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92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3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</p:sldIdLst>
  <p:sldSz cy="6858000" cx="12192000"/>
  <p:notesSz cx="6797675" cy="99298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97" roundtripDataSignature="AMtx7midZ3trNeu/nyk4R5a3Fi1PlHFc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7" Type="http://customschemas.google.com/relationships/presentationmetadata" Target="metadata"/><Relationship Id="rId96" Type="http://schemas.openxmlformats.org/officeDocument/2006/relationships/slide" Target="slides/slide92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Sheet2.xlsx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C:\Users\user\Documents\baromfik&#246;lts&#233;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1C9E4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hu-HU" sz="240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Telepek száma szerinti</a:t>
            </a:r>
            <a:r>
              <a:rPr lang="hu-HU" sz="2400" baseline="0" dirty="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megoszlás</a:t>
            </a:r>
            <a:endParaRPr lang="hu-HU" sz="2400" dirty="0">
              <a:solidFill>
                <a:srgbClr val="1C9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3.0833390730546119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1C9E4A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7.7725625643618748E-2"/>
          <c:y val="0.23739718685871586"/>
          <c:w val="0.5268988537916599"/>
          <c:h val="0.744430752112514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33CC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7D-4C54-BABC-7F7B549EC2A5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7D-4C54-BABC-7F7B549EC2A5}"/>
              </c:ext>
            </c:extLst>
          </c:dPt>
          <c:dPt>
            <c:idx val="2"/>
            <c:bubble3D val="0"/>
            <c:explosion val="1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7D-4C54-BABC-7F7B549EC2A5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7D-4C54-BABC-7F7B549EC2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Munka1!$A$3:$A$6</c:f>
              <c:strCache>
                <c:ptCount val="4"/>
                <c:pt idx="0">
                  <c:v>Ökológiai</c:v>
                </c:pt>
                <c:pt idx="1">
                  <c:v>Szabadtartás</c:v>
                </c:pt>
                <c:pt idx="2">
                  <c:v>Mélyalmos</c:v>
                </c:pt>
                <c:pt idx="3">
                  <c:v>Feljavított ketrec</c:v>
                </c:pt>
              </c:strCache>
            </c:strRef>
          </c:cat>
          <c:val>
            <c:numRef>
              <c:f>Munka1!$B$3:$B$6</c:f>
              <c:numCache>
                <c:formatCode>0.00%</c:formatCode>
                <c:ptCount val="4"/>
                <c:pt idx="0">
                  <c:v>3.875968992248062E-3</c:v>
                </c:pt>
                <c:pt idx="1">
                  <c:v>4.6511627906976744E-2</c:v>
                </c:pt>
                <c:pt idx="2">
                  <c:v>0.42441860465116277</c:v>
                </c:pt>
                <c:pt idx="3">
                  <c:v>0.52519379844961245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27D-4C54-BABC-7F7B549EC2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5913548038107"/>
          <c:y val="0.24908087057281048"/>
          <c:w val="0.28289843045221724"/>
          <c:h val="0.655210995090223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1C9E4A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1C9E4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hu-HU" sz="2400">
                <a:solidFill>
                  <a:srgbClr val="1C9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Kapacitás szerinti megoszlás</a:t>
            </a:r>
          </a:p>
        </c:rich>
      </c:tx>
      <c:layout>
        <c:manualLayout>
          <c:xMode val="edge"/>
          <c:yMode val="edge"/>
          <c:x val="5.7315075770920106E-2"/>
          <c:y val="2.76656387538524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1C9E4A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5.4958598735162595E-2"/>
          <c:y val="0.2573367631519296"/>
          <c:w val="0.56851078322186921"/>
          <c:h val="0.7221314646009564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33CC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7F-4B6A-A0A5-BABC1C6E47F0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7F-4B6A-A0A5-BABC1C6E47F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77F-4B6A-A0A5-BABC1C6E47F0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77F-4B6A-A0A5-BABC1C6E47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Munka1!$A$30:$A$33</c:f>
              <c:strCache>
                <c:ptCount val="4"/>
                <c:pt idx="0">
                  <c:v>Ökológiai</c:v>
                </c:pt>
                <c:pt idx="1">
                  <c:v>Szabadtartás</c:v>
                </c:pt>
                <c:pt idx="2">
                  <c:v>Mélyalmos</c:v>
                </c:pt>
                <c:pt idx="3">
                  <c:v>Feljavított ketrec</c:v>
                </c:pt>
              </c:strCache>
            </c:strRef>
          </c:cat>
          <c:val>
            <c:numRef>
              <c:f>Munka1!$B$30:$B$33</c:f>
              <c:numCache>
                <c:formatCode>0.00%</c:formatCode>
                <c:ptCount val="4"/>
                <c:pt idx="0">
                  <c:v>4.000806880288376E-3</c:v>
                </c:pt>
                <c:pt idx="1">
                  <c:v>4.3504957259319016E-3</c:v>
                </c:pt>
                <c:pt idx="2">
                  <c:v>0.25679499636491571</c:v>
                </c:pt>
                <c:pt idx="3">
                  <c:v>0.73485370102886394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77F-4B6A-A0A5-BABC1C6E47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872376286287374"/>
          <c:y val="0.29792913988765501"/>
          <c:w val="0.29902115022927311"/>
          <c:h val="0.601357751127756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1C9E4A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5F31-4BCB-933C-67D6E88A28D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5F31-4BCB-933C-67D6E88A28D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5F31-4BCB-933C-67D6E88A28D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5F31-4BCB-933C-67D6E88A28D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5F31-4BCB-933C-67D6E88A28D7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5F31-4BCB-933C-67D6E88A28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hu-H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Munka1!$B$3:$B$8</c:f>
              <c:strCache>
                <c:ptCount val="6"/>
                <c:pt idx="0">
                  <c:v>napos madár</c:v>
                </c:pt>
                <c:pt idx="1">
                  <c:v>takarmány</c:v>
                </c:pt>
                <c:pt idx="2">
                  <c:v>energia</c:v>
                </c:pt>
                <c:pt idx="3">
                  <c:v>egyéb anyag (alom, gyógyszer)</c:v>
                </c:pt>
                <c:pt idx="4">
                  <c:v>munkabér és járulékai</c:v>
                </c:pt>
                <c:pt idx="5">
                  <c:v>egyéb anyag</c:v>
                </c:pt>
              </c:strCache>
            </c:strRef>
          </c:cat>
          <c:val>
            <c:numRef>
              <c:f>Munka1!$C$3:$C$8</c:f>
              <c:numCache>
                <c:formatCode>0.0%</c:formatCode>
                <c:ptCount val="6"/>
                <c:pt idx="0">
                  <c:v>0.19</c:v>
                </c:pt>
                <c:pt idx="1">
                  <c:v>0.63</c:v>
                </c:pt>
                <c:pt idx="2">
                  <c:v>5.6000000000000001E-2</c:v>
                </c:pt>
                <c:pt idx="3">
                  <c:v>3.3000000000000002E-2</c:v>
                </c:pt>
                <c:pt idx="4">
                  <c:v>0.06</c:v>
                </c:pt>
                <c:pt idx="5">
                  <c:v>3.1E-2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F31-4BCB-933C-67D6E88A28D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" name="Google Shape;67;p1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" name="Google Shape;122;p20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9" name="Google Shape;129;p21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22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23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p24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25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26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p27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28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p29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" name="Google Shape;73;p14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30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9" name="Google Shape;219;p31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5" name="Google Shape;225;p32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1" name="Google Shape;231;p33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34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5" name="Google Shape;245;p35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1" name="Google Shape;251;p36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9" name="Google Shape;259;p37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8" name="Google Shape;268;p38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39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d03d5b2036_1_0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gd03d5b2036_1_0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8" name="Google Shape;288;p40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1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4" name="Google Shape;294;p41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2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4" name="Google Shape;304;p42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3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2" name="Google Shape;312;p43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4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1" name="Google Shape;321;p44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5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1" name="Google Shape;331;p45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6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2" name="Google Shape;342;p46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7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47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8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1" name="Google Shape;361;p48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9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9" name="Google Shape;369;p49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" name="Google Shape;85;p15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0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8" name="Google Shape;378;p50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1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7" name="Google Shape;387;p51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2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5" name="Google Shape;395;p52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3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5" name="Google Shape;405;p53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4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1" name="Google Shape;411;p54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5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8" name="Google Shape;418;p55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6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7" name="Google Shape;427;p56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7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57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8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p58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9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7" name="Google Shape;447;p59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03d5b2036_1_5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gd03d5b2036_1_5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0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3" name="Google Shape;453;p60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1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1" name="Google Shape;461;p61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2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8" name="Google Shape;468;p62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3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6" name="Google Shape;476;p63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3" name="Google Shape;483;p64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5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0" name="Google Shape;490;p65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6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6" name="Google Shape;496;p66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7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2" name="Google Shape;502;p67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8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8" name="Google Shape;508;p68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dc0bcc2375_0_0:notes"/>
          <p:cNvSpPr/>
          <p:nvPr>
            <p:ph idx="2" type="sldImg"/>
          </p:nvPr>
        </p:nvSpPr>
        <p:spPr>
          <a:xfrm>
            <a:off x="90488" y="744538"/>
            <a:ext cx="66183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dc0bcc2375_0_0:notes"/>
          <p:cNvSpPr txBox="1"/>
          <p:nvPr>
            <p:ph idx="1" type="body"/>
          </p:nvPr>
        </p:nvSpPr>
        <p:spPr>
          <a:xfrm>
            <a:off x="679768" y="4716661"/>
            <a:ext cx="5438100" cy="446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" name="Google Shape;97;p16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9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0" name="Google Shape;520;p69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0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6" name="Google Shape;526;p70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1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2" name="Google Shape;532;p71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2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p72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3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4" name="Google Shape;544;p73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4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0" name="Google Shape;550;p74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5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7" name="Google Shape;557;p75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6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7" name="Google Shape;567;p76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7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0" name="Google Shape;580;p77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8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2" name="Google Shape;592;p78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p17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79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7" name="Google Shape;627;p79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0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8" name="Google Shape;638;p80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1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7" name="Google Shape;647;p81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2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7" name="Google Shape;667;p82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83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0" name="Google Shape;690;p83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4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0" name="Google Shape;710;p84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5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8" name="Google Shape;718;p85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86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3" name="Google Shape;733;p86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87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0" name="Google Shape;750;p87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88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8" name="Google Shape;768;p88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:notes"/>
          <p:cNvSpPr/>
          <p:nvPr>
            <p:ph idx="2" type="sldImg"/>
          </p:nvPr>
        </p:nvSpPr>
        <p:spPr>
          <a:xfrm>
            <a:off x="88900" y="744538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18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89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0" name="Google Shape;780;p89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6" name="Google Shape;796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91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4" name="Google Shape;804;p91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2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10" name="Google Shape;810;p92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93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0" name="Google Shape;820;p93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4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0" name="Google Shape;830;p94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95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8" name="Google Shape;838;p95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96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6" name="Google Shape;846;p96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97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7" name="Google Shape;857;p97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98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3" name="Google Shape;863;p98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6" name="Google Shape;116;p19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8" name="Google Shape;868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00:notes"/>
          <p:cNvSpPr txBox="1"/>
          <p:nvPr>
            <p:ph idx="1" type="body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4" name="Google Shape;874;p100:notes"/>
          <p:cNvSpPr/>
          <p:nvPr>
            <p:ph idx="2" type="sldImg"/>
          </p:nvPr>
        </p:nvSpPr>
        <p:spPr>
          <a:xfrm>
            <a:off x="90488" y="744538"/>
            <a:ext cx="6618287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dfaa1cf0ac_3_16:notes"/>
          <p:cNvSpPr txBox="1"/>
          <p:nvPr>
            <p:ph idx="1" type="body"/>
          </p:nvPr>
        </p:nvSpPr>
        <p:spPr>
          <a:xfrm>
            <a:off x="679768" y="4716661"/>
            <a:ext cx="5438100" cy="44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0" name="Google Shape;880;gdfaa1cf0ac_3_16:notes"/>
          <p:cNvSpPr/>
          <p:nvPr>
            <p:ph idx="2" type="sldImg"/>
          </p:nvPr>
        </p:nvSpPr>
        <p:spPr>
          <a:xfrm>
            <a:off x="90488" y="744538"/>
            <a:ext cx="66183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3"/>
          <p:cNvSpPr txBox="1"/>
          <p:nvPr>
            <p:ph idx="1" type="subTitle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" name="Google Shape;13;p3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A képen szöveg látható&#10;&#10;Automatikusan generált leírás" id="14" name="Google Shape;1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>
  <p:cSld name="PICTURE_WITH_CAPTION_TEXT 2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" type="body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" type="body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5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Kép képaláírással" type="picTx">
  <p:cSld name="PICTURE_WITH_CAPTION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1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01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b="0" i="0" sz="3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b="0" i="0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101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900"/>
            </a:lvl9pPr>
          </a:lstStyle>
          <a:p/>
        </p:txBody>
      </p:sp>
      <p:sp>
        <p:nvSpPr>
          <p:cNvPr id="29" name="Google Shape;29;p101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10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101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" type="body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2" type="body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>
  <p:cSld name="Összehasonlítá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42" name="Google Shape;42;p7"/>
          <p:cNvSpPr txBox="1"/>
          <p:nvPr>
            <p:ph idx="3" type="body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4" type="body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0" name="Google Shape;50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A képen szöveg látható&#10;&#10;Automatikusan generált leírás" id="9" name="Google Shape;9;p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Relationship Id="rId4" Type="http://schemas.openxmlformats.org/officeDocument/2006/relationships/image" Target="../media/image31.png"/><Relationship Id="rId5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1.xml"/><Relationship Id="rId4" Type="http://schemas.openxmlformats.org/officeDocument/2006/relationships/chart" Target="../charts/chart2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Relationship Id="rId4" Type="http://schemas.openxmlformats.org/officeDocument/2006/relationships/image" Target="../media/image11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Relationship Id="rId4" Type="http://schemas.openxmlformats.org/officeDocument/2006/relationships/image" Target="../media/image20.png"/><Relationship Id="rId5" Type="http://schemas.openxmlformats.org/officeDocument/2006/relationships/image" Target="../media/image33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Relationship Id="rId4" Type="http://schemas.openxmlformats.org/officeDocument/2006/relationships/image" Target="../media/image3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Relationship Id="rId4" Type="http://schemas.openxmlformats.org/officeDocument/2006/relationships/image" Target="../media/image4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5" Type="http://schemas.openxmlformats.org/officeDocument/2006/relationships/image" Target="../media/image4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7.png"/><Relationship Id="rId4" Type="http://schemas.openxmlformats.org/officeDocument/2006/relationships/image" Target="../media/image44.png"/><Relationship Id="rId5" Type="http://schemas.openxmlformats.org/officeDocument/2006/relationships/image" Target="../media/image46.png"/><Relationship Id="rId6" Type="http://schemas.openxmlformats.org/officeDocument/2006/relationships/image" Target="../media/image4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png"/><Relationship Id="rId4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png"/><Relationship Id="rId4" Type="http://schemas.openxmlformats.org/officeDocument/2006/relationships/image" Target="../media/image56.png"/><Relationship Id="rId5" Type="http://schemas.openxmlformats.org/officeDocument/2006/relationships/image" Target="../media/image64.png"/><Relationship Id="rId6" Type="http://schemas.openxmlformats.org/officeDocument/2006/relationships/image" Target="../media/image5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chart" Target="../charts/chart3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1.jpg"/><Relationship Id="rId4" Type="http://schemas.openxmlformats.org/officeDocument/2006/relationships/image" Target="../media/image74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5.jpg"/><Relationship Id="rId4" Type="http://schemas.openxmlformats.org/officeDocument/2006/relationships/image" Target="../media/image63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2.jpg"/><Relationship Id="rId4" Type="http://schemas.openxmlformats.org/officeDocument/2006/relationships/image" Target="../media/image61.jpg"/><Relationship Id="rId5" Type="http://schemas.openxmlformats.org/officeDocument/2006/relationships/image" Target="../media/image75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2.png"/><Relationship Id="rId4" Type="http://schemas.openxmlformats.org/officeDocument/2006/relationships/image" Target="../media/image6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://www.poultry-tech.com/baromfitelep-felujitas.html" TargetMode="Externa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s://doi.org/10.1016/j.compag.2020.105216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3.png"/><Relationship Id="rId4" Type="http://schemas.openxmlformats.org/officeDocument/2006/relationships/image" Target="../media/image76.png"/><Relationship Id="rId5" Type="http://schemas.openxmlformats.org/officeDocument/2006/relationships/image" Target="../media/image6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1.png"/><Relationship Id="rId4" Type="http://schemas.openxmlformats.org/officeDocument/2006/relationships/image" Target="../media/image78.png"/><Relationship Id="rId5" Type="http://schemas.openxmlformats.org/officeDocument/2006/relationships/image" Target="../media/image69.png"/><Relationship Id="rId6" Type="http://schemas.openxmlformats.org/officeDocument/2006/relationships/image" Target="../media/image77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0.png"/></Relationships>
</file>

<file path=ppt/slides/_rels/slide69.xml.rels><?xml version="1.0" encoding="UTF-8" standalone="yes"?><Relationships xmlns="http://schemas.openxmlformats.org/package/2006/relationships"><Relationship Id="rId11" Type="http://schemas.openxmlformats.org/officeDocument/2006/relationships/image" Target="../media/image90.jpg"/><Relationship Id="rId10" Type="http://schemas.openxmlformats.org/officeDocument/2006/relationships/image" Target="../media/image8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6.png"/><Relationship Id="rId4" Type="http://schemas.openxmlformats.org/officeDocument/2006/relationships/image" Target="../media/image82.jpg"/><Relationship Id="rId9" Type="http://schemas.openxmlformats.org/officeDocument/2006/relationships/image" Target="../media/image86.jpg"/><Relationship Id="rId5" Type="http://schemas.openxmlformats.org/officeDocument/2006/relationships/image" Target="../media/image83.jpg"/><Relationship Id="rId6" Type="http://schemas.openxmlformats.org/officeDocument/2006/relationships/image" Target="../media/image79.jpg"/><Relationship Id="rId7" Type="http://schemas.openxmlformats.org/officeDocument/2006/relationships/image" Target="../media/image84.jpg"/><Relationship Id="rId8" Type="http://schemas.openxmlformats.org/officeDocument/2006/relationships/image" Target="../media/image10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3.jpg"/><Relationship Id="rId4" Type="http://schemas.openxmlformats.org/officeDocument/2006/relationships/image" Target="../media/image87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94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5.png"/><Relationship Id="rId4" Type="http://schemas.openxmlformats.org/officeDocument/2006/relationships/image" Target="../media/image92.jpg"/><Relationship Id="rId5" Type="http://schemas.openxmlformats.org/officeDocument/2006/relationships/image" Target="../media/image89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95.png"/><Relationship Id="rId4" Type="http://schemas.openxmlformats.org/officeDocument/2006/relationships/image" Target="../media/image99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3.png"/><Relationship Id="rId4" Type="http://schemas.openxmlformats.org/officeDocument/2006/relationships/image" Target="../media/image97.png"/><Relationship Id="rId5" Type="http://schemas.openxmlformats.org/officeDocument/2006/relationships/image" Target="../media/image91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8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09.png"/><Relationship Id="rId4" Type="http://schemas.openxmlformats.org/officeDocument/2006/relationships/image" Target="../media/image10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26.jpg"/><Relationship Id="rId4" Type="http://schemas.openxmlformats.org/officeDocument/2006/relationships/image" Target="../media/image104.jpg"/><Relationship Id="rId5" Type="http://schemas.openxmlformats.org/officeDocument/2006/relationships/image" Target="../media/image100.jpg"/><Relationship Id="rId6" Type="http://schemas.openxmlformats.org/officeDocument/2006/relationships/image" Target="../media/image108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07.jpg"/><Relationship Id="rId4" Type="http://schemas.openxmlformats.org/officeDocument/2006/relationships/image" Target="../media/image106.jpg"/><Relationship Id="rId5" Type="http://schemas.openxmlformats.org/officeDocument/2006/relationships/image" Target="../media/image101.jpg"/><Relationship Id="rId6" Type="http://schemas.openxmlformats.org/officeDocument/2006/relationships/image" Target="../media/image117.jpg"/><Relationship Id="rId7" Type="http://schemas.openxmlformats.org/officeDocument/2006/relationships/image" Target="../media/image113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15.png"/><Relationship Id="rId4" Type="http://schemas.openxmlformats.org/officeDocument/2006/relationships/image" Target="../media/image118.jpg"/><Relationship Id="rId5" Type="http://schemas.openxmlformats.org/officeDocument/2006/relationships/image" Target="../media/image114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10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24.jpg"/><Relationship Id="rId4" Type="http://schemas.openxmlformats.org/officeDocument/2006/relationships/image" Target="../media/image120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19.png"/><Relationship Id="rId4" Type="http://schemas.openxmlformats.org/officeDocument/2006/relationships/image" Target="../media/image121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11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25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16.jpg"/><Relationship Id="rId4" Type="http://schemas.openxmlformats.org/officeDocument/2006/relationships/image" Target="../media/image123.png"/><Relationship Id="rId5" Type="http://schemas.openxmlformats.org/officeDocument/2006/relationships/image" Target="../media/image122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hyperlink" Target="https://www.agroinform.hu/gepeszet/az-ajtot-is-onalloan-nyitja-tovabbfejlesztett-takarmanyadagolo-robot-37662-001" TargetMode="External"/><Relationship Id="rId4" Type="http://schemas.openxmlformats.org/officeDocument/2006/relationships/hyperlink" Target="http://technika.gmgi.hu/uploads/termek_535/automatizalt_takarmanyozasi_rendszerek_a_szarvasmarhaistallokban_14_05.pdf" TargetMode="Externa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/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111111"/>
              <a:buFont typeface="Calibri"/>
              <a:buNone/>
            </a:pPr>
            <a:r>
              <a:rPr lang="hu-HU"/>
              <a:t>Precíziós állattenyésztés (baromfi, tejelő szarvasmarha)</a:t>
            </a:r>
            <a:endParaRPr/>
          </a:p>
        </p:txBody>
      </p:sp>
      <p:sp>
        <p:nvSpPr>
          <p:cNvPr id="70" name="Google Shape;70;p1"/>
          <p:cNvSpPr txBox="1"/>
          <p:nvPr>
            <p:ph idx="1" type="subTitle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/>
              <a:t>Kauserné Dr. Szabó Virág – Dr. Húth Balázs – Dr. Tóth Tamás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321547" y="365126"/>
            <a:ext cx="11555605" cy="768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baromfitartás hatékonyságának feltételei</a:t>
            </a:r>
            <a:endParaRPr/>
          </a:p>
        </p:txBody>
      </p:sp>
      <p:sp>
        <p:nvSpPr>
          <p:cNvPr id="125" name="Google Shape;125;p20"/>
          <p:cNvSpPr txBox="1"/>
          <p:nvPr>
            <p:ph idx="1" type="body"/>
          </p:nvPr>
        </p:nvSpPr>
        <p:spPr>
          <a:xfrm>
            <a:off x="126128" y="1133476"/>
            <a:ext cx="11744325" cy="5273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baromfitartás költségeinek közel kétharmadát a takarmányköltség teszi ki 🡪 a takarmányminőség nagymértékben befolyásolja a termelés eredményességét, ugyanakkor a megfelelő összetételű és minőségű takarmány hatékony hasznosításához elengedhetetlenül szükséges a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600"/>
              <a:t>A tartástechnológia helyes megválasztása és működtetése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600"/>
              <a:t>Az állományok státuszának folyamatos követése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600"/>
              <a:t>A termelési körülmények, adatok megfelelő érzékelése, feldolgozása és kiértékelése</a:t>
            </a:r>
            <a:endParaRPr/>
          </a:p>
          <a:p>
            <a:pPr indent="0" lvl="1" marL="5715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600"/>
          </a:p>
          <a:p>
            <a:pPr indent="0" lvl="1" marL="5715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/>
          </a:p>
          <a:p>
            <a:pPr indent="0" lvl="0" marL="1143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3000"/>
              <a:t>A helyes termelési-üzemelési gyakorlat, </a:t>
            </a:r>
            <a:endParaRPr/>
          </a:p>
          <a:p>
            <a:pPr indent="0" lvl="0" marL="1143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3000"/>
              <a:t>a megfelelő baromfitelepi menedzsment kialakítása!!</a:t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5566638" y="4348775"/>
            <a:ext cx="552300" cy="666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1C9E4A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321547" y="365125"/>
            <a:ext cx="11555605" cy="806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baromfitartás technológiájának főbb elemei</a:t>
            </a:r>
            <a:endParaRPr/>
          </a:p>
        </p:txBody>
      </p:sp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321547" y="1027416"/>
            <a:ext cx="11555605" cy="5085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Tartásmód (elhelyezés)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Állománysűrűség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Fűtés, hűtés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Szellőztetés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Világítási program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Takarmányozási program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Etető- és itató berendezések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Állománykezelés (pl. csőrkurtítás, testtömeg ellenőrzés, áttelepítés, selejtezés)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Vakcinázási- és immunbiológiai ellenőrző program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Nyilvántartások, adatgyűjtés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889" y="1184534"/>
            <a:ext cx="6372668" cy="511295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/>
          <p:nvPr>
            <p:ph type="title"/>
          </p:nvPr>
        </p:nvSpPr>
        <p:spPr>
          <a:xfrm>
            <a:off x="318197" y="74177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Tojótyúktartás feljavított ketrecben</a:t>
            </a:r>
            <a:endParaRPr/>
          </a:p>
        </p:txBody>
      </p:sp>
      <p:pic>
        <p:nvPicPr>
          <p:cNvPr id="139" name="Google Shape;139;p22"/>
          <p:cNvPicPr preferRelativeResize="0"/>
          <p:nvPr/>
        </p:nvPicPr>
        <p:blipFill rotWithShape="1">
          <a:blip r:embed="rId4">
            <a:alphaModFix/>
          </a:blip>
          <a:srcRect b="2631" l="4044" r="2484" t="2257"/>
          <a:stretch/>
        </p:blipFill>
        <p:spPr>
          <a:xfrm>
            <a:off x="8496728" y="750013"/>
            <a:ext cx="3008863" cy="267898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40" name="Google Shape;140;p22"/>
          <p:cNvPicPr preferRelativeResize="0"/>
          <p:nvPr/>
        </p:nvPicPr>
        <p:blipFill rotWithShape="1">
          <a:blip r:embed="rId5">
            <a:alphaModFix/>
          </a:blip>
          <a:srcRect b="3154" l="1546" r="2798" t="1730"/>
          <a:stretch/>
        </p:blipFill>
        <p:spPr>
          <a:xfrm>
            <a:off x="8496728" y="3791165"/>
            <a:ext cx="3008863" cy="261007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41" name="Google Shape;141;p22"/>
          <p:cNvSpPr txBox="1"/>
          <p:nvPr/>
        </p:nvSpPr>
        <p:spPr>
          <a:xfrm>
            <a:off x="3727472" y="6323598"/>
            <a:ext cx="496589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HAT-AGRO Baromfitechnológia Kft.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>
            <p:ph type="title"/>
          </p:nvPr>
        </p:nvSpPr>
        <p:spPr>
          <a:xfrm>
            <a:off x="321547" y="104860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Mélyalmos tojótyúktartás</a:t>
            </a:r>
            <a:endParaRPr/>
          </a:p>
        </p:txBody>
      </p:sp>
      <p:sp>
        <p:nvSpPr>
          <p:cNvPr id="147" name="Google Shape;147;p23"/>
          <p:cNvSpPr txBox="1"/>
          <p:nvPr>
            <p:ph idx="1" type="body"/>
          </p:nvPr>
        </p:nvSpPr>
        <p:spPr>
          <a:xfrm>
            <a:off x="321547" y="1253331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Tojófészkek, etetőtálcák és ülőrudak mélyalmos tartásban</a:t>
            </a:r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5621" y="1953567"/>
            <a:ext cx="4947964" cy="385242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49" name="Google Shape;149;p23"/>
          <p:cNvSpPr txBox="1"/>
          <p:nvPr/>
        </p:nvSpPr>
        <p:spPr>
          <a:xfrm>
            <a:off x="0" y="5978886"/>
            <a:ext cx="12192000" cy="350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Tart-Tech Kft.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1953567"/>
            <a:ext cx="5141152" cy="385586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318197" y="108271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Mélyalmos tojótyúktartás</a:t>
            </a:r>
            <a:endParaRPr/>
          </a:p>
        </p:txBody>
      </p:sp>
      <p:pic>
        <p:nvPicPr>
          <p:cNvPr id="156" name="Google Shape;15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300" y="1241860"/>
            <a:ext cx="6246578" cy="47193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57" name="Google Shape;157;p24"/>
          <p:cNvSpPr txBox="1"/>
          <p:nvPr/>
        </p:nvSpPr>
        <p:spPr>
          <a:xfrm>
            <a:off x="200300" y="6092284"/>
            <a:ext cx="624657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Poultry-Tech Kft.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 rotWithShape="1">
          <a:blip r:embed="rId4">
            <a:alphaModFix/>
          </a:blip>
          <a:srcRect b="0" l="0" r="33914" t="0"/>
          <a:stretch/>
        </p:blipFill>
        <p:spPr>
          <a:xfrm>
            <a:off x="6525928" y="1241860"/>
            <a:ext cx="5544482" cy="47193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59" name="Google Shape;159;p24"/>
          <p:cNvSpPr txBox="1"/>
          <p:nvPr/>
        </p:nvSpPr>
        <p:spPr>
          <a:xfrm>
            <a:off x="6525928" y="6092284"/>
            <a:ext cx="554448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Agrárágazat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>
            <p:ph type="title"/>
          </p:nvPr>
        </p:nvSpPr>
        <p:spPr>
          <a:xfrm>
            <a:off x="171394" y="188074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Szabadtartásos tojótyúktartás – </a:t>
            </a:r>
            <a:br>
              <a:rPr lang="hu-HU"/>
            </a:br>
            <a:r>
              <a:rPr lang="hu-HU"/>
              <a:t>télikert, kifutó</a:t>
            </a:r>
            <a:endParaRPr/>
          </a:p>
        </p:txBody>
      </p:sp>
      <p:pic>
        <p:nvPicPr>
          <p:cNvPr id="165" name="Google Shape;16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41924" y="3429000"/>
            <a:ext cx="4150602" cy="311295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66" name="Google Shape;166;p25"/>
          <p:cNvSpPr txBox="1"/>
          <p:nvPr/>
        </p:nvSpPr>
        <p:spPr>
          <a:xfrm>
            <a:off x="171394" y="5960186"/>
            <a:ext cx="760691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Agrárágazat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394" y="1569524"/>
            <a:ext cx="7606915" cy="427888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A képen talaj, csirke, állás, tyúkalakúak látható&#10;&#10;Automatikusan generált leírás" id="168" name="Google Shape;16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41924" y="159601"/>
            <a:ext cx="4150602" cy="311295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69" name="Google Shape;169;p25"/>
          <p:cNvSpPr txBox="1"/>
          <p:nvPr/>
        </p:nvSpPr>
        <p:spPr>
          <a:xfrm>
            <a:off x="7941924" y="6529122"/>
            <a:ext cx="415060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The Poultry Site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tojótyúktartó telepek tartástechnológiák szerinti megoszlása 2021-ben</a:t>
            </a:r>
            <a:endParaRPr/>
          </a:p>
        </p:txBody>
      </p:sp>
      <p:sp>
        <p:nvSpPr>
          <p:cNvPr id="175" name="Google Shape;175;p26"/>
          <p:cNvSpPr txBox="1"/>
          <p:nvPr>
            <p:ph idx="1" type="body"/>
          </p:nvPr>
        </p:nvSpPr>
        <p:spPr>
          <a:xfrm>
            <a:off x="290799" y="1690688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</p:txBody>
      </p:sp>
      <p:graphicFrame>
        <p:nvGraphicFramePr>
          <p:cNvPr id="176" name="Google Shape;176;p26"/>
          <p:cNvGraphicFramePr/>
          <p:nvPr/>
        </p:nvGraphicFramePr>
        <p:xfrm>
          <a:off x="464288" y="1828800"/>
          <a:ext cx="5952670" cy="4213226"/>
        </p:xfrm>
        <a:graphic>
          <a:graphicData uri="http://schemas.openxmlformats.org/drawingml/2006/chart">
            <c:chart r:id="rId3"/>
          </a:graphicData>
        </a:graphic>
      </p:graphicFrame>
      <p:graphicFrame>
        <p:nvGraphicFramePr>
          <p:cNvPr id="177" name="Google Shape;177;p26"/>
          <p:cNvGraphicFramePr/>
          <p:nvPr/>
        </p:nvGraphicFramePr>
        <p:xfrm>
          <a:off x="6096000" y="1690688"/>
          <a:ext cx="5631712" cy="4433665"/>
        </p:xfrm>
        <a:graphic>
          <a:graphicData uri="http://schemas.openxmlformats.org/drawingml/2006/chart">
            <c:chart r:id="rId4"/>
          </a:graphicData>
        </a:graphic>
      </p:graphicFrame>
      <p:sp>
        <p:nvSpPr>
          <p:cNvPr id="178" name="Google Shape;178;p26"/>
          <p:cNvSpPr txBox="1"/>
          <p:nvPr/>
        </p:nvSpPr>
        <p:spPr>
          <a:xfrm>
            <a:off x="1" y="6205299"/>
            <a:ext cx="1219199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Saját szerkesztés a NÉBIH adatai alapján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>
            <p:ph type="title"/>
          </p:nvPr>
        </p:nvSpPr>
        <p:spPr>
          <a:xfrm>
            <a:off x="321547" y="365125"/>
            <a:ext cx="11555605" cy="8885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tojástermelés és minőség limitáló tényezői</a:t>
            </a:r>
            <a:endParaRPr/>
          </a:p>
        </p:txBody>
      </p:sp>
      <p:pic>
        <p:nvPicPr>
          <p:cNvPr id="184" name="Google Shape;18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9620" y="1394466"/>
            <a:ext cx="7513773" cy="478829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85" name="Google Shape;185;p27"/>
          <p:cNvSpPr txBox="1"/>
          <p:nvPr/>
        </p:nvSpPr>
        <p:spPr>
          <a:xfrm>
            <a:off x="2360428" y="6323598"/>
            <a:ext cx="743215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Szőllősi, 2014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7"/>
          <p:cNvSpPr/>
          <p:nvPr/>
        </p:nvSpPr>
        <p:spPr>
          <a:xfrm>
            <a:off x="9986309" y="231659"/>
            <a:ext cx="1941815" cy="1592494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u-HU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Ezekre figyeljünk!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>
            <p:ph type="title"/>
          </p:nvPr>
        </p:nvSpPr>
        <p:spPr>
          <a:xfrm>
            <a:off x="321548" y="252624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Brojler tartástechnológia</a:t>
            </a:r>
            <a:endParaRPr/>
          </a:p>
        </p:txBody>
      </p:sp>
      <p:sp>
        <p:nvSpPr>
          <p:cNvPr id="192" name="Google Shape;192;p28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28"/>
          <p:cNvPicPr preferRelativeResize="0"/>
          <p:nvPr/>
        </p:nvPicPr>
        <p:blipFill rotWithShape="1">
          <a:blip r:embed="rId3">
            <a:alphaModFix/>
          </a:blip>
          <a:srcRect b="0" l="0" r="642" t="0"/>
          <a:stretch/>
        </p:blipFill>
        <p:spPr>
          <a:xfrm>
            <a:off x="397416" y="1469803"/>
            <a:ext cx="3673714" cy="422319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A képen fű, halom látható&#10;&#10;Automatikusan generált leírás" id="194" name="Google Shape;194;p28"/>
          <p:cNvPicPr preferRelativeResize="0"/>
          <p:nvPr/>
        </p:nvPicPr>
        <p:blipFill rotWithShape="1">
          <a:blip r:embed="rId4">
            <a:alphaModFix/>
          </a:blip>
          <a:srcRect b="0" l="0" r="37349" t="0"/>
          <a:stretch/>
        </p:blipFill>
        <p:spPr>
          <a:xfrm>
            <a:off x="4239821" y="1469803"/>
            <a:ext cx="3528760" cy="422319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95" name="Google Shape;195;p28"/>
          <p:cNvSpPr txBox="1"/>
          <p:nvPr/>
        </p:nvSpPr>
        <p:spPr>
          <a:xfrm>
            <a:off x="321548" y="5762847"/>
            <a:ext cx="377332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Big Dutchman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8"/>
          <p:cNvSpPr txBox="1"/>
          <p:nvPr/>
        </p:nvSpPr>
        <p:spPr>
          <a:xfrm>
            <a:off x="4239821" y="5805498"/>
            <a:ext cx="355249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Saját kép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7271" y="3467684"/>
            <a:ext cx="3939879" cy="295490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98" name="Google Shape;198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37272" y="365125"/>
            <a:ext cx="3939879" cy="295490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99" name="Google Shape;199;p28"/>
          <p:cNvSpPr txBox="1"/>
          <p:nvPr/>
        </p:nvSpPr>
        <p:spPr>
          <a:xfrm>
            <a:off x="7937271" y="6492875"/>
            <a:ext cx="393987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Anitech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Pulyka tartástechnológia</a:t>
            </a:r>
            <a:endParaRPr/>
          </a:p>
        </p:txBody>
      </p:sp>
      <p:pic>
        <p:nvPicPr>
          <p:cNvPr id="205" name="Google Shape;20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196" y="1563130"/>
            <a:ext cx="7946195" cy="373174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06" name="Google Shape;206;p29"/>
          <p:cNvSpPr txBox="1"/>
          <p:nvPr/>
        </p:nvSpPr>
        <p:spPr>
          <a:xfrm>
            <a:off x="56175" y="5349004"/>
            <a:ext cx="797721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HAT-AGRO Baromfitechnológia Kft.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8626" y="1563130"/>
            <a:ext cx="3957199" cy="373174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08" name="Google Shape;208;p29"/>
          <p:cNvSpPr txBox="1"/>
          <p:nvPr/>
        </p:nvSpPr>
        <p:spPr>
          <a:xfrm>
            <a:off x="8178626" y="5403140"/>
            <a:ext cx="395719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MJF Kft.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/>
              <a:t>Precíziós technológiák a baromfitartásban</a:t>
            </a:r>
            <a:endParaRPr/>
          </a:p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hu-HU"/>
              <a:t>Kauserné Dr. Szabó Virág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9191" y="1115547"/>
            <a:ext cx="9601003" cy="5109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 txBox="1"/>
          <p:nvPr>
            <p:ph type="title"/>
          </p:nvPr>
        </p:nvSpPr>
        <p:spPr>
          <a:xfrm>
            <a:off x="391167" y="-29635"/>
            <a:ext cx="1079332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Az eredményes baromfihizlalást meghatározó tényezők</a:t>
            </a:r>
            <a:endParaRPr/>
          </a:p>
        </p:txBody>
      </p:sp>
      <p:sp>
        <p:nvSpPr>
          <p:cNvPr id="215" name="Google Shape;215;p30"/>
          <p:cNvSpPr txBox="1"/>
          <p:nvPr/>
        </p:nvSpPr>
        <p:spPr>
          <a:xfrm>
            <a:off x="2179186" y="6262061"/>
            <a:ext cx="758101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Aviagen, 2018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0"/>
          <p:cNvSpPr/>
          <p:nvPr/>
        </p:nvSpPr>
        <p:spPr>
          <a:xfrm>
            <a:off x="9928611" y="961026"/>
            <a:ext cx="1941815" cy="1592494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u-HU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Ezekre figyeljünk!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/>
          <p:nvPr>
            <p:ph type="title"/>
          </p:nvPr>
        </p:nvSpPr>
        <p:spPr>
          <a:xfrm>
            <a:off x="318197" y="316751"/>
            <a:ext cx="11555605" cy="6249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400"/>
              <a:t>Precíziós baromfitartás</a:t>
            </a:r>
            <a:endParaRPr/>
          </a:p>
        </p:txBody>
      </p:sp>
      <p:sp>
        <p:nvSpPr>
          <p:cNvPr id="222" name="Google Shape;222;p31"/>
          <p:cNvSpPr txBox="1"/>
          <p:nvPr>
            <p:ph idx="1" type="body"/>
          </p:nvPr>
        </p:nvSpPr>
        <p:spPr>
          <a:xfrm>
            <a:off x="318196" y="771237"/>
            <a:ext cx="11555605" cy="59591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1818"/>
              <a:buChar char="•"/>
            </a:pPr>
            <a:r>
              <a:rPr lang="hu-HU" sz="8800"/>
              <a:t>Az egyedi azonosítás technológiai háttere rendelkezésre áll (pl. RIFD: rádiófrekvenciás azonosítás), ugyanakkor a baromfitartásban az egyedi azonosítás költséges, időigényes, valamint nagy állatlétszám esetén az egy egyedre jutó információ értéke is kisebb. (Az egyedi etetőházak fejlesztés alatt vannak…)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1818"/>
              <a:buChar char="•"/>
            </a:pPr>
            <a:r>
              <a:rPr lang="hu-HU" sz="8800"/>
              <a:t>A baromfitartásban a precíziós technológiák ezért a gyakorlatban alapvetően kiterjednek: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200000"/>
              <a:buNone/>
            </a:pPr>
            <a:r>
              <a:t/>
            </a:r>
            <a:endParaRPr sz="3600"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818"/>
              <a:buChar char="•"/>
            </a:pPr>
            <a:r>
              <a:rPr lang="hu-HU" sz="8800"/>
              <a:t>Az állattartás teljes folyamatának felügyeletére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0000"/>
              <a:buChar char="•"/>
            </a:pPr>
            <a:r>
              <a:rPr lang="hu-HU" sz="8000"/>
              <a:t>Telepirányítási rendszer telepítése</a:t>
            </a:r>
            <a:endParaRPr/>
          </a:p>
          <a:p>
            <a: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63636"/>
              <a:buNone/>
            </a:pPr>
            <a:r>
              <a:t/>
            </a:r>
            <a:endParaRPr sz="4400"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818"/>
              <a:buChar char="•"/>
            </a:pPr>
            <a:r>
              <a:rPr lang="hu-HU" sz="8800"/>
              <a:t>Az istállóklíma paramétereinek monitorozására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0000"/>
              <a:buChar char="•"/>
            </a:pPr>
            <a:r>
              <a:rPr lang="hu-HU" sz="8000"/>
              <a:t>Különböző szenzorok felszerelése</a:t>
            </a:r>
            <a:endParaRPr/>
          </a:p>
          <a:p>
            <a: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63636"/>
              <a:buNone/>
            </a:pPr>
            <a:r>
              <a:t/>
            </a:r>
            <a:endParaRPr sz="4400"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818"/>
              <a:buChar char="•"/>
            </a:pPr>
            <a:r>
              <a:rPr lang="hu-HU" sz="8800"/>
              <a:t>Az állatjóllét javítására, állategészségügyi információk gyűjtésére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0000"/>
              <a:buChar char="•"/>
            </a:pPr>
            <a:r>
              <a:rPr lang="hu-HU" sz="8000"/>
              <a:t>Robotok, kamerák, hőkamerák stb. alkalmazása</a:t>
            </a:r>
            <a:endParaRPr/>
          </a:p>
          <a:p>
            <a:pPr indent="0" lvl="2" marL="10287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63636"/>
              <a:buNone/>
            </a:pPr>
            <a:r>
              <a:t/>
            </a:r>
            <a:endParaRPr sz="4400"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818"/>
              <a:buChar char="•"/>
            </a:pPr>
            <a:r>
              <a:rPr lang="hu-HU" sz="8800"/>
              <a:t>Adatintegrálásra, adatvizualizációra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0000"/>
              <a:buChar char="•"/>
            </a:pPr>
            <a:r>
              <a:rPr lang="hu-HU" sz="8000"/>
              <a:t>Az adatok egy helyen történő gyűjtése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0000"/>
              <a:buChar char="•"/>
            </a:pPr>
            <a:r>
              <a:rPr lang="hu-HU" sz="8000"/>
              <a:t>A mért és naplózott adatokból kimutatások, elemzések készítése</a:t>
            </a:r>
            <a:endParaRPr/>
          </a:p>
          <a:p>
            <a:pPr indent="0" lvl="1" marL="571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81818"/>
              <a:buChar char="•"/>
            </a:pPr>
            <a:r>
              <a:rPr lang="hu-HU" sz="8800"/>
              <a:t>Elsősorban zárt tartásban! Szabadtartásban kevésbé kontrollálhatóak a körülmények!</a:t>
            </a:r>
            <a:endParaRPr/>
          </a:p>
          <a:p>
            <a:pPr indent="0" lvl="1" marL="571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300000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hu-HU" sz="8000"/>
              <a:t>	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/>
          <p:nvPr>
            <p:ph type="title"/>
          </p:nvPr>
        </p:nvSpPr>
        <p:spPr>
          <a:xfrm>
            <a:off x="367667" y="241246"/>
            <a:ext cx="11555605" cy="949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400"/>
              <a:t>A baromfitartásban alkalmazható precíziós technológiák célja</a:t>
            </a:r>
            <a:endParaRPr/>
          </a:p>
        </p:txBody>
      </p:sp>
      <p:sp>
        <p:nvSpPr>
          <p:cNvPr id="228" name="Google Shape;228;p32"/>
          <p:cNvSpPr txBox="1"/>
          <p:nvPr>
            <p:ph idx="1" type="body"/>
          </p:nvPr>
        </p:nvSpPr>
        <p:spPr>
          <a:xfrm>
            <a:off x="0" y="1104900"/>
            <a:ext cx="12071100" cy="56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32500" lnSpcReduction="20000"/>
          </a:bodyPr>
          <a:lstStyle/>
          <a:p>
            <a:pPr indent="-40866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b="1" lang="hu-HU" sz="8724"/>
              <a:t>Optimális tartástechnológiai feltételek megteremtése 🡪 Folyamatos, valós idejű adatgyűjtés!</a:t>
            </a:r>
            <a:endParaRPr b="1" sz="8724"/>
          </a:p>
          <a:p>
            <a:pPr indent="-410406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hu-HU" sz="8809"/>
              <a:t>Környezetről</a:t>
            </a:r>
            <a:endParaRPr sz="8809"/>
          </a:p>
          <a:p>
            <a:pPr indent="-404056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hu-HU" sz="8501"/>
              <a:t>i</a:t>
            </a:r>
            <a:r>
              <a:rPr lang="hu-HU" sz="8194"/>
              <a:t>stállóklíma: hőmérséklet, páratartalom, légsebesség stb.</a:t>
            </a:r>
            <a:endParaRPr sz="8194"/>
          </a:p>
          <a:p>
            <a:pPr indent="-397706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hu-HU" sz="8194"/>
              <a:t>légszennyező gázok koncentrációja: pl. szén-dioxid (CO</a:t>
            </a:r>
            <a:r>
              <a:rPr baseline="-25000" lang="hu-HU" sz="8194"/>
              <a:t>2</a:t>
            </a:r>
            <a:r>
              <a:rPr lang="hu-HU" sz="8194"/>
              <a:t>), ammónia (NH</a:t>
            </a:r>
            <a:r>
              <a:rPr baseline="-25000" lang="hu-HU" sz="8194"/>
              <a:t>3</a:t>
            </a:r>
            <a:r>
              <a:rPr lang="hu-HU" sz="8194"/>
              <a:t>) stb.</a:t>
            </a:r>
            <a:endParaRPr sz="8194"/>
          </a:p>
          <a:p>
            <a:pPr indent="-410406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hu-HU" sz="8809"/>
              <a:t>Termelési paraméterekről</a:t>
            </a:r>
            <a:endParaRPr sz="8809"/>
          </a:p>
          <a:p>
            <a:pPr indent="-397706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hu-HU" sz="8194"/>
              <a:t>takarmányfogyasztás</a:t>
            </a:r>
            <a:endParaRPr sz="8194"/>
          </a:p>
          <a:p>
            <a:pPr indent="-391356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hu-HU" sz="7886"/>
              <a:t>felhasznált és rendelkezésre álló takarmánymennyiség</a:t>
            </a:r>
            <a:endParaRPr sz="7886"/>
          </a:p>
          <a:p>
            <a:pPr indent="-396795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hu-HU" sz="8150"/>
              <a:t>vízfogyasztás</a:t>
            </a:r>
            <a:endParaRPr sz="8150"/>
          </a:p>
          <a:p>
            <a:pPr indent="-396795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hu-HU" sz="8150"/>
              <a:t>súlygyarapodás/tojástermelés stb.</a:t>
            </a:r>
            <a:endParaRPr sz="8150"/>
          </a:p>
          <a:p>
            <a:pPr indent="-410406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hu-HU" sz="8809"/>
              <a:t>Állatjóllétről</a:t>
            </a:r>
            <a:endParaRPr sz="8809"/>
          </a:p>
          <a:p>
            <a:pPr indent="-397706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hu-HU" sz="8194"/>
              <a:t>viselkedés, közérzet </a:t>
            </a:r>
            <a:endParaRPr sz="8194"/>
          </a:p>
          <a:p>
            <a:pPr indent="-397706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hu-HU" sz="8194"/>
              <a:t>egészségi állapot </a:t>
            </a:r>
            <a:endParaRPr sz="8194"/>
          </a:p>
          <a:p>
            <a: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/>
          </a:p>
          <a:p>
            <a:pPr indent="0" lvl="2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0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/>
          <p:nvPr>
            <p:ph type="title"/>
          </p:nvPr>
        </p:nvSpPr>
        <p:spPr>
          <a:xfrm>
            <a:off x="413787" y="365125"/>
            <a:ext cx="11555605" cy="815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400"/>
              <a:t>A baromfitartásban alkalmazható precíziós technológiák célja </a:t>
            </a:r>
            <a:endParaRPr/>
          </a:p>
        </p:txBody>
      </p:sp>
      <p:sp>
        <p:nvSpPr>
          <p:cNvPr id="234" name="Google Shape;234;p33"/>
          <p:cNvSpPr txBox="1"/>
          <p:nvPr>
            <p:ph idx="1" type="body"/>
          </p:nvPr>
        </p:nvSpPr>
        <p:spPr>
          <a:xfrm>
            <a:off x="321547" y="1571554"/>
            <a:ext cx="11647846" cy="4921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35" name="Google Shape;235;p33"/>
          <p:cNvSpPr txBox="1"/>
          <p:nvPr/>
        </p:nvSpPr>
        <p:spPr>
          <a:xfrm>
            <a:off x="215569" y="978936"/>
            <a:ext cx="11859801" cy="5085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2" marL="10287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ct val="97297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Font typeface="Arial"/>
              <a:buChar char="•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Digitális farmmenedzsment megvalósítása</a:t>
            </a:r>
            <a:endParaRPr b="1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ct val="74844"/>
              <a:buFont typeface="Arial"/>
              <a:buChar char="•"/>
            </a:pPr>
            <a:r>
              <a:rPr b="0" i="0" lang="hu-HU" sz="2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Az állandó mennyiségű és minőségű adat egy platformon való gyűjtése 🡪 az adatok elemzése és kiértékelése után megalapozott információk alapján történő döntéshozatal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ct val="74844"/>
              <a:buFont typeface="Arial"/>
              <a:buChar char="•"/>
            </a:pPr>
            <a:r>
              <a:rPr b="0" i="0" lang="hu-HU" sz="2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Az adatgyűjtés és a telepirányítás összekapcsolása 🡪 Távoli vezérlés 🡪 azonnali beavatkozás lehetősége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ct val="74844"/>
              <a:buFont typeface="Arial"/>
              <a:buChar char="•"/>
            </a:pPr>
            <a:r>
              <a:rPr b="0" i="0" lang="hu-HU" sz="2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folyamatos emberi jelenlét csökkentése 🡪 kisebb élőmunka-igény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ct val="74844"/>
              <a:buFont typeface="Arial"/>
              <a:buChar char="•"/>
            </a:pPr>
            <a:r>
              <a:rPr b="0" i="0" lang="hu-HU" sz="2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termelés gyenge pontjainak kiszűrése 🡪 hatékonyság növelése, költségek optimalizálása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ct val="69498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ct val="69498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ct val="69498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10287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ct val="6081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5715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ct val="81081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5715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ct val="81081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"/>
          <p:cNvSpPr txBox="1"/>
          <p:nvPr>
            <p:ph type="title"/>
          </p:nvPr>
        </p:nvSpPr>
        <p:spPr>
          <a:xfrm>
            <a:off x="239354" y="154201"/>
            <a:ext cx="11555605" cy="958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400"/>
              <a:t>Távolról figyelhető és vezérelhető telepirányítási rendszerek</a:t>
            </a:r>
            <a:endParaRPr/>
          </a:p>
        </p:txBody>
      </p:sp>
      <p:pic>
        <p:nvPicPr>
          <p:cNvPr id="241" name="Google Shape;24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8242" y="1047593"/>
            <a:ext cx="9575515" cy="531765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4"/>
          <p:cNvSpPr txBox="1"/>
          <p:nvPr/>
        </p:nvSpPr>
        <p:spPr>
          <a:xfrm>
            <a:off x="0" y="6365245"/>
            <a:ext cx="1211579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okosfarm.com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/>
          <p:nvPr>
            <p:ph type="title"/>
          </p:nvPr>
        </p:nvSpPr>
        <p:spPr>
          <a:xfrm>
            <a:off x="321547" y="365125"/>
            <a:ext cx="11555605" cy="1158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Az optimális környezeti feltételek távoli vezérlése</a:t>
            </a:r>
            <a:endParaRPr/>
          </a:p>
        </p:txBody>
      </p:sp>
      <p:sp>
        <p:nvSpPr>
          <p:cNvPr id="248" name="Google Shape;248;p35"/>
          <p:cNvSpPr txBox="1"/>
          <p:nvPr>
            <p:ph idx="1" type="body"/>
          </p:nvPr>
        </p:nvSpPr>
        <p:spPr>
          <a:xfrm>
            <a:off x="321547" y="1417834"/>
            <a:ext cx="11555605" cy="4759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 baromfiólakban folyamatosan biztosítani kell a megfelelő hőmérsékletet és levegőminőséget (pl. páratartalom), ez azonban számítógépes vezérléssel is megoldható.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 klímavezérlőket (szellőzés, ventiláció, hősugárzó vezérlés) egy rendszerbe integrálhatjuk, amely lehetővé teszi az adatrögzítést is.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 számítógép riasztást jelez, ha nem megfelelő környezeti tényezőket észlel.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Internetkapcsolat esetén távoli vezérlés segítségével lehetőség nyílik arra, hogy szükség esetén a számítógépről elindítsunk például egy plusz ventilátort vagy éppen csökkentsük a szellőztetés idejének hosszát.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Az asztali számítógépek mellett ezek az adatok már okostelefonos alkalmazásokon is elérhetőek. 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6"/>
          <p:cNvSpPr txBox="1"/>
          <p:nvPr>
            <p:ph type="title"/>
          </p:nvPr>
        </p:nvSpPr>
        <p:spPr>
          <a:xfrm>
            <a:off x="318196" y="96257"/>
            <a:ext cx="11555605" cy="1039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400"/>
              <a:t>Az adatgyűjtéshez használható különböző szenzorok</a:t>
            </a:r>
            <a:endParaRPr/>
          </a:p>
        </p:txBody>
      </p:sp>
      <p:pic>
        <p:nvPicPr>
          <p:cNvPr id="254" name="Google Shape;25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0686" y="1854524"/>
            <a:ext cx="9010623" cy="458406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6"/>
          <p:cNvSpPr txBox="1"/>
          <p:nvPr/>
        </p:nvSpPr>
        <p:spPr>
          <a:xfrm>
            <a:off x="-3" y="6100031"/>
            <a:ext cx="12192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Forrás: Benk, 2016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6"/>
          <p:cNvSpPr txBox="1"/>
          <p:nvPr/>
        </p:nvSpPr>
        <p:spPr>
          <a:xfrm>
            <a:off x="429148" y="1042082"/>
            <a:ext cx="11555604" cy="1047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143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hu-HU" sz="23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Az istállóba helyezett szenzorok további adatokat szolgáltatnak a klimatikus viszonyokról, illetve az egyéb termelési paraméterekről, amelyek szintén megjelennek a számítógépen, illetve a különböző okos eszközökön (tablet, mobil).</a:t>
            </a:r>
            <a:endParaRPr b="0" i="0" sz="23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/>
          <p:nvPr>
            <p:ph type="title"/>
          </p:nvPr>
        </p:nvSpPr>
        <p:spPr>
          <a:xfrm>
            <a:off x="321547" y="258202"/>
            <a:ext cx="11555605" cy="734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Multiszenzorok</a:t>
            </a:r>
            <a:endParaRPr/>
          </a:p>
        </p:txBody>
      </p:sp>
      <p:sp>
        <p:nvSpPr>
          <p:cNvPr id="262" name="Google Shape;262;p37"/>
          <p:cNvSpPr txBox="1"/>
          <p:nvPr>
            <p:ph idx="1" type="body"/>
          </p:nvPr>
        </p:nvSpPr>
        <p:spPr>
          <a:xfrm>
            <a:off x="314848" y="891335"/>
            <a:ext cx="11555605" cy="53657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400"/>
              <a:t>Nem csak egy adott ponton rögzít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2400"/>
              <a:t>     méréseket, megfigyeléseket, hanem 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2400"/>
              <a:t>     végigpásztázza a teljes tartásteret</a:t>
            </a:r>
            <a:endParaRPr sz="12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Méri a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000"/>
              <a:t>Hőmérsékletet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Páratartalmat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CO</a:t>
            </a:r>
            <a:r>
              <a:rPr baseline="-25000" lang="hu-HU" sz="2200"/>
              <a:t>2 </a:t>
            </a:r>
            <a:r>
              <a:rPr lang="hu-HU" sz="2200"/>
              <a:t>koncentrációt</a:t>
            </a:r>
            <a:endParaRPr/>
          </a:p>
          <a:p>
            <a:pPr indent="0" lvl="1" marL="571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400"/>
              <a:t>Beépített kamera és hőkamera segítségével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2400"/>
              <a:t>     észleli a 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Nem megfelelő minőségű bélsarat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Elhullott madarakat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Meghibásodott itatókat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Nedves alomfoltokat</a:t>
            </a:r>
            <a:r>
              <a:rPr lang="hu-HU" sz="2000"/>
              <a:t>	</a:t>
            </a:r>
            <a:endParaRPr sz="16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63" name="Google Shape;26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0335" y="1952543"/>
            <a:ext cx="5420653" cy="448033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64" name="Google Shape;26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475235"/>
            <a:ext cx="3668323" cy="304885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65" name="Google Shape;265;p37"/>
          <p:cNvSpPr txBox="1"/>
          <p:nvPr/>
        </p:nvSpPr>
        <p:spPr>
          <a:xfrm>
            <a:off x="6600336" y="6482993"/>
            <a:ext cx="542065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faromatics.com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 txBox="1"/>
          <p:nvPr>
            <p:ph type="title"/>
          </p:nvPr>
        </p:nvSpPr>
        <p:spPr>
          <a:xfrm>
            <a:off x="318197" y="203244"/>
            <a:ext cx="11555605" cy="7963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Adattovábbítás, adattárolás, adatmegjelenítés folyamata</a:t>
            </a:r>
            <a:endParaRPr/>
          </a:p>
        </p:txBody>
      </p:sp>
      <p:pic>
        <p:nvPicPr>
          <p:cNvPr id="271" name="Google Shape;27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1275" y="925192"/>
            <a:ext cx="6743699" cy="533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8"/>
          <p:cNvSpPr txBox="1"/>
          <p:nvPr/>
        </p:nvSpPr>
        <p:spPr>
          <a:xfrm>
            <a:off x="0" y="6256570"/>
            <a:ext cx="12192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Forrás: Benk, 2016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9"/>
          <p:cNvSpPr txBox="1"/>
          <p:nvPr>
            <p:ph type="title"/>
          </p:nvPr>
        </p:nvSpPr>
        <p:spPr>
          <a:xfrm>
            <a:off x="321546" y="71929"/>
            <a:ext cx="1163023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200"/>
              <a:t>Adatmegjelenítés mobil </a:t>
            </a:r>
            <a:br>
              <a:rPr lang="hu-HU" sz="3200"/>
            </a:br>
            <a:r>
              <a:rPr lang="hu-HU" sz="3200"/>
              <a:t>alkalmazáson</a:t>
            </a:r>
            <a:endParaRPr/>
          </a:p>
        </p:txBody>
      </p:sp>
      <p:sp>
        <p:nvSpPr>
          <p:cNvPr id="278" name="Google Shape;278;p39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79" name="Google Shape;279;p39"/>
          <p:cNvPicPr preferRelativeResize="0"/>
          <p:nvPr/>
        </p:nvPicPr>
        <p:blipFill rotWithShape="1">
          <a:blip r:embed="rId3">
            <a:alphaModFix/>
          </a:blip>
          <a:srcRect b="0" l="0" r="15279" t="0"/>
          <a:stretch/>
        </p:blipFill>
        <p:spPr>
          <a:xfrm>
            <a:off x="321547" y="1278620"/>
            <a:ext cx="2169266" cy="429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9"/>
          <p:cNvPicPr preferRelativeResize="0"/>
          <p:nvPr/>
        </p:nvPicPr>
        <p:blipFill rotWithShape="1">
          <a:blip r:embed="rId4">
            <a:alphaModFix/>
          </a:blip>
          <a:srcRect b="17021" l="0" r="0" t="21454"/>
          <a:stretch/>
        </p:blipFill>
        <p:spPr>
          <a:xfrm>
            <a:off x="2571012" y="4422401"/>
            <a:ext cx="2980629" cy="22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9"/>
          <p:cNvPicPr preferRelativeResize="0"/>
          <p:nvPr/>
        </p:nvPicPr>
        <p:blipFill rotWithShape="1">
          <a:blip r:embed="rId5">
            <a:alphaModFix/>
          </a:blip>
          <a:srcRect b="0" l="0" r="0" t="1602"/>
          <a:stretch/>
        </p:blipFill>
        <p:spPr>
          <a:xfrm>
            <a:off x="7967258" y="264462"/>
            <a:ext cx="3984520" cy="652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56041" y="1278620"/>
            <a:ext cx="2717053" cy="307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9"/>
          <p:cNvPicPr preferRelativeResize="0"/>
          <p:nvPr/>
        </p:nvPicPr>
        <p:blipFill rotWithShape="1">
          <a:blip r:embed="rId7">
            <a:alphaModFix/>
          </a:blip>
          <a:srcRect b="0" l="0" r="0" t="1822"/>
          <a:stretch/>
        </p:blipFill>
        <p:spPr>
          <a:xfrm>
            <a:off x="5353293" y="264462"/>
            <a:ext cx="2539339" cy="408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9"/>
          <p:cNvPicPr preferRelativeResize="0"/>
          <p:nvPr/>
        </p:nvPicPr>
        <p:blipFill rotWithShape="1">
          <a:blip r:embed="rId8">
            <a:alphaModFix/>
          </a:blip>
          <a:srcRect b="3271" l="4369" r="3873" t="3793"/>
          <a:stretch/>
        </p:blipFill>
        <p:spPr>
          <a:xfrm>
            <a:off x="5626267" y="4422402"/>
            <a:ext cx="2266365" cy="227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9"/>
          <p:cNvSpPr txBox="1"/>
          <p:nvPr/>
        </p:nvSpPr>
        <p:spPr>
          <a:xfrm>
            <a:off x="321547" y="5571096"/>
            <a:ext cx="211590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BigFarmNet Poultry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03d5b2036_1_0"/>
          <p:cNvSpPr txBox="1"/>
          <p:nvPr>
            <p:ph type="title"/>
          </p:nvPr>
        </p:nvSpPr>
        <p:spPr>
          <a:xfrm>
            <a:off x="321547" y="317500"/>
            <a:ext cx="11555700" cy="568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5554"/>
              <a:buNone/>
            </a:pPr>
            <a:r>
              <a:rPr lang="hu-HU"/>
              <a:t>Tartalomjegyzék</a:t>
            </a:r>
            <a:endParaRPr/>
          </a:p>
        </p:txBody>
      </p:sp>
      <p:sp>
        <p:nvSpPr>
          <p:cNvPr id="82" name="Google Shape;82;gd03d5b2036_1_0"/>
          <p:cNvSpPr txBox="1"/>
          <p:nvPr>
            <p:ph idx="1" type="body"/>
          </p:nvPr>
        </p:nvSpPr>
        <p:spPr>
          <a:xfrm>
            <a:off x="321547" y="819150"/>
            <a:ext cx="11555700" cy="554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455424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1036"/>
              <a:buChar char="•"/>
            </a:pPr>
            <a:r>
              <a:rPr lang="hu-HU" sz="7015"/>
              <a:t>Bevezetés																				5-6. dia</a:t>
            </a:r>
            <a:endParaRPr sz="6615"/>
          </a:p>
          <a:p>
            <a:pPr indent="-455424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1036"/>
              <a:buChar char="•"/>
            </a:pPr>
            <a:r>
              <a:rPr lang="hu-HU" sz="7015"/>
              <a:t>Témaspecifikus szakmai kérdések							  								7. dia</a:t>
            </a:r>
            <a:endParaRPr sz="6615"/>
          </a:p>
          <a:p>
            <a:pPr indent="-455424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1036"/>
              <a:buChar char="•"/>
            </a:pPr>
            <a:r>
              <a:rPr lang="hu-HU" sz="7015"/>
              <a:t>A hazai baromfiállomány ágazatok szerinti megoszlása											8. dia</a:t>
            </a:r>
            <a:endParaRPr sz="6615"/>
          </a:p>
          <a:p>
            <a:pPr indent="-455424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1036"/>
              <a:buChar char="•"/>
            </a:pPr>
            <a:r>
              <a:rPr lang="hu-HU" sz="7015"/>
              <a:t>Baromfipiaci viszonyok 								    									9. dia</a:t>
            </a:r>
            <a:endParaRPr sz="6615"/>
          </a:p>
          <a:p>
            <a:pPr indent="-455424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1036"/>
              <a:buChar char="•"/>
            </a:pPr>
            <a:r>
              <a:rPr lang="hu-HU" sz="7015"/>
              <a:t>A baromfitartás hatékonyságának feltételei													10. dia</a:t>
            </a:r>
            <a:endParaRPr sz="6615"/>
          </a:p>
          <a:p>
            <a:pPr indent="-455424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1036"/>
              <a:buChar char="•"/>
            </a:pPr>
            <a:r>
              <a:rPr lang="hu-HU" sz="7015"/>
              <a:t>A baromfitartás technológiájának főbb elemei												11. dia</a:t>
            </a:r>
            <a:endParaRPr sz="6615"/>
          </a:p>
          <a:p>
            <a:pPr indent="-455424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1036"/>
              <a:buChar char="•"/>
            </a:pPr>
            <a:r>
              <a:rPr lang="hu-HU" sz="7015"/>
              <a:t>Tojótyúktartás </a:t>
            </a:r>
            <a:endParaRPr sz="6615"/>
          </a:p>
          <a:p>
            <a:pPr indent="-394854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48734"/>
              <a:buChar char="•"/>
            </a:pPr>
            <a:r>
              <a:rPr lang="hu-HU" sz="6715"/>
              <a:t>Feljavított ketrecekben																</a:t>
            </a:r>
            <a:r>
              <a:rPr lang="hu-HU" sz="7115"/>
              <a:t>12. dia</a:t>
            </a:r>
            <a:endParaRPr sz="6215"/>
          </a:p>
          <a:p>
            <a:pPr indent="-394854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48734"/>
              <a:buChar char="•"/>
            </a:pPr>
            <a:r>
              <a:rPr lang="hu-HU" sz="6715"/>
              <a:t>Mélyalmos tojótyúktartás																</a:t>
            </a:r>
            <a:r>
              <a:rPr lang="hu-HU" sz="7115"/>
              <a:t>13-14. dia</a:t>
            </a:r>
            <a:endParaRPr sz="6215"/>
          </a:p>
          <a:p>
            <a:pPr indent="-394854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48734"/>
              <a:buChar char="•"/>
            </a:pPr>
            <a:r>
              <a:rPr lang="hu-HU" sz="6715"/>
              <a:t>Szabadtartásos tojótyúktartás															</a:t>
            </a:r>
            <a:r>
              <a:rPr lang="hu-HU" sz="7115"/>
              <a:t>15. dia</a:t>
            </a:r>
            <a:endParaRPr sz="6215"/>
          </a:p>
          <a:p>
            <a:pPr indent="-455424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1036"/>
              <a:buChar char="•"/>
            </a:pPr>
            <a:r>
              <a:rPr lang="hu-HU" sz="7015"/>
              <a:t>A tojótyúktartó telepek tartástechnológiák szerinti megoszlása									16. dia</a:t>
            </a:r>
            <a:endParaRPr sz="6615"/>
          </a:p>
          <a:p>
            <a:pPr indent="-455424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1036"/>
              <a:buChar char="•"/>
            </a:pPr>
            <a:r>
              <a:rPr lang="hu-HU" sz="7015"/>
              <a:t>A tojástermelés és minőség limitáló tényezői													17. dia</a:t>
            </a:r>
            <a:endParaRPr sz="6615"/>
          </a:p>
          <a:p>
            <a:pPr indent="-455424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1036"/>
              <a:buChar char="•"/>
            </a:pPr>
            <a:r>
              <a:rPr lang="hu-HU" sz="7015"/>
              <a:t>Brojler tartástechnológia																	18. dia</a:t>
            </a:r>
            <a:endParaRPr sz="6615"/>
          </a:p>
          <a:p>
            <a:pPr indent="-455424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1036"/>
              <a:buChar char="•"/>
            </a:pPr>
            <a:r>
              <a:rPr lang="hu-HU" sz="7015"/>
              <a:t>Pulyka tartástechnológia																	19. dia</a:t>
            </a:r>
            <a:endParaRPr sz="6615"/>
          </a:p>
          <a:p>
            <a:pPr indent="-455424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1036"/>
              <a:buChar char="•"/>
            </a:pPr>
            <a:r>
              <a:rPr lang="hu-HU" sz="7015"/>
              <a:t>Az eredményes baromfihizlalást meghatározó tényezők											20. dia</a:t>
            </a:r>
            <a:endParaRPr sz="6615"/>
          </a:p>
          <a:p>
            <a:pPr indent="-455424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1036"/>
              <a:buChar char="•"/>
            </a:pPr>
            <a:r>
              <a:rPr lang="hu-HU" sz="7015"/>
              <a:t>Precíziós baromfitartás fogalma, céljai														21-23. dia</a:t>
            </a:r>
            <a:endParaRPr sz="6615"/>
          </a:p>
          <a:p>
            <a:pPr indent="-455424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9616"/>
              <a:buChar char="•"/>
            </a:pPr>
            <a:r>
              <a:rPr lang="hu-HU" sz="7115"/>
              <a:t>Távolról figyelhető és vezérelhető telepirányítási rendszerek										24-25. dia</a:t>
            </a:r>
            <a:endParaRPr sz="6615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52655"/>
              <a:buNone/>
            </a:pPr>
            <a:r>
              <a:t/>
            </a:r>
            <a:endParaRPr sz="6215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6883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6883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6883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6883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6883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 txBox="1"/>
          <p:nvPr>
            <p:ph type="title"/>
          </p:nvPr>
        </p:nvSpPr>
        <p:spPr>
          <a:xfrm>
            <a:off x="321547" y="365125"/>
            <a:ext cx="11555605" cy="6622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Milyen további termelési adatokat gyűjtsünk?</a:t>
            </a:r>
            <a:endParaRPr/>
          </a:p>
        </p:txBody>
      </p:sp>
      <p:sp>
        <p:nvSpPr>
          <p:cNvPr id="291" name="Google Shape;291;p40"/>
          <p:cNvSpPr txBox="1"/>
          <p:nvPr>
            <p:ph idx="1" type="body"/>
          </p:nvPr>
        </p:nvSpPr>
        <p:spPr>
          <a:xfrm>
            <a:off x="321547" y="1150705"/>
            <a:ext cx="11555605" cy="5537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Az istállóklíma automatikusan rögzített adatain (hőmérséklet, légsebesség, páratartalom stb.) kívül naponta gyűjteni kell: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Elhullás (oka)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Állománylétszám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Súlygyarapodás (amennyiben rendelkezésre áll a technológia)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Tojástermelés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Vízfogyasztás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Takarmányfogyás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Vakcina és egyéb gyógyászati készítmények alkalmazásának időpontja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"/>
          <p:cNvSpPr txBox="1"/>
          <p:nvPr>
            <p:ph type="title"/>
          </p:nvPr>
        </p:nvSpPr>
        <p:spPr>
          <a:xfrm>
            <a:off x="318197" y="68262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Napi súlygyarapodás mérése - madármérleg</a:t>
            </a:r>
            <a:endParaRPr/>
          </a:p>
        </p:txBody>
      </p:sp>
      <p:sp>
        <p:nvSpPr>
          <p:cNvPr id="297" name="Google Shape;297;p41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98" name="Google Shape;29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37517" y="1307303"/>
            <a:ext cx="3841604" cy="481964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99" name="Google Shape;29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2226" y="1301676"/>
            <a:ext cx="3499308" cy="481964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00" name="Google Shape;30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393" y="1307305"/>
            <a:ext cx="4133850" cy="48196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01" name="Google Shape;301;p41"/>
          <p:cNvSpPr txBox="1"/>
          <p:nvPr/>
        </p:nvSpPr>
        <p:spPr>
          <a:xfrm>
            <a:off x="318197" y="6306718"/>
            <a:ext cx="11716940" cy="3385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HAT-AGRO Baromfitechnológia Kft.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2"/>
          <p:cNvSpPr txBox="1"/>
          <p:nvPr>
            <p:ph type="title"/>
          </p:nvPr>
        </p:nvSpPr>
        <p:spPr>
          <a:xfrm>
            <a:off x="321547" y="365125"/>
            <a:ext cx="11555605" cy="9396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Súlymérési eredmények rögzítése</a:t>
            </a:r>
            <a:endParaRPr/>
          </a:p>
        </p:txBody>
      </p:sp>
      <p:sp>
        <p:nvSpPr>
          <p:cNvPr id="307" name="Google Shape;307;p42"/>
          <p:cNvSpPr txBox="1"/>
          <p:nvPr>
            <p:ph idx="1" type="body"/>
          </p:nvPr>
        </p:nvSpPr>
        <p:spPr>
          <a:xfrm>
            <a:off x="321547" y="1304818"/>
            <a:ext cx="11555605" cy="5044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Rögzítésre kerül: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Napi átlagsúly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Napi mérések száma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Napi testsúlygyarapodás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Átlagos eltérés (g), variációs tényező (%) – </a:t>
            </a:r>
            <a:endParaRPr/>
          </a:p>
          <a:p>
            <a:pPr indent="0" lvl="1" marL="571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hu-HU"/>
              <a:t>	ezek adják a súly középértéktől való eltérését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Állomány homogenitása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Az átlagsúly automatikus aktualizálása</a:t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mérések közvetlenül átvihetőek egy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    mérőkomputerbe, onnan egy tároló modulon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    keresztül a számítógépre 🡪 kiértékelés, elemzés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08" name="Google Shape;30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2977" y="1304818"/>
            <a:ext cx="3352374" cy="418562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09" name="Google Shape;309;p42"/>
          <p:cNvSpPr txBox="1"/>
          <p:nvPr/>
        </p:nvSpPr>
        <p:spPr>
          <a:xfrm flipH="1">
            <a:off x="8010750" y="5562725"/>
            <a:ext cx="386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HAT-AGRO Baromfitechnológia Kft.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/>
          <p:nvPr>
            <p:ph type="title"/>
          </p:nvPr>
        </p:nvSpPr>
        <p:spPr>
          <a:xfrm>
            <a:off x="456180" y="317281"/>
            <a:ext cx="11555605" cy="9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Silómérleg</a:t>
            </a:r>
            <a:endParaRPr/>
          </a:p>
        </p:txBody>
      </p:sp>
      <p:sp>
        <p:nvSpPr>
          <p:cNvPr id="315" name="Google Shape;315;p43"/>
          <p:cNvSpPr txBox="1"/>
          <p:nvPr>
            <p:ph idx="1" type="body"/>
          </p:nvPr>
        </p:nvSpPr>
        <p:spPr>
          <a:xfrm>
            <a:off x="180215" y="1198562"/>
            <a:ext cx="8016178" cy="5403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Segítségével nyomon követhető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 napi takarmányfogyasztás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 silóban lévő takarmány mennyisége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Töltéskor mennyi takarmány került a silóba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Számítógép kapcsolat 🡪 jelzi, ha kifogyóban van a takarmány!</a:t>
            </a:r>
            <a:endParaRPr/>
          </a:p>
        </p:txBody>
      </p:sp>
      <p:pic>
        <p:nvPicPr>
          <p:cNvPr id="316" name="Google Shape;316;p43"/>
          <p:cNvPicPr preferRelativeResize="0"/>
          <p:nvPr/>
        </p:nvPicPr>
        <p:blipFill rotWithShape="1">
          <a:blip r:embed="rId3">
            <a:alphaModFix/>
          </a:blip>
          <a:srcRect b="0" l="41088" r="0" t="25920"/>
          <a:stretch/>
        </p:blipFill>
        <p:spPr>
          <a:xfrm>
            <a:off x="3776924" y="3752849"/>
            <a:ext cx="4281487" cy="280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8411" y="1090612"/>
            <a:ext cx="3295651" cy="4877564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3"/>
          <p:cNvSpPr txBox="1"/>
          <p:nvPr/>
        </p:nvSpPr>
        <p:spPr>
          <a:xfrm>
            <a:off x="8362950" y="5952103"/>
            <a:ext cx="299111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Motor-Agrotechno Kft.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0976" y="1476375"/>
            <a:ext cx="7294545" cy="311484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tojás rotációs költségvetés terv" id="324" name="Google Shape;324;p44"/>
          <p:cNvPicPr preferRelativeResize="0"/>
          <p:nvPr/>
        </p:nvPicPr>
        <p:blipFill rotWithShape="1">
          <a:blip r:embed="rId4">
            <a:alphaModFix/>
          </a:blip>
          <a:srcRect b="30060" l="0" r="0" t="0"/>
          <a:stretch/>
        </p:blipFill>
        <p:spPr>
          <a:xfrm>
            <a:off x="410617" y="4784851"/>
            <a:ext cx="11555605" cy="150695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4"/>
          <p:cNvSpPr txBox="1"/>
          <p:nvPr>
            <p:ph type="title"/>
          </p:nvPr>
        </p:nvSpPr>
        <p:spPr>
          <a:xfrm>
            <a:off x="346781" y="41211"/>
            <a:ext cx="12192000" cy="10088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000"/>
              <a:t>Adatgyűjtés, adatfeldolgozás – Vállalatirányítási szoftverek</a:t>
            </a:r>
            <a:endParaRPr/>
          </a:p>
        </p:txBody>
      </p:sp>
      <p:sp>
        <p:nvSpPr>
          <p:cNvPr id="326" name="Google Shape;326;p44"/>
          <p:cNvSpPr txBox="1"/>
          <p:nvPr>
            <p:ph idx="1" type="body"/>
          </p:nvPr>
        </p:nvSpPr>
        <p:spPr>
          <a:xfrm>
            <a:off x="110951" y="771525"/>
            <a:ext cx="11740444" cy="562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0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Nem csak termelési adatok gyűjtésére (pl. Livestocker: Precíziós Állattenyésztési Platform)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0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Felhő alapú rendszerek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0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Rögzíthetjük például a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Partnereket/szállítókat/vevőket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Készleteket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Takarítási feladatokat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Pénzügyi adatokat (költségek,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     értékesítési ár)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Terveket készíthetünk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Takarmányozási tervek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Rotációs költségtervek</a:t>
            </a:r>
            <a:endParaRPr/>
          </a:p>
          <a:p>
            <a:pPr indent="-228600" lvl="3" marL="1714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-228600" lvl="3" marL="1714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1050">
              <a:latin typeface="Calibri"/>
              <a:ea typeface="Calibri"/>
              <a:cs typeface="Calibri"/>
              <a:sym typeface="Calibri"/>
            </a:endParaRPr>
          </a:p>
          <a:p>
            <a:pPr indent="-228600" lvl="3" marL="1714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12573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12573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27" name="Google Shape;327;p44"/>
          <p:cNvSpPr txBox="1"/>
          <p:nvPr/>
        </p:nvSpPr>
        <p:spPr>
          <a:xfrm>
            <a:off x="4857750" y="4675900"/>
            <a:ext cx="722329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anigroweye.hu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4"/>
          <p:cNvSpPr txBox="1"/>
          <p:nvPr/>
        </p:nvSpPr>
        <p:spPr>
          <a:xfrm>
            <a:off x="-1" y="6291804"/>
            <a:ext cx="12192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hu.livestocker.eu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5"/>
          <p:cNvSpPr txBox="1"/>
          <p:nvPr>
            <p:ph type="title"/>
          </p:nvPr>
        </p:nvSpPr>
        <p:spPr>
          <a:xfrm>
            <a:off x="314848" y="148590"/>
            <a:ext cx="11555605" cy="781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200"/>
              <a:t>Vállalatirányítási szoftverek – Adatvizualizáció</a:t>
            </a:r>
            <a:endParaRPr/>
          </a:p>
        </p:txBody>
      </p:sp>
      <p:pic>
        <p:nvPicPr>
          <p:cNvPr descr="Tojáshozam" id="334" name="Google Shape;33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848" y="929955"/>
            <a:ext cx="7156100" cy="310004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sp>
        <p:nvSpPr>
          <p:cNvPr id="335" name="Google Shape;335;p45"/>
          <p:cNvSpPr txBox="1"/>
          <p:nvPr/>
        </p:nvSpPr>
        <p:spPr>
          <a:xfrm>
            <a:off x="7534275" y="4052018"/>
            <a:ext cx="46577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AniGrowEye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ojáskészlet alakulása" id="336" name="Google Shape;33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4472" y="3832613"/>
            <a:ext cx="7008665" cy="294126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pic>
        <p:nvPicPr>
          <p:cNvPr id="337" name="Google Shape;337;p45"/>
          <p:cNvPicPr preferRelativeResize="0"/>
          <p:nvPr/>
        </p:nvPicPr>
        <p:blipFill rotWithShape="1">
          <a:blip r:embed="rId5">
            <a:alphaModFix/>
          </a:blip>
          <a:srcRect b="4307" l="2474" r="5387" t="0"/>
          <a:stretch/>
        </p:blipFill>
        <p:spPr>
          <a:xfrm>
            <a:off x="7305674" y="1262140"/>
            <a:ext cx="4724401" cy="328128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sp>
        <p:nvSpPr>
          <p:cNvPr id="338" name="Google Shape;338;p45"/>
          <p:cNvSpPr txBox="1"/>
          <p:nvPr/>
        </p:nvSpPr>
        <p:spPr>
          <a:xfrm>
            <a:off x="-158154" y="4117435"/>
            <a:ext cx="35052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Livestocker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45"/>
          <p:cNvSpPr txBox="1"/>
          <p:nvPr/>
        </p:nvSpPr>
        <p:spPr>
          <a:xfrm>
            <a:off x="9987861" y="4632203"/>
            <a:ext cx="18825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AniGrowEye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4736" y="826090"/>
            <a:ext cx="2637825" cy="550475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45" name="Google Shape;345;p46"/>
          <p:cNvPicPr preferRelativeResize="0"/>
          <p:nvPr/>
        </p:nvPicPr>
        <p:blipFill rotWithShape="1">
          <a:blip r:embed="rId4">
            <a:alphaModFix/>
          </a:blip>
          <a:srcRect b="0" l="0" r="1775" t="0"/>
          <a:stretch/>
        </p:blipFill>
        <p:spPr>
          <a:xfrm>
            <a:off x="878114" y="826090"/>
            <a:ext cx="2591203" cy="550475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46" name="Google Shape;346;p46"/>
          <p:cNvSpPr txBox="1"/>
          <p:nvPr>
            <p:ph type="title"/>
          </p:nvPr>
        </p:nvSpPr>
        <p:spPr>
          <a:xfrm>
            <a:off x="321547" y="184349"/>
            <a:ext cx="11555605" cy="826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200"/>
              <a:t>A szoftverekhez kapcsolódó mobil alkalmazások </a:t>
            </a:r>
            <a:endParaRPr/>
          </a:p>
        </p:txBody>
      </p:sp>
      <p:pic>
        <p:nvPicPr>
          <p:cNvPr id="347" name="Google Shape;347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1611" y="826090"/>
            <a:ext cx="2591203" cy="550475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48" name="Google Shape;348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29183" y="826090"/>
            <a:ext cx="2628398" cy="550475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49" name="Google Shape;349;p46"/>
          <p:cNvSpPr txBox="1"/>
          <p:nvPr/>
        </p:nvSpPr>
        <p:spPr>
          <a:xfrm>
            <a:off x="0" y="6351094"/>
            <a:ext cx="12192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Livestocker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/>
          <p:nvPr>
            <p:ph type="title"/>
          </p:nvPr>
        </p:nvSpPr>
        <p:spPr>
          <a:xfrm>
            <a:off x="321547" y="365126"/>
            <a:ext cx="11555605" cy="798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Robotok alkalmazása - Spoutnic</a:t>
            </a:r>
            <a:endParaRPr/>
          </a:p>
        </p:txBody>
      </p:sp>
      <p:sp>
        <p:nvSpPr>
          <p:cNvPr id="355" name="Google Shape;355;p47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56" name="Google Shape;356;p47" title="Spoutnic walks the floor in layers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0601" y="1325366"/>
            <a:ext cx="8586897" cy="4851597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7"/>
          <p:cNvSpPr/>
          <p:nvPr/>
        </p:nvSpPr>
        <p:spPr>
          <a:xfrm>
            <a:off x="10485412" y="198151"/>
            <a:ext cx="1385041" cy="96577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28622" y="37000"/>
                </a:moveTo>
                <a:lnTo>
                  <a:pt x="28622" y="54813"/>
                </a:lnTo>
                <a:lnTo>
                  <a:pt x="32849" y="54813"/>
                </a:lnTo>
                <a:lnTo>
                  <a:pt x="34157" y="52779"/>
                </a:lnTo>
                <a:lnTo>
                  <a:pt x="35377" y="52779"/>
                </a:lnTo>
                <a:lnTo>
                  <a:pt x="35377" y="79967"/>
                </a:lnTo>
                <a:lnTo>
                  <a:pt x="78042" y="79967"/>
                </a:lnTo>
                <a:lnTo>
                  <a:pt x="78042" y="70592"/>
                </a:lnTo>
                <a:lnTo>
                  <a:pt x="84797" y="70592"/>
                </a:lnTo>
                <a:lnTo>
                  <a:pt x="88458" y="75750"/>
                </a:lnTo>
                <a:lnTo>
                  <a:pt x="91378" y="75750"/>
                </a:lnTo>
                <a:lnTo>
                  <a:pt x="91378" y="42625"/>
                </a:lnTo>
                <a:lnTo>
                  <a:pt x="88458" y="42625"/>
                </a:lnTo>
                <a:lnTo>
                  <a:pt x="85930" y="46217"/>
                </a:lnTo>
                <a:lnTo>
                  <a:pt x="78042" y="46217"/>
                </a:lnTo>
                <a:lnTo>
                  <a:pt x="78042" y="42625"/>
                </a:lnTo>
                <a:lnTo>
                  <a:pt x="75558" y="38875"/>
                </a:lnTo>
                <a:lnTo>
                  <a:pt x="34157" y="38875"/>
                </a:lnTo>
                <a:lnTo>
                  <a:pt x="32849" y="37000"/>
                </a:lnTo>
                <a:close/>
              </a:path>
              <a:path extrusionOk="0" fill="darken" h="120000" w="120000">
                <a:moveTo>
                  <a:pt x="28622" y="37000"/>
                </a:moveTo>
                <a:lnTo>
                  <a:pt x="28622" y="54813"/>
                </a:lnTo>
                <a:lnTo>
                  <a:pt x="32849" y="54813"/>
                </a:lnTo>
                <a:lnTo>
                  <a:pt x="34157" y="52779"/>
                </a:lnTo>
                <a:lnTo>
                  <a:pt x="35377" y="52779"/>
                </a:lnTo>
                <a:lnTo>
                  <a:pt x="35377" y="79967"/>
                </a:lnTo>
                <a:lnTo>
                  <a:pt x="78042" y="79967"/>
                </a:lnTo>
                <a:lnTo>
                  <a:pt x="78042" y="70592"/>
                </a:lnTo>
                <a:lnTo>
                  <a:pt x="84797" y="70592"/>
                </a:lnTo>
                <a:lnTo>
                  <a:pt x="88458" y="75750"/>
                </a:lnTo>
                <a:lnTo>
                  <a:pt x="91378" y="75750"/>
                </a:lnTo>
                <a:lnTo>
                  <a:pt x="91378" y="42625"/>
                </a:lnTo>
                <a:lnTo>
                  <a:pt x="88458" y="42625"/>
                </a:lnTo>
                <a:lnTo>
                  <a:pt x="85930" y="46217"/>
                </a:lnTo>
                <a:lnTo>
                  <a:pt x="78042" y="46217"/>
                </a:lnTo>
                <a:lnTo>
                  <a:pt x="78042" y="42625"/>
                </a:lnTo>
                <a:lnTo>
                  <a:pt x="75558" y="38875"/>
                </a:lnTo>
                <a:lnTo>
                  <a:pt x="34157" y="38875"/>
                </a:lnTo>
                <a:lnTo>
                  <a:pt x="32849" y="37000"/>
                </a:lnTo>
                <a:close/>
              </a:path>
              <a:path extrusionOk="0" fill="none" h="120000" w="120000">
                <a:moveTo>
                  <a:pt x="28622" y="37000"/>
                </a:moveTo>
                <a:lnTo>
                  <a:pt x="32849" y="37000"/>
                </a:lnTo>
                <a:lnTo>
                  <a:pt x="34157" y="38875"/>
                </a:lnTo>
                <a:lnTo>
                  <a:pt x="75558" y="38875"/>
                </a:lnTo>
                <a:lnTo>
                  <a:pt x="78042" y="42625"/>
                </a:lnTo>
                <a:lnTo>
                  <a:pt x="78042" y="46217"/>
                </a:lnTo>
                <a:lnTo>
                  <a:pt x="85930" y="46217"/>
                </a:lnTo>
                <a:lnTo>
                  <a:pt x="88458" y="42625"/>
                </a:lnTo>
                <a:lnTo>
                  <a:pt x="91378" y="42625"/>
                </a:lnTo>
                <a:lnTo>
                  <a:pt x="91378" y="75750"/>
                </a:lnTo>
                <a:lnTo>
                  <a:pt x="88458" y="75750"/>
                </a:lnTo>
                <a:lnTo>
                  <a:pt x="84797" y="70592"/>
                </a:lnTo>
                <a:lnTo>
                  <a:pt x="78042" y="70592"/>
                </a:lnTo>
                <a:lnTo>
                  <a:pt x="78042" y="79967"/>
                </a:lnTo>
                <a:lnTo>
                  <a:pt x="35377" y="79967"/>
                </a:lnTo>
                <a:lnTo>
                  <a:pt x="35377" y="52779"/>
                </a:lnTo>
                <a:lnTo>
                  <a:pt x="34157" y="52779"/>
                </a:lnTo>
                <a:lnTo>
                  <a:pt x="32849" y="54813"/>
                </a:lnTo>
                <a:lnTo>
                  <a:pt x="28622" y="54813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7"/>
          <p:cNvSpPr txBox="1"/>
          <p:nvPr/>
        </p:nvSpPr>
        <p:spPr>
          <a:xfrm>
            <a:off x="0" y="6176963"/>
            <a:ext cx="12192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https://www.youtube.com/watch?v=hhXj-uGmPdI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8"/>
          <p:cNvSpPr txBox="1"/>
          <p:nvPr>
            <p:ph type="title"/>
          </p:nvPr>
        </p:nvSpPr>
        <p:spPr>
          <a:xfrm>
            <a:off x="321547" y="365125"/>
            <a:ext cx="11555605" cy="7958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robotok alkalmazásának előnyei</a:t>
            </a:r>
            <a:endParaRPr/>
          </a:p>
        </p:txBody>
      </p:sp>
      <p:sp>
        <p:nvSpPr>
          <p:cNvPr id="364" name="Google Shape;364;p48"/>
          <p:cNvSpPr txBox="1"/>
          <p:nvPr>
            <p:ph idx="1" type="body"/>
          </p:nvPr>
        </p:nvSpPr>
        <p:spPr>
          <a:xfrm>
            <a:off x="236307" y="1089061"/>
            <a:ext cx="11640846" cy="5589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Pulyka, brojler és tojótyúktartásban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Folyamatos alommozgatás 🡪 optimálisabb alomkezelés 🡪Kisebb munkaerőigény 🡪 költséghatékonyság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Tojótyúktartásban kevesebb fészken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400"/>
              <a:t>     kívüli tojás 🡪 magasabb profit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Állomány mozgatása 🡪Hozzájárul a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400"/>
              <a:t>    madarak természetes aktivitásához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Javítja a súlygyarapodást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Csökken a fajlagos takarmányfelhasználás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Kedvezőbb állategészségügyi státusz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Környezetgazdagítás 🡪 magasabb szintű állatjóllét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65" name="Google Shape;36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5771" y="2174440"/>
            <a:ext cx="5747355" cy="323576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66" name="Google Shape;366;p48"/>
          <p:cNvSpPr txBox="1"/>
          <p:nvPr/>
        </p:nvSpPr>
        <p:spPr>
          <a:xfrm>
            <a:off x="6003759" y="5508110"/>
            <a:ext cx="5831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Tibot Technologies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6138" y="2813165"/>
            <a:ext cx="5450114" cy="371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9"/>
          <p:cNvSpPr txBox="1"/>
          <p:nvPr>
            <p:ph type="title"/>
          </p:nvPr>
        </p:nvSpPr>
        <p:spPr>
          <a:xfrm>
            <a:off x="314847" y="203200"/>
            <a:ext cx="11555605" cy="873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Octopus robot</a:t>
            </a:r>
            <a:endParaRPr/>
          </a:p>
        </p:txBody>
      </p:sp>
      <p:sp>
        <p:nvSpPr>
          <p:cNvPr id="373" name="Google Shape;373;p49"/>
          <p:cNvSpPr txBox="1"/>
          <p:nvPr>
            <p:ph idx="1" type="body"/>
          </p:nvPr>
        </p:nvSpPr>
        <p:spPr>
          <a:xfrm>
            <a:off x="314848" y="857251"/>
            <a:ext cx="11555605" cy="5553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300"/>
              <a:t>A turnus ideje alatt forgatja, szellőzteti és fertőtleníti az almot 🡪 könnyebb alomkezelés 🡪 jobb levegőminőség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300"/>
              <a:t>Szenzorokkal szerelhető fel, amely méri az ammónia koncentrációt, a hőmérsékletet és a páratartalmat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300"/>
              <a:t>Nem csak egy-egy ponton gyűjt adatokat, hanem az ól teljes légterét monitorozza</a:t>
            </a:r>
            <a:endParaRPr sz="23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 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74" name="Google Shape;37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9849" y="2996035"/>
            <a:ext cx="3001711" cy="348948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411"/>
              </a:srgbClr>
            </a:outerShdw>
          </a:effectLst>
        </p:spPr>
      </p:pic>
      <p:sp>
        <p:nvSpPr>
          <p:cNvPr id="375" name="Google Shape;375;p49"/>
          <p:cNvSpPr txBox="1"/>
          <p:nvPr/>
        </p:nvSpPr>
        <p:spPr>
          <a:xfrm>
            <a:off x="4665915" y="6485523"/>
            <a:ext cx="310648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octopusrobots.com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type="title"/>
          </p:nvPr>
        </p:nvSpPr>
        <p:spPr>
          <a:xfrm>
            <a:off x="321547" y="225424"/>
            <a:ext cx="11555605" cy="641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200"/>
              <a:t>Tartalomjegyzék</a:t>
            </a:r>
            <a:endParaRPr/>
          </a:p>
        </p:txBody>
      </p:sp>
      <p:sp>
        <p:nvSpPr>
          <p:cNvPr id="88" name="Google Shape;88;p15"/>
          <p:cNvSpPr txBox="1"/>
          <p:nvPr>
            <p:ph idx="1" type="body"/>
          </p:nvPr>
        </p:nvSpPr>
        <p:spPr>
          <a:xfrm>
            <a:off x="314848" y="792347"/>
            <a:ext cx="11670428" cy="57340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35313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233"/>
              <a:buChar char="•"/>
            </a:pPr>
            <a:r>
              <a:rPr lang="hu-HU" sz="7673"/>
              <a:t>Az adatgyűjtéshez használható különböző szenzorok										26. dia</a:t>
            </a:r>
            <a:endParaRPr sz="8073"/>
          </a:p>
          <a:p>
            <a:pPr indent="-269421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33954"/>
              <a:buChar char="•"/>
            </a:pPr>
            <a:r>
              <a:rPr lang="hu-HU" sz="7573"/>
              <a:t>Multiszenzorok</a:t>
            </a:r>
            <a:r>
              <a:rPr lang="hu-HU" sz="7373"/>
              <a:t>																	</a:t>
            </a:r>
            <a:r>
              <a:rPr lang="hu-HU" sz="7673"/>
              <a:t>27. dia</a:t>
            </a:r>
            <a:endParaRPr sz="7673"/>
          </a:p>
          <a:p>
            <a:pPr indent="-35313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233"/>
              <a:buChar char="•"/>
            </a:pPr>
            <a:r>
              <a:rPr lang="hu-HU" sz="7673"/>
              <a:t>Adattovábbítás, adattárolás, adatmegjelenítés folyamata									28. dia</a:t>
            </a:r>
            <a:endParaRPr sz="8073"/>
          </a:p>
          <a:p>
            <a:pPr indent="-35313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233"/>
              <a:buChar char="•"/>
            </a:pPr>
            <a:r>
              <a:rPr lang="hu-HU" sz="7673"/>
              <a:t>Adatmegjelenítés mobil alkalmazáson													29. dia</a:t>
            </a:r>
            <a:endParaRPr sz="8073"/>
          </a:p>
          <a:p>
            <a:pPr indent="-35313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233"/>
              <a:buChar char="•"/>
            </a:pPr>
            <a:r>
              <a:rPr lang="hu-HU" sz="7673"/>
              <a:t>Milyen további termelési adatokat gyűjtsünk?												30. dia</a:t>
            </a:r>
            <a:endParaRPr sz="8073"/>
          </a:p>
          <a:p>
            <a:pPr indent="-269421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33954"/>
              <a:buChar char="•"/>
            </a:pPr>
            <a:r>
              <a:rPr lang="hu-HU" sz="7573"/>
              <a:t>Napi súlygyarapodás mérése – madármérleg											</a:t>
            </a:r>
            <a:r>
              <a:rPr lang="hu-HU" sz="7673"/>
              <a:t>31-32. dia</a:t>
            </a:r>
            <a:endParaRPr sz="7673"/>
          </a:p>
          <a:p>
            <a:pPr indent="-269421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33954"/>
              <a:buChar char="•"/>
            </a:pPr>
            <a:r>
              <a:rPr lang="hu-HU" sz="7573"/>
              <a:t>Silómérleg	</a:t>
            </a:r>
            <a:r>
              <a:rPr lang="hu-HU" sz="7373"/>
              <a:t>																	</a:t>
            </a:r>
            <a:r>
              <a:rPr lang="hu-HU" sz="7673"/>
              <a:t>33. dia</a:t>
            </a:r>
            <a:endParaRPr sz="7673"/>
          </a:p>
          <a:p>
            <a:pPr indent="-35313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233"/>
              <a:buChar char="•"/>
            </a:pPr>
            <a:r>
              <a:rPr lang="hu-HU" sz="7673"/>
              <a:t>Adatgyűjtés, adatfeldolgozás – Vállalatirányítási szoftverek									34. dia</a:t>
            </a:r>
            <a:endParaRPr sz="8073"/>
          </a:p>
          <a:p>
            <a:pPr indent="-269421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33954"/>
              <a:buChar char="•"/>
            </a:pPr>
            <a:r>
              <a:rPr lang="hu-HU" sz="7573"/>
              <a:t>Adatvizualizáció</a:t>
            </a:r>
            <a:r>
              <a:rPr lang="hu-HU" sz="7273"/>
              <a:t>																	</a:t>
            </a:r>
            <a:r>
              <a:rPr lang="hu-HU" sz="7673"/>
              <a:t>35. dia</a:t>
            </a:r>
            <a:endParaRPr sz="7673"/>
          </a:p>
          <a:p>
            <a:pPr indent="-269421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33954"/>
              <a:buChar char="•"/>
            </a:pPr>
            <a:r>
              <a:rPr lang="hu-HU" sz="7573"/>
              <a:t>Mobil alkalmazások	</a:t>
            </a:r>
            <a:r>
              <a:rPr lang="hu-HU" sz="7273"/>
              <a:t>															</a:t>
            </a:r>
            <a:r>
              <a:rPr lang="hu-HU" sz="7673"/>
              <a:t>36. dia</a:t>
            </a:r>
            <a:endParaRPr sz="7673"/>
          </a:p>
          <a:p>
            <a:pPr indent="-35313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233"/>
              <a:buChar char="•"/>
            </a:pPr>
            <a:r>
              <a:rPr lang="hu-HU" sz="7673"/>
              <a:t>Robotok a baromfitartásban, alkalmazásuk előnyei											37-41. dia</a:t>
            </a:r>
            <a:endParaRPr sz="8073"/>
          </a:p>
          <a:p>
            <a:pPr indent="-35313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233"/>
              <a:buChar char="•"/>
            </a:pPr>
            <a:r>
              <a:rPr lang="hu-HU" sz="7673"/>
              <a:t>Kamerák, hőkamerák használatának előnyei												42-43. dia</a:t>
            </a:r>
            <a:endParaRPr sz="8073"/>
          </a:p>
          <a:p>
            <a:pPr indent="-35313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233"/>
              <a:buChar char="•"/>
            </a:pPr>
            <a:r>
              <a:rPr lang="hu-HU" sz="7673"/>
              <a:t>Hanganalízis																			44. dia</a:t>
            </a:r>
            <a:endParaRPr sz="8073"/>
          </a:p>
          <a:p>
            <a:pPr indent="-35313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233"/>
              <a:buChar char="•"/>
            </a:pPr>
            <a:r>
              <a:rPr lang="hu-HU" sz="7673"/>
              <a:t>Madárinfluenza elleni védekezés szabadtartású állományoknál								45. dia</a:t>
            </a:r>
            <a:endParaRPr sz="8073"/>
          </a:p>
          <a:p>
            <a:pPr indent="-35313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233"/>
              <a:buChar char="•"/>
            </a:pPr>
            <a:r>
              <a:rPr lang="hu-HU" sz="7673"/>
              <a:t>Esettanulmány - Intenzív víziszárnyas-tartás hatékonyságának növelése képfeldolgozással		46-55. dia</a:t>
            </a:r>
            <a:endParaRPr sz="8073"/>
          </a:p>
          <a:p>
            <a:pPr indent="-35313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233"/>
              <a:buChar char="•"/>
            </a:pPr>
            <a:r>
              <a:rPr lang="hu-HU" sz="7673"/>
              <a:t>Felhasznált irodalom, hivatkozások jegyzéke												56-58. dia</a:t>
            </a:r>
            <a:endParaRPr sz="8073"/>
          </a:p>
          <a:p>
            <a:pPr indent="-35313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233"/>
              <a:buChar char="•"/>
            </a:pPr>
            <a:r>
              <a:rPr lang="hu-HU" sz="7673"/>
              <a:t>TAG-ek																				59. dia</a:t>
            </a:r>
            <a:endParaRPr sz="8073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7142"/>
              <a:buNone/>
            </a:pPr>
            <a:r>
              <a:t/>
            </a:r>
            <a:endParaRPr sz="24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7142"/>
              <a:buNone/>
            </a:pPr>
            <a:r>
              <a:t/>
            </a:r>
            <a:endParaRPr sz="24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0"/>
          <p:cNvSpPr txBox="1"/>
          <p:nvPr>
            <p:ph type="title"/>
          </p:nvPr>
        </p:nvSpPr>
        <p:spPr>
          <a:xfrm>
            <a:off x="314848" y="169210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Octopus robot</a:t>
            </a:r>
            <a:endParaRPr/>
          </a:p>
        </p:txBody>
      </p:sp>
      <p:sp>
        <p:nvSpPr>
          <p:cNvPr id="381" name="Google Shape;381;p50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82" name="Google Shape;382;p50" title="OCTOPUS ROBOTS - Octopus Poultry Safe and Scarifier in ACTION (2018)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7231" y="1409754"/>
            <a:ext cx="8437538" cy="476720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0"/>
          <p:cNvSpPr/>
          <p:nvPr/>
        </p:nvSpPr>
        <p:spPr>
          <a:xfrm>
            <a:off x="10485412" y="198151"/>
            <a:ext cx="1385041" cy="96577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28622" y="37000"/>
                </a:moveTo>
                <a:lnTo>
                  <a:pt x="28622" y="54813"/>
                </a:lnTo>
                <a:lnTo>
                  <a:pt x="32849" y="54813"/>
                </a:lnTo>
                <a:lnTo>
                  <a:pt x="34157" y="52779"/>
                </a:lnTo>
                <a:lnTo>
                  <a:pt x="35377" y="52779"/>
                </a:lnTo>
                <a:lnTo>
                  <a:pt x="35377" y="79967"/>
                </a:lnTo>
                <a:lnTo>
                  <a:pt x="78042" y="79967"/>
                </a:lnTo>
                <a:lnTo>
                  <a:pt x="78042" y="70592"/>
                </a:lnTo>
                <a:lnTo>
                  <a:pt x="84797" y="70592"/>
                </a:lnTo>
                <a:lnTo>
                  <a:pt x="88458" y="75750"/>
                </a:lnTo>
                <a:lnTo>
                  <a:pt x="91378" y="75750"/>
                </a:lnTo>
                <a:lnTo>
                  <a:pt x="91378" y="42625"/>
                </a:lnTo>
                <a:lnTo>
                  <a:pt x="88458" y="42625"/>
                </a:lnTo>
                <a:lnTo>
                  <a:pt x="85930" y="46217"/>
                </a:lnTo>
                <a:lnTo>
                  <a:pt x="78042" y="46217"/>
                </a:lnTo>
                <a:lnTo>
                  <a:pt x="78042" y="42625"/>
                </a:lnTo>
                <a:lnTo>
                  <a:pt x="75558" y="38875"/>
                </a:lnTo>
                <a:lnTo>
                  <a:pt x="34157" y="38875"/>
                </a:lnTo>
                <a:lnTo>
                  <a:pt x="32849" y="37000"/>
                </a:lnTo>
                <a:close/>
              </a:path>
              <a:path extrusionOk="0" fill="darken" h="120000" w="120000">
                <a:moveTo>
                  <a:pt x="28622" y="37000"/>
                </a:moveTo>
                <a:lnTo>
                  <a:pt x="28622" y="54813"/>
                </a:lnTo>
                <a:lnTo>
                  <a:pt x="32849" y="54813"/>
                </a:lnTo>
                <a:lnTo>
                  <a:pt x="34157" y="52779"/>
                </a:lnTo>
                <a:lnTo>
                  <a:pt x="35377" y="52779"/>
                </a:lnTo>
                <a:lnTo>
                  <a:pt x="35377" y="79967"/>
                </a:lnTo>
                <a:lnTo>
                  <a:pt x="78042" y="79967"/>
                </a:lnTo>
                <a:lnTo>
                  <a:pt x="78042" y="70592"/>
                </a:lnTo>
                <a:lnTo>
                  <a:pt x="84797" y="70592"/>
                </a:lnTo>
                <a:lnTo>
                  <a:pt x="88458" y="75750"/>
                </a:lnTo>
                <a:lnTo>
                  <a:pt x="91378" y="75750"/>
                </a:lnTo>
                <a:lnTo>
                  <a:pt x="91378" y="42625"/>
                </a:lnTo>
                <a:lnTo>
                  <a:pt x="88458" y="42625"/>
                </a:lnTo>
                <a:lnTo>
                  <a:pt x="85930" y="46217"/>
                </a:lnTo>
                <a:lnTo>
                  <a:pt x="78042" y="46217"/>
                </a:lnTo>
                <a:lnTo>
                  <a:pt x="78042" y="42625"/>
                </a:lnTo>
                <a:lnTo>
                  <a:pt x="75558" y="38875"/>
                </a:lnTo>
                <a:lnTo>
                  <a:pt x="34157" y="38875"/>
                </a:lnTo>
                <a:lnTo>
                  <a:pt x="32849" y="37000"/>
                </a:lnTo>
                <a:close/>
              </a:path>
              <a:path extrusionOk="0" fill="none" h="120000" w="120000">
                <a:moveTo>
                  <a:pt x="28622" y="37000"/>
                </a:moveTo>
                <a:lnTo>
                  <a:pt x="32849" y="37000"/>
                </a:lnTo>
                <a:lnTo>
                  <a:pt x="34157" y="38875"/>
                </a:lnTo>
                <a:lnTo>
                  <a:pt x="75558" y="38875"/>
                </a:lnTo>
                <a:lnTo>
                  <a:pt x="78042" y="42625"/>
                </a:lnTo>
                <a:lnTo>
                  <a:pt x="78042" y="46217"/>
                </a:lnTo>
                <a:lnTo>
                  <a:pt x="85930" y="46217"/>
                </a:lnTo>
                <a:lnTo>
                  <a:pt x="88458" y="42625"/>
                </a:lnTo>
                <a:lnTo>
                  <a:pt x="91378" y="42625"/>
                </a:lnTo>
                <a:lnTo>
                  <a:pt x="91378" y="75750"/>
                </a:lnTo>
                <a:lnTo>
                  <a:pt x="88458" y="75750"/>
                </a:lnTo>
                <a:lnTo>
                  <a:pt x="84797" y="70592"/>
                </a:lnTo>
                <a:lnTo>
                  <a:pt x="78042" y="70592"/>
                </a:lnTo>
                <a:lnTo>
                  <a:pt x="78042" y="79967"/>
                </a:lnTo>
                <a:lnTo>
                  <a:pt x="35377" y="79967"/>
                </a:lnTo>
                <a:lnTo>
                  <a:pt x="35377" y="52779"/>
                </a:lnTo>
                <a:lnTo>
                  <a:pt x="34157" y="52779"/>
                </a:lnTo>
                <a:lnTo>
                  <a:pt x="32849" y="54813"/>
                </a:lnTo>
                <a:lnTo>
                  <a:pt x="28622" y="54813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50"/>
          <p:cNvSpPr txBox="1"/>
          <p:nvPr/>
        </p:nvSpPr>
        <p:spPr>
          <a:xfrm>
            <a:off x="1877231" y="6248400"/>
            <a:ext cx="84375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https://www.youtube.com/watch?v=HpxZQ9H8smg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1"/>
          <p:cNvSpPr txBox="1"/>
          <p:nvPr>
            <p:ph type="title"/>
          </p:nvPr>
        </p:nvSpPr>
        <p:spPr>
          <a:xfrm>
            <a:off x="523873" y="330790"/>
            <a:ext cx="11353277" cy="844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Alomszóró robot</a:t>
            </a:r>
            <a:endParaRPr/>
          </a:p>
        </p:txBody>
      </p:sp>
      <p:sp>
        <p:nvSpPr>
          <p:cNvPr id="390" name="Google Shape;390;p51"/>
          <p:cNvSpPr txBox="1"/>
          <p:nvPr>
            <p:ph idx="1" type="body"/>
          </p:nvPr>
        </p:nvSpPr>
        <p:spPr>
          <a:xfrm>
            <a:off x="422710" y="1119298"/>
            <a:ext cx="11555605" cy="5639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/>
              <a:t>Magyar termelők fejlesztése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/>
              <a:t>Az almozás élőmunka-igényét csökkenti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/>
              <a:t>Beállított pozíció alapján a szükséges helyre juttatja ki az alomanyagot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600"/>
              <a:t>    (pl. itatók alatt)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600"/>
              <a:t>Szenzorokkal 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2600"/>
              <a:t>    felszerelhető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Hőmérséklet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Páratartalom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CO</a:t>
            </a:r>
            <a:r>
              <a:rPr baseline="-25000" lang="hu-HU"/>
              <a:t>2</a:t>
            </a:r>
            <a:r>
              <a:rPr lang="hu-HU"/>
              <a:t> szint mérése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600"/>
              <a:t>Az egész ólra 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2600"/>
              <a:t>    kiterjedő mérések!</a:t>
            </a:r>
            <a:endParaRPr/>
          </a:p>
          <a:p>
            <a:pPr indent="0" lvl="1" marL="571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aseline="-25000" lang="hu-HU"/>
              <a:t>		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 képen szöveg, beltéri látható&#10;&#10;Automatikusan generált leírás" id="391" name="Google Shape;391;p51"/>
          <p:cNvPicPr preferRelativeResize="0"/>
          <p:nvPr/>
        </p:nvPicPr>
        <p:blipFill rotWithShape="1">
          <a:blip r:embed="rId3">
            <a:alphaModFix/>
          </a:blip>
          <a:srcRect b="9949" l="0" r="0" t="9482"/>
          <a:stretch/>
        </p:blipFill>
        <p:spPr>
          <a:xfrm>
            <a:off x="4072269" y="2755533"/>
            <a:ext cx="7336464" cy="33248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92" name="Google Shape;392;p51"/>
          <p:cNvSpPr txBox="1"/>
          <p:nvPr/>
        </p:nvSpPr>
        <p:spPr>
          <a:xfrm>
            <a:off x="3977155" y="6156432"/>
            <a:ext cx="7526691" cy="348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poultrymatic.hu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347" y="1288490"/>
            <a:ext cx="7170707" cy="403352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A képen emlősök, köteg, több látható&#10;&#10;Automatikusan generált leírás" id="398" name="Google Shape;398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0327" y="3049424"/>
            <a:ext cx="6538931" cy="367814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99" name="Google Shape;399;p52"/>
          <p:cNvSpPr txBox="1"/>
          <p:nvPr>
            <p:ph type="title"/>
          </p:nvPr>
        </p:nvSpPr>
        <p:spPr>
          <a:xfrm>
            <a:off x="318197" y="117498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Robot kamerával és hőkamerával </a:t>
            </a:r>
            <a:br>
              <a:rPr lang="hu-HU"/>
            </a:br>
            <a:r>
              <a:rPr lang="hu-HU"/>
              <a:t>felszerelve</a:t>
            </a:r>
            <a:endParaRPr/>
          </a:p>
        </p:txBody>
      </p:sp>
      <p:pic>
        <p:nvPicPr>
          <p:cNvPr descr="A képen szöveg látható&#10;&#10;Automatikusan generált leírás" id="400" name="Google Shape;400;p52"/>
          <p:cNvPicPr preferRelativeResize="0"/>
          <p:nvPr/>
        </p:nvPicPr>
        <p:blipFill rotWithShape="1">
          <a:blip r:embed="rId5">
            <a:alphaModFix/>
          </a:blip>
          <a:srcRect b="3671" l="30422" r="30056" t="2846"/>
          <a:stretch/>
        </p:blipFill>
        <p:spPr>
          <a:xfrm>
            <a:off x="7593125" y="117498"/>
            <a:ext cx="2079304" cy="276649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A képen szöveg látható&#10;&#10;Automatikusan generált leírás" id="401" name="Google Shape;401;p52"/>
          <p:cNvPicPr preferRelativeResize="0"/>
          <p:nvPr/>
        </p:nvPicPr>
        <p:blipFill rotWithShape="1">
          <a:blip r:embed="rId6">
            <a:alphaModFix/>
          </a:blip>
          <a:srcRect b="3220" l="30084" r="30307" t="5323"/>
          <a:stretch/>
        </p:blipFill>
        <p:spPr>
          <a:xfrm>
            <a:off x="9743854" y="117498"/>
            <a:ext cx="2129948" cy="276649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402" name="Google Shape;402;p52"/>
          <p:cNvSpPr txBox="1"/>
          <p:nvPr/>
        </p:nvSpPr>
        <p:spPr>
          <a:xfrm>
            <a:off x="175347" y="5400233"/>
            <a:ext cx="519803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https://www.youtube.com/watch?v=SWrXuvH2mtI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3"/>
          <p:cNvSpPr txBox="1"/>
          <p:nvPr>
            <p:ph type="title"/>
          </p:nvPr>
        </p:nvSpPr>
        <p:spPr>
          <a:xfrm>
            <a:off x="321547" y="365126"/>
            <a:ext cx="11555605" cy="1011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kamerák használatának előnyei</a:t>
            </a:r>
            <a:endParaRPr/>
          </a:p>
        </p:txBody>
      </p:sp>
      <p:sp>
        <p:nvSpPr>
          <p:cNvPr id="408" name="Google Shape;408;p53"/>
          <p:cNvSpPr txBox="1"/>
          <p:nvPr>
            <p:ph idx="1" type="body"/>
          </p:nvPr>
        </p:nvSpPr>
        <p:spPr>
          <a:xfrm>
            <a:off x="321547" y="1376738"/>
            <a:ext cx="11555605" cy="4707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/>
              <a:t>Számítógéppel összeköthető rendszer 🡪 állandó felügyeletet biztosít az istállóban 🡪 nem szükséges a folyamatos emberi jelenlét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/>
              <a:t>Internetes hozzáférés esetén az istállóba felszerelt egyéb szenzorokkal egy platformra hozhatóak és követhetőek a kamerák általi megfigyelések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/>
              <a:t>Hőkamera segítségével a nedves alom és a madarak testhőmérsékletének észlelése 🡪 a megfelelő beavatkozás időben megtörténhet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/>
              <a:t>Mesterséges intelligencia alkalmazására alapozott módszerek alkalmazása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Képfeldolgozás: detektálhatóak az állomány egyedeire vonatkozó információk (pl. elhullott madarak helye, madarak egyedi súlya)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Hanganalízis: felfedezhetőek a különböző viselkedési anomáliák 🡪 segíthet a betegségek előrejelzésében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/>
              <a:t>Folyamatos monitoring 🡪 adatok felhasználása a további fejlesztésekhez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54"/>
          <p:cNvPicPr preferRelativeResize="0"/>
          <p:nvPr/>
        </p:nvPicPr>
        <p:blipFill rotWithShape="1">
          <a:blip r:embed="rId3">
            <a:alphaModFix/>
          </a:blip>
          <a:srcRect b="0" l="0" r="0" t="22143"/>
          <a:stretch/>
        </p:blipFill>
        <p:spPr>
          <a:xfrm>
            <a:off x="5326633" y="3429000"/>
            <a:ext cx="5399987" cy="2910316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4"/>
          <p:cNvSpPr txBox="1"/>
          <p:nvPr>
            <p:ph type="title"/>
          </p:nvPr>
        </p:nvSpPr>
        <p:spPr>
          <a:xfrm>
            <a:off x="321547" y="365126"/>
            <a:ext cx="11555605" cy="6975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Hanganalízis</a:t>
            </a:r>
            <a:endParaRPr/>
          </a:p>
        </p:txBody>
      </p:sp>
      <p:sp>
        <p:nvSpPr>
          <p:cNvPr id="415" name="Google Shape;415;p54"/>
          <p:cNvSpPr txBox="1"/>
          <p:nvPr>
            <p:ph idx="1" type="body"/>
          </p:nvPr>
        </p:nvSpPr>
        <p:spPr>
          <a:xfrm>
            <a:off x="245347" y="1062682"/>
            <a:ext cx="11555605" cy="4938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/>
              <a:t>Kutatások bizonyítják, hogy hanganalízis segítségével megállapítható, ha az állományt valamilyen stressz éri.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/>
              <a:t>Az eddigi eredmények alapján a hanganalízis a különböző stresszfaktorok korai felismerének köszönhetően kedvező hatással lehet az állatjóllétre.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600"/>
              <a:t>A kutatók megfigyelései szerint a betegségek korai felismerése is lehetséges a madarak hangjának elemzésével.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5"/>
          <p:cNvSpPr txBox="1"/>
          <p:nvPr>
            <p:ph type="title"/>
          </p:nvPr>
        </p:nvSpPr>
        <p:spPr>
          <a:xfrm>
            <a:off x="321547" y="365126"/>
            <a:ext cx="11555605" cy="882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55554"/>
              <a:buNone/>
            </a:pPr>
            <a:r>
              <a:rPr lang="hu-HU"/>
              <a:t>Madárinfluenza elleni védekezés szabadtartású állományoknál</a:t>
            </a:r>
            <a:endParaRPr/>
          </a:p>
        </p:txBody>
      </p:sp>
      <p:sp>
        <p:nvSpPr>
          <p:cNvPr id="421" name="Google Shape;421;p55"/>
          <p:cNvSpPr txBox="1"/>
          <p:nvPr>
            <p:ph idx="1" type="body"/>
          </p:nvPr>
        </p:nvSpPr>
        <p:spPr>
          <a:xfrm>
            <a:off x="314848" y="1078708"/>
            <a:ext cx="11555605" cy="4852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Holland fejlesztés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Automatizált lézeres madárriasztó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nap 24 órájában távol tartja a vadmadarakat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madarak a mozgó fényt fizikai fenyegetésként érzékelik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Utóhatás 🡪 az alkalmazott területre hónapokig nem tértek vissza a vadmadarak</a:t>
            </a:r>
            <a:endParaRPr/>
          </a:p>
        </p:txBody>
      </p:sp>
      <p:pic>
        <p:nvPicPr>
          <p:cNvPr id="422" name="Google Shape;42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240" y="3744098"/>
            <a:ext cx="3986213" cy="265747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423" name="Google Shape;423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3277" y="3749508"/>
            <a:ext cx="4400550" cy="265206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424" name="Google Shape;424;p55"/>
          <p:cNvSpPr txBox="1"/>
          <p:nvPr/>
        </p:nvSpPr>
        <p:spPr>
          <a:xfrm>
            <a:off x="3343276" y="6476001"/>
            <a:ext cx="853387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birdcontrolgroup.com/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6"/>
          <p:cNvSpPr txBox="1"/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 sz="3800"/>
              <a:t>Esettanulmány:</a:t>
            </a:r>
            <a:br>
              <a:rPr lang="hu-HU" sz="3800"/>
            </a:br>
            <a:r>
              <a:rPr lang="hu-HU" sz="3800"/>
              <a:t>A nagyüzemi, intenzív víziszárnyas-tartás hatékonyságának növelése képfeldolgozási módszer alkalmazásával</a:t>
            </a:r>
            <a:endParaRPr sz="3800"/>
          </a:p>
        </p:txBody>
      </p:sp>
      <p:sp>
        <p:nvSpPr>
          <p:cNvPr id="430" name="Google Shape;430;p56"/>
          <p:cNvSpPr txBox="1"/>
          <p:nvPr>
            <p:ph idx="1" type="subTitle"/>
          </p:nvPr>
        </p:nvSpPr>
        <p:spPr>
          <a:xfrm>
            <a:off x="1402977" y="3429000"/>
            <a:ext cx="9144000" cy="699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1400"/>
              <a:t>Készítette: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 sz="1400"/>
              <a:t>Angyalné Dr. Alexy Márta, agrármérnök, agrárinformatikai projektek szakmai koordinátora, ELTE Informatikai Kar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sz="1400"/>
              <a:t>Dr. Szabó Sándor, villamosmérnök, BME Villamosmérnöki és Informatikai Kar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7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Víziszárnyas tartástechnológia jellemzői</a:t>
            </a:r>
            <a:endParaRPr/>
          </a:p>
        </p:txBody>
      </p:sp>
      <p:sp>
        <p:nvSpPr>
          <p:cNvPr id="436" name="Google Shape;436;p57"/>
          <p:cNvSpPr txBox="1"/>
          <p:nvPr>
            <p:ph idx="1" type="body"/>
          </p:nvPr>
        </p:nvSpPr>
        <p:spPr>
          <a:xfrm>
            <a:off x="527030" y="1589320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Pecsenyekacsa és -liba, illetve tömőalapanyag-előnevelés: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- félszabad körülmények között, kifutóval ellátott épületekben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			állategészségügyi kockázat miatt aránya csökkent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- zárt, intenzív tartástechnológiában, melynek technológiája a pecsenyecsirkéhez hasonló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Kacsa- és liba májra való tömés tartástechnológiája: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- zárt, intenzív ketreces tartásban, automatizált körülmények, a technológia jellemzői jelentősen eltérnek a hizlalásétól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37" name="Google Shape;437;p57"/>
          <p:cNvSpPr/>
          <p:nvPr/>
        </p:nvSpPr>
        <p:spPr>
          <a:xfrm>
            <a:off x="1077163" y="2772769"/>
            <a:ext cx="755700" cy="168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48135"/>
          </a:solidFill>
          <a:ln cap="flat" cmpd="sng" w="25400">
            <a:solidFill>
              <a:srgbClr val="5481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8"/>
          <p:cNvSpPr txBox="1"/>
          <p:nvPr>
            <p:ph type="title"/>
          </p:nvPr>
        </p:nvSpPr>
        <p:spPr>
          <a:xfrm>
            <a:off x="318150" y="231561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Pecsenyekacsa-tartás költségszerkezete</a:t>
            </a:r>
            <a:endParaRPr/>
          </a:p>
        </p:txBody>
      </p:sp>
      <p:graphicFrame>
        <p:nvGraphicFramePr>
          <p:cNvPr id="443" name="Google Shape;443;p58"/>
          <p:cNvGraphicFramePr/>
          <p:nvPr/>
        </p:nvGraphicFramePr>
        <p:xfrm>
          <a:off x="1056735" y="1343608"/>
          <a:ext cx="5474694" cy="4808573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444" name="Google Shape;444;p58"/>
          <p:cNvSpPr txBox="1"/>
          <p:nvPr/>
        </p:nvSpPr>
        <p:spPr>
          <a:xfrm>
            <a:off x="6632632" y="1557261"/>
            <a:ext cx="5140014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u-HU" sz="20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Pilot projektünk legfontosabb célkitűzése, hogy a baromfitartó optimalizálni tudja a grafikonon feltüntetett inputanyag-költségek közül: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hu-HU" sz="20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a takarmány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hu-HU" sz="20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az energia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hu-HU" sz="20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a munkabér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hu-HU" sz="20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az egyéb anyag (alom, gyógyszer) költségét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u-HU" sz="20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Valamint a vágóhíd számára homogénebb alapanyagot állítson elő az elvárt mennyiségben és minőségben, mert több, közvetlen és hiteles információval rendelkezhet az állomány fejlődéséről, aktuális állapotáról.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9"/>
          <p:cNvSpPr txBox="1"/>
          <p:nvPr>
            <p:ph type="title"/>
          </p:nvPr>
        </p:nvSpPr>
        <p:spPr>
          <a:xfrm>
            <a:off x="321547" y="365126"/>
            <a:ext cx="11555605" cy="801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Képfeldolgozási technológia a víziszárnyas-tartásban</a:t>
            </a:r>
            <a:endParaRPr/>
          </a:p>
        </p:txBody>
      </p:sp>
      <p:pic>
        <p:nvPicPr>
          <p:cNvPr id="450" name="Google Shape;45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8742" y="1395185"/>
            <a:ext cx="6300930" cy="472569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03d5b2036_1_5"/>
          <p:cNvSpPr txBox="1"/>
          <p:nvPr>
            <p:ph type="title"/>
          </p:nvPr>
        </p:nvSpPr>
        <p:spPr>
          <a:xfrm>
            <a:off x="321547" y="578432"/>
            <a:ext cx="11555700" cy="6417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Bevezetés </a:t>
            </a:r>
            <a:endParaRPr/>
          </a:p>
        </p:txBody>
      </p:sp>
      <p:sp>
        <p:nvSpPr>
          <p:cNvPr id="94" name="Google Shape;94;gd03d5b2036_1_5"/>
          <p:cNvSpPr txBox="1"/>
          <p:nvPr>
            <p:ph idx="1" type="body"/>
          </p:nvPr>
        </p:nvSpPr>
        <p:spPr>
          <a:xfrm>
            <a:off x="321547" y="924676"/>
            <a:ext cx="11555700" cy="53548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400"/>
              <a:t>A tananyag ismerteti a baromfitartás során alkalmazható precíziós technológiákat, illetve digitális megoldásokat. A versenyképes termelés kulcskérdése a hatékonyság, amely a jövedelmezőséget alapjaiban határozza meg.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400"/>
              <a:t>A tudásanyag feldolgozásával olyan információkra tesznek szert a hallgatók, amelyek nagymértékben hozzájárulhatnak a precíziós technológiák szélesebb körű ismeretéhez, valamint alkalmazásához.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400"/>
              <a:t>Az ismeretanyag rálátást biztosít a hazai baromfiszektor összetételére, bemutatja a különböző tartásmódokat, valamint ismerteti azokat a megoldásokat, amelyek már jelenleg is a korszerű farmmenedzsment részét képezik. A hallgatók a gyakorlatban is könnyedén elérhető és hozzáférhető technológiák mellett olyan jövőbe mutató technológiákkal, eszközökkel is megismerkedhetnek, amelyek jelenleg még tesztelés, fejlesztés alatt, vagy még kísérleti fázisban vannak. 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0"/>
          <p:cNvSpPr txBox="1"/>
          <p:nvPr>
            <p:ph type="title"/>
          </p:nvPr>
        </p:nvSpPr>
        <p:spPr>
          <a:xfrm>
            <a:off x="318197" y="26844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projekt helyszíne</a:t>
            </a:r>
            <a:endParaRPr/>
          </a:p>
        </p:txBody>
      </p:sp>
      <p:pic>
        <p:nvPicPr>
          <p:cNvPr id="456" name="Google Shape;45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5128" y="1690688"/>
            <a:ext cx="5210872" cy="390815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457" name="Google Shape;457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9581" y="1884048"/>
            <a:ext cx="4405032" cy="330377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458" name="Google Shape;458;p60"/>
          <p:cNvSpPr txBox="1"/>
          <p:nvPr/>
        </p:nvSpPr>
        <p:spPr>
          <a:xfrm>
            <a:off x="6762218" y="5381182"/>
            <a:ext cx="4638856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Együttműködő partnereink: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Godó-Butty Beatrix, gazdálkodó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Hewlett Packard Enterprise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Bosch Biztonsági és Védelmi Rendszerek üzletága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Galex Hungária Kft.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1"/>
          <p:cNvSpPr txBox="1"/>
          <p:nvPr>
            <p:ph type="title"/>
          </p:nvPr>
        </p:nvSpPr>
        <p:spPr>
          <a:xfrm>
            <a:off x="318197" y="124115"/>
            <a:ext cx="11555605" cy="12297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kamerák és az adatgyűjtő számítógép elhelyezése</a:t>
            </a:r>
            <a:endParaRPr/>
          </a:p>
        </p:txBody>
      </p:sp>
      <p:pic>
        <p:nvPicPr>
          <p:cNvPr id="464" name="Google Shape;46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082233" y="1996249"/>
            <a:ext cx="5139001" cy="385425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465" name="Google Shape;465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5970767" y="1996250"/>
            <a:ext cx="5139000" cy="38542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517627"/>
            <a:ext cx="4567657" cy="256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2834" y="3913873"/>
            <a:ext cx="4567655" cy="2569306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2"/>
          <p:cNvSpPr txBox="1"/>
          <p:nvPr>
            <p:ph type="title"/>
          </p:nvPr>
        </p:nvSpPr>
        <p:spPr>
          <a:xfrm>
            <a:off x="304515" y="8189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Kamerák által készített felvételek</a:t>
            </a:r>
            <a:endParaRPr/>
          </a:p>
        </p:txBody>
      </p:sp>
      <p:pic>
        <p:nvPicPr>
          <p:cNvPr id="473" name="Google Shape;473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1880" y="1407458"/>
            <a:ext cx="5513158" cy="310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3"/>
          <p:cNvSpPr txBox="1"/>
          <p:nvPr>
            <p:ph type="title"/>
          </p:nvPr>
        </p:nvSpPr>
        <p:spPr>
          <a:xfrm>
            <a:off x="318197" y="0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Neurális hálózat alapú súlybecslés</a:t>
            </a:r>
            <a:endParaRPr/>
          </a:p>
        </p:txBody>
      </p:sp>
      <p:pic>
        <p:nvPicPr>
          <p:cNvPr id="479" name="Google Shape;47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4136" y="1292560"/>
            <a:ext cx="8804974" cy="247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4136" y="3768959"/>
            <a:ext cx="8804974" cy="2607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4"/>
          <p:cNvSpPr txBox="1"/>
          <p:nvPr>
            <p:ph type="title"/>
          </p:nvPr>
        </p:nvSpPr>
        <p:spPr>
          <a:xfrm>
            <a:off x="314848" y="170154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Eddigi eredmények</a:t>
            </a:r>
            <a:endParaRPr/>
          </a:p>
        </p:txBody>
      </p:sp>
      <p:sp>
        <p:nvSpPr>
          <p:cNvPr id="486" name="Google Shape;486;p64"/>
          <p:cNvSpPr txBox="1"/>
          <p:nvPr>
            <p:ph idx="1" type="body"/>
          </p:nvPr>
        </p:nvSpPr>
        <p:spPr>
          <a:xfrm>
            <a:off x="7793693" y="1579854"/>
            <a:ext cx="407676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Az átlagos hibaszázalék döntő része 5%-on belül maradt, azaz a kameraképek segítségével 95%-os valószínűséggel azt az egyedi súlyt kaptuk, amelyet a mérleg mért.</a:t>
            </a:r>
            <a:endParaRPr/>
          </a:p>
        </p:txBody>
      </p:sp>
      <p:pic>
        <p:nvPicPr>
          <p:cNvPr id="487" name="Google Shape;48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049" y="1555037"/>
            <a:ext cx="7412993" cy="443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5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Eddigi következtetések</a:t>
            </a:r>
            <a:endParaRPr/>
          </a:p>
        </p:txBody>
      </p:sp>
      <p:sp>
        <p:nvSpPr>
          <p:cNvPr id="493" name="Google Shape;493;p65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kihelyezett számítástechnikai eszközöknek bírniuk kell a fokozott környezeti terhelést (por, pára, ammónia)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Az általunk felvázolt ötlet működik, a kezdeti eredmények biztatóak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További adatgyűjtés szükséges a viselkedésbeli anomáliák megfigyeléséhez és elemzéséhez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pecsenyekacsa tartáson kívül a rendszer alkalmas más, zártan tartott baromfik egyedi megfigyelésére is (pecsenyecsirke, pulyka előnevelés, kacsa és liba tömőalapanyag-előnevelés)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6"/>
          <p:cNvSpPr txBox="1"/>
          <p:nvPr>
            <p:ph type="title"/>
          </p:nvPr>
        </p:nvSpPr>
        <p:spPr>
          <a:xfrm>
            <a:off x="314848" y="156460"/>
            <a:ext cx="11555605" cy="949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200"/>
              <a:t>Felhasznált irodalom, hivatkozások jegyzéke</a:t>
            </a:r>
            <a:endParaRPr/>
          </a:p>
        </p:txBody>
      </p:sp>
      <p:sp>
        <p:nvSpPr>
          <p:cNvPr id="499" name="Google Shape;499;p66"/>
          <p:cNvSpPr txBox="1"/>
          <p:nvPr>
            <p:ph idx="1" type="body"/>
          </p:nvPr>
        </p:nvSpPr>
        <p:spPr>
          <a:xfrm>
            <a:off x="318150" y="1105775"/>
            <a:ext cx="11555700" cy="55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Agrárágazat (2020): Világszínvonalú tojóházak Győrszemerén. https://www.youtube.com/watch?v=tD0MIyVyiyw</a:t>
            </a:r>
            <a:endParaRPr sz="1875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Agrárszektor (2021): Soha nem látott magasságban a gabonaárak - Mi vár a magyar állattartókra 2021-ben? https://www.agrarszektor.hu/agrarpenzek/soha-nem-latott-magassagban-a-gabonaarak-mi-var-a-magyar-allattartokra-2021-ben.29056.html</a:t>
            </a:r>
            <a:endParaRPr sz="1875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ALPHA-VET Kft. (2021): ANITECH. Brojler technológia. https://www.anitech.hu/referencia/katona-tamas-ev</a:t>
            </a:r>
            <a:endParaRPr sz="1875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Angyalné Alexy M. (2020): Informatika az állattenyésztésben – agrármérnök az informatikusok között. https://innoskart.digital/innoskart_magazin/informatika-az-allattenyesztesben-agrarmernok-az-informatikusok-kozott/</a:t>
            </a:r>
            <a:endParaRPr sz="1875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AniGrowEye (2021): Felhő alapú ólnapló, egyszerűen, bárhonnan a világon. http://www.anigroweye.hu:81/</a:t>
            </a:r>
            <a:endParaRPr sz="1875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Aviagen (2018): Brojler tartástechnológiai kézikönyv. https://eu.aviagen.com/assets/Tech_Center/BB_Foreign_Language_Docs/Hungarian_TechDocs/Ross-BroilerHandbook2018-HU.pdf</a:t>
            </a:r>
            <a:endParaRPr sz="1875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Barna F. (2021): Egy valós megoldás madárinfluenza ellen. https://agraragazat.hu/hir/madarinfluenza-ellen-lezer-fennyel-mezogazdasag/</a:t>
            </a:r>
            <a:endParaRPr sz="1875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Baromfi Termék Tanács (2020): Elérte a baromfipiacot a járvány hatása. https://infostart.hu/gazdasag/2020/08/18/a-jarvany-visszavetette-a-baromfihus-fogyasztast-is-ezert-csokkennek-az-arak</a:t>
            </a:r>
            <a:endParaRPr sz="1875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Benison Media (2020): How Artificial Intelligence will reshape future of Poultry Industry. https://benisonmedia.com/how-artificial-intelligence-will-reshape-future-of-poultry-industry/</a:t>
            </a:r>
            <a:endParaRPr sz="1875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Benk Á. et al. (2016): Precíziós állattenyésztés és állattartás. Precíziós technológiák alkalmazása az árutojás (étkezési tojás) termelésben. Precíziós agrárgazdálkodási szakmérnöki képzés. Szegedi Tudományegyetem Mezőgazdasági Kar. http://eta.bibl.u-szeged.hu/5334/2/EFOP343_AP6MGK_Prec%C3%ADzi%C3%B3s%C3%A1llatteny%C3%A9szt%C3%A9s%C3%A9s%C3%A1llattart%C3%A1s_olvas%C3%B3lecke_Alexy_Benk_Mik%C3%B3_baromfi_2_20210312.pdf</a:t>
            </a:r>
            <a:endParaRPr sz="1875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Béri B. (2011): Tartástechnológia. A pulykák tartástechnológiája. TÁMOP 4.2.5 Pályázat könyvei. https://regi.tankonyvtar.hu/hu/tartalom/tamop425/0010_1A_Book_15_Tartastechnologia/ch09s03.htm</a:t>
            </a:r>
            <a:endParaRPr sz="1875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42857"/>
              <a:buNone/>
            </a:pPr>
            <a:r>
              <a:t/>
            </a:r>
            <a:endParaRPr sz="18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83673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7"/>
          <p:cNvSpPr txBox="1"/>
          <p:nvPr>
            <p:ph type="title"/>
          </p:nvPr>
        </p:nvSpPr>
        <p:spPr>
          <a:xfrm>
            <a:off x="314848" y="206373"/>
            <a:ext cx="11555605" cy="949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200"/>
              <a:t>Felhasznált irodalom, hivatkozások jegyzéke</a:t>
            </a:r>
            <a:endParaRPr/>
          </a:p>
        </p:txBody>
      </p:sp>
      <p:sp>
        <p:nvSpPr>
          <p:cNvPr id="505" name="Google Shape;505;p67"/>
          <p:cNvSpPr txBox="1"/>
          <p:nvPr>
            <p:ph idx="1" type="body"/>
          </p:nvPr>
        </p:nvSpPr>
        <p:spPr>
          <a:xfrm>
            <a:off x="321550" y="1010100"/>
            <a:ext cx="11555700" cy="51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5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BigFarmNet (2021): Management and control system. Bits and bytes: even poultry goes Digital! https://www.bigfarmnet.com/en/poultry/</a:t>
            </a:r>
            <a:endParaRPr sz="605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Bird Control Group (2021): Best way to keep pest birds away. https://www.birdcontrolgroup.com/</a:t>
            </a:r>
            <a:endParaRPr sz="605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Bogenfürst F. – Horn P. – Sütő Z. – Kovácsné Gaál K. – Kovács G. (2011): Baromfitenyésztés.  https://regi.tankonyvtar.hu/hu/tartalom/tamop425/0059_baromfitenyesztes/ch13s02.html</a:t>
            </a:r>
            <a:endParaRPr sz="605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Faromatics (2021): ChickenBoy. https://faromatics.com/</a:t>
            </a:r>
            <a:endParaRPr sz="605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Hajdú P. (2021):  Akár negyedével emelkedhet a baromfihús ára, de a tőkehús és a tej is drágább lesz. Magyar Hang, 2021. https://hang.hu/gazdasag/2021/04/20/akar-negyedevel-emelkedhet-a-baromfihus-ara-de-a-tokehus-es-a-tej-is-dragabb-lesz/</a:t>
            </a:r>
            <a:endParaRPr sz="605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HAT-AGRO Baromfitechnológia Kft. (2010): FLUXX 330 &amp; 360 Feed pans for successful broiler feeding. https://www.hatagro.hu/websites/www.hatagro.hu/files/BD-katalogusok/FLUXX-330-360-etetotanyer.pdf</a:t>
            </a:r>
            <a:endParaRPr sz="605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HAT-AGRO Baromfitechnológia Kft. (2015): EUROVENT 2240-EU: EU-konform, állatbarát, higiénikus. https://www.hatagro.hu/websites/www.hatagro.hu/files/BD-katalogusok/EUROVENT-2240EU-ketrec.pdf</a:t>
            </a:r>
            <a:endParaRPr sz="605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HAT-AGRO Baromfitechnológia Kft. (2015): Itatórendszerek előnevelt, hizlalt és termelő baromfi állományok számára. https://www.hatagro.hu/websites/www.hatagro.hu/files/BD-katalogusok/Itato-rendszerek.pdf</a:t>
            </a:r>
            <a:endParaRPr sz="605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HAT-AGRO Baromfitechnológia Kft. (2016): Mérőrendszerek. Pontos állat mérlegelés minden szárnyas fajtához.. https://www.hatagro.hu/websites/www.hatagro.hu/files/Katalogusok/Merorendszerek.pdf</a:t>
            </a:r>
            <a:endParaRPr sz="605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Héjja Cs. (2021): Drága takarmány épülhet be az alacsony húsárakba. https://www.agrarszektor.hu/allat/draga-takarmany-epulhet-be-az-alacsony-husarakba.27614.html</a:t>
            </a:r>
            <a:endParaRPr sz="605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Horn P. (2000): Tyúktenyésztés. In: Horn P. (szerk.): Állattenyésztés 2. Baromfi, haszongalamb. Mezőgazda Kiadó, Budapest, 429 p., 102-110. p.</a:t>
            </a:r>
            <a:endParaRPr sz="605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Johnson, R. (2018):  Is precision poultry production possible? https://www.thepoultrysite.com/news/2018/07/is-precision-poultry-production-possible</a:t>
            </a:r>
            <a:endParaRPr sz="6050"/>
          </a:p>
          <a:p>
            <a:pPr indent="-22860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-228600" lvl="0" marL="457200" rtl="0" algn="l"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7647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51260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8"/>
          <p:cNvSpPr txBox="1"/>
          <p:nvPr>
            <p:ph type="title"/>
          </p:nvPr>
        </p:nvSpPr>
        <p:spPr>
          <a:xfrm>
            <a:off x="318197" y="311962"/>
            <a:ext cx="11555605" cy="4748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200"/>
              <a:t>Felhasznált irodalom, hivatkozások jegyzéke</a:t>
            </a:r>
            <a:endParaRPr/>
          </a:p>
        </p:txBody>
      </p:sp>
      <p:sp>
        <p:nvSpPr>
          <p:cNvPr id="511" name="Google Shape;511;p68"/>
          <p:cNvSpPr txBox="1"/>
          <p:nvPr>
            <p:ph idx="1" type="body"/>
          </p:nvPr>
        </p:nvSpPr>
        <p:spPr>
          <a:xfrm>
            <a:off x="318147" y="1019951"/>
            <a:ext cx="11555700" cy="55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Kiss B. (2017): Digitális megoldások a baromfitartó telepeken. Precíziós gazdálkodás. Adat, információ, haszon. Válogatás a PREGA 2017 Precíziós Gazdálkodási és Agrárinformatikai Konferencia és az első PREGA Science Konferencia előadásaiból. p. 72.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KSH (2021): Állatállomány, 2020. december https://www.ksh.hu/docs/hun/xftp/stattukor/allat/2020/index.html#atyksapulykallomnyemelkedettmgaldskacsllomnycskkent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Lindsey, G. (2016): Chickens around the world. https://player.slideplayer.com/2/5534459/#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Livestocker (2021): Precíziós Állattenyésztési Platform. https://hu.livestocker.eu/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MJF Kft. (2021): Pulyka- és lúdetetők. https://mjf.hu/termek/pulyka-es-ludetetok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Motor-Agrotechno Kft. (2021): Siló - mérlegelés. http://www.agrotechno.t-online.hu/silomerleg.html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Nagy O. (2020): Milliárdokban mérhető apróságok. https://www.magyarhirlap.hu/gazdasag/20200612-milliardokban-merheto-aprosagok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NAK (2020): Szóvetés a hazai baromfitenyésztés helyzetéről. https://www.nak.hu/szakmai-infok/agazati-hirek/mezogazdasag/147-allattenyesztes/101795-szovetes-a-hazai-baromfitenyesztes-helyzeterol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NÉBIH (2021): Nyilvántartott tojótyúk-tartó telepek.  https://portal.nebih.gov.hu/web/guest/-/nyilvantartott-tojotyuk-tarto-telepek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Octopus Biosafety (2021): New technologies service for animal and human health. https://octopusrobots.com/en/home/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Octopus Robots (2018): Octopus Poultry Safe And Scarifier In Action. https://www.youtube.com/watch?v=HpxZQ9H8smg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Okosfarm (2021): Baromfi ágazat. https://okosfarm.com/hu/baromfi-agazat/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Poultry Matic Kft. (2021): PoultryMate alomszóró rendszer. https://poultrymatic.hu/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Poultry Tech Kft. (2021): Baromfitelep felújítás.</a:t>
            </a:r>
            <a:r>
              <a:rPr lang="hu-HU">
                <a:solidFill>
                  <a:schemeClr val="accent6"/>
                </a:solidFill>
              </a:rPr>
              <a:t> </a:t>
            </a:r>
            <a:r>
              <a:rPr lang="hu-HU">
                <a:solidFill>
                  <a:srgbClr val="0099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http://www.poultry-tech.com/baromfitelep-felujitas.html</a:t>
            </a:r>
            <a:endParaRPr>
              <a:solidFill>
                <a:srgbClr val="0099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Pupos T. – Sütő Z. – Szőllősi L. (szerk.) (2013): Versenyképes tojástermelés. 320 p. Szaktudás Kiadó Ház Zrt., Budapest, 2013.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60714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dc0bcc2375_0_0"/>
          <p:cNvSpPr txBox="1"/>
          <p:nvPr>
            <p:ph type="title"/>
          </p:nvPr>
        </p:nvSpPr>
        <p:spPr>
          <a:xfrm>
            <a:off x="321550" y="365125"/>
            <a:ext cx="11555700" cy="60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r>
              <a:rPr lang="hu-HU" sz="3200"/>
              <a:t>Felhasznált irodalom, hivatkozások jegyzéke</a:t>
            </a:r>
            <a:endParaRPr/>
          </a:p>
        </p:txBody>
      </p:sp>
      <p:sp>
        <p:nvSpPr>
          <p:cNvPr id="517" name="Google Shape;517;gdc0bcc2375_0_0"/>
          <p:cNvSpPr txBox="1"/>
          <p:nvPr>
            <p:ph idx="1" type="body"/>
          </p:nvPr>
        </p:nvSpPr>
        <p:spPr>
          <a:xfrm>
            <a:off x="321550" y="1126800"/>
            <a:ext cx="11555700" cy="504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55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Ren, G. – Lin, T. – Ying, Y. – Chowdhary, G. – Ting, K.C. (2020): Agricultural robotics research applicable to poultry production: A review, Computers and Electronics in Agriculture, Volume 169, 2020, 105216, ISSN 0168-1699 </a:t>
            </a:r>
            <a:r>
              <a:rPr lang="hu-HU">
                <a:solidFill>
                  <a:srgbClr val="0099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https://doi.org/10.1016/j.compag.2020.105216</a:t>
            </a:r>
            <a:endParaRPr>
              <a:solidFill>
                <a:srgbClr val="0099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Szabó V. (2017): A tojótyúkágazat ökonómiai viszonyai különböző tartástechnológiákban. Doktori értekezés. http://phd.szie.hu/?docId=15649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Szőllősi L. (2014): "A hatékonyság szerepe a magyar étkezési tojástermelés jövedelmezőségében," GAZDÁLKODÁS: Scientific Journal on Agricultural Economics, Karoly Robert University College, vol. 58 (5) https://ideas.repec.org/a/ags/gazdal/206103.html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Tar-Tech Kft. (2021): Tojótyúk tartástechnológia. Mélyalmos tartástechnológia. http://tart-tech.hu/spd/2006183001/TT-EASYNEST-C1T-automata-ikertojofeszek-1-egyseg http://tart-tech.hu/spd/2006183006/ulorud-egyseg-6x6m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Tech Insider (2019): How A Four-Wheeled Robot Is Improving Poultry Farming In Minnesota. https://www.youtube.com/watch?v=SWrXuvH2mtI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Tibot Technologies (2018): Spoutnic walks the floor in layers. https://www.youtube.com/watch?v=hhXj-uGmPdI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Tibot Technologies (2021): Spoutnic robots - benefits to your farm. https://tibot.fr/spoutnic-nav-poule-pondeuse-380.php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Tóth Á. (2011): Rádiófrekvencián alapuló egyedazonosítási módszer alkalmazhatóságának vizsgálata különböző baromfifajokban. Nyugat-magyarországi Egyetem Mezigazdaság- és Élelmiszertudományi Kar Ujhelyi Imre Állattudományi Doktori Iskola. Mosonmagyaróvár, 2011.  http://ilex.efe.hu/PhD/mek/tothagnes/disszertacio.pdf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UBM (2020): A korszerű baromfi-takarmányozás és baromfitelepi menedzsment alapvető feladatai. http://ubm.hu/wp-content/uploads/2020/12/UBM_Baromfi_A4_v23.pdf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/>
          <p:nvPr>
            <p:ph type="title"/>
          </p:nvPr>
        </p:nvSpPr>
        <p:spPr>
          <a:xfrm>
            <a:off x="321547" y="365126"/>
            <a:ext cx="11555605" cy="1144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Bevezetés  </a:t>
            </a:r>
            <a:endParaRPr/>
          </a:p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507009" y="1383836"/>
            <a:ext cx="11363444" cy="4739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400"/>
              <a:t>A tananyag gyakorlatorientált, ezért elsősorban arra koncentrál, hogy az adott technológiát mire lehet használni és az alkalmazásából eredően milyen előnyökre lehet szert tenni. A precíziós megoldások alapjaiban változtatják meg a termelés minőségét, mivel alkalmazásuk során állandó mennyiségű és minőségű adat keletkezik, amely pontosan nyomon követhetővé teszi a különböző folyamatok eredményességét.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400"/>
              <a:t>Az ismeretanyag elsajátítása után lehetősége nyílik a gazdálkodóknak mérlegelni, hogy hol tartanak a tevékenységükben a precíziós technológiák felé vezető úton, valamint meghatározhatják azokat a pontokat, amelyek fejlesztésével hatékonyabbá tudják tenni termelésüket.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400"/>
              <a:t>A tananyag a Digitális Agárakadémia Precíziós állattartás tananyagára épül.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9"/>
          <p:cNvSpPr txBox="1"/>
          <p:nvPr>
            <p:ph type="title"/>
          </p:nvPr>
        </p:nvSpPr>
        <p:spPr>
          <a:xfrm>
            <a:off x="321547" y="13255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TAG-ek</a:t>
            </a:r>
            <a:endParaRPr/>
          </a:p>
        </p:txBody>
      </p:sp>
      <p:sp>
        <p:nvSpPr>
          <p:cNvPr id="523" name="Google Shape;523;p69"/>
          <p:cNvSpPr txBox="1"/>
          <p:nvPr>
            <p:ph idx="1" type="body"/>
          </p:nvPr>
        </p:nvSpPr>
        <p:spPr>
          <a:xfrm>
            <a:off x="321547" y="1426824"/>
            <a:ext cx="11555605" cy="4635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Precíziós baromfitartás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Baromfitelepi menedzsment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Istállóklíma monitorozása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Telepirányítási rendszer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Távfelügyelet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Multiszenzorok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Vállalatirányítási szoftverek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Robotok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Kamerák, hőkamerák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 sz="24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0"/>
          <p:cNvSpPr txBox="1"/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/>
              <a:t>Precíziós technológiák a tejelő szarvasmarhatenyésztésben</a:t>
            </a:r>
            <a:endParaRPr/>
          </a:p>
        </p:txBody>
      </p:sp>
      <p:sp>
        <p:nvSpPr>
          <p:cNvPr id="529" name="Google Shape;529;p70"/>
          <p:cNvSpPr txBox="1"/>
          <p:nvPr>
            <p:ph idx="1" type="body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hu-HU"/>
              <a:t>Dr. Húth Balázs – Dr. Tóth Tamás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1"/>
          <p:cNvSpPr txBox="1"/>
          <p:nvPr>
            <p:ph type="title"/>
          </p:nvPr>
        </p:nvSpPr>
        <p:spPr>
          <a:xfrm>
            <a:off x="321547" y="317500"/>
            <a:ext cx="11555700" cy="568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5554"/>
              <a:buNone/>
            </a:pPr>
            <a:r>
              <a:rPr lang="hu-HU"/>
              <a:t>Tartalomjegyzék</a:t>
            </a:r>
            <a:endParaRPr/>
          </a:p>
        </p:txBody>
      </p:sp>
      <p:sp>
        <p:nvSpPr>
          <p:cNvPr id="535" name="Google Shape;535;p71"/>
          <p:cNvSpPr txBox="1"/>
          <p:nvPr>
            <p:ph idx="1" type="body"/>
          </p:nvPr>
        </p:nvSpPr>
        <p:spPr>
          <a:xfrm>
            <a:off x="321547" y="1020050"/>
            <a:ext cx="11555700" cy="55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4872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48"/>
              <a:buChar char="•"/>
            </a:pPr>
            <a:r>
              <a:rPr lang="hu-HU" sz="9294"/>
              <a:t>Bevezetés																			64-65. dia</a:t>
            </a:r>
            <a:endParaRPr sz="10094"/>
          </a:p>
          <a:p>
            <a:pPr indent="-4872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48"/>
              <a:buChar char="•"/>
            </a:pPr>
            <a:r>
              <a:rPr lang="hu-HU" sz="9294"/>
              <a:t>A műszaki-technológiai fejlődés tenyésztési következményei 						</a:t>
            </a:r>
            <a:r>
              <a:rPr lang="hu-HU" sz="9294">
                <a:solidFill>
                  <a:srgbClr val="00B050"/>
                </a:solidFill>
              </a:rPr>
              <a:t>66</a:t>
            </a:r>
            <a:r>
              <a:rPr lang="hu-HU" sz="9294">
                <a:solidFill>
                  <a:srgbClr val="00B050"/>
                </a:solidFill>
              </a:rPr>
              <a:t>. dia</a:t>
            </a:r>
            <a:endParaRPr sz="10094"/>
          </a:p>
          <a:p>
            <a:pPr indent="-4872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48"/>
              <a:buChar char="•"/>
            </a:pPr>
            <a:r>
              <a:rPr lang="hu-HU" sz="9294"/>
              <a:t>Az egyedek megfigyelése 															67. dia</a:t>
            </a:r>
            <a:endParaRPr sz="10094"/>
          </a:p>
          <a:p>
            <a:pPr indent="-4872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48"/>
              <a:buChar char="•"/>
            </a:pPr>
            <a:r>
              <a:rPr lang="hu-HU" sz="9294"/>
              <a:t>Információk az egyedről															68. dia</a:t>
            </a:r>
            <a:endParaRPr sz="11294"/>
          </a:p>
          <a:p>
            <a:pPr indent="-4872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48"/>
              <a:buChar char="•"/>
            </a:pPr>
            <a:r>
              <a:rPr lang="hu-HU" sz="9294"/>
              <a:t>Adatrögzítési és kezelési rendszer 													69. dia</a:t>
            </a:r>
            <a:endParaRPr sz="10094"/>
          </a:p>
          <a:p>
            <a:pPr indent="-4872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48"/>
              <a:buChar char="•"/>
            </a:pPr>
            <a:r>
              <a:rPr lang="hu-HU" sz="9294"/>
              <a:t>Precíziós tejtermelés eszköze: robotfejés											70. dia</a:t>
            </a:r>
            <a:endParaRPr sz="9294"/>
          </a:p>
          <a:p>
            <a:pPr indent="-4872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48"/>
              <a:buChar char="•"/>
            </a:pPr>
            <a:r>
              <a:rPr lang="hu-HU" sz="9294"/>
              <a:t>A tehén és a fejőrobot viszonya													71. dia</a:t>
            </a:r>
            <a:endParaRPr sz="10094"/>
          </a:p>
          <a:p>
            <a:pPr indent="-4872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48"/>
              <a:buChar char="•"/>
            </a:pPr>
            <a:r>
              <a:rPr lang="hu-HU" sz="9294"/>
              <a:t>Tenyésztéstechnológia – a fejhetőség új megközelítése							72. dia</a:t>
            </a:r>
            <a:endParaRPr sz="10094"/>
          </a:p>
          <a:p>
            <a:pPr indent="-4872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48"/>
              <a:buChar char="•"/>
            </a:pPr>
            <a:r>
              <a:rPr lang="hu-HU" sz="9294"/>
              <a:t>Tenyésztéstechnológia – a tőgyalakulás fokozott szerepe							73. dia</a:t>
            </a:r>
            <a:endParaRPr sz="10094"/>
          </a:p>
          <a:p>
            <a:pPr indent="-4872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48"/>
              <a:buChar char="•"/>
            </a:pPr>
            <a:r>
              <a:rPr lang="hu-HU" sz="9294"/>
              <a:t>Tenyésztéstechnológia – fejés alatti temperamentum, fejési sebesség				74. dia</a:t>
            </a:r>
            <a:endParaRPr sz="10094"/>
          </a:p>
          <a:p>
            <a:pPr indent="-4872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48"/>
              <a:buChar char="•"/>
            </a:pPr>
            <a:r>
              <a:rPr lang="hu-HU" sz="9294"/>
              <a:t>Real-time adatok, amelyek felhasználhatók a tenyésztési programokban			75. dia</a:t>
            </a:r>
            <a:endParaRPr sz="10094"/>
          </a:p>
          <a:p>
            <a:pPr indent="-4872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48"/>
              <a:buChar char="•"/>
            </a:pPr>
            <a:r>
              <a:rPr lang="hu-HU" sz="9294"/>
              <a:t>Rövidítsük le a generációs intervallumot											76. dia</a:t>
            </a:r>
            <a:endParaRPr sz="10094"/>
          </a:p>
          <a:p>
            <a:pPr indent="-4872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48"/>
              <a:buChar char="•"/>
            </a:pPr>
            <a:r>
              <a:rPr lang="hu-HU" sz="9294"/>
              <a:t>A kulcs az embrióátültetés (ET)													77. dia</a:t>
            </a:r>
            <a:endParaRPr sz="10094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2"/>
          <p:cNvSpPr txBox="1"/>
          <p:nvPr>
            <p:ph type="title"/>
          </p:nvPr>
        </p:nvSpPr>
        <p:spPr>
          <a:xfrm>
            <a:off x="321547" y="317500"/>
            <a:ext cx="11555700" cy="568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5554"/>
              <a:buNone/>
            </a:pPr>
            <a:r>
              <a:rPr lang="hu-HU"/>
              <a:t>Tartalomjegyzék</a:t>
            </a:r>
            <a:endParaRPr/>
          </a:p>
        </p:txBody>
      </p:sp>
      <p:sp>
        <p:nvSpPr>
          <p:cNvPr id="541" name="Google Shape;541;p72"/>
          <p:cNvSpPr txBox="1"/>
          <p:nvPr>
            <p:ph idx="1" type="body"/>
          </p:nvPr>
        </p:nvSpPr>
        <p:spPr>
          <a:xfrm>
            <a:off x="321547" y="973299"/>
            <a:ext cx="11555700" cy="55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4857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26"/>
              <a:buChar char="•"/>
            </a:pPr>
            <a:r>
              <a:rPr lang="hu-HU" sz="9200"/>
              <a:t>A transvaginalis petesejt kinyerés (OPU) - in vitro termékenyítés (IVF)				78. dia</a:t>
            </a:r>
            <a:endParaRPr sz="10000"/>
          </a:p>
          <a:p>
            <a:pPr indent="-4857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26"/>
              <a:buChar char="•"/>
            </a:pPr>
            <a:r>
              <a:rPr lang="hu-HU" sz="9200"/>
              <a:t>Műszaki – technológia								  								79-80.dia</a:t>
            </a:r>
            <a:endParaRPr sz="10000"/>
          </a:p>
          <a:p>
            <a:pPr indent="-4857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26"/>
              <a:buChar char="•"/>
            </a:pPr>
            <a:r>
              <a:rPr lang="hu-HU" sz="9200"/>
              <a:t>Hagyományos fejőházi fejés </a:t>
            </a:r>
            <a:r>
              <a:rPr i="1" lang="hu-HU" sz="9200"/>
              <a:t>vs</a:t>
            </a:r>
            <a:r>
              <a:rPr lang="hu-HU" sz="9200"/>
              <a:t>. robotfejés – takarmányozási kérdései				81. dia</a:t>
            </a:r>
            <a:endParaRPr sz="10000"/>
          </a:p>
          <a:p>
            <a:pPr indent="-4857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26"/>
              <a:buChar char="•"/>
            </a:pPr>
            <a:r>
              <a:rPr lang="hu-HU" sz="9200"/>
              <a:t>Robotfejés takarmányozást befolyásoló tényezői									82. dia</a:t>
            </a:r>
            <a:endParaRPr sz="10000"/>
          </a:p>
          <a:p>
            <a:pPr indent="-4857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26"/>
              <a:buChar char="•"/>
            </a:pPr>
            <a:r>
              <a:rPr lang="hu-HU" sz="9200"/>
              <a:t>A takarmányozás teljes automatizálása a tejelő szarvasmarhatelepeken 			83.-84. dia</a:t>
            </a:r>
            <a:endParaRPr sz="10000"/>
          </a:p>
          <a:p>
            <a:pPr indent="-4857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26"/>
              <a:buChar char="•"/>
            </a:pPr>
            <a:r>
              <a:rPr lang="hu-HU" sz="9200"/>
              <a:t>Reziduális takarmányfelvétel														85. dia</a:t>
            </a:r>
            <a:endParaRPr sz="10000"/>
          </a:p>
          <a:p>
            <a:pPr indent="-4857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26"/>
              <a:buChar char="•"/>
            </a:pPr>
            <a:r>
              <a:rPr lang="hu-HU" sz="9200"/>
              <a:t>NIR spektroszkópia fejlődése														86. dia</a:t>
            </a:r>
            <a:endParaRPr sz="10000"/>
          </a:p>
          <a:p>
            <a:pPr indent="-4857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26"/>
              <a:buChar char="•"/>
            </a:pPr>
            <a:r>
              <a:rPr lang="hu-HU" sz="9200"/>
              <a:t>A takarmányok és a nyerstej gyorsvizsgálata telepi körülmények között 			87. dia</a:t>
            </a:r>
            <a:endParaRPr sz="10000"/>
          </a:p>
          <a:p>
            <a:pPr indent="-4857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26"/>
              <a:buChar char="•"/>
            </a:pPr>
            <a:r>
              <a:rPr lang="hu-HU" sz="9200"/>
              <a:t>Precíziós tejelő szarvasmarhatenyésztés kapcsolódó területei						88-89. dia</a:t>
            </a:r>
            <a:endParaRPr sz="10000"/>
          </a:p>
          <a:p>
            <a:pPr indent="-4857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26"/>
              <a:buChar char="•"/>
            </a:pPr>
            <a:r>
              <a:rPr lang="hu-HU" sz="9200"/>
              <a:t>Fogalomtár																			90. dia</a:t>
            </a:r>
            <a:endParaRPr sz="10000"/>
          </a:p>
          <a:p>
            <a:pPr indent="-4857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7826"/>
              <a:buChar char="•"/>
            </a:pPr>
            <a:r>
              <a:rPr lang="hu-HU" sz="9200"/>
              <a:t>Irodalomjegyzék																	91. dia</a:t>
            </a:r>
            <a:endParaRPr sz="9200"/>
          </a:p>
          <a:p>
            <a:pPr indent="-488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hu-HU" sz="9200"/>
              <a:t>TAG-ek																				92. dia</a:t>
            </a:r>
            <a:endParaRPr sz="92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3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b="1" lang="hu-HU" sz="3600">
                <a:solidFill>
                  <a:srgbClr val="00B050"/>
                </a:solidFill>
              </a:rPr>
              <a:t>Bevezetés 1</a:t>
            </a:r>
            <a:br>
              <a:rPr b="1" lang="hu-HU" sz="3600">
                <a:solidFill>
                  <a:srgbClr val="00B050"/>
                </a:solidFill>
              </a:rPr>
            </a:br>
            <a:endParaRPr/>
          </a:p>
        </p:txBody>
      </p:sp>
      <p:sp>
        <p:nvSpPr>
          <p:cNvPr id="547" name="Google Shape;547;p73"/>
          <p:cNvSpPr txBox="1"/>
          <p:nvPr>
            <p:ph idx="1" type="body"/>
          </p:nvPr>
        </p:nvSpPr>
        <p:spPr>
          <a:xfrm>
            <a:off x="227279" y="1439126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Char char="•"/>
            </a:pPr>
            <a:r>
              <a:rPr lang="hu-HU"/>
              <a:t>Az elmúlt évtizedekben a mezőgazdasági termelésen belül megszületett a </a:t>
            </a:r>
            <a:r>
              <a:rPr b="1" lang="hu-HU"/>
              <a:t>precíziós mezőgazdaság</a:t>
            </a:r>
            <a:r>
              <a:rPr lang="hu-HU"/>
              <a:t> fogalma, melynek egyik leggyakorlatiasabb megközelítése: „</a:t>
            </a:r>
            <a:r>
              <a:rPr i="1" lang="hu-HU"/>
              <a:t>olyan eszközök használata, amely a jó dolgokat, jó helyen és megfelelő időben végzi el”</a:t>
            </a:r>
            <a:r>
              <a:rPr lang="hu-HU"/>
              <a:t> (</a:t>
            </a:r>
            <a:r>
              <a:rPr i="1" lang="hu-HU"/>
              <a:t>Pierce</a:t>
            </a:r>
            <a:r>
              <a:rPr lang="hu-HU"/>
              <a:t> és </a:t>
            </a:r>
            <a:r>
              <a:rPr i="1" lang="hu-HU"/>
              <a:t>Novak</a:t>
            </a:r>
            <a:r>
              <a:rPr lang="hu-HU"/>
              <a:t>, 1999)</a:t>
            </a:r>
            <a:endParaRPr/>
          </a:p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Char char="•"/>
            </a:pPr>
            <a:r>
              <a:rPr lang="hu-HU"/>
              <a:t>A </a:t>
            </a:r>
            <a:r>
              <a:rPr b="1" lang="hu-HU"/>
              <a:t>precíziós állattenyésztésen </a:t>
            </a:r>
            <a:r>
              <a:rPr lang="hu-HU"/>
              <a:t>(</a:t>
            </a:r>
            <a:r>
              <a:rPr i="1" lang="hu-HU"/>
              <a:t>Precision Livestock Farming</a:t>
            </a:r>
            <a:r>
              <a:rPr lang="hu-HU"/>
              <a:t>, </a:t>
            </a:r>
            <a:r>
              <a:rPr b="1" lang="hu-HU"/>
              <a:t>PLF</a:t>
            </a:r>
            <a:r>
              <a:rPr lang="hu-HU"/>
              <a:t>) belül az ilyen „okos eszközök” használatán túl jelenleg a legnagyobb kihívás a környezetből, az egyedről, az okos eszközökből és szenzorokból, stb. származó adatok megfelelő gyűjtése, integrálása és olyan automatikus döntési rendszerek kialakítása, ami a gyakorlati felhasználók számára költséghatékony termelést tesz lehetővé, miközben a környezet- és állatvédelmi, illetve az élelmiszerbiztonsági szempontok is javulnak. </a:t>
            </a:r>
            <a:endParaRPr/>
          </a:p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Char char="•"/>
            </a:pPr>
            <a:r>
              <a:rPr lang="hu-HU"/>
              <a:t>A </a:t>
            </a:r>
            <a:r>
              <a:rPr b="1" lang="hu-HU"/>
              <a:t>precíziós  tejelő szarvasmarhatenyésztésben </a:t>
            </a:r>
            <a:r>
              <a:rPr lang="hu-HU"/>
              <a:t>ezért az internet alapú kommunikáció (IoT) és az információs és kommunikációs technológiák (ICT) alkalmazása jelenti a jövő útját. 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KÃ©ptalÃ¡lat a kÃ¶vetkezÅre: âheat stress pigâ" id="552" name="Google Shape;552;p74"/>
          <p:cNvSpPr/>
          <p:nvPr/>
        </p:nvSpPr>
        <p:spPr>
          <a:xfrm>
            <a:off x="1587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74"/>
          <p:cNvSpPr txBox="1"/>
          <p:nvPr/>
        </p:nvSpPr>
        <p:spPr>
          <a:xfrm>
            <a:off x="808264" y="369407"/>
            <a:ext cx="102216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Bevezetés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74"/>
          <p:cNvSpPr/>
          <p:nvPr/>
        </p:nvSpPr>
        <p:spPr>
          <a:xfrm>
            <a:off x="254782" y="1673156"/>
            <a:ext cx="10991396" cy="3711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b="0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jelenlegi tendenciák azt mutatják, hogy a fejés és a takarmányozás teljes automatizációja a jövőben egyre nagyobb teret nyer. Az okok között szerepel az ágazatban mutatkozó nyomasztó minőségi szakember-hiány, valamint az innovatív technológiák használatával realizálható termelés-, valamint élelmiszerbiztonság növekedés. A precíziós technológiákhoz a tejtermelő állományoknak is alkalmazkodniuk kell, ezért a modern tenyésztési programokat szolgáló etológiai kutatások felértékelődnek. A kitűzött tenyészcélok mielőbbi eléréséhez a szakembereknek alkalmazniuk kell, azokat a modern biotechnológiai eszközöket (</a:t>
            </a:r>
            <a:r>
              <a:rPr b="0" i="1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transvaginalis petesejt kinyerés</a:t>
            </a:r>
            <a:r>
              <a:rPr b="0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OPU</a:t>
            </a:r>
            <a:r>
              <a:rPr b="0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0" i="1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in vitro termékenyítés</a:t>
            </a:r>
            <a:r>
              <a:rPr b="0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IVF</a:t>
            </a:r>
            <a:r>
              <a:rPr b="0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), amelyekkel a tenyésztési célkitűzések mielőbbi realizálásán túlmenően a szarvasmarha szaporodásbiológiai teljesítménye is javítható egyidejűleg.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KÃ©ptalÃ¡lat a kÃ¶vetkezÅre: âheat stress pigâ" id="559" name="Google Shape;559;p75"/>
          <p:cNvSpPr/>
          <p:nvPr/>
        </p:nvSpPr>
        <p:spPr>
          <a:xfrm>
            <a:off x="1587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75"/>
          <p:cNvSpPr txBox="1"/>
          <p:nvPr/>
        </p:nvSpPr>
        <p:spPr>
          <a:xfrm>
            <a:off x="-253093" y="253781"/>
            <a:ext cx="1256483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műszaki-technológiai fejlődés tenyésztési következményei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75"/>
          <p:cNvSpPr txBox="1"/>
          <p:nvPr/>
        </p:nvSpPr>
        <p:spPr>
          <a:xfrm>
            <a:off x="155802" y="1342346"/>
            <a:ext cx="698794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hu-HU" sz="2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technológiaváltáskor 40 - 45 %-os tehénselejtezés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hu-HU" sz="2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átmeneti tejhozam csökkenés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hu-HU" sz="2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funkcionális tulajdonságokban példanélküli  javulás (tőgyalakulás, gépi fejhetőség)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51750" y="1455323"/>
            <a:ext cx="3225800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3037" y="3036209"/>
            <a:ext cx="4938713" cy="3468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156" id="564" name="Google Shape;564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58100" y="3938136"/>
            <a:ext cx="3219450" cy="2078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6"/>
          <p:cNvSpPr txBox="1"/>
          <p:nvPr>
            <p:ph type="title"/>
          </p:nvPr>
        </p:nvSpPr>
        <p:spPr>
          <a:xfrm>
            <a:off x="2942284" y="428281"/>
            <a:ext cx="7067132" cy="802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5554"/>
              <a:buNone/>
            </a:pPr>
            <a:r>
              <a:rPr lang="hu-HU"/>
              <a:t>Az egyedek megfigyelése</a:t>
            </a:r>
            <a:br>
              <a:rPr lang="hu-HU"/>
            </a:br>
            <a:endParaRPr/>
          </a:p>
        </p:txBody>
      </p:sp>
      <p:sp>
        <p:nvSpPr>
          <p:cNvPr id="570" name="Google Shape;570;p76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097" id="571" name="Google Shape;57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5568" y="3575728"/>
            <a:ext cx="2696633" cy="18436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041" id="572" name="Google Shape;572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9885" y="3546096"/>
            <a:ext cx="3052233" cy="1822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1090325" id="573" name="Google Shape;573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39667" y="3539745"/>
            <a:ext cx="3134784" cy="21971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76"/>
          <p:cNvSpPr/>
          <p:nvPr/>
        </p:nvSpPr>
        <p:spPr>
          <a:xfrm>
            <a:off x="1729342" y="5727532"/>
            <a:ext cx="111120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könnyű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76"/>
          <p:cNvSpPr/>
          <p:nvPr/>
        </p:nvSpPr>
        <p:spPr>
          <a:xfrm>
            <a:off x="5419117" y="5727532"/>
            <a:ext cx="135165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nehézkes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76"/>
          <p:cNvSpPr/>
          <p:nvPr/>
        </p:nvSpPr>
        <p:spPr>
          <a:xfrm>
            <a:off x="9220812" y="5727532"/>
            <a:ext cx="137249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„felejtős”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p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5455" y="1281817"/>
            <a:ext cx="5281084" cy="203835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7"/>
          <p:cNvSpPr txBox="1"/>
          <p:nvPr>
            <p:ph type="title"/>
          </p:nvPr>
        </p:nvSpPr>
        <p:spPr>
          <a:xfrm>
            <a:off x="3465513" y="322264"/>
            <a:ext cx="54864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u-HU" sz="2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INFORMÁCIÓK AZ EGYEDRŐL</a:t>
            </a:r>
            <a:endParaRPr/>
          </a:p>
        </p:txBody>
      </p:sp>
      <p:pic>
        <p:nvPicPr>
          <p:cNvPr id="583" name="Google Shape;583;p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923" l="0" r="0" t="1922"/>
          <a:stretch/>
        </p:blipFill>
        <p:spPr>
          <a:xfrm>
            <a:off x="3370263" y="1252538"/>
            <a:ext cx="54864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77"/>
          <p:cNvSpPr/>
          <p:nvPr/>
        </p:nvSpPr>
        <p:spPr>
          <a:xfrm>
            <a:off x="2855912" y="5461608"/>
            <a:ext cx="7315609" cy="7736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Az állatra rögzített eszközök helye: füljelző (1), kötőfék (2), nyak (3), bendő bólusz (4), hátsó láb pedométer (5), felső farokgyűrű (6), (7) a faroktő (8) hüvelyi bólusz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Forrás: Caja és mtsai (2016) nyomán</a:t>
            </a:r>
            <a:endParaRPr b="0" i="0" sz="18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77"/>
          <p:cNvSpPr txBox="1"/>
          <p:nvPr/>
        </p:nvSpPr>
        <p:spPr>
          <a:xfrm>
            <a:off x="8531679" y="1252538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77"/>
          <p:cNvSpPr/>
          <p:nvPr/>
        </p:nvSpPr>
        <p:spPr>
          <a:xfrm>
            <a:off x="8539693" y="2074962"/>
            <a:ext cx="2760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77"/>
          <p:cNvSpPr/>
          <p:nvPr/>
        </p:nvSpPr>
        <p:spPr>
          <a:xfrm>
            <a:off x="3622995" y="4432471"/>
            <a:ext cx="2760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77"/>
          <p:cNvSpPr/>
          <p:nvPr/>
        </p:nvSpPr>
        <p:spPr>
          <a:xfrm>
            <a:off x="3465513" y="2039414"/>
            <a:ext cx="2760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77"/>
          <p:cNvSpPr/>
          <p:nvPr/>
        </p:nvSpPr>
        <p:spPr>
          <a:xfrm>
            <a:off x="4080195" y="1406426"/>
            <a:ext cx="2760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78"/>
          <p:cNvSpPr txBox="1"/>
          <p:nvPr>
            <p:ph type="title"/>
          </p:nvPr>
        </p:nvSpPr>
        <p:spPr>
          <a:xfrm>
            <a:off x="403677" y="307061"/>
            <a:ext cx="9032389" cy="6117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Adatrögzítési és kezelési rendszer</a:t>
            </a:r>
            <a:endParaRPr/>
          </a:p>
        </p:txBody>
      </p:sp>
      <p:sp>
        <p:nvSpPr>
          <p:cNvPr id="595" name="Google Shape;595;p78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596" name="Google Shape;596;p78"/>
          <p:cNvSpPr txBox="1"/>
          <p:nvPr/>
        </p:nvSpPr>
        <p:spPr>
          <a:xfrm>
            <a:off x="-243848" y="1133617"/>
            <a:ext cx="1218383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u-HU" sz="2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szenzorok        nyers adatok           adatbázis &amp; kezelés     döntések &amp; jelentése     célok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7" name="Google Shape;597;p78"/>
          <p:cNvGrpSpPr/>
          <p:nvPr/>
        </p:nvGrpSpPr>
        <p:grpSpPr>
          <a:xfrm>
            <a:off x="2406652" y="1818218"/>
            <a:ext cx="2127249" cy="3590920"/>
            <a:chOff x="1804988" y="1363663"/>
            <a:chExt cx="1595437" cy="2693190"/>
          </a:xfrm>
        </p:grpSpPr>
        <p:sp>
          <p:nvSpPr>
            <p:cNvPr id="598" name="Google Shape;598;p78"/>
            <p:cNvSpPr/>
            <p:nvPr/>
          </p:nvSpPr>
          <p:spPr>
            <a:xfrm>
              <a:off x="1804988" y="1363663"/>
              <a:ext cx="1587500" cy="212725"/>
            </a:xfrm>
            <a:prstGeom prst="homePlate">
              <a:avLst>
                <a:gd fmla="val 50000" name="adj"/>
              </a:avLst>
            </a:prstGeom>
            <a:solidFill>
              <a:schemeClr val="accent1"/>
            </a:solidFill>
            <a:ln cap="flat" cmpd="sng" w="25400">
              <a:solidFill>
                <a:srgbClr val="3153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hu-HU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Tejmennyiség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8"/>
            <p:cNvSpPr/>
            <p:nvPr/>
          </p:nvSpPr>
          <p:spPr>
            <a:xfrm>
              <a:off x="1804988" y="1795462"/>
              <a:ext cx="1587500" cy="212725"/>
            </a:xfrm>
            <a:prstGeom prst="homePlate">
              <a:avLst>
                <a:gd fmla="val 50000" name="adj"/>
              </a:avLst>
            </a:prstGeom>
            <a:solidFill>
              <a:schemeClr val="accent1"/>
            </a:solidFill>
            <a:ln cap="flat" cmpd="sng" w="25400">
              <a:solidFill>
                <a:srgbClr val="3153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r>
                <a:rPr b="0" i="0" lang="hu-HU" sz="1467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Tej vezetőképesség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8"/>
            <p:cNvSpPr/>
            <p:nvPr/>
          </p:nvSpPr>
          <p:spPr>
            <a:xfrm>
              <a:off x="1804988" y="2222500"/>
              <a:ext cx="1587500" cy="212725"/>
            </a:xfrm>
            <a:prstGeom prst="homePlate">
              <a:avLst>
                <a:gd fmla="val 50000" name="adj"/>
              </a:avLst>
            </a:prstGeom>
            <a:solidFill>
              <a:schemeClr val="accent1"/>
            </a:solidFill>
            <a:ln cap="flat" cmpd="sng" w="25400">
              <a:solidFill>
                <a:srgbClr val="3153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r>
                <a:rPr b="0" i="0" lang="hu-HU" sz="1467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Tej összetétel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8"/>
            <p:cNvSpPr/>
            <p:nvPr/>
          </p:nvSpPr>
          <p:spPr>
            <a:xfrm>
              <a:off x="1804988" y="2766218"/>
              <a:ext cx="1587500" cy="211138"/>
            </a:xfrm>
            <a:prstGeom prst="homePlate">
              <a:avLst>
                <a:gd fmla="val 50000" name="adj"/>
              </a:avLst>
            </a:prstGeom>
            <a:solidFill>
              <a:schemeClr val="accent3"/>
            </a:solidFill>
            <a:ln cap="flat" cmpd="sng" w="25400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r>
                <a:rPr b="0" i="0" lang="hu-HU" sz="1467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Tehén aktivitás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8"/>
            <p:cNvSpPr/>
            <p:nvPr/>
          </p:nvSpPr>
          <p:spPr>
            <a:xfrm>
              <a:off x="1812925" y="3169839"/>
              <a:ext cx="1587500" cy="212725"/>
            </a:xfrm>
            <a:prstGeom prst="homePlate">
              <a:avLst>
                <a:gd fmla="val 50000" name="adj"/>
              </a:avLst>
            </a:prstGeom>
            <a:solidFill>
              <a:schemeClr val="accent3"/>
            </a:solidFill>
            <a:ln cap="flat" cmpd="sng" w="25400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r>
                <a:rPr b="0" i="0" lang="hu-HU" sz="1467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Tehén viselkedés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8"/>
            <p:cNvSpPr/>
            <p:nvPr/>
          </p:nvSpPr>
          <p:spPr>
            <a:xfrm>
              <a:off x="1812925" y="3844128"/>
              <a:ext cx="1587500" cy="212725"/>
            </a:xfrm>
            <a:prstGeom prst="homePlate">
              <a:avLst>
                <a:gd fmla="val 50000" name="adj"/>
              </a:avLst>
            </a:prstGeom>
            <a:solidFill>
              <a:schemeClr val="accent2"/>
            </a:solidFill>
            <a:ln cap="flat" cmpd="sng" w="25400">
              <a:solidFill>
                <a:srgbClr val="AC5B2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r>
                <a:rPr b="0" i="0" lang="hu-HU" sz="1467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Tehénsúly, kondíció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4" name="Google Shape;604;p78"/>
          <p:cNvSpPr/>
          <p:nvPr/>
        </p:nvSpPr>
        <p:spPr>
          <a:xfrm>
            <a:off x="7977718" y="1818218"/>
            <a:ext cx="2186818" cy="283633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 cap="flat" cmpd="sng" w="25400">
            <a:solidFill>
              <a:srgbClr val="4271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hu-HU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Tehenek termelése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78"/>
          <p:cNvSpPr/>
          <p:nvPr/>
        </p:nvSpPr>
        <p:spPr>
          <a:xfrm>
            <a:off x="7977718" y="2291293"/>
            <a:ext cx="2186818" cy="283633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 cap="flat" cmpd="sng" w="25400">
            <a:solidFill>
              <a:srgbClr val="4271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hu-HU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Egészség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78"/>
          <p:cNvSpPr/>
          <p:nvPr/>
        </p:nvSpPr>
        <p:spPr>
          <a:xfrm>
            <a:off x="7977718" y="2770188"/>
            <a:ext cx="2186818" cy="337078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 cap="flat" cmpd="sng" w="25400">
            <a:solidFill>
              <a:srgbClr val="4271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b="0" i="0" lang="hu-HU" sz="133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Tejtermelés hatékonyság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78"/>
          <p:cNvSpPr/>
          <p:nvPr/>
        </p:nvSpPr>
        <p:spPr>
          <a:xfrm>
            <a:off x="7977718" y="3249085"/>
            <a:ext cx="2186818" cy="283633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 cap="flat" cmpd="sng" w="25400">
            <a:solidFill>
              <a:srgbClr val="4271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hu-HU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Ivarzás detektálása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78"/>
          <p:cNvSpPr/>
          <p:nvPr/>
        </p:nvSpPr>
        <p:spPr>
          <a:xfrm>
            <a:off x="7977717" y="3778250"/>
            <a:ext cx="2186819" cy="383116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25400">
            <a:solidFill>
              <a:srgbClr val="517E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hu-HU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Egyedi takarmányozás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78"/>
          <p:cNvSpPr/>
          <p:nvPr/>
        </p:nvSpPr>
        <p:spPr>
          <a:xfrm>
            <a:off x="7977715" y="4303185"/>
            <a:ext cx="2186821" cy="283633"/>
          </a:xfrm>
          <a:prstGeom prst="homePlate">
            <a:avLst>
              <a:gd fmla="val 50000" name="adj"/>
            </a:avLst>
          </a:prstGeom>
          <a:solidFill>
            <a:schemeClr val="accent4"/>
          </a:solidFill>
          <a:ln cap="flat" cmpd="sng" w="25400">
            <a:solidFill>
              <a:srgbClr val="BA8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hu-HU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Tej elkülönítés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78"/>
          <p:cNvSpPr/>
          <p:nvPr/>
        </p:nvSpPr>
        <p:spPr>
          <a:xfrm>
            <a:off x="7977714" y="4801660"/>
            <a:ext cx="2186822" cy="283633"/>
          </a:xfrm>
          <a:prstGeom prst="homePlate">
            <a:avLst>
              <a:gd fmla="val 50000" name="adj"/>
            </a:avLst>
          </a:prstGeom>
          <a:solidFill>
            <a:schemeClr val="accent4"/>
          </a:solidFill>
          <a:ln cap="flat" cmpd="sng" w="25400">
            <a:solidFill>
              <a:srgbClr val="BA8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hu-HU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Energia ellátottság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78"/>
          <p:cNvSpPr/>
          <p:nvPr/>
        </p:nvSpPr>
        <p:spPr>
          <a:xfrm>
            <a:off x="7977718" y="5292724"/>
            <a:ext cx="2186818" cy="283633"/>
          </a:xfrm>
          <a:prstGeom prst="homePlate">
            <a:avLst>
              <a:gd fmla="val 50000" name="adj"/>
            </a:avLst>
          </a:prstGeom>
          <a:solidFill>
            <a:schemeClr val="accent4"/>
          </a:solidFill>
          <a:ln cap="flat" cmpd="sng" w="25400">
            <a:solidFill>
              <a:srgbClr val="BA8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hu-HU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Ellés előrejelzése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78"/>
          <p:cNvSpPr/>
          <p:nvPr/>
        </p:nvSpPr>
        <p:spPr>
          <a:xfrm>
            <a:off x="7977718" y="5783788"/>
            <a:ext cx="2186818" cy="283633"/>
          </a:xfrm>
          <a:prstGeom prst="homePlate">
            <a:avLst>
              <a:gd fmla="val 50000" name="adj"/>
            </a:avLst>
          </a:prstGeom>
          <a:solidFill>
            <a:schemeClr val="accent4"/>
          </a:solidFill>
          <a:ln cap="flat" cmpd="sng" w="25400">
            <a:solidFill>
              <a:srgbClr val="BA8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hu-HU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Tehén welfare</a:t>
            </a:r>
            <a:endParaRPr b="0" i="0" sz="14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képen ülő, számítógép, aláírás, utca látható&#10;&#10;Automatikusan generált leírás" id="613" name="Google Shape;613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4401" y="1703916"/>
            <a:ext cx="3062816" cy="34713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4" name="Google Shape;614;p78"/>
          <p:cNvGrpSpPr/>
          <p:nvPr/>
        </p:nvGrpSpPr>
        <p:grpSpPr>
          <a:xfrm>
            <a:off x="4652434" y="1818218"/>
            <a:ext cx="651933" cy="4472516"/>
            <a:chOff x="3489158" y="2021305"/>
            <a:chExt cx="489284" cy="3353970"/>
          </a:xfrm>
        </p:grpSpPr>
        <p:sp>
          <p:nvSpPr>
            <p:cNvPr id="615" name="Google Shape;615;p78"/>
            <p:cNvSpPr/>
            <p:nvPr/>
          </p:nvSpPr>
          <p:spPr>
            <a:xfrm>
              <a:off x="3489158" y="2021305"/>
              <a:ext cx="46069" cy="33539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8"/>
            <p:cNvSpPr/>
            <p:nvPr/>
          </p:nvSpPr>
          <p:spPr>
            <a:xfrm>
              <a:off x="3535227" y="3576862"/>
              <a:ext cx="443215" cy="212699"/>
            </a:xfrm>
            <a:prstGeom prst="homePlat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7" name="Google Shape;617;p78"/>
          <p:cNvPicPr preferRelativeResize="0"/>
          <p:nvPr/>
        </p:nvPicPr>
        <p:blipFill rotWithShape="1">
          <a:blip r:embed="rId4">
            <a:alphaModFix/>
          </a:blip>
          <a:srcRect b="-269" l="5556" r="5555" t="11011"/>
          <a:stretch/>
        </p:blipFill>
        <p:spPr>
          <a:xfrm>
            <a:off x="403677" y="3575423"/>
            <a:ext cx="1617739" cy="1082989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18" name="Google Shape;618;p78"/>
          <p:cNvPicPr preferRelativeResize="0"/>
          <p:nvPr/>
        </p:nvPicPr>
        <p:blipFill rotWithShape="1">
          <a:blip r:embed="rId5">
            <a:alphaModFix/>
          </a:blip>
          <a:srcRect b="12500" l="0" r="0" t="12500"/>
          <a:stretch/>
        </p:blipFill>
        <p:spPr>
          <a:xfrm>
            <a:off x="428396" y="4845050"/>
            <a:ext cx="1273405" cy="955633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19" name="Google Shape;619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8885" y="1869018"/>
            <a:ext cx="1706033" cy="15599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1090325" id="620" name="Google Shape;620;p7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41518" y="1746251"/>
            <a:ext cx="1371599" cy="102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78"/>
          <p:cNvPicPr preferRelativeResize="0"/>
          <p:nvPr/>
        </p:nvPicPr>
        <p:blipFill rotWithShape="1">
          <a:blip r:embed="rId8">
            <a:alphaModFix/>
          </a:blip>
          <a:srcRect b="11453" l="0" r="0" t="0"/>
          <a:stretch/>
        </p:blipFill>
        <p:spPr>
          <a:xfrm>
            <a:off x="10466919" y="2901952"/>
            <a:ext cx="1321405" cy="91833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622" name="Google Shape;622;p7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441518" y="3960132"/>
            <a:ext cx="1346807" cy="89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78"/>
          <p:cNvPicPr preferRelativeResize="0"/>
          <p:nvPr/>
        </p:nvPicPr>
        <p:blipFill rotWithShape="1">
          <a:blip r:embed="rId10">
            <a:alphaModFix/>
          </a:blip>
          <a:srcRect b="0" l="0" r="10979" t="0"/>
          <a:stretch/>
        </p:blipFill>
        <p:spPr>
          <a:xfrm>
            <a:off x="10441517" y="4936064"/>
            <a:ext cx="1384907" cy="946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1722" id="624" name="Google Shape;624;p7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441518" y="5931472"/>
            <a:ext cx="1052095" cy="758987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321547" y="365126"/>
            <a:ext cx="11555605" cy="80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Témaspecifikus szakmai kérdések</a:t>
            </a:r>
            <a:endParaRPr/>
          </a:p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321550" y="1432525"/>
            <a:ext cx="11730300" cy="48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37306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Hogyan lehet növelni az állattartó telep hatékonyságát a különböző precíziós technológiákkal?</a:t>
            </a:r>
            <a:endParaRPr sz="9100"/>
          </a:p>
          <a:p>
            <a:pPr indent="-37306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Melyek a tojástermelés és a baromfihízlalás hatékonyságát befolyásoló tényezők?</a:t>
            </a:r>
            <a:endParaRPr sz="9100"/>
          </a:p>
          <a:p>
            <a:pPr indent="-37306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Hogyan valósul meg az istálló távoli vezérlése és a távfelügyelet?</a:t>
            </a:r>
            <a:endParaRPr sz="9100"/>
          </a:p>
          <a:p>
            <a:pPr indent="-37306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Mit lehet mérni a különböző szenzorokkal?</a:t>
            </a:r>
            <a:endParaRPr sz="9100"/>
          </a:p>
          <a:p>
            <a:pPr indent="-37306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Milyen beépített mérőberendezések állnak rendelkezésre?</a:t>
            </a:r>
            <a:endParaRPr sz="9100"/>
          </a:p>
          <a:p>
            <a:pPr indent="-37306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Milyen termelési adatokat érdemes gyűjteni?</a:t>
            </a:r>
            <a:endParaRPr sz="9100"/>
          </a:p>
          <a:p>
            <a:pPr indent="-37306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Mire lehet használni a baromfitartó telepek számára fejlesztett vállalatirányítási szoftvereket?</a:t>
            </a:r>
            <a:endParaRPr sz="9100"/>
          </a:p>
          <a:p>
            <a:pPr indent="-37306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Milyen adatok rögzítésére alkalmasak a különböző mobil alkalmazások?</a:t>
            </a:r>
            <a:endParaRPr sz="9100"/>
          </a:p>
          <a:p>
            <a:pPr indent="-37306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Milyen robotokat lehet használni a baromfitartásban?</a:t>
            </a:r>
            <a:endParaRPr sz="9100"/>
          </a:p>
          <a:p>
            <a:pPr indent="-37306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Milyen előnyei vannak a kamerák használatának?</a:t>
            </a:r>
            <a:endParaRPr sz="9100"/>
          </a:p>
          <a:p>
            <a:pPr indent="-37306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Hogyan lehet növelni a hatékonyságot víziszárnyas-tartásban képfeldolgozással?</a:t>
            </a:r>
            <a:endParaRPr sz="9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0000"/>
              <a:buNone/>
            </a:pPr>
            <a:r>
              <a:t/>
            </a:r>
            <a:endParaRPr sz="20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000"/>
              <a:buNone/>
            </a:pPr>
            <a:r>
              <a:t/>
            </a:r>
            <a:endParaRPr sz="24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56250"/>
              <a:buNone/>
            </a:pPr>
            <a:r>
              <a:t/>
            </a:r>
            <a:endParaRPr sz="32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000"/>
              <a:buNone/>
            </a:pPr>
            <a:r>
              <a:t/>
            </a:r>
            <a:endParaRPr sz="24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000"/>
              <a:buNone/>
            </a:pPr>
            <a:r>
              <a:t/>
            </a:r>
            <a:endParaRPr sz="24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0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9"/>
          <p:cNvSpPr txBox="1"/>
          <p:nvPr>
            <p:ph type="title"/>
          </p:nvPr>
        </p:nvSpPr>
        <p:spPr>
          <a:xfrm>
            <a:off x="555424" y="161723"/>
            <a:ext cx="8880859" cy="10399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Precíziós tejtermelés eszköze: </a:t>
            </a:r>
            <a:r>
              <a:rPr i="1" lang="hu-HU"/>
              <a:t>robotfejés</a:t>
            </a:r>
            <a:endParaRPr/>
          </a:p>
        </p:txBody>
      </p:sp>
      <p:sp>
        <p:nvSpPr>
          <p:cNvPr id="630" name="Google Shape;630;p79"/>
          <p:cNvSpPr txBox="1"/>
          <p:nvPr>
            <p:ph idx="1" type="body"/>
          </p:nvPr>
        </p:nvSpPr>
        <p:spPr>
          <a:xfrm>
            <a:off x="296637" y="1293317"/>
            <a:ext cx="8365670" cy="23033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400"/>
              <a:t>A hagyományos fejéssel szemben, amikor a tehenek azonos időben kerülnek fejésre, az automata rendszerben a tehenek fejési ideje naponta változik (önkéntes fejés).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400"/>
              <a:t>Az automata fejési rendszerek hatékonysága függ: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2400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400"/>
              <a:t>A napi tejhozamtól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400"/>
              <a:t>A robotlátogatások gyakoriságától (állományonként változó)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400"/>
              <a:t>Az eredményes fejések számától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400"/>
              <a:t>A visszautasított fejések számától (foglalja a tehén a robotot!)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400"/>
              <a:t>A nem önkéntes robotlátogató tehenek arányától (4-15%)</a:t>
            </a:r>
            <a:endParaRPr/>
          </a:p>
        </p:txBody>
      </p:sp>
      <p:sp>
        <p:nvSpPr>
          <p:cNvPr id="631" name="Google Shape;631;p79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632" name="Google Shape;63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6739" y="896827"/>
            <a:ext cx="2703875" cy="202755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33" name="Google Shape;633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5853" y="3948725"/>
            <a:ext cx="2705594" cy="202755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634" name="Google Shape;634;p79"/>
          <p:cNvSpPr txBox="1"/>
          <p:nvPr/>
        </p:nvSpPr>
        <p:spPr>
          <a:xfrm>
            <a:off x="8868000" y="3039500"/>
            <a:ext cx="2896500" cy="8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300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A fejőrobot egyik lehetséges elhelyezése az istállóban</a:t>
            </a:r>
            <a:endParaRPr b="1" sz="1300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 (fotó: Húth Balázs)</a:t>
            </a:r>
            <a:endParaRPr b="1" sz="1000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79"/>
          <p:cNvSpPr txBox="1"/>
          <p:nvPr/>
        </p:nvSpPr>
        <p:spPr>
          <a:xfrm>
            <a:off x="9006750" y="6137575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Robotfejés</a:t>
            </a:r>
            <a:endParaRPr b="1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 (fotó: Húth Balázs)</a:t>
            </a:r>
            <a:endParaRPr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80"/>
          <p:cNvSpPr txBox="1"/>
          <p:nvPr>
            <p:ph type="title"/>
          </p:nvPr>
        </p:nvSpPr>
        <p:spPr>
          <a:xfrm>
            <a:off x="541566" y="370024"/>
            <a:ext cx="8814289" cy="9411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tehén és a fejőrobot viszonya</a:t>
            </a:r>
            <a:endParaRPr/>
          </a:p>
        </p:txBody>
      </p:sp>
      <p:sp>
        <p:nvSpPr>
          <p:cNvPr id="641" name="Google Shape;641;p80"/>
          <p:cNvSpPr txBox="1"/>
          <p:nvPr>
            <p:ph idx="1" type="body"/>
          </p:nvPr>
        </p:nvSpPr>
        <p:spPr>
          <a:xfrm>
            <a:off x="541566" y="1437691"/>
            <a:ext cx="6280149" cy="23033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400"/>
              <a:t>A rangsor hatása a fejési gyakoriságra: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2400"/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2400"/>
              <a:t>A rangsorban elöl álló, domináns tehenek kevesebb időt töltenek várakozással, mint alárendelt társaik, így a rangsorban hátrább álló tehenek fejési gyakorisága tipikusan kisebb, mint a domináns teheneké.</a:t>
            </a:r>
            <a:endParaRPr i="1" sz="2400"/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2400"/>
              <a:t>A rangsorban hátul álló egyedeknél az előváróban átélt negatív társas interakciók miatt, csökken a motivációjuk a robot felkeresésére.</a:t>
            </a:r>
            <a:endParaRPr i="1" sz="2400"/>
          </a:p>
        </p:txBody>
      </p:sp>
      <p:sp>
        <p:nvSpPr>
          <p:cNvPr id="642" name="Google Shape;642;p80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643" name="Google Shape;643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2992" y="2077434"/>
            <a:ext cx="4718573" cy="353959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644" name="Google Shape;644;p80"/>
          <p:cNvSpPr/>
          <p:nvPr/>
        </p:nvSpPr>
        <p:spPr>
          <a:xfrm>
            <a:off x="7315546" y="5909776"/>
            <a:ext cx="44534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Tehenek a fejőrobot elővárakozójában</a:t>
            </a:r>
            <a:r>
              <a:rPr b="0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 (fotó: Húth Balázs)</a:t>
            </a:r>
            <a:endParaRPr b="0" i="0" sz="1400" u="none" cap="none" strike="noStrike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81"/>
          <p:cNvSpPr txBox="1"/>
          <p:nvPr>
            <p:ph type="title"/>
          </p:nvPr>
        </p:nvSpPr>
        <p:spPr>
          <a:xfrm>
            <a:off x="534516" y="107218"/>
            <a:ext cx="10112410" cy="9294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55554"/>
              <a:buNone/>
            </a:pPr>
            <a:r>
              <a:rPr lang="hu-HU"/>
              <a:t>Tenyésztéstechnológia – a </a:t>
            </a:r>
            <a:r>
              <a:rPr i="1" lang="hu-HU"/>
              <a:t>fejhetőség</a:t>
            </a:r>
            <a:r>
              <a:rPr lang="hu-HU"/>
              <a:t> új megközelítése</a:t>
            </a:r>
            <a:endParaRPr/>
          </a:p>
        </p:txBody>
      </p:sp>
      <p:sp>
        <p:nvSpPr>
          <p:cNvPr id="650" name="Google Shape;650;p81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grpSp>
        <p:nvGrpSpPr>
          <p:cNvPr id="651" name="Google Shape;651;p81"/>
          <p:cNvGrpSpPr/>
          <p:nvPr/>
        </p:nvGrpSpPr>
        <p:grpSpPr>
          <a:xfrm>
            <a:off x="461434" y="1255185"/>
            <a:ext cx="4910668" cy="3349877"/>
            <a:chOff x="346075" y="941388"/>
            <a:chExt cx="3683001" cy="2512446"/>
          </a:xfrm>
        </p:grpSpPr>
        <p:grpSp>
          <p:nvGrpSpPr>
            <p:cNvPr id="652" name="Google Shape;652;p81"/>
            <p:cNvGrpSpPr/>
            <p:nvPr/>
          </p:nvGrpSpPr>
          <p:grpSpPr>
            <a:xfrm>
              <a:off x="346075" y="941388"/>
              <a:ext cx="3197225" cy="612784"/>
              <a:chOff x="2843213" y="943702"/>
              <a:chExt cx="1886452" cy="613099"/>
            </a:xfrm>
          </p:grpSpPr>
          <p:sp>
            <p:nvSpPr>
              <p:cNvPr id="653" name="Google Shape;653;p81"/>
              <p:cNvSpPr/>
              <p:nvPr/>
            </p:nvSpPr>
            <p:spPr>
              <a:xfrm>
                <a:off x="2843213" y="943702"/>
                <a:ext cx="1886452" cy="613099"/>
              </a:xfrm>
              <a:prstGeom prst="downArrowCallout">
                <a:avLst>
                  <a:gd fmla="val 25000" name="adj1"/>
                  <a:gd fmla="val 25000" name="adj2"/>
                  <a:gd fmla="val 25000" name="adj3"/>
                  <a:gd fmla="val 64977" name="adj4"/>
                </a:avLst>
              </a:prstGeom>
              <a:solidFill>
                <a:schemeClr val="accent2"/>
              </a:solidFill>
              <a:ln cap="flat" cmpd="sng" w="381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254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81"/>
              <p:cNvSpPr/>
              <p:nvPr/>
            </p:nvSpPr>
            <p:spPr>
              <a:xfrm>
                <a:off x="2843213" y="973237"/>
                <a:ext cx="1886451" cy="3464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hu-HU" sz="24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ELVÁRÁSOK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5" name="Google Shape;655;p81"/>
            <p:cNvSpPr txBox="1"/>
            <p:nvPr/>
          </p:nvSpPr>
          <p:spPr>
            <a:xfrm>
              <a:off x="346076" y="1630374"/>
              <a:ext cx="3683000" cy="1823460"/>
            </a:xfrm>
            <a:prstGeom prst="rect">
              <a:avLst/>
            </a:prstGeom>
            <a:solidFill>
              <a:schemeClr val="accent1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254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rPr b="1" i="0" lang="hu-HU" sz="1867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Fejhetőség (új megközelítés):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</a:pPr>
              <a:r>
                <a:t/>
              </a:r>
              <a:endParaRPr b="1" i="0" sz="26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35445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33"/>
                <a:buFont typeface="Arial"/>
                <a:buChar char="•"/>
              </a:pPr>
              <a:r>
                <a:rPr b="0" i="0" lang="hu-HU" sz="2133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fejőrobotban tartózkodási idő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35445" lvl="0" marL="11853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33"/>
                <a:buFont typeface="Arial"/>
                <a:buChar char="•"/>
              </a:pPr>
              <a:r>
                <a:rPr b="0" i="0" lang="hu-HU" sz="2133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robotban tartózkodási időre vetített   </a:t>
              </a:r>
              <a:br>
                <a:rPr b="0" i="0" lang="hu-HU" sz="2133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u-HU" sz="2133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tejmennyiség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35445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33"/>
                <a:buFont typeface="Arial"/>
                <a:buChar char="•"/>
              </a:pPr>
              <a:r>
                <a:rPr b="0" i="0" lang="hu-HU" sz="2133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fejési intervallum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33"/>
                <a:buFont typeface="Arial"/>
                <a:buNone/>
              </a:pPr>
              <a:r>
                <a:t/>
              </a:r>
              <a:endParaRPr b="0" i="0" sz="2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6" name="Google Shape;656;p81"/>
          <p:cNvGrpSpPr/>
          <p:nvPr/>
        </p:nvGrpSpPr>
        <p:grpSpPr>
          <a:xfrm>
            <a:off x="2691060" y="1294544"/>
            <a:ext cx="8869570" cy="5348854"/>
            <a:chOff x="2019173" y="970785"/>
            <a:chExt cx="6650882" cy="4011920"/>
          </a:xfrm>
        </p:grpSpPr>
        <p:grpSp>
          <p:nvGrpSpPr>
            <p:cNvPr id="657" name="Google Shape;657;p81"/>
            <p:cNvGrpSpPr/>
            <p:nvPr/>
          </p:nvGrpSpPr>
          <p:grpSpPr>
            <a:xfrm>
              <a:off x="2019173" y="970785"/>
              <a:ext cx="6650882" cy="4011920"/>
              <a:chOff x="2019173" y="970785"/>
              <a:chExt cx="6650882" cy="4011920"/>
            </a:xfrm>
          </p:grpSpPr>
          <p:sp>
            <p:nvSpPr>
              <p:cNvPr id="658" name="Google Shape;658;p81"/>
              <p:cNvSpPr txBox="1"/>
              <p:nvPr/>
            </p:nvSpPr>
            <p:spPr>
              <a:xfrm>
                <a:off x="3025775" y="4006850"/>
                <a:ext cx="138521" cy="3154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33"/>
                  <a:buFont typeface="Arial"/>
                  <a:buNone/>
                </a:pPr>
                <a:r>
                  <a:t/>
                </a:r>
                <a:endParaRPr b="1" i="0" sz="2133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81"/>
              <p:cNvSpPr txBox="1"/>
              <p:nvPr/>
            </p:nvSpPr>
            <p:spPr>
              <a:xfrm>
                <a:off x="2019173" y="4636432"/>
                <a:ext cx="2382641" cy="3462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hu-HU" sz="2400" u="none" cap="none" strike="noStrike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Valódi tőgynegyedfejés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81"/>
              <p:cNvSpPr txBox="1"/>
              <p:nvPr/>
            </p:nvSpPr>
            <p:spPr>
              <a:xfrm>
                <a:off x="4153832" y="970785"/>
                <a:ext cx="4516223" cy="3462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hu-HU" sz="2400" u="none" cap="none" strike="noStrike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átlagos/maximális fejési sebesség (klasszikus)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fejési paraméterek Hf" id="661" name="Google Shape;661;p8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407442" y="1323860"/>
                <a:ext cx="3151425" cy="26580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2" name="Google Shape;662;p8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227492" y="3107209"/>
                <a:ext cx="1966003" cy="1514715"/>
              </a:xfrm>
              <a:prstGeom prst="rect">
                <a:avLst/>
              </a:prstGeom>
              <a:solidFill>
                <a:srgbClr val="ECECEC"/>
              </a:solidFill>
              <a:ln>
                <a:noFill/>
              </a:ln>
              <a:effectLst>
                <a:outerShdw blurRad="55000" rotWithShape="0" algn="tl" dir="5400000" dist="180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663" name="Google Shape;663;p81"/>
            <p:cNvSpPr/>
            <p:nvPr/>
          </p:nvSpPr>
          <p:spPr>
            <a:xfrm>
              <a:off x="7176963" y="2328834"/>
              <a:ext cx="471395" cy="1582847"/>
            </a:xfrm>
            <a:prstGeom prst="rect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64" name="Google Shape;664;p81"/>
          <p:cNvPicPr preferRelativeResize="0"/>
          <p:nvPr/>
        </p:nvPicPr>
        <p:blipFill rotWithShape="1">
          <a:blip r:embed="rId5">
            <a:alphaModFix/>
          </a:blip>
          <a:srcRect b="33050" l="0" r="0" t="0"/>
          <a:stretch/>
        </p:blipFill>
        <p:spPr>
          <a:xfrm>
            <a:off x="9569451" y="1808833"/>
            <a:ext cx="1332104" cy="4109633"/>
          </a:xfrm>
          <a:prstGeom prst="rect">
            <a:avLst/>
          </a:prstGeom>
          <a:noFill/>
          <a:ln cap="rnd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82"/>
          <p:cNvSpPr txBox="1"/>
          <p:nvPr>
            <p:ph type="title"/>
          </p:nvPr>
        </p:nvSpPr>
        <p:spPr>
          <a:xfrm>
            <a:off x="775702" y="57569"/>
            <a:ext cx="10463474" cy="8343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55554"/>
              <a:buNone/>
            </a:pPr>
            <a:r>
              <a:rPr lang="hu-HU"/>
              <a:t>Tenyésztéstechnológia – a </a:t>
            </a:r>
            <a:r>
              <a:rPr i="1" lang="hu-HU"/>
              <a:t>tőgyalakulás</a:t>
            </a:r>
            <a:r>
              <a:rPr lang="hu-HU"/>
              <a:t> fokozott szerepe</a:t>
            </a:r>
            <a:endParaRPr/>
          </a:p>
        </p:txBody>
      </p:sp>
      <p:sp>
        <p:nvSpPr>
          <p:cNvPr id="670" name="Google Shape;670;p82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671" name="Google Shape;671;p82"/>
          <p:cNvSpPr/>
          <p:nvPr/>
        </p:nvSpPr>
        <p:spPr>
          <a:xfrm>
            <a:off x="461434" y="1294542"/>
            <a:ext cx="426296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u-H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ELVÁRÁSOK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2" name="Google Shape;672;p82"/>
          <p:cNvGrpSpPr/>
          <p:nvPr/>
        </p:nvGrpSpPr>
        <p:grpSpPr>
          <a:xfrm>
            <a:off x="775702" y="1622234"/>
            <a:ext cx="4262967" cy="4312151"/>
            <a:chOff x="600075" y="1463675"/>
            <a:chExt cx="3197225" cy="3234113"/>
          </a:xfrm>
        </p:grpSpPr>
        <p:grpSp>
          <p:nvGrpSpPr>
            <p:cNvPr id="673" name="Google Shape;673;p82"/>
            <p:cNvGrpSpPr/>
            <p:nvPr/>
          </p:nvGrpSpPr>
          <p:grpSpPr>
            <a:xfrm>
              <a:off x="600075" y="1463675"/>
              <a:ext cx="3197225" cy="612775"/>
              <a:chOff x="2843213" y="943702"/>
              <a:chExt cx="1886452" cy="613090"/>
            </a:xfrm>
          </p:grpSpPr>
          <p:sp>
            <p:nvSpPr>
              <p:cNvPr id="674" name="Google Shape;674;p82"/>
              <p:cNvSpPr/>
              <p:nvPr/>
            </p:nvSpPr>
            <p:spPr>
              <a:xfrm>
                <a:off x="2843213" y="943702"/>
                <a:ext cx="1886452" cy="613090"/>
              </a:xfrm>
              <a:prstGeom prst="downArrowCallout">
                <a:avLst>
                  <a:gd fmla="val 25000" name="adj1"/>
                  <a:gd fmla="val 25000" name="adj2"/>
                  <a:gd fmla="val 25000" name="adj3"/>
                  <a:gd fmla="val 64977" name="adj4"/>
                </a:avLst>
              </a:prstGeom>
              <a:solidFill>
                <a:schemeClr val="accent2"/>
              </a:solidFill>
              <a:ln cap="flat" cmpd="sng" w="381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254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82"/>
              <p:cNvSpPr/>
              <p:nvPr/>
            </p:nvSpPr>
            <p:spPr>
              <a:xfrm>
                <a:off x="2843213" y="973237"/>
                <a:ext cx="1886451" cy="3464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hu-HU" sz="24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ELVÁRÁSOK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6" name="Google Shape;676;p82"/>
            <p:cNvSpPr txBox="1"/>
            <p:nvPr/>
          </p:nvSpPr>
          <p:spPr>
            <a:xfrm>
              <a:off x="600075" y="2173288"/>
              <a:ext cx="3197100" cy="2524500"/>
            </a:xfrm>
            <a:prstGeom prst="rect">
              <a:avLst/>
            </a:prstGeom>
            <a:solidFill>
              <a:schemeClr val="accent1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254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rPr b="1" i="0" lang="hu-HU" sz="2067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Korrekt tőgyalakulás: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</a:pPr>
              <a:r>
                <a:t/>
              </a:r>
              <a:endParaRPr b="1" i="0" sz="2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48145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33"/>
                <a:buFont typeface="Arial"/>
                <a:buChar char="•"/>
              </a:pPr>
              <a:r>
                <a:rPr b="1" i="0" lang="hu-HU" sz="2333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0" i="0" lang="hu-HU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elülső tőgyfél illesztése </a:t>
              </a:r>
              <a:endPara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3335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</a:pPr>
              <a:r>
                <a:rPr b="0" i="0" lang="hu-HU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elülső és hátulsó tőgybimbók </a:t>
              </a:r>
              <a:endPara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33"/>
                <a:buFont typeface="Arial"/>
                <a:buNone/>
              </a:pPr>
              <a:r>
                <a:rPr b="0" i="0" lang="hu-HU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helyeződése</a:t>
              </a:r>
              <a:endPara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3335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</a:pPr>
              <a:r>
                <a:rPr b="0" i="0" lang="hu-HU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tőgybimbók állása</a:t>
              </a:r>
              <a:endPara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3335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</a:pPr>
              <a:r>
                <a:rPr b="0" i="0" lang="hu-HU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tőgytisztaság </a:t>
              </a:r>
              <a:r>
                <a:rPr lang="hu-HU" sz="2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(faggyúbimbók hiánya)</a:t>
              </a:r>
              <a:endPara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</a:pPr>
              <a:r>
                <a:t/>
              </a:r>
              <a:endParaRPr b="1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</a:pPr>
              <a:r>
                <a:rPr b="1" i="0" lang="hu-HU" sz="2667" u="none" cap="none" strike="noStrike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i="0" lang="hu-HU" sz="2933" u="none" cap="none" strike="noStrike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b="1" baseline="30000" i="0" lang="hu-HU" sz="2933" u="none" cap="none" strike="noStrike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2 </a:t>
              </a:r>
              <a:r>
                <a:rPr b="1" i="0" lang="hu-HU" sz="2933" u="none" cap="none" strike="noStrike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= 0,3 – 0,5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7" name="Google Shape;677;p82"/>
          <p:cNvGrpSpPr/>
          <p:nvPr/>
        </p:nvGrpSpPr>
        <p:grpSpPr>
          <a:xfrm>
            <a:off x="5724285" y="1053648"/>
            <a:ext cx="6149385" cy="5836118"/>
            <a:chOff x="4203549" y="1307961"/>
            <a:chExt cx="5371580" cy="5096601"/>
          </a:xfrm>
        </p:grpSpPr>
        <p:sp>
          <p:nvSpPr>
            <p:cNvPr id="678" name="Google Shape;678;p82"/>
            <p:cNvSpPr txBox="1"/>
            <p:nvPr/>
          </p:nvSpPr>
          <p:spPr>
            <a:xfrm>
              <a:off x="4229545" y="5732562"/>
              <a:ext cx="3704100" cy="67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34290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1" i="0" lang="hu-HU" sz="2200" u="none" cap="none" strike="noStrike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tőgybimbó helyeződése/állása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4290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1" i="0" lang="hu-HU" sz="2200" u="none" cap="none" strike="noStrike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tőgytisztaság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9" name="Google Shape;679;p82"/>
            <p:cNvGrpSpPr/>
            <p:nvPr/>
          </p:nvGrpSpPr>
          <p:grpSpPr>
            <a:xfrm>
              <a:off x="4203549" y="1307961"/>
              <a:ext cx="5371580" cy="4543350"/>
              <a:chOff x="4269599" y="1328599"/>
              <a:chExt cx="5371580" cy="4543350"/>
            </a:xfrm>
          </p:grpSpPr>
          <p:pic>
            <p:nvPicPr>
              <p:cNvPr descr="bimbo_helyezodes" id="680" name="Google Shape;680;p82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269599" y="4006798"/>
                <a:ext cx="3615380" cy="18651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G_6767.JPG" id="681" name="Google Shape;681;p8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15575" t="0"/>
              <a:stretch/>
            </p:blipFill>
            <p:spPr>
              <a:xfrm>
                <a:off x="4385014" y="1328599"/>
                <a:ext cx="3384550" cy="2616201"/>
              </a:xfrm>
              <a:prstGeom prst="rect">
                <a:avLst/>
              </a:prstGeom>
              <a:solidFill>
                <a:srgbClr val="ECECEC"/>
              </a:solidFill>
              <a:ln cap="sq" cmpd="sng" w="8890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55000" rotWithShape="0" algn="tl" dir="5400000" dist="1800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682" name="Google Shape;682;p82"/>
              <p:cNvSpPr txBox="1"/>
              <p:nvPr/>
            </p:nvSpPr>
            <p:spPr>
              <a:xfrm>
                <a:off x="7884979" y="3572209"/>
                <a:ext cx="1756200" cy="37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00"/>
                  <a:buFont typeface="Arial"/>
                  <a:buNone/>
                </a:pPr>
                <a:r>
                  <a:rPr b="1" i="0" lang="hu-HU" sz="2200" u="none" cap="none" strike="noStrike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tőgyfüggesztés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83" name="Google Shape;683;p82"/>
              <p:cNvGrpSpPr/>
              <p:nvPr/>
            </p:nvGrpSpPr>
            <p:grpSpPr>
              <a:xfrm>
                <a:off x="4598138" y="3122424"/>
                <a:ext cx="1084312" cy="415866"/>
                <a:chOff x="4598138" y="3122424"/>
                <a:chExt cx="1084312" cy="415866"/>
              </a:xfrm>
            </p:grpSpPr>
            <p:cxnSp>
              <p:nvCxnSpPr>
                <p:cNvPr id="684" name="Google Shape;684;p82"/>
                <p:cNvCxnSpPr/>
                <p:nvPr/>
              </p:nvCxnSpPr>
              <p:spPr>
                <a:xfrm rot="10800000">
                  <a:off x="4598138" y="3122424"/>
                  <a:ext cx="685800" cy="13650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accent2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509"/>
                    </a:srgbClr>
                  </a:outerShdw>
                </a:effectLst>
              </p:spPr>
            </p:cxnSp>
            <p:cxnSp>
              <p:nvCxnSpPr>
                <p:cNvPr id="685" name="Google Shape;685;p82"/>
                <p:cNvCxnSpPr/>
                <p:nvPr/>
              </p:nvCxnSpPr>
              <p:spPr>
                <a:xfrm rot="10800000">
                  <a:off x="5274450" y="3255690"/>
                  <a:ext cx="408000" cy="28260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accent2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509"/>
                    </a:srgbClr>
                  </a:outerShdw>
                </a:effectLst>
              </p:spPr>
            </p:cxnSp>
          </p:grpSp>
          <p:sp>
            <p:nvSpPr>
              <p:cNvPr id="686" name="Google Shape;686;p82"/>
              <p:cNvSpPr txBox="1"/>
              <p:nvPr/>
            </p:nvSpPr>
            <p:spPr>
              <a:xfrm>
                <a:off x="4712435" y="3401578"/>
                <a:ext cx="1301400" cy="29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hu-HU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illesztés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87" name="Google Shape;687;p82"/>
              <p:cNvCxnSpPr/>
              <p:nvPr/>
            </p:nvCxnSpPr>
            <p:spPr>
              <a:xfrm rot="10800000">
                <a:off x="6918392" y="2879020"/>
                <a:ext cx="1081200" cy="696900"/>
              </a:xfrm>
              <a:prstGeom prst="straightConnector1">
                <a:avLst/>
              </a:prstGeom>
              <a:noFill/>
              <a:ln cap="flat" cmpd="sng" w="57150">
                <a:solidFill>
                  <a:srgbClr val="3E6EC2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</p:grp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83"/>
          <p:cNvSpPr txBox="1"/>
          <p:nvPr>
            <p:ph type="title"/>
          </p:nvPr>
        </p:nvSpPr>
        <p:spPr>
          <a:xfrm>
            <a:off x="461432" y="196591"/>
            <a:ext cx="12255328" cy="8138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2800"/>
              <a:t>Tenyésztéstechnológia – </a:t>
            </a:r>
            <a:r>
              <a:rPr i="1" lang="hu-HU" sz="2800"/>
              <a:t>fejés alatti temperamentum, fejési sebesség</a:t>
            </a:r>
            <a:endParaRPr/>
          </a:p>
        </p:txBody>
      </p:sp>
      <p:sp>
        <p:nvSpPr>
          <p:cNvPr id="693" name="Google Shape;693;p83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694" name="Google Shape;694;p83"/>
          <p:cNvSpPr/>
          <p:nvPr/>
        </p:nvSpPr>
        <p:spPr>
          <a:xfrm>
            <a:off x="461434" y="1294542"/>
            <a:ext cx="426296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u-H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ELVÁRÁSOK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0857 akt" id="695" name="Google Shape;695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931" y="1178985"/>
            <a:ext cx="5110103" cy="29866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100" id="696" name="Google Shape;696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3517" y="3505730"/>
            <a:ext cx="2503812" cy="29866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7" name="Google Shape;697;p83"/>
          <p:cNvGrpSpPr/>
          <p:nvPr/>
        </p:nvGrpSpPr>
        <p:grpSpPr>
          <a:xfrm>
            <a:off x="461433" y="1255185"/>
            <a:ext cx="4764619" cy="3432270"/>
            <a:chOff x="346073" y="941388"/>
            <a:chExt cx="3573921" cy="2574187"/>
          </a:xfrm>
        </p:grpSpPr>
        <p:grpSp>
          <p:nvGrpSpPr>
            <p:cNvPr id="698" name="Google Shape;698;p83"/>
            <p:cNvGrpSpPr/>
            <p:nvPr/>
          </p:nvGrpSpPr>
          <p:grpSpPr>
            <a:xfrm>
              <a:off x="346073" y="941388"/>
              <a:ext cx="3573921" cy="2574187"/>
              <a:chOff x="346073" y="941388"/>
              <a:chExt cx="3573921" cy="2574187"/>
            </a:xfrm>
          </p:grpSpPr>
          <p:grpSp>
            <p:nvGrpSpPr>
              <p:cNvPr id="699" name="Google Shape;699;p83"/>
              <p:cNvGrpSpPr/>
              <p:nvPr/>
            </p:nvGrpSpPr>
            <p:grpSpPr>
              <a:xfrm>
                <a:off x="346074" y="941388"/>
                <a:ext cx="3573920" cy="612771"/>
                <a:chOff x="2843212" y="943702"/>
                <a:chExt cx="2002332" cy="613086"/>
              </a:xfrm>
            </p:grpSpPr>
            <p:sp>
              <p:nvSpPr>
                <p:cNvPr id="700" name="Google Shape;700;p83"/>
                <p:cNvSpPr/>
                <p:nvPr/>
              </p:nvSpPr>
              <p:spPr>
                <a:xfrm>
                  <a:off x="2843212" y="943702"/>
                  <a:ext cx="2002332" cy="613086"/>
                </a:xfrm>
                <a:prstGeom prst="downArrowCallout">
                  <a:avLst>
                    <a:gd fmla="val 25000" name="adj1"/>
                    <a:gd fmla="val 25000" name="adj2"/>
                    <a:gd fmla="val 25000" name="adj3"/>
                    <a:gd fmla="val 64977" name="adj4"/>
                  </a:avLst>
                </a:prstGeom>
                <a:solidFill>
                  <a:schemeClr val="accent2"/>
                </a:solidFill>
                <a:ln cap="flat" cmpd="sng" w="3810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254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67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83"/>
                <p:cNvSpPr/>
                <p:nvPr/>
              </p:nvSpPr>
              <p:spPr>
                <a:xfrm>
                  <a:off x="2843213" y="973237"/>
                  <a:ext cx="1886451" cy="34642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b="1" i="0" lang="hu-HU" sz="2400" u="none" cap="none" strike="noStrike">
                      <a:solidFill>
                        <a:schemeClr val="dk2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ELVÁRÁSOK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02" name="Google Shape;702;p83"/>
              <p:cNvSpPr txBox="1"/>
              <p:nvPr/>
            </p:nvSpPr>
            <p:spPr>
              <a:xfrm>
                <a:off x="346073" y="1630359"/>
                <a:ext cx="3573920" cy="1885216"/>
              </a:xfrm>
              <a:prstGeom prst="rect">
                <a:avLst/>
              </a:prstGeom>
              <a:solidFill>
                <a:schemeClr val="accent1"/>
              </a:solidFill>
              <a:ln cap="flat" cmpd="sng" w="381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254"/>
                  </a:srgbClr>
                </a:outerShdw>
              </a:effectLst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33"/>
                  <a:buFont typeface="Arial"/>
                  <a:buNone/>
                </a:pPr>
                <a:r>
                  <a:rPr b="1" i="0" lang="hu-HU" sz="2133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Technológiai tűrőképesség: </a:t>
                </a:r>
                <a:br>
                  <a:rPr b="0" i="0" lang="hu-HU" sz="2133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0" lang="hu-HU" sz="2133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az </a:t>
                </a:r>
                <a:r>
                  <a:rPr b="1" i="0" lang="hu-HU" sz="2133" u="none" cap="none" strike="noStrik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egyed</a:t>
                </a:r>
                <a:r>
                  <a:rPr b="0" i="0" lang="hu-HU" sz="2133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alkalmazkodása a    </a:t>
                </a:r>
                <a:br>
                  <a:rPr b="0" i="0" lang="hu-HU" sz="2133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0" lang="hu-HU" sz="2133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tartástechnológiához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118554" lvl="0" marL="24341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Char char="•"/>
                </a:pPr>
                <a:r>
                  <a:rPr b="0" i="0" lang="hu-HU" sz="1867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tanulékonyság (nem mérhető) 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118554" lvl="0" marL="24341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Char char="•"/>
                </a:pPr>
                <a:r>
                  <a:rPr b="0" i="0" lang="hu-HU" sz="1867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temperamentum – vérmérséklet </a:t>
                </a:r>
                <a:br>
                  <a:rPr b="0" i="0" lang="hu-HU" sz="1867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0" lang="hu-HU" sz="1867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(fejőkelyhek lerúgási gyakoriságából</a:t>
                </a:r>
                <a:br>
                  <a:rPr b="0" i="0" lang="hu-HU" sz="1867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0" lang="hu-HU" sz="1867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megállapítható?)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232826" lvl="0" marL="355591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Char char="•"/>
                </a:pPr>
                <a:r>
                  <a:rPr b="0" i="0" lang="hu-HU" sz="1867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aktivitás?</a:t>
                </a:r>
                <a:endParaRPr b="1" i="0" sz="2133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cuekxxx" id="703" name="Google Shape;703;p8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046728" y="2349409"/>
              <a:ext cx="273050" cy="2746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4" name="Google Shape;704;p83"/>
          <p:cNvGrpSpPr/>
          <p:nvPr/>
        </p:nvGrpSpPr>
        <p:grpSpPr>
          <a:xfrm>
            <a:off x="2369609" y="4992223"/>
            <a:ext cx="5712884" cy="1142471"/>
            <a:chOff x="345752" y="4051736"/>
            <a:chExt cx="3367025" cy="502284"/>
          </a:xfrm>
        </p:grpSpPr>
        <p:sp>
          <p:nvSpPr>
            <p:cNvPr id="705" name="Google Shape;705;p83"/>
            <p:cNvSpPr/>
            <p:nvPr/>
          </p:nvSpPr>
          <p:spPr>
            <a:xfrm>
              <a:off x="345752" y="4051736"/>
              <a:ext cx="3367025" cy="502284"/>
            </a:xfrm>
            <a:prstGeom prst="rect">
              <a:avLst/>
            </a:prstGeom>
            <a:solidFill>
              <a:schemeClr val="accent2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254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83"/>
            <p:cNvSpPr txBox="1"/>
            <p:nvPr/>
          </p:nvSpPr>
          <p:spPr>
            <a:xfrm>
              <a:off x="384066" y="4130607"/>
              <a:ext cx="3315331" cy="3653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i="0" lang="hu-HU" sz="4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SELEJTEZÉS</a:t>
              </a:r>
              <a:endPara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7" name="Google Shape;707;p83"/>
          <p:cNvSpPr/>
          <p:nvPr/>
        </p:nvSpPr>
        <p:spPr>
          <a:xfrm>
            <a:off x="8301973" y="6486974"/>
            <a:ext cx="338426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Automata válogatókapu</a:t>
            </a:r>
            <a:r>
              <a:rPr b="0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 (fotó: Húth Balázs)</a:t>
            </a:r>
            <a:endParaRPr b="0" i="0" sz="1400" u="none" cap="none" strike="noStrike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84"/>
          <p:cNvSpPr txBox="1"/>
          <p:nvPr>
            <p:ph type="title"/>
          </p:nvPr>
        </p:nvSpPr>
        <p:spPr>
          <a:xfrm>
            <a:off x="560795" y="437716"/>
            <a:ext cx="10131879" cy="11132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200"/>
              <a:t>REAL-TIME ADATOK, AMELYEK FELHASZNÁLHATÓAK A TENYÉSZTÉSI PROGRAMOKBAN</a:t>
            </a:r>
            <a:endParaRPr/>
          </a:p>
        </p:txBody>
      </p:sp>
      <p:sp>
        <p:nvSpPr>
          <p:cNvPr id="713" name="Google Shape;713;p84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A képen gerinctelen, állat látható&#10;&#10;Automatikusan generált leírás" id="714" name="Google Shape;714;p84"/>
          <p:cNvPicPr preferRelativeResize="0"/>
          <p:nvPr/>
        </p:nvPicPr>
        <p:blipFill rotWithShape="1">
          <a:blip r:embed="rId3">
            <a:alphaModFix/>
          </a:blip>
          <a:srcRect b="0" l="0" r="0" t="15465"/>
          <a:stretch/>
        </p:blipFill>
        <p:spPr>
          <a:xfrm>
            <a:off x="6652248" y="2289217"/>
            <a:ext cx="4895585" cy="331047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84"/>
          <p:cNvSpPr/>
          <p:nvPr/>
        </p:nvSpPr>
        <p:spPr>
          <a:xfrm>
            <a:off x="447413" y="2633166"/>
            <a:ext cx="60960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u-HU" sz="2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Az automata fejőrendszerekben objektív, megfelelő számú és pontos adat gyűjthető, amelyek révén a tenyésztési programokba új tulajdonságok vonhatók be és ennek révén a robot fejésre alkalmas tehenek szelektálhatók. </a:t>
            </a:r>
            <a:endParaRPr b="1" i="0" sz="2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85"/>
          <p:cNvSpPr txBox="1"/>
          <p:nvPr>
            <p:ph type="title"/>
          </p:nvPr>
        </p:nvSpPr>
        <p:spPr>
          <a:xfrm>
            <a:off x="738750" y="276069"/>
            <a:ext cx="11039495" cy="11732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Rövidítsük le a generációs intervallumot …</a:t>
            </a:r>
            <a:br>
              <a:rPr lang="hu-HU"/>
            </a:br>
            <a:r>
              <a:rPr lang="hu-HU"/>
              <a:t>… de miképpen?</a:t>
            </a:r>
            <a:endParaRPr/>
          </a:p>
        </p:txBody>
      </p:sp>
      <p:sp>
        <p:nvSpPr>
          <p:cNvPr id="721" name="Google Shape;721;p85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magyartarka_tenyesztese_25" id="722" name="Google Shape;72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9527" y="1727754"/>
            <a:ext cx="7588340" cy="469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85"/>
          <p:cNvSpPr/>
          <p:nvPr/>
        </p:nvSpPr>
        <p:spPr>
          <a:xfrm>
            <a:off x="5771679" y="2902504"/>
            <a:ext cx="1361488" cy="594165"/>
          </a:xfrm>
          <a:prstGeom prst="roundRect">
            <a:avLst>
              <a:gd fmla="val 16667" name="adj"/>
            </a:avLst>
          </a:prstGeom>
          <a:solidFill>
            <a:srgbClr val="F589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85"/>
          <p:cNvSpPr txBox="1"/>
          <p:nvPr/>
        </p:nvSpPr>
        <p:spPr>
          <a:xfrm>
            <a:off x="6155340" y="3301527"/>
            <a:ext cx="59416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hu-HU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85"/>
          <p:cNvSpPr txBox="1"/>
          <p:nvPr/>
        </p:nvSpPr>
        <p:spPr>
          <a:xfrm>
            <a:off x="5792930" y="2946956"/>
            <a:ext cx="1327537" cy="420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b="1" i="0" lang="hu-HU" sz="2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donorok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6" name="Google Shape;726;p85"/>
          <p:cNvGrpSpPr/>
          <p:nvPr/>
        </p:nvGrpSpPr>
        <p:grpSpPr>
          <a:xfrm>
            <a:off x="7276815" y="2774333"/>
            <a:ext cx="3897523" cy="3523068"/>
            <a:chOff x="5334000" y="2083890"/>
            <a:chExt cx="3645372" cy="3295107"/>
          </a:xfrm>
        </p:grpSpPr>
        <p:sp>
          <p:nvSpPr>
            <p:cNvPr id="727" name="Google Shape;727;p85"/>
            <p:cNvSpPr/>
            <p:nvPr/>
          </p:nvSpPr>
          <p:spPr>
            <a:xfrm>
              <a:off x="7426265" y="2083890"/>
              <a:ext cx="1553107" cy="795473"/>
            </a:xfrm>
            <a:prstGeom prst="roundRect">
              <a:avLst>
                <a:gd fmla="val 16667" name="adj"/>
              </a:avLst>
            </a:prstGeom>
            <a:solidFill>
              <a:srgbClr val="C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rPr b="0" i="0" lang="hu-HU" sz="1867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genomikus tenyészérték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28" name="Google Shape;728;p85"/>
            <p:cNvCxnSpPr/>
            <p:nvPr/>
          </p:nvCxnSpPr>
          <p:spPr>
            <a:xfrm>
              <a:off x="5334000" y="2223875"/>
              <a:ext cx="2064124" cy="0"/>
            </a:xfrm>
            <a:prstGeom prst="straightConnector1">
              <a:avLst/>
            </a:prstGeom>
            <a:noFill/>
            <a:ln cap="flat" cmpd="sng" w="44450">
              <a:solidFill>
                <a:srgbClr val="C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729" name="Google Shape;729;p85"/>
            <p:cNvCxnSpPr/>
            <p:nvPr/>
          </p:nvCxnSpPr>
          <p:spPr>
            <a:xfrm flipH="1" rot="10800000">
              <a:off x="6591528" y="2965586"/>
              <a:ext cx="1429009" cy="1133668"/>
            </a:xfrm>
            <a:prstGeom prst="straightConnector1">
              <a:avLst/>
            </a:prstGeom>
            <a:noFill/>
            <a:ln cap="flat" cmpd="sng" w="44450">
              <a:solidFill>
                <a:srgbClr val="C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pic>
          <p:nvPicPr>
            <p:cNvPr id="730" name="Google Shape;730;p8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593323" y="3277285"/>
              <a:ext cx="1218993" cy="21017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6"/>
          <p:cNvSpPr txBox="1"/>
          <p:nvPr>
            <p:ph type="title"/>
          </p:nvPr>
        </p:nvSpPr>
        <p:spPr>
          <a:xfrm>
            <a:off x="777294" y="299636"/>
            <a:ext cx="8999729" cy="844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kulcs az embrióátültetés (ET)…</a:t>
            </a:r>
            <a:endParaRPr/>
          </a:p>
        </p:txBody>
      </p:sp>
      <p:sp>
        <p:nvSpPr>
          <p:cNvPr id="736" name="Google Shape;736;p86"/>
          <p:cNvSpPr txBox="1"/>
          <p:nvPr>
            <p:ph idx="1" type="body"/>
          </p:nvPr>
        </p:nvSpPr>
        <p:spPr>
          <a:xfrm>
            <a:off x="696688" y="1168240"/>
            <a:ext cx="10274297" cy="23033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400"/>
              <a:t>Üsző donorok alkalmazása esetén csökken a generációs intervallum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400"/>
              <a:t> (AKÁR 25 HÓNAP ALÁ!)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400"/>
              <a:t>A kiválasztás alapja: genomikus tenyészérték + küllem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400"/>
              <a:t>„Üszőelőhasznosítás” – MOET- program: 11-13 hónapos donorokkal</a:t>
            </a:r>
            <a:endParaRPr/>
          </a:p>
        </p:txBody>
      </p:sp>
      <p:sp>
        <p:nvSpPr>
          <p:cNvPr id="737" name="Google Shape;737;p86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grpSp>
        <p:nvGrpSpPr>
          <p:cNvPr id="738" name="Google Shape;738;p86"/>
          <p:cNvGrpSpPr/>
          <p:nvPr/>
        </p:nvGrpSpPr>
        <p:grpSpPr>
          <a:xfrm>
            <a:off x="1390652" y="3545419"/>
            <a:ext cx="9977636" cy="3006325"/>
            <a:chOff x="256444" y="3335338"/>
            <a:chExt cx="8427192" cy="2539166"/>
          </a:xfrm>
        </p:grpSpPr>
        <p:pic>
          <p:nvPicPr>
            <p:cNvPr descr="IMG_1496" id="739" name="Google Shape;739;p8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56444" y="3335338"/>
              <a:ext cx="1584325" cy="2111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0" name="Google Shape;740;p86"/>
            <p:cNvSpPr txBox="1"/>
            <p:nvPr/>
          </p:nvSpPr>
          <p:spPr>
            <a:xfrm>
              <a:off x="4463974" y="4818397"/>
              <a:ext cx="4219662" cy="701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hu-HU" sz="2400" u="none" cap="none" strike="noStrike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Tenyésztésbe vétel. Mesterséges termékenyítés (MT)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549399053" id="741" name="Google Shape;741;p8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95800" y="3335338"/>
              <a:ext cx="1908175" cy="1298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05" id="742" name="Google Shape;742;p8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94500" y="3335338"/>
              <a:ext cx="1801813" cy="1352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3" name="Google Shape;743;p86"/>
            <p:cNvSpPr txBox="1"/>
            <p:nvPr/>
          </p:nvSpPr>
          <p:spPr>
            <a:xfrm>
              <a:off x="376598" y="5484578"/>
              <a:ext cx="3697289" cy="3899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hu-HU" sz="2400" u="none" cap="none" strike="noStrike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Két embrió program (ET)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86"/>
            <p:cNvSpPr/>
            <p:nvPr/>
          </p:nvSpPr>
          <p:spPr>
            <a:xfrm>
              <a:off x="1906524" y="3754438"/>
              <a:ext cx="404813" cy="46037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6"/>
            </a:solidFill>
            <a:ln cap="flat" cmpd="sng" w="25400">
              <a:solidFill>
                <a:srgbClr val="517E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86"/>
            <p:cNvSpPr/>
            <p:nvPr/>
          </p:nvSpPr>
          <p:spPr>
            <a:xfrm>
              <a:off x="4103688" y="3754438"/>
              <a:ext cx="404812" cy="46037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6"/>
            </a:solidFill>
            <a:ln cap="flat" cmpd="sng" w="25400">
              <a:solidFill>
                <a:srgbClr val="517E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86"/>
            <p:cNvSpPr/>
            <p:nvPr/>
          </p:nvSpPr>
          <p:spPr>
            <a:xfrm>
              <a:off x="6419850" y="3754438"/>
              <a:ext cx="404813" cy="46037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6"/>
            </a:solidFill>
            <a:ln cap="flat" cmpd="sng" w="25400">
              <a:solidFill>
                <a:srgbClr val="517E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47" name="Google Shape;747;p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54550" y="3545419"/>
            <a:ext cx="2072372" cy="1554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87"/>
          <p:cNvSpPr txBox="1"/>
          <p:nvPr>
            <p:ph type="title"/>
          </p:nvPr>
        </p:nvSpPr>
        <p:spPr>
          <a:xfrm>
            <a:off x="910113" y="392401"/>
            <a:ext cx="10916751" cy="7712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… és a transvaginalis petesejt kinyerés (OPU) - </a:t>
            </a:r>
            <a:r>
              <a:rPr i="1" lang="hu-HU"/>
              <a:t>in vitro </a:t>
            </a:r>
            <a:r>
              <a:rPr lang="hu-HU"/>
              <a:t>termékenyítés (IVF)</a:t>
            </a:r>
            <a:endParaRPr/>
          </a:p>
        </p:txBody>
      </p:sp>
      <p:sp>
        <p:nvSpPr>
          <p:cNvPr id="753" name="Google Shape;753;p87"/>
          <p:cNvSpPr txBox="1"/>
          <p:nvPr>
            <p:ph idx="1" type="body"/>
          </p:nvPr>
        </p:nvSpPr>
        <p:spPr>
          <a:xfrm>
            <a:off x="1390652" y="1405034"/>
            <a:ext cx="10274297" cy="23033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400"/>
              <a:t>Üsző donorok alkalmazása esetén csökken a generációs intervallum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400"/>
              <a:t>(AKÁR 15 HÓNAP ALÁ!)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400"/>
              <a:t>A kiválasztás alapja: genomikus tenyészérték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400"/>
              <a:t>OPU + IVF 5-8 hónapos donorokkal</a:t>
            </a:r>
            <a:endParaRPr/>
          </a:p>
        </p:txBody>
      </p:sp>
      <p:sp>
        <p:nvSpPr>
          <p:cNvPr id="754" name="Google Shape;754;p87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A képen víz látható&#10;&#10;Automatikusan generált leírás" id="755" name="Google Shape;755;p87"/>
          <p:cNvPicPr preferRelativeResize="0"/>
          <p:nvPr/>
        </p:nvPicPr>
        <p:blipFill rotWithShape="1">
          <a:blip r:embed="rId3">
            <a:alphaModFix/>
          </a:blip>
          <a:srcRect b="0" l="10995" r="0" t="0"/>
          <a:stretch/>
        </p:blipFill>
        <p:spPr>
          <a:xfrm>
            <a:off x="6352476" y="3498170"/>
            <a:ext cx="2666165" cy="1719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6" name="Google Shape;756;p87"/>
          <p:cNvGrpSpPr/>
          <p:nvPr/>
        </p:nvGrpSpPr>
        <p:grpSpPr>
          <a:xfrm>
            <a:off x="1110070" y="3921265"/>
            <a:ext cx="10829918" cy="2395614"/>
            <a:chOff x="639258" y="3464894"/>
            <a:chExt cx="9055026" cy="2002423"/>
          </a:xfrm>
        </p:grpSpPr>
        <p:sp>
          <p:nvSpPr>
            <p:cNvPr id="757" name="Google Shape;757;p87"/>
            <p:cNvSpPr txBox="1"/>
            <p:nvPr/>
          </p:nvSpPr>
          <p:spPr>
            <a:xfrm>
              <a:off x="6926242" y="4772711"/>
              <a:ext cx="2768042" cy="6946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1" lang="hu-HU" sz="2400" u="none" cap="none" strike="noStrike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In vitro </a:t>
              </a:r>
              <a:r>
                <a:rPr b="1" i="0" lang="hu-HU" sz="2400" u="none" cap="none" strike="noStrike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termékenyítés (IVF)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87"/>
            <p:cNvSpPr txBox="1"/>
            <p:nvPr/>
          </p:nvSpPr>
          <p:spPr>
            <a:xfrm>
              <a:off x="639258" y="4688904"/>
              <a:ext cx="3761495" cy="6946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hu-HU" sz="2400" u="none" cap="none" strike="noStrike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Transvaginalis petesejt kinyerés (OPU)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87"/>
            <p:cNvSpPr/>
            <p:nvPr/>
          </p:nvSpPr>
          <p:spPr>
            <a:xfrm>
              <a:off x="2211221" y="3464894"/>
              <a:ext cx="404809" cy="460237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6"/>
            </a:solidFill>
            <a:ln cap="flat" cmpd="sng" w="25400">
              <a:solidFill>
                <a:srgbClr val="517E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87"/>
            <p:cNvSpPr/>
            <p:nvPr/>
          </p:nvSpPr>
          <p:spPr>
            <a:xfrm>
              <a:off x="4562580" y="3479859"/>
              <a:ext cx="403221" cy="460237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6"/>
            </a:solidFill>
            <a:ln cap="flat" cmpd="sng" w="25400">
              <a:solidFill>
                <a:srgbClr val="517E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87"/>
            <p:cNvSpPr/>
            <p:nvPr/>
          </p:nvSpPr>
          <p:spPr>
            <a:xfrm>
              <a:off x="7292163" y="3499382"/>
              <a:ext cx="404809" cy="460237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6"/>
            </a:solidFill>
            <a:ln cap="flat" cmpd="sng" w="25400">
              <a:solidFill>
                <a:srgbClr val="517E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G_1029" id="762" name="Google Shape;762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552" y="3484789"/>
            <a:ext cx="2130284" cy="16594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1304" id="763" name="Google Shape;763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2476" y="5317863"/>
            <a:ext cx="1934724" cy="145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8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20936" y="3484789"/>
            <a:ext cx="2250621" cy="1687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8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99560" y="3480023"/>
            <a:ext cx="2340428" cy="1755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88"/>
          <p:cNvSpPr txBox="1"/>
          <p:nvPr>
            <p:ph type="title"/>
          </p:nvPr>
        </p:nvSpPr>
        <p:spPr>
          <a:xfrm>
            <a:off x="727827" y="265642"/>
            <a:ext cx="7214088" cy="757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Műszaki - technológia</a:t>
            </a:r>
            <a:endParaRPr/>
          </a:p>
        </p:txBody>
      </p:sp>
      <p:sp>
        <p:nvSpPr>
          <p:cNvPr id="771" name="Google Shape;771;p88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IMG_0999" id="772" name="Google Shape;772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4285" y="2116667"/>
            <a:ext cx="4751916" cy="3629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3" name="Google Shape;773;p88"/>
          <p:cNvGrpSpPr/>
          <p:nvPr/>
        </p:nvGrpSpPr>
        <p:grpSpPr>
          <a:xfrm>
            <a:off x="817034" y="1299634"/>
            <a:ext cx="5736167" cy="817033"/>
            <a:chOff x="2843213" y="943702"/>
            <a:chExt cx="1886452" cy="613090"/>
          </a:xfrm>
        </p:grpSpPr>
        <p:sp>
          <p:nvSpPr>
            <p:cNvPr id="774" name="Google Shape;774;p88"/>
            <p:cNvSpPr/>
            <p:nvPr/>
          </p:nvSpPr>
          <p:spPr>
            <a:xfrm>
              <a:off x="2843213" y="943702"/>
              <a:ext cx="1886452" cy="613090"/>
            </a:xfrm>
            <a:prstGeom prst="down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chemeClr val="accent2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254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88"/>
            <p:cNvSpPr/>
            <p:nvPr/>
          </p:nvSpPr>
          <p:spPr>
            <a:xfrm>
              <a:off x="2843213" y="973237"/>
              <a:ext cx="1886451" cy="346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hu-HU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ELVÁRÁSOK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6" name="Google Shape;776;p88"/>
          <p:cNvSpPr txBox="1"/>
          <p:nvPr/>
        </p:nvSpPr>
        <p:spPr>
          <a:xfrm>
            <a:off x="817034" y="2216150"/>
            <a:ext cx="5736167" cy="3374642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43410" lvl="0" marL="24341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nagyobb tejtermelés (önkéntes fejés miatt)</a:t>
            </a:r>
            <a:b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 – 15%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544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alkalmazkodjon a tehenek etológiai és </a:t>
            </a:r>
            <a:b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élettani sajátosságaihoz (stresszmentes </a:t>
            </a:r>
            <a:b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környezet)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544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minimalizálja a tehén kieséseket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544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kezelje a nem önkéntes „robotlátogató” </a:t>
            </a:r>
            <a:b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teheneket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544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csökkentse a tőgygyulladás kialakulásának </a:t>
            </a:r>
            <a:b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a kockázatát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88"/>
          <p:cNvSpPr txBox="1"/>
          <p:nvPr/>
        </p:nvSpPr>
        <p:spPr>
          <a:xfrm>
            <a:off x="7343380" y="5868838"/>
            <a:ext cx="37273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Tehén távozik a fejőrobotból</a:t>
            </a:r>
            <a:r>
              <a:rPr b="0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 (fotó: Húth Balázs)</a:t>
            </a:r>
            <a:endParaRPr b="0" i="0" sz="1400" u="none" cap="none" strike="noStrike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472492" y="303480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hazai baromfiállomány ágazatok szerinti megoszlása 2020. december 1.</a:t>
            </a:r>
            <a:endParaRPr/>
          </a:p>
        </p:txBody>
      </p:sp>
      <p:sp>
        <p:nvSpPr>
          <p:cNvPr id="112" name="Google Shape;112;p18"/>
          <p:cNvSpPr txBox="1"/>
          <p:nvPr/>
        </p:nvSpPr>
        <p:spPr>
          <a:xfrm>
            <a:off x="1738781" y="6061401"/>
            <a:ext cx="8346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*vágótyúk=vágócsirke (brojler)</a:t>
            </a:r>
            <a:endParaRPr sz="160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Saját szerkesztés a KSH adatai alapján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412" y="1473575"/>
            <a:ext cx="10281175" cy="458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89"/>
          <p:cNvSpPr txBox="1"/>
          <p:nvPr>
            <p:ph type="title"/>
          </p:nvPr>
        </p:nvSpPr>
        <p:spPr>
          <a:xfrm>
            <a:off x="362368" y="331697"/>
            <a:ext cx="7534311" cy="322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Műszaki - technológia</a:t>
            </a:r>
            <a:endParaRPr/>
          </a:p>
        </p:txBody>
      </p:sp>
      <p:sp>
        <p:nvSpPr>
          <p:cNvPr id="783" name="Google Shape;783;p89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images (2)" id="784" name="Google Shape;784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1936" y="3631673"/>
            <a:ext cx="4021664" cy="27397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5" name="Google Shape;785;p89"/>
          <p:cNvGrpSpPr/>
          <p:nvPr/>
        </p:nvGrpSpPr>
        <p:grpSpPr>
          <a:xfrm>
            <a:off x="869951" y="1162051"/>
            <a:ext cx="5765800" cy="819149"/>
            <a:chOff x="2843213" y="943702"/>
            <a:chExt cx="1886452" cy="613090"/>
          </a:xfrm>
        </p:grpSpPr>
        <p:sp>
          <p:nvSpPr>
            <p:cNvPr id="786" name="Google Shape;786;p89"/>
            <p:cNvSpPr/>
            <p:nvPr/>
          </p:nvSpPr>
          <p:spPr>
            <a:xfrm>
              <a:off x="2843213" y="943702"/>
              <a:ext cx="1886452" cy="613090"/>
            </a:xfrm>
            <a:prstGeom prst="down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chemeClr val="accent2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254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9"/>
            <p:cNvSpPr/>
            <p:nvPr/>
          </p:nvSpPr>
          <p:spPr>
            <a:xfrm>
              <a:off x="2843213" y="973237"/>
              <a:ext cx="1886451" cy="345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hu-HU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KOCKÁZATOK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8" name="Google Shape;788;p89"/>
          <p:cNvSpPr txBox="1"/>
          <p:nvPr/>
        </p:nvSpPr>
        <p:spPr>
          <a:xfrm>
            <a:off x="869951" y="2080685"/>
            <a:ext cx="5765800" cy="1733488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3544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b="0" i="0" lang="hu-HU" sz="213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esetleges műszaki meghibásodás - szervíz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544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humán faktor (kvalifikált szakemberek)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544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rendszer által továbbított információk </a:t>
            </a:r>
            <a:b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feldolgozása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b="0" i="0" lang="hu-HU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=&gt; a helyes szakmai döntések meghozatala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9" name="Google Shape;789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6815" y="591913"/>
            <a:ext cx="3718860" cy="246932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790" name="Google Shape;790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13450" y="4048351"/>
            <a:ext cx="3238050" cy="215817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791" name="Google Shape;791;p89"/>
          <p:cNvSpPr txBox="1"/>
          <p:nvPr/>
        </p:nvSpPr>
        <p:spPr>
          <a:xfrm>
            <a:off x="7287475" y="3181200"/>
            <a:ext cx="360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Központi telep irányítás </a:t>
            </a:r>
            <a:r>
              <a:rPr lang="hu-HU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(fotó: DeLaval)</a:t>
            </a:r>
            <a:endParaRPr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89"/>
          <p:cNvSpPr txBox="1"/>
          <p:nvPr/>
        </p:nvSpPr>
        <p:spPr>
          <a:xfrm>
            <a:off x="7661550" y="63714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Adatelemzés </a:t>
            </a:r>
            <a:r>
              <a:rPr lang="hu-HU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(fotó: DeLaval)</a:t>
            </a:r>
            <a:endParaRPr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89"/>
          <p:cNvSpPr txBox="1"/>
          <p:nvPr/>
        </p:nvSpPr>
        <p:spPr>
          <a:xfrm>
            <a:off x="1997800" y="6371475"/>
            <a:ext cx="422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Adatok lekérdezése „okos eszközön” </a:t>
            </a:r>
            <a:r>
              <a:rPr lang="hu-HU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(fotó: DeLaval)</a:t>
            </a:r>
            <a:endParaRPr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90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Hagyományos fejőházi fejés </a:t>
            </a:r>
            <a:r>
              <a:rPr i="1" lang="hu-HU"/>
              <a:t>vs</a:t>
            </a:r>
            <a:r>
              <a:rPr lang="hu-HU"/>
              <a:t>. robotfejés – </a:t>
            </a:r>
            <a:r>
              <a:rPr i="1" lang="hu-HU"/>
              <a:t>takarmányozási kérdései</a:t>
            </a:r>
            <a:endParaRPr i="1"/>
          </a:p>
        </p:txBody>
      </p:sp>
      <p:sp>
        <p:nvSpPr>
          <p:cNvPr id="799" name="Google Shape;799;p90"/>
          <p:cNvSpPr txBox="1"/>
          <p:nvPr>
            <p:ph idx="1" type="body"/>
          </p:nvPr>
        </p:nvSpPr>
        <p:spPr>
          <a:xfrm>
            <a:off x="321547" y="1825625"/>
            <a:ext cx="7467182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572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Hagyományos fejőházi fejés esetén állandó és csoportos fejési és takarmányozási gyakorlatot folytatnak → </a:t>
            </a:r>
            <a:r>
              <a:rPr b="1" lang="hu-HU"/>
              <a:t>TMR</a:t>
            </a:r>
            <a:r>
              <a:rPr lang="hu-HU"/>
              <a:t> etetés (</a:t>
            </a:r>
            <a:r>
              <a:rPr i="1" lang="hu-HU"/>
              <a:t>total mixed ration</a:t>
            </a:r>
            <a:r>
              <a:rPr lang="hu-HU"/>
              <a:t>, </a:t>
            </a:r>
            <a:r>
              <a:rPr b="1" lang="hu-HU"/>
              <a:t>teljes takarmánykeverék</a:t>
            </a:r>
            <a:r>
              <a:rPr lang="hu-HU"/>
              <a:t>)</a:t>
            </a:r>
            <a:endParaRPr/>
          </a:p>
          <a:p>
            <a:pPr indent="-4572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Automata fejőrendszerekben → </a:t>
            </a:r>
            <a:r>
              <a:rPr b="1" lang="hu-HU"/>
              <a:t>PMR</a:t>
            </a:r>
            <a:r>
              <a:rPr lang="hu-HU"/>
              <a:t> (</a:t>
            </a:r>
            <a:r>
              <a:rPr i="1" lang="hu-HU"/>
              <a:t>partial mixed ration</a:t>
            </a:r>
            <a:r>
              <a:rPr lang="hu-HU"/>
              <a:t>, </a:t>
            </a:r>
            <a:r>
              <a:rPr b="1" lang="hu-HU"/>
              <a:t>részleges takarmánykeverék</a:t>
            </a:r>
            <a:r>
              <a:rPr lang="hu-HU"/>
              <a:t>) etetés folyik:</a:t>
            </a:r>
            <a:endParaRPr/>
          </a:p>
          <a:p>
            <a:pPr indent="-4572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abrak (granulált robottakarmánykeverék) egy részét a fejéssel egy időben adagolják</a:t>
            </a:r>
            <a:endParaRPr/>
          </a:p>
          <a:p>
            <a:pPr indent="-4572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tömegtakarmányokat (pl. kukoricaszilázs, lucerna-, gabona-, fűszenázs) és az abrak fennmaradó részét az istállói etetőhelyen kapják meg az állatok</a:t>
            </a:r>
            <a:endParaRPr/>
          </a:p>
        </p:txBody>
      </p:sp>
      <p:pic>
        <p:nvPicPr>
          <p:cNvPr descr="IMG_1846" id="800" name="Google Shape;800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5974" y="1921790"/>
            <a:ext cx="3448770" cy="2951868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90"/>
          <p:cNvSpPr txBox="1"/>
          <p:nvPr/>
        </p:nvSpPr>
        <p:spPr>
          <a:xfrm>
            <a:off x="8678282" y="4950734"/>
            <a:ext cx="238879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Robotfejés</a:t>
            </a:r>
            <a:r>
              <a:rPr b="0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 (fotó: Húth Balázs)</a:t>
            </a:r>
            <a:endParaRPr b="0" i="0" sz="1400" u="none" cap="none" strike="noStrike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91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Robotfejés takarmányozást befolyásoló tényezői</a:t>
            </a:r>
            <a:endParaRPr/>
          </a:p>
        </p:txBody>
      </p:sp>
      <p:sp>
        <p:nvSpPr>
          <p:cNvPr id="807" name="Google Shape;807;p91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 fejőrobot látogatást befolyásoló fontosabb tényezők: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szociális rangsor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szabad vagy irányított tehénforgalmú rendszer alkalmazása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egészségi állapot (pl. sántaság)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 fejési helyen etetett granulált teljes értékű takarmánykeverék összetétele, aroma- és ízanyagai stb.</a:t>
            </a:r>
            <a:endParaRPr/>
          </a:p>
          <a:p>
            <a:pPr indent="-2286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 robotfejésnél alkalmazott takarmányozás (granulált takarmánykeverék etetés) növelheti a fejési gyakoriságot (szabad forgalmú automata fejőrendszer esetén), és egyedre szabott takarmányozást tesz lehetővé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9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takarmányozás teljes automatizálása a tejelő szarvasmarhatelepeken 1</a:t>
            </a:r>
            <a:endParaRPr/>
          </a:p>
        </p:txBody>
      </p:sp>
      <p:sp>
        <p:nvSpPr>
          <p:cNvPr id="813" name="Google Shape;813;p92"/>
          <p:cNvSpPr txBox="1"/>
          <p:nvPr>
            <p:ph idx="1" type="body"/>
          </p:nvPr>
        </p:nvSpPr>
        <p:spPr>
          <a:xfrm>
            <a:off x="314848" y="1690688"/>
            <a:ext cx="79524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b="1" lang="hu-HU"/>
              <a:t>Takarmánykeverő-kiosztó robotok (GPS vevővel és szenzorokkal vezérelt) </a:t>
            </a:r>
            <a:r>
              <a:rPr lang="hu-HU"/>
              <a:t>→ kötött pályán haladva, előre programozott gyakorisággal osztják ki a takarmányelőkészítőben előállított homogén takarmánykeveréket (TMR</a:t>
            </a:r>
            <a:r>
              <a:rPr baseline="30000" lang="hu-HU"/>
              <a:t>1</a:t>
            </a:r>
            <a:r>
              <a:rPr lang="hu-HU"/>
              <a:t> vagy PMR</a:t>
            </a:r>
            <a:r>
              <a:rPr baseline="30000" lang="hu-HU"/>
              <a:t>2</a:t>
            </a:r>
            <a:r>
              <a:rPr lang="hu-HU"/>
              <a:t>-etetés mellett)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i="1" lang="hu-HU"/>
              <a:t>autonóm akkumulátor meghajtású kiosztó robot </a:t>
            </a:r>
            <a:r>
              <a:rPr lang="hu-HU"/>
              <a:t>(főleg kis- és közepes tehénlétszám mellett)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i="1" lang="hu-HU"/>
              <a:t>kötöttpályás takarmány kiosztó robotok</a:t>
            </a:r>
            <a:r>
              <a:rPr lang="hu-HU"/>
              <a:t> (különböző tartályméretek mellett, pl. 1,6-3,7m</a:t>
            </a:r>
            <a:r>
              <a:rPr baseline="30000" lang="hu-HU"/>
              <a:t>3</a:t>
            </a:r>
            <a:r>
              <a:rPr lang="hu-HU"/>
              <a:t>)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i="1" lang="hu-HU"/>
              <a:t>takarmánykiosztó robottal vagy szalaggal üzemelő automata takarmányozási rendszerek</a:t>
            </a:r>
            <a:r>
              <a:rPr lang="hu-HU"/>
              <a:t> (akár 90 m hosszú kiosztószalag is lehet)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i="1" lang="hu-HU"/>
              <a:t>műholdvezérlésű autonóm takarmány-keverő kiosztó kocsi</a:t>
            </a:r>
            <a:endParaRPr/>
          </a:p>
        </p:txBody>
      </p:sp>
      <p:sp>
        <p:nvSpPr>
          <p:cNvPr id="814" name="Google Shape;814;p92"/>
          <p:cNvSpPr txBox="1"/>
          <p:nvPr/>
        </p:nvSpPr>
        <p:spPr>
          <a:xfrm>
            <a:off x="9030402" y="5591880"/>
            <a:ext cx="287450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Felsőpályás takarmánykiosztó robot</a:t>
            </a:r>
            <a:endParaRPr b="0" i="0" sz="1400" u="none" cap="none" strike="noStrike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(fotó: Húth Balázs)</a:t>
            </a:r>
            <a:endParaRPr b="0" i="0" sz="1400" u="none" cap="none" strike="noStrike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5" name="Google Shape;815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67895" y="1393105"/>
            <a:ext cx="3200513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66902" y="3662275"/>
            <a:ext cx="3201506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92"/>
          <p:cNvSpPr txBox="1"/>
          <p:nvPr/>
        </p:nvSpPr>
        <p:spPr>
          <a:xfrm>
            <a:off x="2338449" y="6042026"/>
            <a:ext cx="308289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baseline="30000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TMR=teljes értékű takarmánykeverék</a:t>
            </a:r>
            <a:endParaRPr b="0" i="0" sz="1400" u="none" cap="none" strike="noStrike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baseline="30000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PMR=részleges takarmánykeverék</a:t>
            </a:r>
            <a:endParaRPr b="0" i="0" sz="1400" u="none" cap="none" strike="noStrike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93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takarmányozás teljes automatizálása a tejelő szarvasmarhatelepeken 2</a:t>
            </a:r>
            <a:endParaRPr/>
          </a:p>
        </p:txBody>
      </p:sp>
      <p:sp>
        <p:nvSpPr>
          <p:cNvPr id="823" name="Google Shape;823;p93"/>
          <p:cNvSpPr txBox="1"/>
          <p:nvPr>
            <p:ph idx="1" type="body"/>
          </p:nvPr>
        </p:nvSpPr>
        <p:spPr>
          <a:xfrm>
            <a:off x="321548" y="1825625"/>
            <a:ext cx="734806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b="1" lang="hu-HU"/>
              <a:t>Kiosztott takarmány programozott feltolása és automatikus átkeverése </a:t>
            </a:r>
            <a:r>
              <a:rPr lang="hu-HU"/>
              <a:t>(főleg a nyári hőstresszes időszakban nagy jelentőségű)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b="1" lang="hu-HU"/>
              <a:t>Takarmányadagoló robotok </a:t>
            </a:r>
            <a:r>
              <a:rPr lang="hu-HU"/>
              <a:t>(okoseszközökről vezérelve, javul a napi takarmányfelvétel, pozitív hatás a termelési eredményekre)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824" name="Google Shape;82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0164" y="1344313"/>
            <a:ext cx="2943225" cy="18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93"/>
          <p:cNvSpPr txBox="1"/>
          <p:nvPr/>
        </p:nvSpPr>
        <p:spPr>
          <a:xfrm>
            <a:off x="8273950" y="3385050"/>
            <a:ext cx="37269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A kiosztott takarmány programozott feltolása</a:t>
            </a:r>
            <a:endParaRPr b="1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(forrás: Lely)</a:t>
            </a:r>
            <a:endParaRPr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93"/>
          <p:cNvSpPr txBox="1"/>
          <p:nvPr/>
        </p:nvSpPr>
        <p:spPr>
          <a:xfrm>
            <a:off x="8522725" y="6264275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Takarmányadagoló robot</a:t>
            </a:r>
            <a:endParaRPr b="1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(forrás: technika.gmgi.hu)</a:t>
            </a:r>
            <a:endParaRPr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7" name="Google Shape;827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0163" y="4264025"/>
            <a:ext cx="2905125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9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REZIDUÁLIS TAKARMÁNYFELVÉTEL </a:t>
            </a:r>
            <a:br>
              <a:rPr lang="hu-HU"/>
            </a:br>
            <a:r>
              <a:rPr lang="hu-HU"/>
              <a:t>(residual feed intake, RFI)</a:t>
            </a:r>
            <a:endParaRPr/>
          </a:p>
        </p:txBody>
      </p:sp>
      <p:sp>
        <p:nvSpPr>
          <p:cNvPr id="833" name="Google Shape;833;p94"/>
          <p:cNvSpPr txBox="1"/>
          <p:nvPr>
            <p:ph idx="1" type="body"/>
          </p:nvPr>
        </p:nvSpPr>
        <p:spPr>
          <a:xfrm>
            <a:off x="321547" y="1825625"/>
            <a:ext cx="1101523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Fogalma:  a tényleges és az elvárt takarmánybevitel (napi szárazanyag-felvétel) különbségeként határozzuk meg. </a:t>
            </a:r>
            <a:endParaRPr/>
          </a:p>
          <a:p>
            <a: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Az RFI méréséhez rögzítenünk kell a kísérleti állatok egyedi takarmányfelvételét és testsúly gyarapodását. </a:t>
            </a:r>
            <a:endParaRPr/>
          </a:p>
          <a:p>
            <a: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Tejelő teheneknél, húsmarháknál egyaránt</a:t>
            </a:r>
            <a:endParaRPr/>
          </a:p>
        </p:txBody>
      </p:sp>
      <p:pic>
        <p:nvPicPr>
          <p:cNvPr id="834" name="Google Shape;834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60475" y="4040835"/>
            <a:ext cx="3433762" cy="1931988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94"/>
          <p:cNvSpPr txBox="1"/>
          <p:nvPr/>
        </p:nvSpPr>
        <p:spPr>
          <a:xfrm>
            <a:off x="6169891" y="5972823"/>
            <a:ext cx="592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Az RFI mérésére szolgáló  RIC (napi egyedi takarmánykeverék felvételt mérő) rendszer a MATE Kaposvári Campusán</a:t>
            </a:r>
            <a:endParaRPr b="0" i="0" sz="1400" u="none" cap="none" strike="noStrike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 (fotó: Húth Balázs)</a:t>
            </a:r>
            <a:endParaRPr b="0" i="0" sz="1400" u="none" cap="none" strike="noStrike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95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NIR spektroszkópia fejlődése</a:t>
            </a:r>
            <a:endParaRPr/>
          </a:p>
        </p:txBody>
      </p:sp>
      <p:sp>
        <p:nvSpPr>
          <p:cNvPr id="841" name="Google Shape;841;p95"/>
          <p:cNvSpPr txBox="1"/>
          <p:nvPr>
            <p:ph idx="1" type="body"/>
          </p:nvPr>
        </p:nvSpPr>
        <p:spPr>
          <a:xfrm>
            <a:off x="227277" y="1637085"/>
            <a:ext cx="6371484" cy="466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1143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400" u="sng"/>
              <a:t>A NIR technika fejlődése: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000"/>
              <a:t>A mezőgazdasági termékek (pl. gabonamagvak) NIR (közeli-infravörös) spektroszkópiás vizsgálata az 1950-es években kezdődött meg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000"/>
              <a:t>2000-től kezdve intenzív növekedés az asztali, gyakorlatban használt spektrométerek terén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000"/>
              <a:t>2010-től miniatürizált és állattartó telepeken is használható hordozható NIR-eszközök megjelenése</a:t>
            </a:r>
            <a:endParaRPr/>
          </a:p>
          <a:p>
            <a:pPr indent="0" lvl="0" marL="1143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400" u="sng"/>
              <a:t>Legfőbb célja a szarvasmarhatakarmányozási gyakorlatban: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000"/>
              <a:t>A takarmányalapanyagok (pl. kukoricaszilázs, abrakkomponensek) illetve a teljes (TMR) és részleges (PMR) takarmányadag fontosabb kémiai összetevőinek (pl. nyersfehérje) értékelése NIR-módszerrel</a:t>
            </a:r>
            <a:endParaRPr/>
          </a:p>
        </p:txBody>
      </p:sp>
      <p:pic>
        <p:nvPicPr>
          <p:cNvPr id="842" name="Google Shape;842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9433" y="2006142"/>
            <a:ext cx="4838086" cy="2980638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95"/>
          <p:cNvSpPr txBox="1"/>
          <p:nvPr/>
        </p:nvSpPr>
        <p:spPr>
          <a:xfrm>
            <a:off x="7330795" y="5139950"/>
            <a:ext cx="4656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Az utóbbi évtizedek technikai fejlődése a számítógépek és a NIR spektrométerek tekintetében</a:t>
            </a:r>
            <a:endParaRPr b="0" i="0" sz="1400" u="none" cap="none" strike="noStrike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Középen fölül Karl Norris, az USDA kutatója, a NIR spektroszkópia atyja</a:t>
            </a:r>
            <a:endParaRPr b="0" i="0" sz="1400" u="none" cap="none" strike="noStrike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Forrás: Bázár és mtsai (2018)</a:t>
            </a:r>
            <a:endParaRPr b="0" i="0" sz="1400" u="none" cap="none" strike="noStrike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9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takarmányok és a nyerstej gyorsvizsgálata telepi körülmények között (NIRs, elektronikus orr)</a:t>
            </a:r>
            <a:endParaRPr/>
          </a:p>
        </p:txBody>
      </p:sp>
      <p:sp>
        <p:nvSpPr>
          <p:cNvPr id="849" name="Google Shape;849;p96"/>
          <p:cNvSpPr txBox="1"/>
          <p:nvPr>
            <p:ph idx="1" type="body"/>
          </p:nvPr>
        </p:nvSpPr>
        <p:spPr>
          <a:xfrm>
            <a:off x="321547" y="1825624"/>
            <a:ext cx="6437471" cy="4516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1143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1081"/>
              <a:buNone/>
            </a:pPr>
            <a:r>
              <a:rPr b="1" lang="hu-HU" sz="2400" u="sng"/>
              <a:t>A közeli infravörös spektroszkópia (NIRs) fontosabb előnyei a gyakorlatban</a:t>
            </a:r>
            <a:r>
              <a:rPr lang="hu-HU" sz="2400"/>
              <a:t>: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7297"/>
              <a:buChar char="•"/>
            </a:pPr>
            <a:r>
              <a:rPr lang="hu-HU" sz="2000"/>
              <a:t>Alapanyagok, takarmányadagok (TMR, PMR) fontosabb kémiai összetételének, homogenitásának meghatározása akár néhány perc alatt, telepi körülmények között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7297"/>
              <a:buChar char="•"/>
            </a:pPr>
            <a:r>
              <a:rPr lang="hu-HU" sz="2000"/>
              <a:t>Az egyes szilázs, széna, abraktakarmány stb. tételek, depók, bálák stb. közötti különbségek értékelése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7297"/>
              <a:buChar char="•"/>
            </a:pPr>
            <a:r>
              <a:rPr lang="hu-HU" sz="2000"/>
              <a:t>A nedvességtartalom napi nyomon követése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7297"/>
              <a:buChar char="•"/>
            </a:pPr>
            <a:r>
              <a:rPr lang="hu-HU" sz="2000"/>
              <a:t>Nyerstej beltartalmi paraméterei (pl. fehérje, zsír)</a:t>
            </a:r>
            <a:endParaRPr/>
          </a:p>
          <a:p>
            <a:pPr indent="0" lvl="0" marL="1143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1081"/>
              <a:buNone/>
            </a:pPr>
            <a:r>
              <a:rPr b="1" lang="hu-HU" sz="2400" u="sng"/>
              <a:t>Elektronikus orr (e-orr)</a:t>
            </a:r>
            <a:r>
              <a:rPr lang="hu-HU" sz="2400" u="sng"/>
              <a:t>: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7297"/>
              <a:buChar char="•"/>
            </a:pPr>
            <a:r>
              <a:rPr lang="hu-HU" sz="2000"/>
              <a:t>Alapanyagok, takarmányadagok (TMR, PMR) szokásostól eltérő illatának kimutatása (pl. dohos, penészes, ecetsavas, vajsavas stb. szilázsok, szenázsok stb.) telepi (kézi e-orr) és laborkörülmények között (asztali e-orr)</a:t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7297"/>
              <a:buChar char="•"/>
            </a:pPr>
            <a:r>
              <a:rPr lang="hu-HU" sz="2000"/>
              <a:t>Nyerstej illatanyagainak értékelése</a:t>
            </a:r>
            <a:endParaRPr/>
          </a:p>
        </p:txBody>
      </p:sp>
      <p:pic>
        <p:nvPicPr>
          <p:cNvPr id="850" name="Google Shape;850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1570" y="4440074"/>
            <a:ext cx="3825875" cy="1835785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96"/>
          <p:cNvSpPr txBox="1"/>
          <p:nvPr/>
        </p:nvSpPr>
        <p:spPr>
          <a:xfrm>
            <a:off x="7176156" y="6342602"/>
            <a:ext cx="609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Elektronikus orr kézi (</a:t>
            </a:r>
            <a:r>
              <a:rPr b="1" i="1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balra</a:t>
            </a:r>
            <a:r>
              <a:rPr b="1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) és asztali (</a:t>
            </a:r>
            <a:r>
              <a:rPr b="1" i="1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jobbra</a:t>
            </a:r>
            <a:r>
              <a:rPr b="1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) kivitelben</a:t>
            </a:r>
            <a:endParaRPr b="0" i="0" sz="1400" u="none" cap="none" strike="noStrike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Forrás: Bázár és mtsai (2018)</a:t>
            </a:r>
            <a:endParaRPr b="0" i="0" sz="1400" u="none" cap="none" strike="noStrike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2" name="Google Shape;852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8895" y="1489902"/>
            <a:ext cx="1259634" cy="1939098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96"/>
          <p:cNvSpPr txBox="1"/>
          <p:nvPr/>
        </p:nvSpPr>
        <p:spPr>
          <a:xfrm>
            <a:off x="7147876" y="3438476"/>
            <a:ext cx="4884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Kézi NIR vizsgálat telepi (</a:t>
            </a:r>
            <a:r>
              <a:rPr b="1" i="1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balra</a:t>
            </a:r>
            <a:r>
              <a:rPr b="1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) illetve mérés kézi és asztali NIR spektrométerrel labor körülmények között (</a:t>
            </a:r>
            <a:r>
              <a:rPr b="1" i="1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középen és jobbra</a:t>
            </a:r>
            <a:r>
              <a:rPr b="1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b="0" i="0" sz="1400" u="none" cap="none" strike="noStrike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Forrás: Halas és Kövesdi (2019) illetve Bázár és mtsai (2018)</a:t>
            </a:r>
            <a:endParaRPr b="0" i="0" sz="1400" u="none" cap="none" strike="noStrike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4" name="Google Shape;854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53370" y="1857327"/>
            <a:ext cx="2844800" cy="1439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9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55554"/>
              <a:buNone/>
            </a:pPr>
            <a:r>
              <a:rPr lang="hu-HU"/>
              <a:t>Precíziós tejelő szarvasmarhatenyésztés, -tartás, -takarmányozás és állategészségügy egyéb kapcsolódó területei</a:t>
            </a:r>
            <a:endParaRPr/>
          </a:p>
        </p:txBody>
      </p:sp>
      <p:sp>
        <p:nvSpPr>
          <p:cNvPr id="860" name="Google Shape;860;p97"/>
          <p:cNvSpPr txBox="1"/>
          <p:nvPr>
            <p:ph idx="1" type="body"/>
          </p:nvPr>
        </p:nvSpPr>
        <p:spPr>
          <a:xfrm>
            <a:off x="141403" y="1825625"/>
            <a:ext cx="117357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u-HU" u="sng"/>
              <a:t>A Digitális Agrárakadémia - Állattenyésztés tantárgyi moduljaiban megtalálható, éppen ezért itt célzottan nem részletezett, tejelő szarvasmarhával kapcsolatos témakörök</a:t>
            </a:r>
            <a:r>
              <a:rPr lang="hu-HU"/>
              <a:t>:</a:t>
            </a:r>
            <a:endParaRPr/>
          </a:p>
          <a:p>
            <a:pPr indent="0" lvl="0" marL="1143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t/>
            </a:r>
            <a:endParaRPr/>
          </a:p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69498"/>
              <a:buChar char="•"/>
            </a:pPr>
            <a:r>
              <a:rPr b="1" lang="hu-HU" sz="2800"/>
              <a:t>Tantárgy neve</a:t>
            </a:r>
            <a:r>
              <a:rPr lang="hu-HU" sz="2800"/>
              <a:t>: </a:t>
            </a:r>
            <a:r>
              <a:rPr b="1" lang="hu-HU" sz="2800"/>
              <a:t>Precíziós állattenyésztés </a:t>
            </a:r>
            <a:r>
              <a:rPr lang="hu-HU" sz="2800"/>
              <a:t>(</a:t>
            </a:r>
            <a:r>
              <a:rPr lang="hu-HU" sz="2800" u="sng"/>
              <a:t>szerző</a:t>
            </a:r>
            <a:r>
              <a:rPr lang="hu-HU" sz="2800"/>
              <a:t>: </a:t>
            </a:r>
            <a:r>
              <a:rPr i="1" lang="hu-HU" sz="2800"/>
              <a:t>Halas, V</a:t>
            </a:r>
            <a:r>
              <a:rPr lang="hu-HU" sz="2800"/>
              <a:t>. – </a:t>
            </a:r>
            <a:r>
              <a:rPr i="1" lang="hu-HU" sz="2800"/>
              <a:t>Kövesdi J</a:t>
            </a:r>
            <a:r>
              <a:rPr lang="hu-HU" sz="2800"/>
              <a:t>.), </a:t>
            </a:r>
            <a:r>
              <a:rPr b="1" lang="hu-HU" sz="2800"/>
              <a:t>kapcsoló témakörök</a:t>
            </a:r>
            <a:r>
              <a:rPr lang="hu-HU" sz="2800"/>
              <a:t>:</a:t>
            </a:r>
            <a:endParaRPr/>
          </a:p>
          <a:p>
            <a:pPr indent="0" lvl="1" marL="5715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69498"/>
              <a:buNone/>
            </a:pPr>
            <a:r>
              <a:t/>
            </a:r>
            <a:endParaRPr sz="2800"/>
          </a:p>
          <a:p>
            <a:pPr indent="-342900" lvl="2" marL="13716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Font typeface="Noto Sans Symbols"/>
              <a:buChar char="→"/>
            </a:pPr>
            <a:r>
              <a:rPr i="1" lang="hu-HU" sz="2400"/>
              <a:t>Szenzorok felhasználása </a:t>
            </a:r>
            <a:r>
              <a:rPr lang="hu-HU" sz="2400"/>
              <a:t>(szarvasmarha súlymérés applikációval; takarmányból gyűjtött adatok)</a:t>
            </a:r>
            <a:endParaRPr/>
          </a:p>
          <a:p>
            <a:pPr indent="-342900" lvl="2" marL="13716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Font typeface="Noto Sans Symbols"/>
              <a:buChar char="→"/>
            </a:pPr>
            <a:r>
              <a:rPr i="1" lang="hu-HU" sz="2400"/>
              <a:t>Felügyeleti rendszerek </a:t>
            </a:r>
            <a:r>
              <a:rPr lang="hu-HU" sz="2400"/>
              <a:t>(pasztőrözési felügyelet)</a:t>
            </a:r>
            <a:endParaRPr/>
          </a:p>
          <a:p>
            <a:pPr indent="-342900" lvl="2" marL="13716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Font typeface="Noto Sans Symbols"/>
              <a:buChar char="→"/>
            </a:pPr>
            <a:r>
              <a:rPr i="1" lang="hu-HU" sz="2400"/>
              <a:t>Állatok azonosítása, precíziós legeltetés </a:t>
            </a:r>
            <a:r>
              <a:rPr lang="hu-HU" sz="2400"/>
              <a:t>(geokerítés rendszere)</a:t>
            </a:r>
            <a:endParaRPr/>
          </a:p>
          <a:p>
            <a:pPr indent="-342900" lvl="2" marL="13716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Font typeface="Noto Sans Symbols"/>
              <a:buChar char="→"/>
            </a:pPr>
            <a:r>
              <a:rPr i="1" lang="hu-HU" sz="2400"/>
              <a:t>Speciális precíziós eszközök a szarvasmarha tartásban </a:t>
            </a:r>
            <a:r>
              <a:rPr lang="hu-HU" sz="2400"/>
              <a:t>(rektális okos hőmérő, bendő bólus, ivarzás detektálás, lábproblémák – sántaság monitorozás, intelligens pulzáló, hőkamerával gyűjtött adatok felhasználása – infravörös termográf)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98"/>
          <p:cNvSpPr txBox="1"/>
          <p:nvPr>
            <p:ph idx="1" type="body"/>
          </p:nvPr>
        </p:nvSpPr>
        <p:spPr>
          <a:xfrm>
            <a:off x="0" y="166505"/>
            <a:ext cx="11867310" cy="64793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1" marL="9144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b="1" lang="hu-HU" sz="2800"/>
              <a:t>Tantárgy neve</a:t>
            </a:r>
            <a:r>
              <a:rPr lang="hu-HU" sz="2800"/>
              <a:t>: </a:t>
            </a:r>
            <a:r>
              <a:rPr b="1" lang="hu-HU" sz="2800"/>
              <a:t>Precíziós állategészségügy </a:t>
            </a:r>
            <a:r>
              <a:rPr lang="hu-HU" sz="2800"/>
              <a:t>(</a:t>
            </a:r>
            <a:r>
              <a:rPr lang="hu-HU" sz="2800" u="sng"/>
              <a:t>szerző</a:t>
            </a:r>
            <a:r>
              <a:rPr lang="hu-HU" sz="2800"/>
              <a:t>: </a:t>
            </a:r>
            <a:r>
              <a:rPr i="1" lang="hu-HU" sz="2800"/>
              <a:t>Hejel, P</a:t>
            </a:r>
            <a:r>
              <a:rPr lang="hu-HU" sz="2800"/>
              <a:t>. – </a:t>
            </a:r>
            <a:r>
              <a:rPr i="1" lang="hu-HU" sz="2800"/>
              <a:t>Könyves, L</a:t>
            </a:r>
            <a:r>
              <a:rPr lang="hu-HU" sz="2800"/>
              <a:t>.), </a:t>
            </a:r>
            <a:r>
              <a:rPr b="1" lang="hu-HU" sz="2800"/>
              <a:t>kapcsoló témakörök</a:t>
            </a:r>
            <a:r>
              <a:rPr lang="hu-HU" sz="2800"/>
              <a:t>:</a:t>
            </a:r>
            <a:endParaRPr/>
          </a:p>
          <a:p>
            <a:pPr indent="0" lvl="1" marL="57150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800"/>
          </a:p>
          <a:p>
            <a:pPr indent="-342900" lvl="2" marL="1371600" rtl="0" algn="just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→"/>
            </a:pPr>
            <a:r>
              <a:rPr i="1" lang="hu-HU" sz="2200"/>
              <a:t>Mikroklimatikus paraméterek mérése a gyakorlatban</a:t>
            </a:r>
            <a:endParaRPr/>
          </a:p>
          <a:p>
            <a:pPr indent="-342900" lvl="2" marL="1371600" rtl="0" algn="just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→"/>
            </a:pPr>
            <a:r>
              <a:rPr i="1" lang="hu-HU" sz="2200"/>
              <a:t>A hőérzeti indexek, THI-index</a:t>
            </a:r>
            <a:endParaRPr/>
          </a:p>
          <a:p>
            <a:pPr indent="-342900" lvl="2" marL="1371600" rtl="0" algn="just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→"/>
            </a:pPr>
            <a:r>
              <a:rPr i="1" lang="hu-HU" sz="2200"/>
              <a:t>Szarvasmarha istállóból származó levegőminták értékelése</a:t>
            </a:r>
            <a:endParaRPr/>
          </a:p>
          <a:p>
            <a:pPr indent="-342900" lvl="2" marL="1371600" rtl="0" algn="just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→"/>
            </a:pPr>
            <a:r>
              <a:rPr i="1" lang="hu-HU" sz="2200"/>
              <a:t>A viselkedési változások monitoringja a robotizált fejési rendszerekben</a:t>
            </a:r>
            <a:br>
              <a:rPr i="1" lang="hu-HU" sz="2200"/>
            </a:br>
            <a:r>
              <a:rPr i="1" lang="hu-HU" sz="2200"/>
              <a:t>(egészség monitoring, szaporodási teljesítmény)</a:t>
            </a:r>
            <a:endParaRPr/>
          </a:p>
          <a:p>
            <a:pPr indent="-342900" lvl="2" marL="1371600" rtl="0" algn="just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→"/>
            </a:pPr>
            <a:r>
              <a:rPr i="1" lang="hu-HU" sz="2200"/>
              <a:t>Hazai tapasztalatok az automatikus állategészségügyi monitoring rendszerek használatáról a minden napi állomány-egészségügyi menedzsmentben</a:t>
            </a:r>
            <a:endParaRPr/>
          </a:p>
          <a:p>
            <a:pPr indent="-342900" lvl="2" marL="1371600" rtl="0" algn="just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→"/>
            </a:pPr>
            <a:r>
              <a:rPr i="1" lang="hu-HU" sz="2200"/>
              <a:t>A bendőműködés automatikus monitorozásának</a:t>
            </a:r>
            <a:br>
              <a:rPr i="1" lang="hu-HU" sz="2200"/>
            </a:br>
            <a:r>
              <a:rPr i="1" lang="hu-HU" sz="2200"/>
              <a:t>új lehetősége</a:t>
            </a:r>
            <a:endParaRPr/>
          </a:p>
          <a:p>
            <a:pPr indent="-342900" lvl="2" marL="1371600" rtl="0" algn="just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→"/>
            </a:pPr>
            <a:r>
              <a:rPr i="1" lang="hu-HU" sz="2200"/>
              <a:t>A tőgyegészségügyi állapot automatizált monitoringja a fejőrobotokban</a:t>
            </a:r>
            <a:endParaRPr/>
          </a:p>
          <a:p>
            <a:pPr indent="-342900" lvl="2" marL="1371600" rtl="0" algn="just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→"/>
            </a:pPr>
            <a:r>
              <a:rPr i="1" lang="hu-HU" sz="2200"/>
              <a:t>Automatikus sántaság monitoring</a:t>
            </a:r>
            <a:endParaRPr/>
          </a:p>
          <a:p>
            <a:pPr indent="-342900" lvl="2" marL="1371600" rtl="0" algn="just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→"/>
            </a:pPr>
            <a:r>
              <a:rPr i="1" lang="hu-HU" sz="2200"/>
              <a:t>A szaporasági teljesítmény monitorozásának lehetőségei </a:t>
            </a:r>
            <a:br>
              <a:rPr i="1" lang="hu-HU" sz="2200"/>
            </a:br>
            <a:r>
              <a:rPr i="1" lang="hu-HU" sz="2200"/>
              <a:t>a modern technikai eszközök segítségével (az ivarzásmegfigyelő rendszerek; in-line tej-progeszteron mérés a vemhesség korai megállapításhoz tejelő tehenészetek részére; az ellést előre jelző rendszerek)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321547" y="365125"/>
            <a:ext cx="11555605" cy="826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Baromfipiaci viszonyok 2020-2021</a:t>
            </a:r>
            <a:endParaRPr/>
          </a:p>
        </p:txBody>
      </p:sp>
      <p:sp>
        <p:nvSpPr>
          <p:cNvPr id="119" name="Google Shape;119;p19"/>
          <p:cNvSpPr txBox="1"/>
          <p:nvPr>
            <p:ph idx="1" type="body"/>
          </p:nvPr>
        </p:nvSpPr>
        <p:spPr>
          <a:xfrm>
            <a:off x="318198" y="1313248"/>
            <a:ext cx="11555700" cy="49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Madárinfluenza 🡪 jelentős hatást gyakorolt a termelésre 🡪 a szabadtartásos baromfitartók nehéz helyzetbe kerültek 🡪 visszaesett a termelésük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Koronavírus 🡪 eleinte nőtt (felvásárlási láz), majd visszaesett a kereslet a baromfitermékek iránt (jövedelmek csökkenése, vendéglátószektor kiesése) 🡪 5-10% körüli fogyasztói árcsökkenés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 takarmányárak nagymértékben (25-30%-kal) megemelkedtek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 megnövekedett takarmányárak egyelőre nem, vagy csak kis mértékben jelennek meg a baromfitermékek fogyasztói áraiban 🡪 így a felvásárlási árak sem tudnak a takarmányáremelkedés ütemében nőni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Az Európai Unión kívülről érkező importtermékekre nem vonatkoznak az EU állatjólléti előírásai (költségtöbblettel jár)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Jövedelmezőségi problémák 🡪 Kulcskérdés a hatékonyság!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99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Fogalomtár</a:t>
            </a:r>
            <a:endParaRPr/>
          </a:p>
        </p:txBody>
      </p:sp>
      <p:sp>
        <p:nvSpPr>
          <p:cNvPr id="871" name="Google Shape;871;p99"/>
          <p:cNvSpPr txBox="1"/>
          <p:nvPr>
            <p:ph idx="1" type="body"/>
          </p:nvPr>
        </p:nvSpPr>
        <p:spPr>
          <a:xfrm>
            <a:off x="321550" y="1449175"/>
            <a:ext cx="11555700" cy="47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rPr b="1" lang="hu-HU" sz="1965"/>
              <a:t>AMS</a:t>
            </a:r>
            <a:r>
              <a:rPr lang="hu-HU" sz="1965"/>
              <a:t>: a</a:t>
            </a:r>
            <a:r>
              <a:rPr lang="hu-HU" sz="1965"/>
              <a:t>utomatic milking system, automatizált fejési rendszerek</a:t>
            </a:r>
            <a:r>
              <a:rPr lang="hu-HU" sz="1965"/>
              <a:t> </a:t>
            </a:r>
            <a:endParaRPr sz="2890"/>
          </a:p>
          <a:p>
            <a:pPr indent="0" lvl="0" marL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rPr b="1" lang="hu-HU" sz="1965"/>
              <a:t>ET: </a:t>
            </a:r>
            <a:r>
              <a:rPr lang="hu-HU" sz="1965"/>
              <a:t>embriótranszfer, embrióátültetés</a:t>
            </a:r>
            <a:endParaRPr sz="1965"/>
          </a:p>
          <a:p>
            <a:pPr indent="0" lvl="0" marL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b="1" lang="hu-HU" sz="1965">
                <a:solidFill>
                  <a:srgbClr val="1C9E4A"/>
                </a:solidFill>
              </a:rPr>
              <a:t>IVF: </a:t>
            </a:r>
            <a:r>
              <a:rPr lang="hu-HU" sz="1965">
                <a:solidFill>
                  <a:srgbClr val="1C9E4A"/>
                </a:solidFill>
              </a:rPr>
              <a:t>in vitro fertilization, in vitro termékenyítés</a:t>
            </a:r>
            <a:endParaRPr sz="1965">
              <a:solidFill>
                <a:srgbClr val="1C9E4A"/>
              </a:solidFill>
            </a:endParaRPr>
          </a:p>
          <a:p>
            <a:pPr indent="0" lvl="0" marL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b="1" lang="hu-HU" sz="1965">
                <a:solidFill>
                  <a:srgbClr val="1C9E4A"/>
                </a:solidFill>
              </a:rPr>
              <a:t>IVP: </a:t>
            </a:r>
            <a:r>
              <a:rPr lang="hu-HU" sz="1965">
                <a:solidFill>
                  <a:srgbClr val="1C9E4A"/>
                </a:solidFill>
              </a:rPr>
              <a:t>in vitro embryo production, in vitro embrió előállítás</a:t>
            </a:r>
            <a:endParaRPr sz="1965">
              <a:solidFill>
                <a:srgbClr val="1C9E4A"/>
              </a:solidFill>
            </a:endParaRPr>
          </a:p>
          <a:p>
            <a:pPr indent="0" lvl="0" marL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rPr b="1" lang="hu-HU" sz="1965"/>
              <a:t>NIRs: </a:t>
            </a:r>
            <a:r>
              <a:rPr lang="hu-HU" sz="1965"/>
              <a:t>Near InfraRed spectroscopy, közeli infravörös spektroszkópia. </a:t>
            </a:r>
            <a:endParaRPr sz="2890"/>
          </a:p>
          <a:p>
            <a:pPr indent="0" lvl="0" marL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rPr b="1" lang="hu-HU" sz="1965"/>
              <a:t>OPU</a:t>
            </a:r>
            <a:r>
              <a:rPr lang="hu-HU" sz="1965"/>
              <a:t>: transvaginalis petesejt kinyerés. A hüvelyen keresztül leszívják a petefészek tüszőállományából azokat a petesejteket, amelyek „érlelés” után termékenyíthetők</a:t>
            </a:r>
            <a:endParaRPr sz="2890"/>
          </a:p>
          <a:p>
            <a:pPr indent="0" lvl="0" marL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b="1" lang="hu-HU" sz="1965">
                <a:solidFill>
                  <a:srgbClr val="1C9E4A"/>
                </a:solidFill>
              </a:rPr>
              <a:t>PLF</a:t>
            </a:r>
            <a:r>
              <a:rPr lang="hu-HU" sz="1965">
                <a:solidFill>
                  <a:srgbClr val="1C9E4A"/>
                </a:solidFill>
              </a:rPr>
              <a:t>: precision livestock farming, precíziós állattenyésztés</a:t>
            </a:r>
            <a:endParaRPr sz="1965">
              <a:solidFill>
                <a:srgbClr val="1C9E4A"/>
              </a:solidFill>
            </a:endParaRPr>
          </a:p>
          <a:p>
            <a:pPr indent="0" lvl="0" marL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rPr b="1" lang="hu-HU" sz="1965"/>
              <a:t>PMR</a:t>
            </a:r>
            <a:r>
              <a:rPr lang="hu-HU" sz="1965"/>
              <a:t>: p</a:t>
            </a:r>
            <a:r>
              <a:rPr lang="hu-HU" sz="1965"/>
              <a:t>artial mixed ration, részleges takarmánykeverék</a:t>
            </a:r>
            <a:endParaRPr sz="2890"/>
          </a:p>
          <a:p>
            <a:pPr indent="0" lvl="0" marL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rPr b="1" lang="hu-HU" sz="1965"/>
              <a:t>RIC</a:t>
            </a:r>
            <a:r>
              <a:rPr lang="hu-HU" sz="1965"/>
              <a:t>: r</a:t>
            </a:r>
            <a:r>
              <a:rPr lang="hu-HU" sz="1965"/>
              <a:t>oughage intake control, a rendszer képes a takarmányt folyamatosan és pontosan mérni, lehetővé téve a korlátlan és korlátozott etetést is.</a:t>
            </a:r>
            <a:endParaRPr sz="1965"/>
          </a:p>
          <a:p>
            <a:pPr indent="0" lvl="0" marL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b="1" lang="hu-HU" sz="1965">
                <a:solidFill>
                  <a:srgbClr val="1C9E4A"/>
                </a:solidFill>
              </a:rPr>
              <a:t>RFI: </a:t>
            </a:r>
            <a:r>
              <a:rPr lang="hu-HU" sz="1965">
                <a:solidFill>
                  <a:srgbClr val="1C9E4A"/>
                </a:solidFill>
              </a:rPr>
              <a:t>residual feed intake, fel nem vett takarmány (napi takarmány visszahagyás)</a:t>
            </a:r>
            <a:endParaRPr sz="1965">
              <a:solidFill>
                <a:srgbClr val="1C9E4A"/>
              </a:solidFill>
            </a:endParaRPr>
          </a:p>
          <a:p>
            <a:pPr indent="0" lvl="0" marL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rPr b="1" lang="hu-HU" sz="1965"/>
              <a:t>TMR</a:t>
            </a:r>
            <a:r>
              <a:rPr lang="hu-HU" sz="1965"/>
              <a:t>: t</a:t>
            </a:r>
            <a:r>
              <a:rPr lang="hu-HU" sz="1965"/>
              <a:t>otal mixed ration, teljes takarmánykeverék</a:t>
            </a:r>
            <a:endParaRPr sz="1965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00"/>
          <p:cNvSpPr txBox="1"/>
          <p:nvPr>
            <p:ph type="title"/>
          </p:nvPr>
        </p:nvSpPr>
        <p:spPr>
          <a:xfrm>
            <a:off x="321547" y="1365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Irodalomjegyzék – </a:t>
            </a:r>
            <a:r>
              <a:rPr b="0" i="1" lang="hu-HU"/>
              <a:t>fontosabb irodalmi források</a:t>
            </a:r>
            <a:endParaRPr/>
          </a:p>
        </p:txBody>
      </p:sp>
      <p:sp>
        <p:nvSpPr>
          <p:cNvPr id="877" name="Google Shape;877;p100"/>
          <p:cNvSpPr txBox="1"/>
          <p:nvPr>
            <p:ph idx="1" type="body"/>
          </p:nvPr>
        </p:nvSpPr>
        <p:spPr>
          <a:xfrm>
            <a:off x="217850" y="1185950"/>
            <a:ext cx="11555700" cy="53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0000" lvl="0" marL="3600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200"/>
              <a:t>Agroinform (2018): Az ajtót is önállóan nyitja – továbbfejlesztett takarmányadagoló robot: </a:t>
            </a:r>
            <a:r>
              <a:rPr lang="hu-HU" sz="1200" u="sng">
                <a:solidFill>
                  <a:schemeClr val="hlink"/>
                </a:solidFill>
                <a:hlinkClick r:id="rId3"/>
              </a:rPr>
              <a:t>https://www.agroinform.hu/gepeszet/az-ajtot-is-onalloan-nyitja-tovabbfejlesztett-takarmanyadagolo-robot-37662-001</a:t>
            </a:r>
            <a:endParaRPr sz="1200"/>
          </a:p>
          <a:p>
            <a:pPr indent="-360000" lvl="0" marL="36000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hu-HU" sz="1200"/>
              <a:t>Babinszky, L., Halas, V. (2019):  Innovatív takarmányozás. Budapest, Magyarország : Akadémiai Kiadó (2019)</a:t>
            </a:r>
            <a:endParaRPr/>
          </a:p>
          <a:p>
            <a:pPr indent="-360000" lvl="0" marL="36000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hu-HU" sz="1200"/>
              <a:t>Bázár Gy., Romvári R., Tóth T. (2018): A közeli infravörös spektroszkópia mint korrelatív gyorsvizsgálati módszer gyakorlati értékelése. AGRO NAPLÓ 22:3 pp. 99-100.</a:t>
            </a:r>
            <a:endParaRPr/>
          </a:p>
          <a:p>
            <a:pPr indent="-360000" lvl="0" marL="36000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hu-HU" sz="1200"/>
              <a:t>Bázár Gy., Kovács Z., Tóth T. (2019): Modern műszeres analitikai megoldások a szarvasmarha takarmányozásban. AGRO NAPLÓ 23:5 pp. 85-86.</a:t>
            </a:r>
            <a:endParaRPr/>
          </a:p>
          <a:p>
            <a:pPr indent="-360000" lvl="0" marL="36000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hu-HU" sz="1200"/>
              <a:t>Bázár Gy., Radó-Nyiczky É., Orosz Sz., Tóth T. (2019): Testing the quality of fermed alfalfa and rye forages by means of electronic nose technology. In: Václav, Jambor; Soňa, Malá (szerk.) Mendelova univerzita v Brné 18th International Símposium Forage Conservation Brno, Czech Republic, August 13-16, 2019. Brno, Csehország : Mendelova univerzita v Brne, 198-199. </a:t>
            </a:r>
            <a:endParaRPr/>
          </a:p>
          <a:p>
            <a:pPr indent="-360000" lvl="0" marL="36000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hu-HU" sz="1200"/>
              <a:t>Halas, V. (2017): Precíziós állattartás és takarmányozás. ÁLLATTENYÉSZTÉS ÉS TAKARMÁNYOZÁS 66 : 1 pp. 24-43. , 20 p. </a:t>
            </a:r>
            <a:endParaRPr/>
          </a:p>
          <a:p>
            <a:pPr indent="-360000" lvl="0" marL="36000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hu-HU" sz="1200"/>
              <a:t>Halas, V. (2018): Precíziós takarmányozás a hatékonyság növelésére; hol vannak még tartalékok? In: Milics, Gábor; Balla, István; Riczu, Péter; Halas, Veronika; Kulmány, István Mihály (szerk.) Precíziós gazdálkodás. Megoldások és megtérülés. : Válogatás a PREGA 2018 Precíziós Gazdálkodási és Agrárinformatikai Konferencia előadásaiból. Budapest, Magyarország : Agroinform Média Kft. (2018) 103 p. pp. 74-74. , 1 p. </a:t>
            </a:r>
            <a:endParaRPr/>
          </a:p>
          <a:p>
            <a:pPr indent="-360000" lvl="0" marL="36000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hu-HU" sz="1200"/>
              <a:t>Halas, V., Húth, B., Tóth, T. (2018): A precíziós állattartás eszközei. ÉRTÉKÁLLÓ ARANYKORONA 18 : 8 pp. 29-30. , 2 p. </a:t>
            </a:r>
            <a:endParaRPr/>
          </a:p>
          <a:p>
            <a:pPr indent="-360000" lvl="0" marL="360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hu-HU" sz="1200"/>
              <a:t>Hajdú J. (2014): Automatizált takarmányozási rendszerek a szarvasmarhaistállókban:</a:t>
            </a:r>
            <a:br>
              <a:rPr lang="hu-HU" sz="1200"/>
            </a:br>
            <a:r>
              <a:rPr lang="hu-HU" sz="1200"/>
              <a:t> </a:t>
            </a:r>
            <a:r>
              <a:rPr lang="hu-HU" sz="1200" u="sng">
                <a:solidFill>
                  <a:schemeClr val="hlink"/>
                </a:solidFill>
                <a:hlinkClick r:id="rId4"/>
              </a:rPr>
              <a:t>http://technika.gmgi.hu/uploads/termek_535/automatizalt_takarmanyozasi_rendszerek_a_szarvasmarhaistallokban_14_05.pdf</a:t>
            </a:r>
            <a:endParaRPr sz="1200"/>
          </a:p>
          <a:p>
            <a:pPr indent="-360000" lvl="0" marL="36000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12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Húth B., Zubor T., Tóth T., Holló G. (2019):  A tejelő szarvasmarha tenyésztésének és tartásának új kihívásai az automatizált technológiai rendszerek tükrében. ÁLLATTENYÉSZTÉS ÉS TAKARMÁNYOZÁS. 68:3 pp. 237-252.</a:t>
            </a:r>
            <a:endParaRPr/>
          </a:p>
          <a:p>
            <a:pPr indent="-360000" lvl="0" marL="36000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12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Húth B., Holló G., Tóth T., Tossenberger J. (2020): Tejelőszarvasmarha-tenyésztés és - tartás az automatizált rendszerek tükrében. MAGYAR MEZŐGAZDASÁG 75:19 pp. 26-28.</a:t>
            </a:r>
            <a:endParaRPr/>
          </a:p>
          <a:p>
            <a:pPr indent="-360000" lvl="0" marL="36000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12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Húth B., Zubor T., Tóth T., Holló G. (2020): A tejelő szarvasmarhák tenyésztési és takarmányozási irányelvei automatizált technológiák esetén I. AGRO NAPLÓ 26:3 pp. 77-78.</a:t>
            </a:r>
            <a:endParaRPr/>
          </a:p>
          <a:p>
            <a:pPr indent="-360000" lvl="0" marL="36000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12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Húth B., Zubor T., Tóth T., Holló G. (2020): A tejelő szarvasmarhák tenyésztési és takarmányozási irányelvei automatizált technológiák esetén II. AGRO NAPLÓ 26:4 pp. 68-70.</a:t>
            </a:r>
            <a:endParaRPr/>
          </a:p>
          <a:p>
            <a:pPr indent="-360000" lvl="0" marL="36000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12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Zubor T., Holló G., Pósa R., Nagy-Kiszlinger H., Vigh Zs., Húth B. (2019): A mesterséges termékenyítés és az embrió-átültetés eredményességét befolyásoló tényezők nagy tejtermelésű szarvasmarha állományokban. ÁLLATTENYÉSZTÉS ÉS TAKARMÁNYOZÁS 68 : 4 pp. 292-301.</a:t>
            </a:r>
            <a:endParaRPr/>
          </a:p>
          <a:p>
            <a:pPr indent="-360000" lvl="0" marL="36000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12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Zubor T., Holló G., Pósa R., Nagy-Kiszlinger H., Vigh Zs., Húth B. (2020): Effect of rectal temperature on efficiency of artificial insemination and embryo transfer technique in dairy cattle during hot season. CZECH JOURNAL OF ANIMAL SCIENCE 65:8 pp. 295-302. </a:t>
            </a:r>
            <a:endParaRPr/>
          </a:p>
          <a:p>
            <a:pPr indent="-360000" lvl="0" marL="36000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/>
          </a:p>
          <a:p>
            <a:pPr indent="-360000" lvl="0" marL="36000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/>
          </a:p>
          <a:p>
            <a:pPr indent="-360000" lvl="0" marL="360000" rtl="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faa1cf0ac_3_16"/>
          <p:cNvSpPr txBox="1"/>
          <p:nvPr>
            <p:ph type="title"/>
          </p:nvPr>
        </p:nvSpPr>
        <p:spPr>
          <a:xfrm>
            <a:off x="321547" y="13255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TAG-ek</a:t>
            </a:r>
            <a:endParaRPr/>
          </a:p>
        </p:txBody>
      </p:sp>
      <p:sp>
        <p:nvSpPr>
          <p:cNvPr id="883" name="Google Shape;883;gdfaa1cf0ac_3_16"/>
          <p:cNvSpPr txBox="1"/>
          <p:nvPr>
            <p:ph idx="1" type="body"/>
          </p:nvPr>
        </p:nvSpPr>
        <p:spPr>
          <a:xfrm>
            <a:off x="321550" y="1426825"/>
            <a:ext cx="11555700" cy="48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38093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Font typeface="Calibri"/>
              <a:buChar char="•"/>
            </a:pPr>
            <a:r>
              <a:rPr lang="hu-HU" sz="9596">
                <a:solidFill>
                  <a:srgbClr val="1C9E4A"/>
                </a:solidFill>
              </a:rPr>
              <a:t>Precíziós tejelő szarvasmarha</a:t>
            </a:r>
            <a:endParaRPr sz="9596">
              <a:solidFill>
                <a:srgbClr val="1C9E4A"/>
              </a:solidFill>
            </a:endParaRPr>
          </a:p>
          <a:p>
            <a:pPr indent="-38093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Font typeface="Calibri"/>
              <a:buChar char="•"/>
            </a:pPr>
            <a:r>
              <a:rPr lang="hu-HU" sz="9596">
                <a:solidFill>
                  <a:srgbClr val="1C9E4A"/>
                </a:solidFill>
              </a:rPr>
              <a:t>Robotfejés</a:t>
            </a:r>
            <a:endParaRPr sz="9596">
              <a:solidFill>
                <a:srgbClr val="1C9E4A"/>
              </a:solidFill>
            </a:endParaRPr>
          </a:p>
          <a:p>
            <a:pPr indent="-38093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Font typeface="Calibri"/>
              <a:buChar char="•"/>
            </a:pPr>
            <a:r>
              <a:rPr lang="hu-HU" sz="9596">
                <a:solidFill>
                  <a:srgbClr val="1C9E4A"/>
                </a:solidFill>
              </a:rPr>
              <a:t>Tenyésztéstechnológia</a:t>
            </a:r>
            <a:endParaRPr sz="9596">
              <a:solidFill>
                <a:srgbClr val="1C9E4A"/>
              </a:solidFill>
            </a:endParaRPr>
          </a:p>
          <a:p>
            <a:pPr indent="-38093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Font typeface="Calibri"/>
              <a:buChar char="•"/>
            </a:pPr>
            <a:r>
              <a:rPr lang="hu-HU" sz="9596">
                <a:solidFill>
                  <a:srgbClr val="1C9E4A"/>
                </a:solidFill>
              </a:rPr>
              <a:t>Embrióátültetés</a:t>
            </a:r>
            <a:endParaRPr sz="9596">
              <a:solidFill>
                <a:srgbClr val="1C9E4A"/>
              </a:solidFill>
            </a:endParaRPr>
          </a:p>
          <a:p>
            <a:pPr indent="-38093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Font typeface="Calibri"/>
              <a:buChar char="•"/>
            </a:pPr>
            <a:r>
              <a:rPr lang="hu-HU" sz="9596">
                <a:solidFill>
                  <a:srgbClr val="1C9E4A"/>
                </a:solidFill>
              </a:rPr>
              <a:t>Petesejt kinyerés</a:t>
            </a:r>
            <a:endParaRPr sz="9596">
              <a:solidFill>
                <a:srgbClr val="1C9E4A"/>
              </a:solidFill>
            </a:endParaRPr>
          </a:p>
          <a:p>
            <a:pPr indent="-38093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Font typeface="Calibri"/>
              <a:buChar char="•"/>
            </a:pPr>
            <a:r>
              <a:rPr i="1" lang="hu-HU" sz="9596">
                <a:solidFill>
                  <a:srgbClr val="1C9E4A"/>
                </a:solidFill>
              </a:rPr>
              <a:t>In vitro</a:t>
            </a:r>
            <a:r>
              <a:rPr lang="hu-HU" sz="9596">
                <a:solidFill>
                  <a:srgbClr val="1C9E4A"/>
                </a:solidFill>
              </a:rPr>
              <a:t> Termékenyítés</a:t>
            </a:r>
            <a:endParaRPr sz="9596">
              <a:solidFill>
                <a:srgbClr val="1C9E4A"/>
              </a:solidFill>
            </a:endParaRPr>
          </a:p>
          <a:p>
            <a:pPr indent="-38093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Font typeface="Calibri"/>
              <a:buChar char="•"/>
            </a:pPr>
            <a:r>
              <a:rPr lang="hu-HU" sz="9596">
                <a:solidFill>
                  <a:srgbClr val="1C9E4A"/>
                </a:solidFill>
              </a:rPr>
              <a:t>Részleges takarmánykeverék (PMR)</a:t>
            </a:r>
            <a:endParaRPr sz="9596">
              <a:solidFill>
                <a:srgbClr val="1C9E4A"/>
              </a:solidFill>
            </a:endParaRPr>
          </a:p>
          <a:p>
            <a:pPr indent="-38093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Font typeface="Calibri"/>
              <a:buChar char="•"/>
            </a:pPr>
            <a:r>
              <a:rPr lang="hu-HU" sz="9596">
                <a:solidFill>
                  <a:srgbClr val="1C9E4A"/>
                </a:solidFill>
              </a:rPr>
              <a:t>Automatizált takarmányozás</a:t>
            </a:r>
            <a:endParaRPr sz="9596">
              <a:solidFill>
                <a:srgbClr val="1C9E4A"/>
              </a:solidFill>
            </a:endParaRPr>
          </a:p>
          <a:p>
            <a:pPr indent="-38093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Font typeface="Calibri"/>
              <a:buChar char="•"/>
            </a:pPr>
            <a:r>
              <a:rPr lang="hu-HU" sz="9596">
                <a:solidFill>
                  <a:srgbClr val="1C9E4A"/>
                </a:solidFill>
              </a:rPr>
              <a:t>Takarmányfelvétel</a:t>
            </a:r>
            <a:endParaRPr sz="9596">
              <a:solidFill>
                <a:srgbClr val="1C9E4A"/>
              </a:solidFill>
            </a:endParaRPr>
          </a:p>
          <a:p>
            <a:pPr indent="-38093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Font typeface="Calibri"/>
              <a:buChar char="•"/>
            </a:pPr>
            <a:r>
              <a:rPr lang="hu-HU" sz="9596">
                <a:solidFill>
                  <a:srgbClr val="1C9E4A"/>
                </a:solidFill>
              </a:rPr>
              <a:t>Közeli infravörös (NIR)</a:t>
            </a:r>
            <a:endParaRPr sz="9596">
              <a:solidFill>
                <a:srgbClr val="1C9E4A"/>
              </a:solidFill>
            </a:endParaRPr>
          </a:p>
          <a:p>
            <a:pPr indent="-38093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Font typeface="Calibri"/>
              <a:buChar char="•"/>
            </a:pPr>
            <a:r>
              <a:rPr lang="hu-HU" sz="9596">
                <a:solidFill>
                  <a:srgbClr val="1C9E4A"/>
                </a:solidFill>
              </a:rPr>
              <a:t>Elektronikus-orr</a:t>
            </a:r>
            <a:endParaRPr sz="9596">
              <a:solidFill>
                <a:srgbClr val="1C9E4A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4285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4285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4285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4285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2021-04-21T15:27:09Z</dcterms:created>
  <dc:creator>Péter Varga</dc:creator>
</cp:coreProperties>
</file>