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80"/>
  </p:notesMasterIdLst>
  <p:sldIdLst>
    <p:sldId id="256" r:id="rId5"/>
    <p:sldId id="257" r:id="rId6"/>
    <p:sldId id="258" r:id="rId7"/>
    <p:sldId id="259" r:id="rId8"/>
    <p:sldId id="260" r:id="rId9"/>
    <p:sldId id="261" r:id="rId10"/>
    <p:sldId id="262" r:id="rId11"/>
    <p:sldId id="263" r:id="rId12"/>
    <p:sldId id="264" r:id="rId13"/>
    <p:sldId id="269" r:id="rId14"/>
    <p:sldId id="270"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8" r:id="rId29"/>
    <p:sldId id="289" r:id="rId30"/>
    <p:sldId id="290" r:id="rId31"/>
    <p:sldId id="291" r:id="rId32"/>
    <p:sldId id="293" r:id="rId33"/>
    <p:sldId id="294" r:id="rId34"/>
    <p:sldId id="295" r:id="rId35"/>
    <p:sldId id="296" r:id="rId36"/>
    <p:sldId id="302" r:id="rId37"/>
    <p:sldId id="303" r:id="rId38"/>
    <p:sldId id="297" r:id="rId39"/>
    <p:sldId id="298" r:id="rId40"/>
    <p:sldId id="299" r:id="rId41"/>
    <p:sldId id="304" r:id="rId42"/>
    <p:sldId id="305" r:id="rId43"/>
    <p:sldId id="306" r:id="rId44"/>
    <p:sldId id="307" r:id="rId45"/>
    <p:sldId id="309" r:id="rId46"/>
    <p:sldId id="310" r:id="rId47"/>
    <p:sldId id="311" r:id="rId48"/>
    <p:sldId id="312" r:id="rId49"/>
    <p:sldId id="313" r:id="rId50"/>
    <p:sldId id="314" r:id="rId51"/>
    <p:sldId id="315" r:id="rId52"/>
    <p:sldId id="316" r:id="rId53"/>
    <p:sldId id="317" r:id="rId54"/>
    <p:sldId id="318" r:id="rId55"/>
    <p:sldId id="319"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00" r:id="rId73"/>
    <p:sldId id="301" r:id="rId74"/>
    <p:sldId id="308" r:id="rId75"/>
    <p:sldId id="337" r:id="rId76"/>
    <p:sldId id="338" r:id="rId77"/>
    <p:sldId id="339" r:id="rId78"/>
    <p:sldId id="340" r:id="rId7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0" roundtripDataSignature="AMtx7miyHzmQOjejL3sg/TvlBEtBIDa6I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a Alexy" initials=""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6B91AA-7ACC-4A03-BA90-48C319C10E66}" v="1" dt="2022-04-13T11:18:46.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5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customschemas.google.com/relationships/presentationmetadata" Target="metadata"/><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BC6B91AA-7ACC-4A03-BA90-48C319C10E66}"/>
    <pc:docChg chg="modSld">
      <pc:chgData name="Guest User" userId="" providerId="Windows Live" clId="Web-{BC6B91AA-7ACC-4A03-BA90-48C319C10E66}" dt="2022-04-13T11:18:46.249" v="0" actId="1076"/>
      <pc:docMkLst>
        <pc:docMk/>
      </pc:docMkLst>
      <pc:sldChg chg="modSp">
        <pc:chgData name="Guest User" userId="" providerId="Windows Live" clId="Web-{BC6B91AA-7ACC-4A03-BA90-48C319C10E66}" dt="2022-04-13T11:18:46.249" v="0" actId="1076"/>
        <pc:sldMkLst>
          <pc:docMk/>
          <pc:sldMk cId="0" sldId="334"/>
        </pc:sldMkLst>
        <pc:picChg chg="mod">
          <ac:chgData name="Guest User" userId="" providerId="Windows Live" clId="Web-{BC6B91AA-7ACC-4A03-BA90-48C319C10E66}" dt="2022-04-13T11:18:46.249" v="0" actId="1076"/>
          <ac:picMkLst>
            <pc:docMk/>
            <pc:sldMk cId="0" sldId="334"/>
            <ac:picMk id="2" creationId="{EA959F24-5A68-44C3-9855-C0E99D22164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 name="Google Shape;6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hu-HU"/>
              <a:t>Az informatika alkalmazása számos lehetőséget nyújt az agráriumban dolgozók, így a méhészek számára is. Az alábbiakban ezen lehetőségek közül szeretnénk néhányat bemutatni a teljesség igénye nélkül. </a:t>
            </a:r>
            <a:endParaRPr/>
          </a:p>
          <a:p>
            <a:pPr marL="0" lvl="0" indent="0" algn="l" rtl="0">
              <a:lnSpc>
                <a:spcPct val="100000"/>
              </a:lnSpc>
              <a:spcBef>
                <a:spcPts val="0"/>
              </a:spcBef>
              <a:spcAft>
                <a:spcPts val="0"/>
              </a:spcAft>
              <a:buSzPts val="1400"/>
              <a:buNone/>
            </a:pPr>
            <a:r>
              <a:rPr lang="hu-HU"/>
              <a:t>A számítógépek, a mesterséges intelligencia sem alkalmas mindenre, ahogy nincs egy orvosság sem, amely minden betegséget gyógyítana, úgy egyetlen mesterséges intelligencia, vagy okos eszköz sem tud mindent elvégezni, minden problémára megoldást nyújtani és végképp nem válthatja ki az embert. Ilyen csak a filmekben és a regényekben fordul elő. Azonban olyan dolgokra képes lehet, amikre ma még csak nem is gondolunk, ilyen lehet például megfelelő múltbéli adatok és mérések esetén, annak előrejelzése, hogy melyik kaptárban várható atka, vagy egyéb (akár számunkra ismeretlen) fertőzés, akkor is, ha jelen pillanatban teljesen "tiszta" az állomány, esetleg segíthet abban, hogy egy "mozgó méhész" pontosan mikor és hova, illetve hova ne helyezze ki a kaptárait, stb. Ezeket az eseteket azonban méhészek nélkül sem megtalálni, sem megoldani nem lehet, az adatelemzés és a mesterséges intelligencia ugyanis csapatmunka, mely nem működhet jól folyamatos szakértői együttműködés nélkül. A megoldandó problémákat is a szakmának kell adnia, valamint a megoldási javaslatokat is közösen kell kiértékelni, felülbírálni, ezáltal javítva, finomítva az informatikai modelleket.</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SzPts val="1400"/>
              <a:buFont typeface="Calibri"/>
              <a:buChar char="-"/>
            </a:pPr>
            <a:r>
              <a:rPr lang="hu-HU"/>
              <a:t>Kimutatások, riportok készítése: sok esetben a törvényi vagy egyéb előírásoknak megfelelően riportokat, jelentéseket kell készíteni, vagy nyilvántartásokat kell vezetni. Ezeket ma már számítógépe nélkül szinte lehetetlen elkészíteni. Automatizált riportokkal, jelentések leadásával, a méhésznek saját magának szóló, csak a lényeget,  de azt személyre szabott formában azonban megjelenítő jelentésekkel nem csupán sok időt, hanem pénzt is lehet spórolni, hanem akár a bevételek növelését, vagy a kiadások csökkentését is el lehet érni. Sok mindent el lehet érni egy egyszerű táblázatkezelő-rendszerben például Excelben is, de egy, a méhészekre szabott vállalatirányítási rendszer nyilván tudja tartani a bevételeimet, kiadásaimat, vevőim, szállítóim adatait, a forgalmamat, számláimat, de támogatja az összes üzleti folyamataimat (pl.: beszerzés, értékesítés, könyvelés, raktárkészlet, szállítás, stb.) azért, hogy a szakmai feladatokra koncentrálhassak.</a:t>
            </a:r>
            <a:endParaRPr/>
          </a:p>
          <a:p>
            <a:pPr marL="171450" lvl="0" indent="-171450" algn="l" rtl="0">
              <a:lnSpc>
                <a:spcPct val="100000"/>
              </a:lnSpc>
              <a:spcBef>
                <a:spcPts val="0"/>
              </a:spcBef>
              <a:spcAft>
                <a:spcPts val="0"/>
              </a:spcAft>
              <a:buSzPts val="1400"/>
              <a:buFont typeface="Calibri"/>
              <a:buChar char="-"/>
            </a:pPr>
            <a:r>
              <a:rPr lang="hu-HU"/>
              <a:t>Mérés, adatgyűjtés: a megfelelő jelentésekhez, de a szakmai munkához is folyamatosan, friss, megfelelő adatokra van szükség. Pl.: mikor és hova vihetem a méheket, melyik kaptárral van teendőm, stb. Ehhez a megfelelő időben, a megfelelő részletességgel szükségem van adatokra, információkra. Ezekben tudnak segíteni a szenzorok, illetve mérési adatokat rögzítő eszköz.</a:t>
            </a:r>
            <a:endParaRPr/>
          </a:p>
          <a:p>
            <a:pPr marL="171450" lvl="0" indent="-171450" algn="l" rtl="0">
              <a:lnSpc>
                <a:spcPct val="100000"/>
              </a:lnSpc>
              <a:spcBef>
                <a:spcPts val="0"/>
              </a:spcBef>
              <a:spcAft>
                <a:spcPts val="0"/>
              </a:spcAft>
              <a:buSzPts val="1400"/>
              <a:buFont typeface="Calibri"/>
              <a:buChar char="-"/>
            </a:pPr>
            <a:r>
              <a:rPr lang="hu-HU"/>
              <a:t>Döntéstámogatás: megfelelő adatok birtokában tudok jó szakmai, pénzügyi, stb. döntéseket hozni. </a:t>
            </a:r>
            <a:endParaRPr/>
          </a:p>
          <a:p>
            <a:pPr marL="171450" lvl="0" indent="-171450" algn="l" rtl="0">
              <a:lnSpc>
                <a:spcPct val="100000"/>
              </a:lnSpc>
              <a:spcBef>
                <a:spcPts val="0"/>
              </a:spcBef>
              <a:spcAft>
                <a:spcPts val="0"/>
              </a:spcAft>
              <a:buSzPts val="1400"/>
              <a:buFont typeface="Calibri"/>
              <a:buChar char="-"/>
            </a:pPr>
            <a:r>
              <a:rPr lang="hu-HU"/>
              <a:t>Adatelemzés, előrejelzés: adatok birtokában nem csak az aktuális helyzetemet tudom, hanem egyéb következtetéseket is le tudok vonni, vagy a múltban, vagy máshol bekövetkezett eseményekből, azok adataiból előrejelzések is kaphatóak.</a:t>
            </a:r>
            <a:endParaRPr/>
          </a:p>
          <a:p>
            <a:pPr marL="171450" lvl="0" indent="-82550" algn="l" rtl="0">
              <a:lnSpc>
                <a:spcPct val="100000"/>
              </a:lnSpc>
              <a:spcBef>
                <a:spcPts val="0"/>
              </a:spcBef>
              <a:spcAft>
                <a:spcPts val="0"/>
              </a:spcAft>
              <a:buSzPts val="1400"/>
              <a:buFont typeface="Calibri"/>
              <a:buNone/>
            </a:pPr>
            <a:endParaRPr/>
          </a:p>
          <a:p>
            <a:pPr marL="171450" lvl="0" indent="-82550" algn="l" rtl="0">
              <a:lnSpc>
                <a:spcPct val="100000"/>
              </a:lnSpc>
              <a:spcBef>
                <a:spcPts val="0"/>
              </a:spcBef>
              <a:spcAft>
                <a:spcPts val="0"/>
              </a:spcAft>
              <a:buSzPts val="1400"/>
              <a:buFont typeface="Calibri"/>
              <a:buNone/>
            </a:pPr>
            <a:endParaRPr/>
          </a:p>
        </p:txBody>
      </p:sp>
      <p:sp>
        <p:nvSpPr>
          <p:cNvPr id="197" name="Google Shape;197;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d03d5b2036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d03d5b203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hu-HU" dirty="0"/>
              <a:t>Elsősorban a méhpusztulások miatt lehet fontos a méhésznek, hogy kapjon egy értesítést / riasztást, ha egy nap a méhek egy része nem érkezett vissza (a természetes elhulláson felül).</a:t>
            </a:r>
            <a:endParaRPr dirty="0"/>
          </a:p>
          <a:p>
            <a:pPr marL="457200" marR="0" lvl="0" indent="-228600" algn="l" rtl="0">
              <a:lnSpc>
                <a:spcPct val="100000"/>
              </a:lnSpc>
              <a:spcBef>
                <a:spcPts val="0"/>
              </a:spcBef>
              <a:spcAft>
                <a:spcPts val="0"/>
              </a:spcAft>
              <a:buSzPts val="1400"/>
              <a:buNone/>
            </a:pPr>
            <a:r>
              <a:rPr lang="hu-HU" dirty="0"/>
              <a:t>Képek forrása: https://www.instructables.com/id/Honey-Bee-Counter/</a:t>
            </a:r>
            <a:endParaRPr dirty="0"/>
          </a:p>
          <a:p>
            <a:pPr marL="457200" marR="0" lvl="0" indent="-228600" algn="l" rtl="0">
              <a:lnSpc>
                <a:spcPct val="100000"/>
              </a:lnSpc>
              <a:spcBef>
                <a:spcPts val="0"/>
              </a:spcBef>
              <a:spcAft>
                <a:spcPts val="0"/>
              </a:spcAft>
              <a:buSzPts val="1400"/>
              <a:buNone/>
            </a:pPr>
            <a:r>
              <a:rPr lang="hu-HU" dirty="0"/>
              <a:t>http://wiki.hivetool.org/HiveTool.org</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261" name="Google Shape;261;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u-HU"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hu-HU"/>
              <a:t>Tovább információk, például itt: http://meheszkamera.hu/</a:t>
            </a:r>
            <a:endParaRPr/>
          </a:p>
        </p:txBody>
      </p:sp>
      <p:sp>
        <p:nvSpPr>
          <p:cNvPr id="281" name="Google Shape;281;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u-HU"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hu-HU"/>
              <a:t>Tovább információk, például itt: http://meheszkamera.hu/</a:t>
            </a:r>
            <a:endParaRPr/>
          </a:p>
        </p:txBody>
      </p:sp>
      <p:sp>
        <p:nvSpPr>
          <p:cNvPr id="293" name="Google Shape;293;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u-HU"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hu-HU"/>
              <a:t>Célja: A kaptár mindenféle állapotának vizsgálata, jellemzően több probléma megoldására használják: méhek egészségügyi állapotának nyomonkövetése, biztonság – lopáskár, folyamatos súly méréssel a méz mennyiségét is lehet követni.</a:t>
            </a:r>
            <a:endParaRPr/>
          </a:p>
          <a:p>
            <a:pPr marL="457200" marR="0" lvl="0" indent="-228600" algn="l" rtl="0">
              <a:lnSpc>
                <a:spcPct val="100000"/>
              </a:lnSpc>
              <a:spcBef>
                <a:spcPts val="0"/>
              </a:spcBef>
              <a:spcAft>
                <a:spcPts val="0"/>
              </a:spcAft>
              <a:buSzPts val="1400"/>
              <a:buNone/>
            </a:pPr>
            <a:endParaRPr i="0"/>
          </a:p>
          <a:p>
            <a:pPr marL="457200" marR="0" lvl="0" indent="-228600" algn="l" rtl="0">
              <a:lnSpc>
                <a:spcPct val="100000"/>
              </a:lnSpc>
              <a:spcBef>
                <a:spcPts val="0"/>
              </a:spcBef>
              <a:spcAft>
                <a:spcPts val="0"/>
              </a:spcAft>
              <a:buSzPts val="1400"/>
              <a:buNone/>
            </a:pPr>
            <a:r>
              <a:rPr lang="hu-HU" sz="1200" b="0" i="0" u="none" strike="noStrike" cap="none">
                <a:solidFill>
                  <a:schemeClr val="dk1"/>
                </a:solidFill>
                <a:latin typeface="Calibri"/>
                <a:ea typeface="Calibri"/>
                <a:cs typeface="Calibri"/>
                <a:sym typeface="Calibri"/>
              </a:rPr>
              <a:t>Manapság egyre több olyan tárgy vesz minket körbe, amelyek neve előtt szerepel az „okos” (angolul: smart) jelző.</a:t>
            </a:r>
            <a:endParaRPr/>
          </a:p>
          <a:p>
            <a:pPr marL="457200" marR="0" lvl="0" indent="-228600" algn="l" rtl="0">
              <a:lnSpc>
                <a:spcPct val="100000"/>
              </a:lnSpc>
              <a:spcBef>
                <a:spcPts val="0"/>
              </a:spcBef>
              <a:spcAft>
                <a:spcPts val="0"/>
              </a:spcAft>
              <a:buSzPts val="1400"/>
              <a:buNone/>
            </a:pPr>
            <a:r>
              <a:rPr lang="hu-HU" sz="1200" b="0" i="0" u="none" strike="noStrike" cap="none">
                <a:solidFill>
                  <a:schemeClr val="dk1"/>
                </a:solidFill>
                <a:latin typeface="Calibri"/>
                <a:ea typeface="Calibri"/>
                <a:cs typeface="Calibri"/>
                <a:sym typeface="Calibri"/>
              </a:rPr>
              <a:t>Milyen eszközök ezek? Lássunk néhányat:</a:t>
            </a:r>
            <a:endParaRPr/>
          </a:p>
          <a:p>
            <a:pPr marL="457200" lvl="0" indent="-228600" algn="l" rtl="0">
              <a:lnSpc>
                <a:spcPct val="100000"/>
              </a:lnSpc>
              <a:spcBef>
                <a:spcPts val="0"/>
              </a:spcBef>
              <a:spcAft>
                <a:spcPts val="0"/>
              </a:spcAft>
              <a:buSzPts val="1400"/>
              <a:buFont typeface="Arial"/>
              <a:buChar char="•"/>
            </a:pPr>
            <a:r>
              <a:rPr lang="hu-HU" sz="1200" b="0" i="0" u="none" strike="noStrike" cap="none">
                <a:solidFill>
                  <a:schemeClr val="dk1"/>
                </a:solidFill>
                <a:latin typeface="Calibri"/>
                <a:ea typeface="Calibri"/>
                <a:cs typeface="Calibri"/>
                <a:sym typeface="Calibri"/>
              </a:rPr>
              <a:t>okostelefon,</a:t>
            </a:r>
            <a:endParaRPr/>
          </a:p>
          <a:p>
            <a:pPr marL="457200" lvl="0" indent="-228600" algn="l" rtl="0">
              <a:lnSpc>
                <a:spcPct val="100000"/>
              </a:lnSpc>
              <a:spcBef>
                <a:spcPts val="0"/>
              </a:spcBef>
              <a:spcAft>
                <a:spcPts val="0"/>
              </a:spcAft>
              <a:buSzPts val="1400"/>
              <a:buFont typeface="Arial"/>
              <a:buChar char="•"/>
            </a:pPr>
            <a:r>
              <a:rPr lang="hu-HU" sz="1200" b="0" i="0" u="none" strike="noStrike" cap="none">
                <a:solidFill>
                  <a:schemeClr val="dk1"/>
                </a:solidFill>
                <a:latin typeface="Calibri"/>
                <a:ea typeface="Calibri"/>
                <a:cs typeface="Calibri"/>
                <a:sym typeface="Calibri"/>
              </a:rPr>
              <a:t>okosóra,</a:t>
            </a:r>
            <a:endParaRPr/>
          </a:p>
          <a:p>
            <a:pPr marL="457200" lvl="0" indent="-228600" algn="l" rtl="0">
              <a:lnSpc>
                <a:spcPct val="100000"/>
              </a:lnSpc>
              <a:spcBef>
                <a:spcPts val="0"/>
              </a:spcBef>
              <a:spcAft>
                <a:spcPts val="0"/>
              </a:spcAft>
              <a:buSzPts val="1400"/>
              <a:buFont typeface="Arial"/>
              <a:buChar char="•"/>
            </a:pPr>
            <a:r>
              <a:rPr lang="hu-HU" sz="1200" b="0" i="0" u="none" strike="noStrike" cap="none">
                <a:solidFill>
                  <a:schemeClr val="dk1"/>
                </a:solidFill>
                <a:latin typeface="Calibri"/>
                <a:ea typeface="Calibri"/>
                <a:cs typeface="Calibri"/>
                <a:sym typeface="Calibri"/>
              </a:rPr>
              <a:t>okoskarkötő,</a:t>
            </a:r>
            <a:endParaRPr/>
          </a:p>
          <a:p>
            <a:pPr marL="457200" lvl="0" indent="-228600" algn="l" rtl="0">
              <a:lnSpc>
                <a:spcPct val="100000"/>
              </a:lnSpc>
              <a:spcBef>
                <a:spcPts val="0"/>
              </a:spcBef>
              <a:spcAft>
                <a:spcPts val="0"/>
              </a:spcAft>
              <a:buSzPts val="1400"/>
              <a:buFont typeface="Arial"/>
              <a:buChar char="•"/>
            </a:pPr>
            <a:r>
              <a:rPr lang="hu-HU" sz="1200" b="0" i="0" u="none" strike="noStrike" cap="none">
                <a:solidFill>
                  <a:schemeClr val="dk1"/>
                </a:solidFill>
                <a:latin typeface="Calibri"/>
                <a:ea typeface="Calibri"/>
                <a:cs typeface="Calibri"/>
                <a:sym typeface="Calibri"/>
              </a:rPr>
              <a:t>okosbútor,</a:t>
            </a:r>
            <a:endParaRPr/>
          </a:p>
          <a:p>
            <a:pPr marL="457200" lvl="0" indent="-228600" algn="l" rtl="0">
              <a:lnSpc>
                <a:spcPct val="100000"/>
              </a:lnSpc>
              <a:spcBef>
                <a:spcPts val="0"/>
              </a:spcBef>
              <a:spcAft>
                <a:spcPts val="0"/>
              </a:spcAft>
              <a:buSzPts val="1400"/>
              <a:buFont typeface="Arial"/>
              <a:buChar char="•"/>
            </a:pPr>
            <a:r>
              <a:rPr lang="hu-HU" sz="1200" b="0" i="0" u="none" strike="noStrike" cap="none">
                <a:solidFill>
                  <a:schemeClr val="dk1"/>
                </a:solidFill>
                <a:latin typeface="Calibri"/>
                <a:ea typeface="Calibri"/>
                <a:cs typeface="Calibri"/>
                <a:sym typeface="Calibri"/>
              </a:rPr>
              <a:t>okosotthon stb.</a:t>
            </a:r>
            <a:endParaRPr/>
          </a:p>
          <a:p>
            <a:pPr marL="457200" marR="0" lvl="0" indent="-228600" algn="l" rtl="0">
              <a:lnSpc>
                <a:spcPct val="100000"/>
              </a:lnSpc>
              <a:spcBef>
                <a:spcPts val="0"/>
              </a:spcBef>
              <a:spcAft>
                <a:spcPts val="0"/>
              </a:spcAft>
              <a:buSzPts val="1400"/>
              <a:buNone/>
            </a:pPr>
            <a:r>
              <a:rPr lang="hu-HU" sz="1200" b="0" i="0" u="none" strike="noStrike" cap="none">
                <a:solidFill>
                  <a:schemeClr val="dk1"/>
                </a:solidFill>
                <a:latin typeface="Calibri"/>
                <a:ea typeface="Calibri"/>
                <a:cs typeface="Calibri"/>
                <a:sym typeface="Calibri"/>
              </a:rPr>
              <a:t>Egyáltalán mitől lesz okos bármi is?</a:t>
            </a:r>
            <a:endParaRPr/>
          </a:p>
          <a:p>
            <a:pPr marL="457200" marR="0" lvl="0" indent="-228600" algn="l" rtl="0">
              <a:lnSpc>
                <a:spcPct val="100000"/>
              </a:lnSpc>
              <a:spcBef>
                <a:spcPts val="0"/>
              </a:spcBef>
              <a:spcAft>
                <a:spcPts val="0"/>
              </a:spcAft>
              <a:buSzPts val="1400"/>
              <a:buNone/>
            </a:pPr>
            <a:r>
              <a:rPr lang="hu-HU" sz="1200" b="0" i="0" u="none" strike="noStrike" cap="none">
                <a:solidFill>
                  <a:schemeClr val="dk1"/>
                </a:solidFill>
                <a:latin typeface="Calibri"/>
                <a:ea typeface="Calibri"/>
                <a:cs typeface="Calibri"/>
                <a:sym typeface="Calibri"/>
              </a:rPr>
              <a:t>Attól, hogy nem csupán mérjük környezetünkből származó adatokat és eseményeket, hanem azokat egy konkrét cél érdekében automatikusan fel is dolgozzuk, sőt reagálunk rájuk.</a:t>
            </a:r>
            <a:r>
              <a:rPr lang="hu-HU"/>
              <a:t> Egy okoskaptár esetén is ezt várhatjuk el. </a:t>
            </a:r>
            <a:endParaRPr/>
          </a:p>
          <a:p>
            <a:pPr marL="457200" marR="0" lvl="0" indent="-228600" algn="l" rtl="0">
              <a:lnSpc>
                <a:spcPct val="100000"/>
              </a:lnSpc>
              <a:spcBef>
                <a:spcPts val="0"/>
              </a:spcBef>
              <a:spcAft>
                <a:spcPts val="0"/>
              </a:spcAft>
              <a:buSzPts val="1400"/>
              <a:buNone/>
            </a:pPr>
            <a:r>
              <a:rPr lang="hu-HU"/>
              <a:t>Milyen okos kaptár megoldások érhetőek el és melyik mit nyújt?</a:t>
            </a:r>
            <a:endParaRPr/>
          </a:p>
        </p:txBody>
      </p:sp>
      <p:sp>
        <p:nvSpPr>
          <p:cNvPr id="302" name="Google Shape;302;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u-HU"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hu-HU"/>
              <a:t>Kép forrása: https://www.kickstarter.com/projects/1418874888/beescanning</a:t>
            </a:r>
            <a:endParaRPr/>
          </a:p>
        </p:txBody>
      </p:sp>
      <p:sp>
        <p:nvSpPr>
          <p:cNvPr id="322" name="Google Shape;322;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u-HU"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hu-HU" dirty="0"/>
              <a:t>Drón (angolul </a:t>
            </a:r>
            <a:r>
              <a:rPr lang="hu-HU" dirty="0" err="1"/>
              <a:t>drone</a:t>
            </a:r>
            <a:r>
              <a:rPr lang="hu-HU" dirty="0"/>
              <a:t>, jelentése: here, méh): olyan pilóta nélküli repülőeszköz, amely </a:t>
            </a:r>
            <a:r>
              <a:rPr lang="hu-HU" dirty="0" err="1"/>
              <a:t>távvezérelt</a:t>
            </a:r>
            <a:r>
              <a:rPr lang="hu-HU" dirty="0"/>
              <a:t> vagy programozott repülésre képes információszerzés, logisztikai vagy speciális operatív feladatok ellátása céljából. Használatuk az agrár ágazatban is egyre elterjedtebb, köszönhetően annak, hogy a olcsóbb, mint a műholdas, valamint a pilótával készített légifelvételezések, a könnyebb irányíthatóság miatt ráadásul nagyobb pontosság érhető el. Valamint gyakrabban is fel lehet szállni, így naprakész információkat lehet szerezni.</a:t>
            </a:r>
            <a:endParaRPr dirty="0"/>
          </a:p>
        </p:txBody>
      </p:sp>
      <p:sp>
        <p:nvSpPr>
          <p:cNvPr id="330" name="Google Shape;330;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u-HU"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hu-HU"/>
              <a:t>Mobiltelefon az, ami mindig nálunk van, így kiváló eszköze lehet annak, hogy szükség esetén értesítéseket, riasztásokat kapjunk, illetve, hogy nyomon kövessük például a méhállományunk aktuális viszonyait.</a:t>
            </a:r>
            <a:endParaRPr/>
          </a:p>
        </p:txBody>
      </p:sp>
      <p:sp>
        <p:nvSpPr>
          <p:cNvPr id="339" name="Google Shape;339;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u-HU"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d06e39d23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d06e39d235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d06e39d23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gd06e39d235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d06e39d23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gd06e39d23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d06e39d23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d06e39d23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d06e39d23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gd06e39d23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d06e39d23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gd06e39d23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d06e39d23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gd06e39d23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d06e39d23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d06e39d23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d06e39d23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gd06e39d23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d06e39d235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gd06e39d235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d06e39d235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d06e39d235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d06e39d23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4" name="Google Shape;524;gd06e39d23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d06e39d23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d06e39d235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d06e39d23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gd06e39d23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06e39d235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gd06e39d235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d06e39d23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7" name="Google Shape;597;gd06e39d23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d06e39d235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0" name="Google Shape;680;gd06e39d235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d06e39d235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gd06e39d235_0_2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92" name="Google Shape;692;gd06e39d235_0_26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d06e39d235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1" name="Google Shape;721;gd06e39d235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d06e39d235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7" name="Google Shape;737;gd06e39d235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d06e39d235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5" name="Google Shape;745;gd06e39d235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06e39d235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gd06e39d235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d06e39d23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8" name="Google Shape;768;gd06e39d23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d06e39d235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7" name="Google Shape;777;gd06e39d235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d5cdf87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d5cdf87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d5cdf870b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d5cdf870b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779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8071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06e39d23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gd06e39d23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d06e39d23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5" name="Google Shape;805;gd06e39d23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1" name="Google Shape;81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
        <p:cNvGrpSpPr/>
        <p:nvPr/>
      </p:nvGrpSpPr>
      <p:grpSpPr>
        <a:xfrm>
          <a:off x="0" y="0"/>
          <a:ext cx="0" cy="0"/>
          <a:chOff x="0" y="0"/>
          <a:chExt cx="0" cy="0"/>
        </a:xfrm>
      </p:grpSpPr>
      <p:sp>
        <p:nvSpPr>
          <p:cNvPr id="59" name="Google Shape;59;gd06e39d235_0_457"/>
          <p:cNvSpPr/>
          <p:nvPr/>
        </p:nvSpPr>
        <p:spPr>
          <a:xfrm>
            <a:off x="0" y="1"/>
            <a:ext cx="12192000" cy="1207800"/>
          </a:xfrm>
          <a:prstGeom prst="rect">
            <a:avLst/>
          </a:prstGeom>
          <a:gradFill>
            <a:gsLst>
              <a:gs pos="0">
                <a:srgbClr val="00ACCF"/>
              </a:gs>
              <a:gs pos="69000">
                <a:srgbClr val="80D6E7"/>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0" name="Google Shape;60;gd06e39d235_0_457"/>
          <p:cNvSpPr/>
          <p:nvPr/>
        </p:nvSpPr>
        <p:spPr>
          <a:xfrm>
            <a:off x="0" y="1168603"/>
            <a:ext cx="12192000" cy="5655000"/>
          </a:xfrm>
          <a:prstGeom prst="rect">
            <a:avLst/>
          </a:prstGeom>
          <a:solidFill>
            <a:schemeClr val="lt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1" name="Google Shape;61;gd06e39d235_0_457"/>
          <p:cNvSpPr txBox="1">
            <a:spLocks noGrp="1"/>
          </p:cNvSpPr>
          <p:nvPr>
            <p:ph type="title"/>
          </p:nvPr>
        </p:nvSpPr>
        <p:spPr>
          <a:xfrm>
            <a:off x="609600" y="60149"/>
            <a:ext cx="10972800" cy="1143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36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gd06e39d235_0_457"/>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rgbClr val="92D050"/>
              </a:buClr>
              <a:buSzPts val="2800"/>
              <a:buChar char="•"/>
              <a:defRPr/>
            </a:lvl1pPr>
            <a:lvl2pPr marL="914400" lvl="1" indent="-381000" algn="l" rtl="0">
              <a:lnSpc>
                <a:spcPct val="90000"/>
              </a:lnSpc>
              <a:spcBef>
                <a:spcPts val="500"/>
              </a:spcBef>
              <a:spcAft>
                <a:spcPts val="0"/>
              </a:spcAft>
              <a:buClr>
                <a:srgbClr val="92D050"/>
              </a:buClr>
              <a:buSzPts val="2400"/>
              <a:buChar char="•"/>
              <a:defRPr/>
            </a:lvl2pPr>
            <a:lvl3pPr marL="1371600" lvl="2" indent="-355600" algn="l" rtl="0">
              <a:lnSpc>
                <a:spcPct val="90000"/>
              </a:lnSpc>
              <a:spcBef>
                <a:spcPts val="500"/>
              </a:spcBef>
              <a:spcAft>
                <a:spcPts val="0"/>
              </a:spcAft>
              <a:buClr>
                <a:srgbClr val="92D050"/>
              </a:buClr>
              <a:buSzPts val="2000"/>
              <a:buChar char="•"/>
              <a:defRPr/>
            </a:lvl3pPr>
            <a:lvl4pPr marL="1828800" lvl="3" indent="-342900" algn="l" rtl="0">
              <a:lnSpc>
                <a:spcPct val="90000"/>
              </a:lnSpc>
              <a:spcBef>
                <a:spcPts val="500"/>
              </a:spcBef>
              <a:spcAft>
                <a:spcPts val="0"/>
              </a:spcAft>
              <a:buClr>
                <a:srgbClr val="92D050"/>
              </a:buClr>
              <a:buSzPts val="1800"/>
              <a:buChar char="•"/>
              <a:defRPr/>
            </a:lvl4pPr>
            <a:lvl5pPr marL="2286000" lvl="4" indent="-342900" algn="l" rtl="0">
              <a:lnSpc>
                <a:spcPct val="90000"/>
              </a:lnSpc>
              <a:spcBef>
                <a:spcPts val="500"/>
              </a:spcBef>
              <a:spcAft>
                <a:spcPts val="0"/>
              </a:spcAft>
              <a:buClr>
                <a:srgbClr val="92D050"/>
              </a:buClr>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pic>
        <p:nvPicPr>
          <p:cNvPr id="63" name="Google Shape;63;gd06e39d235_0_457"/>
          <p:cNvPicPr preferRelativeResize="0"/>
          <p:nvPr/>
        </p:nvPicPr>
        <p:blipFill rotWithShape="1">
          <a:blip r:embed="rId2">
            <a:alphaModFix/>
          </a:blip>
          <a:srcRect/>
          <a:stretch/>
        </p:blipFill>
        <p:spPr>
          <a:xfrm>
            <a:off x="10612901" y="64911"/>
            <a:ext cx="1579099" cy="1143000"/>
          </a:xfrm>
          <a:prstGeom prst="rect">
            <a:avLst/>
          </a:prstGeom>
          <a:noFill/>
          <a:ln>
            <a:noFill/>
          </a:ln>
        </p:spPr>
      </p:pic>
      <p:sp>
        <p:nvSpPr>
          <p:cNvPr id="64" name="Google Shape;64;gd06e39d235_0_457"/>
          <p:cNvSpPr txBox="1"/>
          <p:nvPr/>
        </p:nvSpPr>
        <p:spPr>
          <a:xfrm>
            <a:off x="609600" y="6243276"/>
            <a:ext cx="7197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600" b="0" i="0" u="none" strike="noStrike" cap="none">
                <a:solidFill>
                  <a:srgbClr val="000000"/>
                </a:solidFill>
                <a:latin typeface="Arial"/>
                <a:ea typeface="Arial"/>
                <a:cs typeface="Arial"/>
                <a:sym typeface="Arial"/>
              </a:rPr>
              <a:t>Kerekes Sándor – Natura Mérnökiroda Kft.</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
        <p:nvSpPr>
          <p:cNvPr id="33" name="Google Shape;33;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38"/>
        <p:cNvGrpSpPr/>
        <p:nvPr/>
      </p:nvGrpSpPr>
      <p:grpSpPr>
        <a:xfrm>
          <a:off x="0" y="0"/>
          <a:ext cx="0" cy="0"/>
          <a:chOff x="0" y="0"/>
          <a:chExt cx="0" cy="0"/>
        </a:xfrm>
      </p:grpSpPr>
      <p:sp>
        <p:nvSpPr>
          <p:cNvPr id="39" name="Google Shape;39;p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C9E4A"/>
              </a:buClr>
              <a:buSzPts val="3200"/>
              <a:buFont typeface="Arial"/>
              <a:buNone/>
              <a:defRPr sz="3200" b="0" i="0" u="none" strike="noStrike" cap="none">
                <a:solidFill>
                  <a:srgbClr val="1C9E4A"/>
                </a:solidFill>
                <a:latin typeface="Calibri"/>
                <a:ea typeface="Calibri"/>
                <a:cs typeface="Calibri"/>
                <a:sym typeface="Calibri"/>
              </a:defRPr>
            </a:lvl1pPr>
            <a:lvl2pPr marR="0" lvl="1" algn="l" rtl="0">
              <a:lnSpc>
                <a:spcPct val="90000"/>
              </a:lnSpc>
              <a:spcBef>
                <a:spcPts val="500"/>
              </a:spcBef>
              <a:spcAft>
                <a:spcPts val="0"/>
              </a:spcAft>
              <a:buClr>
                <a:srgbClr val="1C9E4A"/>
              </a:buClr>
              <a:buSzPts val="2800"/>
              <a:buFont typeface="Arial"/>
              <a:buNone/>
              <a:defRPr sz="2800" b="0" i="0" u="none" strike="noStrike" cap="none">
                <a:solidFill>
                  <a:srgbClr val="1C9E4A"/>
                </a:solidFill>
                <a:latin typeface="Calibri"/>
                <a:ea typeface="Calibri"/>
                <a:cs typeface="Calibri"/>
                <a:sym typeface="Calibri"/>
              </a:defRPr>
            </a:lvl2pPr>
            <a:lvl3pPr marR="0" lvl="2" algn="l" rtl="0">
              <a:lnSpc>
                <a:spcPct val="90000"/>
              </a:lnSpc>
              <a:spcBef>
                <a:spcPts val="500"/>
              </a:spcBef>
              <a:spcAft>
                <a:spcPts val="0"/>
              </a:spcAft>
              <a:buClr>
                <a:srgbClr val="1C9E4A"/>
              </a:buClr>
              <a:buSzPts val="2400"/>
              <a:buFont typeface="Arial"/>
              <a:buNone/>
              <a:defRPr sz="2400" b="0" i="0" u="none" strike="noStrike" cap="none">
                <a:solidFill>
                  <a:srgbClr val="1C9E4A"/>
                </a:solidFill>
                <a:latin typeface="Calibri"/>
                <a:ea typeface="Calibri"/>
                <a:cs typeface="Calibri"/>
                <a:sym typeface="Calibri"/>
              </a:defRPr>
            </a:lvl3pPr>
            <a:lvl4pPr marR="0" lvl="3"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4pPr>
            <a:lvl5pPr marR="0" lvl="4"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1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4">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omme.hu/wp-content/uploads/2016/11/MagyarM%C3%A9h%C3%A9szetiNemzetiProgram2016-2019.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omme.hu" TargetMode="External"/><Relationship Id="rId4" Type="http://schemas.openxmlformats.org/officeDocument/2006/relationships/hyperlink" Target="http://www.ksh.hu/"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europarl.europa.eu/RegData/etudes/ATAG/2017/608786/EPRS_ATA%282017%29608786_EN.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ispag.org/proceeding_module/authors/default/details/abstract_id/102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Precision_beekeepin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beetight.com/?lang=hu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youtu.be/kSDIrGAv2V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beeking.eu/en"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bee-intelligence.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io-bee.eu/"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youtu.be/NKKK7siRrvw"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beehacker.com/wp/?page_id=103"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hyperlink" Target="http://www.kormany.hu/download/6/6d/21000/DJP20%20Strat%C3%A9giai%20Tanulm%C3%A1ny.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beekeeppal.co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8.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kern.hu/Esettanulmanyok/meh-kaptarak-felugyelete"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8" Type="http://schemas.openxmlformats.org/officeDocument/2006/relationships/hyperlink" Target="https://meheszet.lap.hu/" TargetMode="External"/><Relationship Id="rId3" Type="http://schemas.openxmlformats.org/officeDocument/2006/relationships/hyperlink" Target="https://mek.oszk.hu/14400/14401/14401.pdf" TargetMode="External"/><Relationship Id="rId7" Type="http://schemas.openxmlformats.org/officeDocument/2006/relationships/hyperlink" Target="http://www.omme.hu/category/jogszabalyok/mehtartas-jogi-szabalyozas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nive.hu/index.php?tip=szvk&amp;option=com_jumi&amp;view=application&amp;fileid=7&amp;kulcsszo=m%C3%A9h%C3%A9sz&amp;keres=Keres" TargetMode="External"/><Relationship Id="rId5" Type="http://schemas.openxmlformats.org/officeDocument/2006/relationships/hyperlink" Target="https://oktatasok.hu/kepzes/mehesz-okj-tanfolyam/" TargetMode="External"/><Relationship Id="rId4" Type="http://schemas.openxmlformats.org/officeDocument/2006/relationships/hyperlink" Target="http://meheszklub.hu/"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pazirik.hu/projekt/aim-bee2bee-application/"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agroinform.hu/kerteszet_szoleszet/mehek-dronok-beporzas-47922-001"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s://agraragazat.hu/hir/tudosok-szappanbuborek-segitsegevel-poroztak-gyumolcsfakat/" TargetMode="External"/><Relationship Id="rId4" Type="http://schemas.openxmlformats.org/officeDocument/2006/relationships/hyperlink" Target="https://www.agrarszektor.hu/gepek/apro-dronokkal-helyettesitenek-a-veszesen-fogyatkozo-meheket.7004.html"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ak.hu/szakmai-infok/digitalis-agrarakademia-2019/01-agrar-digitalis-alapismerete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igitalisjoletprogram.hu/" TargetMode="External"/><Relationship Id="rId5" Type="http://schemas.openxmlformats.org/officeDocument/2006/relationships/hyperlink" Target="https://www.nak.hu/szakmai-infok/digitalis-agrarakademia-2019/02-digitalis-technologia-es-jog" TargetMode="External"/><Relationship Id="rId4" Type="http://schemas.openxmlformats.org/officeDocument/2006/relationships/hyperlink" Target="https://www.nak.hu/szakmai-infok/digitalis-agrarakademia-2019/03-digitalis-farm-menedzsmen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sp>
        <p:nvSpPr>
          <p:cNvPr id="69" name="Google Shape;69;p1"/>
          <p:cNvSpPr txBox="1">
            <a:spLocks noGrp="1"/>
          </p:cNvSpPr>
          <p:nvPr>
            <p:ph type="ctrTitle"/>
          </p:nvPr>
        </p:nvSpPr>
        <p:spPr>
          <a:xfrm>
            <a:off x="1402977" y="1122362"/>
            <a:ext cx="9144000" cy="16208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sz="6000" dirty="0"/>
              <a:t>Méhészet és digitalizáció</a:t>
            </a:r>
            <a:br>
              <a:rPr lang="hu-HU" sz="6000" dirty="0"/>
            </a:br>
            <a:r>
              <a:rPr lang="hu-HU" sz="3800" dirty="0"/>
              <a:t>„láthatóvá tesszük a láthatatlant”</a:t>
            </a:r>
            <a:endParaRPr sz="3800" dirty="0"/>
          </a:p>
        </p:txBody>
      </p:sp>
      <p:sp>
        <p:nvSpPr>
          <p:cNvPr id="70" name="Google Shape;70;p1"/>
          <p:cNvSpPr txBox="1">
            <a:spLocks noGrp="1"/>
          </p:cNvSpPr>
          <p:nvPr>
            <p:ph type="subTitle" idx="1"/>
          </p:nvPr>
        </p:nvSpPr>
        <p:spPr>
          <a:xfrm>
            <a:off x="1402977" y="2743199"/>
            <a:ext cx="9144000" cy="17075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C9E4A"/>
              </a:buClr>
              <a:buSzPct val="160000"/>
              <a:buNone/>
            </a:pPr>
            <a:r>
              <a:rPr lang="hu-HU" sz="2000" dirty="0"/>
              <a:t>Készítették:</a:t>
            </a:r>
            <a:endParaRPr sz="2000" dirty="0"/>
          </a:p>
          <a:p>
            <a:pPr marL="0" lvl="0" indent="0" algn="l" rtl="0">
              <a:spcBef>
                <a:spcPts val="0"/>
              </a:spcBef>
              <a:spcAft>
                <a:spcPts val="0"/>
              </a:spcAft>
              <a:buClr>
                <a:srgbClr val="1C9E4A"/>
              </a:buClr>
              <a:buSzPct val="160000"/>
              <a:buNone/>
            </a:pPr>
            <a:r>
              <a:rPr lang="hu-HU" sz="2000" dirty="0"/>
              <a:t>Angyalné Dr. Alexy Márta - agrármérnök, agrárinformatikai projektek szakmai koordinátora, ELTE Informatikai Kar</a:t>
            </a:r>
          </a:p>
          <a:p>
            <a:pPr marL="0" lvl="0" indent="0" algn="l" rtl="0">
              <a:spcBef>
                <a:spcPts val="0"/>
              </a:spcBef>
              <a:spcAft>
                <a:spcPts val="0"/>
              </a:spcAft>
              <a:buClr>
                <a:srgbClr val="1C9E4A"/>
              </a:buClr>
              <a:buSzPct val="160000"/>
              <a:buNone/>
            </a:pPr>
            <a:endParaRPr sz="2000" dirty="0"/>
          </a:p>
          <a:p>
            <a:pPr marL="0" lvl="0" indent="0" algn="l" rtl="0">
              <a:lnSpc>
                <a:spcPct val="90000"/>
              </a:lnSpc>
              <a:spcBef>
                <a:spcPts val="0"/>
              </a:spcBef>
              <a:spcAft>
                <a:spcPts val="0"/>
              </a:spcAft>
              <a:buClr>
                <a:srgbClr val="1C9E4A"/>
              </a:buClr>
              <a:buSzPct val="160000"/>
              <a:buNone/>
            </a:pPr>
            <a:r>
              <a:rPr lang="hu-HU" sz="2000" dirty="0"/>
              <a:t>Dr. Pajor Gábor – állatorvos, adatelemző, informatikus, a Magyar Precíziós Gazdálkodási Egyesület elnökségi tagja</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hu-HU" dirty="0"/>
              <a:t>A méhészet helye és helyzete – az Európai Unióban</a:t>
            </a:r>
            <a:endParaRPr dirty="0"/>
          </a:p>
        </p:txBody>
      </p:sp>
      <p:sp>
        <p:nvSpPr>
          <p:cNvPr id="152" name="Google Shape;152;p25"/>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hu-HU" sz="2400" dirty="0"/>
              <a:t>az Európai Unióban összesen 600 ezer méhész</a:t>
            </a:r>
            <a:endParaRPr sz="2400" dirty="0"/>
          </a:p>
          <a:p>
            <a:pPr marL="457200" lvl="0" indent="-381000" algn="l" rtl="0">
              <a:lnSpc>
                <a:spcPct val="90000"/>
              </a:lnSpc>
              <a:spcBef>
                <a:spcPts val="0"/>
              </a:spcBef>
              <a:spcAft>
                <a:spcPts val="0"/>
              </a:spcAft>
              <a:buSzPts val="2400"/>
              <a:buChar char="-"/>
            </a:pPr>
            <a:r>
              <a:rPr lang="hu-HU" sz="2400" dirty="0"/>
              <a:t>16 millió kaptár</a:t>
            </a:r>
            <a:endParaRPr sz="2400" dirty="0"/>
          </a:p>
          <a:p>
            <a:pPr marL="457200" lvl="0" indent="-381000" algn="l" rtl="0">
              <a:lnSpc>
                <a:spcPct val="90000"/>
              </a:lnSpc>
              <a:spcBef>
                <a:spcPts val="0"/>
              </a:spcBef>
              <a:spcAft>
                <a:spcPts val="0"/>
              </a:spcAft>
              <a:buSzPts val="2400"/>
              <a:buChar char="-"/>
            </a:pPr>
            <a:r>
              <a:rPr lang="hu-HU" sz="2400" dirty="0"/>
              <a:t>200 ezer tonna méz</a:t>
            </a:r>
            <a:endParaRPr sz="2400" dirty="0"/>
          </a:p>
          <a:p>
            <a:pPr marL="457200" lvl="0" indent="-381000" algn="l" rtl="0">
              <a:lnSpc>
                <a:spcPct val="90000"/>
              </a:lnSpc>
              <a:spcBef>
                <a:spcPts val="0"/>
              </a:spcBef>
              <a:spcAft>
                <a:spcPts val="0"/>
              </a:spcAft>
              <a:buSzPts val="2400"/>
              <a:buChar char="-"/>
            </a:pPr>
            <a:r>
              <a:rPr lang="hu-HU" sz="2400" dirty="0"/>
              <a:t>ez nem fedezi a szükségletet. Legjelentősebb import Kínából érkezik.</a:t>
            </a:r>
            <a:endParaRPr sz="2400" dirty="0"/>
          </a:p>
          <a:p>
            <a:pPr marL="457200" lvl="0" indent="-381000" algn="l" rtl="0">
              <a:lnSpc>
                <a:spcPct val="90000"/>
              </a:lnSpc>
              <a:spcBef>
                <a:spcPts val="0"/>
              </a:spcBef>
              <a:spcAft>
                <a:spcPts val="0"/>
              </a:spcAft>
              <a:buSzPts val="2400"/>
              <a:buChar char="-"/>
            </a:pPr>
            <a:r>
              <a:rPr lang="hu-HU" sz="2400" dirty="0"/>
              <a:t>az európai unió tagországaiban működő méhészek mindössze 4%-a rendelkezik 150-nél több családdal</a:t>
            </a:r>
            <a:endParaRPr sz="2400" dirty="0"/>
          </a:p>
          <a:p>
            <a:pPr marL="457200" lvl="0" indent="-381000" algn="l" rtl="0">
              <a:lnSpc>
                <a:spcPct val="90000"/>
              </a:lnSpc>
              <a:spcBef>
                <a:spcPts val="0"/>
              </a:spcBef>
              <a:spcAft>
                <a:spcPts val="0"/>
              </a:spcAft>
              <a:buSzPts val="2400"/>
              <a:buChar char="-"/>
            </a:pPr>
            <a:r>
              <a:rPr lang="hu-HU" sz="2400" dirty="0"/>
              <a:t>nagy szórás mutatkozik a méhészek által gondozott </a:t>
            </a:r>
            <a:r>
              <a:rPr lang="hu-HU" sz="2400" dirty="0" err="1"/>
              <a:t>kaptárak</a:t>
            </a:r>
            <a:r>
              <a:rPr lang="hu-HU" sz="2400" dirty="0"/>
              <a:t> számában:</a:t>
            </a:r>
            <a:endParaRPr sz="2400" dirty="0"/>
          </a:p>
          <a:p>
            <a:pPr marL="457200" lvl="0" indent="0" algn="l" rtl="0">
              <a:lnSpc>
                <a:spcPct val="90000"/>
              </a:lnSpc>
              <a:spcBef>
                <a:spcPts val="0"/>
              </a:spcBef>
              <a:spcAft>
                <a:spcPts val="0"/>
              </a:spcAft>
              <a:buSzPts val="1600"/>
              <a:buNone/>
            </a:pPr>
            <a:r>
              <a:rPr lang="hu-HU" sz="2400" dirty="0"/>
              <a:t>pl. Olaszországban a méhállomány több mint 60%-át 150-nél több </a:t>
            </a:r>
            <a:r>
              <a:rPr lang="hu-HU" sz="2400" dirty="0" err="1"/>
              <a:t>kaptárat</a:t>
            </a:r>
            <a:r>
              <a:rPr lang="hu-HU" sz="2400" dirty="0"/>
              <a:t> tartó méhészek birtokolják.</a:t>
            </a:r>
            <a:endParaRPr sz="2400" dirty="0"/>
          </a:p>
          <a:p>
            <a:pPr marL="457200" lvl="0" indent="-381000" algn="l" rtl="0">
              <a:lnSpc>
                <a:spcPct val="90000"/>
              </a:lnSpc>
              <a:spcBef>
                <a:spcPts val="0"/>
              </a:spcBef>
              <a:spcAft>
                <a:spcPts val="0"/>
              </a:spcAft>
              <a:buSzPts val="2400"/>
              <a:buChar char="-"/>
            </a:pPr>
            <a:r>
              <a:rPr lang="hu-HU" sz="2400" dirty="0"/>
              <a:t>a méhészek 72%-a tagja az egyes országok méhész szövetségeinek</a:t>
            </a:r>
            <a:endParaRPr sz="2400" dirty="0"/>
          </a:p>
          <a:p>
            <a:pPr marL="0" lvl="0" indent="0" algn="l" rtl="0">
              <a:lnSpc>
                <a:spcPct val="90000"/>
              </a:lnSpc>
              <a:spcBef>
                <a:spcPts val="0"/>
              </a:spcBef>
              <a:spcAft>
                <a:spcPts val="0"/>
              </a:spcAft>
              <a:buClr>
                <a:schemeClr val="dk1"/>
              </a:buClr>
              <a:buSzPts val="1600"/>
              <a:buNone/>
            </a:pPr>
            <a:endParaRPr lang="hu-HU" sz="2400" dirty="0"/>
          </a:p>
          <a:p>
            <a:pPr marL="0" lvl="0" indent="0" algn="l" rtl="0">
              <a:lnSpc>
                <a:spcPct val="90000"/>
              </a:lnSpc>
              <a:spcBef>
                <a:spcPts val="0"/>
              </a:spcBef>
              <a:spcAft>
                <a:spcPts val="0"/>
              </a:spcAft>
              <a:buClr>
                <a:schemeClr val="dk1"/>
              </a:buClr>
              <a:buSzPts val="1600"/>
              <a:buNone/>
            </a:pPr>
            <a:r>
              <a:rPr lang="hu-HU" sz="1800" dirty="0" err="1"/>
              <a:t>forrás:http</a:t>
            </a:r>
            <a:r>
              <a:rPr lang="hu-HU" sz="1800" dirty="0"/>
              <a:t>://www.europarl.europa.eu/RegData/etudes/ATAG/2017/608786/EPRS_ATA%282017%29608786_EN.pdf</a:t>
            </a:r>
            <a:endParaRPr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hu-HU"/>
              <a:t>A méhészet helye és helyzete - Magyarországon</a:t>
            </a:r>
            <a:endParaRPr/>
          </a:p>
        </p:txBody>
      </p:sp>
      <p:sp>
        <p:nvSpPr>
          <p:cNvPr id="159" name="Google Shape;159;p26"/>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600"/>
              <a:buNone/>
            </a:pPr>
            <a:r>
              <a:rPr lang="hu-HU" sz="2400" dirty="0"/>
              <a:t>A magyar méhészeti program a 2016-2019-es időszakra vonatkozóan elérhető az alábbi oldalon:</a:t>
            </a:r>
            <a:endParaRPr sz="2400" dirty="0"/>
          </a:p>
          <a:p>
            <a:pPr marL="0" lvl="0" indent="0" algn="l" rtl="0">
              <a:lnSpc>
                <a:spcPct val="90000"/>
              </a:lnSpc>
              <a:spcBef>
                <a:spcPts val="1000"/>
              </a:spcBef>
              <a:spcAft>
                <a:spcPts val="0"/>
              </a:spcAft>
              <a:buSzPts val="1600"/>
              <a:buNone/>
            </a:pPr>
            <a:r>
              <a:rPr lang="hu-HU" u="sng" dirty="0">
                <a:solidFill>
                  <a:schemeClr val="hlink"/>
                </a:solidFill>
                <a:hlinkClick r:id="rId3"/>
              </a:rPr>
              <a:t>http://www.omme.hu/wp-content/uploads/2016/11/MagyarM%C3%A9h%C3%A9szetiNemzetiProgram2016-2019.pdf</a:t>
            </a:r>
            <a:endParaRPr dirty="0"/>
          </a:p>
          <a:p>
            <a:pPr marL="0" lvl="0" indent="0" algn="l" rtl="0">
              <a:lnSpc>
                <a:spcPct val="90000"/>
              </a:lnSpc>
              <a:spcBef>
                <a:spcPts val="1000"/>
              </a:spcBef>
              <a:spcAft>
                <a:spcPts val="0"/>
              </a:spcAft>
              <a:buSzPts val="1600"/>
              <a:buNone/>
            </a:pPr>
            <a:endParaRPr dirty="0"/>
          </a:p>
          <a:p>
            <a:pPr marL="0" lvl="0" indent="0" algn="l" rtl="0">
              <a:lnSpc>
                <a:spcPct val="90000"/>
              </a:lnSpc>
              <a:spcBef>
                <a:spcPts val="1000"/>
              </a:spcBef>
              <a:spcAft>
                <a:spcPts val="0"/>
              </a:spcAft>
              <a:buSzPts val="1600"/>
              <a:buNone/>
            </a:pPr>
            <a:r>
              <a:rPr lang="hu-HU" sz="2400" dirty="0"/>
              <a:t>2018-ban 867 ezer méhcsalád volt hazánkban.</a:t>
            </a:r>
            <a:r>
              <a:rPr lang="hu-HU" dirty="0"/>
              <a:t> forrás: </a:t>
            </a:r>
            <a:r>
              <a:rPr lang="hu-HU" u="sng" dirty="0">
                <a:solidFill>
                  <a:schemeClr val="hlink"/>
                </a:solidFill>
                <a:hlinkClick r:id="rId4"/>
              </a:rPr>
              <a:t>www.ksh.hu</a:t>
            </a:r>
            <a:endParaRPr dirty="0"/>
          </a:p>
          <a:p>
            <a:pPr marL="0" lvl="0" indent="0" algn="l" rtl="0">
              <a:lnSpc>
                <a:spcPct val="90000"/>
              </a:lnSpc>
              <a:spcBef>
                <a:spcPts val="1000"/>
              </a:spcBef>
              <a:spcAft>
                <a:spcPts val="0"/>
              </a:spcAft>
              <a:buSzPts val="1600"/>
              <a:buNone/>
            </a:pPr>
            <a:r>
              <a:rPr lang="hu-HU" sz="2400" dirty="0"/>
              <a:t>A magyar méhésztársadalmat összefogó és érdekeiket képviselő szervezet az OMME, Országos Magyar Méhészeti Egyesület (</a:t>
            </a:r>
            <a:r>
              <a:rPr lang="hu-HU" sz="2400" u="sng" dirty="0">
                <a:solidFill>
                  <a:schemeClr val="hlink"/>
                </a:solidFill>
                <a:hlinkClick r:id="rId5"/>
              </a:rPr>
              <a:t>www.omme.hu</a:t>
            </a:r>
            <a:r>
              <a:rPr lang="hu-HU" sz="2400" dirty="0"/>
              <a:t>)</a:t>
            </a:r>
            <a:endParaRPr sz="2400" dirty="0"/>
          </a:p>
          <a:p>
            <a:pPr marL="0" lvl="0" indent="0" algn="l" rtl="0">
              <a:lnSpc>
                <a:spcPct val="90000"/>
              </a:lnSpc>
              <a:spcBef>
                <a:spcPts val="1000"/>
              </a:spcBef>
              <a:spcAft>
                <a:spcPts val="0"/>
              </a:spcAft>
              <a:buSzPts val="1600"/>
              <a:buNone/>
            </a:pPr>
            <a:endParaRPr sz="2400" dirty="0"/>
          </a:p>
          <a:p>
            <a:pPr marL="0" lvl="0" indent="0" algn="l" rtl="0">
              <a:lnSpc>
                <a:spcPct val="90000"/>
              </a:lnSpc>
              <a:spcBef>
                <a:spcPts val="1000"/>
              </a:spcBef>
              <a:spcAft>
                <a:spcPts val="0"/>
              </a:spcAft>
              <a:buSzPts val="16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a:t>Mit nyújthat a digitalizáció a méhészetben?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hu-HU" dirty="0"/>
              <a:t>Kihívások a méhészeti ágazatban,</a:t>
            </a:r>
            <a:br>
              <a:rPr lang="hu-HU" dirty="0"/>
            </a:br>
            <a:r>
              <a:rPr lang="hu-HU" dirty="0"/>
              <a:t>melyekre digitális megoldásokat keresünk!</a:t>
            </a:r>
            <a:endParaRPr dirty="0"/>
          </a:p>
        </p:txBody>
      </p:sp>
      <p:sp>
        <p:nvSpPr>
          <p:cNvPr id="193" name="Google Shape;193;p31"/>
          <p:cNvSpPr txBox="1">
            <a:spLocks noGrp="1"/>
          </p:cNvSpPr>
          <p:nvPr>
            <p:ph type="body" idx="1"/>
          </p:nvPr>
        </p:nvSpPr>
        <p:spPr>
          <a:xfrm>
            <a:off x="321547" y="1690688"/>
            <a:ext cx="11555605" cy="4351338"/>
          </a:xfrm>
          <a:prstGeom prst="rect">
            <a:avLst/>
          </a:prstGeom>
          <a:noFill/>
          <a:ln>
            <a:noFill/>
          </a:ln>
        </p:spPr>
        <p:txBody>
          <a:bodyPr spcFirstLastPara="1" wrap="square" lIns="91425" tIns="45700" rIns="91425" bIns="45700" anchor="t" anchorCtr="0">
            <a:noAutofit/>
          </a:bodyPr>
          <a:lstStyle/>
          <a:p>
            <a:pPr marL="419100" lvl="0" indent="-342900" algn="l" rtl="0">
              <a:lnSpc>
                <a:spcPct val="120000"/>
              </a:lnSpc>
              <a:spcBef>
                <a:spcPts val="1000"/>
              </a:spcBef>
              <a:spcAft>
                <a:spcPts val="0"/>
              </a:spcAft>
              <a:buSzPts val="2400"/>
              <a:buFont typeface="Arial"/>
              <a:buChar char="•"/>
            </a:pPr>
            <a:r>
              <a:rPr lang="hu-HU" sz="2000" dirty="0"/>
              <a:t>méhbetegségek időben való felismerése</a:t>
            </a:r>
            <a:endParaRPr sz="2000" dirty="0"/>
          </a:p>
          <a:p>
            <a:pPr marL="419100" lvl="0" indent="-342900" algn="l" rtl="0">
              <a:lnSpc>
                <a:spcPct val="120000"/>
              </a:lnSpc>
              <a:spcBef>
                <a:spcPts val="0"/>
              </a:spcBef>
              <a:spcAft>
                <a:spcPts val="0"/>
              </a:spcAft>
              <a:buSzPts val="2400"/>
              <a:buFont typeface="Arial"/>
              <a:buChar char="•"/>
            </a:pPr>
            <a:r>
              <a:rPr lang="hu-HU" sz="2000" dirty="0"/>
              <a:t>növényvédőszerek káros hatásainak bizonyítása</a:t>
            </a:r>
            <a:endParaRPr sz="2000" dirty="0"/>
          </a:p>
          <a:p>
            <a:pPr marL="419100" lvl="0" indent="-342900" algn="l" rtl="0">
              <a:lnSpc>
                <a:spcPct val="120000"/>
              </a:lnSpc>
              <a:spcBef>
                <a:spcPts val="0"/>
              </a:spcBef>
              <a:spcAft>
                <a:spcPts val="0"/>
              </a:spcAft>
              <a:buSzPts val="2400"/>
              <a:buFont typeface="Arial"/>
              <a:buChar char="•"/>
            </a:pPr>
            <a:r>
              <a:rPr lang="hu-HU" sz="2000" dirty="0"/>
              <a:t>méhanya egészségi állapotának megállapítása</a:t>
            </a:r>
            <a:endParaRPr sz="2000" dirty="0"/>
          </a:p>
          <a:p>
            <a:pPr marL="419100" lvl="0" indent="-342900" algn="l" rtl="0">
              <a:lnSpc>
                <a:spcPct val="120000"/>
              </a:lnSpc>
              <a:spcBef>
                <a:spcPts val="0"/>
              </a:spcBef>
              <a:spcAft>
                <a:spcPts val="0"/>
              </a:spcAft>
              <a:buSzPts val="2400"/>
              <a:buFont typeface="Arial"/>
              <a:buChar char="•"/>
            </a:pPr>
            <a:r>
              <a:rPr lang="hu-HU" sz="2000" dirty="0"/>
              <a:t>élő munkaerő egy részének kiváltása</a:t>
            </a:r>
            <a:endParaRPr sz="2000" dirty="0"/>
          </a:p>
          <a:p>
            <a:pPr marL="419100" lvl="0" indent="-342900" algn="l" rtl="0">
              <a:lnSpc>
                <a:spcPct val="120000"/>
              </a:lnSpc>
              <a:spcBef>
                <a:spcPts val="0"/>
              </a:spcBef>
              <a:spcAft>
                <a:spcPts val="0"/>
              </a:spcAft>
              <a:buSzPts val="2400"/>
              <a:buFont typeface="Arial"/>
              <a:buChar char="•"/>
            </a:pPr>
            <a:r>
              <a:rPr lang="hu-HU" sz="2000" dirty="0"/>
              <a:t>mézhamisítás</a:t>
            </a:r>
          </a:p>
          <a:p>
            <a:pPr marL="419100" lvl="0" indent="-342900" algn="l" rtl="0">
              <a:lnSpc>
                <a:spcPct val="120000"/>
              </a:lnSpc>
              <a:spcBef>
                <a:spcPts val="0"/>
              </a:spcBef>
              <a:spcAft>
                <a:spcPts val="0"/>
              </a:spcAft>
              <a:buSzPts val="2400"/>
              <a:buFont typeface="Arial"/>
              <a:buChar char="•"/>
            </a:pPr>
            <a:r>
              <a:rPr lang="hu-HU" sz="2000" dirty="0"/>
              <a:t>vagyonvédelem</a:t>
            </a:r>
          </a:p>
          <a:p>
            <a:pPr marL="419100" lvl="0" indent="-342900" algn="l" rtl="0">
              <a:lnSpc>
                <a:spcPct val="120000"/>
              </a:lnSpc>
              <a:spcBef>
                <a:spcPts val="0"/>
              </a:spcBef>
              <a:spcAft>
                <a:spcPts val="0"/>
              </a:spcAft>
              <a:buSzPts val="2400"/>
              <a:buFont typeface="Arial"/>
              <a:buChar char="•"/>
            </a:pPr>
            <a:r>
              <a:rPr lang="hu-HU" sz="2000" dirty="0"/>
              <a:t>méhszámlálás</a:t>
            </a:r>
          </a:p>
          <a:p>
            <a:pPr marL="419100" lvl="0" indent="-342900" algn="l" rtl="0">
              <a:lnSpc>
                <a:spcPct val="120000"/>
              </a:lnSpc>
              <a:spcBef>
                <a:spcPts val="0"/>
              </a:spcBef>
              <a:spcAft>
                <a:spcPts val="0"/>
              </a:spcAft>
              <a:buSzPts val="2400"/>
              <a:buFont typeface="Arial"/>
              <a:buChar char="•"/>
            </a:pPr>
            <a:r>
              <a:rPr lang="hu-HU" sz="2000" dirty="0" err="1"/>
              <a:t>varroa</a:t>
            </a:r>
            <a:r>
              <a:rPr lang="hu-HU" sz="2000" dirty="0"/>
              <a:t> atka detektálása</a:t>
            </a:r>
          </a:p>
          <a:p>
            <a:pPr marL="419100" lvl="0" indent="-342900" algn="l" rtl="0">
              <a:lnSpc>
                <a:spcPct val="120000"/>
              </a:lnSpc>
              <a:spcBef>
                <a:spcPts val="0"/>
              </a:spcBef>
              <a:spcAft>
                <a:spcPts val="0"/>
              </a:spcAft>
              <a:buSzPts val="2400"/>
              <a:buFont typeface="Arial"/>
              <a:buChar char="•"/>
            </a:pPr>
            <a:r>
              <a:rPr lang="hu-HU" sz="2000" dirty="0"/>
              <a:t>drónok alkalmazása a méhlegelők állapotának meghatározására</a:t>
            </a:r>
          </a:p>
          <a:p>
            <a:pPr marL="0" lvl="0" indent="0" algn="l" rtl="0">
              <a:lnSpc>
                <a:spcPct val="90000"/>
              </a:lnSpc>
              <a:spcBef>
                <a:spcPts val="1000"/>
              </a:spcBef>
              <a:spcAft>
                <a:spcPts val="0"/>
              </a:spcAft>
              <a:buSzPts val="1600"/>
              <a:buNone/>
            </a:pPr>
            <a:r>
              <a:rPr lang="hu-HU" sz="1800" i="1" dirty="0"/>
              <a:t>forrás: </a:t>
            </a:r>
            <a:r>
              <a:rPr lang="hu-HU" sz="1800" i="1" u="sng" dirty="0">
                <a:solidFill>
                  <a:schemeClr val="hlink"/>
                </a:solidFill>
                <a:hlinkClick r:id="rId3"/>
              </a:rPr>
              <a:t>http://www.europarl.europa.eu/RegData/etudes/ATAG/2017/608786/EPRS_ATA%282017%29608786_EN.pdf</a:t>
            </a:r>
            <a:r>
              <a:rPr lang="hu-HU" sz="1800" i="1" dirty="0"/>
              <a:t> </a:t>
            </a:r>
            <a:endParaRPr sz="1800"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321547" y="365126"/>
            <a:ext cx="11555605" cy="7445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hu-HU"/>
              <a:t>Hol használható digitális megoldás a méhészetben?</a:t>
            </a:r>
            <a:endParaRPr/>
          </a:p>
        </p:txBody>
      </p:sp>
      <p:sp>
        <p:nvSpPr>
          <p:cNvPr id="200" name="Google Shape;200;p32"/>
          <p:cNvSpPr txBox="1">
            <a:spLocks noGrp="1"/>
          </p:cNvSpPr>
          <p:nvPr>
            <p:ph type="body" idx="1"/>
          </p:nvPr>
        </p:nvSpPr>
        <p:spPr>
          <a:xfrm>
            <a:off x="314848" y="1186433"/>
            <a:ext cx="11555605" cy="4877016"/>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SzPts val="1800"/>
              <a:buFont typeface="Arial"/>
              <a:buChar char="•"/>
            </a:pPr>
            <a:r>
              <a:rPr lang="hu-HU" sz="2000" u="sng"/>
              <a:t>Mérés</a:t>
            </a:r>
            <a:r>
              <a:rPr lang="hu-HU" sz="2000"/>
              <a:t>, adatgyűjtés</a:t>
            </a:r>
            <a:endParaRPr/>
          </a:p>
          <a:p>
            <a:pPr marL="800100" lvl="1" indent="-342900" algn="l" rtl="0">
              <a:lnSpc>
                <a:spcPct val="120000"/>
              </a:lnSpc>
              <a:spcBef>
                <a:spcPts val="0"/>
              </a:spcBef>
              <a:spcAft>
                <a:spcPts val="0"/>
              </a:spcAft>
              <a:buSzPts val="1800"/>
              <a:buChar char="•"/>
            </a:pPr>
            <a:r>
              <a:rPr lang="hu-HU" sz="1800"/>
              <a:t>Kaptáron belül és kívül</a:t>
            </a:r>
            <a:endParaRPr/>
          </a:p>
          <a:p>
            <a:pPr marL="800100" lvl="1" indent="-342900" algn="l" rtl="0">
              <a:lnSpc>
                <a:spcPct val="120000"/>
              </a:lnSpc>
              <a:spcBef>
                <a:spcPts val="0"/>
              </a:spcBef>
              <a:spcAft>
                <a:spcPts val="0"/>
              </a:spcAft>
              <a:buSzPts val="1800"/>
              <a:buChar char="•"/>
            </a:pPr>
            <a:r>
              <a:rPr lang="hu-HU" sz="1800"/>
              <a:t>Méheken közvetlenül</a:t>
            </a:r>
            <a:endParaRPr/>
          </a:p>
          <a:p>
            <a:pPr marL="342900" lvl="0" indent="-342900" algn="l" rtl="0">
              <a:lnSpc>
                <a:spcPct val="120000"/>
              </a:lnSpc>
              <a:spcBef>
                <a:spcPts val="0"/>
              </a:spcBef>
              <a:spcAft>
                <a:spcPts val="0"/>
              </a:spcAft>
              <a:buSzPts val="1800"/>
              <a:buFont typeface="Arial"/>
              <a:buChar char="•"/>
            </a:pPr>
            <a:r>
              <a:rPr lang="hu-HU" sz="2000"/>
              <a:t>Napi </a:t>
            </a:r>
            <a:r>
              <a:rPr lang="hu-HU" sz="2000" u="sng"/>
              <a:t>nyilvántartások</a:t>
            </a:r>
            <a:endParaRPr/>
          </a:p>
          <a:p>
            <a:pPr marL="800100" lvl="1" indent="-342900" algn="l" rtl="0">
              <a:lnSpc>
                <a:spcPct val="120000"/>
              </a:lnSpc>
              <a:spcBef>
                <a:spcPts val="0"/>
              </a:spcBef>
              <a:spcAft>
                <a:spcPts val="0"/>
              </a:spcAft>
              <a:buSzPts val="1800"/>
              <a:buChar char="•"/>
            </a:pPr>
            <a:r>
              <a:rPr lang="hu-HU" sz="1800"/>
              <a:t>Raktár, leltár </a:t>
            </a:r>
            <a:endParaRPr/>
          </a:p>
          <a:p>
            <a:pPr marL="342900" lvl="0" indent="-342900" algn="l" rtl="0">
              <a:lnSpc>
                <a:spcPct val="120000"/>
              </a:lnSpc>
              <a:spcBef>
                <a:spcPts val="0"/>
              </a:spcBef>
              <a:spcAft>
                <a:spcPts val="0"/>
              </a:spcAft>
              <a:buSzPts val="1800"/>
              <a:buFont typeface="Arial"/>
              <a:buChar char="•"/>
            </a:pPr>
            <a:r>
              <a:rPr lang="hu-HU" sz="2000" u="sng"/>
              <a:t>Adatelemzések</a:t>
            </a:r>
            <a:r>
              <a:rPr lang="hu-HU" sz="2000"/>
              <a:t>, amelyek eredményei lehetnek</a:t>
            </a:r>
            <a:endParaRPr sz="2000"/>
          </a:p>
          <a:p>
            <a:pPr marL="800100" lvl="1" indent="-342900" algn="l" rtl="0">
              <a:lnSpc>
                <a:spcPct val="120000"/>
              </a:lnSpc>
              <a:spcBef>
                <a:spcPts val="0"/>
              </a:spcBef>
              <a:spcAft>
                <a:spcPts val="0"/>
              </a:spcAft>
              <a:buSzPts val="1800"/>
              <a:buChar char="•"/>
            </a:pPr>
            <a:r>
              <a:rPr lang="hu-HU" sz="1800"/>
              <a:t>következtetések levonása és tanácsadás,</a:t>
            </a:r>
            <a:endParaRPr/>
          </a:p>
          <a:p>
            <a:pPr marL="800100" lvl="1" indent="-342900" algn="l" rtl="0">
              <a:lnSpc>
                <a:spcPct val="120000"/>
              </a:lnSpc>
              <a:spcBef>
                <a:spcPts val="0"/>
              </a:spcBef>
              <a:spcAft>
                <a:spcPts val="0"/>
              </a:spcAft>
              <a:buSzPts val="1800"/>
              <a:buChar char="•"/>
            </a:pPr>
            <a:r>
              <a:rPr lang="hu-HU" sz="1800"/>
              <a:t>előrejelzés, </a:t>
            </a:r>
            <a:endParaRPr/>
          </a:p>
          <a:p>
            <a:pPr marL="800100" lvl="1" indent="-342900" algn="l" rtl="0">
              <a:lnSpc>
                <a:spcPct val="120000"/>
              </a:lnSpc>
              <a:spcBef>
                <a:spcPts val="0"/>
              </a:spcBef>
              <a:spcAft>
                <a:spcPts val="0"/>
              </a:spcAft>
              <a:buSzPts val="1800"/>
              <a:buChar char="•"/>
            </a:pPr>
            <a:r>
              <a:rPr lang="hu-HU" sz="1800"/>
              <a:t>riasztás egy veszélyes esemény bekövetkezése előtt, még időben</a:t>
            </a:r>
            <a:endParaRPr sz="1800"/>
          </a:p>
          <a:p>
            <a:pPr marL="342900" lvl="0" indent="-342900" algn="l" rtl="0">
              <a:lnSpc>
                <a:spcPct val="120000"/>
              </a:lnSpc>
              <a:spcBef>
                <a:spcPts val="0"/>
              </a:spcBef>
              <a:spcAft>
                <a:spcPts val="0"/>
              </a:spcAft>
              <a:buSzPts val="1800"/>
              <a:buFont typeface="Arial"/>
              <a:buChar char="•"/>
            </a:pPr>
            <a:r>
              <a:rPr lang="hu-HU" sz="2000" u="sng"/>
              <a:t>Döntéstámogatás</a:t>
            </a:r>
            <a:endParaRPr/>
          </a:p>
          <a:p>
            <a:pPr marL="800100" lvl="1" indent="-342900" algn="l" rtl="0">
              <a:lnSpc>
                <a:spcPct val="120000"/>
              </a:lnSpc>
              <a:spcBef>
                <a:spcPts val="0"/>
              </a:spcBef>
              <a:spcAft>
                <a:spcPts val="0"/>
              </a:spcAft>
              <a:buSzPts val="1800"/>
              <a:buChar char="•"/>
            </a:pPr>
            <a:r>
              <a:rPr lang="hu-HU" sz="1800"/>
              <a:t>napi operatív és távoli, stratégiai döntésekhez</a:t>
            </a:r>
            <a:endParaRPr sz="1800"/>
          </a:p>
          <a:p>
            <a:pPr marL="342900" lvl="0" indent="-342900" algn="l" rtl="0">
              <a:lnSpc>
                <a:spcPct val="120000"/>
              </a:lnSpc>
              <a:spcBef>
                <a:spcPts val="0"/>
              </a:spcBef>
              <a:spcAft>
                <a:spcPts val="0"/>
              </a:spcAft>
              <a:buSzPts val="1800"/>
              <a:buFont typeface="Arial"/>
              <a:buChar char="•"/>
            </a:pPr>
            <a:r>
              <a:rPr lang="hu-HU" sz="2000" u="sng"/>
              <a:t>Kimutatások</a:t>
            </a:r>
            <a:r>
              <a:rPr lang="hu-HU" sz="2000"/>
              <a:t>, jelentések készítése</a:t>
            </a:r>
            <a:endParaRPr/>
          </a:p>
          <a:p>
            <a:pPr marL="800100" lvl="1" indent="-342900" algn="l" rtl="0">
              <a:lnSpc>
                <a:spcPct val="120000"/>
              </a:lnSpc>
              <a:spcBef>
                <a:spcPts val="0"/>
              </a:spcBef>
              <a:spcAft>
                <a:spcPts val="0"/>
              </a:spcAft>
              <a:buSzPts val="1800"/>
              <a:buChar char="•"/>
            </a:pPr>
            <a:r>
              <a:rPr lang="hu-HU" sz="1800"/>
              <a:t>időszakonként (pl. napi, havi, évi)</a:t>
            </a:r>
            <a:endParaRPr/>
          </a:p>
          <a:p>
            <a:pPr marL="800100" lvl="1" indent="-342900" algn="l" rtl="0">
              <a:lnSpc>
                <a:spcPct val="120000"/>
              </a:lnSpc>
              <a:spcBef>
                <a:spcPts val="0"/>
              </a:spcBef>
              <a:spcAft>
                <a:spcPts val="0"/>
              </a:spcAft>
              <a:buSzPts val="1800"/>
              <a:buChar char="•"/>
            </a:pPr>
            <a:r>
              <a:rPr lang="hu-HU" sz="1800"/>
              <a:t>különböző szintek részére, mint napi operatív, középvezetői, vezetői</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Mit jelent a precíziós méhészet?</a:t>
            </a:r>
            <a:endParaRPr/>
          </a:p>
        </p:txBody>
      </p:sp>
      <p:sp>
        <p:nvSpPr>
          <p:cNvPr id="206" name="Google Shape;206;p33"/>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hu-HU" dirty="0"/>
              <a:t>A precíziós méhészet egy méhészeti </a:t>
            </a:r>
            <a:r>
              <a:rPr lang="hu-HU" u="sng" dirty="0"/>
              <a:t>menedzsment stratégia</a:t>
            </a:r>
            <a:r>
              <a:rPr lang="hu-HU" dirty="0"/>
              <a:t>, </a:t>
            </a:r>
            <a:br>
              <a:rPr lang="hu-HU" dirty="0"/>
            </a:br>
            <a:r>
              <a:rPr lang="hu-HU" dirty="0"/>
              <a:t>amely az egyes méhcsaládok megfigyelésén alapul.</a:t>
            </a:r>
          </a:p>
          <a:p>
            <a:pPr marL="0" lvl="0" indent="0" algn="l" rtl="0">
              <a:lnSpc>
                <a:spcPct val="90000"/>
              </a:lnSpc>
              <a:spcBef>
                <a:spcPts val="1000"/>
              </a:spcBef>
              <a:spcAft>
                <a:spcPts val="0"/>
              </a:spcAft>
              <a:buSzPts val="1800"/>
              <a:buNone/>
            </a:pPr>
            <a:r>
              <a:rPr lang="hu-HU" dirty="0"/>
              <a:t>A méhek életciklusainak és termelésének folyamatos megfigyelése olyan digitális megoldások segítségével, melyek nem zavarják a méhek normális viselkedését.</a:t>
            </a:r>
            <a:endParaRPr dirty="0"/>
          </a:p>
          <a:p>
            <a:pPr marL="0" lvl="0" indent="0" algn="l" rtl="0">
              <a:lnSpc>
                <a:spcPct val="90000"/>
              </a:lnSpc>
              <a:spcBef>
                <a:spcPts val="1000"/>
              </a:spcBef>
              <a:spcAft>
                <a:spcPts val="0"/>
              </a:spcAft>
              <a:buSzPts val="1800"/>
              <a:buNone/>
            </a:pPr>
            <a:r>
              <a:rPr lang="hu-HU" sz="1800" i="1" dirty="0"/>
              <a:t>lásd: </a:t>
            </a:r>
            <a:r>
              <a:rPr lang="hu-HU" sz="1800" i="1" dirty="0" err="1"/>
              <a:t>Zacepins</a:t>
            </a:r>
            <a:r>
              <a:rPr lang="hu-HU" sz="1800" i="1" dirty="0"/>
              <a:t>, A., </a:t>
            </a:r>
            <a:r>
              <a:rPr lang="hu-HU" sz="1800" i="1" dirty="0" err="1"/>
              <a:t>Stalidzans</a:t>
            </a:r>
            <a:r>
              <a:rPr lang="hu-HU" sz="1800" i="1" dirty="0"/>
              <a:t>, E., </a:t>
            </a:r>
            <a:r>
              <a:rPr lang="hu-HU" sz="1800" i="1" dirty="0" err="1"/>
              <a:t>Meitalovs</a:t>
            </a:r>
            <a:r>
              <a:rPr lang="hu-HU" sz="1800" i="1" dirty="0"/>
              <a:t>, J. (2012) Információs technológiák alkalmazása a precíziós méhészetben. </a:t>
            </a:r>
            <a:br>
              <a:rPr lang="hu-HU" sz="1800" i="1" dirty="0"/>
            </a:br>
            <a:r>
              <a:rPr lang="hu-HU" sz="1800" i="1" dirty="0"/>
              <a:t>In: A precíziós mezőgazdaságról szóló 13. nemzetközi konferencia (ICPA 2012) anyagai, Indianapolis, USA.</a:t>
            </a:r>
            <a:br>
              <a:rPr lang="hu-HU" sz="1800" i="1" dirty="0"/>
            </a:br>
            <a:r>
              <a:rPr lang="hu-HU" sz="1800" i="1" u="sng" dirty="0">
                <a:solidFill>
                  <a:schemeClr val="hlink"/>
                </a:solidFill>
                <a:hlinkClick r:id="rId3"/>
              </a:rPr>
              <a:t>https://www.ispag.org/proceeding_module/authors/default/details/abstract_id/1023</a:t>
            </a:r>
            <a:r>
              <a:rPr lang="hu-HU" sz="1800" i="1" dirty="0"/>
              <a:t> </a:t>
            </a:r>
          </a:p>
          <a:p>
            <a:pPr marL="0" lvl="0" indent="0" algn="l" rtl="0">
              <a:lnSpc>
                <a:spcPct val="90000"/>
              </a:lnSpc>
              <a:spcBef>
                <a:spcPts val="1000"/>
              </a:spcBef>
              <a:spcAft>
                <a:spcPts val="0"/>
              </a:spcAft>
              <a:buSzPts val="1800"/>
              <a:buNone/>
            </a:pPr>
            <a:endParaRPr i="1" dirty="0"/>
          </a:p>
          <a:p>
            <a:pPr marL="0" lvl="0" indent="0" algn="l" rtl="0">
              <a:lnSpc>
                <a:spcPct val="90000"/>
              </a:lnSpc>
              <a:spcBef>
                <a:spcPts val="1000"/>
              </a:spcBef>
              <a:spcAft>
                <a:spcPts val="0"/>
              </a:spcAft>
              <a:buSzPts val="18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Mit jelent a precíziós méhészet?</a:t>
            </a:r>
            <a:br>
              <a:rPr lang="hu-HU"/>
            </a:br>
            <a:r>
              <a:rPr lang="hu-HU" sz="2800" b="0" i="1"/>
              <a:t>folytatás…</a:t>
            </a:r>
            <a:endParaRPr sz="2800" b="0" i="1"/>
          </a:p>
        </p:txBody>
      </p:sp>
      <p:sp>
        <p:nvSpPr>
          <p:cNvPr id="212" name="Google Shape;212;p34"/>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75630"/>
              <a:buNone/>
            </a:pPr>
            <a:r>
              <a:rPr lang="hu-HU"/>
              <a:t>A precíziós méhészet </a:t>
            </a:r>
            <a:r>
              <a:rPr lang="hu-HU" u="sng"/>
              <a:t>a precíziós mezőgazdaság egyik ágának tekinthető</a:t>
            </a:r>
            <a:r>
              <a:rPr lang="hu-HU"/>
              <a:t>. </a:t>
            </a:r>
            <a:endParaRPr/>
          </a:p>
          <a:p>
            <a:pPr marL="0" lvl="0" indent="0" algn="l" rtl="0">
              <a:lnSpc>
                <a:spcPct val="90000"/>
              </a:lnSpc>
              <a:spcBef>
                <a:spcPts val="1000"/>
              </a:spcBef>
              <a:spcAft>
                <a:spcPts val="0"/>
              </a:spcAft>
              <a:buSzPct val="75630"/>
              <a:buNone/>
            </a:pPr>
            <a:r>
              <a:rPr lang="hu-HU"/>
              <a:t>A precíziós mezőgazdasághoz hasonlóan a precíziós méhészet megvalósítása is </a:t>
            </a:r>
            <a:br>
              <a:rPr lang="hu-HU"/>
            </a:br>
            <a:r>
              <a:rPr lang="hu-HU"/>
              <a:t>három szakaszra osztható: </a:t>
            </a:r>
            <a:endParaRPr/>
          </a:p>
          <a:p>
            <a:pPr marL="457200" lvl="0" indent="-457200" algn="l" rtl="0">
              <a:lnSpc>
                <a:spcPct val="90000"/>
              </a:lnSpc>
              <a:spcBef>
                <a:spcPts val="1000"/>
              </a:spcBef>
              <a:spcAft>
                <a:spcPts val="0"/>
              </a:spcAft>
              <a:buSzPct val="75630"/>
              <a:buChar char="•"/>
            </a:pPr>
            <a:r>
              <a:rPr lang="hu-HU" u="sng"/>
              <a:t>adatgyűjtés, </a:t>
            </a:r>
            <a:endParaRPr u="sng"/>
          </a:p>
          <a:p>
            <a:pPr marL="457200" lvl="0" indent="-457200" algn="l" rtl="0">
              <a:lnSpc>
                <a:spcPct val="90000"/>
              </a:lnSpc>
              <a:spcBef>
                <a:spcPts val="1000"/>
              </a:spcBef>
              <a:spcAft>
                <a:spcPts val="0"/>
              </a:spcAft>
              <a:buSzPct val="75630"/>
              <a:buChar char="•"/>
            </a:pPr>
            <a:r>
              <a:rPr lang="hu-HU" u="sng"/>
              <a:t>adatelemzés,</a:t>
            </a:r>
            <a:endParaRPr/>
          </a:p>
          <a:p>
            <a:pPr marL="457200" lvl="0" indent="-457200" algn="l" rtl="0">
              <a:lnSpc>
                <a:spcPct val="90000"/>
              </a:lnSpc>
              <a:spcBef>
                <a:spcPts val="1000"/>
              </a:spcBef>
              <a:spcAft>
                <a:spcPts val="0"/>
              </a:spcAft>
              <a:buSzPct val="75630"/>
              <a:buChar char="•"/>
            </a:pPr>
            <a:r>
              <a:rPr lang="hu-HU" u="sng"/>
              <a:t>alkalmazás. </a:t>
            </a:r>
            <a:endParaRPr u="sng"/>
          </a:p>
          <a:p>
            <a:pPr marL="0" lvl="0" indent="0" algn="l" rtl="0">
              <a:lnSpc>
                <a:spcPct val="90000"/>
              </a:lnSpc>
              <a:spcBef>
                <a:spcPts val="1000"/>
              </a:spcBef>
              <a:spcAft>
                <a:spcPts val="0"/>
              </a:spcAft>
              <a:buSzPct val="75630"/>
              <a:buNone/>
            </a:pPr>
            <a:r>
              <a:rPr lang="hu-HU"/>
              <a:t>Az adatgyűjtés szakaszában a méhcsaládok és a környezet méréseit gyűjtik össze. </a:t>
            </a:r>
            <a:endParaRPr/>
          </a:p>
          <a:p>
            <a:pPr marL="0" lvl="0" indent="0" algn="l" rtl="0">
              <a:lnSpc>
                <a:spcPct val="90000"/>
              </a:lnSpc>
              <a:spcBef>
                <a:spcPts val="1000"/>
              </a:spcBef>
              <a:spcAft>
                <a:spcPts val="0"/>
              </a:spcAft>
              <a:buSzPct val="75630"/>
              <a:buNone/>
            </a:pPr>
            <a:r>
              <a:rPr lang="hu-HU"/>
              <a:t>Az adatelemzési szakasz mérési adatok, előre definiált modellek és szakértői ismeretek alapján következtetéseket von le a méhcsalád viselkedésével és aktivitási trendjeivel kapcsolatban. </a:t>
            </a:r>
            <a:endParaRPr/>
          </a:p>
          <a:p>
            <a:pPr marL="0" lvl="0" indent="0" algn="l" rtl="0">
              <a:lnSpc>
                <a:spcPct val="90000"/>
              </a:lnSpc>
              <a:spcBef>
                <a:spcPts val="1000"/>
              </a:spcBef>
              <a:spcAft>
                <a:spcPts val="0"/>
              </a:spcAft>
              <a:buSzPct val="75630"/>
              <a:buNone/>
            </a:pPr>
            <a:r>
              <a:rPr lang="hu-HU"/>
              <a:t>Az alkalmazási szakaszban az adatok elemzése alapján döntéseket hoznak </a:t>
            </a:r>
            <a:br>
              <a:rPr lang="hu-HU"/>
            </a:br>
            <a:r>
              <a:rPr lang="hu-HU"/>
              <a:t>és intézkedéseket hajtanak végre a méhészet teljesítményének javítása érdekében.</a:t>
            </a:r>
            <a:endParaRPr/>
          </a:p>
          <a:p>
            <a:pPr marL="0" lvl="0" indent="0" algn="l" rtl="0">
              <a:lnSpc>
                <a:spcPct val="90000"/>
              </a:lnSpc>
              <a:spcBef>
                <a:spcPts val="1000"/>
              </a:spcBef>
              <a:spcAft>
                <a:spcPts val="0"/>
              </a:spcAft>
              <a:buSzPct val="7563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Mit jelent a precíziós méhészet?</a:t>
            </a:r>
            <a:br>
              <a:rPr lang="hu-HU"/>
            </a:br>
            <a:r>
              <a:rPr lang="hu-HU" sz="2800" b="0" i="1"/>
              <a:t>folytatás…</a:t>
            </a:r>
            <a:endParaRPr/>
          </a:p>
        </p:txBody>
      </p:sp>
      <p:sp>
        <p:nvSpPr>
          <p:cNvPr id="218" name="Google Shape;218;p35"/>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hu-HU"/>
              <a:t>A precíziós méhészet egyik </a:t>
            </a:r>
            <a:r>
              <a:rPr lang="hu-HU" u="sng"/>
              <a:t>fő célkitűzése </a:t>
            </a:r>
            <a:endParaRPr/>
          </a:p>
          <a:p>
            <a:pPr marL="457200" lvl="0" indent="-457200" algn="l" rtl="0">
              <a:lnSpc>
                <a:spcPct val="90000"/>
              </a:lnSpc>
              <a:spcBef>
                <a:spcPts val="1000"/>
              </a:spcBef>
              <a:spcAft>
                <a:spcPts val="0"/>
              </a:spcAft>
              <a:buSzPts val="1800"/>
              <a:buChar char="•"/>
            </a:pPr>
            <a:r>
              <a:rPr lang="hu-HU"/>
              <a:t>valós idejű és on-line eszközök bevezetése a méhcsaládok folyamatos megfigyelésére életük és termelési szakaszuk során </a:t>
            </a:r>
            <a:endParaRPr/>
          </a:p>
          <a:p>
            <a:pPr marL="457200" lvl="0" indent="-457200" algn="l" rtl="0">
              <a:lnSpc>
                <a:spcPct val="90000"/>
              </a:lnSpc>
              <a:spcBef>
                <a:spcPts val="1000"/>
              </a:spcBef>
              <a:spcAft>
                <a:spcPts val="0"/>
              </a:spcAft>
              <a:buSzPts val="1800"/>
              <a:buChar char="•"/>
            </a:pPr>
            <a:r>
              <a:rPr lang="hu-HU"/>
              <a:t>az automatikus, automatizált és informatikai alapú megoldások felhasználásával</a:t>
            </a:r>
            <a:endParaRPr/>
          </a:p>
          <a:p>
            <a:pPr marL="457200" lvl="0" indent="-457200" algn="l" rtl="0">
              <a:lnSpc>
                <a:spcPct val="90000"/>
              </a:lnSpc>
              <a:spcBef>
                <a:spcPts val="1000"/>
              </a:spcBef>
              <a:spcAft>
                <a:spcPts val="0"/>
              </a:spcAft>
              <a:buSzPts val="1800"/>
              <a:buChar char="•"/>
            </a:pPr>
            <a:r>
              <a:rPr lang="hu-HU"/>
              <a:t>anélkül, hogy a méheket kitennék az elkerülhető stressznek és az erőforrások pazarlásának.</a:t>
            </a:r>
            <a:endParaRPr/>
          </a:p>
          <a:p>
            <a:pPr marL="0" lvl="0" indent="0" algn="l" rtl="0">
              <a:lnSpc>
                <a:spcPct val="90000"/>
              </a:lnSpc>
              <a:spcBef>
                <a:spcPts val="1000"/>
              </a:spcBef>
              <a:spcAft>
                <a:spcPts val="0"/>
              </a:spcAft>
              <a:buSzPts val="1800"/>
              <a:buNone/>
            </a:pPr>
            <a:r>
              <a:rPr lang="hu-HU" sz="2000" i="1"/>
              <a:t>forrás: </a:t>
            </a:r>
            <a:r>
              <a:rPr lang="hu-HU" sz="2000" i="1" u="sng">
                <a:solidFill>
                  <a:schemeClr val="hlink"/>
                </a:solidFill>
                <a:hlinkClick r:id="rId3"/>
              </a:rPr>
              <a:t>https://en.wikipedia.org/wiki/Precision_beekeeping</a:t>
            </a:r>
            <a:r>
              <a:rPr lang="hu-HU" sz="2000" i="1"/>
              <a:t> </a:t>
            </a:r>
            <a:endParaRPr sz="2000" i="1"/>
          </a:p>
          <a:p>
            <a:pPr marL="0" lvl="0" indent="0" algn="l" rtl="0">
              <a:lnSpc>
                <a:spcPct val="90000"/>
              </a:lnSpc>
              <a:spcBef>
                <a:spcPts val="1000"/>
              </a:spcBef>
              <a:spcAft>
                <a:spcPts val="0"/>
              </a:spcAft>
              <a:buSzPts val="1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321547" y="365124"/>
            <a:ext cx="11555700" cy="11061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Minden digitális megoldás alapja a digitális ADAT!</a:t>
            </a:r>
            <a:endParaRPr/>
          </a:p>
        </p:txBody>
      </p:sp>
      <p:sp>
        <p:nvSpPr>
          <p:cNvPr id="224" name="Google Shape;224;p36"/>
          <p:cNvSpPr txBox="1">
            <a:spLocks noGrp="1"/>
          </p:cNvSpPr>
          <p:nvPr>
            <p:ph type="body" idx="1"/>
          </p:nvPr>
        </p:nvSpPr>
        <p:spPr>
          <a:xfrm>
            <a:off x="321547" y="1471242"/>
            <a:ext cx="115557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800"/>
              <a:buNone/>
            </a:pPr>
            <a:r>
              <a:rPr lang="hu-HU" sz="2400"/>
              <a:t>Ma még a mezőgazdasági döntéshozatal, cselekvéseink fő mozgatórugója </a:t>
            </a:r>
            <a:endParaRPr/>
          </a:p>
          <a:p>
            <a:pPr marL="457200" lvl="0" indent="-457200" algn="l" rtl="0">
              <a:lnSpc>
                <a:spcPct val="90000"/>
              </a:lnSpc>
              <a:spcBef>
                <a:spcPts val="1000"/>
              </a:spcBef>
              <a:spcAft>
                <a:spcPts val="0"/>
              </a:spcAft>
              <a:buSzPts val="1800"/>
              <a:buChar char="•"/>
            </a:pPr>
            <a:r>
              <a:rPr lang="hu-HU" sz="2400"/>
              <a:t>a tapasztalat - saját és mások tapasztalata</a:t>
            </a:r>
            <a:endParaRPr/>
          </a:p>
          <a:p>
            <a:pPr marL="457200" lvl="0" indent="-457200" algn="l" rtl="0">
              <a:lnSpc>
                <a:spcPct val="90000"/>
              </a:lnSpc>
              <a:spcBef>
                <a:spcPts val="1000"/>
              </a:spcBef>
              <a:spcAft>
                <a:spcPts val="0"/>
              </a:spcAft>
              <a:buSzPts val="1800"/>
              <a:buChar char="•"/>
            </a:pPr>
            <a:r>
              <a:rPr lang="hu-HU" sz="2400"/>
              <a:t>valamint megérzéseink</a:t>
            </a:r>
            <a:endParaRPr/>
          </a:p>
          <a:p>
            <a:pPr marL="0" lvl="0" indent="0" algn="l" rtl="0">
              <a:lnSpc>
                <a:spcPct val="90000"/>
              </a:lnSpc>
              <a:spcBef>
                <a:spcPts val="1000"/>
              </a:spcBef>
              <a:spcAft>
                <a:spcPts val="0"/>
              </a:spcAft>
              <a:buSzPts val="1800"/>
              <a:buNone/>
            </a:pPr>
            <a:r>
              <a:rPr lang="hu-HU" sz="2400"/>
              <a:t>Ennél azonban sokkal többre vagyunk képesek, </a:t>
            </a:r>
            <a:br>
              <a:rPr lang="hu-HU" sz="2400"/>
            </a:br>
            <a:r>
              <a:rPr lang="hu-HU" sz="2400"/>
              <a:t>ha felhasználjuk a digitális adatokat is, mint harmadik elemet!</a:t>
            </a:r>
            <a:endParaRPr/>
          </a:p>
          <a:p>
            <a:pPr marL="0" lvl="0" indent="0" algn="l" rtl="0">
              <a:lnSpc>
                <a:spcPct val="90000"/>
              </a:lnSpc>
              <a:spcBef>
                <a:spcPts val="1000"/>
              </a:spcBef>
              <a:spcAft>
                <a:spcPts val="0"/>
              </a:spcAft>
              <a:buSzPts val="1800"/>
              <a:buNone/>
            </a:pPr>
            <a:r>
              <a:rPr lang="hu-HU" sz="2400"/>
              <a:t>Ezzel már nem kettő, hanem három lábon állnak döntéshozatali lehetőségeink,</a:t>
            </a:r>
            <a:br>
              <a:rPr lang="hu-HU" sz="2400"/>
            </a:br>
            <a:r>
              <a:rPr lang="hu-HU" sz="2400"/>
              <a:t>és így “nem fog billegni a kisszék”.</a:t>
            </a:r>
            <a:br>
              <a:rPr lang="hu-HU" sz="2400"/>
            </a:br>
            <a:endParaRPr sz="2400"/>
          </a:p>
          <a:p>
            <a:pPr marL="457200" lvl="0" indent="-457200" algn="l" rtl="0">
              <a:lnSpc>
                <a:spcPct val="90000"/>
              </a:lnSpc>
              <a:spcBef>
                <a:spcPts val="1000"/>
              </a:spcBef>
              <a:spcAft>
                <a:spcPts val="0"/>
              </a:spcAft>
              <a:buSzPts val="1800"/>
              <a:buFont typeface="Arial"/>
              <a:buAutoNum type="arabicPeriod"/>
            </a:pPr>
            <a:r>
              <a:rPr lang="hu-HU" sz="2400"/>
              <a:t>tapasztalat</a:t>
            </a:r>
            <a:endParaRPr sz="2400"/>
          </a:p>
          <a:p>
            <a:pPr marL="457200" lvl="0" indent="-457200" algn="l" rtl="0">
              <a:lnSpc>
                <a:spcPct val="90000"/>
              </a:lnSpc>
              <a:spcBef>
                <a:spcPts val="1000"/>
              </a:spcBef>
              <a:spcAft>
                <a:spcPts val="0"/>
              </a:spcAft>
              <a:buSzPts val="1800"/>
              <a:buFont typeface="Arial"/>
              <a:buAutoNum type="arabicPeriod"/>
            </a:pPr>
            <a:r>
              <a:rPr lang="hu-HU" sz="2400"/>
              <a:t>megérzés</a:t>
            </a:r>
            <a:endParaRPr sz="2400"/>
          </a:p>
          <a:p>
            <a:pPr marL="457200" lvl="0" indent="-457200" algn="l" rtl="0">
              <a:lnSpc>
                <a:spcPct val="90000"/>
              </a:lnSpc>
              <a:spcBef>
                <a:spcPts val="1000"/>
              </a:spcBef>
              <a:spcAft>
                <a:spcPts val="0"/>
              </a:spcAft>
              <a:buSzPts val="1800"/>
              <a:buFont typeface="Arial"/>
              <a:buAutoNum type="arabicPeriod"/>
            </a:pPr>
            <a:r>
              <a:rPr lang="hu-HU" sz="2400"/>
              <a:t>digitális adat</a:t>
            </a:r>
            <a:endParaRPr sz="2400"/>
          </a:p>
          <a:p>
            <a:pPr marL="0" lvl="0" indent="0" algn="l" rtl="0">
              <a:lnSpc>
                <a:spcPct val="90000"/>
              </a:lnSpc>
              <a:spcBef>
                <a:spcPts val="1000"/>
              </a:spcBef>
              <a:spcAft>
                <a:spcPts val="0"/>
              </a:spcAft>
              <a:buSzPts val="1800"/>
              <a:buNone/>
            </a:pPr>
            <a:endParaRPr sz="2400"/>
          </a:p>
          <a:p>
            <a:pPr marL="0" lvl="0" indent="0" algn="l" rtl="0">
              <a:lnSpc>
                <a:spcPct val="90000"/>
              </a:lnSpc>
              <a:spcBef>
                <a:spcPts val="1000"/>
              </a:spcBef>
              <a:spcAft>
                <a:spcPts val="0"/>
              </a:spcAft>
              <a:buSzPts val="1800"/>
              <a:buNone/>
            </a:pPr>
            <a:endParaRPr sz="2400"/>
          </a:p>
          <a:p>
            <a:pPr marL="0" lvl="0" indent="0" algn="l" rtl="0">
              <a:lnSpc>
                <a:spcPct val="90000"/>
              </a:lnSpc>
              <a:spcBef>
                <a:spcPts val="1000"/>
              </a:spcBef>
              <a:spcAft>
                <a:spcPts val="0"/>
              </a:spcAft>
              <a:buSzPts val="1800"/>
              <a:buNone/>
            </a:pPr>
            <a:endParaRPr sz="2400"/>
          </a:p>
        </p:txBody>
      </p:sp>
      <p:pic>
        <p:nvPicPr>
          <p:cNvPr id="225" name="Google Shape;225;p36" descr="Magyar Néprajzi Lexikon /"/>
          <p:cNvPicPr preferRelativeResize="0"/>
          <p:nvPr/>
        </p:nvPicPr>
        <p:blipFill rotWithShape="1">
          <a:blip r:embed="rId3">
            <a:alphaModFix/>
          </a:blip>
          <a:srcRect/>
          <a:stretch/>
        </p:blipFill>
        <p:spPr>
          <a:xfrm>
            <a:off x="3253789" y="4462833"/>
            <a:ext cx="1955800" cy="1847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d03d5b2036_1_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A digitalis adatok forrásai</a:t>
            </a:r>
            <a:endParaRPr/>
          </a:p>
        </p:txBody>
      </p:sp>
      <p:sp>
        <p:nvSpPr>
          <p:cNvPr id="231" name="Google Shape;231;gd03d5b2036_1_5"/>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hu-HU"/>
              <a:t>A digitális adatoknak </a:t>
            </a:r>
            <a:r>
              <a:rPr lang="hu-HU" u="sng"/>
              <a:t>3 féle forrása </a:t>
            </a:r>
            <a:r>
              <a:rPr lang="hu-HU"/>
              <a:t>van:</a:t>
            </a:r>
            <a:endParaRPr/>
          </a:p>
          <a:p>
            <a:pPr marL="514350" lvl="0" indent="-514350" algn="l" rtl="0">
              <a:lnSpc>
                <a:spcPct val="90000"/>
              </a:lnSpc>
              <a:spcBef>
                <a:spcPts val="1000"/>
              </a:spcBef>
              <a:spcAft>
                <a:spcPts val="0"/>
              </a:spcAft>
              <a:buSzPts val="1800"/>
              <a:buFont typeface="Arial"/>
              <a:buAutoNum type="arabicParenR"/>
            </a:pPr>
            <a:r>
              <a:rPr lang="hu-HU" sz="2400"/>
              <a:t>a </a:t>
            </a:r>
            <a:r>
              <a:rPr lang="hu-HU" sz="2400" u="sng"/>
              <a:t>saját</a:t>
            </a:r>
            <a:r>
              <a:rPr lang="hu-HU" sz="2400"/>
              <a:t> magunk által feljegyzett adatok</a:t>
            </a:r>
            <a:endParaRPr/>
          </a:p>
          <a:p>
            <a:pPr marL="514350" lvl="0" indent="-514350" algn="l" rtl="0">
              <a:lnSpc>
                <a:spcPct val="90000"/>
              </a:lnSpc>
              <a:spcBef>
                <a:spcPts val="1000"/>
              </a:spcBef>
              <a:spcAft>
                <a:spcPts val="0"/>
              </a:spcAft>
              <a:buSzPts val="1800"/>
              <a:buFont typeface="Arial"/>
              <a:buAutoNum type="arabicParenR"/>
            </a:pPr>
            <a:r>
              <a:rPr lang="hu-HU" sz="2400" u="sng"/>
              <a:t>más</a:t>
            </a:r>
            <a:r>
              <a:rPr lang="hu-HU" sz="2400"/>
              <a:t> forrásból származó adatok</a:t>
            </a:r>
            <a:endParaRPr/>
          </a:p>
          <a:p>
            <a:pPr marL="971550" lvl="1" indent="-514350" algn="l" rtl="0">
              <a:lnSpc>
                <a:spcPct val="90000"/>
              </a:lnSpc>
              <a:spcBef>
                <a:spcPts val="1000"/>
              </a:spcBef>
              <a:spcAft>
                <a:spcPts val="0"/>
              </a:spcAft>
              <a:buSzPts val="1800"/>
              <a:buFont typeface="Arial"/>
              <a:buAutoNum type="arabicParenR"/>
            </a:pPr>
            <a:r>
              <a:rPr lang="hu-HU" sz="2200"/>
              <a:t>pl. hírek, reklámok (pl. új eszközök, gyógyszerek), meteorológiai előrejelzések, államigazgatási (gazdasági, jogi vagy egészségügyi, járványvédelmi szabályozók változásai) információk</a:t>
            </a:r>
            <a:endParaRPr/>
          </a:p>
          <a:p>
            <a:pPr marL="971550" lvl="1" indent="-514350" algn="l" rtl="0">
              <a:lnSpc>
                <a:spcPct val="90000"/>
              </a:lnSpc>
              <a:spcBef>
                <a:spcPts val="1000"/>
              </a:spcBef>
              <a:spcAft>
                <a:spcPts val="0"/>
              </a:spcAft>
              <a:buSzPts val="1800"/>
              <a:buFont typeface="Arial"/>
              <a:buAutoNum type="arabicParenR"/>
            </a:pPr>
            <a:r>
              <a:rPr lang="hu-HU" sz="2200"/>
              <a:t>hazai hasznos forrás: https://meheszet.lap.hu/ </a:t>
            </a:r>
            <a:endParaRPr/>
          </a:p>
          <a:p>
            <a:pPr marL="514350" lvl="0" indent="-514350" algn="l" rtl="0">
              <a:lnSpc>
                <a:spcPct val="90000"/>
              </a:lnSpc>
              <a:spcBef>
                <a:spcPts val="1000"/>
              </a:spcBef>
              <a:spcAft>
                <a:spcPts val="0"/>
              </a:spcAft>
              <a:buSzPts val="1800"/>
              <a:buFont typeface="Arial"/>
              <a:buAutoNum type="arabicParenR"/>
            </a:pPr>
            <a:r>
              <a:rPr lang="hu-HU" sz="2400"/>
              <a:t>a digitális </a:t>
            </a:r>
            <a:r>
              <a:rPr lang="hu-HU" sz="2400" u="sng"/>
              <a:t>eszközeink</a:t>
            </a:r>
            <a:r>
              <a:rPr lang="hu-HU" sz="2400"/>
              <a:t> által szolgáltatott adatok</a:t>
            </a: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d03d5b2036_1_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dirty="0"/>
              <a:t>Miért fontos számunkra a digitalizáció a méhészetben?</a:t>
            </a:r>
            <a:endParaRPr dirty="0"/>
          </a:p>
        </p:txBody>
      </p:sp>
      <p:sp>
        <p:nvSpPr>
          <p:cNvPr id="76" name="Google Shape;76;gd03d5b2036_1_0"/>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fontScale="85000" lnSpcReduction="20000"/>
          </a:bodyPr>
          <a:lstStyle/>
          <a:p>
            <a:pPr marL="457200" lvl="0" indent="-457200" algn="l" rtl="0">
              <a:lnSpc>
                <a:spcPct val="90000"/>
              </a:lnSpc>
              <a:spcBef>
                <a:spcPts val="1000"/>
              </a:spcBef>
              <a:spcAft>
                <a:spcPts val="0"/>
              </a:spcAft>
              <a:buSzPct val="75630"/>
              <a:buChar char="•"/>
            </a:pPr>
            <a:r>
              <a:rPr lang="hu-HU" dirty="0"/>
              <a:t>A </a:t>
            </a:r>
            <a:r>
              <a:rPr lang="hu-HU" u="sng" dirty="0"/>
              <a:t>versenyképesség</a:t>
            </a:r>
            <a:r>
              <a:rPr lang="hu-HU" dirty="0"/>
              <a:t> megtartásának és fokozásának alapvető módja a digitalizáció a mezőgazdaságban is, mivel gyors és hatékony betekintést enged az azonnali folyamatokba, így teszi lehetővé az azonnali beavatkozást</a:t>
            </a:r>
            <a:endParaRPr dirty="0"/>
          </a:p>
          <a:p>
            <a:pPr marL="457200" lvl="0" indent="-457200" algn="l" rtl="0">
              <a:lnSpc>
                <a:spcPct val="90000"/>
              </a:lnSpc>
              <a:spcBef>
                <a:spcPts val="1000"/>
              </a:spcBef>
              <a:spcAft>
                <a:spcPts val="0"/>
              </a:spcAft>
              <a:buSzPct val="75630"/>
              <a:buChar char="•"/>
            </a:pPr>
            <a:r>
              <a:rPr lang="hu-HU" u="sng" dirty="0"/>
              <a:t>Emberi munkát </a:t>
            </a:r>
            <a:r>
              <a:rPr lang="hu-HU" dirty="0"/>
              <a:t>hatékonyan támogat, megsokszorozza az erőforrásokat </a:t>
            </a:r>
            <a:br>
              <a:rPr lang="hu-HU" dirty="0"/>
            </a:br>
            <a:r>
              <a:rPr lang="hu-HU" dirty="0"/>
              <a:t>és a lehetőségeket</a:t>
            </a:r>
            <a:endParaRPr dirty="0"/>
          </a:p>
          <a:p>
            <a:pPr marL="457200" lvl="0" indent="-457200" algn="l" rtl="0">
              <a:lnSpc>
                <a:spcPct val="90000"/>
              </a:lnSpc>
              <a:spcBef>
                <a:spcPts val="1000"/>
              </a:spcBef>
              <a:spcAft>
                <a:spcPts val="0"/>
              </a:spcAft>
              <a:buSzPct val="75630"/>
              <a:buChar char="•"/>
            </a:pPr>
            <a:r>
              <a:rPr lang="hu-HU" u="sng" dirty="0"/>
              <a:t>Önszabályozó</a:t>
            </a:r>
            <a:r>
              <a:rPr lang="hu-HU" dirty="0"/>
              <a:t> rendszerei révén támogatja a folyamatos és stabil </a:t>
            </a:r>
            <a:br>
              <a:rPr lang="hu-HU" dirty="0"/>
            </a:br>
            <a:r>
              <a:rPr lang="hu-HU" dirty="0"/>
              <a:t>termelési feltételek fenntartását</a:t>
            </a:r>
            <a:endParaRPr dirty="0"/>
          </a:p>
          <a:p>
            <a:pPr marL="457200" lvl="0" indent="-457200" algn="l" rtl="0">
              <a:lnSpc>
                <a:spcPct val="90000"/>
              </a:lnSpc>
              <a:spcBef>
                <a:spcPts val="1000"/>
              </a:spcBef>
              <a:spcAft>
                <a:spcPts val="0"/>
              </a:spcAft>
              <a:buSzPct val="75630"/>
              <a:buChar char="•"/>
            </a:pPr>
            <a:r>
              <a:rPr lang="hu-HU" dirty="0"/>
              <a:t>A </a:t>
            </a:r>
            <a:r>
              <a:rPr lang="hu-HU" u="sng" dirty="0"/>
              <a:t>világ digitális átalakulása </a:t>
            </a:r>
            <a:r>
              <a:rPr lang="hu-HU" dirty="0"/>
              <a:t>javában zajlik és nem kerülhető el, aki kimarad, az lemarad</a:t>
            </a:r>
            <a:endParaRPr dirty="0"/>
          </a:p>
          <a:p>
            <a:pPr marL="457200" lvl="0" indent="-457200" algn="l" rtl="0">
              <a:lnSpc>
                <a:spcPct val="90000"/>
              </a:lnSpc>
              <a:spcBef>
                <a:spcPts val="1000"/>
              </a:spcBef>
              <a:spcAft>
                <a:spcPts val="0"/>
              </a:spcAft>
              <a:buSzPct val="75630"/>
              <a:buChar char="•"/>
            </a:pPr>
            <a:r>
              <a:rPr lang="hu-HU" dirty="0"/>
              <a:t>A digitális megoldások gyakorlati alkalmazása a mezőgazdaságban jelentős </a:t>
            </a:r>
            <a:r>
              <a:rPr lang="hu-HU" u="sng" dirty="0"/>
              <a:t>versenyelőnyt</a:t>
            </a:r>
            <a:r>
              <a:rPr lang="hu-HU" dirty="0"/>
              <a:t> biztosít a gazdálkodóknak azokkal szemben, akik nem használják</a:t>
            </a:r>
            <a:endParaRPr dirty="0"/>
          </a:p>
          <a:p>
            <a:pPr marL="457200" lvl="0" indent="-457200" algn="l" rtl="0">
              <a:lnSpc>
                <a:spcPct val="90000"/>
              </a:lnSpc>
              <a:spcBef>
                <a:spcPts val="1000"/>
              </a:spcBef>
              <a:spcAft>
                <a:spcPts val="0"/>
              </a:spcAft>
              <a:buSzPct val="75630"/>
              <a:buChar char="•"/>
            </a:pPr>
            <a:r>
              <a:rPr lang="hu-HU" dirty="0"/>
              <a:t>A most kialakulóban lévő mezőgazdaság 5.0 már komplex és egymással összekapcsolt termelési rendszerek autonóm működéséről és a mesterséges intelligencia általi </a:t>
            </a:r>
            <a:r>
              <a:rPr lang="hu-HU" u="sng" dirty="0"/>
              <a:t>támogatásáról</a:t>
            </a:r>
            <a:r>
              <a:rPr lang="hu-HU" dirty="0"/>
              <a:t> szólnak</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7"/>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Hogy lesz az adatból információ?</a:t>
            </a:r>
            <a:endParaRPr/>
          </a:p>
        </p:txBody>
      </p:sp>
      <p:sp>
        <p:nvSpPr>
          <p:cNvPr id="237" name="Google Shape;237;p37"/>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a:t>Információ számunkra az, amit a mindennapi tevékenységünk során eredményesen fel tudunk használni. </a:t>
            </a:r>
            <a:endParaRPr/>
          </a:p>
          <a:p>
            <a:pPr marL="114300" lvl="0" indent="0" algn="l" rtl="0">
              <a:lnSpc>
                <a:spcPct val="90000"/>
              </a:lnSpc>
              <a:spcBef>
                <a:spcPts val="1000"/>
              </a:spcBef>
              <a:spcAft>
                <a:spcPts val="0"/>
              </a:spcAft>
              <a:buSzPts val="1800"/>
              <a:buNone/>
            </a:pPr>
            <a:r>
              <a:rPr lang="hu-HU"/>
              <a:t>Fogalmazzunk egyszerűbben: </a:t>
            </a:r>
            <a:r>
              <a:rPr lang="hu-HU" u="sng"/>
              <a:t>hasznos tanácsok összessége</a:t>
            </a:r>
            <a:r>
              <a:rPr lang="hu-HU"/>
              <a:t>.</a:t>
            </a:r>
            <a:endParaRPr/>
          </a:p>
          <a:p>
            <a:pPr marL="114300" lvl="0" indent="0" algn="l" rtl="0">
              <a:lnSpc>
                <a:spcPct val="90000"/>
              </a:lnSpc>
              <a:spcBef>
                <a:spcPts val="1000"/>
              </a:spcBef>
              <a:spcAft>
                <a:spcPts val="0"/>
              </a:spcAft>
              <a:buSzPts val="1800"/>
              <a:buNone/>
            </a:pPr>
            <a:r>
              <a:rPr lang="hu-HU"/>
              <a:t>A nyers adat, grafikon ennek értelmében még nem információ, </a:t>
            </a:r>
            <a:br>
              <a:rPr lang="hu-HU"/>
            </a:br>
            <a:r>
              <a:rPr lang="hu-HU"/>
              <a:t>de az információ egyik forrása. </a:t>
            </a:r>
            <a:br>
              <a:rPr lang="hu-HU"/>
            </a:br>
            <a:r>
              <a:rPr lang="hu-HU"/>
              <a:t>Ennek átalakítása révén jutunk el egyre összetettebb és egyre használhatóbb információkhoz. </a:t>
            </a:r>
            <a:br>
              <a:rPr lang="hu-HU"/>
            </a:br>
            <a:r>
              <a:rPr lang="hu-HU"/>
              <a:t>Ahogy a következő ábra mutatja, alulról felfelé haladva, az üzemanyagtól a napi gyakorlati tanácsokig.</a:t>
            </a:r>
            <a:endParaRPr/>
          </a:p>
          <a:p>
            <a:pPr marL="114300" lvl="0" indent="0" algn="l" rtl="0">
              <a:lnSpc>
                <a:spcPct val="90000"/>
              </a:lnSpc>
              <a:spcBef>
                <a:spcPts val="1000"/>
              </a:spcBef>
              <a:spcAft>
                <a:spcPts val="0"/>
              </a:spcAft>
              <a:buSzPts val="1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Hogy lesz az adatból információ?</a:t>
            </a:r>
            <a:br>
              <a:rPr lang="hu-HU"/>
            </a:br>
            <a:r>
              <a:rPr lang="hu-HU" sz="2800" b="0" i="1"/>
              <a:t>folytatás…</a:t>
            </a:r>
            <a:endParaRPr b="0" i="1"/>
          </a:p>
        </p:txBody>
      </p:sp>
      <p:pic>
        <p:nvPicPr>
          <p:cNvPr id="244" name="Google Shape;244;p38"/>
          <p:cNvPicPr preferRelativeResize="0"/>
          <p:nvPr/>
        </p:nvPicPr>
        <p:blipFill rotWithShape="1">
          <a:blip r:embed="rId3">
            <a:alphaModFix/>
          </a:blip>
          <a:srcRect/>
          <a:stretch/>
        </p:blipFill>
        <p:spPr>
          <a:xfrm>
            <a:off x="3203458" y="1280160"/>
            <a:ext cx="7220702" cy="47415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9"/>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Kezdjünk üzemanyagot gyűjteni: </a:t>
            </a:r>
            <a:br>
              <a:rPr lang="hu-HU"/>
            </a:br>
            <a:r>
              <a:rPr lang="hu-HU"/>
              <a:t>saját adataink digitális kezelése</a:t>
            </a:r>
            <a:endParaRPr/>
          </a:p>
        </p:txBody>
      </p:sp>
      <p:sp>
        <p:nvSpPr>
          <p:cNvPr id="250" name="Google Shape;250;p39"/>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a:t>Számos adat keletkezik mindennapi tevékenységeink során, </a:t>
            </a:r>
            <a:br>
              <a:rPr lang="hu-HU"/>
            </a:br>
            <a:r>
              <a:rPr lang="hu-HU"/>
              <a:t>kezdve a kötelező adatszolgáltatásoktól a saját tapasztalatainkat megőrző kisokosig, naplóig.</a:t>
            </a:r>
            <a:endParaRPr/>
          </a:p>
          <a:p>
            <a:pPr marL="114300" lvl="0" indent="0" algn="l" rtl="0">
              <a:lnSpc>
                <a:spcPct val="90000"/>
              </a:lnSpc>
              <a:spcBef>
                <a:spcPts val="1000"/>
              </a:spcBef>
              <a:spcAft>
                <a:spcPts val="0"/>
              </a:spcAft>
              <a:buSzPts val="1800"/>
              <a:buNone/>
            </a:pPr>
            <a:r>
              <a:rPr lang="hu-HU"/>
              <a:t>Az adatok akkor válnak elérhetővé a digitális feldolgozás és így információ előállítás számára, ha digitalizáljuk és minél hosszabb időre megőrizzük azokat.</a:t>
            </a:r>
            <a:endParaRPr/>
          </a:p>
          <a:p>
            <a:pPr marL="114300" lvl="0" indent="0" algn="l" rtl="0">
              <a:lnSpc>
                <a:spcPct val="90000"/>
              </a:lnSpc>
              <a:spcBef>
                <a:spcPts val="1000"/>
              </a:spcBef>
              <a:spcAft>
                <a:spcPts val="0"/>
              </a:spcAft>
              <a:buSzPts val="1800"/>
              <a:buNone/>
            </a:pPr>
            <a:r>
              <a:rPr lang="hu-HU"/>
              <a:t>Erre már ma is számtalan megoldás létezik, kifejezetten méhészek számára, melyekből később példákat is mutatunk.</a:t>
            </a:r>
            <a:endParaRPr/>
          </a:p>
          <a:p>
            <a:pPr marL="114300" lvl="0" indent="0" algn="l" rtl="0">
              <a:lnSpc>
                <a:spcPct val="90000"/>
              </a:lnSpc>
              <a:spcBef>
                <a:spcPts val="1000"/>
              </a:spcBef>
              <a:spcAft>
                <a:spcPts val="0"/>
              </a:spcAft>
              <a:buSzPts val="18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0"/>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Digitális érzékelőkből származó adatok forrásai</a:t>
            </a:r>
            <a:endParaRPr/>
          </a:p>
        </p:txBody>
      </p:sp>
      <p:sp>
        <p:nvSpPr>
          <p:cNvPr id="256" name="Google Shape;256;p40"/>
          <p:cNvSpPr txBox="1">
            <a:spLocks noGrp="1"/>
          </p:cNvSpPr>
          <p:nvPr>
            <p:ph type="body" idx="1"/>
          </p:nvPr>
        </p:nvSpPr>
        <p:spPr>
          <a:xfrm>
            <a:off x="321548" y="1825625"/>
            <a:ext cx="5084954"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rgbClr val="1C9E4A"/>
              </a:buClr>
              <a:buSzPts val="1800"/>
              <a:buChar char="•"/>
            </a:pPr>
            <a:r>
              <a:rPr lang="hu-HU"/>
              <a:t>külső körülményekről</a:t>
            </a:r>
            <a:endParaRPr/>
          </a:p>
          <a:p>
            <a:pPr marL="914400" lvl="1" indent="-342900" algn="l" rtl="0">
              <a:lnSpc>
                <a:spcPct val="90000"/>
              </a:lnSpc>
              <a:spcBef>
                <a:spcPts val="500"/>
              </a:spcBef>
              <a:spcAft>
                <a:spcPts val="0"/>
              </a:spcAft>
              <a:buSzPts val="1800"/>
              <a:buChar char="•"/>
            </a:pPr>
            <a:r>
              <a:rPr lang="hu-HU"/>
              <a:t>időjárási paraméterek</a:t>
            </a:r>
            <a:endParaRPr/>
          </a:p>
          <a:p>
            <a:pPr marL="457200" lvl="0" indent="-342900" algn="l" rtl="0">
              <a:lnSpc>
                <a:spcPct val="90000"/>
              </a:lnSpc>
              <a:spcBef>
                <a:spcPts val="1000"/>
              </a:spcBef>
              <a:spcAft>
                <a:spcPts val="0"/>
              </a:spcAft>
              <a:buClr>
                <a:srgbClr val="1C9E4A"/>
              </a:buClr>
              <a:buSzPts val="1800"/>
              <a:buChar char="•"/>
            </a:pPr>
            <a:r>
              <a:rPr lang="hu-HU"/>
              <a:t>kaptárról</a:t>
            </a:r>
            <a:endParaRPr/>
          </a:p>
          <a:p>
            <a:pPr marL="914400" lvl="1" indent="-342900" algn="l" rtl="0">
              <a:lnSpc>
                <a:spcPct val="90000"/>
              </a:lnSpc>
              <a:spcBef>
                <a:spcPts val="500"/>
              </a:spcBef>
              <a:spcAft>
                <a:spcPts val="0"/>
              </a:spcAft>
              <a:buSzPts val="1800"/>
              <a:buChar char="•"/>
            </a:pPr>
            <a:r>
              <a:rPr lang="hu-HU"/>
              <a:t>mozgása (lopás, rablás)</a:t>
            </a:r>
            <a:endParaRPr/>
          </a:p>
          <a:p>
            <a:pPr marL="914400" lvl="1" indent="-342900" algn="l" rtl="0">
              <a:lnSpc>
                <a:spcPct val="90000"/>
              </a:lnSpc>
              <a:spcBef>
                <a:spcPts val="500"/>
              </a:spcBef>
              <a:spcAft>
                <a:spcPts val="0"/>
              </a:spcAft>
              <a:buSzPts val="1800"/>
              <a:buChar char="•"/>
            </a:pPr>
            <a:r>
              <a:rPr lang="hu-HU"/>
              <a:t>hőmérséklete</a:t>
            </a:r>
            <a:endParaRPr/>
          </a:p>
          <a:p>
            <a:pPr marL="914400" lvl="1" indent="-342900" algn="l" rtl="0">
              <a:lnSpc>
                <a:spcPct val="90000"/>
              </a:lnSpc>
              <a:spcBef>
                <a:spcPts val="500"/>
              </a:spcBef>
              <a:spcAft>
                <a:spcPts val="0"/>
              </a:spcAft>
              <a:buSzPts val="1800"/>
              <a:buChar char="•"/>
            </a:pPr>
            <a:r>
              <a:rPr lang="hu-HU"/>
              <a:t>súlya</a:t>
            </a:r>
            <a:endParaRPr/>
          </a:p>
          <a:p>
            <a:pPr marL="457200" lvl="0" indent="-342900" algn="l" rtl="0">
              <a:lnSpc>
                <a:spcPct val="90000"/>
              </a:lnSpc>
              <a:spcBef>
                <a:spcPts val="1000"/>
              </a:spcBef>
              <a:spcAft>
                <a:spcPts val="0"/>
              </a:spcAft>
              <a:buClr>
                <a:srgbClr val="1C9E4A"/>
              </a:buClr>
              <a:buSzPts val="1800"/>
              <a:buChar char="•"/>
            </a:pPr>
            <a:r>
              <a:rPr lang="hu-HU"/>
              <a:t>méhek rajzása, mozgása</a:t>
            </a:r>
            <a:endParaRPr/>
          </a:p>
          <a:p>
            <a:pPr marL="914400" lvl="1" indent="-342900" algn="l" rtl="0">
              <a:lnSpc>
                <a:spcPct val="90000"/>
              </a:lnSpc>
              <a:spcBef>
                <a:spcPts val="500"/>
              </a:spcBef>
              <a:spcAft>
                <a:spcPts val="0"/>
              </a:spcAft>
              <a:buSzPts val="1800"/>
              <a:buChar char="•"/>
            </a:pPr>
            <a:r>
              <a:rPr lang="hu-HU"/>
              <a:t>kamerás megfigyelés</a:t>
            </a:r>
            <a:endParaRPr/>
          </a:p>
          <a:p>
            <a:pPr marL="914400" lvl="1" indent="-342900" algn="l" rtl="0">
              <a:lnSpc>
                <a:spcPct val="90000"/>
              </a:lnSpc>
              <a:spcBef>
                <a:spcPts val="500"/>
              </a:spcBef>
              <a:spcAft>
                <a:spcPts val="0"/>
              </a:spcAft>
              <a:buSzPts val="1800"/>
              <a:buChar char="•"/>
            </a:pPr>
            <a:r>
              <a:rPr lang="hu-HU"/>
              <a:t>méhanya megfigyelése</a:t>
            </a:r>
            <a:endParaRPr/>
          </a:p>
          <a:p>
            <a:pPr marL="457200" lvl="0" indent="-342900" algn="l" rtl="0">
              <a:lnSpc>
                <a:spcPct val="90000"/>
              </a:lnSpc>
              <a:spcBef>
                <a:spcPts val="1000"/>
              </a:spcBef>
              <a:spcAft>
                <a:spcPts val="0"/>
              </a:spcAft>
              <a:buClr>
                <a:srgbClr val="1C9E4A"/>
              </a:buClr>
              <a:buSzPts val="1800"/>
              <a:buChar char="•"/>
            </a:pPr>
            <a:r>
              <a:rPr lang="hu-HU"/>
              <a:t>kártevők megjelenése</a:t>
            </a:r>
            <a:endParaRPr/>
          </a:p>
          <a:p>
            <a:pPr marL="457200" lvl="0" indent="-228600" algn="l" rtl="0">
              <a:lnSpc>
                <a:spcPct val="90000"/>
              </a:lnSpc>
              <a:spcBef>
                <a:spcPts val="1000"/>
              </a:spcBef>
              <a:spcAft>
                <a:spcPts val="0"/>
              </a:spcAft>
              <a:buClr>
                <a:srgbClr val="1C9E4A"/>
              </a:buClr>
              <a:buSzPts val="1800"/>
              <a:buNone/>
            </a:pPr>
            <a:endParaRPr/>
          </a:p>
        </p:txBody>
      </p:sp>
      <p:sp>
        <p:nvSpPr>
          <p:cNvPr id="257" name="Google Shape;257;p40"/>
          <p:cNvSpPr txBox="1"/>
          <p:nvPr/>
        </p:nvSpPr>
        <p:spPr>
          <a:xfrm>
            <a:off x="6096000" y="1825625"/>
            <a:ext cx="5084954" cy="4351338"/>
          </a:xfrm>
          <a:prstGeom prst="rect">
            <a:avLst/>
          </a:prstGeom>
          <a:noFill/>
          <a:ln>
            <a:noFill/>
          </a:ln>
        </p:spPr>
        <p:txBody>
          <a:bodyPr spcFirstLastPara="1" wrap="square" lIns="91425" tIns="45700" rIns="91425" bIns="45700" anchor="t" anchorCtr="0">
            <a:normAutofit fontScale="92500" lnSpcReduction="10000"/>
          </a:bodyPr>
          <a:lstStyle/>
          <a:p>
            <a:pPr marL="457200" marR="0" lvl="0" indent="-342900" algn="l" rtl="0">
              <a:lnSpc>
                <a:spcPct val="90000"/>
              </a:lnSpc>
              <a:spcBef>
                <a:spcPts val="1000"/>
              </a:spcBef>
              <a:spcAft>
                <a:spcPts val="0"/>
              </a:spcAft>
              <a:buClr>
                <a:srgbClr val="1C9E4A"/>
              </a:buClr>
              <a:buSzPct val="69498"/>
              <a:buFont typeface="Arial"/>
              <a:buChar char="•"/>
            </a:pPr>
            <a:r>
              <a:rPr lang="hu-HU" sz="2800" b="0" i="0" u="none" strike="noStrike" cap="none">
                <a:solidFill>
                  <a:srgbClr val="1C9E4A"/>
                </a:solidFill>
                <a:latin typeface="Calibri"/>
                <a:ea typeface="Calibri"/>
                <a:cs typeface="Calibri"/>
                <a:sym typeface="Calibri"/>
              </a:rPr>
              <a:t>egyéb beporzók jelenléte a területen</a:t>
            </a:r>
            <a:endParaRPr/>
          </a:p>
          <a:p>
            <a:pPr marL="457200" marR="0" lvl="0" indent="-342900" algn="l" rtl="0">
              <a:lnSpc>
                <a:spcPct val="90000"/>
              </a:lnSpc>
              <a:spcBef>
                <a:spcPts val="1000"/>
              </a:spcBef>
              <a:spcAft>
                <a:spcPts val="0"/>
              </a:spcAft>
              <a:buClr>
                <a:srgbClr val="1C9E4A"/>
              </a:buClr>
              <a:buSzPct val="69498"/>
              <a:buFont typeface="Arial"/>
              <a:buChar char="•"/>
            </a:pPr>
            <a:r>
              <a:rPr lang="hu-HU" sz="2800" b="0" i="0" u="none" strike="noStrike" cap="none">
                <a:solidFill>
                  <a:srgbClr val="1C9E4A"/>
                </a:solidFill>
                <a:latin typeface="Calibri"/>
                <a:ea typeface="Calibri"/>
                <a:cs typeface="Calibri"/>
                <a:sym typeface="Calibri"/>
              </a:rPr>
              <a:t>méhitató folyadék szintje</a:t>
            </a:r>
            <a:endParaRPr/>
          </a:p>
          <a:p>
            <a:pPr marL="457200" marR="0" lvl="0" indent="-342900" algn="l" rtl="0">
              <a:lnSpc>
                <a:spcPct val="90000"/>
              </a:lnSpc>
              <a:spcBef>
                <a:spcPts val="1000"/>
              </a:spcBef>
              <a:spcAft>
                <a:spcPts val="0"/>
              </a:spcAft>
              <a:buClr>
                <a:srgbClr val="1C9E4A"/>
              </a:buClr>
              <a:buSzPct val="69498"/>
              <a:buFont typeface="Arial"/>
              <a:buChar char="•"/>
            </a:pPr>
            <a:r>
              <a:rPr lang="hu-HU" sz="2800" b="0" i="0" u="none" strike="noStrike" cap="none">
                <a:solidFill>
                  <a:srgbClr val="1C9E4A"/>
                </a:solidFill>
                <a:latin typeface="Calibri"/>
                <a:ea typeface="Calibri"/>
                <a:cs typeface="Calibri"/>
                <a:sym typeface="Calibri"/>
              </a:rPr>
              <a:t>kaptáron belüli körülményekről</a:t>
            </a:r>
            <a:endParaRPr/>
          </a:p>
          <a:p>
            <a:pPr marL="914400" marR="0" lvl="1" indent="-342900" algn="l" rtl="0">
              <a:lnSpc>
                <a:spcPct val="90000"/>
              </a:lnSpc>
              <a:spcBef>
                <a:spcPts val="500"/>
              </a:spcBef>
              <a:spcAft>
                <a:spcPts val="0"/>
              </a:spcAft>
              <a:buClr>
                <a:srgbClr val="1C9E4A"/>
              </a:buClr>
              <a:buSzPct val="81081"/>
              <a:buFont typeface="Arial"/>
              <a:buChar char="•"/>
            </a:pPr>
            <a:r>
              <a:rPr lang="hu-HU" sz="2400" b="0" i="0" u="none" strike="noStrike" cap="none">
                <a:solidFill>
                  <a:srgbClr val="1C9E4A"/>
                </a:solidFill>
                <a:latin typeface="Calibri"/>
                <a:ea typeface="Calibri"/>
                <a:cs typeface="Calibri"/>
                <a:sym typeface="Calibri"/>
              </a:rPr>
              <a:t>hőmérséklet, páratartalom</a:t>
            </a:r>
            <a:endParaRPr/>
          </a:p>
          <a:p>
            <a:pPr marL="914400" marR="0" lvl="1" indent="-342900" algn="l" rtl="0">
              <a:lnSpc>
                <a:spcPct val="90000"/>
              </a:lnSpc>
              <a:spcBef>
                <a:spcPts val="500"/>
              </a:spcBef>
              <a:spcAft>
                <a:spcPts val="0"/>
              </a:spcAft>
              <a:buClr>
                <a:srgbClr val="1C9E4A"/>
              </a:buClr>
              <a:buSzPct val="81081"/>
              <a:buFont typeface="Arial"/>
              <a:buChar char="•"/>
            </a:pPr>
            <a:r>
              <a:rPr lang="hu-HU" sz="2400" b="0" i="0" u="none" strike="noStrike" cap="none">
                <a:solidFill>
                  <a:srgbClr val="1C9E4A"/>
                </a:solidFill>
                <a:latin typeface="Calibri"/>
                <a:ea typeface="Calibri"/>
                <a:cs typeface="Calibri"/>
                <a:sym typeface="Calibri"/>
              </a:rPr>
              <a:t>az egyes keretek telítettsége, súlya</a:t>
            </a:r>
            <a:endParaRPr/>
          </a:p>
          <a:p>
            <a:pPr marL="914400" marR="0" lvl="1" indent="-342900" algn="l" rtl="0">
              <a:lnSpc>
                <a:spcPct val="90000"/>
              </a:lnSpc>
              <a:spcBef>
                <a:spcPts val="500"/>
              </a:spcBef>
              <a:spcAft>
                <a:spcPts val="0"/>
              </a:spcAft>
              <a:buClr>
                <a:srgbClr val="1C9E4A"/>
              </a:buClr>
              <a:buSzPct val="81081"/>
              <a:buFont typeface="Arial"/>
              <a:buChar char="•"/>
            </a:pPr>
            <a:r>
              <a:rPr lang="hu-HU" sz="2400" b="0" i="0" u="none" strike="noStrike" cap="none">
                <a:solidFill>
                  <a:srgbClr val="1C9E4A"/>
                </a:solidFill>
                <a:latin typeface="Calibri"/>
                <a:ea typeface="Calibri"/>
                <a:cs typeface="Calibri"/>
                <a:sym typeface="Calibri"/>
              </a:rPr>
              <a:t>méhek zsongása</a:t>
            </a:r>
            <a:endParaRPr/>
          </a:p>
          <a:p>
            <a:pPr marL="457200" marR="0" lvl="0" indent="-342900" algn="l" rtl="0">
              <a:lnSpc>
                <a:spcPct val="90000"/>
              </a:lnSpc>
              <a:spcBef>
                <a:spcPts val="1000"/>
              </a:spcBef>
              <a:spcAft>
                <a:spcPts val="0"/>
              </a:spcAft>
              <a:buClr>
                <a:srgbClr val="1C9E4A"/>
              </a:buClr>
              <a:buSzPct val="69498"/>
              <a:buFont typeface="Arial"/>
              <a:buChar char="•"/>
            </a:pPr>
            <a:r>
              <a:rPr lang="hu-HU" sz="2800" b="0" i="0" u="none" strike="noStrike" cap="none">
                <a:solidFill>
                  <a:srgbClr val="1C9E4A"/>
                </a:solidFill>
                <a:latin typeface="Calibri"/>
                <a:ea typeface="Calibri"/>
                <a:cs typeface="Calibri"/>
                <a:sym typeface="Calibri"/>
              </a:rPr>
              <a:t>magukról a méhekről</a:t>
            </a:r>
            <a:endParaRPr/>
          </a:p>
          <a:p>
            <a:pPr marL="914400" marR="0" lvl="1" indent="-342900" algn="l" rtl="0">
              <a:lnSpc>
                <a:spcPct val="90000"/>
              </a:lnSpc>
              <a:spcBef>
                <a:spcPts val="500"/>
              </a:spcBef>
              <a:spcAft>
                <a:spcPts val="0"/>
              </a:spcAft>
              <a:buClr>
                <a:srgbClr val="1C9E4A"/>
              </a:buClr>
              <a:buSzPct val="81081"/>
              <a:buFont typeface="Arial"/>
              <a:buChar char="•"/>
            </a:pPr>
            <a:r>
              <a:rPr lang="hu-HU" sz="2400" b="0" i="0" u="none" strike="noStrike" cap="none">
                <a:solidFill>
                  <a:srgbClr val="1C9E4A"/>
                </a:solidFill>
                <a:latin typeface="Calibri"/>
                <a:ea typeface="Calibri"/>
                <a:cs typeface="Calibri"/>
                <a:sym typeface="Calibri"/>
              </a:rPr>
              <a:t>a méhekre szerelt érzékelők felhasználásával</a:t>
            </a:r>
            <a:endParaRPr/>
          </a:p>
          <a:p>
            <a:pPr marL="1371600" marR="0" lvl="2" indent="-342900" algn="l" rtl="0">
              <a:lnSpc>
                <a:spcPct val="90000"/>
              </a:lnSpc>
              <a:spcBef>
                <a:spcPts val="500"/>
              </a:spcBef>
              <a:spcAft>
                <a:spcPts val="0"/>
              </a:spcAft>
              <a:buClr>
                <a:srgbClr val="1C9E4A"/>
              </a:buClr>
              <a:buSzPct val="97297"/>
              <a:buFont typeface="Arial"/>
              <a:buChar char="•"/>
            </a:pPr>
            <a:r>
              <a:rPr lang="hu-HU" sz="2000" b="0" i="0" u="none" strike="noStrike" cap="none">
                <a:solidFill>
                  <a:srgbClr val="1C9E4A"/>
                </a:solidFill>
                <a:latin typeface="Calibri"/>
                <a:ea typeface="Calibri"/>
                <a:cs typeface="Calibri"/>
                <a:sym typeface="Calibri"/>
              </a:rPr>
              <a:t>az anyára szerelt érzékelő jöhet szóba</a:t>
            </a:r>
            <a:endParaRPr sz="2000" b="0" i="0" u="none" strike="noStrike" cap="none">
              <a:solidFill>
                <a:srgbClr val="1C9E4A"/>
              </a:solidFill>
              <a:latin typeface="Calibri"/>
              <a:ea typeface="Calibri"/>
              <a:cs typeface="Calibri"/>
              <a:sym typeface="Calibri"/>
            </a:endParaRPr>
          </a:p>
          <a:p>
            <a:pPr marL="457200" marR="0" lvl="0" indent="-228600" algn="l" rtl="0">
              <a:lnSpc>
                <a:spcPct val="90000"/>
              </a:lnSpc>
              <a:spcBef>
                <a:spcPts val="1000"/>
              </a:spcBef>
              <a:spcAft>
                <a:spcPts val="0"/>
              </a:spcAft>
              <a:buClr>
                <a:srgbClr val="1C9E4A"/>
              </a:buClr>
              <a:buSzPct val="69498"/>
              <a:buFont typeface="Arial"/>
              <a:buNone/>
            </a:pPr>
            <a:endParaRPr sz="2800" b="0" i="0" u="none" strike="noStrike" cap="none">
              <a:solidFill>
                <a:srgbClr val="1C9E4A"/>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321547" y="365125"/>
            <a:ext cx="11555605" cy="7423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dirty="0"/>
              <a:t>Méhszámláló</a:t>
            </a:r>
            <a:endParaRPr dirty="0"/>
          </a:p>
        </p:txBody>
      </p:sp>
      <p:sp>
        <p:nvSpPr>
          <p:cNvPr id="264" name="Google Shape;264;p41"/>
          <p:cNvSpPr txBox="1">
            <a:spLocks noGrp="1"/>
          </p:cNvSpPr>
          <p:nvPr>
            <p:ph type="body" idx="1"/>
          </p:nvPr>
        </p:nvSpPr>
        <p:spPr>
          <a:xfrm>
            <a:off x="321547" y="1107440"/>
            <a:ext cx="11555605" cy="519176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1600"/>
              <a:buNone/>
            </a:pPr>
            <a:r>
              <a:rPr lang="hu-HU" sz="2400" dirty="0"/>
              <a:t>Mivel lehet mérni a méheket?</a:t>
            </a:r>
            <a:endParaRPr dirty="0"/>
          </a:p>
          <a:p>
            <a:pPr marL="571500" lvl="0" indent="-342900" algn="l" rtl="0">
              <a:lnSpc>
                <a:spcPct val="90000"/>
              </a:lnSpc>
              <a:spcBef>
                <a:spcPts val="1000"/>
              </a:spcBef>
              <a:spcAft>
                <a:spcPts val="0"/>
              </a:spcAft>
              <a:buSzPts val="1600"/>
              <a:buFont typeface="Arial"/>
              <a:buChar char="•"/>
            </a:pPr>
            <a:r>
              <a:rPr lang="hu-HU" sz="2400" dirty="0"/>
              <a:t>A kapuba szerelt érzékelőkkel: optikai kapukkal, </a:t>
            </a:r>
            <a:r>
              <a:rPr lang="hu-HU" sz="2400" dirty="0" err="1"/>
              <a:t>infra</a:t>
            </a:r>
            <a:r>
              <a:rPr lang="hu-HU" sz="2400" dirty="0"/>
              <a:t> érzékelőkkel a kapuban történő áthaladást és annak irányát. A kapukat úgy kell átalakítani, hogy egy időben csak egy méh tudjon áthaladni. </a:t>
            </a:r>
            <a:endParaRPr dirty="0"/>
          </a:p>
          <a:p>
            <a:pPr marL="571500" lvl="0" indent="-241300" algn="l" rtl="0">
              <a:lnSpc>
                <a:spcPct val="90000"/>
              </a:lnSpc>
              <a:spcBef>
                <a:spcPts val="1000"/>
              </a:spcBef>
              <a:spcAft>
                <a:spcPts val="0"/>
              </a:spcAft>
              <a:buSzPts val="1600"/>
              <a:buFont typeface="Calibri"/>
              <a:buNone/>
            </a:pPr>
            <a:endParaRPr lang="hu-HU" sz="2400" dirty="0"/>
          </a:p>
          <a:p>
            <a:pPr marL="571500" lvl="0" indent="-241300" algn="l" rtl="0">
              <a:lnSpc>
                <a:spcPct val="90000"/>
              </a:lnSpc>
              <a:spcBef>
                <a:spcPts val="1000"/>
              </a:spcBef>
              <a:spcAft>
                <a:spcPts val="0"/>
              </a:spcAft>
              <a:buSzPts val="1600"/>
              <a:buFont typeface="Calibri"/>
              <a:buNone/>
            </a:pPr>
            <a:endParaRPr lang="hu-HU" sz="2400" dirty="0"/>
          </a:p>
          <a:p>
            <a:pPr marL="571500" lvl="0" indent="-241300" algn="l" rtl="0">
              <a:lnSpc>
                <a:spcPct val="90000"/>
              </a:lnSpc>
              <a:spcBef>
                <a:spcPts val="1000"/>
              </a:spcBef>
              <a:spcAft>
                <a:spcPts val="0"/>
              </a:spcAft>
              <a:buSzPts val="1600"/>
              <a:buFont typeface="Calibri"/>
              <a:buNone/>
            </a:pPr>
            <a:endParaRPr lang="hu-HU" sz="2400" dirty="0"/>
          </a:p>
          <a:p>
            <a:pPr marL="361950" lvl="0" indent="-342900" algn="l" rtl="0">
              <a:lnSpc>
                <a:spcPct val="90000"/>
              </a:lnSpc>
              <a:spcBef>
                <a:spcPts val="1000"/>
              </a:spcBef>
              <a:spcAft>
                <a:spcPts val="0"/>
              </a:spcAft>
              <a:buClr>
                <a:schemeClr val="dk2"/>
              </a:buClr>
              <a:buSzPts val="2400"/>
              <a:buFont typeface="Arial"/>
              <a:buChar char="•"/>
            </a:pPr>
            <a:r>
              <a:rPr lang="hu-HU" sz="2000" dirty="0"/>
              <a:t>Kamerával: a mai mesterséges intelligencia algoritmusok már egyszerűbb (olcsóbb) eszközökön is tudnak egyszerre akár több 100 független egyedet nyomon követni, azaz mérni tudják a kapu környezetében a méhek mozgását, azaz: </a:t>
            </a:r>
          </a:p>
          <a:p>
            <a:pPr marL="898525" lvl="1" indent="-342900" algn="l" rtl="0">
              <a:lnSpc>
                <a:spcPct val="90000"/>
              </a:lnSpc>
              <a:spcBef>
                <a:spcPts val="500"/>
              </a:spcBef>
              <a:spcAft>
                <a:spcPts val="0"/>
              </a:spcAft>
              <a:buClr>
                <a:schemeClr val="dk2"/>
              </a:buClr>
              <a:buSzPts val="2400"/>
              <a:buFont typeface="Arial"/>
              <a:buChar char="•"/>
            </a:pPr>
            <a:r>
              <a:rPr lang="hu-HU" sz="2000" dirty="0"/>
              <a:t>Mérni tudják a ki- és belépéseket</a:t>
            </a:r>
          </a:p>
          <a:p>
            <a:pPr marL="898525" lvl="1" indent="-342900" algn="l" rtl="0">
              <a:lnSpc>
                <a:spcPct val="90000"/>
              </a:lnSpc>
              <a:spcBef>
                <a:spcPts val="500"/>
              </a:spcBef>
              <a:spcAft>
                <a:spcPts val="0"/>
              </a:spcAft>
              <a:buClr>
                <a:schemeClr val="dk2"/>
              </a:buClr>
              <a:buSzPts val="2400"/>
              <a:buFont typeface="Arial"/>
              <a:buChar char="•"/>
            </a:pPr>
            <a:r>
              <a:rPr lang="hu-HU" sz="2000" dirty="0"/>
              <a:t>Elemezni tudják a mozgásukat, viselkedés-</a:t>
            </a:r>
            <a:br>
              <a:rPr lang="hu-HU" sz="2000" dirty="0"/>
            </a:br>
            <a:r>
              <a:rPr lang="hu-HU" sz="2000" dirty="0"/>
              <a:t>minták  feldolgozásával észre lehet venni, </a:t>
            </a:r>
            <a:br>
              <a:rPr lang="hu-HU" sz="2000" dirty="0"/>
            </a:br>
            <a:r>
              <a:rPr lang="hu-HU" sz="2000" dirty="0"/>
              <a:t>ha mozgásuk, repülésük eltér a normálistól.</a:t>
            </a:r>
            <a:endParaRPr sz="2400" dirty="0"/>
          </a:p>
          <a:p>
            <a:pPr marL="571500" lvl="0" indent="-241300" algn="l" rtl="0">
              <a:lnSpc>
                <a:spcPct val="90000"/>
              </a:lnSpc>
              <a:spcBef>
                <a:spcPts val="1000"/>
              </a:spcBef>
              <a:spcAft>
                <a:spcPts val="0"/>
              </a:spcAft>
              <a:buSzPts val="1600"/>
              <a:buFont typeface="Calibri"/>
              <a:buNone/>
            </a:pPr>
            <a:endParaRPr sz="2400" dirty="0"/>
          </a:p>
        </p:txBody>
      </p:sp>
      <p:pic>
        <p:nvPicPr>
          <p:cNvPr id="265" name="Google Shape;265;p41"/>
          <p:cNvPicPr preferRelativeResize="0"/>
          <p:nvPr/>
        </p:nvPicPr>
        <p:blipFill rotWithShape="1">
          <a:blip r:embed="rId3">
            <a:alphaModFix/>
          </a:blip>
          <a:srcRect/>
          <a:stretch/>
        </p:blipFill>
        <p:spPr>
          <a:xfrm>
            <a:off x="6361551" y="2453209"/>
            <a:ext cx="2416689" cy="1570152"/>
          </a:xfrm>
          <a:prstGeom prst="rect">
            <a:avLst/>
          </a:prstGeom>
          <a:noFill/>
          <a:ln>
            <a:noFill/>
          </a:ln>
        </p:spPr>
      </p:pic>
      <p:pic>
        <p:nvPicPr>
          <p:cNvPr id="6" name="Google Shape;274;p42">
            <a:extLst>
              <a:ext uri="{FF2B5EF4-FFF2-40B4-BE49-F238E27FC236}">
                <a16:creationId xmlns:a16="http://schemas.microsoft.com/office/drawing/2014/main" id="{F2E82D84-ADC5-461A-88CB-406A3A9AEE5D}"/>
              </a:ext>
            </a:extLst>
          </p:cNvPr>
          <p:cNvPicPr preferRelativeResize="0"/>
          <p:nvPr/>
        </p:nvPicPr>
        <p:blipFill rotWithShape="1">
          <a:blip r:embed="rId4">
            <a:alphaModFix/>
          </a:blip>
          <a:srcRect/>
          <a:stretch/>
        </p:blipFill>
        <p:spPr>
          <a:xfrm>
            <a:off x="7121407" y="4891225"/>
            <a:ext cx="2143350" cy="1601650"/>
          </a:xfrm>
          <a:prstGeom prst="rect">
            <a:avLst/>
          </a:prstGeom>
          <a:noFill/>
          <a:ln>
            <a:noFill/>
          </a:ln>
        </p:spPr>
      </p:pic>
      <p:pic>
        <p:nvPicPr>
          <p:cNvPr id="7" name="Google Shape;275;p42">
            <a:extLst>
              <a:ext uri="{FF2B5EF4-FFF2-40B4-BE49-F238E27FC236}">
                <a16:creationId xmlns:a16="http://schemas.microsoft.com/office/drawing/2014/main" id="{42AD1662-93CE-4148-8E6F-87AF6B3F51A4}"/>
              </a:ext>
            </a:extLst>
          </p:cNvPr>
          <p:cNvPicPr preferRelativeResize="0"/>
          <p:nvPr/>
        </p:nvPicPr>
        <p:blipFill rotWithShape="1">
          <a:blip r:embed="rId5">
            <a:alphaModFix/>
          </a:blip>
          <a:srcRect/>
          <a:stretch/>
        </p:blipFill>
        <p:spPr>
          <a:xfrm>
            <a:off x="9452650" y="4891224"/>
            <a:ext cx="2143349" cy="16016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3"/>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Vagyonvédelem</a:t>
            </a:r>
            <a:endParaRPr/>
          </a:p>
        </p:txBody>
      </p:sp>
      <p:sp>
        <p:nvSpPr>
          <p:cNvPr id="284" name="Google Shape;284;p43"/>
          <p:cNvSpPr txBox="1">
            <a:spLocks noGrp="1"/>
          </p:cNvSpPr>
          <p:nvPr>
            <p:ph type="body" idx="1"/>
          </p:nvPr>
        </p:nvSpPr>
        <p:spPr>
          <a:xfrm>
            <a:off x="321547" y="1649299"/>
            <a:ext cx="11555605" cy="4351338"/>
          </a:xfrm>
          <a:prstGeom prst="rect">
            <a:avLst/>
          </a:prstGeom>
          <a:noFill/>
          <a:ln>
            <a:noFill/>
          </a:ln>
        </p:spPr>
        <p:txBody>
          <a:bodyPr spcFirstLastPara="1" wrap="square" lIns="91425" tIns="45700" rIns="91425" bIns="45700" anchor="t" anchorCtr="0">
            <a:noAutofit/>
          </a:bodyPr>
          <a:lstStyle/>
          <a:p>
            <a:pPr marL="571500" lvl="0" indent="-342900" algn="l" rtl="0">
              <a:lnSpc>
                <a:spcPct val="90000"/>
              </a:lnSpc>
              <a:spcBef>
                <a:spcPts val="1000"/>
              </a:spcBef>
              <a:spcAft>
                <a:spcPts val="0"/>
              </a:spcAft>
              <a:buSzPts val="1600"/>
              <a:buFont typeface="Arial"/>
              <a:buChar char="•"/>
            </a:pPr>
            <a:r>
              <a:rPr lang="hu-HU" sz="2400"/>
              <a:t>Mozgásérzékelő: kaptár mozgatását érzékeli</a:t>
            </a:r>
            <a:endParaRPr/>
          </a:p>
          <a:p>
            <a:pPr marL="571500" lvl="0" indent="-342900" algn="l" rtl="0">
              <a:lnSpc>
                <a:spcPct val="90000"/>
              </a:lnSpc>
              <a:spcBef>
                <a:spcPts val="1000"/>
              </a:spcBef>
              <a:spcAft>
                <a:spcPts val="0"/>
              </a:spcAft>
              <a:buSzPts val="1600"/>
              <a:buFont typeface="Arial"/>
              <a:buChar char="•"/>
            </a:pPr>
            <a:r>
              <a:rPr lang="hu-HU" sz="2400"/>
              <a:t>Nyitásérzékelő</a:t>
            </a:r>
            <a:endParaRPr/>
          </a:p>
          <a:p>
            <a:pPr marL="571500" lvl="0" indent="-342900" algn="l" rtl="0">
              <a:lnSpc>
                <a:spcPct val="90000"/>
              </a:lnSpc>
              <a:spcBef>
                <a:spcPts val="1000"/>
              </a:spcBef>
              <a:spcAft>
                <a:spcPts val="0"/>
              </a:spcAft>
              <a:buSzPts val="1600"/>
              <a:buFont typeface="Arial"/>
              <a:buChar char="•"/>
            </a:pPr>
            <a:r>
              <a:rPr lang="hu-HU" sz="2400"/>
              <a:t>GPS: kaptár helyzetének meghatározása</a:t>
            </a:r>
            <a:endParaRPr/>
          </a:p>
          <a:p>
            <a:pPr marL="571500" lvl="0" indent="-342900" algn="l" rtl="0">
              <a:lnSpc>
                <a:spcPct val="90000"/>
              </a:lnSpc>
              <a:spcBef>
                <a:spcPts val="1000"/>
              </a:spcBef>
              <a:spcAft>
                <a:spcPts val="0"/>
              </a:spcAft>
              <a:buSzPts val="1600"/>
              <a:buFont typeface="Arial"/>
              <a:buChar char="•"/>
            </a:pPr>
            <a:r>
              <a:rPr lang="hu-HU" sz="2400"/>
              <a:t>Mobil SIM modul: riasztás küldése (e-mail, sms, stb). </a:t>
            </a:r>
            <a:endParaRPr/>
          </a:p>
          <a:p>
            <a:pPr marL="571500" lvl="0" indent="-342900" algn="l" rtl="0">
              <a:lnSpc>
                <a:spcPct val="90000"/>
              </a:lnSpc>
              <a:spcBef>
                <a:spcPts val="1000"/>
              </a:spcBef>
              <a:spcAft>
                <a:spcPts val="0"/>
              </a:spcAft>
              <a:buSzPts val="1600"/>
              <a:buFont typeface="Arial"/>
              <a:buChar char="•"/>
            </a:pPr>
            <a:r>
              <a:rPr lang="hu-HU" sz="2400"/>
              <a:t>Kamera: riasztás esetén ellenőrzési céllal</a:t>
            </a:r>
            <a:endParaRPr/>
          </a:p>
        </p:txBody>
      </p:sp>
      <p:pic>
        <p:nvPicPr>
          <p:cNvPr id="285" name="Google Shape;285;p43" descr="A képen beltéri, asztal látható&#10;&#10;A leírás nagyon megbízható"/>
          <p:cNvPicPr preferRelativeResize="0"/>
          <p:nvPr/>
        </p:nvPicPr>
        <p:blipFill rotWithShape="1">
          <a:blip r:embed="rId3">
            <a:alphaModFix/>
          </a:blip>
          <a:srcRect/>
          <a:stretch/>
        </p:blipFill>
        <p:spPr>
          <a:xfrm>
            <a:off x="975025" y="4181383"/>
            <a:ext cx="4923572" cy="1687442"/>
          </a:xfrm>
          <a:prstGeom prst="rect">
            <a:avLst/>
          </a:prstGeom>
          <a:noFill/>
          <a:ln>
            <a:noFill/>
          </a:ln>
        </p:spPr>
      </p:pic>
      <p:pic>
        <p:nvPicPr>
          <p:cNvPr id="286" name="Google Shape;286;p43" descr="A képen beltéri, elektronika látható&#10;&#10;A leírás nagyon megbízható"/>
          <p:cNvPicPr preferRelativeResize="0"/>
          <p:nvPr/>
        </p:nvPicPr>
        <p:blipFill rotWithShape="1">
          <a:blip r:embed="rId4">
            <a:alphaModFix/>
          </a:blip>
          <a:srcRect/>
          <a:stretch/>
        </p:blipFill>
        <p:spPr>
          <a:xfrm>
            <a:off x="8314425" y="1135352"/>
            <a:ext cx="2719199" cy="1678456"/>
          </a:xfrm>
          <a:prstGeom prst="rect">
            <a:avLst/>
          </a:prstGeom>
          <a:noFill/>
          <a:ln>
            <a:noFill/>
          </a:ln>
        </p:spPr>
      </p:pic>
      <p:pic>
        <p:nvPicPr>
          <p:cNvPr id="287" name="Google Shape;287;p43"/>
          <p:cNvPicPr preferRelativeResize="0"/>
          <p:nvPr/>
        </p:nvPicPr>
        <p:blipFill rotWithShape="1">
          <a:blip r:embed="rId5">
            <a:alphaModFix/>
          </a:blip>
          <a:srcRect/>
          <a:stretch/>
        </p:blipFill>
        <p:spPr>
          <a:xfrm>
            <a:off x="6861968" y="3824968"/>
            <a:ext cx="4923572" cy="2667907"/>
          </a:xfrm>
          <a:prstGeom prst="rect">
            <a:avLst/>
          </a:prstGeom>
          <a:noFill/>
          <a:ln>
            <a:noFill/>
          </a:ln>
        </p:spPr>
      </p:pic>
      <p:sp>
        <p:nvSpPr>
          <p:cNvPr id="288" name="Google Shape;288;p43"/>
          <p:cNvSpPr txBox="1"/>
          <p:nvPr/>
        </p:nvSpPr>
        <p:spPr>
          <a:xfrm>
            <a:off x="2121663" y="5868825"/>
            <a:ext cx="2719200" cy="5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hu-HU" sz="1400" b="0" i="0" u="none" strike="noStrike" cap="none">
                <a:solidFill>
                  <a:srgbClr val="000000"/>
                </a:solidFill>
                <a:latin typeface="Calibri"/>
                <a:ea typeface="Calibri"/>
                <a:cs typeface="Calibri"/>
                <a:sym typeface="Calibri"/>
              </a:rPr>
              <a:t>kaptár mozgatását érzékelő eszköz</a:t>
            </a:r>
            <a:endParaRPr sz="1400" b="0" i="0" u="none" strike="noStrike" cap="none">
              <a:solidFill>
                <a:srgbClr val="000000"/>
              </a:solidFill>
              <a:latin typeface="Calibri"/>
              <a:ea typeface="Calibri"/>
              <a:cs typeface="Calibri"/>
              <a:sym typeface="Calibri"/>
            </a:endParaRPr>
          </a:p>
        </p:txBody>
      </p:sp>
      <p:sp>
        <p:nvSpPr>
          <p:cNvPr id="289" name="Google Shape;289;p43"/>
          <p:cNvSpPr txBox="1"/>
          <p:nvPr/>
        </p:nvSpPr>
        <p:spPr>
          <a:xfrm>
            <a:off x="8694975" y="2813800"/>
            <a:ext cx="1958100" cy="5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hu-HU" sz="1400" b="0" i="0" u="none" strike="noStrike" cap="none">
                <a:solidFill>
                  <a:srgbClr val="000000"/>
                </a:solidFill>
                <a:latin typeface="Calibri"/>
                <a:ea typeface="Calibri"/>
                <a:cs typeface="Calibri"/>
                <a:sym typeface="Calibri"/>
              </a:rPr>
              <a:t>mozgásérzékelő kamera</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Kaptár alá helyezhető digitális (táv)mérleg</a:t>
            </a:r>
            <a:endParaRPr/>
          </a:p>
        </p:txBody>
      </p:sp>
      <p:sp>
        <p:nvSpPr>
          <p:cNvPr id="296" name="Google Shape;296;p4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1600"/>
              <a:buNone/>
            </a:pPr>
            <a:r>
              <a:rPr lang="hu-HU" sz="2400"/>
              <a:t>A kaptár súlyának folyamatos mérése, rögzítése és a mért értékek továbbítása a méhésznek.</a:t>
            </a:r>
            <a:endParaRPr/>
          </a:p>
        </p:txBody>
      </p:sp>
      <p:pic>
        <p:nvPicPr>
          <p:cNvPr id="297" name="Google Shape;297;p44"/>
          <p:cNvPicPr preferRelativeResize="0"/>
          <p:nvPr/>
        </p:nvPicPr>
        <p:blipFill rotWithShape="1">
          <a:blip r:embed="rId3">
            <a:alphaModFix/>
          </a:blip>
          <a:srcRect/>
          <a:stretch/>
        </p:blipFill>
        <p:spPr>
          <a:xfrm>
            <a:off x="838200" y="3050060"/>
            <a:ext cx="4261757" cy="2389167"/>
          </a:xfrm>
          <a:prstGeom prst="rect">
            <a:avLst/>
          </a:prstGeom>
          <a:noFill/>
          <a:ln>
            <a:noFill/>
          </a:ln>
        </p:spPr>
      </p:pic>
      <p:sp>
        <p:nvSpPr>
          <p:cNvPr id="298" name="Google Shape;298;p44"/>
          <p:cNvSpPr txBox="1"/>
          <p:nvPr/>
        </p:nvSpPr>
        <p:spPr>
          <a:xfrm>
            <a:off x="2084075" y="5439225"/>
            <a:ext cx="1770000" cy="5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hu-HU" sz="1400" b="0" i="0" u="none" strike="noStrike" cap="none">
                <a:solidFill>
                  <a:srgbClr val="000000"/>
                </a:solidFill>
                <a:latin typeface="Calibri"/>
                <a:ea typeface="Calibri"/>
                <a:cs typeface="Calibri"/>
                <a:sym typeface="Calibri"/>
              </a:rPr>
              <a:t>digitális kaptármérleg</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5"/>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Okoskaptár: összetett esetekben</a:t>
            </a:r>
            <a:endParaRPr/>
          </a:p>
        </p:txBody>
      </p:sp>
      <p:sp>
        <p:nvSpPr>
          <p:cNvPr id="305" name="Google Shape;305;p45"/>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Autofit/>
          </a:bodyPr>
          <a:lstStyle/>
          <a:p>
            <a:pPr marL="80962" lvl="0" indent="-15875" algn="l" rtl="0">
              <a:lnSpc>
                <a:spcPct val="90000"/>
              </a:lnSpc>
              <a:spcBef>
                <a:spcPts val="1000"/>
              </a:spcBef>
              <a:spcAft>
                <a:spcPts val="0"/>
              </a:spcAft>
              <a:buSzPts val="1600"/>
              <a:buNone/>
            </a:pPr>
            <a:r>
              <a:rPr lang="hu-HU" sz="2000"/>
              <a:t>Célja: A kaptár mindenféle állapotának vizsgálata, jellemzően több probléma megoldására használják: méhek egészségügyi állapotának nyomon követése, lopás megelőzése, illetve riasztás lopás esetén, folyamatos súly méréssel a méz mennyiségét is lehet követni.</a:t>
            </a:r>
            <a:endParaRPr sz="2000"/>
          </a:p>
          <a:p>
            <a:pPr marL="80962" lvl="0" indent="-15875" algn="l" rtl="0">
              <a:lnSpc>
                <a:spcPct val="90000"/>
              </a:lnSpc>
              <a:spcBef>
                <a:spcPts val="1000"/>
              </a:spcBef>
              <a:spcAft>
                <a:spcPts val="0"/>
              </a:spcAft>
              <a:buSzPts val="1600"/>
              <a:buNone/>
            </a:pPr>
            <a:endParaRPr sz="2000"/>
          </a:p>
          <a:p>
            <a:pPr marL="80962" lvl="0" indent="-15875" algn="l" rtl="0">
              <a:lnSpc>
                <a:spcPct val="90000"/>
              </a:lnSpc>
              <a:spcBef>
                <a:spcPts val="1000"/>
              </a:spcBef>
              <a:spcAft>
                <a:spcPts val="0"/>
              </a:spcAft>
              <a:buSzPts val="1600"/>
              <a:buNone/>
            </a:pPr>
            <a:r>
              <a:rPr lang="hu-HU" sz="2000"/>
              <a:t>Az okos kaptárak a fentiektől eltérően több problémára fókuszálnak, illetve adatokat gyűjtenek későbbi felhasználás (adatelemzés) céljából.</a:t>
            </a:r>
            <a:endParaRPr sz="2000"/>
          </a:p>
          <a:p>
            <a:pPr marL="80962" lvl="0" indent="-15875" algn="l" rtl="0">
              <a:lnSpc>
                <a:spcPct val="90000"/>
              </a:lnSpc>
              <a:spcBef>
                <a:spcPts val="1000"/>
              </a:spcBef>
              <a:spcAft>
                <a:spcPts val="0"/>
              </a:spcAft>
              <a:buSzPts val="1600"/>
              <a:buNone/>
            </a:pPr>
            <a:endParaRPr sz="2000"/>
          </a:p>
          <a:p>
            <a:pPr marL="80962" lvl="0" indent="-15875" algn="l" rtl="0">
              <a:lnSpc>
                <a:spcPct val="90000"/>
              </a:lnSpc>
              <a:spcBef>
                <a:spcPts val="1000"/>
              </a:spcBef>
              <a:spcAft>
                <a:spcPts val="0"/>
              </a:spcAft>
              <a:buSzPts val="1600"/>
              <a:buNone/>
            </a:pPr>
            <a:r>
              <a:rPr lang="hu-HU" sz="2000"/>
              <a:t>Hogyan működnek, milyen szolgáltatást tudnak nyújtani?</a:t>
            </a: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Okoskaptár tipikus szolgáltatások</a:t>
            </a:r>
            <a:endParaRPr/>
          </a:p>
        </p:txBody>
      </p:sp>
      <p:sp>
        <p:nvSpPr>
          <p:cNvPr id="311" name="Google Shape;311;p46"/>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Autofit/>
          </a:bodyPr>
          <a:lstStyle/>
          <a:p>
            <a:pPr marL="571500" lvl="0" indent="-368300" algn="l" rtl="0">
              <a:lnSpc>
                <a:spcPct val="90000"/>
              </a:lnSpc>
              <a:spcBef>
                <a:spcPts val="1000"/>
              </a:spcBef>
              <a:spcAft>
                <a:spcPts val="0"/>
              </a:spcAft>
              <a:buSzPts val="2000"/>
              <a:buFont typeface="Arial"/>
              <a:buChar char="•"/>
            </a:pPr>
            <a:r>
              <a:rPr lang="hu-HU" sz="2000"/>
              <a:t>Kaptármérleg, </a:t>
            </a:r>
            <a:endParaRPr sz="2000"/>
          </a:p>
          <a:p>
            <a:pPr marL="571500" lvl="0" indent="-368300" algn="l" rtl="0">
              <a:lnSpc>
                <a:spcPct val="90000"/>
              </a:lnSpc>
              <a:spcBef>
                <a:spcPts val="1000"/>
              </a:spcBef>
              <a:spcAft>
                <a:spcPts val="0"/>
              </a:spcAft>
              <a:buSzPts val="2000"/>
              <a:buFont typeface="Arial"/>
              <a:buChar char="•"/>
            </a:pPr>
            <a:r>
              <a:rPr lang="hu-HU" sz="2000"/>
              <a:t>GPS </a:t>
            </a:r>
            <a:endParaRPr sz="2000"/>
          </a:p>
          <a:p>
            <a:pPr marL="571500" lvl="0" indent="-368300" algn="l" rtl="0">
              <a:lnSpc>
                <a:spcPct val="90000"/>
              </a:lnSpc>
              <a:spcBef>
                <a:spcPts val="1000"/>
              </a:spcBef>
              <a:spcAft>
                <a:spcPts val="0"/>
              </a:spcAft>
              <a:buSzPts val="2000"/>
              <a:buFont typeface="Arial"/>
              <a:buChar char="•"/>
            </a:pPr>
            <a:r>
              <a:rPr lang="hu-HU" sz="2000"/>
              <a:t>Lokális feldolgozó számítógép</a:t>
            </a:r>
            <a:endParaRPr sz="2000"/>
          </a:p>
          <a:p>
            <a:pPr marL="571500" lvl="0" indent="-368300" algn="l" rtl="0">
              <a:lnSpc>
                <a:spcPct val="90000"/>
              </a:lnSpc>
              <a:spcBef>
                <a:spcPts val="1000"/>
              </a:spcBef>
              <a:spcAft>
                <a:spcPts val="0"/>
              </a:spcAft>
              <a:buSzPts val="2000"/>
              <a:buFont typeface="Arial"/>
              <a:buChar char="•"/>
            </a:pPr>
            <a:r>
              <a:rPr lang="hu-HU" sz="2000"/>
              <a:t>Mobil SIM</a:t>
            </a:r>
            <a:endParaRPr sz="2000"/>
          </a:p>
          <a:p>
            <a:pPr marL="571500" lvl="0" indent="-368300" algn="l" rtl="0">
              <a:lnSpc>
                <a:spcPct val="90000"/>
              </a:lnSpc>
              <a:spcBef>
                <a:spcPts val="1000"/>
              </a:spcBef>
              <a:spcAft>
                <a:spcPts val="0"/>
              </a:spcAft>
              <a:buSzPts val="2000"/>
              <a:buFont typeface="Arial"/>
              <a:buChar char="•"/>
            </a:pPr>
            <a:r>
              <a:rPr lang="hu-HU" sz="2000"/>
              <a:t>Belső-külső hőmérséklet</a:t>
            </a:r>
            <a:endParaRPr sz="2000"/>
          </a:p>
          <a:p>
            <a:pPr marL="571500" lvl="0" indent="-368300" algn="l" rtl="0">
              <a:lnSpc>
                <a:spcPct val="90000"/>
              </a:lnSpc>
              <a:spcBef>
                <a:spcPts val="1000"/>
              </a:spcBef>
              <a:spcAft>
                <a:spcPts val="0"/>
              </a:spcAft>
              <a:buSzPts val="2000"/>
              <a:buFont typeface="Arial"/>
              <a:buChar char="•"/>
            </a:pPr>
            <a:r>
              <a:rPr lang="hu-HU" sz="2000"/>
              <a:t>Belső-külső páratartalom, </a:t>
            </a:r>
            <a:endParaRPr sz="2000"/>
          </a:p>
          <a:p>
            <a:pPr marL="571500" lvl="0" indent="-368300" algn="l" rtl="0">
              <a:lnSpc>
                <a:spcPct val="90000"/>
              </a:lnSpc>
              <a:spcBef>
                <a:spcPts val="1000"/>
              </a:spcBef>
              <a:spcAft>
                <a:spcPts val="0"/>
              </a:spcAft>
              <a:buSzPts val="2000"/>
              <a:buFont typeface="Arial"/>
              <a:buChar char="•"/>
            </a:pPr>
            <a:r>
              <a:rPr lang="hu-HU" sz="2000"/>
              <a:t>Mikrofon: hanganalízis</a:t>
            </a:r>
            <a:endParaRPr sz="2000"/>
          </a:p>
          <a:p>
            <a:pPr marL="571500" lvl="0" indent="-368300" algn="l" rtl="0">
              <a:lnSpc>
                <a:spcPct val="90000"/>
              </a:lnSpc>
              <a:spcBef>
                <a:spcPts val="1000"/>
              </a:spcBef>
              <a:spcAft>
                <a:spcPts val="0"/>
              </a:spcAft>
              <a:buSzPts val="2000"/>
              <a:buFont typeface="Arial"/>
              <a:buChar char="•"/>
            </a:pPr>
            <a:r>
              <a:rPr lang="hu-HU" sz="2000"/>
              <a:t>Gyorsulásmérő, mozgásérzékelő: kaptár eltulajdonítása esetén</a:t>
            </a:r>
            <a:endParaRPr sz="2000"/>
          </a:p>
          <a:p>
            <a:pPr marL="571500" lvl="0" indent="-368300" algn="l" rtl="0">
              <a:lnSpc>
                <a:spcPct val="90000"/>
              </a:lnSpc>
              <a:spcBef>
                <a:spcPts val="1000"/>
              </a:spcBef>
              <a:spcAft>
                <a:spcPts val="0"/>
              </a:spcAft>
              <a:buSzPts val="2000"/>
              <a:buFont typeface="Arial"/>
              <a:buChar char="•"/>
            </a:pPr>
            <a:r>
              <a:rPr lang="hu-HU" sz="2000"/>
              <a:t>Adatelemző modul</a:t>
            </a:r>
            <a:endParaRPr sz="2000"/>
          </a:p>
          <a:p>
            <a:pPr marL="571500" lvl="0" indent="-368300" algn="l" rtl="0">
              <a:lnSpc>
                <a:spcPct val="90000"/>
              </a:lnSpc>
              <a:spcBef>
                <a:spcPts val="1000"/>
              </a:spcBef>
              <a:spcAft>
                <a:spcPts val="0"/>
              </a:spcAft>
              <a:buSzPts val="2000"/>
              <a:buFont typeface="Arial"/>
              <a:buChar char="•"/>
            </a:pPr>
            <a:r>
              <a:rPr lang="hu-HU" sz="2000"/>
              <a:t>Mobil alkalmazás</a:t>
            </a:r>
            <a:endParaRPr sz="2000"/>
          </a:p>
          <a:p>
            <a:pPr marL="457200" lvl="0" indent="-228600" algn="l" rtl="0">
              <a:lnSpc>
                <a:spcPct val="90000"/>
              </a:lnSpc>
              <a:spcBef>
                <a:spcPts val="1000"/>
              </a:spcBef>
              <a:spcAft>
                <a:spcPts val="0"/>
              </a:spcAft>
              <a:buClr>
                <a:schemeClr val="dk1"/>
              </a:buClr>
              <a:buSzPts val="1600"/>
              <a:buNone/>
            </a:pP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Varroa atka detektálása</a:t>
            </a:r>
            <a:endParaRPr/>
          </a:p>
        </p:txBody>
      </p:sp>
      <p:sp>
        <p:nvSpPr>
          <p:cNvPr id="325" name="Google Shape;325;p48"/>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600"/>
              <a:buNone/>
            </a:pPr>
            <a:r>
              <a:rPr lang="hu-HU" sz="2000" dirty="0"/>
              <a:t>Az egyik legbiztosabb módja lehet </a:t>
            </a:r>
            <a:r>
              <a:rPr lang="hu-HU" sz="2000" dirty="0" err="1"/>
              <a:t>varroa</a:t>
            </a:r>
            <a:r>
              <a:rPr lang="hu-HU" sz="2000" dirty="0"/>
              <a:t> atkák detektálásának (akár korai időszakban is) a képfeldolgozás. A </a:t>
            </a:r>
            <a:r>
              <a:rPr lang="hu-HU" sz="2000" dirty="0" err="1"/>
              <a:t>varroa</a:t>
            </a:r>
            <a:r>
              <a:rPr lang="hu-HU" sz="2000" dirty="0"/>
              <a:t> atka modern mesteréges intelligencia algoritmusokkal, mintakereséssel megtalálható.</a:t>
            </a:r>
            <a:endParaRPr sz="2000" dirty="0"/>
          </a:p>
          <a:p>
            <a:pPr marL="342900" lvl="0" indent="-342900" algn="l" rtl="0">
              <a:lnSpc>
                <a:spcPct val="90000"/>
              </a:lnSpc>
              <a:spcBef>
                <a:spcPts val="1000"/>
              </a:spcBef>
              <a:spcAft>
                <a:spcPts val="0"/>
              </a:spcAft>
              <a:buSzPts val="1600"/>
              <a:buFont typeface="Arial"/>
              <a:buChar char="•"/>
            </a:pPr>
            <a:r>
              <a:rPr lang="hu-HU" sz="2000" dirty="0"/>
              <a:t>méhész kameráján keresztül</a:t>
            </a:r>
            <a:endParaRPr sz="2000" dirty="0"/>
          </a:p>
          <a:p>
            <a:pPr marL="342900" lvl="0" indent="-342900" algn="l" rtl="0">
              <a:lnSpc>
                <a:spcPct val="90000"/>
              </a:lnSpc>
              <a:spcBef>
                <a:spcPts val="1000"/>
              </a:spcBef>
              <a:spcAft>
                <a:spcPts val="0"/>
              </a:spcAft>
              <a:buSzPts val="1600"/>
              <a:buFont typeface="Arial"/>
              <a:buChar char="•"/>
            </a:pPr>
            <a:r>
              <a:rPr lang="hu-HU" sz="2000" dirty="0"/>
              <a:t>kaptárban elhelyezett kamerával</a:t>
            </a:r>
            <a:endParaRPr sz="2000" dirty="0"/>
          </a:p>
          <a:p>
            <a:pPr marL="342900" lvl="0" indent="-342900" algn="l" rtl="0">
              <a:lnSpc>
                <a:spcPct val="90000"/>
              </a:lnSpc>
              <a:spcBef>
                <a:spcPts val="1000"/>
              </a:spcBef>
              <a:spcAft>
                <a:spcPts val="0"/>
              </a:spcAft>
              <a:buSzPts val="1600"/>
              <a:buFont typeface="Arial"/>
              <a:buChar char="•"/>
            </a:pPr>
            <a:r>
              <a:rPr lang="hu-HU" sz="2000" dirty="0"/>
              <a:t>kaptár kapuban elhelyezett kamerával</a:t>
            </a:r>
            <a:endParaRPr sz="2000" dirty="0"/>
          </a:p>
        </p:txBody>
      </p:sp>
      <p:pic>
        <p:nvPicPr>
          <p:cNvPr id="326" name="Google Shape;326;p48" descr="A képen kültéri objektum, méhsejt látható&#10;&#10;A leírás teljesen megbízható"/>
          <p:cNvPicPr preferRelativeResize="0"/>
          <p:nvPr/>
        </p:nvPicPr>
        <p:blipFill rotWithShape="1">
          <a:blip r:embed="rId3">
            <a:alphaModFix/>
          </a:blip>
          <a:srcRect/>
          <a:stretch/>
        </p:blipFill>
        <p:spPr>
          <a:xfrm>
            <a:off x="6544598" y="2583895"/>
            <a:ext cx="5235482" cy="39266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Miért a Digitális Agrárakadémián keresztül? </a:t>
            </a:r>
            <a:endParaRPr/>
          </a:p>
        </p:txBody>
      </p:sp>
      <p:sp>
        <p:nvSpPr>
          <p:cNvPr id="82" name="Google Shape;82;p1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a:t>Ahogy méhészettel lehet foglalkozni méhészeti szakirodalom olvasása nélkül </a:t>
            </a:r>
            <a:br>
              <a:rPr lang="hu-HU"/>
            </a:br>
            <a:r>
              <a:rPr lang="hu-HU"/>
              <a:t>- de nem érdemes -, ugyanígy digitális méhészettel sem érdemes foglalkozni a megfelelő áttekintés megszerzése, a folyamatok megismerése és megértése nélkül!</a:t>
            </a:r>
            <a:endParaRPr/>
          </a:p>
          <a:p>
            <a:pPr marL="114300" lvl="0" indent="0" algn="l" rtl="0">
              <a:lnSpc>
                <a:spcPct val="90000"/>
              </a:lnSpc>
              <a:spcBef>
                <a:spcPts val="1000"/>
              </a:spcBef>
              <a:spcAft>
                <a:spcPts val="0"/>
              </a:spcAft>
              <a:buSzPts val="1800"/>
              <a:buNone/>
            </a:pPr>
            <a:r>
              <a:rPr lang="hu-HU"/>
              <a:t>Az új és gyorsan változó világban való tájékozódásban és a hozzá való alkalmazkodásban, valamint a termelés lehetőségeinek kiterjesztésében próbálunk segíteni a Digitális Agrárakadémia anyagaival.</a:t>
            </a:r>
            <a:endParaRPr/>
          </a:p>
          <a:p>
            <a:pPr marL="114300" lvl="0" indent="0" algn="l" rtl="0">
              <a:lnSpc>
                <a:spcPct val="90000"/>
              </a:lnSpc>
              <a:spcBef>
                <a:spcPts val="1000"/>
              </a:spcBef>
              <a:spcAft>
                <a:spcPts val="0"/>
              </a:spcAft>
              <a:buSzPts val="1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9"/>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hu-HU" dirty="0"/>
              <a:t>Drónok alkalmazása a méhlegelők állapotának meghatározására</a:t>
            </a:r>
            <a:endParaRPr dirty="0"/>
          </a:p>
        </p:txBody>
      </p:sp>
      <p:pic>
        <p:nvPicPr>
          <p:cNvPr id="333" name="Google Shape;333;p49" descr="A képen épület, talaj, út, beltéri látható&#10;&#10;A leírás nagyon megbízható"/>
          <p:cNvPicPr preferRelativeResize="0"/>
          <p:nvPr/>
        </p:nvPicPr>
        <p:blipFill rotWithShape="1">
          <a:blip r:embed="rId3">
            <a:alphaModFix/>
          </a:blip>
          <a:srcRect/>
          <a:stretch/>
        </p:blipFill>
        <p:spPr>
          <a:xfrm>
            <a:off x="5499421" y="2875759"/>
            <a:ext cx="6371046" cy="2976765"/>
          </a:xfrm>
          <a:prstGeom prst="rect">
            <a:avLst/>
          </a:prstGeom>
          <a:noFill/>
          <a:ln>
            <a:noFill/>
          </a:ln>
        </p:spPr>
      </p:pic>
      <p:sp>
        <p:nvSpPr>
          <p:cNvPr id="334" name="Google Shape;334;p49"/>
          <p:cNvSpPr txBox="1"/>
          <p:nvPr/>
        </p:nvSpPr>
        <p:spPr>
          <a:xfrm>
            <a:off x="579120" y="1547271"/>
            <a:ext cx="10828537" cy="1474574"/>
          </a:xfrm>
          <a:prstGeom prst="rect">
            <a:avLst/>
          </a:prstGeom>
          <a:noFill/>
          <a:ln>
            <a:noFill/>
          </a:ln>
        </p:spPr>
        <p:txBody>
          <a:bodyPr spcFirstLastPara="1" wrap="square" lIns="89625" tIns="44800" rIns="89625" bIns="44800" anchor="t" anchorCtr="0">
            <a:noAutofit/>
          </a:bodyPr>
          <a:lstStyle/>
          <a:p>
            <a:pPr marL="0" marR="0" lvl="0" indent="-137160" algn="l" rtl="0">
              <a:lnSpc>
                <a:spcPct val="100000"/>
              </a:lnSpc>
              <a:spcBef>
                <a:spcPts val="0"/>
              </a:spcBef>
              <a:spcAft>
                <a:spcPts val="0"/>
              </a:spcAft>
              <a:buClr>
                <a:schemeClr val="dk1"/>
              </a:buClr>
              <a:buSzPts val="2160"/>
              <a:buFont typeface="Arial"/>
              <a:buChar char="•"/>
            </a:pPr>
            <a:r>
              <a:rPr lang="hu-HU" sz="2000" dirty="0">
                <a:solidFill>
                  <a:srgbClr val="008000"/>
                </a:solidFill>
                <a:latin typeface="Calibri"/>
                <a:ea typeface="Calibri"/>
                <a:cs typeface="Calibri"/>
                <a:sym typeface="Calibri"/>
              </a:rPr>
              <a:t>a</a:t>
            </a:r>
            <a:r>
              <a:rPr lang="hu-HU" sz="2000" b="0" i="0" u="none" strike="noStrike" cap="none" dirty="0">
                <a:solidFill>
                  <a:srgbClr val="008000"/>
                </a:solidFill>
                <a:latin typeface="Calibri"/>
                <a:ea typeface="Calibri"/>
                <a:cs typeface="Calibri"/>
                <a:sym typeface="Calibri"/>
              </a:rPr>
              <a:t>lapja a nem látható fénytartományban a vegyszer-maradványok másképpen verik vissza a fényt</a:t>
            </a:r>
            <a:endParaRPr sz="2000" b="0" i="0" u="none" strike="noStrike" cap="none" dirty="0">
              <a:solidFill>
                <a:srgbClr val="008000"/>
              </a:solidFill>
              <a:latin typeface="Arial"/>
              <a:ea typeface="Arial"/>
              <a:cs typeface="Arial"/>
              <a:sym typeface="Arial"/>
            </a:endParaRPr>
          </a:p>
          <a:p>
            <a:pPr marL="0" marR="0" lvl="0" indent="-137160" algn="l" rtl="0">
              <a:lnSpc>
                <a:spcPct val="100000"/>
              </a:lnSpc>
              <a:spcBef>
                <a:spcPts val="294"/>
              </a:spcBef>
              <a:spcAft>
                <a:spcPts val="0"/>
              </a:spcAft>
              <a:buClr>
                <a:schemeClr val="dk1"/>
              </a:buClr>
              <a:buSzPts val="2160"/>
              <a:buFont typeface="Arial"/>
              <a:buChar char="•"/>
            </a:pPr>
            <a:r>
              <a:rPr lang="hu-HU" sz="2000" dirty="0">
                <a:solidFill>
                  <a:srgbClr val="008000"/>
                </a:solidFill>
                <a:latin typeface="Calibri"/>
                <a:ea typeface="Calibri"/>
                <a:cs typeface="Calibri"/>
                <a:sym typeface="Calibri"/>
              </a:rPr>
              <a:t>d</a:t>
            </a:r>
            <a:r>
              <a:rPr lang="hu-HU" sz="2000" b="0" i="0" u="none" strike="noStrike" cap="none" dirty="0">
                <a:solidFill>
                  <a:srgbClr val="008000"/>
                </a:solidFill>
                <a:latin typeface="Calibri"/>
                <a:ea typeface="Calibri"/>
                <a:cs typeface="Calibri"/>
                <a:sym typeface="Calibri"/>
              </a:rPr>
              <a:t>rónos, vagy mobilos képek feldolgozásával meghatározható lehet, hogy egy adott terület méhek számára mérgező.</a:t>
            </a:r>
            <a:endParaRPr sz="2000" b="0" i="0" u="none" strike="noStrike" cap="none" dirty="0">
              <a:solidFill>
                <a:srgbClr val="008000"/>
              </a:solidFill>
              <a:latin typeface="Calibri"/>
              <a:ea typeface="Calibri"/>
              <a:cs typeface="Calibri"/>
              <a:sym typeface="Calibri"/>
            </a:endParaRPr>
          </a:p>
        </p:txBody>
      </p:sp>
      <p:pic>
        <p:nvPicPr>
          <p:cNvPr id="335" name="Google Shape;335;p49" descr="A képen égbolt, növény, fű látható&#10;&#10;A leírás nagyon megbízható"/>
          <p:cNvPicPr preferRelativeResize="0"/>
          <p:nvPr/>
        </p:nvPicPr>
        <p:blipFill rotWithShape="1">
          <a:blip r:embed="rId4">
            <a:alphaModFix/>
          </a:blip>
          <a:srcRect t="8653"/>
          <a:stretch/>
        </p:blipFill>
        <p:spPr>
          <a:xfrm>
            <a:off x="893049" y="2872834"/>
            <a:ext cx="4359143" cy="29826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dirty="0"/>
              <a:t>Mobil appok, webes-fejlesztések</a:t>
            </a:r>
            <a:endParaRPr dirty="0"/>
          </a:p>
        </p:txBody>
      </p:sp>
      <p:sp>
        <p:nvSpPr>
          <p:cNvPr id="342" name="Google Shape;342;p50"/>
          <p:cNvSpPr txBox="1">
            <a:spLocks noGrp="1"/>
          </p:cNvSpPr>
          <p:nvPr>
            <p:ph type="body" idx="1"/>
          </p:nvPr>
        </p:nvSpPr>
        <p:spPr>
          <a:xfrm>
            <a:off x="751602" y="1349430"/>
            <a:ext cx="7897342"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600"/>
              <a:buNone/>
            </a:pPr>
            <a:r>
              <a:rPr lang="hu-HU" sz="2000" dirty="0"/>
              <a:t>Mobiltelefon az, ami mindig nálunk van, így kiváló eszköze lehet annak, hogy szükség esetén értesítéseket, riasztásokat kapjunk, illetve, hogy nyomon kövessük például a méhállományunk aktuális viszonyait.</a:t>
            </a:r>
            <a:endParaRPr sz="2000" dirty="0"/>
          </a:p>
          <a:p>
            <a:pPr marL="457200" lvl="0" indent="-228600" algn="l" rtl="0">
              <a:lnSpc>
                <a:spcPct val="90000"/>
              </a:lnSpc>
              <a:spcBef>
                <a:spcPts val="1000"/>
              </a:spcBef>
              <a:spcAft>
                <a:spcPts val="0"/>
              </a:spcAft>
              <a:buClr>
                <a:schemeClr val="dk1"/>
              </a:buClr>
              <a:buSzPts val="1600"/>
              <a:buNone/>
            </a:pPr>
            <a:endParaRPr sz="2000" dirty="0"/>
          </a:p>
          <a:p>
            <a:pPr marL="457200" lvl="0" indent="-228600" algn="l" rtl="0">
              <a:lnSpc>
                <a:spcPct val="90000"/>
              </a:lnSpc>
              <a:spcBef>
                <a:spcPts val="1000"/>
              </a:spcBef>
              <a:spcAft>
                <a:spcPts val="0"/>
              </a:spcAft>
              <a:buClr>
                <a:schemeClr val="dk1"/>
              </a:buClr>
              <a:buSzPts val="1600"/>
              <a:buNone/>
            </a:pPr>
            <a:r>
              <a:rPr lang="hu-HU" sz="2000" dirty="0"/>
              <a:t>Mire lehet jó?</a:t>
            </a:r>
            <a:endParaRPr sz="2000" dirty="0"/>
          </a:p>
          <a:p>
            <a:pPr marL="571500" lvl="0" indent="-342900" algn="l" rtl="0">
              <a:lnSpc>
                <a:spcPct val="90000"/>
              </a:lnSpc>
              <a:spcBef>
                <a:spcPts val="1000"/>
              </a:spcBef>
              <a:spcAft>
                <a:spcPts val="0"/>
              </a:spcAft>
              <a:buSzPts val="1600"/>
              <a:buFont typeface="Arial"/>
              <a:buChar char="•"/>
            </a:pPr>
            <a:r>
              <a:rPr lang="hu-HU" sz="2000" dirty="0"/>
              <a:t>riasztás</a:t>
            </a:r>
            <a:endParaRPr sz="2000" dirty="0"/>
          </a:p>
          <a:p>
            <a:pPr marL="571500" lvl="0" indent="-342900" algn="l" rtl="0">
              <a:lnSpc>
                <a:spcPct val="90000"/>
              </a:lnSpc>
              <a:spcBef>
                <a:spcPts val="1000"/>
              </a:spcBef>
              <a:spcAft>
                <a:spcPts val="0"/>
              </a:spcAft>
              <a:buSzPts val="1600"/>
              <a:buFont typeface="Arial"/>
              <a:buChar char="•"/>
            </a:pPr>
            <a:r>
              <a:rPr lang="hu-HU" sz="2000" dirty="0"/>
              <a:t>döntéstámogatás</a:t>
            </a:r>
            <a:endParaRPr sz="2000" dirty="0"/>
          </a:p>
          <a:p>
            <a:pPr marL="571500" lvl="0" indent="-342900" algn="l" rtl="0">
              <a:lnSpc>
                <a:spcPct val="90000"/>
              </a:lnSpc>
              <a:spcBef>
                <a:spcPts val="1000"/>
              </a:spcBef>
              <a:spcAft>
                <a:spcPts val="0"/>
              </a:spcAft>
              <a:buSzPts val="1600"/>
              <a:buFont typeface="Arial"/>
              <a:buChar char="•"/>
            </a:pPr>
            <a:r>
              <a:rPr lang="hu-HU" sz="2000" dirty="0"/>
              <a:t>nyomkövetés  - pénzügyi is</a:t>
            </a:r>
            <a:endParaRPr sz="2000" dirty="0"/>
          </a:p>
          <a:p>
            <a:pPr marL="571500" lvl="0" indent="-342900" algn="l" rtl="0">
              <a:lnSpc>
                <a:spcPct val="90000"/>
              </a:lnSpc>
              <a:spcBef>
                <a:spcPts val="1000"/>
              </a:spcBef>
              <a:spcAft>
                <a:spcPts val="0"/>
              </a:spcAft>
              <a:buSzPts val="1600"/>
              <a:buFont typeface="Arial"/>
              <a:buChar char="•"/>
            </a:pPr>
            <a:r>
              <a:rPr lang="hu-HU" sz="2000" dirty="0"/>
              <a:t>betegség-előrejelzésre alkalmas mobil / web applikáció</a:t>
            </a:r>
            <a:endParaRPr sz="2000" dirty="0"/>
          </a:p>
        </p:txBody>
      </p:sp>
      <p:pic>
        <p:nvPicPr>
          <p:cNvPr id="343" name="Google Shape;343;p50" descr="A képen beltéri, asztal látható&#10;&#10;A leírás nagyon megbízható"/>
          <p:cNvPicPr preferRelativeResize="0"/>
          <p:nvPr/>
        </p:nvPicPr>
        <p:blipFill rotWithShape="1">
          <a:blip r:embed="rId3">
            <a:alphaModFix/>
          </a:blip>
          <a:srcRect/>
          <a:stretch/>
        </p:blipFill>
        <p:spPr>
          <a:xfrm>
            <a:off x="8176575" y="1995250"/>
            <a:ext cx="4249925" cy="43127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1"/>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dirty="0"/>
              <a:t>Adatkezelés – saját magunk által bevitt adatok</a:t>
            </a:r>
            <a:endParaRPr dirty="0"/>
          </a:p>
        </p:txBody>
      </p:sp>
      <p:sp>
        <p:nvSpPr>
          <p:cNvPr id="349" name="Google Shape;349;p51"/>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a:t>A mi magunk által gyűjtött digitális adatok ugyanolyan jól felhasználhatók az adatelemzésekben, mint a szenzorokból származók, és idővel igen jelentős adatbázist jelentenek, </a:t>
            </a:r>
            <a:r>
              <a:rPr lang="hu-HU" u="sng"/>
              <a:t>becsüljük meg és őrizzük őket</a:t>
            </a:r>
            <a:r>
              <a:rPr lang="hu-HU"/>
              <a:t>!</a:t>
            </a:r>
            <a:endParaRPr/>
          </a:p>
          <a:p>
            <a:pPr marL="114300" lvl="0" indent="0" algn="l" rtl="0">
              <a:lnSpc>
                <a:spcPct val="90000"/>
              </a:lnSpc>
              <a:spcBef>
                <a:spcPts val="1000"/>
              </a:spcBef>
              <a:spcAft>
                <a:spcPts val="0"/>
              </a:spcAft>
              <a:buSzPts val="1800"/>
              <a:buNone/>
            </a:pPr>
            <a:r>
              <a:rPr lang="hu-HU"/>
              <a:t>Szerencsére már több olyan alkalmazás elérhető a méhészek számára, amelyek támogatják a digitális adatbevitelt és azok rendszerezését, lekérdezését is.</a:t>
            </a:r>
            <a:endParaRPr/>
          </a:p>
          <a:p>
            <a:pPr marL="114300" lvl="0" indent="0" algn="l" rtl="0">
              <a:lnSpc>
                <a:spcPct val="90000"/>
              </a:lnSpc>
              <a:spcBef>
                <a:spcPts val="1000"/>
              </a:spcBef>
              <a:spcAft>
                <a:spcPts val="0"/>
              </a:spcAft>
              <a:buSzPts val="1800"/>
              <a:buNone/>
            </a:pPr>
            <a:r>
              <a:rPr lang="hu-HU"/>
              <a:t>Nézzünk pár példát a sok közül!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dirty="0"/>
              <a:t>Komplex megoldások!</a:t>
            </a:r>
            <a:endParaRPr dirty="0"/>
          </a:p>
        </p:txBody>
      </p:sp>
      <p:sp>
        <p:nvSpPr>
          <p:cNvPr id="391" name="Google Shape;391;p57"/>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a:t>Komplex megoldások alatt azokat értjük, melyek</a:t>
            </a:r>
            <a:endParaRPr/>
          </a:p>
          <a:p>
            <a:pPr marL="457200" lvl="0" indent="-342900" algn="l" rtl="0">
              <a:lnSpc>
                <a:spcPct val="90000"/>
              </a:lnSpc>
              <a:spcBef>
                <a:spcPts val="1000"/>
              </a:spcBef>
              <a:spcAft>
                <a:spcPts val="0"/>
              </a:spcAft>
              <a:buClr>
                <a:srgbClr val="1C9E4A"/>
              </a:buClr>
              <a:buSzPts val="1800"/>
              <a:buChar char="•"/>
            </a:pPr>
            <a:r>
              <a:rPr lang="hu-HU"/>
              <a:t>Adatfelvitelt</a:t>
            </a:r>
            <a:endParaRPr/>
          </a:p>
          <a:p>
            <a:pPr marL="457200" lvl="0" indent="-342900" algn="l" rtl="0">
              <a:lnSpc>
                <a:spcPct val="90000"/>
              </a:lnSpc>
              <a:spcBef>
                <a:spcPts val="1000"/>
              </a:spcBef>
              <a:spcAft>
                <a:spcPts val="0"/>
              </a:spcAft>
              <a:buClr>
                <a:srgbClr val="1C9E4A"/>
              </a:buClr>
              <a:buSzPts val="1800"/>
              <a:buChar char="•"/>
            </a:pPr>
            <a:r>
              <a:rPr lang="hu-HU"/>
              <a:t>Szenzoros méréseket</a:t>
            </a:r>
            <a:endParaRPr/>
          </a:p>
          <a:p>
            <a:pPr marL="457200" lvl="0" indent="-342900" algn="l" rtl="0">
              <a:lnSpc>
                <a:spcPct val="90000"/>
              </a:lnSpc>
              <a:spcBef>
                <a:spcPts val="1000"/>
              </a:spcBef>
              <a:spcAft>
                <a:spcPts val="0"/>
              </a:spcAft>
              <a:buClr>
                <a:srgbClr val="1C9E4A"/>
              </a:buClr>
              <a:buSzPts val="1800"/>
              <a:buChar char="•"/>
            </a:pPr>
            <a:r>
              <a:rPr lang="hu-HU"/>
              <a:t>Nagy mennyiségű adatok tárolását és felhasználását támogatják</a:t>
            </a:r>
            <a:endParaRPr/>
          </a:p>
          <a:p>
            <a:pPr marL="457200" lvl="0" indent="-342900" algn="l" rtl="0">
              <a:lnSpc>
                <a:spcPct val="90000"/>
              </a:lnSpc>
              <a:spcBef>
                <a:spcPts val="1000"/>
              </a:spcBef>
              <a:spcAft>
                <a:spcPts val="0"/>
              </a:spcAft>
              <a:buClr>
                <a:srgbClr val="1C9E4A"/>
              </a:buClr>
              <a:buSzPts val="1800"/>
              <a:buChar char="•"/>
            </a:pPr>
            <a:r>
              <a:rPr lang="hu-HU"/>
              <a:t>Adatelemzéseket végeznek, jelentéseket és riasztásokat alakítanak ki</a:t>
            </a:r>
            <a:endParaRPr/>
          </a:p>
          <a:p>
            <a:pPr marL="457200" lvl="0" indent="-342900" algn="l" rtl="0">
              <a:lnSpc>
                <a:spcPct val="90000"/>
              </a:lnSpc>
              <a:spcBef>
                <a:spcPts val="1000"/>
              </a:spcBef>
              <a:spcAft>
                <a:spcPts val="0"/>
              </a:spcAft>
              <a:buClr>
                <a:srgbClr val="1C9E4A"/>
              </a:buClr>
              <a:buSzPts val="1800"/>
              <a:buChar char="•"/>
            </a:pPr>
            <a:r>
              <a:rPr lang="hu-HU"/>
              <a:t>Kis vagy közepes vállalat – vállalkozás irányítási rendszerként működnek</a:t>
            </a:r>
            <a:endParaRPr/>
          </a:p>
          <a:p>
            <a:pPr marL="457200" lvl="0" indent="-342900" algn="l" rtl="0">
              <a:lnSpc>
                <a:spcPct val="90000"/>
              </a:lnSpc>
              <a:spcBef>
                <a:spcPts val="1000"/>
              </a:spcBef>
              <a:spcAft>
                <a:spcPts val="0"/>
              </a:spcAft>
              <a:buClr>
                <a:srgbClr val="1C9E4A"/>
              </a:buClr>
              <a:buSzPts val="1800"/>
              <a:buChar char="•"/>
            </a:pPr>
            <a:r>
              <a:rPr lang="hu-HU"/>
              <a:t>Nemcsak elvégzik a szükséges adminisztrációkat, hanem maguk is részei az adatgyűjtésnek és elemzésnek</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8"/>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1C9E4A"/>
              </a:buClr>
              <a:buSzPts val="6000"/>
              <a:buFont typeface="Calibri"/>
              <a:buNone/>
            </a:pPr>
            <a:r>
              <a:rPr lang="hu-HU" dirty="0"/>
              <a:t>Néhány innovatív, </a:t>
            </a:r>
            <a:br>
              <a:rPr lang="hu-HU" dirty="0"/>
            </a:br>
            <a:r>
              <a:rPr lang="hu-HU" dirty="0"/>
              <a:t>határon túli digitális megoldás</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dirty="0"/>
              <a:t>1. </a:t>
            </a:r>
            <a:r>
              <a:rPr lang="hu-HU" dirty="0" err="1"/>
              <a:t>Kaptárak</a:t>
            </a:r>
            <a:r>
              <a:rPr lang="hu-HU" dirty="0"/>
              <a:t> követése és nyilvántartása online és mobilon</a:t>
            </a:r>
            <a:endParaRPr dirty="0"/>
          </a:p>
        </p:txBody>
      </p:sp>
      <p:sp>
        <p:nvSpPr>
          <p:cNvPr id="355" name="Google Shape;355;p52"/>
          <p:cNvSpPr txBox="1">
            <a:spLocks noGrp="1"/>
          </p:cNvSpPr>
          <p:nvPr>
            <p:ph type="body" idx="1"/>
          </p:nvPr>
        </p:nvSpPr>
        <p:spPr>
          <a:xfrm>
            <a:off x="321548" y="1825625"/>
            <a:ext cx="7890298" cy="4351338"/>
          </a:xfrm>
          <a:prstGeom prst="rect">
            <a:avLst/>
          </a:prstGeom>
          <a:noFill/>
          <a:ln>
            <a:noFill/>
          </a:ln>
        </p:spPr>
        <p:txBody>
          <a:bodyPr spcFirstLastPara="1" wrap="square" lIns="91425" tIns="45700" rIns="91425" bIns="45700" anchor="t" anchorCtr="0">
            <a:normAutofit fontScale="62500" lnSpcReduction="20000"/>
          </a:bodyPr>
          <a:lstStyle/>
          <a:p>
            <a:pPr marL="114300" lvl="0" indent="0" algn="l" rtl="0">
              <a:lnSpc>
                <a:spcPct val="90000"/>
              </a:lnSpc>
              <a:spcBef>
                <a:spcPts val="1000"/>
              </a:spcBef>
              <a:spcAft>
                <a:spcPts val="0"/>
              </a:spcAft>
              <a:buSzPct val="75789"/>
              <a:buNone/>
            </a:pPr>
            <a:r>
              <a:rPr lang="hu-HU" sz="3800"/>
              <a:t>Regisztrációt követően több száz méhcsaládot tarthat a zsebében</a:t>
            </a:r>
            <a:endParaRPr/>
          </a:p>
          <a:p>
            <a:pPr marL="457200" lvl="0" indent="-342900" algn="l" rtl="0">
              <a:lnSpc>
                <a:spcPct val="90000"/>
              </a:lnSpc>
              <a:spcBef>
                <a:spcPts val="1000"/>
              </a:spcBef>
              <a:spcAft>
                <a:spcPts val="0"/>
              </a:spcAft>
              <a:buClr>
                <a:srgbClr val="1C9E4A"/>
              </a:buClr>
              <a:buSzPct val="79999"/>
              <a:buChar char="•"/>
            </a:pPr>
            <a:r>
              <a:rPr lang="hu-HU" sz="3600"/>
              <a:t>Ingyenes a Beetight Pro felhasználóknak.</a:t>
            </a:r>
            <a:endParaRPr/>
          </a:p>
          <a:p>
            <a:pPr marL="457200" lvl="0" indent="-342900" algn="l" rtl="0">
              <a:lnSpc>
                <a:spcPct val="90000"/>
              </a:lnSpc>
              <a:spcBef>
                <a:spcPts val="1000"/>
              </a:spcBef>
              <a:spcAft>
                <a:spcPts val="0"/>
              </a:spcAft>
              <a:buClr>
                <a:srgbClr val="1C9E4A"/>
              </a:buClr>
              <a:buSzPct val="79999"/>
              <a:buChar char="•"/>
            </a:pPr>
            <a:r>
              <a:rPr lang="hu-HU" sz="3600"/>
              <a:t>Jegyezze fel ellenőrzési adatait offline módban is.</a:t>
            </a:r>
            <a:endParaRPr/>
          </a:p>
          <a:p>
            <a:pPr marL="457200" lvl="0" indent="-342900" algn="l" rtl="0">
              <a:lnSpc>
                <a:spcPct val="90000"/>
              </a:lnSpc>
              <a:spcBef>
                <a:spcPts val="1000"/>
              </a:spcBef>
              <a:spcAft>
                <a:spcPts val="0"/>
              </a:spcAft>
              <a:buClr>
                <a:srgbClr val="1C9E4A"/>
              </a:buClr>
              <a:buSzPct val="79999"/>
              <a:buChar char="•"/>
            </a:pPr>
            <a:r>
              <a:rPr lang="hu-HU" sz="3600"/>
              <a:t>Automatikusan szinkronizálódik a beetight.com weboldallal.</a:t>
            </a:r>
            <a:endParaRPr/>
          </a:p>
          <a:p>
            <a:pPr marL="457200" lvl="0" indent="-342900" algn="l" rtl="0">
              <a:lnSpc>
                <a:spcPct val="90000"/>
              </a:lnSpc>
              <a:spcBef>
                <a:spcPts val="1000"/>
              </a:spcBef>
              <a:spcAft>
                <a:spcPts val="0"/>
              </a:spcAft>
              <a:buClr>
                <a:srgbClr val="1C9E4A"/>
              </a:buClr>
              <a:buSzPct val="79999"/>
              <a:buChar char="•"/>
            </a:pPr>
            <a:r>
              <a:rPr lang="hu-HU" sz="3600"/>
              <a:t>Keresse vissza a régi ellenőrzések adatait.</a:t>
            </a:r>
            <a:endParaRPr/>
          </a:p>
          <a:p>
            <a:pPr marL="457200" lvl="0" indent="-342900" algn="l" rtl="0">
              <a:lnSpc>
                <a:spcPct val="90000"/>
              </a:lnSpc>
              <a:spcBef>
                <a:spcPts val="1000"/>
              </a:spcBef>
              <a:spcAft>
                <a:spcPts val="0"/>
              </a:spcAft>
              <a:buClr>
                <a:srgbClr val="1C9E4A"/>
              </a:buClr>
              <a:buSzPct val="79999"/>
              <a:buChar char="•"/>
            </a:pPr>
            <a:r>
              <a:rPr lang="hu-HU" sz="3600"/>
              <a:t>A sürgető feladatok megmutatása minden kaptár esetén.</a:t>
            </a:r>
            <a:endParaRPr/>
          </a:p>
          <a:p>
            <a:pPr marL="457200" lvl="0" indent="-342900" algn="l" rtl="0">
              <a:lnSpc>
                <a:spcPct val="90000"/>
              </a:lnSpc>
              <a:spcBef>
                <a:spcPts val="1000"/>
              </a:spcBef>
              <a:spcAft>
                <a:spcPts val="0"/>
              </a:spcAft>
              <a:buClr>
                <a:srgbClr val="1C9E4A"/>
              </a:buClr>
              <a:buSzPct val="79999"/>
              <a:buChar char="•"/>
            </a:pPr>
            <a:r>
              <a:rPr lang="hu-HU" sz="3600"/>
              <a:t>Készítsen és töltsön fel képeket az ellenőrzésről.</a:t>
            </a:r>
            <a:endParaRPr/>
          </a:p>
          <a:p>
            <a:pPr marL="457200" lvl="0" indent="-342900" algn="l" rtl="0">
              <a:lnSpc>
                <a:spcPct val="90000"/>
              </a:lnSpc>
              <a:spcBef>
                <a:spcPts val="1000"/>
              </a:spcBef>
              <a:spcAft>
                <a:spcPts val="0"/>
              </a:spcAft>
              <a:buClr>
                <a:srgbClr val="1C9E4A"/>
              </a:buClr>
              <a:buSzPct val="79999"/>
              <a:buChar char="•"/>
            </a:pPr>
            <a:r>
              <a:rPr lang="hu-HU" sz="3600"/>
              <a:t>Vonalkód beolvasása azonnali belépéshez.</a:t>
            </a:r>
            <a:endParaRPr/>
          </a:p>
          <a:p>
            <a:pPr marL="457200" lvl="0" indent="-342900" algn="l" rtl="0">
              <a:lnSpc>
                <a:spcPct val="90000"/>
              </a:lnSpc>
              <a:spcBef>
                <a:spcPts val="1000"/>
              </a:spcBef>
              <a:spcAft>
                <a:spcPts val="0"/>
              </a:spcAft>
              <a:buClr>
                <a:srgbClr val="1C9E4A"/>
              </a:buClr>
              <a:buSzPct val="79999"/>
              <a:buChar char="•"/>
            </a:pPr>
            <a:r>
              <a:rPr lang="hu-HU" sz="3600"/>
              <a:t>Méhészet helyének megmutatása a térképen.</a:t>
            </a:r>
            <a:endParaRPr/>
          </a:p>
          <a:p>
            <a:pPr marL="114300" lvl="0" indent="0" algn="l" rtl="0">
              <a:lnSpc>
                <a:spcPct val="90000"/>
              </a:lnSpc>
              <a:spcBef>
                <a:spcPts val="1000"/>
              </a:spcBef>
              <a:spcAft>
                <a:spcPts val="0"/>
              </a:spcAft>
              <a:buSzPct val="125217"/>
              <a:buNone/>
            </a:pPr>
            <a:r>
              <a:rPr lang="hu-HU" sz="2300" i="1" u="sng">
                <a:solidFill>
                  <a:schemeClr val="hlink"/>
                </a:solidFill>
                <a:hlinkClick r:id="rId3"/>
              </a:rPr>
              <a:t>https://www.beetight.com/?lang=hun</a:t>
            </a:r>
            <a:r>
              <a:rPr lang="hu-HU"/>
              <a:t> </a:t>
            </a:r>
            <a:endParaRPr/>
          </a:p>
          <a:p>
            <a:pPr marL="114300" lvl="0" indent="0" algn="l" rtl="0">
              <a:lnSpc>
                <a:spcPct val="90000"/>
              </a:lnSpc>
              <a:spcBef>
                <a:spcPts val="1000"/>
              </a:spcBef>
              <a:spcAft>
                <a:spcPts val="0"/>
              </a:spcAft>
              <a:buSzPct val="130909"/>
              <a:buNone/>
            </a:pPr>
            <a:r>
              <a:rPr lang="hu-HU" sz="2200" i="1"/>
              <a:t>Rövid videó: </a:t>
            </a:r>
            <a:r>
              <a:rPr lang="hu-HU" sz="2200" i="1" u="sng">
                <a:solidFill>
                  <a:schemeClr val="hlink"/>
                </a:solidFill>
                <a:hlinkClick r:id="rId4"/>
              </a:rPr>
              <a:t>https://youtu.be/kSDIrGAv2VY</a:t>
            </a:r>
            <a:r>
              <a:rPr lang="hu-HU" sz="2200" i="1"/>
              <a:t> </a:t>
            </a:r>
            <a:endParaRPr/>
          </a:p>
          <a:p>
            <a:pPr marL="114300" lvl="0" indent="0" algn="l" rtl="0">
              <a:lnSpc>
                <a:spcPct val="90000"/>
              </a:lnSpc>
              <a:spcBef>
                <a:spcPts val="1000"/>
              </a:spcBef>
              <a:spcAft>
                <a:spcPts val="0"/>
              </a:spcAft>
              <a:buSzPct val="102857"/>
              <a:buNone/>
            </a:pPr>
            <a:endParaRPr/>
          </a:p>
          <a:p>
            <a:pPr marL="114300" lvl="0" indent="0" algn="l" rtl="0">
              <a:lnSpc>
                <a:spcPct val="90000"/>
              </a:lnSpc>
              <a:spcBef>
                <a:spcPts val="1000"/>
              </a:spcBef>
              <a:spcAft>
                <a:spcPts val="0"/>
              </a:spcAft>
              <a:buSzPct val="102857"/>
              <a:buNone/>
            </a:pPr>
            <a:endParaRPr/>
          </a:p>
        </p:txBody>
      </p:sp>
      <p:pic>
        <p:nvPicPr>
          <p:cNvPr id="356" name="Google Shape;356;p52"/>
          <p:cNvPicPr preferRelativeResize="0"/>
          <p:nvPr/>
        </p:nvPicPr>
        <p:blipFill rotWithShape="1">
          <a:blip r:embed="rId5">
            <a:alphaModFix/>
          </a:blip>
          <a:srcRect/>
          <a:stretch/>
        </p:blipFill>
        <p:spPr>
          <a:xfrm>
            <a:off x="9080250" y="1690688"/>
            <a:ext cx="2264903" cy="454980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3"/>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Könnyű ellenőrzés, egyszerű adatrögzítés ugyanott</a:t>
            </a:r>
            <a:br>
              <a:rPr lang="hu-HU"/>
            </a:br>
            <a:endParaRPr/>
          </a:p>
        </p:txBody>
      </p:sp>
      <p:sp>
        <p:nvSpPr>
          <p:cNvPr id="362" name="Google Shape;362;p53"/>
          <p:cNvSpPr txBox="1">
            <a:spLocks noGrp="1"/>
          </p:cNvSpPr>
          <p:nvPr>
            <p:ph type="body" idx="1"/>
          </p:nvPr>
        </p:nvSpPr>
        <p:spPr>
          <a:xfrm>
            <a:off x="321547" y="1825625"/>
            <a:ext cx="5774453" cy="4351338"/>
          </a:xfrm>
          <a:prstGeom prst="rect">
            <a:avLst/>
          </a:prstGeom>
          <a:noFill/>
          <a:ln>
            <a:noFill/>
          </a:ln>
        </p:spPr>
        <p:txBody>
          <a:bodyPr spcFirstLastPara="1" wrap="square" lIns="91425" tIns="45700" rIns="91425" bIns="45700" anchor="t" anchorCtr="0">
            <a:normAutofit fontScale="77500" lnSpcReduction="20000"/>
          </a:bodyPr>
          <a:lstStyle/>
          <a:p>
            <a:pPr marL="114300" lvl="0" indent="0" algn="l" rtl="0">
              <a:lnSpc>
                <a:spcPct val="90000"/>
              </a:lnSpc>
              <a:spcBef>
                <a:spcPts val="1000"/>
              </a:spcBef>
              <a:spcAft>
                <a:spcPts val="0"/>
              </a:spcAft>
              <a:buSzPct val="74921"/>
              <a:buNone/>
            </a:pPr>
            <a:r>
              <a:rPr lang="hu-HU" sz="3100" u="sng"/>
              <a:t>Könnyen rögzíthető ellenőrzési adatok</a:t>
            </a:r>
            <a:endParaRPr/>
          </a:p>
          <a:p>
            <a:pPr marL="457200" lvl="0" indent="-342900" algn="l" rtl="0">
              <a:lnSpc>
                <a:spcPct val="90000"/>
              </a:lnSpc>
              <a:spcBef>
                <a:spcPts val="1000"/>
              </a:spcBef>
              <a:spcAft>
                <a:spcPts val="0"/>
              </a:spcAft>
              <a:buClr>
                <a:srgbClr val="1C9E4A"/>
              </a:buClr>
              <a:buSzPct val="80088"/>
              <a:buChar char="•"/>
            </a:pPr>
            <a:r>
              <a:rPr lang="hu-HU" sz="2900"/>
              <a:t>Jegyezze fel a kezeléseket és etetéseket</a:t>
            </a:r>
            <a:endParaRPr/>
          </a:p>
          <a:p>
            <a:pPr marL="457200" lvl="0" indent="-342900" algn="l" rtl="0">
              <a:lnSpc>
                <a:spcPct val="90000"/>
              </a:lnSpc>
              <a:spcBef>
                <a:spcPts val="1000"/>
              </a:spcBef>
              <a:spcAft>
                <a:spcPts val="0"/>
              </a:spcAft>
              <a:buClr>
                <a:srgbClr val="1C9E4A"/>
              </a:buClr>
              <a:buSzPct val="80088"/>
              <a:buChar char="•"/>
            </a:pPr>
            <a:r>
              <a:rPr lang="hu-HU" sz="2900"/>
              <a:t>Kövesse a méhcsalád hangulatát</a:t>
            </a:r>
            <a:endParaRPr/>
          </a:p>
          <a:p>
            <a:pPr marL="457200" lvl="0" indent="-342900" algn="l" rtl="0">
              <a:lnSpc>
                <a:spcPct val="90000"/>
              </a:lnSpc>
              <a:spcBef>
                <a:spcPts val="1000"/>
              </a:spcBef>
              <a:spcAft>
                <a:spcPts val="0"/>
              </a:spcAft>
              <a:buClr>
                <a:srgbClr val="1C9E4A"/>
              </a:buClr>
              <a:buSzPct val="80088"/>
              <a:buChar char="•"/>
            </a:pPr>
            <a:r>
              <a:rPr lang="hu-HU" sz="2900"/>
              <a:t>Jegyezze fel a pergetéseket, beleértve a nektár forrását és tartály kódját</a:t>
            </a:r>
            <a:endParaRPr/>
          </a:p>
          <a:p>
            <a:pPr marL="114300" lvl="0" indent="0" algn="l" rtl="0">
              <a:lnSpc>
                <a:spcPct val="90000"/>
              </a:lnSpc>
              <a:spcBef>
                <a:spcPts val="1000"/>
              </a:spcBef>
              <a:spcAft>
                <a:spcPts val="0"/>
              </a:spcAft>
              <a:buSzPct val="74921"/>
              <a:buNone/>
            </a:pPr>
            <a:r>
              <a:rPr lang="hu-HU" sz="3100" u="sng"/>
              <a:t>Méhesek nyilvántartása</a:t>
            </a:r>
            <a:endParaRPr/>
          </a:p>
          <a:p>
            <a:pPr marL="457200" lvl="0" indent="-342900" algn="l" rtl="0">
              <a:lnSpc>
                <a:spcPct val="90000"/>
              </a:lnSpc>
              <a:spcBef>
                <a:spcPts val="1000"/>
              </a:spcBef>
              <a:spcAft>
                <a:spcPts val="0"/>
              </a:spcAft>
              <a:buClr>
                <a:srgbClr val="1C9E4A"/>
              </a:buClr>
              <a:buSzPct val="82949"/>
              <a:buChar char="•"/>
            </a:pPr>
            <a:r>
              <a:rPr lang="hu-HU"/>
              <a:t>A méhesek és kaptárak megtekintése egy lépésben</a:t>
            </a:r>
            <a:endParaRPr/>
          </a:p>
          <a:p>
            <a:pPr marL="457200" lvl="0" indent="-342900" algn="l" rtl="0">
              <a:lnSpc>
                <a:spcPct val="90000"/>
              </a:lnSpc>
              <a:spcBef>
                <a:spcPts val="1000"/>
              </a:spcBef>
              <a:spcAft>
                <a:spcPts val="0"/>
              </a:spcAft>
              <a:buClr>
                <a:srgbClr val="1C9E4A"/>
              </a:buClr>
              <a:buSzPct val="82949"/>
              <a:buChar char="•"/>
            </a:pPr>
            <a:r>
              <a:rPr lang="hu-HU"/>
              <a:t>Az időjárási adatok és a méhes megtekintése térképen</a:t>
            </a:r>
            <a:endParaRPr/>
          </a:p>
          <a:p>
            <a:pPr marL="457200" lvl="0" indent="-342900" algn="l" rtl="0">
              <a:lnSpc>
                <a:spcPct val="90000"/>
              </a:lnSpc>
              <a:spcBef>
                <a:spcPts val="1000"/>
              </a:spcBef>
              <a:spcAft>
                <a:spcPts val="0"/>
              </a:spcAft>
              <a:buClr>
                <a:srgbClr val="1C9E4A"/>
              </a:buClr>
              <a:buSzPct val="82949"/>
              <a:buChar char="•"/>
            </a:pPr>
            <a:r>
              <a:rPr lang="hu-HU"/>
              <a:t>Jegyezze fel, hogy miről van hordás minden méhes esetében</a:t>
            </a:r>
            <a:endParaRPr/>
          </a:p>
          <a:p>
            <a:pPr marL="114300" lvl="0" indent="0" algn="l" rtl="0">
              <a:lnSpc>
                <a:spcPct val="90000"/>
              </a:lnSpc>
              <a:spcBef>
                <a:spcPts val="1000"/>
              </a:spcBef>
              <a:spcAft>
                <a:spcPts val="0"/>
              </a:spcAft>
              <a:buSzPct val="82949"/>
              <a:buNone/>
            </a:pPr>
            <a:endParaRPr/>
          </a:p>
        </p:txBody>
      </p:sp>
      <p:sp>
        <p:nvSpPr>
          <p:cNvPr id="363" name="Google Shape;363;p53"/>
          <p:cNvSpPr txBox="1"/>
          <p:nvPr/>
        </p:nvSpPr>
        <p:spPr>
          <a:xfrm>
            <a:off x="5969224" y="1825625"/>
            <a:ext cx="4914799" cy="4351338"/>
          </a:xfrm>
          <a:prstGeom prst="rect">
            <a:avLst/>
          </a:prstGeom>
          <a:noFill/>
          <a:ln>
            <a:noFill/>
          </a:ln>
        </p:spPr>
        <p:txBody>
          <a:bodyPr spcFirstLastPara="1" wrap="square" lIns="91425" tIns="45700" rIns="91425" bIns="45700" anchor="t" anchorCtr="0">
            <a:normAutofit/>
          </a:bodyPr>
          <a:lstStyle/>
          <a:p>
            <a:pPr marL="114300" marR="0" lvl="0" indent="0" algn="l" rtl="0">
              <a:lnSpc>
                <a:spcPct val="90000"/>
              </a:lnSpc>
              <a:spcBef>
                <a:spcPts val="1000"/>
              </a:spcBef>
              <a:spcAft>
                <a:spcPts val="0"/>
              </a:spcAft>
              <a:buClr>
                <a:srgbClr val="1C9E4A"/>
              </a:buClr>
              <a:buSzPts val="1800"/>
              <a:buFont typeface="Arial"/>
              <a:buNone/>
            </a:pPr>
            <a:r>
              <a:rPr lang="hu-HU" sz="2400" b="0" i="0" u="sng" strike="noStrike" cap="none">
                <a:solidFill>
                  <a:srgbClr val="1C9E4A"/>
                </a:solidFill>
                <a:latin typeface="Calibri"/>
                <a:ea typeface="Calibri"/>
                <a:cs typeface="Calibri"/>
                <a:sym typeface="Calibri"/>
              </a:rPr>
              <a:t>Kaptár rögzítés</a:t>
            </a:r>
            <a:endParaRPr/>
          </a:p>
          <a:p>
            <a:pPr marL="457200" marR="0" lvl="0" indent="-342900" algn="l" rtl="0">
              <a:lnSpc>
                <a:spcPct val="90000"/>
              </a:lnSpc>
              <a:spcBef>
                <a:spcPts val="1000"/>
              </a:spcBef>
              <a:spcAft>
                <a:spcPts val="0"/>
              </a:spcAft>
              <a:buClr>
                <a:srgbClr val="1C9E4A"/>
              </a:buClr>
              <a:buSzPts val="1800"/>
              <a:buFont typeface="Arial"/>
              <a:buChar char="•"/>
            </a:pPr>
            <a:r>
              <a:rPr lang="hu-HU" sz="2200" b="0" i="0" u="none" strike="noStrike" cap="none">
                <a:solidFill>
                  <a:srgbClr val="1C9E4A"/>
                </a:solidFill>
                <a:latin typeface="Calibri"/>
                <a:ea typeface="Calibri"/>
                <a:cs typeface="Calibri"/>
                <a:sym typeface="Calibri"/>
              </a:rPr>
              <a:t>A kaptár összes adatának megtekintése egyszerre</a:t>
            </a:r>
            <a:endParaRPr/>
          </a:p>
          <a:p>
            <a:pPr marL="457200" marR="0" lvl="0" indent="-342900" algn="l" rtl="0">
              <a:lnSpc>
                <a:spcPct val="90000"/>
              </a:lnSpc>
              <a:spcBef>
                <a:spcPts val="1000"/>
              </a:spcBef>
              <a:spcAft>
                <a:spcPts val="0"/>
              </a:spcAft>
              <a:buClr>
                <a:srgbClr val="1C9E4A"/>
              </a:buClr>
              <a:buSzPts val="1800"/>
              <a:buFont typeface="Arial"/>
              <a:buChar char="•"/>
            </a:pPr>
            <a:r>
              <a:rPr lang="hu-HU" sz="2200" b="0" i="0" u="none" strike="noStrike" cap="none">
                <a:solidFill>
                  <a:srgbClr val="1C9E4A"/>
                </a:solidFill>
                <a:latin typeface="Calibri"/>
                <a:ea typeface="Calibri"/>
                <a:cs typeface="Calibri"/>
                <a:sym typeface="Calibri"/>
              </a:rPr>
              <a:t>Követhető a család és az anya származása</a:t>
            </a:r>
            <a:endParaRPr/>
          </a:p>
          <a:p>
            <a:pPr marL="114300" marR="0" lvl="0" indent="0" algn="l" rtl="0">
              <a:lnSpc>
                <a:spcPct val="90000"/>
              </a:lnSpc>
              <a:spcBef>
                <a:spcPts val="1000"/>
              </a:spcBef>
              <a:spcAft>
                <a:spcPts val="0"/>
              </a:spcAft>
              <a:buClr>
                <a:srgbClr val="1C9E4A"/>
              </a:buClr>
              <a:buSzPts val="1800"/>
              <a:buFont typeface="Arial"/>
              <a:buNone/>
            </a:pPr>
            <a:r>
              <a:rPr lang="hu-HU" sz="2400" b="0" i="0" u="sng" strike="noStrike" cap="none">
                <a:solidFill>
                  <a:srgbClr val="1C9E4A"/>
                </a:solidFill>
                <a:latin typeface="Calibri"/>
                <a:ea typeface="Calibri"/>
                <a:cs typeface="Calibri"/>
                <a:sym typeface="Calibri"/>
              </a:rPr>
              <a:t>Praktikus kaptár azonosítás</a:t>
            </a:r>
            <a:endParaRPr/>
          </a:p>
          <a:p>
            <a:pPr marL="457200" marR="0" lvl="0" indent="-342900" algn="l" rtl="0">
              <a:lnSpc>
                <a:spcPct val="90000"/>
              </a:lnSpc>
              <a:spcBef>
                <a:spcPts val="1000"/>
              </a:spcBef>
              <a:spcAft>
                <a:spcPts val="0"/>
              </a:spcAft>
              <a:buClr>
                <a:srgbClr val="1C9E4A"/>
              </a:buClr>
              <a:buSzPts val="1800"/>
              <a:buFont typeface="Arial"/>
              <a:buChar char="•"/>
            </a:pPr>
            <a:r>
              <a:rPr lang="hu-HU" sz="2200" b="0" i="0" u="none" strike="noStrike" cap="none">
                <a:solidFill>
                  <a:srgbClr val="1C9E4A"/>
                </a:solidFill>
                <a:latin typeface="Calibri"/>
                <a:ea typeface="Calibri"/>
                <a:cs typeface="Calibri"/>
                <a:sym typeface="Calibri"/>
              </a:rPr>
              <a:t>Gyors kaptárazonosítás QR kódok segítségével</a:t>
            </a:r>
            <a:endParaRPr/>
          </a:p>
          <a:p>
            <a:pPr marL="457200" marR="0" lvl="0" indent="-342900" algn="l" rtl="0">
              <a:lnSpc>
                <a:spcPct val="90000"/>
              </a:lnSpc>
              <a:spcBef>
                <a:spcPts val="1000"/>
              </a:spcBef>
              <a:spcAft>
                <a:spcPts val="0"/>
              </a:spcAft>
              <a:buClr>
                <a:srgbClr val="1C9E4A"/>
              </a:buClr>
              <a:buSzPts val="1800"/>
              <a:buFont typeface="Arial"/>
              <a:buChar char="•"/>
            </a:pPr>
            <a:r>
              <a:rPr lang="hu-HU" sz="2200" b="0" i="0" u="none" strike="noStrike" cap="none">
                <a:solidFill>
                  <a:srgbClr val="1C9E4A"/>
                </a:solidFill>
                <a:latin typeface="Calibri"/>
                <a:ea typeface="Calibri"/>
                <a:cs typeface="Calibri"/>
                <a:sym typeface="Calibri"/>
              </a:rPr>
              <a:t>Az okostelefonok többsége képes a vonalkód leolvasására a kamerája segítségével</a:t>
            </a:r>
            <a:endParaRPr/>
          </a:p>
          <a:p>
            <a:pPr marL="114300" marR="0" lvl="0" indent="0" algn="l" rtl="0">
              <a:lnSpc>
                <a:spcPct val="90000"/>
              </a:lnSpc>
              <a:spcBef>
                <a:spcPts val="1000"/>
              </a:spcBef>
              <a:spcAft>
                <a:spcPts val="0"/>
              </a:spcAft>
              <a:buClr>
                <a:srgbClr val="1C9E4A"/>
              </a:buClr>
              <a:buSzPts val="1800"/>
              <a:buFont typeface="Arial"/>
              <a:buNone/>
            </a:pPr>
            <a:endParaRPr sz="2800" b="0" i="0" u="none" strike="noStrike" cap="none">
              <a:solidFill>
                <a:srgbClr val="1C9E4A"/>
              </a:solidFill>
              <a:latin typeface="Calibri"/>
              <a:ea typeface="Calibri"/>
              <a:cs typeface="Calibri"/>
              <a:sym typeface="Calibri"/>
            </a:endParaRPr>
          </a:p>
        </p:txBody>
      </p:sp>
      <p:pic>
        <p:nvPicPr>
          <p:cNvPr id="364" name="Google Shape;364;p53"/>
          <p:cNvPicPr preferRelativeResize="0"/>
          <p:nvPr/>
        </p:nvPicPr>
        <p:blipFill rotWithShape="1">
          <a:blip r:embed="rId3">
            <a:alphaModFix/>
          </a:blip>
          <a:srcRect/>
          <a:stretch/>
        </p:blipFill>
        <p:spPr>
          <a:xfrm>
            <a:off x="10706470" y="4305672"/>
            <a:ext cx="972136" cy="156321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Méhanyák és telepek életciklus-kezelése</a:t>
            </a:r>
            <a:endParaRPr/>
          </a:p>
        </p:txBody>
      </p:sp>
      <p:sp>
        <p:nvSpPr>
          <p:cNvPr id="370" name="Google Shape;370;p54"/>
          <p:cNvSpPr txBox="1">
            <a:spLocks noGrp="1"/>
          </p:cNvSpPr>
          <p:nvPr>
            <p:ph type="body" idx="1"/>
          </p:nvPr>
        </p:nvSpPr>
        <p:spPr>
          <a:xfrm>
            <a:off x="321547" y="1825625"/>
            <a:ext cx="5315773"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400"/>
              <a:t>Egy digitális példa az alábbi feladatokra</a:t>
            </a:r>
            <a:endParaRPr/>
          </a:p>
          <a:p>
            <a:pPr marL="457200" lvl="0" indent="-342900" algn="l" rtl="0">
              <a:lnSpc>
                <a:spcPct val="90000"/>
              </a:lnSpc>
              <a:spcBef>
                <a:spcPts val="1000"/>
              </a:spcBef>
              <a:spcAft>
                <a:spcPts val="0"/>
              </a:spcAft>
              <a:buClr>
                <a:srgbClr val="1C9E4A"/>
              </a:buClr>
              <a:buSzPts val="1800"/>
              <a:buChar char="•"/>
            </a:pPr>
            <a:r>
              <a:rPr lang="hu-HU" sz="2000"/>
              <a:t>Nyilvántartást vezet a telepek és a méhanyák származásáról</a:t>
            </a:r>
            <a:endParaRPr/>
          </a:p>
          <a:p>
            <a:pPr marL="457200" lvl="0" indent="-342900" algn="l" rtl="0">
              <a:lnSpc>
                <a:spcPct val="90000"/>
              </a:lnSpc>
              <a:spcBef>
                <a:spcPts val="1000"/>
              </a:spcBef>
              <a:spcAft>
                <a:spcPts val="0"/>
              </a:spcAft>
              <a:buClr>
                <a:srgbClr val="1C9E4A"/>
              </a:buClr>
              <a:buSzPts val="1800"/>
              <a:buChar char="•"/>
            </a:pPr>
            <a:r>
              <a:rPr lang="hu-HU" sz="2000"/>
              <a:t>A telepek és a méhanyák státuszáról</a:t>
            </a:r>
            <a:endParaRPr/>
          </a:p>
          <a:p>
            <a:pPr marL="457200" lvl="0" indent="-342900" algn="l" rtl="0">
              <a:lnSpc>
                <a:spcPct val="90000"/>
              </a:lnSpc>
              <a:spcBef>
                <a:spcPts val="1000"/>
              </a:spcBef>
              <a:spcAft>
                <a:spcPts val="0"/>
              </a:spcAft>
              <a:buClr>
                <a:srgbClr val="1C9E4A"/>
              </a:buClr>
              <a:buSzPts val="1800"/>
              <a:buChar char="•"/>
            </a:pPr>
            <a:r>
              <a:rPr lang="hu-HU" sz="2000"/>
              <a:t>Feljegyzi a varroa kezelését</a:t>
            </a:r>
            <a:endParaRPr/>
          </a:p>
          <a:p>
            <a:pPr marL="457200" lvl="0" indent="-342900" algn="l" rtl="0">
              <a:lnSpc>
                <a:spcPct val="90000"/>
              </a:lnSpc>
              <a:spcBef>
                <a:spcPts val="1000"/>
              </a:spcBef>
              <a:spcAft>
                <a:spcPts val="0"/>
              </a:spcAft>
              <a:buClr>
                <a:srgbClr val="1C9E4A"/>
              </a:buClr>
              <a:buSzPts val="1800"/>
              <a:buChar char="•"/>
            </a:pPr>
            <a:r>
              <a:rPr lang="hu-HU" sz="2000"/>
              <a:t>Feljegyzi a begyűjtött méz és pollen mennyiségét</a:t>
            </a:r>
            <a:endParaRPr/>
          </a:p>
          <a:p>
            <a:pPr marL="457200" lvl="0" indent="-342900" algn="l" rtl="0">
              <a:lnSpc>
                <a:spcPct val="90000"/>
              </a:lnSpc>
              <a:spcBef>
                <a:spcPts val="1000"/>
              </a:spcBef>
              <a:spcAft>
                <a:spcPts val="0"/>
              </a:spcAft>
              <a:buClr>
                <a:srgbClr val="1C9E4A"/>
              </a:buClr>
              <a:buSzPts val="1800"/>
              <a:buChar char="•"/>
            </a:pPr>
            <a:r>
              <a:rPr lang="hu-HU" sz="2000"/>
              <a:t>Nyilvántartást vezet a telepek bezárásának okairól</a:t>
            </a:r>
            <a:endParaRPr/>
          </a:p>
          <a:p>
            <a:pPr marL="114300" lvl="0" indent="0" algn="l" rtl="0">
              <a:lnSpc>
                <a:spcPct val="90000"/>
              </a:lnSpc>
              <a:spcBef>
                <a:spcPts val="1000"/>
              </a:spcBef>
              <a:spcAft>
                <a:spcPts val="0"/>
              </a:spcAft>
              <a:buSzPts val="1800"/>
              <a:buNone/>
            </a:pPr>
            <a:r>
              <a:rPr lang="hu-HU" sz="2000"/>
              <a:t>és mindez a zsebünkben elfér...</a:t>
            </a:r>
            <a:br>
              <a:rPr lang="hu-HU" sz="2000"/>
            </a:br>
            <a:r>
              <a:rPr lang="hu-HU" sz="1600" i="1"/>
              <a:t>forrás: </a:t>
            </a:r>
            <a:r>
              <a:rPr lang="hu-HU" sz="1600" i="1" u="sng">
                <a:solidFill>
                  <a:schemeClr val="hlink"/>
                </a:solidFill>
                <a:hlinkClick r:id="rId3"/>
              </a:rPr>
              <a:t>https://beeking.eu/en</a:t>
            </a:r>
            <a:r>
              <a:rPr lang="hu-HU" sz="1600" i="1"/>
              <a:t> </a:t>
            </a:r>
            <a:endParaRPr/>
          </a:p>
          <a:p>
            <a:pPr marL="114300" lvl="0" indent="0" algn="l" rtl="0">
              <a:lnSpc>
                <a:spcPct val="90000"/>
              </a:lnSpc>
              <a:spcBef>
                <a:spcPts val="1000"/>
              </a:spcBef>
              <a:spcAft>
                <a:spcPts val="0"/>
              </a:spcAft>
              <a:buSzPts val="1800"/>
              <a:buNone/>
            </a:pPr>
            <a:endParaRPr sz="2000"/>
          </a:p>
          <a:p>
            <a:pPr marL="114300" lvl="0" indent="0" algn="l" rtl="0">
              <a:lnSpc>
                <a:spcPct val="90000"/>
              </a:lnSpc>
              <a:spcBef>
                <a:spcPts val="1000"/>
              </a:spcBef>
              <a:spcAft>
                <a:spcPts val="0"/>
              </a:spcAft>
              <a:buSzPts val="1800"/>
              <a:buNone/>
            </a:pPr>
            <a:endParaRPr/>
          </a:p>
        </p:txBody>
      </p:sp>
      <p:pic>
        <p:nvPicPr>
          <p:cNvPr id="371" name="Google Shape;371;p54"/>
          <p:cNvPicPr preferRelativeResize="0"/>
          <p:nvPr/>
        </p:nvPicPr>
        <p:blipFill rotWithShape="1">
          <a:blip r:embed="rId4">
            <a:alphaModFix/>
          </a:blip>
          <a:srcRect/>
          <a:stretch/>
        </p:blipFill>
        <p:spPr>
          <a:xfrm>
            <a:off x="6096000" y="1982152"/>
            <a:ext cx="5733415" cy="353504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0"/>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fontScale="90000"/>
          </a:bodyPr>
          <a:lstStyle/>
          <a:p>
            <a:pPr marL="24130" lvl="0" algn="l" rtl="0">
              <a:lnSpc>
                <a:spcPct val="90000"/>
              </a:lnSpc>
              <a:spcBef>
                <a:spcPts val="0"/>
              </a:spcBef>
              <a:spcAft>
                <a:spcPts val="0"/>
              </a:spcAft>
              <a:buSzPct val="99382"/>
            </a:pPr>
            <a:r>
              <a:rPr lang="hu-HU" dirty="0"/>
              <a:t>2. Bee-</a:t>
            </a:r>
            <a:r>
              <a:rPr lang="hu-HU" dirty="0" err="1"/>
              <a:t>intelligence</a:t>
            </a:r>
            <a:r>
              <a:rPr lang="hu-HU" dirty="0"/>
              <a:t>: a méhanyák felügyeletétől az értékesítésig, </a:t>
            </a:r>
            <a:br>
              <a:rPr lang="hu-HU" dirty="0"/>
            </a:br>
            <a:r>
              <a:rPr lang="hu-HU" dirty="0"/>
              <a:t>digitális támogatással</a:t>
            </a:r>
            <a:endParaRPr dirty="0"/>
          </a:p>
        </p:txBody>
      </p:sp>
      <p:sp>
        <p:nvSpPr>
          <p:cNvPr id="403" name="Google Shape;403;p60"/>
          <p:cNvSpPr txBox="1">
            <a:spLocks noGrp="1"/>
          </p:cNvSpPr>
          <p:nvPr>
            <p:ph type="body" idx="1"/>
          </p:nvPr>
        </p:nvSpPr>
        <p:spPr>
          <a:xfrm>
            <a:off x="3284738" y="3818873"/>
            <a:ext cx="2686114" cy="2546416"/>
          </a:xfrm>
          <a:prstGeom prst="rect">
            <a:avLst/>
          </a:prstGeom>
          <a:noFill/>
          <a:ln>
            <a:noFill/>
          </a:ln>
        </p:spPr>
        <p:txBody>
          <a:bodyPr spcFirstLastPara="1" wrap="square" lIns="91425" tIns="45700" rIns="91425" bIns="45700" anchor="t" anchorCtr="0">
            <a:normAutofit fontScale="62500" lnSpcReduction="20000"/>
          </a:bodyPr>
          <a:lstStyle/>
          <a:p>
            <a:pPr marL="114300" lvl="0" indent="0" algn="l" rtl="0">
              <a:lnSpc>
                <a:spcPct val="90000"/>
              </a:lnSpc>
              <a:spcBef>
                <a:spcPts val="1000"/>
              </a:spcBef>
              <a:spcAft>
                <a:spcPts val="0"/>
              </a:spcAft>
              <a:buSzPct val="90000"/>
              <a:buNone/>
            </a:pPr>
            <a:r>
              <a:rPr lang="hu-HU" sz="3200"/>
              <a:t>Méhészeti feladatok</a:t>
            </a:r>
            <a:endParaRPr/>
          </a:p>
          <a:p>
            <a:pPr marL="457200" lvl="0" indent="-342900" algn="l" rtl="0">
              <a:lnSpc>
                <a:spcPct val="90000"/>
              </a:lnSpc>
              <a:spcBef>
                <a:spcPts val="1000"/>
              </a:spcBef>
              <a:spcAft>
                <a:spcPts val="0"/>
              </a:spcAft>
              <a:buClr>
                <a:srgbClr val="1C9E4A"/>
              </a:buClr>
              <a:buSzPct val="102857"/>
              <a:buChar char="•"/>
            </a:pPr>
            <a:r>
              <a:rPr lang="hu-HU"/>
              <a:t>Kaptár ellenőrzés</a:t>
            </a:r>
            <a:endParaRPr/>
          </a:p>
          <a:p>
            <a:pPr marL="457200" lvl="0" indent="-342900" algn="l" rtl="0">
              <a:lnSpc>
                <a:spcPct val="90000"/>
              </a:lnSpc>
              <a:spcBef>
                <a:spcPts val="1000"/>
              </a:spcBef>
              <a:spcAft>
                <a:spcPts val="0"/>
              </a:spcAft>
              <a:buClr>
                <a:srgbClr val="1C9E4A"/>
              </a:buClr>
              <a:buSzPct val="102857"/>
              <a:buChar char="•"/>
            </a:pPr>
            <a:r>
              <a:rPr lang="hu-HU"/>
              <a:t>Kaptár elhelyezkedés, geolokációs adatok</a:t>
            </a:r>
            <a:endParaRPr/>
          </a:p>
          <a:p>
            <a:pPr marL="457200" lvl="0" indent="-342900" algn="l" rtl="0">
              <a:lnSpc>
                <a:spcPct val="90000"/>
              </a:lnSpc>
              <a:spcBef>
                <a:spcPts val="1000"/>
              </a:spcBef>
              <a:spcAft>
                <a:spcPts val="0"/>
              </a:spcAft>
              <a:buClr>
                <a:srgbClr val="1C9E4A"/>
              </a:buClr>
              <a:buSzPct val="102857"/>
              <a:buChar char="•"/>
            </a:pPr>
            <a:r>
              <a:rPr lang="hu-HU"/>
              <a:t>Teljesítmény mérés</a:t>
            </a:r>
            <a:endParaRPr/>
          </a:p>
          <a:p>
            <a:pPr marL="457200" lvl="0" indent="-342900" algn="l" rtl="0">
              <a:lnSpc>
                <a:spcPct val="90000"/>
              </a:lnSpc>
              <a:spcBef>
                <a:spcPts val="1000"/>
              </a:spcBef>
              <a:spcAft>
                <a:spcPts val="0"/>
              </a:spcAft>
              <a:buClr>
                <a:srgbClr val="1C9E4A"/>
              </a:buClr>
              <a:buSzPct val="102857"/>
              <a:buChar char="•"/>
            </a:pPr>
            <a:r>
              <a:rPr lang="hu-HU"/>
              <a:t>Naptárak és események feljegyzése és időzítése</a:t>
            </a:r>
            <a:endParaRPr/>
          </a:p>
        </p:txBody>
      </p:sp>
      <p:pic>
        <p:nvPicPr>
          <p:cNvPr id="404" name="Google Shape;404;p60" descr="A képen szöveg, beltéri látható&#10;&#10;Automatikusan generált leírás"/>
          <p:cNvPicPr preferRelativeResize="0"/>
          <p:nvPr/>
        </p:nvPicPr>
        <p:blipFill rotWithShape="1">
          <a:blip r:embed="rId3">
            <a:alphaModFix/>
          </a:blip>
          <a:srcRect/>
          <a:stretch/>
        </p:blipFill>
        <p:spPr>
          <a:xfrm>
            <a:off x="530480" y="1659382"/>
            <a:ext cx="11081512" cy="1944952"/>
          </a:xfrm>
          <a:prstGeom prst="rect">
            <a:avLst/>
          </a:prstGeom>
          <a:noFill/>
          <a:ln>
            <a:noFill/>
          </a:ln>
        </p:spPr>
      </p:pic>
      <p:sp>
        <p:nvSpPr>
          <p:cNvPr id="405" name="Google Shape;405;p60"/>
          <p:cNvSpPr txBox="1"/>
          <p:nvPr/>
        </p:nvSpPr>
        <p:spPr>
          <a:xfrm>
            <a:off x="6183182" y="3818875"/>
            <a:ext cx="2611515" cy="2777234"/>
          </a:xfrm>
          <a:prstGeom prst="rect">
            <a:avLst/>
          </a:prstGeom>
          <a:noFill/>
          <a:ln>
            <a:noFill/>
          </a:ln>
        </p:spPr>
        <p:txBody>
          <a:bodyPr spcFirstLastPara="1" wrap="square" lIns="91425" tIns="45700" rIns="91425" bIns="45700" anchor="t" anchorCtr="0">
            <a:normAutofit fontScale="62500" lnSpcReduction="20000"/>
          </a:bodyPr>
          <a:lstStyle/>
          <a:p>
            <a:pPr marL="114300" marR="0" lvl="0" indent="0" algn="l" rtl="0">
              <a:lnSpc>
                <a:spcPct val="90000"/>
              </a:lnSpc>
              <a:spcBef>
                <a:spcPts val="1000"/>
              </a:spcBef>
              <a:spcAft>
                <a:spcPts val="0"/>
              </a:spcAft>
              <a:buClr>
                <a:srgbClr val="1C9E4A"/>
              </a:buClr>
              <a:buSzPct val="90000"/>
              <a:buFont typeface="Arial"/>
              <a:buNone/>
            </a:pPr>
            <a:r>
              <a:rPr lang="hu-HU" sz="3200" b="0" i="0" u="none" strike="noStrike" cap="none">
                <a:solidFill>
                  <a:srgbClr val="1C9E4A"/>
                </a:solidFill>
                <a:latin typeface="Calibri"/>
                <a:ea typeface="Calibri"/>
                <a:cs typeface="Calibri"/>
                <a:sym typeface="Calibri"/>
              </a:rPr>
              <a:t>Méz kinyerése és keverése</a:t>
            </a:r>
            <a:endParaRPr/>
          </a:p>
          <a:p>
            <a:pPr marL="457200" marR="0" lvl="0" indent="-342900" algn="l" rtl="0">
              <a:lnSpc>
                <a:spcPct val="90000"/>
              </a:lnSpc>
              <a:spcBef>
                <a:spcPts val="1000"/>
              </a:spcBef>
              <a:spcAft>
                <a:spcPts val="0"/>
              </a:spcAft>
              <a:buClr>
                <a:srgbClr val="1C9E4A"/>
              </a:buClr>
              <a:buSzPct val="102857"/>
              <a:buFont typeface="Arial"/>
              <a:buChar char="•"/>
            </a:pPr>
            <a:r>
              <a:rPr lang="hu-HU" sz="2800" b="0" i="0" u="none" strike="noStrike" cap="none">
                <a:solidFill>
                  <a:srgbClr val="1C9E4A"/>
                </a:solidFill>
                <a:latin typeface="Calibri"/>
                <a:ea typeface="Calibri"/>
                <a:cs typeface="Calibri"/>
                <a:sym typeface="Calibri"/>
              </a:rPr>
              <a:t>Megfelelő időpont meghatározása</a:t>
            </a:r>
            <a:endParaRPr/>
          </a:p>
          <a:p>
            <a:pPr marL="457200" marR="0" lvl="0" indent="-342900" algn="l" rtl="0">
              <a:lnSpc>
                <a:spcPct val="90000"/>
              </a:lnSpc>
              <a:spcBef>
                <a:spcPts val="1000"/>
              </a:spcBef>
              <a:spcAft>
                <a:spcPts val="0"/>
              </a:spcAft>
              <a:buClr>
                <a:srgbClr val="1C9E4A"/>
              </a:buClr>
              <a:buSzPct val="102857"/>
              <a:buFont typeface="Arial"/>
              <a:buChar char="•"/>
            </a:pPr>
            <a:r>
              <a:rPr lang="hu-HU" sz="2800" b="0" i="0" u="none" strike="noStrike" cap="none">
                <a:solidFill>
                  <a:srgbClr val="1C9E4A"/>
                </a:solidFill>
                <a:latin typeface="Calibri"/>
                <a:ea typeface="Calibri"/>
                <a:cs typeface="Calibri"/>
                <a:sym typeface="Calibri"/>
              </a:rPr>
              <a:t>Egyedi batch és dobszám nyilvántartás</a:t>
            </a:r>
            <a:endParaRPr/>
          </a:p>
          <a:p>
            <a:pPr marL="457200" marR="0" lvl="0" indent="-342900" algn="l" rtl="0">
              <a:lnSpc>
                <a:spcPct val="90000"/>
              </a:lnSpc>
              <a:spcBef>
                <a:spcPts val="1000"/>
              </a:spcBef>
              <a:spcAft>
                <a:spcPts val="0"/>
              </a:spcAft>
              <a:buClr>
                <a:srgbClr val="1C9E4A"/>
              </a:buClr>
              <a:buSzPct val="102857"/>
              <a:buFont typeface="Arial"/>
              <a:buChar char="•"/>
            </a:pPr>
            <a:r>
              <a:rPr lang="hu-HU" sz="2800" b="0" i="0" u="none" strike="noStrike" cap="none">
                <a:solidFill>
                  <a:srgbClr val="1C9E4A"/>
                </a:solidFill>
                <a:latin typeface="Calibri"/>
                <a:ea typeface="Calibri"/>
                <a:cs typeface="Calibri"/>
                <a:sym typeface="Calibri"/>
              </a:rPr>
              <a:t>Keverés</a:t>
            </a:r>
            <a:endParaRPr/>
          </a:p>
          <a:p>
            <a:pPr marL="457200" marR="0" lvl="0" indent="-342900" algn="l" rtl="0">
              <a:lnSpc>
                <a:spcPct val="90000"/>
              </a:lnSpc>
              <a:spcBef>
                <a:spcPts val="1000"/>
              </a:spcBef>
              <a:spcAft>
                <a:spcPts val="0"/>
              </a:spcAft>
              <a:buClr>
                <a:srgbClr val="1C9E4A"/>
              </a:buClr>
              <a:buSzPct val="102857"/>
              <a:buFont typeface="Arial"/>
              <a:buChar char="•"/>
            </a:pPr>
            <a:r>
              <a:rPr lang="hu-HU" sz="2800" b="0" i="0" u="none" strike="noStrike" cap="none">
                <a:solidFill>
                  <a:srgbClr val="1C9E4A"/>
                </a:solidFill>
                <a:latin typeface="Calibri"/>
                <a:ea typeface="Calibri"/>
                <a:cs typeface="Calibri"/>
                <a:sym typeface="Calibri"/>
              </a:rPr>
              <a:t>Jelentések elkészítése</a:t>
            </a:r>
            <a:endParaRPr/>
          </a:p>
        </p:txBody>
      </p:sp>
      <p:sp>
        <p:nvSpPr>
          <p:cNvPr id="406" name="Google Shape;406;p60"/>
          <p:cNvSpPr txBox="1"/>
          <p:nvPr/>
        </p:nvSpPr>
        <p:spPr>
          <a:xfrm>
            <a:off x="530480" y="3818873"/>
            <a:ext cx="2595320" cy="2474975"/>
          </a:xfrm>
          <a:prstGeom prst="rect">
            <a:avLst/>
          </a:prstGeom>
          <a:noFill/>
          <a:ln>
            <a:noFill/>
          </a:ln>
        </p:spPr>
        <p:txBody>
          <a:bodyPr spcFirstLastPara="1" wrap="square" lIns="91425" tIns="45700" rIns="91425" bIns="45700" anchor="t" anchorCtr="0">
            <a:normAutofit fontScale="77500" lnSpcReduction="20000"/>
          </a:bodyPr>
          <a:lstStyle/>
          <a:p>
            <a:pPr marL="114300" marR="0" lvl="0" indent="0" algn="l" rtl="0">
              <a:lnSpc>
                <a:spcPct val="90000"/>
              </a:lnSpc>
              <a:spcBef>
                <a:spcPts val="1000"/>
              </a:spcBef>
              <a:spcAft>
                <a:spcPts val="0"/>
              </a:spcAft>
              <a:buClr>
                <a:srgbClr val="1C9E4A"/>
              </a:buClr>
              <a:buSzPct val="89330"/>
              <a:buFont typeface="Arial"/>
              <a:buNone/>
            </a:pPr>
            <a:r>
              <a:rPr lang="hu-HU" sz="2600" b="0" i="0" u="none" strike="noStrike" cap="none">
                <a:solidFill>
                  <a:srgbClr val="1C9E4A"/>
                </a:solidFill>
                <a:latin typeface="Calibri"/>
                <a:ea typeface="Calibri"/>
                <a:cs typeface="Calibri"/>
                <a:sym typeface="Calibri"/>
              </a:rPr>
              <a:t>Méhanyával kapcsolatos feladatok</a:t>
            </a:r>
            <a:endParaRPr/>
          </a:p>
          <a:p>
            <a:pPr marL="457200" marR="0" lvl="0" indent="-342900" algn="l" rtl="0">
              <a:lnSpc>
                <a:spcPct val="90000"/>
              </a:lnSpc>
              <a:spcBef>
                <a:spcPts val="1000"/>
              </a:spcBef>
              <a:spcAft>
                <a:spcPts val="0"/>
              </a:spcAft>
              <a:buClr>
                <a:srgbClr val="1C9E4A"/>
              </a:buClr>
              <a:buSzPct val="100981"/>
              <a:buFont typeface="Arial"/>
              <a:buChar char="•"/>
            </a:pPr>
            <a:r>
              <a:rPr lang="hu-HU" sz="2300" b="0" i="0" u="none" strike="noStrike" cap="none">
                <a:solidFill>
                  <a:srgbClr val="1C9E4A"/>
                </a:solidFill>
                <a:latin typeface="Calibri"/>
                <a:ea typeface="Calibri"/>
                <a:cs typeface="Calibri"/>
                <a:sym typeface="Calibri"/>
              </a:rPr>
              <a:t>Méhanya betelepítése</a:t>
            </a:r>
            <a:endParaRPr/>
          </a:p>
          <a:p>
            <a:pPr marL="457200" marR="0" lvl="0" indent="-342900" algn="l" rtl="0">
              <a:lnSpc>
                <a:spcPct val="90000"/>
              </a:lnSpc>
              <a:spcBef>
                <a:spcPts val="1000"/>
              </a:spcBef>
              <a:spcAft>
                <a:spcPts val="0"/>
              </a:spcAft>
              <a:buClr>
                <a:srgbClr val="1C9E4A"/>
              </a:buClr>
              <a:buSzPct val="100981"/>
              <a:buFont typeface="Arial"/>
              <a:buChar char="•"/>
            </a:pPr>
            <a:r>
              <a:rPr lang="hu-HU" sz="2300" b="0" i="0" u="none" strike="noStrike" cap="none">
                <a:solidFill>
                  <a:srgbClr val="1C9E4A"/>
                </a:solidFill>
                <a:latin typeface="Calibri"/>
                <a:ea typeface="Calibri"/>
                <a:cs typeface="Calibri"/>
                <a:sym typeface="Calibri"/>
              </a:rPr>
              <a:t>Nyilvántartása </a:t>
            </a:r>
            <a:endParaRPr/>
          </a:p>
          <a:p>
            <a:pPr marL="457200" marR="0" lvl="0" indent="-342900" algn="l" rtl="0">
              <a:lnSpc>
                <a:spcPct val="90000"/>
              </a:lnSpc>
              <a:spcBef>
                <a:spcPts val="1000"/>
              </a:spcBef>
              <a:spcAft>
                <a:spcPts val="0"/>
              </a:spcAft>
              <a:buClr>
                <a:srgbClr val="1C9E4A"/>
              </a:buClr>
              <a:buSzPct val="100981"/>
              <a:buFont typeface="Arial"/>
              <a:buChar char="•"/>
            </a:pPr>
            <a:r>
              <a:rPr lang="hu-HU" sz="2300" b="0" i="0" u="none" strike="noStrike" cap="none">
                <a:solidFill>
                  <a:srgbClr val="1C9E4A"/>
                </a:solidFill>
                <a:latin typeface="Calibri"/>
                <a:ea typeface="Calibri"/>
                <a:cs typeface="Calibri"/>
                <a:sym typeface="Calibri"/>
              </a:rPr>
              <a:t>Párzása és nevelése</a:t>
            </a:r>
            <a:endParaRPr/>
          </a:p>
          <a:p>
            <a:pPr marL="457200" marR="0" lvl="0" indent="-342900" algn="l" rtl="0">
              <a:lnSpc>
                <a:spcPct val="90000"/>
              </a:lnSpc>
              <a:spcBef>
                <a:spcPts val="1000"/>
              </a:spcBef>
              <a:spcAft>
                <a:spcPts val="0"/>
              </a:spcAft>
              <a:buClr>
                <a:srgbClr val="1C9E4A"/>
              </a:buClr>
              <a:buSzPct val="100981"/>
              <a:buFont typeface="Arial"/>
              <a:buChar char="•"/>
            </a:pPr>
            <a:r>
              <a:rPr lang="hu-HU" sz="2300" b="0" i="0" u="none" strike="noStrike" cap="none">
                <a:solidFill>
                  <a:srgbClr val="1C9E4A"/>
                </a:solidFill>
                <a:latin typeface="Calibri"/>
                <a:ea typeface="Calibri"/>
                <a:cs typeface="Calibri"/>
                <a:sym typeface="Calibri"/>
              </a:rPr>
              <a:t>Értékesítése </a:t>
            </a:r>
            <a:endParaRPr sz="2600" b="0" i="0" u="none" strike="noStrike" cap="none">
              <a:solidFill>
                <a:srgbClr val="1C9E4A"/>
              </a:solidFill>
              <a:latin typeface="Calibri"/>
              <a:ea typeface="Calibri"/>
              <a:cs typeface="Calibri"/>
              <a:sym typeface="Calibri"/>
            </a:endParaRPr>
          </a:p>
        </p:txBody>
      </p:sp>
      <p:sp>
        <p:nvSpPr>
          <p:cNvPr id="407" name="Google Shape;407;p60"/>
          <p:cNvSpPr txBox="1"/>
          <p:nvPr/>
        </p:nvSpPr>
        <p:spPr>
          <a:xfrm>
            <a:off x="9059043" y="3818875"/>
            <a:ext cx="2686114" cy="2474975"/>
          </a:xfrm>
          <a:prstGeom prst="rect">
            <a:avLst/>
          </a:prstGeom>
          <a:noFill/>
          <a:ln>
            <a:noFill/>
          </a:ln>
        </p:spPr>
        <p:txBody>
          <a:bodyPr spcFirstLastPara="1" wrap="square" lIns="91425" tIns="45700" rIns="91425" bIns="45700" anchor="t" anchorCtr="0">
            <a:normAutofit/>
          </a:bodyPr>
          <a:lstStyle/>
          <a:p>
            <a:pPr marL="114300" marR="0" lvl="0" indent="0" algn="l" rtl="0">
              <a:lnSpc>
                <a:spcPct val="90000"/>
              </a:lnSpc>
              <a:spcBef>
                <a:spcPts val="1000"/>
              </a:spcBef>
              <a:spcAft>
                <a:spcPts val="0"/>
              </a:spcAft>
              <a:buClr>
                <a:srgbClr val="1C9E4A"/>
              </a:buClr>
              <a:buSzPts val="1800"/>
              <a:buFont typeface="Arial"/>
              <a:buNone/>
            </a:pPr>
            <a:r>
              <a:rPr lang="hu-HU" sz="2000" b="0" i="0" u="none" strike="noStrike" cap="none">
                <a:solidFill>
                  <a:srgbClr val="1C9E4A"/>
                </a:solidFill>
                <a:latin typeface="Calibri"/>
                <a:ea typeface="Calibri"/>
                <a:cs typeface="Calibri"/>
                <a:sym typeface="Calibri"/>
              </a:rPr>
              <a:t>Raktározás, leltározás</a:t>
            </a:r>
            <a:endParaRPr/>
          </a:p>
          <a:p>
            <a:pPr marL="457200" marR="0" lvl="0" indent="-342900" algn="l" rtl="0">
              <a:lnSpc>
                <a:spcPct val="90000"/>
              </a:lnSpc>
              <a:spcBef>
                <a:spcPts val="1000"/>
              </a:spcBef>
              <a:spcAft>
                <a:spcPts val="0"/>
              </a:spcAft>
              <a:buClr>
                <a:srgbClr val="1C9E4A"/>
              </a:buClr>
              <a:buSzPts val="1800"/>
              <a:buFont typeface="Arial"/>
              <a:buChar char="•"/>
            </a:pPr>
            <a:r>
              <a:rPr lang="hu-HU" sz="1800" b="0" i="0" u="none" strike="noStrike" cap="none">
                <a:solidFill>
                  <a:srgbClr val="1C9E4A"/>
                </a:solidFill>
                <a:latin typeface="Calibri"/>
                <a:ea typeface="Calibri"/>
                <a:cs typeface="Calibri"/>
                <a:sym typeface="Calibri"/>
              </a:rPr>
              <a:t>Készlet gazdálkodás</a:t>
            </a:r>
            <a:endParaRPr/>
          </a:p>
          <a:p>
            <a:pPr marL="457200" marR="0" lvl="0" indent="-342900" algn="l" rtl="0">
              <a:lnSpc>
                <a:spcPct val="90000"/>
              </a:lnSpc>
              <a:spcBef>
                <a:spcPts val="1000"/>
              </a:spcBef>
              <a:spcAft>
                <a:spcPts val="0"/>
              </a:spcAft>
              <a:buClr>
                <a:srgbClr val="1C9E4A"/>
              </a:buClr>
              <a:buSzPts val="1800"/>
              <a:buFont typeface="Arial"/>
              <a:buChar char="•"/>
            </a:pPr>
            <a:r>
              <a:rPr lang="hu-HU" sz="1800" b="0" i="0" u="none" strike="noStrike" cap="none">
                <a:solidFill>
                  <a:srgbClr val="1C9E4A"/>
                </a:solidFill>
                <a:latin typeface="Calibri"/>
                <a:ea typeface="Calibri"/>
                <a:cs typeface="Calibri"/>
                <a:sym typeface="Calibri"/>
              </a:rPr>
              <a:t>Laboratóriumi integráció</a:t>
            </a:r>
            <a:endParaRPr/>
          </a:p>
          <a:p>
            <a:pPr marL="457200" marR="0" lvl="0" indent="-342900" algn="l" rtl="0">
              <a:lnSpc>
                <a:spcPct val="90000"/>
              </a:lnSpc>
              <a:spcBef>
                <a:spcPts val="1000"/>
              </a:spcBef>
              <a:spcAft>
                <a:spcPts val="0"/>
              </a:spcAft>
              <a:buClr>
                <a:srgbClr val="1C9E4A"/>
              </a:buClr>
              <a:buSzPts val="1800"/>
              <a:buFont typeface="Arial"/>
              <a:buChar char="•"/>
            </a:pPr>
            <a:r>
              <a:rPr lang="hu-HU" sz="1800" b="0" i="0" u="none" strike="noStrike" cap="none">
                <a:solidFill>
                  <a:srgbClr val="1C9E4A"/>
                </a:solidFill>
                <a:latin typeface="Calibri"/>
                <a:ea typeface="Calibri"/>
                <a:cs typeface="Calibri"/>
                <a:sym typeface="Calibri"/>
              </a:rPr>
              <a:t>Raktártérkép </a:t>
            </a:r>
            <a:endParaRPr/>
          </a:p>
          <a:p>
            <a:pPr marL="114300" marR="0" lvl="0" indent="0" algn="l" rtl="0">
              <a:lnSpc>
                <a:spcPct val="90000"/>
              </a:lnSpc>
              <a:spcBef>
                <a:spcPts val="1000"/>
              </a:spcBef>
              <a:spcAft>
                <a:spcPts val="0"/>
              </a:spcAft>
              <a:buClr>
                <a:srgbClr val="1C9E4A"/>
              </a:buClr>
              <a:buSzPts val="1800"/>
              <a:buFont typeface="Arial"/>
              <a:buNone/>
            </a:pPr>
            <a:r>
              <a:rPr lang="hu-HU" sz="1200" b="0" i="1" u="sng" strike="noStrike" cap="none">
                <a:solidFill>
                  <a:srgbClr val="1C9E4A"/>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https://www.bee-intelligence.com/</a:t>
            </a:r>
            <a:r>
              <a:rPr lang="hu-HU" sz="2800" b="0" i="0" u="none" strike="noStrike" cap="none">
                <a:solidFill>
                  <a:srgbClr val="1C9E4A"/>
                </a:solidFill>
                <a:latin typeface="Calibri"/>
                <a:ea typeface="Calibri"/>
                <a:cs typeface="Calibri"/>
                <a:sym typeface="Calibri"/>
              </a:rPr>
              <a:t> </a:t>
            </a:r>
            <a:endParaRPr/>
          </a:p>
          <a:p>
            <a:pPr marL="114300" marR="0" lvl="0" indent="0" algn="l" rtl="0">
              <a:lnSpc>
                <a:spcPct val="90000"/>
              </a:lnSpc>
              <a:spcBef>
                <a:spcPts val="1000"/>
              </a:spcBef>
              <a:spcAft>
                <a:spcPts val="0"/>
              </a:spcAft>
              <a:buClr>
                <a:srgbClr val="1C9E4A"/>
              </a:buClr>
              <a:buSzPts val="1800"/>
              <a:buFont typeface="Arial"/>
              <a:buNone/>
            </a:pPr>
            <a:endParaRPr sz="2800" b="0" i="0" u="none" strike="noStrike" cap="none">
              <a:solidFill>
                <a:srgbClr val="1C9E4A"/>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1"/>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dirty="0"/>
              <a:t>3. </a:t>
            </a:r>
            <a:r>
              <a:rPr lang="hu-HU" dirty="0" err="1"/>
              <a:t>IoBee</a:t>
            </a:r>
            <a:r>
              <a:rPr lang="hu-HU" dirty="0"/>
              <a:t> egy európai unió által finanszírozott projekt </a:t>
            </a:r>
            <a:br>
              <a:rPr lang="hu-HU" dirty="0"/>
            </a:br>
            <a:r>
              <a:rPr lang="hu-HU" dirty="0"/>
              <a:t>a digitális méhészetért</a:t>
            </a:r>
            <a:endParaRPr dirty="0"/>
          </a:p>
        </p:txBody>
      </p:sp>
      <p:sp>
        <p:nvSpPr>
          <p:cNvPr id="413" name="Google Shape;413;p61"/>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fontScale="85000" lnSpcReduction="20000"/>
          </a:bodyPr>
          <a:lstStyle/>
          <a:p>
            <a:pPr marL="114300" lvl="0" indent="0" algn="l" rtl="0">
              <a:lnSpc>
                <a:spcPct val="90000"/>
              </a:lnSpc>
              <a:spcBef>
                <a:spcPts val="1000"/>
              </a:spcBef>
              <a:spcAft>
                <a:spcPts val="0"/>
              </a:spcAft>
              <a:buSzPct val="75630"/>
              <a:buNone/>
            </a:pPr>
            <a:r>
              <a:rPr lang="hu-HU"/>
              <a:t>Az Európai Unió is komoly erőfeszítéseket tesz a Digitális Méhészet megvalósítása és meghonosítása érdekében.</a:t>
            </a:r>
            <a:endParaRPr/>
          </a:p>
          <a:p>
            <a:pPr marL="114300" lvl="0" indent="0" algn="l" rtl="0">
              <a:lnSpc>
                <a:spcPct val="90000"/>
              </a:lnSpc>
              <a:spcBef>
                <a:spcPts val="1000"/>
              </a:spcBef>
              <a:spcAft>
                <a:spcPts val="0"/>
              </a:spcAft>
              <a:buSzPct val="75630"/>
              <a:buNone/>
            </a:pPr>
            <a:r>
              <a:rPr lang="hu-HU"/>
              <a:t>Az IoBee egy uniós finanszírozású projekt, amelynek célja a méhészek számára hatékony, időszerű és felhasználóbarát felügyeleti rendszerek biztosítása.</a:t>
            </a:r>
            <a:endParaRPr/>
          </a:p>
          <a:p>
            <a:pPr marL="114300" lvl="0" indent="0" algn="l" rtl="0">
              <a:lnSpc>
                <a:spcPct val="90000"/>
              </a:lnSpc>
              <a:spcBef>
                <a:spcPts val="1000"/>
              </a:spcBef>
              <a:spcAft>
                <a:spcPts val="0"/>
              </a:spcAft>
              <a:buSzPct val="75630"/>
              <a:buNone/>
            </a:pPr>
            <a:r>
              <a:rPr lang="hu-HU"/>
              <a:t>A projekt különféle technológiák fejlesztésére és integrálására összpontosít a méhek és környezetük figyelemmel kísérésére. </a:t>
            </a:r>
            <a:endParaRPr/>
          </a:p>
          <a:p>
            <a:pPr marL="114300" lvl="0" indent="0" algn="l" rtl="0">
              <a:lnSpc>
                <a:spcPct val="90000"/>
              </a:lnSpc>
              <a:spcBef>
                <a:spcPts val="1000"/>
              </a:spcBef>
              <a:spcAft>
                <a:spcPts val="0"/>
              </a:spcAft>
              <a:buSzPct val="75630"/>
              <a:buNone/>
            </a:pPr>
            <a:r>
              <a:rPr lang="hu-HU"/>
              <a:t>Az IoBee projekt 2020 áprilisában zárult le a kaptárban és a terepen végzett megfigyelés kifejlesztésével, valamint a műholdas képek és a térbeli döntéstámogató rendszerek (SDSS) megvalósításával. </a:t>
            </a:r>
            <a:endParaRPr/>
          </a:p>
          <a:p>
            <a:pPr marL="114300" lvl="0" indent="0" algn="l" rtl="0">
              <a:lnSpc>
                <a:spcPct val="90000"/>
              </a:lnSpc>
              <a:spcBef>
                <a:spcPts val="1000"/>
              </a:spcBef>
              <a:spcAft>
                <a:spcPts val="0"/>
              </a:spcAft>
              <a:buSzPct val="75630"/>
              <a:buNone/>
            </a:pPr>
            <a:r>
              <a:rPr lang="hu-HU"/>
              <a:t>Az IoBee megkezdte az első lépéseket egy platform felépítésében, amely integrálja és közli a méhészekkel a méhekkel kapcsolatos, különböző forrásokból származó adatokat, egy Bee Hub-nak nevezett platformon.</a:t>
            </a:r>
            <a:endParaRPr/>
          </a:p>
          <a:p>
            <a:pPr marL="114300" lvl="0" indent="0" algn="l" rtl="0">
              <a:lnSpc>
                <a:spcPct val="90000"/>
              </a:lnSpc>
              <a:spcBef>
                <a:spcPts val="1000"/>
              </a:spcBef>
              <a:spcAft>
                <a:spcPts val="0"/>
              </a:spcAft>
              <a:buSzPct val="96256"/>
              <a:buNone/>
            </a:pPr>
            <a:r>
              <a:rPr lang="hu-HU" sz="2200" i="1" u="sng">
                <a:solidFill>
                  <a:schemeClr val="hlink"/>
                </a:solidFill>
                <a:hlinkClick r:id="rId3"/>
              </a:rPr>
              <a:t>https://io-bee.eu/</a:t>
            </a:r>
            <a:r>
              <a:rPr lang="hu-HU"/>
              <a:t>   </a:t>
            </a:r>
            <a:r>
              <a:rPr lang="hu-HU" sz="2100"/>
              <a:t>rövid videó: </a:t>
            </a:r>
            <a:r>
              <a:rPr lang="hu-HU" sz="2100" i="1" u="sng">
                <a:solidFill>
                  <a:schemeClr val="hlink"/>
                </a:solidFill>
                <a:hlinkClick r:id="rId4"/>
              </a:rPr>
              <a:t>https://youtu.be/NKKK7siRrvw</a:t>
            </a:r>
            <a:r>
              <a:rPr lang="hu-HU"/>
              <a:t> </a:t>
            </a:r>
            <a:endParaRPr/>
          </a:p>
          <a:p>
            <a:pPr marL="114300" lvl="0" indent="0" algn="l" rtl="0">
              <a:lnSpc>
                <a:spcPct val="90000"/>
              </a:lnSpc>
              <a:spcBef>
                <a:spcPts val="1000"/>
              </a:spcBef>
              <a:spcAft>
                <a:spcPts val="0"/>
              </a:spcAft>
              <a:buSzPct val="7563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Milyen támogatást tudunk a méhészet digitalizációja során </a:t>
            </a:r>
            <a:br>
              <a:rPr lang="hu-HU"/>
            </a:br>
            <a:r>
              <a:rPr lang="hu-HU"/>
              <a:t>ebben az átalakulási és fejlődési folyamatban nyújtani?</a:t>
            </a:r>
            <a:endParaRPr/>
          </a:p>
        </p:txBody>
      </p:sp>
      <p:sp>
        <p:nvSpPr>
          <p:cNvPr id="88" name="Google Shape;88;p15"/>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SzPts val="1946"/>
              <a:buNone/>
            </a:pPr>
            <a:r>
              <a:rPr lang="hu-HU" dirty="0"/>
              <a:t>E tananyag elolvasása és megértése által </a:t>
            </a:r>
            <a:endParaRPr dirty="0"/>
          </a:p>
          <a:p>
            <a:pPr marL="914400" lvl="1" indent="-466467" algn="l" rtl="0">
              <a:lnSpc>
                <a:spcPct val="90000"/>
              </a:lnSpc>
              <a:spcBef>
                <a:spcPts val="500"/>
              </a:spcBef>
              <a:spcAft>
                <a:spcPts val="0"/>
              </a:spcAft>
              <a:buSzPts val="1946"/>
              <a:buChar char="•"/>
            </a:pPr>
            <a:r>
              <a:rPr lang="hu-HU" u="sng" dirty="0"/>
              <a:t>Bevezetést</a:t>
            </a:r>
            <a:r>
              <a:rPr lang="hu-HU" dirty="0"/>
              <a:t> adunk a digitális világba, a világ digitális átalakulásába</a:t>
            </a:r>
            <a:endParaRPr dirty="0"/>
          </a:p>
          <a:p>
            <a:pPr marL="914400" lvl="1" indent="-466467" algn="l" rtl="0">
              <a:lnSpc>
                <a:spcPct val="90000"/>
              </a:lnSpc>
              <a:spcBef>
                <a:spcPts val="500"/>
              </a:spcBef>
              <a:spcAft>
                <a:spcPts val="0"/>
              </a:spcAft>
              <a:buSzPts val="1946"/>
              <a:buChar char="•"/>
            </a:pPr>
            <a:r>
              <a:rPr lang="hu-HU" u="sng" dirty="0"/>
              <a:t>Áttekintést</a:t>
            </a:r>
            <a:r>
              <a:rPr lang="hu-HU" dirty="0"/>
              <a:t> kap a méhészeti feladatok mai, már működő digitális megoldásairól </a:t>
            </a:r>
            <a:br>
              <a:rPr lang="hu-HU" dirty="0"/>
            </a:br>
            <a:r>
              <a:rPr lang="hu-HU" dirty="0"/>
              <a:t>és azok eredményeiről</a:t>
            </a:r>
            <a:endParaRPr dirty="0"/>
          </a:p>
          <a:p>
            <a:pPr marL="914400" lvl="1" indent="-466467" algn="l" rtl="0">
              <a:lnSpc>
                <a:spcPct val="90000"/>
              </a:lnSpc>
              <a:spcBef>
                <a:spcPts val="500"/>
              </a:spcBef>
              <a:spcAft>
                <a:spcPts val="0"/>
              </a:spcAft>
              <a:buSzPts val="1946"/>
              <a:buChar char="•"/>
            </a:pPr>
            <a:r>
              <a:rPr lang="hu-HU" u="sng" dirty="0"/>
              <a:t>Megismerheti</a:t>
            </a:r>
            <a:r>
              <a:rPr lang="hu-HU" dirty="0"/>
              <a:t> a méhészeti kihívásokra adott digitális megoldásokat, </a:t>
            </a:r>
            <a:br>
              <a:rPr lang="hu-HU" dirty="0"/>
            </a:br>
            <a:r>
              <a:rPr lang="hu-HU" dirty="0"/>
              <a:t>ezek eszközkészletét és lehetőségeit</a:t>
            </a:r>
            <a:endParaRPr dirty="0"/>
          </a:p>
          <a:p>
            <a:pPr marL="914400" lvl="1" indent="-466467" algn="l" rtl="0">
              <a:lnSpc>
                <a:spcPct val="90000"/>
              </a:lnSpc>
              <a:spcBef>
                <a:spcPts val="500"/>
              </a:spcBef>
              <a:spcAft>
                <a:spcPts val="0"/>
              </a:spcAft>
              <a:buSzPts val="1946"/>
              <a:buChar char="•"/>
            </a:pPr>
            <a:r>
              <a:rPr lang="hu-HU" dirty="0"/>
              <a:t>Betekintést kap az Európai Unió </a:t>
            </a:r>
            <a:r>
              <a:rPr lang="hu-HU" u="sng" dirty="0"/>
              <a:t>közös</a:t>
            </a:r>
            <a:r>
              <a:rPr lang="hu-HU" dirty="0"/>
              <a:t> méhészeti digitális programjába</a:t>
            </a:r>
            <a:endParaRPr dirty="0"/>
          </a:p>
          <a:p>
            <a:pPr marL="914400" lvl="1" indent="-466467" algn="l" rtl="0">
              <a:lnSpc>
                <a:spcPct val="90000"/>
              </a:lnSpc>
              <a:spcBef>
                <a:spcPts val="500"/>
              </a:spcBef>
              <a:spcAft>
                <a:spcPts val="0"/>
              </a:spcAft>
              <a:buSzPts val="1946"/>
              <a:buChar char="•"/>
            </a:pPr>
            <a:r>
              <a:rPr lang="hu-HU" dirty="0"/>
              <a:t>Hazai és nemzetközi </a:t>
            </a:r>
            <a:r>
              <a:rPr lang="hu-HU" u="sng" dirty="0"/>
              <a:t>példákon</a:t>
            </a:r>
            <a:r>
              <a:rPr lang="hu-HU" dirty="0"/>
              <a:t> keresztül bemutatjuk a már működő, </a:t>
            </a:r>
            <a:br>
              <a:rPr lang="hu-HU" dirty="0"/>
            </a:br>
            <a:r>
              <a:rPr lang="hu-HU" dirty="0"/>
              <a:t>a napi gyakorlatban bizonyított megoldásokat</a:t>
            </a:r>
            <a:endParaRPr dirty="0"/>
          </a:p>
          <a:p>
            <a:pPr marL="914400" lvl="1" indent="-466467" algn="l" rtl="0">
              <a:lnSpc>
                <a:spcPct val="90000"/>
              </a:lnSpc>
              <a:spcBef>
                <a:spcPts val="500"/>
              </a:spcBef>
              <a:spcAft>
                <a:spcPts val="0"/>
              </a:spcAft>
              <a:buSzPts val="1946"/>
              <a:buChar char="•"/>
            </a:pPr>
            <a:r>
              <a:rPr lang="hu-HU" u="sng" dirty="0"/>
              <a:t>Támpontokat</a:t>
            </a:r>
            <a:r>
              <a:rPr lang="hu-HU" dirty="0"/>
              <a:t> adunk, hogy milyen módon kezdheti el méhészetének kiegészítését, átalakítását vagy felépítését digitális megoldásokkal</a:t>
            </a:r>
            <a:endParaRPr dirty="0"/>
          </a:p>
          <a:p>
            <a:pPr marL="914400" lvl="1" indent="-466467" algn="l" rtl="0">
              <a:lnSpc>
                <a:spcPct val="90000"/>
              </a:lnSpc>
              <a:spcBef>
                <a:spcPts val="500"/>
              </a:spcBef>
              <a:spcAft>
                <a:spcPts val="0"/>
              </a:spcAft>
              <a:buSzPts val="1946"/>
              <a:buChar char="•"/>
            </a:pPr>
            <a:r>
              <a:rPr lang="hu-HU" dirty="0"/>
              <a:t>Betekintést nyújtunk a </a:t>
            </a:r>
            <a:r>
              <a:rPr lang="hu-HU" u="sng" dirty="0"/>
              <a:t>jövőben</a:t>
            </a:r>
            <a:r>
              <a:rPr lang="hu-HU" dirty="0"/>
              <a:t> várható megoldásokról, </a:t>
            </a:r>
            <a:br>
              <a:rPr lang="hu-HU" dirty="0"/>
            </a:br>
            <a:r>
              <a:rPr lang="hu-HU" dirty="0"/>
              <a:t>illetve a digitális megoldások előtt álló kihívásokról</a:t>
            </a:r>
            <a:endParaRPr dirty="0"/>
          </a:p>
          <a:p>
            <a:pPr marL="914400" lvl="1" indent="-342900" algn="l" rtl="0">
              <a:lnSpc>
                <a:spcPct val="90000"/>
              </a:lnSpc>
              <a:spcBef>
                <a:spcPts val="500"/>
              </a:spcBef>
              <a:spcAft>
                <a:spcPts val="0"/>
              </a:spcAft>
              <a:buSzPts val="1946"/>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Hogy működik az IoBee megoldás?</a:t>
            </a:r>
            <a:endParaRPr/>
          </a:p>
        </p:txBody>
      </p:sp>
      <p:sp>
        <p:nvSpPr>
          <p:cNvPr id="419" name="Google Shape;419;p62"/>
          <p:cNvSpPr txBox="1">
            <a:spLocks noGrp="1"/>
          </p:cNvSpPr>
          <p:nvPr>
            <p:ph type="body" idx="1"/>
          </p:nvPr>
        </p:nvSpPr>
        <p:spPr>
          <a:xfrm>
            <a:off x="321547" y="1455938"/>
            <a:ext cx="7597335" cy="4785064"/>
          </a:xfrm>
          <a:prstGeom prst="rect">
            <a:avLst/>
          </a:prstGeom>
          <a:noFill/>
          <a:ln>
            <a:noFill/>
          </a:ln>
        </p:spPr>
        <p:txBody>
          <a:bodyPr spcFirstLastPara="1" wrap="square" lIns="91425" tIns="45700" rIns="91425" bIns="45700" anchor="t" anchorCtr="0">
            <a:normAutofit fontScale="77500" lnSpcReduction="20000"/>
          </a:bodyPr>
          <a:lstStyle/>
          <a:p>
            <a:pPr marL="114300" lvl="0" indent="0" algn="l" rtl="0">
              <a:lnSpc>
                <a:spcPct val="90000"/>
              </a:lnSpc>
              <a:spcBef>
                <a:spcPts val="1000"/>
              </a:spcBef>
              <a:spcAft>
                <a:spcPts val="0"/>
              </a:spcAft>
              <a:buSzPct val="82949"/>
              <a:buNone/>
            </a:pPr>
            <a:r>
              <a:rPr lang="hu-HU"/>
              <a:t>Az első képen az adatfelvevő egységek szerepelnek, mint pl.</a:t>
            </a:r>
            <a:endParaRPr/>
          </a:p>
          <a:p>
            <a:pPr marL="457200" lvl="0" indent="-342900" algn="l" rtl="0">
              <a:lnSpc>
                <a:spcPct val="90000"/>
              </a:lnSpc>
              <a:spcBef>
                <a:spcPts val="1000"/>
              </a:spcBef>
              <a:spcAft>
                <a:spcPts val="0"/>
              </a:spcAft>
              <a:buClr>
                <a:srgbClr val="1C9E4A"/>
              </a:buClr>
              <a:buSzPct val="82949"/>
              <a:buChar char="•"/>
            </a:pPr>
            <a:r>
              <a:rPr lang="hu-HU"/>
              <a:t>a kaptár elejéhez telepített méhforgalom figyelő és kártevő érzékelő</a:t>
            </a:r>
            <a:endParaRPr/>
          </a:p>
          <a:p>
            <a:pPr marL="457200" lvl="0" indent="-342900" algn="l" rtl="0">
              <a:lnSpc>
                <a:spcPct val="90000"/>
              </a:lnSpc>
              <a:spcBef>
                <a:spcPts val="1000"/>
              </a:spcBef>
              <a:spcAft>
                <a:spcPts val="0"/>
              </a:spcAft>
              <a:buClr>
                <a:srgbClr val="1C9E4A"/>
              </a:buClr>
              <a:buSzPct val="82949"/>
              <a:buChar char="•"/>
            </a:pPr>
            <a:r>
              <a:rPr lang="hu-HU"/>
              <a:t>telepi eszköz, mely adott méhlegelőn figyelemmel kíséri a beporzók (nemcsak méhek) sűrűségét és változatosságát</a:t>
            </a:r>
            <a:endParaRPr/>
          </a:p>
          <a:p>
            <a:pPr marL="457200" lvl="0" indent="-342900" algn="l" rtl="0">
              <a:lnSpc>
                <a:spcPct val="90000"/>
              </a:lnSpc>
              <a:spcBef>
                <a:spcPts val="1000"/>
              </a:spcBef>
              <a:spcAft>
                <a:spcPts val="0"/>
              </a:spcAft>
              <a:buClr>
                <a:srgbClr val="1C9E4A"/>
              </a:buClr>
              <a:buSzPct val="82949"/>
              <a:buChar char="•"/>
            </a:pPr>
            <a:r>
              <a:rPr lang="hu-HU"/>
              <a:t>ennek az eszköznek az a célja, hogy kiváltsa a rovarcsapdákat, mivel az állatok károsítása nélkül történik a megfigyelés, adatgyűjtés</a:t>
            </a:r>
            <a:endParaRPr/>
          </a:p>
          <a:p>
            <a:pPr marL="457200" lvl="0" indent="-342900" algn="l" rtl="0">
              <a:lnSpc>
                <a:spcPct val="90000"/>
              </a:lnSpc>
              <a:spcBef>
                <a:spcPts val="1000"/>
              </a:spcBef>
              <a:spcAft>
                <a:spcPts val="0"/>
              </a:spcAft>
              <a:buClr>
                <a:srgbClr val="1C9E4A"/>
              </a:buClr>
              <a:buSzPct val="82949"/>
              <a:buChar char="•"/>
            </a:pPr>
            <a:r>
              <a:rPr lang="hu-HU"/>
              <a:t>műholdas képek feldolgozásával egészítik ki az adatokat, mint földhasználat, a növények fejlődési állapota, stb.</a:t>
            </a:r>
            <a:endParaRPr/>
          </a:p>
          <a:p>
            <a:pPr marL="114300" lvl="0" indent="0" algn="l" rtl="0">
              <a:lnSpc>
                <a:spcPct val="90000"/>
              </a:lnSpc>
              <a:spcBef>
                <a:spcPts val="1000"/>
              </a:spcBef>
              <a:spcAft>
                <a:spcPts val="0"/>
              </a:spcAft>
              <a:buSzPct val="82949"/>
              <a:buNone/>
            </a:pPr>
            <a:r>
              <a:rPr lang="hu-HU"/>
              <a:t>A 2. kép az adatgyűjtési módra utalna, </a:t>
            </a:r>
            <a:br>
              <a:rPr lang="hu-HU"/>
            </a:br>
            <a:r>
              <a:rPr lang="hu-HU"/>
              <a:t>a 3. az adatok továbbítására az interneten keresztül, </a:t>
            </a:r>
            <a:br>
              <a:rPr lang="hu-HU"/>
            </a:br>
            <a:r>
              <a:rPr lang="hu-HU"/>
              <a:t>majd a 4. képen jelzett szerveren történik meg az adatgyűjtés és adatfeldolgozás. </a:t>
            </a:r>
            <a:br>
              <a:rPr lang="hu-HU"/>
            </a:br>
            <a:r>
              <a:rPr lang="hu-HU"/>
              <a:t>Az eredményeket szintén interneten keresztül lehet elérni asztali számítógépen, laptopon, ipad-n vagy okostelefonon.</a:t>
            </a:r>
            <a:endParaRPr/>
          </a:p>
        </p:txBody>
      </p:sp>
      <p:pic>
        <p:nvPicPr>
          <p:cNvPr id="420" name="Google Shape;420;p62"/>
          <p:cNvPicPr preferRelativeResize="0"/>
          <p:nvPr/>
        </p:nvPicPr>
        <p:blipFill rotWithShape="1">
          <a:blip r:embed="rId3">
            <a:alphaModFix/>
          </a:blip>
          <a:srcRect/>
          <a:stretch/>
        </p:blipFill>
        <p:spPr>
          <a:xfrm>
            <a:off x="8029072" y="1027906"/>
            <a:ext cx="3689451" cy="536401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3"/>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Információ áramlás és nemzetközi információ megosztás terve (IoBee)</a:t>
            </a:r>
            <a:endParaRPr/>
          </a:p>
        </p:txBody>
      </p:sp>
      <p:sp>
        <p:nvSpPr>
          <p:cNvPr id="426" name="Google Shape;426;p63"/>
          <p:cNvSpPr txBox="1">
            <a:spLocks noGrp="1"/>
          </p:cNvSpPr>
          <p:nvPr>
            <p:ph type="body" idx="1"/>
          </p:nvPr>
        </p:nvSpPr>
        <p:spPr>
          <a:xfrm>
            <a:off x="7006434" y="1690688"/>
            <a:ext cx="4747602" cy="4486274"/>
          </a:xfrm>
          <a:prstGeom prst="rect">
            <a:avLst/>
          </a:prstGeom>
          <a:noFill/>
          <a:ln>
            <a:noFill/>
          </a:ln>
        </p:spPr>
        <p:txBody>
          <a:bodyPr spcFirstLastPara="1" wrap="square" lIns="91425" tIns="45700" rIns="91425" bIns="45700" anchor="t" anchorCtr="0">
            <a:normAutofit fontScale="77500" lnSpcReduction="20000"/>
          </a:bodyPr>
          <a:lstStyle/>
          <a:p>
            <a:pPr marL="114300" lvl="0" indent="0" algn="l" rtl="0">
              <a:lnSpc>
                <a:spcPct val="90000"/>
              </a:lnSpc>
              <a:spcBef>
                <a:spcPts val="1000"/>
              </a:spcBef>
              <a:spcAft>
                <a:spcPts val="0"/>
              </a:spcAft>
              <a:buSzPct val="82949"/>
              <a:buNone/>
            </a:pPr>
            <a:r>
              <a:rPr lang="hu-HU"/>
              <a:t>Az egyes nemzeti mezőgazdasági szervezetek, közös adatplatformon keresztül kommunikálnak és osztják meg az adatokat egymás között, valamint az EURlab Európai referencia laborral.</a:t>
            </a:r>
            <a:endParaRPr/>
          </a:p>
          <a:p>
            <a:pPr marL="114300" lvl="0" indent="0" algn="l" rtl="0">
              <a:lnSpc>
                <a:spcPct val="90000"/>
              </a:lnSpc>
              <a:spcBef>
                <a:spcPts val="1000"/>
              </a:spcBef>
              <a:spcAft>
                <a:spcPts val="0"/>
              </a:spcAft>
              <a:buSzPct val="82949"/>
              <a:buNone/>
            </a:pPr>
            <a:r>
              <a:rPr lang="hu-HU"/>
              <a:t>Ahogy a képen látható módon a Francia adatgyűjtést látjuk, így épülhet fel a hazai is, pl. regionális, megyei adatközpontokkal, melyek az országos központnak szállítanak adatokat. Az országos központ oszthatja meg a kapott adatokat – megfelelően szabványosítva – a nemzetközi központokkal.</a:t>
            </a:r>
            <a:endParaRPr/>
          </a:p>
          <a:p>
            <a:pPr marL="114300" lvl="0" indent="0" algn="l" rtl="0">
              <a:lnSpc>
                <a:spcPct val="90000"/>
              </a:lnSpc>
              <a:spcBef>
                <a:spcPts val="1000"/>
              </a:spcBef>
              <a:spcAft>
                <a:spcPts val="0"/>
              </a:spcAft>
              <a:buSzPct val="82949"/>
              <a:buNone/>
            </a:pPr>
            <a:r>
              <a:rPr lang="hu-HU"/>
              <a:t>Kártevők, betegségek...</a:t>
            </a:r>
            <a:endParaRPr/>
          </a:p>
          <a:p>
            <a:pPr marL="114300" lvl="0" indent="0" algn="l" rtl="0">
              <a:lnSpc>
                <a:spcPct val="90000"/>
              </a:lnSpc>
              <a:spcBef>
                <a:spcPts val="1000"/>
              </a:spcBef>
              <a:spcAft>
                <a:spcPts val="0"/>
              </a:spcAft>
              <a:buSzPct val="82949"/>
              <a:buNone/>
            </a:pPr>
            <a:endParaRPr/>
          </a:p>
        </p:txBody>
      </p:sp>
      <p:pic>
        <p:nvPicPr>
          <p:cNvPr id="427" name="Google Shape;427;p63"/>
          <p:cNvPicPr preferRelativeResize="0"/>
          <p:nvPr/>
        </p:nvPicPr>
        <p:blipFill rotWithShape="1">
          <a:blip r:embed="rId3">
            <a:alphaModFix/>
          </a:blip>
          <a:srcRect/>
          <a:stretch/>
        </p:blipFill>
        <p:spPr>
          <a:xfrm>
            <a:off x="468224" y="2485449"/>
            <a:ext cx="6391533" cy="28967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5"/>
          <p:cNvSpPr txBox="1">
            <a:spLocks noGrp="1"/>
          </p:cNvSpPr>
          <p:nvPr>
            <p:ph type="ctrTitle"/>
          </p:nvPr>
        </p:nvSpPr>
        <p:spPr>
          <a:xfrm>
            <a:off x="1363227" y="970384"/>
            <a:ext cx="9144000" cy="242904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1C9E4A"/>
              </a:buClr>
              <a:buSzPts val="6000"/>
              <a:buFont typeface="Calibri"/>
              <a:buNone/>
            </a:pPr>
            <a:r>
              <a:rPr lang="hu-HU" dirty="0"/>
              <a:t>Innovatív, hazai </a:t>
            </a:r>
            <a:br>
              <a:rPr lang="hu-HU" dirty="0"/>
            </a:br>
            <a:r>
              <a:rPr lang="hu-HU" dirty="0"/>
              <a:t>digitális megoldások</a:t>
            </a:r>
            <a:br>
              <a:rPr lang="hu-HU" dirty="0"/>
            </a:b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d06e39d235_0_3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fontScale="90000"/>
          </a:bodyPr>
          <a:lstStyle/>
          <a:p>
            <a:pPr marL="457200" lvl="0" indent="-447039" algn="l" rtl="0">
              <a:lnSpc>
                <a:spcPct val="90000"/>
              </a:lnSpc>
              <a:spcBef>
                <a:spcPts val="0"/>
              </a:spcBef>
              <a:spcAft>
                <a:spcPts val="0"/>
              </a:spcAft>
              <a:buSzPct val="100000"/>
              <a:buAutoNum type="arabicPeriod"/>
            </a:pPr>
            <a:r>
              <a:rPr lang="hu-HU" sz="3822" dirty="0"/>
              <a:t>Hangalapú kaptárelemző rendszer</a:t>
            </a:r>
            <a:endParaRPr sz="3822" dirty="0"/>
          </a:p>
          <a:p>
            <a:pPr marL="0" lvl="0" indent="0" algn="l" rtl="0">
              <a:lnSpc>
                <a:spcPct val="90000"/>
              </a:lnSpc>
              <a:spcBef>
                <a:spcPts val="0"/>
              </a:spcBef>
              <a:spcAft>
                <a:spcPts val="0"/>
              </a:spcAft>
              <a:buSzPct val="50000"/>
              <a:buNone/>
            </a:pPr>
            <a:r>
              <a:rPr lang="hu-HU" dirty="0"/>
              <a:t>ELTE Informatikai Kar, Adattudományi és Adattechnológiai Tanszék</a:t>
            </a:r>
            <a:endParaRPr dirty="0"/>
          </a:p>
        </p:txBody>
      </p:sp>
      <p:sp>
        <p:nvSpPr>
          <p:cNvPr id="446" name="Google Shape;446;gd06e39d235_0_30"/>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hu-HU" sz="3600" b="1" dirty="0"/>
              <a:t>Motiváció:</a:t>
            </a:r>
            <a:endParaRPr dirty="0"/>
          </a:p>
          <a:p>
            <a:pPr marL="342900" lvl="0" indent="-342900" algn="l" rtl="0">
              <a:lnSpc>
                <a:spcPct val="90000"/>
              </a:lnSpc>
              <a:spcBef>
                <a:spcPts val="1000"/>
              </a:spcBef>
              <a:spcAft>
                <a:spcPts val="0"/>
              </a:spcAft>
              <a:buSzPct val="69498"/>
              <a:buFont typeface="Arial"/>
              <a:buAutoNum type="arabicPeriod"/>
            </a:pPr>
            <a:r>
              <a:rPr lang="hu-HU" dirty="0"/>
              <a:t>Méhek egyik legfontosabb tevékenysége a növények </a:t>
            </a:r>
            <a:r>
              <a:rPr lang="hu-HU" b="1" dirty="0"/>
              <a:t>beporzása</a:t>
            </a:r>
            <a:r>
              <a:rPr lang="hu-HU" dirty="0"/>
              <a:t>.</a:t>
            </a:r>
            <a:endParaRPr dirty="0"/>
          </a:p>
          <a:p>
            <a:pPr marL="342900" lvl="0" indent="-342900" algn="l" rtl="0">
              <a:lnSpc>
                <a:spcPct val="90000"/>
              </a:lnSpc>
              <a:spcBef>
                <a:spcPts val="1000"/>
              </a:spcBef>
              <a:spcAft>
                <a:spcPts val="0"/>
              </a:spcAft>
              <a:buSzPct val="69498"/>
              <a:buFont typeface="Arial"/>
              <a:buAutoNum type="arabicPeriod"/>
            </a:pPr>
            <a:r>
              <a:rPr lang="hu-HU" dirty="0"/>
              <a:t>Beporzáson túl számos egészségipari és élelmiszeripari terméket állítanak elő:</a:t>
            </a:r>
            <a:endParaRPr dirty="0"/>
          </a:p>
          <a:p>
            <a:pPr marL="742950" lvl="1" indent="-285750" algn="l" rtl="0">
              <a:lnSpc>
                <a:spcPct val="90000"/>
              </a:lnSpc>
              <a:spcBef>
                <a:spcPts val="500"/>
              </a:spcBef>
              <a:spcAft>
                <a:spcPts val="0"/>
              </a:spcAft>
              <a:buSzPct val="81081"/>
              <a:buFont typeface="Arial"/>
              <a:buChar char="•"/>
            </a:pPr>
            <a:r>
              <a:rPr lang="hu-HU" dirty="0"/>
              <a:t>Méhviasz, propolisz, méz, … stb.</a:t>
            </a:r>
            <a:endParaRPr dirty="0"/>
          </a:p>
          <a:p>
            <a:pPr marL="342900" lvl="0" indent="-342900" algn="l" rtl="0">
              <a:lnSpc>
                <a:spcPct val="90000"/>
              </a:lnSpc>
              <a:spcBef>
                <a:spcPts val="1000"/>
              </a:spcBef>
              <a:spcAft>
                <a:spcPts val="0"/>
              </a:spcAft>
              <a:buSzPct val="69498"/>
              <a:buFont typeface="Arial"/>
              <a:buAutoNum type="arabicPeriod"/>
            </a:pPr>
            <a:r>
              <a:rPr lang="hu-HU" dirty="0"/>
              <a:t>Szóval kimondhatjuk … hogy:</a:t>
            </a:r>
            <a:endParaRPr dirty="0"/>
          </a:p>
          <a:p>
            <a:pPr marL="800100" lvl="1" indent="-342900" algn="l" rtl="0">
              <a:lnSpc>
                <a:spcPct val="90000"/>
              </a:lnSpc>
              <a:spcBef>
                <a:spcPts val="500"/>
              </a:spcBef>
              <a:spcAft>
                <a:spcPts val="0"/>
              </a:spcAft>
              <a:buSzPct val="81081"/>
              <a:buFont typeface="Arial"/>
              <a:buAutoNum type="arabicPeriod"/>
            </a:pPr>
            <a:r>
              <a:rPr lang="hu-HU" dirty="0"/>
              <a:t> a méhek alapvető hatással vannak a </a:t>
            </a:r>
            <a:r>
              <a:rPr lang="hu-HU" u="sng" dirty="0"/>
              <a:t>gazdaságra</a:t>
            </a:r>
            <a:r>
              <a:rPr lang="hu-HU" dirty="0"/>
              <a:t>, azon belül is a </a:t>
            </a:r>
            <a:r>
              <a:rPr lang="hu-HU" u="sng" dirty="0"/>
              <a:t>mezőgazdaságra</a:t>
            </a:r>
            <a:r>
              <a:rPr lang="hu-HU" dirty="0"/>
              <a:t>, az </a:t>
            </a:r>
            <a:r>
              <a:rPr lang="hu-HU" u="sng" dirty="0"/>
              <a:t>egészségügyre</a:t>
            </a:r>
            <a:r>
              <a:rPr lang="hu-HU" dirty="0"/>
              <a:t>, és az </a:t>
            </a:r>
            <a:r>
              <a:rPr lang="hu-HU" u="sng" dirty="0"/>
              <a:t>élelmiszeriparra</a:t>
            </a:r>
            <a:r>
              <a:rPr lang="hu-HU" dirty="0"/>
              <a:t>. </a:t>
            </a:r>
            <a:endParaRPr dirty="0"/>
          </a:p>
          <a:p>
            <a:pPr marL="800100" lvl="1" indent="-342900" algn="l" rtl="0">
              <a:lnSpc>
                <a:spcPct val="90000"/>
              </a:lnSpc>
              <a:spcBef>
                <a:spcPts val="500"/>
              </a:spcBef>
              <a:spcAft>
                <a:spcPts val="0"/>
              </a:spcAft>
              <a:buSzPct val="81081"/>
              <a:buFont typeface="Arial"/>
              <a:buAutoNum type="arabicPeriod"/>
            </a:pPr>
            <a:r>
              <a:rPr lang="hu-HU" dirty="0"/>
              <a:t>Emiatt, kiemelten fontos lenne tudni, hogy </a:t>
            </a:r>
            <a:r>
              <a:rPr lang="hu-HU" u="sng" dirty="0"/>
              <a:t>mi történik </a:t>
            </a:r>
            <a:r>
              <a:rPr lang="hu-HU" dirty="0"/>
              <a:t>egy kaptárban, </a:t>
            </a:r>
            <a:r>
              <a:rPr lang="hu-HU" u="sng" dirty="0"/>
              <a:t>milyen állapotban vannak </a:t>
            </a:r>
            <a:r>
              <a:rPr lang="hu-HU" dirty="0"/>
              <a:t>a méhek, </a:t>
            </a:r>
            <a:r>
              <a:rPr lang="hu-HU" u="sng" dirty="0"/>
              <a:t>mi várható </a:t>
            </a:r>
            <a:r>
              <a:rPr lang="hu-HU" dirty="0"/>
              <a:t>a kaptárban </a:t>
            </a:r>
            <a:r>
              <a:rPr lang="hu-HU" u="sng" dirty="0"/>
              <a:t>anélkül, hogy felnyitnánk </a:t>
            </a:r>
            <a:r>
              <a:rPr lang="hu-HU" dirty="0"/>
              <a:t>és megzavarnánk őket.</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d06e39d235_0_3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Kutatások- és méhészekkel való beszélgetések alapján azt látszik, hogy:</a:t>
            </a:r>
            <a:endParaRPr/>
          </a:p>
        </p:txBody>
      </p:sp>
      <p:sp>
        <p:nvSpPr>
          <p:cNvPr id="452" name="Google Shape;452;gd06e39d235_0_35"/>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fontScale="92500" lnSpcReduction="10000"/>
          </a:bodyPr>
          <a:lstStyle/>
          <a:p>
            <a:pPr marL="342900" lvl="0" indent="-352167" algn="l" rtl="0">
              <a:lnSpc>
                <a:spcPct val="90000"/>
              </a:lnSpc>
              <a:spcBef>
                <a:spcPts val="1000"/>
              </a:spcBef>
              <a:spcAft>
                <a:spcPts val="0"/>
              </a:spcAft>
              <a:buSzPts val="1946"/>
              <a:buFont typeface="Arial"/>
              <a:buAutoNum type="arabicPeriod"/>
            </a:pPr>
            <a:r>
              <a:rPr lang="hu-HU"/>
              <a:t>A </a:t>
            </a:r>
            <a:r>
              <a:rPr lang="hu-HU" u="sng"/>
              <a:t>kaptárak súlya </a:t>
            </a:r>
            <a:r>
              <a:rPr lang="hu-HU"/>
              <a:t>, mint adatsor alapvető fontosságú, mert szoros kapcsolatban van a család erejével (</a:t>
            </a:r>
            <a:r>
              <a:rPr lang="hu-HU" u="sng"/>
              <a:t>számosság</a:t>
            </a:r>
            <a:r>
              <a:rPr lang="hu-HU"/>
              <a:t>), és kifejezi azt is, hogy </a:t>
            </a:r>
            <a:r>
              <a:rPr lang="hu-HU" u="sng"/>
              <a:t>mennyi pollent gyűjtött </a:t>
            </a:r>
            <a:r>
              <a:rPr lang="hu-HU"/>
              <a:t>a család a szezonban, azaz mennyi a méz, ami alapvető a tetelési túlélési esélyek szempontjából. </a:t>
            </a:r>
            <a:endParaRPr/>
          </a:p>
          <a:p>
            <a:pPr marL="342900" lvl="0" indent="-352167" algn="l" rtl="0">
              <a:lnSpc>
                <a:spcPct val="90000"/>
              </a:lnSpc>
              <a:spcBef>
                <a:spcPts val="1000"/>
              </a:spcBef>
              <a:spcAft>
                <a:spcPts val="0"/>
              </a:spcAft>
              <a:buSzPts val="1946"/>
              <a:buFont typeface="Arial"/>
              <a:buAutoNum type="arabicPeriod"/>
            </a:pPr>
            <a:r>
              <a:rPr lang="hu-HU"/>
              <a:t>A kaptár </a:t>
            </a:r>
            <a:r>
              <a:rPr lang="hu-HU" u="sng"/>
              <a:t>hőmérséklete</a:t>
            </a:r>
            <a:r>
              <a:rPr lang="hu-HU"/>
              <a:t> és </a:t>
            </a:r>
            <a:r>
              <a:rPr lang="hu-HU" u="sng"/>
              <a:t>belső páratartalom </a:t>
            </a:r>
            <a:r>
              <a:rPr lang="hu-HU"/>
              <a:t>nagyon jól kifejezi a család vitalitását (mennyire tudják tartani az elvárt állandó értéket) és fontos kapcsolata van az újonnan kikeltethető egyedek számával (lokális lehülés = nem fog kikelni).</a:t>
            </a:r>
            <a:endParaRPr/>
          </a:p>
          <a:p>
            <a:pPr marL="342900" lvl="0" indent="-352167" algn="l" rtl="0">
              <a:lnSpc>
                <a:spcPct val="90000"/>
              </a:lnSpc>
              <a:spcBef>
                <a:spcPts val="1000"/>
              </a:spcBef>
              <a:spcAft>
                <a:spcPts val="0"/>
              </a:spcAft>
              <a:buSzPts val="1946"/>
              <a:buFont typeface="Arial"/>
              <a:buAutoNum type="arabicPeriod"/>
            </a:pPr>
            <a:r>
              <a:rPr lang="hu-HU"/>
              <a:t>Egy pillanatban a </a:t>
            </a:r>
            <a:r>
              <a:rPr lang="hu-HU" u="sng"/>
              <a:t>video -</a:t>
            </a:r>
            <a:r>
              <a:rPr lang="hu-HU"/>
              <a:t> és </a:t>
            </a:r>
            <a:r>
              <a:rPr lang="hu-HU" u="sng"/>
              <a:t>hangfelvételek</a:t>
            </a:r>
            <a:r>
              <a:rPr lang="hu-HU"/>
              <a:t> pontos lenyomatai a kaptár beli folymatoknak, aktuális állapotának és a méhek aktivitásának.</a:t>
            </a:r>
            <a:endParaRPr/>
          </a:p>
          <a:p>
            <a:pPr marL="342900" lvl="0" indent="-352167" algn="l" rtl="0">
              <a:lnSpc>
                <a:spcPct val="90000"/>
              </a:lnSpc>
              <a:spcBef>
                <a:spcPts val="1000"/>
              </a:spcBef>
              <a:spcAft>
                <a:spcPts val="0"/>
              </a:spcAft>
              <a:buSzPts val="1946"/>
              <a:buFont typeface="Arial"/>
              <a:buAutoNum type="arabicPeriod"/>
            </a:pPr>
            <a:r>
              <a:rPr lang="hu-HU"/>
              <a:t>És még számos további mérhető paraméter melyek hassznossága és azonosítása még folyamatban van (Co</a:t>
            </a:r>
            <a:r>
              <a:rPr lang="hu-HU" baseline="-25000"/>
              <a:t>2</a:t>
            </a:r>
            <a:r>
              <a:rPr lang="hu-HU"/>
              <a: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d06e39d235_0_4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a:t>Korábbi kutatások</a:t>
            </a:r>
            <a:endParaRPr/>
          </a:p>
        </p:txBody>
      </p:sp>
      <p:sp>
        <p:nvSpPr>
          <p:cNvPr id="458" name="Google Shape;458;gd06e39d235_0_40"/>
          <p:cNvSpPr txBox="1">
            <a:spLocks noGrp="1"/>
          </p:cNvSpPr>
          <p:nvPr>
            <p:ph type="body" idx="1"/>
          </p:nvPr>
        </p:nvSpPr>
        <p:spPr>
          <a:xfrm>
            <a:off x="321547" y="1408922"/>
            <a:ext cx="11555700" cy="47679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rgbClr val="1C9E4A"/>
              </a:buClr>
              <a:buSzPts val="1800"/>
              <a:buChar char="•"/>
            </a:pPr>
            <a:r>
              <a:rPr lang="hu-HU" sz="1800" b="1"/>
              <a:t>1950-es évektől kezdve ….</a:t>
            </a:r>
            <a:endParaRPr/>
          </a:p>
          <a:p>
            <a:pPr marL="457200" lvl="0" indent="-342900" algn="l" rtl="0">
              <a:lnSpc>
                <a:spcPct val="90000"/>
              </a:lnSpc>
              <a:spcBef>
                <a:spcPts val="1000"/>
              </a:spcBef>
              <a:spcAft>
                <a:spcPts val="0"/>
              </a:spcAft>
              <a:buClr>
                <a:srgbClr val="1C9E4A"/>
              </a:buClr>
              <a:buSzPts val="1800"/>
              <a:buChar char="•"/>
            </a:pPr>
            <a:r>
              <a:rPr lang="hu-HU" sz="1800" b="1"/>
              <a:t>Hangfelvételek analizálása:</a:t>
            </a:r>
            <a:endParaRPr sz="1800"/>
          </a:p>
          <a:p>
            <a:pPr marL="0" lvl="0" indent="0" algn="l" rtl="0">
              <a:lnSpc>
                <a:spcPct val="90000"/>
              </a:lnSpc>
              <a:spcBef>
                <a:spcPts val="1000"/>
              </a:spcBef>
              <a:spcAft>
                <a:spcPts val="0"/>
              </a:spcAft>
              <a:buSzPts val="1800"/>
              <a:buNone/>
            </a:pPr>
            <a:r>
              <a:rPr lang="hu-HU" sz="1800"/>
              <a:t>	Acoustic Analysis of Bee Behavior, </a:t>
            </a:r>
            <a:r>
              <a:rPr lang="hu-HU" sz="1800" u="sng">
                <a:solidFill>
                  <a:schemeClr val="hlink"/>
                </a:solidFill>
                <a:hlinkClick r:id="rId3"/>
              </a:rPr>
              <a:t>http://www.beehacker.com/wp/?page_id=103</a:t>
            </a:r>
            <a:r>
              <a:rPr lang="hu-HU" sz="1800"/>
              <a:t> (2021.04.06)</a:t>
            </a:r>
            <a:endParaRPr/>
          </a:p>
          <a:p>
            <a:pPr marL="457200" lvl="0" indent="-342900" algn="l" rtl="0">
              <a:lnSpc>
                <a:spcPct val="90000"/>
              </a:lnSpc>
              <a:spcBef>
                <a:spcPts val="1000"/>
              </a:spcBef>
              <a:spcAft>
                <a:spcPts val="0"/>
              </a:spcAft>
              <a:buClr>
                <a:srgbClr val="1C9E4A"/>
              </a:buClr>
              <a:buSzPts val="1800"/>
              <a:buChar char="•"/>
            </a:pPr>
            <a:r>
              <a:rPr lang="hu-HU" sz="1800" b="1"/>
              <a:t>Hangalapú kommunikáció elemzés:</a:t>
            </a:r>
            <a:endParaRPr/>
          </a:p>
          <a:p>
            <a:pPr marL="0" lvl="0" indent="0" algn="l" rtl="0">
              <a:lnSpc>
                <a:spcPct val="90000"/>
              </a:lnSpc>
              <a:spcBef>
                <a:spcPts val="1000"/>
              </a:spcBef>
              <a:spcAft>
                <a:spcPts val="0"/>
              </a:spcAft>
              <a:buSzPts val="1800"/>
              <a:buNone/>
            </a:pPr>
            <a:r>
              <a:rPr lang="hu-HU" sz="1800"/>
              <a:t>	Kirchner Wh: Acoustical communication in honeybees, Apidologie 24 pp. 297-307., (1993) </a:t>
            </a:r>
            <a:endParaRPr/>
          </a:p>
          <a:p>
            <a:pPr marL="457200" lvl="0" indent="-342900" algn="l" rtl="0">
              <a:lnSpc>
                <a:spcPct val="90000"/>
              </a:lnSpc>
              <a:spcBef>
                <a:spcPts val="1000"/>
              </a:spcBef>
              <a:spcAft>
                <a:spcPts val="0"/>
              </a:spcAft>
              <a:buClr>
                <a:srgbClr val="1C9E4A"/>
              </a:buClr>
              <a:buSzPts val="1800"/>
              <a:buChar char="•"/>
            </a:pPr>
            <a:r>
              <a:rPr lang="hu-HU" sz="1800" b="1"/>
              <a:t>Hangalapú viselkedés elemzés:</a:t>
            </a:r>
            <a:endParaRPr sz="1800"/>
          </a:p>
          <a:p>
            <a:pPr marL="0" lvl="0" indent="0" algn="l" rtl="0">
              <a:lnSpc>
                <a:spcPct val="90000"/>
              </a:lnSpc>
              <a:spcBef>
                <a:spcPts val="1000"/>
              </a:spcBef>
              <a:spcAft>
                <a:spcPts val="0"/>
              </a:spcAft>
              <a:buSzPts val="1800"/>
              <a:buNone/>
            </a:pPr>
            <a:r>
              <a:rPr lang="hu-HU" sz="1800"/>
              <a:t>	Scheiner R. et al.: Standard methods for behavioural studies of Apis mellifera, Journal of Apicultural Research 52(4) (2013)</a:t>
            </a:r>
            <a:endParaRPr/>
          </a:p>
          <a:p>
            <a:pPr marL="457200" lvl="0" indent="-342900" algn="l" rtl="0">
              <a:lnSpc>
                <a:spcPct val="90000"/>
              </a:lnSpc>
              <a:spcBef>
                <a:spcPts val="1000"/>
              </a:spcBef>
              <a:spcAft>
                <a:spcPts val="0"/>
              </a:spcAft>
              <a:buClr>
                <a:srgbClr val="1C9E4A"/>
              </a:buClr>
              <a:buSzPts val="1800"/>
              <a:buChar char="•"/>
            </a:pPr>
            <a:r>
              <a:rPr lang="hu-HU" sz="1800" b="1"/>
              <a:t>Audio jelek reprezentációinak elemzése:</a:t>
            </a:r>
            <a:endParaRPr/>
          </a:p>
          <a:p>
            <a:pPr marL="0" lvl="0" indent="0" algn="l" rtl="0">
              <a:lnSpc>
                <a:spcPct val="90000"/>
              </a:lnSpc>
              <a:spcBef>
                <a:spcPts val="1000"/>
              </a:spcBef>
              <a:spcAft>
                <a:spcPts val="0"/>
              </a:spcAft>
              <a:buSzPts val="1800"/>
              <a:buNone/>
            </a:pPr>
            <a:r>
              <a:rPr lang="hu-HU" sz="1800"/>
              <a:t>	Tamás P. Dániel T. V.: Comparison of Dimensionality Reduction Techniques on Audio Signals, CEUR WORKSHOP 	PROCEEDINGS 2718 pp. 161-168. , 8 p. (2020)</a:t>
            </a:r>
            <a:endParaRPr/>
          </a:p>
          <a:p>
            <a:pPr marL="457200" lvl="0" indent="-342900" algn="l" rtl="0">
              <a:lnSpc>
                <a:spcPct val="90000"/>
              </a:lnSpc>
              <a:spcBef>
                <a:spcPts val="1000"/>
              </a:spcBef>
              <a:spcAft>
                <a:spcPts val="0"/>
              </a:spcAft>
              <a:buClr>
                <a:srgbClr val="1C9E4A"/>
              </a:buClr>
              <a:buSzPts val="1800"/>
              <a:buChar char="•"/>
            </a:pPr>
            <a:r>
              <a:rPr lang="hu-HU" sz="1800" b="1"/>
              <a:t>Méh vándorlás elemzések kaptáron belül, kaptársúly-elemzés, méhanya-keresés, ….</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d06e39d235_0_4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dirty="0"/>
              <a:t>A probléma</a:t>
            </a:r>
            <a:endParaRPr dirty="0"/>
          </a:p>
        </p:txBody>
      </p:sp>
      <p:sp>
        <p:nvSpPr>
          <p:cNvPr id="464" name="Google Shape;464;gd06e39d235_0_45"/>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fontScale="92500" lnSpcReduction="10000"/>
          </a:bodyPr>
          <a:lstStyle/>
          <a:p>
            <a:pPr marL="342900" lvl="0" indent="-352167" algn="l" rtl="0">
              <a:lnSpc>
                <a:spcPct val="90000"/>
              </a:lnSpc>
              <a:spcBef>
                <a:spcPts val="1000"/>
              </a:spcBef>
              <a:spcAft>
                <a:spcPts val="0"/>
              </a:spcAft>
              <a:buSzPts val="1946"/>
              <a:buFont typeface="Arial"/>
              <a:buAutoNum type="arabicPeriod"/>
            </a:pPr>
            <a:r>
              <a:rPr lang="hu-HU" dirty="0"/>
              <a:t>Számos projekt vizsgálta már a méhek viselkedését. Emiatt akár el is lehetne engedni a problémát, de ….</a:t>
            </a:r>
            <a:endParaRPr dirty="0"/>
          </a:p>
          <a:p>
            <a:pPr marL="342900" lvl="0" indent="-352167" algn="l" rtl="0">
              <a:lnSpc>
                <a:spcPct val="90000"/>
              </a:lnSpc>
              <a:spcBef>
                <a:spcPts val="1000"/>
              </a:spcBef>
              <a:spcAft>
                <a:spcPts val="0"/>
              </a:spcAft>
              <a:buSzPts val="1946"/>
              <a:buFont typeface="Arial"/>
              <a:buAutoNum type="arabicPeriod"/>
            </a:pPr>
            <a:r>
              <a:rPr lang="hu-HU" dirty="0"/>
              <a:t>Igazából nincs olyan projekt köztük, amely:</a:t>
            </a:r>
            <a:endParaRPr dirty="0"/>
          </a:p>
          <a:p>
            <a:pPr marL="800100" lvl="1" indent="-352167" algn="l" rtl="0">
              <a:lnSpc>
                <a:spcPct val="90000"/>
              </a:lnSpc>
              <a:spcBef>
                <a:spcPts val="500"/>
              </a:spcBef>
              <a:spcAft>
                <a:spcPts val="0"/>
              </a:spcAft>
              <a:buSzPts val="1946"/>
              <a:buFont typeface="Arial"/>
              <a:buAutoNum type="arabicPeriod"/>
            </a:pPr>
            <a:r>
              <a:rPr lang="hu-HU" u="sng" dirty="0"/>
              <a:t>Ötvözni</a:t>
            </a:r>
            <a:r>
              <a:rPr lang="hu-HU" dirty="0"/>
              <a:t> tudja a méhészeti </a:t>
            </a:r>
            <a:r>
              <a:rPr lang="hu-HU" u="sng" dirty="0"/>
              <a:t>tudást</a:t>
            </a:r>
            <a:r>
              <a:rPr lang="hu-HU" dirty="0"/>
              <a:t> és az adatbányászati tudást </a:t>
            </a:r>
            <a:r>
              <a:rPr lang="hu-HU" b="1" dirty="0"/>
              <a:t>és</a:t>
            </a:r>
            <a:endParaRPr dirty="0"/>
          </a:p>
          <a:p>
            <a:pPr marL="800100" lvl="1" indent="-352167" algn="l" rtl="0">
              <a:lnSpc>
                <a:spcPct val="90000"/>
              </a:lnSpc>
              <a:spcBef>
                <a:spcPts val="500"/>
              </a:spcBef>
              <a:spcAft>
                <a:spcPts val="0"/>
              </a:spcAft>
              <a:buSzPts val="1946"/>
              <a:buFont typeface="Arial"/>
              <a:buAutoNum type="arabicPeriod"/>
            </a:pPr>
            <a:r>
              <a:rPr lang="hu-HU" dirty="0"/>
              <a:t>A projekt </a:t>
            </a:r>
            <a:r>
              <a:rPr lang="hu-HU" u="sng" dirty="0"/>
              <a:t>hosszútávon</a:t>
            </a:r>
            <a:r>
              <a:rPr lang="hu-HU" dirty="0"/>
              <a:t> is működött (3 év+) </a:t>
            </a:r>
            <a:r>
              <a:rPr lang="hu-HU" b="1" dirty="0"/>
              <a:t>és</a:t>
            </a:r>
            <a:endParaRPr dirty="0"/>
          </a:p>
          <a:p>
            <a:pPr marL="800100" lvl="1" indent="-352167" algn="l" rtl="0">
              <a:lnSpc>
                <a:spcPct val="90000"/>
              </a:lnSpc>
              <a:spcBef>
                <a:spcPts val="500"/>
              </a:spcBef>
              <a:spcAft>
                <a:spcPts val="0"/>
              </a:spcAft>
              <a:buSzPts val="1946"/>
              <a:buFont typeface="Arial"/>
              <a:buAutoNum type="arabicPeriod"/>
            </a:pPr>
            <a:r>
              <a:rPr lang="hu-HU" dirty="0"/>
              <a:t>Az eredmény modell </a:t>
            </a:r>
            <a:r>
              <a:rPr lang="hu-HU" u="sng" dirty="0"/>
              <a:t>jó hatásfokkal </a:t>
            </a:r>
            <a:r>
              <a:rPr lang="hu-HU" dirty="0"/>
              <a:t>működik </a:t>
            </a:r>
            <a:r>
              <a:rPr lang="hu-HU" b="1" dirty="0"/>
              <a:t>és</a:t>
            </a:r>
            <a:endParaRPr dirty="0"/>
          </a:p>
          <a:p>
            <a:pPr marL="800100" lvl="1" indent="-352167" algn="l" rtl="0">
              <a:lnSpc>
                <a:spcPct val="90000"/>
              </a:lnSpc>
              <a:spcBef>
                <a:spcPts val="500"/>
              </a:spcBef>
              <a:spcAft>
                <a:spcPts val="0"/>
              </a:spcAft>
              <a:buSzPts val="1946"/>
              <a:buFont typeface="Arial"/>
              <a:buAutoNum type="arabicPeriod"/>
            </a:pPr>
            <a:r>
              <a:rPr lang="hu-HU" u="sng" dirty="0"/>
              <a:t>Érdemi döntéseket </a:t>
            </a:r>
            <a:r>
              <a:rPr lang="hu-HU" dirty="0"/>
              <a:t>is tud hozni </a:t>
            </a:r>
            <a:r>
              <a:rPr lang="hu-HU" b="1" dirty="0"/>
              <a:t>és</a:t>
            </a:r>
            <a:endParaRPr dirty="0"/>
          </a:p>
          <a:p>
            <a:pPr marL="800100" lvl="1" indent="-352167" algn="l" rtl="0">
              <a:lnSpc>
                <a:spcPct val="90000"/>
              </a:lnSpc>
              <a:spcBef>
                <a:spcPts val="500"/>
              </a:spcBef>
              <a:spcAft>
                <a:spcPts val="0"/>
              </a:spcAft>
              <a:buSzPts val="1946"/>
              <a:buFont typeface="Arial"/>
              <a:buAutoNum type="arabicPeriod"/>
            </a:pPr>
            <a:r>
              <a:rPr lang="hu-HU" dirty="0"/>
              <a:t>A méhészek </a:t>
            </a:r>
            <a:r>
              <a:rPr lang="hu-HU" u="sng" dirty="0"/>
              <a:t>folyamatosan használják</a:t>
            </a:r>
            <a:r>
              <a:rPr lang="hu-HU" b="1" u="sng" dirty="0"/>
              <a:t> </a:t>
            </a:r>
            <a:r>
              <a:rPr lang="hu-HU" b="1" dirty="0"/>
              <a:t>és </a:t>
            </a:r>
            <a:endParaRPr dirty="0"/>
          </a:p>
          <a:p>
            <a:pPr marL="800100" lvl="1" indent="-352167" algn="l" rtl="0">
              <a:lnSpc>
                <a:spcPct val="90000"/>
              </a:lnSpc>
              <a:spcBef>
                <a:spcPts val="500"/>
              </a:spcBef>
              <a:spcAft>
                <a:spcPts val="0"/>
              </a:spcAft>
              <a:buSzPts val="1946"/>
              <a:buFont typeface="Arial"/>
              <a:buAutoNum type="arabicPeriod"/>
            </a:pPr>
            <a:r>
              <a:rPr lang="hu-HU" dirty="0"/>
              <a:t>A felokosítás </a:t>
            </a:r>
            <a:r>
              <a:rPr lang="hu-HU" u="sng" dirty="0"/>
              <a:t>költsége megfizethető </a:t>
            </a:r>
            <a:r>
              <a:rPr lang="hu-HU" dirty="0"/>
              <a:t>a méhészeknek is.</a:t>
            </a:r>
            <a:endParaRPr dirty="0"/>
          </a:p>
          <a:p>
            <a:pPr marL="342900" lvl="0" indent="-352167" algn="l" rtl="0">
              <a:lnSpc>
                <a:spcPct val="90000"/>
              </a:lnSpc>
              <a:spcBef>
                <a:spcPts val="1000"/>
              </a:spcBef>
              <a:spcAft>
                <a:spcPts val="0"/>
              </a:spcAft>
              <a:buSzPts val="1946"/>
              <a:buFont typeface="Arial"/>
              <a:buAutoNum type="arabicPeriod"/>
            </a:pPr>
            <a:r>
              <a:rPr lang="hu-HU" dirty="0"/>
              <a:t>Nincs olyan projekt, ami teljesíti egy ilyen projekttel szemben támasztott </a:t>
            </a:r>
            <a:r>
              <a:rPr lang="hu-HU" u="sng" dirty="0"/>
              <a:t>elvárásokat</a:t>
            </a:r>
            <a:r>
              <a:rPr lang="hu-HU" dirty="0"/>
              <a:t>.</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d06e39d235_0_5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a:t>Lehetőségek</a:t>
            </a:r>
            <a:endParaRPr/>
          </a:p>
        </p:txBody>
      </p:sp>
      <p:sp>
        <p:nvSpPr>
          <p:cNvPr id="470" name="Google Shape;470;gd06e39d235_0_50"/>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1000"/>
              </a:spcBef>
              <a:spcAft>
                <a:spcPts val="0"/>
              </a:spcAft>
              <a:buSzPts val="1800"/>
              <a:buFont typeface="Arial"/>
              <a:buAutoNum type="arabicPeriod"/>
            </a:pPr>
            <a:r>
              <a:rPr lang="hu-HU" dirty="0"/>
              <a:t>Két méhésszel is kialakított szoros együttműködés, melynek keretein belül demonstrációs helyszín lett a méhészetükből.</a:t>
            </a:r>
            <a:endParaRPr dirty="0"/>
          </a:p>
          <a:p>
            <a:pPr marL="342900" lvl="0" indent="-342900" algn="l" rtl="0">
              <a:lnSpc>
                <a:spcPct val="90000"/>
              </a:lnSpc>
              <a:spcBef>
                <a:spcPts val="1000"/>
              </a:spcBef>
              <a:spcAft>
                <a:spcPts val="0"/>
              </a:spcAft>
              <a:buSzPts val="1800"/>
              <a:buFont typeface="Arial"/>
              <a:buAutoNum type="arabicPeriod"/>
            </a:pPr>
            <a:r>
              <a:rPr lang="hu-HU" dirty="0"/>
              <a:t>Szoros együttműködés egy mérnökcsapattal, akik </a:t>
            </a:r>
            <a:r>
              <a:rPr lang="hu-HU" u="sng" dirty="0"/>
              <a:t>saját szenzorrendszert fejlesztettek </a:t>
            </a:r>
            <a:r>
              <a:rPr lang="hu-HU" dirty="0"/>
              <a:t>(Natura Mérnökiroda Kft.).</a:t>
            </a:r>
            <a:endParaRPr dirty="0"/>
          </a:p>
          <a:p>
            <a:pPr marL="342900" lvl="0" indent="-342900" algn="l" rtl="0">
              <a:lnSpc>
                <a:spcPct val="90000"/>
              </a:lnSpc>
              <a:spcBef>
                <a:spcPts val="1000"/>
              </a:spcBef>
              <a:spcAft>
                <a:spcPts val="0"/>
              </a:spcAft>
              <a:buSzPts val="1800"/>
              <a:buFont typeface="Arial"/>
              <a:buAutoNum type="arabicPeriod"/>
            </a:pPr>
            <a:r>
              <a:rPr lang="hu-HU" dirty="0"/>
              <a:t>Mi a piacon elérhető és </a:t>
            </a:r>
            <a:r>
              <a:rPr lang="hu-HU" u="sng" dirty="0"/>
              <a:t>univerzális technológiával </a:t>
            </a:r>
            <a:r>
              <a:rPr lang="hu-HU" dirty="0"/>
              <a:t>gyűjtünk adatot</a:t>
            </a:r>
            <a:endParaRPr dirty="0"/>
          </a:p>
          <a:p>
            <a:pPr marL="342900" lvl="0" indent="-342900" algn="l" rtl="0">
              <a:lnSpc>
                <a:spcPct val="90000"/>
              </a:lnSpc>
              <a:spcBef>
                <a:spcPts val="1000"/>
              </a:spcBef>
              <a:spcAft>
                <a:spcPts val="0"/>
              </a:spcAft>
              <a:buSzPts val="1800"/>
              <a:buFont typeface="Arial"/>
              <a:buAutoNum type="arabicPeriod"/>
            </a:pPr>
            <a:r>
              <a:rPr lang="hu-HU" dirty="0" err="1"/>
              <a:t>IoT</a:t>
            </a:r>
            <a:r>
              <a:rPr lang="hu-HU" dirty="0"/>
              <a:t> technológia fejlődése lehetővé teszi, apró szenzorokkal, mini számítógépekkel, kitelepített Mobil Hot spottal, adminisztrátori szakértelemmel egy teljesen automatizált, biztonságos, mégis távolról elérhető rendszert rakjunk össze minimális költséggel.</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d06e39d235_0_5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a:t>Folyamatban lévő kutatások</a:t>
            </a:r>
            <a:endParaRPr/>
          </a:p>
        </p:txBody>
      </p:sp>
      <p:sp>
        <p:nvSpPr>
          <p:cNvPr id="476" name="Google Shape;476;gd06e39d235_0_55"/>
          <p:cNvSpPr txBox="1">
            <a:spLocks noGrp="1"/>
          </p:cNvSpPr>
          <p:nvPr>
            <p:ph type="body" idx="1"/>
          </p:nvPr>
        </p:nvSpPr>
        <p:spPr>
          <a:xfrm>
            <a:off x="321547" y="1436914"/>
            <a:ext cx="11555700" cy="4740000"/>
          </a:xfrm>
          <a:prstGeom prst="rect">
            <a:avLst/>
          </a:prstGeom>
          <a:noFill/>
          <a:ln>
            <a:noFill/>
          </a:ln>
        </p:spPr>
        <p:txBody>
          <a:bodyPr spcFirstLastPara="1" wrap="square" lIns="91425" tIns="45700" rIns="91425" bIns="45700" anchor="t" anchorCtr="0">
            <a:normAutofit fontScale="70000" lnSpcReduction="20000"/>
          </a:bodyPr>
          <a:lstStyle/>
          <a:p>
            <a:pPr marL="285750" lvl="0" indent="-285750" algn="l" rtl="0">
              <a:lnSpc>
                <a:spcPct val="90000"/>
              </a:lnSpc>
              <a:spcBef>
                <a:spcPts val="1000"/>
              </a:spcBef>
              <a:spcAft>
                <a:spcPts val="0"/>
              </a:spcAft>
              <a:buSzPct val="91836"/>
              <a:buFont typeface="Arial"/>
              <a:buChar char="•"/>
            </a:pPr>
            <a:r>
              <a:rPr lang="hu-HU" b="1"/>
              <a:t>Debrecen</a:t>
            </a:r>
            <a:r>
              <a:rPr lang="hu-HU"/>
              <a:t> (10 mp-es hangfelvétel, minden 20 percben) 2020.02 és 2020.07. között. Az adatokhoz a méhészek által végzett címkézés még nincs meg, de várható…. </a:t>
            </a:r>
            <a:endParaRPr/>
          </a:p>
          <a:p>
            <a:pPr marL="285750" lvl="0" indent="-285750" algn="l" rtl="0">
              <a:lnSpc>
                <a:spcPct val="90000"/>
              </a:lnSpc>
              <a:spcBef>
                <a:spcPts val="1000"/>
              </a:spcBef>
              <a:spcAft>
                <a:spcPts val="0"/>
              </a:spcAft>
              <a:buSzPct val="91836"/>
              <a:buFont typeface="Arial"/>
              <a:buChar char="•"/>
            </a:pPr>
            <a:r>
              <a:rPr lang="hu-HU" b="1"/>
              <a:t>Biatorbágy</a:t>
            </a:r>
            <a:r>
              <a:rPr lang="hu-HU"/>
              <a:t> (10 mp-es hangfelvétel,videofelvétel minden 1 percben, hőmérséklet, páratartalom és kaptársúly) 2021.05-től. Adatcimkézés még nem megoldott, de tervezése folyamatban van….</a:t>
            </a:r>
            <a:endParaRPr/>
          </a:p>
          <a:p>
            <a:pPr marL="285750" lvl="0" indent="-285750" algn="l" rtl="0">
              <a:lnSpc>
                <a:spcPct val="90000"/>
              </a:lnSpc>
              <a:spcBef>
                <a:spcPts val="1000"/>
              </a:spcBef>
              <a:spcAft>
                <a:spcPts val="0"/>
              </a:spcAft>
              <a:buSzPct val="91836"/>
              <a:buFont typeface="Arial"/>
              <a:buChar char="•"/>
            </a:pPr>
            <a:r>
              <a:rPr lang="hu-HU"/>
              <a:t>Jelenleg nincs, a méhek állapotára vonatkozó címkézett adat, de van a kaptár azonosítására használt cimke</a:t>
            </a:r>
            <a:endParaRPr/>
          </a:p>
          <a:p>
            <a:pPr marL="285750" lvl="0" indent="-285750" algn="l" rtl="0">
              <a:lnSpc>
                <a:spcPct val="90000"/>
              </a:lnSpc>
              <a:spcBef>
                <a:spcPts val="1000"/>
              </a:spcBef>
              <a:spcAft>
                <a:spcPts val="0"/>
              </a:spcAft>
              <a:buSzPct val="91836"/>
              <a:buFont typeface="Arial"/>
              <a:buChar char="•"/>
            </a:pPr>
            <a:r>
              <a:rPr lang="hu-HU"/>
              <a:t>Jelenleg vizsgált kérdések:</a:t>
            </a:r>
            <a:endParaRPr/>
          </a:p>
          <a:p>
            <a:pPr marL="742950" lvl="1" indent="-285750" algn="l" rtl="0">
              <a:lnSpc>
                <a:spcPct val="90000"/>
              </a:lnSpc>
              <a:spcBef>
                <a:spcPts val="500"/>
              </a:spcBef>
              <a:spcAft>
                <a:spcPts val="0"/>
              </a:spcAft>
              <a:buSzPct val="107142"/>
              <a:buFont typeface="Arial"/>
              <a:buChar char="•"/>
            </a:pPr>
            <a:r>
              <a:rPr lang="hu-HU"/>
              <a:t>Mi a hatékony audio/video reprezentálási módszer?</a:t>
            </a:r>
            <a:endParaRPr/>
          </a:p>
          <a:p>
            <a:pPr marL="742950" lvl="1" indent="-285750" algn="l" rtl="0">
              <a:lnSpc>
                <a:spcPct val="90000"/>
              </a:lnSpc>
              <a:spcBef>
                <a:spcPts val="500"/>
              </a:spcBef>
              <a:spcAft>
                <a:spcPts val="0"/>
              </a:spcAft>
              <a:buSzPct val="107142"/>
              <a:buFont typeface="Arial"/>
              <a:buChar char="•"/>
            </a:pPr>
            <a:r>
              <a:rPr lang="hu-HU"/>
              <a:t>Anomália keresés a már ismert állapotokhoz képest (új állapotok azonosítása?)</a:t>
            </a:r>
            <a:endParaRPr/>
          </a:p>
          <a:p>
            <a:pPr marL="742950" lvl="1" indent="-285750" algn="l" rtl="0">
              <a:lnSpc>
                <a:spcPct val="90000"/>
              </a:lnSpc>
              <a:spcBef>
                <a:spcPts val="500"/>
              </a:spcBef>
              <a:spcAft>
                <a:spcPts val="0"/>
              </a:spcAft>
              <a:buSzPct val="107142"/>
              <a:buFont typeface="Arial"/>
              <a:buChar char="•"/>
            </a:pPr>
            <a:r>
              <a:rPr lang="hu-HU"/>
              <a:t>Lehetséges-e hang alapján azonosítani családokat, kaptár azonosító alapján? (Lopás detektálás)</a:t>
            </a:r>
            <a:endParaRPr/>
          </a:p>
          <a:p>
            <a:pPr marL="742950" lvl="1" indent="-285750" algn="l" rtl="0">
              <a:lnSpc>
                <a:spcPct val="90000"/>
              </a:lnSpc>
              <a:spcBef>
                <a:spcPts val="500"/>
              </a:spcBef>
              <a:spcAft>
                <a:spcPts val="0"/>
              </a:spcAft>
              <a:buSzPct val="107142"/>
              <a:buFont typeface="Arial"/>
              <a:buChar char="•"/>
            </a:pPr>
            <a:r>
              <a:rPr lang="hu-HU"/>
              <a:t>Lehet-e hang alapján egy adott napszakban azonosítani a méhcsaládokat?</a:t>
            </a:r>
            <a:endParaRPr/>
          </a:p>
          <a:p>
            <a:pPr marL="742950" lvl="1" indent="-285750" algn="l" rtl="0">
              <a:lnSpc>
                <a:spcPct val="90000"/>
              </a:lnSpc>
              <a:spcBef>
                <a:spcPts val="500"/>
              </a:spcBef>
              <a:spcAft>
                <a:spcPts val="0"/>
              </a:spcAft>
              <a:buSzPct val="107142"/>
              <a:buFont typeface="Arial"/>
              <a:buChar char="•"/>
            </a:pPr>
            <a:r>
              <a:rPr lang="hu-HU"/>
              <a:t>Külső zajok felvételének segítségével lehet-e zajtisztítást végezni?</a:t>
            </a:r>
            <a:endParaRPr/>
          </a:p>
          <a:p>
            <a:pPr marL="742950" lvl="1" indent="-285750" algn="l" rtl="0">
              <a:lnSpc>
                <a:spcPct val="90000"/>
              </a:lnSpc>
              <a:spcBef>
                <a:spcPts val="500"/>
              </a:spcBef>
              <a:spcAft>
                <a:spcPts val="0"/>
              </a:spcAft>
              <a:buSzPct val="107142"/>
              <a:buFont typeface="Arial"/>
              <a:buChar char="•"/>
            </a:pPr>
            <a:r>
              <a:rPr lang="hu-HU"/>
              <a:t>Szenzorok érzékenysége, hibái, élettartama …. ?</a:t>
            </a:r>
            <a:endParaRPr/>
          </a:p>
          <a:p>
            <a:pPr marL="742950" lvl="1" indent="-285750" algn="l" rtl="0">
              <a:lnSpc>
                <a:spcPct val="90000"/>
              </a:lnSpc>
              <a:spcBef>
                <a:spcPts val="500"/>
              </a:spcBef>
              <a:spcAft>
                <a:spcPts val="0"/>
              </a:spcAft>
              <a:buSzPct val="107142"/>
              <a:buFont typeface="Arial"/>
              <a:buChar char="•"/>
            </a:pPr>
            <a:r>
              <a:rPr lang="hu-HU"/>
              <a:t>Multimodális megközelítés relevanciája?</a:t>
            </a:r>
            <a:endParaRPr/>
          </a:p>
          <a:p>
            <a:pPr marL="285750" lvl="0" indent="-285750" algn="l" rtl="0">
              <a:lnSpc>
                <a:spcPct val="90000"/>
              </a:lnSpc>
              <a:spcBef>
                <a:spcPts val="1000"/>
              </a:spcBef>
              <a:spcAft>
                <a:spcPts val="0"/>
              </a:spcAft>
              <a:buSzPct val="91836"/>
              <a:buFont typeface="Arial"/>
              <a:buChar char="•"/>
            </a:pPr>
            <a:r>
              <a:rPr lang="hu-HU"/>
              <a:t>Jövőben vizsgált kérdések:</a:t>
            </a:r>
            <a:endParaRPr/>
          </a:p>
          <a:p>
            <a:pPr marL="742950" lvl="1" indent="-285750" algn="l" rtl="0">
              <a:lnSpc>
                <a:spcPct val="90000"/>
              </a:lnSpc>
              <a:spcBef>
                <a:spcPts val="500"/>
              </a:spcBef>
              <a:spcAft>
                <a:spcPts val="0"/>
              </a:spcAft>
              <a:buSzPct val="107142"/>
              <a:buFont typeface="Arial"/>
              <a:buChar char="•"/>
            </a:pPr>
            <a:r>
              <a:rPr lang="hu-HU"/>
              <a:t>Lehetséges-e egy valós idejű, riasztórendszer felépítése, amely folyamatosan figyeli a kaptárakat és jelez, ha hirtelen változás történik, vagy be tudja-e azonosítani a bent lejátszódó folyamatokat, a kaptár állapotát?</a:t>
            </a:r>
            <a:endParaRPr/>
          </a:p>
          <a:p>
            <a:pPr marL="457200" lvl="0" indent="-228600" algn="l" rtl="0">
              <a:lnSpc>
                <a:spcPct val="90000"/>
              </a:lnSpc>
              <a:spcBef>
                <a:spcPts val="1000"/>
              </a:spcBef>
              <a:spcAft>
                <a:spcPts val="0"/>
              </a:spcAft>
              <a:buClr>
                <a:srgbClr val="1C9E4A"/>
              </a:buClr>
              <a:buSzPct val="91836"/>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d06e39d235_0_6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a:t>Szenzorrendszer</a:t>
            </a:r>
            <a:endParaRPr/>
          </a:p>
        </p:txBody>
      </p:sp>
      <p:sp>
        <p:nvSpPr>
          <p:cNvPr id="482" name="Google Shape;482;gd06e39d235_0_60"/>
          <p:cNvSpPr txBox="1">
            <a:spLocks noGrp="1"/>
          </p:cNvSpPr>
          <p:nvPr>
            <p:ph type="body" idx="1"/>
          </p:nvPr>
        </p:nvSpPr>
        <p:spPr>
          <a:xfrm>
            <a:off x="321548" y="1341120"/>
            <a:ext cx="6032700" cy="2867047"/>
          </a:xfrm>
          <a:prstGeom prst="rect">
            <a:avLst/>
          </a:prstGeom>
          <a:noFill/>
          <a:ln>
            <a:noFill/>
          </a:ln>
        </p:spPr>
        <p:txBody>
          <a:bodyPr spcFirstLastPara="1" wrap="square" lIns="91425" tIns="45700" rIns="91425" bIns="45700" anchor="t" anchorCtr="0">
            <a:normAutofit fontScale="62500" lnSpcReduction="20000"/>
          </a:bodyPr>
          <a:lstStyle/>
          <a:p>
            <a:pPr marL="285750" lvl="0" indent="-285750" algn="l" rtl="0">
              <a:lnSpc>
                <a:spcPct val="90000"/>
              </a:lnSpc>
              <a:spcBef>
                <a:spcPts val="1000"/>
              </a:spcBef>
              <a:spcAft>
                <a:spcPts val="0"/>
              </a:spcAft>
              <a:buSzPct val="116883"/>
              <a:buFont typeface="Arial"/>
              <a:buChar char="•"/>
            </a:pPr>
            <a:r>
              <a:rPr lang="hu-HU" dirty="0"/>
              <a:t>Rögzítő egység (USB, HDMI, Jack, …), </a:t>
            </a:r>
            <a:r>
              <a:rPr lang="hu-HU" b="1" dirty="0"/>
              <a:t>DE … !</a:t>
            </a:r>
            <a:endParaRPr dirty="0"/>
          </a:p>
          <a:p>
            <a:pPr marL="742950" lvl="1" indent="-285750" algn="l" rtl="0">
              <a:lnSpc>
                <a:spcPct val="90000"/>
              </a:lnSpc>
              <a:spcBef>
                <a:spcPts val="500"/>
              </a:spcBef>
              <a:spcAft>
                <a:spcPts val="0"/>
              </a:spcAft>
              <a:buSzPct val="136363"/>
              <a:buFont typeface="Arial"/>
              <a:buChar char="•"/>
            </a:pPr>
            <a:r>
              <a:rPr lang="hu-HU" dirty="0" err="1"/>
              <a:t>Rpi</a:t>
            </a:r>
            <a:r>
              <a:rPr lang="hu-HU" dirty="0"/>
              <a:t>, </a:t>
            </a:r>
            <a:r>
              <a:rPr lang="hu-HU" dirty="0" err="1"/>
              <a:t>Arduion</a:t>
            </a:r>
            <a:r>
              <a:rPr lang="hu-HU" dirty="0"/>
              <a:t> (10 cm x 7cm x 3 cm, 50 g)</a:t>
            </a:r>
            <a:endParaRPr dirty="0"/>
          </a:p>
          <a:p>
            <a:pPr marL="742950" lvl="1" indent="-285750" algn="l" rtl="0">
              <a:lnSpc>
                <a:spcPct val="90000"/>
              </a:lnSpc>
              <a:spcBef>
                <a:spcPts val="500"/>
              </a:spcBef>
              <a:spcAft>
                <a:spcPts val="0"/>
              </a:spcAft>
              <a:buSzPct val="136363"/>
              <a:buFont typeface="Arial"/>
              <a:buChar char="•"/>
            </a:pPr>
            <a:r>
              <a:rPr lang="hu-HU" dirty="0"/>
              <a:t>Programozható bárki által (Python, C++, …)</a:t>
            </a:r>
            <a:endParaRPr dirty="0"/>
          </a:p>
          <a:p>
            <a:pPr marL="742950" lvl="1" indent="-285750" algn="l" rtl="0">
              <a:lnSpc>
                <a:spcPct val="90000"/>
              </a:lnSpc>
              <a:spcBef>
                <a:spcPts val="500"/>
              </a:spcBef>
              <a:spcAft>
                <a:spcPts val="0"/>
              </a:spcAft>
              <a:buSzPct val="136363"/>
              <a:buFont typeface="Arial"/>
              <a:buChar char="•"/>
            </a:pPr>
            <a:r>
              <a:rPr lang="hu-HU" dirty="0"/>
              <a:t>Micro SD kártya (256 </a:t>
            </a:r>
            <a:r>
              <a:rPr lang="hu-HU" dirty="0" err="1"/>
              <a:t>gb</a:t>
            </a:r>
            <a:r>
              <a:rPr lang="hu-HU" dirty="0"/>
              <a:t> – fél év adatmennyiség)</a:t>
            </a:r>
            <a:endParaRPr dirty="0"/>
          </a:p>
          <a:p>
            <a:pPr marL="742950" lvl="1" indent="-171450" algn="l" rtl="0">
              <a:lnSpc>
                <a:spcPct val="90000"/>
              </a:lnSpc>
              <a:spcBef>
                <a:spcPts val="500"/>
              </a:spcBef>
              <a:spcAft>
                <a:spcPts val="0"/>
              </a:spcAft>
              <a:buSzPct val="136363"/>
              <a:buFont typeface="Arial"/>
              <a:buNone/>
            </a:pPr>
            <a:endParaRPr dirty="0"/>
          </a:p>
          <a:p>
            <a:pPr marL="285750" lvl="0" indent="-285750" algn="l" rtl="0">
              <a:lnSpc>
                <a:spcPct val="90000"/>
              </a:lnSpc>
              <a:spcBef>
                <a:spcPts val="1000"/>
              </a:spcBef>
              <a:spcAft>
                <a:spcPts val="0"/>
              </a:spcAft>
              <a:buSzPct val="116883"/>
              <a:buFont typeface="Arial"/>
              <a:buChar char="•"/>
            </a:pPr>
            <a:r>
              <a:rPr lang="hu-HU" dirty="0"/>
              <a:t>Szenzorok (</a:t>
            </a:r>
            <a:r>
              <a:rPr lang="hu-HU" dirty="0" err="1"/>
              <a:t>Ebay</a:t>
            </a:r>
            <a:r>
              <a:rPr lang="hu-HU" dirty="0"/>
              <a:t>, </a:t>
            </a:r>
            <a:r>
              <a:rPr lang="hu-HU" dirty="0" err="1"/>
              <a:t>Banggood</a:t>
            </a:r>
            <a:r>
              <a:rPr lang="hu-HU" dirty="0"/>
              <a:t>, ..)</a:t>
            </a:r>
            <a:endParaRPr dirty="0"/>
          </a:p>
          <a:p>
            <a:pPr marL="742950" lvl="1" indent="-285750" algn="l" rtl="0">
              <a:lnSpc>
                <a:spcPct val="90000"/>
              </a:lnSpc>
              <a:spcBef>
                <a:spcPts val="500"/>
              </a:spcBef>
              <a:spcAft>
                <a:spcPts val="0"/>
              </a:spcAft>
              <a:buSzPct val="136363"/>
              <a:buFont typeface="Arial"/>
              <a:buChar char="•"/>
            </a:pPr>
            <a:r>
              <a:rPr lang="hu-HU" dirty="0"/>
              <a:t>USB mini mikrofon, RPI Kamera , hőmérséklet és páratartalom szenzor, súlymérő</a:t>
            </a:r>
            <a:endParaRPr dirty="0"/>
          </a:p>
          <a:p>
            <a:pPr marL="742950" lvl="1" indent="-171450" algn="l" rtl="0">
              <a:lnSpc>
                <a:spcPct val="90000"/>
              </a:lnSpc>
              <a:spcBef>
                <a:spcPts val="500"/>
              </a:spcBef>
              <a:spcAft>
                <a:spcPts val="0"/>
              </a:spcAft>
              <a:buSzPct val="136363"/>
              <a:buFont typeface="Arial"/>
              <a:buNone/>
            </a:pPr>
            <a:endParaRPr dirty="0"/>
          </a:p>
          <a:p>
            <a:pPr marL="285750" lvl="0" indent="-285750" algn="l" rtl="0">
              <a:lnSpc>
                <a:spcPct val="90000"/>
              </a:lnSpc>
              <a:spcBef>
                <a:spcPts val="1000"/>
              </a:spcBef>
              <a:spcAft>
                <a:spcPts val="0"/>
              </a:spcAft>
              <a:buSzPct val="116883"/>
              <a:buFont typeface="Arial"/>
              <a:buChar char="•"/>
            </a:pPr>
            <a:r>
              <a:rPr lang="hu-HU" dirty="0"/>
              <a:t>2 irányú, korlátlan adatkapcsolat, kitelepített MIFI állomással</a:t>
            </a:r>
            <a:endParaRPr dirty="0"/>
          </a:p>
        </p:txBody>
      </p:sp>
      <p:pic>
        <p:nvPicPr>
          <p:cNvPr id="483" name="Google Shape;483;gd06e39d235_0_60" descr="Raspberry Pi 4 Model B számítógép"/>
          <p:cNvPicPr preferRelativeResize="0"/>
          <p:nvPr/>
        </p:nvPicPr>
        <p:blipFill rotWithShape="1">
          <a:blip r:embed="rId3">
            <a:alphaModFix/>
          </a:blip>
          <a:srcRect/>
          <a:stretch/>
        </p:blipFill>
        <p:spPr>
          <a:xfrm>
            <a:off x="7262421" y="81603"/>
            <a:ext cx="4614733" cy="2716398"/>
          </a:xfrm>
          <a:prstGeom prst="rect">
            <a:avLst/>
          </a:prstGeom>
          <a:noFill/>
          <a:ln>
            <a:noFill/>
          </a:ln>
        </p:spPr>
      </p:pic>
      <p:pic>
        <p:nvPicPr>
          <p:cNvPr id="484" name="Google Shape;484;gd06e39d235_0_60"/>
          <p:cNvPicPr preferRelativeResize="0"/>
          <p:nvPr/>
        </p:nvPicPr>
        <p:blipFill rotWithShape="1">
          <a:blip r:embed="rId4">
            <a:alphaModFix/>
          </a:blip>
          <a:srcRect/>
          <a:stretch/>
        </p:blipFill>
        <p:spPr>
          <a:xfrm>
            <a:off x="1699794" y="4208167"/>
            <a:ext cx="1539517" cy="2284708"/>
          </a:xfrm>
          <a:prstGeom prst="rect">
            <a:avLst/>
          </a:prstGeom>
          <a:noFill/>
          <a:ln>
            <a:noFill/>
          </a:ln>
        </p:spPr>
      </p:pic>
      <p:pic>
        <p:nvPicPr>
          <p:cNvPr id="485" name="Google Shape;485;gd06e39d235_0_60"/>
          <p:cNvPicPr preferRelativeResize="0"/>
          <p:nvPr/>
        </p:nvPicPr>
        <p:blipFill rotWithShape="1">
          <a:blip r:embed="rId5">
            <a:alphaModFix/>
          </a:blip>
          <a:srcRect/>
          <a:stretch/>
        </p:blipFill>
        <p:spPr>
          <a:xfrm>
            <a:off x="3623873" y="4152320"/>
            <a:ext cx="1887060" cy="2431403"/>
          </a:xfrm>
          <a:prstGeom prst="rect">
            <a:avLst/>
          </a:prstGeom>
          <a:noFill/>
          <a:ln>
            <a:noFill/>
          </a:ln>
        </p:spPr>
      </p:pic>
      <p:pic>
        <p:nvPicPr>
          <p:cNvPr id="486" name="Google Shape;486;gd06e39d235_0_60"/>
          <p:cNvPicPr preferRelativeResize="0"/>
          <p:nvPr/>
        </p:nvPicPr>
        <p:blipFill rotWithShape="1">
          <a:blip r:embed="rId6">
            <a:alphaModFix/>
          </a:blip>
          <a:srcRect/>
          <a:stretch/>
        </p:blipFill>
        <p:spPr>
          <a:xfrm>
            <a:off x="5751468" y="4478694"/>
            <a:ext cx="2102013" cy="2105028"/>
          </a:xfrm>
          <a:prstGeom prst="rect">
            <a:avLst/>
          </a:prstGeom>
          <a:noFill/>
          <a:ln>
            <a:noFill/>
          </a:ln>
        </p:spPr>
      </p:pic>
      <p:pic>
        <p:nvPicPr>
          <p:cNvPr id="487" name="Google Shape;487;gd06e39d235_0_60"/>
          <p:cNvPicPr preferRelativeResize="0"/>
          <p:nvPr/>
        </p:nvPicPr>
        <p:blipFill rotWithShape="1">
          <a:blip r:embed="rId7">
            <a:alphaModFix/>
          </a:blip>
          <a:srcRect/>
          <a:stretch/>
        </p:blipFill>
        <p:spPr>
          <a:xfrm>
            <a:off x="8094016" y="2797999"/>
            <a:ext cx="3776436" cy="2628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Milyen változásokra készüljünk </a:t>
            </a:r>
            <a:br>
              <a:rPr lang="hu-HU"/>
            </a:br>
            <a:r>
              <a:rPr lang="hu-HU"/>
              <a:t>a világ digitális átalakulása során?</a:t>
            </a:r>
            <a:endParaRPr/>
          </a:p>
        </p:txBody>
      </p:sp>
      <p:sp>
        <p:nvSpPr>
          <p:cNvPr id="94" name="Google Shape;94;p16"/>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dirty="0"/>
              <a:t>Drasztikus változások állnak be évtizedeken belül, aminek már most is érezzük az előszelét, tapasztaljuk a jeleit mindennapi életünkben.</a:t>
            </a:r>
            <a:endParaRPr dirty="0"/>
          </a:p>
          <a:p>
            <a:pPr marL="457200" lvl="0" indent="-342900" algn="l" rtl="0">
              <a:lnSpc>
                <a:spcPct val="90000"/>
              </a:lnSpc>
              <a:spcBef>
                <a:spcPts val="1000"/>
              </a:spcBef>
              <a:spcAft>
                <a:spcPts val="0"/>
              </a:spcAft>
              <a:buClr>
                <a:srgbClr val="1C9E4A"/>
              </a:buClr>
              <a:buSzPts val="1800"/>
              <a:buChar char="•"/>
            </a:pPr>
            <a:r>
              <a:rPr lang="hu-HU" dirty="0"/>
              <a:t>technológiai változás</a:t>
            </a:r>
            <a:endParaRPr dirty="0"/>
          </a:p>
          <a:p>
            <a:pPr marL="457200" lvl="0" indent="-342900" algn="l" rtl="0">
              <a:lnSpc>
                <a:spcPct val="90000"/>
              </a:lnSpc>
              <a:spcBef>
                <a:spcPts val="1000"/>
              </a:spcBef>
              <a:spcAft>
                <a:spcPts val="0"/>
              </a:spcAft>
              <a:buClr>
                <a:srgbClr val="1C9E4A"/>
              </a:buClr>
              <a:buSzPts val="1800"/>
              <a:buChar char="•"/>
            </a:pPr>
            <a:r>
              <a:rPr lang="hu-HU" dirty="0"/>
              <a:t>információrobbanás</a:t>
            </a:r>
            <a:endParaRPr dirty="0"/>
          </a:p>
          <a:p>
            <a:pPr marL="457200" lvl="0" indent="-342900" algn="l" rtl="0">
              <a:lnSpc>
                <a:spcPct val="90000"/>
              </a:lnSpc>
              <a:spcBef>
                <a:spcPts val="1000"/>
              </a:spcBef>
              <a:spcAft>
                <a:spcPts val="0"/>
              </a:spcAft>
              <a:buClr>
                <a:srgbClr val="1C9E4A"/>
              </a:buClr>
              <a:buSzPts val="1800"/>
              <a:buChar char="•"/>
            </a:pPr>
            <a:r>
              <a:rPr lang="hu-HU" dirty="0"/>
              <a:t>életmódbeli változás</a:t>
            </a:r>
            <a:endParaRPr dirty="0"/>
          </a:p>
          <a:p>
            <a:pPr marL="457200" lvl="0" indent="-342900" algn="l" rtl="0">
              <a:lnSpc>
                <a:spcPct val="90000"/>
              </a:lnSpc>
              <a:spcBef>
                <a:spcPts val="1000"/>
              </a:spcBef>
              <a:spcAft>
                <a:spcPts val="0"/>
              </a:spcAft>
              <a:buClr>
                <a:srgbClr val="1C9E4A"/>
              </a:buClr>
              <a:buSzPts val="1800"/>
              <a:buChar char="•"/>
            </a:pPr>
            <a:r>
              <a:rPr lang="hu-HU" dirty="0"/>
              <a:t>tanulási módszerekben és célokban beálló változás</a:t>
            </a:r>
            <a:endParaRPr dirty="0"/>
          </a:p>
          <a:p>
            <a:pPr marL="457200" lvl="0" indent="-342900" algn="l" rtl="0">
              <a:lnSpc>
                <a:spcPct val="90000"/>
              </a:lnSpc>
              <a:spcBef>
                <a:spcPts val="1000"/>
              </a:spcBef>
              <a:spcAft>
                <a:spcPts val="0"/>
              </a:spcAft>
              <a:buClr>
                <a:srgbClr val="1C9E4A"/>
              </a:buClr>
              <a:buSzPts val="1800"/>
              <a:buChar char="•"/>
            </a:pPr>
            <a:r>
              <a:rPr lang="hu-HU" dirty="0"/>
              <a:t>munkaerőpiaci változások</a:t>
            </a:r>
            <a:endParaRPr dirty="0"/>
          </a:p>
          <a:p>
            <a:pPr marL="457200" lvl="0" indent="-342900" algn="l" rtl="0">
              <a:lnSpc>
                <a:spcPct val="90000"/>
              </a:lnSpc>
              <a:spcBef>
                <a:spcPts val="1000"/>
              </a:spcBef>
              <a:spcAft>
                <a:spcPts val="0"/>
              </a:spcAft>
              <a:buClr>
                <a:srgbClr val="1C9E4A"/>
              </a:buClr>
              <a:buSzPts val="1800"/>
              <a:buChar char="•"/>
            </a:pPr>
            <a:r>
              <a:rPr lang="hu-HU" dirty="0"/>
              <a:t>államigazgatási, szabályozási változás</a:t>
            </a:r>
            <a:endParaRPr dirty="0"/>
          </a:p>
          <a:p>
            <a:pPr marL="114300" lvl="0" indent="0" algn="l" rtl="0">
              <a:lnSpc>
                <a:spcPct val="90000"/>
              </a:lnSpc>
              <a:spcBef>
                <a:spcPts val="1000"/>
              </a:spcBef>
              <a:spcAft>
                <a:spcPts val="0"/>
              </a:spcAft>
              <a:buSzPts val="1800"/>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d06e39d235_0_7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a:t>Kaptárba építhető szenzorok</a:t>
            </a:r>
            <a:endParaRPr/>
          </a:p>
        </p:txBody>
      </p:sp>
      <p:sp>
        <p:nvSpPr>
          <p:cNvPr id="493" name="Google Shape;493;gd06e39d235_0_70"/>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000"/>
              </a:spcBef>
              <a:spcAft>
                <a:spcPts val="0"/>
              </a:spcAft>
              <a:buSzPts val="1800"/>
              <a:buFont typeface="Arial"/>
              <a:buChar char="•"/>
            </a:pPr>
            <a:r>
              <a:rPr lang="hu-HU"/>
              <a:t>Minden kód már adott, vagy könnyen kifejleszthető, </a:t>
            </a:r>
            <a:endParaRPr/>
          </a:p>
          <a:p>
            <a:pPr marL="285750" lvl="0" indent="-285750" algn="l" rtl="0">
              <a:lnSpc>
                <a:spcPct val="90000"/>
              </a:lnSpc>
              <a:spcBef>
                <a:spcPts val="1000"/>
              </a:spcBef>
              <a:spcAft>
                <a:spcPts val="0"/>
              </a:spcAft>
              <a:buSzPts val="1800"/>
              <a:buFont typeface="Arial"/>
              <a:buChar char="•"/>
            </a:pPr>
            <a:r>
              <a:rPr lang="hu-HU"/>
              <a:t>Minden eszközök könnyen elérhetőek a piacon, </a:t>
            </a:r>
            <a:endParaRPr/>
          </a:p>
          <a:p>
            <a:pPr marL="285750" lvl="0" indent="-285750" algn="l" rtl="0">
              <a:lnSpc>
                <a:spcPct val="90000"/>
              </a:lnSpc>
              <a:spcBef>
                <a:spcPts val="1000"/>
              </a:spcBef>
              <a:spcAft>
                <a:spcPts val="0"/>
              </a:spcAft>
              <a:buSzPts val="1800"/>
              <a:buFont typeface="Arial"/>
              <a:buChar char="•"/>
            </a:pPr>
            <a:r>
              <a:rPr lang="hu-HU"/>
              <a:t>Egy kaptár újonnan történő „beszenzorozása”, </a:t>
            </a:r>
            <a:r>
              <a:rPr lang="hu-HU" b="1" u="sng"/>
              <a:t> kb 15 - 30 perc.</a:t>
            </a:r>
            <a:endParaRPr/>
          </a:p>
          <a:p>
            <a:pPr marL="285750" lvl="0" indent="-171450" algn="l" rtl="0">
              <a:lnSpc>
                <a:spcPct val="90000"/>
              </a:lnSpc>
              <a:spcBef>
                <a:spcPts val="1000"/>
              </a:spcBef>
              <a:spcAft>
                <a:spcPts val="0"/>
              </a:spcAft>
              <a:buSzPts val="1800"/>
              <a:buFont typeface="Arial"/>
              <a:buNone/>
            </a:pPr>
            <a:endParaRPr b="1" u="sng"/>
          </a:p>
          <a:p>
            <a:pPr marL="285750" lvl="0" indent="-285750" algn="l" rtl="0">
              <a:lnSpc>
                <a:spcPct val="90000"/>
              </a:lnSpc>
              <a:spcBef>
                <a:spcPts val="1000"/>
              </a:spcBef>
              <a:spcAft>
                <a:spcPts val="0"/>
              </a:spcAft>
              <a:buSzPts val="1800"/>
              <a:buFont typeface="Arial"/>
              <a:buChar char="•"/>
            </a:pPr>
            <a:r>
              <a:rPr lang="hu-HU" b="1"/>
              <a:t>SŐT!!! </a:t>
            </a:r>
            <a:r>
              <a:rPr lang="hu-HU"/>
              <a:t>Előre összerakott rendszer a bekapcsolás után </a:t>
            </a:r>
            <a:r>
              <a:rPr lang="hu-HU" u="sng"/>
              <a:t>azonnal</a:t>
            </a:r>
            <a:r>
              <a:rPr lang="hu-HU"/>
              <a:t> </a:t>
            </a:r>
            <a:r>
              <a:rPr lang="hu-HU" u="sng"/>
              <a:t>elkezdi</a:t>
            </a:r>
            <a:r>
              <a:rPr lang="hu-HU"/>
              <a:t> az adatgyűjtést </a:t>
            </a:r>
            <a:r>
              <a:rPr lang="hu-HU" u="sng"/>
              <a:t>teljesen önállóan.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d06e39d235_0_7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a:t>Adatgyűjtés</a:t>
            </a:r>
            <a:endParaRPr/>
          </a:p>
        </p:txBody>
      </p:sp>
      <p:sp>
        <p:nvSpPr>
          <p:cNvPr id="499" name="Google Shape;499;gd06e39d235_0_75"/>
          <p:cNvSpPr txBox="1">
            <a:spLocks noGrp="1"/>
          </p:cNvSpPr>
          <p:nvPr>
            <p:ph type="body" idx="1"/>
          </p:nvPr>
        </p:nvSpPr>
        <p:spPr>
          <a:xfrm>
            <a:off x="321548" y="1825625"/>
            <a:ext cx="5883300" cy="39966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C9E4A"/>
              </a:buClr>
              <a:buSzPts val="1800"/>
              <a:buChar char="•"/>
            </a:pPr>
            <a:r>
              <a:rPr lang="hu-HU"/>
              <a:t>Adatgyűjtés helyben, majd nap végén a napi adatcsomag feltöltése (dedikált biztonságos csatornán) egy egyetemi (védett) szerverre. </a:t>
            </a:r>
            <a:endParaRPr/>
          </a:p>
          <a:p>
            <a:pPr marL="457200" lvl="0" indent="-228600" algn="l" rtl="0">
              <a:lnSpc>
                <a:spcPct val="90000"/>
              </a:lnSpc>
              <a:spcBef>
                <a:spcPts val="1000"/>
              </a:spcBef>
              <a:spcAft>
                <a:spcPts val="0"/>
              </a:spcAft>
              <a:buClr>
                <a:srgbClr val="1C9E4A"/>
              </a:buClr>
              <a:buSzPts val="1800"/>
              <a:buNone/>
            </a:pPr>
            <a:endParaRPr/>
          </a:p>
          <a:p>
            <a:pPr marL="457200" lvl="0" indent="-342900" algn="l" rtl="0">
              <a:lnSpc>
                <a:spcPct val="90000"/>
              </a:lnSpc>
              <a:spcBef>
                <a:spcPts val="1000"/>
              </a:spcBef>
              <a:spcAft>
                <a:spcPts val="0"/>
              </a:spcAft>
              <a:buClr>
                <a:srgbClr val="1C9E4A"/>
              </a:buClr>
              <a:buSzPts val="1800"/>
              <a:buChar char="•"/>
            </a:pPr>
            <a:r>
              <a:rPr lang="hu-HU"/>
              <a:t>Adatok feldolgozása és gépi tanulásos modellek tanítása és tesztelése egyetemi infrastruktúrán belül.</a:t>
            </a:r>
            <a:endParaRPr/>
          </a:p>
        </p:txBody>
      </p:sp>
      <p:pic>
        <p:nvPicPr>
          <p:cNvPr id="500" name="Google Shape;500;gd06e39d235_0_75" descr="Hive sensor installed in the inside of beehive roofs. | Download Scientific  Diagram"/>
          <p:cNvPicPr preferRelativeResize="0"/>
          <p:nvPr/>
        </p:nvPicPr>
        <p:blipFill rotWithShape="1">
          <a:blip r:embed="rId3">
            <a:alphaModFix/>
          </a:blip>
          <a:srcRect/>
          <a:stretch/>
        </p:blipFill>
        <p:spPr>
          <a:xfrm>
            <a:off x="6945549" y="3681919"/>
            <a:ext cx="4318000" cy="2971800"/>
          </a:xfrm>
          <a:prstGeom prst="rect">
            <a:avLst/>
          </a:prstGeom>
          <a:noFill/>
          <a:ln>
            <a:noFill/>
          </a:ln>
        </p:spPr>
      </p:pic>
      <p:pic>
        <p:nvPicPr>
          <p:cNvPr id="501" name="Google Shape;501;gd06e39d235_0_75"/>
          <p:cNvPicPr preferRelativeResize="0"/>
          <p:nvPr/>
        </p:nvPicPr>
        <p:blipFill rotWithShape="1">
          <a:blip r:embed="rId4">
            <a:alphaModFix/>
          </a:blip>
          <a:srcRect/>
          <a:stretch/>
        </p:blipFill>
        <p:spPr>
          <a:xfrm>
            <a:off x="6340510" y="824516"/>
            <a:ext cx="5265625" cy="260448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d06e39d235_0_82"/>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a:t>Általános hangfeldolgozási folyamat</a:t>
            </a:r>
            <a:endParaRPr/>
          </a:p>
        </p:txBody>
      </p:sp>
      <p:sp>
        <p:nvSpPr>
          <p:cNvPr id="507" name="Google Shape;507;gd06e39d235_0_82"/>
          <p:cNvSpPr txBox="1">
            <a:spLocks noGrp="1"/>
          </p:cNvSpPr>
          <p:nvPr>
            <p:ph type="body" idx="1"/>
          </p:nvPr>
        </p:nvSpPr>
        <p:spPr>
          <a:xfrm>
            <a:off x="321547" y="1862947"/>
            <a:ext cx="7643894" cy="3828600"/>
          </a:xfrm>
          <a:prstGeom prst="rect">
            <a:avLst/>
          </a:prstGeom>
          <a:noFill/>
          <a:ln>
            <a:noFill/>
          </a:ln>
        </p:spPr>
        <p:txBody>
          <a:bodyPr spcFirstLastPara="1" wrap="square" lIns="91425" tIns="45700" rIns="91425" bIns="45700" anchor="t" anchorCtr="0">
            <a:normAutofit fontScale="85000" lnSpcReduction="10000"/>
          </a:bodyPr>
          <a:lstStyle/>
          <a:p>
            <a:pPr marL="285750" lvl="0" indent="-285750" algn="l" rtl="0">
              <a:lnSpc>
                <a:spcPct val="90000"/>
              </a:lnSpc>
              <a:spcBef>
                <a:spcPts val="1000"/>
              </a:spcBef>
              <a:spcAft>
                <a:spcPts val="0"/>
              </a:spcAft>
              <a:buSzPct val="75630"/>
              <a:buFont typeface="Arial"/>
              <a:buChar char="•"/>
            </a:pPr>
            <a:r>
              <a:rPr lang="hu-HU" dirty="0"/>
              <a:t>Digitális felvétel készítése (analóg felvétel       digitalizálás)</a:t>
            </a:r>
            <a:endParaRPr dirty="0"/>
          </a:p>
          <a:p>
            <a:pPr marL="742950" lvl="1" indent="-285750" algn="l" rtl="0">
              <a:lnSpc>
                <a:spcPct val="90000"/>
              </a:lnSpc>
              <a:spcBef>
                <a:spcPts val="500"/>
              </a:spcBef>
              <a:spcAft>
                <a:spcPts val="0"/>
              </a:spcAft>
              <a:buSzPct val="88235"/>
              <a:buFont typeface="Arial"/>
              <a:buChar char="•"/>
            </a:pPr>
            <a:r>
              <a:rPr lang="hu-HU" dirty="0"/>
              <a:t>WAV, MP3</a:t>
            </a:r>
            <a:endParaRPr dirty="0"/>
          </a:p>
          <a:p>
            <a:pPr marL="285750" lvl="0" indent="-285750" algn="l" rtl="0">
              <a:lnSpc>
                <a:spcPct val="90000"/>
              </a:lnSpc>
              <a:spcBef>
                <a:spcPts val="1000"/>
              </a:spcBef>
              <a:spcAft>
                <a:spcPts val="0"/>
              </a:spcAft>
              <a:buSzPct val="75630"/>
              <a:buFont typeface="Arial"/>
              <a:buChar char="•"/>
            </a:pPr>
            <a:r>
              <a:rPr lang="hu-HU" dirty="0"/>
              <a:t>Jellemző kivonatolás, hatékony tárolás, releváns információtartalom kivonatolás, dimenziócsökkentés</a:t>
            </a:r>
            <a:endParaRPr dirty="0"/>
          </a:p>
          <a:p>
            <a:pPr marL="742950" lvl="1" indent="-285750" algn="l" rtl="0">
              <a:lnSpc>
                <a:spcPct val="90000"/>
              </a:lnSpc>
              <a:spcBef>
                <a:spcPts val="500"/>
              </a:spcBef>
              <a:spcAft>
                <a:spcPts val="0"/>
              </a:spcAft>
              <a:buSzPct val="88235"/>
              <a:buFont typeface="Arial"/>
              <a:buChar char="•"/>
            </a:pPr>
            <a:r>
              <a:rPr lang="hu-HU" dirty="0"/>
              <a:t>STFT, MFCC,  saját eljárás</a:t>
            </a:r>
            <a:endParaRPr dirty="0"/>
          </a:p>
          <a:p>
            <a:pPr marL="285750" lvl="0" indent="-285750" algn="l" rtl="0">
              <a:lnSpc>
                <a:spcPct val="90000"/>
              </a:lnSpc>
              <a:spcBef>
                <a:spcPts val="1000"/>
              </a:spcBef>
              <a:spcAft>
                <a:spcPts val="0"/>
              </a:spcAft>
              <a:buSzPct val="75630"/>
              <a:buFont typeface="Arial"/>
              <a:buChar char="•"/>
            </a:pPr>
            <a:r>
              <a:rPr lang="hu-HU" dirty="0"/>
              <a:t>Adathalmaz aggregálás, </a:t>
            </a:r>
            <a:r>
              <a:rPr lang="hu-HU" dirty="0" err="1"/>
              <a:t>vektorizáció</a:t>
            </a:r>
            <a:endParaRPr dirty="0"/>
          </a:p>
          <a:p>
            <a:pPr marL="285750" lvl="0" indent="-285750" algn="l" rtl="0">
              <a:lnSpc>
                <a:spcPct val="90000"/>
              </a:lnSpc>
              <a:spcBef>
                <a:spcPts val="1000"/>
              </a:spcBef>
              <a:spcAft>
                <a:spcPts val="0"/>
              </a:spcAft>
              <a:buSzPct val="75630"/>
              <a:buFont typeface="Arial"/>
              <a:buChar char="•"/>
            </a:pPr>
            <a:r>
              <a:rPr lang="hu-HU" dirty="0"/>
              <a:t>Gépi </a:t>
            </a:r>
            <a:r>
              <a:rPr lang="hu-HU" dirty="0" err="1"/>
              <a:t>tanulásos</a:t>
            </a:r>
            <a:r>
              <a:rPr lang="hu-HU" dirty="0"/>
              <a:t> modell alkalmazása, a kiválasztott problémának megfelelően</a:t>
            </a:r>
            <a:endParaRPr dirty="0"/>
          </a:p>
          <a:p>
            <a:pPr marL="285750" lvl="0" indent="-285750" algn="l" rtl="0">
              <a:lnSpc>
                <a:spcPct val="90000"/>
              </a:lnSpc>
              <a:spcBef>
                <a:spcPts val="1000"/>
              </a:spcBef>
              <a:spcAft>
                <a:spcPts val="0"/>
              </a:spcAft>
              <a:buSzPct val="75630"/>
              <a:buFont typeface="Arial"/>
              <a:buChar char="•"/>
            </a:pPr>
            <a:r>
              <a:rPr lang="hu-HU" dirty="0"/>
              <a:t>Modell kiértékelése, finomhangolása</a:t>
            </a:r>
            <a:endParaRPr dirty="0"/>
          </a:p>
          <a:p>
            <a:pPr marL="285750" lvl="0" indent="-285750" algn="l" rtl="0">
              <a:lnSpc>
                <a:spcPct val="90000"/>
              </a:lnSpc>
              <a:spcBef>
                <a:spcPts val="1000"/>
              </a:spcBef>
              <a:spcAft>
                <a:spcPts val="0"/>
              </a:spcAft>
              <a:buSzPct val="75630"/>
              <a:buFont typeface="Arial"/>
              <a:buChar char="•"/>
            </a:pPr>
            <a:r>
              <a:rPr lang="hu-HU" dirty="0"/>
              <a:t>Eredmények megosztása</a:t>
            </a:r>
            <a:endParaRPr dirty="0"/>
          </a:p>
        </p:txBody>
      </p:sp>
      <p:pic>
        <p:nvPicPr>
          <p:cNvPr id="508" name="Google Shape;508;gd06e39d235_0_82"/>
          <p:cNvPicPr preferRelativeResize="0"/>
          <p:nvPr/>
        </p:nvPicPr>
        <p:blipFill rotWithShape="1">
          <a:blip r:embed="rId3">
            <a:alphaModFix/>
          </a:blip>
          <a:srcRect/>
          <a:stretch/>
        </p:blipFill>
        <p:spPr>
          <a:xfrm>
            <a:off x="6944497" y="3484836"/>
            <a:ext cx="4925957" cy="2468414"/>
          </a:xfrm>
          <a:prstGeom prst="rect">
            <a:avLst/>
          </a:prstGeom>
          <a:noFill/>
          <a:ln>
            <a:noFill/>
          </a:ln>
        </p:spPr>
      </p:pic>
      <p:sp>
        <p:nvSpPr>
          <p:cNvPr id="2" name="Nyíl: jobbra mutató 1">
            <a:extLst>
              <a:ext uri="{FF2B5EF4-FFF2-40B4-BE49-F238E27FC236}">
                <a16:creationId xmlns:a16="http://schemas.microsoft.com/office/drawing/2014/main" id="{5B153FB3-8762-4CF0-845C-5563D7DC2C16}"/>
              </a:ext>
            </a:extLst>
          </p:cNvPr>
          <p:cNvSpPr/>
          <p:nvPr/>
        </p:nvSpPr>
        <p:spPr>
          <a:xfrm>
            <a:off x="5918200" y="2052320"/>
            <a:ext cx="355600" cy="27432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d06e39d235_0_93"/>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a:t>Eredmények megjelenítése</a:t>
            </a:r>
            <a:endParaRPr/>
          </a:p>
        </p:txBody>
      </p:sp>
      <p:sp>
        <p:nvSpPr>
          <p:cNvPr id="520" name="Google Shape;520;gd06e39d235_0_93"/>
          <p:cNvSpPr txBox="1">
            <a:spLocks noGrp="1"/>
          </p:cNvSpPr>
          <p:nvPr>
            <p:ph type="body" idx="1"/>
          </p:nvPr>
        </p:nvSpPr>
        <p:spPr>
          <a:xfrm>
            <a:off x="314848" y="1593947"/>
            <a:ext cx="5528700" cy="3670200"/>
          </a:xfrm>
          <a:prstGeom prst="rect">
            <a:avLst/>
          </a:prstGeom>
          <a:noFill/>
          <a:ln>
            <a:noFill/>
          </a:ln>
        </p:spPr>
        <p:txBody>
          <a:bodyPr spcFirstLastPara="1" wrap="square" lIns="91425" tIns="45700" rIns="91425" bIns="45700" anchor="t" anchorCtr="0">
            <a:normAutofit lnSpcReduction="10000"/>
          </a:bodyPr>
          <a:lstStyle/>
          <a:p>
            <a:pPr marL="285750" lvl="0" indent="-295017" algn="l" rtl="0">
              <a:lnSpc>
                <a:spcPct val="90000"/>
              </a:lnSpc>
              <a:spcBef>
                <a:spcPts val="1000"/>
              </a:spcBef>
              <a:spcAft>
                <a:spcPts val="0"/>
              </a:spcAft>
              <a:buSzPts val="1946"/>
              <a:buFont typeface="Arial"/>
              <a:buChar char="•"/>
            </a:pPr>
            <a:r>
              <a:rPr lang="hu-HU" dirty="0" err="1"/>
              <a:t>Offsite</a:t>
            </a:r>
            <a:r>
              <a:rPr lang="hu-HU" dirty="0"/>
              <a:t> kifejlesztett modell visszatelepítése az adatgyűjtő mini </a:t>
            </a:r>
            <a:r>
              <a:rPr lang="hu-HU" dirty="0" err="1"/>
              <a:t>számítógépeikre</a:t>
            </a:r>
            <a:r>
              <a:rPr lang="hu-HU" dirty="0"/>
              <a:t> távolról, vagy a méhész mobiljára és helyben, valós időben történő tesztelése és futtatása.</a:t>
            </a:r>
            <a:endParaRPr dirty="0"/>
          </a:p>
          <a:p>
            <a:pPr marL="285750" lvl="0" indent="-295017" algn="l" rtl="0">
              <a:lnSpc>
                <a:spcPct val="90000"/>
              </a:lnSpc>
              <a:spcBef>
                <a:spcPts val="1000"/>
              </a:spcBef>
              <a:spcAft>
                <a:spcPts val="0"/>
              </a:spcAft>
              <a:buSzPts val="1946"/>
              <a:buFont typeface="Arial"/>
              <a:buChar char="•"/>
            </a:pPr>
            <a:r>
              <a:rPr lang="hu-HU" dirty="0"/>
              <a:t>Próbariasztások, állapot-kijelzések, amiket a méhész helyben hitelesít (felnyitással, vagy anélkül!)</a:t>
            </a:r>
            <a:endParaRPr dirty="0"/>
          </a:p>
        </p:txBody>
      </p:sp>
      <p:pic>
        <p:nvPicPr>
          <p:cNvPr id="521" name="Google Shape;521;gd06e39d235_0_93" descr="Live Interactive Dashboard Examples Gallery | iDashboards"/>
          <p:cNvPicPr preferRelativeResize="0"/>
          <p:nvPr/>
        </p:nvPicPr>
        <p:blipFill rotWithShape="1">
          <a:blip r:embed="rId3">
            <a:alphaModFix/>
          </a:blip>
          <a:srcRect/>
          <a:stretch/>
        </p:blipFill>
        <p:spPr>
          <a:xfrm>
            <a:off x="6007647" y="1690688"/>
            <a:ext cx="5341352" cy="311288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d06e39d235_0_99"/>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a:t>Kihívások</a:t>
            </a:r>
            <a:endParaRPr/>
          </a:p>
        </p:txBody>
      </p:sp>
      <p:sp>
        <p:nvSpPr>
          <p:cNvPr id="527" name="Google Shape;527;gd06e39d235_0_99"/>
          <p:cNvSpPr txBox="1">
            <a:spLocks noGrp="1"/>
          </p:cNvSpPr>
          <p:nvPr>
            <p:ph type="body" idx="1"/>
          </p:nvPr>
        </p:nvSpPr>
        <p:spPr>
          <a:xfrm>
            <a:off x="321547" y="1443070"/>
            <a:ext cx="5556600" cy="4703730"/>
          </a:xfrm>
          <a:prstGeom prst="rect">
            <a:avLst/>
          </a:prstGeom>
          <a:noFill/>
          <a:ln>
            <a:noFill/>
          </a:ln>
        </p:spPr>
        <p:txBody>
          <a:bodyPr spcFirstLastPara="1" wrap="square" lIns="91425" tIns="45700" rIns="91425" bIns="45700" anchor="t" anchorCtr="0">
            <a:normAutofit fontScale="77500" lnSpcReduction="20000"/>
          </a:bodyPr>
          <a:lstStyle/>
          <a:p>
            <a:pPr marL="114300" lvl="0" indent="0" algn="l" rtl="0">
              <a:lnSpc>
                <a:spcPct val="90000"/>
              </a:lnSpc>
              <a:spcBef>
                <a:spcPts val="1000"/>
              </a:spcBef>
              <a:spcAft>
                <a:spcPts val="0"/>
              </a:spcAft>
              <a:buSzPct val="102857"/>
              <a:buNone/>
            </a:pPr>
            <a:r>
              <a:rPr lang="hu-HU" dirty="0"/>
              <a:t>Technikai kihívások:</a:t>
            </a:r>
            <a:endParaRPr dirty="0"/>
          </a:p>
          <a:p>
            <a:pPr marL="285750" lvl="0" indent="-299466" algn="l" rtl="0">
              <a:lnSpc>
                <a:spcPct val="90000"/>
              </a:lnSpc>
              <a:spcBef>
                <a:spcPts val="1000"/>
              </a:spcBef>
              <a:spcAft>
                <a:spcPts val="0"/>
              </a:spcAft>
              <a:buSzPct val="102857"/>
              <a:buFont typeface="Arial"/>
              <a:buChar char="•"/>
            </a:pPr>
            <a:r>
              <a:rPr lang="hu-HU" dirty="0"/>
              <a:t>Szenzorrendszer architektúra tervezése</a:t>
            </a:r>
            <a:endParaRPr dirty="0"/>
          </a:p>
          <a:p>
            <a:pPr marL="285750" lvl="0" indent="-299466" algn="l" rtl="0">
              <a:lnSpc>
                <a:spcPct val="90000"/>
              </a:lnSpc>
              <a:spcBef>
                <a:spcPts val="1000"/>
              </a:spcBef>
              <a:spcAft>
                <a:spcPts val="0"/>
              </a:spcAft>
              <a:buSzPct val="102857"/>
              <a:buFont typeface="Arial"/>
              <a:buChar char="•"/>
            </a:pPr>
            <a:r>
              <a:rPr lang="hu-HU" dirty="0"/>
              <a:t>Szenzorok kiválasztása és összehasonlítása</a:t>
            </a:r>
            <a:endParaRPr dirty="0"/>
          </a:p>
          <a:p>
            <a:pPr marL="285750" lvl="0" indent="-299466" algn="l" rtl="0">
              <a:lnSpc>
                <a:spcPct val="90000"/>
              </a:lnSpc>
              <a:spcBef>
                <a:spcPts val="1000"/>
              </a:spcBef>
              <a:spcAft>
                <a:spcPts val="0"/>
              </a:spcAft>
              <a:buSzPct val="102857"/>
              <a:buFont typeface="Arial"/>
              <a:buChar char="•"/>
            </a:pPr>
            <a:r>
              <a:rPr lang="hu-HU" dirty="0"/>
              <a:t>Szenzorok tesztelése</a:t>
            </a:r>
            <a:endParaRPr dirty="0"/>
          </a:p>
          <a:p>
            <a:pPr marL="285750" lvl="0" indent="-299466" algn="l" rtl="0">
              <a:lnSpc>
                <a:spcPct val="90000"/>
              </a:lnSpc>
              <a:spcBef>
                <a:spcPts val="1000"/>
              </a:spcBef>
              <a:spcAft>
                <a:spcPts val="0"/>
              </a:spcAft>
              <a:buSzPct val="102857"/>
              <a:buFont typeface="Arial"/>
              <a:buChar char="•"/>
            </a:pPr>
            <a:r>
              <a:rPr lang="hu-HU" dirty="0"/>
              <a:t>Szenzorok programozása Python nyelven</a:t>
            </a:r>
            <a:endParaRPr dirty="0"/>
          </a:p>
          <a:p>
            <a:pPr marL="285750" lvl="0" indent="-299466" algn="l" rtl="0">
              <a:lnSpc>
                <a:spcPct val="90000"/>
              </a:lnSpc>
              <a:spcBef>
                <a:spcPts val="1000"/>
              </a:spcBef>
              <a:spcAft>
                <a:spcPts val="0"/>
              </a:spcAft>
              <a:buSzPct val="102857"/>
              <a:buFont typeface="Arial"/>
              <a:buChar char="•"/>
            </a:pPr>
            <a:r>
              <a:rPr lang="hu-HU" dirty="0"/>
              <a:t>24 órás automatizált ciklus tervezése és implementálása</a:t>
            </a:r>
            <a:endParaRPr dirty="0"/>
          </a:p>
          <a:p>
            <a:pPr marL="285750" lvl="0" indent="-299466" algn="l" rtl="0">
              <a:lnSpc>
                <a:spcPct val="90000"/>
              </a:lnSpc>
              <a:spcBef>
                <a:spcPts val="1000"/>
              </a:spcBef>
              <a:spcAft>
                <a:spcPts val="0"/>
              </a:spcAft>
              <a:buSzPct val="102857"/>
              <a:buFont typeface="Arial"/>
              <a:buChar char="•"/>
            </a:pPr>
            <a:r>
              <a:rPr lang="hu-HU" dirty="0"/>
              <a:t>Automatizált adatgyűjtés és tárolás</a:t>
            </a:r>
            <a:endParaRPr dirty="0"/>
          </a:p>
          <a:p>
            <a:pPr marL="285750" lvl="0" indent="-299466" algn="l" rtl="0">
              <a:lnSpc>
                <a:spcPct val="90000"/>
              </a:lnSpc>
              <a:spcBef>
                <a:spcPts val="1000"/>
              </a:spcBef>
              <a:spcAft>
                <a:spcPts val="0"/>
              </a:spcAft>
              <a:buSzPct val="102857"/>
              <a:buFont typeface="Arial"/>
              <a:buChar char="•"/>
            </a:pPr>
            <a:r>
              <a:rPr lang="hu-HU" dirty="0"/>
              <a:t>Adatok automatizált tömörítése és feltöltése</a:t>
            </a:r>
            <a:endParaRPr dirty="0"/>
          </a:p>
          <a:p>
            <a:pPr marL="285750" lvl="0" indent="-299466" algn="l" rtl="0">
              <a:lnSpc>
                <a:spcPct val="90000"/>
              </a:lnSpc>
              <a:spcBef>
                <a:spcPts val="1000"/>
              </a:spcBef>
              <a:spcAft>
                <a:spcPts val="0"/>
              </a:spcAft>
              <a:buSzPct val="102857"/>
              <a:buFont typeface="Arial"/>
              <a:buChar char="•"/>
            </a:pPr>
            <a:r>
              <a:rPr lang="hu-HU" dirty="0"/>
              <a:t>Biztonságos adatkapcsolat kialakítása és fenntartása</a:t>
            </a:r>
            <a:endParaRPr dirty="0"/>
          </a:p>
          <a:p>
            <a:pPr marL="285750" lvl="0" indent="-299466" algn="l" rtl="0">
              <a:lnSpc>
                <a:spcPct val="90000"/>
              </a:lnSpc>
              <a:spcBef>
                <a:spcPts val="1000"/>
              </a:spcBef>
              <a:spcAft>
                <a:spcPts val="0"/>
              </a:spcAft>
              <a:buSzPct val="102857"/>
              <a:buFont typeface="Arial"/>
              <a:buChar char="•"/>
            </a:pPr>
            <a:r>
              <a:rPr lang="hu-HU" dirty="0"/>
              <a:t>Szenzorrendszer fizikai védelme (ütés, eső, propolisz, viasz)</a:t>
            </a:r>
            <a:endParaRPr dirty="0"/>
          </a:p>
        </p:txBody>
      </p:sp>
      <p:sp>
        <p:nvSpPr>
          <p:cNvPr id="528" name="Google Shape;528;gd06e39d235_0_99"/>
          <p:cNvSpPr txBox="1"/>
          <p:nvPr/>
        </p:nvSpPr>
        <p:spPr>
          <a:xfrm>
            <a:off x="5878286" y="1443070"/>
            <a:ext cx="5556600" cy="4351200"/>
          </a:xfrm>
          <a:prstGeom prst="rect">
            <a:avLst/>
          </a:prstGeom>
          <a:noFill/>
          <a:ln>
            <a:noFill/>
          </a:ln>
        </p:spPr>
        <p:txBody>
          <a:bodyPr spcFirstLastPara="1" wrap="square" lIns="91425" tIns="45700" rIns="91425" bIns="45700" anchor="t" anchorCtr="0">
            <a:normAutofit lnSpcReduction="10000"/>
          </a:bodyPr>
          <a:lstStyle/>
          <a:p>
            <a:pPr marL="114300" marR="0" lvl="0" indent="0" algn="l" rtl="0">
              <a:lnSpc>
                <a:spcPct val="90000"/>
              </a:lnSpc>
              <a:spcBef>
                <a:spcPts val="1000"/>
              </a:spcBef>
              <a:spcAft>
                <a:spcPts val="0"/>
              </a:spcAft>
              <a:buClr>
                <a:srgbClr val="1C9E4A"/>
              </a:buClr>
              <a:buSzPts val="1946"/>
              <a:buFont typeface="Arial"/>
              <a:buNone/>
            </a:pPr>
            <a:r>
              <a:rPr lang="hu-HU" sz="2800" b="0" i="0" u="none" strike="noStrike" cap="none" dirty="0">
                <a:solidFill>
                  <a:srgbClr val="1C9E4A"/>
                </a:solidFill>
                <a:latin typeface="Calibri"/>
                <a:ea typeface="Calibri"/>
                <a:cs typeface="Calibri"/>
                <a:sym typeface="Calibri"/>
              </a:rPr>
              <a:t>Kutatási kihívások:</a:t>
            </a:r>
            <a:endParaRPr sz="2800" b="0" i="0" u="none" strike="noStrike" cap="none" dirty="0">
              <a:solidFill>
                <a:srgbClr val="1C9E4A"/>
              </a:solidFill>
              <a:latin typeface="Calibri"/>
              <a:ea typeface="Calibri"/>
              <a:cs typeface="Calibri"/>
              <a:sym typeface="Calibri"/>
            </a:endParaRPr>
          </a:p>
          <a:p>
            <a:pPr marL="285750" marR="0" lvl="0" indent="-295017" algn="l" rtl="0">
              <a:lnSpc>
                <a:spcPct val="90000"/>
              </a:lnSpc>
              <a:spcBef>
                <a:spcPts val="1000"/>
              </a:spcBef>
              <a:spcAft>
                <a:spcPts val="0"/>
              </a:spcAft>
              <a:buClr>
                <a:srgbClr val="1C9E4A"/>
              </a:buClr>
              <a:buSzPts val="1946"/>
              <a:buFont typeface="Arial"/>
              <a:buChar char="•"/>
            </a:pPr>
            <a:r>
              <a:rPr lang="hu-HU" sz="2300" b="0" i="0" u="none" strike="noStrike" cap="none" dirty="0">
                <a:solidFill>
                  <a:srgbClr val="1C9E4A"/>
                </a:solidFill>
                <a:latin typeface="Calibri"/>
                <a:ea typeface="Calibri"/>
                <a:cs typeface="Calibri"/>
                <a:sym typeface="Calibri"/>
              </a:rPr>
              <a:t>Adatc</a:t>
            </a:r>
            <a:r>
              <a:rPr lang="hu-HU" sz="2300" dirty="0">
                <a:solidFill>
                  <a:srgbClr val="1C9E4A"/>
                </a:solidFill>
                <a:latin typeface="Calibri"/>
                <a:ea typeface="Calibri"/>
                <a:cs typeface="Calibri"/>
                <a:sym typeface="Calibri"/>
              </a:rPr>
              <a:t>í</a:t>
            </a:r>
            <a:r>
              <a:rPr lang="hu-HU" sz="2300" b="0" i="0" u="none" strike="noStrike" cap="none" dirty="0">
                <a:solidFill>
                  <a:srgbClr val="1C9E4A"/>
                </a:solidFill>
                <a:latin typeface="Calibri"/>
                <a:ea typeface="Calibri"/>
                <a:cs typeface="Calibri"/>
                <a:sym typeface="Calibri"/>
              </a:rPr>
              <a:t>mkézés</a:t>
            </a:r>
            <a:endParaRPr dirty="0"/>
          </a:p>
          <a:p>
            <a:pPr marL="285750" marR="0" lvl="0" indent="-295017" algn="l" rtl="0">
              <a:lnSpc>
                <a:spcPct val="90000"/>
              </a:lnSpc>
              <a:spcBef>
                <a:spcPts val="1000"/>
              </a:spcBef>
              <a:spcAft>
                <a:spcPts val="0"/>
              </a:spcAft>
              <a:buClr>
                <a:srgbClr val="1C9E4A"/>
              </a:buClr>
              <a:buSzPts val="1946"/>
              <a:buFont typeface="Arial"/>
              <a:buChar char="•"/>
            </a:pPr>
            <a:r>
              <a:rPr lang="hu-HU" sz="2300" b="0" i="0" u="none" strike="noStrike" cap="none" dirty="0">
                <a:solidFill>
                  <a:srgbClr val="1C9E4A"/>
                </a:solidFill>
                <a:latin typeface="Calibri"/>
                <a:ea typeface="Calibri"/>
                <a:cs typeface="Calibri"/>
                <a:sym typeface="Calibri"/>
              </a:rPr>
              <a:t>Megfelelő, mér jelenlévő  jellemző kivonatolási eljárások megtalálása</a:t>
            </a:r>
            <a:endParaRPr dirty="0"/>
          </a:p>
          <a:p>
            <a:pPr marL="285750" marR="0" lvl="0" indent="-295017" algn="l" rtl="0">
              <a:lnSpc>
                <a:spcPct val="90000"/>
              </a:lnSpc>
              <a:spcBef>
                <a:spcPts val="1000"/>
              </a:spcBef>
              <a:spcAft>
                <a:spcPts val="0"/>
              </a:spcAft>
              <a:buClr>
                <a:srgbClr val="1C9E4A"/>
              </a:buClr>
              <a:buSzPts val="1946"/>
              <a:buFont typeface="Arial"/>
              <a:buChar char="•"/>
            </a:pPr>
            <a:r>
              <a:rPr lang="hu-HU" sz="2300" b="0" i="0" u="none" strike="noStrike" cap="none" dirty="0">
                <a:solidFill>
                  <a:srgbClr val="1C9E4A"/>
                </a:solidFill>
                <a:latin typeface="Calibri"/>
                <a:ea typeface="Calibri"/>
                <a:cs typeface="Calibri"/>
                <a:sym typeface="Calibri"/>
              </a:rPr>
              <a:t>Új eljárások tesztelése</a:t>
            </a:r>
            <a:endParaRPr dirty="0"/>
          </a:p>
          <a:p>
            <a:pPr marL="285750" marR="0" lvl="0" indent="-295017" algn="l" rtl="0">
              <a:lnSpc>
                <a:spcPct val="90000"/>
              </a:lnSpc>
              <a:spcBef>
                <a:spcPts val="1000"/>
              </a:spcBef>
              <a:spcAft>
                <a:spcPts val="0"/>
              </a:spcAft>
              <a:buClr>
                <a:srgbClr val="1C9E4A"/>
              </a:buClr>
              <a:buSzPts val="1946"/>
              <a:buFont typeface="Arial"/>
              <a:buChar char="•"/>
            </a:pPr>
            <a:r>
              <a:rPr lang="hu-HU" sz="2300" b="0" i="0" u="none" strike="noStrike" cap="none" dirty="0">
                <a:solidFill>
                  <a:srgbClr val="1C9E4A"/>
                </a:solidFill>
                <a:latin typeface="Calibri"/>
                <a:ea typeface="Calibri"/>
                <a:cs typeface="Calibri"/>
                <a:sym typeface="Calibri"/>
              </a:rPr>
              <a:t>Úgy haladni, hogy a </a:t>
            </a:r>
            <a:r>
              <a:rPr lang="hu-HU" sz="2300" b="0" i="0" u="none" strike="noStrike" cap="none" dirty="0" err="1">
                <a:solidFill>
                  <a:srgbClr val="1C9E4A"/>
                </a:solidFill>
                <a:latin typeface="Calibri"/>
                <a:ea typeface="Calibri"/>
                <a:cs typeface="Calibri"/>
                <a:sym typeface="Calibri"/>
              </a:rPr>
              <a:t>cimkézett</a:t>
            </a:r>
            <a:r>
              <a:rPr lang="hu-HU" sz="2300" b="0" i="0" u="none" strike="noStrike" cap="none" dirty="0">
                <a:solidFill>
                  <a:srgbClr val="1C9E4A"/>
                </a:solidFill>
                <a:latin typeface="Calibri"/>
                <a:ea typeface="Calibri"/>
                <a:cs typeface="Calibri"/>
                <a:sym typeface="Calibri"/>
              </a:rPr>
              <a:t> adatok nem állnak rendelkezésre, de a haladással a jövőbeni vizsgálatokat is segíteni kell</a:t>
            </a:r>
            <a:endParaRPr dirty="0"/>
          </a:p>
          <a:p>
            <a:pPr marL="285750" marR="0" lvl="0" indent="-295017" algn="l" rtl="0">
              <a:lnSpc>
                <a:spcPct val="90000"/>
              </a:lnSpc>
              <a:spcBef>
                <a:spcPts val="1000"/>
              </a:spcBef>
              <a:spcAft>
                <a:spcPts val="0"/>
              </a:spcAft>
              <a:buClr>
                <a:srgbClr val="1C9E4A"/>
              </a:buClr>
              <a:buSzPts val="1946"/>
              <a:buFont typeface="Arial"/>
              <a:buChar char="•"/>
            </a:pPr>
            <a:r>
              <a:rPr lang="hu-HU" sz="2300" b="0" i="0" u="none" strike="noStrike" cap="none" dirty="0">
                <a:solidFill>
                  <a:srgbClr val="1C9E4A"/>
                </a:solidFill>
                <a:latin typeface="Calibri"/>
                <a:ea typeface="Calibri"/>
                <a:cs typeface="Calibri"/>
                <a:sym typeface="Calibri"/>
              </a:rPr>
              <a:t>Méhcsaládok lopás-detektálása</a:t>
            </a:r>
            <a:endParaRPr dirty="0"/>
          </a:p>
          <a:p>
            <a:pPr marL="285750" marR="0" lvl="0" indent="-295017" algn="l" rtl="0">
              <a:lnSpc>
                <a:spcPct val="90000"/>
              </a:lnSpc>
              <a:spcBef>
                <a:spcPts val="1000"/>
              </a:spcBef>
              <a:spcAft>
                <a:spcPts val="0"/>
              </a:spcAft>
              <a:buClr>
                <a:srgbClr val="1C9E4A"/>
              </a:buClr>
              <a:buSzPts val="1946"/>
              <a:buFont typeface="Arial"/>
              <a:buChar char="•"/>
            </a:pPr>
            <a:r>
              <a:rPr lang="hu-HU" sz="2300" b="0" i="0" u="none" strike="noStrike" cap="none" dirty="0">
                <a:solidFill>
                  <a:srgbClr val="1C9E4A"/>
                </a:solidFill>
                <a:latin typeface="Calibri"/>
                <a:ea typeface="Calibri"/>
                <a:cs typeface="Calibri"/>
                <a:sym typeface="Calibri"/>
              </a:rPr>
              <a:t>ML technikák alkalmazhatósági vizsgálata</a:t>
            </a:r>
            <a:endParaRPr dirty="0"/>
          </a:p>
          <a:p>
            <a:pPr marL="457200" marR="0" lvl="1" indent="0" algn="l" rtl="0">
              <a:lnSpc>
                <a:spcPct val="90000"/>
              </a:lnSpc>
              <a:spcBef>
                <a:spcPts val="500"/>
              </a:spcBef>
              <a:spcAft>
                <a:spcPts val="0"/>
              </a:spcAft>
              <a:buClr>
                <a:srgbClr val="1C9E4A"/>
              </a:buClr>
              <a:buSzPts val="1946"/>
              <a:buFont typeface="Arial"/>
              <a:buNone/>
            </a:pPr>
            <a:r>
              <a:rPr lang="hu-HU" sz="2300" b="0" i="0" u="none" strike="noStrike" cap="none" dirty="0">
                <a:solidFill>
                  <a:srgbClr val="1C9E4A"/>
                </a:solidFill>
                <a:latin typeface="Calibri"/>
                <a:ea typeface="Calibri"/>
                <a:cs typeface="Calibri"/>
                <a:sym typeface="Calibri"/>
              </a:rPr>
              <a:t>Lehetséges klasszifikáció, van értelme?</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d06e39d235_0_110"/>
          <p:cNvSpPr txBox="1">
            <a:spLocks noGrp="1"/>
          </p:cNvSpPr>
          <p:nvPr>
            <p:ph type="title"/>
          </p:nvPr>
        </p:nvSpPr>
        <p:spPr>
          <a:xfrm>
            <a:off x="318150" y="266475"/>
            <a:ext cx="11555700" cy="1690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9090"/>
              <a:buNone/>
            </a:pPr>
            <a:r>
              <a:rPr lang="hu-HU" sz="3666" dirty="0"/>
              <a:t>2. Miről árulkodik a méhek zsongása?</a:t>
            </a:r>
            <a:endParaRPr sz="3666" dirty="0"/>
          </a:p>
          <a:p>
            <a:pPr marL="0" lvl="0" indent="0" algn="l" rtl="0">
              <a:lnSpc>
                <a:spcPct val="90000"/>
              </a:lnSpc>
              <a:spcBef>
                <a:spcPts val="0"/>
              </a:spcBef>
              <a:spcAft>
                <a:spcPts val="0"/>
              </a:spcAft>
              <a:buSzPct val="55862"/>
              <a:buNone/>
            </a:pPr>
            <a:r>
              <a:rPr lang="hu-HU" sz="3222" dirty="0"/>
              <a:t>Natura Mérnökiroda Kft. - az ELTE Informatikai Karral együttműködésben</a:t>
            </a:r>
            <a:endParaRPr sz="3222" dirty="0"/>
          </a:p>
          <a:p>
            <a:pPr marL="0" lvl="0" indent="0" algn="ctr" rtl="0">
              <a:lnSpc>
                <a:spcPct val="90000"/>
              </a:lnSpc>
              <a:spcBef>
                <a:spcPts val="0"/>
              </a:spcBef>
              <a:spcAft>
                <a:spcPts val="0"/>
              </a:spcAft>
              <a:buSzPct val="50000"/>
              <a:buNone/>
            </a:pPr>
            <a:endParaRPr i="1" dirty="0"/>
          </a:p>
          <a:p>
            <a:pPr marL="0" lvl="0" indent="0" algn="ctr" rtl="0">
              <a:lnSpc>
                <a:spcPct val="90000"/>
              </a:lnSpc>
              <a:spcBef>
                <a:spcPts val="0"/>
              </a:spcBef>
              <a:spcAft>
                <a:spcPts val="0"/>
              </a:spcAft>
              <a:buSzPct val="50000"/>
              <a:buNone/>
            </a:pPr>
            <a:r>
              <a:rPr lang="hu-HU" sz="3600" i="1" dirty="0"/>
              <a:t>„Minden kíváncsiskodás fél kiló méz veszteség!”</a:t>
            </a:r>
            <a:endParaRPr dirty="0"/>
          </a:p>
        </p:txBody>
      </p:sp>
      <p:sp>
        <p:nvSpPr>
          <p:cNvPr id="534" name="Google Shape;534;gd06e39d235_0_110"/>
          <p:cNvSpPr txBox="1">
            <a:spLocks noGrp="1"/>
          </p:cNvSpPr>
          <p:nvPr>
            <p:ph type="body" idx="1"/>
          </p:nvPr>
        </p:nvSpPr>
        <p:spPr>
          <a:xfrm>
            <a:off x="318147" y="2060500"/>
            <a:ext cx="11555700" cy="43512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1000"/>
              </a:spcBef>
              <a:spcAft>
                <a:spcPts val="0"/>
              </a:spcAft>
              <a:buSzPts val="1800"/>
              <a:buNone/>
            </a:pPr>
            <a:r>
              <a:rPr lang="hu-HU" sz="2000" b="1" dirty="0"/>
              <a:t>Vizsgálati módszerek</a:t>
            </a:r>
            <a:endParaRPr dirty="0"/>
          </a:p>
          <a:p>
            <a:pPr marL="457200" lvl="0" indent="-342900" algn="l" rtl="0">
              <a:lnSpc>
                <a:spcPct val="110000"/>
              </a:lnSpc>
              <a:spcBef>
                <a:spcPts val="1000"/>
              </a:spcBef>
              <a:spcAft>
                <a:spcPts val="0"/>
              </a:spcAft>
              <a:buSzPts val="1800"/>
              <a:buChar char="•"/>
            </a:pPr>
            <a:r>
              <a:rPr lang="hu-HU" sz="2000" u="sng" dirty="0"/>
              <a:t>Bontással járó </a:t>
            </a:r>
            <a:r>
              <a:rPr lang="hu-HU" sz="2000" dirty="0"/>
              <a:t>          vizuális</a:t>
            </a:r>
            <a:endParaRPr dirty="0"/>
          </a:p>
          <a:p>
            <a:pPr marL="914400" lvl="1" indent="-342900" algn="l" rtl="0">
              <a:lnSpc>
                <a:spcPct val="110000"/>
              </a:lnSpc>
              <a:spcBef>
                <a:spcPts val="500"/>
              </a:spcBef>
              <a:spcAft>
                <a:spcPts val="0"/>
              </a:spcAft>
              <a:buSzPts val="1800"/>
              <a:buChar char="•"/>
            </a:pPr>
            <a:r>
              <a:rPr lang="hu-HU" sz="2000" dirty="0"/>
              <a:t>Részletes átvizsgálás</a:t>
            </a:r>
            <a:endParaRPr dirty="0"/>
          </a:p>
          <a:p>
            <a:pPr marL="914400" lvl="1" indent="-342900" algn="l" rtl="0">
              <a:lnSpc>
                <a:spcPct val="110000"/>
              </a:lnSpc>
              <a:spcBef>
                <a:spcPts val="500"/>
              </a:spcBef>
              <a:spcAft>
                <a:spcPts val="0"/>
              </a:spcAft>
              <a:buSzPts val="1800"/>
              <a:buChar char="•"/>
            </a:pPr>
            <a:r>
              <a:rPr lang="hu-HU" sz="2000" dirty="0"/>
              <a:t>Anya keresése / jelölése</a:t>
            </a:r>
            <a:endParaRPr dirty="0"/>
          </a:p>
          <a:p>
            <a:pPr marL="457200" lvl="0" indent="-342900" algn="l" rtl="0">
              <a:lnSpc>
                <a:spcPct val="110000"/>
              </a:lnSpc>
              <a:spcBef>
                <a:spcPts val="1000"/>
              </a:spcBef>
              <a:spcAft>
                <a:spcPts val="0"/>
              </a:spcAft>
              <a:buSzPts val="1800"/>
              <a:buChar char="•"/>
            </a:pPr>
            <a:r>
              <a:rPr lang="hu-HU" sz="2000" u="sng" dirty="0"/>
              <a:t>Bontás nélküli</a:t>
            </a:r>
            <a:r>
              <a:rPr lang="hu-HU" sz="2000" dirty="0"/>
              <a:t>           hang alapján</a:t>
            </a:r>
            <a:endParaRPr dirty="0"/>
          </a:p>
          <a:p>
            <a:pPr marL="914400" lvl="1" indent="-342900" algn="l" rtl="0">
              <a:lnSpc>
                <a:spcPct val="110000"/>
              </a:lnSpc>
              <a:spcBef>
                <a:spcPts val="500"/>
              </a:spcBef>
              <a:spcAft>
                <a:spcPts val="0"/>
              </a:spcAft>
              <a:buSzPts val="1800"/>
              <a:buChar char="•"/>
            </a:pPr>
            <a:r>
              <a:rPr lang="hu-HU" sz="2000" dirty="0"/>
              <a:t>kopogtatós módszer</a:t>
            </a:r>
            <a:endParaRPr dirty="0"/>
          </a:p>
          <a:p>
            <a:pPr marL="914400" lvl="1" indent="-342900" algn="l" rtl="0">
              <a:lnSpc>
                <a:spcPct val="110000"/>
              </a:lnSpc>
              <a:spcBef>
                <a:spcPts val="500"/>
              </a:spcBef>
              <a:spcAft>
                <a:spcPts val="0"/>
              </a:spcAft>
              <a:buSzPts val="1800"/>
              <a:buChar char="•"/>
            </a:pPr>
            <a:r>
              <a:rPr lang="hu-HU" sz="2000" dirty="0"/>
              <a:t>Sztetoszkóp</a:t>
            </a:r>
            <a:endParaRPr dirty="0"/>
          </a:p>
        </p:txBody>
      </p:sp>
      <p:grpSp>
        <p:nvGrpSpPr>
          <p:cNvPr id="535" name="Google Shape;535;gd06e39d235_0_110"/>
          <p:cNvGrpSpPr/>
          <p:nvPr/>
        </p:nvGrpSpPr>
        <p:grpSpPr>
          <a:xfrm>
            <a:off x="5050024" y="2265743"/>
            <a:ext cx="3074002" cy="4467993"/>
            <a:chOff x="4583116" y="3233165"/>
            <a:chExt cx="1988744" cy="3029559"/>
          </a:xfrm>
        </p:grpSpPr>
        <p:pic>
          <p:nvPicPr>
            <p:cNvPr id="536" name="Google Shape;536;gd06e39d235_0_110"/>
            <p:cNvPicPr preferRelativeResize="0"/>
            <p:nvPr/>
          </p:nvPicPr>
          <p:blipFill rotWithShape="1">
            <a:blip r:embed="rId3">
              <a:alphaModFix/>
            </a:blip>
            <a:srcRect/>
            <a:stretch/>
          </p:blipFill>
          <p:spPr>
            <a:xfrm>
              <a:off x="4619102" y="4727823"/>
              <a:ext cx="1952758" cy="1296754"/>
            </a:xfrm>
            <a:prstGeom prst="rect">
              <a:avLst/>
            </a:prstGeom>
            <a:noFill/>
            <a:ln>
              <a:noFill/>
            </a:ln>
          </p:spPr>
        </p:pic>
        <p:pic>
          <p:nvPicPr>
            <p:cNvPr id="537" name="Google Shape;537;gd06e39d235_0_110"/>
            <p:cNvPicPr preferRelativeResize="0"/>
            <p:nvPr/>
          </p:nvPicPr>
          <p:blipFill rotWithShape="1">
            <a:blip r:embed="rId4">
              <a:alphaModFix/>
            </a:blip>
            <a:srcRect/>
            <a:stretch/>
          </p:blipFill>
          <p:spPr>
            <a:xfrm>
              <a:off x="4619102" y="3233165"/>
              <a:ext cx="1952758" cy="1312202"/>
            </a:xfrm>
            <a:prstGeom prst="rect">
              <a:avLst/>
            </a:prstGeom>
            <a:noFill/>
            <a:ln>
              <a:noFill/>
            </a:ln>
          </p:spPr>
        </p:pic>
        <p:sp>
          <p:nvSpPr>
            <p:cNvPr id="538" name="Google Shape;538;gd06e39d235_0_110"/>
            <p:cNvSpPr/>
            <p:nvPr/>
          </p:nvSpPr>
          <p:spPr>
            <a:xfrm rot="-2214883">
              <a:off x="4605886" y="5595944"/>
              <a:ext cx="996960" cy="408360"/>
            </a:xfrm>
            <a:prstGeom prst="rightArrow">
              <a:avLst>
                <a:gd name="adj1" fmla="val 50000"/>
                <a:gd name="adj2" fmla="val 50000"/>
              </a:avLst>
            </a:prstGeom>
            <a:gradFill>
              <a:gsLst>
                <a:gs pos="0">
                  <a:srgbClr val="306CD7"/>
                </a:gs>
                <a:gs pos="100000">
                  <a:srgbClr val="90B0FF"/>
                </a:gs>
              </a:gsLst>
              <a:lin ang="16200038" scaled="0"/>
            </a:gra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539" name="Google Shape;539;gd06e39d235_0_110"/>
          <p:cNvPicPr preferRelativeResize="0"/>
          <p:nvPr/>
        </p:nvPicPr>
        <p:blipFill rotWithShape="1">
          <a:blip r:embed="rId5">
            <a:alphaModFix/>
          </a:blip>
          <a:srcRect/>
          <a:stretch/>
        </p:blipFill>
        <p:spPr>
          <a:xfrm rot="5400000">
            <a:off x="7704790" y="3117912"/>
            <a:ext cx="4145945" cy="2441643"/>
          </a:xfrm>
          <a:prstGeom prst="rect">
            <a:avLst/>
          </a:prstGeom>
          <a:noFill/>
          <a:ln>
            <a:noFill/>
          </a:ln>
        </p:spPr>
      </p:pic>
      <p:sp>
        <p:nvSpPr>
          <p:cNvPr id="2" name="Nyíl: jobbra mutató 1">
            <a:extLst>
              <a:ext uri="{FF2B5EF4-FFF2-40B4-BE49-F238E27FC236}">
                <a16:creationId xmlns:a16="http://schemas.microsoft.com/office/drawing/2014/main" id="{F6D2C60C-B2A5-4234-82B4-849639B79955}"/>
              </a:ext>
            </a:extLst>
          </p:cNvPr>
          <p:cNvSpPr/>
          <p:nvPr/>
        </p:nvSpPr>
        <p:spPr>
          <a:xfrm>
            <a:off x="2407920" y="2763520"/>
            <a:ext cx="436880" cy="2032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Nyíl: jobbra mutató 10">
            <a:extLst>
              <a:ext uri="{FF2B5EF4-FFF2-40B4-BE49-F238E27FC236}">
                <a16:creationId xmlns:a16="http://schemas.microsoft.com/office/drawing/2014/main" id="{50309AF5-B853-4B56-A137-E0965C5A6539}"/>
              </a:ext>
            </a:extLst>
          </p:cNvPr>
          <p:cNvSpPr/>
          <p:nvPr/>
        </p:nvSpPr>
        <p:spPr>
          <a:xfrm>
            <a:off x="2407920" y="4009563"/>
            <a:ext cx="436880" cy="2032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d06e39d235_0_12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b="1"/>
              <a:t>Összefüggés a családok hangja és állapota közt</a:t>
            </a:r>
            <a:endParaRPr/>
          </a:p>
        </p:txBody>
      </p:sp>
      <p:sp>
        <p:nvSpPr>
          <p:cNvPr id="545" name="Google Shape;545;gd06e39d235_0_120"/>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000"/>
              </a:spcBef>
              <a:spcAft>
                <a:spcPts val="0"/>
              </a:spcAft>
              <a:buSzPts val="1800"/>
              <a:buNone/>
            </a:pPr>
            <a:r>
              <a:rPr lang="hu-HU" sz="2000" u="sng" dirty="0"/>
              <a:t>Megfigyelt állapotok:</a:t>
            </a:r>
            <a:endParaRPr dirty="0"/>
          </a:p>
          <a:p>
            <a:pPr marL="457200" lvl="0" indent="-342900" algn="l" rtl="0">
              <a:lnSpc>
                <a:spcPct val="120000"/>
              </a:lnSpc>
              <a:spcBef>
                <a:spcPts val="1600"/>
              </a:spcBef>
              <a:spcAft>
                <a:spcPts val="0"/>
              </a:spcAft>
              <a:buSzPts val="1800"/>
              <a:buChar char="•"/>
            </a:pPr>
            <a:r>
              <a:rPr lang="hu-HU" sz="2000" b="1" i="1" dirty="0"/>
              <a:t>Anyátlanság</a:t>
            </a:r>
            <a:r>
              <a:rPr lang="hu-HU" sz="2000" i="1" dirty="0"/>
              <a:t> („Síró” hang)</a:t>
            </a:r>
            <a:endParaRPr dirty="0"/>
          </a:p>
          <a:p>
            <a:pPr marL="914400" lvl="1" indent="-342900" algn="l" rtl="0">
              <a:lnSpc>
                <a:spcPct val="120000"/>
              </a:lnSpc>
              <a:spcBef>
                <a:spcPts val="500"/>
              </a:spcBef>
              <a:spcAft>
                <a:spcPts val="0"/>
              </a:spcAft>
              <a:buSzPts val="1800"/>
              <a:buChar char="•"/>
            </a:pPr>
            <a:r>
              <a:rPr lang="hu-HU" sz="2000" dirty="0"/>
              <a:t>Gyenge anya          petézési hajlam csökken          kihalás veszélye</a:t>
            </a:r>
            <a:endParaRPr dirty="0"/>
          </a:p>
          <a:p>
            <a:pPr marL="457200" lvl="0" indent="-342900" algn="l" rtl="0">
              <a:lnSpc>
                <a:spcPct val="120000"/>
              </a:lnSpc>
              <a:spcBef>
                <a:spcPts val="1000"/>
              </a:spcBef>
              <a:spcAft>
                <a:spcPts val="0"/>
              </a:spcAft>
              <a:buSzPts val="1800"/>
              <a:buChar char="•"/>
            </a:pPr>
            <a:r>
              <a:rPr lang="hu-HU" sz="2000" b="1" i="1" dirty="0"/>
              <a:t>Erős család </a:t>
            </a:r>
            <a:r>
              <a:rPr lang="hu-HU" sz="2000" i="1" dirty="0"/>
              <a:t>(„Normál” hang)</a:t>
            </a:r>
            <a:endParaRPr dirty="0"/>
          </a:p>
          <a:p>
            <a:pPr marL="914400" lvl="1" indent="-342900" algn="l" rtl="0">
              <a:lnSpc>
                <a:spcPct val="120000"/>
              </a:lnSpc>
              <a:spcBef>
                <a:spcPts val="500"/>
              </a:spcBef>
              <a:spcAft>
                <a:spcPts val="0"/>
              </a:spcAft>
              <a:buSzPts val="1800"/>
              <a:buChar char="•"/>
            </a:pPr>
            <a:r>
              <a:rPr lang="hu-HU" sz="2000" dirty="0"/>
              <a:t>Növekvő tér igény, korlátozott hely (kaptár)</a:t>
            </a:r>
            <a:endParaRPr dirty="0"/>
          </a:p>
          <a:p>
            <a:pPr marL="914400" lvl="1" indent="-342900" algn="l" rtl="0">
              <a:lnSpc>
                <a:spcPct val="120000"/>
              </a:lnSpc>
              <a:spcBef>
                <a:spcPts val="500"/>
              </a:spcBef>
              <a:spcAft>
                <a:spcPts val="0"/>
              </a:spcAft>
              <a:buSzPts val="1800"/>
              <a:buChar char="•"/>
            </a:pPr>
            <a:r>
              <a:rPr lang="hu-HU" sz="2000" dirty="0"/>
              <a:t>Kirajzás veszélye</a:t>
            </a:r>
            <a:endParaRPr dirty="0"/>
          </a:p>
          <a:p>
            <a:pPr marL="457200" lvl="0" indent="-342900" algn="l" rtl="0">
              <a:lnSpc>
                <a:spcPct val="120000"/>
              </a:lnSpc>
              <a:spcBef>
                <a:spcPts val="1000"/>
              </a:spcBef>
              <a:spcAft>
                <a:spcPts val="0"/>
              </a:spcAft>
              <a:buSzPts val="1800"/>
              <a:buChar char="•"/>
            </a:pPr>
            <a:r>
              <a:rPr lang="hu-HU" sz="2000" b="1" i="1" dirty="0"/>
              <a:t>Behatásra, támadásra történő reagálás</a:t>
            </a:r>
            <a:endParaRPr dirty="0"/>
          </a:p>
          <a:p>
            <a:pPr marL="457200" lvl="0" indent="-342900" algn="l" rtl="0">
              <a:lnSpc>
                <a:spcPct val="120000"/>
              </a:lnSpc>
              <a:spcBef>
                <a:spcPts val="1600"/>
              </a:spcBef>
              <a:spcAft>
                <a:spcPts val="600"/>
              </a:spcAft>
              <a:buSzPts val="1800"/>
              <a:buChar char="•"/>
            </a:pPr>
            <a:r>
              <a:rPr lang="hu-HU" sz="2000" b="1" i="1" dirty="0"/>
              <a:t>Ventilláció</a:t>
            </a:r>
            <a:r>
              <a:rPr lang="hu-HU" sz="2000" i="1" dirty="0"/>
              <a:t> (temperálás)</a:t>
            </a:r>
            <a:endParaRPr dirty="0"/>
          </a:p>
        </p:txBody>
      </p:sp>
      <p:sp>
        <p:nvSpPr>
          <p:cNvPr id="4" name="Nyíl: jobbra mutató 3">
            <a:extLst>
              <a:ext uri="{FF2B5EF4-FFF2-40B4-BE49-F238E27FC236}">
                <a16:creationId xmlns:a16="http://schemas.microsoft.com/office/drawing/2014/main" id="{E02AF431-61E4-4430-9FF7-6868297EEB8B}"/>
              </a:ext>
            </a:extLst>
          </p:cNvPr>
          <p:cNvSpPr/>
          <p:nvPr/>
        </p:nvSpPr>
        <p:spPr>
          <a:xfrm>
            <a:off x="2733040" y="3088640"/>
            <a:ext cx="436880" cy="2032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Nyíl: jobbra mutató 4">
            <a:extLst>
              <a:ext uri="{FF2B5EF4-FFF2-40B4-BE49-F238E27FC236}">
                <a16:creationId xmlns:a16="http://schemas.microsoft.com/office/drawing/2014/main" id="{A710C25F-1CC7-45B3-9464-3FADC7DC9480}"/>
              </a:ext>
            </a:extLst>
          </p:cNvPr>
          <p:cNvSpPr/>
          <p:nvPr/>
        </p:nvSpPr>
        <p:spPr>
          <a:xfrm>
            <a:off x="5791200" y="3088640"/>
            <a:ext cx="436880" cy="2032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d06e39d235_0_125"/>
          <p:cNvSpPr txBox="1">
            <a:spLocks noGrp="1"/>
          </p:cNvSpPr>
          <p:nvPr>
            <p:ph type="body" idx="1"/>
          </p:nvPr>
        </p:nvSpPr>
        <p:spPr>
          <a:xfrm>
            <a:off x="378912" y="808844"/>
            <a:ext cx="48195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800"/>
              <a:buNone/>
            </a:pPr>
            <a:r>
              <a:rPr lang="hu-HU" sz="2800" b="1"/>
              <a:t>Prototípustól az App-ig</a:t>
            </a:r>
            <a:endParaRPr sz="2800" b="1"/>
          </a:p>
          <a:p>
            <a:pPr marL="457200" lvl="0" indent="-342900" algn="l" rtl="0">
              <a:lnSpc>
                <a:spcPct val="90000"/>
              </a:lnSpc>
              <a:spcBef>
                <a:spcPts val="1300"/>
              </a:spcBef>
              <a:spcAft>
                <a:spcPts val="0"/>
              </a:spcAft>
              <a:buClr>
                <a:srgbClr val="1C9E4A"/>
              </a:buClr>
              <a:buSzPts val="1800"/>
              <a:buChar char="•"/>
            </a:pPr>
            <a:r>
              <a:rPr lang="hu-HU" sz="2800"/>
              <a:t>Első készülék</a:t>
            </a:r>
            <a:endParaRPr/>
          </a:p>
          <a:p>
            <a:pPr marL="457200" lvl="0" indent="-342900" algn="l" rtl="0">
              <a:lnSpc>
                <a:spcPct val="90000"/>
              </a:lnSpc>
              <a:spcBef>
                <a:spcPts val="1000"/>
              </a:spcBef>
              <a:spcAft>
                <a:spcPts val="0"/>
              </a:spcAft>
              <a:buClr>
                <a:srgbClr val="1C9E4A"/>
              </a:buClr>
              <a:buSzPts val="1800"/>
              <a:buChar char="•"/>
            </a:pPr>
            <a:r>
              <a:rPr lang="hu-HU" sz="2800"/>
              <a:t>Okostelefonok</a:t>
            </a:r>
            <a:endParaRPr/>
          </a:p>
          <a:p>
            <a:pPr marL="0" lvl="0" indent="0" algn="l" rtl="0">
              <a:lnSpc>
                <a:spcPct val="90000"/>
              </a:lnSpc>
              <a:spcBef>
                <a:spcPts val="600"/>
              </a:spcBef>
              <a:spcAft>
                <a:spcPts val="0"/>
              </a:spcAft>
              <a:buSzPts val="1800"/>
              <a:buNone/>
            </a:pPr>
            <a:r>
              <a:rPr lang="hu-HU" sz="2800" b="1"/>
              <a:t>Összevetés</a:t>
            </a:r>
            <a:endParaRPr/>
          </a:p>
          <a:p>
            <a:pPr marL="457200" lvl="0" indent="-342900" algn="l" rtl="0">
              <a:lnSpc>
                <a:spcPct val="90000"/>
              </a:lnSpc>
              <a:spcBef>
                <a:spcPts val="1300"/>
              </a:spcBef>
              <a:spcAft>
                <a:spcPts val="0"/>
              </a:spcAft>
              <a:buClr>
                <a:srgbClr val="1C9E4A"/>
              </a:buClr>
              <a:buSzPts val="1800"/>
              <a:buChar char="•"/>
            </a:pPr>
            <a:r>
              <a:rPr lang="hu-HU" sz="2800"/>
              <a:t>Szenzorok </a:t>
            </a:r>
            <a:r>
              <a:rPr lang="hu-HU" sz="2400"/>
              <a:t>(mikrofon, kamera)</a:t>
            </a:r>
            <a:endParaRPr/>
          </a:p>
          <a:p>
            <a:pPr marL="457200" lvl="0" indent="-342900" algn="l" rtl="0">
              <a:lnSpc>
                <a:spcPct val="90000"/>
              </a:lnSpc>
              <a:spcBef>
                <a:spcPts val="1000"/>
              </a:spcBef>
              <a:spcAft>
                <a:spcPts val="0"/>
              </a:spcAft>
              <a:buClr>
                <a:srgbClr val="1C9E4A"/>
              </a:buClr>
              <a:buSzPts val="1800"/>
              <a:buChar char="•"/>
            </a:pPr>
            <a:r>
              <a:rPr lang="hu-HU" sz="2800"/>
              <a:t>Megjelenítési lehetőségek</a:t>
            </a:r>
            <a:endParaRPr/>
          </a:p>
          <a:p>
            <a:pPr marL="457200" lvl="0" indent="-342900" algn="l" rtl="0">
              <a:lnSpc>
                <a:spcPct val="90000"/>
              </a:lnSpc>
              <a:spcBef>
                <a:spcPts val="1000"/>
              </a:spcBef>
              <a:spcAft>
                <a:spcPts val="0"/>
              </a:spcAft>
              <a:buClr>
                <a:srgbClr val="1C9E4A"/>
              </a:buClr>
              <a:buSzPts val="1800"/>
              <a:buChar char="•"/>
            </a:pPr>
            <a:r>
              <a:rPr lang="hu-HU" sz="2800"/>
              <a:t>Kezelhetőség</a:t>
            </a:r>
            <a:endParaRPr/>
          </a:p>
          <a:p>
            <a:pPr marL="457200" lvl="0" indent="-342900" algn="l" rtl="0">
              <a:lnSpc>
                <a:spcPct val="90000"/>
              </a:lnSpc>
              <a:spcBef>
                <a:spcPts val="1000"/>
              </a:spcBef>
              <a:spcAft>
                <a:spcPts val="0"/>
              </a:spcAft>
              <a:buClr>
                <a:srgbClr val="1C9E4A"/>
              </a:buClr>
              <a:buSzPts val="1800"/>
              <a:buChar char="•"/>
            </a:pPr>
            <a:r>
              <a:rPr lang="hu-HU" sz="2800"/>
              <a:t>Internet, tárhely</a:t>
            </a:r>
            <a:endParaRPr/>
          </a:p>
          <a:p>
            <a:pPr marL="457200" lvl="0" indent="-342900" algn="l" rtl="0">
              <a:lnSpc>
                <a:spcPct val="90000"/>
              </a:lnSpc>
              <a:spcBef>
                <a:spcPts val="1000"/>
              </a:spcBef>
              <a:spcAft>
                <a:spcPts val="0"/>
              </a:spcAft>
              <a:buClr>
                <a:srgbClr val="1C9E4A"/>
              </a:buClr>
              <a:buSzPts val="1800"/>
              <a:buChar char="•"/>
            </a:pPr>
            <a:r>
              <a:rPr lang="hu-HU" sz="2800"/>
              <a:t>SW/HW/ár</a:t>
            </a:r>
            <a:endParaRPr/>
          </a:p>
        </p:txBody>
      </p:sp>
      <p:grpSp>
        <p:nvGrpSpPr>
          <p:cNvPr id="551" name="Google Shape;551;gd06e39d235_0_125"/>
          <p:cNvGrpSpPr/>
          <p:nvPr/>
        </p:nvGrpSpPr>
        <p:grpSpPr>
          <a:xfrm>
            <a:off x="5255260" y="1064833"/>
            <a:ext cx="2609695" cy="3971309"/>
            <a:chOff x="5575528" y="2349798"/>
            <a:chExt cx="2054554" cy="3220328"/>
          </a:xfrm>
        </p:grpSpPr>
        <p:grpSp>
          <p:nvGrpSpPr>
            <p:cNvPr id="552" name="Google Shape;552;gd06e39d235_0_125"/>
            <p:cNvGrpSpPr/>
            <p:nvPr/>
          </p:nvGrpSpPr>
          <p:grpSpPr>
            <a:xfrm>
              <a:off x="5575528" y="2349798"/>
              <a:ext cx="2054554" cy="3220328"/>
              <a:chOff x="5865564" y="2299245"/>
              <a:chExt cx="1734533" cy="2718724"/>
            </a:xfrm>
          </p:grpSpPr>
          <p:grpSp>
            <p:nvGrpSpPr>
              <p:cNvPr id="553" name="Google Shape;553;gd06e39d235_0_125"/>
              <p:cNvGrpSpPr/>
              <p:nvPr/>
            </p:nvGrpSpPr>
            <p:grpSpPr>
              <a:xfrm>
                <a:off x="5935089" y="2455622"/>
                <a:ext cx="95300" cy="2394734"/>
                <a:chOff x="5935338" y="2455622"/>
                <a:chExt cx="172520" cy="2394734"/>
              </a:xfrm>
            </p:grpSpPr>
            <p:cxnSp>
              <p:nvCxnSpPr>
                <p:cNvPr id="554" name="Google Shape;554;gd06e39d235_0_125"/>
                <p:cNvCxnSpPr/>
                <p:nvPr/>
              </p:nvCxnSpPr>
              <p:spPr>
                <a:xfrm>
                  <a:off x="5937541" y="2455622"/>
                  <a:ext cx="159900" cy="18900"/>
                </a:xfrm>
                <a:prstGeom prst="straightConnector1">
                  <a:avLst/>
                </a:prstGeom>
                <a:noFill/>
                <a:ln w="9525" cap="flat" cmpd="sng">
                  <a:solidFill>
                    <a:schemeClr val="dk1"/>
                  </a:solidFill>
                  <a:prstDash val="solid"/>
                  <a:round/>
                  <a:headEnd type="none" w="sm" len="sm"/>
                  <a:tailEnd type="none" w="sm" len="sm"/>
                </a:ln>
              </p:spPr>
            </p:cxnSp>
            <p:sp>
              <p:nvSpPr>
                <p:cNvPr id="555" name="Google Shape;555;gd06e39d235_0_125"/>
                <p:cNvSpPr/>
                <p:nvPr/>
              </p:nvSpPr>
              <p:spPr>
                <a:xfrm>
                  <a:off x="5992486" y="2473886"/>
                  <a:ext cx="115372" cy="2363391"/>
                </a:xfrm>
                <a:custGeom>
                  <a:avLst/>
                  <a:gdLst/>
                  <a:ahLst/>
                  <a:cxnLst/>
                  <a:rect l="l" t="t" r="r" b="b"/>
                  <a:pathLst>
                    <a:path w="88919" h="2381250" extrusionOk="0">
                      <a:moveTo>
                        <a:pt x="82569" y="0"/>
                      </a:moveTo>
                      <a:cubicBezTo>
                        <a:pt x="40765" y="325437"/>
                        <a:pt x="-1039" y="650875"/>
                        <a:pt x="19" y="1047750"/>
                      </a:cubicBezTo>
                      <a:cubicBezTo>
                        <a:pt x="1077" y="1444625"/>
                        <a:pt x="44998" y="1912937"/>
                        <a:pt x="88919" y="238125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556" name="Google Shape;556;gd06e39d235_0_125"/>
                <p:cNvCxnSpPr/>
                <p:nvPr/>
              </p:nvCxnSpPr>
              <p:spPr>
                <a:xfrm flipH="1">
                  <a:off x="5935338" y="4831456"/>
                  <a:ext cx="159900" cy="18900"/>
                </a:xfrm>
                <a:prstGeom prst="straightConnector1">
                  <a:avLst/>
                </a:prstGeom>
                <a:noFill/>
                <a:ln w="9525" cap="flat" cmpd="sng">
                  <a:solidFill>
                    <a:schemeClr val="dk1"/>
                  </a:solidFill>
                  <a:prstDash val="solid"/>
                  <a:round/>
                  <a:headEnd type="none" w="sm" len="sm"/>
                  <a:tailEnd type="none" w="sm" len="sm"/>
                </a:ln>
              </p:spPr>
            </p:cxnSp>
          </p:grpSp>
          <p:grpSp>
            <p:nvGrpSpPr>
              <p:cNvPr id="557" name="Google Shape;557;gd06e39d235_0_125"/>
              <p:cNvGrpSpPr/>
              <p:nvPr/>
            </p:nvGrpSpPr>
            <p:grpSpPr>
              <a:xfrm flipH="1">
                <a:off x="7439048" y="2455093"/>
                <a:ext cx="99346" cy="2394734"/>
                <a:chOff x="5935338" y="2455622"/>
                <a:chExt cx="159900" cy="2394734"/>
              </a:xfrm>
            </p:grpSpPr>
            <p:cxnSp>
              <p:nvCxnSpPr>
                <p:cNvPr id="558" name="Google Shape;558;gd06e39d235_0_125"/>
                <p:cNvCxnSpPr>
                  <a:endCxn id="559" idx="0"/>
                </p:cNvCxnSpPr>
                <p:nvPr/>
              </p:nvCxnSpPr>
              <p:spPr>
                <a:xfrm>
                  <a:off x="5937539" y="2455622"/>
                  <a:ext cx="147000" cy="19500"/>
                </a:xfrm>
                <a:prstGeom prst="straightConnector1">
                  <a:avLst/>
                </a:prstGeom>
                <a:noFill/>
                <a:ln w="9525" cap="flat" cmpd="sng">
                  <a:solidFill>
                    <a:schemeClr val="dk1"/>
                  </a:solidFill>
                  <a:prstDash val="solid"/>
                  <a:round/>
                  <a:headEnd type="none" w="sm" len="sm"/>
                  <a:tailEnd type="none" w="sm" len="sm"/>
                </a:ln>
              </p:spPr>
            </p:cxnSp>
            <p:sp>
              <p:nvSpPr>
                <p:cNvPr id="559" name="Google Shape;559;gd06e39d235_0_125"/>
                <p:cNvSpPr/>
                <p:nvPr/>
              </p:nvSpPr>
              <p:spPr>
                <a:xfrm>
                  <a:off x="6016066" y="2475200"/>
                  <a:ext cx="73580" cy="2357438"/>
                </a:xfrm>
                <a:custGeom>
                  <a:avLst/>
                  <a:gdLst/>
                  <a:ahLst/>
                  <a:cxnLst/>
                  <a:rect l="l" t="t" r="r" b="b"/>
                  <a:pathLst>
                    <a:path w="88919" h="2381250" extrusionOk="0">
                      <a:moveTo>
                        <a:pt x="82569" y="0"/>
                      </a:moveTo>
                      <a:cubicBezTo>
                        <a:pt x="40765" y="325437"/>
                        <a:pt x="-1039" y="650875"/>
                        <a:pt x="19" y="1047750"/>
                      </a:cubicBezTo>
                      <a:cubicBezTo>
                        <a:pt x="1077" y="1444625"/>
                        <a:pt x="44998" y="1912937"/>
                        <a:pt x="88919" y="238125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560" name="Google Shape;560;gd06e39d235_0_125"/>
                <p:cNvCxnSpPr/>
                <p:nvPr/>
              </p:nvCxnSpPr>
              <p:spPr>
                <a:xfrm flipH="1">
                  <a:off x="5935338" y="4831456"/>
                  <a:ext cx="159900" cy="18900"/>
                </a:xfrm>
                <a:prstGeom prst="straightConnector1">
                  <a:avLst/>
                </a:prstGeom>
                <a:noFill/>
                <a:ln w="9525" cap="flat" cmpd="sng">
                  <a:solidFill>
                    <a:schemeClr val="dk1"/>
                  </a:solidFill>
                  <a:prstDash val="solid"/>
                  <a:round/>
                  <a:headEnd type="none" w="sm" len="sm"/>
                  <a:tailEnd type="none" w="sm" len="sm"/>
                </a:ln>
              </p:spPr>
            </p:cxnSp>
          </p:grpSp>
          <p:grpSp>
            <p:nvGrpSpPr>
              <p:cNvPr id="561" name="Google Shape;561;gd06e39d235_0_125"/>
              <p:cNvGrpSpPr/>
              <p:nvPr/>
            </p:nvGrpSpPr>
            <p:grpSpPr>
              <a:xfrm>
                <a:off x="5865564" y="2299245"/>
                <a:ext cx="1734533" cy="2718724"/>
                <a:chOff x="5865564" y="2299245"/>
                <a:chExt cx="1734533" cy="2718724"/>
              </a:xfrm>
            </p:grpSpPr>
            <p:grpSp>
              <p:nvGrpSpPr>
                <p:cNvPr id="562" name="Google Shape;562;gd06e39d235_0_125"/>
                <p:cNvGrpSpPr/>
                <p:nvPr/>
              </p:nvGrpSpPr>
              <p:grpSpPr>
                <a:xfrm>
                  <a:off x="5865564" y="2299245"/>
                  <a:ext cx="1734533" cy="2718724"/>
                  <a:chOff x="880236" y="744550"/>
                  <a:chExt cx="2947380" cy="4619751"/>
                </a:xfrm>
              </p:grpSpPr>
              <p:sp>
                <p:nvSpPr>
                  <p:cNvPr id="563" name="Google Shape;563;gd06e39d235_0_125"/>
                  <p:cNvSpPr/>
                  <p:nvPr/>
                </p:nvSpPr>
                <p:spPr>
                  <a:xfrm>
                    <a:off x="1334983" y="1352490"/>
                    <a:ext cx="2054400" cy="1167000"/>
                  </a:xfrm>
                  <a:prstGeom prst="roundRect">
                    <a:avLst>
                      <a:gd name="adj" fmla="val 3355"/>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64" name="Google Shape;564;gd06e39d235_0_125"/>
                  <p:cNvGrpSpPr/>
                  <p:nvPr/>
                </p:nvGrpSpPr>
                <p:grpSpPr>
                  <a:xfrm>
                    <a:off x="1648483" y="2721024"/>
                    <a:ext cx="1433615" cy="1075043"/>
                    <a:chOff x="1650308" y="2891483"/>
                    <a:chExt cx="1433615" cy="1075043"/>
                  </a:xfrm>
                </p:grpSpPr>
                <p:sp>
                  <p:nvSpPr>
                    <p:cNvPr id="565" name="Google Shape;565;gd06e39d235_0_125"/>
                    <p:cNvSpPr/>
                    <p:nvPr/>
                  </p:nvSpPr>
                  <p:spPr>
                    <a:xfrm>
                      <a:off x="2140794" y="2891483"/>
                      <a:ext cx="457200" cy="457200"/>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6" name="Google Shape;566;gd06e39d235_0_125"/>
                    <p:cNvSpPr/>
                    <p:nvPr/>
                  </p:nvSpPr>
                  <p:spPr>
                    <a:xfrm>
                      <a:off x="2140794" y="3509326"/>
                      <a:ext cx="457200" cy="457200"/>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7" name="Google Shape;567;gd06e39d235_0_125"/>
                    <p:cNvSpPr/>
                    <p:nvPr/>
                  </p:nvSpPr>
                  <p:spPr>
                    <a:xfrm>
                      <a:off x="1650308" y="3200404"/>
                      <a:ext cx="457200" cy="457200"/>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8" name="Google Shape;568;gd06e39d235_0_125"/>
                    <p:cNvSpPr/>
                    <p:nvPr/>
                  </p:nvSpPr>
                  <p:spPr>
                    <a:xfrm>
                      <a:off x="2626723" y="3200404"/>
                      <a:ext cx="457200" cy="457200"/>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69" name="Google Shape;569;gd06e39d235_0_125"/>
                  <p:cNvGrpSpPr/>
                  <p:nvPr/>
                </p:nvGrpSpPr>
                <p:grpSpPr>
                  <a:xfrm>
                    <a:off x="880236" y="744550"/>
                    <a:ext cx="2947380" cy="4619751"/>
                    <a:chOff x="880236" y="744550"/>
                    <a:chExt cx="2947380" cy="4619751"/>
                  </a:xfrm>
                </p:grpSpPr>
                <p:sp>
                  <p:nvSpPr>
                    <p:cNvPr id="570" name="Google Shape;570;gd06e39d235_0_125"/>
                    <p:cNvSpPr/>
                    <p:nvPr/>
                  </p:nvSpPr>
                  <p:spPr>
                    <a:xfrm>
                      <a:off x="880236" y="840259"/>
                      <a:ext cx="133453" cy="4423719"/>
                    </a:xfrm>
                    <a:custGeom>
                      <a:avLst/>
                      <a:gdLst/>
                      <a:ahLst/>
                      <a:cxnLst/>
                      <a:rect l="l" t="t" r="r" b="b"/>
                      <a:pathLst>
                        <a:path w="392510" h="4423719" extrusionOk="0">
                          <a:moveTo>
                            <a:pt x="392510" y="0"/>
                          </a:moveTo>
                          <a:cubicBezTo>
                            <a:pt x="329696" y="195649"/>
                            <a:pt x="266883" y="391298"/>
                            <a:pt x="207159" y="642552"/>
                          </a:cubicBezTo>
                          <a:cubicBezTo>
                            <a:pt x="147435" y="893806"/>
                            <a:pt x="62996" y="1171833"/>
                            <a:pt x="34164" y="1507525"/>
                          </a:cubicBezTo>
                          <a:cubicBezTo>
                            <a:pt x="5332" y="1843217"/>
                            <a:pt x="-25560" y="2170671"/>
                            <a:pt x="34164" y="2656703"/>
                          </a:cubicBezTo>
                          <a:cubicBezTo>
                            <a:pt x="93888" y="3142735"/>
                            <a:pt x="243199" y="3783227"/>
                            <a:pt x="392510" y="4423719"/>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1" name="Google Shape;571;gd06e39d235_0_125"/>
                    <p:cNvSpPr/>
                    <p:nvPr/>
                  </p:nvSpPr>
                  <p:spPr>
                    <a:xfrm flipH="1">
                      <a:off x="3694163" y="837813"/>
                      <a:ext cx="133453" cy="4423719"/>
                    </a:xfrm>
                    <a:custGeom>
                      <a:avLst/>
                      <a:gdLst/>
                      <a:ahLst/>
                      <a:cxnLst/>
                      <a:rect l="l" t="t" r="r" b="b"/>
                      <a:pathLst>
                        <a:path w="392510" h="4423719" extrusionOk="0">
                          <a:moveTo>
                            <a:pt x="392510" y="0"/>
                          </a:moveTo>
                          <a:cubicBezTo>
                            <a:pt x="329696" y="195649"/>
                            <a:pt x="266883" y="391298"/>
                            <a:pt x="207159" y="642552"/>
                          </a:cubicBezTo>
                          <a:cubicBezTo>
                            <a:pt x="147435" y="893806"/>
                            <a:pt x="62996" y="1171833"/>
                            <a:pt x="34164" y="1507525"/>
                          </a:cubicBezTo>
                          <a:cubicBezTo>
                            <a:pt x="5332" y="1843217"/>
                            <a:pt x="-25560" y="2170671"/>
                            <a:pt x="34164" y="2656703"/>
                          </a:cubicBezTo>
                          <a:cubicBezTo>
                            <a:pt x="93888" y="3142735"/>
                            <a:pt x="243199" y="3783227"/>
                            <a:pt x="392510" y="4423719"/>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72" name="Google Shape;572;gd06e39d235_0_125"/>
                    <p:cNvGrpSpPr/>
                    <p:nvPr/>
                  </p:nvGrpSpPr>
                  <p:grpSpPr>
                    <a:xfrm>
                      <a:off x="1005914" y="744550"/>
                      <a:ext cx="2696024" cy="288533"/>
                      <a:chOff x="1005914" y="744550"/>
                      <a:chExt cx="2696024" cy="288533"/>
                    </a:xfrm>
                  </p:grpSpPr>
                  <p:cxnSp>
                    <p:nvCxnSpPr>
                      <p:cNvPr id="573" name="Google Shape;573;gd06e39d235_0_125"/>
                      <p:cNvCxnSpPr/>
                      <p:nvPr/>
                    </p:nvCxnSpPr>
                    <p:spPr>
                      <a:xfrm>
                        <a:off x="1150894" y="744550"/>
                        <a:ext cx="2407800" cy="0"/>
                      </a:xfrm>
                      <a:prstGeom prst="straightConnector1">
                        <a:avLst/>
                      </a:prstGeom>
                      <a:noFill/>
                      <a:ln w="9525" cap="flat" cmpd="sng">
                        <a:solidFill>
                          <a:schemeClr val="dk1"/>
                        </a:solidFill>
                        <a:prstDash val="solid"/>
                        <a:round/>
                        <a:headEnd type="none" w="sm" len="sm"/>
                        <a:tailEnd type="none" w="sm" len="sm"/>
                      </a:ln>
                    </p:spPr>
                  </p:cxnSp>
                  <p:sp>
                    <p:nvSpPr>
                      <p:cNvPr id="574" name="Google Shape;574;gd06e39d235_0_125"/>
                      <p:cNvSpPr/>
                      <p:nvPr/>
                    </p:nvSpPr>
                    <p:spPr>
                      <a:xfrm>
                        <a:off x="3415438" y="746583"/>
                        <a:ext cx="286500" cy="286500"/>
                      </a:xfrm>
                      <a:prstGeom prst="arc">
                        <a:avLst>
                          <a:gd name="adj1" fmla="val 15957644"/>
                          <a:gd name="adj2" fmla="val 20627616"/>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5" name="Google Shape;575;gd06e39d235_0_125"/>
                      <p:cNvSpPr/>
                      <p:nvPr/>
                    </p:nvSpPr>
                    <p:spPr>
                      <a:xfrm flipH="1">
                        <a:off x="1005914" y="745278"/>
                        <a:ext cx="286500" cy="286500"/>
                      </a:xfrm>
                      <a:prstGeom prst="arc">
                        <a:avLst>
                          <a:gd name="adj1" fmla="val 15957644"/>
                          <a:gd name="adj2" fmla="val 20627616"/>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576" name="Google Shape;576;gd06e39d235_0_125"/>
                    <p:cNvGrpSpPr/>
                    <p:nvPr/>
                  </p:nvGrpSpPr>
                  <p:grpSpPr>
                    <a:xfrm rot="10800000" flipH="1">
                      <a:off x="998579" y="5075768"/>
                      <a:ext cx="2696024" cy="288533"/>
                      <a:chOff x="1005914" y="744550"/>
                      <a:chExt cx="2696024" cy="288533"/>
                    </a:xfrm>
                  </p:grpSpPr>
                  <p:cxnSp>
                    <p:nvCxnSpPr>
                      <p:cNvPr id="577" name="Google Shape;577;gd06e39d235_0_125"/>
                      <p:cNvCxnSpPr/>
                      <p:nvPr/>
                    </p:nvCxnSpPr>
                    <p:spPr>
                      <a:xfrm>
                        <a:off x="1150894" y="744550"/>
                        <a:ext cx="2407800" cy="0"/>
                      </a:xfrm>
                      <a:prstGeom prst="straightConnector1">
                        <a:avLst/>
                      </a:prstGeom>
                      <a:noFill/>
                      <a:ln w="9525" cap="flat" cmpd="sng">
                        <a:solidFill>
                          <a:schemeClr val="dk1"/>
                        </a:solidFill>
                        <a:prstDash val="solid"/>
                        <a:round/>
                        <a:headEnd type="none" w="sm" len="sm"/>
                        <a:tailEnd type="none" w="sm" len="sm"/>
                      </a:ln>
                    </p:spPr>
                  </p:cxnSp>
                  <p:sp>
                    <p:nvSpPr>
                      <p:cNvPr id="578" name="Google Shape;578;gd06e39d235_0_125"/>
                      <p:cNvSpPr/>
                      <p:nvPr/>
                    </p:nvSpPr>
                    <p:spPr>
                      <a:xfrm>
                        <a:off x="3415438" y="746583"/>
                        <a:ext cx="286500" cy="286500"/>
                      </a:xfrm>
                      <a:prstGeom prst="arc">
                        <a:avLst>
                          <a:gd name="adj1" fmla="val 15957644"/>
                          <a:gd name="adj2" fmla="val 20627616"/>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9" name="Google Shape;579;gd06e39d235_0_125"/>
                      <p:cNvSpPr/>
                      <p:nvPr/>
                    </p:nvSpPr>
                    <p:spPr>
                      <a:xfrm flipH="1">
                        <a:off x="1005914" y="745278"/>
                        <a:ext cx="286500" cy="286500"/>
                      </a:xfrm>
                      <a:prstGeom prst="arc">
                        <a:avLst>
                          <a:gd name="adj1" fmla="val 15957644"/>
                          <a:gd name="adj2" fmla="val 20627616"/>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grpSp>
              <p:nvGrpSpPr>
                <p:cNvPr id="580" name="Google Shape;580;gd06e39d235_0_125"/>
                <p:cNvGrpSpPr/>
                <p:nvPr/>
              </p:nvGrpSpPr>
              <p:grpSpPr>
                <a:xfrm>
                  <a:off x="6028642" y="2461186"/>
                  <a:ext cx="1399387" cy="2381250"/>
                  <a:chOff x="6028642" y="2461186"/>
                  <a:chExt cx="1399387" cy="2381250"/>
                </a:xfrm>
              </p:grpSpPr>
              <p:grpSp>
                <p:nvGrpSpPr>
                  <p:cNvPr id="581" name="Google Shape;581;gd06e39d235_0_125"/>
                  <p:cNvGrpSpPr/>
                  <p:nvPr/>
                </p:nvGrpSpPr>
                <p:grpSpPr>
                  <a:xfrm flipH="1">
                    <a:off x="6079874" y="2461186"/>
                    <a:ext cx="1348155" cy="2381156"/>
                    <a:chOff x="6012251" y="2457450"/>
                    <a:chExt cx="2169894" cy="2381156"/>
                  </a:xfrm>
                </p:grpSpPr>
                <p:cxnSp>
                  <p:nvCxnSpPr>
                    <p:cNvPr id="582" name="Google Shape;582;gd06e39d235_0_125"/>
                    <p:cNvCxnSpPr>
                      <a:stCxn id="583" idx="0"/>
                    </p:cNvCxnSpPr>
                    <p:nvPr/>
                  </p:nvCxnSpPr>
                  <p:spPr>
                    <a:xfrm flipH="1">
                      <a:off x="6077045" y="2457450"/>
                      <a:ext cx="2105100" cy="4500"/>
                    </a:xfrm>
                    <a:prstGeom prst="straightConnector1">
                      <a:avLst/>
                    </a:prstGeom>
                    <a:noFill/>
                    <a:ln w="9525" cap="flat" cmpd="sng">
                      <a:solidFill>
                        <a:schemeClr val="dk1"/>
                      </a:solidFill>
                      <a:prstDash val="solid"/>
                      <a:round/>
                      <a:headEnd type="none" w="sm" len="sm"/>
                      <a:tailEnd type="none" w="sm" len="sm"/>
                    </a:ln>
                  </p:spPr>
                </p:cxnSp>
                <p:sp>
                  <p:nvSpPr>
                    <p:cNvPr id="584" name="Google Shape;584;gd06e39d235_0_125"/>
                    <p:cNvSpPr/>
                    <p:nvPr/>
                  </p:nvSpPr>
                  <p:spPr>
                    <a:xfrm>
                      <a:off x="6012251" y="2457450"/>
                      <a:ext cx="77360" cy="2369344"/>
                    </a:xfrm>
                    <a:custGeom>
                      <a:avLst/>
                      <a:gdLst/>
                      <a:ahLst/>
                      <a:cxnLst/>
                      <a:rect l="l" t="t" r="r" b="b"/>
                      <a:pathLst>
                        <a:path w="88919" h="2381250" extrusionOk="0">
                          <a:moveTo>
                            <a:pt x="82569" y="0"/>
                          </a:moveTo>
                          <a:cubicBezTo>
                            <a:pt x="40765" y="325437"/>
                            <a:pt x="-1039" y="650875"/>
                            <a:pt x="19" y="1047750"/>
                          </a:cubicBezTo>
                          <a:cubicBezTo>
                            <a:pt x="1077" y="1444625"/>
                            <a:pt x="44998" y="1912937"/>
                            <a:pt x="88919" y="238125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585" name="Google Shape;585;gd06e39d235_0_125"/>
                    <p:cNvCxnSpPr>
                      <a:endCxn id="583" idx="2"/>
                    </p:cNvCxnSpPr>
                    <p:nvPr/>
                  </p:nvCxnSpPr>
                  <p:spPr>
                    <a:xfrm>
                      <a:off x="6085012" y="4825106"/>
                      <a:ext cx="2090700" cy="13500"/>
                    </a:xfrm>
                    <a:prstGeom prst="straightConnector1">
                      <a:avLst/>
                    </a:prstGeom>
                    <a:noFill/>
                    <a:ln w="9525" cap="flat" cmpd="sng">
                      <a:solidFill>
                        <a:schemeClr val="dk1"/>
                      </a:solidFill>
                      <a:prstDash val="solid"/>
                      <a:round/>
                      <a:headEnd type="none" w="sm" len="sm"/>
                      <a:tailEnd type="none" w="sm" len="sm"/>
                    </a:ln>
                  </p:spPr>
                </p:cxnSp>
              </p:grpSp>
              <p:sp>
                <p:nvSpPr>
                  <p:cNvPr id="583" name="Google Shape;583;gd06e39d235_0_125"/>
                  <p:cNvSpPr/>
                  <p:nvPr/>
                </p:nvSpPr>
                <p:spPr>
                  <a:xfrm>
                    <a:off x="6028642" y="2461186"/>
                    <a:ext cx="55352" cy="2381250"/>
                  </a:xfrm>
                  <a:custGeom>
                    <a:avLst/>
                    <a:gdLst/>
                    <a:ahLst/>
                    <a:cxnLst/>
                    <a:rect l="l" t="t" r="r" b="b"/>
                    <a:pathLst>
                      <a:path w="88919" h="2381250" extrusionOk="0">
                        <a:moveTo>
                          <a:pt x="82569" y="0"/>
                        </a:moveTo>
                        <a:cubicBezTo>
                          <a:pt x="40765" y="325437"/>
                          <a:pt x="-1039" y="650875"/>
                          <a:pt x="19" y="1047750"/>
                        </a:cubicBezTo>
                        <a:cubicBezTo>
                          <a:pt x="1077" y="1444625"/>
                          <a:pt x="44998" y="1912937"/>
                          <a:pt x="88919" y="238125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pic>
          <p:nvPicPr>
            <p:cNvPr id="586" name="Google Shape;586;gd06e39d235_0_125"/>
            <p:cNvPicPr preferRelativeResize="0"/>
            <p:nvPr/>
          </p:nvPicPr>
          <p:blipFill rotWithShape="1">
            <a:blip r:embed="rId3">
              <a:alphaModFix/>
            </a:blip>
            <a:srcRect/>
            <a:stretch/>
          </p:blipFill>
          <p:spPr>
            <a:xfrm>
              <a:off x="5901634" y="2781580"/>
              <a:ext cx="1417146" cy="806918"/>
            </a:xfrm>
            <a:prstGeom prst="rect">
              <a:avLst/>
            </a:prstGeom>
            <a:noFill/>
            <a:ln>
              <a:noFill/>
            </a:ln>
          </p:spPr>
        </p:pic>
        <p:pic>
          <p:nvPicPr>
            <p:cNvPr id="587" name="Google Shape;587;gd06e39d235_0_125"/>
            <p:cNvPicPr preferRelativeResize="0"/>
            <p:nvPr/>
          </p:nvPicPr>
          <p:blipFill rotWithShape="1">
            <a:blip r:embed="rId4">
              <a:alphaModFix/>
            </a:blip>
            <a:srcRect/>
            <a:stretch/>
          </p:blipFill>
          <p:spPr>
            <a:xfrm>
              <a:off x="6672562" y="2760887"/>
              <a:ext cx="551271" cy="551271"/>
            </a:xfrm>
            <a:prstGeom prst="rect">
              <a:avLst/>
            </a:prstGeom>
            <a:noFill/>
            <a:ln>
              <a:noFill/>
            </a:ln>
          </p:spPr>
        </p:pic>
      </p:grpSp>
      <p:grpSp>
        <p:nvGrpSpPr>
          <p:cNvPr id="588" name="Google Shape;588;gd06e39d235_0_125"/>
          <p:cNvGrpSpPr/>
          <p:nvPr/>
        </p:nvGrpSpPr>
        <p:grpSpPr>
          <a:xfrm>
            <a:off x="8616425" y="2197928"/>
            <a:ext cx="2451931" cy="2462246"/>
            <a:chOff x="3126536" y="2163364"/>
            <a:chExt cx="2554893" cy="2600872"/>
          </a:xfrm>
        </p:grpSpPr>
        <p:pic>
          <p:nvPicPr>
            <p:cNvPr id="589" name="Google Shape;589;gd06e39d235_0_125"/>
            <p:cNvPicPr preferRelativeResize="0"/>
            <p:nvPr/>
          </p:nvPicPr>
          <p:blipFill rotWithShape="1">
            <a:blip r:embed="rId5">
              <a:alphaModFix/>
            </a:blip>
            <a:srcRect/>
            <a:stretch/>
          </p:blipFill>
          <p:spPr>
            <a:xfrm>
              <a:off x="4235965" y="2174148"/>
              <a:ext cx="1445464" cy="2590088"/>
            </a:xfrm>
            <a:prstGeom prst="rect">
              <a:avLst/>
            </a:prstGeom>
            <a:noFill/>
            <a:ln>
              <a:noFill/>
            </a:ln>
          </p:spPr>
        </p:pic>
        <p:pic>
          <p:nvPicPr>
            <p:cNvPr id="590" name="Google Shape;590;gd06e39d235_0_125"/>
            <p:cNvPicPr preferRelativeResize="0"/>
            <p:nvPr/>
          </p:nvPicPr>
          <p:blipFill rotWithShape="1">
            <a:blip r:embed="rId6">
              <a:alphaModFix/>
            </a:blip>
            <a:srcRect/>
            <a:stretch/>
          </p:blipFill>
          <p:spPr>
            <a:xfrm>
              <a:off x="3132305" y="3938700"/>
              <a:ext cx="1044500" cy="805693"/>
            </a:xfrm>
            <a:prstGeom prst="rect">
              <a:avLst/>
            </a:prstGeom>
            <a:noFill/>
            <a:ln>
              <a:noFill/>
            </a:ln>
          </p:spPr>
        </p:pic>
        <p:pic>
          <p:nvPicPr>
            <p:cNvPr id="591" name="Google Shape;591;gd06e39d235_0_125"/>
            <p:cNvPicPr preferRelativeResize="0"/>
            <p:nvPr/>
          </p:nvPicPr>
          <p:blipFill rotWithShape="1">
            <a:blip r:embed="rId7">
              <a:alphaModFix/>
            </a:blip>
            <a:srcRect/>
            <a:stretch/>
          </p:blipFill>
          <p:spPr>
            <a:xfrm>
              <a:off x="3134756" y="3063697"/>
              <a:ext cx="1039907" cy="823354"/>
            </a:xfrm>
            <a:prstGeom prst="rect">
              <a:avLst/>
            </a:prstGeom>
            <a:noFill/>
            <a:ln>
              <a:noFill/>
            </a:ln>
          </p:spPr>
        </p:pic>
        <p:pic>
          <p:nvPicPr>
            <p:cNvPr id="592" name="Google Shape;592;gd06e39d235_0_125"/>
            <p:cNvPicPr preferRelativeResize="0"/>
            <p:nvPr/>
          </p:nvPicPr>
          <p:blipFill rotWithShape="1">
            <a:blip r:embed="rId8">
              <a:alphaModFix/>
            </a:blip>
            <a:srcRect/>
            <a:stretch/>
          </p:blipFill>
          <p:spPr>
            <a:xfrm>
              <a:off x="3126536" y="2163364"/>
              <a:ext cx="1048128" cy="848684"/>
            </a:xfrm>
            <a:prstGeom prst="rect">
              <a:avLst/>
            </a:prstGeom>
            <a:noFill/>
            <a:ln>
              <a:noFill/>
            </a:ln>
          </p:spPr>
        </p:pic>
      </p:grpSp>
      <p:pic>
        <p:nvPicPr>
          <p:cNvPr id="593" name="Google Shape;593;gd06e39d235_0_125"/>
          <p:cNvPicPr preferRelativeResize="0"/>
          <p:nvPr/>
        </p:nvPicPr>
        <p:blipFill rotWithShape="1">
          <a:blip r:embed="rId9">
            <a:alphaModFix/>
          </a:blip>
          <a:srcRect/>
          <a:stretch/>
        </p:blipFill>
        <p:spPr>
          <a:xfrm>
            <a:off x="8522607" y="1196244"/>
            <a:ext cx="1543265" cy="476316"/>
          </a:xfrm>
          <a:prstGeom prst="rect">
            <a:avLst/>
          </a:prstGeom>
          <a:noFill/>
          <a:ln>
            <a:noFill/>
          </a:ln>
        </p:spPr>
      </p:pic>
      <p:pic>
        <p:nvPicPr>
          <p:cNvPr id="594" name="Google Shape;594;gd06e39d235_0_125"/>
          <p:cNvPicPr preferRelativeResize="0"/>
          <p:nvPr/>
        </p:nvPicPr>
        <p:blipFill rotWithShape="1">
          <a:blip r:embed="rId10">
            <a:alphaModFix/>
          </a:blip>
          <a:srcRect/>
          <a:stretch/>
        </p:blipFill>
        <p:spPr>
          <a:xfrm>
            <a:off x="10379257" y="1064818"/>
            <a:ext cx="689077" cy="68907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8"/>
        <p:cNvGrpSpPr/>
        <p:nvPr/>
      </p:nvGrpSpPr>
      <p:grpSpPr>
        <a:xfrm>
          <a:off x="0" y="0"/>
          <a:ext cx="0" cy="0"/>
          <a:chOff x="0" y="0"/>
          <a:chExt cx="0" cy="0"/>
        </a:xfrm>
      </p:grpSpPr>
      <p:sp>
        <p:nvSpPr>
          <p:cNvPr id="599" name="Google Shape;599;gd06e39d235_0_173"/>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1000"/>
              </a:spcBef>
              <a:spcAft>
                <a:spcPts val="0"/>
              </a:spcAft>
              <a:buSzPts val="2800"/>
              <a:buNone/>
            </a:pPr>
            <a:r>
              <a:rPr lang="hu-HU" sz="2400"/>
              <a:t>ELTE Informatikai Karának Adattudományi és Adattechnológiai Tanszékével</a:t>
            </a:r>
            <a:endParaRPr/>
          </a:p>
          <a:p>
            <a:pPr marL="50800" lvl="0" indent="0" algn="l" rtl="0">
              <a:lnSpc>
                <a:spcPct val="90000"/>
              </a:lnSpc>
              <a:spcBef>
                <a:spcPts val="1000"/>
              </a:spcBef>
              <a:spcAft>
                <a:spcPts val="0"/>
              </a:spcAft>
              <a:buSzPts val="2800"/>
              <a:buNone/>
            </a:pPr>
            <a:r>
              <a:rPr lang="hu-HU" sz="2400"/>
              <a:t>Monitorozó rendszer</a:t>
            </a:r>
            <a:endParaRPr/>
          </a:p>
          <a:p>
            <a:pPr marL="50800" lvl="0" indent="0" algn="l" rtl="0">
              <a:lnSpc>
                <a:spcPct val="90000"/>
              </a:lnSpc>
              <a:spcBef>
                <a:spcPts val="1000"/>
              </a:spcBef>
              <a:spcAft>
                <a:spcPts val="0"/>
              </a:spcAft>
              <a:buSzPts val="2800"/>
              <a:buNone/>
            </a:pPr>
            <a:r>
              <a:rPr lang="hu-HU" sz="2400"/>
              <a:t>„Szemüveg”</a:t>
            </a:r>
            <a:endParaRPr/>
          </a:p>
          <a:p>
            <a:pPr marL="914400" lvl="1" indent="-228600" algn="l" rtl="0">
              <a:lnSpc>
                <a:spcPct val="90000"/>
              </a:lnSpc>
              <a:spcBef>
                <a:spcPts val="500"/>
              </a:spcBef>
              <a:spcAft>
                <a:spcPts val="0"/>
              </a:spcAft>
              <a:buSzPts val="2400"/>
              <a:buNone/>
            </a:pPr>
            <a:endParaRPr/>
          </a:p>
        </p:txBody>
      </p:sp>
      <p:sp>
        <p:nvSpPr>
          <p:cNvPr id="600" name="Google Shape;600;gd06e39d235_0_173"/>
          <p:cNvSpPr txBox="1"/>
          <p:nvPr/>
        </p:nvSpPr>
        <p:spPr>
          <a:xfrm>
            <a:off x="8647315" y="5541801"/>
            <a:ext cx="2815200" cy="710100"/>
          </a:xfrm>
          <a:prstGeom prst="rect">
            <a:avLst/>
          </a:prstGeom>
          <a:noFill/>
          <a:ln>
            <a:noFill/>
          </a:ln>
        </p:spPr>
        <p:txBody>
          <a:bodyPr spcFirstLastPara="1" wrap="square" lIns="121900" tIns="60950" rIns="121900" bIns="60950" anchor="t" anchorCtr="0">
            <a:normAutofit fontScale="92500" lnSpcReduction="20000"/>
          </a:bodyPr>
          <a:lstStyle/>
          <a:p>
            <a:pPr marL="0" marR="0" lvl="0" indent="0" algn="l" rtl="0">
              <a:lnSpc>
                <a:spcPct val="100000"/>
              </a:lnSpc>
              <a:spcBef>
                <a:spcPts val="0"/>
              </a:spcBef>
              <a:spcAft>
                <a:spcPts val="0"/>
              </a:spcAft>
              <a:buClr>
                <a:srgbClr val="92D050"/>
              </a:buClr>
              <a:buSzPts val="2133"/>
              <a:buFont typeface="Arial"/>
              <a:buNone/>
            </a:pPr>
            <a:r>
              <a:rPr lang="hu-HU" sz="2133" b="1" i="0" u="none" strike="noStrike" cap="none">
                <a:solidFill>
                  <a:srgbClr val="000000"/>
                </a:solidFill>
                <a:latin typeface="Arial"/>
                <a:ea typeface="Arial"/>
                <a:cs typeface="Arial"/>
                <a:sym typeface="Arial"/>
              </a:rPr>
              <a:t>Mikrofon szenzorok </a:t>
            </a:r>
            <a:endParaRPr/>
          </a:p>
          <a:p>
            <a:pPr marL="0" marR="0" lvl="0" indent="0" algn="l" rtl="0">
              <a:lnSpc>
                <a:spcPct val="100000"/>
              </a:lnSpc>
              <a:spcBef>
                <a:spcPts val="395"/>
              </a:spcBef>
              <a:spcAft>
                <a:spcPts val="0"/>
              </a:spcAft>
              <a:buClr>
                <a:srgbClr val="92D050"/>
              </a:buClr>
              <a:buSzPts val="2133"/>
              <a:buFont typeface="Arial"/>
              <a:buNone/>
            </a:pPr>
            <a:r>
              <a:rPr lang="hu-HU" sz="2133" b="1" i="0" u="none" strike="noStrike" cap="none">
                <a:solidFill>
                  <a:srgbClr val="000000"/>
                </a:solidFill>
                <a:latin typeface="Arial"/>
                <a:ea typeface="Arial"/>
                <a:cs typeface="Arial"/>
                <a:sym typeface="Arial"/>
              </a:rPr>
              <a:t>hálózata</a:t>
            </a:r>
            <a:endParaRPr/>
          </a:p>
        </p:txBody>
      </p:sp>
      <p:grpSp>
        <p:nvGrpSpPr>
          <p:cNvPr id="601" name="Google Shape;601;gd06e39d235_0_173"/>
          <p:cNvGrpSpPr/>
          <p:nvPr/>
        </p:nvGrpSpPr>
        <p:grpSpPr>
          <a:xfrm flipH="1">
            <a:off x="8773226" y="1392671"/>
            <a:ext cx="3152403" cy="2260900"/>
            <a:chOff x="6575673" y="1246586"/>
            <a:chExt cx="2316070" cy="1695718"/>
          </a:xfrm>
        </p:grpSpPr>
        <p:pic>
          <p:nvPicPr>
            <p:cNvPr id="602" name="Google Shape;602;gd06e39d235_0_173"/>
            <p:cNvPicPr preferRelativeResize="0"/>
            <p:nvPr/>
          </p:nvPicPr>
          <p:blipFill rotWithShape="1">
            <a:blip r:embed="rId3">
              <a:alphaModFix/>
            </a:blip>
            <a:srcRect/>
            <a:stretch/>
          </p:blipFill>
          <p:spPr>
            <a:xfrm rot="5574015" flipH="1">
              <a:off x="6883047" y="1030873"/>
              <a:ext cx="1590127" cy="2127143"/>
            </a:xfrm>
            <a:prstGeom prst="rect">
              <a:avLst/>
            </a:prstGeom>
            <a:noFill/>
            <a:ln>
              <a:noFill/>
            </a:ln>
          </p:spPr>
        </p:pic>
        <p:sp>
          <p:nvSpPr>
            <p:cNvPr id="603" name="Google Shape;603;gd06e39d235_0_173"/>
            <p:cNvSpPr txBox="1"/>
            <p:nvPr/>
          </p:nvSpPr>
          <p:spPr>
            <a:xfrm>
              <a:off x="7971644" y="2228363"/>
              <a:ext cx="920100" cy="377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hu-HU" sz="2667" b="1" i="0" u="none" strike="noStrike" cap="none">
                  <a:solidFill>
                    <a:schemeClr val="dk1"/>
                  </a:solidFill>
                  <a:latin typeface="Arial"/>
                  <a:ea typeface="Arial"/>
                  <a:cs typeface="Arial"/>
                  <a:sym typeface="Arial"/>
                </a:rPr>
                <a:t>1x2cm</a:t>
              </a:r>
              <a:endParaRPr/>
            </a:p>
          </p:txBody>
        </p:sp>
      </p:grpSp>
      <p:grpSp>
        <p:nvGrpSpPr>
          <p:cNvPr id="604" name="Google Shape;604;gd06e39d235_0_173"/>
          <p:cNvGrpSpPr/>
          <p:nvPr/>
        </p:nvGrpSpPr>
        <p:grpSpPr>
          <a:xfrm>
            <a:off x="267500" y="3527168"/>
            <a:ext cx="10721277" cy="2874959"/>
            <a:chOff x="206834" y="2651091"/>
            <a:chExt cx="8041159" cy="2156273"/>
          </a:xfrm>
        </p:grpSpPr>
        <p:grpSp>
          <p:nvGrpSpPr>
            <p:cNvPr id="605" name="Google Shape;605;gd06e39d235_0_173"/>
            <p:cNvGrpSpPr/>
            <p:nvPr/>
          </p:nvGrpSpPr>
          <p:grpSpPr>
            <a:xfrm>
              <a:off x="206834" y="2651091"/>
              <a:ext cx="8041159" cy="2156273"/>
              <a:chOff x="206834" y="2651091"/>
              <a:chExt cx="8041159" cy="2156273"/>
            </a:xfrm>
          </p:grpSpPr>
          <p:grpSp>
            <p:nvGrpSpPr>
              <p:cNvPr id="606" name="Google Shape;606;gd06e39d235_0_173"/>
              <p:cNvGrpSpPr/>
              <p:nvPr/>
            </p:nvGrpSpPr>
            <p:grpSpPr>
              <a:xfrm>
                <a:off x="206834" y="2651091"/>
                <a:ext cx="8041159" cy="2156273"/>
                <a:chOff x="206834" y="2651091"/>
                <a:chExt cx="8041159" cy="2156273"/>
              </a:xfrm>
            </p:grpSpPr>
            <p:grpSp>
              <p:nvGrpSpPr>
                <p:cNvPr id="607" name="Google Shape;607;gd06e39d235_0_173"/>
                <p:cNvGrpSpPr/>
                <p:nvPr/>
              </p:nvGrpSpPr>
              <p:grpSpPr>
                <a:xfrm>
                  <a:off x="206834" y="2651091"/>
                  <a:ext cx="8041159" cy="2156273"/>
                  <a:chOff x="-94818" y="2392679"/>
                  <a:chExt cx="8041159" cy="2156273"/>
                </a:xfrm>
              </p:grpSpPr>
              <p:cxnSp>
                <p:nvCxnSpPr>
                  <p:cNvPr id="608" name="Google Shape;608;gd06e39d235_0_173"/>
                  <p:cNvCxnSpPr/>
                  <p:nvPr/>
                </p:nvCxnSpPr>
                <p:spPr>
                  <a:xfrm>
                    <a:off x="2870683" y="2699459"/>
                    <a:ext cx="5013600" cy="0"/>
                  </a:xfrm>
                  <a:prstGeom prst="straightConnector1">
                    <a:avLst/>
                  </a:prstGeom>
                  <a:noFill/>
                  <a:ln w="76200" cap="rnd"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09" name="Google Shape;609;gd06e39d235_0_173"/>
                  <p:cNvCxnSpPr/>
                  <p:nvPr/>
                </p:nvCxnSpPr>
                <p:spPr>
                  <a:xfrm>
                    <a:off x="2858816" y="2943906"/>
                    <a:ext cx="3870600" cy="0"/>
                  </a:xfrm>
                  <a:prstGeom prst="straightConnector1">
                    <a:avLst/>
                  </a:prstGeom>
                  <a:noFill/>
                  <a:ln w="76200" cap="rnd"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10" name="Google Shape;610;gd06e39d235_0_173"/>
                  <p:cNvCxnSpPr/>
                  <p:nvPr/>
                </p:nvCxnSpPr>
                <p:spPr>
                  <a:xfrm>
                    <a:off x="2968040" y="3227839"/>
                    <a:ext cx="2603400" cy="0"/>
                  </a:xfrm>
                  <a:prstGeom prst="straightConnector1">
                    <a:avLst/>
                  </a:prstGeom>
                  <a:noFill/>
                  <a:ln w="76200" cap="rnd"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11" name="Google Shape;611;gd06e39d235_0_173"/>
                  <p:cNvCxnSpPr/>
                  <p:nvPr/>
                </p:nvCxnSpPr>
                <p:spPr>
                  <a:xfrm>
                    <a:off x="3114877" y="3543044"/>
                    <a:ext cx="1491900" cy="0"/>
                  </a:xfrm>
                  <a:prstGeom prst="straightConnector1">
                    <a:avLst/>
                  </a:prstGeom>
                  <a:noFill/>
                  <a:ln w="76200" cap="rnd"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grpSp>
                <p:nvGrpSpPr>
                  <p:cNvPr id="612" name="Google Shape;612;gd06e39d235_0_173"/>
                  <p:cNvGrpSpPr/>
                  <p:nvPr/>
                </p:nvGrpSpPr>
                <p:grpSpPr>
                  <a:xfrm>
                    <a:off x="-94818" y="2392679"/>
                    <a:ext cx="4128916" cy="2156273"/>
                    <a:chOff x="-486764" y="2514417"/>
                    <a:chExt cx="4128916" cy="2156273"/>
                  </a:xfrm>
                </p:grpSpPr>
                <p:sp>
                  <p:nvSpPr>
                    <p:cNvPr id="613" name="Google Shape;613;gd06e39d235_0_173"/>
                    <p:cNvSpPr txBox="1"/>
                    <p:nvPr/>
                  </p:nvSpPr>
                  <p:spPr>
                    <a:xfrm>
                      <a:off x="-486764" y="2639101"/>
                      <a:ext cx="2326800" cy="708000"/>
                    </a:xfrm>
                    <a:prstGeom prst="rect">
                      <a:avLst/>
                    </a:prstGeom>
                    <a:noFill/>
                    <a:ln>
                      <a:noFill/>
                    </a:ln>
                  </p:spPr>
                  <p:txBody>
                    <a:bodyPr spcFirstLastPara="1" wrap="square" lIns="121900" tIns="60950" rIns="121900" bIns="60950" anchor="t" anchorCtr="0">
                      <a:normAutofit/>
                    </a:bodyPr>
                    <a:lstStyle/>
                    <a:p>
                      <a:pPr marL="0" marR="0" lvl="0" indent="0" algn="l" rtl="0">
                        <a:lnSpc>
                          <a:spcPct val="100000"/>
                        </a:lnSpc>
                        <a:spcBef>
                          <a:spcPts val="0"/>
                        </a:spcBef>
                        <a:spcAft>
                          <a:spcPts val="0"/>
                        </a:spcAft>
                        <a:buClr>
                          <a:srgbClr val="92D050"/>
                        </a:buClr>
                        <a:buSzPts val="2133"/>
                        <a:buFont typeface="Arial"/>
                        <a:buNone/>
                      </a:pPr>
                      <a:r>
                        <a:rPr lang="hu-HU" sz="2133" b="1" i="0" u="none" strike="noStrike" cap="none">
                          <a:solidFill>
                            <a:srgbClr val="000000"/>
                          </a:solidFill>
                          <a:latin typeface="Arial"/>
                          <a:ea typeface="Arial"/>
                          <a:cs typeface="Arial"/>
                          <a:sym typeface="Arial"/>
                        </a:rPr>
                        <a:t>Központi adatgyűjtő</a:t>
                      </a:r>
                      <a:endParaRPr/>
                    </a:p>
                    <a:p>
                      <a:pPr marL="0" marR="0" lvl="0" indent="0" algn="l" rtl="0">
                        <a:lnSpc>
                          <a:spcPct val="100000"/>
                        </a:lnSpc>
                        <a:spcBef>
                          <a:spcPts val="427"/>
                        </a:spcBef>
                        <a:spcAft>
                          <a:spcPts val="0"/>
                        </a:spcAft>
                        <a:buClr>
                          <a:srgbClr val="92D050"/>
                        </a:buClr>
                        <a:buSzPts val="2133"/>
                        <a:buFont typeface="Arial"/>
                        <a:buNone/>
                      </a:pPr>
                      <a:r>
                        <a:rPr lang="hu-HU" sz="2133" b="1" i="0" u="none" strike="noStrike" cap="none">
                          <a:solidFill>
                            <a:srgbClr val="000000"/>
                          </a:solidFill>
                          <a:latin typeface="Arial"/>
                          <a:ea typeface="Arial"/>
                          <a:cs typeface="Arial"/>
                          <a:sym typeface="Arial"/>
                        </a:rPr>
                        <a:t>elektronika</a:t>
                      </a:r>
                      <a:endParaRPr/>
                    </a:p>
                  </p:txBody>
                </p:sp>
                <p:pic>
                  <p:nvPicPr>
                    <p:cNvPr id="614" name="Google Shape;614;gd06e39d235_0_173"/>
                    <p:cNvPicPr preferRelativeResize="0"/>
                    <p:nvPr/>
                  </p:nvPicPr>
                  <p:blipFill rotWithShape="1">
                    <a:blip r:embed="rId4">
                      <a:alphaModFix/>
                    </a:blip>
                    <a:srcRect/>
                    <a:stretch/>
                  </p:blipFill>
                  <p:spPr>
                    <a:xfrm>
                      <a:off x="766185" y="2514417"/>
                      <a:ext cx="2875967" cy="2156273"/>
                    </a:xfrm>
                    <a:prstGeom prst="rect">
                      <a:avLst/>
                    </a:prstGeom>
                    <a:noFill/>
                    <a:ln>
                      <a:noFill/>
                    </a:ln>
                  </p:spPr>
                </p:pic>
              </p:grpSp>
              <p:grpSp>
                <p:nvGrpSpPr>
                  <p:cNvPr id="615" name="Google Shape;615;gd06e39d235_0_173"/>
                  <p:cNvGrpSpPr/>
                  <p:nvPr/>
                </p:nvGrpSpPr>
                <p:grpSpPr>
                  <a:xfrm>
                    <a:off x="7408102" y="2699459"/>
                    <a:ext cx="476250" cy="528300"/>
                    <a:chOff x="7408102" y="2699459"/>
                    <a:chExt cx="476250" cy="528300"/>
                  </a:xfrm>
                </p:grpSpPr>
                <p:cxnSp>
                  <p:nvCxnSpPr>
                    <p:cNvPr id="616" name="Google Shape;616;gd06e39d235_0_173"/>
                    <p:cNvCxnSpPr/>
                    <p:nvPr/>
                  </p:nvCxnSpPr>
                  <p:spPr>
                    <a:xfrm>
                      <a:off x="7884352"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17" name="Google Shape;617;gd06e39d235_0_173"/>
                    <p:cNvCxnSpPr/>
                    <p:nvPr/>
                  </p:nvCxnSpPr>
                  <p:spPr>
                    <a:xfrm>
                      <a:off x="7760527"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18" name="Google Shape;618;gd06e39d235_0_173"/>
                    <p:cNvCxnSpPr/>
                    <p:nvPr/>
                  </p:nvCxnSpPr>
                  <p:spPr>
                    <a:xfrm>
                      <a:off x="7531927"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19" name="Google Shape;619;gd06e39d235_0_173"/>
                    <p:cNvCxnSpPr/>
                    <p:nvPr/>
                  </p:nvCxnSpPr>
                  <p:spPr>
                    <a:xfrm>
                      <a:off x="7408102"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620" name="Google Shape;620;gd06e39d235_0_173"/>
                  <p:cNvGrpSpPr/>
                  <p:nvPr/>
                </p:nvGrpSpPr>
                <p:grpSpPr>
                  <a:xfrm>
                    <a:off x="6253230" y="2961059"/>
                    <a:ext cx="476250" cy="528300"/>
                    <a:chOff x="7408102" y="2699459"/>
                    <a:chExt cx="476250" cy="528300"/>
                  </a:xfrm>
                </p:grpSpPr>
                <p:cxnSp>
                  <p:nvCxnSpPr>
                    <p:cNvPr id="621" name="Google Shape;621;gd06e39d235_0_173"/>
                    <p:cNvCxnSpPr/>
                    <p:nvPr/>
                  </p:nvCxnSpPr>
                  <p:spPr>
                    <a:xfrm>
                      <a:off x="7884352"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22" name="Google Shape;622;gd06e39d235_0_173"/>
                    <p:cNvCxnSpPr/>
                    <p:nvPr/>
                  </p:nvCxnSpPr>
                  <p:spPr>
                    <a:xfrm>
                      <a:off x="7760527"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23" name="Google Shape;623;gd06e39d235_0_173"/>
                    <p:cNvCxnSpPr/>
                    <p:nvPr/>
                  </p:nvCxnSpPr>
                  <p:spPr>
                    <a:xfrm>
                      <a:off x="7531927"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24" name="Google Shape;624;gd06e39d235_0_173"/>
                    <p:cNvCxnSpPr/>
                    <p:nvPr/>
                  </p:nvCxnSpPr>
                  <p:spPr>
                    <a:xfrm>
                      <a:off x="7408102"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625" name="Google Shape;625;gd06e39d235_0_173"/>
                  <p:cNvGrpSpPr/>
                  <p:nvPr/>
                </p:nvGrpSpPr>
                <p:grpSpPr>
                  <a:xfrm>
                    <a:off x="5070999" y="3261439"/>
                    <a:ext cx="476250" cy="528300"/>
                    <a:chOff x="7408102" y="2699459"/>
                    <a:chExt cx="476250" cy="528300"/>
                  </a:xfrm>
                </p:grpSpPr>
                <p:cxnSp>
                  <p:nvCxnSpPr>
                    <p:cNvPr id="626" name="Google Shape;626;gd06e39d235_0_173"/>
                    <p:cNvCxnSpPr/>
                    <p:nvPr/>
                  </p:nvCxnSpPr>
                  <p:spPr>
                    <a:xfrm>
                      <a:off x="7884352"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27" name="Google Shape;627;gd06e39d235_0_173"/>
                    <p:cNvCxnSpPr/>
                    <p:nvPr/>
                  </p:nvCxnSpPr>
                  <p:spPr>
                    <a:xfrm>
                      <a:off x="7760527"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28" name="Google Shape;628;gd06e39d235_0_173"/>
                    <p:cNvCxnSpPr/>
                    <p:nvPr/>
                  </p:nvCxnSpPr>
                  <p:spPr>
                    <a:xfrm>
                      <a:off x="7531927"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29" name="Google Shape;629;gd06e39d235_0_173"/>
                    <p:cNvCxnSpPr/>
                    <p:nvPr/>
                  </p:nvCxnSpPr>
                  <p:spPr>
                    <a:xfrm>
                      <a:off x="7408102"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grpSp>
              <p:grpSp>
                <p:nvGrpSpPr>
                  <p:cNvPr id="630" name="Google Shape;630;gd06e39d235_0_173"/>
                  <p:cNvGrpSpPr/>
                  <p:nvPr/>
                </p:nvGrpSpPr>
                <p:grpSpPr>
                  <a:xfrm>
                    <a:off x="4117370" y="3576644"/>
                    <a:ext cx="476250" cy="528300"/>
                    <a:chOff x="7408102" y="2699459"/>
                    <a:chExt cx="476250" cy="528300"/>
                  </a:xfrm>
                </p:grpSpPr>
                <p:cxnSp>
                  <p:nvCxnSpPr>
                    <p:cNvPr id="631" name="Google Shape;631;gd06e39d235_0_173"/>
                    <p:cNvCxnSpPr/>
                    <p:nvPr/>
                  </p:nvCxnSpPr>
                  <p:spPr>
                    <a:xfrm>
                      <a:off x="7884352"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32" name="Google Shape;632;gd06e39d235_0_173"/>
                    <p:cNvCxnSpPr/>
                    <p:nvPr/>
                  </p:nvCxnSpPr>
                  <p:spPr>
                    <a:xfrm>
                      <a:off x="7760527"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33" name="Google Shape;633;gd06e39d235_0_173"/>
                    <p:cNvCxnSpPr/>
                    <p:nvPr/>
                  </p:nvCxnSpPr>
                  <p:spPr>
                    <a:xfrm>
                      <a:off x="7531927"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cxnSp>
                  <p:nvCxnSpPr>
                    <p:cNvPr id="634" name="Google Shape;634;gd06e39d235_0_173"/>
                    <p:cNvCxnSpPr/>
                    <p:nvPr/>
                  </p:nvCxnSpPr>
                  <p:spPr>
                    <a:xfrm>
                      <a:off x="7408102" y="2699459"/>
                      <a:ext cx="0" cy="528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50"/>
                        </a:srgbClr>
                      </a:outerShdw>
                    </a:effectLst>
                  </p:spPr>
                </p:cxnSp>
              </p:grpSp>
              <p:sp>
                <p:nvSpPr>
                  <p:cNvPr id="635" name="Google Shape;635;gd06e39d235_0_173"/>
                  <p:cNvSpPr/>
                  <p:nvPr/>
                </p:nvSpPr>
                <p:spPr>
                  <a:xfrm>
                    <a:off x="7822441" y="3205388"/>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36" name="Google Shape;636;gd06e39d235_0_173"/>
                  <p:cNvSpPr txBox="1"/>
                  <p:nvPr/>
                </p:nvSpPr>
                <p:spPr>
                  <a:xfrm rot="5400000">
                    <a:off x="6405519" y="3157337"/>
                    <a:ext cx="317700" cy="2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67" b="0" i="0" u="none" strike="noStrike" cap="none">
                        <a:solidFill>
                          <a:srgbClr val="000000"/>
                        </a:solidFill>
                        <a:latin typeface="Arial"/>
                        <a:ea typeface="Arial"/>
                        <a:cs typeface="Arial"/>
                        <a:sym typeface="Arial"/>
                      </a:rPr>
                      <a:t>…</a:t>
                    </a:r>
                    <a:endParaRPr/>
                  </a:p>
                </p:txBody>
              </p:sp>
              <p:sp>
                <p:nvSpPr>
                  <p:cNvPr id="637" name="Google Shape;637;gd06e39d235_0_173"/>
                  <p:cNvSpPr txBox="1"/>
                  <p:nvPr/>
                </p:nvSpPr>
                <p:spPr>
                  <a:xfrm rot="5400000">
                    <a:off x="7548931" y="2914175"/>
                    <a:ext cx="317700" cy="2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67" b="0" i="0" u="none" strike="noStrike" cap="none">
                        <a:solidFill>
                          <a:srgbClr val="000000"/>
                        </a:solidFill>
                        <a:latin typeface="Arial"/>
                        <a:ea typeface="Arial"/>
                        <a:cs typeface="Arial"/>
                        <a:sym typeface="Arial"/>
                      </a:rPr>
                      <a:t>…</a:t>
                    </a:r>
                    <a:endParaRPr/>
                  </a:p>
                </p:txBody>
              </p:sp>
              <p:sp>
                <p:nvSpPr>
                  <p:cNvPr id="638" name="Google Shape;638;gd06e39d235_0_173"/>
                  <p:cNvSpPr txBox="1"/>
                  <p:nvPr/>
                </p:nvSpPr>
                <p:spPr>
                  <a:xfrm rot="5400000">
                    <a:off x="5228650" y="3509418"/>
                    <a:ext cx="317700" cy="2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67" b="0" i="0" u="none" strike="noStrike" cap="none">
                        <a:solidFill>
                          <a:srgbClr val="000000"/>
                        </a:solidFill>
                        <a:latin typeface="Arial"/>
                        <a:ea typeface="Arial"/>
                        <a:cs typeface="Arial"/>
                        <a:sym typeface="Arial"/>
                      </a:rPr>
                      <a:t>…</a:t>
                    </a:r>
                    <a:endParaRPr/>
                  </a:p>
                </p:txBody>
              </p:sp>
              <p:sp>
                <p:nvSpPr>
                  <p:cNvPr id="639" name="Google Shape;639;gd06e39d235_0_173"/>
                  <p:cNvSpPr txBox="1"/>
                  <p:nvPr/>
                </p:nvSpPr>
                <p:spPr>
                  <a:xfrm rot="5400000">
                    <a:off x="4263349" y="3808139"/>
                    <a:ext cx="317700" cy="2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67" b="0" i="0" u="none" strike="noStrike" cap="none">
                        <a:solidFill>
                          <a:srgbClr val="000000"/>
                        </a:solidFill>
                        <a:latin typeface="Arial"/>
                        <a:ea typeface="Arial"/>
                        <a:cs typeface="Arial"/>
                        <a:sym typeface="Arial"/>
                      </a:rPr>
                      <a:t>…</a:t>
                    </a:r>
                    <a:endParaRPr/>
                  </a:p>
                </p:txBody>
              </p:sp>
            </p:grpSp>
            <p:sp>
              <p:nvSpPr>
                <p:cNvPr id="640" name="Google Shape;640;gd06e39d235_0_173"/>
                <p:cNvSpPr/>
                <p:nvPr/>
              </p:nvSpPr>
              <p:spPr>
                <a:xfrm>
                  <a:off x="8153988" y="3734736"/>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sp>
            <p:nvSpPr>
              <p:cNvPr id="641" name="Google Shape;641;gd06e39d235_0_173"/>
              <p:cNvSpPr/>
              <p:nvPr/>
            </p:nvSpPr>
            <p:spPr>
              <a:xfrm>
                <a:off x="7997595" y="3463800"/>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42" name="Google Shape;642;gd06e39d235_0_173"/>
              <p:cNvSpPr/>
              <p:nvPr/>
            </p:nvSpPr>
            <p:spPr>
              <a:xfrm>
                <a:off x="8027490" y="3734736"/>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43" name="Google Shape;643;gd06e39d235_0_173"/>
              <p:cNvSpPr/>
              <p:nvPr/>
            </p:nvSpPr>
            <p:spPr>
              <a:xfrm>
                <a:off x="7771668" y="3461271"/>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44" name="Google Shape;644;gd06e39d235_0_173"/>
              <p:cNvSpPr/>
              <p:nvPr/>
            </p:nvSpPr>
            <p:spPr>
              <a:xfrm>
                <a:off x="7801563" y="3732207"/>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45" name="Google Shape;645;gd06e39d235_0_173"/>
              <p:cNvSpPr/>
              <p:nvPr/>
            </p:nvSpPr>
            <p:spPr>
              <a:xfrm>
                <a:off x="7646486" y="3461271"/>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46" name="Google Shape;646;gd06e39d235_0_173"/>
              <p:cNvSpPr/>
              <p:nvPr/>
            </p:nvSpPr>
            <p:spPr>
              <a:xfrm>
                <a:off x="7676381" y="3732207"/>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grpSp>
          <p:nvGrpSpPr>
            <p:cNvPr id="647" name="Google Shape;647;gd06e39d235_0_173"/>
            <p:cNvGrpSpPr/>
            <p:nvPr/>
          </p:nvGrpSpPr>
          <p:grpSpPr>
            <a:xfrm>
              <a:off x="6498272" y="3729228"/>
              <a:ext cx="598830" cy="351429"/>
              <a:chOff x="7628130" y="4064273"/>
              <a:chExt cx="598830" cy="351429"/>
            </a:xfrm>
          </p:grpSpPr>
          <p:grpSp>
            <p:nvGrpSpPr>
              <p:cNvPr id="648" name="Google Shape;648;gd06e39d235_0_173"/>
              <p:cNvGrpSpPr/>
              <p:nvPr/>
            </p:nvGrpSpPr>
            <p:grpSpPr>
              <a:xfrm>
                <a:off x="7628130" y="4064273"/>
                <a:ext cx="475009" cy="351429"/>
                <a:chOff x="7798886" y="3613671"/>
                <a:chExt cx="475009" cy="351429"/>
              </a:xfrm>
            </p:grpSpPr>
            <p:sp>
              <p:nvSpPr>
                <p:cNvPr id="649" name="Google Shape;649;gd06e39d235_0_173"/>
                <p:cNvSpPr/>
                <p:nvPr/>
              </p:nvSpPr>
              <p:spPr>
                <a:xfrm>
                  <a:off x="8149995" y="3616200"/>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50" name="Google Shape;650;gd06e39d235_0_173"/>
                <p:cNvSpPr/>
                <p:nvPr/>
              </p:nvSpPr>
              <p:spPr>
                <a:xfrm>
                  <a:off x="8179890" y="3887136"/>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51" name="Google Shape;651;gd06e39d235_0_173"/>
                <p:cNvSpPr/>
                <p:nvPr/>
              </p:nvSpPr>
              <p:spPr>
                <a:xfrm>
                  <a:off x="7924068" y="3613671"/>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52" name="Google Shape;652;gd06e39d235_0_173"/>
                <p:cNvSpPr/>
                <p:nvPr/>
              </p:nvSpPr>
              <p:spPr>
                <a:xfrm>
                  <a:off x="7953963" y="3884607"/>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53" name="Google Shape;653;gd06e39d235_0_173"/>
                <p:cNvSpPr/>
                <p:nvPr/>
              </p:nvSpPr>
              <p:spPr>
                <a:xfrm>
                  <a:off x="7798886" y="3613671"/>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54" name="Google Shape;654;gd06e39d235_0_173"/>
                <p:cNvSpPr/>
                <p:nvPr/>
              </p:nvSpPr>
              <p:spPr>
                <a:xfrm>
                  <a:off x="7828781" y="3884607"/>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sp>
            <p:nvSpPr>
              <p:cNvPr id="655" name="Google Shape;655;gd06e39d235_0_173"/>
              <p:cNvSpPr/>
              <p:nvPr/>
            </p:nvSpPr>
            <p:spPr>
              <a:xfrm>
                <a:off x="8103060" y="4066802"/>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56" name="Google Shape;656;gd06e39d235_0_173"/>
              <p:cNvSpPr/>
              <p:nvPr/>
            </p:nvSpPr>
            <p:spPr>
              <a:xfrm>
                <a:off x="8132955" y="4337738"/>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grpSp>
          <p:nvGrpSpPr>
            <p:cNvPr id="657" name="Google Shape;657;gd06e39d235_0_173"/>
            <p:cNvGrpSpPr/>
            <p:nvPr/>
          </p:nvGrpSpPr>
          <p:grpSpPr>
            <a:xfrm>
              <a:off x="5320367" y="4033202"/>
              <a:ext cx="598830" cy="351429"/>
              <a:chOff x="7628130" y="4064273"/>
              <a:chExt cx="598830" cy="351429"/>
            </a:xfrm>
          </p:grpSpPr>
          <p:grpSp>
            <p:nvGrpSpPr>
              <p:cNvPr id="658" name="Google Shape;658;gd06e39d235_0_173"/>
              <p:cNvGrpSpPr/>
              <p:nvPr/>
            </p:nvGrpSpPr>
            <p:grpSpPr>
              <a:xfrm>
                <a:off x="7628130" y="4064273"/>
                <a:ext cx="475009" cy="351429"/>
                <a:chOff x="7798886" y="3613671"/>
                <a:chExt cx="475009" cy="351429"/>
              </a:xfrm>
            </p:grpSpPr>
            <p:sp>
              <p:nvSpPr>
                <p:cNvPr id="659" name="Google Shape;659;gd06e39d235_0_173"/>
                <p:cNvSpPr/>
                <p:nvPr/>
              </p:nvSpPr>
              <p:spPr>
                <a:xfrm>
                  <a:off x="8149995" y="3616200"/>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60" name="Google Shape;660;gd06e39d235_0_173"/>
                <p:cNvSpPr/>
                <p:nvPr/>
              </p:nvSpPr>
              <p:spPr>
                <a:xfrm>
                  <a:off x="8179890" y="3887136"/>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61" name="Google Shape;661;gd06e39d235_0_173"/>
                <p:cNvSpPr/>
                <p:nvPr/>
              </p:nvSpPr>
              <p:spPr>
                <a:xfrm>
                  <a:off x="7924068" y="3613671"/>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62" name="Google Shape;662;gd06e39d235_0_173"/>
                <p:cNvSpPr/>
                <p:nvPr/>
              </p:nvSpPr>
              <p:spPr>
                <a:xfrm>
                  <a:off x="7953963" y="3884607"/>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63" name="Google Shape;663;gd06e39d235_0_173"/>
                <p:cNvSpPr/>
                <p:nvPr/>
              </p:nvSpPr>
              <p:spPr>
                <a:xfrm>
                  <a:off x="7798886" y="3613671"/>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64" name="Google Shape;664;gd06e39d235_0_173"/>
                <p:cNvSpPr/>
                <p:nvPr/>
              </p:nvSpPr>
              <p:spPr>
                <a:xfrm>
                  <a:off x="7828781" y="3884607"/>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sp>
            <p:nvSpPr>
              <p:cNvPr id="665" name="Google Shape;665;gd06e39d235_0_173"/>
              <p:cNvSpPr/>
              <p:nvPr/>
            </p:nvSpPr>
            <p:spPr>
              <a:xfrm>
                <a:off x="8103060" y="4066802"/>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66" name="Google Shape;666;gd06e39d235_0_173"/>
              <p:cNvSpPr/>
              <p:nvPr/>
            </p:nvSpPr>
            <p:spPr>
              <a:xfrm>
                <a:off x="8132955" y="4337738"/>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grpSp>
          <p:nvGrpSpPr>
            <p:cNvPr id="667" name="Google Shape;667;gd06e39d235_0_173"/>
            <p:cNvGrpSpPr/>
            <p:nvPr/>
          </p:nvGrpSpPr>
          <p:grpSpPr>
            <a:xfrm>
              <a:off x="4347835" y="4351516"/>
              <a:ext cx="598830" cy="351429"/>
              <a:chOff x="7628130" y="4064273"/>
              <a:chExt cx="598830" cy="351429"/>
            </a:xfrm>
          </p:grpSpPr>
          <p:grpSp>
            <p:nvGrpSpPr>
              <p:cNvPr id="668" name="Google Shape;668;gd06e39d235_0_173"/>
              <p:cNvGrpSpPr/>
              <p:nvPr/>
            </p:nvGrpSpPr>
            <p:grpSpPr>
              <a:xfrm>
                <a:off x="7628130" y="4064273"/>
                <a:ext cx="475009" cy="351429"/>
                <a:chOff x="7798886" y="3613671"/>
                <a:chExt cx="475009" cy="351429"/>
              </a:xfrm>
            </p:grpSpPr>
            <p:sp>
              <p:nvSpPr>
                <p:cNvPr id="669" name="Google Shape;669;gd06e39d235_0_173"/>
                <p:cNvSpPr/>
                <p:nvPr/>
              </p:nvSpPr>
              <p:spPr>
                <a:xfrm>
                  <a:off x="8149995" y="3616200"/>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70" name="Google Shape;670;gd06e39d235_0_173"/>
                <p:cNvSpPr/>
                <p:nvPr/>
              </p:nvSpPr>
              <p:spPr>
                <a:xfrm>
                  <a:off x="8179890" y="3887136"/>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71" name="Google Shape;671;gd06e39d235_0_173"/>
                <p:cNvSpPr/>
                <p:nvPr/>
              </p:nvSpPr>
              <p:spPr>
                <a:xfrm>
                  <a:off x="7924068" y="3613671"/>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72" name="Google Shape;672;gd06e39d235_0_173"/>
                <p:cNvSpPr/>
                <p:nvPr/>
              </p:nvSpPr>
              <p:spPr>
                <a:xfrm>
                  <a:off x="7953963" y="3884607"/>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73" name="Google Shape;673;gd06e39d235_0_173"/>
                <p:cNvSpPr/>
                <p:nvPr/>
              </p:nvSpPr>
              <p:spPr>
                <a:xfrm>
                  <a:off x="7798886" y="3613671"/>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74" name="Google Shape;674;gd06e39d235_0_173"/>
                <p:cNvSpPr/>
                <p:nvPr/>
              </p:nvSpPr>
              <p:spPr>
                <a:xfrm>
                  <a:off x="7828781" y="3884607"/>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sp>
            <p:nvSpPr>
              <p:cNvPr id="675" name="Google Shape;675;gd06e39d235_0_173"/>
              <p:cNvSpPr/>
              <p:nvPr/>
            </p:nvSpPr>
            <p:spPr>
              <a:xfrm>
                <a:off x="8103060" y="4066802"/>
                <a:ext cx="123900" cy="348900"/>
              </a:xfrm>
              <a:prstGeom prst="rect">
                <a:avLst/>
              </a:prstGeom>
              <a:gradFill>
                <a:gsLst>
                  <a:gs pos="0">
                    <a:srgbClr val="6DBC37"/>
                  </a:gs>
                  <a:gs pos="100000">
                    <a:srgbClr val="B8FE9C"/>
                  </a:gs>
                </a:gsLst>
                <a:lin ang="16200038" scaled="0"/>
              </a:gradFill>
              <a:ln w="9525" cap="flat" cmpd="sng">
                <a:solidFill>
                  <a:srgbClr val="2F54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676" name="Google Shape;676;gd06e39d235_0_173"/>
              <p:cNvSpPr/>
              <p:nvPr/>
            </p:nvSpPr>
            <p:spPr>
              <a:xfrm>
                <a:off x="8132955" y="4337738"/>
                <a:ext cx="63900" cy="63900"/>
              </a:xfrm>
              <a:prstGeom prst="ellipse">
                <a:avLst/>
              </a:prstGeom>
              <a:gradFill>
                <a:gsLst>
                  <a:gs pos="0">
                    <a:schemeClr val="dk1"/>
                  </a:gs>
                  <a:gs pos="100000">
                    <a:srgbClr val="BABABA"/>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grpSp>
      </p:grpSp>
      <p:sp>
        <p:nvSpPr>
          <p:cNvPr id="677" name="Google Shape;677;gd06e39d235_0_173"/>
          <p:cNvSpPr txBox="1">
            <a:spLocks noGrp="1"/>
          </p:cNvSpPr>
          <p:nvPr>
            <p:ph type="title"/>
          </p:nvPr>
        </p:nvSpPr>
        <p:spPr>
          <a:xfrm>
            <a:off x="609600" y="60149"/>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hu-HU" sz="3600" b="1">
                <a:solidFill>
                  <a:srgbClr val="548135"/>
                </a:solidFill>
              </a:rPr>
              <a:t>Adatgyűjtés, elemzés, együttműködés</a:t>
            </a:r>
            <a:endParaRPr>
              <a:solidFill>
                <a:srgbClr val="548135"/>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d06e39d235_0_25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Adatgyűjtés, adatelemzés</a:t>
            </a:r>
            <a:endParaRPr/>
          </a:p>
        </p:txBody>
      </p:sp>
      <p:grpSp>
        <p:nvGrpSpPr>
          <p:cNvPr id="683" name="Google Shape;683;gd06e39d235_0_255"/>
          <p:cNvGrpSpPr/>
          <p:nvPr/>
        </p:nvGrpSpPr>
        <p:grpSpPr>
          <a:xfrm>
            <a:off x="713959" y="1690632"/>
            <a:ext cx="10764045" cy="4065220"/>
            <a:chOff x="663387" y="1679508"/>
            <a:chExt cx="8254636" cy="2618499"/>
          </a:xfrm>
        </p:grpSpPr>
        <p:pic>
          <p:nvPicPr>
            <p:cNvPr id="684" name="Google Shape;684;gd06e39d235_0_255"/>
            <p:cNvPicPr preferRelativeResize="0"/>
            <p:nvPr/>
          </p:nvPicPr>
          <p:blipFill rotWithShape="1">
            <a:blip r:embed="rId3">
              <a:alphaModFix/>
            </a:blip>
            <a:srcRect/>
            <a:stretch/>
          </p:blipFill>
          <p:spPr>
            <a:xfrm>
              <a:off x="2522538" y="1732235"/>
              <a:ext cx="4561371" cy="2565771"/>
            </a:xfrm>
            <a:prstGeom prst="rect">
              <a:avLst/>
            </a:prstGeom>
            <a:noFill/>
            <a:ln>
              <a:noFill/>
            </a:ln>
          </p:spPr>
        </p:pic>
        <p:pic>
          <p:nvPicPr>
            <p:cNvPr id="685" name="Google Shape;685;gd06e39d235_0_255"/>
            <p:cNvPicPr preferRelativeResize="0"/>
            <p:nvPr/>
          </p:nvPicPr>
          <p:blipFill rotWithShape="1">
            <a:blip r:embed="rId4">
              <a:alphaModFix/>
            </a:blip>
            <a:srcRect/>
            <a:stretch/>
          </p:blipFill>
          <p:spPr>
            <a:xfrm rot="5400000">
              <a:off x="197539" y="2198084"/>
              <a:ext cx="2565772" cy="1634075"/>
            </a:xfrm>
            <a:prstGeom prst="rect">
              <a:avLst/>
            </a:prstGeom>
            <a:noFill/>
            <a:ln>
              <a:noFill/>
            </a:ln>
          </p:spPr>
        </p:pic>
        <p:pic>
          <p:nvPicPr>
            <p:cNvPr id="686" name="Google Shape;686;gd06e39d235_0_255"/>
            <p:cNvPicPr preferRelativeResize="0"/>
            <p:nvPr/>
          </p:nvPicPr>
          <p:blipFill rotWithShape="1">
            <a:blip r:embed="rId5">
              <a:alphaModFix/>
            </a:blip>
            <a:srcRect/>
            <a:stretch/>
          </p:blipFill>
          <p:spPr>
            <a:xfrm rot="5400000">
              <a:off x="6818100" y="2198083"/>
              <a:ext cx="2565772" cy="1634075"/>
            </a:xfrm>
            <a:prstGeom prst="rect">
              <a:avLst/>
            </a:prstGeom>
            <a:noFill/>
            <a:ln>
              <a:noFill/>
            </a:ln>
          </p:spPr>
        </p:pic>
        <p:pic>
          <p:nvPicPr>
            <p:cNvPr id="687" name="Google Shape;687;gd06e39d235_0_255"/>
            <p:cNvPicPr preferRelativeResize="0"/>
            <p:nvPr/>
          </p:nvPicPr>
          <p:blipFill rotWithShape="1">
            <a:blip r:embed="rId6">
              <a:alphaModFix/>
            </a:blip>
            <a:srcRect/>
            <a:stretch/>
          </p:blipFill>
          <p:spPr>
            <a:xfrm rot="5400000">
              <a:off x="5374629" y="1754711"/>
              <a:ext cx="1784483" cy="1634077"/>
            </a:xfrm>
            <a:prstGeom prst="rect">
              <a:avLst/>
            </a:prstGeom>
            <a:solidFill>
              <a:srgbClr val="ECECEC"/>
            </a:solidFill>
            <a:ln w="88900" cap="sq" cmpd="sng">
              <a:solidFill>
                <a:srgbClr val="7030A0"/>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88" name="Google Shape;688;gd06e39d235_0_255"/>
            <p:cNvSpPr/>
            <p:nvPr/>
          </p:nvSpPr>
          <p:spPr>
            <a:xfrm rot="2040224" flipH="1">
              <a:off x="4840744" y="2671973"/>
              <a:ext cx="911941" cy="413202"/>
            </a:xfrm>
            <a:prstGeom prst="curvedUpArrow">
              <a:avLst>
                <a:gd name="adj1" fmla="val 25000"/>
                <a:gd name="adj2" fmla="val 61644"/>
                <a:gd name="adj3" fmla="val 34589"/>
              </a:avLst>
            </a:prstGeom>
            <a:solidFill>
              <a:srgbClr val="FFFF00"/>
            </a:solidFill>
            <a:ln w="381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Hogyan hat a digitális átalakulás a mezőgazdaságra?</a:t>
            </a:r>
            <a:endParaRPr/>
          </a:p>
        </p:txBody>
      </p:sp>
      <p:sp>
        <p:nvSpPr>
          <p:cNvPr id="100" name="Google Shape;100;p17"/>
          <p:cNvSpPr txBox="1">
            <a:spLocks noGrp="1"/>
          </p:cNvSpPr>
          <p:nvPr>
            <p:ph type="body" idx="1"/>
          </p:nvPr>
        </p:nvSpPr>
        <p:spPr>
          <a:xfrm>
            <a:off x="321547" y="1473693"/>
            <a:ext cx="11555605" cy="4703270"/>
          </a:xfrm>
          <a:prstGeom prst="rect">
            <a:avLst/>
          </a:prstGeom>
          <a:noFill/>
          <a:ln>
            <a:noFill/>
          </a:ln>
        </p:spPr>
        <p:txBody>
          <a:bodyPr spcFirstLastPara="1" wrap="square" lIns="91425" tIns="45700" rIns="91425" bIns="45700" anchor="t" anchorCtr="0">
            <a:normAutofit fontScale="77500" lnSpcReduction="20000"/>
          </a:bodyPr>
          <a:lstStyle/>
          <a:p>
            <a:pPr marL="114300" lvl="0" indent="0" algn="l" rtl="0">
              <a:lnSpc>
                <a:spcPct val="90000"/>
              </a:lnSpc>
              <a:spcBef>
                <a:spcPts val="1000"/>
              </a:spcBef>
              <a:spcAft>
                <a:spcPts val="0"/>
              </a:spcAft>
              <a:buSzPct val="82949"/>
              <a:buNone/>
            </a:pPr>
            <a:r>
              <a:rPr lang="hu-HU"/>
              <a:t>A világ digitális fejlődése és ennek eredményeképpen a termelési, szabályozási folyamatok átalakulása mindennapjaink része.</a:t>
            </a:r>
            <a:endParaRPr/>
          </a:p>
          <a:p>
            <a:pPr marL="114300" lvl="0" indent="0" algn="l" rtl="0">
              <a:lnSpc>
                <a:spcPct val="90000"/>
              </a:lnSpc>
              <a:spcBef>
                <a:spcPts val="1000"/>
              </a:spcBef>
              <a:spcAft>
                <a:spcPts val="0"/>
              </a:spcAft>
              <a:buSzPct val="82949"/>
              <a:buNone/>
            </a:pPr>
            <a:r>
              <a:rPr lang="hu-HU"/>
              <a:t>Ez alól a mezőgazdaság sem kivétel.</a:t>
            </a:r>
            <a:endParaRPr/>
          </a:p>
          <a:p>
            <a:pPr marL="114300" lvl="0" indent="0" algn="l" rtl="0">
              <a:lnSpc>
                <a:spcPct val="90000"/>
              </a:lnSpc>
              <a:spcBef>
                <a:spcPts val="1000"/>
              </a:spcBef>
              <a:spcAft>
                <a:spcPts val="0"/>
              </a:spcAft>
              <a:buSzPct val="82949"/>
              <a:buNone/>
            </a:pPr>
            <a:r>
              <a:rPr lang="hu-HU"/>
              <a:t>Mindenképpen jelentős, a mindennapi életünket érintő, alapvető változásokról van szó.</a:t>
            </a:r>
            <a:endParaRPr/>
          </a:p>
          <a:p>
            <a:pPr marL="114300" lvl="0" indent="0" algn="l" rtl="0">
              <a:lnSpc>
                <a:spcPct val="90000"/>
              </a:lnSpc>
              <a:spcBef>
                <a:spcPts val="1000"/>
              </a:spcBef>
              <a:spcAft>
                <a:spcPts val="0"/>
              </a:spcAft>
              <a:buSzPct val="82949"/>
              <a:buNone/>
            </a:pPr>
            <a:r>
              <a:rPr lang="hu-HU"/>
              <a:t>Ezt felismerve kezdődött el világszerte a lakosság változásra való felkészítése. </a:t>
            </a:r>
            <a:br>
              <a:rPr lang="hu-HU"/>
            </a:br>
            <a:r>
              <a:rPr lang="hu-HU"/>
              <a:t>Ennek keretében indult útjára 2015 végén hazánk Digitális Jólét Programja, mely ezt írja:</a:t>
            </a:r>
            <a:endParaRPr/>
          </a:p>
          <a:p>
            <a:pPr marL="114300" lvl="0" indent="0" algn="l" rtl="0">
              <a:lnSpc>
                <a:spcPct val="90000"/>
              </a:lnSpc>
              <a:spcBef>
                <a:spcPts val="1000"/>
              </a:spcBef>
              <a:spcAft>
                <a:spcPts val="0"/>
              </a:spcAft>
              <a:buSzPct val="82949"/>
              <a:buNone/>
            </a:pPr>
            <a:r>
              <a:rPr lang="hu-HU" i="1"/>
              <a:t>„Az egész világon zajló digitális átalakulás olyan átfogó társadalmi jelenség, amely alapvetően megváltoztatja az emberek életét, a vállalkozások és a közigazgatás szervezését és működését. </a:t>
            </a:r>
            <a:br>
              <a:rPr lang="hu-HU" i="1"/>
            </a:br>
            <a:r>
              <a:rPr lang="hu-HU" i="1"/>
              <a:t>A magyar kormány ezt felismerve a digitalizációtól nem megvédeni akarja a polgárokat és vállalkozásokat, hanem fel akarja rá készíteni őket. </a:t>
            </a:r>
            <a:br>
              <a:rPr lang="hu-HU" i="1"/>
            </a:br>
            <a:r>
              <a:rPr lang="hu-HU" i="1"/>
              <a:t>A Digitális Jólét Program (DJP) legfontosabb feladata annak támogatása, hogy Magyarország minden polgára és vállalkozása, miként a magyar nemzetgazdaság is a digitalizáció nyertese lehessen.”</a:t>
            </a:r>
            <a:endParaRPr/>
          </a:p>
          <a:p>
            <a:pPr marL="114300" lvl="0" indent="0" algn="l" rtl="0">
              <a:lnSpc>
                <a:spcPct val="90000"/>
              </a:lnSpc>
              <a:spcBef>
                <a:spcPts val="1000"/>
              </a:spcBef>
              <a:spcAft>
                <a:spcPts val="0"/>
              </a:spcAft>
              <a:buSzPct val="82949"/>
              <a:buNone/>
            </a:pPr>
            <a:r>
              <a:rPr lang="hu-HU" i="1"/>
              <a:t>Forrás: </a:t>
            </a:r>
            <a:r>
              <a:rPr lang="hu-HU" sz="2300" i="1" u="sng">
                <a:solidFill>
                  <a:schemeClr val="hlink"/>
                </a:solidFill>
                <a:hlinkClick r:id="rId3"/>
              </a:rPr>
              <a:t>http://www.kormany.hu/download/6/6d/21000/DJP20%20Strat%C3%A9giai%20Tanulm%C3%A1ny.pdf</a:t>
            </a:r>
            <a:r>
              <a:rPr lang="hu-HU" sz="2300" i="1"/>
              <a:t> </a:t>
            </a:r>
            <a:endParaRPr/>
          </a:p>
          <a:p>
            <a:pPr marL="114300" lvl="0" indent="0" algn="l" rtl="0">
              <a:lnSpc>
                <a:spcPct val="90000"/>
              </a:lnSpc>
              <a:spcBef>
                <a:spcPts val="1000"/>
              </a:spcBef>
              <a:spcAft>
                <a:spcPts val="0"/>
              </a:spcAft>
              <a:buSzPct val="82949"/>
              <a:buNone/>
            </a:pPr>
            <a:endParaRPr/>
          </a:p>
          <a:p>
            <a:pPr marL="114300" lvl="0" indent="0" algn="l" rtl="0">
              <a:lnSpc>
                <a:spcPct val="90000"/>
              </a:lnSpc>
              <a:spcBef>
                <a:spcPts val="1000"/>
              </a:spcBef>
              <a:spcAft>
                <a:spcPts val="0"/>
              </a:spcAft>
              <a:buSzPct val="82949"/>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d06e39d235_0_265"/>
          <p:cNvSpPr/>
          <p:nvPr/>
        </p:nvSpPr>
        <p:spPr>
          <a:xfrm>
            <a:off x="105141" y="2729664"/>
            <a:ext cx="11835600" cy="3384000"/>
          </a:xfrm>
          <a:prstGeom prst="rect">
            <a:avLst/>
          </a:prstGeom>
          <a:gradFill>
            <a:gsLst>
              <a:gs pos="0">
                <a:srgbClr val="306CD7"/>
              </a:gs>
              <a:gs pos="100000">
                <a:srgbClr val="90B0FF"/>
              </a:gs>
            </a:gsLst>
            <a:lin ang="5400012" scaled="0"/>
          </a:gra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695" name="Google Shape;695;gd06e39d235_0_265"/>
          <p:cNvPicPr preferRelativeResize="0"/>
          <p:nvPr/>
        </p:nvPicPr>
        <p:blipFill rotWithShape="1">
          <a:blip r:embed="rId3">
            <a:alphaModFix/>
          </a:blip>
          <a:srcRect/>
          <a:stretch/>
        </p:blipFill>
        <p:spPr>
          <a:xfrm>
            <a:off x="7437353" y="3400139"/>
            <a:ext cx="2057687" cy="2106699"/>
          </a:xfrm>
          <a:prstGeom prst="rect">
            <a:avLst/>
          </a:prstGeom>
          <a:noFill/>
          <a:ln w="19050" cap="flat" cmpd="sng">
            <a:solidFill>
              <a:schemeClr val="lt1"/>
            </a:solidFill>
            <a:prstDash val="solid"/>
            <a:round/>
            <a:headEnd type="none" w="sm" len="sm"/>
            <a:tailEnd type="none" w="sm" len="sm"/>
          </a:ln>
        </p:spPr>
      </p:pic>
      <p:pic>
        <p:nvPicPr>
          <p:cNvPr id="696" name="Google Shape;696;gd06e39d235_0_265"/>
          <p:cNvPicPr preferRelativeResize="0"/>
          <p:nvPr/>
        </p:nvPicPr>
        <p:blipFill rotWithShape="1">
          <a:blip r:embed="rId4">
            <a:alphaModFix/>
          </a:blip>
          <a:srcRect/>
          <a:stretch/>
        </p:blipFill>
        <p:spPr>
          <a:xfrm>
            <a:off x="3207429" y="3398334"/>
            <a:ext cx="2024832" cy="2108503"/>
          </a:xfrm>
          <a:prstGeom prst="rect">
            <a:avLst/>
          </a:prstGeom>
          <a:noFill/>
          <a:ln w="19050" cap="flat" cmpd="sng">
            <a:solidFill>
              <a:schemeClr val="lt1"/>
            </a:solidFill>
            <a:prstDash val="solid"/>
            <a:round/>
            <a:headEnd type="none" w="sm" len="sm"/>
            <a:tailEnd type="none" w="sm" len="sm"/>
          </a:ln>
        </p:spPr>
      </p:pic>
      <p:pic>
        <p:nvPicPr>
          <p:cNvPr id="697" name="Google Shape;697;gd06e39d235_0_265"/>
          <p:cNvPicPr preferRelativeResize="0"/>
          <p:nvPr/>
        </p:nvPicPr>
        <p:blipFill rotWithShape="1">
          <a:blip r:embed="rId5">
            <a:alphaModFix/>
          </a:blip>
          <a:srcRect/>
          <a:stretch/>
        </p:blipFill>
        <p:spPr>
          <a:xfrm>
            <a:off x="1094823" y="3393733"/>
            <a:ext cx="2026061" cy="2113104"/>
          </a:xfrm>
          <a:prstGeom prst="rect">
            <a:avLst/>
          </a:prstGeom>
          <a:noFill/>
          <a:ln w="19050" cap="flat" cmpd="sng">
            <a:solidFill>
              <a:schemeClr val="lt1"/>
            </a:solidFill>
            <a:prstDash val="solid"/>
            <a:round/>
            <a:headEnd type="none" w="sm" len="sm"/>
            <a:tailEnd type="none" w="sm" len="sm"/>
          </a:ln>
        </p:spPr>
      </p:pic>
      <p:sp>
        <p:nvSpPr>
          <p:cNvPr id="698" name="Google Shape;698;gd06e39d235_0_265"/>
          <p:cNvSpPr txBox="1">
            <a:spLocks noGrp="1"/>
          </p:cNvSpPr>
          <p:nvPr>
            <p:ph type="title"/>
          </p:nvPr>
        </p:nvSpPr>
        <p:spPr>
          <a:xfrm>
            <a:off x="609600" y="60149"/>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hu-HU" sz="3600" b="1">
                <a:solidFill>
                  <a:srgbClr val="548135"/>
                </a:solidFill>
              </a:rPr>
              <a:t>Adatok feldolgozása, ábrázolása</a:t>
            </a:r>
            <a:endParaRPr>
              <a:solidFill>
                <a:srgbClr val="548135"/>
              </a:solidFill>
            </a:endParaRPr>
          </a:p>
        </p:txBody>
      </p:sp>
      <p:sp>
        <p:nvSpPr>
          <p:cNvPr id="699" name="Google Shape;699;gd06e39d235_0_265"/>
          <p:cNvSpPr txBox="1">
            <a:spLocks noGrp="1"/>
          </p:cNvSpPr>
          <p:nvPr>
            <p:ph type="body" idx="1"/>
          </p:nvPr>
        </p:nvSpPr>
        <p:spPr>
          <a:xfrm>
            <a:off x="318197" y="1278831"/>
            <a:ext cx="11555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sz="2667" b="1" dirty="0"/>
          </a:p>
          <a:p>
            <a:pPr marL="457200" lvl="0" indent="-406400" algn="l" rtl="0">
              <a:lnSpc>
                <a:spcPct val="90000"/>
              </a:lnSpc>
              <a:spcBef>
                <a:spcPts val="1000"/>
              </a:spcBef>
              <a:spcAft>
                <a:spcPts val="0"/>
              </a:spcAft>
              <a:buClr>
                <a:srgbClr val="92D050"/>
              </a:buClr>
              <a:buSzPts val="2800"/>
              <a:buChar char="•"/>
            </a:pPr>
            <a:r>
              <a:rPr lang="hu-HU" dirty="0"/>
              <a:t>Jellemző hangképek       „frekvenciakép”</a:t>
            </a:r>
            <a:endParaRPr dirty="0"/>
          </a:p>
        </p:txBody>
      </p:sp>
      <p:sp>
        <p:nvSpPr>
          <p:cNvPr id="700" name="Google Shape;700;gd06e39d235_0_265"/>
          <p:cNvSpPr txBox="1"/>
          <p:nvPr/>
        </p:nvSpPr>
        <p:spPr>
          <a:xfrm>
            <a:off x="1281776" y="2849830"/>
            <a:ext cx="1650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3200" b="1" i="0" u="none" strike="noStrike" cap="none">
                <a:solidFill>
                  <a:srgbClr val="FEFEFE"/>
                </a:solidFill>
                <a:latin typeface="Arial"/>
                <a:ea typeface="Arial"/>
                <a:cs typeface="Arial"/>
                <a:sym typeface="Arial"/>
              </a:rPr>
              <a:t>Normál</a:t>
            </a:r>
            <a:endParaRPr/>
          </a:p>
        </p:txBody>
      </p:sp>
      <p:sp>
        <p:nvSpPr>
          <p:cNvPr id="701" name="Google Shape;701;gd06e39d235_0_265"/>
          <p:cNvSpPr txBox="1"/>
          <p:nvPr/>
        </p:nvSpPr>
        <p:spPr>
          <a:xfrm>
            <a:off x="3251836" y="2849835"/>
            <a:ext cx="1983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3200" b="1" i="0" u="none" strike="noStrike" cap="none">
                <a:solidFill>
                  <a:srgbClr val="FEFEFE"/>
                </a:solidFill>
                <a:latin typeface="Arial"/>
                <a:ea typeface="Arial"/>
                <a:cs typeface="Arial"/>
                <a:sym typeface="Arial"/>
              </a:rPr>
              <a:t>Anyátlan</a:t>
            </a:r>
            <a:endParaRPr/>
          </a:p>
        </p:txBody>
      </p:sp>
      <p:grpSp>
        <p:nvGrpSpPr>
          <p:cNvPr id="702" name="Google Shape;702;gd06e39d235_0_265"/>
          <p:cNvGrpSpPr/>
          <p:nvPr/>
        </p:nvGrpSpPr>
        <p:grpSpPr>
          <a:xfrm rot="5400000">
            <a:off x="5053735" y="3014282"/>
            <a:ext cx="2656981" cy="2328032"/>
            <a:chOff x="2824561" y="2479886"/>
            <a:chExt cx="1966823" cy="2079900"/>
          </a:xfrm>
        </p:grpSpPr>
        <p:pic>
          <p:nvPicPr>
            <p:cNvPr id="703" name="Google Shape;703;gd06e39d235_0_265"/>
            <p:cNvPicPr preferRelativeResize="0"/>
            <p:nvPr/>
          </p:nvPicPr>
          <p:blipFill rotWithShape="1">
            <a:blip r:embed="rId6">
              <a:alphaModFix/>
            </a:blip>
            <a:srcRect/>
            <a:stretch/>
          </p:blipFill>
          <p:spPr>
            <a:xfrm>
              <a:off x="3230585" y="2655322"/>
              <a:ext cx="1560799" cy="1808730"/>
            </a:xfrm>
            <a:prstGeom prst="rect">
              <a:avLst/>
            </a:prstGeom>
            <a:noFill/>
            <a:ln w="19050" cap="flat" cmpd="sng">
              <a:solidFill>
                <a:schemeClr val="lt1"/>
              </a:solidFill>
              <a:prstDash val="solid"/>
              <a:round/>
              <a:headEnd type="none" w="sm" len="sm"/>
              <a:tailEnd type="none" w="sm" len="sm"/>
            </a:ln>
          </p:spPr>
        </p:pic>
        <p:sp>
          <p:nvSpPr>
            <p:cNvPr id="704" name="Google Shape;704;gd06e39d235_0_265"/>
            <p:cNvSpPr txBox="1"/>
            <p:nvPr/>
          </p:nvSpPr>
          <p:spPr>
            <a:xfrm rot="-5400000">
              <a:off x="2001061" y="3303386"/>
              <a:ext cx="2079900" cy="43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3200" b="1" i="0" u="none" strike="noStrike" cap="none">
                  <a:solidFill>
                    <a:srgbClr val="FEFEFE"/>
                  </a:solidFill>
                  <a:latin typeface="Arial"/>
                  <a:ea typeface="Arial"/>
                  <a:cs typeface="Arial"/>
                  <a:sym typeface="Arial"/>
                </a:rPr>
                <a:t>Ventilláció</a:t>
              </a:r>
              <a:endParaRPr sz="3200" b="1" i="0" u="none" strike="noStrike" cap="none">
                <a:solidFill>
                  <a:srgbClr val="FFFFFF"/>
                </a:solidFill>
                <a:latin typeface="Arial"/>
                <a:ea typeface="Arial"/>
                <a:cs typeface="Arial"/>
                <a:sym typeface="Arial"/>
              </a:endParaRPr>
            </a:p>
          </p:txBody>
        </p:sp>
      </p:grpSp>
      <p:grpSp>
        <p:nvGrpSpPr>
          <p:cNvPr id="705" name="Google Shape;705;gd06e39d235_0_265"/>
          <p:cNvGrpSpPr/>
          <p:nvPr/>
        </p:nvGrpSpPr>
        <p:grpSpPr>
          <a:xfrm rot="5400000">
            <a:off x="9546863" y="2575321"/>
            <a:ext cx="2675097" cy="3188138"/>
            <a:chOff x="3769265" y="1882603"/>
            <a:chExt cx="1984052" cy="2877900"/>
          </a:xfrm>
        </p:grpSpPr>
        <p:pic>
          <p:nvPicPr>
            <p:cNvPr id="706" name="Google Shape;706;gd06e39d235_0_265"/>
            <p:cNvPicPr preferRelativeResize="0"/>
            <p:nvPr/>
          </p:nvPicPr>
          <p:blipFill rotWithShape="1">
            <a:blip r:embed="rId7">
              <a:alphaModFix/>
            </a:blip>
            <a:srcRect/>
            <a:stretch/>
          </p:blipFill>
          <p:spPr>
            <a:xfrm>
              <a:off x="4197708" y="2669973"/>
              <a:ext cx="1555609" cy="1827382"/>
            </a:xfrm>
            <a:prstGeom prst="rect">
              <a:avLst/>
            </a:prstGeom>
            <a:noFill/>
            <a:ln w="19050" cap="flat" cmpd="sng">
              <a:solidFill>
                <a:schemeClr val="lt1"/>
              </a:solidFill>
              <a:prstDash val="solid"/>
              <a:round/>
              <a:headEnd type="none" w="sm" len="sm"/>
              <a:tailEnd type="none" w="sm" len="sm"/>
            </a:ln>
          </p:spPr>
        </p:pic>
        <p:sp>
          <p:nvSpPr>
            <p:cNvPr id="707" name="Google Shape;707;gd06e39d235_0_265"/>
            <p:cNvSpPr txBox="1"/>
            <p:nvPr/>
          </p:nvSpPr>
          <p:spPr>
            <a:xfrm rot="-5400000">
              <a:off x="2547215" y="3104653"/>
              <a:ext cx="2877900" cy="43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3200" b="1" i="0" u="none" strike="noStrike" cap="none">
                  <a:solidFill>
                    <a:srgbClr val="FEFEFE"/>
                  </a:solidFill>
                  <a:latin typeface="Arial"/>
                  <a:ea typeface="Arial"/>
                  <a:cs typeface="Arial"/>
                  <a:sym typeface="Arial"/>
                </a:rPr>
                <a:t>Rajzásgyanús*</a:t>
              </a:r>
              <a:endParaRPr sz="3200" b="1" i="0" u="none" strike="noStrike" cap="none">
                <a:solidFill>
                  <a:srgbClr val="FFFFFF"/>
                </a:solidFill>
                <a:latin typeface="Arial"/>
                <a:ea typeface="Arial"/>
                <a:cs typeface="Arial"/>
                <a:sym typeface="Arial"/>
              </a:endParaRPr>
            </a:p>
          </p:txBody>
        </p:sp>
      </p:grpSp>
      <p:sp>
        <p:nvSpPr>
          <p:cNvPr id="708" name="Google Shape;708;gd06e39d235_0_265"/>
          <p:cNvSpPr txBox="1"/>
          <p:nvPr/>
        </p:nvSpPr>
        <p:spPr>
          <a:xfrm>
            <a:off x="7498847" y="2854423"/>
            <a:ext cx="1807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3200" b="1" i="0" u="none" strike="noStrike" cap="none">
                <a:solidFill>
                  <a:srgbClr val="FEFEFE"/>
                </a:solidFill>
                <a:latin typeface="Arial"/>
                <a:ea typeface="Arial"/>
                <a:cs typeface="Arial"/>
                <a:sym typeface="Arial"/>
              </a:rPr>
              <a:t>Támadó</a:t>
            </a:r>
            <a:endParaRPr sz="2933" b="1" i="0" u="none" strike="noStrike" cap="none">
              <a:solidFill>
                <a:srgbClr val="FFFFFF"/>
              </a:solidFill>
              <a:latin typeface="Arial"/>
              <a:ea typeface="Arial"/>
              <a:cs typeface="Arial"/>
              <a:sym typeface="Arial"/>
            </a:endParaRPr>
          </a:p>
        </p:txBody>
      </p:sp>
      <p:cxnSp>
        <p:nvCxnSpPr>
          <p:cNvPr id="709" name="Google Shape;709;gd06e39d235_0_265"/>
          <p:cNvCxnSpPr/>
          <p:nvPr/>
        </p:nvCxnSpPr>
        <p:spPr>
          <a:xfrm>
            <a:off x="1094823" y="3918664"/>
            <a:ext cx="10516200" cy="0"/>
          </a:xfrm>
          <a:prstGeom prst="straightConnector1">
            <a:avLst/>
          </a:prstGeom>
          <a:noFill/>
          <a:ln w="28575" cap="flat" cmpd="sng">
            <a:solidFill>
              <a:srgbClr val="FF0000"/>
            </a:solidFill>
            <a:prstDash val="solid"/>
            <a:round/>
            <a:headEnd type="none" w="sm" len="sm"/>
            <a:tailEnd type="none" w="sm" len="sm"/>
          </a:ln>
        </p:spPr>
      </p:cxnSp>
      <p:cxnSp>
        <p:nvCxnSpPr>
          <p:cNvPr id="710" name="Google Shape;710;gd06e39d235_0_265"/>
          <p:cNvCxnSpPr/>
          <p:nvPr/>
        </p:nvCxnSpPr>
        <p:spPr>
          <a:xfrm>
            <a:off x="1050597" y="4750009"/>
            <a:ext cx="10531800" cy="0"/>
          </a:xfrm>
          <a:prstGeom prst="straightConnector1">
            <a:avLst/>
          </a:prstGeom>
          <a:noFill/>
          <a:ln w="28575" cap="flat" cmpd="sng">
            <a:solidFill>
              <a:srgbClr val="FF0000"/>
            </a:solidFill>
            <a:prstDash val="solid"/>
            <a:round/>
            <a:headEnd type="none" w="sm" len="sm"/>
            <a:tailEnd type="none" w="sm" len="sm"/>
          </a:ln>
        </p:spPr>
      </p:cxnSp>
      <p:sp>
        <p:nvSpPr>
          <p:cNvPr id="711" name="Google Shape;711;gd06e39d235_0_265"/>
          <p:cNvSpPr txBox="1"/>
          <p:nvPr/>
        </p:nvSpPr>
        <p:spPr>
          <a:xfrm>
            <a:off x="251114" y="3193878"/>
            <a:ext cx="877200" cy="20625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hu-HU" sz="1867" b="1" i="0" u="none" strike="noStrike" cap="none">
                <a:solidFill>
                  <a:srgbClr val="000000"/>
                </a:solidFill>
                <a:latin typeface="Arial"/>
                <a:ea typeface="Arial"/>
                <a:cs typeface="Arial"/>
                <a:sym typeface="Arial"/>
              </a:rPr>
              <a:t>50Hz</a:t>
            </a:r>
            <a:endParaRPr/>
          </a:p>
          <a:p>
            <a:pPr marL="0" marR="0" lvl="0" indent="0" algn="r" rtl="0">
              <a:lnSpc>
                <a:spcPct val="100000"/>
              </a:lnSpc>
              <a:spcBef>
                <a:spcPts val="2133"/>
              </a:spcBef>
              <a:spcAft>
                <a:spcPts val="0"/>
              </a:spcAft>
              <a:buNone/>
            </a:pPr>
            <a:r>
              <a:rPr lang="hu-HU" sz="1867" b="1" i="0" u="none" strike="noStrike" cap="none">
                <a:solidFill>
                  <a:srgbClr val="000000"/>
                </a:solidFill>
                <a:latin typeface="Arial"/>
                <a:ea typeface="Arial"/>
                <a:cs typeface="Arial"/>
                <a:sym typeface="Arial"/>
              </a:rPr>
              <a:t>200Hz</a:t>
            </a:r>
            <a:endParaRPr/>
          </a:p>
          <a:p>
            <a:pPr marL="0" marR="0" lvl="0" indent="0" algn="r" rtl="0">
              <a:lnSpc>
                <a:spcPct val="100000"/>
              </a:lnSpc>
              <a:spcBef>
                <a:spcPts val="2133"/>
              </a:spcBef>
              <a:spcAft>
                <a:spcPts val="0"/>
              </a:spcAft>
              <a:buNone/>
            </a:pPr>
            <a:r>
              <a:rPr lang="hu-HU" sz="1867" b="1" i="0" u="none" strike="noStrike" cap="none">
                <a:solidFill>
                  <a:srgbClr val="000000"/>
                </a:solidFill>
                <a:latin typeface="Arial"/>
                <a:ea typeface="Arial"/>
                <a:cs typeface="Arial"/>
                <a:sym typeface="Arial"/>
              </a:rPr>
              <a:t>400Hz</a:t>
            </a:r>
            <a:endParaRPr/>
          </a:p>
          <a:p>
            <a:pPr marL="0" marR="0" lvl="0" indent="0" algn="r" rtl="0">
              <a:lnSpc>
                <a:spcPct val="100000"/>
              </a:lnSpc>
              <a:spcBef>
                <a:spcPts val="2133"/>
              </a:spcBef>
              <a:spcAft>
                <a:spcPts val="0"/>
              </a:spcAft>
              <a:buNone/>
            </a:pPr>
            <a:r>
              <a:rPr lang="hu-HU" sz="1867" b="1" i="0" u="none" strike="noStrike" cap="none">
                <a:solidFill>
                  <a:srgbClr val="000000"/>
                </a:solidFill>
                <a:latin typeface="Arial"/>
                <a:ea typeface="Arial"/>
                <a:cs typeface="Arial"/>
                <a:sym typeface="Arial"/>
              </a:rPr>
              <a:t>600Hz</a:t>
            </a:r>
            <a:endParaRPr/>
          </a:p>
        </p:txBody>
      </p:sp>
      <p:sp>
        <p:nvSpPr>
          <p:cNvPr id="712" name="Google Shape;712;gd06e39d235_0_265"/>
          <p:cNvSpPr txBox="1"/>
          <p:nvPr/>
        </p:nvSpPr>
        <p:spPr>
          <a:xfrm>
            <a:off x="9868903" y="5872959"/>
            <a:ext cx="1936800" cy="379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67" b="0" i="0" u="none" strike="noStrike" cap="none">
                <a:solidFill>
                  <a:srgbClr val="000000"/>
                </a:solidFill>
                <a:latin typeface="Arial"/>
                <a:ea typeface="Arial"/>
                <a:cs typeface="Arial"/>
                <a:sym typeface="Arial"/>
              </a:rPr>
              <a:t>* Fejlesztés alatt</a:t>
            </a:r>
            <a:endParaRPr/>
          </a:p>
        </p:txBody>
      </p:sp>
      <p:pic>
        <p:nvPicPr>
          <p:cNvPr id="713" name="Google Shape;713;gd06e39d235_0_265"/>
          <p:cNvPicPr preferRelativeResize="0"/>
          <p:nvPr/>
        </p:nvPicPr>
        <p:blipFill rotWithShape="1">
          <a:blip r:embed="rId8">
            <a:alphaModFix/>
          </a:blip>
          <a:srcRect/>
          <a:stretch/>
        </p:blipFill>
        <p:spPr>
          <a:xfrm rot="-2051430">
            <a:off x="10804154" y="1705168"/>
            <a:ext cx="1231109" cy="615555"/>
          </a:xfrm>
          <a:prstGeom prst="rect">
            <a:avLst/>
          </a:prstGeom>
          <a:noFill/>
          <a:ln>
            <a:noFill/>
          </a:ln>
        </p:spPr>
      </p:pic>
      <p:sp>
        <p:nvSpPr>
          <p:cNvPr id="714" name="Google Shape;714;gd06e39d235_0_265"/>
          <p:cNvSpPr/>
          <p:nvPr/>
        </p:nvSpPr>
        <p:spPr>
          <a:xfrm>
            <a:off x="7448621" y="5387378"/>
            <a:ext cx="2040000" cy="726300"/>
          </a:xfrm>
          <a:prstGeom prst="rightArrow">
            <a:avLst>
              <a:gd name="adj1" fmla="val 50000"/>
              <a:gd name="adj2" fmla="val 38941"/>
            </a:avLst>
          </a:prstGeom>
          <a:gradFill>
            <a:gsLst>
              <a:gs pos="0">
                <a:srgbClr val="FF7714"/>
              </a:gs>
              <a:gs pos="100000">
                <a:srgbClr val="FFA773"/>
              </a:gs>
            </a:gsLst>
            <a:lin ang="16200038" scaled="0"/>
          </a:gradFill>
          <a:ln w="9525" cap="flat" cmpd="sng">
            <a:solidFill>
              <a:srgbClr val="EB792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2133" b="0" i="0" u="none" strike="noStrike" cap="none">
                <a:solidFill>
                  <a:schemeClr val="dk1"/>
                </a:solidFill>
                <a:latin typeface="Arial"/>
                <a:ea typeface="Arial"/>
                <a:cs typeface="Arial"/>
                <a:sym typeface="Arial"/>
              </a:rPr>
              <a:t>5 másodperc</a:t>
            </a:r>
            <a:endParaRPr/>
          </a:p>
        </p:txBody>
      </p:sp>
      <p:sp>
        <p:nvSpPr>
          <p:cNvPr id="715" name="Google Shape;715;gd06e39d235_0_265"/>
          <p:cNvSpPr/>
          <p:nvPr/>
        </p:nvSpPr>
        <p:spPr>
          <a:xfrm>
            <a:off x="9572217" y="5387378"/>
            <a:ext cx="2040000" cy="726300"/>
          </a:xfrm>
          <a:prstGeom prst="rightArrow">
            <a:avLst>
              <a:gd name="adj1" fmla="val 50000"/>
              <a:gd name="adj2" fmla="val 38941"/>
            </a:avLst>
          </a:prstGeom>
          <a:gradFill>
            <a:gsLst>
              <a:gs pos="0">
                <a:srgbClr val="FF7714"/>
              </a:gs>
              <a:gs pos="100000">
                <a:srgbClr val="FFA773"/>
              </a:gs>
            </a:gsLst>
            <a:lin ang="16200038" scaled="0"/>
          </a:gradFill>
          <a:ln w="9525" cap="flat" cmpd="sng">
            <a:solidFill>
              <a:srgbClr val="EB792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2133" b="0" i="0" u="none" strike="noStrike" cap="none">
                <a:solidFill>
                  <a:schemeClr val="dk1"/>
                </a:solidFill>
                <a:latin typeface="Arial"/>
                <a:ea typeface="Arial"/>
                <a:cs typeface="Arial"/>
                <a:sym typeface="Arial"/>
              </a:rPr>
              <a:t>5 másodperc</a:t>
            </a:r>
            <a:endParaRPr/>
          </a:p>
        </p:txBody>
      </p:sp>
      <p:sp>
        <p:nvSpPr>
          <p:cNvPr id="716" name="Google Shape;716;gd06e39d235_0_265"/>
          <p:cNvSpPr/>
          <p:nvPr/>
        </p:nvSpPr>
        <p:spPr>
          <a:xfrm>
            <a:off x="3201424" y="5387378"/>
            <a:ext cx="2040000" cy="726300"/>
          </a:xfrm>
          <a:prstGeom prst="rightArrow">
            <a:avLst>
              <a:gd name="adj1" fmla="val 50000"/>
              <a:gd name="adj2" fmla="val 38941"/>
            </a:avLst>
          </a:prstGeom>
          <a:gradFill>
            <a:gsLst>
              <a:gs pos="0">
                <a:srgbClr val="FF7714"/>
              </a:gs>
              <a:gs pos="100000">
                <a:srgbClr val="FFA773"/>
              </a:gs>
            </a:gsLst>
            <a:lin ang="16200038" scaled="0"/>
          </a:gradFill>
          <a:ln w="9525" cap="flat" cmpd="sng">
            <a:solidFill>
              <a:srgbClr val="EB792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2133" b="0" i="0" u="none" strike="noStrike" cap="none">
                <a:solidFill>
                  <a:schemeClr val="dk1"/>
                </a:solidFill>
                <a:latin typeface="Arial"/>
                <a:ea typeface="Arial"/>
                <a:cs typeface="Arial"/>
                <a:sym typeface="Arial"/>
              </a:rPr>
              <a:t>5 másodperc</a:t>
            </a:r>
            <a:endParaRPr/>
          </a:p>
        </p:txBody>
      </p:sp>
      <p:sp>
        <p:nvSpPr>
          <p:cNvPr id="717" name="Google Shape;717;gd06e39d235_0_265"/>
          <p:cNvSpPr/>
          <p:nvPr/>
        </p:nvSpPr>
        <p:spPr>
          <a:xfrm>
            <a:off x="5325023" y="5387378"/>
            <a:ext cx="2040000" cy="726300"/>
          </a:xfrm>
          <a:prstGeom prst="rightArrow">
            <a:avLst>
              <a:gd name="adj1" fmla="val 50000"/>
              <a:gd name="adj2" fmla="val 38941"/>
            </a:avLst>
          </a:prstGeom>
          <a:gradFill>
            <a:gsLst>
              <a:gs pos="0">
                <a:srgbClr val="FF7714"/>
              </a:gs>
              <a:gs pos="100000">
                <a:srgbClr val="FFA773"/>
              </a:gs>
            </a:gsLst>
            <a:lin ang="16200038" scaled="0"/>
          </a:gradFill>
          <a:ln w="9525" cap="flat" cmpd="sng">
            <a:solidFill>
              <a:srgbClr val="EB792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2133" b="0" i="0" u="none" strike="noStrike" cap="none">
                <a:solidFill>
                  <a:schemeClr val="dk1"/>
                </a:solidFill>
                <a:latin typeface="Arial"/>
                <a:ea typeface="Arial"/>
                <a:cs typeface="Arial"/>
                <a:sym typeface="Arial"/>
              </a:rPr>
              <a:t>5 másodperc</a:t>
            </a:r>
            <a:endParaRPr/>
          </a:p>
        </p:txBody>
      </p:sp>
      <p:sp>
        <p:nvSpPr>
          <p:cNvPr id="718" name="Google Shape;718;gd06e39d235_0_265"/>
          <p:cNvSpPr/>
          <p:nvPr/>
        </p:nvSpPr>
        <p:spPr>
          <a:xfrm>
            <a:off x="1077825" y="5387378"/>
            <a:ext cx="2040000" cy="726300"/>
          </a:xfrm>
          <a:prstGeom prst="rightArrow">
            <a:avLst>
              <a:gd name="adj1" fmla="val 50000"/>
              <a:gd name="adj2" fmla="val 38941"/>
            </a:avLst>
          </a:prstGeom>
          <a:gradFill>
            <a:gsLst>
              <a:gs pos="0">
                <a:srgbClr val="FF7714"/>
              </a:gs>
              <a:gs pos="100000">
                <a:srgbClr val="FFA773"/>
              </a:gs>
            </a:gsLst>
            <a:lin ang="16200038" scaled="0"/>
          </a:gradFill>
          <a:ln w="9525" cap="flat" cmpd="sng">
            <a:solidFill>
              <a:srgbClr val="EB792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hu-HU" sz="2133" b="0" i="0" u="none" strike="noStrike" cap="none">
                <a:solidFill>
                  <a:schemeClr val="dk1"/>
                </a:solidFill>
                <a:latin typeface="Arial"/>
                <a:ea typeface="Arial"/>
                <a:cs typeface="Arial"/>
                <a:sym typeface="Arial"/>
              </a:rPr>
              <a:t>5 másodperc</a:t>
            </a:r>
            <a:endParaRPr/>
          </a:p>
        </p:txBody>
      </p:sp>
      <p:sp>
        <p:nvSpPr>
          <p:cNvPr id="27" name="Nyíl: jobbra mutató 26">
            <a:extLst>
              <a:ext uri="{FF2B5EF4-FFF2-40B4-BE49-F238E27FC236}">
                <a16:creationId xmlns:a16="http://schemas.microsoft.com/office/drawing/2014/main" id="{B180CDC5-853D-479D-B593-D4D2193101BD}"/>
              </a:ext>
            </a:extLst>
          </p:cNvPr>
          <p:cNvSpPr/>
          <p:nvPr/>
        </p:nvSpPr>
        <p:spPr>
          <a:xfrm>
            <a:off x="3806456" y="2042635"/>
            <a:ext cx="436880" cy="2032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d06e39d235_0_294"/>
          <p:cNvSpPr txBox="1">
            <a:spLocks noGrp="1"/>
          </p:cNvSpPr>
          <p:nvPr>
            <p:ph type="body" idx="1"/>
          </p:nvPr>
        </p:nvSpPr>
        <p:spPr>
          <a:xfrm>
            <a:off x="534411" y="882352"/>
            <a:ext cx="4284300" cy="4107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SzPts val="1946"/>
              <a:buNone/>
            </a:pPr>
            <a:r>
              <a:rPr lang="hu-HU" sz="3200" b="1"/>
              <a:t>Frekvenciaképek</a:t>
            </a:r>
            <a:endParaRPr/>
          </a:p>
          <a:p>
            <a:pPr marL="457200" lvl="0" indent="-352167" algn="l" rtl="0">
              <a:lnSpc>
                <a:spcPct val="90000"/>
              </a:lnSpc>
              <a:spcBef>
                <a:spcPts val="1600"/>
              </a:spcBef>
              <a:spcAft>
                <a:spcPts val="0"/>
              </a:spcAft>
              <a:buClr>
                <a:srgbClr val="1C9E4A"/>
              </a:buClr>
              <a:buSzPts val="1946"/>
              <a:buChar char="•"/>
            </a:pPr>
            <a:r>
              <a:rPr lang="hu-HU" sz="2800"/>
              <a:t>Frekvencia pontok</a:t>
            </a:r>
            <a:endParaRPr/>
          </a:p>
          <a:p>
            <a:pPr marL="457200" lvl="0" indent="-352167" algn="l" rtl="0">
              <a:lnSpc>
                <a:spcPct val="90000"/>
              </a:lnSpc>
              <a:spcBef>
                <a:spcPts val="1000"/>
              </a:spcBef>
              <a:spcAft>
                <a:spcPts val="0"/>
              </a:spcAft>
              <a:buClr>
                <a:srgbClr val="1C9E4A"/>
              </a:buClr>
              <a:buSzPts val="1946"/>
              <a:buChar char="•"/>
            </a:pPr>
            <a:r>
              <a:rPr lang="hu-HU" sz="2800"/>
              <a:t>Amplitúdó</a:t>
            </a:r>
            <a:endParaRPr/>
          </a:p>
          <a:p>
            <a:pPr marL="457200" lvl="0" indent="-352167" algn="l" rtl="0">
              <a:lnSpc>
                <a:spcPct val="90000"/>
              </a:lnSpc>
              <a:spcBef>
                <a:spcPts val="1000"/>
              </a:spcBef>
              <a:spcAft>
                <a:spcPts val="0"/>
              </a:spcAft>
              <a:buClr>
                <a:srgbClr val="1C9E4A"/>
              </a:buClr>
              <a:buSzPts val="1946"/>
              <a:buChar char="•"/>
            </a:pPr>
            <a:r>
              <a:rPr lang="hu-HU" sz="2800"/>
              <a:t>Időben egymást követő mérési eredmények</a:t>
            </a:r>
            <a:endParaRPr sz="2800" b="1"/>
          </a:p>
          <a:p>
            <a:pPr marL="0" lvl="0" indent="0" algn="l" rtl="0">
              <a:lnSpc>
                <a:spcPct val="90000"/>
              </a:lnSpc>
              <a:spcBef>
                <a:spcPts val="1200"/>
              </a:spcBef>
              <a:spcAft>
                <a:spcPts val="0"/>
              </a:spcAft>
              <a:buSzPts val="1946"/>
              <a:buNone/>
            </a:pPr>
            <a:r>
              <a:rPr lang="hu-HU" sz="3200" b="1"/>
              <a:t>Kiértékelés</a:t>
            </a:r>
            <a:endParaRPr/>
          </a:p>
          <a:p>
            <a:pPr marL="457200" lvl="0" indent="-352167" algn="l" rtl="0">
              <a:lnSpc>
                <a:spcPct val="90000"/>
              </a:lnSpc>
              <a:spcBef>
                <a:spcPts val="1300"/>
              </a:spcBef>
              <a:spcAft>
                <a:spcPts val="0"/>
              </a:spcAft>
              <a:buClr>
                <a:srgbClr val="1C9E4A"/>
              </a:buClr>
              <a:buSzPts val="1946"/>
              <a:buChar char="•"/>
            </a:pPr>
            <a:r>
              <a:rPr lang="hu-HU" sz="2800"/>
              <a:t>Három állapot</a:t>
            </a:r>
            <a:endParaRPr/>
          </a:p>
          <a:p>
            <a:pPr marL="457200" lvl="0" indent="-352167" algn="l" rtl="0">
              <a:lnSpc>
                <a:spcPct val="90000"/>
              </a:lnSpc>
              <a:spcBef>
                <a:spcPts val="1000"/>
              </a:spcBef>
              <a:spcAft>
                <a:spcPts val="0"/>
              </a:spcAft>
              <a:buClr>
                <a:srgbClr val="1C9E4A"/>
              </a:buClr>
              <a:buSzPts val="1946"/>
              <a:buChar char="•"/>
            </a:pPr>
            <a:r>
              <a:rPr lang="hu-HU" sz="2800"/>
              <a:t>Mozgó „mutató”</a:t>
            </a:r>
            <a:endParaRPr/>
          </a:p>
          <a:p>
            <a:pPr marL="457200" lvl="0" indent="-352167" algn="l" rtl="0">
              <a:lnSpc>
                <a:spcPct val="90000"/>
              </a:lnSpc>
              <a:spcBef>
                <a:spcPts val="1000"/>
              </a:spcBef>
              <a:spcAft>
                <a:spcPts val="0"/>
              </a:spcAft>
              <a:buClr>
                <a:srgbClr val="1C9E4A"/>
              </a:buClr>
              <a:buSzPts val="1946"/>
              <a:buChar char="•"/>
            </a:pPr>
            <a:r>
              <a:rPr lang="hu-HU" sz="2800"/>
              <a:t>Legjellemzőbb állapot</a:t>
            </a:r>
            <a:endParaRPr/>
          </a:p>
        </p:txBody>
      </p:sp>
      <p:grpSp>
        <p:nvGrpSpPr>
          <p:cNvPr id="724" name="Google Shape;724;gd06e39d235_0_294"/>
          <p:cNvGrpSpPr/>
          <p:nvPr/>
        </p:nvGrpSpPr>
        <p:grpSpPr>
          <a:xfrm>
            <a:off x="4220885" y="1277694"/>
            <a:ext cx="7477953" cy="5182293"/>
            <a:chOff x="2790090" y="506885"/>
            <a:chExt cx="6617072" cy="5059844"/>
          </a:xfrm>
        </p:grpSpPr>
        <p:grpSp>
          <p:nvGrpSpPr>
            <p:cNvPr id="725" name="Google Shape;725;gd06e39d235_0_294"/>
            <p:cNvGrpSpPr/>
            <p:nvPr/>
          </p:nvGrpSpPr>
          <p:grpSpPr>
            <a:xfrm>
              <a:off x="3185497" y="506885"/>
              <a:ext cx="6221664" cy="4742498"/>
              <a:chOff x="2746717" y="353173"/>
              <a:chExt cx="6221664" cy="4742498"/>
            </a:xfrm>
          </p:grpSpPr>
          <p:grpSp>
            <p:nvGrpSpPr>
              <p:cNvPr id="726" name="Google Shape;726;gd06e39d235_0_294"/>
              <p:cNvGrpSpPr/>
              <p:nvPr/>
            </p:nvGrpSpPr>
            <p:grpSpPr>
              <a:xfrm>
                <a:off x="2746717" y="353173"/>
                <a:ext cx="4765044" cy="4499064"/>
                <a:chOff x="4465991" y="442071"/>
                <a:chExt cx="4765044" cy="4499064"/>
              </a:xfrm>
            </p:grpSpPr>
            <p:pic>
              <p:nvPicPr>
                <p:cNvPr id="727" name="Google Shape;727;gd06e39d235_0_294"/>
                <p:cNvPicPr preferRelativeResize="0"/>
                <p:nvPr/>
              </p:nvPicPr>
              <p:blipFill rotWithShape="1">
                <a:blip r:embed="rId3">
                  <a:alphaModFix/>
                </a:blip>
                <a:srcRect/>
                <a:stretch/>
              </p:blipFill>
              <p:spPr>
                <a:xfrm>
                  <a:off x="6707336" y="442071"/>
                  <a:ext cx="2488236" cy="1547996"/>
                </a:xfrm>
                <a:prstGeom prst="rect">
                  <a:avLst/>
                </a:prstGeom>
                <a:noFill/>
                <a:ln>
                  <a:noFill/>
                </a:ln>
              </p:spPr>
            </p:pic>
            <p:pic>
              <p:nvPicPr>
                <p:cNvPr id="728" name="Google Shape;728;gd06e39d235_0_294"/>
                <p:cNvPicPr preferRelativeResize="0"/>
                <p:nvPr/>
              </p:nvPicPr>
              <p:blipFill rotWithShape="1">
                <a:blip r:embed="rId4">
                  <a:alphaModFix/>
                </a:blip>
                <a:srcRect/>
                <a:stretch/>
              </p:blipFill>
              <p:spPr>
                <a:xfrm>
                  <a:off x="5503433" y="602171"/>
                  <a:ext cx="3727602" cy="2698099"/>
                </a:xfrm>
                <a:prstGeom prst="rect">
                  <a:avLst/>
                </a:prstGeom>
                <a:noFill/>
                <a:ln>
                  <a:noFill/>
                </a:ln>
              </p:spPr>
            </p:pic>
            <p:pic>
              <p:nvPicPr>
                <p:cNvPr id="729" name="Google Shape;729;gd06e39d235_0_294"/>
                <p:cNvPicPr preferRelativeResize="0"/>
                <p:nvPr/>
              </p:nvPicPr>
              <p:blipFill rotWithShape="1">
                <a:blip r:embed="rId5">
                  <a:alphaModFix/>
                </a:blip>
                <a:srcRect/>
                <a:stretch/>
              </p:blipFill>
              <p:spPr>
                <a:xfrm>
                  <a:off x="4465991" y="1990067"/>
                  <a:ext cx="4359640" cy="2951068"/>
                </a:xfrm>
                <a:prstGeom prst="rect">
                  <a:avLst/>
                </a:prstGeom>
                <a:noFill/>
                <a:ln>
                  <a:noFill/>
                </a:ln>
              </p:spPr>
            </p:pic>
          </p:grpSp>
          <p:pic>
            <p:nvPicPr>
              <p:cNvPr id="730" name="Google Shape;730;gd06e39d235_0_294"/>
              <p:cNvPicPr preferRelativeResize="0"/>
              <p:nvPr/>
            </p:nvPicPr>
            <p:blipFill rotWithShape="1">
              <a:blip r:embed="rId6">
                <a:alphaModFix/>
              </a:blip>
              <a:srcRect/>
              <a:stretch/>
            </p:blipFill>
            <p:spPr>
              <a:xfrm rot="698996">
                <a:off x="6752213" y="1871381"/>
                <a:ext cx="2015973" cy="1322143"/>
              </a:xfrm>
              <a:prstGeom prst="rect">
                <a:avLst/>
              </a:prstGeom>
              <a:solidFill>
                <a:srgbClr val="ECECEC"/>
              </a:solidFill>
              <a:ln w="50800" cap="sq" cmpd="dbl">
                <a:solidFill>
                  <a:srgbClr val="FDFDFD"/>
                </a:solidFill>
                <a:prstDash val="solid"/>
                <a:miter lim="800000"/>
                <a:headEnd type="none" w="sm" len="sm"/>
                <a:tailEnd type="none" w="sm" len="sm"/>
              </a:ln>
              <a:effectLst>
                <a:outerShdw blurRad="57150" dist="37500" dir="7560000" sy="98000" kx="109970" ky="199851" algn="tl" rotWithShape="0">
                  <a:srgbClr val="000000">
                    <a:alpha val="20000"/>
                  </a:srgbClr>
                </a:outerShdw>
              </a:effectLst>
            </p:spPr>
          </p:pic>
          <p:pic>
            <p:nvPicPr>
              <p:cNvPr id="731" name="Google Shape;731;gd06e39d235_0_294"/>
              <p:cNvPicPr preferRelativeResize="0"/>
              <p:nvPr/>
            </p:nvPicPr>
            <p:blipFill rotWithShape="1">
              <a:blip r:embed="rId7">
                <a:alphaModFix/>
              </a:blip>
              <a:srcRect/>
              <a:stretch/>
            </p:blipFill>
            <p:spPr>
              <a:xfrm rot="727343">
                <a:off x="7184939" y="1048126"/>
                <a:ext cx="1563546" cy="914414"/>
              </a:xfrm>
              <a:prstGeom prst="rect">
                <a:avLst/>
              </a:prstGeom>
              <a:solidFill>
                <a:srgbClr val="ECECEC"/>
              </a:solidFill>
              <a:ln w="50800" cap="sq" cmpd="dbl">
                <a:solidFill>
                  <a:srgbClr val="FDFDFD"/>
                </a:solidFill>
                <a:prstDash val="solid"/>
                <a:miter lim="800000"/>
                <a:headEnd type="none" w="sm" len="sm"/>
                <a:tailEnd type="none" w="sm" len="sm"/>
              </a:ln>
              <a:effectLst>
                <a:outerShdw blurRad="57150" dist="37500" dir="7560000" sy="98000" kx="109970" ky="199851" algn="tl" rotWithShape="0">
                  <a:srgbClr val="000000">
                    <a:alpha val="20000"/>
                  </a:srgbClr>
                </a:outerShdw>
              </a:effectLst>
            </p:spPr>
          </p:pic>
          <p:pic>
            <p:nvPicPr>
              <p:cNvPr id="732" name="Google Shape;732;gd06e39d235_0_294"/>
              <p:cNvPicPr preferRelativeResize="0"/>
              <p:nvPr/>
            </p:nvPicPr>
            <p:blipFill rotWithShape="1">
              <a:blip r:embed="rId8">
                <a:alphaModFix/>
              </a:blip>
              <a:srcRect/>
              <a:stretch/>
            </p:blipFill>
            <p:spPr>
              <a:xfrm rot="696861">
                <a:off x="5976067" y="3130330"/>
                <a:ext cx="2850804" cy="1695735"/>
              </a:xfrm>
              <a:prstGeom prst="rect">
                <a:avLst/>
              </a:prstGeom>
              <a:solidFill>
                <a:srgbClr val="ECECEC"/>
              </a:solidFill>
              <a:ln w="50800" cap="sq" cmpd="dbl">
                <a:solidFill>
                  <a:srgbClr val="FDFDFD"/>
                </a:solidFill>
                <a:prstDash val="solid"/>
                <a:miter lim="800000"/>
                <a:headEnd type="none" w="sm" len="sm"/>
                <a:tailEnd type="none" w="sm" len="sm"/>
              </a:ln>
              <a:effectLst>
                <a:outerShdw blurRad="57150" dist="37500" dir="7560000" sy="98000" kx="109970" ky="199851" algn="tl" rotWithShape="0">
                  <a:srgbClr val="000000">
                    <a:alpha val="20000"/>
                  </a:srgbClr>
                </a:outerShdw>
              </a:effectLst>
            </p:spPr>
          </p:pic>
        </p:grpSp>
        <p:sp>
          <p:nvSpPr>
            <p:cNvPr id="733" name="Google Shape;733;gd06e39d235_0_294"/>
            <p:cNvSpPr txBox="1"/>
            <p:nvPr/>
          </p:nvSpPr>
          <p:spPr>
            <a:xfrm rot="815352">
              <a:off x="2793662" y="4476227"/>
              <a:ext cx="4513556" cy="5682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600" b="1" i="0" u="none" strike="noStrike" cap="none">
                  <a:solidFill>
                    <a:srgbClr val="000000"/>
                  </a:solidFill>
                  <a:latin typeface="Arial"/>
                  <a:ea typeface="Arial"/>
                  <a:cs typeface="Arial"/>
                  <a:sym typeface="Arial"/>
                </a:rPr>
                <a:t>  50    100    150    200    250    300    350    400    450</a:t>
              </a:r>
              <a:endParaRPr/>
            </a:p>
            <a:p>
              <a:pPr marL="0" marR="0" lvl="0" indent="0" algn="ctr" rtl="0">
                <a:lnSpc>
                  <a:spcPct val="100000"/>
                </a:lnSpc>
                <a:spcBef>
                  <a:spcPts val="0"/>
                </a:spcBef>
                <a:spcAft>
                  <a:spcPts val="0"/>
                </a:spcAft>
                <a:buNone/>
              </a:pPr>
              <a:r>
                <a:rPr lang="hu-HU" sz="1600" b="1" i="0" u="none" strike="noStrike" cap="none">
                  <a:solidFill>
                    <a:srgbClr val="000000"/>
                  </a:solidFill>
                  <a:latin typeface="Arial"/>
                  <a:ea typeface="Arial"/>
                  <a:cs typeface="Arial"/>
                  <a:sym typeface="Arial"/>
                </a:rPr>
                <a:t>Frekvencia [Hz]</a:t>
              </a:r>
              <a:endParaRPr/>
            </a:p>
          </p:txBody>
        </p:sp>
        <p:sp>
          <p:nvSpPr>
            <p:cNvPr id="734" name="Google Shape;734;gd06e39d235_0_294"/>
            <p:cNvSpPr/>
            <p:nvPr/>
          </p:nvSpPr>
          <p:spPr>
            <a:xfrm>
              <a:off x="4106032" y="1188172"/>
              <a:ext cx="294600" cy="1041600"/>
            </a:xfrm>
            <a:prstGeom prst="upDownArrow">
              <a:avLst>
                <a:gd name="adj1" fmla="val 50000"/>
                <a:gd name="adj2" fmla="val 50000"/>
              </a:avLst>
            </a:prstGeom>
            <a:gradFill>
              <a:gsLst>
                <a:gs pos="0">
                  <a:srgbClr val="002060"/>
                </a:gs>
                <a:gs pos="20000">
                  <a:srgbClr val="002060"/>
                </a:gs>
                <a:gs pos="48000">
                  <a:srgbClr val="00B050"/>
                </a:gs>
                <a:gs pos="71000">
                  <a:srgbClr val="FFC000"/>
                </a:gs>
                <a:gs pos="100000">
                  <a:srgbClr val="FF0000"/>
                </a:gs>
              </a:gsLst>
              <a:lin ang="16200038" scaled="0"/>
            </a:gra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d06e39d235_0_309"/>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Alkalmazás bemutatása</a:t>
            </a:r>
            <a:endParaRPr/>
          </a:p>
        </p:txBody>
      </p:sp>
      <p:sp>
        <p:nvSpPr>
          <p:cNvPr id="740" name="Google Shape;740;gd06e39d235_0_309"/>
          <p:cNvSpPr txBox="1">
            <a:spLocks noGrp="1"/>
          </p:cNvSpPr>
          <p:nvPr>
            <p:ph type="body" idx="1"/>
          </p:nvPr>
        </p:nvSpPr>
        <p:spPr>
          <a:xfrm>
            <a:off x="321547" y="1825625"/>
            <a:ext cx="4707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C9E4A"/>
              </a:buClr>
              <a:buSzPts val="1800"/>
              <a:buChar char="•"/>
            </a:pPr>
            <a:r>
              <a:rPr lang="hu-HU" sz="2800" dirty="0"/>
              <a:t>Hangelemzés </a:t>
            </a:r>
            <a:r>
              <a:rPr lang="hu-HU" sz="2400" dirty="0"/>
              <a:t>(Videó)</a:t>
            </a:r>
            <a:endParaRPr dirty="0"/>
          </a:p>
          <a:p>
            <a:pPr marL="457200" lvl="0" indent="-342900" algn="l" rtl="0">
              <a:lnSpc>
                <a:spcPct val="90000"/>
              </a:lnSpc>
              <a:spcBef>
                <a:spcPts val="1000"/>
              </a:spcBef>
              <a:spcAft>
                <a:spcPts val="0"/>
              </a:spcAft>
              <a:buClr>
                <a:srgbClr val="1C9E4A"/>
              </a:buClr>
              <a:buSzPts val="1800"/>
              <a:buChar char="•"/>
            </a:pPr>
            <a:r>
              <a:rPr lang="hu-HU" dirty="0"/>
              <a:t>Rendszerező</a:t>
            </a:r>
            <a:endParaRPr dirty="0"/>
          </a:p>
          <a:p>
            <a:pPr marL="914400" lvl="1" indent="-342900" algn="l" rtl="0">
              <a:lnSpc>
                <a:spcPct val="90000"/>
              </a:lnSpc>
              <a:spcBef>
                <a:spcPts val="500"/>
              </a:spcBef>
              <a:spcAft>
                <a:spcPts val="0"/>
              </a:spcAft>
              <a:buSzPts val="1800"/>
              <a:buChar char="•"/>
            </a:pPr>
            <a:r>
              <a:rPr lang="hu-HU" sz="2800" dirty="0"/>
              <a:t>feljegyzések</a:t>
            </a:r>
            <a:endParaRPr dirty="0"/>
          </a:p>
          <a:p>
            <a:pPr marL="914400" lvl="1" indent="-342900" algn="l" rtl="0">
              <a:lnSpc>
                <a:spcPct val="90000"/>
              </a:lnSpc>
              <a:spcBef>
                <a:spcPts val="500"/>
              </a:spcBef>
              <a:spcAft>
                <a:spcPts val="0"/>
              </a:spcAft>
              <a:buSzPts val="1800"/>
              <a:buChar char="•"/>
            </a:pPr>
            <a:r>
              <a:rPr lang="hu-HU" sz="2800" dirty="0"/>
              <a:t>kimutatások</a:t>
            </a:r>
            <a:endParaRPr dirty="0"/>
          </a:p>
          <a:p>
            <a:pPr marL="914400" lvl="1" indent="-342900" algn="l" rtl="0">
              <a:lnSpc>
                <a:spcPct val="90000"/>
              </a:lnSpc>
              <a:spcBef>
                <a:spcPts val="500"/>
              </a:spcBef>
              <a:spcAft>
                <a:spcPts val="0"/>
              </a:spcAft>
              <a:buSzPts val="1800"/>
              <a:buChar char="•"/>
            </a:pPr>
            <a:r>
              <a:rPr lang="hu-HU" sz="2800" dirty="0"/>
              <a:t>adatok átvitele PC-re</a:t>
            </a:r>
            <a:endParaRPr dirty="0"/>
          </a:p>
          <a:p>
            <a:pPr marL="914400" lvl="1" indent="-342900" algn="l" rtl="0">
              <a:lnSpc>
                <a:spcPct val="90000"/>
              </a:lnSpc>
              <a:spcBef>
                <a:spcPts val="500"/>
              </a:spcBef>
              <a:spcAft>
                <a:spcPts val="0"/>
              </a:spcAft>
              <a:buSzPts val="1800"/>
              <a:buChar char="•"/>
            </a:pPr>
            <a:r>
              <a:rPr lang="hu-HU" sz="2800" dirty="0"/>
              <a:t>archiválás</a:t>
            </a:r>
            <a:endParaRPr dirty="0"/>
          </a:p>
        </p:txBody>
      </p:sp>
      <p:pic>
        <p:nvPicPr>
          <p:cNvPr id="741" name="Google Shape;741;gd06e39d235_0_309"/>
          <p:cNvPicPr preferRelativeResize="0"/>
          <p:nvPr/>
        </p:nvPicPr>
        <p:blipFill rotWithShape="1">
          <a:blip r:embed="rId3">
            <a:alphaModFix/>
          </a:blip>
          <a:srcRect/>
          <a:stretch/>
        </p:blipFill>
        <p:spPr>
          <a:xfrm>
            <a:off x="6006407" y="1496750"/>
            <a:ext cx="2019529" cy="3574951"/>
          </a:xfrm>
          <a:prstGeom prst="rect">
            <a:avLst/>
          </a:prstGeom>
          <a:noFill/>
          <a:ln>
            <a:noFill/>
          </a:ln>
        </p:spPr>
      </p:pic>
      <p:pic>
        <p:nvPicPr>
          <p:cNvPr id="742" name="Google Shape;742;gd06e39d235_0_309"/>
          <p:cNvPicPr preferRelativeResize="0"/>
          <p:nvPr/>
        </p:nvPicPr>
        <p:blipFill rotWithShape="1">
          <a:blip r:embed="rId4">
            <a:alphaModFix/>
          </a:blip>
          <a:srcRect/>
          <a:stretch/>
        </p:blipFill>
        <p:spPr>
          <a:xfrm>
            <a:off x="9003143" y="1500560"/>
            <a:ext cx="2008768" cy="35711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2"/>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42"/>
                                        </p:tgtEl>
                                        <p:attrNameLst>
                                          <p:attrName>style.visibility</p:attrName>
                                        </p:attrNameLst>
                                      </p:cBhvr>
                                      <p:to>
                                        <p:strVal val="visible"/>
                                      </p:to>
                                    </p:set>
                                    <p:animEffect transition="in" filter="fade">
                                      <p:cBhvr>
                                        <p:cTn id="11" dur="5000"/>
                                        <p:tgtEl>
                                          <p:spTgt spid="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gd06e39d235_0_316"/>
          <p:cNvPicPr preferRelativeResize="0"/>
          <p:nvPr/>
        </p:nvPicPr>
        <p:blipFill rotWithShape="1">
          <a:blip r:embed="rId3">
            <a:alphaModFix/>
          </a:blip>
          <a:srcRect/>
          <a:stretch/>
        </p:blipFill>
        <p:spPr>
          <a:xfrm>
            <a:off x="701032" y="979674"/>
            <a:ext cx="1953416" cy="1571342"/>
          </a:xfrm>
          <a:prstGeom prst="rect">
            <a:avLst/>
          </a:prstGeom>
          <a:noFill/>
          <a:ln>
            <a:noFill/>
          </a:ln>
        </p:spPr>
      </p:pic>
      <p:pic>
        <p:nvPicPr>
          <p:cNvPr id="748" name="Google Shape;748;gd06e39d235_0_316"/>
          <p:cNvPicPr preferRelativeResize="0"/>
          <p:nvPr/>
        </p:nvPicPr>
        <p:blipFill rotWithShape="1">
          <a:blip r:embed="rId4">
            <a:alphaModFix/>
          </a:blip>
          <a:srcRect/>
          <a:stretch/>
        </p:blipFill>
        <p:spPr>
          <a:xfrm>
            <a:off x="701031" y="2712837"/>
            <a:ext cx="1953416" cy="1638135"/>
          </a:xfrm>
          <a:prstGeom prst="rect">
            <a:avLst/>
          </a:prstGeom>
          <a:noFill/>
          <a:ln>
            <a:noFill/>
          </a:ln>
        </p:spPr>
      </p:pic>
      <p:grpSp>
        <p:nvGrpSpPr>
          <p:cNvPr id="749" name="Google Shape;749;gd06e39d235_0_316"/>
          <p:cNvGrpSpPr/>
          <p:nvPr/>
        </p:nvGrpSpPr>
        <p:grpSpPr>
          <a:xfrm>
            <a:off x="2894920" y="963912"/>
            <a:ext cx="2044983" cy="3409308"/>
            <a:chOff x="2461811" y="1712177"/>
            <a:chExt cx="1707995" cy="2806246"/>
          </a:xfrm>
        </p:grpSpPr>
        <p:pic>
          <p:nvPicPr>
            <p:cNvPr id="750" name="Google Shape;750;gd06e39d235_0_316"/>
            <p:cNvPicPr preferRelativeResize="0"/>
            <p:nvPr/>
          </p:nvPicPr>
          <p:blipFill rotWithShape="1">
            <a:blip r:embed="rId5">
              <a:alphaModFix/>
            </a:blip>
            <a:srcRect/>
            <a:stretch/>
          </p:blipFill>
          <p:spPr>
            <a:xfrm>
              <a:off x="2461811" y="1712177"/>
              <a:ext cx="1707995" cy="1995593"/>
            </a:xfrm>
            <a:prstGeom prst="rect">
              <a:avLst/>
            </a:prstGeom>
            <a:noFill/>
            <a:ln>
              <a:noFill/>
            </a:ln>
          </p:spPr>
        </p:pic>
        <p:pic>
          <p:nvPicPr>
            <p:cNvPr id="751" name="Google Shape;751;gd06e39d235_0_316"/>
            <p:cNvPicPr preferRelativeResize="0"/>
            <p:nvPr/>
          </p:nvPicPr>
          <p:blipFill rotWithShape="1">
            <a:blip r:embed="rId6">
              <a:alphaModFix/>
            </a:blip>
            <a:srcRect/>
            <a:stretch/>
          </p:blipFill>
          <p:spPr>
            <a:xfrm>
              <a:off x="2461811" y="3674324"/>
              <a:ext cx="1707083" cy="844099"/>
            </a:xfrm>
            <a:prstGeom prst="rect">
              <a:avLst/>
            </a:prstGeom>
            <a:noFill/>
            <a:ln>
              <a:noFill/>
            </a:ln>
          </p:spPr>
        </p:pic>
      </p:grpSp>
      <p:pic>
        <p:nvPicPr>
          <p:cNvPr id="752" name="Google Shape;752;gd06e39d235_0_316"/>
          <p:cNvPicPr preferRelativeResize="0"/>
          <p:nvPr/>
        </p:nvPicPr>
        <p:blipFill rotWithShape="1">
          <a:blip r:embed="rId7">
            <a:alphaModFix/>
          </a:blip>
          <a:srcRect/>
          <a:stretch/>
        </p:blipFill>
        <p:spPr>
          <a:xfrm>
            <a:off x="5811962" y="963911"/>
            <a:ext cx="2348592" cy="1620263"/>
          </a:xfrm>
          <a:prstGeom prst="rect">
            <a:avLst/>
          </a:prstGeom>
          <a:noFill/>
          <a:ln>
            <a:noFill/>
          </a:ln>
        </p:spPr>
      </p:pic>
      <p:pic>
        <p:nvPicPr>
          <p:cNvPr id="753" name="Google Shape;753;gd06e39d235_0_316"/>
          <p:cNvPicPr preferRelativeResize="0"/>
          <p:nvPr/>
        </p:nvPicPr>
        <p:blipFill rotWithShape="1">
          <a:blip r:embed="rId8">
            <a:alphaModFix/>
          </a:blip>
          <a:srcRect/>
          <a:stretch/>
        </p:blipFill>
        <p:spPr>
          <a:xfrm>
            <a:off x="8765815" y="947489"/>
            <a:ext cx="2372397" cy="1636685"/>
          </a:xfrm>
          <a:prstGeom prst="rect">
            <a:avLst/>
          </a:prstGeom>
          <a:noFill/>
          <a:ln>
            <a:noFill/>
          </a:ln>
        </p:spPr>
      </p:pic>
      <p:pic>
        <p:nvPicPr>
          <p:cNvPr id="754" name="Google Shape;754;gd06e39d235_0_316"/>
          <p:cNvPicPr preferRelativeResize="0"/>
          <p:nvPr/>
        </p:nvPicPr>
        <p:blipFill rotWithShape="1">
          <a:blip r:embed="rId9">
            <a:alphaModFix/>
          </a:blip>
          <a:srcRect/>
          <a:stretch/>
        </p:blipFill>
        <p:spPr>
          <a:xfrm>
            <a:off x="5357941" y="3168074"/>
            <a:ext cx="5889005" cy="2726015"/>
          </a:xfrm>
          <a:prstGeom prst="rect">
            <a:avLst/>
          </a:prstGeom>
          <a:noFill/>
          <a:ln>
            <a:noFill/>
          </a:ln>
        </p:spPr>
      </p:pic>
      <p:pic>
        <p:nvPicPr>
          <p:cNvPr id="755" name="Google Shape;755;gd06e39d235_0_316"/>
          <p:cNvPicPr preferRelativeResize="0"/>
          <p:nvPr/>
        </p:nvPicPr>
        <p:blipFill rotWithShape="1">
          <a:blip r:embed="rId10">
            <a:alphaModFix/>
          </a:blip>
          <a:srcRect/>
          <a:stretch/>
        </p:blipFill>
        <p:spPr>
          <a:xfrm rot="887905">
            <a:off x="6686155" y="3546466"/>
            <a:ext cx="1543335" cy="771668"/>
          </a:xfrm>
          <a:prstGeom prst="rect">
            <a:avLst/>
          </a:prstGeom>
          <a:noFill/>
          <a:ln>
            <a:noFill/>
          </a:ln>
        </p:spPr>
      </p:pic>
      <p:pic>
        <p:nvPicPr>
          <p:cNvPr id="756" name="Google Shape;756;gd06e39d235_0_316"/>
          <p:cNvPicPr preferRelativeResize="0"/>
          <p:nvPr/>
        </p:nvPicPr>
        <p:blipFill rotWithShape="1">
          <a:blip r:embed="rId11">
            <a:alphaModFix/>
          </a:blip>
          <a:srcRect/>
          <a:stretch/>
        </p:blipFill>
        <p:spPr>
          <a:xfrm rot="2098567">
            <a:off x="7372811" y="3152625"/>
            <a:ext cx="830586" cy="758558"/>
          </a:xfrm>
          <a:prstGeom prst="rect">
            <a:avLst/>
          </a:prstGeom>
          <a:noFill/>
          <a:ln>
            <a:noFill/>
          </a:ln>
        </p:spPr>
      </p:pic>
      <p:pic>
        <p:nvPicPr>
          <p:cNvPr id="757" name="Google Shape;757;gd06e39d235_0_316"/>
          <p:cNvPicPr preferRelativeResize="0"/>
          <p:nvPr/>
        </p:nvPicPr>
        <p:blipFill rotWithShape="1">
          <a:blip r:embed="rId12">
            <a:alphaModFix/>
          </a:blip>
          <a:srcRect/>
          <a:stretch/>
        </p:blipFill>
        <p:spPr>
          <a:xfrm>
            <a:off x="6341585" y="3132877"/>
            <a:ext cx="784790" cy="510955"/>
          </a:xfrm>
          <a:prstGeom prst="rect">
            <a:avLst/>
          </a:prstGeom>
          <a:noFill/>
          <a:ln>
            <a:noFill/>
          </a:ln>
        </p:spPr>
      </p:pic>
      <p:sp>
        <p:nvSpPr>
          <p:cNvPr id="758" name="Google Shape;758;gd06e39d235_0_316"/>
          <p:cNvSpPr/>
          <p:nvPr/>
        </p:nvSpPr>
        <p:spPr>
          <a:xfrm>
            <a:off x="9297170" y="3388354"/>
            <a:ext cx="781110" cy="692388"/>
          </a:xfrm>
          <a:prstGeom prst="irregularSeal1">
            <a:avLst/>
          </a:prstGeom>
          <a:noFill/>
          <a:ln w="28575" cap="flat" cmpd="sng">
            <a:solidFill>
              <a:srgbClr val="FFC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d06e39d235_0_331"/>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Alkalmazási példák</a:t>
            </a:r>
            <a:endParaRPr/>
          </a:p>
        </p:txBody>
      </p:sp>
      <p:sp>
        <p:nvSpPr>
          <p:cNvPr id="764" name="Google Shape;764;gd06e39d235_0_331"/>
          <p:cNvSpPr txBox="1">
            <a:spLocks noGrp="1"/>
          </p:cNvSpPr>
          <p:nvPr>
            <p:ph type="body" idx="1"/>
          </p:nvPr>
        </p:nvSpPr>
        <p:spPr>
          <a:xfrm>
            <a:off x="321548" y="1825625"/>
            <a:ext cx="4558500" cy="39390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C9E4A"/>
              </a:buClr>
              <a:buSzPts val="1800"/>
              <a:buChar char="•"/>
            </a:pPr>
            <a:r>
              <a:rPr lang="hu-HU"/>
              <a:t>Méztermelés</a:t>
            </a:r>
            <a:endParaRPr/>
          </a:p>
          <a:p>
            <a:pPr marL="457200" lvl="0" indent="-342900" algn="l" rtl="0">
              <a:lnSpc>
                <a:spcPct val="90000"/>
              </a:lnSpc>
              <a:spcBef>
                <a:spcPts val="1000"/>
              </a:spcBef>
              <a:spcAft>
                <a:spcPts val="0"/>
              </a:spcAft>
              <a:buClr>
                <a:srgbClr val="1C9E4A"/>
              </a:buClr>
              <a:buSzPts val="1800"/>
              <a:buChar char="•"/>
            </a:pPr>
            <a:r>
              <a:rPr lang="hu-HU"/>
              <a:t>Pároztató kaptárak</a:t>
            </a:r>
            <a:endParaRPr/>
          </a:p>
          <a:p>
            <a:pPr marL="457200" lvl="0" indent="-342900" algn="l" rtl="0">
              <a:lnSpc>
                <a:spcPct val="90000"/>
              </a:lnSpc>
              <a:spcBef>
                <a:spcPts val="1000"/>
              </a:spcBef>
              <a:spcAft>
                <a:spcPts val="0"/>
              </a:spcAft>
              <a:buClr>
                <a:srgbClr val="1C9E4A"/>
              </a:buClr>
              <a:buSzPts val="1800"/>
              <a:buChar char="•"/>
            </a:pPr>
            <a:r>
              <a:rPr lang="hu-HU"/>
              <a:t>Anyanevelés</a:t>
            </a:r>
            <a:endParaRPr/>
          </a:p>
        </p:txBody>
      </p:sp>
      <p:pic>
        <p:nvPicPr>
          <p:cNvPr id="765" name="Google Shape;765;gd06e39d235_0_331"/>
          <p:cNvPicPr preferRelativeResize="0"/>
          <p:nvPr/>
        </p:nvPicPr>
        <p:blipFill rotWithShape="1">
          <a:blip r:embed="rId3">
            <a:alphaModFix/>
          </a:blip>
          <a:srcRect/>
          <a:stretch/>
        </p:blipFill>
        <p:spPr>
          <a:xfrm>
            <a:off x="5788384" y="1825625"/>
            <a:ext cx="4727216" cy="3480316"/>
          </a:xfrm>
          <a:prstGeom prst="rect">
            <a:avLst/>
          </a:prstGeom>
          <a:solidFill>
            <a:srgbClr val="ECECEC"/>
          </a:solidFill>
          <a:ln w="88900" cap="sq" cmpd="sng">
            <a:solidFill>
              <a:srgbClr val="FCFBFB"/>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gd06e39d235_1_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dirty="0"/>
              <a:t>3. “</a:t>
            </a:r>
            <a:r>
              <a:rPr lang="hu-HU" dirty="0" err="1"/>
              <a:t>Smarthives</a:t>
            </a:r>
            <a:r>
              <a:rPr lang="hu-HU" dirty="0"/>
              <a:t>” - okoskaptár, egy személyre szabható méhészeti menedzsment szoftver</a:t>
            </a:r>
            <a:endParaRPr dirty="0"/>
          </a:p>
        </p:txBody>
      </p:sp>
      <p:sp>
        <p:nvSpPr>
          <p:cNvPr id="771" name="Google Shape;771;gd06e39d235_1_0"/>
          <p:cNvSpPr txBox="1">
            <a:spLocks noGrp="1"/>
          </p:cNvSpPr>
          <p:nvPr>
            <p:ph type="body" idx="1"/>
          </p:nvPr>
        </p:nvSpPr>
        <p:spPr>
          <a:xfrm>
            <a:off x="321548" y="1825625"/>
            <a:ext cx="4596600" cy="1743300"/>
          </a:xfrm>
          <a:prstGeom prst="rect">
            <a:avLst/>
          </a:prstGeom>
          <a:noFill/>
          <a:ln>
            <a:noFill/>
          </a:ln>
        </p:spPr>
        <p:txBody>
          <a:bodyPr spcFirstLastPara="1" wrap="square" lIns="91425" tIns="45700" rIns="91425" bIns="45700" anchor="t" anchorCtr="0">
            <a:normAutofit fontScale="62500" lnSpcReduction="20000"/>
          </a:bodyPr>
          <a:lstStyle/>
          <a:p>
            <a:pPr marL="457200" lvl="0" indent="-329184" algn="l" rtl="0">
              <a:lnSpc>
                <a:spcPct val="90000"/>
              </a:lnSpc>
              <a:spcBef>
                <a:spcPts val="1000"/>
              </a:spcBef>
              <a:spcAft>
                <a:spcPts val="0"/>
              </a:spcAft>
              <a:buClr>
                <a:srgbClr val="1C9E4A"/>
              </a:buClr>
              <a:buSzPct val="102857"/>
              <a:buChar char="•"/>
            </a:pPr>
            <a:r>
              <a:rPr lang="hu-HU"/>
              <a:t>méhészetek, kaptárak nyilvántartása, </a:t>
            </a:r>
            <a:endParaRPr/>
          </a:p>
          <a:p>
            <a:pPr marL="457200" lvl="0" indent="-329184" algn="l" rtl="0">
              <a:lnSpc>
                <a:spcPct val="90000"/>
              </a:lnSpc>
              <a:spcBef>
                <a:spcPts val="1000"/>
              </a:spcBef>
              <a:spcAft>
                <a:spcPts val="0"/>
              </a:spcAft>
              <a:buClr>
                <a:srgbClr val="1C9E4A"/>
              </a:buClr>
              <a:buSzPct val="102857"/>
              <a:buChar char="•"/>
            </a:pPr>
            <a:r>
              <a:rPr lang="hu-HU"/>
              <a:t>feladat menedzsment, </a:t>
            </a:r>
            <a:endParaRPr/>
          </a:p>
          <a:p>
            <a:pPr marL="457200" lvl="0" indent="-329184" algn="l" rtl="0">
              <a:lnSpc>
                <a:spcPct val="90000"/>
              </a:lnSpc>
              <a:spcBef>
                <a:spcPts val="1000"/>
              </a:spcBef>
              <a:spcAft>
                <a:spcPts val="0"/>
              </a:spcAft>
              <a:buClr>
                <a:srgbClr val="1C9E4A"/>
              </a:buClr>
              <a:buSzPct val="102857"/>
              <a:buChar char="•"/>
            </a:pPr>
            <a:r>
              <a:rPr lang="hu-HU"/>
              <a:t>termelési adatok rögzítése, </a:t>
            </a:r>
            <a:endParaRPr/>
          </a:p>
          <a:p>
            <a:pPr marL="457200" lvl="0" indent="-329184" algn="l" rtl="0">
              <a:lnSpc>
                <a:spcPct val="90000"/>
              </a:lnSpc>
              <a:spcBef>
                <a:spcPts val="1000"/>
              </a:spcBef>
              <a:spcAft>
                <a:spcPts val="0"/>
              </a:spcAft>
              <a:buClr>
                <a:srgbClr val="1C9E4A"/>
              </a:buClr>
              <a:buSzPct val="102857"/>
              <a:buChar char="•"/>
            </a:pPr>
            <a:r>
              <a:rPr lang="hu-HU"/>
              <a:t>pénzügyi adatok rögzítése</a:t>
            </a:r>
            <a:endParaRPr/>
          </a:p>
          <a:p>
            <a:pPr marL="114300" lvl="0" indent="0" algn="l" rtl="0">
              <a:lnSpc>
                <a:spcPct val="90000"/>
              </a:lnSpc>
              <a:spcBef>
                <a:spcPts val="1000"/>
              </a:spcBef>
              <a:spcAft>
                <a:spcPts val="0"/>
              </a:spcAft>
              <a:buSzPct val="125217"/>
              <a:buNone/>
            </a:pPr>
            <a:r>
              <a:rPr lang="hu-HU" sz="2300" i="1" u="sng">
                <a:solidFill>
                  <a:schemeClr val="hlink"/>
                </a:solidFill>
                <a:hlinkClick r:id="rId3"/>
              </a:rPr>
              <a:t>https://www.beekeeppal.com/</a:t>
            </a:r>
            <a:r>
              <a:rPr lang="hu-HU" sz="2300" i="1"/>
              <a:t> </a:t>
            </a:r>
            <a:endParaRPr i="1"/>
          </a:p>
          <a:p>
            <a:pPr marL="114300" lvl="0" indent="0" algn="l" rtl="0">
              <a:lnSpc>
                <a:spcPct val="90000"/>
              </a:lnSpc>
              <a:spcBef>
                <a:spcPts val="1000"/>
              </a:spcBef>
              <a:spcAft>
                <a:spcPts val="0"/>
              </a:spcAft>
              <a:buSzPct val="102857"/>
              <a:buNone/>
            </a:pPr>
            <a:endParaRPr/>
          </a:p>
        </p:txBody>
      </p:sp>
      <p:pic>
        <p:nvPicPr>
          <p:cNvPr id="772" name="Google Shape;772;gd06e39d235_1_0"/>
          <p:cNvPicPr preferRelativeResize="0"/>
          <p:nvPr/>
        </p:nvPicPr>
        <p:blipFill rotWithShape="1">
          <a:blip r:embed="rId4">
            <a:alphaModFix/>
          </a:blip>
          <a:srcRect/>
          <a:stretch/>
        </p:blipFill>
        <p:spPr>
          <a:xfrm>
            <a:off x="5777183" y="1514115"/>
            <a:ext cx="5248884" cy="2565648"/>
          </a:xfrm>
          <a:prstGeom prst="rect">
            <a:avLst/>
          </a:prstGeom>
          <a:noFill/>
          <a:ln>
            <a:noFill/>
          </a:ln>
        </p:spPr>
      </p:pic>
      <p:pic>
        <p:nvPicPr>
          <p:cNvPr id="773" name="Google Shape;773;gd06e39d235_1_0"/>
          <p:cNvPicPr preferRelativeResize="0"/>
          <p:nvPr/>
        </p:nvPicPr>
        <p:blipFill rotWithShape="1">
          <a:blip r:embed="rId5">
            <a:alphaModFix/>
          </a:blip>
          <a:srcRect/>
          <a:stretch/>
        </p:blipFill>
        <p:spPr>
          <a:xfrm>
            <a:off x="423949" y="3568822"/>
            <a:ext cx="4884898" cy="2565647"/>
          </a:xfrm>
          <a:prstGeom prst="rect">
            <a:avLst/>
          </a:prstGeom>
          <a:noFill/>
          <a:ln>
            <a:noFill/>
          </a:ln>
        </p:spPr>
      </p:pic>
      <p:pic>
        <p:nvPicPr>
          <p:cNvPr id="774" name="Google Shape;774;gd06e39d235_1_0"/>
          <p:cNvPicPr preferRelativeResize="0"/>
          <p:nvPr/>
        </p:nvPicPr>
        <p:blipFill rotWithShape="1">
          <a:blip r:embed="rId6">
            <a:alphaModFix/>
          </a:blip>
          <a:srcRect/>
          <a:stretch/>
        </p:blipFill>
        <p:spPr>
          <a:xfrm>
            <a:off x="5748369" y="4466753"/>
            <a:ext cx="5733416" cy="1524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d06e39d235_0_372"/>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4. “Beedetective”</a:t>
            </a:r>
            <a:endParaRPr/>
          </a:p>
        </p:txBody>
      </p:sp>
      <p:pic>
        <p:nvPicPr>
          <p:cNvPr id="2" name="beedetective">
            <a:hlinkClick r:id="" action="ppaction://media"/>
            <a:extLst>
              <a:ext uri="{FF2B5EF4-FFF2-40B4-BE49-F238E27FC236}">
                <a16:creationId xmlns:a16="http://schemas.microsoft.com/office/drawing/2014/main" id="{EA959F24-5A68-44C3-9855-C0E99D2216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7379" y="1260070"/>
            <a:ext cx="8182947" cy="4602908"/>
          </a:xfrm>
          <a:prstGeom prst="rect">
            <a:avLst/>
          </a:prstGeom>
          <a:ln w="57150" cmpd="thickThin">
            <a:solidFill>
              <a:srgbClr val="008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gd5cdf870bd_0_0"/>
          <p:cNvPicPr preferRelativeResize="0"/>
          <p:nvPr/>
        </p:nvPicPr>
        <p:blipFill>
          <a:blip r:embed="rId3">
            <a:alphaModFix/>
          </a:blip>
          <a:stretch>
            <a:fillRect/>
          </a:stretch>
        </p:blipFill>
        <p:spPr>
          <a:xfrm>
            <a:off x="798513" y="735013"/>
            <a:ext cx="2276475" cy="4562475"/>
          </a:xfrm>
          <a:prstGeom prst="rect">
            <a:avLst/>
          </a:prstGeom>
          <a:noFill/>
          <a:ln>
            <a:noFill/>
          </a:ln>
        </p:spPr>
      </p:pic>
      <p:pic>
        <p:nvPicPr>
          <p:cNvPr id="786" name="Google Shape;786;gd5cdf870bd_0_0"/>
          <p:cNvPicPr preferRelativeResize="0"/>
          <p:nvPr/>
        </p:nvPicPr>
        <p:blipFill>
          <a:blip r:embed="rId4">
            <a:alphaModFix/>
          </a:blip>
          <a:stretch>
            <a:fillRect/>
          </a:stretch>
        </p:blipFill>
        <p:spPr>
          <a:xfrm>
            <a:off x="4624388" y="1147763"/>
            <a:ext cx="2343150" cy="4562475"/>
          </a:xfrm>
          <a:prstGeom prst="rect">
            <a:avLst/>
          </a:prstGeom>
          <a:noFill/>
          <a:ln>
            <a:noFill/>
          </a:ln>
        </p:spPr>
      </p:pic>
      <p:pic>
        <p:nvPicPr>
          <p:cNvPr id="787" name="Google Shape;787;gd5cdf870bd_0_0"/>
          <p:cNvPicPr preferRelativeResize="0"/>
          <p:nvPr/>
        </p:nvPicPr>
        <p:blipFill>
          <a:blip r:embed="rId5">
            <a:alphaModFix/>
          </a:blip>
          <a:stretch>
            <a:fillRect/>
          </a:stretch>
        </p:blipFill>
        <p:spPr>
          <a:xfrm>
            <a:off x="8691574" y="454049"/>
            <a:ext cx="2136025" cy="6229324"/>
          </a:xfrm>
          <a:prstGeom prst="rect">
            <a:avLst/>
          </a:prstGeom>
          <a:noFill/>
          <a:ln>
            <a:noFill/>
          </a:ln>
        </p:spPr>
      </p:pic>
      <p:pic>
        <p:nvPicPr>
          <p:cNvPr id="788" name="Google Shape;788;gd5cdf870bd_0_0"/>
          <p:cNvPicPr preferRelativeResize="0"/>
          <p:nvPr/>
        </p:nvPicPr>
        <p:blipFill>
          <a:blip r:embed="rId6">
            <a:alphaModFix/>
          </a:blip>
          <a:stretch>
            <a:fillRect/>
          </a:stretch>
        </p:blipFill>
        <p:spPr>
          <a:xfrm>
            <a:off x="3544888" y="1819275"/>
            <a:ext cx="609600" cy="352425"/>
          </a:xfrm>
          <a:prstGeom prst="rect">
            <a:avLst/>
          </a:prstGeom>
          <a:noFill/>
          <a:ln>
            <a:noFill/>
          </a:ln>
        </p:spPr>
      </p:pic>
      <p:pic>
        <p:nvPicPr>
          <p:cNvPr id="789" name="Google Shape;789;gd5cdf870bd_0_0"/>
          <p:cNvPicPr preferRelativeResize="0"/>
          <p:nvPr/>
        </p:nvPicPr>
        <p:blipFill>
          <a:blip r:embed="rId6">
            <a:alphaModFix/>
          </a:blip>
          <a:stretch>
            <a:fillRect/>
          </a:stretch>
        </p:blipFill>
        <p:spPr>
          <a:xfrm>
            <a:off x="7524750" y="2946400"/>
            <a:ext cx="609600" cy="3524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d5cdf870bd_0_5"/>
          <p:cNvSpPr txBox="1">
            <a:spLocks noGrp="1"/>
          </p:cNvSpPr>
          <p:nvPr>
            <p:ph type="body" idx="1"/>
          </p:nvPr>
        </p:nvSpPr>
        <p:spPr>
          <a:xfrm>
            <a:off x="321550" y="666750"/>
            <a:ext cx="11555700" cy="4677410"/>
          </a:xfrm>
          <a:prstGeom prst="rect">
            <a:avLst/>
          </a:prstGeom>
        </p:spPr>
        <p:txBody>
          <a:bodyPr spcFirstLastPara="1" wrap="square" lIns="91425" tIns="45700" rIns="91425" bIns="45700" anchor="t" anchorCtr="0">
            <a:normAutofit lnSpcReduction="10000"/>
          </a:bodyPr>
          <a:lstStyle/>
          <a:p>
            <a:pPr marL="0" indent="0">
              <a:lnSpc>
                <a:spcPct val="130000"/>
              </a:lnSpc>
              <a:spcBef>
                <a:spcPts val="600"/>
              </a:spcBef>
              <a:buClr>
                <a:schemeClr val="dk1"/>
              </a:buClr>
              <a:buSzPts val="1100"/>
              <a:buNone/>
            </a:pPr>
            <a:r>
              <a:rPr lang="hu-HU" sz="3500" dirty="0">
                <a:solidFill>
                  <a:srgbClr val="008000"/>
                </a:solidFill>
                <a:latin typeface="Calibri" panose="020F0502020204030204" pitchFamily="34" charset="0"/>
                <a:ea typeface="Arial"/>
                <a:cs typeface="Calibri" panose="020F0502020204030204" pitchFamily="34" charset="0"/>
                <a:sym typeface="Arial"/>
              </a:rPr>
              <a:t>A fejlesztés jellemzői:</a:t>
            </a:r>
          </a:p>
          <a:p>
            <a:pPr marL="285750" indent="-285750">
              <a:lnSpc>
                <a:spcPct val="130000"/>
              </a:lnSpc>
              <a:spcBef>
                <a:spcPts val="600"/>
              </a:spcBef>
              <a:buClr>
                <a:schemeClr val="dk1"/>
              </a:buClr>
              <a:buSzPts val="1100"/>
            </a:pPr>
            <a:endParaRPr lang="hu-HU" sz="1800" dirty="0">
              <a:solidFill>
                <a:srgbClr val="008000"/>
              </a:solidFill>
              <a:latin typeface="Arial"/>
              <a:ea typeface="Arial"/>
              <a:cs typeface="Arial"/>
              <a:sym typeface="Arial"/>
            </a:endParaRPr>
          </a:p>
          <a:p>
            <a:pPr marL="285750" indent="-285750">
              <a:lnSpc>
                <a:spcPct val="130000"/>
              </a:lnSpc>
              <a:spcBef>
                <a:spcPts val="600"/>
              </a:spcBef>
              <a:buClr>
                <a:schemeClr val="dk1"/>
              </a:buClr>
              <a:buSzPts val="1100"/>
            </a:pPr>
            <a:r>
              <a:rPr lang="hu-HU" sz="1800" dirty="0">
                <a:solidFill>
                  <a:srgbClr val="008000"/>
                </a:solidFill>
                <a:latin typeface="Arial"/>
                <a:ea typeface="Arial"/>
                <a:cs typeface="Arial"/>
                <a:sym typeface="Arial"/>
              </a:rPr>
              <a:t>VALÓS IDEJŰ ADATGYŰJTÉS A KAPTÁRBAN ÉS A KAPTÁR KÖRÜL</a:t>
            </a:r>
            <a:endParaRPr sz="1800" dirty="0">
              <a:solidFill>
                <a:srgbClr val="008000"/>
              </a:solidFill>
              <a:latin typeface="Arial"/>
              <a:ea typeface="Arial"/>
              <a:cs typeface="Arial"/>
              <a:sym typeface="Arial"/>
            </a:endParaRPr>
          </a:p>
          <a:p>
            <a:pPr marL="285750" indent="-285750">
              <a:lnSpc>
                <a:spcPct val="130000"/>
              </a:lnSpc>
              <a:spcBef>
                <a:spcPts val="600"/>
              </a:spcBef>
              <a:buClr>
                <a:schemeClr val="dk1"/>
              </a:buClr>
              <a:buSzPts val="1100"/>
            </a:pPr>
            <a:r>
              <a:rPr lang="hu-HU" sz="1800" dirty="0">
                <a:solidFill>
                  <a:srgbClr val="008000"/>
                </a:solidFill>
                <a:latin typeface="Arial"/>
                <a:ea typeface="Arial"/>
                <a:cs typeface="Arial"/>
                <a:sym typeface="Arial"/>
              </a:rPr>
              <a:t>SÚLYMÉRÉS</a:t>
            </a:r>
          </a:p>
          <a:p>
            <a:pPr marL="285750" indent="-285750">
              <a:lnSpc>
                <a:spcPct val="130000"/>
              </a:lnSpc>
              <a:spcBef>
                <a:spcPts val="600"/>
              </a:spcBef>
              <a:buClr>
                <a:schemeClr val="dk1"/>
              </a:buClr>
              <a:buSzPts val="1100"/>
            </a:pPr>
            <a:r>
              <a:rPr lang="hu-HU" sz="1800" dirty="0">
                <a:solidFill>
                  <a:srgbClr val="008000"/>
                </a:solidFill>
                <a:latin typeface="Arial"/>
                <a:ea typeface="Arial"/>
                <a:cs typeface="Arial"/>
                <a:sym typeface="Arial"/>
              </a:rPr>
              <a:t>SZÁRNYREZGÉSMÉRÉS</a:t>
            </a:r>
          </a:p>
          <a:p>
            <a:pPr marL="285750" indent="-285750">
              <a:lnSpc>
                <a:spcPct val="130000"/>
              </a:lnSpc>
              <a:spcBef>
                <a:spcPts val="600"/>
              </a:spcBef>
              <a:buClr>
                <a:schemeClr val="dk1"/>
              </a:buClr>
              <a:buSzPts val="1100"/>
            </a:pPr>
            <a:r>
              <a:rPr lang="hu-HU" sz="1800" dirty="0">
                <a:solidFill>
                  <a:srgbClr val="008000"/>
                </a:solidFill>
                <a:latin typeface="Arial"/>
                <a:ea typeface="Arial"/>
                <a:cs typeface="Arial"/>
                <a:sym typeface="Arial"/>
              </a:rPr>
              <a:t>BELSŐ ÉS KÜLSŐ KÖRNYEZETI PARAMÉTEREK NYOMONKÖVETÉSE</a:t>
            </a:r>
          </a:p>
          <a:p>
            <a:pPr marL="285750" indent="-285750">
              <a:lnSpc>
                <a:spcPct val="130000"/>
              </a:lnSpc>
              <a:spcBef>
                <a:spcPts val="600"/>
              </a:spcBef>
              <a:buClr>
                <a:schemeClr val="dk1"/>
              </a:buClr>
              <a:buSzPts val="1100"/>
            </a:pPr>
            <a:r>
              <a:rPr lang="hu-HU" sz="1800" dirty="0">
                <a:solidFill>
                  <a:srgbClr val="008000"/>
                </a:solidFill>
                <a:latin typeface="Arial"/>
                <a:ea typeface="Arial"/>
                <a:cs typeface="Arial"/>
                <a:sym typeface="Arial"/>
              </a:rPr>
              <a:t>TÁVOLI NYOMONKÖVETÉS</a:t>
            </a:r>
          </a:p>
          <a:p>
            <a:pPr marL="285750" indent="-285750">
              <a:lnSpc>
                <a:spcPct val="130000"/>
              </a:lnSpc>
              <a:spcBef>
                <a:spcPts val="600"/>
              </a:spcBef>
              <a:buClr>
                <a:schemeClr val="dk1"/>
              </a:buClr>
              <a:buSzPts val="1100"/>
            </a:pPr>
            <a:r>
              <a:rPr lang="hu-HU" sz="1800" dirty="0">
                <a:solidFill>
                  <a:srgbClr val="008000"/>
                </a:solidFill>
                <a:latin typeface="Arial"/>
                <a:ea typeface="Arial"/>
                <a:cs typeface="Arial"/>
                <a:sym typeface="Arial"/>
              </a:rPr>
              <a:t>MOBILALKALMAZÁS</a:t>
            </a:r>
          </a:p>
          <a:p>
            <a:pPr marL="285750" indent="-285750">
              <a:lnSpc>
                <a:spcPct val="130000"/>
              </a:lnSpc>
              <a:spcBef>
                <a:spcPts val="600"/>
              </a:spcBef>
              <a:buClr>
                <a:schemeClr val="dk1"/>
              </a:buClr>
              <a:buSzPts val="1100"/>
            </a:pPr>
            <a:r>
              <a:rPr lang="hu-HU" sz="1800" dirty="0">
                <a:solidFill>
                  <a:srgbClr val="008000"/>
                </a:solidFill>
                <a:latin typeface="Arial"/>
                <a:ea typeface="Arial"/>
                <a:cs typeface="Arial"/>
                <a:sym typeface="Arial"/>
              </a:rPr>
              <a:t>ÉRTESÍTÉSEK              MEGELŐZÉS / KÁRENYHÍTÉS</a:t>
            </a:r>
          </a:p>
          <a:p>
            <a:pPr marL="285750" indent="-285750">
              <a:lnSpc>
                <a:spcPct val="130000"/>
              </a:lnSpc>
              <a:spcBef>
                <a:spcPts val="600"/>
              </a:spcBef>
              <a:buClr>
                <a:schemeClr val="dk1"/>
              </a:buClr>
              <a:buSzPts val="1100"/>
            </a:pPr>
            <a:r>
              <a:rPr lang="hu-HU" sz="1800" dirty="0">
                <a:solidFill>
                  <a:srgbClr val="008000"/>
                </a:solidFill>
                <a:latin typeface="Arial"/>
                <a:ea typeface="Arial"/>
                <a:cs typeface="Arial"/>
                <a:sym typeface="Arial"/>
              </a:rPr>
              <a:t>FELHŐALAPÚ ADATTÁROLÁS                VISSZAKÖVETHETŐSÉG</a:t>
            </a:r>
            <a:endParaRPr sz="1800" dirty="0">
              <a:solidFill>
                <a:srgbClr val="008000"/>
              </a:solidFill>
              <a:latin typeface="Arial"/>
              <a:ea typeface="Arial"/>
              <a:cs typeface="Arial"/>
              <a:sym typeface="Arial"/>
            </a:endParaRPr>
          </a:p>
          <a:p>
            <a:pPr marL="0" lvl="0" indent="0" algn="l" rtl="0">
              <a:spcBef>
                <a:spcPts val="1000"/>
              </a:spcBef>
              <a:spcAft>
                <a:spcPts val="0"/>
              </a:spcAft>
              <a:buNone/>
            </a:pPr>
            <a:endParaRPr dirty="0"/>
          </a:p>
        </p:txBody>
      </p:sp>
      <p:sp>
        <p:nvSpPr>
          <p:cNvPr id="795" name="Google Shape;795;gd5cdf870bd_0_5"/>
          <p:cNvSpPr/>
          <p:nvPr/>
        </p:nvSpPr>
        <p:spPr>
          <a:xfrm>
            <a:off x="2401440" y="4292553"/>
            <a:ext cx="682500" cy="365100"/>
          </a:xfrm>
          <a:prstGeom prst="rightArrow">
            <a:avLst>
              <a:gd name="adj1" fmla="val 50000"/>
              <a:gd name="adj2" fmla="val 50000"/>
            </a:avLst>
          </a:prstGeom>
          <a:solidFill>
            <a:srgbClr val="008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gd5cdf870bd_0_5"/>
          <p:cNvSpPr/>
          <p:nvPr/>
        </p:nvSpPr>
        <p:spPr>
          <a:xfrm>
            <a:off x="4132165" y="4730263"/>
            <a:ext cx="682500" cy="365100"/>
          </a:xfrm>
          <a:prstGeom prst="rightArrow">
            <a:avLst>
              <a:gd name="adj1" fmla="val 50000"/>
              <a:gd name="adj2" fmla="val 50000"/>
            </a:avLst>
          </a:prstGeom>
          <a:solidFill>
            <a:srgbClr val="008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5"/>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dirty="0"/>
              <a:t>5. </a:t>
            </a:r>
            <a:r>
              <a:rPr lang="hu-HU" dirty="0" err="1"/>
              <a:t>Méhkaptárak</a:t>
            </a:r>
            <a:r>
              <a:rPr lang="hu-HU" dirty="0"/>
              <a:t> felügyelete, hazai megoldással</a:t>
            </a:r>
            <a:endParaRPr dirty="0"/>
          </a:p>
        </p:txBody>
      </p:sp>
      <p:sp>
        <p:nvSpPr>
          <p:cNvPr id="377" name="Google Shape;377;p55"/>
          <p:cNvSpPr txBox="1">
            <a:spLocks noGrp="1"/>
          </p:cNvSpPr>
          <p:nvPr>
            <p:ph type="body" idx="1"/>
          </p:nvPr>
        </p:nvSpPr>
        <p:spPr>
          <a:xfrm>
            <a:off x="321548" y="1825625"/>
            <a:ext cx="7011408" cy="4113536"/>
          </a:xfrm>
          <a:prstGeom prst="rect">
            <a:avLst/>
          </a:prstGeom>
          <a:noFill/>
          <a:ln>
            <a:noFill/>
          </a:ln>
        </p:spPr>
        <p:txBody>
          <a:bodyPr spcFirstLastPara="1" wrap="square" lIns="91425" tIns="45700" rIns="91425" bIns="45700" anchor="t" anchorCtr="0">
            <a:normAutofit fontScale="85000" lnSpcReduction="10000"/>
          </a:bodyPr>
          <a:lstStyle/>
          <a:p>
            <a:pPr marL="114300" lvl="0" indent="0" algn="l" rtl="0">
              <a:lnSpc>
                <a:spcPct val="90000"/>
              </a:lnSpc>
              <a:spcBef>
                <a:spcPts val="1000"/>
              </a:spcBef>
              <a:spcAft>
                <a:spcPts val="0"/>
              </a:spcAft>
              <a:buSzPct val="75630"/>
              <a:buNone/>
            </a:pPr>
            <a:r>
              <a:rPr lang="hu-HU" dirty="0"/>
              <a:t>Vezetékmentes szenzor rendszerrel kiválóan felügyelhetők a </a:t>
            </a:r>
            <a:r>
              <a:rPr lang="hu-HU" dirty="0" err="1"/>
              <a:t>méhkaptárak</a:t>
            </a:r>
            <a:r>
              <a:rPr lang="hu-HU" dirty="0"/>
              <a:t>. </a:t>
            </a:r>
            <a:br>
              <a:rPr lang="hu-HU" dirty="0"/>
            </a:br>
            <a:r>
              <a:rPr lang="hu-HU" dirty="0"/>
              <a:t>Mivel a szenzorok vezetékmentes (rádiós) technológiát használnak, igen egyszerű ellátni a </a:t>
            </a:r>
            <a:r>
              <a:rPr lang="hu-HU" dirty="0" err="1"/>
              <a:t>kaptárakat</a:t>
            </a:r>
            <a:r>
              <a:rPr lang="hu-HU" dirty="0"/>
              <a:t> a megfelelő szenzorokkal. </a:t>
            </a:r>
            <a:br>
              <a:rPr lang="hu-HU" dirty="0"/>
            </a:br>
            <a:r>
              <a:rPr lang="hu-HU" dirty="0"/>
              <a:t>Nagy előnye a </a:t>
            </a:r>
            <a:r>
              <a:rPr lang="hu-HU" dirty="0" err="1"/>
              <a:t>Monnit</a:t>
            </a:r>
            <a:r>
              <a:rPr lang="hu-HU" dirty="0"/>
              <a:t> rádiós technológiának, hogy a mérési eredmények elküldése pár tized másodpercig tart, nincs folyamatos rádiósugárzás, ami hátrányosan hatna a méhek tájékozódó képességére. </a:t>
            </a:r>
            <a:br>
              <a:rPr lang="hu-HU" dirty="0"/>
            </a:br>
            <a:r>
              <a:rPr lang="hu-HU" dirty="0"/>
              <a:t>Az intelligens szenzorok a felügyeleti rendszerben állíthatók be, milyen sűrűn mérjenek, milyen időközönként küldjenek mért adatokat.</a:t>
            </a:r>
            <a:endParaRPr dirty="0"/>
          </a:p>
          <a:p>
            <a:pPr marL="114300" lvl="0" indent="0" algn="l" rtl="0">
              <a:lnSpc>
                <a:spcPct val="90000"/>
              </a:lnSpc>
              <a:spcBef>
                <a:spcPts val="1000"/>
              </a:spcBef>
              <a:spcAft>
                <a:spcPts val="0"/>
              </a:spcAft>
              <a:buSzPct val="111455"/>
              <a:buNone/>
            </a:pPr>
            <a:r>
              <a:rPr lang="hu-HU" sz="1900" i="1" u="sng" dirty="0">
                <a:solidFill>
                  <a:schemeClr val="hlink"/>
                </a:solidFill>
                <a:hlinkClick r:id="rId3"/>
              </a:rPr>
              <a:t>https://www.kern.hu/Esettanulmanyok/meh-kaptarak-felugyelete</a:t>
            </a:r>
            <a:r>
              <a:rPr lang="hu-HU" sz="1900" i="1" dirty="0"/>
              <a:t> </a:t>
            </a:r>
            <a:endParaRPr dirty="0"/>
          </a:p>
        </p:txBody>
      </p:sp>
      <p:pic>
        <p:nvPicPr>
          <p:cNvPr id="378" name="Google Shape;378;p55"/>
          <p:cNvPicPr preferRelativeResize="0"/>
          <p:nvPr/>
        </p:nvPicPr>
        <p:blipFill rotWithShape="1">
          <a:blip r:embed="rId4">
            <a:alphaModFix/>
          </a:blip>
          <a:srcRect/>
          <a:stretch/>
        </p:blipFill>
        <p:spPr>
          <a:xfrm>
            <a:off x="7422562" y="2019566"/>
            <a:ext cx="4082899" cy="3126334"/>
          </a:xfrm>
          <a:prstGeom prst="rect">
            <a:avLst/>
          </a:prstGeom>
          <a:noFill/>
          <a:ln>
            <a:noFill/>
          </a:ln>
        </p:spPr>
      </p:pic>
    </p:spTree>
    <p:extLst>
      <p:ext uri="{BB962C8B-B14F-4D97-AF65-F5344CB8AC3E}">
        <p14:creationId xmlns:p14="http://schemas.microsoft.com/office/powerpoint/2010/main" val="4006886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Hogy kezdjünk hozzá az új ismeretek megismeréséhez?</a:t>
            </a:r>
            <a:endParaRPr/>
          </a:p>
        </p:txBody>
      </p:sp>
      <p:sp>
        <p:nvSpPr>
          <p:cNvPr id="106" name="Google Shape;106;p18"/>
          <p:cNvSpPr txBox="1">
            <a:spLocks noGrp="1"/>
          </p:cNvSpPr>
          <p:nvPr>
            <p:ph type="body" idx="1"/>
          </p:nvPr>
        </p:nvSpPr>
        <p:spPr>
          <a:xfrm>
            <a:off x="321547" y="1381760"/>
            <a:ext cx="11555700" cy="479506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74921"/>
              <a:buNone/>
            </a:pPr>
            <a:r>
              <a:rPr lang="hu-HU" sz="3100" u="sng" dirty="0"/>
              <a:t>Általános méhészeti ismeretek nélkül nem fog menni.</a:t>
            </a:r>
            <a:endParaRPr dirty="0"/>
          </a:p>
          <a:p>
            <a:pPr marL="0" lvl="0" indent="0" algn="l" rtl="0">
              <a:lnSpc>
                <a:spcPct val="90000"/>
              </a:lnSpc>
              <a:spcBef>
                <a:spcPts val="1000"/>
              </a:spcBef>
              <a:spcAft>
                <a:spcPts val="0"/>
              </a:spcAft>
              <a:buSzPct val="82949"/>
              <a:buNone/>
            </a:pPr>
            <a:r>
              <a:rPr lang="hu-HU" dirty="0"/>
              <a:t>De ha már van internet – amelyen keresztül ezt az anyagot is elérte -, akkor digitális anyagokat széles körben találhat az alábbi hivatkozásokon keresztül.</a:t>
            </a:r>
            <a:br>
              <a:rPr lang="hu-HU" dirty="0"/>
            </a:br>
            <a:r>
              <a:rPr lang="hu-HU" dirty="0"/>
              <a:t>A hivatkozások csak 1-1 példát jelentenek, emellett számos hasonló anyag fellelhető a neten. Kereső programok is elérhetők széles választékban, melyekkel rengeteg tartalom érhető el…</a:t>
            </a:r>
            <a:endParaRPr dirty="0"/>
          </a:p>
          <a:p>
            <a:pPr marL="0" lvl="0" indent="0" algn="l" rtl="0">
              <a:lnSpc>
                <a:spcPct val="90000"/>
              </a:lnSpc>
              <a:spcBef>
                <a:spcPts val="1000"/>
              </a:spcBef>
              <a:spcAft>
                <a:spcPts val="0"/>
              </a:spcAft>
              <a:buSzPct val="82949"/>
              <a:buNone/>
            </a:pPr>
            <a:r>
              <a:rPr lang="hu-HU" dirty="0"/>
              <a:t>Méhészkedés természetesen: </a:t>
            </a:r>
            <a:r>
              <a:rPr lang="hu-HU" sz="2600" i="1" u="sng" dirty="0">
                <a:solidFill>
                  <a:schemeClr val="hlink"/>
                </a:solidFill>
                <a:hlinkClick r:id="rId3"/>
              </a:rPr>
              <a:t>https://mek.oszk.hu/14400/14401/14401.pdf</a:t>
            </a:r>
            <a:r>
              <a:rPr lang="hu-HU" dirty="0"/>
              <a:t> </a:t>
            </a:r>
            <a:endParaRPr dirty="0"/>
          </a:p>
          <a:p>
            <a:pPr marL="0" lvl="0" indent="0" algn="l" rtl="0">
              <a:lnSpc>
                <a:spcPct val="90000"/>
              </a:lnSpc>
              <a:spcBef>
                <a:spcPts val="1000"/>
              </a:spcBef>
              <a:spcAft>
                <a:spcPts val="0"/>
              </a:spcAft>
              <a:buSzPct val="82949"/>
              <a:buNone/>
            </a:pPr>
            <a:r>
              <a:rPr lang="hu-HU" dirty="0"/>
              <a:t>Gyakorlati tapasztalatok megosztása: </a:t>
            </a:r>
            <a:r>
              <a:rPr lang="hu-HU" sz="2600" i="1" u="sng" dirty="0">
                <a:solidFill>
                  <a:schemeClr val="hlink"/>
                </a:solidFill>
                <a:hlinkClick r:id="rId4"/>
              </a:rPr>
              <a:t>http://meheszklub.hu/</a:t>
            </a:r>
            <a:r>
              <a:rPr lang="hu-HU" sz="2600" i="1" dirty="0"/>
              <a:t> </a:t>
            </a:r>
            <a:endParaRPr i="1" dirty="0"/>
          </a:p>
          <a:p>
            <a:pPr marL="0" lvl="0" indent="0" algn="l" rtl="0">
              <a:lnSpc>
                <a:spcPct val="90000"/>
              </a:lnSpc>
              <a:spcBef>
                <a:spcPts val="1000"/>
              </a:spcBef>
              <a:spcAft>
                <a:spcPts val="0"/>
              </a:spcAft>
              <a:buSzPct val="82949"/>
              <a:buNone/>
            </a:pPr>
            <a:r>
              <a:rPr lang="hu-HU" dirty="0"/>
              <a:t>Hagyományos keretek közötti oktatás: </a:t>
            </a:r>
            <a:r>
              <a:rPr lang="hu-HU" sz="2600" i="1" u="sng" dirty="0">
                <a:solidFill>
                  <a:schemeClr val="hlink"/>
                </a:solidFill>
                <a:hlinkClick r:id="rId5"/>
              </a:rPr>
              <a:t>https://oktatasok.hu/kepzes/mehesz-okj-tanfolyam/</a:t>
            </a:r>
            <a:r>
              <a:rPr lang="hu-HU" sz="2600" i="1" dirty="0"/>
              <a:t> </a:t>
            </a:r>
            <a:endParaRPr i="1" dirty="0"/>
          </a:p>
          <a:p>
            <a:pPr marL="0" lvl="0" indent="0" algn="l" rtl="0">
              <a:lnSpc>
                <a:spcPct val="90000"/>
              </a:lnSpc>
              <a:spcBef>
                <a:spcPts val="1000"/>
              </a:spcBef>
              <a:spcAft>
                <a:spcPts val="0"/>
              </a:spcAft>
              <a:buSzPct val="82949"/>
              <a:buNone/>
            </a:pPr>
            <a:r>
              <a:rPr lang="hu-HU" dirty="0"/>
              <a:t>Követelményrendszer: </a:t>
            </a:r>
            <a:r>
              <a:rPr lang="hu-HU" sz="2600" i="1" u="sng" dirty="0">
                <a:solidFill>
                  <a:schemeClr val="hlink"/>
                </a:solidFill>
                <a:hlinkClick r:id="rId6"/>
              </a:rPr>
              <a:t>https://www.nive.hu/index.php?tip=szvk&amp;option=com_jumi&amp;view=application&amp;fileid=7&amp;kulcsszo=m%C3%A9h%C3%A9sz&amp;keres=Keres</a:t>
            </a:r>
            <a:r>
              <a:rPr lang="hu-HU" sz="2600" i="1" dirty="0"/>
              <a:t> </a:t>
            </a:r>
            <a:endParaRPr i="1" dirty="0"/>
          </a:p>
          <a:p>
            <a:pPr marL="0" lvl="0" indent="0" algn="l" rtl="0">
              <a:lnSpc>
                <a:spcPct val="90000"/>
              </a:lnSpc>
              <a:spcBef>
                <a:spcPts val="1000"/>
              </a:spcBef>
              <a:spcAft>
                <a:spcPts val="0"/>
              </a:spcAft>
              <a:buSzPct val="82949"/>
              <a:buNone/>
            </a:pPr>
            <a:r>
              <a:rPr lang="hu-HU" dirty="0"/>
              <a:t>Jogi szabályozás: </a:t>
            </a:r>
            <a:r>
              <a:rPr lang="hu-HU" sz="2600" i="1" u="sng" dirty="0">
                <a:solidFill>
                  <a:schemeClr val="hlink"/>
                </a:solidFill>
                <a:hlinkClick r:id="rId7"/>
              </a:rPr>
              <a:t>http://www.omme.hu/category/jogszabalyok/mehtartas-jogi-szabalyozasa/</a:t>
            </a:r>
            <a:r>
              <a:rPr lang="hu-HU" dirty="0"/>
              <a:t> </a:t>
            </a:r>
            <a:endParaRPr dirty="0"/>
          </a:p>
          <a:p>
            <a:pPr marL="0" lvl="0" indent="0" algn="l" rtl="0">
              <a:lnSpc>
                <a:spcPct val="90000"/>
              </a:lnSpc>
              <a:spcBef>
                <a:spcPts val="1000"/>
              </a:spcBef>
              <a:spcAft>
                <a:spcPts val="0"/>
              </a:spcAft>
              <a:buSzPct val="82949"/>
              <a:buNone/>
            </a:pPr>
            <a:r>
              <a:rPr lang="hu-HU" dirty="0"/>
              <a:t>Gyűjtő oldal sokféle méhészeti, méhes ismerettel: </a:t>
            </a:r>
            <a:r>
              <a:rPr lang="hu-HU" sz="2600" i="1" u="sng" dirty="0">
                <a:solidFill>
                  <a:schemeClr val="hlink"/>
                </a:solidFill>
                <a:hlinkClick r:id="rId8"/>
              </a:rPr>
              <a:t>https://meheszet.lap.hu/</a:t>
            </a:r>
            <a:r>
              <a:rPr lang="hu-HU" dirty="0"/>
              <a:t> </a:t>
            </a:r>
            <a:endParaRPr dirty="0"/>
          </a:p>
          <a:p>
            <a:pPr marL="0" lvl="0" indent="0" algn="l" rtl="0">
              <a:lnSpc>
                <a:spcPct val="90000"/>
              </a:lnSpc>
              <a:spcBef>
                <a:spcPts val="1000"/>
              </a:spcBef>
              <a:spcAft>
                <a:spcPts val="0"/>
              </a:spcAft>
              <a:buSzPct val="82949"/>
              <a:buNone/>
            </a:pP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Külső szenzorok használata a felügyeleti megoldással</a:t>
            </a:r>
            <a:endParaRPr/>
          </a:p>
        </p:txBody>
      </p:sp>
      <p:sp>
        <p:nvSpPr>
          <p:cNvPr id="384" name="Google Shape;384;p56"/>
          <p:cNvSpPr txBox="1">
            <a:spLocks noGrp="1"/>
          </p:cNvSpPr>
          <p:nvPr>
            <p:ph type="body" idx="1"/>
          </p:nvPr>
        </p:nvSpPr>
        <p:spPr>
          <a:xfrm>
            <a:off x="321548" y="1825625"/>
            <a:ext cx="6274562" cy="4351338"/>
          </a:xfrm>
          <a:prstGeom prst="rect">
            <a:avLst/>
          </a:prstGeom>
          <a:noFill/>
          <a:ln>
            <a:noFill/>
          </a:ln>
        </p:spPr>
        <p:txBody>
          <a:bodyPr spcFirstLastPara="1" wrap="square" lIns="91425" tIns="45700" rIns="91425" bIns="45700" anchor="t" anchorCtr="0">
            <a:normAutofit fontScale="62500" lnSpcReduction="20000"/>
          </a:bodyPr>
          <a:lstStyle/>
          <a:p>
            <a:pPr marL="114300" lvl="0" indent="0" algn="l" rtl="0">
              <a:lnSpc>
                <a:spcPct val="90000"/>
              </a:lnSpc>
              <a:spcBef>
                <a:spcPts val="1000"/>
              </a:spcBef>
              <a:spcAft>
                <a:spcPts val="0"/>
              </a:spcAft>
              <a:buSzPct val="102857"/>
              <a:buNone/>
            </a:pPr>
            <a:r>
              <a:rPr lang="hu-HU"/>
              <a:t>páratartalom szenzor ---&gt; segítségével mérhető a kaptár belsejében lévő hőmérséklet és a levegő pára tartalma. A szondát a kaptár belsejébe vezetve a mindenkori pontos értékeket láthatjuk a felügyeleti rendszerben.</a:t>
            </a:r>
            <a:endParaRPr/>
          </a:p>
          <a:p>
            <a:pPr marL="114300" lvl="0" indent="0" algn="l" rtl="0">
              <a:lnSpc>
                <a:spcPct val="90000"/>
              </a:lnSpc>
              <a:spcBef>
                <a:spcPts val="1000"/>
              </a:spcBef>
              <a:spcAft>
                <a:spcPts val="0"/>
              </a:spcAft>
              <a:buSzPct val="102857"/>
              <a:buNone/>
            </a:pPr>
            <a:endParaRPr/>
          </a:p>
          <a:p>
            <a:pPr marL="114300" lvl="0" indent="0" algn="l" rtl="0">
              <a:lnSpc>
                <a:spcPct val="90000"/>
              </a:lnSpc>
              <a:spcBef>
                <a:spcPts val="1000"/>
              </a:spcBef>
              <a:spcAft>
                <a:spcPts val="0"/>
              </a:spcAft>
              <a:buSzPct val="102857"/>
              <a:buNone/>
            </a:pPr>
            <a:r>
              <a:rPr lang="hu-HU"/>
              <a:t>gyorsulás mérő ---&gt; segítségével pedig azonnali riasztást kaphatunk, ha a kaptár megmozdul. Ennek nagy jelentősége van a kaptárak eltulajdonítás elleni védelmében. Mivel a szenzort a kaptárhoz rögzíthetjük, az már akkor is jelezni fog, ha megpróbálják leszerelni.</a:t>
            </a:r>
            <a:endParaRPr/>
          </a:p>
          <a:p>
            <a:pPr marL="114300" lvl="0" indent="0" algn="l" rtl="0">
              <a:lnSpc>
                <a:spcPct val="90000"/>
              </a:lnSpc>
              <a:spcBef>
                <a:spcPts val="1000"/>
              </a:spcBef>
              <a:spcAft>
                <a:spcPts val="0"/>
              </a:spcAft>
              <a:buSzPct val="102857"/>
              <a:buNone/>
            </a:pPr>
            <a:endParaRPr/>
          </a:p>
          <a:p>
            <a:pPr marL="114300" lvl="0" indent="0" algn="l" rtl="0">
              <a:lnSpc>
                <a:spcPct val="90000"/>
              </a:lnSpc>
              <a:spcBef>
                <a:spcPts val="1000"/>
              </a:spcBef>
              <a:spcAft>
                <a:spcPts val="0"/>
              </a:spcAft>
              <a:buSzPct val="102857"/>
              <a:buNone/>
            </a:pPr>
            <a:r>
              <a:rPr lang="hu-HU"/>
              <a:t>Kitelepülés esetén a Mobil hálózatokhoz kapcsolódó gateway-t (koncentrátort) használhatjuk az adatok továbbítására, amit a kaptáraktól 300-350 méterre is elvihetünk. Rendkívül kis adatforgalmat igényel a rendszer, tehát nem kell nagy előfizetéssel (adatcsomaggal) rendelkező SIM kártyát használnunk. Bármelyik szolgáltató SIM kártyájával használható.</a:t>
            </a:r>
            <a:endParaRPr/>
          </a:p>
          <a:p>
            <a:pPr marL="114300" lvl="0" indent="0" algn="l" rtl="0">
              <a:lnSpc>
                <a:spcPct val="90000"/>
              </a:lnSpc>
              <a:spcBef>
                <a:spcPts val="1000"/>
              </a:spcBef>
              <a:spcAft>
                <a:spcPts val="0"/>
              </a:spcAft>
              <a:buSzPct val="102857"/>
              <a:buNone/>
            </a:pPr>
            <a:endParaRPr/>
          </a:p>
        </p:txBody>
      </p:sp>
      <p:pic>
        <p:nvPicPr>
          <p:cNvPr id="385" name="Google Shape;385;p56" descr="Monnit szoftverek"/>
          <p:cNvPicPr preferRelativeResize="0"/>
          <p:nvPr/>
        </p:nvPicPr>
        <p:blipFill rotWithShape="1">
          <a:blip r:embed="rId3">
            <a:alphaModFix/>
          </a:blip>
          <a:srcRect/>
          <a:stretch/>
        </p:blipFill>
        <p:spPr>
          <a:xfrm>
            <a:off x="7461126" y="1825625"/>
            <a:ext cx="3476163" cy="3395524"/>
          </a:xfrm>
          <a:prstGeom prst="rect">
            <a:avLst/>
          </a:prstGeom>
          <a:noFill/>
          <a:ln>
            <a:noFill/>
          </a:ln>
        </p:spPr>
      </p:pic>
    </p:spTree>
    <p:extLst>
      <p:ext uri="{BB962C8B-B14F-4D97-AF65-F5344CB8AC3E}">
        <p14:creationId xmlns:p14="http://schemas.microsoft.com/office/powerpoint/2010/main" val="2835758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dirty="0"/>
              <a:t>6. Méhészetek bemutatása digitális eszközökkel (méhszafari)</a:t>
            </a:r>
            <a:endParaRPr dirty="0"/>
          </a:p>
        </p:txBody>
      </p:sp>
      <p:sp>
        <p:nvSpPr>
          <p:cNvPr id="433" name="Google Shape;433;p64"/>
          <p:cNvSpPr txBox="1">
            <a:spLocks noGrp="1"/>
          </p:cNvSpPr>
          <p:nvPr>
            <p:ph type="body" idx="1"/>
          </p:nvPr>
        </p:nvSpPr>
        <p:spPr>
          <a:xfrm>
            <a:off x="321547" y="1544715"/>
            <a:ext cx="11555605" cy="463224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dirty="0"/>
              <a:t>Jó szolgálatot tehet a bemutatkozásban, hírünk, létezésünk terjesztésében, idegen szóval, a marketingben, a „</a:t>
            </a:r>
            <a:r>
              <a:rPr lang="hu-HU" u="sng" dirty="0">
                <a:solidFill>
                  <a:schemeClr val="hlink"/>
                </a:solidFill>
                <a:hlinkClick r:id="rId3"/>
              </a:rPr>
              <a:t>méhszafari</a:t>
            </a:r>
            <a:r>
              <a:rPr lang="hu-HU" dirty="0"/>
              <a:t>”, hazai fejlesztésű megoldás</a:t>
            </a:r>
            <a:endParaRPr dirty="0"/>
          </a:p>
          <a:p>
            <a:pPr marL="114300" lvl="0" indent="0" algn="l" rtl="0">
              <a:lnSpc>
                <a:spcPct val="90000"/>
              </a:lnSpc>
              <a:spcBef>
                <a:spcPts val="1000"/>
              </a:spcBef>
              <a:spcAft>
                <a:spcPts val="0"/>
              </a:spcAft>
              <a:buSzPts val="1800"/>
              <a:buNone/>
            </a:pPr>
            <a:endParaRPr dirty="0"/>
          </a:p>
        </p:txBody>
      </p:sp>
      <p:pic>
        <p:nvPicPr>
          <p:cNvPr id="434" name="Google Shape;434;p64"/>
          <p:cNvPicPr preferRelativeResize="0"/>
          <p:nvPr/>
        </p:nvPicPr>
        <p:blipFill rotWithShape="1">
          <a:blip r:embed="rId4">
            <a:alphaModFix/>
          </a:blip>
          <a:srcRect/>
          <a:stretch/>
        </p:blipFill>
        <p:spPr>
          <a:xfrm>
            <a:off x="1876077" y="2748026"/>
            <a:ext cx="8439845" cy="334903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d06e39d235_0_11"/>
          <p:cNvSpPr txBox="1">
            <a:spLocks noGrp="1"/>
          </p:cNvSpPr>
          <p:nvPr>
            <p:ph type="ctrTitle"/>
          </p:nvPr>
        </p:nvSpPr>
        <p:spPr>
          <a:xfrm>
            <a:off x="1363227" y="1416819"/>
            <a:ext cx="9144000" cy="198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a:t>Mi várható a jövőben?</a:t>
            </a:r>
            <a:br>
              <a:rPr lang="hu-HU"/>
            </a:b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d06e39d235_0_21"/>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dirty="0"/>
              <a:t>A digitalizáció további hatásai a méhészetre</a:t>
            </a:r>
            <a:endParaRPr dirty="0"/>
          </a:p>
        </p:txBody>
      </p:sp>
      <p:sp>
        <p:nvSpPr>
          <p:cNvPr id="808" name="Google Shape;808;gd06e39d235_0_21"/>
          <p:cNvSpPr txBox="1">
            <a:spLocks noGrp="1"/>
          </p:cNvSpPr>
          <p:nvPr>
            <p:ph type="body" idx="1"/>
          </p:nvPr>
        </p:nvSpPr>
        <p:spPr>
          <a:xfrm>
            <a:off x="321547" y="1690688"/>
            <a:ext cx="115557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dirty="0"/>
              <a:t>A világ digitális átalakulása húzza magával a méhészeti ágazat megoldásainak további digitalizációját is…</a:t>
            </a:r>
            <a:endParaRPr dirty="0"/>
          </a:p>
          <a:p>
            <a:pPr marL="114300" lvl="0" indent="0" algn="l" rtl="0">
              <a:lnSpc>
                <a:spcPct val="90000"/>
              </a:lnSpc>
              <a:spcBef>
                <a:spcPts val="1000"/>
              </a:spcBef>
              <a:spcAft>
                <a:spcPts val="0"/>
              </a:spcAft>
              <a:buSzPts val="1800"/>
              <a:buNone/>
            </a:pPr>
            <a:r>
              <a:rPr lang="hu-HU" dirty="0"/>
              <a:t>A digitális-technológiai világban átlag másfél évente </a:t>
            </a:r>
            <a:endParaRPr dirty="0"/>
          </a:p>
          <a:p>
            <a:pPr marL="457200" lvl="0" indent="-342900" algn="l" rtl="0">
              <a:lnSpc>
                <a:spcPct val="90000"/>
              </a:lnSpc>
              <a:spcBef>
                <a:spcPts val="1000"/>
              </a:spcBef>
              <a:spcAft>
                <a:spcPts val="0"/>
              </a:spcAft>
              <a:buClr>
                <a:srgbClr val="1C9E4A"/>
              </a:buClr>
              <a:buSzPts val="1800"/>
              <a:buChar char="•"/>
            </a:pPr>
            <a:r>
              <a:rPr lang="hu-HU" u="sng" dirty="0"/>
              <a:t>duplázódnak</a:t>
            </a:r>
            <a:r>
              <a:rPr lang="hu-HU" dirty="0"/>
              <a:t> a teljesítmények</a:t>
            </a:r>
            <a:endParaRPr dirty="0"/>
          </a:p>
          <a:p>
            <a:pPr marL="457200" lvl="0" indent="-342900" algn="l" rtl="0">
              <a:lnSpc>
                <a:spcPct val="90000"/>
              </a:lnSpc>
              <a:spcBef>
                <a:spcPts val="1000"/>
              </a:spcBef>
              <a:spcAft>
                <a:spcPts val="0"/>
              </a:spcAft>
              <a:buClr>
                <a:srgbClr val="1C9E4A"/>
              </a:buClr>
              <a:buSzPts val="1800"/>
              <a:buChar char="•"/>
            </a:pPr>
            <a:r>
              <a:rPr lang="hu-HU" u="sng" dirty="0"/>
              <a:t>csökkennek</a:t>
            </a:r>
            <a:r>
              <a:rPr lang="hu-HU" dirty="0"/>
              <a:t> a méretek</a:t>
            </a:r>
            <a:endParaRPr dirty="0"/>
          </a:p>
          <a:p>
            <a:pPr marL="457200" lvl="0" indent="-342900" algn="l" rtl="0">
              <a:lnSpc>
                <a:spcPct val="90000"/>
              </a:lnSpc>
              <a:spcBef>
                <a:spcPts val="1000"/>
              </a:spcBef>
              <a:spcAft>
                <a:spcPts val="0"/>
              </a:spcAft>
              <a:buClr>
                <a:srgbClr val="1C9E4A"/>
              </a:buClr>
              <a:buSzPts val="1800"/>
              <a:buChar char="•"/>
            </a:pPr>
            <a:r>
              <a:rPr lang="hu-HU" u="sng" dirty="0"/>
              <a:t>feleződnek</a:t>
            </a:r>
            <a:r>
              <a:rPr lang="hu-HU" dirty="0"/>
              <a:t> az árak</a:t>
            </a:r>
            <a:endParaRPr dirty="0"/>
          </a:p>
          <a:p>
            <a:pPr marL="114300" lvl="0" indent="0" algn="l" rtl="0">
              <a:lnSpc>
                <a:spcPct val="90000"/>
              </a:lnSpc>
              <a:spcBef>
                <a:spcPts val="1000"/>
              </a:spcBef>
              <a:spcAft>
                <a:spcPts val="0"/>
              </a:spcAft>
              <a:buSzPts val="1800"/>
              <a:buNone/>
            </a:pPr>
            <a:r>
              <a:rPr lang="hu-HU" dirty="0"/>
              <a:t>Ennek eredményeként várhatóan olcsóbban és sokkal jobb minőségben, kisebb eszközökkel tudjuk mérni méheink teljesítményét, hamarabb vesszük észre a problémákat és gyorsabban tudunk beavatkozni a folyamatokba.</a:t>
            </a: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7"/>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Mi lesz a beporzással?</a:t>
            </a:r>
            <a:endParaRPr/>
          </a:p>
        </p:txBody>
      </p:sp>
      <p:sp>
        <p:nvSpPr>
          <p:cNvPr id="814" name="Google Shape;814;p67"/>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a:t>Méz előállításában a méheknek jelenleg nincs alternatívája.</a:t>
            </a:r>
            <a:endParaRPr/>
          </a:p>
          <a:p>
            <a:pPr marL="114300" lvl="0" indent="0" algn="l" rtl="0">
              <a:lnSpc>
                <a:spcPct val="90000"/>
              </a:lnSpc>
              <a:spcBef>
                <a:spcPts val="1000"/>
              </a:spcBef>
              <a:spcAft>
                <a:spcPts val="0"/>
              </a:spcAft>
              <a:buSzPts val="1800"/>
              <a:buNone/>
            </a:pPr>
            <a:r>
              <a:rPr lang="hu-HU"/>
              <a:t>A beporzás tekintetében azonban érdemes keresni és lehetnek is alternatív megoldások, melyeket a technikai fejlődés (miniatürizálás, olcsóság, pontosság növelése) tesz egyre inkább elérhetővé. Ilyenek lehetnek</a:t>
            </a:r>
            <a:endParaRPr/>
          </a:p>
          <a:p>
            <a:pPr marL="457200" lvl="0" indent="-342900" algn="l" rtl="0">
              <a:lnSpc>
                <a:spcPct val="90000"/>
              </a:lnSpc>
              <a:spcBef>
                <a:spcPts val="1000"/>
              </a:spcBef>
              <a:spcAft>
                <a:spcPts val="0"/>
              </a:spcAft>
              <a:buClr>
                <a:srgbClr val="1C9E4A"/>
              </a:buClr>
              <a:buSzPts val="1800"/>
              <a:buChar char="•"/>
            </a:pPr>
            <a:r>
              <a:rPr lang="hu-HU" u="sng">
                <a:solidFill>
                  <a:schemeClr val="hlink"/>
                </a:solidFill>
                <a:hlinkClick r:id="rId3"/>
              </a:rPr>
              <a:t>drónokkal történő beporzás</a:t>
            </a:r>
            <a:endParaRPr/>
          </a:p>
          <a:p>
            <a:pPr marL="457200" lvl="0" indent="-342900" algn="l" rtl="0">
              <a:lnSpc>
                <a:spcPct val="90000"/>
              </a:lnSpc>
              <a:spcBef>
                <a:spcPts val="1000"/>
              </a:spcBef>
              <a:spcAft>
                <a:spcPts val="0"/>
              </a:spcAft>
              <a:buClr>
                <a:srgbClr val="1C9E4A"/>
              </a:buClr>
              <a:buSzPts val="1800"/>
              <a:buChar char="•"/>
            </a:pPr>
            <a:r>
              <a:rPr lang="hu-HU" u="sng">
                <a:solidFill>
                  <a:schemeClr val="hlink"/>
                </a:solidFill>
                <a:hlinkClick r:id="rId4"/>
              </a:rPr>
              <a:t>robot méhek bevetése</a:t>
            </a:r>
            <a:endParaRPr/>
          </a:p>
          <a:p>
            <a:pPr marL="457200" lvl="0" indent="-342900" algn="l" rtl="0">
              <a:lnSpc>
                <a:spcPct val="90000"/>
              </a:lnSpc>
              <a:spcBef>
                <a:spcPts val="1000"/>
              </a:spcBef>
              <a:spcAft>
                <a:spcPts val="0"/>
              </a:spcAft>
              <a:buClr>
                <a:srgbClr val="1C9E4A"/>
              </a:buClr>
              <a:buSzPts val="1800"/>
              <a:buChar char="•"/>
            </a:pPr>
            <a:r>
              <a:rPr lang="hu-HU"/>
              <a:t>más, alternatív megoldások, pl. </a:t>
            </a:r>
            <a:r>
              <a:rPr lang="hu-HU" u="sng">
                <a:solidFill>
                  <a:schemeClr val="hlink"/>
                </a:solidFill>
                <a:hlinkClick r:id="rId5"/>
              </a:rPr>
              <a:t>szappanbuborék</a:t>
            </a:r>
            <a:r>
              <a:rPr lang="hu-HU"/>
              <a:t>…</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sz="3600" dirty="0"/>
              <a:t>Problémák és veszélyek</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342900" indent="-342900">
              <a:buFont typeface="+mj-lt"/>
              <a:buAutoNum type="arabicPeriod"/>
            </a:pPr>
            <a:r>
              <a:rPr lang="hu-HU" dirty="0"/>
              <a:t>Klímaváltozás: áradások, szárazságok             lerövidülő virágzási időszak</a:t>
            </a:r>
          </a:p>
          <a:p>
            <a:pPr marL="342900" indent="-342900">
              <a:buFont typeface="+mj-lt"/>
              <a:buAutoNum type="arabicPeriod"/>
            </a:pPr>
            <a:r>
              <a:rPr lang="hu-HU" dirty="0"/>
              <a:t>Szabálytalanul elvégzett permetezések          méhpusztulás </a:t>
            </a:r>
          </a:p>
          <a:p>
            <a:pPr marL="342900" indent="-342900">
              <a:buFont typeface="+mj-lt"/>
              <a:buAutoNum type="arabicPeriod"/>
            </a:pPr>
            <a:r>
              <a:rPr lang="hu-HU" dirty="0"/>
              <a:t>Parazitás, baktériumos, stb. fertőzések és betegségek</a:t>
            </a:r>
          </a:p>
          <a:p>
            <a:pPr marL="342900" indent="-342900">
              <a:buFont typeface="+mj-lt"/>
              <a:buAutoNum type="arabicPeriod"/>
            </a:pPr>
            <a:r>
              <a:rPr lang="hu-HU" dirty="0"/>
              <a:t>5G alkalmazásának még nem kellően vizsgált hatásai a méhek viselkedésére</a:t>
            </a:r>
          </a:p>
          <a:p>
            <a:pPr marL="342900" indent="-342900">
              <a:buFont typeface="+mj-lt"/>
              <a:buAutoNum type="arabicPeriod"/>
            </a:pPr>
            <a:r>
              <a:rPr lang="hu-HU" dirty="0"/>
              <a:t>Mézhamisítás</a:t>
            </a:r>
          </a:p>
          <a:p>
            <a:pPr marL="342900" indent="-342900">
              <a:buFont typeface="+mj-lt"/>
              <a:buAutoNum type="arabicPeriod"/>
            </a:pPr>
            <a:endParaRPr lang="hu-HU" dirty="0"/>
          </a:p>
          <a:p>
            <a:pPr marL="342900" indent="-342900">
              <a:buFont typeface="+mj-lt"/>
              <a:buAutoNum type="arabicPeriod"/>
            </a:pPr>
            <a:endParaRPr dirty="0"/>
          </a:p>
        </p:txBody>
      </p:sp>
      <p:sp>
        <p:nvSpPr>
          <p:cNvPr id="2" name="Nyíl: jobbra mutató 1">
            <a:extLst>
              <a:ext uri="{FF2B5EF4-FFF2-40B4-BE49-F238E27FC236}">
                <a16:creationId xmlns:a16="http://schemas.microsoft.com/office/drawing/2014/main" id="{84FBAF9F-D4C4-48A1-B91B-22123EA9BD1A}"/>
              </a:ext>
            </a:extLst>
          </p:cNvPr>
          <p:cNvSpPr/>
          <p:nvPr/>
        </p:nvSpPr>
        <p:spPr>
          <a:xfrm>
            <a:off x="6298163" y="2080727"/>
            <a:ext cx="625151" cy="24259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Nyíl: jobbra mutató 4">
            <a:extLst>
              <a:ext uri="{FF2B5EF4-FFF2-40B4-BE49-F238E27FC236}">
                <a16:creationId xmlns:a16="http://schemas.microsoft.com/office/drawing/2014/main" id="{05744C8A-BC50-4641-A6B3-6D2A5215D1BD}"/>
              </a:ext>
            </a:extLst>
          </p:cNvPr>
          <p:cNvSpPr/>
          <p:nvPr/>
        </p:nvSpPr>
        <p:spPr>
          <a:xfrm>
            <a:off x="6441233" y="2578425"/>
            <a:ext cx="625151" cy="24259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Miképpen ismerkedhetünk meg jobban a digitalizációval?</a:t>
            </a:r>
            <a:endParaRPr/>
          </a:p>
        </p:txBody>
      </p:sp>
      <p:sp>
        <p:nvSpPr>
          <p:cNvPr id="112" name="Google Shape;112;p19"/>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a:t>Ehhez nyújtanak segítséget a Digitális Agrárakadémia társoldalai, mint pl.</a:t>
            </a:r>
            <a:endParaRPr/>
          </a:p>
          <a:p>
            <a:pPr marL="457200" lvl="0" indent="-342900" algn="l" rtl="0">
              <a:lnSpc>
                <a:spcPct val="90000"/>
              </a:lnSpc>
              <a:spcBef>
                <a:spcPts val="1000"/>
              </a:spcBef>
              <a:spcAft>
                <a:spcPts val="0"/>
              </a:spcAft>
              <a:buClr>
                <a:srgbClr val="1C9E4A"/>
              </a:buClr>
              <a:buSzPts val="1800"/>
              <a:buChar char="•"/>
            </a:pPr>
            <a:r>
              <a:rPr lang="hu-HU" u="sng">
                <a:solidFill>
                  <a:schemeClr val="hlink"/>
                </a:solidFill>
                <a:hlinkClick r:id="rId3"/>
              </a:rPr>
              <a:t>Agrár digitális alapismeretek</a:t>
            </a:r>
            <a:endParaRPr/>
          </a:p>
          <a:p>
            <a:pPr marL="457200" lvl="0" indent="-342900" algn="l" rtl="0">
              <a:lnSpc>
                <a:spcPct val="90000"/>
              </a:lnSpc>
              <a:spcBef>
                <a:spcPts val="1000"/>
              </a:spcBef>
              <a:spcAft>
                <a:spcPts val="0"/>
              </a:spcAft>
              <a:buClr>
                <a:srgbClr val="1C9E4A"/>
              </a:buClr>
              <a:buSzPts val="1800"/>
              <a:buChar char="•"/>
            </a:pPr>
            <a:r>
              <a:rPr lang="hu-HU" u="sng">
                <a:solidFill>
                  <a:schemeClr val="hlink"/>
                </a:solidFill>
                <a:hlinkClick r:id="rId4"/>
              </a:rPr>
              <a:t>Digitális Farm menedzsment</a:t>
            </a:r>
            <a:endParaRPr/>
          </a:p>
          <a:p>
            <a:pPr marL="457200" lvl="0" indent="-342900" algn="l" rtl="0">
              <a:lnSpc>
                <a:spcPct val="90000"/>
              </a:lnSpc>
              <a:spcBef>
                <a:spcPts val="1000"/>
              </a:spcBef>
              <a:spcAft>
                <a:spcPts val="0"/>
              </a:spcAft>
              <a:buClr>
                <a:srgbClr val="1C9E4A"/>
              </a:buClr>
              <a:buSzPts val="1800"/>
              <a:buChar char="•"/>
            </a:pPr>
            <a:r>
              <a:rPr lang="hu-HU" u="sng">
                <a:solidFill>
                  <a:schemeClr val="hlink"/>
                </a:solidFill>
                <a:hlinkClick r:id="rId5"/>
              </a:rPr>
              <a:t>Digitális technológia és jog</a:t>
            </a: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r>
              <a:rPr lang="hu-HU"/>
              <a:t>Érdemes megismerkedni mindezek kormányzati hátterével </a:t>
            </a:r>
            <a:br>
              <a:rPr lang="hu-HU"/>
            </a:br>
            <a:r>
              <a:rPr lang="hu-HU"/>
              <a:t>és elköteleződésével is, aminek eredményeképpen </a:t>
            </a:r>
            <a:br>
              <a:rPr lang="hu-HU"/>
            </a:br>
            <a:r>
              <a:rPr lang="hu-HU"/>
              <a:t>ez az anyag is létrejöhetett: </a:t>
            </a:r>
            <a:r>
              <a:rPr lang="hu-HU" u="sng">
                <a:solidFill>
                  <a:schemeClr val="hlink"/>
                </a:solidFill>
                <a:hlinkClick r:id="rId6"/>
              </a:rPr>
              <a:t>Digitális Jólét Program</a:t>
            </a:r>
            <a:endParaRPr/>
          </a:p>
          <a:p>
            <a:pPr marL="457200" lvl="0" indent="-228600" algn="l" rtl="0">
              <a:lnSpc>
                <a:spcPct val="90000"/>
              </a:lnSpc>
              <a:spcBef>
                <a:spcPts val="1000"/>
              </a:spcBef>
              <a:spcAft>
                <a:spcPts val="0"/>
              </a:spcAft>
              <a:buClr>
                <a:srgbClr val="1C9E4A"/>
              </a:buClr>
              <a:buSzPts val="1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a:t>Rövid áttekintés a méhészet európai és hazai helyzetéről</a:t>
            </a:r>
            <a:endParaRPr/>
          </a:p>
        </p:txBody>
      </p:sp>
    </p:spTree>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um" ma:contentTypeID="0x010100A7D09A26276D5B449CF8A21F7B38F4E7" ma:contentTypeVersion="13" ma:contentTypeDescription="Új dokumentum létrehozása." ma:contentTypeScope="" ma:versionID="e730f6cae7b4409d3786125de73424bd">
  <xsd:schema xmlns:xsd="http://www.w3.org/2001/XMLSchema" xmlns:xs="http://www.w3.org/2001/XMLSchema" xmlns:p="http://schemas.microsoft.com/office/2006/metadata/properties" xmlns:ns3="9bbdd4a6-17e5-4c44-bc76-9ee0f13c8f28" xmlns:ns4="a0dd8ba1-40db-43f1-b07d-b4804d64e85d" targetNamespace="http://schemas.microsoft.com/office/2006/metadata/properties" ma:root="true" ma:fieldsID="db0cf6625569473bf01fda1af5fbddb1" ns3:_="" ns4:_="">
    <xsd:import namespace="9bbdd4a6-17e5-4c44-bc76-9ee0f13c8f28"/>
    <xsd:import namespace="a0dd8ba1-40db-43f1-b07d-b4804d64e85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bdd4a6-17e5-4c44-bc76-9ee0f13c8f28" elementFormDefault="qualified">
    <xsd:import namespace="http://schemas.microsoft.com/office/2006/documentManagement/types"/>
    <xsd:import namespace="http://schemas.microsoft.com/office/infopath/2007/PartnerControls"/>
    <xsd:element name="SharedWithUsers" ma:index="8"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Megosztva részletekkel" ma:internalName="SharedWithDetails" ma:readOnly="true">
      <xsd:simpleType>
        <xsd:restriction base="dms:Note">
          <xsd:maxLength value="255"/>
        </xsd:restriction>
      </xsd:simpleType>
    </xsd:element>
    <xsd:element name="SharingHintHash" ma:index="10" nillable="true" ma:displayName="Megosztási tipp kivonata"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dd8ba1-40db-43f1-b07d-b4804d64e85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458E8A-6AB4-4879-8FFA-DD91A509CEB2}">
  <ds:schemaRef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9bbdd4a6-17e5-4c44-bc76-9ee0f13c8f28"/>
    <ds:schemaRef ds:uri="http://purl.org/dc/dcmitype/"/>
    <ds:schemaRef ds:uri="http://purl.org/dc/elements/1.1/"/>
    <ds:schemaRef ds:uri="http://schemas.openxmlformats.org/package/2006/metadata/core-properties"/>
    <ds:schemaRef ds:uri="a0dd8ba1-40db-43f1-b07d-b4804d64e85d"/>
    <ds:schemaRef ds:uri="http://purl.org/dc/terms/"/>
  </ds:schemaRefs>
</ds:datastoreItem>
</file>

<file path=customXml/itemProps2.xml><?xml version="1.0" encoding="utf-8"?>
<ds:datastoreItem xmlns:ds="http://schemas.openxmlformats.org/officeDocument/2006/customXml" ds:itemID="{7675C844-FC7F-41F7-8CE7-77FF7DECBE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bdd4a6-17e5-4c44-bc76-9ee0f13c8f28"/>
    <ds:schemaRef ds:uri="a0dd8ba1-40db-43f1-b07d-b4804d64e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56E6E6-8155-4AD9-8F4A-FAE8300CC1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3063</TotalTime>
  <Words>5634</Words>
  <Application>Microsoft Office PowerPoint</Application>
  <PresentationFormat>Widescreen</PresentationFormat>
  <Paragraphs>580</Paragraphs>
  <Slides>75</Slides>
  <Notes>75</Notes>
  <HiddenSlides>0</HiddenSlides>
  <MMClips>1</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Office-téma</vt:lpstr>
      <vt:lpstr>Méhészet és digitalizáció „láthatóvá tesszük a láthatatlant”</vt:lpstr>
      <vt:lpstr>Miért fontos számunkra a digitalizáció a méhészetben?</vt:lpstr>
      <vt:lpstr>Miért a Digitális Agrárakadémián keresztül? </vt:lpstr>
      <vt:lpstr>Milyen támogatást tudunk a méhészet digitalizációja során  ebben az átalakulási és fejlődési folyamatban nyújtani?</vt:lpstr>
      <vt:lpstr>Milyen változásokra készüljünk  a világ digitális átalakulása során?</vt:lpstr>
      <vt:lpstr>Hogyan hat a digitális átalakulás a mezőgazdaságra?</vt:lpstr>
      <vt:lpstr>Hogy kezdjünk hozzá az új ismeretek megismeréséhez?</vt:lpstr>
      <vt:lpstr>Miképpen ismerkedhetünk meg jobban a digitalizációval?</vt:lpstr>
      <vt:lpstr>Rövid áttekintés a méhészet európai és hazai helyzetéről</vt:lpstr>
      <vt:lpstr>A méhészet helye és helyzete – az Európai Unióban</vt:lpstr>
      <vt:lpstr>A méhészet helye és helyzete - Magyarországon</vt:lpstr>
      <vt:lpstr>Mit nyújthat a digitalizáció a méhészetben?</vt:lpstr>
      <vt:lpstr>Kihívások a méhészeti ágazatban, melyekre digitális megoldásokat keresünk!</vt:lpstr>
      <vt:lpstr>Hol használható digitális megoldás a méhészetben?</vt:lpstr>
      <vt:lpstr>Mit jelent a precíziós méhészet?</vt:lpstr>
      <vt:lpstr>Mit jelent a precíziós méhészet? folytatás…</vt:lpstr>
      <vt:lpstr>Mit jelent a precíziós méhészet? folytatás…</vt:lpstr>
      <vt:lpstr>Minden digitális megoldás alapja a digitális ADAT!</vt:lpstr>
      <vt:lpstr>A digitalis adatok forrásai</vt:lpstr>
      <vt:lpstr>Hogy lesz az adatból információ?</vt:lpstr>
      <vt:lpstr>Hogy lesz az adatból információ? folytatás…</vt:lpstr>
      <vt:lpstr>Kezdjünk üzemanyagot gyűjteni:  saját adataink digitális kezelése</vt:lpstr>
      <vt:lpstr>Digitális érzékelőkből származó adatok forrásai</vt:lpstr>
      <vt:lpstr>Méhszámláló</vt:lpstr>
      <vt:lpstr>Vagyonvédelem</vt:lpstr>
      <vt:lpstr>Kaptár alá helyezhető digitális (táv)mérleg</vt:lpstr>
      <vt:lpstr>Okoskaptár: összetett esetekben</vt:lpstr>
      <vt:lpstr>Okoskaptár tipikus szolgáltatások</vt:lpstr>
      <vt:lpstr>Varroa atka detektálása</vt:lpstr>
      <vt:lpstr>Drónok alkalmazása a méhlegelők állapotának meghatározására</vt:lpstr>
      <vt:lpstr>Mobil appok, webes-fejlesztések</vt:lpstr>
      <vt:lpstr>Adatkezelés – saját magunk által bevitt adatok</vt:lpstr>
      <vt:lpstr>Komplex megoldások!</vt:lpstr>
      <vt:lpstr>Néhány innovatív,  határon túli digitális megoldás</vt:lpstr>
      <vt:lpstr>1. Kaptárak követése és nyilvántartása online és mobilon</vt:lpstr>
      <vt:lpstr>Könnyű ellenőrzés, egyszerű adatrögzítés ugyanott </vt:lpstr>
      <vt:lpstr>Méhanyák és telepek életciklus-kezelése</vt:lpstr>
      <vt:lpstr>2. Bee-intelligence: a méhanyák felügyeletétől az értékesítésig,  digitális támogatással</vt:lpstr>
      <vt:lpstr>3. IoBee egy európai unió által finanszírozott projekt  a digitális méhészetért</vt:lpstr>
      <vt:lpstr>Hogy működik az IoBee megoldás?</vt:lpstr>
      <vt:lpstr>Információ áramlás és nemzetközi információ megosztás terve (IoBee)</vt:lpstr>
      <vt:lpstr>Innovatív, hazai  digitális megoldások </vt:lpstr>
      <vt:lpstr>Hangalapú kaptárelemző rendszer ELTE Informatikai Kar, Adattudományi és Adattechnológiai Tanszék</vt:lpstr>
      <vt:lpstr>Kutatások- és méhészekkel való beszélgetések alapján azt látszik, hogy:</vt:lpstr>
      <vt:lpstr>Korábbi kutatások</vt:lpstr>
      <vt:lpstr>A probléma</vt:lpstr>
      <vt:lpstr>Lehetőségek</vt:lpstr>
      <vt:lpstr>Folyamatban lévő kutatások</vt:lpstr>
      <vt:lpstr>Szenzorrendszer</vt:lpstr>
      <vt:lpstr>Kaptárba építhető szenzorok</vt:lpstr>
      <vt:lpstr>Adatgyűjtés</vt:lpstr>
      <vt:lpstr>Általános hangfeldolgozási folyamat</vt:lpstr>
      <vt:lpstr>Eredmények megjelenítése</vt:lpstr>
      <vt:lpstr>Kihívások</vt:lpstr>
      <vt:lpstr>2. Miről árulkodik a méhek zsongása? Natura Mérnökiroda Kft. - az ELTE Informatikai Karral együttműködésben  „Minden kíváncsiskodás fél kiló méz veszteség!”</vt:lpstr>
      <vt:lpstr>Összefüggés a családok hangja és állapota közt</vt:lpstr>
      <vt:lpstr>PowerPoint Presentation</vt:lpstr>
      <vt:lpstr>Adatgyűjtés, elemzés, együttműködés</vt:lpstr>
      <vt:lpstr>Adatgyűjtés, adatelemzés</vt:lpstr>
      <vt:lpstr>Adatok feldolgozása, ábrázolása</vt:lpstr>
      <vt:lpstr>PowerPoint Presentation</vt:lpstr>
      <vt:lpstr>Alkalmazás bemutatása</vt:lpstr>
      <vt:lpstr>PowerPoint Presentation</vt:lpstr>
      <vt:lpstr>Alkalmazási példák</vt:lpstr>
      <vt:lpstr>3. “Smarthives” - okoskaptár, egy személyre szabható méhészeti menedzsment szoftver</vt:lpstr>
      <vt:lpstr>4. “Beedetective”</vt:lpstr>
      <vt:lpstr>PowerPoint Presentation</vt:lpstr>
      <vt:lpstr>PowerPoint Presentation</vt:lpstr>
      <vt:lpstr>5. Méhkaptárak felügyelete, hazai megoldással</vt:lpstr>
      <vt:lpstr>Külső szenzorok használata a felügyeleti megoldással</vt:lpstr>
      <vt:lpstr>6. Méhészetek bemutatása digitális eszközökkel (méhszafari)</vt:lpstr>
      <vt:lpstr>Mi várható a jövőben? </vt:lpstr>
      <vt:lpstr>A digitalizáció további hatásai a méhészetre</vt:lpstr>
      <vt:lpstr>Mi lesz a beporzással?</vt:lpstr>
      <vt:lpstr>Problémák és veszélyek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Méhészet és digitalizáció</dc:title>
  <dc:creator>Péter Varga</dc:creator>
  <cp:lastModifiedBy>Alexy Márta</cp:lastModifiedBy>
  <cp:revision>39</cp:revision>
  <dcterms:created xsi:type="dcterms:W3CDTF">2021-04-21T15:27:09Z</dcterms:created>
  <dcterms:modified xsi:type="dcterms:W3CDTF">2022-04-13T11:18:46Z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0x010100A7D09A26276D5B449CF8A21F7B38F4E7</vt:lpwstr>
  </property>
</Properties>
</file>