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14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316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gVB+Z79x9PzpSEPudhV5TrK+CV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E4A"/>
    <a:srgbClr val="76C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64" d="100"/>
          <a:sy n="64" d="100"/>
        </p:scale>
        <p:origin x="8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30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6" d="100"/>
        <a:sy n="196" d="100"/>
      </p:scale>
      <p:origin x="0" y="-437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Tartalom</a:t>
            </a:r>
            <a:endParaRPr dirty="0"/>
          </a:p>
        </p:txBody>
      </p:sp>
      <p:sp>
        <p:nvSpPr>
          <p:cNvPr id="63" name="Google Shape;63;gd03d5b2036_1_0"/>
          <p:cNvSpPr txBox="1">
            <a:spLocks noGrp="1"/>
          </p:cNvSpPr>
          <p:nvPr>
            <p:ph type="body" idx="1"/>
          </p:nvPr>
        </p:nvSpPr>
        <p:spPr>
          <a:xfrm>
            <a:off x="216278" y="1488000"/>
            <a:ext cx="11654175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Témaspecifikus kérdések								3.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Bevezetés, a haltenyésztés általános ismertetés						4.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A precíziós akvakultúra definíciója							5.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A precíziós akvakultúra legfontosabb típusai						6.-11.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A legfontosabb tenyésztett halfajok (harcsafélék, pisztrángfélék, tokfélék, stb.) 		12-22.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Az precíziós haltenyésztés legfontosabb technológiai elemei				23.-35.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Takarmányozás a precíziós haltenyésztésben						36.-40.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Legfontosabb gazdaságossági kérdések a precíziós haltenyésztésben			41.-42.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Jogi háttér										43.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Kapcsolódó szolgáltatások								44.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Példák a precíziós haltenyésztésre hazánkban						45.-47.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Ellenőrző  kérdések									48.-52.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Felhasznált irodalmi hivatkozások jegyzéke						53.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Fogalomtár 										54.-55. dia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2949"/>
              <a:buFont typeface="Arial"/>
              <a:buAutoNum type="arabicPeriod"/>
            </a:pPr>
            <a:r>
              <a:rPr lang="hu-HU" sz="3600" dirty="0"/>
              <a:t>TAG-ek										56. dia</a:t>
            </a:r>
            <a:endParaRPr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321547" y="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precíziós haltenyésztés: </a:t>
            </a:r>
            <a:r>
              <a:rPr lang="hu-HU" dirty="0" err="1"/>
              <a:t>Átfolyóvizes</a:t>
            </a:r>
            <a:r>
              <a:rPr lang="hu-HU" dirty="0"/>
              <a:t> </a:t>
            </a:r>
            <a:r>
              <a:rPr lang="hu-HU" dirty="0" err="1"/>
              <a:t>haltenyésztés</a:t>
            </a: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4770375" y="1000108"/>
            <a:ext cx="7106700" cy="585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200" dirty="0"/>
              <a:t>A halak olyan medencékben tartják, melyekben napi 1-32 alkalommal cserélik a vizet, a használt víz távozik a halnevelésből,</a:t>
            </a:r>
            <a:endParaRPr sz="22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200" dirty="0"/>
              <a:t>A medencék mérete igen változó: ivadéknevelésben 1-10 m</a:t>
            </a:r>
            <a:r>
              <a:rPr lang="hu-HU" sz="2200" baseline="30000" dirty="0"/>
              <a:t>3</a:t>
            </a:r>
            <a:r>
              <a:rPr lang="hu-HU" sz="2200" dirty="0"/>
              <a:t>, áruhal nevelésben 10-100  m</a:t>
            </a:r>
            <a:r>
              <a:rPr lang="hu-HU" sz="2200" baseline="30000" dirty="0"/>
              <a:t>3</a:t>
            </a:r>
            <a:r>
              <a:rPr lang="hu-HU" sz="2200" dirty="0"/>
              <a:t>,</a:t>
            </a:r>
            <a:endParaRPr sz="22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200" dirty="0"/>
              <a:t>Köbméterenként 50-200  kg hal nevelhető,</a:t>
            </a:r>
            <a:endParaRPr sz="22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200" dirty="0"/>
              <a:t>Egy kg hal előállításához 150 m</a:t>
            </a:r>
            <a:r>
              <a:rPr lang="hu-HU" sz="2200" baseline="30000" dirty="0"/>
              <a:t>3</a:t>
            </a:r>
            <a:r>
              <a:rPr lang="hu-HU" sz="2200" dirty="0"/>
              <a:t> vizet használnak fel,</a:t>
            </a:r>
            <a:endParaRPr sz="22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200" dirty="0"/>
              <a:t>Előnyei: olcsó kialakítás és fenntartás,</a:t>
            </a:r>
            <a:endParaRPr sz="22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200" dirty="0"/>
              <a:t>Hátrány: a legtöbb vízparaméter nem szabályozható, a tápláló vízből gyakran a paraziták és kórokozók kerülhetnek a halnevelésbe (bár itt befolyó víz szűrhető, így a probléma orvosolható ellentétben a ketreces neveléssel), a haltermelés közvetlenül terhelheti a természeti környezetet, de az elfolyó vízből a káros anyagok eltávolíthatóak, illetve tenyészidőszakban hagyományos halastavakban tápanyag pótlásra hasznosíthatók</a:t>
            </a:r>
            <a:endParaRPr sz="2200" dirty="0"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547" y="1585623"/>
            <a:ext cx="4279763" cy="3348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318197" y="87094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precíziós haltenyésztés: Recirkulációs halnevelés </a:t>
            </a:r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>
            <a:off x="4748981" y="1253330"/>
            <a:ext cx="7341419" cy="560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A halakat olyan medencékben tartjuk, melyekben jellemzően óránként 1-2 alkalommal lecserélik a vizet,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A használt víz nem távozik a rendszerből: előbb mechanikai szűrésen, majd biológiai szűrésen esik át és ezt követően visszaforgatják a halnevelő medencékre,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A rendszer friss pótvíz igénye a teljes rendszertérfogat 10%-a, de egyes speciális halgazdaságokban a napi pótvíz mennyiség alig 1%,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Köbméterenként 70-300  kg hal nevelhető halfajtól függően,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Egy kg hal akár 10-12 m</a:t>
            </a:r>
            <a:r>
              <a:rPr lang="hu-HU" baseline="30000"/>
              <a:t>3</a:t>
            </a:r>
            <a:r>
              <a:rPr lang="hu-HU"/>
              <a:t> víz felhasználásával is előállítható,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Előnyei: a kevés pótvíz és az állandó felügyelet miatt szinte az összes vízparaméter szabályozható, a használt vízben találhatóak jól kezelhetőek, így természetre gyakorolt hatás is csökkenthető,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Hátrány: magas beruházási és üzemeltetési költség, ezért csak értékes húsú halfajok tenyésztése, vagy nagyon nagy termelési intenzitás mellett rentábilis. </a:t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651" y="2403175"/>
            <a:ext cx="3993226" cy="3042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legfontosabb tenyésztett halfajok -</a:t>
            </a:r>
            <a:br>
              <a:rPr lang="hu-HU"/>
            </a:br>
            <a:r>
              <a:rPr lang="hu-HU"/>
              <a:t>Afrikai harcsa (</a:t>
            </a:r>
            <a:r>
              <a:rPr lang="hu-HU" i="1"/>
              <a:t>Clarias gariepinus</a:t>
            </a:r>
            <a:r>
              <a:rPr lang="hu-HU"/>
              <a:t>) és hibridjei 1.</a:t>
            </a:r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109974" y="1177685"/>
            <a:ext cx="11972052" cy="578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Eredeti elterjedési területe Afrika,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Az akvakultúra számára 1990-es években felfedezett halfaj,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6-9 hónap alatt piaci méret (1-2,0 kg),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Ivarérés 6-8 hónaposan,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Ivarok könnyen elkülöníthetők (ivari dimorfizmus),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Könnyen szaporítható,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Tartási körülmények iránt alacsony igényű , járulékos légzőszervvel rendelkezik,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Trópusi faj.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1768" y="4807366"/>
            <a:ext cx="4610258" cy="2050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legfontosabb tenyésztett halfajok -</a:t>
            </a:r>
            <a:br>
              <a:rPr lang="hu-HU" dirty="0"/>
            </a:br>
            <a:r>
              <a:rPr lang="hu-HU" dirty="0"/>
              <a:t>Afrikai harcsa (</a:t>
            </a:r>
            <a:r>
              <a:rPr lang="hu-HU" i="1" dirty="0" err="1"/>
              <a:t>Clarias</a:t>
            </a:r>
            <a:r>
              <a:rPr lang="hu-HU" i="1" dirty="0"/>
              <a:t> </a:t>
            </a:r>
            <a:r>
              <a:rPr lang="hu-HU" i="1" dirty="0" err="1"/>
              <a:t>gariepinus</a:t>
            </a:r>
            <a:r>
              <a:rPr lang="hu-HU" dirty="0"/>
              <a:t>) és hibridjei 2.</a:t>
            </a:r>
            <a:br>
              <a:rPr lang="hu-HU" dirty="0"/>
            </a:br>
            <a:endParaRPr dirty="0"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1"/>
          </p:nvPr>
        </p:nvSpPr>
        <p:spPr>
          <a:xfrm>
            <a:off x="161292" y="1476834"/>
            <a:ext cx="63447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Könnyű takarmányozás, jó takarmány hasznosítás,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szuper-intenzív rendszerek hala, akár 500 kg/m</a:t>
            </a:r>
            <a:r>
              <a:rPr lang="hu-HU" baseline="30000" dirty="0"/>
              <a:t>3</a:t>
            </a:r>
            <a:r>
              <a:rPr lang="hu-HU" dirty="0"/>
              <a:t> sűrűségnél is hatékonyan növekszik,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 világ termelése 350 000 t körül  mozog,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Magyarország a legnagyobb termelő Európában (4400 tonna/év),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feldolgozása teljesen kidolgozott, közel 30 féle termék formájában kerül a piacra.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 dirty="0"/>
          </a:p>
        </p:txBody>
      </p:sp>
      <p:pic>
        <p:nvPicPr>
          <p:cNvPr id="149" name="Google Shape;14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2557" y="1952860"/>
            <a:ext cx="4938188" cy="4096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legfontosabb tenyésztett halfajok -</a:t>
            </a:r>
            <a:br>
              <a:rPr lang="hu-HU"/>
            </a:br>
            <a:r>
              <a:rPr lang="hu-HU"/>
              <a:t>Szivárványos pisztráng (</a:t>
            </a:r>
            <a:r>
              <a:rPr lang="hu-HU" i="1"/>
              <a:t>Oncorhynchus mykiss</a:t>
            </a:r>
            <a:r>
              <a:rPr lang="hu-HU"/>
              <a:t>) 1.</a:t>
            </a:r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>
            <a:off x="799871" y="1876299"/>
            <a:ext cx="585773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Származás: Csendes-óceán északi partvidéke,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Hidegvízi halfaj,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Érzékeny, nagy igény a környezet egyes paramétereivel szemben,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Intenzív tartása során levegő befúvást, vagy tiszta oxigén beoldást igényel,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legkorábban mesterségesen szaporított halfajok egyike.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7607" y="2265775"/>
            <a:ext cx="5332831" cy="3011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legfontosabb tenyésztett halfajok -</a:t>
            </a:r>
            <a:br>
              <a:rPr lang="hu-HU"/>
            </a:br>
            <a:r>
              <a:rPr lang="hu-HU"/>
              <a:t>Szivárványos pisztráng (</a:t>
            </a:r>
            <a:r>
              <a:rPr lang="hu-HU" i="1"/>
              <a:t>Oncorhynchus mykiss</a:t>
            </a:r>
            <a:r>
              <a:rPr lang="hu-HU"/>
              <a:t>) 2.</a:t>
            </a: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6693318" y="1825625"/>
            <a:ext cx="549868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világ számos országában tenyésztik, sok helyen meghonosították,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Recirkulációs és átfolyóvizes rendszerekben tenyésztik,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9-12 hónap alatt adaghal (200-400 g),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20 hónap alatt filé méret (1000-1500 g),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Tartás: 30-40 kg/m</a:t>
            </a:r>
            <a:r>
              <a:rPr lang="hu-HU" baseline="30000"/>
              <a:t>3</a:t>
            </a:r>
            <a:r>
              <a:rPr lang="hu-HU"/>
              <a:t>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588" y="2126586"/>
            <a:ext cx="5664342" cy="372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legfontosabb tenyésztett halfajok - Csatornaharcsa (</a:t>
            </a:r>
            <a:r>
              <a:rPr lang="hu-HU" i="1"/>
              <a:t>Ictalurus punctatus)</a:t>
            </a:r>
            <a:br>
              <a:rPr lang="hu-HU"/>
            </a:br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5358004" y="1970768"/>
            <a:ext cx="68339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Észak-amerikai faj,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Legfőbb termelő az USA,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Mérsékelt övi klímán megél (túléli a telet!),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Legjobban 26-30 °C fokon nő,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Szaporítási idény: március-június.</a:t>
            </a:r>
            <a:endParaRPr dirty="0"/>
          </a:p>
          <a:p>
            <a:r>
              <a:rPr lang="hu-HU" dirty="0"/>
              <a:t>jó húsformák, előnyös filé kihozatal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</p:txBody>
      </p:sp>
      <p:pic>
        <p:nvPicPr>
          <p:cNvPr id="170" name="Google Shape;17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891" y="1690688"/>
            <a:ext cx="4891113" cy="224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891" y="4102369"/>
            <a:ext cx="4584589" cy="2755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legfontosabb tenyésztett halfajok -</a:t>
            </a:r>
            <a:br>
              <a:rPr lang="hu-HU"/>
            </a:br>
            <a:r>
              <a:rPr lang="hu-HU"/>
              <a:t>Pangasiusharcsa (</a:t>
            </a:r>
            <a:r>
              <a:rPr lang="hu-HU" i="1"/>
              <a:t>Pangasius hypophthalmus</a:t>
            </a:r>
            <a:r>
              <a:rPr lang="hu-HU"/>
              <a:t>)</a:t>
            </a:r>
            <a:br>
              <a:rPr lang="hu-HU"/>
            </a:br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176405" y="1433739"/>
            <a:ext cx="65872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Több mint kétmillió tonnás termelés!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Legnagyobb termelő Vietnam,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Jól hasznosítja a növényi táplálékot,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Először ketreces és tavi tartás, jelenleg intenzív (medencés) halnevelés a jellemző,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Már nálunk is kapható,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Olcsó!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12 hónap alatt 2 kg-os testtömeg,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Filéhalnak kiváló,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Ideális nevelési hőmérséklet 24-28 °C.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/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1340" y="1690688"/>
            <a:ext cx="5158130" cy="357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legfontosabb tenyésztett halfajok - Tilápia fajok 1.</a:t>
            </a:r>
            <a:br>
              <a:rPr lang="hu-HU"/>
            </a:br>
            <a:endParaRPr/>
          </a:p>
        </p:txBody>
      </p:sp>
      <p:pic>
        <p:nvPicPr>
          <p:cNvPr id="184" name="Google Shape;18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196" y="1450676"/>
            <a:ext cx="5803895" cy="395664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>
            <a:spLocks noGrp="1"/>
          </p:cNvSpPr>
          <p:nvPr>
            <p:ph type="body" idx="1"/>
          </p:nvPr>
        </p:nvSpPr>
        <p:spPr>
          <a:xfrm>
            <a:off x="6763657" y="1825625"/>
            <a:ext cx="511349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1970-től nevelt halfajok,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Jól tűrik a rossz vízminőséget,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Ellenállók a betegségekkel szemben,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Széles tűrőképesség a környezeti hatásokkal szemben, (max 42 °C, ideális 28-36 °C).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5"/>
              <a:buNone/>
            </a:pPr>
            <a:r>
              <a:rPr lang="hu-HU"/>
              <a:t>A legfontosabb tenyésztett halfajok -</a:t>
            </a:r>
            <a:br>
              <a:rPr lang="hu-HU"/>
            </a:br>
            <a:r>
              <a:rPr lang="hu-HU"/>
              <a:t>Tilápia fajok 2.</a:t>
            </a:r>
            <a:br>
              <a:rPr lang="hu-HU"/>
            </a:br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1"/>
          </p:nvPr>
        </p:nvSpPr>
        <p:spPr>
          <a:xfrm>
            <a:off x="321548" y="1825625"/>
            <a:ext cx="60211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3 gazdaságilag fontos nemzetség: </a:t>
            </a:r>
            <a:r>
              <a:rPr lang="hu-HU" dirty="0" err="1"/>
              <a:t>Oreochromis</a:t>
            </a:r>
            <a:r>
              <a:rPr lang="hu-HU" dirty="0"/>
              <a:t>, </a:t>
            </a:r>
            <a:r>
              <a:rPr lang="hu-HU" dirty="0" err="1"/>
              <a:t>Sarotherodon</a:t>
            </a:r>
            <a:r>
              <a:rPr lang="hu-HU" dirty="0"/>
              <a:t> és </a:t>
            </a:r>
            <a:r>
              <a:rPr lang="hu-HU" dirty="0" err="1"/>
              <a:t>Tilapia</a:t>
            </a:r>
            <a:r>
              <a:rPr lang="hu-HU" dirty="0"/>
              <a:t>,</a:t>
            </a:r>
          </a:p>
          <a:p>
            <a:pPr lvl="1">
              <a:spcBef>
                <a:spcPts val="1000"/>
              </a:spcBef>
              <a:buSzPct val="69498"/>
            </a:pPr>
            <a:r>
              <a:rPr lang="hu-HU" dirty="0"/>
              <a:t>Nílusi </a:t>
            </a:r>
            <a:r>
              <a:rPr lang="hu-HU" dirty="0" err="1"/>
              <a:t>tilapia</a:t>
            </a:r>
            <a:r>
              <a:rPr lang="hu-HU" dirty="0"/>
              <a:t> </a:t>
            </a:r>
            <a:r>
              <a:rPr lang="hu-HU" i="1" dirty="0">
                <a:solidFill>
                  <a:srgbClr val="00B050"/>
                </a:solidFill>
              </a:rPr>
              <a:t>(</a:t>
            </a:r>
            <a:r>
              <a:rPr lang="hu-HU" i="1" dirty="0" err="1">
                <a:solidFill>
                  <a:srgbClr val="00B050"/>
                </a:solidFill>
              </a:rPr>
              <a:t>Oreochromis</a:t>
            </a:r>
            <a:r>
              <a:rPr lang="hu-HU" i="1" dirty="0">
                <a:solidFill>
                  <a:srgbClr val="00B050"/>
                </a:solidFill>
              </a:rPr>
              <a:t> </a:t>
            </a:r>
            <a:r>
              <a:rPr lang="hu-HU" i="1" dirty="0" err="1">
                <a:solidFill>
                  <a:srgbClr val="00B050"/>
                </a:solidFill>
              </a:rPr>
              <a:t>niloticus</a:t>
            </a:r>
            <a:r>
              <a:rPr lang="hu-HU" i="1" dirty="0">
                <a:solidFill>
                  <a:srgbClr val="00B050"/>
                </a:solidFill>
              </a:rPr>
              <a:t>)</a:t>
            </a:r>
            <a:endParaRPr i="1" dirty="0">
              <a:solidFill>
                <a:srgbClr val="00B050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Szerves, házi, illetve mezőgazdasági hulladék átalakítása magas fokon halhússá,  de jó minőség komplex takarmányok alkalmazásával érhető el,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Jó növekedési erély (4-500 g 8 hónap alatt),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Tenyésztésben egyivarú (</a:t>
            </a:r>
            <a:r>
              <a:rPr lang="hu-HU" dirty="0" err="1"/>
              <a:t>monosex</a:t>
            </a:r>
            <a:r>
              <a:rPr lang="hu-HU" dirty="0"/>
              <a:t>), tejes állományok alkalmazása bevett gyakorlat.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 dirty="0"/>
          </a:p>
        </p:txBody>
      </p:sp>
      <p:pic>
        <p:nvPicPr>
          <p:cNvPr id="192" name="Google Shape;19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8162" y="1825625"/>
            <a:ext cx="5091349" cy="3791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1871900" y="25485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/>
              <a:t>Precíziós haltenyésztés (akvakultúra) </a:t>
            </a:r>
            <a:endParaRPr/>
          </a:p>
        </p:txBody>
      </p:sp>
      <p:sp>
        <p:nvSpPr>
          <p:cNvPr id="70" name="Google Shape;70;p1"/>
          <p:cNvSpPr txBox="1">
            <a:spLocks noGrp="1"/>
          </p:cNvSpPr>
          <p:nvPr>
            <p:ph type="subTitle" idx="1"/>
          </p:nvPr>
        </p:nvSpPr>
        <p:spPr>
          <a:xfrm>
            <a:off x="1524000" y="2642456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/>
              <a:t>Dr. Urbányi Béla-Dr. Csorbai Balázs</a:t>
            </a:r>
            <a:endParaRPr/>
          </a:p>
        </p:txBody>
      </p:sp>
      <p:pic>
        <p:nvPicPr>
          <p:cNvPr id="71" name="Google Shape;7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800" y="3429000"/>
            <a:ext cx="4724400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>
            <a:spLocks noGrp="1"/>
          </p:cNvSpPr>
          <p:nvPr>
            <p:ph type="title"/>
          </p:nvPr>
        </p:nvSpPr>
        <p:spPr>
          <a:xfrm>
            <a:off x="452486" y="225963"/>
            <a:ext cx="117395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legfontosabb tenyésztett halfajok -</a:t>
            </a:r>
            <a:br>
              <a:rPr lang="hu-HU"/>
            </a:br>
            <a:r>
              <a:rPr lang="hu-HU"/>
              <a:t>Tokfélék 1.</a:t>
            </a:r>
            <a:br>
              <a:rPr lang="hu-HU"/>
            </a:br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body" idx="1"/>
          </p:nvPr>
        </p:nvSpPr>
        <p:spPr>
          <a:xfrm>
            <a:off x="6562691" y="1690688"/>
            <a:ext cx="50342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Vértes halak, vagyis nem igazi csontelemekből áll a vázuk,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Érdes testfelszín,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Alsó állású száj, bajusz tapogatókkal,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Folyóvízi halak, de jól viselik az állóvízi körülményeket is,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Tartásukban az átfolyóvizes rendszereket preferálják.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  <p:grpSp>
        <p:nvGrpSpPr>
          <p:cNvPr id="199" name="Google Shape;199;p30"/>
          <p:cNvGrpSpPr/>
          <p:nvPr/>
        </p:nvGrpSpPr>
        <p:grpSpPr>
          <a:xfrm>
            <a:off x="1269303" y="1307529"/>
            <a:ext cx="5293386" cy="5185345"/>
            <a:chOff x="2820412" y="553052"/>
            <a:chExt cx="5332542" cy="5638800"/>
          </a:xfrm>
        </p:grpSpPr>
        <p:pic>
          <p:nvPicPr>
            <p:cNvPr id="200" name="Google Shape;200;p30" descr="C:\Béla\Konferenciak\Konferencia\HAKI\1999\Tokok.T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16016" y="553052"/>
              <a:ext cx="3436938" cy="563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30"/>
            <p:cNvSpPr txBox="1"/>
            <p:nvPr/>
          </p:nvSpPr>
          <p:spPr>
            <a:xfrm>
              <a:off x="2831434" y="913779"/>
              <a:ext cx="1724994" cy="56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0" i="0" u="none" strike="noStrike" cap="none">
                  <a:solidFill>
                    <a:srgbClr val="1C9E4A"/>
                  </a:solidFill>
                  <a:latin typeface="Calibri"/>
                  <a:ea typeface="Calibri"/>
                  <a:cs typeface="Calibri"/>
                  <a:sym typeface="Calibri"/>
                </a:rPr>
                <a:t>Atlanti tok</a:t>
              </a:r>
              <a:endParaRPr/>
            </a:p>
          </p:txBody>
        </p:sp>
        <p:sp>
          <p:nvSpPr>
            <p:cNvPr id="202" name="Google Shape;202;p30"/>
            <p:cNvSpPr txBox="1"/>
            <p:nvPr/>
          </p:nvSpPr>
          <p:spPr>
            <a:xfrm>
              <a:off x="2824982" y="1903152"/>
              <a:ext cx="1608724" cy="56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0" i="0" u="none" strike="noStrike" cap="none">
                  <a:solidFill>
                    <a:srgbClr val="1C9E4A"/>
                  </a:solidFill>
                  <a:latin typeface="Calibri"/>
                  <a:ea typeface="Calibri"/>
                  <a:cs typeface="Calibri"/>
                  <a:sym typeface="Calibri"/>
                </a:rPr>
                <a:t>Adriai tok</a:t>
              </a:r>
              <a:endParaRPr/>
            </a:p>
          </p:txBody>
        </p:sp>
        <p:sp>
          <p:nvSpPr>
            <p:cNvPr id="203" name="Google Shape;203;p30"/>
            <p:cNvSpPr txBox="1"/>
            <p:nvPr/>
          </p:nvSpPr>
          <p:spPr>
            <a:xfrm>
              <a:off x="2820412" y="2662911"/>
              <a:ext cx="1376185" cy="56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0" i="0" u="none" strike="noStrike" cap="none">
                  <a:solidFill>
                    <a:srgbClr val="1C9E4A"/>
                  </a:solidFill>
                  <a:latin typeface="Calibri"/>
                  <a:ea typeface="Calibri"/>
                  <a:cs typeface="Calibri"/>
                  <a:sym typeface="Calibri"/>
                </a:rPr>
                <a:t>Kecsege</a:t>
              </a:r>
              <a:endParaRPr/>
            </a:p>
          </p:txBody>
        </p:sp>
        <p:sp>
          <p:nvSpPr>
            <p:cNvPr id="204" name="Google Shape;204;p30"/>
            <p:cNvSpPr txBox="1"/>
            <p:nvPr/>
          </p:nvSpPr>
          <p:spPr>
            <a:xfrm>
              <a:off x="2820412" y="4592545"/>
              <a:ext cx="1482766" cy="56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0" i="0" u="none" strike="noStrike" cap="none">
                  <a:solidFill>
                    <a:srgbClr val="1C9E4A"/>
                  </a:solidFill>
                  <a:latin typeface="Calibri"/>
                  <a:ea typeface="Calibri"/>
                  <a:cs typeface="Calibri"/>
                  <a:sym typeface="Calibri"/>
                </a:rPr>
                <a:t>Vágó tok</a:t>
              </a:r>
              <a:endParaRPr/>
            </a:p>
          </p:txBody>
        </p:sp>
        <p:sp>
          <p:nvSpPr>
            <p:cNvPr id="205" name="Google Shape;205;p30"/>
            <p:cNvSpPr txBox="1"/>
            <p:nvPr/>
          </p:nvSpPr>
          <p:spPr>
            <a:xfrm>
              <a:off x="2820412" y="5571800"/>
              <a:ext cx="1455312" cy="56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0" i="0" u="none" strike="noStrike" cap="none">
                  <a:solidFill>
                    <a:srgbClr val="1C9E4A"/>
                  </a:solidFill>
                  <a:latin typeface="Calibri"/>
                  <a:ea typeface="Calibri"/>
                  <a:cs typeface="Calibri"/>
                  <a:sym typeface="Calibri"/>
                </a:rPr>
                <a:t>Sima tok</a:t>
              </a:r>
              <a:endParaRPr/>
            </a:p>
          </p:txBody>
        </p:sp>
        <p:sp>
          <p:nvSpPr>
            <p:cNvPr id="206" name="Google Shape;206;p30"/>
            <p:cNvSpPr txBox="1"/>
            <p:nvPr/>
          </p:nvSpPr>
          <p:spPr>
            <a:xfrm>
              <a:off x="2820412" y="3642000"/>
              <a:ext cx="1576427" cy="56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0" i="0" u="none" strike="noStrike" cap="none">
                  <a:solidFill>
                    <a:srgbClr val="1C9E4A"/>
                  </a:solidFill>
                  <a:latin typeface="Calibri"/>
                  <a:ea typeface="Calibri"/>
                  <a:cs typeface="Calibri"/>
                  <a:sym typeface="Calibri"/>
                </a:rPr>
                <a:t>Sőreg tok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legfontosabb tenyésztett halfajok -</a:t>
            </a:r>
            <a:br>
              <a:rPr lang="hu-HU" dirty="0"/>
            </a:br>
            <a:r>
              <a:rPr lang="hu-HU" dirty="0"/>
              <a:t>Tokfélék 2.</a:t>
            </a:r>
            <a:br>
              <a:rPr lang="hu-HU" dirty="0"/>
            </a:br>
            <a:endParaRPr dirty="0"/>
          </a:p>
        </p:txBody>
      </p:sp>
      <p:sp>
        <p:nvSpPr>
          <p:cNvPr id="212" name="Google Shape;212;p31"/>
          <p:cNvSpPr txBox="1">
            <a:spLocks noGrp="1"/>
          </p:cNvSpPr>
          <p:nvPr>
            <p:ph type="body" idx="1"/>
          </p:nvPr>
        </p:nvSpPr>
        <p:spPr>
          <a:xfrm>
            <a:off x="5667272" y="1690688"/>
            <a:ext cx="62098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Aljzaton táplálkoznak, ezért aljzatra lesüllyedő takarmányozás a megfelelő,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Hosszú élettartam,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Lassú növekedés,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Elsősorban a kaviár (ikra) termelés céljából tenyésztik.</a:t>
            </a:r>
            <a:endParaRPr dirty="0"/>
          </a:p>
        </p:txBody>
      </p:sp>
      <p:pic>
        <p:nvPicPr>
          <p:cNvPr id="213" name="Google Shape;21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876" y="1918144"/>
            <a:ext cx="5454396" cy="324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Legfontosabb tenyésztett halfajok </a:t>
            </a:r>
            <a:br>
              <a:rPr lang="hu-HU" dirty="0"/>
            </a:br>
            <a:r>
              <a:rPr lang="hu-HU" dirty="0"/>
              <a:t>Sügérfélék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/>
              <a:t>Fogas süllő</a:t>
            </a:r>
          </a:p>
          <a:p>
            <a:pPr lvl="1"/>
            <a:r>
              <a:rPr lang="hu-HU" dirty="0"/>
              <a:t>Őshonos halfaj</a:t>
            </a:r>
          </a:p>
          <a:p>
            <a:pPr lvl="1"/>
            <a:r>
              <a:rPr lang="hu-HU" dirty="0"/>
              <a:t>Kiváló húsminőség</a:t>
            </a:r>
          </a:p>
          <a:p>
            <a:pPr lvl="1"/>
            <a:r>
              <a:rPr lang="hu-HU" dirty="0"/>
              <a:t>Biztos piac</a:t>
            </a:r>
          </a:p>
          <a:p>
            <a:pPr lvl="1"/>
            <a:r>
              <a:rPr lang="hu-HU" dirty="0"/>
              <a:t>Az intenzív tenyésztési rendszer még nem stabil</a:t>
            </a:r>
          </a:p>
          <a:p>
            <a:r>
              <a:rPr lang="hu-HU" dirty="0"/>
              <a:t>Csapó sügér</a:t>
            </a:r>
          </a:p>
          <a:p>
            <a:pPr lvl="1"/>
            <a:r>
              <a:rPr lang="hu-HU" dirty="0"/>
              <a:t>Őshonos halfaj</a:t>
            </a:r>
          </a:p>
          <a:p>
            <a:pPr lvl="1"/>
            <a:r>
              <a:rPr lang="hu-HU" dirty="0"/>
              <a:t>Jó húsminőség</a:t>
            </a:r>
          </a:p>
          <a:p>
            <a:pPr lvl="1"/>
            <a:r>
              <a:rPr lang="hu-HU" dirty="0"/>
              <a:t>Réspiac</a:t>
            </a:r>
          </a:p>
          <a:p>
            <a:r>
              <a:rPr lang="hu-HU" dirty="0"/>
              <a:t>Hibrid csíkos sügér </a:t>
            </a:r>
            <a:r>
              <a:rPr lang="hu-HU" i="1" dirty="0"/>
              <a:t>(</a:t>
            </a:r>
            <a:r>
              <a:rPr lang="hu-HU" i="1" dirty="0" err="1"/>
              <a:t>Morone</a:t>
            </a:r>
            <a:r>
              <a:rPr lang="hu-HU" i="1" dirty="0"/>
              <a:t> </a:t>
            </a:r>
            <a:r>
              <a:rPr lang="hu-HU" i="1" dirty="0" err="1"/>
              <a:t>saxatilis</a:t>
            </a:r>
            <a:r>
              <a:rPr lang="hu-HU" i="1" dirty="0"/>
              <a:t> x M. </a:t>
            </a:r>
            <a:r>
              <a:rPr lang="hu-HU" i="1" dirty="0" err="1"/>
              <a:t>chrysops</a:t>
            </a:r>
            <a:r>
              <a:rPr lang="hu-HU" dirty="0"/>
              <a:t>) </a:t>
            </a:r>
          </a:p>
          <a:p>
            <a:pPr lvl="1"/>
            <a:r>
              <a:rPr lang="hu-HU" dirty="0"/>
              <a:t>Észak-amerikai halfaj</a:t>
            </a:r>
          </a:p>
          <a:p>
            <a:pPr lvl="1"/>
            <a:r>
              <a:rPr lang="hu-HU" dirty="0"/>
              <a:t>Gyors növekedés</a:t>
            </a:r>
          </a:p>
          <a:p>
            <a:pPr lvl="1"/>
            <a:r>
              <a:rPr lang="hu-HU" dirty="0"/>
              <a:t>Jó technológiai tűrés</a:t>
            </a:r>
          </a:p>
          <a:p>
            <a:pPr lvl="1"/>
            <a:r>
              <a:rPr lang="hu-HU" dirty="0"/>
              <a:t>Problémás szaporítás, illetve ivadékbeszerzés</a:t>
            </a:r>
          </a:p>
          <a:p>
            <a:endParaRPr lang="hu-HU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precíziós haltenyésztés legfontosabb technológia elemei, eszközei</a:t>
            </a:r>
            <a:endParaRPr/>
          </a:p>
        </p:txBody>
      </p:sp>
      <p:sp>
        <p:nvSpPr>
          <p:cNvPr id="219" name="Google Shape;219;p3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Medencék,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Mechanikai szűrés,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Biológiai szűrés,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Oxigénpótlás,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Vízmozgatás,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Mérés-, és vezérléstechnika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Állategészégüggyel  kapcsolatos eszközök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Medencék</a:t>
            </a:r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12131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A medencékkel szemben támasztott legfontosabb követelmények: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Legyen könnyen és gyorsan feltölthető, illetve leereszthető,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halak egyenletesen használják a medence teljes területét (ne csoportosuljanak),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Legyen könnyen lehalászható,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Legyen jó az öntisztuló képesség, az üledék ne rakódjon ki medencében,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medence fala legyen kíméletes a hal bőréhez,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Legyen jó a helykihasználása.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/>
          </a:p>
        </p:txBody>
      </p:sp>
      <p:pic>
        <p:nvPicPr>
          <p:cNvPr id="226" name="Google Shape;22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2287" y="2061600"/>
            <a:ext cx="5316026" cy="398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Medence típusok</a:t>
            </a:r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body" idx="1"/>
          </p:nvPr>
        </p:nvSpPr>
        <p:spPr>
          <a:xfrm>
            <a:off x="321548" y="1825625"/>
            <a:ext cx="66598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Kör: Kiváló öntisztás, egyenletes hal eloszlás, jó statikai tulajdonságok, rossz helykihasználás, </a:t>
            </a:r>
            <a:r>
              <a:rPr lang="hu-HU" dirty="0">
                <a:solidFill>
                  <a:srgbClr val="00B050"/>
                </a:solidFill>
              </a:rPr>
              <a:t>(6m Ø felett a kúpos alzatú változatnál nehézkes a lehalászás)</a:t>
            </a:r>
            <a:endParaRPr dirty="0">
              <a:solidFill>
                <a:srgbClr val="00B050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Futó: Kiváló hely kihasználás, a halak a befolyónál csoportosulnak,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D-végű, hat-, vagy nyolcszög, osztott futó: Mindhárom kombinálja a futó és kör medencék előnyeit és némileg csökkenti azok hátrányait, viszont bonyolultabb és drágább a kivitelezésük.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</p:txBody>
      </p:sp>
      <p:pic>
        <p:nvPicPr>
          <p:cNvPr id="233" name="Google Shape;23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1905" y="2443070"/>
            <a:ext cx="3584759" cy="2755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Mechanikai szűrés</a:t>
            </a:r>
            <a:endParaRPr/>
          </a:p>
        </p:txBody>
      </p:sp>
      <p:sp>
        <p:nvSpPr>
          <p:cNvPr id="239" name="Google Shape;239;p35"/>
          <p:cNvSpPr txBox="1">
            <a:spLocks noGrp="1"/>
          </p:cNvSpPr>
          <p:nvPr>
            <p:ph type="body" idx="1"/>
          </p:nvPr>
        </p:nvSpPr>
        <p:spPr>
          <a:xfrm>
            <a:off x="314848" y="1477282"/>
            <a:ext cx="7261609" cy="4734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szűrés célja, hogy eltávolítsuk a lebegő anyagokat: hal ürüléket, táp maradékokat, nyálkát, leszakadó élő bevonatot stb.,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mechanikai szűrés akkor működik a legjobban ha szivattyúzás előtt  végezzük (a szivattyú felaprítja az üledéket),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Minél kisebbek a lebegő részek annál bonyolultabb eltávolítani azokat,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lebegő anyagokkal eltávolítható a foszfor akár 90 %-a, és jelentősen csökkenthető a szerves szén mennyisége is a vízben, csökken a víz  kémiai és biológia oxigén igénye,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fenti anyagok csökkenésével romlanak a lebontó baktériumok életfeltételei, egyúttal javul a biológia szűrés hatékonysága.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/>
          </a:p>
        </p:txBody>
      </p:sp>
      <p:pic>
        <p:nvPicPr>
          <p:cNvPr id="240" name="Google Shape;24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6457" y="2289778"/>
            <a:ext cx="4121253" cy="3090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Mechanikai szűrők típusai</a:t>
            </a:r>
            <a:endParaRPr/>
          </a:p>
        </p:txBody>
      </p:sp>
      <p:sp>
        <p:nvSpPr>
          <p:cNvPr id="246" name="Google Shape;246;p36"/>
          <p:cNvSpPr txBox="1">
            <a:spLocks noGrp="1"/>
          </p:cNvSpPr>
          <p:nvPr>
            <p:ph type="body" idx="1"/>
          </p:nvPr>
        </p:nvSpPr>
        <p:spPr>
          <a:xfrm>
            <a:off x="5297715" y="1690688"/>
            <a:ext cx="616857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Ülepítő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Egyszerű  működés, nagy helyigényű, rossz hatásfokú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Lamellás és csöves szűrő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Egyszerű működésű, közepes hatékonyság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Mikroszűrő: dobszűrő és szalagszűrő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Kiváló hatékonyságú, energia és vízigényes (visszamosás)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Gyöngyszűrő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Közepes hatékonyságú, részben bioszűrőként is funkcionál, sok hibalehetőséggel bír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Homokszűrő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Kiváló hatékonyságú, állandó felügyeletet igényel és nagy az energia igénye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/>
          </a:p>
        </p:txBody>
      </p:sp>
      <p:pic>
        <p:nvPicPr>
          <p:cNvPr id="247" name="Google Shape;24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652" y="1690688"/>
            <a:ext cx="3407959" cy="459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Biológiai szűrés</a:t>
            </a:r>
            <a:endParaRPr dirty="0"/>
          </a:p>
        </p:txBody>
      </p:sp>
      <p:sp>
        <p:nvSpPr>
          <p:cNvPr id="253" name="Google Shape;253;p37"/>
          <p:cNvSpPr txBox="1">
            <a:spLocks noGrp="1"/>
          </p:cNvSpPr>
          <p:nvPr>
            <p:ph type="body" idx="1"/>
          </p:nvPr>
        </p:nvSpPr>
        <p:spPr>
          <a:xfrm>
            <a:off x="5662804" y="911792"/>
            <a:ext cx="6344976" cy="569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 halak anyagcseréjük során a táplálékkal felvett nitrogén több mint 60%-át kiürítik,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 nitrogén anyagcsere közel 90% vízoldható formában, jellemzően ammónium ion formában kerül kiválasztásra,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Az ammónium ion a hőmérséklet és a pH emelkedésével átalakul szabad ammóniává, mely a legtöbb halfaj számára már néhány tized mg/l mennyiségben is halálos,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Egyes baktérium fajok az ammónium iont képesek a halak számára lényegében nem mérgező nitráttá transzformálni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 biológia szűrés során a baktériumok életfeltételeit teremtjük meg (magas oxigén szint, nagy felület, ahol megtelepedhetnek, megfelelő hőmérséklet és pH).</a:t>
            </a:r>
            <a:endParaRPr dirty="0"/>
          </a:p>
        </p:txBody>
      </p:sp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4673" y="1690688"/>
            <a:ext cx="3757373" cy="4058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Biológia szűrő típusok</a:t>
            </a:r>
            <a:endParaRPr dirty="0"/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1"/>
          </p:nvPr>
        </p:nvSpPr>
        <p:spPr>
          <a:xfrm>
            <a:off x="321547" y="1825624"/>
            <a:ext cx="5556739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Csepegtető szűrő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 dirty="0"/>
              <a:t>Kiváló hatékonyságú, de nagy energia igényű (magasra kell emelni a vizet)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Mozgó ágyas biológiai szűrő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 dirty="0"/>
              <a:t>Alacsony energia igényű, jó hatékonyságú</a:t>
            </a:r>
            <a:endParaRPr dirty="0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Homokszűrő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 dirty="0"/>
              <a:t>Egyben mechanikai szűrő is, közepes hatékonyságú, nagy energia igényű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Gyöngyszűrő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 dirty="0"/>
              <a:t>Egyben mechanikai szűrő is, közepes hatékonyságú, nagy energia igényű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 dirty="0"/>
          </a:p>
        </p:txBody>
      </p:sp>
      <p:pic>
        <p:nvPicPr>
          <p:cNvPr id="261" name="Google Shape;26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6053" y="1458555"/>
            <a:ext cx="3273836" cy="4840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Témaspecifikus kérdések</a:t>
            </a: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Merre tart a világ halgazdálkodása?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Melyek a legfontosabb trendek?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Hol tart a hazai halgazdálkodás?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Mi a  precíziós haltenyésztés definíciója?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Melyek a legfontosabb ágazatai?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Melyek a legjelentősebb halfajok a precíziós akvakultúrában?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Melyek a leglényegesebb eszközei a precíziós haltenyésztésnek?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Melyek az ilyen típusú haltenyésztésben alkalmazott takarmányozás sarokkövei?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Melyek a legfontosabb gazdasági szempontok a ennél a haltenyésztési eljárásnál?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Milyen jog szabályozás alá tartozik a precíziós haltenyészés? 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Oxigénpótlás</a:t>
            </a:r>
            <a:endParaRPr/>
          </a:p>
        </p:txBody>
      </p:sp>
      <p:sp>
        <p:nvSpPr>
          <p:cNvPr id="267" name="Google Shape;267;p39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63840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különböző halfajok oxigén igénye igen eltérő,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precíziós haltenyésztés egyik kulcs kérdése,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Üzemzavar esetén nagyon gyorsan (néhány perc alatt) kritikus szint alá süllyedhet az oxigén szint,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halak oxigén igénye a hőmérséklet emelkedésével nő,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Az elfogyasztott takarmánnyal arányosan nő az oxigén felhasználás,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Az oxigén vízben oldhatóság a vízhőmérséklet emelkedésével csökken.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/>
          </a:p>
        </p:txBody>
      </p:sp>
      <p:pic>
        <p:nvPicPr>
          <p:cNvPr id="268" name="Google Shape;26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067" y="1935305"/>
            <a:ext cx="4858933" cy="354818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9"/>
          <p:cNvSpPr txBox="1"/>
          <p:nvPr/>
        </p:nvSpPr>
        <p:spPr>
          <a:xfrm>
            <a:off x="7438571" y="1234937"/>
            <a:ext cx="485893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>
                <a:solidFill>
                  <a:srgbClr val="A8D08C"/>
                </a:solidFill>
                <a:latin typeface="Arial"/>
                <a:ea typeface="Arial"/>
                <a:cs typeface="Arial"/>
                <a:sym typeface="Arial"/>
              </a:rPr>
              <a:t>A maximálisan beoldható oxigén mennyisége a vízhőmérséklet  függvényében</a:t>
            </a:r>
            <a:endParaRPr/>
          </a:p>
        </p:txBody>
      </p:sp>
      <p:sp>
        <p:nvSpPr>
          <p:cNvPr id="270" name="Google Shape;270;p39"/>
          <p:cNvSpPr txBox="1"/>
          <p:nvPr/>
        </p:nvSpPr>
        <p:spPr>
          <a:xfrm>
            <a:off x="8729180" y="5420325"/>
            <a:ext cx="22777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>
                <a:solidFill>
                  <a:srgbClr val="A8D08C"/>
                </a:solidFill>
                <a:latin typeface="Arial"/>
                <a:ea typeface="Arial"/>
                <a:cs typeface="Arial"/>
                <a:sym typeface="Arial"/>
              </a:rPr>
              <a:t>vízhőmérséklet (°C)</a:t>
            </a:r>
            <a:endParaRPr/>
          </a:p>
        </p:txBody>
      </p:sp>
      <p:sp>
        <p:nvSpPr>
          <p:cNvPr id="271" name="Google Shape;271;p39"/>
          <p:cNvSpPr txBox="1"/>
          <p:nvPr/>
        </p:nvSpPr>
        <p:spPr>
          <a:xfrm rot="-5400000">
            <a:off x="5887921" y="3442572"/>
            <a:ext cx="22777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>
                <a:solidFill>
                  <a:srgbClr val="A8D08C"/>
                </a:solidFill>
                <a:latin typeface="Arial"/>
                <a:ea typeface="Arial"/>
                <a:cs typeface="Arial"/>
                <a:sym typeface="Arial"/>
              </a:rPr>
              <a:t>Oxigén mennyisége (mg/l)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Oxigén beoldás módszerei</a:t>
            </a:r>
            <a:endParaRPr dirty="0"/>
          </a:p>
        </p:txBody>
      </p:sp>
      <p:sp>
        <p:nvSpPr>
          <p:cNvPr id="277" name="Google Shape;277;p40"/>
          <p:cNvSpPr txBox="1">
            <a:spLocks noGrp="1"/>
          </p:cNvSpPr>
          <p:nvPr>
            <p:ph type="body" idx="1"/>
          </p:nvPr>
        </p:nvSpPr>
        <p:spPr>
          <a:xfrm>
            <a:off x="4937090" y="1690688"/>
            <a:ext cx="725491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3281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Porlasztó kő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 dirty="0"/>
              <a:t>Egyszerű működésű, alacsony hatékonyságú (10-20%)</a:t>
            </a:r>
            <a:endParaRPr dirty="0"/>
          </a:p>
          <a:p>
            <a:pPr marL="457200" lvl="0" indent="-33281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Venturi cső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 dirty="0"/>
              <a:t>Egyszerű működésű, de nagy nyomás igényű, közepes hatékonyságú</a:t>
            </a:r>
            <a:endParaRPr dirty="0"/>
          </a:p>
          <a:p>
            <a:pPr marL="457200" lvl="0" indent="-33281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Oxigén kúp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 dirty="0"/>
              <a:t>Tiszta oxigént igényel, nagy nyomás igényű, kiváló hatékonyságú</a:t>
            </a:r>
            <a:endParaRPr dirty="0"/>
          </a:p>
          <a:p>
            <a:pPr marL="457200" lvl="0" indent="-33281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Lapátkerekes beoldók és tógombák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 dirty="0"/>
              <a:t>Egyszerű, közepes hatékonyságú</a:t>
            </a:r>
            <a:endParaRPr dirty="0"/>
          </a:p>
          <a:p>
            <a:pPr marL="457200" lvl="0" indent="-33281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Zárt beoldó medencék és eszközök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 dirty="0"/>
              <a:t>Tiszta oxigént igényel, kiváló hatékonyságú, nagy helyigényű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 dirty="0"/>
          </a:p>
        </p:txBody>
      </p:sp>
      <p:pic>
        <p:nvPicPr>
          <p:cNvPr id="278" name="Google Shape;27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620" y="1458228"/>
            <a:ext cx="4761389" cy="4816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Vízmozgatás</a:t>
            </a:r>
            <a:endParaRPr dirty="0"/>
          </a:p>
        </p:txBody>
      </p:sp>
      <p:sp>
        <p:nvSpPr>
          <p:cNvPr id="284" name="Google Shape;284;p41"/>
          <p:cNvSpPr txBox="1">
            <a:spLocks noGrp="1"/>
          </p:cNvSpPr>
          <p:nvPr>
            <p:ph type="body" idx="1"/>
          </p:nvPr>
        </p:nvSpPr>
        <p:spPr>
          <a:xfrm>
            <a:off x="147377" y="1520825"/>
            <a:ext cx="82418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vízmozgatás a precíziós haltenyésztés egyik legenergiaigényesebb művelete,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hatékonysága nagyban meghatározza a termelés rentábilitását,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technológia kialakítása során törekedni kell, hogy a lehető legkisebb vízemelésre legyen szükség,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Szivattyú típusok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/>
              <a:t>Centrifugál szivattyú: nagy emelési képesség, közepes áramigény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/>
              <a:t>Propeller szivattyú: alacsony emelési képesség, nagy hatékonyság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/>
              <a:t>Mamutszivattyú: extrém alacsony emelési magasság, jó hatékonyság, javítja az oxigén háztartást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/>
          </a:p>
        </p:txBody>
      </p:sp>
      <p:pic>
        <p:nvPicPr>
          <p:cNvPr id="285" name="Google Shape;28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1195" y="2154386"/>
            <a:ext cx="3803428" cy="3054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Mérés és szabályozás technika</a:t>
            </a:r>
            <a:endParaRPr dirty="0"/>
          </a:p>
        </p:txBody>
      </p:sp>
      <p:sp>
        <p:nvSpPr>
          <p:cNvPr id="291" name="Google Shape;291;p42"/>
          <p:cNvSpPr txBox="1">
            <a:spLocks noGrp="1"/>
          </p:cNvSpPr>
          <p:nvPr>
            <p:ph type="body" idx="1"/>
          </p:nvPr>
        </p:nvSpPr>
        <p:spPr>
          <a:xfrm>
            <a:off x="103833" y="1491797"/>
            <a:ext cx="647113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növekvő munkaerő költség, a munkaerő hiány miatt és a termelésbiztonság megteremtése érdekében érdemes minél több ponton automatizálni a felügyeletet,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Kritikus pontok: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/>
              <a:t>Oxigén háztartás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/>
              <a:t>pH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/>
              <a:t>Hőmérséklet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/>
              <a:t>Vízátfolyás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/>
              <a:t>Áramellátás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/>
              <a:t>Fontos eszközök állapota: szivattyú, mechanikai szűrő, oxigénpótló berendezések állapota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/>
          </a:p>
        </p:txBody>
      </p:sp>
      <p:pic>
        <p:nvPicPr>
          <p:cNvPr id="292" name="Google Shape;29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7096" y="3215183"/>
            <a:ext cx="4877932" cy="2996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Mérés és szabályozás technika II.</a:t>
            </a:r>
            <a:endParaRPr/>
          </a:p>
        </p:txBody>
      </p:sp>
      <p:sp>
        <p:nvSpPr>
          <p:cNvPr id="298" name="Google Shape;298;p43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Felügyeleti rendszer elvárt tulajdonságai: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Megbízhatóság,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Egyszerű kezelhetőség,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Biztos szervízháttér,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Riasztási funkció,  lehetőleg GSM értesítéssel,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Távoli elérés web alapon</a:t>
            </a:r>
            <a:endParaRPr/>
          </a:p>
        </p:txBody>
      </p:sp>
      <p:pic>
        <p:nvPicPr>
          <p:cNvPr id="299" name="Google Shape;29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3939" y="2424203"/>
            <a:ext cx="4586514" cy="3154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47700C-015C-463B-8CA6-369ED280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Állategészégüggyel kapcsolatos eszközök a precíziós haltenyésztésben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A19EA77-A75D-42F8-9BEE-CFBCB8EED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Nagy állomány sűrűség = kiemelt figyelmet szükséges az állategészségügyi kérdésekre fordítani</a:t>
            </a:r>
          </a:p>
          <a:p>
            <a:r>
              <a:rPr lang="hu-HU" dirty="0"/>
              <a:t>Kevés speciális gyógykezelési lehetőség: általában egyedi  készítmények, más fajokra engedélyezett készítmények eseti felhasználása</a:t>
            </a:r>
          </a:p>
          <a:p>
            <a:r>
              <a:rPr lang="hu-HU" dirty="0"/>
              <a:t>A hangsúly a  megelőzésen:</a:t>
            </a:r>
          </a:p>
          <a:p>
            <a:pPr lvl="1"/>
            <a:r>
              <a:rPr lang="hu-HU" dirty="0"/>
              <a:t>Külső fertőzés források kizárása (karantén!)</a:t>
            </a:r>
          </a:p>
          <a:p>
            <a:pPr lvl="1"/>
            <a:r>
              <a:rPr lang="hu-HU" dirty="0"/>
              <a:t>Jó általános egészségügyi állapot fenntartása (takarmányozás, stressz csökkentése)</a:t>
            </a:r>
          </a:p>
          <a:p>
            <a:pPr lvl="1"/>
            <a:r>
              <a:rPr lang="hu-HU" dirty="0"/>
              <a:t>Csíraszám csökkentő eszközök alkalmazása:</a:t>
            </a:r>
          </a:p>
          <a:p>
            <a:pPr lvl="2"/>
            <a:r>
              <a:rPr lang="hu-HU" dirty="0"/>
              <a:t>UV fény</a:t>
            </a:r>
          </a:p>
          <a:p>
            <a:pPr lvl="2"/>
            <a:r>
              <a:rPr lang="hu-HU" dirty="0"/>
              <a:t>Ózon</a:t>
            </a:r>
          </a:p>
          <a:p>
            <a:pPr lvl="1"/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41256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Takarmányozás a precíziós haltenyésztésben</a:t>
            </a:r>
            <a:endParaRPr dirty="0"/>
          </a:p>
        </p:txBody>
      </p:sp>
      <p:sp>
        <p:nvSpPr>
          <p:cNvPr id="305" name="Google Shape;305;p4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precíziós haltenyésztésben nem állnak rendelkezésre természetes táplálék források,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Minden szükséges tápanyagot  a takarmánnyal kell bevinni,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Ezért a precíziós haltenyésztésben csak élettani szempontból teljesértékű haltakarmányokat használnak,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Az egyes halfajok igényei jelentősen eltérnek,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nagy tömegben termelt halfajok számára több gyártó, különböző termékei állnak rendelkezésre,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termelésben kevésbé elterjedt halfajok igényeit tökéletesen kielégítő takarmányok nem, vagy csak drágán szerezhetőek be.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Takarmányok főbb típusai</a:t>
            </a:r>
            <a:endParaRPr dirty="0"/>
          </a:p>
        </p:txBody>
      </p:sp>
      <p:sp>
        <p:nvSpPr>
          <p:cNvPr id="311" name="Google Shape;311;p4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3363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Gyártási technológiát  tekintve:</a:t>
            </a:r>
            <a:endParaRPr dirty="0"/>
          </a:p>
          <a:p>
            <a:pPr marL="914400" lvl="1" indent="-33363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 dirty="0"/>
              <a:t>Granulált</a:t>
            </a:r>
            <a:endParaRPr dirty="0"/>
          </a:p>
          <a:p>
            <a:pPr marL="914400" lvl="1" indent="-33363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 dirty="0"/>
              <a:t>Extrudált</a:t>
            </a:r>
            <a:endParaRPr dirty="0"/>
          </a:p>
          <a:p>
            <a:pPr marL="457200" lvl="0" indent="-33363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Formáját tekintve:</a:t>
            </a:r>
            <a:endParaRPr dirty="0"/>
          </a:p>
          <a:p>
            <a:pPr marL="914400" lvl="1" indent="-33363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 dirty="0"/>
              <a:t>Pelletált</a:t>
            </a:r>
            <a:endParaRPr dirty="0"/>
          </a:p>
          <a:p>
            <a:pPr marL="914400" lvl="1" indent="-33363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 dirty="0"/>
              <a:t>Szemcsézett</a:t>
            </a:r>
            <a:endParaRPr dirty="0"/>
          </a:p>
          <a:p>
            <a:pPr marL="457200" lvl="0" indent="-33363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 err="1"/>
              <a:t>Beltartalom</a:t>
            </a:r>
            <a:r>
              <a:rPr lang="hu-HU" dirty="0"/>
              <a:t> tekintetében:</a:t>
            </a:r>
            <a:endParaRPr dirty="0"/>
          </a:p>
          <a:p>
            <a:pPr lvl="1" indent="-333632">
              <a:buSzPct val="81081"/>
            </a:pPr>
            <a:r>
              <a:rPr lang="hu-HU" dirty="0"/>
              <a:t>Nyersfehérje tartalom: 28-60 %</a:t>
            </a:r>
            <a:endParaRPr dirty="0"/>
          </a:p>
          <a:p>
            <a:pPr lvl="1" indent="-333632">
              <a:buSzPct val="81081"/>
            </a:pPr>
            <a:r>
              <a:rPr lang="hu-HU" dirty="0"/>
              <a:t>Nyerszsírtartalom: 5%-25%</a:t>
            </a:r>
            <a:endParaRPr dirty="0"/>
          </a:p>
          <a:p>
            <a:pPr marL="457200" lvl="0" indent="-33363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Úszási képesség:</a:t>
            </a:r>
            <a:endParaRPr dirty="0"/>
          </a:p>
          <a:p>
            <a:pPr marL="914400" lvl="1" indent="-33363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 dirty="0"/>
              <a:t>Úszó</a:t>
            </a:r>
            <a:endParaRPr dirty="0"/>
          </a:p>
          <a:p>
            <a:pPr marL="914400" lvl="1" indent="-33363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 dirty="0"/>
              <a:t>Süllyedő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takarmányozás legfontosabb elvei</a:t>
            </a:r>
            <a:endParaRPr dirty="0"/>
          </a:p>
        </p:txBody>
      </p:sp>
      <p:sp>
        <p:nvSpPr>
          <p:cNvPr id="317" name="Google Shape;317;p4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Beszerzés során fontos: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Jó beltartalmi érték,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Magas emészthetőség,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Folyamatos, azonos minőség,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Ár,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Egész éven keresztüli elérhetőség.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Ideális tárolási körülmények: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Száraz helyen,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Lehetőleg alacsony hőmérsékleten (&lt;20 °C),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 szükséges legrövidebb ideig (potenciális beszerezhetőség, tárolási kapacitás, szállítási költség függvényében).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takarmányozás legfontosabb elvei</a:t>
            </a:r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 halak változó  testhőmérsékletű állatok: a ideális hőmérsékleti tartomány felső határáig a víz melegedésével nő  a halak étvágya,</a:t>
            </a:r>
            <a:endParaRPr dirty="0"/>
          </a:p>
          <a:p>
            <a:pPr marL="4572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 fiatalabb halkorosztályok testtömegükhöz képest több takarmányt fogyasztanak, mint idősebb fajtársaik (a napi takarmány adag a halbiomasszára vetítve ivadéknál akár 10 %   áruhalnál 0,5 % is </a:t>
            </a:r>
            <a:r>
              <a:rPr lang="hu-HU" dirty="0" err="1"/>
              <a:t>lehhet</a:t>
            </a:r>
            <a:r>
              <a:rPr lang="hu-HU" dirty="0"/>
              <a:t>),</a:t>
            </a:r>
            <a:endParaRPr dirty="0"/>
          </a:p>
          <a:p>
            <a:pPr marL="4572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 napi takarmány adagot elsősorban a hőmérséklet, a halak mérete, a takarmány </a:t>
            </a:r>
            <a:r>
              <a:rPr lang="hu-HU" dirty="0" err="1"/>
              <a:t>beltartalmi</a:t>
            </a:r>
            <a:r>
              <a:rPr lang="hu-HU" dirty="0"/>
              <a:t> értékei és a népesítési sűrűség függvényében határozzuk meg,</a:t>
            </a:r>
            <a:endParaRPr dirty="0"/>
          </a:p>
          <a:p>
            <a:pPr marL="4572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 napi takarmány adagot a medencében található </a:t>
            </a:r>
            <a:r>
              <a:rPr lang="hu-HU" dirty="0" err="1"/>
              <a:t>halbiomassza</a:t>
            </a:r>
            <a:r>
              <a:rPr lang="hu-HU" dirty="0"/>
              <a:t> testtömegének százalékában adják meg a takarmánygyártók ajánlásaikban,</a:t>
            </a:r>
            <a:endParaRPr dirty="0"/>
          </a:p>
          <a:p>
            <a:pPr marL="4572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Amennyiben a halfaj elfogadja érdemesebb úszótápot etetni, mert a takarmány fogyás jobban szemmel követhető,</a:t>
            </a:r>
            <a:endParaRPr dirty="0"/>
          </a:p>
          <a:p>
            <a:pPr marL="4572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Érdemes a halak által még elfogyasztható legnagyobb szemcseméretű takarmányt etetni, mert ezáltal csökken a takarmány pocsékolás, javul a takarmány hasznosítás,</a:t>
            </a:r>
            <a:endParaRPr dirty="0"/>
          </a:p>
          <a:p>
            <a:pPr marL="4572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 tápváltásokat érdemes fokozatosan végezni.</a:t>
            </a:r>
            <a:endParaRPr dirty="0"/>
          </a:p>
          <a:p>
            <a:pPr marL="4572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577445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Bevezetés, haltenyésztés története</a:t>
            </a:r>
            <a:endParaRPr/>
          </a:p>
        </p:txBody>
      </p:sp>
      <p:sp>
        <p:nvSpPr>
          <p:cNvPr id="83" name="Google Shape;83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6416878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u-HU"/>
              <a:t>A  halgazdálkodás története több ezer éves múltra tekint vissza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u-HU"/>
              <a:t>Két kultúrcentrum: ókori római birodalom és Kína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u-HU"/>
              <a:t>Kezdetben csak természetből gyűjtött népesítőanyag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u-HU"/>
              <a:t>Később természetes ívási körülmények leutánzása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u-HU"/>
              <a:t>Kísérletek a kézben tartott szaporításra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u-HU"/>
              <a:t>XIX. század vége: pisztráng keltetőházi szaporítása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u-HU"/>
              <a:t>XX. század 60’-as évekig: indukált halszaporítás szinte az összes gazdaságilag jelentős fajnál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u-HU"/>
              <a:t>A megfelelő népesítő anyag megléte után indult el a termelés intenzifikációja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None/>
            </a:pPr>
            <a:endParaRPr/>
          </a:p>
        </p:txBody>
      </p:sp>
      <p:pic>
        <p:nvPicPr>
          <p:cNvPr id="84" name="Google Shape;84;gd03d5b2036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7020" y="0"/>
            <a:ext cx="51450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takarmányok kijuttatása</a:t>
            </a:r>
            <a:endParaRPr/>
          </a:p>
        </p:txBody>
      </p:sp>
      <p:sp>
        <p:nvSpPr>
          <p:cNvPr id="329" name="Google Shape;329;p48"/>
          <p:cNvSpPr txBox="1">
            <a:spLocks noGrp="1"/>
          </p:cNvSpPr>
          <p:nvPr>
            <p:ph type="body" idx="1"/>
          </p:nvPr>
        </p:nvSpPr>
        <p:spPr>
          <a:xfrm>
            <a:off x="161890" y="1361168"/>
            <a:ext cx="75016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A fiatal korosztályokat gyakrabban (akár napi 6-8 alkalommal), az idősebb korosztályokat ritkábban(napi 1-2 etetés) takarmányozzuk,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Az etetést érdemes azonos időben végezni,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A takarmány kijuttatása történhet kézzel vagy etetőkkel,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Kézzel történő etetés: 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Char char="•"/>
            </a:pPr>
            <a:r>
              <a:rPr lang="hu-HU" dirty="0"/>
              <a:t>magas munkaerő igényű, de gyors reakciót tesz lehetővé,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Gépesített etetés: 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Char char="•"/>
            </a:pPr>
            <a:r>
              <a:rPr lang="hu-HU" dirty="0"/>
              <a:t>nagyobb telepeken egyeduralkodó, de ellenőrzése folyamatosan szükséges.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Típusai: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Char char="•"/>
            </a:pPr>
            <a:r>
              <a:rPr lang="hu-HU" dirty="0"/>
              <a:t>Önetetők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Char char="•"/>
            </a:pPr>
            <a:r>
              <a:rPr lang="hu-HU" dirty="0"/>
              <a:t>Egyszerű mechanikus etetők</a:t>
            </a:r>
          </a:p>
          <a:p>
            <a:pPr lvl="1">
              <a:buSzPct val="107142"/>
            </a:pPr>
            <a:r>
              <a:rPr lang="hu-HU" dirty="0"/>
              <a:t>Egyedi automatikusan vezérelt önetetők</a:t>
            </a: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Char char="•"/>
            </a:pPr>
            <a:r>
              <a:rPr lang="hu-HU" dirty="0"/>
              <a:t>Központi, pneumatikus etető csőhálózat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Char char="•"/>
            </a:pPr>
            <a:r>
              <a:rPr lang="hu-HU" dirty="0"/>
              <a:t>Etető robotok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endParaRPr dirty="0"/>
          </a:p>
        </p:txBody>
      </p:sp>
      <p:pic>
        <p:nvPicPr>
          <p:cNvPr id="330" name="Google Shape;33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164" y="1214059"/>
            <a:ext cx="3487214" cy="4645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9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5"/>
              <a:buNone/>
            </a:pPr>
            <a:r>
              <a:rPr lang="hu-HU"/>
              <a:t>Gazdaságossági kérdések 1.-</a:t>
            </a:r>
            <a:br>
              <a:rPr lang="hu-HU"/>
            </a:br>
            <a:r>
              <a:rPr lang="hu-HU"/>
              <a:t>A rendszer fő inputjai és outputjai</a:t>
            </a:r>
            <a:br>
              <a:rPr lang="hu-HU"/>
            </a:br>
            <a:endParaRPr/>
          </a:p>
        </p:txBody>
      </p:sp>
      <p:grpSp>
        <p:nvGrpSpPr>
          <p:cNvPr id="336" name="Google Shape;336;p49"/>
          <p:cNvGrpSpPr/>
          <p:nvPr/>
        </p:nvGrpSpPr>
        <p:grpSpPr>
          <a:xfrm>
            <a:off x="2441020" y="1690688"/>
            <a:ext cx="7035800" cy="4598988"/>
            <a:chOff x="2441020" y="1690688"/>
            <a:chExt cx="7035800" cy="4598988"/>
          </a:xfrm>
        </p:grpSpPr>
        <p:sp>
          <p:nvSpPr>
            <p:cNvPr id="337" name="Google Shape;337;p49"/>
            <p:cNvSpPr/>
            <p:nvPr/>
          </p:nvSpPr>
          <p:spPr>
            <a:xfrm rot="3061030">
              <a:off x="5059146" y="2937358"/>
              <a:ext cx="703263" cy="485775"/>
            </a:xfrm>
            <a:prstGeom prst="rightArrow">
              <a:avLst>
                <a:gd name="adj1" fmla="val 50000"/>
                <a:gd name="adj2" fmla="val 36193"/>
              </a:avLst>
            </a:prstGeom>
            <a:solidFill>
              <a:srgbClr val="FF006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8" name="Google Shape;338;p49"/>
            <p:cNvGrpSpPr/>
            <p:nvPr/>
          </p:nvGrpSpPr>
          <p:grpSpPr>
            <a:xfrm>
              <a:off x="2441020" y="1690688"/>
              <a:ext cx="7035800" cy="4598988"/>
              <a:chOff x="2411992" y="1893887"/>
              <a:chExt cx="7035800" cy="4598988"/>
            </a:xfrm>
          </p:grpSpPr>
          <p:grpSp>
            <p:nvGrpSpPr>
              <p:cNvPr id="339" name="Google Shape;339;p49"/>
              <p:cNvGrpSpPr/>
              <p:nvPr/>
            </p:nvGrpSpPr>
            <p:grpSpPr>
              <a:xfrm>
                <a:off x="2411992" y="1893887"/>
                <a:ext cx="7035800" cy="4598988"/>
                <a:chOff x="720" y="1135"/>
                <a:chExt cx="4432" cy="2897"/>
              </a:xfrm>
            </p:grpSpPr>
            <p:grpSp>
              <p:nvGrpSpPr>
                <p:cNvPr id="340" name="Google Shape;340;p49"/>
                <p:cNvGrpSpPr/>
                <p:nvPr/>
              </p:nvGrpSpPr>
              <p:grpSpPr>
                <a:xfrm>
                  <a:off x="4080" y="2544"/>
                  <a:ext cx="576" cy="384"/>
                  <a:chOff x="2016" y="3168"/>
                  <a:chExt cx="576" cy="384"/>
                </a:xfrm>
              </p:grpSpPr>
              <p:sp>
                <p:nvSpPr>
                  <p:cNvPr id="341" name="Google Shape;341;p49"/>
                  <p:cNvSpPr/>
                  <p:nvPr/>
                </p:nvSpPr>
                <p:spPr>
                  <a:xfrm>
                    <a:off x="2016" y="3168"/>
                    <a:ext cx="576" cy="384"/>
                  </a:xfrm>
                  <a:prstGeom prst="rect">
                    <a:avLst/>
                  </a:prstGeom>
                  <a:solidFill>
                    <a:srgbClr val="99FF99"/>
                  </a:solidFill>
                  <a:ln w="952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2" name="Google Shape;342;p49"/>
                  <p:cNvSpPr txBox="1"/>
                  <p:nvPr/>
                </p:nvSpPr>
                <p:spPr>
                  <a:xfrm>
                    <a:off x="2054" y="3194"/>
                    <a:ext cx="532" cy="288"/>
                  </a:xfrm>
                  <a:prstGeom prst="rect">
                    <a:avLst/>
                  </a:prstGeom>
                  <a:solidFill>
                    <a:srgbClr val="99FF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Tőke</a:t>
                    </a: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grpSp>
              <p:nvGrpSpPr>
                <p:cNvPr id="343" name="Google Shape;343;p49"/>
                <p:cNvGrpSpPr/>
                <p:nvPr/>
              </p:nvGrpSpPr>
              <p:grpSpPr>
                <a:xfrm>
                  <a:off x="720" y="2544"/>
                  <a:ext cx="816" cy="384"/>
                  <a:chOff x="624" y="3072"/>
                  <a:chExt cx="816" cy="384"/>
                </a:xfrm>
              </p:grpSpPr>
              <p:sp>
                <p:nvSpPr>
                  <p:cNvPr id="344" name="Google Shape;344;p49"/>
                  <p:cNvSpPr/>
                  <p:nvPr/>
                </p:nvSpPr>
                <p:spPr>
                  <a:xfrm>
                    <a:off x="624" y="3072"/>
                    <a:ext cx="816" cy="38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5" name="Google Shape;345;p49"/>
                  <p:cNvSpPr txBox="1"/>
                  <p:nvPr/>
                </p:nvSpPr>
                <p:spPr>
                  <a:xfrm>
                    <a:off x="662" y="3098"/>
                    <a:ext cx="714" cy="2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Munka</a:t>
                    </a: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grpSp>
              <p:nvGrpSpPr>
                <p:cNvPr id="346" name="Google Shape;346;p49"/>
                <p:cNvGrpSpPr/>
                <p:nvPr/>
              </p:nvGrpSpPr>
              <p:grpSpPr>
                <a:xfrm>
                  <a:off x="2352" y="2448"/>
                  <a:ext cx="1241" cy="614"/>
                  <a:chOff x="2175" y="2476"/>
                  <a:chExt cx="1241" cy="614"/>
                </a:xfrm>
              </p:grpSpPr>
              <p:sp>
                <p:nvSpPr>
                  <p:cNvPr id="347" name="Google Shape;347;p49"/>
                  <p:cNvSpPr/>
                  <p:nvPr/>
                </p:nvSpPr>
                <p:spPr>
                  <a:xfrm>
                    <a:off x="2175" y="2476"/>
                    <a:ext cx="1241" cy="614"/>
                  </a:xfrm>
                  <a:prstGeom prst="rect">
                    <a:avLst/>
                  </a:prstGeom>
                  <a:solidFill>
                    <a:srgbClr val="FF006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" name="Google Shape;348;p49"/>
                  <p:cNvSpPr txBox="1"/>
                  <p:nvPr/>
                </p:nvSpPr>
                <p:spPr>
                  <a:xfrm>
                    <a:off x="2352" y="2544"/>
                    <a:ext cx="830" cy="51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Intenzív</a:t>
                    </a:r>
                    <a:endParaRPr/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rendszer</a:t>
                    </a: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grpSp>
              <p:nvGrpSpPr>
                <p:cNvPr id="349" name="Google Shape;349;p49"/>
                <p:cNvGrpSpPr/>
                <p:nvPr/>
              </p:nvGrpSpPr>
              <p:grpSpPr>
                <a:xfrm>
                  <a:off x="816" y="3456"/>
                  <a:ext cx="912" cy="576"/>
                  <a:chOff x="432" y="3168"/>
                  <a:chExt cx="912" cy="576"/>
                </a:xfrm>
              </p:grpSpPr>
              <p:sp>
                <p:nvSpPr>
                  <p:cNvPr id="350" name="Google Shape;350;p49"/>
                  <p:cNvSpPr/>
                  <p:nvPr/>
                </p:nvSpPr>
                <p:spPr>
                  <a:xfrm>
                    <a:off x="432" y="3168"/>
                    <a:ext cx="912" cy="576"/>
                  </a:xfrm>
                  <a:prstGeom prst="rect">
                    <a:avLst/>
                  </a:prstGeom>
                  <a:solidFill>
                    <a:srgbClr val="FF9966"/>
                  </a:solidFill>
                  <a:ln w="952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1" name="Google Shape;351;p49"/>
                  <p:cNvSpPr txBox="1"/>
                  <p:nvPr/>
                </p:nvSpPr>
                <p:spPr>
                  <a:xfrm>
                    <a:off x="453" y="3168"/>
                    <a:ext cx="873" cy="51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Hulladék</a:t>
                    </a:r>
                    <a:endParaRPr/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 energia</a:t>
                    </a: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grpSp>
              <p:nvGrpSpPr>
                <p:cNvPr id="352" name="Google Shape;352;p49"/>
                <p:cNvGrpSpPr/>
                <p:nvPr/>
              </p:nvGrpSpPr>
              <p:grpSpPr>
                <a:xfrm>
                  <a:off x="3840" y="3456"/>
                  <a:ext cx="912" cy="576"/>
                  <a:chOff x="2160" y="3504"/>
                  <a:chExt cx="912" cy="576"/>
                </a:xfrm>
              </p:grpSpPr>
              <p:sp>
                <p:nvSpPr>
                  <p:cNvPr id="353" name="Google Shape;353;p49"/>
                  <p:cNvSpPr/>
                  <p:nvPr/>
                </p:nvSpPr>
                <p:spPr>
                  <a:xfrm>
                    <a:off x="2160" y="3504"/>
                    <a:ext cx="912" cy="576"/>
                  </a:xfrm>
                  <a:prstGeom prst="rect">
                    <a:avLst/>
                  </a:prstGeom>
                  <a:solidFill>
                    <a:srgbClr val="66FFCC"/>
                  </a:solidFill>
                  <a:ln w="952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" name="Google Shape;354;p49"/>
                  <p:cNvSpPr txBox="1"/>
                  <p:nvPr/>
                </p:nvSpPr>
                <p:spPr>
                  <a:xfrm>
                    <a:off x="2198" y="3530"/>
                    <a:ext cx="810" cy="51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Salak-</a:t>
                    </a:r>
                    <a:endParaRPr/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anyagok</a:t>
                    </a: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grpSp>
              <p:nvGrpSpPr>
                <p:cNvPr id="355" name="Google Shape;355;p49"/>
                <p:cNvGrpSpPr/>
                <p:nvPr/>
              </p:nvGrpSpPr>
              <p:grpSpPr>
                <a:xfrm>
                  <a:off x="2496" y="3456"/>
                  <a:ext cx="864" cy="576"/>
                  <a:chOff x="2208" y="3552"/>
                  <a:chExt cx="864" cy="576"/>
                </a:xfrm>
              </p:grpSpPr>
              <p:sp>
                <p:nvSpPr>
                  <p:cNvPr id="356" name="Google Shape;356;p49"/>
                  <p:cNvSpPr/>
                  <p:nvPr/>
                </p:nvSpPr>
                <p:spPr>
                  <a:xfrm>
                    <a:off x="2208" y="3552"/>
                    <a:ext cx="864" cy="576"/>
                  </a:xfrm>
                  <a:prstGeom prst="rect">
                    <a:avLst/>
                  </a:prstGeom>
                  <a:solidFill>
                    <a:schemeClr val="hlink"/>
                  </a:solidFill>
                  <a:ln w="952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" name="Google Shape;357;p49"/>
                  <p:cNvSpPr txBox="1"/>
                  <p:nvPr/>
                </p:nvSpPr>
                <p:spPr>
                  <a:xfrm>
                    <a:off x="2246" y="3578"/>
                    <a:ext cx="778" cy="518"/>
                  </a:xfrm>
                  <a:prstGeom prst="rect">
                    <a:avLst/>
                  </a:prstGeom>
                  <a:solidFill>
                    <a:schemeClr val="hlink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Piaci</a:t>
                    </a:r>
                    <a:endParaRPr/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hal</a:t>
                    </a: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grpSp>
              <p:nvGrpSpPr>
                <p:cNvPr id="358" name="Google Shape;358;p49"/>
                <p:cNvGrpSpPr/>
                <p:nvPr/>
              </p:nvGrpSpPr>
              <p:grpSpPr>
                <a:xfrm>
                  <a:off x="864" y="1872"/>
                  <a:ext cx="960" cy="336"/>
                  <a:chOff x="1152" y="1824"/>
                  <a:chExt cx="960" cy="336"/>
                </a:xfrm>
              </p:grpSpPr>
              <p:sp>
                <p:nvSpPr>
                  <p:cNvPr id="359" name="Google Shape;359;p49"/>
                  <p:cNvSpPr/>
                  <p:nvPr/>
                </p:nvSpPr>
                <p:spPr>
                  <a:xfrm>
                    <a:off x="1152" y="1824"/>
                    <a:ext cx="960" cy="336"/>
                  </a:xfrm>
                  <a:prstGeom prst="rect">
                    <a:avLst/>
                  </a:prstGeom>
                  <a:solidFill>
                    <a:schemeClr val="lt1"/>
                  </a:solidFill>
                  <a:ln w="952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" name="Google Shape;360;p49"/>
                  <p:cNvSpPr txBox="1"/>
                  <p:nvPr/>
                </p:nvSpPr>
                <p:spPr>
                  <a:xfrm>
                    <a:off x="1174" y="1850"/>
                    <a:ext cx="916" cy="2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Állomány</a:t>
                    </a: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grpSp>
              <p:nvGrpSpPr>
                <p:cNvPr id="361" name="Google Shape;361;p49"/>
                <p:cNvGrpSpPr/>
                <p:nvPr/>
              </p:nvGrpSpPr>
              <p:grpSpPr>
                <a:xfrm>
                  <a:off x="3984" y="1824"/>
                  <a:ext cx="1168" cy="336"/>
                  <a:chOff x="3271" y="1920"/>
                  <a:chExt cx="1168" cy="336"/>
                </a:xfrm>
              </p:grpSpPr>
              <p:sp>
                <p:nvSpPr>
                  <p:cNvPr id="362" name="Google Shape;362;p49"/>
                  <p:cNvSpPr/>
                  <p:nvPr/>
                </p:nvSpPr>
                <p:spPr>
                  <a:xfrm>
                    <a:off x="3271" y="1920"/>
                    <a:ext cx="1168" cy="336"/>
                  </a:xfrm>
                  <a:prstGeom prst="rect">
                    <a:avLst/>
                  </a:prstGeom>
                  <a:solidFill>
                    <a:srgbClr val="000066"/>
                  </a:solidFill>
                  <a:ln w="952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" name="Google Shape;363;p49"/>
                  <p:cNvSpPr txBox="1"/>
                  <p:nvPr/>
                </p:nvSpPr>
                <p:spPr>
                  <a:xfrm>
                    <a:off x="3311" y="1946"/>
                    <a:ext cx="1087" cy="288"/>
                  </a:xfrm>
                  <a:prstGeom prst="rect">
                    <a:avLst/>
                  </a:prstGeom>
                  <a:solidFill>
                    <a:srgbClr val="00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Takarmány</a:t>
                    </a:r>
                    <a:endParaRPr sz="2400" b="0" i="0" u="none" strike="noStrike" cap="none">
                      <a:solidFill>
                        <a:schemeClr val="lt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grpSp>
              <p:nvGrpSpPr>
                <p:cNvPr id="364" name="Google Shape;364;p49"/>
                <p:cNvGrpSpPr/>
                <p:nvPr/>
              </p:nvGrpSpPr>
              <p:grpSpPr>
                <a:xfrm>
                  <a:off x="2001" y="1259"/>
                  <a:ext cx="528" cy="432"/>
                  <a:chOff x="1911" y="1258"/>
                  <a:chExt cx="480" cy="384"/>
                </a:xfrm>
              </p:grpSpPr>
              <p:sp>
                <p:nvSpPr>
                  <p:cNvPr id="365" name="Google Shape;365;p49"/>
                  <p:cNvSpPr/>
                  <p:nvPr/>
                </p:nvSpPr>
                <p:spPr>
                  <a:xfrm>
                    <a:off x="1911" y="1258"/>
                    <a:ext cx="480" cy="384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" name="Google Shape;366;p49"/>
                  <p:cNvSpPr txBox="1"/>
                  <p:nvPr/>
                </p:nvSpPr>
                <p:spPr>
                  <a:xfrm>
                    <a:off x="2002" y="1313"/>
                    <a:ext cx="358" cy="2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Víz</a:t>
                    </a: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grpSp>
              <p:nvGrpSpPr>
                <p:cNvPr id="367" name="Google Shape;367;p49"/>
                <p:cNvGrpSpPr/>
                <p:nvPr/>
              </p:nvGrpSpPr>
              <p:grpSpPr>
                <a:xfrm>
                  <a:off x="3129" y="1135"/>
                  <a:ext cx="768" cy="474"/>
                  <a:chOff x="2841" y="1183"/>
                  <a:chExt cx="768" cy="474"/>
                </a:xfrm>
              </p:grpSpPr>
              <p:sp>
                <p:nvSpPr>
                  <p:cNvPr id="368" name="Google Shape;368;p49"/>
                  <p:cNvSpPr/>
                  <p:nvPr/>
                </p:nvSpPr>
                <p:spPr>
                  <a:xfrm>
                    <a:off x="2841" y="1183"/>
                    <a:ext cx="768" cy="474"/>
                  </a:xfrm>
                  <a:prstGeom prst="rect">
                    <a:avLst/>
                  </a:prstGeom>
                  <a:solidFill>
                    <a:srgbClr val="FFD966"/>
                  </a:solidFill>
                  <a:ln w="952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369" name="Google Shape;369;p49"/>
                  <p:cNvSpPr txBox="1"/>
                  <p:nvPr/>
                </p:nvSpPr>
                <p:spPr>
                  <a:xfrm>
                    <a:off x="2907" y="1303"/>
                    <a:ext cx="702" cy="2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hu-HU" sz="24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Oxigén</a:t>
                    </a: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sp>
              <p:nvSpPr>
                <p:cNvPr id="370" name="Google Shape;370;p49"/>
                <p:cNvSpPr/>
                <p:nvPr/>
              </p:nvSpPr>
              <p:spPr>
                <a:xfrm rot="3061030">
                  <a:off x="1851" y="2181"/>
                  <a:ext cx="443" cy="306"/>
                </a:xfrm>
                <a:prstGeom prst="rightArrow">
                  <a:avLst>
                    <a:gd name="adj1" fmla="val 50000"/>
                    <a:gd name="adj2" fmla="val 36193"/>
                  </a:avLst>
                </a:prstGeom>
                <a:solidFill>
                  <a:srgbClr val="FF0066"/>
                </a:solidFill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49"/>
                <p:cNvSpPr/>
                <p:nvPr/>
              </p:nvSpPr>
              <p:spPr>
                <a:xfrm rot="-2756464">
                  <a:off x="3603" y="2205"/>
                  <a:ext cx="395" cy="306"/>
                </a:xfrm>
                <a:prstGeom prst="leftArrow">
                  <a:avLst>
                    <a:gd name="adj1" fmla="val 50000"/>
                    <a:gd name="adj2" fmla="val 32271"/>
                  </a:avLst>
                </a:prstGeom>
                <a:solidFill>
                  <a:srgbClr val="FF0066"/>
                </a:solidFill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49"/>
                <p:cNvSpPr/>
                <p:nvPr/>
              </p:nvSpPr>
              <p:spPr>
                <a:xfrm>
                  <a:off x="1680" y="2640"/>
                  <a:ext cx="336" cy="306"/>
                </a:xfrm>
                <a:prstGeom prst="rightArrow">
                  <a:avLst>
                    <a:gd name="adj1" fmla="val 50000"/>
                    <a:gd name="adj2" fmla="val 27451"/>
                  </a:avLst>
                </a:prstGeom>
                <a:solidFill>
                  <a:srgbClr val="000066"/>
                </a:solidFill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" name="Google Shape;373;p49"/>
                <p:cNvSpPr/>
                <p:nvPr/>
              </p:nvSpPr>
              <p:spPr>
                <a:xfrm flipH="1">
                  <a:off x="3648" y="2592"/>
                  <a:ext cx="336" cy="306"/>
                </a:xfrm>
                <a:prstGeom prst="rightArrow">
                  <a:avLst>
                    <a:gd name="adj1" fmla="val 50000"/>
                    <a:gd name="adj2" fmla="val 27451"/>
                  </a:avLst>
                </a:prstGeom>
                <a:solidFill>
                  <a:srgbClr val="000066"/>
                </a:solidFill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74;p49"/>
                <p:cNvSpPr/>
                <p:nvPr/>
              </p:nvSpPr>
              <p:spPr>
                <a:xfrm>
                  <a:off x="2736" y="3120"/>
                  <a:ext cx="306" cy="336"/>
                </a:xfrm>
                <a:prstGeom prst="downArrow">
                  <a:avLst>
                    <a:gd name="adj1" fmla="val 50000"/>
                    <a:gd name="adj2" fmla="val 27451"/>
                  </a:avLst>
                </a:prstGeom>
                <a:solidFill>
                  <a:srgbClr val="0066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49"/>
                <p:cNvSpPr/>
                <p:nvPr/>
              </p:nvSpPr>
              <p:spPr>
                <a:xfrm rot="1926650">
                  <a:off x="2016" y="3072"/>
                  <a:ext cx="306" cy="336"/>
                </a:xfrm>
                <a:prstGeom prst="downArrow">
                  <a:avLst>
                    <a:gd name="adj1" fmla="val 50000"/>
                    <a:gd name="adj2" fmla="val 27451"/>
                  </a:avLst>
                </a:prstGeom>
                <a:solidFill>
                  <a:srgbClr val="0066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p49"/>
                <p:cNvSpPr/>
                <p:nvPr/>
              </p:nvSpPr>
              <p:spPr>
                <a:xfrm rot="-2526929">
                  <a:off x="3504" y="3072"/>
                  <a:ext cx="306" cy="336"/>
                </a:xfrm>
                <a:prstGeom prst="downArrow">
                  <a:avLst>
                    <a:gd name="adj1" fmla="val 50000"/>
                    <a:gd name="adj2" fmla="val 27451"/>
                  </a:avLst>
                </a:prstGeom>
                <a:solidFill>
                  <a:srgbClr val="0066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7" name="Google Shape;377;p49"/>
              <p:cNvSpPr/>
              <p:nvPr/>
            </p:nvSpPr>
            <p:spPr>
              <a:xfrm rot="-3877386">
                <a:off x="6194356" y="2979829"/>
                <a:ext cx="627063" cy="485775"/>
              </a:xfrm>
              <a:prstGeom prst="leftArrow">
                <a:avLst>
                  <a:gd name="adj1" fmla="val 50000"/>
                  <a:gd name="adj2" fmla="val 32271"/>
                </a:avLst>
              </a:prstGeom>
              <a:solidFill>
                <a:srgbClr val="FF0066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Gazdaságossági kérdések 2.-</a:t>
            </a:r>
            <a:br>
              <a:rPr lang="hu-HU"/>
            </a:br>
            <a:r>
              <a:rPr lang="hu-HU"/>
              <a:t>Tények</a:t>
            </a:r>
            <a:endParaRPr/>
          </a:p>
        </p:txBody>
      </p:sp>
      <p:sp>
        <p:nvSpPr>
          <p:cNvPr id="383" name="Google Shape;383;p5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6079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Beruházási igény magas (halfaj, rendszer és stratégia szerint 50 </a:t>
            </a:r>
            <a:r>
              <a:rPr lang="hu-HU" dirty="0" err="1"/>
              <a:t>mió</a:t>
            </a:r>
            <a:r>
              <a:rPr lang="hu-HU" dirty="0"/>
              <a:t> Ft-tól),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Legnagyobb  termelési költségtényező a takarmány (minimálisan a költségek 50%-a),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Komoly költségtényező a személyi (munkaerő) ráfordítások (30%),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 rendszer fenntartása (berendezések és eszközök) karbantartása is folyamatos odafigyelést igényel,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A telepített halfaj előzetes piaci igényének felmérése kiemelt fontosságú,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dirty="0"/>
              <a:t>Marketing szükséges és nagy a jelentősége.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 dirty="0"/>
          </a:p>
        </p:txBody>
      </p:sp>
      <p:pic>
        <p:nvPicPr>
          <p:cNvPr id="384" name="Google Shape;38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4624" y="944449"/>
            <a:ext cx="3822523" cy="237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4624" y="3535906"/>
            <a:ext cx="3822523" cy="2377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1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Jogi háttér</a:t>
            </a:r>
            <a:endParaRPr/>
          </a:p>
        </p:txBody>
      </p:sp>
      <p:sp>
        <p:nvSpPr>
          <p:cNvPr id="391" name="Google Shape;391;p51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Állattenyésztési ágazat: ehhez kapcsolódó regisztrációs rendszer (NÉBIH-TIR rendszer),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Állatvédelmi előírások,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Környezetvédelmi aspektus (vízjogi engedélyezési eljárás, meghatározott vízkiviteli kvóták és kibocsátási határértékek, illetve akkreditált önellenőrzés),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Építési hatóság épület esetén.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Kapcsolódó szolgáltatások</a:t>
            </a:r>
            <a:endParaRPr/>
          </a:p>
        </p:txBody>
      </p:sp>
      <p:sp>
        <p:nvSpPr>
          <p:cNvPr id="397" name="Google Shape;397;p5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Egyes részterületekhez rendelkezésre álló szakértők: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Technológia tervezés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Építési tervezés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Engedélyeztetés (építés és vízügy)</a:t>
            </a:r>
          </a:p>
          <a:p>
            <a:pPr lvl="1"/>
            <a:r>
              <a:rPr lang="hu-HU" dirty="0"/>
              <a:t>Működési engedélyeztetés (NÉBIH)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Vízminőség akkreditált ellenőrzése (termelési környezet, kibocsátás)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Feldolgozás, minőségbiztosítás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Marketing</a:t>
            </a:r>
            <a:endParaRPr dirty="0"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3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Precíziós haltenyésztés hazánkban 1.</a:t>
            </a:r>
            <a:br>
              <a:rPr lang="hu-HU"/>
            </a:br>
            <a:endParaRPr/>
          </a:p>
        </p:txBody>
      </p:sp>
      <p:sp>
        <p:nvSpPr>
          <p:cNvPr id="403" name="Google Shape;403;p53"/>
          <p:cNvSpPr txBox="1">
            <a:spLocks noGrp="1"/>
          </p:cNvSpPr>
          <p:nvPr>
            <p:ph type="body" idx="1"/>
          </p:nvPr>
        </p:nvSpPr>
        <p:spPr>
          <a:xfrm>
            <a:off x="314848" y="1253331"/>
            <a:ext cx="732748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Hoitsy és Rieger Kft. üzemelteti a lillafüredi, történelmi hagyományokkal rendelkező pisztráng telepet,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Éves termelése 70 tonna, melynek 78%-a feldogozott formában kerül a piacra,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Átfolyóvizes rendszerben folyik a haltenyésztés, de az utóbbi évek csapadékhiányos időszaka miatt vízvisszaforgató (recirkulációs) berendezés is beüzemelésre került,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Felszíni vízforrással táplálják a földmedrű halastavakat,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Külföldi kereskedelmi cégektől vásárolják a takarmányt,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Folyamatos, egész évi termelés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Saját tenyészállomány került kialakításra (8 éve), mely egyedek genetikailag is azonosítva vannak, és ezeket az egyedeket alkalmazzák a tenyésztésben,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Az őshonos sebes pisztráng (</a:t>
            </a:r>
            <a:r>
              <a:rPr lang="hu-HU" sz="1800" i="1"/>
              <a:t>Salmo trutta)</a:t>
            </a:r>
            <a:r>
              <a:rPr lang="hu-HU" sz="1800"/>
              <a:t> esetében génbanki jelleggel egy törzsállományt tartanak fenn,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A szivárványos pisztráng három törzse található itt, az eredeti vagy acélos fejű /</a:t>
            </a:r>
            <a:r>
              <a:rPr lang="hu-HU" sz="1800" i="1"/>
              <a:t>Oncorhynchus mykiss gairdnerii</a:t>
            </a:r>
            <a:r>
              <a:rPr lang="hu-HU" sz="1800"/>
              <a:t>/, a Kamloops /</a:t>
            </a:r>
            <a:r>
              <a:rPr lang="hu-HU" sz="1800" i="1"/>
              <a:t>Oncorhynchus mykiss kamloops</a:t>
            </a:r>
            <a:r>
              <a:rPr lang="hu-HU" sz="1800"/>
              <a:t>/, és az országban egyedül itt fordul elő egy kisebb törzse az arany pisztrángnak /</a:t>
            </a:r>
            <a:r>
              <a:rPr lang="hu-HU" sz="1800" i="1"/>
              <a:t>Oncorhynchus mykiss aguabonita</a:t>
            </a:r>
            <a:r>
              <a:rPr lang="hu-HU" sz="1800"/>
              <a:t>/.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pic>
        <p:nvPicPr>
          <p:cNvPr id="404" name="Google Shape;40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3530" y="1167188"/>
            <a:ext cx="2267909" cy="226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3540" y="3681967"/>
            <a:ext cx="2247899" cy="224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Precíziós haltenyésztés hazánkban 2.</a:t>
            </a:r>
            <a:endParaRPr/>
          </a:p>
        </p:txBody>
      </p:sp>
      <p:sp>
        <p:nvSpPr>
          <p:cNvPr id="411" name="Google Shape;411;p54"/>
          <p:cNvSpPr txBox="1">
            <a:spLocks noGrp="1"/>
          </p:cNvSpPr>
          <p:nvPr>
            <p:ph type="body" idx="1"/>
          </p:nvPr>
        </p:nvSpPr>
        <p:spPr>
          <a:xfrm>
            <a:off x="330520" y="1690688"/>
            <a:ext cx="70662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Szarvas-Fish Kft., szarvasi, tukai és tiszacsegei telephellyel (Szarvason és Tiszcsegén feldolgozó is üzemel),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Európa és hazánk legnagyobb afrikai harcsa termelő vállalkozása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Éves termelése 3500 tonna, melynek 98%-a feldogozott formában kerül a piacra,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Szarvasi és tukai telepén átfolyóvizes rendszerben folyik a haltenyésztés,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Geotermikus vízforrást alkalmaznak (direktben) a termelésben,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Az elfolyó vizet wetland rendszerrel is szűrik, tisztítják,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Saját receptúra alapján készül a különböző korosztályok számára a haltáp,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Saját tenyészállomány került kialakítása 15 éve, és ezeket az egyedeket alkalmazzák a tenyésztésben,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Folyamatos, egész évi termelés,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Takarmány-együttható (FCR): 0,9-1,0 kg/kg</a:t>
            </a:r>
            <a:endParaRPr/>
          </a:p>
        </p:txBody>
      </p:sp>
      <p:pic>
        <p:nvPicPr>
          <p:cNvPr id="412" name="Google Shape;41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60" y="1472014"/>
            <a:ext cx="3572566" cy="195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8369" y="3895754"/>
            <a:ext cx="3542083" cy="2597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Precíziós haltenyésztés hazánkban 3.</a:t>
            </a:r>
            <a:endParaRPr/>
          </a:p>
        </p:txBody>
      </p:sp>
      <p:sp>
        <p:nvSpPr>
          <p:cNvPr id="419" name="Google Shape;419;p5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60940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Győri Előre Halászati Szövetkezet,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Széles vertikum,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Több halfaj (tokfélék, afrikai harcsa, süllő, sügér stb.),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Átfolyóvizes és részben recikulációs halnevelés,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Feldolgozó,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Konyhakész termékek,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Saját bolthálózat,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Beszállítás nagy áruházláncokba.</a:t>
            </a:r>
            <a:endParaRPr/>
          </a:p>
        </p:txBody>
      </p:sp>
      <p:pic>
        <p:nvPicPr>
          <p:cNvPr id="420" name="Google Shape;42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4482" y="1825625"/>
            <a:ext cx="4648758" cy="3393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6"/>
          <p:cNvSpPr txBox="1">
            <a:spLocks noGrp="1"/>
          </p:cNvSpPr>
          <p:nvPr>
            <p:ph type="title"/>
          </p:nvPr>
        </p:nvSpPr>
        <p:spPr>
          <a:xfrm>
            <a:off x="169149" y="-104617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Ellenőrző kérdések 1.</a:t>
            </a:r>
            <a:endParaRPr/>
          </a:p>
        </p:txBody>
      </p:sp>
      <p:sp>
        <p:nvSpPr>
          <p:cNvPr id="432" name="Google Shape;432;p56"/>
          <p:cNvSpPr txBox="1">
            <a:spLocks noGrp="1"/>
          </p:cNvSpPr>
          <p:nvPr>
            <p:ph type="body" idx="2"/>
          </p:nvPr>
        </p:nvSpPr>
        <p:spPr>
          <a:xfrm>
            <a:off x="6095999" y="855186"/>
            <a:ext cx="600801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4. Melyik igaz a precíziós akvakultúrára?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alacsony népesítési sűrűség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természetes táplálék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rossz takarmány értékesülés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jó takarmány értékesülés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5. Mi igaz a ketreces halnevelésre?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magas beruházási költség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a környezeti hőmérséklethez történő alkalmazkodás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sekély tavakban ideális haltenyésztési módszer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csak lazac tenyésztésére alkalmas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6. Mi igaz az átfolyóvizes rendszerekre?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naponta maximum 1szer cserélik a medencék vizét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a medencékben jellemzően 100-300  liter víz van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az elfolyó víz gyakran terheli a környezetet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az 1 kg halhúshoz előállításához felhasznál víz mennyisége 1-5 m</a:t>
            </a:r>
            <a:r>
              <a:rPr lang="hu-HU" sz="6400" baseline="30000"/>
              <a:t>3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257142"/>
              <a:buNone/>
            </a:pPr>
            <a:endParaRPr/>
          </a:p>
        </p:txBody>
      </p:sp>
      <p:sp>
        <p:nvSpPr>
          <p:cNvPr id="433" name="Google Shape;433;p56"/>
          <p:cNvSpPr txBox="1">
            <a:spLocks noGrp="1"/>
          </p:cNvSpPr>
          <p:nvPr>
            <p:ph type="body" idx="4"/>
          </p:nvPr>
        </p:nvSpPr>
        <p:spPr>
          <a:xfrm>
            <a:off x="499349" y="855186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1.  Hol alakult ki először az akvakultúrás haltermelés?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Indiában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Új-Zélandon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Római Birodalomban és Kínában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Magyarországon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2. Melyik a legnagyobb mennyiségű halat előállító ország Európában?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Moldávia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Németország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Spanyolország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Norvégia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3. Melyik a legnagyobb mennyiségben megtermelt halfaj a hazai precíziós akvakultúrában?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afrikai harcsa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sebes pisztráng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szibériai tok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ponty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257142"/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7"/>
          <p:cNvSpPr txBox="1">
            <a:spLocks noGrp="1"/>
          </p:cNvSpPr>
          <p:nvPr>
            <p:ph type="title"/>
          </p:nvPr>
        </p:nvSpPr>
        <p:spPr>
          <a:xfrm>
            <a:off x="169149" y="-104617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Ellenőrző kérdések 2.</a:t>
            </a:r>
            <a:endParaRPr/>
          </a:p>
        </p:txBody>
      </p:sp>
      <p:sp>
        <p:nvSpPr>
          <p:cNvPr id="439" name="Google Shape;439;p57"/>
          <p:cNvSpPr txBox="1">
            <a:spLocks noGrp="1"/>
          </p:cNvSpPr>
          <p:nvPr>
            <p:ph type="body" idx="2"/>
          </p:nvPr>
        </p:nvSpPr>
        <p:spPr>
          <a:xfrm>
            <a:off x="6096000" y="855186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10. A marketing jelentősége a precíziós haltenyésztésben…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nagy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kicsi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elhanyagolható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nem ismert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11. Mi igaz a  szivárványos pisztrángra?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Ázsiából származik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Az ivarérettséget 20-25 évesen éri el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Igényes a vízminőségre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Nem fontos számára a magas oxigén tartalom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12. Mi igaz a csatornaharcsára?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Ázsiából származik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Trópusi faj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nagyon igényes a vízminőségre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A legnagyobb termelője az USA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257142"/>
              <a:buNone/>
            </a:pPr>
            <a:endParaRPr/>
          </a:p>
        </p:txBody>
      </p:sp>
      <p:sp>
        <p:nvSpPr>
          <p:cNvPr id="440" name="Google Shape;440;p57"/>
          <p:cNvSpPr txBox="1">
            <a:spLocks noGrp="1"/>
          </p:cNvSpPr>
          <p:nvPr>
            <p:ph type="body" idx="4"/>
          </p:nvPr>
        </p:nvSpPr>
        <p:spPr>
          <a:xfrm>
            <a:off x="1" y="855186"/>
            <a:ext cx="617220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7. Mi igaz az recikulációs rendszerekre?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jellemzően óránként 1-2 alkalommal cserélik a medencék vizét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a napi pótvíz mennyisége 50-100 l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az 1 kg halhús előállításához felhasznált víz mennysége 100-150 m</a:t>
            </a:r>
            <a:r>
              <a:rPr lang="hu-HU" sz="6400" baseline="30000"/>
              <a:t>3</a:t>
            </a:r>
            <a:r>
              <a:rPr lang="hu-HU" sz="6400"/>
              <a:t>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a rendszernek nem része semmilyen víztisztító berendezés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8. Mi igaz az afrikai harcsára?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Ázsiából származik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Az ivarérettséget 8-10 évesen éri el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nagyon igényes a vízminőségre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könnyen szaporítható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9. Mi igaz az afrikai harcsára?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A maximális népesítési sűrűség 50 kg/m</a:t>
            </a:r>
            <a:r>
              <a:rPr lang="hu-HU" sz="6400" baseline="30000"/>
              <a:t>3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A termelése a Világon 50 000 t körül mozog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A piaci méret 150-200 g 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Többféle feldolgozott termék készül belőle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257142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br>
              <a:rPr lang="hu-HU"/>
            </a:b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376646" y="948173"/>
            <a:ext cx="1098150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Vajon éles határ húzható e két fogalom közé?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képeken egy mesterséges süllőfészek és egy Zuger-üveg látható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Az előbbi precíziós az utóbbihoz képest, de a fészek is precíziós egy ívató tavas módszerhez képest 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35" y="3123842"/>
            <a:ext cx="4102964" cy="30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7649" y="3123842"/>
            <a:ext cx="4109060" cy="30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/>
          <p:nvPr/>
        </p:nvSpPr>
        <p:spPr>
          <a:xfrm>
            <a:off x="376646" y="-7371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Calibri"/>
              <a:buNone/>
            </a:pPr>
            <a:r>
              <a:rPr lang="hu-HU"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Precíziós vagy Intenzív haltenyésztés?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8"/>
          <p:cNvSpPr txBox="1">
            <a:spLocks noGrp="1"/>
          </p:cNvSpPr>
          <p:nvPr>
            <p:ph type="title"/>
          </p:nvPr>
        </p:nvSpPr>
        <p:spPr>
          <a:xfrm>
            <a:off x="169149" y="-104617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Ellenőrző kérdések 3.</a:t>
            </a:r>
            <a:endParaRPr/>
          </a:p>
        </p:txBody>
      </p:sp>
      <p:sp>
        <p:nvSpPr>
          <p:cNvPr id="446" name="Google Shape;446;p58"/>
          <p:cNvSpPr txBox="1">
            <a:spLocks noGrp="1"/>
          </p:cNvSpPr>
          <p:nvPr>
            <p:ph type="body" idx="2"/>
          </p:nvPr>
        </p:nvSpPr>
        <p:spPr>
          <a:xfrm>
            <a:off x="6096000" y="855186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16. Melyik NEM mechanikai szűrő?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A.) mozgóágyas szűrő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B.) lamellás szűrő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C.) dobszűrő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D.) ülepítő szűrő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17. Melyik NEM biológia szűrő?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A.) dobszűrő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B.) trickling szűrő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C.) mozgóágyas szűrő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D.) rotációs szűrő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18. A káros nitrogén anyagcsere termékeket, hogyan távolítjuk el a recirkulációs haltermelő rendszerekben?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A.) vírusok segítségével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B.) gombák segítségével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C.) növények segítségével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Char char="•"/>
            </a:pPr>
            <a:r>
              <a:rPr lang="hu-HU" sz="6400"/>
              <a:t>D.) baktériumok segítségével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257142"/>
              <a:buNone/>
            </a:pPr>
            <a:endParaRPr/>
          </a:p>
        </p:txBody>
      </p:sp>
      <p:sp>
        <p:nvSpPr>
          <p:cNvPr id="447" name="Google Shape;447;p58"/>
          <p:cNvSpPr txBox="1">
            <a:spLocks noGrp="1"/>
          </p:cNvSpPr>
          <p:nvPr>
            <p:ph type="body" idx="4"/>
          </p:nvPr>
        </p:nvSpPr>
        <p:spPr>
          <a:xfrm>
            <a:off x="499349" y="840577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13. Mi igaz a tilápia fajokra?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Jól tűrik a rossz vízminőséget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Érzékeny a vízminőségre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Lassan növekszik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Tenyésztésében nincs jelentősége az egyivarú állományoknak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14. Mi igaz az tokfélékre?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Afrikából származnak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Az ivarérettséget lassan érik el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Gyorsan növekednek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Legtöbbjük állóvízből származik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15. Melyik NEM fontos technológia elem a precíziós haltenyésztésben?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Medence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Vezérlés technika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Biológiai szűrés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GDPR rendszerek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257142"/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9"/>
          <p:cNvSpPr txBox="1">
            <a:spLocks noGrp="1"/>
          </p:cNvSpPr>
          <p:nvPr>
            <p:ph type="title"/>
          </p:nvPr>
        </p:nvSpPr>
        <p:spPr>
          <a:xfrm>
            <a:off x="25743" y="-470377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Ellenőrző kérdések 4.</a:t>
            </a:r>
            <a:endParaRPr/>
          </a:p>
        </p:txBody>
      </p:sp>
      <p:sp>
        <p:nvSpPr>
          <p:cNvPr id="453" name="Google Shape;453;p59"/>
          <p:cNvSpPr txBox="1">
            <a:spLocks noGrp="1"/>
          </p:cNvSpPr>
          <p:nvPr>
            <p:ph type="body" idx="4"/>
          </p:nvPr>
        </p:nvSpPr>
        <p:spPr>
          <a:xfrm>
            <a:off x="646483" y="558164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19. Egy precíziós halnevelőben milyen gyorsan változik az oxigén szinte?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Percek alatt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Órák alatt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Napok alatt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Hetek alatt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20. Mely vízparamétert vizsgáljuk gyakran egy recirkulációs halnevelőben 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Cianid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Klór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Oxigén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Bróm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21. Miben NEM segít az automata felügyeleti rendszer alkalmazása?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Csökkenti a munkaerő költséget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Vezérlés technika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Biológiai szűrés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GDPR rendszerek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257142"/>
              <a:buNone/>
            </a:pPr>
            <a:endParaRPr/>
          </a:p>
        </p:txBody>
      </p:sp>
      <p:sp>
        <p:nvSpPr>
          <p:cNvPr id="454" name="Google Shape;454;p59"/>
          <p:cNvSpPr txBox="1">
            <a:spLocks noGrp="1"/>
          </p:cNvSpPr>
          <p:nvPr>
            <p:ph type="body" idx="2"/>
          </p:nvPr>
        </p:nvSpPr>
        <p:spPr>
          <a:xfrm>
            <a:off x="6940074" y="63276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22. Mely takarmányokat használjuk a precíziós haltenyésztésben?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Komplex haltakarmányok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Vágóhídi hulladék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Ágascsápú rákok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Gabonák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23. A takarmányozás a termelési költség hány százaléka a precíziós haltenyésztésben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1%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100%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50%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5%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endParaRPr sz="64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24. Mi igaz a precíziós haltenyésztésre?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A.) Alacsony beruházási költség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B.) Alacsony üzemeltetési költség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C.) Magas termelékenység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/>
              <a:t>D.) Nincs szükség magasan képzett munkaerőre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257142"/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0"/>
          <p:cNvSpPr txBox="1">
            <a:spLocks noGrp="1"/>
          </p:cNvSpPr>
          <p:nvPr>
            <p:ph type="title"/>
          </p:nvPr>
        </p:nvSpPr>
        <p:spPr>
          <a:xfrm>
            <a:off x="169149" y="-104617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Ellenőrző kérdések 5.</a:t>
            </a:r>
            <a:endParaRPr/>
          </a:p>
        </p:txBody>
      </p:sp>
      <p:sp>
        <p:nvSpPr>
          <p:cNvPr id="460" name="Google Shape;460;p60"/>
          <p:cNvSpPr txBox="1">
            <a:spLocks noGrp="1"/>
          </p:cNvSpPr>
          <p:nvPr>
            <p:ph type="body" idx="4"/>
          </p:nvPr>
        </p:nvSpPr>
        <p:spPr>
          <a:xfrm>
            <a:off x="499349" y="855186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600"/>
              <a:t>25. Mely halfajjal dolgozik az Szarvas-Fish Kft.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600"/>
              <a:t>A.) Szivárványos pisztráng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600"/>
              <a:t>B.) Vágótok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600"/>
              <a:t>C.) Afrikai harcsa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600"/>
              <a:t>D.) Ponty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64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  <p:sp>
        <p:nvSpPr>
          <p:cNvPr id="461" name="Google Shape;461;p60"/>
          <p:cNvSpPr txBox="1">
            <a:spLocks noGrp="1"/>
          </p:cNvSpPr>
          <p:nvPr>
            <p:ph type="body" idx="2"/>
          </p:nvPr>
        </p:nvSpPr>
        <p:spPr>
          <a:xfrm>
            <a:off x="6350001" y="543555"/>
            <a:ext cx="150045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2500"/>
              <a:buNone/>
            </a:pPr>
            <a:r>
              <a:rPr lang="hu-HU" sz="6400">
                <a:latin typeface="Calibri"/>
                <a:ea typeface="Calibri"/>
                <a:cs typeface="Calibri"/>
                <a:sym typeface="Calibri"/>
              </a:rPr>
              <a:t>Megoldások: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hu-HU" sz="7200">
                <a:latin typeface="Calibri"/>
                <a:ea typeface="Calibri"/>
                <a:cs typeface="Calibri"/>
                <a:sym typeface="Calibri"/>
              </a:rPr>
              <a:t>A</a:t>
            </a:r>
            <a:endParaRPr sz="7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0"/>
          <p:cNvSpPr txBox="1"/>
          <p:nvPr/>
        </p:nvSpPr>
        <p:spPr>
          <a:xfrm>
            <a:off x="9530865" y="882251"/>
            <a:ext cx="150045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AutoNum type="arabicPeriod" startAt="14"/>
            </a:pPr>
            <a:r>
              <a:rPr lang="hu-HU" sz="6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  <a:p>
            <a:pPr marL="1143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2500"/>
              <a:buFont typeface="Arial"/>
              <a:buNone/>
            </a:pPr>
            <a:endParaRPr sz="64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257142"/>
              <a:buFont typeface="Arial"/>
              <a:buNone/>
            </a:pPr>
            <a:endParaRPr sz="28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1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Felhasznált és ajánlott irodalmi hivatkozások jegyzéke</a:t>
            </a:r>
            <a:br>
              <a:rPr lang="hu-HU"/>
            </a:br>
            <a:endParaRPr/>
          </a:p>
        </p:txBody>
      </p:sp>
      <p:sp>
        <p:nvSpPr>
          <p:cNvPr id="468" name="Google Shape;468;p61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Csorbai Balázs-Péteri András-Urbányi Béla (szerkesztők): Intenzív haltenyésztés, 1-155 oldal, 2015, Szent István Egyetem-Gödöllő, Halgazdálkodási Tanszék.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C. J. Shepherd, Niall R. Bromage: Intensive Fish Farming, 1-420 oldal, 1992, Wiley-Blackwell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Fogalomtár 1.</a:t>
            </a:r>
            <a:br>
              <a:rPr lang="hu-HU"/>
            </a:br>
            <a:endParaRPr/>
          </a:p>
        </p:txBody>
      </p:sp>
      <p:sp>
        <p:nvSpPr>
          <p:cNvPr id="474" name="Google Shape;474;p6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Halászat: Halak és vízi gerinctelenek zsákmányolására irányuló szervezett tevékenység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/>
              <a:t>Fajtái: tengeri és édesvízi halászat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Akvakultúra: Vízi élőlények (állatok és növények) tervszerű tenyésztésére irányuló, különböző technológiák alapján végzett tevékenység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u-HU"/>
              <a:t>Fajtái: tengeri és édesvízi akvakultúra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Precíziós akvakultúra: lásd 6. dia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Haltenyésztés: Erre a célra épített létesítményekben (halastavak, intenzív rendszerek) végzett állattenyésztési tevékenység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Halgazdálkodás: Mesterségesen létesített (tározók és csatornák) és természetes úton keletkezett (tavak, folyók, holtágak)vizek halászati hasznosítása 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3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Fogalomtár 2.</a:t>
            </a:r>
            <a:endParaRPr/>
          </a:p>
        </p:txBody>
      </p:sp>
      <p:sp>
        <p:nvSpPr>
          <p:cNvPr id="480" name="Google Shape;480;p63"/>
          <p:cNvSpPr txBox="1">
            <a:spLocks noGrp="1"/>
          </p:cNvSpPr>
          <p:nvPr>
            <p:ph type="body" idx="1"/>
          </p:nvPr>
        </p:nvSpPr>
        <p:spPr>
          <a:xfrm>
            <a:off x="314848" y="145986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Tenyésztett halfajok osztályozása táplálkozásuk szerint: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Békés halak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Mindenevők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Növényevők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Ragadozó halak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Obligát ragadozók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Fakultatív ragadozók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Tenyésztett halfajok osztályozása környezeti igények szerint: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Hidegvízi fajok: optimális hőmérséklet 12-16 ° C,  oxigénigény 80-100%-os telítettség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Melegvízi fajok Optimális hőmérséklet 20-30 ° C, de elviselik a mérsékelt égöv téli hőmérsékletét (+ 4 °C) is, oxigénigény 10%-os telítettség felett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Trópusi fajok: optimális hőmérséklet 15-35 ° C, 15 °C alatt elpusztulnak, jól tolerálják az alacsony vízminőséget, gyakran a légköri oxigén hasznosítására alkalmas kiegészítő légzőszervvel rendelkeznek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TAG-ek</a:t>
            </a:r>
            <a:br>
              <a:rPr lang="hu-HU"/>
            </a:br>
            <a:endParaRPr/>
          </a:p>
        </p:txBody>
      </p:sp>
      <p:sp>
        <p:nvSpPr>
          <p:cNvPr id="486" name="Google Shape;486;p64"/>
          <p:cNvSpPr txBox="1">
            <a:spLocks noGrp="1"/>
          </p:cNvSpPr>
          <p:nvPr>
            <p:ph type="body" idx="1"/>
          </p:nvPr>
        </p:nvSpPr>
        <p:spPr>
          <a:xfrm>
            <a:off x="321547" y="1361391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Intenzív haltermelés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Akvakultúra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Takarmány-értékesítés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Ketreces haltartás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Átfolyóvizes haltenyésztés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Recirkulációs halnevelés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Tenyésztett halfaj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Technológia elem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Mérés és szabályozás technika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Takarmányozás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Rendszer input és output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5"/>
          <p:cNvSpPr txBox="1">
            <a:spLocks noGrp="1"/>
          </p:cNvSpPr>
          <p:nvPr>
            <p:ph type="ctrTitle"/>
          </p:nvPr>
        </p:nvSpPr>
        <p:spPr>
          <a:xfrm>
            <a:off x="1180347" y="2640708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/>
              <a:t>Köszönjük a figyelmet!</a:t>
            </a:r>
            <a:br>
              <a:rPr lang="hu-HU"/>
            </a:b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4458118" y="1912711"/>
            <a:ext cx="721226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A világ akvakultúráját nagyfokú változatosság és hatalmas volumen jellemzi,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Az akvakultúrás termelés napjainkban 82 millió tonna (46%), míg a természetes vízi fogás 96 millió tonna (54%),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1980-ban a tenyésztett halak aránya még nem érte el a 7%-ot,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A három legnagyobb mennyiségben tenyésztett hal a földön  az amur (</a:t>
            </a:r>
            <a:r>
              <a:rPr lang="hu-HU" i="1"/>
              <a:t>Ctenopharyngodon idella</a:t>
            </a:r>
            <a:r>
              <a:rPr lang="hu-HU"/>
              <a:t>, 6 millió tonna), a fehér busa (</a:t>
            </a:r>
            <a:r>
              <a:rPr lang="hu-HU" i="1"/>
              <a:t>Hypophthalmichthys molitrix</a:t>
            </a:r>
            <a:r>
              <a:rPr lang="hu-HU"/>
              <a:t>, 5,3 millió tonna) és ponty (</a:t>
            </a:r>
            <a:r>
              <a:rPr lang="hu-HU" i="1"/>
              <a:t>Cyprinus carpio</a:t>
            </a:r>
            <a:r>
              <a:rPr lang="hu-HU"/>
              <a:t>, 4,5 millió tonna),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Az európai haltenyésztés lényegesen fajszegényebb és volumenében is elmarad az ázsiai haltenyésztéstől, jelentős az import,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A megtermelt termékek 46 %-át Norvégia állítja elő, Spanyolország 10%-kal, az Egyesült Királyság 7%-kal, a Franciaország 7%-kal részesedik.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világ és Európa akvakultúrájának helyzete</a:t>
            </a:r>
            <a:endParaRPr/>
          </a:p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646" y="2375868"/>
            <a:ext cx="3700593" cy="277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magyar akvakultúra</a:t>
            </a:r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230139" y="1343845"/>
            <a:ext cx="6645310" cy="497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teljes magyar étkezési haltermelés (haltenyésztés és természetes vízi fogás együtt) 22 417  tonna.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hazai haltenyésztésben nagy hagyományokkal rendelkezik az extenzív, tógazdasági haltenyésztés:17 337 tonna étkezési halat állított elő 2019-ben.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legnagyobb mennyiségben termelt halfaj a ponty (12 240 tonna).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tavi termelés az elmúlt 20 évben stagnál.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precíziós haltermelés a haltenyésztés dinamikusan fejlődő ága: 2019-ben 4740 tonna halat állított elő.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legnagyobb mennyiségben elállított halfaj az afrikai harcsa (4400 tonna).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1230" y="1862982"/>
            <a:ext cx="4355922" cy="3132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318197" y="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precíziós akvakultúra definíciója</a:t>
            </a:r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1"/>
          </p:nvPr>
        </p:nvSpPr>
        <p:spPr>
          <a:xfrm>
            <a:off x="1" y="1109188"/>
            <a:ext cx="11711542" cy="25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Az iparszerű rendszerekben tartott és tenyésztett halfajok termelés technológiáját nevezzük precíziós haltenyésztésnek (akvakultúrának).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A nevelt halfajokat zárt térben, nagy sűrűségben, mesterségesen előállított takarmányokon neveljük.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A tartási körülményeket járulékos technikákkal javítjuk (pl. oxigénbefúvás), valamint a teljes termelés folyamat kontrollált körülmények között folyik.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Ezen rendszerekben nevelt halfajok jobb takarmányértékesítésük, ipari rendszerhez adaptációjuk révén gyorsabban növekednek és fejlődnek, mint a természetben nevelkedő fajtársaik.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sz="2400"/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6585" y="4346377"/>
            <a:ext cx="5358848" cy="2395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321547" y="1825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precíziós haltenyésztés:  ketreces halnevelés </a:t>
            </a:r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5312228" y="1343817"/>
            <a:ext cx="6879771" cy="549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halakat megfelelő szembőségű hálóketrecekben tartják,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ketreceket mély tavakba, tengerbe helyezik el, fontos, hogy a háló alatt kellő mélységű víz álljon rendelkezésre,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ketrecek mérete 1 m</a:t>
            </a:r>
            <a:r>
              <a:rPr lang="hu-HU" baseline="30000" dirty="0"/>
              <a:t>3</a:t>
            </a:r>
            <a:r>
              <a:rPr lang="hu-HU" dirty="0"/>
              <a:t>-től, sok ezer köbméterig terjed,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Köbméterenként 10-50 kg hal nevelhető ilyen módon,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Előnyei: olcsó kialakítás és fenntartás,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Hátrány: a legtöbb vízparaméter nem szabályozható, a természetes vízben gyakran gond a paraziták és kórokozók jelenléte, a haltermelés közvetlenül terheli a természeti környezetet, hálók </a:t>
            </a:r>
            <a:r>
              <a:rPr lang="hu-HU" dirty="0" err="1"/>
              <a:t>algásodása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 dirty="0"/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702" y="1644618"/>
            <a:ext cx="4974767" cy="324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4436</Words>
  <Application>Microsoft Office PowerPoint</Application>
  <PresentationFormat>Szélesvásznú</PresentationFormat>
  <Paragraphs>606</Paragraphs>
  <Slides>57</Slides>
  <Notes>55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57</vt:i4>
      </vt:variant>
    </vt:vector>
  </HeadingPairs>
  <TitlesOfParts>
    <vt:vector size="61" baseType="lpstr">
      <vt:lpstr>Arial</vt:lpstr>
      <vt:lpstr>Calibri</vt:lpstr>
      <vt:lpstr>Times New Roman</vt:lpstr>
      <vt:lpstr>Office-téma</vt:lpstr>
      <vt:lpstr>Tartalom</vt:lpstr>
      <vt:lpstr>Precíziós haltenyésztés (akvakultúra) </vt:lpstr>
      <vt:lpstr>Témaspecifikus kérdések</vt:lpstr>
      <vt:lpstr>Bevezetés, haltenyésztés története</vt:lpstr>
      <vt:lpstr> </vt:lpstr>
      <vt:lpstr>A világ és Európa akvakultúrájának helyzete</vt:lpstr>
      <vt:lpstr>A magyar akvakultúra</vt:lpstr>
      <vt:lpstr>A precíziós akvakultúra definíciója</vt:lpstr>
      <vt:lpstr>A precíziós haltenyésztés:  ketreces halnevelés </vt:lpstr>
      <vt:lpstr>A precíziós haltenyésztés: Átfolyóvizes haltenyésztés</vt:lpstr>
      <vt:lpstr>A precíziós haltenyésztés: Recirkulációs halnevelés </vt:lpstr>
      <vt:lpstr>A legfontosabb tenyésztett halfajok - Afrikai harcsa (Clarias gariepinus) és hibridjei 1.</vt:lpstr>
      <vt:lpstr>A legfontosabb tenyésztett halfajok - Afrikai harcsa (Clarias gariepinus) és hibridjei 2. </vt:lpstr>
      <vt:lpstr>A legfontosabb tenyésztett halfajok - Szivárványos pisztráng (Oncorhynchus mykiss) 1.</vt:lpstr>
      <vt:lpstr>A legfontosabb tenyésztett halfajok - Szivárványos pisztráng (Oncorhynchus mykiss) 2.</vt:lpstr>
      <vt:lpstr>A legfontosabb tenyésztett halfajok - Csatornaharcsa (Ictalurus punctatus) </vt:lpstr>
      <vt:lpstr>A legfontosabb tenyésztett halfajok - Pangasiusharcsa (Pangasius hypophthalmus) </vt:lpstr>
      <vt:lpstr>A legfontosabb tenyésztett halfajok - Tilápia fajok 1. </vt:lpstr>
      <vt:lpstr>A legfontosabb tenyésztett halfajok - Tilápia fajok 2. </vt:lpstr>
      <vt:lpstr>A legfontosabb tenyésztett halfajok - Tokfélék 1. </vt:lpstr>
      <vt:lpstr>A legfontosabb tenyésztett halfajok - Tokfélék 2. </vt:lpstr>
      <vt:lpstr>Legfontosabb tenyésztett halfajok  Sügérfélék</vt:lpstr>
      <vt:lpstr>A precíziós haltenyésztés legfontosabb technológia elemei, eszközei</vt:lpstr>
      <vt:lpstr>Medencék</vt:lpstr>
      <vt:lpstr>Medence típusok</vt:lpstr>
      <vt:lpstr>Mechanikai szűrés</vt:lpstr>
      <vt:lpstr>Mechanikai szűrők típusai</vt:lpstr>
      <vt:lpstr>Biológiai szűrés</vt:lpstr>
      <vt:lpstr>Biológia szűrő típusok</vt:lpstr>
      <vt:lpstr>Oxigénpótlás</vt:lpstr>
      <vt:lpstr>Oxigén beoldás módszerei</vt:lpstr>
      <vt:lpstr>Vízmozgatás</vt:lpstr>
      <vt:lpstr>Mérés és szabályozás technika</vt:lpstr>
      <vt:lpstr>Mérés és szabályozás technika II.</vt:lpstr>
      <vt:lpstr>Állategészégüggyel kapcsolatos eszközök a precíziós haltenyésztésben</vt:lpstr>
      <vt:lpstr>Takarmányozás a precíziós haltenyésztésben</vt:lpstr>
      <vt:lpstr>Takarmányok főbb típusai</vt:lpstr>
      <vt:lpstr>A takarmányozás legfontosabb elvei</vt:lpstr>
      <vt:lpstr>A takarmányozás legfontosabb elvei</vt:lpstr>
      <vt:lpstr>A takarmányok kijuttatása</vt:lpstr>
      <vt:lpstr>Gazdaságossági kérdések 1.- A rendszer fő inputjai és outputjai </vt:lpstr>
      <vt:lpstr>Gazdaságossági kérdések 2.- Tények</vt:lpstr>
      <vt:lpstr>Jogi háttér</vt:lpstr>
      <vt:lpstr>Kapcsolódó szolgáltatások</vt:lpstr>
      <vt:lpstr>Precíziós haltenyésztés hazánkban 1. </vt:lpstr>
      <vt:lpstr>Precíziós haltenyésztés hazánkban 2.</vt:lpstr>
      <vt:lpstr>Precíziós haltenyésztés hazánkban 3.</vt:lpstr>
      <vt:lpstr>Ellenőrző kérdések 1.</vt:lpstr>
      <vt:lpstr>Ellenőrző kérdések 2.</vt:lpstr>
      <vt:lpstr>Ellenőrző kérdések 3.</vt:lpstr>
      <vt:lpstr>Ellenőrző kérdések 4.</vt:lpstr>
      <vt:lpstr>Ellenőrző kérdések 5.</vt:lpstr>
      <vt:lpstr>Felhasznált és ajánlott irodalmi hivatkozások jegyzéke </vt:lpstr>
      <vt:lpstr>Fogalomtár 1. </vt:lpstr>
      <vt:lpstr>Fogalomtár 2.</vt:lpstr>
      <vt:lpstr>TAG-ek </vt:lpstr>
      <vt:lpstr>Köszönjük a figyelmet!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Tartalom</dc:title>
  <dc:creator>Péter Varga</dc:creator>
  <cp:lastModifiedBy>balazs csorbaib</cp:lastModifiedBy>
  <cp:revision>77</cp:revision>
  <dcterms:created xsi:type="dcterms:W3CDTF">2021-04-21T15:27:09Z</dcterms:created>
  <dcterms:modified xsi:type="dcterms:W3CDTF">2021-06-29T14:14:34Z</dcterms:modified>
</cp:coreProperties>
</file>