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sldIdLst>
    <p:sldId id="259" r:id="rId2"/>
    <p:sldId id="545" r:id="rId3"/>
    <p:sldId id="260" r:id="rId4"/>
    <p:sldId id="526" r:id="rId5"/>
    <p:sldId id="525" r:id="rId6"/>
    <p:sldId id="543" r:id="rId7"/>
    <p:sldId id="533" r:id="rId8"/>
    <p:sldId id="527" r:id="rId9"/>
    <p:sldId id="529" r:id="rId10"/>
    <p:sldId id="552" r:id="rId11"/>
    <p:sldId id="348" r:id="rId12"/>
    <p:sldId id="530" r:id="rId13"/>
    <p:sldId id="335" r:id="rId14"/>
    <p:sldId id="461" r:id="rId15"/>
    <p:sldId id="541" r:id="rId16"/>
    <p:sldId id="546" r:id="rId17"/>
    <p:sldId id="537" r:id="rId18"/>
    <p:sldId id="357" r:id="rId19"/>
    <p:sldId id="547" r:id="rId20"/>
    <p:sldId id="516" r:id="rId21"/>
    <p:sldId id="540" r:id="rId22"/>
    <p:sldId id="274" r:id="rId23"/>
    <p:sldId id="520" r:id="rId24"/>
    <p:sldId id="448" r:id="rId25"/>
    <p:sldId id="522" r:id="rId26"/>
    <p:sldId id="512" r:id="rId27"/>
    <p:sldId id="513" r:id="rId28"/>
    <p:sldId id="548" r:id="rId29"/>
    <p:sldId id="549" r:id="rId30"/>
    <p:sldId id="539" r:id="rId31"/>
    <p:sldId id="290" r:id="rId32"/>
    <p:sldId id="279" r:id="rId33"/>
    <p:sldId id="356" r:id="rId34"/>
    <p:sldId id="523" r:id="rId35"/>
    <p:sldId id="538" r:id="rId36"/>
    <p:sldId id="550" r:id="rId37"/>
    <p:sldId id="366" r:id="rId38"/>
    <p:sldId id="518" r:id="rId39"/>
    <p:sldId id="551" r:id="rId40"/>
    <p:sldId id="555" r:id="rId41"/>
    <p:sldId id="506" r:id="rId42"/>
    <p:sldId id="507" r:id="rId43"/>
    <p:sldId id="273" r:id="rId44"/>
    <p:sldId id="508" r:id="rId45"/>
    <p:sldId id="510" r:id="rId46"/>
    <p:sldId id="511" r:id="rId47"/>
    <p:sldId id="272" r:id="rId48"/>
    <p:sldId id="285" r:id="rId49"/>
    <p:sldId id="553" r:id="rId50"/>
    <p:sldId id="517" r:id="rId51"/>
    <p:sldId id="322" r:id="rId52"/>
    <p:sldId id="554" r:id="rId53"/>
    <p:sldId id="519" r:id="rId54"/>
    <p:sldId id="306" r:id="rId55"/>
    <p:sldId id="308" r:id="rId56"/>
    <p:sldId id="307" r:id="rId57"/>
    <p:sldId id="524" r:id="rId5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j/YgChDxrHdlbjqiZlReiv6js5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éter Hejel" initials="PH" lastIdx="5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E4A"/>
    <a:srgbClr val="E7E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ten.st\Documents\AA%20Sync\Schulungen\HM%20Ausbildung\Excel%20Sheets%20f&#252;r%20Pr&#228;si\MIone_Verdeling%20melkingen2%201704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Tabelle3!$P$4</c:f>
              <c:strCache>
                <c:ptCount val="1"/>
                <c:pt idx="0">
                  <c:v>FREQ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Tabelle3!$P$5:$P$125</c:f>
              <c:numCache>
                <c:formatCode>General</c:formatCode>
                <c:ptCount val="121"/>
                <c:pt idx="100">
                  <c:v>4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89-4249-B7E2-FEF5B6065A8A}"/>
            </c:ext>
          </c:extLst>
        </c:ser>
        <c:ser>
          <c:idx val="2"/>
          <c:order val="1"/>
          <c:tx>
            <c:strRef>
              <c:f>Tabelle3!$Q$4</c:f>
              <c:strCache>
                <c:ptCount val="1"/>
                <c:pt idx="0">
                  <c:v>FREQ 2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Tabelle3!$Q$5:$Q$125</c:f>
              <c:numCache>
                <c:formatCode>General</c:formatCode>
                <c:ptCount val="121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89-4249-B7E2-FEF5B6065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0550352"/>
        <c:axId val="200550912"/>
      </c:lineChart>
      <c:catAx>
        <c:axId val="200550352"/>
        <c:scaling>
          <c:orientation val="minMax"/>
        </c:scaling>
        <c:delete val="1"/>
        <c:axPos val="b"/>
        <c:majorTickMark val="out"/>
        <c:minorTickMark val="none"/>
        <c:tickLblPos val="nextTo"/>
        <c:crossAx val="200550912"/>
        <c:crosses val="autoZero"/>
        <c:auto val="1"/>
        <c:lblAlgn val="ctr"/>
        <c:lblOffset val="100"/>
        <c:noMultiLvlLbl val="0"/>
      </c:catAx>
      <c:valAx>
        <c:axId val="200550912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0550352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0.06061</cdr:x>
      <cdr:y>0.04681</cdr:y>
    </cdr:from>
    <cdr:to>
      <cdr:x>0.81818</cdr:x>
      <cdr:y>0.94533</cdr:y>
    </cdr:to>
    <cdr:sp macro="" textlink="">
      <cdr:nvSpPr>
        <cdr:cNvPr id="4" name="Rechteck 3"/>
        <cdr:cNvSpPr/>
      </cdr:nvSpPr>
      <cdr:spPr>
        <a:xfrm xmlns:a="http://schemas.openxmlformats.org/drawingml/2006/main">
          <a:off x="384068" y="170062"/>
          <a:ext cx="4800496" cy="3264347"/>
        </a:xfrm>
        <a:prstGeom xmlns:a="http://schemas.openxmlformats.org/drawingml/2006/main" prst="rect">
          <a:avLst/>
        </a:prstGeom>
        <a:solidFill xmlns:a="http://schemas.openxmlformats.org/drawingml/2006/main">
          <a:srgbClr val="00B0F0">
            <a:alpha val="50000"/>
          </a:srgbClr>
        </a:solidFill>
        <a:ln xmlns:a="http://schemas.openxmlformats.org/drawingml/2006/main" w="952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0.81818</cdr:x>
      <cdr:y>0.04681</cdr:y>
    </cdr:from>
    <cdr:to>
      <cdr:x>0.9697</cdr:x>
      <cdr:y>0.94533</cdr:y>
    </cdr:to>
    <cdr:sp macro="" textlink="">
      <cdr:nvSpPr>
        <cdr:cNvPr id="9" name="Rechteck 8"/>
        <cdr:cNvSpPr/>
      </cdr:nvSpPr>
      <cdr:spPr>
        <a:xfrm xmlns:a="http://schemas.openxmlformats.org/drawingml/2006/main">
          <a:off x="3888432" y="127546"/>
          <a:ext cx="720080" cy="24482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alpha val="50000"/>
          </a:schemeClr>
        </a:solidFill>
        <a:ln xmlns:a="http://schemas.openxmlformats.org/drawingml/2006/main" w="952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0619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801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Egy</a:t>
            </a:r>
            <a:r>
              <a:rPr lang="en-US" baseline="0" dirty="0"/>
              <a:t> </a:t>
            </a:r>
            <a:r>
              <a:rPr lang="en-US" baseline="0" dirty="0" err="1"/>
              <a:t>másik</a:t>
            </a:r>
            <a:r>
              <a:rPr lang="en-US" baseline="0" dirty="0"/>
              <a:t> </a:t>
            </a:r>
            <a:r>
              <a:rPr lang="en-US" baseline="0" dirty="0" err="1"/>
              <a:t>megközelítés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E1A1D-E3B5-D840-824F-313B0EB382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FF01A8-0438-4B4E-BCA1-17E0D6AEDEF0}" type="slidenum">
              <a:rPr lang="de-DE" altLang="en-US"/>
              <a:pPr eaLnBrk="1" hangingPunct="1"/>
              <a:t>11</a:t>
            </a:fld>
            <a:endParaRPr lang="de-DE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688975"/>
            <a:ext cx="6129337" cy="34480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05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Forsberg, A-M., G. </a:t>
            </a:r>
            <a:r>
              <a:rPr lang="en-US" dirty="0" err="1"/>
              <a:t>Pettersson</a:t>
            </a:r>
            <a:r>
              <a:rPr lang="en-US" dirty="0"/>
              <a:t> and H. </a:t>
            </a:r>
            <a:r>
              <a:rPr lang="en-US" dirty="0" err="1"/>
              <a:t>Wiktorsson</a:t>
            </a:r>
            <a:r>
              <a:rPr lang="en-US" dirty="0"/>
              <a:t>, 2002. Comparison between free</a:t>
            </a:r>
          </a:p>
          <a:p>
            <a:r>
              <a:rPr lang="en-US" dirty="0"/>
              <a:t>and forced cow traffic in an automatic milking system. Proc. Technology for milking</a:t>
            </a:r>
          </a:p>
          <a:p>
            <a:r>
              <a:rPr lang="en-US" dirty="0"/>
              <a:t>and housing of dairy cows.</a:t>
            </a:r>
          </a:p>
          <a:p>
            <a:r>
              <a:rPr lang="en-US" dirty="0"/>
              <a:t>Harms, J., G. </a:t>
            </a:r>
            <a:r>
              <a:rPr lang="en-US" dirty="0" err="1"/>
              <a:t>Wendl</a:t>
            </a:r>
            <a:r>
              <a:rPr lang="en-US" dirty="0"/>
              <a:t> and H. </a:t>
            </a:r>
            <a:r>
              <a:rPr lang="en-US" dirty="0" err="1"/>
              <a:t>Schön</a:t>
            </a:r>
            <a:r>
              <a:rPr lang="en-US" dirty="0"/>
              <a:t>, 2002. Influence of cow traffic on milking and</a:t>
            </a:r>
          </a:p>
          <a:p>
            <a:r>
              <a:rPr lang="en-US" dirty="0"/>
              <a:t>animal </a:t>
            </a:r>
            <a:r>
              <a:rPr lang="en-US" dirty="0" err="1"/>
              <a:t>behaviour</a:t>
            </a:r>
            <a:r>
              <a:rPr lang="en-US" dirty="0"/>
              <a:t> in a robotic milking system. The First North American Conference</a:t>
            </a:r>
          </a:p>
          <a:p>
            <a:r>
              <a:rPr lang="en-US" dirty="0"/>
              <a:t>on Robotic Milking. March 20-22,2002, Toronto, Canada, II: 8 – 14.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130B0-0161-498A-82B5-7850946FA91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762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Aktivitásmérés</a:t>
            </a:r>
            <a:r>
              <a:rPr lang="en-US" baseline="0" dirty="0"/>
              <a:t> </a:t>
            </a:r>
            <a:r>
              <a:rPr lang="en-US" baseline="0" dirty="0" err="1"/>
              <a:t>szükségességét</a:t>
            </a:r>
            <a:r>
              <a:rPr lang="en-US" baseline="0" dirty="0"/>
              <a:t> </a:t>
            </a:r>
            <a:r>
              <a:rPr lang="en-US" baseline="0" dirty="0" err="1"/>
              <a:t>régen</a:t>
            </a:r>
            <a:r>
              <a:rPr lang="en-US" baseline="0" dirty="0"/>
              <a:t> </a:t>
            </a:r>
            <a:r>
              <a:rPr lang="en-US" baseline="0" dirty="0" err="1"/>
              <a:t>felismerték</a:t>
            </a:r>
            <a:r>
              <a:rPr lang="en-US" baseline="0" dirty="0"/>
              <a:t> </a:t>
            </a:r>
            <a:r>
              <a:rPr lang="en-US" baseline="0" dirty="0" err="1"/>
              <a:t>már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E1A1D-E3B5-D840-824F-313B0EB382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Feltűnik</a:t>
            </a:r>
            <a:r>
              <a:rPr lang="en-US" baseline="0" dirty="0"/>
              <a:t> </a:t>
            </a:r>
            <a:r>
              <a:rPr lang="en-US" baseline="0" dirty="0" err="1"/>
              <a:t>valakinak</a:t>
            </a:r>
            <a:r>
              <a:rPr lang="en-US" baseline="0" dirty="0"/>
              <a:t>? </a:t>
            </a:r>
            <a:r>
              <a:rPr lang="mr-IN" baseline="0" dirty="0"/>
              <a:t>–</a:t>
            </a:r>
            <a:r>
              <a:rPr lang="en-US" baseline="0" dirty="0"/>
              <a:t> </a:t>
            </a:r>
            <a:r>
              <a:rPr lang="en-US" baseline="0" dirty="0" err="1"/>
              <a:t>variációk</a:t>
            </a:r>
            <a:r>
              <a:rPr lang="en-US" baseline="0" dirty="0"/>
              <a:t> </a:t>
            </a:r>
            <a:r>
              <a:rPr lang="en-US" baseline="0" dirty="0" err="1"/>
              <a:t>egy</a:t>
            </a:r>
            <a:r>
              <a:rPr lang="en-US" baseline="0" dirty="0"/>
              <a:t> </a:t>
            </a:r>
            <a:r>
              <a:rPr lang="en-US" baseline="0" dirty="0" err="1"/>
              <a:t>témára</a:t>
            </a:r>
            <a:r>
              <a:rPr lang="en-US" baseline="0" dirty="0"/>
              <a:t> </a:t>
            </a:r>
            <a:r>
              <a:rPr lang="en-US" baseline="0" dirty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E1A1D-E3B5-D840-824F-313B0EB382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28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Hinweis: Die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Abdeckungsbereiche der Antennen sollten sich möglichst wenig überschneiden, um eine Mehrfacherfassung der Daten zu vermeiden.</a:t>
            </a:r>
            <a:endParaRPr lang="de-DE" dirty="0"/>
          </a:p>
          <a:p>
            <a:endParaRPr lang="de-DE" dirty="0"/>
          </a:p>
          <a:p>
            <a:r>
              <a:rPr lang="de-DE" dirty="0"/>
              <a:t>Wenn man darauf achtet, dass Antenne nicht vor Metall ist, sind 50 m und darüber hinaus kein Problem</a:t>
            </a:r>
          </a:p>
          <a:p>
            <a:r>
              <a:rPr lang="de-DE" dirty="0"/>
              <a:t>An 1 Antenne muss 1 Reader</a:t>
            </a:r>
          </a:p>
          <a:p>
            <a:r>
              <a:rPr lang="de-DE" dirty="0"/>
              <a:t>4</a:t>
            </a:r>
            <a:r>
              <a:rPr lang="de-DE" baseline="0" dirty="0"/>
              <a:t> Antennen können an eine VPU angebracht werden (bei Verbindung mit CAN-Kabel)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Antennenreader nimmt die Signale auf und leitet sie weiter an die VPU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F342-2B74-4E7E-B9B3-3BD66F6D674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47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922 MHz for Japan/Korea only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F342-2B74-4E7E-B9B3-3BD66F6D674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47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dystocia </a:t>
            </a:r>
            <a:r>
              <a:rPr lang="en-US" dirty="0" err="1"/>
              <a:t>gyakori</a:t>
            </a:r>
            <a:r>
              <a:rPr lang="en-US" dirty="0"/>
              <a:t>, a </a:t>
            </a:r>
            <a:r>
              <a:rPr lang="en-US" dirty="0" err="1"/>
              <a:t>tehénnek</a:t>
            </a:r>
            <a:r>
              <a:rPr lang="en-US" baseline="0" dirty="0"/>
              <a:t> </a:t>
            </a:r>
            <a:r>
              <a:rPr lang="en-US" baseline="0" dirty="0" err="1"/>
              <a:t>fájdalmat</a:t>
            </a:r>
            <a:r>
              <a:rPr lang="en-US" baseline="0" dirty="0"/>
              <a:t>, </a:t>
            </a:r>
            <a:r>
              <a:rPr lang="en-US" baseline="0" dirty="0" err="1"/>
              <a:t>diszkomfortot</a:t>
            </a:r>
            <a:r>
              <a:rPr lang="en-US" baseline="0" dirty="0"/>
              <a:t> </a:t>
            </a:r>
            <a:r>
              <a:rPr lang="en-US" baseline="0" dirty="0" err="1"/>
              <a:t>okoz</a:t>
            </a:r>
            <a:r>
              <a:rPr lang="en-US" baseline="0" dirty="0"/>
              <a:t>, a </a:t>
            </a:r>
            <a:r>
              <a:rPr lang="en-US" baseline="0" dirty="0" err="1"/>
              <a:t>gazdának</a:t>
            </a:r>
            <a:r>
              <a:rPr lang="en-US" baseline="0" dirty="0"/>
              <a:t> </a:t>
            </a:r>
            <a:r>
              <a:rPr lang="en-US" baseline="0" dirty="0" err="1"/>
              <a:t>pedig</a:t>
            </a:r>
            <a:r>
              <a:rPr lang="en-US" baseline="0" dirty="0"/>
              <a:t> </a:t>
            </a:r>
            <a:r>
              <a:rPr lang="en-US" baseline="0" dirty="0" err="1"/>
              <a:t>gazdasági</a:t>
            </a:r>
            <a:r>
              <a:rPr lang="en-US" baseline="0" dirty="0"/>
              <a:t> </a:t>
            </a:r>
            <a:r>
              <a:rPr lang="en-US" baseline="0" dirty="0" err="1"/>
              <a:t>veszteséget</a:t>
            </a:r>
            <a:r>
              <a:rPr lang="en-US" baseline="0" dirty="0"/>
              <a:t> (</a:t>
            </a:r>
            <a:r>
              <a:rPr lang="en-US" baseline="0" dirty="0" err="1"/>
              <a:t>állatorvosi</a:t>
            </a:r>
            <a:r>
              <a:rPr lang="en-US" baseline="0" dirty="0"/>
              <a:t> </a:t>
            </a:r>
            <a:r>
              <a:rPr lang="en-US" baseline="0" dirty="0" err="1"/>
              <a:t>költség</a:t>
            </a:r>
            <a:r>
              <a:rPr lang="en-US" baseline="0" dirty="0"/>
              <a:t>, </a:t>
            </a:r>
            <a:r>
              <a:rPr lang="en-US" baseline="0" dirty="0" err="1"/>
              <a:t>elejtezés</a:t>
            </a:r>
            <a:r>
              <a:rPr lang="en-US" baseline="0" dirty="0"/>
              <a:t>, </a:t>
            </a:r>
            <a:r>
              <a:rPr lang="en-US" baseline="0" dirty="0" err="1"/>
              <a:t>elhúzódó</a:t>
            </a:r>
            <a:r>
              <a:rPr lang="en-US" baseline="0" dirty="0"/>
              <a:t> </a:t>
            </a:r>
            <a:r>
              <a:rPr lang="en-US" baseline="0" dirty="0" err="1"/>
              <a:t>újravemhesülés</a:t>
            </a:r>
            <a:r>
              <a:rPr lang="en-US" baseline="0" dirty="0"/>
              <a:t>, </a:t>
            </a:r>
            <a:r>
              <a:rPr lang="en-US" baseline="0" dirty="0" err="1"/>
              <a:t>stb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E1A1D-E3B5-D840-824F-313B0EB382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36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előzőhöz</a:t>
            </a:r>
            <a:r>
              <a:rPr lang="en-US" dirty="0"/>
              <a:t> </a:t>
            </a:r>
            <a:r>
              <a:rPr lang="en-US" dirty="0" err="1"/>
              <a:t>hasonló</a:t>
            </a:r>
            <a:r>
              <a:rPr lang="en-US" dirty="0"/>
              <a:t> </a:t>
            </a:r>
            <a:r>
              <a:rPr lang="en-US" dirty="0" err="1"/>
              <a:t>megoldás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E1A1D-E3B5-D840-824F-313B0EB382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4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123" y="1034958"/>
            <a:ext cx="10279755" cy="1012722"/>
          </a:xfrm>
        </p:spPr>
        <p:txBody>
          <a:bodyPr anchor="t" anchorCtr="0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123" y="2168641"/>
            <a:ext cx="10279755" cy="395752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58064" y="95040"/>
            <a:ext cx="7533784" cy="414720"/>
          </a:xfrm>
        </p:spPr>
        <p:txBody>
          <a:bodyPr wrap="none" lIns="0" tIns="0" rIns="0" bIns="0" anchor="b" anchorCtr="0">
            <a:normAutofit/>
          </a:bodyPr>
          <a:lstStyle>
            <a:lvl1pPr marL="0" indent="0" algn="r">
              <a:buNone/>
              <a:defRPr sz="1200" b="1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4691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123" y="1034958"/>
            <a:ext cx="10279755" cy="101272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123" y="2168641"/>
            <a:ext cx="10279755" cy="3957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58064" y="95040"/>
            <a:ext cx="7533784" cy="414720"/>
          </a:xfrm>
        </p:spPr>
        <p:txBody>
          <a:bodyPr wrap="none" lIns="0" tIns="0" rIns="0" bIns="0" anchor="b" anchorCtr="0">
            <a:normAutofit/>
          </a:bodyPr>
          <a:lstStyle>
            <a:lvl1pPr marL="0" indent="0" algn="r">
              <a:buNone/>
              <a:defRPr sz="1200" b="1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78B3D-5090-D34A-9C53-A6040765C3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hu-HU"/>
              <a:t>Vitafort Takarmányozási Szimpózium, 2019. október 15-16. Siófok és  2019. október 17-18. Cserkeszőlő</a:t>
            </a:r>
          </a:p>
        </p:txBody>
      </p:sp>
    </p:spTree>
    <p:extLst>
      <p:ext uri="{BB962C8B-B14F-4D97-AF65-F5344CB8AC3E}">
        <p14:creationId xmlns:p14="http://schemas.microsoft.com/office/powerpoint/2010/main" val="273759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236135"/>
            <a:ext cx="10847919" cy="5073649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867"/>
            </a:lvl2pPr>
            <a:lvl3pPr>
              <a:defRPr sz="1467"/>
            </a:lvl3pPr>
            <a:lvl4pPr marL="959976" indent="-239994">
              <a:defRPr sz="1467"/>
            </a:lvl4pPr>
            <a:lvl5pPr marL="1198003" indent="-239994">
              <a:defRPr sz="1467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1801" y="165101"/>
            <a:ext cx="8447617" cy="76835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088555" y="6504731"/>
            <a:ext cx="525596" cy="191964"/>
          </a:xfrm>
        </p:spPr>
        <p:txBody>
          <a:bodyPr/>
          <a:lstStyle>
            <a:lvl1pPr algn="r">
              <a:defRPr sz="1333" b="1"/>
            </a:lvl1pPr>
          </a:lstStyle>
          <a:p>
            <a:fld id="{D46619FA-62B9-4C58-8D46-9877ED4AF800}" type="slidenum">
              <a:rPr lang="de-DE" smtClean="0"/>
              <a:pPr/>
              <a:t>‹#›</a:t>
            </a:fld>
            <a:r>
              <a:rPr lang="de-DE" dirty="0"/>
              <a:t>  </a:t>
            </a:r>
          </a:p>
        </p:txBody>
      </p:sp>
      <p:sp>
        <p:nvSpPr>
          <p:cNvPr id="7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509495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de-DE"/>
              <a:t>Text über "Einfügen Kopf- u. Fußzeile" einfügen</a:t>
            </a:r>
            <a:endParaRPr lang="de-DE" dirty="0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7535697" y="6509495"/>
            <a:ext cx="1824204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DE38FF-B53C-499A-8DEF-13F5311A72B1}" type="datetime4">
              <a:rPr lang="de-DE" smtClean="0"/>
              <a:t>20. April 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877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Add Text Here – Arial 20</a:t>
            </a:r>
          </a:p>
          <a:p>
            <a:pPr lvl="1"/>
            <a:r>
              <a:rPr lang="de-DE" noProof="0"/>
              <a:t>Add Sub Text Here – Arial 18</a:t>
            </a:r>
          </a:p>
          <a:p>
            <a:pPr lvl="2"/>
            <a:r>
              <a:rPr lang="de-DE" noProof="0"/>
              <a:t>Etc. – Arial 16</a:t>
            </a:r>
          </a:p>
          <a:p>
            <a:pPr lvl="3"/>
            <a:r>
              <a:rPr lang="de-DE" noProof="0"/>
              <a:t>Etc. – Arial 14</a:t>
            </a:r>
          </a:p>
          <a:p>
            <a:pPr lvl="4"/>
            <a:r>
              <a:rPr lang="de-DE" noProof="0"/>
              <a:t>Etc. – Arial 14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noProof="0"/>
              <a:t>Add Title Here – Arial 22 Bold</a:t>
            </a:r>
          </a:p>
        </p:txBody>
      </p:sp>
    </p:spTree>
    <p:extLst>
      <p:ext uri="{BB962C8B-B14F-4D97-AF65-F5344CB8AC3E}">
        <p14:creationId xmlns:p14="http://schemas.microsoft.com/office/powerpoint/2010/main" val="42561111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043013" y="6485527"/>
            <a:ext cx="525596" cy="191964"/>
          </a:xfrm>
        </p:spPr>
        <p:txBody>
          <a:bodyPr/>
          <a:lstStyle>
            <a:lvl1pPr algn="r">
              <a:defRPr/>
            </a:lvl1pPr>
          </a:lstStyle>
          <a:p>
            <a:fld id="{D46619FA-62B9-4C58-8D46-9877ED4AF800}" type="slidenum">
              <a:rPr lang="de-DE" smtClean="0"/>
              <a:pPr/>
              <a:t>‹#›</a:t>
            </a:fld>
            <a:r>
              <a:rPr lang="de-DE" dirty="0"/>
              <a:t>  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0117" y="6485527"/>
            <a:ext cx="7296000" cy="187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Text über "Einfügen Kopf- u. Fußzeile" einfügen</a:t>
            </a:r>
          </a:p>
        </p:txBody>
      </p:sp>
    </p:spTree>
    <p:extLst>
      <p:ext uri="{BB962C8B-B14F-4D97-AF65-F5344CB8AC3E}">
        <p14:creationId xmlns:p14="http://schemas.microsoft.com/office/powerpoint/2010/main" val="312910556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_General product description_Title, Subtitle, 1/2 Text  and 1: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124680"/>
            <a:ext cx="10752667" cy="360051"/>
          </a:xfrm>
          <a:prstGeom prst="rect">
            <a:avLst/>
          </a:prstGeom>
        </p:spPr>
        <p:txBody>
          <a:bodyPr/>
          <a:lstStyle>
            <a:lvl1pPr>
              <a:buNone/>
              <a:defRPr b="1" baseline="0"/>
            </a:lvl1pPr>
          </a:lstStyle>
          <a:p>
            <a:pPr lvl="0"/>
            <a:r>
              <a:rPr lang="en-US" noProof="0"/>
              <a:t>Subtitle Here – Arial 20 Bold</a:t>
            </a:r>
          </a:p>
        </p:txBody>
      </p:sp>
      <p:sp>
        <p:nvSpPr>
          <p:cNvPr id="5" name="Inhaltsplatzhalter 5"/>
          <p:cNvSpPr>
            <a:spLocks noGrp="1"/>
          </p:cNvSpPr>
          <p:nvPr>
            <p:ph sz="quarter" idx="12" hasCustomPrompt="1"/>
          </p:nvPr>
        </p:nvSpPr>
        <p:spPr>
          <a:xfrm>
            <a:off x="719253" y="1556740"/>
            <a:ext cx="5280733" cy="230432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Add Text Here – Arial 20</a:t>
            </a:r>
          </a:p>
          <a:p>
            <a:pPr lvl="1"/>
            <a:r>
              <a:rPr lang="en-US" noProof="0"/>
              <a:t>Add Sub Text Here – Arial 18</a:t>
            </a:r>
          </a:p>
          <a:p>
            <a:pPr lvl="2"/>
            <a:r>
              <a:rPr lang="en-US" noProof="0"/>
              <a:t>Etc. – Arial 16</a:t>
            </a:r>
          </a:p>
          <a:p>
            <a:pPr lvl="3"/>
            <a:r>
              <a:rPr lang="en-US" noProof="0"/>
              <a:t>Etc. – Arial 14</a:t>
            </a:r>
          </a:p>
          <a:p>
            <a:pPr lvl="4"/>
            <a:r>
              <a:rPr lang="en-US" noProof="0"/>
              <a:t>Etc. – Arial 14</a:t>
            </a:r>
          </a:p>
        </p:txBody>
      </p:sp>
      <p:sp>
        <p:nvSpPr>
          <p:cNvPr id="9" name="Inhaltsplatzhalter 5"/>
          <p:cNvSpPr>
            <a:spLocks noGrp="1"/>
          </p:cNvSpPr>
          <p:nvPr>
            <p:ph sz="quarter" idx="14" hasCustomPrompt="1"/>
          </p:nvPr>
        </p:nvSpPr>
        <p:spPr>
          <a:xfrm>
            <a:off x="6192013" y="1556741"/>
            <a:ext cx="5280584" cy="468064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Add Text Here – Arial 20</a:t>
            </a:r>
          </a:p>
          <a:p>
            <a:pPr lvl="1"/>
            <a:r>
              <a:rPr lang="en-US" noProof="0"/>
              <a:t>Add Sub Text Here – Arial 18</a:t>
            </a:r>
          </a:p>
          <a:p>
            <a:pPr lvl="2"/>
            <a:r>
              <a:rPr lang="en-US" noProof="0"/>
              <a:t>Etc. – Arial 16</a:t>
            </a:r>
          </a:p>
          <a:p>
            <a:pPr lvl="3"/>
            <a:r>
              <a:rPr lang="en-US" noProof="0"/>
              <a:t>Etc. – Arial 14</a:t>
            </a:r>
          </a:p>
          <a:p>
            <a:pPr lvl="4"/>
            <a:r>
              <a:rPr lang="en-US" noProof="0"/>
              <a:t>Etc. – Arial 14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5" hasCustomPrompt="1"/>
          </p:nvPr>
        </p:nvSpPr>
        <p:spPr>
          <a:xfrm>
            <a:off x="719253" y="3933071"/>
            <a:ext cx="5280733" cy="230432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Add Text Here – Arial 20</a:t>
            </a:r>
          </a:p>
          <a:p>
            <a:pPr lvl="1"/>
            <a:r>
              <a:rPr lang="en-US" noProof="0"/>
              <a:t>Add Sub Text Here – Arial 18</a:t>
            </a:r>
          </a:p>
          <a:p>
            <a:pPr lvl="2"/>
            <a:r>
              <a:rPr lang="en-US" noProof="0"/>
              <a:t>Etc. – Arial 16</a:t>
            </a:r>
          </a:p>
          <a:p>
            <a:pPr lvl="3"/>
            <a:r>
              <a:rPr lang="en-US" noProof="0"/>
              <a:t>Etc. – Arial 14</a:t>
            </a:r>
          </a:p>
          <a:p>
            <a:pPr lvl="4"/>
            <a:r>
              <a:rPr lang="en-US" noProof="0"/>
              <a:t>Etc. – Arial 14</a:t>
            </a:r>
          </a:p>
        </p:txBody>
      </p:sp>
    </p:spTree>
    <p:extLst>
      <p:ext uri="{BB962C8B-B14F-4D97-AF65-F5344CB8AC3E}">
        <p14:creationId xmlns:p14="http://schemas.microsoft.com/office/powerpoint/2010/main" val="22819461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tif"/><Relationship Id="rId2" Type="http://schemas.openxmlformats.org/officeDocument/2006/relationships/hyperlink" Target="../GEA/SalesSupport/02_Countries/Uruguay/Internal%20training/03_Filme/Monobox/04_Monobox_Animation.mp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../GEA/SalesSupport/02_Countries/Uruguay/Internal%20training/03_Filme/DPQ/971-Automatisches-Melken-DPQ-Imagefilm-US-Full-HD_514891.mp4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68/jds.S0022-0302(01)70210-X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ly.com/gb/news/2020/02/10/techcompany-milkalyser-under-lely-ownership/?fbclid=IwAR1TSsEhYFA8A043kY4KUW16-1DJglMri1RD6FQwWj93z-DTgFoPk1rA7xY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oi.org/10.3168/jds.S0022-0302(85)80844-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6.tiff"/><Relationship Id="rId7" Type="http://schemas.openxmlformats.org/officeDocument/2006/relationships/image" Target="../media/image70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Relationship Id="rId9" Type="http://schemas.openxmlformats.org/officeDocument/2006/relationships/image" Target="../media/image72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6oIsDxL6q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359298-FD1F-4785-9287-F2A6C2CF2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0" y="1446386"/>
            <a:ext cx="10737333" cy="1982614"/>
          </a:xfrm>
          <a:solidFill>
            <a:srgbClr val="E7E5E6"/>
          </a:solidFill>
        </p:spPr>
        <p:txBody>
          <a:bodyPr>
            <a:noAutofit/>
          </a:bodyPr>
          <a:lstStyle/>
          <a:p>
            <a:r>
              <a:rPr lang="hu-HU" sz="3200" dirty="0"/>
              <a:t>DIGITÁLIS JÓLÉT PROGRAM 2.0</a:t>
            </a:r>
            <a:br>
              <a:rPr lang="hu-HU" sz="3200" dirty="0"/>
            </a:br>
            <a:r>
              <a:rPr lang="hu-HU" sz="3200" dirty="0"/>
              <a:t>Digitális Agrárakadémia, Állategészségügyi Modul</a:t>
            </a:r>
            <a:br>
              <a:rPr lang="hu-HU" sz="3200" dirty="0"/>
            </a:br>
            <a:r>
              <a:rPr lang="hu-HU" sz="3200" i="1" dirty="0"/>
              <a:t>Az automatikus állategészségügyi monitoring rendszerek használata a szarvasmarhatartási gyakorlatban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E9E1020-1D18-4ADA-ADAE-A8D5D12EB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227" y="3287701"/>
            <a:ext cx="9144000" cy="979927"/>
          </a:xfrm>
        </p:spPr>
        <p:txBody>
          <a:bodyPr>
            <a:normAutofit fontScale="77500" lnSpcReduction="20000"/>
          </a:bodyPr>
          <a:lstStyle/>
          <a:p>
            <a:r>
              <a:rPr lang="hu-HU" sz="3200" dirty="0">
                <a:solidFill>
                  <a:schemeClr val="tx1"/>
                </a:solidFill>
              </a:rPr>
              <a:t>Dr. Hejel Péter</a:t>
            </a:r>
            <a:r>
              <a:rPr lang="hu-HU" sz="3200" baseline="30000" dirty="0">
                <a:solidFill>
                  <a:schemeClr val="tx1"/>
                </a:solidFill>
              </a:rPr>
              <a:t>2</a:t>
            </a:r>
            <a:r>
              <a:rPr lang="hu-HU" sz="3200" dirty="0">
                <a:solidFill>
                  <a:schemeClr val="tx1"/>
                </a:solidFill>
              </a:rPr>
              <a:t> – Dr. Könyves László</a:t>
            </a:r>
            <a:r>
              <a:rPr lang="hu-HU" sz="3200" baseline="30000" dirty="0">
                <a:solidFill>
                  <a:schemeClr val="tx1"/>
                </a:solidFill>
              </a:rPr>
              <a:t>1</a:t>
            </a:r>
          </a:p>
          <a:p>
            <a:pPr algn="l"/>
            <a:r>
              <a:rPr lang="hu-HU" sz="1400" baseline="30000" dirty="0">
                <a:solidFill>
                  <a:schemeClr val="tx1"/>
                </a:solidFill>
              </a:rPr>
              <a:t>1</a:t>
            </a:r>
            <a:r>
              <a:rPr lang="hu-HU" sz="1400" dirty="0">
                <a:solidFill>
                  <a:schemeClr val="tx1"/>
                </a:solidFill>
              </a:rPr>
              <a:t>Állatorvostudományi Egyetem, Budapest, Állathigiéniai, Állomány-egészségtani Tanszék és Mobilklinika</a:t>
            </a:r>
          </a:p>
          <a:p>
            <a:pPr algn="l"/>
            <a:r>
              <a:rPr lang="hu-HU" sz="1400" baseline="30000" dirty="0">
                <a:solidFill>
                  <a:schemeClr val="tx1"/>
                </a:solidFill>
              </a:rPr>
              <a:t>2</a:t>
            </a:r>
            <a:r>
              <a:rPr lang="hu-HU" sz="1400" dirty="0">
                <a:solidFill>
                  <a:schemeClr val="tx1"/>
                </a:solidFill>
              </a:rPr>
              <a:t>Milk Center Kft., Budapest</a:t>
            </a:r>
          </a:p>
        </p:txBody>
      </p:sp>
    </p:spTree>
    <p:extLst>
      <p:ext uri="{BB962C8B-B14F-4D97-AF65-F5344CB8AC3E}">
        <p14:creationId xmlns:p14="http://schemas.microsoft.com/office/powerpoint/2010/main" val="196570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5">
            <a:hlinkClick r:id="rId2" action="ppaction://hlinkfile"/>
            <a:extLst>
              <a:ext uri="{FF2B5EF4-FFF2-40B4-BE49-F238E27FC236}">
                <a16:creationId xmlns:a16="http://schemas.microsoft.com/office/drawing/2014/main" id="{A1B444C3-24F3-4868-BA4B-60B506615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88" y="3424979"/>
            <a:ext cx="2717046" cy="271704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E3AB5606-F080-427C-8DC6-03CFA85384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969" y="2094038"/>
            <a:ext cx="3616960" cy="195041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501B8AD-9CD2-4684-9C03-AAF4F733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18" y="527685"/>
            <a:ext cx="10715563" cy="77279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robotizált fejéstechnológiai rendszerek jelentősége</a:t>
            </a:r>
            <a:br>
              <a:rPr lang="hu-HU" dirty="0"/>
            </a:br>
            <a:endParaRPr lang="hu-HU" b="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7F3ED-F0AE-4BFF-B824-0581B9E8784D}"/>
              </a:ext>
            </a:extLst>
          </p:cNvPr>
          <p:cNvSpPr txBox="1"/>
          <p:nvPr/>
        </p:nvSpPr>
        <p:spPr>
          <a:xfrm>
            <a:off x="246581" y="1280222"/>
            <a:ext cx="1167144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u-HU" sz="2000" dirty="0">
                <a:solidFill>
                  <a:srgbClr val="00B050"/>
                </a:solidFill>
              </a:rPr>
              <a:t>Minden állományméretnél lehetséges a robotizált fejés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1956475-9110-49C1-8361-732B5B4E7FD6}"/>
              </a:ext>
            </a:extLst>
          </p:cNvPr>
          <p:cNvSpPr/>
          <p:nvPr/>
        </p:nvSpPr>
        <p:spPr>
          <a:xfrm>
            <a:off x="8460254" y="3882867"/>
            <a:ext cx="2414761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50" dirty="0"/>
              <a:t>http://</a:t>
            </a:r>
            <a:r>
              <a:rPr lang="hu-HU" sz="450" dirty="0" err="1"/>
              <a:t>robotika.lt</a:t>
            </a:r>
            <a:r>
              <a:rPr lang="hu-HU" sz="450" dirty="0"/>
              <a:t>/</a:t>
            </a:r>
            <a:r>
              <a:rPr lang="hu-HU" sz="450" dirty="0" err="1"/>
              <a:t>wp-content</a:t>
            </a:r>
            <a:r>
              <a:rPr lang="hu-HU" sz="450" dirty="0"/>
              <a:t>/</a:t>
            </a:r>
            <a:r>
              <a:rPr lang="hu-HU" sz="450" dirty="0" err="1"/>
              <a:t>uploads</a:t>
            </a:r>
            <a:r>
              <a:rPr lang="hu-HU" sz="450" dirty="0"/>
              <a:t>/2014/03/</a:t>
            </a:r>
            <a:r>
              <a:rPr lang="hu-HU" sz="450" dirty="0" err="1"/>
              <a:t>Robotas-melžėja-fermerio-svajonė.jpg</a:t>
            </a:r>
            <a:endParaRPr lang="hu-HU" sz="4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D4FA29-A354-4841-8B40-CCBECBDE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46" y="4558008"/>
            <a:ext cx="3091848" cy="206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6064205-7BED-4177-B5C8-2C5D202D6349}"/>
              </a:ext>
            </a:extLst>
          </p:cNvPr>
          <p:cNvSpPr txBox="1"/>
          <p:nvPr/>
        </p:nvSpPr>
        <p:spPr>
          <a:xfrm>
            <a:off x="9079457" y="6627168"/>
            <a:ext cx="18976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900" dirty="0"/>
              <a:t>https://www.delaval.com/</a:t>
            </a:r>
          </a:p>
        </p:txBody>
      </p:sp>
      <p:pic>
        <p:nvPicPr>
          <p:cNvPr id="10" name="Inhaltsplatzhalter 4">
            <a:hlinkClick r:id="rId6" action="ppaction://hlinkfile"/>
            <a:extLst>
              <a:ext uri="{FF2B5EF4-FFF2-40B4-BE49-F238E27FC236}">
                <a16:creationId xmlns:a16="http://schemas.microsoft.com/office/drawing/2014/main" id="{1F736AF6-A622-4459-91EE-DC0FFF62E3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3" y="2324859"/>
            <a:ext cx="5174999" cy="2776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FDC7DD42-3070-41BA-A16E-CEC5DD3CE541}"/>
              </a:ext>
            </a:extLst>
          </p:cNvPr>
          <p:cNvSpPr txBox="1"/>
          <p:nvPr/>
        </p:nvSpPr>
        <p:spPr>
          <a:xfrm>
            <a:off x="310553" y="5116387"/>
            <a:ext cx="121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https://www.gea.com/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A4A30A4-D361-42C2-95DA-EE9D933F7F2A}"/>
              </a:ext>
            </a:extLst>
          </p:cNvPr>
          <p:cNvSpPr txBox="1"/>
          <p:nvPr/>
        </p:nvSpPr>
        <p:spPr>
          <a:xfrm>
            <a:off x="6366911" y="5926581"/>
            <a:ext cx="121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8042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ChangeArrowheads="1"/>
          </p:cNvSpPr>
          <p:nvPr/>
        </p:nvSpPr>
        <p:spPr bwMode="auto">
          <a:xfrm>
            <a:off x="8923870" y="945259"/>
            <a:ext cx="2641600" cy="6873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en-US" sz="1600" b="1" dirty="0"/>
              <a:t>Tejmennyiség</a:t>
            </a:r>
            <a:endParaRPr lang="en-US" altLang="en-US" sz="1600" b="1" dirty="0"/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3287185" y="945258"/>
            <a:ext cx="2592917" cy="687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en-US" sz="1600" b="1" dirty="0" err="1"/>
              <a:t>Bimbóhelyeződés</a:t>
            </a:r>
            <a:endParaRPr lang="en-US" altLang="en-US" sz="1600" b="1" dirty="0"/>
          </a:p>
        </p:txBody>
      </p:sp>
      <p:sp>
        <p:nvSpPr>
          <p:cNvPr id="357390" name="Rectangle 14"/>
          <p:cNvSpPr>
            <a:spLocks noChangeArrowheads="1"/>
          </p:cNvSpPr>
          <p:nvPr/>
        </p:nvSpPr>
        <p:spPr bwMode="auto">
          <a:xfrm>
            <a:off x="484718" y="986690"/>
            <a:ext cx="2544233" cy="687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en-US" sz="1600" b="1" dirty="0"/>
              <a:t>Tőgy</a:t>
            </a:r>
            <a:endParaRPr lang="en-US" altLang="en-US" sz="1600" b="1" dirty="0"/>
          </a:p>
        </p:txBody>
      </p:sp>
      <p:grpSp>
        <p:nvGrpSpPr>
          <p:cNvPr id="357518" name="Group 142"/>
          <p:cNvGrpSpPr>
            <a:grpSpLocks/>
          </p:cNvGrpSpPr>
          <p:nvPr/>
        </p:nvGrpSpPr>
        <p:grpSpPr bwMode="auto">
          <a:xfrm>
            <a:off x="8836718" y="1871467"/>
            <a:ext cx="2741084" cy="4246563"/>
            <a:chOff x="203" y="1144"/>
            <a:chExt cx="1295" cy="2675"/>
          </a:xfrm>
        </p:grpSpPr>
        <p:sp>
          <p:nvSpPr>
            <p:cNvPr id="12332" name="Rectangle 3"/>
            <p:cNvSpPr>
              <a:spLocks noChangeArrowheads="1"/>
            </p:cNvSpPr>
            <p:nvPr/>
          </p:nvSpPr>
          <p:spPr bwMode="auto">
            <a:xfrm>
              <a:off x="249" y="1144"/>
              <a:ext cx="1248" cy="26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1867" dirty="0"/>
            </a:p>
          </p:txBody>
        </p:sp>
        <p:grpSp>
          <p:nvGrpSpPr>
            <p:cNvPr id="12333" name="Group 135"/>
            <p:cNvGrpSpPr>
              <a:grpSpLocks/>
            </p:cNvGrpSpPr>
            <p:nvPr/>
          </p:nvGrpSpPr>
          <p:grpSpPr bwMode="auto">
            <a:xfrm>
              <a:off x="203" y="2520"/>
              <a:ext cx="1295" cy="1299"/>
              <a:chOff x="203" y="2935"/>
              <a:chExt cx="1295" cy="1299"/>
            </a:xfrm>
          </p:grpSpPr>
          <p:sp>
            <p:nvSpPr>
              <p:cNvPr id="12339" name="Text Box 7"/>
              <p:cNvSpPr txBox="1">
                <a:spLocks noChangeArrowheads="1"/>
              </p:cNvSpPr>
              <p:nvPr/>
            </p:nvSpPr>
            <p:spPr bwMode="auto">
              <a:xfrm>
                <a:off x="249" y="2935"/>
                <a:ext cx="1249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altLang="en-US" sz="1600" dirty="0"/>
                  <a:t>Tejmennyiség</a:t>
                </a:r>
                <a:endParaRPr lang="en-US" altLang="en-US" sz="1600" dirty="0"/>
              </a:p>
              <a:p>
                <a:pPr algn="ctr" eaLnBrk="1" hangingPunct="1"/>
                <a:endParaRPr lang="en-US" altLang="en-US" sz="1600" dirty="0">
                  <a:solidFill>
                    <a:srgbClr val="008000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340" name="Group 128"/>
              <p:cNvGrpSpPr>
                <a:grpSpLocks/>
              </p:cNvGrpSpPr>
              <p:nvPr/>
            </p:nvGrpSpPr>
            <p:grpSpPr bwMode="auto">
              <a:xfrm>
                <a:off x="203" y="3300"/>
                <a:ext cx="1295" cy="873"/>
                <a:chOff x="203" y="3300"/>
                <a:chExt cx="1295" cy="873"/>
              </a:xfrm>
            </p:grpSpPr>
            <p:pic>
              <p:nvPicPr>
                <p:cNvPr id="12341" name="Picture 79" descr="01_C-Milchmenge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" y="3300"/>
                  <a:ext cx="742" cy="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42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203" y="3960"/>
                  <a:ext cx="1295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1600" dirty="0">
                      <a:solidFill>
                        <a:srgbClr val="FF6600"/>
                      </a:solidFill>
                    </a:rPr>
                    <a:t>8 - 30 kg / </a:t>
                  </a:r>
                  <a:r>
                    <a:rPr lang="hu-HU" altLang="en-US" sz="1600" dirty="0">
                      <a:solidFill>
                        <a:srgbClr val="FF6600"/>
                      </a:solidFill>
                    </a:rPr>
                    <a:t>fejés</a:t>
                  </a:r>
                  <a:endParaRPr lang="en-US" altLang="en-US" sz="1600" dirty="0">
                    <a:solidFill>
                      <a:srgbClr val="FF6600"/>
                    </a:solidFill>
                  </a:endParaRPr>
                </a:p>
              </p:txBody>
            </p:sp>
          </p:grpSp>
        </p:grpSp>
        <p:grpSp>
          <p:nvGrpSpPr>
            <p:cNvPr id="12334" name="Group 134"/>
            <p:cNvGrpSpPr>
              <a:grpSpLocks/>
            </p:cNvGrpSpPr>
            <p:nvPr/>
          </p:nvGrpSpPr>
          <p:grpSpPr bwMode="auto">
            <a:xfrm>
              <a:off x="271" y="1155"/>
              <a:ext cx="1227" cy="1333"/>
              <a:chOff x="271" y="1570"/>
              <a:chExt cx="1227" cy="1333"/>
            </a:xfrm>
          </p:grpSpPr>
          <p:sp>
            <p:nvSpPr>
              <p:cNvPr id="12335" name="Text Box 6"/>
              <p:cNvSpPr txBox="1">
                <a:spLocks noChangeArrowheads="1"/>
              </p:cNvSpPr>
              <p:nvPr/>
            </p:nvSpPr>
            <p:spPr bwMode="auto">
              <a:xfrm>
                <a:off x="385" y="1570"/>
                <a:ext cx="975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altLang="en-US" sz="1600" dirty="0"/>
                  <a:t>Tejleadási sebesség</a:t>
                </a:r>
                <a:endParaRPr lang="en-US" altLang="en-US" sz="1600" dirty="0"/>
              </a:p>
              <a:p>
                <a:pPr algn="ctr" eaLnBrk="1" hangingPunct="1"/>
                <a:endParaRPr lang="en-US" altLang="en-US" sz="1600" dirty="0">
                  <a:solidFill>
                    <a:srgbClr val="008000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336" name="Group 127"/>
              <p:cNvGrpSpPr>
                <a:grpSpLocks/>
              </p:cNvGrpSpPr>
              <p:nvPr/>
            </p:nvGrpSpPr>
            <p:grpSpPr bwMode="auto">
              <a:xfrm>
                <a:off x="271" y="1925"/>
                <a:ext cx="1227" cy="978"/>
                <a:chOff x="271" y="1925"/>
                <a:chExt cx="1227" cy="978"/>
              </a:xfrm>
            </p:grpSpPr>
            <p:pic>
              <p:nvPicPr>
                <p:cNvPr id="12337" name="Picture 91" descr="01_B-Melkbarkeit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" y="1925"/>
                  <a:ext cx="764" cy="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38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271" y="2690"/>
                  <a:ext cx="1227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1600" dirty="0">
                      <a:solidFill>
                        <a:srgbClr val="FF6600"/>
                      </a:solidFill>
                    </a:rPr>
                    <a:t>1,5 - 10 kg / min</a:t>
                  </a:r>
                </a:p>
              </p:txBody>
            </p:sp>
          </p:grpSp>
        </p:grpSp>
      </p:grpSp>
      <p:grpSp>
        <p:nvGrpSpPr>
          <p:cNvPr id="357520" name="Group 144"/>
          <p:cNvGrpSpPr>
            <a:grpSpLocks/>
          </p:cNvGrpSpPr>
          <p:nvPr/>
        </p:nvGrpSpPr>
        <p:grpSpPr bwMode="auto">
          <a:xfrm>
            <a:off x="3215703" y="1871467"/>
            <a:ext cx="2654300" cy="4170363"/>
            <a:chOff x="2925" y="1147"/>
            <a:chExt cx="1254" cy="2627"/>
          </a:xfrm>
        </p:grpSpPr>
        <p:sp>
          <p:nvSpPr>
            <p:cNvPr id="12321" name="Rectangle 9"/>
            <p:cNvSpPr>
              <a:spLocks noChangeArrowheads="1"/>
            </p:cNvSpPr>
            <p:nvPr/>
          </p:nvSpPr>
          <p:spPr bwMode="auto">
            <a:xfrm>
              <a:off x="2954" y="1147"/>
              <a:ext cx="1225" cy="26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1867" dirty="0"/>
            </a:p>
          </p:txBody>
        </p:sp>
        <p:grpSp>
          <p:nvGrpSpPr>
            <p:cNvPr id="12322" name="Group 137"/>
            <p:cNvGrpSpPr>
              <a:grpSpLocks/>
            </p:cNvGrpSpPr>
            <p:nvPr/>
          </p:nvGrpSpPr>
          <p:grpSpPr bwMode="auto">
            <a:xfrm>
              <a:off x="2993" y="1148"/>
              <a:ext cx="1134" cy="1609"/>
              <a:chOff x="2993" y="1563"/>
              <a:chExt cx="1134" cy="1609"/>
            </a:xfrm>
          </p:grpSpPr>
          <p:sp>
            <p:nvSpPr>
              <p:cNvPr id="12328" name="Text Box 11"/>
              <p:cNvSpPr txBox="1">
                <a:spLocks noChangeArrowheads="1"/>
              </p:cNvSpPr>
              <p:nvPr/>
            </p:nvSpPr>
            <p:spPr bwMode="auto">
              <a:xfrm>
                <a:off x="3016" y="1563"/>
                <a:ext cx="1101" cy="1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altLang="en-US" sz="1600" dirty="0" err="1"/>
                  <a:t>Bimbóhelyeződés</a:t>
                </a:r>
                <a:br>
                  <a:rPr lang="en-US" altLang="en-US" sz="1600" dirty="0">
                    <a:solidFill>
                      <a:schemeClr val="tx2"/>
                    </a:solidFill>
                  </a:rPr>
                </a:br>
                <a:endParaRPr lang="en-US" altLang="en-US" sz="1600" dirty="0">
                  <a:solidFill>
                    <a:schemeClr val="tx2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329" name="Group 130"/>
              <p:cNvGrpSpPr>
                <a:grpSpLocks/>
              </p:cNvGrpSpPr>
              <p:nvPr/>
            </p:nvGrpSpPr>
            <p:grpSpPr bwMode="auto">
              <a:xfrm>
                <a:off x="2993" y="2068"/>
                <a:ext cx="1134" cy="858"/>
                <a:chOff x="2993" y="2068"/>
                <a:chExt cx="1134" cy="858"/>
              </a:xfrm>
            </p:grpSpPr>
            <p:pic>
              <p:nvPicPr>
                <p:cNvPr id="12330" name="Picture 85" descr="01_F-Zitzenstellung"/>
                <p:cNvPicPr>
                  <a:picLocks noChangeAspect="1" noChangeArrowheads="1" noCrop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3" y="2068"/>
                  <a:ext cx="674" cy="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31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2993" y="2713"/>
                  <a:ext cx="113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1600" dirty="0">
                      <a:solidFill>
                        <a:srgbClr val="FF6600"/>
                      </a:solidFill>
                    </a:rPr>
                    <a:t>10 - 330 mm</a:t>
                  </a:r>
                </a:p>
              </p:txBody>
            </p:sp>
          </p:grpSp>
        </p:grpSp>
        <p:grpSp>
          <p:nvGrpSpPr>
            <p:cNvPr id="12323" name="Group 138"/>
            <p:cNvGrpSpPr>
              <a:grpSpLocks/>
            </p:cNvGrpSpPr>
            <p:nvPr/>
          </p:nvGrpSpPr>
          <p:grpSpPr bwMode="auto">
            <a:xfrm>
              <a:off x="2925" y="2513"/>
              <a:ext cx="1254" cy="1245"/>
              <a:chOff x="2925" y="2928"/>
              <a:chExt cx="1254" cy="1245"/>
            </a:xfrm>
          </p:grpSpPr>
          <p:sp>
            <p:nvSpPr>
              <p:cNvPr id="12324" name="Text Box 12"/>
              <p:cNvSpPr txBox="1">
                <a:spLocks noChangeArrowheads="1"/>
              </p:cNvSpPr>
              <p:nvPr/>
            </p:nvSpPr>
            <p:spPr bwMode="auto">
              <a:xfrm>
                <a:off x="3016" y="2928"/>
                <a:ext cx="1111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 sz="1600" dirty="0">
                  <a:solidFill>
                    <a:srgbClr val="008000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rgbClr val="008000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325" name="Group 131"/>
              <p:cNvGrpSpPr>
                <a:grpSpLocks/>
              </p:cNvGrpSpPr>
              <p:nvPr/>
            </p:nvGrpSpPr>
            <p:grpSpPr bwMode="auto">
              <a:xfrm>
                <a:off x="2925" y="3301"/>
                <a:ext cx="1254" cy="872"/>
                <a:chOff x="2925" y="3301"/>
                <a:chExt cx="1254" cy="872"/>
              </a:xfrm>
            </p:grpSpPr>
            <p:pic>
              <p:nvPicPr>
                <p:cNvPr id="12326" name="Picture 94" descr="01_I-seitl_Zitzenstellung"/>
                <p:cNvPicPr>
                  <a:picLocks noChangeAspect="1" noChangeArrowheads="1" noCrop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2" y="3301"/>
                  <a:ext cx="741" cy="7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27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2925" y="3960"/>
                  <a:ext cx="125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1600" dirty="0">
                      <a:solidFill>
                        <a:srgbClr val="FF6600"/>
                      </a:solidFill>
                    </a:rPr>
                    <a:t>40 - 240 mm</a:t>
                  </a:r>
                </a:p>
              </p:txBody>
            </p:sp>
          </p:grpSp>
        </p:grpSp>
      </p:grpSp>
      <p:grpSp>
        <p:nvGrpSpPr>
          <p:cNvPr id="357519" name="Group 143"/>
          <p:cNvGrpSpPr>
            <a:grpSpLocks/>
          </p:cNvGrpSpPr>
          <p:nvPr/>
        </p:nvGrpSpPr>
        <p:grpSpPr bwMode="auto">
          <a:xfrm>
            <a:off x="428839" y="1871467"/>
            <a:ext cx="2654300" cy="4238625"/>
            <a:chOff x="1581" y="1145"/>
            <a:chExt cx="1254" cy="2670"/>
          </a:xfrm>
        </p:grpSpPr>
        <p:sp>
          <p:nvSpPr>
            <p:cNvPr id="12312" name="Rectangle 15"/>
            <p:cNvSpPr>
              <a:spLocks noChangeArrowheads="1"/>
            </p:cNvSpPr>
            <p:nvPr/>
          </p:nvSpPr>
          <p:spPr bwMode="auto">
            <a:xfrm>
              <a:off x="1610" y="1145"/>
              <a:ext cx="1202" cy="26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1867" dirty="0"/>
            </a:p>
          </p:txBody>
        </p:sp>
        <p:grpSp>
          <p:nvGrpSpPr>
            <p:cNvPr id="12313" name="Group 133"/>
            <p:cNvGrpSpPr>
              <a:grpSpLocks/>
            </p:cNvGrpSpPr>
            <p:nvPr/>
          </p:nvGrpSpPr>
          <p:grpSpPr bwMode="auto">
            <a:xfrm>
              <a:off x="1655" y="1155"/>
              <a:ext cx="1112" cy="1454"/>
              <a:chOff x="1655" y="1570"/>
              <a:chExt cx="1112" cy="1454"/>
            </a:xfrm>
          </p:grpSpPr>
          <p:sp>
            <p:nvSpPr>
              <p:cNvPr id="12319" name="Text Box 17"/>
              <p:cNvSpPr txBox="1">
                <a:spLocks noChangeArrowheads="1"/>
              </p:cNvSpPr>
              <p:nvPr/>
            </p:nvSpPr>
            <p:spPr bwMode="auto">
              <a:xfrm>
                <a:off x="1655" y="1570"/>
                <a:ext cx="1112" cy="14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altLang="en-US" sz="1600" dirty="0"/>
                  <a:t>Különböző tőgyalakulás</a:t>
                </a:r>
                <a:endParaRPr lang="en-US" altLang="en-US" sz="1600" dirty="0"/>
              </a:p>
              <a:p>
                <a:pPr algn="ctr" eaLnBrk="1" hangingPunct="1"/>
                <a:endParaRPr lang="en-US" altLang="en-US" sz="1600" dirty="0">
                  <a:solidFill>
                    <a:srgbClr val="008000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2320" name="Picture 115" descr="01_D-Euterform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4" y="1986"/>
                <a:ext cx="786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4" name="Group 136"/>
            <p:cNvGrpSpPr>
              <a:grpSpLocks/>
            </p:cNvGrpSpPr>
            <p:nvPr/>
          </p:nvGrpSpPr>
          <p:grpSpPr bwMode="auto">
            <a:xfrm>
              <a:off x="1581" y="2516"/>
              <a:ext cx="1254" cy="1299"/>
              <a:chOff x="1581" y="2931"/>
              <a:chExt cx="1254" cy="1299"/>
            </a:xfrm>
          </p:grpSpPr>
          <p:sp>
            <p:nvSpPr>
              <p:cNvPr id="12315" name="Text Box 18"/>
              <p:cNvSpPr txBox="1">
                <a:spLocks noChangeArrowheads="1"/>
              </p:cNvSpPr>
              <p:nvPr/>
            </p:nvSpPr>
            <p:spPr bwMode="auto">
              <a:xfrm>
                <a:off x="1701" y="2931"/>
                <a:ext cx="1066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altLang="en-US" sz="1600" dirty="0"/>
                  <a:t>Tőgymagasság</a:t>
                </a:r>
                <a:endParaRPr lang="en-US" altLang="en-US" sz="1600" dirty="0"/>
              </a:p>
              <a:p>
                <a:pPr algn="ctr" eaLnBrk="1" hangingPunct="1"/>
                <a:endParaRPr lang="en-US" altLang="en-US" sz="1600" dirty="0"/>
              </a:p>
              <a:p>
                <a:pPr algn="ctr" eaLnBrk="1" hangingPunct="1"/>
                <a:endParaRPr lang="en-US" altLang="en-US" sz="1600" dirty="0"/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316" name="Group 129"/>
              <p:cNvGrpSpPr>
                <a:grpSpLocks/>
              </p:cNvGrpSpPr>
              <p:nvPr/>
            </p:nvGrpSpPr>
            <p:grpSpPr bwMode="auto">
              <a:xfrm>
                <a:off x="1581" y="3300"/>
                <a:ext cx="1254" cy="873"/>
                <a:chOff x="1581" y="3300"/>
                <a:chExt cx="1254" cy="873"/>
              </a:xfrm>
            </p:grpSpPr>
            <p:pic>
              <p:nvPicPr>
                <p:cNvPr id="12317" name="Picture 99" descr="01_E-Euterhoehe"/>
                <p:cNvPicPr>
                  <a:picLocks noChangeAspect="1" noChangeArrowheads="1" noCrop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3" y="3300"/>
                  <a:ext cx="742" cy="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18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1581" y="3960"/>
                  <a:ext cx="125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1600" dirty="0">
                      <a:solidFill>
                        <a:srgbClr val="FF6600"/>
                      </a:solidFill>
                    </a:rPr>
                    <a:t>80 - 300 mm</a:t>
                  </a:r>
                </a:p>
              </p:txBody>
            </p:sp>
          </p:grpSp>
        </p:grpSp>
      </p:grpSp>
      <p:sp>
        <p:nvSpPr>
          <p:cNvPr id="357562" name="Rectangle 186"/>
          <p:cNvSpPr>
            <a:spLocks noChangeArrowheads="1"/>
          </p:cNvSpPr>
          <p:nvPr/>
        </p:nvSpPr>
        <p:spPr bwMode="auto">
          <a:xfrm>
            <a:off x="6095689" y="945259"/>
            <a:ext cx="2610164" cy="6873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en-US" sz="1600" b="1" dirty="0"/>
              <a:t>Bimbóalakulás</a:t>
            </a:r>
            <a:endParaRPr lang="en-US" altLang="en-US" sz="1600" b="1" dirty="0"/>
          </a:p>
        </p:txBody>
      </p:sp>
      <p:grpSp>
        <p:nvGrpSpPr>
          <p:cNvPr id="357563" name="Group 187"/>
          <p:cNvGrpSpPr>
            <a:grpSpLocks/>
          </p:cNvGrpSpPr>
          <p:nvPr/>
        </p:nvGrpSpPr>
        <p:grpSpPr bwMode="auto">
          <a:xfrm>
            <a:off x="6047802" y="1883116"/>
            <a:ext cx="3092449" cy="4503738"/>
            <a:chOff x="4308" y="1133"/>
            <a:chExt cx="1452" cy="2837"/>
          </a:xfrm>
        </p:grpSpPr>
        <p:grpSp>
          <p:nvGrpSpPr>
            <p:cNvPr id="12302" name="Group 188"/>
            <p:cNvGrpSpPr>
              <a:grpSpLocks/>
            </p:cNvGrpSpPr>
            <p:nvPr/>
          </p:nvGrpSpPr>
          <p:grpSpPr bwMode="auto">
            <a:xfrm>
              <a:off x="4308" y="1133"/>
              <a:ext cx="1452" cy="1392"/>
              <a:chOff x="4308" y="1133"/>
              <a:chExt cx="1452" cy="1392"/>
            </a:xfrm>
          </p:grpSpPr>
          <p:sp>
            <p:nvSpPr>
              <p:cNvPr id="12308" name="Text Box 189"/>
              <p:cNvSpPr txBox="1">
                <a:spLocks noChangeArrowheads="1"/>
              </p:cNvSpPr>
              <p:nvPr/>
            </p:nvSpPr>
            <p:spPr bwMode="auto">
              <a:xfrm>
                <a:off x="4377" y="1133"/>
                <a:ext cx="1111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altLang="en-US" sz="1600" dirty="0"/>
                  <a:t>Bimbóhossz</a:t>
                </a:r>
                <a:endParaRPr lang="en-US" altLang="en-US" sz="1600" dirty="0"/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  <a:p>
                <a:pPr algn="ctr" eaLnBrk="1" hangingPunct="1"/>
                <a:endParaRPr lang="en-US" alt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309" name="Group 190"/>
              <p:cNvGrpSpPr>
                <a:grpSpLocks/>
              </p:cNvGrpSpPr>
              <p:nvPr/>
            </p:nvGrpSpPr>
            <p:grpSpPr bwMode="auto">
              <a:xfrm>
                <a:off x="4308" y="1565"/>
                <a:ext cx="1452" cy="960"/>
                <a:chOff x="4308" y="1565"/>
                <a:chExt cx="1452" cy="960"/>
              </a:xfrm>
            </p:grpSpPr>
            <p:pic>
              <p:nvPicPr>
                <p:cNvPr id="12310" name="Picture 191" descr="01_H-Zitzengröße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9" y="1565"/>
                  <a:ext cx="725" cy="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11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4308" y="2157"/>
                  <a:ext cx="1452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hu-HU" altLang="en-US" sz="1600" dirty="0">
                      <a:solidFill>
                        <a:srgbClr val="FF6600"/>
                      </a:solidFill>
                    </a:rPr>
                    <a:t>Hossz: </a:t>
                  </a:r>
                  <a:r>
                    <a:rPr lang="en-US" altLang="en-US" sz="1600" dirty="0">
                      <a:solidFill>
                        <a:srgbClr val="FF6600"/>
                      </a:solidFill>
                    </a:rPr>
                    <a:t>10 - 70 mm</a:t>
                  </a:r>
                  <a:br>
                    <a:rPr lang="en-US" altLang="en-US" sz="1600" dirty="0">
                      <a:solidFill>
                        <a:srgbClr val="FF6600"/>
                      </a:solidFill>
                    </a:rPr>
                  </a:br>
                  <a:r>
                    <a:rPr lang="en-US" altLang="en-US" sz="1600" dirty="0">
                      <a:solidFill>
                        <a:srgbClr val="FF6600"/>
                      </a:solidFill>
                      <a:cs typeface="Arial" charset="0"/>
                    </a:rPr>
                    <a:t>Ø        : From 18 - 33 mm</a:t>
                  </a:r>
                </a:p>
              </p:txBody>
            </p:sp>
          </p:grpSp>
        </p:grpSp>
        <p:grpSp>
          <p:nvGrpSpPr>
            <p:cNvPr id="12303" name="Group 193"/>
            <p:cNvGrpSpPr>
              <a:grpSpLocks/>
            </p:cNvGrpSpPr>
            <p:nvPr/>
          </p:nvGrpSpPr>
          <p:grpSpPr bwMode="auto">
            <a:xfrm>
              <a:off x="4331" y="1139"/>
              <a:ext cx="1221" cy="2831"/>
              <a:chOff x="4331" y="1139"/>
              <a:chExt cx="1221" cy="2831"/>
            </a:xfrm>
          </p:grpSpPr>
          <p:sp>
            <p:nvSpPr>
              <p:cNvPr id="12304" name="Rectangle 194"/>
              <p:cNvSpPr>
                <a:spLocks noChangeArrowheads="1"/>
              </p:cNvSpPr>
              <p:nvPr/>
            </p:nvSpPr>
            <p:spPr bwMode="auto">
              <a:xfrm>
                <a:off x="4331" y="1139"/>
                <a:ext cx="1221" cy="26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 sz="1867"/>
              </a:p>
            </p:txBody>
          </p:sp>
          <p:grpSp>
            <p:nvGrpSpPr>
              <p:cNvPr id="12305" name="Group 195"/>
              <p:cNvGrpSpPr>
                <a:grpSpLocks/>
              </p:cNvGrpSpPr>
              <p:nvPr/>
            </p:nvGrpSpPr>
            <p:grpSpPr bwMode="auto">
              <a:xfrm>
                <a:off x="4354" y="2516"/>
                <a:ext cx="1111" cy="1454"/>
                <a:chOff x="4354" y="2516"/>
                <a:chExt cx="1111" cy="1454"/>
              </a:xfrm>
            </p:grpSpPr>
            <p:sp>
              <p:nvSpPr>
                <p:cNvPr id="12306" name="Text Box 196"/>
                <p:cNvSpPr txBox="1">
                  <a:spLocks noChangeArrowheads="1"/>
                </p:cNvSpPr>
                <p:nvPr/>
              </p:nvSpPr>
              <p:spPr bwMode="auto">
                <a:xfrm>
                  <a:off x="4354" y="2516"/>
                  <a:ext cx="1111" cy="14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hu-HU" altLang="en-US" sz="1600" dirty="0"/>
                    <a:t>Bimbóalakulás</a:t>
                  </a:r>
                  <a:endParaRPr lang="en-US" altLang="en-US" sz="1600" dirty="0"/>
                </a:p>
                <a:p>
                  <a:pPr algn="ctr" eaLnBrk="1" hangingPunct="1"/>
                  <a:endParaRPr lang="en-US" altLang="en-US" sz="1600" dirty="0">
                    <a:solidFill>
                      <a:srgbClr val="008000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  <a:p>
                  <a:pPr algn="ctr" eaLnBrk="1" hangingPunct="1"/>
                  <a:endParaRPr lang="en-US" altLang="en-US" sz="16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307" name="Picture 197" descr="01_G-Zitzenform"/>
                <p:cNvPicPr>
                  <a:picLocks noChangeAspect="1" noChangeArrowheads="1" noCrop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5" y="2950"/>
                  <a:ext cx="719" cy="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62" name="Titel 4"/>
          <p:cNvSpPr txBox="1">
            <a:spLocks/>
          </p:cNvSpPr>
          <p:nvPr/>
        </p:nvSpPr>
        <p:spPr>
          <a:xfrm>
            <a:off x="1395943" y="266799"/>
            <a:ext cx="9311217" cy="55065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2100" b="0" kern="1200" baseline="0" noProof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2pPr>
            <a:lvl3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3pPr>
            <a:lvl4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4pPr>
            <a:lvl5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189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378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566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754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r>
              <a:rPr lang="hu-HU" sz="2800" b="1" kern="0" dirty="0">
                <a:solidFill>
                  <a:srgbClr val="1C9E4A"/>
                </a:solidFill>
              </a:rPr>
              <a:t>A robotfejést befolyásoló fontosabb tényezők</a:t>
            </a:r>
            <a:endParaRPr lang="en-US" sz="2800" b="1" kern="0" dirty="0">
              <a:solidFill>
                <a:srgbClr val="1C9E4A"/>
              </a:solidFill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5C36C509-6D07-4697-BE0E-AF68A002B01D}"/>
              </a:ext>
            </a:extLst>
          </p:cNvPr>
          <p:cNvSpPr txBox="1"/>
          <p:nvPr/>
        </p:nvSpPr>
        <p:spPr>
          <a:xfrm>
            <a:off x="9564186" y="6358914"/>
            <a:ext cx="284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/>
              <a:t>https://www.gea.com/</a:t>
            </a:r>
          </a:p>
        </p:txBody>
      </p:sp>
      <p:sp>
        <p:nvSpPr>
          <p:cNvPr id="53" name="Textplatzhalter 3">
            <a:extLst>
              <a:ext uri="{FF2B5EF4-FFF2-40B4-BE49-F238E27FC236}">
                <a16:creationId xmlns:a16="http://schemas.microsoft.com/office/drawing/2014/main" id="{E20436E8-1C80-47E8-8E54-300A90DCCB73}"/>
              </a:ext>
            </a:extLst>
          </p:cNvPr>
          <p:cNvSpPr txBox="1">
            <a:spLocks/>
          </p:cNvSpPr>
          <p:nvPr/>
        </p:nvSpPr>
        <p:spPr>
          <a:xfrm>
            <a:off x="4969432" y="6341452"/>
            <a:ext cx="4594754" cy="333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hu-HU" sz="1800" dirty="0"/>
              <a:t>Forrás:  </a:t>
            </a:r>
            <a:r>
              <a:rPr lang="de-DE" sz="1800" dirty="0"/>
              <a:t>Dipl. Ing. (FH) Heinz-Josef </a:t>
            </a:r>
            <a:r>
              <a:rPr lang="de-DE" sz="1800" dirty="0" err="1"/>
              <a:t>Beiwinkel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27960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5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5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5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5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 animBg="1"/>
      <p:bldP spid="357384" grpId="0" animBg="1"/>
      <p:bldP spid="357390" grpId="0" animBg="1"/>
      <p:bldP spid="3575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8F9D59-1249-49EB-BD12-E51F0658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35541"/>
            <a:ext cx="11555605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különböző tehénforgalmú rendszerek legfontosabb jellemzői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DFC8EE-E317-4426-9193-F34D2ECD8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18" y="776256"/>
            <a:ext cx="11743362" cy="53807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u-HU" dirty="0"/>
              <a:t>A szabadforgalmúban a tehén a nap során szabadon dönt arról, hogy mikor eszik-iszik, mikor megy el a fejőrobothoz, illetve mikor pihen.</a:t>
            </a:r>
          </a:p>
          <a:p>
            <a:r>
              <a:rPr lang="hu-HU" dirty="0"/>
              <a:t>Az irányított rendszerekhez képest valamivel alacsonyabb beruházási költség (kapu és korlátrendszer) a szabadforgalmúban.</a:t>
            </a:r>
          </a:p>
          <a:p>
            <a:r>
              <a:rPr lang="hu-HU" dirty="0"/>
              <a:t>A szabadforgalmúban magasabb az olyan tehenek aránya, amelyek önszántukból nem keresik fel a robotokat </a:t>
            </a:r>
            <a:r>
              <a:rPr lang="hu-HU" i="1" dirty="0"/>
              <a:t>(„</a:t>
            </a:r>
            <a:r>
              <a:rPr lang="hu-HU" i="1" dirty="0" err="1"/>
              <a:t>fetch</a:t>
            </a:r>
            <a:r>
              <a:rPr lang="hu-HU" i="1" dirty="0"/>
              <a:t> </a:t>
            </a:r>
            <a:r>
              <a:rPr lang="hu-HU" i="1" dirty="0" err="1"/>
              <a:t>cows</a:t>
            </a:r>
            <a:r>
              <a:rPr lang="hu-HU" i="1" dirty="0"/>
              <a:t>”) </a:t>
            </a:r>
            <a:r>
              <a:rPr lang="hu-HU" dirty="0"/>
              <a:t>Ez kb. 14-15%.</a:t>
            </a:r>
          </a:p>
          <a:p>
            <a:r>
              <a:rPr lang="hu-HU" dirty="0"/>
              <a:t>Eltér a robottáp – PMR arány*, a szabadforgalmúban valamivel több robottápot használnak.</a:t>
            </a:r>
          </a:p>
          <a:p>
            <a:r>
              <a:rPr lang="hu-HU" dirty="0"/>
              <a:t>A szabadforgalmúban a tehenek gyakrabban keresik fel az etetőasztalt, azonban az alkalmanként evéssel eltöltött idő és az elfogyasztott adag mennyisége kevesebb, de napi szárazanyagfelvétel és a tejtermelés hasonló a két rendszerben.</a:t>
            </a:r>
          </a:p>
          <a:p>
            <a:r>
              <a:rPr lang="hu-HU" dirty="0"/>
              <a:t>A napi önkéntes- és összes napi fejésszám kevesebb a szabadforgalmúban.</a:t>
            </a:r>
          </a:p>
          <a:p>
            <a:pPr marL="114300" indent="0">
              <a:buNone/>
            </a:pPr>
            <a:endParaRPr lang="hu-HU" sz="1900" i="1" dirty="0"/>
          </a:p>
          <a:p>
            <a:pPr marL="114300" indent="0">
              <a:buNone/>
            </a:pPr>
            <a:r>
              <a:rPr lang="hu-HU" sz="1900" i="1" dirty="0"/>
              <a:t>*PMR: </a:t>
            </a:r>
            <a:r>
              <a:rPr lang="hu-HU" sz="1900" i="1" dirty="0" err="1"/>
              <a:t>Partially</a:t>
            </a:r>
            <a:r>
              <a:rPr lang="hu-HU" sz="1900" i="1" dirty="0"/>
              <a:t> Mixed Ration – részleges takarmánykeverék (a napi abrak egy része a robotban kerül kiosztásra)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B825FC2-6577-4E3F-A453-0D634CAE57B0}"/>
              </a:ext>
            </a:extLst>
          </p:cNvPr>
          <p:cNvSpPr txBox="1"/>
          <p:nvPr/>
        </p:nvSpPr>
        <p:spPr>
          <a:xfrm>
            <a:off x="1920240" y="6308209"/>
            <a:ext cx="10271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sz="900" dirty="0">
                <a:effectLst/>
              </a:rPr>
              <a:t>Bach, A., Devant, M., </a:t>
            </a:r>
            <a:r>
              <a:rPr lang="en-US" sz="900" dirty="0" err="1">
                <a:effectLst/>
              </a:rPr>
              <a:t>Igleasias</a:t>
            </a:r>
            <a:r>
              <a:rPr lang="en-US" sz="900" dirty="0">
                <a:effectLst/>
              </a:rPr>
              <a:t>, C., &amp; Ferrer, A. (2009). Forced traffic in automatic milking systems effectively reduces the need to get </a:t>
            </a:r>
            <a:r>
              <a:rPr lang="en-US" sz="900" dirty="0" err="1">
                <a:effectLst/>
              </a:rPr>
              <a:t>cows,but</a:t>
            </a:r>
            <a:r>
              <a:rPr lang="en-US" sz="900" dirty="0">
                <a:effectLst/>
              </a:rPr>
              <a:t> alters eating behavior and does not improve milk yield</a:t>
            </a:r>
            <a:r>
              <a:rPr lang="hu-HU" sz="900" dirty="0">
                <a:effectLst/>
              </a:rPr>
              <a:t> </a:t>
            </a:r>
          </a:p>
          <a:p>
            <a:pPr marL="304800" indent="-304800"/>
            <a:r>
              <a:rPr lang="en-US" sz="900" dirty="0">
                <a:effectLst/>
              </a:rPr>
              <a:t>of dairy cattle. </a:t>
            </a:r>
            <a:r>
              <a:rPr lang="en-US" sz="900" i="1" dirty="0">
                <a:effectLst/>
              </a:rPr>
              <a:t>Journal</a:t>
            </a:r>
            <a:r>
              <a:rPr lang="hu-HU" sz="900" i="1" dirty="0">
                <a:effectLst/>
              </a:rPr>
              <a:t> </a:t>
            </a:r>
            <a:r>
              <a:rPr lang="en-US" sz="900" i="1" dirty="0">
                <a:effectLst/>
              </a:rPr>
              <a:t>of Dairy Science</a:t>
            </a:r>
            <a:r>
              <a:rPr lang="en-US" sz="900" dirty="0">
                <a:effectLst/>
              </a:rPr>
              <a:t>, </a:t>
            </a:r>
            <a:r>
              <a:rPr lang="en-US" sz="900" i="1" dirty="0">
                <a:effectLst/>
              </a:rPr>
              <a:t>92</a:t>
            </a:r>
            <a:r>
              <a:rPr lang="en-US" sz="900" dirty="0">
                <a:effectLst/>
              </a:rPr>
              <a:t>(3), 1272–1280. https://doi.org/10.3168/jds.2008-1443</a:t>
            </a:r>
          </a:p>
        </p:txBody>
      </p:sp>
    </p:spTree>
    <p:extLst>
      <p:ext uri="{BB962C8B-B14F-4D97-AF65-F5344CB8AC3E}">
        <p14:creationId xmlns:p14="http://schemas.microsoft.com/office/powerpoint/2010/main" val="217995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500465384"/>
              </p:ext>
            </p:extLst>
          </p:nvPr>
        </p:nvGraphicFramePr>
        <p:xfrm>
          <a:off x="355600" y="790573"/>
          <a:ext cx="11480799" cy="4602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75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7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1561"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Param</a:t>
                      </a:r>
                      <a:r>
                        <a:rPr lang="hu-HU" sz="2100" noProof="0" dirty="0"/>
                        <a:t>é</a:t>
                      </a:r>
                      <a:r>
                        <a:rPr lang="en-US" sz="2100" noProof="0" dirty="0" err="1"/>
                        <a:t>ter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 noProof="0" dirty="0"/>
                        <a:t>Kísérlet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 noProof="0" dirty="0"/>
                        <a:t>Szabad forgalom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 noProof="0" dirty="0"/>
                        <a:t>Irányított forgalom előszelekcióval</a:t>
                      </a:r>
                      <a:endParaRPr lang="en-US" sz="2100" noProof="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60">
                <a:tc rowSpan="2">
                  <a:txBody>
                    <a:bodyPr/>
                    <a:lstStyle/>
                    <a:p>
                      <a:r>
                        <a:rPr lang="hu-HU" sz="2100" noProof="0" dirty="0"/>
                        <a:t>A tehenek száma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A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45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46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6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B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46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560">
                <a:tc rowSpan="2">
                  <a:txBody>
                    <a:bodyPr/>
                    <a:lstStyle/>
                    <a:p>
                      <a:r>
                        <a:rPr lang="hu-HU" sz="2100" noProof="0"/>
                        <a:t>Fejések száma /</a:t>
                      </a:r>
                      <a:r>
                        <a:rPr lang="hu-HU" sz="2100" noProof="0" dirty="0"/>
                        <a:t>tehén/nap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A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2,34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2,63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56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B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2,29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2,56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560">
                <a:tc rowSpan="2">
                  <a:txBody>
                    <a:bodyPr/>
                    <a:lstStyle/>
                    <a:p>
                      <a:r>
                        <a:rPr lang="hu-HU" sz="2100" noProof="0" dirty="0"/>
                        <a:t>Fejési intervallum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A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10,4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9,3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56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B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10,2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9,3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560">
                <a:tc rowSpan="2">
                  <a:txBody>
                    <a:bodyPr/>
                    <a:lstStyle/>
                    <a:p>
                      <a:r>
                        <a:rPr lang="hu-HU" sz="2100" noProof="0" dirty="0"/>
                        <a:t>Begyűjtéssel (</a:t>
                      </a:r>
                      <a:r>
                        <a:rPr lang="hu-HU" sz="2100" noProof="0" dirty="0" err="1"/>
                        <a:t>fetched</a:t>
                      </a:r>
                      <a:r>
                        <a:rPr lang="hu-HU" sz="2100" noProof="0" dirty="0"/>
                        <a:t>) fejt </a:t>
                      </a:r>
                      <a:r>
                        <a:rPr lang="hu-HU" sz="2100" noProof="0" dirty="0" err="1"/>
                        <a:t>össz.fejés</a:t>
                      </a:r>
                      <a:r>
                        <a:rPr lang="hu-HU" sz="2100" noProof="0" dirty="0"/>
                        <a:t>%/nap</a:t>
                      </a:r>
                      <a:endParaRPr lang="en-US" sz="2100" noProof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A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14,5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2,6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B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15,2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noProof="0" dirty="0"/>
                        <a:t>4,3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81481" y="109498"/>
            <a:ext cx="8447617" cy="652501"/>
          </a:xfrm>
        </p:spPr>
        <p:txBody>
          <a:bodyPr>
            <a:normAutofit/>
          </a:bodyPr>
          <a:lstStyle/>
          <a:p>
            <a:r>
              <a:rPr lang="hu-HU" dirty="0"/>
              <a:t>Összehasonlítás a tehénforgalom alapján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55600" y="5429878"/>
            <a:ext cx="853635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15000"/>
              </a:spcBef>
              <a:spcAft>
                <a:spcPct val="15000"/>
              </a:spcAft>
              <a:buClr>
                <a:srgbClr val="0096DC"/>
              </a:buClr>
              <a:buSzPct val="110000"/>
            </a:pPr>
            <a:r>
              <a:rPr lang="en-US" sz="1100" dirty="0">
                <a:solidFill>
                  <a:srgbClr val="465055"/>
                </a:solidFill>
              </a:rPr>
              <a:t>Performance- comparison between free and forced traffic with pre- selection. Forsberg et al. 2002 (Exp. A) and Harms et al. 2002 (Exp. B)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422E679-55E6-43BE-B874-38AF1AB27FC1}"/>
              </a:ext>
            </a:extLst>
          </p:cNvPr>
          <p:cNvSpPr txBox="1"/>
          <p:nvPr/>
        </p:nvSpPr>
        <p:spPr>
          <a:xfrm>
            <a:off x="2072640" y="5779006"/>
            <a:ext cx="994664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 err="1"/>
              <a:t>Forsberg</a:t>
            </a:r>
            <a:r>
              <a:rPr lang="hu-HU" sz="1050" dirty="0"/>
              <a:t>, A.-M., G. </a:t>
            </a:r>
            <a:r>
              <a:rPr lang="hu-HU" sz="1050" dirty="0" err="1"/>
              <a:t>Pettersson</a:t>
            </a:r>
            <a:r>
              <a:rPr lang="hu-HU" sz="1050" dirty="0"/>
              <a:t>, and H. </a:t>
            </a:r>
            <a:r>
              <a:rPr lang="hu-HU" sz="1050" dirty="0" err="1"/>
              <a:t>Wiktorsson</a:t>
            </a:r>
            <a:r>
              <a:rPr lang="hu-HU" sz="1050" dirty="0"/>
              <a:t>. 2002. </a:t>
            </a:r>
            <a:r>
              <a:rPr lang="hu-HU" sz="1050" dirty="0" err="1"/>
              <a:t>Comparison</a:t>
            </a:r>
            <a:r>
              <a:rPr lang="hu-HU" sz="1050" dirty="0"/>
              <a:t> </a:t>
            </a:r>
            <a:r>
              <a:rPr lang="hu-HU" sz="1050" dirty="0" err="1"/>
              <a:t>between</a:t>
            </a:r>
            <a:r>
              <a:rPr lang="hu-HU" sz="1050" dirty="0"/>
              <a:t> free and </a:t>
            </a:r>
            <a:r>
              <a:rPr lang="hu-HU" sz="1050" dirty="0" err="1"/>
              <a:t>forced</a:t>
            </a:r>
            <a:r>
              <a:rPr lang="hu-HU" sz="1050" dirty="0"/>
              <a:t> </a:t>
            </a:r>
            <a:r>
              <a:rPr lang="hu-HU" sz="1050" dirty="0" err="1"/>
              <a:t>cow</a:t>
            </a:r>
            <a:r>
              <a:rPr lang="hu-HU" sz="1050" dirty="0"/>
              <a:t> </a:t>
            </a:r>
            <a:r>
              <a:rPr lang="hu-HU" sz="1050" dirty="0" err="1"/>
              <a:t>traffic</a:t>
            </a:r>
            <a:r>
              <a:rPr lang="hu-HU" sz="1050" dirty="0"/>
              <a:t> in an </a:t>
            </a:r>
            <a:r>
              <a:rPr lang="hu-HU" sz="1050" dirty="0" err="1"/>
              <a:t>automatic</a:t>
            </a:r>
            <a:r>
              <a:rPr lang="hu-HU" sz="1050" dirty="0"/>
              <a:t> </a:t>
            </a:r>
            <a:r>
              <a:rPr lang="hu-HU" sz="1050" dirty="0" err="1"/>
              <a:t>milking</a:t>
            </a:r>
            <a:r>
              <a:rPr lang="hu-HU" sz="1050" dirty="0"/>
              <a:t> </a:t>
            </a:r>
            <a:r>
              <a:rPr lang="hu-HU" sz="1050" dirty="0" err="1"/>
              <a:t>system</a:t>
            </a:r>
            <a:r>
              <a:rPr lang="hu-HU" sz="1050" dirty="0"/>
              <a:t>. </a:t>
            </a:r>
            <a:r>
              <a:rPr lang="hu-HU" sz="1050" dirty="0" err="1"/>
              <a:t>Pages</a:t>
            </a:r>
            <a:r>
              <a:rPr lang="hu-HU" sz="1050" dirty="0"/>
              <a:t> 131–135 in NJF </a:t>
            </a:r>
            <a:r>
              <a:rPr lang="hu-HU" sz="1050" dirty="0" err="1"/>
              <a:t>Report</a:t>
            </a:r>
            <a:r>
              <a:rPr lang="hu-HU" sz="1050" dirty="0"/>
              <a:t> 337. </a:t>
            </a:r>
            <a:r>
              <a:rPr lang="hu-HU" sz="1050" dirty="0" err="1"/>
              <a:t>Technology</a:t>
            </a:r>
            <a:r>
              <a:rPr lang="hu-HU" sz="1050" dirty="0"/>
              <a:t> </a:t>
            </a:r>
            <a:r>
              <a:rPr lang="hu-HU" sz="1050" dirty="0" err="1"/>
              <a:t>for</a:t>
            </a:r>
            <a:r>
              <a:rPr lang="hu-HU" sz="1050" dirty="0"/>
              <a:t> </a:t>
            </a:r>
            <a:r>
              <a:rPr lang="hu-HU" sz="1050" dirty="0" err="1"/>
              <a:t>milking</a:t>
            </a:r>
            <a:r>
              <a:rPr lang="hu-HU" sz="1050" dirty="0"/>
              <a:t> and </a:t>
            </a:r>
            <a:r>
              <a:rPr lang="hu-HU" sz="1050" dirty="0" err="1"/>
              <a:t>housing</a:t>
            </a:r>
            <a:r>
              <a:rPr lang="hu-HU" sz="1050" dirty="0"/>
              <a:t> of </a:t>
            </a:r>
            <a:r>
              <a:rPr lang="hu-HU" sz="1050" dirty="0" err="1"/>
              <a:t>dairy</a:t>
            </a:r>
            <a:r>
              <a:rPr lang="hu-HU" sz="1050" dirty="0"/>
              <a:t> </a:t>
            </a:r>
            <a:r>
              <a:rPr lang="hu-HU" sz="1050" dirty="0" err="1"/>
              <a:t>cows</a:t>
            </a:r>
            <a:r>
              <a:rPr lang="hu-HU" sz="1050" dirty="0"/>
              <a:t>. Hamar, </a:t>
            </a:r>
            <a:r>
              <a:rPr lang="hu-HU" sz="1050" dirty="0" err="1"/>
              <a:t>Norway</a:t>
            </a:r>
            <a:r>
              <a:rPr lang="hu-HU" sz="1050" dirty="0"/>
              <a:t>. </a:t>
            </a:r>
            <a:r>
              <a:rPr lang="hu-HU" sz="1050" dirty="0" err="1"/>
              <a:t>Wageninen</a:t>
            </a:r>
            <a:r>
              <a:rPr lang="hu-HU" sz="1050" dirty="0"/>
              <a:t> </a:t>
            </a:r>
            <a:r>
              <a:rPr lang="hu-HU" sz="1050" dirty="0" err="1"/>
              <a:t>Pers</a:t>
            </a:r>
            <a:r>
              <a:rPr lang="hu-HU" sz="1050" dirty="0"/>
              <a:t>, </a:t>
            </a:r>
            <a:r>
              <a:rPr lang="hu-HU" sz="1050" dirty="0" err="1"/>
              <a:t>Wageningen</a:t>
            </a:r>
            <a:r>
              <a:rPr lang="hu-HU" sz="1050" dirty="0"/>
              <a:t>, </a:t>
            </a:r>
            <a:r>
              <a:rPr lang="hu-HU" sz="1050" dirty="0" err="1"/>
              <a:t>the</a:t>
            </a:r>
            <a:r>
              <a:rPr lang="hu-HU" sz="1050" dirty="0"/>
              <a:t> </a:t>
            </a:r>
            <a:r>
              <a:rPr lang="hu-HU" sz="1050" dirty="0" err="1"/>
              <a:t>Netherlands</a:t>
            </a:r>
            <a:endParaRPr lang="hu-HU" sz="1050" dirty="0"/>
          </a:p>
          <a:p>
            <a:r>
              <a:rPr lang="hu-HU" sz="1200" dirty="0" err="1"/>
              <a:t>Harms</a:t>
            </a:r>
            <a:r>
              <a:rPr lang="hu-HU" sz="1200" dirty="0"/>
              <a:t>, J.H. 2004. </a:t>
            </a:r>
            <a:r>
              <a:rPr lang="de-DE" sz="1200" dirty="0"/>
              <a:t>Untersuchungen zum Einsatz verschiedener Varianten des Tierumtriebs bei automatischen Melksystemen (</a:t>
            </a:r>
            <a:r>
              <a:rPr lang="de-DE" sz="1200" dirty="0" err="1"/>
              <a:t>Einboxenanlagen</a:t>
            </a:r>
            <a:r>
              <a:rPr lang="de-DE" sz="1200" dirty="0"/>
              <a:t>)</a:t>
            </a:r>
            <a:r>
              <a:rPr lang="hu-HU" sz="1200" dirty="0"/>
              <a:t>. A </a:t>
            </a:r>
            <a:r>
              <a:rPr lang="hu-HU" sz="1200" dirty="0" err="1"/>
              <a:t>dissertation</a:t>
            </a:r>
            <a:r>
              <a:rPr lang="hu-HU" sz="1200" dirty="0"/>
              <a:t>.</a:t>
            </a:r>
            <a:r>
              <a:rPr lang="de-DE" sz="1200" dirty="0"/>
              <a:t> </a:t>
            </a:r>
            <a:r>
              <a:rPr lang="hu-HU" sz="1200" dirty="0"/>
              <a:t>D</a:t>
            </a:r>
            <a:r>
              <a:rPr lang="de-DE" sz="1200" dirty="0"/>
              <a:t>er Technischen Universität München eingereicht und durch die Fakultät Wissenschaftszentrum Weihenstephan für Ernährung, Landnutzung und Umwelt</a:t>
            </a:r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9649442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93E6DC5-25EC-4B88-969C-ED698D16F09A}"/>
              </a:ext>
            </a:extLst>
          </p:cNvPr>
          <p:cNvSpPr/>
          <p:nvPr/>
        </p:nvSpPr>
        <p:spPr>
          <a:xfrm>
            <a:off x="91440" y="812800"/>
            <a:ext cx="12029440" cy="53949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56100" y="48733"/>
            <a:ext cx="9510300" cy="59134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Fejési engedély (hányszor fejje a robot a tehenet?) </a:t>
            </a:r>
            <a:endParaRPr lang="en-US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08719129"/>
              </p:ext>
            </p:extLst>
          </p:nvPr>
        </p:nvGraphicFramePr>
        <p:xfrm>
          <a:off x="213773" y="1096151"/>
          <a:ext cx="6336704" cy="363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431371" y="4792619"/>
            <a:ext cx="6528725" cy="20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r>
              <a:rPr lang="en-US" sz="1333" dirty="0">
                <a:latin typeface="+mj-lt"/>
              </a:rPr>
              <a:t>0	20	40	60	80</a:t>
            </a:r>
            <a:r>
              <a:rPr lang="en-US" sz="1333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           </a:t>
            </a:r>
            <a:r>
              <a:rPr lang="en-US" sz="1333" dirty="0">
                <a:latin typeface="+mj-lt"/>
              </a:rPr>
              <a:t>    </a:t>
            </a:r>
            <a:r>
              <a:rPr lang="hu-HU" sz="1333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Lakt</a:t>
            </a:r>
            <a:r>
              <a:rPr lang="hu-HU" sz="1333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 nap</a:t>
            </a:r>
            <a:r>
              <a:rPr lang="en-US" sz="1333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  </a:t>
            </a:r>
          </a:p>
        </p:txBody>
      </p:sp>
      <p:sp>
        <p:nvSpPr>
          <p:cNvPr id="13" name="Rechteck 12"/>
          <p:cNvSpPr/>
          <p:nvPr/>
        </p:nvSpPr>
        <p:spPr>
          <a:xfrm>
            <a:off x="6485854" y="1674887"/>
            <a:ext cx="313608" cy="216024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67"/>
          </a:p>
        </p:txBody>
      </p:sp>
      <p:sp>
        <p:nvSpPr>
          <p:cNvPr id="14" name="Textfeld 13"/>
          <p:cNvSpPr txBox="1"/>
          <p:nvPr/>
        </p:nvSpPr>
        <p:spPr>
          <a:xfrm>
            <a:off x="6960096" y="1148604"/>
            <a:ext cx="2712224" cy="28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r>
              <a:rPr lang="hu-HU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Csúcstermelés időszaka</a:t>
            </a:r>
            <a:endParaRPr lang="en-US" sz="1867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60095" y="1645500"/>
            <a:ext cx="5160785" cy="16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r>
              <a:rPr lang="hu-HU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 termeléstől függő beállítás szakasza</a:t>
            </a:r>
            <a:endParaRPr lang="en-US" sz="1867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r>
              <a:rPr lang="en-US" sz="1867" dirty="0">
                <a:latin typeface="+mj-lt"/>
              </a:rPr>
              <a:t> -23 kg  </a:t>
            </a:r>
            <a:r>
              <a:rPr lang="en-US" sz="1867" dirty="0">
                <a:latin typeface="+mj-lt"/>
                <a:sym typeface="Wingdings"/>
              </a:rPr>
              <a:t></a:t>
            </a:r>
            <a:r>
              <a:rPr lang="en-US" sz="1867" dirty="0">
                <a:latin typeface="+mj-lt"/>
              </a:rPr>
              <a:t> </a:t>
            </a:r>
            <a:r>
              <a:rPr lang="hu-HU" sz="1867" dirty="0">
                <a:latin typeface="+mj-lt"/>
              </a:rPr>
              <a:t> </a:t>
            </a:r>
            <a:r>
              <a:rPr lang="en-US" sz="1867" dirty="0">
                <a:latin typeface="+mj-lt"/>
              </a:rPr>
              <a:t>2x </a:t>
            </a:r>
            <a:r>
              <a:rPr lang="hu-HU" sz="1867" dirty="0">
                <a:latin typeface="+mj-lt"/>
              </a:rPr>
              <a:t>fejés</a:t>
            </a:r>
            <a:br>
              <a:rPr lang="en-US" sz="1867" dirty="0">
                <a:latin typeface="+mj-lt"/>
              </a:rPr>
            </a:br>
            <a:r>
              <a:rPr lang="en-US" sz="1867" dirty="0">
                <a:latin typeface="+mj-lt"/>
              </a:rPr>
              <a:t> -35 kg  </a:t>
            </a:r>
            <a:r>
              <a:rPr lang="en-US" sz="1867" dirty="0">
                <a:sym typeface="Wingdings"/>
              </a:rPr>
              <a:t> </a:t>
            </a:r>
            <a:r>
              <a:rPr lang="en-US" sz="1867" dirty="0">
                <a:latin typeface="+mj-lt"/>
              </a:rPr>
              <a:t> 3x </a:t>
            </a:r>
            <a:r>
              <a:rPr lang="hu-HU" sz="1867" dirty="0">
                <a:latin typeface="+mj-lt"/>
              </a:rPr>
              <a:t>fejés</a:t>
            </a:r>
            <a:br>
              <a:rPr lang="en-US" sz="1867" dirty="0">
                <a:latin typeface="+mj-lt"/>
              </a:rPr>
            </a:br>
            <a:r>
              <a:rPr lang="en-US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&gt;35 kg  </a:t>
            </a:r>
            <a:r>
              <a:rPr lang="en-US" sz="1867" dirty="0">
                <a:sym typeface="Wingdings"/>
              </a:rPr>
              <a:t> </a:t>
            </a:r>
            <a:r>
              <a:rPr lang="en-US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4x </a:t>
            </a:r>
            <a:r>
              <a:rPr lang="hu-HU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fejés</a:t>
            </a:r>
            <a:endParaRPr lang="en-US" sz="1867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r>
              <a:rPr lang="hu-HU" sz="1867" dirty="0">
                <a:latin typeface="+mj-lt"/>
              </a:rPr>
              <a:t>Váltás ideje </a:t>
            </a:r>
            <a:r>
              <a:rPr lang="en-US" sz="1867" dirty="0">
                <a:latin typeface="+mj-lt"/>
              </a:rPr>
              <a:t>(</a:t>
            </a:r>
            <a:r>
              <a:rPr lang="hu-HU" sz="1867" dirty="0">
                <a:latin typeface="+mj-lt"/>
              </a:rPr>
              <a:t>állomány, gazdaság</a:t>
            </a:r>
            <a:r>
              <a:rPr lang="en-US" sz="1867" dirty="0">
                <a:latin typeface="+mj-lt"/>
              </a:rPr>
              <a:t>, </a:t>
            </a:r>
            <a:r>
              <a:rPr lang="hu-HU" sz="1867" dirty="0">
                <a:latin typeface="+mj-lt"/>
              </a:rPr>
              <a:t>termelés stb.</a:t>
            </a:r>
            <a:r>
              <a:rPr lang="en-US" sz="1867" dirty="0">
                <a:latin typeface="+mj-lt"/>
              </a:rPr>
              <a:t>)</a:t>
            </a:r>
            <a:endParaRPr lang="en-US" sz="1867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04130" y="1196159"/>
            <a:ext cx="313608" cy="216024"/>
          </a:xfrm>
          <a:prstGeom prst="rect">
            <a:avLst/>
          </a:prstGeom>
          <a:solidFill>
            <a:srgbClr val="00B0F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67"/>
          </a:p>
        </p:txBody>
      </p:sp>
      <p:sp>
        <p:nvSpPr>
          <p:cNvPr id="2" name="Ellipse 1"/>
          <p:cNvSpPr/>
          <p:nvPr/>
        </p:nvSpPr>
        <p:spPr>
          <a:xfrm>
            <a:off x="3945659" y="4697718"/>
            <a:ext cx="1632181" cy="3840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10" name="Ellipse 9"/>
          <p:cNvSpPr/>
          <p:nvPr/>
        </p:nvSpPr>
        <p:spPr>
          <a:xfrm>
            <a:off x="6408938" y="3006391"/>
            <a:ext cx="503992" cy="1920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1F280546-7612-41FD-8B55-1B2495437520}"/>
              </a:ext>
            </a:extLst>
          </p:cNvPr>
          <p:cNvSpPr txBox="1"/>
          <p:nvPr/>
        </p:nvSpPr>
        <p:spPr>
          <a:xfrm>
            <a:off x="7082016" y="3603534"/>
            <a:ext cx="4408944" cy="21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 túl rövid és túl hosszú fejések közötti intervallum is káros a tőgyegészségre</a:t>
            </a:r>
          </a:p>
          <a:p>
            <a:pPr marL="342900" indent="-342900"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 laktáció elején a gyakoribb fejéssel lehet többlettejet elérni a hagyományoshoz képest</a:t>
            </a:r>
          </a:p>
          <a:p>
            <a:pPr marL="342900" indent="-342900" defTabSz="121917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1867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 fejések alkalmával etetett táp mennyisége (bendőacidózis)</a:t>
            </a:r>
          </a:p>
        </p:txBody>
      </p:sp>
    </p:spTree>
    <p:extLst>
      <p:ext uri="{BB962C8B-B14F-4D97-AF65-F5344CB8AC3E}">
        <p14:creationId xmlns:p14="http://schemas.microsoft.com/office/powerpoint/2010/main" val="30083385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5C382C95-8E25-4DD3-BD16-EAFB9C2ED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914400"/>
            <a:ext cx="11555605" cy="53260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r>
              <a:rPr lang="en-US" sz="2400" dirty="0"/>
              <a:t>&gt; 2,5- 2,7 </a:t>
            </a:r>
            <a:r>
              <a:rPr lang="hu-HU" sz="2400" dirty="0"/>
              <a:t>fejés/tehén/nap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&gt; 1- 1,5 </a:t>
            </a:r>
            <a:r>
              <a:rPr lang="hu-HU" sz="2400" dirty="0"/>
              <a:t>látogatás/tehén (szabadforgalom)</a:t>
            </a:r>
            <a:br>
              <a:rPr lang="en-US" sz="2400" dirty="0"/>
            </a:br>
            <a:r>
              <a:rPr lang="en-US" sz="2400" dirty="0"/>
              <a:t>&gt; 7- 8 </a:t>
            </a:r>
            <a:r>
              <a:rPr lang="hu-HU" sz="2400" dirty="0"/>
              <a:t>áthaladás a szelekciós kapun (irányított forgalom)</a:t>
            </a: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/>
              <a:t>&lt; 5% </a:t>
            </a:r>
            <a:r>
              <a:rPr lang="hu-HU" sz="2400" dirty="0"/>
              <a:t>sikertelen fejés</a:t>
            </a:r>
            <a:endParaRPr lang="en-US" sz="2400" dirty="0"/>
          </a:p>
          <a:p>
            <a:pPr marL="114300" indent="0">
              <a:buNone/>
            </a:pPr>
            <a:endParaRPr lang="en-US" sz="240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78F9D59-1249-49EB-BD12-E51F0658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640715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A robotizált fejés legfontosabb irányszámai (GEA)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C28F9B1-E71E-4642-846B-BE55A36C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97" y="1005840"/>
            <a:ext cx="4009108" cy="508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0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51634E0F-04A2-408F-A3DB-EDF8E4882982}"/>
              </a:ext>
            </a:extLst>
          </p:cNvPr>
          <p:cNvSpPr txBox="1">
            <a:spLocks/>
          </p:cNvSpPr>
          <p:nvPr/>
        </p:nvSpPr>
        <p:spPr>
          <a:xfrm>
            <a:off x="318197" y="2009745"/>
            <a:ext cx="11555605" cy="11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3200" dirty="0"/>
              <a:t>A robotizált rendszerekben elérhető legfontosabb állat-monitoring 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153553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4743CEA7-50A8-422C-B951-B0294946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496" y="314961"/>
            <a:ext cx="11805006" cy="599223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11430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A648A51-ADD3-4E20-9F07-74B22FC8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97" y="416561"/>
            <a:ext cx="1155560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4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1184824" y="80870"/>
            <a:ext cx="9629589" cy="65740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sz="2400" b="1" dirty="0">
                <a:solidFill>
                  <a:srgbClr val="00B050"/>
                </a:solidFill>
              </a:rPr>
              <a:t>Milyen paramétereket tudunk ma mérni</a:t>
            </a:r>
            <a:r>
              <a:rPr lang="en-US" sz="2400" b="1" dirty="0">
                <a:solidFill>
                  <a:srgbClr val="00B050"/>
                </a:solidFill>
              </a:rPr>
              <a:t>?</a:t>
            </a:r>
            <a:br>
              <a:rPr lang="en-US" sz="2400" b="1" dirty="0">
                <a:solidFill>
                  <a:srgbClr val="00B050"/>
                </a:solidFill>
              </a:rPr>
            </a:br>
            <a:r>
              <a:rPr lang="hu-HU" sz="2400" b="1" dirty="0">
                <a:solidFill>
                  <a:srgbClr val="00B050"/>
                </a:solidFill>
              </a:rPr>
              <a:t>közvetett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>
                <a:solidFill>
                  <a:srgbClr val="00B050"/>
                </a:solidFill>
              </a:rPr>
              <a:t>|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>
                <a:solidFill>
                  <a:srgbClr val="00B050"/>
                </a:solidFill>
              </a:rPr>
              <a:t>közvetlen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hu-HU" sz="2400" b="1" dirty="0">
                <a:solidFill>
                  <a:srgbClr val="00B050"/>
                </a:solidFill>
              </a:rPr>
              <a:t>paraméterek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3" name="Picture 3" descr="E:\Bilder\Guidebook\Icon_Kuh_49918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6967" y="1899484"/>
            <a:ext cx="3733800" cy="282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598910" y="990569"/>
            <a:ext cx="3651009" cy="113530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u="sng" dirty="0">
                <a:solidFill>
                  <a:schemeClr val="tx1"/>
                </a:solidFill>
              </a:rPr>
              <a:t>Élettani paraméterek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B050"/>
                </a:solidFill>
              </a:rPr>
              <a:t>Bendőtartalom kémhatása (pH)</a:t>
            </a:r>
            <a:endParaRPr lang="en-US" sz="1600" dirty="0">
              <a:solidFill>
                <a:srgbClr val="00B050"/>
              </a:solidFill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Testhőmérséklet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Rechteck 4"/>
          <p:cNvSpPr/>
          <p:nvPr/>
        </p:nvSpPr>
        <p:spPr>
          <a:xfrm>
            <a:off x="8811895" y="1011628"/>
            <a:ext cx="2434744" cy="11727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u="sng" dirty="0">
                <a:solidFill>
                  <a:schemeClr val="tx1"/>
                </a:solidFill>
              </a:rPr>
              <a:t>Viselkedés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7030A0"/>
                </a:solidFill>
              </a:rPr>
              <a:t>Mozgás</a:t>
            </a:r>
            <a:endParaRPr lang="en-US" sz="1600" dirty="0">
              <a:solidFill>
                <a:srgbClr val="7030A0"/>
              </a:solidFill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Po</a:t>
            </a:r>
            <a:r>
              <a:rPr lang="hu-HU" sz="1600" dirty="0" err="1">
                <a:solidFill>
                  <a:srgbClr val="7030A0"/>
                </a:solidFill>
              </a:rPr>
              <a:t>zíció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811895" y="2785704"/>
            <a:ext cx="2434744" cy="12855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u="sng" dirty="0">
                <a:solidFill>
                  <a:schemeClr val="tx1"/>
                </a:solidFill>
              </a:rPr>
              <a:t>Azonosítás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Responder/</a:t>
            </a:r>
            <a:r>
              <a:rPr lang="en-US" sz="1600" dirty="0" err="1">
                <a:solidFill>
                  <a:srgbClr val="7030A0"/>
                </a:solidFill>
              </a:rPr>
              <a:t>rescounter</a:t>
            </a:r>
            <a:endParaRPr lang="en-US" sz="1600" dirty="0">
              <a:solidFill>
                <a:srgbClr val="7030A0"/>
              </a:solidFill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Optikai azonosítás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Rechteck 6"/>
          <p:cNvSpPr/>
          <p:nvPr/>
        </p:nvSpPr>
        <p:spPr>
          <a:xfrm>
            <a:off x="8811895" y="4676936"/>
            <a:ext cx="2434744" cy="14413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u="sng" dirty="0">
                <a:solidFill>
                  <a:schemeClr val="tx1"/>
                </a:solidFill>
              </a:rPr>
              <a:t>Takarmányfelvétel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B050"/>
                </a:solidFill>
              </a:rPr>
              <a:t>Táp mennyiség</a:t>
            </a:r>
            <a:endParaRPr lang="en-US" sz="1600" dirty="0">
              <a:solidFill>
                <a:srgbClr val="00B050"/>
              </a:solidFill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Tömegtakarmányok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Víz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Evési viselkedés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Kérődzés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Rechteck 7"/>
          <p:cNvSpPr/>
          <p:nvPr/>
        </p:nvSpPr>
        <p:spPr>
          <a:xfrm>
            <a:off x="4598911" y="4580554"/>
            <a:ext cx="3651008" cy="8214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u="sng" dirty="0">
                <a:solidFill>
                  <a:schemeClr val="tx1"/>
                </a:solidFill>
              </a:rPr>
              <a:t>Anatómiai paraméterek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1"/>
                </a:solidFill>
              </a:rPr>
              <a:t>Testtömeg</a:t>
            </a:r>
            <a:endParaRPr lang="en-US" sz="1600" dirty="0">
              <a:solidFill>
                <a:schemeClr val="tx1"/>
              </a:solidFill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hu-HU" sz="1600" dirty="0">
                <a:solidFill>
                  <a:schemeClr val="tx1"/>
                </a:solidFill>
              </a:rPr>
              <a:t>Testkondíció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Rechteck 8"/>
          <p:cNvSpPr/>
          <p:nvPr/>
        </p:nvSpPr>
        <p:spPr>
          <a:xfrm>
            <a:off x="120423" y="5120640"/>
            <a:ext cx="3193234" cy="100265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u="sng" dirty="0">
                <a:solidFill>
                  <a:schemeClr val="tx1"/>
                </a:solidFill>
              </a:rPr>
              <a:t>Mozgásaktivitás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7030A0"/>
                </a:solidFill>
              </a:rPr>
              <a:t>Lépésszám</a:t>
            </a:r>
            <a:endParaRPr lang="en-US" sz="16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7030A0"/>
                </a:solidFill>
              </a:rPr>
              <a:t>Fekvési idő</a:t>
            </a:r>
            <a:endParaRPr lang="en-US" sz="16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1"/>
                </a:solidFill>
              </a:rPr>
              <a:t>(Sántaság)</a:t>
            </a:r>
          </a:p>
        </p:txBody>
      </p:sp>
      <p:sp>
        <p:nvSpPr>
          <p:cNvPr id="10" name="Rechteck 9"/>
          <p:cNvSpPr/>
          <p:nvPr/>
        </p:nvSpPr>
        <p:spPr>
          <a:xfrm>
            <a:off x="155958" y="983334"/>
            <a:ext cx="4118420" cy="332618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endParaRPr lang="hu-HU" sz="1600" u="sng" dirty="0">
              <a:solidFill>
                <a:schemeClr val="tx1"/>
              </a:solidFill>
            </a:endParaRPr>
          </a:p>
          <a:p>
            <a:endParaRPr lang="hu-HU" sz="1600" u="sng" dirty="0">
              <a:solidFill>
                <a:schemeClr val="tx1"/>
              </a:solidFill>
            </a:endParaRPr>
          </a:p>
          <a:p>
            <a:r>
              <a:rPr lang="hu-HU" sz="1600" u="sng" dirty="0">
                <a:solidFill>
                  <a:schemeClr val="tx1"/>
                </a:solidFill>
              </a:rPr>
              <a:t>Tej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</a:rPr>
              <a:t>Mennyiség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1"/>
                </a:solidFill>
              </a:rPr>
              <a:t>Szín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1"/>
                </a:solidFill>
              </a:rPr>
              <a:t>Beltartalom (</a:t>
            </a:r>
            <a:r>
              <a:rPr lang="hu-HU" sz="1600" i="1" dirty="0">
                <a:solidFill>
                  <a:schemeClr val="tx1"/>
                </a:solidFill>
              </a:rPr>
              <a:t>víz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hu-HU" sz="1600" i="1" dirty="0">
                <a:solidFill>
                  <a:schemeClr val="tx1"/>
                </a:solidFill>
              </a:rPr>
              <a:t>zsír,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hu-HU" sz="1600" i="1" dirty="0">
                <a:solidFill>
                  <a:schemeClr val="tx1"/>
                </a:solidFill>
              </a:rPr>
              <a:t>fehérje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hu-HU" sz="1600" i="1" dirty="0">
                <a:solidFill>
                  <a:schemeClr val="tx1"/>
                </a:solidFill>
              </a:rPr>
              <a:t>laktóz)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B0F0"/>
                </a:solidFill>
              </a:rPr>
              <a:t>Proges</a:t>
            </a:r>
            <a:r>
              <a:rPr lang="hu-HU" sz="1600" i="1" dirty="0">
                <a:solidFill>
                  <a:srgbClr val="00B0F0"/>
                </a:solidFill>
              </a:rPr>
              <a:t>z</a:t>
            </a:r>
            <a:r>
              <a:rPr lang="en-US" sz="1600" i="1" dirty="0" err="1">
                <a:solidFill>
                  <a:srgbClr val="00B0F0"/>
                </a:solidFill>
              </a:rPr>
              <a:t>teron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endParaRPr lang="hu-HU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>
                <a:solidFill>
                  <a:schemeClr val="tx1"/>
                </a:solidFill>
              </a:rPr>
              <a:t>Enzimek (pl. LDH*)</a:t>
            </a:r>
            <a:endParaRPr lang="en-US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</a:rPr>
              <a:t>Elektromos vezetőképesség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</a:rPr>
              <a:t>Szomatikus sejtszám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(</a:t>
            </a:r>
            <a:r>
              <a:rPr lang="hu-HU" sz="1600" i="1" dirty="0">
                <a:solidFill>
                  <a:schemeClr val="tx1"/>
                </a:solidFill>
              </a:rPr>
              <a:t>becslés | mérés (LPT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1"/>
                </a:solidFill>
              </a:rPr>
              <a:t>(Maradékanyagok </a:t>
            </a:r>
            <a:r>
              <a:rPr lang="hu-HU" sz="1600">
                <a:solidFill>
                  <a:schemeClr val="tx1"/>
                </a:solidFill>
              </a:rPr>
              <a:t>szennyeződések, pl</a:t>
            </a:r>
            <a:r>
              <a:rPr lang="hu-HU" sz="1600" dirty="0">
                <a:solidFill>
                  <a:schemeClr val="tx1"/>
                </a:solidFill>
              </a:rPr>
              <a:t>.: antibiotikumok)</a:t>
            </a:r>
            <a:endParaRPr lang="en-US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 rot="11254327">
            <a:off x="5174917" y="3014958"/>
            <a:ext cx="423664" cy="467267"/>
            <a:chOff x="4303816" y="2069578"/>
            <a:chExt cx="423664" cy="351656"/>
          </a:xfrm>
        </p:grpSpPr>
        <p:sp>
          <p:nvSpPr>
            <p:cNvPr id="12" name="Bogen 11"/>
            <p:cNvSpPr/>
            <p:nvPr/>
          </p:nvSpPr>
          <p:spPr>
            <a:xfrm rot="327468">
              <a:off x="4370498" y="2141586"/>
              <a:ext cx="288032" cy="216024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3" name="Bogen 12"/>
            <p:cNvSpPr/>
            <p:nvPr/>
          </p:nvSpPr>
          <p:spPr>
            <a:xfrm>
              <a:off x="4303816" y="2069578"/>
              <a:ext cx="423664" cy="351656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4" name="Bogen 13"/>
            <p:cNvSpPr/>
            <p:nvPr/>
          </p:nvSpPr>
          <p:spPr>
            <a:xfrm rot="1232192">
              <a:off x="4398505" y="2208711"/>
              <a:ext cx="232048" cy="67816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</p:grpSp>
      <p:grpSp>
        <p:nvGrpSpPr>
          <p:cNvPr id="19" name="Gruppieren 18"/>
          <p:cNvGrpSpPr/>
          <p:nvPr/>
        </p:nvGrpSpPr>
        <p:grpSpPr>
          <a:xfrm rot="7944547">
            <a:off x="6417978" y="2926238"/>
            <a:ext cx="562948" cy="351656"/>
            <a:chOff x="4303816" y="2069578"/>
            <a:chExt cx="423664" cy="351656"/>
          </a:xfrm>
        </p:grpSpPr>
        <p:sp>
          <p:nvSpPr>
            <p:cNvPr id="20" name="Bogen 19"/>
            <p:cNvSpPr/>
            <p:nvPr/>
          </p:nvSpPr>
          <p:spPr>
            <a:xfrm rot="327468">
              <a:off x="4370498" y="2141586"/>
              <a:ext cx="288032" cy="216024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1" name="Bogen 20"/>
            <p:cNvSpPr/>
            <p:nvPr/>
          </p:nvSpPr>
          <p:spPr>
            <a:xfrm>
              <a:off x="4303816" y="2069578"/>
              <a:ext cx="423664" cy="351656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2" name="Bogen 21"/>
            <p:cNvSpPr/>
            <p:nvPr/>
          </p:nvSpPr>
          <p:spPr>
            <a:xfrm rot="1232192">
              <a:off x="4398505" y="2208711"/>
              <a:ext cx="232048" cy="67816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</p:grpSp>
      <p:grpSp>
        <p:nvGrpSpPr>
          <p:cNvPr id="23" name="Gruppieren 22"/>
          <p:cNvGrpSpPr/>
          <p:nvPr/>
        </p:nvGrpSpPr>
        <p:grpSpPr>
          <a:xfrm rot="2663883">
            <a:off x="7389201" y="3760177"/>
            <a:ext cx="423664" cy="467267"/>
            <a:chOff x="4303816" y="2069578"/>
            <a:chExt cx="423664" cy="351656"/>
          </a:xfrm>
        </p:grpSpPr>
        <p:sp>
          <p:nvSpPr>
            <p:cNvPr id="24" name="Bogen 23"/>
            <p:cNvSpPr/>
            <p:nvPr/>
          </p:nvSpPr>
          <p:spPr>
            <a:xfrm rot="327468">
              <a:off x="4370498" y="2141586"/>
              <a:ext cx="288032" cy="216024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5" name="Bogen 24"/>
            <p:cNvSpPr/>
            <p:nvPr/>
          </p:nvSpPr>
          <p:spPr>
            <a:xfrm>
              <a:off x="4303816" y="2069578"/>
              <a:ext cx="423664" cy="351656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6" name="Bogen 25"/>
            <p:cNvSpPr/>
            <p:nvPr/>
          </p:nvSpPr>
          <p:spPr>
            <a:xfrm rot="1232192">
              <a:off x="4398505" y="2208711"/>
              <a:ext cx="232048" cy="67816"/>
            </a:xfrm>
            <a:prstGeom prst="arc">
              <a:avLst>
                <a:gd name="adj1" fmla="val 16200000"/>
                <a:gd name="adj2" fmla="val 2036300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</p:grpSp>
      <p:sp>
        <p:nvSpPr>
          <p:cNvPr id="27" name="Rechteck 26"/>
          <p:cNvSpPr/>
          <p:nvPr/>
        </p:nvSpPr>
        <p:spPr>
          <a:xfrm rot="6924841" flipV="1">
            <a:off x="5267523" y="2760065"/>
            <a:ext cx="670845" cy="45719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28" name="Rechteck 27"/>
          <p:cNvSpPr/>
          <p:nvPr/>
        </p:nvSpPr>
        <p:spPr>
          <a:xfrm>
            <a:off x="7393579" y="3982566"/>
            <a:ext cx="163271" cy="676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29" name="Rechteck 28"/>
          <p:cNvSpPr/>
          <p:nvPr/>
        </p:nvSpPr>
        <p:spPr>
          <a:xfrm>
            <a:off x="5356713" y="3151824"/>
            <a:ext cx="81636" cy="676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30" name="Rechteck 29"/>
          <p:cNvSpPr/>
          <p:nvPr/>
        </p:nvSpPr>
        <p:spPr>
          <a:xfrm>
            <a:off x="4346967" y="5780603"/>
            <a:ext cx="3431618" cy="44204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55" tIns="41477" rIns="82955" bIns="41477" rtlCol="0" anchor="ctr"/>
          <a:lstStyle/>
          <a:p>
            <a:r>
              <a:rPr lang="hu-HU" sz="1600" dirty="0">
                <a:solidFill>
                  <a:srgbClr val="7030A0"/>
                </a:solidFill>
              </a:rPr>
              <a:t>Mozgáskészség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B050"/>
                </a:solidFill>
              </a:rPr>
              <a:t>Me</a:t>
            </a:r>
            <a:r>
              <a:rPr lang="hu-HU" sz="1600" dirty="0" err="1">
                <a:solidFill>
                  <a:srgbClr val="00B050"/>
                </a:solidFill>
              </a:rPr>
              <a:t>tabolizmus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Mastitis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B0F0"/>
                </a:solidFill>
              </a:rPr>
              <a:t>F</a:t>
            </a:r>
            <a:r>
              <a:rPr lang="hu-HU" sz="1600" dirty="0" err="1">
                <a:solidFill>
                  <a:srgbClr val="00B0F0"/>
                </a:solidFill>
              </a:rPr>
              <a:t>ertilitás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833947" y="6485749"/>
            <a:ext cx="9629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  <a:t>Forrás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Harms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Häusermann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Bavarian Institute for Agriculture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Elite, best practice, 11/2015</a:t>
            </a:r>
            <a:endParaRPr lang="de-DE" sz="1600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F47E48E6-A9F7-43F6-8852-F701C0CBB4AD}"/>
              </a:ext>
            </a:extLst>
          </p:cNvPr>
          <p:cNvSpPr txBox="1"/>
          <p:nvPr/>
        </p:nvSpPr>
        <p:spPr>
          <a:xfrm>
            <a:off x="66986" y="4352361"/>
            <a:ext cx="2766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>
                <a:solidFill>
                  <a:schemeClr val="tx1"/>
                </a:solidFill>
              </a:rPr>
              <a:t>*Laktát-</a:t>
            </a:r>
            <a:r>
              <a:rPr lang="hu-HU" sz="1400" i="1" dirty="0" err="1">
                <a:solidFill>
                  <a:schemeClr val="tx1"/>
                </a:solidFill>
              </a:rPr>
              <a:t>dehidrogenáz</a:t>
            </a:r>
            <a:endParaRPr lang="hu-HU" sz="1400" i="1" dirty="0">
              <a:solidFill>
                <a:schemeClr val="tx1"/>
              </a:solidFill>
            </a:endParaRPr>
          </a:p>
          <a:p>
            <a:r>
              <a:rPr lang="hu-HU" sz="1400" i="1" dirty="0">
                <a:solidFill>
                  <a:schemeClr val="tx1"/>
                </a:solidFill>
              </a:rPr>
              <a:t>**</a:t>
            </a:r>
            <a:r>
              <a:rPr lang="hu-HU" sz="1400" i="1" dirty="0" err="1">
                <a:solidFill>
                  <a:schemeClr val="tx1"/>
                </a:solidFill>
              </a:rPr>
              <a:t>Electric</a:t>
            </a:r>
            <a:r>
              <a:rPr lang="hu-HU" sz="1400" i="1" dirty="0">
                <a:solidFill>
                  <a:schemeClr val="tx1"/>
                </a:solidFill>
              </a:rPr>
              <a:t> </a:t>
            </a:r>
            <a:r>
              <a:rPr lang="hu-HU" sz="1400" i="1" dirty="0" err="1">
                <a:solidFill>
                  <a:schemeClr val="tx1"/>
                </a:solidFill>
              </a:rPr>
              <a:t>Permittivity</a:t>
            </a:r>
            <a:r>
              <a:rPr lang="hu-HU" sz="1400" i="1" dirty="0">
                <a:solidFill>
                  <a:schemeClr val="tx1"/>
                </a:solidFill>
              </a:rPr>
              <a:t> </a:t>
            </a:r>
            <a:r>
              <a:rPr lang="hu-HU" sz="1400" i="1" dirty="0" err="1">
                <a:solidFill>
                  <a:schemeClr val="tx1"/>
                </a:solidFill>
              </a:rPr>
              <a:t>Threshold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34" name="Rechteck 28">
            <a:extLst>
              <a:ext uri="{FF2B5EF4-FFF2-40B4-BE49-F238E27FC236}">
                <a16:creationId xmlns:a16="http://schemas.microsoft.com/office/drawing/2014/main" id="{198F4392-4E2E-4A1B-81FF-CBF2E5013E69}"/>
              </a:ext>
            </a:extLst>
          </p:cNvPr>
          <p:cNvSpPr/>
          <p:nvPr/>
        </p:nvSpPr>
        <p:spPr>
          <a:xfrm>
            <a:off x="6595432" y="3003247"/>
            <a:ext cx="81636" cy="676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564205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99A4DF7-377C-4564-9AB2-71A9220D5FFE}"/>
              </a:ext>
            </a:extLst>
          </p:cNvPr>
          <p:cNvSpPr txBox="1">
            <a:spLocks/>
          </p:cNvSpPr>
          <p:nvPr/>
        </p:nvSpPr>
        <p:spPr>
          <a:xfrm>
            <a:off x="399477" y="2203738"/>
            <a:ext cx="11555605" cy="850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800" dirty="0"/>
              <a:t>A viselkedési változások </a:t>
            </a:r>
            <a:r>
              <a:rPr lang="hu-HU" sz="2800" dirty="0" err="1"/>
              <a:t>monitoringja</a:t>
            </a:r>
            <a:r>
              <a:rPr lang="hu-HU" sz="2800" dirty="0"/>
              <a:t> a robotizált fejési rendszerekben</a:t>
            </a:r>
            <a:br>
              <a:rPr lang="hu-HU" sz="2800" dirty="0"/>
            </a:br>
            <a:r>
              <a:rPr lang="hu-HU" sz="2500" dirty="0"/>
              <a:t>(egészség monitoring, szaporodási teljesítmény)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5155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6E5B5D-B429-46C1-AE37-958EFE99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990725"/>
            <a:ext cx="11555605" cy="1325563"/>
          </a:xfrm>
        </p:spPr>
        <p:txBody>
          <a:bodyPr/>
          <a:lstStyle/>
          <a:p>
            <a:pPr algn="ctr"/>
            <a:r>
              <a:rPr lang="hu-HU" dirty="0"/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3559942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1584-8D90-0A48-B078-D0E4A0C8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455AC0A-D655-4B26-ADB5-24406D19893D}"/>
              </a:ext>
            </a:extLst>
          </p:cNvPr>
          <p:cNvSpPr txBox="1">
            <a:spLocks/>
          </p:cNvSpPr>
          <p:nvPr/>
        </p:nvSpPr>
        <p:spPr>
          <a:xfrm>
            <a:off x="318197" y="100618"/>
            <a:ext cx="11555605" cy="850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800" dirty="0"/>
              <a:t>A viselkedési változások </a:t>
            </a:r>
            <a:r>
              <a:rPr lang="hu-HU" sz="2800" dirty="0" err="1"/>
              <a:t>monitoringja</a:t>
            </a:r>
            <a:r>
              <a:rPr lang="hu-HU" sz="2800" dirty="0"/>
              <a:t> a robotizált fejési rendszerekben</a:t>
            </a:r>
            <a:br>
              <a:rPr lang="hu-HU" sz="2800" dirty="0"/>
            </a:br>
            <a:r>
              <a:rPr lang="hu-HU" sz="2500" dirty="0"/>
              <a:t>(egészség monitoring, szaporodási teljesítmény)</a:t>
            </a:r>
            <a:endParaRPr lang="hu-HU" sz="2800" dirty="0"/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1CCB82A7-18E8-4B85-8950-F9D24D9620B8}"/>
              </a:ext>
            </a:extLst>
          </p:cNvPr>
          <p:cNvSpPr txBox="1">
            <a:spLocks/>
          </p:cNvSpPr>
          <p:nvPr/>
        </p:nvSpPr>
        <p:spPr>
          <a:xfrm>
            <a:off x="153499" y="1237352"/>
            <a:ext cx="11884999" cy="26209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B050"/>
                </a:solidFill>
              </a:rPr>
              <a:t>Folyamatos monitoring, rendszerbe integrált szenzorokkal egyedi, csoport és állomány szinten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B050"/>
                </a:solidFill>
              </a:rPr>
              <a:t>Evési- és kérődzésidő monitoring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B050"/>
                </a:solidFill>
              </a:rPr>
              <a:t>Megnövekedett (ivarzás) és lecsökkent (inaktív idő | betegség) mozgásaktivitás </a:t>
            </a:r>
            <a:endParaRPr lang="hu-HU" sz="2400" dirty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B050"/>
                </a:solidFill>
                <a:sym typeface="Symbol" panose="05050102010706020507" pitchFamily="18" charset="2"/>
              </a:rPr>
              <a:t>Valós idejű helymeghatározás </a:t>
            </a:r>
            <a:endParaRPr lang="hu-HU" sz="24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Képtalálat a következőre: gea cowscout">
            <a:extLst>
              <a:ext uri="{FF2B5EF4-FFF2-40B4-BE49-F238E27FC236}">
                <a16:creationId xmlns:a16="http://schemas.microsoft.com/office/drawing/2014/main" id="{6C37B80E-2A8B-41B2-BE84-5FFAAA47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66" y="4073740"/>
            <a:ext cx="45053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CD66F68-0CA9-462C-82C0-9028F2F1B9D8}"/>
              </a:ext>
            </a:extLst>
          </p:cNvPr>
          <p:cNvSpPr txBox="1"/>
          <p:nvPr/>
        </p:nvSpPr>
        <p:spPr>
          <a:xfrm>
            <a:off x="7610266" y="6607390"/>
            <a:ext cx="121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270937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1584-8D90-0A48-B078-D0E4A0C8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455AC0A-D655-4B26-ADB5-24406D19893D}"/>
              </a:ext>
            </a:extLst>
          </p:cNvPr>
          <p:cNvSpPr txBox="1">
            <a:spLocks/>
          </p:cNvSpPr>
          <p:nvPr/>
        </p:nvSpPr>
        <p:spPr>
          <a:xfrm>
            <a:off x="318195" y="344458"/>
            <a:ext cx="11555605" cy="610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800" dirty="0"/>
              <a:t>Az evéssel-,  kérődzéssel- és pihenéssel töltött idő </a:t>
            </a:r>
            <a:r>
              <a:rPr lang="hu-HU" sz="2800" dirty="0" err="1"/>
              <a:t>monitoringja</a:t>
            </a:r>
            <a:endParaRPr lang="hu-HU" sz="2800" dirty="0"/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1CCB82A7-18E8-4B85-8950-F9D24D9620B8}"/>
              </a:ext>
            </a:extLst>
          </p:cNvPr>
          <p:cNvSpPr txBox="1">
            <a:spLocks/>
          </p:cNvSpPr>
          <p:nvPr/>
        </p:nvSpPr>
        <p:spPr>
          <a:xfrm>
            <a:off x="92537" y="943051"/>
            <a:ext cx="6724823" cy="39235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Betegség előrejelzés (ketózis, a bendőacidózis, a mastitis, a metritis, sántaság stb.)  a mozgásaktivitás és a szárazanyagfelvétel csökkenése, illetve szabálytalanná válása alapján (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Blowey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Edmondson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2010;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Calsamiglia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2012;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Goldhawk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2009;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Huzzey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2007)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Normál evési idő: 3-5 óra/, 9-14 ciklus, átlagos hossza: 25-30 perc/ciklus.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C9E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Normál kérődzési idő: 7-10 óra/nap (a nap 29-42%-a) , </a:t>
            </a: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13-15 ciklus. Rágásszám/falat: 60-70 </a:t>
            </a:r>
            <a:endParaRPr lang="hu-HU" sz="2000" dirty="0">
              <a:solidFill>
                <a:srgbClr val="1C9E4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C9E4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tehenek napi pihenési idő igénye kb. 10 óra</a:t>
            </a:r>
            <a:endParaRPr lang="hu-HU" sz="2000" dirty="0">
              <a:solidFill>
                <a:srgbClr val="1C9E4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éptalálat a következőre: gea cowscout">
            <a:extLst>
              <a:ext uri="{FF2B5EF4-FFF2-40B4-BE49-F238E27FC236}">
                <a16:creationId xmlns:a16="http://schemas.microsoft.com/office/drawing/2014/main" id="{6C37B80E-2A8B-41B2-BE84-5FFAAA47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97" y="1000806"/>
            <a:ext cx="45053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CD66F68-0CA9-462C-82C0-9028F2F1B9D8}"/>
              </a:ext>
            </a:extLst>
          </p:cNvPr>
          <p:cNvSpPr txBox="1"/>
          <p:nvPr/>
        </p:nvSpPr>
        <p:spPr>
          <a:xfrm>
            <a:off x="8574657" y="3580222"/>
            <a:ext cx="121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https://www.gea.com/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F489B92-2AB5-4646-928B-796BD72DF7F7}"/>
              </a:ext>
            </a:extLst>
          </p:cNvPr>
          <p:cNvSpPr txBox="1"/>
          <p:nvPr/>
        </p:nvSpPr>
        <p:spPr>
          <a:xfrm>
            <a:off x="2047932" y="5465234"/>
            <a:ext cx="9998529" cy="1271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 defTabSz="0">
              <a:lnSpc>
                <a:spcPct val="107000"/>
              </a:lnSpc>
            </a:pP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Grant, R. J., &amp; Albright, J. L. (2001).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Grouping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Feeding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Behavior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Intake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Cattle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04800" indent="-304800" defTabSz="0">
              <a:lnSpc>
                <a:spcPct val="107000"/>
              </a:lnSpc>
            </a:pP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E156--E163. 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https://doi.org/10.3168/jds.S0022-0302(01)70210-X</a:t>
            </a:r>
            <a:endParaRPr lang="hu-HU" sz="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defTabSz="0">
              <a:lnSpc>
                <a:spcPct val="107000"/>
              </a:lnSpc>
            </a:pP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Blowey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R., &amp;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Edmondson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(2010).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Mastitis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Herds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(2nd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.). CAB International.</a:t>
            </a:r>
          </a:p>
          <a:p>
            <a:pPr marL="304800" indent="-304800" defTabSz="0">
              <a:lnSpc>
                <a:spcPct val="107000"/>
              </a:lnSpc>
            </a:pP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Calsamiglia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Blanch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Ferret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&amp;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Moya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(2012). Is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subacute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ruminal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acidosis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pH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related</a:t>
            </a:r>
            <a:r>
              <a:rPr lang="hu-H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Feed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Science and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172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(1–2), 42–50. https://doi.org/10.1016/j.anifeedsci.2011.12.007</a:t>
            </a:r>
            <a:endParaRPr lang="hu-H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defTabSz="0">
              <a:lnSpc>
                <a:spcPct val="107000"/>
              </a:lnSpc>
            </a:pP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Goldhawk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Chapinal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Veira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M.,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Weary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M., &amp; von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Keyserlingk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a G. (2009).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Prepartum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feeding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behavior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an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indicator of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subclinical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ketosis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Science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(10), 4971–4977. https://doi.org/10.3168/jds.2009-2242</a:t>
            </a:r>
            <a:endParaRPr lang="hu-H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defTabSz="0">
              <a:lnSpc>
                <a:spcPct val="107000"/>
              </a:lnSpc>
            </a:pP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Huzzey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M.,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Veira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M.,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Weary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M., &amp; von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Keyserlingk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a G. (2007).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Prepartum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behavior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intake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cows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risk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metritis.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</a:t>
            </a:r>
            <a:r>
              <a:rPr lang="hu-HU" sz="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Dairy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Science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hu-HU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(7), 3220–3233. https://doi.org/10.3168/jds.2006-807</a:t>
            </a:r>
            <a:endParaRPr lang="hu-H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1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3A3F68-908B-4793-B3EE-294BA5EA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77" y="2103437"/>
            <a:ext cx="11555605" cy="1325563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A szaporasági teljesítmény monitorozásának lehetőségei </a:t>
            </a:r>
            <a:br>
              <a:rPr lang="hu-HU" dirty="0"/>
            </a:br>
            <a:r>
              <a:rPr lang="hu-HU" dirty="0"/>
              <a:t>a modern technikai eszközök segítségével</a:t>
            </a:r>
          </a:p>
        </p:txBody>
      </p:sp>
    </p:spTree>
    <p:extLst>
      <p:ext uri="{BB962C8B-B14F-4D97-AF65-F5344CB8AC3E}">
        <p14:creationId xmlns:p14="http://schemas.microsoft.com/office/powerpoint/2010/main" val="2768344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2080" y="604718"/>
            <a:ext cx="11927840" cy="54322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Az eredményes szarvasmarha tartás alapja a jó fertilitás. A vizuális ivarzásmegfigyelés eredményességi aránya ≤50% és több, mint 300 millió USD mértékű az ebből fakadó veszteség.</a:t>
            </a:r>
            <a:endParaRPr lang="hu-HU" sz="2300" dirty="0">
              <a:solidFill>
                <a:srgbClr val="1C9E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Ötven év adatait megvizsgálva, mintegy 45-55%-os csökkenés mutatkozik a vemhesülési arányban olyan állományokban, ahol nem alkalmaznak ivarzás szinkronizálást.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 magas tejtermelés késlelteti az ivarzási viselkedés kialakulását, ami az üres napok számának megemelkedését okozhatja nagytejű tehenekben.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 magasabb termelésű (&gt;35,1 kg/nap) tehenek ivarzása mintegy 4,2 órával rövidebb, mint alacsonyabb termelésű (&lt;35,1 kg/nap) társaiké.</a:t>
            </a:r>
            <a:r>
              <a:rPr lang="en-GB" sz="2300" dirty="0">
                <a:solidFill>
                  <a:srgbClr val="1C9E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Már a 70-es években kidolgoztak ivarzásszinkronizáló protokollokat PGF2</a:t>
            </a:r>
            <a:r>
              <a:rPr lang="hu-HU" sz="2300" baseline="-250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α</a:t>
            </a: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 használatával.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Azonban ezek a módszerek önmagukban nem voltak alkalmasak a mesterséges termékenyítés időpontjának meghatározására. 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1C9E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automatikus aktivitásmérők megjelenése hozott áttörést ezen a területen</a:t>
            </a:r>
            <a:endParaRPr lang="en-US" sz="2300" dirty="0">
              <a:solidFill>
                <a:srgbClr val="1C9E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45815" y="6181433"/>
            <a:ext cx="1017826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4800"/>
            <a:r>
              <a:rPr lang="hu-HU" sz="700" baseline="30000" dirty="0"/>
              <a:t>1</a:t>
            </a:r>
            <a:r>
              <a:rPr lang="hu-HU" sz="700" dirty="0"/>
              <a:t>Formigoni, A., and E. </a:t>
            </a:r>
            <a:r>
              <a:rPr lang="hu-HU" sz="700" dirty="0" err="1"/>
              <a:t>Trevisi</a:t>
            </a:r>
            <a:r>
              <a:rPr lang="hu-HU" sz="700" dirty="0"/>
              <a:t>. 2003. </a:t>
            </a:r>
            <a:r>
              <a:rPr lang="hu-HU" sz="700" dirty="0" err="1"/>
              <a:t>Transition</a:t>
            </a:r>
            <a:r>
              <a:rPr lang="hu-HU" sz="700" dirty="0"/>
              <a:t> </a:t>
            </a:r>
            <a:r>
              <a:rPr lang="hu-HU" sz="700" dirty="0" err="1"/>
              <a:t>Cow</a:t>
            </a:r>
            <a:r>
              <a:rPr lang="hu-HU" sz="700" dirty="0"/>
              <a:t>: </a:t>
            </a:r>
            <a:r>
              <a:rPr lang="hu-HU" sz="700" dirty="0" err="1"/>
              <a:t>Interaction</a:t>
            </a:r>
            <a:r>
              <a:rPr lang="hu-HU" sz="700" dirty="0"/>
              <a:t> </a:t>
            </a:r>
            <a:r>
              <a:rPr lang="hu-HU" sz="700" dirty="0" err="1"/>
              <a:t>with</a:t>
            </a:r>
            <a:r>
              <a:rPr lang="hu-HU" sz="700" dirty="0"/>
              <a:t> </a:t>
            </a:r>
            <a:r>
              <a:rPr lang="hu-HU" sz="700" dirty="0" err="1"/>
              <a:t>Fertility</a:t>
            </a:r>
            <a:r>
              <a:rPr lang="hu-HU" sz="700" dirty="0"/>
              <a:t>. </a:t>
            </a:r>
            <a:r>
              <a:rPr lang="hu-HU" sz="700" i="1" dirty="0"/>
              <a:t>Vet. Res. </a:t>
            </a:r>
            <a:r>
              <a:rPr lang="hu-HU" sz="700" i="1" dirty="0" err="1"/>
              <a:t>Commun</a:t>
            </a:r>
            <a:r>
              <a:rPr lang="hu-HU" sz="700" i="1" dirty="0"/>
              <a:t>.</a:t>
            </a:r>
            <a:r>
              <a:rPr lang="hu-HU" sz="700" dirty="0"/>
              <a:t> 27 </a:t>
            </a:r>
            <a:r>
              <a:rPr lang="hu-HU" sz="700" dirty="0" err="1"/>
              <a:t>suppl</a:t>
            </a:r>
            <a:r>
              <a:rPr lang="hu-HU" sz="700" dirty="0"/>
              <a:t>. :143–152.</a:t>
            </a:r>
          </a:p>
          <a:p>
            <a:pPr indent="-304800"/>
            <a:r>
              <a:rPr lang="hu-HU" sz="700" baseline="30000" dirty="0"/>
              <a:t>2</a:t>
            </a:r>
            <a:r>
              <a:rPr lang="hu-HU" sz="700" dirty="0"/>
              <a:t>Harrison, R.O., S.P. Ford, J.W. Young,  a J. </a:t>
            </a:r>
            <a:r>
              <a:rPr lang="hu-HU" sz="700" dirty="0" err="1"/>
              <a:t>Conley</a:t>
            </a:r>
            <a:r>
              <a:rPr lang="hu-HU" sz="700" dirty="0"/>
              <a:t>, and  a E. Freeman. 1990. </a:t>
            </a:r>
            <a:r>
              <a:rPr lang="hu-HU" sz="700" dirty="0" err="1"/>
              <a:t>Increased</a:t>
            </a:r>
            <a:r>
              <a:rPr lang="hu-HU" sz="700" dirty="0"/>
              <a:t> </a:t>
            </a:r>
            <a:r>
              <a:rPr lang="hu-HU" sz="700" dirty="0" err="1"/>
              <a:t>milk</a:t>
            </a:r>
            <a:r>
              <a:rPr lang="hu-HU" sz="700" dirty="0"/>
              <a:t> </a:t>
            </a:r>
            <a:r>
              <a:rPr lang="hu-HU" sz="700" dirty="0" err="1"/>
              <a:t>production</a:t>
            </a:r>
            <a:r>
              <a:rPr lang="hu-HU" sz="700" dirty="0"/>
              <a:t> versus </a:t>
            </a:r>
            <a:r>
              <a:rPr lang="hu-HU" sz="700" dirty="0" err="1"/>
              <a:t>reproductive</a:t>
            </a:r>
            <a:r>
              <a:rPr lang="hu-HU" sz="700" dirty="0"/>
              <a:t> and </a:t>
            </a:r>
            <a:r>
              <a:rPr lang="hu-HU" sz="700" dirty="0" err="1"/>
              <a:t>energy</a:t>
            </a:r>
            <a:r>
              <a:rPr lang="hu-HU" sz="700" dirty="0"/>
              <a:t> status of </a:t>
            </a:r>
            <a:r>
              <a:rPr lang="hu-HU" sz="700" dirty="0" err="1"/>
              <a:t>high</a:t>
            </a:r>
            <a:r>
              <a:rPr lang="hu-HU" sz="700" dirty="0"/>
              <a:t> </a:t>
            </a:r>
            <a:r>
              <a:rPr lang="hu-HU" sz="700" dirty="0" err="1"/>
              <a:t>producing</a:t>
            </a:r>
            <a:r>
              <a:rPr lang="hu-HU" sz="700" dirty="0"/>
              <a:t> </a:t>
            </a:r>
            <a:r>
              <a:rPr lang="hu-HU" sz="700" dirty="0" err="1"/>
              <a:t>dairy</a:t>
            </a:r>
            <a:r>
              <a:rPr lang="hu-HU" sz="700" dirty="0"/>
              <a:t> </a:t>
            </a:r>
            <a:r>
              <a:rPr lang="hu-HU" sz="700" dirty="0" err="1"/>
              <a:t>cows</a:t>
            </a:r>
            <a:r>
              <a:rPr lang="hu-HU" sz="700" dirty="0"/>
              <a:t>. </a:t>
            </a:r>
            <a:r>
              <a:rPr lang="hu-HU" sz="700" i="1" dirty="0"/>
              <a:t>J. </a:t>
            </a:r>
            <a:r>
              <a:rPr lang="hu-HU" sz="700" i="1" dirty="0" err="1"/>
              <a:t>Dairy</a:t>
            </a:r>
            <a:r>
              <a:rPr lang="hu-HU" sz="700" i="1" dirty="0"/>
              <a:t> </a:t>
            </a:r>
            <a:r>
              <a:rPr lang="hu-HU" sz="700" i="1" dirty="0" err="1"/>
              <a:t>Sci</a:t>
            </a:r>
            <a:r>
              <a:rPr lang="hu-HU" sz="700" i="1" dirty="0"/>
              <a:t>.</a:t>
            </a:r>
            <a:r>
              <a:rPr lang="hu-HU" sz="700" dirty="0"/>
              <a:t> 73:2749–2758. doi:10.3168/jds.S0022-0302(90)78960-6.</a:t>
            </a:r>
            <a:endParaRPr lang="en-GB" sz="700" dirty="0"/>
          </a:p>
          <a:p>
            <a:pPr indent="-304800"/>
            <a:r>
              <a:rPr lang="hu-HU" sz="700" baseline="30000" dirty="0"/>
              <a:t>3</a:t>
            </a:r>
            <a:r>
              <a:rPr lang="hu-HU" sz="700" dirty="0"/>
              <a:t>Lauderdale, J.W., B.E. </a:t>
            </a:r>
            <a:r>
              <a:rPr lang="hu-HU" sz="700" dirty="0" err="1"/>
              <a:t>Seguin</a:t>
            </a:r>
            <a:r>
              <a:rPr lang="hu-HU" sz="700" dirty="0"/>
              <a:t>, J.N. </a:t>
            </a:r>
            <a:r>
              <a:rPr lang="hu-HU" sz="700" dirty="0" err="1"/>
              <a:t>Stellflug</a:t>
            </a:r>
            <a:r>
              <a:rPr lang="hu-HU" sz="700" dirty="0"/>
              <a:t>, J.R. </a:t>
            </a:r>
            <a:r>
              <a:rPr lang="hu-HU" sz="700" dirty="0" err="1"/>
              <a:t>Chenault</a:t>
            </a:r>
            <a:r>
              <a:rPr lang="hu-HU" sz="700" dirty="0"/>
              <a:t>, W.W. Thatcher, C.K. Vincent, and A.F. </a:t>
            </a:r>
            <a:r>
              <a:rPr lang="hu-HU" sz="700" dirty="0" err="1"/>
              <a:t>Loyancano</a:t>
            </a:r>
            <a:r>
              <a:rPr lang="hu-HU" sz="700" dirty="0"/>
              <a:t>. 1974. </a:t>
            </a:r>
            <a:r>
              <a:rPr lang="hu-HU" sz="700" dirty="0" err="1"/>
              <a:t>Fertility</a:t>
            </a:r>
            <a:r>
              <a:rPr lang="hu-HU" sz="700" dirty="0"/>
              <a:t> of </a:t>
            </a:r>
            <a:r>
              <a:rPr lang="hu-HU" sz="700" dirty="0" err="1"/>
              <a:t>Cattle</a:t>
            </a:r>
            <a:r>
              <a:rPr lang="hu-HU" sz="700" dirty="0"/>
              <a:t> </a:t>
            </a:r>
            <a:r>
              <a:rPr lang="hu-HU" sz="700" dirty="0" err="1"/>
              <a:t>Following</a:t>
            </a:r>
            <a:r>
              <a:rPr lang="hu-HU" sz="700" dirty="0"/>
              <a:t> PGF 2α </a:t>
            </a:r>
            <a:r>
              <a:rPr lang="hu-HU" sz="700" dirty="0" err="1"/>
              <a:t>Injection</a:t>
            </a:r>
            <a:r>
              <a:rPr lang="hu-HU" sz="700" dirty="0"/>
              <a:t>. </a:t>
            </a:r>
            <a:r>
              <a:rPr lang="hu-HU" sz="700" i="1" dirty="0"/>
              <a:t>J. </a:t>
            </a:r>
            <a:r>
              <a:rPr lang="hu-HU" sz="700" i="1" dirty="0" err="1"/>
              <a:t>tAnimal</a:t>
            </a:r>
            <a:r>
              <a:rPr lang="hu-HU" sz="700" i="1" dirty="0"/>
              <a:t> </a:t>
            </a:r>
            <a:r>
              <a:rPr lang="hu-HU" sz="700" i="1" dirty="0" err="1"/>
              <a:t>Sci</a:t>
            </a:r>
            <a:r>
              <a:rPr lang="hu-HU" sz="700" i="1" dirty="0"/>
              <a:t>.</a:t>
            </a:r>
            <a:r>
              <a:rPr lang="hu-HU" sz="700" dirty="0"/>
              <a:t> 38:964–967.</a:t>
            </a:r>
          </a:p>
          <a:p>
            <a:pPr indent="-304800"/>
            <a:r>
              <a:rPr lang="hu-HU" sz="700" baseline="30000" dirty="0"/>
              <a:t>4</a:t>
            </a:r>
            <a:r>
              <a:rPr lang="hu-HU" sz="700" dirty="0"/>
              <a:t>Lopez, H., L.D. </a:t>
            </a:r>
            <a:r>
              <a:rPr lang="hu-HU" sz="700" dirty="0" err="1"/>
              <a:t>Satter</a:t>
            </a:r>
            <a:r>
              <a:rPr lang="hu-HU" sz="700" dirty="0"/>
              <a:t>, and M.C. </a:t>
            </a:r>
            <a:r>
              <a:rPr lang="hu-HU" sz="700" dirty="0" err="1"/>
              <a:t>Wiltbank</a:t>
            </a:r>
            <a:r>
              <a:rPr lang="hu-HU" sz="700" dirty="0"/>
              <a:t>. 2004. A </a:t>
            </a:r>
            <a:r>
              <a:rPr lang="hu-HU" sz="700" dirty="0" err="1"/>
              <a:t>brief</a:t>
            </a:r>
            <a:r>
              <a:rPr lang="hu-HU" sz="700" dirty="0"/>
              <a:t> </a:t>
            </a:r>
            <a:r>
              <a:rPr lang="hu-HU" sz="700" dirty="0" err="1"/>
              <a:t>report</a:t>
            </a:r>
            <a:r>
              <a:rPr lang="hu-HU" sz="700" dirty="0"/>
              <a:t> </a:t>
            </a:r>
            <a:r>
              <a:rPr lang="hu-HU" sz="700" dirty="0" err="1"/>
              <a:t>on</a:t>
            </a:r>
            <a:r>
              <a:rPr lang="hu-HU" sz="700" dirty="0"/>
              <a:t> </a:t>
            </a:r>
            <a:r>
              <a:rPr lang="hu-HU" sz="700" dirty="0" err="1"/>
              <a:t>the</a:t>
            </a:r>
            <a:r>
              <a:rPr lang="hu-HU" sz="700" dirty="0"/>
              <a:t> </a:t>
            </a:r>
            <a:r>
              <a:rPr lang="hu-HU" sz="700" dirty="0" err="1"/>
              <a:t>relationship</a:t>
            </a:r>
            <a:r>
              <a:rPr lang="hu-HU" sz="700" dirty="0"/>
              <a:t> </a:t>
            </a:r>
            <a:r>
              <a:rPr lang="hu-HU" sz="700" dirty="0" err="1"/>
              <a:t>between</a:t>
            </a:r>
            <a:r>
              <a:rPr lang="hu-HU" sz="700" dirty="0"/>
              <a:t> </a:t>
            </a:r>
            <a:r>
              <a:rPr lang="hu-HU" sz="700" dirty="0" err="1"/>
              <a:t>level</a:t>
            </a:r>
            <a:r>
              <a:rPr lang="hu-HU" sz="700" dirty="0"/>
              <a:t> of </a:t>
            </a:r>
            <a:r>
              <a:rPr lang="hu-HU" sz="700" dirty="0" err="1"/>
              <a:t>milk</a:t>
            </a:r>
            <a:r>
              <a:rPr lang="hu-HU" sz="700" dirty="0"/>
              <a:t> </a:t>
            </a:r>
            <a:r>
              <a:rPr lang="hu-HU" sz="700" dirty="0" err="1"/>
              <a:t>production</a:t>
            </a:r>
            <a:r>
              <a:rPr lang="hu-HU" sz="700" dirty="0"/>
              <a:t> and </a:t>
            </a:r>
            <a:r>
              <a:rPr lang="hu-HU" sz="700" dirty="0" err="1"/>
              <a:t>estrous</a:t>
            </a:r>
            <a:r>
              <a:rPr lang="hu-HU" sz="700" dirty="0"/>
              <a:t> </a:t>
            </a:r>
            <a:r>
              <a:rPr lang="hu-HU" sz="700" dirty="0" err="1"/>
              <a:t>behavior</a:t>
            </a:r>
            <a:r>
              <a:rPr lang="hu-HU" sz="700" dirty="0"/>
              <a:t> of </a:t>
            </a:r>
            <a:r>
              <a:rPr lang="hu-HU" sz="700" dirty="0" err="1"/>
              <a:t>lactating</a:t>
            </a:r>
            <a:r>
              <a:rPr lang="hu-HU" sz="700" dirty="0"/>
              <a:t> </a:t>
            </a:r>
            <a:r>
              <a:rPr lang="hu-HU" sz="700" dirty="0" err="1"/>
              <a:t>dairy</a:t>
            </a:r>
            <a:r>
              <a:rPr lang="hu-HU" sz="700" dirty="0"/>
              <a:t> </a:t>
            </a:r>
            <a:r>
              <a:rPr lang="hu-HU" sz="700" dirty="0" err="1"/>
              <a:t>cows</a:t>
            </a:r>
            <a:r>
              <a:rPr lang="hu-HU" sz="700" dirty="0"/>
              <a:t>. </a:t>
            </a:r>
            <a:r>
              <a:rPr lang="hu-HU" sz="700" i="1" dirty="0" err="1"/>
              <a:t>Appl</a:t>
            </a:r>
            <a:r>
              <a:rPr lang="hu-HU" sz="700" i="1" dirty="0"/>
              <a:t>. Anim. </a:t>
            </a:r>
            <a:r>
              <a:rPr lang="hu-HU" sz="700" i="1" dirty="0" err="1"/>
              <a:t>Behav</a:t>
            </a:r>
            <a:r>
              <a:rPr lang="hu-HU" sz="700" i="1" dirty="0"/>
              <a:t>. </a:t>
            </a:r>
            <a:r>
              <a:rPr lang="hu-HU" sz="700" i="1" dirty="0" err="1"/>
              <a:t>Sci</a:t>
            </a:r>
            <a:r>
              <a:rPr lang="hu-HU" sz="700" i="1" dirty="0"/>
              <a:t>.</a:t>
            </a:r>
            <a:r>
              <a:rPr lang="hu-HU" sz="700" dirty="0"/>
              <a:t> 88:359–363. </a:t>
            </a:r>
            <a:r>
              <a:rPr lang="hu-HU" sz="700" dirty="0" err="1"/>
              <a:t>doi:http</a:t>
            </a:r>
            <a:r>
              <a:rPr lang="hu-HU" sz="700" dirty="0"/>
              <a:t>://</a:t>
            </a:r>
            <a:r>
              <a:rPr lang="hu-HU" sz="700" dirty="0" err="1"/>
              <a:t>dx.doi.org</a:t>
            </a:r>
            <a:r>
              <a:rPr lang="hu-HU" sz="700" dirty="0"/>
              <a:t>/10.1016/j.applanim.2004.04.003.</a:t>
            </a:r>
            <a:endParaRPr lang="en-GB" sz="700" dirty="0"/>
          </a:p>
          <a:p>
            <a:pPr indent="-304800"/>
            <a:r>
              <a:rPr lang="hu-HU" sz="700" baseline="30000" dirty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Senger, P.L. 1994. The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estrus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detection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problem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new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concepts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technologies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, and </a:t>
            </a:r>
            <a:r>
              <a:rPr lang="hu-HU" sz="700" dirty="0" err="1">
                <a:latin typeface="Times New Roman" charset="0"/>
                <a:ea typeface="Times New Roman" charset="0"/>
                <a:cs typeface="Times New Roman" charset="0"/>
              </a:rPr>
              <a:t>possibilities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hu-HU" sz="700" i="1" dirty="0">
                <a:latin typeface="Times New Roman" charset="0"/>
                <a:ea typeface="Times New Roman" charset="0"/>
                <a:cs typeface="Times New Roman" charset="0"/>
              </a:rPr>
              <a:t>J. </a:t>
            </a:r>
            <a:r>
              <a:rPr lang="hu-HU" sz="700" i="1" dirty="0" err="1">
                <a:latin typeface="Times New Roman" charset="0"/>
                <a:ea typeface="Times New Roman" charset="0"/>
                <a:cs typeface="Times New Roman" charset="0"/>
              </a:rPr>
              <a:t>Dairy</a:t>
            </a:r>
            <a:r>
              <a:rPr lang="hu-HU" sz="7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700" i="1" dirty="0" err="1">
                <a:latin typeface="Times New Roman" charset="0"/>
                <a:ea typeface="Times New Roman" charset="0"/>
                <a:cs typeface="Times New Roman" charset="0"/>
              </a:rPr>
              <a:t>Sci</a:t>
            </a:r>
            <a:r>
              <a:rPr lang="hu-HU" sz="700" i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hu-HU" sz="700" dirty="0">
                <a:latin typeface="Times New Roman" charset="0"/>
                <a:ea typeface="Times New Roman" charset="0"/>
                <a:cs typeface="Times New Roman" charset="0"/>
              </a:rPr>
              <a:t> 77:2745–2753. doi:10.3168/jds.S0022-0302(94)77217-9.</a:t>
            </a:r>
            <a:endParaRPr lang="en-GB" sz="700" dirty="0">
              <a:effectLst/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6F9692E6-51AD-4900-BE66-A355A561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4" y="83626"/>
            <a:ext cx="11555412" cy="51845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Az ivarzásmegfigyelő rendszerek</a:t>
            </a:r>
          </a:p>
        </p:txBody>
      </p:sp>
    </p:spTree>
    <p:extLst>
      <p:ext uri="{BB962C8B-B14F-4D97-AF65-F5344CB8AC3E}">
        <p14:creationId xmlns:p14="http://schemas.microsoft.com/office/powerpoint/2010/main" val="1040303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>
          <a:xfrm>
            <a:off x="321547" y="1606233"/>
            <a:ext cx="11555605" cy="4351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hu-HU" sz="2400" dirty="0"/>
              <a:t>Az ivarzás időtartama kb.</a:t>
            </a:r>
            <a:r>
              <a:rPr lang="en-US" sz="2400" dirty="0"/>
              <a:t> 8h</a:t>
            </a:r>
          </a:p>
          <a:p>
            <a:endParaRPr lang="en-US" sz="2400" dirty="0"/>
          </a:p>
          <a:p>
            <a:r>
              <a:rPr lang="en-US" sz="2400" dirty="0"/>
              <a:t>8- 9 </a:t>
            </a:r>
            <a:r>
              <a:rPr lang="hu-HU" sz="2400" dirty="0"/>
              <a:t>ugrás az ivarzás alatt</a:t>
            </a:r>
            <a:endParaRPr lang="en-US" sz="2400" dirty="0"/>
          </a:p>
          <a:p>
            <a:endParaRPr lang="en-US" sz="2400" dirty="0"/>
          </a:p>
          <a:p>
            <a:r>
              <a:rPr lang="hu-HU" sz="2400" dirty="0"/>
              <a:t>Egy ugrás kb. </a:t>
            </a:r>
            <a:r>
              <a:rPr lang="en-US" sz="2400" dirty="0"/>
              <a:t>4 </a:t>
            </a:r>
            <a:r>
              <a:rPr lang="hu-HU" sz="2400" dirty="0"/>
              <a:t>másodperc</a:t>
            </a:r>
            <a:endParaRPr lang="en-US" sz="2400" dirty="0"/>
          </a:p>
          <a:p>
            <a:pPr marL="50800" indent="0">
              <a:buNone/>
            </a:pPr>
            <a:endParaRPr lang="en-US" sz="2400" dirty="0"/>
          </a:p>
          <a:p>
            <a:pPr defTabSz="180000">
              <a:buFont typeface="Wingdings" panose="05000000000000000000" pitchFamily="2" charset="2"/>
              <a:buChar char="è"/>
            </a:pPr>
            <a:r>
              <a:rPr lang="hu-HU" dirty="0"/>
              <a:t> 		</a:t>
            </a:r>
            <a:r>
              <a:rPr lang="en-US" dirty="0"/>
              <a:t>32- 36 </a:t>
            </a:r>
            <a:r>
              <a:rPr lang="hu-HU" dirty="0"/>
              <a:t>másodpercnyi eseményt kell észlelni 8 óra alatt </a:t>
            </a:r>
            <a:endParaRPr lang="en-US" dirty="0"/>
          </a:p>
          <a:p>
            <a:pPr defTabSz="180000">
              <a:buFont typeface="Wingdings" panose="05000000000000000000" pitchFamily="2" charset="2"/>
              <a:buChar char="è"/>
            </a:pPr>
            <a:r>
              <a:rPr lang="hu-HU" dirty="0"/>
              <a:t> 		A vizuális észlelés hatékonysága nagyon korlátozott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1547" y="324485"/>
            <a:ext cx="11555605" cy="1325563"/>
          </a:xfrm>
        </p:spPr>
        <p:txBody>
          <a:bodyPr/>
          <a:lstStyle/>
          <a:p>
            <a:r>
              <a:rPr lang="hu-HU" dirty="0"/>
              <a:t>A szaporodásbiológiai menedzsment</a:t>
            </a:r>
            <a:br>
              <a:rPr lang="en-US" dirty="0"/>
            </a:br>
            <a:r>
              <a:rPr lang="hu-HU" dirty="0">
                <a:solidFill>
                  <a:schemeClr val="accent3">
                    <a:lumMod val="75000"/>
                  </a:schemeClr>
                </a:solidFill>
              </a:rPr>
              <a:t>A vizuális észlelés kihívásai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8E736B6-EBDB-4ACC-8423-6B1F84A919D3}"/>
              </a:ext>
            </a:extLst>
          </p:cNvPr>
          <p:cNvSpPr txBox="1"/>
          <p:nvPr/>
        </p:nvSpPr>
        <p:spPr>
          <a:xfrm>
            <a:off x="2214880" y="6271905"/>
            <a:ext cx="9773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Dransfield</a:t>
            </a:r>
            <a:r>
              <a:rPr lang="hu-HU" dirty="0"/>
              <a:t>, M.B.G., R.L. </a:t>
            </a:r>
            <a:r>
              <a:rPr lang="hu-HU" dirty="0" err="1"/>
              <a:t>Nebel</a:t>
            </a:r>
            <a:r>
              <a:rPr lang="hu-HU" dirty="0"/>
              <a:t>, R.E. Pearson, and L.D. </a:t>
            </a:r>
            <a:r>
              <a:rPr lang="hu-HU" dirty="0" err="1"/>
              <a:t>Warnick</a:t>
            </a:r>
            <a:r>
              <a:rPr lang="hu-HU" dirty="0"/>
              <a:t>. 1998. Timing of </a:t>
            </a:r>
            <a:r>
              <a:rPr lang="hu-HU" dirty="0" err="1"/>
              <a:t>insemination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dairy</a:t>
            </a:r>
            <a:r>
              <a:rPr lang="hu-HU" dirty="0"/>
              <a:t> </a:t>
            </a:r>
            <a:r>
              <a:rPr lang="hu-HU" dirty="0" err="1"/>
              <a:t>cows</a:t>
            </a:r>
            <a:r>
              <a:rPr lang="hu-HU" dirty="0"/>
              <a:t> </a:t>
            </a:r>
            <a:r>
              <a:rPr lang="hu-HU" dirty="0" err="1"/>
              <a:t>identified</a:t>
            </a:r>
            <a:r>
              <a:rPr lang="hu-HU" dirty="0"/>
              <a:t> in </a:t>
            </a:r>
            <a:r>
              <a:rPr lang="hu-HU" dirty="0" err="1"/>
              <a:t>estrus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a </a:t>
            </a:r>
            <a:r>
              <a:rPr lang="hu-HU" dirty="0" err="1"/>
              <a:t>radiotelemetric</a:t>
            </a:r>
            <a:r>
              <a:rPr lang="hu-HU" dirty="0"/>
              <a:t> </a:t>
            </a:r>
            <a:r>
              <a:rPr lang="hu-HU" dirty="0" err="1"/>
              <a:t>estrus</a:t>
            </a:r>
            <a:r>
              <a:rPr lang="hu-HU" dirty="0"/>
              <a:t> </a:t>
            </a:r>
            <a:r>
              <a:rPr lang="hu-HU" dirty="0" err="1"/>
              <a:t>detection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. J. </a:t>
            </a:r>
            <a:r>
              <a:rPr lang="hu-HU" dirty="0" err="1"/>
              <a:t>Dairy</a:t>
            </a:r>
            <a:r>
              <a:rPr lang="hu-HU" dirty="0"/>
              <a:t> </a:t>
            </a:r>
            <a:r>
              <a:rPr lang="hu-HU" dirty="0" err="1"/>
              <a:t>Sci</a:t>
            </a:r>
            <a:r>
              <a:rPr lang="hu-HU" dirty="0"/>
              <a:t>. 81:1874-1882. </a:t>
            </a:r>
          </a:p>
        </p:txBody>
      </p:sp>
    </p:spTree>
    <p:extLst>
      <p:ext uri="{BB962C8B-B14F-4D97-AF65-F5344CB8AC3E}">
        <p14:creationId xmlns:p14="http://schemas.microsoft.com/office/powerpoint/2010/main" val="5779147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1215472"/>
            <a:ext cx="2769902" cy="1973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94" y="3799039"/>
            <a:ext cx="4475545" cy="2517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034" y="6318255"/>
            <a:ext cx="39695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http://</a:t>
            </a:r>
            <a:r>
              <a:rPr lang="en-US" sz="800" dirty="0" err="1">
                <a:solidFill>
                  <a:schemeClr val="tx1"/>
                </a:solidFill>
              </a:rPr>
              <a:t>www.gea.com</a:t>
            </a:r>
            <a:r>
              <a:rPr lang="en-US" sz="800" dirty="0">
                <a:solidFill>
                  <a:schemeClr val="tx1"/>
                </a:solidFill>
              </a:rPr>
              <a:t>/</a:t>
            </a:r>
            <a:r>
              <a:rPr lang="en-US" sz="800" dirty="0" err="1">
                <a:solidFill>
                  <a:schemeClr val="tx1"/>
                </a:solidFill>
              </a:rPr>
              <a:t>en</a:t>
            </a:r>
            <a:r>
              <a:rPr lang="en-US" sz="800" dirty="0">
                <a:solidFill>
                  <a:schemeClr val="tx1"/>
                </a:solidFill>
              </a:rPr>
              <a:t>/binaries/DairyFarming_Rescounter_tcm11-19843.jpg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245" y="640634"/>
            <a:ext cx="2795210" cy="281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2935" y="3030200"/>
            <a:ext cx="25138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www.scrdairy.com</a:t>
            </a:r>
            <a:r>
              <a:rPr lang="en-US" sz="800" dirty="0"/>
              <a:t>/media/k2/galleries/196/2.jpg</a:t>
            </a: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603374" y="3244001"/>
            <a:ext cx="28203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err="1"/>
              <a:t>en.nedap-livestockmanagement.com</a:t>
            </a:r>
            <a:r>
              <a:rPr lang="en-US" sz="700" dirty="0"/>
              <a:t>/uploads/Pootband3.jpg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41872" y="2478528"/>
            <a:ext cx="1770638" cy="1103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438" y="3809884"/>
            <a:ext cx="5045858" cy="28382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26360" y="6633054"/>
            <a:ext cx="426698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http://</a:t>
            </a:r>
            <a:r>
              <a:rPr lang="en-US" sz="700" dirty="0" err="1">
                <a:solidFill>
                  <a:schemeClr val="tx1"/>
                </a:solidFill>
              </a:rPr>
              <a:t>www.gea.com</a:t>
            </a:r>
            <a:r>
              <a:rPr lang="en-US" sz="700" dirty="0">
                <a:solidFill>
                  <a:schemeClr val="tx1"/>
                </a:solidFill>
              </a:rPr>
              <a:t>/</a:t>
            </a:r>
            <a:r>
              <a:rPr lang="en-US" sz="700" dirty="0" err="1">
                <a:solidFill>
                  <a:schemeClr val="tx1"/>
                </a:solidFill>
              </a:rPr>
              <a:t>en</a:t>
            </a:r>
            <a:r>
              <a:rPr lang="en-US" sz="700" dirty="0">
                <a:solidFill>
                  <a:schemeClr val="tx1"/>
                </a:solidFill>
              </a:rPr>
              <a:t>/binaries/DairyFarming_CowScout_Neck_tcm11-19983.jpg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42190" y="3602654"/>
            <a:ext cx="134442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https://encrypted-tbn3.gstatic.com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871" y="529026"/>
            <a:ext cx="2849128" cy="20427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86185" y="2153935"/>
            <a:ext cx="246581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http://</a:t>
            </a:r>
            <a:r>
              <a:rPr lang="en-US" sz="500" dirty="0" err="1"/>
              <a:t>www.boumatic.com</a:t>
            </a:r>
            <a:r>
              <a:rPr lang="en-US" sz="500" dirty="0"/>
              <a:t>/assets/files/us/uploads/HtSkrII_REVlogo_4c_M12.jpg</a:t>
            </a:r>
          </a:p>
        </p:txBody>
      </p:sp>
      <p:pic>
        <p:nvPicPr>
          <p:cNvPr id="1026" name="Picture 2" descr="Forráskép megtekintése">
            <a:extLst>
              <a:ext uri="{FF2B5EF4-FFF2-40B4-BE49-F238E27FC236}">
                <a16:creationId xmlns:a16="http://schemas.microsoft.com/office/drawing/2014/main" id="{75170848-464A-4834-9BDB-21B7DBA2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41" y="2437361"/>
            <a:ext cx="1770639" cy="9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9BC83D5A-30EC-4497-81E1-C7E56D52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4" y="179275"/>
            <a:ext cx="11555412" cy="51457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Ivarzásmegfigyelő rendszerek</a:t>
            </a:r>
            <a:br>
              <a:rPr lang="hu-HU" dirty="0"/>
            </a:br>
            <a:r>
              <a:rPr lang="hu-HU" b="0" dirty="0"/>
              <a:t> (robotba integráltan vagy önállóan is telepíthetők)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2406539-07CD-4B15-93F2-C682113F3126}"/>
              </a:ext>
            </a:extLst>
          </p:cNvPr>
          <p:cNvSpPr/>
          <p:nvPr/>
        </p:nvSpPr>
        <p:spPr>
          <a:xfrm>
            <a:off x="6322203" y="3394122"/>
            <a:ext cx="11837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</a:t>
            </a:r>
            <a:r>
              <a:rPr lang="hu-HU" sz="900" dirty="0"/>
              <a:t>gea.com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08194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4"/>
          <p:cNvSpPr txBox="1">
            <a:spLocks/>
          </p:cNvSpPr>
          <p:nvPr/>
        </p:nvSpPr>
        <p:spPr>
          <a:xfrm>
            <a:off x="596662" y="356658"/>
            <a:ext cx="9299178" cy="6477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2pPr>
            <a:lvl3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3pPr>
            <a:lvl4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4pPr>
            <a:lvl5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2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933" dirty="0">
                <a:solidFill>
                  <a:srgbClr val="00B050"/>
                </a:solidFill>
              </a:rPr>
              <a:t>GEA </a:t>
            </a:r>
            <a:r>
              <a:rPr lang="de-DE" sz="2933" dirty="0" err="1">
                <a:solidFill>
                  <a:srgbClr val="00B050"/>
                </a:solidFill>
              </a:rPr>
              <a:t>CowScout</a:t>
            </a:r>
            <a:r>
              <a:rPr lang="de-DE" sz="2933" dirty="0">
                <a:solidFill>
                  <a:srgbClr val="00B050"/>
                </a:solidFill>
              </a:rPr>
              <a:t>  Leg</a:t>
            </a:r>
            <a:r>
              <a:rPr lang="hu-HU" sz="2933" dirty="0">
                <a:solidFill>
                  <a:srgbClr val="00B050"/>
                </a:solidFill>
              </a:rPr>
              <a:t> (lábra helyezhető jeladó)</a:t>
            </a:r>
            <a:endParaRPr lang="de-DE" sz="2933" dirty="0">
              <a:solidFill>
                <a:srgbClr val="00B050"/>
              </a:solidFill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5797142" y="4052605"/>
            <a:ext cx="5994400" cy="23047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180971" indent="-180971" algn="l" rtl="0" eaLnBrk="1" fontAlgn="base" hangingPunct="1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9991" indent="-180971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j-lt"/>
              </a:defRPr>
            </a:lvl2pPr>
            <a:lvl3pPr marL="539987" indent="-180971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3pPr>
            <a:lvl4pPr marL="719982" indent="-179996" algn="l" rtl="0" eaLnBrk="1" fontAlgn="base" hangingPunct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j-lt"/>
              </a:defRPr>
            </a:lvl4pPr>
            <a:lvl5pPr marL="900091" indent="-180971" algn="l" rtl="0" eaLnBrk="1" fontAlgn="base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000">
                <a:solidFill>
                  <a:srgbClr val="000000"/>
                </a:solidFill>
                <a:latin typeface="+mn-lt"/>
              </a:defRPr>
            </a:lvl5pPr>
            <a:lvl6pPr marL="2170059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6pPr>
            <a:lvl7pPr marL="2627247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7pPr>
            <a:lvl8pPr marL="3084436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8pPr>
            <a:lvl9pPr marL="3541625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defTabSz="1195887">
              <a:buNone/>
            </a:pPr>
            <a:r>
              <a:rPr lang="hu-HU" sz="2400" dirty="0"/>
              <a:t>Zökkenőmentesen nyomon követhetőek:</a:t>
            </a:r>
            <a:endParaRPr lang="en-US" sz="2400" dirty="0"/>
          </a:p>
          <a:p>
            <a:pPr defTabSz="1195887"/>
            <a:r>
              <a:rPr lang="en-US" sz="2400" dirty="0"/>
              <a:t>A</a:t>
            </a:r>
            <a:r>
              <a:rPr lang="hu-HU" sz="2400" dirty="0"/>
              <a:t>z aktivitás</a:t>
            </a:r>
            <a:r>
              <a:rPr lang="en-US" sz="2400" dirty="0"/>
              <a:t> </a:t>
            </a:r>
          </a:p>
          <a:p>
            <a:pPr defTabSz="1195887"/>
            <a:r>
              <a:rPr lang="hu-HU" sz="2400" dirty="0"/>
              <a:t>A fekvéssel, állva és járkálással töltött idő</a:t>
            </a:r>
            <a:endParaRPr lang="en-US" sz="2400" dirty="0"/>
          </a:p>
          <a:p>
            <a:pPr defTabSz="1195887"/>
            <a:r>
              <a:rPr lang="hu-HU" sz="2400" dirty="0"/>
              <a:t>A megtett lépések száma</a:t>
            </a:r>
            <a:endParaRPr lang="en-US" sz="2400" dirty="0"/>
          </a:p>
          <a:p>
            <a:pPr defTabSz="1195887"/>
            <a:r>
              <a:rPr lang="hu-HU" sz="2400" dirty="0"/>
              <a:t>A felállások száma</a:t>
            </a:r>
            <a:endParaRPr lang="en-US" sz="2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83" y="1268760"/>
            <a:ext cx="4367808" cy="21839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8" y="1629264"/>
            <a:ext cx="4932555" cy="4392488"/>
          </a:xfrm>
          <a:prstGeom prst="rect">
            <a:avLst/>
          </a:prstGeom>
        </p:spPr>
      </p:pic>
      <p:cxnSp>
        <p:nvCxnSpPr>
          <p:cNvPr id="3" name="Gerade Verbindung mit Pfeil 2"/>
          <p:cNvCxnSpPr>
            <a:cxnSpLocks/>
          </p:cNvCxnSpPr>
          <p:nvPr/>
        </p:nvCxnSpPr>
        <p:spPr>
          <a:xfrm flipH="1">
            <a:off x="2600960" y="3044957"/>
            <a:ext cx="5223233" cy="1943603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340F8177-BEBD-4A5C-A7D6-74553E0410AE}"/>
              </a:ext>
            </a:extLst>
          </p:cNvPr>
          <p:cNvSpPr txBox="1"/>
          <p:nvPr/>
        </p:nvSpPr>
        <p:spPr>
          <a:xfrm>
            <a:off x="9448800" y="6501342"/>
            <a:ext cx="299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Képek: 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4062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 txBox="1">
            <a:spLocks/>
          </p:cNvSpPr>
          <p:nvPr/>
        </p:nvSpPr>
        <p:spPr>
          <a:xfrm>
            <a:off x="637647" y="356659"/>
            <a:ext cx="10020193" cy="576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2pPr>
            <a:lvl3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3pPr>
            <a:lvl4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4pPr>
            <a:lvl5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2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933" dirty="0">
                <a:solidFill>
                  <a:srgbClr val="00B050"/>
                </a:solidFill>
              </a:rPr>
              <a:t>GEA </a:t>
            </a:r>
            <a:r>
              <a:rPr lang="de-DE" sz="2933" dirty="0" err="1">
                <a:solidFill>
                  <a:srgbClr val="00B050"/>
                </a:solidFill>
              </a:rPr>
              <a:t>CowScout</a:t>
            </a:r>
            <a:r>
              <a:rPr lang="de-DE" sz="2933" dirty="0">
                <a:solidFill>
                  <a:srgbClr val="00B050"/>
                </a:solidFill>
              </a:rPr>
              <a:t>  Neck</a:t>
            </a:r>
            <a:r>
              <a:rPr lang="hu-HU" sz="2933" dirty="0">
                <a:solidFill>
                  <a:srgbClr val="00B050"/>
                </a:solidFill>
              </a:rPr>
              <a:t> (nyakra helyezhető jeladó)</a:t>
            </a:r>
            <a:endParaRPr lang="de-DE" sz="2933" dirty="0">
              <a:solidFill>
                <a:srgbClr val="00B050"/>
              </a:solidFill>
            </a:endParaRPr>
          </a:p>
        </p:txBody>
      </p:sp>
      <p:sp>
        <p:nvSpPr>
          <p:cNvPr id="15" name="Textplatzhalter 2"/>
          <p:cNvSpPr txBox="1">
            <a:spLocks/>
          </p:cNvSpPr>
          <p:nvPr/>
        </p:nvSpPr>
        <p:spPr>
          <a:xfrm>
            <a:off x="7728182" y="4365104"/>
            <a:ext cx="4224468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180971" indent="-180971" algn="l" rtl="0" eaLnBrk="1" fontAlgn="base" hangingPunct="1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9991" indent="-180971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j-lt"/>
              </a:defRPr>
            </a:lvl2pPr>
            <a:lvl3pPr marL="539987" indent="-180971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3pPr>
            <a:lvl4pPr marL="719982" indent="-179996" algn="l" rtl="0" eaLnBrk="1" fontAlgn="base" hangingPunct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j-lt"/>
              </a:defRPr>
            </a:lvl4pPr>
            <a:lvl5pPr marL="900091" indent="-180971" algn="l" rtl="0" eaLnBrk="1" fontAlgn="base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000">
                <a:solidFill>
                  <a:srgbClr val="000000"/>
                </a:solidFill>
                <a:latin typeface="+mn-lt"/>
              </a:defRPr>
            </a:lvl5pPr>
            <a:lvl6pPr marL="2170059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6pPr>
            <a:lvl7pPr marL="2627247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7pPr>
            <a:lvl8pPr marL="3084436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8pPr>
            <a:lvl9pPr marL="3541625" indent="-182558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  <a:buSzPct val="110000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defTabSz="1195887"/>
            <a:r>
              <a:rPr lang="en-US" sz="2400" dirty="0"/>
              <a:t>A</a:t>
            </a:r>
            <a:r>
              <a:rPr lang="hu-HU" sz="2400" dirty="0" err="1"/>
              <a:t>ktivitás</a:t>
            </a:r>
            <a:endParaRPr lang="en-US" sz="2400" dirty="0"/>
          </a:p>
          <a:p>
            <a:pPr defTabSz="1195887"/>
            <a:r>
              <a:rPr lang="hu-HU" sz="2400" dirty="0"/>
              <a:t>Evési idő</a:t>
            </a:r>
            <a:endParaRPr lang="en-US" sz="2400" dirty="0"/>
          </a:p>
          <a:p>
            <a:pPr defTabSz="1195887"/>
            <a:r>
              <a:rPr lang="hu-HU" sz="2400" dirty="0"/>
              <a:t>Kérődzési idő</a:t>
            </a:r>
            <a:r>
              <a:rPr lang="en-US" sz="2400" dirty="0"/>
              <a:t> (Op</a:t>
            </a:r>
            <a:r>
              <a:rPr lang="hu-HU" sz="2400" dirty="0" err="1"/>
              <a:t>cionális</a:t>
            </a:r>
            <a:r>
              <a:rPr lang="en-US" sz="2400" dirty="0"/>
              <a:t>) 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86" y="1508262"/>
            <a:ext cx="4128459" cy="2065239"/>
          </a:xfrm>
          <a:prstGeom prst="rect">
            <a:avLst/>
          </a:prstGeom>
        </p:spPr>
      </p:pic>
      <p:pic>
        <p:nvPicPr>
          <p:cNvPr id="8" name="Picture 2" descr="H:\MCC\1_CC Vision and Sensors\Produkte\1_Erkennungstechnologie\Brunsterkennung\CowScout\Bilder\Mediadatenbank\verkleinert\AW_1560_cut_500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6" y="1465613"/>
            <a:ext cx="6876375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mit Pfeil 8"/>
          <p:cNvCxnSpPr>
            <a:cxnSpLocks/>
          </p:cNvCxnSpPr>
          <p:nvPr/>
        </p:nvCxnSpPr>
        <p:spPr>
          <a:xfrm flipH="1">
            <a:off x="3503714" y="3180080"/>
            <a:ext cx="4272472" cy="969000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5705C8B-543A-45A5-83E9-1AAF96FF8A86}"/>
              </a:ext>
            </a:extLst>
          </p:cNvPr>
          <p:cNvSpPr txBox="1"/>
          <p:nvPr/>
        </p:nvSpPr>
        <p:spPr>
          <a:xfrm>
            <a:off x="8656320" y="6501341"/>
            <a:ext cx="299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Képek: 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14344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9EC053-E65E-4B55-930F-54052F20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7" y="151765"/>
            <a:ext cx="11555605" cy="49847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rendszer által vélhetően ivarzónak jelölt állatok listája</a:t>
            </a:r>
          </a:p>
        </p:txBody>
      </p:sp>
      <p:pic>
        <p:nvPicPr>
          <p:cNvPr id="3" name="Kép 2" descr="A képen szöveg, képernyőkép, számítógép, beltéri látható&#10;&#10;Automatikusan generált leírás">
            <a:extLst>
              <a:ext uri="{FF2B5EF4-FFF2-40B4-BE49-F238E27FC236}">
                <a16:creationId xmlns:a16="http://schemas.microsoft.com/office/drawing/2014/main" id="{12433197-A1F2-41F8-BBFF-4DFBC67BA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800417"/>
            <a:ext cx="11699352" cy="541750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9C54F04-31C0-4D9D-B8C4-E0971E478C74}"/>
              </a:ext>
            </a:extLst>
          </p:cNvPr>
          <p:cNvSpPr txBox="1"/>
          <p:nvPr/>
        </p:nvSpPr>
        <p:spPr>
          <a:xfrm>
            <a:off x="9448800" y="6501342"/>
            <a:ext cx="299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Képek: https://www.gea.com/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E4A43F-2956-4973-83EA-D246734C7500}"/>
              </a:ext>
            </a:extLst>
          </p:cNvPr>
          <p:cNvSpPr txBox="1"/>
          <p:nvPr/>
        </p:nvSpPr>
        <p:spPr>
          <a:xfrm>
            <a:off x="4988560" y="2690336"/>
            <a:ext cx="2997200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dirty="0"/>
              <a:t>Színskálával, grafikusan jeleníti meg a termékenyítés optimális időintervallumát (sötétzöld)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DEB9C91-8C0E-4157-9656-36EB94FF6D4E}"/>
              </a:ext>
            </a:extLst>
          </p:cNvPr>
          <p:cNvCxnSpPr/>
          <p:nvPr/>
        </p:nvCxnSpPr>
        <p:spPr>
          <a:xfrm>
            <a:off x="7447280" y="3429000"/>
            <a:ext cx="1432560" cy="1833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878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69D271-6F02-4E52-919C-AFB14F2D9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94005"/>
            <a:ext cx="11555605" cy="95567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ivarzó tehén részletes vonatkozó adatai is megtekinthetőek az alkalmazásban</a:t>
            </a:r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 descr="A képen szöveg, képernyőkép, beltéri látható&#10;&#10;Automatikusan generált leírás">
            <a:extLst>
              <a:ext uri="{FF2B5EF4-FFF2-40B4-BE49-F238E27FC236}">
                <a16:creationId xmlns:a16="http://schemas.microsoft.com/office/drawing/2014/main" id="{3D4A252D-C2C4-485B-B1C9-F5B6B7F6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58" y="1132378"/>
            <a:ext cx="10888282" cy="519393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29C6DEB-CA3F-4499-9700-963888FA76D4}"/>
              </a:ext>
            </a:extLst>
          </p:cNvPr>
          <p:cNvSpPr txBox="1"/>
          <p:nvPr/>
        </p:nvSpPr>
        <p:spPr>
          <a:xfrm>
            <a:off x="9448800" y="6501342"/>
            <a:ext cx="299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Képek: 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2088899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F00C22-A3A8-4D33-97BB-21425134C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0" y="275094"/>
            <a:ext cx="10927080" cy="662782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Dinamikusan változó termelési környezet – új kihívások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7325C1E-96A2-4B76-B3D0-1869B4072729}"/>
              </a:ext>
            </a:extLst>
          </p:cNvPr>
          <p:cNvSpPr txBox="1"/>
          <p:nvPr/>
        </p:nvSpPr>
        <p:spPr>
          <a:xfrm>
            <a:off x="233680" y="1427480"/>
            <a:ext cx="11724640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Koncentráció (gazdaságok száma, állomány méret).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Generáció váltás a tulajdonosi és az operatív vezetők körében.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Az állományokban folyamatos és gyorsütemű a genetikai előrehaladás (újabb szelekciós módszerek), a magas termelési szint miatt az állat igényei változnak. 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munkaerőhiány rendkívüli méreteket ölt. 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szakképzés rendszere negatív átalakuláson ment keresztül, kevés a szakképzett állatgondozó, illetve hiány van a termelésirányító szakemberekből is.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fogyasztók nem csak biztonságos, minőségi élelmiszert várnak el, de követelik a környezetkímélő és magas szintű állatjóllétet biztosító rendszerek használatát.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Az „agrárolló” tovább nyílik, illetve a nemzetközi verseny erősödik, ezért a gazdálkodás hatékonyságának növelése elengedhetetlen.</a:t>
            </a:r>
          </a:p>
        </p:txBody>
      </p:sp>
    </p:spTree>
    <p:extLst>
      <p:ext uri="{BB962C8B-B14F-4D97-AF65-F5344CB8AC3E}">
        <p14:creationId xmlns:p14="http://schemas.microsoft.com/office/powerpoint/2010/main" val="4187688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5A8109-3888-4BFA-9BFD-383554D6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51765"/>
            <a:ext cx="11555605" cy="102679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Tej-progeszteron mérés a vemhesség korai megállapításhoz tejelő tehenészetek részére</a:t>
            </a:r>
          </a:p>
        </p:txBody>
      </p:sp>
      <p:pic>
        <p:nvPicPr>
          <p:cNvPr id="1026" name="Picture 2" descr="Forráskép megtekintése">
            <a:extLst>
              <a:ext uri="{FF2B5EF4-FFF2-40B4-BE49-F238E27FC236}">
                <a16:creationId xmlns:a16="http://schemas.microsoft.com/office/drawing/2014/main" id="{33F213A0-0D26-4EF9-9D1C-72F87F249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84" y="2954059"/>
            <a:ext cx="5827416" cy="297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0257A0E-8471-471B-9BB1-76C58965D4AC}"/>
              </a:ext>
            </a:extLst>
          </p:cNvPr>
          <p:cNvSpPr txBox="1"/>
          <p:nvPr/>
        </p:nvSpPr>
        <p:spPr>
          <a:xfrm>
            <a:off x="8605519" y="5802412"/>
            <a:ext cx="2336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https://www.delaval.com/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113D1EF-7F3A-4565-AD3B-FD7785358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2" t="38526" b="37232"/>
          <a:stretch/>
        </p:blipFill>
        <p:spPr>
          <a:xfrm>
            <a:off x="8605519" y="1458198"/>
            <a:ext cx="2851785" cy="7620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21715BB-3F69-471C-9E01-D7C830161C67}"/>
              </a:ext>
            </a:extLst>
          </p:cNvPr>
          <p:cNvSpPr txBox="1"/>
          <p:nvPr/>
        </p:nvSpPr>
        <p:spPr>
          <a:xfrm>
            <a:off x="8979225" y="2140852"/>
            <a:ext cx="2367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HerdNavigator</a:t>
            </a:r>
            <a:r>
              <a:rPr lang="hu-H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100</a:t>
            </a:r>
            <a:endParaRPr lang="hu-HU" sz="20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9AA207B-AFA9-4A74-B90F-5D3035D18789}"/>
              </a:ext>
            </a:extLst>
          </p:cNvPr>
          <p:cNvSpPr txBox="1"/>
          <p:nvPr/>
        </p:nvSpPr>
        <p:spPr>
          <a:xfrm>
            <a:off x="164776" y="1216542"/>
            <a:ext cx="5931223" cy="48936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 tejből meghatározza a progeszteron hormon koncentrációját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 tejből meghatározott protokoll szerint vesz mintát.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 mintavevő működése folyamatos, online ellenőrzés alatt áll.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 rendszer figyeli a mintavételhez szükséges </a:t>
            </a:r>
            <a:r>
              <a:rPr lang="hu-HU" sz="24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speciális tesztcsíkok </a:t>
            </a: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fogyását és a megfelelő időben </a:t>
            </a:r>
            <a:r>
              <a:rPr lang="hu-HU" sz="240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automatikusan rendelést küld </a:t>
            </a: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az újabb </a:t>
            </a:r>
            <a:r>
              <a:rPr lang="hu-HU" sz="24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tesztkazetta</a:t>
            </a:r>
            <a:r>
              <a:rPr lang="hu-HU" sz="240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 csomagra</a:t>
            </a:r>
            <a:r>
              <a:rPr lang="hu-HU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  <a:endParaRPr lang="hu-HU" sz="2400" b="0" i="0" dirty="0">
              <a:solidFill>
                <a:srgbClr val="00B05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A rendszer távoli eléréssel ellenőrizhető, szervizelhető, valamint a szükséges szoftverfrissítések is elvégezhetők.</a:t>
            </a:r>
            <a:endParaRPr lang="hu-H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5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871FCC-852C-49EB-9C39-5B332A2C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87723"/>
            <a:ext cx="11555605" cy="1325563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In-line tej-progeszteron mérés a vemhesség korai megállapításhoz tejelő tehenészetek részére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F4D2C3-1570-480A-824E-F528146E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25" y="1555814"/>
            <a:ext cx="7492635" cy="46316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u-HU" b="0" i="0" dirty="0">
                <a:effectLst/>
                <a:latin typeface="Ubuntu-light"/>
              </a:rPr>
              <a:t>A </a:t>
            </a:r>
            <a:r>
              <a:rPr lang="en-US" b="0" i="0" dirty="0" err="1">
                <a:effectLst/>
                <a:latin typeface="Ubuntu-light"/>
              </a:rPr>
              <a:t>Milkalyser</a:t>
            </a:r>
            <a:r>
              <a:rPr lang="en-US" b="0" i="0" dirty="0">
                <a:effectLst/>
                <a:latin typeface="Ubuntu-light"/>
              </a:rPr>
              <a:t> </a:t>
            </a:r>
            <a:r>
              <a:rPr lang="hu-HU" b="0" i="0" dirty="0">
                <a:effectLst/>
                <a:latin typeface="Ubuntu-light"/>
              </a:rPr>
              <a:t>(</a:t>
            </a:r>
            <a:r>
              <a:rPr lang="hu-HU" b="0" i="0" dirty="0" err="1">
                <a:effectLst/>
                <a:latin typeface="Ubuntu-light"/>
              </a:rPr>
              <a:t>Exeter</a:t>
            </a:r>
            <a:r>
              <a:rPr lang="hu-HU" b="0" i="0" dirty="0">
                <a:effectLst/>
                <a:latin typeface="Ubuntu-light"/>
              </a:rPr>
              <a:t>, England) új technológiája az ún. „</a:t>
            </a:r>
            <a:r>
              <a:rPr lang="en-US" b="0" i="0" dirty="0">
                <a:effectLst/>
                <a:latin typeface="Ubuntu-light"/>
              </a:rPr>
              <a:t>lateral flow</a:t>
            </a:r>
            <a:r>
              <a:rPr lang="hu-HU" b="0" i="0" dirty="0">
                <a:effectLst/>
                <a:latin typeface="Ubuntu-light"/>
              </a:rPr>
              <a:t>” </a:t>
            </a:r>
            <a:r>
              <a:rPr lang="hu-HU" b="0" i="0" dirty="0" err="1">
                <a:effectLst/>
                <a:latin typeface="Ubuntu-light"/>
              </a:rPr>
              <a:t>immunokromatográfiás</a:t>
            </a:r>
            <a:r>
              <a:rPr lang="hu-HU" b="0" i="0" dirty="0">
                <a:effectLst/>
                <a:latin typeface="Ubuntu-light"/>
              </a:rPr>
              <a:t> módszeren alapul.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u-HU" b="1" dirty="0">
                <a:latin typeface="Ubuntu-light"/>
              </a:rPr>
              <a:t>In-line, azaz a fejés teljes ideje alatt k</a:t>
            </a:r>
            <a:r>
              <a:rPr lang="hu-HU" b="1" i="0" dirty="0">
                <a:effectLst/>
                <a:latin typeface="Ubuntu-light"/>
              </a:rPr>
              <a:t>épes mérni</a:t>
            </a:r>
            <a:r>
              <a:rPr lang="hu-HU" b="0" i="0" dirty="0">
                <a:effectLst/>
                <a:latin typeface="Ubuntu-light"/>
              </a:rPr>
              <a:t> a progeszteron hormon koncentrációját a tejben.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u-HU" b="0" i="0" dirty="0">
                <a:effectLst/>
                <a:latin typeface="Ubuntu-light"/>
              </a:rPr>
              <a:t>Ezzel nem csak a termékenyítés legoptimálisabb idejét képes jelezni, hanem közvetett</a:t>
            </a:r>
            <a:r>
              <a:rPr lang="hu-HU" dirty="0">
                <a:latin typeface="Ubuntu-light"/>
              </a:rPr>
              <a:t> </a:t>
            </a:r>
            <a:r>
              <a:rPr lang="hu-HU" b="0" i="0" dirty="0">
                <a:effectLst/>
                <a:latin typeface="Ubuntu-light"/>
              </a:rPr>
              <a:t>vemhesség (azaz annak hiánya) ellenőrzésre is használható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latin typeface="Ubuntu-light"/>
              </a:rPr>
              <a:t>Hamarosan várható, hogy ez a szolgáltatás is egy fejőrobot rendszerbe integráltan válik elérhetővé </a:t>
            </a:r>
            <a:endParaRPr lang="hu-HU" b="0" i="0" dirty="0">
              <a:effectLst/>
              <a:latin typeface="Ubuntu-ligh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6C1487D-D2A9-4A0C-9882-32A16465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80" y="2486250"/>
            <a:ext cx="3957666" cy="17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5667B94-D800-4A3C-BB15-45441FABBCB2}"/>
              </a:ext>
            </a:extLst>
          </p:cNvPr>
          <p:cNvSpPr txBox="1"/>
          <p:nvPr/>
        </p:nvSpPr>
        <p:spPr>
          <a:xfrm>
            <a:off x="7744146" y="4228664"/>
            <a:ext cx="4391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00" dirty="0"/>
              <a:t>https://www.lely.com/media/filer_public_thumbnails/filer_public/18/62/1862ecff-94f2-4293-9220-6c8a771ffc57/milkalyser-unit.jpg__2000x900_q70_crop-smart_subsampling-2_upscale.jpg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60B5A83-5884-4FA1-89E3-B2EE516E7E72}"/>
              </a:ext>
            </a:extLst>
          </p:cNvPr>
          <p:cNvSpPr txBox="1"/>
          <p:nvPr/>
        </p:nvSpPr>
        <p:spPr>
          <a:xfrm>
            <a:off x="7744146" y="6550223"/>
            <a:ext cx="6097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3"/>
              </a:rPr>
              <a:t>Techcompany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Milkalyser</a:t>
            </a:r>
            <a:r>
              <a:rPr lang="en-US" dirty="0">
                <a:hlinkClick r:id="rId3"/>
              </a:rPr>
              <a:t> under Lely ownership - Lely</a:t>
            </a:r>
            <a:endParaRPr lang="hu-HU" dirty="0"/>
          </a:p>
        </p:txBody>
      </p:sp>
      <p:pic>
        <p:nvPicPr>
          <p:cNvPr id="2056" name="Picture 8" descr="portrait">
            <a:extLst>
              <a:ext uri="{FF2B5EF4-FFF2-40B4-BE49-F238E27FC236}">
                <a16:creationId xmlns:a16="http://schemas.microsoft.com/office/drawing/2014/main" id="{12EC0898-6574-4B9B-9C2F-575B8E3A5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9" b="42555"/>
          <a:stretch/>
        </p:blipFill>
        <p:spPr bwMode="auto">
          <a:xfrm>
            <a:off x="7825280" y="2032419"/>
            <a:ext cx="1905000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3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97" y="2990756"/>
            <a:ext cx="4812744" cy="333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197" y="2496541"/>
            <a:ext cx="256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iVET</a:t>
            </a:r>
            <a:r>
              <a:rPr lang="en-US" dirty="0"/>
              <a:t> Birth Control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197" y="6061407"/>
            <a:ext cx="18177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http://birth-</a:t>
            </a:r>
            <a:r>
              <a:rPr lang="en-US" sz="1100" dirty="0" err="1"/>
              <a:t>monitoring.com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906799" y="3212231"/>
            <a:ext cx="3967003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err="1">
                <a:solidFill>
                  <a:srgbClr val="1C9E4A"/>
                </a:solidFill>
              </a:rPr>
              <a:t>Többszörhasználatos</a:t>
            </a:r>
            <a:r>
              <a:rPr lang="en-US" sz="2400" dirty="0">
                <a:solidFill>
                  <a:srgbClr val="1C9E4A"/>
                </a:solidFill>
              </a:rPr>
              <a:t>, </a:t>
            </a:r>
            <a:r>
              <a:rPr lang="en-US" sz="2400" dirty="0" err="1">
                <a:solidFill>
                  <a:srgbClr val="1C9E4A"/>
                </a:solidFill>
              </a:rPr>
              <a:t>fertőtleníthető</a:t>
            </a:r>
            <a:r>
              <a:rPr lang="en-US" sz="2400" dirty="0">
                <a:solidFill>
                  <a:srgbClr val="1C9E4A"/>
                </a:solidFill>
              </a:rPr>
              <a:t>, </a:t>
            </a:r>
          </a:p>
          <a:p>
            <a:pPr marL="285750" indent="-285750">
              <a:buFont typeface="Wingdings" charset="2"/>
              <a:buChar char="Ø"/>
            </a:pPr>
            <a:r>
              <a:rPr lang="hu-HU" sz="2400" dirty="0">
                <a:solidFill>
                  <a:srgbClr val="1C9E4A"/>
                </a:solidFill>
              </a:rPr>
              <a:t>E</a:t>
            </a:r>
            <a:r>
              <a:rPr lang="en-US" sz="2400" dirty="0" err="1">
                <a:solidFill>
                  <a:srgbClr val="1C9E4A"/>
                </a:solidFill>
              </a:rPr>
              <a:t>gyszerűen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hüvelybe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helyezhető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hu-HU" sz="2400" dirty="0">
                <a:solidFill>
                  <a:srgbClr val="1C9E4A"/>
                </a:solidFill>
              </a:rPr>
              <a:t>jelátvivők</a:t>
            </a:r>
            <a:endParaRPr lang="en-US" sz="2400" dirty="0">
              <a:solidFill>
                <a:srgbClr val="1C9E4A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err="1">
                <a:solidFill>
                  <a:srgbClr val="1C9E4A"/>
                </a:solidFill>
              </a:rPr>
              <a:t>Fogadóegység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mr-IN" sz="2400" dirty="0">
                <a:solidFill>
                  <a:srgbClr val="1C9E4A"/>
                </a:solidFill>
              </a:rPr>
              <a:t>–</a:t>
            </a:r>
            <a:r>
              <a:rPr lang="en-US" sz="2400" dirty="0">
                <a:solidFill>
                  <a:srgbClr val="1C9E4A"/>
                </a:solidFill>
              </a:rPr>
              <a:t> 10 </a:t>
            </a:r>
            <a:r>
              <a:rPr lang="en-US" sz="2400" dirty="0" err="1">
                <a:solidFill>
                  <a:srgbClr val="1C9E4A"/>
                </a:solidFill>
              </a:rPr>
              <a:t>jeladót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képes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egyszerre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kezelni</a:t>
            </a:r>
            <a:endParaRPr lang="en-US" sz="2400" dirty="0">
              <a:solidFill>
                <a:srgbClr val="1C9E4A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err="1">
                <a:solidFill>
                  <a:srgbClr val="1C9E4A"/>
                </a:solidFill>
              </a:rPr>
              <a:t>Mobiltelefon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kapcsolat</a:t>
            </a:r>
            <a:endParaRPr lang="en-US" sz="2400" dirty="0">
              <a:solidFill>
                <a:srgbClr val="1C9E4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76" y="1010907"/>
            <a:ext cx="2568908" cy="1485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655" y="2990756"/>
            <a:ext cx="1943798" cy="33322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6026" y="1204892"/>
            <a:ext cx="88677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>
                <a:solidFill>
                  <a:srgbClr val="1C9E4A"/>
                </a:solidFill>
              </a:rPr>
              <a:t>Mind a </a:t>
            </a:r>
            <a:r>
              <a:rPr lang="en-US" sz="2400" dirty="0" err="1">
                <a:solidFill>
                  <a:srgbClr val="1C9E4A"/>
                </a:solidFill>
              </a:rPr>
              <a:t>rektálisan</a:t>
            </a:r>
            <a:r>
              <a:rPr lang="hu-HU" sz="2400" dirty="0">
                <a:solidFill>
                  <a:srgbClr val="1C9E4A"/>
                </a:solidFill>
              </a:rPr>
              <a:t> (végbélben)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mért</a:t>
            </a:r>
            <a:r>
              <a:rPr lang="en-US" sz="2400" dirty="0">
                <a:solidFill>
                  <a:srgbClr val="1C9E4A"/>
                </a:solidFill>
              </a:rPr>
              <a:t>, mind </a:t>
            </a:r>
            <a:r>
              <a:rPr lang="en-US" sz="2400" dirty="0" err="1">
                <a:solidFill>
                  <a:srgbClr val="1C9E4A"/>
                </a:solidFill>
              </a:rPr>
              <a:t>az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intravaginális</a:t>
            </a:r>
            <a:r>
              <a:rPr lang="hu-HU" sz="2400" dirty="0">
                <a:solidFill>
                  <a:srgbClr val="1C9E4A"/>
                </a:solidFill>
              </a:rPr>
              <a:t> (hüvelyi)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testhőmérséklet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csökken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az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ellés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előtti</a:t>
            </a:r>
            <a:r>
              <a:rPr lang="en-US" sz="2400" dirty="0">
                <a:solidFill>
                  <a:srgbClr val="1C9E4A"/>
                </a:solidFill>
              </a:rPr>
              <a:t> 24-48 </a:t>
            </a:r>
            <a:r>
              <a:rPr lang="en-US" sz="2400" dirty="0" err="1">
                <a:solidFill>
                  <a:srgbClr val="1C9E4A"/>
                </a:solidFill>
              </a:rPr>
              <a:t>órában</a:t>
            </a:r>
            <a:endParaRPr lang="en-US" sz="2400" dirty="0">
              <a:solidFill>
                <a:srgbClr val="1C9E4A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400" dirty="0">
                <a:solidFill>
                  <a:srgbClr val="1C9E4A"/>
                </a:solidFill>
              </a:rPr>
              <a:t>24 </a:t>
            </a:r>
            <a:r>
              <a:rPr lang="en-US" sz="2400" dirty="0" err="1">
                <a:solidFill>
                  <a:srgbClr val="1C9E4A"/>
                </a:solidFill>
              </a:rPr>
              <a:t>órán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belüli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ellést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jelez</a:t>
            </a:r>
            <a:r>
              <a:rPr lang="en-US" sz="2400" dirty="0">
                <a:solidFill>
                  <a:srgbClr val="1C9E4A"/>
                </a:solidFill>
              </a:rPr>
              <a:t>, ha ≧ 3</a:t>
            </a:r>
            <a:r>
              <a:rPr lang="en-US" sz="2400" baseline="30000" dirty="0">
                <a:solidFill>
                  <a:srgbClr val="1C9E4A"/>
                </a:solidFill>
              </a:rPr>
              <a:t>o</a:t>
            </a:r>
            <a:r>
              <a:rPr lang="en-US" sz="2400" dirty="0">
                <a:solidFill>
                  <a:srgbClr val="1C9E4A"/>
                </a:solidFill>
              </a:rPr>
              <a:t>C a </a:t>
            </a:r>
            <a:r>
              <a:rPr lang="en-US" sz="2400" dirty="0" err="1">
                <a:solidFill>
                  <a:srgbClr val="1C9E4A"/>
                </a:solidFill>
              </a:rPr>
              <a:t>csökkenés</a:t>
            </a:r>
            <a:r>
              <a:rPr lang="en-US" sz="2400" dirty="0">
                <a:solidFill>
                  <a:srgbClr val="1C9E4A"/>
                </a:solidFill>
              </a:rPr>
              <a:t> (SE=62-71%,  SP=81-87%) (</a:t>
            </a:r>
            <a:r>
              <a:rPr lang="en-US" sz="2400" dirty="0" err="1">
                <a:solidFill>
                  <a:srgbClr val="1C9E4A"/>
                </a:solidFill>
              </a:rPr>
              <a:t>Burfeind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hu-HU" sz="2400" dirty="0">
                <a:solidFill>
                  <a:srgbClr val="1C9E4A"/>
                </a:solidFill>
              </a:rPr>
              <a:t>és </a:t>
            </a:r>
            <a:r>
              <a:rPr lang="hu-HU" sz="2400" dirty="0" err="1">
                <a:solidFill>
                  <a:srgbClr val="1C9E4A"/>
                </a:solidFill>
              </a:rPr>
              <a:t>mtsai</a:t>
            </a:r>
            <a:r>
              <a:rPr lang="en-US" sz="2400" dirty="0">
                <a:solidFill>
                  <a:srgbClr val="1C9E4A"/>
                </a:solidFill>
              </a:rPr>
              <a:t>., 2011)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26397" y="6460084"/>
            <a:ext cx="10028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4800"/>
            <a:r>
              <a:rPr lang="en-US" sz="900" dirty="0" err="1"/>
              <a:t>Burfeind</a:t>
            </a:r>
            <a:r>
              <a:rPr lang="en-US" sz="900" dirty="0"/>
              <a:t>, O., V.S. </a:t>
            </a:r>
            <a:r>
              <a:rPr lang="en-US" sz="900" dirty="0" err="1"/>
              <a:t>Suthar</a:t>
            </a:r>
            <a:r>
              <a:rPr lang="en-US" sz="900" dirty="0"/>
              <a:t>, R. </a:t>
            </a:r>
            <a:r>
              <a:rPr lang="en-US" sz="900" dirty="0" err="1"/>
              <a:t>Voigtsberger</a:t>
            </a:r>
            <a:r>
              <a:rPr lang="en-US" sz="900" dirty="0"/>
              <a:t>, S. Bonk, and W. </a:t>
            </a:r>
            <a:r>
              <a:rPr lang="en-US" sz="900" dirty="0" err="1"/>
              <a:t>Heuwieser</a:t>
            </a:r>
            <a:r>
              <a:rPr lang="en-US" sz="900" dirty="0"/>
              <a:t>. 2011. Validity of </a:t>
            </a:r>
            <a:r>
              <a:rPr lang="en-US" sz="900" dirty="0" err="1"/>
              <a:t>prepartum</a:t>
            </a:r>
            <a:r>
              <a:rPr lang="en-US" sz="900" dirty="0"/>
              <a:t> changes in vaginal and rectal temperature to predict calving in dairy cows. </a:t>
            </a:r>
            <a:r>
              <a:rPr lang="en-US" sz="900" i="1" dirty="0"/>
              <a:t>J. Dairy Sci.</a:t>
            </a:r>
            <a:r>
              <a:rPr lang="en-US" sz="900" dirty="0"/>
              <a:t> 94:5053–5061. doi:10.3168/jds.2011-4484.</a:t>
            </a:r>
            <a:endParaRPr lang="en-US" sz="900" dirty="0">
              <a:effectLst/>
            </a:endParaRPr>
          </a:p>
        </p:txBody>
      </p:sp>
      <p:sp>
        <p:nvSpPr>
          <p:cNvPr id="14" name="Cím 13">
            <a:extLst>
              <a:ext uri="{FF2B5EF4-FFF2-40B4-BE49-F238E27FC236}">
                <a16:creationId xmlns:a16="http://schemas.microsoft.com/office/drawing/2014/main" id="{4FE21BB4-128A-4DF1-A5C1-32AE9A74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05829"/>
            <a:ext cx="11555605" cy="614654"/>
          </a:xfrm>
        </p:spPr>
        <p:txBody>
          <a:bodyPr/>
          <a:lstStyle/>
          <a:p>
            <a:pPr algn="ctr"/>
            <a:r>
              <a:rPr lang="hu-HU" dirty="0"/>
              <a:t>Az ellést előre jelző rendszerek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7FB306F-3C04-42B9-A794-DBC5892FC97A}"/>
              </a:ext>
            </a:extLst>
          </p:cNvPr>
          <p:cNvSpPr/>
          <p:nvPr/>
        </p:nvSpPr>
        <p:spPr>
          <a:xfrm>
            <a:off x="2881817" y="494343"/>
            <a:ext cx="6428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H</a:t>
            </a:r>
            <a:r>
              <a:rPr lang="en-US" sz="2400" b="1" dirty="0" err="1"/>
              <a:t>őmérséklet</a:t>
            </a:r>
            <a:r>
              <a:rPr lang="en-US" sz="2400" b="1" dirty="0"/>
              <a:t> </a:t>
            </a:r>
            <a:r>
              <a:rPr lang="en-US" sz="2400" b="1" dirty="0" err="1"/>
              <a:t>mérés</a:t>
            </a:r>
            <a:r>
              <a:rPr lang="hu-HU" sz="2400" b="1" dirty="0" err="1"/>
              <a:t>en</a:t>
            </a:r>
            <a:r>
              <a:rPr lang="hu-HU" sz="2400" b="1" dirty="0"/>
              <a:t> alapuló megoldások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9996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8" y="2063741"/>
            <a:ext cx="3698802" cy="26658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4492" y="1432588"/>
            <a:ext cx="3202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A8D12E"/>
                </a:solidFill>
                <a:latin typeface="Arial" charset="0"/>
              </a:rPr>
              <a:t>Vel'Phone</a:t>
            </a:r>
            <a:endParaRPr lang="en-US" sz="2800" b="1" dirty="0">
              <a:solidFill>
                <a:srgbClr val="A8D12E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4A4B34"/>
                </a:solidFill>
                <a:latin typeface="Arial" charset="0"/>
              </a:rPr>
              <a:t>Calving detection via SMS</a:t>
            </a:r>
            <a:endParaRPr lang="en-US" sz="1600" b="0" i="0" dirty="0">
              <a:solidFill>
                <a:srgbClr val="4A4B34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7642" y="4838304"/>
            <a:ext cx="20825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</a:t>
            </a:r>
            <a:r>
              <a:rPr lang="en-US" sz="1050" dirty="0" err="1"/>
              <a:t>www.pharvet.com</a:t>
            </a:r>
            <a:endParaRPr lang="en-US" sz="105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508" y="4581349"/>
            <a:ext cx="8297294" cy="21814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5764" y="1467753"/>
            <a:ext cx="7858038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rgbClr val="1C9E4A"/>
                </a:solidFill>
              </a:rPr>
              <a:t>7 </a:t>
            </a:r>
            <a:r>
              <a:rPr lang="en-US" sz="2400" dirty="0" err="1">
                <a:solidFill>
                  <a:srgbClr val="1C9E4A"/>
                </a:solidFill>
              </a:rPr>
              <a:t>nappal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várható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ellés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előtt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kell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behelyezni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az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intravaginális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érzékelőket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rgbClr val="1C9E4A"/>
                </a:solidFill>
              </a:rPr>
              <a:t>A </a:t>
            </a:r>
            <a:r>
              <a:rPr lang="en-US" sz="2400" dirty="0" err="1">
                <a:solidFill>
                  <a:srgbClr val="1C9E4A"/>
                </a:solidFill>
              </a:rPr>
              <a:t>rendszer</a:t>
            </a:r>
            <a:r>
              <a:rPr lang="en-US" sz="2400" dirty="0">
                <a:solidFill>
                  <a:srgbClr val="1C9E4A"/>
                </a:solidFill>
              </a:rPr>
              <a:t> a 200m </a:t>
            </a:r>
            <a:r>
              <a:rPr lang="en-US" sz="2400" dirty="0" err="1">
                <a:solidFill>
                  <a:srgbClr val="1C9E4A"/>
                </a:solidFill>
              </a:rPr>
              <a:t>hatótávban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képes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küldeni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jelet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rádióvevőre</a:t>
            </a:r>
            <a:endParaRPr lang="en-US" sz="2400" dirty="0">
              <a:solidFill>
                <a:srgbClr val="1C9E4A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rgbClr val="1C9E4A"/>
                </a:solidFill>
              </a:rPr>
              <a:t>3 </a:t>
            </a:r>
            <a:r>
              <a:rPr lang="en-US" sz="2400" dirty="0" err="1">
                <a:solidFill>
                  <a:srgbClr val="1C9E4A"/>
                </a:solidFill>
              </a:rPr>
              <a:t>mobiltelefonszám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adható</a:t>
            </a:r>
            <a:r>
              <a:rPr lang="en-US" sz="2400" dirty="0">
                <a:solidFill>
                  <a:srgbClr val="1C9E4A"/>
                </a:solidFill>
              </a:rPr>
              <a:t> meg, </a:t>
            </a:r>
            <a:r>
              <a:rPr lang="en-US" sz="2400" dirty="0" err="1">
                <a:solidFill>
                  <a:srgbClr val="1C9E4A"/>
                </a:solidFill>
              </a:rPr>
              <a:t>ahová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riasztást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küldi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rendszer</a:t>
            </a:r>
            <a:endParaRPr lang="en-US" sz="2400" dirty="0">
              <a:solidFill>
                <a:srgbClr val="1C9E4A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err="1">
                <a:solidFill>
                  <a:srgbClr val="1C9E4A"/>
                </a:solidFill>
              </a:rPr>
              <a:t>Napi</a:t>
            </a:r>
            <a:r>
              <a:rPr lang="en-US" sz="2400" dirty="0">
                <a:solidFill>
                  <a:srgbClr val="1C9E4A"/>
                </a:solidFill>
              </a:rPr>
              <a:t> 2x </a:t>
            </a:r>
            <a:r>
              <a:rPr lang="en-US" sz="2400" dirty="0" err="1">
                <a:solidFill>
                  <a:srgbClr val="1C9E4A"/>
                </a:solidFill>
              </a:rPr>
              <a:t>összefoglaló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jelentés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kérhető</a:t>
            </a:r>
            <a:r>
              <a:rPr lang="en-US" sz="2400" dirty="0">
                <a:solidFill>
                  <a:srgbClr val="1C9E4A"/>
                </a:solidFill>
              </a:rPr>
              <a:t> le</a:t>
            </a:r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F57F8FDD-3676-4565-B32D-29E75ADF9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99043"/>
            <a:ext cx="11555605" cy="46166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Az ellést előre jelző rendszerek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2A619BE-A44B-4B75-9BB9-930E5DFB7FAF}"/>
              </a:ext>
            </a:extLst>
          </p:cNvPr>
          <p:cNvSpPr/>
          <p:nvPr/>
        </p:nvSpPr>
        <p:spPr>
          <a:xfrm>
            <a:off x="2881817" y="534983"/>
            <a:ext cx="6428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H</a:t>
            </a:r>
            <a:r>
              <a:rPr lang="en-US" sz="2400" b="1" dirty="0" err="1"/>
              <a:t>őmérséklet</a:t>
            </a:r>
            <a:r>
              <a:rPr lang="en-US" sz="2400" b="1" dirty="0"/>
              <a:t> </a:t>
            </a:r>
            <a:r>
              <a:rPr lang="en-US" sz="2400" b="1" dirty="0" err="1"/>
              <a:t>mérés</a:t>
            </a:r>
            <a:r>
              <a:rPr lang="hu-HU" sz="2400" b="1" dirty="0" err="1"/>
              <a:t>en</a:t>
            </a:r>
            <a:r>
              <a:rPr lang="hu-HU" sz="2400" b="1" dirty="0"/>
              <a:t> alapuló megoldások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98000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656" y="468048"/>
            <a:ext cx="5742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M</a:t>
            </a:r>
            <a:r>
              <a:rPr lang="en-US" sz="2400" b="1" dirty="0" err="1"/>
              <a:t>ozgásérzékelés</a:t>
            </a:r>
            <a:r>
              <a:rPr lang="hu-HU" sz="2400" b="1" dirty="0" err="1"/>
              <a:t>en</a:t>
            </a:r>
            <a:r>
              <a:rPr lang="hu-HU" sz="2400" b="1" dirty="0"/>
              <a:t> alapuló megoldás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55" y="1621951"/>
            <a:ext cx="6325695" cy="4014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61" y="305311"/>
            <a:ext cx="1918019" cy="11882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78194" y="5634625"/>
            <a:ext cx="54162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cdn.shopify.com</a:t>
            </a:r>
            <a:r>
              <a:rPr lang="en-US" sz="800" dirty="0"/>
              <a:t>/s/files/1/0889/4516/t/2/assets/home-full-width-3-image.png?6363181820270847051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0662" y="1561629"/>
            <a:ext cx="1468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moocall.com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98255" y="1223375"/>
            <a:ext cx="759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Az</a:t>
            </a:r>
            <a:r>
              <a:rPr lang="en-US" sz="2000" i="1" dirty="0"/>
              <a:t> </a:t>
            </a:r>
            <a:r>
              <a:rPr lang="en-US" sz="2000" i="1" dirty="0" err="1"/>
              <a:t>állat</a:t>
            </a:r>
            <a:r>
              <a:rPr lang="en-US" sz="2000" i="1" dirty="0"/>
              <a:t> </a:t>
            </a:r>
            <a:r>
              <a:rPr lang="en-US" sz="2000" i="1" dirty="0" err="1"/>
              <a:t>farkának</a:t>
            </a:r>
            <a:r>
              <a:rPr lang="en-US" sz="2000" i="1" dirty="0"/>
              <a:t> </a:t>
            </a:r>
            <a:r>
              <a:rPr lang="en-US" sz="2000" i="1" dirty="0" err="1"/>
              <a:t>mozgása</a:t>
            </a:r>
            <a:r>
              <a:rPr lang="en-US" sz="2000" i="1" dirty="0"/>
              <a:t> </a:t>
            </a:r>
            <a:r>
              <a:rPr lang="en-US" sz="2000" i="1" dirty="0" err="1"/>
              <a:t>megváltozik</a:t>
            </a:r>
            <a:r>
              <a:rPr lang="en-US" sz="2000" i="1" dirty="0"/>
              <a:t> a </a:t>
            </a:r>
            <a:r>
              <a:rPr lang="en-US" sz="2000" i="1" dirty="0" err="1"/>
              <a:t>közeledő</a:t>
            </a:r>
            <a:r>
              <a:rPr lang="en-US" sz="2000" i="1" dirty="0"/>
              <a:t> </a:t>
            </a:r>
            <a:r>
              <a:rPr lang="en-US" sz="2000" i="1" dirty="0" err="1"/>
              <a:t>ellés</a:t>
            </a:r>
            <a:r>
              <a:rPr lang="en-US" sz="2000" i="1" dirty="0"/>
              <a:t> </a:t>
            </a:r>
            <a:r>
              <a:rPr lang="en-US" sz="2000" i="1" dirty="0" err="1"/>
              <a:t>hatására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26275" y="1941305"/>
            <a:ext cx="5019040" cy="41242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C9E4A"/>
                </a:solidFill>
              </a:rPr>
              <a:t>Az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ellés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előtti</a:t>
            </a:r>
            <a:r>
              <a:rPr lang="en-US" sz="2800" dirty="0">
                <a:solidFill>
                  <a:srgbClr val="1C9E4A"/>
                </a:solidFill>
              </a:rPr>
              <a:t> 24 </a:t>
            </a:r>
            <a:r>
              <a:rPr lang="en-US" sz="2800" dirty="0" err="1">
                <a:solidFill>
                  <a:srgbClr val="1C9E4A"/>
                </a:solidFill>
              </a:rPr>
              <a:t>órában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az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állat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gyakrabban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kel-fekszik</a:t>
            </a:r>
            <a:r>
              <a:rPr lang="en-US" sz="2800" dirty="0">
                <a:solidFill>
                  <a:srgbClr val="1C9E4A"/>
                </a:solidFill>
              </a:rPr>
              <a:t>, </a:t>
            </a:r>
            <a:r>
              <a:rPr lang="en-US" sz="2800" dirty="0" err="1">
                <a:solidFill>
                  <a:srgbClr val="1C9E4A"/>
                </a:solidFill>
              </a:rPr>
              <a:t>többet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járkál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és</a:t>
            </a:r>
            <a:r>
              <a:rPr lang="en-US" sz="2800" dirty="0">
                <a:solidFill>
                  <a:srgbClr val="1C9E4A"/>
                </a:solidFill>
              </a:rPr>
              <a:t> a </a:t>
            </a:r>
            <a:r>
              <a:rPr lang="en-US" sz="2800" dirty="0" err="1">
                <a:solidFill>
                  <a:srgbClr val="1C9E4A"/>
                </a:solidFill>
              </a:rPr>
              <a:t>farok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emelgetése</a:t>
            </a:r>
            <a:r>
              <a:rPr lang="en-US" sz="2800" dirty="0">
                <a:solidFill>
                  <a:srgbClr val="1C9E4A"/>
                </a:solidFill>
              </a:rPr>
              <a:t> is </a:t>
            </a:r>
            <a:r>
              <a:rPr lang="en-US" sz="2800" dirty="0" err="1">
                <a:solidFill>
                  <a:srgbClr val="1C9E4A"/>
                </a:solidFill>
              </a:rPr>
              <a:t>gyakoribbá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válik</a:t>
            </a:r>
            <a:r>
              <a:rPr lang="en-US" sz="2800" dirty="0">
                <a:solidFill>
                  <a:srgbClr val="1C9E4A"/>
                </a:solidFill>
              </a:rPr>
              <a:t>. (</a:t>
            </a:r>
            <a:r>
              <a:rPr lang="en-US" sz="2800" dirty="0" err="1">
                <a:solidFill>
                  <a:srgbClr val="1C9E4A"/>
                </a:solidFill>
              </a:rPr>
              <a:t>Miedema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hu-HU" sz="2800" dirty="0">
                <a:solidFill>
                  <a:srgbClr val="1C9E4A"/>
                </a:solidFill>
              </a:rPr>
              <a:t>és </a:t>
            </a:r>
            <a:r>
              <a:rPr lang="hu-HU" sz="2800" dirty="0" err="1">
                <a:solidFill>
                  <a:srgbClr val="1C9E4A"/>
                </a:solidFill>
              </a:rPr>
              <a:t>mtsai</a:t>
            </a:r>
            <a:r>
              <a:rPr lang="en-US" sz="2800" dirty="0">
                <a:solidFill>
                  <a:srgbClr val="1C9E4A"/>
                </a:solidFill>
              </a:rPr>
              <a:t>., 2011)</a:t>
            </a:r>
            <a:r>
              <a:rPr lang="hu-HU" sz="2800" dirty="0">
                <a:solidFill>
                  <a:srgbClr val="1C9E4A"/>
                </a:solidFill>
              </a:rPr>
              <a:t> ezt lehet mérni.</a:t>
            </a:r>
            <a:endParaRPr lang="en-US" sz="2800" dirty="0">
              <a:solidFill>
                <a:srgbClr val="1C9E4A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N</a:t>
            </a:r>
            <a:r>
              <a:rPr lang="en-US" sz="2800" dirty="0" err="1">
                <a:solidFill>
                  <a:srgbClr val="1C9E4A"/>
                </a:solidFill>
              </a:rPr>
              <a:t>agy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az</a:t>
            </a:r>
            <a:r>
              <a:rPr lang="en-US" sz="2800" dirty="0">
                <a:solidFill>
                  <a:srgbClr val="1C9E4A"/>
                </a:solidFill>
              </a:rPr>
              <a:t> egyedek </a:t>
            </a:r>
            <a:r>
              <a:rPr lang="en-US" sz="2800" dirty="0" err="1">
                <a:solidFill>
                  <a:srgbClr val="1C9E4A"/>
                </a:solidFill>
              </a:rPr>
              <a:t>közötti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en-US" sz="2800" dirty="0" err="1">
                <a:solidFill>
                  <a:srgbClr val="1C9E4A"/>
                </a:solidFill>
              </a:rPr>
              <a:t>variabilitás</a:t>
            </a:r>
            <a:r>
              <a:rPr lang="en-US" sz="2800" dirty="0">
                <a:solidFill>
                  <a:srgbClr val="1C9E4A"/>
                </a:solidFill>
              </a:rPr>
              <a:t> (</a:t>
            </a:r>
            <a:r>
              <a:rPr lang="en-US" sz="2800" dirty="0" err="1">
                <a:solidFill>
                  <a:srgbClr val="1C9E4A"/>
                </a:solidFill>
              </a:rPr>
              <a:t>Kovács</a:t>
            </a:r>
            <a:r>
              <a:rPr lang="en-US" sz="2800" dirty="0">
                <a:solidFill>
                  <a:srgbClr val="1C9E4A"/>
                </a:solidFill>
              </a:rPr>
              <a:t> </a:t>
            </a:r>
            <a:r>
              <a:rPr lang="hu-HU" sz="2800" dirty="0">
                <a:solidFill>
                  <a:srgbClr val="1C9E4A"/>
                </a:solidFill>
              </a:rPr>
              <a:t>és </a:t>
            </a:r>
            <a:r>
              <a:rPr lang="hu-HU" sz="2800" dirty="0" err="1">
                <a:solidFill>
                  <a:srgbClr val="1C9E4A"/>
                </a:solidFill>
              </a:rPr>
              <a:t>mtsai</a:t>
            </a:r>
            <a:r>
              <a:rPr lang="en-US" sz="2800" dirty="0">
                <a:solidFill>
                  <a:srgbClr val="1C9E4A"/>
                </a:solidFill>
              </a:rPr>
              <a:t>., 2016)</a:t>
            </a:r>
            <a:r>
              <a:rPr lang="hu-HU" sz="2800" dirty="0">
                <a:solidFill>
                  <a:srgbClr val="1C9E4A"/>
                </a:solidFill>
              </a:rPr>
              <a:t>.</a:t>
            </a:r>
            <a:endParaRPr lang="en-US" sz="2800" dirty="0">
              <a:solidFill>
                <a:srgbClr val="1C9E4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6935" y="6138106"/>
            <a:ext cx="99650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4800"/>
            <a:r>
              <a:rPr lang="en-US" sz="900" dirty="0" err="1"/>
              <a:t>Kovács</a:t>
            </a:r>
            <a:r>
              <a:rPr lang="en-US" sz="900" dirty="0"/>
              <a:t>, L., F.L. </a:t>
            </a:r>
            <a:r>
              <a:rPr lang="en-US" sz="900" dirty="0" err="1"/>
              <a:t>Kézér</a:t>
            </a:r>
            <a:r>
              <a:rPr lang="en-US" sz="900" dirty="0"/>
              <a:t>, F. Ruff, and O. </a:t>
            </a:r>
            <a:r>
              <a:rPr lang="en-US" sz="900" dirty="0" err="1"/>
              <a:t>Szenci</a:t>
            </a:r>
            <a:r>
              <a:rPr lang="en-US" sz="900" dirty="0"/>
              <a:t>. 2016. Rumination time and </a:t>
            </a:r>
            <a:r>
              <a:rPr lang="en-US" sz="900" dirty="0" err="1"/>
              <a:t>reticuloruminal</a:t>
            </a:r>
            <a:r>
              <a:rPr lang="en-US" sz="900" dirty="0"/>
              <a:t> temperature as possible predictors of dystocia in dairy cows. </a:t>
            </a:r>
            <a:r>
              <a:rPr lang="en-US" sz="900" i="1" dirty="0"/>
              <a:t>J. Dairy Sci.</a:t>
            </a:r>
            <a:r>
              <a:rPr lang="en-US" sz="900" dirty="0"/>
              <a:t> 100:1568–1579. doi:10.3168/jds.2016-11884.</a:t>
            </a:r>
          </a:p>
          <a:p>
            <a:pPr indent="-304800"/>
            <a:r>
              <a:rPr lang="en-US" sz="900" dirty="0" err="1"/>
              <a:t>Miedema</a:t>
            </a:r>
            <a:r>
              <a:rPr lang="en-US" sz="900" dirty="0"/>
              <a:t>, H.M., M.S. </a:t>
            </a:r>
            <a:r>
              <a:rPr lang="en-US" sz="900" dirty="0" err="1"/>
              <a:t>Cockram</a:t>
            </a:r>
            <a:r>
              <a:rPr lang="en-US" sz="900" dirty="0"/>
              <a:t>, C.M. Dwyer, and A.I. </a:t>
            </a:r>
            <a:r>
              <a:rPr lang="en-US" sz="900" dirty="0" err="1"/>
              <a:t>Macrae</a:t>
            </a:r>
            <a:r>
              <a:rPr lang="en-US" sz="900" dirty="0"/>
              <a:t>. 2011. </a:t>
            </a:r>
            <a:r>
              <a:rPr lang="en-US" sz="900" dirty="0" err="1"/>
              <a:t>Behavioural</a:t>
            </a:r>
            <a:r>
              <a:rPr lang="en-US" sz="900" dirty="0"/>
              <a:t> predictors of the start of normal and </a:t>
            </a:r>
            <a:r>
              <a:rPr lang="en-US" sz="900" dirty="0" err="1"/>
              <a:t>dystocic</a:t>
            </a:r>
            <a:r>
              <a:rPr lang="en-US" sz="900" dirty="0"/>
              <a:t> calving in dairy cows and heifers. </a:t>
            </a:r>
            <a:r>
              <a:rPr lang="en-US" sz="900" i="1" dirty="0"/>
              <a:t>Appl. Anim. </a:t>
            </a:r>
            <a:r>
              <a:rPr lang="en-US" sz="900" i="1" dirty="0" err="1"/>
              <a:t>Behav</a:t>
            </a:r>
            <a:r>
              <a:rPr lang="en-US" sz="900" i="1" dirty="0"/>
              <a:t>. Sci.</a:t>
            </a:r>
            <a:r>
              <a:rPr lang="en-US" sz="900" dirty="0"/>
              <a:t> 132:14–19. doi:10.1016/j.applanim.2011.03.003.</a:t>
            </a:r>
          </a:p>
          <a:p>
            <a:pPr indent="-304800"/>
            <a:endParaRPr lang="en-US" sz="900" dirty="0">
              <a:effectLst/>
            </a:endParaRP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091AFB40-2583-4030-B0DF-91E661C3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93" y="56261"/>
            <a:ext cx="11555605" cy="51924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Az ellést előre jelző rendszerek</a:t>
            </a:r>
          </a:p>
        </p:txBody>
      </p:sp>
    </p:spTree>
    <p:extLst>
      <p:ext uri="{BB962C8B-B14F-4D97-AF65-F5344CB8AC3E}">
        <p14:creationId xmlns:p14="http://schemas.microsoft.com/office/powerpoint/2010/main" val="1891151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D82146-B6E9-4F2E-A2FB-872DB4E3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422525"/>
            <a:ext cx="11555605" cy="1325563"/>
          </a:xfrm>
        </p:spPr>
        <p:txBody>
          <a:bodyPr/>
          <a:lstStyle/>
          <a:p>
            <a:pPr algn="ctr"/>
            <a:r>
              <a:rPr lang="hu-HU" dirty="0"/>
              <a:t>A tőgyegészségügyi státusz automatikus monitorozásának </a:t>
            </a:r>
            <a:br>
              <a:rPr lang="hu-HU" dirty="0"/>
            </a:br>
            <a:r>
              <a:rPr lang="hu-HU" dirty="0"/>
              <a:t>lehetőségei a fejőrobotokban</a:t>
            </a:r>
          </a:p>
        </p:txBody>
      </p:sp>
    </p:spTree>
    <p:extLst>
      <p:ext uri="{BB962C8B-B14F-4D97-AF65-F5344CB8AC3E}">
        <p14:creationId xmlns:p14="http://schemas.microsoft.com/office/powerpoint/2010/main" val="2528634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5F80FB-314B-4A17-85B1-C71F1E55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02565"/>
            <a:ext cx="11555605" cy="681355"/>
          </a:xfrm>
        </p:spPr>
        <p:txBody>
          <a:bodyPr/>
          <a:lstStyle/>
          <a:p>
            <a:pPr algn="ctr"/>
            <a:r>
              <a:rPr lang="hu-HU" dirty="0"/>
              <a:t>A tej elektromos vezetőképességének mérése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3F9E3D0-C154-4576-8321-BEA6FAB8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997" y="1300480"/>
            <a:ext cx="8835963" cy="458215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/>
            <a:r>
              <a:rPr lang="hu-HU" dirty="0"/>
              <a:t>Már a fejőrobotok megjelenése előtt is használt módszer a szubklinikai mastitis diagnosztizálására (SE: 84,5%, SP: 88,8%)</a:t>
            </a:r>
          </a:p>
          <a:p>
            <a:pPr algn="just"/>
            <a:r>
              <a:rPr lang="hu-HU" dirty="0"/>
              <a:t>A leginkább a klorid és nátrium ionok koncentrációváltozása alkalmas a mastitis előre jelzésére</a:t>
            </a:r>
          </a:p>
          <a:p>
            <a:pPr algn="just"/>
            <a:r>
              <a:rPr lang="hu-HU" dirty="0"/>
              <a:t>EC önmagában nem tudja biztosítani a fertőzött negyedek kimutatásához szükséges pontosságot. </a:t>
            </a:r>
          </a:p>
          <a:p>
            <a:pPr algn="just"/>
            <a:r>
              <a:rPr lang="hu-HU" dirty="0"/>
              <a:t>Más adatok (pl. tejhozam, fejési sebesség, a befejezetlen fejés száma) egyidejű figyelembevétele növelheti a kimutatás pontosságát és a </a:t>
            </a:r>
            <a:r>
              <a:rPr lang="hu-HU" dirty="0" err="1"/>
              <a:t>mastits</a:t>
            </a:r>
            <a:r>
              <a:rPr lang="hu-HU" dirty="0"/>
              <a:t> korai észlelését.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37450FE-135D-49D2-B974-ED65E8D79896}"/>
              </a:ext>
            </a:extLst>
          </p:cNvPr>
          <p:cNvSpPr txBox="1"/>
          <p:nvPr/>
        </p:nvSpPr>
        <p:spPr>
          <a:xfrm>
            <a:off x="2181162" y="6088559"/>
            <a:ext cx="9814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/>
            <a:r>
              <a:rPr lang="en-US" sz="1100" dirty="0">
                <a:effectLst/>
              </a:rPr>
              <a:t>Fernando, R. S., Spahr, S. L., &amp; </a:t>
            </a:r>
            <a:r>
              <a:rPr lang="en-US" sz="1100" dirty="0" err="1">
                <a:effectLst/>
              </a:rPr>
              <a:t>Jaster</a:t>
            </a:r>
            <a:r>
              <a:rPr lang="en-US" sz="1100" dirty="0">
                <a:effectLst/>
              </a:rPr>
              <a:t>, E. H. (1985). Comparison of Electrical Conductivity of Milk with Other Indirect Methods for Detection of Subclinical Mastitis. </a:t>
            </a:r>
            <a:r>
              <a:rPr lang="en-US" sz="1100" i="1" dirty="0">
                <a:effectLst/>
              </a:rPr>
              <a:t>Journal of Dairy Science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68</a:t>
            </a:r>
            <a:r>
              <a:rPr lang="en-US" sz="1100" dirty="0">
                <a:effectLst/>
              </a:rPr>
              <a:t>(2), 449–456. </a:t>
            </a:r>
            <a:r>
              <a:rPr lang="en-US" sz="1100" dirty="0">
                <a:effectLst/>
                <a:hlinkClick r:id="rId2"/>
              </a:rPr>
              <a:t>https://doi.org/10.3168/jds.S0022-0302(85)80844-4</a:t>
            </a:r>
            <a:endParaRPr lang="hu-HU" sz="1100" dirty="0">
              <a:effectLst/>
            </a:endParaRPr>
          </a:p>
          <a:p>
            <a:pPr indent="-304800"/>
            <a:r>
              <a:rPr lang="en-US" sz="1100" dirty="0">
                <a:effectLst/>
              </a:rPr>
              <a:t>Khatun, M., Clark, C. E. F., Lyons, N. A., Thomson, P. C., </a:t>
            </a:r>
            <a:r>
              <a:rPr lang="en-US" sz="1100" dirty="0" err="1">
                <a:effectLst/>
              </a:rPr>
              <a:t>Kerrisk</a:t>
            </a:r>
            <a:r>
              <a:rPr lang="en-US" sz="1100" dirty="0">
                <a:effectLst/>
              </a:rPr>
              <a:t>, K. L., &amp; </a:t>
            </a:r>
            <a:r>
              <a:rPr lang="en-US" sz="1100" dirty="0" err="1">
                <a:effectLst/>
              </a:rPr>
              <a:t>Garciá</a:t>
            </a:r>
            <a:r>
              <a:rPr lang="en-US" sz="1100" dirty="0">
                <a:effectLst/>
              </a:rPr>
              <a:t>, S. C. (2017). Early detection of clinical mastitis from electrical conductivity data in an automatic milking system. </a:t>
            </a:r>
            <a:r>
              <a:rPr lang="en-US" sz="1100" i="1" dirty="0">
                <a:effectLst/>
              </a:rPr>
              <a:t>Animal Production Science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57</a:t>
            </a:r>
            <a:r>
              <a:rPr lang="en-US" sz="1100" dirty="0">
                <a:effectLst/>
              </a:rPr>
              <a:t>(7), 1226–1232. https://doi.org/10.1071/AN16707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FF3A3C-063B-4113-B8FB-63B8CFA3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35" y="1280993"/>
            <a:ext cx="2911087" cy="31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EAD6070-FD02-4198-9FB7-7389216282B7}"/>
              </a:ext>
            </a:extLst>
          </p:cNvPr>
          <p:cNvSpPr txBox="1"/>
          <p:nvPr/>
        </p:nvSpPr>
        <p:spPr>
          <a:xfrm>
            <a:off x="9084635" y="4469428"/>
            <a:ext cx="2997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/>
              <a:t>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3819434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>
            <a:extLst>
              <a:ext uri="{FF2B5EF4-FFF2-40B4-BE49-F238E27FC236}">
                <a16:creationId xmlns:a16="http://schemas.microsoft.com/office/drawing/2014/main" id="{AF6A737C-516E-4689-BDD5-FA490005391E}"/>
              </a:ext>
            </a:extLst>
          </p:cNvPr>
          <p:cNvSpPr txBox="1"/>
          <p:nvPr/>
        </p:nvSpPr>
        <p:spPr>
          <a:xfrm>
            <a:off x="423755" y="1119634"/>
            <a:ext cx="11610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1C9E4A"/>
                </a:solidFill>
              </a:rPr>
              <a:t>Szomatikus sejtszám (SCC) </a:t>
            </a:r>
            <a:r>
              <a:rPr lang="hu-HU" sz="2400" dirty="0">
                <a:solidFill>
                  <a:srgbClr val="1C9E4A"/>
                </a:solidFill>
              </a:rPr>
              <a:t>(GEA </a:t>
            </a:r>
            <a:r>
              <a:rPr lang="hu-HU" sz="2400" dirty="0" err="1">
                <a:solidFill>
                  <a:srgbClr val="1C9E4A"/>
                </a:solidFill>
              </a:rPr>
              <a:t>DairyMilk</a:t>
            </a:r>
            <a:r>
              <a:rPr lang="hu-HU" sz="2400" dirty="0">
                <a:solidFill>
                  <a:srgbClr val="1C9E4A"/>
                </a:solidFill>
              </a:rPr>
              <a:t> M6850, </a:t>
            </a:r>
            <a:r>
              <a:rPr lang="hu-HU" sz="2400" dirty="0" err="1">
                <a:solidFill>
                  <a:srgbClr val="1C9E4A"/>
                </a:solidFill>
              </a:rPr>
              <a:t>DeLaval</a:t>
            </a:r>
            <a:r>
              <a:rPr lang="hu-HU" sz="2400" dirty="0">
                <a:solidFill>
                  <a:srgbClr val="1C9E4A"/>
                </a:solidFill>
              </a:rPr>
              <a:t> OCC, </a:t>
            </a:r>
            <a:r>
              <a:rPr lang="hu-HU" sz="2400" dirty="0" err="1">
                <a:solidFill>
                  <a:srgbClr val="1C9E4A"/>
                </a:solidFill>
              </a:rPr>
              <a:t>Ekomilk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Horizon</a:t>
            </a:r>
            <a:r>
              <a:rPr lang="hu-HU" sz="2400" dirty="0">
                <a:solidFill>
                  <a:srgbClr val="1C9E4A"/>
                </a:solidFill>
              </a:rPr>
              <a:t>,</a:t>
            </a:r>
            <a:r>
              <a:rPr lang="hu-HU" sz="2400" dirty="0" err="1">
                <a:solidFill>
                  <a:srgbClr val="1C9E4A"/>
                </a:solidFill>
              </a:rPr>
              <a:t>Luci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Mastiline</a:t>
            </a:r>
            <a:r>
              <a:rPr lang="hu-HU" sz="2400" dirty="0">
                <a:solidFill>
                  <a:srgbClr val="1C9E4A"/>
                </a:solidFill>
              </a:rPr>
              <a:t>, </a:t>
            </a:r>
            <a:r>
              <a:rPr lang="hu-HU" sz="2400" dirty="0" err="1">
                <a:solidFill>
                  <a:srgbClr val="1C9E4A"/>
                </a:solidFill>
              </a:rPr>
              <a:t>Lely</a:t>
            </a:r>
            <a:r>
              <a:rPr lang="hu-HU" sz="2400" dirty="0">
                <a:solidFill>
                  <a:srgbClr val="1C9E4A"/>
                </a:solidFill>
              </a:rPr>
              <a:t> MQC-C, </a:t>
            </a:r>
            <a:r>
              <a:rPr lang="hu-HU" sz="2400" dirty="0" err="1">
                <a:solidFill>
                  <a:srgbClr val="1C9E4A"/>
                </a:solidFill>
              </a:rPr>
              <a:t>Protrack</a:t>
            </a:r>
            <a:r>
              <a:rPr lang="hu-HU" sz="2400" dirty="0">
                <a:solidFill>
                  <a:srgbClr val="1C9E4A"/>
                </a:solidFill>
              </a:rPr>
              <a:t> SCC, </a:t>
            </a:r>
            <a:r>
              <a:rPr lang="hu-HU" sz="2400" dirty="0" err="1">
                <a:solidFill>
                  <a:srgbClr val="1C9E4A"/>
                </a:solidFill>
              </a:rPr>
              <a:t>Saber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Milk</a:t>
            </a:r>
            <a:r>
              <a:rPr lang="hu-HU" sz="2400" dirty="0">
                <a:solidFill>
                  <a:srgbClr val="1C9E4A"/>
                </a:solidFill>
              </a:rPr>
              <a:t>)</a:t>
            </a:r>
            <a:endParaRPr lang="en-US" sz="2400" dirty="0">
              <a:solidFill>
                <a:srgbClr val="1C9E4A"/>
              </a:solidFill>
            </a:endParaRPr>
          </a:p>
        </p:txBody>
      </p:sp>
      <p:pic>
        <p:nvPicPr>
          <p:cNvPr id="1026" name="Picture 2" descr="GEA DairyMilk M6850 cell count sensor w">
            <a:extLst>
              <a:ext uri="{FF2B5EF4-FFF2-40B4-BE49-F238E27FC236}">
                <a16:creationId xmlns:a16="http://schemas.microsoft.com/office/drawing/2014/main" id="{B5D168BD-0A3A-4749-B1BD-19F041FE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5" y="2214591"/>
            <a:ext cx="2338315" cy="18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BADC57-904A-4FF8-8109-A21CD045C265}"/>
              </a:ext>
            </a:extLst>
          </p:cNvPr>
          <p:cNvSpPr txBox="1"/>
          <p:nvPr/>
        </p:nvSpPr>
        <p:spPr>
          <a:xfrm>
            <a:off x="3095316" y="2176391"/>
            <a:ext cx="90108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Tőgynegyedenként mérik a tej SCC tartalmát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Reagens nélküli rendszerek is léteznek (GEA M6850)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A fejés teljes időtartama alatt mérnek</a:t>
            </a:r>
            <a:endParaRPr lang="en-US" sz="2800" dirty="0">
              <a:solidFill>
                <a:srgbClr val="1C9E4A"/>
              </a:solidFill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9E5CFD17-47FE-4CA3-81A8-6761B5C73C9A}"/>
              </a:ext>
            </a:extLst>
          </p:cNvPr>
          <p:cNvSpPr txBox="1"/>
          <p:nvPr/>
        </p:nvSpPr>
        <p:spPr>
          <a:xfrm>
            <a:off x="423755" y="3978427"/>
            <a:ext cx="11610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1C9E4A"/>
                </a:solidFill>
              </a:rPr>
              <a:t>A tej színváltozását mérő szenzorok </a:t>
            </a:r>
            <a:r>
              <a:rPr lang="hu-HU" sz="2400" dirty="0">
                <a:solidFill>
                  <a:srgbClr val="1C9E4A"/>
                </a:solidFill>
              </a:rPr>
              <a:t>(GEA DR9500, </a:t>
            </a:r>
            <a:r>
              <a:rPr lang="hu-HU" sz="2400" dirty="0" err="1">
                <a:solidFill>
                  <a:srgbClr val="1C9E4A"/>
                </a:solidFill>
              </a:rPr>
              <a:t>AfiLab</a:t>
            </a:r>
            <a:r>
              <a:rPr lang="hu-HU" sz="2400" dirty="0">
                <a:solidFill>
                  <a:srgbClr val="1C9E4A"/>
                </a:solidFill>
              </a:rPr>
              <a:t>, </a:t>
            </a:r>
            <a:r>
              <a:rPr lang="hu-HU" sz="2400" dirty="0" err="1">
                <a:solidFill>
                  <a:srgbClr val="1C9E4A"/>
                </a:solidFill>
              </a:rPr>
              <a:t>Crystalab</a:t>
            </a:r>
            <a:r>
              <a:rPr lang="hu-HU" sz="2400" dirty="0">
                <a:solidFill>
                  <a:srgbClr val="1C9E4A"/>
                </a:solidFill>
              </a:rPr>
              <a:t>, </a:t>
            </a:r>
            <a:r>
              <a:rPr lang="hu-HU" sz="2400" dirty="0" err="1">
                <a:solidFill>
                  <a:srgbClr val="1C9E4A"/>
                </a:solidFill>
              </a:rPr>
              <a:t>Lely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Astronaut</a:t>
            </a:r>
            <a:r>
              <a:rPr lang="hu-HU" sz="2400" dirty="0">
                <a:solidFill>
                  <a:srgbClr val="1C9E4A"/>
                </a:solidFill>
              </a:rPr>
              <a:t>)</a:t>
            </a:r>
            <a:endParaRPr lang="en-US" sz="2400" dirty="0">
              <a:solidFill>
                <a:srgbClr val="1C9E4A"/>
              </a:solidFill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7E9837AF-5636-4B7E-AB07-DA1B41F19E44}"/>
              </a:ext>
            </a:extLst>
          </p:cNvPr>
          <p:cNvSpPr txBox="1"/>
          <p:nvPr/>
        </p:nvSpPr>
        <p:spPr>
          <a:xfrm>
            <a:off x="3326588" y="4820108"/>
            <a:ext cx="8707833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A gyulladás miatt megváltozhat a szín, ami mérhető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Elsősorban a vér kimutatására szolgának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Tőgynegyedenként mér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C9E4A"/>
                </a:solidFill>
              </a:rPr>
              <a:t>A fejés teljes időtartama alatt figyeli a tejet</a:t>
            </a: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20ED2205-0739-495B-A672-CE4C78B2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8" y="331392"/>
            <a:ext cx="11555605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tőgyegészségügyi állapot automatizált </a:t>
            </a:r>
            <a:r>
              <a:rPr lang="hu-HU" dirty="0" err="1"/>
              <a:t>monitoringja</a:t>
            </a:r>
            <a:r>
              <a:rPr lang="hu-HU" dirty="0"/>
              <a:t> a fejőrobotokban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F33662C-D885-4B64-B1A3-0866D406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5" y="4820108"/>
            <a:ext cx="2677633" cy="103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D9B986C-CAE2-4433-BF6C-9B7126C893E7}"/>
              </a:ext>
            </a:extLst>
          </p:cNvPr>
          <p:cNvSpPr txBox="1"/>
          <p:nvPr/>
        </p:nvSpPr>
        <p:spPr>
          <a:xfrm>
            <a:off x="529915" y="5954177"/>
            <a:ext cx="2997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/>
              <a:t>Képek: 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4166005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">
            <a:extLst>
              <a:ext uri="{FF2B5EF4-FFF2-40B4-BE49-F238E27FC236}">
                <a16:creationId xmlns:a16="http://schemas.microsoft.com/office/drawing/2014/main" id="{9E5CFD17-47FE-4CA3-81A8-6761B5C73C9A}"/>
              </a:ext>
            </a:extLst>
          </p:cNvPr>
          <p:cNvSpPr txBox="1"/>
          <p:nvPr/>
        </p:nvSpPr>
        <p:spPr>
          <a:xfrm>
            <a:off x="90508" y="1275088"/>
            <a:ext cx="11610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1C9E4A"/>
                </a:solidFill>
              </a:rPr>
              <a:t>Laktóz és laktát </a:t>
            </a:r>
            <a:r>
              <a:rPr lang="hu-HU" sz="2400" b="1" dirty="0" err="1">
                <a:solidFill>
                  <a:srgbClr val="1C9E4A"/>
                </a:solidFill>
              </a:rPr>
              <a:t>dehidrogenáz</a:t>
            </a:r>
            <a:r>
              <a:rPr lang="hu-HU" sz="2400" b="1" dirty="0">
                <a:solidFill>
                  <a:srgbClr val="1C9E4A"/>
                </a:solidFill>
              </a:rPr>
              <a:t> enzimet* mérő szenzorok </a:t>
            </a:r>
            <a:r>
              <a:rPr lang="hu-HU" sz="2400" dirty="0">
                <a:solidFill>
                  <a:srgbClr val="1C9E4A"/>
                </a:solidFill>
              </a:rPr>
              <a:t>(</a:t>
            </a:r>
            <a:r>
              <a:rPr lang="hu-HU" sz="2400" dirty="0" err="1">
                <a:solidFill>
                  <a:srgbClr val="1C9E4A"/>
                </a:solidFill>
              </a:rPr>
              <a:t>AfiLAb</a:t>
            </a:r>
            <a:r>
              <a:rPr lang="hu-HU" sz="2400" dirty="0">
                <a:solidFill>
                  <a:srgbClr val="1C9E4A"/>
                </a:solidFill>
              </a:rPr>
              <a:t>, </a:t>
            </a:r>
            <a:r>
              <a:rPr lang="hu-HU" sz="2400" dirty="0" err="1">
                <a:solidFill>
                  <a:srgbClr val="1C9E4A"/>
                </a:solidFill>
              </a:rPr>
              <a:t>Crystalab</a:t>
            </a:r>
            <a:r>
              <a:rPr lang="hu-HU" sz="2400" dirty="0">
                <a:solidFill>
                  <a:srgbClr val="1C9E4A"/>
                </a:solidFill>
              </a:rPr>
              <a:t>, </a:t>
            </a:r>
            <a:r>
              <a:rPr lang="hu-HU" sz="2400" dirty="0" err="1">
                <a:solidFill>
                  <a:srgbClr val="1C9E4A"/>
                </a:solidFill>
              </a:rPr>
              <a:t>DeLaval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HerdNavigator</a:t>
            </a:r>
            <a:r>
              <a:rPr lang="hu-HU" sz="2400" dirty="0">
                <a:solidFill>
                  <a:srgbClr val="1C9E4A"/>
                </a:solidFill>
              </a:rPr>
              <a:t>*, </a:t>
            </a:r>
            <a:r>
              <a:rPr lang="hu-HU" sz="2400" dirty="0" err="1">
                <a:solidFill>
                  <a:srgbClr val="1C9E4A"/>
                </a:solidFill>
              </a:rPr>
              <a:t>Saber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Milk</a:t>
            </a:r>
            <a:r>
              <a:rPr lang="hu-HU" sz="2400" dirty="0">
                <a:solidFill>
                  <a:srgbClr val="1C9E4A"/>
                </a:solidFill>
              </a:rPr>
              <a:t>)</a:t>
            </a:r>
            <a:endParaRPr lang="en-US" sz="2400" dirty="0">
              <a:solidFill>
                <a:srgbClr val="1C9E4A"/>
              </a:solidFill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7E9837AF-5636-4B7E-AB07-DA1B41F19E44}"/>
              </a:ext>
            </a:extLst>
          </p:cNvPr>
          <p:cNvSpPr txBox="1"/>
          <p:nvPr/>
        </p:nvSpPr>
        <p:spPr>
          <a:xfrm>
            <a:off x="523299" y="2230823"/>
            <a:ext cx="1087484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</a:rPr>
              <a:t>A gyulladás miatt megváltozhat a tejcukor koncentrációja a tejben,</a:t>
            </a:r>
          </a:p>
          <a:p>
            <a:r>
              <a:rPr lang="hu-HU" sz="2400" dirty="0">
                <a:solidFill>
                  <a:srgbClr val="1C9E4A"/>
                </a:solidFill>
              </a:rPr>
              <a:t> illetve megemelkedik a gyulladást jelző laktát </a:t>
            </a:r>
            <a:r>
              <a:rPr lang="hu-HU" sz="2400" dirty="0" err="1">
                <a:solidFill>
                  <a:srgbClr val="1C9E4A"/>
                </a:solidFill>
              </a:rPr>
              <a:t>dehidrogenáz</a:t>
            </a:r>
            <a:r>
              <a:rPr lang="hu-HU" sz="2400" dirty="0">
                <a:solidFill>
                  <a:srgbClr val="1C9E4A"/>
                </a:solidFill>
              </a:rPr>
              <a:t> enzim szintje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</a:rPr>
              <a:t>Az LDH méréssel javítható a </a:t>
            </a:r>
            <a:r>
              <a:rPr lang="hu-HU" sz="2400" dirty="0" err="1">
                <a:solidFill>
                  <a:srgbClr val="1C9E4A"/>
                </a:solidFill>
              </a:rPr>
              <a:t>szubklinikai</a:t>
            </a:r>
            <a:r>
              <a:rPr lang="hu-HU" sz="2400" dirty="0">
                <a:solidFill>
                  <a:srgbClr val="1C9E4A"/>
                </a:solidFill>
              </a:rPr>
              <a:t> tőgygyulladás felderítési </a:t>
            </a:r>
            <a:r>
              <a:rPr lang="hu-HU" sz="2400" dirty="0" err="1">
                <a:solidFill>
                  <a:srgbClr val="1C9E4A"/>
                </a:solidFill>
              </a:rPr>
              <a:t>arány.a</a:t>
            </a:r>
            <a:endParaRPr lang="hu-HU" sz="2400" dirty="0">
              <a:solidFill>
                <a:srgbClr val="1C9E4A"/>
              </a:solidFill>
            </a:endParaRP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20ED2205-0739-495B-A672-CE4C78B2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8" y="331392"/>
            <a:ext cx="11555605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tőgyegészségügyi állapot automatizált </a:t>
            </a:r>
            <a:r>
              <a:rPr lang="hu-HU" dirty="0" err="1"/>
              <a:t>monitoringja</a:t>
            </a:r>
            <a:r>
              <a:rPr lang="hu-HU" dirty="0"/>
              <a:t> a fejőrobotokban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B3A78D7-1D0E-487C-85EA-2BEC464872EB}"/>
              </a:ext>
            </a:extLst>
          </p:cNvPr>
          <p:cNvSpPr txBox="1"/>
          <p:nvPr/>
        </p:nvSpPr>
        <p:spPr>
          <a:xfrm>
            <a:off x="90508" y="3636432"/>
            <a:ext cx="1161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rgbClr val="1C9E4A"/>
                </a:solidFill>
              </a:rPr>
              <a:t>Hőérzékelő</a:t>
            </a:r>
            <a:r>
              <a:rPr lang="hu-HU" sz="2400" b="1" dirty="0">
                <a:solidFill>
                  <a:srgbClr val="1C9E4A"/>
                </a:solidFill>
              </a:rPr>
              <a:t> szenzorokkal felszerelt kamerák </a:t>
            </a:r>
            <a:r>
              <a:rPr lang="hu-HU" sz="2400" dirty="0">
                <a:solidFill>
                  <a:srgbClr val="1C9E4A"/>
                </a:solidFill>
              </a:rPr>
              <a:t>(</a:t>
            </a:r>
            <a:r>
              <a:rPr lang="hu-HU" sz="2400" dirty="0" err="1">
                <a:solidFill>
                  <a:srgbClr val="1C9E4A"/>
                </a:solidFill>
              </a:rPr>
              <a:t>Agricam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CaDDi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Mastitis</a:t>
            </a:r>
            <a:r>
              <a:rPr lang="hu-HU" sz="2400" dirty="0">
                <a:solidFill>
                  <a:srgbClr val="1C9E4A"/>
                </a:solidFill>
              </a:rPr>
              <a:t>)</a:t>
            </a:r>
            <a:endParaRPr lang="en-US" sz="2400" dirty="0">
              <a:solidFill>
                <a:srgbClr val="1C9E4A"/>
              </a:solidFill>
            </a:endParaRPr>
          </a:p>
        </p:txBody>
      </p:sp>
      <p:pic>
        <p:nvPicPr>
          <p:cNvPr id="2" name="Picture 2" descr="1606vsdprofilefigure2a">
            <a:extLst>
              <a:ext uri="{FF2B5EF4-FFF2-40B4-BE49-F238E27FC236}">
                <a16:creationId xmlns:a16="http://schemas.microsoft.com/office/drawing/2014/main" id="{79153F58-B405-4758-ABDE-021268A3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630" y="4179000"/>
            <a:ext cx="2648164" cy="20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C3DB4BE-0157-49A6-97B1-4A46442BAAA7}"/>
              </a:ext>
            </a:extLst>
          </p:cNvPr>
          <p:cNvSpPr txBox="1"/>
          <p:nvPr/>
        </p:nvSpPr>
        <p:spPr>
          <a:xfrm>
            <a:off x="7050466" y="6285748"/>
            <a:ext cx="61028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700" dirty="0"/>
              <a:t>https://img.vision-systems.com/files/base/ebm/vsd/image/2017/01/1606vsdprofilefigure2a.png?auto=format&amp;fit=max&amp;w=1440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F829BDB-E8B2-4B27-B5B9-9CDEC51391AB}"/>
              </a:ext>
            </a:extLst>
          </p:cNvPr>
          <p:cNvSpPr txBox="1"/>
          <p:nvPr/>
        </p:nvSpPr>
        <p:spPr>
          <a:xfrm>
            <a:off x="523299" y="4305529"/>
            <a:ext cx="8226682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</a:rPr>
              <a:t>A gyulladásos terület hőmérséklete megemelkedik, ezt lehet mérni és vizuálisan megjeleníteni. Egy megfelelő képelemző algoritmussal a gyakorlatban használható információt szolgáltat a rendszer.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C5D32D3-8798-48D8-BD46-153BD9E2CFBD}"/>
              </a:ext>
            </a:extLst>
          </p:cNvPr>
          <p:cNvSpPr txBox="1"/>
          <p:nvPr/>
        </p:nvSpPr>
        <p:spPr>
          <a:xfrm>
            <a:off x="8790621" y="6514448"/>
            <a:ext cx="339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https://en.agricam.se/sensorer</a:t>
            </a:r>
          </a:p>
        </p:txBody>
      </p:sp>
    </p:spTree>
    <p:extLst>
      <p:ext uri="{BB962C8B-B14F-4D97-AF65-F5344CB8AC3E}">
        <p14:creationId xmlns:p14="http://schemas.microsoft.com/office/powerpoint/2010/main" val="2653853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356E8-2896-4D08-AD5D-D03D5AC3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90" b="9790"/>
          <a:stretch>
            <a:fillRect/>
          </a:stretch>
        </p:blipFill>
        <p:spPr>
          <a:xfrm>
            <a:off x="9103360" y="3754120"/>
            <a:ext cx="2807201" cy="1617028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5451F5D1-A7EB-42BB-A9E8-E61DB60F456D}"/>
              </a:ext>
            </a:extLst>
          </p:cNvPr>
          <p:cNvSpPr txBox="1"/>
          <p:nvPr/>
        </p:nvSpPr>
        <p:spPr>
          <a:xfrm>
            <a:off x="276568" y="318890"/>
            <a:ext cx="11102632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80"/>
              </a:lnSpc>
            </a:pPr>
            <a:r>
              <a:rPr lang="hu-HU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 újdonság 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GEA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fejőrobotokhoz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illeszthető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GEA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DairyMilk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M6850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szomatikus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sejtszám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szenzor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DB740FA-1106-4D3E-8B21-CB42408E2016}"/>
              </a:ext>
            </a:extLst>
          </p:cNvPr>
          <p:cNvSpPr txBox="1"/>
          <p:nvPr/>
        </p:nvSpPr>
        <p:spPr>
          <a:xfrm>
            <a:off x="111760" y="1226016"/>
            <a:ext cx="8761672" cy="48936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</a:rPr>
              <a:t>A jelenlegi legfejlettebb technológia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</a:rPr>
              <a:t>A szabadalommal védett módszer a tej elektromos </a:t>
            </a:r>
            <a:r>
              <a:rPr lang="hu-HU" sz="2400" dirty="0" err="1">
                <a:solidFill>
                  <a:srgbClr val="1C9E4A"/>
                </a:solidFill>
              </a:rPr>
              <a:t>permittivitás</a:t>
            </a:r>
            <a:r>
              <a:rPr lang="hu-HU" sz="2400" dirty="0">
                <a:solidFill>
                  <a:srgbClr val="1C9E4A"/>
                </a:solidFill>
              </a:rPr>
              <a:t> (EPT) határértékének meghatározásán alapul</a:t>
            </a:r>
            <a:r>
              <a:rPr lang="en-US" sz="2400" dirty="0">
                <a:solidFill>
                  <a:srgbClr val="1C9E4A"/>
                </a:solidFill>
              </a:rPr>
              <a:t>
</a:t>
            </a:r>
            <a:r>
              <a:rPr lang="hu-HU" sz="2400" dirty="0">
                <a:solidFill>
                  <a:srgbClr val="1C9E4A"/>
                </a:solidFill>
              </a:rPr>
              <a:t>Az ép membránnal rendelkező szomatikus sejtek </a:t>
            </a:r>
            <a:r>
              <a:rPr lang="en-US" sz="2400" dirty="0" err="1">
                <a:solidFill>
                  <a:srgbClr val="1C9E4A"/>
                </a:solidFill>
              </a:rPr>
              <a:t>nagyon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alacsony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elektromos</a:t>
            </a:r>
            <a:r>
              <a:rPr lang="hu-HU" sz="2400" dirty="0">
                <a:solidFill>
                  <a:srgbClr val="1C9E4A"/>
                </a:solidFill>
              </a:rPr>
              <a:t> mezővel nem polarizálhatók, alacsony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hu-HU" sz="2400" dirty="0" err="1">
                <a:solidFill>
                  <a:srgbClr val="1C9E4A"/>
                </a:solidFill>
              </a:rPr>
              <a:t>permittivitású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anyagként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viselkednek</a:t>
            </a:r>
            <a:r>
              <a:rPr lang="en-US" sz="2400" dirty="0">
                <a:solidFill>
                  <a:srgbClr val="1C9E4A"/>
                </a:solidFill>
              </a:rPr>
              <a:t>. Azonban </a:t>
            </a:r>
            <a:r>
              <a:rPr lang="hu-HU" sz="2400" dirty="0">
                <a:solidFill>
                  <a:srgbClr val="1C9E4A"/>
                </a:solidFill>
              </a:rPr>
              <a:t>morfológiai jellemzőiktől függően adott frekvenciával </a:t>
            </a:r>
            <a:r>
              <a:rPr lang="en-US" sz="2400" dirty="0">
                <a:solidFill>
                  <a:srgbClr val="1C9E4A"/>
                </a:solidFill>
              </a:rPr>
              <a:t>a </a:t>
            </a:r>
            <a:r>
              <a:rPr lang="en-US" sz="2400" dirty="0" err="1">
                <a:solidFill>
                  <a:srgbClr val="1C9E4A"/>
                </a:solidFill>
              </a:rPr>
              <a:t>sejt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hu-HU" sz="2400" dirty="0">
                <a:solidFill>
                  <a:srgbClr val="1C9E4A"/>
                </a:solidFill>
              </a:rPr>
              <a:t>polarizálható</a:t>
            </a:r>
            <a:r>
              <a:rPr lang="en-US" sz="2400" dirty="0">
                <a:solidFill>
                  <a:srgbClr val="1C9E4A"/>
                </a:solidFill>
              </a:rPr>
              <a:t>, és a </a:t>
            </a:r>
            <a:r>
              <a:rPr lang="en-US" sz="2400" dirty="0" err="1">
                <a:solidFill>
                  <a:srgbClr val="1C9E4A"/>
                </a:solidFill>
              </a:rPr>
              <a:t>membrán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belsejében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lévő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hu-HU" sz="2400" dirty="0">
                <a:solidFill>
                  <a:srgbClr val="1C9E4A"/>
                </a:solidFill>
              </a:rPr>
              <a:t>i</a:t>
            </a:r>
            <a:r>
              <a:rPr lang="en-US" sz="2400" dirty="0" err="1">
                <a:solidFill>
                  <a:srgbClr val="1C9E4A"/>
                </a:solidFill>
              </a:rPr>
              <a:t>onok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frekvencia</a:t>
            </a:r>
            <a:r>
              <a:rPr lang="hu-HU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függő</a:t>
            </a:r>
            <a:r>
              <a:rPr lang="hu-HU" sz="2400" dirty="0">
                <a:solidFill>
                  <a:srgbClr val="1C9E4A"/>
                </a:solidFill>
              </a:rPr>
              <a:t> módon rezgésbe jönnek, ami mérhető és a módszer alapjául szolgál</a:t>
            </a:r>
            <a:r>
              <a:rPr lang="en-US" sz="2400" dirty="0">
                <a:solidFill>
                  <a:srgbClr val="1C9E4A"/>
                </a:solidFill>
              </a:rPr>
              <a:t>
</a:t>
            </a:r>
            <a:r>
              <a:rPr lang="hu-HU" sz="2400" dirty="0">
                <a:solidFill>
                  <a:srgbClr val="1C9E4A"/>
                </a:solidFill>
              </a:rPr>
              <a:t>Tőgynegyedenként, a teljes fejési folyamat alatt, folyamatosan méri a tej SCC tartalmát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C9E4A"/>
                </a:solidFill>
              </a:rPr>
              <a:t>Egyedülálló, reagens nélkül működő rendszer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DD54D070-6518-467E-B2D6-FDA14E1E9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2" y="1376756"/>
            <a:ext cx="3206808" cy="215935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0C728C2-A3B7-434E-8DE9-A6AE50C131FE}"/>
              </a:ext>
            </a:extLst>
          </p:cNvPr>
          <p:cNvSpPr txBox="1"/>
          <p:nvPr/>
        </p:nvSpPr>
        <p:spPr>
          <a:xfrm>
            <a:off x="9562155" y="5695520"/>
            <a:ext cx="2997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/>
              <a:t>Képek: https://www.gea.com/</a:t>
            </a:r>
          </a:p>
        </p:txBody>
      </p:sp>
    </p:spTree>
    <p:extLst>
      <p:ext uri="{BB962C8B-B14F-4D97-AF65-F5344CB8AC3E}">
        <p14:creationId xmlns:p14="http://schemas.microsoft.com/office/powerpoint/2010/main" val="88830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D0061D-9B4B-4466-9CDC-DFD4F5FC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23" y="364398"/>
            <a:ext cx="10279755" cy="101272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Az új igényeknek megfelelő tartástechnológiai rendszerek megjelenése, terjedése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643C5-8BB7-476E-8635-A89862688B3F}"/>
              </a:ext>
            </a:extLst>
          </p:cNvPr>
          <p:cNvSpPr txBox="1"/>
          <p:nvPr/>
        </p:nvSpPr>
        <p:spPr>
          <a:xfrm>
            <a:off x="233680" y="1801193"/>
            <a:ext cx="11724639" cy="3477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kötött tartási mód szinte eltűnt, illetve az intenzív rendszerekben a legeltetés visszaszorulóban van. A kötetlen, pihenőbokszos és mélyalmos szarvasmarhatartás jellemző.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korábbi évek agrártámogatásának köszönhetően sok korszerű istálló és fejőház épült, korszerűbb gépek állnak a takarmányozás szolgálatában és sokat javult a trágyakezelés gyakorlata is.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Néhány éve jelentős előrelépés kezdődött az ágazat digitalizációjában.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technológiai fejlesztéseknek köszönhetően – részben a rendkívül magas munkaerőhiány kompenzálására, részben a hatékonyság növelésére – megjelentek az ágazatban is a robotizált fejő- és etetési rendszerek.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7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71F1BE-FC4B-4E1E-AE76-FF66DC48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6" y="233045"/>
            <a:ext cx="10725723" cy="732155"/>
          </a:xfrm>
        </p:spPr>
        <p:txBody>
          <a:bodyPr/>
          <a:lstStyle/>
          <a:p>
            <a:r>
              <a:rPr lang="hu-HU" dirty="0"/>
              <a:t>A robotizált rendszerek további fejlesztési lehetőségei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24FEE33-33A8-4D13-AFC2-E6253D188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197" y="1155065"/>
            <a:ext cx="11555605" cy="354901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hu-HU" dirty="0"/>
              <a:t>További, egyelőre </a:t>
            </a:r>
            <a:r>
              <a:rPr lang="hu-HU" dirty="0" err="1"/>
              <a:t>elkülönülten</a:t>
            </a:r>
            <a:r>
              <a:rPr lang="hu-HU" dirty="0"/>
              <a:t> működő, vagy még nem kifejlesztett szenzorok integrálása a rendszerekbe (pl.: bendőtartalom kémhatás, releváns metabolikus paraméterek, mint béta-</a:t>
            </a:r>
            <a:r>
              <a:rPr lang="hu-HU" dirty="0" err="1"/>
              <a:t>hidroxivajsav</a:t>
            </a:r>
            <a:r>
              <a:rPr lang="hu-HU" dirty="0"/>
              <a:t>, további viselkedés, illetve stressz-indikátorok stb.)</a:t>
            </a:r>
          </a:p>
          <a:p>
            <a:r>
              <a:rPr lang="hu-HU" dirty="0"/>
              <a:t>A rendelkezésre álló adatok felhasználása a menedzsment döntések további támogatására (pl.: programozott </a:t>
            </a:r>
            <a:r>
              <a:rPr lang="hu-HU" dirty="0" err="1"/>
              <a:t>szárazraállítás</a:t>
            </a:r>
            <a:r>
              <a:rPr lang="hu-HU" dirty="0"/>
              <a:t>)</a:t>
            </a:r>
          </a:p>
          <a:p>
            <a:r>
              <a:rPr lang="hu-HU" dirty="0"/>
              <a:t>Az ún. „öntanuló” funkciók kiszélesedése</a:t>
            </a:r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9223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F4E4A83E-3608-4947-BDB3-CF69E56BCD04}"/>
              </a:ext>
            </a:extLst>
          </p:cNvPr>
          <p:cNvSpPr/>
          <p:nvPr/>
        </p:nvSpPr>
        <p:spPr>
          <a:xfrm>
            <a:off x="174661" y="1592738"/>
            <a:ext cx="11928296" cy="47155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32" name="Picture 8" descr="Képtalálat a következőre: gea cowscout">
            <a:extLst>
              <a:ext uri="{FF2B5EF4-FFF2-40B4-BE49-F238E27FC236}">
                <a16:creationId xmlns:a16="http://schemas.microsoft.com/office/drawing/2014/main" id="{98559F31-8C56-47B2-B725-E76890899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2" t="10456"/>
          <a:stretch/>
        </p:blipFill>
        <p:spPr bwMode="auto">
          <a:xfrm>
            <a:off x="1335639" y="2212866"/>
            <a:ext cx="4285561" cy="40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90F8A04-0D0F-4A9F-9E88-9AA172AF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22" y="91446"/>
            <a:ext cx="10279755" cy="101272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Hazai tapasztalatok az automatikus állategészségügyi monitoring rendszerek használatáról a minden napi állomány-egészségügyi menedzsmentben</a:t>
            </a:r>
          </a:p>
        </p:txBody>
      </p:sp>
      <p:pic>
        <p:nvPicPr>
          <p:cNvPr id="1030" name="Picture 6" descr="Forráskép megtekintése">
            <a:extLst>
              <a:ext uri="{FF2B5EF4-FFF2-40B4-BE49-F238E27FC236}">
                <a16:creationId xmlns:a16="http://schemas.microsoft.com/office/drawing/2014/main" id="{0F0BDFAE-F07D-445D-AAFA-7036D019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906" y="4437155"/>
            <a:ext cx="2468372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éptalálat a következőre: nedap ">
            <a:extLst>
              <a:ext uri="{FF2B5EF4-FFF2-40B4-BE49-F238E27FC236}">
                <a16:creationId xmlns:a16="http://schemas.microsoft.com/office/drawing/2014/main" id="{810279F8-CB49-44F9-BD05-E743927D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443" y="2212866"/>
            <a:ext cx="4285560" cy="406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éptalálat a következőre: nedap velos animal health">
            <a:extLst>
              <a:ext uri="{FF2B5EF4-FFF2-40B4-BE49-F238E27FC236}">
                <a16:creationId xmlns:a16="http://schemas.microsoft.com/office/drawing/2014/main" id="{C86CB8DC-8558-4F0C-83C1-3176D384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0937" y="2212866"/>
            <a:ext cx="1681161" cy="10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A98881F-BAC1-43BD-B007-DA1140319253}"/>
              </a:ext>
            </a:extLst>
          </p:cNvPr>
          <p:cNvSpPr txBox="1"/>
          <p:nvPr/>
        </p:nvSpPr>
        <p:spPr>
          <a:xfrm>
            <a:off x="6991351" y="5362576"/>
            <a:ext cx="2162175" cy="46046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r"/>
            <a:endParaRPr lang="hu-HU" sz="1200" dirty="0">
              <a:solidFill>
                <a:schemeClr val="bg2"/>
              </a:solidFill>
            </a:endParaRP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C6E9D0A-5CFF-47C8-B248-B09CD5A567BD}"/>
              </a:ext>
            </a:extLst>
          </p:cNvPr>
          <p:cNvSpPr txBox="1">
            <a:spLocks/>
          </p:cNvSpPr>
          <p:nvPr/>
        </p:nvSpPr>
        <p:spPr>
          <a:xfrm>
            <a:off x="8242790" y="5291250"/>
            <a:ext cx="2140866" cy="6428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hu-HU" sz="40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Velos</a:t>
            </a:r>
            <a:r>
              <a:rPr lang="hu-HU" sz="4000" baseline="300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  <a:r>
              <a:rPr lang="hu-H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442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12D0CD-791C-A44C-9F9C-F8B22C7B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3" b="43371"/>
          <a:stretch/>
        </p:blipFill>
        <p:spPr>
          <a:xfrm>
            <a:off x="0" y="509760"/>
            <a:ext cx="12192000" cy="5644460"/>
          </a:xfrm>
        </p:spPr>
      </p:pic>
    </p:spTree>
    <p:extLst>
      <p:ext uri="{BB962C8B-B14F-4D97-AF65-F5344CB8AC3E}">
        <p14:creationId xmlns:p14="http://schemas.microsoft.com/office/powerpoint/2010/main" val="3802574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58A674BE-5560-394C-AC0E-45FF15275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3" b="10861"/>
          <a:stretch/>
        </p:blipFill>
        <p:spPr>
          <a:xfrm>
            <a:off x="0" y="0"/>
            <a:ext cx="12192000" cy="6348240"/>
          </a:xfrm>
        </p:spPr>
      </p:pic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FB5BAC30-DFD5-4094-A2B4-23C2B918FC31}"/>
              </a:ext>
            </a:extLst>
          </p:cNvPr>
          <p:cNvSpPr/>
          <p:nvPr/>
        </p:nvSpPr>
        <p:spPr>
          <a:xfrm rot="1374555">
            <a:off x="11085816" y="2053870"/>
            <a:ext cx="459486" cy="74295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1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A4A8BAF-3938-8F41-99BA-18D1DA889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36"/>
          <a:stretch/>
        </p:blipFill>
        <p:spPr>
          <a:xfrm>
            <a:off x="0" y="0"/>
            <a:ext cx="12192000" cy="6256962"/>
          </a:xfrm>
        </p:spPr>
      </p:pic>
    </p:spTree>
    <p:extLst>
      <p:ext uri="{BB962C8B-B14F-4D97-AF65-F5344CB8AC3E}">
        <p14:creationId xmlns:p14="http://schemas.microsoft.com/office/powerpoint/2010/main" val="3978124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2BB923F-1782-FB41-9F5C-90D13353B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33" b="4869"/>
          <a:stretch/>
        </p:blipFill>
        <p:spPr>
          <a:xfrm>
            <a:off x="0" y="302400"/>
            <a:ext cx="11991848" cy="6014330"/>
          </a:xfrm>
        </p:spPr>
      </p:pic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BC48E696-F4A9-4696-A30A-1691535E1B81}"/>
              </a:ext>
            </a:extLst>
          </p:cNvPr>
          <p:cNvSpPr/>
          <p:nvPr/>
        </p:nvSpPr>
        <p:spPr>
          <a:xfrm rot="1374555">
            <a:off x="11606028" y="1879346"/>
            <a:ext cx="459486" cy="74295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86C36B04-2DBB-462B-BFC6-5C7F000FD599}"/>
              </a:ext>
            </a:extLst>
          </p:cNvPr>
          <p:cNvSpPr/>
          <p:nvPr/>
        </p:nvSpPr>
        <p:spPr>
          <a:xfrm rot="1374555">
            <a:off x="11505955" y="2742560"/>
            <a:ext cx="459486" cy="74295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id="{70BF2360-40CE-4F46-BA9E-08B2E548B828}"/>
              </a:ext>
            </a:extLst>
          </p:cNvPr>
          <p:cNvSpPr/>
          <p:nvPr/>
        </p:nvSpPr>
        <p:spPr>
          <a:xfrm rot="1374555">
            <a:off x="11555992" y="3605773"/>
            <a:ext cx="459486" cy="742950"/>
          </a:xfrm>
          <a:prstGeom prst="downArrow">
            <a:avLst>
              <a:gd name="adj1" fmla="val 50000"/>
              <a:gd name="adj2" fmla="val 5930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252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AC9FDE42-8007-1B42-AE3E-E5336CA3C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9" t="35506" b="4868"/>
          <a:stretch/>
        </p:blipFill>
        <p:spPr>
          <a:xfrm>
            <a:off x="422480" y="1294545"/>
            <a:ext cx="11341430" cy="5229546"/>
          </a:xfrm>
        </p:spPr>
      </p:pic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9398B525-6D1B-496A-A3E5-1058702DFA13}"/>
              </a:ext>
            </a:extLst>
          </p:cNvPr>
          <p:cNvSpPr/>
          <p:nvPr/>
        </p:nvSpPr>
        <p:spPr>
          <a:xfrm rot="1374555">
            <a:off x="7355548" y="2569593"/>
            <a:ext cx="459486" cy="74295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0A092150-BCB1-4032-AF20-5B90B393FD8C}"/>
              </a:ext>
            </a:extLst>
          </p:cNvPr>
          <p:cNvSpPr/>
          <p:nvPr/>
        </p:nvSpPr>
        <p:spPr>
          <a:xfrm rot="1374555">
            <a:off x="9599381" y="2674630"/>
            <a:ext cx="459486" cy="74295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id="{464C3C1F-4BF6-4876-A6E9-56EA9F57650E}"/>
              </a:ext>
            </a:extLst>
          </p:cNvPr>
          <p:cNvSpPr/>
          <p:nvPr/>
        </p:nvSpPr>
        <p:spPr>
          <a:xfrm rot="1374555">
            <a:off x="9985228" y="3537844"/>
            <a:ext cx="459486" cy="742950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42777253-5517-40E2-94B9-DE71954D98B9}"/>
              </a:ext>
            </a:extLst>
          </p:cNvPr>
          <p:cNvCxnSpPr/>
          <p:nvPr/>
        </p:nvCxnSpPr>
        <p:spPr>
          <a:xfrm>
            <a:off x="9757809" y="3909318"/>
            <a:ext cx="0" cy="59926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9632227E-84BB-4879-A365-23E2E6C7BB8F}"/>
              </a:ext>
            </a:extLst>
          </p:cNvPr>
          <p:cNvSpPr txBox="1"/>
          <p:nvPr/>
        </p:nvSpPr>
        <p:spPr>
          <a:xfrm>
            <a:off x="9459428" y="3564949"/>
            <a:ext cx="498269" cy="17564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55000" lnSpcReduction="20000"/>
          </a:bodyPr>
          <a:lstStyle/>
          <a:p>
            <a:r>
              <a:rPr lang="hu-HU" sz="1200" dirty="0">
                <a:solidFill>
                  <a:schemeClr val="accent1">
                    <a:lumMod val="50000"/>
                  </a:schemeClr>
                </a:solidFill>
              </a:rPr>
              <a:t>OHV műtét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CEF8B87C-5CD6-4ACC-BC7F-4A4376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92" y="192070"/>
            <a:ext cx="115556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Esetbemutatás: oltógyomor helyzetváltozás gyanúja, diagnózisa és műtéti megoldása a monitoring adatok alapján</a:t>
            </a:r>
          </a:p>
        </p:txBody>
      </p:sp>
    </p:spTree>
    <p:extLst>
      <p:ext uri="{BB962C8B-B14F-4D97-AF65-F5344CB8AC3E}">
        <p14:creationId xmlns:p14="http://schemas.microsoft.com/office/powerpoint/2010/main" val="1674267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085D9B2F-1741-F34D-A94A-01D8F4D66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32" b="7520"/>
          <a:stretch/>
        </p:blipFill>
        <p:spPr>
          <a:xfrm>
            <a:off x="0" y="509760"/>
            <a:ext cx="12298166" cy="5839670"/>
          </a:xfr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B17C556-AB7C-4B63-8C30-9CD40E001959}"/>
              </a:ext>
            </a:extLst>
          </p:cNvPr>
          <p:cNvSpPr txBox="1"/>
          <p:nvPr/>
        </p:nvSpPr>
        <p:spPr>
          <a:xfrm>
            <a:off x="4448176" y="1438276"/>
            <a:ext cx="5070397" cy="6762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92500"/>
          </a:bodyPr>
          <a:lstStyle/>
          <a:p>
            <a:r>
              <a:rPr lang="hu-HU" sz="2800" b="1" dirty="0">
                <a:solidFill>
                  <a:schemeClr val="accent1">
                    <a:lumMod val="50000"/>
                  </a:schemeClr>
                </a:solidFill>
              </a:rPr>
              <a:t>Helymeghatározás valós időben</a:t>
            </a:r>
          </a:p>
        </p:txBody>
      </p:sp>
    </p:spTree>
    <p:extLst>
      <p:ext uri="{BB962C8B-B14F-4D97-AF65-F5344CB8AC3E}">
        <p14:creationId xmlns:p14="http://schemas.microsoft.com/office/powerpoint/2010/main" val="793117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D82146-B6E9-4F2E-A2FB-872DB4E3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589405"/>
            <a:ext cx="11555605" cy="1325563"/>
          </a:xfrm>
        </p:spPr>
        <p:txBody>
          <a:bodyPr/>
          <a:lstStyle/>
          <a:p>
            <a:pPr algn="ctr"/>
            <a:r>
              <a:rPr lang="hu-HU" dirty="0"/>
              <a:t>Egyéb, nem fejőrobotokba integrált automatikus monitoring eszközök a szarvasmarhatartásban</a:t>
            </a:r>
          </a:p>
        </p:txBody>
      </p:sp>
    </p:spTree>
    <p:extLst>
      <p:ext uri="{BB962C8B-B14F-4D97-AF65-F5344CB8AC3E}">
        <p14:creationId xmlns:p14="http://schemas.microsoft.com/office/powerpoint/2010/main" val="209115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D82146-B6E9-4F2E-A2FB-872DB4E3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422525"/>
            <a:ext cx="11555605" cy="1325563"/>
          </a:xfrm>
        </p:spPr>
        <p:txBody>
          <a:bodyPr/>
          <a:lstStyle/>
          <a:p>
            <a:pPr algn="ctr"/>
            <a:r>
              <a:rPr lang="hu-HU" dirty="0"/>
              <a:t>A bendőműködés automatikus monitorozásának </a:t>
            </a:r>
            <a:br>
              <a:rPr lang="hu-HU" dirty="0"/>
            </a:br>
            <a:r>
              <a:rPr lang="hu-HU" dirty="0"/>
              <a:t>új lehetőségei</a:t>
            </a:r>
          </a:p>
        </p:txBody>
      </p:sp>
    </p:spTree>
    <p:extLst>
      <p:ext uri="{BB962C8B-B14F-4D97-AF65-F5344CB8AC3E}">
        <p14:creationId xmlns:p14="http://schemas.microsoft.com/office/powerpoint/2010/main" val="352338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0F8A04-0D0F-4A9F-9E88-9AA172AF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22" y="387025"/>
            <a:ext cx="10279755" cy="101272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Az automatikus állategészségügyi monitoring rendszerek használata a szarvasmarhatartási gyakorlatban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A98881F-BAC1-43BD-B007-DA1140319253}"/>
              </a:ext>
            </a:extLst>
          </p:cNvPr>
          <p:cNvSpPr txBox="1"/>
          <p:nvPr/>
        </p:nvSpPr>
        <p:spPr>
          <a:xfrm>
            <a:off x="6991351" y="5362576"/>
            <a:ext cx="2162175" cy="46046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r"/>
            <a:endParaRPr lang="hu-HU" sz="1200" dirty="0">
              <a:solidFill>
                <a:schemeClr val="bg2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0D3BF09-84D0-4888-AFAA-DEB0569DEA02}"/>
              </a:ext>
            </a:extLst>
          </p:cNvPr>
          <p:cNvSpPr txBox="1"/>
          <p:nvPr/>
        </p:nvSpPr>
        <p:spPr>
          <a:xfrm>
            <a:off x="247813" y="1567513"/>
            <a:ext cx="11730827" cy="45550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szarvasmarhatartási technológiai fejlődése magával hozta az újszerű állatorvoslást kiszolgáló technikai megoldások megjelenését is.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modern állatorvosi gyakorlatban a prevenció jelentősége felértékelődött. Ennek alapja az állományok egészségi állapotának folyamatos nyomon követése (monitoring).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monitoring módszerek alapja a rendszeres és pontos adatgyűjtés, ami egy nagy időráfordítást igénylő folyamat.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monitoring hatékonysága növelhető, emberi munkaidő ráfordítás mértéke pedig csökkenthető a digitalizáción alapuló rendszerek használatával. 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modern technikai megoldások használatára kiképzett szakemberekről gondoskodni kell, ez elsősorban a különböző szintű oktatási intézményeknek feladata.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 rendszerek fejlesztése iránti igény folyamatosan jelen van az ágazatban, ehhez a tudományos kutatások eredményei nélkülözhetetlenek</a:t>
            </a:r>
          </a:p>
        </p:txBody>
      </p:sp>
    </p:spTree>
    <p:extLst>
      <p:ext uri="{BB962C8B-B14F-4D97-AF65-F5344CB8AC3E}">
        <p14:creationId xmlns:p14="http://schemas.microsoft.com/office/powerpoint/2010/main" val="1361722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2DDD66-43FF-4495-ABC9-B7429879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252111"/>
            <a:ext cx="11555605" cy="828544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A bendőacidózis klasszikus diagnosztikai módszerei 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589D72C5-6161-4B6D-A3BA-E591911F0282}"/>
              </a:ext>
            </a:extLst>
          </p:cNvPr>
          <p:cNvSpPr txBox="1">
            <a:spLocks/>
          </p:cNvSpPr>
          <p:nvPr/>
        </p:nvSpPr>
        <p:spPr>
          <a:xfrm>
            <a:off x="318197" y="1311916"/>
            <a:ext cx="11555605" cy="457517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B050"/>
                </a:solidFill>
              </a:rPr>
              <a:t>A diagnózis alapja a bendőtartalom mintavétel, ami végezhető bendőmetszéssel (</a:t>
            </a:r>
            <a:r>
              <a:rPr lang="hu-HU" sz="2800" dirty="0" err="1">
                <a:solidFill>
                  <a:srgbClr val="00B050"/>
                </a:solidFill>
              </a:rPr>
              <a:t>ruminocentézis</a:t>
            </a:r>
            <a:r>
              <a:rPr lang="hu-HU" sz="2800" dirty="0">
                <a:solidFill>
                  <a:srgbClr val="00B050"/>
                </a:solidFill>
              </a:rPr>
              <a:t>) vagy bendő szonda segítségével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dirty="0">
              <a:solidFill>
                <a:srgbClr val="00B05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B050"/>
                </a:solidFill>
              </a:rPr>
              <a:t>Mérhető paraméterek a minták kémhatása (pH) és a mikrobiális aktivitás a mintában (szedimentációs-flotációs próba, illetve metilénkék redukciós próba)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dirty="0">
              <a:solidFill>
                <a:srgbClr val="00B05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B050"/>
                </a:solidFill>
              </a:rPr>
              <a:t>Az eredmények diagnosztikai értékét korlátozza, hogy csak a mintavétel időpontjában jellemző állapotról nyújt képet, továbbá a szondával történő mintavétel esetén a minta nyállal keveredhet, ami növelheti a pH értéket</a:t>
            </a:r>
          </a:p>
          <a:p>
            <a:pPr algn="just"/>
            <a:endParaRPr lang="hu-H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18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490" y="1077348"/>
            <a:ext cx="1341861" cy="1736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7893" y="103869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A </a:t>
            </a:r>
            <a:r>
              <a:rPr lang="en-US" sz="1800" i="1" dirty="0" err="1"/>
              <a:t>félheveny</a:t>
            </a:r>
            <a:r>
              <a:rPr lang="en-US" sz="1800" i="1" dirty="0"/>
              <a:t> </a:t>
            </a:r>
            <a:r>
              <a:rPr lang="en-US" sz="1800" i="1" dirty="0" err="1"/>
              <a:t>bendőacidózis</a:t>
            </a:r>
            <a:r>
              <a:rPr lang="en-US" sz="1800" i="1" dirty="0"/>
              <a:t> (SARA) </a:t>
            </a:r>
            <a:r>
              <a:rPr lang="en-US" sz="1800" i="1" dirty="0" err="1"/>
              <a:t>legmegbízhatóbb</a:t>
            </a:r>
            <a:r>
              <a:rPr lang="en-US" sz="1800" i="1" dirty="0"/>
              <a:t> </a:t>
            </a:r>
            <a:r>
              <a:rPr lang="en-US" sz="1800" i="1" dirty="0" err="1"/>
              <a:t>diagnózisa</a:t>
            </a:r>
            <a:endParaRPr lang="en-US" sz="1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33" y="1782422"/>
            <a:ext cx="2296660" cy="2008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11" y="2029202"/>
            <a:ext cx="1276913" cy="254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0320" y="3710688"/>
            <a:ext cx="12410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moow.farm</a:t>
            </a:r>
            <a:endParaRPr lang="en-US" sz="11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698" y="2846869"/>
            <a:ext cx="2534558" cy="7861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000" y="1705074"/>
            <a:ext cx="1584012" cy="933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300" y="2199469"/>
            <a:ext cx="2433985" cy="149261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641747" y="3720801"/>
            <a:ext cx="12650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www.smaxtec.com</a:t>
            </a:r>
            <a:endParaRPr lang="en-US" sz="800" dirty="0"/>
          </a:p>
        </p:txBody>
      </p:sp>
      <p:sp>
        <p:nvSpPr>
          <p:cNvPr id="21" name="Rectangle 20"/>
          <p:cNvSpPr/>
          <p:nvPr/>
        </p:nvSpPr>
        <p:spPr>
          <a:xfrm>
            <a:off x="3085368" y="3682329"/>
            <a:ext cx="15472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www.ecow.co.uk</a:t>
            </a:r>
            <a:endParaRPr lang="en-US" sz="10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780" y="2283420"/>
            <a:ext cx="1717912" cy="1139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713" y="1804006"/>
            <a:ext cx="1930254" cy="22519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122780" y="3692087"/>
            <a:ext cx="18357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http://</a:t>
            </a:r>
            <a:r>
              <a:rPr lang="en-US" sz="1050" dirty="0" err="1"/>
              <a:t>vetasyst.moonsyst.com</a:t>
            </a:r>
            <a:endParaRPr lang="en-US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532175" y="4183570"/>
            <a:ext cx="116124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A </a:t>
            </a:r>
            <a:r>
              <a:rPr lang="en-US" sz="2000" dirty="0" err="1">
                <a:solidFill>
                  <a:srgbClr val="00B050"/>
                </a:solidFill>
              </a:rPr>
              <a:t>bendőtartalom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kémhat</a:t>
            </a:r>
            <a:r>
              <a:rPr lang="hu-HU" sz="2000" dirty="0">
                <a:solidFill>
                  <a:srgbClr val="00B050"/>
                </a:solidFill>
              </a:rPr>
              <a:t>á</a:t>
            </a:r>
            <a:r>
              <a:rPr lang="en-US" sz="2000" dirty="0">
                <a:solidFill>
                  <a:srgbClr val="00B050"/>
                </a:solidFill>
              </a:rPr>
              <a:t>s (pH) </a:t>
            </a:r>
            <a:r>
              <a:rPr lang="en-US" sz="2000" dirty="0" err="1">
                <a:solidFill>
                  <a:srgbClr val="00B050"/>
                </a:solidFill>
              </a:rPr>
              <a:t>folyamatos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mérése</a:t>
            </a:r>
            <a:r>
              <a:rPr lang="hu-HU" sz="2000" dirty="0">
                <a:solidFill>
                  <a:srgbClr val="00B050"/>
                </a:solidFill>
              </a:rPr>
              <a:t> (100-150 napig pontos értékek), </a:t>
            </a:r>
          </a:p>
          <a:p>
            <a:r>
              <a:rPr lang="hu-HU" sz="2000" dirty="0">
                <a:solidFill>
                  <a:srgbClr val="00B050"/>
                </a:solidFill>
              </a:rPr>
              <a:t>    így használatukkal látható a pH ingadozása</a:t>
            </a:r>
          </a:p>
          <a:p>
            <a:pPr marL="285750" indent="-285750">
              <a:buFont typeface="Wingdings" charset="2"/>
              <a:buChar char="ü"/>
            </a:pPr>
            <a:r>
              <a:rPr lang="hu-HU" sz="2000" dirty="0">
                <a:solidFill>
                  <a:srgbClr val="00B050"/>
                </a:solidFill>
              </a:rPr>
              <a:t>Folyamatos hőmérséklet mérés a bendőben (a készülék teljes élettartama alatt pontos értékek)</a:t>
            </a:r>
          </a:p>
          <a:p>
            <a:pPr marL="285750" indent="-285750">
              <a:buFont typeface="Wingdings" charset="2"/>
              <a:buChar char="ü"/>
            </a:pPr>
            <a:r>
              <a:rPr lang="hu-HU" sz="2000" dirty="0">
                <a:solidFill>
                  <a:srgbClr val="00B050"/>
                </a:solidFill>
              </a:rPr>
              <a:t>Kiegészíthető mozgásaktivitás méréssel is</a:t>
            </a:r>
            <a:endParaRPr lang="en-US" sz="2000" dirty="0">
              <a:solidFill>
                <a:srgbClr val="00B05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hu-HU" sz="2000" dirty="0">
                <a:solidFill>
                  <a:srgbClr val="00B050"/>
                </a:solidFill>
              </a:rPr>
              <a:t>Ivóvíz fogyasztás </a:t>
            </a:r>
            <a:r>
              <a:rPr lang="hu-HU" sz="2000" dirty="0" err="1">
                <a:solidFill>
                  <a:srgbClr val="00B050"/>
                </a:solidFill>
              </a:rPr>
              <a:t>monitoringjára</a:t>
            </a:r>
            <a:r>
              <a:rPr lang="hu-HU" sz="2000" dirty="0">
                <a:solidFill>
                  <a:srgbClr val="00B050"/>
                </a:solidFill>
              </a:rPr>
              <a:t> is alkalmasak, mivel a </a:t>
            </a:r>
            <a:r>
              <a:rPr lang="en-US" sz="2000" dirty="0" err="1">
                <a:solidFill>
                  <a:srgbClr val="00B050"/>
                </a:solidFill>
              </a:rPr>
              <a:t>vízfelvétel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hőmérsékletcsökkenést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idéz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elő</a:t>
            </a:r>
            <a:endParaRPr lang="hu-HU" sz="2000" dirty="0">
              <a:solidFill>
                <a:srgbClr val="00B050"/>
              </a:solidFill>
            </a:endParaRPr>
          </a:p>
          <a:p>
            <a:r>
              <a:rPr lang="hu-HU" sz="2000" dirty="0">
                <a:solidFill>
                  <a:srgbClr val="00B050"/>
                </a:solidFill>
              </a:rPr>
              <a:t>   </a:t>
            </a:r>
            <a:r>
              <a:rPr lang="en-US" sz="2000" dirty="0">
                <a:solidFill>
                  <a:srgbClr val="00B050"/>
                </a:solidFill>
              </a:rPr>
              <a:t> a </a:t>
            </a:r>
            <a:r>
              <a:rPr lang="en-US" sz="2000" dirty="0" err="1">
                <a:solidFill>
                  <a:srgbClr val="00B050"/>
                </a:solidFill>
              </a:rPr>
              <a:t>bendőben</a:t>
            </a:r>
            <a:r>
              <a:rPr lang="en-US" sz="2000" dirty="0">
                <a:solidFill>
                  <a:srgbClr val="00B050"/>
                </a:solidFill>
              </a:rPr>
              <a:t>, </a:t>
            </a:r>
            <a:r>
              <a:rPr lang="en-US" sz="2000" dirty="0" err="1">
                <a:solidFill>
                  <a:srgbClr val="00B050"/>
                </a:solidFill>
              </a:rPr>
              <a:t>ami</a:t>
            </a:r>
            <a:r>
              <a:rPr lang="en-US" sz="2000" dirty="0">
                <a:solidFill>
                  <a:srgbClr val="00B050"/>
                </a:solidFill>
              </a:rPr>
              <a:t> a </a:t>
            </a:r>
            <a:r>
              <a:rPr lang="en-US" sz="2000" dirty="0" err="1">
                <a:solidFill>
                  <a:srgbClr val="00B050"/>
                </a:solidFill>
              </a:rPr>
              <a:t>mérőeszközzel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detektálható</a:t>
            </a:r>
            <a:endParaRPr lang="hu-HU" sz="2000" dirty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2" name="Cím 11">
            <a:extLst>
              <a:ext uri="{FF2B5EF4-FFF2-40B4-BE49-F238E27FC236}">
                <a16:creationId xmlns:a16="http://schemas.microsoft.com/office/drawing/2014/main" id="{B7B052B9-901A-4D5A-9E6C-16A69446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98" y="427661"/>
            <a:ext cx="11555605" cy="7501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Bendőtartalom </a:t>
            </a:r>
            <a:r>
              <a:rPr lang="en-US" sz="3600" dirty="0" err="1"/>
              <a:t>kémhatás</a:t>
            </a:r>
            <a:r>
              <a:rPr lang="hu-HU" sz="3600" dirty="0" err="1"/>
              <a:t>ának</a:t>
            </a:r>
            <a:r>
              <a:rPr lang="en-US" sz="3600" dirty="0"/>
              <a:t> (pH) </a:t>
            </a:r>
            <a:r>
              <a:rPr lang="en-US" sz="3600" dirty="0" err="1"/>
              <a:t>és</a:t>
            </a:r>
            <a:r>
              <a:rPr lang="en-US" sz="3600" dirty="0"/>
              <a:t> </a:t>
            </a:r>
            <a:r>
              <a:rPr lang="en-US" sz="3600" dirty="0" err="1"/>
              <a:t>hőmérséklet</a:t>
            </a:r>
            <a:r>
              <a:rPr lang="hu-HU" sz="3600" dirty="0"/>
              <a:t>ének automatikus</a:t>
            </a:r>
            <a:r>
              <a:rPr lang="en-US" sz="3600" dirty="0"/>
              <a:t> </a:t>
            </a:r>
            <a:r>
              <a:rPr lang="en-US" sz="3600" dirty="0" err="1"/>
              <a:t>mérés</a:t>
            </a:r>
            <a:r>
              <a:rPr lang="hu-HU" sz="3600" dirty="0"/>
              <a:t>e digitális eszközökkel</a:t>
            </a:r>
            <a:br>
              <a:rPr lang="en-US" sz="3600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2936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01B63D-74D5-4626-97E5-35545354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503045"/>
            <a:ext cx="11555605" cy="1325563"/>
          </a:xfrm>
        </p:spPr>
        <p:txBody>
          <a:bodyPr/>
          <a:lstStyle/>
          <a:p>
            <a:pPr algn="ctr"/>
            <a:r>
              <a:rPr lang="hu-HU" dirty="0"/>
              <a:t>Automatikus sántaság felismerő rendszerek</a:t>
            </a:r>
          </a:p>
        </p:txBody>
      </p:sp>
    </p:spTree>
    <p:extLst>
      <p:ext uri="{BB962C8B-B14F-4D97-AF65-F5344CB8AC3E}">
        <p14:creationId xmlns:p14="http://schemas.microsoft.com/office/powerpoint/2010/main" val="108365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AEA08F-53AC-5848-B2F8-C1E6C2C6D111}"/>
              </a:ext>
            </a:extLst>
          </p:cNvPr>
          <p:cNvSpPr txBox="1"/>
          <p:nvPr/>
        </p:nvSpPr>
        <p:spPr>
          <a:xfrm>
            <a:off x="210120" y="1230303"/>
            <a:ext cx="526539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1800" dirty="0">
                <a:solidFill>
                  <a:srgbClr val="1C9E4A"/>
                </a:solidFill>
              </a:rPr>
              <a:t>A sántaság az egyik leggyakoribb és legköltségesebb betegség a </a:t>
            </a:r>
            <a:r>
              <a:rPr lang="hu-HU" sz="1800" dirty="0" err="1">
                <a:solidFill>
                  <a:srgbClr val="1C9E4A"/>
                </a:solidFill>
              </a:rPr>
              <a:t>szm</a:t>
            </a:r>
            <a:r>
              <a:rPr lang="hu-HU" sz="1800" dirty="0">
                <a:solidFill>
                  <a:srgbClr val="1C9E4A"/>
                </a:solidFill>
              </a:rPr>
              <a:t>. állományokban. A mozgáskép pontozás (</a:t>
            </a:r>
            <a:r>
              <a:rPr lang="hu-HU" sz="1800" dirty="0" err="1">
                <a:solidFill>
                  <a:srgbClr val="1C9E4A"/>
                </a:solidFill>
              </a:rPr>
              <a:t>Locomotion</a:t>
            </a:r>
            <a:r>
              <a:rPr lang="hu-HU" sz="1800" dirty="0">
                <a:solidFill>
                  <a:srgbClr val="1C9E4A"/>
                </a:solidFill>
              </a:rPr>
              <a:t> </a:t>
            </a:r>
            <a:r>
              <a:rPr lang="hu-HU" sz="1800" dirty="0" err="1">
                <a:solidFill>
                  <a:srgbClr val="1C9E4A"/>
                </a:solidFill>
              </a:rPr>
              <a:t>Scoring</a:t>
            </a:r>
            <a:r>
              <a:rPr lang="hu-HU" sz="1800" dirty="0">
                <a:solidFill>
                  <a:srgbClr val="1C9E4A"/>
                </a:solidFill>
              </a:rPr>
              <a:t>) egy olcsó monitoring eszköz az állomány státuszának meghatározására, de sajnos nem eléggé kiterjedt a használata, a sántaságot a legtöbbször túl későn észlelik, nagy jelentősége van az automatikus megfigyelő rendszereknek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B5DCE-079B-8146-B42B-327CFEC334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8" y="3938291"/>
            <a:ext cx="2648287" cy="1866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56B3C3-6A13-1A4E-8F4C-348832211C87}"/>
              </a:ext>
            </a:extLst>
          </p:cNvPr>
          <p:cNvSpPr/>
          <p:nvPr/>
        </p:nvSpPr>
        <p:spPr>
          <a:xfrm>
            <a:off x="2563234" y="6289100"/>
            <a:ext cx="96287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900" dirty="0" err="1"/>
              <a:t>Arney</a:t>
            </a:r>
            <a:r>
              <a:rPr lang="hu-HU" sz="900" dirty="0"/>
              <a:t>, D., R. </a:t>
            </a:r>
            <a:r>
              <a:rPr lang="hu-HU" sz="900" dirty="0" err="1"/>
              <a:t>Leming</a:t>
            </a:r>
            <a:r>
              <a:rPr lang="hu-HU" sz="900" dirty="0"/>
              <a:t>, K. </a:t>
            </a:r>
            <a:r>
              <a:rPr lang="hu-HU" sz="900" dirty="0" err="1"/>
              <a:t>Piccart</a:t>
            </a:r>
            <a:r>
              <a:rPr lang="hu-HU" sz="900" dirty="0"/>
              <a:t>, D. </a:t>
            </a:r>
            <a:r>
              <a:rPr lang="hu-HU" sz="900" dirty="0" err="1"/>
              <a:t>Piette</a:t>
            </a:r>
            <a:r>
              <a:rPr lang="hu-HU" sz="900" dirty="0"/>
              <a:t>, S.Z. </a:t>
            </a:r>
            <a:r>
              <a:rPr lang="hu-HU" sz="900" dirty="0" err="1"/>
              <a:t>Rivža</a:t>
            </a:r>
            <a:r>
              <a:rPr lang="hu-HU" sz="900" dirty="0"/>
              <a:t>, R. Gall, S. </a:t>
            </a:r>
            <a:r>
              <a:rPr lang="hu-HU" sz="900" dirty="0" err="1"/>
              <a:t>Meli</a:t>
            </a:r>
            <a:r>
              <a:rPr lang="hu-HU" sz="900" dirty="0"/>
              <a:t>, and R. Lloyd. 2016. WP2 </a:t>
            </a:r>
            <a:r>
              <a:rPr lang="hu-HU" sz="900" dirty="0" err="1"/>
              <a:t>Community</a:t>
            </a:r>
            <a:r>
              <a:rPr lang="hu-HU" sz="900" dirty="0"/>
              <a:t> of </a:t>
            </a:r>
            <a:r>
              <a:rPr lang="hu-HU" sz="900" dirty="0" err="1"/>
              <a:t>Practice</a:t>
            </a:r>
            <a:r>
              <a:rPr lang="hu-HU" sz="900" dirty="0"/>
              <a:t> </a:t>
            </a:r>
            <a:r>
              <a:rPr lang="hu-HU" sz="900" dirty="0" err="1"/>
              <a:t>Dairy</a:t>
            </a:r>
            <a:r>
              <a:rPr lang="hu-HU" sz="900" dirty="0"/>
              <a:t> </a:t>
            </a:r>
            <a:r>
              <a:rPr lang="hu-HU" sz="900" dirty="0" err="1"/>
              <a:t>Sensor</a:t>
            </a:r>
            <a:r>
              <a:rPr lang="hu-HU" sz="900" dirty="0"/>
              <a:t> Research </a:t>
            </a:r>
            <a:r>
              <a:rPr lang="hu-HU" sz="900" dirty="0" err="1"/>
              <a:t>Report</a:t>
            </a:r>
            <a:r>
              <a:rPr lang="hu-HU" sz="900" dirty="0"/>
              <a:t>.</a:t>
            </a:r>
          </a:p>
          <a:p>
            <a:r>
              <a:rPr lang="hu-HU" sz="900" dirty="0"/>
              <a:t>Van </a:t>
            </a:r>
            <a:r>
              <a:rPr lang="hu-HU" sz="900" dirty="0" err="1"/>
              <a:t>Nuffel</a:t>
            </a:r>
            <a:r>
              <a:rPr lang="hu-HU" sz="900" dirty="0"/>
              <a:t>, A., I. </a:t>
            </a:r>
            <a:r>
              <a:rPr lang="hu-HU" sz="900" dirty="0" err="1"/>
              <a:t>Zwertvaegher</a:t>
            </a:r>
            <a:r>
              <a:rPr lang="hu-HU" sz="900" dirty="0"/>
              <a:t>, L. </a:t>
            </a:r>
            <a:r>
              <a:rPr lang="hu-HU" sz="900" dirty="0" err="1"/>
              <a:t>Pluym</a:t>
            </a:r>
            <a:r>
              <a:rPr lang="hu-HU" sz="900" dirty="0"/>
              <a:t>, S. Van </a:t>
            </a:r>
            <a:r>
              <a:rPr lang="hu-HU" sz="900" dirty="0" err="1"/>
              <a:t>Weyenberg</a:t>
            </a:r>
            <a:r>
              <a:rPr lang="hu-HU" sz="900" dirty="0"/>
              <a:t>, V.M. </a:t>
            </a:r>
            <a:r>
              <a:rPr lang="hu-HU" sz="900" dirty="0" err="1"/>
              <a:t>Thorup</a:t>
            </a:r>
            <a:r>
              <a:rPr lang="hu-HU" sz="900" dirty="0"/>
              <a:t>, M. </a:t>
            </a:r>
            <a:r>
              <a:rPr lang="hu-HU" sz="900" dirty="0" err="1"/>
              <a:t>Pastell</a:t>
            </a:r>
            <a:r>
              <a:rPr lang="hu-HU" sz="900" dirty="0"/>
              <a:t>, B. </a:t>
            </a:r>
            <a:r>
              <a:rPr lang="hu-HU" sz="900" dirty="0" err="1"/>
              <a:t>Sonck</a:t>
            </a:r>
            <a:r>
              <a:rPr lang="hu-HU" sz="900" dirty="0"/>
              <a:t>, and W. </a:t>
            </a:r>
            <a:r>
              <a:rPr lang="hu-HU" sz="900" dirty="0" err="1"/>
              <a:t>Saeys</a:t>
            </a:r>
            <a:r>
              <a:rPr lang="hu-HU" sz="900" dirty="0"/>
              <a:t>. 2015. </a:t>
            </a:r>
            <a:r>
              <a:rPr lang="hu-HU" sz="900" dirty="0" err="1"/>
              <a:t>Lameness</a:t>
            </a:r>
            <a:r>
              <a:rPr lang="hu-HU" sz="900" dirty="0"/>
              <a:t> </a:t>
            </a:r>
            <a:r>
              <a:rPr lang="hu-HU" sz="900" dirty="0" err="1"/>
              <a:t>detection</a:t>
            </a:r>
            <a:r>
              <a:rPr lang="hu-HU" sz="900" dirty="0"/>
              <a:t> in </a:t>
            </a:r>
            <a:r>
              <a:rPr lang="hu-HU" sz="900" dirty="0" err="1"/>
              <a:t>dairy</a:t>
            </a:r>
            <a:r>
              <a:rPr lang="hu-HU" sz="900" dirty="0"/>
              <a:t> </a:t>
            </a:r>
            <a:r>
              <a:rPr lang="hu-HU" sz="900" dirty="0" err="1"/>
              <a:t>cows</a:t>
            </a:r>
            <a:r>
              <a:rPr lang="hu-HU" sz="900" dirty="0"/>
              <a:t>: Part 1. </a:t>
            </a:r>
            <a:r>
              <a:rPr lang="hu-HU" sz="900" dirty="0" err="1"/>
              <a:t>How</a:t>
            </a:r>
            <a:r>
              <a:rPr lang="hu-HU" sz="900" dirty="0"/>
              <a:t> </a:t>
            </a:r>
            <a:r>
              <a:rPr lang="hu-HU" sz="900" dirty="0" err="1"/>
              <a:t>to</a:t>
            </a:r>
            <a:r>
              <a:rPr lang="hu-HU" sz="900" dirty="0"/>
              <a:t> </a:t>
            </a:r>
            <a:r>
              <a:rPr lang="hu-HU" sz="900" dirty="0" err="1"/>
              <a:t>distinguish</a:t>
            </a:r>
            <a:r>
              <a:rPr lang="hu-HU" sz="900" dirty="0"/>
              <a:t> </a:t>
            </a:r>
            <a:r>
              <a:rPr lang="hu-HU" sz="900" dirty="0" err="1"/>
              <a:t>between</a:t>
            </a:r>
            <a:r>
              <a:rPr lang="hu-HU" sz="900" dirty="0"/>
              <a:t> non-</a:t>
            </a:r>
            <a:r>
              <a:rPr lang="hu-HU" sz="900" dirty="0" err="1"/>
              <a:t>lame</a:t>
            </a:r>
            <a:r>
              <a:rPr lang="hu-HU" sz="900" dirty="0"/>
              <a:t> and </a:t>
            </a:r>
            <a:r>
              <a:rPr lang="hu-HU" sz="900" dirty="0" err="1"/>
              <a:t>lame</a:t>
            </a:r>
            <a:r>
              <a:rPr lang="hu-HU" sz="900" dirty="0"/>
              <a:t> </a:t>
            </a:r>
            <a:r>
              <a:rPr lang="hu-HU" sz="900" dirty="0" err="1"/>
              <a:t>cows</a:t>
            </a:r>
            <a:r>
              <a:rPr lang="hu-HU" sz="900" dirty="0"/>
              <a:t> </a:t>
            </a:r>
            <a:r>
              <a:rPr lang="hu-HU" sz="900" dirty="0" err="1"/>
              <a:t>based</a:t>
            </a:r>
            <a:r>
              <a:rPr lang="hu-HU" sz="900" dirty="0"/>
              <a:t> </a:t>
            </a:r>
            <a:r>
              <a:rPr lang="hu-HU" sz="900" dirty="0" err="1"/>
              <a:t>on</a:t>
            </a:r>
            <a:r>
              <a:rPr lang="hu-HU" sz="900" dirty="0"/>
              <a:t> </a:t>
            </a:r>
            <a:r>
              <a:rPr lang="hu-HU" sz="900" dirty="0" err="1"/>
              <a:t>differences</a:t>
            </a:r>
            <a:r>
              <a:rPr lang="hu-HU" sz="900" dirty="0"/>
              <a:t> in </a:t>
            </a:r>
            <a:r>
              <a:rPr lang="hu-HU" sz="900" dirty="0" err="1"/>
              <a:t>locomotion</a:t>
            </a:r>
            <a:r>
              <a:rPr lang="hu-HU" sz="900" dirty="0"/>
              <a:t> </a:t>
            </a:r>
            <a:r>
              <a:rPr lang="hu-HU" sz="900" dirty="0" err="1"/>
              <a:t>or</a:t>
            </a:r>
            <a:r>
              <a:rPr lang="hu-HU" sz="900" dirty="0"/>
              <a:t> </a:t>
            </a:r>
            <a:r>
              <a:rPr lang="hu-HU" sz="900" dirty="0" err="1"/>
              <a:t>behavior</a:t>
            </a:r>
            <a:r>
              <a:rPr lang="hu-HU" sz="900" dirty="0"/>
              <a:t>. </a:t>
            </a:r>
            <a:r>
              <a:rPr lang="hu-HU" sz="900" dirty="0" err="1"/>
              <a:t>Animals</a:t>
            </a:r>
            <a:r>
              <a:rPr lang="hu-HU" sz="900" dirty="0"/>
              <a:t> 5:838–860. doi:10.3390/ani5030387.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E63EB2-B96F-394C-BCA5-B177A56D5D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702" y="3815591"/>
            <a:ext cx="1221125" cy="20349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327A15-E15E-D343-A8C8-3F9FA42F26E0}"/>
              </a:ext>
            </a:extLst>
          </p:cNvPr>
          <p:cNvSpPr/>
          <p:nvPr/>
        </p:nvSpPr>
        <p:spPr>
          <a:xfrm>
            <a:off x="1372025" y="5917317"/>
            <a:ext cx="27882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http://www.4d4f.eu/</a:t>
            </a:r>
            <a:r>
              <a:rPr lang="hu-HU" sz="800" dirty="0" err="1"/>
              <a:t>sites</a:t>
            </a:r>
            <a:r>
              <a:rPr lang="hu-HU" sz="800" dirty="0"/>
              <a:t>/</a:t>
            </a:r>
            <a:r>
              <a:rPr lang="hu-HU" sz="800" dirty="0" err="1"/>
              <a:t>default</a:t>
            </a:r>
            <a:r>
              <a:rPr lang="hu-HU" sz="800" dirty="0"/>
              <a:t>/</a:t>
            </a:r>
            <a:r>
              <a:rPr lang="hu-HU" sz="800" dirty="0" err="1"/>
              <a:t>files</a:t>
            </a:r>
            <a:r>
              <a:rPr lang="hu-HU" sz="800" dirty="0"/>
              <a:t>/Gaitwise%201.jpg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F3B41-C37D-7B4D-9DC0-39000628968D}"/>
              </a:ext>
            </a:extLst>
          </p:cNvPr>
          <p:cNvSpPr txBox="1"/>
          <p:nvPr/>
        </p:nvSpPr>
        <p:spPr>
          <a:xfrm>
            <a:off x="5660449" y="908425"/>
            <a:ext cx="4857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1C9E4A"/>
                </a:solidFill>
              </a:rPr>
              <a:t>Technikai megoldások az automatikus</a:t>
            </a:r>
          </a:p>
          <a:p>
            <a:r>
              <a:rPr lang="hu-HU" sz="2000" b="1" dirty="0">
                <a:solidFill>
                  <a:srgbClr val="1C9E4A"/>
                </a:solidFill>
              </a:rPr>
              <a:t>  sántaság </a:t>
            </a:r>
            <a:r>
              <a:rPr lang="hu-HU" sz="2000" b="1" dirty="0" err="1">
                <a:solidFill>
                  <a:srgbClr val="1C9E4A"/>
                </a:solidFill>
              </a:rPr>
              <a:t>monitoringra</a:t>
            </a:r>
            <a:r>
              <a:rPr lang="hu-HU" sz="2000" b="1" dirty="0">
                <a:solidFill>
                  <a:srgbClr val="1C9E4A"/>
                </a:solidFill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9931CF-521B-EC45-8D45-49DE6893BB6C}"/>
              </a:ext>
            </a:extLst>
          </p:cNvPr>
          <p:cNvSpPr txBox="1"/>
          <p:nvPr/>
        </p:nvSpPr>
        <p:spPr>
          <a:xfrm>
            <a:off x="5787101" y="1706212"/>
            <a:ext cx="59973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1C9E4A"/>
                </a:solidFill>
              </a:rPr>
              <a:t>Nyomásérzékelő matracok </a:t>
            </a:r>
            <a:r>
              <a:rPr lang="hu-HU" sz="1800" dirty="0">
                <a:solidFill>
                  <a:srgbClr val="1C9E4A"/>
                </a:solidFill>
              </a:rPr>
              <a:t>(</a:t>
            </a:r>
            <a:r>
              <a:rPr lang="hu-HU" sz="1800" dirty="0" err="1">
                <a:solidFill>
                  <a:srgbClr val="1C9E4A"/>
                </a:solidFill>
              </a:rPr>
              <a:t>StepMetrix</a:t>
            </a:r>
            <a:r>
              <a:rPr lang="hu-HU" sz="1800" dirty="0">
                <a:solidFill>
                  <a:srgbClr val="1C9E4A"/>
                </a:solidFill>
              </a:rPr>
              <a:t>®, </a:t>
            </a:r>
            <a:r>
              <a:rPr lang="hu-HU" sz="1800" dirty="0" err="1">
                <a:solidFill>
                  <a:srgbClr val="1C9E4A"/>
                </a:solidFill>
              </a:rPr>
              <a:t>EmFit</a:t>
            </a:r>
            <a:r>
              <a:rPr lang="hu-HU" sz="1800" dirty="0">
                <a:solidFill>
                  <a:srgbClr val="1C9E4A"/>
                </a:solidFill>
              </a:rPr>
              <a:t>® and  </a:t>
            </a:r>
            <a:r>
              <a:rPr lang="hu-HU" sz="1800" dirty="0" err="1">
                <a:solidFill>
                  <a:srgbClr val="1C9E4A"/>
                </a:solidFill>
              </a:rPr>
              <a:t>Gaitwise</a:t>
            </a:r>
            <a:r>
              <a:rPr lang="hu-HU" sz="1800" dirty="0">
                <a:solidFill>
                  <a:srgbClr val="1C9E4A"/>
                </a:solidFill>
              </a:rPr>
              <a:t>®)</a:t>
            </a:r>
          </a:p>
          <a:p>
            <a:pPr marL="405000" indent="-257175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Mérőcellákat vagy nyomásérzékelő matracokat használnak</a:t>
            </a:r>
          </a:p>
          <a:p>
            <a:r>
              <a:rPr lang="hu-HU" sz="1800" b="1" dirty="0">
                <a:solidFill>
                  <a:srgbClr val="1C9E4A"/>
                </a:solidFill>
              </a:rPr>
              <a:t>Kamera alapú rendszerek</a:t>
            </a:r>
          </a:p>
          <a:p>
            <a:pPr marL="405000" indent="-257175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2D vagy 3D videorögzítő rendszerek, esetenként hőkamerával kiegészítve</a:t>
            </a:r>
          </a:p>
          <a:p>
            <a:r>
              <a:rPr lang="hu-HU" sz="1800" b="1" dirty="0" err="1">
                <a:solidFill>
                  <a:srgbClr val="1C9E4A"/>
                </a:solidFill>
              </a:rPr>
              <a:t>Accelerometer</a:t>
            </a:r>
            <a:r>
              <a:rPr lang="hu-HU" sz="1800" b="1" dirty="0">
                <a:solidFill>
                  <a:srgbClr val="1C9E4A"/>
                </a:solidFill>
              </a:rPr>
              <a:t> (gyorsulásmérő) alapú rendszerek (</a:t>
            </a:r>
            <a:r>
              <a:rPr lang="hu-HU" sz="1800" b="1" dirty="0" err="1">
                <a:solidFill>
                  <a:srgbClr val="1C9E4A"/>
                </a:solidFill>
              </a:rPr>
              <a:t>IceCube</a:t>
            </a:r>
            <a:r>
              <a:rPr lang="hu-HU" sz="1800" b="1" dirty="0">
                <a:solidFill>
                  <a:srgbClr val="1C9E4A"/>
                </a:solidFill>
              </a:rPr>
              <a:t>®, </a:t>
            </a:r>
            <a:r>
              <a:rPr lang="hu-HU" sz="1800" b="1" dirty="0" err="1">
                <a:solidFill>
                  <a:srgbClr val="1C9E4A"/>
                </a:solidFill>
              </a:rPr>
              <a:t>IceTag</a:t>
            </a:r>
            <a:r>
              <a:rPr lang="hu-HU" sz="1800" b="1" dirty="0">
                <a:solidFill>
                  <a:srgbClr val="1C9E4A"/>
                </a:solidFill>
              </a:rPr>
              <a:t>®)</a:t>
            </a:r>
          </a:p>
          <a:p>
            <a:pPr marL="405000" indent="-257175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Gyorsulásmérő szenzorral (</a:t>
            </a:r>
            <a:r>
              <a:rPr lang="hu-HU" sz="1800" dirty="0" err="1">
                <a:solidFill>
                  <a:srgbClr val="1C9E4A"/>
                </a:solidFill>
              </a:rPr>
              <a:t>accelerometer</a:t>
            </a:r>
            <a:r>
              <a:rPr lang="hu-HU" sz="1800" dirty="0">
                <a:solidFill>
                  <a:srgbClr val="1C9E4A"/>
                </a:solidFill>
              </a:rPr>
              <a:t>) szerelt érzékelőket t rögzítenek az állatokon (nyak, láb, fej) és így </a:t>
            </a:r>
            <a:r>
              <a:rPr lang="hu-HU" sz="1800" dirty="0" err="1">
                <a:solidFill>
                  <a:srgbClr val="1C9E4A"/>
                </a:solidFill>
              </a:rPr>
              <a:t>monitorozzák</a:t>
            </a:r>
            <a:r>
              <a:rPr lang="hu-HU" sz="1800" dirty="0">
                <a:solidFill>
                  <a:srgbClr val="1C9E4A"/>
                </a:solidFill>
              </a:rPr>
              <a:t> a mozgásmintázatot és aktivitást</a:t>
            </a:r>
          </a:p>
          <a:p>
            <a:r>
              <a:rPr lang="hu-HU" sz="1800" b="1" dirty="0">
                <a:solidFill>
                  <a:srgbClr val="1C9E4A"/>
                </a:solidFill>
              </a:rPr>
              <a:t>Alternatív megoldások</a:t>
            </a:r>
          </a:p>
          <a:p>
            <a:pPr marL="405000" indent="-257175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További adatok is rendelkezésre állnak az elemzéshez (tejhozam, takarmány felvétel, kérődzés, stb.)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50B7979-B21D-4439-BC9B-AF9F942A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170123"/>
            <a:ext cx="11555605" cy="660516"/>
          </a:xfrm>
        </p:spPr>
        <p:txBody>
          <a:bodyPr/>
          <a:lstStyle/>
          <a:p>
            <a:pPr algn="ctr"/>
            <a:r>
              <a:rPr lang="hu-HU" dirty="0"/>
              <a:t>Automatikus sántaság monitoring</a:t>
            </a:r>
          </a:p>
        </p:txBody>
      </p:sp>
    </p:spTree>
    <p:extLst>
      <p:ext uri="{BB962C8B-B14F-4D97-AF65-F5344CB8AC3E}">
        <p14:creationId xmlns:p14="http://schemas.microsoft.com/office/powerpoint/2010/main" val="26054573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9701C7-BF79-6E49-959A-993B6951B100}"/>
              </a:ext>
            </a:extLst>
          </p:cNvPr>
          <p:cNvSpPr/>
          <p:nvPr/>
        </p:nvSpPr>
        <p:spPr>
          <a:xfrm>
            <a:off x="318294" y="1082465"/>
            <a:ext cx="6051684" cy="29141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hu-HU" sz="1800" b="1" dirty="0" err="1">
                <a:solidFill>
                  <a:srgbClr val="1C9E4A"/>
                </a:solidFill>
              </a:rPr>
              <a:t>Gaitwise</a:t>
            </a:r>
            <a:r>
              <a:rPr lang="hu-HU" sz="1800" b="1" dirty="0">
                <a:solidFill>
                  <a:srgbClr val="1C9E4A"/>
                </a:solidFill>
              </a:rPr>
              <a:t>®</a:t>
            </a:r>
            <a:r>
              <a:rPr lang="hu-HU" sz="1800" dirty="0">
                <a:solidFill>
                  <a:srgbClr val="1C9E4A"/>
                </a:solidFill>
              </a:rPr>
              <a:t>, az ILVO által fejlesztett nyomásérzékelő szenzorokkal ellátott matrac, amin végighalad a tehén és a rendszer automatikusan, 90%-os pontossággal (szenzitivitás) és 100%-os </a:t>
            </a:r>
            <a:r>
              <a:rPr lang="hu-HU" sz="1800" dirty="0" err="1">
                <a:solidFill>
                  <a:srgbClr val="1C9E4A"/>
                </a:solidFill>
              </a:rPr>
              <a:t>specificitás</a:t>
            </a:r>
            <a:r>
              <a:rPr lang="hu-HU" sz="1800" dirty="0">
                <a:solidFill>
                  <a:srgbClr val="1C9E4A"/>
                </a:solidFill>
              </a:rPr>
              <a:t> (0% fals pozitív) felismeri, ha az súlyos mértékben sánta. Más esetekben 12%-os fals pozitív riasztást regisztráltak. </a:t>
            </a:r>
          </a:p>
          <a:p>
            <a:pPr algn="just"/>
            <a:r>
              <a:rPr lang="hu-HU" sz="1800" dirty="0">
                <a:solidFill>
                  <a:srgbClr val="1C9E4A"/>
                </a:solidFill>
              </a:rPr>
              <a:t>A szenzor neve “</a:t>
            </a:r>
            <a:r>
              <a:rPr lang="hu-HU" sz="1800" dirty="0" err="1">
                <a:solidFill>
                  <a:srgbClr val="1C9E4A"/>
                </a:solidFill>
              </a:rPr>
              <a:t>Gaitwise</a:t>
            </a:r>
            <a:r>
              <a:rPr lang="hu-HU" sz="1800" dirty="0">
                <a:solidFill>
                  <a:srgbClr val="1C9E4A"/>
                </a:solidFill>
              </a:rPr>
              <a:t>”. Két matematikai számításon és egy </a:t>
            </a:r>
            <a:r>
              <a:rPr lang="hu-HU" sz="1800" dirty="0" err="1">
                <a:solidFill>
                  <a:srgbClr val="1C9E4A"/>
                </a:solidFill>
              </a:rPr>
              <a:t>előrejelző</a:t>
            </a:r>
            <a:r>
              <a:rPr lang="hu-HU" sz="1800" dirty="0">
                <a:solidFill>
                  <a:srgbClr val="1C9E4A"/>
                </a:solidFill>
              </a:rPr>
              <a:t> (prediktív) modellen alapul a működése. Képes detektálni a súlyosan és a mérsékleten sánta teheneket.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B5DCE-079B-8146-B42B-327CFEC334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56" y="4016481"/>
            <a:ext cx="3057748" cy="21546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56B3C3-6A13-1A4E-8F4C-348832211C87}"/>
              </a:ext>
            </a:extLst>
          </p:cNvPr>
          <p:cNvSpPr/>
          <p:nvPr/>
        </p:nvSpPr>
        <p:spPr>
          <a:xfrm>
            <a:off x="3108839" y="6427483"/>
            <a:ext cx="8863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900" dirty="0"/>
              <a:t>Van </a:t>
            </a:r>
            <a:r>
              <a:rPr lang="hu-HU" sz="900" dirty="0" err="1"/>
              <a:t>Nuffel</a:t>
            </a:r>
            <a:r>
              <a:rPr lang="hu-HU" sz="900" dirty="0"/>
              <a:t>, A., I. </a:t>
            </a:r>
            <a:r>
              <a:rPr lang="hu-HU" sz="900" dirty="0" err="1"/>
              <a:t>Zwertvaegher</a:t>
            </a:r>
            <a:r>
              <a:rPr lang="hu-HU" sz="900" dirty="0"/>
              <a:t>, L. </a:t>
            </a:r>
            <a:r>
              <a:rPr lang="hu-HU" sz="900" dirty="0" err="1"/>
              <a:t>Pluym</a:t>
            </a:r>
            <a:r>
              <a:rPr lang="hu-HU" sz="900" dirty="0"/>
              <a:t>, S. Van </a:t>
            </a:r>
            <a:r>
              <a:rPr lang="hu-HU" sz="900" dirty="0" err="1"/>
              <a:t>Weyenberg</a:t>
            </a:r>
            <a:r>
              <a:rPr lang="hu-HU" sz="900" dirty="0"/>
              <a:t>, V.M. </a:t>
            </a:r>
            <a:r>
              <a:rPr lang="hu-HU" sz="900" dirty="0" err="1"/>
              <a:t>Thorup</a:t>
            </a:r>
            <a:r>
              <a:rPr lang="hu-HU" sz="900" dirty="0"/>
              <a:t>, M. </a:t>
            </a:r>
            <a:r>
              <a:rPr lang="hu-HU" sz="900" dirty="0" err="1"/>
              <a:t>Pastell</a:t>
            </a:r>
            <a:r>
              <a:rPr lang="hu-HU" sz="900" dirty="0"/>
              <a:t>, B. </a:t>
            </a:r>
            <a:r>
              <a:rPr lang="hu-HU" sz="900" dirty="0" err="1"/>
              <a:t>Sonck</a:t>
            </a:r>
            <a:r>
              <a:rPr lang="hu-HU" sz="900" dirty="0"/>
              <a:t>, and W. </a:t>
            </a:r>
            <a:r>
              <a:rPr lang="hu-HU" sz="900" dirty="0" err="1"/>
              <a:t>Saeys</a:t>
            </a:r>
            <a:r>
              <a:rPr lang="hu-HU" sz="900" dirty="0"/>
              <a:t>. 2015. </a:t>
            </a:r>
            <a:r>
              <a:rPr lang="hu-HU" sz="900" dirty="0" err="1"/>
              <a:t>Lameness</a:t>
            </a:r>
            <a:r>
              <a:rPr lang="hu-HU" sz="900" dirty="0"/>
              <a:t> </a:t>
            </a:r>
            <a:r>
              <a:rPr lang="hu-HU" sz="900" dirty="0" err="1"/>
              <a:t>detection</a:t>
            </a:r>
            <a:r>
              <a:rPr lang="hu-HU" sz="900" dirty="0"/>
              <a:t> in </a:t>
            </a:r>
            <a:r>
              <a:rPr lang="hu-HU" sz="900" dirty="0" err="1"/>
              <a:t>dairy</a:t>
            </a:r>
            <a:r>
              <a:rPr lang="hu-HU" sz="900" dirty="0"/>
              <a:t> </a:t>
            </a:r>
            <a:r>
              <a:rPr lang="hu-HU" sz="900" dirty="0" err="1"/>
              <a:t>cows</a:t>
            </a:r>
            <a:r>
              <a:rPr lang="hu-HU" sz="900" dirty="0"/>
              <a:t>: Part 1. </a:t>
            </a:r>
            <a:r>
              <a:rPr lang="hu-HU" sz="900" dirty="0" err="1"/>
              <a:t>How</a:t>
            </a:r>
            <a:r>
              <a:rPr lang="hu-HU" sz="900" dirty="0"/>
              <a:t> </a:t>
            </a:r>
            <a:r>
              <a:rPr lang="hu-HU" sz="900" dirty="0" err="1"/>
              <a:t>to</a:t>
            </a:r>
            <a:r>
              <a:rPr lang="hu-HU" sz="900" dirty="0"/>
              <a:t> </a:t>
            </a:r>
            <a:r>
              <a:rPr lang="hu-HU" sz="900" dirty="0" err="1"/>
              <a:t>distinguish</a:t>
            </a:r>
            <a:r>
              <a:rPr lang="hu-HU" sz="900" dirty="0"/>
              <a:t> </a:t>
            </a:r>
            <a:r>
              <a:rPr lang="hu-HU" sz="900" dirty="0" err="1"/>
              <a:t>between</a:t>
            </a:r>
            <a:r>
              <a:rPr lang="hu-HU" sz="900" dirty="0"/>
              <a:t> non-</a:t>
            </a:r>
            <a:r>
              <a:rPr lang="hu-HU" sz="900" dirty="0" err="1"/>
              <a:t>lame</a:t>
            </a:r>
            <a:r>
              <a:rPr lang="hu-HU" sz="900" dirty="0"/>
              <a:t> and </a:t>
            </a:r>
            <a:r>
              <a:rPr lang="hu-HU" sz="900" dirty="0" err="1"/>
              <a:t>lame</a:t>
            </a:r>
            <a:r>
              <a:rPr lang="hu-HU" sz="900" dirty="0"/>
              <a:t> </a:t>
            </a:r>
            <a:r>
              <a:rPr lang="hu-HU" sz="900" dirty="0" err="1"/>
              <a:t>cows</a:t>
            </a:r>
            <a:r>
              <a:rPr lang="hu-HU" sz="900" dirty="0"/>
              <a:t> </a:t>
            </a:r>
            <a:r>
              <a:rPr lang="hu-HU" sz="900" dirty="0" err="1"/>
              <a:t>based</a:t>
            </a:r>
            <a:r>
              <a:rPr lang="hu-HU" sz="900" dirty="0"/>
              <a:t> </a:t>
            </a:r>
            <a:r>
              <a:rPr lang="hu-HU" sz="900" dirty="0" err="1"/>
              <a:t>on</a:t>
            </a:r>
            <a:r>
              <a:rPr lang="hu-HU" sz="900" dirty="0"/>
              <a:t> </a:t>
            </a:r>
            <a:r>
              <a:rPr lang="hu-HU" sz="900" dirty="0" err="1"/>
              <a:t>differences</a:t>
            </a:r>
            <a:r>
              <a:rPr lang="hu-HU" sz="900" dirty="0"/>
              <a:t> in </a:t>
            </a:r>
            <a:r>
              <a:rPr lang="hu-HU" sz="900" dirty="0" err="1"/>
              <a:t>locomotion</a:t>
            </a:r>
            <a:r>
              <a:rPr lang="hu-HU" sz="900" dirty="0"/>
              <a:t> </a:t>
            </a:r>
            <a:r>
              <a:rPr lang="hu-HU" sz="900" dirty="0" err="1"/>
              <a:t>or</a:t>
            </a:r>
            <a:r>
              <a:rPr lang="hu-HU" sz="900" dirty="0"/>
              <a:t> </a:t>
            </a:r>
            <a:r>
              <a:rPr lang="hu-HU" sz="900" dirty="0" err="1"/>
              <a:t>behavior</a:t>
            </a:r>
            <a:r>
              <a:rPr lang="hu-HU" sz="900" dirty="0"/>
              <a:t>. </a:t>
            </a:r>
            <a:r>
              <a:rPr lang="hu-HU" sz="900" dirty="0" err="1"/>
              <a:t>Animals</a:t>
            </a:r>
            <a:r>
              <a:rPr lang="hu-HU" sz="900" dirty="0"/>
              <a:t> 5:838–860. doi:10.3390/ani5030387.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E63EB2-B96F-394C-BCA5-B177A56D5D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521" y="4125845"/>
            <a:ext cx="1215041" cy="20247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327A15-E15E-D343-A8C8-3F9FA42F26E0}"/>
              </a:ext>
            </a:extLst>
          </p:cNvPr>
          <p:cNvSpPr/>
          <p:nvPr/>
        </p:nvSpPr>
        <p:spPr>
          <a:xfrm>
            <a:off x="2117452" y="6171124"/>
            <a:ext cx="324311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600" dirty="0">
                <a:solidFill>
                  <a:schemeClr val="tx1"/>
                </a:solidFill>
              </a:rPr>
              <a:t>http://www.4d4f.eu/</a:t>
            </a:r>
            <a:r>
              <a:rPr lang="hu-HU" sz="600" dirty="0" err="1">
                <a:solidFill>
                  <a:schemeClr val="tx1"/>
                </a:solidFill>
              </a:rPr>
              <a:t>sites</a:t>
            </a:r>
            <a:r>
              <a:rPr lang="hu-HU" sz="600" dirty="0">
                <a:solidFill>
                  <a:schemeClr val="tx1"/>
                </a:solidFill>
              </a:rPr>
              <a:t>/</a:t>
            </a:r>
            <a:r>
              <a:rPr lang="hu-HU" sz="600" dirty="0" err="1">
                <a:solidFill>
                  <a:schemeClr val="tx1"/>
                </a:solidFill>
              </a:rPr>
              <a:t>default</a:t>
            </a:r>
            <a:r>
              <a:rPr lang="hu-HU" sz="600" dirty="0">
                <a:solidFill>
                  <a:schemeClr val="tx1"/>
                </a:solidFill>
              </a:rPr>
              <a:t>/</a:t>
            </a:r>
            <a:r>
              <a:rPr lang="hu-HU" sz="600" dirty="0" err="1">
                <a:solidFill>
                  <a:schemeClr val="tx1"/>
                </a:solidFill>
              </a:rPr>
              <a:t>files</a:t>
            </a:r>
            <a:r>
              <a:rPr lang="hu-HU" sz="600" dirty="0">
                <a:solidFill>
                  <a:schemeClr val="tx1"/>
                </a:solidFill>
              </a:rPr>
              <a:t>/Gaitwise%201.jpg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4A01B-8F4F-024E-B326-F5E72AF0BBD0}"/>
              </a:ext>
            </a:extLst>
          </p:cNvPr>
          <p:cNvSpPr txBox="1"/>
          <p:nvPr/>
        </p:nvSpPr>
        <p:spPr>
          <a:xfrm>
            <a:off x="3919799" y="551788"/>
            <a:ext cx="476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Nyomásérzékelő </a:t>
            </a:r>
            <a:r>
              <a:rPr lang="hu-HU" sz="2400" b="1" dirty="0" err="1"/>
              <a:t>plattformok</a:t>
            </a:r>
            <a:endParaRPr lang="hu-HU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BF8CF7-AF1E-B54C-9B77-D28D6BA315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378" y="2434126"/>
            <a:ext cx="3957312" cy="2914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6806FD-0EE6-9648-8CE7-C4768541F72F}"/>
              </a:ext>
            </a:extLst>
          </p:cNvPr>
          <p:cNvSpPr txBox="1"/>
          <p:nvPr/>
        </p:nvSpPr>
        <p:spPr>
          <a:xfrm>
            <a:off x="8864101" y="5321896"/>
            <a:ext cx="978153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75" dirty="0" err="1"/>
              <a:t>www.dairyservice.hu</a:t>
            </a:r>
            <a:endParaRPr lang="hu-HU" sz="675" dirty="0"/>
          </a:p>
        </p:txBody>
      </p:sp>
      <p:sp>
        <p:nvSpPr>
          <p:cNvPr id="18" name="Cím 2">
            <a:extLst>
              <a:ext uri="{FF2B5EF4-FFF2-40B4-BE49-F238E27FC236}">
                <a16:creationId xmlns:a16="http://schemas.microsoft.com/office/drawing/2014/main" id="{D5CF4DB1-E33F-4756-A90D-DDC2F0EC1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4" y="105715"/>
            <a:ext cx="11555412" cy="50783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Automatikus sántaság monitoring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96EFA8FB-0A56-4569-B99B-D152A7641FC5}"/>
              </a:ext>
            </a:extLst>
          </p:cNvPr>
          <p:cNvSpPr txBox="1"/>
          <p:nvPr/>
        </p:nvSpPr>
        <p:spPr>
          <a:xfrm>
            <a:off x="7172131" y="1270428"/>
            <a:ext cx="4362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1C9E4A"/>
                </a:solidFill>
              </a:rPr>
              <a:t>Egy másik hasonló megoldás: </a:t>
            </a:r>
          </a:p>
          <a:p>
            <a:r>
              <a:rPr lang="hu-HU" sz="2400" i="1" dirty="0" err="1">
                <a:solidFill>
                  <a:srgbClr val="1C9E4A"/>
                </a:solidFill>
              </a:rPr>
              <a:t>BouMatic</a:t>
            </a:r>
            <a:r>
              <a:rPr lang="hu-HU" sz="2400" i="1" dirty="0">
                <a:solidFill>
                  <a:srgbClr val="1C9E4A"/>
                </a:solidFill>
              </a:rPr>
              <a:t> </a:t>
            </a:r>
            <a:r>
              <a:rPr lang="hu-HU" sz="2400" i="1" dirty="0" err="1">
                <a:solidFill>
                  <a:srgbClr val="1C9E4A"/>
                </a:solidFill>
              </a:rPr>
              <a:t>StepMetrix</a:t>
            </a:r>
            <a:r>
              <a:rPr lang="hu-HU" sz="2400" i="1" dirty="0">
                <a:solidFill>
                  <a:srgbClr val="1C9E4A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629889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C4A01B-8F4F-024E-B326-F5E72AF0BBD0}"/>
              </a:ext>
            </a:extLst>
          </p:cNvPr>
          <p:cNvSpPr txBox="1"/>
          <p:nvPr/>
        </p:nvSpPr>
        <p:spPr>
          <a:xfrm>
            <a:off x="3252914" y="573987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dirty="0" err="1"/>
              <a:t>Accelerométer</a:t>
            </a:r>
            <a:r>
              <a:rPr lang="hu-HU" sz="1800" b="1" dirty="0"/>
              <a:t> (gyorsulásmérő) alapú rendszerek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8EC939-465A-2449-A7EC-8714A131B78C}"/>
              </a:ext>
            </a:extLst>
          </p:cNvPr>
          <p:cNvSpPr/>
          <p:nvPr/>
        </p:nvSpPr>
        <p:spPr>
          <a:xfrm>
            <a:off x="2410691" y="6505619"/>
            <a:ext cx="100019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 dirty="0" err="1"/>
              <a:t>Kokin</a:t>
            </a:r>
            <a:r>
              <a:rPr lang="hu-HU" sz="1050" dirty="0"/>
              <a:t>, E., J. </a:t>
            </a:r>
            <a:r>
              <a:rPr lang="hu-HU" sz="1050" dirty="0" err="1"/>
              <a:t>Praks</a:t>
            </a:r>
            <a:r>
              <a:rPr lang="hu-HU" sz="1050" dirty="0"/>
              <a:t>, I. </a:t>
            </a:r>
            <a:r>
              <a:rPr lang="hu-HU" sz="1050" dirty="0" err="1"/>
              <a:t>Veermäe</a:t>
            </a:r>
            <a:r>
              <a:rPr lang="hu-HU" sz="1050" dirty="0"/>
              <a:t>, V. </a:t>
            </a:r>
            <a:r>
              <a:rPr lang="hu-HU" sz="1050" dirty="0" err="1"/>
              <a:t>Poikalainen</a:t>
            </a:r>
            <a:r>
              <a:rPr lang="hu-HU" sz="1050" dirty="0"/>
              <a:t>, and M. </a:t>
            </a:r>
            <a:r>
              <a:rPr lang="hu-HU" sz="1050" dirty="0" err="1"/>
              <a:t>Vallas</a:t>
            </a:r>
            <a:r>
              <a:rPr lang="hu-HU" sz="1050" dirty="0"/>
              <a:t>. 2014. IceTag3D</a:t>
            </a:r>
            <a:r>
              <a:rPr lang="hu-HU" sz="1050" baseline="30000" dirty="0"/>
              <a:t>TM</a:t>
            </a:r>
            <a:r>
              <a:rPr lang="hu-HU" sz="1050" dirty="0"/>
              <a:t> </a:t>
            </a:r>
            <a:r>
              <a:rPr lang="hu-HU" sz="1050" dirty="0" err="1"/>
              <a:t>accelerometric</a:t>
            </a:r>
            <a:r>
              <a:rPr lang="hu-HU" sz="1050" dirty="0"/>
              <a:t> </a:t>
            </a:r>
            <a:r>
              <a:rPr lang="hu-HU" sz="1050" dirty="0" err="1"/>
              <a:t>device</a:t>
            </a:r>
            <a:r>
              <a:rPr lang="hu-HU" sz="1050" dirty="0"/>
              <a:t> in </a:t>
            </a:r>
            <a:r>
              <a:rPr lang="hu-HU" sz="1050" dirty="0" err="1"/>
              <a:t>cattle</a:t>
            </a:r>
            <a:r>
              <a:rPr lang="hu-HU" sz="1050" dirty="0"/>
              <a:t> </a:t>
            </a:r>
            <a:r>
              <a:rPr lang="hu-HU" sz="1050" dirty="0" err="1"/>
              <a:t>lameness</a:t>
            </a:r>
            <a:r>
              <a:rPr lang="hu-HU" sz="1050" dirty="0"/>
              <a:t> </a:t>
            </a:r>
            <a:r>
              <a:rPr lang="hu-HU" sz="1050" dirty="0" err="1"/>
              <a:t>detection</a:t>
            </a:r>
            <a:r>
              <a:rPr lang="hu-HU" sz="1050" dirty="0"/>
              <a:t>. </a:t>
            </a:r>
            <a:r>
              <a:rPr lang="hu-HU" sz="1050" dirty="0" err="1"/>
              <a:t>Agron</a:t>
            </a:r>
            <a:r>
              <a:rPr lang="hu-HU" sz="1050" dirty="0"/>
              <a:t>. Res. 12:223–230.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875C9-8985-E54D-A3D2-A44FCD7FFE27}"/>
              </a:ext>
            </a:extLst>
          </p:cNvPr>
          <p:cNvSpPr/>
          <p:nvPr/>
        </p:nvSpPr>
        <p:spPr>
          <a:xfrm>
            <a:off x="5340127" y="1061821"/>
            <a:ext cx="673200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A vizuális, vagy video alapú megfigyelés nagyon időigényes</a:t>
            </a: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 err="1">
                <a:solidFill>
                  <a:srgbClr val="1C9E4A"/>
                </a:solidFill>
              </a:rPr>
              <a:t>Accelerométerekkel</a:t>
            </a:r>
            <a:r>
              <a:rPr lang="hu-HU" sz="1800" dirty="0">
                <a:solidFill>
                  <a:srgbClr val="1C9E4A"/>
                </a:solidFill>
              </a:rPr>
              <a:t> mérhető a mozgáskép, a fekvési és állási idő</a:t>
            </a: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A viselkedés </a:t>
            </a:r>
            <a:r>
              <a:rPr lang="hu-HU" sz="1800" dirty="0" err="1">
                <a:solidFill>
                  <a:srgbClr val="1C9E4A"/>
                </a:solidFill>
              </a:rPr>
              <a:t>monitoringja</a:t>
            </a:r>
            <a:r>
              <a:rPr lang="hu-HU" sz="1800" dirty="0">
                <a:solidFill>
                  <a:srgbClr val="1C9E4A"/>
                </a:solidFill>
              </a:rPr>
              <a:t> szintén segíthet a sántaság előrejelzésében. Azonban ezen módszereknek nincs olyan pontossága, mint másoknak. Ez nagyban javítható 3D </a:t>
            </a:r>
            <a:r>
              <a:rPr lang="hu-HU" sz="1800" dirty="0" err="1">
                <a:solidFill>
                  <a:srgbClr val="1C9E4A"/>
                </a:solidFill>
              </a:rPr>
              <a:t>accelerométerekkel</a:t>
            </a:r>
            <a:r>
              <a:rPr lang="hu-HU" sz="1800" dirty="0">
                <a:solidFill>
                  <a:srgbClr val="1C9E4A"/>
                </a:solidFill>
              </a:rPr>
              <a:t>, különösen a lábra szerelve (</a:t>
            </a:r>
            <a:r>
              <a:rPr lang="hu-HU" sz="1800" dirty="0" err="1">
                <a:solidFill>
                  <a:srgbClr val="1C9E4A"/>
                </a:solidFill>
              </a:rPr>
              <a:t>Chapinal</a:t>
            </a:r>
            <a:r>
              <a:rPr lang="hu-HU" sz="1800" dirty="0">
                <a:solidFill>
                  <a:srgbClr val="1C9E4A"/>
                </a:solidFill>
              </a:rPr>
              <a:t> és </a:t>
            </a:r>
            <a:r>
              <a:rPr lang="hu-HU" sz="1800" dirty="0" err="1">
                <a:solidFill>
                  <a:srgbClr val="1C9E4A"/>
                </a:solidFill>
              </a:rPr>
              <a:t>mtsai</a:t>
            </a:r>
            <a:r>
              <a:rPr lang="hu-HU" sz="1800" dirty="0">
                <a:solidFill>
                  <a:srgbClr val="1C9E4A"/>
                </a:solidFill>
              </a:rPr>
              <a:t>., 2010).</a:t>
            </a: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A vízálló adatrögzítőket rendszerint a hátulsó végtag külső oldalára rögzítik. Minimum két nap alkalmazkodási időnek kell eltelnie az adatelemzés megkezdése előtt.</a:t>
            </a: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Mért/kalkulált változók: fekvési/állási idő, lefekvési kísérletek száma, lépésszám, mozgási index</a:t>
            </a: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C9E4A"/>
                </a:solidFill>
              </a:rPr>
              <a:t>Nagy eltérések tapasztalhatók az egészséges és a sánta állatok mért értékei között, különösen a lefekvési kísérletek számában. Ez egy lehetséges prediktív indikátor, de még </a:t>
            </a:r>
            <a:r>
              <a:rPr lang="hu-HU" sz="1800" dirty="0" err="1">
                <a:solidFill>
                  <a:srgbClr val="1C9E4A"/>
                </a:solidFill>
              </a:rPr>
              <a:t>validálni</a:t>
            </a:r>
            <a:r>
              <a:rPr lang="hu-HU" sz="1800" dirty="0">
                <a:solidFill>
                  <a:srgbClr val="1C9E4A"/>
                </a:solidFill>
              </a:rPr>
              <a:t> kell.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B1329-7CB9-1F48-8293-9A5C1A9E5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3" y="1321391"/>
            <a:ext cx="2879520" cy="1894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8A09BA-447C-3A43-96A9-496BF62ACA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61" y="3757541"/>
            <a:ext cx="2879520" cy="18944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438AC1-2CA2-2C43-AF6A-7B27475A9513}"/>
              </a:ext>
            </a:extLst>
          </p:cNvPr>
          <p:cNvSpPr/>
          <p:nvPr/>
        </p:nvSpPr>
        <p:spPr>
          <a:xfrm>
            <a:off x="24489" y="3269027"/>
            <a:ext cx="3490121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IceQube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® is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optimised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for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data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collection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across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large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numbers</a:t>
            </a:r>
            <a:r>
              <a:rPr lang="hu-HU" sz="825" b="1" dirty="0">
                <a:solidFill>
                  <a:srgbClr val="333333"/>
                </a:solidFill>
                <a:latin typeface="proxima-nova"/>
              </a:rPr>
              <a:t> of </a:t>
            </a:r>
            <a:r>
              <a:rPr lang="hu-HU" sz="825" b="1" dirty="0" err="1">
                <a:solidFill>
                  <a:srgbClr val="333333"/>
                </a:solidFill>
                <a:latin typeface="proxima-nova"/>
              </a:rPr>
              <a:t>animals</a:t>
            </a:r>
            <a:endParaRPr lang="hu-HU" sz="825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7E668E-D773-8747-9661-63DEEEC325E8}"/>
              </a:ext>
            </a:extLst>
          </p:cNvPr>
          <p:cNvSpPr/>
          <p:nvPr/>
        </p:nvSpPr>
        <p:spPr>
          <a:xfrm>
            <a:off x="55363" y="5710684"/>
            <a:ext cx="41159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IceTag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® is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optimised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for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research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studies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involving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smaller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numbers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 of </a:t>
            </a:r>
            <a:r>
              <a:rPr lang="hu-HU" sz="900" b="1" dirty="0" err="1">
                <a:solidFill>
                  <a:srgbClr val="333333"/>
                </a:solidFill>
                <a:latin typeface="proxima-nova"/>
              </a:rPr>
              <a:t>animals</a:t>
            </a:r>
            <a:r>
              <a:rPr lang="hu-HU" sz="900" b="1" dirty="0">
                <a:solidFill>
                  <a:srgbClr val="333333"/>
                </a:solidFill>
                <a:latin typeface="proxima-nova"/>
              </a:rPr>
              <a:t>.</a:t>
            </a:r>
            <a:endParaRPr lang="hu-HU" sz="9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F31064-97E3-B941-A41E-015009BDD7EA}"/>
              </a:ext>
            </a:extLst>
          </p:cNvPr>
          <p:cNvSpPr/>
          <p:nvPr/>
        </p:nvSpPr>
        <p:spPr>
          <a:xfrm>
            <a:off x="817042" y="5973231"/>
            <a:ext cx="2263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/>
              <a:t>http://</a:t>
            </a:r>
            <a:r>
              <a:rPr lang="hu-HU" sz="1000" dirty="0" err="1"/>
              <a:t>www.icerobotics.com</a:t>
            </a:r>
            <a:r>
              <a:rPr lang="hu-HU" sz="1000" dirty="0"/>
              <a:t>/</a:t>
            </a:r>
            <a:r>
              <a:rPr lang="hu-HU" sz="1000" dirty="0" err="1"/>
              <a:t>products</a:t>
            </a:r>
            <a:r>
              <a:rPr lang="hu-HU" sz="1000" dirty="0"/>
              <a:t>/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22BB34-138A-8544-8A79-51F4DDD4A9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003" y="2030803"/>
            <a:ext cx="1783211" cy="10011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DABC67-7C87-B84D-82A7-3C502643BFCC}"/>
              </a:ext>
            </a:extLst>
          </p:cNvPr>
          <p:cNvSpPr txBox="1"/>
          <p:nvPr/>
        </p:nvSpPr>
        <p:spPr>
          <a:xfrm>
            <a:off x="3717537" y="3044634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err="1"/>
              <a:t>IceReader</a:t>
            </a:r>
            <a:r>
              <a:rPr lang="hu-HU" sz="1050" dirty="0"/>
              <a:t>®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14008D-4159-614A-AD7C-8AF5B0003D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408" y="3660724"/>
            <a:ext cx="1592436" cy="89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30AB3B-189C-BF4D-96D6-3EE52BE7B756}"/>
              </a:ext>
            </a:extLst>
          </p:cNvPr>
          <p:cNvSpPr txBox="1"/>
          <p:nvPr/>
        </p:nvSpPr>
        <p:spPr>
          <a:xfrm>
            <a:off x="3507464" y="4628700"/>
            <a:ext cx="1366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 err="1"/>
              <a:t>IceManager</a:t>
            </a:r>
            <a:r>
              <a:rPr lang="hu-HU" sz="900" dirty="0"/>
              <a:t>® Software</a:t>
            </a:r>
          </a:p>
        </p:txBody>
      </p:sp>
      <p:sp>
        <p:nvSpPr>
          <p:cNvPr id="29" name="Cím 2">
            <a:extLst>
              <a:ext uri="{FF2B5EF4-FFF2-40B4-BE49-F238E27FC236}">
                <a16:creationId xmlns:a16="http://schemas.microsoft.com/office/drawing/2014/main" id="{E3A1DAC4-D732-4D30-A60E-E4D01190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00" y="199271"/>
            <a:ext cx="11555412" cy="46746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Automatikus sántaság monitoring</a:t>
            </a:r>
          </a:p>
        </p:txBody>
      </p:sp>
    </p:spTree>
    <p:extLst>
      <p:ext uri="{BB962C8B-B14F-4D97-AF65-F5344CB8AC3E}">
        <p14:creationId xmlns:p14="http://schemas.microsoft.com/office/powerpoint/2010/main" val="2813228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6DA601-4448-A340-90DA-0418B5C3CB15}"/>
              </a:ext>
            </a:extLst>
          </p:cNvPr>
          <p:cNvSpPr txBox="1"/>
          <p:nvPr/>
        </p:nvSpPr>
        <p:spPr>
          <a:xfrm>
            <a:off x="4729073" y="671476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Kamera alapú rendszerek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BADF1-978E-734E-BC2E-75162985EE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002" y="1957365"/>
            <a:ext cx="2760341" cy="2070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1179CB-CF68-094F-B2C5-85AE4568C8C4}"/>
              </a:ext>
            </a:extLst>
          </p:cNvPr>
          <p:cNvSpPr/>
          <p:nvPr/>
        </p:nvSpPr>
        <p:spPr>
          <a:xfrm>
            <a:off x="8954840" y="4012068"/>
            <a:ext cx="2361231" cy="173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525" dirty="0">
                <a:solidFill>
                  <a:schemeClr val="tx1"/>
                </a:solidFill>
              </a:rPr>
              <a:t>http://</a:t>
            </a:r>
            <a:r>
              <a:rPr lang="hu-HU" sz="525" dirty="0" err="1">
                <a:solidFill>
                  <a:schemeClr val="tx1"/>
                </a:solidFill>
              </a:rPr>
              <a:t>horsemassagepro.com</a:t>
            </a:r>
            <a:r>
              <a:rPr lang="hu-HU" sz="525" dirty="0">
                <a:solidFill>
                  <a:schemeClr val="tx1"/>
                </a:solidFill>
              </a:rPr>
              <a:t>/</a:t>
            </a:r>
            <a:r>
              <a:rPr lang="hu-HU" sz="525" dirty="0" err="1">
                <a:solidFill>
                  <a:schemeClr val="tx1"/>
                </a:solidFill>
              </a:rPr>
              <a:t>wp-content</a:t>
            </a:r>
            <a:r>
              <a:rPr lang="hu-HU" sz="525" dirty="0">
                <a:solidFill>
                  <a:schemeClr val="tx1"/>
                </a:solidFill>
              </a:rPr>
              <a:t>/</a:t>
            </a:r>
            <a:r>
              <a:rPr lang="hu-HU" sz="525" dirty="0" err="1">
                <a:solidFill>
                  <a:schemeClr val="tx1"/>
                </a:solidFill>
              </a:rPr>
              <a:t>uploads</a:t>
            </a:r>
            <a:r>
              <a:rPr lang="hu-HU" sz="525" dirty="0">
                <a:solidFill>
                  <a:schemeClr val="tx1"/>
                </a:solidFill>
              </a:rPr>
              <a:t>/2009/08/IR_32453.jpg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848A70-F149-1444-90D5-342F8ED6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002" y="4233039"/>
            <a:ext cx="3306536" cy="2057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1B6084-DF5E-C147-8AA8-29E96E7FD0D3}"/>
              </a:ext>
            </a:extLst>
          </p:cNvPr>
          <p:cNvSpPr/>
          <p:nvPr/>
        </p:nvSpPr>
        <p:spPr>
          <a:xfrm>
            <a:off x="8567171" y="6272403"/>
            <a:ext cx="3306535" cy="173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525" dirty="0">
                <a:solidFill>
                  <a:schemeClr val="tx1"/>
                </a:solidFill>
              </a:rPr>
              <a:t>http://</a:t>
            </a:r>
            <a:r>
              <a:rPr lang="hu-HU" sz="525" dirty="0" err="1">
                <a:solidFill>
                  <a:schemeClr val="tx1"/>
                </a:solidFill>
              </a:rPr>
              <a:t>www.flir.co.uk</a:t>
            </a:r>
            <a:r>
              <a:rPr lang="hu-HU" sz="525" dirty="0">
                <a:solidFill>
                  <a:schemeClr val="tx1"/>
                </a:solidFill>
              </a:rPr>
              <a:t>/</a:t>
            </a:r>
            <a:r>
              <a:rPr lang="hu-HU" sz="525" dirty="0" err="1">
                <a:solidFill>
                  <a:schemeClr val="tx1"/>
                </a:solidFill>
              </a:rPr>
              <a:t>uploadedImages</a:t>
            </a:r>
            <a:r>
              <a:rPr lang="hu-HU" sz="525" dirty="0">
                <a:solidFill>
                  <a:schemeClr val="tx1"/>
                </a:solidFill>
              </a:rPr>
              <a:t>/CS_EMEA/</a:t>
            </a:r>
            <a:r>
              <a:rPr lang="hu-HU" sz="525" dirty="0" err="1">
                <a:solidFill>
                  <a:schemeClr val="tx1"/>
                </a:solidFill>
              </a:rPr>
              <a:t>Application_Stories</a:t>
            </a:r>
            <a:r>
              <a:rPr lang="hu-HU" sz="525" dirty="0">
                <a:solidFill>
                  <a:schemeClr val="tx1"/>
                </a:solidFill>
              </a:rPr>
              <a:t>/</a:t>
            </a:r>
            <a:r>
              <a:rPr lang="hu-HU" sz="525" dirty="0" err="1">
                <a:solidFill>
                  <a:schemeClr val="tx1"/>
                </a:solidFill>
              </a:rPr>
              <a:t>Medical</a:t>
            </a:r>
            <a:r>
              <a:rPr lang="hu-HU" sz="525" dirty="0">
                <a:solidFill>
                  <a:schemeClr val="tx1"/>
                </a:solidFill>
              </a:rPr>
              <a:t>/</a:t>
            </a:r>
            <a:r>
              <a:rPr lang="hu-HU" sz="525" dirty="0" err="1">
                <a:solidFill>
                  <a:schemeClr val="tx1"/>
                </a:solidFill>
              </a:rPr>
              <a:t>Images</a:t>
            </a:r>
            <a:r>
              <a:rPr lang="hu-HU" sz="525" dirty="0">
                <a:solidFill>
                  <a:schemeClr val="tx1"/>
                </a:solidFill>
              </a:rPr>
              <a:t>/</a:t>
            </a:r>
            <a:r>
              <a:rPr lang="hu-HU" sz="525" dirty="0" err="1">
                <a:solidFill>
                  <a:schemeClr val="tx1"/>
                </a:solidFill>
              </a:rPr>
              <a:t>Hoofs_Back.png</a:t>
            </a:r>
            <a:endParaRPr lang="hu-HU" sz="525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81217B-5893-7C41-90BB-E1026AE8B2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48" y="1444632"/>
            <a:ext cx="3306536" cy="46505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4C60F-6E80-B04B-BE56-73CBEC81789A}"/>
              </a:ext>
            </a:extLst>
          </p:cNvPr>
          <p:cNvSpPr txBox="1"/>
          <p:nvPr/>
        </p:nvSpPr>
        <p:spPr>
          <a:xfrm>
            <a:off x="2786172" y="6532187"/>
            <a:ext cx="852989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25" dirty="0" err="1"/>
              <a:t>Gardenier</a:t>
            </a:r>
            <a:r>
              <a:rPr lang="hu-HU" sz="825" dirty="0"/>
              <a:t>, J., J. </a:t>
            </a:r>
            <a:r>
              <a:rPr lang="hu-HU" sz="825" dirty="0" err="1"/>
              <a:t>Underwood</a:t>
            </a:r>
            <a:r>
              <a:rPr lang="hu-HU" sz="825" dirty="0"/>
              <a:t>, and C. Clark. 2018. </a:t>
            </a:r>
            <a:r>
              <a:rPr lang="hu-HU" sz="825" dirty="0" err="1"/>
              <a:t>Object</a:t>
            </a:r>
            <a:r>
              <a:rPr lang="hu-HU" sz="825" dirty="0"/>
              <a:t> </a:t>
            </a:r>
            <a:r>
              <a:rPr lang="hu-HU" sz="825" dirty="0" err="1"/>
              <a:t>detection</a:t>
            </a:r>
            <a:r>
              <a:rPr lang="hu-HU" sz="825" dirty="0"/>
              <a:t> </a:t>
            </a:r>
            <a:r>
              <a:rPr lang="hu-HU" sz="825" dirty="0" err="1"/>
              <a:t>for</a:t>
            </a:r>
            <a:r>
              <a:rPr lang="hu-HU" sz="825" dirty="0"/>
              <a:t> </a:t>
            </a:r>
            <a:r>
              <a:rPr lang="hu-HU" sz="825" dirty="0" err="1"/>
              <a:t>cattle</a:t>
            </a:r>
            <a:r>
              <a:rPr lang="hu-HU" sz="825" dirty="0"/>
              <a:t> </a:t>
            </a:r>
            <a:r>
              <a:rPr lang="hu-HU" sz="825" dirty="0" err="1"/>
              <a:t>gait</a:t>
            </a:r>
            <a:r>
              <a:rPr lang="hu-HU" sz="825" dirty="0"/>
              <a:t> </a:t>
            </a:r>
            <a:r>
              <a:rPr lang="hu-HU" sz="825" dirty="0" err="1"/>
              <a:t>tracking</a:t>
            </a:r>
            <a:r>
              <a:rPr lang="hu-HU" sz="825" dirty="0"/>
              <a:t>. </a:t>
            </a:r>
            <a:r>
              <a:rPr lang="hu-HU" sz="825" dirty="0" err="1"/>
              <a:t>Page</a:t>
            </a:r>
            <a:r>
              <a:rPr lang="hu-HU" sz="825" dirty="0"/>
              <a:t> in </a:t>
            </a:r>
            <a:r>
              <a:rPr lang="hu-HU" sz="825" dirty="0" err="1"/>
              <a:t>Proceedings</a:t>
            </a:r>
            <a:r>
              <a:rPr lang="hu-HU" sz="825" dirty="0"/>
              <a:t> of International </a:t>
            </a:r>
            <a:r>
              <a:rPr lang="hu-HU" sz="825" dirty="0" err="1"/>
              <a:t>Conference</a:t>
            </a:r>
            <a:r>
              <a:rPr lang="hu-HU" sz="825" dirty="0"/>
              <a:t> </a:t>
            </a:r>
            <a:r>
              <a:rPr lang="hu-HU" sz="825" dirty="0" err="1"/>
              <a:t>on</a:t>
            </a:r>
            <a:r>
              <a:rPr lang="hu-HU" sz="825" dirty="0"/>
              <a:t> </a:t>
            </a:r>
            <a:r>
              <a:rPr lang="hu-HU" sz="825" dirty="0" err="1"/>
              <a:t>Robotics</a:t>
            </a:r>
            <a:r>
              <a:rPr lang="hu-HU" sz="825" dirty="0"/>
              <a:t> and </a:t>
            </a:r>
            <a:r>
              <a:rPr lang="hu-HU" sz="825" dirty="0" err="1"/>
              <a:t>Automation</a:t>
            </a:r>
            <a:r>
              <a:rPr lang="hu-HU" sz="825" dirty="0"/>
              <a:t>, </a:t>
            </a:r>
            <a:r>
              <a:rPr lang="hu-HU" sz="825" dirty="0" err="1"/>
              <a:t>Brisbane</a:t>
            </a:r>
            <a:r>
              <a:rPr lang="hu-HU" sz="825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341F6-3E86-594A-B987-20D07D13C2C0}"/>
              </a:ext>
            </a:extLst>
          </p:cNvPr>
          <p:cNvSpPr/>
          <p:nvPr/>
        </p:nvSpPr>
        <p:spPr>
          <a:xfrm>
            <a:off x="4115422" y="1720272"/>
            <a:ext cx="410339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9E4A"/>
                </a:solidFill>
              </a:rPr>
              <a:t>Kinect-v2 (</a:t>
            </a:r>
            <a:r>
              <a:rPr lang="en-US" sz="2400" dirty="0" err="1">
                <a:solidFill>
                  <a:srgbClr val="1C9E4A"/>
                </a:solidFill>
              </a:rPr>
              <a:t>MicroSoft</a:t>
            </a:r>
            <a:r>
              <a:rPr lang="en-US" sz="2400" baseline="30000" dirty="0">
                <a:solidFill>
                  <a:srgbClr val="1C9E4A"/>
                </a:solidFill>
              </a:rPr>
              <a:t>®</a:t>
            </a:r>
            <a:r>
              <a:rPr lang="en-US" sz="2400" dirty="0">
                <a:solidFill>
                  <a:srgbClr val="1C9E4A"/>
                </a:solidFill>
              </a:rPr>
              <a:t>) 3D </a:t>
            </a:r>
            <a:r>
              <a:rPr lang="en-US" sz="2400" dirty="0" err="1">
                <a:solidFill>
                  <a:srgbClr val="1C9E4A"/>
                </a:solidFill>
              </a:rPr>
              <a:t>szenzorok</a:t>
            </a:r>
            <a:r>
              <a:rPr lang="hu-HU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fejőházban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kijáratnál</a:t>
            </a:r>
            <a:r>
              <a:rPr lang="hu-HU" sz="2400" dirty="0">
                <a:solidFill>
                  <a:srgbClr val="1C9E4A"/>
                </a:solidFill>
              </a:rPr>
              <a:t>, amelyek </a:t>
            </a:r>
            <a:r>
              <a:rPr lang="en-US" sz="2400" dirty="0" err="1">
                <a:solidFill>
                  <a:srgbClr val="1C9E4A"/>
                </a:solidFill>
              </a:rPr>
              <a:t>rögzít</a:t>
            </a:r>
            <a:r>
              <a:rPr lang="hu-HU" sz="2400" dirty="0" err="1">
                <a:solidFill>
                  <a:srgbClr val="1C9E4A"/>
                </a:solidFill>
              </a:rPr>
              <a:t>ik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az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állatok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lépéseit</a:t>
            </a:r>
            <a:r>
              <a:rPr lang="en-US" sz="2400" dirty="0">
                <a:solidFill>
                  <a:srgbClr val="1C9E4A"/>
                </a:solidFill>
              </a:rPr>
              <a:t> 3</a:t>
            </a:r>
            <a:r>
              <a:rPr lang="hu-HU" sz="2400" dirty="0">
                <a:solidFill>
                  <a:srgbClr val="1C9E4A"/>
                </a:solidFill>
              </a:rPr>
              <a:t>,</a:t>
            </a:r>
            <a:r>
              <a:rPr lang="en-US" sz="2400" dirty="0">
                <a:solidFill>
                  <a:srgbClr val="1C9E4A"/>
                </a:solidFill>
              </a:rPr>
              <a:t>6 m </a:t>
            </a:r>
            <a:r>
              <a:rPr lang="en-US" sz="2400" dirty="0" err="1">
                <a:solidFill>
                  <a:srgbClr val="1C9E4A"/>
                </a:solidFill>
              </a:rPr>
              <a:t>távolságon</a:t>
            </a:r>
            <a:r>
              <a:rPr lang="en-US" sz="2400" dirty="0">
                <a:solidFill>
                  <a:srgbClr val="1C9E4A"/>
                </a:solidFill>
              </a:rPr>
              <a:t>. </a:t>
            </a: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9E4A"/>
                </a:solidFill>
              </a:rPr>
              <a:t>3D </a:t>
            </a:r>
            <a:r>
              <a:rPr lang="en-US" sz="2400" dirty="0" err="1">
                <a:solidFill>
                  <a:srgbClr val="1C9E4A"/>
                </a:solidFill>
              </a:rPr>
              <a:t>és</a:t>
            </a:r>
            <a:r>
              <a:rPr lang="en-US" sz="2400" dirty="0">
                <a:solidFill>
                  <a:srgbClr val="1C9E4A"/>
                </a:solidFill>
              </a:rPr>
              <a:t> 4D (</a:t>
            </a:r>
            <a:r>
              <a:rPr lang="en-US" sz="2400" dirty="0" err="1">
                <a:solidFill>
                  <a:srgbClr val="1C9E4A"/>
                </a:solidFill>
              </a:rPr>
              <a:t>tér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és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idő</a:t>
            </a:r>
            <a:r>
              <a:rPr lang="en-US" sz="2400" dirty="0">
                <a:solidFill>
                  <a:srgbClr val="1C9E4A"/>
                </a:solidFill>
              </a:rPr>
              <a:t>) </a:t>
            </a:r>
            <a:r>
              <a:rPr lang="en-US" sz="2400" dirty="0" err="1">
                <a:solidFill>
                  <a:srgbClr val="1C9E4A"/>
                </a:solidFill>
              </a:rPr>
              <a:t>módon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rögzít</a:t>
            </a:r>
            <a:r>
              <a:rPr lang="hu-HU" sz="2400" dirty="0">
                <a:solidFill>
                  <a:srgbClr val="1C9E4A"/>
                </a:solidFill>
              </a:rPr>
              <a:t>i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négy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láb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mozgását</a:t>
            </a:r>
            <a:endParaRPr lang="en-US" sz="2400" dirty="0">
              <a:solidFill>
                <a:srgbClr val="1C9E4A"/>
              </a:solidFill>
            </a:endParaRPr>
          </a:p>
          <a:p>
            <a:pPr marL="214313" indent="-2143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9E4A"/>
                </a:solidFill>
              </a:rPr>
              <a:t>A </a:t>
            </a:r>
            <a:r>
              <a:rPr lang="en-US" sz="2400" dirty="0" err="1">
                <a:solidFill>
                  <a:srgbClr val="1C9E4A"/>
                </a:solidFill>
              </a:rPr>
              <a:t>lépések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en-US" sz="2400" dirty="0" err="1">
                <a:solidFill>
                  <a:srgbClr val="1C9E4A"/>
                </a:solidFill>
              </a:rPr>
              <a:t>paramétereit</a:t>
            </a:r>
            <a:r>
              <a:rPr lang="en-US" sz="2400" dirty="0">
                <a:solidFill>
                  <a:srgbClr val="1C9E4A"/>
                </a:solidFill>
              </a:rPr>
              <a:t> a </a:t>
            </a:r>
            <a:r>
              <a:rPr lang="en-US" sz="2400" dirty="0" err="1">
                <a:solidFill>
                  <a:srgbClr val="1C9E4A"/>
                </a:solidFill>
              </a:rPr>
              <a:t>képekből</a:t>
            </a:r>
            <a:r>
              <a:rPr lang="en-US" sz="2400" dirty="0">
                <a:solidFill>
                  <a:srgbClr val="1C9E4A"/>
                </a:solidFill>
              </a:rPr>
              <a:t> </a:t>
            </a:r>
            <a:r>
              <a:rPr lang="hu-HU" sz="2400" dirty="0">
                <a:solidFill>
                  <a:srgbClr val="1C9E4A"/>
                </a:solidFill>
              </a:rPr>
              <a:t>alakítják át számszerű </a:t>
            </a:r>
            <a:r>
              <a:rPr lang="en-US" sz="2400" dirty="0" err="1">
                <a:solidFill>
                  <a:srgbClr val="1C9E4A"/>
                </a:solidFill>
              </a:rPr>
              <a:t>adattá</a:t>
            </a:r>
            <a:endParaRPr lang="en-US" sz="2400" dirty="0">
              <a:solidFill>
                <a:srgbClr val="1C9E4A"/>
              </a:solidFill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5AC2AA93-AA60-2E4E-9AE8-1D46A155FA22}"/>
              </a:ext>
            </a:extLst>
          </p:cNvPr>
          <p:cNvSpPr/>
          <p:nvPr/>
        </p:nvSpPr>
        <p:spPr>
          <a:xfrm>
            <a:off x="3883968" y="3769927"/>
            <a:ext cx="269421" cy="3338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2203EE-C1A2-5642-9BB8-C3729E500EA4}"/>
              </a:ext>
            </a:extLst>
          </p:cNvPr>
          <p:cNvSpPr txBox="1"/>
          <p:nvPr/>
        </p:nvSpPr>
        <p:spPr>
          <a:xfrm>
            <a:off x="7928225" y="1069285"/>
            <a:ext cx="426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1C9E4A"/>
                </a:solidFill>
              </a:rPr>
              <a:t>Továbbfejlesztett</a:t>
            </a:r>
            <a:r>
              <a:rPr lang="en-US" sz="1800" dirty="0">
                <a:solidFill>
                  <a:srgbClr val="1C9E4A"/>
                </a:solidFill>
              </a:rPr>
              <a:t> </a:t>
            </a:r>
            <a:r>
              <a:rPr lang="en-US" sz="1800" dirty="0" err="1">
                <a:solidFill>
                  <a:srgbClr val="1C9E4A"/>
                </a:solidFill>
              </a:rPr>
              <a:t>rendszer</a:t>
            </a:r>
            <a:r>
              <a:rPr lang="en-US" sz="1800" dirty="0">
                <a:solidFill>
                  <a:srgbClr val="1C9E4A"/>
                </a:solidFill>
              </a:rPr>
              <a:t> </a:t>
            </a:r>
            <a:r>
              <a:rPr lang="en-US" sz="1800" dirty="0" err="1">
                <a:solidFill>
                  <a:srgbClr val="1C9E4A"/>
                </a:solidFill>
              </a:rPr>
              <a:t>hőkamerával</a:t>
            </a:r>
            <a:r>
              <a:rPr lang="en-US" sz="1800" dirty="0">
                <a:solidFill>
                  <a:srgbClr val="1C9E4A"/>
                </a:solidFill>
              </a:rPr>
              <a:t> </a:t>
            </a:r>
            <a:r>
              <a:rPr lang="en-US" sz="1800" dirty="0" err="1">
                <a:solidFill>
                  <a:srgbClr val="1C9E4A"/>
                </a:solidFill>
              </a:rPr>
              <a:t>kiegészítve</a:t>
            </a:r>
            <a:endParaRPr lang="en-US" sz="1800" dirty="0">
              <a:solidFill>
                <a:srgbClr val="1C9E4A"/>
              </a:solidFill>
            </a:endParaRPr>
          </a:p>
        </p:txBody>
      </p:sp>
      <p:sp>
        <p:nvSpPr>
          <p:cNvPr id="24" name="Cím 2">
            <a:extLst>
              <a:ext uri="{FF2B5EF4-FFF2-40B4-BE49-F238E27FC236}">
                <a16:creationId xmlns:a16="http://schemas.microsoft.com/office/drawing/2014/main" id="{A1878E85-3F35-452B-82CC-36002BE34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4" y="106522"/>
            <a:ext cx="11555412" cy="647850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Automatikus sántaság monitoring</a:t>
            </a:r>
          </a:p>
        </p:txBody>
      </p:sp>
    </p:spTree>
    <p:extLst>
      <p:ext uri="{BB962C8B-B14F-4D97-AF65-F5344CB8AC3E}">
        <p14:creationId xmlns:p14="http://schemas.microsoft.com/office/powerpoint/2010/main" val="483234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Köszönjük a </a:t>
            </a:r>
            <a:r>
              <a:rPr lang="hu-HU"/>
              <a:t>megtisztelő figyelmet!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78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AB7524-9072-4172-9092-F5194915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78" y="2173605"/>
            <a:ext cx="10187243" cy="87439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robotizált tartástechnológiai rendszerek alapvető sajátosságai</a:t>
            </a:r>
          </a:p>
        </p:txBody>
      </p:sp>
    </p:spTree>
    <p:extLst>
      <p:ext uri="{BB962C8B-B14F-4D97-AF65-F5344CB8AC3E}">
        <p14:creationId xmlns:p14="http://schemas.microsoft.com/office/powerpoint/2010/main" val="1040295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CE172C90-BDBD-418F-98A7-B179DC5E265C}"/>
              </a:ext>
            </a:extLst>
          </p:cNvPr>
          <p:cNvSpPr/>
          <p:nvPr/>
        </p:nvSpPr>
        <p:spPr>
          <a:xfrm>
            <a:off x="297951" y="1415755"/>
            <a:ext cx="11629889" cy="4456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4B7C8-7AB3-5246-9637-C7210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39" y="903469"/>
            <a:ext cx="9960326" cy="502012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Az első fejőrobot prototípus 1981 – </a:t>
            </a:r>
            <a:r>
              <a:rPr lang="hu-HU" sz="2400" dirty="0" err="1"/>
              <a:t>DeLaval</a:t>
            </a:r>
            <a:r>
              <a:rPr lang="hu-HU" sz="2400" dirty="0"/>
              <a:t> (</a:t>
            </a:r>
            <a:r>
              <a:rPr lang="hu-HU" sz="2400" dirty="0">
                <a:solidFill>
                  <a:srgbClr val="FF0000"/>
                </a:solidFill>
              </a:rPr>
              <a:t>38 éve!</a:t>
            </a:r>
            <a:r>
              <a:rPr lang="hu-HU" sz="24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985AE73-FB41-F14A-AB99-3D2EBE7AA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807" y="1520575"/>
            <a:ext cx="7032845" cy="4292195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F48B53-4B33-3A41-B716-CD89E46266FD}"/>
              </a:ext>
            </a:extLst>
          </p:cNvPr>
          <p:cNvSpPr txBox="1">
            <a:spLocks/>
          </p:cNvSpPr>
          <p:nvPr/>
        </p:nvSpPr>
        <p:spPr>
          <a:xfrm>
            <a:off x="2329765" y="5987403"/>
            <a:ext cx="8023275" cy="5020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hu-HU" sz="2400" dirty="0">
                <a:solidFill>
                  <a:srgbClr val="1C9E4A"/>
                </a:solidFill>
              </a:rPr>
              <a:t>Az első fejőrobot üzemi telepítése  1992 – Hollandia </a:t>
            </a:r>
            <a:r>
              <a:rPr lang="hu-HU" sz="2400" dirty="0">
                <a:solidFill>
                  <a:schemeClr val="tx1"/>
                </a:solidFill>
              </a:rPr>
              <a:t>(</a:t>
            </a:r>
            <a:r>
              <a:rPr lang="hu-HU" sz="2400" dirty="0">
                <a:solidFill>
                  <a:srgbClr val="FF0000"/>
                </a:solidFill>
              </a:rPr>
              <a:t>27 éve!</a:t>
            </a:r>
            <a:r>
              <a:rPr lang="hu-HU" sz="2400" dirty="0">
                <a:solidFill>
                  <a:schemeClr val="tx1"/>
                </a:solidFill>
              </a:rPr>
              <a:t>)</a:t>
            </a:r>
            <a:r>
              <a:rPr lang="hu-HU" sz="2400" dirty="0"/>
              <a:t> </a:t>
            </a:r>
            <a:endParaRPr lang="hu-HU" sz="2400" baseline="30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5768CD-8E94-2646-8782-D545D5780219}"/>
              </a:ext>
            </a:extLst>
          </p:cNvPr>
          <p:cNvSpPr txBox="1">
            <a:spLocks/>
          </p:cNvSpPr>
          <p:nvPr/>
        </p:nvSpPr>
        <p:spPr>
          <a:xfrm>
            <a:off x="2329765" y="6541042"/>
            <a:ext cx="9245600" cy="188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hu-HU" sz="1050" b="0" dirty="0">
                <a:solidFill>
                  <a:schemeClr val="tx1"/>
                </a:solidFill>
              </a:rPr>
              <a:t>J.A. Jacobs and J.M. </a:t>
            </a:r>
            <a:r>
              <a:rPr lang="hu-HU" sz="1050" b="0" dirty="0" err="1">
                <a:solidFill>
                  <a:schemeClr val="tx1"/>
                </a:solidFill>
              </a:rPr>
              <a:t>Siegford</a:t>
            </a:r>
            <a:r>
              <a:rPr lang="hu-HU" sz="1050" b="0" dirty="0">
                <a:solidFill>
                  <a:schemeClr val="tx1"/>
                </a:solidFill>
              </a:rPr>
              <a:t>: The </a:t>
            </a:r>
            <a:r>
              <a:rPr lang="hu-HU" sz="1050" b="0" dirty="0" err="1">
                <a:solidFill>
                  <a:schemeClr val="tx1"/>
                </a:solidFill>
              </a:rPr>
              <a:t>impact</a:t>
            </a:r>
            <a:r>
              <a:rPr lang="hu-HU" sz="1050" b="0" dirty="0">
                <a:solidFill>
                  <a:schemeClr val="tx1"/>
                </a:solidFill>
              </a:rPr>
              <a:t> of </a:t>
            </a:r>
            <a:r>
              <a:rPr lang="hu-HU" sz="1050" b="0" dirty="0" err="1">
                <a:solidFill>
                  <a:schemeClr val="tx1"/>
                </a:solidFill>
              </a:rPr>
              <a:t>automatic</a:t>
            </a:r>
            <a:r>
              <a:rPr lang="hu-HU" sz="1050" b="0" dirty="0">
                <a:solidFill>
                  <a:schemeClr val="tx1"/>
                </a:solidFill>
              </a:rPr>
              <a:t> </a:t>
            </a:r>
            <a:r>
              <a:rPr lang="hu-HU" sz="1050" b="0" dirty="0" err="1">
                <a:solidFill>
                  <a:schemeClr val="tx1"/>
                </a:solidFill>
              </a:rPr>
              <a:t>milking</a:t>
            </a:r>
            <a:r>
              <a:rPr lang="hu-HU" sz="1050" b="0" dirty="0">
                <a:solidFill>
                  <a:schemeClr val="tx1"/>
                </a:solidFill>
              </a:rPr>
              <a:t> </a:t>
            </a:r>
            <a:r>
              <a:rPr lang="hu-HU" sz="1050" b="0" dirty="0" err="1">
                <a:solidFill>
                  <a:schemeClr val="tx1"/>
                </a:solidFill>
              </a:rPr>
              <a:t>systems</a:t>
            </a:r>
            <a:r>
              <a:rPr lang="hu-HU" sz="1050" b="0" dirty="0">
                <a:solidFill>
                  <a:schemeClr val="tx1"/>
                </a:solidFill>
              </a:rPr>
              <a:t> </a:t>
            </a:r>
            <a:r>
              <a:rPr lang="hu-HU" sz="1050" b="0" dirty="0" err="1">
                <a:solidFill>
                  <a:schemeClr val="tx1"/>
                </a:solidFill>
              </a:rPr>
              <a:t>on</a:t>
            </a:r>
            <a:r>
              <a:rPr lang="hu-HU" sz="1050" b="0" dirty="0">
                <a:solidFill>
                  <a:schemeClr val="tx1"/>
                </a:solidFill>
              </a:rPr>
              <a:t> </a:t>
            </a:r>
            <a:r>
              <a:rPr lang="hu-HU" sz="1050" b="0" dirty="0" err="1">
                <a:solidFill>
                  <a:schemeClr val="tx1"/>
                </a:solidFill>
              </a:rPr>
              <a:t>dairy</a:t>
            </a:r>
            <a:r>
              <a:rPr lang="hu-HU" sz="1050" b="0" dirty="0">
                <a:solidFill>
                  <a:schemeClr val="tx1"/>
                </a:solidFill>
              </a:rPr>
              <a:t> </a:t>
            </a:r>
            <a:r>
              <a:rPr lang="hu-HU" sz="1050" b="0" dirty="0" err="1">
                <a:solidFill>
                  <a:schemeClr val="tx1"/>
                </a:solidFill>
              </a:rPr>
              <a:t>cow</a:t>
            </a:r>
            <a:r>
              <a:rPr lang="hu-HU" sz="1050" b="0" dirty="0">
                <a:solidFill>
                  <a:schemeClr val="tx1"/>
                </a:solidFill>
              </a:rPr>
              <a:t> management, </a:t>
            </a:r>
            <a:r>
              <a:rPr lang="hu-HU" sz="1050" b="0" dirty="0" err="1">
                <a:solidFill>
                  <a:schemeClr val="tx1"/>
                </a:solidFill>
              </a:rPr>
              <a:t>behavior</a:t>
            </a:r>
            <a:r>
              <a:rPr lang="hu-HU" sz="1050" b="0" dirty="0">
                <a:solidFill>
                  <a:schemeClr val="tx1"/>
                </a:solidFill>
              </a:rPr>
              <a:t>, </a:t>
            </a:r>
            <a:r>
              <a:rPr lang="hu-HU" sz="1050" b="0" dirty="0" err="1">
                <a:solidFill>
                  <a:schemeClr val="tx1"/>
                </a:solidFill>
              </a:rPr>
              <a:t>health</a:t>
            </a:r>
            <a:r>
              <a:rPr lang="hu-HU" sz="1050" b="0" dirty="0">
                <a:solidFill>
                  <a:schemeClr val="tx1"/>
                </a:solidFill>
              </a:rPr>
              <a:t> and </a:t>
            </a:r>
            <a:r>
              <a:rPr lang="hu-HU" sz="1050" b="0" dirty="0" err="1">
                <a:solidFill>
                  <a:schemeClr val="tx1"/>
                </a:solidFill>
              </a:rPr>
              <a:t>welfare</a:t>
            </a:r>
            <a:r>
              <a:rPr lang="hu-HU" sz="1050" b="0" dirty="0">
                <a:solidFill>
                  <a:schemeClr val="tx1"/>
                </a:solidFill>
              </a:rPr>
              <a:t>. J. </a:t>
            </a:r>
            <a:r>
              <a:rPr lang="hu-HU" sz="1050" b="0" dirty="0" err="1">
                <a:solidFill>
                  <a:schemeClr val="tx1"/>
                </a:solidFill>
              </a:rPr>
              <a:t>Dairy</a:t>
            </a:r>
            <a:r>
              <a:rPr lang="hu-HU" sz="1050" b="0" dirty="0">
                <a:solidFill>
                  <a:schemeClr val="tx1"/>
                </a:solidFill>
              </a:rPr>
              <a:t> </a:t>
            </a:r>
            <a:r>
              <a:rPr lang="hu-HU" sz="1050" b="0" dirty="0" err="1">
                <a:solidFill>
                  <a:schemeClr val="tx1"/>
                </a:solidFill>
              </a:rPr>
              <a:t>Sci</a:t>
            </a:r>
            <a:r>
              <a:rPr lang="hu-HU" sz="1050" b="0" dirty="0">
                <a:solidFill>
                  <a:schemeClr val="tx1"/>
                </a:solidFill>
              </a:rPr>
              <a:t>. 2012. 95.2227-2247.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5C9A3A7F-B028-4EB8-A711-C1A3800B10FC}"/>
              </a:ext>
            </a:extLst>
          </p:cNvPr>
          <p:cNvSpPr txBox="1">
            <a:spLocks/>
          </p:cNvSpPr>
          <p:nvPr/>
        </p:nvSpPr>
        <p:spPr>
          <a:xfrm>
            <a:off x="859802" y="249441"/>
            <a:ext cx="10715563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6100" dirty="0"/>
              <a:t>A robotizált fejőberendezések</a:t>
            </a:r>
            <a:br>
              <a:rPr lang="hu-HU" dirty="0"/>
            </a:br>
            <a:endParaRPr lang="hu-HU" b="0" dirty="0"/>
          </a:p>
        </p:txBody>
      </p:sp>
    </p:spTree>
    <p:extLst>
      <p:ext uri="{BB962C8B-B14F-4D97-AF65-F5344CB8AC3E}">
        <p14:creationId xmlns:p14="http://schemas.microsoft.com/office/powerpoint/2010/main" val="24733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01B8AD-9CD2-4684-9C03-AAF4F733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18" y="527685"/>
            <a:ext cx="10715563" cy="77279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robotizált tartástechnológiai rendszerek jelentősége</a:t>
            </a:r>
            <a:br>
              <a:rPr lang="hu-HU" dirty="0"/>
            </a:br>
            <a:r>
              <a:rPr lang="hu-HU" dirty="0"/>
              <a:t> </a:t>
            </a:r>
            <a:r>
              <a:rPr lang="hu-HU" b="0" dirty="0"/>
              <a:t>- </a:t>
            </a:r>
            <a:r>
              <a:rPr lang="hu-HU" b="0" dirty="0">
                <a:solidFill>
                  <a:srgbClr val="00B050"/>
                </a:solidFill>
              </a:rPr>
              <a:t>Ma már nem csak fejőrobotokról beszélünk -</a:t>
            </a:r>
            <a:br>
              <a:rPr lang="hu-HU" b="0" dirty="0">
                <a:solidFill>
                  <a:srgbClr val="00B050"/>
                </a:solidFill>
              </a:rPr>
            </a:br>
            <a:endParaRPr lang="hu-HU" b="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7F3ED-F0AE-4BFF-B824-0581B9E8784D}"/>
              </a:ext>
            </a:extLst>
          </p:cNvPr>
          <p:cNvSpPr txBox="1"/>
          <p:nvPr/>
        </p:nvSpPr>
        <p:spPr>
          <a:xfrm>
            <a:off x="246581" y="1280222"/>
            <a:ext cx="11671442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Megjelentek az takarmányozási rendszerek mellett az automatikus istállóhigiéniai berendezések is.</a:t>
            </a:r>
          </a:p>
          <a:p>
            <a:pPr marL="214313" indent="-2143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50"/>
                </a:solidFill>
              </a:rPr>
              <a:t>Az állatok komfortérzetét javítják az automatikus klíma- és levegőminőséget javító berendezések. Ezzel csökkenthető az állatokra nehezedő stressz, ami javítja az általános ellenállóképességüket.</a:t>
            </a:r>
          </a:p>
        </p:txBody>
      </p:sp>
      <p:pic>
        <p:nvPicPr>
          <p:cNvPr id="8" name="Picture 2" descr="Képtalálat a következőre: wasserbauer feeding robot">
            <a:extLst>
              <a:ext uri="{FF2B5EF4-FFF2-40B4-BE49-F238E27FC236}">
                <a16:creationId xmlns:a16="http://schemas.microsoft.com/office/drawing/2014/main" id="{6F79F90F-4EEB-48D8-B0E3-703B7542A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" y="2640965"/>
            <a:ext cx="39433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wasserbauer feeding robot">
            <a:extLst>
              <a:ext uri="{FF2B5EF4-FFF2-40B4-BE49-F238E27FC236}">
                <a16:creationId xmlns:a16="http://schemas.microsoft.com/office/drawing/2014/main" id="{68697AE6-4D84-4E9E-98E2-31CFDB5F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32" y="4118031"/>
            <a:ext cx="34956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3D591A0D-5636-4A20-8FD1-BB6631B1C85C}"/>
              </a:ext>
            </a:extLst>
          </p:cNvPr>
          <p:cNvSpPr txBox="1"/>
          <p:nvPr/>
        </p:nvSpPr>
        <p:spPr>
          <a:xfrm>
            <a:off x="649605" y="5250018"/>
            <a:ext cx="2508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/>
              <a:t>http://www.wassrbauer.com</a:t>
            </a:r>
          </a:p>
        </p:txBody>
      </p:sp>
      <p:pic>
        <p:nvPicPr>
          <p:cNvPr id="1030" name="Picture 6" descr="Képtalálat a következőre: triolet feeding robot">
            <a:extLst>
              <a:ext uri="{FF2B5EF4-FFF2-40B4-BE49-F238E27FC236}">
                <a16:creationId xmlns:a16="http://schemas.microsoft.com/office/drawing/2014/main" id="{B7E93CAE-7B99-4F5C-B871-87C0969F3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77" y="2530244"/>
            <a:ext cx="3375342" cy="22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1777FC96-0545-48A2-AA45-8FA56CC1678F}"/>
              </a:ext>
            </a:extLst>
          </p:cNvPr>
          <p:cNvSpPr txBox="1"/>
          <p:nvPr/>
        </p:nvSpPr>
        <p:spPr>
          <a:xfrm>
            <a:off x="8465302" y="4719638"/>
            <a:ext cx="2508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/>
              <a:t>http://www.triolet.us</a:t>
            </a:r>
          </a:p>
        </p:txBody>
      </p:sp>
      <p:pic>
        <p:nvPicPr>
          <p:cNvPr id="1032" name="Picture 8" descr="Képtalálat a következőre: lely feeding robot">
            <a:extLst>
              <a:ext uri="{FF2B5EF4-FFF2-40B4-BE49-F238E27FC236}">
                <a16:creationId xmlns:a16="http://schemas.microsoft.com/office/drawing/2014/main" id="{F781B990-5BA4-4091-82F6-229A4EB4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63" y="2557547"/>
            <a:ext cx="2793539" cy="18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B3B9C204-0E8D-43EC-81EA-332570C7D87C}"/>
              </a:ext>
            </a:extLst>
          </p:cNvPr>
          <p:cNvSpPr txBox="1"/>
          <p:nvPr/>
        </p:nvSpPr>
        <p:spPr>
          <a:xfrm>
            <a:off x="6879907" y="4411861"/>
            <a:ext cx="25088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/>
              <a:t>http://www.lely.com</a:t>
            </a:r>
          </a:p>
        </p:txBody>
      </p:sp>
    </p:spTree>
    <p:extLst>
      <p:ext uri="{BB962C8B-B14F-4D97-AF65-F5344CB8AC3E}">
        <p14:creationId xmlns:p14="http://schemas.microsoft.com/office/powerpoint/2010/main" val="316819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E7AFA-BEE8-4DDA-B661-CD4DD63C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53911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 robotizált fejési rendszerek legfontosabb jellemzői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AB32AF-6395-4E2B-B424-7FFC7AF6A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151731"/>
            <a:ext cx="11372613" cy="2485549"/>
          </a:xfrm>
        </p:spPr>
        <p:txBody>
          <a:bodyPr>
            <a:normAutofit fontScale="92500"/>
          </a:bodyPr>
          <a:lstStyle/>
          <a:p>
            <a:pPr algn="just"/>
            <a:r>
              <a:rPr lang="hu-HU" dirty="0"/>
              <a:t>A korszerű, magas komfortfokozatú kötetlen istállókban elhelyezett tehenek napi időbeosztása nagyrészt az állat természetes igényeihez igazodik.</a:t>
            </a:r>
          </a:p>
          <a:p>
            <a:pPr algn="just"/>
            <a:r>
              <a:rPr lang="hu-HU" dirty="0"/>
              <a:t>Alacsonyabb lehet az élőmunkaigény (kb. 30-40%)</a:t>
            </a:r>
          </a:p>
          <a:p>
            <a:pPr algn="just"/>
            <a:r>
              <a:rPr lang="hu-HU" dirty="0"/>
              <a:t>Magasabb tejtermelés (9-12% a hagyományos napi kétszeri fejéshez képest)</a:t>
            </a:r>
          </a:p>
          <a:p>
            <a:pPr algn="just"/>
            <a:r>
              <a:rPr lang="hu-HU" dirty="0"/>
              <a:t>Nincs ún. zsúfolótér (jelentős stressz a hagyományos rendszerekben)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1531AEF-7B0A-45F1-A48C-333E214E729A}"/>
              </a:ext>
            </a:extLst>
          </p:cNvPr>
          <p:cNvSpPr txBox="1"/>
          <p:nvPr/>
        </p:nvSpPr>
        <p:spPr>
          <a:xfrm>
            <a:off x="2133600" y="6122829"/>
            <a:ext cx="1005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Tranel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L. (2013). 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Robotic Milking a Good Deal? A Hoard’s Dairyman </a:t>
            </a:r>
            <a:r>
              <a:rPr lang="hu-HU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Webinar.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Hoard’s Dairyman.</a:t>
            </a:r>
            <a:r>
              <a:rPr lang="hu-H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4800" indent="-304800"/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https://www.youtube.com/watch?v=n6oIsDxL6qY</a:t>
            </a:r>
            <a:endParaRPr lang="hu-HU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/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elin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 – S</a:t>
            </a:r>
            <a:r>
              <a:rPr lang="hu-HU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vennersten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</a:t>
            </a:r>
            <a:r>
              <a:rPr lang="hu-HU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jaunja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K. – W</a:t>
            </a:r>
            <a:r>
              <a:rPr lang="hu-HU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iktorson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H.: </a:t>
            </a:r>
            <a:r>
              <a:rPr lang="hu-H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(2005). 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Feeding </a:t>
            </a:r>
            <a:r>
              <a:rPr lang="hu-H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patterns and performance of cows in controlled cow traffic in automatic milking systems. J. </a:t>
            </a:r>
            <a:endParaRPr lang="hu-HU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/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Dairy Sci., 88. 3913–3922.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260C089-0D4E-4C9E-9D71-9D44572322A7}"/>
              </a:ext>
            </a:extLst>
          </p:cNvPr>
          <p:cNvSpPr txBox="1"/>
          <p:nvPr/>
        </p:nvSpPr>
        <p:spPr>
          <a:xfrm>
            <a:off x="589280" y="3637280"/>
            <a:ext cx="11104880" cy="21390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Három különböző koncepciót használnak a gyakorlatban</a:t>
            </a:r>
          </a:p>
          <a:p>
            <a:pPr marL="6286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AutoNum type="arabicParenR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Istállói fejőrobotok szabad tehénforgalmú rendszerben elhelyezve (GEA,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Lely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</a:t>
            </a:r>
          </a:p>
          <a:p>
            <a:pPr marL="6286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AutoNum type="arabicParenR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Istállói fejőrobotok irányított tehénforgalmú rendszerben elhelyezve (GEA,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DeLaval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</a:t>
            </a:r>
          </a:p>
          <a:p>
            <a:pPr marL="6286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AutoNum type="arabicParenR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Robotizált karusszel (jelenleg egy ilyen rendszer elérhető: GEA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dairy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ProQ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1C9E4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043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álisAgrar_2021_ÁTEAHIG_Konyves_Hejel" id="{E1C44A06-65E9-457B-84B7-07E0730923A7}" vid="{41B4584D-BB12-4A72-9208-81E2504D6C3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DigitálisAgrar_2021_ÁTEAHIG_Konyves_Hejel</Template>
  <TotalTime>5970</TotalTime>
  <Words>5269</Words>
  <Application>Microsoft Office PowerPoint</Application>
  <PresentationFormat>Szélesvásznú</PresentationFormat>
  <Paragraphs>471</Paragraphs>
  <Slides>57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8" baseType="lpstr">
      <vt:lpstr>Arial</vt:lpstr>
      <vt:lpstr>Calibri</vt:lpstr>
      <vt:lpstr>Cambria</vt:lpstr>
      <vt:lpstr>proxima-nova</vt:lpstr>
      <vt:lpstr>Symbol</vt:lpstr>
      <vt:lpstr>Tahoma</vt:lpstr>
      <vt:lpstr>Times New Roman</vt:lpstr>
      <vt:lpstr>Times New Roman</vt:lpstr>
      <vt:lpstr>Ubuntu-light</vt:lpstr>
      <vt:lpstr>Wingdings</vt:lpstr>
      <vt:lpstr>Office-téma</vt:lpstr>
      <vt:lpstr>DIGITÁLIS JÓLÉT PROGRAM 2.0 Digitális Agrárakadémia, Állategészségügyi Modul Az automatikus állategészségügyi monitoring rendszerek használata a szarvasmarhatartási gyakorlatban</vt:lpstr>
      <vt:lpstr>Bevezetés</vt:lpstr>
      <vt:lpstr>Dinamikusan változó termelési környezet – új kihívások</vt:lpstr>
      <vt:lpstr>Az új igényeknek megfelelő tartástechnológiai rendszerek megjelenése, terjedése</vt:lpstr>
      <vt:lpstr>Az automatikus állategészségügyi monitoring rendszerek használata a szarvasmarhatartási gyakorlatban</vt:lpstr>
      <vt:lpstr>A robotizált tartástechnológiai rendszerek alapvető sajátosságai</vt:lpstr>
      <vt:lpstr>Az első fejőrobot prototípus 1981 – DeLaval (38 éve!)</vt:lpstr>
      <vt:lpstr>A robotizált tartástechnológiai rendszerek jelentősége  - Ma már nem csak fejőrobotokról beszélünk - </vt:lpstr>
      <vt:lpstr>A robotizált fejési rendszerek legfontosabb jellemzői</vt:lpstr>
      <vt:lpstr>A robotizált fejéstechnológiai rendszerek jelentősége </vt:lpstr>
      <vt:lpstr>PowerPoint-bemutató</vt:lpstr>
      <vt:lpstr>A különböző tehénforgalmú rendszerek legfontosabb jellemzői</vt:lpstr>
      <vt:lpstr>Összehasonlítás a tehénforgalom alapján</vt:lpstr>
      <vt:lpstr>Fejési engedély (hányszor fejje a robot a tehenet?) </vt:lpstr>
      <vt:lpstr>A robotizált fejés legfontosabb irányszámai (GEA)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szaporasági teljesítmény monitorozásának lehetőségei  a modern technikai eszközök segítségével</vt:lpstr>
      <vt:lpstr>Az ivarzásmegfigyelő rendszerek</vt:lpstr>
      <vt:lpstr>A szaporodásbiológiai menedzsment A vizuális észlelés kihívásai</vt:lpstr>
      <vt:lpstr>Ivarzásmegfigyelő rendszerek  (robotba integráltan vagy önállóan is telepíthetők)</vt:lpstr>
      <vt:lpstr>PowerPoint-bemutató</vt:lpstr>
      <vt:lpstr>PowerPoint-bemutató</vt:lpstr>
      <vt:lpstr>A rendszer által vélhetően ivarzónak jelölt állatok listája</vt:lpstr>
      <vt:lpstr>Az ivarzó tehén részletes vonatkozó adatai is megtekinthetőek az alkalmazásban</vt:lpstr>
      <vt:lpstr>Tej-progeszteron mérés a vemhesség korai megállapításhoz tejelő tehenészetek részére</vt:lpstr>
      <vt:lpstr>In-line tej-progeszteron mérés a vemhesség korai megállapításhoz tejelő tehenészetek részére</vt:lpstr>
      <vt:lpstr>Az ellést előre jelző rendszerek</vt:lpstr>
      <vt:lpstr>Az ellést előre jelző rendszerek</vt:lpstr>
      <vt:lpstr>Az ellést előre jelző rendszerek</vt:lpstr>
      <vt:lpstr>A tőgyegészségügyi státusz automatikus monitorozásának  lehetőségei a fejőrobotokban</vt:lpstr>
      <vt:lpstr>A tej elektromos vezetőképességének mérése</vt:lpstr>
      <vt:lpstr>A tőgyegészségügyi állapot automatizált monitoringja a fejőrobotokban</vt:lpstr>
      <vt:lpstr>A tőgyegészségügyi állapot automatizált monitoringja a fejőrobotokban</vt:lpstr>
      <vt:lpstr>PowerPoint-bemutató</vt:lpstr>
      <vt:lpstr>A robotizált rendszerek további fejlesztési lehetőségei</vt:lpstr>
      <vt:lpstr>Hazai tapasztalatok az automatikus állategészségügyi monitoring rendszerek használatáról a minden napi állomány-egészségügyi menedzsmentben</vt:lpstr>
      <vt:lpstr>PowerPoint-bemutató</vt:lpstr>
      <vt:lpstr>PowerPoint-bemutató</vt:lpstr>
      <vt:lpstr>PowerPoint-bemutató</vt:lpstr>
      <vt:lpstr>PowerPoint-bemutató</vt:lpstr>
      <vt:lpstr>Esetbemutatás: oltógyomor helyzetváltozás gyanúja, diagnózisa és műtéti megoldása a monitoring adatok alapján</vt:lpstr>
      <vt:lpstr>PowerPoint-bemutató</vt:lpstr>
      <vt:lpstr>Egyéb, nem fejőrobotokba integrált automatikus monitoring eszközök a szarvasmarhatartásban</vt:lpstr>
      <vt:lpstr>A bendőműködés automatikus monitorozásának  új lehetőségei</vt:lpstr>
      <vt:lpstr>A bendőacidózis klasszikus diagnosztikai módszerei </vt:lpstr>
      <vt:lpstr>Bendőtartalom kémhatásának (pH) és hőmérsékletének automatikus mérése digitális eszközökkel </vt:lpstr>
      <vt:lpstr>Automatikus sántaság felismerő rendszerek</vt:lpstr>
      <vt:lpstr>Automatikus sántaság monitoring</vt:lpstr>
      <vt:lpstr>Automatikus sántaság monitoring</vt:lpstr>
      <vt:lpstr>Automatikus sántaság monitoring</vt:lpstr>
      <vt:lpstr>Automatikus sántaság monitoring</vt:lpstr>
      <vt:lpstr>Köszönjük a megtisztelő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DIGITÁLIS JÓLÉT PROGRAM 2.0 Digitális Agrárakadémia Állategészségügyi Modul</dc:title>
  <dc:creator>User</dc:creator>
  <cp:lastModifiedBy>Könyves László</cp:lastModifiedBy>
  <cp:revision>108</cp:revision>
  <dcterms:created xsi:type="dcterms:W3CDTF">2021-04-29T09:38:24Z</dcterms:created>
  <dcterms:modified xsi:type="dcterms:W3CDTF">2022-04-20T10:08:40Z</dcterms:modified>
</cp:coreProperties>
</file>