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3"/>
  </p:notesMasterIdLst>
  <p:sldIdLst>
    <p:sldId id="256" r:id="rId2"/>
    <p:sldId id="257" r:id="rId3"/>
    <p:sldId id="441" r:id="rId4"/>
    <p:sldId id="450" r:id="rId5"/>
    <p:sldId id="451" r:id="rId6"/>
    <p:sldId id="454" r:id="rId7"/>
    <p:sldId id="258" r:id="rId8"/>
    <p:sldId id="442" r:id="rId9"/>
    <p:sldId id="259" r:id="rId10"/>
    <p:sldId id="260" r:id="rId11"/>
    <p:sldId id="443" r:id="rId12"/>
    <p:sldId id="444" r:id="rId13"/>
    <p:sldId id="261" r:id="rId14"/>
    <p:sldId id="445" r:id="rId15"/>
    <p:sldId id="262" r:id="rId16"/>
    <p:sldId id="263" r:id="rId17"/>
    <p:sldId id="264" r:id="rId18"/>
    <p:sldId id="431" r:id="rId19"/>
    <p:sldId id="440" r:id="rId20"/>
    <p:sldId id="428" r:id="rId21"/>
    <p:sldId id="265" r:id="rId22"/>
    <p:sldId id="432" r:id="rId23"/>
    <p:sldId id="434" r:id="rId24"/>
    <p:sldId id="429" r:id="rId25"/>
    <p:sldId id="433" r:id="rId26"/>
    <p:sldId id="463" r:id="rId27"/>
    <p:sldId id="267" r:id="rId28"/>
    <p:sldId id="455" r:id="rId29"/>
    <p:sldId id="456" r:id="rId30"/>
    <p:sldId id="457" r:id="rId31"/>
    <p:sldId id="436" r:id="rId32"/>
    <p:sldId id="459" r:id="rId33"/>
    <p:sldId id="460" r:id="rId34"/>
    <p:sldId id="266" r:id="rId35"/>
    <p:sldId id="461" r:id="rId36"/>
    <p:sldId id="462" r:id="rId37"/>
    <p:sldId id="269" r:id="rId38"/>
    <p:sldId id="272" r:id="rId39"/>
    <p:sldId id="270" r:id="rId40"/>
    <p:sldId id="295" r:id="rId41"/>
    <p:sldId id="292" r:id="rId42"/>
    <p:sldId id="297" r:id="rId43"/>
    <p:sldId id="301" r:id="rId44"/>
    <p:sldId id="312" r:id="rId45"/>
    <p:sldId id="313" r:id="rId46"/>
    <p:sldId id="316" r:id="rId47"/>
    <p:sldId id="318" r:id="rId48"/>
    <p:sldId id="319" r:id="rId49"/>
    <p:sldId id="273" r:id="rId50"/>
    <p:sldId id="274" r:id="rId51"/>
    <p:sldId id="275" r:id="rId52"/>
    <p:sldId id="303" r:id="rId53"/>
    <p:sldId id="276" r:id="rId54"/>
    <p:sldId id="277" r:id="rId55"/>
    <p:sldId id="306" r:id="rId56"/>
    <p:sldId id="307" r:id="rId57"/>
    <p:sldId id="449" r:id="rId58"/>
    <p:sldId id="325" r:id="rId59"/>
    <p:sldId id="415" r:id="rId60"/>
    <p:sldId id="308" r:id="rId61"/>
    <p:sldId id="448" r:id="rId6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8" roundtripDataSignature="AMtx7mj/YgChDxrHdlbjqiZlReiv6js5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6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19"/>
    <p:restoredTop sz="96197"/>
  </p:normalViewPr>
  <p:slideViewPr>
    <p:cSldViewPr snapToGrid="0" snapToObjects="1">
      <p:cViewPr varScale="1">
        <p:scale>
          <a:sx n="82" d="100"/>
          <a:sy n="82" d="100"/>
        </p:scale>
        <p:origin x="3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customschemas.google.com/relationships/presentationmetadata" Target="meta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03d5b20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03d5b20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3d5b20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03d5b203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12957905-77EF-904A-8EBA-E22E95541A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44872DD-22BD-0E4F-9A40-3227C161476A}" type="slidenum">
              <a:rPr kumimoji="0" lang="en-US" altLang="en-HU" sz="1200" smtClean="0"/>
              <a:pPr/>
              <a:t>47</a:t>
            </a:fld>
            <a:endParaRPr kumimoji="0" lang="en-US" altLang="en-HU" sz="1200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972A5FF0-36C6-914E-9659-A7CDFB7CC2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43DFB115-0F80-FA4B-8992-6086945997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HU">
              <a:ea typeface="ＭＳ Ｐゴシック" panose="020B0600070205080204" pitchFamily="34" charset="-128"/>
            </a:endParaRPr>
          </a:p>
        </p:txBody>
      </p:sp>
      <p:sp>
        <p:nvSpPr>
          <p:cNvPr id="74756" name="Footer Placeholder 1">
            <a:extLst>
              <a:ext uri="{FF2B5EF4-FFF2-40B4-BE49-F238E27FC236}">
                <a16:creationId xmlns:a16="http://schemas.microsoft.com/office/drawing/2014/main" id="{C4A9B8BB-2A2D-804A-8DC2-A1E8D983280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kumimoji="0" lang="en-HU" altLang="en-HU" sz="1200"/>
          </a:p>
        </p:txBody>
      </p:sp>
    </p:spTree>
    <p:extLst>
      <p:ext uri="{BB962C8B-B14F-4D97-AF65-F5344CB8AC3E}">
        <p14:creationId xmlns:p14="http://schemas.microsoft.com/office/powerpoint/2010/main" val="180936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ímdia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1363227" y="1416819"/>
            <a:ext cx="9144000" cy="1982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1363230" y="3491508"/>
            <a:ext cx="9144000" cy="53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pic>
        <p:nvPicPr>
          <p:cNvPr id="14" name="Google Shape;14;p3" descr="A képen szöveg látható&#10;&#10;Automatikusan generált leírá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48" y="10049"/>
            <a:ext cx="3295859" cy="907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475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321480" y="365040"/>
            <a:ext cx="1155528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321480" y="1825560"/>
            <a:ext cx="1155528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205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831850" y="996307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831850" y="3876032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569825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70495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>
  <p:cSld name="Összehasonlítá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21548" y="365125"/>
            <a:ext cx="115235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172200" y="1909187"/>
            <a:ext cx="5672850" cy="58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6172200" y="2505075"/>
            <a:ext cx="567285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3"/>
          </p:nvPr>
        </p:nvSpPr>
        <p:spPr>
          <a:xfrm>
            <a:off x="321548" y="1909187"/>
            <a:ext cx="5672852" cy="595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4"/>
          </p:nvPr>
        </p:nvSpPr>
        <p:spPr>
          <a:xfrm>
            <a:off x="321548" y="2505075"/>
            <a:ext cx="567285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1"/>
          </p:nvPr>
        </p:nvSpPr>
        <p:spPr>
          <a:xfrm rot="5400000">
            <a:off x="3923681" y="-1776509"/>
            <a:ext cx="4351338" cy="11555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pic>
        <p:nvPicPr>
          <p:cNvPr id="9" name="Google Shape;9;p2" descr="A képen szöveg látható&#10;&#10;Automatikusan generált leírás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19" y="6290227"/>
            <a:ext cx="2099090" cy="57782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8" r:id="rId8"/>
    <p:sldLayoutId id="2147483659" r:id="rId9"/>
    <p:sldLayoutId id="2147483660" r:id="rId10"/>
    <p:sldLayoutId id="2147483661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>
            <a:spLocks noGrp="1"/>
          </p:cNvSpPr>
          <p:nvPr>
            <p:ph type="ctrTitle"/>
          </p:nvPr>
        </p:nvSpPr>
        <p:spPr>
          <a:xfrm>
            <a:off x="1402977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6000"/>
              <a:buFont typeface="Calibri"/>
              <a:buNone/>
            </a:pPr>
            <a:r>
              <a:rPr lang="hu-HU"/>
              <a:t>PRECÍZIÓS TAKARMÁNYOZÁS</a:t>
            </a:r>
            <a:endParaRPr/>
          </a:p>
        </p:txBody>
      </p:sp>
      <p:sp>
        <p:nvSpPr>
          <p:cNvPr id="63" name="Google Shape;63;p1"/>
          <p:cNvSpPr txBox="1">
            <a:spLocks noGrp="1"/>
          </p:cNvSpPr>
          <p:nvPr>
            <p:ph type="subTitle" idx="1"/>
          </p:nvPr>
        </p:nvSpPr>
        <p:spPr>
          <a:xfrm>
            <a:off x="1389530" y="3602038"/>
            <a:ext cx="9144000" cy="43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2400"/>
              <a:buNone/>
            </a:pPr>
            <a:r>
              <a:rPr lang="hu-HU"/>
              <a:t>Dr. Fekete Sándor György és Dr. Deim Zoltán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65FFDC-5CDC-3F47-85D0-AC5719E61C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1</a:t>
            </a:fld>
            <a:endParaRPr lang="hu-H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95451-034F-1D4A-BC92-9149DF09B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U"/>
              <a:t>PONTOZÁSOS KONDÍCIÓBECSLÉS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5167BE-076B-4F4B-8BF3-9F91AC419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220" y="2324785"/>
            <a:ext cx="3237560" cy="27060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D4BF4F-8930-334B-A648-809AD9932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9414" y="2822389"/>
            <a:ext cx="3626819" cy="27060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B5BA69-7084-5D45-A55F-2F8BFBB2F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47" y="1978299"/>
            <a:ext cx="4241800" cy="21971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EBD24-DFB1-DE43-8471-D830899268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10</a:t>
            </a:fld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6F6AD9-1855-D14B-98F0-4745628BDE52}"/>
              </a:ext>
            </a:extLst>
          </p:cNvPr>
          <p:cNvSpPr/>
          <p:nvPr/>
        </p:nvSpPr>
        <p:spPr>
          <a:xfrm>
            <a:off x="505768" y="5528409"/>
            <a:ext cx="11686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HU" sz="2000" dirty="0">
                <a:solidFill>
                  <a:srgbClr val="00B050"/>
                </a:solidFill>
              </a:rPr>
              <a:t>Tenyész</a:t>
            </a:r>
            <a:r>
              <a:rPr lang="hu-HU" sz="2000" dirty="0">
                <a:solidFill>
                  <a:srgbClr val="00B050"/>
                </a:solidFill>
              </a:rPr>
              <a:t>k</a:t>
            </a:r>
            <a:r>
              <a:rPr lang="en-HU" sz="2000" dirty="0">
                <a:solidFill>
                  <a:srgbClr val="00B050"/>
                </a:solidFill>
              </a:rPr>
              <a:t>ocák pontozásos kondícióbecslése; Kétféle genotípusú sertés hátszalonna-vastagsága; juhok pontozásos kondícióbecslése</a:t>
            </a:r>
          </a:p>
        </p:txBody>
      </p:sp>
    </p:spTree>
    <p:extLst>
      <p:ext uri="{BB962C8B-B14F-4D97-AF65-F5344CB8AC3E}">
        <p14:creationId xmlns:p14="http://schemas.microsoft.com/office/powerpoint/2010/main" val="4190985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D0714-28A3-1746-B684-B6651DB5A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Takarmányösszetevők</a:t>
            </a:r>
            <a:r>
              <a:rPr lang="en-HU">
                <a:effectLst/>
              </a:rPr>
              <a:t> 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532F47-DE86-ED43-B88F-5D1C958EAF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U"/>
              <a:t>Energiahordozók</a:t>
            </a:r>
          </a:p>
          <a:p>
            <a:r>
              <a:rPr lang="en-HU"/>
              <a:t>Fehérjehordozók</a:t>
            </a:r>
          </a:p>
          <a:p>
            <a:r>
              <a:rPr lang="en-HU"/>
              <a:t>Rostforrások</a:t>
            </a:r>
          </a:p>
          <a:p>
            <a:r>
              <a:rPr lang="en-HU"/>
              <a:t>Hatóanyagok: ásványianyagok és vitamin</a:t>
            </a:r>
          </a:p>
          <a:p>
            <a:r>
              <a:rPr lang="en-HU"/>
              <a:t>Nem kívánatos anyagok</a:t>
            </a:r>
          </a:p>
          <a:p>
            <a:r>
              <a:rPr lang="en-HU"/>
              <a:t>Tiltott anyagok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2B0AD5-340D-B84D-9DCF-34C7344D43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3751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576CB-17C5-CB4E-898E-5AE41BF33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Az önkéntes takarmányfölvétel-I. A fizikai és kémiai szabályozás; Kérődzők esete</a:t>
            </a:r>
            <a:r>
              <a:rPr lang="en-HU">
                <a:effectLst/>
              </a:rPr>
              <a:t> </a:t>
            </a:r>
            <a:endParaRPr lang="en-H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70ABCC-7A23-304A-B7BD-E56F7373E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481" y="1515613"/>
            <a:ext cx="4180045" cy="4698845"/>
          </a:xfrm>
          <a:prstGeom prst="rect">
            <a:avLst/>
          </a:prstGeom>
        </p:spPr>
      </p:pic>
      <p:pic>
        <p:nvPicPr>
          <p:cNvPr id="5" name="Content Placeholder 4" descr="takfolv-szab01">
            <a:extLst>
              <a:ext uri="{FF2B5EF4-FFF2-40B4-BE49-F238E27FC236}">
                <a16:creationId xmlns:a16="http://schemas.microsoft.com/office/drawing/2014/main" id="{32BC251A-47F2-B646-B1B3-B6ABDB8A39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4908" y="1828147"/>
            <a:ext cx="5608730" cy="4009410"/>
          </a:xfrm>
          <a:noFill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89B16-B9C5-B040-9531-C52E16AF90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2559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2398B-F3DD-C54F-A31B-C995EF1EF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47" y="164593"/>
            <a:ext cx="11555605" cy="1364963"/>
          </a:xfrm>
        </p:spPr>
        <p:txBody>
          <a:bodyPr>
            <a:normAutofit/>
          </a:bodyPr>
          <a:lstStyle/>
          <a:p>
            <a:r>
              <a:rPr lang="hu-HU"/>
              <a:t>Az önkéntes takarmányfölvétel-II. 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264EE-8250-EE42-A8D1-60337B982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38160" y="5673235"/>
            <a:ext cx="3738992" cy="503727"/>
          </a:xfrm>
        </p:spPr>
        <p:txBody>
          <a:bodyPr>
            <a:normAutofit fontScale="92500" lnSpcReduction="20000"/>
          </a:bodyPr>
          <a:lstStyle/>
          <a:p>
            <a:endParaRPr lang="hu-HU"/>
          </a:p>
          <a:p>
            <a:endParaRPr lang="hu-HU"/>
          </a:p>
          <a:p>
            <a:endParaRPr lang="hu-HU"/>
          </a:p>
          <a:p>
            <a:endParaRPr lang="hu-HU"/>
          </a:p>
          <a:p>
            <a:endParaRPr lang="hu-H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73B27A-6A6E-0846-A234-CD522B403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760" y="1184764"/>
            <a:ext cx="3309131" cy="30325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50CCC6-5525-F748-9E72-E47320B3B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420" y="1184764"/>
            <a:ext cx="4437890" cy="286705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E1D5ED-B2EA-0F4E-AFDD-DDBA538ED3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13</a:t>
            </a:fld>
            <a:endParaRPr lang="hu-H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C958FF-B7ED-E148-85AC-E19F89B29CC9}"/>
              </a:ext>
            </a:extLst>
          </p:cNvPr>
          <p:cNvSpPr/>
          <p:nvPr/>
        </p:nvSpPr>
        <p:spPr>
          <a:xfrm>
            <a:off x="321546" y="4217280"/>
            <a:ext cx="115556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i="1" dirty="0">
                <a:solidFill>
                  <a:srgbClr val="00B050"/>
                </a:solidFill>
              </a:rPr>
              <a:t>Példa: nagytejű tehén laktációja. Az első hetekben nem képes annyi takarmányt megenni, amely fedezné a szükségletet (az ábra satírozott része a hiányt mutatja, amit testmozgósítással fedez). </a:t>
            </a:r>
          </a:p>
          <a:p>
            <a:pPr algn="ctr"/>
            <a:r>
              <a:rPr lang="hu-HU" sz="2400" i="1" dirty="0">
                <a:solidFill>
                  <a:srgbClr val="00B050"/>
                </a:solidFill>
              </a:rPr>
              <a:t>Átmenetileg az abrak (</a:t>
            </a:r>
            <a:r>
              <a:rPr lang="hu-HU" sz="2400" i="1" dirty="0" err="1">
                <a:solidFill>
                  <a:srgbClr val="00B050"/>
                </a:solidFill>
              </a:rPr>
              <a:t>gabonaféle+szója</a:t>
            </a:r>
            <a:r>
              <a:rPr lang="hu-HU" sz="2400" i="1" dirty="0">
                <a:solidFill>
                  <a:srgbClr val="00B050"/>
                </a:solidFill>
              </a:rPr>
              <a:t>) arányának növelése javít (jobb oldali ábra)</a:t>
            </a:r>
            <a:endParaRPr lang="en-HU" sz="24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5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E4852-7F1C-5242-8573-1B665AAD8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ivóvízellátás</a:t>
            </a:r>
            <a:r>
              <a:rPr lang="en-HU" dirty="0">
                <a:effectLst/>
              </a:rPr>
              <a:t> </a:t>
            </a:r>
            <a:endParaRPr lang="en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11E68-0C85-E24B-8023-42D01464C9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U" sz="3200" dirty="0"/>
              <a:t>Forrásai: sejtanyagcsere, takarmány, ivóvíz</a:t>
            </a:r>
          </a:p>
          <a:p>
            <a:r>
              <a:rPr lang="en-HU" sz="3200" dirty="0"/>
              <a:t>Testsúlyszázalékos</a:t>
            </a:r>
          </a:p>
          <a:p>
            <a:r>
              <a:rPr lang="en-HU" sz="3200" dirty="0"/>
              <a:t>Takarmány szárazanyagra vonatko</a:t>
            </a:r>
            <a:r>
              <a:rPr lang="hu-HU" sz="3200" dirty="0"/>
              <a:t>z</a:t>
            </a:r>
            <a:r>
              <a:rPr lang="en-HU" sz="3200" dirty="0"/>
              <a:t>tatott</a:t>
            </a:r>
          </a:p>
          <a:p>
            <a:r>
              <a:rPr lang="en-HU" sz="3200" dirty="0"/>
              <a:t>Minőségi-higiéniai követelmények</a:t>
            </a:r>
          </a:p>
          <a:p>
            <a:endParaRPr lang="en-H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64CD8-4A6B-154A-9D21-EAB1381311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0067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26403-B68A-094F-96AC-570E4171D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47" y="365126"/>
            <a:ext cx="11555605" cy="938212"/>
          </a:xfrm>
        </p:spPr>
        <p:txBody>
          <a:bodyPr/>
          <a:lstStyle/>
          <a:p>
            <a:r>
              <a:rPr lang="hu-HU"/>
              <a:t>Energiaforgalom, takarmányok energetikai értékelése </a:t>
            </a:r>
            <a:endParaRPr lang="en-H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476FDA-D811-3348-9924-B93906028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450" y="1885950"/>
            <a:ext cx="3213100" cy="3086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271611-B4D6-BE46-84D3-D6B7576FC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97" y="1101881"/>
            <a:ext cx="3115874" cy="41467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F288AAD-8786-4C46-A6D4-2167B4193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0956" y="1407886"/>
            <a:ext cx="3964318" cy="3564164"/>
          </a:xfrm>
          <a:prstGeom prst="rect">
            <a:avLst/>
          </a:prstGeom>
        </p:spPr>
      </p:pic>
      <p:pic>
        <p:nvPicPr>
          <p:cNvPr id="8" name="Picture 4" descr="zero-N-pozitiv">
            <a:extLst>
              <a:ext uri="{FF2B5EF4-FFF2-40B4-BE49-F238E27FC236}">
                <a16:creationId xmlns:a16="http://schemas.microsoft.com/office/drawing/2014/main" id="{ACBD5497-594E-E043-BF5B-EBBD167E2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122371" y="2087923"/>
            <a:ext cx="3098815" cy="268215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059EE6-94EB-8044-B7D3-9DD07D6634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15</a:t>
            </a:fld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1E8BD0-75EE-4D47-84FD-AC03214BCB1F}"/>
              </a:ext>
            </a:extLst>
          </p:cNvPr>
          <p:cNvSpPr/>
          <p:nvPr/>
        </p:nvSpPr>
        <p:spPr>
          <a:xfrm>
            <a:off x="321547" y="5248657"/>
            <a:ext cx="115556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dirty="0">
                <a:solidFill>
                  <a:srgbClr val="00B050"/>
                </a:solidFill>
              </a:rPr>
              <a:t>Az energiaértékesülés lépcsői; A fehérje- (N-) beépítés figyelembe vétele baromfi esetében; Kérődzőkben az energia értékesülés </a:t>
            </a:r>
            <a:r>
              <a:rPr lang="hu-HU" sz="2000" dirty="0" err="1">
                <a:solidFill>
                  <a:srgbClr val="00B050"/>
                </a:solidFill>
              </a:rPr>
              <a:t>életfönntartásra</a:t>
            </a:r>
            <a:r>
              <a:rPr lang="hu-HU" sz="2000" dirty="0">
                <a:solidFill>
                  <a:srgbClr val="00B050"/>
                </a:solidFill>
              </a:rPr>
              <a:t>, tejtermelésre illetve testépítésre (növendék- és hízómarha)</a:t>
            </a:r>
            <a:endParaRPr lang="en-HU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54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A5EF9-0FDE-614F-866A-3233AEF26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Fehérjék, aminosavak, takarmányfehérjék értékelése</a:t>
            </a:r>
            <a:r>
              <a:rPr lang="en-HU"/>
              <a:t> 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E9C08A-DAC6-D945-9B23-2A0906AF7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271" y="1619545"/>
            <a:ext cx="3868449" cy="4386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E60279-AE31-B94C-9ADD-C6C2A765EB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16</a:t>
            </a:fld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9A9A04-786D-4C42-B982-8F988E61E6DC}"/>
              </a:ext>
            </a:extLst>
          </p:cNvPr>
          <p:cNvSpPr/>
          <p:nvPr/>
        </p:nvSpPr>
        <p:spPr>
          <a:xfrm>
            <a:off x="4904509" y="1891146"/>
            <a:ext cx="728749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 dirty="0">
                <a:solidFill>
                  <a:srgbClr val="00B050"/>
                </a:solidFill>
              </a:rPr>
              <a:t>A fehérjeépítés bemutatása a Liebig-féle „minimumhordó” példáján. A beletölthető „bor” a megtermelt fehérje, a dongák pedig az egyes aminosavak. </a:t>
            </a:r>
            <a:endParaRPr lang="en-HU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459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3AE03-0544-F949-909D-10E074C57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Fehérjék, aminosavak, takarmányfehérjék értékelése</a:t>
            </a:r>
            <a:r>
              <a:rPr lang="en-HU"/>
              <a:t> II. Az ideális fehérje koncepció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52F2D0-EFD6-AB4E-A487-FF37DEB75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643" y="2094593"/>
            <a:ext cx="3835400" cy="3213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2248D1-BCA4-6B4A-9EDA-E02447070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957" y="1840593"/>
            <a:ext cx="3610787" cy="32156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7BE5EB-DA22-3B43-84EA-2D240D8D4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5843" y="1750219"/>
            <a:ext cx="4902200" cy="32385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86AA2-C4B2-F741-9EF0-7BB87FA8E5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17</a:t>
            </a:fld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FC7EE9-88B5-C548-A96B-EFFBEBA34B76}"/>
              </a:ext>
            </a:extLst>
          </p:cNvPr>
          <p:cNvSpPr/>
          <p:nvPr/>
        </p:nvSpPr>
        <p:spPr>
          <a:xfrm>
            <a:off x="321547" y="5048250"/>
            <a:ext cx="11364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HU" sz="2000">
                <a:solidFill>
                  <a:srgbClr val="00B050"/>
                </a:solidFill>
              </a:rPr>
              <a:t>Az ideális fehérje kétféle ábrázolás módja: g/kg fehérje, illetve az elsősorban korlátozó LIZIN-t 100%-nak véve, a többit ennek arányában adjuk meg</a:t>
            </a:r>
          </a:p>
        </p:txBody>
      </p:sp>
    </p:spTree>
    <p:extLst>
      <p:ext uri="{BB962C8B-B14F-4D97-AF65-F5344CB8AC3E}">
        <p14:creationId xmlns:p14="http://schemas.microsoft.com/office/powerpoint/2010/main" val="1366967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77DB0-4F76-7442-AF66-93877583F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Fehérjék, aminosavak, takarmányfehérjék értékelése</a:t>
            </a:r>
            <a:r>
              <a:rPr lang="en-HU"/>
              <a:t> III. Kérődzők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99C423-66D8-8346-8940-5B0C71CE8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277" y="1448300"/>
            <a:ext cx="6994963" cy="333438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D2D3A-CB0F-D144-AA2A-3722F25A8A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18</a:t>
            </a:fld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A2BC9E-4915-3941-8003-EC322B0140E4}"/>
              </a:ext>
            </a:extLst>
          </p:cNvPr>
          <p:cNvSpPr/>
          <p:nvPr/>
        </p:nvSpPr>
        <p:spPr>
          <a:xfrm>
            <a:off x="516835" y="5121771"/>
            <a:ext cx="113603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HU" sz="2000" b="1" dirty="0">
                <a:solidFill>
                  <a:srgbClr val="00B050"/>
                </a:solidFill>
              </a:rPr>
              <a:t>Kérődzők esetében a fölvett fehérje egy része lebomlik a bendőben, a keletkező ammónia</a:t>
            </a:r>
            <a:r>
              <a:rPr lang="hu-HU" sz="2000" b="1" dirty="0">
                <a:solidFill>
                  <a:srgbClr val="00B050"/>
                </a:solidFill>
              </a:rPr>
              <a:t> </a:t>
            </a:r>
            <a:r>
              <a:rPr lang="en-HU" sz="2000" b="1" dirty="0">
                <a:solidFill>
                  <a:srgbClr val="00B050"/>
                </a:solidFill>
              </a:rPr>
              <a:t>részben baktériumfehérjébe épül, részben fölszívódik, majd karbamiddá alakulva a vizelettel távozik. A bendőben nem lebomló fehérje és a mikrobafehérje vékonybélbe jutó, s ott emésztődő és fölszívódó része tud csak hasznosulni.</a:t>
            </a:r>
          </a:p>
        </p:txBody>
      </p:sp>
    </p:spTree>
    <p:extLst>
      <p:ext uri="{BB962C8B-B14F-4D97-AF65-F5344CB8AC3E}">
        <p14:creationId xmlns:p14="http://schemas.microsoft.com/office/powerpoint/2010/main" val="510409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60A09-B907-B841-BAE2-636A2D1D8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rost fogalma, összetevői, hatásai</a:t>
            </a:r>
            <a:r>
              <a:rPr lang="en-HU">
                <a:effectLst/>
              </a:rPr>
              <a:t> I. </a:t>
            </a:r>
            <a:endParaRPr lang="en-H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15B040-4A3B-CB47-A91E-8635E3E0C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768" y="1690688"/>
            <a:ext cx="4203700" cy="2311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696EF6-25E7-7E4B-87BE-B74A866A2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90688"/>
            <a:ext cx="4622800" cy="30988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D2610-01C8-6247-8E63-C9660666A5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19</a:t>
            </a:fld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063282-A2CA-BE41-B4C5-F50F60292A0C}"/>
              </a:ext>
            </a:extLst>
          </p:cNvPr>
          <p:cNvSpPr/>
          <p:nvPr/>
        </p:nvSpPr>
        <p:spPr>
          <a:xfrm>
            <a:off x="321546" y="4789488"/>
            <a:ext cx="112037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dirty="0">
                <a:solidFill>
                  <a:srgbClr val="00B050"/>
                </a:solidFill>
              </a:rPr>
              <a:t>A növényi rost kémiai összetevői és azok </a:t>
            </a:r>
            <a:r>
              <a:rPr lang="hu-HU" sz="2000" dirty="0" err="1">
                <a:solidFill>
                  <a:srgbClr val="00B050"/>
                </a:solidFill>
              </a:rPr>
              <a:t>dietetikai</a:t>
            </a:r>
            <a:r>
              <a:rPr lang="hu-HU" sz="2000" dirty="0">
                <a:solidFill>
                  <a:srgbClr val="00B050"/>
                </a:solidFill>
              </a:rPr>
              <a:t> szerepe</a:t>
            </a:r>
          </a:p>
          <a:p>
            <a:pPr algn="ctr"/>
            <a:r>
              <a:rPr lang="hu-HU" sz="2000" dirty="0">
                <a:solidFill>
                  <a:srgbClr val="00B050"/>
                </a:solidFill>
              </a:rPr>
              <a:t>A tömegtakarmányok rostja egyrészt körülzárja az értékes citoplazmát és rontja annak hasznosulását, illetve az elfásodott növényi részekben (pl. öreg széna) levő rost általában is rontja a többi táplálóanyag, elsősorban a fehérje emészthetőségét.</a:t>
            </a:r>
            <a:endParaRPr lang="en-HU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58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03d5b2036_1_0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hu-HU"/>
              <a:t>Bevezetés, általános ismertetés</a:t>
            </a:r>
            <a:r>
              <a:rPr lang="en-HU">
                <a:effectLst/>
              </a:rPr>
              <a:t> </a:t>
            </a:r>
            <a:endParaRPr/>
          </a:p>
        </p:txBody>
      </p:sp>
      <p:sp>
        <p:nvSpPr>
          <p:cNvPr id="69" name="Google Shape;69;gd03d5b2036_1_0"/>
          <p:cNvSpPr txBox="1">
            <a:spLocks noGrp="1"/>
          </p:cNvSpPr>
          <p:nvPr>
            <p:ph type="body" idx="1"/>
          </p:nvPr>
        </p:nvSpPr>
        <p:spPr>
          <a:xfrm>
            <a:off x="314753" y="1567543"/>
            <a:ext cx="6869818" cy="460928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r">
              <a:buNone/>
            </a:pPr>
            <a:r>
              <a:rPr lang="hu-HU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precíziós takarmányozás végcélja az állati eredetű termékek biztonságos és gazdaságos előállítása. </a:t>
            </a:r>
          </a:p>
          <a:p>
            <a:pPr marL="0" lvl="0" indent="0" algn="r">
              <a:buNone/>
            </a:pPr>
            <a:r>
              <a:rPr lang="hu-HU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jelen tananyag teljes mértékben támaszkodik a NAK Digitális Agrárakadémia Dr. Halas Veronika és Kövesdi József: Precíziós állattartás című tananyagára és a precíziós takarmányozás fő témaköreit bontja ki.</a:t>
            </a:r>
          </a:p>
          <a:p>
            <a:pPr marL="0" lvl="0" indent="0" algn="r">
              <a:buNone/>
            </a:pPr>
            <a:r>
              <a:rPr lang="hu-HU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egyes témák ismertetése során hangsúlyosan kitérünk a takarmányozással összefüggő  állategészségi kérdésekre, </a:t>
            </a:r>
          </a:p>
          <a:p>
            <a:pPr marL="0" lvl="0" indent="0" algn="r">
              <a:buNone/>
            </a:pPr>
            <a:r>
              <a:rPr lang="hu-HU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élelmiszerlán-termelésre és az élelmiszerbiztoságra. </a:t>
            </a:r>
          </a:p>
          <a:p>
            <a:pPr marL="0" lvl="0" indent="0" algn="r">
              <a:buNone/>
            </a:pPr>
            <a:r>
              <a:rPr lang="hu-HU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megértéshez és áttekintéshez szükséges elméleti alapokat minden esetben gyakorlati példa kapcsán mutatjuk be</a:t>
            </a:r>
            <a:r>
              <a:rPr lang="en-HU" b="1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B97BB5-FF73-ED4F-BA11-07B244C49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281" y="330828"/>
            <a:ext cx="3360262" cy="582500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76B3EA-4632-ED49-BA24-F3594B3859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2</a:t>
            </a:fld>
            <a:endParaRPr lang="hu-H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8B3DD-12BD-294B-9A32-7DBFF4C7D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rost fogalma, összetevői, hatásai</a:t>
            </a:r>
            <a:r>
              <a:rPr lang="en-HU">
                <a:effectLst/>
              </a:rPr>
              <a:t> II.</a:t>
            </a:r>
            <a:endParaRPr lang="en-H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D3EAF8-312D-F94D-A832-DFDEDCBE7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5679" y="1643625"/>
            <a:ext cx="3945716" cy="26638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BF5FE4-BE1C-C048-801F-372BFDB05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" y="1265125"/>
            <a:ext cx="4254500" cy="3263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566222-0AD9-1D4C-AB31-8326EC982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003" y="1920988"/>
            <a:ext cx="2895559" cy="192598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6E7CC-FD93-944C-8D77-72249E9082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20</a:t>
            </a:fld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81F247-3C4A-E040-8EB8-3890CDDF1849}"/>
              </a:ext>
            </a:extLst>
          </p:cNvPr>
          <p:cNvSpPr/>
          <p:nvPr/>
        </p:nvSpPr>
        <p:spPr>
          <a:xfrm>
            <a:off x="321545" y="4529025"/>
            <a:ext cx="1155560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>
                <a:solidFill>
                  <a:srgbClr val="00B050"/>
                </a:solidFill>
              </a:rPr>
              <a:t>Az egyes takarmánynövények rostja eltérő összetételű és hatású: az első ábra egy nagytejű tehén laktációjának lemenő ágát mutatja, a rostforrásokkal (silókukorica szilázs, zöldlucerna). A középső kép a sok pektint és hemicellulózt tartalmazó, jól bontható rostú cukorgyári répaszeletet mutatja. A jobb oldali ábra a nagyon kis, és nagy rosttartalmú búza- és zabszemet hasonlítja össze.</a:t>
            </a:r>
            <a:endParaRPr lang="en-HU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592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8F6D7-7F65-1D44-B78C-D7D39C9EB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Ásványianyag-ellátás: szabályozás, kölcsönhatások</a:t>
            </a:r>
            <a:endParaRPr lang="en-H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812B8A-5B12-C447-8699-FB9C0975D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47" y="1410888"/>
            <a:ext cx="6187409" cy="3734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8211A2-747B-A54D-B667-8266154F0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854" y="1690688"/>
            <a:ext cx="3454400" cy="3175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6298D-35B0-EC41-9951-B228FC6BD0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21</a:t>
            </a:fld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5CA6DF-7F42-0D43-BDFD-C03645E559FF}"/>
              </a:ext>
            </a:extLst>
          </p:cNvPr>
          <p:cNvSpPr/>
          <p:nvPr/>
        </p:nvSpPr>
        <p:spPr>
          <a:xfrm>
            <a:off x="321547" y="5145488"/>
            <a:ext cx="11555605" cy="1345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>
                <a:solidFill>
                  <a:srgbClr val="00B050"/>
                </a:solidFill>
              </a:rPr>
              <a:t>Ásványianyagok szervezeten belüli sorsát mutatja: fölszívódás, megoszlás, beépítés biológiailag aktív vegyületekbe, illetve a kiválasztás útjai. A jobb oldali ábra a talajban, illetve a bél üregében föllépő kölcsönhatásokat mutatja, az egyes nyilak kapcsolják össze a kölcsönhatásban lévő elemeket, pl. </a:t>
            </a:r>
            <a:r>
              <a:rPr lang="hu-HU" sz="2000" b="1" dirty="0" err="1">
                <a:solidFill>
                  <a:srgbClr val="00B050"/>
                </a:solidFill>
              </a:rPr>
              <a:t>Ca</a:t>
            </a:r>
            <a:r>
              <a:rPr lang="hu-HU" sz="2000" b="1" dirty="0">
                <a:solidFill>
                  <a:srgbClr val="00B050"/>
                </a:solidFill>
              </a:rPr>
              <a:t>--</a:t>
            </a:r>
            <a:r>
              <a:rPr lang="hu-HU" sz="2000" b="1" dirty="0" err="1">
                <a:solidFill>
                  <a:srgbClr val="00B050"/>
                </a:solidFill>
              </a:rPr>
              <a:t>Zn</a:t>
            </a:r>
            <a:endParaRPr lang="en-HU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29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70290-089C-454C-B533-EE48941A6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/>
              <a:t>Vitaminellátás I.: A vitaminszükséglet megállapítása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2F7E7-552E-8B4E-9579-A95D41BD6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3299" y="1699013"/>
            <a:ext cx="4332934" cy="4492237"/>
          </a:xfrm>
        </p:spPr>
        <p:txBody>
          <a:bodyPr>
            <a:normAutofit fontScale="92500" lnSpcReduction="10000"/>
          </a:bodyPr>
          <a:lstStyle/>
          <a:p>
            <a:r>
              <a:rPr lang="en-HU" dirty="0"/>
              <a:t>Egy takarmánykeverék optimális vitaminkoncentrációja nem adható meg egy számmal</a:t>
            </a:r>
          </a:p>
          <a:p>
            <a:r>
              <a:rPr lang="en-HU" dirty="0"/>
              <a:t>Leggyakrabban az optimális termelés sávját alkalmazzuk</a:t>
            </a:r>
          </a:p>
          <a:p>
            <a:r>
              <a:rPr lang="en-HU" dirty="0"/>
              <a:t>5-10% biztonsági rátartás is lehetsége</a:t>
            </a:r>
            <a:r>
              <a:rPr lang="hu-HU" dirty="0"/>
              <a:t>s</a:t>
            </a:r>
            <a:endParaRPr lang="en-HU" dirty="0"/>
          </a:p>
          <a:p>
            <a:r>
              <a:rPr lang="en-HU" dirty="0"/>
              <a:t>A vitaminoknak van különleges hatása 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A7C9C5-BA40-684B-BC65-708412F82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79" y="1699013"/>
            <a:ext cx="6115151" cy="478796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EB52D3-3748-3F4E-A934-DF55AA68F8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044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A4F8A-0328-9042-A31F-A72BCBECD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/>
              <a:t>Vitaminellátás II. A vitaminok gyógyszerszerű hatásai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B28B14-AE2B-E64B-8578-36BA71676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1609311"/>
            <a:ext cx="4914900" cy="3572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78292B-7E5E-8445-9358-FA2D8C9F4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5060" y="1690688"/>
            <a:ext cx="4731173" cy="32053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0C18D-FE05-E749-8E3F-AB7B1433FC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23</a:t>
            </a:fld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45D8B8-9EDF-6045-ACA0-A52932426B5D}"/>
              </a:ext>
            </a:extLst>
          </p:cNvPr>
          <p:cNvSpPr/>
          <p:nvPr/>
        </p:nvSpPr>
        <p:spPr>
          <a:xfrm>
            <a:off x="495300" y="5167312"/>
            <a:ext cx="111909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HU" sz="2000" dirty="0">
                <a:solidFill>
                  <a:srgbClr val="00B050"/>
                </a:solidFill>
              </a:rPr>
              <a:t>Az E-vitamin</a:t>
            </a:r>
            <a:r>
              <a:rPr lang="hu-HU" sz="2000" dirty="0">
                <a:solidFill>
                  <a:srgbClr val="00B050"/>
                </a:solidFill>
              </a:rPr>
              <a:t> </a:t>
            </a:r>
            <a:r>
              <a:rPr lang="en-HU" sz="2000" dirty="0">
                <a:solidFill>
                  <a:srgbClr val="00B050"/>
                </a:solidFill>
              </a:rPr>
              <a:t>gyógyszerszerű hatásai: a céltól függő bekeverési koncentrációk láthatók a baloldali ábrán. Jobb oldalon a szervezet szabad gyökökkel szembei védekezését mutatja, ami nagyrészt magyarázza az E-vitamin extra hatásait.</a:t>
            </a:r>
          </a:p>
        </p:txBody>
      </p:sp>
    </p:spTree>
    <p:extLst>
      <p:ext uri="{BB962C8B-B14F-4D97-AF65-F5344CB8AC3E}">
        <p14:creationId xmlns:p14="http://schemas.microsoft.com/office/powerpoint/2010/main" val="2706835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CD5B-9DEA-734C-8E7F-38E7DB1BB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</a:t>
            </a:r>
            <a:r>
              <a:rPr lang="hu-HU" dirty="0" err="1"/>
              <a:t>mikrobióm</a:t>
            </a:r>
            <a:r>
              <a:rPr lang="hu-HU" dirty="0"/>
              <a:t> és befolyásolása a takarmányozással. </a:t>
            </a:r>
            <a:r>
              <a:rPr lang="hu-HU" dirty="0" err="1"/>
              <a:t>Probiotikumok</a:t>
            </a:r>
            <a:r>
              <a:rPr lang="hu-HU" dirty="0"/>
              <a:t>.</a:t>
            </a:r>
            <a:br>
              <a:rPr lang="en-HU" dirty="0"/>
            </a:br>
            <a:endParaRPr lang="en-H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5F9D7B-0C5E-3742-BD5C-B410E7CB7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150" y="1456017"/>
            <a:ext cx="4118602" cy="3945966"/>
          </a:xfrm>
          <a:prstGeom prst="rect">
            <a:avLst/>
          </a:prstGeom>
        </p:spPr>
      </p:pic>
      <p:pic>
        <p:nvPicPr>
          <p:cNvPr id="7" name="Content Placeholder 3" descr="Eubiosis_01.jpg">
            <a:extLst>
              <a:ext uri="{FF2B5EF4-FFF2-40B4-BE49-F238E27FC236}">
                <a16:creationId xmlns:a16="http://schemas.microsoft.com/office/drawing/2014/main" id="{4CFAE04C-551D-0A4B-8DFC-7CA1E302D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" r="2237"/>
          <a:stretch>
            <a:fillRect/>
          </a:stretch>
        </p:blipFill>
        <p:spPr>
          <a:xfrm>
            <a:off x="633169" y="1496789"/>
            <a:ext cx="5462831" cy="322345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58182-F773-DA49-BC50-5B66569FF1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24</a:t>
            </a:fld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C1294A-AA25-9C45-841F-EF29A2AACB70}"/>
              </a:ext>
            </a:extLst>
          </p:cNvPr>
          <p:cNvSpPr/>
          <p:nvPr/>
        </p:nvSpPr>
        <p:spPr>
          <a:xfrm>
            <a:off x="633170" y="4811873"/>
            <a:ext cx="57485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>
                <a:solidFill>
                  <a:srgbClr val="00B050"/>
                </a:solidFill>
              </a:rPr>
              <a:t>Optimális esetben a </a:t>
            </a:r>
            <a:r>
              <a:rPr lang="hu-HU" sz="2000" b="1" dirty="0" err="1">
                <a:solidFill>
                  <a:srgbClr val="00B050"/>
                </a:solidFill>
              </a:rPr>
              <a:t>mikrobióm</a:t>
            </a:r>
            <a:r>
              <a:rPr lang="hu-HU" sz="2000" b="1" dirty="0">
                <a:solidFill>
                  <a:srgbClr val="00B050"/>
                </a:solidFill>
              </a:rPr>
              <a:t> baktériumainak egymáshoz viszonyított aránya. </a:t>
            </a:r>
            <a:endParaRPr lang="en-HU" sz="2000" b="1" dirty="0">
              <a:solidFill>
                <a:srgbClr val="00B05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F55A80-9BD2-034A-8DC6-07FD8BA101F5}"/>
              </a:ext>
            </a:extLst>
          </p:cNvPr>
          <p:cNvSpPr/>
          <p:nvPr/>
        </p:nvSpPr>
        <p:spPr>
          <a:xfrm>
            <a:off x="6934201" y="5257800"/>
            <a:ext cx="47520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>
                <a:solidFill>
                  <a:srgbClr val="00B050"/>
                </a:solidFill>
              </a:rPr>
              <a:t>A probiotikumok (pl. tejsavbaktériumok) hatásmechanizmusa</a:t>
            </a:r>
            <a:endParaRPr lang="en-HU" sz="2000" b="1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56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82C5B-B038-5F48-9605-A2D1AD562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Antinutritív vegyületek a takarmányokban</a:t>
            </a:r>
            <a:br>
              <a:rPr lang="en-HU"/>
            </a:b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22313-D070-6442-8BAE-104FB2A2A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943" y="1690688"/>
            <a:ext cx="6745184" cy="3518621"/>
          </a:xfrm>
        </p:spPr>
        <p:txBody>
          <a:bodyPr>
            <a:normAutofit fontScale="92500" lnSpcReduction="10000"/>
          </a:bodyPr>
          <a:lstStyle/>
          <a:p>
            <a:r>
              <a:rPr lang="en-HU" dirty="0"/>
              <a:t>Az antinutritív vegyületek nem mérgezők, de rontják az emésztés hatékonyságát, a szöveti beépítést. Ezzel a termelés csökken, a fajlagos ráfordítások nőnek.</a:t>
            </a:r>
          </a:p>
          <a:p>
            <a:r>
              <a:rPr lang="en-HU" dirty="0"/>
              <a:t>Legfontosabbak a szójadara fehérjeemésztést rontó tripszingátló vegyületei, a repcedara pajzsmirigyműködést károsító hatása és a lucernaliszt szaponinjának fölszívódást rontó hatása.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55C47B-68C5-3B43-BD4C-44BB937D5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127" y="1418576"/>
            <a:ext cx="4776926" cy="27415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0483E7-0A9E-5049-99BC-F44A3EE84018}"/>
              </a:ext>
            </a:extLst>
          </p:cNvPr>
          <p:cNvSpPr/>
          <p:nvPr/>
        </p:nvSpPr>
        <p:spPr>
          <a:xfrm>
            <a:off x="7181850" y="4533899"/>
            <a:ext cx="45362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HU" sz="2000" dirty="0">
                <a:solidFill>
                  <a:srgbClr val="00B050"/>
                </a:solidFill>
              </a:rPr>
              <a:t>Vannak antivitamninok is, pl. a gyapo</a:t>
            </a:r>
            <a:r>
              <a:rPr lang="hu-HU" sz="2000" dirty="0">
                <a:solidFill>
                  <a:srgbClr val="00B050"/>
                </a:solidFill>
              </a:rPr>
              <a:t>t</a:t>
            </a:r>
            <a:r>
              <a:rPr lang="en-HU" sz="2000" dirty="0">
                <a:solidFill>
                  <a:srgbClr val="00B050"/>
                </a:solidFill>
              </a:rPr>
              <a:t>magdara gosszipolja E-vitamin-ellenes hatású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A7D655-E37B-7143-9111-04DECAD9CA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0738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04A38-367A-BD41-AF92-EEFE3E732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Káros vegyületek a takarmányokban: avasodás (peroxidok és szerves savak keletkezése)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4E231A-D577-454F-AB50-BFF311057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5709" y="1825625"/>
            <a:ext cx="4991443" cy="4351338"/>
          </a:xfrm>
        </p:spPr>
        <p:txBody>
          <a:bodyPr/>
          <a:lstStyle/>
          <a:p>
            <a:r>
              <a:rPr lang="en-HU" dirty="0"/>
              <a:t>Az avasodás során a légköri oxigén hatására a takarmányban lévő zsírokban és olajokban peroxidok, majd szerves savak keletkeznek.</a:t>
            </a:r>
          </a:p>
          <a:p>
            <a:r>
              <a:rPr lang="en-HU" dirty="0"/>
              <a:t>A peroxidok állategészségügyi hatása veszélyesebb, rontják a szaporodóképességet és gyengítik az immunrendszert.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0116F-F347-8145-97DA-42F3E5B59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8" y="1690688"/>
            <a:ext cx="6539845" cy="422403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AC571-9C56-4C44-BF8F-89AA4EDDB8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4996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C33D5-4243-FF40-9284-A35DB5A78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/>
              <a:t>Káros vegyületek a takarmányokban: mikotoxinok</a:t>
            </a:r>
            <a:br>
              <a:rPr lang="en-HU"/>
            </a:b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2CB4F-C918-D14F-8D20-8E33F0522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468" y="1690689"/>
            <a:ext cx="5685833" cy="4233861"/>
          </a:xfrm>
        </p:spPr>
        <p:txBody>
          <a:bodyPr>
            <a:normAutofit fontScale="85000" lnSpcReduction="20000"/>
          </a:bodyPr>
          <a:lstStyle/>
          <a:p>
            <a:r>
              <a:rPr lang="en-HU" dirty="0"/>
              <a:t>A mikotoxinok a penészgombák másodlagos anyagcseretermékei, amelyek melegvérű állatokra nézve károsak</a:t>
            </a:r>
          </a:p>
          <a:p>
            <a:r>
              <a:rPr lang="en-HU" dirty="0"/>
              <a:t>Vannak szántóföldi és raktári penészek.</a:t>
            </a:r>
          </a:p>
          <a:p>
            <a:r>
              <a:rPr lang="en-HU" dirty="0"/>
              <a:t>A penészek fejlődése a vízaktivitástól függ, lásd a fölső ábrát.</a:t>
            </a:r>
          </a:p>
          <a:p>
            <a:r>
              <a:rPr lang="en-HU" dirty="0"/>
              <a:t>Már koncentrációban is károsítják</a:t>
            </a:r>
            <a:r>
              <a:rPr lang="hu-HU" dirty="0"/>
              <a:t> </a:t>
            </a:r>
            <a:r>
              <a:rPr lang="en-HU" dirty="0"/>
              <a:t>az immunrendszert és szaporítószerveket. </a:t>
            </a:r>
          </a:p>
          <a:p>
            <a:r>
              <a:rPr lang="en-HU" dirty="0"/>
              <a:t>Az alsó ábra balról egy egészséges, jobbról egy T-2 toxint fogyasztó nyúl vérének progeszteronkoncentrációit mutatja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D5FB1D-E744-4748-9957-D8A7930DF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831" y="1253456"/>
            <a:ext cx="4361874" cy="26327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DA246B-EC4A-F04B-A980-EDCAD052F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701" y="4043686"/>
            <a:ext cx="4949141" cy="188086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68A9F7-2A5A-334A-9480-C96A9A5B18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14688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321480" y="365040"/>
            <a:ext cx="11555280" cy="1325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hu-HU" sz="3600" b="1" strike="noStrike" spc="-1">
                <a:solidFill>
                  <a:srgbClr val="1C9E4A"/>
                </a:solidFill>
                <a:latin typeface="Calibri"/>
                <a:ea typeface="Calibri"/>
              </a:rPr>
              <a:t>Takarmányreceptúrák</a:t>
            </a:r>
            <a:endParaRPr lang="hu-H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321480" y="1825560"/>
            <a:ext cx="1155528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 dirty="0">
                <a:solidFill>
                  <a:srgbClr val="1C9E4A"/>
                </a:solidFill>
                <a:latin typeface="Calibri"/>
                <a:ea typeface="Calibri"/>
              </a:rPr>
              <a:t>A precíziós etetés magában foglalja a takarmány- és tápanyaghulladék csökkentését azáltal, hogy csak az optimális termelés eléréséhez szükséges pontos mennyiséget eteti</a:t>
            </a:r>
          </a:p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 dirty="0">
                <a:solidFill>
                  <a:srgbClr val="1C9E4A"/>
                </a:solidFill>
                <a:latin typeface="Calibri"/>
                <a:ea typeface="Calibri"/>
              </a:rPr>
              <a:t>a precíziós takarmányozás gazdaságilag és környezetileg is hatékony</a:t>
            </a:r>
          </a:p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 dirty="0">
                <a:solidFill>
                  <a:srgbClr val="1C9E4A"/>
                </a:solidFill>
                <a:latin typeface="Calibri"/>
                <a:ea typeface="Calibri"/>
              </a:rPr>
              <a:t>A precíziós állattenyésztés célja a tápanyag- és táplálóanyagellátás pontos összehangolása</a:t>
            </a:r>
          </a:p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 dirty="0">
                <a:solidFill>
                  <a:srgbClr val="1C9E4A"/>
                </a:solidFill>
                <a:latin typeface="Calibri"/>
                <a:ea typeface="Calibri"/>
              </a:rPr>
              <a:t> A precíziós takarmányozás javíthatja a takarmányfelvétel és a szervezet általi feldolgozás hatékonyságát</a:t>
            </a:r>
          </a:p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 dirty="0">
                <a:solidFill>
                  <a:srgbClr val="1C9E4A"/>
                </a:solidFill>
                <a:latin typeface="Calibri"/>
                <a:ea typeface="Calibri"/>
              </a:rPr>
              <a:t>javíthatja a jövedelmezőséget és minimalizálja a trágya mennyiségét és a kiválasztott, meg nem emésztett tápanyagokat</a:t>
            </a:r>
          </a:p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endParaRPr lang="hu-HU" sz="2800" b="0" strike="noStrike" spc="-1" dirty="0">
              <a:solidFill>
                <a:srgbClr val="1C9E4A"/>
              </a:solidFill>
              <a:latin typeface="Calibri"/>
              <a:ea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321480" y="365040"/>
            <a:ext cx="11555280" cy="1325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r>
              <a:rPr lang="hu-HU" sz="4400" b="1" spc="-1">
                <a:solidFill>
                  <a:srgbClr val="1C9E4A"/>
                </a:solidFill>
                <a:latin typeface="Calibri"/>
              </a:rPr>
              <a:t>Precíziós takarmányreceptúrák I.</a:t>
            </a:r>
            <a:endParaRPr lang="hu-H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321480" y="1825560"/>
            <a:ext cx="1155528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10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800" b="0" strike="noStrike" spc="-1" dirty="0">
                <a:solidFill>
                  <a:srgbClr val="1C9E4A"/>
                </a:solidFill>
                <a:latin typeface="Calibri"/>
              </a:rPr>
              <a:t>precíziós takarmányozás csökkenti a gazdaság szükségleteit, ami csökkenti a gazdaság általános költségeit és javítja a jövedelmezőséget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800" b="0" strike="noStrike" spc="-1" dirty="0">
                <a:solidFill>
                  <a:srgbClr val="1C9E4A"/>
                </a:solidFill>
                <a:latin typeface="Calibri"/>
              </a:rPr>
              <a:t>A </a:t>
            </a:r>
            <a:r>
              <a:rPr lang="hu-HU" sz="2800" b="0" strike="noStrike" spc="-1" dirty="0" err="1">
                <a:solidFill>
                  <a:srgbClr val="1C9E4A"/>
                </a:solidFill>
                <a:latin typeface="Calibri"/>
              </a:rPr>
              <a:t>precízós</a:t>
            </a:r>
            <a:r>
              <a:rPr lang="hu-HU" sz="2800" b="0" strike="noStrike" spc="-1" dirty="0">
                <a:solidFill>
                  <a:srgbClr val="1C9E4A"/>
                </a:solidFill>
                <a:latin typeface="Calibri"/>
              </a:rPr>
              <a:t> receptúrák közvetlenül javítják a termelő jövedelmezőségét és hatékonyságát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800" b="0" strike="noStrike" spc="-1" dirty="0">
                <a:solidFill>
                  <a:srgbClr val="1C9E4A"/>
                </a:solidFill>
                <a:latin typeface="Calibri"/>
              </a:rPr>
              <a:t> A minőségi adatkezelés és a receptúrakezelés szükségessége elengedhetetlen a precíziós takarmányozás során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800" b="0" strike="noStrike" spc="-1" dirty="0">
                <a:solidFill>
                  <a:srgbClr val="1C9E4A"/>
                </a:solidFill>
                <a:latin typeface="Calibri"/>
              </a:rPr>
              <a:t>A precíziós takarmányozásnak távoli és „nagy” jövője van a nagy gazdaságok és kistermelők előtt egyaránt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800" b="0" strike="noStrike" spc="-1" dirty="0">
                <a:solidFill>
                  <a:srgbClr val="1C9E4A"/>
                </a:solidFill>
                <a:latin typeface="Calibri"/>
              </a:rPr>
              <a:t>fenntartható lehetőségeket kínál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800" b="0" strike="noStrike" spc="-1" dirty="0">
                <a:solidFill>
                  <a:srgbClr val="1C9E4A"/>
                </a:solidFill>
                <a:latin typeface="Calibri"/>
              </a:rPr>
              <a:t>hatalmas előnyökkel járnak az egész emberiség számára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49FBB-7988-2B47-B38F-F74A44837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/>
              <a:t>A precíziós élelmiszerelőállító-lánc I.</a:t>
            </a:r>
            <a:br>
              <a:rPr lang="en-HU"/>
            </a:b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EE6E9-E562-1B46-8454-E0E2B298CD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342720">
              <a:spcBef>
                <a:spcPts val="1001"/>
              </a:spcBef>
            </a:pPr>
            <a:r>
              <a:rPr lang="hu-HU" spc="-1"/>
              <a:t>Az életünk szinte minden területén szervessé- és elengedhetetlen részévé vált a digitális technológia (IT)</a:t>
            </a:r>
          </a:p>
          <a:p>
            <a:pPr indent="-342720">
              <a:spcBef>
                <a:spcPts val="1001"/>
              </a:spcBef>
            </a:pPr>
            <a:r>
              <a:rPr lang="hu-HU" spc="-1"/>
              <a:t>Gazdaságos termeléshez és magas minőségű termékek előállításához esszenciálisak az IT-technológiák</a:t>
            </a:r>
          </a:p>
          <a:p>
            <a:pPr indent="-342720">
              <a:spcBef>
                <a:spcPts val="1001"/>
              </a:spcBef>
            </a:pPr>
            <a:r>
              <a:rPr lang="hu-HU" spc="-1"/>
              <a:t>Üzemszervezés, gyártás, csomagolás, címkézés,termelésirányítás, minőség-ellenőrzés, logisztika IT-val</a:t>
            </a:r>
          </a:p>
          <a:p>
            <a:endParaRPr lang="en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98EE0-DB97-3243-B673-F7AD8CAAF5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4638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321480" y="365040"/>
            <a:ext cx="11555280" cy="1325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u-HU" sz="3600" b="1" strike="noStrike" spc="-1">
                <a:solidFill>
                  <a:srgbClr val="1C9E4A"/>
                </a:solidFill>
                <a:latin typeface="Calibri"/>
              </a:rPr>
              <a:t>Precíziós takarmányreceptúrák II. </a:t>
            </a:r>
            <a:endParaRPr lang="hu-HU" sz="3600" b="1" strike="noStrike" spc="-1">
              <a:solidFill>
                <a:srgbClr val="1C9E4A"/>
              </a:solidFill>
              <a:latin typeface="Calibri"/>
              <a:ea typeface="Calibri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321480" y="1825560"/>
            <a:ext cx="1155528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>
                <a:solidFill>
                  <a:srgbClr val="1C9E4A"/>
                </a:solidFill>
                <a:latin typeface="Calibri"/>
              </a:rPr>
              <a:t>Maximálisan igazodik a tartási és hasznosítási irányokhoz</a:t>
            </a:r>
            <a:endParaRPr lang="hu-HU" sz="2800" b="0" strike="noStrike" spc="-1">
              <a:solidFill>
                <a:srgbClr val="1C9E4A"/>
              </a:solidFill>
              <a:latin typeface="Calibri"/>
              <a:ea typeface="Calibri"/>
            </a:endParaRPr>
          </a:p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>
                <a:solidFill>
                  <a:srgbClr val="1C9E4A"/>
                </a:solidFill>
                <a:latin typeface="Calibri"/>
              </a:rPr>
              <a:t>Kerüli a felesleges bevitelt</a:t>
            </a:r>
            <a:endParaRPr lang="hu-HU" sz="2800" b="0" strike="noStrike" spc="-1">
              <a:solidFill>
                <a:srgbClr val="1C9E4A"/>
              </a:solidFill>
              <a:latin typeface="Calibri"/>
              <a:ea typeface="Calibri"/>
            </a:endParaRPr>
          </a:p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>
                <a:solidFill>
                  <a:srgbClr val="1C9E4A"/>
                </a:solidFill>
                <a:latin typeface="Calibri"/>
              </a:rPr>
              <a:t>A cél eléréséhez szükséges minimális beltartalmi összetevőket meghatározza</a:t>
            </a:r>
            <a:endParaRPr lang="hu-HU" sz="2800" b="0" strike="noStrike" spc="-1">
              <a:solidFill>
                <a:srgbClr val="1C9E4A"/>
              </a:solidFill>
              <a:latin typeface="Calibri"/>
              <a:ea typeface="Calibri"/>
            </a:endParaRPr>
          </a:p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>
                <a:solidFill>
                  <a:srgbClr val="1C9E4A"/>
                </a:solidFill>
                <a:latin typeface="Calibri"/>
              </a:rPr>
              <a:t>Nincs pazarlás, optimális takarmány-állati termék átalakulás (konverzió)</a:t>
            </a:r>
            <a:endParaRPr lang="hu-HU" sz="2800" b="0" strike="noStrike" spc="-1">
              <a:solidFill>
                <a:srgbClr val="1C9E4A"/>
              </a:solidFill>
              <a:latin typeface="Calibri"/>
              <a:ea typeface="Calibri"/>
            </a:endParaRPr>
          </a:p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>
                <a:solidFill>
                  <a:srgbClr val="1C9E4A"/>
                </a:solidFill>
                <a:latin typeface="Calibri"/>
              </a:rPr>
              <a:t>Fajlagos költségek csökkennek</a:t>
            </a:r>
            <a:endParaRPr lang="hu-HU" sz="2800" b="0" strike="noStrike" spc="-1">
              <a:solidFill>
                <a:srgbClr val="1C9E4A"/>
              </a:solidFill>
              <a:latin typeface="Calibri"/>
              <a:ea typeface="Calibri"/>
            </a:endParaRPr>
          </a:p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>
                <a:solidFill>
                  <a:srgbClr val="1C9E4A"/>
                </a:solidFill>
                <a:latin typeface="Calibri"/>
              </a:rPr>
              <a:t>A környezeti terhelés és az ökolábnyomok minimalizálódnak</a:t>
            </a:r>
            <a:endParaRPr lang="hu-HU" sz="2800" b="0" strike="noStrike" spc="-1">
              <a:solidFill>
                <a:srgbClr val="1C9E4A"/>
              </a:solidFill>
              <a:latin typeface="Calibri"/>
              <a:ea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3FC13-3DB2-7E41-88B6-8D2F0B7BE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Fontosabb takarmányalapanyagok jellemzése</a:t>
            </a:r>
            <a:r>
              <a:rPr lang="en-HU">
                <a:effectLst/>
              </a:rPr>
              <a:t> 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9F9EC-B414-134F-9CFA-D07631F1C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547" y="1482436"/>
            <a:ext cx="11555605" cy="4694527"/>
          </a:xfrm>
        </p:spPr>
        <p:txBody>
          <a:bodyPr>
            <a:normAutofit/>
          </a:bodyPr>
          <a:lstStyle/>
          <a:p>
            <a:r>
              <a:rPr lang="en-HU" dirty="0"/>
              <a:t>Gabonafélék</a:t>
            </a:r>
          </a:p>
          <a:p>
            <a:r>
              <a:rPr lang="en-HU" dirty="0"/>
              <a:t>Hüvelyes magvak, </a:t>
            </a:r>
            <a:r>
              <a:rPr lang="hu-HU" dirty="0"/>
              <a:t>e</a:t>
            </a:r>
            <a:r>
              <a:rPr lang="en-HU" dirty="0"/>
              <a:t>xtrahált darák</a:t>
            </a:r>
          </a:p>
          <a:p>
            <a:r>
              <a:rPr lang="en-HU" dirty="0"/>
              <a:t>Szilázsok, szenázsok</a:t>
            </a:r>
          </a:p>
          <a:p>
            <a:r>
              <a:rPr lang="en-HU" dirty="0"/>
              <a:t>Szénák, takarmányszalmák</a:t>
            </a:r>
          </a:p>
          <a:p>
            <a:r>
              <a:rPr lang="en-HU" dirty="0"/>
              <a:t>Takarmánymész, -foszfát</a:t>
            </a:r>
          </a:p>
          <a:p>
            <a:r>
              <a:rPr lang="en-HU" dirty="0"/>
              <a:t>Konyhasó</a:t>
            </a:r>
          </a:p>
          <a:p>
            <a:r>
              <a:rPr lang="en-HU" dirty="0"/>
              <a:t>Ásványianyagok</a:t>
            </a:r>
          </a:p>
          <a:p>
            <a:r>
              <a:rPr lang="en-HU" dirty="0"/>
              <a:t>Vitaminok</a:t>
            </a:r>
          </a:p>
          <a:p>
            <a:r>
              <a:rPr lang="en-HU" dirty="0"/>
              <a:t>Adalékanyagok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6FBCAD-862D-F645-ABFF-E7E7F5FF78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34729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321480" y="365040"/>
            <a:ext cx="11555280" cy="1325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hu-HU" sz="3600" b="1" strike="noStrike" spc="-1">
                <a:solidFill>
                  <a:srgbClr val="1C9E4A"/>
                </a:solidFill>
                <a:latin typeface="Calibri"/>
                <a:ea typeface="Calibri"/>
              </a:rPr>
              <a:t>Takarmányok minőségi kritériumai I.</a:t>
            </a:r>
            <a:endParaRPr lang="hu-H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321480" y="1825560"/>
            <a:ext cx="1155528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457200" indent="-342720" algn="just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 dirty="0">
                <a:solidFill>
                  <a:srgbClr val="1C9E4A"/>
                </a:solidFill>
                <a:latin typeface="Calibri"/>
                <a:ea typeface="Calibri"/>
              </a:rPr>
              <a:t> Takarmány: mezőgazdasági nyersanyagok, mezőgazdasági melléktermékek, vitaminok, ásványi anyagok, nyomelemek és más takarmány-adalékanyagok keveréke</a:t>
            </a:r>
          </a:p>
          <a:p>
            <a:pPr marL="457200" indent="-342720" algn="just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 dirty="0">
                <a:solidFill>
                  <a:srgbClr val="1C9E4A"/>
                </a:solidFill>
                <a:latin typeface="Calibri"/>
                <a:ea typeface="Calibri"/>
              </a:rPr>
              <a:t>kielégíti az állatok különböző táplálkozási szükségleteit a különböző fiziológiai és termelési szakaszokban</a:t>
            </a:r>
          </a:p>
          <a:p>
            <a:pPr marL="457200" indent="-342720" algn="just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 dirty="0">
                <a:solidFill>
                  <a:srgbClr val="1C9E4A"/>
                </a:solidFill>
                <a:latin typeface="Calibri"/>
                <a:ea typeface="Calibri"/>
              </a:rPr>
              <a:t>Takarmányok célja alapvetően az </a:t>
            </a:r>
            <a:r>
              <a:rPr lang="hu-HU" sz="2800" b="0" strike="noStrike" spc="-1" dirty="0" err="1">
                <a:solidFill>
                  <a:srgbClr val="1C9E4A"/>
                </a:solidFill>
                <a:latin typeface="Calibri"/>
                <a:ea typeface="Calibri"/>
              </a:rPr>
              <a:t>életfönntartás</a:t>
            </a:r>
            <a:r>
              <a:rPr lang="hu-HU" sz="2800" b="0" strike="noStrike" spc="-1" dirty="0">
                <a:solidFill>
                  <a:srgbClr val="1C9E4A"/>
                </a:solidFill>
                <a:latin typeface="Calibri"/>
                <a:ea typeface="Calibri"/>
              </a:rPr>
              <a:t> („karbantartás”) és a termelés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321480" y="268059"/>
            <a:ext cx="11233800" cy="1325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114480" algn="ctr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</a:pPr>
            <a:r>
              <a:rPr lang="hu-HU" sz="4400" b="1" spc="-1">
                <a:solidFill>
                  <a:srgbClr val="1C9E4A"/>
                </a:solidFill>
                <a:latin typeface="Calibri"/>
                <a:ea typeface="Calibri"/>
              </a:rPr>
              <a:t>Takarmányok minőségi kritériumai II: </a:t>
            </a:r>
            <a:r>
              <a:rPr lang="hu-HU" sz="4400" b="1" strike="noStrike" spc="-1">
                <a:solidFill>
                  <a:srgbClr val="1C9E4A"/>
                </a:solidFill>
                <a:latin typeface="Calibri"/>
                <a:ea typeface="Calibri"/>
              </a:rPr>
              <a:t>Fizikai</a:t>
            </a:r>
          </a:p>
        </p:txBody>
      </p:sp>
      <p:sp>
        <p:nvSpPr>
          <p:cNvPr id="100" name="TextShape 2"/>
          <p:cNvSpPr txBox="1"/>
          <p:nvPr/>
        </p:nvSpPr>
        <p:spPr>
          <a:xfrm>
            <a:off x="321480" y="1825560"/>
            <a:ext cx="1155528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>
                <a:solidFill>
                  <a:srgbClr val="1C9E4A"/>
                </a:solidFill>
                <a:latin typeface="Calibri"/>
                <a:ea typeface="Calibri"/>
              </a:rPr>
              <a:t>A takarmány fizikai minősége: szín, textúra, szemcseméret</a:t>
            </a:r>
          </a:p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>
                <a:solidFill>
                  <a:srgbClr val="1C9E4A"/>
                </a:solidFill>
                <a:latin typeface="Calibri"/>
                <a:ea typeface="Calibri"/>
              </a:rPr>
              <a:t>A fizikai paraméterek befolyásolják a takarmányfölvételt, az emészthetőséget</a:t>
            </a:r>
          </a:p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>
                <a:solidFill>
                  <a:srgbClr val="1C9E4A"/>
                </a:solidFill>
                <a:latin typeface="Calibri"/>
                <a:ea typeface="Calibri"/>
              </a:rPr>
              <a:t>A jó fizikai muatókkal rendelkező takarmány kiszolgálja az állatok élettani igényeit, támogatja a hasznosítási irányt, optimalizálja a termelést és a jövedelmezőséget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21480" y="365040"/>
            <a:ext cx="11555280" cy="1325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r>
              <a:rPr lang="hu-HU" sz="4400" b="1" spc="-1">
                <a:solidFill>
                  <a:srgbClr val="1C9E4A"/>
                </a:solidFill>
                <a:latin typeface="Calibri"/>
                <a:ea typeface="Calibri"/>
              </a:rPr>
              <a:t>Takarmányok minőségi kritériumai III.: kémiai</a:t>
            </a:r>
            <a:endParaRPr lang="hu-HU" sz="44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21480" y="1825560"/>
            <a:ext cx="1155528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 dirty="0">
                <a:solidFill>
                  <a:srgbClr val="1C9E4A"/>
                </a:solidFill>
                <a:latin typeface="Calibri"/>
              </a:rPr>
              <a:t>Egy takarmánytól elvárjuk a kémiai tisztaságot</a:t>
            </a:r>
            <a:endParaRPr lang="hu-HU" sz="2800" b="0" strike="noStrike" spc="-1" dirty="0">
              <a:solidFill>
                <a:srgbClr val="1C9E4A"/>
              </a:solidFill>
              <a:latin typeface="Calibri"/>
              <a:ea typeface="Calibri"/>
            </a:endParaRPr>
          </a:p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 dirty="0">
                <a:solidFill>
                  <a:srgbClr val="1C9E4A"/>
                </a:solidFill>
                <a:latin typeface="Calibri"/>
              </a:rPr>
              <a:t>Vegyszermentes, maradékanyagmentes legyen</a:t>
            </a:r>
            <a:endParaRPr lang="hu-HU" sz="2800" b="0" strike="noStrike" spc="-1" dirty="0">
              <a:solidFill>
                <a:srgbClr val="1C9E4A"/>
              </a:solidFill>
              <a:latin typeface="Calibri"/>
              <a:ea typeface="Calibri"/>
            </a:endParaRPr>
          </a:p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 dirty="0">
                <a:solidFill>
                  <a:srgbClr val="1C9E4A"/>
                </a:solidFill>
                <a:latin typeface="Calibri"/>
              </a:rPr>
              <a:t>Gombatoxinoktól mentes vagy határérték alatti legyen</a:t>
            </a:r>
            <a:endParaRPr lang="hu-HU" sz="2800" b="0" strike="noStrike" spc="-1" dirty="0">
              <a:solidFill>
                <a:srgbClr val="1C9E4A"/>
              </a:solidFill>
              <a:latin typeface="Calibri"/>
              <a:ea typeface="Calibri"/>
            </a:endParaRPr>
          </a:p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 dirty="0">
                <a:solidFill>
                  <a:srgbClr val="1C9E4A"/>
                </a:solidFill>
                <a:latin typeface="Calibri"/>
              </a:rPr>
              <a:t>Toxinokat vagy egyéb </a:t>
            </a:r>
            <a:r>
              <a:rPr lang="hu-HU" sz="2800" b="0" strike="noStrike" spc="-1" dirty="0" err="1">
                <a:solidFill>
                  <a:srgbClr val="1C9E4A"/>
                </a:solidFill>
                <a:latin typeface="Calibri"/>
              </a:rPr>
              <a:t>antinutritív</a:t>
            </a:r>
            <a:r>
              <a:rPr lang="hu-HU" sz="2800" b="0" strike="noStrike" spc="-1" dirty="0">
                <a:solidFill>
                  <a:srgbClr val="1C9E4A"/>
                </a:solidFill>
                <a:latin typeface="Calibri"/>
              </a:rPr>
              <a:t> anyagokat depresszív szint alatti mennyiségben tartalmazzon</a:t>
            </a:r>
            <a:endParaRPr lang="hu-HU" sz="2800" b="0" strike="noStrike" spc="-1" dirty="0">
              <a:solidFill>
                <a:srgbClr val="1C9E4A"/>
              </a:solidFill>
              <a:latin typeface="Calibri"/>
              <a:ea typeface="Calibri"/>
            </a:endParaRPr>
          </a:p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 dirty="0">
                <a:solidFill>
                  <a:srgbClr val="1C9E4A"/>
                </a:solidFill>
                <a:latin typeface="Calibri"/>
              </a:rPr>
              <a:t>Kerüljük a káros </a:t>
            </a:r>
            <a:r>
              <a:rPr lang="hu-HU" sz="2800" b="0" strike="noStrike" spc="-1" dirty="0" err="1">
                <a:solidFill>
                  <a:srgbClr val="1C9E4A"/>
                </a:solidFill>
                <a:latin typeface="Calibri"/>
              </a:rPr>
              <a:t>szinergista</a:t>
            </a:r>
            <a:r>
              <a:rPr lang="hu-HU" sz="2800" b="0" strike="noStrike" spc="-1" dirty="0">
                <a:solidFill>
                  <a:srgbClr val="1C9E4A"/>
                </a:solidFill>
                <a:latin typeface="Calibri"/>
              </a:rPr>
              <a:t> (egymás hatását fokozó) hatást</a:t>
            </a:r>
            <a:endParaRPr lang="hu-HU" sz="2800" b="0" strike="noStrike" spc="-1" dirty="0">
              <a:solidFill>
                <a:srgbClr val="1C9E4A"/>
              </a:solidFill>
              <a:latin typeface="Calibri"/>
              <a:ea typeface="Calibri"/>
            </a:endParaRPr>
          </a:p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 dirty="0">
                <a:solidFill>
                  <a:srgbClr val="1C9E4A"/>
                </a:solidFill>
                <a:latin typeface="Calibri"/>
              </a:rPr>
              <a:t>„Sok kicsi, sokra megy”</a:t>
            </a:r>
            <a:endParaRPr lang="hu-HU" sz="2800" b="0" strike="noStrike" spc="-1" dirty="0">
              <a:solidFill>
                <a:srgbClr val="1C9E4A"/>
              </a:solidFill>
              <a:latin typeface="Calibri"/>
              <a:ea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321480" y="365040"/>
            <a:ext cx="11555280" cy="1325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r>
              <a:rPr lang="hu-HU" sz="4400" b="1" spc="-1">
                <a:solidFill>
                  <a:srgbClr val="1C9E4A"/>
                </a:solidFill>
                <a:latin typeface="Calibri"/>
                <a:ea typeface="Calibri"/>
              </a:rPr>
              <a:t>Takarmányok minőségi kritériumai III.: biológiai</a:t>
            </a:r>
            <a:endParaRPr lang="hu-HU" sz="4400" spc="-1"/>
          </a:p>
        </p:txBody>
      </p:sp>
      <p:sp>
        <p:nvSpPr>
          <p:cNvPr id="104" name="TextShape 2"/>
          <p:cNvSpPr txBox="1"/>
          <p:nvPr/>
        </p:nvSpPr>
        <p:spPr>
          <a:xfrm>
            <a:off x="321480" y="1825560"/>
            <a:ext cx="1155528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>
                <a:solidFill>
                  <a:srgbClr val="1C9E4A"/>
                </a:solidFill>
                <a:latin typeface="Calibri"/>
              </a:rPr>
              <a:t>A takarmányok szervezeten belüli hasznosulása nagy mértékben függ a beltartalmi összetevők biológiai tulajdonságától</a:t>
            </a:r>
            <a:endParaRPr lang="hu-HU" sz="2800" b="0" strike="noStrike" spc="-1">
              <a:solidFill>
                <a:srgbClr val="1C9E4A"/>
              </a:solidFill>
              <a:latin typeface="Calibri"/>
              <a:ea typeface="Calibri"/>
            </a:endParaRPr>
          </a:p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>
                <a:solidFill>
                  <a:srgbClr val="1C9E4A"/>
                </a:solidFill>
                <a:latin typeface="Calibri"/>
              </a:rPr>
              <a:t>Emészthetőség, föltárhatóság</a:t>
            </a:r>
          </a:p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spc="-1">
                <a:solidFill>
                  <a:srgbClr val="1C9E4A"/>
                </a:solidFill>
                <a:latin typeface="Calibri"/>
                <a:ea typeface="Calibri"/>
              </a:rPr>
              <a:t>Hasznosíthatóság (lásd barnulási reakció)</a:t>
            </a:r>
            <a:endParaRPr lang="hu-HU" sz="2800" b="0" strike="noStrike" spc="-1">
              <a:solidFill>
                <a:srgbClr val="1C9E4A"/>
              </a:solidFill>
              <a:latin typeface="Calibri"/>
              <a:ea typeface="Calibri"/>
            </a:endParaRPr>
          </a:p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>
                <a:solidFill>
                  <a:srgbClr val="1C9E4A"/>
                </a:solidFill>
                <a:latin typeface="Calibri"/>
              </a:rPr>
              <a:t>Szerves vagy szervetlen kötésű anyagok</a:t>
            </a:r>
            <a:endParaRPr lang="hu-HU" sz="2800" b="0" strike="noStrike" spc="-1">
              <a:solidFill>
                <a:srgbClr val="1C9E4A"/>
              </a:solidFill>
              <a:latin typeface="Calibri"/>
              <a:ea typeface="Calibri"/>
            </a:endParaRPr>
          </a:p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endParaRPr lang="hu-HU" sz="2800" b="0" strike="noStrike" spc="-1">
              <a:solidFill>
                <a:srgbClr val="1C9E4A"/>
              </a:solidFill>
              <a:latin typeface="Calibri"/>
              <a:ea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321480" y="365040"/>
            <a:ext cx="11555280" cy="1325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hu-HU" sz="4400" b="1" strike="noStrike" spc="-1">
                <a:solidFill>
                  <a:srgbClr val="1C9E4A"/>
                </a:solidFill>
                <a:latin typeface="Calibri"/>
                <a:ea typeface="Calibri"/>
              </a:rPr>
              <a:t>Total Nutrition elve I.</a:t>
            </a:r>
            <a:endParaRPr lang="hu-H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321480" y="1825560"/>
            <a:ext cx="1155528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5000" lnSpcReduction="10000"/>
          </a:bodyPr>
          <a:lstStyle/>
          <a:p>
            <a:pPr marL="457200" indent="-342720" algn="just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 dirty="0">
                <a:solidFill>
                  <a:srgbClr val="1C9E4A"/>
                </a:solidFill>
                <a:latin typeface="Calibri"/>
                <a:ea typeface="Calibri"/>
              </a:rPr>
              <a:t>betegségek elkerülésére és az egészségmegőrzésére irányuló intézkedések széles körének stratégiai alkalmazása, amelyek hozzájárulnak az állattenyésztés jobb és elfogadhatóbb rendszeréhez</a:t>
            </a:r>
          </a:p>
          <a:p>
            <a:pPr marL="457200" indent="-342720" algn="just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 dirty="0">
                <a:solidFill>
                  <a:srgbClr val="1C9E4A"/>
                </a:solidFill>
                <a:latin typeface="Calibri"/>
                <a:ea typeface="Calibri"/>
              </a:rPr>
              <a:t>fölnevelést és termelést antibiotikumok használata nélkül</a:t>
            </a:r>
          </a:p>
          <a:p>
            <a:pPr marL="457200" indent="-342720" algn="just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 dirty="0">
                <a:solidFill>
                  <a:srgbClr val="1C9E4A"/>
                </a:solidFill>
                <a:latin typeface="Calibri"/>
                <a:ea typeface="Calibri"/>
              </a:rPr>
              <a:t>figyelembe kell venni a takarmányok tápanyagszintjét és más bioaktív komponenseket, az úgynevezett </a:t>
            </a:r>
            <a:r>
              <a:rPr lang="hu-HU" sz="2800" b="0" strike="noStrike" spc="-1" dirty="0" err="1">
                <a:solidFill>
                  <a:srgbClr val="1C9E4A"/>
                </a:solidFill>
                <a:latin typeface="Calibri"/>
                <a:ea typeface="Calibri"/>
              </a:rPr>
              <a:t>nutricineket</a:t>
            </a:r>
            <a:endParaRPr lang="hu-HU" sz="2800" b="0" strike="noStrike" spc="-1" dirty="0">
              <a:solidFill>
                <a:srgbClr val="1C9E4A"/>
              </a:solidFill>
              <a:latin typeface="Calibri"/>
              <a:ea typeface="Calibri"/>
            </a:endParaRPr>
          </a:p>
          <a:p>
            <a:pPr marL="457200" indent="-342720" algn="just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 dirty="0">
                <a:solidFill>
                  <a:srgbClr val="1C9E4A"/>
                </a:solidFill>
                <a:latin typeface="Calibri"/>
                <a:ea typeface="Calibri"/>
              </a:rPr>
              <a:t>kezdeti eredmények arra engednek következtetni, hogy egy nagy mennyiségű </a:t>
            </a:r>
            <a:r>
              <a:rPr lang="hu-HU" sz="2800" b="0" strike="noStrike" spc="-1" dirty="0" err="1">
                <a:solidFill>
                  <a:srgbClr val="1C9E4A"/>
                </a:solidFill>
                <a:latin typeface="Calibri"/>
                <a:ea typeface="Calibri"/>
              </a:rPr>
              <a:t>nutricine</a:t>
            </a:r>
            <a:r>
              <a:rPr lang="hu-HU" sz="2800" b="0" strike="noStrike" spc="-1" dirty="0">
                <a:solidFill>
                  <a:srgbClr val="1C9E4A"/>
                </a:solidFill>
                <a:latin typeface="Calibri"/>
                <a:ea typeface="Calibri"/>
              </a:rPr>
              <a:t> megfontolt felhasználásával mind az állatok jó egészségi állapotát, mind pedig a jó növekedési teljesítményét el lehet érni olyan takarmánykészítmények és összetevők fölhasználásával, amelyek kielégítik a modern jogszabályi és fogyasztói igényeket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321480" y="365040"/>
            <a:ext cx="11555280" cy="1325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hu-HU" sz="4400" b="1" spc="-1">
                <a:solidFill>
                  <a:srgbClr val="1C9E4A"/>
                </a:solidFill>
                <a:latin typeface="Calibri"/>
                <a:ea typeface="Calibri"/>
              </a:rPr>
              <a:t>Total Nutrition elve II.</a:t>
            </a:r>
            <a:endParaRPr lang="hu-HU" sz="4400" spc="-1"/>
          </a:p>
        </p:txBody>
      </p:sp>
      <p:sp>
        <p:nvSpPr>
          <p:cNvPr id="108" name="TextShape 2"/>
          <p:cNvSpPr txBox="1"/>
          <p:nvPr/>
        </p:nvSpPr>
        <p:spPr>
          <a:xfrm>
            <a:off x="321480" y="1825560"/>
            <a:ext cx="1155528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>
                <a:solidFill>
                  <a:srgbClr val="1C9E4A"/>
                </a:solidFill>
                <a:latin typeface="Calibri"/>
              </a:rPr>
              <a:t>Figyelemmel van az élettani és hasznosítási irányokra</a:t>
            </a:r>
            <a:endParaRPr lang="hu-HU" sz="2800" b="0" strike="noStrike" spc="-1">
              <a:solidFill>
                <a:srgbClr val="1C9E4A"/>
              </a:solidFill>
              <a:latin typeface="Calibri"/>
              <a:ea typeface="Calibri"/>
            </a:endParaRPr>
          </a:p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>
                <a:solidFill>
                  <a:srgbClr val="1C9E4A"/>
                </a:solidFill>
                <a:latin typeface="Calibri"/>
              </a:rPr>
              <a:t>Nincs hiánybetegség</a:t>
            </a:r>
            <a:endParaRPr lang="hu-HU" sz="2800" b="0" strike="noStrike" spc="-1">
              <a:solidFill>
                <a:srgbClr val="1C9E4A"/>
              </a:solidFill>
              <a:latin typeface="Calibri"/>
              <a:ea typeface="Calibri"/>
            </a:endParaRPr>
          </a:p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>
                <a:solidFill>
                  <a:srgbClr val="1C9E4A"/>
                </a:solidFill>
                <a:latin typeface="Calibri"/>
              </a:rPr>
              <a:t>Túletetés-túladagolás</a:t>
            </a:r>
            <a:endParaRPr lang="hu-HU" sz="2800" b="0" strike="noStrike" spc="-1">
              <a:solidFill>
                <a:srgbClr val="1C9E4A"/>
              </a:solidFill>
              <a:latin typeface="Calibri"/>
              <a:ea typeface="Calibri"/>
            </a:endParaRPr>
          </a:p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>
                <a:solidFill>
                  <a:srgbClr val="1C9E4A"/>
                </a:solidFill>
                <a:latin typeface="Calibri"/>
              </a:rPr>
              <a:t>Optimális fölhasználás</a:t>
            </a:r>
          </a:p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spc="-1">
                <a:solidFill>
                  <a:srgbClr val="1C9E4A"/>
                </a:solidFill>
                <a:latin typeface="Calibri"/>
                <a:ea typeface="Calibri"/>
              </a:rPr>
              <a:t>Kevesebb környezetterhelés</a:t>
            </a:r>
            <a:endParaRPr lang="hu-HU" sz="2800" b="0" strike="noStrike" spc="-1">
              <a:solidFill>
                <a:srgbClr val="1C9E4A"/>
              </a:solidFill>
              <a:latin typeface="Calibri"/>
              <a:ea typeface="Calibri"/>
            </a:endParaRPr>
          </a:p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endParaRPr lang="hu-HU" sz="2800" b="0" strike="noStrike" spc="-1">
              <a:solidFill>
                <a:srgbClr val="1C9E4A"/>
              </a:solidFill>
              <a:latin typeface="Calibri"/>
              <a:ea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321480" y="365040"/>
            <a:ext cx="11555280" cy="1325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hu-HU" sz="3600" b="1" spc="-1">
                <a:solidFill>
                  <a:srgbClr val="1C9E4A"/>
                </a:solidFill>
                <a:latin typeface="Calibri"/>
                <a:ea typeface="Calibri"/>
              </a:rPr>
              <a:t>Total Nutrition elve III.</a:t>
            </a:r>
            <a:endParaRPr lang="hu-HU" sz="3600" spc="-1"/>
          </a:p>
          <a:p>
            <a:pPr algn="ctr"/>
            <a:r>
              <a:rPr lang="hu-HU" sz="3600" spc="-1">
                <a:solidFill>
                  <a:srgbClr val="1C9E4A"/>
                </a:solidFill>
                <a:latin typeface="Calibri"/>
              </a:rPr>
              <a:t>Jó</a:t>
            </a:r>
            <a:r>
              <a:rPr lang="hu-HU" sz="3600" b="0" strike="noStrike" spc="-1">
                <a:solidFill>
                  <a:srgbClr val="1C9E4A"/>
                </a:solidFill>
                <a:latin typeface="Calibri"/>
              </a:rPr>
              <a:t> takarmányozási gyakorlatok</a:t>
            </a:r>
          </a:p>
        </p:txBody>
      </p:sp>
      <p:sp>
        <p:nvSpPr>
          <p:cNvPr id="114" name="TextShape 2"/>
          <p:cNvSpPr txBox="1"/>
          <p:nvPr/>
        </p:nvSpPr>
        <p:spPr>
          <a:xfrm>
            <a:off x="321480" y="1825560"/>
            <a:ext cx="11555280" cy="435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3200" b="0" strike="noStrike" spc="-1">
                <a:solidFill>
                  <a:srgbClr val="1C9E4A"/>
                </a:solidFill>
                <a:latin typeface="Calibri"/>
              </a:rPr>
              <a:t>Mit, mikor milyen gyakorisággal</a:t>
            </a: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3200" b="0" strike="noStrike" spc="-1">
                <a:solidFill>
                  <a:srgbClr val="1C9E4A"/>
                </a:solidFill>
                <a:latin typeface="Calibri"/>
              </a:rPr>
              <a:t>Illeszkedjen a bioritmushoz</a:t>
            </a: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3200" b="0" strike="noStrike" spc="-1">
                <a:solidFill>
                  <a:srgbClr val="1C9E4A"/>
                </a:solidFill>
                <a:latin typeface="Calibri"/>
              </a:rPr>
              <a:t>Kövessük az állatok teljesítményét</a:t>
            </a: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3200" b="0" strike="noStrike" spc="-1">
                <a:solidFill>
                  <a:srgbClr val="1C9E4A"/>
                </a:solidFill>
                <a:latin typeface="Calibri"/>
              </a:rPr>
              <a:t>Figyelemmel kell lenni az előrehaladásra</a:t>
            </a: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3200" b="0" strike="noStrike" spc="-1">
                <a:solidFill>
                  <a:srgbClr val="1C9E4A"/>
                </a:solidFill>
                <a:latin typeface="Calibri"/>
              </a:rPr>
              <a:t>Nem erőltessük a teljesítményt, amennyiben hosszú-hasznos élettartamot szeretnénk elérni</a:t>
            </a: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3200" b="0" strike="noStrike" spc="-1">
                <a:solidFill>
                  <a:srgbClr val="1C9E4A"/>
                </a:solidFill>
                <a:latin typeface="Calibri"/>
              </a:rPr>
              <a:t>A genetikai teljesítmény-képességet optimálisan ki kell használni, de nem minden áron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321480" y="365040"/>
            <a:ext cx="11555280" cy="1325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hu-HU" sz="4400" b="0" strike="noStrike" spc="-1" dirty="0">
                <a:solidFill>
                  <a:srgbClr val="1C9E4A"/>
                </a:solidFill>
                <a:latin typeface="Calibri"/>
              </a:rPr>
              <a:t>Kapcsolódó jogszabályok: takarmányozás, </a:t>
            </a:r>
            <a:r>
              <a:rPr lang="hu-HU" sz="4400" spc="-1" dirty="0">
                <a:solidFill>
                  <a:srgbClr val="1C9E4A"/>
                </a:solidFill>
                <a:latin typeface="Calibri"/>
              </a:rPr>
              <a:t>állategészségügy, élelmiszer, szavatosság</a:t>
            </a:r>
          </a:p>
        </p:txBody>
      </p:sp>
      <p:sp>
        <p:nvSpPr>
          <p:cNvPr id="110" name="TextShape 2"/>
          <p:cNvSpPr txBox="1"/>
          <p:nvPr/>
        </p:nvSpPr>
        <p:spPr>
          <a:xfrm>
            <a:off x="321480" y="2139042"/>
            <a:ext cx="11555280" cy="4037477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600" b="0" strike="noStrike" spc="-1" dirty="0">
                <a:solidFill>
                  <a:srgbClr val="1C9E4A"/>
                </a:solidFill>
                <a:latin typeface="Arial"/>
              </a:rPr>
              <a:t>Takarmánytörvény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600" spc="-1" dirty="0">
                <a:solidFill>
                  <a:srgbClr val="1C9E4A"/>
                </a:solidFill>
              </a:rPr>
              <a:t>Állategészségügyi Törvény: legelőgazdálkodás, </a:t>
            </a:r>
            <a:r>
              <a:rPr lang="hu-HU" sz="2600" spc="-1" dirty="0" err="1">
                <a:solidFill>
                  <a:srgbClr val="1C9E4A"/>
                </a:solidFill>
              </a:rPr>
              <a:t>takarmányhigiéne</a:t>
            </a:r>
            <a:r>
              <a:rPr lang="hu-HU" sz="2600" spc="-1" dirty="0">
                <a:solidFill>
                  <a:srgbClr val="1C9E4A"/>
                </a:solidFill>
              </a:rPr>
              <a:t> </a:t>
            </a:r>
            <a:endParaRPr lang="hu-HU" sz="2600" b="0" strike="noStrike" spc="-1" dirty="0">
              <a:solidFill>
                <a:srgbClr val="1C9E4A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600" b="0" strike="noStrike" spc="-1" dirty="0">
                <a:solidFill>
                  <a:srgbClr val="1C9E4A"/>
                </a:solidFill>
                <a:latin typeface="Arial"/>
              </a:rPr>
              <a:t>Takarmánykódex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600" b="0" strike="noStrike" spc="-1" dirty="0">
                <a:solidFill>
                  <a:srgbClr val="1C9E4A"/>
                </a:solidFill>
                <a:latin typeface="Arial"/>
              </a:rPr>
              <a:t>Élelmiszer-lánc Törvény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600" b="0" strike="noStrike" spc="-1" dirty="0">
                <a:solidFill>
                  <a:srgbClr val="1C9E4A"/>
                </a:solidFill>
                <a:latin typeface="Arial"/>
              </a:rPr>
              <a:t>Polgári perrendtartás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600" b="0" strike="noStrike" spc="-1" dirty="0">
                <a:solidFill>
                  <a:srgbClr val="1C9E4A"/>
                </a:solidFill>
                <a:latin typeface="Arial"/>
              </a:rPr>
              <a:t>Igazságügyi szakértők</a:t>
            </a:r>
          </a:p>
        </p:txBody>
      </p:sp>
    </p:spTree>
    <p:extLst>
      <p:ext uri="{BB962C8B-B14F-4D97-AF65-F5344CB8AC3E}">
        <p14:creationId xmlns:p14="http://schemas.microsoft.com/office/powerpoint/2010/main" val="4086534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321480" y="365040"/>
            <a:ext cx="11555280" cy="1325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hu-HU" sz="2800" b="1" i="1">
                <a:solidFill>
                  <a:srgbClr val="00B050"/>
                </a:solidFill>
              </a:rPr>
              <a:t>A precíziós élelmiszerelőállító-lánc II. :</a:t>
            </a:r>
            <a:r>
              <a:rPr lang="hu-HU" sz="2800" b="1" strike="noStrike" spc="-1">
                <a:solidFill>
                  <a:srgbClr val="00B050"/>
                </a:solidFill>
                <a:latin typeface="Calibri"/>
                <a:ea typeface="Calibri"/>
              </a:rPr>
              <a:t>Élelmiszeripari IT</a:t>
            </a:r>
            <a:endParaRPr lang="hu-HU" sz="2800" b="1" strike="noStrike" spc="-1">
              <a:solidFill>
                <a:srgbClr val="00B050"/>
              </a:solidFill>
              <a:latin typeface="Arial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321480" y="1825560"/>
            <a:ext cx="1155528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>
                <a:solidFill>
                  <a:srgbClr val="1C9E4A"/>
                </a:solidFill>
                <a:latin typeface="Calibri"/>
                <a:ea typeface="Calibri"/>
              </a:rPr>
              <a:t>robotizáció</a:t>
            </a:r>
          </a:p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>
                <a:solidFill>
                  <a:srgbClr val="1C9E4A"/>
                </a:solidFill>
                <a:latin typeface="Calibri"/>
                <a:ea typeface="Calibri"/>
              </a:rPr>
              <a:t>automatizáció</a:t>
            </a:r>
          </a:p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>
                <a:solidFill>
                  <a:srgbClr val="1C9E4A"/>
                </a:solidFill>
                <a:latin typeface="Calibri"/>
                <a:ea typeface="Calibri"/>
              </a:rPr>
              <a:t>digitális alapú termelésirányítás</a:t>
            </a:r>
          </a:p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>
                <a:solidFill>
                  <a:srgbClr val="1C9E4A"/>
                </a:solidFill>
                <a:latin typeface="Calibri"/>
                <a:ea typeface="Calibri"/>
              </a:rPr>
              <a:t>nyomonkövetés/visszavezethetőség</a:t>
            </a:r>
          </a:p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>
                <a:solidFill>
                  <a:srgbClr val="1C9E4A"/>
                </a:solidFill>
                <a:latin typeface="Calibri"/>
                <a:ea typeface="Calibri"/>
              </a:rPr>
              <a:t>blockchain technológiák (intelligens címkézés, QR-kódok)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321480" y="365040"/>
            <a:ext cx="1155492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3" name="CustomShape 2"/>
          <p:cNvSpPr/>
          <p:nvPr/>
        </p:nvSpPr>
        <p:spPr>
          <a:xfrm>
            <a:off x="315600" y="2029968"/>
            <a:ext cx="11560800" cy="41461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34236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600" b="0" i="1" strike="noStrike" spc="-1" dirty="0">
                <a:solidFill>
                  <a:srgbClr val="1C9E4A"/>
                </a:solidFill>
                <a:latin typeface="Calibri"/>
                <a:ea typeface="Calibri"/>
              </a:rPr>
              <a:t>ad libitum </a:t>
            </a:r>
            <a:r>
              <a:rPr lang="hu-HU" sz="2600" b="0" strike="noStrike" spc="-1" dirty="0">
                <a:solidFill>
                  <a:srgbClr val="1C9E4A"/>
                </a:solidFill>
                <a:latin typeface="Calibri"/>
                <a:ea typeface="Calibri"/>
              </a:rPr>
              <a:t>(klasszikus)</a:t>
            </a:r>
            <a:endParaRPr lang="hu-HU" sz="2600" b="0" strike="noStrike" spc="-1" dirty="0">
              <a:latin typeface="Arial"/>
            </a:endParaRPr>
          </a:p>
          <a:p>
            <a:pPr marL="457200" indent="-34236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600" b="0" strike="noStrike" spc="-1" dirty="0">
                <a:solidFill>
                  <a:srgbClr val="1C9E4A"/>
                </a:solidFill>
                <a:latin typeface="Calibri"/>
                <a:ea typeface="Calibri"/>
              </a:rPr>
              <a:t>Számítógép vezérelt etetési technológiák (vályúszonda, egyedi elektronikus </a:t>
            </a:r>
            <a:r>
              <a:rPr lang="hu-HU" sz="2600" b="0" strike="noStrike" spc="-1" dirty="0" err="1">
                <a:solidFill>
                  <a:srgbClr val="1C9E4A"/>
                </a:solidFill>
                <a:latin typeface="Calibri"/>
                <a:ea typeface="Calibri"/>
              </a:rPr>
              <a:t>transzponderek</a:t>
            </a:r>
            <a:r>
              <a:rPr lang="hu-HU" sz="2600" b="0" strike="noStrike" spc="-1" dirty="0">
                <a:solidFill>
                  <a:srgbClr val="1C9E4A"/>
                </a:solidFill>
                <a:latin typeface="Calibri"/>
                <a:ea typeface="Calibri"/>
              </a:rPr>
              <a:t>)</a:t>
            </a:r>
            <a:endParaRPr lang="hu-HU" sz="2600" b="0" strike="noStrike" spc="-1" dirty="0">
              <a:latin typeface="Arial"/>
            </a:endParaRPr>
          </a:p>
          <a:p>
            <a:pPr marL="457200" indent="-34236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600" b="0" strike="noStrike" spc="-1" dirty="0">
                <a:solidFill>
                  <a:srgbClr val="1C9E4A"/>
                </a:solidFill>
                <a:latin typeface="Calibri"/>
                <a:ea typeface="Calibri"/>
              </a:rPr>
              <a:t>Vizes alapú takarmányozás</a:t>
            </a:r>
            <a:endParaRPr lang="hu-HU" sz="2600" b="0" strike="noStrike" spc="-1" dirty="0">
              <a:latin typeface="Arial"/>
            </a:endParaRPr>
          </a:p>
          <a:p>
            <a:pPr marL="457200" indent="-34236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600" b="0" strike="noStrike" spc="-1" dirty="0">
                <a:solidFill>
                  <a:srgbClr val="1C9E4A"/>
                </a:solidFill>
                <a:latin typeface="Calibri"/>
                <a:ea typeface="Calibri"/>
              </a:rPr>
              <a:t>Általában 1:2,5-2,7 arányú </a:t>
            </a:r>
            <a:r>
              <a:rPr lang="hu-HU" sz="2600" b="0" strike="noStrike" spc="-1" dirty="0" err="1">
                <a:solidFill>
                  <a:srgbClr val="1C9E4A"/>
                </a:solidFill>
                <a:latin typeface="Calibri"/>
                <a:ea typeface="Calibri"/>
              </a:rPr>
              <a:t>takarmány:víz</a:t>
            </a:r>
            <a:endParaRPr lang="hu-HU" sz="2600" b="0" strike="noStrike" spc="-1" dirty="0">
              <a:latin typeface="Arial"/>
            </a:endParaRPr>
          </a:p>
          <a:p>
            <a:pPr marL="457200" indent="-34236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600" b="0" strike="noStrike" spc="-1" dirty="0">
                <a:solidFill>
                  <a:srgbClr val="1C9E4A"/>
                </a:solidFill>
                <a:latin typeface="Calibri"/>
                <a:ea typeface="Calibri"/>
              </a:rPr>
              <a:t>Hizlalás idejére meghatározott görbe szerint automatizálva</a:t>
            </a:r>
            <a:endParaRPr lang="hu-HU" sz="2600" b="0" strike="noStrike" spc="-1" dirty="0">
              <a:latin typeface="Arial"/>
            </a:endParaRPr>
          </a:p>
          <a:p>
            <a:pPr marL="457200" indent="-34236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600" b="0" strike="noStrike" spc="-1" dirty="0">
                <a:solidFill>
                  <a:srgbClr val="1C9E4A"/>
                </a:solidFill>
                <a:latin typeface="Calibri"/>
                <a:ea typeface="Calibri"/>
              </a:rPr>
              <a:t>Takarmány-túlkínálat (étvágytalanság) vagy deficit esetében gyors korrekció</a:t>
            </a:r>
            <a:endParaRPr lang="hu-HU" sz="2600" b="0" strike="noStrike" spc="-1" dirty="0">
              <a:latin typeface="Arial"/>
            </a:endParaRPr>
          </a:p>
          <a:p>
            <a:pPr marL="457200" indent="-34236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600" b="0" strike="noStrike" spc="-1" dirty="0">
                <a:solidFill>
                  <a:srgbClr val="1C9E4A"/>
                </a:solidFill>
                <a:latin typeface="Calibri"/>
                <a:ea typeface="Calibri"/>
              </a:rPr>
              <a:t>Fontos indikátor lehet a betegségek előrejelzésében</a:t>
            </a:r>
            <a:endParaRPr lang="hu-HU" sz="2600" b="0" strike="noStrike" spc="-1" dirty="0">
              <a:latin typeface="Arial"/>
            </a:endParaRPr>
          </a:p>
          <a:p>
            <a:pPr marL="457200" indent="-34236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600" b="0" strike="noStrike" spc="-1" dirty="0">
                <a:solidFill>
                  <a:srgbClr val="1C9E4A"/>
                </a:solidFill>
                <a:latin typeface="Calibri"/>
                <a:ea typeface="Calibri"/>
              </a:rPr>
              <a:t>Betegségek klinikai megjelenése előtt csökkenő étvágy</a:t>
            </a:r>
            <a:endParaRPr lang="hu-HU" sz="2600" b="0" strike="noStrike" spc="-1" dirty="0"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A6A8F0-EF1C-AC4C-B062-BF7A7FE5301C}"/>
              </a:ext>
            </a:extLst>
          </p:cNvPr>
          <p:cNvSpPr/>
          <p:nvPr/>
        </p:nvSpPr>
        <p:spPr>
          <a:xfrm>
            <a:off x="315600" y="365040"/>
            <a:ext cx="113887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400" i="1">
                <a:solidFill>
                  <a:srgbClr val="00B050"/>
                </a:solidFill>
              </a:rPr>
              <a:t>Gyakorlati példa a precíziós takarmányozás megvalósítására a sertéshizalásban</a:t>
            </a:r>
            <a:endParaRPr lang="en-HU" sz="440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2821D-3887-FC4F-B3E9-701E66F6B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u-HU" sz="4400"/>
            </a:br>
            <a:r>
              <a:rPr lang="hu-HU" sz="4400"/>
              <a:t>Stressz fogalma. Fontosabb stresszforrások a gyakorlatban</a:t>
            </a:r>
            <a:br>
              <a:rPr lang="en-HU"/>
            </a:b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D15E57-8D9E-CC4E-A2A2-37A6391D9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71" y="1825625"/>
            <a:ext cx="5914661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en-HU" dirty="0"/>
              <a:t>Kiváltói a stresszorok: zsúfolt tartás, rossz takarmányozás, nem megfelelő gondozás</a:t>
            </a:r>
          </a:p>
          <a:p>
            <a:pPr algn="just"/>
            <a:r>
              <a:rPr lang="en-HU" dirty="0"/>
              <a:t>A stressz rontja a termelést</a:t>
            </a:r>
          </a:p>
          <a:p>
            <a:pPr algn="just"/>
            <a:r>
              <a:rPr lang="en-HU" dirty="0"/>
              <a:t>A stressz gyengíti az állatok természetes ellenállóképességét</a:t>
            </a:r>
          </a:p>
          <a:p>
            <a:pPr algn="just"/>
            <a:r>
              <a:rPr lang="en-HU" dirty="0"/>
              <a:t>Stresszhatásban a vakcinázások kevésbé, vagy nem hatásosak</a:t>
            </a:r>
          </a:p>
          <a:p>
            <a:pPr algn="just"/>
            <a:r>
              <a:rPr lang="en-HU" dirty="0"/>
              <a:t>Kovács F.: Akadémiai székfoglaló, 1983.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0CA89-4D7F-FE4D-8583-CF350F3138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41</a:t>
            </a:fld>
            <a:endParaRPr lang="hu-HU"/>
          </a:p>
        </p:txBody>
      </p:sp>
      <p:pic>
        <p:nvPicPr>
          <p:cNvPr id="5" name="Picture 11" descr="Stresszor">
            <a:extLst>
              <a:ext uri="{FF2B5EF4-FFF2-40B4-BE49-F238E27FC236}">
                <a16:creationId xmlns:a16="http://schemas.microsoft.com/office/drawing/2014/main" id="{015DC502-2E10-A948-8241-1B1388A74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69706" y="1825625"/>
            <a:ext cx="5616527" cy="3405048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F2AF48-9DBB-1744-8386-AF3170AE73E0}"/>
              </a:ext>
            </a:extLst>
          </p:cNvPr>
          <p:cNvSpPr/>
          <p:nvPr/>
        </p:nvSpPr>
        <p:spPr>
          <a:xfrm>
            <a:off x="6400800" y="5582652"/>
            <a:ext cx="53781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HU" sz="2000" dirty="0">
                <a:solidFill>
                  <a:srgbClr val="00B050"/>
                </a:solidFill>
              </a:rPr>
              <a:t>A stressz a szevezet belső világának egyensúlyát veszélyeztető állapot.</a:t>
            </a:r>
          </a:p>
        </p:txBody>
      </p:sp>
    </p:spTree>
    <p:extLst>
      <p:ext uri="{BB962C8B-B14F-4D97-AF65-F5344CB8AC3E}">
        <p14:creationId xmlns:p14="http://schemas.microsoft.com/office/powerpoint/2010/main" val="12788455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CD8FD-23FA-B845-A551-AEF30C5D1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i="1" dirty="0">
                <a:solidFill>
                  <a:schemeClr val="accent6"/>
                </a:solidFill>
              </a:rPr>
              <a:t>A hőstressz és leküzdése takarmányozással, </a:t>
            </a:r>
            <a:br>
              <a:rPr lang="hu-HU" i="1" dirty="0">
                <a:solidFill>
                  <a:schemeClr val="accent6"/>
                </a:solidFill>
              </a:rPr>
            </a:br>
            <a:r>
              <a:rPr lang="hu-HU" i="1" dirty="0">
                <a:solidFill>
                  <a:schemeClr val="accent6"/>
                </a:solidFill>
              </a:rPr>
              <a:t>példákkal: nagytejű tehén, </a:t>
            </a:r>
            <a:r>
              <a:rPr lang="hu-HU" i="1" dirty="0">
                <a:solidFill>
                  <a:srgbClr val="00B050"/>
                </a:solidFill>
              </a:rPr>
              <a:t>sertés</a:t>
            </a:r>
            <a:r>
              <a:rPr lang="hu-HU" i="1" dirty="0">
                <a:solidFill>
                  <a:schemeClr val="accent6"/>
                </a:solidFill>
              </a:rPr>
              <a:t>, baromfi </a:t>
            </a:r>
            <a:br>
              <a:rPr lang="en-HU" dirty="0"/>
            </a:br>
            <a:endParaRPr lang="en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C445B-4463-C448-94BC-D57F1FEC83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U" dirty="0"/>
              <a:t>Hőstressz hatására csökken az önkéntes takarmányfölvétel, romlik a termelés</a:t>
            </a:r>
          </a:p>
          <a:p>
            <a:r>
              <a:rPr lang="en-HU" dirty="0"/>
              <a:t>Fizikai úton javíthatjuk az istállóklímát, zu</a:t>
            </a:r>
            <a:r>
              <a:rPr lang="hu-HU" dirty="0"/>
              <a:t>h</a:t>
            </a:r>
            <a:r>
              <a:rPr lang="en-HU" dirty="0"/>
              <a:t>anyokat szerelhetünk föl</a:t>
            </a:r>
          </a:p>
          <a:p>
            <a:r>
              <a:rPr lang="en-HU" dirty="0"/>
              <a:t>Koncentráltabb takarmányt adunk, hogy kevesebb szárazanyagban is benne foglaltasson a megfelelő fehérje és hatóanyag</a:t>
            </a:r>
          </a:p>
          <a:p>
            <a:r>
              <a:rPr lang="en-HU" dirty="0"/>
              <a:t>Példa: téli és nyári receptúrák baromfinak</a:t>
            </a:r>
          </a:p>
          <a:p>
            <a:r>
              <a:rPr lang="en-HU" spc="-1" dirty="0"/>
              <a:t>Sertés: C-vitamin, NaHCO</a:t>
            </a:r>
            <a:r>
              <a:rPr lang="en-HU" spc="-1" baseline="-25000" dirty="0"/>
              <a:t>3</a:t>
            </a:r>
            <a:r>
              <a:rPr lang="en-HU" spc="-1" dirty="0"/>
              <a:t>, </a:t>
            </a:r>
            <a:r>
              <a:rPr lang="en-HU" spc="-1" baseline="-14000000" dirty="0"/>
              <a:t>3,</a:t>
            </a:r>
            <a:r>
              <a:rPr lang="en-HU" spc="-1" dirty="0"/>
              <a:t>Mg-citrát premixbe keverése</a:t>
            </a:r>
            <a:endParaRPr lang="en-HU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FEDF49-073F-1F49-9E32-3EEE5E8D02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42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5414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E82FB-C376-2D48-88CC-6B88ADDF9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Stressz csökkentése, ellensúlyozása takarmányozással</a:t>
            </a:r>
            <a:br>
              <a:rPr lang="hu-HU" dirty="0"/>
            </a:br>
            <a:r>
              <a:rPr lang="hu-HU" dirty="0"/>
              <a:t>Genetika-környezet interakció</a:t>
            </a:r>
            <a:r>
              <a:rPr lang="en-HU" dirty="0"/>
              <a:t>: Példa: hozamfokozás I.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3BDBE-D5A1-E64B-924A-C5CE4D72FD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altLang="en-HU" sz="3200" b="1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Hozamfokozó etetésének hatására a hízósertések, pecsenyecsirkék súlygyarapodása, testösszetétel javul</a:t>
            </a:r>
          </a:p>
          <a:p>
            <a:pPr eaLnBrk="1" hangingPunct="1"/>
            <a:r>
              <a:rPr lang="hu-HU" altLang="en-HU" sz="3200" b="1" i="1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A nyereség (haszon) a </a:t>
            </a:r>
            <a:r>
              <a:rPr lang="hu-HU" altLang="en-HU" sz="3200" b="1" i="1" dirty="0" err="1">
                <a:solidFill>
                  <a:srgbClr val="00B050"/>
                </a:solidFill>
                <a:ea typeface="ＭＳ Ｐゴシック" panose="020B0600070205080204" pitchFamily="34" charset="-128"/>
              </a:rPr>
              <a:t>feed</a:t>
            </a:r>
            <a:r>
              <a:rPr lang="hu-HU" altLang="en-HU" sz="3200" b="1" i="1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 additív alkalmazása miatt nő, mert a takarmányfölhasználás csökken</a:t>
            </a:r>
            <a:br>
              <a:rPr lang="hu-HU" altLang="en-HU" sz="3200" b="1" i="1" dirty="0">
                <a:solidFill>
                  <a:srgbClr val="00B050"/>
                </a:solidFill>
                <a:ea typeface="ＭＳ Ｐゴシック" panose="020B0600070205080204" pitchFamily="34" charset="-128"/>
              </a:rPr>
            </a:br>
            <a:r>
              <a:rPr lang="hu-HU" altLang="en-HU" sz="3200" b="1" i="1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(fajlagos takarmányértékesítés  javul)</a:t>
            </a:r>
          </a:p>
          <a:p>
            <a:endParaRPr lang="en-H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6945F-0B19-BD40-99B1-827D2D36E7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43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87489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DA65848B-676A-6F43-8C31-7F151433C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595743"/>
            <a:ext cx="6070699" cy="177189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/>
              <a:t>Stressz csökkentése, ellensúlyozása takarmányozással. Genetika-környezet interakció</a:t>
            </a:r>
            <a:r>
              <a:rPr lang="en-HU"/>
              <a:t>: Példa: hozamfokozás II.</a:t>
            </a:r>
            <a:endParaRPr lang="hu-HU" altLang="en-HU" b="1">
              <a:solidFill>
                <a:srgbClr val="00B05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6562" name="Rectangle 3">
            <a:extLst>
              <a:ext uri="{FF2B5EF4-FFF2-40B4-BE49-F238E27FC236}">
                <a16:creationId xmlns:a16="http://schemas.microsoft.com/office/drawing/2014/main" id="{74C24689-4DD4-5140-8031-BC4B34696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2724150"/>
            <a:ext cx="6070699" cy="3298825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hu-HU" altLang="en-HU" sz="3600" dirty="0" err="1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Braude</a:t>
            </a:r>
            <a:r>
              <a:rPr lang="hu-HU" altLang="en-HU" sz="3600" dirty="0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(1981) réz-szulfáttal (250 mg/kg) sertés kísérleteinek eredménye:</a:t>
            </a:r>
            <a:br>
              <a:rPr lang="hu-HU" altLang="en-HU" sz="3600" dirty="0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hu-HU" altLang="en-HU" sz="3600" dirty="0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-15,6%, +9,1%, +37,1%</a:t>
            </a:r>
          </a:p>
          <a:p>
            <a:pPr eaLnBrk="1" hangingPunct="1"/>
            <a:r>
              <a:rPr lang="hu-HU" altLang="en-HU" sz="3600" dirty="0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Magyarázata: a genotípus× környezet kölcsönhatás</a:t>
            </a:r>
          </a:p>
          <a:p>
            <a:pPr eaLnBrk="1" hangingPunct="1"/>
            <a:r>
              <a:rPr lang="hu-HU" altLang="en-HU" sz="3600" dirty="0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Genotípus az alap, de a környezet „engedi meg</a:t>
            </a:r>
            <a:r>
              <a:rPr lang="hu-HU" altLang="en-US" sz="3600" dirty="0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”</a:t>
            </a:r>
            <a:endParaRPr lang="hu-HU" altLang="en-HU" sz="3600" dirty="0">
              <a:solidFill>
                <a:srgbClr val="00B05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/>
            <a:endParaRPr lang="hu-HU" altLang="en-HU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9B0060-84EC-8D47-8AFF-7A0FA8B6B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974" y="3866816"/>
            <a:ext cx="4457700" cy="2349500"/>
          </a:xfrm>
          <a:prstGeom prst="rect">
            <a:avLst/>
          </a:prstGeom>
        </p:spPr>
      </p:pic>
      <p:pic>
        <p:nvPicPr>
          <p:cNvPr id="5" name="Picture 4" descr="rez-szulfat01">
            <a:extLst>
              <a:ext uri="{FF2B5EF4-FFF2-40B4-BE49-F238E27FC236}">
                <a16:creationId xmlns:a16="http://schemas.microsoft.com/office/drawing/2014/main" id="{8D8551DB-DD5C-D049-85F2-F0078514A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33974" y="213295"/>
            <a:ext cx="4457700" cy="35655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A7AE95-BC94-7142-8B57-C1980FC6D6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3585146"/>
      </p:ext>
    </p:extLst>
  </p:cSld>
  <p:clrMapOvr>
    <a:masterClrMapping/>
  </p:clrMapOvr>
  <p:transition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id="{7EC3C129-F202-2C47-BF3C-BE9117118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88" y="1988582"/>
            <a:ext cx="5453834" cy="3373126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en-HU" sz="2400" dirty="0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I.  A genotípusok és a környezet között nincs kölcsönhatás</a:t>
            </a:r>
            <a:br>
              <a:rPr lang="hu-HU" altLang="en-HU" sz="2400" dirty="0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hu-HU" altLang="en-HU" sz="2400" dirty="0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II. A rangsor nem változik, de már érvényesül a kölcsönhatás</a:t>
            </a:r>
            <a:br>
              <a:rPr lang="hu-HU" altLang="en-HU" sz="2400" dirty="0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hu-HU" altLang="en-HU" sz="2400" dirty="0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III. Határozott interakció, rangsor is változik</a:t>
            </a:r>
            <a:br>
              <a:rPr lang="hu-HU" altLang="en-HU" sz="2400" dirty="0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hu-HU" altLang="en-HU" sz="2400" dirty="0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IV. A két környezetben nyújtott teljesítmény közötti korreláció -1</a:t>
            </a:r>
            <a:br>
              <a:rPr lang="hu-HU" altLang="en-HU" sz="2400" dirty="0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hu-HU" altLang="en-HU" sz="2400" dirty="0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ÁBRA: Horn P. 1986.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37EE6A-9016-4C4F-A689-32510D28C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122" y="1988582"/>
            <a:ext cx="6287590" cy="396144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3220DFD-4724-6840-AE2C-AC6A44BD0906}"/>
              </a:ext>
            </a:extLst>
          </p:cNvPr>
          <p:cNvSpPr/>
          <p:nvPr/>
        </p:nvSpPr>
        <p:spPr>
          <a:xfrm>
            <a:off x="512619" y="484909"/>
            <a:ext cx="110005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i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Stressz csökkentése, ellensúlyozása takarmányozással</a:t>
            </a:r>
            <a:br>
              <a:rPr lang="hu-HU" sz="3600" b="1" i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3600" b="1" i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Genetika-környezet interakció</a:t>
            </a:r>
            <a:r>
              <a:rPr lang="en-HU" sz="3600" b="1" i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Példa: hozamfokozás III</a:t>
            </a:r>
            <a:r>
              <a:rPr lang="en-HU" sz="3600" b="1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97922D-EE07-7047-8E87-54E2EE5EA2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45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3736565"/>
      </p:ext>
    </p:extLst>
  </p:cSld>
  <p:clrMapOvr>
    <a:masterClrMapping/>
  </p:clrMapOvr>
  <p:transition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>
            <a:extLst>
              <a:ext uri="{FF2B5EF4-FFF2-40B4-BE49-F238E27FC236}">
                <a16:creationId xmlns:a16="http://schemas.microsoft.com/office/drawing/2014/main" id="{6E65D456-7FF1-2044-AD7A-5605C0124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1" y="263236"/>
            <a:ext cx="11317358" cy="1234260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hu-HU" sz="3200" i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Stressz csökkentése, ellensúlyozása takarmányozással. Genetika-környezet interakció</a:t>
            </a:r>
            <a:r>
              <a:rPr lang="en-HU" sz="3200" i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Példa: hozamfokozás IV.: A </a:t>
            </a:r>
            <a:r>
              <a:rPr lang="hu-HU" altLang="en-HU" sz="3200" b="1" i="1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KÖRNYEZET TÉNYEZŐI</a:t>
            </a:r>
          </a:p>
        </p:txBody>
      </p:sp>
      <p:sp>
        <p:nvSpPr>
          <p:cNvPr id="70658" name="Rectangle 3">
            <a:extLst>
              <a:ext uri="{FF2B5EF4-FFF2-40B4-BE49-F238E27FC236}">
                <a16:creationId xmlns:a16="http://schemas.microsoft.com/office/drawing/2014/main" id="{1D06D150-8A23-D643-B3FD-DB7AB3970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1" y="1657350"/>
            <a:ext cx="10893287" cy="4465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altLang="en-HU" b="1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1. Fizikai jellegű külső tényezők </a:t>
            </a:r>
          </a:p>
          <a:p>
            <a:pPr marL="0" indent="0">
              <a:buNone/>
            </a:pPr>
            <a:r>
              <a:rPr lang="hu-HU" altLang="en-HU" b="1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mint: hőmérséklet, páratartalom, NH</a:t>
            </a:r>
            <a:r>
              <a:rPr lang="hu-HU" altLang="en-HU" b="1" baseline="-25000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3</a:t>
            </a:r>
            <a:r>
              <a:rPr lang="hu-HU" altLang="en-HU" b="1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</a:t>
            </a:r>
            <a:br>
              <a:rPr lang="hu-HU" altLang="en-HU" b="1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hu-HU" altLang="en-HU" b="1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TAKARMÁNYOZÁS</a:t>
            </a:r>
            <a:br>
              <a:rPr lang="hu-HU" altLang="en-HU" b="1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hu-HU" altLang="en-HU" b="1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tartási rendszer</a:t>
            </a:r>
            <a:br>
              <a:rPr lang="hu-HU" altLang="en-HU" b="1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hu-HU" altLang="en-HU" b="1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</a:t>
            </a:r>
            <a:r>
              <a:rPr lang="hu-HU" altLang="en-HU" b="1" i="1" u="sng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kórokozók, </a:t>
            </a:r>
            <a:br>
              <a:rPr lang="hu-HU" altLang="en-HU" b="1" i="1" u="sng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hu-HU" altLang="en-HU" b="1" i="1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</a:t>
            </a:r>
            <a:r>
              <a:rPr lang="hu-HU" altLang="en-HU" b="1" i="1" u="sng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gyógykezelések</a:t>
            </a:r>
            <a:r>
              <a:rPr lang="hu-HU" altLang="en-HU" b="1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hu-HU" altLang="en-HU" b="1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2. Háttér-genotípus</a:t>
            </a:r>
          </a:p>
          <a:p>
            <a:pPr marL="0" indent="0">
              <a:buNone/>
            </a:pPr>
            <a:r>
              <a:rPr lang="hu-HU" altLang="en-HU" b="1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3. Anyai hatások (mitokondriális DNS, intra- és extrauterinális)</a:t>
            </a:r>
          </a:p>
          <a:p>
            <a:pPr marL="0" indent="0">
              <a:buNone/>
            </a:pPr>
            <a:r>
              <a:rPr lang="hu-HU" altLang="en-HU" b="1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4. Szociális környezet, stressz</a:t>
            </a:r>
          </a:p>
          <a:p>
            <a:pPr marL="0" indent="0">
              <a:buNone/>
            </a:pPr>
            <a:endParaRPr lang="hu-HU" altLang="en-HU" b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0" indent="0"/>
            <a:endParaRPr lang="hu-HU" altLang="en-HU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950D1F-73AD-E74E-9771-957681282A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46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4774009"/>
      </p:ext>
    </p:extLst>
  </p:cSld>
  <p:clrMapOvr>
    <a:masterClrMapping/>
  </p:clrMapOvr>
  <p:transition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026">
            <a:extLst>
              <a:ext uri="{FF2B5EF4-FFF2-40B4-BE49-F238E27FC236}">
                <a16:creationId xmlns:a16="http://schemas.microsoft.com/office/drawing/2014/main" id="{05BBD2F6-FF25-4A4D-A3C1-A584B41F4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260351"/>
            <a:ext cx="11596255" cy="197023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hu-HU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Stressz csökkentése, ellensúlyozása takarmányozással. Genetika-környezet interakció</a:t>
            </a:r>
            <a:r>
              <a:rPr lang="en-HU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Példa: hozamfokozás IV.: A </a:t>
            </a:r>
            <a:r>
              <a:rPr lang="hu-HU" altLang="en-HU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KÖRNYEZET TÉNYEZŐI. V.: </a:t>
            </a:r>
            <a:r>
              <a:rPr lang="hu-HU" altLang="en-HU">
                <a:solidFill>
                  <a:srgbClr val="00B050"/>
                </a:solidFill>
                <a:ea typeface="ＭＳ Ｐゴシック" panose="020B0600070205080204" pitchFamily="34" charset="-128"/>
              </a:rPr>
              <a:t>Stresszállapot – takarmányozás kölcsönhatása </a:t>
            </a:r>
            <a:br>
              <a:rPr lang="hu-HU" altLang="en-HU">
                <a:solidFill>
                  <a:srgbClr val="00B050"/>
                </a:solidFill>
                <a:ea typeface="ＭＳ Ｐゴシック" panose="020B0600070205080204" pitchFamily="34" charset="-128"/>
              </a:rPr>
            </a:br>
            <a:r>
              <a:rPr lang="hu-HU" altLang="en-HU">
                <a:solidFill>
                  <a:srgbClr val="00B050"/>
                </a:solidFill>
                <a:ea typeface="ＭＳ Ｐゴシック" panose="020B0600070205080204" pitchFamily="34" charset="-128"/>
              </a:rPr>
              <a:t>befolyásolja a hozamfokozó hatását</a:t>
            </a:r>
          </a:p>
        </p:txBody>
      </p:sp>
      <p:sp>
        <p:nvSpPr>
          <p:cNvPr id="73730" name="Rectangle 1027">
            <a:extLst>
              <a:ext uri="{FF2B5EF4-FFF2-40B4-BE49-F238E27FC236}">
                <a16:creationId xmlns:a16="http://schemas.microsoft.com/office/drawing/2014/main" id="{825C87E5-F784-274A-A5AD-6937411F7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436" y="2479964"/>
            <a:ext cx="11263746" cy="3338945"/>
          </a:xfrm>
        </p:spPr>
        <p:txBody>
          <a:bodyPr/>
          <a:lstStyle/>
          <a:p>
            <a:pPr eaLnBrk="1" hangingPunct="1"/>
            <a:r>
              <a:rPr lang="hu-HU" altLang="en-HU" sz="4000" b="1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stresszhatás: kicsi, közepes, nagy</a:t>
            </a:r>
          </a:p>
          <a:p>
            <a:pPr eaLnBrk="1" hangingPunct="1"/>
            <a:r>
              <a:rPr lang="hu-HU" altLang="en-HU" sz="4000" b="1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takarmányozás minősége: jó,  				határértékű, rossz</a:t>
            </a:r>
          </a:p>
          <a:p>
            <a:pPr eaLnBrk="1" hangingPunct="1"/>
            <a:r>
              <a:rPr lang="hu-HU" altLang="en-HU" sz="4000" b="1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hozamfokozó hatása: semmi, 					közepes, nagy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D748F6-1856-304A-B6C1-A07A08269A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94301"/>
      </p:ext>
    </p:extLst>
  </p:cSld>
  <p:clrMapOvr>
    <a:masterClrMapping/>
  </p:clrMapOvr>
  <p:transition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55BC40D0-650B-5E4D-A44B-348A34B19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9383"/>
            <a:ext cx="11734799" cy="1856508"/>
          </a:xfrm>
        </p:spPr>
        <p:txBody>
          <a:bodyPr>
            <a:normAutofit/>
          </a:bodyPr>
          <a:lstStyle/>
          <a:p>
            <a:pPr eaLnBrk="1" hangingPunct="1"/>
            <a:r>
              <a:rPr lang="hu-HU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Stressz csökkentése, ellensúlyozása takarmányozással. Genetika-környezet interakció</a:t>
            </a:r>
            <a:r>
              <a:rPr lang="en-HU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Példa: hozamfokozás VI.: A </a:t>
            </a:r>
            <a:r>
              <a:rPr lang="hu-HU" altLang="en-HU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hozamfokozó veszélyes is lehet</a:t>
            </a:r>
            <a:endParaRPr lang="hu-HU" altLang="en-HU" b="1">
              <a:solidFill>
                <a:srgbClr val="FF2E4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5778" name="Rectangle 3">
            <a:extLst>
              <a:ext uri="{FF2B5EF4-FFF2-40B4-BE49-F238E27FC236}">
                <a16:creationId xmlns:a16="http://schemas.microsoft.com/office/drawing/2014/main" id="{FEB5CA99-E7F8-D143-A2CC-B343ED231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8" y="2105892"/>
            <a:ext cx="11166763" cy="390698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hu-HU" altLang="en-HU" sz="3600" b="1">
                <a:solidFill>
                  <a:srgbClr val="00B050"/>
                </a:solidFill>
                <a:ea typeface="ＭＳ Ｐゴシック" panose="020B0600070205080204" pitchFamily="34" charset="-128"/>
              </a:rPr>
              <a:t>„fertőző rezisztencia</a:t>
            </a:r>
            <a:r>
              <a:rPr lang="hu-HU" altLang="en-US" sz="3600" b="1">
                <a:solidFill>
                  <a:srgbClr val="00B050"/>
                </a:solidFill>
                <a:ea typeface="ＭＳ Ｐゴシック" panose="020B0600070205080204" pitchFamily="34" charset="-128"/>
              </a:rPr>
              <a:t>”</a:t>
            </a:r>
            <a:r>
              <a:rPr lang="hu-HU" altLang="en-HU" sz="3600" b="1">
                <a:solidFill>
                  <a:srgbClr val="00B050"/>
                </a:solidFill>
                <a:ea typeface="ＭＳ Ｐゴシック" panose="020B0600070205080204" pitchFamily="34" charset="-128"/>
              </a:rPr>
              <a:t> veszélye (WATANABE, 1968)</a:t>
            </a:r>
          </a:p>
          <a:p>
            <a:pPr eaLnBrk="1" hangingPunct="1">
              <a:lnSpc>
                <a:spcPct val="90000"/>
              </a:lnSpc>
            </a:pPr>
            <a:r>
              <a:rPr lang="hu-HU" altLang="en-HU" sz="3600" b="1">
                <a:solidFill>
                  <a:srgbClr val="00B050"/>
                </a:solidFill>
                <a:ea typeface="ＭＳ Ｐゴシック" panose="020B0600070205080204" pitchFamily="34" charset="-128"/>
              </a:rPr>
              <a:t>vankomicin: 1990-es évek 	botránya (borjúból származó bélbaktériumok átvitte az antibiotikum-rezisztenciát gyerekekre)</a:t>
            </a:r>
          </a:p>
          <a:p>
            <a:pPr eaLnBrk="1" hangingPunct="1">
              <a:lnSpc>
                <a:spcPct val="90000"/>
              </a:lnSpc>
            </a:pPr>
            <a:r>
              <a:rPr lang="hu-HU" altLang="en-HU" sz="3600" b="1" i="1">
                <a:solidFill>
                  <a:srgbClr val="00B050"/>
                </a:solidFill>
                <a:ea typeface="ＭＳ Ｐゴシック" panose="020B0600070205080204" pitchFamily="34" charset="-128"/>
              </a:rPr>
              <a:t>R-rezisztencia (antibiotikum elleni ellenállási) tényező átvitele baktériumok között</a:t>
            </a:r>
          </a:p>
          <a:p>
            <a:pPr eaLnBrk="1" hangingPunct="1">
              <a:lnSpc>
                <a:spcPct val="90000"/>
              </a:lnSpc>
            </a:pPr>
            <a:r>
              <a:rPr lang="hu-HU" altLang="en-HU" sz="3600" b="1">
                <a:solidFill>
                  <a:srgbClr val="00B050"/>
                </a:solidFill>
                <a:ea typeface="ＭＳ Ｐゴシック" panose="020B0600070205080204" pitchFamily="34" charset="-128"/>
              </a:rPr>
              <a:t>SWAN report (1969), KOVÁCS Jenő prof. jelentése (1971)</a:t>
            </a:r>
          </a:p>
          <a:p>
            <a:pPr eaLnBrk="1" hangingPunct="1">
              <a:lnSpc>
                <a:spcPct val="90000"/>
              </a:lnSpc>
            </a:pPr>
            <a:r>
              <a:rPr lang="hu-HU" altLang="en-HU" sz="3600" b="1">
                <a:solidFill>
                  <a:srgbClr val="00B050"/>
                </a:solidFill>
                <a:ea typeface="ＭＳ Ｐゴシック" panose="020B0600070205080204" pitchFamily="34" charset="-128"/>
              </a:rPr>
              <a:t>TILOS a hozamfokozó antibiotikum a takarmányban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B2DD89-30F9-A24A-8CC9-6A0479A120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48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9726478"/>
      </p:ext>
    </p:extLst>
  </p:cSld>
  <p:clrMapOvr>
    <a:masterClrMapping/>
  </p:clrMapOvr>
  <p:transition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321480" y="365040"/>
            <a:ext cx="11555280" cy="1325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hu-HU" sz="4400" b="1" strike="noStrike" spc="-1">
                <a:solidFill>
                  <a:srgbClr val="1C9E4A"/>
                </a:solidFill>
                <a:latin typeface="Calibri"/>
                <a:ea typeface="Calibri"/>
              </a:rPr>
              <a:t>Molekuláris takarmányozás I.</a:t>
            </a:r>
            <a:endParaRPr lang="hu-H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321480" y="1825560"/>
            <a:ext cx="1155528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4000" lnSpcReduction="10000"/>
          </a:bodyPr>
          <a:lstStyle/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 dirty="0">
                <a:solidFill>
                  <a:srgbClr val="1C9E4A"/>
                </a:solidFill>
                <a:latin typeface="Calibri"/>
                <a:ea typeface="Calibri"/>
              </a:rPr>
              <a:t>„Azok vagyunk amit megeszünk!” – az állatokra is igaz</a:t>
            </a:r>
          </a:p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 dirty="0">
                <a:solidFill>
                  <a:srgbClr val="1C9E4A"/>
                </a:solidFill>
                <a:latin typeface="Calibri"/>
                <a:ea typeface="Calibri"/>
              </a:rPr>
              <a:t>Az etetésnek három szempontja van: mit, mikor és mennyit?</a:t>
            </a:r>
          </a:p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 dirty="0">
                <a:solidFill>
                  <a:srgbClr val="1C9E4A"/>
                </a:solidFill>
                <a:latin typeface="Calibri"/>
                <a:ea typeface="Calibri"/>
              </a:rPr>
              <a:t>Ezek a szempontok az etetés mennyiségét (mennyit) és minőségét (mit és mikor) jelentik</a:t>
            </a:r>
          </a:p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 dirty="0">
                <a:solidFill>
                  <a:srgbClr val="1C9E4A"/>
                </a:solidFill>
                <a:latin typeface="Calibri"/>
                <a:ea typeface="Calibri"/>
              </a:rPr>
              <a:t>A takarmányfölvételi magatartást homeosztatikus (belső környezet állandóságát őrző) és </a:t>
            </a:r>
            <a:r>
              <a:rPr lang="hu-HU" sz="2800" b="0" strike="noStrike" spc="-1" dirty="0" err="1">
                <a:solidFill>
                  <a:srgbClr val="1C9E4A"/>
                </a:solidFill>
                <a:latin typeface="Calibri"/>
                <a:ea typeface="Calibri"/>
              </a:rPr>
              <a:t>hedonikus</a:t>
            </a:r>
            <a:r>
              <a:rPr lang="hu-HU" sz="2800" b="0" strike="noStrike" spc="-1" dirty="0">
                <a:solidFill>
                  <a:srgbClr val="1C9E4A"/>
                </a:solidFill>
                <a:latin typeface="Calibri"/>
                <a:ea typeface="Calibri"/>
              </a:rPr>
              <a:t> (élvezeti) mechanizmusok szabályozzák</a:t>
            </a:r>
          </a:p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 dirty="0">
                <a:solidFill>
                  <a:srgbClr val="1C9E4A"/>
                </a:solidFill>
                <a:latin typeface="Calibri"/>
                <a:ea typeface="Calibri"/>
              </a:rPr>
              <a:t>A hipotalamusz NPY / </a:t>
            </a:r>
            <a:r>
              <a:rPr lang="hu-HU" sz="2800" b="0" strike="noStrike" spc="-1" dirty="0" err="1">
                <a:solidFill>
                  <a:srgbClr val="1C9E4A"/>
                </a:solidFill>
                <a:latin typeface="Calibri"/>
                <a:ea typeface="Calibri"/>
              </a:rPr>
              <a:t>AgRP</a:t>
            </a:r>
            <a:r>
              <a:rPr lang="hu-HU" sz="2800" b="0" strike="noStrike" spc="-1" dirty="0">
                <a:solidFill>
                  <a:srgbClr val="1C9E4A"/>
                </a:solidFill>
                <a:latin typeface="Calibri"/>
                <a:ea typeface="Calibri"/>
              </a:rPr>
              <a:t> idegsejtjei vesznek részt a homeosztatikus szabályozásban</a:t>
            </a:r>
          </a:p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 dirty="0">
                <a:solidFill>
                  <a:srgbClr val="1C9E4A"/>
                </a:solidFill>
                <a:latin typeface="Calibri"/>
                <a:ea typeface="Calibri"/>
              </a:rPr>
              <a:t>a </a:t>
            </a:r>
            <a:r>
              <a:rPr lang="hu-HU" sz="2800" b="0" strike="noStrike" spc="-1" dirty="0" err="1">
                <a:solidFill>
                  <a:srgbClr val="1C9E4A"/>
                </a:solidFill>
                <a:latin typeface="Calibri"/>
                <a:ea typeface="Calibri"/>
              </a:rPr>
              <a:t>ventrális</a:t>
            </a:r>
            <a:r>
              <a:rPr lang="hu-HU" sz="2800" b="0" strike="noStrike" spc="-1" dirty="0">
                <a:solidFill>
                  <a:srgbClr val="1C9E4A"/>
                </a:solidFill>
                <a:latin typeface="Calibri"/>
                <a:ea typeface="Calibri"/>
              </a:rPr>
              <a:t> területen jelen lévő, szabályozó </a:t>
            </a:r>
            <a:r>
              <a:rPr lang="hu-HU" sz="2800" b="0" strike="noStrike" spc="-1" dirty="0" err="1">
                <a:solidFill>
                  <a:srgbClr val="1C9E4A"/>
                </a:solidFill>
                <a:latin typeface="Calibri"/>
                <a:ea typeface="Calibri"/>
              </a:rPr>
              <a:t>dopaminerg</a:t>
            </a:r>
            <a:r>
              <a:rPr lang="hu-HU" sz="2800" b="0" strike="noStrike" spc="-1" dirty="0">
                <a:solidFill>
                  <a:srgbClr val="1C9E4A"/>
                </a:solidFill>
                <a:latin typeface="Calibri"/>
                <a:ea typeface="Calibri"/>
              </a:rPr>
              <a:t> neuronok vesznek részt a </a:t>
            </a:r>
            <a:r>
              <a:rPr lang="hu-HU" sz="2800" b="0" strike="noStrike" spc="-1" dirty="0" err="1">
                <a:solidFill>
                  <a:srgbClr val="1C9E4A"/>
                </a:solidFill>
                <a:latin typeface="Calibri"/>
                <a:ea typeface="Calibri"/>
              </a:rPr>
              <a:t>hedonikus</a:t>
            </a:r>
            <a:r>
              <a:rPr lang="hu-HU" sz="2800" b="0" strike="noStrike" spc="-1" dirty="0">
                <a:solidFill>
                  <a:srgbClr val="1C9E4A"/>
                </a:solidFill>
                <a:latin typeface="Calibri"/>
                <a:ea typeface="Calibri"/>
              </a:rPr>
              <a:t> szabályozásban</a:t>
            </a:r>
          </a:p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 dirty="0">
                <a:solidFill>
                  <a:srgbClr val="1C9E4A"/>
                </a:solidFill>
                <a:latin typeface="Calibri"/>
                <a:ea typeface="Calibri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321480" y="365040"/>
            <a:ext cx="11555280" cy="1325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r>
              <a:rPr lang="hu-HU" sz="4400" i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precíziós élelmiszerelőállító-lánc III.</a:t>
            </a:r>
            <a:endParaRPr lang="hu-HU" sz="4400" b="0" strike="noStrike" spc="-1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TextShape 2"/>
          <p:cNvSpPr txBox="1"/>
          <p:nvPr/>
        </p:nvSpPr>
        <p:spPr>
          <a:xfrm>
            <a:off x="321480" y="1825560"/>
            <a:ext cx="1155528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8500"/>
          </a:bodyPr>
          <a:lstStyle/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>
                <a:solidFill>
                  <a:srgbClr val="1C9E4A"/>
                </a:solidFill>
                <a:latin typeface="Calibri"/>
                <a:ea typeface="Calibri"/>
              </a:rPr>
              <a:t>a modern élelmiszeri koncepciók paradigmaváltásához vezetnek</a:t>
            </a:r>
          </a:p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>
                <a:solidFill>
                  <a:srgbClr val="1C9E4A"/>
                </a:solidFill>
                <a:latin typeface="Calibri"/>
                <a:ea typeface="Calibri"/>
              </a:rPr>
              <a:t>amelynek hatása hasonló ahhoz, mint amelyet a személyre szabott orvosi módszerek fejlesztése segít a humánorvoslásban</a:t>
            </a:r>
          </a:p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>
                <a:solidFill>
                  <a:srgbClr val="1C9E4A"/>
                </a:solidFill>
                <a:latin typeface="Calibri"/>
                <a:ea typeface="Calibri"/>
              </a:rPr>
              <a:t>az élelmiszer-biztonság jövője, amelyet a legjobban „precíziós élelmiszerbiztonságnak” nevezhető</a:t>
            </a:r>
          </a:p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>
                <a:solidFill>
                  <a:srgbClr val="1C9E4A"/>
                </a:solidFill>
                <a:latin typeface="Calibri"/>
                <a:ea typeface="Calibri"/>
              </a:rPr>
              <a:t>a precíziós élelmiszerbiztonság számos új megközelítést és módszert alkalmaz és pontosabb élelmiszer-biztonsági eljárásokat fognak biztosítani</a:t>
            </a:r>
          </a:p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>
                <a:solidFill>
                  <a:srgbClr val="1C9E4A"/>
                </a:solidFill>
                <a:latin typeface="Calibri"/>
                <a:ea typeface="Calibri"/>
              </a:rPr>
              <a:t>pontosabb kockázatértékelés, amely támogatja a bizonyítékokon alapuló élelmiszer-biztonsági döntéshozást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321480" y="365040"/>
            <a:ext cx="11555280" cy="1325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r>
              <a:rPr lang="hu-HU" sz="4400" b="1" spc="-1">
                <a:solidFill>
                  <a:srgbClr val="1C9E4A"/>
                </a:solidFill>
                <a:latin typeface="Calibri"/>
                <a:ea typeface="Calibri"/>
              </a:rPr>
              <a:t>Molekuláris takarmányozás II.</a:t>
            </a:r>
            <a:endParaRPr lang="hu-H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TextShape 2"/>
          <p:cNvSpPr txBox="1"/>
          <p:nvPr/>
        </p:nvSpPr>
        <p:spPr>
          <a:xfrm>
            <a:off x="321480" y="1825560"/>
            <a:ext cx="1155528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8500"/>
          </a:bodyPr>
          <a:lstStyle/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 dirty="0">
                <a:solidFill>
                  <a:srgbClr val="1C9E4A"/>
                </a:solidFill>
                <a:latin typeface="Calibri"/>
                <a:ea typeface="Calibri"/>
              </a:rPr>
              <a:t>A szervezet anyagcseréje és tápláltsági állapota a táplálékfölvétel mellett többféle viselkedésre is hatással van</a:t>
            </a:r>
          </a:p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 dirty="0">
                <a:solidFill>
                  <a:srgbClr val="1C9E4A"/>
                </a:solidFill>
                <a:latin typeface="Calibri"/>
                <a:ea typeface="Calibri"/>
              </a:rPr>
              <a:t>Amikor egy szervezet éhes, akkor viselkedése során különböző mechanizmusok aktiválódnak</a:t>
            </a:r>
          </a:p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 dirty="0">
                <a:solidFill>
                  <a:srgbClr val="1C9E4A"/>
                </a:solidFill>
                <a:latin typeface="Calibri"/>
                <a:ea typeface="Calibri"/>
              </a:rPr>
              <a:t>Ezek segítenek megtalálni és elfogyasztani a takarmányt, miközben elnyomja azokat a viselkedéseket, amelyek nem kapcsolódnak ehhez a célhoz</a:t>
            </a:r>
          </a:p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 dirty="0">
                <a:solidFill>
                  <a:srgbClr val="1C9E4A"/>
                </a:solidFill>
                <a:latin typeface="Calibri"/>
                <a:ea typeface="Calibri"/>
              </a:rPr>
              <a:t>Alternatív megoldás: ha egy szervezet jóllakott, a kereső magatartás visszaszorul, hogy az állat figyelme más, célorientált feladatokra irányulhasson, például reproduktív viselkedésre.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321480" y="365040"/>
            <a:ext cx="11555280" cy="1325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r>
              <a:rPr lang="hu-HU" sz="4400" b="1" spc="-1">
                <a:solidFill>
                  <a:srgbClr val="1C9E4A"/>
                </a:solidFill>
                <a:latin typeface="Calibri"/>
                <a:ea typeface="Calibri"/>
              </a:rPr>
              <a:t>Molekuláris takarmányozás III.</a:t>
            </a:r>
            <a:endParaRPr lang="hu-H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TextShape 2"/>
          <p:cNvSpPr txBox="1"/>
          <p:nvPr/>
        </p:nvSpPr>
        <p:spPr>
          <a:xfrm>
            <a:off x="321480" y="1825560"/>
            <a:ext cx="1155528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9000"/>
          </a:bodyPr>
          <a:lstStyle/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 dirty="0">
                <a:solidFill>
                  <a:srgbClr val="1C9E4A"/>
                </a:solidFill>
                <a:latin typeface="Calibri"/>
                <a:ea typeface="Calibri"/>
              </a:rPr>
              <a:t>inzulin, az Y </a:t>
            </a:r>
            <a:r>
              <a:rPr lang="hu-HU" sz="2800" b="0" strike="noStrike" spc="-1" dirty="0" err="1">
                <a:solidFill>
                  <a:srgbClr val="1C9E4A"/>
                </a:solidFill>
                <a:latin typeface="Calibri"/>
                <a:ea typeface="Calibri"/>
              </a:rPr>
              <a:t>neuropeptid</a:t>
            </a:r>
            <a:r>
              <a:rPr lang="hu-HU" sz="2800" b="0" strike="noStrike" spc="-1" dirty="0">
                <a:solidFill>
                  <a:srgbClr val="1C9E4A"/>
                </a:solidFill>
                <a:latin typeface="Calibri"/>
                <a:ea typeface="Calibri"/>
              </a:rPr>
              <a:t> (NPY), és a szerotonin közös jelátviteli utakat használ</a:t>
            </a:r>
          </a:p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 dirty="0">
                <a:solidFill>
                  <a:srgbClr val="1C9E4A"/>
                </a:solidFill>
                <a:latin typeface="Calibri"/>
                <a:ea typeface="Calibri"/>
              </a:rPr>
              <a:t>táplálkozás és az anyagcsere-állapot integrálására különböző motivált viselkedéseket indukálnak</a:t>
            </a:r>
          </a:p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 dirty="0">
                <a:solidFill>
                  <a:srgbClr val="1C9E4A"/>
                </a:solidFill>
                <a:latin typeface="Calibri"/>
                <a:ea typeface="Calibri"/>
              </a:rPr>
              <a:t>állatok esznek, hogy kielégítsék homeosztatikus energiaigényüket, és táplálékot választanak, hogy megfeleljenek a </a:t>
            </a:r>
            <a:r>
              <a:rPr lang="hu-HU" sz="2800" b="0" strike="noStrike" spc="-1" dirty="0" err="1">
                <a:solidFill>
                  <a:srgbClr val="1C9E4A"/>
                </a:solidFill>
                <a:latin typeface="Calibri"/>
                <a:ea typeface="Calibri"/>
              </a:rPr>
              <a:t>bioszintetizálhatatlan</a:t>
            </a:r>
            <a:r>
              <a:rPr lang="hu-HU" sz="2800" b="0" strike="noStrike" spc="-1" dirty="0">
                <a:solidFill>
                  <a:srgbClr val="1C9E4A"/>
                </a:solidFill>
                <a:latin typeface="Calibri"/>
                <a:ea typeface="Calibri"/>
              </a:rPr>
              <a:t> táplálóanyag-igényeknek</a:t>
            </a:r>
          </a:p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 dirty="0">
                <a:solidFill>
                  <a:srgbClr val="1C9E4A"/>
                </a:solidFill>
                <a:latin typeface="Calibri"/>
                <a:ea typeface="Calibri"/>
              </a:rPr>
              <a:t>„egészséges takarmányozás” azt jelenti, hogy megfelelő mennyiség mellett jól kiegyensúlyozott </a:t>
            </a:r>
            <a:r>
              <a:rPr lang="hu-HU" sz="2800" b="0" strike="noStrike" spc="-1" dirty="0" err="1">
                <a:solidFill>
                  <a:srgbClr val="1C9E4A"/>
                </a:solidFill>
                <a:latin typeface="Calibri"/>
                <a:ea typeface="Calibri"/>
              </a:rPr>
              <a:t>makrotápanyagokat</a:t>
            </a:r>
            <a:r>
              <a:rPr lang="hu-HU" sz="2800" b="0" strike="noStrike" spc="-1" dirty="0">
                <a:solidFill>
                  <a:srgbClr val="1C9E4A"/>
                </a:solidFill>
                <a:latin typeface="Calibri"/>
                <a:ea typeface="Calibri"/>
              </a:rPr>
              <a:t> (és </a:t>
            </a:r>
            <a:r>
              <a:rPr lang="hu-HU" sz="2800" b="0" strike="noStrike" spc="-1" dirty="0" err="1">
                <a:solidFill>
                  <a:srgbClr val="1C9E4A"/>
                </a:solidFill>
                <a:latin typeface="Calibri"/>
                <a:ea typeface="Calibri"/>
              </a:rPr>
              <a:t>mikrotápanyagokat</a:t>
            </a:r>
            <a:r>
              <a:rPr lang="hu-HU" sz="2800" b="0" strike="noStrike" spc="-1" dirty="0">
                <a:solidFill>
                  <a:srgbClr val="1C9E4A"/>
                </a:solidFill>
                <a:latin typeface="Calibri"/>
                <a:ea typeface="Calibri"/>
              </a:rPr>
              <a:t> is) kell bevenni</a:t>
            </a:r>
          </a:p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 dirty="0" err="1">
                <a:solidFill>
                  <a:srgbClr val="1C9E4A"/>
                </a:solidFill>
                <a:latin typeface="Calibri"/>
                <a:ea typeface="Calibri"/>
              </a:rPr>
              <a:t>makrotápláló</a:t>
            </a:r>
            <a:r>
              <a:rPr lang="hu-HU" sz="2800" b="0" strike="noStrike" spc="-1" dirty="0">
                <a:solidFill>
                  <a:srgbClr val="1C9E4A"/>
                </a:solidFill>
                <a:latin typeface="Calibri"/>
                <a:ea typeface="Calibri"/>
              </a:rPr>
              <a:t>-anyagok módosítják az endokrin jeleket és modulálja az agyi </a:t>
            </a:r>
            <a:r>
              <a:rPr lang="hu-HU" sz="2800" b="0" strike="noStrike" spc="-1" dirty="0" err="1">
                <a:solidFill>
                  <a:srgbClr val="1C9E4A"/>
                </a:solidFill>
                <a:latin typeface="Calibri"/>
                <a:ea typeface="Calibri"/>
              </a:rPr>
              <a:t>neurotranszmitter</a:t>
            </a:r>
            <a:r>
              <a:rPr lang="hu-HU" sz="2800" b="0" strike="noStrike" spc="-1" dirty="0">
                <a:solidFill>
                  <a:srgbClr val="1C9E4A"/>
                </a:solidFill>
                <a:latin typeface="Calibri"/>
                <a:ea typeface="Calibri"/>
              </a:rPr>
              <a:t> dinamikáját</a:t>
            </a:r>
          </a:p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 dirty="0">
                <a:solidFill>
                  <a:srgbClr val="1C9E4A"/>
                </a:solidFill>
                <a:latin typeface="Calibri"/>
                <a:ea typeface="Calibri"/>
              </a:rPr>
              <a:t>fehérje elfogyasztása fokozza a GLP-1 szekrécióját, késlelteti a gyomor kiürülését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570C3-F9DD-C947-9746-8D2002F8F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400"/>
              <a:t>Nutrigenomika, epigenomika</a:t>
            </a:r>
            <a:br>
              <a:rPr lang="en-HU"/>
            </a:b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C9748-6CB7-6D41-9944-A15FC56A96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U" dirty="0"/>
              <a:t>A takarmány kémiai vegyületei (zsír, fehérje, keményítő) hatnak az állatok génműködésére</a:t>
            </a:r>
          </a:p>
          <a:p>
            <a:r>
              <a:rPr lang="en-HU" dirty="0"/>
              <a:t>A takarmányhoz kevert adalékok (pl. cinksók, konjugált linolsavak, omega-3-zsírsavak) módosítják a génműködést</a:t>
            </a:r>
          </a:p>
          <a:p>
            <a:r>
              <a:rPr lang="en-HU" dirty="0"/>
              <a:t>Így a precíziós takarmányozás során, a módosodított összetétel</a:t>
            </a:r>
            <a:r>
              <a:rPr lang="hu-HU" dirty="0"/>
              <a:t>ű</a:t>
            </a:r>
            <a:r>
              <a:rPr lang="en-HU" dirty="0"/>
              <a:t> takarmány etetésével növelhetjük a termelést, javíthatjuk az állatok egészségi állapotát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D7B0F-4009-1240-90FD-B224EFDC87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52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849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321480" y="365040"/>
            <a:ext cx="11555280" cy="1325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hu-HU" sz="4400" b="1" strike="noStrike" spc="-1">
                <a:solidFill>
                  <a:srgbClr val="1C9E4A"/>
                </a:solidFill>
                <a:latin typeface="Calibri"/>
              </a:rPr>
              <a:t>Genetika és takarmányozás összefüggései I.</a:t>
            </a:r>
          </a:p>
        </p:txBody>
      </p:sp>
      <p:sp>
        <p:nvSpPr>
          <p:cNvPr id="122" name="TextShape 2"/>
          <p:cNvSpPr txBox="1"/>
          <p:nvPr/>
        </p:nvSpPr>
        <p:spPr>
          <a:xfrm>
            <a:off x="321480" y="1825560"/>
            <a:ext cx="1155528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 dirty="0">
                <a:solidFill>
                  <a:srgbClr val="1C9E4A"/>
                </a:solidFill>
                <a:latin typeface="Calibri"/>
              </a:rPr>
              <a:t>Túlhaladott és nem gazdaságos már csupán a hasznosítási irány szerinti takarmányozás</a:t>
            </a:r>
            <a:endParaRPr lang="hu-HU" sz="2800" b="0" strike="noStrike" spc="-1" dirty="0">
              <a:solidFill>
                <a:srgbClr val="1C9E4A"/>
              </a:solidFill>
              <a:latin typeface="Calibri"/>
              <a:ea typeface="Calibri"/>
            </a:endParaRPr>
          </a:p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 dirty="0">
                <a:solidFill>
                  <a:srgbClr val="1C9E4A"/>
                </a:solidFill>
                <a:latin typeface="Calibri"/>
              </a:rPr>
              <a:t>Természetesen ki kell szolgálni a korcsoporti igényeket és a hasznosítási irányokat</a:t>
            </a:r>
            <a:endParaRPr lang="hu-HU" sz="2800" b="0" strike="noStrike" spc="-1" dirty="0">
              <a:solidFill>
                <a:srgbClr val="1C9E4A"/>
              </a:solidFill>
              <a:latin typeface="Calibri"/>
              <a:ea typeface="Calibri"/>
            </a:endParaRPr>
          </a:p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 dirty="0">
                <a:solidFill>
                  <a:srgbClr val="1C9E4A"/>
                </a:solidFill>
                <a:latin typeface="Calibri"/>
              </a:rPr>
              <a:t>Jellemzően már genetikára takarmányozunk</a:t>
            </a:r>
            <a:endParaRPr lang="hu-HU" sz="2800" b="0" strike="noStrike" spc="-1" dirty="0">
              <a:solidFill>
                <a:srgbClr val="1C9E4A"/>
              </a:solidFill>
              <a:latin typeface="Calibri"/>
              <a:ea typeface="Calibri"/>
            </a:endParaRPr>
          </a:p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 dirty="0">
                <a:solidFill>
                  <a:srgbClr val="1C9E4A"/>
                </a:solidFill>
                <a:latin typeface="Calibri"/>
              </a:rPr>
              <a:t>Sőt, már igényesebb tenyésztői csoportoknál:  „vonaltakarmányozás”</a:t>
            </a:r>
            <a:endParaRPr lang="hu-HU" sz="2800" b="0" strike="noStrike" spc="-1" dirty="0">
              <a:solidFill>
                <a:srgbClr val="1C9E4A"/>
              </a:solidFill>
              <a:latin typeface="Calibri"/>
              <a:ea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321480" y="365040"/>
            <a:ext cx="11555280" cy="1325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hu-HU" sz="4400" b="1" spc="-1">
                <a:solidFill>
                  <a:srgbClr val="1C9E4A"/>
                </a:solidFill>
                <a:latin typeface="Calibri"/>
              </a:rPr>
              <a:t>Genetika és takarmányozás összefüggései II.</a:t>
            </a:r>
          </a:p>
        </p:txBody>
      </p:sp>
      <p:sp>
        <p:nvSpPr>
          <p:cNvPr id="124" name="TextShape 2"/>
          <p:cNvSpPr txBox="1"/>
          <p:nvPr/>
        </p:nvSpPr>
        <p:spPr>
          <a:xfrm>
            <a:off x="723900" y="1504950"/>
            <a:ext cx="11152860" cy="467157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marL="457200" indent="-457200" algn="just">
              <a:buSzPct val="45000"/>
              <a:buFont typeface="Arial" panose="020B0604020202020204" pitchFamily="34" charset="0"/>
              <a:buChar char="•"/>
            </a:pPr>
            <a:r>
              <a:rPr lang="hu-HU" sz="3200" spc="-1">
                <a:solidFill>
                  <a:srgbClr val="1C9E4A"/>
                </a:solidFill>
                <a:latin typeface="Calibri"/>
              </a:rPr>
              <a:t>Egyes genetikai fajtáknak eltérőek az igényei</a:t>
            </a:r>
          </a:p>
          <a:p>
            <a:pPr marL="457200" indent="-457200" algn="just">
              <a:buSzPct val="45000"/>
              <a:buFont typeface="Arial" panose="020B0604020202020204" pitchFamily="34" charset="0"/>
              <a:buChar char="•"/>
            </a:pPr>
            <a:r>
              <a:rPr lang="hu-HU" sz="3200" spc="-1">
                <a:solidFill>
                  <a:srgbClr val="1C9E4A"/>
                </a:solidFill>
                <a:latin typeface="Calibri"/>
              </a:rPr>
              <a:t>Genetikára standardizáltan kell az igényeket kielégíteni</a:t>
            </a:r>
          </a:p>
          <a:p>
            <a:pPr marL="457200" indent="-457200" algn="just">
              <a:buSzPct val="45000"/>
              <a:buFont typeface="Arial" panose="020B0604020202020204" pitchFamily="34" charset="0"/>
              <a:buChar char="•"/>
            </a:pPr>
            <a:r>
              <a:rPr lang="hu-HU" sz="3200" spc="-1">
                <a:solidFill>
                  <a:srgbClr val="1C9E4A"/>
                </a:solidFill>
                <a:latin typeface="Calibri"/>
              </a:rPr>
              <a:t>Az egyes vonalaknak eltérőek a makro- és mikroelem szükségletei</a:t>
            </a:r>
          </a:p>
          <a:p>
            <a:pPr marL="457200" indent="-457200" algn="just">
              <a:buSzPct val="45000"/>
              <a:buFont typeface="Arial" panose="020B0604020202020204" pitchFamily="34" charset="0"/>
              <a:buChar char="•"/>
            </a:pPr>
            <a:r>
              <a:rPr lang="hu-HU" sz="3200" spc="-1">
                <a:solidFill>
                  <a:srgbClr val="1C9E4A"/>
                </a:solidFill>
                <a:latin typeface="Calibri"/>
              </a:rPr>
              <a:t>Fontos, hogy a genetikailag determinált növekedési- és termelési potenciált szolgáljuk ki</a:t>
            </a:r>
          </a:p>
          <a:p>
            <a:pPr marL="457200" indent="-457200" algn="just">
              <a:buSzPct val="45000"/>
              <a:buFont typeface="Arial" panose="020B0604020202020204" pitchFamily="34" charset="0"/>
              <a:buChar char="•"/>
            </a:pPr>
            <a:r>
              <a:rPr lang="hu-HU" sz="3200" spc="-1">
                <a:solidFill>
                  <a:srgbClr val="1C9E4A"/>
                </a:solidFill>
                <a:latin typeface="Calibri"/>
              </a:rPr>
              <a:t>Ha nem, akkor nem lesz gazdaságos a termelésünk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E8860-F196-0E48-90FB-8DEDE5802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47" y="365125"/>
            <a:ext cx="7243035" cy="1325563"/>
          </a:xfrm>
        </p:spPr>
        <p:txBody>
          <a:bodyPr/>
          <a:lstStyle/>
          <a:p>
            <a:r>
              <a:rPr lang="hu-HU"/>
              <a:t>Modellképzés és alkalmazása (növekedés, termelés)</a:t>
            </a:r>
            <a:r>
              <a:rPr lang="en-HU">
                <a:effectLst/>
              </a:rPr>
              <a:t> 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1743C-36E1-5C41-981E-C720AE964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548" y="1825625"/>
            <a:ext cx="6550308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HU" dirty="0"/>
              <a:t>A modellképzés lényege, hogy az egy, vagy néhány mutató tekintetében megfeleljen a valós termelés körülményeinek és lehetőséget nyújt</a:t>
            </a:r>
            <a:r>
              <a:rPr lang="hu-HU" dirty="0"/>
              <a:t>s</a:t>
            </a:r>
            <a:r>
              <a:rPr lang="en-HU" dirty="0"/>
              <a:t>on a tervezéshez, előjelzéshez</a:t>
            </a:r>
          </a:p>
          <a:p>
            <a:pPr algn="just"/>
            <a:r>
              <a:rPr lang="en-HU" dirty="0"/>
              <a:t>Hasznosak a fehérjebeépítési modellek, amelyek segítségével előjelezhető a fajlagos takarmányértékesítés</a:t>
            </a:r>
          </a:p>
          <a:p>
            <a:pPr algn="just"/>
            <a:r>
              <a:rPr lang="en-HU" dirty="0"/>
              <a:t>Gazda</a:t>
            </a:r>
            <a:r>
              <a:rPr lang="hu-HU" dirty="0"/>
              <a:t>s</a:t>
            </a:r>
            <a:r>
              <a:rPr lang="en-HU" dirty="0"/>
              <a:t>ági modellszámításokkal meghatározható a biológiai illetve az ökonómiai optimum: a kettő nem szükségszerűen esik egybe.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FFCDCD-6B9D-4D46-89E6-0FB55C7EF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529" y="365126"/>
            <a:ext cx="3533970" cy="24473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A11681-759E-BD4C-A537-78703E519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3024" y="3018923"/>
            <a:ext cx="3721039" cy="346805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FF58DD-E1A8-7B4E-991E-CF9ABF5D17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55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16979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D4346-9F19-4547-BBD5-237AADCDC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u-HU" sz="4900"/>
            </a:br>
            <a:r>
              <a:rPr lang="hu-HU" sz="4900"/>
              <a:t>A közeljövő takarmányozási újításai: ízeltlábúfehérje, műhús</a:t>
            </a:r>
            <a:br>
              <a:rPr lang="en-HU"/>
            </a:b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05EFCB-06B6-B943-BB47-5D4CB41D1A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U" dirty="0"/>
              <a:t>A Világ bioetikai fölfogása változik</a:t>
            </a:r>
          </a:p>
          <a:p>
            <a:r>
              <a:rPr lang="en-HU" dirty="0"/>
              <a:t>Csökkenteni akarjuk az ökológiai lábnyomot</a:t>
            </a:r>
          </a:p>
          <a:p>
            <a:r>
              <a:rPr lang="en-HU" dirty="0"/>
              <a:t>Sokan vegetáriánusok</a:t>
            </a:r>
          </a:p>
          <a:p>
            <a:r>
              <a:rPr lang="en-HU" dirty="0"/>
              <a:t>Helyi, rövidtávú szállításokat részesítünk előnyben</a:t>
            </a:r>
          </a:p>
          <a:p>
            <a:r>
              <a:rPr lang="en-HU" dirty="0"/>
              <a:t>Új fehérjeforrásokat vonunk a termelésbe (pl. rovarfehérje)</a:t>
            </a:r>
          </a:p>
          <a:p>
            <a:r>
              <a:rPr lang="en-HU" dirty="0"/>
              <a:t>Meg kell küzdeni a jövőben a műhús kihívásával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B1EC49-E9FD-734C-9DFF-5E3CAA52EC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56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5600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774241F1-7C4A-6941-8D91-2D3A33F46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altLang="en-HU" b="1" dirty="0">
                <a:solidFill>
                  <a:srgbClr val="246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HU" sz="4900" b="1" dirty="0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ROVARELŐÁLLÍTÁS ELŐNYEI</a:t>
            </a:r>
            <a:br>
              <a:rPr lang="en-US" altLang="en-HU" sz="4900" b="1" dirty="0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n-US" altLang="en-HU" sz="4900" b="1" dirty="0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(Makkara et al. 2014)</a:t>
            </a:r>
            <a:br>
              <a:rPr lang="en-US" altLang="en-HU" b="1" dirty="0">
                <a:ea typeface="ＭＳ Ｐゴシック" panose="020B0600070205080204" pitchFamily="34" charset="-128"/>
              </a:rPr>
            </a:br>
            <a:r>
              <a:rPr lang="en-US" altLang="en-HU" b="1" dirty="0">
                <a:ea typeface="ＭＳ Ｐゴシック" panose="020B0600070205080204" pitchFamily="34" charset="-128"/>
              </a:rPr>
              <a:t> </a:t>
            </a:r>
            <a:endParaRPr lang="en-US" altLang="en-HU" dirty="0">
              <a:ea typeface="ＭＳ Ｐゴシック" panose="020B0600070205080204" pitchFamily="34" charset="-128"/>
            </a:endParaRP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3663DE81-60BF-4849-BC57-D39082938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615" y="1828800"/>
            <a:ext cx="11259716" cy="4297362"/>
          </a:xfrm>
        </p:spPr>
        <p:txBody>
          <a:bodyPr>
            <a:normAutofit fontScale="92500"/>
          </a:bodyPr>
          <a:lstStyle/>
          <a:p>
            <a:pPr algn="just"/>
            <a:r>
              <a:rPr lang="en-US" altLang="en-HU" b="1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Jó a takarmányértékesítés: 1 kg </a:t>
            </a:r>
            <a:r>
              <a:rPr lang="en-US" altLang="en-HU" b="1" dirty="0" err="1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ehető</a:t>
            </a:r>
            <a:r>
              <a:rPr lang="en-US" altLang="en-HU" b="1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HU" b="1" dirty="0" err="1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szöcsketest</a:t>
            </a:r>
            <a:r>
              <a:rPr lang="en-US" altLang="en-HU" b="1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előállításához 2,1 kg takarmány kell, szemben a 4 kg pecsenyecsirke, 8-9 kg hízósertéssel szemben</a:t>
            </a:r>
          </a:p>
          <a:p>
            <a:pPr algn="just"/>
            <a:r>
              <a:rPr lang="en-US" altLang="en-HU" b="1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Hagyományos állattenyésztés felelős az üvegházhatás 14.5%-áért (NO a trágyából és CH</a:t>
            </a:r>
            <a:r>
              <a:rPr lang="en-US" altLang="en-HU" b="1" baseline="-25000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4</a:t>
            </a:r>
            <a:r>
              <a:rPr lang="en-US" altLang="en-HU" b="1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a bendőfermentációból) és NH</a:t>
            </a:r>
            <a:r>
              <a:rPr lang="en-US" altLang="en-HU" b="1" baseline="-25000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3</a:t>
            </a:r>
            <a:r>
              <a:rPr lang="en-US" altLang="en-HU" b="1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-kibocsátás a vizeletből</a:t>
            </a:r>
          </a:p>
          <a:p>
            <a:pPr algn="just"/>
            <a:r>
              <a:rPr lang="en-US" altLang="en-HU" b="1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Rovarelőállítás esetén mindez kisebb. </a:t>
            </a:r>
          </a:p>
          <a:p>
            <a:pPr algn="just"/>
            <a:r>
              <a:rPr lang="en-US" altLang="en-HU" b="1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Rovarfehérje előállításához (pl. lisztkukac) kevesebb földterület kell</a:t>
            </a:r>
          </a:p>
          <a:p>
            <a:pPr algn="just"/>
            <a:r>
              <a:rPr lang="en-US" altLang="en-HU" b="1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Rovarelőállításnak kisebb a vízigénye; </a:t>
            </a:r>
            <a:r>
              <a:rPr lang="hu-HU" altLang="en-HU" b="1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 kg marhahús előállításához 40-43 m</a:t>
            </a:r>
            <a:r>
              <a:rPr lang="hu-HU" altLang="en-HU" b="1" baseline="30000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3</a:t>
            </a:r>
            <a:r>
              <a:rPr lang="hu-HU" altLang="en-HU" b="1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liter víz kell </a:t>
            </a:r>
            <a:endParaRPr lang="en-US" altLang="en-HU" b="1" dirty="0">
              <a:solidFill>
                <a:srgbClr val="00B05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95D516-5183-F34D-9B71-52F7B8BD73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57</a:t>
            </a:fld>
            <a:endParaRPr lang="hu-HU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D7718378-8344-9F46-BCF8-977B112CE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8" y="152401"/>
            <a:ext cx="10958946" cy="1440872"/>
          </a:xfrm>
        </p:spPr>
        <p:txBody>
          <a:bodyPr>
            <a:normAutofit fontScale="90000"/>
          </a:bodyPr>
          <a:lstStyle/>
          <a:p>
            <a:pPr algn="ctr"/>
            <a:br>
              <a:rPr lang="en-US" altLang="en-HU" b="1">
                <a:ea typeface="ＭＳ Ｐゴシック" panose="020B0600070205080204" pitchFamily="34" charset="-128"/>
              </a:rPr>
            </a:br>
            <a:r>
              <a:rPr lang="en-US" altLang="en-HU" sz="4900" b="1">
                <a:solidFill>
                  <a:srgbClr val="00B050"/>
                </a:solidFill>
                <a:ea typeface="ＭＳ Ｐゴシック" panose="020B0600070205080204" pitchFamily="34" charset="-128"/>
              </a:rPr>
              <a:t>LISZTBOGÁR ÉS –KUKAC </a:t>
            </a:r>
            <a:br>
              <a:rPr lang="en-US" altLang="en-HU" sz="4900" b="1">
                <a:solidFill>
                  <a:srgbClr val="00B050"/>
                </a:solidFill>
                <a:ea typeface="ＭＳ Ｐゴシック" panose="020B0600070205080204" pitchFamily="34" charset="-128"/>
              </a:rPr>
            </a:br>
            <a:r>
              <a:rPr lang="en-US" altLang="en-HU" sz="4900" b="1">
                <a:solidFill>
                  <a:srgbClr val="00B050"/>
                </a:solidFill>
                <a:ea typeface="ＭＳ Ｐゴシック" panose="020B0600070205080204" pitchFamily="34" charset="-128"/>
              </a:rPr>
              <a:t>(</a:t>
            </a:r>
            <a:r>
              <a:rPr lang="en-US" altLang="en-HU" sz="4900" b="1" i="1">
                <a:solidFill>
                  <a:srgbClr val="00B050"/>
                </a:solidFill>
                <a:ea typeface="ＭＳ Ｐゴシック" panose="020B0600070205080204" pitchFamily="34" charset="-128"/>
              </a:rPr>
              <a:t>Tenebrio molitor  és lárvája)</a:t>
            </a:r>
            <a:br>
              <a:rPr lang="en-US" altLang="en-HU" b="1" i="1">
                <a:ea typeface="ＭＳ Ｐゴシック" panose="020B0600070205080204" pitchFamily="34" charset="-128"/>
              </a:rPr>
            </a:br>
            <a:endParaRPr lang="en-US" altLang="en-HU">
              <a:ea typeface="ＭＳ Ｐゴシック" panose="020B0600070205080204" pitchFamily="34" charset="-128"/>
            </a:endParaRPr>
          </a:p>
        </p:txBody>
      </p:sp>
      <p:pic>
        <p:nvPicPr>
          <p:cNvPr id="40962" name="Picture 9" descr="Tenebrio">
            <a:extLst>
              <a:ext uri="{FF2B5EF4-FFF2-40B4-BE49-F238E27FC236}">
                <a16:creationId xmlns:a16="http://schemas.microsoft.com/office/drawing/2014/main" id="{8A4C2238-76E5-8F49-A5E3-72B96752EF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60558" y="1784154"/>
            <a:ext cx="5321300" cy="3589533"/>
          </a:xfr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08837E-69F2-9448-AF9D-E149CB6D3C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58</a:t>
            </a:fld>
            <a:endParaRPr lang="hu-H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456DC5-EC3A-3443-AB11-90CE5903445C}"/>
              </a:ext>
            </a:extLst>
          </p:cNvPr>
          <p:cNvSpPr/>
          <p:nvPr/>
        </p:nvSpPr>
        <p:spPr>
          <a:xfrm>
            <a:off x="3080084" y="5768101"/>
            <a:ext cx="59315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HU" sz="2000" b="1" i="1">
                <a:solidFill>
                  <a:srgbClr val="00B050"/>
                </a:solidFill>
                <a:ea typeface="ＭＳ Ｐゴシック" panose="020B0600070205080204" pitchFamily="34" charset="-128"/>
              </a:rPr>
              <a:t>Dr. Fekete Sándor György fölvétele</a:t>
            </a:r>
            <a:endParaRPr lang="en-HU" sz="200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928DA379-6A0C-ED49-9DDA-7876EBC46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HU" sz="3200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KÍNAI SZÖCSKE (ACRIDA CINEREA) és EXTRAHÁLT SZÓJADARA BELTARTALMA, </a:t>
            </a:r>
            <a:r>
              <a:rPr lang="hu-HU" altLang="en-HU" sz="3200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adatok a szárazanyag</a:t>
            </a:r>
            <a:r>
              <a:rPr lang="en-US" altLang="en-HU" sz="3200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 %</a:t>
            </a:r>
            <a:r>
              <a:rPr lang="hu-HU" altLang="en-HU" sz="3200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-</a:t>
            </a:r>
            <a:r>
              <a:rPr lang="hu-HU" altLang="en-HU" sz="3200" dirty="0" err="1">
                <a:solidFill>
                  <a:srgbClr val="00B050"/>
                </a:solidFill>
                <a:ea typeface="ＭＳ Ｐゴシック" panose="020B0600070205080204" pitchFamily="34" charset="-128"/>
              </a:rPr>
              <a:t>ában</a:t>
            </a:r>
            <a:endParaRPr lang="en-US" altLang="en-HU" sz="3200" dirty="0">
              <a:solidFill>
                <a:srgbClr val="00B05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3F339CCF-7DB8-4C4D-91D8-F684EAA0E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n-US" altLang="en-HU" b="1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					SZÖCSKE		EXTR. SZÓJA</a:t>
            </a:r>
          </a:p>
          <a:p>
            <a:pPr marL="114300" indent="0">
              <a:buNone/>
            </a:pPr>
            <a:r>
              <a:rPr lang="en-US" altLang="en-HU" b="1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------------------------------------------------------------------------------------------------------------------------</a:t>
            </a:r>
          </a:p>
          <a:p>
            <a:pPr marL="114300" indent="0">
              <a:buNone/>
            </a:pPr>
            <a:r>
              <a:rPr lang="en-US" altLang="en-HU" b="1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Nyersfehérje				65,4			</a:t>
            </a:r>
            <a:r>
              <a:rPr lang="en-US" altLang="en-HU" b="1" i="1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48 </a:t>
            </a:r>
          </a:p>
          <a:p>
            <a:pPr marL="114300" indent="0">
              <a:buNone/>
            </a:pPr>
            <a:r>
              <a:rPr lang="en-US" altLang="en-HU" b="1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Nyerszsír				  8,3		   	  </a:t>
            </a:r>
            <a:r>
              <a:rPr lang="en-US" altLang="en-HU" b="1" i="1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1,0 </a:t>
            </a:r>
          </a:p>
          <a:p>
            <a:pPr marL="114300" indent="0">
              <a:buNone/>
            </a:pPr>
            <a:r>
              <a:rPr lang="en-US" altLang="en-HU" b="1" dirty="0" err="1">
                <a:solidFill>
                  <a:srgbClr val="00B050"/>
                </a:solidFill>
                <a:ea typeface="ＭＳ Ｐゴシック" panose="020B0600070205080204" pitchFamily="34" charset="-128"/>
              </a:rPr>
              <a:t>Telítetlen</a:t>
            </a:r>
            <a:r>
              <a:rPr lang="en-US" altLang="en-HU" b="1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HU" b="1" dirty="0" err="1">
                <a:solidFill>
                  <a:srgbClr val="00B050"/>
                </a:solidFill>
                <a:ea typeface="ＭＳ Ｐゴシック" panose="020B0600070205080204" pitchFamily="34" charset="-128"/>
              </a:rPr>
              <a:t>zsírsav</a:t>
            </a:r>
            <a:r>
              <a:rPr lang="en-US" altLang="en-HU" b="1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			 84			-</a:t>
            </a:r>
            <a:r>
              <a:rPr lang="en-US" altLang="en-HU" b="1" i="1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 </a:t>
            </a:r>
          </a:p>
          <a:p>
            <a:pPr marL="114300" indent="0">
              <a:buNone/>
            </a:pPr>
            <a:r>
              <a:rPr lang="en-US" altLang="en-HU" b="1" i="1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Rost					  </a:t>
            </a:r>
            <a:r>
              <a:rPr lang="en-US" altLang="en-HU" b="1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8,7 (kitin) 		</a:t>
            </a:r>
            <a:r>
              <a:rPr lang="en-US" altLang="en-HU" b="1" i="1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4-7 (nyersrost)</a:t>
            </a:r>
          </a:p>
          <a:p>
            <a:pPr marL="114300" indent="0">
              <a:buNone/>
            </a:pPr>
            <a:r>
              <a:rPr lang="en-US" altLang="en-HU" b="1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Lizin					  3,8			</a:t>
            </a:r>
            <a:r>
              <a:rPr lang="en-US" altLang="en-HU" b="1" i="1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3,1</a:t>
            </a:r>
            <a:r>
              <a:rPr lang="en-US" altLang="en-HU" b="1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 </a:t>
            </a:r>
          </a:p>
          <a:p>
            <a:pPr marL="114300" indent="0">
              <a:buNone/>
            </a:pPr>
            <a:r>
              <a:rPr lang="en-US" altLang="en-HU" b="1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Metionin+Cisztin			  2,4			</a:t>
            </a:r>
            <a:r>
              <a:rPr lang="en-US" altLang="en-HU" b="1" i="1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1,3 </a:t>
            </a:r>
          </a:p>
          <a:p>
            <a:pPr marL="114300" indent="0">
              <a:buNone/>
            </a:pPr>
            <a:r>
              <a:rPr lang="en-US" altLang="en-HU" b="1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Energia, MJ/kg sza.			11,34 (TMEn)	</a:t>
            </a:r>
            <a:r>
              <a:rPr lang="en-US" altLang="en-HU" b="1" i="1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	9,3 (AMEn)</a:t>
            </a:r>
          </a:p>
          <a:p>
            <a:pPr marL="114300" indent="0">
              <a:buNone/>
            </a:pPr>
            <a:r>
              <a:rPr lang="en-US" altLang="en-HU" b="1" i="1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------------------------------------------------------------------------------------------------------------------------</a:t>
            </a:r>
            <a:endParaRPr lang="en-US" altLang="en-HU" b="1" dirty="0">
              <a:solidFill>
                <a:srgbClr val="00B050"/>
              </a:solidFill>
              <a:ea typeface="ＭＳ Ｐゴシック" panose="020B0600070205080204" pitchFamily="34" charset="-128"/>
            </a:endParaRPr>
          </a:p>
          <a:p>
            <a:r>
              <a:rPr lang="en-US" altLang="en-HU" b="1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Wang et al. 2007</a:t>
            </a:r>
          </a:p>
          <a:p>
            <a:endParaRPr lang="en-US" altLang="en-HU" dirty="0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6DD5A0-357F-4F43-82B2-36968AACC3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59</a:t>
            </a:fld>
            <a:endParaRPr lang="hu-H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321480" y="365040"/>
            <a:ext cx="11555280" cy="1325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r>
              <a:rPr lang="hu-HU" sz="4400" b="1" i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precíziós élelmiszerelőállító-lánc IV.</a:t>
            </a:r>
            <a:r>
              <a:rPr lang="hu-HU" b="1" i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u-HU" b="1" spc="-1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321480" y="1825560"/>
            <a:ext cx="1155528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spc="-1" dirty="0">
                <a:solidFill>
                  <a:srgbClr val="1C9E4A"/>
                </a:solidFill>
                <a:latin typeface="Calibri"/>
                <a:ea typeface="Calibri"/>
              </a:rPr>
              <a:t>a </a:t>
            </a:r>
            <a:r>
              <a:rPr lang="hu-HU" sz="2800" spc="-1" dirty="0" err="1">
                <a:solidFill>
                  <a:srgbClr val="1C9E4A"/>
                </a:solidFill>
                <a:latin typeface="Calibri"/>
                <a:ea typeface="Calibri"/>
              </a:rPr>
              <a:t>genomikai</a:t>
            </a:r>
            <a:r>
              <a:rPr lang="hu-HU" sz="2800" spc="-1" dirty="0">
                <a:solidFill>
                  <a:srgbClr val="1C9E4A"/>
                </a:solidFill>
                <a:latin typeface="Calibri"/>
                <a:ea typeface="Calibri"/>
              </a:rPr>
              <a:t> alapú precíziós élelmiszer-biztonsági megközelítéseknek jelentős hatása lesz 2030-ig</a:t>
            </a:r>
            <a:endParaRPr lang="hu-HU" sz="2800" b="0" strike="noStrike" spc="-1" dirty="0">
              <a:solidFill>
                <a:srgbClr val="1C9E4A"/>
              </a:solidFill>
              <a:latin typeface="Calibri"/>
              <a:ea typeface="Calibri"/>
            </a:endParaRPr>
          </a:p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1C9E4A"/>
              </a:buClr>
              <a:buFont typeface="Arial"/>
              <a:buChar char="•"/>
            </a:pPr>
            <a:r>
              <a:rPr lang="hu-HU" sz="2800" b="0" strike="noStrike" spc="-1" dirty="0">
                <a:solidFill>
                  <a:srgbClr val="1C9E4A"/>
                </a:solidFill>
                <a:latin typeface="Calibri"/>
                <a:ea typeface="Calibri"/>
              </a:rPr>
              <a:t>A </a:t>
            </a:r>
            <a:r>
              <a:rPr lang="hu-HU" sz="2800" b="0" strike="noStrike" spc="-1" dirty="0" err="1">
                <a:solidFill>
                  <a:srgbClr val="1C9E4A"/>
                </a:solidFill>
                <a:latin typeface="Calibri"/>
                <a:ea typeface="Calibri"/>
              </a:rPr>
              <a:t>genomika</a:t>
            </a:r>
            <a:r>
              <a:rPr lang="hu-HU" sz="2800" b="0" strike="noStrike" spc="-1" dirty="0">
                <a:solidFill>
                  <a:srgbClr val="1C9E4A"/>
                </a:solidFill>
                <a:latin typeface="Calibri"/>
                <a:ea typeface="Calibri"/>
              </a:rPr>
              <a:t> és a kapcsolódó eszközök óriási hatást gyakorolnak az élelmiszerbiztonságra azáltal, hogy pontosabb megközelítést tesznek lehetővé a kórokozók kimutatásában, jellemzésében és azonosításában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19692-8238-B54A-91C0-F67824E6D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65125"/>
            <a:ext cx="11877152" cy="1610632"/>
          </a:xfrm>
        </p:spPr>
        <p:txBody>
          <a:bodyPr>
            <a:noAutofit/>
          </a:bodyPr>
          <a:lstStyle/>
          <a:p>
            <a:pPr algn="ctr"/>
            <a:r>
              <a:rPr lang="hu-HU" sz="4000"/>
              <a:t>Társadalmi elvárások változása, hatása a takarmányozásra. Bioetika és a precíziós takarmányozás</a:t>
            </a:r>
            <a:r>
              <a:rPr lang="en-HU" sz="4000">
                <a:effectLst/>
              </a:rPr>
              <a:t> </a:t>
            </a:r>
            <a:endParaRPr lang="en-HU" sz="4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FF9F0-D3C8-1D41-B938-9084BB0FF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7587" y="2171699"/>
            <a:ext cx="11599566" cy="4005263"/>
          </a:xfrm>
        </p:spPr>
        <p:txBody>
          <a:bodyPr/>
          <a:lstStyle/>
          <a:p>
            <a:pPr algn="just"/>
            <a:r>
              <a:rPr lang="en-H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precíziós takarmányozás: csökkenti a N- és P-ürítést</a:t>
            </a:r>
          </a:p>
          <a:p>
            <a:pPr algn="just"/>
            <a:r>
              <a:rPr lang="en-H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hagyományosan  előállított marhahúsból készült </a:t>
            </a:r>
            <a:r>
              <a:rPr lang="hu-HU" altLang="en-HU" b="1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 db hamburger „ára</a:t>
            </a:r>
            <a:r>
              <a:rPr lang="hu-HU" altLang="en-US" b="1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”</a:t>
            </a:r>
            <a:r>
              <a:rPr lang="hu-HU" altLang="en-HU" b="1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0,79 kg abrak, 790 liter  víz, ami precíziós takarmányozással csökkenhető</a:t>
            </a:r>
            <a:endParaRPr lang="en-H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H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csökkenti az ökológiai lábnyomot</a:t>
            </a:r>
          </a:p>
          <a:p>
            <a:pPr algn="just"/>
            <a:r>
              <a:rPr lang="hu-HU" b="1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könnyebben valósítható meg a </a:t>
            </a:r>
            <a:r>
              <a:rPr lang="hu-HU" b="1" dirty="0" err="1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biotermelés</a:t>
            </a:r>
            <a:endParaRPr lang="hu-HU" b="1" dirty="0">
              <a:solidFill>
                <a:srgbClr val="00B05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/>
            <a:r>
              <a:rPr lang="hu-HU" b="1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könnyebb az etikai alapon egyre növekvő vegetáriánus lakosság igényeit kielégíteni</a:t>
            </a:r>
            <a:endParaRPr lang="en-H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BA377-5D1E-2C4F-BC4B-FEB89E62CD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60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3172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9AC79-9715-FB40-AABA-DD14848EB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/>
              <a:t>Irodalom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0DC44-8EDE-DB4E-8B33-A573127C5E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HU" sz="2900" b="1"/>
              <a:t>Babinszky L. - Halas V.</a:t>
            </a:r>
            <a:r>
              <a:rPr lang="en-HU" sz="2900"/>
              <a:t> (Szerk): Innovatív takarmányozás. Akadémiai Kiadó, Budapest, 2019</a:t>
            </a:r>
            <a:r>
              <a:rPr lang="hu-HU" sz="2900"/>
              <a:t>.</a:t>
            </a:r>
            <a:endParaRPr lang="en-HU" sz="2900"/>
          </a:p>
          <a:p>
            <a:r>
              <a:rPr lang="de-DE" sz="2900" b="1"/>
              <a:t>Brandsch, H.</a:t>
            </a:r>
            <a:r>
              <a:rPr lang="de-DE" sz="2900"/>
              <a:t>: Genetische Grundla­gen der Genotyp. Umwelt Wechselwirkun­gen und ihre Nutzung in Vergangenheit und Zukunft. Int. Symp. Proc. Karl-Marx-Univ. Leipzig, 1974. p. 4-21.</a:t>
            </a:r>
          </a:p>
          <a:p>
            <a:r>
              <a:rPr lang="de-DE" sz="2900" b="1"/>
              <a:t>Fekete S. (Gy): </a:t>
            </a:r>
            <a:r>
              <a:rPr lang="de-DE" sz="2900"/>
              <a:t>(Szerk.): Állatorvos takarmányozástan és dietetika. I. és II. kiadás. A/3. Budapest, 2003 és 2009..</a:t>
            </a:r>
            <a:endParaRPr lang="en-HU" sz="2900"/>
          </a:p>
          <a:p>
            <a:r>
              <a:rPr lang="en-HU" sz="2900" b="1"/>
              <a:t>Fekete, S. Gy. </a:t>
            </a:r>
            <a:r>
              <a:rPr lang="en-HU" sz="2900"/>
              <a:t>(Ed): Veterinary Nutrition and Dietetics. Pro Scientia Veterinaria. Budapest, 2008.</a:t>
            </a:r>
          </a:p>
          <a:p>
            <a:r>
              <a:rPr lang="en-HU" sz="2900" b="1"/>
              <a:t>Horn P.</a:t>
            </a:r>
            <a:r>
              <a:rPr lang="en-HU" sz="2900"/>
              <a:t>:  A környezeti tényezők és a genotípus közötti kölcsönhatások abrakfogyasztó háziálatokban. Akadémiai Székfoglaló. </a:t>
            </a:r>
            <a:r>
              <a:rPr lang="hu-HU" sz="2900"/>
              <a:t>Értekezések-emlékezések. Akadémiai </a:t>
            </a:r>
            <a:r>
              <a:rPr lang="en-HU" sz="2900"/>
              <a:t>Kiadó. Budapest, 1986.</a:t>
            </a:r>
          </a:p>
          <a:p>
            <a:r>
              <a:rPr lang="en-HU" sz="2900" b="1"/>
              <a:t>Kovács F.</a:t>
            </a:r>
            <a:r>
              <a:rPr lang="en-HU" sz="2900"/>
              <a:t>: </a:t>
            </a:r>
            <a:r>
              <a:rPr lang="hu-HU" sz="2900"/>
              <a:t>Az állathigiénia s</a:t>
            </a:r>
            <a:r>
              <a:rPr lang="en-HU" sz="2900"/>
              <a:t>zerepe az állati eredetű élelmiszerek termelésében, akadémiai székfoglaló, 1982.  </a:t>
            </a:r>
            <a:r>
              <a:rPr lang="hu-HU" sz="2900"/>
              <a:t>Értekezések-emlékezések. Akadémiai Kiadó. Budapest,  1983. </a:t>
            </a:r>
            <a:endParaRPr lang="en-HU" sz="2900"/>
          </a:p>
          <a:p>
            <a:r>
              <a:rPr lang="en-GB" sz="2900" b="1"/>
              <a:t>Makkara, H. P. S. - Tranb, G. - Heuzéb, V. - Ankersa, P.</a:t>
            </a:r>
            <a:r>
              <a:rPr lang="en-GB" sz="2900"/>
              <a:t>:  State-of-the-art on use of insects as animal feed. Review. Animal Feed Science and Technology, 2014.  197.  1–33. </a:t>
            </a:r>
            <a:endParaRPr lang="en-HU" sz="2900"/>
          </a:p>
          <a:p>
            <a:r>
              <a:rPr lang="en-GB" sz="2900" b="1"/>
              <a:t>Wang, D. - Zhai, S-W. -  Zhang, C-X. - Qiang Zhang, Q. - Chen, H.</a:t>
            </a:r>
            <a:r>
              <a:rPr lang="en-GB" sz="2900"/>
              <a:t>: Nutrition value of the Chinese grasshopper Acrida cinerea (Thunberg) for broilers. Anim. Feed Sci. Technol., 2007. 135. 66-74.</a:t>
            </a:r>
            <a:endParaRPr lang="en-HU" sz="2900"/>
          </a:p>
          <a:p>
            <a:r>
              <a:rPr lang="en-HU" sz="2900" b="1"/>
              <a:t>Zuidhof</a:t>
            </a:r>
            <a:r>
              <a:rPr lang="hu-HU" sz="2900" b="1"/>
              <a:t>, M. J.</a:t>
            </a:r>
            <a:r>
              <a:rPr lang="hu-HU" sz="2900"/>
              <a:t>:  </a:t>
            </a:r>
            <a:r>
              <a:rPr lang="en-HU" sz="2900"/>
              <a:t>Precision livestock feeding: matching nutrient supply with nutrient requirements of individual animals J. Appl. Poult. Res.</a:t>
            </a:r>
            <a:r>
              <a:rPr lang="hu-HU" sz="2900"/>
              <a:t>, 2020.</a:t>
            </a:r>
            <a:r>
              <a:rPr lang="en-HU" sz="2900"/>
              <a:t> 29</a:t>
            </a:r>
            <a:r>
              <a:rPr lang="hu-HU" sz="2900"/>
              <a:t>. </a:t>
            </a:r>
            <a:r>
              <a:rPr lang="en-HU" sz="2900"/>
              <a:t>11–14</a:t>
            </a:r>
            <a:r>
              <a:rPr lang="hu-HU" sz="2900"/>
              <a:t>.  </a:t>
            </a:r>
            <a:r>
              <a:rPr lang="en-HU" sz="2900"/>
              <a:t>https://doi.org/10.1016/j.japr.2019.12.009 </a:t>
            </a:r>
          </a:p>
          <a:p>
            <a:pPr marL="114300" indent="0">
              <a:buNone/>
            </a:pPr>
            <a:r>
              <a:rPr lang="en-GB" sz="2900"/>
              <a:t>  </a:t>
            </a:r>
          </a:p>
          <a:p>
            <a:endParaRPr lang="en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09D3E1-6AD7-C64B-822C-06E1430B9C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61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0818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03d5b2036_1_5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hu-HU"/>
              <a:t>Takarmánybiztonság—élelmiszerbiztonság</a:t>
            </a:r>
            <a:br>
              <a:rPr lang="en-HU"/>
            </a:br>
            <a:endParaRPr/>
          </a:p>
        </p:txBody>
      </p:sp>
      <p:sp>
        <p:nvSpPr>
          <p:cNvPr id="75" name="Google Shape;75;gd03d5b2036_1_5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7336698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>
              <a:buNone/>
              <a:defRPr/>
            </a:pPr>
            <a:r>
              <a:rPr lang="hu-HU" altLang="x-none" dirty="0"/>
              <a:t>A képen az állati eredetű élelmiszertermelés teljes vertikumát látjuk, a talaj-állat-élelmiszer</a:t>
            </a:r>
            <a:br>
              <a:rPr lang="hu-HU" altLang="x-none" dirty="0"/>
            </a:br>
            <a:r>
              <a:rPr lang="hu-HU" altLang="x-none" dirty="0"/>
              <a:t>átalakítási és egyben ellenőrzési pontokkal</a:t>
            </a:r>
          </a:p>
          <a:p>
            <a:pPr marL="114300" indent="0" eaLnBrk="1" hangingPunct="1">
              <a:buNone/>
              <a:defRPr/>
            </a:pPr>
            <a:r>
              <a:rPr lang="hu-HU" altLang="x-none" dirty="0"/>
              <a:t>Lehet-e a Világ vegetáriánus?</a:t>
            </a:r>
          </a:p>
          <a:p>
            <a:pPr eaLnBrk="1" hangingPunct="1">
              <a:defRPr/>
            </a:pPr>
            <a:r>
              <a:rPr lang="hu-HU" altLang="x-none" dirty="0"/>
              <a:t>INQ= index of </a:t>
            </a:r>
            <a:r>
              <a:rPr lang="hu-HU" altLang="x-none" dirty="0" err="1"/>
              <a:t>nutritional</a:t>
            </a:r>
            <a:r>
              <a:rPr lang="hu-HU" altLang="x-none" dirty="0"/>
              <a:t> </a:t>
            </a:r>
            <a:r>
              <a:rPr lang="hu-HU" altLang="x-none" dirty="0" err="1"/>
              <a:t>quality</a:t>
            </a:r>
            <a:r>
              <a:rPr lang="hu-HU" altLang="x-none" dirty="0"/>
              <a:t>: táplálkozási minőségindex</a:t>
            </a:r>
          </a:p>
          <a:p>
            <a:pPr eaLnBrk="1" hangingPunct="1">
              <a:defRPr/>
            </a:pPr>
            <a:r>
              <a:rPr lang="hu-HU" altLang="x-none" dirty="0"/>
              <a:t>Pl. </a:t>
            </a:r>
            <a:r>
              <a:rPr lang="hu-HU" altLang="x-none" dirty="0" err="1"/>
              <a:t>Ca</a:t>
            </a:r>
            <a:r>
              <a:rPr lang="hu-HU" altLang="x-none" dirty="0"/>
              <a:t>-tej: 4</a:t>
            </a:r>
          </a:p>
          <a:p>
            <a:pPr eaLnBrk="1" hangingPunct="1">
              <a:defRPr/>
            </a:pPr>
            <a:r>
              <a:rPr lang="hu-HU" altLang="x-none" dirty="0"/>
              <a:t>Pl. A-</a:t>
            </a:r>
            <a:r>
              <a:rPr lang="hu-HU" altLang="x-none" dirty="0" err="1"/>
              <a:t>vit</a:t>
            </a:r>
            <a:r>
              <a:rPr lang="hu-HU" altLang="x-none" dirty="0"/>
              <a:t>. - máj: 100-110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Picture 3" descr="~AUT0003">
            <a:extLst>
              <a:ext uri="{FF2B5EF4-FFF2-40B4-BE49-F238E27FC236}">
                <a16:creationId xmlns:a16="http://schemas.microsoft.com/office/drawing/2014/main" id="{2D0E673D-3FFA-B748-A28F-692739A13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93" y="1352413"/>
            <a:ext cx="3322637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4A15B9-3365-CC4F-884D-6C323DD01B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7</a:t>
            </a:fld>
            <a:endParaRPr lang="hu-H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52A95-D1A5-4847-B2DD-43F6FAFD7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növényi és állati test összetétele-I.</a:t>
            </a:r>
            <a:r>
              <a:rPr lang="en-HU">
                <a:effectLst/>
              </a:rPr>
              <a:t> 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BCB2D-FED2-9640-82DB-AEFD9A7886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eaLnBrk="1" hangingPunct="1">
              <a:buNone/>
              <a:defRPr/>
            </a:pPr>
            <a:r>
              <a:rPr lang="hu-HU" altLang="x-none" sz="3200"/>
              <a:t>A növényi és az állati test összehasonlítása</a:t>
            </a:r>
          </a:p>
          <a:p>
            <a:pPr eaLnBrk="1" hangingPunct="1">
              <a:defRPr/>
            </a:pPr>
            <a:endParaRPr lang="hu-HU" altLang="x-none" sz="3200"/>
          </a:p>
          <a:p>
            <a:pPr eaLnBrk="1" hangingPunct="1">
              <a:defRPr/>
            </a:pPr>
            <a:r>
              <a:rPr lang="hu-HU" altLang="x-none"/>
              <a:t>Rost: növénybe igen-állatban nem</a:t>
            </a:r>
          </a:p>
          <a:p>
            <a:pPr eaLnBrk="1" hangingPunct="1">
              <a:defRPr/>
            </a:pPr>
            <a:r>
              <a:rPr lang="hu-HU" altLang="x-none"/>
              <a:t>K-növényben, Na-állatban több</a:t>
            </a:r>
          </a:p>
          <a:p>
            <a:pPr eaLnBrk="1" hangingPunct="1">
              <a:defRPr/>
            </a:pPr>
            <a:r>
              <a:rPr lang="hu-HU" altLang="x-none"/>
              <a:t>B-növényben nagy a szerepe</a:t>
            </a:r>
          </a:p>
          <a:p>
            <a:pPr eaLnBrk="1" hangingPunct="1">
              <a:defRPr/>
            </a:pPr>
            <a:r>
              <a:rPr lang="hu-HU" altLang="x-none"/>
              <a:t>állati rost (hidroxiprolin, a hús „mócsingja”, inak) nem azonosak a növényi rosttal (hemicellulóz, cellulóz és lignin)</a:t>
            </a:r>
          </a:p>
          <a:p>
            <a:endParaRPr lang="en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9FB714-203C-AA49-9524-DC52555BCE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167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0734F-3BAF-3041-BE4A-484BDCA6A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növényi és állati test összetétele</a:t>
            </a:r>
            <a:r>
              <a:rPr lang="en-HU"/>
              <a:t> II. mérés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7F0C04-6EEA-B747-BDA6-9D63EB8AB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115" y="1690688"/>
            <a:ext cx="4546600" cy="3441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28C841-C6F6-5441-BFD3-257FDDB52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166" y="1690688"/>
            <a:ext cx="3283535" cy="369025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F2FC0C-965C-2049-90A2-2FBFEB403A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9</a:t>
            </a:fld>
            <a:endParaRPr lang="hu-H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2FA566-FA7F-1C41-A925-EEE5FE497EB8}"/>
              </a:ext>
            </a:extLst>
          </p:cNvPr>
          <p:cNvSpPr/>
          <p:nvPr/>
        </p:nvSpPr>
        <p:spPr>
          <a:xfrm>
            <a:off x="728980" y="5301556"/>
            <a:ext cx="10369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800" dirty="0">
                <a:solidFill>
                  <a:srgbClr val="00B050"/>
                </a:solidFill>
              </a:rPr>
              <a:t>Teljes víztér (víztartalom) mérésének elve: a zsír és a víz egymáshoz fordítottan arányos</a:t>
            </a:r>
          </a:p>
          <a:p>
            <a:pPr algn="ctr"/>
            <a:r>
              <a:rPr lang="hu-HU" sz="1800" dirty="0">
                <a:solidFill>
                  <a:srgbClr val="00B050"/>
                </a:solidFill>
              </a:rPr>
              <a:t>A egyes szövetek annál jobban vezetik az elektromosságot, minél kevesebb benne a zsír és minél több a víz és a sók (elektrolitok)</a:t>
            </a:r>
            <a:endParaRPr lang="en-HU" sz="1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360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3437</Words>
  <Application>Microsoft Office PowerPoint</Application>
  <PresentationFormat>Szélesvásznú</PresentationFormat>
  <Paragraphs>350</Paragraphs>
  <Slides>61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61</vt:i4>
      </vt:variant>
    </vt:vector>
  </HeadingPairs>
  <TitlesOfParts>
    <vt:vector size="66" baseType="lpstr">
      <vt:lpstr>Arial</vt:lpstr>
      <vt:lpstr>Calibri</vt:lpstr>
      <vt:lpstr>Times New Roman</vt:lpstr>
      <vt:lpstr>Wingdings</vt:lpstr>
      <vt:lpstr>Office-téma</vt:lpstr>
      <vt:lpstr>PRECÍZIÓS TAKARMÁNYOZÁS</vt:lpstr>
      <vt:lpstr>Bevezetés, általános ismertetés </vt:lpstr>
      <vt:lpstr>A precíziós élelmiszerelőállító-lánc I. </vt:lpstr>
      <vt:lpstr>PowerPoint-bemutató</vt:lpstr>
      <vt:lpstr>PowerPoint-bemutató</vt:lpstr>
      <vt:lpstr>PowerPoint-bemutató</vt:lpstr>
      <vt:lpstr>Takarmánybiztonság—élelmiszerbiztonság </vt:lpstr>
      <vt:lpstr>A növényi és állati test összetétele-I. </vt:lpstr>
      <vt:lpstr>A növényi és állati test összetétele II. mérés </vt:lpstr>
      <vt:lpstr>PONTOZÁSOS KONDÍCIÓBECSLÉS</vt:lpstr>
      <vt:lpstr>Takarmányösszetevők </vt:lpstr>
      <vt:lpstr>Az önkéntes takarmányfölvétel-I. A fizikai és kémiai szabályozás; Kérődzők esete </vt:lpstr>
      <vt:lpstr>Az önkéntes takarmányfölvétel-II. </vt:lpstr>
      <vt:lpstr>Az ivóvízellátás </vt:lpstr>
      <vt:lpstr>Energiaforgalom, takarmányok energetikai értékelése </vt:lpstr>
      <vt:lpstr>Fehérjék, aminosavak, takarmányfehérjék értékelése I.</vt:lpstr>
      <vt:lpstr>Fehérjék, aminosavak, takarmányfehérjék értékelése II. Az ideális fehérje koncepció</vt:lpstr>
      <vt:lpstr>Fehérjék, aminosavak, takarmányfehérjék értékelése III. Kérődzők</vt:lpstr>
      <vt:lpstr>A rost fogalma, összetevői, hatásai I. </vt:lpstr>
      <vt:lpstr>A rost fogalma, összetevői, hatásai II.</vt:lpstr>
      <vt:lpstr>Ásványianyag-ellátás: szabályozás, kölcsönhatások</vt:lpstr>
      <vt:lpstr>Vitaminellátás I.: A vitaminszükséglet megállapítása</vt:lpstr>
      <vt:lpstr>Vitaminellátás II. A vitaminok gyógyszerszerű hatásai</vt:lpstr>
      <vt:lpstr>A mikrobióm és befolyásolása a takarmányozással. Probiotikumok. </vt:lpstr>
      <vt:lpstr>Antinutritív vegyületek a takarmányokban </vt:lpstr>
      <vt:lpstr>Káros vegyületek a takarmányokban: avasodás (peroxidok és szerves savak keletkezése)</vt:lpstr>
      <vt:lpstr>Káros vegyületek a takarmányokban: mikotoxinok </vt:lpstr>
      <vt:lpstr>PowerPoint-bemutató</vt:lpstr>
      <vt:lpstr>PowerPoint-bemutató</vt:lpstr>
      <vt:lpstr>PowerPoint-bemutató</vt:lpstr>
      <vt:lpstr>Fontosabb takarmányalapanyagok jellemzése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 Stressz fogalma. Fontosabb stresszforrások a gyakorlatban </vt:lpstr>
      <vt:lpstr>A hőstressz és leküzdése takarmányozással,  példákkal: nagytejű tehén, sertés, baromfi  </vt:lpstr>
      <vt:lpstr>Stressz csökkentése, ellensúlyozása takarmányozással Genetika-környezet interakció: Példa: hozamfokozás I.</vt:lpstr>
      <vt:lpstr>Stressz csökkentése, ellensúlyozása takarmányozással. Genetika-környezet interakció: Példa: hozamfokozás II.</vt:lpstr>
      <vt:lpstr>I.  A genotípusok és a környezet között nincs kölcsönhatás II. A rangsor nem változik, de már érvényesül a kölcsönhatás III. Határozott interakció, rangsor is változik IV. A két környezetben nyújtott teljesítmény közötti korreláció -1 ÁBRA: Horn P. 1986.</vt:lpstr>
      <vt:lpstr>Stressz csökkentése, ellensúlyozása takarmányozással. Genetika-környezet interakció: Példa: hozamfokozás IV.: A KÖRNYEZET TÉNYEZŐI</vt:lpstr>
      <vt:lpstr>Stressz csökkentése, ellensúlyozása takarmányozással. Genetika-környezet interakció: Példa: hozamfokozás IV.: A KÖRNYEZET TÉNYEZŐI. V.: Stresszállapot – takarmányozás kölcsönhatása  befolyásolja a hozamfokozó hatását</vt:lpstr>
      <vt:lpstr>Stressz csökkentése, ellensúlyozása takarmányozással. Genetika-környezet interakció: Példa: hozamfokozás VI.: A hozamfokozó veszélyes is lehet</vt:lpstr>
      <vt:lpstr>PowerPoint-bemutató</vt:lpstr>
      <vt:lpstr>PowerPoint-bemutató</vt:lpstr>
      <vt:lpstr>PowerPoint-bemutató</vt:lpstr>
      <vt:lpstr>Nutrigenomika, epigenomika </vt:lpstr>
      <vt:lpstr>PowerPoint-bemutató</vt:lpstr>
      <vt:lpstr>PowerPoint-bemutató</vt:lpstr>
      <vt:lpstr>Modellképzés és alkalmazása (növekedés, termelés) </vt:lpstr>
      <vt:lpstr> A közeljövő takarmányozási újításai: ízeltlábúfehérje, műhús </vt:lpstr>
      <vt:lpstr> ROVARELŐÁLLÍTÁS ELŐNYEI (Makkara et al. 2014)  </vt:lpstr>
      <vt:lpstr> LISZTBOGÁR ÉS –KUKAC  (Tenebrio molitor  és lárvája) </vt:lpstr>
      <vt:lpstr>KÍNAI SZÖCSKE (ACRIDA CINEREA) és EXTRAHÁLT SZÓJADARA BELTARTALMA, adatok a szárazanyag %-ában</vt:lpstr>
      <vt:lpstr>Társadalmi elvárások változása, hatása a takarmányozásra. Bioetika és a precíziós takarmányozás </vt:lpstr>
      <vt:lpstr>Irodalom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Péter Varga</dc:creator>
  <cp:lastModifiedBy>Tamás Tóth</cp:lastModifiedBy>
  <cp:revision>108</cp:revision>
  <cp:lastPrinted>2021-05-08T08:09:08Z</cp:lastPrinted>
  <dcterms:created xsi:type="dcterms:W3CDTF">2021-04-21T15:27:09Z</dcterms:created>
  <dcterms:modified xsi:type="dcterms:W3CDTF">2021-05-23T16:11:57Z</dcterms:modified>
</cp:coreProperties>
</file>