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65"/>
  </p:notesMasterIdLst>
  <p:sldIdLst>
    <p:sldId id="259" r:id="rId5"/>
    <p:sldId id="288" r:id="rId6"/>
    <p:sldId id="289" r:id="rId7"/>
    <p:sldId id="291" r:id="rId8"/>
    <p:sldId id="292" r:id="rId9"/>
    <p:sldId id="769" r:id="rId10"/>
    <p:sldId id="605" r:id="rId11"/>
    <p:sldId id="571" r:id="rId12"/>
    <p:sldId id="573" r:id="rId13"/>
    <p:sldId id="608" r:id="rId14"/>
    <p:sldId id="575" r:id="rId15"/>
    <p:sldId id="578" r:id="rId16"/>
    <p:sldId id="609" r:id="rId17"/>
    <p:sldId id="610" r:id="rId18"/>
    <p:sldId id="601" r:id="rId19"/>
    <p:sldId id="612" r:id="rId20"/>
    <p:sldId id="613" r:id="rId21"/>
    <p:sldId id="576" r:id="rId22"/>
    <p:sldId id="615" r:id="rId23"/>
    <p:sldId id="752" r:id="rId24"/>
    <p:sldId id="577" r:id="rId25"/>
    <p:sldId id="753" r:id="rId26"/>
    <p:sldId id="710" r:id="rId27"/>
    <p:sldId id="409" r:id="rId28"/>
    <p:sldId id="712" r:id="rId29"/>
    <p:sldId id="711" r:id="rId30"/>
    <p:sldId id="771" r:id="rId31"/>
    <p:sldId id="772" r:id="rId32"/>
    <p:sldId id="715" r:id="rId33"/>
    <p:sldId id="773" r:id="rId34"/>
    <p:sldId id="774" r:id="rId35"/>
    <p:sldId id="777" r:id="rId36"/>
    <p:sldId id="775" r:id="rId37"/>
    <p:sldId id="776" r:id="rId38"/>
    <p:sldId id="559" r:id="rId39"/>
    <p:sldId id="568" r:id="rId40"/>
    <p:sldId id="596" r:id="rId41"/>
    <p:sldId id="569" r:id="rId42"/>
    <p:sldId id="718" r:id="rId43"/>
    <p:sldId id="722" r:id="rId44"/>
    <p:sldId id="725" r:id="rId45"/>
    <p:sldId id="727" r:id="rId46"/>
    <p:sldId id="728" r:id="rId47"/>
    <p:sldId id="778" r:id="rId48"/>
    <p:sldId id="579" r:id="rId49"/>
    <p:sldId id="737" r:id="rId50"/>
    <p:sldId id="740" r:id="rId51"/>
    <p:sldId id="739" r:id="rId52"/>
    <p:sldId id="743" r:id="rId53"/>
    <p:sldId id="761" r:id="rId54"/>
    <p:sldId id="748" r:id="rId55"/>
    <p:sldId id="749" r:id="rId56"/>
    <p:sldId id="750" r:id="rId57"/>
    <p:sldId id="760" r:id="rId58"/>
    <p:sldId id="762" r:id="rId59"/>
    <p:sldId id="763" r:id="rId60"/>
    <p:sldId id="779" r:id="rId61"/>
    <p:sldId id="780" r:id="rId62"/>
    <p:sldId id="782" r:id="rId63"/>
    <p:sldId id="781" r:id="rId6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7" roundtripDataSignature="AMtx7mj/YgChDxrHdlbjqiZlReiv6js5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3" autoAdjust="0"/>
    <p:restoredTop sz="94660"/>
  </p:normalViewPr>
  <p:slideViewPr>
    <p:cSldViewPr snapToGrid="0">
      <p:cViewPr varScale="1">
        <p:scale>
          <a:sx n="63" d="100"/>
          <a:sy n="63" d="100"/>
        </p:scale>
        <p:origin x="8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128" Type="http://schemas.openxmlformats.org/officeDocument/2006/relationships/presProps" Target="presProps.xml"/><Relationship Id="rId131"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27"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13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12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zolt&#225;n\Desktop\sz&#225;zal&#233;kos%20grafikon.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104903553722533E-2"/>
          <c:y val="9.9730080036291746E-2"/>
          <c:w val="0.87555912172358363"/>
          <c:h val="0.73493470723566967"/>
        </c:manualLayout>
      </c:layout>
      <c:barChart>
        <c:barDir val="col"/>
        <c:grouping val="clustered"/>
        <c:varyColors val="1"/>
        <c:ser>
          <c:idx val="0"/>
          <c:order val="0"/>
          <c:tx>
            <c:strRef>
              <c:f>Munka3!$N$52</c:f>
              <c:strCache>
                <c:ptCount val="1"/>
                <c:pt idx="0">
                  <c:v>100 anyára jutó árbevétel (Ft)</c:v>
                </c:pt>
              </c:strCache>
            </c:strRef>
          </c:tx>
          <c:invertIfNegative val="1"/>
          <c:dLbls>
            <c:dLbl>
              <c:idx val="0"/>
              <c:tx>
                <c:rich>
                  <a:bodyPr/>
                  <a:lstStyle/>
                  <a:p>
                    <a:r>
                      <a:rPr lang="en-US"/>
                      <a:t>A;  1 738 375    </a:t>
                    </a:r>
                  </a:p>
                </c:rich>
              </c:tx>
              <c:showLegendKey val="1"/>
              <c:showVal val="1"/>
              <c:showCatName val="1"/>
              <c:showSerName val="1"/>
              <c:showPercent val="1"/>
              <c:showBubbleSize val="1"/>
              <c:extLst>
                <c:ext xmlns:c15="http://schemas.microsoft.com/office/drawing/2012/chart" uri="{CE6537A1-D6FC-4f65-9D91-7224C49458BB}">
                  <c15:showDataLabelsRange val="0"/>
                </c:ext>
                <c:ext xmlns:c16="http://schemas.microsoft.com/office/drawing/2014/chart" uri="{C3380CC4-5D6E-409C-BE32-E72D297353CC}">
                  <c16:uniqueId val="{00000000-D82C-4265-9A5F-BFA96BCA932D}"/>
                </c:ext>
              </c:extLst>
            </c:dLbl>
            <c:dLbl>
              <c:idx val="1"/>
              <c:tx>
                <c:rich>
                  <a:bodyPr/>
                  <a:lstStyle/>
                  <a:p>
                    <a:r>
                      <a:rPr lang="en-US"/>
                      <a:t>B;  3 157 434    </a:t>
                    </a:r>
                  </a:p>
                </c:rich>
              </c:tx>
              <c:showLegendKey val="1"/>
              <c:showVal val="1"/>
              <c:showCatName val="1"/>
              <c:showSerName val="1"/>
              <c:showPercent val="1"/>
              <c:showBubbleSize val="1"/>
              <c:extLst>
                <c:ext xmlns:c15="http://schemas.microsoft.com/office/drawing/2012/chart" uri="{CE6537A1-D6FC-4f65-9D91-7224C49458BB}">
                  <c15:showDataLabelsRange val="0"/>
                </c:ext>
                <c:ext xmlns:c16="http://schemas.microsoft.com/office/drawing/2014/chart" uri="{C3380CC4-5D6E-409C-BE32-E72D297353CC}">
                  <c16:uniqueId val="{00000001-D82C-4265-9A5F-BFA96BCA932D}"/>
                </c:ext>
              </c:extLst>
            </c:dLbl>
            <c:dLbl>
              <c:idx val="2"/>
              <c:layout>
                <c:manualLayout>
                  <c:x val="0"/>
                  <c:y val="1.6460900015910208E-2"/>
                </c:manualLayout>
              </c:layout>
              <c:tx>
                <c:rich>
                  <a:bodyPr/>
                  <a:lstStyle/>
                  <a:p>
                    <a:r>
                      <a:rPr lang="en-US"/>
                      <a:t>C;  5 586 852    </a:t>
                    </a:r>
                  </a:p>
                </c:rich>
              </c:tx>
              <c:showLegendKey val="1"/>
              <c:showVal val="1"/>
              <c:showCatName val="1"/>
              <c:showSerName val="1"/>
              <c:showPercent val="1"/>
              <c:showBubbleSize val="1"/>
              <c:extLst>
                <c:ext xmlns:c15="http://schemas.microsoft.com/office/drawing/2012/chart" uri="{CE6537A1-D6FC-4f65-9D91-7224C49458BB}">
                  <c15:showDataLabelsRange val="0"/>
                </c:ext>
                <c:ext xmlns:c16="http://schemas.microsoft.com/office/drawing/2014/chart" uri="{C3380CC4-5D6E-409C-BE32-E72D297353CC}">
                  <c16:uniqueId val="{00000002-D82C-4265-9A5F-BFA96BCA932D}"/>
                </c:ext>
              </c:extLst>
            </c:dLbl>
            <c:spPr>
              <a:noFill/>
              <a:ln>
                <a:noFill/>
              </a:ln>
              <a:effectLst/>
            </c:spPr>
            <c:showLegendKey val="1"/>
            <c:showVal val="1"/>
            <c:showCatName val="1"/>
            <c:showSerName val="1"/>
            <c:showPercent val="1"/>
            <c:showBubbleSize val="1"/>
            <c:showLeaderLines val="0"/>
            <c:extLst>
              <c:ext xmlns:c15="http://schemas.microsoft.com/office/drawing/2012/chart" uri="{CE6537A1-D6FC-4f65-9D91-7224C49458BB}">
                <c15:showLeaderLines val="0"/>
              </c:ext>
            </c:extLst>
          </c:dLbls>
          <c:cat>
            <c:strRef>
              <c:f>Munka3!$O$51:$Q$51</c:f>
              <c:strCache>
                <c:ptCount val="3"/>
                <c:pt idx="0">
                  <c:v>A</c:v>
                </c:pt>
                <c:pt idx="1">
                  <c:v>B</c:v>
                </c:pt>
                <c:pt idx="2">
                  <c:v>C</c:v>
                </c:pt>
              </c:strCache>
            </c:strRef>
          </c:cat>
          <c:val>
            <c:numRef>
              <c:f>Munka3!$O$52:$Q$52</c:f>
              <c:numCache>
                <c:formatCode>_-* #,##0\ _F_t_-;\-* #,##0\ _F_t_-;_-* "-"??\ _F_t_-;_-@_-</c:formatCode>
                <c:ptCount val="3"/>
                <c:pt idx="0">
                  <c:v>1738375</c:v>
                </c:pt>
                <c:pt idx="1">
                  <c:v>3157434</c:v>
                </c:pt>
                <c:pt idx="2">
                  <c:v>5586852</c:v>
                </c:pt>
              </c:numCache>
            </c:numRef>
          </c:val>
          <c:extLst>
            <c:ext xmlns:c16="http://schemas.microsoft.com/office/drawing/2014/chart" uri="{C3380CC4-5D6E-409C-BE32-E72D297353CC}">
              <c16:uniqueId val="{00000003-D82C-4265-9A5F-BFA96BCA932D}"/>
            </c:ext>
          </c:extLst>
        </c:ser>
        <c:ser>
          <c:idx val="1"/>
          <c:order val="1"/>
          <c:tx>
            <c:strRef>
              <c:f>Munka3!$N$53</c:f>
              <c:strCache>
                <c:ptCount val="1"/>
                <c:pt idx="0">
                  <c:v>100 anyára jutó tartásköltség ** (Ft) </c:v>
                </c:pt>
              </c:strCache>
            </c:strRef>
          </c:tx>
          <c:invertIfNegative val="1"/>
          <c:dLbls>
            <c:dLbl>
              <c:idx val="0"/>
              <c:layout>
                <c:manualLayout>
                  <c:x val="3.888888888888889E-2"/>
                  <c:y val="-7.5444920193434057E-17"/>
                </c:manualLayout>
              </c:layout>
              <c:tx>
                <c:rich>
                  <a:bodyPr/>
                  <a:lstStyle/>
                  <a:p>
                    <a:r>
                      <a:rPr lang="en-US"/>
                      <a:t> A;  1 040 000    </a:t>
                    </a:r>
                  </a:p>
                </c:rich>
              </c:tx>
              <c:showLegendKey val="1"/>
              <c:showVal val="1"/>
              <c:showCatName val="1"/>
              <c:showSerName val="1"/>
              <c:showPercent val="1"/>
              <c:showBubbleSize val="1"/>
              <c:extLst>
                <c:ext xmlns:c15="http://schemas.microsoft.com/office/drawing/2012/chart" uri="{CE6537A1-D6FC-4f65-9D91-7224C49458BB}">
                  <c15:showDataLabelsRange val="0"/>
                </c:ext>
                <c:ext xmlns:c16="http://schemas.microsoft.com/office/drawing/2014/chart" uri="{C3380CC4-5D6E-409C-BE32-E72D297353CC}">
                  <c16:uniqueId val="{00000004-D82C-4265-9A5F-BFA96BCA932D}"/>
                </c:ext>
              </c:extLst>
            </c:dLbl>
            <c:dLbl>
              <c:idx val="1"/>
              <c:layout>
                <c:manualLayout>
                  <c:x val="4.4444444444444502E-2"/>
                  <c:y val="4.1152250039774374E-3"/>
                </c:manualLayout>
              </c:layout>
              <c:tx>
                <c:rich>
                  <a:bodyPr/>
                  <a:lstStyle/>
                  <a:p>
                    <a:r>
                      <a:rPr lang="en-US"/>
                      <a:t>B;  1 120 000    </a:t>
                    </a:r>
                  </a:p>
                </c:rich>
              </c:tx>
              <c:showLegendKey val="1"/>
              <c:showVal val="1"/>
              <c:showCatName val="1"/>
              <c:showSerName val="1"/>
              <c:showPercent val="1"/>
              <c:showBubbleSize val="1"/>
              <c:extLst>
                <c:ext xmlns:c15="http://schemas.microsoft.com/office/drawing/2012/chart" uri="{CE6537A1-D6FC-4f65-9D91-7224C49458BB}">
                  <c15:showDataLabelsRange val="0"/>
                </c:ext>
                <c:ext xmlns:c16="http://schemas.microsoft.com/office/drawing/2014/chart" uri="{C3380CC4-5D6E-409C-BE32-E72D297353CC}">
                  <c16:uniqueId val="{00000005-D82C-4265-9A5F-BFA96BCA932D}"/>
                </c:ext>
              </c:extLst>
            </c:dLbl>
            <c:dLbl>
              <c:idx val="2"/>
              <c:layout>
                <c:manualLayout>
                  <c:x val="5.5555555555555657E-2"/>
                  <c:y val="4.1152250039775112E-3"/>
                </c:manualLayout>
              </c:layout>
              <c:tx>
                <c:rich>
                  <a:bodyPr/>
                  <a:lstStyle/>
                  <a:p>
                    <a:r>
                      <a:rPr lang="en-US"/>
                      <a:t>C;  1 320 000    </a:t>
                    </a:r>
                  </a:p>
                </c:rich>
              </c:tx>
              <c:showLegendKey val="1"/>
              <c:showVal val="1"/>
              <c:showCatName val="1"/>
              <c:showSerName val="1"/>
              <c:showPercent val="1"/>
              <c:showBubbleSize val="1"/>
              <c:extLst>
                <c:ext xmlns:c15="http://schemas.microsoft.com/office/drawing/2012/chart" uri="{CE6537A1-D6FC-4f65-9D91-7224C49458BB}">
                  <c15:showDataLabelsRange val="0"/>
                </c:ext>
                <c:ext xmlns:c16="http://schemas.microsoft.com/office/drawing/2014/chart" uri="{C3380CC4-5D6E-409C-BE32-E72D297353CC}">
                  <c16:uniqueId val="{00000006-D82C-4265-9A5F-BFA96BCA932D}"/>
                </c:ext>
              </c:extLst>
            </c:dLbl>
            <c:spPr>
              <a:noFill/>
              <a:ln>
                <a:noFill/>
              </a:ln>
              <a:effectLst/>
            </c:spPr>
            <c:showLegendKey val="1"/>
            <c:showVal val="1"/>
            <c:showCatName val="1"/>
            <c:showSerName val="1"/>
            <c:showPercent val="1"/>
            <c:showBubbleSize val="1"/>
            <c:showLeaderLines val="0"/>
            <c:extLst>
              <c:ext xmlns:c15="http://schemas.microsoft.com/office/drawing/2012/chart" uri="{CE6537A1-D6FC-4f65-9D91-7224C49458BB}">
                <c15:showLeaderLines val="0"/>
              </c:ext>
            </c:extLst>
          </c:dLbls>
          <c:cat>
            <c:strRef>
              <c:f>Munka3!$O$51:$Q$51</c:f>
              <c:strCache>
                <c:ptCount val="3"/>
                <c:pt idx="0">
                  <c:v>A</c:v>
                </c:pt>
                <c:pt idx="1">
                  <c:v>B</c:v>
                </c:pt>
                <c:pt idx="2">
                  <c:v>C</c:v>
                </c:pt>
              </c:strCache>
            </c:strRef>
          </c:cat>
          <c:val>
            <c:numRef>
              <c:f>Munka3!$O$53:$Q$53</c:f>
              <c:numCache>
                <c:formatCode>_-* #,##0\ _F_t_-;\-* #,##0\ _F_t_-;_-* "-"??\ _F_t_-;_-@_-</c:formatCode>
                <c:ptCount val="3"/>
                <c:pt idx="0">
                  <c:v>1040000</c:v>
                </c:pt>
                <c:pt idx="1">
                  <c:v>1120000</c:v>
                </c:pt>
                <c:pt idx="2">
                  <c:v>1320000</c:v>
                </c:pt>
              </c:numCache>
            </c:numRef>
          </c:val>
          <c:extLst>
            <c:ext xmlns:c16="http://schemas.microsoft.com/office/drawing/2014/chart" uri="{C3380CC4-5D6E-409C-BE32-E72D297353CC}">
              <c16:uniqueId val="{00000007-D82C-4265-9A5F-BFA96BCA932D}"/>
            </c:ext>
          </c:extLst>
        </c:ser>
        <c:dLbls>
          <c:showLegendKey val="0"/>
          <c:showVal val="0"/>
          <c:showCatName val="0"/>
          <c:showSerName val="0"/>
          <c:showPercent val="0"/>
          <c:showBubbleSize val="0"/>
        </c:dLbls>
        <c:gapWidth val="150"/>
        <c:axId val="378095104"/>
        <c:axId val="231222080"/>
      </c:barChart>
      <c:catAx>
        <c:axId val="378095104"/>
        <c:scaling>
          <c:orientation val="minMax"/>
        </c:scaling>
        <c:delete val="1"/>
        <c:axPos val="b"/>
        <c:numFmt formatCode="General" sourceLinked="0"/>
        <c:majorTickMark val="none"/>
        <c:minorTickMark val="cross"/>
        <c:tickLblPos val="none"/>
        <c:crossAx val="231222080"/>
        <c:crosses val="autoZero"/>
        <c:auto val="1"/>
        <c:lblAlgn val="ctr"/>
        <c:lblOffset val="100"/>
        <c:noMultiLvlLbl val="1"/>
      </c:catAx>
      <c:valAx>
        <c:axId val="231222080"/>
        <c:scaling>
          <c:orientation val="minMax"/>
        </c:scaling>
        <c:delete val="1"/>
        <c:axPos val="l"/>
        <c:majorGridlines/>
        <c:title>
          <c:tx>
            <c:rich>
              <a:bodyPr/>
              <a:lstStyle/>
              <a:p>
                <a:pPr>
                  <a:defRPr/>
                </a:pPr>
                <a:r>
                  <a:rPr lang="hu-HU"/>
                  <a:t>Ft</a:t>
                </a:r>
              </a:p>
            </c:rich>
          </c:tx>
          <c:overlay val="1"/>
        </c:title>
        <c:numFmt formatCode="_-* #,##0\ _F_t_-;\-* #,##0\ _F_t_-;_-* &quot;-&quot;??\ _F_t_-;_-@_-" sourceLinked="1"/>
        <c:majorTickMark val="cross"/>
        <c:minorTickMark val="cross"/>
        <c:tickLblPos val="none"/>
        <c:crossAx val="378095104"/>
        <c:crosses val="autoZero"/>
        <c:crossBetween val="between"/>
      </c:valAx>
    </c:plotArea>
    <c:legend>
      <c:legendPos val="b"/>
      <c:layout>
        <c:manualLayout>
          <c:xMode val="edge"/>
          <c:yMode val="edge"/>
          <c:x val="1.1213598300212586E-2"/>
          <c:y val="0.90199931888165652"/>
          <c:w val="0.98878630796150457"/>
          <c:h val="8.5655006106411802E-2"/>
        </c:manualLayout>
      </c:layout>
      <c:overlay val="1"/>
    </c:legend>
    <c:plotVisOnly val="1"/>
    <c:dispBlanksAs val="zero"/>
    <c:showDLblsOverMax val="1"/>
  </c:chart>
  <c:txPr>
    <a:bodyPr/>
    <a:lstStyle/>
    <a:p>
      <a:pPr>
        <a:defRPr sz="1000"/>
      </a:pPr>
      <a:endParaRPr lang="hu-HU"/>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954372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 name="Google Shape;51;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9777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u-H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Rectangle 4">
            <a:extLst>
              <a:ext uri="{FF2B5EF4-FFF2-40B4-BE49-F238E27FC236}">
                <a16:creationId xmlns:a16="http://schemas.microsoft.com/office/drawing/2014/main" id="{A1741998-362C-9B1C-5C80-CAC330253E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C36309-4F6E-B976-D07F-D80C210ECD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AD6BF-F8E9-C381-75E3-DB6AE179D262}"/>
              </a:ext>
            </a:extLst>
          </p:cNvPr>
          <p:cNvSpPr>
            <a:spLocks noGrp="1" noChangeArrowheads="1"/>
          </p:cNvSpPr>
          <p:nvPr>
            <p:ph type="sldNum" sz="quarter" idx="12"/>
          </p:nvPr>
        </p:nvSpPr>
        <p:spPr>
          <a:ln/>
        </p:spPr>
        <p:txBody>
          <a:bodyPr/>
          <a:lstStyle>
            <a:lvl1pPr>
              <a:defRPr/>
            </a:lvl1pPr>
          </a:lstStyle>
          <a:p>
            <a:pPr>
              <a:defRPr/>
            </a:pPr>
            <a:fld id="{03F26D56-587B-4019-9290-B2D18A55E4FD}" type="slidenum">
              <a:rPr lang="en-US" altLang="hu-HU"/>
              <a:pPr>
                <a:defRPr/>
              </a:pPr>
              <a:t>‹#›</a:t>
            </a:fld>
            <a:endParaRPr lang="en-US" altLang="hu-HU"/>
          </a:p>
        </p:txBody>
      </p:sp>
    </p:spTree>
    <p:extLst>
      <p:ext uri="{BB962C8B-B14F-4D97-AF65-F5344CB8AC3E}">
        <p14:creationId xmlns:p14="http://schemas.microsoft.com/office/powerpoint/2010/main" val="167651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239184" y="274638"/>
            <a:ext cx="10464800" cy="1143000"/>
          </a:xfrm>
        </p:spPr>
        <p:txBody>
          <a:bodyPr/>
          <a:lstStyle/>
          <a:p>
            <a:r>
              <a:rPr lang="hu-HU"/>
              <a:t>Mintacím szerkesztése</a:t>
            </a:r>
          </a:p>
        </p:txBody>
      </p:sp>
      <p:sp>
        <p:nvSpPr>
          <p:cNvPr id="3" name="Tartalom helye 2"/>
          <p:cNvSpPr>
            <a:spLocks noGrp="1"/>
          </p:cNvSpPr>
          <p:nvPr>
            <p:ph sz="quarter" idx="1"/>
          </p:nvPr>
        </p:nvSpPr>
        <p:spPr>
          <a:xfrm>
            <a:off x="239184" y="1600200"/>
            <a:ext cx="51308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quarter" idx="2"/>
          </p:nvPr>
        </p:nvSpPr>
        <p:spPr>
          <a:xfrm>
            <a:off x="5573184" y="1600200"/>
            <a:ext cx="51308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p:cNvSpPr>
            <a:spLocks noGrp="1"/>
          </p:cNvSpPr>
          <p:nvPr>
            <p:ph sz="quarter" idx="3"/>
          </p:nvPr>
        </p:nvSpPr>
        <p:spPr>
          <a:xfrm>
            <a:off x="239184" y="3938589"/>
            <a:ext cx="51308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Tartalom helye 5"/>
          <p:cNvSpPr>
            <a:spLocks noGrp="1"/>
          </p:cNvSpPr>
          <p:nvPr>
            <p:ph sz="quarter" idx="4"/>
          </p:nvPr>
        </p:nvSpPr>
        <p:spPr>
          <a:xfrm>
            <a:off x="5573184" y="3938589"/>
            <a:ext cx="51308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a:extLst>
              <a:ext uri="{FF2B5EF4-FFF2-40B4-BE49-F238E27FC236}">
                <a16:creationId xmlns:a16="http://schemas.microsoft.com/office/drawing/2014/main" id="{E1CC1137-8108-DB16-E2F3-D3A5D4BAEAB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F4EDF54-1B32-F69D-7E7C-C0EC1BFA8D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7769798-262D-D317-3316-BC6F21C18EED}"/>
              </a:ext>
            </a:extLst>
          </p:cNvPr>
          <p:cNvSpPr>
            <a:spLocks noGrp="1" noChangeArrowheads="1"/>
          </p:cNvSpPr>
          <p:nvPr>
            <p:ph type="sldNum" sz="quarter" idx="12"/>
          </p:nvPr>
        </p:nvSpPr>
        <p:spPr>
          <a:ln/>
        </p:spPr>
        <p:txBody>
          <a:bodyPr/>
          <a:lstStyle>
            <a:lvl1pPr>
              <a:defRPr/>
            </a:lvl1pPr>
          </a:lstStyle>
          <a:p>
            <a:pPr>
              <a:defRPr/>
            </a:pPr>
            <a:fld id="{BFEC1D05-8BFE-478F-A3E4-809AD265B408}" type="slidenum">
              <a:rPr lang="en-US" altLang="hu-HU"/>
              <a:pPr>
                <a:defRPr/>
              </a:pPr>
              <a:t>‹#›</a:t>
            </a:fld>
            <a:endParaRPr lang="en-US" altLang="hu-HU"/>
          </a:p>
        </p:txBody>
      </p:sp>
    </p:spTree>
    <p:extLst>
      <p:ext uri="{BB962C8B-B14F-4D97-AF65-F5344CB8AC3E}">
        <p14:creationId xmlns:p14="http://schemas.microsoft.com/office/powerpoint/2010/main" val="356945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609600" y="274638"/>
            <a:ext cx="10972800" cy="1143000"/>
          </a:xfrm>
        </p:spPr>
        <p:txBody>
          <a:bodyPr/>
          <a:lstStyle/>
          <a:p>
            <a:r>
              <a:rPr lang="hu-HU"/>
              <a:t>Mintacím szerkesztése</a:t>
            </a:r>
          </a:p>
        </p:txBody>
      </p:sp>
      <p:sp>
        <p:nvSpPr>
          <p:cNvPr id="3" name="Szöveg helye 2"/>
          <p:cNvSpPr>
            <a:spLocks noGrp="1"/>
          </p:cNvSpPr>
          <p:nvPr>
            <p:ph type="body" sz="half" idx="1"/>
          </p:nvPr>
        </p:nvSpPr>
        <p:spPr>
          <a:xfrm>
            <a:off x="609600" y="1600201"/>
            <a:ext cx="53848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quarter" idx="2"/>
          </p:nvPr>
        </p:nvSpPr>
        <p:spPr>
          <a:xfrm>
            <a:off x="6197600" y="1600200"/>
            <a:ext cx="53848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p:cNvSpPr>
            <a:spLocks noGrp="1"/>
          </p:cNvSpPr>
          <p:nvPr>
            <p:ph sz="quarter" idx="3"/>
          </p:nvPr>
        </p:nvSpPr>
        <p:spPr>
          <a:xfrm>
            <a:off x="6197600" y="3938589"/>
            <a:ext cx="53848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Rectangle 4">
            <a:extLst>
              <a:ext uri="{FF2B5EF4-FFF2-40B4-BE49-F238E27FC236}">
                <a16:creationId xmlns:a16="http://schemas.microsoft.com/office/drawing/2014/main" id="{3B45E83B-9B7E-E28B-BA58-70016CDD3BC9}"/>
              </a:ext>
            </a:extLst>
          </p:cNvPr>
          <p:cNvSpPr>
            <a:spLocks noGrp="1" noChangeArrowheads="1"/>
          </p:cNvSpPr>
          <p:nvPr>
            <p:ph type="dt" sz="half" idx="10"/>
          </p:nvPr>
        </p:nvSpPr>
        <p:spPr/>
        <p:txBody>
          <a:bodyPr/>
          <a:lstStyle>
            <a:lvl1pPr>
              <a:defRPr/>
            </a:lvl1pPr>
          </a:lstStyle>
          <a:p>
            <a:pPr>
              <a:defRPr/>
            </a:pPr>
            <a:endParaRPr lang="hu-HU"/>
          </a:p>
        </p:txBody>
      </p:sp>
      <p:sp>
        <p:nvSpPr>
          <p:cNvPr id="7" name="Rectangle 5">
            <a:extLst>
              <a:ext uri="{FF2B5EF4-FFF2-40B4-BE49-F238E27FC236}">
                <a16:creationId xmlns:a16="http://schemas.microsoft.com/office/drawing/2014/main" id="{B7798C57-1015-B7B9-1CCD-80F0EFC15192}"/>
              </a:ext>
            </a:extLst>
          </p:cNvPr>
          <p:cNvSpPr>
            <a:spLocks noGrp="1" noChangeArrowheads="1"/>
          </p:cNvSpPr>
          <p:nvPr>
            <p:ph type="ftr" sz="quarter" idx="11"/>
          </p:nvPr>
        </p:nvSpPr>
        <p:spPr/>
        <p:txBody>
          <a:bodyPr/>
          <a:lstStyle>
            <a:lvl1pPr>
              <a:defRPr/>
            </a:lvl1pPr>
          </a:lstStyle>
          <a:p>
            <a:pPr>
              <a:defRPr/>
            </a:pPr>
            <a:endParaRPr lang="hu-HU"/>
          </a:p>
        </p:txBody>
      </p:sp>
      <p:sp>
        <p:nvSpPr>
          <p:cNvPr id="8" name="Rectangle 6">
            <a:extLst>
              <a:ext uri="{FF2B5EF4-FFF2-40B4-BE49-F238E27FC236}">
                <a16:creationId xmlns:a16="http://schemas.microsoft.com/office/drawing/2014/main" id="{87851099-74AC-D343-D343-0586F9B1AAD3}"/>
              </a:ext>
            </a:extLst>
          </p:cNvPr>
          <p:cNvSpPr>
            <a:spLocks noGrp="1" noChangeArrowheads="1"/>
          </p:cNvSpPr>
          <p:nvPr>
            <p:ph type="sldNum" sz="quarter" idx="12"/>
          </p:nvPr>
        </p:nvSpPr>
        <p:spPr/>
        <p:txBody>
          <a:bodyPr/>
          <a:lstStyle>
            <a:lvl1pPr>
              <a:defRPr/>
            </a:lvl1pPr>
          </a:lstStyle>
          <a:p>
            <a:pPr>
              <a:defRPr/>
            </a:pPr>
            <a:fld id="{65A05E50-D71D-47AE-8534-5F9CF0D57546}" type="slidenum">
              <a:rPr lang="hu-HU" altLang="hu-HU"/>
              <a:pPr>
                <a:defRPr/>
              </a:pPr>
              <a:t>‹#›</a:t>
            </a:fld>
            <a:endParaRPr lang="hu-HU" altLang="hu-HU"/>
          </a:p>
        </p:txBody>
      </p:sp>
    </p:spTree>
    <p:extLst>
      <p:ext uri="{BB962C8B-B14F-4D97-AF65-F5344CB8AC3E}">
        <p14:creationId xmlns:p14="http://schemas.microsoft.com/office/powerpoint/2010/main" val="235444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33" name="Google Shape;33;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rtalomjegyzék">
  <p:cSld name="Tartalomjegyzék">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753190" y="292977"/>
            <a:ext cx="9219787" cy="96246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4400"/>
              <a:buFont typeface="Calibri"/>
              <a:buNone/>
              <a:defRPr sz="36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753190" y="1358082"/>
            <a:ext cx="10514012" cy="431209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90909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spTree>
    <p:extLst>
      <p:ext uri="{BB962C8B-B14F-4D97-AF65-F5344CB8AC3E}">
        <p14:creationId xmlns:p14="http://schemas.microsoft.com/office/powerpoint/2010/main" val="2145389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1C9E4A"/>
                </a:solidFill>
                <a:latin typeface="Calibri"/>
                <a:ea typeface="Calibri"/>
                <a:cs typeface="Calibri"/>
                <a:sym typeface="Calibri"/>
              </a:defRPr>
            </a:lvl1pPr>
            <a:lvl2pPr marL="0" marR="0" lvl="1" indent="0" algn="r" rtl="0">
              <a:spcBef>
                <a:spcPts val="0"/>
              </a:spcBef>
              <a:buNone/>
              <a:defRPr sz="1200" b="1" i="0" u="none" strike="noStrike" cap="none">
                <a:solidFill>
                  <a:srgbClr val="1C9E4A"/>
                </a:solidFill>
                <a:latin typeface="Calibri"/>
                <a:ea typeface="Calibri"/>
                <a:cs typeface="Calibri"/>
                <a:sym typeface="Calibri"/>
              </a:defRPr>
            </a:lvl2pPr>
            <a:lvl3pPr marL="0" marR="0" lvl="2" indent="0" algn="r" rtl="0">
              <a:spcBef>
                <a:spcPts val="0"/>
              </a:spcBef>
              <a:buNone/>
              <a:defRPr sz="1200" b="1" i="0" u="none" strike="noStrike" cap="none">
                <a:solidFill>
                  <a:srgbClr val="1C9E4A"/>
                </a:solidFill>
                <a:latin typeface="Calibri"/>
                <a:ea typeface="Calibri"/>
                <a:cs typeface="Calibri"/>
                <a:sym typeface="Calibri"/>
              </a:defRPr>
            </a:lvl3pPr>
            <a:lvl4pPr marL="0" marR="0" lvl="3" indent="0" algn="r" rtl="0">
              <a:spcBef>
                <a:spcPts val="0"/>
              </a:spcBef>
              <a:buNone/>
              <a:defRPr sz="1200" b="1" i="0" u="none" strike="noStrike" cap="none">
                <a:solidFill>
                  <a:srgbClr val="1C9E4A"/>
                </a:solidFill>
                <a:latin typeface="Calibri"/>
                <a:ea typeface="Calibri"/>
                <a:cs typeface="Calibri"/>
                <a:sym typeface="Calibri"/>
              </a:defRPr>
            </a:lvl4pPr>
            <a:lvl5pPr marL="0" marR="0" lvl="4" indent="0" algn="r" rtl="0">
              <a:spcBef>
                <a:spcPts val="0"/>
              </a:spcBef>
              <a:buNone/>
              <a:defRPr sz="1200" b="1" i="0" u="none" strike="noStrike" cap="none">
                <a:solidFill>
                  <a:srgbClr val="1C9E4A"/>
                </a:solidFill>
                <a:latin typeface="Calibri"/>
                <a:ea typeface="Calibri"/>
                <a:cs typeface="Calibri"/>
                <a:sym typeface="Calibri"/>
              </a:defRPr>
            </a:lvl5pPr>
            <a:lvl6pPr marL="0" marR="0" lvl="5" indent="0" algn="r" rtl="0">
              <a:spcBef>
                <a:spcPts val="0"/>
              </a:spcBef>
              <a:buNone/>
              <a:defRPr sz="1200" b="1" i="0" u="none" strike="noStrike" cap="none">
                <a:solidFill>
                  <a:srgbClr val="1C9E4A"/>
                </a:solidFill>
                <a:latin typeface="Calibri"/>
                <a:ea typeface="Calibri"/>
                <a:cs typeface="Calibri"/>
                <a:sym typeface="Calibri"/>
              </a:defRPr>
            </a:lvl6pPr>
            <a:lvl7pPr marL="0" marR="0" lvl="6" indent="0" algn="r" rtl="0">
              <a:spcBef>
                <a:spcPts val="0"/>
              </a:spcBef>
              <a:buNone/>
              <a:defRPr sz="1200" b="1" i="0" u="none" strike="noStrike" cap="none">
                <a:solidFill>
                  <a:srgbClr val="1C9E4A"/>
                </a:solidFill>
                <a:latin typeface="Calibri"/>
                <a:ea typeface="Calibri"/>
                <a:cs typeface="Calibri"/>
                <a:sym typeface="Calibri"/>
              </a:defRPr>
            </a:lvl7pPr>
            <a:lvl8pPr marL="0" marR="0" lvl="7" indent="0" algn="r" rtl="0">
              <a:spcBef>
                <a:spcPts val="0"/>
              </a:spcBef>
              <a:buNone/>
              <a:defRPr sz="1200" b="1" i="0" u="none" strike="noStrike" cap="none">
                <a:solidFill>
                  <a:srgbClr val="1C9E4A"/>
                </a:solidFill>
                <a:latin typeface="Calibri"/>
                <a:ea typeface="Calibri"/>
                <a:cs typeface="Calibri"/>
                <a:sym typeface="Calibri"/>
              </a:defRPr>
            </a:lvl8pPr>
            <a:lvl9pPr marL="0" marR="0" lvl="8" indent="0" algn="r" rtl="0">
              <a:spcBef>
                <a:spcPts val="0"/>
              </a:spcBef>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4">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1.xml"/><Relationship Id="rId5" Type="http://schemas.openxmlformats.org/officeDocument/2006/relationships/image" Target="../media/image19.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4.wmf"/><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8.jpeg"/><Relationship Id="rId1" Type="http://schemas.openxmlformats.org/officeDocument/2006/relationships/slideLayout" Target="../slideLayouts/slideLayout10.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1.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0.xml"/><Relationship Id="rId5" Type="http://schemas.openxmlformats.org/officeDocument/2006/relationships/image" Target="../media/image73.jpe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mjksz.hu/rendeletek-tamogatasok/tamogatasok-rendeletei" TargetMode="External"/><Relationship Id="rId3" Type="http://schemas.openxmlformats.org/officeDocument/2006/relationships/hyperlink" Target="https://www.palyazat.gov.hu/" TargetMode="External"/><Relationship Id="rId7" Type="http://schemas.openxmlformats.org/officeDocument/2006/relationships/hyperlink" Target="https://mjksz.hu/hirek" TargetMode="External"/><Relationship Id="rId2" Type="http://schemas.openxmlformats.org/officeDocument/2006/relationships/hyperlink" Target="http://www.juhkecske.hu/hirek.php" TargetMode="External"/><Relationship Id="rId1" Type="http://schemas.openxmlformats.org/officeDocument/2006/relationships/slideLayout" Target="../slideLayouts/slideLayout9.xml"/><Relationship Id="rId6" Type="http://schemas.openxmlformats.org/officeDocument/2006/relationships/hyperlink" Target="https://www.agrarszektor.hu/tags/juhteny%C3%A9szt%C3%A9s/" TargetMode="External"/><Relationship Id="rId5" Type="http://schemas.openxmlformats.org/officeDocument/2006/relationships/hyperlink" Target="https://palyazatok.org/" TargetMode="External"/><Relationship Id="rId4" Type="http://schemas.openxmlformats.org/officeDocument/2006/relationships/hyperlink" Target="https://www.palyazatihirek.eu/" TargetMode="External"/><Relationship Id="rId9"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613458" y="1416819"/>
            <a:ext cx="6538185" cy="1052061"/>
          </a:xfrm>
        </p:spPr>
        <p:txBody>
          <a:bodyPr>
            <a:normAutofit/>
          </a:bodyPr>
          <a:lstStyle/>
          <a:p>
            <a:r>
              <a:rPr lang="hu-HU" sz="4400" b="1" dirty="0"/>
              <a:t>Kiskérődzők tartása</a:t>
            </a:r>
          </a:p>
        </p:txBody>
      </p:sp>
      <p:sp>
        <p:nvSpPr>
          <p:cNvPr id="3" name="Alcím 2"/>
          <p:cNvSpPr>
            <a:spLocks noGrp="1"/>
          </p:cNvSpPr>
          <p:nvPr>
            <p:ph type="subTitle" idx="1"/>
          </p:nvPr>
        </p:nvSpPr>
        <p:spPr>
          <a:xfrm>
            <a:off x="1524000" y="2682920"/>
            <a:ext cx="9144000" cy="1492159"/>
          </a:xfrm>
        </p:spPr>
        <p:txBody>
          <a:bodyPr>
            <a:noAutofit/>
          </a:bodyPr>
          <a:lstStyle/>
          <a:p>
            <a:r>
              <a:rPr lang="hu-HU" dirty="0"/>
              <a:t>Dr. Póti Péter, egyetemi tanár</a:t>
            </a:r>
          </a:p>
          <a:p>
            <a:r>
              <a:rPr lang="hu-HU" dirty="0"/>
              <a:t>Magyar Agrár- és Élettudományi Egyetem</a:t>
            </a:r>
          </a:p>
          <a:p>
            <a:r>
              <a:rPr lang="hu-HU" dirty="0"/>
              <a:t>2022</a:t>
            </a:r>
          </a:p>
        </p:txBody>
      </p:sp>
    </p:spTree>
    <p:extLst>
      <p:ext uri="{BB962C8B-B14F-4D97-AF65-F5344CB8AC3E}">
        <p14:creationId xmlns:p14="http://schemas.microsoft.com/office/powerpoint/2010/main" val="2125741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FE48B12-4D8D-2A3C-4B0C-1EA72279E2C2}"/>
              </a:ext>
            </a:extLst>
          </p:cNvPr>
          <p:cNvSpPr>
            <a:spLocks noGrp="1" noChangeArrowheads="1"/>
          </p:cNvSpPr>
          <p:nvPr>
            <p:ph type="title"/>
          </p:nvPr>
        </p:nvSpPr>
        <p:spPr>
          <a:xfrm>
            <a:off x="1432847" y="214542"/>
            <a:ext cx="9326306" cy="922499"/>
          </a:xfrm>
        </p:spPr>
        <p:txBody>
          <a:bodyPr/>
          <a:lstStyle/>
          <a:p>
            <a:pPr eaLnBrk="1" hangingPunct="1">
              <a:defRPr/>
            </a:pPr>
            <a:r>
              <a:rPr lang="hu-HU" altLang="hu-HU" sz="3200" dirty="0">
                <a:latin typeface="Calibri" panose="020F0502020204030204" pitchFamily="34" charset="0"/>
                <a:cs typeface="Calibri" panose="020F0502020204030204" pitchFamily="34" charset="0"/>
              </a:rPr>
              <a:t>Juh- és kecsketartó épületekkel szembeni elvárások</a:t>
            </a:r>
          </a:p>
        </p:txBody>
      </p:sp>
      <p:sp>
        <p:nvSpPr>
          <p:cNvPr id="16387" name="Rectangle 3">
            <a:extLst>
              <a:ext uri="{FF2B5EF4-FFF2-40B4-BE49-F238E27FC236}">
                <a16:creationId xmlns:a16="http://schemas.microsoft.com/office/drawing/2014/main" id="{E240C1A7-0BFA-2D25-F852-F16CE23348FF}"/>
              </a:ext>
            </a:extLst>
          </p:cNvPr>
          <p:cNvSpPr>
            <a:spLocks noGrp="1" noChangeArrowheads="1"/>
          </p:cNvSpPr>
          <p:nvPr>
            <p:ph type="body" idx="1"/>
          </p:nvPr>
        </p:nvSpPr>
        <p:spPr>
          <a:xfrm>
            <a:off x="673226" y="1228736"/>
            <a:ext cx="10395314" cy="5177744"/>
          </a:xfrm>
        </p:spPr>
        <p:txBody>
          <a:bodyPr>
            <a:normAutofit lnSpcReduction="10000"/>
          </a:bodyPr>
          <a:lstStyle/>
          <a:p>
            <a:pPr algn="just" eaLnBrk="1" hangingPunct="1"/>
            <a:r>
              <a:rPr lang="hu-HU" altLang="hu-HU" sz="2000" dirty="0">
                <a:latin typeface="Calibri" panose="020F0502020204030204" pitchFamily="34" charset="0"/>
                <a:cs typeface="Calibri" panose="020F0502020204030204" pitchFamily="34" charset="0"/>
              </a:rPr>
              <a:t>Állandó huzatmentes légcsere biztosítása alapvető fontosságú.</a:t>
            </a:r>
          </a:p>
          <a:p>
            <a:pPr algn="just" eaLnBrk="1" hangingPunct="1"/>
            <a:r>
              <a:rPr lang="hu-HU" altLang="hu-HU" sz="2000" dirty="0">
                <a:latin typeface="Calibri" panose="020F0502020204030204" pitchFamily="34" charset="0"/>
                <a:cs typeface="Calibri" panose="020F0502020204030204" pitchFamily="34" charset="0"/>
              </a:rPr>
              <a:t>Az épület belső szabad magassága legalább 3,2 - 4,0 m legyen (belső klíma, gépek), az oldalfal magasság min. 1,8 m, a gerincmagasság 5,8 - 6,0 m.</a:t>
            </a:r>
          </a:p>
          <a:p>
            <a:pPr algn="just" eaLnBrk="1" hangingPunct="1"/>
            <a:r>
              <a:rPr lang="hu-HU" altLang="hu-HU" sz="2000" dirty="0">
                <a:latin typeface="Calibri" panose="020F0502020204030204" pitchFamily="34" charset="0"/>
                <a:cs typeface="Calibri" panose="020F0502020204030204" pitchFamily="34" charset="0"/>
              </a:rPr>
              <a:t>A tető szigetelt, és középen szellőzőgerinccel, kürttel ellátott legyen. </a:t>
            </a:r>
          </a:p>
          <a:p>
            <a:pPr algn="just" eaLnBrk="1" hangingPunct="1"/>
            <a:r>
              <a:rPr lang="hu-HU" altLang="hu-HU" sz="2000" dirty="0">
                <a:latin typeface="Calibri" panose="020F0502020204030204" pitchFamily="34" charset="0"/>
                <a:cs typeface="Calibri" panose="020F0502020204030204" pitchFamily="34" charset="0"/>
              </a:rPr>
              <a:t>Az épületnek legalább két – kétszárnyú, kifelé nyíló vagy tolható – kapujának kell lennie. </a:t>
            </a:r>
          </a:p>
          <a:p>
            <a:pPr algn="just" eaLnBrk="1" hangingPunct="1"/>
            <a:r>
              <a:rPr lang="hu-HU" altLang="hu-HU" sz="2000" dirty="0">
                <a:latin typeface="Calibri" panose="020F0502020204030204" pitchFamily="34" charset="0"/>
                <a:cs typeface="Calibri" panose="020F0502020204030204" pitchFamily="34" charset="0"/>
              </a:rPr>
              <a:t>A kedvező kapuméret 3 × 3 m körüli.</a:t>
            </a:r>
          </a:p>
          <a:p>
            <a:pPr algn="just" eaLnBrk="1" hangingPunct="1"/>
            <a:r>
              <a:rPr lang="hu-HU" altLang="hu-HU" sz="2000" dirty="0">
                <a:latin typeface="Calibri" panose="020F0502020204030204" pitchFamily="34" charset="0"/>
                <a:cs typeface="Calibri" panose="020F0502020204030204" pitchFamily="34" charset="0"/>
              </a:rPr>
              <a:t>Célszerű csoportonként kaput létesíteni.</a:t>
            </a:r>
          </a:p>
          <a:p>
            <a:pPr algn="just" eaLnBrk="1" hangingPunct="1"/>
            <a:r>
              <a:rPr lang="hu-HU" altLang="hu-HU" sz="2000" dirty="0">
                <a:latin typeface="Calibri" panose="020F0502020204030204" pitchFamily="34" charset="0"/>
                <a:cs typeface="Calibri" panose="020F0502020204030204" pitchFamily="34" charset="0"/>
              </a:rPr>
              <a:t>Az állatok magassága felett (1,3 m) célszerű ablakokat létesíteni, a megfelelő légcsere és megvilágítás biztosítása érdekében, vagy nyitható és zárható, mozgatható oldalfalakat kiépíteni.</a:t>
            </a:r>
          </a:p>
          <a:p>
            <a:pPr algn="just" eaLnBrk="1" hangingPunct="1"/>
            <a:r>
              <a:rPr lang="hu-HU" altLang="hu-HU" sz="2000" dirty="0">
                <a:latin typeface="Calibri" panose="020F0502020204030204" pitchFamily="34" charset="0"/>
                <a:cs typeface="Calibri" panose="020F0502020204030204" pitchFamily="34" charset="0"/>
              </a:rPr>
              <a:t>Az épületet/</a:t>
            </a:r>
            <a:r>
              <a:rPr lang="hu-HU" altLang="hu-HU" sz="2000" dirty="0" err="1">
                <a:latin typeface="Calibri" panose="020F0502020204030204" pitchFamily="34" charset="0"/>
                <a:cs typeface="Calibri" panose="020F0502020204030204" pitchFamily="34" charset="0"/>
              </a:rPr>
              <a:t>ket</a:t>
            </a:r>
            <a:r>
              <a:rPr lang="hu-HU" altLang="hu-HU" sz="2000" dirty="0">
                <a:latin typeface="Calibri" panose="020F0502020204030204" pitchFamily="34" charset="0"/>
                <a:cs typeface="Calibri" panose="020F0502020204030204" pitchFamily="34" charset="0"/>
              </a:rPr>
              <a:t>, illetve a kapcsolódó technológiát úgy kell kialakítani, hogy a pároztatás/termékenyítés, az elletés, a bárány/ollónevelés, a fejés egyszerűen, üzemszerűen megoldható legyen.</a:t>
            </a:r>
          </a:p>
          <a:p>
            <a:pPr algn="just" eaLnBrk="1" hangingPunct="1"/>
            <a:r>
              <a:rPr lang="hu-HU" altLang="hu-HU" sz="2000" dirty="0">
                <a:latin typeface="Calibri" panose="020F0502020204030204" pitchFamily="34" charset="0"/>
                <a:cs typeface="Calibri" panose="020F0502020204030204" pitchFamily="34" charset="0"/>
              </a:rPr>
              <a:t> A tenyészkosok/bakok megfelelő (optimális) elhelyezéséről is gondoskodni kell a </a:t>
            </a:r>
            <a:r>
              <a:rPr lang="hu-HU" altLang="hu-HU" sz="2000" dirty="0" err="1">
                <a:latin typeface="Calibri" panose="020F0502020204030204" pitchFamily="34" charset="0"/>
                <a:cs typeface="Calibri" panose="020F0502020204030204" pitchFamily="34" charset="0"/>
              </a:rPr>
              <a:t>tenyészidényen</a:t>
            </a:r>
            <a:r>
              <a:rPr lang="hu-HU" altLang="hu-HU" sz="2000" dirty="0">
                <a:latin typeface="Calibri" panose="020F0502020204030204" pitchFamily="34" charset="0"/>
                <a:cs typeface="Calibri" panose="020F0502020204030204" pitchFamily="34" charset="0"/>
              </a:rPr>
              <a:t> belül és kívül is.</a:t>
            </a:r>
          </a:p>
          <a:p>
            <a:pPr eaLnBrk="1" hangingPunct="1"/>
            <a:endParaRPr lang="hu-HU" altLang="hu-HU" sz="2400" dirty="0"/>
          </a:p>
        </p:txBody>
      </p:sp>
    </p:spTree>
    <p:extLst>
      <p:ext uri="{BB962C8B-B14F-4D97-AF65-F5344CB8AC3E}">
        <p14:creationId xmlns:p14="http://schemas.microsoft.com/office/powerpoint/2010/main" val="194405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1086A71-72CE-04B6-3122-6C4460641046}"/>
              </a:ext>
            </a:extLst>
          </p:cNvPr>
          <p:cNvSpPr>
            <a:spLocks noGrp="1"/>
          </p:cNvSpPr>
          <p:nvPr>
            <p:ph type="title"/>
          </p:nvPr>
        </p:nvSpPr>
        <p:spPr>
          <a:xfrm>
            <a:off x="974690" y="254860"/>
            <a:ext cx="9177016" cy="754548"/>
          </a:xfrm>
        </p:spPr>
        <p:txBody>
          <a:bodyPr/>
          <a:lstStyle/>
          <a:p>
            <a:pPr>
              <a:defRPr/>
            </a:pPr>
            <a:r>
              <a:rPr lang="hu-HU" sz="3200" dirty="0">
                <a:latin typeface="Calibri" panose="020F0502020204030204" pitchFamily="34" charset="0"/>
                <a:cs typeface="Calibri" panose="020F0502020204030204" pitchFamily="34" charset="0"/>
              </a:rPr>
              <a:t>Szálláshely és hodály elhelyezésének szempontjai</a:t>
            </a:r>
          </a:p>
        </p:txBody>
      </p:sp>
      <p:sp>
        <p:nvSpPr>
          <p:cNvPr id="13315" name="Tartalom helye 2">
            <a:extLst>
              <a:ext uri="{FF2B5EF4-FFF2-40B4-BE49-F238E27FC236}">
                <a16:creationId xmlns:a16="http://schemas.microsoft.com/office/drawing/2014/main" id="{C61616A2-6DA7-6897-AC99-B50659EB1A01}"/>
              </a:ext>
            </a:extLst>
          </p:cNvPr>
          <p:cNvSpPr>
            <a:spLocks noGrp="1"/>
          </p:cNvSpPr>
          <p:nvPr>
            <p:ph idx="1"/>
          </p:nvPr>
        </p:nvSpPr>
        <p:spPr>
          <a:xfrm>
            <a:off x="806739" y="1276004"/>
            <a:ext cx="4446395" cy="4708525"/>
          </a:xfrm>
        </p:spPr>
        <p:txBody>
          <a:bodyPr>
            <a:normAutofit/>
          </a:bodyPr>
          <a:lstStyle/>
          <a:p>
            <a:pPr eaLnBrk="1" hangingPunct="1">
              <a:defRPr/>
            </a:pPr>
            <a:r>
              <a:rPr lang="hu-HU" altLang="hu-HU" sz="2200" dirty="0">
                <a:latin typeface="Calibri" panose="020F0502020204030204" pitchFamily="34" charset="0"/>
                <a:cs typeface="Calibri" panose="020F0502020204030204" pitchFamily="34" charset="0"/>
              </a:rPr>
              <a:t>terület fekvése (tájolás, uralkodó szélirányra merőleges legyen) </a:t>
            </a:r>
          </a:p>
          <a:p>
            <a:pPr eaLnBrk="1" hangingPunct="1">
              <a:defRPr/>
            </a:pPr>
            <a:r>
              <a:rPr lang="hu-HU" altLang="hu-HU" sz="2200" dirty="0">
                <a:latin typeface="Calibri" panose="020F0502020204030204" pitchFamily="34" charset="0"/>
                <a:cs typeface="Calibri" panose="020F0502020204030204" pitchFamily="34" charset="0"/>
              </a:rPr>
              <a:t>terület lejtése: 15%≥</a:t>
            </a:r>
          </a:p>
          <a:p>
            <a:pPr eaLnBrk="1" hangingPunct="1">
              <a:defRPr/>
            </a:pPr>
            <a:r>
              <a:rPr lang="hu-HU" altLang="hu-HU" sz="2200" dirty="0">
                <a:latin typeface="Calibri" panose="020F0502020204030204" pitchFamily="34" charset="0"/>
                <a:cs typeface="Calibri" panose="020F0502020204030204" pitchFamily="34" charset="0"/>
              </a:rPr>
              <a:t>legelő közelsége és nagysága</a:t>
            </a:r>
          </a:p>
          <a:p>
            <a:pPr eaLnBrk="1" hangingPunct="1">
              <a:defRPr/>
            </a:pPr>
            <a:r>
              <a:rPr lang="hu-HU" altLang="hu-HU" sz="2200" dirty="0">
                <a:latin typeface="Calibri" panose="020F0502020204030204" pitchFamily="34" charset="0"/>
                <a:cs typeface="Calibri" panose="020F0502020204030204" pitchFamily="34" charset="0"/>
              </a:rPr>
              <a:t>szálláshely elhelyezkedése </a:t>
            </a:r>
          </a:p>
          <a:p>
            <a:pPr eaLnBrk="1" hangingPunct="1">
              <a:defRPr/>
            </a:pPr>
            <a:r>
              <a:rPr lang="hu-HU" altLang="hu-HU" sz="2200" dirty="0">
                <a:latin typeface="Calibri" panose="020F0502020204030204" pitchFamily="34" charset="0"/>
                <a:cs typeface="Calibri" panose="020F0502020204030204" pitchFamily="34" charset="0"/>
              </a:rPr>
              <a:t>talaj minősége</a:t>
            </a:r>
          </a:p>
          <a:p>
            <a:pPr eaLnBrk="1" hangingPunct="1">
              <a:defRPr/>
            </a:pPr>
            <a:r>
              <a:rPr lang="hu-HU" altLang="hu-HU" sz="2200" dirty="0">
                <a:latin typeface="Calibri" panose="020F0502020204030204" pitchFamily="34" charset="0"/>
                <a:cs typeface="Calibri" panose="020F0502020204030204" pitchFamily="34" charset="0"/>
              </a:rPr>
              <a:t>terület megközelíthetősége</a:t>
            </a:r>
          </a:p>
          <a:p>
            <a:pPr eaLnBrk="1" hangingPunct="1">
              <a:defRPr/>
            </a:pPr>
            <a:r>
              <a:rPr lang="hu-HU" altLang="hu-HU" sz="2200" dirty="0">
                <a:latin typeface="Calibri" panose="020F0502020204030204" pitchFamily="34" charset="0"/>
                <a:cs typeface="Calibri" panose="020F0502020204030204" pitchFamily="34" charset="0"/>
              </a:rPr>
              <a:t>víz és villany biztosításának lehetősége</a:t>
            </a:r>
          </a:p>
          <a:p>
            <a:pPr eaLnBrk="1" hangingPunct="1">
              <a:defRPr/>
            </a:pPr>
            <a:r>
              <a:rPr lang="hu-HU" altLang="hu-HU" sz="2200" dirty="0">
                <a:latin typeface="Calibri" panose="020F0502020204030204" pitchFamily="34" charset="0"/>
                <a:cs typeface="Calibri" panose="020F0502020204030204" pitchFamily="34" charset="0"/>
              </a:rPr>
              <a:t>lakott területtől való távolsága</a:t>
            </a:r>
          </a:p>
        </p:txBody>
      </p:sp>
      <p:pic>
        <p:nvPicPr>
          <p:cNvPr id="19460" name="Picture 3">
            <a:extLst>
              <a:ext uri="{FF2B5EF4-FFF2-40B4-BE49-F238E27FC236}">
                <a16:creationId xmlns:a16="http://schemas.microsoft.com/office/drawing/2014/main" id="{F70E90AA-9617-9ADC-488B-903A7AC42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918" y="3940505"/>
            <a:ext cx="4693420" cy="276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6">
            <a:extLst>
              <a:ext uri="{FF2B5EF4-FFF2-40B4-BE49-F238E27FC236}">
                <a16:creationId xmlns:a16="http://schemas.microsoft.com/office/drawing/2014/main" id="{B4194D57-4377-0000-7CEB-414196649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514" y="1009408"/>
            <a:ext cx="4338339" cy="289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5522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25C4E86-9F56-05A6-717E-5F55EED37E06}"/>
              </a:ext>
            </a:extLst>
          </p:cNvPr>
          <p:cNvSpPr>
            <a:spLocks noGrp="1"/>
          </p:cNvSpPr>
          <p:nvPr>
            <p:ph type="title"/>
          </p:nvPr>
        </p:nvSpPr>
        <p:spPr>
          <a:xfrm>
            <a:off x="694771" y="346465"/>
            <a:ext cx="10138069" cy="941161"/>
          </a:xfrm>
        </p:spPr>
        <p:txBody>
          <a:bodyPr/>
          <a:lstStyle/>
          <a:p>
            <a:pPr>
              <a:defRPr/>
            </a:pPr>
            <a:r>
              <a:rPr lang="hu-HU" sz="3200" dirty="0">
                <a:solidFill>
                  <a:srgbClr val="00B050"/>
                </a:solidFill>
                <a:latin typeface="Calibri" panose="020F0502020204030204" pitchFamily="34" charset="0"/>
                <a:cs typeface="Calibri" panose="020F0502020204030204" pitchFamily="34" charset="0"/>
              </a:rPr>
              <a:t>A megfelelő nyugodt környezet biztosításának jelentősége</a:t>
            </a:r>
          </a:p>
        </p:txBody>
      </p:sp>
      <p:sp>
        <p:nvSpPr>
          <p:cNvPr id="27651" name="Tartalom helye 2">
            <a:extLst>
              <a:ext uri="{FF2B5EF4-FFF2-40B4-BE49-F238E27FC236}">
                <a16:creationId xmlns:a16="http://schemas.microsoft.com/office/drawing/2014/main" id="{EE91B591-342C-FCD1-0677-DA2768054CDD}"/>
              </a:ext>
            </a:extLst>
          </p:cNvPr>
          <p:cNvSpPr>
            <a:spLocks noGrp="1" noChangeArrowheads="1"/>
          </p:cNvSpPr>
          <p:nvPr>
            <p:ph idx="1"/>
          </p:nvPr>
        </p:nvSpPr>
        <p:spPr>
          <a:xfrm>
            <a:off x="321548" y="1436915"/>
            <a:ext cx="11155106" cy="4935893"/>
          </a:xfrm>
        </p:spPr>
        <p:txBody>
          <a:bodyPr>
            <a:noAutofit/>
          </a:bodyPr>
          <a:lstStyle/>
          <a:p>
            <a:pPr algn="just"/>
            <a:r>
              <a:rPr lang="hu-HU" altLang="hu-HU" sz="2000" dirty="0">
                <a:latin typeface="Calibri" panose="020F0502020204030204" pitchFamily="34" charset="0"/>
                <a:cs typeface="Calibri" panose="020F0502020204030204" pitchFamily="34" charset="0"/>
              </a:rPr>
              <a:t>A juhok és kecskék akkor tudják a genetikai képességeiknek megfelelő termelést (bárány szaporulatot, súlygyarapodást, tejtermelést stb.) biztosítani, ha aktuális (ivar, kor, hasznosítás szerinti) igényeiknek megfelelő környezetben vannak.</a:t>
            </a:r>
          </a:p>
          <a:p>
            <a:pPr algn="just"/>
            <a:r>
              <a:rPr lang="hu-HU" altLang="hu-HU" sz="2000" dirty="0">
                <a:latin typeface="Calibri" panose="020F0502020204030204" pitchFamily="34" charset="0"/>
                <a:cs typeface="Calibri" panose="020F0502020204030204" pitchFamily="34" charset="0"/>
              </a:rPr>
              <a:t>Minden zavaró körülmény a termelést korlátozza, szervezetüket terheli, egyben megnöveli takarmányszükségletüket.</a:t>
            </a:r>
          </a:p>
          <a:p>
            <a:pPr algn="just"/>
            <a:r>
              <a:rPr lang="hu-HU" altLang="hu-HU" sz="2000" dirty="0">
                <a:latin typeface="Calibri" panose="020F0502020204030204" pitchFamily="34" charset="0"/>
                <a:cs typeface="Calibri" panose="020F0502020204030204" pitchFamily="34" charset="0"/>
              </a:rPr>
              <a:t>A megfelelő takarmány- és vízfelvételen túl, döntő fontosságú, hogy a megfelelő napszakban és tartamban a nyugodt pihenés biztosítva legyen a juhok és kecskék számára. </a:t>
            </a:r>
          </a:p>
          <a:p>
            <a:pPr algn="just"/>
            <a:r>
              <a:rPr lang="hu-HU" altLang="hu-HU" sz="2000" dirty="0">
                <a:latin typeface="Calibri" panose="020F0502020204030204" pitchFamily="34" charset="0"/>
                <a:cs typeface="Calibri" panose="020F0502020204030204" pitchFamily="34" charset="0"/>
              </a:rPr>
              <a:t>A férőhelyszükségletet több tényező befolyásolja:</a:t>
            </a:r>
          </a:p>
          <a:p>
            <a:pPr lvl="1" algn="just"/>
            <a:r>
              <a:rPr lang="hu-HU" altLang="hu-HU" sz="2000" dirty="0">
                <a:latin typeface="Calibri" panose="020F0502020204030204" pitchFamily="34" charset="0"/>
                <a:cs typeface="Calibri" panose="020F0502020204030204" pitchFamily="34" charset="0"/>
              </a:rPr>
              <a:t>anyajuhok és -kecskék esetében az élősúlyuk, </a:t>
            </a:r>
            <a:r>
              <a:rPr lang="hu-HU" altLang="hu-HU" sz="2000" dirty="0" err="1">
                <a:latin typeface="Calibri" panose="020F0502020204030204" pitchFamily="34" charset="0"/>
                <a:cs typeface="Calibri" panose="020F0502020204030204" pitchFamily="34" charset="0"/>
              </a:rPr>
              <a:t>tenyészidényben</a:t>
            </a:r>
            <a:r>
              <a:rPr lang="hu-HU" altLang="hu-HU" sz="2000" dirty="0">
                <a:latin typeface="Calibri" panose="020F0502020204030204" pitchFamily="34" charset="0"/>
                <a:cs typeface="Calibri" panose="020F0502020204030204" pitchFamily="34" charset="0"/>
              </a:rPr>
              <a:t> a pároztatás, termékenyítés módja, az üresek (nem vemhesek), illetve a </a:t>
            </a:r>
            <a:r>
              <a:rPr lang="hu-HU" altLang="hu-HU" sz="2000" dirty="0" err="1">
                <a:latin typeface="Calibri" panose="020F0502020204030204" pitchFamily="34" charset="0"/>
                <a:cs typeface="Calibri" panose="020F0502020204030204" pitchFamily="34" charset="0"/>
              </a:rPr>
              <a:t>vehemek</a:t>
            </a:r>
            <a:r>
              <a:rPr lang="hu-HU" altLang="hu-HU" sz="2000" dirty="0">
                <a:latin typeface="Calibri" panose="020F0502020204030204" pitchFamily="34" charset="0"/>
                <a:cs typeface="Calibri" panose="020F0502020204030204" pitchFamily="34" charset="0"/>
              </a:rPr>
              <a:t> száma,</a:t>
            </a:r>
          </a:p>
          <a:p>
            <a:pPr lvl="1" algn="just"/>
            <a:r>
              <a:rPr lang="hu-HU" altLang="hu-HU" sz="2000" dirty="0">
                <a:latin typeface="Calibri" panose="020F0502020204030204" pitchFamily="34" charset="0"/>
                <a:cs typeface="Calibri" panose="020F0502020204030204" pitchFamily="34" charset="0"/>
              </a:rPr>
              <a:t>kosok/bakok esetében az, hogy </a:t>
            </a:r>
            <a:r>
              <a:rPr lang="hu-HU" altLang="hu-HU" sz="2000" dirty="0" err="1">
                <a:latin typeface="Calibri" panose="020F0502020204030204" pitchFamily="34" charset="0"/>
                <a:cs typeface="Calibri" panose="020F0502020204030204" pitchFamily="34" charset="0"/>
              </a:rPr>
              <a:t>tenyészidényen</a:t>
            </a:r>
            <a:r>
              <a:rPr lang="hu-HU" altLang="hu-HU" sz="2000" dirty="0">
                <a:latin typeface="Calibri" panose="020F0502020204030204" pitchFamily="34" charset="0"/>
                <a:cs typeface="Calibri" panose="020F0502020204030204" pitchFamily="34" charset="0"/>
              </a:rPr>
              <a:t> kívül vagy </a:t>
            </a:r>
            <a:r>
              <a:rPr lang="hu-HU" altLang="hu-HU" sz="2000" dirty="0" err="1">
                <a:latin typeface="Calibri" panose="020F0502020204030204" pitchFamily="34" charset="0"/>
                <a:cs typeface="Calibri" panose="020F0502020204030204" pitchFamily="34" charset="0"/>
              </a:rPr>
              <a:t>tenyészidényben</a:t>
            </a:r>
            <a:r>
              <a:rPr lang="hu-HU" altLang="hu-HU" sz="2000" dirty="0">
                <a:latin typeface="Calibri" panose="020F0502020204030204" pitchFamily="34" charset="0"/>
                <a:cs typeface="Calibri" panose="020F0502020204030204" pitchFamily="34" charset="0"/>
              </a:rPr>
              <a:t> vannak. </a:t>
            </a:r>
            <a:r>
              <a:rPr lang="hu-HU" altLang="hu-HU" sz="2000" dirty="0" err="1">
                <a:latin typeface="Calibri" panose="020F0502020204030204" pitchFamily="34" charset="0"/>
                <a:cs typeface="Calibri" panose="020F0502020204030204" pitchFamily="34" charset="0"/>
              </a:rPr>
              <a:t>Tenyészidényen</a:t>
            </a:r>
            <a:r>
              <a:rPr lang="hu-HU" altLang="hu-HU" sz="2000" dirty="0">
                <a:latin typeface="Calibri" panose="020F0502020204030204" pitchFamily="34" charset="0"/>
                <a:cs typeface="Calibri" panose="020F0502020204030204" pitchFamily="34" charset="0"/>
              </a:rPr>
              <a:t> belül a pároztatás, termékenyítés módja.</a:t>
            </a:r>
          </a:p>
          <a:p>
            <a:pPr lvl="1" algn="just"/>
            <a:r>
              <a:rPr lang="hu-HU" altLang="hu-HU" sz="2000" dirty="0">
                <a:latin typeface="Calibri" panose="020F0502020204030204" pitchFamily="34" charset="0"/>
                <a:cs typeface="Calibri" panose="020F0502020204030204" pitchFamily="34" charset="0"/>
              </a:rPr>
              <a:t>Bárány/ollónevelés (gida, gödölye) esetében a nevelés módja, a vágóbárány/olló-előállítás (hizlalás) esetében pedig a hizlalás módja.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37ECB02-863B-AD12-9CA9-4D8B2F936393}"/>
              </a:ext>
            </a:extLst>
          </p:cNvPr>
          <p:cNvSpPr>
            <a:spLocks noGrp="1" noChangeArrowheads="1"/>
          </p:cNvSpPr>
          <p:nvPr>
            <p:ph type="title"/>
          </p:nvPr>
        </p:nvSpPr>
        <p:spPr>
          <a:xfrm>
            <a:off x="1390261" y="421110"/>
            <a:ext cx="8997904" cy="745218"/>
          </a:xfrm>
        </p:spPr>
        <p:txBody>
          <a:bodyPr>
            <a:normAutofit/>
          </a:bodyPr>
          <a:lstStyle/>
          <a:p>
            <a:pPr eaLnBrk="1" hangingPunct="1">
              <a:defRPr/>
            </a:pPr>
            <a:r>
              <a:rPr lang="hu-HU" altLang="hu-HU" sz="3200" dirty="0">
                <a:latin typeface="Calibri" panose="020F0502020204030204" pitchFamily="34" charset="0"/>
                <a:cs typeface="Calibri" panose="020F0502020204030204" pitchFamily="34" charset="0"/>
              </a:rPr>
              <a:t>Az állatonkénti férőhelyszükséglet az istállózás alatt</a:t>
            </a:r>
          </a:p>
        </p:txBody>
      </p:sp>
      <p:graphicFrame>
        <p:nvGraphicFramePr>
          <p:cNvPr id="13362" name="Group 50">
            <a:extLst>
              <a:ext uri="{FF2B5EF4-FFF2-40B4-BE49-F238E27FC236}">
                <a16:creationId xmlns:a16="http://schemas.microsoft.com/office/drawing/2014/main" id="{4FF6A1D4-B2A4-3F7B-E5A7-32894C46E015}"/>
              </a:ext>
            </a:extLst>
          </p:cNvPr>
          <p:cNvGraphicFramePr>
            <a:graphicFrameLocks noGrp="1"/>
          </p:cNvGraphicFramePr>
          <p:nvPr>
            <p:extLst>
              <p:ext uri="{D42A27DB-BD31-4B8C-83A1-F6EECF244321}">
                <p14:modId xmlns:p14="http://schemas.microsoft.com/office/powerpoint/2010/main" val="3528257720"/>
              </p:ext>
            </p:extLst>
          </p:nvPr>
        </p:nvGraphicFramePr>
        <p:xfrm>
          <a:off x="1828800" y="1410159"/>
          <a:ext cx="7796214" cy="4869455"/>
        </p:xfrm>
        <a:graphic>
          <a:graphicData uri="http://schemas.openxmlformats.org/drawingml/2006/table">
            <a:tbl>
              <a:tblPr/>
              <a:tblGrid>
                <a:gridCol w="3478815">
                  <a:extLst>
                    <a:ext uri="{9D8B030D-6E8A-4147-A177-3AD203B41FA5}">
                      <a16:colId xmlns:a16="http://schemas.microsoft.com/office/drawing/2014/main" val="20000"/>
                    </a:ext>
                  </a:extLst>
                </a:gridCol>
                <a:gridCol w="2196058">
                  <a:extLst>
                    <a:ext uri="{9D8B030D-6E8A-4147-A177-3AD203B41FA5}">
                      <a16:colId xmlns:a16="http://schemas.microsoft.com/office/drawing/2014/main" val="20001"/>
                    </a:ext>
                  </a:extLst>
                </a:gridCol>
                <a:gridCol w="2121341">
                  <a:extLst>
                    <a:ext uri="{9D8B030D-6E8A-4147-A177-3AD203B41FA5}">
                      <a16:colId xmlns:a16="http://schemas.microsoft.com/office/drawing/2014/main" val="20002"/>
                    </a:ext>
                  </a:extLst>
                </a:gridCol>
              </a:tblGrid>
              <a:tr h="8164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 termelési szint, illetve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termelési irány</a:t>
                      </a:r>
                    </a:p>
                  </a:txBody>
                  <a:tcPr marL="91444" marR="91444"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Férőhelyszükséglet, m</a:t>
                      </a:r>
                      <a:r>
                        <a:rPr kumimoji="0" lang="hu-HU" sz="1800" b="1" i="0" u="none" strike="noStrike" cap="none" normalizeH="0" baseline="30000" dirty="0">
                          <a:ln>
                            <a:noFill/>
                          </a:ln>
                          <a:solidFill>
                            <a:srgbClr val="1C9E4A"/>
                          </a:solidFill>
                          <a:effectLst/>
                          <a:latin typeface="Calibri" panose="020F0502020204030204" pitchFamily="34" charset="0"/>
                          <a:cs typeface="Calibri" panose="020F0502020204030204" pitchFamily="34" charset="0"/>
                        </a:rPr>
                        <a:t>2</a:t>
                      </a: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/állat</a:t>
                      </a:r>
                    </a:p>
                  </a:txBody>
                  <a:tcPr marL="91444" marR="91444"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Kifutó szükséglet, m</a:t>
                      </a:r>
                      <a:r>
                        <a:rPr kumimoji="0" lang="hu-HU" sz="1800" b="1" i="0" u="none" strike="noStrike" cap="none" normalizeH="0" baseline="30000" dirty="0">
                          <a:ln>
                            <a:noFill/>
                          </a:ln>
                          <a:solidFill>
                            <a:srgbClr val="1C9E4A"/>
                          </a:solidFill>
                          <a:effectLst/>
                          <a:latin typeface="Calibri" panose="020F0502020204030204" pitchFamily="34" charset="0"/>
                          <a:cs typeface="Calibri" panose="020F0502020204030204" pitchFamily="34" charset="0"/>
                        </a:rPr>
                        <a:t>2</a:t>
                      </a: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/állat</a:t>
                      </a:r>
                    </a:p>
                  </a:txBody>
                  <a:tcPr marL="91444" marR="91444"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5297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 - folyamatos istállózás 50 kg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Anya-üres 50 kg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Anya-üres 70 kg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Anya-vemhes (50kg &gt;, </a:t>
                      </a:r>
                      <a:r>
                        <a:rPr kumimoji="0" lang="hu-HU" sz="1800" b="0" i="0" u="none" strike="noStrike" cap="none" normalizeH="0" baseline="0" dirty="0" err="1">
                          <a:ln>
                            <a:noFill/>
                          </a:ln>
                          <a:solidFill>
                            <a:srgbClr val="1C9E4A"/>
                          </a:solidFill>
                          <a:effectLst/>
                          <a:latin typeface="Calibri" panose="020F0502020204030204" pitchFamily="34" charset="0"/>
                          <a:cs typeface="Calibri" panose="020F0502020204030204" pitchFamily="34" charset="0"/>
                        </a:rPr>
                        <a:t>50kg</a:t>
                      </a: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 &lt;)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 egy bárány/olló szoptatása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 két bárány/olló szoptatása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 három bárány/olló szoptatása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Tejtermelő anya (50kg &gt;, </a:t>
                      </a:r>
                      <a:r>
                        <a:rPr kumimoji="0" lang="hu-HU" sz="1800" b="0" i="0" u="none" strike="noStrike" cap="none" normalizeH="0" baseline="0" dirty="0" err="1">
                          <a:ln>
                            <a:noFill/>
                          </a:ln>
                          <a:solidFill>
                            <a:srgbClr val="1C9E4A"/>
                          </a:solidFill>
                          <a:effectLst/>
                          <a:latin typeface="Calibri" panose="020F0502020204030204" pitchFamily="34" charset="0"/>
                          <a:cs typeface="Calibri" panose="020F0502020204030204" pitchFamily="34" charset="0"/>
                        </a:rPr>
                        <a:t>50kg</a:t>
                      </a: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 &lt;)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Hízóbárány/gida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Növendék (kos/bak, jerke/gödölye)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Jerke/gödölye tenyésztésbevételig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Kos/bak egyedi elhelyezésben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Kos/bak csoportos elhelyezésben</a:t>
                      </a:r>
                    </a:p>
                  </a:txBody>
                  <a:tcPr marL="91444" marR="91444"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1,00-1,10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1,30-1,60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1,75-2,00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2,00-2,30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2,00-2,30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0,40-0,7</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0,50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0,70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3,00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1,50</a:t>
                      </a:r>
                    </a:p>
                  </a:txBody>
                  <a:tcPr marL="91444" marR="91444"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2,50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3,00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3,00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min. 3,00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min. 3,00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min. 3,00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min. 3,00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3,00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1,50-2,00</a:t>
                      </a:r>
                    </a:p>
                  </a:txBody>
                  <a:tcPr marL="91444" marR="91444"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68083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FA136BD-CA61-9385-8C13-A82EB258595F}"/>
              </a:ext>
            </a:extLst>
          </p:cNvPr>
          <p:cNvSpPr>
            <a:spLocks noGrp="1" noChangeArrowheads="1"/>
          </p:cNvSpPr>
          <p:nvPr>
            <p:ph type="title"/>
          </p:nvPr>
        </p:nvSpPr>
        <p:spPr>
          <a:xfrm>
            <a:off x="321547" y="365126"/>
            <a:ext cx="11555605" cy="923848"/>
          </a:xfrm>
        </p:spPr>
        <p:txBody>
          <a:bodyPr/>
          <a:lstStyle/>
          <a:p>
            <a:pPr algn="ctr" eaLnBrk="1" hangingPunct="1">
              <a:defRPr/>
            </a:pPr>
            <a:r>
              <a:rPr lang="hu-HU" altLang="hu-HU" sz="3200" dirty="0">
                <a:latin typeface="Calibri" panose="020F0502020204030204" pitchFamily="34" charset="0"/>
                <a:cs typeface="Calibri" panose="020F0502020204030204" pitchFamily="34" charset="0"/>
              </a:rPr>
              <a:t>Csoportok kialakítása</a:t>
            </a:r>
          </a:p>
        </p:txBody>
      </p:sp>
      <p:graphicFrame>
        <p:nvGraphicFramePr>
          <p:cNvPr id="11295" name="Group 31">
            <a:extLst>
              <a:ext uri="{FF2B5EF4-FFF2-40B4-BE49-F238E27FC236}">
                <a16:creationId xmlns:a16="http://schemas.microsoft.com/office/drawing/2014/main" id="{3D22CB99-D516-3A90-8176-48B9F9C32244}"/>
              </a:ext>
            </a:extLst>
          </p:cNvPr>
          <p:cNvGraphicFramePr>
            <a:graphicFrameLocks noGrp="1"/>
          </p:cNvGraphicFramePr>
          <p:nvPr>
            <p:extLst>
              <p:ext uri="{D42A27DB-BD31-4B8C-83A1-F6EECF244321}">
                <p14:modId xmlns:p14="http://schemas.microsoft.com/office/powerpoint/2010/main" val="440517568"/>
              </p:ext>
            </p:extLst>
          </p:nvPr>
        </p:nvGraphicFramePr>
        <p:xfrm>
          <a:off x="1362269" y="1484315"/>
          <a:ext cx="9346126" cy="4685132"/>
        </p:xfrm>
        <a:graphic>
          <a:graphicData uri="http://schemas.openxmlformats.org/drawingml/2006/table">
            <a:tbl>
              <a:tblPr/>
              <a:tblGrid>
                <a:gridCol w="4951349">
                  <a:extLst>
                    <a:ext uri="{9D8B030D-6E8A-4147-A177-3AD203B41FA5}">
                      <a16:colId xmlns:a16="http://schemas.microsoft.com/office/drawing/2014/main" val="20000"/>
                    </a:ext>
                  </a:extLst>
                </a:gridCol>
                <a:gridCol w="4394777">
                  <a:extLst>
                    <a:ext uri="{9D8B030D-6E8A-4147-A177-3AD203B41FA5}">
                      <a16:colId xmlns:a16="http://schemas.microsoft.com/office/drawing/2014/main" val="20001"/>
                    </a:ext>
                  </a:extLst>
                </a:gridCol>
              </a:tblGrid>
              <a:tr h="5371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Csoport megnevezése</a:t>
                      </a:r>
                    </a:p>
                  </a:txBody>
                  <a:tcPr marL="91434" marR="91434"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Optimális csoportnagyság </a:t>
                      </a:r>
                    </a:p>
                  </a:txBody>
                  <a:tcPr marL="91434" marR="91434"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4798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Fejős anyajuh/kecske csoport nagyságát a fejőház kapacitása határozza meg (termelési csoport):</a:t>
                      </a:r>
                    </a:p>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Szárazon álláskor közel azonos vemhességi állapotú anyajuhok/kecske:</a:t>
                      </a:r>
                    </a:p>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Anyajuh/kecske elléskor:</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                          fogadtató:</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Anyajuh bárányával/ kecske ollójával </a:t>
                      </a: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mesterséges</a:t>
                      </a: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 </a:t>
                      </a: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báránynevelés</a:t>
                      </a: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 az ellés utáni 2. hétig:</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 az ellés utáni 3. hétig:</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Hízóbárány/gida (mélyalmon):</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Választott bárány/olló:</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Tenyészkos/bak (elhelyezés a kos/bak használattól függ):</a:t>
                      </a:r>
                    </a:p>
                  </a:txBody>
                  <a:tcPr marL="91434" marR="91434"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Max. 50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20-50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20-50/</a:t>
                      </a:r>
                      <a:r>
                        <a:rPr kumimoji="0" lang="hu-HU" sz="1800" b="1"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egyedi</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1+bárányai/ollói</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15-30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30-50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30-50</a:t>
                      </a: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50-100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u-HU" sz="1800" b="0" i="0" u="none" strike="noStrike" cap="none" normalizeH="0" baseline="0" dirty="0">
                          <a:ln>
                            <a:noFill/>
                          </a:ln>
                          <a:solidFill>
                            <a:srgbClr val="1C9E4A"/>
                          </a:solidFill>
                          <a:effectLst/>
                          <a:latin typeface="Calibri" panose="020F0502020204030204" pitchFamily="34" charset="0"/>
                          <a:cs typeface="Calibri" panose="020F0502020204030204" pitchFamily="34" charset="0"/>
                        </a:rPr>
                        <a:t>1/kiscsoportos</a:t>
                      </a:r>
                    </a:p>
                  </a:txBody>
                  <a:tcPr marL="91434" marR="91434"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48273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93099E2-819E-9562-A223-85CD84088050}"/>
              </a:ext>
            </a:extLst>
          </p:cNvPr>
          <p:cNvSpPr>
            <a:spLocks noGrp="1"/>
          </p:cNvSpPr>
          <p:nvPr>
            <p:ph type="title"/>
          </p:nvPr>
        </p:nvSpPr>
        <p:spPr>
          <a:xfrm>
            <a:off x="750757" y="253158"/>
            <a:ext cx="4739952" cy="757238"/>
          </a:xfrm>
        </p:spPr>
        <p:txBody>
          <a:bodyPr/>
          <a:lstStyle/>
          <a:p>
            <a:pPr>
              <a:defRPr/>
            </a:pPr>
            <a:r>
              <a:rPr lang="hu-HU" sz="3200" dirty="0">
                <a:solidFill>
                  <a:srgbClr val="00B050"/>
                </a:solidFill>
                <a:latin typeface="Calibri" panose="020F0502020204030204" pitchFamily="34" charset="0"/>
                <a:cs typeface="Calibri" panose="020F0502020204030204" pitchFamily="34" charset="0"/>
              </a:rPr>
              <a:t>Padozat és almozás</a:t>
            </a:r>
          </a:p>
        </p:txBody>
      </p:sp>
      <p:sp>
        <p:nvSpPr>
          <p:cNvPr id="3" name="Tartalom helye 2">
            <a:extLst>
              <a:ext uri="{FF2B5EF4-FFF2-40B4-BE49-F238E27FC236}">
                <a16:creationId xmlns:a16="http://schemas.microsoft.com/office/drawing/2014/main" id="{58E151AC-097A-F807-C5AA-4E0092F846E2}"/>
              </a:ext>
            </a:extLst>
          </p:cNvPr>
          <p:cNvSpPr>
            <a:spLocks noGrp="1"/>
          </p:cNvSpPr>
          <p:nvPr>
            <p:ph sz="half" idx="1"/>
          </p:nvPr>
        </p:nvSpPr>
        <p:spPr>
          <a:xfrm>
            <a:off x="449180" y="1010396"/>
            <a:ext cx="4038423" cy="4525962"/>
          </a:xfrm>
        </p:spPr>
        <p:txBody>
          <a:bodyPr>
            <a:noAutofit/>
          </a:bodyPr>
          <a:lstStyle/>
          <a:p>
            <a:pPr marL="0" indent="0">
              <a:buNone/>
              <a:defRPr/>
            </a:pPr>
            <a:r>
              <a:rPr lang="hu-HU" sz="1800" b="1" dirty="0">
                <a:latin typeface="Calibri" panose="020F0502020204030204" pitchFamily="34" charset="0"/>
                <a:cs typeface="Calibri" panose="020F0502020204030204" pitchFamily="34" charset="0"/>
              </a:rPr>
              <a:t>Padozat - alom értékelésénél figyelembe kell venni:</a:t>
            </a:r>
          </a:p>
          <a:p>
            <a:pPr>
              <a:defRPr/>
            </a:pPr>
            <a:r>
              <a:rPr lang="hu-HU" sz="1800" dirty="0">
                <a:latin typeface="Calibri" panose="020F0502020204030204" pitchFamily="34" charset="0"/>
                <a:cs typeface="Calibri" panose="020F0502020204030204" pitchFamily="34" charset="0"/>
              </a:rPr>
              <a:t>épületen belüli vagy kívüli,</a:t>
            </a:r>
          </a:p>
          <a:p>
            <a:pPr>
              <a:defRPr/>
            </a:pPr>
            <a:r>
              <a:rPr lang="hu-HU" sz="1800" dirty="0">
                <a:latin typeface="Calibri" panose="020F0502020204030204" pitchFamily="34" charset="0"/>
                <a:cs typeface="Calibri" panose="020F0502020204030204" pitchFamily="34" charset="0"/>
              </a:rPr>
              <a:t>állandó vagy ideiglenes kialakítású,</a:t>
            </a:r>
          </a:p>
          <a:p>
            <a:pPr>
              <a:defRPr/>
            </a:pPr>
            <a:r>
              <a:rPr lang="hu-HU" sz="1800" dirty="0">
                <a:latin typeface="Calibri" panose="020F0502020204030204" pitchFamily="34" charset="0"/>
                <a:cs typeface="Calibri" panose="020F0502020204030204" pitchFamily="34" charset="0"/>
              </a:rPr>
              <a:t>az egyes terek funkcionálisan elkülönítettek, vagy sem,</a:t>
            </a:r>
          </a:p>
          <a:p>
            <a:pPr>
              <a:defRPr/>
            </a:pPr>
            <a:r>
              <a:rPr lang="hu-HU" sz="1800" dirty="0">
                <a:latin typeface="Calibri" panose="020F0502020204030204" pitchFamily="34" charset="0"/>
                <a:cs typeface="Calibri" panose="020F0502020204030204" pitchFamily="34" charset="0"/>
              </a:rPr>
              <a:t>termelésre gyakorolt hatását (egészség, komfort stb.),</a:t>
            </a:r>
          </a:p>
          <a:p>
            <a:pPr>
              <a:defRPr/>
            </a:pPr>
            <a:r>
              <a:rPr lang="hu-HU" sz="1800" dirty="0">
                <a:latin typeface="Calibri" panose="020F0502020204030204" pitchFamily="34" charset="0"/>
                <a:cs typeface="Calibri" panose="020F0502020204030204" pitchFamily="34" charset="0"/>
              </a:rPr>
              <a:t>beruházás igényét, amortizációját,</a:t>
            </a:r>
          </a:p>
          <a:p>
            <a:pPr>
              <a:defRPr/>
            </a:pPr>
            <a:r>
              <a:rPr lang="hu-HU" sz="1800" dirty="0">
                <a:latin typeface="Calibri" panose="020F0502020204030204" pitchFamily="34" charset="0"/>
                <a:cs typeface="Calibri" panose="020F0502020204030204" pitchFamily="34" charset="0"/>
              </a:rPr>
              <a:t>üzemeltethetőségét,</a:t>
            </a:r>
          </a:p>
          <a:p>
            <a:pPr>
              <a:defRPr/>
            </a:pPr>
            <a:r>
              <a:rPr lang="hu-HU" sz="1800" dirty="0">
                <a:latin typeface="Calibri" panose="020F0502020204030204" pitchFamily="34" charset="0"/>
                <a:cs typeface="Calibri" panose="020F0502020204030204" pitchFamily="34" charset="0"/>
              </a:rPr>
              <a:t>fenntarthatóságát (gazdasági, környezeti).</a:t>
            </a:r>
          </a:p>
        </p:txBody>
      </p:sp>
      <p:sp>
        <p:nvSpPr>
          <p:cNvPr id="4" name="Tartalom helye 3">
            <a:extLst>
              <a:ext uri="{FF2B5EF4-FFF2-40B4-BE49-F238E27FC236}">
                <a16:creationId xmlns:a16="http://schemas.microsoft.com/office/drawing/2014/main" id="{732B8441-ABF4-0D83-DA74-5BF01C0653B2}"/>
              </a:ext>
            </a:extLst>
          </p:cNvPr>
          <p:cNvSpPr>
            <a:spLocks noGrp="1"/>
          </p:cNvSpPr>
          <p:nvPr>
            <p:ph sz="half" idx="2"/>
          </p:nvPr>
        </p:nvSpPr>
        <p:spPr>
          <a:xfrm>
            <a:off x="7259215" y="745436"/>
            <a:ext cx="4932785" cy="6027358"/>
          </a:xfrm>
        </p:spPr>
        <p:txBody>
          <a:bodyPr>
            <a:normAutofit/>
          </a:bodyPr>
          <a:lstStyle/>
          <a:p>
            <a:pPr marL="0" indent="0">
              <a:lnSpc>
                <a:spcPts val="2000"/>
              </a:lnSpc>
              <a:spcBef>
                <a:spcPts val="600"/>
              </a:spcBef>
              <a:buNone/>
              <a:defRPr/>
            </a:pPr>
            <a:r>
              <a:rPr lang="hu-HU" sz="1800" b="1" dirty="0">
                <a:latin typeface="Calibri" panose="020F0502020204030204" pitchFamily="34" charset="0"/>
                <a:cs typeface="Calibri" panose="020F0502020204030204" pitchFamily="34" charset="0"/>
              </a:rPr>
              <a:t>Hodályon belül:</a:t>
            </a:r>
          </a:p>
          <a:p>
            <a:pPr>
              <a:lnSpc>
                <a:spcPts val="2000"/>
              </a:lnSpc>
              <a:spcBef>
                <a:spcPts val="600"/>
              </a:spcBef>
              <a:defRPr/>
            </a:pPr>
            <a:r>
              <a:rPr lang="hu-HU" sz="1800" b="1" dirty="0">
                <a:latin typeface="Calibri" panose="020F0502020204030204" pitchFamily="34" charset="0"/>
                <a:cs typeface="Calibri" panose="020F0502020204030204" pitchFamily="34" charset="0"/>
              </a:rPr>
              <a:t>Mélyalom, növekvő alom:</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vízzáró beton</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alom (szalma, szuperfoszfát 50-60 g/m</a:t>
            </a:r>
            <a:r>
              <a:rPr lang="hu-HU" altLang="hu-HU" sz="1800" baseline="30000" dirty="0">
                <a:latin typeface="Calibri" panose="020F0502020204030204" pitchFamily="34" charset="0"/>
                <a:cs typeface="Calibri" panose="020F0502020204030204" pitchFamily="34" charset="0"/>
              </a:rPr>
              <a:t>2</a:t>
            </a:r>
            <a:r>
              <a:rPr lang="hu-HU" altLang="hu-HU" sz="1800" dirty="0">
                <a:latin typeface="Calibri" panose="020F0502020204030204" pitchFamily="34" charset="0"/>
                <a:cs typeface="Calibri" panose="020F0502020204030204" pitchFamily="34" charset="0"/>
              </a:rPr>
              <a:t> kétnaponta)</a:t>
            </a:r>
            <a:endParaRPr lang="hu-HU" sz="1800" dirty="0">
              <a:latin typeface="Calibri" panose="020F0502020204030204" pitchFamily="34" charset="0"/>
              <a:cs typeface="Calibri" panose="020F0502020204030204" pitchFamily="34" charset="0"/>
            </a:endParaRPr>
          </a:p>
          <a:p>
            <a:pPr>
              <a:lnSpc>
                <a:spcPts val="2000"/>
              </a:lnSpc>
              <a:spcBef>
                <a:spcPts val="600"/>
              </a:spcBef>
              <a:defRPr/>
            </a:pPr>
            <a:r>
              <a:rPr lang="hu-HU" sz="1800" b="1" dirty="0">
                <a:latin typeface="Calibri" panose="020F0502020204030204" pitchFamily="34" charset="0"/>
                <a:cs typeface="Calibri" panose="020F0502020204030204" pitchFamily="34" charset="0"/>
              </a:rPr>
              <a:t>Rácspadozat</a:t>
            </a:r>
            <a:r>
              <a:rPr lang="hu-HU" sz="1800" dirty="0">
                <a:latin typeface="Calibri" panose="020F0502020204030204" pitchFamily="34" charset="0"/>
                <a:cs typeface="Calibri" panose="020F0502020204030204" pitchFamily="34" charset="0"/>
              </a:rPr>
              <a:t> (</a:t>
            </a:r>
            <a:r>
              <a:rPr lang="hu-HU" sz="1800" dirty="0" err="1">
                <a:latin typeface="Calibri" panose="020F0502020204030204" pitchFamily="34" charset="0"/>
                <a:cs typeface="Calibri" panose="020F0502020204030204" pitchFamily="34" charset="0"/>
              </a:rPr>
              <a:t>Mo</a:t>
            </a:r>
            <a:r>
              <a:rPr lang="hu-HU" sz="1800" dirty="0">
                <a:latin typeface="Calibri" panose="020F0502020204030204" pitchFamily="34" charset="0"/>
                <a:cs typeface="Calibri" panose="020F0502020204030204" pitchFamily="34" charset="0"/>
              </a:rPr>
              <a:t>.-n esetleg bárányhizlalda, óvoda esetében):</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40-60 mm x 18-22 mm (trapéz alakú)</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fém, műanyag, kombinált</a:t>
            </a:r>
          </a:p>
          <a:p>
            <a:pPr>
              <a:lnSpc>
                <a:spcPts val="2000"/>
              </a:lnSpc>
              <a:spcBef>
                <a:spcPts val="600"/>
              </a:spcBef>
              <a:defRPr/>
            </a:pPr>
            <a:r>
              <a:rPr lang="hu-HU" sz="1800" b="1" dirty="0">
                <a:latin typeface="Calibri" panose="020F0502020204030204" pitchFamily="34" charset="0"/>
                <a:cs typeface="Calibri" panose="020F0502020204030204" pitchFamily="34" charset="0"/>
              </a:rPr>
              <a:t>Kifutóban és közlekedőkben:</a:t>
            </a:r>
            <a:endParaRPr lang="hu-HU" altLang="hu-HU" sz="1800" dirty="0">
              <a:latin typeface="Calibri" panose="020F0502020204030204" pitchFamily="34" charset="0"/>
              <a:cs typeface="Calibri" panose="020F0502020204030204" pitchFamily="34" charset="0"/>
            </a:endParaRP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Homok</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Zúzottkő</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Beton</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Gumi</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Almos</a:t>
            </a:r>
          </a:p>
          <a:p>
            <a:pPr lvl="1">
              <a:lnSpc>
                <a:spcPts val="2000"/>
              </a:lnSpc>
              <a:spcBef>
                <a:spcPts val="600"/>
              </a:spcBef>
              <a:defRPr/>
            </a:pPr>
            <a:r>
              <a:rPr lang="hu-HU" altLang="hu-HU" sz="1800" dirty="0">
                <a:latin typeface="Calibri" panose="020F0502020204030204" pitchFamily="34" charset="0"/>
                <a:cs typeface="Calibri" panose="020F0502020204030204" pitchFamily="34" charset="0"/>
              </a:rPr>
              <a:t>Kombinált</a:t>
            </a:r>
            <a:endParaRPr lang="hu-HU" sz="1800" dirty="0">
              <a:latin typeface="Calibri" panose="020F0502020204030204" pitchFamily="34" charset="0"/>
              <a:cs typeface="Calibri" panose="020F0502020204030204" pitchFamily="34" charset="0"/>
            </a:endParaRPr>
          </a:p>
        </p:txBody>
      </p:sp>
      <p:pic>
        <p:nvPicPr>
          <p:cNvPr id="32773" name="Picture 6" descr="Koyun keçi ahır zeminleri STEPPER - Hayvancılık ürünleri marketi">
            <a:extLst>
              <a:ext uri="{FF2B5EF4-FFF2-40B4-BE49-F238E27FC236}">
                <a16:creationId xmlns:a16="http://schemas.microsoft.com/office/drawing/2014/main" id="{241FF0EF-4A4E-04CB-AB9E-CADEE961B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754" y="4076990"/>
            <a:ext cx="3593728" cy="269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073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ACF3D79-C858-8360-576E-99903AABD3E0}"/>
              </a:ext>
            </a:extLst>
          </p:cNvPr>
          <p:cNvSpPr>
            <a:spLocks noGrp="1"/>
          </p:cNvSpPr>
          <p:nvPr>
            <p:ph type="title"/>
          </p:nvPr>
        </p:nvSpPr>
        <p:spPr>
          <a:xfrm>
            <a:off x="449085" y="246029"/>
            <a:ext cx="6201747" cy="889001"/>
          </a:xfrm>
        </p:spPr>
        <p:txBody>
          <a:bodyPr/>
          <a:lstStyle/>
          <a:p>
            <a:pPr>
              <a:defRPr/>
            </a:pPr>
            <a:r>
              <a:rPr lang="hu-HU" sz="3200" dirty="0">
                <a:latin typeface="Calibri" panose="020F0502020204030204" pitchFamily="34" charset="0"/>
                <a:cs typeface="Calibri" panose="020F0502020204030204" pitchFamily="34" charset="0"/>
              </a:rPr>
              <a:t>Közlekedő- és kiszolgálótér</a:t>
            </a:r>
          </a:p>
        </p:txBody>
      </p:sp>
      <p:sp>
        <p:nvSpPr>
          <p:cNvPr id="21507" name="Szöveg helye 2">
            <a:extLst>
              <a:ext uri="{FF2B5EF4-FFF2-40B4-BE49-F238E27FC236}">
                <a16:creationId xmlns:a16="http://schemas.microsoft.com/office/drawing/2014/main" id="{A908597E-9902-1704-565B-8A62C2F34515}"/>
              </a:ext>
            </a:extLst>
          </p:cNvPr>
          <p:cNvSpPr>
            <a:spLocks noGrp="1" noChangeArrowheads="1"/>
          </p:cNvSpPr>
          <p:nvPr>
            <p:ph type="body" sz="half" idx="1"/>
          </p:nvPr>
        </p:nvSpPr>
        <p:spPr>
          <a:xfrm>
            <a:off x="441725" y="1321820"/>
            <a:ext cx="5683448" cy="4214359"/>
          </a:xfrm>
        </p:spPr>
        <p:txBody>
          <a:bodyPr>
            <a:normAutofit/>
          </a:bodyPr>
          <a:lstStyle/>
          <a:p>
            <a:r>
              <a:rPr lang="hu-HU" altLang="hu-HU" sz="2400" dirty="0">
                <a:latin typeface="Calibri" panose="020F0502020204030204" pitchFamily="34" charset="0"/>
                <a:cs typeface="Calibri" panose="020F0502020204030204" pitchFamily="34" charset="0"/>
              </a:rPr>
              <a:t>Nincs elkülönítve</a:t>
            </a:r>
          </a:p>
          <a:p>
            <a:r>
              <a:rPr lang="hu-HU" altLang="hu-HU" sz="2400" dirty="0">
                <a:latin typeface="Calibri" panose="020F0502020204030204" pitchFamily="34" charset="0"/>
                <a:cs typeface="Calibri" panose="020F0502020204030204" pitchFamily="34" charset="0"/>
              </a:rPr>
              <a:t>Állandó vagy időszakos kialakítás</a:t>
            </a:r>
          </a:p>
          <a:p>
            <a:r>
              <a:rPr lang="hu-HU" altLang="hu-HU" sz="2400" dirty="0">
                <a:latin typeface="Calibri" panose="020F0502020204030204" pitchFamily="34" charset="0"/>
                <a:cs typeface="Calibri" panose="020F0502020204030204" pitchFamily="34" charset="0"/>
              </a:rPr>
              <a:t>Közlekedőtér funkciója: az állatok, állatcsoportok akadály- és szükség esetén keveredésmentes mozgatásának biztosítása (pl. fejőterembe, fejőházba, kezelésre)  </a:t>
            </a:r>
          </a:p>
          <a:p>
            <a:r>
              <a:rPr lang="hu-HU" altLang="hu-HU" sz="2400" dirty="0">
                <a:latin typeface="Calibri" panose="020F0502020204030204" pitchFamily="34" charset="0"/>
                <a:cs typeface="Calibri" panose="020F0502020204030204" pitchFamily="34" charset="0"/>
              </a:rPr>
              <a:t>Kiszolgálótér funkciója: az állatok, állatcsoportok akadálymentes kiszolgálásának biztosítása.</a:t>
            </a:r>
          </a:p>
        </p:txBody>
      </p:sp>
      <p:pic>
        <p:nvPicPr>
          <p:cNvPr id="21508" name="Picture 2">
            <a:extLst>
              <a:ext uri="{FF2B5EF4-FFF2-40B4-BE49-F238E27FC236}">
                <a16:creationId xmlns:a16="http://schemas.microsoft.com/office/drawing/2014/main" id="{A91CE3F6-BE06-D538-11E5-1F002C2F2B9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36308" y="89550"/>
            <a:ext cx="1640312" cy="2185324"/>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2">
            <a:extLst>
              <a:ext uri="{FF2B5EF4-FFF2-40B4-BE49-F238E27FC236}">
                <a16:creationId xmlns:a16="http://schemas.microsoft.com/office/drawing/2014/main" id="{605A21C4-80BE-BAC3-E58D-0CA6F311B03C}"/>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8187755" y="107683"/>
            <a:ext cx="1640312" cy="218887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descr="20 Luxury Barn Pulley - barn plan">
            <a:extLst>
              <a:ext uri="{FF2B5EF4-FFF2-40B4-BE49-F238E27FC236}">
                <a16:creationId xmlns:a16="http://schemas.microsoft.com/office/drawing/2014/main" id="{21B70C5B-ECEB-2D19-CDFB-5570AA1E6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2077" y="108111"/>
            <a:ext cx="1640312" cy="2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64 bin metrekarelik keçi çiftliği kurdu">
            <a:extLst>
              <a:ext uri="{FF2B5EF4-FFF2-40B4-BE49-F238E27FC236}">
                <a16:creationId xmlns:a16="http://schemas.microsoft.com/office/drawing/2014/main" id="{2642FB6D-E0B5-4E0E-3A25-CF87EB37B2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768" y="4460907"/>
            <a:ext cx="2997089" cy="169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4" descr="Teljes mértékű korszerűsítés várható a vésztői juhtelepen! - KSTV">
            <a:extLst>
              <a:ext uri="{FF2B5EF4-FFF2-40B4-BE49-F238E27FC236}">
                <a16:creationId xmlns:a16="http://schemas.microsoft.com/office/drawing/2014/main" id="{1349A8DE-E480-C98B-F58C-88E4DEB587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1150" y="2409570"/>
            <a:ext cx="2841707" cy="189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 descr="Şuhut'ta küçükbaş hayvanlar elde kaldı - Afyonkarahisar Haberleri">
            <a:extLst>
              <a:ext uri="{FF2B5EF4-FFF2-40B4-BE49-F238E27FC236}">
                <a16:creationId xmlns:a16="http://schemas.microsoft.com/office/drawing/2014/main" id="{D2360B65-9409-BC64-F4E3-53B34AA3C5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8704" y="2409570"/>
            <a:ext cx="2792350" cy="189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Koyun Keçi Çiftlik Projeleri‎, Koyun Keçi Küçükbaş Ağıl Ahır ...">
            <a:extLst>
              <a:ext uri="{FF2B5EF4-FFF2-40B4-BE49-F238E27FC236}">
                <a16:creationId xmlns:a16="http://schemas.microsoft.com/office/drawing/2014/main" id="{992A8E15-7001-4987-13BD-7FA9A3D702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6429" y="4460908"/>
            <a:ext cx="2896901" cy="1694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25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3D5A930-C7B6-AC80-4E8E-8B0ADFD2F4DE}"/>
              </a:ext>
            </a:extLst>
          </p:cNvPr>
          <p:cNvSpPr>
            <a:spLocks noGrp="1"/>
          </p:cNvSpPr>
          <p:nvPr>
            <p:ph type="title" sz="quarter"/>
          </p:nvPr>
        </p:nvSpPr>
        <p:spPr>
          <a:xfrm>
            <a:off x="1575814" y="153340"/>
            <a:ext cx="4435453" cy="733068"/>
          </a:xfrm>
        </p:spPr>
        <p:txBody>
          <a:bodyPr/>
          <a:lstStyle/>
          <a:p>
            <a:pPr>
              <a:defRPr/>
            </a:pPr>
            <a:r>
              <a:rPr lang="hu-HU" sz="3200" dirty="0">
                <a:latin typeface="Calibri" panose="020F0502020204030204" pitchFamily="34" charset="0"/>
                <a:cs typeface="Calibri" panose="020F0502020204030204" pitchFamily="34" charset="0"/>
              </a:rPr>
              <a:t>Elválasztó rácsok</a:t>
            </a:r>
          </a:p>
        </p:txBody>
      </p:sp>
      <p:sp>
        <p:nvSpPr>
          <p:cNvPr id="23555" name="Tartalom helye 2">
            <a:extLst>
              <a:ext uri="{FF2B5EF4-FFF2-40B4-BE49-F238E27FC236}">
                <a16:creationId xmlns:a16="http://schemas.microsoft.com/office/drawing/2014/main" id="{60C49A95-F34D-73BD-7A3B-D9F016E758B9}"/>
              </a:ext>
            </a:extLst>
          </p:cNvPr>
          <p:cNvSpPr>
            <a:spLocks noGrp="1" noChangeArrowheads="1"/>
          </p:cNvSpPr>
          <p:nvPr>
            <p:ph sz="quarter" idx="1"/>
          </p:nvPr>
        </p:nvSpPr>
        <p:spPr>
          <a:xfrm>
            <a:off x="285837" y="1150085"/>
            <a:ext cx="5130800" cy="2664677"/>
          </a:xfrm>
        </p:spPr>
        <p:txBody>
          <a:bodyPr>
            <a:normAutofit/>
          </a:bodyPr>
          <a:lstStyle/>
          <a:p>
            <a:pPr eaLnBrk="1" hangingPunct="1">
              <a:lnSpc>
                <a:spcPct val="100000"/>
              </a:lnSpc>
              <a:spcBef>
                <a:spcPts val="0"/>
              </a:spcBef>
              <a:spcAft>
                <a:spcPts val="600"/>
              </a:spcAft>
            </a:pPr>
            <a:r>
              <a:rPr lang="hu-HU" altLang="hu-HU" sz="2200" b="1" dirty="0">
                <a:latin typeface="Calibri" panose="020F0502020204030204" pitchFamily="34" charset="0"/>
                <a:cs typeface="Calibri" panose="020F0502020204030204" pitchFamily="34" charset="0"/>
              </a:rPr>
              <a:t>Beépített, fix</a:t>
            </a:r>
          </a:p>
          <a:p>
            <a:pPr eaLnBrk="1" hangingPunct="1">
              <a:lnSpc>
                <a:spcPct val="100000"/>
              </a:lnSpc>
              <a:spcBef>
                <a:spcPts val="0"/>
              </a:spcBef>
              <a:spcAft>
                <a:spcPts val="600"/>
              </a:spcAft>
            </a:pPr>
            <a:r>
              <a:rPr lang="hu-HU" altLang="hu-HU" sz="2200" b="1" dirty="0">
                <a:latin typeface="Calibri" panose="020F0502020204030204" pitchFamily="34" charset="0"/>
                <a:cs typeface="Calibri" panose="020F0502020204030204" pitchFamily="34" charset="0"/>
              </a:rPr>
              <a:t>Mobil:</a:t>
            </a:r>
          </a:p>
          <a:p>
            <a:pPr lvl="1" eaLnBrk="1" hangingPunct="1">
              <a:lnSpc>
                <a:spcPct val="100000"/>
              </a:lnSpc>
              <a:spcBef>
                <a:spcPts val="0"/>
              </a:spcBef>
              <a:spcAft>
                <a:spcPts val="600"/>
              </a:spcAft>
            </a:pPr>
            <a:r>
              <a:rPr lang="hu-HU" altLang="hu-HU" sz="2200" dirty="0">
                <a:latin typeface="Calibri" panose="020F0502020204030204" pitchFamily="34" charset="0"/>
                <a:cs typeface="Calibri" panose="020F0502020204030204" pitchFamily="34" charset="0"/>
              </a:rPr>
              <a:t>hagyományos elválasztó rácsok (</a:t>
            </a:r>
            <a:r>
              <a:rPr lang="hu-HU" altLang="hu-HU" sz="2200" dirty="0" err="1">
                <a:latin typeface="Calibri" panose="020F0502020204030204" pitchFamily="34" charset="0"/>
                <a:cs typeface="Calibri" panose="020F0502020204030204" pitchFamily="34" charset="0"/>
              </a:rPr>
              <a:t>dranka</a:t>
            </a:r>
            <a:r>
              <a:rPr lang="hu-HU" altLang="hu-HU" sz="2200" dirty="0">
                <a:latin typeface="Calibri" panose="020F0502020204030204" pitchFamily="34" charset="0"/>
                <a:cs typeface="Calibri" panose="020F0502020204030204" pitchFamily="34" charset="0"/>
              </a:rPr>
              <a:t> 1,0-1,5 x 2,5-4,0 m)</a:t>
            </a:r>
          </a:p>
          <a:p>
            <a:pPr lvl="1" eaLnBrk="1" hangingPunct="1">
              <a:lnSpc>
                <a:spcPct val="100000"/>
              </a:lnSpc>
              <a:spcBef>
                <a:spcPts val="0"/>
              </a:spcBef>
              <a:spcAft>
                <a:spcPts val="600"/>
              </a:spcAft>
            </a:pPr>
            <a:r>
              <a:rPr lang="hu-HU" altLang="hu-HU" sz="2200" dirty="0">
                <a:latin typeface="Calibri" panose="020F0502020204030204" pitchFamily="34" charset="0"/>
                <a:cs typeface="Calibri" panose="020F0502020204030204" pitchFamily="34" charset="0"/>
              </a:rPr>
              <a:t>előre gyártott </a:t>
            </a:r>
          </a:p>
          <a:p>
            <a:pPr lvl="1" eaLnBrk="1" hangingPunct="1">
              <a:lnSpc>
                <a:spcPct val="100000"/>
              </a:lnSpc>
              <a:spcBef>
                <a:spcPts val="0"/>
              </a:spcBef>
              <a:spcAft>
                <a:spcPts val="600"/>
              </a:spcAft>
            </a:pPr>
            <a:r>
              <a:rPr lang="hu-HU" altLang="hu-HU" sz="2200" dirty="0">
                <a:latin typeface="Calibri" panose="020F0502020204030204" pitchFamily="34" charset="0"/>
                <a:cs typeface="Calibri" panose="020F0502020204030204" pitchFamily="34" charset="0"/>
              </a:rPr>
              <a:t>rekesztő kapu</a:t>
            </a:r>
          </a:p>
        </p:txBody>
      </p:sp>
      <p:pic>
        <p:nvPicPr>
          <p:cNvPr id="23556" name="Picture 21" descr="beolvasás0004">
            <a:extLst>
              <a:ext uri="{FF2B5EF4-FFF2-40B4-BE49-F238E27FC236}">
                <a16:creationId xmlns:a16="http://schemas.microsoft.com/office/drawing/2014/main" id="{88F2C6C7-0306-4F21-21C5-A22F3AD24A8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13803" t="10878" b="17755"/>
          <a:stretch>
            <a:fillRect/>
          </a:stretch>
        </p:blipFill>
        <p:spPr>
          <a:xfrm>
            <a:off x="5894981" y="327495"/>
            <a:ext cx="2409263" cy="2983414"/>
          </a:xfrm>
          <a:noFill/>
        </p:spPr>
      </p:pic>
      <p:pic>
        <p:nvPicPr>
          <p:cNvPr id="23557" name="Picture 5" descr="sheep-fencing">
            <a:extLst>
              <a:ext uri="{FF2B5EF4-FFF2-40B4-BE49-F238E27FC236}">
                <a16:creationId xmlns:a16="http://schemas.microsoft.com/office/drawing/2014/main" id="{71C7E3EE-9960-C8D0-E171-23B241E1DBDB}"/>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83443" y="3789776"/>
            <a:ext cx="4020197" cy="2664678"/>
          </a:xfrm>
          <a:noFill/>
        </p:spPr>
      </p:pic>
      <p:pic>
        <p:nvPicPr>
          <p:cNvPr id="23558" name="Picture 4" descr="valkapuk">
            <a:extLst>
              <a:ext uri="{FF2B5EF4-FFF2-40B4-BE49-F238E27FC236}">
                <a16:creationId xmlns:a16="http://schemas.microsoft.com/office/drawing/2014/main" id="{2C7BC8E6-9A43-E54C-7B2D-B12347110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244" y="749126"/>
            <a:ext cx="3410274" cy="2272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9" name="Picture 2" descr="AgrárUnió - AgrárUnió">
            <a:extLst>
              <a:ext uri="{FF2B5EF4-FFF2-40B4-BE49-F238E27FC236}">
                <a16:creationId xmlns:a16="http://schemas.microsoft.com/office/drawing/2014/main" id="{F15EC10F-746D-6B3F-8803-DF886B09A1C0}"/>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743345" y="3836342"/>
            <a:ext cx="4577779" cy="2694164"/>
          </a:xfrm>
          <a:noFill/>
        </p:spPr>
      </p:pic>
    </p:spTree>
    <p:extLst>
      <p:ext uri="{BB962C8B-B14F-4D97-AF65-F5344CB8AC3E}">
        <p14:creationId xmlns:p14="http://schemas.microsoft.com/office/powerpoint/2010/main" val="3905468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7F9C5E0-1F40-C1AC-59FB-5D6C2490887A}"/>
              </a:ext>
            </a:extLst>
          </p:cNvPr>
          <p:cNvSpPr>
            <a:spLocks noGrp="1"/>
          </p:cNvSpPr>
          <p:nvPr>
            <p:ph type="title" sz="quarter"/>
          </p:nvPr>
        </p:nvSpPr>
        <p:spPr>
          <a:xfrm>
            <a:off x="498660" y="274638"/>
            <a:ext cx="7262628" cy="892174"/>
          </a:xfrm>
        </p:spPr>
        <p:txBody>
          <a:bodyPr/>
          <a:lstStyle/>
          <a:p>
            <a:pPr>
              <a:defRPr/>
            </a:pPr>
            <a:r>
              <a:rPr lang="hu-HU" sz="3200" dirty="0">
                <a:latin typeface="Calibri" panose="020F0502020204030204" pitchFamily="34" charset="0"/>
                <a:cs typeface="Calibri" panose="020F0502020204030204" pitchFamily="34" charset="0"/>
              </a:rPr>
              <a:t>Etetéstechnológia (juhok) I.</a:t>
            </a:r>
          </a:p>
        </p:txBody>
      </p:sp>
      <p:sp>
        <p:nvSpPr>
          <p:cNvPr id="3" name="Tartalom helye 2">
            <a:extLst>
              <a:ext uri="{FF2B5EF4-FFF2-40B4-BE49-F238E27FC236}">
                <a16:creationId xmlns:a16="http://schemas.microsoft.com/office/drawing/2014/main" id="{1992C214-F27C-0696-4CCC-0B66BF9672CC}"/>
              </a:ext>
            </a:extLst>
          </p:cNvPr>
          <p:cNvSpPr>
            <a:spLocks noGrp="1"/>
          </p:cNvSpPr>
          <p:nvPr>
            <p:ph sz="quarter" idx="1"/>
          </p:nvPr>
        </p:nvSpPr>
        <p:spPr>
          <a:xfrm>
            <a:off x="610667" y="1269286"/>
            <a:ext cx="3949051" cy="4645999"/>
          </a:xfrm>
        </p:spPr>
        <p:txBody>
          <a:bodyPr>
            <a:noAutofit/>
          </a:bodyPr>
          <a:lstStyle/>
          <a:p>
            <a:pPr eaLnBrk="1" hangingPunct="1">
              <a:lnSpc>
                <a:spcPct val="100000"/>
              </a:lnSpc>
              <a:spcBef>
                <a:spcPts val="0"/>
              </a:spcBef>
              <a:spcAft>
                <a:spcPts val="600"/>
              </a:spcAft>
              <a:buFontTx/>
              <a:buNone/>
              <a:defRPr/>
            </a:pPr>
            <a:r>
              <a:rPr lang="hu-HU" altLang="hu-HU" sz="2000" b="1" dirty="0">
                <a:latin typeface="Calibri" panose="020F0502020204030204" pitchFamily="34" charset="0"/>
                <a:cs typeface="Calibri" panose="020F0502020204030204" pitchFamily="34" charset="0"/>
              </a:rPr>
              <a:t>Elhelyezés és méretezés:</a:t>
            </a:r>
          </a:p>
          <a:p>
            <a:pPr eaLnBrk="1" hangingPunct="1">
              <a:lnSpc>
                <a:spcPct val="100000"/>
              </a:lnSpc>
              <a:spcBef>
                <a:spcPts val="0"/>
              </a:spcBef>
              <a:spcAft>
                <a:spcPts val="600"/>
              </a:spcAft>
              <a:defRPr/>
            </a:pPr>
            <a:r>
              <a:rPr lang="hu-HU" altLang="hu-HU" sz="2000" dirty="0">
                <a:latin typeface="Calibri" panose="020F0502020204030204" pitchFamily="34" charset="0"/>
                <a:cs typeface="Calibri" panose="020F0502020204030204" pitchFamily="34" charset="0"/>
              </a:rPr>
              <a:t>Korlátlan hozzáférés esetén</a:t>
            </a:r>
          </a:p>
          <a:p>
            <a:pPr eaLnBrk="1" hangingPunct="1">
              <a:lnSpc>
                <a:spcPct val="100000"/>
              </a:lnSpc>
              <a:spcBef>
                <a:spcPts val="0"/>
              </a:spcBef>
              <a:spcAft>
                <a:spcPts val="600"/>
              </a:spcAft>
              <a:defRPr/>
            </a:pPr>
            <a:r>
              <a:rPr lang="hu-HU" altLang="hu-HU" sz="2000" dirty="0">
                <a:latin typeface="Calibri" panose="020F0502020204030204" pitchFamily="34" charset="0"/>
                <a:cs typeface="Calibri" panose="020F0502020204030204" pitchFamily="34" charset="0"/>
              </a:rPr>
              <a:t>Korlátozott hozzáférés esetén</a:t>
            </a:r>
          </a:p>
          <a:p>
            <a:pPr marL="0" indent="0">
              <a:lnSpc>
                <a:spcPct val="100000"/>
              </a:lnSpc>
              <a:spcBef>
                <a:spcPts val="0"/>
              </a:spcBef>
              <a:spcAft>
                <a:spcPts val="600"/>
              </a:spcAft>
              <a:buNone/>
              <a:defRPr/>
            </a:pPr>
            <a:r>
              <a:rPr lang="hu-HU" altLang="hu-HU" sz="2000" b="1" dirty="0">
                <a:latin typeface="Calibri" panose="020F0502020204030204" pitchFamily="34" charset="0"/>
                <a:cs typeface="Calibri" panose="020F0502020204030204" pitchFamily="34" charset="0"/>
              </a:rPr>
              <a:t>Etető típusai:</a:t>
            </a:r>
          </a:p>
          <a:p>
            <a:pPr>
              <a:lnSpc>
                <a:spcPct val="100000"/>
              </a:lnSpc>
              <a:spcBef>
                <a:spcPts val="0"/>
              </a:spcBef>
              <a:spcAft>
                <a:spcPts val="600"/>
              </a:spcAft>
              <a:defRPr/>
            </a:pPr>
            <a:r>
              <a:rPr lang="hu-HU" sz="2000" dirty="0">
                <a:latin typeface="Calibri" panose="020F0502020204030204" pitchFamily="34" charset="0"/>
                <a:cs typeface="Calibri" panose="020F0502020204030204" pitchFamily="34" charset="0"/>
              </a:rPr>
              <a:t>Szénarács</a:t>
            </a:r>
          </a:p>
          <a:p>
            <a:pPr>
              <a:lnSpc>
                <a:spcPct val="100000"/>
              </a:lnSpc>
              <a:spcBef>
                <a:spcPts val="0"/>
              </a:spcBef>
              <a:spcAft>
                <a:spcPts val="600"/>
              </a:spcAft>
              <a:defRPr/>
            </a:pPr>
            <a:r>
              <a:rPr lang="hu-HU" sz="2000" dirty="0">
                <a:latin typeface="Calibri" panose="020F0502020204030204" pitchFamily="34" charset="0"/>
                <a:cs typeface="Calibri" panose="020F0502020204030204" pitchFamily="34" charset="0"/>
              </a:rPr>
              <a:t>Szénaláda</a:t>
            </a:r>
          </a:p>
          <a:p>
            <a:pPr>
              <a:lnSpc>
                <a:spcPct val="100000"/>
              </a:lnSpc>
              <a:spcBef>
                <a:spcPts val="0"/>
              </a:spcBef>
              <a:spcAft>
                <a:spcPts val="600"/>
              </a:spcAft>
              <a:defRPr/>
            </a:pPr>
            <a:r>
              <a:rPr lang="hu-HU" sz="2000" dirty="0">
                <a:latin typeface="Calibri" panose="020F0502020204030204" pitchFamily="34" charset="0"/>
                <a:cs typeface="Calibri" panose="020F0502020204030204" pitchFamily="34" charset="0"/>
              </a:rPr>
              <a:t>Vályú</a:t>
            </a:r>
          </a:p>
          <a:p>
            <a:pPr lvl="1">
              <a:lnSpc>
                <a:spcPct val="100000"/>
              </a:lnSpc>
              <a:spcBef>
                <a:spcPts val="0"/>
              </a:spcBef>
              <a:spcAft>
                <a:spcPts val="600"/>
              </a:spcAft>
              <a:defRPr/>
            </a:pPr>
            <a:r>
              <a:rPr lang="hu-HU" sz="2000" dirty="0">
                <a:latin typeface="Calibri" panose="020F0502020204030204" pitchFamily="34" charset="0"/>
                <a:cs typeface="Calibri" panose="020F0502020204030204" pitchFamily="34" charset="0"/>
              </a:rPr>
              <a:t>Abrak</a:t>
            </a:r>
          </a:p>
          <a:p>
            <a:pPr lvl="1">
              <a:lnSpc>
                <a:spcPct val="100000"/>
              </a:lnSpc>
              <a:spcBef>
                <a:spcPts val="0"/>
              </a:spcBef>
              <a:defRPr/>
            </a:pPr>
            <a:r>
              <a:rPr lang="hu-HU" sz="2000" dirty="0">
                <a:latin typeface="Calibri" panose="020F0502020204030204" pitchFamily="34" charset="0"/>
                <a:cs typeface="Calibri" panose="020F0502020204030204" pitchFamily="34" charset="0"/>
              </a:rPr>
              <a:t>Tömegtakarmányos </a:t>
            </a:r>
          </a:p>
          <a:p>
            <a:pPr marL="533400" lvl="1" indent="0">
              <a:lnSpc>
                <a:spcPct val="100000"/>
              </a:lnSpc>
              <a:spcBef>
                <a:spcPts val="0"/>
              </a:spcBef>
              <a:buNone/>
              <a:defRPr/>
            </a:pPr>
            <a:r>
              <a:rPr lang="hu-HU" sz="2000" dirty="0">
                <a:latin typeface="Calibri" panose="020F0502020204030204" pitchFamily="34" charset="0"/>
                <a:cs typeface="Calibri" panose="020F0502020204030204" pitchFamily="34" charset="0"/>
              </a:rPr>
              <a:t>	(TMR, </a:t>
            </a:r>
            <a:r>
              <a:rPr lang="hu-HU" sz="2000" dirty="0" err="1">
                <a:latin typeface="Calibri" panose="020F0502020204030204" pitchFamily="34" charset="0"/>
                <a:cs typeface="Calibri" panose="020F0502020204030204" pitchFamily="34" charset="0"/>
              </a:rPr>
              <a:t>szenázs</a:t>
            </a:r>
            <a:r>
              <a:rPr lang="hu-HU" sz="2000" dirty="0">
                <a:latin typeface="Calibri" panose="020F0502020204030204" pitchFamily="34" charset="0"/>
                <a:cs typeface="Calibri" panose="020F0502020204030204" pitchFamily="34" charset="0"/>
              </a:rPr>
              <a:t> stb.)</a:t>
            </a:r>
          </a:p>
          <a:p>
            <a:pPr>
              <a:lnSpc>
                <a:spcPct val="100000"/>
              </a:lnSpc>
              <a:spcBef>
                <a:spcPts val="600"/>
              </a:spcBef>
              <a:spcAft>
                <a:spcPts val="600"/>
              </a:spcAft>
              <a:defRPr/>
            </a:pPr>
            <a:r>
              <a:rPr lang="hu-HU" sz="2000" dirty="0">
                <a:latin typeface="Calibri" panose="020F0502020204030204" pitchFamily="34" charset="0"/>
                <a:cs typeface="Calibri" panose="020F0502020204030204" pitchFamily="34" charset="0"/>
              </a:rPr>
              <a:t>Etetőasztal</a:t>
            </a:r>
          </a:p>
        </p:txBody>
      </p:sp>
      <p:pic>
        <p:nvPicPr>
          <p:cNvPr id="24580" name="Picture 7">
            <a:extLst>
              <a:ext uri="{FF2B5EF4-FFF2-40B4-BE49-F238E27FC236}">
                <a16:creationId xmlns:a16="http://schemas.microsoft.com/office/drawing/2014/main" id="{CB128D5C-2794-DFB9-AEC4-229B7B92FFFD}"/>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037761" y="4027942"/>
            <a:ext cx="3949051" cy="2633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3">
            <a:extLst>
              <a:ext uri="{FF2B5EF4-FFF2-40B4-BE49-F238E27FC236}">
                <a16:creationId xmlns:a16="http://schemas.microsoft.com/office/drawing/2014/main" id="{4601447F-1080-BD5F-7BBC-E3B466791214}"/>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8040787" y="3965526"/>
            <a:ext cx="3949051" cy="2633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2" descr="Képtalálatok a következőre: juh itató">
            <a:extLst>
              <a:ext uri="{FF2B5EF4-FFF2-40B4-BE49-F238E27FC236}">
                <a16:creationId xmlns:a16="http://schemas.microsoft.com/office/drawing/2014/main" id="{E5E52E8B-CA3B-1EDD-E6D8-68BB00ED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388" y="1232287"/>
            <a:ext cx="3547449" cy="266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 descr="İlimizde Ahır Ve Ağıl Yapımında %50 Hibe Desteği">
            <a:extLst>
              <a:ext uri="{FF2B5EF4-FFF2-40B4-BE49-F238E27FC236}">
                <a16:creationId xmlns:a16="http://schemas.microsoft.com/office/drawing/2014/main" id="{177BDE56-54FD-AA67-6C81-27E6BEE0F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4677" y="720725"/>
            <a:ext cx="3765161" cy="282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zorzás jele 3">
            <a:extLst>
              <a:ext uri="{FF2B5EF4-FFF2-40B4-BE49-F238E27FC236}">
                <a16:creationId xmlns:a16="http://schemas.microsoft.com/office/drawing/2014/main" id="{969148E9-F7F6-D93E-3A76-22AA12261E12}"/>
              </a:ext>
            </a:extLst>
          </p:cNvPr>
          <p:cNvSpPr/>
          <p:nvPr/>
        </p:nvSpPr>
        <p:spPr>
          <a:xfrm>
            <a:off x="7311478" y="1166812"/>
            <a:ext cx="641611" cy="671158"/>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6" name="Ábra 5" descr="Pipa">
            <a:extLst>
              <a:ext uri="{FF2B5EF4-FFF2-40B4-BE49-F238E27FC236}">
                <a16:creationId xmlns:a16="http://schemas.microsoft.com/office/drawing/2014/main" id="{81E19F8D-814E-6814-2380-A973550B3A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07089" y="4027942"/>
            <a:ext cx="746000" cy="746000"/>
          </a:xfrm>
          <a:prstGeom prst="rect">
            <a:avLst/>
          </a:prstGeom>
        </p:spPr>
      </p:pic>
      <p:pic>
        <p:nvPicPr>
          <p:cNvPr id="11" name="Ábra 10" descr="Pipa">
            <a:extLst>
              <a:ext uri="{FF2B5EF4-FFF2-40B4-BE49-F238E27FC236}">
                <a16:creationId xmlns:a16="http://schemas.microsoft.com/office/drawing/2014/main" id="{2D54F5DB-3285-CF51-A08E-2D9ADE17AF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63009" y="762021"/>
            <a:ext cx="746000" cy="746000"/>
          </a:xfrm>
          <a:prstGeom prst="rect">
            <a:avLst/>
          </a:prstGeom>
        </p:spPr>
      </p:pic>
    </p:spTree>
    <p:extLst>
      <p:ext uri="{BB962C8B-B14F-4D97-AF65-F5344CB8AC3E}">
        <p14:creationId xmlns:p14="http://schemas.microsoft.com/office/powerpoint/2010/main" val="16379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CB31207-D27F-B595-406D-BBA5622CA23E}"/>
              </a:ext>
            </a:extLst>
          </p:cNvPr>
          <p:cNvSpPr>
            <a:spLocks noGrp="1"/>
          </p:cNvSpPr>
          <p:nvPr>
            <p:ph type="title" sz="quarter"/>
          </p:nvPr>
        </p:nvSpPr>
        <p:spPr>
          <a:xfrm>
            <a:off x="1129522" y="154732"/>
            <a:ext cx="7848600" cy="1143000"/>
          </a:xfrm>
        </p:spPr>
        <p:txBody>
          <a:bodyPr/>
          <a:lstStyle/>
          <a:p>
            <a:pPr>
              <a:defRPr/>
            </a:pPr>
            <a:r>
              <a:rPr lang="hu-HU" sz="3200" dirty="0">
                <a:latin typeface="Calibri" panose="020F0502020204030204" pitchFamily="34" charset="0"/>
                <a:cs typeface="Calibri" panose="020F0502020204030204" pitchFamily="34" charset="0"/>
              </a:rPr>
              <a:t>Etetéstechnológia (kecskék) II.</a:t>
            </a:r>
          </a:p>
        </p:txBody>
      </p:sp>
      <p:pic>
        <p:nvPicPr>
          <p:cNvPr id="25603" name="Tartalom helye 13" descr="Kapcsolódó kép">
            <a:extLst>
              <a:ext uri="{FF2B5EF4-FFF2-40B4-BE49-F238E27FC236}">
                <a16:creationId xmlns:a16="http://schemas.microsoft.com/office/drawing/2014/main" id="{FA149F09-6C13-F1CC-4A67-D3EA9E575562}"/>
              </a:ext>
            </a:extLst>
          </p:cNvPr>
          <p:cNvPicPr>
            <a:picLocks noGrp="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82913" y="1297732"/>
            <a:ext cx="3222202" cy="2201958"/>
          </a:xfrm>
        </p:spPr>
      </p:pic>
      <p:pic>
        <p:nvPicPr>
          <p:cNvPr id="25605" name="Picture 3" descr="C:\Users\userpc\Pictures\fényképek 2015\Mobil szeptembertől\DSC_0777.JPG">
            <a:extLst>
              <a:ext uri="{FF2B5EF4-FFF2-40B4-BE49-F238E27FC236}">
                <a16:creationId xmlns:a16="http://schemas.microsoft.com/office/drawing/2014/main" id="{97C9AB17-51C9-5F31-38C6-E69FF6F9B8E6}"/>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8586886" y="263384"/>
            <a:ext cx="2871106" cy="3830454"/>
          </a:xfrm>
          <a:noFill/>
        </p:spPr>
      </p:pic>
      <p:pic>
        <p:nvPicPr>
          <p:cNvPr id="25606" name="Kép 1">
            <a:extLst>
              <a:ext uri="{FF2B5EF4-FFF2-40B4-BE49-F238E27FC236}">
                <a16:creationId xmlns:a16="http://schemas.microsoft.com/office/drawing/2014/main" id="{A0302454-FA23-4A4E-A179-753F5E72580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48356" y="3331030"/>
            <a:ext cx="4819792" cy="2928058"/>
          </a:xfrm>
          <a:noFill/>
        </p:spPr>
      </p:pic>
      <p:pic>
        <p:nvPicPr>
          <p:cNvPr id="25604" name="Kép 6">
            <a:extLst>
              <a:ext uri="{FF2B5EF4-FFF2-40B4-BE49-F238E27FC236}">
                <a16:creationId xmlns:a16="http://schemas.microsoft.com/office/drawing/2014/main" id="{F69D38B7-055D-7E99-B46D-16B7EEF647E6}"/>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6321281" y="3661576"/>
            <a:ext cx="3466531" cy="2597511"/>
          </a:xfrm>
          <a:noFill/>
        </p:spPr>
      </p:pic>
    </p:spTree>
    <p:extLst>
      <p:ext uri="{BB962C8B-B14F-4D97-AF65-F5344CB8AC3E}">
        <p14:creationId xmlns:p14="http://schemas.microsoft.com/office/powerpoint/2010/main" val="21940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2"/>
          <p:cNvSpPr txBox="1">
            <a:spLocks noGrp="1"/>
          </p:cNvSpPr>
          <p:nvPr>
            <p:ph type="title"/>
          </p:nvPr>
        </p:nvSpPr>
        <p:spPr>
          <a:xfrm>
            <a:off x="753190" y="143688"/>
            <a:ext cx="9219787" cy="6216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hu-HU" sz="3200" dirty="0">
                <a:solidFill>
                  <a:srgbClr val="1C9E4A"/>
                </a:solidFill>
              </a:rPr>
              <a:t>TARTALOMJEGYZÉK</a:t>
            </a:r>
            <a:endParaRPr sz="3200" dirty="0">
              <a:solidFill>
                <a:srgbClr val="1C9E4A"/>
              </a:solidFill>
            </a:endParaRPr>
          </a:p>
        </p:txBody>
      </p:sp>
      <p:sp>
        <p:nvSpPr>
          <p:cNvPr id="54" name="Google Shape;54;p2"/>
          <p:cNvSpPr txBox="1">
            <a:spLocks noGrp="1"/>
          </p:cNvSpPr>
          <p:nvPr>
            <p:ph type="body" idx="1"/>
          </p:nvPr>
        </p:nvSpPr>
        <p:spPr>
          <a:xfrm>
            <a:off x="838994" y="812676"/>
            <a:ext cx="10514012" cy="560800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hu-HU" sz="2200" dirty="0"/>
              <a:t>Bevezetés					3-5 .dia</a:t>
            </a:r>
          </a:p>
          <a:p>
            <a:pPr marL="228600" lvl="0" indent="-228600" algn="l" rtl="0">
              <a:lnSpc>
                <a:spcPct val="90000"/>
              </a:lnSpc>
              <a:spcBef>
                <a:spcPts val="1000"/>
              </a:spcBef>
              <a:spcAft>
                <a:spcPts val="0"/>
              </a:spcAft>
              <a:buClr>
                <a:schemeClr val="dk1"/>
              </a:buClr>
              <a:buSzPts val="2800"/>
              <a:buChar char="•"/>
            </a:pPr>
            <a:r>
              <a:rPr lang="hu-HU" sz="2200" dirty="0"/>
              <a:t>Jogi szabályozás, támogatások 		6. dia</a:t>
            </a:r>
          </a:p>
          <a:p>
            <a:pPr marL="228600" lvl="0" indent="-228600" algn="l" rtl="0">
              <a:lnSpc>
                <a:spcPct val="90000"/>
              </a:lnSpc>
              <a:spcBef>
                <a:spcPts val="1000"/>
              </a:spcBef>
              <a:spcAft>
                <a:spcPts val="0"/>
              </a:spcAft>
              <a:buClr>
                <a:schemeClr val="dk1"/>
              </a:buClr>
              <a:buSzPts val="2800"/>
              <a:buChar char="•"/>
            </a:pPr>
            <a:r>
              <a:rPr lang="hu-HU" sz="2200" dirty="0"/>
              <a:t>Teljes tartástechnológia fogalomköre		7-9. dia</a:t>
            </a:r>
          </a:p>
          <a:p>
            <a:pPr marL="228600" lvl="0" indent="-228600" algn="l" rtl="0">
              <a:lnSpc>
                <a:spcPct val="90000"/>
              </a:lnSpc>
              <a:spcBef>
                <a:spcPts val="1000"/>
              </a:spcBef>
              <a:spcAft>
                <a:spcPts val="0"/>
              </a:spcAft>
              <a:buClr>
                <a:schemeClr val="dk1"/>
              </a:buClr>
              <a:buSzPts val="2800"/>
              <a:buChar char="•"/>
            </a:pPr>
            <a:r>
              <a:rPr lang="hu-HU" sz="2200" dirty="0"/>
              <a:t>Szálláshelyek technológiai tervezése		10-17. dia	</a:t>
            </a:r>
          </a:p>
          <a:p>
            <a:pPr marL="228600" lvl="0" indent="-228600" algn="l" rtl="0">
              <a:lnSpc>
                <a:spcPct val="90000"/>
              </a:lnSpc>
              <a:spcBef>
                <a:spcPts val="1000"/>
              </a:spcBef>
              <a:spcAft>
                <a:spcPts val="0"/>
              </a:spcAft>
              <a:buClr>
                <a:schemeClr val="dk1"/>
              </a:buClr>
              <a:buSzPts val="2800"/>
              <a:buChar char="•"/>
            </a:pPr>
            <a:r>
              <a:rPr lang="hu-HU" sz="2200" dirty="0"/>
              <a:t>Etetés- és itatástechnológia			18-22. dia</a:t>
            </a:r>
          </a:p>
          <a:p>
            <a:pPr marL="228600" lvl="0" indent="-228600" algn="l" rtl="0">
              <a:lnSpc>
                <a:spcPct val="90000"/>
              </a:lnSpc>
              <a:spcBef>
                <a:spcPts val="1000"/>
              </a:spcBef>
              <a:spcAft>
                <a:spcPts val="0"/>
              </a:spcAft>
              <a:buClr>
                <a:schemeClr val="dk1"/>
              </a:buClr>
              <a:buSzPts val="2800"/>
              <a:buChar char="•"/>
            </a:pPr>
            <a:r>
              <a:rPr lang="hu-HU" sz="2200" dirty="0"/>
              <a:t>Szaporítás technológiája			23-35. dia</a:t>
            </a:r>
          </a:p>
          <a:p>
            <a:pPr marL="228600" lvl="0" indent="-228600" algn="l" rtl="0">
              <a:lnSpc>
                <a:spcPct val="90000"/>
              </a:lnSpc>
              <a:spcBef>
                <a:spcPts val="1000"/>
              </a:spcBef>
              <a:spcAft>
                <a:spcPts val="0"/>
              </a:spcAft>
              <a:buClr>
                <a:schemeClr val="dk1"/>
              </a:buClr>
              <a:buSzPts val="2800"/>
              <a:buChar char="•"/>
            </a:pPr>
            <a:r>
              <a:rPr lang="hu-HU" sz="2200" dirty="0"/>
              <a:t>Bárány- és ollónevelés, növendéknevelés 	36-42. dia</a:t>
            </a:r>
          </a:p>
          <a:p>
            <a:pPr marL="0" lvl="0" indent="0" algn="l" rtl="0">
              <a:lnSpc>
                <a:spcPct val="90000"/>
              </a:lnSpc>
              <a:spcBef>
                <a:spcPts val="1000"/>
              </a:spcBef>
              <a:spcAft>
                <a:spcPts val="0"/>
              </a:spcAft>
              <a:buClr>
                <a:schemeClr val="dk1"/>
              </a:buClr>
              <a:buSzPts val="2800"/>
              <a:buNone/>
            </a:pPr>
            <a:r>
              <a:rPr lang="hu-HU" sz="2200" dirty="0"/>
              <a:t>    technológiája 	</a:t>
            </a:r>
          </a:p>
          <a:p>
            <a:pPr marL="228600" lvl="0" indent="-228600" algn="l" rtl="0">
              <a:lnSpc>
                <a:spcPct val="90000"/>
              </a:lnSpc>
              <a:spcBef>
                <a:spcPts val="1000"/>
              </a:spcBef>
              <a:spcAft>
                <a:spcPts val="0"/>
              </a:spcAft>
              <a:buClr>
                <a:schemeClr val="dk1"/>
              </a:buClr>
              <a:buSzPts val="2800"/>
              <a:buChar char="•"/>
            </a:pPr>
            <a:r>
              <a:rPr lang="hu-HU" sz="2200" dirty="0"/>
              <a:t>Vágóállat-előállítás technológiája 		43. dia</a:t>
            </a:r>
          </a:p>
          <a:p>
            <a:pPr marL="228600" lvl="0" indent="-228600" algn="l" rtl="0">
              <a:lnSpc>
                <a:spcPct val="90000"/>
              </a:lnSpc>
              <a:spcBef>
                <a:spcPts val="1000"/>
              </a:spcBef>
              <a:spcAft>
                <a:spcPts val="0"/>
              </a:spcAft>
              <a:buClr>
                <a:schemeClr val="dk1"/>
              </a:buClr>
              <a:buSzPts val="2800"/>
              <a:buChar char="•"/>
            </a:pPr>
            <a:r>
              <a:rPr lang="hu-HU" sz="2200" dirty="0"/>
              <a:t>Fejés és kezelések technológiája		44-45. dia</a:t>
            </a:r>
          </a:p>
          <a:p>
            <a:pPr marL="228600" lvl="0" indent="-228600" algn="l" rtl="0">
              <a:lnSpc>
                <a:spcPct val="90000"/>
              </a:lnSpc>
              <a:spcBef>
                <a:spcPts val="1000"/>
              </a:spcBef>
              <a:spcAft>
                <a:spcPts val="0"/>
              </a:spcAft>
              <a:buClr>
                <a:schemeClr val="dk1"/>
              </a:buClr>
              <a:buSzPts val="2800"/>
              <a:buChar char="•"/>
            </a:pPr>
            <a:r>
              <a:rPr lang="hu-HU" sz="2200" dirty="0"/>
              <a:t>Gyepre alapozott állattartás technológiája	46-56. dia</a:t>
            </a:r>
          </a:p>
          <a:p>
            <a:pPr marL="228600" lvl="0" indent="-228600" algn="l" rtl="0">
              <a:lnSpc>
                <a:spcPct val="90000"/>
              </a:lnSpc>
              <a:spcBef>
                <a:spcPts val="1000"/>
              </a:spcBef>
              <a:spcAft>
                <a:spcPts val="0"/>
              </a:spcAft>
              <a:buClr>
                <a:schemeClr val="dk1"/>
              </a:buClr>
              <a:buSzPts val="2800"/>
              <a:buChar char="•"/>
            </a:pPr>
            <a:r>
              <a:rPr lang="hu-HU" sz="2200" dirty="0"/>
              <a:t>Fogalomtár 					57-59. dia 	</a:t>
            </a:r>
            <a:endParaRPr sz="2200" dirty="0"/>
          </a:p>
          <a:p>
            <a:pPr marL="228600" lvl="0" indent="-228600" algn="l" rtl="0">
              <a:lnSpc>
                <a:spcPct val="90000"/>
              </a:lnSpc>
              <a:spcBef>
                <a:spcPts val="1000"/>
              </a:spcBef>
              <a:spcAft>
                <a:spcPts val="0"/>
              </a:spcAft>
              <a:buClr>
                <a:schemeClr val="dk1"/>
              </a:buClr>
              <a:buSzPts val="2800"/>
              <a:buChar char="•"/>
            </a:pPr>
            <a:r>
              <a:rPr lang="hu-HU" sz="2200" dirty="0"/>
              <a:t>TAG-ek					60. dia</a:t>
            </a:r>
            <a:endParaRPr sz="2200" dirty="0"/>
          </a:p>
          <a:p>
            <a:pPr marL="228600" lvl="0" indent="-5080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244298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9EA717B-28C4-9368-EB38-1667AB3C6445}"/>
              </a:ext>
            </a:extLst>
          </p:cNvPr>
          <p:cNvSpPr>
            <a:spLocks noGrp="1"/>
          </p:cNvSpPr>
          <p:nvPr>
            <p:ph type="title" sz="quarter"/>
          </p:nvPr>
        </p:nvSpPr>
        <p:spPr>
          <a:xfrm>
            <a:off x="789643" y="237567"/>
            <a:ext cx="7848600" cy="906324"/>
          </a:xfrm>
        </p:spPr>
        <p:txBody>
          <a:bodyPr/>
          <a:lstStyle/>
          <a:p>
            <a:pPr algn="l">
              <a:defRPr/>
            </a:pPr>
            <a:r>
              <a:rPr lang="hu-HU" sz="3200" dirty="0">
                <a:latin typeface="Calibri" panose="020F0502020204030204" pitchFamily="34" charset="0"/>
                <a:cs typeface="Calibri" panose="020F0502020204030204" pitchFamily="34" charset="0"/>
              </a:rPr>
              <a:t>Etetéstechnológia a legeltetés idején</a:t>
            </a:r>
          </a:p>
        </p:txBody>
      </p:sp>
      <p:sp>
        <p:nvSpPr>
          <p:cNvPr id="3" name="Tartalom helye 2">
            <a:extLst>
              <a:ext uri="{FF2B5EF4-FFF2-40B4-BE49-F238E27FC236}">
                <a16:creationId xmlns:a16="http://schemas.microsoft.com/office/drawing/2014/main" id="{C5C9A384-E18C-894E-A112-31BCE761A628}"/>
              </a:ext>
            </a:extLst>
          </p:cNvPr>
          <p:cNvSpPr>
            <a:spLocks noGrp="1"/>
          </p:cNvSpPr>
          <p:nvPr>
            <p:ph sz="quarter" idx="1"/>
          </p:nvPr>
        </p:nvSpPr>
        <p:spPr>
          <a:xfrm>
            <a:off x="510905" y="1659837"/>
            <a:ext cx="4102096" cy="3607902"/>
          </a:xfrm>
        </p:spPr>
        <p:txBody>
          <a:bodyPr>
            <a:noAutofit/>
          </a:bodyPr>
          <a:lstStyle/>
          <a:p>
            <a:pPr eaLnBrk="1" hangingPunct="1">
              <a:lnSpc>
                <a:spcPct val="80000"/>
              </a:lnSpc>
              <a:buFontTx/>
              <a:buNone/>
              <a:defRPr/>
            </a:pPr>
            <a:r>
              <a:rPr lang="hu-HU" altLang="hu-HU" sz="2000" b="1" dirty="0">
                <a:latin typeface="Calibri" panose="020F0502020204030204" pitchFamily="34" charset="0"/>
                <a:cs typeface="Calibri" panose="020F0502020204030204" pitchFamily="34" charset="0"/>
              </a:rPr>
              <a:t>Elhelyezés és méretezés</a:t>
            </a:r>
          </a:p>
          <a:p>
            <a:pPr eaLnBrk="1" hangingPunct="1">
              <a:lnSpc>
                <a:spcPct val="80000"/>
              </a:lnSpc>
              <a:defRPr/>
            </a:pPr>
            <a:r>
              <a:rPr lang="hu-HU" altLang="hu-HU" sz="2000" dirty="0">
                <a:latin typeface="Calibri" panose="020F0502020204030204" pitchFamily="34" charset="0"/>
                <a:cs typeface="Calibri" panose="020F0502020204030204" pitchFamily="34" charset="0"/>
              </a:rPr>
              <a:t>Korlátlan hozzáférés esetén</a:t>
            </a:r>
          </a:p>
          <a:p>
            <a:pPr eaLnBrk="1" hangingPunct="1">
              <a:lnSpc>
                <a:spcPct val="80000"/>
              </a:lnSpc>
              <a:defRPr/>
            </a:pPr>
            <a:r>
              <a:rPr lang="hu-HU" altLang="hu-HU" sz="2000" dirty="0">
                <a:latin typeface="Calibri" panose="020F0502020204030204" pitchFamily="34" charset="0"/>
                <a:cs typeface="Calibri" panose="020F0502020204030204" pitchFamily="34" charset="0"/>
              </a:rPr>
              <a:t>Korlátozott hozzáférés esetén</a:t>
            </a:r>
          </a:p>
          <a:p>
            <a:pPr marL="0" indent="0">
              <a:lnSpc>
                <a:spcPct val="80000"/>
              </a:lnSpc>
              <a:buNone/>
              <a:defRPr/>
            </a:pPr>
            <a:endParaRPr lang="hu-HU" altLang="hu-HU" sz="2000" b="1" dirty="0">
              <a:latin typeface="Calibri" panose="020F0502020204030204" pitchFamily="34" charset="0"/>
              <a:cs typeface="Calibri" panose="020F0502020204030204" pitchFamily="34" charset="0"/>
            </a:endParaRPr>
          </a:p>
          <a:p>
            <a:pPr marL="0" indent="0">
              <a:lnSpc>
                <a:spcPct val="80000"/>
              </a:lnSpc>
              <a:buNone/>
              <a:defRPr/>
            </a:pPr>
            <a:r>
              <a:rPr lang="hu-HU" altLang="hu-HU" sz="2000" b="1" dirty="0">
                <a:latin typeface="Calibri" panose="020F0502020204030204" pitchFamily="34" charset="0"/>
                <a:cs typeface="Calibri" panose="020F0502020204030204" pitchFamily="34" charset="0"/>
              </a:rPr>
              <a:t>Etetők</a:t>
            </a:r>
            <a:endParaRPr lang="hu-HU" sz="2000" dirty="0">
              <a:latin typeface="Calibri" panose="020F0502020204030204" pitchFamily="34" charset="0"/>
              <a:cs typeface="Calibri" panose="020F0502020204030204" pitchFamily="34" charset="0"/>
            </a:endParaRPr>
          </a:p>
          <a:p>
            <a:pPr>
              <a:defRPr/>
            </a:pPr>
            <a:r>
              <a:rPr lang="hu-HU" sz="2000" dirty="0">
                <a:latin typeface="Calibri" panose="020F0502020204030204" pitchFamily="34" charset="0"/>
                <a:cs typeface="Calibri" panose="020F0502020204030204" pitchFamily="34" charset="0"/>
              </a:rPr>
              <a:t>abrak </a:t>
            </a:r>
          </a:p>
          <a:p>
            <a:pPr>
              <a:defRPr/>
            </a:pPr>
            <a:r>
              <a:rPr lang="hu-HU" sz="2000" dirty="0">
                <a:latin typeface="Calibri" panose="020F0502020204030204" pitchFamily="34" charset="0"/>
                <a:cs typeface="Calibri" panose="020F0502020204030204" pitchFamily="34" charset="0"/>
              </a:rPr>
              <a:t>tömegtakarmány (széna, szenázs, TMR, melléktermék stb.)</a:t>
            </a:r>
          </a:p>
          <a:p>
            <a:pPr>
              <a:defRPr/>
            </a:pPr>
            <a:r>
              <a:rPr lang="hu-HU" sz="2000" dirty="0">
                <a:latin typeface="Calibri" panose="020F0502020204030204" pitchFamily="34" charset="0"/>
                <a:cs typeface="Calibri" panose="020F0502020204030204" pitchFamily="34" charset="0"/>
              </a:rPr>
              <a:t>nyalósó, </a:t>
            </a:r>
            <a:r>
              <a:rPr lang="hu-HU" sz="2000" dirty="0" err="1">
                <a:latin typeface="Calibri" panose="020F0502020204030204" pitchFamily="34" charset="0"/>
                <a:cs typeface="Calibri" panose="020F0502020204030204" pitchFamily="34" charset="0"/>
              </a:rPr>
              <a:t>nyalótömb</a:t>
            </a:r>
            <a:endParaRPr lang="hu-HU" sz="2000" dirty="0">
              <a:latin typeface="Calibri" panose="020F0502020204030204" pitchFamily="34" charset="0"/>
              <a:cs typeface="Calibri" panose="020F0502020204030204" pitchFamily="34" charset="0"/>
            </a:endParaRPr>
          </a:p>
        </p:txBody>
      </p:sp>
      <p:pic>
        <p:nvPicPr>
          <p:cNvPr id="52228" name="Kép 7">
            <a:extLst>
              <a:ext uri="{FF2B5EF4-FFF2-40B4-BE49-F238E27FC236}">
                <a16:creationId xmlns:a16="http://schemas.microsoft.com/office/drawing/2014/main" id="{156BEDEC-62C3-9AE3-427C-0654C00680BC}"/>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5005113" y="1022651"/>
            <a:ext cx="3789322" cy="2819485"/>
          </a:xfrm>
        </p:spPr>
      </p:pic>
      <p:pic>
        <p:nvPicPr>
          <p:cNvPr id="52229" name="Kép 8">
            <a:extLst>
              <a:ext uri="{FF2B5EF4-FFF2-40B4-BE49-F238E27FC236}">
                <a16:creationId xmlns:a16="http://schemas.microsoft.com/office/drawing/2014/main" id="{E2EFA7B3-A01D-B922-CF99-D4D8ACCAACCB}"/>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9048750" y="4425606"/>
            <a:ext cx="2917825" cy="2187575"/>
          </a:xfrm>
        </p:spPr>
      </p:pic>
      <p:pic>
        <p:nvPicPr>
          <p:cNvPr id="52230" name="Picture 4" descr="Mende 032">
            <a:extLst>
              <a:ext uri="{FF2B5EF4-FFF2-40B4-BE49-F238E27FC236}">
                <a16:creationId xmlns:a16="http://schemas.microsoft.com/office/drawing/2014/main" id="{A87714F5-BECE-6EAA-44EC-8E2E05430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571" b="24454"/>
          <a:stretch>
            <a:fillRect/>
          </a:stretch>
        </p:blipFill>
        <p:spPr bwMode="auto">
          <a:xfrm>
            <a:off x="6179794" y="4078897"/>
            <a:ext cx="2476844" cy="277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Tartalom helye 16" descr="http://www.ferrobull.hu/static/images/product-groups/27-s.jpg?1">
            <a:extLst>
              <a:ext uri="{FF2B5EF4-FFF2-40B4-BE49-F238E27FC236}">
                <a16:creationId xmlns:a16="http://schemas.microsoft.com/office/drawing/2014/main" id="{39407111-9C46-260A-C24C-7DFA694A886F}"/>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9144000" y="118372"/>
            <a:ext cx="2822575" cy="231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4">
            <a:extLst>
              <a:ext uri="{FF2B5EF4-FFF2-40B4-BE49-F238E27FC236}">
                <a16:creationId xmlns:a16="http://schemas.microsoft.com/office/drawing/2014/main" id="{8870EE32-6907-C7DB-146E-95E90717D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6776" y="2557566"/>
            <a:ext cx="2261772" cy="17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948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C96EEC9-8A60-391F-D61E-748CBED98ECB}"/>
              </a:ext>
            </a:extLst>
          </p:cNvPr>
          <p:cNvSpPr>
            <a:spLocks noGrp="1"/>
          </p:cNvSpPr>
          <p:nvPr>
            <p:ph type="title" sz="quarter"/>
          </p:nvPr>
        </p:nvSpPr>
        <p:spPr>
          <a:xfrm>
            <a:off x="825940" y="130174"/>
            <a:ext cx="5388684" cy="1143000"/>
          </a:xfrm>
        </p:spPr>
        <p:txBody>
          <a:bodyPr/>
          <a:lstStyle/>
          <a:p>
            <a:pPr>
              <a:defRPr/>
            </a:pPr>
            <a:r>
              <a:rPr lang="hu-HU" sz="3200" dirty="0">
                <a:latin typeface="Calibri" panose="020F0502020204030204" pitchFamily="34" charset="0"/>
                <a:cs typeface="Calibri" panose="020F0502020204030204" pitchFamily="34" charset="0"/>
              </a:rPr>
              <a:t>Itatástechnológia</a:t>
            </a:r>
          </a:p>
        </p:txBody>
      </p:sp>
      <p:sp>
        <p:nvSpPr>
          <p:cNvPr id="19459" name="Tartalom helye 2">
            <a:extLst>
              <a:ext uri="{FF2B5EF4-FFF2-40B4-BE49-F238E27FC236}">
                <a16:creationId xmlns:a16="http://schemas.microsoft.com/office/drawing/2014/main" id="{E840E6C5-02BA-C77C-9E15-BFFB252FCCAF}"/>
              </a:ext>
            </a:extLst>
          </p:cNvPr>
          <p:cNvSpPr>
            <a:spLocks noGrp="1"/>
          </p:cNvSpPr>
          <p:nvPr>
            <p:ph sz="quarter" idx="1"/>
          </p:nvPr>
        </p:nvSpPr>
        <p:spPr>
          <a:xfrm>
            <a:off x="409402" y="1249319"/>
            <a:ext cx="5130800" cy="3373437"/>
          </a:xfrm>
        </p:spPr>
        <p:txBody>
          <a:bodyPr>
            <a:normAutofit/>
          </a:bodyPr>
          <a:lstStyle/>
          <a:p>
            <a:pPr eaLnBrk="1" hangingPunct="1">
              <a:lnSpc>
                <a:spcPct val="80000"/>
              </a:lnSpc>
              <a:buFontTx/>
              <a:buNone/>
              <a:defRPr/>
            </a:pPr>
            <a:r>
              <a:rPr lang="hu-HU" altLang="hu-HU" sz="2200" b="1" dirty="0">
                <a:latin typeface="Calibri" panose="020F0502020204030204" pitchFamily="34" charset="0"/>
                <a:cs typeface="Calibri" panose="020F0502020204030204" pitchFamily="34" charset="0"/>
              </a:rPr>
              <a:t>Elhelyezés és méretezés:</a:t>
            </a:r>
          </a:p>
          <a:p>
            <a:pPr eaLnBrk="1" hangingPunct="1">
              <a:lnSpc>
                <a:spcPct val="80000"/>
              </a:lnSpc>
              <a:defRPr/>
            </a:pPr>
            <a:r>
              <a:rPr lang="hu-HU" altLang="hu-HU" sz="2200" dirty="0">
                <a:latin typeface="Calibri" panose="020F0502020204030204" pitchFamily="34" charset="0"/>
                <a:cs typeface="Calibri" panose="020F0502020204030204" pitchFamily="34" charset="0"/>
              </a:rPr>
              <a:t>Korlátlan hozzáférés esetén</a:t>
            </a:r>
          </a:p>
          <a:p>
            <a:pPr eaLnBrk="1" hangingPunct="1">
              <a:lnSpc>
                <a:spcPct val="80000"/>
              </a:lnSpc>
              <a:defRPr/>
            </a:pPr>
            <a:r>
              <a:rPr lang="hu-HU" altLang="hu-HU" sz="2200" dirty="0">
                <a:latin typeface="Calibri" panose="020F0502020204030204" pitchFamily="34" charset="0"/>
                <a:cs typeface="Calibri" panose="020F0502020204030204" pitchFamily="34" charset="0"/>
              </a:rPr>
              <a:t>Korlátozott hozzáférés esetén</a:t>
            </a:r>
          </a:p>
          <a:p>
            <a:pPr marL="0" indent="0">
              <a:lnSpc>
                <a:spcPct val="80000"/>
              </a:lnSpc>
              <a:buNone/>
              <a:defRPr/>
            </a:pPr>
            <a:r>
              <a:rPr lang="hu-HU" altLang="hu-HU" sz="2200" b="1" dirty="0">
                <a:latin typeface="Calibri" panose="020F0502020204030204" pitchFamily="34" charset="0"/>
                <a:cs typeface="Calibri" panose="020F0502020204030204" pitchFamily="34" charset="0"/>
              </a:rPr>
              <a:t>Itató típusai:</a:t>
            </a:r>
          </a:p>
          <a:p>
            <a:pPr eaLnBrk="1" hangingPunct="1">
              <a:lnSpc>
                <a:spcPct val="80000"/>
              </a:lnSpc>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vályú (hagyományos, szinttartós)</a:t>
            </a:r>
          </a:p>
          <a:p>
            <a:pPr eaLnBrk="1" hangingPunct="1">
              <a:lnSpc>
                <a:spcPct val="80000"/>
              </a:lnSpc>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szelepes önitató</a:t>
            </a:r>
          </a:p>
          <a:p>
            <a:pPr eaLnBrk="1" hangingPunct="1">
              <a:lnSpc>
                <a:spcPct val="80000"/>
              </a:lnSpc>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szopókás önitató</a:t>
            </a:r>
          </a:p>
          <a:p>
            <a:pPr eaLnBrk="1" hangingPunct="1">
              <a:lnSpc>
                <a:spcPct val="80000"/>
              </a:lnSpc>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labdás önitató</a:t>
            </a:r>
          </a:p>
          <a:p>
            <a:pPr eaLnBrk="1" hangingPunct="1">
              <a:lnSpc>
                <a:spcPct val="80000"/>
              </a:lnSpc>
              <a:buFontTx/>
              <a:buNone/>
              <a:defRPr/>
            </a:pPr>
            <a:endParaRPr lang="hu-HU" altLang="hu-HU" sz="1800" dirty="0">
              <a:latin typeface="Times New Roman" pitchFamily="18" charset="0"/>
              <a:cs typeface="Times New Roman" pitchFamily="18" charset="0"/>
            </a:endParaRPr>
          </a:p>
        </p:txBody>
      </p:sp>
      <p:pic>
        <p:nvPicPr>
          <p:cNvPr id="26628" name="Picture 5" descr="F&amp;udblac;thet&amp;odblac; önitató cs&amp;odblac;szeleppel">
            <a:extLst>
              <a:ext uri="{FF2B5EF4-FFF2-40B4-BE49-F238E27FC236}">
                <a16:creationId xmlns:a16="http://schemas.microsoft.com/office/drawing/2014/main" id="{4FF96D5B-246E-39E8-CA53-423881046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970" y="3429000"/>
            <a:ext cx="1544638"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M&amp;udblac;anyag nyomónyelves önitató (K71 model)">
            <a:extLst>
              <a:ext uri="{FF2B5EF4-FFF2-40B4-BE49-F238E27FC236}">
                <a16:creationId xmlns:a16="http://schemas.microsoft.com/office/drawing/2014/main" id="{51002ADC-B024-EA23-DC42-E98908A5A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2823" y="4973637"/>
            <a:ext cx="1391524" cy="139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AutoShape 2" descr="Képtalálatok a következőre: juh itató">
            <a:extLst>
              <a:ext uri="{FF2B5EF4-FFF2-40B4-BE49-F238E27FC236}">
                <a16:creationId xmlns:a16="http://schemas.microsoft.com/office/drawing/2014/main" id="{DA77F23A-CF6B-6C17-26E3-E710A5CD1E89}"/>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pic>
        <p:nvPicPr>
          <p:cNvPr id="26631" name="Picture 4" descr="Képtalálatok a következőre: juh itató">
            <a:extLst>
              <a:ext uri="{FF2B5EF4-FFF2-40B4-BE49-F238E27FC236}">
                <a16:creationId xmlns:a16="http://schemas.microsoft.com/office/drawing/2014/main" id="{EC10B2DC-2729-C851-C239-7C77338AE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8395" y="3604626"/>
            <a:ext cx="3828595" cy="287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6">
            <a:extLst>
              <a:ext uri="{FF2B5EF4-FFF2-40B4-BE49-F238E27FC236}">
                <a16:creationId xmlns:a16="http://schemas.microsoft.com/office/drawing/2014/main" id="{8653A9D9-7D2E-2F64-55CE-7F6E03D59F5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9475237" y="3786188"/>
            <a:ext cx="2232381" cy="297794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3" name="Picture 7">
            <a:extLst>
              <a:ext uri="{FF2B5EF4-FFF2-40B4-BE49-F238E27FC236}">
                <a16:creationId xmlns:a16="http://schemas.microsoft.com/office/drawing/2014/main" id="{0427525A-C5E2-80CD-A748-1D7DE944DBEA}"/>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9474010" y="401373"/>
            <a:ext cx="2339737" cy="311889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4" name="Picture 9" descr="Képtalálatok a következőre: juh itató">
            <a:extLst>
              <a:ext uri="{FF2B5EF4-FFF2-40B4-BE49-F238E27FC236}">
                <a16:creationId xmlns:a16="http://schemas.microsoft.com/office/drawing/2014/main" id="{9C773B40-8BB1-3D2E-5C5F-EA43E75AC9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4346" y="764808"/>
            <a:ext cx="3191393" cy="239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817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A923B9F-0003-B443-64F5-C3F528B9B685}"/>
              </a:ext>
            </a:extLst>
          </p:cNvPr>
          <p:cNvSpPr>
            <a:spLocks noGrp="1"/>
          </p:cNvSpPr>
          <p:nvPr>
            <p:ph type="title" sz="quarter"/>
          </p:nvPr>
        </p:nvSpPr>
        <p:spPr>
          <a:xfrm>
            <a:off x="693555" y="261936"/>
            <a:ext cx="6877233" cy="910881"/>
          </a:xfrm>
        </p:spPr>
        <p:txBody>
          <a:bodyPr/>
          <a:lstStyle/>
          <a:p>
            <a:pPr algn="l">
              <a:defRPr/>
            </a:pPr>
            <a:r>
              <a:rPr lang="hu-HU" sz="3200" dirty="0">
                <a:latin typeface="Calibri" panose="020F0502020204030204" pitchFamily="34" charset="0"/>
                <a:cs typeface="Calibri" panose="020F0502020204030204" pitchFamily="34" charset="0"/>
              </a:rPr>
              <a:t>Itatástechnológia legeltetés idején</a:t>
            </a:r>
          </a:p>
        </p:txBody>
      </p:sp>
      <p:sp>
        <p:nvSpPr>
          <p:cNvPr id="53251" name="Tartalom helye 2">
            <a:extLst>
              <a:ext uri="{FF2B5EF4-FFF2-40B4-BE49-F238E27FC236}">
                <a16:creationId xmlns:a16="http://schemas.microsoft.com/office/drawing/2014/main" id="{44C260DB-E641-5799-7EA6-6192568A847F}"/>
              </a:ext>
            </a:extLst>
          </p:cNvPr>
          <p:cNvSpPr>
            <a:spLocks noGrp="1" noChangeArrowheads="1"/>
          </p:cNvSpPr>
          <p:nvPr>
            <p:ph sz="quarter" idx="1"/>
          </p:nvPr>
        </p:nvSpPr>
        <p:spPr>
          <a:xfrm>
            <a:off x="378515" y="1615108"/>
            <a:ext cx="3925128" cy="4119771"/>
          </a:xfrm>
        </p:spPr>
        <p:txBody>
          <a:bodyPr>
            <a:normAutofit/>
          </a:bodyPr>
          <a:lstStyle/>
          <a:p>
            <a:pPr eaLnBrk="1" hangingPunct="1">
              <a:spcBef>
                <a:spcPts val="1200"/>
              </a:spcBef>
            </a:pPr>
            <a:r>
              <a:rPr lang="hu-HU" altLang="hu-HU" sz="2200" b="1" dirty="0">
                <a:latin typeface="Calibri" panose="020F0502020204030204" pitchFamily="34" charset="0"/>
                <a:cs typeface="Calibri" panose="020F0502020204030204" pitchFamily="34" charset="0"/>
              </a:rPr>
              <a:t>Itatók:</a:t>
            </a:r>
          </a:p>
          <a:p>
            <a:pPr lvl="1" eaLnBrk="1" hangingPunct="1">
              <a:spcBef>
                <a:spcPts val="1200"/>
              </a:spcBef>
              <a:buFontTx/>
              <a:buNone/>
            </a:pPr>
            <a:r>
              <a:rPr lang="hu-HU" altLang="hu-HU" sz="2200" dirty="0">
                <a:latin typeface="Calibri" panose="020F0502020204030204" pitchFamily="34" charset="0"/>
                <a:cs typeface="Calibri" panose="020F0502020204030204" pitchFamily="34" charset="0"/>
              </a:rPr>
              <a:t>  - vályú (hagyományos, szinttartós)</a:t>
            </a:r>
          </a:p>
          <a:p>
            <a:pPr lvl="1" eaLnBrk="1" hangingPunct="1">
              <a:spcBef>
                <a:spcPts val="1200"/>
              </a:spcBef>
              <a:buFontTx/>
              <a:buNone/>
            </a:pPr>
            <a:r>
              <a:rPr lang="hu-HU" altLang="hu-HU" sz="2200" dirty="0">
                <a:latin typeface="Calibri" panose="020F0502020204030204" pitchFamily="34" charset="0"/>
                <a:cs typeface="Calibri" panose="020F0502020204030204" pitchFamily="34" charset="0"/>
              </a:rPr>
              <a:t>  - tankkocsis</a:t>
            </a:r>
          </a:p>
          <a:p>
            <a:pPr lvl="1" eaLnBrk="1" hangingPunct="1">
              <a:spcBef>
                <a:spcPts val="1200"/>
              </a:spcBef>
              <a:buFontTx/>
              <a:buNone/>
            </a:pPr>
            <a:r>
              <a:rPr lang="hu-HU" altLang="hu-HU" sz="2200" dirty="0">
                <a:latin typeface="Calibri" panose="020F0502020204030204" pitchFamily="34" charset="0"/>
                <a:cs typeface="Calibri" panose="020F0502020204030204" pitchFamily="34" charset="0"/>
              </a:rPr>
              <a:t>  - szelepes önitató</a:t>
            </a:r>
          </a:p>
          <a:p>
            <a:pPr lvl="1" eaLnBrk="1" hangingPunct="1">
              <a:spcBef>
                <a:spcPts val="1200"/>
              </a:spcBef>
              <a:buFontTx/>
              <a:buNone/>
            </a:pPr>
            <a:r>
              <a:rPr lang="hu-HU" altLang="hu-HU" sz="2200" dirty="0">
                <a:latin typeface="Calibri" panose="020F0502020204030204" pitchFamily="34" charset="0"/>
                <a:cs typeface="Calibri" panose="020F0502020204030204" pitchFamily="34" charset="0"/>
              </a:rPr>
              <a:t>  - szopókás önitató</a:t>
            </a:r>
          </a:p>
          <a:p>
            <a:pPr lvl="1" eaLnBrk="1" hangingPunct="1">
              <a:spcBef>
                <a:spcPts val="1200"/>
              </a:spcBef>
              <a:buFontTx/>
              <a:buNone/>
            </a:pPr>
            <a:r>
              <a:rPr lang="hu-HU" altLang="hu-HU" sz="2200" dirty="0">
                <a:latin typeface="Calibri" panose="020F0502020204030204" pitchFamily="34" charset="0"/>
                <a:cs typeface="Calibri" panose="020F0502020204030204" pitchFamily="34" charset="0"/>
              </a:rPr>
              <a:t>  - labdás önitató</a:t>
            </a:r>
          </a:p>
          <a:p>
            <a:pPr lvl="1" eaLnBrk="1" hangingPunct="1">
              <a:spcBef>
                <a:spcPts val="1200"/>
              </a:spcBef>
              <a:buFontTx/>
              <a:buNone/>
            </a:pPr>
            <a:r>
              <a:rPr lang="hu-HU" altLang="hu-HU" sz="2200" dirty="0">
                <a:latin typeface="Calibri" panose="020F0502020204030204" pitchFamily="34" charset="0"/>
                <a:cs typeface="Calibri" panose="020F0502020204030204" pitchFamily="34" charset="0"/>
              </a:rPr>
              <a:t>  - tó, patak, forrás</a:t>
            </a:r>
          </a:p>
        </p:txBody>
      </p:sp>
      <p:pic>
        <p:nvPicPr>
          <p:cNvPr id="53253" name="Picture 6" descr="Sheep+Drinking">
            <a:extLst>
              <a:ext uri="{FF2B5EF4-FFF2-40B4-BE49-F238E27FC236}">
                <a16:creationId xmlns:a16="http://schemas.microsoft.com/office/drawing/2014/main" id="{AF5CBE9E-2EBF-19AE-DED6-3BAF119F4CCE}"/>
              </a:ext>
            </a:extLst>
          </p:cNvPr>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785428" y="1066646"/>
            <a:ext cx="4073179" cy="2719542"/>
          </a:xfrm>
        </p:spPr>
      </p:pic>
      <p:pic>
        <p:nvPicPr>
          <p:cNvPr id="53255" name="Picture 2">
            <a:extLst>
              <a:ext uri="{FF2B5EF4-FFF2-40B4-BE49-F238E27FC236}">
                <a16:creationId xmlns:a16="http://schemas.microsoft.com/office/drawing/2014/main" id="{11E24CD7-4007-232C-2096-0CDBDF02E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038" y="285716"/>
            <a:ext cx="2623447" cy="350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Kép 12">
            <a:extLst>
              <a:ext uri="{FF2B5EF4-FFF2-40B4-BE49-F238E27FC236}">
                <a16:creationId xmlns:a16="http://schemas.microsoft.com/office/drawing/2014/main" id="{624F9EE4-6868-1031-4918-21AFA08DB8C1}"/>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r="1691" b="5484"/>
          <a:stretch>
            <a:fillRect/>
          </a:stretch>
        </p:blipFill>
        <p:spPr>
          <a:xfrm>
            <a:off x="7106477" y="3674993"/>
            <a:ext cx="4610445" cy="3112051"/>
          </a:xfrm>
        </p:spPr>
      </p:pic>
    </p:spTree>
    <p:extLst>
      <p:ext uri="{BB962C8B-B14F-4D97-AF65-F5344CB8AC3E}">
        <p14:creationId xmlns:p14="http://schemas.microsoft.com/office/powerpoint/2010/main" val="1723757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DB5EEE3-1AFE-1BAA-409A-511FF0D76131}"/>
              </a:ext>
            </a:extLst>
          </p:cNvPr>
          <p:cNvSpPr>
            <a:spLocks noGrp="1"/>
          </p:cNvSpPr>
          <p:nvPr>
            <p:ph type="title"/>
          </p:nvPr>
        </p:nvSpPr>
        <p:spPr>
          <a:xfrm>
            <a:off x="321547" y="365125"/>
            <a:ext cx="11555605" cy="913169"/>
          </a:xfrm>
        </p:spPr>
        <p:txBody>
          <a:bodyPr/>
          <a:lstStyle/>
          <a:p>
            <a:pPr>
              <a:defRPr/>
            </a:pPr>
            <a:r>
              <a:rPr lang="hu-HU" sz="3200" dirty="0">
                <a:latin typeface="Calibri" panose="020F0502020204030204" pitchFamily="34" charset="0"/>
                <a:cs typeface="Calibri" panose="020F0502020204030204" pitchFamily="34" charset="0"/>
              </a:rPr>
              <a:t>Kiskérődzőknél alkalmazott pároztatási módok</a:t>
            </a:r>
          </a:p>
        </p:txBody>
      </p:sp>
      <p:sp>
        <p:nvSpPr>
          <p:cNvPr id="10243" name="Tartalom helye 2">
            <a:extLst>
              <a:ext uri="{FF2B5EF4-FFF2-40B4-BE49-F238E27FC236}">
                <a16:creationId xmlns:a16="http://schemas.microsoft.com/office/drawing/2014/main" id="{632C51D7-F6BD-B029-23CA-F736655A2F30}"/>
              </a:ext>
            </a:extLst>
          </p:cNvPr>
          <p:cNvSpPr>
            <a:spLocks noGrp="1" noChangeArrowheads="1"/>
          </p:cNvSpPr>
          <p:nvPr>
            <p:ph idx="1"/>
          </p:nvPr>
        </p:nvSpPr>
        <p:spPr>
          <a:xfrm>
            <a:off x="321547" y="1539551"/>
            <a:ext cx="11555605" cy="4637412"/>
          </a:xfrm>
        </p:spPr>
        <p:txBody>
          <a:bodyPr>
            <a:normAutofit/>
          </a:bodyPr>
          <a:lstStyle/>
          <a:p>
            <a:r>
              <a:rPr lang="hu-HU" altLang="hu-HU" sz="2200" dirty="0">
                <a:latin typeface="Times New Roman" panose="02020603050405020304" pitchFamily="18" charset="0"/>
                <a:cs typeface="Times New Roman" panose="02020603050405020304" pitchFamily="18" charset="0"/>
              </a:rPr>
              <a:t>Kosok/bakok termékenyítő képessége:</a:t>
            </a:r>
          </a:p>
          <a:p>
            <a:pPr lvl="1"/>
            <a:r>
              <a:rPr lang="hu-HU" altLang="hu-HU" sz="2200" dirty="0" err="1">
                <a:latin typeface="Times New Roman" panose="02020603050405020304" pitchFamily="18" charset="0"/>
                <a:cs typeface="Times New Roman" panose="02020603050405020304" pitchFamily="18" charset="0"/>
              </a:rPr>
              <a:t>tenyészidényben</a:t>
            </a:r>
            <a:r>
              <a:rPr lang="hu-HU" altLang="hu-HU" sz="2200" dirty="0">
                <a:latin typeface="Times New Roman" panose="02020603050405020304" pitchFamily="18" charset="0"/>
                <a:cs typeface="Times New Roman" panose="02020603050405020304" pitchFamily="18" charset="0"/>
              </a:rPr>
              <a:t> a felnőtt kosok/bakok napi 4-6 fedeztetése eredményes, </a:t>
            </a:r>
          </a:p>
          <a:p>
            <a:pPr lvl="1"/>
            <a:r>
              <a:rPr lang="hu-HU" altLang="hu-HU" sz="2200" dirty="0" err="1">
                <a:latin typeface="Times New Roman" panose="02020603050405020304" pitchFamily="18" charset="0"/>
                <a:cs typeface="Times New Roman" panose="02020603050405020304" pitchFamily="18" charset="0"/>
              </a:rPr>
              <a:t>tenyészidényben</a:t>
            </a:r>
            <a:r>
              <a:rPr lang="hu-HU" altLang="hu-HU" sz="2200" dirty="0">
                <a:latin typeface="Times New Roman" panose="02020603050405020304" pitchFamily="18" charset="0"/>
                <a:cs typeface="Times New Roman" panose="02020603050405020304" pitchFamily="18" charset="0"/>
              </a:rPr>
              <a:t> a növendékek napi 2 fedeztetése eredményes. </a:t>
            </a:r>
          </a:p>
          <a:p>
            <a:r>
              <a:rPr lang="hu-HU" altLang="hu-HU" sz="2200" dirty="0">
                <a:latin typeface="Times New Roman" panose="02020603050405020304" pitchFamily="18" charset="0"/>
                <a:cs typeface="Times New Roman" panose="02020603050405020304" pitchFamily="18" charset="0"/>
              </a:rPr>
              <a:t>A kosok/bakok 5-6 éves korig tarthatók eredményesen tenyésztésben. </a:t>
            </a:r>
          </a:p>
          <a:p>
            <a:r>
              <a:rPr lang="hu-HU" altLang="hu-HU" sz="2200" dirty="0">
                <a:latin typeface="Times New Roman" panose="02020603050405020304" pitchFamily="18" charset="0"/>
                <a:cs typeface="Times New Roman" panose="02020603050405020304" pitchFamily="18" charset="0"/>
              </a:rPr>
              <a:t>Egy </a:t>
            </a:r>
            <a:r>
              <a:rPr lang="hu-HU" altLang="hu-HU" sz="2200" dirty="0" err="1">
                <a:latin typeface="Times New Roman" panose="02020603050405020304" pitchFamily="18" charset="0"/>
                <a:cs typeface="Times New Roman" panose="02020603050405020304" pitchFamily="18" charset="0"/>
              </a:rPr>
              <a:t>tenyészszezonban</a:t>
            </a:r>
            <a:r>
              <a:rPr lang="hu-HU" altLang="hu-HU" sz="2200" dirty="0">
                <a:latin typeface="Times New Roman" panose="02020603050405020304" pitchFamily="18" charset="0"/>
                <a:cs typeface="Times New Roman" panose="02020603050405020304" pitchFamily="18" charset="0"/>
              </a:rPr>
              <a:t> maximálisan (rendelet szerint) 50 anyajuhot/anyakecskét lehet fedeztetni egy tenyészkossal/</a:t>
            </a:r>
            <a:r>
              <a:rPr lang="hu-HU" altLang="hu-HU" sz="2200" dirty="0" err="1">
                <a:latin typeface="Times New Roman" panose="02020603050405020304" pitchFamily="18" charset="0"/>
                <a:cs typeface="Times New Roman" panose="02020603050405020304" pitchFamily="18" charset="0"/>
              </a:rPr>
              <a:t>tenyészbakkal</a:t>
            </a:r>
            <a:r>
              <a:rPr lang="hu-HU" altLang="hu-HU" sz="2200" dirty="0">
                <a:latin typeface="Times New Roman" panose="02020603050405020304" pitchFamily="18" charset="0"/>
                <a:cs typeface="Times New Roman" panose="02020603050405020304" pitchFamily="18" charset="0"/>
              </a:rPr>
              <a:t>.</a:t>
            </a:r>
          </a:p>
          <a:p>
            <a:r>
              <a:rPr lang="hu-HU" altLang="hu-HU" sz="2200" dirty="0">
                <a:latin typeface="Times New Roman" panose="02020603050405020304" pitchFamily="18" charset="0"/>
                <a:cs typeface="Times New Roman" panose="02020603050405020304" pitchFamily="18" charset="0"/>
              </a:rPr>
              <a:t>Pároztatási módok:</a:t>
            </a:r>
          </a:p>
          <a:p>
            <a:pPr lvl="1"/>
            <a:r>
              <a:rPr lang="hu-HU" altLang="hu-HU" sz="2200" dirty="0">
                <a:latin typeface="Times New Roman" panose="02020603050405020304" pitchFamily="18" charset="0"/>
                <a:cs typeface="Times New Roman" panose="02020603050405020304" pitchFamily="18" charset="0"/>
              </a:rPr>
              <a:t>Vadpároztatás</a:t>
            </a:r>
          </a:p>
          <a:p>
            <a:pPr lvl="1"/>
            <a:r>
              <a:rPr lang="hu-HU" altLang="hu-HU" sz="2200" dirty="0" err="1">
                <a:latin typeface="Times New Roman" panose="02020603050405020304" pitchFamily="18" charset="0"/>
                <a:cs typeface="Times New Roman" panose="02020603050405020304" pitchFamily="18" charset="0"/>
              </a:rPr>
              <a:t>Hárembeli</a:t>
            </a:r>
            <a:r>
              <a:rPr lang="hu-HU" altLang="hu-HU" sz="2200" dirty="0">
                <a:latin typeface="Times New Roman" panose="02020603050405020304" pitchFamily="18" charset="0"/>
                <a:cs typeface="Times New Roman" panose="02020603050405020304" pitchFamily="18" charset="0"/>
              </a:rPr>
              <a:t> pároztatás</a:t>
            </a:r>
          </a:p>
          <a:p>
            <a:pPr lvl="1"/>
            <a:r>
              <a:rPr lang="hu-HU" altLang="hu-HU" sz="2200" dirty="0">
                <a:latin typeface="Times New Roman" panose="02020603050405020304" pitchFamily="18" charset="0"/>
                <a:cs typeface="Times New Roman" panose="02020603050405020304" pitchFamily="18" charset="0"/>
              </a:rPr>
              <a:t>Kézből pároztatás</a:t>
            </a:r>
          </a:p>
        </p:txBody>
      </p:sp>
      <p:pic>
        <p:nvPicPr>
          <p:cNvPr id="3" name="Kép 2">
            <a:extLst>
              <a:ext uri="{FF2B5EF4-FFF2-40B4-BE49-F238E27FC236}">
                <a16:creationId xmlns:a16="http://schemas.microsoft.com/office/drawing/2014/main" id="{8114370B-2106-087E-0209-AC0FA2FC64E8}"/>
              </a:ext>
            </a:extLst>
          </p:cNvPr>
          <p:cNvPicPr>
            <a:picLocks noChangeAspect="1"/>
          </p:cNvPicPr>
          <p:nvPr/>
        </p:nvPicPr>
        <p:blipFill>
          <a:blip r:embed="rId2"/>
          <a:stretch>
            <a:fillRect/>
          </a:stretch>
        </p:blipFill>
        <p:spPr>
          <a:xfrm>
            <a:off x="8033115" y="3834979"/>
            <a:ext cx="3470988" cy="2603241"/>
          </a:xfrm>
          <a:prstGeom prst="rect">
            <a:avLst/>
          </a:prstGeom>
        </p:spPr>
      </p:pic>
    </p:spTree>
    <p:extLst>
      <p:ext uri="{BB962C8B-B14F-4D97-AF65-F5344CB8AC3E}">
        <p14:creationId xmlns:p14="http://schemas.microsoft.com/office/powerpoint/2010/main" val="3423367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2D4965E-1842-0E87-C418-C2CC8C40A956}"/>
              </a:ext>
            </a:extLst>
          </p:cNvPr>
          <p:cNvSpPr>
            <a:spLocks noGrp="1"/>
          </p:cNvSpPr>
          <p:nvPr>
            <p:ph type="title"/>
          </p:nvPr>
        </p:nvSpPr>
        <p:spPr>
          <a:xfrm>
            <a:off x="324868" y="197175"/>
            <a:ext cx="11555605" cy="838524"/>
          </a:xfrm>
        </p:spPr>
        <p:txBody>
          <a:bodyPr/>
          <a:lstStyle/>
          <a:p>
            <a:pPr>
              <a:defRPr/>
            </a:pPr>
            <a:r>
              <a:rPr lang="hu-HU" sz="3200" dirty="0">
                <a:latin typeface="Calibri" panose="020F0502020204030204" pitchFamily="34" charset="0"/>
                <a:cs typeface="Calibri" panose="020F0502020204030204" pitchFamily="34" charset="0"/>
              </a:rPr>
              <a:t>Vadpároztatás</a:t>
            </a:r>
          </a:p>
        </p:txBody>
      </p:sp>
      <p:sp>
        <p:nvSpPr>
          <p:cNvPr id="12291" name="Tartalom helye 2">
            <a:extLst>
              <a:ext uri="{FF2B5EF4-FFF2-40B4-BE49-F238E27FC236}">
                <a16:creationId xmlns:a16="http://schemas.microsoft.com/office/drawing/2014/main" id="{42E882D9-BC0B-1652-26A0-1C2BE24B1419}"/>
              </a:ext>
            </a:extLst>
          </p:cNvPr>
          <p:cNvSpPr>
            <a:spLocks noGrp="1" noChangeArrowheads="1"/>
          </p:cNvSpPr>
          <p:nvPr>
            <p:ph idx="1"/>
          </p:nvPr>
        </p:nvSpPr>
        <p:spPr>
          <a:xfrm>
            <a:off x="719356" y="914401"/>
            <a:ext cx="10766628" cy="5457175"/>
          </a:xfrm>
        </p:spPr>
        <p:txBody>
          <a:bodyPr>
            <a:normAutofit fontScale="92500" lnSpcReduction="20000"/>
          </a:bodyPr>
          <a:lstStyle/>
          <a:p>
            <a:pPr algn="just">
              <a:lnSpc>
                <a:spcPct val="120000"/>
              </a:lnSpc>
              <a:spcBef>
                <a:spcPts val="0"/>
              </a:spcBef>
              <a:defRPr/>
            </a:pPr>
            <a:r>
              <a:rPr lang="hu-HU" altLang="hu-HU" sz="1900" dirty="0">
                <a:latin typeface="Calibri" panose="020F0502020204030204" pitchFamily="34" charset="0"/>
                <a:cs typeface="Calibri" panose="020F0502020204030204" pitchFamily="34" charset="0"/>
              </a:rPr>
              <a:t>A </a:t>
            </a:r>
            <a:r>
              <a:rPr lang="hu-HU" altLang="hu-HU" sz="1900" b="1" dirty="0">
                <a:latin typeface="Calibri" panose="020F0502020204030204" pitchFamily="34" charset="0"/>
                <a:cs typeface="Calibri" panose="020F0502020204030204" pitchFamily="34" charset="0"/>
              </a:rPr>
              <a:t>vadpároztatás</a:t>
            </a:r>
            <a:r>
              <a:rPr lang="hu-HU" altLang="hu-HU" sz="1900" dirty="0">
                <a:latin typeface="Calibri" panose="020F0502020204030204" pitchFamily="34" charset="0"/>
                <a:cs typeface="Calibri" panose="020F0502020204030204" pitchFamily="34" charset="0"/>
              </a:rPr>
              <a:t> alkalmával a tenyészidényben általában 6-10 hétig az anyajuhok/anyakecskék közé zárják/engedik a tenyészkosokat/bakokat </a:t>
            </a:r>
            <a:r>
              <a:rPr lang="hu-HU" altLang="hu-HU" sz="1900" b="1" dirty="0">
                <a:latin typeface="Calibri" panose="020F0502020204030204" pitchFamily="34" charset="0"/>
                <a:cs typeface="Calibri" panose="020F0502020204030204" pitchFamily="34" charset="0"/>
              </a:rPr>
              <a:t>– </a:t>
            </a:r>
            <a:r>
              <a:rPr lang="hu-HU" altLang="hu-HU" sz="1900" b="1" dirty="0" err="1">
                <a:latin typeface="Calibri" panose="020F0502020204030204" pitchFamily="34" charset="0"/>
                <a:cs typeface="Calibri" panose="020F0502020204030204" pitchFamily="34" charset="0"/>
              </a:rPr>
              <a:t>max</a:t>
            </a:r>
            <a:r>
              <a:rPr lang="hu-HU" altLang="hu-HU" sz="1900" b="1" dirty="0">
                <a:latin typeface="Calibri" panose="020F0502020204030204" pitchFamily="34" charset="0"/>
                <a:cs typeface="Calibri" panose="020F0502020204030204" pitchFamily="34" charset="0"/>
              </a:rPr>
              <a:t>. 50 anya/kos, bak.</a:t>
            </a:r>
            <a:endParaRPr lang="hu-HU" altLang="hu-HU" sz="1900" dirty="0">
              <a:latin typeface="Calibri" panose="020F0502020204030204" pitchFamily="34" charset="0"/>
              <a:cs typeface="Calibri" panose="020F0502020204030204" pitchFamily="34" charset="0"/>
            </a:endParaRPr>
          </a:p>
          <a:p>
            <a:pPr algn="just">
              <a:lnSpc>
                <a:spcPct val="120000"/>
              </a:lnSpc>
              <a:spcBef>
                <a:spcPts val="0"/>
              </a:spcBef>
              <a:defRPr/>
            </a:pPr>
            <a:r>
              <a:rPr lang="hu-HU" altLang="hu-HU" sz="1900" dirty="0">
                <a:latin typeface="Calibri" panose="020F0502020204030204" pitchFamily="34" charset="0"/>
                <a:cs typeface="Calibri" panose="020F0502020204030204" pitchFamily="34" charset="0"/>
              </a:rPr>
              <a:t>Nem célszerű alkalmazni csak szükség esetén, mert</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utódok származása nem ismert,</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a termékenyülés (ellés várható) ideje nem ismert</a:t>
            </a:r>
            <a:r>
              <a:rPr lang="hu-HU" altLang="hu-HU" sz="1900" baseline="30000" dirty="0">
                <a:latin typeface="Calibri" panose="020F0502020204030204" pitchFamily="34" charset="0"/>
                <a:cs typeface="Calibri" panose="020F0502020204030204" pitchFamily="34" charset="0"/>
              </a:rPr>
              <a:t>*</a:t>
            </a:r>
            <a:r>
              <a:rPr lang="hu-HU" altLang="hu-HU" sz="1900" dirty="0">
                <a:latin typeface="Calibri" panose="020F0502020204030204" pitchFamily="34" charset="0"/>
                <a:cs typeface="Calibri" panose="020F0502020204030204" pitchFamily="34" charset="0"/>
              </a:rPr>
              <a:t>,</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a visszaivarzások</a:t>
            </a:r>
            <a:r>
              <a:rPr lang="hu-HU" altLang="hu-HU" sz="1900" baseline="30000" dirty="0">
                <a:latin typeface="Calibri" panose="020F0502020204030204" pitchFamily="34" charset="0"/>
                <a:cs typeface="Calibri" panose="020F0502020204030204" pitchFamily="34" charset="0"/>
              </a:rPr>
              <a:t>*</a:t>
            </a:r>
            <a:r>
              <a:rPr lang="hu-HU" altLang="hu-HU" sz="1900" dirty="0">
                <a:latin typeface="Calibri" panose="020F0502020204030204" pitchFamily="34" charset="0"/>
                <a:cs typeface="Calibri" panose="020F0502020204030204" pitchFamily="34" charset="0"/>
              </a:rPr>
              <a:t> és termékenyítések (ugrások) száma nem ismert,</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a kosok/bakok termékenyítési potenciálja nincs megfelelően kihasználva,</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a kosok/bakok lezsarolódnak</a:t>
            </a:r>
            <a:r>
              <a:rPr lang="hu-HU" altLang="hu-HU" sz="1900" baseline="30000" dirty="0">
                <a:latin typeface="Calibri" panose="020F0502020204030204" pitchFamily="34" charset="0"/>
                <a:cs typeface="Calibri" panose="020F0502020204030204" pitchFamily="34" charset="0"/>
              </a:rPr>
              <a:t>**</a:t>
            </a:r>
            <a:r>
              <a:rPr lang="hu-HU" altLang="hu-HU" sz="1900" dirty="0">
                <a:latin typeface="Calibri" panose="020F0502020204030204" pitchFamily="34" charset="0"/>
                <a:cs typeface="Calibri" panose="020F0502020204030204" pitchFamily="34" charset="0"/>
              </a:rPr>
              <a:t>,</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a szaporasági mutatók alakulása nem megfelelő,</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a kosok/bakok zavaró hatása nem kedvező</a:t>
            </a:r>
            <a:r>
              <a:rPr lang="hu-HU" altLang="hu-HU" sz="1900" baseline="30000" dirty="0">
                <a:latin typeface="Calibri" panose="020F0502020204030204" pitchFamily="34" charset="0"/>
                <a:cs typeface="Calibri" panose="020F0502020204030204" pitchFamily="34" charset="0"/>
              </a:rPr>
              <a:t>**</a:t>
            </a:r>
            <a:r>
              <a:rPr lang="hu-HU" altLang="hu-HU" sz="1900" dirty="0">
                <a:latin typeface="Calibri" panose="020F0502020204030204" pitchFamily="34" charset="0"/>
                <a:cs typeface="Calibri" panose="020F0502020204030204" pitchFamily="34" charset="0"/>
              </a:rPr>
              <a:t>,</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sem az anyajuhokat/anyakecskéket, sem a kosokat/bakokat nem lehet optimális körülmények között tartani és takarmányozni,</a:t>
            </a:r>
          </a:p>
          <a:p>
            <a:pPr lvl="1" algn="just">
              <a:lnSpc>
                <a:spcPct val="120000"/>
              </a:lnSpc>
              <a:spcBef>
                <a:spcPts val="0"/>
              </a:spcBef>
              <a:defRPr/>
            </a:pPr>
            <a:r>
              <a:rPr lang="hu-HU" altLang="hu-HU" sz="1900" dirty="0">
                <a:latin typeface="Calibri" panose="020F0502020204030204" pitchFamily="34" charset="0"/>
                <a:cs typeface="Calibri" panose="020F0502020204030204" pitchFamily="34" charset="0"/>
              </a:rPr>
              <a:t>a fertőzések kockázata nagyobb,</a:t>
            </a:r>
          </a:p>
          <a:p>
            <a:pPr lvl="1" algn="just">
              <a:lnSpc>
                <a:spcPct val="120000"/>
              </a:lnSpc>
              <a:spcBef>
                <a:spcPts val="0"/>
              </a:spcBef>
              <a:defRPr/>
            </a:pPr>
            <a:r>
              <a:rPr lang="hu-HU" altLang="hu-HU" sz="1900" b="1" dirty="0">
                <a:latin typeface="Calibri" panose="020F0502020204030204" pitchFamily="34" charset="0"/>
                <a:cs typeface="Calibri" panose="020F0502020204030204" pitchFamily="34" charset="0"/>
              </a:rPr>
              <a:t>nem természetszerű</a:t>
            </a:r>
            <a:r>
              <a:rPr lang="hu-HU" altLang="hu-HU" sz="1900" dirty="0">
                <a:latin typeface="Calibri" panose="020F0502020204030204" pitchFamily="34" charset="0"/>
                <a:cs typeface="Calibri" panose="020F0502020204030204" pitchFamily="34" charset="0"/>
              </a:rPr>
              <a:t>.</a:t>
            </a:r>
          </a:p>
          <a:p>
            <a:pPr algn="just">
              <a:lnSpc>
                <a:spcPct val="120000"/>
              </a:lnSpc>
              <a:spcBef>
                <a:spcPts val="0"/>
              </a:spcBef>
              <a:defRPr/>
            </a:pPr>
            <a:r>
              <a:rPr lang="hu-HU" altLang="hu-HU" sz="1900" dirty="0">
                <a:latin typeface="Calibri" panose="020F0502020204030204" pitchFamily="34" charset="0"/>
                <a:cs typeface="Calibri" panose="020F0502020204030204" pitchFamily="34" charset="0"/>
              </a:rPr>
              <a:t>A vadpároztatást annak ellenére, hogy a legkevésbé munkaigényes csak szükség esetén hús, hús-gyapjú, valamint rövid laktációs idejű állományokban (fejési idényen kívül) lehet, illetve célszerű alkalmazni.</a:t>
            </a:r>
          </a:p>
          <a:p>
            <a:pPr marL="50800" indent="0" algn="just">
              <a:buNone/>
              <a:defRPr/>
            </a:pPr>
            <a:endParaRPr lang="hu-HU" altLang="hu-HU" sz="1900" dirty="0">
              <a:latin typeface="Calibri" panose="020F0502020204030204" pitchFamily="34" charset="0"/>
              <a:cs typeface="Calibri" panose="020F0502020204030204" pitchFamily="34" charset="0"/>
            </a:endParaRPr>
          </a:p>
          <a:p>
            <a:pPr marL="0" lvl="1" indent="0" algn="just">
              <a:buNone/>
              <a:defRPr/>
            </a:pPr>
            <a:r>
              <a:rPr lang="hu-HU" altLang="hu-HU" sz="1500" baseline="30000" dirty="0">
                <a:latin typeface="Calibri" panose="020F0502020204030204" pitchFamily="34" charset="0"/>
                <a:cs typeface="Calibri" panose="020F0502020204030204" pitchFamily="34" charset="0"/>
              </a:rPr>
              <a:t>*</a:t>
            </a:r>
            <a:r>
              <a:rPr lang="hu-HU" altLang="hu-HU" sz="1500" dirty="0">
                <a:latin typeface="Calibri" panose="020F0502020204030204" pitchFamily="34" charset="0"/>
                <a:cs typeface="Calibri" panose="020F0502020204030204" pitchFamily="34" charset="0"/>
              </a:rPr>
              <a:t>festékpárnával ellátott fedezőhám használata kedvező, mert ebből megfelelő nyilvántartás esetén következtetni lehet az ellés várható idejére, illetve a visszaivarzások számára</a:t>
            </a:r>
          </a:p>
          <a:p>
            <a:pPr marL="0" lvl="1" indent="0" algn="just">
              <a:buNone/>
              <a:defRPr/>
            </a:pPr>
            <a:r>
              <a:rPr lang="hu-HU" altLang="hu-HU" sz="1500" baseline="30000" dirty="0">
                <a:latin typeface="Calibri" panose="020F0502020204030204" pitchFamily="34" charset="0"/>
                <a:cs typeface="Calibri" panose="020F0502020204030204" pitchFamily="34" charset="0"/>
              </a:rPr>
              <a:t>**</a:t>
            </a:r>
            <a:r>
              <a:rPr lang="hu-HU" altLang="hu-HU" sz="1500" dirty="0">
                <a:latin typeface="Calibri" panose="020F0502020204030204" pitchFamily="34" charset="0"/>
                <a:cs typeface="Calibri" panose="020F0502020204030204" pitchFamily="34" charset="0"/>
              </a:rPr>
              <a:t>ez a kedvezőtlen hatás mérsékelhető, ha napközben a kosok/bakok az anyajuhoktól/kecskéktől el vannak különítve</a:t>
            </a:r>
            <a:endParaRPr lang="hu-HU" altLang="hu-HU" sz="1500" dirty="0">
              <a:latin typeface="Times New Roman" pitchFamily="18" charset="0"/>
              <a:cs typeface="Times New Roman" pitchFamily="18" charset="0"/>
            </a:endParaRPr>
          </a:p>
        </p:txBody>
      </p:sp>
    </p:spTree>
    <p:extLst>
      <p:ext uri="{BB962C8B-B14F-4D97-AF65-F5344CB8AC3E}">
        <p14:creationId xmlns:p14="http://schemas.microsoft.com/office/powerpoint/2010/main" val="2092066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0E1F652-6148-AE20-1E0A-3C29F4A4E87D}"/>
              </a:ext>
            </a:extLst>
          </p:cNvPr>
          <p:cNvSpPr>
            <a:spLocks noGrp="1"/>
          </p:cNvSpPr>
          <p:nvPr>
            <p:ph type="title"/>
          </p:nvPr>
        </p:nvSpPr>
        <p:spPr>
          <a:xfrm>
            <a:off x="707213" y="612657"/>
            <a:ext cx="5519416" cy="717226"/>
          </a:xfrm>
        </p:spPr>
        <p:txBody>
          <a:bodyPr/>
          <a:lstStyle/>
          <a:p>
            <a:pPr>
              <a:defRPr/>
            </a:pPr>
            <a:r>
              <a:rPr lang="hu-HU" sz="3200" dirty="0">
                <a:latin typeface="Calibri" panose="020F0502020204030204" pitchFamily="34" charset="0"/>
                <a:cs typeface="Calibri" panose="020F0502020204030204" pitchFamily="34" charset="0"/>
              </a:rPr>
              <a:t>Hárembeli pároztatás</a:t>
            </a:r>
          </a:p>
        </p:txBody>
      </p:sp>
      <p:sp>
        <p:nvSpPr>
          <p:cNvPr id="10243" name="Tartalom helye 2">
            <a:extLst>
              <a:ext uri="{FF2B5EF4-FFF2-40B4-BE49-F238E27FC236}">
                <a16:creationId xmlns:a16="http://schemas.microsoft.com/office/drawing/2014/main" id="{CF61E622-5BB5-11E3-34AC-8EAEB25C6D58}"/>
              </a:ext>
            </a:extLst>
          </p:cNvPr>
          <p:cNvSpPr>
            <a:spLocks noGrp="1"/>
          </p:cNvSpPr>
          <p:nvPr>
            <p:ph idx="1"/>
          </p:nvPr>
        </p:nvSpPr>
        <p:spPr>
          <a:xfrm>
            <a:off x="461507" y="1750980"/>
            <a:ext cx="11155106" cy="4709951"/>
          </a:xfrm>
        </p:spPr>
        <p:txBody>
          <a:bodyPr>
            <a:normAutofit lnSpcReduction="10000"/>
          </a:bodyPr>
          <a:lstStyle/>
          <a:p>
            <a:pPr algn="just">
              <a:lnSpc>
                <a:spcPct val="110000"/>
              </a:lnSpc>
              <a:spcBef>
                <a:spcPts val="0"/>
              </a:spcBef>
              <a:defRPr/>
            </a:pPr>
            <a:r>
              <a:rPr lang="hu-HU" altLang="hu-HU" sz="1800" b="1" dirty="0">
                <a:latin typeface="Calibri" panose="020F0502020204030204" pitchFamily="34" charset="0"/>
                <a:cs typeface="Calibri" panose="020F0502020204030204" pitchFamily="34" charset="0"/>
              </a:rPr>
              <a:t>Hárembeli pároztatás</a:t>
            </a:r>
            <a:r>
              <a:rPr lang="hu-HU" altLang="hu-HU" sz="1800" dirty="0">
                <a:latin typeface="Calibri" panose="020F0502020204030204" pitchFamily="34" charset="0"/>
                <a:cs typeface="Calibri" panose="020F0502020204030204" pitchFamily="34" charset="0"/>
              </a:rPr>
              <a:t> alkalmával a tenyészidényben általában 6-10 hétig zárják/engedik a kosokat/bakokat az anyajuhok/anyakecskék közé – </a:t>
            </a:r>
            <a:r>
              <a:rPr lang="hu-HU" altLang="hu-HU" sz="1800" b="1" dirty="0" err="1">
                <a:latin typeface="Calibri" panose="020F0502020204030204" pitchFamily="34" charset="0"/>
                <a:cs typeface="Calibri" panose="020F0502020204030204" pitchFamily="34" charset="0"/>
              </a:rPr>
              <a:t>max</a:t>
            </a:r>
            <a:r>
              <a:rPr lang="hu-HU" altLang="hu-HU" sz="1800" b="1" dirty="0">
                <a:latin typeface="Calibri" panose="020F0502020204030204" pitchFamily="34" charset="0"/>
                <a:cs typeface="Calibri" panose="020F0502020204030204" pitchFamily="34" charset="0"/>
              </a:rPr>
              <a:t>. 50 anya/kos, bak</a:t>
            </a:r>
            <a:r>
              <a:rPr lang="hu-HU" altLang="hu-HU" sz="1800" dirty="0">
                <a:latin typeface="Calibri" panose="020F0502020204030204" pitchFamily="34" charset="0"/>
                <a:cs typeface="Calibri" panose="020F0502020204030204" pitchFamily="34" charset="0"/>
              </a:rPr>
              <a:t>.</a:t>
            </a:r>
          </a:p>
          <a:p>
            <a:pPr algn="just">
              <a:lnSpc>
                <a:spcPct val="110000"/>
              </a:lnSpc>
              <a:spcBef>
                <a:spcPts val="0"/>
              </a:spcBef>
              <a:defRPr/>
            </a:pPr>
            <a:r>
              <a:rPr lang="hu-HU" altLang="hu-HU" sz="1800" dirty="0">
                <a:latin typeface="Calibri" panose="020F0502020204030204" pitchFamily="34" charset="0"/>
                <a:cs typeface="Calibri" panose="020F0502020204030204" pitchFamily="34" charset="0"/>
              </a:rPr>
              <a:t>Alkalmazása csak hús, hús-gyapjú, és rövid laktációs idejű fejt állományokban (fejési idényen kívüli időszakban) ajánlott, mert</a:t>
            </a:r>
          </a:p>
          <a:p>
            <a:pPr lvl="1" algn="just">
              <a:lnSpc>
                <a:spcPct val="110000"/>
              </a:lnSpc>
              <a:spcBef>
                <a:spcPts val="0"/>
              </a:spcBef>
              <a:defRPr/>
            </a:pPr>
            <a:r>
              <a:rPr lang="hu-HU" altLang="hu-HU" sz="1800" dirty="0">
                <a:latin typeface="Calibri" panose="020F0502020204030204" pitchFamily="34" charset="0"/>
                <a:cs typeface="Calibri" panose="020F0502020204030204" pitchFamily="34" charset="0"/>
              </a:rPr>
              <a:t>a termékenyülés (ellés várható) ideje nem ismert</a:t>
            </a:r>
            <a:r>
              <a:rPr lang="hu-HU" altLang="hu-HU" sz="1800" baseline="30000" dirty="0">
                <a:latin typeface="Calibri" panose="020F0502020204030204" pitchFamily="34" charset="0"/>
                <a:cs typeface="Calibri" panose="020F0502020204030204" pitchFamily="34" charset="0"/>
              </a:rPr>
              <a:t>*</a:t>
            </a:r>
            <a:r>
              <a:rPr lang="hu-HU" altLang="hu-HU" sz="1800" dirty="0">
                <a:latin typeface="Calibri" panose="020F0502020204030204" pitchFamily="34" charset="0"/>
                <a:cs typeface="Calibri" panose="020F0502020204030204" pitchFamily="34" charset="0"/>
              </a:rPr>
              <a:t>,</a:t>
            </a:r>
          </a:p>
          <a:p>
            <a:pPr lvl="1" algn="just">
              <a:lnSpc>
                <a:spcPct val="110000"/>
              </a:lnSpc>
              <a:spcBef>
                <a:spcPts val="0"/>
              </a:spcBef>
              <a:defRPr/>
            </a:pPr>
            <a:r>
              <a:rPr lang="hu-HU" altLang="hu-HU" sz="1800" dirty="0">
                <a:latin typeface="Calibri" panose="020F0502020204030204" pitchFamily="34" charset="0"/>
                <a:cs typeface="Calibri" panose="020F0502020204030204" pitchFamily="34" charset="0"/>
              </a:rPr>
              <a:t>a visszaivarzások</a:t>
            </a:r>
            <a:r>
              <a:rPr lang="hu-HU" altLang="hu-HU" sz="1800" baseline="30000" dirty="0">
                <a:latin typeface="Calibri" panose="020F0502020204030204" pitchFamily="34" charset="0"/>
                <a:cs typeface="Calibri" panose="020F0502020204030204" pitchFamily="34" charset="0"/>
              </a:rPr>
              <a:t>*</a:t>
            </a:r>
            <a:r>
              <a:rPr lang="hu-HU" altLang="hu-HU" sz="1800" dirty="0">
                <a:latin typeface="Calibri" panose="020F0502020204030204" pitchFamily="34" charset="0"/>
                <a:cs typeface="Calibri" panose="020F0502020204030204" pitchFamily="34" charset="0"/>
              </a:rPr>
              <a:t> és termékenyítések (ugrások) száma nem ismert,</a:t>
            </a:r>
          </a:p>
          <a:p>
            <a:pPr lvl="1" algn="just">
              <a:lnSpc>
                <a:spcPct val="110000"/>
              </a:lnSpc>
              <a:spcBef>
                <a:spcPts val="0"/>
              </a:spcBef>
              <a:defRPr/>
            </a:pPr>
            <a:r>
              <a:rPr lang="hu-HU" altLang="hu-HU" sz="1800" dirty="0">
                <a:latin typeface="Calibri" panose="020F0502020204030204" pitchFamily="34" charset="0"/>
                <a:cs typeface="Calibri" panose="020F0502020204030204" pitchFamily="34" charset="0"/>
              </a:rPr>
              <a:t>a kosok/bakok termékenyítési potenciálja nincs megfelelően kihasználva,</a:t>
            </a:r>
          </a:p>
          <a:p>
            <a:pPr lvl="1" algn="just">
              <a:lnSpc>
                <a:spcPct val="110000"/>
              </a:lnSpc>
              <a:spcBef>
                <a:spcPts val="0"/>
              </a:spcBef>
              <a:defRPr/>
            </a:pPr>
            <a:r>
              <a:rPr lang="hu-HU" altLang="hu-HU" sz="1800" dirty="0">
                <a:latin typeface="Calibri" panose="020F0502020204030204" pitchFamily="34" charset="0"/>
                <a:cs typeface="Calibri" panose="020F0502020204030204" pitchFamily="34" charset="0"/>
              </a:rPr>
              <a:t>a szaporasági mutatók alakulása nem mindig optimális,</a:t>
            </a:r>
          </a:p>
          <a:p>
            <a:pPr lvl="1" algn="just">
              <a:lnSpc>
                <a:spcPct val="110000"/>
              </a:lnSpc>
              <a:spcBef>
                <a:spcPts val="0"/>
              </a:spcBef>
              <a:defRPr/>
            </a:pPr>
            <a:r>
              <a:rPr lang="hu-HU" altLang="hu-HU" sz="1800" dirty="0">
                <a:latin typeface="Calibri" panose="020F0502020204030204" pitchFamily="34" charset="0"/>
                <a:cs typeface="Calibri" panose="020F0502020204030204" pitchFamily="34" charset="0"/>
              </a:rPr>
              <a:t>a kosok/bakok zavaró hatása nem kedvező</a:t>
            </a:r>
            <a:r>
              <a:rPr lang="hu-HU" altLang="hu-HU" sz="1800" baseline="30000" dirty="0">
                <a:latin typeface="Calibri" panose="020F0502020204030204" pitchFamily="34" charset="0"/>
                <a:cs typeface="Calibri" panose="020F0502020204030204" pitchFamily="34" charset="0"/>
              </a:rPr>
              <a:t>**</a:t>
            </a:r>
            <a:r>
              <a:rPr lang="hu-HU" altLang="hu-HU" sz="1800" dirty="0">
                <a:latin typeface="Calibri" panose="020F0502020204030204" pitchFamily="34" charset="0"/>
                <a:cs typeface="Calibri" panose="020F0502020204030204" pitchFamily="34" charset="0"/>
              </a:rPr>
              <a:t>,</a:t>
            </a:r>
          </a:p>
          <a:p>
            <a:pPr lvl="1" algn="just">
              <a:lnSpc>
                <a:spcPct val="110000"/>
              </a:lnSpc>
              <a:spcBef>
                <a:spcPts val="0"/>
              </a:spcBef>
              <a:defRPr/>
            </a:pPr>
            <a:r>
              <a:rPr lang="hu-HU" altLang="hu-HU" sz="1800" dirty="0">
                <a:latin typeface="Calibri" panose="020F0502020204030204" pitchFamily="34" charset="0"/>
                <a:cs typeface="Calibri" panose="020F0502020204030204" pitchFamily="34" charset="0"/>
              </a:rPr>
              <a:t>sem az anyajuhokat/kecskéket, sem a kosokat/bakokat nem lehet optimális körülmények között tartani és takarmányozni,</a:t>
            </a:r>
          </a:p>
          <a:p>
            <a:pPr lvl="1" algn="just">
              <a:lnSpc>
                <a:spcPct val="110000"/>
              </a:lnSpc>
              <a:spcBef>
                <a:spcPts val="0"/>
              </a:spcBef>
              <a:defRPr/>
            </a:pPr>
            <a:r>
              <a:rPr lang="hu-HU" altLang="hu-HU" sz="1800" dirty="0">
                <a:latin typeface="Calibri" panose="020F0502020204030204" pitchFamily="34" charset="0"/>
                <a:cs typeface="Calibri" panose="020F0502020204030204" pitchFamily="34" charset="0"/>
              </a:rPr>
              <a:t>a fertőzések kockázata háremen belül megvan.</a:t>
            </a:r>
          </a:p>
          <a:p>
            <a:pPr marL="533400" lvl="1" indent="0" algn="just">
              <a:lnSpc>
                <a:spcPct val="110000"/>
              </a:lnSpc>
              <a:spcBef>
                <a:spcPts val="0"/>
              </a:spcBef>
              <a:buNone/>
              <a:defRPr/>
            </a:pPr>
            <a:endParaRPr lang="hu-HU" altLang="hu-HU" sz="1800" dirty="0">
              <a:latin typeface="Calibri" panose="020F0502020204030204" pitchFamily="34" charset="0"/>
              <a:cs typeface="Calibri" panose="020F0502020204030204" pitchFamily="34" charset="0"/>
            </a:endParaRPr>
          </a:p>
          <a:p>
            <a:pPr marL="0" lvl="1" indent="0" algn="just">
              <a:buNone/>
              <a:defRPr/>
            </a:pPr>
            <a:r>
              <a:rPr lang="hu-HU" altLang="hu-HU" sz="1600" baseline="30000" dirty="0">
                <a:latin typeface="Calibri" panose="020F0502020204030204" pitchFamily="34" charset="0"/>
                <a:cs typeface="Calibri" panose="020F0502020204030204" pitchFamily="34" charset="0"/>
              </a:rPr>
              <a:t>*</a:t>
            </a:r>
            <a:r>
              <a:rPr lang="hu-HU" altLang="hu-HU" sz="1600" dirty="0">
                <a:latin typeface="Calibri" panose="020F0502020204030204" pitchFamily="34" charset="0"/>
                <a:cs typeface="Calibri" panose="020F0502020204030204" pitchFamily="34" charset="0"/>
              </a:rPr>
              <a:t>festékpárnával ellátott fedezőhám használata kedvező, mert ebből megfelelő nyilvántartás esetén következtetni lehet az ellés várható idejére, illetve a visszaivarzások számára</a:t>
            </a:r>
          </a:p>
          <a:p>
            <a:pPr marL="0" lvl="1" indent="0" algn="just">
              <a:buNone/>
              <a:defRPr/>
            </a:pPr>
            <a:r>
              <a:rPr lang="hu-HU" altLang="hu-HU" sz="1600" baseline="30000" dirty="0">
                <a:latin typeface="Calibri" panose="020F0502020204030204" pitchFamily="34" charset="0"/>
                <a:cs typeface="Calibri" panose="020F0502020204030204" pitchFamily="34" charset="0"/>
              </a:rPr>
              <a:t>**</a:t>
            </a:r>
            <a:r>
              <a:rPr lang="hu-HU" altLang="hu-HU" sz="1600" dirty="0">
                <a:latin typeface="Calibri" panose="020F0502020204030204" pitchFamily="34" charset="0"/>
                <a:cs typeface="Calibri" panose="020F0502020204030204" pitchFamily="34" charset="0"/>
              </a:rPr>
              <a:t>ez a kedvezőtlen hatás mérsékelhető, ha napközben a kosok/bakok az anyajuhoktól/kecskéktől el vannak különítve</a:t>
            </a:r>
            <a:endParaRPr lang="hu-HU" altLang="hu-HU" sz="1600" dirty="0">
              <a:latin typeface="Times New Roman" pitchFamily="18" charset="0"/>
              <a:cs typeface="Times New Roman" pitchFamily="18" charset="0"/>
            </a:endParaRPr>
          </a:p>
        </p:txBody>
      </p:sp>
      <p:pic>
        <p:nvPicPr>
          <p:cNvPr id="4" name="Picture 6" descr="Mende 059">
            <a:extLst>
              <a:ext uri="{FF2B5EF4-FFF2-40B4-BE49-F238E27FC236}">
                <a16:creationId xmlns:a16="http://schemas.microsoft.com/office/drawing/2014/main" id="{D617B309-94B1-B4D1-81A7-6546E8AEB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272879" y="75238"/>
            <a:ext cx="2070699" cy="155077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95A1004-65AF-5592-CF9F-E52E5F929337}"/>
              </a:ext>
            </a:extLst>
          </p:cNvPr>
          <p:cNvSpPr>
            <a:spLocks noGrp="1"/>
          </p:cNvSpPr>
          <p:nvPr>
            <p:ph type="title"/>
          </p:nvPr>
        </p:nvSpPr>
        <p:spPr>
          <a:xfrm>
            <a:off x="321547" y="365125"/>
            <a:ext cx="11555605" cy="829193"/>
          </a:xfrm>
        </p:spPr>
        <p:txBody>
          <a:bodyPr/>
          <a:lstStyle/>
          <a:p>
            <a:pPr>
              <a:defRPr/>
            </a:pPr>
            <a:r>
              <a:rPr lang="hu-HU" sz="3200" dirty="0">
                <a:latin typeface="Calibri" panose="020F0502020204030204" pitchFamily="34" charset="0"/>
                <a:cs typeface="Calibri" panose="020F0502020204030204" pitchFamily="34" charset="0"/>
              </a:rPr>
              <a:t>Kézből való pároztatás</a:t>
            </a:r>
          </a:p>
        </p:txBody>
      </p:sp>
      <p:sp>
        <p:nvSpPr>
          <p:cNvPr id="13315" name="Tartalom helye 2">
            <a:extLst>
              <a:ext uri="{FF2B5EF4-FFF2-40B4-BE49-F238E27FC236}">
                <a16:creationId xmlns:a16="http://schemas.microsoft.com/office/drawing/2014/main" id="{94A91DA4-F9E8-7BED-3752-A2111CEDE707}"/>
              </a:ext>
            </a:extLst>
          </p:cNvPr>
          <p:cNvSpPr>
            <a:spLocks noGrp="1" noChangeArrowheads="1"/>
          </p:cNvSpPr>
          <p:nvPr>
            <p:ph idx="1"/>
          </p:nvPr>
        </p:nvSpPr>
        <p:spPr>
          <a:xfrm>
            <a:off x="321547" y="1377755"/>
            <a:ext cx="11267073" cy="4351338"/>
          </a:xfrm>
        </p:spPr>
        <p:txBody>
          <a:bodyPr>
            <a:normAutofit lnSpcReduction="10000"/>
          </a:bodyPr>
          <a:lstStyle/>
          <a:p>
            <a:pPr algn="just"/>
            <a:r>
              <a:rPr lang="hu-HU" altLang="hu-HU" sz="2000" b="1" dirty="0">
                <a:latin typeface="Calibri" panose="020F0502020204030204" pitchFamily="34" charset="0"/>
                <a:cs typeface="Calibri" panose="020F0502020204030204" pitchFamily="34" charset="0"/>
              </a:rPr>
              <a:t>Kézből való pároztatás</a:t>
            </a:r>
            <a:r>
              <a:rPr lang="hu-HU" altLang="hu-HU" sz="2000" dirty="0">
                <a:latin typeface="Calibri" panose="020F0502020204030204" pitchFamily="34" charset="0"/>
                <a:cs typeface="Calibri" panose="020F0502020204030204" pitchFamily="34" charset="0"/>
              </a:rPr>
              <a:t> alkalmával az ivarzó anyát a tenyészkosokhoz/bakokhoz engedik, majd a párosodás után kivezetik.</a:t>
            </a:r>
          </a:p>
          <a:p>
            <a:pPr algn="just"/>
            <a:r>
              <a:rPr lang="hu-HU" altLang="hu-HU" sz="2000" dirty="0">
                <a:latin typeface="Calibri" panose="020F0502020204030204" pitchFamily="34" charset="0"/>
                <a:cs typeface="Calibri" panose="020F0502020204030204" pitchFamily="34" charset="0"/>
              </a:rPr>
              <a:t>Alkalmazása hús, hús-gyapjú és egyhasznú tejtermelő állományokban ajánlott (fejési időszakban is), mert</a:t>
            </a:r>
          </a:p>
          <a:p>
            <a:pPr lvl="1" algn="just"/>
            <a:r>
              <a:rPr lang="hu-HU" altLang="hu-HU" sz="2000" dirty="0">
                <a:latin typeface="Calibri" panose="020F0502020204030204" pitchFamily="34" charset="0"/>
                <a:cs typeface="Calibri" panose="020F0502020204030204" pitchFamily="34" charset="0"/>
              </a:rPr>
              <a:t>a bárányok származása ismert,</a:t>
            </a:r>
          </a:p>
          <a:p>
            <a:pPr lvl="1" algn="just"/>
            <a:r>
              <a:rPr lang="hu-HU" altLang="hu-HU" sz="2000" dirty="0">
                <a:latin typeface="Calibri" panose="020F0502020204030204" pitchFamily="34" charset="0"/>
                <a:cs typeface="Calibri" panose="020F0502020204030204" pitchFamily="34" charset="0"/>
              </a:rPr>
              <a:t>a termékenyülés (ellés várható) ideje ismert,</a:t>
            </a:r>
          </a:p>
          <a:p>
            <a:pPr lvl="1" algn="just"/>
            <a:r>
              <a:rPr lang="hu-HU" altLang="hu-HU" sz="2000" dirty="0">
                <a:latin typeface="Calibri" panose="020F0502020204030204" pitchFamily="34" charset="0"/>
                <a:cs typeface="Calibri" panose="020F0502020204030204" pitchFamily="34" charset="0"/>
              </a:rPr>
              <a:t>a visszaivarzások és termékenyítések (ugrások) száma ismert,</a:t>
            </a:r>
          </a:p>
          <a:p>
            <a:pPr lvl="1" algn="just"/>
            <a:r>
              <a:rPr lang="hu-HU" altLang="hu-HU" sz="2000" dirty="0">
                <a:latin typeface="Calibri" panose="020F0502020204030204" pitchFamily="34" charset="0"/>
                <a:cs typeface="Calibri" panose="020F0502020204030204" pitchFamily="34" charset="0"/>
              </a:rPr>
              <a:t>a kosok/bakok termékenyítési potenciálja megfelelően ki van használva (</a:t>
            </a:r>
            <a:r>
              <a:rPr lang="hu-HU" altLang="hu-HU" sz="2000" b="1" dirty="0">
                <a:latin typeface="Calibri" panose="020F0502020204030204" pitchFamily="34" charset="0"/>
                <a:cs typeface="Calibri" panose="020F0502020204030204" pitchFamily="34" charset="0"/>
              </a:rPr>
              <a:t>80-110 anya/kos, bak </a:t>
            </a:r>
            <a:r>
              <a:rPr lang="hu-HU" altLang="hu-HU" sz="2000" b="1" dirty="0" err="1">
                <a:latin typeface="Calibri" panose="020F0502020204030204" pitchFamily="34" charset="0"/>
                <a:cs typeface="Calibri" panose="020F0502020204030204" pitchFamily="34" charset="0"/>
              </a:rPr>
              <a:t>ivarzásonkénti</a:t>
            </a:r>
            <a:r>
              <a:rPr lang="hu-HU" altLang="hu-HU" sz="2000" b="1" dirty="0">
                <a:latin typeface="Calibri" panose="020F0502020204030204" pitchFamily="34" charset="0"/>
                <a:cs typeface="Calibri" panose="020F0502020204030204" pitchFamily="34" charset="0"/>
              </a:rPr>
              <a:t>/</a:t>
            </a:r>
            <a:r>
              <a:rPr lang="hu-HU" altLang="hu-HU" sz="2000" b="1" dirty="0" err="1">
                <a:latin typeface="Calibri" panose="020F0502020204030204" pitchFamily="34" charset="0"/>
                <a:cs typeface="Calibri" panose="020F0502020204030204" pitchFamily="34" charset="0"/>
              </a:rPr>
              <a:t>anyánkénti</a:t>
            </a:r>
            <a:r>
              <a:rPr lang="hu-HU" altLang="hu-HU" sz="2000" b="1" dirty="0">
                <a:latin typeface="Calibri" panose="020F0502020204030204" pitchFamily="34" charset="0"/>
                <a:cs typeface="Calibri" panose="020F0502020204030204" pitchFamily="34" charset="0"/>
              </a:rPr>
              <a:t> kétszeri pároztatás esetén</a:t>
            </a:r>
            <a:r>
              <a:rPr lang="hu-HU" altLang="hu-HU" sz="2000" dirty="0">
                <a:latin typeface="Calibri" panose="020F0502020204030204" pitchFamily="34" charset="0"/>
                <a:cs typeface="Calibri" panose="020F0502020204030204" pitchFamily="34" charset="0"/>
              </a:rPr>
              <a:t>),</a:t>
            </a:r>
          </a:p>
          <a:p>
            <a:pPr lvl="1" algn="just"/>
            <a:r>
              <a:rPr lang="hu-HU" altLang="hu-HU" sz="2000" dirty="0">
                <a:latin typeface="Calibri" panose="020F0502020204030204" pitchFamily="34" charset="0"/>
                <a:cs typeface="Calibri" panose="020F0502020204030204" pitchFamily="34" charset="0"/>
              </a:rPr>
              <a:t>a szaporasági mutatók alakulása optimális,</a:t>
            </a:r>
          </a:p>
          <a:p>
            <a:pPr lvl="1" algn="just"/>
            <a:r>
              <a:rPr lang="hu-HU" altLang="hu-HU" sz="2000" dirty="0">
                <a:latin typeface="Calibri" panose="020F0502020204030204" pitchFamily="34" charset="0"/>
                <a:cs typeface="Calibri" panose="020F0502020204030204" pitchFamily="34" charset="0"/>
              </a:rPr>
              <a:t>a kosok zavaró hatása nem jelentkezik,</a:t>
            </a:r>
          </a:p>
          <a:p>
            <a:pPr lvl="1" algn="just"/>
            <a:r>
              <a:rPr lang="hu-HU" altLang="hu-HU" sz="2000" dirty="0">
                <a:latin typeface="Calibri" panose="020F0502020204030204" pitchFamily="34" charset="0"/>
                <a:cs typeface="Calibri" panose="020F0502020204030204" pitchFamily="34" charset="0"/>
              </a:rPr>
              <a:t>az anyajuhokat és a kosokat is lehet optimális körülmények között tartani és takarmányozni,</a:t>
            </a:r>
          </a:p>
          <a:p>
            <a:pPr lvl="1" algn="just"/>
            <a:r>
              <a:rPr lang="hu-HU" altLang="hu-HU" sz="2000" dirty="0">
                <a:latin typeface="Calibri" panose="020F0502020204030204" pitchFamily="34" charset="0"/>
                <a:cs typeface="Calibri" panose="020F0502020204030204" pitchFamily="34" charset="0"/>
              </a:rPr>
              <a:t>a fertőzés kockázata minimalizálható.</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ím 1">
            <a:extLst>
              <a:ext uri="{FF2B5EF4-FFF2-40B4-BE49-F238E27FC236}">
                <a16:creationId xmlns:a16="http://schemas.microsoft.com/office/drawing/2014/main" id="{4D42534B-0D07-282C-E9E9-F9E42ED352DB}"/>
              </a:ext>
            </a:extLst>
          </p:cNvPr>
          <p:cNvSpPr>
            <a:spLocks noGrp="1"/>
          </p:cNvSpPr>
          <p:nvPr>
            <p:ph type="title"/>
          </p:nvPr>
        </p:nvSpPr>
        <p:spPr>
          <a:xfrm>
            <a:off x="755780" y="374359"/>
            <a:ext cx="7478845" cy="922499"/>
          </a:xfrm>
        </p:spPr>
        <p:txBody>
          <a:bodyPr/>
          <a:lstStyle/>
          <a:p>
            <a:pPr>
              <a:defRPr/>
            </a:pPr>
            <a:r>
              <a:rPr lang="hu-HU" altLang="hu-HU" sz="3200" dirty="0">
                <a:latin typeface="Calibri" panose="020F0502020204030204" pitchFamily="34" charset="0"/>
                <a:cs typeface="Calibri" panose="020F0502020204030204" pitchFamily="34" charset="0"/>
              </a:rPr>
              <a:t>Ivarzó anyajuhok és kecskék kerestetése </a:t>
            </a:r>
          </a:p>
        </p:txBody>
      </p:sp>
      <p:sp>
        <p:nvSpPr>
          <p:cNvPr id="10243" name="Tartalom helye 2">
            <a:extLst>
              <a:ext uri="{FF2B5EF4-FFF2-40B4-BE49-F238E27FC236}">
                <a16:creationId xmlns:a16="http://schemas.microsoft.com/office/drawing/2014/main" id="{EAFDDDDC-AEA1-9364-9120-BEF3078C0879}"/>
              </a:ext>
            </a:extLst>
          </p:cNvPr>
          <p:cNvSpPr>
            <a:spLocks noGrp="1"/>
          </p:cNvSpPr>
          <p:nvPr>
            <p:ph idx="1"/>
          </p:nvPr>
        </p:nvSpPr>
        <p:spPr>
          <a:xfrm>
            <a:off x="755780" y="1387085"/>
            <a:ext cx="11094098" cy="4873755"/>
          </a:xfrm>
        </p:spPr>
        <p:txBody>
          <a:bodyPr/>
          <a:lstStyle/>
          <a:p>
            <a:pPr marL="0" indent="0" algn="just">
              <a:buNone/>
              <a:defRPr/>
            </a:pPr>
            <a:r>
              <a:rPr lang="hu-HU" altLang="hu-HU" sz="2200" dirty="0">
                <a:latin typeface="Calibri" panose="020F0502020204030204" pitchFamily="34" charset="0"/>
                <a:cs typeface="Calibri" panose="020F0502020204030204" pitchFamily="34" charset="0"/>
              </a:rPr>
              <a:t>Az anyajuhok és kecskék csendesen ivarzanak:  ez azt jelenti, hogy az ivarzási tüneteik, az ember számára, különösen nagyobb csoportokban nem ismerhetők fel könnyen, ezért kosokkal/bakokkal kerestetik azokat.</a:t>
            </a:r>
          </a:p>
          <a:p>
            <a:pPr marL="0" indent="0" algn="just">
              <a:buNone/>
              <a:defRPr/>
            </a:pPr>
            <a:endParaRPr lang="hu-HU" altLang="hu-HU" sz="2200" dirty="0">
              <a:latin typeface="Calibri" panose="020F0502020204030204" pitchFamily="34" charset="0"/>
              <a:cs typeface="Calibri" panose="020F0502020204030204" pitchFamily="34" charset="0"/>
            </a:endParaRPr>
          </a:p>
          <a:p>
            <a:pPr marL="0" indent="0" algn="just">
              <a:buNone/>
              <a:defRPr/>
            </a:pPr>
            <a:r>
              <a:rPr lang="hu-HU" altLang="hu-HU" sz="2200" b="1" dirty="0">
                <a:latin typeface="Calibri" panose="020F0502020204030204" pitchFamily="34" charset="0"/>
                <a:cs typeface="Calibri" panose="020F0502020204030204" pitchFamily="34" charset="0"/>
              </a:rPr>
              <a:t>Kerestetés módjai:</a:t>
            </a:r>
          </a:p>
          <a:p>
            <a:pPr algn="just">
              <a:defRPr/>
            </a:pPr>
            <a:r>
              <a:rPr lang="hu-HU" altLang="hu-HU" sz="2200" dirty="0">
                <a:latin typeface="Calibri" panose="020F0502020204030204" pitchFamily="34" charset="0"/>
                <a:cs typeface="Calibri" panose="020F0502020204030204" pitchFamily="34" charset="0"/>
              </a:rPr>
              <a:t>Kereső kosok/bakok beengedése az anyajuhok/kecskék közé naponta kétszer (reggel és este kb. 12 óra különbséggel) egy-egy órára</a:t>
            </a:r>
          </a:p>
          <a:p>
            <a:pPr lvl="1" algn="just">
              <a:buFont typeface="Calibri" panose="020F0502020204030204" pitchFamily="34" charset="0"/>
              <a:buChar char="–"/>
              <a:defRPr/>
            </a:pPr>
            <a:r>
              <a:rPr lang="hu-HU" altLang="hu-HU" sz="2200" dirty="0">
                <a:latin typeface="Calibri" panose="020F0502020204030204" pitchFamily="34" charset="0"/>
                <a:cs typeface="Calibri" panose="020F0502020204030204" pitchFamily="34" charset="0"/>
              </a:rPr>
              <a:t>gyapjú-hús, hús-gyapjú és fejési idényen kívül fejt állományoknál ajánlott</a:t>
            </a:r>
          </a:p>
          <a:p>
            <a:pPr algn="just">
              <a:defRPr/>
            </a:pPr>
            <a:r>
              <a:rPr lang="hu-HU" altLang="hu-HU" sz="2200" dirty="0">
                <a:latin typeface="Calibri" panose="020F0502020204030204" pitchFamily="34" charset="0"/>
                <a:cs typeface="Calibri" panose="020F0502020204030204" pitchFamily="34" charset="0"/>
              </a:rPr>
              <a:t>A kosokat/bakokat (kereső, </a:t>
            </a:r>
            <a:r>
              <a:rPr lang="hu-HU" altLang="hu-HU" sz="2200" b="1" dirty="0">
                <a:latin typeface="Calibri" panose="020F0502020204030204" pitchFamily="34" charset="0"/>
                <a:cs typeface="Calibri" panose="020F0502020204030204" pitchFamily="34" charset="0"/>
              </a:rPr>
              <a:t>tenyész</a:t>
            </a:r>
            <a:r>
              <a:rPr lang="hu-HU" altLang="hu-HU" sz="2200" dirty="0">
                <a:latin typeface="Calibri" panose="020F0502020204030204" pitchFamily="34" charset="0"/>
                <a:cs typeface="Calibri" panose="020F0502020204030204" pitchFamily="34" charset="0"/>
              </a:rPr>
              <a:t>) az anyajuhok/kecskék felhajtó útja mellé helyezik el (fejőállás, fejőház után).</a:t>
            </a:r>
          </a:p>
          <a:p>
            <a:pPr lvl="1" algn="just">
              <a:buFont typeface="Calibri" panose="020F0502020204030204" pitchFamily="34" charset="0"/>
              <a:buChar char="–"/>
              <a:defRPr/>
            </a:pPr>
            <a:r>
              <a:rPr lang="hu-HU" altLang="hu-HU" sz="2200" dirty="0">
                <a:latin typeface="Calibri" panose="020F0502020204030204" pitchFamily="34" charset="0"/>
                <a:cs typeface="Calibri" panose="020F0502020204030204" pitchFamily="34" charset="0"/>
              </a:rPr>
              <a:t>Kettőshasznú fejt és egyhasznú tejelő állományoknál ajánlott még a fejési időszakban is.</a:t>
            </a:r>
          </a:p>
          <a:p>
            <a:pPr marL="0" indent="0">
              <a:buNone/>
              <a:defRPr/>
            </a:pPr>
            <a:endParaRPr lang="hu-HU" altLang="hu-H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912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D9A562F-48F6-0DE0-5BAD-5F1918106E7C}"/>
              </a:ext>
            </a:extLst>
          </p:cNvPr>
          <p:cNvSpPr>
            <a:spLocks noGrp="1"/>
          </p:cNvSpPr>
          <p:nvPr>
            <p:ph type="title"/>
          </p:nvPr>
        </p:nvSpPr>
        <p:spPr>
          <a:xfrm>
            <a:off x="806738" y="131860"/>
            <a:ext cx="9055719" cy="1165095"/>
          </a:xfrm>
        </p:spPr>
        <p:txBody>
          <a:bodyPr/>
          <a:lstStyle/>
          <a:p>
            <a:pPr>
              <a:defRPr/>
            </a:pPr>
            <a:r>
              <a:rPr lang="hu-HU" sz="3200" dirty="0">
                <a:latin typeface="Calibri" panose="020F0502020204030204" pitchFamily="34" charset="0"/>
                <a:cs typeface="Calibri" panose="020F0502020204030204" pitchFamily="34" charset="0"/>
              </a:rPr>
              <a:t>Mesterséges termékenyítés (</a:t>
            </a:r>
            <a:r>
              <a:rPr lang="hu-HU" sz="3200" dirty="0" err="1">
                <a:latin typeface="Calibri" panose="020F0502020204030204" pitchFamily="34" charset="0"/>
                <a:cs typeface="Calibri" panose="020F0502020204030204" pitchFamily="34" charset="0"/>
              </a:rPr>
              <a:t>inszeminálás</a:t>
            </a:r>
            <a:r>
              <a:rPr lang="hu-HU" sz="3200" dirty="0">
                <a:latin typeface="Calibri" panose="020F0502020204030204" pitchFamily="34" charset="0"/>
                <a:cs typeface="Calibri" panose="020F0502020204030204" pitchFamily="34" charset="0"/>
              </a:rPr>
              <a:t>) előnyei</a:t>
            </a:r>
          </a:p>
        </p:txBody>
      </p:sp>
      <p:sp>
        <p:nvSpPr>
          <p:cNvPr id="16387" name="Tartalom helye 2">
            <a:extLst>
              <a:ext uri="{FF2B5EF4-FFF2-40B4-BE49-F238E27FC236}">
                <a16:creationId xmlns:a16="http://schemas.microsoft.com/office/drawing/2014/main" id="{B6834C87-6B3E-F543-AF88-E2A851F06F04}"/>
              </a:ext>
            </a:extLst>
          </p:cNvPr>
          <p:cNvSpPr>
            <a:spLocks noGrp="1" noChangeArrowheads="1"/>
          </p:cNvSpPr>
          <p:nvPr>
            <p:ph idx="1"/>
          </p:nvPr>
        </p:nvSpPr>
        <p:spPr>
          <a:xfrm>
            <a:off x="872054" y="1296954"/>
            <a:ext cx="10940501" cy="5281127"/>
          </a:xfrm>
        </p:spPr>
        <p:txBody>
          <a:bodyPr>
            <a:noAutofit/>
          </a:bodyPr>
          <a:lstStyle/>
          <a:p>
            <a:pPr algn="just"/>
            <a:r>
              <a:rPr lang="hu-HU" altLang="hu-HU" sz="2200" dirty="0">
                <a:latin typeface="Calibri" panose="020F0502020204030204" pitchFamily="34" charset="0"/>
                <a:cs typeface="Calibri" panose="020F0502020204030204" pitchFamily="34" charset="0"/>
              </a:rPr>
              <a:t>A genetikai előrehaladás érdekében indokolt a mesterséges termékenyítés. </a:t>
            </a:r>
          </a:p>
          <a:p>
            <a:pPr lvl="1" algn="just">
              <a:spcBef>
                <a:spcPts val="600"/>
              </a:spcBef>
              <a:buFont typeface="Calibri" panose="020F0502020204030204" pitchFamily="34" charset="0"/>
              <a:buChar char="–"/>
            </a:pPr>
            <a:r>
              <a:rPr lang="hu-HU" altLang="hu-HU" sz="2200" dirty="0">
                <a:latin typeface="Calibri" panose="020F0502020204030204" pitchFamily="34" charset="0"/>
                <a:cs typeface="Calibri" panose="020F0502020204030204" pitchFamily="34" charset="0"/>
              </a:rPr>
              <a:t>Hígítás nélkül, a sperma minőségétől, mennyiségétől függően 2-5 anyát termékenyítenek egy spermavételből. Így 200-500 anya termékenyíthető egy tenyészkossal/bakkal a </a:t>
            </a:r>
            <a:r>
              <a:rPr lang="hu-HU" altLang="hu-HU" sz="2200" dirty="0" err="1">
                <a:latin typeface="Calibri" panose="020F0502020204030204" pitchFamily="34" charset="0"/>
                <a:cs typeface="Calibri" panose="020F0502020204030204" pitchFamily="34" charset="0"/>
              </a:rPr>
              <a:t>tenyészidényben</a:t>
            </a:r>
            <a:r>
              <a:rPr lang="hu-HU" altLang="hu-HU" sz="2200" dirty="0">
                <a:latin typeface="Calibri" panose="020F0502020204030204" pitchFamily="34" charset="0"/>
                <a:cs typeface="Calibri" panose="020F0502020204030204" pitchFamily="34" charset="0"/>
              </a:rPr>
              <a:t>. </a:t>
            </a:r>
          </a:p>
          <a:p>
            <a:pPr lvl="1" algn="just">
              <a:spcBef>
                <a:spcPts val="600"/>
              </a:spcBef>
              <a:buFont typeface="Calibri" panose="020F0502020204030204" pitchFamily="34" charset="0"/>
              <a:buChar char="–"/>
            </a:pPr>
            <a:r>
              <a:rPr lang="hu-HU" altLang="hu-HU" sz="2200" dirty="0">
                <a:latin typeface="Calibri" panose="020F0502020204030204" pitchFamily="34" charset="0"/>
                <a:cs typeface="Calibri" panose="020F0502020204030204" pitchFamily="34" charset="0"/>
              </a:rPr>
              <a:t>Hígított, hűtött spermával elméletileg egy </a:t>
            </a:r>
            <a:r>
              <a:rPr lang="hu-HU" altLang="hu-HU" sz="2200" dirty="0" err="1">
                <a:latin typeface="Calibri" panose="020F0502020204030204" pitchFamily="34" charset="0"/>
                <a:cs typeface="Calibri" panose="020F0502020204030204" pitchFamily="34" charset="0"/>
              </a:rPr>
              <a:t>tenyészidényben</a:t>
            </a:r>
            <a:r>
              <a:rPr lang="hu-HU" altLang="hu-HU" sz="2200" dirty="0">
                <a:latin typeface="Calibri" panose="020F0502020204030204" pitchFamily="34" charset="0"/>
                <a:cs typeface="Calibri" panose="020F0502020204030204" pitchFamily="34" charset="0"/>
              </a:rPr>
              <a:t> egy tenyészkostól/baktól akár ≈10.000 utód is nyerhető.</a:t>
            </a:r>
          </a:p>
          <a:p>
            <a:pPr algn="just"/>
            <a:r>
              <a:rPr lang="hu-HU" altLang="hu-HU" sz="2200" dirty="0">
                <a:latin typeface="Calibri" panose="020F0502020204030204" pitchFamily="34" charset="0"/>
                <a:cs typeface="Calibri" panose="020F0502020204030204" pitchFamily="34" charset="0"/>
              </a:rPr>
              <a:t>Lehetővé teszi a korszerű </a:t>
            </a:r>
            <a:r>
              <a:rPr lang="hu-HU" altLang="hu-HU" sz="2200" dirty="0" err="1">
                <a:latin typeface="Calibri" panose="020F0502020204030204" pitchFamily="34" charset="0"/>
                <a:cs typeface="Calibri" panose="020F0502020204030204" pitchFamily="34" charset="0"/>
              </a:rPr>
              <a:t>tenyészértékbecslést</a:t>
            </a:r>
            <a:r>
              <a:rPr lang="hu-HU" altLang="hu-HU" sz="2200" dirty="0">
                <a:latin typeface="Calibri" panose="020F0502020204030204" pitchFamily="34" charset="0"/>
                <a:cs typeface="Calibri" panose="020F0502020204030204" pitchFamily="34" charset="0"/>
              </a:rPr>
              <a:t> és tenyésztésszervezést. </a:t>
            </a:r>
          </a:p>
          <a:p>
            <a:pPr algn="just"/>
            <a:r>
              <a:rPr lang="hu-HU" altLang="hu-HU" sz="2200" dirty="0">
                <a:latin typeface="Calibri" panose="020F0502020204030204" pitchFamily="34" charset="0"/>
                <a:cs typeface="Calibri" panose="020F0502020204030204" pitchFamily="34" charset="0"/>
              </a:rPr>
              <a:t>Az állatok szaporodásbiológiai státusza könnyen megállapítható.</a:t>
            </a:r>
          </a:p>
          <a:p>
            <a:pPr algn="just"/>
            <a:r>
              <a:rPr lang="hu-HU" altLang="hu-HU" sz="2200" dirty="0">
                <a:latin typeface="Calibri" panose="020F0502020204030204" pitchFamily="34" charset="0"/>
                <a:cs typeface="Calibri" panose="020F0502020204030204" pitchFamily="34" charset="0"/>
              </a:rPr>
              <a:t>Az állatok nemi úton történő fertőzésének kockázata minimalizálható.</a:t>
            </a:r>
          </a:p>
          <a:p>
            <a:pPr algn="just"/>
            <a:r>
              <a:rPr lang="hu-HU" altLang="hu-HU" sz="2200" dirty="0">
                <a:latin typeface="Calibri" panose="020F0502020204030204" pitchFamily="34" charset="0"/>
                <a:cs typeface="Calibri" panose="020F0502020204030204" pitchFamily="34" charset="0"/>
              </a:rPr>
              <a:t>Nem kell egész éven keresztül több tenyészkost/bakot tartani (tartási, takarmányozási költségek csökkentése).</a:t>
            </a:r>
          </a:p>
          <a:p>
            <a:pPr algn="just"/>
            <a:r>
              <a:rPr lang="hu-HU" altLang="hu-HU" sz="2200" dirty="0">
                <a:latin typeface="Calibri" panose="020F0502020204030204" pitchFamily="34" charset="0"/>
                <a:cs typeface="Calibri" panose="020F0502020204030204" pitchFamily="34" charset="0"/>
              </a:rPr>
              <a:t>Az utódok származása biztosított.</a:t>
            </a:r>
          </a:p>
        </p:txBody>
      </p:sp>
    </p:spTree>
    <p:extLst>
      <p:ext uri="{BB962C8B-B14F-4D97-AF65-F5344CB8AC3E}">
        <p14:creationId xmlns:p14="http://schemas.microsoft.com/office/powerpoint/2010/main" val="3005482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ím 1">
            <a:extLst>
              <a:ext uri="{FF2B5EF4-FFF2-40B4-BE49-F238E27FC236}">
                <a16:creationId xmlns:a16="http://schemas.microsoft.com/office/drawing/2014/main" id="{18EDFFD1-E00A-D2D3-E517-D9A4B81D7FAA}"/>
              </a:ext>
            </a:extLst>
          </p:cNvPr>
          <p:cNvSpPr>
            <a:spLocks noGrp="1"/>
          </p:cNvSpPr>
          <p:nvPr>
            <p:ph type="title"/>
          </p:nvPr>
        </p:nvSpPr>
        <p:spPr/>
        <p:txBody>
          <a:bodyPr/>
          <a:lstStyle/>
          <a:p>
            <a:pPr>
              <a:defRPr/>
            </a:pPr>
            <a:r>
              <a:rPr lang="hu-HU" altLang="hu-HU" sz="3200" dirty="0">
                <a:latin typeface="Calibri" panose="020F0502020204030204" pitchFamily="34" charset="0"/>
                <a:cs typeface="Calibri" panose="020F0502020204030204" pitchFamily="34" charset="0"/>
              </a:rPr>
              <a:t>Anyajuhok/kecskék ivari működésének befolyásolása</a:t>
            </a:r>
          </a:p>
        </p:txBody>
      </p:sp>
      <p:sp>
        <p:nvSpPr>
          <p:cNvPr id="6147" name="Tartalom helye 2">
            <a:extLst>
              <a:ext uri="{FF2B5EF4-FFF2-40B4-BE49-F238E27FC236}">
                <a16:creationId xmlns:a16="http://schemas.microsoft.com/office/drawing/2014/main" id="{D082755C-8E8C-2AE4-F001-9BF3DDA2A6F3}"/>
              </a:ext>
            </a:extLst>
          </p:cNvPr>
          <p:cNvSpPr>
            <a:spLocks noGrp="1"/>
          </p:cNvSpPr>
          <p:nvPr>
            <p:ph idx="1"/>
          </p:nvPr>
        </p:nvSpPr>
        <p:spPr/>
        <p:txBody>
          <a:bodyPr>
            <a:normAutofit/>
          </a:bodyPr>
          <a:lstStyle/>
          <a:p>
            <a:pPr marL="0" indent="0">
              <a:buNone/>
              <a:defRPr/>
            </a:pPr>
            <a:r>
              <a:rPr lang="hu-HU" altLang="hu-HU" sz="2200" dirty="0">
                <a:latin typeface="Calibri" panose="020F0502020204030204" pitchFamily="34" charset="0"/>
                <a:cs typeface="Calibri" panose="020F0502020204030204" pitchFamily="34" charset="0"/>
              </a:rPr>
              <a:t>A szezonalitásából adódó termelési hullámvölgyek kiküszöbölésének módszerei, technikái:</a:t>
            </a:r>
          </a:p>
          <a:p>
            <a:pPr>
              <a:defRPr/>
            </a:pPr>
            <a:r>
              <a:rPr lang="hu-HU" altLang="hu-HU" sz="2200" dirty="0">
                <a:latin typeface="Calibri" panose="020F0502020204030204" pitchFamily="34" charset="0"/>
                <a:cs typeface="Calibri" panose="020F0502020204030204" pitchFamily="34" charset="0"/>
              </a:rPr>
              <a:t>Hormonkezeléssel (ivarzásindukció, -szinkronizálás) és </a:t>
            </a:r>
            <a:r>
              <a:rPr lang="hu-HU" altLang="hu-HU" sz="2200" dirty="0" err="1">
                <a:latin typeface="Calibri" panose="020F0502020204030204" pitchFamily="34" charset="0"/>
                <a:cs typeface="Calibri" panose="020F0502020204030204" pitchFamily="34" charset="0"/>
              </a:rPr>
              <a:t>inszeminálás</a:t>
            </a:r>
            <a:endParaRPr lang="hu-HU" altLang="hu-HU" sz="2200" dirty="0">
              <a:latin typeface="Calibri" panose="020F0502020204030204" pitchFamily="34" charset="0"/>
              <a:cs typeface="Calibri" panose="020F0502020204030204" pitchFamily="34" charset="0"/>
            </a:endParaRPr>
          </a:p>
          <a:p>
            <a:pPr>
              <a:defRPr/>
            </a:pPr>
            <a:r>
              <a:rPr lang="hu-HU" sz="2200" dirty="0">
                <a:latin typeface="Calibri" panose="020F0502020204030204" pitchFamily="34" charset="0"/>
                <a:cs typeface="Calibri" panose="020F0502020204030204" pitchFamily="34" charset="0"/>
              </a:rPr>
              <a:t>Zöld, tiszta és etikus (</a:t>
            </a:r>
            <a:r>
              <a:rPr lang="hu-HU" sz="2200" dirty="0" err="1">
                <a:latin typeface="Calibri" panose="020F0502020204030204" pitchFamily="34" charset="0"/>
                <a:cs typeface="Calibri" panose="020F0502020204030204" pitchFamily="34" charset="0"/>
              </a:rPr>
              <a:t>green</a:t>
            </a:r>
            <a:r>
              <a:rPr lang="hu-HU" sz="2200" dirty="0">
                <a:latin typeface="Calibri" panose="020F0502020204030204" pitchFamily="34" charset="0"/>
                <a:cs typeface="Calibri" panose="020F0502020204030204" pitchFamily="34" charset="0"/>
              </a:rPr>
              <a:t>, </a:t>
            </a:r>
            <a:r>
              <a:rPr lang="hu-HU" sz="2200" dirty="0" err="1">
                <a:latin typeface="Calibri" panose="020F0502020204030204" pitchFamily="34" charset="0"/>
                <a:cs typeface="Calibri" panose="020F0502020204030204" pitchFamily="34" charset="0"/>
              </a:rPr>
              <a:t>clean</a:t>
            </a:r>
            <a:r>
              <a:rPr lang="hu-HU" sz="2200" dirty="0">
                <a:latin typeface="Calibri" panose="020F0502020204030204" pitchFamily="34" charset="0"/>
                <a:cs typeface="Calibri" panose="020F0502020204030204" pitchFamily="34" charset="0"/>
              </a:rPr>
              <a:t> and </a:t>
            </a:r>
            <a:r>
              <a:rPr lang="hu-HU" sz="2200" dirty="0" err="1">
                <a:latin typeface="Calibri" panose="020F0502020204030204" pitchFamily="34" charset="0"/>
                <a:cs typeface="Calibri" panose="020F0502020204030204" pitchFamily="34" charset="0"/>
              </a:rPr>
              <a:t>ethical</a:t>
            </a:r>
            <a:r>
              <a:rPr lang="hu-HU" sz="2200" dirty="0">
                <a:latin typeface="Calibri" panose="020F0502020204030204" pitchFamily="34" charset="0"/>
                <a:cs typeface="Calibri" panose="020F0502020204030204" pitchFamily="34" charset="0"/>
              </a:rPr>
              <a:t>) technológiák (az anyajuhok/kecskék szaporodásbiológiai folyamatait természetesebben befolyásoló technikák)</a:t>
            </a:r>
            <a:endParaRPr lang="hu-HU" altLang="hu-HU" sz="2200" dirty="0">
              <a:latin typeface="Calibri" panose="020F0502020204030204" pitchFamily="34" charset="0"/>
              <a:cs typeface="Calibri" panose="020F0502020204030204" pitchFamily="34" charset="0"/>
            </a:endParaRPr>
          </a:p>
          <a:p>
            <a:pPr lvl="1">
              <a:defRPr/>
            </a:pPr>
            <a:r>
              <a:rPr lang="hu-HU" altLang="hu-HU" sz="2200" dirty="0">
                <a:latin typeface="Calibri" panose="020F0502020204030204" pitchFamily="34" charset="0"/>
                <a:cs typeface="Calibri" panose="020F0502020204030204" pitchFamily="34" charset="0"/>
              </a:rPr>
              <a:t>Genetikai szelekció (marker gének, pl. </a:t>
            </a:r>
            <a:r>
              <a:rPr lang="hu-HU" altLang="hu-HU" sz="2200" dirty="0" err="1">
                <a:latin typeface="Calibri" panose="020F0502020204030204" pitchFamily="34" charset="0"/>
                <a:cs typeface="Calibri" panose="020F0502020204030204" pitchFamily="34" charset="0"/>
              </a:rPr>
              <a:t>melatonoin</a:t>
            </a:r>
            <a:r>
              <a:rPr lang="hu-HU" altLang="hu-HU" sz="2200" dirty="0">
                <a:latin typeface="Calibri" panose="020F0502020204030204" pitchFamily="34" charset="0"/>
                <a:cs typeface="Calibri" panose="020F0502020204030204" pitchFamily="34" charset="0"/>
              </a:rPr>
              <a:t> receptor gén, </a:t>
            </a:r>
            <a:r>
              <a:rPr lang="hu-HU" altLang="hu-HU" sz="2200" dirty="0" err="1">
                <a:latin typeface="Calibri" panose="020F0502020204030204" pitchFamily="34" charset="0"/>
                <a:cs typeface="Calibri" panose="020F0502020204030204" pitchFamily="34" charset="0"/>
              </a:rPr>
              <a:t>stresszrezisztencia</a:t>
            </a:r>
            <a:r>
              <a:rPr lang="hu-HU" altLang="hu-HU" sz="2200" dirty="0">
                <a:latin typeface="Calibri" panose="020F0502020204030204" pitchFamily="34" charset="0"/>
                <a:cs typeface="Calibri" panose="020F0502020204030204" pitchFamily="34" charset="0"/>
              </a:rPr>
              <a:t>)</a:t>
            </a:r>
          </a:p>
          <a:p>
            <a:pPr lvl="1">
              <a:defRPr/>
            </a:pPr>
            <a:r>
              <a:rPr lang="hu-HU" altLang="hu-HU" sz="2200" dirty="0">
                <a:latin typeface="Calibri" panose="020F0502020204030204" pitchFamily="34" charset="0"/>
                <a:cs typeface="Calibri" panose="020F0502020204030204" pitchFamily="34" charset="0"/>
              </a:rPr>
              <a:t>Fényprogramok (</a:t>
            </a:r>
            <a:r>
              <a:rPr lang="hu-HU" altLang="hu-HU" sz="2200" dirty="0" err="1">
                <a:latin typeface="Calibri" panose="020F0502020204030204" pitchFamily="34" charset="0"/>
                <a:cs typeface="Calibri" panose="020F0502020204030204" pitchFamily="34" charset="0"/>
              </a:rPr>
              <a:t>melatonin</a:t>
            </a:r>
            <a:r>
              <a:rPr lang="hu-HU" altLang="hu-HU" sz="2200" dirty="0">
                <a:latin typeface="Calibri" panose="020F0502020204030204" pitchFamily="34" charset="0"/>
                <a:cs typeface="Calibri" panose="020F0502020204030204" pitchFamily="34" charset="0"/>
              </a:rPr>
              <a:t>)</a:t>
            </a:r>
          </a:p>
          <a:p>
            <a:pPr lvl="1">
              <a:defRPr/>
            </a:pPr>
            <a:r>
              <a:rPr lang="hu-HU" altLang="hu-HU" sz="2200" dirty="0">
                <a:latin typeface="Calibri" panose="020F0502020204030204" pitchFamily="34" charset="0"/>
                <a:cs typeface="Calibri" panose="020F0502020204030204" pitchFamily="34" charset="0"/>
              </a:rPr>
              <a:t>Takarmányozási stratégiák (flushing, </a:t>
            </a:r>
            <a:r>
              <a:rPr lang="hu-HU" altLang="hu-HU" sz="2200" dirty="0" err="1">
                <a:latin typeface="Calibri" panose="020F0502020204030204" pitchFamily="34" charset="0"/>
                <a:cs typeface="Calibri" panose="020F0502020204030204" pitchFamily="34" charset="0"/>
              </a:rPr>
              <a:t>focus</a:t>
            </a:r>
            <a:r>
              <a:rPr lang="hu-HU" altLang="hu-HU" sz="2200" dirty="0">
                <a:latin typeface="Calibri" panose="020F0502020204030204" pitchFamily="34" charset="0"/>
                <a:cs typeface="Calibri" panose="020F0502020204030204" pitchFamily="34" charset="0"/>
              </a:rPr>
              <a:t> </a:t>
            </a:r>
            <a:r>
              <a:rPr lang="hu-HU" altLang="hu-HU" sz="2200" dirty="0" err="1">
                <a:latin typeface="Calibri" panose="020F0502020204030204" pitchFamily="34" charset="0"/>
                <a:cs typeface="Calibri" panose="020F0502020204030204" pitchFamily="34" charset="0"/>
              </a:rPr>
              <a:t>feeding</a:t>
            </a:r>
            <a:r>
              <a:rPr lang="hu-HU" altLang="hu-HU" sz="2200" dirty="0">
                <a:latin typeface="Calibri" panose="020F0502020204030204" pitchFamily="34" charset="0"/>
                <a:cs typeface="Calibri" panose="020F0502020204030204" pitchFamily="34" charset="0"/>
              </a:rPr>
              <a:t>)</a:t>
            </a:r>
          </a:p>
          <a:p>
            <a:pPr lvl="1">
              <a:defRPr/>
            </a:pPr>
            <a:r>
              <a:rPr lang="hu-HU" altLang="hu-HU" sz="2200" dirty="0">
                <a:latin typeface="Calibri" panose="020F0502020204030204" pitchFamily="34" charset="0"/>
                <a:cs typeface="Calibri" panose="020F0502020204030204" pitchFamily="34" charset="0"/>
              </a:rPr>
              <a:t>Feromon hatás (</a:t>
            </a:r>
            <a:r>
              <a:rPr lang="hu-HU" altLang="hu-HU" sz="2200" i="1" dirty="0" err="1">
                <a:latin typeface="Calibri" panose="020F0502020204030204" pitchFamily="34" charset="0"/>
                <a:cs typeface="Calibri" panose="020F0502020204030204" pitchFamily="34" charset="0"/>
              </a:rPr>
              <a:t>Novotniné</a:t>
            </a:r>
            <a:r>
              <a:rPr lang="hu-HU" altLang="hu-HU" sz="2200" i="1" dirty="0">
                <a:latin typeface="Calibri" panose="020F0502020204030204" pitchFamily="34" charset="0"/>
                <a:cs typeface="Calibri" panose="020F0502020204030204" pitchFamily="34" charset="0"/>
              </a:rPr>
              <a:t> és </a:t>
            </a:r>
            <a:r>
              <a:rPr lang="hu-HU" altLang="hu-HU" sz="2200" i="1" dirty="0" err="1">
                <a:latin typeface="Calibri" panose="020F0502020204030204" pitchFamily="34" charset="0"/>
                <a:cs typeface="Calibri" panose="020F0502020204030204" pitchFamily="34" charset="0"/>
              </a:rPr>
              <a:t>Faigl</a:t>
            </a:r>
            <a:r>
              <a:rPr lang="hu-HU" altLang="hu-HU" sz="2200" dirty="0">
                <a:latin typeface="Calibri" panose="020F0502020204030204" pitchFamily="34" charset="0"/>
                <a:cs typeface="Calibri" panose="020F0502020204030204" pitchFamily="34" charset="0"/>
              </a:rPr>
              <a:t>, 2009) </a:t>
            </a:r>
          </a:p>
          <a:p>
            <a:pPr lvl="2">
              <a:defRPr/>
            </a:pPr>
            <a:r>
              <a:rPr lang="hu-HU" altLang="hu-HU" sz="2200" dirty="0">
                <a:latin typeface="Calibri" panose="020F0502020204030204" pitchFamily="34" charset="0"/>
                <a:cs typeface="Calibri" panose="020F0502020204030204" pitchFamily="34" charset="0"/>
              </a:rPr>
              <a:t>„</a:t>
            </a:r>
            <a:r>
              <a:rPr lang="hu-HU" altLang="hu-HU" sz="2200" dirty="0" err="1">
                <a:latin typeface="Calibri" panose="020F0502020204030204" pitchFamily="34" charset="0"/>
                <a:cs typeface="Calibri" panose="020F0502020204030204" pitchFamily="34" charset="0"/>
              </a:rPr>
              <a:t>bio</a:t>
            </a:r>
            <a:r>
              <a:rPr lang="hu-HU" altLang="hu-HU" sz="2200" dirty="0">
                <a:latin typeface="Calibri" panose="020F0502020204030204" pitchFamily="34" charset="0"/>
                <a:cs typeface="Calibri" panose="020F0502020204030204" pitchFamily="34" charset="0"/>
              </a:rPr>
              <a:t>” szinkronizálás</a:t>
            </a:r>
          </a:p>
        </p:txBody>
      </p:sp>
    </p:spTree>
    <p:extLst>
      <p:ext uri="{BB962C8B-B14F-4D97-AF65-F5344CB8AC3E}">
        <p14:creationId xmlns:p14="http://schemas.microsoft.com/office/powerpoint/2010/main" val="144909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6EBD7FF-1B9A-4E04-AC5E-8182D32A9D52}"/>
              </a:ext>
            </a:extLst>
          </p:cNvPr>
          <p:cNvSpPr>
            <a:spLocks noGrp="1"/>
          </p:cNvSpPr>
          <p:nvPr>
            <p:ph type="title"/>
          </p:nvPr>
        </p:nvSpPr>
        <p:spPr/>
        <p:txBody>
          <a:bodyPr>
            <a:normAutofit fontScale="90000"/>
          </a:bodyPr>
          <a:lstStyle/>
          <a:p>
            <a:r>
              <a:rPr lang="hu-HU" dirty="0">
                <a:solidFill>
                  <a:srgbClr val="1C9E4A"/>
                </a:solidFill>
              </a:rPr>
              <a:t>A versenyképes juh- és kecsketenyésztés létrehozásához nélkülözhetetlen figyelembe venni I.</a:t>
            </a:r>
          </a:p>
        </p:txBody>
      </p:sp>
      <p:sp>
        <p:nvSpPr>
          <p:cNvPr id="3" name="Szöveg helye 2">
            <a:extLst>
              <a:ext uri="{FF2B5EF4-FFF2-40B4-BE49-F238E27FC236}">
                <a16:creationId xmlns:a16="http://schemas.microsoft.com/office/drawing/2014/main" id="{7FFE0379-1F19-7F33-223D-1D6F3CB077BD}"/>
              </a:ext>
            </a:extLst>
          </p:cNvPr>
          <p:cNvSpPr>
            <a:spLocks noGrp="1"/>
          </p:cNvSpPr>
          <p:nvPr>
            <p:ph type="body" idx="1"/>
          </p:nvPr>
        </p:nvSpPr>
        <p:spPr>
          <a:xfrm>
            <a:off x="586274" y="1358082"/>
            <a:ext cx="11019452" cy="5206941"/>
          </a:xfrm>
        </p:spPr>
        <p:txBody>
          <a:bodyPr>
            <a:noAutofit/>
          </a:bodyPr>
          <a:lstStyle/>
          <a:p>
            <a:pPr algn="just">
              <a:lnSpc>
                <a:spcPts val="2600"/>
              </a:lnSpc>
            </a:pPr>
            <a:r>
              <a:rPr lang="hu-HU" sz="2200" dirty="0"/>
              <a:t>A juh- és kecsketenyésztés alapvető feladata a fajta, a környezet (természeti – lehetséges takarmánybázis, gyepterületek, klimatikus viszonyok stb. – és technológiai) és a megcélzott piac aktuális igényeinek összehangolása, piacképes minőségű és mennyiségű árualap (vágóbárány, tej, gyapjú) tervszerű (folyamatos, időszakos) előállítása érdekében.</a:t>
            </a:r>
          </a:p>
          <a:p>
            <a:pPr algn="just">
              <a:lnSpc>
                <a:spcPts val="2600"/>
              </a:lnSpc>
            </a:pPr>
            <a:r>
              <a:rPr lang="hu-HU" sz="2200" dirty="0"/>
              <a:t>Gyepre alapozott juh- és kecsketartást általában egyhasznú hús, hús-gyapjú (nem fejt) és megfelelő legelő viszonyok és tartástechnológia esetén (hús-tej) célszerű alkalmazni. Magyarországi viszonyok között, a gyepre alapozott tejtermelés, még megfelelően kialakított technológia esetén is, csak alacsony (300-400 l/laktáció) lehet. Ezért intenzív tejtermelő fajtákat, hogy akár 1000-1200 l/laktációs tejtermelést is el lehessen érni, csak zárt rendszerben, tartósított tömegtakarmányokra alapozottan, teljes körűen kialakított korszerű technológia esetén célszerű tartani. </a:t>
            </a:r>
          </a:p>
          <a:p>
            <a:pPr algn="just">
              <a:lnSpc>
                <a:spcPts val="2600"/>
              </a:lnSpc>
            </a:pPr>
            <a:r>
              <a:rPr lang="hu-HU" sz="2200" dirty="0"/>
              <a:t>Mindezek alapján a tejtermelés színvonalát csak a fajta és a technológia összefüggésében lehet jól megtervezni.</a:t>
            </a:r>
          </a:p>
        </p:txBody>
      </p:sp>
    </p:spTree>
    <p:extLst>
      <p:ext uri="{BB962C8B-B14F-4D97-AF65-F5344CB8AC3E}">
        <p14:creationId xmlns:p14="http://schemas.microsoft.com/office/powerpoint/2010/main" val="2926018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A5C41FA-E233-0063-17F0-37E3F5A70AFC}"/>
              </a:ext>
            </a:extLst>
          </p:cNvPr>
          <p:cNvSpPr>
            <a:spLocks noGrp="1"/>
          </p:cNvSpPr>
          <p:nvPr>
            <p:ph type="title"/>
          </p:nvPr>
        </p:nvSpPr>
        <p:spPr>
          <a:xfrm>
            <a:off x="778748" y="299811"/>
            <a:ext cx="9475596" cy="922499"/>
          </a:xfrm>
        </p:spPr>
        <p:txBody>
          <a:bodyPr>
            <a:normAutofit fontScale="90000"/>
          </a:bodyPr>
          <a:lstStyle/>
          <a:p>
            <a:pPr>
              <a:defRPr/>
            </a:pPr>
            <a:r>
              <a:rPr lang="hu-HU" sz="3200" dirty="0">
                <a:latin typeface="Calibri" panose="020F0502020204030204" pitchFamily="34" charset="0"/>
                <a:cs typeface="Calibri" panose="020F0502020204030204" pitchFamily="34" charset="0"/>
              </a:rPr>
              <a:t>Az anyajuh/anyakecske-használat fogalma és jelentősége</a:t>
            </a:r>
          </a:p>
        </p:txBody>
      </p:sp>
      <p:sp>
        <p:nvSpPr>
          <p:cNvPr id="23555" name="Tartalom helye 2">
            <a:extLst>
              <a:ext uri="{FF2B5EF4-FFF2-40B4-BE49-F238E27FC236}">
                <a16:creationId xmlns:a16="http://schemas.microsoft.com/office/drawing/2014/main" id="{AA253791-AB0D-A617-468F-09273FBD48F9}"/>
              </a:ext>
            </a:extLst>
          </p:cNvPr>
          <p:cNvSpPr>
            <a:spLocks noGrp="1" noChangeArrowheads="1"/>
          </p:cNvSpPr>
          <p:nvPr>
            <p:ph idx="1"/>
          </p:nvPr>
        </p:nvSpPr>
        <p:spPr>
          <a:xfrm>
            <a:off x="439495" y="1222310"/>
            <a:ext cx="11555605" cy="5335879"/>
          </a:xfrm>
        </p:spPr>
        <p:txBody>
          <a:bodyPr>
            <a:normAutofit/>
          </a:bodyPr>
          <a:lstStyle/>
          <a:p>
            <a:pPr algn="just"/>
            <a:r>
              <a:rPr lang="hu-HU" altLang="hu-HU" sz="2200" b="1" dirty="0">
                <a:latin typeface="Calibri" panose="020F0502020204030204" pitchFamily="34" charset="0"/>
                <a:cs typeface="Calibri" panose="020F0502020204030204" pitchFamily="34" charset="0"/>
              </a:rPr>
              <a:t>Az anyajuh/anyakecske-használat azt jelenti</a:t>
            </a:r>
            <a:r>
              <a:rPr lang="hu-HU" altLang="hu-HU" sz="2200" dirty="0">
                <a:latin typeface="Calibri" panose="020F0502020204030204" pitchFamily="34" charset="0"/>
                <a:cs typeface="Calibri" panose="020F0502020204030204" pitchFamily="34" charset="0"/>
              </a:rPr>
              <a:t>, hogy az anyajuhokat/kecskéket évente hányszor és mikor (az év melyik időszakában) termékenyítik.</a:t>
            </a:r>
          </a:p>
          <a:p>
            <a:pPr algn="just"/>
            <a:r>
              <a:rPr lang="hu-HU" altLang="hu-HU" sz="2200" dirty="0">
                <a:latin typeface="Calibri" panose="020F0502020204030204" pitchFamily="34" charset="0"/>
                <a:cs typeface="Calibri" panose="020F0502020204030204" pitchFamily="34" charset="0"/>
              </a:rPr>
              <a:t>Az anyajuh/kecske-használat alapján lehet meghatározni az </a:t>
            </a:r>
            <a:r>
              <a:rPr lang="hu-HU" altLang="hu-HU" sz="2200" b="1" dirty="0">
                <a:latin typeface="Calibri" panose="020F0502020204030204" pitchFamily="34" charset="0"/>
                <a:cs typeface="Calibri" panose="020F0502020204030204" pitchFamily="34" charset="0"/>
              </a:rPr>
              <a:t>állományrotációt</a:t>
            </a:r>
            <a:r>
              <a:rPr lang="hu-HU" altLang="hu-HU" sz="2200" dirty="0">
                <a:latin typeface="Calibri" panose="020F0502020204030204" pitchFamily="34" charset="0"/>
                <a:cs typeface="Calibri" panose="020F0502020204030204" pitchFamily="34" charset="0"/>
              </a:rPr>
              <a:t>, amely a tervezés alapja.</a:t>
            </a:r>
          </a:p>
          <a:p>
            <a:pPr algn="just"/>
            <a:r>
              <a:rPr lang="hu-HU" altLang="hu-HU" sz="2200" b="1" dirty="0">
                <a:latin typeface="Calibri" panose="020F0502020204030204" pitchFamily="34" charset="0"/>
                <a:cs typeface="Calibri" panose="020F0502020204030204" pitchFamily="34" charset="0"/>
              </a:rPr>
              <a:t>Az állományrotáció időbeni, mennyiségi és minőségi tájékoztatást ad</a:t>
            </a:r>
            <a:r>
              <a:rPr lang="hu-HU" altLang="hu-HU" sz="2200" dirty="0">
                <a:latin typeface="Calibri" panose="020F0502020204030204" pitchFamily="34" charset="0"/>
                <a:cs typeface="Calibri" panose="020F0502020204030204" pitchFamily="34" charset="0"/>
              </a:rPr>
              <a:t>:</a:t>
            </a:r>
          </a:p>
          <a:p>
            <a:pPr lvl="1" algn="just"/>
            <a:r>
              <a:rPr lang="hu-HU" altLang="hu-HU" sz="2200" dirty="0">
                <a:latin typeface="Calibri" panose="020F0502020204030204" pitchFamily="34" charset="0"/>
                <a:cs typeface="Calibri" panose="020F0502020204030204" pitchFamily="34" charset="0"/>
              </a:rPr>
              <a:t>egyrészt a szükségletekről,</a:t>
            </a:r>
          </a:p>
          <a:p>
            <a:pPr lvl="1" algn="just"/>
            <a:r>
              <a:rPr lang="hu-HU" altLang="hu-HU" sz="2200" dirty="0">
                <a:latin typeface="Calibri" panose="020F0502020204030204" pitchFamily="34" charset="0"/>
                <a:cs typeface="Calibri" panose="020F0502020204030204" pitchFamily="34" charset="0"/>
              </a:rPr>
              <a:t>másrészt a hozamokról.</a:t>
            </a:r>
          </a:p>
          <a:p>
            <a:pPr algn="just"/>
            <a:r>
              <a:rPr lang="hu-HU" altLang="hu-HU" sz="2200" b="1" dirty="0">
                <a:latin typeface="Calibri" panose="020F0502020204030204" pitchFamily="34" charset="0"/>
                <a:cs typeface="Calibri" panose="020F0502020204030204" pitchFamily="34" charset="0"/>
              </a:rPr>
              <a:t>Ez alapján lehet csak éves és technológiai tervet készíteni!</a:t>
            </a:r>
          </a:p>
          <a:p>
            <a:pPr algn="just"/>
            <a:r>
              <a:rPr lang="hu-HU" altLang="hu-HU" sz="2200" b="1" dirty="0">
                <a:latin typeface="Calibri" panose="020F0502020204030204" pitchFamily="34" charset="0"/>
                <a:cs typeface="Calibri" panose="020F0502020204030204" pitchFamily="34" charset="0"/>
              </a:rPr>
              <a:t>Az anyák évi termékenyítési és ellési száma alapján megkülönböztetünk:</a:t>
            </a:r>
          </a:p>
          <a:p>
            <a:pPr lvl="2" algn="just">
              <a:buFont typeface="Calibri" panose="020F0502020204030204" pitchFamily="34" charset="0"/>
              <a:buChar char="–"/>
            </a:pPr>
            <a:r>
              <a:rPr lang="hu-HU" altLang="hu-HU" sz="2200" dirty="0">
                <a:latin typeface="Calibri" panose="020F0502020204030204" pitchFamily="34" charset="0"/>
                <a:cs typeface="Calibri" panose="020F0502020204030204" pitchFamily="34" charset="0"/>
              </a:rPr>
              <a:t>évente egyszeri egyidejű, </a:t>
            </a:r>
          </a:p>
          <a:p>
            <a:pPr lvl="2" algn="just">
              <a:buFont typeface="Calibri" panose="020F0502020204030204" pitchFamily="34" charset="0"/>
              <a:buChar char="–"/>
            </a:pPr>
            <a:r>
              <a:rPr lang="hu-HU" altLang="hu-HU" sz="2200" dirty="0">
                <a:latin typeface="Calibri" panose="020F0502020204030204" pitchFamily="34" charset="0"/>
                <a:cs typeface="Calibri" panose="020F0502020204030204" pitchFamily="34" charset="0"/>
              </a:rPr>
              <a:t>évente egyszeri osztott, </a:t>
            </a:r>
          </a:p>
          <a:p>
            <a:pPr lvl="2" algn="just">
              <a:buFont typeface="Calibri" panose="020F0502020204030204" pitchFamily="34" charset="0"/>
              <a:buChar char="–"/>
            </a:pPr>
            <a:r>
              <a:rPr lang="hu-HU" altLang="hu-HU" sz="2200" dirty="0">
                <a:latin typeface="Calibri" panose="020F0502020204030204" pitchFamily="34" charset="0"/>
                <a:cs typeface="Calibri" panose="020F0502020204030204" pitchFamily="34" charset="0"/>
              </a:rPr>
              <a:t>sűrített osztott és </a:t>
            </a:r>
          </a:p>
          <a:p>
            <a:pPr lvl="2" algn="just">
              <a:buFont typeface="Calibri" panose="020F0502020204030204" pitchFamily="34" charset="0"/>
              <a:buChar char="–"/>
            </a:pPr>
            <a:r>
              <a:rPr lang="hu-HU" altLang="hu-HU" sz="2200" dirty="0">
                <a:latin typeface="Calibri" panose="020F0502020204030204" pitchFamily="34" charset="0"/>
                <a:cs typeface="Calibri" panose="020F0502020204030204" pitchFamily="34" charset="0"/>
              </a:rPr>
              <a:t>sűrített folyamatos termékenyítési és </a:t>
            </a:r>
            <a:r>
              <a:rPr lang="hu-HU" altLang="hu-HU" sz="2200" dirty="0" err="1">
                <a:latin typeface="Calibri" panose="020F0502020204030204" pitchFamily="34" charset="0"/>
                <a:cs typeface="Calibri" panose="020F0502020204030204" pitchFamily="34" charset="0"/>
              </a:rPr>
              <a:t>elletési</a:t>
            </a:r>
            <a:r>
              <a:rPr lang="hu-HU" altLang="hu-HU" sz="2200" dirty="0">
                <a:latin typeface="Calibri" panose="020F0502020204030204" pitchFamily="34" charset="0"/>
                <a:cs typeface="Calibri" panose="020F0502020204030204" pitchFamily="34" charset="0"/>
              </a:rPr>
              <a:t> módot.</a:t>
            </a:r>
          </a:p>
          <a:p>
            <a:endParaRPr lang="hu-HU" altLang="hu-HU"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8498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988BF7A-C5B1-0BAD-6262-8033533B8254}"/>
              </a:ext>
            </a:extLst>
          </p:cNvPr>
          <p:cNvSpPr>
            <a:spLocks noGrp="1" noChangeArrowheads="1"/>
          </p:cNvSpPr>
          <p:nvPr>
            <p:ph type="title"/>
          </p:nvPr>
        </p:nvSpPr>
        <p:spPr>
          <a:xfrm>
            <a:off x="429209" y="93306"/>
            <a:ext cx="11532637" cy="493103"/>
          </a:xfrm>
        </p:spPr>
        <p:txBody>
          <a:bodyPr>
            <a:normAutofit/>
          </a:bodyPr>
          <a:lstStyle/>
          <a:p>
            <a:pPr algn="ctr" eaLnBrk="1" hangingPunct="1">
              <a:defRPr/>
            </a:pPr>
            <a:r>
              <a:rPr lang="hu-HU" altLang="hu-HU" sz="2800" dirty="0">
                <a:latin typeface="Calibri" panose="020F0502020204030204" pitchFamily="34" charset="0"/>
                <a:cs typeface="Calibri" panose="020F0502020204030204" pitchFamily="34" charset="0"/>
              </a:rPr>
              <a:t>Anyajuh/kecske-használat I. </a:t>
            </a:r>
          </a:p>
        </p:txBody>
      </p:sp>
      <p:sp>
        <p:nvSpPr>
          <p:cNvPr id="29699" name="Rectangle 3">
            <a:extLst>
              <a:ext uri="{FF2B5EF4-FFF2-40B4-BE49-F238E27FC236}">
                <a16:creationId xmlns:a16="http://schemas.microsoft.com/office/drawing/2014/main" id="{16B1FEF9-6B4C-CC74-FDF9-8035B0B28545}"/>
              </a:ext>
            </a:extLst>
          </p:cNvPr>
          <p:cNvSpPr>
            <a:spLocks noGrp="1" noChangeArrowheads="1"/>
          </p:cNvSpPr>
          <p:nvPr>
            <p:ph type="body" idx="1"/>
          </p:nvPr>
        </p:nvSpPr>
        <p:spPr>
          <a:xfrm>
            <a:off x="659364" y="486353"/>
            <a:ext cx="10923036" cy="5885293"/>
          </a:xfrm>
        </p:spPr>
        <p:txBody>
          <a:bodyPr>
            <a:noAutofit/>
          </a:bodyPr>
          <a:lstStyle/>
          <a:p>
            <a:pPr marL="50800" indent="0" algn="just" eaLnBrk="1" hangingPunct="1">
              <a:buNone/>
            </a:pPr>
            <a:r>
              <a:rPr lang="hu-HU" altLang="hu-HU" sz="1900" b="1" u="sng" dirty="0">
                <a:latin typeface="Calibri" panose="020F0502020204030204" pitchFamily="34" charset="0"/>
                <a:cs typeface="Calibri" panose="020F0502020204030204" pitchFamily="34" charset="0"/>
              </a:rPr>
              <a:t>Évente egyszeri, egyidejű pároztatás/termékenyítés és elletés:</a:t>
            </a:r>
          </a:p>
          <a:p>
            <a:pPr algn="just" eaLnBrk="1" hangingPunct="1">
              <a:lnSpc>
                <a:spcPct val="100000"/>
              </a:lnSpc>
              <a:spcBef>
                <a:spcPts val="0"/>
              </a:spcBef>
              <a:spcAft>
                <a:spcPts val="600"/>
              </a:spcAft>
            </a:pPr>
            <a:r>
              <a:rPr lang="hu-HU" altLang="hu-HU" sz="1900" dirty="0">
                <a:latin typeface="Calibri" panose="020F0502020204030204" pitchFamily="34" charset="0"/>
                <a:cs typeface="Calibri" panose="020F0502020204030204" pitchFamily="34" charset="0"/>
              </a:rPr>
              <a:t>Az anyákat </a:t>
            </a:r>
            <a:r>
              <a:rPr lang="hu-HU" altLang="hu-HU" sz="1900" b="1" dirty="0">
                <a:latin typeface="Calibri" panose="020F0502020204030204" pitchFamily="34" charset="0"/>
                <a:cs typeface="Calibri" panose="020F0502020204030204" pitchFamily="34" charset="0"/>
              </a:rPr>
              <a:t>évente egyszer, egy </a:t>
            </a:r>
            <a:r>
              <a:rPr lang="hu-HU" altLang="hu-HU" sz="1900" b="1" dirty="0" err="1">
                <a:latin typeface="Calibri" panose="020F0502020204030204" pitchFamily="34" charset="0"/>
                <a:cs typeface="Calibri" panose="020F0502020204030204" pitchFamily="34" charset="0"/>
              </a:rPr>
              <a:t>tenyészidényben</a:t>
            </a:r>
            <a:r>
              <a:rPr lang="hu-HU" altLang="hu-HU" sz="1900" b="1" dirty="0">
                <a:latin typeface="Calibri" panose="020F0502020204030204" pitchFamily="34" charset="0"/>
                <a:cs typeface="Calibri" panose="020F0502020204030204" pitchFamily="34" charset="0"/>
              </a:rPr>
              <a:t> (min. 2 hónap) termékenyítik</a:t>
            </a:r>
            <a:r>
              <a:rPr lang="hu-HU" altLang="hu-HU" sz="1900" dirty="0">
                <a:latin typeface="Calibri" panose="020F0502020204030204" pitchFamily="34" charset="0"/>
                <a:cs typeface="Calibri" panose="020F0502020204030204" pitchFamily="34" charset="0"/>
              </a:rPr>
              <a:t>, és ennek megfelelően </a:t>
            </a:r>
            <a:r>
              <a:rPr lang="hu-HU" altLang="hu-HU" sz="1900" b="1" dirty="0">
                <a:latin typeface="Calibri" panose="020F0502020204030204" pitchFamily="34" charset="0"/>
                <a:cs typeface="Calibri" panose="020F0502020204030204" pitchFamily="34" charset="0"/>
              </a:rPr>
              <a:t>egy ellési idényben </a:t>
            </a:r>
            <a:r>
              <a:rPr lang="hu-HU" altLang="hu-HU" sz="1900" b="1" dirty="0" err="1">
                <a:latin typeface="Calibri" panose="020F0502020204030204" pitchFamily="34" charset="0"/>
                <a:cs typeface="Calibri" panose="020F0502020204030204" pitchFamily="34" charset="0"/>
              </a:rPr>
              <a:t>elletik</a:t>
            </a:r>
            <a:r>
              <a:rPr lang="hu-HU" altLang="hu-HU" sz="1900" b="1" dirty="0">
                <a:latin typeface="Calibri" panose="020F0502020204030204" pitchFamily="34" charset="0"/>
                <a:cs typeface="Calibri" panose="020F0502020204030204" pitchFamily="34" charset="0"/>
              </a:rPr>
              <a:t>.</a:t>
            </a:r>
          </a:p>
          <a:p>
            <a:pPr lvl="1" algn="just">
              <a:lnSpc>
                <a:spcPct val="100000"/>
              </a:lnSpc>
              <a:spcBef>
                <a:spcPts val="0"/>
              </a:spcBef>
              <a:spcAft>
                <a:spcPts val="600"/>
              </a:spcAft>
            </a:pPr>
            <a:r>
              <a:rPr lang="hu-HU" altLang="hu-HU" sz="1900" dirty="0">
                <a:latin typeface="Calibri" panose="020F0502020204030204" pitchFamily="34" charset="0"/>
                <a:cs typeface="Calibri" panose="020F0502020204030204" pitchFamily="34" charset="0"/>
              </a:rPr>
              <a:t>Magyarországon napjainkban elterjedt csak az őszi főszezonban (augusztus végétől húsvét időpontjától függően </a:t>
            </a:r>
            <a:r>
              <a:rPr lang="hu-HU" altLang="hu-HU" sz="1900" dirty="0" err="1">
                <a:latin typeface="Calibri" panose="020F0502020204030204" pitchFamily="34" charset="0"/>
                <a:cs typeface="Calibri" panose="020F0502020204030204" pitchFamily="34" charset="0"/>
              </a:rPr>
              <a:t>max</a:t>
            </a:r>
            <a:r>
              <a:rPr lang="hu-HU" altLang="hu-HU" sz="1900" dirty="0">
                <a:latin typeface="Calibri" panose="020F0502020204030204" pitchFamily="34" charset="0"/>
                <a:cs typeface="Calibri" panose="020F0502020204030204" pitchFamily="34" charset="0"/>
              </a:rPr>
              <a:t>. november közepéig tartó </a:t>
            </a:r>
            <a:r>
              <a:rPr lang="hu-HU" altLang="hu-HU" sz="1900" dirty="0" err="1">
                <a:latin typeface="Calibri" panose="020F0502020204030204" pitchFamily="34" charset="0"/>
                <a:cs typeface="Calibri" panose="020F0502020204030204" pitchFamily="34" charset="0"/>
              </a:rPr>
              <a:t>tenyészidényben</a:t>
            </a:r>
            <a:r>
              <a:rPr lang="hu-HU" altLang="hu-HU" sz="1900" dirty="0">
                <a:latin typeface="Calibri" panose="020F0502020204030204" pitchFamily="34" charset="0"/>
                <a:cs typeface="Calibri" panose="020F0502020204030204" pitchFamily="34" charset="0"/>
              </a:rPr>
              <a:t>) történő pároztatás/termékenyítés, így a húsvét aktuális időpontjától függő egyszeri, tél végi - tavasz eleji elletés (húsvéti bárány).</a:t>
            </a:r>
          </a:p>
          <a:p>
            <a:pPr algn="just">
              <a:lnSpc>
                <a:spcPct val="100000"/>
              </a:lnSpc>
              <a:spcBef>
                <a:spcPts val="0"/>
              </a:spcBef>
              <a:spcAft>
                <a:spcPts val="600"/>
              </a:spcAft>
            </a:pPr>
            <a:r>
              <a:rPr lang="hu-HU" altLang="hu-HU" sz="1900" b="1" dirty="0">
                <a:latin typeface="Calibri" panose="020F0502020204030204" pitchFamily="34" charset="0"/>
                <a:cs typeface="Calibri" panose="020F0502020204030204" pitchFamily="34" charset="0"/>
              </a:rPr>
              <a:t>Extenzív körülmények között </a:t>
            </a:r>
            <a:r>
              <a:rPr lang="hu-HU" altLang="hu-HU" sz="1900" dirty="0">
                <a:latin typeface="Calibri" panose="020F0502020204030204" pitchFamily="34" charset="0"/>
                <a:cs typeface="Calibri" panose="020F0502020204030204" pitchFamily="34" charset="0"/>
              </a:rPr>
              <a:t>termelő állományokban indokolt alkalmazása, </a:t>
            </a:r>
            <a:r>
              <a:rPr lang="hu-HU" altLang="hu-HU" sz="1900" b="1" dirty="0">
                <a:latin typeface="Calibri" panose="020F0502020204030204" pitchFamily="34" charset="0"/>
                <a:cs typeface="Calibri" panose="020F0502020204030204" pitchFamily="34" charset="0"/>
              </a:rPr>
              <a:t>egész évben történő szabad tartás esetén január-februári </a:t>
            </a:r>
            <a:r>
              <a:rPr lang="hu-HU" altLang="hu-HU" sz="1900" b="1" dirty="0" err="1">
                <a:latin typeface="Calibri" panose="020F0502020204030204" pitchFamily="34" charset="0"/>
                <a:cs typeface="Calibri" panose="020F0502020204030204" pitchFamily="34" charset="0"/>
              </a:rPr>
              <a:t>tenyészidénnyel</a:t>
            </a:r>
            <a:r>
              <a:rPr lang="hu-HU" altLang="hu-HU" sz="1900" b="1" dirty="0">
                <a:latin typeface="Calibri" panose="020F0502020204030204" pitchFamily="34" charset="0"/>
                <a:cs typeface="Calibri" panose="020F0502020204030204" pitchFamily="34" charset="0"/>
              </a:rPr>
              <a:t> pedig javasolt.</a:t>
            </a:r>
          </a:p>
          <a:p>
            <a:pPr marL="50800" indent="0" algn="just" eaLnBrk="1" hangingPunct="1">
              <a:lnSpc>
                <a:spcPct val="100000"/>
              </a:lnSpc>
              <a:spcBef>
                <a:spcPts val="0"/>
              </a:spcBef>
              <a:buNone/>
            </a:pPr>
            <a:r>
              <a:rPr lang="hu-HU" altLang="hu-HU" sz="1900" b="1" u="sng" dirty="0">
                <a:latin typeface="Calibri" panose="020F0502020204030204" pitchFamily="34" charset="0"/>
                <a:cs typeface="Calibri" panose="020F0502020204030204" pitchFamily="34" charset="0"/>
              </a:rPr>
              <a:t>Évente egyszeri, osztott pároztatás/termékenyítés és elletés:</a:t>
            </a:r>
          </a:p>
          <a:p>
            <a:pPr algn="just" eaLnBrk="1" hangingPunct="1">
              <a:lnSpc>
                <a:spcPct val="100000"/>
              </a:lnSpc>
              <a:spcBef>
                <a:spcPts val="0"/>
              </a:spcBef>
            </a:pPr>
            <a:r>
              <a:rPr lang="hu-HU" altLang="hu-HU" sz="1900" dirty="0">
                <a:latin typeface="Calibri" panose="020F0502020204030204" pitchFamily="34" charset="0"/>
                <a:cs typeface="Calibri" panose="020F0502020204030204" pitchFamily="34" charset="0"/>
              </a:rPr>
              <a:t>Az anyajuhokat/kecskéket </a:t>
            </a:r>
            <a:r>
              <a:rPr lang="hu-HU" altLang="hu-HU" sz="1900" b="1" dirty="0">
                <a:latin typeface="Calibri" panose="020F0502020204030204" pitchFamily="34" charset="0"/>
                <a:cs typeface="Calibri" panose="020F0502020204030204" pitchFamily="34" charset="0"/>
              </a:rPr>
              <a:t>évente egyszer, de két </a:t>
            </a:r>
            <a:r>
              <a:rPr lang="hu-HU" altLang="hu-HU" sz="1900" b="1" dirty="0" err="1">
                <a:latin typeface="Calibri" panose="020F0502020204030204" pitchFamily="34" charset="0"/>
                <a:cs typeface="Calibri" panose="020F0502020204030204" pitchFamily="34" charset="0"/>
              </a:rPr>
              <a:t>tenyészidényben</a:t>
            </a:r>
            <a:r>
              <a:rPr lang="hu-HU" altLang="hu-HU" sz="1900" b="1" dirty="0">
                <a:latin typeface="Calibri" panose="020F0502020204030204" pitchFamily="34" charset="0"/>
                <a:cs typeface="Calibri" panose="020F0502020204030204" pitchFamily="34" charset="0"/>
              </a:rPr>
              <a:t> </a:t>
            </a:r>
            <a:r>
              <a:rPr lang="hu-HU" altLang="hu-HU" sz="1900" dirty="0">
                <a:latin typeface="Calibri" panose="020F0502020204030204" pitchFamily="34" charset="0"/>
                <a:cs typeface="Calibri" panose="020F0502020204030204" pitchFamily="34" charset="0"/>
              </a:rPr>
              <a:t>(előre elkülönített két csoportban) termékenyítik, és évente két alkalommal, de csoportonként évente egyszer </a:t>
            </a:r>
            <a:r>
              <a:rPr lang="hu-HU" altLang="hu-HU" sz="1900" dirty="0" err="1">
                <a:latin typeface="Calibri" panose="020F0502020204030204" pitchFamily="34" charset="0"/>
                <a:cs typeface="Calibri" panose="020F0502020204030204" pitchFamily="34" charset="0"/>
              </a:rPr>
              <a:t>elletik</a:t>
            </a:r>
            <a:r>
              <a:rPr lang="hu-HU" altLang="hu-HU" sz="1900" dirty="0">
                <a:latin typeface="Calibri" panose="020F0502020204030204" pitchFamily="34" charset="0"/>
                <a:cs typeface="Calibri" panose="020F0502020204030204" pitchFamily="34" charset="0"/>
              </a:rPr>
              <a:t>.</a:t>
            </a:r>
          </a:p>
          <a:p>
            <a:pPr algn="just">
              <a:lnSpc>
                <a:spcPct val="100000"/>
              </a:lnSpc>
              <a:spcBef>
                <a:spcPts val="0"/>
              </a:spcBef>
            </a:pPr>
            <a:r>
              <a:rPr lang="hu-HU" altLang="hu-HU" sz="1900" b="1" dirty="0" err="1">
                <a:latin typeface="Calibri" panose="020F0502020204030204" pitchFamily="34" charset="0"/>
                <a:cs typeface="Calibri" panose="020F0502020204030204" pitchFamily="34" charset="0"/>
              </a:rPr>
              <a:t>Tenyészidények</a:t>
            </a:r>
            <a:r>
              <a:rPr lang="hu-HU" altLang="hu-HU" sz="1900" b="1" dirty="0">
                <a:latin typeface="Calibri" panose="020F0502020204030204" pitchFamily="34" charset="0"/>
                <a:cs typeface="Calibri" panose="020F0502020204030204" pitchFamily="34" charset="0"/>
              </a:rPr>
              <a:t> </a:t>
            </a:r>
            <a:r>
              <a:rPr lang="hu-HU" altLang="hu-HU" sz="1900" dirty="0">
                <a:latin typeface="Calibri" panose="020F0502020204030204" pitchFamily="34" charset="0"/>
                <a:cs typeface="Calibri" panose="020F0502020204030204" pitchFamily="34" charset="0"/>
              </a:rPr>
              <a:t>(pároztatás, termékenyítés):			</a:t>
            </a:r>
            <a:r>
              <a:rPr lang="hu-HU" altLang="hu-HU" sz="1900" b="1" dirty="0">
                <a:latin typeface="Calibri" panose="020F0502020204030204" pitchFamily="34" charset="0"/>
                <a:cs typeface="Calibri" panose="020F0502020204030204" pitchFamily="34" charset="0"/>
              </a:rPr>
              <a:t>Elletés:</a:t>
            </a:r>
            <a:endParaRPr lang="hu-HU" altLang="hu-HU" sz="1900" dirty="0">
              <a:latin typeface="Calibri" panose="020F0502020204030204" pitchFamily="34" charset="0"/>
              <a:cs typeface="Calibri" panose="020F0502020204030204" pitchFamily="34" charset="0"/>
            </a:endParaRPr>
          </a:p>
          <a:p>
            <a:pPr lvl="1" algn="just">
              <a:lnSpc>
                <a:spcPct val="100000"/>
              </a:lnSpc>
              <a:spcBef>
                <a:spcPts val="0"/>
              </a:spcBef>
              <a:buFont typeface="Calibri" panose="020F0502020204030204" pitchFamily="34" charset="0"/>
              <a:buChar char="–"/>
            </a:pPr>
            <a:r>
              <a:rPr lang="hu-HU" altLang="hu-HU" sz="1900" dirty="0">
                <a:latin typeface="Calibri" panose="020F0502020204030204" pitchFamily="34" charset="0"/>
                <a:cs typeface="Calibri" panose="020F0502020204030204" pitchFamily="34" charset="0"/>
              </a:rPr>
              <a:t>őszi (augusztus 20. - október közepe) termékenyítés		Tavasszal (húsvéti bárány)</a:t>
            </a:r>
          </a:p>
          <a:p>
            <a:pPr lvl="1" algn="just">
              <a:lnSpc>
                <a:spcPct val="100000"/>
              </a:lnSpc>
              <a:spcBef>
                <a:spcPts val="0"/>
              </a:spcBef>
              <a:buFont typeface="Calibri" panose="020F0502020204030204" pitchFamily="34" charset="0"/>
              <a:buChar char="–"/>
            </a:pPr>
            <a:r>
              <a:rPr lang="hu-HU" altLang="hu-HU" sz="1900" dirty="0">
                <a:latin typeface="Calibri" panose="020F0502020204030204" pitchFamily="34" charset="0"/>
                <a:cs typeface="Calibri" panose="020F0502020204030204" pitchFamily="34" charset="0"/>
              </a:rPr>
              <a:t>tél végi (január - február)					 Nyáron (augusztusi bárány)</a:t>
            </a:r>
          </a:p>
          <a:p>
            <a:pPr algn="just">
              <a:lnSpc>
                <a:spcPct val="100000"/>
              </a:lnSpc>
              <a:spcBef>
                <a:spcPts val="0"/>
              </a:spcBef>
            </a:pPr>
            <a:r>
              <a:rPr lang="hu-HU" altLang="hu-HU" sz="1900" b="1" dirty="0">
                <a:latin typeface="Calibri" panose="020F0502020204030204" pitchFamily="34" charset="0"/>
                <a:cs typeface="Calibri" panose="020F0502020204030204" pitchFamily="34" charset="0"/>
              </a:rPr>
              <a:t>Extenzív körülmények között termelő húshasznú és  intenzív tejtermelő juhászatokban indokolt alkalmazni</a:t>
            </a:r>
            <a:r>
              <a:rPr lang="hu-HU" altLang="hu-HU" sz="1900" dirty="0">
                <a:latin typeface="Calibri" panose="020F0502020204030204" pitchFamily="34" charset="0"/>
                <a:cs typeface="Calibri" panose="020F0502020204030204" pitchFamily="34" charset="0"/>
              </a:rPr>
              <a:t>. Intenzív, hosszú (250 nap feletti) laktációjú tejtermelő állományokban ezzel a módszerrel éves szinten kiegyenlített tejtermelés biztosítható úgy, hogy a tenyészállatnak nem szánt utódok tejes bárányként/gidaként húsvétkor, augusztus közepén értékesíthetők.</a:t>
            </a:r>
          </a:p>
        </p:txBody>
      </p:sp>
      <p:cxnSp>
        <p:nvCxnSpPr>
          <p:cNvPr id="3" name="Egyenes összekötő nyíllal 2">
            <a:extLst>
              <a:ext uri="{FF2B5EF4-FFF2-40B4-BE49-F238E27FC236}">
                <a16:creationId xmlns:a16="http://schemas.microsoft.com/office/drawing/2014/main" id="{E77380CF-EA92-F560-3B94-D8C9ADBB984A}"/>
              </a:ext>
            </a:extLst>
          </p:cNvPr>
          <p:cNvCxnSpPr>
            <a:cxnSpLocks/>
          </p:cNvCxnSpPr>
          <p:nvPr/>
        </p:nvCxnSpPr>
        <p:spPr>
          <a:xfrm>
            <a:off x="7050377" y="4800600"/>
            <a:ext cx="755153"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Egyenes összekötő nyíllal 5">
            <a:extLst>
              <a:ext uri="{FF2B5EF4-FFF2-40B4-BE49-F238E27FC236}">
                <a16:creationId xmlns:a16="http://schemas.microsoft.com/office/drawing/2014/main" id="{72CE66AC-06B4-3EF9-C086-BFDAC5E944BE}"/>
              </a:ext>
            </a:extLst>
          </p:cNvPr>
          <p:cNvCxnSpPr>
            <a:cxnSpLocks/>
          </p:cNvCxnSpPr>
          <p:nvPr/>
        </p:nvCxnSpPr>
        <p:spPr>
          <a:xfrm>
            <a:off x="5607326" y="5078819"/>
            <a:ext cx="2198204" cy="0"/>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817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988BF7A-C5B1-0BAD-6262-8033533B8254}"/>
              </a:ext>
            </a:extLst>
          </p:cNvPr>
          <p:cNvSpPr>
            <a:spLocks noGrp="1" noChangeArrowheads="1"/>
          </p:cNvSpPr>
          <p:nvPr>
            <p:ph type="title"/>
          </p:nvPr>
        </p:nvSpPr>
        <p:spPr>
          <a:xfrm>
            <a:off x="429209" y="93306"/>
            <a:ext cx="11532637" cy="493103"/>
          </a:xfrm>
        </p:spPr>
        <p:txBody>
          <a:bodyPr>
            <a:normAutofit/>
          </a:bodyPr>
          <a:lstStyle/>
          <a:p>
            <a:pPr algn="ctr" eaLnBrk="1" hangingPunct="1">
              <a:defRPr/>
            </a:pPr>
            <a:r>
              <a:rPr lang="hu-HU" altLang="hu-HU" sz="2800" dirty="0">
                <a:latin typeface="Calibri" panose="020F0502020204030204" pitchFamily="34" charset="0"/>
                <a:cs typeface="Calibri" panose="020F0502020204030204" pitchFamily="34" charset="0"/>
              </a:rPr>
              <a:t>Anyajuh/kecske-használat II.</a:t>
            </a:r>
          </a:p>
        </p:txBody>
      </p:sp>
      <p:sp>
        <p:nvSpPr>
          <p:cNvPr id="29699" name="Rectangle 3">
            <a:extLst>
              <a:ext uri="{FF2B5EF4-FFF2-40B4-BE49-F238E27FC236}">
                <a16:creationId xmlns:a16="http://schemas.microsoft.com/office/drawing/2014/main" id="{16B1FEF9-6B4C-CC74-FDF9-8035B0B28545}"/>
              </a:ext>
            </a:extLst>
          </p:cNvPr>
          <p:cNvSpPr>
            <a:spLocks noGrp="1" noChangeArrowheads="1"/>
          </p:cNvSpPr>
          <p:nvPr>
            <p:ph type="body" idx="1"/>
          </p:nvPr>
        </p:nvSpPr>
        <p:spPr>
          <a:xfrm>
            <a:off x="528736" y="603651"/>
            <a:ext cx="11333582" cy="5885293"/>
          </a:xfrm>
        </p:spPr>
        <p:txBody>
          <a:bodyPr>
            <a:noAutofit/>
          </a:bodyPr>
          <a:lstStyle/>
          <a:p>
            <a:pPr marL="50800" indent="0" algn="just" eaLnBrk="1" hangingPunct="1">
              <a:lnSpc>
                <a:spcPct val="100000"/>
              </a:lnSpc>
              <a:spcBef>
                <a:spcPts val="0"/>
              </a:spcBef>
              <a:buNone/>
            </a:pPr>
            <a:r>
              <a:rPr lang="hu-HU" altLang="hu-HU" sz="1900" b="1" u="sng" dirty="0">
                <a:latin typeface="Calibri" panose="020F0502020204030204" pitchFamily="34" charset="0"/>
                <a:cs typeface="Calibri" panose="020F0502020204030204" pitchFamily="34" charset="0"/>
              </a:rPr>
              <a:t>Sűrített (kétévente háromszori), osztott pároztatás/termékenyítés és elletés:</a:t>
            </a:r>
          </a:p>
          <a:p>
            <a:pPr algn="just" eaLnBrk="1" hangingPunct="1">
              <a:lnSpc>
                <a:spcPct val="100000"/>
              </a:lnSpc>
              <a:spcBef>
                <a:spcPts val="0"/>
              </a:spcBef>
            </a:pPr>
            <a:r>
              <a:rPr lang="hu-HU" altLang="hu-HU" sz="1900" dirty="0">
                <a:latin typeface="Calibri" panose="020F0502020204030204" pitchFamily="34" charset="0"/>
                <a:cs typeface="Calibri" panose="020F0502020204030204" pitchFamily="34" charset="0"/>
              </a:rPr>
              <a:t>Az anyajuhokat/kecskéket </a:t>
            </a:r>
            <a:r>
              <a:rPr lang="hu-HU" altLang="hu-HU" sz="1900" b="1" dirty="0">
                <a:latin typeface="Calibri" panose="020F0502020204030204" pitchFamily="34" charset="0"/>
                <a:cs typeface="Calibri" panose="020F0502020204030204" pitchFamily="34" charset="0"/>
              </a:rPr>
              <a:t>két évente háromszor </a:t>
            </a:r>
            <a:r>
              <a:rPr lang="hu-HU" altLang="hu-HU" sz="1900" dirty="0">
                <a:latin typeface="Calibri" panose="020F0502020204030204" pitchFamily="34" charset="0"/>
                <a:cs typeface="Calibri" panose="020F0502020204030204" pitchFamily="34" charset="0"/>
              </a:rPr>
              <a:t>(átlagosan 8 havonta), három </a:t>
            </a:r>
            <a:r>
              <a:rPr lang="hu-HU" altLang="hu-HU" sz="1900" dirty="0" err="1">
                <a:latin typeface="Calibri" panose="020F0502020204030204" pitchFamily="34" charset="0"/>
                <a:cs typeface="Calibri" panose="020F0502020204030204" pitchFamily="34" charset="0"/>
              </a:rPr>
              <a:t>tenyészidényben</a:t>
            </a:r>
            <a:r>
              <a:rPr lang="hu-HU" altLang="hu-HU" sz="1900" dirty="0">
                <a:latin typeface="Calibri" panose="020F0502020204030204" pitchFamily="34" charset="0"/>
                <a:cs typeface="Calibri" panose="020F0502020204030204" pitchFamily="34" charset="0"/>
              </a:rPr>
              <a:t> termékenyítik és ennek megfelelően </a:t>
            </a:r>
            <a:r>
              <a:rPr lang="hu-HU" altLang="hu-HU" sz="1900" dirty="0" err="1">
                <a:latin typeface="Calibri" panose="020F0502020204030204" pitchFamily="34" charset="0"/>
                <a:cs typeface="Calibri" panose="020F0502020204030204" pitchFamily="34" charset="0"/>
              </a:rPr>
              <a:t>elletik</a:t>
            </a:r>
            <a:r>
              <a:rPr lang="hu-HU" altLang="hu-HU" sz="1900" dirty="0">
                <a:latin typeface="Calibri" panose="020F0502020204030204" pitchFamily="34" charset="0"/>
                <a:cs typeface="Calibri" panose="020F0502020204030204" pitchFamily="34" charset="0"/>
              </a:rPr>
              <a:t>. </a:t>
            </a:r>
          </a:p>
          <a:p>
            <a:pPr algn="just" eaLnBrk="1" hangingPunct="1">
              <a:lnSpc>
                <a:spcPct val="100000"/>
              </a:lnSpc>
              <a:spcBef>
                <a:spcPts val="0"/>
              </a:spcBef>
            </a:pPr>
            <a:r>
              <a:rPr lang="hu-HU" altLang="hu-HU" sz="1900" b="1" dirty="0">
                <a:latin typeface="Calibri" panose="020F0502020204030204" pitchFamily="34" charset="0"/>
                <a:cs typeface="Calibri" panose="020F0502020204030204" pitchFamily="34" charset="0"/>
              </a:rPr>
              <a:t>Három tenyész, </a:t>
            </a:r>
            <a:r>
              <a:rPr lang="hu-HU" altLang="hu-HU" sz="1900" b="1" dirty="0" err="1">
                <a:latin typeface="Calibri" panose="020F0502020204030204" pitchFamily="34" charset="0"/>
                <a:cs typeface="Calibri" panose="020F0502020204030204" pitchFamily="34" charset="0"/>
              </a:rPr>
              <a:t>elletési</a:t>
            </a:r>
            <a:r>
              <a:rPr lang="hu-HU" altLang="hu-HU" sz="1900" b="1" dirty="0">
                <a:latin typeface="Calibri" panose="020F0502020204030204" pitchFamily="34" charset="0"/>
                <a:cs typeface="Calibri" panose="020F0502020204030204" pitchFamily="34" charset="0"/>
              </a:rPr>
              <a:t>/értékesítési idény</a:t>
            </a:r>
            <a:r>
              <a:rPr lang="hu-HU" altLang="hu-HU" sz="1900" dirty="0">
                <a:latin typeface="Calibri" panose="020F0502020204030204" pitchFamily="34" charset="0"/>
                <a:cs typeface="Calibri" panose="020F0502020204030204" pitchFamily="34" charset="0"/>
              </a:rPr>
              <a:t>:</a:t>
            </a:r>
          </a:p>
          <a:p>
            <a:pPr lvl="1" algn="just" eaLnBrk="1" hangingPunct="1">
              <a:lnSpc>
                <a:spcPct val="100000"/>
              </a:lnSpc>
              <a:spcBef>
                <a:spcPts val="0"/>
              </a:spcBef>
            </a:pPr>
            <a:r>
              <a:rPr lang="hu-HU" altLang="hu-HU" sz="1900" dirty="0">
                <a:latin typeface="Calibri" panose="020F0502020204030204" pitchFamily="34" charset="0"/>
                <a:cs typeface="Calibri" panose="020F0502020204030204" pitchFamily="34" charset="0"/>
              </a:rPr>
              <a:t>őszi (augusztus 20. - október közepe)  →  (ellés: 01.20. - 03.15.)  →   Húsvét: évektől függően </a:t>
            </a:r>
          </a:p>
          <a:p>
            <a:pPr lvl="1" algn="just" eaLnBrk="1" hangingPunct="1">
              <a:lnSpc>
                <a:spcPct val="100000"/>
              </a:lnSpc>
              <a:spcBef>
                <a:spcPts val="0"/>
              </a:spcBef>
            </a:pPr>
            <a:r>
              <a:rPr lang="hu-HU" altLang="hu-HU" sz="1900" dirty="0">
                <a:latin typeface="Calibri" panose="020F0502020204030204" pitchFamily="34" charset="0"/>
                <a:cs typeface="Calibri" panose="020F0502020204030204" pitchFamily="34" charset="0"/>
              </a:rPr>
              <a:t>tél végi (január - február)  →  (ellés: 04.15. - 05.15.)  → Mária nap/Nagyboldogasszony (</a:t>
            </a:r>
            <a:r>
              <a:rPr lang="hu-HU" altLang="hu-HU" sz="1900" dirty="0" err="1">
                <a:latin typeface="Calibri" panose="020F0502020204030204" pitchFamily="34" charset="0"/>
                <a:cs typeface="Calibri" panose="020F0502020204030204" pitchFamily="34" charset="0"/>
              </a:rPr>
              <a:t>Ferragosto</a:t>
            </a:r>
            <a:r>
              <a:rPr lang="hu-HU" altLang="hu-HU" sz="1900" dirty="0">
                <a:latin typeface="Calibri" panose="020F0502020204030204" pitchFamily="34" charset="0"/>
                <a:cs typeface="Calibri" panose="020F0502020204030204" pitchFamily="34" charset="0"/>
              </a:rPr>
              <a:t>): 08.15. előtt.</a:t>
            </a:r>
          </a:p>
          <a:p>
            <a:pPr lvl="1" algn="just" eaLnBrk="1" hangingPunct="1">
              <a:lnSpc>
                <a:spcPct val="100000"/>
              </a:lnSpc>
              <a:spcBef>
                <a:spcPts val="0"/>
              </a:spcBef>
            </a:pPr>
            <a:r>
              <a:rPr lang="hu-HU" altLang="hu-HU" sz="1900" dirty="0">
                <a:latin typeface="Calibri" panose="020F0502020204030204" pitchFamily="34" charset="0"/>
                <a:cs typeface="Calibri" panose="020F0502020204030204" pitchFamily="34" charset="0"/>
              </a:rPr>
              <a:t>tavaszi (április - május)   →    (ellés: 09.15. - 10.31.)     →     Karácsony előtt.</a:t>
            </a:r>
          </a:p>
          <a:p>
            <a:pPr algn="just">
              <a:lnSpc>
                <a:spcPct val="100000"/>
              </a:lnSpc>
              <a:spcBef>
                <a:spcPts val="0"/>
              </a:spcBef>
            </a:pPr>
            <a:r>
              <a:rPr lang="hu-HU" altLang="hu-HU" sz="1900" b="1" dirty="0">
                <a:latin typeface="Calibri" panose="020F0502020204030204" pitchFamily="34" charset="0"/>
                <a:cs typeface="Calibri" panose="020F0502020204030204" pitchFamily="34" charset="0"/>
              </a:rPr>
              <a:t>Intenzív körülmények között termelő hús, hús-gyapjú</a:t>
            </a:r>
            <a:r>
              <a:rPr lang="hu-HU" altLang="hu-HU" sz="1900" dirty="0">
                <a:latin typeface="Calibri" panose="020F0502020204030204" pitchFamily="34" charset="0"/>
                <a:cs typeface="Calibri" panose="020F0502020204030204" pitchFamily="34" charset="0"/>
              </a:rPr>
              <a:t> </a:t>
            </a:r>
            <a:r>
              <a:rPr lang="hu-HU" altLang="hu-HU" sz="1900" b="1" dirty="0">
                <a:latin typeface="Calibri" panose="020F0502020204030204" pitchFamily="34" charset="0"/>
                <a:cs typeface="Calibri" panose="020F0502020204030204" pitchFamily="34" charset="0"/>
              </a:rPr>
              <a:t>és rövid laktációjú </a:t>
            </a:r>
            <a:r>
              <a:rPr lang="hu-HU" altLang="hu-HU" sz="1900" dirty="0">
                <a:latin typeface="Calibri" panose="020F0502020204030204" pitchFamily="34" charset="0"/>
                <a:cs typeface="Calibri" panose="020F0502020204030204" pitchFamily="34" charset="0"/>
              </a:rPr>
              <a:t>juhászatokban/kecsketenyészetekben indokolt.</a:t>
            </a:r>
          </a:p>
          <a:p>
            <a:pPr marL="50800" indent="0" algn="just">
              <a:lnSpc>
                <a:spcPct val="100000"/>
              </a:lnSpc>
              <a:spcBef>
                <a:spcPts val="0"/>
              </a:spcBef>
              <a:buNone/>
            </a:pPr>
            <a:endParaRPr lang="hu-HU" altLang="hu-HU" sz="1900" dirty="0">
              <a:latin typeface="Calibri" panose="020F0502020204030204" pitchFamily="34" charset="0"/>
              <a:cs typeface="Calibri" panose="020F0502020204030204" pitchFamily="34" charset="0"/>
            </a:endParaRPr>
          </a:p>
          <a:p>
            <a:pPr marL="50800" indent="0" algn="just" eaLnBrk="1" hangingPunct="1">
              <a:lnSpc>
                <a:spcPct val="100000"/>
              </a:lnSpc>
              <a:spcBef>
                <a:spcPts val="0"/>
              </a:spcBef>
              <a:buNone/>
            </a:pPr>
            <a:r>
              <a:rPr lang="hu-HU" altLang="hu-HU" sz="1900" b="1" u="sng" dirty="0">
                <a:latin typeface="Calibri" panose="020F0502020204030204" pitchFamily="34" charset="0"/>
                <a:cs typeface="Calibri" panose="020F0502020204030204" pitchFamily="34" charset="0"/>
              </a:rPr>
              <a:t>Sűrített (kétévente háromszori), folyamatos pároztatás/termékenyítés és elletés:</a:t>
            </a:r>
          </a:p>
          <a:p>
            <a:pPr algn="just" eaLnBrk="1" hangingPunct="1">
              <a:lnSpc>
                <a:spcPct val="100000"/>
              </a:lnSpc>
              <a:spcBef>
                <a:spcPts val="0"/>
              </a:spcBef>
            </a:pPr>
            <a:r>
              <a:rPr lang="hu-HU" altLang="hu-HU" sz="1900" dirty="0">
                <a:latin typeface="Calibri" panose="020F0502020204030204" pitchFamily="34" charset="0"/>
                <a:cs typeface="Calibri" panose="020F0502020204030204" pitchFamily="34" charset="0"/>
              </a:rPr>
              <a:t>Az anyajuhokat/kecskéket </a:t>
            </a:r>
            <a:r>
              <a:rPr lang="hu-HU" altLang="hu-HU" sz="1900" b="1" dirty="0">
                <a:latin typeface="Calibri" panose="020F0502020204030204" pitchFamily="34" charset="0"/>
                <a:cs typeface="Calibri" panose="020F0502020204030204" pitchFamily="34" charset="0"/>
              </a:rPr>
              <a:t>két évente háromszor </a:t>
            </a:r>
            <a:r>
              <a:rPr lang="hu-HU" altLang="hu-HU" sz="1900" dirty="0">
                <a:latin typeface="Calibri" panose="020F0502020204030204" pitchFamily="34" charset="0"/>
                <a:cs typeface="Calibri" panose="020F0502020204030204" pitchFamily="34" charset="0"/>
              </a:rPr>
              <a:t>(átlagosan 8 havonta) termékenyítik és ennek megfelelően </a:t>
            </a:r>
            <a:r>
              <a:rPr lang="hu-HU" altLang="hu-HU" sz="1900" dirty="0" err="1">
                <a:latin typeface="Calibri" panose="020F0502020204030204" pitchFamily="34" charset="0"/>
                <a:cs typeface="Calibri" panose="020F0502020204030204" pitchFamily="34" charset="0"/>
              </a:rPr>
              <a:t>elletik</a:t>
            </a:r>
            <a:r>
              <a:rPr lang="hu-HU" altLang="hu-HU" sz="1900" dirty="0">
                <a:latin typeface="Calibri" panose="020F0502020204030204" pitchFamily="34" charset="0"/>
                <a:cs typeface="Calibri" panose="020F0502020204030204" pitchFamily="34" charset="0"/>
              </a:rPr>
              <a:t>, de ebben az esetben nincs </a:t>
            </a:r>
            <a:r>
              <a:rPr lang="hu-HU" altLang="hu-HU" sz="1900" dirty="0" err="1">
                <a:latin typeface="Calibri" panose="020F0502020204030204" pitchFamily="34" charset="0"/>
                <a:cs typeface="Calibri" panose="020F0502020204030204" pitchFamily="34" charset="0"/>
              </a:rPr>
              <a:t>tenyészidény</a:t>
            </a:r>
            <a:r>
              <a:rPr lang="hu-HU" altLang="hu-HU" sz="1900" dirty="0">
                <a:latin typeface="Calibri" panose="020F0502020204030204" pitchFamily="34" charset="0"/>
                <a:cs typeface="Calibri" panose="020F0502020204030204" pitchFamily="34" charset="0"/>
              </a:rPr>
              <a:t>, folyamatos az év folyamán a termékenyítés és elletés. </a:t>
            </a:r>
          </a:p>
          <a:p>
            <a:pPr algn="just">
              <a:lnSpc>
                <a:spcPct val="100000"/>
              </a:lnSpc>
              <a:spcBef>
                <a:spcPts val="0"/>
              </a:spcBef>
            </a:pPr>
            <a:r>
              <a:rPr lang="hu-HU" sz="1900" b="1" dirty="0">
                <a:effectLst/>
                <a:latin typeface="Calibri" panose="020F0502020204030204" pitchFamily="34" charset="0"/>
                <a:ea typeface="Calibri" panose="020F0502020204030204" pitchFamily="34" charset="0"/>
                <a:cs typeface="Calibri" panose="020F0502020204030204" pitchFamily="34" charset="0"/>
              </a:rPr>
              <a:t>Sűrített (átlagosan 8 havonkénti), folyamatos (az év teljes ideje alatt) termékenyítés és elletés magyarországi körülmények között nem ajánlott:</a:t>
            </a:r>
          </a:p>
          <a:p>
            <a:pPr lvl="1" algn="just">
              <a:lnSpc>
                <a:spcPct val="100000"/>
              </a:lnSpc>
              <a:spcBef>
                <a:spcPts val="0"/>
              </a:spcBef>
            </a:pPr>
            <a:r>
              <a:rPr lang="hu-HU" sz="1900" dirty="0">
                <a:effectLst/>
                <a:latin typeface="Calibri" panose="020F0502020204030204" pitchFamily="34" charset="0"/>
                <a:ea typeface="Calibri" panose="020F0502020204030204" pitchFamily="34" charset="0"/>
                <a:cs typeface="Calibri" panose="020F0502020204030204" pitchFamily="34" charset="0"/>
              </a:rPr>
              <a:t>a szezonalitásból adódó nehézségek, </a:t>
            </a:r>
          </a:p>
          <a:p>
            <a:pPr lvl="1" algn="just">
              <a:lnSpc>
                <a:spcPct val="100000"/>
              </a:lnSpc>
              <a:spcBef>
                <a:spcPts val="0"/>
              </a:spcBef>
            </a:pPr>
            <a:r>
              <a:rPr lang="hu-HU" sz="1900" dirty="0">
                <a:effectLst/>
                <a:latin typeface="Calibri" panose="020F0502020204030204" pitchFamily="34" charset="0"/>
                <a:ea typeface="Calibri" panose="020F0502020204030204" pitchFamily="34" charset="0"/>
                <a:cs typeface="Calibri" panose="020F0502020204030204" pitchFamily="34" charset="0"/>
              </a:rPr>
              <a:t>a jellemzően kis állománynagyság </a:t>
            </a:r>
            <a:r>
              <a:rPr lang="hu-HU" sz="1900" dirty="0">
                <a:latin typeface="Calibri" panose="020F0502020204030204" pitchFamily="34" charset="0"/>
                <a:ea typeface="Calibri" panose="020F0502020204030204" pitchFamily="34" charset="0"/>
                <a:cs typeface="Calibri" panose="020F0502020204030204" pitchFamily="34" charset="0"/>
              </a:rPr>
              <a:t>(</a:t>
            </a:r>
            <a:r>
              <a:rPr lang="hu-HU" sz="1900" dirty="0">
                <a:effectLst/>
                <a:latin typeface="Calibri" panose="020F0502020204030204" pitchFamily="34" charset="0"/>
                <a:ea typeface="Calibri" panose="020F0502020204030204" pitchFamily="34" charset="0"/>
                <a:cs typeface="Calibri" panose="020F0502020204030204" pitchFamily="34" charset="0"/>
              </a:rPr>
              <a:t>naponta kis létszámú utód születik</a:t>
            </a:r>
            <a:r>
              <a:rPr lang="hu-HU" sz="1900" dirty="0">
                <a:latin typeface="Calibri" panose="020F0502020204030204" pitchFamily="34" charset="0"/>
                <a:ea typeface="Calibri" panose="020F0502020204030204" pitchFamily="34" charset="0"/>
                <a:cs typeface="Calibri" panose="020F0502020204030204" pitchFamily="34" charset="0"/>
              </a:rPr>
              <a:t>),</a:t>
            </a:r>
            <a:endParaRPr lang="hu-HU" sz="1900" dirty="0">
              <a:effectLst/>
              <a:latin typeface="Calibri" panose="020F0502020204030204" pitchFamily="34" charset="0"/>
              <a:ea typeface="Calibri" panose="020F0502020204030204" pitchFamily="34" charset="0"/>
              <a:cs typeface="Calibri" panose="020F0502020204030204" pitchFamily="34" charset="0"/>
            </a:endParaRPr>
          </a:p>
          <a:p>
            <a:pPr lvl="1" algn="just">
              <a:lnSpc>
                <a:spcPct val="100000"/>
              </a:lnSpc>
              <a:spcBef>
                <a:spcPts val="0"/>
              </a:spcBef>
            </a:pPr>
            <a:r>
              <a:rPr lang="hu-HU" sz="1900" dirty="0">
                <a:effectLst/>
                <a:latin typeface="Calibri" panose="020F0502020204030204" pitchFamily="34" charset="0"/>
                <a:ea typeface="Calibri" panose="020F0502020204030204" pitchFamily="34" charset="0"/>
                <a:cs typeface="Calibri" panose="020F0502020204030204" pitchFamily="34" charset="0"/>
              </a:rPr>
              <a:t>a kedvezőtlen munkaerő és kapacitás hatékonyság miatt.</a:t>
            </a:r>
            <a:endParaRPr lang="hu-HU"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5318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05BE763-8729-692B-11AC-50E4F5E1BADD}"/>
              </a:ext>
            </a:extLst>
          </p:cNvPr>
          <p:cNvSpPr>
            <a:spLocks noGrp="1"/>
          </p:cNvSpPr>
          <p:nvPr>
            <p:ph type="title"/>
          </p:nvPr>
        </p:nvSpPr>
        <p:spPr>
          <a:xfrm>
            <a:off x="318196" y="199262"/>
            <a:ext cx="11555605" cy="1325563"/>
          </a:xfrm>
        </p:spPr>
        <p:txBody>
          <a:bodyPr>
            <a:noAutofit/>
          </a:bodyPr>
          <a:lstStyle/>
          <a:p>
            <a:pPr algn="ctr">
              <a:defRPr/>
            </a:pPr>
            <a:r>
              <a:rPr lang="hu-HU" sz="3000" dirty="0">
                <a:latin typeface="Calibri" panose="020F0502020204030204" pitchFamily="34" charset="0"/>
                <a:cs typeface="Calibri" panose="020F0502020204030204" pitchFamily="34" charset="0"/>
              </a:rPr>
              <a:t>Német húsmerinók éves bárányszaporulatának alakulása különböző anyajuhhasználati módok esetében, egy vizsgálat eredményei szerint</a:t>
            </a:r>
          </a:p>
        </p:txBody>
      </p:sp>
      <p:graphicFrame>
        <p:nvGraphicFramePr>
          <p:cNvPr id="4" name="Tartalom helye 3">
            <a:extLst>
              <a:ext uri="{FF2B5EF4-FFF2-40B4-BE49-F238E27FC236}">
                <a16:creationId xmlns:a16="http://schemas.microsoft.com/office/drawing/2014/main" id="{8776B392-AAF7-0CEA-9680-69CB0BE1A5E0}"/>
              </a:ext>
            </a:extLst>
          </p:cNvPr>
          <p:cNvGraphicFramePr>
            <a:graphicFrameLocks noGrp="1"/>
          </p:cNvGraphicFramePr>
          <p:nvPr>
            <p:ph idx="1"/>
          </p:nvPr>
        </p:nvGraphicFramePr>
        <p:xfrm>
          <a:off x="1881301" y="1524825"/>
          <a:ext cx="8429397" cy="4853127"/>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20000"/>
                    </a:ext>
                  </a:extLst>
                </a:gridCol>
                <a:gridCol w="795131">
                  <a:extLst>
                    <a:ext uri="{9D8B030D-6E8A-4147-A177-3AD203B41FA5}">
                      <a16:colId xmlns:a16="http://schemas.microsoft.com/office/drawing/2014/main" val="20001"/>
                    </a:ext>
                  </a:extLst>
                </a:gridCol>
                <a:gridCol w="1526975">
                  <a:extLst>
                    <a:ext uri="{9D8B030D-6E8A-4147-A177-3AD203B41FA5}">
                      <a16:colId xmlns:a16="http://schemas.microsoft.com/office/drawing/2014/main" val="20002"/>
                    </a:ext>
                  </a:extLst>
                </a:gridCol>
                <a:gridCol w="1399592">
                  <a:extLst>
                    <a:ext uri="{9D8B030D-6E8A-4147-A177-3AD203B41FA5}">
                      <a16:colId xmlns:a16="http://schemas.microsoft.com/office/drawing/2014/main" val="20003"/>
                    </a:ext>
                  </a:extLst>
                </a:gridCol>
                <a:gridCol w="1576873">
                  <a:extLst>
                    <a:ext uri="{9D8B030D-6E8A-4147-A177-3AD203B41FA5}">
                      <a16:colId xmlns:a16="http://schemas.microsoft.com/office/drawing/2014/main" val="20004"/>
                    </a:ext>
                  </a:extLst>
                </a:gridCol>
              </a:tblGrid>
              <a:tr h="1227229">
                <a:tc>
                  <a:txBody>
                    <a:bodyPr/>
                    <a:lstStyle/>
                    <a:p>
                      <a:pPr indent="0" algn="l">
                        <a:lnSpc>
                          <a:spcPct val="115000"/>
                        </a:lnSpc>
                        <a:spcAft>
                          <a:spcPts val="0"/>
                        </a:spcAft>
                      </a:pPr>
                      <a:endParaRPr lang="hu-HU" sz="1800" dirty="0">
                        <a:solidFill>
                          <a:schemeClr val="accent6">
                            <a:lumMod val="50000"/>
                          </a:schemeClr>
                        </a:solidFill>
                        <a:effectLst/>
                        <a:latin typeface="Calibri" panose="020F0502020204030204" pitchFamily="34" charset="0"/>
                        <a:ea typeface="+mn-ea"/>
                        <a:cs typeface="Calibri" panose="020F0502020204030204" pitchFamily="34" charset="0"/>
                      </a:endParaRPr>
                    </a:p>
                    <a:p>
                      <a:pPr indent="0" algn="l">
                        <a:lnSpc>
                          <a:spcPct val="115000"/>
                        </a:lnSpc>
                        <a:spcAft>
                          <a:spcPts val="0"/>
                        </a:spcAft>
                      </a:pPr>
                      <a:r>
                        <a:rPr lang="hu-HU" sz="1800" dirty="0">
                          <a:solidFill>
                            <a:schemeClr val="accent6">
                              <a:lumMod val="50000"/>
                            </a:schemeClr>
                          </a:solidFill>
                          <a:effectLst/>
                          <a:latin typeface="Calibri" panose="020F0502020204030204" pitchFamily="34" charset="0"/>
                          <a:ea typeface="+mn-ea"/>
                          <a:cs typeface="Calibri" panose="020F0502020204030204" pitchFamily="34" charset="0"/>
                        </a:rPr>
                        <a:t>Gazdaság</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n</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100 anya</a:t>
                      </a:r>
                    </a:p>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átlagos</a:t>
                      </a:r>
                    </a:p>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szaporulata</a:t>
                      </a:r>
                    </a:p>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(db)</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Értékesített</a:t>
                      </a:r>
                    </a:p>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átlagsúly</a:t>
                      </a:r>
                    </a:p>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(kg)</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Értékesítési</a:t>
                      </a:r>
                    </a:p>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átlagár</a:t>
                      </a:r>
                    </a:p>
                    <a:p>
                      <a:pPr indent="0" algn="ctr">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(Ft/kg)</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extLst>
                  <a:ext uri="{0D108BD9-81ED-4DB2-BD59-A6C34878D82A}">
                    <a16:rowId xmlns:a16="http://schemas.microsoft.com/office/drawing/2014/main" val="10000"/>
                  </a:ext>
                </a:extLst>
              </a:tr>
              <a:tr h="456090">
                <a:tc>
                  <a:txBody>
                    <a:bodyPr/>
                    <a:lstStyle/>
                    <a:p>
                      <a:pPr indent="0" algn="l">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Sűrített folyamatos elletés</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680</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128</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20,4</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664</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extLst>
                  <a:ext uri="{0D108BD9-81ED-4DB2-BD59-A6C34878D82A}">
                    <a16:rowId xmlns:a16="http://schemas.microsoft.com/office/drawing/2014/main" val="10001"/>
                  </a:ext>
                </a:extLst>
              </a:tr>
              <a:tr h="1034445">
                <a:tc>
                  <a:txBody>
                    <a:bodyPr/>
                    <a:lstStyle/>
                    <a:p>
                      <a:pPr indent="0" algn="l">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Évente egyszeri egyidejű (nyár eleji) elletés,</a:t>
                      </a:r>
                    </a:p>
                    <a:p>
                      <a:pPr indent="0" algn="l">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365 napos szabadtartás</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784</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110</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33,5</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856</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extLst>
                  <a:ext uri="{0D108BD9-81ED-4DB2-BD59-A6C34878D82A}">
                    <a16:rowId xmlns:a16="http://schemas.microsoft.com/office/drawing/2014/main" val="10002"/>
                  </a:ext>
                </a:extLst>
              </a:tr>
              <a:tr h="640833">
                <a:tc>
                  <a:txBody>
                    <a:bodyPr/>
                    <a:lstStyle/>
                    <a:p>
                      <a:pPr algn="l">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Sűrített osztott elletés (téli </a:t>
                      </a:r>
                      <a:r>
                        <a:rPr lang="hu-HU" sz="1800" dirty="0" err="1">
                          <a:solidFill>
                            <a:schemeClr val="accent6">
                              <a:lumMod val="50000"/>
                            </a:schemeClr>
                          </a:solidFill>
                          <a:effectLst/>
                          <a:latin typeface="Calibri" panose="020F0502020204030204" pitchFamily="34" charset="0"/>
                          <a:cs typeface="Calibri" panose="020F0502020204030204" pitchFamily="34" charset="0"/>
                        </a:rPr>
                        <a:t>tenyészidény</a:t>
                      </a:r>
                      <a:r>
                        <a:rPr lang="hu-HU" sz="1800" dirty="0">
                          <a:solidFill>
                            <a:schemeClr val="accent6">
                              <a:lumMod val="50000"/>
                            </a:schemeClr>
                          </a:solidFill>
                          <a:effectLst/>
                          <a:latin typeface="Calibri" panose="020F0502020204030204" pitchFamily="34" charset="0"/>
                          <a:cs typeface="Calibri" panose="020F0502020204030204" pitchFamily="34" charset="0"/>
                        </a:rPr>
                        <a:t>)</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350</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160</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31,2</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732</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extLst>
                  <a:ext uri="{0D108BD9-81ED-4DB2-BD59-A6C34878D82A}">
                    <a16:rowId xmlns:a16="http://schemas.microsoft.com/office/drawing/2014/main" val="10003"/>
                  </a:ext>
                </a:extLst>
              </a:tr>
              <a:tr h="640833">
                <a:tc>
                  <a:txBody>
                    <a:bodyPr/>
                    <a:lstStyle/>
                    <a:p>
                      <a:pPr algn="l">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Sűrített osztott elletés (őszi </a:t>
                      </a:r>
                      <a:r>
                        <a:rPr lang="hu-HU" sz="1800" dirty="0" err="1">
                          <a:solidFill>
                            <a:schemeClr val="accent6">
                              <a:lumMod val="50000"/>
                            </a:schemeClr>
                          </a:solidFill>
                          <a:effectLst/>
                          <a:latin typeface="Calibri" panose="020F0502020204030204" pitchFamily="34" charset="0"/>
                          <a:cs typeface="Calibri" panose="020F0502020204030204" pitchFamily="34" charset="0"/>
                        </a:rPr>
                        <a:t>tenyészidény</a:t>
                      </a:r>
                      <a:r>
                        <a:rPr lang="hu-HU" sz="1800" dirty="0">
                          <a:solidFill>
                            <a:schemeClr val="accent6">
                              <a:lumMod val="50000"/>
                            </a:schemeClr>
                          </a:solidFill>
                          <a:effectLst/>
                          <a:latin typeface="Calibri" panose="020F0502020204030204" pitchFamily="34" charset="0"/>
                          <a:cs typeface="Calibri" panose="020F0502020204030204" pitchFamily="34" charset="0"/>
                        </a:rPr>
                        <a:t>)</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348</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70</a:t>
                      </a:r>
                      <a:r>
                        <a:rPr lang="hu-HU" sz="2000" baseline="30000" dirty="0">
                          <a:solidFill>
                            <a:schemeClr val="accent6">
                              <a:lumMod val="50000"/>
                            </a:schemeClr>
                          </a:solidFill>
                          <a:effectLst/>
                          <a:latin typeface="Calibri" panose="020F0502020204030204" pitchFamily="34" charset="0"/>
                          <a:cs typeface="Calibri" panose="020F0502020204030204" pitchFamily="34" charset="0"/>
                        </a:rPr>
                        <a:t> </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33,2</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dirty="0">
                          <a:solidFill>
                            <a:schemeClr val="accent6">
                              <a:lumMod val="50000"/>
                            </a:schemeClr>
                          </a:solidFill>
                          <a:effectLst/>
                          <a:latin typeface="Calibri" panose="020F0502020204030204" pitchFamily="34" charset="0"/>
                          <a:cs typeface="Calibri" panose="020F0502020204030204" pitchFamily="34" charset="0"/>
                        </a:rPr>
                        <a:t>835</a:t>
                      </a:r>
                      <a:endParaRPr lang="hu-HU" sz="20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extLst>
                  <a:ext uri="{0D108BD9-81ED-4DB2-BD59-A6C34878D82A}">
                    <a16:rowId xmlns:a16="http://schemas.microsoft.com/office/drawing/2014/main" val="10004"/>
                  </a:ext>
                </a:extLst>
              </a:tr>
              <a:tr h="640833">
                <a:tc>
                  <a:txBody>
                    <a:bodyPr/>
                    <a:lstStyle/>
                    <a:p>
                      <a:pPr algn="l">
                        <a:lnSpc>
                          <a:spcPct val="115000"/>
                        </a:lnSpc>
                        <a:spcAft>
                          <a:spcPts val="0"/>
                        </a:spcAft>
                      </a:pPr>
                      <a:r>
                        <a:rPr lang="hu-HU" sz="1800" dirty="0">
                          <a:solidFill>
                            <a:schemeClr val="accent6">
                              <a:lumMod val="50000"/>
                            </a:schemeClr>
                          </a:solidFill>
                          <a:effectLst/>
                          <a:latin typeface="Calibri" panose="020F0502020204030204" pitchFamily="34" charset="0"/>
                          <a:cs typeface="Calibri" panose="020F0502020204030204" pitchFamily="34" charset="0"/>
                        </a:rPr>
                        <a:t>Sűrített osztott elletés összes, átlagos</a:t>
                      </a:r>
                      <a:endParaRPr lang="hu-HU" sz="1800"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b="1" i="1" u="none" dirty="0">
                          <a:solidFill>
                            <a:schemeClr val="accent6">
                              <a:lumMod val="50000"/>
                            </a:schemeClr>
                          </a:solidFill>
                          <a:effectLst/>
                          <a:latin typeface="Calibri" panose="020F0502020204030204" pitchFamily="34" charset="0"/>
                          <a:cs typeface="Calibri" panose="020F0502020204030204" pitchFamily="34" charset="0"/>
                        </a:rPr>
                        <a:t>349</a:t>
                      </a:r>
                      <a:endParaRPr lang="hu-HU" sz="2000" b="1" i="1" u="none"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b="1" i="1" u="none" dirty="0">
                          <a:solidFill>
                            <a:schemeClr val="accent6">
                              <a:lumMod val="50000"/>
                            </a:schemeClr>
                          </a:solidFill>
                          <a:effectLst/>
                          <a:latin typeface="Calibri" panose="020F0502020204030204" pitchFamily="34" charset="0"/>
                          <a:cs typeface="Calibri" panose="020F0502020204030204" pitchFamily="34" charset="0"/>
                        </a:rPr>
                        <a:t>230</a:t>
                      </a:r>
                      <a:endParaRPr lang="hu-HU" sz="2000" b="1" i="1" u="none"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b="1" i="1" u="none" dirty="0">
                          <a:solidFill>
                            <a:schemeClr val="accent6">
                              <a:lumMod val="50000"/>
                            </a:schemeClr>
                          </a:solidFill>
                          <a:effectLst/>
                          <a:latin typeface="Calibri" panose="020F0502020204030204" pitchFamily="34" charset="0"/>
                          <a:cs typeface="Calibri" panose="020F0502020204030204" pitchFamily="34" charset="0"/>
                        </a:rPr>
                        <a:t>32,2</a:t>
                      </a:r>
                      <a:endParaRPr lang="hu-HU" sz="2000" b="1" i="1" u="none"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tc>
                  <a:txBody>
                    <a:bodyPr/>
                    <a:lstStyle/>
                    <a:p>
                      <a:pPr indent="0" algn="ctr">
                        <a:lnSpc>
                          <a:spcPct val="115000"/>
                        </a:lnSpc>
                        <a:spcAft>
                          <a:spcPts val="0"/>
                        </a:spcAft>
                      </a:pPr>
                      <a:r>
                        <a:rPr lang="hu-HU" sz="2000" b="1" i="1" u="none" dirty="0">
                          <a:solidFill>
                            <a:schemeClr val="accent6">
                              <a:lumMod val="50000"/>
                            </a:schemeClr>
                          </a:solidFill>
                          <a:effectLst/>
                          <a:latin typeface="Calibri" panose="020F0502020204030204" pitchFamily="34" charset="0"/>
                          <a:cs typeface="Calibri" panose="020F0502020204030204" pitchFamily="34" charset="0"/>
                        </a:rPr>
                        <a:t>784</a:t>
                      </a:r>
                      <a:endParaRPr lang="hu-HU" sz="2000" b="1" i="1" u="none" dirty="0">
                        <a:solidFill>
                          <a:schemeClr val="accent6">
                            <a:lumMod val="50000"/>
                          </a:schemeClr>
                        </a:solidFill>
                        <a:effectLst/>
                        <a:latin typeface="Calibri" panose="020F0502020204030204" pitchFamily="34" charset="0"/>
                        <a:ea typeface="Calibri"/>
                        <a:cs typeface="Calibri" panose="020F0502020204030204" pitchFamily="34" charset="0"/>
                      </a:endParaRPr>
                    </a:p>
                  </a:txBody>
                  <a:tcPr marL="67659" marR="67659" marT="35260" marB="35260" anchor="ctr">
                    <a:solidFill>
                      <a:srgbClr val="1C9E4A">
                        <a:alpha val="33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64598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CA47D6F-9A4F-3B37-86DD-606F627F687F}"/>
              </a:ext>
            </a:extLst>
          </p:cNvPr>
          <p:cNvSpPr>
            <a:spLocks noGrp="1"/>
          </p:cNvSpPr>
          <p:nvPr>
            <p:ph type="title"/>
          </p:nvPr>
        </p:nvSpPr>
        <p:spPr>
          <a:xfrm>
            <a:off x="321547" y="365125"/>
            <a:ext cx="11555605" cy="1315623"/>
          </a:xfrm>
        </p:spPr>
        <p:txBody>
          <a:bodyPr>
            <a:normAutofit fontScale="90000"/>
          </a:bodyPr>
          <a:lstStyle/>
          <a:p>
            <a:pPr algn="ctr">
              <a:defRPr/>
            </a:pPr>
            <a:r>
              <a:rPr lang="hu-HU" sz="3200" dirty="0">
                <a:latin typeface="Calibri" panose="020F0502020204030204" pitchFamily="34" charset="0"/>
                <a:cs typeface="Calibri" panose="020F0502020204030204" pitchFamily="34" charset="0"/>
              </a:rPr>
              <a:t>A 100 német húsmerinó anyára jutó költség és árbevétel alakulása különböző anyajuhhasználati módok esetén, </a:t>
            </a:r>
            <a:br>
              <a:rPr lang="hu-HU" sz="3200" dirty="0">
                <a:latin typeface="Calibri" panose="020F0502020204030204" pitchFamily="34" charset="0"/>
                <a:cs typeface="Calibri" panose="020F0502020204030204" pitchFamily="34" charset="0"/>
              </a:rPr>
            </a:br>
            <a:r>
              <a:rPr lang="hu-HU" sz="3200" dirty="0">
                <a:latin typeface="Calibri" panose="020F0502020204030204" pitchFamily="34" charset="0"/>
                <a:cs typeface="Calibri" panose="020F0502020204030204" pitchFamily="34" charset="0"/>
              </a:rPr>
              <a:t>egy vizsgálat eredményei szerint</a:t>
            </a:r>
            <a:endParaRPr lang="hu-HU" dirty="0">
              <a:latin typeface="Calibri" panose="020F0502020204030204" pitchFamily="34" charset="0"/>
              <a:cs typeface="Calibri" panose="020F0502020204030204" pitchFamily="34" charset="0"/>
            </a:endParaRPr>
          </a:p>
        </p:txBody>
      </p:sp>
      <p:sp>
        <p:nvSpPr>
          <p:cNvPr id="33796" name="Rectangle 2">
            <a:extLst>
              <a:ext uri="{FF2B5EF4-FFF2-40B4-BE49-F238E27FC236}">
                <a16:creationId xmlns:a16="http://schemas.microsoft.com/office/drawing/2014/main" id="{7DA9C5D9-38E1-D657-39B1-6E473C9156FD}"/>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graphicFrame>
        <p:nvGraphicFramePr>
          <p:cNvPr id="5" name="Diagram 4">
            <a:extLst>
              <a:ext uri="{FF2B5EF4-FFF2-40B4-BE49-F238E27FC236}">
                <a16:creationId xmlns:a16="http://schemas.microsoft.com/office/drawing/2014/main" id="{AF8678C8-386F-0149-93A8-6A2E62550D6A}"/>
              </a:ext>
            </a:extLst>
          </p:cNvPr>
          <p:cNvGraphicFramePr>
            <a:graphicFrameLocks/>
          </p:cNvGraphicFramePr>
          <p:nvPr>
            <p:extLst>
              <p:ext uri="{D42A27DB-BD31-4B8C-83A1-F6EECF244321}">
                <p14:modId xmlns:p14="http://schemas.microsoft.com/office/powerpoint/2010/main" val="495864492"/>
              </p:ext>
            </p:extLst>
          </p:nvPr>
        </p:nvGraphicFramePr>
        <p:xfrm>
          <a:off x="2492169" y="1681987"/>
          <a:ext cx="8588592" cy="4908895"/>
        </p:xfrm>
        <a:graphic>
          <a:graphicData uri="http://schemas.openxmlformats.org/drawingml/2006/chart">
            <c:chart xmlns:c="http://schemas.openxmlformats.org/drawingml/2006/chart" xmlns:r="http://schemas.openxmlformats.org/officeDocument/2006/relationships" r:id="rId2"/>
          </a:graphicData>
        </a:graphic>
      </p:graphicFrame>
      <p:sp>
        <p:nvSpPr>
          <p:cNvPr id="33798" name="Rectangle 3">
            <a:extLst>
              <a:ext uri="{FF2B5EF4-FFF2-40B4-BE49-F238E27FC236}">
                <a16:creationId xmlns:a16="http://schemas.microsoft.com/office/drawing/2014/main" id="{691E1DC6-1B23-FD5F-2579-C65CDEA7CDFC}"/>
              </a:ext>
            </a:extLst>
          </p:cNvPr>
          <p:cNvSpPr>
            <a:spLocks noChangeArrowheads="1"/>
          </p:cNvSpPr>
          <p:nvPr/>
        </p:nvSpPr>
        <p:spPr bwMode="auto">
          <a:xfrm>
            <a:off x="1524001" y="3371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hu-HU" altLang="hu-HU" sz="1800"/>
          </a:p>
        </p:txBody>
      </p:sp>
      <p:sp>
        <p:nvSpPr>
          <p:cNvPr id="3" name="Szövegdoboz 2">
            <a:extLst>
              <a:ext uri="{FF2B5EF4-FFF2-40B4-BE49-F238E27FC236}">
                <a16:creationId xmlns:a16="http://schemas.microsoft.com/office/drawing/2014/main" id="{8D11987F-1F05-251E-E55F-94050CB4151F}"/>
              </a:ext>
            </a:extLst>
          </p:cNvPr>
          <p:cNvSpPr txBox="1"/>
          <p:nvPr/>
        </p:nvSpPr>
        <p:spPr>
          <a:xfrm>
            <a:off x="228109" y="3022123"/>
            <a:ext cx="2276502" cy="1938992"/>
          </a:xfrm>
          <a:prstGeom prst="rect">
            <a:avLst/>
          </a:prstGeom>
          <a:noFill/>
          <a:ln>
            <a:solidFill>
              <a:schemeClr val="accent6">
                <a:lumMod val="50000"/>
              </a:schemeClr>
            </a:solidFill>
          </a:ln>
        </p:spPr>
        <p:txBody>
          <a:bodyPr wrap="square" rtlCol="0">
            <a:spAutoFit/>
          </a:bodyPr>
          <a:lstStyle/>
          <a:p>
            <a:r>
              <a:rPr lang="hu-HU" sz="2000" b="1" dirty="0">
                <a:solidFill>
                  <a:schemeClr val="tx1"/>
                </a:solidFill>
                <a:latin typeface="Calibri" panose="020F0502020204030204" pitchFamily="34" charset="0"/>
                <a:cs typeface="Calibri" panose="020F0502020204030204" pitchFamily="34" charset="0"/>
              </a:rPr>
              <a:t>A:</a:t>
            </a:r>
            <a:r>
              <a:rPr lang="hu-HU" sz="2000" dirty="0">
                <a:solidFill>
                  <a:srgbClr val="1C9E4A"/>
                </a:solidFill>
                <a:latin typeface="Calibri" panose="020F0502020204030204" pitchFamily="34" charset="0"/>
                <a:cs typeface="Calibri" panose="020F0502020204030204" pitchFamily="34" charset="0"/>
              </a:rPr>
              <a:t> sűrített, folyamatos elletés</a:t>
            </a:r>
          </a:p>
          <a:p>
            <a:r>
              <a:rPr lang="hu-HU" sz="2000" b="1" dirty="0">
                <a:solidFill>
                  <a:schemeClr val="tx1"/>
                </a:solidFill>
                <a:latin typeface="Calibri" panose="020F0502020204030204" pitchFamily="34" charset="0"/>
                <a:cs typeface="Calibri" panose="020F0502020204030204" pitchFamily="34" charset="0"/>
              </a:rPr>
              <a:t>B:</a:t>
            </a:r>
            <a:r>
              <a:rPr lang="hu-HU" sz="2000" b="1" dirty="0">
                <a:solidFill>
                  <a:srgbClr val="1C9E4A"/>
                </a:solidFill>
                <a:latin typeface="Calibri" panose="020F0502020204030204" pitchFamily="34" charset="0"/>
                <a:cs typeface="Calibri" panose="020F0502020204030204" pitchFamily="34" charset="0"/>
              </a:rPr>
              <a:t> </a:t>
            </a:r>
            <a:r>
              <a:rPr lang="hu-HU" sz="2000" dirty="0">
                <a:solidFill>
                  <a:srgbClr val="1C9E4A"/>
                </a:solidFill>
                <a:latin typeface="Calibri" panose="020F0502020204030204" pitchFamily="34" charset="0"/>
                <a:cs typeface="Calibri" panose="020F0502020204030204" pitchFamily="34" charset="0"/>
              </a:rPr>
              <a:t>évente, egyszeri osztott elletés</a:t>
            </a:r>
          </a:p>
          <a:p>
            <a:r>
              <a:rPr lang="hu-HU" sz="2000" b="1" dirty="0">
                <a:solidFill>
                  <a:schemeClr val="tx1"/>
                </a:solidFill>
                <a:latin typeface="Calibri" panose="020F0502020204030204" pitchFamily="34" charset="0"/>
                <a:cs typeface="Calibri" panose="020F0502020204030204" pitchFamily="34" charset="0"/>
              </a:rPr>
              <a:t>C:</a:t>
            </a:r>
            <a:r>
              <a:rPr lang="hu-HU" sz="2000" b="1" dirty="0">
                <a:solidFill>
                  <a:srgbClr val="1C9E4A"/>
                </a:solidFill>
                <a:latin typeface="Calibri" panose="020F0502020204030204" pitchFamily="34" charset="0"/>
                <a:cs typeface="Calibri" panose="020F0502020204030204" pitchFamily="34" charset="0"/>
              </a:rPr>
              <a:t> </a:t>
            </a:r>
            <a:r>
              <a:rPr lang="hu-HU" sz="2000" dirty="0">
                <a:solidFill>
                  <a:srgbClr val="1C9E4A"/>
                </a:solidFill>
                <a:latin typeface="Calibri" panose="020F0502020204030204" pitchFamily="34" charset="0"/>
                <a:cs typeface="Calibri" panose="020F0502020204030204" pitchFamily="34" charset="0"/>
              </a:rPr>
              <a:t>sűrített, osztott elletés</a:t>
            </a:r>
          </a:p>
        </p:txBody>
      </p:sp>
    </p:spTree>
    <p:extLst>
      <p:ext uri="{BB962C8B-B14F-4D97-AF65-F5344CB8AC3E}">
        <p14:creationId xmlns:p14="http://schemas.microsoft.com/office/powerpoint/2010/main" val="645989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12A4DD0-45AC-BF56-08C4-CAD3363AEEB7}"/>
              </a:ext>
            </a:extLst>
          </p:cNvPr>
          <p:cNvSpPr>
            <a:spLocks noGrp="1"/>
          </p:cNvSpPr>
          <p:nvPr>
            <p:ph type="title"/>
          </p:nvPr>
        </p:nvSpPr>
        <p:spPr>
          <a:xfrm>
            <a:off x="2438805" y="279474"/>
            <a:ext cx="7380651" cy="739061"/>
          </a:xfrm>
        </p:spPr>
        <p:txBody>
          <a:bodyPr>
            <a:normAutofit/>
          </a:bodyPr>
          <a:lstStyle/>
          <a:p>
            <a:pPr algn="ctr">
              <a:defRPr/>
            </a:pPr>
            <a:r>
              <a:rPr lang="hu-HU" sz="3000" dirty="0">
                <a:latin typeface="Calibri" panose="020F0502020204030204" pitchFamily="34" charset="0"/>
                <a:cs typeface="Calibri" panose="020F0502020204030204" pitchFamily="34" charset="0"/>
              </a:rPr>
              <a:t>Ellő anyajuhok/anyakecskék elhelyezése</a:t>
            </a:r>
            <a:endParaRPr lang="hu-HU" sz="3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123" name="Szöveg helye 2">
            <a:extLst>
              <a:ext uri="{FF2B5EF4-FFF2-40B4-BE49-F238E27FC236}">
                <a16:creationId xmlns:a16="http://schemas.microsoft.com/office/drawing/2014/main" id="{D53622F7-2193-99A9-87EE-89CEEC6ED378}"/>
              </a:ext>
            </a:extLst>
          </p:cNvPr>
          <p:cNvSpPr>
            <a:spLocks noGrp="1"/>
          </p:cNvSpPr>
          <p:nvPr>
            <p:ph type="body" sz="half" idx="1"/>
          </p:nvPr>
        </p:nvSpPr>
        <p:spPr>
          <a:xfrm>
            <a:off x="79193" y="2057835"/>
            <a:ext cx="4420150" cy="3985861"/>
          </a:xfrm>
        </p:spPr>
        <p:txBody>
          <a:bodyPr>
            <a:noAutofit/>
          </a:bodyPr>
          <a:lstStyle/>
          <a:p>
            <a:r>
              <a:rPr lang="hu-HU" altLang="hu-HU" sz="2400" b="1" dirty="0">
                <a:latin typeface="Calibri" panose="020F0502020204030204" pitchFamily="34" charset="0"/>
                <a:cs typeface="Calibri" panose="020F0502020204030204" pitchFamily="34" charset="0"/>
              </a:rPr>
              <a:t>Elletés típusai:</a:t>
            </a:r>
          </a:p>
          <a:p>
            <a:pPr lvl="1"/>
            <a:r>
              <a:rPr lang="hu-HU" altLang="hu-HU" b="1" dirty="0">
                <a:latin typeface="Calibri" panose="020F0502020204030204" pitchFamily="34" charset="0"/>
                <a:cs typeface="Calibri" panose="020F0502020204030204" pitchFamily="34" charset="0"/>
              </a:rPr>
              <a:t>Csoportos</a:t>
            </a:r>
          </a:p>
          <a:p>
            <a:pPr lvl="2"/>
            <a:r>
              <a:rPr lang="hu-HU" altLang="hu-HU" sz="2400" dirty="0">
                <a:latin typeface="Calibri" panose="020F0502020204030204" pitchFamily="34" charset="0"/>
                <a:cs typeface="Calibri" panose="020F0502020204030204" pitchFamily="34" charset="0"/>
              </a:rPr>
              <a:t>csoportok kialakítása</a:t>
            </a:r>
          </a:p>
          <a:p>
            <a:pPr lvl="2"/>
            <a:r>
              <a:rPr lang="hu-HU" altLang="hu-HU" sz="2400" dirty="0">
                <a:latin typeface="Calibri" panose="020F0502020204030204" pitchFamily="34" charset="0"/>
                <a:cs typeface="Calibri" panose="020F0502020204030204" pitchFamily="34" charset="0"/>
              </a:rPr>
              <a:t>ellés ellenőrzése</a:t>
            </a:r>
          </a:p>
          <a:p>
            <a:pPr marL="1016000" lvl="2" indent="0">
              <a:buNone/>
            </a:pPr>
            <a:endParaRPr lang="hu-HU" altLang="hu-HU" sz="2400" dirty="0">
              <a:latin typeface="Calibri" panose="020F0502020204030204" pitchFamily="34" charset="0"/>
              <a:cs typeface="Calibri" panose="020F0502020204030204" pitchFamily="34" charset="0"/>
            </a:endParaRPr>
          </a:p>
          <a:p>
            <a:pPr lvl="1"/>
            <a:r>
              <a:rPr lang="hu-HU" altLang="hu-HU" b="1" dirty="0" err="1">
                <a:latin typeface="Calibri" panose="020F0502020204030204" pitchFamily="34" charset="0"/>
                <a:cs typeface="Calibri" panose="020F0502020204030204" pitchFamily="34" charset="0"/>
              </a:rPr>
              <a:t>Elletőboxos</a:t>
            </a:r>
            <a:r>
              <a:rPr lang="hu-HU" altLang="hu-HU" b="1" dirty="0">
                <a:latin typeface="Calibri" panose="020F0502020204030204" pitchFamily="34" charset="0"/>
                <a:cs typeface="Calibri" panose="020F0502020204030204" pitchFamily="34" charset="0"/>
              </a:rPr>
              <a:t>/</a:t>
            </a:r>
            <a:r>
              <a:rPr lang="hu-HU" altLang="hu-HU" b="1" dirty="0" err="1">
                <a:latin typeface="Calibri" panose="020F0502020204030204" pitchFamily="34" charset="0"/>
                <a:cs typeface="Calibri" panose="020F0502020204030204" pitchFamily="34" charset="0"/>
              </a:rPr>
              <a:t>fogadtatós</a:t>
            </a:r>
            <a:endParaRPr lang="hu-HU" altLang="hu-HU" b="1" dirty="0">
              <a:latin typeface="Calibri" panose="020F0502020204030204" pitchFamily="34" charset="0"/>
              <a:cs typeface="Calibri" panose="020F0502020204030204" pitchFamily="34" charset="0"/>
            </a:endParaRPr>
          </a:p>
          <a:p>
            <a:pPr lvl="2"/>
            <a:r>
              <a:rPr lang="hu-HU" altLang="hu-HU" sz="2400" dirty="0">
                <a:latin typeface="Calibri" panose="020F0502020204030204" pitchFamily="34" charset="0"/>
                <a:cs typeface="Calibri" panose="020F0502020204030204" pitchFamily="34" charset="0"/>
              </a:rPr>
              <a:t>ellő anyajuhok kiválasztása</a:t>
            </a:r>
          </a:p>
          <a:p>
            <a:pPr lvl="2"/>
            <a:r>
              <a:rPr lang="hu-HU" altLang="hu-HU" sz="2400" dirty="0">
                <a:latin typeface="Calibri" panose="020F0502020204030204" pitchFamily="34" charset="0"/>
                <a:cs typeface="Calibri" panose="020F0502020204030204" pitchFamily="34" charset="0"/>
              </a:rPr>
              <a:t>ellés ellenőrzése</a:t>
            </a:r>
          </a:p>
        </p:txBody>
      </p:sp>
      <p:pic>
        <p:nvPicPr>
          <p:cNvPr id="5124" name="Picture 2" descr="Képtalálat a következ&amp;odblac;re: „juhok ellése kép”">
            <a:extLst>
              <a:ext uri="{FF2B5EF4-FFF2-40B4-BE49-F238E27FC236}">
                <a16:creationId xmlns:a16="http://schemas.microsoft.com/office/drawing/2014/main" id="{34741D14-679D-025D-08C9-CAD9B74FA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483" y="4365626"/>
            <a:ext cx="3143665" cy="224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descr="Képtalálat a következ&amp;odblac;re: „juhok ellése kép”">
            <a:extLst>
              <a:ext uri="{FF2B5EF4-FFF2-40B4-BE49-F238E27FC236}">
                <a16:creationId xmlns:a16="http://schemas.microsoft.com/office/drawing/2014/main" id="{4B96FF7A-820A-2A29-D8C9-791D30AE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593" y="4332872"/>
            <a:ext cx="3243670" cy="231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9">
            <a:extLst>
              <a:ext uri="{FF2B5EF4-FFF2-40B4-BE49-F238E27FC236}">
                <a16:creationId xmlns:a16="http://schemas.microsoft.com/office/drawing/2014/main" id="{FBCB5745-7024-48C8-77A7-87D55C229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831" y="1281597"/>
            <a:ext cx="3320354" cy="2487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10">
            <a:extLst>
              <a:ext uri="{FF2B5EF4-FFF2-40B4-BE49-F238E27FC236}">
                <a16:creationId xmlns:a16="http://schemas.microsoft.com/office/drawing/2014/main" id="{56D630C3-EADA-A168-7948-3BA76C421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673" y="1863263"/>
            <a:ext cx="3143665" cy="235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10" descr="Képtalálatok a következőre: juhitató képek">
            <a:extLst>
              <a:ext uri="{FF2B5EF4-FFF2-40B4-BE49-F238E27FC236}">
                <a16:creationId xmlns:a16="http://schemas.microsoft.com/office/drawing/2014/main" id="{ADE222CA-3256-176D-DBC3-30357CE16B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26" y="83345"/>
            <a:ext cx="2546260" cy="186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Képtalálatok a következőre: mobil juh karám képek">
            <a:extLst>
              <a:ext uri="{FF2B5EF4-FFF2-40B4-BE49-F238E27FC236}">
                <a16:creationId xmlns:a16="http://schemas.microsoft.com/office/drawing/2014/main" id="{32EA209C-1CE5-A017-70E4-98D5740897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7075" y="107951"/>
            <a:ext cx="222726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678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a:extLst>
              <a:ext uri="{FF2B5EF4-FFF2-40B4-BE49-F238E27FC236}">
                <a16:creationId xmlns:a16="http://schemas.microsoft.com/office/drawing/2014/main" id="{0677C719-00BD-0D4A-CEB5-4C977A5B8B1A}"/>
              </a:ext>
            </a:extLst>
          </p:cNvPr>
          <p:cNvSpPr>
            <a:spLocks noGrp="1"/>
          </p:cNvSpPr>
          <p:nvPr>
            <p:ph type="title"/>
          </p:nvPr>
        </p:nvSpPr>
        <p:spPr>
          <a:xfrm>
            <a:off x="914399" y="393116"/>
            <a:ext cx="7452552" cy="956779"/>
          </a:xfrm>
        </p:spPr>
        <p:txBody>
          <a:bodyPr/>
          <a:lstStyle/>
          <a:p>
            <a:pPr>
              <a:defRPr/>
            </a:pPr>
            <a:r>
              <a:rPr lang="hu-HU" sz="3200" dirty="0">
                <a:latin typeface="Calibri" panose="020F0502020204030204" pitchFamily="34" charset="0"/>
                <a:cs typeface="Calibri" panose="020F0502020204030204" pitchFamily="34" charset="0"/>
              </a:rPr>
              <a:t>A bárány- és ollónevelés célja és módjai</a:t>
            </a:r>
            <a:endParaRPr lang="hu-HU" altLang="hu-HU" sz="3200" dirty="0">
              <a:latin typeface="Calibri" panose="020F0502020204030204" pitchFamily="34" charset="0"/>
              <a:cs typeface="Calibri" panose="020F0502020204030204" pitchFamily="34" charset="0"/>
            </a:endParaRPr>
          </a:p>
        </p:txBody>
      </p:sp>
      <p:sp>
        <p:nvSpPr>
          <p:cNvPr id="8195" name="Tartalom helye 2">
            <a:extLst>
              <a:ext uri="{FF2B5EF4-FFF2-40B4-BE49-F238E27FC236}">
                <a16:creationId xmlns:a16="http://schemas.microsoft.com/office/drawing/2014/main" id="{678D8C15-030D-885F-8442-14161218B730}"/>
              </a:ext>
            </a:extLst>
          </p:cNvPr>
          <p:cNvSpPr>
            <a:spLocks noGrp="1"/>
          </p:cNvSpPr>
          <p:nvPr>
            <p:ph idx="1"/>
          </p:nvPr>
        </p:nvSpPr>
        <p:spPr>
          <a:xfrm>
            <a:off x="522513" y="1429431"/>
            <a:ext cx="6783355" cy="4952708"/>
          </a:xfrm>
        </p:spPr>
        <p:txBody>
          <a:bodyPr>
            <a:normAutofit/>
          </a:bodyPr>
          <a:lstStyle/>
          <a:p>
            <a:pPr algn="just"/>
            <a:r>
              <a:rPr lang="hu-HU" altLang="hu-HU" sz="2200" dirty="0">
                <a:latin typeface="Calibri" panose="020F0502020204030204" pitchFamily="34" charset="0"/>
                <a:cs typeface="Calibri" panose="020F0502020204030204" pitchFamily="34" charset="0"/>
              </a:rPr>
              <a:t>A báránynevelés célja, hogy </a:t>
            </a:r>
            <a:r>
              <a:rPr lang="hu-HU" altLang="hu-HU" sz="2200" b="1" dirty="0">
                <a:latin typeface="Calibri" panose="020F0502020204030204" pitchFamily="34" charset="0"/>
                <a:cs typeface="Calibri" panose="020F0502020204030204" pitchFamily="34" charset="0"/>
              </a:rPr>
              <a:t>minél gyorsabban szilárd takarmányra szoktassuk </a:t>
            </a:r>
            <a:r>
              <a:rPr lang="hu-HU" altLang="hu-HU" sz="2200" dirty="0">
                <a:latin typeface="Calibri" panose="020F0502020204030204" pitchFamily="34" charset="0"/>
                <a:cs typeface="Calibri" panose="020F0502020204030204" pitchFamily="34" charset="0"/>
              </a:rPr>
              <a:t>a bárányokat úgy, hogy azok kifejlett korukban tenyésztésre alkalmasak legyenek. </a:t>
            </a:r>
          </a:p>
          <a:p>
            <a:pPr algn="just"/>
            <a:r>
              <a:rPr lang="hu-HU" altLang="hu-HU" sz="2200" dirty="0">
                <a:latin typeface="Calibri" panose="020F0502020204030204" pitchFamily="34" charset="0"/>
                <a:cs typeface="Calibri" panose="020F0502020204030204" pitchFamily="34" charset="0"/>
              </a:rPr>
              <a:t>A báránynevelés már a vemhesség alatt elkezdődik!</a:t>
            </a:r>
            <a:endParaRPr lang="hu-HU" altLang="hu-HU" sz="2200" b="1" dirty="0">
              <a:latin typeface="Calibri" panose="020F0502020204030204" pitchFamily="34" charset="0"/>
              <a:cs typeface="Calibri" panose="020F0502020204030204" pitchFamily="34" charset="0"/>
            </a:endParaRPr>
          </a:p>
          <a:p>
            <a:pPr algn="just"/>
            <a:r>
              <a:rPr lang="hu-HU" altLang="hu-HU" sz="2200" b="1" dirty="0">
                <a:latin typeface="Calibri" panose="020F0502020204030204" pitchFamily="34" charset="0"/>
                <a:cs typeface="Calibri" panose="020F0502020204030204" pitchFamily="34" charset="0"/>
              </a:rPr>
              <a:t>Szoptatásos báránynevelés </a:t>
            </a:r>
            <a:r>
              <a:rPr lang="hu-HU" altLang="hu-HU" sz="2200" dirty="0">
                <a:latin typeface="Calibri" panose="020F0502020204030204" pitchFamily="34" charset="0"/>
                <a:cs typeface="Calibri" panose="020F0502020204030204" pitchFamily="34" charset="0"/>
              </a:rPr>
              <a:t>(hús és hús-gyapjú állományokban):</a:t>
            </a:r>
          </a:p>
          <a:p>
            <a:pPr lvl="1" algn="just"/>
            <a:r>
              <a:rPr lang="hu-HU" altLang="hu-HU" sz="2200" dirty="0">
                <a:latin typeface="Calibri" panose="020F0502020204030204" pitchFamily="34" charset="0"/>
                <a:cs typeface="Calibri" panose="020F0502020204030204" pitchFamily="34" charset="0"/>
              </a:rPr>
              <a:t>Korai választással</a:t>
            </a:r>
          </a:p>
          <a:p>
            <a:pPr lvl="1" algn="just"/>
            <a:r>
              <a:rPr lang="hu-HU" altLang="hu-HU" sz="2200" dirty="0">
                <a:latin typeface="Calibri" panose="020F0502020204030204" pitchFamily="34" charset="0"/>
                <a:cs typeface="Calibri" panose="020F0502020204030204" pitchFamily="34" charset="0"/>
              </a:rPr>
              <a:t>Késői választással (húshasznú állományokban)</a:t>
            </a:r>
            <a:endParaRPr lang="hu-HU" altLang="hu-HU" sz="1200" dirty="0">
              <a:latin typeface="Calibri" panose="020F0502020204030204" pitchFamily="34" charset="0"/>
              <a:cs typeface="Calibri" panose="020F0502020204030204" pitchFamily="34" charset="0"/>
            </a:endParaRPr>
          </a:p>
          <a:p>
            <a:pPr algn="just"/>
            <a:r>
              <a:rPr lang="hu-HU" altLang="hu-HU" sz="2200" b="1" dirty="0">
                <a:latin typeface="Calibri" panose="020F0502020204030204" pitchFamily="34" charset="0"/>
                <a:cs typeface="Calibri" panose="020F0502020204030204" pitchFamily="34" charset="0"/>
              </a:rPr>
              <a:t>Itatásos (mesterséges) báránynevelés</a:t>
            </a:r>
          </a:p>
          <a:p>
            <a:pPr lvl="1" algn="just"/>
            <a:r>
              <a:rPr lang="hu-HU" altLang="hu-HU" sz="2200" dirty="0">
                <a:latin typeface="Calibri" panose="020F0502020204030204" pitchFamily="34" charset="0"/>
                <a:cs typeface="Calibri" panose="020F0502020204030204" pitchFamily="34" charset="0"/>
              </a:rPr>
              <a:t>Előnye, hátránya</a:t>
            </a:r>
          </a:p>
        </p:txBody>
      </p:sp>
      <p:pic>
        <p:nvPicPr>
          <p:cNvPr id="4" name="Picture 5" descr="lambing%202004">
            <a:extLst>
              <a:ext uri="{FF2B5EF4-FFF2-40B4-BE49-F238E27FC236}">
                <a16:creationId xmlns:a16="http://schemas.microsoft.com/office/drawing/2014/main" id="{A66EB53B-EE39-34F4-E01E-EC38899A0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3506" y="3918534"/>
            <a:ext cx="35179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irth">
            <a:extLst>
              <a:ext uri="{FF2B5EF4-FFF2-40B4-BE49-F238E27FC236}">
                <a16:creationId xmlns:a16="http://schemas.microsoft.com/office/drawing/2014/main" id="{90425BEC-F0B4-6DB0-E88F-1F72E398A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506" y="1153206"/>
            <a:ext cx="35179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505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BF23B34-09D4-D394-FAFD-B6355B9861E8}"/>
              </a:ext>
            </a:extLst>
          </p:cNvPr>
          <p:cNvSpPr>
            <a:spLocks noGrp="1"/>
          </p:cNvSpPr>
          <p:nvPr>
            <p:ph type="title" sz="quarter"/>
          </p:nvPr>
        </p:nvSpPr>
        <p:spPr>
          <a:xfrm>
            <a:off x="914400" y="274638"/>
            <a:ext cx="9789584" cy="677084"/>
          </a:xfrm>
        </p:spPr>
        <p:txBody>
          <a:bodyPr/>
          <a:lstStyle/>
          <a:p>
            <a:pPr>
              <a:defRPr/>
            </a:pPr>
            <a:r>
              <a:rPr lang="hu-HU" sz="3200" dirty="0">
                <a:latin typeface="Calibri" panose="020F0502020204030204" pitchFamily="34" charset="0"/>
                <a:cs typeface="Calibri" panose="020F0502020204030204" pitchFamily="34" charset="0"/>
              </a:rPr>
              <a:t>Szoptatásos báránynevelés - korai választással</a:t>
            </a:r>
          </a:p>
        </p:txBody>
      </p:sp>
      <p:sp>
        <p:nvSpPr>
          <p:cNvPr id="10243" name="Tartalom helye 3">
            <a:extLst>
              <a:ext uri="{FF2B5EF4-FFF2-40B4-BE49-F238E27FC236}">
                <a16:creationId xmlns:a16="http://schemas.microsoft.com/office/drawing/2014/main" id="{1BF0B693-8372-C2E1-2248-76623E255B49}"/>
              </a:ext>
            </a:extLst>
          </p:cNvPr>
          <p:cNvSpPr>
            <a:spLocks noGrp="1"/>
          </p:cNvSpPr>
          <p:nvPr>
            <p:ph sz="quarter" idx="2"/>
          </p:nvPr>
        </p:nvSpPr>
        <p:spPr>
          <a:xfrm>
            <a:off x="4882719" y="2831336"/>
            <a:ext cx="6752555" cy="3365638"/>
          </a:xfrm>
        </p:spPr>
        <p:txBody>
          <a:bodyPr>
            <a:noAutofit/>
          </a:bodyPr>
          <a:lstStyle/>
          <a:p>
            <a:pPr lvl="1">
              <a:spcBef>
                <a:spcPts val="600"/>
              </a:spcBef>
            </a:pPr>
            <a:r>
              <a:rPr lang="hu-HU" altLang="hu-HU" sz="1400" b="1" dirty="0">
                <a:latin typeface="Calibri" panose="020F0502020204030204" pitchFamily="34" charset="0"/>
                <a:cs typeface="Calibri" panose="020F0502020204030204" pitchFamily="34" charset="0"/>
              </a:rPr>
              <a:t>Fogadtatás időszaka </a:t>
            </a:r>
            <a:r>
              <a:rPr lang="hu-HU" altLang="hu-HU" sz="1400" dirty="0">
                <a:latin typeface="Calibri" panose="020F0502020204030204" pitchFamily="34" charset="0"/>
                <a:cs typeface="Calibri" panose="020F0502020204030204" pitchFamily="34" charset="0"/>
              </a:rPr>
              <a:t>(2-7 nap a fejlettségtől függően):</a:t>
            </a:r>
          </a:p>
          <a:p>
            <a:pPr lvl="2">
              <a:spcBef>
                <a:spcPts val="600"/>
              </a:spcBef>
            </a:pPr>
            <a:r>
              <a:rPr lang="hu-HU" altLang="hu-HU" sz="1400" dirty="0">
                <a:latin typeface="Calibri" panose="020F0502020204030204" pitchFamily="34" charset="0"/>
                <a:cs typeface="Calibri" panose="020F0502020204030204" pitchFamily="34" charset="0"/>
              </a:rPr>
              <a:t>Padozat: szecskázott szalma, rácspadozat</a:t>
            </a:r>
          </a:p>
          <a:p>
            <a:pPr lvl="2">
              <a:spcBef>
                <a:spcPts val="600"/>
              </a:spcBef>
            </a:pPr>
            <a:r>
              <a:rPr lang="hu-HU" altLang="hu-HU" sz="1400" dirty="0">
                <a:latin typeface="Calibri" panose="020F0502020204030204" pitchFamily="34" charset="0"/>
                <a:cs typeface="Calibri" panose="020F0502020204030204" pitchFamily="34" charset="0"/>
              </a:rPr>
              <a:t>Takarmányozás: csak az anyákat kell takarmányozni, bárányok/ollók korlátozás nélkül szophatnak</a:t>
            </a:r>
          </a:p>
          <a:p>
            <a:pPr lvl="1">
              <a:spcBef>
                <a:spcPts val="600"/>
              </a:spcBef>
            </a:pPr>
            <a:r>
              <a:rPr lang="hu-HU" altLang="hu-HU" sz="1400" b="1" dirty="0">
                <a:latin typeface="Calibri" panose="020F0502020204030204" pitchFamily="34" charset="0"/>
                <a:cs typeface="Calibri" panose="020F0502020204030204" pitchFamily="34" charset="0"/>
              </a:rPr>
              <a:t>Bárányóvoda időszaka </a:t>
            </a:r>
            <a:r>
              <a:rPr lang="hu-HU" altLang="hu-HU" sz="1400" dirty="0">
                <a:latin typeface="Calibri" panose="020F0502020204030204" pitchFamily="34" charset="0"/>
                <a:cs typeface="Calibri" panose="020F0502020204030204" pitchFamily="34" charset="0"/>
              </a:rPr>
              <a:t>(14-21 napos korig):</a:t>
            </a:r>
          </a:p>
          <a:p>
            <a:pPr lvl="2">
              <a:spcBef>
                <a:spcPts val="600"/>
              </a:spcBef>
            </a:pPr>
            <a:r>
              <a:rPr lang="hu-HU" altLang="hu-HU" sz="1400" dirty="0">
                <a:latin typeface="Calibri" panose="020F0502020204030204" pitchFamily="34" charset="0"/>
                <a:cs typeface="Calibri" panose="020F0502020204030204" pitchFamily="34" charset="0"/>
              </a:rPr>
              <a:t>Padozat: szecskázott szalma, egyéb</a:t>
            </a:r>
          </a:p>
          <a:p>
            <a:pPr lvl="2">
              <a:spcBef>
                <a:spcPts val="600"/>
              </a:spcBef>
            </a:pPr>
            <a:r>
              <a:rPr lang="hu-HU" altLang="hu-HU" sz="1400" dirty="0">
                <a:latin typeface="Calibri" panose="020F0502020204030204" pitchFamily="34" charset="0"/>
                <a:cs typeface="Calibri" panose="020F0502020204030204" pitchFamily="34" charset="0"/>
              </a:rPr>
              <a:t>Takarmányozás: a bárányok/ollók időbeli korlátozás nélkül szophatnak, anyáktól elkülönített térben báránytáp és jó minőségű „illatos” széna</a:t>
            </a:r>
          </a:p>
          <a:p>
            <a:pPr lvl="2">
              <a:spcBef>
                <a:spcPts val="600"/>
              </a:spcBef>
            </a:pPr>
            <a:r>
              <a:rPr lang="hu-HU" altLang="hu-HU" sz="1400" dirty="0">
                <a:latin typeface="Calibri" panose="020F0502020204030204" pitchFamily="34" charset="0"/>
                <a:cs typeface="Calibri" panose="020F0502020204030204" pitchFamily="34" charset="0"/>
              </a:rPr>
              <a:t>Csoportos tartás: 15-30 anya bárányával</a:t>
            </a:r>
          </a:p>
          <a:p>
            <a:pPr lvl="1">
              <a:spcBef>
                <a:spcPts val="600"/>
              </a:spcBef>
            </a:pPr>
            <a:r>
              <a:rPr lang="hu-HU" altLang="hu-HU" sz="1400" b="1" dirty="0">
                <a:latin typeface="Calibri" panose="020F0502020204030204" pitchFamily="34" charset="0"/>
                <a:cs typeface="Calibri" panose="020F0502020204030204" pitchFamily="34" charset="0"/>
              </a:rPr>
              <a:t>Bárányiskola időszaka </a:t>
            </a:r>
            <a:r>
              <a:rPr lang="hu-HU" altLang="hu-HU" sz="1400" dirty="0">
                <a:latin typeface="Calibri" panose="020F0502020204030204" pitchFamily="34" charset="0"/>
                <a:cs typeface="Calibri" panose="020F0502020204030204" pitchFamily="34" charset="0"/>
              </a:rPr>
              <a:t>(42-56 napos (6-8 hetes) korig):</a:t>
            </a:r>
            <a:endParaRPr lang="hu-HU" altLang="hu-HU" sz="1400" b="1" dirty="0">
              <a:latin typeface="Calibri" panose="020F0502020204030204" pitchFamily="34" charset="0"/>
              <a:cs typeface="Calibri" panose="020F0502020204030204" pitchFamily="34" charset="0"/>
            </a:endParaRPr>
          </a:p>
          <a:p>
            <a:pPr lvl="2">
              <a:spcBef>
                <a:spcPts val="600"/>
              </a:spcBef>
            </a:pPr>
            <a:r>
              <a:rPr lang="hu-HU" altLang="hu-HU" sz="1400" dirty="0">
                <a:latin typeface="Calibri" panose="020F0502020204030204" pitchFamily="34" charset="0"/>
                <a:cs typeface="Calibri" panose="020F0502020204030204" pitchFamily="34" charset="0"/>
              </a:rPr>
              <a:t>Padozat: szecskázott szalma, egyéb</a:t>
            </a:r>
          </a:p>
          <a:p>
            <a:pPr lvl="2">
              <a:spcBef>
                <a:spcPts val="600"/>
              </a:spcBef>
            </a:pPr>
            <a:r>
              <a:rPr lang="hu-HU" altLang="hu-HU" sz="1400" dirty="0">
                <a:latin typeface="Calibri" panose="020F0502020204030204" pitchFamily="34" charset="0"/>
                <a:cs typeface="Calibri" panose="020F0502020204030204" pitchFamily="34" charset="0"/>
              </a:rPr>
              <a:t>Takarmányozás: a bárányok/ollók naponként 1-1 órával növekvő időbeli elzárása az anyjuktól (tejfelvétel fokozatos korlátozása), anyáktól elkülönített térben báránytáp és jó minőségű „illatos” széna</a:t>
            </a:r>
          </a:p>
          <a:p>
            <a:pPr lvl="2">
              <a:spcBef>
                <a:spcPts val="600"/>
              </a:spcBef>
            </a:pPr>
            <a:r>
              <a:rPr lang="hu-HU" altLang="hu-HU" sz="1400" dirty="0">
                <a:latin typeface="Calibri" panose="020F0502020204030204" pitchFamily="34" charset="0"/>
                <a:cs typeface="Calibri" panose="020F0502020204030204" pitchFamily="34" charset="0"/>
              </a:rPr>
              <a:t>Csoportos tartás: 30-60 anya bárányával</a:t>
            </a:r>
          </a:p>
        </p:txBody>
      </p:sp>
      <p:sp>
        <p:nvSpPr>
          <p:cNvPr id="10244" name="Tartalom helye 4">
            <a:extLst>
              <a:ext uri="{FF2B5EF4-FFF2-40B4-BE49-F238E27FC236}">
                <a16:creationId xmlns:a16="http://schemas.microsoft.com/office/drawing/2014/main" id="{DD17E998-065A-2510-E47E-78F378F51BF8}"/>
              </a:ext>
            </a:extLst>
          </p:cNvPr>
          <p:cNvSpPr>
            <a:spLocks noGrp="1"/>
          </p:cNvSpPr>
          <p:nvPr>
            <p:ph sz="quarter" idx="4"/>
          </p:nvPr>
        </p:nvSpPr>
        <p:spPr>
          <a:xfrm>
            <a:off x="4882719" y="1240971"/>
            <a:ext cx="6549661" cy="1590365"/>
          </a:xfrm>
        </p:spPr>
        <p:txBody>
          <a:bodyPr>
            <a:noAutofit/>
          </a:bodyPr>
          <a:lstStyle/>
          <a:p>
            <a:pPr>
              <a:spcBef>
                <a:spcPts val="600"/>
              </a:spcBef>
            </a:pPr>
            <a:r>
              <a:rPr lang="hu-HU" altLang="hu-HU" sz="1600" dirty="0">
                <a:latin typeface="Calibri" panose="020F0502020204030204" pitchFamily="34" charset="0"/>
                <a:cs typeface="Calibri" panose="020F0502020204030204" pitchFamily="34" charset="0"/>
              </a:rPr>
              <a:t>A bárányok választása 6-8 hetes korban történik.</a:t>
            </a:r>
          </a:p>
          <a:p>
            <a:pPr>
              <a:spcBef>
                <a:spcPts val="600"/>
              </a:spcBef>
            </a:pPr>
            <a:r>
              <a:rPr lang="hu-HU" altLang="hu-HU" sz="1600" dirty="0">
                <a:latin typeface="Calibri" panose="020F0502020204030204" pitchFamily="34" charset="0"/>
                <a:cs typeface="Calibri" panose="020F0502020204030204" pitchFamily="34" charset="0"/>
              </a:rPr>
              <a:t>Alkalmazása esetén lehet sűrítve </a:t>
            </a:r>
            <a:r>
              <a:rPr lang="hu-HU" altLang="hu-HU" sz="1600" dirty="0" err="1">
                <a:latin typeface="Calibri" panose="020F0502020204030204" pitchFamily="34" charset="0"/>
                <a:cs typeface="Calibri" panose="020F0502020204030204" pitchFamily="34" charset="0"/>
              </a:rPr>
              <a:t>elletni</a:t>
            </a:r>
            <a:r>
              <a:rPr lang="hu-HU" altLang="hu-HU" sz="1600" dirty="0">
                <a:latin typeface="Calibri" panose="020F0502020204030204" pitchFamily="34" charset="0"/>
                <a:cs typeface="Calibri" panose="020F0502020204030204" pitchFamily="34" charset="0"/>
              </a:rPr>
              <a:t>.</a:t>
            </a:r>
          </a:p>
          <a:p>
            <a:pPr>
              <a:spcBef>
                <a:spcPts val="600"/>
              </a:spcBef>
            </a:pPr>
            <a:r>
              <a:rPr lang="hu-HU" altLang="hu-HU" sz="1600" dirty="0">
                <a:latin typeface="Calibri" panose="020F0502020204030204" pitchFamily="34" charset="0"/>
                <a:cs typeface="Calibri" panose="020F0502020204030204" pitchFamily="34" charset="0"/>
              </a:rPr>
              <a:t>Az anyákat úgy kíméli, hogy a bárányok fejlődése megfelelően biztosított.</a:t>
            </a:r>
          </a:p>
          <a:p>
            <a:pPr>
              <a:spcBef>
                <a:spcPts val="600"/>
              </a:spcBef>
            </a:pPr>
            <a:r>
              <a:rPr lang="hu-HU" altLang="hu-HU" sz="1600" dirty="0">
                <a:latin typeface="Calibri" panose="020F0502020204030204" pitchFamily="34" charset="0"/>
                <a:cs typeface="Calibri" panose="020F0502020204030204" pitchFamily="34" charset="0"/>
              </a:rPr>
              <a:t>A bárányok fejlődésének ellenőrzése könnyen megoldható.</a:t>
            </a:r>
          </a:p>
        </p:txBody>
      </p:sp>
      <p:pic>
        <p:nvPicPr>
          <p:cNvPr id="10245" name="Picture 4" descr="Képtalálat a következ&amp;odblac;re: „juhok ellése kép”">
            <a:extLst>
              <a:ext uri="{FF2B5EF4-FFF2-40B4-BE49-F238E27FC236}">
                <a16:creationId xmlns:a16="http://schemas.microsoft.com/office/drawing/2014/main" id="{66F30B65-1F2F-675D-1A88-0302DF230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20" y="3867628"/>
            <a:ext cx="3508690" cy="232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descr="Képtalálat a következ&amp;odblac;re: „juhok ellése kép”">
            <a:extLst>
              <a:ext uri="{FF2B5EF4-FFF2-40B4-BE49-F238E27FC236}">
                <a16:creationId xmlns:a16="http://schemas.microsoft.com/office/drawing/2014/main" id="{97A71B49-EE20-39BC-760F-5CAD09E3C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20" y="1174389"/>
            <a:ext cx="3508691" cy="247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579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4BAA7B7-6FCB-ACFD-D2B6-960A53BEB6CD}"/>
              </a:ext>
            </a:extLst>
          </p:cNvPr>
          <p:cNvSpPr>
            <a:spLocks noGrp="1"/>
          </p:cNvSpPr>
          <p:nvPr>
            <p:ph type="title" sz="quarter"/>
          </p:nvPr>
        </p:nvSpPr>
        <p:spPr>
          <a:xfrm>
            <a:off x="752368" y="255587"/>
            <a:ext cx="8158367" cy="1003303"/>
          </a:xfrm>
        </p:spPr>
        <p:txBody>
          <a:bodyPr/>
          <a:lstStyle/>
          <a:p>
            <a:pPr>
              <a:defRPr/>
            </a:pPr>
            <a:r>
              <a:rPr lang="hu-HU" sz="3200" dirty="0">
                <a:latin typeface="Calibri" panose="020F0502020204030204" pitchFamily="34" charset="0"/>
                <a:cs typeface="Calibri" panose="020F0502020204030204" pitchFamily="34" charset="0"/>
              </a:rPr>
              <a:t>Szoptatásos báránynevelés - késői választással</a:t>
            </a:r>
          </a:p>
        </p:txBody>
      </p:sp>
      <p:sp>
        <p:nvSpPr>
          <p:cNvPr id="14339" name="Tartalom helye 3">
            <a:extLst>
              <a:ext uri="{FF2B5EF4-FFF2-40B4-BE49-F238E27FC236}">
                <a16:creationId xmlns:a16="http://schemas.microsoft.com/office/drawing/2014/main" id="{9E2865BA-5BFC-0D46-ED33-C53FCE85C266}"/>
              </a:ext>
            </a:extLst>
          </p:cNvPr>
          <p:cNvSpPr>
            <a:spLocks noGrp="1"/>
          </p:cNvSpPr>
          <p:nvPr>
            <p:ph sz="quarter" idx="2"/>
          </p:nvPr>
        </p:nvSpPr>
        <p:spPr>
          <a:xfrm>
            <a:off x="5517199" y="1818927"/>
            <a:ext cx="5390285" cy="4563211"/>
          </a:xfrm>
        </p:spPr>
        <p:txBody>
          <a:bodyPr>
            <a:normAutofit/>
          </a:bodyPr>
          <a:lstStyle/>
          <a:p>
            <a:pPr>
              <a:buFont typeface="Arial" panose="020B0604020202020204" pitchFamily="34" charset="0"/>
              <a:buChar char="•"/>
            </a:pPr>
            <a:r>
              <a:rPr lang="hu-HU" altLang="hu-HU" sz="2200" dirty="0">
                <a:latin typeface="Calibri" panose="020F0502020204030204" pitchFamily="34" charset="0"/>
                <a:cs typeface="Calibri" panose="020F0502020204030204" pitchFamily="34" charset="0"/>
              </a:rPr>
              <a:t>a legegyszerűbb és extenzívebb báránynevelési mód</a:t>
            </a:r>
          </a:p>
          <a:p>
            <a:pPr>
              <a:buFont typeface="Arial" panose="020B0604020202020204" pitchFamily="34" charset="0"/>
              <a:buChar char="•"/>
            </a:pPr>
            <a:r>
              <a:rPr lang="hu-HU" altLang="hu-HU" sz="2200" dirty="0">
                <a:latin typeface="Calibri" panose="020F0502020204030204" pitchFamily="34" charset="0"/>
                <a:cs typeface="Calibri" panose="020F0502020204030204" pitchFamily="34" charset="0"/>
              </a:rPr>
              <a:t>nincs semmilyen korlátozás, az anyjukkal szabadon vannak a bárányok</a:t>
            </a:r>
          </a:p>
          <a:p>
            <a:pPr>
              <a:buFont typeface="Arial" panose="020B0604020202020204" pitchFamily="34" charset="0"/>
              <a:buChar char="•"/>
            </a:pPr>
            <a:r>
              <a:rPr lang="hu-HU" altLang="hu-HU" sz="2200" dirty="0">
                <a:latin typeface="Calibri" panose="020F0502020204030204" pitchFamily="34" charset="0"/>
                <a:cs typeface="Calibri" panose="020F0502020204030204" pitchFamily="34" charset="0"/>
              </a:rPr>
              <a:t>választás 18-20 hetes (4-5 hónapos) korban</a:t>
            </a:r>
          </a:p>
          <a:p>
            <a:r>
              <a:rPr lang="hu-HU" altLang="hu-HU" sz="2200" dirty="0">
                <a:latin typeface="Calibri" panose="020F0502020204030204" pitchFamily="34" charset="0"/>
                <a:cs typeface="Calibri" panose="020F0502020204030204" pitchFamily="34" charset="0"/>
              </a:rPr>
              <a:t>nem lehet sűrített </a:t>
            </a:r>
            <a:r>
              <a:rPr lang="hu-HU" altLang="hu-HU" sz="2200" dirty="0" err="1">
                <a:latin typeface="Calibri" panose="020F0502020204030204" pitchFamily="34" charset="0"/>
                <a:cs typeface="Calibri" panose="020F0502020204030204" pitchFamily="34" charset="0"/>
              </a:rPr>
              <a:t>elletést</a:t>
            </a:r>
            <a:r>
              <a:rPr lang="hu-HU" altLang="hu-HU" sz="2200" dirty="0">
                <a:latin typeface="Calibri" panose="020F0502020204030204" pitchFamily="34" charset="0"/>
                <a:cs typeface="Calibri" panose="020F0502020204030204" pitchFamily="34" charset="0"/>
              </a:rPr>
              <a:t> alkalmazni</a:t>
            </a:r>
          </a:p>
          <a:p>
            <a:r>
              <a:rPr lang="hu-HU" altLang="hu-HU" sz="2200" dirty="0">
                <a:latin typeface="Calibri" panose="020F0502020204030204" pitchFamily="34" charset="0"/>
                <a:cs typeface="Calibri" panose="020F0502020204030204" pitchFamily="34" charset="0"/>
              </a:rPr>
              <a:t>a bárányok fejlődésének ellenőrzése nehezen megoldható</a:t>
            </a:r>
          </a:p>
          <a:p>
            <a:pPr>
              <a:buFont typeface="Arial" panose="020B0604020202020204" pitchFamily="34" charset="0"/>
              <a:buChar char="•"/>
            </a:pPr>
            <a:endParaRPr lang="hu-HU" altLang="hu-HU" sz="2200" dirty="0">
              <a:latin typeface="Calibri" panose="020F0502020204030204" pitchFamily="34" charset="0"/>
              <a:cs typeface="Calibri" panose="020F0502020204030204" pitchFamily="34" charset="0"/>
            </a:endParaRPr>
          </a:p>
          <a:p>
            <a:endParaRPr lang="hu-HU" altLang="hu-HU" sz="2000" dirty="0">
              <a:latin typeface="Times New Roman" panose="02020603050405020304" pitchFamily="18" charset="0"/>
              <a:cs typeface="Times New Roman" panose="02020603050405020304" pitchFamily="18" charset="0"/>
            </a:endParaRPr>
          </a:p>
        </p:txBody>
      </p:sp>
      <p:pic>
        <p:nvPicPr>
          <p:cNvPr id="14341" name="Picture 2" descr="Képtalálat a következ&amp;odblac;re: „juhok ellése kép”">
            <a:extLst>
              <a:ext uri="{FF2B5EF4-FFF2-40B4-BE49-F238E27FC236}">
                <a16:creationId xmlns:a16="http://schemas.microsoft.com/office/drawing/2014/main" id="{40F501A5-34AA-5E73-3322-B80C1D63B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100" y="1258890"/>
            <a:ext cx="3394916" cy="242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Képtalálat a következ&amp;odblac;re: „juhok ellése kép”">
            <a:extLst>
              <a:ext uri="{FF2B5EF4-FFF2-40B4-BE49-F238E27FC236}">
                <a16:creationId xmlns:a16="http://schemas.microsoft.com/office/drawing/2014/main" id="{8976F9AE-F72B-3DBE-0307-A3CEE356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487" y="3798342"/>
            <a:ext cx="3370081" cy="224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50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a:extLst>
              <a:ext uri="{FF2B5EF4-FFF2-40B4-BE49-F238E27FC236}">
                <a16:creationId xmlns:a16="http://schemas.microsoft.com/office/drawing/2014/main" id="{E294098A-A664-DF81-31D0-8070AD8EC04F}"/>
              </a:ext>
            </a:extLst>
          </p:cNvPr>
          <p:cNvSpPr>
            <a:spLocks noGrp="1"/>
          </p:cNvSpPr>
          <p:nvPr>
            <p:ph type="title"/>
          </p:nvPr>
        </p:nvSpPr>
        <p:spPr>
          <a:xfrm>
            <a:off x="627643" y="205273"/>
            <a:ext cx="6840576" cy="951106"/>
          </a:xfrm>
        </p:spPr>
        <p:txBody>
          <a:bodyPr/>
          <a:lstStyle/>
          <a:p>
            <a:pPr>
              <a:defRPr/>
            </a:pPr>
            <a:r>
              <a:rPr lang="hu-HU" sz="3200" dirty="0">
                <a:latin typeface="Calibri" panose="020F0502020204030204" pitchFamily="34" charset="0"/>
                <a:cs typeface="Calibri" panose="020F0502020204030204" pitchFamily="34" charset="0"/>
              </a:rPr>
              <a:t>Itatásos bárány- és ollónevelés</a:t>
            </a:r>
            <a:endParaRPr lang="hu-HU" altLang="hu-HU" sz="3200" dirty="0">
              <a:latin typeface="Calibri" panose="020F0502020204030204" pitchFamily="34" charset="0"/>
              <a:cs typeface="Calibri" panose="020F0502020204030204" pitchFamily="34" charset="0"/>
            </a:endParaRPr>
          </a:p>
        </p:txBody>
      </p:sp>
      <p:sp>
        <p:nvSpPr>
          <p:cNvPr id="3" name="Tartalom helye 2">
            <a:extLst>
              <a:ext uri="{FF2B5EF4-FFF2-40B4-BE49-F238E27FC236}">
                <a16:creationId xmlns:a16="http://schemas.microsoft.com/office/drawing/2014/main" id="{29CBA2DB-A7C4-D290-5EE6-BAFB3D3E55BD}"/>
              </a:ext>
            </a:extLst>
          </p:cNvPr>
          <p:cNvSpPr>
            <a:spLocks noGrp="1"/>
          </p:cNvSpPr>
          <p:nvPr>
            <p:ph idx="1"/>
          </p:nvPr>
        </p:nvSpPr>
        <p:spPr>
          <a:xfrm>
            <a:off x="267477" y="1520891"/>
            <a:ext cx="9671538" cy="4544008"/>
          </a:xfrm>
        </p:spPr>
        <p:txBody>
          <a:bodyPr>
            <a:normAutofit/>
          </a:bodyPr>
          <a:lstStyle/>
          <a:p>
            <a:pPr>
              <a:defRPr/>
            </a:pPr>
            <a:r>
              <a:rPr lang="hu-HU" sz="2000" dirty="0">
                <a:latin typeface="Calibri" panose="020F0502020204030204" pitchFamily="34" charset="0"/>
                <a:cs typeface="Calibri" panose="020F0502020204030204" pitchFamily="34" charset="0"/>
              </a:rPr>
              <a:t>Fejt állományokban: választás 6-8 hetes korban</a:t>
            </a:r>
          </a:p>
          <a:p>
            <a:pPr marL="50800" indent="0">
              <a:buNone/>
              <a:defRPr/>
            </a:pPr>
            <a:endParaRPr lang="hu-HU" sz="2000" dirty="0">
              <a:latin typeface="Calibri" panose="020F0502020204030204" pitchFamily="34" charset="0"/>
              <a:cs typeface="Calibri" panose="020F0502020204030204" pitchFamily="34" charset="0"/>
            </a:endParaRPr>
          </a:p>
          <a:p>
            <a:pPr>
              <a:defRPr/>
            </a:pPr>
            <a:r>
              <a:rPr lang="hu-HU" sz="2200" b="1" dirty="0">
                <a:latin typeface="Calibri" panose="020F0502020204030204" pitchFamily="34" charset="0"/>
                <a:cs typeface="Calibri" panose="020F0502020204030204" pitchFamily="34" charset="0"/>
              </a:rPr>
              <a:t>Szakaszai:</a:t>
            </a:r>
          </a:p>
          <a:p>
            <a:pPr lvl="1">
              <a:defRPr/>
            </a:pPr>
            <a:r>
              <a:rPr lang="hu-HU" sz="2200" b="1" dirty="0">
                <a:latin typeface="Calibri" panose="020F0502020204030204" pitchFamily="34" charset="0"/>
                <a:cs typeface="Calibri" panose="020F0502020204030204" pitchFamily="34" charset="0"/>
              </a:rPr>
              <a:t>Föcstejes időszak </a:t>
            </a:r>
            <a:r>
              <a:rPr lang="hu-HU" sz="2200" dirty="0">
                <a:latin typeface="Calibri" panose="020F0502020204030204" pitchFamily="34" charset="0"/>
                <a:cs typeface="Calibri" panose="020F0502020204030204" pitchFamily="34" charset="0"/>
              </a:rPr>
              <a:t>(2-10 napos korig):</a:t>
            </a:r>
          </a:p>
          <a:p>
            <a:pPr lvl="2"/>
            <a:r>
              <a:rPr lang="hu-HU" altLang="hu-HU" sz="2200" dirty="0" err="1">
                <a:latin typeface="Calibri" panose="020F0502020204030204" pitchFamily="34" charset="0"/>
                <a:cs typeface="Calibri" panose="020F0502020204030204" pitchFamily="34" charset="0"/>
              </a:rPr>
              <a:t>Kolosztrum</a:t>
            </a:r>
            <a:r>
              <a:rPr lang="hu-HU" altLang="hu-HU" sz="2200" dirty="0">
                <a:latin typeface="Calibri" panose="020F0502020204030204" pitchFamily="34" charset="0"/>
                <a:cs typeface="Calibri" panose="020F0502020204030204" pitchFamily="34" charset="0"/>
              </a:rPr>
              <a:t> itatása: frissen (37±2 </a:t>
            </a:r>
            <a:r>
              <a:rPr lang="hu-HU" altLang="hu-HU" sz="2200" baseline="30000" dirty="0">
                <a:latin typeface="Calibri" panose="020F0502020204030204" pitchFamily="34" charset="0"/>
                <a:cs typeface="Calibri" panose="020F0502020204030204" pitchFamily="34" charset="0"/>
              </a:rPr>
              <a:t>0</a:t>
            </a:r>
            <a:r>
              <a:rPr lang="hu-HU" altLang="hu-HU" sz="2200" dirty="0">
                <a:latin typeface="Calibri" panose="020F0502020204030204" pitchFamily="34" charset="0"/>
                <a:cs typeface="Calibri" panose="020F0502020204030204" pitchFamily="34" charset="0"/>
              </a:rPr>
              <a:t>C) vagy savanyítva</a:t>
            </a:r>
          </a:p>
          <a:p>
            <a:pPr lvl="2"/>
            <a:r>
              <a:rPr lang="hu-HU" altLang="hu-HU" sz="2200" dirty="0" err="1">
                <a:latin typeface="Calibri" panose="020F0502020204030204" pitchFamily="34" charset="0"/>
                <a:cs typeface="Calibri" panose="020F0502020204030204" pitchFamily="34" charset="0"/>
              </a:rPr>
              <a:t>Kolosztrum</a:t>
            </a:r>
            <a:r>
              <a:rPr lang="hu-HU" altLang="hu-HU" sz="2200" dirty="0">
                <a:latin typeface="Calibri" panose="020F0502020204030204" pitchFamily="34" charset="0"/>
                <a:cs typeface="Calibri" panose="020F0502020204030204" pitchFamily="34" charset="0"/>
              </a:rPr>
              <a:t> felvétele: szoptatással vagy itatással</a:t>
            </a:r>
          </a:p>
          <a:p>
            <a:pPr marL="1016000" lvl="2" indent="0">
              <a:buNone/>
            </a:pPr>
            <a:endParaRPr lang="hu-HU" sz="2200" dirty="0">
              <a:latin typeface="Calibri" panose="020F0502020204030204" pitchFamily="34" charset="0"/>
              <a:cs typeface="Calibri" panose="020F0502020204030204" pitchFamily="34" charset="0"/>
            </a:endParaRPr>
          </a:p>
          <a:p>
            <a:pPr lvl="1">
              <a:defRPr/>
            </a:pPr>
            <a:r>
              <a:rPr lang="hu-HU" sz="2200" b="1" dirty="0">
                <a:latin typeface="Calibri" panose="020F0502020204030204" pitchFamily="34" charset="0"/>
                <a:cs typeface="Calibri" panose="020F0502020204030204" pitchFamily="34" charset="0"/>
              </a:rPr>
              <a:t>Tej/tejpótló itatatás időszaka </a:t>
            </a:r>
          </a:p>
          <a:p>
            <a:pPr lvl="2">
              <a:defRPr/>
            </a:pPr>
            <a:r>
              <a:rPr lang="hu-HU" sz="2200" b="1" dirty="0">
                <a:latin typeface="Calibri" panose="020F0502020204030204" pitchFamily="34" charset="0"/>
                <a:cs typeface="Calibri" panose="020F0502020204030204" pitchFamily="34" charset="0"/>
              </a:rPr>
              <a:t>Itatása: </a:t>
            </a:r>
            <a:r>
              <a:rPr lang="hu-HU" sz="2200" dirty="0">
                <a:latin typeface="Calibri" panose="020F0502020204030204" pitchFamily="34" charset="0"/>
                <a:cs typeface="Calibri" panose="020F0502020204030204" pitchFamily="34" charset="0"/>
              </a:rPr>
              <a:t>melegen (34-40°C), környezeti hőmérsékleten és hidegen lehetséges</a:t>
            </a:r>
          </a:p>
          <a:p>
            <a:pPr lvl="2">
              <a:defRPr/>
            </a:pPr>
            <a:r>
              <a:rPr lang="hu-HU" altLang="hu-HU" sz="2200" dirty="0">
                <a:latin typeface="Calibri" panose="020F0502020204030204" pitchFamily="34" charset="0"/>
                <a:cs typeface="Calibri" panose="020F0502020204030204" pitchFamily="34" charset="0"/>
              </a:rPr>
              <a:t>Tej/Tejpótló felvétele: szoptatással vagy itatással</a:t>
            </a:r>
            <a:endParaRPr lang="hu-HU" sz="2200" b="1" dirty="0">
              <a:latin typeface="Calibri" panose="020F0502020204030204" pitchFamily="34" charset="0"/>
              <a:cs typeface="Calibri" panose="020F0502020204030204" pitchFamily="34" charset="0"/>
            </a:endParaRPr>
          </a:p>
        </p:txBody>
      </p:sp>
      <p:pic>
        <p:nvPicPr>
          <p:cNvPr id="17412" name="Picture 6" descr="mesterséges">
            <a:extLst>
              <a:ext uri="{FF2B5EF4-FFF2-40B4-BE49-F238E27FC236}">
                <a16:creationId xmlns:a16="http://schemas.microsoft.com/office/drawing/2014/main" id="{7009E354-6A08-958C-1DC5-148FF0256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8384" y="600905"/>
            <a:ext cx="3946849" cy="277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32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D380140-4612-0538-892B-228F711EC982}"/>
              </a:ext>
            </a:extLst>
          </p:cNvPr>
          <p:cNvSpPr>
            <a:spLocks noGrp="1"/>
          </p:cNvSpPr>
          <p:nvPr>
            <p:ph type="title"/>
          </p:nvPr>
        </p:nvSpPr>
        <p:spPr/>
        <p:txBody>
          <a:bodyPr>
            <a:normAutofit fontScale="90000"/>
          </a:bodyPr>
          <a:lstStyle/>
          <a:p>
            <a:r>
              <a:rPr lang="hu-HU" dirty="0">
                <a:solidFill>
                  <a:srgbClr val="1C9E4A"/>
                </a:solidFill>
              </a:rPr>
              <a:t>A versenyképes juh- és kecsketenyésztés létrehozásához nélkülözhetetlen figyelembe venni II.</a:t>
            </a:r>
          </a:p>
        </p:txBody>
      </p:sp>
      <p:sp>
        <p:nvSpPr>
          <p:cNvPr id="3" name="Szöveg helye 2">
            <a:extLst>
              <a:ext uri="{FF2B5EF4-FFF2-40B4-BE49-F238E27FC236}">
                <a16:creationId xmlns:a16="http://schemas.microsoft.com/office/drawing/2014/main" id="{A4C87310-E8B2-2754-C396-64C9EC99C974}"/>
              </a:ext>
            </a:extLst>
          </p:cNvPr>
          <p:cNvSpPr>
            <a:spLocks noGrp="1"/>
          </p:cNvSpPr>
          <p:nvPr>
            <p:ph type="body" idx="1"/>
          </p:nvPr>
        </p:nvSpPr>
        <p:spPr>
          <a:xfrm>
            <a:off x="668954" y="1401007"/>
            <a:ext cx="10854092" cy="5061379"/>
          </a:xfrm>
        </p:spPr>
        <p:txBody>
          <a:bodyPr>
            <a:normAutofit/>
          </a:bodyPr>
          <a:lstStyle/>
          <a:p>
            <a:pPr algn="just">
              <a:lnSpc>
                <a:spcPts val="3100"/>
              </a:lnSpc>
            </a:pPr>
            <a:r>
              <a:rPr lang="hu-HU" sz="2400" dirty="0"/>
              <a:t>A juh- és kecsketartás elsődleges célja a területhasználat (pl. </a:t>
            </a:r>
            <a:r>
              <a:rPr lang="hu-HU" sz="2400" dirty="0" err="1"/>
              <a:t>Natura</a:t>
            </a:r>
            <a:r>
              <a:rPr lang="hu-HU" sz="2400" dirty="0"/>
              <a:t> 2000 területeken) is lehet. Ebben az esetben nem a hatékonyság növelése, hanem az adott területre vonatkozó előírások betartása a cél. Ettől függetlenül azonban, a kiskérődzők gyepre alapozott tartástechnológiájának megtervezésénél alapvető fontosságú az adott területre vonatkozó különböző előírások és normatívák (egységnyi területre vonatkozó állománylétszám megállapítások, esetleges legeltetési és kaszálási korlátozások, speciális funkciókból adódó előírások, pl. árvizes és belvizes területek használatára vonatkozóan, stb.) figyelembe vétele.</a:t>
            </a:r>
          </a:p>
          <a:p>
            <a:pPr algn="just">
              <a:lnSpc>
                <a:spcPts val="3100"/>
              </a:lnSpc>
            </a:pPr>
            <a:r>
              <a:rPr lang="hu-HU" sz="2400" dirty="0"/>
              <a:t>Ajánlatos a helyi speciális célokat (pl. kulturális szokások és hagyományok, idegenforgalom) is szem előtt tartani a legeltetés megtervezésénél. </a:t>
            </a:r>
          </a:p>
        </p:txBody>
      </p:sp>
    </p:spTree>
    <p:extLst>
      <p:ext uri="{BB962C8B-B14F-4D97-AF65-F5344CB8AC3E}">
        <p14:creationId xmlns:p14="http://schemas.microsoft.com/office/powerpoint/2010/main" val="2308330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CB7E0C0-93DB-BD70-B679-7AC7DB3988A3}"/>
              </a:ext>
            </a:extLst>
          </p:cNvPr>
          <p:cNvSpPr>
            <a:spLocks noGrp="1"/>
          </p:cNvSpPr>
          <p:nvPr>
            <p:ph type="title"/>
          </p:nvPr>
        </p:nvSpPr>
        <p:spPr>
          <a:xfrm>
            <a:off x="383153" y="0"/>
            <a:ext cx="11425694" cy="894508"/>
          </a:xfrm>
        </p:spPr>
        <p:txBody>
          <a:bodyPr/>
          <a:lstStyle/>
          <a:p>
            <a:pPr>
              <a:defRPr/>
            </a:pPr>
            <a:r>
              <a:rPr lang="hu-HU" sz="3200" dirty="0">
                <a:latin typeface="Calibri" panose="020F0502020204030204" pitchFamily="34" charset="0"/>
                <a:cs typeface="Calibri" panose="020F0502020204030204" pitchFamily="34" charset="0"/>
              </a:rPr>
              <a:t>Itatásos bárány-, ollónevelésnél alkalmazott itatóberendezések I.</a:t>
            </a:r>
          </a:p>
        </p:txBody>
      </p:sp>
      <p:sp>
        <p:nvSpPr>
          <p:cNvPr id="22531" name="Tartalom helye 2">
            <a:extLst>
              <a:ext uri="{FF2B5EF4-FFF2-40B4-BE49-F238E27FC236}">
                <a16:creationId xmlns:a16="http://schemas.microsoft.com/office/drawing/2014/main" id="{01655F7C-9B3C-A318-B129-FC764EA66F94}"/>
              </a:ext>
            </a:extLst>
          </p:cNvPr>
          <p:cNvSpPr>
            <a:spLocks noGrp="1"/>
          </p:cNvSpPr>
          <p:nvPr>
            <p:ph idx="1"/>
          </p:nvPr>
        </p:nvSpPr>
        <p:spPr>
          <a:xfrm>
            <a:off x="383153" y="916605"/>
            <a:ext cx="11555605" cy="5625126"/>
          </a:xfrm>
        </p:spPr>
        <p:txBody>
          <a:bodyPr>
            <a:noAutofit/>
          </a:bodyPr>
          <a:lstStyle/>
          <a:p>
            <a:pPr>
              <a:spcBef>
                <a:spcPts val="600"/>
              </a:spcBef>
            </a:pPr>
            <a:r>
              <a:rPr lang="hu-HU" altLang="hu-HU" sz="1800" b="1" dirty="0">
                <a:latin typeface="Calibri" panose="020F0502020204030204" pitchFamily="34" charset="0"/>
                <a:cs typeface="Calibri" panose="020F0502020204030204" pitchFamily="34" charset="0"/>
              </a:rPr>
              <a:t>Üvegből </a:t>
            </a:r>
            <a:r>
              <a:rPr lang="hu-HU" altLang="hu-HU" sz="1800" dirty="0">
                <a:latin typeface="Calibri" panose="020F0502020204030204" pitchFamily="34" charset="0"/>
                <a:cs typeface="Calibri" panose="020F0502020204030204" pitchFamily="34" charset="0"/>
              </a:rPr>
              <a:t>(kisebb állománylétszámnál 8-20 bárány/olló):</a:t>
            </a:r>
          </a:p>
          <a:p>
            <a:pPr lvl="1">
              <a:spcBef>
                <a:spcPts val="600"/>
              </a:spcBef>
            </a:pPr>
            <a:r>
              <a:rPr lang="hu-HU" altLang="hu-HU" sz="1600" dirty="0">
                <a:latin typeface="Calibri" panose="020F0502020204030204" pitchFamily="34" charset="0"/>
                <a:cs typeface="Calibri" panose="020F0502020204030204" pitchFamily="34" charset="0"/>
              </a:rPr>
              <a:t>napi 2-3-szori itatás,</a:t>
            </a:r>
          </a:p>
          <a:p>
            <a:pPr lvl="1">
              <a:spcBef>
                <a:spcPts val="600"/>
              </a:spcBef>
            </a:pPr>
            <a:r>
              <a:rPr lang="hu-HU" altLang="hu-HU" sz="1600" dirty="0">
                <a:latin typeface="Calibri" panose="020F0502020204030204" pitchFamily="34" charset="0"/>
                <a:cs typeface="Calibri" panose="020F0502020204030204" pitchFamily="34" charset="0"/>
              </a:rPr>
              <a:t>a tisztítás nagy odafigyelést igényel,</a:t>
            </a:r>
          </a:p>
          <a:p>
            <a:pPr lvl="1">
              <a:spcBef>
                <a:spcPts val="600"/>
              </a:spcBef>
            </a:pPr>
            <a:r>
              <a:rPr lang="hu-HU" altLang="hu-HU" sz="1600" dirty="0">
                <a:latin typeface="Calibri" panose="020F0502020204030204" pitchFamily="34" charset="0"/>
                <a:cs typeface="Calibri" panose="020F0502020204030204" pitchFamily="34" charset="0"/>
              </a:rPr>
              <a:t>a megfelelő hőmérsékletű tej/tejpótló könnyebben biztosítható,</a:t>
            </a:r>
          </a:p>
          <a:p>
            <a:pPr lvl="1">
              <a:spcBef>
                <a:spcPts val="600"/>
              </a:spcBef>
            </a:pPr>
            <a:r>
              <a:rPr lang="hu-HU" altLang="hu-HU" sz="1600" dirty="0">
                <a:latin typeface="Calibri" panose="020F0502020204030204" pitchFamily="34" charset="0"/>
                <a:cs typeface="Calibri" panose="020F0502020204030204" pitchFamily="34" charset="0"/>
              </a:rPr>
              <a:t>nagy az élőmunka-igénye,</a:t>
            </a:r>
          </a:p>
          <a:p>
            <a:pPr lvl="1">
              <a:spcBef>
                <a:spcPts val="600"/>
              </a:spcBef>
            </a:pPr>
            <a:r>
              <a:rPr lang="hu-HU" altLang="hu-HU" sz="1600" dirty="0">
                <a:latin typeface="Calibri" panose="020F0502020204030204" pitchFamily="34" charset="0"/>
                <a:cs typeface="Calibri" panose="020F0502020204030204" pitchFamily="34" charset="0"/>
              </a:rPr>
              <a:t>egyedek fejlődése és egészségi állapota könnyen megfigyelhető.</a:t>
            </a:r>
          </a:p>
          <a:p>
            <a:pPr>
              <a:spcBef>
                <a:spcPts val="600"/>
              </a:spcBef>
            </a:pPr>
            <a:r>
              <a:rPr lang="hu-HU" altLang="hu-HU" sz="1800" b="1" dirty="0">
                <a:latin typeface="Calibri" panose="020F0502020204030204" pitchFamily="34" charset="0"/>
                <a:cs typeface="Calibri" panose="020F0502020204030204" pitchFamily="34" charset="0"/>
              </a:rPr>
              <a:t>Nem szopókás itatóedényből </a:t>
            </a:r>
            <a:r>
              <a:rPr lang="hu-HU" altLang="hu-HU" sz="1800" dirty="0">
                <a:latin typeface="Calibri" panose="020F0502020204030204" pitchFamily="34" charset="0"/>
                <a:cs typeface="Calibri" panose="020F0502020204030204" pitchFamily="34" charset="0"/>
              </a:rPr>
              <a:t>(nyitott vályú, vödör):</a:t>
            </a:r>
          </a:p>
          <a:p>
            <a:pPr lvl="1">
              <a:spcBef>
                <a:spcPts val="600"/>
              </a:spcBef>
            </a:pPr>
            <a:r>
              <a:rPr lang="hu-HU" altLang="hu-HU" sz="1600" dirty="0">
                <a:latin typeface="Calibri" panose="020F0502020204030204" pitchFamily="34" charset="0"/>
                <a:cs typeface="Calibri" panose="020F0502020204030204" pitchFamily="34" charset="0"/>
              </a:rPr>
              <a:t>a tej/tejpótló könnyebben szennyeződhet, </a:t>
            </a:r>
          </a:p>
          <a:p>
            <a:pPr lvl="1">
              <a:spcBef>
                <a:spcPts val="600"/>
              </a:spcBef>
            </a:pPr>
            <a:r>
              <a:rPr lang="hu-HU" altLang="hu-HU" sz="1600" dirty="0">
                <a:latin typeface="Calibri" panose="020F0502020204030204" pitchFamily="34" charset="0"/>
                <a:cs typeface="Calibri" panose="020F0502020204030204" pitchFamily="34" charset="0"/>
              </a:rPr>
              <a:t>a vödrök és itatóedények tisztítása egyszerűbb,</a:t>
            </a:r>
          </a:p>
          <a:p>
            <a:pPr lvl="1">
              <a:spcBef>
                <a:spcPts val="600"/>
              </a:spcBef>
            </a:pPr>
            <a:r>
              <a:rPr lang="hu-HU" altLang="hu-HU" sz="1600" dirty="0">
                <a:latin typeface="Calibri" panose="020F0502020204030204" pitchFamily="34" charset="0"/>
                <a:cs typeface="Calibri" panose="020F0502020204030204" pitchFamily="34" charset="0"/>
              </a:rPr>
              <a:t>jóval kisebb az élőmunka igénye, </a:t>
            </a:r>
          </a:p>
          <a:p>
            <a:pPr lvl="1">
              <a:spcBef>
                <a:spcPts val="600"/>
              </a:spcBef>
            </a:pPr>
            <a:r>
              <a:rPr lang="hu-HU" altLang="hu-HU" sz="1600" dirty="0">
                <a:latin typeface="Calibri" panose="020F0502020204030204" pitchFamily="34" charset="0"/>
                <a:cs typeface="Calibri" panose="020F0502020204030204" pitchFamily="34" charset="0"/>
              </a:rPr>
              <a:t>a tej/tejpótló hőmérséklete nehezen biztosítható, </a:t>
            </a:r>
          </a:p>
          <a:p>
            <a:pPr lvl="1">
              <a:spcBef>
                <a:spcPts val="600"/>
              </a:spcBef>
            </a:pPr>
            <a:r>
              <a:rPr lang="hu-HU" altLang="hu-HU" sz="1600" dirty="0">
                <a:latin typeface="Calibri" panose="020F0502020204030204" pitchFamily="34" charset="0"/>
                <a:cs typeface="Calibri" panose="020F0502020204030204" pitchFamily="34" charset="0"/>
              </a:rPr>
              <a:t>az egyedek fejlődése és egészségi állapotának megfigyelése nehezebb.</a:t>
            </a:r>
          </a:p>
          <a:p>
            <a:pPr>
              <a:spcBef>
                <a:spcPts val="600"/>
              </a:spcBef>
            </a:pPr>
            <a:r>
              <a:rPr lang="hu-HU" altLang="hu-HU" sz="1800" b="1" dirty="0">
                <a:latin typeface="Calibri" panose="020F0502020204030204" pitchFamily="34" charset="0"/>
                <a:cs typeface="Calibri" panose="020F0502020204030204" pitchFamily="34" charset="0"/>
              </a:rPr>
              <a:t>Szopókás itatóedényből </a:t>
            </a:r>
            <a:r>
              <a:rPr lang="hu-HU" altLang="hu-HU" sz="1800" dirty="0">
                <a:latin typeface="Calibri" panose="020F0502020204030204" pitchFamily="34" charset="0"/>
                <a:cs typeface="Calibri" panose="020F0502020204030204" pitchFamily="34" charset="0"/>
              </a:rPr>
              <a:t>(nyitott/zárt itatóvályú, vödör):</a:t>
            </a:r>
          </a:p>
          <a:p>
            <a:pPr lvl="1">
              <a:spcBef>
                <a:spcPts val="600"/>
              </a:spcBef>
            </a:pPr>
            <a:r>
              <a:rPr lang="hu-HU" altLang="hu-HU" sz="1600" dirty="0">
                <a:latin typeface="Calibri" panose="020F0502020204030204" pitchFamily="34" charset="0"/>
                <a:cs typeface="Calibri" panose="020F0502020204030204" pitchFamily="34" charset="0"/>
              </a:rPr>
              <a:t>a szopókák általában 15 cm-</a:t>
            </a:r>
            <a:r>
              <a:rPr lang="hu-HU" altLang="hu-HU" sz="1600" dirty="0" err="1">
                <a:latin typeface="Calibri" panose="020F0502020204030204" pitchFamily="34" charset="0"/>
                <a:cs typeface="Calibri" panose="020F0502020204030204" pitchFamily="34" charset="0"/>
              </a:rPr>
              <a:t>enként</a:t>
            </a:r>
            <a:r>
              <a:rPr lang="hu-HU" altLang="hu-HU" sz="1600" dirty="0">
                <a:latin typeface="Calibri" panose="020F0502020204030204" pitchFamily="34" charset="0"/>
                <a:cs typeface="Calibri" panose="020F0502020204030204" pitchFamily="34" charset="0"/>
              </a:rPr>
              <a:t> vannak elhelyezve az edényen</a:t>
            </a:r>
          </a:p>
          <a:p>
            <a:pPr lvl="1">
              <a:spcBef>
                <a:spcPts val="600"/>
              </a:spcBef>
            </a:pPr>
            <a:r>
              <a:rPr lang="hu-HU" altLang="hu-HU" sz="1600" dirty="0">
                <a:latin typeface="Calibri" panose="020F0502020204030204" pitchFamily="34" charset="0"/>
                <a:cs typeface="Calibri" panose="020F0502020204030204" pitchFamily="34" charset="0"/>
              </a:rPr>
              <a:t>a tej/tejpótló szennyeződésének kockázata minimális, </a:t>
            </a:r>
          </a:p>
          <a:p>
            <a:pPr lvl="1">
              <a:spcBef>
                <a:spcPts val="600"/>
              </a:spcBef>
            </a:pPr>
            <a:r>
              <a:rPr lang="hu-HU" altLang="hu-HU" sz="1600" dirty="0">
                <a:latin typeface="Calibri" panose="020F0502020204030204" pitchFamily="34" charset="0"/>
                <a:cs typeface="Calibri" panose="020F0502020204030204" pitchFamily="34" charset="0"/>
              </a:rPr>
              <a:t>a szopókák tisztítása nagy odafigyelést igényel, </a:t>
            </a:r>
          </a:p>
          <a:p>
            <a:pPr lvl="1">
              <a:spcBef>
                <a:spcPts val="600"/>
              </a:spcBef>
            </a:pPr>
            <a:r>
              <a:rPr lang="hu-HU" altLang="hu-HU" sz="1600" dirty="0">
                <a:latin typeface="Calibri" panose="020F0502020204030204" pitchFamily="34" charset="0"/>
                <a:cs typeface="Calibri" panose="020F0502020204030204" pitchFamily="34" charset="0"/>
              </a:rPr>
              <a:t>a tej/tejpótló hőmérséklete szigetelt, zárt tartály esetén könnyebben biztosítható.</a:t>
            </a:r>
          </a:p>
        </p:txBody>
      </p:sp>
      <p:pic>
        <p:nvPicPr>
          <p:cNvPr id="4" name="Picture 6">
            <a:extLst>
              <a:ext uri="{FF2B5EF4-FFF2-40B4-BE49-F238E27FC236}">
                <a16:creationId xmlns:a16="http://schemas.microsoft.com/office/drawing/2014/main" id="{19D2F0EE-FD47-1657-971C-58C183359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222557" y="1741578"/>
            <a:ext cx="3409008" cy="2556757"/>
          </a:xfrm>
          <a:prstGeom prst="rect">
            <a:avLst/>
          </a:prstGeom>
          <a:noFill/>
          <a:ln w="31750">
            <a:solidFill>
              <a:srgbClr val="EC8F4A"/>
            </a:solidFill>
            <a:miter lim="800000"/>
            <a:headEnd/>
            <a:tailEnd/>
          </a:ln>
        </p:spPr>
      </p:pic>
    </p:spTree>
    <p:extLst>
      <p:ext uri="{BB962C8B-B14F-4D97-AF65-F5344CB8AC3E}">
        <p14:creationId xmlns:p14="http://schemas.microsoft.com/office/powerpoint/2010/main" val="454206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1211329-DFD8-1B09-39F2-5CA7C47FB6BE}"/>
              </a:ext>
            </a:extLst>
          </p:cNvPr>
          <p:cNvSpPr>
            <a:spLocks noGrp="1"/>
          </p:cNvSpPr>
          <p:nvPr>
            <p:ph type="title"/>
          </p:nvPr>
        </p:nvSpPr>
        <p:spPr>
          <a:xfrm>
            <a:off x="638789" y="140210"/>
            <a:ext cx="9179190" cy="805569"/>
          </a:xfrm>
        </p:spPr>
        <p:txBody>
          <a:bodyPr/>
          <a:lstStyle/>
          <a:p>
            <a:pPr>
              <a:defRPr/>
            </a:pPr>
            <a:r>
              <a:rPr lang="hu-HU" sz="3200" dirty="0">
                <a:latin typeface="Calibri" panose="020F0502020204030204" pitchFamily="34" charset="0"/>
                <a:cs typeface="Calibri" panose="020F0502020204030204" pitchFamily="34" charset="0"/>
              </a:rPr>
              <a:t>Itatásos bárány- és ollónevelés tartástechnológiája</a:t>
            </a:r>
          </a:p>
        </p:txBody>
      </p:sp>
      <p:sp>
        <p:nvSpPr>
          <p:cNvPr id="26627" name="Tartalom helye 2">
            <a:extLst>
              <a:ext uri="{FF2B5EF4-FFF2-40B4-BE49-F238E27FC236}">
                <a16:creationId xmlns:a16="http://schemas.microsoft.com/office/drawing/2014/main" id="{90972A82-D16C-D237-887B-935CED277160}"/>
              </a:ext>
            </a:extLst>
          </p:cNvPr>
          <p:cNvSpPr>
            <a:spLocks noGrp="1"/>
          </p:cNvSpPr>
          <p:nvPr>
            <p:ph idx="1"/>
          </p:nvPr>
        </p:nvSpPr>
        <p:spPr>
          <a:xfrm>
            <a:off x="178906" y="1507531"/>
            <a:ext cx="7246034" cy="4925772"/>
          </a:xfrm>
        </p:spPr>
        <p:txBody>
          <a:bodyPr>
            <a:normAutofit/>
          </a:bodyPr>
          <a:lstStyle/>
          <a:p>
            <a:r>
              <a:rPr lang="hu-HU" altLang="hu-HU" sz="1800" b="1" dirty="0">
                <a:latin typeface="Calibri" panose="020F0502020204030204" pitchFamily="34" charset="0"/>
                <a:cs typeface="Calibri" panose="020F0502020204030204" pitchFamily="34" charset="0"/>
              </a:rPr>
              <a:t>A csoport kialakítása:</a:t>
            </a:r>
          </a:p>
          <a:p>
            <a:pPr lvl="1"/>
            <a:r>
              <a:rPr lang="hu-HU" altLang="hu-HU" sz="1800" dirty="0">
                <a:latin typeface="Calibri" panose="020F0502020204030204" pitchFamily="34" charset="0"/>
                <a:cs typeface="Calibri" panose="020F0502020204030204" pitchFamily="34" charset="0"/>
              </a:rPr>
              <a:t>csoportnagyság: 15-25 bárány,</a:t>
            </a:r>
          </a:p>
          <a:p>
            <a:pPr lvl="1"/>
            <a:r>
              <a:rPr lang="hu-HU" altLang="hu-HU" sz="1800" dirty="0">
                <a:latin typeface="Calibri" panose="020F0502020204030204" pitchFamily="34" charset="0"/>
                <a:cs typeface="Calibri" panose="020F0502020204030204" pitchFamily="34" charset="0"/>
              </a:rPr>
              <a:t>azonos életkor és fejlettségi állapot,</a:t>
            </a:r>
          </a:p>
          <a:p>
            <a:r>
              <a:rPr lang="hu-HU" altLang="hu-HU" sz="1800" b="1" dirty="0">
                <a:latin typeface="Calibri" panose="020F0502020204030204" pitchFamily="34" charset="0"/>
                <a:cs typeface="Calibri" panose="020F0502020204030204" pitchFamily="34" charset="0"/>
              </a:rPr>
              <a:t>A csoport elhelyezése:</a:t>
            </a:r>
          </a:p>
          <a:p>
            <a:pPr lvl="1"/>
            <a:r>
              <a:rPr lang="hu-HU" altLang="hu-HU" sz="1800" dirty="0">
                <a:latin typeface="Calibri" panose="020F0502020204030204" pitchFamily="34" charset="0"/>
                <a:cs typeface="Calibri" panose="020F0502020204030204" pitchFamily="34" charset="0"/>
              </a:rPr>
              <a:t>jól szellőzött, huzatmentes helyen,</a:t>
            </a:r>
          </a:p>
          <a:p>
            <a:pPr lvl="1"/>
            <a:r>
              <a:rPr lang="hu-HU" altLang="hu-HU" sz="1800" dirty="0">
                <a:latin typeface="Calibri" panose="020F0502020204030204" pitchFamily="34" charset="0"/>
                <a:cs typeface="Calibri" panose="020F0502020204030204" pitchFamily="34" charset="0"/>
              </a:rPr>
              <a:t>egy istállóban akár 6-8 csoportot (120-200 bárány),</a:t>
            </a:r>
          </a:p>
          <a:p>
            <a:pPr lvl="1"/>
            <a:r>
              <a:rPr lang="hu-HU" altLang="hu-HU" sz="1800" dirty="0">
                <a:latin typeface="Calibri" panose="020F0502020204030204" pitchFamily="34" charset="0"/>
                <a:cs typeface="Calibri" panose="020F0502020204030204" pitchFamily="34" charset="0"/>
              </a:rPr>
              <a:t>külön épület,</a:t>
            </a:r>
          </a:p>
          <a:p>
            <a:pPr lvl="1"/>
            <a:r>
              <a:rPr lang="hu-HU" altLang="hu-HU" sz="1800" dirty="0">
                <a:latin typeface="Calibri" panose="020F0502020204030204" pitchFamily="34" charset="0"/>
                <a:cs typeface="Calibri" panose="020F0502020204030204" pitchFamily="34" charset="0"/>
              </a:rPr>
              <a:t>7 napos kortól szabadban:</a:t>
            </a:r>
          </a:p>
          <a:p>
            <a:pPr lvl="2"/>
            <a:r>
              <a:rPr lang="hu-HU" altLang="hu-HU" sz="1800" dirty="0">
                <a:latin typeface="Calibri" panose="020F0502020204030204" pitchFamily="34" charset="0"/>
                <a:cs typeface="Calibri" panose="020F0502020204030204" pitchFamily="34" charset="0"/>
              </a:rPr>
              <a:t>nyáron megfelelő árnyékolás,</a:t>
            </a:r>
          </a:p>
          <a:p>
            <a:pPr lvl="2"/>
            <a:r>
              <a:rPr lang="hu-HU" altLang="hu-HU" sz="1800" dirty="0">
                <a:latin typeface="Calibri" panose="020F0502020204030204" pitchFamily="34" charset="0"/>
                <a:cs typeface="Calibri" panose="020F0502020204030204" pitchFamily="34" charset="0"/>
              </a:rPr>
              <a:t>hidegebb és melegebb időszakokban búvóhely.</a:t>
            </a:r>
          </a:p>
          <a:p>
            <a:r>
              <a:rPr lang="hu-HU" altLang="hu-HU" sz="1800" dirty="0">
                <a:latin typeface="Calibri" panose="020F0502020204030204" pitchFamily="34" charset="0"/>
                <a:cs typeface="Calibri" panose="020F0502020204030204" pitchFamily="34" charset="0"/>
              </a:rPr>
              <a:t>Az alom mindig száraz, tiszta, csíraszegény legyen.</a:t>
            </a:r>
          </a:p>
          <a:p>
            <a:r>
              <a:rPr lang="hu-HU" altLang="hu-HU" sz="1800" dirty="0">
                <a:latin typeface="Calibri" panose="020F0502020204030204" pitchFamily="34" charset="0"/>
                <a:cs typeface="Calibri" panose="020F0502020204030204" pitchFamily="34" charset="0"/>
              </a:rPr>
              <a:t>A bárányok környezetében a hőmérséklet ne </a:t>
            </a:r>
            <a:r>
              <a:rPr lang="hu-HU" altLang="hu-HU" sz="1800" dirty="0" err="1">
                <a:latin typeface="Calibri" panose="020F0502020204030204" pitchFamily="34" charset="0"/>
                <a:cs typeface="Calibri" panose="020F0502020204030204" pitchFamily="34" charset="0"/>
              </a:rPr>
              <a:t>hűljön</a:t>
            </a:r>
            <a:r>
              <a:rPr lang="hu-HU" altLang="hu-HU" sz="1800" dirty="0">
                <a:latin typeface="Calibri" panose="020F0502020204030204" pitchFamily="34" charset="0"/>
                <a:cs typeface="Calibri" panose="020F0502020204030204" pitchFamily="34" charset="0"/>
              </a:rPr>
              <a:t> 5°C alá, ha mégis:</a:t>
            </a:r>
          </a:p>
          <a:p>
            <a:pPr lvl="1"/>
            <a:r>
              <a:rPr lang="hu-HU" altLang="hu-HU" sz="1800" dirty="0">
                <a:latin typeface="Calibri" panose="020F0502020204030204" pitchFamily="34" charset="0"/>
                <a:cs typeface="Calibri" panose="020F0502020204030204" pitchFamily="34" charset="0"/>
              </a:rPr>
              <a:t>infravörös lámpa/hősugárzóval melegítés,</a:t>
            </a:r>
          </a:p>
          <a:p>
            <a:pPr lvl="1"/>
            <a:r>
              <a:rPr lang="hu-HU" altLang="hu-HU" sz="1800" dirty="0">
                <a:latin typeface="Calibri" panose="020F0502020204030204" pitchFamily="34" charset="0"/>
                <a:cs typeface="Calibri" panose="020F0502020204030204" pitchFamily="34" charset="0"/>
              </a:rPr>
              <a:t>bárányok összebújnak.</a:t>
            </a:r>
          </a:p>
        </p:txBody>
      </p:sp>
      <p:pic>
        <p:nvPicPr>
          <p:cNvPr id="4" name="Picture 4" descr="G:\Peter_egyetem\Dokumentumok\Képek\Steiber Orsi\Anglia\IMG_2445.JPG">
            <a:extLst>
              <a:ext uri="{FF2B5EF4-FFF2-40B4-BE49-F238E27FC236}">
                <a16:creationId xmlns:a16="http://schemas.microsoft.com/office/drawing/2014/main" id="{C7890A92-6D05-DACA-F6D4-95888302C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864169" y="1600685"/>
            <a:ext cx="3211874" cy="2300791"/>
          </a:xfrm>
          <a:prstGeom prst="rect">
            <a:avLst/>
          </a:prstGeom>
          <a:noFill/>
        </p:spPr>
      </p:pic>
      <p:pic>
        <p:nvPicPr>
          <p:cNvPr id="5" name="Picture 6" descr="mesterséges">
            <a:extLst>
              <a:ext uri="{FF2B5EF4-FFF2-40B4-BE49-F238E27FC236}">
                <a16:creationId xmlns:a16="http://schemas.microsoft.com/office/drawing/2014/main" id="{A825C1ED-F727-8D10-D6EA-EF46A4518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657" y="4117337"/>
            <a:ext cx="3702008" cy="260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Képtalálatok a következőre: mobil juh karám képek">
            <a:extLst>
              <a:ext uri="{FF2B5EF4-FFF2-40B4-BE49-F238E27FC236}">
                <a16:creationId xmlns:a16="http://schemas.microsoft.com/office/drawing/2014/main" id="{75CB3179-C58E-D23C-26BD-4866ECC9A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0336" y="945779"/>
            <a:ext cx="3211874" cy="224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174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66D5FE5-6582-2B36-3EDE-6A12E18861CF}"/>
              </a:ext>
            </a:extLst>
          </p:cNvPr>
          <p:cNvSpPr>
            <a:spLocks noGrp="1"/>
          </p:cNvSpPr>
          <p:nvPr>
            <p:ph type="title"/>
          </p:nvPr>
        </p:nvSpPr>
        <p:spPr>
          <a:xfrm>
            <a:off x="694773" y="234498"/>
            <a:ext cx="7226918" cy="754548"/>
          </a:xfrm>
        </p:spPr>
        <p:txBody>
          <a:bodyPr/>
          <a:lstStyle/>
          <a:p>
            <a:pPr>
              <a:defRPr/>
            </a:pPr>
            <a:r>
              <a:rPr lang="hu-HU" sz="3200" dirty="0">
                <a:latin typeface="Calibri" panose="020F0502020204030204" pitchFamily="34" charset="0"/>
                <a:cs typeface="Calibri" panose="020F0502020204030204" pitchFamily="34" charset="0"/>
              </a:rPr>
              <a:t>Választás utáni tartás és takarmányozás </a:t>
            </a:r>
          </a:p>
        </p:txBody>
      </p:sp>
      <p:sp>
        <p:nvSpPr>
          <p:cNvPr id="28675" name="Tartalom helye 2">
            <a:extLst>
              <a:ext uri="{FF2B5EF4-FFF2-40B4-BE49-F238E27FC236}">
                <a16:creationId xmlns:a16="http://schemas.microsoft.com/office/drawing/2014/main" id="{22BD8CBE-FE22-C987-342D-50EC43F6A90D}"/>
              </a:ext>
            </a:extLst>
          </p:cNvPr>
          <p:cNvSpPr>
            <a:spLocks noGrp="1"/>
          </p:cNvSpPr>
          <p:nvPr>
            <p:ph idx="1"/>
          </p:nvPr>
        </p:nvSpPr>
        <p:spPr>
          <a:xfrm>
            <a:off x="694773" y="1122701"/>
            <a:ext cx="6984323" cy="5091485"/>
          </a:xfrm>
        </p:spPr>
        <p:txBody>
          <a:bodyPr>
            <a:normAutofit/>
          </a:bodyPr>
          <a:lstStyle/>
          <a:p>
            <a:r>
              <a:rPr lang="hu-HU" altLang="hu-HU" sz="1800" b="1" dirty="0">
                <a:latin typeface="Calibri" panose="020F0502020204030204" pitchFamily="34" charset="0"/>
                <a:cs typeface="Calibri" panose="020F0502020204030204" pitchFamily="34" charset="0"/>
              </a:rPr>
              <a:t>Választástól ivarérésig:</a:t>
            </a:r>
          </a:p>
          <a:p>
            <a:pPr lvl="1"/>
            <a:r>
              <a:rPr lang="hu-HU" altLang="hu-HU" sz="1800" dirty="0">
                <a:latin typeface="Calibri" panose="020F0502020204030204" pitchFamily="34" charset="0"/>
                <a:cs typeface="Calibri" panose="020F0502020204030204" pitchFamily="34" charset="0"/>
              </a:rPr>
              <a:t>ad libitum bárány/gidatáp (fehérje 18-20 %),</a:t>
            </a:r>
          </a:p>
          <a:p>
            <a:pPr lvl="1"/>
            <a:r>
              <a:rPr lang="hu-HU" altLang="hu-HU" sz="1800" dirty="0">
                <a:latin typeface="Calibri" panose="020F0502020204030204" pitchFamily="34" charset="0"/>
                <a:cs typeface="Calibri" panose="020F0502020204030204" pitchFamily="34" charset="0"/>
              </a:rPr>
              <a:t>ad libitum tömegtakarmány (jó minőségű legelőfű, széna),</a:t>
            </a:r>
          </a:p>
          <a:p>
            <a:pPr lvl="1"/>
            <a:r>
              <a:rPr lang="hu-HU" altLang="hu-HU" sz="1800" dirty="0">
                <a:latin typeface="Calibri" panose="020F0502020204030204" pitchFamily="34" charset="0"/>
                <a:cs typeface="Calibri" panose="020F0502020204030204" pitchFamily="34" charset="0"/>
              </a:rPr>
              <a:t>ásványianyag-ellátás,</a:t>
            </a:r>
          </a:p>
          <a:p>
            <a:pPr lvl="1"/>
            <a:r>
              <a:rPr lang="hu-HU" altLang="hu-HU" sz="1800" dirty="0">
                <a:latin typeface="Calibri" panose="020F0502020204030204" pitchFamily="34" charset="0"/>
                <a:cs typeface="Calibri" panose="020F0502020204030204" pitchFamily="34" charset="0"/>
              </a:rPr>
              <a:t>mozgás, fény.</a:t>
            </a:r>
          </a:p>
          <a:p>
            <a:r>
              <a:rPr lang="hu-HU" altLang="hu-HU" sz="1800" b="1" dirty="0">
                <a:latin typeface="Calibri" panose="020F0502020204030204" pitchFamily="34" charset="0"/>
                <a:cs typeface="Calibri" panose="020F0502020204030204" pitchFamily="34" charset="0"/>
              </a:rPr>
              <a:t>Ivaréréstől tenyésztésbevételig:</a:t>
            </a:r>
          </a:p>
          <a:p>
            <a:pPr lvl="1"/>
            <a:r>
              <a:rPr lang="hu-HU" altLang="hu-HU" sz="1800" dirty="0">
                <a:latin typeface="Calibri" panose="020F0502020204030204" pitchFamily="34" charset="0"/>
                <a:cs typeface="Calibri" panose="020F0502020204030204" pitchFamily="34" charset="0"/>
              </a:rPr>
              <a:t>fejlettségtől és kondíciótól függően korlátozott báránytáp, </a:t>
            </a:r>
          </a:p>
          <a:p>
            <a:pPr lvl="1"/>
            <a:r>
              <a:rPr lang="hu-HU" altLang="hu-HU" sz="1800" dirty="0">
                <a:latin typeface="Calibri" panose="020F0502020204030204" pitchFamily="34" charset="0"/>
                <a:cs typeface="Calibri" panose="020F0502020204030204" pitchFamily="34" charset="0"/>
              </a:rPr>
              <a:t>ad libitum tömegtakarmány (jó minőségű legelőfű, széna),</a:t>
            </a:r>
          </a:p>
          <a:p>
            <a:pPr lvl="1"/>
            <a:r>
              <a:rPr lang="hu-HU" altLang="hu-HU" sz="1800" dirty="0">
                <a:latin typeface="Calibri" panose="020F0502020204030204" pitchFamily="34" charset="0"/>
                <a:cs typeface="Calibri" panose="020F0502020204030204" pitchFamily="34" charset="0"/>
              </a:rPr>
              <a:t>ásványianyag-ellátás,</a:t>
            </a:r>
          </a:p>
          <a:p>
            <a:pPr lvl="1"/>
            <a:r>
              <a:rPr lang="hu-HU" altLang="hu-HU" sz="1800" dirty="0">
                <a:latin typeface="Calibri" panose="020F0502020204030204" pitchFamily="34" charset="0"/>
                <a:cs typeface="Calibri" panose="020F0502020204030204" pitchFamily="34" charset="0"/>
              </a:rPr>
              <a:t>mozgás, fény.</a:t>
            </a:r>
          </a:p>
          <a:p>
            <a:r>
              <a:rPr lang="hu-HU" altLang="hu-HU" sz="1800" b="1" dirty="0">
                <a:latin typeface="Calibri" panose="020F0502020204030204" pitchFamily="34" charset="0"/>
                <a:cs typeface="Calibri" panose="020F0502020204030204" pitchFamily="34" charset="0"/>
              </a:rPr>
              <a:t>Előhasi anyák:</a:t>
            </a:r>
          </a:p>
          <a:p>
            <a:pPr lvl="1"/>
            <a:r>
              <a:rPr lang="hu-HU" altLang="hu-HU" sz="1800" dirty="0">
                <a:latin typeface="Calibri" panose="020F0502020204030204" pitchFamily="34" charset="0"/>
                <a:cs typeface="Calibri" panose="020F0502020204030204" pitchFamily="34" charset="0"/>
              </a:rPr>
              <a:t>abrakkiegészítés ,</a:t>
            </a:r>
          </a:p>
          <a:p>
            <a:pPr lvl="1"/>
            <a:r>
              <a:rPr lang="hu-HU" altLang="hu-HU" sz="1800" dirty="0">
                <a:latin typeface="Calibri" panose="020F0502020204030204" pitchFamily="34" charset="0"/>
                <a:cs typeface="Calibri" panose="020F0502020204030204" pitchFamily="34" charset="0"/>
              </a:rPr>
              <a:t>ad libitum tömegtakarmány (jó minőségű legelőfű, széna),</a:t>
            </a:r>
          </a:p>
          <a:p>
            <a:pPr lvl="1"/>
            <a:r>
              <a:rPr lang="hu-HU" altLang="hu-HU" sz="1800" dirty="0">
                <a:latin typeface="Calibri" panose="020F0502020204030204" pitchFamily="34" charset="0"/>
                <a:cs typeface="Calibri" panose="020F0502020204030204" pitchFamily="34" charset="0"/>
              </a:rPr>
              <a:t>ásványianyag-ellátás,</a:t>
            </a:r>
          </a:p>
          <a:p>
            <a:pPr lvl="1"/>
            <a:r>
              <a:rPr lang="hu-HU" altLang="hu-HU" sz="1800" dirty="0">
                <a:latin typeface="Calibri" panose="020F0502020204030204" pitchFamily="34" charset="0"/>
                <a:cs typeface="Calibri" panose="020F0502020204030204" pitchFamily="34" charset="0"/>
              </a:rPr>
              <a:t>mozgás, fény.</a:t>
            </a:r>
          </a:p>
          <a:p>
            <a:endParaRPr lang="hu-HU" altLang="hu-HU"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305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ím 1">
            <a:extLst>
              <a:ext uri="{FF2B5EF4-FFF2-40B4-BE49-F238E27FC236}">
                <a16:creationId xmlns:a16="http://schemas.microsoft.com/office/drawing/2014/main" id="{8CE36526-8470-291C-DAF6-B57DB57D5EEE}"/>
              </a:ext>
            </a:extLst>
          </p:cNvPr>
          <p:cNvSpPr>
            <a:spLocks noGrp="1"/>
          </p:cNvSpPr>
          <p:nvPr>
            <p:ph type="title"/>
          </p:nvPr>
        </p:nvSpPr>
        <p:spPr>
          <a:xfrm>
            <a:off x="676112" y="337133"/>
            <a:ext cx="8020020" cy="819863"/>
          </a:xfrm>
        </p:spPr>
        <p:txBody>
          <a:bodyPr/>
          <a:lstStyle/>
          <a:p>
            <a:pPr>
              <a:defRPr/>
            </a:pPr>
            <a:r>
              <a:rPr lang="hu-HU" sz="3200" dirty="0">
                <a:latin typeface="Calibri" panose="020F0502020204030204" pitchFamily="34" charset="0"/>
                <a:cs typeface="Calibri" panose="020F0502020204030204" pitchFamily="34" charset="0"/>
              </a:rPr>
              <a:t>A vágóbárány/gida előállítás célja és módjai</a:t>
            </a:r>
            <a:endParaRPr lang="hu-HU" altLang="hu-HU" sz="3200" dirty="0">
              <a:latin typeface="Calibri" panose="020F0502020204030204" pitchFamily="34" charset="0"/>
              <a:cs typeface="Calibri" panose="020F0502020204030204" pitchFamily="34" charset="0"/>
            </a:endParaRPr>
          </a:p>
        </p:txBody>
      </p:sp>
      <p:sp>
        <p:nvSpPr>
          <p:cNvPr id="20483" name="Tartalom helye 2">
            <a:extLst>
              <a:ext uri="{FF2B5EF4-FFF2-40B4-BE49-F238E27FC236}">
                <a16:creationId xmlns:a16="http://schemas.microsoft.com/office/drawing/2014/main" id="{C26CFED7-3936-6637-EF11-6671FD806A20}"/>
              </a:ext>
            </a:extLst>
          </p:cNvPr>
          <p:cNvSpPr>
            <a:spLocks noGrp="1"/>
          </p:cNvSpPr>
          <p:nvPr>
            <p:ph idx="1"/>
          </p:nvPr>
        </p:nvSpPr>
        <p:spPr>
          <a:xfrm>
            <a:off x="498830" y="1517715"/>
            <a:ext cx="10828533" cy="4351338"/>
          </a:xfrm>
        </p:spPr>
        <p:txBody>
          <a:bodyPr>
            <a:normAutofit/>
          </a:bodyPr>
          <a:lstStyle/>
          <a:p>
            <a:pPr algn="just">
              <a:defRPr/>
            </a:pPr>
            <a:r>
              <a:rPr lang="hu-HU" sz="2400" b="1" dirty="0">
                <a:latin typeface="Calibri" panose="020F0502020204030204" pitchFamily="34" charset="0"/>
                <a:cs typeface="Calibri" panose="020F0502020204030204" pitchFamily="34" charset="0"/>
              </a:rPr>
              <a:t>A vágóbárány előállítás célja</a:t>
            </a:r>
            <a:r>
              <a:rPr lang="hu-HU" sz="2400" dirty="0">
                <a:latin typeface="Calibri" panose="020F0502020204030204" pitchFamily="34" charset="0"/>
                <a:cs typeface="Calibri" panose="020F0502020204030204" pitchFamily="34" charset="0"/>
              </a:rPr>
              <a:t>: a lehető legnagyobb napi súlygyarapodás elérése az adott vágósúlyig és az adott kategóriában a legjobb vágóbárány minőség elérése.</a:t>
            </a:r>
          </a:p>
          <a:p>
            <a:pPr algn="just">
              <a:defRPr/>
            </a:pPr>
            <a:endParaRPr lang="hu-HU" altLang="hu-HU" sz="2400" dirty="0">
              <a:latin typeface="Calibri" panose="020F0502020204030204" pitchFamily="34" charset="0"/>
              <a:cs typeface="Calibri" panose="020F0502020204030204" pitchFamily="34" charset="0"/>
            </a:endParaRPr>
          </a:p>
          <a:p>
            <a:pPr algn="just">
              <a:defRPr/>
            </a:pPr>
            <a:r>
              <a:rPr lang="hu-HU" altLang="hu-HU" sz="2400" b="1" dirty="0">
                <a:latin typeface="Calibri" panose="020F0502020204030204" pitchFamily="34" charset="0"/>
                <a:cs typeface="Calibri" panose="020F0502020204030204" pitchFamily="34" charset="0"/>
              </a:rPr>
              <a:t>Vágóbárány előállítási módok:</a:t>
            </a:r>
          </a:p>
          <a:p>
            <a:pPr marL="50800" indent="0" algn="just">
              <a:buNone/>
              <a:defRPr/>
            </a:pPr>
            <a:endParaRPr lang="hu-HU" altLang="hu-HU" sz="2400" b="1" dirty="0">
              <a:latin typeface="Calibri" panose="020F0502020204030204" pitchFamily="34" charset="0"/>
              <a:cs typeface="Calibri" panose="020F0502020204030204" pitchFamily="34" charset="0"/>
            </a:endParaRPr>
          </a:p>
          <a:p>
            <a:pPr lvl="1" algn="just">
              <a:defRPr/>
            </a:pPr>
            <a:r>
              <a:rPr lang="hu-HU" altLang="hu-HU" dirty="0">
                <a:latin typeface="Calibri" panose="020F0502020204030204" pitchFamily="34" charset="0"/>
                <a:cs typeface="Calibri" panose="020F0502020204030204" pitchFamily="34" charset="0"/>
              </a:rPr>
              <a:t>Tejesbárány/gida előállítás</a:t>
            </a:r>
          </a:p>
          <a:p>
            <a:pPr lvl="1" algn="just">
              <a:defRPr/>
            </a:pPr>
            <a:r>
              <a:rPr lang="hu-HU" altLang="hu-HU" dirty="0">
                <a:latin typeface="Calibri" panose="020F0502020204030204" pitchFamily="34" charset="0"/>
                <a:cs typeface="Calibri" panose="020F0502020204030204" pitchFamily="34" charset="0"/>
              </a:rPr>
              <a:t>Intenzív pecsenyebárány/gida előállítás (expressz hizlalás)</a:t>
            </a:r>
          </a:p>
          <a:p>
            <a:pPr lvl="1" algn="just">
              <a:defRPr/>
            </a:pPr>
            <a:r>
              <a:rPr lang="hu-HU" altLang="hu-HU" dirty="0">
                <a:latin typeface="Calibri" panose="020F0502020204030204" pitchFamily="34" charset="0"/>
                <a:cs typeface="Calibri" panose="020F0502020204030204" pitchFamily="34" charset="0"/>
              </a:rPr>
              <a:t>Félintenzív pecsenyebárány/gida előállítás (expressz hizlalás)</a:t>
            </a:r>
          </a:p>
          <a:p>
            <a:pPr lvl="1" algn="just">
              <a:defRPr/>
            </a:pPr>
            <a:r>
              <a:rPr lang="hu-HU" altLang="hu-HU" dirty="0">
                <a:latin typeface="Calibri" panose="020F0502020204030204" pitchFamily="34" charset="0"/>
                <a:cs typeface="Calibri" panose="020F0502020204030204" pitchFamily="34" charset="0"/>
              </a:rPr>
              <a:t>Nagy testsúlyú pecsenyebárány/gida előállítás</a:t>
            </a:r>
          </a:p>
        </p:txBody>
      </p:sp>
    </p:spTree>
    <p:extLst>
      <p:ext uri="{BB962C8B-B14F-4D97-AF65-F5344CB8AC3E}">
        <p14:creationId xmlns:p14="http://schemas.microsoft.com/office/powerpoint/2010/main" val="2242891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EE97DA7-D578-89B4-0B8E-21223D13F82C}"/>
              </a:ext>
            </a:extLst>
          </p:cNvPr>
          <p:cNvSpPr>
            <a:spLocks noGrp="1"/>
          </p:cNvSpPr>
          <p:nvPr>
            <p:ph type="title" sz="quarter"/>
          </p:nvPr>
        </p:nvSpPr>
        <p:spPr>
          <a:xfrm>
            <a:off x="545529" y="37185"/>
            <a:ext cx="3457303" cy="817044"/>
          </a:xfrm>
        </p:spPr>
        <p:txBody>
          <a:bodyPr/>
          <a:lstStyle/>
          <a:p>
            <a:pPr>
              <a:defRPr/>
            </a:pPr>
            <a:r>
              <a:rPr lang="hu-HU" altLang="hu-HU" sz="3200" dirty="0">
                <a:latin typeface="Calibri" panose="020F0502020204030204" pitchFamily="34" charset="0"/>
                <a:cs typeface="Calibri" panose="020F0502020204030204" pitchFamily="34" charset="0"/>
              </a:rPr>
              <a:t>Kiskérődzők fejése</a:t>
            </a:r>
            <a:endParaRPr lang="hu-HU" sz="3200" dirty="0">
              <a:latin typeface="Calibri" panose="020F0502020204030204" pitchFamily="34" charset="0"/>
              <a:cs typeface="Calibri" panose="020F0502020204030204" pitchFamily="34" charset="0"/>
            </a:endParaRPr>
          </a:p>
        </p:txBody>
      </p:sp>
      <p:pic>
        <p:nvPicPr>
          <p:cNvPr id="31747" name="Tartalom helye 5" descr="http://static.keptelenseg.hu/ep/9f00253d221547f8ec3a605f59456931.jpg">
            <a:extLst>
              <a:ext uri="{FF2B5EF4-FFF2-40B4-BE49-F238E27FC236}">
                <a16:creationId xmlns:a16="http://schemas.microsoft.com/office/drawing/2014/main" id="{AE3CE311-E3AB-F334-67F3-F2447A689AF8}"/>
              </a:ext>
            </a:extLst>
          </p:cNvPr>
          <p:cNvPicPr>
            <a:picLocks noGrp="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553070" y="3565502"/>
            <a:ext cx="4333324" cy="2919411"/>
          </a:xfrm>
        </p:spPr>
      </p:pic>
      <p:pic>
        <p:nvPicPr>
          <p:cNvPr id="8" name="Picture 2" descr="http://www.schaf-foren.de/forum/uploads/post-28-1410628380.jpg">
            <a:extLst>
              <a:ext uri="{FF2B5EF4-FFF2-40B4-BE49-F238E27FC236}">
                <a16:creationId xmlns:a16="http://schemas.microsoft.com/office/drawing/2014/main" id="{BCD262B7-9E99-ABE1-8E1A-5D786F9C5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00953" y="777077"/>
            <a:ext cx="3803757" cy="2530326"/>
          </a:xfrm>
          <a:prstGeom prst="rect">
            <a:avLst/>
          </a:prstGeom>
          <a:noFill/>
          <a:ln>
            <a:noFill/>
          </a:ln>
        </p:spPr>
      </p:pic>
      <p:pic>
        <p:nvPicPr>
          <p:cNvPr id="11" name="Picture 2" descr="https://c1.staticflickr.com/9/8503/8308984991_b36740d2dd_b.jpg">
            <a:extLst>
              <a:ext uri="{FF2B5EF4-FFF2-40B4-BE49-F238E27FC236}">
                <a16:creationId xmlns:a16="http://schemas.microsoft.com/office/drawing/2014/main" id="{0849CE98-80BB-0027-2C20-F6A5D3E09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360128" y="586541"/>
            <a:ext cx="4333324" cy="2792632"/>
          </a:xfrm>
          <a:prstGeom prst="rect">
            <a:avLst/>
          </a:prstGeom>
          <a:noFill/>
          <a:ln>
            <a:noFill/>
          </a:ln>
        </p:spPr>
      </p:pic>
      <p:pic>
        <p:nvPicPr>
          <p:cNvPr id="12" name="Tartalom helye 3">
            <a:extLst>
              <a:ext uri="{FF2B5EF4-FFF2-40B4-BE49-F238E27FC236}">
                <a16:creationId xmlns:a16="http://schemas.microsoft.com/office/drawing/2014/main" id="{19BC578F-4B7C-46F5-4F58-D8E5B56E3F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9070" y="3512499"/>
            <a:ext cx="3457302" cy="2222497"/>
          </a:xfrm>
          <a:prstGeom prst="rect">
            <a:avLst/>
          </a:prstGeom>
          <a:noFill/>
          <a:ln>
            <a:noFill/>
          </a:ln>
        </p:spPr>
      </p:pic>
      <p:pic>
        <p:nvPicPr>
          <p:cNvPr id="3" name="Kép 2">
            <a:extLst>
              <a:ext uri="{FF2B5EF4-FFF2-40B4-BE49-F238E27FC236}">
                <a16:creationId xmlns:a16="http://schemas.microsoft.com/office/drawing/2014/main" id="{CCA01922-BFB5-6F30-AE2E-22C98D0CA92E}"/>
              </a:ext>
            </a:extLst>
          </p:cNvPr>
          <p:cNvPicPr>
            <a:picLocks noChangeAspect="1"/>
          </p:cNvPicPr>
          <p:nvPr/>
        </p:nvPicPr>
        <p:blipFill>
          <a:blip r:embed="rId6"/>
          <a:stretch>
            <a:fillRect/>
          </a:stretch>
        </p:blipFill>
        <p:spPr>
          <a:xfrm>
            <a:off x="3676261" y="3602542"/>
            <a:ext cx="3683867" cy="2766754"/>
          </a:xfrm>
          <a:prstGeom prst="rect">
            <a:avLst/>
          </a:prstGeom>
        </p:spPr>
      </p:pic>
    </p:spTree>
    <p:extLst>
      <p:ext uri="{BB962C8B-B14F-4D97-AF65-F5344CB8AC3E}">
        <p14:creationId xmlns:p14="http://schemas.microsoft.com/office/powerpoint/2010/main" val="2527928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5227F8-12F4-64A9-E92F-E2FA91E465D5}"/>
              </a:ext>
            </a:extLst>
          </p:cNvPr>
          <p:cNvSpPr>
            <a:spLocks noGrp="1"/>
          </p:cNvSpPr>
          <p:nvPr>
            <p:ph type="title" sz="quarter"/>
          </p:nvPr>
        </p:nvSpPr>
        <p:spPr>
          <a:xfrm>
            <a:off x="628941" y="125143"/>
            <a:ext cx="10464800" cy="903288"/>
          </a:xfrm>
        </p:spPr>
        <p:txBody>
          <a:bodyPr/>
          <a:lstStyle/>
          <a:p>
            <a:pPr>
              <a:defRPr/>
            </a:pPr>
            <a:r>
              <a:rPr lang="hu-HU" sz="3200" dirty="0">
                <a:latin typeface="Calibri" panose="020F0502020204030204" pitchFamily="34" charset="0"/>
                <a:cs typeface="Calibri" panose="020F0502020204030204" pitchFamily="34" charset="0"/>
              </a:rPr>
              <a:t>Kiskérődzők ápolása és kezelése </a:t>
            </a:r>
          </a:p>
        </p:txBody>
      </p:sp>
      <p:sp>
        <p:nvSpPr>
          <p:cNvPr id="28675" name="Tartalom helye 2">
            <a:extLst>
              <a:ext uri="{FF2B5EF4-FFF2-40B4-BE49-F238E27FC236}">
                <a16:creationId xmlns:a16="http://schemas.microsoft.com/office/drawing/2014/main" id="{16D0C1AF-9B53-4AC7-E68F-25A7DA791158}"/>
              </a:ext>
            </a:extLst>
          </p:cNvPr>
          <p:cNvSpPr>
            <a:spLocks noGrp="1" noChangeArrowheads="1"/>
          </p:cNvSpPr>
          <p:nvPr>
            <p:ph sz="quarter" idx="1"/>
          </p:nvPr>
        </p:nvSpPr>
        <p:spPr>
          <a:xfrm>
            <a:off x="628941" y="1270989"/>
            <a:ext cx="3816350" cy="2663824"/>
          </a:xfrm>
        </p:spPr>
        <p:txBody>
          <a:bodyPr>
            <a:noAutofit/>
          </a:bodyPr>
          <a:lstStyle/>
          <a:p>
            <a:pPr eaLnBrk="1" hangingPunct="1"/>
            <a:r>
              <a:rPr lang="hu-HU" altLang="hu-HU" sz="2200" dirty="0">
                <a:latin typeface="Calibri" panose="020F0502020204030204" pitchFamily="34" charset="0"/>
                <a:cs typeface="Calibri" panose="020F0502020204030204" pitchFamily="34" charset="0"/>
              </a:rPr>
              <a:t>Lábfürösztő</a:t>
            </a:r>
          </a:p>
          <a:p>
            <a:pPr eaLnBrk="1" hangingPunct="1"/>
            <a:r>
              <a:rPr lang="hu-HU" altLang="hu-HU" sz="2200" dirty="0">
                <a:latin typeface="Calibri" panose="020F0502020204030204" pitchFamily="34" charset="0"/>
                <a:cs typeface="Calibri" panose="020F0502020204030204" pitchFamily="34" charset="0"/>
              </a:rPr>
              <a:t>Fürösztő</a:t>
            </a:r>
          </a:p>
          <a:p>
            <a:pPr eaLnBrk="1" hangingPunct="1"/>
            <a:r>
              <a:rPr lang="hu-HU" altLang="hu-HU" sz="2200" dirty="0">
                <a:latin typeface="Calibri" panose="020F0502020204030204" pitchFamily="34" charset="0"/>
                <a:cs typeface="Calibri" panose="020F0502020204030204" pitchFamily="34" charset="0"/>
              </a:rPr>
              <a:t>Porzó</a:t>
            </a:r>
          </a:p>
          <a:p>
            <a:pPr eaLnBrk="1" hangingPunct="1"/>
            <a:r>
              <a:rPr lang="hu-HU" altLang="hu-HU" sz="2200" dirty="0">
                <a:latin typeface="Calibri" panose="020F0502020204030204" pitchFamily="34" charset="0"/>
                <a:cs typeface="Calibri" panose="020F0502020204030204" pitchFamily="34" charset="0"/>
              </a:rPr>
              <a:t>Mérleg</a:t>
            </a:r>
          </a:p>
          <a:p>
            <a:pPr eaLnBrk="1" hangingPunct="1"/>
            <a:r>
              <a:rPr lang="hu-HU" altLang="hu-HU" sz="2200" dirty="0" err="1">
                <a:latin typeface="Calibri" panose="020F0502020204030204" pitchFamily="34" charset="0"/>
                <a:cs typeface="Calibri" panose="020F0502020204030204" pitchFamily="34" charset="0"/>
              </a:rPr>
              <a:t>Körmözés</a:t>
            </a:r>
            <a:endParaRPr lang="hu-HU" altLang="hu-HU" sz="2200" dirty="0">
              <a:latin typeface="Calibri" panose="020F0502020204030204" pitchFamily="34" charset="0"/>
              <a:cs typeface="Calibri" panose="020F0502020204030204" pitchFamily="34" charset="0"/>
            </a:endParaRPr>
          </a:p>
          <a:p>
            <a:pPr eaLnBrk="1" hangingPunct="1"/>
            <a:r>
              <a:rPr lang="hu-HU" altLang="hu-HU" sz="2200" dirty="0">
                <a:latin typeface="Calibri" panose="020F0502020204030204" pitchFamily="34" charset="0"/>
                <a:cs typeface="Calibri" panose="020F0502020204030204" pitchFamily="34" charset="0"/>
              </a:rPr>
              <a:t>Nyírás</a:t>
            </a:r>
          </a:p>
        </p:txBody>
      </p:sp>
      <p:pic>
        <p:nvPicPr>
          <p:cNvPr id="28676" name="Picture 14" descr="Sheep%20new">
            <a:extLst>
              <a:ext uri="{FF2B5EF4-FFF2-40B4-BE49-F238E27FC236}">
                <a16:creationId xmlns:a16="http://schemas.microsoft.com/office/drawing/2014/main" id="{4DA2A485-1F98-BD2E-11C2-96E5E2C8BF6D}"/>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8856545" y="3603076"/>
            <a:ext cx="2381077" cy="3134554"/>
          </a:xfrm>
          <a:noFill/>
        </p:spPr>
      </p:pic>
      <p:pic>
        <p:nvPicPr>
          <p:cNvPr id="28677" name="Picture 17" descr="scalesheep">
            <a:extLst>
              <a:ext uri="{FF2B5EF4-FFF2-40B4-BE49-F238E27FC236}">
                <a16:creationId xmlns:a16="http://schemas.microsoft.com/office/drawing/2014/main" id="{CE5137C5-FBB5-BA47-9B8F-BBD1CB27332D}"/>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r="55667" b="25417"/>
          <a:stretch>
            <a:fillRect/>
          </a:stretch>
        </p:blipFill>
        <p:spPr>
          <a:xfrm>
            <a:off x="6096000" y="3603076"/>
            <a:ext cx="2267889" cy="3134554"/>
          </a:xfrm>
          <a:noFill/>
        </p:spPr>
      </p:pic>
      <p:pic>
        <p:nvPicPr>
          <p:cNvPr id="28678" name="Picture 8">
            <a:extLst>
              <a:ext uri="{FF2B5EF4-FFF2-40B4-BE49-F238E27FC236}">
                <a16:creationId xmlns:a16="http://schemas.microsoft.com/office/drawing/2014/main" id="{80C82FD9-B9AC-A3D0-8701-10BABDBAA427}"/>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802437" y="972273"/>
            <a:ext cx="3435185" cy="257456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2">
            <a:extLst>
              <a:ext uri="{FF2B5EF4-FFF2-40B4-BE49-F238E27FC236}">
                <a16:creationId xmlns:a16="http://schemas.microsoft.com/office/drawing/2014/main" id="{36EDBBAA-72EC-3B51-364C-A4AB01151B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4769" y="3646259"/>
            <a:ext cx="2267889" cy="308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descr="Győri-Bene juh kezelőkaloda">
            <a:extLst>
              <a:ext uri="{FF2B5EF4-FFF2-40B4-BE49-F238E27FC236}">
                <a16:creationId xmlns:a16="http://schemas.microsoft.com/office/drawing/2014/main" id="{7D58C53D-174B-0480-B075-690DD431B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391080" y="972274"/>
            <a:ext cx="3660289" cy="2568928"/>
          </a:xfrm>
          <a:prstGeom prst="rect">
            <a:avLst/>
          </a:prstGeom>
          <a:noFill/>
          <a:ln>
            <a:noFill/>
          </a:ln>
        </p:spPr>
      </p:pic>
    </p:spTree>
    <p:extLst>
      <p:ext uri="{BB962C8B-B14F-4D97-AF65-F5344CB8AC3E}">
        <p14:creationId xmlns:p14="http://schemas.microsoft.com/office/powerpoint/2010/main" val="3159446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ECD687F-5A93-CF2C-68E0-0CF9D836AA83}"/>
              </a:ext>
            </a:extLst>
          </p:cNvPr>
          <p:cNvSpPr>
            <a:spLocks noGrp="1"/>
          </p:cNvSpPr>
          <p:nvPr>
            <p:ph type="title"/>
          </p:nvPr>
        </p:nvSpPr>
        <p:spPr>
          <a:xfrm>
            <a:off x="878632" y="365302"/>
            <a:ext cx="7646988" cy="733067"/>
          </a:xfrm>
        </p:spPr>
        <p:txBody>
          <a:bodyPr/>
          <a:lstStyle/>
          <a:p>
            <a:pPr>
              <a:defRPr/>
            </a:pPr>
            <a:r>
              <a:rPr lang="hu-HU" sz="3200" dirty="0">
                <a:latin typeface="Calibri" panose="020F0502020204030204" pitchFamily="34" charset="0"/>
                <a:cs typeface="Calibri" panose="020F0502020204030204" pitchFamily="34" charset="0"/>
              </a:rPr>
              <a:t>A gyepre alapozott állattartás</a:t>
            </a:r>
          </a:p>
        </p:txBody>
      </p:sp>
      <p:sp>
        <p:nvSpPr>
          <p:cNvPr id="33795" name="Tartalom helye 2">
            <a:extLst>
              <a:ext uri="{FF2B5EF4-FFF2-40B4-BE49-F238E27FC236}">
                <a16:creationId xmlns:a16="http://schemas.microsoft.com/office/drawing/2014/main" id="{59594892-8677-2825-8C20-1F562109BBF1}"/>
              </a:ext>
            </a:extLst>
          </p:cNvPr>
          <p:cNvSpPr>
            <a:spLocks noGrp="1" noChangeArrowheads="1"/>
          </p:cNvSpPr>
          <p:nvPr>
            <p:ph idx="1"/>
          </p:nvPr>
        </p:nvSpPr>
        <p:spPr>
          <a:xfrm>
            <a:off x="878631" y="1318418"/>
            <a:ext cx="10271451" cy="4886439"/>
          </a:xfrm>
        </p:spPr>
        <p:txBody>
          <a:bodyPr>
            <a:noAutofit/>
          </a:bodyPr>
          <a:lstStyle/>
          <a:p>
            <a:pPr algn="just"/>
            <a:r>
              <a:rPr lang="hu-HU" altLang="hu-HU" sz="2200" dirty="0">
                <a:latin typeface="Calibri" panose="020F0502020204030204" pitchFamily="34" charset="0"/>
                <a:cs typeface="Calibri" panose="020F0502020204030204" pitchFamily="34" charset="0"/>
              </a:rPr>
              <a:t>A gyepre alapozott állattartás alapvető feladata </a:t>
            </a:r>
            <a:r>
              <a:rPr lang="hu-HU" altLang="hu-HU" sz="2200" b="1" dirty="0">
                <a:latin typeface="Calibri" panose="020F0502020204030204" pitchFamily="34" charset="0"/>
                <a:cs typeface="Calibri" panose="020F0502020204030204" pitchFamily="34" charset="0"/>
              </a:rPr>
              <a:t>az összhang megteremtése </a:t>
            </a:r>
            <a:r>
              <a:rPr lang="hu-HU" altLang="hu-HU" sz="2200" dirty="0">
                <a:latin typeface="Calibri" panose="020F0502020204030204" pitchFamily="34" charset="0"/>
                <a:cs typeface="Calibri" panose="020F0502020204030204" pitchFamily="34" charset="0"/>
              </a:rPr>
              <a:t>a gyepterületen, mint élőhelyen.</a:t>
            </a:r>
          </a:p>
          <a:p>
            <a:pPr algn="just"/>
            <a:r>
              <a:rPr lang="hu-HU" altLang="hu-HU" sz="2200" dirty="0">
                <a:latin typeface="Calibri" panose="020F0502020204030204" pitchFamily="34" charset="0"/>
                <a:cs typeface="Calibri" panose="020F0502020204030204" pitchFamily="34" charset="0"/>
              </a:rPr>
              <a:t>A legeltetés végrehajtásánál egyszerre kell figyelembe venni:</a:t>
            </a:r>
          </a:p>
          <a:p>
            <a:pPr lvl="1" algn="just"/>
            <a:r>
              <a:rPr lang="hu-HU" altLang="hu-HU" sz="2200" dirty="0">
                <a:latin typeface="Calibri" panose="020F0502020204030204" pitchFamily="34" charset="0"/>
                <a:cs typeface="Calibri" panose="020F0502020204030204" pitchFamily="34" charset="0"/>
              </a:rPr>
              <a:t>az állatok </a:t>
            </a:r>
            <a:r>
              <a:rPr lang="hu-HU" altLang="hu-HU" sz="2200" b="1" dirty="0">
                <a:latin typeface="Calibri" panose="020F0502020204030204" pitchFamily="34" charset="0"/>
                <a:cs typeface="Calibri" panose="020F0502020204030204" pitchFamily="34" charset="0"/>
              </a:rPr>
              <a:t>aktuális takarmány </a:t>
            </a:r>
            <a:r>
              <a:rPr lang="hu-HU" altLang="hu-HU" sz="2200" dirty="0">
                <a:latin typeface="Calibri" panose="020F0502020204030204" pitchFamily="34" charset="0"/>
                <a:cs typeface="Calibri" panose="020F0502020204030204" pitchFamily="34" charset="0"/>
              </a:rPr>
              <a:t>(táplálóanyag és energia) </a:t>
            </a:r>
            <a:r>
              <a:rPr lang="hu-HU" altLang="hu-HU" sz="2200" b="1" dirty="0">
                <a:latin typeface="Calibri" panose="020F0502020204030204" pitchFamily="34" charset="0"/>
                <a:cs typeface="Calibri" panose="020F0502020204030204" pitchFamily="34" charset="0"/>
              </a:rPr>
              <a:t>szükségletét</a:t>
            </a:r>
            <a:r>
              <a:rPr lang="hu-HU" altLang="hu-HU" sz="2200" dirty="0">
                <a:latin typeface="Calibri" panose="020F0502020204030204" pitchFamily="34" charset="0"/>
                <a:cs typeface="Calibri" panose="020F0502020204030204" pitchFamily="34" charset="0"/>
              </a:rPr>
              <a:t>,</a:t>
            </a:r>
          </a:p>
          <a:p>
            <a:pPr lvl="1" algn="just"/>
            <a:r>
              <a:rPr lang="hu-HU" altLang="hu-HU" sz="2200" dirty="0">
                <a:latin typeface="Calibri" panose="020F0502020204030204" pitchFamily="34" charset="0"/>
                <a:cs typeface="Calibri" panose="020F0502020204030204" pitchFamily="34" charset="0"/>
              </a:rPr>
              <a:t>az állatok </a:t>
            </a:r>
            <a:r>
              <a:rPr lang="hu-HU" altLang="hu-HU" sz="2200" b="1" dirty="0">
                <a:latin typeface="Calibri" panose="020F0502020204030204" pitchFamily="34" charset="0"/>
                <a:cs typeface="Calibri" panose="020F0502020204030204" pitchFamily="34" charset="0"/>
              </a:rPr>
              <a:t>tartástechnológiával szembeni aktuális igényeit</a:t>
            </a:r>
            <a:r>
              <a:rPr lang="hu-HU" altLang="hu-HU" sz="2200" dirty="0">
                <a:latin typeface="Calibri" panose="020F0502020204030204" pitchFamily="34" charset="0"/>
                <a:cs typeface="Calibri" panose="020F0502020204030204" pitchFamily="34" charset="0"/>
              </a:rPr>
              <a:t>,</a:t>
            </a:r>
          </a:p>
          <a:p>
            <a:pPr lvl="1" algn="just"/>
            <a:r>
              <a:rPr lang="hu-HU" altLang="hu-HU" sz="2200" dirty="0">
                <a:latin typeface="Calibri" panose="020F0502020204030204" pitchFamily="34" charset="0"/>
                <a:cs typeface="Calibri" panose="020F0502020204030204" pitchFamily="34" charset="0"/>
              </a:rPr>
              <a:t>a </a:t>
            </a:r>
            <a:r>
              <a:rPr lang="hu-HU" altLang="hu-HU" sz="2200" b="1" dirty="0">
                <a:latin typeface="Calibri" panose="020F0502020204030204" pitchFamily="34" charset="0"/>
                <a:cs typeface="Calibri" panose="020F0502020204030204" pitchFamily="34" charset="0"/>
              </a:rPr>
              <a:t>gyepnövényzet aktuális igényeit</a:t>
            </a:r>
            <a:r>
              <a:rPr lang="hu-HU" altLang="hu-HU" sz="2200" dirty="0">
                <a:latin typeface="Calibri" panose="020F0502020204030204" pitchFamily="34" charset="0"/>
                <a:cs typeface="Calibri" panose="020F0502020204030204" pitchFamily="34" charset="0"/>
              </a:rPr>
              <a:t>.</a:t>
            </a:r>
          </a:p>
          <a:p>
            <a:pPr marL="50800" indent="0" algn="just">
              <a:buNone/>
            </a:pPr>
            <a:endParaRPr lang="hu-HU" altLang="hu-HU" sz="2200" b="1" dirty="0">
              <a:latin typeface="Calibri" panose="020F0502020204030204" pitchFamily="34" charset="0"/>
              <a:cs typeface="Calibri" panose="020F0502020204030204" pitchFamily="34" charset="0"/>
            </a:endParaRPr>
          </a:p>
          <a:p>
            <a:pPr marL="50800" indent="0" algn="just">
              <a:buNone/>
            </a:pPr>
            <a:endParaRPr lang="hu-HU" altLang="hu-HU" sz="2200" b="1" dirty="0">
              <a:latin typeface="Calibri" panose="020F0502020204030204" pitchFamily="34" charset="0"/>
              <a:cs typeface="Calibri" panose="020F0502020204030204" pitchFamily="34" charset="0"/>
            </a:endParaRPr>
          </a:p>
          <a:p>
            <a:pPr marL="50800" indent="0" algn="just">
              <a:buNone/>
            </a:pPr>
            <a:endParaRPr lang="hu-HU" altLang="hu-HU" sz="2200" b="1" dirty="0">
              <a:latin typeface="Calibri" panose="020F0502020204030204" pitchFamily="34" charset="0"/>
              <a:cs typeface="Calibri" panose="020F0502020204030204" pitchFamily="34" charset="0"/>
            </a:endParaRPr>
          </a:p>
          <a:p>
            <a:pPr marL="50800" indent="0" algn="just">
              <a:buNone/>
            </a:pPr>
            <a:r>
              <a:rPr lang="hu-HU" altLang="hu-HU" sz="2200" b="1" dirty="0">
                <a:latin typeface="Calibri" panose="020F0502020204030204" pitchFamily="34" charset="0"/>
                <a:cs typeface="Calibri" panose="020F0502020204030204" pitchFamily="34" charset="0"/>
              </a:rPr>
              <a:t>A legeltetés alkalmával a rendelkezésre álló dinamikusan (mennyiségileg és minőségileg) változó gyeptermés és a legelő állatok aktuális igényeit kell összhangba hozni.</a:t>
            </a:r>
          </a:p>
        </p:txBody>
      </p:sp>
      <p:sp>
        <p:nvSpPr>
          <p:cNvPr id="3" name="Nyíl: lefelé mutató 2">
            <a:extLst>
              <a:ext uri="{FF2B5EF4-FFF2-40B4-BE49-F238E27FC236}">
                <a16:creationId xmlns:a16="http://schemas.microsoft.com/office/drawing/2014/main" id="{A3259E15-7976-1041-62FC-7F72A682B250}"/>
              </a:ext>
            </a:extLst>
          </p:cNvPr>
          <p:cNvSpPr/>
          <p:nvPr/>
        </p:nvSpPr>
        <p:spPr>
          <a:xfrm>
            <a:off x="5486400" y="3732245"/>
            <a:ext cx="419878" cy="1138335"/>
          </a:xfrm>
          <a:prstGeom prst="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877655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5B3A533-1564-0683-ECA9-C3AAF0D2CFD9}"/>
              </a:ext>
            </a:extLst>
          </p:cNvPr>
          <p:cNvSpPr>
            <a:spLocks noGrp="1" noChangeArrowheads="1"/>
          </p:cNvSpPr>
          <p:nvPr>
            <p:ph type="title"/>
          </p:nvPr>
        </p:nvSpPr>
        <p:spPr>
          <a:xfrm>
            <a:off x="804231" y="306386"/>
            <a:ext cx="10102468" cy="850900"/>
          </a:xfrm>
        </p:spPr>
        <p:txBody>
          <a:bodyPr>
            <a:normAutofit/>
          </a:bodyPr>
          <a:lstStyle/>
          <a:p>
            <a:pPr>
              <a:defRPr/>
            </a:pPr>
            <a:r>
              <a:rPr lang="hu-HU" altLang="hu-HU" sz="3200" dirty="0">
                <a:latin typeface="Calibri" panose="020F0502020204030204" pitchFamily="34" charset="0"/>
                <a:cs typeface="Calibri" panose="020F0502020204030204" pitchFamily="34" charset="0"/>
              </a:rPr>
              <a:t>Milyen a jó juh/kecske legelő?</a:t>
            </a:r>
          </a:p>
        </p:txBody>
      </p:sp>
      <p:sp>
        <p:nvSpPr>
          <p:cNvPr id="36867" name="Rectangle 3">
            <a:extLst>
              <a:ext uri="{FF2B5EF4-FFF2-40B4-BE49-F238E27FC236}">
                <a16:creationId xmlns:a16="http://schemas.microsoft.com/office/drawing/2014/main" id="{B311D864-CC3B-82AD-8D6B-CDE048F75F35}"/>
              </a:ext>
            </a:extLst>
          </p:cNvPr>
          <p:cNvSpPr>
            <a:spLocks noGrp="1" noChangeArrowheads="1"/>
          </p:cNvSpPr>
          <p:nvPr>
            <p:ph type="body" idx="1"/>
          </p:nvPr>
        </p:nvSpPr>
        <p:spPr>
          <a:xfrm>
            <a:off x="804231" y="1341439"/>
            <a:ext cx="5556812" cy="4194657"/>
          </a:xfrm>
        </p:spPr>
        <p:txBody>
          <a:bodyPr>
            <a:normAutofit/>
          </a:bodyPr>
          <a:lstStyle/>
          <a:p>
            <a:pPr marL="50800" indent="0">
              <a:buNone/>
            </a:pPr>
            <a:r>
              <a:rPr lang="hu-HU" altLang="hu-HU" sz="2200" b="1" dirty="0">
                <a:latin typeface="Calibri" panose="020F0502020204030204" pitchFamily="34" charset="0"/>
                <a:cs typeface="Calibri" panose="020F0502020204030204" pitchFamily="34" charset="0"/>
              </a:rPr>
              <a:t>Gyepterületek minősítése:</a:t>
            </a:r>
          </a:p>
          <a:p>
            <a:r>
              <a:rPr lang="hu-HU" altLang="hu-HU" sz="2200" dirty="0">
                <a:latin typeface="Calibri" panose="020F0502020204030204" pitchFamily="34" charset="0"/>
                <a:cs typeface="Calibri" panose="020F0502020204030204" pitchFamily="34" charset="0"/>
              </a:rPr>
              <a:t>faj, fajta alapján,</a:t>
            </a:r>
          </a:p>
          <a:p>
            <a:r>
              <a:rPr lang="hu-HU" altLang="hu-HU" sz="2200" dirty="0">
                <a:latin typeface="Calibri" panose="020F0502020204030204" pitchFamily="34" charset="0"/>
                <a:cs typeface="Calibri" panose="020F0502020204030204" pitchFamily="34" charset="0"/>
              </a:rPr>
              <a:t>állateltartó képesség alapján,</a:t>
            </a:r>
          </a:p>
          <a:p>
            <a:r>
              <a:rPr lang="hu-HU" altLang="hu-HU" sz="2200" dirty="0">
                <a:latin typeface="Calibri" panose="020F0502020204030204" pitchFamily="34" charset="0"/>
                <a:cs typeface="Calibri" panose="020F0502020204030204" pitchFamily="34" charset="0"/>
              </a:rPr>
              <a:t>termelésre gyakorolt hatásuk alapján,</a:t>
            </a:r>
          </a:p>
          <a:p>
            <a:r>
              <a:rPr lang="hu-HU" altLang="hu-HU" sz="2200" dirty="0">
                <a:latin typeface="Calibri" panose="020F0502020204030204" pitchFamily="34" charset="0"/>
                <a:cs typeface="Calibri" panose="020F0502020204030204" pitchFamily="34" charset="0"/>
              </a:rPr>
              <a:t>funkció (ősgyepek, védett gyepterületek, telepített gyepek stb.) alapján.</a:t>
            </a:r>
          </a:p>
        </p:txBody>
      </p:sp>
      <p:pic>
        <p:nvPicPr>
          <p:cNvPr id="5" name="Picture 4" descr="Mende 064">
            <a:extLst>
              <a:ext uri="{FF2B5EF4-FFF2-40B4-BE49-F238E27FC236}">
                <a16:creationId xmlns:a16="http://schemas.microsoft.com/office/drawing/2014/main" id="{DB66DC5A-06EF-259E-4311-76F318499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42678" y="4205067"/>
            <a:ext cx="3361146" cy="2520860"/>
          </a:xfrm>
          <a:prstGeom prst="rect">
            <a:avLst/>
          </a:prstGeom>
        </p:spPr>
      </p:pic>
      <p:pic>
        <p:nvPicPr>
          <p:cNvPr id="6" name="Picture 2">
            <a:extLst>
              <a:ext uri="{FF2B5EF4-FFF2-40B4-BE49-F238E27FC236}">
                <a16:creationId xmlns:a16="http://schemas.microsoft.com/office/drawing/2014/main" id="{1D3AB6B9-7ADB-C7CD-8D1A-E3CFEAB7A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183840" y="42210"/>
            <a:ext cx="3896691" cy="25984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140D14A9-D35D-75F0-E3B0-2C8F8779C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477941" y="4250440"/>
            <a:ext cx="3417526" cy="237966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Mende 020">
            <a:extLst>
              <a:ext uri="{FF2B5EF4-FFF2-40B4-BE49-F238E27FC236}">
                <a16:creationId xmlns:a16="http://schemas.microsoft.com/office/drawing/2014/main" id="{605C1ACA-99DB-0141-DA38-645868A413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403824" y="1855827"/>
            <a:ext cx="3294613" cy="2394613"/>
          </a:xfrm>
          <a:prstGeom prst="rect">
            <a:avLst/>
          </a:prstGeom>
          <a:noFill/>
          <a:ln>
            <a:noFill/>
          </a:ln>
        </p:spPr>
      </p:pic>
    </p:spTree>
    <p:extLst>
      <p:ext uri="{BB962C8B-B14F-4D97-AF65-F5344CB8AC3E}">
        <p14:creationId xmlns:p14="http://schemas.microsoft.com/office/powerpoint/2010/main" val="2843210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AD78633-2779-04CD-B337-ADEF74B2DC7A}"/>
              </a:ext>
            </a:extLst>
          </p:cNvPr>
          <p:cNvSpPr>
            <a:spLocks noGrp="1"/>
          </p:cNvSpPr>
          <p:nvPr>
            <p:ph type="title" sz="quarter"/>
          </p:nvPr>
        </p:nvSpPr>
        <p:spPr>
          <a:xfrm>
            <a:off x="3250740" y="246858"/>
            <a:ext cx="5326729" cy="967753"/>
          </a:xfrm>
        </p:spPr>
        <p:txBody>
          <a:bodyPr/>
          <a:lstStyle/>
          <a:p>
            <a:pPr>
              <a:defRPr/>
            </a:pPr>
            <a:r>
              <a:rPr lang="hu-HU" sz="3200" dirty="0">
                <a:latin typeface="Calibri" panose="020F0502020204030204" pitchFamily="34" charset="0"/>
                <a:cs typeface="Calibri" panose="020F0502020204030204" pitchFamily="34" charset="0"/>
              </a:rPr>
              <a:t>Milyen a jó kecskelegelő?</a:t>
            </a:r>
          </a:p>
        </p:txBody>
      </p:sp>
      <p:pic>
        <p:nvPicPr>
          <p:cNvPr id="35843" name="Tartalom helye 10" descr="http://img.reblog.hu/blogs/1496/goats-argan-trees-7-672b5.jpg?w=560&amp;full=1">
            <a:extLst>
              <a:ext uri="{FF2B5EF4-FFF2-40B4-BE49-F238E27FC236}">
                <a16:creationId xmlns:a16="http://schemas.microsoft.com/office/drawing/2014/main" id="{2D3BC501-0B7E-AF7F-A0B7-55436D7B898F}"/>
              </a:ext>
            </a:extLst>
          </p:cNvPr>
          <p:cNvPicPr>
            <a:picLocks noGrp="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69445" y="1244289"/>
            <a:ext cx="3720549" cy="2449547"/>
          </a:xfrm>
        </p:spPr>
      </p:pic>
      <p:pic>
        <p:nvPicPr>
          <p:cNvPr id="35844" name="Tartalom helye 18" descr="Kapcsolódó kép">
            <a:extLst>
              <a:ext uri="{FF2B5EF4-FFF2-40B4-BE49-F238E27FC236}">
                <a16:creationId xmlns:a16="http://schemas.microsoft.com/office/drawing/2014/main" id="{E2B5A71E-574E-6919-C2AD-FE33554A0E21}"/>
              </a:ext>
            </a:extLst>
          </p:cNvPr>
          <p:cNvPicPr>
            <a:picLocks noGrp="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796364" y="1244290"/>
            <a:ext cx="4106862" cy="2531960"/>
          </a:xfrm>
        </p:spPr>
      </p:pic>
      <p:pic>
        <p:nvPicPr>
          <p:cNvPr id="35845" name="Tartalom helye 14" descr="http://www.magyarturizmusportal.hu/gallery/1021/1560.jpg">
            <a:extLst>
              <a:ext uri="{FF2B5EF4-FFF2-40B4-BE49-F238E27FC236}">
                <a16:creationId xmlns:a16="http://schemas.microsoft.com/office/drawing/2014/main" id="{6AFC2140-FB1B-7DAA-7B1E-0057B44C357C}"/>
              </a:ext>
            </a:extLst>
          </p:cNvPr>
          <p:cNvPicPr>
            <a:picLocks noGrp="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69445" y="3788155"/>
            <a:ext cx="4013202" cy="2449546"/>
          </a:xfrm>
        </p:spPr>
      </p:pic>
      <p:pic>
        <p:nvPicPr>
          <p:cNvPr id="35846" name="Tartalom helye 11" descr="http://videkielet.hu/wp-content/uploads/2012/04/kecske_legel.jpg">
            <a:extLst>
              <a:ext uri="{FF2B5EF4-FFF2-40B4-BE49-F238E27FC236}">
                <a16:creationId xmlns:a16="http://schemas.microsoft.com/office/drawing/2014/main" id="{5C768F1E-4C17-2CBA-BADD-5066515E8D4A}"/>
              </a:ext>
            </a:extLst>
          </p:cNvPr>
          <p:cNvPicPr>
            <a:picLocks noGrp="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821975" y="3938588"/>
            <a:ext cx="4106862" cy="2642876"/>
          </a:xfrm>
        </p:spPr>
      </p:pic>
      <p:pic>
        <p:nvPicPr>
          <p:cNvPr id="35847" name="Tartalom helye 19" descr="Kapcsolódó kép">
            <a:extLst>
              <a:ext uri="{FF2B5EF4-FFF2-40B4-BE49-F238E27FC236}">
                <a16:creationId xmlns:a16="http://schemas.microsoft.com/office/drawing/2014/main" id="{2F0F2C6D-4A8E-B578-BEB9-63CB1A8421D7}"/>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375254" y="2364099"/>
            <a:ext cx="3441491" cy="243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39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925953A-7AB8-9115-0134-4308AF969F6C}"/>
              </a:ext>
            </a:extLst>
          </p:cNvPr>
          <p:cNvSpPr>
            <a:spLocks noGrp="1"/>
          </p:cNvSpPr>
          <p:nvPr>
            <p:ph type="title"/>
          </p:nvPr>
        </p:nvSpPr>
        <p:spPr>
          <a:xfrm>
            <a:off x="321547" y="365126"/>
            <a:ext cx="11555605" cy="972062"/>
          </a:xfrm>
        </p:spPr>
        <p:txBody>
          <a:bodyPr/>
          <a:lstStyle/>
          <a:p>
            <a:pPr>
              <a:defRPr/>
            </a:pPr>
            <a:r>
              <a:rPr lang="hu-HU" sz="3200" dirty="0">
                <a:latin typeface="Calibri" panose="020F0502020204030204" pitchFamily="34" charset="0"/>
                <a:cs typeface="Calibri" panose="020F0502020204030204" pitchFamily="34" charset="0"/>
              </a:rPr>
              <a:t>Állateltartó képesség meghatározása</a:t>
            </a:r>
          </a:p>
        </p:txBody>
      </p:sp>
      <p:sp>
        <p:nvSpPr>
          <p:cNvPr id="39939" name="Tartalom helye 2">
            <a:extLst>
              <a:ext uri="{FF2B5EF4-FFF2-40B4-BE49-F238E27FC236}">
                <a16:creationId xmlns:a16="http://schemas.microsoft.com/office/drawing/2014/main" id="{AABD63F8-0217-6607-C46C-6D1E1E819D83}"/>
              </a:ext>
            </a:extLst>
          </p:cNvPr>
          <p:cNvSpPr>
            <a:spLocks noGrp="1" noChangeArrowheads="1"/>
          </p:cNvSpPr>
          <p:nvPr>
            <p:ph idx="1"/>
          </p:nvPr>
        </p:nvSpPr>
        <p:spPr>
          <a:xfrm>
            <a:off x="321548" y="1825625"/>
            <a:ext cx="11183098" cy="4351338"/>
          </a:xfrm>
        </p:spPr>
        <p:txBody>
          <a:bodyPr/>
          <a:lstStyle/>
          <a:p>
            <a:r>
              <a:rPr lang="hu-HU" altLang="hu-HU" sz="2200" dirty="0">
                <a:latin typeface="Calibri" panose="020F0502020204030204" pitchFamily="34" charset="0"/>
                <a:cs typeface="Calibri" panose="020F0502020204030204" pitchFamily="34" charset="0"/>
              </a:rPr>
              <a:t>A magyarországi gyepterületek terméshozama tág határok között változik, szénaértékben kifejezve 0,7-1,5 t/ha/év.</a:t>
            </a:r>
          </a:p>
          <a:p>
            <a:pPr marL="50800" indent="0">
              <a:buNone/>
            </a:pPr>
            <a:endParaRPr lang="hu-HU" altLang="hu-HU" sz="2200" dirty="0">
              <a:latin typeface="Calibri" panose="020F0502020204030204" pitchFamily="34" charset="0"/>
              <a:cs typeface="Calibri" panose="020F0502020204030204" pitchFamily="34" charset="0"/>
            </a:endParaRPr>
          </a:p>
          <a:p>
            <a:r>
              <a:rPr lang="hu-HU" altLang="hu-HU" sz="2200" b="1" dirty="0">
                <a:latin typeface="Calibri" panose="020F0502020204030204" pitchFamily="34" charset="0"/>
                <a:cs typeface="Calibri" panose="020F0502020204030204" pitchFamily="34" charset="0"/>
              </a:rPr>
              <a:t>Állateltartó képesség meghatározásánál figyelembe kell venni:</a:t>
            </a:r>
          </a:p>
          <a:p>
            <a:pPr marL="50800" indent="0">
              <a:buNone/>
            </a:pPr>
            <a:endParaRPr lang="hu-HU" altLang="hu-HU" sz="2200" dirty="0">
              <a:latin typeface="Calibri" panose="020F0502020204030204" pitchFamily="34" charset="0"/>
              <a:cs typeface="Calibri" panose="020F0502020204030204" pitchFamily="34" charset="0"/>
            </a:endParaRPr>
          </a:p>
          <a:p>
            <a:pPr lvl="1"/>
            <a:r>
              <a:rPr lang="hu-HU" altLang="hu-HU" sz="2200" dirty="0">
                <a:latin typeface="Calibri" panose="020F0502020204030204" pitchFamily="34" charset="0"/>
                <a:cs typeface="Calibri" panose="020F0502020204030204" pitchFamily="34" charset="0"/>
              </a:rPr>
              <a:t>Az állatok egész évi takarmányszükségletét az adott gyepterületről tervezzük biztosítani.</a:t>
            </a:r>
          </a:p>
          <a:p>
            <a:pPr lvl="1"/>
            <a:r>
              <a:rPr lang="hu-HU" altLang="hu-HU" sz="2200" dirty="0">
                <a:latin typeface="Calibri" panose="020F0502020204030204" pitchFamily="34" charset="0"/>
                <a:cs typeface="Calibri" panose="020F0502020204030204" pitchFamily="34" charset="0"/>
              </a:rPr>
              <a:t>A legeltetési idényben az állatok táplálóanyag- és energiaszükségletét</a:t>
            </a:r>
          </a:p>
          <a:p>
            <a:pPr lvl="2"/>
            <a:r>
              <a:rPr lang="hu-HU" altLang="hu-HU" sz="2200" dirty="0">
                <a:latin typeface="Calibri" panose="020F0502020204030204" pitchFamily="34" charset="0"/>
                <a:cs typeface="Calibri" panose="020F0502020204030204" pitchFamily="34" charset="0"/>
              </a:rPr>
              <a:t>kizárólag az adott gyeptermésről,</a:t>
            </a:r>
          </a:p>
          <a:p>
            <a:pPr lvl="2"/>
            <a:r>
              <a:rPr lang="hu-HU" altLang="hu-HU" sz="2200" dirty="0">
                <a:latin typeface="Calibri" panose="020F0502020204030204" pitchFamily="34" charset="0"/>
                <a:cs typeface="Calibri" panose="020F0502020204030204" pitchFamily="34" charset="0"/>
              </a:rPr>
              <a:t>vagy más területről is származó takarmányok/tömegtakarmányok felhasználásával tervezzük biztosítani. </a:t>
            </a:r>
          </a:p>
          <a:p>
            <a:pPr lvl="1"/>
            <a:r>
              <a:rPr lang="hu-HU" altLang="hu-HU" sz="2200" dirty="0">
                <a:latin typeface="Calibri" panose="020F0502020204030204" pitchFamily="34" charset="0"/>
                <a:cs typeface="Calibri" panose="020F0502020204030204" pitchFamily="34" charset="0"/>
              </a:rPr>
              <a:t>A legeltetés módját, amely befolyásolja az állateltartó képességet.</a:t>
            </a:r>
          </a:p>
        </p:txBody>
      </p:sp>
    </p:spTree>
    <p:extLst>
      <p:ext uri="{BB962C8B-B14F-4D97-AF65-F5344CB8AC3E}">
        <p14:creationId xmlns:p14="http://schemas.microsoft.com/office/powerpoint/2010/main" val="1326212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01A3972-5423-68F5-1C65-D757B89F0B73}"/>
              </a:ext>
            </a:extLst>
          </p:cNvPr>
          <p:cNvSpPr>
            <a:spLocks noGrp="1"/>
          </p:cNvSpPr>
          <p:nvPr>
            <p:ph type="title"/>
          </p:nvPr>
        </p:nvSpPr>
        <p:spPr>
          <a:xfrm>
            <a:off x="916087" y="137157"/>
            <a:ext cx="9047560" cy="845358"/>
          </a:xfrm>
        </p:spPr>
        <p:txBody>
          <a:bodyPr>
            <a:normAutofit/>
          </a:bodyPr>
          <a:lstStyle/>
          <a:p>
            <a:r>
              <a:rPr lang="hu-HU" sz="3200" dirty="0">
                <a:solidFill>
                  <a:srgbClr val="1C9E4A"/>
                </a:solidFill>
              </a:rPr>
              <a:t>Juh- és kecsketermékek iránti piaci igények</a:t>
            </a:r>
          </a:p>
        </p:txBody>
      </p:sp>
      <p:sp>
        <p:nvSpPr>
          <p:cNvPr id="3" name="Szöveg helye 2">
            <a:extLst>
              <a:ext uri="{FF2B5EF4-FFF2-40B4-BE49-F238E27FC236}">
                <a16:creationId xmlns:a16="http://schemas.microsoft.com/office/drawing/2014/main" id="{1E2FB587-CD9C-6710-C3FF-E51D7ABE921B}"/>
              </a:ext>
            </a:extLst>
          </p:cNvPr>
          <p:cNvSpPr>
            <a:spLocks noGrp="1"/>
          </p:cNvSpPr>
          <p:nvPr>
            <p:ph type="body" idx="1"/>
          </p:nvPr>
        </p:nvSpPr>
        <p:spPr>
          <a:xfrm>
            <a:off x="678285" y="1007707"/>
            <a:ext cx="10835430" cy="5542383"/>
          </a:xfrm>
        </p:spPr>
        <p:txBody>
          <a:bodyPr>
            <a:noAutofit/>
          </a:bodyPr>
          <a:lstStyle/>
          <a:p>
            <a:pPr algn="just" eaLnBrk="1" hangingPunct="1">
              <a:lnSpc>
                <a:spcPts val="2400"/>
              </a:lnSpc>
              <a:spcBef>
                <a:spcPts val="0"/>
              </a:spcBef>
            </a:pPr>
            <a:r>
              <a:rPr lang="hu-HU" altLang="hu-HU" sz="1900" dirty="0">
                <a:latin typeface="Calibri" panose="020F0502020204030204" pitchFamily="34" charset="0"/>
                <a:cs typeface="Calibri" panose="020F0502020204030204" pitchFamily="34" charset="0"/>
              </a:rPr>
              <a:t>A juh- és kecskehús, valamint -tej fogyasztását sehol semmilyen vallás nem korlátozza, világviszonylatban keresleti piac jellemzi mindkettőt.</a:t>
            </a:r>
          </a:p>
          <a:p>
            <a:pPr algn="just" eaLnBrk="1" hangingPunct="1">
              <a:lnSpc>
                <a:spcPts val="2400"/>
              </a:lnSpc>
              <a:spcBef>
                <a:spcPts val="0"/>
              </a:spcBef>
            </a:pPr>
            <a:r>
              <a:rPr lang="hu-HU" altLang="hu-HU" sz="1900" dirty="0">
                <a:latin typeface="Calibri" panose="020F0502020204030204" pitchFamily="34" charset="0"/>
                <a:cs typeface="Calibri" panose="020F0502020204030204" pitchFamily="34" charset="0"/>
              </a:rPr>
              <a:t>A juh- és kecsketej, valamint -hús az elmaradott térségekben (elsősorban Afrika és Ázsia egyes országaiban) a lakosság létfenntartását biztosítja.</a:t>
            </a:r>
          </a:p>
          <a:p>
            <a:pPr algn="just" eaLnBrk="1" hangingPunct="1">
              <a:lnSpc>
                <a:spcPts val="2400"/>
              </a:lnSpc>
              <a:spcBef>
                <a:spcPts val="0"/>
              </a:spcBef>
            </a:pPr>
            <a:r>
              <a:rPr lang="hu-HU" altLang="hu-HU" sz="1900" dirty="0">
                <a:latin typeface="Calibri" panose="020F0502020204030204" pitchFamily="34" charset="0"/>
                <a:cs typeface="Calibri" panose="020F0502020204030204" pitchFamily="34" charset="0"/>
              </a:rPr>
              <a:t>Vallási okok miatt egyes országokban alapvető hús- és tejforrások.</a:t>
            </a:r>
          </a:p>
          <a:p>
            <a:pPr algn="just" eaLnBrk="1" hangingPunct="1">
              <a:lnSpc>
                <a:spcPts val="2400"/>
              </a:lnSpc>
              <a:spcBef>
                <a:spcPts val="0"/>
              </a:spcBef>
            </a:pPr>
            <a:r>
              <a:rPr lang="hu-HU" altLang="hu-HU" sz="1900" dirty="0">
                <a:latin typeface="Calibri" panose="020F0502020204030204" pitchFamily="34" charset="0"/>
                <a:cs typeface="Calibri" panose="020F0502020204030204" pitchFamily="34" charset="0"/>
              </a:rPr>
              <a:t>Európa egyes országaiban (Dél-Európa, Nagy Britannia, Franciaország stb.) a juh- és kecskehús, valamint -tej fogyasztása tradicionálisan is elterjedt (új igények, delikátesz, mohamedán népesség stb.).</a:t>
            </a:r>
          </a:p>
          <a:p>
            <a:pPr algn="just" eaLnBrk="1" hangingPunct="1">
              <a:lnSpc>
                <a:spcPts val="2400"/>
              </a:lnSpc>
              <a:spcBef>
                <a:spcPts val="0"/>
              </a:spcBef>
            </a:pPr>
            <a:r>
              <a:rPr lang="hu-HU" altLang="hu-HU" sz="1900" dirty="0">
                <a:latin typeface="Calibri" panose="020F0502020204030204" pitchFamily="34" charset="0"/>
                <a:cs typeface="Calibri" panose="020F0502020204030204" pitchFamily="34" charset="0"/>
              </a:rPr>
              <a:t>Az EU nem önellátó juh- és kecskehúsból, azonban országonként, régiónként jelentősen eltérőek a fogyasztói igények (tejesbárány, középnagy és nagytestű vágóbárány, éves pecsenyebárány, valamint ezek konyhatechnikai feldolgozása: </a:t>
            </a:r>
            <a:r>
              <a:rPr lang="hu-HU" altLang="hu-HU" sz="1900" b="1" dirty="0">
                <a:latin typeface="Calibri" panose="020F0502020204030204" pitchFamily="34" charset="0"/>
                <a:cs typeface="Calibri" panose="020F0502020204030204" pitchFamily="34" charset="0"/>
              </a:rPr>
              <a:t>steak, </a:t>
            </a:r>
            <a:r>
              <a:rPr lang="hu-HU" altLang="hu-HU" sz="1900" b="1" dirty="0" err="1">
                <a:latin typeface="Calibri" panose="020F0502020204030204" pitchFamily="34" charset="0"/>
                <a:cs typeface="Calibri" panose="020F0502020204030204" pitchFamily="34" charset="0"/>
              </a:rPr>
              <a:t>gyros</a:t>
            </a:r>
            <a:r>
              <a:rPr lang="hu-HU" altLang="hu-HU" sz="1900" b="1" dirty="0">
                <a:latin typeface="Calibri" panose="020F0502020204030204" pitchFamily="34" charset="0"/>
                <a:cs typeface="Calibri" panose="020F0502020204030204" pitchFamily="34" charset="0"/>
              </a:rPr>
              <a:t> stb.)!</a:t>
            </a:r>
          </a:p>
          <a:p>
            <a:pPr algn="just" eaLnBrk="1" hangingPunct="1">
              <a:lnSpc>
                <a:spcPts val="2400"/>
              </a:lnSpc>
              <a:spcBef>
                <a:spcPts val="0"/>
              </a:spcBef>
            </a:pPr>
            <a:r>
              <a:rPr lang="hu-HU" altLang="hu-HU" sz="1900" dirty="0">
                <a:latin typeface="Calibri" panose="020F0502020204030204" pitchFamily="34" charset="0"/>
                <a:cs typeface="Calibri" panose="020F0502020204030204" pitchFamily="34" charset="0"/>
              </a:rPr>
              <a:t>A hazai vágóbárány, -gida értékesítés részben a kis hatékonyság, a környezeti és piaci viszonyok nem megfelelő kihasználása miatt nem versenyképes.</a:t>
            </a:r>
          </a:p>
          <a:p>
            <a:pPr algn="just" eaLnBrk="1" hangingPunct="1">
              <a:lnSpc>
                <a:spcPts val="2400"/>
              </a:lnSpc>
              <a:spcBef>
                <a:spcPts val="0"/>
              </a:spcBef>
            </a:pPr>
            <a:r>
              <a:rPr lang="hu-HU" altLang="hu-HU" sz="1900" dirty="0">
                <a:latin typeface="Calibri" panose="020F0502020204030204" pitchFamily="34" charset="0"/>
                <a:cs typeface="Calibri" panose="020F0502020204030204" pitchFamily="34" charset="0"/>
              </a:rPr>
              <a:t>A hazai juh- és kecsketejtermelés egyrészt a kis hatékonyság, másrészt a tejtermelést jellemző szezonalitás miatt nem versenyképes.</a:t>
            </a:r>
          </a:p>
          <a:p>
            <a:pPr algn="just" eaLnBrk="1" hangingPunct="1">
              <a:lnSpc>
                <a:spcPts val="2400"/>
              </a:lnSpc>
              <a:spcBef>
                <a:spcPts val="0"/>
              </a:spcBef>
            </a:pPr>
            <a:r>
              <a:rPr lang="hu-HU" altLang="hu-HU" sz="1900" dirty="0">
                <a:latin typeface="Calibri" panose="020F0502020204030204" pitchFamily="34" charset="0"/>
                <a:cs typeface="Calibri" panose="020F0502020204030204" pitchFamily="34" charset="0"/>
              </a:rPr>
              <a:t>A juh- és kecskegyapjút illetően látszólagosan túlkínálat van. Amennyiben a textilipar nem használna fel műszálat, csak természetes eredetű textilipari nyersanyagokat, akkor a jelenlegi termelési színvonal fenntartása nem lenne lehetséges.</a:t>
            </a:r>
          </a:p>
        </p:txBody>
      </p:sp>
    </p:spTree>
    <p:extLst>
      <p:ext uri="{BB962C8B-B14F-4D97-AF65-F5344CB8AC3E}">
        <p14:creationId xmlns:p14="http://schemas.microsoft.com/office/powerpoint/2010/main" val="3939895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18F7D71-0DA1-889C-A15F-25040481E966}"/>
              </a:ext>
            </a:extLst>
          </p:cNvPr>
          <p:cNvSpPr>
            <a:spLocks noGrp="1"/>
          </p:cNvSpPr>
          <p:nvPr>
            <p:ph type="title"/>
          </p:nvPr>
        </p:nvSpPr>
        <p:spPr>
          <a:xfrm>
            <a:off x="727113" y="274640"/>
            <a:ext cx="10300771" cy="699396"/>
          </a:xfrm>
        </p:spPr>
        <p:txBody>
          <a:bodyPr>
            <a:normAutofit/>
          </a:bodyPr>
          <a:lstStyle/>
          <a:p>
            <a:pPr>
              <a:defRPr/>
            </a:pPr>
            <a:r>
              <a:rPr lang="hu-HU" sz="3200" dirty="0">
                <a:latin typeface="Calibri" panose="020F0502020204030204" pitchFamily="34" charset="0"/>
                <a:cs typeface="Calibri" panose="020F0502020204030204" pitchFamily="34" charset="0"/>
              </a:rPr>
              <a:t>A gyephasználat és legeltetés szerepének újraértékelése</a:t>
            </a:r>
          </a:p>
        </p:txBody>
      </p:sp>
      <p:sp>
        <p:nvSpPr>
          <p:cNvPr id="61443" name="Szöveg helye 2">
            <a:extLst>
              <a:ext uri="{FF2B5EF4-FFF2-40B4-BE49-F238E27FC236}">
                <a16:creationId xmlns:a16="http://schemas.microsoft.com/office/drawing/2014/main" id="{71C8C96B-0A73-8A7E-9435-39EFF10E78CD}"/>
              </a:ext>
            </a:extLst>
          </p:cNvPr>
          <p:cNvSpPr>
            <a:spLocks noGrp="1" noChangeArrowheads="1"/>
          </p:cNvSpPr>
          <p:nvPr>
            <p:ph type="body" sz="half" idx="1"/>
          </p:nvPr>
        </p:nvSpPr>
        <p:spPr>
          <a:xfrm>
            <a:off x="542392" y="1143001"/>
            <a:ext cx="6583964" cy="5301211"/>
          </a:xfrm>
        </p:spPr>
        <p:txBody>
          <a:bodyPr>
            <a:normAutofit/>
          </a:bodyPr>
          <a:lstStyle/>
          <a:p>
            <a:pPr algn="just"/>
            <a:r>
              <a:rPr lang="hu-HU" altLang="hu-HU" sz="1800" dirty="0">
                <a:latin typeface="Calibri" panose="020F0502020204030204" pitchFamily="34" charset="0"/>
                <a:cs typeface="Calibri" panose="020F0502020204030204" pitchFamily="34" charset="0"/>
              </a:rPr>
              <a:t>Egyértelműen el kell különíteni:</a:t>
            </a:r>
          </a:p>
          <a:p>
            <a:pPr lvl="1" algn="just"/>
            <a:r>
              <a:rPr lang="hu-HU" altLang="hu-HU" sz="1800" b="1" dirty="0">
                <a:latin typeface="Calibri" panose="020F0502020204030204" pitchFamily="34" charset="0"/>
                <a:cs typeface="Calibri" panose="020F0502020204030204" pitchFamily="34" charset="0"/>
              </a:rPr>
              <a:t>Különböző, nem telepített </a:t>
            </a:r>
            <a:r>
              <a:rPr lang="hu-HU" altLang="hu-HU" sz="1800" dirty="0">
                <a:latin typeface="Calibri" panose="020F0502020204030204" pitchFamily="34" charset="0"/>
                <a:cs typeface="Calibri" panose="020F0502020204030204" pitchFamily="34" charset="0"/>
              </a:rPr>
              <a:t>gyepterületek elsődleges (területhasználati, természetvédelmi, hagyományőrző, termelési) céllal történő tervszerű hasznosítását (NATURA 2000),</a:t>
            </a:r>
          </a:p>
          <a:p>
            <a:pPr lvl="1" algn="just"/>
            <a:r>
              <a:rPr lang="hu-HU" altLang="hu-HU" sz="1800" b="1" dirty="0">
                <a:latin typeface="Calibri" panose="020F0502020204030204" pitchFamily="34" charset="0"/>
                <a:cs typeface="Calibri" panose="020F0502020204030204" pitchFamily="34" charset="0"/>
              </a:rPr>
              <a:t>a nem szántóföldön telepített gyepek </a:t>
            </a:r>
            <a:r>
              <a:rPr lang="hu-HU" altLang="hu-HU" sz="1800" dirty="0">
                <a:latin typeface="Calibri" panose="020F0502020204030204" pitchFamily="34" charset="0"/>
                <a:cs typeface="Calibri" panose="020F0502020204030204" pitchFamily="34" charset="0"/>
              </a:rPr>
              <a:t>professzionális hasznosítását,</a:t>
            </a:r>
          </a:p>
          <a:p>
            <a:pPr lvl="1" algn="just"/>
            <a:r>
              <a:rPr lang="hu-HU" altLang="hu-HU" sz="1800" b="1" dirty="0">
                <a:latin typeface="Calibri" panose="020F0502020204030204" pitchFamily="34" charset="0"/>
                <a:cs typeface="Calibri" panose="020F0502020204030204" pitchFamily="34" charset="0"/>
              </a:rPr>
              <a:t>egyéb, legeltetéses hasznosításra alkalmas </a:t>
            </a:r>
            <a:r>
              <a:rPr lang="hu-HU" altLang="hu-HU" sz="1800" dirty="0">
                <a:latin typeface="Calibri" panose="020F0502020204030204" pitchFamily="34" charset="0"/>
                <a:cs typeface="Calibri" panose="020F0502020204030204" pitchFamily="34" charset="0"/>
              </a:rPr>
              <a:t>területek (pl. gátak, árterek, ligetes erdők) hasznosítását,</a:t>
            </a:r>
          </a:p>
          <a:p>
            <a:pPr lvl="1" algn="just"/>
            <a:r>
              <a:rPr lang="hu-HU" altLang="hu-HU" sz="1800" b="1" dirty="0">
                <a:latin typeface="Calibri" panose="020F0502020204030204" pitchFamily="34" charset="0"/>
                <a:cs typeface="Calibri" panose="020F0502020204030204" pitchFamily="34" charset="0"/>
              </a:rPr>
              <a:t>szántóföldön termesztett </a:t>
            </a:r>
            <a:r>
              <a:rPr lang="hu-HU" altLang="hu-HU" sz="1800" dirty="0">
                <a:latin typeface="Calibri" panose="020F0502020204030204" pitchFamily="34" charset="0"/>
                <a:cs typeface="Calibri" panose="020F0502020204030204" pitchFamily="34" charset="0"/>
              </a:rPr>
              <a:t>keveréktakarmányok, füvek hasznosítását,</a:t>
            </a:r>
          </a:p>
          <a:p>
            <a:pPr lvl="1" algn="just"/>
            <a:r>
              <a:rPr lang="hu-HU" altLang="hu-HU" sz="1800" b="1" dirty="0">
                <a:latin typeface="Calibri" panose="020F0502020204030204" pitchFamily="34" charset="0"/>
                <a:cs typeface="Calibri" panose="020F0502020204030204" pitchFamily="34" charset="0"/>
              </a:rPr>
              <a:t>másodvetésű növények </a:t>
            </a:r>
            <a:r>
              <a:rPr lang="hu-HU" altLang="hu-HU" sz="1800" dirty="0">
                <a:latin typeface="Calibri" panose="020F0502020204030204" pitchFamily="34" charset="0"/>
                <a:cs typeface="Calibri" panose="020F0502020204030204" pitchFamily="34" charset="0"/>
              </a:rPr>
              <a:t>hasznosítását,</a:t>
            </a:r>
          </a:p>
          <a:p>
            <a:pPr lvl="1" algn="just"/>
            <a:r>
              <a:rPr lang="hu-HU" altLang="hu-HU" sz="1800" b="1" dirty="0" err="1">
                <a:latin typeface="Calibri" panose="020F0502020204030204" pitchFamily="34" charset="0"/>
                <a:cs typeface="Calibri" panose="020F0502020204030204" pitchFamily="34" charset="0"/>
              </a:rPr>
              <a:t>agroerdészet</a:t>
            </a:r>
            <a:r>
              <a:rPr lang="hu-HU" altLang="hu-HU" sz="1800" b="1" dirty="0">
                <a:latin typeface="Calibri" panose="020F0502020204030204" pitchFamily="34" charset="0"/>
                <a:cs typeface="Calibri" panose="020F0502020204030204" pitchFamily="34" charset="0"/>
              </a:rPr>
              <a:t> </a:t>
            </a:r>
            <a:r>
              <a:rPr lang="hu-HU" altLang="hu-HU" sz="1800" dirty="0">
                <a:latin typeface="Calibri" panose="020F0502020204030204" pitchFamily="34" charset="0"/>
                <a:cs typeface="Calibri" panose="020F0502020204030204" pitchFamily="34" charset="0"/>
              </a:rPr>
              <a:t>nyújtotta lehetőségeket.</a:t>
            </a:r>
          </a:p>
          <a:p>
            <a:pPr algn="just"/>
            <a:r>
              <a:rPr lang="hu-HU" altLang="hu-HU" sz="1800" dirty="0">
                <a:latin typeface="Calibri" panose="020F0502020204030204" pitchFamily="34" charset="0"/>
                <a:cs typeface="Calibri" panose="020F0502020204030204" pitchFamily="34" charset="0"/>
              </a:rPr>
              <a:t>A felsorolt gyephasznosítási és szántóföldi, legeltethető takarmányok között szükség esetén </a:t>
            </a:r>
            <a:r>
              <a:rPr lang="hu-HU" altLang="hu-HU" sz="1800" b="1" dirty="0">
                <a:latin typeface="Calibri" panose="020F0502020204030204" pitchFamily="34" charset="0"/>
                <a:cs typeface="Calibri" panose="020F0502020204030204" pitchFamily="34" charset="0"/>
              </a:rPr>
              <a:t>összhangot</a:t>
            </a:r>
            <a:r>
              <a:rPr lang="hu-HU" altLang="hu-HU" sz="1800" dirty="0">
                <a:latin typeface="Calibri" panose="020F0502020204030204" pitchFamily="34" charset="0"/>
                <a:cs typeface="Calibri" panose="020F0502020204030204" pitchFamily="34" charset="0"/>
              </a:rPr>
              <a:t> lehet, illetve kell teremteni.</a:t>
            </a:r>
          </a:p>
          <a:p>
            <a:pPr algn="just"/>
            <a:r>
              <a:rPr lang="hu-HU" altLang="hu-HU" sz="1800" dirty="0">
                <a:latin typeface="Calibri" panose="020F0502020204030204" pitchFamily="34" charset="0"/>
                <a:cs typeface="Calibri" panose="020F0502020204030204" pitchFamily="34" charset="0"/>
              </a:rPr>
              <a:t>A legelőt </a:t>
            </a:r>
            <a:r>
              <a:rPr lang="hu-HU" altLang="hu-HU" sz="1800" b="1" dirty="0">
                <a:latin typeface="Calibri" panose="020F0502020204030204" pitchFamily="34" charset="0"/>
                <a:cs typeface="Calibri" panose="020F0502020204030204" pitchFamily="34" charset="0"/>
              </a:rPr>
              <a:t>technológiai térként </a:t>
            </a:r>
            <a:r>
              <a:rPr lang="hu-HU" altLang="hu-HU" sz="1800" dirty="0">
                <a:latin typeface="Calibri" panose="020F0502020204030204" pitchFamily="34" charset="0"/>
                <a:cs typeface="Calibri" panose="020F0502020204030204" pitchFamily="34" charset="0"/>
              </a:rPr>
              <a:t>is értékelni kell.</a:t>
            </a:r>
          </a:p>
        </p:txBody>
      </p:sp>
      <p:pic>
        <p:nvPicPr>
          <p:cNvPr id="61444" name="Picture 15" descr="Mende 013">
            <a:extLst>
              <a:ext uri="{FF2B5EF4-FFF2-40B4-BE49-F238E27FC236}">
                <a16:creationId xmlns:a16="http://schemas.microsoft.com/office/drawing/2014/main" id="{28A38EF6-5C64-D1D5-35BA-CBE1D1D09BB4}"/>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682947" y="974036"/>
            <a:ext cx="3856383" cy="2890716"/>
          </a:xfrm>
        </p:spPr>
      </p:pic>
      <p:pic>
        <p:nvPicPr>
          <p:cNvPr id="61445" name="Kép 7">
            <a:extLst>
              <a:ext uri="{FF2B5EF4-FFF2-40B4-BE49-F238E27FC236}">
                <a16:creationId xmlns:a16="http://schemas.microsoft.com/office/drawing/2014/main" id="{2E0F17D7-719B-ECCF-E516-B54C33F656D0}"/>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814917" y="3995689"/>
            <a:ext cx="3724413" cy="2769330"/>
          </a:xfrm>
        </p:spPr>
      </p:pic>
    </p:spTree>
    <p:extLst>
      <p:ext uri="{BB962C8B-B14F-4D97-AF65-F5344CB8AC3E}">
        <p14:creationId xmlns:p14="http://schemas.microsoft.com/office/powerpoint/2010/main" val="63593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DBB0B98-1D77-F48A-D9E3-D3D32F33FF8A}"/>
              </a:ext>
            </a:extLst>
          </p:cNvPr>
          <p:cNvSpPr>
            <a:spLocks noGrp="1" noChangeArrowheads="1"/>
          </p:cNvSpPr>
          <p:nvPr>
            <p:ph type="title"/>
          </p:nvPr>
        </p:nvSpPr>
        <p:spPr>
          <a:xfrm>
            <a:off x="318197" y="122530"/>
            <a:ext cx="11555605" cy="903288"/>
          </a:xfrm>
        </p:spPr>
        <p:txBody>
          <a:bodyPr>
            <a:normAutofit fontScale="90000"/>
          </a:bodyPr>
          <a:lstStyle/>
          <a:p>
            <a:pPr eaLnBrk="1" hangingPunct="1">
              <a:defRPr/>
            </a:pPr>
            <a:r>
              <a:rPr lang="hu-HU" altLang="hu-HU" sz="3200" dirty="0">
                <a:latin typeface="Calibri" panose="020F0502020204030204" pitchFamily="34" charset="0"/>
                <a:cs typeface="Calibri" panose="020F0502020204030204" pitchFamily="34" charset="0"/>
              </a:rPr>
              <a:t>Legeltetési módok I. </a:t>
            </a:r>
            <a:br>
              <a:rPr lang="hu-HU" altLang="hu-HU" sz="3200" dirty="0">
                <a:latin typeface="Calibri" panose="020F0502020204030204" pitchFamily="34" charset="0"/>
                <a:cs typeface="Calibri" panose="020F0502020204030204" pitchFamily="34" charset="0"/>
              </a:rPr>
            </a:br>
            <a:r>
              <a:rPr lang="hu-HU" altLang="hu-HU" sz="3200" dirty="0">
                <a:latin typeface="Calibri" panose="020F0502020204030204" pitchFamily="34" charset="0"/>
                <a:cs typeface="Calibri" panose="020F0502020204030204" pitchFamily="34" charset="0"/>
              </a:rPr>
              <a:t>Pásztoroló (terelgető és lábalóli) legeltetés</a:t>
            </a:r>
          </a:p>
        </p:txBody>
      </p:sp>
      <p:sp>
        <p:nvSpPr>
          <p:cNvPr id="27651" name="Rectangle 3">
            <a:extLst>
              <a:ext uri="{FF2B5EF4-FFF2-40B4-BE49-F238E27FC236}">
                <a16:creationId xmlns:a16="http://schemas.microsoft.com/office/drawing/2014/main" id="{E383D299-859F-7F1C-018D-36D503851C1D}"/>
              </a:ext>
            </a:extLst>
          </p:cNvPr>
          <p:cNvSpPr>
            <a:spLocks noGrp="1" noChangeArrowheads="1"/>
          </p:cNvSpPr>
          <p:nvPr>
            <p:ph type="body" idx="1"/>
          </p:nvPr>
        </p:nvSpPr>
        <p:spPr>
          <a:xfrm>
            <a:off x="769344" y="1025818"/>
            <a:ext cx="10653310" cy="5256212"/>
          </a:xfrm>
        </p:spPr>
        <p:txBody>
          <a:bodyPr>
            <a:noAutofit/>
          </a:bodyPr>
          <a:lstStyle/>
          <a:p>
            <a:pPr marL="0" indent="0">
              <a:lnSpc>
                <a:spcPct val="100000"/>
              </a:lnSpc>
              <a:spcBef>
                <a:spcPts val="0"/>
              </a:spcBef>
              <a:buNone/>
              <a:defRPr/>
            </a:pPr>
            <a:r>
              <a:rPr lang="hu-HU" altLang="hu-HU" sz="1800" b="1" dirty="0">
                <a:latin typeface="Calibri" panose="020F0502020204030204" pitchFamily="34" charset="0"/>
                <a:cs typeface="Calibri" panose="020F0502020204030204" pitchFamily="34" charset="0"/>
              </a:rPr>
              <a:t>Terelgető legeltetés:</a:t>
            </a:r>
          </a:p>
          <a:p>
            <a:pPr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a legeltetés legelterjedtebb formája,</a:t>
            </a:r>
          </a:p>
          <a:p>
            <a:pPr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hibája ennek a módszernek az, </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hogy a legelő egyes részeit szinte naponta megjáratják, lelegeltetik,</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aminek a legelő túlterhelése, füvének kipusztulása lehet a következménye,</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lehetőséget ad a legelő juhoknak/kecskéknek a válogatásra,</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így elősegíti a kevésbé kedvelt növények elterjedését,</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az itatás általában meghatározott, nem optimális időben és módon történik,</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a kutyák jelenléte zavarja az állatokat. </a:t>
            </a:r>
          </a:p>
          <a:p>
            <a:pPr marL="0" indent="0">
              <a:lnSpc>
                <a:spcPct val="100000"/>
              </a:lnSpc>
              <a:spcBef>
                <a:spcPts val="0"/>
              </a:spcBef>
              <a:buNone/>
              <a:defRPr/>
            </a:pPr>
            <a:r>
              <a:rPr lang="hu-HU" altLang="hu-HU" sz="1800" b="1" dirty="0">
                <a:latin typeface="Calibri" panose="020F0502020204030204" pitchFamily="34" charset="0"/>
                <a:cs typeface="Calibri" panose="020F0502020204030204" pitchFamily="34" charset="0"/>
              </a:rPr>
              <a:t>Lábalóli legeltetés:</a:t>
            </a:r>
          </a:p>
          <a:p>
            <a:pPr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Tervszerű, a gyeptermést követő és hasznosító legeltetés,</a:t>
            </a:r>
          </a:p>
          <a:p>
            <a:pPr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előnye ennek a módszernek, </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hogy az </a:t>
            </a:r>
            <a:r>
              <a:rPr lang="hu-HU" altLang="hu-HU" sz="1800" dirty="0" err="1">
                <a:latin typeface="Calibri" panose="020F0502020204030204" pitchFamily="34" charset="0"/>
                <a:cs typeface="Calibri" panose="020F0502020204030204" pitchFamily="34" charset="0"/>
              </a:rPr>
              <a:t>előzőhöz</a:t>
            </a:r>
            <a:r>
              <a:rPr lang="hu-HU" altLang="hu-HU" sz="1800" dirty="0">
                <a:latin typeface="Calibri" panose="020F0502020204030204" pitchFamily="34" charset="0"/>
                <a:cs typeface="Calibri" panose="020F0502020204030204" pitchFamily="34" charset="0"/>
              </a:rPr>
              <a:t> képest jobban biztosítható a gyepterület optimális használata és az állatok igénye jobban kielégíthető (kedvezőbb természetvédelmi és állatjólléti szempontból),</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növeli adott gyepterület állateltartó képességét,</a:t>
            </a:r>
          </a:p>
          <a:p>
            <a:pPr lvl="1" eaLnBrk="1" hangingPunct="1">
              <a:lnSpc>
                <a:spcPct val="100000"/>
              </a:lnSpc>
              <a:spcBef>
                <a:spcPts val="0"/>
              </a:spcBef>
              <a:defRPr/>
            </a:pPr>
            <a:r>
              <a:rPr lang="hu-HU" altLang="hu-HU" sz="1800" dirty="0">
                <a:latin typeface="Calibri" panose="020F0502020204030204" pitchFamily="34" charset="0"/>
                <a:cs typeface="Calibri" panose="020F0502020204030204" pitchFamily="34" charset="0"/>
              </a:rPr>
              <a:t>a hagyományos legeltetéshez a legjobban hasonlít.</a:t>
            </a:r>
          </a:p>
          <a:p>
            <a:pPr marL="50800" indent="0" eaLnBrk="1" hangingPunct="1">
              <a:lnSpc>
                <a:spcPct val="100000"/>
              </a:lnSpc>
              <a:spcBef>
                <a:spcPts val="0"/>
              </a:spcBef>
              <a:buNone/>
              <a:defRPr/>
            </a:pPr>
            <a:r>
              <a:rPr lang="hu-HU" altLang="hu-HU" sz="1800" b="1" dirty="0">
                <a:latin typeface="Calibri" panose="020F0502020204030204" pitchFamily="34" charset="0"/>
                <a:cs typeface="Calibri" panose="020F0502020204030204" pitchFamily="34" charset="0"/>
              </a:rPr>
              <a:t>Hátránya mindkét legeltetési módnak, </a:t>
            </a:r>
            <a:r>
              <a:rPr lang="hu-HU" altLang="hu-HU" sz="1800" dirty="0">
                <a:latin typeface="Calibri" panose="020F0502020204030204" pitchFamily="34" charset="0"/>
                <a:cs typeface="Calibri" panose="020F0502020204030204" pitchFamily="34" charset="0"/>
              </a:rPr>
              <a:t>hogy nagy odafigyelést, szakértelmet igényel, a résztechnológiák (szaporítás, ellés és báránynevelés stb.) alkalmazása nehezen optimalizálható. A juhász, kecskepásztor szakértelmére van bízva minden.</a:t>
            </a:r>
          </a:p>
        </p:txBody>
      </p:sp>
    </p:spTree>
    <p:extLst>
      <p:ext uri="{BB962C8B-B14F-4D97-AF65-F5344CB8AC3E}">
        <p14:creationId xmlns:p14="http://schemas.microsoft.com/office/powerpoint/2010/main" val="2525507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E470E47-8BAE-24FC-8E56-3A7711A67F94}"/>
              </a:ext>
            </a:extLst>
          </p:cNvPr>
          <p:cNvSpPr>
            <a:spLocks noGrp="1" noChangeArrowheads="1"/>
          </p:cNvSpPr>
          <p:nvPr>
            <p:ph type="title"/>
          </p:nvPr>
        </p:nvSpPr>
        <p:spPr>
          <a:xfrm>
            <a:off x="318196" y="298581"/>
            <a:ext cx="11555605" cy="942392"/>
          </a:xfrm>
        </p:spPr>
        <p:txBody>
          <a:bodyPr>
            <a:normAutofit/>
          </a:bodyPr>
          <a:lstStyle/>
          <a:p>
            <a:pPr eaLnBrk="1" hangingPunct="1">
              <a:defRPr/>
            </a:pPr>
            <a:r>
              <a:rPr lang="hu-HU" altLang="hu-HU" sz="2900" dirty="0">
                <a:latin typeface="Calibri" panose="020F0502020204030204" pitchFamily="34" charset="0"/>
                <a:cs typeface="Calibri" panose="020F0502020204030204" pitchFamily="34" charset="0"/>
              </a:rPr>
              <a:t>Legeltetési módok II.</a:t>
            </a:r>
            <a:br>
              <a:rPr lang="hu-HU" altLang="hu-HU" sz="2900" dirty="0">
                <a:latin typeface="Calibri" panose="020F0502020204030204" pitchFamily="34" charset="0"/>
                <a:cs typeface="Calibri" panose="020F0502020204030204" pitchFamily="34" charset="0"/>
              </a:rPr>
            </a:br>
            <a:r>
              <a:rPr lang="hu-HU" altLang="hu-HU" sz="2900" dirty="0">
                <a:latin typeface="Calibri" panose="020F0502020204030204" pitchFamily="34" charset="0"/>
                <a:cs typeface="Calibri" panose="020F0502020204030204" pitchFamily="34" charset="0"/>
              </a:rPr>
              <a:t>Szakaszos legeltetés</a:t>
            </a:r>
          </a:p>
        </p:txBody>
      </p:sp>
      <p:sp>
        <p:nvSpPr>
          <p:cNvPr id="28675" name="Rectangle 3">
            <a:extLst>
              <a:ext uri="{FF2B5EF4-FFF2-40B4-BE49-F238E27FC236}">
                <a16:creationId xmlns:a16="http://schemas.microsoft.com/office/drawing/2014/main" id="{5CECD2BF-3A94-FFE9-11A7-3DF503FF29C6}"/>
              </a:ext>
            </a:extLst>
          </p:cNvPr>
          <p:cNvSpPr>
            <a:spLocks noGrp="1" noChangeArrowheads="1"/>
          </p:cNvSpPr>
          <p:nvPr>
            <p:ph type="body" idx="1"/>
          </p:nvPr>
        </p:nvSpPr>
        <p:spPr>
          <a:xfrm>
            <a:off x="708751" y="1455577"/>
            <a:ext cx="10774497" cy="4791885"/>
          </a:xfrm>
        </p:spPr>
        <p:txBody>
          <a:bodyPr>
            <a:noAutofit/>
          </a:bodyPr>
          <a:lstStyle/>
          <a:p>
            <a:pPr marL="0" indent="0">
              <a:lnSpc>
                <a:spcPct val="100000"/>
              </a:lnSpc>
              <a:spcBef>
                <a:spcPts val="300"/>
              </a:spcBef>
              <a:buNone/>
              <a:defRPr/>
            </a:pPr>
            <a:r>
              <a:rPr lang="hu-HU" altLang="hu-HU" sz="1800" b="1" dirty="0">
                <a:latin typeface="Calibri" panose="020F0502020204030204" pitchFamily="34" charset="0"/>
                <a:cs typeface="Calibri" panose="020F0502020204030204" pitchFamily="34" charset="0"/>
              </a:rPr>
              <a:t>Szakaszos legeltetésnél:</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gyepterületet fix, és/vagy mobil módon szakaszokra osztják,</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legelőterület fűtermését szakaszonként terv szerint hasznosítják (legeltetik, kaszálják),</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legelőszakaszokat úgy kell kialakítani, hogy egy szakaszon belül az állomány (juh, kecske)/csoport maximum 3-4 napig tartózkodjon (legeljen), </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szakaszon belül lehetőség van a pásztor általi adagolásra (porciós legeltetés).</a:t>
            </a:r>
          </a:p>
          <a:p>
            <a:pPr marL="0" indent="0">
              <a:lnSpc>
                <a:spcPct val="100000"/>
              </a:lnSpc>
              <a:spcBef>
                <a:spcPts val="300"/>
              </a:spcBef>
              <a:buNone/>
              <a:defRPr/>
            </a:pPr>
            <a:r>
              <a:rPr lang="hu-HU" altLang="hu-HU" sz="1800" b="1" dirty="0">
                <a:latin typeface="Calibri" panose="020F0502020204030204" pitchFamily="34" charset="0"/>
                <a:cs typeface="Calibri" panose="020F0502020204030204" pitchFamily="34" charset="0"/>
              </a:rPr>
              <a:t>Hátránya és előnye:</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szakaszok kialakítása többlet befektetést igényel, de</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szakaszos legeltetés esetén ugyanazon legelőterület jobban hasznosul,</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legelőterület botanikai összetétele is kedvezőbben alakul,</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az állatok zavarása minimális, </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különböző technológiai elemek (pl. itatás) technológiai szintű alkalmazása, valamint</a:t>
            </a:r>
          </a:p>
          <a:p>
            <a:pPr eaLnBrk="1" hangingPunct="1">
              <a:lnSpc>
                <a:spcPct val="100000"/>
              </a:lnSpc>
              <a:spcBef>
                <a:spcPts val="300"/>
              </a:spcBef>
              <a:defRPr/>
            </a:pPr>
            <a:r>
              <a:rPr lang="hu-HU" altLang="hu-HU" sz="1800" dirty="0">
                <a:latin typeface="Calibri" panose="020F0502020204030204" pitchFamily="34" charset="0"/>
                <a:cs typeface="Calibri" panose="020F0502020204030204" pitchFamily="34" charset="0"/>
              </a:rPr>
              <a:t>a résztechnológiák (szaporítás, ellés és báránynevelés, ápolás, fejés</a:t>
            </a:r>
            <a:r>
              <a:rPr lang="hu-HU" altLang="hu-HU" sz="1800" b="1" dirty="0">
                <a:latin typeface="Calibri" panose="020F0502020204030204" pitchFamily="34" charset="0"/>
                <a:cs typeface="Calibri" panose="020F0502020204030204" pitchFamily="34" charset="0"/>
              </a:rPr>
              <a:t> </a:t>
            </a:r>
            <a:r>
              <a:rPr lang="hu-HU" altLang="hu-HU" sz="1800" dirty="0">
                <a:latin typeface="Calibri" panose="020F0502020204030204" pitchFamily="34" charset="0"/>
                <a:cs typeface="Calibri" panose="020F0502020204030204" pitchFamily="34" charset="0"/>
              </a:rPr>
              <a:t>stb.) technológiai szintű alkalmazása könnyebben optimalizálható a csoportosítási (szaporodásbiológiai állapot, termelési szint stb.) lehetőség miatt.</a:t>
            </a:r>
          </a:p>
        </p:txBody>
      </p:sp>
    </p:spTree>
    <p:extLst>
      <p:ext uri="{BB962C8B-B14F-4D97-AF65-F5344CB8AC3E}">
        <p14:creationId xmlns:p14="http://schemas.microsoft.com/office/powerpoint/2010/main" val="4169572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0E4A647-9642-DB7B-6C46-8A72AF20DA6A}"/>
              </a:ext>
            </a:extLst>
          </p:cNvPr>
          <p:cNvSpPr>
            <a:spLocks noGrp="1"/>
          </p:cNvSpPr>
          <p:nvPr>
            <p:ph type="title"/>
          </p:nvPr>
        </p:nvSpPr>
        <p:spPr>
          <a:xfrm>
            <a:off x="321548" y="430439"/>
            <a:ext cx="11555605" cy="969153"/>
          </a:xfrm>
        </p:spPr>
        <p:txBody>
          <a:bodyPr>
            <a:normAutofit fontScale="90000"/>
          </a:bodyPr>
          <a:lstStyle/>
          <a:p>
            <a:pPr>
              <a:defRPr/>
            </a:pPr>
            <a:r>
              <a:rPr lang="hu-HU" altLang="hu-HU" sz="3200" dirty="0">
                <a:latin typeface="Calibri" panose="020F0502020204030204" pitchFamily="34" charset="0"/>
                <a:cs typeface="Calibri" panose="020F0502020204030204" pitchFamily="34" charset="0"/>
              </a:rPr>
              <a:t>Legeltetési módok III.</a:t>
            </a:r>
            <a:br>
              <a:rPr lang="hu-HU" altLang="hu-HU" sz="3200" dirty="0">
                <a:latin typeface="Calibri" panose="020F0502020204030204" pitchFamily="34" charset="0"/>
                <a:cs typeface="Calibri" panose="020F0502020204030204" pitchFamily="34" charset="0"/>
              </a:rPr>
            </a:br>
            <a:r>
              <a:rPr lang="hu-HU" altLang="hu-HU" sz="3200" dirty="0">
                <a:latin typeface="Calibri" panose="020F0502020204030204" pitchFamily="34" charset="0"/>
                <a:cs typeface="Calibri" panose="020F0502020204030204" pitchFamily="34" charset="0"/>
              </a:rPr>
              <a:t>Porciós legeltetés</a:t>
            </a:r>
            <a:endParaRPr lang="hu-HU" sz="3200" dirty="0"/>
          </a:p>
        </p:txBody>
      </p:sp>
      <p:sp>
        <p:nvSpPr>
          <p:cNvPr id="48131" name="Tartalom helye 2">
            <a:extLst>
              <a:ext uri="{FF2B5EF4-FFF2-40B4-BE49-F238E27FC236}">
                <a16:creationId xmlns:a16="http://schemas.microsoft.com/office/drawing/2014/main" id="{1324B045-7881-C9FB-D3FC-1FC08694D223}"/>
              </a:ext>
            </a:extLst>
          </p:cNvPr>
          <p:cNvSpPr>
            <a:spLocks noGrp="1" noChangeArrowheads="1"/>
          </p:cNvSpPr>
          <p:nvPr>
            <p:ph idx="1"/>
          </p:nvPr>
        </p:nvSpPr>
        <p:spPr>
          <a:xfrm>
            <a:off x="321548" y="1825625"/>
            <a:ext cx="11183098" cy="3959355"/>
          </a:xfrm>
        </p:spPr>
        <p:txBody>
          <a:bodyPr>
            <a:normAutofit lnSpcReduction="10000"/>
          </a:bodyPr>
          <a:lstStyle/>
          <a:p>
            <a:pPr marL="50800" indent="0" algn="just">
              <a:lnSpc>
                <a:spcPct val="100000"/>
              </a:lnSpc>
              <a:spcBef>
                <a:spcPts val="300"/>
              </a:spcBef>
              <a:buNone/>
            </a:pPr>
            <a:r>
              <a:rPr lang="hu-HU" altLang="hu-HU" sz="2000" b="1" dirty="0">
                <a:latin typeface="Calibri" panose="020F0502020204030204" pitchFamily="34" charset="0"/>
                <a:cs typeface="Calibri" panose="020F0502020204030204" pitchFamily="34" charset="0"/>
              </a:rPr>
              <a:t>Adagoló, vagy porciós legeltetésnél:</a:t>
            </a:r>
          </a:p>
          <a:p>
            <a:pPr algn="just">
              <a:lnSpc>
                <a:spcPct val="100000"/>
              </a:lnSpc>
              <a:spcBef>
                <a:spcPts val="300"/>
              </a:spcBef>
            </a:pPr>
            <a:r>
              <a:rPr lang="hu-HU" altLang="hu-HU" sz="2000" dirty="0">
                <a:latin typeface="Calibri" panose="020F0502020204030204" pitchFamily="34" charset="0"/>
                <a:cs typeface="Calibri" panose="020F0502020204030204" pitchFamily="34" charset="0"/>
              </a:rPr>
              <a:t>a szakaszon belül villanykarámmal 0,5-1 napra szükséges legelőterületet, illetve annak fűmennyiségét további adagokra, porciókra osztják. </a:t>
            </a:r>
          </a:p>
          <a:p>
            <a:pPr marL="50800" indent="0" algn="just">
              <a:lnSpc>
                <a:spcPct val="100000"/>
              </a:lnSpc>
              <a:spcBef>
                <a:spcPts val="300"/>
              </a:spcBef>
              <a:buNone/>
            </a:pPr>
            <a:endParaRPr lang="hu-HU" altLang="hu-HU" sz="2000" dirty="0">
              <a:latin typeface="Calibri" panose="020F0502020204030204" pitchFamily="34" charset="0"/>
              <a:cs typeface="Calibri" panose="020F0502020204030204" pitchFamily="34" charset="0"/>
            </a:endParaRPr>
          </a:p>
          <a:p>
            <a:pPr marL="50800" indent="0" algn="just">
              <a:lnSpc>
                <a:spcPct val="100000"/>
              </a:lnSpc>
              <a:spcBef>
                <a:spcPts val="300"/>
              </a:spcBef>
              <a:buNone/>
            </a:pPr>
            <a:r>
              <a:rPr lang="hu-HU" altLang="hu-HU" sz="2000" b="1" dirty="0">
                <a:latin typeface="Calibri" panose="020F0502020204030204" pitchFamily="34" charset="0"/>
                <a:cs typeface="Calibri" panose="020F0502020204030204" pitchFamily="34" charset="0"/>
              </a:rPr>
              <a:t>Hátránya és előnye:</a:t>
            </a:r>
          </a:p>
          <a:p>
            <a:pPr algn="just">
              <a:lnSpc>
                <a:spcPct val="100000"/>
              </a:lnSpc>
              <a:spcBef>
                <a:spcPts val="300"/>
              </a:spcBef>
            </a:pPr>
            <a:r>
              <a:rPr lang="hu-HU" altLang="hu-HU" sz="2000" dirty="0">
                <a:latin typeface="Calibri" panose="020F0502020204030204" pitchFamily="34" charset="0"/>
                <a:cs typeface="Calibri" panose="020F0502020204030204" pitchFamily="34" charset="0"/>
              </a:rPr>
              <a:t>csak nagy termésmennyiség, illetve fűhozam (üdefekvésű telepített gyepek, szántóföldi gyepek és takarmánykeverékek stb.) esetén alkalmazható,</a:t>
            </a:r>
          </a:p>
          <a:p>
            <a:pPr algn="just">
              <a:lnSpc>
                <a:spcPct val="100000"/>
              </a:lnSpc>
              <a:spcBef>
                <a:spcPts val="300"/>
              </a:spcBef>
            </a:pPr>
            <a:r>
              <a:rPr lang="hu-HU" altLang="hu-HU" sz="2000" dirty="0">
                <a:latin typeface="Calibri" panose="020F0502020204030204" pitchFamily="34" charset="0"/>
                <a:cs typeface="Calibri" panose="020F0502020204030204" pitchFamily="34" charset="0"/>
              </a:rPr>
              <a:t>a mobilkarám és annak rendszeres áttelepítése pluszköltséget jelent, de</a:t>
            </a:r>
          </a:p>
          <a:p>
            <a:pPr algn="just">
              <a:lnSpc>
                <a:spcPct val="100000"/>
              </a:lnSpc>
              <a:spcBef>
                <a:spcPts val="300"/>
              </a:spcBef>
            </a:pPr>
            <a:r>
              <a:rPr lang="hu-HU" altLang="hu-HU" sz="2000" dirty="0">
                <a:latin typeface="Calibri" panose="020F0502020204030204" pitchFamily="34" charset="0"/>
                <a:cs typeface="Calibri" panose="020F0502020204030204" pitchFamily="34" charset="0"/>
              </a:rPr>
              <a:t>egységnyi terület állateltartó képességét növeli,</a:t>
            </a:r>
          </a:p>
          <a:p>
            <a:pPr algn="just">
              <a:lnSpc>
                <a:spcPct val="100000"/>
              </a:lnSpc>
              <a:spcBef>
                <a:spcPts val="300"/>
              </a:spcBef>
            </a:pPr>
            <a:r>
              <a:rPr lang="hu-HU" altLang="hu-HU" sz="2000" dirty="0">
                <a:latin typeface="Calibri" panose="020F0502020204030204" pitchFamily="34" charset="0"/>
                <a:cs typeface="Calibri" panose="020F0502020204030204" pitchFamily="34" charset="0"/>
              </a:rPr>
              <a:t>nagy terméshozam esetén minimális lesz a taposási, tiprási veszteség,</a:t>
            </a:r>
          </a:p>
          <a:p>
            <a:pPr algn="just">
              <a:lnSpc>
                <a:spcPct val="100000"/>
              </a:lnSpc>
              <a:spcBef>
                <a:spcPts val="300"/>
              </a:spcBef>
            </a:pPr>
            <a:r>
              <a:rPr lang="hu-HU" altLang="hu-HU" sz="2000" dirty="0">
                <a:latin typeface="Calibri" panose="020F0502020204030204" pitchFamily="34" charset="0"/>
                <a:cs typeface="Calibri" panose="020F0502020204030204" pitchFamily="34" charset="0"/>
              </a:rPr>
              <a:t>a friss, jó minőség takarmány legeltetése igényesebb, nagyobb termelésű (pl. tejtermelő) állományok legeltetését is hatékonyabbá teszi.</a:t>
            </a:r>
          </a:p>
        </p:txBody>
      </p:sp>
    </p:spTree>
    <p:extLst>
      <p:ext uri="{BB962C8B-B14F-4D97-AF65-F5344CB8AC3E}">
        <p14:creationId xmlns:p14="http://schemas.microsoft.com/office/powerpoint/2010/main" val="1273751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3D4FD3F-0DE4-6DE0-3EC1-A170FC35C8B8}"/>
              </a:ext>
            </a:extLst>
          </p:cNvPr>
          <p:cNvSpPr>
            <a:spLocks noGrp="1" noRot="1" noChangeArrowheads="1"/>
          </p:cNvSpPr>
          <p:nvPr>
            <p:ph type="title"/>
          </p:nvPr>
        </p:nvSpPr>
        <p:spPr>
          <a:xfrm>
            <a:off x="2279362" y="0"/>
            <a:ext cx="8723062" cy="658605"/>
          </a:xfrm>
        </p:spPr>
        <p:txBody>
          <a:bodyPr>
            <a:normAutofit/>
          </a:bodyPr>
          <a:lstStyle/>
          <a:p>
            <a:pPr eaLnBrk="1" hangingPunct="1">
              <a:defRPr/>
            </a:pPr>
            <a:r>
              <a:rPr lang="hu-HU" altLang="hu-HU" sz="2800" dirty="0">
                <a:solidFill>
                  <a:srgbClr val="00B050"/>
                </a:solidFill>
                <a:latin typeface="Calibri" panose="020F0502020204030204" pitchFamily="34" charset="0"/>
                <a:cs typeface="Calibri" panose="020F0502020204030204" pitchFamily="34" charset="0"/>
              </a:rPr>
              <a:t>A szakaszos és pásztoroló legeltetés értékelése</a:t>
            </a:r>
          </a:p>
        </p:txBody>
      </p:sp>
      <p:sp>
        <p:nvSpPr>
          <p:cNvPr id="7171" name="Rectangle 3">
            <a:extLst>
              <a:ext uri="{FF2B5EF4-FFF2-40B4-BE49-F238E27FC236}">
                <a16:creationId xmlns:a16="http://schemas.microsoft.com/office/drawing/2014/main" id="{32ECB997-7C8F-EC5A-8C33-AAEBC5B7DCDD}"/>
              </a:ext>
            </a:extLst>
          </p:cNvPr>
          <p:cNvSpPr>
            <a:spLocks noGrp="1" noRot="1" noChangeArrowheads="1"/>
          </p:cNvSpPr>
          <p:nvPr>
            <p:ph type="body" idx="1"/>
          </p:nvPr>
        </p:nvSpPr>
        <p:spPr>
          <a:xfrm>
            <a:off x="1298906" y="606287"/>
            <a:ext cx="10446027" cy="6045615"/>
          </a:xfrm>
        </p:spPr>
        <p:txBody>
          <a:bodyPr>
            <a:normAutofit fontScale="25000" lnSpcReduction="20000"/>
          </a:bodyPr>
          <a:lstStyle/>
          <a:p>
            <a:pPr eaLnBrk="1" hangingPunct="1">
              <a:lnSpc>
                <a:spcPct val="90000"/>
              </a:lnSpc>
              <a:buFontTx/>
              <a:buNone/>
              <a:defRPr/>
            </a:pPr>
            <a:r>
              <a:rPr lang="hu-HU" altLang="hu-HU" sz="6400" b="1" i="1" dirty="0">
                <a:solidFill>
                  <a:srgbClr val="00B050"/>
                </a:solidFill>
                <a:latin typeface="Calibri" panose="020F0502020204030204" pitchFamily="34" charset="0"/>
                <a:cs typeface="Calibri" panose="020F0502020204030204" pitchFamily="34" charset="0"/>
              </a:rPr>
              <a:t>Szakaszos legeltetés hatása</a:t>
            </a:r>
            <a:r>
              <a:rPr lang="hu-HU" altLang="hu-HU" sz="6400" dirty="0">
                <a:solidFill>
                  <a:srgbClr val="00B050"/>
                </a:solidFill>
                <a:latin typeface="Calibri" panose="020F0502020204030204" pitchFamily="34" charset="0"/>
                <a:cs typeface="Calibri" panose="020F0502020204030204" pitchFamily="34" charset="0"/>
              </a:rPr>
              <a:t>	       					</a:t>
            </a:r>
            <a:r>
              <a:rPr lang="hu-HU" altLang="hu-HU" sz="6400" b="1" i="1" dirty="0">
                <a:solidFill>
                  <a:srgbClr val="00B050"/>
                </a:solidFill>
                <a:latin typeface="Calibri" panose="020F0502020204030204" pitchFamily="34" charset="0"/>
                <a:cs typeface="Calibri" panose="020F0502020204030204" pitchFamily="34" charset="0"/>
              </a:rPr>
              <a:t>Pásztoroló legeltetés hatása</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			    		</a:t>
            </a:r>
            <a:r>
              <a:rPr lang="hu-HU" altLang="hu-HU" sz="6400" b="1" u="sng" dirty="0">
                <a:solidFill>
                  <a:srgbClr val="00B050"/>
                </a:solidFill>
                <a:latin typeface="Calibri" panose="020F0502020204030204" pitchFamily="34" charset="0"/>
                <a:cs typeface="Calibri" panose="020F0502020204030204" pitchFamily="34" charset="0"/>
              </a:rPr>
              <a:t>Növényzet szempontjából</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kisebb				           taposási kár				                nagyobb</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nagyobb			                   terméshozam mennyisége  				kisebb</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kedvezőbb           		                          botanikai összetétel 		            	   kedvezőtlenebb</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kisebb				terméshozam ingadozása			                nagyobb</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jobb				                             tervezhetőség				              nehezebb</a:t>
            </a:r>
          </a:p>
          <a:p>
            <a:pPr eaLnBrk="1" hangingPunct="1">
              <a:lnSpc>
                <a:spcPct val="90000"/>
              </a:lnSpc>
              <a:buFontTx/>
              <a:buNone/>
              <a:defRPr/>
            </a:pPr>
            <a:endParaRPr lang="hu-HU" altLang="hu-HU" sz="6400" dirty="0">
              <a:solidFill>
                <a:srgbClr val="00B050"/>
              </a:solidFill>
              <a:latin typeface="Calibri" panose="020F0502020204030204" pitchFamily="34" charset="0"/>
              <a:cs typeface="Calibri" panose="020F0502020204030204" pitchFamily="34" charset="0"/>
            </a:endParaRP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			     	                      </a:t>
            </a:r>
            <a:r>
              <a:rPr lang="hu-HU" altLang="hu-HU" sz="6400" b="1" u="sng" dirty="0">
                <a:solidFill>
                  <a:srgbClr val="00B050"/>
                </a:solidFill>
                <a:latin typeface="Calibri" panose="020F0502020204030204" pitchFamily="34" charset="0"/>
                <a:cs typeface="Calibri" panose="020F0502020204030204" pitchFamily="34" charset="0"/>
              </a:rPr>
              <a:t>Állatok szempontjából</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kevesebb	 			              stressz                        			  több (kutya, hő)</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kevesebb				             mozgás	                	    		 több (fölösleges)</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tetszőleges		  	    takarmányfelvétel      			          korlátozott</a:t>
            </a:r>
          </a:p>
          <a:p>
            <a:pPr eaLnBrk="1" hangingPunct="1">
              <a:lnSpc>
                <a:spcPct val="90000"/>
              </a:lnSpc>
              <a:buFontTx/>
              <a:buNone/>
              <a:defRPr/>
            </a:pPr>
            <a:endParaRPr lang="hu-HU" altLang="hu-HU" sz="6400" dirty="0">
              <a:solidFill>
                <a:srgbClr val="00B050"/>
              </a:solidFill>
              <a:latin typeface="Calibri" panose="020F0502020204030204" pitchFamily="34" charset="0"/>
              <a:cs typeface="Calibri" panose="020F0502020204030204" pitchFamily="34" charset="0"/>
            </a:endParaRP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 			 	                 </a:t>
            </a:r>
            <a:r>
              <a:rPr lang="hu-HU" altLang="hu-HU" sz="6400" b="1" u="sng" dirty="0">
                <a:solidFill>
                  <a:srgbClr val="00B050"/>
                </a:solidFill>
                <a:latin typeface="Calibri" panose="020F0502020204030204" pitchFamily="34" charset="0"/>
                <a:cs typeface="Calibri" panose="020F0502020204030204" pitchFamily="34" charset="0"/>
              </a:rPr>
              <a:t>Technológiai szempontjából</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komplex, teljeskörű lehetősége		   tervezhetőség (</a:t>
            </a:r>
            <a:r>
              <a:rPr lang="hu-HU" altLang="hu-HU" sz="6400" dirty="0" err="1">
                <a:solidFill>
                  <a:srgbClr val="00B050"/>
                </a:solidFill>
                <a:latin typeface="Calibri" panose="020F0502020204030204" pitchFamily="34" charset="0"/>
                <a:cs typeface="Calibri" panose="020F0502020204030204" pitchFamily="34" charset="0"/>
              </a:rPr>
              <a:t>techn</a:t>
            </a:r>
            <a:r>
              <a:rPr lang="hu-HU" altLang="hu-HU" sz="6400" dirty="0">
                <a:solidFill>
                  <a:srgbClr val="00B050"/>
                </a:solidFill>
                <a:latin typeface="Calibri" panose="020F0502020204030204" pitchFamily="34" charset="0"/>
                <a:cs typeface="Calibri" panose="020F0502020204030204" pitchFamily="34" charset="0"/>
              </a:rPr>
              <a:t>.)		      esetleges, személyfüggő</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új életforma			   munkakörülmények                  		      hagyományos életforma</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hatékony				       munkaszervezés			            kisebb hatékonyságú</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alapvetően technológiai		           szaktudás				           teljeskörű </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széleskörű			 fejlesztési lehetőségek			         korlátozott</a:t>
            </a:r>
          </a:p>
          <a:p>
            <a:pPr eaLnBrk="1" hangingPunct="1">
              <a:lnSpc>
                <a:spcPct val="90000"/>
              </a:lnSpc>
              <a:buFontTx/>
              <a:buNone/>
              <a:defRPr/>
            </a:pPr>
            <a:r>
              <a:rPr lang="hu-HU" altLang="hu-HU" sz="6400" dirty="0">
                <a:solidFill>
                  <a:srgbClr val="00B050"/>
                </a:solidFill>
                <a:latin typeface="Calibri" panose="020F0502020204030204" pitchFamily="34" charset="0"/>
                <a:cs typeface="Calibri" panose="020F0502020204030204" pitchFamily="34" charset="0"/>
              </a:rPr>
              <a:t>előírás korlátozhatja		                      alkalmazási lehetőség		            előírás korlátozhatja	      	</a:t>
            </a:r>
          </a:p>
          <a:p>
            <a:pPr eaLnBrk="1" hangingPunct="1">
              <a:lnSpc>
                <a:spcPct val="90000"/>
              </a:lnSpc>
              <a:defRPr/>
            </a:pPr>
            <a:endParaRPr lang="hu-HU" altLang="hu-HU" sz="1800" dirty="0">
              <a:solidFill>
                <a:srgbClr val="00B050"/>
              </a:solidFill>
              <a:latin typeface="Calibri" panose="020F0502020204030204" pitchFamily="34" charset="0"/>
              <a:cs typeface="Calibri" panose="020F0502020204030204" pitchFamily="34" charset="0"/>
            </a:endParaRPr>
          </a:p>
          <a:p>
            <a:pPr marL="0" indent="0">
              <a:buNone/>
              <a:defRPr/>
            </a:pPr>
            <a:endParaRPr lang="hu-HU" altLang="hu-HU" sz="1500" dirty="0">
              <a:latin typeface="Times New Roman" pitchFamily="18" charset="0"/>
              <a:cs typeface="Times New Roman" pitchFamily="18" charset="0"/>
            </a:endParaRPr>
          </a:p>
        </p:txBody>
      </p:sp>
    </p:spTree>
    <p:extLst>
      <p:ext uri="{BB962C8B-B14F-4D97-AF65-F5344CB8AC3E}">
        <p14:creationId xmlns:p14="http://schemas.microsoft.com/office/powerpoint/2010/main" val="3298916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307A22E-9E55-3532-8022-68422BA81F03}"/>
              </a:ext>
            </a:extLst>
          </p:cNvPr>
          <p:cNvSpPr>
            <a:spLocks noGrp="1"/>
          </p:cNvSpPr>
          <p:nvPr>
            <p:ph type="title"/>
          </p:nvPr>
        </p:nvSpPr>
        <p:spPr>
          <a:xfrm>
            <a:off x="321548" y="365125"/>
            <a:ext cx="7669514" cy="812799"/>
          </a:xfrm>
        </p:spPr>
        <p:txBody>
          <a:bodyPr/>
          <a:lstStyle/>
          <a:p>
            <a:pPr>
              <a:defRPr/>
            </a:pPr>
            <a:r>
              <a:rPr lang="hu-HU" sz="3200" dirty="0">
                <a:solidFill>
                  <a:srgbClr val="00B050"/>
                </a:solidFill>
                <a:latin typeface="Calibri" panose="020F0502020204030204" pitchFamily="34" charset="0"/>
                <a:cs typeface="Calibri" panose="020F0502020204030204" pitchFamily="34" charset="0"/>
              </a:rPr>
              <a:t>Egész évben szabadtartás (legeltetés) </a:t>
            </a:r>
          </a:p>
        </p:txBody>
      </p:sp>
      <p:sp>
        <p:nvSpPr>
          <p:cNvPr id="62467" name="Tartalom helye 2">
            <a:extLst>
              <a:ext uri="{FF2B5EF4-FFF2-40B4-BE49-F238E27FC236}">
                <a16:creationId xmlns:a16="http://schemas.microsoft.com/office/drawing/2014/main" id="{F9F0E476-2FE1-CC08-0C31-4D8CEA752511}"/>
              </a:ext>
            </a:extLst>
          </p:cNvPr>
          <p:cNvSpPr>
            <a:spLocks noGrp="1" noChangeArrowheads="1"/>
          </p:cNvSpPr>
          <p:nvPr>
            <p:ph idx="1"/>
          </p:nvPr>
        </p:nvSpPr>
        <p:spPr>
          <a:xfrm>
            <a:off x="314849" y="1350220"/>
            <a:ext cx="8073778" cy="4351338"/>
          </a:xfrm>
        </p:spPr>
        <p:txBody>
          <a:bodyPr/>
          <a:lstStyle/>
          <a:p>
            <a:r>
              <a:rPr lang="hu-HU" altLang="hu-HU" sz="2000" dirty="0">
                <a:latin typeface="Calibri" panose="020F0502020204030204" pitchFamily="34" charset="0"/>
                <a:cs typeface="Calibri" panose="020F0502020204030204" pitchFamily="34" charset="0"/>
              </a:rPr>
              <a:t>Láb alóli és/vagy szakaszos legeltetéssel megvalósítható.</a:t>
            </a:r>
          </a:p>
          <a:p>
            <a:r>
              <a:rPr lang="hu-HU" altLang="hu-HU" sz="2000" dirty="0">
                <a:latin typeface="Calibri" panose="020F0502020204030204" pitchFamily="34" charset="0"/>
                <a:cs typeface="Calibri" panose="020F0502020204030204" pitchFamily="34" charset="0"/>
              </a:rPr>
              <a:t>Nyári és téli legelő/területhasználat kialakítása szükséges.</a:t>
            </a:r>
          </a:p>
          <a:p>
            <a:pPr lvl="1"/>
            <a:r>
              <a:rPr lang="hu-HU" altLang="hu-HU" sz="2000" dirty="0">
                <a:latin typeface="Calibri" panose="020F0502020204030204" pitchFamily="34" charset="0"/>
                <a:cs typeface="Calibri" panose="020F0502020204030204" pitchFamily="34" charset="0"/>
              </a:rPr>
              <a:t>Réthasznosítás</a:t>
            </a:r>
          </a:p>
          <a:p>
            <a:pPr lvl="1"/>
            <a:r>
              <a:rPr lang="hu-HU" altLang="hu-HU" sz="2000" dirty="0">
                <a:latin typeface="Calibri" panose="020F0502020204030204" pitchFamily="34" charset="0"/>
                <a:cs typeface="Calibri" panose="020F0502020204030204" pitchFamily="34" charset="0"/>
              </a:rPr>
              <a:t>Téli legelők:</a:t>
            </a:r>
          </a:p>
          <a:p>
            <a:pPr lvl="2"/>
            <a:r>
              <a:rPr lang="hu-HU" altLang="hu-HU" dirty="0">
                <a:latin typeface="Calibri" panose="020F0502020204030204" pitchFamily="34" charset="0"/>
                <a:cs typeface="Calibri" panose="020F0502020204030204" pitchFamily="34" charset="0"/>
              </a:rPr>
              <a:t>Természetes (avar)</a:t>
            </a:r>
          </a:p>
          <a:p>
            <a:pPr lvl="2"/>
            <a:r>
              <a:rPr lang="hu-HU" altLang="hu-HU" dirty="0">
                <a:latin typeface="Calibri" panose="020F0502020204030204" pitchFamily="34" charset="0"/>
                <a:cs typeface="Calibri" panose="020F0502020204030204" pitchFamily="34" charset="0"/>
              </a:rPr>
              <a:t>Telepített</a:t>
            </a:r>
          </a:p>
          <a:p>
            <a:pPr lvl="2"/>
            <a:r>
              <a:rPr lang="hu-HU" altLang="hu-HU" dirty="0">
                <a:latin typeface="Calibri" panose="020F0502020204030204" pitchFamily="34" charset="0"/>
                <a:cs typeface="Calibri" panose="020F0502020204030204" pitchFamily="34" charset="0"/>
              </a:rPr>
              <a:t>Tarló </a:t>
            </a:r>
          </a:p>
          <a:p>
            <a:r>
              <a:rPr lang="hu-HU" altLang="hu-HU" sz="2000" dirty="0">
                <a:latin typeface="Calibri" panose="020F0502020204030204" pitchFamily="34" charset="0"/>
                <a:cs typeface="Calibri" panose="020F0502020204030204" pitchFamily="34" charset="0"/>
              </a:rPr>
              <a:t>Minden egyes résztechnológiát (szaporítás, elletés és báránynevelés, ápolás stb.) a legelőn, szabadban kell megoldani.</a:t>
            </a:r>
          </a:p>
          <a:p>
            <a:r>
              <a:rPr lang="hu-HU" altLang="hu-HU" sz="2000" dirty="0">
                <a:latin typeface="Calibri" panose="020F0502020204030204" pitchFamily="34" charset="0"/>
                <a:cs typeface="Calibri" panose="020F0502020204030204" pitchFamily="34" charset="0"/>
              </a:rPr>
              <a:t>Anyaállomány-használat megválasztása összefüggésben van az egész éves szabadtartással.</a:t>
            </a:r>
          </a:p>
        </p:txBody>
      </p:sp>
      <p:pic>
        <p:nvPicPr>
          <p:cNvPr id="62468" name="Picture 2" descr="Képtalálat a következőre: „birkanyírás kép”">
            <a:extLst>
              <a:ext uri="{FF2B5EF4-FFF2-40B4-BE49-F238E27FC236}">
                <a16:creationId xmlns:a16="http://schemas.microsoft.com/office/drawing/2014/main" id="{8A1DAD73-E6C6-C19A-BE79-444BF487F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628" y="235743"/>
            <a:ext cx="3488524" cy="198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a:extLst>
              <a:ext uri="{FF2B5EF4-FFF2-40B4-BE49-F238E27FC236}">
                <a16:creationId xmlns:a16="http://schemas.microsoft.com/office/drawing/2014/main" id="{97088921-BC96-311A-AEE3-C7E3E0ACD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627" y="2226726"/>
            <a:ext cx="3481826" cy="232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70" name="Picture 3">
            <a:extLst>
              <a:ext uri="{FF2B5EF4-FFF2-40B4-BE49-F238E27FC236}">
                <a16:creationId xmlns:a16="http://schemas.microsoft.com/office/drawing/2014/main" id="{1F5C6617-C603-3259-D559-23A52D1D5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049" y="4673251"/>
            <a:ext cx="3527404" cy="2073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196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BF7AE88D-7571-80FD-C328-EAE83F61CB0D}"/>
              </a:ext>
            </a:extLst>
          </p:cNvPr>
          <p:cNvSpPr>
            <a:spLocks noGrp="1" noChangeArrowheads="1"/>
          </p:cNvSpPr>
          <p:nvPr>
            <p:ph type="title"/>
          </p:nvPr>
        </p:nvSpPr>
        <p:spPr>
          <a:xfrm>
            <a:off x="577186" y="245512"/>
            <a:ext cx="3121449" cy="866516"/>
          </a:xfrm>
        </p:spPr>
        <p:txBody>
          <a:bodyPr/>
          <a:lstStyle/>
          <a:p>
            <a:pPr eaLnBrk="1" hangingPunct="1">
              <a:defRPr/>
            </a:pPr>
            <a:r>
              <a:rPr lang="hu-HU" altLang="hu-HU" sz="3200" dirty="0">
                <a:latin typeface="Calibri" panose="020F0502020204030204" pitchFamily="34" charset="0"/>
                <a:cs typeface="Calibri" panose="020F0502020204030204" pitchFamily="34" charset="0"/>
              </a:rPr>
              <a:t>Téli legelők</a:t>
            </a:r>
          </a:p>
        </p:txBody>
      </p:sp>
      <p:sp>
        <p:nvSpPr>
          <p:cNvPr id="63491" name="Rectangle 3">
            <a:extLst>
              <a:ext uri="{FF2B5EF4-FFF2-40B4-BE49-F238E27FC236}">
                <a16:creationId xmlns:a16="http://schemas.microsoft.com/office/drawing/2014/main" id="{022516B0-2E41-184A-B5D1-2DBEA188C7ED}"/>
              </a:ext>
            </a:extLst>
          </p:cNvPr>
          <p:cNvSpPr>
            <a:spLocks noGrp="1" noChangeArrowheads="1"/>
          </p:cNvSpPr>
          <p:nvPr>
            <p:ph type="body" idx="1"/>
          </p:nvPr>
        </p:nvSpPr>
        <p:spPr>
          <a:xfrm>
            <a:off x="1177231" y="1552140"/>
            <a:ext cx="9837538" cy="4193832"/>
          </a:xfrm>
        </p:spPr>
        <p:txBody>
          <a:bodyPr/>
          <a:lstStyle/>
          <a:p>
            <a:pPr algn="just" eaLnBrk="1" hangingPunct="1">
              <a:lnSpc>
                <a:spcPct val="80000"/>
              </a:lnSpc>
            </a:pPr>
            <a:r>
              <a:rPr lang="hu-HU" altLang="hu-HU" sz="2400" b="1" dirty="0">
                <a:latin typeface="Calibri" panose="020F0502020204030204" pitchFamily="34" charset="0"/>
                <a:cs typeface="Calibri" panose="020F0502020204030204" pitchFamily="34" charset="0"/>
              </a:rPr>
              <a:t>Téli legelők: </a:t>
            </a:r>
          </a:p>
          <a:p>
            <a:pPr lvl="1" algn="just" eaLnBrk="1" hangingPunct="1">
              <a:lnSpc>
                <a:spcPct val="80000"/>
              </a:lnSpc>
            </a:pPr>
            <a:r>
              <a:rPr lang="hu-HU" altLang="hu-HU" dirty="0">
                <a:latin typeface="Calibri" panose="020F0502020204030204" pitchFamily="34" charset="0"/>
                <a:cs typeface="Calibri" panose="020F0502020204030204" pitchFamily="34" charset="0"/>
              </a:rPr>
              <a:t>Telepített, pl. október végétől rozs, őszi árpa, repce vagy rozsos repce. </a:t>
            </a:r>
          </a:p>
          <a:p>
            <a:pPr lvl="1" algn="just" eaLnBrk="1" hangingPunct="1">
              <a:lnSpc>
                <a:spcPct val="80000"/>
              </a:lnSpc>
            </a:pPr>
            <a:r>
              <a:rPr lang="hu-HU" altLang="hu-HU" dirty="0">
                <a:latin typeface="Calibri" panose="020F0502020204030204" pitchFamily="34" charset="0"/>
                <a:cs typeface="Calibri" panose="020F0502020204030204" pitchFamily="34" charset="0"/>
              </a:rPr>
              <a:t>Tarlók, pl. kukorica-, gabona-, hüvelyes-, répa-, burgonya- és zöldségtarlók.</a:t>
            </a:r>
          </a:p>
          <a:p>
            <a:pPr lvl="1" algn="just" eaLnBrk="1" hangingPunct="1">
              <a:lnSpc>
                <a:spcPct val="80000"/>
              </a:lnSpc>
            </a:pPr>
            <a:r>
              <a:rPr lang="hu-HU" altLang="hu-HU" dirty="0">
                <a:latin typeface="Calibri" panose="020F0502020204030204" pitchFamily="34" charset="0"/>
                <a:cs typeface="Calibri" panose="020F0502020204030204" pitchFamily="34" charset="0"/>
              </a:rPr>
              <a:t>Lábon meghagyott legelők (avar). </a:t>
            </a:r>
          </a:p>
          <a:p>
            <a:pPr algn="just" eaLnBrk="1" hangingPunct="1">
              <a:lnSpc>
                <a:spcPct val="80000"/>
              </a:lnSpc>
            </a:pPr>
            <a:r>
              <a:rPr lang="hu-HU" altLang="hu-HU" sz="2400" dirty="0">
                <a:latin typeface="Calibri" panose="020F0502020204030204" pitchFamily="34" charset="0"/>
                <a:cs typeface="Calibri" panose="020F0502020204030204" pitchFamily="34" charset="0"/>
              </a:rPr>
              <a:t>A széna-kiegészítéssel biztonságosabbá tehető az állatok táplálóanyag- és energiaellátása.</a:t>
            </a:r>
          </a:p>
          <a:p>
            <a:pPr algn="just" eaLnBrk="1" hangingPunct="1">
              <a:lnSpc>
                <a:spcPct val="80000"/>
              </a:lnSpc>
            </a:pPr>
            <a:r>
              <a:rPr lang="hu-HU" altLang="hu-HU" sz="2400" dirty="0">
                <a:latin typeface="Calibri" panose="020F0502020204030204" pitchFamily="34" charset="0"/>
                <a:cs typeface="Calibri" panose="020F0502020204030204" pitchFamily="34" charset="0"/>
              </a:rPr>
              <a:t>Rendszeres kondícióbírálat elvégzése döntő fontosságú a hatékony, eredményes juhtartás érdekében.</a:t>
            </a:r>
          </a:p>
          <a:p>
            <a:pPr algn="just" eaLnBrk="1" hangingPunct="1">
              <a:lnSpc>
                <a:spcPct val="80000"/>
              </a:lnSpc>
            </a:pPr>
            <a:r>
              <a:rPr lang="hu-HU" altLang="hu-HU" sz="2400" dirty="0">
                <a:latin typeface="Calibri" panose="020F0502020204030204" pitchFamily="34" charset="0"/>
                <a:cs typeface="Calibri" panose="020F0502020204030204" pitchFamily="34" charset="0"/>
              </a:rPr>
              <a:t>Abrakkiegészítés kondíciótól függően indokolt.</a:t>
            </a:r>
          </a:p>
        </p:txBody>
      </p:sp>
    </p:spTree>
    <p:extLst>
      <p:ext uri="{BB962C8B-B14F-4D97-AF65-F5344CB8AC3E}">
        <p14:creationId xmlns:p14="http://schemas.microsoft.com/office/powerpoint/2010/main" val="3831728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82A1B26-AABE-FD1D-4824-E2B78E257AAA}"/>
              </a:ext>
            </a:extLst>
          </p:cNvPr>
          <p:cNvSpPr>
            <a:spLocks noGrp="1"/>
          </p:cNvSpPr>
          <p:nvPr>
            <p:ph type="title"/>
          </p:nvPr>
        </p:nvSpPr>
        <p:spPr>
          <a:xfrm>
            <a:off x="-1653238" y="-168965"/>
            <a:ext cx="11880206" cy="715617"/>
          </a:xfrm>
        </p:spPr>
        <p:txBody>
          <a:bodyPr>
            <a:noAutofit/>
          </a:bodyPr>
          <a:lstStyle/>
          <a:p>
            <a:pPr algn="ctr">
              <a:lnSpc>
                <a:spcPct val="100000"/>
              </a:lnSpc>
              <a:spcBef>
                <a:spcPts val="600"/>
              </a:spcBef>
            </a:pPr>
            <a:r>
              <a:rPr lang="hu-HU" sz="2600" dirty="0"/>
              <a:t>Fogalomtár I.: Kor, ivar és hasznosítás szerinti elnevezések</a:t>
            </a:r>
          </a:p>
        </p:txBody>
      </p:sp>
      <p:sp>
        <p:nvSpPr>
          <p:cNvPr id="4" name="Szöveg helye 3">
            <a:extLst>
              <a:ext uri="{FF2B5EF4-FFF2-40B4-BE49-F238E27FC236}">
                <a16:creationId xmlns:a16="http://schemas.microsoft.com/office/drawing/2014/main" id="{12B41CCF-C312-D049-7BF2-615CD4898097}"/>
              </a:ext>
            </a:extLst>
          </p:cNvPr>
          <p:cNvSpPr>
            <a:spLocks noGrp="1"/>
          </p:cNvSpPr>
          <p:nvPr>
            <p:ph type="body" idx="2"/>
          </p:nvPr>
        </p:nvSpPr>
        <p:spPr>
          <a:xfrm>
            <a:off x="6096000" y="433272"/>
            <a:ext cx="5940103" cy="6424728"/>
          </a:xfrm>
          <a:solidFill>
            <a:schemeClr val="accent6">
              <a:lumMod val="40000"/>
              <a:lumOff val="60000"/>
            </a:schemeClr>
          </a:solidFill>
        </p:spPr>
        <p:txBody>
          <a:bodyPr>
            <a:noAutofit/>
          </a:bodyPr>
          <a:lstStyle/>
          <a:p>
            <a:pPr marL="114300" indent="0">
              <a:lnSpc>
                <a:spcPct val="100000"/>
              </a:lnSpc>
              <a:spcBef>
                <a:spcPts val="0"/>
              </a:spcBef>
              <a:buNone/>
            </a:pPr>
            <a:r>
              <a:rPr lang="hu-HU" sz="1600" b="1" dirty="0">
                <a:solidFill>
                  <a:schemeClr val="accent6">
                    <a:lumMod val="75000"/>
                  </a:schemeClr>
                </a:solidFill>
              </a:rPr>
              <a:t>KECSKE</a:t>
            </a:r>
          </a:p>
          <a:p>
            <a:pPr>
              <a:lnSpc>
                <a:spcPct val="100000"/>
              </a:lnSpc>
              <a:spcBef>
                <a:spcPts val="0"/>
              </a:spcBef>
            </a:pPr>
            <a:r>
              <a:rPr lang="hu-HU" sz="1500" b="1" dirty="0">
                <a:solidFill>
                  <a:schemeClr val="accent6">
                    <a:lumMod val="75000"/>
                  </a:schemeClr>
                </a:solidFill>
              </a:rPr>
              <a:t>Ivar és hasznosítás szerint:</a:t>
            </a:r>
          </a:p>
          <a:p>
            <a:pPr lvl="1">
              <a:lnSpc>
                <a:spcPct val="100000"/>
              </a:lnSpc>
              <a:spcBef>
                <a:spcPts val="0"/>
              </a:spcBef>
            </a:pPr>
            <a:r>
              <a:rPr lang="hu-HU" sz="1500" dirty="0">
                <a:solidFill>
                  <a:schemeClr val="accent6">
                    <a:lumMod val="75000"/>
                  </a:schemeClr>
                </a:solidFill>
              </a:rPr>
              <a:t>Tenyésztésbe vételig a hímivarú kecske: gida</a:t>
            </a:r>
          </a:p>
          <a:p>
            <a:pPr lvl="2">
              <a:lnSpc>
                <a:spcPct val="100000"/>
              </a:lnSpc>
              <a:spcBef>
                <a:spcPts val="0"/>
              </a:spcBef>
            </a:pPr>
            <a:r>
              <a:rPr lang="hu-HU" sz="1500" dirty="0" err="1">
                <a:solidFill>
                  <a:schemeClr val="accent6">
                    <a:lumMod val="75000"/>
                  </a:schemeClr>
                </a:solidFill>
              </a:rPr>
              <a:t>Tenyészbak</a:t>
            </a:r>
            <a:r>
              <a:rPr lang="hu-HU" sz="1500" dirty="0">
                <a:solidFill>
                  <a:schemeClr val="accent6">
                    <a:lumMod val="75000"/>
                  </a:schemeClr>
                </a:solidFill>
              </a:rPr>
              <a:t>-jelölt: a tenyésztésre szánt hímivarú kecske a </a:t>
            </a:r>
            <a:r>
              <a:rPr lang="hu-HU" sz="1500" dirty="0" err="1">
                <a:solidFill>
                  <a:schemeClr val="accent6">
                    <a:lumMod val="75000"/>
                  </a:schemeClr>
                </a:solidFill>
              </a:rPr>
              <a:t>tenyészértékbecslés</a:t>
            </a:r>
            <a:r>
              <a:rPr lang="hu-HU" sz="1500" dirty="0">
                <a:solidFill>
                  <a:schemeClr val="accent6">
                    <a:lumMod val="75000"/>
                  </a:schemeClr>
                </a:solidFill>
              </a:rPr>
              <a:t> befejezéséig</a:t>
            </a:r>
          </a:p>
          <a:p>
            <a:pPr lvl="2">
              <a:lnSpc>
                <a:spcPct val="100000"/>
              </a:lnSpc>
              <a:spcBef>
                <a:spcPts val="0"/>
              </a:spcBef>
            </a:pPr>
            <a:r>
              <a:rPr lang="hu-HU" sz="1500" dirty="0" err="1">
                <a:solidFill>
                  <a:schemeClr val="accent6">
                    <a:lumMod val="75000"/>
                  </a:schemeClr>
                </a:solidFill>
              </a:rPr>
              <a:t>Tenyészbak</a:t>
            </a:r>
            <a:r>
              <a:rPr lang="hu-HU" sz="1500" dirty="0">
                <a:solidFill>
                  <a:schemeClr val="accent6">
                    <a:lumMod val="75000"/>
                  </a:schemeClr>
                </a:solidFill>
              </a:rPr>
              <a:t>: a </a:t>
            </a:r>
            <a:r>
              <a:rPr lang="hu-HU" sz="1500" dirty="0" err="1">
                <a:solidFill>
                  <a:schemeClr val="accent6">
                    <a:lumMod val="75000"/>
                  </a:schemeClr>
                </a:solidFill>
              </a:rPr>
              <a:t>tenyészértékbecslés</a:t>
            </a:r>
            <a:r>
              <a:rPr lang="hu-HU" sz="1500" dirty="0">
                <a:solidFill>
                  <a:schemeClr val="accent6">
                    <a:lumMod val="75000"/>
                  </a:schemeClr>
                </a:solidFill>
              </a:rPr>
              <a:t> alapján igazoltan javító hatású hímivarú állat</a:t>
            </a:r>
          </a:p>
          <a:p>
            <a:pPr lvl="2">
              <a:lnSpc>
                <a:spcPct val="100000"/>
              </a:lnSpc>
              <a:spcBef>
                <a:spcPts val="0"/>
              </a:spcBef>
            </a:pPr>
            <a:r>
              <a:rPr lang="hu-HU" sz="1500" dirty="0">
                <a:solidFill>
                  <a:schemeClr val="accent6">
                    <a:lumMod val="75000"/>
                  </a:schemeClr>
                </a:solidFill>
              </a:rPr>
              <a:t>Próbabak: ivarzó anyák kiválogatására használt </a:t>
            </a:r>
            <a:r>
              <a:rPr lang="hu-HU" sz="1500" dirty="0" err="1">
                <a:solidFill>
                  <a:schemeClr val="accent6">
                    <a:lumMod val="75000"/>
                  </a:schemeClr>
                </a:solidFill>
              </a:rPr>
              <a:t>tenyészérték</a:t>
            </a:r>
            <a:r>
              <a:rPr lang="hu-HU" sz="1500" dirty="0">
                <a:solidFill>
                  <a:schemeClr val="accent6">
                    <a:lumMod val="75000"/>
                  </a:schemeClr>
                </a:solidFill>
              </a:rPr>
              <a:t> nélküli hímivarú kecske, lehet kötényes bak (tasakja elé kötényt kötnek), </a:t>
            </a:r>
            <a:r>
              <a:rPr lang="hu-HU" sz="1500" dirty="0" err="1">
                <a:solidFill>
                  <a:schemeClr val="accent6">
                    <a:lumMod val="75000"/>
                  </a:schemeClr>
                </a:solidFill>
              </a:rPr>
              <a:t>vazektomizált</a:t>
            </a:r>
            <a:r>
              <a:rPr lang="hu-HU" sz="1500" dirty="0">
                <a:solidFill>
                  <a:schemeClr val="accent6">
                    <a:lumMod val="75000"/>
                  </a:schemeClr>
                </a:solidFill>
              </a:rPr>
              <a:t> bak (ondóvezetékét csonkolták) és </a:t>
            </a:r>
            <a:r>
              <a:rPr lang="hu-HU" sz="1500" dirty="0" err="1">
                <a:solidFill>
                  <a:schemeClr val="accent6">
                    <a:lumMod val="75000"/>
                  </a:schemeClr>
                </a:solidFill>
              </a:rPr>
              <a:t>félrevarrt</a:t>
            </a:r>
            <a:r>
              <a:rPr lang="hu-HU" sz="1500" dirty="0">
                <a:solidFill>
                  <a:schemeClr val="accent6">
                    <a:lumMod val="75000"/>
                  </a:schemeClr>
                </a:solidFill>
              </a:rPr>
              <a:t> tasakú bak.</a:t>
            </a:r>
          </a:p>
          <a:p>
            <a:pPr lvl="1">
              <a:lnSpc>
                <a:spcPct val="100000"/>
              </a:lnSpc>
              <a:spcBef>
                <a:spcPts val="0"/>
              </a:spcBef>
            </a:pPr>
            <a:r>
              <a:rPr lang="hu-HU" sz="1500" dirty="0">
                <a:solidFill>
                  <a:schemeClr val="accent6">
                    <a:lumMod val="75000"/>
                  </a:schemeClr>
                </a:solidFill>
              </a:rPr>
              <a:t>Még nem ellett nőivarú kecske: gödölye</a:t>
            </a:r>
          </a:p>
          <a:p>
            <a:pPr lvl="1">
              <a:lnSpc>
                <a:spcPct val="100000"/>
              </a:lnSpc>
              <a:spcBef>
                <a:spcPts val="0"/>
              </a:spcBef>
            </a:pPr>
            <a:r>
              <a:rPr lang="hu-HU" sz="1500" dirty="0">
                <a:solidFill>
                  <a:schemeClr val="accent6">
                    <a:lumMod val="75000"/>
                  </a:schemeClr>
                </a:solidFill>
              </a:rPr>
              <a:t>Ivartalanított hímivarú kecske: </a:t>
            </a:r>
            <a:r>
              <a:rPr lang="hu-HU" sz="1500" dirty="0" err="1">
                <a:solidFill>
                  <a:schemeClr val="accent6">
                    <a:lumMod val="75000"/>
                  </a:schemeClr>
                </a:solidFill>
              </a:rPr>
              <a:t>cap</a:t>
            </a:r>
            <a:endParaRPr lang="hu-HU" sz="1500" dirty="0">
              <a:solidFill>
                <a:schemeClr val="accent6">
                  <a:lumMod val="75000"/>
                </a:schemeClr>
              </a:solidFill>
            </a:endParaRPr>
          </a:p>
          <a:p>
            <a:pPr lvl="1">
              <a:lnSpc>
                <a:spcPct val="100000"/>
              </a:lnSpc>
              <a:spcBef>
                <a:spcPts val="0"/>
              </a:spcBef>
            </a:pPr>
            <a:r>
              <a:rPr lang="hu-HU" sz="1500" dirty="0">
                <a:solidFill>
                  <a:schemeClr val="accent6">
                    <a:lumMod val="75000"/>
                  </a:schemeClr>
                </a:solidFill>
              </a:rPr>
              <a:t>Fejt anyakecske: tejelőkecske</a:t>
            </a:r>
          </a:p>
          <a:p>
            <a:pPr lvl="1">
              <a:lnSpc>
                <a:spcPct val="100000"/>
              </a:lnSpc>
              <a:spcBef>
                <a:spcPts val="0"/>
              </a:spcBef>
            </a:pPr>
            <a:r>
              <a:rPr lang="hu-HU" sz="1500" dirty="0">
                <a:solidFill>
                  <a:schemeClr val="accent6">
                    <a:lumMod val="75000"/>
                  </a:schemeClr>
                </a:solidFill>
              </a:rPr>
              <a:t>Hízógida: hízóba állított hímivarú kecske.</a:t>
            </a:r>
          </a:p>
          <a:p>
            <a:pPr>
              <a:lnSpc>
                <a:spcPct val="100000"/>
              </a:lnSpc>
              <a:spcBef>
                <a:spcPts val="0"/>
              </a:spcBef>
            </a:pPr>
            <a:r>
              <a:rPr lang="hu-HU" sz="1500" b="1" dirty="0">
                <a:solidFill>
                  <a:schemeClr val="accent6">
                    <a:lumMod val="75000"/>
                  </a:schemeClr>
                </a:solidFill>
              </a:rPr>
              <a:t>Kor szerint:</a:t>
            </a:r>
          </a:p>
          <a:p>
            <a:pPr lvl="1">
              <a:lnSpc>
                <a:spcPct val="100000"/>
              </a:lnSpc>
              <a:spcBef>
                <a:spcPts val="0"/>
              </a:spcBef>
            </a:pPr>
            <a:r>
              <a:rPr lang="hu-HU" sz="1500" dirty="0">
                <a:solidFill>
                  <a:schemeClr val="accent6">
                    <a:lumMod val="75000"/>
                  </a:schemeClr>
                </a:solidFill>
              </a:rPr>
              <a:t>Választásig: szopós/itatásos olló (ivar szerint: szopós/itatásos gödölye, gida, </a:t>
            </a:r>
            <a:r>
              <a:rPr lang="hu-HU" sz="1500" dirty="0" err="1">
                <a:solidFill>
                  <a:schemeClr val="accent6">
                    <a:lumMod val="75000"/>
                  </a:schemeClr>
                </a:solidFill>
              </a:rPr>
              <a:t>cap</a:t>
            </a:r>
            <a:r>
              <a:rPr lang="hu-HU" sz="1500" dirty="0">
                <a:solidFill>
                  <a:schemeClr val="accent6">
                    <a:lumMod val="75000"/>
                  </a:schemeClr>
                </a:solidFill>
              </a:rPr>
              <a:t>) </a:t>
            </a:r>
          </a:p>
          <a:p>
            <a:pPr lvl="1">
              <a:lnSpc>
                <a:spcPct val="100000"/>
              </a:lnSpc>
              <a:spcBef>
                <a:spcPts val="0"/>
              </a:spcBef>
            </a:pPr>
            <a:r>
              <a:rPr lang="hu-HU" sz="1500" dirty="0">
                <a:solidFill>
                  <a:schemeClr val="accent6">
                    <a:lumMod val="75000"/>
                  </a:schemeClr>
                </a:solidFill>
              </a:rPr>
              <a:t>Választástól 6 hónapos korig: választott olló (gödölye, gida, </a:t>
            </a:r>
            <a:r>
              <a:rPr lang="hu-HU" sz="1500" dirty="0" err="1">
                <a:solidFill>
                  <a:schemeClr val="accent6">
                    <a:lumMod val="75000"/>
                  </a:schemeClr>
                </a:solidFill>
              </a:rPr>
              <a:t>cap</a:t>
            </a:r>
            <a:r>
              <a:rPr lang="hu-HU" sz="1500" dirty="0">
                <a:solidFill>
                  <a:schemeClr val="accent6">
                    <a:lumMod val="75000"/>
                  </a:schemeClr>
                </a:solidFill>
              </a:rPr>
              <a:t>)</a:t>
            </a:r>
          </a:p>
          <a:p>
            <a:pPr lvl="1">
              <a:lnSpc>
                <a:spcPct val="100000"/>
              </a:lnSpc>
              <a:spcBef>
                <a:spcPts val="0"/>
              </a:spcBef>
            </a:pPr>
            <a:r>
              <a:rPr lang="hu-HU" sz="1500" dirty="0">
                <a:solidFill>
                  <a:schemeClr val="accent6">
                    <a:lumMod val="75000"/>
                  </a:schemeClr>
                </a:solidFill>
              </a:rPr>
              <a:t>7 hónapos kortól 1 éves korig: éven aluli növendék (gödölye, gida)</a:t>
            </a:r>
          </a:p>
          <a:p>
            <a:pPr lvl="1">
              <a:lnSpc>
                <a:spcPct val="100000"/>
              </a:lnSpc>
              <a:spcBef>
                <a:spcPts val="0"/>
              </a:spcBef>
            </a:pPr>
            <a:r>
              <a:rPr lang="hu-HU" sz="1500" dirty="0">
                <a:solidFill>
                  <a:schemeClr val="accent6">
                    <a:lumMod val="75000"/>
                  </a:schemeClr>
                </a:solidFill>
              </a:rPr>
              <a:t>1 éves kortól tenyésztésbe vételig: éven felüli növendék (gödölye, gida)</a:t>
            </a:r>
          </a:p>
          <a:p>
            <a:pPr lvl="1">
              <a:lnSpc>
                <a:spcPct val="100000"/>
              </a:lnSpc>
              <a:spcBef>
                <a:spcPts val="0"/>
              </a:spcBef>
            </a:pPr>
            <a:r>
              <a:rPr lang="hu-HU" sz="1500" dirty="0">
                <a:solidFill>
                  <a:schemeClr val="accent6">
                    <a:lumMod val="75000"/>
                  </a:schemeClr>
                </a:solidFill>
              </a:rPr>
              <a:t>Előhasi anyakecske: nőivarú kecske az első vemhesség idején</a:t>
            </a:r>
          </a:p>
          <a:p>
            <a:pPr lvl="1">
              <a:lnSpc>
                <a:spcPct val="100000"/>
              </a:lnSpc>
              <a:spcBef>
                <a:spcPts val="0"/>
              </a:spcBef>
            </a:pPr>
            <a:r>
              <a:rPr lang="hu-HU" sz="1500" dirty="0">
                <a:solidFill>
                  <a:schemeClr val="accent6">
                    <a:lumMod val="75000"/>
                  </a:schemeClr>
                </a:solidFill>
              </a:rPr>
              <a:t>Anyakecske: a többször ellett nőivarú kecske</a:t>
            </a:r>
          </a:p>
        </p:txBody>
      </p:sp>
      <p:sp>
        <p:nvSpPr>
          <p:cNvPr id="6" name="Szöveg helye 5">
            <a:extLst>
              <a:ext uri="{FF2B5EF4-FFF2-40B4-BE49-F238E27FC236}">
                <a16:creationId xmlns:a16="http://schemas.microsoft.com/office/drawing/2014/main" id="{B5AF50C8-425C-B88B-01C9-44DBF78AD67F}"/>
              </a:ext>
            </a:extLst>
          </p:cNvPr>
          <p:cNvSpPr>
            <a:spLocks noGrp="1"/>
          </p:cNvSpPr>
          <p:nvPr>
            <p:ph type="body" idx="4"/>
          </p:nvPr>
        </p:nvSpPr>
        <p:spPr>
          <a:xfrm>
            <a:off x="155896" y="433272"/>
            <a:ext cx="5761752" cy="6424728"/>
          </a:xfrm>
          <a:solidFill>
            <a:schemeClr val="accent4">
              <a:lumMod val="20000"/>
              <a:lumOff val="80000"/>
            </a:schemeClr>
          </a:solidFill>
        </p:spPr>
        <p:txBody>
          <a:bodyPr>
            <a:noAutofit/>
          </a:bodyPr>
          <a:lstStyle/>
          <a:p>
            <a:pPr marL="114300" indent="0">
              <a:lnSpc>
                <a:spcPct val="100000"/>
              </a:lnSpc>
              <a:spcBef>
                <a:spcPts val="0"/>
              </a:spcBef>
              <a:buNone/>
            </a:pPr>
            <a:r>
              <a:rPr lang="hu-HU" sz="1600" b="1" dirty="0"/>
              <a:t>JUH</a:t>
            </a:r>
          </a:p>
          <a:p>
            <a:pPr>
              <a:lnSpc>
                <a:spcPct val="100000"/>
              </a:lnSpc>
              <a:spcBef>
                <a:spcPts val="0"/>
              </a:spcBef>
            </a:pPr>
            <a:r>
              <a:rPr lang="hu-HU" sz="1600" b="1" dirty="0"/>
              <a:t>Ivar és hasznosítás szerint:</a:t>
            </a:r>
          </a:p>
          <a:p>
            <a:pPr lvl="1">
              <a:lnSpc>
                <a:spcPct val="100000"/>
              </a:lnSpc>
              <a:spcBef>
                <a:spcPts val="0"/>
              </a:spcBef>
            </a:pPr>
            <a:r>
              <a:rPr lang="hu-HU" sz="1600" dirty="0"/>
              <a:t>Hímivarú juh: kos</a:t>
            </a:r>
          </a:p>
          <a:p>
            <a:pPr lvl="2">
              <a:lnSpc>
                <a:spcPct val="100000"/>
              </a:lnSpc>
              <a:spcBef>
                <a:spcPts val="0"/>
              </a:spcBef>
            </a:pPr>
            <a:r>
              <a:rPr lang="hu-HU" sz="1600" dirty="0"/>
              <a:t>Tenyészkos-jelölt: a tenyésztésre szánt hímivarú juh a </a:t>
            </a:r>
            <a:r>
              <a:rPr lang="hu-HU" sz="1600" dirty="0" err="1"/>
              <a:t>tenyészértékbecslés</a:t>
            </a:r>
            <a:r>
              <a:rPr lang="hu-HU" sz="1600" dirty="0"/>
              <a:t> befejezéséig</a:t>
            </a:r>
          </a:p>
          <a:p>
            <a:pPr lvl="2">
              <a:lnSpc>
                <a:spcPct val="100000"/>
              </a:lnSpc>
              <a:spcBef>
                <a:spcPts val="0"/>
              </a:spcBef>
            </a:pPr>
            <a:r>
              <a:rPr lang="hu-HU" sz="1600" dirty="0"/>
              <a:t>Tenyészkos: a </a:t>
            </a:r>
            <a:r>
              <a:rPr lang="hu-HU" sz="1600" dirty="0" err="1"/>
              <a:t>tenyészértékbecslés</a:t>
            </a:r>
            <a:r>
              <a:rPr lang="hu-HU" sz="1600" dirty="0"/>
              <a:t> alapján igazoltan javító hatású hímivarú állat</a:t>
            </a:r>
          </a:p>
          <a:p>
            <a:pPr lvl="2">
              <a:lnSpc>
                <a:spcPct val="100000"/>
              </a:lnSpc>
              <a:spcBef>
                <a:spcPts val="0"/>
              </a:spcBef>
            </a:pPr>
            <a:r>
              <a:rPr lang="hu-HU" sz="1600" dirty="0"/>
              <a:t>Keresőkos (próbakos): ivarzó anyák kiválogatására használt tenyészérték nélküli kos, lehet kötényes kos (tasakja elé kötényt kötnek), </a:t>
            </a:r>
            <a:r>
              <a:rPr lang="hu-HU" sz="1600" dirty="0" err="1"/>
              <a:t>vazektomizált</a:t>
            </a:r>
            <a:r>
              <a:rPr lang="hu-HU" sz="1600" dirty="0"/>
              <a:t> kos (ondóvezetékét csonkolták) és </a:t>
            </a:r>
            <a:r>
              <a:rPr lang="hu-HU" sz="1600" dirty="0" err="1"/>
              <a:t>félrevarrt</a:t>
            </a:r>
            <a:r>
              <a:rPr lang="hu-HU" sz="1600" dirty="0"/>
              <a:t> tasakú kos.</a:t>
            </a:r>
          </a:p>
          <a:p>
            <a:pPr lvl="1">
              <a:lnSpc>
                <a:spcPct val="100000"/>
              </a:lnSpc>
              <a:spcBef>
                <a:spcPts val="0"/>
              </a:spcBef>
            </a:pPr>
            <a:r>
              <a:rPr lang="hu-HU" sz="1600" dirty="0"/>
              <a:t>Még nem ellett nőivarú juh: jerke</a:t>
            </a:r>
          </a:p>
          <a:p>
            <a:pPr lvl="1">
              <a:lnSpc>
                <a:spcPct val="100000"/>
              </a:lnSpc>
              <a:spcBef>
                <a:spcPts val="0"/>
              </a:spcBef>
            </a:pPr>
            <a:r>
              <a:rPr lang="hu-HU" sz="1600" dirty="0"/>
              <a:t>Ivartalanított kos: ürü</a:t>
            </a:r>
          </a:p>
          <a:p>
            <a:pPr lvl="1">
              <a:lnSpc>
                <a:spcPct val="100000"/>
              </a:lnSpc>
              <a:spcBef>
                <a:spcPts val="0"/>
              </a:spcBef>
            </a:pPr>
            <a:r>
              <a:rPr lang="hu-HU" sz="1600" dirty="0"/>
              <a:t>Hízóbárány: a nem tenyésztésre szánt, hanem hizlalásba állított juh.</a:t>
            </a:r>
          </a:p>
          <a:p>
            <a:pPr>
              <a:lnSpc>
                <a:spcPct val="100000"/>
              </a:lnSpc>
              <a:spcBef>
                <a:spcPts val="0"/>
              </a:spcBef>
            </a:pPr>
            <a:r>
              <a:rPr lang="hu-HU" sz="1600" b="1" dirty="0"/>
              <a:t>Kor szerint:</a:t>
            </a:r>
          </a:p>
          <a:p>
            <a:pPr lvl="1">
              <a:lnSpc>
                <a:spcPct val="100000"/>
              </a:lnSpc>
              <a:spcBef>
                <a:spcPts val="0"/>
              </a:spcBef>
            </a:pPr>
            <a:r>
              <a:rPr lang="hu-HU" sz="1600" dirty="0"/>
              <a:t>1 éves korig: bárány (kos-/jerke-/ürübárány)</a:t>
            </a:r>
          </a:p>
          <a:p>
            <a:pPr lvl="2">
              <a:lnSpc>
                <a:spcPct val="100000"/>
              </a:lnSpc>
              <a:spcBef>
                <a:spcPts val="0"/>
              </a:spcBef>
            </a:pPr>
            <a:r>
              <a:rPr lang="hu-HU" sz="1600" dirty="0"/>
              <a:t>választásig: szopós bárány</a:t>
            </a:r>
          </a:p>
          <a:p>
            <a:pPr lvl="2">
              <a:lnSpc>
                <a:spcPct val="100000"/>
              </a:lnSpc>
              <a:spcBef>
                <a:spcPts val="0"/>
              </a:spcBef>
            </a:pPr>
            <a:r>
              <a:rPr lang="hu-HU" sz="1600" dirty="0"/>
              <a:t>választás után egyéves korig: választott bárány</a:t>
            </a:r>
          </a:p>
          <a:p>
            <a:pPr lvl="1">
              <a:lnSpc>
                <a:spcPct val="100000"/>
              </a:lnSpc>
              <a:spcBef>
                <a:spcPts val="0"/>
              </a:spcBef>
            </a:pPr>
            <a:r>
              <a:rPr lang="hu-HU" sz="1600" dirty="0"/>
              <a:t>Tenyésztésbe vételig/2 éves korig: toklyó</a:t>
            </a:r>
          </a:p>
          <a:p>
            <a:pPr marL="1028700" lvl="2" indent="0">
              <a:lnSpc>
                <a:spcPct val="100000"/>
              </a:lnSpc>
              <a:spcBef>
                <a:spcPts val="0"/>
              </a:spcBef>
              <a:buNone/>
            </a:pPr>
            <a:r>
              <a:rPr lang="hu-HU" sz="1600" dirty="0"/>
              <a:t>		 (kos-/jerke-/ürütoklyó)</a:t>
            </a:r>
          </a:p>
          <a:p>
            <a:pPr lvl="1">
              <a:lnSpc>
                <a:spcPct val="100000"/>
              </a:lnSpc>
              <a:spcBef>
                <a:spcPts val="0"/>
              </a:spcBef>
            </a:pPr>
            <a:r>
              <a:rPr lang="hu-HU" sz="1600" dirty="0"/>
              <a:t>Apáca: 2 évnél idősebb, még nem vemhesült nőivarú állat</a:t>
            </a:r>
          </a:p>
          <a:p>
            <a:pPr lvl="1">
              <a:lnSpc>
                <a:spcPct val="100000"/>
              </a:lnSpc>
              <a:spcBef>
                <a:spcPts val="0"/>
              </a:spcBef>
            </a:pPr>
            <a:r>
              <a:rPr lang="hu-HU" sz="1600" dirty="0"/>
              <a:t>Előhasi anyajuh: nőivarú juh az első vemhesség idején</a:t>
            </a:r>
          </a:p>
          <a:p>
            <a:pPr lvl="1">
              <a:lnSpc>
                <a:spcPct val="100000"/>
              </a:lnSpc>
              <a:spcBef>
                <a:spcPts val="0"/>
              </a:spcBef>
            </a:pPr>
            <a:r>
              <a:rPr lang="hu-HU" sz="1600" dirty="0"/>
              <a:t>Anyajuh: a többször ellett nőivarú juh </a:t>
            </a:r>
          </a:p>
        </p:txBody>
      </p:sp>
    </p:spTree>
    <p:extLst>
      <p:ext uri="{BB962C8B-B14F-4D97-AF65-F5344CB8AC3E}">
        <p14:creationId xmlns:p14="http://schemas.microsoft.com/office/powerpoint/2010/main" val="38764301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7BFD992-D6A9-98E4-EA2C-CD1823CFB2AA}"/>
              </a:ext>
            </a:extLst>
          </p:cNvPr>
          <p:cNvSpPr>
            <a:spLocks noGrp="1"/>
          </p:cNvSpPr>
          <p:nvPr>
            <p:ph type="title"/>
          </p:nvPr>
        </p:nvSpPr>
        <p:spPr>
          <a:xfrm>
            <a:off x="443531" y="157489"/>
            <a:ext cx="11155106" cy="415805"/>
          </a:xfrm>
        </p:spPr>
        <p:txBody>
          <a:bodyPr>
            <a:normAutofit fontScale="90000"/>
          </a:bodyPr>
          <a:lstStyle/>
          <a:p>
            <a:r>
              <a:rPr lang="hu-HU" sz="3200" dirty="0"/>
              <a:t>Fogalomtár II.</a:t>
            </a:r>
          </a:p>
        </p:txBody>
      </p:sp>
      <p:sp>
        <p:nvSpPr>
          <p:cNvPr id="7" name="Szöveg helye 6">
            <a:extLst>
              <a:ext uri="{FF2B5EF4-FFF2-40B4-BE49-F238E27FC236}">
                <a16:creationId xmlns:a16="http://schemas.microsoft.com/office/drawing/2014/main" id="{C453D8DB-578E-2AA8-B600-23332D06E44E}"/>
              </a:ext>
            </a:extLst>
          </p:cNvPr>
          <p:cNvSpPr>
            <a:spLocks noGrp="1"/>
          </p:cNvSpPr>
          <p:nvPr>
            <p:ph type="body" idx="1"/>
          </p:nvPr>
        </p:nvSpPr>
        <p:spPr>
          <a:xfrm>
            <a:off x="443531" y="789605"/>
            <a:ext cx="11264765" cy="5747992"/>
          </a:xfrm>
        </p:spPr>
        <p:txBody>
          <a:bodyPr>
            <a:normAutofit lnSpcReduction="10000"/>
          </a:bodyPr>
          <a:lstStyle/>
          <a:p>
            <a:pPr indent="-457200" algn="just">
              <a:lnSpc>
                <a:spcPct val="100000"/>
              </a:lnSpc>
              <a:spcBef>
                <a:spcPts val="600"/>
              </a:spcBef>
              <a:defRPr/>
            </a:pPr>
            <a:r>
              <a:rPr lang="hu-HU" altLang="hu-HU" sz="1600" b="1" dirty="0">
                <a:latin typeface="Calibri" panose="020F0502020204030204" pitchFamily="34" charset="0"/>
                <a:cs typeface="Calibri" panose="020F0502020204030204" pitchFamily="34" charset="0"/>
              </a:rPr>
              <a:t>A teljes juh tartástechnológia </a:t>
            </a:r>
            <a:r>
              <a:rPr lang="hu-HU" altLang="hu-HU" sz="1600" dirty="0">
                <a:latin typeface="Calibri" panose="020F0502020204030204" pitchFamily="34" charset="0"/>
                <a:cs typeface="Calibri" panose="020F0502020204030204" pitchFamily="34" charset="0"/>
              </a:rPr>
              <a:t>magában foglalja a telepet, épületeket, legelőhasználatot, ivar, kor és hasznosítás szerinti kialakítást, ezek egymáshoz való viszonyát, a pároztatási-termékenyítési módokat, valamint anyajuh-használatot, állományrotációt, a kapacitások és a technológiai megoldások alapján, továbbá valamennyi ezekhez kapcsolódó résztechnológiát (itatás, etetés, termékenyítés, ápolás, fejés, elletés stb.) és technológiai elemet, takarmánygazdálkodást, beleértve a melléktermék-hasznosítást és a területhasználat optimalizálását, valamint minden, az állattartás során keletkező anyag (pl. trágya, hulladékok) okszerű hasznosítását és kezelését.  </a:t>
            </a:r>
          </a:p>
          <a:p>
            <a:pPr algn="just">
              <a:lnSpc>
                <a:spcPct val="100000"/>
              </a:lnSpc>
              <a:spcBef>
                <a:spcPts val="600"/>
              </a:spcBef>
              <a:defRPr/>
            </a:pPr>
            <a:r>
              <a:rPr lang="hu-HU" altLang="hu-HU" sz="1600" b="1" dirty="0" err="1">
                <a:latin typeface="Calibri" panose="020F0502020204030204" pitchFamily="34" charset="0"/>
                <a:cs typeface="Calibri" panose="020F0502020204030204" pitchFamily="34" charset="0"/>
              </a:rPr>
              <a:t>Hárembeli</a:t>
            </a:r>
            <a:r>
              <a:rPr lang="hu-HU" altLang="hu-HU" sz="1600" b="1" dirty="0">
                <a:latin typeface="Calibri" panose="020F0502020204030204" pitchFamily="34" charset="0"/>
                <a:cs typeface="Calibri" panose="020F0502020204030204" pitchFamily="34" charset="0"/>
              </a:rPr>
              <a:t> pároztatás</a:t>
            </a:r>
            <a:r>
              <a:rPr lang="hu-HU" altLang="hu-HU" sz="1600" dirty="0">
                <a:latin typeface="Calibri" panose="020F0502020204030204" pitchFamily="34" charset="0"/>
                <a:cs typeface="Calibri" panose="020F0502020204030204" pitchFamily="34" charset="0"/>
              </a:rPr>
              <a:t> alkalmával a </a:t>
            </a:r>
            <a:r>
              <a:rPr lang="hu-HU" altLang="hu-HU" sz="1600" dirty="0" err="1">
                <a:latin typeface="Calibri" panose="020F0502020204030204" pitchFamily="34" charset="0"/>
                <a:cs typeface="Calibri" panose="020F0502020204030204" pitchFamily="34" charset="0"/>
              </a:rPr>
              <a:t>tenyészidényben</a:t>
            </a:r>
            <a:r>
              <a:rPr lang="hu-HU" altLang="hu-HU" sz="1600" dirty="0">
                <a:latin typeface="Calibri" panose="020F0502020204030204" pitchFamily="34" charset="0"/>
                <a:cs typeface="Calibri" panose="020F0502020204030204" pitchFamily="34" charset="0"/>
              </a:rPr>
              <a:t> általában 6-10 hétig zárják/engedik a kosokat/bakokat az anyajuhok/anyakecskék közé: </a:t>
            </a:r>
            <a:r>
              <a:rPr lang="hu-HU" altLang="hu-HU" sz="1600" dirty="0" err="1">
                <a:latin typeface="Calibri" panose="020F0502020204030204" pitchFamily="34" charset="0"/>
                <a:cs typeface="Calibri" panose="020F0502020204030204" pitchFamily="34" charset="0"/>
              </a:rPr>
              <a:t>max</a:t>
            </a:r>
            <a:r>
              <a:rPr lang="hu-HU" altLang="hu-HU" sz="1600" dirty="0">
                <a:latin typeface="Calibri" panose="020F0502020204030204" pitchFamily="34" charset="0"/>
                <a:cs typeface="Calibri" panose="020F0502020204030204" pitchFamily="34" charset="0"/>
              </a:rPr>
              <a:t>. 50 anya/kos, bak. Alkalmazása csak hús, hús-gyapjú és rövid laktációs idejű fejt állományokban (fejési idényen kívüli időszakban) ajánlott.</a:t>
            </a:r>
          </a:p>
          <a:p>
            <a:pPr algn="just">
              <a:lnSpc>
                <a:spcPct val="100000"/>
              </a:lnSpc>
              <a:spcBef>
                <a:spcPts val="600"/>
              </a:spcBef>
            </a:pPr>
            <a:r>
              <a:rPr lang="hu-HU" altLang="hu-HU" sz="1600" b="1" dirty="0">
                <a:latin typeface="Calibri" panose="020F0502020204030204" pitchFamily="34" charset="0"/>
                <a:cs typeface="Calibri" panose="020F0502020204030204" pitchFamily="34" charset="0"/>
              </a:rPr>
              <a:t>Kézből való pároztatás</a:t>
            </a:r>
            <a:r>
              <a:rPr lang="hu-HU" altLang="hu-HU" sz="1600" dirty="0">
                <a:latin typeface="Calibri" panose="020F0502020204030204" pitchFamily="34" charset="0"/>
                <a:cs typeface="Calibri" panose="020F0502020204030204" pitchFamily="34" charset="0"/>
              </a:rPr>
              <a:t> alkalmával az ivarzó anyát a tenyészkosokhoz/bakokhoz engedik, majd a párosodás után kivezetik. Alkalmazása hús, hús-gyapjú és egyhasznú tejtermelő állományokban ajánlott (fejési időszakban is).</a:t>
            </a:r>
          </a:p>
          <a:p>
            <a:pPr algn="just">
              <a:lnSpc>
                <a:spcPct val="100000"/>
              </a:lnSpc>
              <a:spcBef>
                <a:spcPts val="600"/>
              </a:spcBef>
            </a:pPr>
            <a:r>
              <a:rPr lang="hu-HU" altLang="hu-HU" sz="1600" b="1" dirty="0">
                <a:latin typeface="Calibri" panose="020F0502020204030204" pitchFamily="34" charset="0"/>
                <a:cs typeface="Calibri" panose="020F0502020204030204" pitchFamily="34" charset="0"/>
              </a:rPr>
              <a:t>Az anyajuh/anyakecske-használat </a:t>
            </a:r>
            <a:r>
              <a:rPr lang="hu-HU" altLang="hu-HU" sz="1600" dirty="0">
                <a:latin typeface="Calibri" panose="020F0502020204030204" pitchFamily="34" charset="0"/>
                <a:cs typeface="Calibri" panose="020F0502020204030204" pitchFamily="34" charset="0"/>
              </a:rPr>
              <a:t>azt jelenti, hogy az anyajuhokat/kecskéket évente hányszor és mikor (az év melyik időszakában) termékenyítik. Ez alapján lehet meghatározni az állományrotációt.</a:t>
            </a:r>
          </a:p>
          <a:p>
            <a:pPr algn="just">
              <a:lnSpc>
                <a:spcPct val="100000"/>
              </a:lnSpc>
              <a:spcBef>
                <a:spcPts val="600"/>
              </a:spcBef>
            </a:pPr>
            <a:r>
              <a:rPr lang="hu-HU" altLang="hu-HU" sz="1600" b="1" dirty="0">
                <a:latin typeface="Calibri" panose="020F0502020204030204" pitchFamily="34" charset="0"/>
                <a:cs typeface="Calibri" panose="020F0502020204030204" pitchFamily="34" charset="0"/>
              </a:rPr>
              <a:t>Évente egyszeri, egyidejű pároztatás/termékenyítés és elletés: </a:t>
            </a:r>
            <a:r>
              <a:rPr lang="hu-HU" altLang="hu-HU" sz="1600" dirty="0">
                <a:latin typeface="Calibri" panose="020F0502020204030204" pitchFamily="34" charset="0"/>
                <a:cs typeface="Calibri" panose="020F0502020204030204" pitchFamily="34" charset="0"/>
              </a:rPr>
              <a:t>az anyákat évente egyszer, egy </a:t>
            </a:r>
            <a:r>
              <a:rPr lang="hu-HU" altLang="hu-HU" sz="1600" dirty="0" err="1">
                <a:latin typeface="Calibri" panose="020F0502020204030204" pitchFamily="34" charset="0"/>
                <a:cs typeface="Calibri" panose="020F0502020204030204" pitchFamily="34" charset="0"/>
              </a:rPr>
              <a:t>tenyészidényben</a:t>
            </a:r>
            <a:r>
              <a:rPr lang="hu-HU" altLang="hu-HU" sz="1600" dirty="0">
                <a:latin typeface="Calibri" panose="020F0502020204030204" pitchFamily="34" charset="0"/>
                <a:cs typeface="Calibri" panose="020F0502020204030204" pitchFamily="34" charset="0"/>
              </a:rPr>
              <a:t> (min. 2 hónap) termékenyítik, és ennek megfelelően egy ellési idényben </a:t>
            </a:r>
            <a:r>
              <a:rPr lang="hu-HU" altLang="hu-HU" sz="1600" dirty="0" err="1">
                <a:latin typeface="Calibri" panose="020F0502020204030204" pitchFamily="34" charset="0"/>
                <a:cs typeface="Calibri" panose="020F0502020204030204" pitchFamily="34" charset="0"/>
              </a:rPr>
              <a:t>elletik</a:t>
            </a:r>
            <a:r>
              <a:rPr lang="hu-HU" altLang="hu-HU" sz="1600" dirty="0">
                <a:latin typeface="Calibri" panose="020F0502020204030204" pitchFamily="34" charset="0"/>
                <a:cs typeface="Calibri" panose="020F0502020204030204" pitchFamily="34" charset="0"/>
              </a:rPr>
              <a:t>.</a:t>
            </a:r>
          </a:p>
          <a:p>
            <a:pPr algn="just">
              <a:lnSpc>
                <a:spcPct val="100000"/>
              </a:lnSpc>
              <a:spcBef>
                <a:spcPts val="600"/>
              </a:spcBef>
            </a:pPr>
            <a:r>
              <a:rPr lang="hu-HU" altLang="hu-HU" sz="1600" b="1" dirty="0">
                <a:latin typeface="Calibri" panose="020F0502020204030204" pitchFamily="34" charset="0"/>
                <a:cs typeface="Calibri" panose="020F0502020204030204" pitchFamily="34" charset="0"/>
              </a:rPr>
              <a:t>Évente egyszeri, osztott pároztatás/termékenyítés és elletés: </a:t>
            </a:r>
            <a:r>
              <a:rPr lang="hu-HU" altLang="hu-HU" sz="1600" dirty="0">
                <a:latin typeface="Calibri" panose="020F0502020204030204" pitchFamily="34" charset="0"/>
                <a:cs typeface="Calibri" panose="020F0502020204030204" pitchFamily="34" charset="0"/>
              </a:rPr>
              <a:t>az anyákat évente egyszer, de két </a:t>
            </a:r>
            <a:r>
              <a:rPr lang="hu-HU" altLang="hu-HU" sz="1600" dirty="0" err="1">
                <a:latin typeface="Calibri" panose="020F0502020204030204" pitchFamily="34" charset="0"/>
                <a:cs typeface="Calibri" panose="020F0502020204030204" pitchFamily="34" charset="0"/>
              </a:rPr>
              <a:t>tenyészidényben</a:t>
            </a:r>
            <a:r>
              <a:rPr lang="hu-HU" altLang="hu-HU" sz="1600" dirty="0">
                <a:latin typeface="Calibri" panose="020F0502020204030204" pitchFamily="34" charset="0"/>
                <a:cs typeface="Calibri" panose="020F0502020204030204" pitchFamily="34" charset="0"/>
              </a:rPr>
              <a:t> (előre elkülönített két csoportban) termékenyítik, és évente két alkalommal, de csoportonként évente egyszer </a:t>
            </a:r>
            <a:r>
              <a:rPr lang="hu-HU" altLang="hu-HU" sz="1600" dirty="0" err="1">
                <a:latin typeface="Calibri" panose="020F0502020204030204" pitchFamily="34" charset="0"/>
                <a:cs typeface="Calibri" panose="020F0502020204030204" pitchFamily="34" charset="0"/>
              </a:rPr>
              <a:t>elletik</a:t>
            </a:r>
            <a:r>
              <a:rPr lang="hu-HU" altLang="hu-HU" sz="1600" dirty="0">
                <a:latin typeface="Calibri" panose="020F0502020204030204" pitchFamily="34" charset="0"/>
                <a:cs typeface="Calibri" panose="020F0502020204030204" pitchFamily="34" charset="0"/>
              </a:rPr>
              <a:t>.</a:t>
            </a:r>
          </a:p>
          <a:p>
            <a:pPr marL="508000" indent="-457200" algn="just">
              <a:lnSpc>
                <a:spcPct val="100000"/>
              </a:lnSpc>
              <a:spcBef>
                <a:spcPts val="600"/>
              </a:spcBef>
            </a:pPr>
            <a:r>
              <a:rPr lang="hu-HU" altLang="hu-HU" sz="1600" b="1" dirty="0">
                <a:latin typeface="Calibri" panose="020F0502020204030204" pitchFamily="34" charset="0"/>
                <a:cs typeface="Calibri" panose="020F0502020204030204" pitchFamily="34" charset="0"/>
              </a:rPr>
              <a:t>Sűrített, osztott pároztatás/termékenyítés és elletés: </a:t>
            </a:r>
            <a:r>
              <a:rPr lang="hu-HU" altLang="hu-HU" sz="1600" dirty="0">
                <a:latin typeface="Calibri" panose="020F0502020204030204" pitchFamily="34" charset="0"/>
                <a:cs typeface="Calibri" panose="020F0502020204030204" pitchFamily="34" charset="0"/>
              </a:rPr>
              <a:t>az anyákat kétévente háromszor (átlagosan 8 havonta), három </a:t>
            </a:r>
            <a:r>
              <a:rPr lang="hu-HU" altLang="hu-HU" sz="1600" dirty="0" err="1">
                <a:latin typeface="Calibri" panose="020F0502020204030204" pitchFamily="34" charset="0"/>
                <a:cs typeface="Calibri" panose="020F0502020204030204" pitchFamily="34" charset="0"/>
              </a:rPr>
              <a:t>tenyészidényben</a:t>
            </a:r>
            <a:r>
              <a:rPr lang="hu-HU" altLang="hu-HU" sz="1600" dirty="0">
                <a:latin typeface="Calibri" panose="020F0502020204030204" pitchFamily="34" charset="0"/>
                <a:cs typeface="Calibri" panose="020F0502020204030204" pitchFamily="34" charset="0"/>
              </a:rPr>
              <a:t> termékenyítik és ennek megfelelően </a:t>
            </a:r>
            <a:r>
              <a:rPr lang="hu-HU" altLang="hu-HU" sz="1600" dirty="0" err="1">
                <a:latin typeface="Calibri" panose="020F0502020204030204" pitchFamily="34" charset="0"/>
                <a:cs typeface="Calibri" panose="020F0502020204030204" pitchFamily="34" charset="0"/>
              </a:rPr>
              <a:t>elletik</a:t>
            </a:r>
            <a:r>
              <a:rPr lang="hu-HU" altLang="hu-HU" sz="1600" dirty="0">
                <a:latin typeface="Calibri" panose="020F0502020204030204" pitchFamily="34" charset="0"/>
                <a:cs typeface="Calibri" panose="020F0502020204030204" pitchFamily="34" charset="0"/>
              </a:rPr>
              <a:t>. </a:t>
            </a:r>
          </a:p>
          <a:p>
            <a:pPr marL="508000" indent="-457200" algn="just">
              <a:lnSpc>
                <a:spcPct val="100000"/>
              </a:lnSpc>
              <a:spcBef>
                <a:spcPts val="600"/>
              </a:spcBef>
            </a:pPr>
            <a:r>
              <a:rPr lang="hu-HU" altLang="hu-HU" sz="1600" b="1" dirty="0">
                <a:latin typeface="Calibri" panose="020F0502020204030204" pitchFamily="34" charset="0"/>
                <a:cs typeface="Calibri" panose="020F0502020204030204" pitchFamily="34" charset="0"/>
              </a:rPr>
              <a:t>Sűrített, folyamatos pároztatás/termékenyítés és elletés: </a:t>
            </a:r>
            <a:r>
              <a:rPr lang="hu-HU" altLang="hu-HU" sz="1600" dirty="0">
                <a:latin typeface="Calibri" panose="020F0502020204030204" pitchFamily="34" charset="0"/>
                <a:cs typeface="Calibri" panose="020F0502020204030204" pitchFamily="34" charset="0"/>
              </a:rPr>
              <a:t>az anyákat kétévente háromszor (átlagosan 8 havonta) termékenyítik, és ennek megfelelően </a:t>
            </a:r>
            <a:r>
              <a:rPr lang="hu-HU" altLang="hu-HU" sz="1600" dirty="0" err="1">
                <a:latin typeface="Calibri" panose="020F0502020204030204" pitchFamily="34" charset="0"/>
                <a:cs typeface="Calibri" panose="020F0502020204030204" pitchFamily="34" charset="0"/>
              </a:rPr>
              <a:t>elletik</a:t>
            </a:r>
            <a:r>
              <a:rPr lang="hu-HU" altLang="hu-HU" sz="1600" dirty="0">
                <a:latin typeface="Calibri" panose="020F0502020204030204" pitchFamily="34" charset="0"/>
                <a:cs typeface="Calibri" panose="020F0502020204030204" pitchFamily="34" charset="0"/>
              </a:rPr>
              <a:t>, de ebben az esetben nincs </a:t>
            </a:r>
            <a:r>
              <a:rPr lang="hu-HU" altLang="hu-HU" sz="1600" dirty="0" err="1">
                <a:latin typeface="Calibri" panose="020F0502020204030204" pitchFamily="34" charset="0"/>
                <a:cs typeface="Calibri" panose="020F0502020204030204" pitchFamily="34" charset="0"/>
              </a:rPr>
              <a:t>tenyészidény</a:t>
            </a:r>
            <a:r>
              <a:rPr lang="hu-HU" altLang="hu-HU" sz="1600" dirty="0">
                <a:latin typeface="Calibri" panose="020F0502020204030204" pitchFamily="34" charset="0"/>
                <a:cs typeface="Calibri" panose="020F0502020204030204" pitchFamily="34" charset="0"/>
              </a:rPr>
              <a:t>, folyamatos az év folyamán a termékenyítés és elletés. </a:t>
            </a:r>
          </a:p>
          <a:p>
            <a:pPr algn="just"/>
            <a:endParaRPr lang="hu-HU" altLang="hu-HU" sz="1600" dirty="0">
              <a:latin typeface="Calibri" panose="020F0502020204030204" pitchFamily="34" charset="0"/>
              <a:cs typeface="Calibri" panose="020F0502020204030204" pitchFamily="34" charset="0"/>
            </a:endParaRPr>
          </a:p>
          <a:p>
            <a:pPr algn="just"/>
            <a:endParaRPr lang="hu-HU" altLang="hu-HU" sz="1600" dirty="0">
              <a:latin typeface="Calibri" panose="020F0502020204030204" pitchFamily="34" charset="0"/>
              <a:cs typeface="Calibri" panose="020F0502020204030204" pitchFamily="34" charset="0"/>
            </a:endParaRPr>
          </a:p>
          <a:p>
            <a:pPr algn="just"/>
            <a:endParaRPr lang="hu-HU" altLang="hu-HU" sz="1600" dirty="0">
              <a:latin typeface="Calibri" panose="020F0502020204030204" pitchFamily="34" charset="0"/>
              <a:cs typeface="Calibri" panose="020F0502020204030204" pitchFamily="34" charset="0"/>
            </a:endParaRPr>
          </a:p>
          <a:p>
            <a:pPr indent="-457200" algn="just">
              <a:defRPr/>
            </a:pPr>
            <a:endParaRPr lang="hu-HU" altLang="hu-HU" sz="1600" dirty="0">
              <a:latin typeface="Calibri" panose="020F0502020204030204" pitchFamily="34" charset="0"/>
              <a:cs typeface="Calibri" panose="020F0502020204030204" pitchFamily="34" charset="0"/>
            </a:endParaRPr>
          </a:p>
          <a:p>
            <a:pPr indent="-457200" algn="just">
              <a:defRPr/>
            </a:pPr>
            <a:endParaRPr lang="hu-HU" altLang="hu-HU" sz="1600" dirty="0">
              <a:latin typeface="Calibri" panose="020F0502020204030204" pitchFamily="34" charset="0"/>
              <a:cs typeface="Calibri" panose="020F0502020204030204" pitchFamily="34" charset="0"/>
            </a:endParaRPr>
          </a:p>
          <a:p>
            <a:endParaRPr lang="hu-HU" dirty="0"/>
          </a:p>
        </p:txBody>
      </p:sp>
    </p:spTree>
    <p:extLst>
      <p:ext uri="{BB962C8B-B14F-4D97-AF65-F5344CB8AC3E}">
        <p14:creationId xmlns:p14="http://schemas.microsoft.com/office/powerpoint/2010/main" val="443239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 helye 2">
            <a:extLst>
              <a:ext uri="{FF2B5EF4-FFF2-40B4-BE49-F238E27FC236}">
                <a16:creationId xmlns:a16="http://schemas.microsoft.com/office/drawing/2014/main" id="{94BB5E85-ECA8-5D62-98D5-5DBB8E1C1460}"/>
              </a:ext>
            </a:extLst>
          </p:cNvPr>
          <p:cNvSpPr>
            <a:spLocks noGrp="1"/>
          </p:cNvSpPr>
          <p:nvPr>
            <p:ph type="body" idx="1"/>
          </p:nvPr>
        </p:nvSpPr>
        <p:spPr>
          <a:xfrm>
            <a:off x="321547" y="775252"/>
            <a:ext cx="11555605" cy="5401711"/>
          </a:xfrm>
        </p:spPr>
        <p:txBody>
          <a:bodyPr>
            <a:normAutofit lnSpcReduction="10000"/>
          </a:bodyPr>
          <a:lstStyle/>
          <a:p>
            <a:pPr marL="508000" indent="-457200" algn="just">
              <a:lnSpc>
                <a:spcPct val="100000"/>
              </a:lnSpc>
              <a:spcBef>
                <a:spcPts val="600"/>
              </a:spcBef>
            </a:pPr>
            <a:r>
              <a:rPr lang="hu-HU" altLang="hu-HU" sz="1600" b="1" dirty="0">
                <a:latin typeface="Calibri" panose="020F0502020204030204" pitchFamily="34" charset="0"/>
                <a:cs typeface="Calibri" panose="020F0502020204030204" pitchFamily="34" charset="0"/>
              </a:rPr>
              <a:t>Szoptatásos báránynevelés, korai választással: </a:t>
            </a:r>
            <a:r>
              <a:rPr lang="hu-HU" altLang="hu-HU" sz="1600" dirty="0">
                <a:latin typeface="Calibri" panose="020F0502020204030204" pitchFamily="34" charset="0"/>
                <a:cs typeface="Calibri" panose="020F0502020204030204" pitchFamily="34" charset="0"/>
              </a:rPr>
              <a:t>a bárányokat az anyjukkal együtt tartják, először egyedileg, majd az óvoda és iskola időszakában csoportosan, a 6-8 hetes korban történő választásig. A bárányok a fogadtatás és az óvoda időszakában korlátozás nélkül szophatnak, míg az iskola időszaka alatt már fokozatosan növekvő időkorláttal.</a:t>
            </a:r>
          </a:p>
          <a:p>
            <a:pPr marL="508000" indent="-457200" algn="just">
              <a:lnSpc>
                <a:spcPct val="100000"/>
              </a:lnSpc>
              <a:spcBef>
                <a:spcPts val="600"/>
              </a:spcBef>
            </a:pPr>
            <a:r>
              <a:rPr lang="hu-HU" altLang="hu-HU" sz="1600" b="1" dirty="0">
                <a:latin typeface="Calibri" panose="020F0502020204030204" pitchFamily="34" charset="0"/>
                <a:cs typeface="Calibri" panose="020F0502020204030204" pitchFamily="34" charset="0"/>
              </a:rPr>
              <a:t>Szoptatásos báránynevelés, késői választással: </a:t>
            </a:r>
            <a:r>
              <a:rPr lang="hu-HU" altLang="hu-HU" sz="1600" dirty="0">
                <a:latin typeface="Calibri" panose="020F0502020204030204" pitchFamily="34" charset="0"/>
                <a:cs typeface="Calibri" panose="020F0502020204030204" pitchFamily="34" charset="0"/>
              </a:rPr>
              <a:t>a bárányokat az anyjukkal együtt tartják, korlátozás nélkül szophatnak, a 18-20 hetes korban történő választásig.</a:t>
            </a:r>
          </a:p>
          <a:p>
            <a:pPr marL="508000" indent="-457200" algn="just">
              <a:lnSpc>
                <a:spcPct val="100000"/>
              </a:lnSpc>
              <a:spcBef>
                <a:spcPts val="600"/>
              </a:spcBef>
            </a:pPr>
            <a:r>
              <a:rPr lang="hu-HU" altLang="hu-HU" sz="1600" b="1" dirty="0">
                <a:latin typeface="Calibri" panose="020F0502020204030204" pitchFamily="34" charset="0"/>
                <a:cs typeface="Calibri" panose="020F0502020204030204" pitchFamily="34" charset="0"/>
              </a:rPr>
              <a:t>Itatásos báránynevelés: </a:t>
            </a:r>
            <a:r>
              <a:rPr lang="hu-HU" altLang="hu-HU" sz="1600" dirty="0">
                <a:latin typeface="Calibri" panose="020F0502020204030204" pitchFamily="34" charset="0"/>
                <a:cs typeface="Calibri" panose="020F0502020204030204" pitchFamily="34" charset="0"/>
              </a:rPr>
              <a:t>a fejt állományokban alkalmazott nevelési módszer, mely során az ellést követően elveszik a bárányokat, és az anyától külön nevelik. Először az anyától kifejt </a:t>
            </a:r>
            <a:r>
              <a:rPr lang="hu-HU" altLang="hu-HU" sz="1600" dirty="0" err="1">
                <a:latin typeface="Calibri" panose="020F0502020204030204" pitchFamily="34" charset="0"/>
                <a:cs typeface="Calibri" panose="020F0502020204030204" pitchFamily="34" charset="0"/>
              </a:rPr>
              <a:t>kolosztrummal</a:t>
            </a:r>
            <a:r>
              <a:rPr lang="hu-HU" altLang="hu-HU" sz="1600" dirty="0">
                <a:latin typeface="Calibri" panose="020F0502020204030204" pitchFamily="34" charset="0"/>
                <a:cs typeface="Calibri" panose="020F0502020204030204" pitchFamily="34" charset="0"/>
              </a:rPr>
              <a:t>, majd attól független tejjel vagy tejpótlóval itatják, és </a:t>
            </a:r>
            <a:r>
              <a:rPr lang="hu-HU" sz="1600" dirty="0">
                <a:effectLst/>
                <a:latin typeface="Calibri" panose="020F0502020204030204" pitchFamily="34" charset="0"/>
                <a:ea typeface="Calibri" panose="020F0502020204030204" pitchFamily="34" charset="0"/>
                <a:cs typeface="Calibri" panose="020F0502020204030204" pitchFamily="34" charset="0"/>
              </a:rPr>
              <a:t>korlátlan mennyiségben kiegészítő tápot, valamint jó minőségű szénát is biztosítanak nekik, hogy minél hamarabb rászokjanak a szilárd takarmányra. A tejtől való elválasztás 6-8 hetes korban történik.</a:t>
            </a:r>
          </a:p>
          <a:p>
            <a:pPr marL="508000" indent="-457200" algn="just">
              <a:lnSpc>
                <a:spcPct val="100000"/>
              </a:lnSpc>
              <a:spcBef>
                <a:spcPts val="600"/>
              </a:spcBef>
            </a:pPr>
            <a:r>
              <a:rPr lang="hu-HU" sz="1600" b="1" dirty="0">
                <a:effectLst/>
                <a:latin typeface="Calibri" panose="020F0502020204030204" pitchFamily="34" charset="0"/>
                <a:ea typeface="Calibri" panose="020F0502020204030204" pitchFamily="34" charset="0"/>
                <a:cs typeface="Calibri" panose="020F0502020204030204" pitchFamily="34" charset="0"/>
              </a:rPr>
              <a:t>Tejesbárány előállítás</a:t>
            </a:r>
            <a:r>
              <a:rPr lang="hu-HU" sz="1600" b="1" dirty="0">
                <a:latin typeface="Calibri" panose="020F0502020204030204" pitchFamily="34" charset="0"/>
                <a:ea typeface="Calibri" panose="020F0502020204030204" pitchFamily="34" charset="0"/>
                <a:cs typeface="Calibri" panose="020F0502020204030204" pitchFamily="34" charset="0"/>
              </a:rPr>
              <a:t>: </a:t>
            </a:r>
            <a:r>
              <a:rPr lang="hu-HU" sz="1600" dirty="0">
                <a:latin typeface="Calibri" panose="020F0502020204030204" pitchFamily="34" charset="0"/>
                <a:ea typeface="Calibri" panose="020F0502020204030204" pitchFamily="34" charset="0"/>
                <a:cs typeface="Calibri" panose="020F0502020204030204" pitchFamily="34" charset="0"/>
              </a:rPr>
              <a:t>olyan bárányhizlalási módszer, melynek célja, hogy </a:t>
            </a:r>
            <a:r>
              <a:rPr lang="hu-HU" sz="1600" dirty="0">
                <a:effectLst/>
                <a:latin typeface="Calibri" panose="020F0502020204030204" pitchFamily="34" charset="0"/>
                <a:ea typeface="Calibri" panose="020F0502020204030204" pitchFamily="34" charset="0"/>
                <a:cs typeface="Calibri" panose="020F0502020204030204" pitchFamily="34" charset="0"/>
              </a:rPr>
              <a:t>8-9 hetes korra, 16-18 kg testsúlyú, „világos húsú” tejesbárányt állítsanak elő. A hizlalás során az anyákkal együtt vannak a bárányok, korlátlanul szophatnak, emellett viszont csak báránytápot fogyaszthatnak tetszés szerinti mennyiségben, és minden felesleges mozgatástól kímélik őket.</a:t>
            </a:r>
          </a:p>
          <a:p>
            <a:pPr marL="508000" indent="-457200" algn="just">
              <a:lnSpc>
                <a:spcPct val="100000"/>
              </a:lnSpc>
              <a:spcBef>
                <a:spcPts val="600"/>
              </a:spcBef>
            </a:pPr>
            <a:r>
              <a:rPr lang="hu-HU" altLang="hu-HU" sz="1600" b="1" dirty="0">
                <a:latin typeface="Calibri" panose="020F0502020204030204" pitchFamily="34" charset="0"/>
                <a:cs typeface="Calibri" panose="020F0502020204030204" pitchFamily="34" charset="0"/>
              </a:rPr>
              <a:t>Gyepre alapozott állattartás: </a:t>
            </a:r>
            <a:r>
              <a:rPr lang="hu-HU" altLang="hu-HU" sz="1600" dirty="0">
                <a:latin typeface="Calibri" panose="020F0502020204030204" pitchFamily="34" charset="0"/>
                <a:cs typeface="Calibri" panose="020F0502020204030204" pitchFamily="34" charset="0"/>
              </a:rPr>
              <a:t>olyan gyephasznosítás, amely során a rendelkezésre álló, mennyiségileg és minőségileg is változó gyeptermés és a legelő állatok aktuális takarmányszükségletének összhangját teremtik meg.</a:t>
            </a:r>
          </a:p>
          <a:p>
            <a:pPr marL="508000" indent="-457200" algn="just">
              <a:lnSpc>
                <a:spcPct val="100000"/>
              </a:lnSpc>
              <a:spcBef>
                <a:spcPts val="600"/>
              </a:spcBef>
            </a:pPr>
            <a:r>
              <a:rPr lang="hu-HU" altLang="hu-HU" sz="1600" b="1" dirty="0">
                <a:latin typeface="Calibri" panose="020F0502020204030204" pitchFamily="34" charset="0"/>
                <a:cs typeface="Calibri" panose="020F0502020204030204" pitchFamily="34" charset="0"/>
              </a:rPr>
              <a:t>Gyepterület állateltartó képessége: </a:t>
            </a:r>
            <a:r>
              <a:rPr lang="hu-HU" altLang="hu-HU" sz="1600" dirty="0">
                <a:latin typeface="Calibri" panose="020F0502020204030204" pitchFamily="34" charset="0"/>
                <a:cs typeface="Calibri" panose="020F0502020204030204" pitchFamily="34" charset="0"/>
              </a:rPr>
              <a:t>az egy hektáron eltartható állatlétszámot jelenti. Meghatározásához figyelembe kell venni a gyepterület éves terméshozamát, az állatok táplálóanyag- és energiaszükségletét, valamint azt, hogy az állatok egész évi takarmányszükségletét az adott gyepterületről tervezzük biztosítani vagy csak a legeltetési idényben. Ezeken kívül, a gyephasznosítás és a legeltetés módja is befolyásolja az állateltartó képességet.</a:t>
            </a:r>
          </a:p>
          <a:p>
            <a:pPr marL="508000" indent="-457200" algn="just">
              <a:lnSpc>
                <a:spcPct val="100000"/>
              </a:lnSpc>
              <a:spcBef>
                <a:spcPts val="600"/>
              </a:spcBef>
            </a:pPr>
            <a:r>
              <a:rPr lang="hu-HU" altLang="hu-HU" sz="1600" b="1" dirty="0">
                <a:latin typeface="Calibri" panose="020F0502020204030204" pitchFamily="34" charset="0"/>
                <a:cs typeface="Calibri" panose="020F0502020204030204" pitchFamily="34" charset="0"/>
              </a:rPr>
              <a:t>Szakaszos legeltetés: </a:t>
            </a:r>
            <a:r>
              <a:rPr lang="hu-HU" altLang="hu-HU" sz="1600" dirty="0">
                <a:latin typeface="Calibri" panose="020F0502020204030204" pitchFamily="34" charset="0"/>
                <a:cs typeface="Calibri" panose="020F0502020204030204" pitchFamily="34" charset="0"/>
              </a:rPr>
              <a:t>a gyepterületet fix, és/vagy mobil módon szakaszokra osztják, a legelőterület fűtermését szakaszonként terv szerint hasznosítják (legeltetik, kaszálják). A legelőszakaszokat úgy alakítják ki, hogy egy szakaszon belül az állomány/csoport maximum 3-4 napig legeljen. </a:t>
            </a:r>
          </a:p>
          <a:p>
            <a:pPr marL="508000" indent="-457200" algn="just">
              <a:lnSpc>
                <a:spcPct val="100000"/>
              </a:lnSpc>
              <a:spcBef>
                <a:spcPts val="0"/>
              </a:spcBef>
            </a:pPr>
            <a:endParaRPr lang="hu-HU" altLang="hu-HU" sz="1600" dirty="0">
              <a:latin typeface="Calibri" panose="020F0502020204030204" pitchFamily="34" charset="0"/>
              <a:cs typeface="Calibri" panose="020F0502020204030204" pitchFamily="34" charset="0"/>
            </a:endParaRPr>
          </a:p>
          <a:p>
            <a:pPr marL="508000" indent="-457200" algn="just">
              <a:lnSpc>
                <a:spcPct val="100000"/>
              </a:lnSpc>
              <a:spcBef>
                <a:spcPts val="0"/>
              </a:spcBef>
            </a:pPr>
            <a:endParaRPr lang="hu-HU" altLang="hu-HU" sz="1600" dirty="0">
              <a:latin typeface="Calibri" panose="020F0502020204030204" pitchFamily="34" charset="0"/>
              <a:cs typeface="Calibri" panose="020F0502020204030204" pitchFamily="34" charset="0"/>
            </a:endParaRPr>
          </a:p>
          <a:p>
            <a:endParaRPr lang="hu-HU" dirty="0"/>
          </a:p>
        </p:txBody>
      </p:sp>
      <p:sp>
        <p:nvSpPr>
          <p:cNvPr id="5" name="Cím 1">
            <a:extLst>
              <a:ext uri="{FF2B5EF4-FFF2-40B4-BE49-F238E27FC236}">
                <a16:creationId xmlns:a16="http://schemas.microsoft.com/office/drawing/2014/main" id="{90DDF8D5-1B5B-CD7A-67A6-681673874F38}"/>
              </a:ext>
            </a:extLst>
          </p:cNvPr>
          <p:cNvSpPr>
            <a:spLocks noGrp="1"/>
          </p:cNvSpPr>
          <p:nvPr>
            <p:ph type="title"/>
          </p:nvPr>
        </p:nvSpPr>
        <p:spPr>
          <a:xfrm>
            <a:off x="443531" y="157489"/>
            <a:ext cx="11155106" cy="415805"/>
          </a:xfrm>
        </p:spPr>
        <p:txBody>
          <a:bodyPr>
            <a:normAutofit fontScale="90000"/>
          </a:bodyPr>
          <a:lstStyle/>
          <a:p>
            <a:r>
              <a:rPr lang="hu-HU" sz="3200" dirty="0"/>
              <a:t>Fogalomtár III.</a:t>
            </a:r>
          </a:p>
        </p:txBody>
      </p:sp>
    </p:spTree>
    <p:extLst>
      <p:ext uri="{BB962C8B-B14F-4D97-AF65-F5344CB8AC3E}">
        <p14:creationId xmlns:p14="http://schemas.microsoft.com/office/powerpoint/2010/main" val="2882861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6453F62-7C1F-E358-6212-A4549F79BEF9}"/>
              </a:ext>
            </a:extLst>
          </p:cNvPr>
          <p:cNvSpPr>
            <a:spLocks noGrp="1"/>
          </p:cNvSpPr>
          <p:nvPr>
            <p:ph type="title"/>
          </p:nvPr>
        </p:nvSpPr>
        <p:spPr>
          <a:xfrm>
            <a:off x="703494" y="451094"/>
            <a:ext cx="9219787" cy="720814"/>
          </a:xfrm>
        </p:spPr>
        <p:txBody>
          <a:bodyPr>
            <a:normAutofit/>
          </a:bodyPr>
          <a:lstStyle/>
          <a:p>
            <a:r>
              <a:rPr lang="hu-HU" sz="3200" dirty="0">
                <a:solidFill>
                  <a:srgbClr val="1C9E4A"/>
                </a:solidFill>
              </a:rPr>
              <a:t>Jogi szabályozás, támogatások</a:t>
            </a:r>
          </a:p>
        </p:txBody>
      </p:sp>
      <p:sp>
        <p:nvSpPr>
          <p:cNvPr id="3" name="Szöveg helye 2">
            <a:extLst>
              <a:ext uri="{FF2B5EF4-FFF2-40B4-BE49-F238E27FC236}">
                <a16:creationId xmlns:a16="http://schemas.microsoft.com/office/drawing/2014/main" id="{519329E4-3CDF-8706-8C80-AC1BB6F56632}"/>
              </a:ext>
            </a:extLst>
          </p:cNvPr>
          <p:cNvSpPr>
            <a:spLocks noGrp="1"/>
          </p:cNvSpPr>
          <p:nvPr>
            <p:ph type="body" idx="1"/>
          </p:nvPr>
        </p:nvSpPr>
        <p:spPr>
          <a:xfrm>
            <a:off x="524589" y="1734404"/>
            <a:ext cx="10514012" cy="4312095"/>
          </a:xfrm>
        </p:spPr>
        <p:txBody>
          <a:bodyPr/>
          <a:lstStyle/>
          <a:p>
            <a:r>
              <a:rPr lang="hu-HU" sz="1800" dirty="0">
                <a:latin typeface="Calibri" panose="020F0502020204030204" pitchFamily="34" charset="0"/>
                <a:cs typeface="Calibri" panose="020F0502020204030204" pitchFamily="34" charset="0"/>
                <a:hlinkClick r:id="rId2"/>
              </a:rPr>
              <a:t>http://www.juhkecske.hu/hirek.php</a:t>
            </a:r>
            <a:endParaRPr lang="hu-HU" sz="1800" dirty="0">
              <a:latin typeface="Calibri" panose="020F0502020204030204" pitchFamily="34" charset="0"/>
              <a:cs typeface="Calibri" panose="020F0502020204030204" pitchFamily="34" charset="0"/>
            </a:endParaRPr>
          </a:p>
          <a:p>
            <a:pPr>
              <a:lnSpc>
                <a:spcPct val="107000"/>
              </a:lnSpc>
              <a:spcAft>
                <a:spcPts val="800"/>
              </a:spcAft>
            </a:pPr>
            <a:r>
              <a:rPr lang="hu-HU"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https://www.palyazat.gov.hu/</a:t>
            </a:r>
            <a:r>
              <a:rPr lang="hu-HU" sz="18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hu-HU"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https://www.palyazatihirek.eu/</a:t>
            </a:r>
            <a:endParaRPr lang="hu-HU"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hu-HU"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https://palyazatok.org/</a:t>
            </a:r>
            <a:endParaRPr lang="hu-HU"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hu-HU"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https://www.agrarszektor.hu/tags/juhteny%C3%A9szt%C3%A9s/</a:t>
            </a:r>
            <a:endParaRPr lang="hu-HU"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hu-HU"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https://mjksz.hu/hirek</a:t>
            </a:r>
            <a:endParaRPr lang="hu-HU"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hu-HU"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https://mjksz.hu/rendeletek-tamogatasok/tamogatasok-rendeletei</a:t>
            </a:r>
            <a:endParaRPr lang="hu-HU" sz="1800" dirty="0">
              <a:effectLst/>
              <a:latin typeface="Calibri" panose="020F0502020204030204" pitchFamily="34" charset="0"/>
              <a:ea typeface="Calibri" panose="020F0502020204030204" pitchFamily="34" charset="0"/>
              <a:cs typeface="Calibri" panose="020F0502020204030204" pitchFamily="34" charset="0"/>
            </a:endParaRPr>
          </a:p>
          <a:p>
            <a:endParaRPr lang="hu-HU" dirty="0"/>
          </a:p>
        </p:txBody>
      </p:sp>
      <p:pic>
        <p:nvPicPr>
          <p:cNvPr id="4" name="Kép 3">
            <a:extLst>
              <a:ext uri="{FF2B5EF4-FFF2-40B4-BE49-F238E27FC236}">
                <a16:creationId xmlns:a16="http://schemas.microsoft.com/office/drawing/2014/main" id="{0A51C2BC-F9F6-F4C0-4306-946A76EBF834}"/>
              </a:ext>
            </a:extLst>
          </p:cNvPr>
          <p:cNvPicPr>
            <a:picLocks noChangeAspect="1"/>
          </p:cNvPicPr>
          <p:nvPr/>
        </p:nvPicPr>
        <p:blipFill>
          <a:blip r:embed="rId9"/>
          <a:stretch>
            <a:fillRect/>
          </a:stretch>
        </p:blipFill>
        <p:spPr>
          <a:xfrm>
            <a:off x="7149908" y="292977"/>
            <a:ext cx="4587318" cy="2882855"/>
          </a:xfrm>
          <a:prstGeom prst="rect">
            <a:avLst/>
          </a:prstGeom>
        </p:spPr>
      </p:pic>
    </p:spTree>
    <p:extLst>
      <p:ext uri="{BB962C8B-B14F-4D97-AF65-F5344CB8AC3E}">
        <p14:creationId xmlns:p14="http://schemas.microsoft.com/office/powerpoint/2010/main" val="3946148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3504495-2370-8B69-E9A4-6299077577CE}"/>
              </a:ext>
            </a:extLst>
          </p:cNvPr>
          <p:cNvSpPr>
            <a:spLocks noGrp="1"/>
          </p:cNvSpPr>
          <p:nvPr>
            <p:ph type="title"/>
          </p:nvPr>
        </p:nvSpPr>
        <p:spPr>
          <a:xfrm>
            <a:off x="725481" y="325796"/>
            <a:ext cx="7858892" cy="642581"/>
          </a:xfrm>
        </p:spPr>
        <p:txBody>
          <a:bodyPr>
            <a:normAutofit/>
          </a:bodyPr>
          <a:lstStyle/>
          <a:p>
            <a:r>
              <a:rPr lang="hu-HU" sz="3200" dirty="0"/>
              <a:t>TAG-ek</a:t>
            </a:r>
          </a:p>
        </p:txBody>
      </p:sp>
      <p:sp>
        <p:nvSpPr>
          <p:cNvPr id="3" name="Szöveg helye 2">
            <a:extLst>
              <a:ext uri="{FF2B5EF4-FFF2-40B4-BE49-F238E27FC236}">
                <a16:creationId xmlns:a16="http://schemas.microsoft.com/office/drawing/2014/main" id="{0107184A-C534-0BC8-42FC-73455D05F65C}"/>
              </a:ext>
            </a:extLst>
          </p:cNvPr>
          <p:cNvSpPr>
            <a:spLocks noGrp="1"/>
          </p:cNvSpPr>
          <p:nvPr>
            <p:ph type="body" idx="1"/>
          </p:nvPr>
        </p:nvSpPr>
        <p:spPr>
          <a:xfrm>
            <a:off x="725480" y="1253331"/>
            <a:ext cx="10591449" cy="4351338"/>
          </a:xfrm>
        </p:spPr>
        <p:txBody>
          <a:bodyPr>
            <a:normAutofit/>
          </a:bodyPr>
          <a:lstStyle/>
          <a:p>
            <a:pPr algn="just"/>
            <a:r>
              <a:rPr lang="hu-HU" sz="2400" dirty="0"/>
              <a:t>kiskérődzők, juhtartás, kecsketartás, tartástechnológia, szálláshely, etetés-technológia, itatástechnológia, pároztatási módok, mesterséges termékenyítés, ivarzásindukció, ivarzásszinkronizálás, anyajuh-használat, anyakecske-használat, szoptatásos báránynevelés/ollónevelés, itatásos báránynevelés/ollónevelés, vágóbárány/vágógida előállítás, fejéstechnológia, gyephasznosítás, legeltetés, állateltartó képesség </a:t>
            </a:r>
          </a:p>
        </p:txBody>
      </p:sp>
    </p:spTree>
    <p:extLst>
      <p:ext uri="{BB962C8B-B14F-4D97-AF65-F5344CB8AC3E}">
        <p14:creationId xmlns:p14="http://schemas.microsoft.com/office/powerpoint/2010/main" val="325964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035DBBB-B372-740B-9739-409C3E498DFC}"/>
              </a:ext>
            </a:extLst>
          </p:cNvPr>
          <p:cNvSpPr>
            <a:spLocks noGrp="1" noChangeArrowheads="1"/>
          </p:cNvSpPr>
          <p:nvPr>
            <p:ph type="title"/>
          </p:nvPr>
        </p:nvSpPr>
        <p:spPr>
          <a:xfrm>
            <a:off x="1072308" y="270586"/>
            <a:ext cx="8488944" cy="773210"/>
          </a:xfrm>
        </p:spPr>
        <p:txBody>
          <a:bodyPr/>
          <a:lstStyle/>
          <a:p>
            <a:pPr>
              <a:defRPr/>
            </a:pPr>
            <a:r>
              <a:rPr lang="hu-HU" altLang="hu-HU" sz="3200" dirty="0">
                <a:latin typeface="Calibri" panose="020F0502020204030204" pitchFamily="34" charset="0"/>
                <a:cs typeface="Calibri" panose="020F0502020204030204" pitchFamily="34" charset="0"/>
              </a:rPr>
              <a:t>Mire terjed ki a teljes technológia? </a:t>
            </a:r>
          </a:p>
        </p:txBody>
      </p:sp>
      <p:sp>
        <p:nvSpPr>
          <p:cNvPr id="13315" name="Rectangle 3">
            <a:extLst>
              <a:ext uri="{FF2B5EF4-FFF2-40B4-BE49-F238E27FC236}">
                <a16:creationId xmlns:a16="http://schemas.microsoft.com/office/drawing/2014/main" id="{A4CDD984-2678-198F-5D98-E15690CA193D}"/>
              </a:ext>
            </a:extLst>
          </p:cNvPr>
          <p:cNvSpPr>
            <a:spLocks noGrp="1" noChangeArrowheads="1"/>
          </p:cNvSpPr>
          <p:nvPr>
            <p:ph type="body" idx="1"/>
          </p:nvPr>
        </p:nvSpPr>
        <p:spPr>
          <a:xfrm>
            <a:off x="1072308" y="1436915"/>
            <a:ext cx="10047384" cy="4711958"/>
          </a:xfrm>
        </p:spPr>
        <p:txBody>
          <a:bodyPr>
            <a:normAutofit/>
          </a:bodyPr>
          <a:lstStyle/>
          <a:p>
            <a:pPr marL="0" indent="0" algn="just">
              <a:buNone/>
              <a:defRPr/>
            </a:pPr>
            <a:r>
              <a:rPr lang="hu-HU" altLang="hu-HU" sz="2200" b="1" dirty="0">
                <a:latin typeface="Calibri" panose="020F0502020204030204" pitchFamily="34" charset="0"/>
                <a:cs typeface="Calibri" panose="020F0502020204030204" pitchFamily="34" charset="0"/>
              </a:rPr>
              <a:t>A teljes juh tartástechnológia  magában foglalja: </a:t>
            </a:r>
          </a:p>
          <a:p>
            <a:pPr marL="0" indent="0" algn="just">
              <a:buNone/>
              <a:defRPr/>
            </a:pPr>
            <a:endParaRPr lang="hu-HU" altLang="hu-HU" sz="2200" b="1" dirty="0">
              <a:latin typeface="Calibri" panose="020F0502020204030204" pitchFamily="34" charset="0"/>
              <a:cs typeface="Calibri" panose="020F0502020204030204" pitchFamily="34" charset="0"/>
            </a:endParaRPr>
          </a:p>
          <a:p>
            <a:pPr lvl="1" algn="just">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telepet, épületeket, legelőhasználatot, ivar, kor és hasznosítás szerinti kialakítást, </a:t>
            </a:r>
          </a:p>
          <a:p>
            <a:pPr lvl="1" algn="just">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ezek egymáshoz való viszonyát, a pároztatási-termékenyítési módokat, valamint anyajuh-használatot, állományrotációt, a kapacitások és a technológiai megoldások alapján, </a:t>
            </a:r>
          </a:p>
          <a:p>
            <a:pPr lvl="1" algn="just">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továbbá valamennyi ezekhez kapcsolódó résztechnológiát (itatás, etetés, termékenyítés, ápolás, fejés, elletés stb.) és technológiai elemet,</a:t>
            </a:r>
          </a:p>
          <a:p>
            <a:pPr lvl="1" algn="just">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takarmánygazdálkodást, beleértve a melléktermék-hasznosítást és a területhasználat optimalizálását,</a:t>
            </a:r>
          </a:p>
          <a:p>
            <a:pPr lvl="1" algn="just">
              <a:buFont typeface="Arial" panose="020B0604020202020204" pitchFamily="34" charset="0"/>
              <a:buChar char="•"/>
              <a:defRPr/>
            </a:pPr>
            <a:r>
              <a:rPr lang="hu-HU" altLang="hu-HU" sz="2200" dirty="0">
                <a:latin typeface="Calibri" panose="020F0502020204030204" pitchFamily="34" charset="0"/>
                <a:cs typeface="Calibri" panose="020F0502020204030204" pitchFamily="34" charset="0"/>
              </a:rPr>
              <a:t>minden, az állattartás során keletkező anyag (pl. trágya, hulladékok) okszerű hasznosítását és kezelését.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96813CF-2431-86F9-719A-D13B3562BEED}"/>
              </a:ext>
            </a:extLst>
          </p:cNvPr>
          <p:cNvSpPr>
            <a:spLocks noGrp="1"/>
          </p:cNvSpPr>
          <p:nvPr>
            <p:ph type="title"/>
          </p:nvPr>
        </p:nvSpPr>
        <p:spPr>
          <a:xfrm>
            <a:off x="636395" y="0"/>
            <a:ext cx="11555605" cy="934908"/>
          </a:xfrm>
        </p:spPr>
        <p:txBody>
          <a:bodyPr/>
          <a:lstStyle/>
          <a:p>
            <a:pPr>
              <a:defRPr/>
            </a:pPr>
            <a:r>
              <a:rPr lang="hu-HU" sz="3200" dirty="0">
                <a:latin typeface="Calibri" panose="020F0502020204030204" pitchFamily="34" charset="0"/>
                <a:cs typeface="Calibri" panose="020F0502020204030204" pitchFamily="34" charset="0"/>
              </a:rPr>
              <a:t>Juh- és kecsketenyésztésben alkalmazott tartástechnológiák </a:t>
            </a:r>
          </a:p>
        </p:txBody>
      </p:sp>
      <p:sp>
        <p:nvSpPr>
          <p:cNvPr id="3" name="Tartalom helye 2">
            <a:extLst>
              <a:ext uri="{FF2B5EF4-FFF2-40B4-BE49-F238E27FC236}">
                <a16:creationId xmlns:a16="http://schemas.microsoft.com/office/drawing/2014/main" id="{784E2DBE-2428-FD0A-05DB-C79B69D2DB3F}"/>
              </a:ext>
            </a:extLst>
          </p:cNvPr>
          <p:cNvSpPr>
            <a:spLocks noGrp="1"/>
          </p:cNvSpPr>
          <p:nvPr>
            <p:ph sz="half" idx="1"/>
          </p:nvPr>
        </p:nvSpPr>
        <p:spPr>
          <a:xfrm>
            <a:off x="636395" y="934908"/>
            <a:ext cx="4646387" cy="5496603"/>
          </a:xfrm>
        </p:spPr>
        <p:txBody>
          <a:bodyPr>
            <a:noAutofit/>
          </a:bodyPr>
          <a:lstStyle/>
          <a:p>
            <a:pPr marL="0" indent="0">
              <a:buNone/>
              <a:defRPr/>
            </a:pPr>
            <a:r>
              <a:rPr lang="hu-HU" altLang="hu-HU" sz="1800" b="1" dirty="0">
                <a:latin typeface="Calibri" panose="020F0502020204030204" pitchFamily="34" charset="0"/>
                <a:cs typeface="Calibri" panose="020F0502020204030204" pitchFamily="34" charset="0"/>
              </a:rPr>
              <a:t>Tartástechnológiák:</a:t>
            </a:r>
          </a:p>
          <a:p>
            <a:pPr eaLnBrk="1" hangingPunct="1">
              <a:defRPr/>
            </a:pPr>
            <a:r>
              <a:rPr lang="hu-HU" altLang="hu-HU" sz="1800" i="1" dirty="0">
                <a:latin typeface="Calibri" panose="020F0502020204030204" pitchFamily="34" charset="0"/>
                <a:cs typeface="Calibri" panose="020F0502020204030204" pitchFamily="34" charset="0"/>
              </a:rPr>
              <a:t>Zárt rendszerű - intenzív</a:t>
            </a:r>
          </a:p>
          <a:p>
            <a:pPr lvl="1" eaLnBrk="1" hangingPunct="1">
              <a:defRPr/>
            </a:pPr>
            <a:r>
              <a:rPr lang="hu-HU" altLang="hu-HU" sz="1800" dirty="0">
                <a:latin typeface="Calibri" panose="020F0502020204030204" pitchFamily="34" charset="0"/>
                <a:cs typeface="Calibri" panose="020F0502020204030204" pitchFamily="34" charset="0"/>
              </a:rPr>
              <a:t>Hizlalás</a:t>
            </a:r>
          </a:p>
          <a:p>
            <a:pPr lvl="1" eaLnBrk="1" hangingPunct="1">
              <a:defRPr/>
            </a:pPr>
            <a:r>
              <a:rPr lang="hu-HU" altLang="hu-HU" sz="1800" dirty="0">
                <a:latin typeface="Calibri" panose="020F0502020204030204" pitchFamily="34" charset="0"/>
                <a:cs typeface="Calibri" panose="020F0502020204030204" pitchFamily="34" charset="0"/>
              </a:rPr>
              <a:t>Intenzív tejtermelés</a:t>
            </a:r>
          </a:p>
          <a:p>
            <a:pPr eaLnBrk="1" hangingPunct="1">
              <a:defRPr/>
            </a:pPr>
            <a:r>
              <a:rPr lang="hu-HU" altLang="hu-HU" sz="1800" i="1" dirty="0">
                <a:latin typeface="Calibri" panose="020F0502020204030204" pitchFamily="34" charset="0"/>
                <a:cs typeface="Calibri" panose="020F0502020204030204" pitchFamily="34" charset="0"/>
              </a:rPr>
              <a:t>Nyílt rendszerű - extenzív</a:t>
            </a:r>
          </a:p>
          <a:p>
            <a:pPr lvl="1" eaLnBrk="1" hangingPunct="1">
              <a:defRPr/>
            </a:pPr>
            <a:r>
              <a:rPr lang="hu-HU" altLang="hu-HU" sz="1800" dirty="0">
                <a:latin typeface="Calibri" panose="020F0502020204030204" pitchFamily="34" charset="0"/>
                <a:cs typeface="Calibri" panose="020F0502020204030204" pitchFamily="34" charset="0"/>
              </a:rPr>
              <a:t>Egész éven keresztüli szabadtartás</a:t>
            </a:r>
          </a:p>
          <a:p>
            <a:pPr>
              <a:defRPr/>
            </a:pPr>
            <a:r>
              <a:rPr lang="hu-HU" altLang="hu-HU" sz="1800" i="1" dirty="0">
                <a:latin typeface="Calibri" panose="020F0502020204030204" pitchFamily="34" charset="0"/>
                <a:cs typeface="Calibri" panose="020F0502020204030204" pitchFamily="34" charset="0"/>
              </a:rPr>
              <a:t>Kombinált</a:t>
            </a:r>
          </a:p>
          <a:p>
            <a:pPr lvl="1">
              <a:defRPr/>
            </a:pPr>
            <a:r>
              <a:rPr lang="hu-HU" altLang="hu-HU" sz="1800" dirty="0">
                <a:latin typeface="Calibri" panose="020F0502020204030204" pitchFamily="34" charset="0"/>
                <a:cs typeface="Calibri" panose="020F0502020204030204" pitchFamily="34" charset="0"/>
              </a:rPr>
              <a:t>Vegetációs időben:</a:t>
            </a:r>
          </a:p>
          <a:p>
            <a:pPr lvl="2" eaLnBrk="1" hangingPunct="1">
              <a:defRPr/>
            </a:pPr>
            <a:r>
              <a:rPr lang="hu-HU" altLang="hu-HU" sz="1800" dirty="0">
                <a:latin typeface="Calibri" panose="020F0502020204030204" pitchFamily="34" charset="0"/>
                <a:cs typeface="Calibri" panose="020F0502020204030204" pitchFamily="34" charset="0"/>
              </a:rPr>
              <a:t>Hagyományos legeltetési idény (április 24. Szt. György – szeptember 29. Szt. Mihály)</a:t>
            </a:r>
          </a:p>
          <a:p>
            <a:pPr lvl="2" eaLnBrk="1" hangingPunct="1">
              <a:defRPr/>
            </a:pPr>
            <a:r>
              <a:rPr lang="hu-HU" altLang="hu-HU" sz="1800" dirty="0">
                <a:latin typeface="Calibri" panose="020F0502020204030204" pitchFamily="34" charset="0"/>
                <a:cs typeface="Calibri" panose="020F0502020204030204" pitchFamily="34" charset="0"/>
              </a:rPr>
              <a:t>Tényleges vegetációs idő</a:t>
            </a:r>
          </a:p>
          <a:p>
            <a:pPr lvl="2" eaLnBrk="1" hangingPunct="1">
              <a:defRPr/>
            </a:pPr>
            <a:r>
              <a:rPr lang="hu-HU" altLang="hu-HU" sz="1800" dirty="0">
                <a:latin typeface="Calibri" panose="020F0502020204030204" pitchFamily="34" charset="0"/>
                <a:cs typeface="Calibri" panose="020F0502020204030204" pitchFamily="34" charset="0"/>
              </a:rPr>
              <a:t>Téli legelők (telepített, tarló)</a:t>
            </a:r>
          </a:p>
          <a:p>
            <a:pPr lvl="2" eaLnBrk="1" hangingPunct="1">
              <a:defRPr/>
            </a:pPr>
            <a:r>
              <a:rPr lang="hu-HU" altLang="hu-HU" sz="1800" dirty="0">
                <a:latin typeface="Calibri" panose="020F0502020204030204" pitchFamily="34" charset="0"/>
                <a:cs typeface="Calibri" panose="020F0502020204030204" pitchFamily="34" charset="0"/>
              </a:rPr>
              <a:t>Korai legelők</a:t>
            </a:r>
          </a:p>
          <a:p>
            <a:pPr lvl="1">
              <a:defRPr/>
            </a:pPr>
            <a:r>
              <a:rPr lang="hu-HU" altLang="hu-HU" sz="1800" dirty="0">
                <a:latin typeface="Calibri" panose="020F0502020204030204" pitchFamily="34" charset="0"/>
                <a:cs typeface="Calibri" panose="020F0502020204030204" pitchFamily="34" charset="0"/>
              </a:rPr>
              <a:t>Téli időszakban:</a:t>
            </a:r>
          </a:p>
          <a:p>
            <a:pPr lvl="2">
              <a:defRPr/>
            </a:pPr>
            <a:r>
              <a:rPr lang="hu-HU" altLang="hu-HU" sz="1800" dirty="0">
                <a:latin typeface="Calibri" panose="020F0502020204030204" pitchFamily="34" charset="0"/>
                <a:cs typeface="Calibri" panose="020F0502020204030204" pitchFamily="34" charset="0"/>
              </a:rPr>
              <a:t>Zárt rendszerű tartás</a:t>
            </a:r>
          </a:p>
        </p:txBody>
      </p:sp>
      <p:sp>
        <p:nvSpPr>
          <p:cNvPr id="7172" name="Tartalom helye 3">
            <a:extLst>
              <a:ext uri="{FF2B5EF4-FFF2-40B4-BE49-F238E27FC236}">
                <a16:creationId xmlns:a16="http://schemas.microsoft.com/office/drawing/2014/main" id="{0D68EB91-61F7-96FD-1CFB-D25FF5C60F3A}"/>
              </a:ext>
            </a:extLst>
          </p:cNvPr>
          <p:cNvSpPr>
            <a:spLocks noGrp="1"/>
          </p:cNvSpPr>
          <p:nvPr>
            <p:ph sz="half" idx="2"/>
          </p:nvPr>
        </p:nvSpPr>
        <p:spPr>
          <a:xfrm>
            <a:off x="5917227" y="905720"/>
            <a:ext cx="5638378" cy="5734536"/>
          </a:xfrm>
        </p:spPr>
        <p:txBody>
          <a:bodyPr>
            <a:noAutofit/>
          </a:bodyPr>
          <a:lstStyle/>
          <a:p>
            <a:pPr marL="0" indent="0">
              <a:lnSpc>
                <a:spcPts val="1500"/>
              </a:lnSpc>
              <a:buNone/>
              <a:defRPr/>
            </a:pPr>
            <a:r>
              <a:rPr lang="hu-HU" altLang="hu-HU" sz="1800" b="1" dirty="0">
                <a:latin typeface="Calibri" panose="020F0502020204030204" pitchFamily="34" charset="0"/>
                <a:cs typeface="Calibri" panose="020F0502020204030204" pitchFamily="34" charset="0"/>
              </a:rPr>
              <a:t>Résztechnológiák:</a:t>
            </a:r>
          </a:p>
          <a:p>
            <a:pPr eaLnBrk="1" hangingPunct="1">
              <a:lnSpc>
                <a:spcPts val="1500"/>
              </a:lnSpc>
              <a:defRPr/>
            </a:pPr>
            <a:r>
              <a:rPr lang="hu-HU" altLang="hu-HU" sz="1800" i="1" dirty="0">
                <a:latin typeface="Calibri" panose="020F0502020204030204" pitchFamily="34" charset="0"/>
                <a:cs typeface="Calibri" panose="020F0502020204030204" pitchFamily="34" charset="0"/>
              </a:rPr>
              <a:t>Anyajuh/kecske és kos/bak tartás</a:t>
            </a:r>
          </a:p>
          <a:p>
            <a:pPr lvl="1" eaLnBrk="1" hangingPunct="1">
              <a:lnSpc>
                <a:spcPts val="1500"/>
              </a:lnSpc>
              <a:defRPr/>
            </a:pPr>
            <a:r>
              <a:rPr lang="hu-HU" altLang="hu-HU" sz="1800" dirty="0" err="1">
                <a:latin typeface="Calibri" panose="020F0502020204030204" pitchFamily="34" charset="0"/>
                <a:cs typeface="Calibri" panose="020F0502020204030204" pitchFamily="34" charset="0"/>
              </a:rPr>
              <a:t>Tenyészidényen</a:t>
            </a:r>
            <a:r>
              <a:rPr lang="hu-HU" altLang="hu-HU" sz="1800" dirty="0">
                <a:latin typeface="Calibri" panose="020F0502020204030204" pitchFamily="34" charset="0"/>
                <a:cs typeface="Calibri" panose="020F0502020204030204" pitchFamily="34" charset="0"/>
              </a:rPr>
              <a:t> kívül</a:t>
            </a:r>
          </a:p>
          <a:p>
            <a:pPr lvl="1" eaLnBrk="1" hangingPunct="1">
              <a:lnSpc>
                <a:spcPts val="1500"/>
              </a:lnSpc>
              <a:defRPr/>
            </a:pPr>
            <a:r>
              <a:rPr lang="hu-HU" altLang="hu-HU" sz="1800" dirty="0">
                <a:latin typeface="Calibri" panose="020F0502020204030204" pitchFamily="34" charset="0"/>
                <a:cs typeface="Calibri" panose="020F0502020204030204" pitchFamily="34" charset="0"/>
              </a:rPr>
              <a:t>Tenyészidényben (pároztatás/termékenyítés)</a:t>
            </a:r>
          </a:p>
          <a:p>
            <a:pPr eaLnBrk="1" hangingPunct="1">
              <a:lnSpc>
                <a:spcPts val="1500"/>
              </a:lnSpc>
              <a:defRPr/>
            </a:pPr>
            <a:r>
              <a:rPr lang="hu-HU" altLang="hu-HU" sz="1800" i="1" dirty="0">
                <a:latin typeface="Calibri" panose="020F0502020204030204" pitchFamily="34" charset="0"/>
                <a:cs typeface="Calibri" panose="020F0502020204030204" pitchFamily="34" charset="0"/>
              </a:rPr>
              <a:t>Anyajuh tartás</a:t>
            </a:r>
          </a:p>
          <a:p>
            <a:pPr lvl="1" eaLnBrk="1" hangingPunct="1">
              <a:lnSpc>
                <a:spcPts val="1500"/>
              </a:lnSpc>
              <a:defRPr/>
            </a:pPr>
            <a:r>
              <a:rPr lang="hu-HU" altLang="hu-HU" sz="1800" dirty="0">
                <a:latin typeface="Calibri" panose="020F0502020204030204" pitchFamily="34" charset="0"/>
                <a:cs typeface="Calibri" panose="020F0502020204030204" pitchFamily="34" charset="0"/>
              </a:rPr>
              <a:t>Ellés és báránynevelés</a:t>
            </a:r>
          </a:p>
          <a:p>
            <a:pPr lvl="1" eaLnBrk="1" hangingPunct="1">
              <a:lnSpc>
                <a:spcPts val="1500"/>
              </a:lnSpc>
              <a:defRPr/>
            </a:pPr>
            <a:r>
              <a:rPr lang="hu-HU" altLang="hu-HU" sz="1800" dirty="0">
                <a:latin typeface="Calibri" panose="020F0502020204030204" pitchFamily="34" charset="0"/>
                <a:cs typeface="Calibri" panose="020F0502020204030204" pitchFamily="34" charset="0"/>
              </a:rPr>
              <a:t>Fejés</a:t>
            </a:r>
          </a:p>
          <a:p>
            <a:pPr eaLnBrk="1" hangingPunct="1">
              <a:lnSpc>
                <a:spcPts val="1500"/>
              </a:lnSpc>
              <a:defRPr/>
            </a:pPr>
            <a:r>
              <a:rPr lang="hu-HU" altLang="hu-HU" sz="1800" i="1" dirty="0">
                <a:latin typeface="Calibri" panose="020F0502020204030204" pitchFamily="34" charset="0"/>
                <a:cs typeface="Calibri" panose="020F0502020204030204" pitchFamily="34" charset="0"/>
              </a:rPr>
              <a:t>Hizlalás</a:t>
            </a:r>
          </a:p>
          <a:p>
            <a:pPr eaLnBrk="1" hangingPunct="1">
              <a:lnSpc>
                <a:spcPts val="1500"/>
              </a:lnSpc>
              <a:defRPr/>
            </a:pPr>
            <a:r>
              <a:rPr lang="hu-HU" altLang="hu-HU" sz="1800" i="1" dirty="0">
                <a:latin typeface="Calibri" panose="020F0502020204030204" pitchFamily="34" charset="0"/>
                <a:cs typeface="Calibri" panose="020F0502020204030204" pitchFamily="34" charset="0"/>
              </a:rPr>
              <a:t>Nyírás</a:t>
            </a:r>
          </a:p>
          <a:p>
            <a:pPr eaLnBrk="1" hangingPunct="1">
              <a:lnSpc>
                <a:spcPts val="1500"/>
              </a:lnSpc>
              <a:defRPr/>
            </a:pPr>
            <a:r>
              <a:rPr lang="hu-HU" altLang="hu-HU" sz="1800" i="1" dirty="0">
                <a:latin typeface="Calibri" panose="020F0502020204030204" pitchFamily="34" charset="0"/>
                <a:cs typeface="Calibri" panose="020F0502020204030204" pitchFamily="34" charset="0"/>
              </a:rPr>
              <a:t>Elkülönítés (karanténozás)</a:t>
            </a:r>
          </a:p>
          <a:p>
            <a:pPr eaLnBrk="1" hangingPunct="1">
              <a:lnSpc>
                <a:spcPts val="1500"/>
              </a:lnSpc>
              <a:defRPr/>
            </a:pPr>
            <a:r>
              <a:rPr lang="hu-HU" altLang="hu-HU" sz="1800" i="1" dirty="0">
                <a:latin typeface="Calibri" panose="020F0502020204030204" pitchFamily="34" charset="0"/>
                <a:cs typeface="Calibri" panose="020F0502020204030204" pitchFamily="34" charset="0"/>
              </a:rPr>
              <a:t>Takarmánytárolás és -kezelés</a:t>
            </a:r>
          </a:p>
          <a:p>
            <a:pPr eaLnBrk="1" hangingPunct="1">
              <a:lnSpc>
                <a:spcPts val="1500"/>
              </a:lnSpc>
              <a:defRPr/>
            </a:pPr>
            <a:r>
              <a:rPr lang="hu-HU" altLang="hu-HU" sz="1800" i="1" dirty="0">
                <a:latin typeface="Calibri" panose="020F0502020204030204" pitchFamily="34" charset="0"/>
                <a:cs typeface="Calibri" panose="020F0502020204030204" pitchFamily="34" charset="0"/>
              </a:rPr>
              <a:t>Trágyatárolás, -kezelés és -hasznosítás</a:t>
            </a:r>
          </a:p>
          <a:p>
            <a:pPr eaLnBrk="1" hangingPunct="1">
              <a:lnSpc>
                <a:spcPts val="1500"/>
              </a:lnSpc>
              <a:defRPr/>
            </a:pPr>
            <a:r>
              <a:rPr lang="hu-HU" altLang="hu-HU" sz="1800" i="1" dirty="0">
                <a:latin typeface="Calibri" panose="020F0502020204030204" pitchFamily="34" charset="0"/>
                <a:cs typeface="Calibri" panose="020F0502020204030204" pitchFamily="34" charset="0"/>
              </a:rPr>
              <a:t>Hulladéktárolás és -kezelés</a:t>
            </a:r>
            <a:r>
              <a:rPr lang="hu-HU" altLang="hu-HU" sz="1800" b="1" i="1" dirty="0">
                <a:latin typeface="Calibri" panose="020F0502020204030204" pitchFamily="34" charset="0"/>
                <a:cs typeface="Calibri" panose="020F0502020204030204" pitchFamily="34" charset="0"/>
              </a:rPr>
              <a:t> </a:t>
            </a:r>
          </a:p>
          <a:p>
            <a:pPr marL="0" indent="0">
              <a:lnSpc>
                <a:spcPts val="1500"/>
              </a:lnSpc>
              <a:buNone/>
              <a:defRPr/>
            </a:pPr>
            <a:r>
              <a:rPr lang="hu-HU" altLang="hu-HU" sz="1800" b="1" dirty="0">
                <a:latin typeface="Calibri" panose="020F0502020204030204" pitchFamily="34" charset="0"/>
                <a:cs typeface="Calibri" panose="020F0502020204030204" pitchFamily="34" charset="0"/>
              </a:rPr>
              <a:t>Legeltetési technológiák/módok (csoportos):</a:t>
            </a:r>
          </a:p>
          <a:p>
            <a:pPr eaLnBrk="1" hangingPunct="1">
              <a:lnSpc>
                <a:spcPts val="1500"/>
              </a:lnSpc>
              <a:defRPr/>
            </a:pPr>
            <a:r>
              <a:rPr lang="hu-HU" altLang="hu-HU" sz="1800" dirty="0">
                <a:latin typeface="Calibri" panose="020F0502020204030204" pitchFamily="34" charset="0"/>
                <a:cs typeface="Calibri" panose="020F0502020204030204" pitchFamily="34" charset="0"/>
              </a:rPr>
              <a:t>Pásztoroló</a:t>
            </a:r>
          </a:p>
          <a:p>
            <a:pPr lvl="1" eaLnBrk="1" hangingPunct="1">
              <a:lnSpc>
                <a:spcPts val="1500"/>
              </a:lnSpc>
              <a:defRPr/>
            </a:pPr>
            <a:r>
              <a:rPr lang="hu-HU" altLang="hu-HU" sz="1800" dirty="0">
                <a:latin typeface="Calibri" panose="020F0502020204030204" pitchFamily="34" charset="0"/>
                <a:cs typeface="Calibri" panose="020F0502020204030204" pitchFamily="34" charset="0"/>
              </a:rPr>
              <a:t>Terelgető</a:t>
            </a:r>
          </a:p>
          <a:p>
            <a:pPr lvl="1" eaLnBrk="1" hangingPunct="1">
              <a:lnSpc>
                <a:spcPts val="1500"/>
              </a:lnSpc>
              <a:defRPr/>
            </a:pPr>
            <a:r>
              <a:rPr lang="hu-HU" altLang="hu-HU" sz="1800" dirty="0">
                <a:latin typeface="Calibri" panose="020F0502020204030204" pitchFamily="34" charset="0"/>
                <a:cs typeface="Calibri" panose="020F0502020204030204" pitchFamily="34" charset="0"/>
              </a:rPr>
              <a:t>Láb alóli</a:t>
            </a:r>
          </a:p>
          <a:p>
            <a:pPr eaLnBrk="1" hangingPunct="1">
              <a:lnSpc>
                <a:spcPts val="1500"/>
              </a:lnSpc>
              <a:defRPr/>
            </a:pPr>
            <a:r>
              <a:rPr lang="hu-HU" altLang="hu-HU" sz="1800" dirty="0">
                <a:latin typeface="Calibri" panose="020F0502020204030204" pitchFamily="34" charset="0"/>
                <a:cs typeface="Calibri" panose="020F0502020204030204" pitchFamily="34" charset="0"/>
              </a:rPr>
              <a:t>Szakaszos</a:t>
            </a:r>
          </a:p>
          <a:p>
            <a:pPr eaLnBrk="1" hangingPunct="1">
              <a:lnSpc>
                <a:spcPts val="1500"/>
              </a:lnSpc>
              <a:defRPr/>
            </a:pPr>
            <a:r>
              <a:rPr lang="hu-HU" altLang="hu-HU" sz="1800" dirty="0">
                <a:latin typeface="Calibri" panose="020F0502020204030204" pitchFamily="34" charset="0"/>
                <a:cs typeface="Calibri" panose="020F0502020204030204" pitchFamily="34" charset="0"/>
              </a:rPr>
              <a:t>Porciós (sávos)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F16D286-5173-BEFF-88BF-4D19C2B7B596}"/>
              </a:ext>
            </a:extLst>
          </p:cNvPr>
          <p:cNvSpPr>
            <a:spLocks noGrp="1"/>
          </p:cNvSpPr>
          <p:nvPr>
            <p:ph type="title"/>
          </p:nvPr>
        </p:nvSpPr>
        <p:spPr>
          <a:xfrm>
            <a:off x="1179963" y="327803"/>
            <a:ext cx="9121033" cy="903838"/>
          </a:xfrm>
        </p:spPr>
        <p:txBody>
          <a:bodyPr/>
          <a:lstStyle/>
          <a:p>
            <a:pPr>
              <a:defRPr/>
            </a:pPr>
            <a:r>
              <a:rPr lang="hu-HU" altLang="hu-HU" sz="3200" dirty="0">
                <a:latin typeface="Calibri" panose="020F0502020204030204" pitchFamily="34" charset="0"/>
                <a:cs typeface="Calibri" panose="020F0502020204030204" pitchFamily="34" charset="0"/>
              </a:rPr>
              <a:t>Mit kell figyelembe venni a tervezésnél?</a:t>
            </a:r>
            <a:endParaRPr lang="hu-HU" sz="3200" dirty="0">
              <a:latin typeface="Calibri" panose="020F0502020204030204" pitchFamily="34" charset="0"/>
              <a:cs typeface="Calibri" panose="020F0502020204030204" pitchFamily="34" charset="0"/>
            </a:endParaRPr>
          </a:p>
        </p:txBody>
      </p:sp>
      <p:sp>
        <p:nvSpPr>
          <p:cNvPr id="11267" name="Tartalom helye 2">
            <a:extLst>
              <a:ext uri="{FF2B5EF4-FFF2-40B4-BE49-F238E27FC236}">
                <a16:creationId xmlns:a16="http://schemas.microsoft.com/office/drawing/2014/main" id="{66C39A8D-927F-0327-985E-7054EEF89EFB}"/>
              </a:ext>
            </a:extLst>
          </p:cNvPr>
          <p:cNvSpPr>
            <a:spLocks noGrp="1" noChangeArrowheads="1"/>
          </p:cNvSpPr>
          <p:nvPr>
            <p:ph sz="half" idx="1"/>
          </p:nvPr>
        </p:nvSpPr>
        <p:spPr>
          <a:xfrm>
            <a:off x="487017" y="1544218"/>
            <a:ext cx="7555971" cy="4869404"/>
          </a:xfrm>
        </p:spPr>
        <p:txBody>
          <a:bodyPr>
            <a:normAutofit/>
          </a:bodyPr>
          <a:lstStyle/>
          <a:p>
            <a:pPr algn="just"/>
            <a:r>
              <a:rPr lang="hu-HU" altLang="hu-HU" sz="2000" dirty="0">
                <a:latin typeface="Calibri" panose="020F0502020204030204" pitchFamily="34" charset="0"/>
                <a:cs typeface="Calibri" panose="020F0502020204030204" pitchFamily="34" charset="0"/>
              </a:rPr>
              <a:t>A minőség, eredetiség kérdését az alapanyag és a termék kapcsolatában (nyomon követés).</a:t>
            </a:r>
          </a:p>
          <a:p>
            <a:pPr algn="just"/>
            <a:r>
              <a:rPr lang="hu-HU" altLang="hu-HU" sz="2000" dirty="0">
                <a:latin typeface="Calibri" panose="020F0502020204030204" pitchFamily="34" charset="0"/>
                <a:cs typeface="Calibri" panose="020F0502020204030204" pitchFamily="34" charset="0"/>
              </a:rPr>
              <a:t>A technológiai és piaci tervszerűségen alapuló kiszámíthatóságot.</a:t>
            </a:r>
          </a:p>
          <a:p>
            <a:pPr algn="just"/>
            <a:r>
              <a:rPr lang="hu-HU" altLang="hu-HU" sz="2000" dirty="0">
                <a:latin typeface="Calibri" panose="020F0502020204030204" pitchFamily="34" charset="0"/>
                <a:cs typeface="Calibri" panose="020F0502020204030204" pitchFamily="34" charset="0"/>
              </a:rPr>
              <a:t>A vonzó munkafeltételek, életformák kialakítását a fiatalok számára.</a:t>
            </a:r>
          </a:p>
          <a:p>
            <a:pPr algn="just"/>
            <a:r>
              <a:rPr lang="hu-HU" altLang="hu-HU" sz="2000" dirty="0">
                <a:latin typeface="Calibri" panose="020F0502020204030204" pitchFamily="34" charset="0"/>
                <a:cs typeface="Calibri" panose="020F0502020204030204" pitchFamily="34" charset="0"/>
              </a:rPr>
              <a:t>Az állatjóllét és a termelés, valamint a juhtartás szerepének tisztázását a környezet fenntartásban</a:t>
            </a:r>
            <a:r>
              <a:rPr lang="hu-HU" altLang="hu-HU" sz="2000" i="1" dirty="0">
                <a:latin typeface="Calibri" panose="020F0502020204030204" pitchFamily="34" charset="0"/>
                <a:cs typeface="Calibri" panose="020F0502020204030204" pitchFamily="34" charset="0"/>
              </a:rPr>
              <a:t>. (A helyes fajtaválasztás és technológia kialakítása nemcsak gazdasági, hanem környezeti és társadalmi szempontból is a fenntarthatóság feltétele!)</a:t>
            </a:r>
          </a:p>
          <a:p>
            <a:pPr algn="just"/>
            <a:r>
              <a:rPr lang="hu-HU" altLang="hu-HU" sz="2000" dirty="0">
                <a:latin typeface="Calibri" panose="020F0502020204030204" pitchFamily="34" charset="0"/>
                <a:cs typeface="Calibri" panose="020F0502020204030204" pitchFamily="34" charset="0"/>
              </a:rPr>
              <a:t>A precíziós állattenyésztésben lévő lehetőségek feltárását, majd fejlesztését és alkalmazását a gyepre alapozott állattenyésztésben.</a:t>
            </a:r>
          </a:p>
        </p:txBody>
      </p:sp>
      <p:pic>
        <p:nvPicPr>
          <p:cNvPr id="11268" name="Picture 2">
            <a:extLst>
              <a:ext uri="{FF2B5EF4-FFF2-40B4-BE49-F238E27FC236}">
                <a16:creationId xmlns:a16="http://schemas.microsoft.com/office/drawing/2014/main" id="{71E1C0EF-FC40-5C61-E16E-26CF2CE77D5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728028" y="1446245"/>
            <a:ext cx="2795278" cy="4967377"/>
          </a:xfrm>
        </p:spPr>
      </p:pic>
    </p:spTree>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007163C1C645B94D8E521A1898767248" ma:contentTypeVersion="18" ma:contentTypeDescription="Új dokumentum létrehozása." ma:contentTypeScope="" ma:versionID="e9377e4319bb819c6c9646bbc28f81a1">
  <xsd:schema xmlns:xsd="http://www.w3.org/2001/XMLSchema" xmlns:xs="http://www.w3.org/2001/XMLSchema" xmlns:p="http://schemas.microsoft.com/office/2006/metadata/properties" xmlns:ns2="e6853852-eb57-441c-843a-3a7fdc021782" xmlns:ns3="9ae45e63-483d-4642-8318-ddc85d3605f7" targetNamespace="http://schemas.microsoft.com/office/2006/metadata/properties" ma:root="true" ma:fieldsID="b538326db368c2f0330069d10cbd6dca" ns2:_="" ns3:_="">
    <xsd:import namespace="e6853852-eb57-441c-843a-3a7fdc021782"/>
    <xsd:import namespace="9ae45e63-483d-4642-8318-ddc85d3605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53852-eb57-441c-843a-3a7fdc021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Képcímkék" ma:readOnly="false" ma:fieldId="{5cf76f15-5ced-4ddc-b409-7134ff3c332f}" ma:taxonomyMulti="true" ma:sspId="621cd732-98c4-4ba9-bce9-f68fba5e41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e45e63-483d-4642-8318-ddc85d3605f7" elementFormDefault="qualified">
    <xsd:import namespace="http://schemas.microsoft.com/office/2006/documentManagement/types"/>
    <xsd:import namespace="http://schemas.microsoft.com/office/infopath/2007/PartnerControls"/>
    <xsd:element name="SharedWithUsers" ma:index="19"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Megosztva részletekkel" ma:internalName="SharedWithDetails" ma:readOnly="true">
      <xsd:simpleType>
        <xsd:restriction base="dms:Note">
          <xsd:maxLength value="255"/>
        </xsd:restriction>
      </xsd:simpleType>
    </xsd:element>
    <xsd:element name="TaxCatchAll" ma:index="21" nillable="true" ma:displayName="Taxonomy Catch All Column" ma:hidden="true" ma:list="{740b0ea8-171c-4b47-84f1-0670105ac981}" ma:internalName="TaxCatchAll" ma:showField="CatchAllData" ma:web="9ae45e63-483d-4642-8318-ddc85d3605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e45e63-483d-4642-8318-ddc85d3605f7" xsi:nil="true"/>
    <lcf76f155ced4ddcb4097134ff3c332f xmlns="e6853852-eb57-441c-843a-3a7fdc0217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3602E22-3FFE-41AA-B207-22A58887704A}"/>
</file>

<file path=customXml/itemProps2.xml><?xml version="1.0" encoding="utf-8"?>
<ds:datastoreItem xmlns:ds="http://schemas.openxmlformats.org/officeDocument/2006/customXml" ds:itemID="{AC680B85-FCCA-4078-AFAA-EA56BAF57DDE}">
  <ds:schemaRefs>
    <ds:schemaRef ds:uri="http://schemas.microsoft.com/sharepoint/v3/contenttype/forms"/>
  </ds:schemaRefs>
</ds:datastoreItem>
</file>

<file path=customXml/itemProps3.xml><?xml version="1.0" encoding="utf-8"?>
<ds:datastoreItem xmlns:ds="http://schemas.openxmlformats.org/officeDocument/2006/customXml" ds:itemID="{C4DB65D8-92C9-414D-A5AA-ABDC0B305DAA}">
  <ds:schemaRefs>
    <ds:schemaRef ds:uri="http://schemas.openxmlformats.org/package/2006/metadata/core-properties"/>
    <ds:schemaRef ds:uri="http://purl.org/dc/dcmitype/"/>
    <ds:schemaRef ds:uri="http://schemas.microsoft.com/office/infopath/2007/PartnerControls"/>
    <ds:schemaRef ds:uri="e6853852-eb57-441c-843a-3a7fdc021782"/>
    <ds:schemaRef ds:uri="http://schemas.microsoft.com/office/2006/documentManagement/types"/>
    <ds:schemaRef ds:uri="http://schemas.microsoft.com/office/2006/metadata/properties"/>
    <ds:schemaRef ds:uri="http://purl.org/dc/term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11848</TotalTime>
  <Words>6401</Words>
  <Application>Microsoft Office PowerPoint</Application>
  <PresentationFormat>Szélesvásznú</PresentationFormat>
  <Paragraphs>719</Paragraphs>
  <Slides>60</Slides>
  <Notes>1</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60</vt:i4>
      </vt:variant>
    </vt:vector>
  </HeadingPairs>
  <TitlesOfParts>
    <vt:vector size="64" baseType="lpstr">
      <vt:lpstr>Arial</vt:lpstr>
      <vt:lpstr>Calibri</vt:lpstr>
      <vt:lpstr>Times New Roman</vt:lpstr>
      <vt:lpstr>Office-téma</vt:lpstr>
      <vt:lpstr>Kiskérődzők tartása</vt:lpstr>
      <vt:lpstr>TARTALOMJEGYZÉK</vt:lpstr>
      <vt:lpstr>A versenyképes juh- és kecsketenyésztés létrehozásához nélkülözhetetlen figyelembe venni I.</vt:lpstr>
      <vt:lpstr>A versenyképes juh- és kecsketenyésztés létrehozásához nélkülözhetetlen figyelembe venni II.</vt:lpstr>
      <vt:lpstr>Juh- és kecsketermékek iránti piaci igények</vt:lpstr>
      <vt:lpstr>Jogi szabályozás, támogatások</vt:lpstr>
      <vt:lpstr>Mire terjed ki a teljes technológia? </vt:lpstr>
      <vt:lpstr>Juh- és kecsketenyésztésben alkalmazott tartástechnológiák </vt:lpstr>
      <vt:lpstr>Mit kell figyelembe venni a tervezésnél?</vt:lpstr>
      <vt:lpstr>Juh- és kecsketartó épületekkel szembeni elvárások</vt:lpstr>
      <vt:lpstr>Szálláshely és hodály elhelyezésének szempontjai</vt:lpstr>
      <vt:lpstr>A megfelelő nyugodt környezet biztosításának jelentősége</vt:lpstr>
      <vt:lpstr>Az állatonkénti férőhelyszükséglet az istállózás alatt</vt:lpstr>
      <vt:lpstr>Csoportok kialakítása</vt:lpstr>
      <vt:lpstr>Padozat és almozás</vt:lpstr>
      <vt:lpstr>Közlekedő- és kiszolgálótér</vt:lpstr>
      <vt:lpstr>Elválasztó rácsok</vt:lpstr>
      <vt:lpstr>Etetéstechnológia (juhok) I.</vt:lpstr>
      <vt:lpstr>Etetéstechnológia (kecskék) II.</vt:lpstr>
      <vt:lpstr>Etetéstechnológia a legeltetés idején</vt:lpstr>
      <vt:lpstr>Itatástechnológia</vt:lpstr>
      <vt:lpstr>Itatástechnológia legeltetés idején</vt:lpstr>
      <vt:lpstr>Kiskérődzőknél alkalmazott pároztatási módok</vt:lpstr>
      <vt:lpstr>Vadpároztatás</vt:lpstr>
      <vt:lpstr>Hárembeli pároztatás</vt:lpstr>
      <vt:lpstr>Kézből való pároztatás</vt:lpstr>
      <vt:lpstr>Ivarzó anyajuhok és kecskék kerestetése </vt:lpstr>
      <vt:lpstr>Mesterséges termékenyítés (inszeminálás) előnyei</vt:lpstr>
      <vt:lpstr>Anyajuhok/kecskék ivari működésének befolyásolása</vt:lpstr>
      <vt:lpstr>Az anyajuh/anyakecske-használat fogalma és jelentősége</vt:lpstr>
      <vt:lpstr>Anyajuh/kecske-használat I. </vt:lpstr>
      <vt:lpstr>Anyajuh/kecske-használat II.</vt:lpstr>
      <vt:lpstr>Német húsmerinók éves bárányszaporulatának alakulása különböző anyajuhhasználati módok esetében, egy vizsgálat eredményei szerint</vt:lpstr>
      <vt:lpstr>A 100 német húsmerinó anyára jutó költség és árbevétel alakulása különböző anyajuhhasználati módok esetén,  egy vizsgálat eredményei szerint</vt:lpstr>
      <vt:lpstr>Ellő anyajuhok/anyakecskék elhelyezése</vt:lpstr>
      <vt:lpstr>A bárány- és ollónevelés célja és módjai</vt:lpstr>
      <vt:lpstr>Szoptatásos báránynevelés - korai választással</vt:lpstr>
      <vt:lpstr>Szoptatásos báránynevelés - késői választással</vt:lpstr>
      <vt:lpstr>Itatásos bárány- és ollónevelés</vt:lpstr>
      <vt:lpstr>Itatásos bárány-, ollónevelésnél alkalmazott itatóberendezések I.</vt:lpstr>
      <vt:lpstr>Itatásos bárány- és ollónevelés tartástechnológiája</vt:lpstr>
      <vt:lpstr>Választás utáni tartás és takarmányozás </vt:lpstr>
      <vt:lpstr>A vágóbárány/gida előállítás célja és módjai</vt:lpstr>
      <vt:lpstr>Kiskérődzők fejése</vt:lpstr>
      <vt:lpstr>Kiskérődzők ápolása és kezelése </vt:lpstr>
      <vt:lpstr>A gyepre alapozott állattartás</vt:lpstr>
      <vt:lpstr>Milyen a jó juh/kecske legelő?</vt:lpstr>
      <vt:lpstr>Milyen a jó kecskelegelő?</vt:lpstr>
      <vt:lpstr>Állateltartó képesség meghatározása</vt:lpstr>
      <vt:lpstr>A gyephasználat és legeltetés szerepének újraértékelése</vt:lpstr>
      <vt:lpstr>Legeltetési módok I.  Pásztoroló (terelgető és lábalóli) legeltetés</vt:lpstr>
      <vt:lpstr>Legeltetési módok II. Szakaszos legeltetés</vt:lpstr>
      <vt:lpstr>Legeltetési módok III. Porciós legeltetés</vt:lpstr>
      <vt:lpstr>A szakaszos és pásztoroló legeltetés értékelése</vt:lpstr>
      <vt:lpstr>Egész évben szabadtartás (legeltetés) </vt:lpstr>
      <vt:lpstr>Téli legelők</vt:lpstr>
      <vt:lpstr>Fogalomtár I.: Kor, ivar és hasznosítás szerinti elnevezések</vt:lpstr>
      <vt:lpstr>Fogalomtár II.</vt:lpstr>
      <vt:lpstr>Fogalomtár III.</vt:lpstr>
      <vt:lpstr>TAG-ek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Péter Varga</dc:creator>
  <cp:lastModifiedBy>Dr. Póti Péter</cp:lastModifiedBy>
  <cp:revision>497</cp:revision>
  <dcterms:created xsi:type="dcterms:W3CDTF">2021-04-21T15:27:09Z</dcterms:created>
  <dcterms:modified xsi:type="dcterms:W3CDTF">2022-06-07T15:48:11Z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0x010100007163C1C645B94D8E521A1898767248</vt:lpwstr>
  </property>
</Properties>
</file>