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2"/>
  </p:notesMasterIdLst>
  <p:sldIdLst>
    <p:sldId id="259" r:id="rId5"/>
    <p:sldId id="288" r:id="rId6"/>
    <p:sldId id="289" r:id="rId7"/>
    <p:sldId id="260" r:id="rId8"/>
    <p:sldId id="308" r:id="rId9"/>
    <p:sldId id="305" r:id="rId10"/>
    <p:sldId id="306" r:id="rId11"/>
    <p:sldId id="307" r:id="rId12"/>
    <p:sldId id="311" r:id="rId13"/>
    <p:sldId id="262" r:id="rId14"/>
    <p:sldId id="268" r:id="rId15"/>
    <p:sldId id="304" r:id="rId16"/>
    <p:sldId id="272" r:id="rId17"/>
    <p:sldId id="273" r:id="rId18"/>
    <p:sldId id="274" r:id="rId19"/>
    <p:sldId id="275" r:id="rId20"/>
    <p:sldId id="294" r:id="rId21"/>
    <p:sldId id="316" r:id="rId22"/>
    <p:sldId id="300" r:id="rId23"/>
    <p:sldId id="292" r:id="rId24"/>
    <p:sldId id="293" r:id="rId25"/>
    <p:sldId id="317" r:id="rId26"/>
    <p:sldId id="291" r:id="rId27"/>
    <p:sldId id="314" r:id="rId28"/>
    <p:sldId id="315" r:id="rId29"/>
    <p:sldId id="277" r:id="rId30"/>
    <p:sldId id="278" r:id="rId31"/>
    <p:sldId id="279" r:id="rId32"/>
    <p:sldId id="295" r:id="rId33"/>
    <p:sldId id="296" r:id="rId34"/>
    <p:sldId id="297" r:id="rId35"/>
    <p:sldId id="301" r:id="rId36"/>
    <p:sldId id="302" r:id="rId37"/>
    <p:sldId id="309" r:id="rId38"/>
    <p:sldId id="287" r:id="rId39"/>
    <p:sldId id="312" r:id="rId40"/>
    <p:sldId id="313" r:id="rId41"/>
    <p:sldId id="318" r:id="rId42"/>
    <p:sldId id="283" r:id="rId43"/>
    <p:sldId id="284" r:id="rId44"/>
    <p:sldId id="285" r:id="rId45"/>
    <p:sldId id="257" r:id="rId46"/>
    <p:sldId id="286" r:id="rId47"/>
    <p:sldId id="258" r:id="rId48"/>
    <p:sldId id="320" r:id="rId49"/>
    <p:sldId id="321" r:id="rId50"/>
    <p:sldId id="319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4372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977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04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9pPr>
          </a:lstStyle>
          <a:p>
            <a:fld id="{B4860362-350C-45D7-81E5-EFE981955B5F}" type="slidenum">
              <a:rPr lang="de-DE" altLang="de-DE" sz="1200"/>
              <a:t>16</a:t>
            </a:fld>
            <a:endParaRPr lang="de-DE" altLang="de-DE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de-DE" dirty="0"/>
          </a:p>
        </p:txBody>
      </p:sp>
    </p:spTree>
    <p:extLst>
      <p:ext uri="{BB962C8B-B14F-4D97-AF65-F5344CB8AC3E}">
        <p14:creationId xmlns:p14="http://schemas.microsoft.com/office/powerpoint/2010/main" val="167572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precíziós állattartás az IT technológiák alkalmazásával olyan tartási, takarmányozási és management rendszert valósít meg, mely a nagy létszámú telepeken is lehetővé teszi az állatok „egyedi gondozását”, a problémák korai felismerését és hatékony megoldását. Az állatról, a környezetről és a takarmányról nagy mennyiségű, valós idejű (real-time) adatot gyűjtünk, melyeket speciális szoftverek dolgoznak fel. Az adatfeldolgozás eredményeként riasztást vagy korai figyelmeztetést indíthat a rendszer, vagy egyszerűen az irányítóegységnek parancsot küld arra, hogy pl. a ventilláció beinduljon.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PLF rendszerek előnye a gyors reagálási képesség, mely a „real-time monitoring” rendszerek használatának és a legmodernebb kommunikációs technológiák felhasználásának köszönhető. A hagyományos rendszerekhez képest újítás az is, hogy technológiai fejlesztések során figyelembe veszik az állatok (természetes) viselkedését, igényeit, és az etológiai kutatások eredményeit. Ismert ugyanis, hogy az állatok komfortérzete nagymértékben kihat a teljesítményükre.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Ennek elemei az állatok egyedi azonosítása – szarvasmarha és sertés esetében kivitelezhető, baromfi esetében ez még nem valósult meg.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u-H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Forrás: Halas (2017) </a:t>
            </a:r>
            <a:r>
              <a:rPr lang="hu-HU" sz="12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PRECÍZIÓS ÁLLATTARTÁS ÉS TAKARMÁNYOZÁS, Állattenyésztés és Takarmányozás, </a:t>
            </a:r>
            <a:r>
              <a:rPr lang="hu-HU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 : 1 pp. 24-43.</a:t>
            </a: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u-HU">
                <a:solidFill>
                  <a:srgbClr val="2A2A2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Guarino, M., Norton, T., Berckmans, D., Vranken, E., Berckmans, D., 2017. DA blueprint for developing and applying precision livestock farming tools: A key output of the EU-PLF project. Animal Frontiers, 7 (1): 12–17.</a:t>
            </a:r>
            <a:endParaRPr>
              <a:solidFill>
                <a:srgbClr val="2A2A2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hu-HU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67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ln/>
        </p:spPr>
        <p:txBody>
          <a:bodyPr/>
          <a:lstStyle/>
          <a:p>
            <a:fld id="{2F20F64C-863E-4AE3-9CD7-7EFAAD85C719}" type="slidenum">
              <a:rPr lang="hu-HU" altLang="hu-HU"/>
              <a:pPr/>
              <a:t>20</a:t>
            </a:fld>
            <a:endParaRPr lang="hu-HU" altLang="hu-H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Az előadások / gyakorlatok diáinak kidolgozása során jelöljön ki kulcsszavakat amelyeket az ellenőrző kérdésekhez hiperhivatkozásként kapcsoljon a kérdéshez. Művelet leírása BESZÚRÁS OBJEKTUM HIPERHIVATKOZÁS súgóban.</a:t>
            </a:r>
          </a:p>
        </p:txBody>
      </p:sp>
    </p:spTree>
    <p:extLst>
      <p:ext uri="{BB962C8B-B14F-4D97-AF65-F5344CB8AC3E}">
        <p14:creationId xmlns:p14="http://schemas.microsoft.com/office/powerpoint/2010/main" val="2379317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93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33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jegyzék">
  <p:cSld name="Tartalomjegyzé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title"/>
          </p:nvPr>
        </p:nvSpPr>
        <p:spPr>
          <a:xfrm>
            <a:off x="753190" y="292977"/>
            <a:ext cx="9219787" cy="96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1"/>
          </p:nvPr>
        </p:nvSpPr>
        <p:spPr>
          <a:xfrm>
            <a:off x="753190" y="1358082"/>
            <a:ext cx="10514012" cy="431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3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tk.tankonyvtar.hu/xmlui/handle/123456789/1288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sff.info/3d-cow-columbina.htm" TargetMode="External"/><Relationship Id="rId2" Type="http://schemas.openxmlformats.org/officeDocument/2006/relationships/hyperlink" Target="https://www.fleckscore.com/hu/merkmale/online-beschreibungsbogen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nebih.gov.hu/enar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emex.hu/szolgaltatasaink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emex.hu/szaporitoanyag-kinalat" TargetMode="External"/><Relationship Id="rId4" Type="http://schemas.openxmlformats.org/officeDocument/2006/relationships/hyperlink" Target="https://www.illumina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flex.global/livestock-monitorin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k.hu/szakmai-infok/digitalis-agrarakademia-2019/03-digitalis-farm-menedzsment" TargetMode="External"/><Relationship Id="rId2" Type="http://schemas.openxmlformats.org/officeDocument/2006/relationships/hyperlink" Target="https://www.nak.hu/szakmai-infok/digitalis-agrarakademia-2019/08-precizios-allattenyesztes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cademic.oup.com/af/article/7/1/12/4638763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emex.hu/szolgaltatasain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terra-pannonia.com/hu/termekeink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fs.okstate.edu/breeds/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oncentraltteju.hu/web/main.htm" TargetMode="External"/><Relationship Id="rId2" Type="http://schemas.openxmlformats.org/officeDocument/2006/relationships/hyperlink" Target="http://www.holstein.h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gyartarka.h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tkft.hu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net.jogtar.hu/jogszabaly?docid=a0800016.fv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aval.com/hu/telepi-megoldasok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nivetdirect.hu/veterinary/kepalkoto-diagnosztika/ultrahang/easiscan-4-keszulek-usb-ebcfe3scn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ejtermek.hu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Xp0hf_rYwQ" TargetMode="External"/><Relationship Id="rId2" Type="http://schemas.openxmlformats.org/officeDocument/2006/relationships/hyperlink" Target="http://www.sumegtej.h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youtube.com/watch?v=UCNOEDI8W_U&amp;t=25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fs.okstate.edu/breeds/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hte.hu/" TargetMode="External"/><Relationship Id="rId2" Type="http://schemas.openxmlformats.org/officeDocument/2006/relationships/hyperlink" Target="https://www.mhagte.h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hyperlink" Target="https://agraragazat.hu/hir/kilenc-husmarhafajta-egyutt-legelt-keszthelyen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mousin.hu/hu/fooldal/" TargetMode="External"/><Relationship Id="rId2" Type="http://schemas.openxmlformats.org/officeDocument/2006/relationships/hyperlink" Target="https://charolais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graragazat.hu/hir/kilenc-husmarhafajta-egyutt-legelt-keszthelyen/" TargetMode="External"/><Relationship Id="rId4" Type="http://schemas.openxmlformats.org/officeDocument/2006/relationships/hyperlink" Target="http://www.scielo.br/pdf/rbz/v38nspe/v38nspea14.pdf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info/sites/default/files/food-farming-fisheries/farming/documents/beef-weekly-prices_en.pdf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EchBeeqyZ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s://www.youtube.com/watch?v=JxpKeJn8Gzc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net.jogtar.hu/jogszabaly?docid=a1600383.kor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nebih.gov.hu/documents/10182/1146987/ENAR+felhaszn%C3%A1l%C3%B3i+k%C3%A9zik%C3%B6nyv.pdf/8150e8cc-10ae-d54a-874c-4bb100629c4e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613458" y="1416819"/>
            <a:ext cx="6538185" cy="1052061"/>
          </a:xfrm>
        </p:spPr>
        <p:txBody>
          <a:bodyPr>
            <a:normAutofit/>
          </a:bodyPr>
          <a:lstStyle/>
          <a:p>
            <a:r>
              <a:rPr lang="hu-HU" sz="4400" b="1" dirty="0" err="1" smtClean="0"/>
              <a:t>Szarvasmarhatenyésztés</a:t>
            </a:r>
            <a:endParaRPr lang="hu-HU" sz="44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63227" y="2631972"/>
            <a:ext cx="9144000" cy="559284"/>
          </a:xfrm>
        </p:spPr>
        <p:txBody>
          <a:bodyPr>
            <a:noAutofit/>
          </a:bodyPr>
          <a:lstStyle/>
          <a:p>
            <a:endParaRPr lang="hu-HU" dirty="0" smtClean="0"/>
          </a:p>
          <a:p>
            <a:r>
              <a:rPr lang="hu-HU" dirty="0" smtClean="0"/>
              <a:t>Dr. Polgár J. Péter</a:t>
            </a:r>
          </a:p>
          <a:p>
            <a:r>
              <a:rPr lang="hu-HU" dirty="0" smtClean="0"/>
              <a:t>Magyar Agrár- és Élettudományi Egyetem, 2022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" y="1023071"/>
            <a:ext cx="2849662" cy="220125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88" y="1025350"/>
            <a:ext cx="2931965" cy="21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351089" y="540412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424114" y="5369203"/>
            <a:ext cx="180022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hu-HU"/>
          </a:p>
        </p:txBody>
      </p:sp>
      <p:pic>
        <p:nvPicPr>
          <p:cNvPr id="27653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99" y="633689"/>
            <a:ext cx="7957751" cy="57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070939" y="5369203"/>
            <a:ext cx="1639329" cy="85598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142266" y="5325785"/>
            <a:ext cx="18250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600" dirty="0" smtClean="0"/>
              <a:t>„</a:t>
            </a:r>
            <a:r>
              <a:rPr lang="hu-HU" altLang="hu-HU" sz="1600" dirty="0" err="1" smtClean="0"/>
              <a:t>days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open</a:t>
            </a:r>
            <a:r>
              <a:rPr lang="hu-HU" altLang="hu-HU" sz="1600" dirty="0" smtClean="0"/>
              <a:t>”</a:t>
            </a:r>
            <a:r>
              <a:rPr lang="hu-HU" altLang="hu-HU" sz="1600" dirty="0"/>
              <a:t/>
            </a:r>
            <a:br>
              <a:rPr lang="hu-HU" altLang="hu-HU" sz="1600" dirty="0"/>
            </a:br>
            <a:r>
              <a:rPr lang="hu-HU" altLang="hu-HU" sz="1600" dirty="0"/>
              <a:t>(</a:t>
            </a:r>
            <a:r>
              <a:rPr lang="hu-HU" altLang="hu-HU" sz="1600" dirty="0" err="1"/>
              <a:t>involuciós</a:t>
            </a:r>
            <a:r>
              <a:rPr lang="hu-HU" altLang="hu-HU" sz="1600" dirty="0"/>
              <a:t> </a:t>
            </a:r>
            <a:r>
              <a:rPr lang="hu-HU" altLang="hu-HU" sz="1600" dirty="0" smtClean="0"/>
              <a:t>idő+  </a:t>
            </a:r>
            <a:r>
              <a:rPr lang="hu-HU" altLang="hu-HU" sz="1600" dirty="0" err="1" smtClean="0"/>
              <a:t>szervízperiódus</a:t>
            </a:r>
            <a:r>
              <a:rPr lang="hu-HU" altLang="hu-HU" sz="1600" dirty="0" smtClean="0"/>
              <a:t>)</a:t>
            </a:r>
            <a:endParaRPr lang="hu-HU" altLang="hu-HU" sz="1600" dirty="0"/>
          </a:p>
        </p:txBody>
      </p:sp>
      <p:sp>
        <p:nvSpPr>
          <p:cNvPr id="4" name="Jobb oldali kapcsos zárójel 3"/>
          <p:cNvSpPr/>
          <p:nvPr/>
        </p:nvSpPr>
        <p:spPr>
          <a:xfrm>
            <a:off x="10129904" y="1903048"/>
            <a:ext cx="469557" cy="334456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611497" y="3390663"/>
            <a:ext cx="1580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Egy év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658006" y="440467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80 nap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182349" y="233579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Genetikai, élettani alapok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655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/>
              <a:t>Szarvasmarhafajták csoportosítása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6385" y="1516226"/>
            <a:ext cx="5526196" cy="5141913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hu-HU" altLang="hu-HU" sz="2400" b="1" dirty="0" smtClean="0"/>
              <a:t>Tejhasznú</a:t>
            </a:r>
            <a:r>
              <a:rPr lang="hu-HU" altLang="hu-HU" sz="2400" b="1" dirty="0"/>
              <a:t>:</a:t>
            </a:r>
          </a:p>
          <a:p>
            <a:pPr marL="609600" indent="-609600">
              <a:buNone/>
            </a:pPr>
            <a:r>
              <a:rPr lang="hu-HU" altLang="hu-HU" sz="2400" b="1" dirty="0" smtClean="0"/>
              <a:t>	</a:t>
            </a:r>
            <a:r>
              <a:rPr lang="hu-HU" altLang="hu-HU" sz="2400" dirty="0" smtClean="0"/>
              <a:t>- </a:t>
            </a:r>
            <a:r>
              <a:rPr lang="hu-HU" altLang="hu-HU" sz="2400" dirty="0" err="1" smtClean="0"/>
              <a:t>holstein</a:t>
            </a:r>
            <a:r>
              <a:rPr lang="hu-HU" altLang="hu-HU" sz="2400" dirty="0" smtClean="0"/>
              <a:t> </a:t>
            </a:r>
            <a:r>
              <a:rPr lang="hu-HU" altLang="hu-HU" sz="2400" dirty="0"/>
              <a:t>fríz, jersey, </a:t>
            </a:r>
            <a:r>
              <a:rPr lang="hu-HU" altLang="hu-HU" sz="2400" dirty="0" err="1"/>
              <a:t>ayrshire</a:t>
            </a:r>
            <a:endParaRPr lang="hu-HU" altLang="hu-HU" sz="2400" dirty="0"/>
          </a:p>
          <a:p>
            <a:pPr marL="609600" indent="-609600">
              <a:buNone/>
            </a:pPr>
            <a:r>
              <a:rPr lang="hu-HU" altLang="hu-HU" sz="2400" b="1" dirty="0" smtClean="0"/>
              <a:t>Húshasznú</a:t>
            </a:r>
            <a:r>
              <a:rPr lang="hu-HU" altLang="hu-HU" sz="2400" dirty="0"/>
              <a:t>:</a:t>
            </a:r>
          </a:p>
          <a:p>
            <a:pPr marL="609600" indent="-609600">
              <a:buNone/>
            </a:pPr>
            <a:r>
              <a:rPr lang="hu-HU" altLang="hu-HU" sz="2400" dirty="0" smtClean="0"/>
              <a:t>	- </a:t>
            </a:r>
            <a:r>
              <a:rPr lang="hu-HU" altLang="hu-HU" sz="2400" dirty="0" err="1" smtClean="0"/>
              <a:t>hereford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angus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galloway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limousin</a:t>
            </a:r>
            <a:r>
              <a:rPr lang="hu-HU" altLang="hu-HU" sz="2400" dirty="0" smtClean="0"/>
              <a:t>,  </a:t>
            </a:r>
            <a:r>
              <a:rPr lang="hu-HU" altLang="hu-HU" sz="2400" dirty="0" err="1" smtClean="0"/>
              <a:t>blonde</a:t>
            </a:r>
            <a:r>
              <a:rPr lang="hu-HU" altLang="hu-HU" sz="2400" dirty="0" smtClean="0"/>
              <a:t> </a:t>
            </a:r>
            <a:r>
              <a:rPr lang="hu-HU" altLang="hu-HU" sz="2400" dirty="0" err="1"/>
              <a:t>d’Aquitaine</a:t>
            </a:r>
            <a:r>
              <a:rPr lang="hu-HU" altLang="hu-HU" sz="2400" dirty="0" smtClean="0"/>
              <a:t>, </a:t>
            </a:r>
            <a:r>
              <a:rPr lang="hu-HU" altLang="hu-HU" sz="2400" dirty="0" err="1" smtClean="0"/>
              <a:t>charolais</a:t>
            </a:r>
            <a:r>
              <a:rPr lang="hu-HU" altLang="hu-HU" sz="2400" dirty="0"/>
              <a:t>, fehér-kék belga</a:t>
            </a:r>
          </a:p>
          <a:p>
            <a:pPr marL="609600" indent="-609600">
              <a:buNone/>
            </a:pPr>
            <a:r>
              <a:rPr lang="hu-HU" altLang="hu-HU" sz="2400" b="1" dirty="0"/>
              <a:t>Kettős hasznú</a:t>
            </a:r>
            <a:r>
              <a:rPr lang="hu-HU" altLang="hu-HU" sz="2400" dirty="0"/>
              <a:t>:</a:t>
            </a:r>
          </a:p>
          <a:p>
            <a:pPr marL="609600" indent="-609600">
              <a:buNone/>
            </a:pPr>
            <a:r>
              <a:rPr lang="hu-HU" altLang="hu-HU" dirty="0"/>
              <a:t>	- </a:t>
            </a:r>
            <a:r>
              <a:rPr lang="hu-HU" altLang="hu-HU" sz="2400" dirty="0"/>
              <a:t>magyar tarka, borzderes</a:t>
            </a:r>
          </a:p>
          <a:p>
            <a:pPr marL="609600" indent="-609600">
              <a:buNone/>
            </a:pPr>
            <a:r>
              <a:rPr lang="hu-HU" altLang="hu-HU" sz="2400" b="1" i="1" dirty="0" smtClean="0">
                <a:solidFill>
                  <a:schemeClr val="accent1">
                    <a:lumMod val="75000"/>
                  </a:schemeClr>
                </a:solidFill>
              </a:rPr>
              <a:t>Őshonos:</a:t>
            </a:r>
            <a:endParaRPr lang="hu-HU" altLang="hu-HU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>
              <a:buNone/>
            </a:pPr>
            <a:r>
              <a:rPr lang="hu-HU" altLang="hu-HU" sz="24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hu-HU" altLang="hu-HU" sz="2400" dirty="0">
                <a:solidFill>
                  <a:schemeClr val="accent1">
                    <a:lumMod val="75000"/>
                  </a:schemeClr>
                </a:solidFill>
              </a:rPr>
              <a:t>- magyar </a:t>
            </a:r>
            <a:r>
              <a:rPr lang="hu-HU" altLang="hu-HU" sz="2400" dirty="0" smtClean="0">
                <a:solidFill>
                  <a:schemeClr val="accent1">
                    <a:lumMod val="75000"/>
                  </a:schemeClr>
                </a:solidFill>
              </a:rPr>
              <a:t>szürke</a:t>
            </a:r>
            <a:endParaRPr lang="hu-HU" alt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136221" y="5800058"/>
            <a:ext cx="26452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Forrás: </a:t>
            </a:r>
            <a:r>
              <a:rPr lang="hu-HU" sz="1100" dirty="0" err="1" smtClean="0"/>
              <a:t>Szarvasmarhatenyésztés</a:t>
            </a:r>
            <a:r>
              <a:rPr lang="hu-HU" sz="1100" dirty="0" smtClean="0"/>
              <a:t>, 4. fejezet </a:t>
            </a:r>
            <a:endParaRPr lang="hu-HU" sz="1100" dirty="0"/>
          </a:p>
        </p:txBody>
      </p:sp>
      <p:sp>
        <p:nvSpPr>
          <p:cNvPr id="3" name="Téglalap 2"/>
          <p:cNvSpPr/>
          <p:nvPr/>
        </p:nvSpPr>
        <p:spPr>
          <a:xfrm>
            <a:off x="8129438" y="6188116"/>
            <a:ext cx="39328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>
                <a:hlinkClick r:id="rId2"/>
              </a:rPr>
              <a:t>https://</a:t>
            </a:r>
            <a:r>
              <a:rPr lang="hu-HU" sz="1200" dirty="0" smtClean="0">
                <a:hlinkClick r:id="rId2"/>
              </a:rPr>
              <a:t>dtk.tankonyvtar.hu/xmlui/handle/123456789/12884</a:t>
            </a:r>
            <a:endParaRPr lang="hu-HU" sz="1200" dirty="0" smtClean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1480" y="2312252"/>
            <a:ext cx="18864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</a:rPr>
              <a:t>Típus és fajta: meghatározza a hús és </a:t>
            </a:r>
            <a:r>
              <a:rPr lang="hu-HU" sz="1800" dirty="0">
                <a:solidFill>
                  <a:schemeClr val="accent2">
                    <a:lumMod val="75000"/>
                  </a:schemeClr>
                </a:solidFill>
              </a:rPr>
              <a:t>tej</a:t>
            </a:r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</a:rPr>
              <a:t> termelési lehetőségeit, potenciálját.</a:t>
            </a:r>
          </a:p>
          <a:p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9345168" y="2312252"/>
            <a:ext cx="25319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</a:rPr>
              <a:t>Tartási, takarmányozási és gazdasági környezet:</a:t>
            </a:r>
          </a:p>
          <a:p>
            <a:pPr algn="r"/>
            <a:r>
              <a:rPr lang="hu-HU" sz="1600" dirty="0" smtClean="0">
                <a:solidFill>
                  <a:schemeClr val="accent2">
                    <a:lumMod val="75000"/>
                  </a:schemeClr>
                </a:solidFill>
              </a:rPr>
              <a:t>Meghatározza, hogy az állomány termelési potenciálját milyen mértékben tudjuk kihasználni.</a:t>
            </a:r>
            <a:endParaRPr lang="hu-H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Jobbra nyíl 5"/>
          <p:cNvSpPr/>
          <p:nvPr/>
        </p:nvSpPr>
        <p:spPr>
          <a:xfrm>
            <a:off x="2457942" y="35083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Jobbra nyíl 6"/>
          <p:cNvSpPr/>
          <p:nvPr/>
        </p:nvSpPr>
        <p:spPr>
          <a:xfrm rot="10800000">
            <a:off x="8782581" y="35083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26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</a:t>
            </a:r>
            <a:r>
              <a:rPr lang="hu-HU" dirty="0" smtClean="0"/>
              <a:t>enyésztés, törzskönyvezés 1.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6395" y="1455684"/>
            <a:ext cx="11555605" cy="4351338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Állomány és egyed azonosítása</a:t>
            </a:r>
          </a:p>
          <a:p>
            <a:r>
              <a:rPr lang="hu-HU" dirty="0" smtClean="0"/>
              <a:t>Származás igazolása, származási adatok gyűjtése</a:t>
            </a:r>
          </a:p>
          <a:p>
            <a:r>
              <a:rPr lang="hu-HU" dirty="0" smtClean="0"/>
              <a:t>Termelési adatok gyűjtése (szaporulat, tejtermelés, hústermelés)</a:t>
            </a:r>
          </a:p>
          <a:p>
            <a:pPr marL="114300" indent="0">
              <a:buNone/>
            </a:pPr>
            <a:endParaRPr lang="hu-HU" dirty="0" smtClean="0"/>
          </a:p>
          <a:p>
            <a:r>
              <a:rPr lang="hu-HU" dirty="0" smtClean="0"/>
              <a:t>Küllemi bírálat       </a:t>
            </a:r>
            <a:r>
              <a:rPr lang="hu-HU" sz="1400" dirty="0" smtClean="0"/>
              <a:t>(</a:t>
            </a:r>
            <a:r>
              <a:rPr lang="hu-HU" sz="1400" dirty="0"/>
              <a:t>I</a:t>
            </a:r>
            <a:r>
              <a:rPr lang="hu-HU" sz="1400" dirty="0" smtClean="0"/>
              <a:t>smered a tehened?)</a:t>
            </a:r>
            <a:endParaRPr lang="hu-HU" dirty="0" smtClean="0"/>
          </a:p>
          <a:p>
            <a:pPr marL="114300" indent="0">
              <a:buNone/>
            </a:pPr>
            <a:endParaRPr lang="hu-HU" dirty="0" smtClean="0"/>
          </a:p>
          <a:p>
            <a:r>
              <a:rPr lang="hu-HU" dirty="0" smtClean="0"/>
              <a:t>Tenyészállat minősítése, törzskönyvi osztályba sorolása</a:t>
            </a:r>
            <a:endParaRPr lang="hu-HU" dirty="0"/>
          </a:p>
          <a:p>
            <a:r>
              <a:rPr lang="hu-HU" dirty="0" smtClean="0"/>
              <a:t>Ki végzi el?                              Tenyésztő Egyesület </a:t>
            </a:r>
          </a:p>
          <a:p>
            <a:pPr marL="114300" indent="0">
              <a:buNone/>
            </a:pPr>
            <a:r>
              <a:rPr lang="hu-HU" sz="1400" dirty="0"/>
              <a:t>	</a:t>
            </a:r>
            <a:r>
              <a:rPr lang="hu-HU" sz="1400" dirty="0" smtClean="0"/>
              <a:t>				(Lépj be, használd az információs bázisait: tenyésztés, pályázatok, tagtársak jó gyakorlata…)</a:t>
            </a:r>
            <a:endParaRPr lang="hu-HU" dirty="0" smtClean="0"/>
          </a:p>
        </p:txBody>
      </p:sp>
      <p:sp>
        <p:nvSpPr>
          <p:cNvPr id="5" name="Vágott nyíl jobbra 4"/>
          <p:cNvSpPr/>
          <p:nvPr/>
        </p:nvSpPr>
        <p:spPr>
          <a:xfrm>
            <a:off x="3170980" y="4831354"/>
            <a:ext cx="1428451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5649892" y="3136826"/>
            <a:ext cx="6096000" cy="9890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On-line küllemi bírálati felület (magyar tarka tehén esetében)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https://www.fleckscore.com/hu/merkmale/online-beschreibungsbogen/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http://wsff.info/3d-cow-columbina.htm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ENAR előadások\newszir_180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7791" y="201168"/>
            <a:ext cx="8750631" cy="648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283106" y="6207423"/>
            <a:ext cx="146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Forrás: NÉBIH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84048" y="713232"/>
            <a:ext cx="23042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egyedileg nyilvántartott egyedek (</a:t>
            </a:r>
            <a:r>
              <a:rPr lang="hu-HU" dirty="0" smtClean="0">
                <a:solidFill>
                  <a:srgbClr val="FF0000"/>
                </a:solidFill>
              </a:rPr>
              <a:t>ENAR</a:t>
            </a:r>
            <a:r>
              <a:rPr lang="hu-HU" dirty="0" smtClean="0"/>
              <a:t>) esetében a származási és termelési adatok hitelesíthetőek, a digitális adatbázisok egymással összeköttetésben vannak.  </a:t>
            </a:r>
            <a:endParaRPr lang="hu-HU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1389888" y="2249424"/>
            <a:ext cx="1517903" cy="74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173048" y="237744"/>
            <a:ext cx="368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Tenyésztés, törzskönyvezés 2.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240791" y="3269291"/>
            <a:ext cx="2666999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On-line Tenyészet Információs Rendszer, szarvasmarha ENAR rendszer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https://portal.nebih.gov.hu/enar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2688336" y="3657600"/>
            <a:ext cx="1737358" cy="156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2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67165" y="616745"/>
            <a:ext cx="7772400" cy="1143000"/>
          </a:xfrm>
        </p:spPr>
        <p:txBody>
          <a:bodyPr/>
          <a:lstStyle/>
          <a:p>
            <a:r>
              <a:rPr lang="hu-HU" altLang="hu-HU" b="1" dirty="0" smtClean="0"/>
              <a:t>Nemesítés, </a:t>
            </a:r>
            <a:r>
              <a:rPr lang="hu-HU" altLang="hu-HU" b="1" dirty="0" err="1" smtClean="0"/>
              <a:t>tenyészkiválasztás</a:t>
            </a:r>
            <a:r>
              <a:rPr lang="hu-HU" altLang="hu-HU" b="1" dirty="0" smtClean="0"/>
              <a:t> </a:t>
            </a:r>
            <a:endParaRPr lang="hu-HU" altLang="hu-HU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8150" y="1739900"/>
            <a:ext cx="2362200" cy="641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hu-HU" altLang="hu-HU" b="1" dirty="0" err="1">
                <a:solidFill>
                  <a:srgbClr val="FF0000"/>
                </a:solidFill>
              </a:rPr>
              <a:t>Tenyészcél</a:t>
            </a:r>
            <a:endParaRPr lang="hu-HU" altLang="hu-HU" b="1" dirty="0">
              <a:solidFill>
                <a:srgbClr val="FF0000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383338" y="4397374"/>
            <a:ext cx="4751387" cy="58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200" dirty="0">
                <a:latin typeface="Times New Roman" panose="02020603050405020304" pitchFamily="18" charset="0"/>
              </a:rPr>
              <a:t>Szelekció </a:t>
            </a:r>
            <a:r>
              <a:rPr lang="hu-HU" altLang="hu-HU" sz="2800" dirty="0">
                <a:latin typeface="Times New Roman" panose="02020603050405020304" pitchFamily="18" charset="0"/>
              </a:rPr>
              <a:t>(</a:t>
            </a:r>
            <a:r>
              <a:rPr lang="hu-HU" altLang="hu-HU" sz="2800" dirty="0" err="1">
                <a:latin typeface="Times New Roman" panose="02020603050405020304" pitchFamily="18" charset="0"/>
              </a:rPr>
              <a:t>tenyészkiválasztás</a:t>
            </a:r>
            <a:r>
              <a:rPr lang="hu-HU" altLang="hu-HU" sz="28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240463" y="5472432"/>
            <a:ext cx="3960813" cy="1076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200">
                <a:latin typeface="Times New Roman" panose="02020603050405020304" pitchFamily="18" charset="0"/>
              </a:rPr>
              <a:t>Irányított párosítás, módszerek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240463" y="3163886"/>
            <a:ext cx="3671887" cy="58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3200" dirty="0" err="1">
                <a:latin typeface="Times New Roman" panose="02020603050405020304" pitchFamily="18" charset="0"/>
              </a:rPr>
              <a:t>Tenyészértékbecslés</a:t>
            </a:r>
            <a:endParaRPr lang="hu-HU" altLang="hu-HU" sz="3200" dirty="0">
              <a:latin typeface="Times New Roman" panose="02020603050405020304" pitchFamily="18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7969250" y="2537654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7969250" y="381571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7983220" y="5084922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990725" y="3387725"/>
            <a:ext cx="3168650" cy="498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hu-HU" altLang="hu-HU" sz="2800" dirty="0" smtClean="0"/>
              <a:t>Törzskönyvezés </a:t>
            </a:r>
            <a:endParaRPr lang="hu-HU" altLang="hu-HU" sz="2800" dirty="0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5519738" y="371633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1774825" y="1700213"/>
            <a:ext cx="3816350" cy="792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hu-HU" altLang="hu-HU" sz="2800"/>
              <a:t>Teljesítményvizsgálat, termelésellenőrzés</a:t>
            </a: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3503613" y="2708276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5880101" y="2060575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1738313" y="4472941"/>
            <a:ext cx="3600450" cy="1223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hu-HU" altLang="hu-HU" sz="2800"/>
              <a:t>Örökölhetőségi érték, ismételhetőség, megbízhatóság</a:t>
            </a: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V="1">
            <a:off x="5519738" y="4076700"/>
            <a:ext cx="8636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3505074" y="39743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173048" y="237744"/>
            <a:ext cx="368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Tenyésztés, törzskönyvezés 3.</a:t>
            </a:r>
            <a:endParaRPr lang="hu-HU" sz="20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9912350" y="830424"/>
            <a:ext cx="1722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0000"/>
                </a:solidFill>
              </a:rPr>
              <a:t>A tenyészállat értéke magasabb, mint a vágóértéke!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82373" y="6007712"/>
            <a:ext cx="4113627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Szolgáltatás: </a:t>
            </a:r>
            <a:r>
              <a:rPr lang="hu-HU" sz="16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hu-HU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://semex.hu/szolgaltatasaink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157116" y="4365625"/>
            <a:ext cx="1600678" cy="6651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5773276" y="6281807"/>
            <a:ext cx="1906255" cy="536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10718412" y="2205039"/>
            <a:ext cx="1320943" cy="785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kerekített téglalap 5"/>
          <p:cNvSpPr/>
          <p:nvPr/>
        </p:nvSpPr>
        <p:spPr>
          <a:xfrm>
            <a:off x="816962" y="2252137"/>
            <a:ext cx="1202765" cy="6526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126458" y="28334"/>
            <a:ext cx="4547392" cy="2881313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793125" y="437356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/>
              <a:t>Tehénállomány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2784476" y="1052513"/>
            <a:ext cx="3889375" cy="18732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857501" y="1125538"/>
            <a:ext cx="201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Törzstenyészetek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3792538" y="2205039"/>
            <a:ext cx="2881312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484563" y="11445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792538" y="2276475"/>
            <a:ext cx="1871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Bikanevelő tehenek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7678738" y="2205039"/>
            <a:ext cx="2881312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altLang="hu-HU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7175500" y="2349501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Csúcsbika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6961189" y="2420938"/>
            <a:ext cx="287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x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7177088" y="693738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i="1"/>
              <a:t>célpárosítás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H="1">
            <a:off x="7177088" y="1052514"/>
            <a:ext cx="5762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5664201" y="3213101"/>
            <a:ext cx="2881313" cy="720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232400" y="3154363"/>
            <a:ext cx="23764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Tenyészbika </a:t>
            </a:r>
          </a:p>
          <a:p>
            <a:pPr algn="ctr">
              <a:spcBef>
                <a:spcPct val="50000"/>
              </a:spcBef>
            </a:pPr>
            <a:r>
              <a:rPr lang="hu-HU" altLang="hu-HU"/>
              <a:t>jelölt</a:t>
            </a:r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6529388" y="2997201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 flipH="1">
            <a:off x="7608888" y="2997201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14" name="Oval 18"/>
          <p:cNvSpPr>
            <a:spLocks noChangeArrowheads="1"/>
          </p:cNvSpPr>
          <p:nvPr/>
        </p:nvSpPr>
        <p:spPr bwMode="auto">
          <a:xfrm>
            <a:off x="3143250" y="3573464"/>
            <a:ext cx="1944688" cy="86518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3143251" y="37893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STV</a:t>
            </a:r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5665788" y="4149726"/>
            <a:ext cx="3167062" cy="720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17" name="Text Box 21"/>
          <p:cNvSpPr txBox="1">
            <a:spLocks noChangeArrowheads="1"/>
          </p:cNvSpPr>
          <p:nvPr/>
        </p:nvSpPr>
        <p:spPr bwMode="auto">
          <a:xfrm>
            <a:off x="5519739" y="4149725"/>
            <a:ext cx="23764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Szaporodásbiológiai vizsgálat</a:t>
            </a:r>
          </a:p>
        </p:txBody>
      </p:sp>
      <p:sp>
        <p:nvSpPr>
          <p:cNvPr id="55318" name="Oval 22"/>
          <p:cNvSpPr>
            <a:spLocks noChangeArrowheads="1"/>
          </p:cNvSpPr>
          <p:nvPr/>
        </p:nvSpPr>
        <p:spPr bwMode="auto">
          <a:xfrm>
            <a:off x="5735639" y="5518150"/>
            <a:ext cx="1944687" cy="86518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19" name="Text Box 23"/>
          <p:cNvSpPr txBox="1">
            <a:spLocks noChangeArrowheads="1"/>
          </p:cNvSpPr>
          <p:nvPr/>
        </p:nvSpPr>
        <p:spPr bwMode="auto">
          <a:xfrm>
            <a:off x="5735639" y="5799138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ITV</a:t>
            </a:r>
          </a:p>
        </p:txBody>
      </p:sp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2416223" y="5004594"/>
            <a:ext cx="2881313" cy="720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1992314" y="5157788"/>
            <a:ext cx="2376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dirty="0"/>
              <a:t>Spermatermelés</a:t>
            </a:r>
          </a:p>
        </p:txBody>
      </p:sp>
      <p:sp>
        <p:nvSpPr>
          <p:cNvPr id="55322" name="Line 26"/>
          <p:cNvSpPr>
            <a:spLocks noChangeShapeType="1"/>
          </p:cNvSpPr>
          <p:nvPr/>
        </p:nvSpPr>
        <p:spPr bwMode="auto">
          <a:xfrm flipH="1">
            <a:off x="5232401" y="4797425"/>
            <a:ext cx="35877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23" name="Line 27"/>
          <p:cNvSpPr>
            <a:spLocks noChangeShapeType="1"/>
          </p:cNvSpPr>
          <p:nvPr/>
        </p:nvSpPr>
        <p:spPr bwMode="auto">
          <a:xfrm>
            <a:off x="5232400" y="5445126"/>
            <a:ext cx="5032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auto">
          <a:xfrm>
            <a:off x="8256589" y="5356225"/>
            <a:ext cx="1152525" cy="28733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8329613" y="5356225"/>
            <a:ext cx="1008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/>
              <a:t>Csúcsbika</a:t>
            </a:r>
          </a:p>
        </p:txBody>
      </p:sp>
      <p:sp>
        <p:nvSpPr>
          <p:cNvPr id="55326" name="Rectangle 30"/>
          <p:cNvSpPr>
            <a:spLocks noChangeArrowheads="1"/>
          </p:cNvSpPr>
          <p:nvPr/>
        </p:nvSpPr>
        <p:spPr bwMode="auto">
          <a:xfrm>
            <a:off x="8256589" y="5861050"/>
            <a:ext cx="1152525" cy="28733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8329613" y="5861050"/>
            <a:ext cx="1008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/>
              <a:t>Átlagbika</a:t>
            </a:r>
          </a:p>
        </p:txBody>
      </p:sp>
      <p:sp>
        <p:nvSpPr>
          <p:cNvPr id="55328" name="Rectangle 32"/>
          <p:cNvSpPr>
            <a:spLocks noChangeArrowheads="1"/>
          </p:cNvSpPr>
          <p:nvPr/>
        </p:nvSpPr>
        <p:spPr bwMode="auto">
          <a:xfrm>
            <a:off x="8256589" y="6364289"/>
            <a:ext cx="1152525" cy="28733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29" name="Text Box 33"/>
          <p:cNvSpPr txBox="1">
            <a:spLocks noChangeArrowheads="1"/>
          </p:cNvSpPr>
          <p:nvPr/>
        </p:nvSpPr>
        <p:spPr bwMode="auto">
          <a:xfrm>
            <a:off x="8329614" y="6364288"/>
            <a:ext cx="1150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400"/>
              <a:t>„Megfelelt”</a:t>
            </a:r>
          </a:p>
        </p:txBody>
      </p:sp>
      <p:sp>
        <p:nvSpPr>
          <p:cNvPr id="55330" name="Line 34"/>
          <p:cNvSpPr>
            <a:spLocks noChangeShapeType="1"/>
          </p:cNvSpPr>
          <p:nvPr/>
        </p:nvSpPr>
        <p:spPr bwMode="auto">
          <a:xfrm flipV="1">
            <a:off x="7751763" y="5516564"/>
            <a:ext cx="4318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1" name="Line 35"/>
          <p:cNvSpPr>
            <a:spLocks noChangeShapeType="1"/>
          </p:cNvSpPr>
          <p:nvPr/>
        </p:nvSpPr>
        <p:spPr bwMode="auto">
          <a:xfrm>
            <a:off x="7824789" y="60213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2" name="Line 36"/>
          <p:cNvSpPr>
            <a:spLocks noChangeShapeType="1"/>
          </p:cNvSpPr>
          <p:nvPr/>
        </p:nvSpPr>
        <p:spPr bwMode="auto">
          <a:xfrm>
            <a:off x="7751763" y="6165851"/>
            <a:ext cx="3603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3" name="Freeform 37"/>
          <p:cNvSpPr>
            <a:spLocks/>
          </p:cNvSpPr>
          <p:nvPr/>
        </p:nvSpPr>
        <p:spPr bwMode="auto">
          <a:xfrm>
            <a:off x="4872039" y="1341438"/>
            <a:ext cx="4778375" cy="4679950"/>
          </a:xfrm>
          <a:custGeom>
            <a:avLst/>
            <a:gdLst>
              <a:gd name="T0" fmla="*/ 2994 w 3010"/>
              <a:gd name="T1" fmla="*/ 2948 h 2948"/>
              <a:gd name="T2" fmla="*/ 3010 w 3010"/>
              <a:gd name="T3" fmla="*/ 0 h 2948"/>
              <a:gd name="T4" fmla="*/ 0 w 3010"/>
              <a:gd name="T5" fmla="*/ 0 h 2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10" h="2948">
                <a:moveTo>
                  <a:pt x="2994" y="2948"/>
                </a:moveTo>
                <a:lnTo>
                  <a:pt x="3010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4" name="Freeform 38"/>
          <p:cNvSpPr>
            <a:spLocks/>
          </p:cNvSpPr>
          <p:nvPr/>
        </p:nvSpPr>
        <p:spPr bwMode="auto">
          <a:xfrm>
            <a:off x="3433764" y="333376"/>
            <a:ext cx="6524625" cy="6272213"/>
          </a:xfrm>
          <a:custGeom>
            <a:avLst/>
            <a:gdLst>
              <a:gd name="T0" fmla="*/ 4099 w 4110"/>
              <a:gd name="T1" fmla="*/ 3951 h 3951"/>
              <a:gd name="T2" fmla="*/ 4110 w 4110"/>
              <a:gd name="T3" fmla="*/ 11 h 3951"/>
              <a:gd name="T4" fmla="*/ 0 w 4110"/>
              <a:gd name="T5" fmla="*/ 0 h 3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10" h="3951">
                <a:moveTo>
                  <a:pt x="4099" y="3951"/>
                </a:moveTo>
                <a:lnTo>
                  <a:pt x="4110" y="11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339966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5" name="Line 39"/>
          <p:cNvSpPr>
            <a:spLocks noChangeShapeType="1"/>
          </p:cNvSpPr>
          <p:nvPr/>
        </p:nvSpPr>
        <p:spPr bwMode="auto">
          <a:xfrm flipV="1">
            <a:off x="9191625" y="2997201"/>
            <a:ext cx="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6" name="Oval 40"/>
          <p:cNvSpPr>
            <a:spLocks noChangeArrowheads="1"/>
          </p:cNvSpPr>
          <p:nvPr/>
        </p:nvSpPr>
        <p:spPr bwMode="auto">
          <a:xfrm>
            <a:off x="1733648" y="5946585"/>
            <a:ext cx="1223963" cy="574675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5337" name="Line 41"/>
          <p:cNvSpPr>
            <a:spLocks noChangeShapeType="1"/>
          </p:cNvSpPr>
          <p:nvPr/>
        </p:nvSpPr>
        <p:spPr bwMode="auto">
          <a:xfrm flipH="1">
            <a:off x="5159376" y="3500438"/>
            <a:ext cx="3603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8" name="Line 42"/>
          <p:cNvSpPr>
            <a:spLocks noChangeShapeType="1"/>
          </p:cNvSpPr>
          <p:nvPr/>
        </p:nvSpPr>
        <p:spPr bwMode="auto">
          <a:xfrm>
            <a:off x="5159375" y="4221163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39" name="Text Box 43"/>
          <p:cNvSpPr txBox="1">
            <a:spLocks noChangeArrowheads="1"/>
          </p:cNvSpPr>
          <p:nvPr/>
        </p:nvSpPr>
        <p:spPr bwMode="auto">
          <a:xfrm>
            <a:off x="2035199" y="6068911"/>
            <a:ext cx="6634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dirty="0"/>
              <a:t>selejt</a:t>
            </a:r>
          </a:p>
        </p:txBody>
      </p:sp>
      <p:sp>
        <p:nvSpPr>
          <p:cNvPr id="55340" name="Line 44"/>
          <p:cNvSpPr>
            <a:spLocks noChangeShapeType="1"/>
          </p:cNvSpPr>
          <p:nvPr/>
        </p:nvSpPr>
        <p:spPr bwMode="auto">
          <a:xfrm flipH="1">
            <a:off x="2878140" y="5724525"/>
            <a:ext cx="5762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41" name="Line 45"/>
          <p:cNvSpPr>
            <a:spLocks noChangeShapeType="1"/>
          </p:cNvSpPr>
          <p:nvPr/>
        </p:nvSpPr>
        <p:spPr bwMode="auto">
          <a:xfrm flipH="1">
            <a:off x="2927351" y="6019006"/>
            <a:ext cx="280828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42" name="Freeform 46"/>
          <p:cNvSpPr>
            <a:spLocks/>
          </p:cNvSpPr>
          <p:nvPr/>
        </p:nvSpPr>
        <p:spPr bwMode="auto">
          <a:xfrm>
            <a:off x="2004318" y="3795711"/>
            <a:ext cx="1296987" cy="2232025"/>
          </a:xfrm>
          <a:custGeom>
            <a:avLst/>
            <a:gdLst>
              <a:gd name="T0" fmla="*/ 817 w 817"/>
              <a:gd name="T1" fmla="*/ 0 h 1406"/>
              <a:gd name="T2" fmla="*/ 2 w 817"/>
              <a:gd name="T3" fmla="*/ 2 h 1406"/>
              <a:gd name="T4" fmla="*/ 0 w 817"/>
              <a:gd name="T5" fmla="*/ 1406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7" h="1406">
                <a:moveTo>
                  <a:pt x="817" y="0"/>
                </a:moveTo>
                <a:lnTo>
                  <a:pt x="2" y="2"/>
                </a:lnTo>
                <a:lnTo>
                  <a:pt x="0" y="140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43" name="Freeform 47"/>
          <p:cNvSpPr>
            <a:spLocks/>
          </p:cNvSpPr>
          <p:nvPr/>
        </p:nvSpPr>
        <p:spPr bwMode="auto">
          <a:xfrm>
            <a:off x="2216342" y="4507113"/>
            <a:ext cx="3744913" cy="1585912"/>
          </a:xfrm>
          <a:custGeom>
            <a:avLst/>
            <a:gdLst>
              <a:gd name="T0" fmla="*/ 2359 w 2359"/>
              <a:gd name="T1" fmla="*/ 1 h 999"/>
              <a:gd name="T2" fmla="*/ 19 w 2359"/>
              <a:gd name="T3" fmla="*/ 0 h 999"/>
              <a:gd name="T4" fmla="*/ 0 w 2359"/>
              <a:gd name="T5" fmla="*/ 999 h 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59" h="999">
                <a:moveTo>
                  <a:pt x="2359" y="1"/>
                </a:moveTo>
                <a:lnTo>
                  <a:pt x="19" y="0"/>
                </a:lnTo>
                <a:lnTo>
                  <a:pt x="0" y="99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55344" name="Picture 48" descr="3536142_na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22" y="126880"/>
            <a:ext cx="1079500" cy="8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5" name="Picture 49" descr="300px-Cow_calf_dsc065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2230439"/>
            <a:ext cx="925512" cy="6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6" name="Picture 50" descr="magyar_tar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457326"/>
            <a:ext cx="1090612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7" name="Picture 51" descr="535_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4" y="3284538"/>
            <a:ext cx="117633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8" name="Picture 52" descr="simmental_bull_hape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2239963"/>
            <a:ext cx="966788" cy="6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49" name="Picture 53" descr="bull%20sperm%20hig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4173538"/>
            <a:ext cx="887413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50" name="Picture 54" descr="bullcol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5022851"/>
            <a:ext cx="1033463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51" name="Picture 55" descr="P41200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3662363"/>
            <a:ext cx="936625" cy="7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52" name="Picture 56" descr="P82900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9" y="5599113"/>
            <a:ext cx="89693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064372" y="5772257"/>
            <a:ext cx="2082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Forrás: </a:t>
            </a:r>
            <a:r>
              <a:rPr lang="hu-HU" sz="1200" dirty="0" err="1" smtClean="0"/>
              <a:t>Szarvasmahatenyésztés</a:t>
            </a:r>
            <a:r>
              <a:rPr lang="hu-HU" sz="1200" dirty="0" smtClean="0"/>
              <a:t> tananyag, MATE, </a:t>
            </a:r>
            <a:r>
              <a:rPr lang="hu-HU" sz="1200" dirty="0" err="1" smtClean="0"/>
              <a:t>szerk..Bene</a:t>
            </a:r>
            <a:r>
              <a:rPr lang="hu-HU" sz="1200" dirty="0" smtClean="0"/>
              <a:t> Szabolcs</a:t>
            </a:r>
            <a:endParaRPr lang="hu-HU" sz="1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669173" y="2281128"/>
            <a:ext cx="137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Tenyészbika </a:t>
            </a:r>
          </a:p>
          <a:p>
            <a:r>
              <a:rPr lang="hu-HU" b="1" dirty="0" smtClean="0"/>
              <a:t>előállítás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810535" y="2291131"/>
            <a:ext cx="120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Nőivar </a:t>
            </a:r>
          </a:p>
          <a:p>
            <a:r>
              <a:rPr lang="hu-HU" b="1" dirty="0" smtClean="0"/>
              <a:t>szelekciója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806867" y="6371556"/>
            <a:ext cx="189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Utódok tesztelése</a:t>
            </a:r>
            <a:endParaRPr lang="hu-HU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150250" y="4506119"/>
            <a:ext cx="166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Vágóállat (HÚS)</a:t>
            </a:r>
            <a:endParaRPr lang="hu-HU" sz="1600" dirty="0"/>
          </a:p>
        </p:txBody>
      </p:sp>
      <p:sp>
        <p:nvSpPr>
          <p:cNvPr id="10" name="Lefelé nyíl 9"/>
          <p:cNvSpPr/>
          <p:nvPr/>
        </p:nvSpPr>
        <p:spPr>
          <a:xfrm rot="8769948">
            <a:off x="1081488" y="51135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219682" y="313849"/>
            <a:ext cx="1772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/>
              <a:t>Szelekció, </a:t>
            </a:r>
            <a:r>
              <a:rPr lang="hu-HU" sz="1800" b="1" dirty="0" err="1" smtClean="0"/>
              <a:t>tenyész-kiválasztás</a:t>
            </a:r>
            <a:r>
              <a:rPr lang="hu-HU" sz="1800" b="1" dirty="0" smtClean="0"/>
              <a:t> 1.</a:t>
            </a: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16119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5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5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5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5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5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5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5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5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5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5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5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5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5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5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5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5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5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5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5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55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55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55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1" grpId="0"/>
      <p:bldP spid="55302" grpId="0" animBg="1"/>
      <p:bldP spid="55304" grpId="0"/>
      <p:bldP spid="55305" grpId="0" animBg="1"/>
      <p:bldP spid="55306" grpId="0"/>
      <p:bldP spid="55307" grpId="0"/>
      <p:bldP spid="55308" grpId="0"/>
      <p:bldP spid="55309" grpId="0" animBg="1"/>
      <p:bldP spid="55310" grpId="0" animBg="1"/>
      <p:bldP spid="55311" grpId="0"/>
      <p:bldP spid="55312" grpId="0" animBg="1"/>
      <p:bldP spid="55313" grpId="0" animBg="1"/>
      <p:bldP spid="55314" grpId="0" animBg="1"/>
      <p:bldP spid="55315" grpId="0"/>
      <p:bldP spid="55316" grpId="0" animBg="1"/>
      <p:bldP spid="55317" grpId="0"/>
      <p:bldP spid="55318" grpId="0" animBg="1"/>
      <p:bldP spid="55319" grpId="0"/>
      <p:bldP spid="55320" grpId="0" animBg="1"/>
      <p:bldP spid="55321" grpId="0"/>
      <p:bldP spid="55322" grpId="0" animBg="1"/>
      <p:bldP spid="55323" grpId="0" animBg="1"/>
      <p:bldP spid="55324" grpId="0" animBg="1"/>
      <p:bldP spid="55325" grpId="0"/>
      <p:bldP spid="55326" grpId="0" animBg="1"/>
      <p:bldP spid="55327" grpId="0"/>
      <p:bldP spid="55328" grpId="0" animBg="1"/>
      <p:bldP spid="55329" grpId="0"/>
      <p:bldP spid="55330" grpId="0" animBg="1"/>
      <p:bldP spid="55331" grpId="0" animBg="1"/>
      <p:bldP spid="55332" grpId="0" animBg="1"/>
      <p:bldP spid="55333" grpId="0" animBg="1"/>
      <p:bldP spid="55334" grpId="0" animBg="1"/>
      <p:bldP spid="55335" grpId="0" animBg="1"/>
      <p:bldP spid="55336" grpId="0" animBg="1"/>
      <p:bldP spid="55337" grpId="0" animBg="1"/>
      <p:bldP spid="55338" grpId="0" animBg="1"/>
      <p:bldP spid="55339" grpId="0"/>
      <p:bldP spid="55340" grpId="0" animBg="1"/>
      <p:bldP spid="55341" grpId="0" animBg="1"/>
      <p:bldP spid="55342" grpId="0" animBg="1"/>
      <p:bldP spid="553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ChangeArrowheads="1"/>
          </p:cNvSpPr>
          <p:nvPr/>
        </p:nvSpPr>
        <p:spPr bwMode="auto">
          <a:xfrm>
            <a:off x="4152900" y="1627116"/>
            <a:ext cx="2591594" cy="792162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100000">
                <a:srgbClr val="3399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hu-HU" alt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Fenotipus</a:t>
            </a:r>
            <a:r>
              <a:rPr lang="hu-HU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(STV, küllem)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8019" name="Rectangle 3"/>
          <p:cNvSpPr>
            <a:spLocks noChangeArrowheads="1"/>
          </p:cNvSpPr>
          <p:nvPr/>
        </p:nvSpPr>
        <p:spPr bwMode="auto">
          <a:xfrm>
            <a:off x="1776414" y="1808163"/>
            <a:ext cx="2160587" cy="792162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100000">
                <a:srgbClr val="3399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de-DE" altLang="de-D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SNP-Inform</a:t>
            </a:r>
            <a:r>
              <a:rPr lang="hu-HU" altLang="de-DE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áció</a:t>
            </a:r>
            <a:endParaRPr lang="de-DE" altLang="de-DE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8020" name="Rectangle 4"/>
          <p:cNvSpPr>
            <a:spLocks noChangeArrowheads="1"/>
          </p:cNvSpPr>
          <p:nvPr/>
        </p:nvSpPr>
        <p:spPr bwMode="auto">
          <a:xfrm>
            <a:off x="6959600" y="1808163"/>
            <a:ext cx="2160588" cy="792162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100000">
                <a:srgbClr val="3399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hu-HU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Értékelt ivadékok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3935414" y="2960688"/>
            <a:ext cx="3024187" cy="762000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99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1" charset="-128"/>
              </a:defRPr>
            </a:lvl9pPr>
          </a:lstStyle>
          <a:p>
            <a:r>
              <a:rPr lang="hu-HU" altLang="de-DE" sz="1600" b="1" dirty="0" err="1" smtClean="0"/>
              <a:t>Teljesitmény</a:t>
            </a:r>
            <a:r>
              <a:rPr lang="hu-HU" altLang="de-DE" sz="1600" b="1" dirty="0" smtClean="0"/>
              <a:t> - SNP </a:t>
            </a:r>
            <a:r>
              <a:rPr lang="hu-HU" altLang="de-DE" sz="1600" b="1" dirty="0"/>
              <a:t>információ közötti összefüggés becslése</a:t>
            </a:r>
            <a:endParaRPr lang="de-DE" altLang="de-DE" sz="1600" b="1" dirty="0"/>
          </a:p>
        </p:txBody>
      </p:sp>
      <p:cxnSp>
        <p:nvCxnSpPr>
          <p:cNvPr id="26632" name="AutoShape 6"/>
          <p:cNvCxnSpPr>
            <a:cxnSpLocks noChangeShapeType="1"/>
            <a:stCxn id="598019" idx="2"/>
            <a:endCxn id="26631" idx="0"/>
          </p:cNvCxnSpPr>
          <p:nvPr/>
        </p:nvCxnSpPr>
        <p:spPr bwMode="auto">
          <a:xfrm rot="16200000" flipH="1">
            <a:off x="3979069" y="1478757"/>
            <a:ext cx="347663" cy="2590800"/>
          </a:xfrm>
          <a:prstGeom prst="bentConnector3">
            <a:avLst>
              <a:gd name="adj1" fmla="val 51597"/>
            </a:avLst>
          </a:prstGeom>
          <a:noFill/>
          <a:ln w="9525">
            <a:solidFill>
              <a:srgbClr val="0080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33" name="AutoShape 7"/>
          <p:cNvCxnSpPr>
            <a:cxnSpLocks noChangeShapeType="1"/>
            <a:stCxn id="598018" idx="2"/>
            <a:endCxn id="26631" idx="0"/>
          </p:cNvCxnSpPr>
          <p:nvPr/>
        </p:nvCxnSpPr>
        <p:spPr bwMode="auto">
          <a:xfrm flipH="1">
            <a:off x="5447507" y="2419278"/>
            <a:ext cx="1190" cy="54141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34" name="AutoShape 8"/>
          <p:cNvCxnSpPr>
            <a:cxnSpLocks noChangeShapeType="1"/>
            <a:stCxn id="598020" idx="2"/>
            <a:endCxn id="26631" idx="0"/>
          </p:cNvCxnSpPr>
          <p:nvPr/>
        </p:nvCxnSpPr>
        <p:spPr bwMode="auto">
          <a:xfrm rot="5400000">
            <a:off x="6570663" y="1477963"/>
            <a:ext cx="347663" cy="2592388"/>
          </a:xfrm>
          <a:prstGeom prst="bentConnector3">
            <a:avLst>
              <a:gd name="adj1" fmla="val 51597"/>
            </a:avLst>
          </a:prstGeom>
          <a:noFill/>
          <a:ln w="9525">
            <a:solidFill>
              <a:srgbClr val="0080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98025" name="Group 9"/>
          <p:cNvGrpSpPr/>
          <p:nvPr/>
        </p:nvGrpSpPr>
        <p:grpSpPr bwMode="auto">
          <a:xfrm>
            <a:off x="1703388" y="3735389"/>
            <a:ext cx="4679950" cy="1673225"/>
            <a:chOff x="113" y="2104"/>
            <a:chExt cx="2948" cy="1054"/>
          </a:xfrm>
        </p:grpSpPr>
        <p:sp>
          <p:nvSpPr>
            <p:cNvPr id="26649" name="Text Box 10"/>
            <p:cNvSpPr txBox="1">
              <a:spLocks noChangeArrowheads="1"/>
            </p:cNvSpPr>
            <p:nvPr/>
          </p:nvSpPr>
          <p:spPr bwMode="auto">
            <a:xfrm>
              <a:off x="113" y="2160"/>
              <a:ext cx="1317" cy="3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1pPr>
              <a:lvl2pPr marL="568325" indent="-19050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2pPr>
              <a:lvl3pPr marL="1435100" indent="-35433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3pPr>
              <a:lvl4pPr marL="1970405" indent="-35560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4pPr>
              <a:lvl5pPr marL="2517775" indent="-36830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5pPr>
              <a:lvl6pPr marL="29749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6pPr>
              <a:lvl7pPr marL="34321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7pPr>
              <a:lvl8pPr marL="38893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8pPr>
              <a:lvl9pPr marL="43465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9pPr>
            </a:lstStyle>
            <a:p>
              <a:pPr algn="ctr">
                <a:spcBef>
                  <a:spcPct val="20000"/>
                </a:spcBef>
                <a:buClrTx/>
                <a:buFontTx/>
                <a:buNone/>
              </a:pPr>
              <a:r>
                <a:rPr lang="hu-HU" altLang="de-DE" sz="1600" b="1" dirty="0"/>
                <a:t>Egyed </a:t>
              </a:r>
              <a:r>
                <a:rPr lang="hu-HU" altLang="de-DE" sz="1600" b="1" dirty="0" smtClean="0"/>
                <a:t>mintájának tipizálása</a:t>
              </a:r>
              <a:endParaRPr lang="de-DE" altLang="de-DE" sz="1600" b="1" dirty="0"/>
            </a:p>
          </p:txBody>
        </p:sp>
        <p:sp>
          <p:nvSpPr>
            <p:cNvPr id="598027" name="Rectangle 11"/>
            <p:cNvSpPr>
              <a:spLocks noChangeArrowheads="1"/>
            </p:cNvSpPr>
            <p:nvPr/>
          </p:nvSpPr>
          <p:spPr bwMode="auto">
            <a:xfrm>
              <a:off x="1882" y="2659"/>
              <a:ext cx="1179" cy="499"/>
            </a:xfrm>
            <a:prstGeom prst="rect">
              <a:avLst/>
            </a:prstGeom>
            <a:solidFill>
              <a:srgbClr val="CCFFCC"/>
            </a:solidFill>
            <a:ln w="12700" cap="sq" algn="ctr">
              <a:solidFill>
                <a:srgbClr val="0066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1842" dir="18900000" algn="ctr" rotWithShape="0">
                      <a:srgbClr val="00CC66"/>
                    </a:outerShdw>
                  </a:effectLst>
                </a14:hiddenEffects>
              </a:ext>
            </a:extLst>
          </p:spPr>
          <p:txBody>
            <a:bodyPr tIns="226800" bIns="226800" anchor="ctr" anchorCtr="1"/>
            <a:lstStyle/>
            <a:p>
              <a:pPr eaLnBrk="1" hangingPunct="1">
                <a:defRPr/>
              </a:pPr>
              <a:r>
                <a:rPr lang="hu-HU" altLang="de-DE" sz="2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Genomikus </a:t>
              </a:r>
              <a:r>
                <a:rPr lang="hu-HU" altLang="de-DE" sz="2000" dirty="0" err="1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tenyészérték</a:t>
              </a:r>
              <a:endParaRPr lang="de-DE" altLang="de-DE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26651" name="AutoShape 12"/>
            <p:cNvCxnSpPr>
              <a:cxnSpLocks noChangeShapeType="1"/>
              <a:stCxn id="26649" idx="2"/>
              <a:endCxn id="598027" idx="0"/>
            </p:cNvCxnSpPr>
            <p:nvPr/>
          </p:nvCxnSpPr>
          <p:spPr bwMode="auto">
            <a:xfrm rot="16200000" flipH="1">
              <a:off x="1554" y="1741"/>
              <a:ext cx="136" cy="170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8000"/>
              </a:solidFill>
              <a:miter lim="800000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52" name="AutoShape 13"/>
            <p:cNvCxnSpPr>
              <a:cxnSpLocks noChangeShapeType="1"/>
              <a:stCxn id="26631" idx="2"/>
              <a:endCxn id="598027" idx="0"/>
            </p:cNvCxnSpPr>
            <p:nvPr/>
          </p:nvCxnSpPr>
          <p:spPr bwMode="auto">
            <a:xfrm rot="5400000">
              <a:off x="2194" y="2382"/>
              <a:ext cx="555" cy="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8030" name="Group 14"/>
          <p:cNvGrpSpPr/>
          <p:nvPr/>
        </p:nvGrpSpPr>
        <p:grpSpPr bwMode="auto">
          <a:xfrm>
            <a:off x="5448300" y="3752851"/>
            <a:ext cx="4103688" cy="2879725"/>
            <a:chOff x="2472" y="2115"/>
            <a:chExt cx="2585" cy="1814"/>
          </a:xfrm>
        </p:grpSpPr>
        <p:sp>
          <p:nvSpPr>
            <p:cNvPr id="598031" name="Rectangle 15"/>
            <p:cNvSpPr>
              <a:spLocks noChangeArrowheads="1"/>
            </p:cNvSpPr>
            <p:nvPr/>
          </p:nvSpPr>
          <p:spPr bwMode="auto">
            <a:xfrm>
              <a:off x="3878" y="2659"/>
              <a:ext cx="1179" cy="499"/>
            </a:xfrm>
            <a:prstGeom prst="rect">
              <a:avLst/>
            </a:prstGeom>
            <a:solidFill>
              <a:srgbClr val="CCFFCC"/>
            </a:solidFill>
            <a:ln w="12700" cap="sq" algn="ctr">
              <a:solidFill>
                <a:srgbClr val="0066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1842" dir="18900000" algn="ctr" rotWithShape="0">
                      <a:srgbClr val="00CC66"/>
                    </a:outerShdw>
                  </a:effectLst>
                </a14:hiddenEffects>
              </a:ext>
            </a:extLst>
          </p:spPr>
          <p:txBody>
            <a:bodyPr tIns="226800" bIns="226800" anchor="ctr" anchorCtr="1"/>
            <a:lstStyle/>
            <a:p>
              <a:pPr eaLnBrk="1" hangingPunct="1">
                <a:defRPr/>
              </a:pPr>
              <a:r>
                <a:rPr lang="hu-HU" altLang="de-DE" sz="2000" dirty="0" err="1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Fenotípus</a:t>
              </a:r>
              <a:r>
                <a:rPr lang="hu-HU" altLang="de-DE" sz="2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hu-HU" altLang="de-DE" sz="2000" dirty="0" err="1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tenyészérték</a:t>
              </a:r>
              <a:endParaRPr lang="de-DE" altLang="de-DE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6644" name="Text Box 16"/>
            <p:cNvSpPr txBox="1">
              <a:spLocks noChangeArrowheads="1"/>
            </p:cNvSpPr>
            <p:nvPr/>
          </p:nvSpPr>
          <p:spPr bwMode="auto">
            <a:xfrm>
              <a:off x="3878" y="2115"/>
              <a:ext cx="1179" cy="3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1pPr>
              <a:lvl2pPr marL="568325" indent="-19050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2pPr>
              <a:lvl3pPr marL="1435100" indent="-35433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3pPr>
              <a:lvl4pPr marL="1970405" indent="-35560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4pPr>
              <a:lvl5pPr marL="2517775" indent="-368300" algn="l">
                <a:spcBef>
                  <a:spcPct val="100000"/>
                </a:spcBef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5pPr>
              <a:lvl6pPr marL="29749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6pPr>
              <a:lvl7pPr marL="34321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7pPr>
              <a:lvl8pPr marL="38893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8pPr>
              <a:lvl9pPr marL="4346575" indent="-368300" eaLnBrk="0" fontAlgn="base" hangingPunct="0">
                <a:spcBef>
                  <a:spcPct val="100000"/>
                </a:spcBef>
                <a:spcAft>
                  <a:spcPct val="0"/>
                </a:spcAft>
                <a:buClr>
                  <a:schemeClr val="accent1"/>
                </a:buClr>
                <a:buFont typeface="Arial Unicode MS" pitchFamily="34" charset="-128"/>
                <a:buChar char="❙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1" charset="-128"/>
                </a:defRPr>
              </a:lvl9pPr>
            </a:lstStyle>
            <a:p>
              <a:pPr algn="ctr">
                <a:spcBef>
                  <a:spcPct val="20000"/>
                </a:spcBef>
                <a:buClrTx/>
                <a:buFontTx/>
                <a:buNone/>
              </a:pPr>
              <a:r>
                <a:rPr lang="hu-HU" altLang="de-DE" sz="1600" dirty="0" smtClean="0"/>
                <a:t>Teljesítmény-vizsgálatok</a:t>
              </a:r>
              <a:endParaRPr lang="de-DE" altLang="de-DE" sz="1600" dirty="0"/>
            </a:p>
          </p:txBody>
        </p:sp>
        <p:cxnSp>
          <p:nvCxnSpPr>
            <p:cNvPr id="26645" name="AutoShape 17"/>
            <p:cNvCxnSpPr>
              <a:cxnSpLocks noChangeShapeType="1"/>
              <a:stCxn id="26644" idx="2"/>
              <a:endCxn id="598031" idx="0"/>
            </p:cNvCxnSpPr>
            <p:nvPr/>
          </p:nvCxnSpPr>
          <p:spPr bwMode="auto">
            <a:xfrm rot="5400000">
              <a:off x="4377" y="2569"/>
              <a:ext cx="181" cy="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8034" name="Rectangle 18"/>
            <p:cNvSpPr>
              <a:spLocks noChangeArrowheads="1"/>
            </p:cNvSpPr>
            <p:nvPr/>
          </p:nvSpPr>
          <p:spPr bwMode="auto">
            <a:xfrm>
              <a:off x="2880" y="3430"/>
              <a:ext cx="1179" cy="499"/>
            </a:xfrm>
            <a:prstGeom prst="rect">
              <a:avLst/>
            </a:prstGeom>
            <a:solidFill>
              <a:srgbClr val="CCFFCC"/>
            </a:solidFill>
            <a:ln w="12700" cap="sq" algn="ctr">
              <a:solidFill>
                <a:srgbClr val="0066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1842" dir="18900000" algn="ctr" rotWithShape="0">
                      <a:srgbClr val="00CC66"/>
                    </a:outerShdw>
                  </a:effectLst>
                </a14:hiddenEffects>
              </a:ext>
            </a:extLst>
          </p:spPr>
          <p:txBody>
            <a:bodyPr tIns="226800" bIns="226800" anchor="ctr" anchorCtr="1"/>
            <a:lstStyle/>
            <a:p>
              <a:pPr eaLnBrk="1" hangingPunct="1">
                <a:defRPr/>
              </a:pPr>
              <a:r>
                <a:rPr lang="hu-HU" altLang="de-DE" sz="200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Összevont tenyészérték</a:t>
              </a:r>
              <a:endParaRPr lang="de-DE" altLang="de-DE" sz="20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26647" name="AutoShape 19"/>
            <p:cNvCxnSpPr>
              <a:cxnSpLocks noChangeShapeType="1"/>
              <a:stCxn id="598027" idx="2"/>
              <a:endCxn id="598034" idx="0"/>
            </p:cNvCxnSpPr>
            <p:nvPr/>
          </p:nvCxnSpPr>
          <p:spPr bwMode="auto">
            <a:xfrm rot="16200000" flipH="1">
              <a:off x="2835" y="2795"/>
              <a:ext cx="272" cy="998"/>
            </a:xfrm>
            <a:prstGeom prst="bentConnector3">
              <a:avLst>
                <a:gd name="adj1" fmla="val 49634"/>
              </a:avLst>
            </a:prstGeom>
            <a:noFill/>
            <a:ln w="9525">
              <a:solidFill>
                <a:srgbClr val="008000"/>
              </a:solidFill>
              <a:miter lim="800000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48" name="AutoShape 20"/>
            <p:cNvCxnSpPr>
              <a:cxnSpLocks noChangeShapeType="1"/>
              <a:stCxn id="598031" idx="2"/>
              <a:endCxn id="598034" idx="0"/>
            </p:cNvCxnSpPr>
            <p:nvPr/>
          </p:nvCxnSpPr>
          <p:spPr bwMode="auto">
            <a:xfrm rot="5400000">
              <a:off x="3833" y="2795"/>
              <a:ext cx="272" cy="998"/>
            </a:xfrm>
            <a:prstGeom prst="bentConnector3">
              <a:avLst>
                <a:gd name="adj1" fmla="val 49634"/>
              </a:avLst>
            </a:prstGeom>
            <a:noFill/>
            <a:ln w="9525">
              <a:solidFill>
                <a:srgbClr val="008000"/>
              </a:solidFill>
              <a:miter lim="800000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8037" name="Group 21"/>
          <p:cNvGrpSpPr/>
          <p:nvPr/>
        </p:nvGrpSpPr>
        <p:grpSpPr bwMode="auto">
          <a:xfrm>
            <a:off x="6972300" y="2854325"/>
            <a:ext cx="3443288" cy="762000"/>
            <a:chOff x="3432" y="1616"/>
            <a:chExt cx="2169" cy="480"/>
          </a:xfrm>
        </p:grpSpPr>
        <p:sp>
          <p:nvSpPr>
            <p:cNvPr id="598038" name="Rectangle 22"/>
            <p:cNvSpPr>
              <a:spLocks noChangeArrowheads="1"/>
            </p:cNvSpPr>
            <p:nvPr/>
          </p:nvSpPr>
          <p:spPr bwMode="auto">
            <a:xfrm>
              <a:off x="3696" y="1616"/>
              <a:ext cx="1905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r>
                <a:rPr lang="hu-HU" altLang="de-DE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Ellenőrzés</a:t>
              </a:r>
              <a:r>
                <a:rPr lang="hu-HU" altLang="de-DE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endParaRPr lang="hu-HU" alt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cxnSp>
          <p:nvCxnSpPr>
            <p:cNvPr id="26642" name="AutoShape 23"/>
            <p:cNvCxnSpPr>
              <a:cxnSpLocks noChangeShapeType="1"/>
              <a:endCxn id="598038" idx="1"/>
            </p:cNvCxnSpPr>
            <p:nvPr/>
          </p:nvCxnSpPr>
          <p:spPr bwMode="auto">
            <a:xfrm>
              <a:off x="3432" y="1856"/>
              <a:ext cx="264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638" name="Rectangle 24"/>
          <p:cNvSpPr>
            <a:spLocks noGrp="1" noChangeArrowheads="1"/>
          </p:cNvSpPr>
          <p:nvPr>
            <p:ph type="title"/>
          </p:nvPr>
        </p:nvSpPr>
        <p:spPr>
          <a:xfrm>
            <a:off x="2206176" y="465065"/>
            <a:ext cx="9076635" cy="969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de-DE" sz="3400" b="1" dirty="0" smtClean="0"/>
              <a:t>Genomszelekció, genom </a:t>
            </a:r>
            <a:r>
              <a:rPr lang="hu-HU" altLang="de-DE" sz="3400" b="1" dirty="0" err="1" smtClean="0"/>
              <a:t>tenyészérték</a:t>
            </a:r>
            <a:r>
              <a:rPr lang="hu-HU" altLang="de-DE" sz="3400" b="1" dirty="0" smtClean="0"/>
              <a:t> alkalmazása</a:t>
            </a:r>
            <a:endParaRPr lang="de-DE" altLang="de-DE" sz="3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023061" y="5624513"/>
            <a:ext cx="2004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Háttér adatok: </a:t>
            </a:r>
          </a:p>
          <a:p>
            <a:r>
              <a:rPr lang="hu-HU" sz="2000" b="1" dirty="0" smtClean="0"/>
              <a:t>„referencia adatbázis”</a:t>
            </a:r>
            <a:endParaRPr lang="hu-HU" b="1" dirty="0"/>
          </a:p>
        </p:txBody>
      </p:sp>
      <p:sp>
        <p:nvSpPr>
          <p:cNvPr id="4" name="Jobbra nyíl 3"/>
          <p:cNvSpPr/>
          <p:nvPr/>
        </p:nvSpPr>
        <p:spPr>
          <a:xfrm>
            <a:off x="5058309" y="58977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/>
          <p:cNvSpPr txBox="1"/>
          <p:nvPr/>
        </p:nvSpPr>
        <p:spPr>
          <a:xfrm>
            <a:off x="176005" y="122534"/>
            <a:ext cx="1946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Szelekció, </a:t>
            </a:r>
            <a:r>
              <a:rPr lang="hu-HU" sz="2000" b="1" dirty="0" err="1" smtClean="0"/>
              <a:t>tenyész-kiválasztás</a:t>
            </a:r>
            <a:r>
              <a:rPr lang="hu-HU" sz="2000" b="1" dirty="0" smtClean="0"/>
              <a:t> 2.</a:t>
            </a:r>
            <a:endParaRPr lang="hu-HU" sz="2000" b="1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4" y="1435028"/>
            <a:ext cx="1221729" cy="385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54760" y="5408613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SNP-chip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119321" y="5658295"/>
            <a:ext cx="2136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Technológia: </a:t>
            </a:r>
          </a:p>
          <a:p>
            <a:r>
              <a:rPr lang="hu-H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hu-H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www.illumina.com</a:t>
            </a:r>
            <a:endParaRPr lang="hu-H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8772382" y="5653787"/>
            <a:ext cx="3337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5"/>
              </a:rPr>
              <a:t>https://</a:t>
            </a:r>
            <a:r>
              <a:rPr lang="hu-HU" dirty="0" smtClean="0">
                <a:hlinkClick r:id="rId5"/>
              </a:rPr>
              <a:t>semex.hu/szaporitoanyag-kinalat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0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8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1555605" cy="95097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Technológiai és környezeti hatások:</a:t>
            </a:r>
            <a:br>
              <a:rPr lang="hu-HU" dirty="0" smtClean="0"/>
            </a:br>
            <a:r>
              <a:rPr lang="hu-HU" dirty="0" smtClean="0"/>
              <a:t>adatok és alkalmazásuk</a:t>
            </a:r>
            <a:endParaRPr lang="hu-HU" dirty="0"/>
          </a:p>
        </p:txBody>
      </p:sp>
      <p:pic>
        <p:nvPicPr>
          <p:cNvPr id="3" name="Google Shape;30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4951" y="1069382"/>
            <a:ext cx="8510653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4573621" y="6365554"/>
            <a:ext cx="3748142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https://www.allflex.global/livestock-monitoring/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5906" y="2079908"/>
            <a:ext cx="29190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„</a:t>
            </a:r>
            <a:r>
              <a:rPr lang="hu-HU" sz="1800" dirty="0" err="1" smtClean="0">
                <a:solidFill>
                  <a:srgbClr val="FF0000"/>
                </a:solidFill>
              </a:rPr>
              <a:t>SenseTime</a:t>
            </a:r>
            <a:r>
              <a:rPr lang="hu-HU" sz="1800" dirty="0" smtClean="0">
                <a:solidFill>
                  <a:srgbClr val="FF0000"/>
                </a:solidFill>
              </a:rPr>
              <a:t>” monitoring, </a:t>
            </a:r>
            <a:r>
              <a:rPr lang="hu-HU" sz="1800" dirty="0" err="1" smtClean="0">
                <a:solidFill>
                  <a:srgbClr val="FF0000"/>
                </a:solidFill>
              </a:rPr>
              <a:t>digtális</a:t>
            </a:r>
            <a:r>
              <a:rPr lang="hu-HU" sz="1800" dirty="0" smtClean="0">
                <a:solidFill>
                  <a:srgbClr val="FF0000"/>
                </a:solidFill>
              </a:rPr>
              <a:t> adatok értékelése:</a:t>
            </a:r>
            <a:br>
              <a:rPr lang="hu-HU" sz="1800" dirty="0" smtClean="0">
                <a:solidFill>
                  <a:srgbClr val="FF0000"/>
                </a:solidFill>
              </a:rPr>
            </a:br>
            <a:endParaRPr lang="hu-HU" sz="1800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800" dirty="0" smtClean="0">
                <a:solidFill>
                  <a:srgbClr val="FF0000"/>
                </a:solidFill>
              </a:rPr>
              <a:t>Szaporodás</a:t>
            </a:r>
          </a:p>
          <a:p>
            <a:pPr marL="285750" indent="-285750">
              <a:buFontTx/>
              <a:buChar char="-"/>
            </a:pPr>
            <a:r>
              <a:rPr lang="hu-HU" sz="1800" dirty="0" smtClean="0">
                <a:solidFill>
                  <a:srgbClr val="FF0000"/>
                </a:solidFill>
              </a:rPr>
              <a:t>Egészség</a:t>
            </a:r>
          </a:p>
          <a:p>
            <a:pPr marL="285750" indent="-285750">
              <a:buFontTx/>
              <a:buChar char="-"/>
            </a:pPr>
            <a:r>
              <a:rPr lang="hu-HU" sz="1800" dirty="0" smtClean="0">
                <a:solidFill>
                  <a:srgbClr val="FF0000"/>
                </a:solidFill>
              </a:rPr>
              <a:t>Jó közérzet</a:t>
            </a:r>
          </a:p>
          <a:p>
            <a:pPr marL="285750" indent="-285750">
              <a:buFontTx/>
              <a:buChar char="-"/>
            </a:pPr>
            <a:r>
              <a:rPr lang="hu-HU" sz="1800" dirty="0" smtClean="0">
                <a:solidFill>
                  <a:srgbClr val="FF0000"/>
                </a:solidFill>
              </a:rPr>
              <a:t>Takarmányozás</a:t>
            </a:r>
          </a:p>
          <a:p>
            <a:pPr marL="285750" indent="-285750">
              <a:buFontTx/>
              <a:buChar char="-"/>
            </a:pPr>
            <a:r>
              <a:rPr lang="hu-HU" sz="1800" dirty="0" smtClean="0">
                <a:solidFill>
                  <a:srgbClr val="FF0000"/>
                </a:solidFill>
              </a:rPr>
              <a:t>Ellés.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9012344" y="6322542"/>
            <a:ext cx="2542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Foto: </a:t>
            </a:r>
            <a:r>
              <a:rPr lang="hu-HU" dirty="0" err="1" smtClean="0"/>
              <a:t>www.slideshare.net.png</a:t>
            </a:r>
            <a:endParaRPr lang="hu-HU" dirty="0"/>
          </a:p>
        </p:txBody>
      </p:sp>
      <p:sp>
        <p:nvSpPr>
          <p:cNvPr id="7" name="Jobbra nyíl 6"/>
          <p:cNvSpPr/>
          <p:nvPr/>
        </p:nvSpPr>
        <p:spPr>
          <a:xfrm rot="2344006">
            <a:off x="936873" y="5145881"/>
            <a:ext cx="3838390" cy="37490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1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962752" cy="1325563"/>
          </a:xfrm>
        </p:spPr>
        <p:txBody>
          <a:bodyPr>
            <a:normAutofit/>
          </a:bodyPr>
          <a:lstStyle/>
          <a:p>
            <a:r>
              <a:rPr lang="hu-HU" sz="3200" dirty="0" smtClean="0"/>
              <a:t>Állománymenedzsment, telepmenedzsment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914400" y="1472184"/>
            <a:ext cx="76169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B050"/>
                </a:solidFill>
              </a:rPr>
              <a:t>Digitális információkat kapunk, tárolhatunk és használhatunk fel:</a:t>
            </a:r>
          </a:p>
          <a:p>
            <a:endParaRPr lang="hu-HU" sz="20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Telepirányítási program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Fejőgép szoftvere / Fejőrobot szoftvere</a:t>
            </a:r>
            <a:endParaRPr lang="hu-HU" sz="2000" dirty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Mozgásaktivitás mérés: </a:t>
            </a:r>
            <a:r>
              <a:rPr lang="hu-HU" sz="2000" dirty="0" err="1" smtClean="0">
                <a:solidFill>
                  <a:srgbClr val="00B050"/>
                </a:solidFill>
              </a:rPr>
              <a:t>pedométer</a:t>
            </a:r>
            <a:r>
              <a:rPr lang="hu-HU" sz="2000" dirty="0" smtClean="0">
                <a:solidFill>
                  <a:srgbClr val="00B050"/>
                </a:solidFill>
              </a:rPr>
              <a:t>, nyakszalag, RFID </a:t>
            </a:r>
            <a:r>
              <a:rPr lang="hu-HU" sz="2000" dirty="0" err="1" smtClean="0">
                <a:solidFill>
                  <a:srgbClr val="00B050"/>
                </a:solidFill>
              </a:rPr>
              <a:t>csipek</a:t>
            </a:r>
            <a:endParaRPr lang="hu-HU" sz="2000" dirty="0" smtClean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Bendő </a:t>
            </a:r>
            <a:r>
              <a:rPr lang="hu-HU" sz="2000" dirty="0" err="1" smtClean="0">
                <a:solidFill>
                  <a:srgbClr val="00B050"/>
                </a:solidFill>
              </a:rPr>
              <a:t>bólus</a:t>
            </a:r>
            <a:r>
              <a:rPr lang="hu-HU" sz="2000" dirty="0" smtClean="0">
                <a:solidFill>
                  <a:srgbClr val="00B050"/>
                </a:solidFill>
              </a:rPr>
              <a:t> –ivarzás, emésztés aktivitás, pH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Kamerarendszerek – testsúly, testkondíció pontozás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err="1" smtClean="0">
                <a:solidFill>
                  <a:srgbClr val="00B050"/>
                </a:solidFill>
              </a:rPr>
              <a:t>Etetőkocsi</a:t>
            </a:r>
            <a:r>
              <a:rPr lang="hu-HU" sz="2000" dirty="0" smtClean="0">
                <a:solidFill>
                  <a:srgbClr val="00B050"/>
                </a:solidFill>
              </a:rPr>
              <a:t> számítógépe –takarmányozási adatok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Termelésellenőrzési adatok (befejések)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Takarmányozási tanácsadók –”receptúrák”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Szaporítás-menedzsment, párosítási tervezés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Energetikai rendszerek –költséghatékony működtetés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>
                <a:solidFill>
                  <a:srgbClr val="00B050"/>
                </a:solidFill>
              </a:rPr>
              <a:t>Genom meghatározási minta (</a:t>
            </a:r>
            <a:r>
              <a:rPr lang="hu-HU" sz="2000" dirty="0" err="1" smtClean="0">
                <a:solidFill>
                  <a:srgbClr val="00B050"/>
                </a:solidFill>
              </a:rPr>
              <a:t>SNP-adatok</a:t>
            </a:r>
            <a:r>
              <a:rPr lang="hu-HU" sz="2000" dirty="0" smtClean="0">
                <a:solidFill>
                  <a:srgbClr val="00B050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err="1" smtClean="0">
                <a:solidFill>
                  <a:srgbClr val="00B050"/>
                </a:solidFill>
              </a:rPr>
              <a:t>Tenyészértékbecslési</a:t>
            </a:r>
            <a:r>
              <a:rPr lang="hu-HU" sz="2000" dirty="0" smtClean="0">
                <a:solidFill>
                  <a:srgbClr val="00B050"/>
                </a:solidFill>
              </a:rPr>
              <a:t> eredmények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8686799" y="2661699"/>
            <a:ext cx="3190353" cy="270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Precíziós állattenyésztés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https://www.nak.hu/szakmai-infok/digitalis-agrarakademia-2019/08-precizios-allattenyesztes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Digitális farm-menedzsment</a:t>
            </a:r>
          </a:p>
          <a:p>
            <a:pPr algn="ctr"/>
            <a:r>
              <a:rPr lang="hu-HU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https://www.nak.hu/szakmai-infok/digitalis-agrarakademia-2019/03-digitalis-farm-menedzsment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961120" y="305693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</a:rPr>
              <a:t>A Digitális Agrárakadémia oldalain</a:t>
            </a:r>
          </a:p>
          <a:p>
            <a:pPr algn="ctr"/>
            <a:r>
              <a:rPr lang="hu-HU" b="1" dirty="0" smtClean="0">
                <a:solidFill>
                  <a:srgbClr val="FF0000"/>
                </a:solidFill>
              </a:rPr>
              <a:t>a modern technológiai alkalmazások, a </a:t>
            </a:r>
            <a:r>
              <a:rPr lang="hu-HU" b="1" dirty="0" err="1" smtClean="0">
                <a:solidFill>
                  <a:srgbClr val="FF0000"/>
                </a:solidFill>
              </a:rPr>
              <a:t>digitalizáció</a:t>
            </a:r>
            <a:r>
              <a:rPr lang="hu-HU" b="1" dirty="0" smtClean="0">
                <a:solidFill>
                  <a:srgbClr val="FF0000"/>
                </a:solidFill>
              </a:rPr>
              <a:t> adata előnyök már részletesen is megtalálhatók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6" name="Lefelé nyíl 5"/>
          <p:cNvSpPr/>
          <p:nvPr/>
        </p:nvSpPr>
        <p:spPr>
          <a:xfrm>
            <a:off x="10164769" y="1750120"/>
            <a:ext cx="335902" cy="621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67951" y="365125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3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2801" y="1161589"/>
            <a:ext cx="3905250" cy="3114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7"/>
          <p:cNvGrpSpPr/>
          <p:nvPr/>
        </p:nvGrpSpPr>
        <p:grpSpPr>
          <a:xfrm>
            <a:off x="801522" y="1465501"/>
            <a:ext cx="7708108" cy="4812189"/>
            <a:chOff x="263949" y="1129893"/>
            <a:chExt cx="8245681" cy="5147797"/>
          </a:xfrm>
        </p:grpSpPr>
        <p:pic>
          <p:nvPicPr>
            <p:cNvPr id="98" name="Google Shape;98;p7" descr="https://www.researchgate.net/profile/Tomas_Norton/publication/313237499/figure/download/fig1/AS:457345533779969@1486051080274/Vision-of-precision-livestock-farming-technology-implementation.png"/>
            <p:cNvPicPr preferRelativeResize="0"/>
            <p:nvPr/>
          </p:nvPicPr>
          <p:blipFill rotWithShape="1">
            <a:blip r:embed="rId4">
              <a:alphaModFix/>
            </a:blip>
            <a:srcRect t="15707"/>
            <a:stretch/>
          </p:blipFill>
          <p:spPr>
            <a:xfrm>
              <a:off x="263949" y="1129893"/>
              <a:ext cx="8245681" cy="4778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7"/>
            <p:cNvSpPr txBox="1"/>
            <p:nvPr/>
          </p:nvSpPr>
          <p:spPr>
            <a:xfrm>
              <a:off x="614680" y="5908358"/>
              <a:ext cx="24828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Guarino és mtsai. (2017)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7"/>
            <p:cNvSpPr txBox="1"/>
            <p:nvPr/>
          </p:nvSpPr>
          <p:spPr>
            <a:xfrm>
              <a:off x="614679" y="1498862"/>
              <a:ext cx="1237277" cy="6463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PLF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szenzorok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7"/>
            <p:cNvSpPr txBox="1"/>
            <p:nvPr/>
          </p:nvSpPr>
          <p:spPr>
            <a:xfrm>
              <a:off x="1977687" y="4780961"/>
              <a:ext cx="1129279" cy="6463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PLF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szoftver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7"/>
            <p:cNvSpPr txBox="1"/>
            <p:nvPr/>
          </p:nvSpPr>
          <p:spPr>
            <a:xfrm>
              <a:off x="3724606" y="4510892"/>
              <a:ext cx="875676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kontrol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7"/>
            <p:cNvSpPr txBox="1"/>
            <p:nvPr/>
          </p:nvSpPr>
          <p:spPr>
            <a:xfrm>
              <a:off x="3572625" y="5323024"/>
              <a:ext cx="1093778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információ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7"/>
            <p:cNvSpPr txBox="1"/>
            <p:nvPr/>
          </p:nvSpPr>
          <p:spPr>
            <a:xfrm>
              <a:off x="6212692" y="4654282"/>
              <a:ext cx="875880" cy="23486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riasztás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7"/>
            <p:cNvSpPr txBox="1"/>
            <p:nvPr/>
          </p:nvSpPr>
          <p:spPr>
            <a:xfrm>
              <a:off x="5142463" y="5169135"/>
              <a:ext cx="1833372" cy="30777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korai figyelmeztetés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7"/>
            <p:cNvSpPr txBox="1"/>
            <p:nvPr/>
          </p:nvSpPr>
          <p:spPr>
            <a:xfrm>
              <a:off x="5752755" y="5498765"/>
              <a:ext cx="1223080" cy="30777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irányítópult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7"/>
          <p:cNvSpPr/>
          <p:nvPr/>
        </p:nvSpPr>
        <p:spPr>
          <a:xfrm>
            <a:off x="8229600" y="4344603"/>
            <a:ext cx="372656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állatok egyedi azonosítása!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Rádiófrekvenciás egyedi azonosító (RFID Tag)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chip vagy nyakpánt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7"/>
          <p:cNvSpPr txBox="1"/>
          <p:nvPr/>
        </p:nvSpPr>
        <p:spPr>
          <a:xfrm>
            <a:off x="3874368" y="6393101"/>
            <a:ext cx="52595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-HU" sz="14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https://academic.oup.com/af/article/7/1/12/4638763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57241" y="172217"/>
            <a:ext cx="11501359" cy="948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3200" dirty="0" smtClean="0"/>
              <a:t>Döntéstámogatás, költséghatékonyság: </a:t>
            </a:r>
            <a:br>
              <a:rPr lang="hu-HU" sz="3200" dirty="0" smtClean="0"/>
            </a:br>
            <a:r>
              <a:rPr lang="hu-HU" sz="3200" dirty="0" smtClean="0"/>
              <a:t>precíziós </a:t>
            </a:r>
            <a:r>
              <a:rPr lang="hu-HU" sz="3200" dirty="0"/>
              <a:t>technológiákkal felszerelt állattartó telep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8598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"/>
          <p:cNvSpPr txBox="1">
            <a:spLocks noGrp="1"/>
          </p:cNvSpPr>
          <p:nvPr>
            <p:ph type="title"/>
          </p:nvPr>
        </p:nvSpPr>
        <p:spPr>
          <a:xfrm>
            <a:off x="753190" y="292977"/>
            <a:ext cx="9219787" cy="96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>
                <a:solidFill>
                  <a:srgbClr val="00B050"/>
                </a:solidFill>
              </a:rPr>
              <a:t>TARTALOMJEGYZÉK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54" name="Google Shape;54;p2"/>
          <p:cNvSpPr txBox="1">
            <a:spLocks noGrp="1"/>
          </p:cNvSpPr>
          <p:nvPr>
            <p:ph type="body" idx="1"/>
          </p:nvPr>
        </p:nvSpPr>
        <p:spPr>
          <a:xfrm>
            <a:off x="753190" y="1019754"/>
            <a:ext cx="10514012" cy="431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/>
              <a:t>Bevezetés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Téma-specifikus szakmai kérdések 		3 .dia</a:t>
            </a:r>
            <a:endParaRPr lang="hu-HU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A szarvasmarha haszonvétele			4.- 5. dia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Jogi szabályozás, támogatások		</a:t>
            </a:r>
            <a:r>
              <a:rPr lang="hu-HU" smtClean="0"/>
              <a:t>6.- 9</a:t>
            </a:r>
            <a:r>
              <a:rPr lang="hu-HU" dirty="0" smtClean="0"/>
              <a:t>. dia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Genetikai alapok, információ források	10. -16. dia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Környezeti és technológiai hatások		17. - 22. dia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Tejtermelés					23. - 34. dia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Hústermelés 					35. - 44. dia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smtClean="0"/>
              <a:t>Fogalomtár 					45. - 46. dia 	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err="1" smtClean="0"/>
              <a:t>TAG-ek</a:t>
            </a:r>
            <a:r>
              <a:rPr lang="hu-HU" dirty="0" smtClean="0"/>
              <a:t>						47. dia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29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47262" y="1700213"/>
            <a:ext cx="7245626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dirty="0"/>
              <a:t>Borjúnevelés módszerei:</a:t>
            </a:r>
          </a:p>
          <a:p>
            <a:endParaRPr lang="hu-HU" altLang="hu-HU" sz="2400" b="1" dirty="0"/>
          </a:p>
          <a:p>
            <a:endParaRPr lang="hu-HU" altLang="hu-HU" b="1" dirty="0"/>
          </a:p>
          <a:p>
            <a:r>
              <a:rPr lang="en-US" altLang="hu-HU" sz="2800" b="1" dirty="0"/>
              <a:t>1.</a:t>
            </a:r>
            <a:r>
              <a:rPr lang="hu-HU" altLang="hu-HU" sz="2800" b="1" dirty="0"/>
              <a:t>Természetes</a:t>
            </a:r>
            <a:r>
              <a:rPr lang="en-US" altLang="hu-HU" sz="2800" b="1" dirty="0"/>
              <a:t> </a:t>
            </a:r>
            <a:r>
              <a:rPr lang="hu-HU" altLang="hu-HU" sz="2800" b="1" dirty="0"/>
              <a:t>(szoptatásos) borjúnevelés</a:t>
            </a:r>
          </a:p>
          <a:p>
            <a:r>
              <a:rPr lang="hu-HU" altLang="hu-HU" sz="2800" dirty="0"/>
              <a:t>	- Borjúnevelés anyatehénnel (húsmarhatartás)</a:t>
            </a:r>
          </a:p>
          <a:p>
            <a:endParaRPr lang="en-US" altLang="hu-HU" sz="2800" dirty="0"/>
          </a:p>
          <a:p>
            <a:r>
              <a:rPr lang="en-US" altLang="hu-HU" sz="2800" b="1" dirty="0"/>
              <a:t>2. </a:t>
            </a:r>
            <a:r>
              <a:rPr lang="hu-HU" altLang="hu-HU" sz="2800" b="1" dirty="0"/>
              <a:t>Mesterséges (itatásos) </a:t>
            </a:r>
            <a:r>
              <a:rPr lang="hu-HU" altLang="hu-HU" sz="2800" b="1" dirty="0" smtClean="0"/>
              <a:t>borjúnevelés</a:t>
            </a:r>
          </a:p>
          <a:p>
            <a:r>
              <a:rPr lang="hu-HU" altLang="hu-HU" sz="2800" b="1" dirty="0"/>
              <a:t>	</a:t>
            </a:r>
            <a:r>
              <a:rPr lang="hu-HU" altLang="hu-HU" sz="2800" b="1" dirty="0" smtClean="0"/>
              <a:t>- </a:t>
            </a:r>
            <a:r>
              <a:rPr lang="hu-HU" altLang="hu-HU" sz="2800" dirty="0" smtClean="0"/>
              <a:t>tejjel, tápszerrel </a:t>
            </a:r>
          </a:p>
          <a:p>
            <a:r>
              <a:rPr lang="hu-HU" altLang="hu-HU" sz="2800" dirty="0" smtClean="0"/>
              <a:t>( fejt állományok)</a:t>
            </a:r>
            <a:endParaRPr lang="hu-HU" altLang="hu-HU" sz="2800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smtClean="0">
                <a:solidFill>
                  <a:srgbClr val="00B050"/>
                </a:solidFill>
              </a:rPr>
              <a:t>Borjúnevelés</a:t>
            </a:r>
            <a:endParaRPr lang="hu-HU" altLang="hu-HU" b="1" dirty="0">
              <a:solidFill>
                <a:srgbClr val="00B050"/>
              </a:solidFill>
            </a:endParaRPr>
          </a:p>
        </p:txBody>
      </p:sp>
      <p:pic>
        <p:nvPicPr>
          <p:cNvPr id="4" name="Picture 3" descr="P9260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53" y="3280368"/>
            <a:ext cx="2428875" cy="32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427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392" y="233066"/>
            <a:ext cx="3886991" cy="29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747504" y="2679192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Georgikon Tanüzem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93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Üszőnevelés, utánpótlás biztosítása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Szaporulat optimalizálása</a:t>
            </a:r>
          </a:p>
          <a:p>
            <a:r>
              <a:rPr lang="hu-HU" dirty="0" smtClean="0"/>
              <a:t>Felnevelési időszak rövidítése</a:t>
            </a:r>
          </a:p>
          <a:p>
            <a:r>
              <a:rPr lang="hu-HU" dirty="0" smtClean="0"/>
              <a:t>Tenyésztésbevétel, </a:t>
            </a:r>
            <a:r>
              <a:rPr lang="hu-HU" dirty="0" err="1" smtClean="0"/>
              <a:t>vemhesítés</a:t>
            </a:r>
            <a:endParaRPr lang="hu-HU" dirty="0" smtClean="0"/>
          </a:p>
          <a:p>
            <a:r>
              <a:rPr lang="hu-HU" dirty="0" smtClean="0"/>
              <a:t>Tejhasznú állomány: nőivarra szelektált termékenyítőanyag (&gt;90%)</a:t>
            </a:r>
          </a:p>
          <a:p>
            <a:r>
              <a:rPr lang="hu-HU" dirty="0" smtClean="0"/>
              <a:t>Húshasznú állomány: hímivarra szelektált termékenyítőanyag </a:t>
            </a:r>
          </a:p>
          <a:p>
            <a:r>
              <a:rPr lang="hu-HU" dirty="0" smtClean="0"/>
              <a:t>Párosítás a </a:t>
            </a:r>
            <a:r>
              <a:rPr lang="hu-HU" dirty="0" err="1" smtClean="0"/>
              <a:t>tenyészcélnak</a:t>
            </a:r>
            <a:r>
              <a:rPr lang="hu-HU" dirty="0" smtClean="0"/>
              <a:t> megfelelően – bikák kiválasztása</a:t>
            </a:r>
          </a:p>
          <a:p>
            <a:pPr marL="114300" indent="0">
              <a:buNone/>
            </a:pPr>
            <a:r>
              <a:rPr lang="hu-HU" dirty="0" smtClean="0"/>
              <a:t>		- </a:t>
            </a:r>
            <a:r>
              <a:rPr lang="hu-HU" sz="2400" dirty="0" smtClean="0"/>
              <a:t>Termékenyítőanyag forgalmazás, tenyésztési tanácsadással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6401424" y="5541264"/>
            <a:ext cx="3373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hu-HU" sz="1600" u="sng" dirty="0">
                <a:hlinkClick r:id="rId2"/>
              </a:rPr>
              <a:t>https://semex.hu/szolgaltatasaink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7800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4088" y="365125"/>
            <a:ext cx="11173064" cy="1325563"/>
          </a:xfrm>
        </p:spPr>
        <p:txBody>
          <a:bodyPr/>
          <a:lstStyle/>
          <a:p>
            <a:r>
              <a:rPr lang="hu-HU" dirty="0" smtClean="0"/>
              <a:t>Marhahízlalás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Borjúhizlalás 180 &lt; 300 kg</a:t>
            </a:r>
          </a:p>
          <a:p>
            <a:r>
              <a:rPr lang="hu-HU" dirty="0" smtClean="0"/>
              <a:t>Növendék bika hizlalása 400 &lt; 750 kg</a:t>
            </a:r>
          </a:p>
          <a:p>
            <a:r>
              <a:rPr lang="hu-HU" dirty="0" smtClean="0"/>
              <a:t>Növendék üsző </a:t>
            </a:r>
            <a:r>
              <a:rPr lang="hu-HU" dirty="0" err="1" smtClean="0"/>
              <a:t>hizalalása</a:t>
            </a:r>
            <a:r>
              <a:rPr lang="hu-HU" dirty="0" smtClean="0"/>
              <a:t> 350 &lt; 550 kg</a:t>
            </a:r>
          </a:p>
          <a:p>
            <a:r>
              <a:rPr lang="hu-HU" dirty="0" smtClean="0"/>
              <a:t>Tinóhizlalás 350 &lt; 600 kg</a:t>
            </a:r>
          </a:p>
          <a:p>
            <a:r>
              <a:rPr lang="hu-HU" dirty="0" smtClean="0"/>
              <a:t>Selejt tehén „feljavítása” 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6953105" y="5653743"/>
            <a:ext cx="379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http://</a:t>
            </a:r>
            <a:r>
              <a:rPr lang="hu-HU" dirty="0" smtClean="0">
                <a:hlinkClick r:id="rId2"/>
              </a:rPr>
              <a:t>www.terra-pannonia.com/hu/termekeink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08" y="1499616"/>
            <a:ext cx="4775400" cy="368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4325112" y="365125"/>
            <a:ext cx="2944368" cy="1325563"/>
          </a:xfrm>
        </p:spPr>
        <p:txBody>
          <a:bodyPr anchor="ctr"/>
          <a:lstStyle/>
          <a:p>
            <a:r>
              <a:rPr lang="hu-HU" altLang="hu-HU" sz="4400" dirty="0" smtClean="0"/>
              <a:t>Tejtermelés</a:t>
            </a:r>
            <a:endParaRPr lang="hu-HU" altLang="hu-HU" sz="4400" dirty="0"/>
          </a:p>
        </p:txBody>
      </p:sp>
      <p:pic>
        <p:nvPicPr>
          <p:cNvPr id="5" name="Picture 8" descr="holstein-we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553528"/>
            <a:ext cx="2819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yrshire-web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09" y="1553528"/>
            <a:ext cx="2857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jersey-web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4044952"/>
            <a:ext cx="28479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simmental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09" y="4044952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8878824" y="6163056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Foto: </a:t>
            </a:r>
            <a:r>
              <a:rPr lang="hu-HU" dirty="0">
                <a:hlinkClick r:id="rId6"/>
              </a:rPr>
              <a:t>http://afs.okstate.edu/breeds</a:t>
            </a:r>
            <a:r>
              <a:rPr lang="hu-HU" dirty="0" smtClean="0">
                <a:hlinkClick r:id="rId6"/>
              </a:rPr>
              <a:t>/</a:t>
            </a:r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3772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err="1"/>
              <a:t>Tenyészcél</a:t>
            </a:r>
            <a:r>
              <a:rPr lang="hu-HU" altLang="hu-HU" b="1" dirty="0"/>
              <a:t> a tejtermelésben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73226"/>
            <a:ext cx="8229600" cy="49244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1. </a:t>
            </a:r>
            <a:r>
              <a:rPr lang="hu-HU" altLang="hu-HU" i="1" dirty="0"/>
              <a:t>Fogyasztói tejet termelő állományok</a:t>
            </a:r>
            <a:r>
              <a:rPr lang="hu-HU" altLang="hu-HU" dirty="0"/>
              <a:t/>
            </a:r>
            <a:br>
              <a:rPr lang="hu-HU" altLang="hu-HU" dirty="0"/>
            </a:br>
            <a:r>
              <a:rPr lang="hu-HU" altLang="hu-HU" dirty="0"/>
              <a:t>- </a:t>
            </a:r>
            <a:r>
              <a:rPr lang="hu-HU" altLang="hu-HU" dirty="0" smtClean="0"/>
              <a:t>8-10 000 </a:t>
            </a:r>
            <a:r>
              <a:rPr lang="hu-HU" altLang="hu-HU" dirty="0"/>
              <a:t>liter tej, </a:t>
            </a:r>
            <a:r>
              <a:rPr lang="hu-HU" altLang="hu-HU" dirty="0" smtClean="0"/>
              <a:t>3,6% </a:t>
            </a:r>
            <a:r>
              <a:rPr lang="hu-HU" altLang="hu-HU" dirty="0"/>
              <a:t>zsír, 3,2% fehérje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	- jó fejhetőség, szilárd szervezet, </a:t>
            </a:r>
            <a:r>
              <a:rPr lang="hu-HU" altLang="hu-HU" dirty="0" smtClean="0"/>
              <a:t>funkcionális küllem</a:t>
            </a:r>
            <a:endParaRPr lang="hu-HU" altLang="hu-HU" dirty="0"/>
          </a:p>
          <a:p>
            <a:pPr>
              <a:buNone/>
            </a:pPr>
            <a:r>
              <a:rPr lang="hu-HU" altLang="hu-HU" dirty="0"/>
              <a:t>	- holstein-fríz </a:t>
            </a:r>
            <a:endParaRPr lang="hu-HU" altLang="hu-HU" dirty="0" smtClean="0"/>
          </a:p>
          <a:p>
            <a:pPr>
              <a:buNone/>
            </a:pPr>
            <a:r>
              <a:rPr lang="hu-HU" altLang="hu-HU" dirty="0"/>
              <a:t>	</a:t>
            </a:r>
            <a:r>
              <a:rPr lang="hu-HU" altLang="hu-HU" dirty="0" smtClean="0"/>
              <a:t>	</a:t>
            </a:r>
            <a:r>
              <a:rPr lang="hu-HU" altLang="hu-HU" dirty="0" smtClean="0">
                <a:hlinkClick r:id="rId2"/>
              </a:rPr>
              <a:t>http</a:t>
            </a:r>
            <a:r>
              <a:rPr lang="hu-HU" altLang="hu-HU" dirty="0">
                <a:hlinkClick r:id="rId2"/>
              </a:rPr>
              <a:t>://www.holstein.hu</a:t>
            </a:r>
            <a:r>
              <a:rPr lang="hu-HU" altLang="hu-HU" dirty="0" smtClean="0">
                <a:hlinkClick r:id="rId2"/>
              </a:rPr>
              <a:t>/</a:t>
            </a:r>
            <a:endParaRPr lang="hu-HU" altLang="hu-HU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 smtClean="0"/>
              <a:t>2</a:t>
            </a:r>
            <a:r>
              <a:rPr lang="hu-HU" altLang="hu-HU" dirty="0"/>
              <a:t>. </a:t>
            </a:r>
            <a:r>
              <a:rPr lang="hu-HU" altLang="hu-HU" i="1" dirty="0" smtClean="0"/>
              <a:t>Feldolgozási alapanyagot </a:t>
            </a:r>
            <a:r>
              <a:rPr lang="hu-HU" altLang="hu-HU" i="1" dirty="0"/>
              <a:t>termelő állományok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	- 5-6000 liter tej, 4,5% zsír, 3,5% fehérje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	- jó gépi fejhetőség, technológiai tűrés</a:t>
            </a:r>
          </a:p>
          <a:p>
            <a:pPr>
              <a:buNone/>
            </a:pPr>
            <a:r>
              <a:rPr lang="hu-HU" altLang="hu-HU" dirty="0"/>
              <a:t>	- jersey, borzderes </a:t>
            </a:r>
            <a:r>
              <a:rPr lang="hu-HU" altLang="hu-HU" dirty="0" smtClean="0"/>
              <a:t> </a:t>
            </a:r>
            <a:r>
              <a:rPr lang="hu-HU" altLang="hu-HU" dirty="0" smtClean="0">
                <a:hlinkClick r:id="rId3"/>
              </a:rPr>
              <a:t>http</a:t>
            </a:r>
            <a:r>
              <a:rPr lang="hu-HU" altLang="hu-HU" dirty="0">
                <a:hlinkClick r:id="rId3"/>
              </a:rPr>
              <a:t>://</a:t>
            </a:r>
            <a:r>
              <a:rPr lang="hu-HU" altLang="hu-HU" dirty="0" smtClean="0">
                <a:hlinkClick r:id="rId3"/>
              </a:rPr>
              <a:t>koncentraltteju.hu/web/main.htm</a:t>
            </a:r>
            <a:endParaRPr lang="hu-HU" altLang="hu-HU" dirty="0" smtClean="0"/>
          </a:p>
          <a:p>
            <a:pPr>
              <a:buNone/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7877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b="1" dirty="0" err="1"/>
              <a:t>Tenyészcél</a:t>
            </a:r>
            <a:r>
              <a:rPr lang="hu-HU" altLang="hu-HU" b="1" dirty="0"/>
              <a:t> a kettős hasznú állományokban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5064" y="1782763"/>
            <a:ext cx="9217152" cy="4525962"/>
          </a:xfrm>
        </p:spPr>
        <p:txBody>
          <a:bodyPr/>
          <a:lstStyle/>
          <a:p>
            <a:r>
              <a:rPr lang="hu-HU" altLang="hu-HU" dirty="0"/>
              <a:t>A tej és a hús megközelítően azonosan fontos</a:t>
            </a:r>
          </a:p>
          <a:p>
            <a:r>
              <a:rPr lang="hu-HU" altLang="hu-HU" dirty="0" smtClean="0"/>
              <a:t>5 </a:t>
            </a:r>
            <a:r>
              <a:rPr lang="hu-HU" altLang="hu-HU" dirty="0"/>
              <a:t>- </a:t>
            </a:r>
            <a:r>
              <a:rPr lang="hu-HU" altLang="hu-HU" dirty="0" smtClean="0"/>
              <a:t>7000 </a:t>
            </a:r>
            <a:r>
              <a:rPr lang="hu-HU" altLang="hu-HU" dirty="0"/>
              <a:t>liter tej, 4,0% zsír, 3,3% fehérje</a:t>
            </a:r>
          </a:p>
          <a:p>
            <a:r>
              <a:rPr lang="hu-HU" altLang="hu-HU" dirty="0"/>
              <a:t>Jó húsformák, jó </a:t>
            </a:r>
            <a:r>
              <a:rPr lang="hu-HU" altLang="hu-HU" dirty="0" smtClean="0"/>
              <a:t>vágási kitermelés, SEUROP  </a:t>
            </a:r>
            <a:r>
              <a:rPr lang="hu-HU" altLang="hu-HU" dirty="0" err="1" smtClean="0"/>
              <a:t>izmoltság</a:t>
            </a:r>
            <a:endParaRPr lang="hu-HU" altLang="hu-HU" dirty="0"/>
          </a:p>
          <a:p>
            <a:r>
              <a:rPr lang="hu-HU" altLang="hu-HU" dirty="0"/>
              <a:t>Jó </a:t>
            </a:r>
            <a:r>
              <a:rPr lang="hu-HU" altLang="hu-HU" dirty="0" smtClean="0"/>
              <a:t>vágóérték (mennyiség+minőség)</a:t>
            </a:r>
            <a:endParaRPr lang="hu-HU" altLang="hu-HU" dirty="0"/>
          </a:p>
          <a:p>
            <a:r>
              <a:rPr lang="hu-HU" altLang="hu-HU" dirty="0"/>
              <a:t>Nagy növekedési </a:t>
            </a:r>
            <a:r>
              <a:rPr lang="hu-HU" altLang="hu-HU" dirty="0" smtClean="0"/>
              <a:t>erély</a:t>
            </a:r>
            <a:endParaRPr lang="hu-HU" altLang="hu-HU" dirty="0"/>
          </a:p>
          <a:p>
            <a:r>
              <a:rPr lang="hu-HU" altLang="hu-HU" dirty="0"/>
              <a:t>Magyar tarka </a:t>
            </a:r>
            <a:r>
              <a:rPr lang="hu-HU" altLang="hu-HU" dirty="0" smtClean="0">
                <a:hlinkClick r:id="rId2"/>
              </a:rPr>
              <a:t>https</a:t>
            </a:r>
            <a:r>
              <a:rPr lang="hu-HU" altLang="hu-HU" dirty="0">
                <a:hlinkClick r:id="rId2"/>
              </a:rPr>
              <a:t>://www.magyartarka.hu</a:t>
            </a:r>
            <a:r>
              <a:rPr lang="hu-HU" altLang="hu-HU" dirty="0" smtClean="0">
                <a:hlinkClick r:id="rId2"/>
              </a:rPr>
              <a:t>/</a:t>
            </a:r>
            <a:endParaRPr lang="hu-HU" altLang="hu-HU" dirty="0" smtClean="0"/>
          </a:p>
          <a:p>
            <a:pPr marL="0" indent="0">
              <a:buNone/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4286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41248" y="274638"/>
            <a:ext cx="9647365" cy="1143000"/>
          </a:xfrm>
        </p:spPr>
        <p:txBody>
          <a:bodyPr>
            <a:normAutofit fontScale="90000"/>
          </a:bodyPr>
          <a:lstStyle/>
          <a:p>
            <a:r>
              <a:rPr lang="hu-HU" altLang="hu-HU" sz="4000" b="1" dirty="0" smtClean="0"/>
              <a:t>Tejtermelés: hatékonyságot </a:t>
            </a:r>
            <a:r>
              <a:rPr lang="hu-HU" altLang="hu-HU" sz="4000" b="1" dirty="0"/>
              <a:t>befolyásoló tényezők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12875"/>
            <a:ext cx="8229600" cy="5329238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dirty="0">
                <a:solidFill>
                  <a:srgbClr val="FF0000"/>
                </a:solidFill>
              </a:rPr>
              <a:t>1. Örökletes alap (genetika, fajták)</a:t>
            </a: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2. Takarmányozás </a:t>
            </a: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3. Éghajlat és időjárás</a:t>
            </a: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hu-HU" altLang="hu-HU" dirty="0" smtClean="0">
                <a:solidFill>
                  <a:schemeClr val="accent5">
                    <a:lumMod val="50000"/>
                  </a:schemeClr>
                </a:solidFill>
              </a:rPr>
              <a:t>Napszak, fejési gyakoriság</a:t>
            </a:r>
            <a:endParaRPr lang="hu-HU" altLang="hu-HU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		- reggel több a tej, de hígabb</a:t>
            </a: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5. Borjazás </a:t>
            </a:r>
            <a:r>
              <a:rPr lang="hu-HU" altLang="hu-HU" dirty="0" smtClean="0">
                <a:solidFill>
                  <a:schemeClr val="accent5">
                    <a:lumMod val="50000"/>
                  </a:schemeClr>
                </a:solidFill>
              </a:rPr>
              <a:t>évszaka, hónapja</a:t>
            </a:r>
            <a:endParaRPr lang="hu-HU" altLang="hu-HU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		- </a:t>
            </a:r>
            <a:r>
              <a:rPr lang="hu-HU" altLang="hu-HU" dirty="0" smtClean="0">
                <a:solidFill>
                  <a:schemeClr val="accent5">
                    <a:lumMod val="50000"/>
                  </a:schemeClr>
                </a:solidFill>
              </a:rPr>
              <a:t>takarmányozás - </a:t>
            </a: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zöld </a:t>
            </a:r>
            <a:r>
              <a:rPr lang="hu-HU" altLang="hu-HU" dirty="0" smtClean="0">
                <a:solidFill>
                  <a:schemeClr val="accent5">
                    <a:lumMod val="50000"/>
                  </a:schemeClr>
                </a:solidFill>
              </a:rPr>
              <a:t>takarmányok?</a:t>
            </a:r>
            <a:endParaRPr lang="hu-HU" altLang="hu-HU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6. Tehén </a:t>
            </a:r>
            <a:r>
              <a:rPr lang="hu-HU" altLang="hu-HU" dirty="0" smtClean="0">
                <a:solidFill>
                  <a:schemeClr val="accent5">
                    <a:lumMod val="50000"/>
                  </a:schemeClr>
                </a:solidFill>
              </a:rPr>
              <a:t>testtömege, kondíciója, közérzete</a:t>
            </a:r>
            <a:endParaRPr lang="hu-HU" altLang="hu-HU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None/>
            </a:pPr>
            <a:r>
              <a:rPr lang="hu-HU" altLang="hu-HU" dirty="0">
                <a:solidFill>
                  <a:schemeClr val="accent5">
                    <a:lumMod val="50000"/>
                  </a:schemeClr>
                </a:solidFill>
              </a:rPr>
              <a:t>		- kis test - kis kapacitás?</a:t>
            </a:r>
          </a:p>
        </p:txBody>
      </p:sp>
      <p:sp>
        <p:nvSpPr>
          <p:cNvPr id="2" name="Jobb oldali kapcsos zárójel 1"/>
          <p:cNvSpPr/>
          <p:nvPr/>
        </p:nvSpPr>
        <p:spPr>
          <a:xfrm>
            <a:off x="8110728" y="1682496"/>
            <a:ext cx="932688" cy="45262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9293290" y="2929973"/>
            <a:ext cx="25285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tx1"/>
                </a:solidFill>
              </a:rPr>
              <a:t>A modern technológiákban beépített szenzorok, jeladók információi alapján naprakész, a munkafolyamatokat és a technológiai beavatkozásokat költséghatékonyan illesztő működést alakíthatunk ki.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4" name="Bal oldali kapcsos zárójel 3"/>
          <p:cNvSpPr/>
          <p:nvPr/>
        </p:nvSpPr>
        <p:spPr>
          <a:xfrm>
            <a:off x="1268963" y="2127381"/>
            <a:ext cx="858417" cy="29018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76754" y="3316681"/>
            <a:ext cx="1119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Környezeti hatások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1030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zabadkézi sokszög 27"/>
          <p:cNvSpPr/>
          <p:nvPr/>
        </p:nvSpPr>
        <p:spPr>
          <a:xfrm>
            <a:off x="9785677" y="5295668"/>
            <a:ext cx="1831400" cy="1146067"/>
          </a:xfrm>
          <a:custGeom>
            <a:avLst/>
            <a:gdLst>
              <a:gd name="connsiteX0" fmla="*/ 448506 w 1831400"/>
              <a:gd name="connsiteY0" fmla="*/ 128923 h 1146067"/>
              <a:gd name="connsiteX1" fmla="*/ 704538 w 1831400"/>
              <a:gd name="connsiteY1" fmla="*/ 907 h 1146067"/>
              <a:gd name="connsiteX2" fmla="*/ 1225746 w 1831400"/>
              <a:gd name="connsiteY2" fmla="*/ 202075 h 1146067"/>
              <a:gd name="connsiteX3" fmla="*/ 1810962 w 1831400"/>
              <a:gd name="connsiteY3" fmla="*/ 659275 h 1146067"/>
              <a:gd name="connsiteX4" fmla="*/ 1673802 w 1831400"/>
              <a:gd name="connsiteY4" fmla="*/ 860443 h 1146067"/>
              <a:gd name="connsiteX5" fmla="*/ 1436058 w 1831400"/>
              <a:gd name="connsiteY5" fmla="*/ 1052467 h 1146067"/>
              <a:gd name="connsiteX6" fmla="*/ 1070298 w 1831400"/>
              <a:gd name="connsiteY6" fmla="*/ 1143907 h 1146067"/>
              <a:gd name="connsiteX7" fmla="*/ 713682 w 1831400"/>
              <a:gd name="connsiteY7" fmla="*/ 1107331 h 1146067"/>
              <a:gd name="connsiteX8" fmla="*/ 37026 w 1831400"/>
              <a:gd name="connsiteY8" fmla="*/ 997603 h 1146067"/>
              <a:gd name="connsiteX9" fmla="*/ 82746 w 1831400"/>
              <a:gd name="connsiteY9" fmla="*/ 595267 h 1146067"/>
              <a:gd name="connsiteX10" fmla="*/ 27882 w 1831400"/>
              <a:gd name="connsiteY10" fmla="*/ 220363 h 1146067"/>
              <a:gd name="connsiteX11" fmla="*/ 338778 w 1831400"/>
              <a:gd name="connsiteY11" fmla="*/ 156355 h 1146067"/>
              <a:gd name="connsiteX12" fmla="*/ 448506 w 1831400"/>
              <a:gd name="connsiteY12" fmla="*/ 128923 h 114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1400" h="1146067">
                <a:moveTo>
                  <a:pt x="448506" y="128923"/>
                </a:moveTo>
                <a:cubicBezTo>
                  <a:pt x="509466" y="103015"/>
                  <a:pt x="574998" y="-11285"/>
                  <a:pt x="704538" y="907"/>
                </a:cubicBezTo>
                <a:cubicBezTo>
                  <a:pt x="834078" y="13099"/>
                  <a:pt x="1041342" y="92347"/>
                  <a:pt x="1225746" y="202075"/>
                </a:cubicBezTo>
                <a:cubicBezTo>
                  <a:pt x="1410150" y="311803"/>
                  <a:pt x="1736286" y="549547"/>
                  <a:pt x="1810962" y="659275"/>
                </a:cubicBezTo>
                <a:cubicBezTo>
                  <a:pt x="1885638" y="769003"/>
                  <a:pt x="1736286" y="794911"/>
                  <a:pt x="1673802" y="860443"/>
                </a:cubicBezTo>
                <a:cubicBezTo>
                  <a:pt x="1611318" y="925975"/>
                  <a:pt x="1536642" y="1005223"/>
                  <a:pt x="1436058" y="1052467"/>
                </a:cubicBezTo>
                <a:cubicBezTo>
                  <a:pt x="1335474" y="1099711"/>
                  <a:pt x="1190694" y="1134763"/>
                  <a:pt x="1070298" y="1143907"/>
                </a:cubicBezTo>
                <a:cubicBezTo>
                  <a:pt x="949902" y="1153051"/>
                  <a:pt x="885894" y="1131715"/>
                  <a:pt x="713682" y="1107331"/>
                </a:cubicBezTo>
                <a:cubicBezTo>
                  <a:pt x="541470" y="1082947"/>
                  <a:pt x="142182" y="1082947"/>
                  <a:pt x="37026" y="997603"/>
                </a:cubicBezTo>
                <a:cubicBezTo>
                  <a:pt x="-68130" y="912259"/>
                  <a:pt x="84270" y="724807"/>
                  <a:pt x="82746" y="595267"/>
                </a:cubicBezTo>
                <a:cubicBezTo>
                  <a:pt x="81222" y="465727"/>
                  <a:pt x="-14790" y="293515"/>
                  <a:pt x="27882" y="220363"/>
                </a:cubicBezTo>
                <a:cubicBezTo>
                  <a:pt x="70554" y="147211"/>
                  <a:pt x="267150" y="174643"/>
                  <a:pt x="338778" y="156355"/>
                </a:cubicBezTo>
                <a:cubicBezTo>
                  <a:pt x="410406" y="138067"/>
                  <a:pt x="387546" y="154831"/>
                  <a:pt x="448506" y="12892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 8"/>
          <p:cNvSpPr/>
          <p:nvPr/>
        </p:nvSpPr>
        <p:spPr>
          <a:xfrm>
            <a:off x="9875070" y="1626725"/>
            <a:ext cx="1831400" cy="1146067"/>
          </a:xfrm>
          <a:custGeom>
            <a:avLst/>
            <a:gdLst>
              <a:gd name="connsiteX0" fmla="*/ 448506 w 1831400"/>
              <a:gd name="connsiteY0" fmla="*/ 128923 h 1146067"/>
              <a:gd name="connsiteX1" fmla="*/ 704538 w 1831400"/>
              <a:gd name="connsiteY1" fmla="*/ 907 h 1146067"/>
              <a:gd name="connsiteX2" fmla="*/ 1225746 w 1831400"/>
              <a:gd name="connsiteY2" fmla="*/ 202075 h 1146067"/>
              <a:gd name="connsiteX3" fmla="*/ 1810962 w 1831400"/>
              <a:gd name="connsiteY3" fmla="*/ 659275 h 1146067"/>
              <a:gd name="connsiteX4" fmla="*/ 1673802 w 1831400"/>
              <a:gd name="connsiteY4" fmla="*/ 860443 h 1146067"/>
              <a:gd name="connsiteX5" fmla="*/ 1436058 w 1831400"/>
              <a:gd name="connsiteY5" fmla="*/ 1052467 h 1146067"/>
              <a:gd name="connsiteX6" fmla="*/ 1070298 w 1831400"/>
              <a:gd name="connsiteY6" fmla="*/ 1143907 h 1146067"/>
              <a:gd name="connsiteX7" fmla="*/ 713682 w 1831400"/>
              <a:gd name="connsiteY7" fmla="*/ 1107331 h 1146067"/>
              <a:gd name="connsiteX8" fmla="*/ 37026 w 1831400"/>
              <a:gd name="connsiteY8" fmla="*/ 997603 h 1146067"/>
              <a:gd name="connsiteX9" fmla="*/ 82746 w 1831400"/>
              <a:gd name="connsiteY9" fmla="*/ 595267 h 1146067"/>
              <a:gd name="connsiteX10" fmla="*/ 27882 w 1831400"/>
              <a:gd name="connsiteY10" fmla="*/ 220363 h 1146067"/>
              <a:gd name="connsiteX11" fmla="*/ 338778 w 1831400"/>
              <a:gd name="connsiteY11" fmla="*/ 156355 h 1146067"/>
              <a:gd name="connsiteX12" fmla="*/ 448506 w 1831400"/>
              <a:gd name="connsiteY12" fmla="*/ 128923 h 114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1400" h="1146067">
                <a:moveTo>
                  <a:pt x="448506" y="128923"/>
                </a:moveTo>
                <a:cubicBezTo>
                  <a:pt x="509466" y="103015"/>
                  <a:pt x="574998" y="-11285"/>
                  <a:pt x="704538" y="907"/>
                </a:cubicBezTo>
                <a:cubicBezTo>
                  <a:pt x="834078" y="13099"/>
                  <a:pt x="1041342" y="92347"/>
                  <a:pt x="1225746" y="202075"/>
                </a:cubicBezTo>
                <a:cubicBezTo>
                  <a:pt x="1410150" y="311803"/>
                  <a:pt x="1736286" y="549547"/>
                  <a:pt x="1810962" y="659275"/>
                </a:cubicBezTo>
                <a:cubicBezTo>
                  <a:pt x="1885638" y="769003"/>
                  <a:pt x="1736286" y="794911"/>
                  <a:pt x="1673802" y="860443"/>
                </a:cubicBezTo>
                <a:cubicBezTo>
                  <a:pt x="1611318" y="925975"/>
                  <a:pt x="1536642" y="1005223"/>
                  <a:pt x="1436058" y="1052467"/>
                </a:cubicBezTo>
                <a:cubicBezTo>
                  <a:pt x="1335474" y="1099711"/>
                  <a:pt x="1190694" y="1134763"/>
                  <a:pt x="1070298" y="1143907"/>
                </a:cubicBezTo>
                <a:cubicBezTo>
                  <a:pt x="949902" y="1153051"/>
                  <a:pt x="885894" y="1131715"/>
                  <a:pt x="713682" y="1107331"/>
                </a:cubicBezTo>
                <a:cubicBezTo>
                  <a:pt x="541470" y="1082947"/>
                  <a:pt x="142182" y="1082947"/>
                  <a:pt x="37026" y="997603"/>
                </a:cubicBezTo>
                <a:cubicBezTo>
                  <a:pt x="-68130" y="912259"/>
                  <a:pt x="84270" y="724807"/>
                  <a:pt x="82746" y="595267"/>
                </a:cubicBezTo>
                <a:cubicBezTo>
                  <a:pt x="81222" y="465727"/>
                  <a:pt x="-14790" y="293515"/>
                  <a:pt x="27882" y="220363"/>
                </a:cubicBezTo>
                <a:cubicBezTo>
                  <a:pt x="70554" y="147211"/>
                  <a:pt x="267150" y="174643"/>
                  <a:pt x="338778" y="156355"/>
                </a:cubicBezTo>
                <a:cubicBezTo>
                  <a:pt x="410406" y="138067"/>
                  <a:pt x="387546" y="154831"/>
                  <a:pt x="448506" y="12892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5278"/>
            <a:ext cx="8229600" cy="1512888"/>
          </a:xfrm>
        </p:spPr>
        <p:txBody>
          <a:bodyPr/>
          <a:lstStyle/>
          <a:p>
            <a:pPr marL="0" indent="0">
              <a:buNone/>
            </a:pPr>
            <a:r>
              <a:rPr lang="hu-HU" altLang="hu-H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1. Napi </a:t>
            </a:r>
            <a:r>
              <a:rPr lang="hu-HU" altLang="hu-HU" u="sng" dirty="0">
                <a:latin typeface="Arial" panose="020B0604020202020204" pitchFamily="34" charset="0"/>
                <a:cs typeface="Arial" panose="020B0604020202020204" pitchFamily="34" charset="0"/>
              </a:rPr>
              <a:t>fejési átlag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09600" indent="-609600">
              <a:buNone/>
            </a:pPr>
            <a:r>
              <a:rPr lang="hu-HU" alt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      a tehenészetben egy nap alatt termelt tej mennyisége osztva a fejt tehenek létszámával.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398887" y="1333500"/>
            <a:ext cx="1394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Fejési átlag =</a:t>
            </a: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V="1">
            <a:off x="6756033" y="1518165"/>
            <a:ext cx="2560962" cy="155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6684577" y="1167628"/>
            <a:ext cx="24457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egy nap alatt termelt tej</a:t>
            </a:r>
            <a:endParaRPr lang="el-GR" altLang="hu-HU" dirty="0">
              <a:cs typeface="Arial" panose="020B0604020202020204" pitchFamily="34" charset="0"/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6865310" y="1562314"/>
            <a:ext cx="1951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fejt tehenek száma</a:t>
            </a: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608358" y="1555751"/>
            <a:ext cx="815657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hu-HU" altLang="hu-HU" sz="2800" dirty="0">
                <a:solidFill>
                  <a:srgbClr val="00B050"/>
                </a:solidFill>
              </a:rPr>
              <a:t>2.  </a:t>
            </a:r>
            <a:r>
              <a:rPr lang="hu-HU" altLang="hu-HU" sz="2800" u="sng" dirty="0">
                <a:solidFill>
                  <a:srgbClr val="00B050"/>
                </a:solidFill>
              </a:rPr>
              <a:t>Napi istálló átlag</a:t>
            </a:r>
            <a:r>
              <a:rPr lang="hu-HU" altLang="hu-HU" dirty="0">
                <a:solidFill>
                  <a:srgbClr val="00B050"/>
                </a:solidFill>
              </a:rPr>
              <a:t>: 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       a tehenészetben egy nap alatt termelt tej mennyisége osztva az összes tehén létszámával.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5398887" y="3064154"/>
            <a:ext cx="1421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Istálló átlag =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 flipV="1">
            <a:off x="6819982" y="3253304"/>
            <a:ext cx="2562915" cy="1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6752280" y="2852122"/>
            <a:ext cx="24457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egy nap alatt termelt tej</a:t>
            </a:r>
            <a:endParaRPr lang="el-GR" altLang="hu-HU" dirty="0">
              <a:cs typeface="Arial" panose="020B0604020202020204" pitchFamily="34" charset="0"/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6902008" y="3327698"/>
            <a:ext cx="20108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összes tehén száma</a:t>
            </a: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1703389" y="5013326"/>
            <a:ext cx="8785225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hu-HU" altLang="hu-HU" sz="2000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73736" y="3404590"/>
            <a:ext cx="81565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hu-HU" altLang="hu-HU" sz="2800" dirty="0">
                <a:solidFill>
                  <a:srgbClr val="00B050"/>
                </a:solidFill>
              </a:rPr>
              <a:t>3.  </a:t>
            </a:r>
            <a:r>
              <a:rPr lang="hu-HU" altLang="hu-HU" sz="2800" u="sng" dirty="0">
                <a:solidFill>
                  <a:srgbClr val="00B050"/>
                </a:solidFill>
              </a:rPr>
              <a:t>Éves tejtermelés</a:t>
            </a:r>
            <a:r>
              <a:rPr lang="hu-HU" altLang="hu-HU" dirty="0">
                <a:solidFill>
                  <a:srgbClr val="00B050"/>
                </a:solidFill>
              </a:rPr>
              <a:t>: 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       egy naptári év alatt termelt tej mennyisége.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237625" y="4897551"/>
            <a:ext cx="81565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hu-HU" altLang="hu-HU" sz="2800" dirty="0">
                <a:solidFill>
                  <a:srgbClr val="00B050"/>
                </a:solidFill>
              </a:rPr>
              <a:t>4.  </a:t>
            </a:r>
            <a:r>
              <a:rPr lang="hu-HU" altLang="hu-HU" sz="2800" u="sng" dirty="0">
                <a:solidFill>
                  <a:srgbClr val="00B050"/>
                </a:solidFill>
              </a:rPr>
              <a:t>Próbafejés (befejés)</a:t>
            </a:r>
            <a:r>
              <a:rPr lang="hu-HU" altLang="hu-HU" sz="2800" dirty="0">
                <a:solidFill>
                  <a:srgbClr val="00B050"/>
                </a:solidFill>
              </a:rPr>
              <a:t>: 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       a tehén egyedi tejtermelésének mérése, havonta egy </a:t>
            </a:r>
            <a:r>
              <a:rPr lang="hu-HU" altLang="hu-HU" sz="2400" dirty="0" smtClean="0">
                <a:solidFill>
                  <a:srgbClr val="00B050"/>
                </a:solidFill>
              </a:rPr>
              <a:t>alkalommal, esti+reggeli fejés, </a:t>
            </a:r>
            <a:r>
              <a:rPr lang="hu-HU" altLang="hu-HU" sz="2400" dirty="0" smtClean="0"/>
              <a:t>kg-ban megadva</a:t>
            </a:r>
            <a:endParaRPr lang="hu-HU" altLang="hu-HU" sz="240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819982" y="4467562"/>
            <a:ext cx="19967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dirty="0"/>
              <a:t>Egy tehénre jutó</a:t>
            </a:r>
          </a:p>
          <a:p>
            <a:r>
              <a:rPr lang="hu-HU" altLang="hu-HU" dirty="0"/>
              <a:t> éves tejtermelés =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633261" y="4442208"/>
            <a:ext cx="1731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éves tejtermelés</a:t>
            </a:r>
            <a:endParaRPr lang="el-GR" altLang="hu-HU" dirty="0">
              <a:cs typeface="Arial" panose="020B0604020202020204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479807" y="4864378"/>
            <a:ext cx="22215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átlagos tehén létszám</a:t>
            </a: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8533071" y="4827072"/>
            <a:ext cx="195554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0071833" y="1931646"/>
            <a:ext cx="1669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Folyamatos kontroll a fejőházi adatok alapján</a:t>
            </a:r>
            <a:endParaRPr lang="hu-HU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10158984" y="2852122"/>
            <a:ext cx="542393" cy="1381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H="1" flipV="1">
            <a:off x="8912880" y="1895928"/>
            <a:ext cx="962640" cy="405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9316995" y="2779776"/>
            <a:ext cx="841989" cy="284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/>
          <p:cNvSpPr txBox="1"/>
          <p:nvPr/>
        </p:nvSpPr>
        <p:spPr>
          <a:xfrm>
            <a:off x="9859964" y="5429452"/>
            <a:ext cx="1757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Folyamatos </a:t>
            </a:r>
          </a:p>
          <a:p>
            <a:r>
              <a:rPr lang="hu-HU" dirty="0" smtClean="0"/>
              <a:t>kontroll a termelésellenőrzési adatok alapján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9259399" y="258062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Tejtermelés mérése 1.</a:t>
            </a:r>
            <a:endParaRPr lang="hu-HU" sz="2000" b="1" dirty="0"/>
          </a:p>
        </p:txBody>
      </p:sp>
      <p:sp>
        <p:nvSpPr>
          <p:cNvPr id="5" name="Téglalap 4"/>
          <p:cNvSpPr/>
          <p:nvPr/>
        </p:nvSpPr>
        <p:spPr>
          <a:xfrm>
            <a:off x="4153379" y="6267705"/>
            <a:ext cx="287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Szolgáltatás: </a:t>
            </a:r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://www.atkft.hu</a:t>
            </a:r>
            <a:r>
              <a:rPr lang="hu-HU" dirty="0" smtClean="0">
                <a:hlinkClick r:id="rId2"/>
              </a:rPr>
              <a:t>/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56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/>
      <p:bldP spid="8212" grpId="0" animBg="1"/>
      <p:bldP spid="8213" grpId="0"/>
      <p:bldP spid="8214" grpId="0"/>
      <p:bldP spid="8216" grpId="0"/>
      <p:bldP spid="8217" grpId="0" animBg="1"/>
      <p:bldP spid="8218" grpId="0"/>
      <p:bldP spid="8219" grpId="0"/>
      <p:bldP spid="15" grpId="0"/>
      <p:bldP spid="16" grpId="0"/>
      <p:bldP spid="17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847851" y="188913"/>
            <a:ext cx="85693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hu-HU" altLang="hu-HU" dirty="0">
                <a:solidFill>
                  <a:srgbClr val="00B050"/>
                </a:solidFill>
              </a:rPr>
              <a:t>5.  </a:t>
            </a:r>
            <a:r>
              <a:rPr lang="hu-HU" altLang="hu-HU" u="sng" dirty="0">
                <a:solidFill>
                  <a:srgbClr val="00B050"/>
                </a:solidFill>
              </a:rPr>
              <a:t>Laktációs termelés:</a:t>
            </a:r>
            <a:r>
              <a:rPr lang="hu-HU" altLang="hu-HU" dirty="0">
                <a:solidFill>
                  <a:srgbClr val="00B050"/>
                </a:solidFill>
              </a:rPr>
              <a:t> 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       egy tehén egy laktáció alatt termelt tejének mennyisége.</a:t>
            </a:r>
          </a:p>
          <a:p>
            <a:pPr>
              <a:buFontTx/>
              <a:buNone/>
            </a:pPr>
            <a:r>
              <a:rPr lang="hu-HU" altLang="hu-HU" sz="2400" dirty="0"/>
              <a:t>	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792538" y="6237288"/>
            <a:ext cx="53276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- 305 napra korrigálva (becsült)</a:t>
            </a:r>
          </a:p>
        </p:txBody>
      </p:sp>
      <p:sp>
        <p:nvSpPr>
          <p:cNvPr id="32217" name="Text Box 2521"/>
          <p:cNvSpPr txBox="1">
            <a:spLocks noChangeArrowheads="1"/>
          </p:cNvSpPr>
          <p:nvPr/>
        </p:nvSpPr>
        <p:spPr bwMode="auto">
          <a:xfrm>
            <a:off x="2208214" y="5805488"/>
            <a:ext cx="7273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hu-HU" altLang="hu-HU"/>
              <a:t>Megadható: - Teljes lezárt laktáció (tényleges)</a:t>
            </a:r>
          </a:p>
        </p:txBody>
      </p:sp>
      <p:graphicFrame>
        <p:nvGraphicFramePr>
          <p:cNvPr id="32218" name="Object 2522"/>
          <p:cNvGraphicFramePr>
            <a:graphicFrameLocks noChangeAspect="1"/>
          </p:cNvGraphicFramePr>
          <p:nvPr/>
        </p:nvGraphicFramePr>
        <p:xfrm>
          <a:off x="1992313" y="1125538"/>
          <a:ext cx="8424862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" name="Chart" r:id="rId3" imgW="6200851" imgH="3771900" progId="Excel.Chart.8">
                  <p:embed/>
                </p:oleObj>
              </mc:Choice>
              <mc:Fallback>
                <p:oleObj name="Chart" r:id="rId3" imgW="6200851" imgH="37719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1125538"/>
                        <a:ext cx="8424862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20" name="Text Box 2524"/>
          <p:cNvSpPr txBox="1">
            <a:spLocks noChangeArrowheads="1"/>
          </p:cNvSpPr>
          <p:nvPr/>
        </p:nvSpPr>
        <p:spPr bwMode="auto">
          <a:xfrm>
            <a:off x="3287713" y="4292600"/>
            <a:ext cx="5762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I.</a:t>
            </a:r>
          </a:p>
        </p:txBody>
      </p:sp>
      <p:sp>
        <p:nvSpPr>
          <p:cNvPr id="32221" name="Text Box 2525"/>
          <p:cNvSpPr txBox="1">
            <a:spLocks noChangeArrowheads="1"/>
          </p:cNvSpPr>
          <p:nvPr/>
        </p:nvSpPr>
        <p:spPr bwMode="auto">
          <a:xfrm>
            <a:off x="5664200" y="4292600"/>
            <a:ext cx="86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II.</a:t>
            </a:r>
          </a:p>
        </p:txBody>
      </p:sp>
      <p:sp>
        <p:nvSpPr>
          <p:cNvPr id="32222" name="Text Box 2526"/>
          <p:cNvSpPr txBox="1">
            <a:spLocks noChangeArrowheads="1"/>
          </p:cNvSpPr>
          <p:nvPr/>
        </p:nvSpPr>
        <p:spPr bwMode="auto">
          <a:xfrm>
            <a:off x="8759825" y="4292600"/>
            <a:ext cx="647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III.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9259399" y="258062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Tejtermelés mérése 2.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70141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2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2218" grpId="0"/>
      <p:bldP spid="32220" grpId="0"/>
      <p:bldP spid="32221" grpId="0"/>
      <p:bldP spid="322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74320" y="847040"/>
            <a:ext cx="1117396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altLang="hu-HU" sz="4000" b="1" dirty="0" smtClean="0">
                <a:solidFill>
                  <a:srgbClr val="00B050"/>
                </a:solidFill>
              </a:rPr>
              <a:t>Tejtermelés hatékonyságát befolyásoló tényezők: a tej minősége</a:t>
            </a:r>
            <a:endParaRPr lang="hu-HU" altLang="hu-HU" sz="4000" b="1" dirty="0">
              <a:solidFill>
                <a:srgbClr val="00B05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627376" y="178664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b="1" i="1" dirty="0">
                <a:solidFill>
                  <a:srgbClr val="007AC3"/>
                </a:solidFill>
                <a:latin typeface="FranziskaWebPro"/>
              </a:rPr>
              <a:t>16/2008. (II. 15.) FVM-SZMM együttes rendelet</a:t>
            </a:r>
            <a:endParaRPr lang="hu-HU" i="1" dirty="0">
              <a:solidFill>
                <a:srgbClr val="007AC3"/>
              </a:solidFill>
              <a:latin typeface="FranziskaWebPro"/>
            </a:endParaRPr>
          </a:p>
          <a:p>
            <a:pPr algn="ctr"/>
            <a:r>
              <a:rPr lang="hu-HU" b="1" i="1" dirty="0">
                <a:solidFill>
                  <a:srgbClr val="007AC3"/>
                </a:solidFill>
                <a:latin typeface="FranziskaWebPro"/>
              </a:rPr>
              <a:t>a nyers tej vizsgálatáról</a:t>
            </a:r>
            <a:endParaRPr lang="hu-HU" i="1" dirty="0">
              <a:solidFill>
                <a:srgbClr val="007AC3"/>
              </a:solidFill>
              <a:latin typeface="FranziskaWebPro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364172" y="6109752"/>
            <a:ext cx="4376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net.jogtar.hu/jogszabaly?docid=a0800016.fvm</a:t>
            </a:r>
            <a:endParaRPr lang="hu-HU" dirty="0" smtClean="0"/>
          </a:p>
          <a:p>
            <a:endParaRPr lang="hu-HU" dirty="0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08935"/>
              </p:ext>
            </p:extLst>
          </p:nvPr>
        </p:nvGraphicFramePr>
        <p:xfrm>
          <a:off x="649224" y="2560775"/>
          <a:ext cx="6017673" cy="2857839"/>
        </p:xfrm>
        <a:graphic>
          <a:graphicData uri="http://schemas.openxmlformats.org/drawingml/2006/table">
            <a:tbl>
              <a:tblPr/>
              <a:tblGrid>
                <a:gridCol w="4672716"/>
                <a:gridCol w="1344957"/>
              </a:tblGrid>
              <a:tr h="719688">
                <a:tc>
                  <a:txBody>
                    <a:bodyPr/>
                    <a:lstStyle/>
                    <a:p>
                      <a:pPr fontAlgn="t"/>
                      <a:r>
                        <a:rPr lang="hu-HU" dirty="0" err="1">
                          <a:effectLst/>
                        </a:rPr>
                        <a:t>Összcsíraszám</a:t>
                      </a:r>
                      <a:r>
                        <a:rPr lang="hu-HU" dirty="0">
                          <a:effectLst/>
                        </a:rPr>
                        <a:t> 30°C-on</a:t>
                      </a:r>
                      <a:br>
                        <a:rPr lang="hu-HU" dirty="0">
                          <a:effectLst/>
                        </a:rPr>
                      </a:br>
                      <a:r>
                        <a:rPr lang="hu-HU" dirty="0">
                          <a:effectLst/>
                        </a:rPr>
                        <a:t>(ml-enként)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3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dirty="0">
                          <a:effectLst/>
                        </a:rPr>
                        <a:t>≤ 100 000*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3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2717">
                <a:tc>
                  <a:txBody>
                    <a:bodyPr/>
                    <a:lstStyle/>
                    <a:p>
                      <a:pPr fontAlgn="t"/>
                      <a:r>
                        <a:rPr lang="hu-HU">
                          <a:effectLst/>
                        </a:rPr>
                        <a:t>Szomatikus sejtszám</a:t>
                      </a:r>
                      <a:br>
                        <a:rPr lang="hu-HU">
                          <a:effectLst/>
                        </a:rPr>
                      </a:br>
                      <a:r>
                        <a:rPr lang="hu-HU">
                          <a:effectLst/>
                        </a:rPr>
                        <a:t>(ml-enként)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3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3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dirty="0">
                          <a:effectLst/>
                        </a:rPr>
                        <a:t>≤ 400 000**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9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2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2717">
                <a:tc gridSpan="2">
                  <a:txBody>
                    <a:bodyPr/>
                    <a:lstStyle/>
                    <a:p>
                      <a:pPr fontAlgn="t"/>
                      <a:r>
                        <a:rPr lang="hu-HU" dirty="0">
                          <a:effectLst/>
                        </a:rPr>
                        <a:t>* Két hónapos időszak mozgó mértani átlaga, legalább havi két mintával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5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712717">
                <a:tc gridSpan="2">
                  <a:txBody>
                    <a:bodyPr/>
                    <a:lstStyle/>
                    <a:p>
                      <a:pPr fontAlgn="t"/>
                      <a:r>
                        <a:rPr lang="hu-HU" dirty="0">
                          <a:effectLst/>
                        </a:rPr>
                        <a:t>* * Három hónapos időszak mozgó mértani átlaga, legalább havi egy mintával</a:t>
                      </a:r>
                    </a:p>
                  </a:txBody>
                  <a:tcPr marL="60960" marR="60960" marT="60960" marB="60960">
                    <a:lnL w="7620" cap="flat" cmpd="sng" algn="ctr">
                      <a:solidFill>
                        <a:srgbClr val="8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02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https://agraragazat.hu/wp-content/uploads/2017/08/a_nyers_tej_szomatikus_sejtszamat_befolyasolo_tenyezok_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2560775"/>
            <a:ext cx="4308675" cy="28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74320" y="177182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Tejtermelés mérése 3.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99612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19787" cy="96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 smtClean="0"/>
              <a:t>Téma-specifikus </a:t>
            </a:r>
            <a:r>
              <a:rPr lang="hu-HU" dirty="0"/>
              <a:t>szakmai kérdések</a:t>
            </a:r>
            <a:endParaRPr dirty="0"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1100662" y="855162"/>
            <a:ext cx="10905410" cy="521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Miért tartsunk szarvasmarhát?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Melyek a haszonvétel lehetőségei?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Melyek a bevételek lehetséges forrásai?</a:t>
            </a:r>
            <a:endParaRPr dirty="0"/>
          </a:p>
          <a:p>
            <a:r>
              <a:rPr lang="hu-HU" dirty="0"/>
              <a:t>Melyek a jogi keretek? Ki működtet, ki ellenőriz, mi szabályoz?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A genetika háttér hogyan hat a termelésre?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A környezet hogyan hat a termelésre?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Hogyan tartsunk szarvasmarhát?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A tejtermelés hatékonyságát hogyan mérjük?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A hústermelés hatékonyságát hogyan mérjük?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dirty="0" smtClean="0"/>
              <a:t>Milyen digitális információforrások segíthetnek a fentiekben dönteni?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287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35;p32"/>
          <p:cNvGrpSpPr/>
          <p:nvPr/>
        </p:nvGrpSpPr>
        <p:grpSpPr>
          <a:xfrm>
            <a:off x="688157" y="1846259"/>
            <a:ext cx="11154593" cy="3921812"/>
            <a:chOff x="222990" y="1525842"/>
            <a:chExt cx="11839787" cy="4108062"/>
          </a:xfrm>
        </p:grpSpPr>
        <p:pic>
          <p:nvPicPr>
            <p:cNvPr id="3" name="Google Shape;336;p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2990" y="2012600"/>
              <a:ext cx="11839787" cy="3621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37;p32"/>
            <p:cNvSpPr txBox="1"/>
            <p:nvPr/>
          </p:nvSpPr>
          <p:spPr>
            <a:xfrm>
              <a:off x="10467590" y="2100818"/>
              <a:ext cx="1225464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Teljesítmény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adat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338;p32"/>
            <p:cNvSpPr txBox="1"/>
            <p:nvPr/>
          </p:nvSpPr>
          <p:spPr>
            <a:xfrm>
              <a:off x="4098762" y="2201740"/>
              <a:ext cx="1689369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hu-H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Aktivitás adata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39;p32"/>
            <p:cNvSpPr txBox="1"/>
            <p:nvPr/>
          </p:nvSpPr>
          <p:spPr>
            <a:xfrm>
              <a:off x="6901841" y="1525842"/>
              <a:ext cx="2455101" cy="707886"/>
            </a:xfrm>
            <a:prstGeom prst="rect">
              <a:avLst/>
            </a:prstGeom>
            <a:solidFill>
              <a:srgbClr val="CFF7B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hu-HU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Tőgyegészség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hu-HU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értékelő modell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340;p32"/>
            <p:cNvSpPr txBox="1"/>
            <p:nvPr/>
          </p:nvSpPr>
          <p:spPr>
            <a:xfrm>
              <a:off x="275572" y="4517569"/>
              <a:ext cx="2707710" cy="4616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hu-HU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tejhőmérséklet és -konduktivitás mérésének modulja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41;p32"/>
            <p:cNvSpPr txBox="1"/>
            <p:nvPr/>
          </p:nvSpPr>
          <p:spPr>
            <a:xfrm>
              <a:off x="3008334" y="3559551"/>
              <a:ext cx="1290438" cy="4616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hu-HU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Azonosító rendszer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42;p32"/>
            <p:cNvSpPr txBox="1"/>
            <p:nvPr/>
          </p:nvSpPr>
          <p:spPr>
            <a:xfrm>
              <a:off x="4098763" y="4348237"/>
              <a:ext cx="1624754" cy="64633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hu-HU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Modell a tej hőmérséklet és vezetőképességre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43;p32"/>
            <p:cNvSpPr txBox="1"/>
            <p:nvPr/>
          </p:nvSpPr>
          <p:spPr>
            <a:xfrm>
              <a:off x="10316658" y="4904256"/>
              <a:ext cx="1677639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Adatok a központi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hu-HU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állatazonosítóból</a:t>
              </a: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47472" y="274638"/>
            <a:ext cx="1117396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altLang="hu-HU" sz="4000" b="1" dirty="0" smtClean="0">
                <a:solidFill>
                  <a:srgbClr val="00B050"/>
                </a:solidFill>
              </a:rPr>
              <a:t>Tejtermelés hatékonyságát befolyásoló tényezők: a tőgy egészsége</a:t>
            </a:r>
            <a:endParaRPr lang="hu-HU" altLang="hu-HU" sz="4000" b="1" dirty="0">
              <a:solidFill>
                <a:srgbClr val="00B05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203349" y="1632760"/>
            <a:ext cx="3916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https://www.delaval.com/hu/telepi-megoldasok</a:t>
            </a:r>
            <a:r>
              <a:rPr lang="hu-HU" dirty="0" smtClean="0">
                <a:hlinkClick r:id="rId3"/>
              </a:rPr>
              <a:t>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206631" y="3097535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</a:rPr>
              <a:t>Fejés </a:t>
            </a:r>
          </a:p>
          <a:p>
            <a:r>
              <a:rPr lang="hu-HU" sz="1800" b="1" dirty="0" smtClean="0">
                <a:solidFill>
                  <a:srgbClr val="FF0000"/>
                </a:solidFill>
              </a:rPr>
              <a:t>technológia</a:t>
            </a:r>
          </a:p>
        </p:txBody>
      </p:sp>
      <p:sp>
        <p:nvSpPr>
          <p:cNvPr id="15" name="Jobbra nyíl 14"/>
          <p:cNvSpPr/>
          <p:nvPr/>
        </p:nvSpPr>
        <p:spPr>
          <a:xfrm rot="18257848">
            <a:off x="1523995" y="2355306"/>
            <a:ext cx="978408" cy="272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5931232" y="604227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Forrás : https</a:t>
            </a:r>
            <a:r>
              <a:rPr lang="hu-HU" dirty="0"/>
              <a:t>://www.isah-soc.org/userfiles/downloads/proceedings/2011_Proceeding1.pdf</a:t>
            </a:r>
          </a:p>
        </p:txBody>
      </p:sp>
    </p:spTree>
    <p:extLst>
      <p:ext uri="{BB962C8B-B14F-4D97-AF65-F5344CB8AC3E}">
        <p14:creationId xmlns:p14="http://schemas.microsoft.com/office/powerpoint/2010/main" val="41125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6;p35"/>
          <p:cNvSpPr txBox="1">
            <a:spLocks/>
          </p:cNvSpPr>
          <p:nvPr/>
        </p:nvSpPr>
        <p:spPr>
          <a:xfrm>
            <a:off x="5406222" y="924338"/>
            <a:ext cx="7200572" cy="287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hu-HU" sz="2400" dirty="0" err="1" smtClean="0"/>
              <a:t>Pedométer</a:t>
            </a:r>
            <a:r>
              <a:rPr lang="hu-HU" sz="2400" dirty="0" smtClean="0"/>
              <a:t> – lépésszámláló</a:t>
            </a:r>
            <a:endParaRPr lang="hu-HU" dirty="0" smtClean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200"/>
              <a:buFont typeface="Calibri"/>
              <a:buChar char="-"/>
            </a:pPr>
            <a:r>
              <a:rPr lang="hu-HU" sz="2200" dirty="0" smtClean="0"/>
              <a:t>az ivarzás detektálására </a:t>
            </a:r>
            <a:endParaRPr lang="hu-HU" dirty="0" smtClean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200"/>
              <a:buFont typeface="Calibri"/>
              <a:buChar char="-"/>
            </a:pPr>
            <a:r>
              <a:rPr lang="hu-HU" sz="2200" dirty="0" smtClean="0"/>
              <a:t>a csökkenő mozgás-aktivitás t (sántaság, anyagforgalmi rendellenességek) is jelzi a rendszer </a:t>
            </a:r>
            <a:endParaRPr lang="hu-HU" dirty="0" smtClean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200"/>
              <a:buFont typeface="Calibri"/>
              <a:buChar char="-"/>
            </a:pPr>
            <a:r>
              <a:rPr lang="hu-HU" sz="2200" dirty="0" smtClean="0"/>
              <a:t>azonosító és mozgás-aktivitásjelző egybeépítve</a:t>
            </a:r>
            <a:endParaRPr lang="hu-HU" dirty="0" smtClean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200"/>
              <a:buFont typeface="Calibri"/>
              <a:buChar char="-"/>
            </a:pPr>
            <a:r>
              <a:rPr lang="hu-HU" sz="2200" dirty="0" smtClean="0"/>
              <a:t>90 %-os ivarzás megállapítás</a:t>
            </a:r>
            <a:endParaRPr lang="hu-HU" dirty="0" smtClean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200"/>
              <a:buFont typeface="Calibri"/>
              <a:buChar char="-"/>
            </a:pPr>
            <a:r>
              <a:rPr lang="hu-HU" sz="2200" dirty="0" smtClean="0"/>
              <a:t>100 %-os állatazonosítás</a:t>
            </a:r>
            <a:endParaRPr lang="hu-HU" dirty="0" smtClean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hu-HU" sz="2400" dirty="0" smtClean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hu-HU" sz="2400" dirty="0" smtClean="0"/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endParaRPr lang="hu-HU" sz="2400" dirty="0"/>
          </a:p>
        </p:txBody>
      </p:sp>
      <p:pic>
        <p:nvPicPr>
          <p:cNvPr id="4" name="Google Shape;378;p35" descr="http://hqhtrade.hu/uploads/editor/imagea00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83557" y="3839506"/>
            <a:ext cx="4980074" cy="278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857496" y="4693087"/>
            <a:ext cx="953871" cy="29107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églalap 5"/>
          <p:cNvSpPr/>
          <p:nvPr/>
        </p:nvSpPr>
        <p:spPr>
          <a:xfrm>
            <a:off x="629708" y="2321283"/>
            <a:ext cx="6096000" cy="2996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hu-HU" sz="2400" dirty="0"/>
              <a:t>Bendő </a:t>
            </a:r>
            <a:r>
              <a:rPr lang="hu-HU" sz="2400" dirty="0" err="1"/>
              <a:t>bólusz</a:t>
            </a:r>
            <a:endParaRPr lang="hu-HU" sz="2400" dirty="0"/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Calibri"/>
              <a:buChar char="-"/>
            </a:pPr>
            <a:r>
              <a:rPr lang="hu-HU" sz="2400" dirty="0"/>
              <a:t>Testhőmérséklet</a:t>
            </a:r>
            <a:endParaRPr lang="hu-HU" dirty="0"/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Calibri"/>
              <a:buChar char="-"/>
            </a:pPr>
            <a:r>
              <a:rPr lang="hu-HU" sz="2400" dirty="0"/>
              <a:t>Bendő pH</a:t>
            </a:r>
            <a:endParaRPr lang="hu-HU" dirty="0"/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Calibri"/>
              <a:buChar char="-"/>
            </a:pPr>
            <a:r>
              <a:rPr lang="hu-HU" sz="2400" dirty="0"/>
              <a:t>Bendőaktivitás mérés</a:t>
            </a:r>
            <a:endParaRPr lang="hu-HU" dirty="0"/>
          </a:p>
          <a:p>
            <a:pPr marL="914400" lvl="2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hu-HU" sz="2400" dirty="0" smtClean="0"/>
              <a:t>Ivarzás </a:t>
            </a:r>
            <a:r>
              <a:rPr lang="hu-HU" sz="2400" dirty="0"/>
              <a:t>figyelés</a:t>
            </a:r>
            <a:endParaRPr lang="hu-HU" dirty="0"/>
          </a:p>
          <a:p>
            <a:pPr marL="914400" lvl="2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hu-HU" sz="2400" dirty="0"/>
              <a:t>Bendő állapot monitoring</a:t>
            </a:r>
            <a:endParaRPr lang="hu-HU" dirty="0"/>
          </a:p>
          <a:p>
            <a:pPr marL="914400" lvl="2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</a:pPr>
            <a:r>
              <a:rPr lang="hu-HU" sz="2400" dirty="0"/>
              <a:t>Gyors reakció készség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7472" y="274638"/>
            <a:ext cx="1117396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altLang="hu-HU" sz="4000" b="1" dirty="0" smtClean="0">
                <a:solidFill>
                  <a:srgbClr val="00B050"/>
                </a:solidFill>
              </a:rPr>
              <a:t>Tejtermelés hatékonyságát befolyásoló tényezők:  ivarzás, vemhesülés</a:t>
            </a:r>
            <a:endParaRPr lang="hu-HU" altLang="hu-HU" sz="4000" b="1" dirty="0">
              <a:solidFill>
                <a:srgbClr val="00B05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47472" y="1473213"/>
            <a:ext cx="4969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https://www.anivetdirect.hu/veterinary/kepalkoto-diagnosztika/ultrahang/easiscan-4-keszulek-usb-ebcfe3scn.html</a:t>
            </a: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9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4477" y="4683288"/>
            <a:ext cx="19832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hlinkClick r:id="rId2"/>
              </a:rPr>
              <a:t>https://tejtermek.hu</a:t>
            </a:r>
            <a:r>
              <a:rPr lang="hu-HU" dirty="0" smtClean="0">
                <a:hlinkClick r:id="rId2"/>
              </a:rPr>
              <a:t>/</a:t>
            </a:r>
            <a:endParaRPr lang="hu-HU" dirty="0" smtClean="0"/>
          </a:p>
          <a:p>
            <a:endParaRPr lang="hu-HU" dirty="0" smtClean="0"/>
          </a:p>
        </p:txBody>
      </p:sp>
      <p:pic>
        <p:nvPicPr>
          <p:cNvPr id="3" name="Kép 2"/>
          <p:cNvPicPr/>
          <p:nvPr/>
        </p:nvPicPr>
        <p:blipFill>
          <a:blip r:embed="rId3"/>
          <a:stretch>
            <a:fillRect/>
          </a:stretch>
        </p:blipFill>
        <p:spPr>
          <a:xfrm>
            <a:off x="2773016" y="1023730"/>
            <a:ext cx="9187335" cy="566053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0606" y="2198933"/>
            <a:ext cx="2090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00B050"/>
                </a:solidFill>
              </a:rPr>
              <a:t>A tejtermelők,</a:t>
            </a:r>
          </a:p>
          <a:p>
            <a:pPr algn="ctr"/>
            <a:r>
              <a:rPr lang="hu-HU" sz="1600" dirty="0">
                <a:solidFill>
                  <a:srgbClr val="00B050"/>
                </a:solidFill>
              </a:rPr>
              <a:t>f</a:t>
            </a:r>
            <a:r>
              <a:rPr lang="hu-HU" sz="1600" dirty="0" smtClean="0">
                <a:solidFill>
                  <a:srgbClr val="00B050"/>
                </a:solidFill>
              </a:rPr>
              <a:t>elvásárlók és a forgalmazók közös érdekegyeztető platformja a Tej Terméktanács és Szakmaközi szervezet. </a:t>
            </a:r>
            <a:endParaRPr lang="hu-HU" sz="1600" dirty="0">
              <a:solidFill>
                <a:srgbClr val="00B05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83892" y="274320"/>
            <a:ext cx="242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B050"/>
                </a:solidFill>
              </a:rPr>
              <a:t>Tejár, tejpiac</a:t>
            </a:r>
            <a:endParaRPr lang="hu-HU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73681" y="1606637"/>
            <a:ext cx="105469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tej szerződéses értékesítése mellett a feldolgozás jelentős többlet árbevételt adhat, a hozzáadott érték aránya jelentős.</a:t>
            </a:r>
          </a:p>
          <a:p>
            <a:r>
              <a:rPr lang="hu-HU" dirty="0" smtClean="0"/>
              <a:t>A tejtermelési technológiák befektetési igénye nagy. A </a:t>
            </a:r>
            <a:r>
              <a:rPr lang="hu-HU" dirty="0"/>
              <a:t>technológia fejlesztésre </a:t>
            </a:r>
            <a:r>
              <a:rPr lang="hu-HU" dirty="0" smtClean="0"/>
              <a:t>igénybe vett pályázati támogatás jelentős forrást vonhat be.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1., Nagy létszámú holstein-fríz állomány (tej 20%-a saját feldolgozás, 80%-a szerződéses értékesítés).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u="sng" dirty="0" smtClean="0">
                <a:hlinkClick r:id="rId2"/>
              </a:rPr>
              <a:t>http://www.sumegtej.hu/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2., Kis létszámú jersey állomány (kézműves sajt előállítás)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Google Shape;74;gd03d5b2036_1_5"/>
          <p:cNvSpPr txBox="1">
            <a:spLocks/>
          </p:cNvSpPr>
          <p:nvPr/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3600" b="1" dirty="0" smtClean="0">
                <a:solidFill>
                  <a:srgbClr val="00B050"/>
                </a:solidFill>
              </a:rPr>
              <a:t>Tejhasznú marhatartás gyakorlata</a:t>
            </a:r>
            <a:endParaRPr lang="hu-HU" sz="3600" b="1" dirty="0">
              <a:solidFill>
                <a:srgbClr val="00B05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12482" y="4271808"/>
            <a:ext cx="4142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www.youtube.com/watch?v=wXp0hf_rYwQ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45249" y="1722781"/>
            <a:ext cx="2529573" cy="562127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229600" y="6281928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</a:t>
            </a:r>
            <a:r>
              <a:rPr lang="hu-HU" dirty="0" err="1"/>
              <a:t>K</a:t>
            </a:r>
            <a:r>
              <a:rPr lang="hu-HU" dirty="0" err="1" smtClean="0"/>
              <a:t>alenberger</a:t>
            </a:r>
            <a:r>
              <a:rPr lang="hu-HU" dirty="0" smtClean="0"/>
              <a:t> Barbara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54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4;gd03d5b2036_1_5"/>
          <p:cNvSpPr txBox="1">
            <a:spLocks/>
          </p:cNvSpPr>
          <p:nvPr/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3600" b="1" dirty="0" smtClean="0">
                <a:solidFill>
                  <a:srgbClr val="00B050"/>
                </a:solidFill>
              </a:rPr>
              <a:t>Kettőshasznú marhatartás gyakorlata</a:t>
            </a:r>
            <a:endParaRPr lang="hu-HU" sz="3600" b="1" dirty="0">
              <a:solidFill>
                <a:srgbClr val="00B05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62066" y="2778216"/>
            <a:ext cx="48862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dirty="0" smtClean="0">
              <a:hlinkClick r:id="rId2"/>
            </a:endParaRPr>
          </a:p>
          <a:p>
            <a:endParaRPr lang="hu-HU" dirty="0">
              <a:hlinkClick r:id="rId2"/>
            </a:endParaRPr>
          </a:p>
          <a:p>
            <a:r>
              <a:rPr lang="hu-HU" dirty="0" smtClean="0">
                <a:hlinkClick r:id="rId2"/>
              </a:rPr>
              <a:t>https</a:t>
            </a:r>
            <a:r>
              <a:rPr lang="hu-HU" dirty="0">
                <a:hlinkClick r:id="rId2"/>
              </a:rPr>
              <a:t>://</a:t>
            </a:r>
            <a:r>
              <a:rPr lang="hu-HU" dirty="0" smtClean="0">
                <a:hlinkClick r:id="rId2"/>
              </a:rPr>
              <a:t>www.youtube.com/watch?v=UCNOEDI8W_U&amp;t=25s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62066" y="2778216"/>
            <a:ext cx="5237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Magyar tarka állomány fejése fejőrobottal, családi gazdaságban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97" y="1577568"/>
            <a:ext cx="5371465" cy="403068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110906" y="5852160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De </a:t>
            </a:r>
            <a:r>
              <a:rPr lang="hu-HU" dirty="0" err="1" smtClean="0"/>
              <a:t>Laval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023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485069" y="320359"/>
            <a:ext cx="3305619" cy="133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altLang="hu-HU" sz="4400" dirty="0" smtClean="0"/>
              <a:t>Hústermelés</a:t>
            </a:r>
            <a:endParaRPr lang="hu-HU" altLang="hu-HU" sz="4400" dirty="0"/>
          </a:p>
        </p:txBody>
      </p:sp>
      <p:pic>
        <p:nvPicPr>
          <p:cNvPr id="3" name="Picture 6" descr="angus-we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97" y="1514602"/>
            <a:ext cx="2857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incolnred-web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60" y="1603884"/>
            <a:ext cx="265718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harolais-web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297" y="3902837"/>
            <a:ext cx="28575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dangus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78" y="3902837"/>
            <a:ext cx="265718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8878824" y="6163056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Foto: </a:t>
            </a:r>
            <a:r>
              <a:rPr lang="hu-HU" dirty="0">
                <a:hlinkClick r:id="rId6"/>
              </a:rPr>
              <a:t>http://afs.okstate.edu/breeds</a:t>
            </a:r>
            <a:r>
              <a:rPr lang="hu-HU" dirty="0" smtClean="0">
                <a:hlinkClick r:id="rId6"/>
              </a:rPr>
              <a:t>/</a:t>
            </a:r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9786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8197" y="85000"/>
            <a:ext cx="11555605" cy="1325563"/>
          </a:xfrm>
        </p:spPr>
        <p:txBody>
          <a:bodyPr/>
          <a:lstStyle/>
          <a:p>
            <a:r>
              <a:rPr lang="hu-HU" altLang="hu-HU" b="1" dirty="0" err="1"/>
              <a:t>Tenyészcél</a:t>
            </a:r>
            <a:r>
              <a:rPr lang="hu-HU" altLang="hu-HU" b="1" dirty="0"/>
              <a:t> a </a:t>
            </a:r>
            <a:r>
              <a:rPr lang="hu-HU" altLang="hu-HU" b="1" dirty="0" smtClean="0"/>
              <a:t>hústermelésben </a:t>
            </a:r>
            <a:r>
              <a:rPr lang="hu-HU" altLang="hu-HU" b="1" dirty="0" err="1" smtClean="0"/>
              <a:t>-nőivar</a:t>
            </a:r>
            <a:endParaRPr lang="hu-HU" altLang="hu-HU" b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199" y="1234440"/>
            <a:ext cx="8229600" cy="499745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hu-HU" altLang="hu-HU" dirty="0"/>
              <a:t>1. </a:t>
            </a:r>
            <a:r>
              <a:rPr lang="hu-HU" altLang="hu-HU" b="1" dirty="0"/>
              <a:t>Anyatehén</a:t>
            </a:r>
            <a:r>
              <a:rPr lang="hu-HU" altLang="hu-HU" dirty="0"/>
              <a:t> (reproduktív, „R”) típus</a:t>
            </a:r>
          </a:p>
          <a:p>
            <a:pPr>
              <a:buFontTx/>
              <a:buNone/>
            </a:pPr>
            <a:r>
              <a:rPr lang="hu-HU" altLang="hu-HU" dirty="0"/>
              <a:t>	- kiváló termékenység és szaporaság</a:t>
            </a:r>
          </a:p>
          <a:p>
            <a:pPr>
              <a:buFontTx/>
              <a:buNone/>
            </a:pPr>
            <a:r>
              <a:rPr lang="hu-HU" altLang="hu-HU" dirty="0"/>
              <a:t>	- jó borjúnevelő-képesség</a:t>
            </a:r>
          </a:p>
          <a:p>
            <a:pPr>
              <a:buFontTx/>
              <a:buNone/>
            </a:pPr>
            <a:r>
              <a:rPr lang="hu-HU" altLang="hu-HU" dirty="0"/>
              <a:t>	- korai tenyészérettség, könnyű ellés</a:t>
            </a:r>
          </a:p>
          <a:p>
            <a:pPr>
              <a:buFontTx/>
              <a:buNone/>
            </a:pPr>
            <a:r>
              <a:rPr lang="hu-HU" altLang="hu-HU" dirty="0"/>
              <a:t>	- kis igényűség</a:t>
            </a:r>
          </a:p>
          <a:p>
            <a:pPr>
              <a:buFontTx/>
              <a:buNone/>
            </a:pPr>
            <a:r>
              <a:rPr lang="hu-HU" altLang="hu-HU" dirty="0"/>
              <a:t>	- jó gulyakészség</a:t>
            </a:r>
          </a:p>
          <a:p>
            <a:pPr>
              <a:buFontTx/>
              <a:buNone/>
            </a:pPr>
            <a:r>
              <a:rPr lang="hu-HU" altLang="hu-HU" dirty="0"/>
              <a:t>	- szervezeti szilárdság</a:t>
            </a:r>
          </a:p>
          <a:p>
            <a:pPr>
              <a:buFontTx/>
              <a:buNone/>
            </a:pPr>
            <a:r>
              <a:rPr lang="hu-HU" altLang="hu-HU" dirty="0"/>
              <a:t>	- brit húsmarhafajták</a:t>
            </a:r>
          </a:p>
          <a:p>
            <a:pPr>
              <a:buFontTx/>
              <a:buNone/>
            </a:pPr>
            <a:r>
              <a:rPr lang="hu-HU" altLang="hu-HU" dirty="0">
                <a:hlinkClick r:id="rId2"/>
              </a:rPr>
              <a:t>https://www.mhagte.hu</a:t>
            </a:r>
            <a:r>
              <a:rPr lang="hu-HU" altLang="hu-HU" dirty="0" smtClean="0">
                <a:hlinkClick r:id="rId2"/>
              </a:rPr>
              <a:t>/</a:t>
            </a:r>
            <a:endParaRPr lang="hu-HU" altLang="hu-HU" dirty="0" smtClean="0"/>
          </a:p>
          <a:p>
            <a:pPr>
              <a:buFontTx/>
              <a:buNone/>
            </a:pPr>
            <a:r>
              <a:rPr lang="hu-HU" altLang="hu-HU" dirty="0">
                <a:hlinkClick r:id="rId3"/>
              </a:rPr>
              <a:t>https://bhte.hu</a:t>
            </a:r>
            <a:r>
              <a:rPr lang="hu-HU" altLang="hu-HU" dirty="0" smtClean="0">
                <a:hlinkClick r:id="rId3"/>
              </a:rPr>
              <a:t>/</a:t>
            </a:r>
            <a:endParaRPr lang="hu-HU" altLang="hu-HU" dirty="0" smtClean="0"/>
          </a:p>
          <a:p>
            <a:pPr>
              <a:buFontTx/>
              <a:buNone/>
            </a:pPr>
            <a:endParaRPr lang="hu-HU" altLang="hu-HU" dirty="0"/>
          </a:p>
        </p:txBody>
      </p:sp>
      <p:sp>
        <p:nvSpPr>
          <p:cNvPr id="2" name="Téglalap 1"/>
          <p:cNvSpPr/>
          <p:nvPr/>
        </p:nvSpPr>
        <p:spPr>
          <a:xfrm>
            <a:off x="6095999" y="6310920"/>
            <a:ext cx="59618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4"/>
              </a:rPr>
              <a:t>https://agraragazat.hu/hir/kilenc-husmarhafajta-egyutt-legelt-keszthelyen</a:t>
            </a:r>
            <a:r>
              <a:rPr lang="hu-HU" dirty="0" smtClean="0">
                <a:hlinkClick r:id="rId4"/>
              </a:rPr>
              <a:t>/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78" y="3209543"/>
            <a:ext cx="4185399" cy="278754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284464" y="6076114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Agrárágazat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02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err="1"/>
              <a:t>Tenyészcél</a:t>
            </a:r>
            <a:r>
              <a:rPr lang="hu-HU" altLang="hu-HU" b="1" dirty="0"/>
              <a:t> a </a:t>
            </a:r>
            <a:r>
              <a:rPr lang="hu-HU" altLang="hu-HU" b="1" dirty="0" smtClean="0"/>
              <a:t>hústermelésben - hímivar</a:t>
            </a:r>
            <a:endParaRPr lang="hu-HU" altLang="hu-HU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hu-HU" altLang="hu-HU" dirty="0"/>
              <a:t>2. </a:t>
            </a:r>
            <a:r>
              <a:rPr lang="hu-HU" altLang="hu-HU" b="1" dirty="0"/>
              <a:t>Végtermék</a:t>
            </a:r>
            <a:r>
              <a:rPr lang="hu-HU" altLang="hu-HU" dirty="0"/>
              <a:t> (terminál, „T”) típus</a:t>
            </a:r>
          </a:p>
          <a:p>
            <a:pPr>
              <a:buFontTx/>
              <a:buNone/>
            </a:pPr>
            <a:r>
              <a:rPr lang="hu-HU" altLang="hu-HU" dirty="0"/>
              <a:t>	- nagy növekedési erély</a:t>
            </a:r>
          </a:p>
          <a:p>
            <a:pPr>
              <a:buFontTx/>
              <a:buNone/>
            </a:pPr>
            <a:r>
              <a:rPr lang="hu-HU" altLang="hu-HU" dirty="0"/>
              <a:t>	- jó húsformák, kiváló vágóérték</a:t>
            </a:r>
          </a:p>
          <a:p>
            <a:pPr>
              <a:buFontTx/>
              <a:buNone/>
            </a:pPr>
            <a:r>
              <a:rPr lang="hu-HU" altLang="hu-HU" dirty="0"/>
              <a:t>	- nagy választási súly</a:t>
            </a:r>
          </a:p>
          <a:p>
            <a:pPr>
              <a:buFontTx/>
              <a:buNone/>
            </a:pPr>
            <a:r>
              <a:rPr lang="hu-HU" altLang="hu-HU" dirty="0"/>
              <a:t>	- nagy hizlalás végi tömeg</a:t>
            </a:r>
          </a:p>
          <a:p>
            <a:pPr>
              <a:buFontTx/>
              <a:buNone/>
            </a:pPr>
            <a:r>
              <a:rPr lang="hu-HU" altLang="hu-HU" dirty="0"/>
              <a:t>	- </a:t>
            </a:r>
            <a:r>
              <a:rPr lang="hu-HU" altLang="hu-HU" dirty="0" smtClean="0"/>
              <a:t>márványozott hús</a:t>
            </a:r>
            <a:endParaRPr lang="hu-HU" altLang="hu-HU" dirty="0"/>
          </a:p>
          <a:p>
            <a:pPr>
              <a:buFontTx/>
              <a:buNone/>
            </a:pPr>
            <a:r>
              <a:rPr lang="hu-HU" altLang="hu-HU" dirty="0"/>
              <a:t>	- francia </a:t>
            </a:r>
            <a:r>
              <a:rPr lang="hu-HU" altLang="hu-HU" dirty="0" smtClean="0"/>
              <a:t>húsmarhafajták</a:t>
            </a:r>
          </a:p>
          <a:p>
            <a:pPr>
              <a:buFontTx/>
              <a:buNone/>
            </a:pPr>
            <a:r>
              <a:rPr lang="hu-HU" altLang="hu-HU" dirty="0">
                <a:hlinkClick r:id="rId2"/>
              </a:rPr>
              <a:t>https://charolais.hu</a:t>
            </a:r>
            <a:r>
              <a:rPr lang="hu-HU" altLang="hu-HU" dirty="0" smtClean="0">
                <a:hlinkClick r:id="rId2"/>
              </a:rPr>
              <a:t>/</a:t>
            </a:r>
            <a:endParaRPr lang="hu-HU" altLang="hu-HU" dirty="0" smtClean="0"/>
          </a:p>
          <a:p>
            <a:pPr>
              <a:buFontTx/>
              <a:buNone/>
            </a:pPr>
            <a:r>
              <a:rPr lang="hu-HU" altLang="hu-HU" dirty="0">
                <a:hlinkClick r:id="rId3"/>
              </a:rPr>
              <a:t>http://www.limousin.hu/hu/fooldal</a:t>
            </a:r>
            <a:r>
              <a:rPr lang="hu-HU" altLang="hu-HU" dirty="0" smtClean="0">
                <a:hlinkClick r:id="rId3"/>
              </a:rPr>
              <a:t>/</a:t>
            </a:r>
            <a:endParaRPr lang="hu-HU" altLang="hu-HU" dirty="0" smtClean="0"/>
          </a:p>
          <a:p>
            <a:pPr>
              <a:buFontTx/>
              <a:buNone/>
            </a:pPr>
            <a:endParaRPr lang="hu-HU" alt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2734056"/>
            <a:ext cx="3832352" cy="287426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123803" y="5795207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„</a:t>
            </a:r>
            <a:r>
              <a:rPr lang="hu-HU" dirty="0" err="1" smtClean="0"/>
              <a:t>Pullo</a:t>
            </a:r>
            <a:r>
              <a:rPr lang="hu-HU" dirty="0" smtClean="0"/>
              <a:t>”, </a:t>
            </a:r>
            <a:r>
              <a:rPr lang="hu-HU" dirty="0" err="1" smtClean="0"/>
              <a:t>Mozsi</a:t>
            </a:r>
            <a:r>
              <a:rPr lang="hu-HU" dirty="0" smtClean="0"/>
              <a:t> major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88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677291"/>
          </a:xfrm>
        </p:spPr>
        <p:txBody>
          <a:bodyPr/>
          <a:lstStyle/>
          <a:p>
            <a:r>
              <a:rPr lang="hu-HU" dirty="0" smtClean="0"/>
              <a:t>Legeltetés : tartás és takarmányozás egyben</a:t>
            </a:r>
            <a:endParaRPr lang="hu-HU" dirty="0"/>
          </a:p>
        </p:txBody>
      </p:sp>
      <p:pic>
        <p:nvPicPr>
          <p:cNvPr id="4" name="Google Shape;39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440" y="1865840"/>
            <a:ext cx="5291137" cy="420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98;p37" descr="C:\Users\Franklin\Desktop\Niki\agroninja_DSCF537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9709" y="3420923"/>
            <a:ext cx="4039619" cy="2472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zövegdoboz 5"/>
          <p:cNvSpPr txBox="1"/>
          <p:nvPr/>
        </p:nvSpPr>
        <p:spPr>
          <a:xfrm>
            <a:off x="5914470" y="1703839"/>
            <a:ext cx="422102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B050"/>
                </a:solidFill>
              </a:rPr>
              <a:t>Bendőbólus</a:t>
            </a:r>
            <a:r>
              <a:rPr lang="hu-HU" sz="2400" dirty="0" smtClean="0">
                <a:solidFill>
                  <a:srgbClr val="00B050"/>
                </a:solidFill>
              </a:rPr>
              <a:t> használata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B050"/>
                </a:solidFill>
              </a:rPr>
              <a:t>Legelési aktivitás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B050"/>
                </a:solidFill>
              </a:rPr>
              <a:t>Felvett takarmány becslése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B050"/>
                </a:solidFill>
              </a:rPr>
              <a:t>Élősúly becslése</a:t>
            </a:r>
          </a:p>
          <a:p>
            <a:pPr marL="285750" indent="-285750">
              <a:buFontTx/>
              <a:buChar char="-"/>
            </a:pPr>
            <a:endParaRPr lang="hu-HU" dirty="0" smtClean="0"/>
          </a:p>
          <a:p>
            <a:endParaRPr lang="hu-HU" dirty="0"/>
          </a:p>
        </p:txBody>
      </p:sp>
      <p:sp>
        <p:nvSpPr>
          <p:cNvPr id="7" name="Google Shape;400;p37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1633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617653" y="6384072"/>
            <a:ext cx="4259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800"/>
            </a:pPr>
            <a:r>
              <a:rPr lang="hu-HU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http://www.scielo.br/pdf/rbz/v38nspe/v38nspea14.pdf</a:t>
            </a:r>
            <a:endParaRPr lang="hu-H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522976" y="1082631"/>
            <a:ext cx="59618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5"/>
              </a:rPr>
              <a:t>https://agraragazat.hu/hir/kilenc-husmarhafajta-egyutt-legelt-keszthelyen</a:t>
            </a:r>
            <a:r>
              <a:rPr lang="hu-HU" dirty="0" smtClean="0">
                <a:hlinkClick r:id="rId5"/>
              </a:rPr>
              <a:t>/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2674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919289" y="260350"/>
            <a:ext cx="815657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hu-HU" altLang="hu-HU" dirty="0">
                <a:solidFill>
                  <a:srgbClr val="00B050"/>
                </a:solidFill>
              </a:rPr>
              <a:t>1. </a:t>
            </a:r>
            <a:r>
              <a:rPr lang="hu-HU" altLang="hu-HU" u="sng" dirty="0">
                <a:solidFill>
                  <a:srgbClr val="00B050"/>
                </a:solidFill>
              </a:rPr>
              <a:t>Hústermelési adatok:</a:t>
            </a:r>
            <a:r>
              <a:rPr lang="hu-HU" altLang="hu-HU" dirty="0">
                <a:solidFill>
                  <a:srgbClr val="00B050"/>
                </a:solidFill>
              </a:rPr>
              <a:t> 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       - a tehén élőtömeg a borjú </a:t>
            </a:r>
            <a:r>
              <a:rPr lang="hu-HU" altLang="hu-HU" sz="2400" dirty="0" smtClean="0">
                <a:solidFill>
                  <a:srgbClr val="00B050"/>
                </a:solidFill>
              </a:rPr>
              <a:t>választásakor, kg</a:t>
            </a:r>
            <a:endParaRPr lang="hu-HU" altLang="hu-HU" sz="2400" dirty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	- a tehén élőtömeg </a:t>
            </a:r>
            <a:r>
              <a:rPr lang="hu-HU" altLang="hu-HU" sz="2400" dirty="0" smtClean="0">
                <a:solidFill>
                  <a:srgbClr val="00B050"/>
                </a:solidFill>
              </a:rPr>
              <a:t>selejtezéskor, kg</a:t>
            </a:r>
            <a:endParaRPr lang="hu-HU" altLang="hu-HU" sz="2400" dirty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	- a borjú élőtömege születéskor (születési ideje)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	- a borjú élőtömege </a:t>
            </a:r>
            <a:r>
              <a:rPr lang="hu-HU" altLang="hu-HU" sz="2400" dirty="0" smtClean="0">
                <a:solidFill>
                  <a:srgbClr val="00B050"/>
                </a:solidFill>
              </a:rPr>
              <a:t>választáskor, kg</a:t>
            </a:r>
            <a:endParaRPr lang="hu-HU" altLang="hu-HU" sz="2400" dirty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	- a borjú választási életkora (választás ideje)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	- a borjú élőtömege a hízlalás </a:t>
            </a:r>
            <a:r>
              <a:rPr lang="hu-HU" altLang="hu-HU" sz="2400" dirty="0" smtClean="0">
                <a:solidFill>
                  <a:srgbClr val="00B050"/>
                </a:solidFill>
              </a:rPr>
              <a:t>végén, kg</a:t>
            </a:r>
            <a:endParaRPr lang="hu-HU" altLang="hu-HU" sz="2400" dirty="0">
              <a:solidFill>
                <a:srgbClr val="00B050"/>
              </a:solidFill>
            </a:endParaRP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	- a hízlalás </a:t>
            </a:r>
            <a:r>
              <a:rPr lang="hu-HU" altLang="hu-HU" sz="2400" dirty="0" smtClean="0">
                <a:solidFill>
                  <a:srgbClr val="00B050"/>
                </a:solidFill>
              </a:rPr>
              <a:t>időtartama, nap</a:t>
            </a:r>
            <a:endParaRPr lang="hu-HU" altLang="hu-HU" sz="2400" dirty="0">
              <a:solidFill>
                <a:srgbClr val="00B050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919289" y="4076701"/>
            <a:ext cx="81565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hu-HU" altLang="hu-HU" dirty="0">
                <a:solidFill>
                  <a:srgbClr val="00B050"/>
                </a:solidFill>
              </a:rPr>
              <a:t>2. </a:t>
            </a:r>
            <a:r>
              <a:rPr lang="hu-HU" altLang="hu-HU" u="sng" dirty="0">
                <a:solidFill>
                  <a:srgbClr val="00B050"/>
                </a:solidFill>
              </a:rPr>
              <a:t>Élőtömeg növekedési viszonyszám:</a:t>
            </a:r>
            <a:r>
              <a:rPr lang="hu-HU" altLang="hu-HU" dirty="0">
                <a:solidFill>
                  <a:srgbClr val="00B050"/>
                </a:solidFill>
              </a:rPr>
              <a:t> </a:t>
            </a:r>
          </a:p>
          <a:p>
            <a:pPr>
              <a:buFontTx/>
              <a:buNone/>
            </a:pPr>
            <a:r>
              <a:rPr lang="hu-HU" altLang="hu-HU" sz="2400" dirty="0">
                <a:solidFill>
                  <a:srgbClr val="00B050"/>
                </a:solidFill>
              </a:rPr>
              <a:t>       a borjú élőtömeg gyarapodása a tenyészetben lévő kortárs borjak átlagának %-ában.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920190" y="5765284"/>
            <a:ext cx="1879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dirty="0"/>
              <a:t>Élőtömeg </a:t>
            </a:r>
            <a:r>
              <a:rPr lang="hu-HU" altLang="hu-HU" dirty="0" err="1"/>
              <a:t>növ</a:t>
            </a:r>
            <a:r>
              <a:rPr lang="hu-HU" altLang="hu-HU" dirty="0"/>
              <a:t>. v. =</a:t>
            </a: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873625" y="59499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800601" y="5516563"/>
            <a:ext cx="32842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borjú tömeggyarapodása (g/nap)</a:t>
            </a:r>
            <a:endParaRPr lang="el-GR" altLang="hu-HU">
              <a:cs typeface="Arial" panose="020B0604020202020204" pitchFamily="34" charset="0"/>
            </a:endParaRP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4872039" y="5949950"/>
            <a:ext cx="31521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/>
              <a:t>kortárs borjak tömeggy. (g/nap)</a:t>
            </a:r>
            <a:endParaRPr lang="hu-HU" altLang="hu-HU" baseline="30000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9336088" y="5765284"/>
            <a:ext cx="1079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/>
              <a:t>x 365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9090847" y="260349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b="1" dirty="0"/>
              <a:t>A hústermelés mérése 1.</a:t>
            </a:r>
          </a:p>
        </p:txBody>
      </p:sp>
    </p:spTree>
    <p:extLst>
      <p:ext uri="{BB962C8B-B14F-4D97-AF65-F5344CB8AC3E}">
        <p14:creationId xmlns:p14="http://schemas.microsoft.com/office/powerpoint/2010/main" val="30800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46088" grpId="0" animBg="1"/>
      <p:bldP spid="46089" grpId="0"/>
      <p:bldP spid="46090" grpId="0"/>
      <p:bldP spid="460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3232" y="519013"/>
            <a:ext cx="11072480" cy="944027"/>
          </a:xfrm>
        </p:spPr>
        <p:txBody>
          <a:bodyPr/>
          <a:lstStyle/>
          <a:p>
            <a:r>
              <a:rPr lang="hu-HU" dirty="0" smtClean="0"/>
              <a:t>A szarvasmarha haszonvétele, termékei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1546" y="1350137"/>
            <a:ext cx="11555605" cy="4351338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A szarvasmarha tenyésztése, tartása nagy termelési érték előállítását teszi lehetővé.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haszonvétel elsődleges iránya lehet </a:t>
            </a:r>
            <a:r>
              <a:rPr lang="hu-HU" b="1" dirty="0">
                <a:solidFill>
                  <a:srgbClr val="0070C0"/>
                </a:solidFill>
              </a:rPr>
              <a:t>tej</a:t>
            </a:r>
            <a:r>
              <a:rPr lang="hu-HU" dirty="0"/>
              <a:t>, vagy </a:t>
            </a:r>
            <a:r>
              <a:rPr lang="hu-HU" b="1" dirty="0">
                <a:solidFill>
                  <a:srgbClr val="FF0000"/>
                </a:solidFill>
              </a:rPr>
              <a:t>hús</a:t>
            </a:r>
            <a:r>
              <a:rPr lang="hu-HU" dirty="0"/>
              <a:t> termelése. </a:t>
            </a:r>
            <a:endParaRPr lang="hu-HU" dirty="0" smtClean="0"/>
          </a:p>
          <a:p>
            <a:r>
              <a:rPr lang="hu-HU" dirty="0" smtClean="0"/>
              <a:t>Az ágazatban több jogcímen, jelentős mértékű </a:t>
            </a:r>
            <a:r>
              <a:rPr lang="hu-HU" dirty="0" smtClean="0">
                <a:solidFill>
                  <a:srgbClr val="FF0000"/>
                </a:solidFill>
              </a:rPr>
              <a:t>támogatás</a:t>
            </a:r>
            <a:r>
              <a:rPr lang="hu-HU" dirty="0" smtClean="0"/>
              <a:t> is pályázható.</a:t>
            </a:r>
          </a:p>
          <a:p>
            <a:r>
              <a:rPr lang="hu-HU" dirty="0"/>
              <a:t>G</a:t>
            </a:r>
            <a:r>
              <a:rPr lang="hu-HU" dirty="0" smtClean="0"/>
              <a:t>azdasági </a:t>
            </a:r>
            <a:r>
              <a:rPr lang="hu-HU" dirty="0"/>
              <a:t>értéket képvisel a vágáskor keletkező számos melléktermék: bőr, zsigeri szervek, mirigyek, gyomor adott részei, valamint az </a:t>
            </a:r>
            <a:r>
              <a:rPr lang="hu-HU" dirty="0" smtClean="0"/>
              <a:t>istállózó </a:t>
            </a:r>
            <a:r>
              <a:rPr lang="hu-HU" dirty="0"/>
              <a:t>tartásban keletkező szerves trágya is. </a:t>
            </a:r>
            <a:endParaRPr lang="hu-HU" dirty="0" smtClean="0"/>
          </a:p>
          <a:p>
            <a:r>
              <a:rPr lang="hu-HU" dirty="0" smtClean="0"/>
              <a:t>Minden </a:t>
            </a:r>
            <a:r>
              <a:rPr lang="hu-HU" dirty="0"/>
              <a:t>szarvasmarha állománynak van hústermelése, a tejhasznú állományoknak </a:t>
            </a:r>
            <a:r>
              <a:rPr lang="hu-HU" dirty="0" smtClean="0"/>
              <a:t>is. Minden </a:t>
            </a:r>
            <a:r>
              <a:rPr lang="hu-HU" dirty="0"/>
              <a:t>leellett tehén termel tejet, mivel </a:t>
            </a:r>
            <a:r>
              <a:rPr lang="hu-HU" dirty="0" smtClean="0"/>
              <a:t>emlősként borját </a:t>
            </a:r>
            <a:r>
              <a:rPr lang="hu-HU" dirty="0"/>
              <a:t>azzal táplálja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szarvasmarha kérődző. Legelőn tartva, vagy </a:t>
            </a:r>
            <a:r>
              <a:rPr lang="hu-HU" dirty="0" err="1" smtClean="0"/>
              <a:t>rostdús</a:t>
            </a:r>
            <a:r>
              <a:rPr lang="hu-HU" dirty="0" smtClean="0"/>
              <a:t> takarmányon, melléktermékkel takarmányozva is értékes húst és tejet termel.</a:t>
            </a:r>
          </a:p>
          <a:p>
            <a:r>
              <a:rPr lang="hu-HU" dirty="0" smtClean="0"/>
              <a:t>A jó minőségű vágómarha </a:t>
            </a:r>
            <a:r>
              <a:rPr lang="hu-HU" dirty="0" smtClean="0">
                <a:solidFill>
                  <a:srgbClr val="FF0000"/>
                </a:solidFill>
              </a:rPr>
              <a:t>export</a:t>
            </a:r>
            <a:r>
              <a:rPr lang="hu-HU" dirty="0" smtClean="0"/>
              <a:t>ja jelentős ártöbbletet </a:t>
            </a:r>
            <a:r>
              <a:rPr lang="hu-HU" dirty="0" err="1" smtClean="0"/>
              <a:t>dahat</a:t>
            </a:r>
            <a:r>
              <a:rPr lang="hu-HU" dirty="0" smtClean="0"/>
              <a:t>.  </a:t>
            </a:r>
          </a:p>
        </p:txBody>
      </p:sp>
      <p:sp>
        <p:nvSpPr>
          <p:cNvPr id="4" name="Téglalap 3"/>
          <p:cNvSpPr/>
          <p:nvPr/>
        </p:nvSpPr>
        <p:spPr>
          <a:xfrm>
            <a:off x="111076" y="211236"/>
            <a:ext cx="1665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Bevezetés 1.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0573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dirty="0" smtClean="0"/>
              <a:t>Állományunk</a:t>
            </a:r>
            <a:r>
              <a:rPr lang="hu-HU" altLang="hu-HU" sz="4000" b="1" dirty="0" smtClean="0"/>
              <a:t> </a:t>
            </a:r>
            <a:r>
              <a:rPr lang="hu-HU" altLang="hu-HU" sz="4000" b="1" dirty="0"/>
              <a:t>hústermelő képessége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2961" y="1600200"/>
            <a:ext cx="5458968" cy="4997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A</a:t>
            </a:r>
            <a:r>
              <a:rPr lang="hu-HU" altLang="hu-HU" dirty="0" smtClean="0"/>
              <a:t> </a:t>
            </a:r>
            <a:r>
              <a:rPr lang="hu-HU" altLang="hu-HU" dirty="0"/>
              <a:t>vágómarha </a:t>
            </a:r>
            <a:r>
              <a:rPr lang="hu-HU" altLang="hu-HU" dirty="0" smtClean="0"/>
              <a:t>előállítás értékmérői:</a:t>
            </a:r>
            <a:endParaRPr lang="hu-HU" altLang="hu-HU" dirty="0"/>
          </a:p>
          <a:p>
            <a:pPr>
              <a:lnSpc>
                <a:spcPct val="9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1. </a:t>
            </a:r>
            <a:r>
              <a:rPr lang="hu-HU" altLang="hu-HU" dirty="0" smtClean="0"/>
              <a:t>Állomány szaporasága, %</a:t>
            </a:r>
            <a:endParaRPr lang="hu-HU" altLang="hu-HU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2</a:t>
            </a:r>
            <a:r>
              <a:rPr lang="hu-HU" altLang="hu-HU" dirty="0" smtClean="0"/>
              <a:t>. Borjazások lefolyása (választási súly)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 smtClean="0"/>
              <a:t>3. Borjúnevelő képesség</a:t>
            </a:r>
            <a:endParaRPr lang="hu-HU" altLang="hu-HU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 smtClean="0"/>
              <a:t>8</a:t>
            </a:r>
            <a:r>
              <a:rPr lang="hu-HU" altLang="hu-HU" dirty="0"/>
              <a:t>. Koraérés (tenyészérettség)</a:t>
            </a:r>
          </a:p>
        </p:txBody>
      </p:sp>
      <p:pic>
        <p:nvPicPr>
          <p:cNvPr id="9220" name="Picture 4" descr="535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95" y="1851024"/>
            <a:ext cx="3024187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P929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03" y="3690594"/>
            <a:ext cx="3024187" cy="226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846062" y="6228318"/>
            <a:ext cx="203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Bene Szabolcs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9090847" y="260349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b="1" dirty="0"/>
              <a:t>A hústermelés mérése </a:t>
            </a:r>
            <a:r>
              <a:rPr lang="hu-HU" sz="1800" b="1" dirty="0" smtClean="0"/>
              <a:t>2.</a:t>
            </a: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34338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/>
              <a:t>Egyedi hústermelő képesség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411" y="1600200"/>
            <a:ext cx="9642389" cy="4997450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dirty="0"/>
              <a:t>A</a:t>
            </a:r>
            <a:r>
              <a:rPr lang="hu-HU" altLang="hu-HU" dirty="0" smtClean="0"/>
              <a:t>z </a:t>
            </a:r>
            <a:r>
              <a:rPr lang="hu-HU" altLang="hu-HU" dirty="0"/>
              <a:t>előállított vágómarha </a:t>
            </a:r>
            <a:endParaRPr lang="hu-HU" altLang="hu-HU" dirty="0" smtClean="0"/>
          </a:p>
          <a:p>
            <a:pPr>
              <a:buFontTx/>
              <a:buNone/>
            </a:pPr>
            <a:r>
              <a:rPr lang="hu-HU" altLang="hu-HU" dirty="0" smtClean="0"/>
              <a:t>mennyiségi </a:t>
            </a:r>
            <a:r>
              <a:rPr lang="hu-HU" altLang="hu-HU" dirty="0"/>
              <a:t>és minőségi mutatói:</a:t>
            </a:r>
          </a:p>
          <a:p>
            <a:pPr>
              <a:buFontTx/>
              <a:buNone/>
            </a:pPr>
            <a:endParaRPr lang="hu-HU" altLang="hu-HU" dirty="0"/>
          </a:p>
          <a:p>
            <a:pPr>
              <a:buFontTx/>
              <a:buNone/>
            </a:pPr>
            <a:r>
              <a:rPr lang="hu-HU" altLang="hu-HU" dirty="0"/>
              <a:t>1. </a:t>
            </a:r>
            <a:r>
              <a:rPr lang="hu-HU" altLang="hu-HU" dirty="0" smtClean="0"/>
              <a:t>Hízékonyság (g/nap)</a:t>
            </a:r>
            <a:endParaRPr lang="hu-HU" altLang="hu-HU" dirty="0"/>
          </a:p>
          <a:p>
            <a:pPr>
              <a:buFontTx/>
              <a:buNone/>
            </a:pPr>
            <a:r>
              <a:rPr lang="hu-HU" altLang="hu-HU" dirty="0"/>
              <a:t>2. Hizlalás végi </a:t>
            </a:r>
            <a:r>
              <a:rPr lang="hu-HU" altLang="hu-HU" dirty="0" smtClean="0"/>
              <a:t>tömeg (kg)</a:t>
            </a:r>
            <a:endParaRPr lang="hu-HU" altLang="hu-HU" dirty="0"/>
          </a:p>
          <a:p>
            <a:pPr>
              <a:buFontTx/>
              <a:buNone/>
            </a:pPr>
            <a:r>
              <a:rPr lang="hu-HU" altLang="hu-HU" dirty="0"/>
              <a:t>3. Húsformák, </a:t>
            </a:r>
            <a:r>
              <a:rPr lang="hu-HU" altLang="hu-HU" dirty="0" err="1" smtClean="0"/>
              <a:t>izmoltság</a:t>
            </a:r>
            <a:r>
              <a:rPr lang="hu-HU" altLang="hu-HU" dirty="0" smtClean="0"/>
              <a:t> (SEUROP)</a:t>
            </a:r>
            <a:endParaRPr lang="hu-HU" altLang="hu-HU" dirty="0"/>
          </a:p>
          <a:p>
            <a:pPr>
              <a:buFontTx/>
              <a:buNone/>
            </a:pPr>
            <a:r>
              <a:rPr lang="hu-HU" altLang="hu-HU" dirty="0"/>
              <a:t>4. </a:t>
            </a:r>
            <a:r>
              <a:rPr lang="hu-HU" altLang="hu-HU" dirty="0" smtClean="0"/>
              <a:t>Vágóérték </a:t>
            </a:r>
            <a:endParaRPr lang="hu-HU" altLang="hu-HU" dirty="0"/>
          </a:p>
        </p:txBody>
      </p:sp>
      <p:pic>
        <p:nvPicPr>
          <p:cNvPr id="4" name="Picture 5" descr="IMG_27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22" y="2151038"/>
            <a:ext cx="2650188" cy="39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712411" y="6409038"/>
            <a:ext cx="203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Polgár J. Péter</a:t>
            </a:r>
            <a:endParaRPr lang="hu-HU" dirty="0"/>
          </a:p>
        </p:txBody>
      </p:sp>
      <p:pic>
        <p:nvPicPr>
          <p:cNvPr id="6" name="Picture 6" descr="IMG_27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71" y="2151038"/>
            <a:ext cx="2650868" cy="397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890326" y="1320041"/>
            <a:ext cx="4644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Az eladott állatról visszakapott vágóhídi adatokat értékelve a hízlalás, takarmányhasznosítás, vágóérték terén hasznos információkhoz jutunk.</a:t>
            </a:r>
            <a:endParaRPr lang="hu-HU" sz="1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9090847" y="260349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b="1" dirty="0"/>
              <a:t>A hústermelés mérése </a:t>
            </a:r>
            <a:r>
              <a:rPr lang="hu-HU" sz="1800" b="1" dirty="0" smtClean="0"/>
              <a:t>3.</a:t>
            </a: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29103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FA66F49B-8F34-4BF0-B44B-3862449F5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55" y="944217"/>
            <a:ext cx="9675038" cy="556703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19271" y="2912126"/>
            <a:ext cx="1958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2022. 9. heti árak az európai piacokon.</a:t>
            </a:r>
            <a:endParaRPr lang="hu-HU" sz="2000" b="1" dirty="0"/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760F1A95-0B30-43DD-A1C7-B4FC5E85C67B}"/>
              </a:ext>
            </a:extLst>
          </p:cNvPr>
          <p:cNvSpPr txBox="1"/>
          <p:nvPr/>
        </p:nvSpPr>
        <p:spPr>
          <a:xfrm>
            <a:off x="2920514" y="2109344"/>
            <a:ext cx="140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Vágott</a:t>
            </a:r>
          </a:p>
          <a:p>
            <a:r>
              <a:rPr lang="hu-HU" sz="2800" b="1" dirty="0">
                <a:solidFill>
                  <a:srgbClr val="FF0000"/>
                </a:solidFill>
              </a:rPr>
              <a:t>féltest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</a:rPr>
              <a:t>árak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6D276996-3CDD-4E7F-85E5-18B768C8C7C5}"/>
              </a:ext>
            </a:extLst>
          </p:cNvPr>
          <p:cNvSpPr txBox="1"/>
          <p:nvPr/>
        </p:nvSpPr>
        <p:spPr>
          <a:xfrm>
            <a:off x="2814977" y="5341701"/>
            <a:ext cx="12938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Élőállat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</a:rPr>
              <a:t>árak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226084" y="6511251"/>
            <a:ext cx="896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ec.europa.eu/info/sites/default/files/food-farming-fisheries/farming/documents/beef-weekly-prices_en.pdf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9270" y="200427"/>
            <a:ext cx="1207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00B050"/>
                </a:solidFill>
              </a:rPr>
              <a:t>V</a:t>
            </a:r>
            <a:r>
              <a:rPr lang="hu-HU" sz="2800" b="1" dirty="0" smtClean="0">
                <a:solidFill>
                  <a:srgbClr val="00B050"/>
                </a:solidFill>
              </a:rPr>
              <a:t>ágómarha, marhahús ára </a:t>
            </a:r>
            <a:endParaRPr lang="hu-HU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1547" y="365125"/>
            <a:ext cx="11555605" cy="796163"/>
          </a:xfrm>
        </p:spPr>
        <p:txBody>
          <a:bodyPr/>
          <a:lstStyle/>
          <a:p>
            <a:r>
              <a:rPr lang="hu-HU" altLang="hu-HU" b="1" dirty="0" smtClean="0"/>
              <a:t>Marhahús minősége</a:t>
            </a:r>
            <a:endParaRPr lang="hu-HU" altLang="hu-HU" b="1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9485" y="1161288"/>
            <a:ext cx="9704173" cy="49244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- fizikai és kémiai paraméterek (szín, </a:t>
            </a:r>
            <a:r>
              <a:rPr lang="hu-HU" altLang="hu-HU" dirty="0" smtClean="0"/>
              <a:t>pH, fehérje és zsírtartalom)</a:t>
            </a:r>
            <a:endParaRPr lang="hu-HU" altLang="hu-HU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- íz, szag, </a:t>
            </a:r>
            <a:r>
              <a:rPr lang="hu-HU" altLang="hu-HU" dirty="0" smtClean="0"/>
              <a:t>porhanyósság (vevő elégedettsége ezen alapulhat)</a:t>
            </a:r>
            <a:endParaRPr lang="hu-HU" altLang="hu-HU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- márványozottság (izomrostok közti faggyú)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- csepegési veszteség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dirty="0"/>
              <a:t>- </a:t>
            </a:r>
            <a:r>
              <a:rPr lang="hu-HU" altLang="hu-HU" i="1" dirty="0"/>
              <a:t>aminosav összetétel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i="1" dirty="0"/>
              <a:t>- zsírsav összetétel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altLang="hu-HU" i="1" dirty="0"/>
              <a:t>- vitaminok, ásványi </a:t>
            </a:r>
            <a:r>
              <a:rPr lang="hu-HU" altLang="hu-HU" i="1" dirty="0" smtClean="0"/>
              <a:t>anyagok</a:t>
            </a:r>
            <a:endParaRPr lang="hu-HU" altLang="hu-HU" i="1" dirty="0"/>
          </a:p>
        </p:txBody>
      </p:sp>
      <p:pic>
        <p:nvPicPr>
          <p:cNvPr id="4" name="Picture 4" descr="IMG_27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05" y="2891431"/>
            <a:ext cx="4844621" cy="363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84626" y="6120503"/>
            <a:ext cx="2033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Polgár J. Péter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92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Húshasznú marhatartás gyakorlata</a:t>
            </a:r>
            <a:endParaRPr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1563624" y="1747493"/>
            <a:ext cx="5934456" cy="103644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2000" dirty="0" err="1" smtClean="0">
                <a:solidFill>
                  <a:schemeClr val="tx1"/>
                </a:solidFill>
              </a:rPr>
              <a:t>Mozsi</a:t>
            </a:r>
            <a:r>
              <a:rPr lang="hu-HU" sz="2000" dirty="0" smtClean="0">
                <a:solidFill>
                  <a:schemeClr val="tx1"/>
                </a:solidFill>
              </a:rPr>
              <a:t> major, Sellye, </a:t>
            </a:r>
            <a:r>
              <a:rPr lang="hu-HU" sz="2000" dirty="0" err="1" smtClean="0">
                <a:solidFill>
                  <a:schemeClr val="tx1"/>
                </a:solidFill>
              </a:rPr>
              <a:t>limousin</a:t>
            </a:r>
            <a:r>
              <a:rPr lang="hu-HU" sz="2000" dirty="0" smtClean="0">
                <a:solidFill>
                  <a:schemeClr val="tx1"/>
                </a:solidFill>
              </a:rPr>
              <a:t> törzsállomány, tenyészállat értékesítés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563624" y="2748257"/>
            <a:ext cx="46826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hlinkClick r:id="rId3"/>
              </a:rPr>
              <a:t>https://</a:t>
            </a:r>
            <a:r>
              <a:rPr lang="hu-HU" sz="1600" dirty="0" smtClean="0">
                <a:hlinkClick r:id="rId3"/>
              </a:rPr>
              <a:t>www.youtube.com/watch?v=sEchBeeqyZ0</a:t>
            </a:r>
            <a:endParaRPr lang="hu-HU" sz="1600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563624" y="4526702"/>
            <a:ext cx="4352474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https://www.youtube.com/watch?v=JxpKeJn8Gzc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63624" y="3734238"/>
            <a:ext cx="593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/>
              <a:t>„Farm54”, </a:t>
            </a:r>
            <a:r>
              <a:rPr lang="hu-HU" sz="1800" dirty="0" err="1" smtClean="0"/>
              <a:t>angus</a:t>
            </a:r>
            <a:r>
              <a:rPr lang="hu-HU" sz="1800" dirty="0" smtClean="0"/>
              <a:t> tenyészet, saját bontású hús és érlelt steak alapanyag értékesítése</a:t>
            </a:r>
            <a:endParaRPr lang="hu-HU" sz="1800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30"/>
          <a:stretch>
            <a:fillRect/>
          </a:stretch>
        </p:blipFill>
        <p:spPr bwMode="auto">
          <a:xfrm>
            <a:off x="7498080" y="1891288"/>
            <a:ext cx="3420177" cy="332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193024" y="5614416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Foto: Polgár J. </a:t>
            </a:r>
            <a:r>
              <a:rPr lang="hu-HU" dirty="0"/>
              <a:t>P</a:t>
            </a:r>
            <a:r>
              <a:rPr lang="hu-HU" dirty="0" smtClean="0"/>
              <a:t>éter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Fogalomtár 1.</a:t>
            </a:r>
            <a:endParaRPr lang="hu-HU" dirty="0"/>
          </a:p>
        </p:txBody>
      </p:sp>
      <p:graphicFrame>
        <p:nvGraphicFramePr>
          <p:cNvPr id="9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248334"/>
              </p:ext>
            </p:extLst>
          </p:nvPr>
        </p:nvGraphicFramePr>
        <p:xfrm>
          <a:off x="3328416" y="832106"/>
          <a:ext cx="6190488" cy="5671488"/>
        </p:xfrm>
        <a:graphic>
          <a:graphicData uri="http://schemas.openxmlformats.org/drawingml/2006/table">
            <a:tbl>
              <a:tblPr firstRow="1" firstCol="1" bandRow="1"/>
              <a:tblGrid>
                <a:gridCol w="6190488"/>
              </a:tblGrid>
              <a:tr h="5954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állománymenedzsment – az állomány technológiai, gazdasági, egészségügyi paramétereinek kontrollja és működtetése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anyatehén – nem fejt, húshasznú állományban tartott tehén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ÁT. Kft – Állattenyésztési Teljesítményvizsgáló Kft.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bendő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bólusz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kerámia burkolatú, bendőben maradó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nyelető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kapszula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BLUP – számítógépes algoritmus,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tenyészérték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becslési modell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carcass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vágott test (fej és lábvégek nélküli, nyúzott zsigerelt test)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ENAR – Egyedi Nyilvántartási és Azonosítási Rendszer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fejőrobot – számítógépes vezérlésű, automatizált fejőgép, fejőrendszer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4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gátlóanyag – a tej </a:t>
                      </a:r>
                      <a:r>
                        <a:rPr lang="hu-H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feldolgozását 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meggátló (jellemzően antibiotikus) hatóanyag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genomszelekció – genetika minta alapján történő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tenyészértékbecslés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ITV –ivadék teljesítmény vizsgálat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KAP – közösségi agrárpolitika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laktáció – az ellést követő tejtermelési időszak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4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márványozottság – a faggyússág mértéke a hús </a:t>
                      </a: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metszlapjának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mintázata alapján 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73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MÁSZ – Magyar Állattenyésztők Szövetsége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9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Fogalomtár 2.</a:t>
            </a:r>
            <a:endParaRPr lang="hu-HU" dirty="0"/>
          </a:p>
        </p:txBody>
      </p:sp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5291"/>
              </p:ext>
            </p:extLst>
          </p:nvPr>
        </p:nvGraphicFramePr>
        <p:xfrm>
          <a:off x="3382916" y="663734"/>
          <a:ext cx="6556612" cy="5234144"/>
        </p:xfrm>
        <a:graphic>
          <a:graphicData uri="http://schemas.openxmlformats.org/drawingml/2006/table">
            <a:tbl>
              <a:tblPr firstRow="1" firstCol="1" bandRow="1"/>
              <a:tblGrid>
                <a:gridCol w="6556612"/>
              </a:tblGrid>
              <a:tr h="6542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monodiétás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takarmányozás – naponta azonos összetételű takarmánykeverékkel etetés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NAK – Nemzeti Agrárgazdasági Kamara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NÉBIH – Nemzeti Élelmiszerlánc-biztonsági Hivatal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pedométer</a:t>
                      </a: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–lépésszámláló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PFL – precíziós állattenyésztési technológiák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RFID –automatikus azonosítástechnika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42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SEUROP faggyússág – a vágott test felületi és testüregi faggyúborítottságának mértéke, pontszáma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SEUROP izmoltság – a vágott test izomteltségének bírálati értéke, betűjele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STV – saját teljesítmény vizsgálat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szárazonállás – az ellésre felkészítő, nem fejt időszak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szexált sperma – adott ivarra válogatott (determinált ) termékenyítőanyag</a:t>
                      </a:r>
                      <a:endParaRPr lang="hu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71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szomatikus sejt – testi eredetű sejt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42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vágóérték – a vágott test mennyiségi és minőségi tulajdonságainak közös kifejezése</a:t>
                      </a:r>
                      <a:endParaRPr lang="hu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67" marR="4406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5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3320" y="365125"/>
            <a:ext cx="8173832" cy="1325563"/>
          </a:xfrm>
        </p:spPr>
        <p:txBody>
          <a:bodyPr/>
          <a:lstStyle/>
          <a:p>
            <a:r>
              <a:rPr lang="hu-HU" dirty="0" err="1" smtClean="0"/>
              <a:t>TAG-ek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520440" y="1487297"/>
            <a:ext cx="8356712" cy="4351338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szarvasmarha</a:t>
            </a:r>
          </a:p>
          <a:p>
            <a:r>
              <a:rPr lang="hu-HU" dirty="0" smtClean="0"/>
              <a:t>fejés</a:t>
            </a:r>
          </a:p>
          <a:p>
            <a:r>
              <a:rPr lang="hu-HU" dirty="0"/>
              <a:t>a</a:t>
            </a:r>
            <a:r>
              <a:rPr lang="hu-HU" dirty="0" smtClean="0"/>
              <a:t>nyatehén</a:t>
            </a:r>
          </a:p>
          <a:p>
            <a:r>
              <a:rPr lang="hu-HU" dirty="0" smtClean="0"/>
              <a:t>kettőshasznú</a:t>
            </a:r>
          </a:p>
          <a:p>
            <a:r>
              <a:rPr lang="hu-HU" dirty="0" err="1"/>
              <a:t>t</a:t>
            </a:r>
            <a:r>
              <a:rPr lang="hu-HU" dirty="0" err="1" smtClean="0"/>
              <a:t>enyészérték</a:t>
            </a:r>
            <a:endParaRPr lang="hu-HU" dirty="0" smtClean="0"/>
          </a:p>
          <a:p>
            <a:r>
              <a:rPr lang="hu-HU" dirty="0" err="1"/>
              <a:t>h</a:t>
            </a:r>
            <a:r>
              <a:rPr lang="hu-HU" dirty="0" err="1" smtClean="0"/>
              <a:t>úsmarha</a:t>
            </a:r>
            <a:endParaRPr lang="hu-HU" dirty="0" smtClean="0"/>
          </a:p>
          <a:p>
            <a:r>
              <a:rPr lang="hu-HU" dirty="0" err="1"/>
              <a:t>p</a:t>
            </a:r>
            <a:r>
              <a:rPr lang="hu-HU" dirty="0" err="1" smtClean="0"/>
              <a:t>edométer</a:t>
            </a:r>
            <a:endParaRPr lang="hu-HU" dirty="0" smtClean="0"/>
          </a:p>
          <a:p>
            <a:r>
              <a:rPr lang="hu-HU" dirty="0"/>
              <a:t>b</a:t>
            </a:r>
            <a:r>
              <a:rPr lang="hu-HU" dirty="0" smtClean="0"/>
              <a:t>endő </a:t>
            </a:r>
            <a:r>
              <a:rPr lang="hu-HU" dirty="0" err="1" smtClean="0"/>
              <a:t>bólusz</a:t>
            </a:r>
            <a:endParaRPr lang="hu-HU" dirty="0" smtClean="0"/>
          </a:p>
          <a:p>
            <a:r>
              <a:rPr lang="hu-HU" dirty="0"/>
              <a:t>f</a:t>
            </a:r>
            <a:r>
              <a:rPr lang="hu-HU" dirty="0" smtClean="0"/>
              <a:t>ejőrobot</a:t>
            </a:r>
          </a:p>
          <a:p>
            <a:r>
              <a:rPr lang="hu-HU" dirty="0"/>
              <a:t>t</a:t>
            </a:r>
            <a:r>
              <a:rPr lang="hu-HU" dirty="0" smtClean="0"/>
              <a:t>örzskönyv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15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828800" y="1391081"/>
            <a:ext cx="955548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B050"/>
                </a:solidFill>
              </a:rPr>
              <a:t>A tenyésztés, nemesítés folyamatában a haszonvétel, a jövedelmező termelés érdekében végzett szelekció segítségével specializált, nagy </a:t>
            </a:r>
            <a:r>
              <a:rPr lang="hu-HU" sz="1800" dirty="0" smtClean="0">
                <a:solidFill>
                  <a:srgbClr val="00B050"/>
                </a:solidFill>
              </a:rPr>
              <a:t>termelésű tejtermelő </a:t>
            </a:r>
            <a:r>
              <a:rPr lang="hu-HU" sz="1800" dirty="0">
                <a:solidFill>
                  <a:srgbClr val="00B050"/>
                </a:solidFill>
              </a:rPr>
              <a:t>fajták, húsmarhafajták, és kettős hasznú fajták is kialakultak.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0B050"/>
                </a:solidFill>
              </a:rPr>
              <a:t>A szarvasmarha tejhasznú (fejt) állományaiban a </a:t>
            </a:r>
            <a:r>
              <a:rPr lang="hu-HU" sz="1800" dirty="0" smtClean="0">
                <a:solidFill>
                  <a:srgbClr val="FF0000"/>
                </a:solidFill>
              </a:rPr>
              <a:t>tej</a:t>
            </a:r>
            <a:r>
              <a:rPr lang="hu-HU" sz="1800" dirty="0" smtClean="0">
                <a:solidFill>
                  <a:srgbClr val="00B050"/>
                </a:solidFill>
              </a:rPr>
              <a:t> termelése és értékesítése adja az árbevétel döntő mennyiségét.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0B050"/>
                </a:solidFill>
              </a:rPr>
              <a:t>A </a:t>
            </a:r>
            <a:r>
              <a:rPr lang="hu-HU" sz="1800" dirty="0" smtClean="0">
                <a:solidFill>
                  <a:srgbClr val="FF0000"/>
                </a:solidFill>
              </a:rPr>
              <a:t>hús</a:t>
            </a:r>
            <a:r>
              <a:rPr lang="hu-HU" sz="1800" dirty="0" smtClean="0">
                <a:solidFill>
                  <a:srgbClr val="00B050"/>
                </a:solidFill>
              </a:rPr>
              <a:t>hasznú állományokban az értékesíthető termék a választott borjú (180-250 kg).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0B050"/>
                </a:solidFill>
              </a:rPr>
              <a:t>A szarvasmarha </a:t>
            </a:r>
            <a:r>
              <a:rPr lang="hu-HU" sz="1800" dirty="0" smtClean="0">
                <a:solidFill>
                  <a:srgbClr val="FF0000"/>
                </a:solidFill>
              </a:rPr>
              <a:t>hízlalás</a:t>
            </a:r>
            <a:r>
              <a:rPr lang="hu-HU" sz="1800" dirty="0" smtClean="0">
                <a:solidFill>
                  <a:srgbClr val="00B050"/>
                </a:solidFill>
              </a:rPr>
              <a:t>a nagy súlyra (500-800 kg) is történhet.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0B050"/>
                </a:solidFill>
              </a:rPr>
              <a:t>A </a:t>
            </a:r>
            <a:r>
              <a:rPr lang="hu-HU" sz="1800" dirty="0" smtClean="0">
                <a:solidFill>
                  <a:srgbClr val="FF0000"/>
                </a:solidFill>
              </a:rPr>
              <a:t>selejt tehenek </a:t>
            </a:r>
            <a:r>
              <a:rPr lang="hu-HU" sz="1800" dirty="0" smtClean="0">
                <a:solidFill>
                  <a:srgbClr val="00B050"/>
                </a:solidFill>
              </a:rPr>
              <a:t>értékesítése minden hasznosításban ad árbevételt, ám a szaporulat az alapja mind a tej, mind a hús előállításának.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0B050"/>
                </a:solidFill>
              </a:rPr>
              <a:t>A szarvasmarha generációs intervalluma hosszú, a tényleges termelés első napja az első ellés, a termék a borjú, és a megtermelt tej.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0B050"/>
                </a:solidFill>
              </a:rPr>
              <a:t>A </a:t>
            </a:r>
            <a:r>
              <a:rPr lang="hu-HU" sz="1800" dirty="0" smtClean="0">
                <a:solidFill>
                  <a:srgbClr val="FF0000"/>
                </a:solidFill>
              </a:rPr>
              <a:t>tenyészállatok </a:t>
            </a:r>
            <a:r>
              <a:rPr lang="hu-HU" sz="1800" dirty="0" smtClean="0">
                <a:solidFill>
                  <a:srgbClr val="00B050"/>
                </a:solidFill>
              </a:rPr>
              <a:t>értékesítése (</a:t>
            </a:r>
            <a:r>
              <a:rPr lang="hu-HU" sz="1800" dirty="0" err="1" smtClean="0">
                <a:solidFill>
                  <a:srgbClr val="00B050"/>
                </a:solidFill>
              </a:rPr>
              <a:t>tenyészüsző</a:t>
            </a:r>
            <a:r>
              <a:rPr lang="hu-HU" sz="1800" dirty="0" smtClean="0">
                <a:solidFill>
                  <a:srgbClr val="00B050"/>
                </a:solidFill>
              </a:rPr>
              <a:t>, vemhes üsző, tenyészbika-jelölt, tenyészbika) </a:t>
            </a:r>
            <a:r>
              <a:rPr lang="hu-HU" sz="1800" dirty="0" err="1" smtClean="0">
                <a:solidFill>
                  <a:srgbClr val="00B050"/>
                </a:solidFill>
              </a:rPr>
              <a:t>tenyészértéküknek</a:t>
            </a:r>
            <a:r>
              <a:rPr lang="hu-HU" sz="1800" dirty="0" smtClean="0">
                <a:solidFill>
                  <a:srgbClr val="00B050"/>
                </a:solidFill>
              </a:rPr>
              <a:t> megfelelő felárral lehetséges, a vágóárat lényegesen meghaladja. Itt a tényleges érték az adott állattól származó utódok várhatóan átlagot meghaladó, magas szintű termelésén keresztül értelmezendő.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00B050"/>
                </a:solidFill>
              </a:rPr>
              <a:t>A egyet ellő szarvasmarha esetében szaporításban alkalmazott modern eljárásokkal a szaporulat jelentős mértékben növelhető (mesterséges termékenyítés, </a:t>
            </a:r>
            <a:r>
              <a:rPr lang="hu-HU" sz="1800" dirty="0" smtClean="0">
                <a:solidFill>
                  <a:srgbClr val="FF0000"/>
                </a:solidFill>
              </a:rPr>
              <a:t>embrió</a:t>
            </a:r>
            <a:r>
              <a:rPr lang="hu-HU" sz="1800" dirty="0" smtClean="0">
                <a:solidFill>
                  <a:srgbClr val="00B050"/>
                </a:solidFill>
              </a:rPr>
              <a:t>transzfer, </a:t>
            </a:r>
            <a:r>
              <a:rPr lang="hu-HU" sz="1800" dirty="0" err="1" smtClean="0">
                <a:solidFill>
                  <a:srgbClr val="00B050"/>
                </a:solidFill>
              </a:rPr>
              <a:t>szexált</a:t>
            </a:r>
            <a:r>
              <a:rPr lang="hu-HU" sz="1800" dirty="0" smtClean="0">
                <a:solidFill>
                  <a:srgbClr val="00B050"/>
                </a:solidFill>
              </a:rPr>
              <a:t> sperma használata).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11076" y="211236"/>
            <a:ext cx="1877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Bevezetés 2.   </a:t>
            </a:r>
            <a:endParaRPr lang="hu-HU" sz="2000" dirty="0">
              <a:solidFill>
                <a:srgbClr val="00B05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191358" y="611346"/>
            <a:ext cx="7443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dirty="0">
                <a:solidFill>
                  <a:srgbClr val="00B050"/>
                </a:solidFill>
              </a:rPr>
              <a:t>A termelés és az árbevétel forrásai 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5957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659788" y="782133"/>
            <a:ext cx="10255250" cy="543212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hu-H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A 383/2016</a:t>
            </a:r>
            <a: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  <a:t>. (XII. 2.) Korm. rendelet</a:t>
            </a:r>
            <a:b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  <a:t>a földművelésügyi hatósági és igazgatási feladatokat ellátó szervek </a:t>
            </a:r>
            <a:r>
              <a:rPr lang="hu-H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kijelöléséről rendelkezik a </a:t>
            </a:r>
            <a: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hu-HU" sz="2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1413773" y="1971676"/>
            <a:ext cx="8229600" cy="3992562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hu-HU" sz="2800" dirty="0">
              <a:latin typeface="+mn-lt"/>
              <a:cs typeface="Times New Roman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Tenyésztőszervezeti és fajtaelismerés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Teljesítményvizsgálat, tenyészértékbecslés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Apaállatok engedélyezése mesterséges termékenyítésre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Állami </a:t>
            </a:r>
            <a:r>
              <a:rPr lang="hu-HU" sz="2800" dirty="0" smtClean="0">
                <a:solidFill>
                  <a:srgbClr val="00B050"/>
                </a:solidFill>
                <a:latin typeface="+mn-lt"/>
                <a:cs typeface="Times New Roman" pitchFamily="18" charset="0"/>
              </a:rPr>
              <a:t>apaállat gazdálkodás</a:t>
            </a:r>
            <a:endParaRPr lang="hu-HU" sz="2800" dirty="0">
              <a:solidFill>
                <a:srgbClr val="00B050"/>
              </a:solidFill>
              <a:latin typeface="+mn-lt"/>
              <a:cs typeface="Times New Roman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>
                <a:solidFill>
                  <a:srgbClr val="00B050"/>
                </a:solidFill>
                <a:latin typeface="+mn-lt"/>
                <a:cs typeface="Times New Roman" pitchFamily="18" charset="0"/>
              </a:rPr>
              <a:t>Vágóállat </a:t>
            </a:r>
            <a:r>
              <a:rPr lang="hu-HU" sz="2800" dirty="0" smtClean="0">
                <a:solidFill>
                  <a:srgbClr val="00B050"/>
                </a:solidFill>
                <a:latin typeface="+mn-lt"/>
                <a:cs typeface="Times New Roman" pitchFamily="18" charset="0"/>
              </a:rPr>
              <a:t>minősítés-felügyelet</a:t>
            </a:r>
            <a:endParaRPr lang="hu-HU" sz="2800" dirty="0">
              <a:solidFill>
                <a:srgbClr val="00B05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937250" y="5964238"/>
            <a:ext cx="5178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net.jogtar.hu/jogszabaly?docid=a1600383.kor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-24036" y="315852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u-HU" sz="2000" b="1" dirty="0">
                <a:latin typeface="Times New Roman" pitchFamily="18" charset="0"/>
                <a:cs typeface="Times New Roman" pitchFamily="18" charset="0"/>
              </a:rPr>
              <a:t>Jogszabályi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háttér 1.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2287814" y="50051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hu-HU" sz="2800" b="1" dirty="0">
                <a:latin typeface="Times New Roman" pitchFamily="18" charset="0"/>
                <a:ea typeface="+mj-ea"/>
                <a:cs typeface="Times New Roman" pitchFamily="18" charset="0"/>
              </a:rPr>
              <a:t>383/2016 (XII.2.) Korm. Rend. szerint:</a:t>
            </a:r>
            <a:br>
              <a:rPr lang="hu-HU" sz="28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hu-HU" sz="2800" b="1" dirty="0">
                <a:latin typeface="Times New Roman" pitchFamily="18" charset="0"/>
                <a:ea typeface="+mj-ea"/>
                <a:cs typeface="Times New Roman" pitchFamily="18" charset="0"/>
              </a:rPr>
              <a:t>a tenyésztési hatóság a </a:t>
            </a:r>
            <a:r>
              <a:rPr lang="hu-HU" sz="2800" b="1" i="1" u="sng" dirty="0">
                <a:latin typeface="Times New Roman" pitchFamily="18" charset="0"/>
                <a:ea typeface="+mj-ea"/>
                <a:cs typeface="Times New Roman" pitchFamily="18" charset="0"/>
              </a:rPr>
              <a:t>miniszter</a:t>
            </a:r>
            <a:r>
              <a:rPr lang="hu-HU" sz="28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2416056" y="1828184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/>
            </a:pPr>
            <a:r>
              <a:rPr lang="hu-H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agrár</a:t>
            </a:r>
            <a:r>
              <a:rPr lang="hu-HU" sz="2800" b="1" i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miniszter</a:t>
            </a:r>
            <a:r>
              <a:rPr lang="hu-H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jár el tenyésztési hatóságként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tenyésztőszervezet</a:t>
            </a:r>
            <a:r>
              <a:rPr lang="hu-H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elismerésében, felfüggesztésében, visszavonásában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fajta</a:t>
            </a:r>
            <a:r>
              <a:rPr lang="hu-H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hibrid, keresztezési program </a:t>
            </a:r>
            <a:r>
              <a:rPr lang="hu-H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elismerésében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nyilvántartást vezet az </a:t>
            </a:r>
            <a:r>
              <a:rPr lang="hu-H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elismert tenyésztőszervezetekről, tenyésztésvezetőkről állatfajtákról, </a:t>
            </a:r>
            <a:r>
              <a:rPr lang="hu-H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hibridekről, </a:t>
            </a:r>
            <a:r>
              <a:rPr lang="hu-H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tenyésztési programokról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hu-HU" sz="2800" dirty="0">
              <a:latin typeface="+mn-lt"/>
              <a:cs typeface="Times New Roman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hu-HU" sz="2800" dirty="0">
              <a:latin typeface="+mn-lt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-24036" y="315852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u-HU" sz="2000" b="1" dirty="0">
                <a:latin typeface="Times New Roman" pitchFamily="18" charset="0"/>
                <a:cs typeface="Times New Roman" pitchFamily="18" charset="0"/>
              </a:rPr>
              <a:t>Jogszabályi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háttér 2.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4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/>
          <p:cNvSpPr txBox="1">
            <a:spLocks/>
          </p:cNvSpPr>
          <p:nvPr/>
        </p:nvSpPr>
        <p:spPr>
          <a:xfrm>
            <a:off x="676656" y="1600200"/>
            <a:ext cx="100584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működteti az egységes nyilvántartási és azonosítási rendszert (</a:t>
            </a:r>
            <a:r>
              <a:rPr lang="hu-HU" sz="2400" dirty="0">
                <a:solidFill>
                  <a:srgbClr val="FF0000"/>
                </a:solidFill>
                <a:latin typeface="+mn-lt"/>
                <a:cs typeface="+mn-cs"/>
              </a:rPr>
              <a:t>ENAR</a:t>
            </a: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irányítja és ellenőrzi a védett őshonos fajták fenntartását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az általa </a:t>
            </a:r>
            <a:r>
              <a:rPr lang="hu-HU" sz="2400" dirty="0">
                <a:solidFill>
                  <a:srgbClr val="FF0000"/>
                </a:solidFill>
                <a:latin typeface="+mn-lt"/>
                <a:cs typeface="+mn-cs"/>
              </a:rPr>
              <a:t>nyilvántartott adatokból </a:t>
            </a: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adatbázist hoz létre, és az adatokat az élelmiszerlánc-felügyeleti rendszerben kezeli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a minisztérium hivatalos lapjában és honlapján az </a:t>
            </a:r>
            <a:r>
              <a:rPr lang="hu-HU" sz="2400" dirty="0">
                <a:solidFill>
                  <a:srgbClr val="FF0000"/>
                </a:solidFill>
                <a:latin typeface="+mn-lt"/>
                <a:cs typeface="+mn-cs"/>
              </a:rPr>
              <a:t>elismert fajták </a:t>
            </a: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jegyzékét évente közzéteszi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engedélyezi a </a:t>
            </a:r>
            <a:r>
              <a:rPr lang="hu-HU" sz="2400" dirty="0">
                <a:solidFill>
                  <a:srgbClr val="FF0000"/>
                </a:solidFill>
                <a:latin typeface="+mn-lt"/>
                <a:cs typeface="+mn-cs"/>
              </a:rPr>
              <a:t>tenyészállat illetve szaporítóanyag behozatalt</a:t>
            </a:r>
            <a:r>
              <a:rPr lang="hu-HU" sz="2400" dirty="0">
                <a:solidFill>
                  <a:srgbClr val="00B050"/>
                </a:solidFill>
                <a:latin typeface="+mn-lt"/>
                <a:cs typeface="+mn-cs"/>
              </a:rPr>
              <a:t>, kivitel esetén hitelesített származási igazolást, minőségigazolást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1933575" y="571192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  <a:t>383/2016 (XII.2.) Korm. Rend. szerint:</a:t>
            </a:r>
            <a:b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hu-HU" sz="2400" b="1" dirty="0">
                <a:latin typeface="Times New Roman" pitchFamily="18" charset="0"/>
                <a:ea typeface="+mj-ea"/>
                <a:cs typeface="Times New Roman" pitchFamily="18" charset="0"/>
              </a:rPr>
              <a:t>a tenyésztési hatóság a </a:t>
            </a:r>
            <a:r>
              <a:rPr lang="hu-HU" sz="2400" b="1" i="1" u="sng" dirty="0">
                <a:latin typeface="Times New Roman" pitchFamily="18" charset="0"/>
                <a:ea typeface="+mj-ea"/>
                <a:cs typeface="Times New Roman" pitchFamily="18" charset="0"/>
              </a:rPr>
              <a:t>NÉBIH</a:t>
            </a:r>
            <a:endParaRPr lang="hu-HU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68572" y="386526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u-HU" sz="2000" b="1" dirty="0">
                <a:latin typeface="Times New Roman" pitchFamily="18" charset="0"/>
                <a:cs typeface="Times New Roman" pitchFamily="18" charset="0"/>
              </a:rPr>
              <a:t>Jogszabályi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háttér 3.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705856" y="5191872"/>
            <a:ext cx="6096000" cy="1071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ENAR kézikönyv szarvasmarhatartóknak</a:t>
            </a:r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https://portal.nebih.gov.hu/documents/10182/1146987/ENAR+felhaszn%C3%A1l%C3%B3i+k%C3%A9zik%C3%B6nyv.pdf/8150e8cc-10ae-d54a-874c-4bb100629c4e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7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2903456" y="4017241"/>
            <a:ext cx="9019486" cy="20630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6528499" y="73152"/>
            <a:ext cx="5285549" cy="1981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128073" y="140128"/>
            <a:ext cx="574708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Pályázati források, lehetőségek 2023-2027.</a:t>
            </a:r>
            <a:endParaRPr lang="hu-H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7310403" y="528230"/>
            <a:ext cx="5055798" cy="125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9000">
              <a:spcBef>
                <a:spcPct val="0"/>
              </a:spcBef>
              <a:spcAft>
                <a:spcPts val="300"/>
              </a:spcAft>
            </a:pPr>
            <a:r>
              <a:rPr lang="hu-HU" sz="1800" b="1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+ Agro-ökológiai </a:t>
            </a:r>
            <a:r>
              <a:rPr lang="hu-HU" sz="1800" b="1" dirty="0">
                <a:solidFill>
                  <a:schemeClr val="tx1"/>
                </a:solidFill>
                <a:cs typeface="Calibri Light" panose="020F0302020204030204" pitchFamily="34" charset="0"/>
              </a:rPr>
              <a:t>Program (AÖP)</a:t>
            </a:r>
          </a:p>
          <a:p>
            <a:pPr lvl="0" defTabSz="889000">
              <a:spcBef>
                <a:spcPct val="0"/>
              </a:spcBef>
              <a:spcAft>
                <a:spcPts val="300"/>
              </a:spcAft>
            </a:pPr>
            <a:r>
              <a:rPr lang="hu-HU" sz="1800" b="1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+ Fiatal </a:t>
            </a:r>
            <a:r>
              <a:rPr lang="hu-HU" sz="1800" b="1" dirty="0">
                <a:solidFill>
                  <a:schemeClr val="tx1"/>
                </a:solidFill>
                <a:cs typeface="Calibri Light" panose="020F0302020204030204" pitchFamily="34" charset="0"/>
              </a:rPr>
              <a:t>gazdák </a:t>
            </a:r>
            <a:r>
              <a:rPr lang="hu-HU" sz="1800" b="1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támogatása</a:t>
            </a:r>
          </a:p>
          <a:p>
            <a:pPr lvl="0" defTabSz="889000">
              <a:spcBef>
                <a:spcPct val="0"/>
              </a:spcBef>
              <a:spcAft>
                <a:spcPts val="300"/>
              </a:spcAft>
            </a:pPr>
            <a:r>
              <a:rPr lang="hu-HU" sz="1800" b="1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+ Átmeneti nemzeti támogatás</a:t>
            </a:r>
          </a:p>
          <a:p>
            <a:pPr lvl="0" defTabSz="889000">
              <a:spcBef>
                <a:spcPct val="0"/>
              </a:spcBef>
              <a:spcAft>
                <a:spcPts val="300"/>
              </a:spcAft>
            </a:pPr>
            <a:endParaRPr lang="hu-HU" b="1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107347"/>
              </p:ext>
            </p:extLst>
          </p:nvPr>
        </p:nvGraphicFramePr>
        <p:xfrm>
          <a:off x="2542031" y="2177094"/>
          <a:ext cx="9355107" cy="16763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48441"/>
                <a:gridCol w="1950406"/>
                <a:gridCol w="2606040"/>
                <a:gridCol w="2250220"/>
              </a:tblGrid>
              <a:tr h="367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Szarvasmarha, létszám alapú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(millió Euro) </a:t>
                      </a:r>
                      <a:endParaRPr lang="hu-H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2023.-tól terv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(millió Euro)</a:t>
                      </a:r>
                      <a:endParaRPr lang="hu-HU" sz="2000" b="1" kern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2023.-tól terv egy egyedre, Euro</a:t>
                      </a:r>
                      <a:endParaRPr lang="hu-HU" sz="2000" b="1" kern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4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solidFill>
                            <a:srgbClr val="FFFF00"/>
                          </a:solidFill>
                          <a:effectLst/>
                        </a:rPr>
                        <a:t>Anyatehén</a:t>
                      </a:r>
                      <a:endParaRPr lang="hu-HU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kern="1200" dirty="0" smtClean="0">
                          <a:solidFill>
                            <a:srgbClr val="FFFF00"/>
                          </a:solidFill>
                          <a:effectLst/>
                        </a:rPr>
                        <a:t>33,959</a:t>
                      </a:r>
                      <a:endParaRPr lang="hu-HU" sz="2000" b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kern="1200" dirty="0" smtClean="0">
                          <a:solidFill>
                            <a:srgbClr val="FFFF00"/>
                          </a:solidFill>
                          <a:effectLst/>
                        </a:rPr>
                        <a:t>34,631 </a:t>
                      </a:r>
                      <a:endParaRPr lang="hu-HU" sz="2000" b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139,95</a:t>
                      </a:r>
                      <a:endParaRPr lang="hu-HU" sz="2000" b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</a:tr>
              <a:tr h="314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solidFill>
                            <a:schemeClr val="tx1"/>
                          </a:solidFill>
                          <a:effectLst/>
                        </a:rPr>
                        <a:t>Hízottbika</a:t>
                      </a:r>
                      <a:endParaRPr lang="hu-H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kern="1200" dirty="0" smtClean="0">
                          <a:solidFill>
                            <a:schemeClr val="tx1"/>
                          </a:solidFill>
                          <a:effectLst/>
                        </a:rPr>
                        <a:t>4,366</a:t>
                      </a:r>
                      <a:endParaRPr lang="hu-H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kern="1200" dirty="0" smtClean="0">
                          <a:solidFill>
                            <a:schemeClr val="tx1"/>
                          </a:solidFill>
                          <a:effectLst/>
                        </a:rPr>
                        <a:t>5,061</a:t>
                      </a:r>
                      <a:endParaRPr lang="hu-H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54,35</a:t>
                      </a:r>
                      <a:endParaRPr lang="hu-H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4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rgbClr val="FFFF00"/>
                          </a:solidFill>
                          <a:effectLst/>
                        </a:rPr>
                        <a:t>Tejhasznú tehén</a:t>
                      </a:r>
                      <a:endParaRPr lang="hu-HU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kern="1200" dirty="0" smtClean="0">
                          <a:solidFill>
                            <a:srgbClr val="FFFF00"/>
                          </a:solidFill>
                          <a:effectLst/>
                        </a:rPr>
                        <a:t>66,947</a:t>
                      </a:r>
                      <a:endParaRPr lang="hu-HU" sz="2000" b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kern="1200" dirty="0" smtClean="0">
                          <a:solidFill>
                            <a:srgbClr val="FFFF00"/>
                          </a:solidFill>
                          <a:effectLst/>
                        </a:rPr>
                        <a:t>68,274</a:t>
                      </a:r>
                      <a:endParaRPr lang="hu-HU" sz="2000" b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2000" b="1" kern="1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2796454" y="796924"/>
            <a:ext cx="3078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B050"/>
                </a:solidFill>
              </a:rPr>
              <a:t>KAP I. pillér: Termeléshez kötött támogatások</a:t>
            </a:r>
            <a:endParaRPr lang="hu-HU" sz="2000" dirty="0">
              <a:solidFill>
                <a:srgbClr val="00B050"/>
              </a:solidFill>
            </a:endParaRPr>
          </a:p>
        </p:txBody>
      </p:sp>
      <p:sp>
        <p:nvSpPr>
          <p:cNvPr id="6" name="Lefelé nyíl 5"/>
          <p:cNvSpPr/>
          <p:nvPr/>
        </p:nvSpPr>
        <p:spPr>
          <a:xfrm rot="16200000">
            <a:off x="5766553" y="616697"/>
            <a:ext cx="217214" cy="1158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001616" y="4017241"/>
            <a:ext cx="889552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 smtClean="0"/>
              <a:t>+ Az </a:t>
            </a:r>
            <a:r>
              <a:rPr lang="hu-HU" sz="1600" b="1" dirty="0"/>
              <a:t>európai uniós források mellet </a:t>
            </a:r>
            <a:r>
              <a:rPr lang="hu-HU" sz="1600" b="1" dirty="0">
                <a:solidFill>
                  <a:srgbClr val="FF0000"/>
                </a:solidFill>
              </a:rPr>
              <a:t>80%-os mértékű nemzeti </a:t>
            </a:r>
            <a:r>
              <a:rPr lang="hu-HU" sz="1600" b="1" dirty="0"/>
              <a:t>forrás kiegészítésre kerül sor, ami a VP-ben nemzeti kiegészítő finanszírozás (</a:t>
            </a:r>
            <a:r>
              <a:rPr lang="hu-HU" sz="1600" b="1" dirty="0" err="1"/>
              <a:t>top-up</a:t>
            </a:r>
            <a:r>
              <a:rPr lang="hu-HU" sz="1600" b="1" dirty="0"/>
              <a:t>) keretében valósul meg</a:t>
            </a:r>
            <a:r>
              <a:rPr lang="hu-HU" sz="1600" b="1" dirty="0" smtClean="0"/>
              <a:t>.</a:t>
            </a:r>
          </a:p>
          <a:p>
            <a:r>
              <a:rPr lang="hu-HU" sz="1600" b="1" dirty="0" smtClean="0"/>
              <a:t>+ Kiemelt </a:t>
            </a:r>
            <a:r>
              <a:rPr lang="hu-HU" sz="1600" b="1" dirty="0"/>
              <a:t>a </a:t>
            </a:r>
            <a:r>
              <a:rPr lang="hu-HU" sz="1600" b="1" dirty="0">
                <a:solidFill>
                  <a:srgbClr val="FF0000"/>
                </a:solidFill>
              </a:rPr>
              <a:t>termelői együttműködések </a:t>
            </a:r>
            <a:r>
              <a:rPr lang="hu-HU" sz="1600" b="1" dirty="0"/>
              <a:t>közös fejlesztéseinek, beruházásainak ösztönzése</a:t>
            </a:r>
          </a:p>
          <a:p>
            <a:r>
              <a:rPr lang="hu-HU" sz="1600" b="1" dirty="0" smtClean="0"/>
              <a:t>+ A </a:t>
            </a:r>
            <a:r>
              <a:rPr lang="hu-HU" sz="1600" b="1" dirty="0">
                <a:solidFill>
                  <a:srgbClr val="FF0000"/>
                </a:solidFill>
              </a:rPr>
              <a:t>pénzügyi megalapozottság </a:t>
            </a:r>
            <a:r>
              <a:rPr lang="hu-HU" sz="1600" b="1" dirty="0"/>
              <a:t>növelése, a </a:t>
            </a:r>
            <a:r>
              <a:rPr lang="hu-HU" sz="1600" b="1" dirty="0">
                <a:solidFill>
                  <a:srgbClr val="FF0000"/>
                </a:solidFill>
              </a:rPr>
              <a:t>termékpálya szemlélet </a:t>
            </a:r>
            <a:r>
              <a:rPr lang="hu-HU" sz="1600" b="1" dirty="0"/>
              <a:t>érvényesítése és a tartós ellátási lánc kapcsolattal rendelkező pályázók előnyben részesítése a komplex </a:t>
            </a:r>
            <a:r>
              <a:rPr lang="hu-HU" sz="1600" b="1" dirty="0">
                <a:solidFill>
                  <a:srgbClr val="FF0000"/>
                </a:solidFill>
              </a:rPr>
              <a:t>beruházások</a:t>
            </a:r>
            <a:r>
              <a:rPr lang="hu-HU" sz="1600" b="1" dirty="0"/>
              <a:t>nál.</a:t>
            </a:r>
          </a:p>
          <a:p>
            <a:pPr algn="just"/>
            <a:r>
              <a:rPr lang="hu-HU" sz="1600" b="1" dirty="0" smtClean="0"/>
              <a:t>+ A </a:t>
            </a:r>
            <a:r>
              <a:rPr lang="hu-HU" sz="1600" b="1" dirty="0">
                <a:solidFill>
                  <a:srgbClr val="FF0000"/>
                </a:solidFill>
              </a:rPr>
              <a:t>termelés költséghatékonyságának, hozzáadott értékének és fenntarthatóságának </a:t>
            </a:r>
            <a:r>
              <a:rPr lang="hu-HU" sz="1600" b="1" dirty="0"/>
              <a:t>növelését célzó beruházások támogatása</a:t>
            </a:r>
            <a:r>
              <a:rPr lang="hu-HU" sz="1600" b="1" dirty="0" smtClean="0"/>
              <a:t>.</a:t>
            </a:r>
            <a:r>
              <a:rPr lang="hu-HU" sz="1600" b="1" dirty="0"/>
              <a:t> Versenyképesség, hozzáadott érték fokozása. </a:t>
            </a:r>
          </a:p>
          <a:p>
            <a:pPr algn="just"/>
            <a:endParaRPr lang="hu-HU" dirty="0"/>
          </a:p>
          <a:p>
            <a:endParaRPr lang="hu-HU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412286" y="4248073"/>
            <a:ext cx="2589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B050"/>
                </a:solidFill>
              </a:rPr>
              <a:t>KAP II. pillér: Vidékfejlesztési támogatások</a:t>
            </a:r>
            <a:endParaRPr lang="hu-HU" sz="2000" dirty="0">
              <a:solidFill>
                <a:srgbClr val="00B05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412208" y="6356342"/>
            <a:ext cx="3656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Forrás: Magyarország KAP Stratégiai Terve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06941" y="1939540"/>
            <a:ext cx="2489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FF0000"/>
                </a:solidFill>
              </a:rPr>
              <a:t>KAP átfogó prioritások: </a:t>
            </a:r>
          </a:p>
          <a:p>
            <a:pPr marL="342900" indent="-342900">
              <a:buFontTx/>
              <a:buChar char="-"/>
            </a:pPr>
            <a:r>
              <a:rPr lang="hu-HU" sz="2000" dirty="0">
                <a:solidFill>
                  <a:srgbClr val="FF0000"/>
                </a:solidFill>
              </a:rPr>
              <a:t>t</a:t>
            </a:r>
            <a:r>
              <a:rPr lang="hu-HU" sz="2000" dirty="0" smtClean="0">
                <a:solidFill>
                  <a:srgbClr val="FF0000"/>
                </a:solidFill>
              </a:rPr>
              <a:t>udásátadás</a:t>
            </a:r>
          </a:p>
          <a:p>
            <a:pPr marL="342900" indent="-342900">
              <a:buFontTx/>
              <a:buChar char="-"/>
            </a:pPr>
            <a:r>
              <a:rPr lang="hu-HU" sz="2000" dirty="0">
                <a:solidFill>
                  <a:srgbClr val="FF0000"/>
                </a:solidFill>
              </a:rPr>
              <a:t>i</a:t>
            </a:r>
            <a:r>
              <a:rPr lang="hu-HU" sz="2000" dirty="0" smtClean="0">
                <a:solidFill>
                  <a:srgbClr val="FF0000"/>
                </a:solidFill>
              </a:rPr>
              <a:t>nnováció</a:t>
            </a:r>
          </a:p>
          <a:p>
            <a:pPr marL="342900" indent="-342900">
              <a:buFontTx/>
              <a:buChar char="-"/>
            </a:pPr>
            <a:r>
              <a:rPr lang="hu-HU" sz="2000" dirty="0" err="1" smtClean="0">
                <a:solidFill>
                  <a:srgbClr val="FF0000"/>
                </a:solidFill>
              </a:rPr>
              <a:t>digitalizáció</a:t>
            </a:r>
            <a:r>
              <a:rPr lang="hu-HU" sz="2000" dirty="0" smtClean="0">
                <a:solidFill>
                  <a:srgbClr val="FF0000"/>
                </a:solidFill>
              </a:rPr>
              <a:t>.</a:t>
            </a:r>
            <a:endParaRPr lang="hu-HU" sz="2000" dirty="0">
              <a:solidFill>
                <a:srgbClr val="FF0000"/>
              </a:solidFill>
            </a:endParaRPr>
          </a:p>
        </p:txBody>
      </p:sp>
      <p:sp>
        <p:nvSpPr>
          <p:cNvPr id="11" name="Lefelé nyíl 10"/>
          <p:cNvSpPr/>
          <p:nvPr/>
        </p:nvSpPr>
        <p:spPr>
          <a:xfrm rot="16200000">
            <a:off x="2344789" y="4893197"/>
            <a:ext cx="271803" cy="6315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felé nyíl 11"/>
          <p:cNvSpPr/>
          <p:nvPr/>
        </p:nvSpPr>
        <p:spPr>
          <a:xfrm rot="17886177">
            <a:off x="4971476" y="1467893"/>
            <a:ext cx="232286" cy="719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Jobbra nyíl 14"/>
          <p:cNvSpPr/>
          <p:nvPr/>
        </p:nvSpPr>
        <p:spPr>
          <a:xfrm rot="19876703">
            <a:off x="1531728" y="1495238"/>
            <a:ext cx="1198908" cy="273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Jobbra nyíl 15"/>
          <p:cNvSpPr/>
          <p:nvPr/>
        </p:nvSpPr>
        <p:spPr>
          <a:xfrm rot="5400000">
            <a:off x="1037841" y="3793080"/>
            <a:ext cx="635902" cy="279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67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07163C1C645B94D8E521A1898767248" ma:contentTypeVersion="5" ma:contentTypeDescription="Új dokumentum létrehozása." ma:contentTypeScope="" ma:versionID="4f284f5fb6a40aafa1346de956e9d53b">
  <xsd:schema xmlns:xsd="http://www.w3.org/2001/XMLSchema" xmlns:xs="http://www.w3.org/2001/XMLSchema" xmlns:p="http://schemas.microsoft.com/office/2006/metadata/properties" xmlns:ns2="e6853852-eb57-441c-843a-3a7fdc021782" targetNamespace="http://schemas.microsoft.com/office/2006/metadata/properties" ma:root="true" ma:fieldsID="4f6d3f709bfb45fe8c3a75281bef4656" ns2:_="">
    <xsd:import namespace="e6853852-eb57-441c-843a-3a7fdc0217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53852-eb57-441c-843a-3a7fdc021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680B85-FCCA-4078-AFAA-EA56BAF57D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72254E-9612-44F0-A380-27813217A4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53852-eb57-441c-843a-3a7fdc0217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DB65D8-92C9-414D-A5AA-ABDC0B305DA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6853852-eb57-441c-843a-3a7fdc021782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2679</Words>
  <Application>Microsoft Office PowerPoint</Application>
  <PresentationFormat>Szélesvásznú</PresentationFormat>
  <Paragraphs>538</Paragraphs>
  <Slides>47</Slides>
  <Notes>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7" baseType="lpstr">
      <vt:lpstr>MS PGothic</vt:lpstr>
      <vt:lpstr>Arial</vt:lpstr>
      <vt:lpstr>Calibri</vt:lpstr>
      <vt:lpstr>Calibri Light</vt:lpstr>
      <vt:lpstr>FranziskaWebPro</vt:lpstr>
      <vt:lpstr>Symbol</vt:lpstr>
      <vt:lpstr>Times New Roman</vt:lpstr>
      <vt:lpstr>Wingdings</vt:lpstr>
      <vt:lpstr>Office-téma</vt:lpstr>
      <vt:lpstr>Chart</vt:lpstr>
      <vt:lpstr>Szarvasmarhatenyésztés</vt:lpstr>
      <vt:lpstr>TARTALOMJEGYZÉK</vt:lpstr>
      <vt:lpstr>Téma-specifikus szakmai kérdések</vt:lpstr>
      <vt:lpstr>A szarvasmarha haszonvétele, termékei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Szarvasmarhafajták csoportosítása</vt:lpstr>
      <vt:lpstr>Tenyésztés, törzskönyvezés 1.</vt:lpstr>
      <vt:lpstr>PowerPoint bemutató</vt:lpstr>
      <vt:lpstr>Nemesítés, tenyészkiválasztás </vt:lpstr>
      <vt:lpstr>PowerPoint bemutató</vt:lpstr>
      <vt:lpstr>Genomszelekció, genom tenyészérték alkalmazása</vt:lpstr>
      <vt:lpstr>Technológiai és környezeti hatások: adatok és alkalmazásuk</vt:lpstr>
      <vt:lpstr>Állománymenedzsment, telepmenedzsment</vt:lpstr>
      <vt:lpstr>Döntéstámogatás, költséghatékonyság:  precíziós technológiákkal felszerelt állattartó telep</vt:lpstr>
      <vt:lpstr>Borjúnevelés</vt:lpstr>
      <vt:lpstr>Üszőnevelés, utánpótlás biztosítása</vt:lpstr>
      <vt:lpstr>Marhahízlalás</vt:lpstr>
      <vt:lpstr>Tejtermelés</vt:lpstr>
      <vt:lpstr>Tenyészcél a tejtermelésben</vt:lpstr>
      <vt:lpstr>Tenyészcél a kettős hasznú állományokban</vt:lpstr>
      <vt:lpstr>Tejtermelés: hatékonyságot befolyásoló tényezők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Tenyészcél a hústermelésben -nőivar</vt:lpstr>
      <vt:lpstr>Tenyészcél a hústermelésben - hímivar</vt:lpstr>
      <vt:lpstr>Legeltetés : tartás és takarmányozás egyben</vt:lpstr>
      <vt:lpstr>PowerPoint bemutató</vt:lpstr>
      <vt:lpstr>Állományunk hústermelő képessége</vt:lpstr>
      <vt:lpstr>Egyedi hústermelő képesség</vt:lpstr>
      <vt:lpstr>PowerPoint bemutató</vt:lpstr>
      <vt:lpstr>Marhahús minősége</vt:lpstr>
      <vt:lpstr>Húshasznú marhatartás gyakorlata</vt:lpstr>
      <vt:lpstr>Fogalomtár 1.</vt:lpstr>
      <vt:lpstr>Fogalomtár 2.</vt:lpstr>
      <vt:lpstr>TAG-ek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Péter Varga</dc:creator>
  <cp:lastModifiedBy>Polgárék</cp:lastModifiedBy>
  <cp:revision>243</cp:revision>
  <dcterms:created xsi:type="dcterms:W3CDTF">2021-04-21T15:27:09Z</dcterms:created>
  <dcterms:modified xsi:type="dcterms:W3CDTF">2022-04-18T15:44:38Z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0x010100007163C1C645B94D8E521A1898767248</vt:lpwstr>
  </property>
</Properties>
</file>