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70"/>
  </p:notesMasterIdLst>
  <p:sldIdLst>
    <p:sldId id="256" r:id="rId5"/>
    <p:sldId id="318" r:id="rId6"/>
    <p:sldId id="260" r:id="rId7"/>
    <p:sldId id="319" r:id="rId8"/>
    <p:sldId id="320" r:id="rId9"/>
    <p:sldId id="324" r:id="rId10"/>
    <p:sldId id="263" r:id="rId11"/>
    <p:sldId id="264" r:id="rId12"/>
    <p:sldId id="322" r:id="rId13"/>
    <p:sldId id="266" r:id="rId14"/>
    <p:sldId id="275" r:id="rId15"/>
    <p:sldId id="272" r:id="rId16"/>
    <p:sldId id="267" r:id="rId17"/>
    <p:sldId id="268" r:id="rId18"/>
    <p:sldId id="269" r:id="rId19"/>
    <p:sldId id="270" r:id="rId20"/>
    <p:sldId id="273" r:id="rId21"/>
    <p:sldId id="274" r:id="rId22"/>
    <p:sldId id="345" r:id="rId23"/>
    <p:sldId id="342" r:id="rId24"/>
    <p:sldId id="344" r:id="rId25"/>
    <p:sldId id="325" r:id="rId26"/>
    <p:sldId id="317" r:id="rId27"/>
    <p:sldId id="346" r:id="rId28"/>
    <p:sldId id="331" r:id="rId29"/>
    <p:sldId id="340" r:id="rId30"/>
    <p:sldId id="279" r:id="rId31"/>
    <p:sldId id="326" r:id="rId32"/>
    <p:sldId id="288" r:id="rId33"/>
    <p:sldId id="286" r:id="rId34"/>
    <p:sldId id="321" r:id="rId35"/>
    <p:sldId id="328" r:id="rId36"/>
    <p:sldId id="339" r:id="rId37"/>
    <p:sldId id="300" r:id="rId38"/>
    <p:sldId id="298" r:id="rId39"/>
    <p:sldId id="329" r:id="rId40"/>
    <p:sldId id="343" r:id="rId41"/>
    <p:sldId id="330" r:id="rId42"/>
    <p:sldId id="299" r:id="rId43"/>
    <p:sldId id="336" r:id="rId44"/>
    <p:sldId id="337" r:id="rId45"/>
    <p:sldId id="338" r:id="rId46"/>
    <p:sldId id="282" r:id="rId47"/>
    <p:sldId id="285" r:id="rId48"/>
    <p:sldId id="332" r:id="rId49"/>
    <p:sldId id="283" r:id="rId50"/>
    <p:sldId id="341" r:id="rId51"/>
    <p:sldId id="333" r:id="rId52"/>
    <p:sldId id="284" r:id="rId53"/>
    <p:sldId id="289" r:id="rId54"/>
    <p:sldId id="290" r:id="rId55"/>
    <p:sldId id="291" r:id="rId56"/>
    <p:sldId id="323" r:id="rId57"/>
    <p:sldId id="293" r:id="rId58"/>
    <p:sldId id="292" r:id="rId59"/>
    <p:sldId id="294" r:id="rId60"/>
    <p:sldId id="295" r:id="rId61"/>
    <p:sldId id="296" r:id="rId62"/>
    <p:sldId id="297" r:id="rId63"/>
    <p:sldId id="311" r:id="rId64"/>
    <p:sldId id="312" r:id="rId65"/>
    <p:sldId id="313" r:id="rId66"/>
    <p:sldId id="314" r:id="rId67"/>
    <p:sldId id="315" r:id="rId68"/>
    <p:sldId id="262" r:id="rId69"/>
  </p:sldIdLst>
  <p:sldSz cx="12192000" cy="6858000"/>
  <p:notesSz cx="6797675" cy="99298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97" roundtripDataSignature="AMtx7midZ3trNeu/nyk4R5a3Fi1PlHFchg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46B5959-C32C-822E-0F3C-B6E5CD0F2406}" name="Dr. Kovács-Weber Mária" initials="DKM" userId="S-1-5-21-396397341-93363101-3269081976-23022" providerId="AD"/>
  <p188:author id="{A02F27E7-AD4D-EF68-7337-E399C10C7858}" name="Laszlo Kovacs" initials="LK" userId="S::Kov1496@univet.hu::0a973a3c-0c56-4b2d-b16d-1807d1a62d71" providerId="AD"/>
  <p188:author id="{DE83A8E8-5322-4D38-5398-F2FC183258C1}" name="Alexy Márta" initials="AM" userId="S::abalord02@INF.ELTE.HU::5e93e275-4eb0-4d79-bbb4-c59b720bd38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102" Type="http://schemas.microsoft.com/office/2018/10/relationships/authors" Target="author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00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98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97" Type="http://customschemas.google.com/relationships/presentationmetadata" Target="metadata"/><Relationship Id="rId7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AF064A-182F-445A-A5A9-49FA578AF6B1}" type="doc">
      <dgm:prSet loTypeId="urn:microsoft.com/office/officeart/2005/8/layout/cycle6" loCatId="cycle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hu-HU"/>
        </a:p>
      </dgm:t>
    </dgm:pt>
    <dgm:pt modelId="{062AD4E1-9C67-4065-BF2D-4B569E13E366}">
      <dgm:prSet phldrT="[Szöveg]"/>
      <dgm:spPr/>
      <dgm:t>
        <a:bodyPr/>
        <a:lstStyle/>
        <a:p>
          <a:r>
            <a:rPr lang="hu-HU" b="1" dirty="0" err="1"/>
            <a:t>Volume</a:t>
          </a:r>
          <a:endParaRPr lang="hu-HU" b="1" dirty="0"/>
        </a:p>
        <a:p>
          <a:r>
            <a:rPr lang="hu-HU" dirty="0"/>
            <a:t>adatmennyiség</a:t>
          </a:r>
        </a:p>
      </dgm:t>
    </dgm:pt>
    <dgm:pt modelId="{7D14C015-5CC7-42BC-A9B6-AC6D2858104B}" type="parTrans" cxnId="{11DBE434-C85B-4F4B-8779-47220C2A2BD3}">
      <dgm:prSet/>
      <dgm:spPr/>
      <dgm:t>
        <a:bodyPr/>
        <a:lstStyle/>
        <a:p>
          <a:endParaRPr lang="hu-HU"/>
        </a:p>
      </dgm:t>
    </dgm:pt>
    <dgm:pt modelId="{0CAD3B59-0BCD-41EA-AF26-C1E8E0BF43F9}" type="sibTrans" cxnId="{11DBE434-C85B-4F4B-8779-47220C2A2BD3}">
      <dgm:prSet/>
      <dgm:spPr/>
      <dgm:t>
        <a:bodyPr/>
        <a:lstStyle/>
        <a:p>
          <a:endParaRPr lang="hu-HU"/>
        </a:p>
      </dgm:t>
    </dgm:pt>
    <dgm:pt modelId="{EAD61073-6A62-45E2-9BF7-973ED147F8B3}">
      <dgm:prSet phldrT="[Szöveg]"/>
      <dgm:spPr/>
      <dgm:t>
        <a:bodyPr/>
        <a:lstStyle/>
        <a:p>
          <a:r>
            <a:rPr lang="hu-HU" b="1" dirty="0" err="1"/>
            <a:t>Verocity</a:t>
          </a:r>
          <a:endParaRPr lang="hu-HU" b="1" dirty="0"/>
        </a:p>
        <a:p>
          <a:r>
            <a:rPr lang="hu-HU" dirty="0"/>
            <a:t>adatminőség</a:t>
          </a:r>
        </a:p>
      </dgm:t>
    </dgm:pt>
    <dgm:pt modelId="{A3F13993-63AA-47F5-8EFC-2D7FDEE076AC}" type="parTrans" cxnId="{5323E10A-0FD9-4534-BDA1-F73665B18707}">
      <dgm:prSet/>
      <dgm:spPr/>
      <dgm:t>
        <a:bodyPr/>
        <a:lstStyle/>
        <a:p>
          <a:endParaRPr lang="hu-HU"/>
        </a:p>
      </dgm:t>
    </dgm:pt>
    <dgm:pt modelId="{9F7A85F7-841A-4A97-9EE9-13A3BF5EDC31}" type="sibTrans" cxnId="{5323E10A-0FD9-4534-BDA1-F73665B18707}">
      <dgm:prSet/>
      <dgm:spPr/>
      <dgm:t>
        <a:bodyPr/>
        <a:lstStyle/>
        <a:p>
          <a:endParaRPr lang="hu-HU"/>
        </a:p>
      </dgm:t>
    </dgm:pt>
    <dgm:pt modelId="{EBFA34E8-9747-40A8-981D-9D40B22A413D}">
      <dgm:prSet phldrT="[Szöveg]"/>
      <dgm:spPr/>
      <dgm:t>
        <a:bodyPr/>
        <a:lstStyle/>
        <a:p>
          <a:r>
            <a:rPr lang="hu-HU" b="1" dirty="0" err="1"/>
            <a:t>Value</a:t>
          </a:r>
          <a:endParaRPr lang="hu-HU" b="1" dirty="0"/>
        </a:p>
        <a:p>
          <a:r>
            <a:rPr lang="hu-HU" dirty="0"/>
            <a:t>Adatok információ-tartalma</a:t>
          </a:r>
        </a:p>
      </dgm:t>
    </dgm:pt>
    <dgm:pt modelId="{139C3042-8516-405E-8B68-B5ECB1E957AC}" type="parTrans" cxnId="{34F77669-8FE6-4BDF-B147-D484C58932C5}">
      <dgm:prSet/>
      <dgm:spPr/>
      <dgm:t>
        <a:bodyPr/>
        <a:lstStyle/>
        <a:p>
          <a:endParaRPr lang="hu-HU"/>
        </a:p>
      </dgm:t>
    </dgm:pt>
    <dgm:pt modelId="{32112FDB-7B1B-4B7A-8D1B-3F18171D4898}" type="sibTrans" cxnId="{34F77669-8FE6-4BDF-B147-D484C58932C5}">
      <dgm:prSet/>
      <dgm:spPr/>
      <dgm:t>
        <a:bodyPr/>
        <a:lstStyle/>
        <a:p>
          <a:endParaRPr lang="hu-HU"/>
        </a:p>
      </dgm:t>
    </dgm:pt>
    <dgm:pt modelId="{E8CB4CAD-3704-48E6-9A79-0E3F7D409B75}">
      <dgm:prSet phldrT="[Szöveg]"/>
      <dgm:spPr/>
      <dgm:t>
        <a:bodyPr/>
        <a:lstStyle/>
        <a:p>
          <a:r>
            <a:rPr lang="hu-HU" b="1" dirty="0" err="1"/>
            <a:t>Variety</a:t>
          </a:r>
          <a:endParaRPr lang="hu-HU" b="1" dirty="0"/>
        </a:p>
        <a:p>
          <a:r>
            <a:rPr lang="hu-HU" dirty="0"/>
            <a:t>adattípusok</a:t>
          </a:r>
        </a:p>
      </dgm:t>
    </dgm:pt>
    <dgm:pt modelId="{A62C0CFD-3DE7-48BB-8845-8E6C351CFF92}" type="parTrans" cxnId="{419495EF-A3E7-429F-A09E-98D606434335}">
      <dgm:prSet/>
      <dgm:spPr/>
      <dgm:t>
        <a:bodyPr/>
        <a:lstStyle/>
        <a:p>
          <a:endParaRPr lang="hu-HU"/>
        </a:p>
      </dgm:t>
    </dgm:pt>
    <dgm:pt modelId="{081DAC2F-D915-4550-B81C-C258A291F0E4}" type="sibTrans" cxnId="{419495EF-A3E7-429F-A09E-98D606434335}">
      <dgm:prSet/>
      <dgm:spPr/>
      <dgm:t>
        <a:bodyPr/>
        <a:lstStyle/>
        <a:p>
          <a:endParaRPr lang="hu-HU"/>
        </a:p>
      </dgm:t>
    </dgm:pt>
    <dgm:pt modelId="{EC848ED8-26DC-4974-8F79-AFA9F8160D31}">
      <dgm:prSet phldrT="[Szöveg]"/>
      <dgm:spPr/>
      <dgm:t>
        <a:bodyPr/>
        <a:lstStyle/>
        <a:p>
          <a:r>
            <a:rPr lang="hu-HU" b="1" dirty="0" err="1"/>
            <a:t>Viability</a:t>
          </a:r>
          <a:endParaRPr lang="hu-HU" b="1" dirty="0"/>
        </a:p>
        <a:p>
          <a:r>
            <a:rPr lang="hu-HU" dirty="0"/>
            <a:t>Eredmény, </a:t>
          </a:r>
          <a:r>
            <a:rPr lang="hu-HU" dirty="0" err="1"/>
            <a:t>predikció</a:t>
          </a:r>
          <a:endParaRPr lang="hu-HU" dirty="0"/>
        </a:p>
      </dgm:t>
    </dgm:pt>
    <dgm:pt modelId="{21086BF7-3355-42F7-9B1C-6C5FE9E1A7AD}" type="parTrans" cxnId="{452CB54F-24FE-44BB-A130-C16B34ACA959}">
      <dgm:prSet/>
      <dgm:spPr/>
      <dgm:t>
        <a:bodyPr/>
        <a:lstStyle/>
        <a:p>
          <a:endParaRPr lang="hu-HU"/>
        </a:p>
      </dgm:t>
    </dgm:pt>
    <dgm:pt modelId="{51EA3DFC-E72A-4022-8A79-5157C21BC2C3}" type="sibTrans" cxnId="{452CB54F-24FE-44BB-A130-C16B34ACA959}">
      <dgm:prSet/>
      <dgm:spPr/>
      <dgm:t>
        <a:bodyPr/>
        <a:lstStyle/>
        <a:p>
          <a:endParaRPr lang="hu-HU"/>
        </a:p>
      </dgm:t>
    </dgm:pt>
    <dgm:pt modelId="{A28941FC-A523-481D-8BE1-E213FA6BCFAF}">
      <dgm:prSet phldrT="[Szöveg]"/>
      <dgm:spPr/>
      <dgm:t>
        <a:bodyPr/>
        <a:lstStyle/>
        <a:p>
          <a:r>
            <a:rPr lang="hu-HU" b="1" dirty="0" err="1"/>
            <a:t>Velocity</a:t>
          </a:r>
          <a:endParaRPr lang="hu-HU" b="1" dirty="0"/>
        </a:p>
        <a:p>
          <a:r>
            <a:rPr lang="hu-HU" dirty="0"/>
            <a:t>Adatgyűjtés sebessége</a:t>
          </a:r>
        </a:p>
      </dgm:t>
    </dgm:pt>
    <dgm:pt modelId="{154F5AE8-F846-4DF0-884D-9634B27CA0B8}" type="parTrans" cxnId="{8CD85E54-E2EE-434C-99AD-EC93041CA952}">
      <dgm:prSet/>
      <dgm:spPr/>
      <dgm:t>
        <a:bodyPr/>
        <a:lstStyle/>
        <a:p>
          <a:endParaRPr lang="hu-HU"/>
        </a:p>
      </dgm:t>
    </dgm:pt>
    <dgm:pt modelId="{3A791180-465F-407E-ACFE-574745A7AEDB}" type="sibTrans" cxnId="{8CD85E54-E2EE-434C-99AD-EC93041CA952}">
      <dgm:prSet/>
      <dgm:spPr/>
      <dgm:t>
        <a:bodyPr/>
        <a:lstStyle/>
        <a:p>
          <a:endParaRPr lang="hu-HU"/>
        </a:p>
      </dgm:t>
    </dgm:pt>
    <dgm:pt modelId="{3318A060-8747-4627-9DCA-642327C77B66}" type="pres">
      <dgm:prSet presAssocID="{5DAF064A-182F-445A-A5A9-49FA578AF6B1}" presName="cycle" presStyleCnt="0">
        <dgm:presLayoutVars>
          <dgm:dir/>
          <dgm:resizeHandles val="exact"/>
        </dgm:presLayoutVars>
      </dgm:prSet>
      <dgm:spPr/>
    </dgm:pt>
    <dgm:pt modelId="{E7EDDC1A-767B-4C0A-A50B-0CF699985156}" type="pres">
      <dgm:prSet presAssocID="{062AD4E1-9C67-4065-BF2D-4B569E13E366}" presName="node" presStyleLbl="node1" presStyleIdx="0" presStyleCnt="6">
        <dgm:presLayoutVars>
          <dgm:bulletEnabled val="1"/>
        </dgm:presLayoutVars>
      </dgm:prSet>
      <dgm:spPr/>
    </dgm:pt>
    <dgm:pt modelId="{88AC54ED-3AC7-4706-ADF5-A9ECE8AA7ABD}" type="pres">
      <dgm:prSet presAssocID="{062AD4E1-9C67-4065-BF2D-4B569E13E366}" presName="spNode" presStyleCnt="0"/>
      <dgm:spPr/>
    </dgm:pt>
    <dgm:pt modelId="{81701562-832C-4879-B908-567DBDCCE7BB}" type="pres">
      <dgm:prSet presAssocID="{0CAD3B59-0BCD-41EA-AF26-C1E8E0BF43F9}" presName="sibTrans" presStyleLbl="sibTrans1D1" presStyleIdx="0" presStyleCnt="6"/>
      <dgm:spPr/>
    </dgm:pt>
    <dgm:pt modelId="{7A3619DB-7366-481F-813D-7A71BF9E97D9}" type="pres">
      <dgm:prSet presAssocID="{EAD61073-6A62-45E2-9BF7-973ED147F8B3}" presName="node" presStyleLbl="node1" presStyleIdx="1" presStyleCnt="6">
        <dgm:presLayoutVars>
          <dgm:bulletEnabled val="1"/>
        </dgm:presLayoutVars>
      </dgm:prSet>
      <dgm:spPr/>
    </dgm:pt>
    <dgm:pt modelId="{B4175C21-90AA-4D09-8FCE-4C52D3C28268}" type="pres">
      <dgm:prSet presAssocID="{EAD61073-6A62-45E2-9BF7-973ED147F8B3}" presName="spNode" presStyleCnt="0"/>
      <dgm:spPr/>
    </dgm:pt>
    <dgm:pt modelId="{59DBD5FA-C1DE-46CA-8FA5-EC08CD49D6E0}" type="pres">
      <dgm:prSet presAssocID="{9F7A85F7-841A-4A97-9EE9-13A3BF5EDC31}" presName="sibTrans" presStyleLbl="sibTrans1D1" presStyleIdx="1" presStyleCnt="6"/>
      <dgm:spPr/>
    </dgm:pt>
    <dgm:pt modelId="{DD79174D-4776-42BF-A084-5C283A17C410}" type="pres">
      <dgm:prSet presAssocID="{A28941FC-A523-481D-8BE1-E213FA6BCFAF}" presName="node" presStyleLbl="node1" presStyleIdx="2" presStyleCnt="6">
        <dgm:presLayoutVars>
          <dgm:bulletEnabled val="1"/>
        </dgm:presLayoutVars>
      </dgm:prSet>
      <dgm:spPr/>
    </dgm:pt>
    <dgm:pt modelId="{DD827134-482B-4399-A57D-68FCCDCE0445}" type="pres">
      <dgm:prSet presAssocID="{A28941FC-A523-481D-8BE1-E213FA6BCFAF}" presName="spNode" presStyleCnt="0"/>
      <dgm:spPr/>
    </dgm:pt>
    <dgm:pt modelId="{5704AD77-D34E-4F03-9F60-82A4AEF2A499}" type="pres">
      <dgm:prSet presAssocID="{3A791180-465F-407E-ACFE-574745A7AEDB}" presName="sibTrans" presStyleLbl="sibTrans1D1" presStyleIdx="2" presStyleCnt="6"/>
      <dgm:spPr/>
    </dgm:pt>
    <dgm:pt modelId="{7ED7D6C2-7B90-4506-AD59-78BCF4FD79DA}" type="pres">
      <dgm:prSet presAssocID="{EBFA34E8-9747-40A8-981D-9D40B22A413D}" presName="node" presStyleLbl="node1" presStyleIdx="3" presStyleCnt="6">
        <dgm:presLayoutVars>
          <dgm:bulletEnabled val="1"/>
        </dgm:presLayoutVars>
      </dgm:prSet>
      <dgm:spPr/>
    </dgm:pt>
    <dgm:pt modelId="{A9521AA2-7B85-4168-B968-F83CC13A4072}" type="pres">
      <dgm:prSet presAssocID="{EBFA34E8-9747-40A8-981D-9D40B22A413D}" presName="spNode" presStyleCnt="0"/>
      <dgm:spPr/>
    </dgm:pt>
    <dgm:pt modelId="{02AA761E-1A1C-4B9E-899F-87E69A044D60}" type="pres">
      <dgm:prSet presAssocID="{32112FDB-7B1B-4B7A-8D1B-3F18171D4898}" presName="sibTrans" presStyleLbl="sibTrans1D1" presStyleIdx="3" presStyleCnt="6"/>
      <dgm:spPr/>
    </dgm:pt>
    <dgm:pt modelId="{3EAF5553-EF32-4A1F-9CF3-0219CA96B03F}" type="pres">
      <dgm:prSet presAssocID="{E8CB4CAD-3704-48E6-9A79-0E3F7D409B75}" presName="node" presStyleLbl="node1" presStyleIdx="4" presStyleCnt="6">
        <dgm:presLayoutVars>
          <dgm:bulletEnabled val="1"/>
        </dgm:presLayoutVars>
      </dgm:prSet>
      <dgm:spPr/>
    </dgm:pt>
    <dgm:pt modelId="{DF5A4A83-387D-4CCA-B72C-5BCBE08E8919}" type="pres">
      <dgm:prSet presAssocID="{E8CB4CAD-3704-48E6-9A79-0E3F7D409B75}" presName="spNode" presStyleCnt="0"/>
      <dgm:spPr/>
    </dgm:pt>
    <dgm:pt modelId="{9F90C4C4-4B9C-406A-97E1-2AF867446A9B}" type="pres">
      <dgm:prSet presAssocID="{081DAC2F-D915-4550-B81C-C258A291F0E4}" presName="sibTrans" presStyleLbl="sibTrans1D1" presStyleIdx="4" presStyleCnt="6"/>
      <dgm:spPr/>
    </dgm:pt>
    <dgm:pt modelId="{6D4013AF-0E71-435C-BFDA-2C14FF0D0870}" type="pres">
      <dgm:prSet presAssocID="{EC848ED8-26DC-4974-8F79-AFA9F8160D31}" presName="node" presStyleLbl="node1" presStyleIdx="5" presStyleCnt="6">
        <dgm:presLayoutVars>
          <dgm:bulletEnabled val="1"/>
        </dgm:presLayoutVars>
      </dgm:prSet>
      <dgm:spPr/>
    </dgm:pt>
    <dgm:pt modelId="{6A16A4BA-8479-4A5B-A314-9E1A3F3F2368}" type="pres">
      <dgm:prSet presAssocID="{EC848ED8-26DC-4974-8F79-AFA9F8160D31}" presName="spNode" presStyleCnt="0"/>
      <dgm:spPr/>
    </dgm:pt>
    <dgm:pt modelId="{B9B33FC9-C186-450D-8107-4BDB636BBE52}" type="pres">
      <dgm:prSet presAssocID="{51EA3DFC-E72A-4022-8A79-5157C21BC2C3}" presName="sibTrans" presStyleLbl="sibTrans1D1" presStyleIdx="5" presStyleCnt="6"/>
      <dgm:spPr/>
    </dgm:pt>
  </dgm:ptLst>
  <dgm:cxnLst>
    <dgm:cxn modelId="{5323E10A-0FD9-4534-BDA1-F73665B18707}" srcId="{5DAF064A-182F-445A-A5A9-49FA578AF6B1}" destId="{EAD61073-6A62-45E2-9BF7-973ED147F8B3}" srcOrd="1" destOrd="0" parTransId="{A3F13993-63AA-47F5-8EFC-2D7FDEE076AC}" sibTransId="{9F7A85F7-841A-4A97-9EE9-13A3BF5EDC31}"/>
    <dgm:cxn modelId="{9EF3BD25-5D24-4716-BC68-8FDDC085D307}" type="presOf" srcId="{A28941FC-A523-481D-8BE1-E213FA6BCFAF}" destId="{DD79174D-4776-42BF-A084-5C283A17C410}" srcOrd="0" destOrd="0" presId="urn:microsoft.com/office/officeart/2005/8/layout/cycle6"/>
    <dgm:cxn modelId="{11DBE434-C85B-4F4B-8779-47220C2A2BD3}" srcId="{5DAF064A-182F-445A-A5A9-49FA578AF6B1}" destId="{062AD4E1-9C67-4065-BF2D-4B569E13E366}" srcOrd="0" destOrd="0" parTransId="{7D14C015-5CC7-42BC-A9B6-AC6D2858104B}" sibTransId="{0CAD3B59-0BCD-41EA-AF26-C1E8E0BF43F9}"/>
    <dgm:cxn modelId="{F5FA8041-07F5-4DAE-AC80-CBCFAFD2D0D7}" type="presOf" srcId="{EAD61073-6A62-45E2-9BF7-973ED147F8B3}" destId="{7A3619DB-7366-481F-813D-7A71BF9E97D9}" srcOrd="0" destOrd="0" presId="urn:microsoft.com/office/officeart/2005/8/layout/cycle6"/>
    <dgm:cxn modelId="{D60BE661-324E-4967-9060-0CA7B2DCB4CB}" type="presOf" srcId="{0CAD3B59-0BCD-41EA-AF26-C1E8E0BF43F9}" destId="{81701562-832C-4879-B908-567DBDCCE7BB}" srcOrd="0" destOrd="0" presId="urn:microsoft.com/office/officeart/2005/8/layout/cycle6"/>
    <dgm:cxn modelId="{34F77669-8FE6-4BDF-B147-D484C58932C5}" srcId="{5DAF064A-182F-445A-A5A9-49FA578AF6B1}" destId="{EBFA34E8-9747-40A8-981D-9D40B22A413D}" srcOrd="3" destOrd="0" parTransId="{139C3042-8516-405E-8B68-B5ECB1E957AC}" sibTransId="{32112FDB-7B1B-4B7A-8D1B-3F18171D4898}"/>
    <dgm:cxn modelId="{452CB54F-24FE-44BB-A130-C16B34ACA959}" srcId="{5DAF064A-182F-445A-A5A9-49FA578AF6B1}" destId="{EC848ED8-26DC-4974-8F79-AFA9F8160D31}" srcOrd="5" destOrd="0" parTransId="{21086BF7-3355-42F7-9B1C-6C5FE9E1A7AD}" sibTransId="{51EA3DFC-E72A-4022-8A79-5157C21BC2C3}"/>
    <dgm:cxn modelId="{CE2F0650-7EBF-4CE9-8545-3145D458536E}" type="presOf" srcId="{081DAC2F-D915-4550-B81C-C258A291F0E4}" destId="{9F90C4C4-4B9C-406A-97E1-2AF867446A9B}" srcOrd="0" destOrd="0" presId="urn:microsoft.com/office/officeart/2005/8/layout/cycle6"/>
    <dgm:cxn modelId="{CB531D53-E0AC-4CBF-BBDA-6F4BFF783FA0}" type="presOf" srcId="{51EA3DFC-E72A-4022-8A79-5157C21BC2C3}" destId="{B9B33FC9-C186-450D-8107-4BDB636BBE52}" srcOrd="0" destOrd="0" presId="urn:microsoft.com/office/officeart/2005/8/layout/cycle6"/>
    <dgm:cxn modelId="{8CD85E54-E2EE-434C-99AD-EC93041CA952}" srcId="{5DAF064A-182F-445A-A5A9-49FA578AF6B1}" destId="{A28941FC-A523-481D-8BE1-E213FA6BCFAF}" srcOrd="2" destOrd="0" parTransId="{154F5AE8-F846-4DF0-884D-9634B27CA0B8}" sibTransId="{3A791180-465F-407E-ACFE-574745A7AEDB}"/>
    <dgm:cxn modelId="{3069D756-2251-4C28-9358-6FFD96E4060C}" type="presOf" srcId="{E8CB4CAD-3704-48E6-9A79-0E3F7D409B75}" destId="{3EAF5553-EF32-4A1F-9CF3-0219CA96B03F}" srcOrd="0" destOrd="0" presId="urn:microsoft.com/office/officeart/2005/8/layout/cycle6"/>
    <dgm:cxn modelId="{ABCC748B-69D5-4C38-B0FB-0D8F878AED8F}" type="presOf" srcId="{32112FDB-7B1B-4B7A-8D1B-3F18171D4898}" destId="{02AA761E-1A1C-4B9E-899F-87E69A044D60}" srcOrd="0" destOrd="0" presId="urn:microsoft.com/office/officeart/2005/8/layout/cycle6"/>
    <dgm:cxn modelId="{830B6A99-E16B-4388-9FD7-8A44A0401108}" type="presOf" srcId="{EC848ED8-26DC-4974-8F79-AFA9F8160D31}" destId="{6D4013AF-0E71-435C-BFDA-2C14FF0D0870}" srcOrd="0" destOrd="0" presId="urn:microsoft.com/office/officeart/2005/8/layout/cycle6"/>
    <dgm:cxn modelId="{CAB0369F-DCFB-49A3-8AB8-D41FE7018E54}" type="presOf" srcId="{9F7A85F7-841A-4A97-9EE9-13A3BF5EDC31}" destId="{59DBD5FA-C1DE-46CA-8FA5-EC08CD49D6E0}" srcOrd="0" destOrd="0" presId="urn:microsoft.com/office/officeart/2005/8/layout/cycle6"/>
    <dgm:cxn modelId="{192C4FA6-41AC-445E-81CB-50A4155BE2C6}" type="presOf" srcId="{062AD4E1-9C67-4065-BF2D-4B569E13E366}" destId="{E7EDDC1A-767B-4C0A-A50B-0CF699985156}" srcOrd="0" destOrd="0" presId="urn:microsoft.com/office/officeart/2005/8/layout/cycle6"/>
    <dgm:cxn modelId="{9B37FEB6-6511-401D-B09A-E396E7B2955A}" type="presOf" srcId="{3A791180-465F-407E-ACFE-574745A7AEDB}" destId="{5704AD77-D34E-4F03-9F60-82A4AEF2A499}" srcOrd="0" destOrd="0" presId="urn:microsoft.com/office/officeart/2005/8/layout/cycle6"/>
    <dgm:cxn modelId="{8D2327B7-91BB-4DE7-8CB1-40D91D40F91E}" type="presOf" srcId="{EBFA34E8-9747-40A8-981D-9D40B22A413D}" destId="{7ED7D6C2-7B90-4506-AD59-78BCF4FD79DA}" srcOrd="0" destOrd="0" presId="urn:microsoft.com/office/officeart/2005/8/layout/cycle6"/>
    <dgm:cxn modelId="{9CBA99E1-D03F-4AAF-8EEC-36812C3C329E}" type="presOf" srcId="{5DAF064A-182F-445A-A5A9-49FA578AF6B1}" destId="{3318A060-8747-4627-9DCA-642327C77B66}" srcOrd="0" destOrd="0" presId="urn:microsoft.com/office/officeart/2005/8/layout/cycle6"/>
    <dgm:cxn modelId="{419495EF-A3E7-429F-A09E-98D606434335}" srcId="{5DAF064A-182F-445A-A5A9-49FA578AF6B1}" destId="{E8CB4CAD-3704-48E6-9A79-0E3F7D409B75}" srcOrd="4" destOrd="0" parTransId="{A62C0CFD-3DE7-48BB-8845-8E6C351CFF92}" sibTransId="{081DAC2F-D915-4550-B81C-C258A291F0E4}"/>
    <dgm:cxn modelId="{BC6E888F-D8F6-4B28-AD86-17E79CBB47F7}" type="presParOf" srcId="{3318A060-8747-4627-9DCA-642327C77B66}" destId="{E7EDDC1A-767B-4C0A-A50B-0CF699985156}" srcOrd="0" destOrd="0" presId="urn:microsoft.com/office/officeart/2005/8/layout/cycle6"/>
    <dgm:cxn modelId="{24452DEC-CD2E-4DAD-9B7D-15A7694598FC}" type="presParOf" srcId="{3318A060-8747-4627-9DCA-642327C77B66}" destId="{88AC54ED-3AC7-4706-ADF5-A9ECE8AA7ABD}" srcOrd="1" destOrd="0" presId="urn:microsoft.com/office/officeart/2005/8/layout/cycle6"/>
    <dgm:cxn modelId="{1B34F205-40B2-4B9D-9CE0-376C5EB09C35}" type="presParOf" srcId="{3318A060-8747-4627-9DCA-642327C77B66}" destId="{81701562-832C-4879-B908-567DBDCCE7BB}" srcOrd="2" destOrd="0" presId="urn:microsoft.com/office/officeart/2005/8/layout/cycle6"/>
    <dgm:cxn modelId="{D28DD72C-7357-4EB9-8820-B34EAA430C29}" type="presParOf" srcId="{3318A060-8747-4627-9DCA-642327C77B66}" destId="{7A3619DB-7366-481F-813D-7A71BF9E97D9}" srcOrd="3" destOrd="0" presId="urn:microsoft.com/office/officeart/2005/8/layout/cycle6"/>
    <dgm:cxn modelId="{B9C429A3-1803-4911-8375-5C573E582435}" type="presParOf" srcId="{3318A060-8747-4627-9DCA-642327C77B66}" destId="{B4175C21-90AA-4D09-8FCE-4C52D3C28268}" srcOrd="4" destOrd="0" presId="urn:microsoft.com/office/officeart/2005/8/layout/cycle6"/>
    <dgm:cxn modelId="{079E6E65-7AC7-49C4-99EB-A242E97D2C4D}" type="presParOf" srcId="{3318A060-8747-4627-9DCA-642327C77B66}" destId="{59DBD5FA-C1DE-46CA-8FA5-EC08CD49D6E0}" srcOrd="5" destOrd="0" presId="urn:microsoft.com/office/officeart/2005/8/layout/cycle6"/>
    <dgm:cxn modelId="{DCAC9D65-CA93-4902-9DCA-657BBC1DA3CF}" type="presParOf" srcId="{3318A060-8747-4627-9DCA-642327C77B66}" destId="{DD79174D-4776-42BF-A084-5C283A17C410}" srcOrd="6" destOrd="0" presId="urn:microsoft.com/office/officeart/2005/8/layout/cycle6"/>
    <dgm:cxn modelId="{2D7E5D0C-2E27-4D39-B052-0AAE1E5194CE}" type="presParOf" srcId="{3318A060-8747-4627-9DCA-642327C77B66}" destId="{DD827134-482B-4399-A57D-68FCCDCE0445}" srcOrd="7" destOrd="0" presId="urn:microsoft.com/office/officeart/2005/8/layout/cycle6"/>
    <dgm:cxn modelId="{86E69177-3C44-4874-A348-7FABF266E994}" type="presParOf" srcId="{3318A060-8747-4627-9DCA-642327C77B66}" destId="{5704AD77-D34E-4F03-9F60-82A4AEF2A499}" srcOrd="8" destOrd="0" presId="urn:microsoft.com/office/officeart/2005/8/layout/cycle6"/>
    <dgm:cxn modelId="{9A36C9F6-A515-4F95-B49D-047FBEB65FAF}" type="presParOf" srcId="{3318A060-8747-4627-9DCA-642327C77B66}" destId="{7ED7D6C2-7B90-4506-AD59-78BCF4FD79DA}" srcOrd="9" destOrd="0" presId="urn:microsoft.com/office/officeart/2005/8/layout/cycle6"/>
    <dgm:cxn modelId="{84768073-8871-4C54-8A73-8F1465F11D44}" type="presParOf" srcId="{3318A060-8747-4627-9DCA-642327C77B66}" destId="{A9521AA2-7B85-4168-B968-F83CC13A4072}" srcOrd="10" destOrd="0" presId="urn:microsoft.com/office/officeart/2005/8/layout/cycle6"/>
    <dgm:cxn modelId="{3B338CDF-9679-462E-ABAD-44C769B99997}" type="presParOf" srcId="{3318A060-8747-4627-9DCA-642327C77B66}" destId="{02AA761E-1A1C-4B9E-899F-87E69A044D60}" srcOrd="11" destOrd="0" presId="urn:microsoft.com/office/officeart/2005/8/layout/cycle6"/>
    <dgm:cxn modelId="{0216EE53-D62D-4E3E-88A7-28749DA30E0A}" type="presParOf" srcId="{3318A060-8747-4627-9DCA-642327C77B66}" destId="{3EAF5553-EF32-4A1F-9CF3-0219CA96B03F}" srcOrd="12" destOrd="0" presId="urn:microsoft.com/office/officeart/2005/8/layout/cycle6"/>
    <dgm:cxn modelId="{7FCB6CD4-B6E6-4833-8951-21D5C5E85814}" type="presParOf" srcId="{3318A060-8747-4627-9DCA-642327C77B66}" destId="{DF5A4A83-387D-4CCA-B72C-5BCBE08E8919}" srcOrd="13" destOrd="0" presId="urn:microsoft.com/office/officeart/2005/8/layout/cycle6"/>
    <dgm:cxn modelId="{2340965D-F3B0-4A73-A174-2B4C76C3D3D5}" type="presParOf" srcId="{3318A060-8747-4627-9DCA-642327C77B66}" destId="{9F90C4C4-4B9C-406A-97E1-2AF867446A9B}" srcOrd="14" destOrd="0" presId="urn:microsoft.com/office/officeart/2005/8/layout/cycle6"/>
    <dgm:cxn modelId="{62A4C658-9E3F-41C1-ADCC-274FBE238EB4}" type="presParOf" srcId="{3318A060-8747-4627-9DCA-642327C77B66}" destId="{6D4013AF-0E71-435C-BFDA-2C14FF0D0870}" srcOrd="15" destOrd="0" presId="urn:microsoft.com/office/officeart/2005/8/layout/cycle6"/>
    <dgm:cxn modelId="{764D1A4B-C202-463A-8637-0E3898EA2D0C}" type="presParOf" srcId="{3318A060-8747-4627-9DCA-642327C77B66}" destId="{6A16A4BA-8479-4A5B-A314-9E1A3F3F2368}" srcOrd="16" destOrd="0" presId="urn:microsoft.com/office/officeart/2005/8/layout/cycle6"/>
    <dgm:cxn modelId="{B8232C24-AF87-49B7-91F0-BC7B4BC6AE4C}" type="presParOf" srcId="{3318A060-8747-4627-9DCA-642327C77B66}" destId="{B9B33FC9-C186-450D-8107-4BDB636BBE52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EDDC1A-767B-4C0A-A50B-0CF699985156}">
      <dsp:nvSpPr>
        <dsp:cNvPr id="0" name=""/>
        <dsp:cNvSpPr/>
      </dsp:nvSpPr>
      <dsp:spPr>
        <a:xfrm>
          <a:off x="3186100" y="2513"/>
          <a:ext cx="1391194" cy="90427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b="1" kern="1200" dirty="0" err="1"/>
            <a:t>Volume</a:t>
          </a:r>
          <a:endParaRPr lang="hu-HU" sz="1200" b="1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 dirty="0"/>
            <a:t>adatmennyiség</a:t>
          </a:r>
        </a:p>
      </dsp:txBody>
      <dsp:txXfrm>
        <a:off x="3230243" y="46656"/>
        <a:ext cx="1302908" cy="815990"/>
      </dsp:txXfrm>
    </dsp:sp>
    <dsp:sp modelId="{81701562-832C-4879-B908-567DBDCCE7BB}">
      <dsp:nvSpPr>
        <dsp:cNvPr id="0" name=""/>
        <dsp:cNvSpPr/>
      </dsp:nvSpPr>
      <dsp:spPr>
        <a:xfrm>
          <a:off x="1752019" y="454651"/>
          <a:ext cx="4259356" cy="4259356"/>
        </a:xfrm>
        <a:custGeom>
          <a:avLst/>
          <a:gdLst/>
          <a:ahLst/>
          <a:cxnLst/>
          <a:rect l="0" t="0" r="0" b="0"/>
          <a:pathLst>
            <a:path>
              <a:moveTo>
                <a:pt x="2834158" y="119892"/>
              </a:moveTo>
              <a:arcTo wR="2129678" hR="2129678" stAng="17359010" swAng="1500449"/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3619DB-7366-481F-813D-7A71BF9E97D9}">
      <dsp:nvSpPr>
        <dsp:cNvPr id="0" name=""/>
        <dsp:cNvSpPr/>
      </dsp:nvSpPr>
      <dsp:spPr>
        <a:xfrm>
          <a:off x="5030456" y="1067352"/>
          <a:ext cx="1391194" cy="90427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b="1" kern="1200" dirty="0" err="1"/>
            <a:t>Verocity</a:t>
          </a:r>
          <a:endParaRPr lang="hu-HU" sz="1200" b="1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 dirty="0"/>
            <a:t>adatminőség</a:t>
          </a:r>
        </a:p>
      </dsp:txBody>
      <dsp:txXfrm>
        <a:off x="5074599" y="1111495"/>
        <a:ext cx="1302908" cy="815990"/>
      </dsp:txXfrm>
    </dsp:sp>
    <dsp:sp modelId="{59DBD5FA-C1DE-46CA-8FA5-EC08CD49D6E0}">
      <dsp:nvSpPr>
        <dsp:cNvPr id="0" name=""/>
        <dsp:cNvSpPr/>
      </dsp:nvSpPr>
      <dsp:spPr>
        <a:xfrm>
          <a:off x="1752019" y="454651"/>
          <a:ext cx="4259356" cy="4259356"/>
        </a:xfrm>
        <a:custGeom>
          <a:avLst/>
          <a:gdLst/>
          <a:ahLst/>
          <a:cxnLst/>
          <a:rect l="0" t="0" r="0" b="0"/>
          <a:pathLst>
            <a:path>
              <a:moveTo>
                <a:pt x="4172808" y="1528723"/>
              </a:moveTo>
              <a:arcTo wR="2129678" hR="2129678" stAng="20616575" swAng="1966851"/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79174D-4776-42BF-A084-5C283A17C410}">
      <dsp:nvSpPr>
        <dsp:cNvPr id="0" name=""/>
        <dsp:cNvSpPr/>
      </dsp:nvSpPr>
      <dsp:spPr>
        <a:xfrm>
          <a:off x="5030456" y="3197030"/>
          <a:ext cx="1391194" cy="90427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b="1" kern="1200" dirty="0" err="1"/>
            <a:t>Velocity</a:t>
          </a:r>
          <a:endParaRPr lang="hu-HU" sz="1200" b="1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 dirty="0"/>
            <a:t>Adatgyűjtés sebessége</a:t>
          </a:r>
        </a:p>
      </dsp:txBody>
      <dsp:txXfrm>
        <a:off x="5074599" y="3241173"/>
        <a:ext cx="1302908" cy="815990"/>
      </dsp:txXfrm>
    </dsp:sp>
    <dsp:sp modelId="{5704AD77-D34E-4F03-9F60-82A4AEF2A499}">
      <dsp:nvSpPr>
        <dsp:cNvPr id="0" name=""/>
        <dsp:cNvSpPr/>
      </dsp:nvSpPr>
      <dsp:spPr>
        <a:xfrm>
          <a:off x="1752019" y="454651"/>
          <a:ext cx="4259356" cy="4259356"/>
        </a:xfrm>
        <a:custGeom>
          <a:avLst/>
          <a:gdLst/>
          <a:ahLst/>
          <a:cxnLst/>
          <a:rect l="0" t="0" r="0" b="0"/>
          <a:pathLst>
            <a:path>
              <a:moveTo>
                <a:pt x="3617724" y="3653242"/>
              </a:moveTo>
              <a:arcTo wR="2129678" hR="2129678" stAng="2740541" swAng="1500449"/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D7D6C2-7B90-4506-AD59-78BCF4FD79DA}">
      <dsp:nvSpPr>
        <dsp:cNvPr id="0" name=""/>
        <dsp:cNvSpPr/>
      </dsp:nvSpPr>
      <dsp:spPr>
        <a:xfrm>
          <a:off x="3186100" y="4261869"/>
          <a:ext cx="1391194" cy="90427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b="1" kern="1200" dirty="0" err="1"/>
            <a:t>Value</a:t>
          </a:r>
          <a:endParaRPr lang="hu-HU" sz="1200" b="1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 dirty="0"/>
            <a:t>Adatok információ-tartalma</a:t>
          </a:r>
        </a:p>
      </dsp:txBody>
      <dsp:txXfrm>
        <a:off x="3230243" y="4306012"/>
        <a:ext cx="1302908" cy="815990"/>
      </dsp:txXfrm>
    </dsp:sp>
    <dsp:sp modelId="{02AA761E-1A1C-4B9E-899F-87E69A044D60}">
      <dsp:nvSpPr>
        <dsp:cNvPr id="0" name=""/>
        <dsp:cNvSpPr/>
      </dsp:nvSpPr>
      <dsp:spPr>
        <a:xfrm>
          <a:off x="1752019" y="454651"/>
          <a:ext cx="4259356" cy="4259356"/>
        </a:xfrm>
        <a:custGeom>
          <a:avLst/>
          <a:gdLst/>
          <a:ahLst/>
          <a:cxnLst/>
          <a:rect l="0" t="0" r="0" b="0"/>
          <a:pathLst>
            <a:path>
              <a:moveTo>
                <a:pt x="1425198" y="4139463"/>
              </a:moveTo>
              <a:arcTo wR="2129678" hR="2129678" stAng="6559010" swAng="1500449"/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AF5553-EF32-4A1F-9CF3-0219CA96B03F}">
      <dsp:nvSpPr>
        <dsp:cNvPr id="0" name=""/>
        <dsp:cNvSpPr/>
      </dsp:nvSpPr>
      <dsp:spPr>
        <a:xfrm>
          <a:off x="1341745" y="3197030"/>
          <a:ext cx="1391194" cy="90427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b="1" kern="1200" dirty="0" err="1"/>
            <a:t>Variety</a:t>
          </a:r>
          <a:endParaRPr lang="hu-HU" sz="1200" b="1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 dirty="0"/>
            <a:t>adattípusok</a:t>
          </a:r>
        </a:p>
      </dsp:txBody>
      <dsp:txXfrm>
        <a:off x="1385888" y="3241173"/>
        <a:ext cx="1302908" cy="815990"/>
      </dsp:txXfrm>
    </dsp:sp>
    <dsp:sp modelId="{9F90C4C4-4B9C-406A-97E1-2AF867446A9B}">
      <dsp:nvSpPr>
        <dsp:cNvPr id="0" name=""/>
        <dsp:cNvSpPr/>
      </dsp:nvSpPr>
      <dsp:spPr>
        <a:xfrm>
          <a:off x="1752019" y="454651"/>
          <a:ext cx="4259356" cy="4259356"/>
        </a:xfrm>
        <a:custGeom>
          <a:avLst/>
          <a:gdLst/>
          <a:ahLst/>
          <a:cxnLst/>
          <a:rect l="0" t="0" r="0" b="0"/>
          <a:pathLst>
            <a:path>
              <a:moveTo>
                <a:pt x="86547" y="2730633"/>
              </a:moveTo>
              <a:arcTo wR="2129678" hR="2129678" stAng="9816575" swAng="1966851"/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4013AF-0E71-435C-BFDA-2C14FF0D0870}">
      <dsp:nvSpPr>
        <dsp:cNvPr id="0" name=""/>
        <dsp:cNvSpPr/>
      </dsp:nvSpPr>
      <dsp:spPr>
        <a:xfrm>
          <a:off x="1341745" y="1067352"/>
          <a:ext cx="1391194" cy="90427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b="1" kern="1200" dirty="0" err="1"/>
            <a:t>Viability</a:t>
          </a:r>
          <a:endParaRPr lang="hu-HU" sz="1200" b="1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 dirty="0"/>
            <a:t>Eredmény, </a:t>
          </a:r>
          <a:r>
            <a:rPr lang="hu-HU" sz="1200" kern="1200" dirty="0" err="1"/>
            <a:t>predikció</a:t>
          </a:r>
          <a:endParaRPr lang="hu-HU" sz="1200" kern="1200" dirty="0"/>
        </a:p>
      </dsp:txBody>
      <dsp:txXfrm>
        <a:off x="1385888" y="1111495"/>
        <a:ext cx="1302908" cy="815990"/>
      </dsp:txXfrm>
    </dsp:sp>
    <dsp:sp modelId="{B9B33FC9-C186-450D-8107-4BDB636BBE52}">
      <dsp:nvSpPr>
        <dsp:cNvPr id="0" name=""/>
        <dsp:cNvSpPr/>
      </dsp:nvSpPr>
      <dsp:spPr>
        <a:xfrm>
          <a:off x="1752019" y="454651"/>
          <a:ext cx="4259356" cy="4259356"/>
        </a:xfrm>
        <a:custGeom>
          <a:avLst/>
          <a:gdLst/>
          <a:ahLst/>
          <a:cxnLst/>
          <a:rect l="0" t="0" r="0" b="0"/>
          <a:pathLst>
            <a:path>
              <a:moveTo>
                <a:pt x="641631" y="606114"/>
              </a:moveTo>
              <a:arcTo wR="2129678" hR="2129678" stAng="13540541" swAng="1500449"/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7" name="Google Shape;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p22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23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4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3" name="Google Shape;15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25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28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9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2" name="Google Shape;20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7" name="Google Shape;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22022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7" name="Google Shape;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621079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p34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3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2" name="Google Shape;312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d03d5b203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gd03d5b2036_1_5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1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4" name="Google Shape;294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5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18" name="Google Shape;418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3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05" name="Google Shape;405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54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11" name="Google Shape;411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7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9" name="Google Shape;259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0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8" name="Google Shape;288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7" name="Google Shape;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035938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8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8" name="Google Shape;268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7" name="Google Shape;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311074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39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7" name="Google Shape;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35125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4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1" name="Google Shape;321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5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1" name="Google Shape;331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6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2" name="Google Shape;342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7" name="Google Shape;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391720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8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1" name="Google Shape;361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2" name="Google Shape;352;p47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9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9" name="Google Shape;369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0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78" name="Google Shape;37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1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7" name="Google Shape;387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2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95" name="Google Shape;395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18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66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96" name="Google Shape;496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67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02" name="Google Shape;502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68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08" name="Google Shape;508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dc0bcc237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dc0bcc2375_0_0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00" cy="44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69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20" name="Google Shape;520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3" name="Google Shape;10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6" name="Google Shape;11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2" name="Google Shape;12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9" name="Google Shape;12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p30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7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1" name="Google Shape;18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ímdia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ctrTitle"/>
          </p:nvPr>
        </p:nvSpPr>
        <p:spPr>
          <a:xfrm>
            <a:off x="1363227" y="1416819"/>
            <a:ext cx="9144000" cy="1982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subTitle" idx="1"/>
          </p:nvPr>
        </p:nvSpPr>
        <p:spPr>
          <a:xfrm>
            <a:off x="1363230" y="3491508"/>
            <a:ext cx="9144000" cy="53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pic>
        <p:nvPicPr>
          <p:cNvPr id="14" name="Google Shape;14;p3" descr="A képen szöveg látható&#10;&#10;Automatikusan generált leírá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48" y="10049"/>
            <a:ext cx="3295859" cy="907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569825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70495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>
  <p:cSld name="Összehasonlítá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321548" y="365125"/>
            <a:ext cx="1152350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6172200" y="1909187"/>
            <a:ext cx="5672850" cy="58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2"/>
          </p:nvPr>
        </p:nvSpPr>
        <p:spPr>
          <a:xfrm>
            <a:off x="6172200" y="2505075"/>
            <a:ext cx="567285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3"/>
          </p:nvPr>
        </p:nvSpPr>
        <p:spPr>
          <a:xfrm>
            <a:off x="321548" y="1909187"/>
            <a:ext cx="5672852" cy="595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4"/>
          </p:nvPr>
        </p:nvSpPr>
        <p:spPr>
          <a:xfrm>
            <a:off x="321548" y="2505075"/>
            <a:ext cx="567285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>
  <p:cSld name="PICTURE_WITH_CAPTION_TEXT 2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body" idx="1"/>
          </p:nvPr>
        </p:nvSpPr>
        <p:spPr>
          <a:xfrm rot="5400000">
            <a:off x="3923681" y="-1776509"/>
            <a:ext cx="4351338" cy="1155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pic>
        <p:nvPicPr>
          <p:cNvPr id="9" name="Google Shape;9;p2" descr="A képen szöveg látható&#10;&#10;Automatikusan generált leírás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19" y="6290227"/>
            <a:ext cx="2099090" cy="57782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7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ultry-tech.com/baromfitelep-felujitas.html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compag.2020.105216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"/>
          <p:cNvSpPr txBox="1">
            <a:spLocks noGrp="1"/>
          </p:cNvSpPr>
          <p:nvPr>
            <p:ph type="ctrTitle"/>
          </p:nvPr>
        </p:nvSpPr>
        <p:spPr>
          <a:xfrm>
            <a:off x="1402977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ct val="111111"/>
              <a:buFont typeface="Calibri"/>
              <a:buNone/>
            </a:pPr>
            <a:r>
              <a:rPr lang="hu-HU" dirty="0"/>
              <a:t>Precíziós módszerek szerepe és jelentősége a nagyüzemi baromfitartásban</a:t>
            </a:r>
            <a:endParaRPr dirty="0"/>
          </a:p>
        </p:txBody>
      </p:sp>
      <p:sp>
        <p:nvSpPr>
          <p:cNvPr id="70" name="Google Shape;70;p1"/>
          <p:cNvSpPr txBox="1">
            <a:spLocks noGrp="1"/>
          </p:cNvSpPr>
          <p:nvPr>
            <p:ph type="subTitle" idx="1"/>
          </p:nvPr>
        </p:nvSpPr>
        <p:spPr>
          <a:xfrm>
            <a:off x="1389530" y="3602038"/>
            <a:ext cx="9144000" cy="432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</a:pPr>
            <a:r>
              <a:rPr lang="hu-HU" dirty="0"/>
              <a:t>Dr. Kovács-Weber Mária – Dr. Kovács László – Dr. Alexy Márta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806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A baromfitartás technológiájának főbb elemei</a:t>
            </a:r>
            <a:endParaRPr dirty="0"/>
          </a:p>
        </p:txBody>
      </p:sp>
      <p:sp>
        <p:nvSpPr>
          <p:cNvPr id="132" name="Google Shape;132;p21"/>
          <p:cNvSpPr txBox="1">
            <a:spLocks noGrp="1"/>
          </p:cNvSpPr>
          <p:nvPr>
            <p:ph type="body" idx="1"/>
          </p:nvPr>
        </p:nvSpPr>
        <p:spPr>
          <a:xfrm>
            <a:off x="321547" y="1027416"/>
            <a:ext cx="11555605" cy="5085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 dirty="0"/>
              <a:t>tartásmód (ketreces vagy mélyalmos)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 dirty="0"/>
              <a:t>(automata) fűtés- és hűtéstechnológia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 dirty="0"/>
              <a:t>(automata) szellőzés-technológia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 dirty="0"/>
              <a:t>(automata) világítási program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 dirty="0"/>
              <a:t>takarmányozási program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 dirty="0"/>
              <a:t>automata etető- és itató berendezések</a:t>
            </a: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 dirty="0"/>
              <a:t>automata riasztórendszer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 dirty="0"/>
              <a:t>(hagyományos) nyilvántartási rendszerek (analóg és/vagy offline)</a:t>
            </a:r>
            <a:endParaRPr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None/>
            </a:pPr>
            <a:endParaRPr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None/>
            </a:pP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9191" y="1076805"/>
            <a:ext cx="9601003" cy="5109306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0"/>
          <p:cNvSpPr txBox="1">
            <a:spLocks noGrp="1"/>
          </p:cNvSpPr>
          <p:nvPr>
            <p:ph type="title"/>
          </p:nvPr>
        </p:nvSpPr>
        <p:spPr>
          <a:xfrm>
            <a:off x="391167" y="-29635"/>
            <a:ext cx="1079332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Az eredményes baromfihizlalást meghatározó tényezők</a:t>
            </a:r>
            <a:endParaRPr/>
          </a:p>
        </p:txBody>
      </p:sp>
      <p:sp>
        <p:nvSpPr>
          <p:cNvPr id="215" name="Google Shape;215;p30"/>
          <p:cNvSpPr txBox="1"/>
          <p:nvPr/>
        </p:nvSpPr>
        <p:spPr>
          <a:xfrm>
            <a:off x="2179186" y="6262061"/>
            <a:ext cx="758101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u-HU" sz="16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Aviagen, 2018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30"/>
          <p:cNvSpPr/>
          <p:nvPr/>
        </p:nvSpPr>
        <p:spPr>
          <a:xfrm>
            <a:off x="9928611" y="961026"/>
            <a:ext cx="1941815" cy="1592494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hu-HU"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Ezekre figyeljünk!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B4AE0020-A9A9-45F3-96D2-30A83B88D4CB}"/>
              </a:ext>
            </a:extLst>
          </p:cNvPr>
          <p:cNvSpPr txBox="1"/>
          <p:nvPr/>
        </p:nvSpPr>
        <p:spPr>
          <a:xfrm>
            <a:off x="4846129" y="2733612"/>
            <a:ext cx="2206486" cy="33239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pic>
        <p:nvPicPr>
          <p:cNvPr id="2052" name="Picture 4" descr="Ingyenes tyúk clipart fekete-fehér, letöltés ingyenes clip art, ingyenes  clip art - Egyéb">
            <a:extLst>
              <a:ext uri="{FF2B5EF4-FFF2-40B4-BE49-F238E27FC236}">
                <a16:creationId xmlns:a16="http://schemas.microsoft.com/office/drawing/2014/main" id="{C30FB543-E1A1-46BC-B3FD-B346C2A57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843" y="4194815"/>
            <a:ext cx="1296854" cy="154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B5AE4E64-7BF6-4C26-96AA-074A5C88A8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2236" y="3236983"/>
            <a:ext cx="1533525" cy="2047335"/>
          </a:xfrm>
          <a:prstGeom prst="rect">
            <a:avLst/>
          </a:prstGeom>
        </p:spPr>
      </p:pic>
      <p:pic>
        <p:nvPicPr>
          <p:cNvPr id="2050" name="Picture 2" descr="Kacsák kifestők | Nyomtatható kifestők ingyen">
            <a:extLst>
              <a:ext uri="{FF2B5EF4-FFF2-40B4-BE49-F238E27FC236}">
                <a16:creationId xmlns:a16="http://schemas.microsoft.com/office/drawing/2014/main" id="{8D48EF45-04B3-436A-8C2E-DC21CA69E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794" y="2741478"/>
            <a:ext cx="1264787" cy="144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7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888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A tojástermelés és minőség limitáló tényezői</a:t>
            </a:r>
            <a:endParaRPr/>
          </a:p>
        </p:txBody>
      </p:sp>
      <p:pic>
        <p:nvPicPr>
          <p:cNvPr id="184" name="Google Shape;184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19620" y="1394466"/>
            <a:ext cx="7513773" cy="478829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85" name="Google Shape;185;p27"/>
          <p:cNvSpPr txBox="1"/>
          <p:nvPr/>
        </p:nvSpPr>
        <p:spPr>
          <a:xfrm>
            <a:off x="2360428" y="6323598"/>
            <a:ext cx="743215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u-HU" sz="16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Szőllősi, 2014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27"/>
          <p:cNvSpPr/>
          <p:nvPr/>
        </p:nvSpPr>
        <p:spPr>
          <a:xfrm>
            <a:off x="9986309" y="231659"/>
            <a:ext cx="1941815" cy="1592494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hu-HU"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Ezekre figyeljünk!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5889" y="1184534"/>
            <a:ext cx="6372668" cy="511295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2"/>
          <p:cNvSpPr txBox="1">
            <a:spLocks noGrp="1"/>
          </p:cNvSpPr>
          <p:nvPr>
            <p:ph type="title"/>
          </p:nvPr>
        </p:nvSpPr>
        <p:spPr>
          <a:xfrm>
            <a:off x="318197" y="74177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Tojótyúktartás feljavított ketrecben</a:t>
            </a:r>
            <a:endParaRPr/>
          </a:p>
        </p:txBody>
      </p:sp>
      <p:pic>
        <p:nvPicPr>
          <p:cNvPr id="139" name="Google Shape;139;p22"/>
          <p:cNvPicPr preferRelativeResize="0"/>
          <p:nvPr/>
        </p:nvPicPr>
        <p:blipFill rotWithShape="1">
          <a:blip r:embed="rId4">
            <a:alphaModFix/>
          </a:blip>
          <a:srcRect l="4044" t="2257" r="2484" b="2631"/>
          <a:stretch/>
        </p:blipFill>
        <p:spPr>
          <a:xfrm>
            <a:off x="8496728" y="750013"/>
            <a:ext cx="3008863" cy="267898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0" name="Google Shape;140;p22"/>
          <p:cNvPicPr preferRelativeResize="0"/>
          <p:nvPr/>
        </p:nvPicPr>
        <p:blipFill rotWithShape="1">
          <a:blip r:embed="rId5">
            <a:alphaModFix/>
          </a:blip>
          <a:srcRect l="1546" t="1730" r="2798" b="3154"/>
          <a:stretch/>
        </p:blipFill>
        <p:spPr>
          <a:xfrm>
            <a:off x="8496728" y="3791165"/>
            <a:ext cx="3008863" cy="261007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41" name="Google Shape;141;p22"/>
          <p:cNvSpPr txBox="1"/>
          <p:nvPr/>
        </p:nvSpPr>
        <p:spPr>
          <a:xfrm>
            <a:off x="3727472" y="6323598"/>
            <a:ext cx="496589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u-HU" sz="16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HAT-AGRO Baromfitechnológia Kft.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3"/>
          <p:cNvSpPr txBox="1">
            <a:spLocks noGrp="1"/>
          </p:cNvSpPr>
          <p:nvPr>
            <p:ph type="title"/>
          </p:nvPr>
        </p:nvSpPr>
        <p:spPr>
          <a:xfrm>
            <a:off x="321547" y="104860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Mélyalmos tojótyúktartás</a:t>
            </a:r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body" idx="1"/>
          </p:nvPr>
        </p:nvSpPr>
        <p:spPr>
          <a:xfrm>
            <a:off x="321547" y="1253331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Tojófészkek, etetőtálcák és ülőrudak mélyalmos tartásban</a:t>
            </a:r>
            <a:endParaRPr/>
          </a:p>
        </p:txBody>
      </p:sp>
      <p:pic>
        <p:nvPicPr>
          <p:cNvPr id="148" name="Google Shape;14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5621" y="1953567"/>
            <a:ext cx="4947964" cy="385242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49" name="Google Shape;149;p23"/>
          <p:cNvSpPr txBox="1"/>
          <p:nvPr/>
        </p:nvSpPr>
        <p:spPr>
          <a:xfrm>
            <a:off x="0" y="5978886"/>
            <a:ext cx="12192000" cy="350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u-HU" sz="16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Tart-Tech Kft.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Google Shape;150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1953567"/>
            <a:ext cx="5141152" cy="385586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4"/>
          <p:cNvSpPr txBox="1">
            <a:spLocks noGrp="1"/>
          </p:cNvSpPr>
          <p:nvPr>
            <p:ph type="title"/>
          </p:nvPr>
        </p:nvSpPr>
        <p:spPr>
          <a:xfrm>
            <a:off x="318197" y="108271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Szülőpártartás</a:t>
            </a:r>
            <a:endParaRPr dirty="0"/>
          </a:p>
        </p:txBody>
      </p:sp>
      <p:pic>
        <p:nvPicPr>
          <p:cNvPr id="156" name="Google Shape;15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300" y="1241860"/>
            <a:ext cx="6246578" cy="471934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57" name="Google Shape;157;p24"/>
          <p:cNvSpPr txBox="1"/>
          <p:nvPr/>
        </p:nvSpPr>
        <p:spPr>
          <a:xfrm>
            <a:off x="200300" y="6092284"/>
            <a:ext cx="624657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u-HU" sz="16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Poultry-Tech Kft.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" name="Google Shape;158;p24"/>
          <p:cNvPicPr preferRelativeResize="0"/>
          <p:nvPr/>
        </p:nvPicPr>
        <p:blipFill rotWithShape="1">
          <a:blip r:embed="rId4">
            <a:alphaModFix/>
          </a:blip>
          <a:srcRect r="33914"/>
          <a:stretch/>
        </p:blipFill>
        <p:spPr>
          <a:xfrm>
            <a:off x="6525928" y="1241860"/>
            <a:ext cx="5544482" cy="471934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59" name="Google Shape;159;p24"/>
          <p:cNvSpPr txBox="1"/>
          <p:nvPr/>
        </p:nvSpPr>
        <p:spPr>
          <a:xfrm>
            <a:off x="6525928" y="6092284"/>
            <a:ext cx="554448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u-HU" sz="16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Agrárágazat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5"/>
          <p:cNvSpPr txBox="1">
            <a:spLocks noGrp="1"/>
          </p:cNvSpPr>
          <p:nvPr>
            <p:ph type="title"/>
          </p:nvPr>
        </p:nvSpPr>
        <p:spPr>
          <a:xfrm>
            <a:off x="171394" y="188074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Szabadtartásos tojótyúktartás – </a:t>
            </a:r>
            <a:br>
              <a:rPr lang="hu-HU"/>
            </a:br>
            <a:r>
              <a:rPr lang="hu-HU"/>
              <a:t>télikert, kifutó</a:t>
            </a:r>
            <a:endParaRPr/>
          </a:p>
        </p:txBody>
      </p:sp>
      <p:pic>
        <p:nvPicPr>
          <p:cNvPr id="165" name="Google Shape;16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1924" y="3429000"/>
            <a:ext cx="4150602" cy="3112952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66" name="Google Shape;166;p25"/>
          <p:cNvSpPr txBox="1"/>
          <p:nvPr/>
        </p:nvSpPr>
        <p:spPr>
          <a:xfrm>
            <a:off x="171394" y="5960186"/>
            <a:ext cx="760691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u-HU" sz="16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Agrárágazat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" name="Google Shape;167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1394" y="1569524"/>
            <a:ext cx="7606915" cy="427888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8" name="Google Shape;168;p25" descr="A képen talaj, csirke, állás, tyúkalakúak látható&#10;&#10;Automatikusan generált leírá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41924" y="159601"/>
            <a:ext cx="4150602" cy="3112952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69" name="Google Shape;169;p25"/>
          <p:cNvSpPr txBox="1"/>
          <p:nvPr/>
        </p:nvSpPr>
        <p:spPr>
          <a:xfrm>
            <a:off x="7941924" y="6529122"/>
            <a:ext cx="415060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u-HU" sz="16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The Poultry Site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 txBox="1">
            <a:spLocks noGrp="1"/>
          </p:cNvSpPr>
          <p:nvPr>
            <p:ph type="title"/>
          </p:nvPr>
        </p:nvSpPr>
        <p:spPr>
          <a:xfrm>
            <a:off x="321548" y="252624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Pecsenyebaromfi tartástechnológia</a:t>
            </a:r>
            <a:endParaRPr dirty="0"/>
          </a:p>
        </p:txBody>
      </p:sp>
      <p:sp>
        <p:nvSpPr>
          <p:cNvPr id="192" name="Google Shape;192;p28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" name="Google Shape;193;p28"/>
          <p:cNvPicPr preferRelativeResize="0"/>
          <p:nvPr/>
        </p:nvPicPr>
        <p:blipFill rotWithShape="1">
          <a:blip r:embed="rId3">
            <a:alphaModFix/>
          </a:blip>
          <a:srcRect r="642"/>
          <a:stretch/>
        </p:blipFill>
        <p:spPr>
          <a:xfrm>
            <a:off x="397416" y="1469803"/>
            <a:ext cx="3673714" cy="422319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94" name="Google Shape;194;p28" descr="A képen fű, halom látható&#10;&#10;Automatikusan generált leírás"/>
          <p:cNvPicPr preferRelativeResize="0"/>
          <p:nvPr/>
        </p:nvPicPr>
        <p:blipFill rotWithShape="1">
          <a:blip r:embed="rId4">
            <a:alphaModFix/>
          </a:blip>
          <a:srcRect r="37349"/>
          <a:stretch/>
        </p:blipFill>
        <p:spPr>
          <a:xfrm>
            <a:off x="4239821" y="1469803"/>
            <a:ext cx="3528760" cy="422319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95" name="Google Shape;195;p28"/>
          <p:cNvSpPr txBox="1"/>
          <p:nvPr/>
        </p:nvSpPr>
        <p:spPr>
          <a:xfrm>
            <a:off x="321548" y="5762847"/>
            <a:ext cx="377332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u-HU" sz="16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Big Dutchman</a:t>
            </a:r>
            <a:endParaRPr sz="1600" b="0" i="0" u="none" strike="noStrike" cap="non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28"/>
          <p:cNvSpPr txBox="1"/>
          <p:nvPr/>
        </p:nvSpPr>
        <p:spPr>
          <a:xfrm>
            <a:off x="4239821" y="5805498"/>
            <a:ext cx="355249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u-HU" sz="16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Saját kép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" name="Google Shape;197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37271" y="3467684"/>
            <a:ext cx="3939879" cy="295490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98" name="Google Shape;198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37272" y="365125"/>
            <a:ext cx="3939879" cy="295490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99" name="Google Shape;199;p28"/>
          <p:cNvSpPr txBox="1"/>
          <p:nvPr/>
        </p:nvSpPr>
        <p:spPr>
          <a:xfrm>
            <a:off x="7937271" y="6492875"/>
            <a:ext cx="393987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u-HU" sz="16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Anitech</a:t>
            </a:r>
            <a:endParaRPr sz="1600" b="0" i="0" u="none" strike="noStrike" cap="non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9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Pulykahizlalás tartástechnológiája ~ pecsenyebaromfi</a:t>
            </a:r>
            <a:endParaRPr dirty="0"/>
          </a:p>
        </p:txBody>
      </p:sp>
      <p:pic>
        <p:nvPicPr>
          <p:cNvPr id="205" name="Google Shape;20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196" y="1563130"/>
            <a:ext cx="7946195" cy="373174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06" name="Google Shape;206;p29"/>
          <p:cNvSpPr txBox="1"/>
          <p:nvPr/>
        </p:nvSpPr>
        <p:spPr>
          <a:xfrm>
            <a:off x="56175" y="5349004"/>
            <a:ext cx="797721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u-HU" sz="16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HAT-AGRO Baromfitechnológia Kft.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" name="Google Shape;207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8626" y="1563130"/>
            <a:ext cx="3957199" cy="373174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08" name="Google Shape;208;p29"/>
          <p:cNvSpPr txBox="1"/>
          <p:nvPr/>
        </p:nvSpPr>
        <p:spPr>
          <a:xfrm>
            <a:off x="8178626" y="5403140"/>
            <a:ext cx="395719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u-HU" sz="16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MJF Kft.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D8BDD09-A432-4C28-9980-F322F5674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Világítás-technológia – precíziós megoldások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C2E51CC-1DFD-4E78-86DC-2EBE51EA48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7" y="1825625"/>
            <a:ext cx="6060203" cy="4667250"/>
          </a:xfrm>
        </p:spPr>
        <p:txBody>
          <a:bodyPr>
            <a:noAutofit/>
          </a:bodyPr>
          <a:lstStyle/>
          <a:p>
            <a:r>
              <a:rPr lang="hu-HU" sz="2000" dirty="0"/>
              <a:t>felhasználási terület szerint kiválaszthatók a fényforrások</a:t>
            </a:r>
          </a:p>
          <a:p>
            <a:r>
              <a:rPr lang="hu-HU" sz="2000" dirty="0"/>
              <a:t>vezérlőegységben eszközölhető módosítások</a:t>
            </a:r>
          </a:p>
          <a:p>
            <a:r>
              <a:rPr lang="hu-HU" sz="2000" dirty="0"/>
              <a:t>ezáltal befolyásolni lehet a fény minden olyan paraméterét, amely hatással lehet a termelési mutatókra</a:t>
            </a:r>
          </a:p>
          <a:p>
            <a:r>
              <a:rPr lang="hu-HU" sz="2000" dirty="0"/>
              <a:t>legkedvezőbb spektrumok a Nap spektrumaival </a:t>
            </a:r>
            <a:r>
              <a:rPr lang="hu-HU" sz="2000" dirty="0" err="1"/>
              <a:t>paralell</a:t>
            </a:r>
            <a:r>
              <a:rPr lang="hu-HU" sz="2000" dirty="0"/>
              <a:t> beállítások</a:t>
            </a:r>
          </a:p>
          <a:p>
            <a:r>
              <a:rPr lang="hu-HU" sz="2000" dirty="0"/>
              <a:t>UV tartománnyal kiegészítve, az állat aktuális igényeihez igazítva, pl. </a:t>
            </a:r>
            <a:r>
              <a:rPr lang="hu-HU" sz="2000" dirty="0" err="1"/>
              <a:t>BriteLifeLed</a:t>
            </a:r>
            <a:endParaRPr lang="hu-HU" sz="2000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E5EB995-4695-4781-83C6-035762206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00" y="1924050"/>
            <a:ext cx="5810250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972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0A32BBF-BB25-4071-9F85-09C2EE5FC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tananyag felépítése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A1DE796-48A4-4BA4-B896-550BD066FF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Bevezetés</a:t>
            </a:r>
          </a:p>
          <a:p>
            <a:r>
              <a:rPr lang="hu-HU" dirty="0"/>
              <a:t>A precíziós baromfitartásról</a:t>
            </a:r>
          </a:p>
          <a:p>
            <a:r>
              <a:rPr lang="hu-HU" dirty="0"/>
              <a:t>Az adatok tulajdonságai, az adatgyűjtés</a:t>
            </a:r>
          </a:p>
          <a:p>
            <a:r>
              <a:rPr lang="hu-HU" dirty="0"/>
              <a:t>Adatbázis létrehozása (közvetlen és közvetett adatok) és az adatelemzés</a:t>
            </a:r>
          </a:p>
          <a:p>
            <a:r>
              <a:rPr lang="hu-HU" dirty="0"/>
              <a:t>Eredmény megjelenítése</a:t>
            </a:r>
          </a:p>
          <a:p>
            <a:r>
              <a:rPr lang="hu-HU" dirty="0"/>
              <a:t>Végrehajtás (robotok)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6021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293834C-81F1-45C5-A770-F220A033D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Takarmányozás-technológia ~ precíziós megoldások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A09D305-295B-466D-BB85-0F2D4EC1E1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/>
              <a:t>Hőstressz:</a:t>
            </a:r>
          </a:p>
          <a:p>
            <a:pPr lvl="1"/>
            <a:r>
              <a:rPr lang="hu-HU" dirty="0"/>
              <a:t>I. Takarmány-felvétel visszaesés &gt;&gt;&gt; testtömeg-gyarapodás csökkenés</a:t>
            </a:r>
          </a:p>
          <a:p>
            <a:pPr lvl="1"/>
            <a:r>
              <a:rPr lang="hu-HU" dirty="0"/>
              <a:t>II. Károsodott anyagcsere funkciók &gt;&gt;&gt; immunálaszkészség csökken                    		fogékonyság betegségekre              jelentősebb kiesés</a:t>
            </a:r>
          </a:p>
          <a:p>
            <a:pPr lvl="2"/>
            <a:r>
              <a:rPr lang="hu-HU" dirty="0"/>
              <a:t>Csökkent ásványianyag visszatartás</a:t>
            </a:r>
          </a:p>
          <a:p>
            <a:pPr lvl="2"/>
            <a:r>
              <a:rPr lang="hu-HU" dirty="0" err="1"/>
              <a:t>Bélmikrobióta</a:t>
            </a:r>
            <a:r>
              <a:rPr lang="hu-HU" dirty="0"/>
              <a:t> károsodik (</a:t>
            </a:r>
            <a:r>
              <a:rPr lang="hu-HU" dirty="0" err="1"/>
              <a:t>salmonella</a:t>
            </a:r>
            <a:r>
              <a:rPr lang="hu-HU" dirty="0"/>
              <a:t>, E.-coli)</a:t>
            </a:r>
          </a:p>
          <a:p>
            <a:pPr lvl="2"/>
            <a:r>
              <a:rPr lang="hu-HU" dirty="0"/>
              <a:t>Antioxidáns védelmi rendszer gyengül</a:t>
            </a:r>
          </a:p>
          <a:p>
            <a:r>
              <a:rPr lang="hu-HU" dirty="0"/>
              <a:t>Magas fehérjetartalmú takarmányok &gt;&gt;&gt; </a:t>
            </a:r>
          </a:p>
          <a:p>
            <a:pPr marL="114300" indent="0">
              <a:buNone/>
            </a:pPr>
            <a:r>
              <a:rPr lang="hu-HU" dirty="0"/>
              <a:t>                                                         magasabb testhőmérséklet</a:t>
            </a:r>
          </a:p>
        </p:txBody>
      </p:sp>
      <p:pic>
        <p:nvPicPr>
          <p:cNvPr id="4" name="Picture 2" descr="közelkép a csirke eszik gabonát adagoló - poultry feed témájú stock jellegű vizuális alkotások, jogdíjmentes fotók és képek">
            <a:extLst>
              <a:ext uri="{FF2B5EF4-FFF2-40B4-BE49-F238E27FC236}">
                <a16:creationId xmlns:a16="http://schemas.microsoft.com/office/drawing/2014/main" id="{81F7FC8A-2AD0-4EA2-802B-CF4C14D51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467" y="4916311"/>
            <a:ext cx="2912533" cy="1941689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7719410D-E400-4A3F-AE28-9305B537AC4A}"/>
              </a:ext>
            </a:extLst>
          </p:cNvPr>
          <p:cNvSpPr txBox="1"/>
          <p:nvPr/>
        </p:nvSpPr>
        <p:spPr>
          <a:xfrm>
            <a:off x="9279467" y="6642556"/>
            <a:ext cx="30094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>
                <a:latin typeface="Cambria" panose="02040503050406030204" pitchFamily="18" charset="0"/>
                <a:ea typeface="Cambria" panose="02040503050406030204" pitchFamily="18" charset="0"/>
              </a:rPr>
              <a:t>https://www.istockphoto.com/hu/fot%C3%B3k/poultry-feed</a:t>
            </a:r>
          </a:p>
        </p:txBody>
      </p:sp>
    </p:spTree>
    <p:extLst>
      <p:ext uri="{BB962C8B-B14F-4D97-AF65-F5344CB8AC3E}">
        <p14:creationId xmlns:p14="http://schemas.microsoft.com/office/powerpoint/2010/main" val="12395171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F6E3763-D4E6-43C1-9F56-C80E64B0E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Takarmányozás-technológia ~ precíziós megoldások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F7926A8-2C83-49A6-A0E7-657B1C1B51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Környezeti hőmérséklethez igazodó takarmányozás</a:t>
            </a:r>
          </a:p>
          <a:p>
            <a:pPr lvl="1"/>
            <a:r>
              <a:rPr lang="hu-HU" dirty="0"/>
              <a:t>alacsonyabb fehérjetartalmú takarmányok etetése hőstresszes időszakban</a:t>
            </a:r>
          </a:p>
          <a:p>
            <a:pPr lvl="1"/>
            <a:r>
              <a:rPr lang="hu-HU" dirty="0"/>
              <a:t>szimbiotikus kiegészítés &gt;&gt;&gt; bélbolyhok magassága nő &gt;&gt;&gt; jobb felszívódás</a:t>
            </a:r>
          </a:p>
          <a:p>
            <a:pPr lvl="1"/>
            <a:r>
              <a:rPr lang="hu-HU" dirty="0"/>
              <a:t>Napszakos igényekhez igazodó takarmányozás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Reggel: </a:t>
            </a:r>
            <a:r>
              <a:rPr lang="hu-HU" b="1" dirty="0">
                <a:latin typeface="Cambria" panose="02040503050406030204" pitchFamily="18" charset="0"/>
                <a:ea typeface="Cambria" panose="02040503050406030204" pitchFamily="18" charset="0"/>
              </a:rPr>
              <a:t>magas</a:t>
            </a:r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 energia, fehérje,  P és </a:t>
            </a:r>
            <a:r>
              <a:rPr lang="hu-HU" b="1" dirty="0">
                <a:latin typeface="Cambria" panose="02040503050406030204" pitchFamily="18" charset="0"/>
                <a:ea typeface="Cambria" panose="02040503050406030204" pitchFamily="18" charset="0"/>
              </a:rPr>
              <a:t>alacsony</a:t>
            </a:r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hu-HU" dirty="0" err="1">
                <a:latin typeface="Cambria" panose="02040503050406030204" pitchFamily="18" charset="0"/>
                <a:ea typeface="Cambria" panose="02040503050406030204" pitchFamily="18" charset="0"/>
              </a:rPr>
              <a:t>Ca</a:t>
            </a:r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 (0.5%)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Este: </a:t>
            </a:r>
            <a:r>
              <a:rPr lang="hu-HU" b="1" dirty="0">
                <a:latin typeface="Cambria" panose="02040503050406030204" pitchFamily="18" charset="0"/>
                <a:ea typeface="Cambria" panose="02040503050406030204" pitchFamily="18" charset="0"/>
              </a:rPr>
              <a:t>alacsony</a:t>
            </a:r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 energia, fehérje, P és </a:t>
            </a:r>
            <a:r>
              <a:rPr lang="hu-HU" b="1" dirty="0">
                <a:latin typeface="Cambria" panose="02040503050406030204" pitchFamily="18" charset="0"/>
                <a:ea typeface="Cambria" panose="02040503050406030204" pitchFamily="18" charset="0"/>
              </a:rPr>
              <a:t>magas</a:t>
            </a:r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hu-HU" dirty="0" err="1">
                <a:latin typeface="Cambria" panose="02040503050406030204" pitchFamily="18" charset="0"/>
                <a:ea typeface="Cambria" panose="02040503050406030204" pitchFamily="18" charset="0"/>
              </a:rPr>
              <a:t>Ca</a:t>
            </a:r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 (9,5%)</a:t>
            </a:r>
            <a:endParaRPr lang="hu-HU" dirty="0"/>
          </a:p>
          <a:p>
            <a:endParaRPr lang="hu-HU" dirty="0"/>
          </a:p>
          <a:p>
            <a:r>
              <a:rPr lang="hu-HU" dirty="0"/>
              <a:t>Megoldási lehetőség a környezeti és/vagy az állaton elhelyezett szenzorok által rögzített adatok alapján visszacsatolás a takarmány adagoláshoz, paralel két takarmánysiló üzemeltetése állattartó egységenként.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285712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"/>
          <p:cNvSpPr txBox="1">
            <a:spLocks noGrp="1"/>
          </p:cNvSpPr>
          <p:nvPr>
            <p:ph type="ctrTitle"/>
          </p:nvPr>
        </p:nvSpPr>
        <p:spPr>
          <a:xfrm>
            <a:off x="1402977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ct val="111111"/>
              <a:buFont typeface="Calibri"/>
              <a:buNone/>
            </a:pPr>
            <a:r>
              <a:rPr lang="hu-HU" dirty="0"/>
              <a:t>A precíziós baromfitartás építőkövei</a:t>
            </a:r>
            <a:endParaRPr dirty="0"/>
          </a:p>
        </p:txBody>
      </p:sp>
      <p:sp>
        <p:nvSpPr>
          <p:cNvPr id="70" name="Google Shape;70;p1"/>
          <p:cNvSpPr txBox="1">
            <a:spLocks noGrp="1"/>
          </p:cNvSpPr>
          <p:nvPr>
            <p:ph type="subTitle" idx="1"/>
          </p:nvPr>
        </p:nvSpPr>
        <p:spPr>
          <a:xfrm>
            <a:off x="1389530" y="3602038"/>
            <a:ext cx="9144000" cy="432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</a:pPr>
            <a:r>
              <a:rPr lang="hu-HU" dirty="0"/>
              <a:t>Dr. Kovács-Weber Mária – Dr. Kovács László – Dr. Alexy Márta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41244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E2E6B41-4C28-42F5-B99A-EE55D29B7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precíziós eljárások általános lépései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674C7AE-CBF2-4F78-B145-EE7199CE72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indent="-514350">
              <a:buAutoNum type="arabicPeriod"/>
            </a:pPr>
            <a:r>
              <a:rPr lang="hu-HU" dirty="0"/>
              <a:t>Adatgyűjtés</a:t>
            </a:r>
          </a:p>
          <a:p>
            <a:pPr marL="628650" indent="-514350">
              <a:buAutoNum type="arabicPeriod"/>
            </a:pPr>
            <a:r>
              <a:rPr lang="hu-HU" dirty="0"/>
              <a:t>Adatbázis létrehozása</a:t>
            </a:r>
          </a:p>
          <a:p>
            <a:pPr marL="628650" indent="-514350">
              <a:buAutoNum type="arabicPeriod"/>
            </a:pPr>
            <a:r>
              <a:rPr lang="hu-HU" dirty="0"/>
              <a:t>Adatelemzés</a:t>
            </a:r>
          </a:p>
          <a:p>
            <a:pPr marL="628650" indent="-514350">
              <a:buAutoNum type="arabicPeriod"/>
            </a:pPr>
            <a:r>
              <a:rPr lang="hu-HU" dirty="0"/>
              <a:t>Az eredmények vizuális megjelenítése és/vagy végrehajtás</a:t>
            </a:r>
          </a:p>
        </p:txBody>
      </p:sp>
    </p:spTree>
    <p:extLst>
      <p:ext uri="{BB962C8B-B14F-4D97-AF65-F5344CB8AC3E}">
        <p14:creationId xmlns:p14="http://schemas.microsoft.com/office/powerpoint/2010/main" val="35518765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"/>
          <p:cNvSpPr txBox="1">
            <a:spLocks noGrp="1"/>
          </p:cNvSpPr>
          <p:nvPr>
            <p:ph type="ctrTitle"/>
          </p:nvPr>
        </p:nvSpPr>
        <p:spPr>
          <a:xfrm>
            <a:off x="1402977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ct val="111111"/>
              <a:buFont typeface="Calibri"/>
              <a:buNone/>
            </a:pPr>
            <a:r>
              <a:rPr lang="hu-HU" dirty="0"/>
              <a:t>1. Adatgyűjtés</a:t>
            </a:r>
            <a:endParaRPr dirty="0"/>
          </a:p>
        </p:txBody>
      </p:sp>
      <p:sp>
        <p:nvSpPr>
          <p:cNvPr id="70" name="Google Shape;70;p1"/>
          <p:cNvSpPr txBox="1">
            <a:spLocks noGrp="1"/>
          </p:cNvSpPr>
          <p:nvPr>
            <p:ph type="subTitle" idx="1"/>
          </p:nvPr>
        </p:nvSpPr>
        <p:spPr>
          <a:xfrm>
            <a:off x="1389530" y="3602038"/>
            <a:ext cx="9144000" cy="432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</a:pPr>
            <a:r>
              <a:rPr lang="hu-HU" dirty="0"/>
              <a:t>Adatok tulajdonságai, legfontosabb jellemzői és ennek következményei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188892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BCA75F2-8514-471A-8F61-F158059DE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Adatok legfontosabb jellemzői (6V)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276D1E2-2238-4B0A-9FF9-0C0A229D34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6846534"/>
              </p:ext>
            </p:extLst>
          </p:nvPr>
        </p:nvGraphicFramePr>
        <p:xfrm>
          <a:off x="2214302" y="1419224"/>
          <a:ext cx="7763396" cy="5168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737274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8E9745F-D8FE-4823-8FFC-37D4E936A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Az adatgyűjtés sajátosságai a baromfitartásban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B7B4261-AF16-415C-968D-3BC94EB9AB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dirty="0"/>
              <a:t>A tananyagban a nagyüzemi, zárt baromfitartási rendszerekben alkalmazható precíziós eljárásokat és módszereket mutatjuk be</a:t>
            </a:r>
          </a:p>
          <a:p>
            <a:r>
              <a:rPr lang="hu-HU" dirty="0"/>
              <a:t>Az adatgyűjtési környezetet két csoportra osztottuk:</a:t>
            </a:r>
          </a:p>
          <a:p>
            <a:pPr lvl="1"/>
            <a:r>
              <a:rPr lang="hu-HU" dirty="0"/>
              <a:t>Tartástechnológiával összefüggő és</a:t>
            </a:r>
          </a:p>
          <a:p>
            <a:pPr lvl="1"/>
            <a:r>
              <a:rPr lang="hu-HU" dirty="0"/>
              <a:t>Állatok egyedeiről gyűjthető adatok</a:t>
            </a:r>
          </a:p>
          <a:p>
            <a:r>
              <a:rPr lang="hu-HU" dirty="0"/>
              <a:t>A madarakra rögzíthető egyedi adatgyűjtés lehetősége - más gazdasági haszonállatokkal összehasonlítva – korlátozott (testrészre rögzíthető eszközök)</a:t>
            </a:r>
          </a:p>
          <a:p>
            <a:r>
              <a:rPr lang="hu-HU" dirty="0"/>
              <a:t>A legfontosabb digitális adatgyűjtési eszközök a tartástér tartószerkezetéhez rögzített különböző kamerák (2D, 3D, </a:t>
            </a:r>
            <a:r>
              <a:rPr lang="hu-HU" dirty="0" err="1"/>
              <a:t>infrakamerák</a:t>
            </a:r>
            <a:r>
              <a:rPr lang="hu-HU" dirty="0"/>
              <a:t>)</a:t>
            </a:r>
          </a:p>
          <a:p>
            <a:r>
              <a:rPr lang="hu-HU" dirty="0"/>
              <a:t>A zárt tartástér mikroklímájának adatai és az automata takarmányozási és itatási rendszerből gyűjthető adatok</a:t>
            </a:r>
          </a:p>
        </p:txBody>
      </p:sp>
    </p:spTree>
    <p:extLst>
      <p:ext uri="{BB962C8B-B14F-4D97-AF65-F5344CB8AC3E}">
        <p14:creationId xmlns:p14="http://schemas.microsoft.com/office/powerpoint/2010/main" val="40675799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4"/>
          <p:cNvSpPr txBox="1">
            <a:spLocks noGrp="1"/>
          </p:cNvSpPr>
          <p:nvPr>
            <p:ph type="title"/>
          </p:nvPr>
        </p:nvSpPr>
        <p:spPr>
          <a:xfrm>
            <a:off x="239354" y="154201"/>
            <a:ext cx="11555605" cy="958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sz="3400" dirty="0"/>
              <a:t>Istállókörnyezetről (környezet-orientált)</a:t>
            </a:r>
            <a:endParaRPr dirty="0"/>
          </a:p>
        </p:txBody>
      </p:sp>
      <p:pic>
        <p:nvPicPr>
          <p:cNvPr id="241" name="Google Shape;241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8242" y="1047593"/>
            <a:ext cx="9575515" cy="5317652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4"/>
          <p:cNvSpPr txBox="1"/>
          <p:nvPr/>
        </p:nvSpPr>
        <p:spPr>
          <a:xfrm>
            <a:off x="0" y="6365245"/>
            <a:ext cx="1211579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u-HU" sz="16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okosfarm.com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46A1AE6-0168-49BC-9C1D-49C12822B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Legjellemzőbb szenzorok az istálló mikroklímájáról való adatgyűjtéshez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C0FED53-3BD6-41BF-8608-924366FE91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hu-HU" dirty="0"/>
              <a:t>hőmérséklet szenzor</a:t>
            </a:r>
          </a:p>
          <a:p>
            <a:r>
              <a:rPr lang="hu-HU" dirty="0"/>
              <a:t>páratartalom szenzor</a:t>
            </a:r>
          </a:p>
          <a:p>
            <a:r>
              <a:rPr lang="hu-HU" dirty="0"/>
              <a:t>CO2 szenzor</a:t>
            </a:r>
          </a:p>
          <a:p>
            <a:r>
              <a:rPr lang="hu-HU" dirty="0"/>
              <a:t>ammónia szenzor</a:t>
            </a:r>
          </a:p>
          <a:p>
            <a:r>
              <a:rPr lang="hu-HU" dirty="0"/>
              <a:t>légsebességmérő</a:t>
            </a:r>
          </a:p>
          <a:p>
            <a:pPr marL="114300" indent="0">
              <a:buNone/>
            </a:pPr>
            <a:endParaRPr lang="hu-HU" dirty="0"/>
          </a:p>
          <a:p>
            <a:pPr marL="114300" indent="0">
              <a:buNone/>
            </a:pPr>
            <a:r>
              <a:rPr lang="hu-HU" dirty="0"/>
              <a:t>FONTOS!</a:t>
            </a:r>
          </a:p>
          <a:p>
            <a:pPr marL="114300" indent="0">
              <a:buNone/>
            </a:pPr>
            <a:r>
              <a:rPr lang="hu-HU" dirty="0"/>
              <a:t>Ezek segítségével egy olyan adatbázis hozható létre, amely az istálló levegőminőségének mért jellemzőit tartalmazza, függetlenül attól, hogy milyen és mennyi állat van az istállóban. Ez még önmagában nem precíziós módszer.</a:t>
            </a:r>
          </a:p>
          <a:p>
            <a:pPr marL="114300" indent="0">
              <a:buNone/>
            </a:pPr>
            <a:r>
              <a:rPr lang="hu-HU" dirty="0"/>
              <a:t>Az intenzív, nagyüzemi baromfitartásban ezeket az adatokat évek óta gyűjtik, de elsődleges célja az automata szellőzés-, hűtés- és fűtéstechnológia vezérlésének segítése, nem egy </a:t>
            </a:r>
            <a:r>
              <a:rPr lang="hu-HU" dirty="0" err="1"/>
              <a:t>elemezendő</a:t>
            </a:r>
            <a:r>
              <a:rPr lang="hu-HU" dirty="0"/>
              <a:t> adatbázis létrehozása</a:t>
            </a:r>
          </a:p>
        </p:txBody>
      </p:sp>
    </p:spTree>
    <p:extLst>
      <p:ext uri="{BB962C8B-B14F-4D97-AF65-F5344CB8AC3E}">
        <p14:creationId xmlns:p14="http://schemas.microsoft.com/office/powerpoint/2010/main" val="21743633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3"/>
          <p:cNvSpPr txBox="1">
            <a:spLocks noGrp="1"/>
          </p:cNvSpPr>
          <p:nvPr>
            <p:ph type="title"/>
          </p:nvPr>
        </p:nvSpPr>
        <p:spPr>
          <a:xfrm>
            <a:off x="456180" y="317281"/>
            <a:ext cx="11555605" cy="9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Silómérleg</a:t>
            </a:r>
            <a:endParaRPr/>
          </a:p>
        </p:txBody>
      </p:sp>
      <p:sp>
        <p:nvSpPr>
          <p:cNvPr id="315" name="Google Shape;315;p43"/>
          <p:cNvSpPr txBox="1">
            <a:spLocks noGrp="1"/>
          </p:cNvSpPr>
          <p:nvPr>
            <p:ph type="body" idx="1"/>
          </p:nvPr>
        </p:nvSpPr>
        <p:spPr>
          <a:xfrm>
            <a:off x="180215" y="1198562"/>
            <a:ext cx="8016178" cy="5403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segítségével nyomon követhető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 dirty="0"/>
              <a:t>a napi takarmányfogyás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 dirty="0"/>
              <a:t>a silóban lévő és a rátöltött takarmány mennyisége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rendszertől függően lehetőség van a silócellák adatainak digitális tárolására a baromfi komputerben</a:t>
            </a:r>
            <a:endParaRPr dirty="0"/>
          </a:p>
        </p:txBody>
      </p:sp>
      <p:pic>
        <p:nvPicPr>
          <p:cNvPr id="316" name="Google Shape;316;p43"/>
          <p:cNvPicPr preferRelativeResize="0"/>
          <p:nvPr/>
        </p:nvPicPr>
        <p:blipFill rotWithShape="1">
          <a:blip r:embed="rId3">
            <a:alphaModFix/>
          </a:blip>
          <a:srcRect l="41088" t="25920"/>
          <a:stretch/>
        </p:blipFill>
        <p:spPr>
          <a:xfrm>
            <a:off x="3776924" y="3752849"/>
            <a:ext cx="4281487" cy="2808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8411" y="1090612"/>
            <a:ext cx="3295651" cy="4877564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43"/>
          <p:cNvSpPr txBox="1"/>
          <p:nvPr/>
        </p:nvSpPr>
        <p:spPr>
          <a:xfrm>
            <a:off x="8362950" y="5952103"/>
            <a:ext cx="299111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u-HU" sz="16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Motor-Agrotechno Kft.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d03d5b2036_1_5"/>
          <p:cNvSpPr txBox="1">
            <a:spLocks noGrp="1"/>
          </p:cNvSpPr>
          <p:nvPr>
            <p:ph type="title"/>
          </p:nvPr>
        </p:nvSpPr>
        <p:spPr>
          <a:xfrm>
            <a:off x="321547" y="578432"/>
            <a:ext cx="11555700" cy="641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Bevezetés </a:t>
            </a:r>
            <a:endParaRPr/>
          </a:p>
        </p:txBody>
      </p:sp>
      <p:sp>
        <p:nvSpPr>
          <p:cNvPr id="94" name="Google Shape;94;gd03d5b2036_1_5"/>
          <p:cNvSpPr txBox="1">
            <a:spLocks noGrp="1"/>
          </p:cNvSpPr>
          <p:nvPr>
            <p:ph type="body" idx="1"/>
          </p:nvPr>
        </p:nvSpPr>
        <p:spPr>
          <a:xfrm>
            <a:off x="321547" y="924676"/>
            <a:ext cx="11555700" cy="5354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400"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u-HU" sz="2000" dirty="0"/>
              <a:t>A tananyag ismerteti a baromfitartás során alkalmazható precíziós technológiákat, illetve digitális megoldásokat. </a:t>
            </a:r>
            <a:endParaRPr sz="2000"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u-HU" sz="2000" dirty="0"/>
              <a:t>Az ismeretanyag rálátást biztosít a hazai baromfiszektor összetételére, bemutatja azokat az intenzív, nagyüzemi tartásmódokat, amelyekben jellemzően alkalmazhatóak a precíziós technológiák.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u-HU" sz="2000" dirty="0"/>
              <a:t>A tananyag gyakorlatorientált, ezért elsősorban arra koncentrál, hogy az adott technológiát mire lehet használni és az alkalmazásából eredően milyen előnyökre lehet szert tenni.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u-HU" sz="2000" dirty="0"/>
              <a:t>Az ismeretanyag elsajátítása után lehetősége nyílik a gazdálkodóknak mérlegelni, hogy hol tartanak a tevékenységükben a precíziós technológiák felé vezető úton, valamint meghatározhatják azokat a pontokat, amelyek fejlesztésével hatékonyabbá tudják tenni termelésüket.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u-HU" sz="2000" dirty="0"/>
              <a:t>A tananyag a Digitális Agárakadémia Precíziós állattartás tananyagára épül.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1"/>
          <p:cNvSpPr txBox="1">
            <a:spLocks noGrp="1"/>
          </p:cNvSpPr>
          <p:nvPr>
            <p:ph type="title"/>
          </p:nvPr>
        </p:nvSpPr>
        <p:spPr>
          <a:xfrm>
            <a:off x="318197" y="68262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Napi átlagos súlygyarapodás mérése – digitális madármérleg</a:t>
            </a:r>
            <a:endParaRPr dirty="0"/>
          </a:p>
        </p:txBody>
      </p:sp>
      <p:sp>
        <p:nvSpPr>
          <p:cNvPr id="297" name="Google Shape;297;p41"/>
          <p:cNvSpPr txBox="1">
            <a:spLocks noGrp="1"/>
          </p:cNvSpPr>
          <p:nvPr>
            <p:ph type="body" idx="1"/>
          </p:nvPr>
        </p:nvSpPr>
        <p:spPr>
          <a:xfrm>
            <a:off x="228601" y="4851399"/>
            <a:ext cx="1164855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4572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A madarak közé helyezett madármérleg a fellépő (és csak azok!) madarak súlyát rögzíti és továbbítja a baromfi komputerbe. A mérleget nem használó madarak súlya rejtve marad. Az így létrejött reprezentatív súlyadatokból számítanak istállóátlagot. Ez még nem tekinthető precíziós módszernek.</a:t>
            </a:r>
            <a:endParaRPr dirty="0"/>
          </a:p>
        </p:txBody>
      </p:sp>
      <p:pic>
        <p:nvPicPr>
          <p:cNvPr id="298" name="Google Shape;298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51767" y="1307304"/>
            <a:ext cx="2648506" cy="321707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99" name="Google Shape;299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40234" y="1307304"/>
            <a:ext cx="2687982" cy="321707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0" name="Google Shape;300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2393" y="1307305"/>
            <a:ext cx="3316632" cy="321707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01" name="Google Shape;301;p41"/>
          <p:cNvSpPr txBox="1"/>
          <p:nvPr/>
        </p:nvSpPr>
        <p:spPr>
          <a:xfrm>
            <a:off x="318197" y="6306718"/>
            <a:ext cx="11716940" cy="338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u-HU" sz="16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HAT-AGRO Baromfitechnológia Kft.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5AFF595-FB26-44A3-9060-994E433AA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0" dirty="0"/>
              <a:t>A baromfiállomány egyedeiről (állat-orientált) gyűjthető adatok forrásai: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9D1F37F-A239-4B2D-BB12-C570B1D0F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7" y="1558925"/>
            <a:ext cx="11555605" cy="4351338"/>
          </a:xfrm>
        </p:spPr>
        <p:txBody>
          <a:bodyPr/>
          <a:lstStyle/>
          <a:p>
            <a:r>
              <a:rPr lang="hu-HU" dirty="0"/>
              <a:t>kamerák</a:t>
            </a:r>
          </a:p>
          <a:p>
            <a:r>
              <a:rPr lang="hu-HU" dirty="0"/>
              <a:t>RFID</a:t>
            </a:r>
          </a:p>
          <a:p>
            <a:r>
              <a:rPr lang="hu-HU" dirty="0"/>
              <a:t>hangszenzor</a:t>
            </a:r>
          </a:p>
          <a:p>
            <a:r>
              <a:rPr lang="hu-HU" dirty="0"/>
              <a:t>Precíziós vakcinázási eszközök</a:t>
            </a:r>
          </a:p>
          <a:p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27859366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2150056-DF8B-4095-B031-E02524D66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Kamerák által gyűjtött adatok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D3786D3-0E59-4220-A7EF-632ABF4BC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5822" y="4408377"/>
            <a:ext cx="5517278" cy="1163748"/>
          </a:xfrm>
        </p:spPr>
        <p:txBody>
          <a:bodyPr>
            <a:normAutofit fontScale="25000" lnSpcReduction="20000"/>
          </a:bodyPr>
          <a:lstStyle/>
          <a:p>
            <a:pPr marL="114300" indent="0">
              <a:buNone/>
            </a:pPr>
            <a:r>
              <a:rPr lang="hu-HU" sz="10400" dirty="0"/>
              <a:t>A tartástérbe helyezett kamerák által készített képek segítségével a madarak pozíciójáról gyűjtünk adatokat.</a:t>
            </a:r>
            <a:endParaRPr lang="hu-HU" sz="11100" dirty="0"/>
          </a:p>
          <a:p>
            <a:pPr marL="114300" indent="0">
              <a:buNone/>
            </a:pPr>
            <a:r>
              <a:rPr lang="hu-HU" sz="4000" dirty="0"/>
              <a:t>Forrás: Angyalné Dr. Alexy Márta, agrármérnök, agrárinformatikai projektek szakmai koordinátora, ELTE Informatikai Kar, Dr. Szabó Sándor, villamosmérnök, BME Villamosmérnöki és Informatikai Kar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A7D11D8-3BB6-4DC5-88BF-BE1C7876B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651" y="1448936"/>
            <a:ext cx="4564944" cy="2567781"/>
          </a:xfrm>
          <a:prstGeom prst="rect">
            <a:avLst/>
          </a:prstGeom>
        </p:spPr>
      </p:pic>
      <p:pic>
        <p:nvPicPr>
          <p:cNvPr id="8" name="Google Shape;473;p62">
            <a:extLst>
              <a:ext uri="{FF2B5EF4-FFF2-40B4-BE49-F238E27FC236}">
                <a16:creationId xmlns:a16="http://schemas.microsoft.com/office/drawing/2014/main" id="{CAB674C9-0C70-4936-AC21-4D72C9A9FAE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38825" y="3083035"/>
            <a:ext cx="4992595" cy="271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57;p60">
            <a:extLst>
              <a:ext uri="{FF2B5EF4-FFF2-40B4-BE49-F238E27FC236}">
                <a16:creationId xmlns:a16="http://schemas.microsoft.com/office/drawing/2014/main" id="{1A417036-4B59-427A-B265-4BD2C3DD978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89848" y="353988"/>
            <a:ext cx="3374706" cy="2341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722588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16B15C2-060E-48BA-92D3-AB5C8ECC0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Kameraképek elemzése mesterséges intelligenciával (Alexy, saját kutatás)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5F671C9-C354-4DED-A832-54A6C9BC5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7" y="4600575"/>
            <a:ext cx="10851278" cy="1809750"/>
          </a:xfrm>
        </p:spPr>
        <p:txBody>
          <a:bodyPr>
            <a:normAutofit lnSpcReduction="10000"/>
          </a:bodyPr>
          <a:lstStyle/>
          <a:p>
            <a:pPr marL="114300" indent="0" algn="just">
              <a:buNone/>
            </a:pPr>
            <a:r>
              <a:rPr lang="hu-HU" sz="2000" dirty="0"/>
              <a:t>A mesterséges neurális háló algoritmusát egy ún. betanítási folyamatot követően (amelynek során a gép sok kép segítségével „megtanulja” felismerni a madarat), az ún. tesztadatbázist használva erősítjük meg az algoritmus helyes madár-felismeréseit. Ezáltal öntanulóvá tesszük az algoritmust. Ez azt jelenti, hogy a későbbiekben az algoritmus betanítás nélkül is felismeri a madarakat.</a:t>
            </a:r>
          </a:p>
          <a:p>
            <a:pPr marL="114300" indent="0" algn="just">
              <a:buNone/>
            </a:pPr>
            <a:r>
              <a:rPr lang="hu-HU" sz="1400" dirty="0"/>
              <a:t>Forrás: Angyalné Dr. Alexy Márta, agrármérnök, agrárinformatikai projektek szakmai koordinátora, ELTE Informatikai Kar; Dr. Szabó Sándor, villamosmérnök, BME Villamosmérnöki és Informatikai Kar</a:t>
            </a:r>
          </a:p>
          <a:p>
            <a:pPr marL="114300" indent="0" algn="just">
              <a:buNone/>
            </a:pPr>
            <a:endParaRPr lang="hu-HU" sz="2000" dirty="0"/>
          </a:p>
        </p:txBody>
      </p:sp>
      <p:pic>
        <p:nvPicPr>
          <p:cNvPr id="5" name="Kép 4" descr="A képen térkép látható&#10;&#10;Automatikusan generált leírás">
            <a:extLst>
              <a:ext uri="{FF2B5EF4-FFF2-40B4-BE49-F238E27FC236}">
                <a16:creationId xmlns:a16="http://schemas.microsoft.com/office/drawing/2014/main" id="{9C157309-0BFC-4BE2-9837-A53E76F2C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1514475"/>
            <a:ext cx="4944533" cy="2781300"/>
          </a:xfrm>
          <a:prstGeom prst="rect">
            <a:avLst/>
          </a:prstGeom>
        </p:spPr>
      </p:pic>
      <p:pic>
        <p:nvPicPr>
          <p:cNvPr id="7" name="Kép 6" descr="A képen térkép látható&#10;&#10;Automatikusan generált leírás">
            <a:extLst>
              <a:ext uri="{FF2B5EF4-FFF2-40B4-BE49-F238E27FC236}">
                <a16:creationId xmlns:a16="http://schemas.microsoft.com/office/drawing/2014/main" id="{481E3F7C-C240-4392-9217-8D6D8E124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224" y="1514475"/>
            <a:ext cx="4944533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0202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55"/>
          <p:cNvSpPr txBox="1">
            <a:spLocks noGrp="1"/>
          </p:cNvSpPr>
          <p:nvPr>
            <p:ph type="title"/>
          </p:nvPr>
        </p:nvSpPr>
        <p:spPr>
          <a:xfrm>
            <a:off x="321547" y="365126"/>
            <a:ext cx="11555605" cy="88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ct val="55554"/>
              <a:buNone/>
            </a:pPr>
            <a:r>
              <a:rPr lang="hu-HU"/>
              <a:t>Madárinfluenza elleni védekezés szabadtartású állományoknál</a:t>
            </a:r>
            <a:endParaRPr/>
          </a:p>
        </p:txBody>
      </p:sp>
      <p:sp>
        <p:nvSpPr>
          <p:cNvPr id="421" name="Google Shape;421;p55"/>
          <p:cNvSpPr txBox="1">
            <a:spLocks noGrp="1"/>
          </p:cNvSpPr>
          <p:nvPr>
            <p:ph type="body" idx="1"/>
          </p:nvPr>
        </p:nvSpPr>
        <p:spPr>
          <a:xfrm>
            <a:off x="314848" y="1078708"/>
            <a:ext cx="11555605" cy="4852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holland fejlesztés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automatizált lézeres madárriasztó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a nap 24 órájában távol tartja a vadmadarakat 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a madarak a mozgó fényt fizikai fenyegetésként érzékelik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Utóhatás: az alkalmazott területre hónapokig nem tértek vissza a vadmadarak</a:t>
            </a:r>
            <a:endParaRPr dirty="0"/>
          </a:p>
        </p:txBody>
      </p:sp>
      <p:pic>
        <p:nvPicPr>
          <p:cNvPr id="422" name="Google Shape;422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4240" y="3744098"/>
            <a:ext cx="3986213" cy="265747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23" name="Google Shape;423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43277" y="3749508"/>
            <a:ext cx="4400550" cy="265206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24" name="Google Shape;424;p55"/>
          <p:cNvSpPr txBox="1"/>
          <p:nvPr/>
        </p:nvSpPr>
        <p:spPr>
          <a:xfrm>
            <a:off x="3343276" y="6476001"/>
            <a:ext cx="853387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u-HU" sz="16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birdcontrolgroup.com/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3"/>
          <p:cNvSpPr txBox="1">
            <a:spLocks noGrp="1"/>
          </p:cNvSpPr>
          <p:nvPr>
            <p:ph type="title"/>
          </p:nvPr>
        </p:nvSpPr>
        <p:spPr>
          <a:xfrm>
            <a:off x="321547" y="365126"/>
            <a:ext cx="11555605" cy="1011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A kamerák használata</a:t>
            </a:r>
            <a:endParaRPr dirty="0"/>
          </a:p>
        </p:txBody>
      </p:sp>
      <p:sp>
        <p:nvSpPr>
          <p:cNvPr id="408" name="Google Shape;408;p53"/>
          <p:cNvSpPr txBox="1">
            <a:spLocks noGrp="1"/>
          </p:cNvSpPr>
          <p:nvPr>
            <p:ph type="body" idx="1"/>
          </p:nvPr>
        </p:nvSpPr>
        <p:spPr>
          <a:xfrm>
            <a:off x="321547" y="1376738"/>
            <a:ext cx="11555605" cy="4707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600" dirty="0"/>
              <a:t>Előnyei:</a:t>
            </a:r>
          </a:p>
          <a:p>
            <a:pPr lvl="1">
              <a:spcBef>
                <a:spcPts val="1000"/>
              </a:spcBef>
            </a:pPr>
            <a:r>
              <a:rPr lang="hu-HU" sz="2200" dirty="0"/>
              <a:t>számítógéppel összeköthető rendszer, amely állandó felügyeletet biztosít az istállóban</a:t>
            </a:r>
            <a:endParaRPr dirty="0"/>
          </a:p>
          <a:p>
            <a:pPr lvl="1">
              <a:spcBef>
                <a:spcPts val="1000"/>
              </a:spcBef>
            </a:pPr>
            <a:r>
              <a:rPr lang="hu-HU" sz="2200" dirty="0"/>
              <a:t>hőkamera segítségével a nedves alom és a madarak testhőmérsékletének detektálása</a:t>
            </a:r>
            <a:endParaRPr dirty="0"/>
          </a:p>
          <a:p>
            <a:pPr lvl="1">
              <a:spcBef>
                <a:spcPts val="1000"/>
              </a:spcBef>
            </a:pPr>
            <a:r>
              <a:rPr lang="hu-HU" dirty="0"/>
              <a:t>képfeldolgozás: detektálhatóak az állomány egyedeire vonatkozó információk (pl. elhullott madarak helye, madarak egyedi súlya, napi aktivitás)</a:t>
            </a: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Hátrányai:</a:t>
            </a:r>
          </a:p>
          <a:p>
            <a:pPr lvl="1">
              <a:spcBef>
                <a:spcPts val="1000"/>
              </a:spcBef>
            </a:pPr>
            <a:r>
              <a:rPr lang="hu-HU" dirty="0"/>
              <a:t>a tartástér levegőjének por- és páratartalma lerakódhat a kamera lencséin</a:t>
            </a:r>
          </a:p>
          <a:p>
            <a:pPr lvl="1">
              <a:spcBef>
                <a:spcPts val="1000"/>
              </a:spcBef>
            </a:pPr>
            <a:r>
              <a:rPr lang="hu-HU" dirty="0"/>
              <a:t>a fém részek korrodálódhatnak (IP-védelem!)</a:t>
            </a:r>
          </a:p>
          <a:p>
            <a:pPr lvl="1">
              <a:spcBef>
                <a:spcPts val="1000"/>
              </a:spcBef>
            </a:pPr>
            <a:r>
              <a:rPr lang="hu-HU" dirty="0"/>
              <a:t>a kamerák pozíciója elmozdulhat</a:t>
            </a:r>
          </a:p>
          <a:p>
            <a:pPr lvl="1">
              <a:spcBef>
                <a:spcPts val="1000"/>
              </a:spcBef>
            </a:pPr>
            <a:r>
              <a:rPr lang="hu-HU" dirty="0"/>
              <a:t>nagy mennyiségű képek tárolásának és feldolgozásának informatikai hátterének biztosítása (kapacitás, térerő, stb.)</a:t>
            </a:r>
            <a:endParaRPr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	</a:t>
            </a:r>
            <a:endParaRPr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endParaRPr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A7184A4-FBE0-46D6-8299-E6B83BBA9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RFID-technológia által gyűjtött adatok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5D10987-D081-49C2-8375-3803027BE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848" y="1507803"/>
            <a:ext cx="11555605" cy="4920615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7200" dirty="0">
                <a:latin typeface="Cambria" panose="02040503050406030204" pitchFamily="18" charset="0"/>
                <a:ea typeface="Cambria" panose="02040503050406030204" pitchFamily="18" charset="0"/>
              </a:rPr>
              <a:t>Egyedi azonosítás (RFID) &gt;&gt;&gt; testtömeg mérés &gt;&gt;&gt;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7200" dirty="0">
                <a:latin typeface="Cambria" panose="02040503050406030204" pitchFamily="18" charset="0"/>
                <a:ea typeface="Cambria" panose="02040503050406030204" pitchFamily="18" charset="0"/>
              </a:rPr>
              <a:t>a rendszer beengedi vagy kizárja az adott egyedet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7200" dirty="0"/>
              <a:t>(hagyományos egyedi jelölők segítségével felhelyezhetők)</a:t>
            </a:r>
            <a:endParaRPr lang="hu-HU" sz="7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7200" dirty="0">
                <a:latin typeface="Cambria" panose="02040503050406030204" pitchFamily="18" charset="0"/>
                <a:ea typeface="Cambria" panose="02040503050406030204" pitchFamily="18" charset="0"/>
              </a:rPr>
              <a:t>Előnye: </a:t>
            </a:r>
          </a:p>
          <a:p>
            <a:pPr lvl="1" indent="-457200">
              <a:lnSpc>
                <a:spcPct val="150000"/>
              </a:lnSpc>
            </a:pPr>
            <a:r>
              <a:rPr lang="hu-HU" sz="7200" dirty="0">
                <a:latin typeface="Cambria" panose="02040503050406030204" pitchFamily="18" charset="0"/>
                <a:ea typeface="Cambria" panose="02040503050406030204" pitchFamily="18" charset="0"/>
              </a:rPr>
              <a:t>átlagtömeg különbség kevesebb, mint 2%</a:t>
            </a:r>
          </a:p>
          <a:p>
            <a:pPr lvl="1" indent="-457200">
              <a:lnSpc>
                <a:spcPct val="150000"/>
              </a:lnSpc>
            </a:pPr>
            <a:r>
              <a:rPr lang="hu-HU" sz="7200" dirty="0">
                <a:latin typeface="Cambria" panose="02040503050406030204" pitchFamily="18" charset="0"/>
                <a:ea typeface="Cambria" panose="02040503050406030204" pitchFamily="18" charset="0"/>
              </a:rPr>
              <a:t>4,6%-kal hatékonyabb takarmányozás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7200" dirty="0">
                <a:latin typeface="Cambria" panose="02040503050406030204" pitchFamily="18" charset="0"/>
                <a:ea typeface="Cambria" panose="02040503050406030204" pitchFamily="18" charset="0"/>
              </a:rPr>
              <a:t>Hátránya:</a:t>
            </a:r>
          </a:p>
          <a:p>
            <a:pPr lvl="1" indent="-457200">
              <a:lnSpc>
                <a:spcPct val="150000"/>
              </a:lnSpc>
            </a:pPr>
            <a:r>
              <a:rPr lang="hu-HU" sz="7200" dirty="0">
                <a:latin typeface="Cambria" panose="02040503050406030204" pitchFamily="18" charset="0"/>
                <a:ea typeface="Cambria" panose="02040503050406030204" pitchFamily="18" charset="0"/>
              </a:rPr>
              <a:t>az azonosító rendszer költséges</a:t>
            </a:r>
          </a:p>
          <a:p>
            <a:pPr lvl="1" indent="-457200">
              <a:lnSpc>
                <a:spcPct val="150000"/>
              </a:lnSpc>
            </a:pPr>
            <a:r>
              <a:rPr lang="hu-HU" sz="7200" dirty="0">
                <a:latin typeface="Cambria" panose="02040503050406030204" pitchFamily="18" charset="0"/>
                <a:ea typeface="Cambria" panose="02040503050406030204" pitchFamily="18" charset="0"/>
              </a:rPr>
              <a:t>a leolvasó egység nehezen installálható a napi gazdálkodási gyakorlatba</a:t>
            </a:r>
          </a:p>
          <a:p>
            <a:pPr lvl="1" indent="-457200">
              <a:lnSpc>
                <a:spcPct val="150000"/>
              </a:lnSpc>
            </a:pPr>
            <a:r>
              <a:rPr lang="hu-HU" sz="7200" dirty="0">
                <a:latin typeface="Cambria" panose="02040503050406030204" pitchFamily="18" charset="0"/>
                <a:ea typeface="Cambria" panose="02040503050406030204" pitchFamily="18" charset="0"/>
              </a:rPr>
              <a:t>tanítást igényel</a:t>
            </a:r>
          </a:p>
          <a:p>
            <a:pPr marL="0" indent="0">
              <a:lnSpc>
                <a:spcPct val="150000"/>
              </a:lnSpc>
              <a:buNone/>
            </a:pPr>
            <a:endParaRPr lang="hu-HU" dirty="0"/>
          </a:p>
        </p:txBody>
      </p:sp>
      <p:pic>
        <p:nvPicPr>
          <p:cNvPr id="4" name="Picture 2" descr="Ear Tag Pliers Ear Tag ep Marker Applicator 001-100 Ear Tags for Goat  Identification Kit Ear Tagger - Green: Buy Online at Best Prices in  Pakistan | Daraz.pk">
            <a:extLst>
              <a:ext uri="{FF2B5EF4-FFF2-40B4-BE49-F238E27FC236}">
                <a16:creationId xmlns:a16="http://schemas.microsoft.com/office/drawing/2014/main" id="{D65E996F-85B0-43D1-9FCD-36F640B47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094" y="1825625"/>
            <a:ext cx="1890889" cy="189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63103EE6-2CCB-4190-9E73-845A1832050E}"/>
              </a:ext>
            </a:extLst>
          </p:cNvPr>
          <p:cNvSpPr txBox="1"/>
          <p:nvPr/>
        </p:nvSpPr>
        <p:spPr>
          <a:xfrm>
            <a:off x="9540169" y="3716514"/>
            <a:ext cx="2212622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" dirty="0">
                <a:solidFill>
                  <a:schemeClr val="bg1">
                    <a:lumMod val="75000"/>
                  </a:schemeClr>
                </a:solidFill>
              </a:rPr>
              <a:t>https://www.daraz.pk/products/ear-tag-pliers-ear-tag-ep-marker-applicator-001-100-ear-tags-for-goat-identification-kit-ear-tagger-green-i216401745.html</a:t>
            </a:r>
          </a:p>
        </p:txBody>
      </p:sp>
      <p:pic>
        <p:nvPicPr>
          <p:cNvPr id="6" name="Picture 4" descr="100 Baromfi Láb Gyűrű állítható Méretű Digitális Csirkecomb Csat Azonosító  Gyűrű Műanyag Tyúk, Kacsa, Liba Mezőgazdasági Berendezések Kiárusítás \  egyéb | Online-Koltsegvetes.cam">
            <a:extLst>
              <a:ext uri="{FF2B5EF4-FFF2-40B4-BE49-F238E27FC236}">
                <a16:creationId xmlns:a16="http://schemas.microsoft.com/office/drawing/2014/main" id="{C4DC546D-09AE-4A65-AFD7-869910B0E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126" y="1738127"/>
            <a:ext cx="2101498" cy="210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C403A3E4-5F1B-4A68-A374-68032BF60D81}"/>
              </a:ext>
            </a:extLst>
          </p:cNvPr>
          <p:cNvSpPr txBox="1"/>
          <p:nvPr/>
        </p:nvSpPr>
        <p:spPr>
          <a:xfrm>
            <a:off x="9811492" y="6428418"/>
            <a:ext cx="221262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" dirty="0">
                <a:solidFill>
                  <a:schemeClr val="bg1">
                    <a:lumMod val="75000"/>
                  </a:schemeClr>
                </a:solidFill>
              </a:rPr>
              <a:t>https://www.aliexpress.com/item/1005001268506283.html?dp=171852-5359.24471721&amp;aff_fcid=3001309bb9e34be69f4bcd76372d6c2c-1650481594842-03771&amp;aff_fsk&amp;aff_platform=api-new-product-detail&amp;sk&amp;aff_trace_key=3001309bb9e34be69f4bcd76372d6c2c-1650481594842-03771&amp;terminal_id=ef454068c26849e1ac49703fb2f91eba&amp;afSmartRedirect=y</a:t>
            </a:r>
          </a:p>
        </p:txBody>
      </p:sp>
    </p:spTree>
    <p:extLst>
      <p:ext uri="{BB962C8B-B14F-4D97-AF65-F5344CB8AC3E}">
        <p14:creationId xmlns:p14="http://schemas.microsoft.com/office/powerpoint/2010/main" val="20788049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F114A03-1D32-4794-8699-E8D3AB0BC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Szárnyak közé erősíthető jeladó 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7A85ACF-C639-4960-A2C2-A7889B3CE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7" y="1351722"/>
            <a:ext cx="11555605" cy="499827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Előnye:</a:t>
            </a:r>
          </a:p>
          <a:p>
            <a:pPr lvl="2">
              <a:lnSpc>
                <a:spcPct val="150000"/>
              </a:lnSpc>
            </a:pPr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A madár folyamatos nyomon követése</a:t>
            </a:r>
          </a:p>
          <a:p>
            <a:pPr lvl="2">
              <a:lnSpc>
                <a:spcPct val="150000"/>
              </a:lnSpc>
            </a:pPr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Stresszfaktorok hatásainak vizsgálata</a:t>
            </a:r>
          </a:p>
          <a:p>
            <a:pPr lvl="2">
              <a:lnSpc>
                <a:spcPct val="150000"/>
              </a:lnSpc>
            </a:pPr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Mozgásmintázatok vizsgálata</a:t>
            </a:r>
          </a:p>
          <a:p>
            <a:pPr lvl="2">
              <a:lnSpc>
                <a:spcPct val="150000"/>
              </a:lnSpc>
            </a:pPr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Tevékenységek időbeli eloszlásának vizsgálata</a:t>
            </a:r>
          </a:p>
          <a:p>
            <a:pPr lvl="2">
              <a:lnSpc>
                <a:spcPct val="150000"/>
              </a:lnSpc>
            </a:pPr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Elláthatók egyéb szenzorokkal is pl. a madár testhőmérsékletének rögzítése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Hátránya:</a:t>
            </a:r>
          </a:p>
          <a:p>
            <a:pPr lvl="1">
              <a:lnSpc>
                <a:spcPct val="150000"/>
              </a:lnSpc>
            </a:pPr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a napi gyakorlatban nehezen  alkalmazható</a:t>
            </a:r>
          </a:p>
          <a:p>
            <a:pPr lvl="1">
              <a:lnSpc>
                <a:spcPct val="150000"/>
              </a:lnSpc>
            </a:pPr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költséges módszer</a:t>
            </a:r>
          </a:p>
          <a:p>
            <a:pPr lvl="2">
              <a:lnSpc>
                <a:spcPct val="150000"/>
              </a:lnSpc>
            </a:pPr>
            <a:endParaRPr lang="hu-H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2" descr="1. ábra">
            <a:extLst>
              <a:ext uri="{FF2B5EF4-FFF2-40B4-BE49-F238E27FC236}">
                <a16:creationId xmlns:a16="http://schemas.microsoft.com/office/drawing/2014/main" id="{E44BCAEE-D8E4-45C6-91C4-B4872A5BA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615" y="517111"/>
            <a:ext cx="46577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C3E791D2-EE9A-403F-85E7-62CC563C90DC}"/>
              </a:ext>
            </a:extLst>
          </p:cNvPr>
          <p:cNvSpPr txBox="1"/>
          <p:nvPr/>
        </p:nvSpPr>
        <p:spPr>
          <a:xfrm>
            <a:off x="10493455" y="3895125"/>
            <a:ext cx="13769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 err="1">
                <a:latin typeface="Cambria" panose="02040503050406030204" pitchFamily="18" charset="0"/>
                <a:ea typeface="Cambria" panose="02040503050406030204" pitchFamily="18" charset="0"/>
              </a:rPr>
              <a:t>Lisanne</a:t>
            </a:r>
            <a:r>
              <a:rPr lang="hu-HU" sz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hu-HU" sz="800" dirty="0" err="1">
                <a:latin typeface="Cambria" panose="02040503050406030204" pitchFamily="18" charset="0"/>
                <a:ea typeface="Cambria" panose="02040503050406030204" pitchFamily="18" charset="0"/>
              </a:rPr>
              <a:t>et</a:t>
            </a:r>
            <a:r>
              <a:rPr lang="hu-HU" sz="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hu-HU" sz="800" dirty="0" err="1">
                <a:latin typeface="Cambria" panose="02040503050406030204" pitchFamily="18" charset="0"/>
                <a:ea typeface="Cambria" panose="02040503050406030204" pitchFamily="18" charset="0"/>
              </a:rPr>
              <a:t>al</a:t>
            </a:r>
            <a:r>
              <a:rPr lang="hu-HU" sz="800" dirty="0">
                <a:latin typeface="Cambria" panose="02040503050406030204" pitchFamily="18" charset="0"/>
                <a:ea typeface="Cambria" panose="02040503050406030204" pitchFamily="18" charset="0"/>
              </a:rPr>
              <a:t> (2018)</a:t>
            </a:r>
            <a:endParaRPr lang="en-US" b="0" i="0" dirty="0">
              <a:solidFill>
                <a:srgbClr val="505050"/>
              </a:solidFill>
              <a:effectLst/>
              <a:latin typeface="NexusSerif"/>
            </a:endParaRPr>
          </a:p>
        </p:txBody>
      </p:sp>
    </p:spTree>
    <p:extLst>
      <p:ext uri="{BB962C8B-B14F-4D97-AF65-F5344CB8AC3E}">
        <p14:creationId xmlns:p14="http://schemas.microsoft.com/office/powerpoint/2010/main" val="21190150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C06ABE1-B21C-40F4-A893-6CF527ED1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Hangszenzor által gyűjtött adatok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03A7254-0EA6-4512-A377-FD12B23B63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2925" y="5362575"/>
            <a:ext cx="11334227" cy="814388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hu-HU" sz="1200" dirty="0"/>
              <a:t>Forrás: Lenn </a:t>
            </a:r>
            <a:r>
              <a:rPr lang="hu-HU" sz="1200" dirty="0" err="1"/>
              <a:t>Carpentier</a:t>
            </a:r>
            <a:r>
              <a:rPr lang="hu-HU" sz="1200" dirty="0"/>
              <a:t>, Erik </a:t>
            </a:r>
            <a:r>
              <a:rPr lang="hu-HU" sz="1200" dirty="0" err="1"/>
              <a:t>Vranken</a:t>
            </a:r>
            <a:r>
              <a:rPr lang="hu-HU" sz="1200" dirty="0"/>
              <a:t>, Daniel </a:t>
            </a:r>
            <a:r>
              <a:rPr lang="hu-HU" sz="1200" dirty="0" err="1"/>
              <a:t>Berckmans</a:t>
            </a:r>
            <a:r>
              <a:rPr lang="hu-HU" sz="1200" dirty="0"/>
              <a:t>, Jan </a:t>
            </a:r>
            <a:r>
              <a:rPr lang="hu-HU" sz="1200" dirty="0" err="1"/>
              <a:t>Paeshuyse</a:t>
            </a:r>
            <a:r>
              <a:rPr lang="hu-HU" sz="1200" dirty="0"/>
              <a:t>, Tomas Norton, </a:t>
            </a:r>
            <a:r>
              <a:rPr lang="hu-HU" sz="1200" dirty="0" err="1"/>
              <a:t>Development</a:t>
            </a:r>
            <a:r>
              <a:rPr lang="hu-HU" sz="1200" dirty="0"/>
              <a:t> of </a:t>
            </a:r>
            <a:r>
              <a:rPr lang="hu-HU" sz="1200" dirty="0" err="1"/>
              <a:t>sound-based</a:t>
            </a:r>
            <a:r>
              <a:rPr lang="hu-HU" sz="1200" dirty="0"/>
              <a:t> </a:t>
            </a:r>
            <a:r>
              <a:rPr lang="hu-HU" sz="1200" dirty="0" err="1"/>
              <a:t>poultry</a:t>
            </a:r>
            <a:r>
              <a:rPr lang="hu-HU" sz="1200" dirty="0"/>
              <a:t> </a:t>
            </a:r>
            <a:r>
              <a:rPr lang="hu-HU" sz="1200" dirty="0" err="1"/>
              <a:t>health</a:t>
            </a:r>
            <a:r>
              <a:rPr lang="hu-HU" sz="1200" dirty="0"/>
              <a:t> monitoring </a:t>
            </a:r>
            <a:r>
              <a:rPr lang="hu-HU" sz="1200" dirty="0" err="1"/>
              <a:t>tool</a:t>
            </a:r>
            <a:r>
              <a:rPr lang="hu-HU" sz="1200" dirty="0"/>
              <a:t> for </a:t>
            </a:r>
            <a:r>
              <a:rPr lang="hu-HU" sz="1200" dirty="0" err="1"/>
              <a:t>automated</a:t>
            </a:r>
            <a:r>
              <a:rPr lang="hu-HU" sz="1200" dirty="0"/>
              <a:t> </a:t>
            </a:r>
            <a:r>
              <a:rPr lang="hu-HU" sz="1200" dirty="0" err="1"/>
              <a:t>sneeze</a:t>
            </a:r>
            <a:r>
              <a:rPr lang="hu-HU" sz="1200" dirty="0"/>
              <a:t> </a:t>
            </a:r>
            <a:r>
              <a:rPr lang="hu-HU" sz="1200" dirty="0" err="1"/>
              <a:t>detection</a:t>
            </a:r>
            <a:r>
              <a:rPr lang="hu-HU" sz="1200" dirty="0"/>
              <a:t>, </a:t>
            </a:r>
            <a:r>
              <a:rPr lang="hu-HU" sz="1200" dirty="0" err="1"/>
              <a:t>Computers</a:t>
            </a:r>
            <a:r>
              <a:rPr lang="hu-HU" sz="1200" dirty="0"/>
              <a:t> and Electronics in </a:t>
            </a:r>
            <a:r>
              <a:rPr lang="hu-HU" sz="1200" dirty="0" err="1"/>
              <a:t>Agriculture</a:t>
            </a:r>
            <a:r>
              <a:rPr lang="hu-HU" sz="1200" dirty="0"/>
              <a:t>, </a:t>
            </a:r>
            <a:r>
              <a:rPr lang="hu-HU" sz="1200" dirty="0" err="1"/>
              <a:t>Volume</a:t>
            </a:r>
            <a:r>
              <a:rPr lang="hu-HU" sz="1200" dirty="0"/>
              <a:t> 162, 2019, </a:t>
            </a:r>
            <a:r>
              <a:rPr lang="hu-HU" sz="1200" dirty="0" err="1"/>
              <a:t>Pages</a:t>
            </a:r>
            <a:r>
              <a:rPr lang="hu-HU" sz="1200" dirty="0"/>
              <a:t> 573-581, ISSN 0168-1699, https://doi.org/10.1016/j.compag.2019.05.013.</a:t>
            </a:r>
          </a:p>
          <a:p>
            <a:pPr marL="114300" indent="0">
              <a:buNone/>
            </a:pPr>
            <a:endParaRPr lang="hu-HU" sz="1200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98C9488B-87E7-410E-A58E-D1B365394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115" y="1603728"/>
            <a:ext cx="3478685" cy="3394353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F5472CAF-5161-4985-A93C-345034FF9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976" y="1690688"/>
            <a:ext cx="4194909" cy="339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356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54"/>
          <p:cNvPicPr preferRelativeResize="0"/>
          <p:nvPr/>
        </p:nvPicPr>
        <p:blipFill rotWithShape="1">
          <a:blip r:embed="rId3">
            <a:alphaModFix/>
          </a:blip>
          <a:srcRect t="22143"/>
          <a:stretch/>
        </p:blipFill>
        <p:spPr>
          <a:xfrm>
            <a:off x="5326633" y="3429000"/>
            <a:ext cx="5399987" cy="2910316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54"/>
          <p:cNvSpPr txBox="1">
            <a:spLocks noGrp="1"/>
          </p:cNvSpPr>
          <p:nvPr>
            <p:ph type="title"/>
          </p:nvPr>
        </p:nvSpPr>
        <p:spPr>
          <a:xfrm>
            <a:off x="321547" y="365126"/>
            <a:ext cx="11555605" cy="697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Hanganalízis előnyei</a:t>
            </a:r>
            <a:endParaRPr dirty="0"/>
          </a:p>
        </p:txBody>
      </p:sp>
      <p:sp>
        <p:nvSpPr>
          <p:cNvPr id="415" name="Google Shape;415;p54"/>
          <p:cNvSpPr txBox="1">
            <a:spLocks noGrp="1"/>
          </p:cNvSpPr>
          <p:nvPr>
            <p:ph type="body" idx="1"/>
          </p:nvPr>
        </p:nvSpPr>
        <p:spPr>
          <a:xfrm>
            <a:off x="245347" y="1062682"/>
            <a:ext cx="11555605" cy="4938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600" dirty="0"/>
              <a:t>Kutatások bizonyítják, hogy hanganalízis segítségével megállapítható, ha az állományt valamilyen stressz éri.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600" dirty="0"/>
              <a:t>Az eddigi eredmények alapján a hanganalízis a különböző stresszfaktorok korai felismerének köszönhetően kedvező hatással lehet az állatjóllétre.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 sz="2600" dirty="0"/>
              <a:t>A kutatók megfigyelései szerint a betegségek korai felismerése is lehetséges a madarak hangjának elemzésével.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401E710-18E3-4C75-9EF8-17B952F6A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Precíziós baromfitartásról akkor beszélhetünk, ha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665D730-926D-4918-987A-DADD2FB45A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az istálló mikrokörnyezeti paramétereinek gyűjtésén túl (környezet-orientált)</a:t>
            </a:r>
          </a:p>
          <a:p>
            <a:r>
              <a:rPr lang="hu-HU" dirty="0"/>
              <a:t>a madarakról is egyedi és digitális adatokat gyűjtünk (állat-orientált),</a:t>
            </a:r>
          </a:p>
          <a:p>
            <a:r>
              <a:rPr lang="hu-HU" dirty="0"/>
              <a:t>ezeket az adatokat adatbázisba rendezzük,</a:t>
            </a:r>
          </a:p>
          <a:p>
            <a:r>
              <a:rPr lang="hu-HU" dirty="0"/>
              <a:t>adattudományi módszerek segítségével az adatok között</a:t>
            </a:r>
          </a:p>
          <a:p>
            <a:r>
              <a:rPr lang="hu-HU" dirty="0"/>
              <a:t>belső </a:t>
            </a:r>
            <a:r>
              <a:rPr lang="hu-HU" dirty="0" err="1"/>
              <a:t>mintázatokat</a:t>
            </a:r>
            <a:r>
              <a:rPr lang="hu-HU" dirty="0"/>
              <a:t> és összefüggéseket felfedezve,</a:t>
            </a:r>
          </a:p>
          <a:p>
            <a:r>
              <a:rPr lang="hu-HU" dirty="0"/>
              <a:t>azt a döntéstámogató ajánlórendszerben</a:t>
            </a:r>
          </a:p>
          <a:p>
            <a:r>
              <a:rPr lang="hu-HU" dirty="0"/>
              <a:t>a gazdálkodó számára hasznos vizuális információvá alakítjuk.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243242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9DCFB93-F530-7343-94E2-0188AD089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Nagylétszámú baromfiállományok hangadása – állategészségügyi vonatkozások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F9CEE59-BD0A-AA44-BE3F-39E28EED67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Légzőszervi megbetegedések (</a:t>
            </a:r>
            <a:r>
              <a:rPr lang="hu-HU" dirty="0" err="1"/>
              <a:t>Mycoplasma</a:t>
            </a:r>
            <a:r>
              <a:rPr lang="hu-HU" dirty="0"/>
              <a:t>-, </a:t>
            </a:r>
            <a:r>
              <a:rPr lang="hu-HU" dirty="0" err="1"/>
              <a:t>Ornithobacterium</a:t>
            </a:r>
            <a:r>
              <a:rPr lang="hu-HU" dirty="0"/>
              <a:t> </a:t>
            </a:r>
            <a:r>
              <a:rPr lang="hu-HU" dirty="0" err="1"/>
              <a:t>rhinotracheale</a:t>
            </a:r>
            <a:r>
              <a:rPr lang="hu-HU" dirty="0"/>
              <a:t>-, TRT vírus-fertőzések stb.) esetén kiadott hangok (köhögés, tüsszögés, nehézlégzés stb.)</a:t>
            </a:r>
          </a:p>
          <a:p>
            <a:r>
              <a:rPr lang="hu-HU" dirty="0"/>
              <a:t>Napos madarak csipogó jelzései a környezeti körülményekben bekövetkező negatív változás esetén (alacsony teremhőmérséklet, éhség, huzat, </a:t>
            </a:r>
            <a:r>
              <a:rPr lang="hu-HU" dirty="0" err="1"/>
              <a:t>túlhő</a:t>
            </a:r>
            <a:r>
              <a:rPr lang="hu-HU" dirty="0"/>
              <a:t> stb.)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279212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CF71507-C070-47B5-80E1-6B04EE006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Állomány-immunizálás – precíziós vakcinázó gépek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336EA24-6F17-4224-8661-F4E867799B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Beoltott madarak számlálása</a:t>
            </a:r>
          </a:p>
          <a:p>
            <a:r>
              <a:rPr lang="hu-HU" dirty="0"/>
              <a:t>Téves oltások érzékelése</a:t>
            </a:r>
          </a:p>
          <a:p>
            <a:r>
              <a:rPr lang="hu-HU" dirty="0"/>
              <a:t>Vakcina fogyásának figyelése</a:t>
            </a:r>
          </a:p>
        </p:txBody>
      </p:sp>
      <p:graphicFrame>
        <p:nvGraphicFramePr>
          <p:cNvPr id="5" name="Objektum 4">
            <a:extLst>
              <a:ext uri="{FF2B5EF4-FFF2-40B4-BE49-F238E27FC236}">
                <a16:creationId xmlns:a16="http://schemas.microsoft.com/office/drawing/2014/main" id="{F07D9876-B966-4D87-BB15-A9D3CC37B90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60623" y="3429000"/>
          <a:ext cx="8731377" cy="33724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" name="Bitkép" r:id="rId3" imgW="11220480" imgH="4334040" progId="Paint.Picture">
                  <p:embed/>
                </p:oleObj>
              </mc:Choice>
              <mc:Fallback>
                <p:oleObj name="Bitkép" r:id="rId3" imgW="11220480" imgH="4334040" progId="Paint.Picture">
                  <p:embed/>
                  <p:pic>
                    <p:nvPicPr>
                      <p:cNvPr id="5" name="Objektum 4">
                        <a:extLst>
                          <a:ext uri="{FF2B5EF4-FFF2-40B4-BE49-F238E27FC236}">
                            <a16:creationId xmlns:a16="http://schemas.microsoft.com/office/drawing/2014/main" id="{F07D9876-B966-4D87-BB15-A9D3CC37B9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60623" y="3429000"/>
                        <a:ext cx="8731377" cy="33724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zövegdoboz 5">
            <a:extLst>
              <a:ext uri="{FF2B5EF4-FFF2-40B4-BE49-F238E27FC236}">
                <a16:creationId xmlns:a16="http://schemas.microsoft.com/office/drawing/2014/main" id="{3E1DD308-D53D-44B7-84B3-76F8F6F52D64}"/>
              </a:ext>
            </a:extLst>
          </p:cNvPr>
          <p:cNvSpPr txBox="1"/>
          <p:nvPr/>
        </p:nvSpPr>
        <p:spPr>
          <a:xfrm>
            <a:off x="2066544" y="6627168"/>
            <a:ext cx="214674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900" dirty="0"/>
              <a:t>Forrás: https://www.phitech.pahc.com/</a:t>
            </a:r>
          </a:p>
        </p:txBody>
      </p:sp>
    </p:spTree>
    <p:extLst>
      <p:ext uri="{BB962C8B-B14F-4D97-AF65-F5344CB8AC3E}">
        <p14:creationId xmlns:p14="http://schemas.microsoft.com/office/powerpoint/2010/main" val="38020136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CF71507-C070-47B5-80E1-6B04EE006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Állomány-immunizálás – precíziós vakcinázó gépek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336EA24-6F17-4224-8661-F4E867799B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Telefonos applikáció</a:t>
            </a:r>
          </a:p>
          <a:p>
            <a:r>
              <a:rPr lang="hu-HU" dirty="0"/>
              <a:t>Vakcinázó személy teljesítmény-vizsgálata</a:t>
            </a:r>
          </a:p>
          <a:p>
            <a:r>
              <a:rPr lang="hu-HU" dirty="0"/>
              <a:t>Baromfi állomány egészségügyi státuszának javulása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E583B8D-AF4F-4985-8945-5B027A956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264" y="1418457"/>
            <a:ext cx="2906888" cy="516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B701950-74A7-4694-8D02-74B765C87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797" y="3835400"/>
            <a:ext cx="4219575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EE42BCA6-6633-4018-A8B8-860329B94B29}"/>
              </a:ext>
            </a:extLst>
          </p:cNvPr>
          <p:cNvSpPr txBox="1"/>
          <p:nvPr/>
        </p:nvSpPr>
        <p:spPr>
          <a:xfrm>
            <a:off x="2633472" y="6584130"/>
            <a:ext cx="214674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900" dirty="0"/>
              <a:t>Forrás: https://www.phitech.pahc.com/</a:t>
            </a:r>
          </a:p>
        </p:txBody>
      </p:sp>
    </p:spTree>
    <p:extLst>
      <p:ext uri="{BB962C8B-B14F-4D97-AF65-F5344CB8AC3E}">
        <p14:creationId xmlns:p14="http://schemas.microsoft.com/office/powerpoint/2010/main" val="9774804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7"/>
          <p:cNvSpPr txBox="1">
            <a:spLocks noGrp="1"/>
          </p:cNvSpPr>
          <p:nvPr>
            <p:ph type="title"/>
          </p:nvPr>
        </p:nvSpPr>
        <p:spPr>
          <a:xfrm>
            <a:off x="321547" y="258202"/>
            <a:ext cx="11555605" cy="734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Multiszenzorok</a:t>
            </a:r>
            <a:endParaRPr/>
          </a:p>
        </p:txBody>
      </p:sp>
      <p:sp>
        <p:nvSpPr>
          <p:cNvPr id="262" name="Google Shape;262;p37"/>
          <p:cNvSpPr txBox="1">
            <a:spLocks noGrp="1"/>
          </p:cNvSpPr>
          <p:nvPr>
            <p:ph type="body" idx="1"/>
          </p:nvPr>
        </p:nvSpPr>
        <p:spPr>
          <a:xfrm>
            <a:off x="314848" y="891335"/>
            <a:ext cx="11555605" cy="5365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40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 sz="2400"/>
              <a:t>Nem csak egy adott ponton rögzít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2400"/>
              <a:t>     méréseket, megfigyeléseket, hanem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2400"/>
              <a:t>     végigpásztázza a teljes tartásteret</a:t>
            </a:r>
            <a:endParaRPr sz="120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400"/>
              <a:t>Méri a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 sz="2000"/>
              <a:t>Hőmérsékletet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 sz="2200"/>
              <a:t>Páratartalmat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 sz="2200"/>
              <a:t>CO</a:t>
            </a:r>
            <a:r>
              <a:rPr lang="hu-HU" sz="2200" baseline="-25000"/>
              <a:t>2 </a:t>
            </a:r>
            <a:r>
              <a:rPr lang="hu-HU" sz="2200"/>
              <a:t>koncentrációt</a:t>
            </a:r>
            <a:endParaRPr/>
          </a:p>
          <a:p>
            <a:pPr marL="5715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endParaRPr sz="1800"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 sz="2400"/>
              <a:t>Beépített kamera és hőkamera segítségével</a:t>
            </a:r>
            <a:endParaRPr/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sz="2400"/>
              <a:t>     észleli a 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 sz="2200"/>
              <a:t>Nem megfelelő minőségű bélsarat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 sz="2200"/>
              <a:t>Elhullott madarakat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 sz="2200"/>
              <a:t>Meghibásodott itatókat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 sz="2200"/>
              <a:t>Nedves alomfoltokat</a:t>
            </a:r>
            <a:r>
              <a:rPr lang="hu-HU" sz="2000"/>
              <a:t>	</a:t>
            </a:r>
            <a:endParaRPr sz="160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263" name="Google Shape;263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00335" y="1952543"/>
            <a:ext cx="5420653" cy="448033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64" name="Google Shape;264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475235"/>
            <a:ext cx="3668323" cy="304885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65" name="Google Shape;265;p37"/>
          <p:cNvSpPr txBox="1"/>
          <p:nvPr/>
        </p:nvSpPr>
        <p:spPr>
          <a:xfrm>
            <a:off x="6600336" y="6482993"/>
            <a:ext cx="54206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u-HU" sz="16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faromatics.com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662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Analóg adatok gyűjtése (közvetett adatgyűjtés)</a:t>
            </a:r>
            <a:endParaRPr dirty="0"/>
          </a:p>
        </p:txBody>
      </p:sp>
      <p:sp>
        <p:nvSpPr>
          <p:cNvPr id="291" name="Google Shape;291;p40"/>
          <p:cNvSpPr txBox="1">
            <a:spLocks noGrp="1"/>
          </p:cNvSpPr>
          <p:nvPr>
            <p:ph type="body" idx="1"/>
          </p:nvPr>
        </p:nvSpPr>
        <p:spPr>
          <a:xfrm>
            <a:off x="321547" y="1150705"/>
            <a:ext cx="11555605" cy="5537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hu-HU" dirty="0"/>
              <a:t>Elhullás (oka) – ez elég, ha az algoritmus rögzíti az elhullott madarak számát, az elhullás időpontját.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Állománylétszám (betelepítéskori, leadáskori) az algoritmus meg is tudja számolni a madarakat, ha van ilyen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Vízfogyasztás (ha analóg vízóra van)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Vakcina és egyéb gyógyászati készítmények alkalmazásának időpontja (közvetett, azaz analóg adat)</a:t>
            </a: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Bármilyen, a baromfitartó által fontosnak tartott adat, amelyet </a:t>
            </a:r>
            <a:r>
              <a:rPr lang="hu-HU" dirty="0" err="1"/>
              <a:t>szenzorikusan</a:t>
            </a:r>
            <a:r>
              <a:rPr lang="hu-HU" dirty="0"/>
              <a:t> nem tudunk rögzíteni</a:t>
            </a:r>
            <a:endParaRPr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endParaRPr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endParaRPr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"/>
          <p:cNvSpPr txBox="1">
            <a:spLocks noGrp="1"/>
          </p:cNvSpPr>
          <p:nvPr>
            <p:ph type="ctrTitle"/>
          </p:nvPr>
        </p:nvSpPr>
        <p:spPr>
          <a:xfrm>
            <a:off x="1402977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ct val="111111"/>
              <a:buFont typeface="Calibri"/>
              <a:buNone/>
            </a:pPr>
            <a:r>
              <a:rPr lang="hu-HU" dirty="0"/>
              <a:t>2-3. Adatbázis létrehozása és adatelemzés</a:t>
            </a:r>
            <a:endParaRPr dirty="0"/>
          </a:p>
        </p:txBody>
      </p:sp>
      <p:sp>
        <p:nvSpPr>
          <p:cNvPr id="70" name="Google Shape;70;p1"/>
          <p:cNvSpPr txBox="1">
            <a:spLocks noGrp="1"/>
          </p:cNvSpPr>
          <p:nvPr>
            <p:ph type="subTitle" idx="1"/>
          </p:nvPr>
        </p:nvSpPr>
        <p:spPr>
          <a:xfrm>
            <a:off x="1389530" y="3602037"/>
            <a:ext cx="9144000" cy="674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</a:pPr>
            <a:r>
              <a:rPr lang="hu-HU" dirty="0"/>
              <a:t>A legmegfelelőbb adattudományi elemzési módszer kiválasztása, az elemzés során kapott minták elemzése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82881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8"/>
          <p:cNvSpPr txBox="1">
            <a:spLocks noGrp="1"/>
          </p:cNvSpPr>
          <p:nvPr>
            <p:ph type="title"/>
          </p:nvPr>
        </p:nvSpPr>
        <p:spPr>
          <a:xfrm>
            <a:off x="318197" y="203244"/>
            <a:ext cx="11555605" cy="796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Az adatfeldolgozás folyamata</a:t>
            </a:r>
            <a:endParaRPr dirty="0"/>
          </a:p>
        </p:txBody>
      </p:sp>
      <p:pic>
        <p:nvPicPr>
          <p:cNvPr id="271" name="Google Shape;271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8197" y="989021"/>
            <a:ext cx="5827229" cy="4588218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8"/>
          <p:cNvSpPr txBox="1"/>
          <p:nvPr/>
        </p:nvSpPr>
        <p:spPr>
          <a:xfrm>
            <a:off x="2588729" y="5577239"/>
            <a:ext cx="279289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u-HU" sz="1600" b="0" i="0" u="none" strike="noStrike" cap="none" dirty="0">
                <a:solidFill>
                  <a:srgbClr val="1C9E4A"/>
                </a:solidFill>
                <a:latin typeface="Arial"/>
                <a:ea typeface="Arial"/>
                <a:cs typeface="Arial"/>
                <a:sym typeface="Arial"/>
              </a:rPr>
              <a:t>Forrás: Benk, 2016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A9D1F1D4-9876-4748-876A-8E48C04DC1FD}"/>
              </a:ext>
            </a:extLst>
          </p:cNvPr>
          <p:cNvSpPr txBox="1"/>
          <p:nvPr/>
        </p:nvSpPr>
        <p:spPr>
          <a:xfrm>
            <a:off x="5844210" y="1785393"/>
            <a:ext cx="617868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rgbClr val="00B050"/>
                </a:solidFill>
              </a:rPr>
              <a:t>A napi gazdálkodási gyakorlatban a digitális adatok nagyobb távolságra való továbbítása gondot okoz a gyenge térerősség miatt.</a:t>
            </a:r>
          </a:p>
          <a:p>
            <a:r>
              <a:rPr lang="hu-HU" sz="2000" dirty="0">
                <a:solidFill>
                  <a:srgbClr val="00B050"/>
                </a:solidFill>
              </a:rPr>
              <a:t>Ezért ún. kétlépéses adattárolás valósítható meg:</a:t>
            </a:r>
          </a:p>
          <a:p>
            <a:pPr marL="342900" indent="-342900">
              <a:buFontTx/>
              <a:buChar char="-"/>
            </a:pPr>
            <a:r>
              <a:rPr lang="hu-HU" sz="2000" dirty="0">
                <a:solidFill>
                  <a:srgbClr val="00B050"/>
                </a:solidFill>
              </a:rPr>
              <a:t>az első lépésben az adatokat egy helyi számítógépen gyűjtjük össze és ott bizonyos alapszámításokat el lehet végezni</a:t>
            </a:r>
          </a:p>
          <a:p>
            <a:pPr marL="342900" indent="-342900">
              <a:buFontTx/>
              <a:buChar char="-"/>
            </a:pPr>
            <a:r>
              <a:rPr lang="hu-HU" sz="2000" dirty="0">
                <a:solidFill>
                  <a:srgbClr val="00B050"/>
                </a:solidFill>
              </a:rPr>
              <a:t>a második lépés a felhőszolgáltatást igénybe véve, a jóval nagyobb számítási kapacitással bíró távolabbi szervereken történik az adatok további elemzése és a kapott információ visszajuttatása.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2E55F0F-9CB0-4E58-BD41-322BB95F3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Az adatfeldolgozás nehézségei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76715E1-C2D4-4183-959E-B3BAF4D26A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u-HU" dirty="0"/>
              <a:t>A különböző forrásból érkező, különböző formátumú és méretű nyers adatokat tisztítani kell</a:t>
            </a:r>
          </a:p>
          <a:p>
            <a:r>
              <a:rPr lang="hu-HU" dirty="0"/>
              <a:t>A szenzorok által gyűjtött zavaró adatsoroktól (pl. mikrofon esetén az istálló háttérzaja, képek esetén a tereptárgyak kiszűrése, stb.) meg kell tisztítani az adatbázist</a:t>
            </a:r>
          </a:p>
          <a:p>
            <a:r>
              <a:rPr lang="hu-HU" dirty="0"/>
              <a:t>Az istállóban keletkező adatok helyszíni tárolását meg kell oldani</a:t>
            </a:r>
          </a:p>
          <a:p>
            <a:r>
              <a:rPr lang="hu-HU" dirty="0"/>
              <a:t>A helyszíni adatgyűjtő komputerek egyszerű elemzéseket el tudnak végezni, de bonyolultabb elemzésekre csak a „felhőben” van lehetőség</a:t>
            </a:r>
          </a:p>
          <a:p>
            <a:r>
              <a:rPr lang="hu-HU" dirty="0"/>
              <a:t>Az adatok eljuttatását a felhőbe, illetve az elemzett adatok, az információk visszajutását a megjelenítő eszközre (okostelefon, tablet, </a:t>
            </a:r>
            <a:r>
              <a:rPr lang="hu-HU" dirty="0" err="1"/>
              <a:t>stb</a:t>
            </a:r>
            <a:r>
              <a:rPr lang="hu-HU" dirty="0"/>
              <a:t>) döntőrészt az internetkapcsolat minősége és sebessége határozza meg. Ez sok esetben problémát jelent a gyenge térerővel rendelkező területeken. </a:t>
            </a:r>
          </a:p>
          <a:p>
            <a:r>
              <a:rPr lang="hu-HU" dirty="0"/>
              <a:t>A gyakorlati problémát legjobban megválaszoló elemzési módszert kell választani, amely sok esetben nem egyszerű feladat</a:t>
            </a:r>
          </a:p>
        </p:txBody>
      </p:sp>
    </p:spTree>
    <p:extLst>
      <p:ext uri="{BB962C8B-B14F-4D97-AF65-F5344CB8AC3E}">
        <p14:creationId xmlns:p14="http://schemas.microsoft.com/office/powerpoint/2010/main" val="770896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"/>
          <p:cNvSpPr txBox="1">
            <a:spLocks noGrp="1"/>
          </p:cNvSpPr>
          <p:nvPr>
            <p:ph type="ctrTitle"/>
          </p:nvPr>
        </p:nvSpPr>
        <p:spPr>
          <a:xfrm>
            <a:off x="1402977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ct val="111111"/>
              <a:buFont typeface="Calibri"/>
              <a:buNone/>
            </a:pPr>
            <a:r>
              <a:rPr lang="hu-HU" dirty="0"/>
              <a:t>4. Az eredmények vizuális megjelenítése</a:t>
            </a:r>
            <a:endParaRPr dirty="0"/>
          </a:p>
        </p:txBody>
      </p:sp>
      <p:sp>
        <p:nvSpPr>
          <p:cNvPr id="70" name="Google Shape;70;p1"/>
          <p:cNvSpPr txBox="1">
            <a:spLocks noGrp="1"/>
          </p:cNvSpPr>
          <p:nvPr>
            <p:ph type="subTitle" idx="1"/>
          </p:nvPr>
        </p:nvSpPr>
        <p:spPr>
          <a:xfrm>
            <a:off x="1389530" y="3602037"/>
            <a:ext cx="9144000" cy="674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</a:pPr>
            <a:r>
              <a:rPr lang="hu-HU" dirty="0"/>
              <a:t>Az adatbázis elemzése során megállapított és szakmailag ellenőrzött eredmény, az információ felhasználóbarát megjelenítése okoseszközön a baromfitartó számára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712603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9"/>
          <p:cNvSpPr txBox="1">
            <a:spLocks noGrp="1"/>
          </p:cNvSpPr>
          <p:nvPr>
            <p:ph type="title"/>
          </p:nvPr>
        </p:nvSpPr>
        <p:spPr>
          <a:xfrm>
            <a:off x="321546" y="71929"/>
            <a:ext cx="1163023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sz="3200"/>
              <a:t>Adatmegjelenítés mobil </a:t>
            </a:r>
            <a:br>
              <a:rPr lang="hu-HU" sz="3200"/>
            </a:br>
            <a:r>
              <a:rPr lang="hu-HU" sz="3200"/>
              <a:t>alkalmazáson</a:t>
            </a:r>
            <a:endParaRPr/>
          </a:p>
        </p:txBody>
      </p:sp>
      <p:sp>
        <p:nvSpPr>
          <p:cNvPr id="278" name="Google Shape;278;p39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endParaRPr/>
          </a:p>
        </p:txBody>
      </p:sp>
      <p:pic>
        <p:nvPicPr>
          <p:cNvPr id="279" name="Google Shape;279;p39"/>
          <p:cNvPicPr preferRelativeResize="0"/>
          <p:nvPr/>
        </p:nvPicPr>
        <p:blipFill rotWithShape="1">
          <a:blip r:embed="rId3">
            <a:alphaModFix/>
          </a:blip>
          <a:srcRect r="15279"/>
          <a:stretch/>
        </p:blipFill>
        <p:spPr>
          <a:xfrm>
            <a:off x="321547" y="1278620"/>
            <a:ext cx="2169266" cy="4292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9"/>
          <p:cNvPicPr preferRelativeResize="0"/>
          <p:nvPr/>
        </p:nvPicPr>
        <p:blipFill rotWithShape="1">
          <a:blip r:embed="rId4">
            <a:alphaModFix/>
          </a:blip>
          <a:srcRect t="21454" b="17021"/>
          <a:stretch/>
        </p:blipFill>
        <p:spPr>
          <a:xfrm>
            <a:off x="2571012" y="4422401"/>
            <a:ext cx="2980629" cy="227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9"/>
          <p:cNvPicPr preferRelativeResize="0"/>
          <p:nvPr/>
        </p:nvPicPr>
        <p:blipFill rotWithShape="1">
          <a:blip r:embed="rId5">
            <a:alphaModFix/>
          </a:blip>
          <a:srcRect t="1602"/>
          <a:stretch/>
        </p:blipFill>
        <p:spPr>
          <a:xfrm>
            <a:off x="7967258" y="264462"/>
            <a:ext cx="3984520" cy="6521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56041" y="1278620"/>
            <a:ext cx="2717053" cy="3073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9"/>
          <p:cNvPicPr preferRelativeResize="0"/>
          <p:nvPr/>
        </p:nvPicPr>
        <p:blipFill rotWithShape="1">
          <a:blip r:embed="rId7">
            <a:alphaModFix/>
          </a:blip>
          <a:srcRect t="1822"/>
          <a:stretch/>
        </p:blipFill>
        <p:spPr>
          <a:xfrm>
            <a:off x="5353293" y="264462"/>
            <a:ext cx="2539339" cy="4087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9"/>
          <p:cNvPicPr preferRelativeResize="0"/>
          <p:nvPr/>
        </p:nvPicPr>
        <p:blipFill rotWithShape="1">
          <a:blip r:embed="rId8">
            <a:alphaModFix/>
          </a:blip>
          <a:srcRect l="4369" t="3793" r="3873" b="3271"/>
          <a:stretch/>
        </p:blipFill>
        <p:spPr>
          <a:xfrm>
            <a:off x="5626267" y="4422402"/>
            <a:ext cx="2266365" cy="2274499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9"/>
          <p:cNvSpPr txBox="1"/>
          <p:nvPr/>
        </p:nvSpPr>
        <p:spPr>
          <a:xfrm>
            <a:off x="321547" y="5571096"/>
            <a:ext cx="21159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u-HU" sz="16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BigFarmNet Poultry</a:t>
            </a:r>
            <a:endParaRPr sz="1600" b="0" i="0" u="none" strike="noStrike" cap="non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16E5F79-61F5-4FC9-96BC-8E1F42C8F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precíziós baromfitartás célja, hogy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013D9A9-FC1D-443A-ACD5-A72051563E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legmegfelelőbb inputanyag-felhasználással,</a:t>
            </a:r>
          </a:p>
          <a:p>
            <a:r>
              <a:rPr lang="hu-HU" dirty="0"/>
              <a:t>a környezetre gyakorolt káros hatások csökkentésével és az állatjóllét fenntartásával</a:t>
            </a:r>
          </a:p>
          <a:p>
            <a:r>
              <a:rPr lang="hu-HU" dirty="0"/>
              <a:t>digitális adatok gyűjtésével és elemzésével</a:t>
            </a:r>
          </a:p>
          <a:p>
            <a:r>
              <a:rPr lang="hu-HU" dirty="0"/>
              <a:t>valós időben</a:t>
            </a:r>
          </a:p>
          <a:p>
            <a:r>
              <a:rPr lang="hu-HU" dirty="0"/>
              <a:t>nyomon követhető és rentábilis baromfitermék-előállítást valósítsunk meg.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212253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0976" y="1476375"/>
            <a:ext cx="7294545" cy="311484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24" name="Google Shape;324;p44" descr="tojás rotációs költségvetés terv"/>
          <p:cNvPicPr preferRelativeResize="0"/>
          <p:nvPr/>
        </p:nvPicPr>
        <p:blipFill rotWithShape="1">
          <a:blip r:embed="rId4">
            <a:alphaModFix/>
          </a:blip>
          <a:srcRect b="30060"/>
          <a:stretch/>
        </p:blipFill>
        <p:spPr>
          <a:xfrm>
            <a:off x="410617" y="4784851"/>
            <a:ext cx="11555605" cy="1506953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44"/>
          <p:cNvSpPr txBox="1">
            <a:spLocks noGrp="1"/>
          </p:cNvSpPr>
          <p:nvPr>
            <p:ph type="title"/>
          </p:nvPr>
        </p:nvSpPr>
        <p:spPr>
          <a:xfrm>
            <a:off x="346781" y="41211"/>
            <a:ext cx="12192000" cy="1008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sz="3000"/>
              <a:t>Adatgyűjtés, adatfeldolgozás – Vállalatirányítási szoftverek</a:t>
            </a:r>
            <a:endParaRPr/>
          </a:p>
        </p:txBody>
      </p:sp>
      <p:sp>
        <p:nvSpPr>
          <p:cNvPr id="326" name="Google Shape;326;p44"/>
          <p:cNvSpPr txBox="1">
            <a:spLocks noGrp="1"/>
          </p:cNvSpPr>
          <p:nvPr>
            <p:ph type="body" idx="1"/>
          </p:nvPr>
        </p:nvSpPr>
        <p:spPr>
          <a:xfrm>
            <a:off x="110951" y="771525"/>
            <a:ext cx="11740444" cy="5622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20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Nem csak termelési adatok gyűjtésére (pl. Livestocker: Precíziós Állattenyésztési Platform)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20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Felhő alapú rendszerek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lang="hu-HU" sz="20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Rögzíthetjük például a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hu-HU" sz="2000">
                <a:latin typeface="Calibri"/>
                <a:ea typeface="Calibri"/>
                <a:cs typeface="Calibri"/>
                <a:sym typeface="Calibri"/>
              </a:rPr>
              <a:t>Partnereket/szállítókat/vevőket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hu-HU" sz="2000">
                <a:latin typeface="Calibri"/>
                <a:ea typeface="Calibri"/>
                <a:cs typeface="Calibri"/>
                <a:sym typeface="Calibri"/>
              </a:rPr>
              <a:t>Készleteket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hu-HU" sz="2000">
                <a:latin typeface="Calibri"/>
                <a:ea typeface="Calibri"/>
                <a:cs typeface="Calibri"/>
                <a:sym typeface="Calibri"/>
              </a:rPr>
              <a:t>Takarítási feladatokat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hu-HU" sz="2000">
                <a:latin typeface="Calibri"/>
                <a:ea typeface="Calibri"/>
                <a:cs typeface="Calibri"/>
                <a:sym typeface="Calibri"/>
              </a:rPr>
              <a:t>Pénzügyi adatokat (költségek, 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rPr lang="hu-HU" sz="2000">
                <a:latin typeface="Calibri"/>
                <a:ea typeface="Calibri"/>
                <a:cs typeface="Calibri"/>
                <a:sym typeface="Calibri"/>
              </a:rPr>
              <a:t>     értékesítési ár)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u-HU" sz="2000">
                <a:latin typeface="Calibri"/>
                <a:ea typeface="Calibri"/>
                <a:cs typeface="Calibri"/>
                <a:sym typeface="Calibri"/>
              </a:rPr>
              <a:t>Terveket készíthetünk</a:t>
            </a:r>
            <a:endParaRPr/>
          </a:p>
          <a:p>
            <a:pPr marL="91440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 sz="2000">
                <a:latin typeface="Calibri"/>
                <a:ea typeface="Calibri"/>
                <a:cs typeface="Calibri"/>
                <a:sym typeface="Calibri"/>
              </a:rPr>
              <a:t>Takarmányozási tervek</a:t>
            </a:r>
            <a:endParaRPr/>
          </a:p>
          <a:p>
            <a:pPr marL="91440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 sz="2000">
                <a:latin typeface="Calibri"/>
                <a:ea typeface="Calibri"/>
                <a:cs typeface="Calibri"/>
                <a:sym typeface="Calibri"/>
              </a:rPr>
              <a:t>Rotációs költségtervek</a:t>
            </a:r>
            <a:endParaRPr/>
          </a:p>
          <a:p>
            <a:pPr marL="17145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None/>
            </a:pP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marL="17145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None/>
            </a:pPr>
            <a:endParaRPr sz="1050">
              <a:latin typeface="Calibri"/>
              <a:ea typeface="Calibri"/>
              <a:cs typeface="Calibri"/>
              <a:sym typeface="Calibri"/>
            </a:endParaRPr>
          </a:p>
          <a:p>
            <a:pPr marL="17145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12573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12573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None/>
            </a:pPr>
            <a:endParaRPr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001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None/>
            </a:pPr>
            <a:endParaRPr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endParaRPr/>
          </a:p>
        </p:txBody>
      </p:sp>
      <p:sp>
        <p:nvSpPr>
          <p:cNvPr id="327" name="Google Shape;327;p44"/>
          <p:cNvSpPr txBox="1"/>
          <p:nvPr/>
        </p:nvSpPr>
        <p:spPr>
          <a:xfrm>
            <a:off x="4857750" y="4675900"/>
            <a:ext cx="722329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u-HU" sz="16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anigroweye.hu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44"/>
          <p:cNvSpPr txBox="1"/>
          <p:nvPr/>
        </p:nvSpPr>
        <p:spPr>
          <a:xfrm>
            <a:off x="-1" y="6291804"/>
            <a:ext cx="121920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u-HU" sz="16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hu.livestocker.eu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5"/>
          <p:cNvSpPr txBox="1">
            <a:spLocks noGrp="1"/>
          </p:cNvSpPr>
          <p:nvPr>
            <p:ph type="title"/>
          </p:nvPr>
        </p:nvSpPr>
        <p:spPr>
          <a:xfrm>
            <a:off x="314848" y="148590"/>
            <a:ext cx="11555605" cy="781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sz="3200"/>
              <a:t>Vállalatirányítási szoftverek – Adatvizualizáció</a:t>
            </a:r>
            <a:endParaRPr/>
          </a:p>
        </p:txBody>
      </p:sp>
      <p:pic>
        <p:nvPicPr>
          <p:cNvPr id="334" name="Google Shape;334;p45" descr="Tojáshoza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4848" y="929955"/>
            <a:ext cx="7156100" cy="310004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sp>
        <p:nvSpPr>
          <p:cNvPr id="335" name="Google Shape;335;p45"/>
          <p:cNvSpPr txBox="1"/>
          <p:nvPr/>
        </p:nvSpPr>
        <p:spPr>
          <a:xfrm>
            <a:off x="7534275" y="4052018"/>
            <a:ext cx="465772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u-HU" sz="16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AniGrowEye</a:t>
            </a:r>
            <a:endParaRPr sz="1600" b="0" i="0" u="none" strike="noStrike" cap="non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6" name="Google Shape;336;p45" descr="Tojáskészlet alakulás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4472" y="3832613"/>
            <a:ext cx="7008665" cy="294126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pic>
        <p:nvPicPr>
          <p:cNvPr id="337" name="Google Shape;337;p45"/>
          <p:cNvPicPr preferRelativeResize="0"/>
          <p:nvPr/>
        </p:nvPicPr>
        <p:blipFill rotWithShape="1">
          <a:blip r:embed="rId5">
            <a:alphaModFix/>
          </a:blip>
          <a:srcRect l="2474" r="5387" b="4307"/>
          <a:stretch/>
        </p:blipFill>
        <p:spPr>
          <a:xfrm>
            <a:off x="7305674" y="1262140"/>
            <a:ext cx="4724401" cy="328128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sp>
        <p:nvSpPr>
          <p:cNvPr id="338" name="Google Shape;338;p45"/>
          <p:cNvSpPr txBox="1"/>
          <p:nvPr/>
        </p:nvSpPr>
        <p:spPr>
          <a:xfrm>
            <a:off x="-158154" y="4117435"/>
            <a:ext cx="35052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u-HU" sz="16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Livestocker</a:t>
            </a:r>
            <a:endParaRPr sz="1600" b="0" i="0" u="none" strike="noStrike" cap="non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45"/>
          <p:cNvSpPr txBox="1"/>
          <p:nvPr/>
        </p:nvSpPr>
        <p:spPr>
          <a:xfrm>
            <a:off x="9987861" y="4632203"/>
            <a:ext cx="188259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u-HU" sz="16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AniGrowEye</a:t>
            </a:r>
            <a:endParaRPr sz="1600" b="0" i="0" u="none" strike="noStrike" cap="non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34736" y="826090"/>
            <a:ext cx="2637825" cy="5504756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45" name="Google Shape;345;p46"/>
          <p:cNvPicPr preferRelativeResize="0"/>
          <p:nvPr/>
        </p:nvPicPr>
        <p:blipFill rotWithShape="1">
          <a:blip r:embed="rId4">
            <a:alphaModFix/>
          </a:blip>
          <a:srcRect r="1775"/>
          <a:stretch/>
        </p:blipFill>
        <p:spPr>
          <a:xfrm>
            <a:off x="878114" y="826090"/>
            <a:ext cx="2591203" cy="5504756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46" name="Google Shape;346;p46"/>
          <p:cNvSpPr txBox="1">
            <a:spLocks noGrp="1"/>
          </p:cNvSpPr>
          <p:nvPr>
            <p:ph type="title"/>
          </p:nvPr>
        </p:nvSpPr>
        <p:spPr>
          <a:xfrm>
            <a:off x="321547" y="184349"/>
            <a:ext cx="11555605" cy="826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sz="3200"/>
              <a:t>A szoftverekhez kapcsolódó mobil alkalmazások </a:t>
            </a:r>
            <a:endParaRPr/>
          </a:p>
        </p:txBody>
      </p:sp>
      <p:pic>
        <p:nvPicPr>
          <p:cNvPr id="347" name="Google Shape;347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61611" y="826090"/>
            <a:ext cx="2591203" cy="5504756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48" name="Google Shape;348;p4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29183" y="826090"/>
            <a:ext cx="2628398" cy="5504756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49" name="Google Shape;349;p46"/>
          <p:cNvSpPr txBox="1"/>
          <p:nvPr/>
        </p:nvSpPr>
        <p:spPr>
          <a:xfrm>
            <a:off x="0" y="6351094"/>
            <a:ext cx="121920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u-HU" sz="16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Livestocker</a:t>
            </a:r>
            <a:endParaRPr sz="1600" b="0" i="0" u="none" strike="noStrike" cap="non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"/>
          <p:cNvSpPr txBox="1">
            <a:spLocks noGrp="1"/>
          </p:cNvSpPr>
          <p:nvPr>
            <p:ph type="ctrTitle"/>
          </p:nvPr>
        </p:nvSpPr>
        <p:spPr>
          <a:xfrm>
            <a:off x="1402977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ct val="111111"/>
              <a:buFont typeface="Calibri"/>
              <a:buNone/>
            </a:pPr>
            <a:r>
              <a:rPr lang="hu-HU" dirty="0"/>
              <a:t>5. Végrehajtás</a:t>
            </a:r>
            <a:endParaRPr dirty="0"/>
          </a:p>
        </p:txBody>
      </p:sp>
      <p:sp>
        <p:nvSpPr>
          <p:cNvPr id="70" name="Google Shape;70;p1"/>
          <p:cNvSpPr txBox="1">
            <a:spLocks noGrp="1"/>
          </p:cNvSpPr>
          <p:nvPr>
            <p:ph type="subTitle" idx="1"/>
          </p:nvPr>
        </p:nvSpPr>
        <p:spPr>
          <a:xfrm>
            <a:off x="1389530" y="3602038"/>
            <a:ext cx="9144000" cy="432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</a:pPr>
            <a:r>
              <a:rPr lang="hu-HU" dirty="0"/>
              <a:t>Robotok a jövő baromfitartás szolgálatában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65486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8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795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A robotok alkalmazásának előnyei</a:t>
            </a:r>
            <a:endParaRPr/>
          </a:p>
        </p:txBody>
      </p:sp>
      <p:sp>
        <p:nvSpPr>
          <p:cNvPr id="364" name="Google Shape;364;p48"/>
          <p:cNvSpPr txBox="1">
            <a:spLocks noGrp="1"/>
          </p:cNvSpPr>
          <p:nvPr>
            <p:ph type="body" idx="1"/>
          </p:nvPr>
        </p:nvSpPr>
        <p:spPr>
          <a:xfrm>
            <a:off x="236307" y="1089061"/>
            <a:ext cx="11640846" cy="5589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400" dirty="0"/>
              <a:t>Pulyka, brojler és tojótyúktartásban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400" dirty="0"/>
              <a:t>Folyamatos alommozgatás, optimálisabb alomkezelés. Kisebb munkaerőigény, költséghatékonyság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400" dirty="0"/>
              <a:t>Tojótyúktartásban kevesebb fészken </a:t>
            </a: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sz="2400" dirty="0"/>
              <a:t>     kívüli tojás, ezáltal magasabb profit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400" dirty="0"/>
              <a:t>Állomány mozgatása segít a </a:t>
            </a: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sz="2400" dirty="0"/>
              <a:t>    madarak természetes aktivitásában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400" dirty="0"/>
              <a:t>Javítja a súlygyarapodást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400" dirty="0"/>
              <a:t>Csökken a fajlagos takarmányfelhasználás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400" dirty="0"/>
              <a:t>Kedvezőbb állategészségügyi státusz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400" dirty="0"/>
              <a:t>Környezetgazdagítás: magasabb szintű állatjóllét</a:t>
            </a:r>
            <a:endParaRPr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endParaRPr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endParaRPr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endParaRPr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endParaRPr dirty="0"/>
          </a:p>
        </p:txBody>
      </p:sp>
      <p:pic>
        <p:nvPicPr>
          <p:cNvPr id="365" name="Google Shape;365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2174440"/>
            <a:ext cx="5697126" cy="314051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66" name="Google Shape;366;p48"/>
          <p:cNvSpPr txBox="1"/>
          <p:nvPr/>
        </p:nvSpPr>
        <p:spPr>
          <a:xfrm>
            <a:off x="6003759" y="5508110"/>
            <a:ext cx="5831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u-HU" sz="16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Tibot Technologies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7"/>
          <p:cNvSpPr txBox="1">
            <a:spLocks noGrp="1"/>
          </p:cNvSpPr>
          <p:nvPr>
            <p:ph type="title"/>
          </p:nvPr>
        </p:nvSpPr>
        <p:spPr>
          <a:xfrm>
            <a:off x="321547" y="365126"/>
            <a:ext cx="11555605" cy="798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Robotok alkalmazása - Spoutnic</a:t>
            </a:r>
            <a:endParaRPr/>
          </a:p>
        </p:txBody>
      </p:sp>
      <p:pic>
        <p:nvPicPr>
          <p:cNvPr id="356" name="Google Shape;356;p47" title="Spoutnic walks the floor in layer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0601" y="1325366"/>
            <a:ext cx="8586897" cy="4851597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47"/>
          <p:cNvSpPr/>
          <p:nvPr/>
        </p:nvSpPr>
        <p:spPr>
          <a:xfrm>
            <a:off x="10485412" y="198151"/>
            <a:ext cx="1385041" cy="96577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28622" y="37000"/>
                </a:moveTo>
                <a:lnTo>
                  <a:pt x="28622" y="54813"/>
                </a:lnTo>
                <a:lnTo>
                  <a:pt x="32849" y="54813"/>
                </a:lnTo>
                <a:lnTo>
                  <a:pt x="34157" y="52779"/>
                </a:lnTo>
                <a:lnTo>
                  <a:pt x="35377" y="52779"/>
                </a:lnTo>
                <a:lnTo>
                  <a:pt x="35377" y="79967"/>
                </a:lnTo>
                <a:lnTo>
                  <a:pt x="78042" y="79967"/>
                </a:lnTo>
                <a:lnTo>
                  <a:pt x="78042" y="70592"/>
                </a:lnTo>
                <a:lnTo>
                  <a:pt x="84797" y="70592"/>
                </a:lnTo>
                <a:lnTo>
                  <a:pt x="88458" y="75750"/>
                </a:lnTo>
                <a:lnTo>
                  <a:pt x="91378" y="75750"/>
                </a:lnTo>
                <a:lnTo>
                  <a:pt x="91378" y="42625"/>
                </a:lnTo>
                <a:lnTo>
                  <a:pt x="88458" y="42625"/>
                </a:lnTo>
                <a:lnTo>
                  <a:pt x="85930" y="46217"/>
                </a:lnTo>
                <a:lnTo>
                  <a:pt x="78042" y="46217"/>
                </a:lnTo>
                <a:lnTo>
                  <a:pt x="78042" y="42625"/>
                </a:lnTo>
                <a:lnTo>
                  <a:pt x="75558" y="38875"/>
                </a:lnTo>
                <a:lnTo>
                  <a:pt x="34157" y="38875"/>
                </a:lnTo>
                <a:lnTo>
                  <a:pt x="32849" y="37000"/>
                </a:lnTo>
                <a:close/>
              </a:path>
              <a:path w="120000" h="120000" fill="darken" extrusionOk="0">
                <a:moveTo>
                  <a:pt x="28622" y="37000"/>
                </a:moveTo>
                <a:lnTo>
                  <a:pt x="28622" y="54813"/>
                </a:lnTo>
                <a:lnTo>
                  <a:pt x="32849" y="54813"/>
                </a:lnTo>
                <a:lnTo>
                  <a:pt x="34157" y="52779"/>
                </a:lnTo>
                <a:lnTo>
                  <a:pt x="35377" y="52779"/>
                </a:lnTo>
                <a:lnTo>
                  <a:pt x="35377" y="79967"/>
                </a:lnTo>
                <a:lnTo>
                  <a:pt x="78042" y="79967"/>
                </a:lnTo>
                <a:lnTo>
                  <a:pt x="78042" y="70592"/>
                </a:lnTo>
                <a:lnTo>
                  <a:pt x="84797" y="70592"/>
                </a:lnTo>
                <a:lnTo>
                  <a:pt x="88458" y="75750"/>
                </a:lnTo>
                <a:lnTo>
                  <a:pt x="91378" y="75750"/>
                </a:lnTo>
                <a:lnTo>
                  <a:pt x="91378" y="42625"/>
                </a:lnTo>
                <a:lnTo>
                  <a:pt x="88458" y="42625"/>
                </a:lnTo>
                <a:lnTo>
                  <a:pt x="85930" y="46217"/>
                </a:lnTo>
                <a:lnTo>
                  <a:pt x="78042" y="46217"/>
                </a:lnTo>
                <a:lnTo>
                  <a:pt x="78042" y="42625"/>
                </a:lnTo>
                <a:lnTo>
                  <a:pt x="75558" y="38875"/>
                </a:lnTo>
                <a:lnTo>
                  <a:pt x="34157" y="38875"/>
                </a:lnTo>
                <a:lnTo>
                  <a:pt x="32849" y="37000"/>
                </a:lnTo>
                <a:close/>
              </a:path>
              <a:path w="120000" h="120000" fill="none" extrusionOk="0">
                <a:moveTo>
                  <a:pt x="28622" y="37000"/>
                </a:moveTo>
                <a:lnTo>
                  <a:pt x="32849" y="37000"/>
                </a:lnTo>
                <a:lnTo>
                  <a:pt x="34157" y="38875"/>
                </a:lnTo>
                <a:lnTo>
                  <a:pt x="75558" y="38875"/>
                </a:lnTo>
                <a:lnTo>
                  <a:pt x="78042" y="42625"/>
                </a:lnTo>
                <a:lnTo>
                  <a:pt x="78042" y="46217"/>
                </a:lnTo>
                <a:lnTo>
                  <a:pt x="85930" y="46217"/>
                </a:lnTo>
                <a:lnTo>
                  <a:pt x="88458" y="42625"/>
                </a:lnTo>
                <a:lnTo>
                  <a:pt x="91378" y="42625"/>
                </a:lnTo>
                <a:lnTo>
                  <a:pt x="91378" y="75750"/>
                </a:lnTo>
                <a:lnTo>
                  <a:pt x="88458" y="75750"/>
                </a:lnTo>
                <a:lnTo>
                  <a:pt x="84797" y="70592"/>
                </a:lnTo>
                <a:lnTo>
                  <a:pt x="78042" y="70592"/>
                </a:lnTo>
                <a:lnTo>
                  <a:pt x="78042" y="79967"/>
                </a:lnTo>
                <a:lnTo>
                  <a:pt x="35377" y="79967"/>
                </a:lnTo>
                <a:lnTo>
                  <a:pt x="35377" y="52779"/>
                </a:lnTo>
                <a:lnTo>
                  <a:pt x="34157" y="52779"/>
                </a:lnTo>
                <a:lnTo>
                  <a:pt x="32849" y="54813"/>
                </a:lnTo>
                <a:lnTo>
                  <a:pt x="28622" y="54813"/>
                </a:ln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47"/>
          <p:cNvSpPr txBox="1"/>
          <p:nvPr/>
        </p:nvSpPr>
        <p:spPr>
          <a:xfrm>
            <a:off x="0" y="6176963"/>
            <a:ext cx="121920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u-HU" sz="16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https://www.youtube.com/watch?v=hhXj-uGmPdI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86138" y="2813165"/>
            <a:ext cx="5450114" cy="3719576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49"/>
          <p:cNvSpPr txBox="1">
            <a:spLocks noGrp="1"/>
          </p:cNvSpPr>
          <p:nvPr>
            <p:ph type="title"/>
          </p:nvPr>
        </p:nvSpPr>
        <p:spPr>
          <a:xfrm>
            <a:off x="314847" y="203200"/>
            <a:ext cx="11555605" cy="87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Octopus robot</a:t>
            </a:r>
            <a:endParaRPr/>
          </a:p>
        </p:txBody>
      </p:sp>
      <p:sp>
        <p:nvSpPr>
          <p:cNvPr id="373" name="Google Shape;373;p49"/>
          <p:cNvSpPr txBox="1">
            <a:spLocks noGrp="1"/>
          </p:cNvSpPr>
          <p:nvPr>
            <p:ph type="body" idx="1"/>
          </p:nvPr>
        </p:nvSpPr>
        <p:spPr>
          <a:xfrm>
            <a:off x="314848" y="857251"/>
            <a:ext cx="11555605" cy="5553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300" dirty="0"/>
              <a:t>A turnus ideje alatt forgatja, szellőzteti és fertőtleníti az almot, ezáltal könnyebb alomkezelés és jobb levegőminőség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300" dirty="0"/>
              <a:t>Szenzorokkal szerelhető fel, amely méri az ammónia koncentrációt, a hőmérsékletet és a páratartalmat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300" dirty="0"/>
              <a:t>Nem csak egy-egy ponton gyűjt adatokat, hanem a teljes tartástér légterét ellenőrzi</a:t>
            </a:r>
            <a:endParaRPr sz="2300"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dirty="0"/>
              <a:t> </a:t>
            </a:r>
            <a:endParaRPr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endParaRPr dirty="0"/>
          </a:p>
        </p:txBody>
      </p:sp>
      <p:pic>
        <p:nvPicPr>
          <p:cNvPr id="374" name="Google Shape;374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09849" y="2996035"/>
            <a:ext cx="3001711" cy="348948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411"/>
              </a:srgbClr>
            </a:outerShdw>
          </a:effectLst>
        </p:spPr>
      </p:pic>
      <p:sp>
        <p:nvSpPr>
          <p:cNvPr id="375" name="Google Shape;375;p49"/>
          <p:cNvSpPr txBox="1"/>
          <p:nvPr/>
        </p:nvSpPr>
        <p:spPr>
          <a:xfrm>
            <a:off x="4665915" y="6485523"/>
            <a:ext cx="310648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u-HU" sz="16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octopusrobots.com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0"/>
          <p:cNvSpPr txBox="1">
            <a:spLocks noGrp="1"/>
          </p:cNvSpPr>
          <p:nvPr>
            <p:ph type="title"/>
          </p:nvPr>
        </p:nvSpPr>
        <p:spPr>
          <a:xfrm>
            <a:off x="314848" y="169210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Octopus robot</a:t>
            </a:r>
            <a:endParaRPr/>
          </a:p>
        </p:txBody>
      </p:sp>
      <p:pic>
        <p:nvPicPr>
          <p:cNvPr id="382" name="Google Shape;382;p50" title="OCTOPUS ROBOTS - Octopus Poultry Safe and Scarifier in ACTION (2018)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7231" y="1409754"/>
            <a:ext cx="8437538" cy="4767209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50"/>
          <p:cNvSpPr/>
          <p:nvPr/>
        </p:nvSpPr>
        <p:spPr>
          <a:xfrm>
            <a:off x="10485412" y="198151"/>
            <a:ext cx="1385041" cy="96577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28622" y="37000"/>
                </a:moveTo>
                <a:lnTo>
                  <a:pt x="28622" y="54813"/>
                </a:lnTo>
                <a:lnTo>
                  <a:pt x="32849" y="54813"/>
                </a:lnTo>
                <a:lnTo>
                  <a:pt x="34157" y="52779"/>
                </a:lnTo>
                <a:lnTo>
                  <a:pt x="35377" y="52779"/>
                </a:lnTo>
                <a:lnTo>
                  <a:pt x="35377" y="79967"/>
                </a:lnTo>
                <a:lnTo>
                  <a:pt x="78042" y="79967"/>
                </a:lnTo>
                <a:lnTo>
                  <a:pt x="78042" y="70592"/>
                </a:lnTo>
                <a:lnTo>
                  <a:pt x="84797" y="70592"/>
                </a:lnTo>
                <a:lnTo>
                  <a:pt x="88458" y="75750"/>
                </a:lnTo>
                <a:lnTo>
                  <a:pt x="91378" y="75750"/>
                </a:lnTo>
                <a:lnTo>
                  <a:pt x="91378" y="42625"/>
                </a:lnTo>
                <a:lnTo>
                  <a:pt x="88458" y="42625"/>
                </a:lnTo>
                <a:lnTo>
                  <a:pt x="85930" y="46217"/>
                </a:lnTo>
                <a:lnTo>
                  <a:pt x="78042" y="46217"/>
                </a:lnTo>
                <a:lnTo>
                  <a:pt x="78042" y="42625"/>
                </a:lnTo>
                <a:lnTo>
                  <a:pt x="75558" y="38875"/>
                </a:lnTo>
                <a:lnTo>
                  <a:pt x="34157" y="38875"/>
                </a:lnTo>
                <a:lnTo>
                  <a:pt x="32849" y="37000"/>
                </a:lnTo>
                <a:close/>
              </a:path>
              <a:path w="120000" h="120000" fill="darken" extrusionOk="0">
                <a:moveTo>
                  <a:pt x="28622" y="37000"/>
                </a:moveTo>
                <a:lnTo>
                  <a:pt x="28622" y="54813"/>
                </a:lnTo>
                <a:lnTo>
                  <a:pt x="32849" y="54813"/>
                </a:lnTo>
                <a:lnTo>
                  <a:pt x="34157" y="52779"/>
                </a:lnTo>
                <a:lnTo>
                  <a:pt x="35377" y="52779"/>
                </a:lnTo>
                <a:lnTo>
                  <a:pt x="35377" y="79967"/>
                </a:lnTo>
                <a:lnTo>
                  <a:pt x="78042" y="79967"/>
                </a:lnTo>
                <a:lnTo>
                  <a:pt x="78042" y="70592"/>
                </a:lnTo>
                <a:lnTo>
                  <a:pt x="84797" y="70592"/>
                </a:lnTo>
                <a:lnTo>
                  <a:pt x="88458" y="75750"/>
                </a:lnTo>
                <a:lnTo>
                  <a:pt x="91378" y="75750"/>
                </a:lnTo>
                <a:lnTo>
                  <a:pt x="91378" y="42625"/>
                </a:lnTo>
                <a:lnTo>
                  <a:pt x="88458" y="42625"/>
                </a:lnTo>
                <a:lnTo>
                  <a:pt x="85930" y="46217"/>
                </a:lnTo>
                <a:lnTo>
                  <a:pt x="78042" y="46217"/>
                </a:lnTo>
                <a:lnTo>
                  <a:pt x="78042" y="42625"/>
                </a:lnTo>
                <a:lnTo>
                  <a:pt x="75558" y="38875"/>
                </a:lnTo>
                <a:lnTo>
                  <a:pt x="34157" y="38875"/>
                </a:lnTo>
                <a:lnTo>
                  <a:pt x="32849" y="37000"/>
                </a:lnTo>
                <a:close/>
              </a:path>
              <a:path w="120000" h="120000" fill="none" extrusionOk="0">
                <a:moveTo>
                  <a:pt x="28622" y="37000"/>
                </a:moveTo>
                <a:lnTo>
                  <a:pt x="32849" y="37000"/>
                </a:lnTo>
                <a:lnTo>
                  <a:pt x="34157" y="38875"/>
                </a:lnTo>
                <a:lnTo>
                  <a:pt x="75558" y="38875"/>
                </a:lnTo>
                <a:lnTo>
                  <a:pt x="78042" y="42625"/>
                </a:lnTo>
                <a:lnTo>
                  <a:pt x="78042" y="46217"/>
                </a:lnTo>
                <a:lnTo>
                  <a:pt x="85930" y="46217"/>
                </a:lnTo>
                <a:lnTo>
                  <a:pt x="88458" y="42625"/>
                </a:lnTo>
                <a:lnTo>
                  <a:pt x="91378" y="42625"/>
                </a:lnTo>
                <a:lnTo>
                  <a:pt x="91378" y="75750"/>
                </a:lnTo>
                <a:lnTo>
                  <a:pt x="88458" y="75750"/>
                </a:lnTo>
                <a:lnTo>
                  <a:pt x="84797" y="70592"/>
                </a:lnTo>
                <a:lnTo>
                  <a:pt x="78042" y="70592"/>
                </a:lnTo>
                <a:lnTo>
                  <a:pt x="78042" y="79967"/>
                </a:lnTo>
                <a:lnTo>
                  <a:pt x="35377" y="79967"/>
                </a:lnTo>
                <a:lnTo>
                  <a:pt x="35377" y="52779"/>
                </a:lnTo>
                <a:lnTo>
                  <a:pt x="34157" y="52779"/>
                </a:lnTo>
                <a:lnTo>
                  <a:pt x="32849" y="54813"/>
                </a:lnTo>
                <a:lnTo>
                  <a:pt x="28622" y="54813"/>
                </a:ln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50"/>
          <p:cNvSpPr txBox="1"/>
          <p:nvPr/>
        </p:nvSpPr>
        <p:spPr>
          <a:xfrm>
            <a:off x="1877231" y="6248400"/>
            <a:ext cx="843753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u-HU" sz="16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https://www.youtube.com/watch?v=HpxZQ9H8smg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51"/>
          <p:cNvSpPr txBox="1">
            <a:spLocks noGrp="1"/>
          </p:cNvSpPr>
          <p:nvPr>
            <p:ph type="title"/>
          </p:nvPr>
        </p:nvSpPr>
        <p:spPr>
          <a:xfrm>
            <a:off x="523873" y="330790"/>
            <a:ext cx="11353277" cy="84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Alomszóró robot</a:t>
            </a:r>
            <a:endParaRPr/>
          </a:p>
        </p:txBody>
      </p:sp>
      <p:sp>
        <p:nvSpPr>
          <p:cNvPr id="390" name="Google Shape;390;p51"/>
          <p:cNvSpPr txBox="1">
            <a:spLocks noGrp="1"/>
          </p:cNvSpPr>
          <p:nvPr>
            <p:ph type="body" idx="1"/>
          </p:nvPr>
        </p:nvSpPr>
        <p:spPr>
          <a:xfrm>
            <a:off x="422710" y="1119298"/>
            <a:ext cx="11555605" cy="5639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600" dirty="0"/>
              <a:t>magyar termelők fejlesztése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600" dirty="0"/>
              <a:t>az almozás élőmunka-igényét csökkenti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600" dirty="0"/>
              <a:t>beállított pozíció alapján a szükséges helyre juttatja ki az alomanyagot </a:t>
            </a:r>
            <a:r>
              <a:rPr lang="hu-HU" dirty="0"/>
              <a:t> </a:t>
            </a:r>
            <a:r>
              <a:rPr lang="hu-HU" sz="2600" dirty="0"/>
              <a:t>(pl. itatók alatt)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 sz="2600" dirty="0"/>
              <a:t>szenzorokkal szerelhető fel</a:t>
            </a:r>
            <a:endParaRPr dirty="0"/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 dirty="0"/>
              <a:t>hőmérséklet</a:t>
            </a:r>
            <a:endParaRPr dirty="0"/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 dirty="0"/>
              <a:t>páratartalom</a:t>
            </a:r>
            <a:endParaRPr dirty="0"/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 dirty="0"/>
              <a:t>CO</a:t>
            </a:r>
            <a:r>
              <a:rPr lang="hu-HU" baseline="-25000" dirty="0"/>
              <a:t>2 </a:t>
            </a:r>
            <a:r>
              <a:rPr lang="hu-HU" dirty="0"/>
              <a:t>szint mérése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hu-HU" sz="2600" dirty="0"/>
              <a:t>Az egész tartástérben mérések!</a:t>
            </a:r>
            <a:endParaRPr dirty="0"/>
          </a:p>
          <a:p>
            <a:pPr marL="5715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 baseline="-25000" dirty="0"/>
              <a:t>		</a:t>
            </a:r>
            <a:endParaRPr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endParaRPr dirty="0"/>
          </a:p>
        </p:txBody>
      </p:sp>
      <p:pic>
        <p:nvPicPr>
          <p:cNvPr id="391" name="Google Shape;391;p51" descr="A képen szöveg, beltéri látható&#10;&#10;Automatikusan generált leírás"/>
          <p:cNvPicPr preferRelativeResize="0"/>
          <p:nvPr/>
        </p:nvPicPr>
        <p:blipFill rotWithShape="1">
          <a:blip r:embed="rId3">
            <a:alphaModFix/>
          </a:blip>
          <a:srcRect t="9482" b="9949"/>
          <a:stretch/>
        </p:blipFill>
        <p:spPr>
          <a:xfrm>
            <a:off x="5256407" y="2755533"/>
            <a:ext cx="6512883" cy="314660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92" name="Google Shape;392;p51"/>
          <p:cNvSpPr txBox="1"/>
          <p:nvPr/>
        </p:nvSpPr>
        <p:spPr>
          <a:xfrm>
            <a:off x="3977155" y="6156432"/>
            <a:ext cx="7526691" cy="348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u-HU" sz="16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poultrymatic.hu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347" y="1288490"/>
            <a:ext cx="7170707" cy="4033523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98" name="Google Shape;398;p52" descr="A képen emlősök, köteg, több látható&#10;&#10;Automatikusan generált leírá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50327" y="3049424"/>
            <a:ext cx="6538931" cy="367814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99" name="Google Shape;399;p52"/>
          <p:cNvSpPr txBox="1">
            <a:spLocks noGrp="1"/>
          </p:cNvSpPr>
          <p:nvPr>
            <p:ph type="title"/>
          </p:nvPr>
        </p:nvSpPr>
        <p:spPr>
          <a:xfrm>
            <a:off x="318197" y="117498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Robot kamerával és hőkamerával </a:t>
            </a:r>
            <a:br>
              <a:rPr lang="hu-HU"/>
            </a:br>
            <a:r>
              <a:rPr lang="hu-HU"/>
              <a:t>felszerelve</a:t>
            </a:r>
            <a:endParaRPr/>
          </a:p>
        </p:txBody>
      </p:sp>
      <p:pic>
        <p:nvPicPr>
          <p:cNvPr id="400" name="Google Shape;400;p52" descr="A képen szöveg látható&#10;&#10;Automatikusan generált leírás"/>
          <p:cNvPicPr preferRelativeResize="0"/>
          <p:nvPr/>
        </p:nvPicPr>
        <p:blipFill rotWithShape="1">
          <a:blip r:embed="rId5">
            <a:alphaModFix/>
          </a:blip>
          <a:srcRect l="30422" t="2846" r="30056" b="3671"/>
          <a:stretch/>
        </p:blipFill>
        <p:spPr>
          <a:xfrm>
            <a:off x="7593125" y="117498"/>
            <a:ext cx="2079304" cy="2766493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1" name="Google Shape;401;p52" descr="A képen szöveg látható&#10;&#10;Automatikusan generált leírás"/>
          <p:cNvPicPr preferRelativeResize="0"/>
          <p:nvPr/>
        </p:nvPicPr>
        <p:blipFill rotWithShape="1">
          <a:blip r:embed="rId6">
            <a:alphaModFix/>
          </a:blip>
          <a:srcRect l="30084" t="5323" r="30307" b="3220"/>
          <a:stretch/>
        </p:blipFill>
        <p:spPr>
          <a:xfrm>
            <a:off x="9743854" y="117498"/>
            <a:ext cx="2129948" cy="276649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02" name="Google Shape;402;p52"/>
          <p:cNvSpPr txBox="1"/>
          <p:nvPr/>
        </p:nvSpPr>
        <p:spPr>
          <a:xfrm>
            <a:off x="175347" y="5400233"/>
            <a:ext cx="519803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u-HU" sz="16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https://www.youtube.com/watch?v=SWrXuvH2mtI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"/>
          <p:cNvSpPr txBox="1">
            <a:spLocks noGrp="1"/>
          </p:cNvSpPr>
          <p:nvPr>
            <p:ph type="ctrTitle"/>
          </p:nvPr>
        </p:nvSpPr>
        <p:spPr>
          <a:xfrm>
            <a:off x="1402977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ct val="111111"/>
              <a:buFont typeface="Calibri"/>
              <a:buNone/>
            </a:pPr>
            <a:r>
              <a:rPr lang="hu-HU" dirty="0"/>
              <a:t>A magyarországi baromfiszektor jellemzői</a:t>
            </a:r>
            <a:endParaRPr dirty="0"/>
          </a:p>
        </p:txBody>
      </p:sp>
      <p:sp>
        <p:nvSpPr>
          <p:cNvPr id="70" name="Google Shape;70;p1"/>
          <p:cNvSpPr txBox="1">
            <a:spLocks noGrp="1"/>
          </p:cNvSpPr>
          <p:nvPr>
            <p:ph type="subTitle" idx="1"/>
          </p:nvPr>
        </p:nvSpPr>
        <p:spPr>
          <a:xfrm>
            <a:off x="1389530" y="3602038"/>
            <a:ext cx="9144000" cy="703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</a:pPr>
            <a:r>
              <a:rPr lang="hu-HU" dirty="0"/>
              <a:t>legfontosabb gazdasági mutatók, események és általános nagyüzemi tartástechnológiai jellemzők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27336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66"/>
          <p:cNvSpPr txBox="1">
            <a:spLocks noGrp="1"/>
          </p:cNvSpPr>
          <p:nvPr>
            <p:ph type="title"/>
          </p:nvPr>
        </p:nvSpPr>
        <p:spPr>
          <a:xfrm>
            <a:off x="314848" y="156460"/>
            <a:ext cx="11555605" cy="94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sz="3200"/>
              <a:t>Felhasznált irodalom, hivatkozások jegyzéke</a:t>
            </a:r>
            <a:endParaRPr/>
          </a:p>
        </p:txBody>
      </p:sp>
      <p:sp>
        <p:nvSpPr>
          <p:cNvPr id="499" name="Google Shape;499;p66"/>
          <p:cNvSpPr txBox="1">
            <a:spLocks noGrp="1"/>
          </p:cNvSpPr>
          <p:nvPr>
            <p:ph type="body" idx="1"/>
          </p:nvPr>
        </p:nvSpPr>
        <p:spPr>
          <a:xfrm>
            <a:off x="318150" y="1105775"/>
            <a:ext cx="11555700" cy="55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1875"/>
              <a:t>Agrárágazat (2020): Világszínvonalú tojóházak Győrszemerén. https://www.youtube.com/watch?v=tD0MIyVyiyw</a:t>
            </a:r>
            <a:endParaRPr sz="1875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1875"/>
              <a:t>Agrárszektor (2021): Soha nem látott magasságban a gabonaárak - Mi vár a magyar állattartókra 2021-ben? https://www.agrarszektor.hu/agrarpenzek/soha-nem-latott-magassagban-a-gabonaarak-mi-var-a-magyar-allattartokra-2021-ben.29056.html</a:t>
            </a:r>
            <a:endParaRPr sz="1875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1875"/>
              <a:t>ALPHA-VET Kft. (2021): ANITECH. Brojler technológia. https://www.anitech.hu/referencia/katona-tamas-ev</a:t>
            </a:r>
            <a:endParaRPr sz="1875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1875"/>
              <a:t>Angyalné Alexy M. (2020): Informatika az állattenyésztésben – agrármérnök az informatikusok között. https://innoskart.digital/innoskart_magazin/informatika-az-allattenyesztesben-agrarmernok-az-informatikusok-kozott/</a:t>
            </a:r>
            <a:endParaRPr sz="1875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1875"/>
              <a:t>AniGrowEye (2021): Felhő alapú ólnapló, egyszerűen, bárhonnan a világon. http://www.anigroweye.hu:81/</a:t>
            </a:r>
            <a:endParaRPr sz="1875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1875"/>
              <a:t>Aviagen (2018): Brojler tartástechnológiai kézikönyv. https://eu.aviagen.com/assets/Tech_Center/BB_Foreign_Language_Docs/Hungarian_TechDocs/Ross-BroilerHandbook2018-HU.pdf</a:t>
            </a:r>
            <a:endParaRPr sz="1875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1875"/>
              <a:t>Barna F. (2021): Egy valós megoldás madárinfluenza ellen. https://agraragazat.hu/hir/madarinfluenza-ellen-lezer-fennyel-mezogazdasag/</a:t>
            </a:r>
            <a:endParaRPr sz="1875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1875"/>
              <a:t>Baromfi Termék Tanács (2020): Elérte a baromfipiacot a járvány hatása. https://infostart.hu/gazdasag/2020/08/18/a-jarvany-visszavetette-a-baromfihus-fogyasztast-is-ezert-csokkennek-az-arak</a:t>
            </a:r>
            <a:endParaRPr sz="1875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1875"/>
              <a:t>Benison Media (2020): How Artificial Intelligence will reshape future of Poultry Industry. https://benisonmedia.com/how-artificial-intelligence-will-reshape-future-of-poultry-industry/</a:t>
            </a:r>
            <a:endParaRPr sz="1875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1875"/>
              <a:t>Benk Á. et al. (2016): Precíziós állattenyésztés és állattartás. Precíziós technológiák alkalmazása az árutojás (étkezési tojás) termelésben. Precíziós agrárgazdálkodási szakmérnöki képzés. Szegedi Tudományegyetem Mezőgazdasági Kar. http://eta.bibl.u-szeged.hu/5334/2/EFOP343_AP6MGK_Prec%C3%ADzi%C3%B3s%C3%A1llatteny%C3%A9szt%C3%A9s%C3%A9s%C3%A1llattart%C3%A1s_olvas%C3%B3lecke_Alexy_Benk_Mik%C3%B3_baromfi_2_20210312.pdf</a:t>
            </a:r>
            <a:endParaRPr sz="1875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1875"/>
              <a:t>Béri B. (2011): Tartástechnológia. A pulykák tartástechnológiája. TÁMOP 4.2.5 Pályázat könyvei. https://regi.tankonyvtar.hu/hu/tartalom/tamop425/0010_1A_Book_15_Tartastechnologia/ch09s03.htm</a:t>
            </a:r>
            <a:endParaRPr sz="1875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42857"/>
              <a:buNone/>
            </a:pPr>
            <a:endParaRPr sz="180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83673"/>
              <a:buNone/>
            </a:pPr>
            <a:endParaRPr sz="140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67"/>
          <p:cNvSpPr txBox="1">
            <a:spLocks noGrp="1"/>
          </p:cNvSpPr>
          <p:nvPr>
            <p:ph type="title"/>
          </p:nvPr>
        </p:nvSpPr>
        <p:spPr>
          <a:xfrm>
            <a:off x="314848" y="206373"/>
            <a:ext cx="11555605" cy="94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sz="3200"/>
              <a:t>Felhasznált irodalom, hivatkozások jegyzéke</a:t>
            </a:r>
            <a:endParaRPr/>
          </a:p>
        </p:txBody>
      </p:sp>
      <p:sp>
        <p:nvSpPr>
          <p:cNvPr id="505" name="Google Shape;505;p67"/>
          <p:cNvSpPr txBox="1">
            <a:spLocks noGrp="1"/>
          </p:cNvSpPr>
          <p:nvPr>
            <p:ph type="body" idx="1"/>
          </p:nvPr>
        </p:nvSpPr>
        <p:spPr>
          <a:xfrm>
            <a:off x="321550" y="1010100"/>
            <a:ext cx="11555700" cy="51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45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6050"/>
              <a:t>BigFarmNet (2021): Management and control system. Bits and bytes: even poultry goes Digital! https://www.bigfarmnet.com/en/poultry/</a:t>
            </a:r>
            <a:endParaRPr sz="605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6050"/>
              <a:t>Bird Control Group (2021): Best way to keep pest birds away. https://www.birdcontrolgroup.com/</a:t>
            </a:r>
            <a:endParaRPr sz="605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6050"/>
              <a:t>Bogenfürst F. – Horn P. – Sütő Z. – Kovácsné Gaál K. – Kovács G. (2011): Baromfitenyésztés.  https://regi.tankonyvtar.hu/hu/tartalom/tamop425/0059_baromfitenyesztes/ch13s02.html</a:t>
            </a:r>
            <a:endParaRPr sz="605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6050"/>
              <a:t>Faromatics (2021): ChickenBoy. https://faromatics.com/</a:t>
            </a:r>
            <a:endParaRPr sz="605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6050"/>
              <a:t>Hajdú P. (2021):  Akár negyedével emelkedhet a baromfihús ára, de a tőkehús és a tej is drágább lesz. Magyar Hang, 2021. https://hang.hu/gazdasag/2021/04/20/akar-negyedevel-emelkedhet-a-baromfihus-ara-de-a-tokehus-es-a-tej-is-dragabb-lesz/</a:t>
            </a:r>
            <a:endParaRPr sz="605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6050"/>
              <a:t>HAT-AGRO Baromfitechnológia Kft. (2010): FLUXX 330 &amp; 360 Feed pans for successful broiler feeding. https://www.hatagro.hu/websites/www.hatagro.hu/files/BD-katalogusok/FLUXX-330-360-etetotanyer.pdf</a:t>
            </a:r>
            <a:endParaRPr sz="605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6050"/>
              <a:t>HAT-AGRO Baromfitechnológia Kft. (2015): EUROVENT 2240-EU: EU-konform, állatbarát, higiénikus. https://www.hatagro.hu/websites/www.hatagro.hu/files/BD-katalogusok/EUROVENT-2240EU-ketrec.pdf</a:t>
            </a:r>
            <a:endParaRPr sz="605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6050"/>
              <a:t>HAT-AGRO Baromfitechnológia Kft. (2015): Itatórendszerek előnevelt, hizlalt és termelő baromfi állományok számára. https://www.hatagro.hu/websites/www.hatagro.hu/files/BD-katalogusok/Itato-rendszerek.pdf</a:t>
            </a:r>
            <a:endParaRPr sz="605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6050"/>
              <a:t>HAT-AGRO Baromfitechnológia Kft. (2016): Mérőrendszerek. Pontos állat mérlegelés minden szárnyas fajtához.. https://www.hatagro.hu/websites/www.hatagro.hu/files/Katalogusok/Merorendszerek.pdf</a:t>
            </a:r>
            <a:endParaRPr sz="605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6050"/>
              <a:t>Héjja Cs. (2021): Drága takarmány épülhet be az alacsony húsárakba. https://www.agrarszektor.hu/allat/draga-takarmany-epulhet-be-az-alacsony-husarakba.27614.html</a:t>
            </a:r>
            <a:endParaRPr sz="605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6050"/>
              <a:t>Horn P. (2000): Tyúktenyésztés. In: Horn P. (szerk.): Állattenyésztés 2. Baromfi, haszongalamb. Mezőgazda Kiadó, Budapest, 429 p., 102-110. p.</a:t>
            </a:r>
            <a:endParaRPr sz="605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u-HU" sz="6050"/>
              <a:t>Johnson, R. (2018):  Is precision poultry production possible? https://www.thepoultrysite.com/news/2018/07/is-precision-poultry-production-possible</a:t>
            </a:r>
            <a:endParaRPr sz="6050"/>
          </a:p>
          <a:p>
            <a:pPr marL="457200" lvl="0" indent="-228600" algn="l" rtl="0">
              <a:spcBef>
                <a:spcPts val="1000"/>
              </a:spcBef>
              <a:spcAft>
                <a:spcPts val="0"/>
              </a:spcAft>
              <a:buNone/>
            </a:pPr>
            <a:endParaRPr sz="3600"/>
          </a:p>
          <a:p>
            <a:pPr marL="457200" lvl="0" indent="-228600" algn="l" rtl="0"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17647"/>
              <a:buFont typeface="Arial"/>
              <a:buNone/>
            </a:pPr>
            <a:endParaRPr sz="18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51260"/>
              <a:buNone/>
            </a:pPr>
            <a:endParaRPr sz="140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68"/>
          <p:cNvSpPr txBox="1">
            <a:spLocks noGrp="1"/>
          </p:cNvSpPr>
          <p:nvPr>
            <p:ph type="title"/>
          </p:nvPr>
        </p:nvSpPr>
        <p:spPr>
          <a:xfrm>
            <a:off x="318197" y="311962"/>
            <a:ext cx="11555605" cy="474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sz="3200"/>
              <a:t>Felhasznált irodalom, hivatkozások jegyzéke</a:t>
            </a:r>
            <a:endParaRPr/>
          </a:p>
        </p:txBody>
      </p:sp>
      <p:sp>
        <p:nvSpPr>
          <p:cNvPr id="511" name="Google Shape;511;p68"/>
          <p:cNvSpPr txBox="1">
            <a:spLocks noGrp="1"/>
          </p:cNvSpPr>
          <p:nvPr>
            <p:ph type="body" idx="1"/>
          </p:nvPr>
        </p:nvSpPr>
        <p:spPr>
          <a:xfrm>
            <a:off x="318147" y="1019951"/>
            <a:ext cx="11555700" cy="55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/>
              <a:t>Kiss B. (2017): Digitális megoldások a baromfitartó telepeken. Precíziós gazdálkodás. Adat, információ, haszon. Válogatás a PREGA 2017 Precíziós Gazdálkodási és Agrárinformatikai Konferencia és az első PREGA Science Konferencia előadásaiból. p. 72.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/>
              <a:t>KSH (2021): Állatállomány, 2020. december https://www.ksh.hu/docs/hun/xftp/stattukor/allat/2020/index.html#atyksapulykallomnyemelkedettmgaldskacsllomnycskkent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/>
              <a:t>Lindsey, G. (2016): Chickens around the world. https://player.slideplayer.com/2/5534459/#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/>
              <a:t>Livestocker (2021): Precíziós Állattenyésztési Platform. https://hu.livestocker.eu/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/>
              <a:t>MJF Kft. (2021): Pulyka- és lúdetetők. https://mjf.hu/termek/pulyka-es-ludetetok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/>
              <a:t>Motor-Agrotechno Kft. (2021): Siló - mérlegelés. http://www.agrotechno.t-online.hu/silomerleg.html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/>
              <a:t>Nagy O. (2020): Milliárdokban mérhető apróságok. https://www.magyarhirlap.hu/gazdasag/20200612-milliardokban-merheto-aprosagok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/>
              <a:t>NAK (2020): Szóvetés a hazai baromfitenyésztés helyzetéről. https://www.nak.hu/szakmai-infok/agazati-hirek/mezogazdasag/147-allattenyesztes/101795-szovetes-a-hazai-baromfitenyesztes-helyzeterol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/>
              <a:t>NÉBIH (2021): Nyilvántartott tojótyúk-tartó telepek.  https://portal.nebih.gov.hu/web/guest/-/nyilvantartott-tojotyuk-tarto-telepek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/>
              <a:t>Octopus Biosafety (2021): New technologies service for animal and human health. https://octopusrobots.com/en/home/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/>
              <a:t>Octopus Robots (2018): Octopus Poultry Safe And Scarifier In Action. https://www.youtube.com/watch?v=HpxZQ9H8smg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/>
              <a:t>Okosfarm (2021): Baromfi ágazat. https://okosfarm.com/hu/baromfi-agazat/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/>
              <a:t>Poultry Matic Kft. (2021): PoultryMate alomszóró rendszer. https://poultrymatic.hu/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/>
              <a:t>Poultry Tech Kft. (2021): Baromfitelep felújítás.</a:t>
            </a:r>
            <a:r>
              <a:rPr lang="hu-HU">
                <a:solidFill>
                  <a:schemeClr val="accent6"/>
                </a:solidFill>
              </a:rPr>
              <a:t> </a:t>
            </a:r>
            <a:r>
              <a:rPr lang="hu-HU">
                <a:solidFill>
                  <a:srgbClr val="009900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http://www.poultry-tech.com/baromfitelep-felujitas.html</a:t>
            </a:r>
            <a:endParaRPr>
              <a:solidFill>
                <a:srgbClr val="0099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u-HU"/>
              <a:t>Pupos T. – Sütő Z. – Szőllősi L. (szerk.) (2013): Versenyképes tojástermelés. 320 p. Szaktudás Kiadó Ház Zrt., Budapest, 2013.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60714"/>
              <a:buNone/>
            </a:pP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dc0bcc2375_0_0"/>
          <p:cNvSpPr txBox="1">
            <a:spLocks noGrp="1"/>
          </p:cNvSpPr>
          <p:nvPr>
            <p:ph type="title"/>
          </p:nvPr>
        </p:nvSpPr>
        <p:spPr>
          <a:xfrm>
            <a:off x="321550" y="365125"/>
            <a:ext cx="11555700" cy="606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None/>
            </a:pPr>
            <a:r>
              <a:rPr lang="hu-HU" sz="3200"/>
              <a:t>Felhasznált irodalom, hivatkozások jegyzéke</a:t>
            </a:r>
            <a:endParaRPr/>
          </a:p>
        </p:txBody>
      </p:sp>
      <p:sp>
        <p:nvSpPr>
          <p:cNvPr id="517" name="Google Shape;517;gdc0bcc2375_0_0"/>
          <p:cNvSpPr txBox="1">
            <a:spLocks noGrp="1"/>
          </p:cNvSpPr>
          <p:nvPr>
            <p:ph type="body" idx="1"/>
          </p:nvPr>
        </p:nvSpPr>
        <p:spPr>
          <a:xfrm>
            <a:off x="321550" y="1126800"/>
            <a:ext cx="11555700" cy="504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u-HU"/>
              <a:t>Ren, G. – Lin, T. – Ying, Y. – Chowdhary, G. – Ting, K.C. (2020): Agricultural robotics research applicable to poultry production: A review, Computers and Electronics in Agriculture, Volume 169, 2020, 105216, ISSN 0168-1699 </a:t>
            </a:r>
            <a:r>
              <a:rPr lang="hu-HU">
                <a:solidFill>
                  <a:srgbClr val="009900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https://doi.org/10.1016/j.compag.2020.105216</a:t>
            </a:r>
            <a:endParaRPr>
              <a:solidFill>
                <a:srgbClr val="0099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u-HU"/>
              <a:t>Szabó V. (2017): A tojótyúkágazat ökonómiai viszonyai különböző tartástechnológiákban. Doktori értekezés. http://phd.szie.hu/?docId=15649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u-HU"/>
              <a:t>Szőllősi L. (2014): "A hatékonyság szerepe a magyar étkezési tojástermelés jövedelmezőségében," GAZDÁLKODÁS: Scientific Journal on Agricultural Economics, Karoly Robert University College, vol. 58 (5) https://ideas.repec.org/a/ags/gazdal/206103.html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u-HU"/>
              <a:t>Tar-Tech Kft. (2021): Tojótyúk tartástechnológia. Mélyalmos tartástechnológia. http://tart-tech.hu/spd/2006183001/TT-EASYNEST-C1T-automata-ikertojofeszek-1-egyseg http://tart-tech.hu/spd/2006183006/ulorud-egyseg-6x6m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u-HU"/>
              <a:t>Tech Insider (2019): How A Four-Wheeled Robot Is Improving Poultry Farming In Minnesota. https://www.youtube.com/watch?v=SWrXuvH2mtI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u-HU"/>
              <a:t>Tibot Technologies (2018): Spoutnic walks the floor in layers. https://www.youtube.com/watch?v=hhXj-uGmPdI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u-HU"/>
              <a:t>Tibot Technologies (2021): Spoutnic robots - benefits to your farm. https://tibot.fr/spoutnic-nav-poule-pondeuse-380.php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u-HU"/>
              <a:t>Tóth Á. (2011): Rádiófrekvencián alapuló egyedazonosítási módszer alkalmazhatóságának vizsgálata különböző baromfifajokban. Nyugat-magyarországi Egyetem Mezigazdaság- és Élelmiszertudományi Kar Ujhelyi Imre Állattudományi Doktori Iskola. Mosonmagyaróvár, 2011.  http://ilex.efe.hu/PhD/mek/tothagnes/disszertacio.pdf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hu-HU"/>
              <a:t>UBM (2020): A korszerű baromfi-takarmányozás és baromfitelepi menedzsment alapvető feladatai. http://ubm.hu/wp-content/uploads/2020/12/UBM_Baromfi_A4_v23.pdf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69"/>
          <p:cNvSpPr txBox="1">
            <a:spLocks noGrp="1"/>
          </p:cNvSpPr>
          <p:nvPr>
            <p:ph type="title"/>
          </p:nvPr>
        </p:nvSpPr>
        <p:spPr>
          <a:xfrm>
            <a:off x="321547" y="13255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TAG-ek</a:t>
            </a:r>
            <a:endParaRPr/>
          </a:p>
        </p:txBody>
      </p:sp>
      <p:sp>
        <p:nvSpPr>
          <p:cNvPr id="523" name="Google Shape;523;p69"/>
          <p:cNvSpPr txBox="1">
            <a:spLocks noGrp="1"/>
          </p:cNvSpPr>
          <p:nvPr>
            <p:ph type="body" idx="1"/>
          </p:nvPr>
        </p:nvSpPr>
        <p:spPr>
          <a:xfrm>
            <a:off x="321547" y="1426824"/>
            <a:ext cx="11555605" cy="4635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400"/>
              <a:t>Precíziós baromfitartás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400"/>
              <a:t>Baromfitelepi menedzsment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400"/>
              <a:t>Istállóklíma monitorozása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400"/>
              <a:t>Telepirányítási rendszer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400"/>
              <a:t>Távfelügyelet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400"/>
              <a:t>Multiszenzorok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400"/>
              <a:t>Vállalatirányítási szoftverek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400"/>
              <a:t>Robotok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sz="2400"/>
              <a:t>Kamerák, hőkamerák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endParaRPr sz="240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>
            <a:spLocks noGrp="1"/>
          </p:cNvSpPr>
          <p:nvPr>
            <p:ph type="title"/>
          </p:nvPr>
        </p:nvSpPr>
        <p:spPr>
          <a:xfrm>
            <a:off x="321547" y="365126"/>
            <a:ext cx="11555605" cy="806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Témaspecifikus szakmai kérdések</a:t>
            </a:r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body" idx="1"/>
          </p:nvPr>
        </p:nvSpPr>
        <p:spPr>
          <a:xfrm>
            <a:off x="321550" y="1432525"/>
            <a:ext cx="11730300" cy="48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457200" lvl="0" indent="-37306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0000"/>
              <a:buChar char="•"/>
            </a:pPr>
            <a:r>
              <a:rPr lang="hu-HU" sz="9100"/>
              <a:t>Hogyan lehet növelni az állattartó telep hatékonyságát a különböző precíziós technológiákkal?</a:t>
            </a:r>
            <a:endParaRPr sz="9100"/>
          </a:p>
          <a:p>
            <a:pPr marL="457200" lvl="0" indent="-37306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0000"/>
              <a:buChar char="•"/>
            </a:pPr>
            <a:r>
              <a:rPr lang="hu-HU" sz="9100"/>
              <a:t>Melyek a tojástermelés és a baromfihízlalás hatékonyságát befolyásoló tényezők?</a:t>
            </a:r>
            <a:endParaRPr sz="9100"/>
          </a:p>
          <a:p>
            <a:pPr marL="457200" lvl="0" indent="-37306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0000"/>
              <a:buChar char="•"/>
            </a:pPr>
            <a:r>
              <a:rPr lang="hu-HU" sz="9100"/>
              <a:t>Hogyan valósul meg az istálló távoli vezérlése és a távfelügyelet?</a:t>
            </a:r>
            <a:endParaRPr sz="9100"/>
          </a:p>
          <a:p>
            <a:pPr marL="457200" lvl="0" indent="-37306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0000"/>
              <a:buChar char="•"/>
            </a:pPr>
            <a:r>
              <a:rPr lang="hu-HU" sz="9100"/>
              <a:t>Mit lehet mérni a különböző szenzorokkal?</a:t>
            </a:r>
            <a:endParaRPr sz="9100"/>
          </a:p>
          <a:p>
            <a:pPr marL="457200" lvl="0" indent="-37306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0000"/>
              <a:buChar char="•"/>
            </a:pPr>
            <a:r>
              <a:rPr lang="hu-HU" sz="9100"/>
              <a:t>Milyen beépített mérőberendezések állnak rendelkezésre?</a:t>
            </a:r>
            <a:endParaRPr sz="9100"/>
          </a:p>
          <a:p>
            <a:pPr marL="457200" lvl="0" indent="-37306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0000"/>
              <a:buChar char="•"/>
            </a:pPr>
            <a:r>
              <a:rPr lang="hu-HU" sz="9100"/>
              <a:t>Milyen termelési adatokat érdemes gyűjteni?</a:t>
            </a:r>
            <a:endParaRPr sz="9100"/>
          </a:p>
          <a:p>
            <a:pPr marL="457200" lvl="0" indent="-37306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0000"/>
              <a:buChar char="•"/>
            </a:pPr>
            <a:r>
              <a:rPr lang="hu-HU" sz="9100"/>
              <a:t>Mire lehet használni a baromfitartó telepek számára fejlesztett vállalatirányítási szoftvereket?</a:t>
            </a:r>
            <a:endParaRPr sz="9100"/>
          </a:p>
          <a:p>
            <a:pPr marL="457200" lvl="0" indent="-37306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0000"/>
              <a:buChar char="•"/>
            </a:pPr>
            <a:r>
              <a:rPr lang="hu-HU" sz="9100"/>
              <a:t>Milyen adatok rögzítésére alkalmasak a különböző mobil alkalmazások?</a:t>
            </a:r>
            <a:endParaRPr sz="9100"/>
          </a:p>
          <a:p>
            <a:pPr marL="457200" lvl="0" indent="-37306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0000"/>
              <a:buChar char="•"/>
            </a:pPr>
            <a:r>
              <a:rPr lang="hu-HU" sz="9100"/>
              <a:t>Milyen robotokat lehet használni a baromfitartásban?</a:t>
            </a:r>
            <a:endParaRPr sz="9100"/>
          </a:p>
          <a:p>
            <a:pPr marL="457200" lvl="0" indent="-37306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0000"/>
              <a:buChar char="•"/>
            </a:pPr>
            <a:r>
              <a:rPr lang="hu-HU" sz="9100"/>
              <a:t>Milyen előnyei vannak a kamerák használatának?</a:t>
            </a:r>
            <a:endParaRPr sz="9100"/>
          </a:p>
          <a:p>
            <a:pPr marL="457200" lvl="0" indent="-37306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0000"/>
              <a:buChar char="•"/>
            </a:pPr>
            <a:r>
              <a:rPr lang="hu-HU" sz="9100"/>
              <a:t>Hogyan lehet növelni a hatékonyságot víziszárnyas-tartásban képfeldolgozással?</a:t>
            </a:r>
            <a:endParaRPr sz="910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90000"/>
              <a:buNone/>
            </a:pPr>
            <a:endParaRPr sz="200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000"/>
              <a:buNone/>
            </a:pPr>
            <a:endParaRPr sz="240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56250"/>
              <a:buNone/>
            </a:pPr>
            <a:endParaRPr sz="320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000"/>
              <a:buNone/>
            </a:pPr>
            <a:endParaRPr sz="240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000"/>
              <a:buNone/>
            </a:pPr>
            <a:endParaRPr sz="240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000"/>
              <a:buNone/>
            </a:pPr>
            <a:endParaRPr sz="2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>
            <a:spLocks noGrp="1"/>
          </p:cNvSpPr>
          <p:nvPr>
            <p:ph type="title"/>
          </p:nvPr>
        </p:nvSpPr>
        <p:spPr>
          <a:xfrm>
            <a:off x="472492" y="303480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A hazai baromfiállomány ágazatok szerinti megoszlása 2020. december 1.</a:t>
            </a:r>
            <a:endParaRPr/>
          </a:p>
        </p:txBody>
      </p:sp>
      <p:sp>
        <p:nvSpPr>
          <p:cNvPr id="112" name="Google Shape;112;p18"/>
          <p:cNvSpPr txBox="1"/>
          <p:nvPr/>
        </p:nvSpPr>
        <p:spPr>
          <a:xfrm>
            <a:off x="1738781" y="6061401"/>
            <a:ext cx="8346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u-HU" sz="1600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*vágótyúk=vágócsirke (brojler)</a:t>
            </a:r>
            <a:endParaRPr sz="1600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hu-HU" sz="16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Forrás: Saját szerkesztés a KSH adatai alapján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" name="Google Shape;11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5412" y="1473575"/>
            <a:ext cx="10281175" cy="458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826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dirty="0"/>
              <a:t>Baromfipiac jellemzői 2020-2022</a:t>
            </a:r>
            <a:endParaRPr dirty="0"/>
          </a:p>
        </p:txBody>
      </p:sp>
      <p:sp>
        <p:nvSpPr>
          <p:cNvPr id="119" name="Google Shape;119;p19"/>
          <p:cNvSpPr txBox="1">
            <a:spLocks noGrp="1"/>
          </p:cNvSpPr>
          <p:nvPr>
            <p:ph type="body" idx="1"/>
          </p:nvPr>
        </p:nvSpPr>
        <p:spPr>
          <a:xfrm>
            <a:off x="318198" y="1313248"/>
            <a:ext cx="11555700" cy="49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 dirty="0"/>
              <a:t>A madárinfluenza jelentős hatást gyakorolt a termelésre, a szabadtartásos baromfitartók nehéz gazdasági helyzetbe kerültek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 dirty="0"/>
              <a:t>A koronavírus-járvány következményeként kezdetben nőtt (felvásárlási láz), majd visszaesett a kereslet a baromfitermékek iránt (jövedelmek csökkenése, vendéglátószektor kiesése)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 dirty="0"/>
              <a:t>A takarmányárak és az energiaárak nagymértékben emelkedtek, amelyek beépültek az előállított termékek értékesítési árába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 dirty="0"/>
              <a:t>Az Európai Unión kívülről érkező importtermékekre nem vonatkoznak az EU állatjólléti előírásai (komparatív hátrányba juttatva az európai baromfitartókat)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 dirty="0"/>
              <a:t>Még fontosabbá vált a termelési hatékonyság!</a:t>
            </a: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0"/>
          <p:cNvSpPr txBox="1">
            <a:spLocks noGrp="1"/>
          </p:cNvSpPr>
          <p:nvPr>
            <p:ph type="title"/>
          </p:nvPr>
        </p:nvSpPr>
        <p:spPr>
          <a:xfrm>
            <a:off x="321547" y="365126"/>
            <a:ext cx="11555605" cy="76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A baromfitartás hatékonyságának feltételei</a:t>
            </a:r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body" idx="1"/>
          </p:nvPr>
        </p:nvSpPr>
        <p:spPr>
          <a:xfrm>
            <a:off x="126128" y="1133476"/>
            <a:ext cx="11744325" cy="5273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A baromfitartás költségeinek közel kétharmadát a takarmányköltség teszi ki</a:t>
            </a: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a takarmányminőség nagymértékben befolyásolja a termelés eredményességét</a:t>
            </a: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dirty="0"/>
              <a:t>a megfelelő összetételű és minőségű takarmány hatékony hasznosításához elengedhetetlenül szükséges a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 sz="2600" dirty="0"/>
              <a:t>A tartástechnológia helyes megválasztása és működtetése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 sz="2600" dirty="0"/>
              <a:t>Az állomány teljesítményének folyamatos követése</a:t>
            </a:r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 sz="2600" dirty="0"/>
              <a:t>A madárállomány egészségügyi státuszának folyamatos ellenőrzése</a:t>
            </a:r>
            <a:endParaRPr sz="2600"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 sz="2600" dirty="0"/>
              <a:t>A termelési körülmények, adatok megfelelő érzékelése, feldolgozása és kiértékelése</a:t>
            </a:r>
            <a:endParaRPr dirty="0"/>
          </a:p>
          <a:p>
            <a:pPr marL="571500" lvl="1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endParaRPr sz="2600" dirty="0"/>
          </a:p>
          <a:p>
            <a:pPr marL="571500" lvl="1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endParaRPr sz="1400" dirty="0"/>
          </a:p>
          <a:p>
            <a:pPr marL="1143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sz="3000" dirty="0"/>
              <a:t>A helyes termelési-üzemelési gyakorlat, </a:t>
            </a:r>
            <a:endParaRPr dirty="0"/>
          </a:p>
          <a:p>
            <a:pPr marL="1143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sz="3000" dirty="0"/>
              <a:t>a megfelelő baromfitelepi menedzsment kialakítása!!</a:t>
            </a:r>
            <a:endParaRPr dirty="0"/>
          </a:p>
          <a:p>
            <a: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126" name="Google Shape;126;p20"/>
          <p:cNvSpPr/>
          <p:nvPr/>
        </p:nvSpPr>
        <p:spPr>
          <a:xfrm>
            <a:off x="5636212" y="4587314"/>
            <a:ext cx="552300" cy="666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1C9E4A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ae45e63-483d-4642-8318-ddc85d3605f7" xsi:nil="true"/>
    <lcf76f155ced4ddcb4097134ff3c332f xmlns="e6853852-eb57-441c-843a-3a7fdc021782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007163C1C645B94D8E521A1898767248" ma:contentTypeVersion="18" ma:contentTypeDescription="Új dokumentum létrehozása." ma:contentTypeScope="" ma:versionID="e9377e4319bb819c6c9646bbc28f81a1">
  <xsd:schema xmlns:xsd="http://www.w3.org/2001/XMLSchema" xmlns:xs="http://www.w3.org/2001/XMLSchema" xmlns:p="http://schemas.microsoft.com/office/2006/metadata/properties" xmlns:ns2="e6853852-eb57-441c-843a-3a7fdc021782" xmlns:ns3="9ae45e63-483d-4642-8318-ddc85d3605f7" targetNamespace="http://schemas.microsoft.com/office/2006/metadata/properties" ma:root="true" ma:fieldsID="b538326db368c2f0330069d10cbd6dca" ns2:_="" ns3:_="">
    <xsd:import namespace="e6853852-eb57-441c-843a-3a7fdc021782"/>
    <xsd:import namespace="9ae45e63-483d-4642-8318-ddc85d3605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853852-eb57-441c-843a-3a7fdc0217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3" nillable="true" ma:taxonomy="true" ma:internalName="lcf76f155ced4ddcb4097134ff3c332f" ma:taxonomyFieldName="MediaServiceImageTags" ma:displayName="Képcímkék" ma:readOnly="false" ma:fieldId="{5cf76f15-5ced-4ddc-b409-7134ff3c332f}" ma:taxonomyMulti="true" ma:sspId="621cd732-98c4-4ba9-bce9-f68fba5e417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e45e63-483d-4642-8318-ddc85d3605f7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40b0ea8-171c-4b47-84f1-0670105ac981}" ma:internalName="TaxCatchAll" ma:showField="CatchAllData" ma:web="9ae45e63-483d-4642-8318-ddc85d3605f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610F2D0-AD84-486D-B5D9-445700D8AE0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02B708B-459C-469D-8EBE-7970A094912E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61ADE7A-07A9-4952-9662-8939816BADDB}"/>
</file>

<file path=docProps/app.xml><?xml version="1.0" encoding="utf-8"?>
<Properties xmlns="http://schemas.openxmlformats.org/officeDocument/2006/extended-properties" xmlns:vt="http://schemas.openxmlformats.org/officeDocument/2006/docPropsVTypes">
  <TotalTime>5563</TotalTime>
  <Words>4117</Words>
  <Application>Microsoft Office PowerPoint</Application>
  <PresentationFormat>Szélesvásznú</PresentationFormat>
  <Paragraphs>436</Paragraphs>
  <Slides>65</Slides>
  <Notes>45</Notes>
  <HiddenSlides>1</HiddenSlides>
  <MMClips>0</MMClips>
  <ScaleCrop>false</ScaleCrop>
  <HeadingPairs>
    <vt:vector size="8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65</vt:i4>
      </vt:variant>
    </vt:vector>
  </HeadingPairs>
  <TitlesOfParts>
    <vt:vector size="71" baseType="lpstr">
      <vt:lpstr>Arial</vt:lpstr>
      <vt:lpstr>Calibri</vt:lpstr>
      <vt:lpstr>Cambria</vt:lpstr>
      <vt:lpstr>NexusSerif</vt:lpstr>
      <vt:lpstr>Office-téma</vt:lpstr>
      <vt:lpstr>Bitkép</vt:lpstr>
      <vt:lpstr>Precíziós módszerek szerepe és jelentősége a nagyüzemi baromfitartásban</vt:lpstr>
      <vt:lpstr>A tananyag felépítése</vt:lpstr>
      <vt:lpstr>Bevezetés </vt:lpstr>
      <vt:lpstr>Precíziós baromfitartásról akkor beszélhetünk, ha</vt:lpstr>
      <vt:lpstr>A precíziós baromfitartás célja, hogy</vt:lpstr>
      <vt:lpstr>A magyarországi baromfiszektor jellemzői</vt:lpstr>
      <vt:lpstr>A hazai baromfiállomány ágazatok szerinti megoszlása 2020. december 1.</vt:lpstr>
      <vt:lpstr>Baromfipiac jellemzői 2020-2022</vt:lpstr>
      <vt:lpstr>A baromfitartás hatékonyságának feltételei</vt:lpstr>
      <vt:lpstr>A baromfitartás technológiájának főbb elemei</vt:lpstr>
      <vt:lpstr>Az eredményes baromfihizlalást meghatározó tényezők</vt:lpstr>
      <vt:lpstr>A tojástermelés és minőség limitáló tényezői</vt:lpstr>
      <vt:lpstr>Tojótyúktartás feljavított ketrecben</vt:lpstr>
      <vt:lpstr>Mélyalmos tojótyúktartás</vt:lpstr>
      <vt:lpstr>Szülőpártartás</vt:lpstr>
      <vt:lpstr>Szabadtartásos tojótyúktartás –  télikert, kifutó</vt:lpstr>
      <vt:lpstr>Pecsenyebaromfi tartástechnológia</vt:lpstr>
      <vt:lpstr>Pulykahizlalás tartástechnológiája ~ pecsenyebaromfi</vt:lpstr>
      <vt:lpstr>Világítás-technológia – precíziós megoldások</vt:lpstr>
      <vt:lpstr>Takarmányozás-technológia ~ precíziós megoldások</vt:lpstr>
      <vt:lpstr>Takarmányozás-technológia ~ precíziós megoldások</vt:lpstr>
      <vt:lpstr>A precíziós baromfitartás építőkövei</vt:lpstr>
      <vt:lpstr>A precíziós eljárások általános lépései</vt:lpstr>
      <vt:lpstr>1. Adatgyűjtés</vt:lpstr>
      <vt:lpstr>Adatok legfontosabb jellemzői (6V)</vt:lpstr>
      <vt:lpstr>Az adatgyűjtés sajátosságai a baromfitartásban</vt:lpstr>
      <vt:lpstr>Istállókörnyezetről (környezet-orientált)</vt:lpstr>
      <vt:lpstr>Legjellemzőbb szenzorok az istálló mikroklímájáról való adatgyűjtéshez</vt:lpstr>
      <vt:lpstr>Silómérleg</vt:lpstr>
      <vt:lpstr>Napi átlagos súlygyarapodás mérése – digitális madármérleg</vt:lpstr>
      <vt:lpstr>A baromfiállomány egyedeiről (állat-orientált) gyűjthető adatok forrásai:</vt:lpstr>
      <vt:lpstr>Kamerák által gyűjtött adatok</vt:lpstr>
      <vt:lpstr>Kameraképek elemzése mesterséges intelligenciával (Alexy, saját kutatás)</vt:lpstr>
      <vt:lpstr>Madárinfluenza elleni védekezés szabadtartású állományoknál</vt:lpstr>
      <vt:lpstr>A kamerák használata</vt:lpstr>
      <vt:lpstr>RFID-technológia által gyűjtött adatok</vt:lpstr>
      <vt:lpstr>Szárnyak közé erősíthető jeladó </vt:lpstr>
      <vt:lpstr>Hangszenzor által gyűjtött adatok</vt:lpstr>
      <vt:lpstr>Hanganalízis előnyei</vt:lpstr>
      <vt:lpstr>Nagylétszámú baromfiállományok hangadása – állategészségügyi vonatkozások</vt:lpstr>
      <vt:lpstr>Állomány-immunizálás – precíziós vakcinázó gépek</vt:lpstr>
      <vt:lpstr>Állomány-immunizálás – precíziós vakcinázó gépek</vt:lpstr>
      <vt:lpstr>Multiszenzorok</vt:lpstr>
      <vt:lpstr>Analóg adatok gyűjtése (közvetett adatgyűjtés)</vt:lpstr>
      <vt:lpstr>2-3. Adatbázis létrehozása és adatelemzés</vt:lpstr>
      <vt:lpstr>Az adatfeldolgozás folyamata</vt:lpstr>
      <vt:lpstr>Az adatfeldolgozás nehézségei</vt:lpstr>
      <vt:lpstr>4. Az eredmények vizuális megjelenítése</vt:lpstr>
      <vt:lpstr>Adatmegjelenítés mobil  alkalmazáson</vt:lpstr>
      <vt:lpstr>Adatgyűjtés, adatfeldolgozás – Vállalatirányítási szoftverek</vt:lpstr>
      <vt:lpstr>Vállalatirányítási szoftverek – Adatvizualizáció</vt:lpstr>
      <vt:lpstr>A szoftverekhez kapcsolódó mobil alkalmazások </vt:lpstr>
      <vt:lpstr>5. Végrehajtás</vt:lpstr>
      <vt:lpstr>A robotok alkalmazásának előnyei</vt:lpstr>
      <vt:lpstr>Robotok alkalmazása - Spoutnic</vt:lpstr>
      <vt:lpstr>Octopus robot</vt:lpstr>
      <vt:lpstr>Octopus robot</vt:lpstr>
      <vt:lpstr>Alomszóró robot</vt:lpstr>
      <vt:lpstr>Robot kamerával és hőkamerával  felszerelve</vt:lpstr>
      <vt:lpstr>Felhasznált irodalom, hivatkozások jegyzéke</vt:lpstr>
      <vt:lpstr>Felhasznált irodalom, hivatkozások jegyzéke</vt:lpstr>
      <vt:lpstr>Felhasznált irodalom, hivatkozások jegyzéke</vt:lpstr>
      <vt:lpstr>Felhasznált irodalom, hivatkozások jegyzéke</vt:lpstr>
      <vt:lpstr>TAG-ek</vt:lpstr>
      <vt:lpstr>Témaspecifikus szakmai kérdések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Precíziós állattenyésztés (baromfi, tejelő szarvasmarha)</dc:title>
  <dc:creator>Péter Varga</dc:creator>
  <cp:lastModifiedBy>Alexy Márta</cp:lastModifiedBy>
  <cp:revision>78</cp:revision>
  <dcterms:created xsi:type="dcterms:W3CDTF">2021-04-21T15:27:09Z</dcterms:created>
  <dcterms:modified xsi:type="dcterms:W3CDTF">2022-04-29T15:30:53Z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0x010100007163C1C645B94D8E521A1898767248</vt:lpwstr>
  </property>
</Properties>
</file>