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56"/>
  </p:notesMasterIdLst>
  <p:sldIdLst>
    <p:sldId id="256" r:id="rId5"/>
    <p:sldId id="257" r:id="rId6"/>
    <p:sldId id="259" r:id="rId7"/>
    <p:sldId id="260" r:id="rId8"/>
    <p:sldId id="276" r:id="rId9"/>
    <p:sldId id="277" r:id="rId10"/>
    <p:sldId id="300" r:id="rId11"/>
    <p:sldId id="301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61" r:id="rId21"/>
    <p:sldId id="302" r:id="rId22"/>
    <p:sldId id="303" r:id="rId23"/>
    <p:sldId id="304" r:id="rId24"/>
    <p:sldId id="292" r:id="rId25"/>
    <p:sldId id="293" r:id="rId26"/>
    <p:sldId id="294" r:id="rId27"/>
    <p:sldId id="299" r:id="rId28"/>
    <p:sldId id="295" r:id="rId29"/>
    <p:sldId id="305" r:id="rId30"/>
    <p:sldId id="262" r:id="rId31"/>
    <p:sldId id="263" r:id="rId32"/>
    <p:sldId id="264" r:id="rId33"/>
    <p:sldId id="265" r:id="rId34"/>
    <p:sldId id="266" r:id="rId35"/>
    <p:sldId id="306" r:id="rId36"/>
    <p:sldId id="258" r:id="rId37"/>
    <p:sldId id="267" r:id="rId38"/>
    <p:sldId id="268" r:id="rId39"/>
    <p:sldId id="269" r:id="rId40"/>
    <p:sldId id="307" r:id="rId41"/>
    <p:sldId id="298" r:id="rId42"/>
    <p:sldId id="308" r:id="rId43"/>
    <p:sldId id="281" r:id="rId44"/>
    <p:sldId id="310" r:id="rId45"/>
    <p:sldId id="280" r:id="rId46"/>
    <p:sldId id="309" r:id="rId47"/>
    <p:sldId id="270" r:id="rId48"/>
    <p:sldId id="312" r:id="rId49"/>
    <p:sldId id="311" r:id="rId50"/>
    <p:sldId id="271" r:id="rId51"/>
    <p:sldId id="272" r:id="rId52"/>
    <p:sldId id="273" r:id="rId53"/>
    <p:sldId id="274" r:id="rId54"/>
    <p:sldId id="275" r:id="rId5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7" roundtripDataSignature="AMtx7mj/YgChDxrHdlbjqiZlReiv6js5N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za, Laszlo" initials="BL" lastIdx="4" clrIdx="0">
    <p:extLst>
      <p:ext uri="{19B8F6BF-5375-455C-9EA6-DF929625EA0E}">
        <p15:presenceInfo xmlns:p15="http://schemas.microsoft.com/office/powerpoint/2012/main" userId="S::buzal@merck.com::02c81b4e-4ee8-44b3-9c25-7168085389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77" y="8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customschemas.google.com/relationships/presentationmetadata" Target="meta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98791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8980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7344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6054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4730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20886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3990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ímdia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14" name="Google Shape;14;p3" descr="A képen szöveg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4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9" name="Google Shape;9;p2" descr="A képen szöveg látható&#10;&#10;Automatikusan generált leírá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SIPCMContentMarking" descr="{&quot;HashCode&quot;:-1305367969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BC5F5339-55FA-4150-8393-728716B01452}"/>
              </a:ext>
            </a:extLst>
          </p:cNvPr>
          <p:cNvSpPr txBox="1"/>
          <p:nvPr userDrawn="1"/>
        </p:nvSpPr>
        <p:spPr>
          <a:xfrm>
            <a:off x="0" y="0"/>
            <a:ext cx="679063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hu-HU" sz="1200">
                <a:solidFill>
                  <a:srgbClr val="03C03C"/>
                </a:solidFill>
                <a:latin typeface="Calibri" panose="020F0502020204030204" pitchFamily="34" charset="0"/>
              </a:rPr>
              <a:t>Public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gronaplo.hu/szakfolyoirat/2003/3/allattenyesztes/szellozesi-es-futesi-rendszerek-a-sertestartasban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elagaggia.com/pigs-or-dogs-which-animal-is-the-better-truffle-hunter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raeuer.cc/en/ventilation_technology/" TargetMode="External"/><Relationship Id="rId5" Type="http://schemas.openxmlformats.org/officeDocument/2006/relationships/hyperlink" Target="https://www.bigdutchman.com/en/pig-production/products/detail/vento/" TargetMode="Externa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raeuer.cc/en/176/" TargetMode="External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raeuer.cc/en/ventilation_technology/" TargetMode="External"/><Relationship Id="rId5" Type="http://schemas.openxmlformats.org/officeDocument/2006/relationships/hyperlink" Target="https://www.bigdutchman.com/en/pig-production/products/detail/cooling-systems/" TargetMode="Externa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gdutchman.com/en/pig-production/products/pig-climate-control/" TargetMode="External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hyperlink" Target="http://www.braeuer.cc/en/ventilation_technology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ilacolighting.com/hu/rendszereink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ermanottointezet.hu/docs/BAT_utmutato_az_intenziv_sertestenyeszteshez_2020.pdf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eanpork.eu/news/belgium-leads-in-high-yield-pork-production/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glish.agrinews.co.jp/?p=7231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sin.org/articles/10.3389/fvets.2020.00198/full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g333.com/articles/smart-farming-the-future-of-technology-is-already-here_15851/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tagnet.com/articles/26358-new-smartphone-app-tracks-poultry-disease-outbreaks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emson.edu/mwg-internal/de5fs23hu73ds/progress?id=pls0br-aU2qjSI5-GjtZKx_aZM4JvfwwsEZWHkqhgpE,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Pregnancy-Tester-Strip-Diagnosis-Testing/dp/B07PPXFPLF" TargetMode="Externa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nbred-manual.com/en/sow-gilt-manual/mating-unit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hyperlink" Target="https://www.imv-technologies.com/swine/fresh-semen" TargetMode="Externa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hyperlink" Target="https://www.minitube.com/catalog/en/porcine/" TargetMode="External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hyperlink" Target="https://www.youtube.com/watch?v=UIlZDZczpNg&amp;t=55s" TargetMode="External"/><Relationship Id="rId9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hoto.com/media/178463/view/pig-thermogram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uszos.hu/wp-content/uploads/doc/a-25-legnepszerubb-erp-rendszer.pdf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elektra.ksh.hu/asp/bejelentkezes.html" TargetMode="External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hyperlink" Target="https://www.mvh.allamkincstar.gov.hu/e-ugyintezes" TargetMode="External"/><Relationship Id="rId5" Type="http://schemas.openxmlformats.org/officeDocument/2006/relationships/image" Target="../media/image94.png"/><Relationship Id="rId10" Type="http://schemas.openxmlformats.org/officeDocument/2006/relationships/hyperlink" Target="https://portal.nebih.gov.hu/" TargetMode="External"/><Relationship Id="rId4" Type="http://schemas.openxmlformats.org/officeDocument/2006/relationships/image" Target="../media/image93.png"/><Relationship Id="rId9" Type="http://schemas.openxmlformats.org/officeDocument/2006/relationships/hyperlink" Target="https://ali.nebih.gov.hu:8443/web_ali/?sysId=5&amp;uuid=71dffccb-ad94-4034-959b-acb4d1dc7c68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pig.com.au/" TargetMode="External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hyperlink" Target="http://www.mfse.eu/hu/blup-rangsor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benedekzsuzsanna40@gmail.com" TargetMode="External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aszlo.buza@yahoo.co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grifirm.hu/hirek/winmix-takarmanyozasi-software-csomag-i/" TargetMode="External"/><Relationship Id="rId4" Type="http://schemas.openxmlformats.org/officeDocument/2006/relationships/hyperlink" Target="http://www.feedlab.com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gdutchman.com/en/pig-production/products/detail/silocheck-pro/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jf.hu/termek/silok-uvegszalas-polieszterbol" TargetMode="External"/><Relationship Id="rId5" Type="http://schemas.openxmlformats.org/officeDocument/2006/relationships/hyperlink" Target="https://www.mewocont.hu/szolgaltatasok/mezg/tarolas/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1605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</a:pPr>
            <a:r>
              <a:rPr lang="en-US" dirty="0"/>
              <a:t>Sertéstartás </a:t>
            </a:r>
            <a:endParaRPr dirty="0"/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1389530" y="3429000"/>
            <a:ext cx="9144000" cy="79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en-US" b="1" dirty="0"/>
              <a:t>Benedek Zsuzsanna </a:t>
            </a:r>
            <a:r>
              <a:rPr lang="en-US" dirty="0"/>
              <a:t>MATE – </a:t>
            </a:r>
            <a:r>
              <a:rPr lang="en-US" b="1" dirty="0"/>
              <a:t>Dr. Búza László </a:t>
            </a:r>
            <a:r>
              <a:rPr lang="en-US" dirty="0"/>
              <a:t>MSD AH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en-US" dirty="0"/>
              <a:t>2022 április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FE4B59B-6B8F-4066-A19E-228582AD6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3.3 Száraz takarmányozás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7766875-5C99-4993-83CB-C6DA82E240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Dercés száraz takarmány</a:t>
            </a:r>
          </a:p>
          <a:p>
            <a:r>
              <a:rPr lang="hu-HU" dirty="0"/>
              <a:t>Morzsázott száraz takarmány</a:t>
            </a:r>
          </a:p>
          <a:p>
            <a:r>
              <a:rPr lang="hu-HU" dirty="0"/>
              <a:t>Takarmány pellet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531892F1-63E5-47E7-BB08-1D03FFD89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968" y="681037"/>
            <a:ext cx="4405963" cy="287017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34324D98-905A-4698-8664-56C27A717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440" y="4001294"/>
            <a:ext cx="1025842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86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77A967-52CE-41B7-993C-65AFDE3C5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18" y="112268"/>
            <a:ext cx="11555605" cy="899350"/>
          </a:xfrm>
        </p:spPr>
        <p:txBody>
          <a:bodyPr/>
          <a:lstStyle/>
          <a:p>
            <a:r>
              <a:rPr lang="hu-HU" dirty="0"/>
              <a:t>3.3.1 Digitalizált adagolt etetés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B7CF97D4-A628-4CAC-B288-C68DE1357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45554"/>
            <a:ext cx="4152121" cy="5184658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Digitalizált adagolt etetéshez szükséges a sertések elektronikusan olvasható egyedi jelölése, azaz jeladóval ellátása. Erre szolgálnak a chipes füljelzők, másnéven chipes </a:t>
            </a:r>
            <a:r>
              <a:rPr lang="hu-HU" dirty="0" err="1"/>
              <a:t>krotáliák</a:t>
            </a:r>
            <a:r>
              <a:rPr lang="hu-HU" dirty="0"/>
              <a:t>.</a:t>
            </a:r>
          </a:p>
          <a:p>
            <a:r>
              <a:rPr lang="hu-HU" dirty="0"/>
              <a:t>A chipet a takarmányozó technológiába építhető leolvasó, azaz </a:t>
            </a:r>
            <a:r>
              <a:rPr lang="hu-HU" dirty="0" err="1"/>
              <a:t>transzponder</a:t>
            </a:r>
            <a:r>
              <a:rPr lang="hu-HU" dirty="0"/>
              <a:t> tudja beazonosítani</a:t>
            </a:r>
          </a:p>
          <a:p>
            <a:r>
              <a:rPr lang="hu-HU" dirty="0"/>
              <a:t>Azonosítás után bárminemű adat gyűjthető az adott egyedről amire csak képes a digitális takarmányozó rendszer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95BA1FA-F06D-4AF5-A79B-89209088FD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5" r="13006"/>
          <a:stretch/>
        </p:blipFill>
        <p:spPr>
          <a:xfrm>
            <a:off x="8266445" y="423853"/>
            <a:ext cx="3890147" cy="295276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534856E-8FCF-4411-A394-DC25D0E63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950" y="1844904"/>
            <a:ext cx="4247343" cy="296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CC30C1E-0FFD-4081-B039-FCFE192A5FAC}"/>
              </a:ext>
            </a:extLst>
          </p:cNvPr>
          <p:cNvSpPr txBox="1"/>
          <p:nvPr/>
        </p:nvSpPr>
        <p:spPr>
          <a:xfrm>
            <a:off x="4867037" y="6502448"/>
            <a:ext cx="6383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Képek forrása: </a:t>
            </a:r>
            <a:r>
              <a:rPr lang="hu-HU" dirty="0" err="1"/>
              <a:t>Héregi</a:t>
            </a:r>
            <a:r>
              <a:rPr lang="hu-HU" dirty="0"/>
              <a:t> P., Precíziós állattartási módszerek, megoldások, 2022.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4845D025-1676-495E-9F07-4446F97DD9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84" r="13004"/>
          <a:stretch/>
        </p:blipFill>
        <p:spPr>
          <a:xfrm>
            <a:off x="8301852" y="3346824"/>
            <a:ext cx="3855936" cy="291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74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2889CB-B411-4872-A918-AE61F4DBE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0" y="120494"/>
            <a:ext cx="11555605" cy="726557"/>
          </a:xfrm>
        </p:spPr>
        <p:txBody>
          <a:bodyPr/>
          <a:lstStyle/>
          <a:p>
            <a:r>
              <a:rPr lang="hu-HU" dirty="0"/>
              <a:t>3.3.1.1 Vemhes kocák digitális takarmányozása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754BEA3-3FCE-47E2-962C-AB3672145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4834" y="727370"/>
            <a:ext cx="5520551" cy="2824508"/>
          </a:xfrm>
        </p:spPr>
        <p:txBody>
          <a:bodyPr/>
          <a:lstStyle/>
          <a:p>
            <a:r>
              <a:rPr lang="hu-HU" dirty="0"/>
              <a:t>Digitális etetőállomás</a:t>
            </a:r>
          </a:p>
          <a:p>
            <a:pPr lvl="1"/>
            <a:r>
              <a:rPr lang="hu-HU" dirty="0"/>
              <a:t>Egyedi azonosítás</a:t>
            </a:r>
          </a:p>
          <a:p>
            <a:pPr lvl="1"/>
            <a:r>
              <a:rPr lang="hu-HU" dirty="0"/>
              <a:t>Egyedi takarmányozási görbék</a:t>
            </a:r>
          </a:p>
          <a:p>
            <a:pPr lvl="1"/>
            <a:r>
              <a:rPr lang="hu-HU" dirty="0"/>
              <a:t>Egyedi takarmány adagolás</a:t>
            </a:r>
          </a:p>
          <a:p>
            <a:pPr lvl="1"/>
            <a:r>
              <a:rPr lang="hu-HU" dirty="0"/>
              <a:t>Egyed szintű monitoring</a:t>
            </a:r>
          </a:p>
        </p:txBody>
      </p:sp>
      <p:pic>
        <p:nvPicPr>
          <p:cNvPr id="2050" name="Picture 2" descr="Callmatic_gesamt">
            <a:extLst>
              <a:ext uri="{FF2B5EF4-FFF2-40B4-BE49-F238E27FC236}">
                <a16:creationId xmlns:a16="http://schemas.microsoft.com/office/drawing/2014/main" id="{51E65FEE-CD04-445B-9F6F-81D8953C2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167" y="2940711"/>
            <a:ext cx="4731627" cy="320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allmatic">
            <a:extLst>
              <a:ext uri="{FF2B5EF4-FFF2-40B4-BE49-F238E27FC236}">
                <a16:creationId xmlns:a16="http://schemas.microsoft.com/office/drawing/2014/main" id="{4643F985-D9E5-4F5A-8E59-1CBB65F9F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03" y="847051"/>
            <a:ext cx="3923006" cy="282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C3A0DF5-12A5-4A26-8B63-0B06C9A6F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43" y="3804928"/>
            <a:ext cx="4103133" cy="266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92A37A3C-B646-48D2-B413-5F2C8C935495}"/>
              </a:ext>
            </a:extLst>
          </p:cNvPr>
          <p:cNvSpPr txBox="1"/>
          <p:nvPr/>
        </p:nvSpPr>
        <p:spPr>
          <a:xfrm>
            <a:off x="5706792" y="6339824"/>
            <a:ext cx="6383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Képek forrása: </a:t>
            </a:r>
            <a:r>
              <a:rPr lang="hu-HU" dirty="0" err="1"/>
              <a:t>Héregi</a:t>
            </a:r>
            <a:r>
              <a:rPr lang="hu-HU" dirty="0"/>
              <a:t> P., Precíziós állattartási módszerek, megoldások, 2022.</a:t>
            </a:r>
          </a:p>
        </p:txBody>
      </p:sp>
    </p:spTree>
    <p:extLst>
      <p:ext uri="{BB962C8B-B14F-4D97-AF65-F5344CB8AC3E}">
        <p14:creationId xmlns:p14="http://schemas.microsoft.com/office/powerpoint/2010/main" val="2047901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05ED0C3-D86B-456E-BDF4-7EF72D2F2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87" y="221124"/>
            <a:ext cx="11555605" cy="924054"/>
          </a:xfrm>
        </p:spPr>
        <p:txBody>
          <a:bodyPr/>
          <a:lstStyle/>
          <a:p>
            <a:r>
              <a:rPr lang="hu-HU" dirty="0"/>
              <a:t>3.3.1.2 Szoptatós kocák digitális takarmányozása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3F7337D-BDD1-4DAE-BD1F-A1F37619D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803" y="1289179"/>
            <a:ext cx="2820145" cy="479593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B16DAC8-9BBD-4675-B18A-A15393440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602" y="1791478"/>
            <a:ext cx="3141300" cy="429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68D25DA-CA63-41AE-9F7A-31A7C9050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55" y="3179989"/>
            <a:ext cx="47625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F7A0332C-DBB1-4286-8108-43C60FB18EE8}"/>
              </a:ext>
            </a:extLst>
          </p:cNvPr>
          <p:cNvSpPr txBox="1"/>
          <p:nvPr/>
        </p:nvSpPr>
        <p:spPr>
          <a:xfrm>
            <a:off x="408905" y="1440419"/>
            <a:ext cx="45944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Ideális takarmányozási görbe állítható be egyedileg</a:t>
            </a:r>
          </a:p>
          <a:p>
            <a:r>
              <a:rPr lang="hu-HU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Kisebb takarmány adagokban igény szerinti takarmány felvétel</a:t>
            </a:r>
          </a:p>
          <a:p>
            <a:r>
              <a:rPr lang="hu-HU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Jobb takarmány hasznosulás</a:t>
            </a:r>
          </a:p>
          <a:p>
            <a:r>
              <a:rPr lang="hu-HU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Jelentős élőmunka megtakarítás</a:t>
            </a:r>
          </a:p>
          <a:p>
            <a:r>
              <a:rPr lang="hu-HU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Eredményes egészségi állapot és kondíció kontroll</a:t>
            </a:r>
            <a:endParaRPr lang="hu-HU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AFDF0674-FC34-4961-B116-C6CE06452800}"/>
              </a:ext>
            </a:extLst>
          </p:cNvPr>
          <p:cNvSpPr txBox="1"/>
          <p:nvPr/>
        </p:nvSpPr>
        <p:spPr>
          <a:xfrm>
            <a:off x="1722620" y="6203868"/>
            <a:ext cx="6383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Képek forrása: </a:t>
            </a:r>
            <a:r>
              <a:rPr lang="hu-HU" dirty="0" err="1"/>
              <a:t>Héregi</a:t>
            </a:r>
            <a:r>
              <a:rPr lang="hu-HU" dirty="0"/>
              <a:t> P., Precíziós állattartási módszerek, megoldások, 2022.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D91FDCEC-5F7A-446B-B8DB-5031E89F327C}"/>
              </a:ext>
            </a:extLst>
          </p:cNvPr>
          <p:cNvSpPr txBox="1"/>
          <p:nvPr/>
        </p:nvSpPr>
        <p:spPr>
          <a:xfrm>
            <a:off x="8949803" y="6113656"/>
            <a:ext cx="3164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Bolla K, Sertéstakarmányozás időszerű kérdései, 2018.</a:t>
            </a:r>
          </a:p>
        </p:txBody>
      </p:sp>
    </p:spTree>
    <p:extLst>
      <p:ext uri="{BB962C8B-B14F-4D97-AF65-F5344CB8AC3E}">
        <p14:creationId xmlns:p14="http://schemas.microsoft.com/office/powerpoint/2010/main" val="3943433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751B87-293E-451B-B040-5C6CDFF79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41" y="83131"/>
            <a:ext cx="11555605" cy="689234"/>
          </a:xfrm>
        </p:spPr>
        <p:txBody>
          <a:bodyPr/>
          <a:lstStyle/>
          <a:p>
            <a:r>
              <a:rPr lang="hu-HU" dirty="0"/>
              <a:t>3.3.2 Ad libitum digitális takarmányozás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9F3CC64-9694-4F92-8B21-23414EE58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480" y="1122378"/>
            <a:ext cx="5534454" cy="1897289"/>
          </a:xfrm>
        </p:spPr>
        <p:txBody>
          <a:bodyPr>
            <a:normAutofit lnSpcReduction="10000"/>
          </a:bodyPr>
          <a:lstStyle/>
          <a:p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Fázisos takarmányozás, </a:t>
            </a:r>
          </a:p>
          <a:p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Multifázisú takarmányozás, </a:t>
            </a:r>
          </a:p>
          <a:p>
            <a:pPr marL="114300" indent="0">
              <a:buNone/>
            </a:pPr>
            <a:r>
              <a:rPr lang="hu-H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elynek keretében minden napra más-más beltartalommal rendelkező takarmány keveréket állítunk elő, például különböző energia tartalmú tápok </a:t>
            </a:r>
            <a:r>
              <a:rPr lang="hu-H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változó arányú bekeverésével.</a:t>
            </a:r>
            <a:endParaRPr lang="hu-H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D50F599-E0C9-4E7C-936C-8A6486E9A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628" y="3369681"/>
            <a:ext cx="648652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B40F2AE-E309-45DB-8AE5-2A0007F5FC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30" t="14607" r="12981" b="3524"/>
          <a:stretch/>
        </p:blipFill>
        <p:spPr>
          <a:xfrm>
            <a:off x="588749" y="3369681"/>
            <a:ext cx="4677339" cy="289560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1FBC87EE-92C9-4827-9951-228933C2CF53}"/>
              </a:ext>
            </a:extLst>
          </p:cNvPr>
          <p:cNvSpPr txBox="1"/>
          <p:nvPr/>
        </p:nvSpPr>
        <p:spPr>
          <a:xfrm>
            <a:off x="3710040" y="6376149"/>
            <a:ext cx="6383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Képek forrása: </a:t>
            </a:r>
            <a:r>
              <a:rPr lang="hu-HU" dirty="0" err="1"/>
              <a:t>Héregi</a:t>
            </a:r>
            <a:r>
              <a:rPr lang="hu-HU" dirty="0"/>
              <a:t> P., Precíziós állattartási módszerek, megoldások, 2022.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19FD6B4-CAF4-4471-B047-465506BC6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79" y="630022"/>
            <a:ext cx="4490930" cy="27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612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EAD5CAD8-CBCC-4198-807C-D9ABE6678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3529" y="905071"/>
            <a:ext cx="4493049" cy="5533051"/>
          </a:xfrm>
        </p:spPr>
        <p:txBody>
          <a:bodyPr>
            <a:normAutofit fontScale="40000" lnSpcReduction="2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hu-HU" sz="4200" b="1" dirty="0"/>
              <a:t>Nagy pontosságra képes megoldás a Big </a:t>
            </a:r>
            <a:r>
              <a:rPr lang="hu-HU" sz="4200" b="1" dirty="0" err="1"/>
              <a:t>Dutchman</a:t>
            </a:r>
            <a:r>
              <a:rPr lang="hu-HU" sz="4200" b="1" dirty="0"/>
              <a:t> cég </a:t>
            </a:r>
            <a:r>
              <a:rPr lang="hu-HU" sz="4200" b="1" dirty="0" err="1"/>
              <a:t>DryExact</a:t>
            </a:r>
            <a:r>
              <a:rPr lang="hu-HU" sz="4200" b="1" dirty="0"/>
              <a:t> multifázisú etetési rendszere</a:t>
            </a:r>
          </a:p>
          <a:p>
            <a:pPr marL="11430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200" b="1" dirty="0"/>
              <a:t>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hu-HU" sz="4200" b="1" dirty="0"/>
              <a:t>A takarmánytároló silóból egy mérlegen álló keverőtartályba kerülnek a takarmány komponensek, grammra pontosan összemérve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hu-HU" sz="4200" b="1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hu-HU" sz="4200" b="1" dirty="0"/>
              <a:t>A keverés után az etetőkbe jutás kétféleképpen történhet: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hu-HU" sz="4200" b="1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hu-HU" sz="4200" b="1" dirty="0"/>
              <a:t>Az egyszerűbb esetben a körön lévő összes etető ugyan azt a takarmány keveréket kapja</a:t>
            </a:r>
          </a:p>
          <a:p>
            <a:pPr marL="114300" indent="0" rtl="0">
              <a:spcBef>
                <a:spcPts val="0"/>
              </a:spcBef>
              <a:spcAft>
                <a:spcPts val="0"/>
              </a:spcAft>
              <a:buNone/>
            </a:pPr>
            <a:endParaRPr lang="hu-HU" sz="4200" b="1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hu-HU" sz="4200" b="1" dirty="0" err="1"/>
              <a:t>Elektropneumatikus</a:t>
            </a:r>
            <a:r>
              <a:rPr lang="hu-HU" sz="4200" b="1" dirty="0"/>
              <a:t> szelepek beiktatásával megadhatjuk hogy melyik kutrica milyen takarmány keveréket kapjon, így differenciálhatunk a kutricák között</a:t>
            </a:r>
          </a:p>
          <a:p>
            <a:pPr marL="114300" indent="0" rtl="0">
              <a:spcBef>
                <a:spcPts val="0"/>
              </a:spcBef>
              <a:spcAft>
                <a:spcPts val="0"/>
              </a:spcAft>
              <a:buNone/>
            </a:pPr>
            <a:endParaRPr lang="hu-HU" sz="4200" b="1" dirty="0"/>
          </a:p>
          <a:p>
            <a:pPr marL="11430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200" b="1" dirty="0"/>
              <a:t>Az „ólvégi” lemaradt állatok még ehetnek egy jobb beltartalmú keveréket, ezzel elkerülve a termen belüli nagyobb szétnövést. (</a:t>
            </a:r>
            <a:r>
              <a:rPr lang="hu-HU" sz="4200" b="1" dirty="0" err="1"/>
              <a:t>All</a:t>
            </a:r>
            <a:r>
              <a:rPr lang="hu-HU" sz="4200" b="1" dirty="0"/>
              <a:t> in - </a:t>
            </a:r>
            <a:r>
              <a:rPr lang="hu-HU" sz="4200" b="1" dirty="0" err="1"/>
              <a:t>all</a:t>
            </a:r>
            <a:r>
              <a:rPr lang="hu-HU" sz="4200" b="1" dirty="0"/>
              <a:t> out rendszerben így rövidebb ideig foglalt egy terem vagy nem kell gyűjtő istállót fenntartani).  </a:t>
            </a: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9B5307E3-D45A-49CF-9096-B5381A99F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04" y="159852"/>
            <a:ext cx="11555412" cy="745218"/>
          </a:xfrm>
        </p:spPr>
        <p:txBody>
          <a:bodyPr/>
          <a:lstStyle/>
          <a:p>
            <a:r>
              <a:rPr lang="hu-HU" dirty="0"/>
              <a:t>3.3.2 Ad libitum digitális takarmányozás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EE8B4B2-EA66-4C68-9E39-CB7DAAB63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17" y="1500042"/>
            <a:ext cx="6878400" cy="410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54DE953-694F-4838-B95D-685BB99FD460}"/>
              </a:ext>
            </a:extLst>
          </p:cNvPr>
          <p:cNvSpPr txBox="1"/>
          <p:nvPr/>
        </p:nvSpPr>
        <p:spPr>
          <a:xfrm>
            <a:off x="358717" y="5732337"/>
            <a:ext cx="6383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Képek forrása: </a:t>
            </a:r>
            <a:r>
              <a:rPr lang="hu-HU" dirty="0" err="1"/>
              <a:t>Héregi</a:t>
            </a:r>
            <a:r>
              <a:rPr lang="hu-HU" dirty="0"/>
              <a:t> P., Precíziós állattartási módszerek, megoldások, 2022.</a:t>
            </a:r>
          </a:p>
        </p:txBody>
      </p:sp>
    </p:spTree>
    <p:extLst>
      <p:ext uri="{BB962C8B-B14F-4D97-AF65-F5344CB8AC3E}">
        <p14:creationId xmlns:p14="http://schemas.microsoft.com/office/powerpoint/2010/main" val="2292036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B94B36-47C5-4FD3-A0D7-0A7543EC3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265382"/>
            <a:ext cx="11555605" cy="521283"/>
          </a:xfrm>
        </p:spPr>
        <p:txBody>
          <a:bodyPr>
            <a:normAutofit fontScale="90000"/>
          </a:bodyPr>
          <a:lstStyle/>
          <a:p>
            <a:r>
              <a:rPr lang="hu-HU" dirty="0"/>
              <a:t>3.4 Nedves etetés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0153529-BEA9-4152-99D1-7DFF5ACE3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839" y="27519"/>
            <a:ext cx="3066960" cy="214687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1FF1134-E270-4B84-892F-0E4645482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839" y="38656"/>
            <a:ext cx="3240562" cy="2146872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A908333F-A559-43BD-A610-4084C4B894BD}"/>
              </a:ext>
            </a:extLst>
          </p:cNvPr>
          <p:cNvSpPr txBox="1"/>
          <p:nvPr/>
        </p:nvSpPr>
        <p:spPr>
          <a:xfrm>
            <a:off x="3048778" y="3279777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0" dirty="0">
                <a:effectLst/>
              </a:rPr>
              <a:t> </a:t>
            </a:r>
            <a:endParaRPr lang="hu-HU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90CBC06C-D126-419D-94B6-BCC565FDD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43" y="1207711"/>
            <a:ext cx="5091404" cy="3392148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03650C40-7A91-48E5-9D6A-BB3745AA8D0B}"/>
              </a:ext>
            </a:extLst>
          </p:cNvPr>
          <p:cNvSpPr txBox="1"/>
          <p:nvPr/>
        </p:nvSpPr>
        <p:spPr>
          <a:xfrm>
            <a:off x="102637" y="4820293"/>
            <a:ext cx="541175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Big </a:t>
            </a:r>
            <a:r>
              <a:rPr lang="hu-HU" dirty="0" err="1"/>
              <a:t>Dutchman</a:t>
            </a:r>
            <a:r>
              <a:rPr lang="hu-HU" dirty="0"/>
              <a:t> folyékony etetési technológiai ismertető</a:t>
            </a:r>
            <a:endParaRPr lang="hu-HU" dirty="0">
              <a:hlinkClick r:id="" action="ppaction://noaction"/>
            </a:endParaRPr>
          </a:p>
          <a:p>
            <a:r>
              <a:rPr lang="hu-HU" dirty="0">
                <a:hlinkClick r:id="" action="ppaction://noaction"/>
              </a:rPr>
              <a:t>https://cdn.bigdutchman.com/fileadmin/content/pig/products/en/pig-production-HydroMixpro-Big-Dutchman-en.pdf</a:t>
            </a:r>
            <a:r>
              <a:rPr lang="hu-HU" dirty="0"/>
              <a:t> 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D27BE54C-7195-4F30-9936-F03FA927CC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94" t="16599" r="12659"/>
          <a:stretch/>
        </p:blipFill>
        <p:spPr>
          <a:xfrm>
            <a:off x="5607697" y="2903785"/>
            <a:ext cx="5411943" cy="3392148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BE407427-95A8-42FA-8707-A3925B66664C}"/>
              </a:ext>
            </a:extLst>
          </p:cNvPr>
          <p:cNvSpPr txBox="1"/>
          <p:nvPr/>
        </p:nvSpPr>
        <p:spPr>
          <a:xfrm>
            <a:off x="6553668" y="2228511"/>
            <a:ext cx="4811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WEDA technológiájú folyékony takarmányozási rendszer</a:t>
            </a:r>
            <a:endParaRPr lang="hu-HU" dirty="0">
              <a:hlinkClick r:id="" action="ppaction://noaction"/>
            </a:endParaRPr>
          </a:p>
          <a:p>
            <a:r>
              <a:rPr lang="hu-HU" dirty="0">
                <a:hlinkClick r:id="" action="ppaction://noaction"/>
              </a:rPr>
              <a:t>http://www.braeuer.cc/hu/fluessigfuetterung_schweine/</a:t>
            </a:r>
            <a:r>
              <a:rPr lang="hu-HU" dirty="0"/>
              <a:t> 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E6776F8F-F8FD-49A1-8D16-393A5A42D171}"/>
              </a:ext>
            </a:extLst>
          </p:cNvPr>
          <p:cNvSpPr txBox="1"/>
          <p:nvPr/>
        </p:nvSpPr>
        <p:spPr>
          <a:xfrm>
            <a:off x="5728665" y="6438729"/>
            <a:ext cx="5170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Héregi</a:t>
            </a:r>
            <a:r>
              <a:rPr lang="hu-HU" dirty="0"/>
              <a:t> P., Precíziós állattartási módszerek, megoldások, 2022.</a:t>
            </a:r>
          </a:p>
        </p:txBody>
      </p:sp>
    </p:spTree>
    <p:extLst>
      <p:ext uri="{BB962C8B-B14F-4D97-AF65-F5344CB8AC3E}">
        <p14:creationId xmlns:p14="http://schemas.microsoft.com/office/powerpoint/2010/main" val="3095685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52199-9B50-42BD-9E0A-68330214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</a:t>
            </a:r>
            <a:r>
              <a:rPr lang="hu-HU" dirty="0"/>
              <a:t>5</a:t>
            </a:r>
            <a:r>
              <a:rPr lang="en-US" dirty="0"/>
              <a:t>. Itatóvíz 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2307B-3DFF-4402-BEDA-C69AAE317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0821" y="554636"/>
            <a:ext cx="5671196" cy="6100996"/>
          </a:xfrm>
        </p:spPr>
        <p:txBody>
          <a:bodyPr>
            <a:normAutofit/>
          </a:bodyPr>
          <a:lstStyle/>
          <a:p>
            <a:r>
              <a:rPr lang="hu-HU" dirty="0"/>
              <a:t>Életkori sajátosságok (szopósmalac, szopató koca – sokkal érzékenyebb)</a:t>
            </a:r>
          </a:p>
          <a:p>
            <a:r>
              <a:rPr lang="hu-HU" dirty="0"/>
              <a:t>Amelyik állat liheg, nem tud inni</a:t>
            </a:r>
          </a:p>
          <a:p>
            <a:r>
              <a:rPr lang="hu-HU" dirty="0"/>
              <a:t>Időjárási különbségek (napszaki különbségek napokon belül)</a:t>
            </a:r>
          </a:p>
          <a:p>
            <a:r>
              <a:rPr lang="hu-HU" dirty="0"/>
              <a:t>Vízrendszerek kritikus felügyelete – Afrikai sertéspestis bejutási lehetősége</a:t>
            </a:r>
          </a:p>
          <a:p>
            <a:r>
              <a:rPr lang="hu-HU" dirty="0"/>
              <a:t>Vízórák, moslékos takarmánykiosztó rendszerek, gyógyszeradagolók digitalizációja = állomány</a:t>
            </a:r>
            <a:r>
              <a:rPr lang="en-US" dirty="0"/>
              <a:t>-</a:t>
            </a:r>
            <a:r>
              <a:rPr lang="hu-HU" dirty="0"/>
              <a:t>diagnosztikai eszköz</a:t>
            </a:r>
          </a:p>
        </p:txBody>
      </p:sp>
      <p:pic>
        <p:nvPicPr>
          <p:cNvPr id="5" name="Picture 4" descr="A close-up of a gloved hand&#10;&#10;Description automatically generated with medium confidence">
            <a:extLst>
              <a:ext uri="{FF2B5EF4-FFF2-40B4-BE49-F238E27FC236}">
                <a16:creationId xmlns:a16="http://schemas.microsoft.com/office/drawing/2014/main" id="{A8E59919-BAAE-498D-A49D-A89362A16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69" y="1409075"/>
            <a:ext cx="5726243" cy="4294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9B966-0A46-4A44-8406-485EC7327987}"/>
              </a:ext>
            </a:extLst>
          </p:cNvPr>
          <p:cNvSpPr txBox="1"/>
          <p:nvPr/>
        </p:nvSpPr>
        <p:spPr>
          <a:xfrm>
            <a:off x="434769" y="5876144"/>
            <a:ext cx="5936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/>
              <a:t>Mindig ellenőrizzük a víz megfestésével, hogy a sertések elé jut-e, s ha igen milyen késéssel Itatóvíz. A képen </a:t>
            </a:r>
            <a:r>
              <a:rPr lang="hu-HU" b="1" dirty="0" err="1"/>
              <a:t>VacSafe</a:t>
            </a:r>
            <a:r>
              <a:rPr lang="hu-HU" b="1" dirty="0"/>
              <a:t> festés.</a:t>
            </a:r>
          </a:p>
        </p:txBody>
      </p:sp>
    </p:spTree>
    <p:extLst>
      <p:ext uri="{BB962C8B-B14F-4D97-AF65-F5344CB8AC3E}">
        <p14:creationId xmlns:p14="http://schemas.microsoft.com/office/powerpoint/2010/main" val="1290643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</a:pPr>
            <a:r>
              <a:rPr lang="hu-HU" dirty="0"/>
              <a:t>4. Digitalizáció a tartástechnológiában</a:t>
            </a:r>
            <a:endParaRPr dirty="0"/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 dirty="0"/>
              <a:t>Feldolgozása 10-15 percet vesz igénybe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4698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D848EE-F907-475D-830A-3A9A5F010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27" y="66546"/>
            <a:ext cx="11555605" cy="763879"/>
          </a:xfrm>
        </p:spPr>
        <p:txBody>
          <a:bodyPr/>
          <a:lstStyle/>
          <a:p>
            <a:r>
              <a:rPr lang="hu-HU" dirty="0"/>
              <a:t>4. Digitalizáció a tartástechnológiában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1D84092-23B5-429F-82A8-B7F4C00CB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780" y="1166326"/>
            <a:ext cx="3224086" cy="4935992"/>
          </a:xfrm>
        </p:spPr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hu-HU" dirty="0"/>
              <a:t>Az istállóklíma szabályozása ma már digitális eszközökkel történik, ugyanakkor a műszerek érzékenységének és mérési tartományának beállításához ismerni kell a sertések számára ideális mikroklíma paramétereket.</a:t>
            </a:r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B626AE39-38E0-4CCA-AD3D-83716BF1DAD4}"/>
              </a:ext>
            </a:extLst>
          </p:cNvPr>
          <p:cNvGraphicFramePr>
            <a:graphicFrameLocks noGrp="1"/>
          </p:cNvGraphicFramePr>
          <p:nvPr/>
        </p:nvGraphicFramePr>
        <p:xfrm>
          <a:off x="4394719" y="830425"/>
          <a:ext cx="7634355" cy="5939713"/>
        </p:xfrm>
        <a:graphic>
          <a:graphicData uri="http://schemas.openxmlformats.org/drawingml/2006/table">
            <a:tbl>
              <a:tblPr/>
              <a:tblGrid>
                <a:gridCol w="930472">
                  <a:extLst>
                    <a:ext uri="{9D8B030D-6E8A-4147-A177-3AD203B41FA5}">
                      <a16:colId xmlns:a16="http://schemas.microsoft.com/office/drawing/2014/main" val="2475191119"/>
                    </a:ext>
                  </a:extLst>
                </a:gridCol>
                <a:gridCol w="448422">
                  <a:extLst>
                    <a:ext uri="{9D8B030D-6E8A-4147-A177-3AD203B41FA5}">
                      <a16:colId xmlns:a16="http://schemas.microsoft.com/office/drawing/2014/main" val="3672750450"/>
                    </a:ext>
                  </a:extLst>
                </a:gridCol>
                <a:gridCol w="515682">
                  <a:extLst>
                    <a:ext uri="{9D8B030D-6E8A-4147-A177-3AD203B41FA5}">
                      <a16:colId xmlns:a16="http://schemas.microsoft.com/office/drawing/2014/main" val="766596225"/>
                    </a:ext>
                  </a:extLst>
                </a:gridCol>
                <a:gridCol w="594158">
                  <a:extLst>
                    <a:ext uri="{9D8B030D-6E8A-4147-A177-3AD203B41FA5}">
                      <a16:colId xmlns:a16="http://schemas.microsoft.com/office/drawing/2014/main" val="653878729"/>
                    </a:ext>
                  </a:extLst>
                </a:gridCol>
                <a:gridCol w="515682">
                  <a:extLst>
                    <a:ext uri="{9D8B030D-6E8A-4147-A177-3AD203B41FA5}">
                      <a16:colId xmlns:a16="http://schemas.microsoft.com/office/drawing/2014/main" val="2787005505"/>
                    </a:ext>
                  </a:extLst>
                </a:gridCol>
                <a:gridCol w="482051">
                  <a:extLst>
                    <a:ext uri="{9D8B030D-6E8A-4147-A177-3AD203B41FA5}">
                      <a16:colId xmlns:a16="http://schemas.microsoft.com/office/drawing/2014/main" val="4259720208"/>
                    </a:ext>
                  </a:extLst>
                </a:gridCol>
                <a:gridCol w="683840">
                  <a:extLst>
                    <a:ext uri="{9D8B030D-6E8A-4147-A177-3AD203B41FA5}">
                      <a16:colId xmlns:a16="http://schemas.microsoft.com/office/drawing/2014/main" val="1950887335"/>
                    </a:ext>
                  </a:extLst>
                </a:gridCol>
                <a:gridCol w="638999">
                  <a:extLst>
                    <a:ext uri="{9D8B030D-6E8A-4147-A177-3AD203B41FA5}">
                      <a16:colId xmlns:a16="http://schemas.microsoft.com/office/drawing/2014/main" val="2371603497"/>
                    </a:ext>
                  </a:extLst>
                </a:gridCol>
                <a:gridCol w="594158">
                  <a:extLst>
                    <a:ext uri="{9D8B030D-6E8A-4147-A177-3AD203B41FA5}">
                      <a16:colId xmlns:a16="http://schemas.microsoft.com/office/drawing/2014/main" val="3033788876"/>
                    </a:ext>
                  </a:extLst>
                </a:gridCol>
                <a:gridCol w="717473">
                  <a:extLst>
                    <a:ext uri="{9D8B030D-6E8A-4147-A177-3AD203B41FA5}">
                      <a16:colId xmlns:a16="http://schemas.microsoft.com/office/drawing/2014/main" val="1255980741"/>
                    </a:ext>
                  </a:extLst>
                </a:gridCol>
                <a:gridCol w="605367">
                  <a:extLst>
                    <a:ext uri="{9D8B030D-6E8A-4147-A177-3AD203B41FA5}">
                      <a16:colId xmlns:a16="http://schemas.microsoft.com/office/drawing/2014/main" val="2860352726"/>
                    </a:ext>
                  </a:extLst>
                </a:gridCol>
                <a:gridCol w="908051">
                  <a:extLst>
                    <a:ext uri="{9D8B030D-6E8A-4147-A177-3AD203B41FA5}">
                      <a16:colId xmlns:a16="http://schemas.microsoft.com/office/drawing/2014/main" val="737475120"/>
                    </a:ext>
                  </a:extLst>
                </a:gridCol>
              </a:tblGrid>
              <a:tr h="161697">
                <a:tc gridSpan="12"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A sertéstartás ajánlott mikroklíma paraméterei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837893"/>
                  </a:ext>
                </a:extLst>
              </a:tr>
              <a:tr h="491989"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Istálló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Hõmér-</a:t>
                      </a:r>
                      <a:br>
                        <a:rPr lang="hu-HU" sz="1000">
                          <a:effectLst/>
                        </a:rPr>
                      </a:br>
                      <a:r>
                        <a:rPr lang="hu-HU" sz="1000">
                          <a:effectLst/>
                        </a:rPr>
                        <a:t>séklet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Rel.</a:t>
                      </a:r>
                      <a:br>
                        <a:rPr lang="hu-HU" sz="1000">
                          <a:effectLst/>
                        </a:rPr>
                      </a:br>
                      <a:r>
                        <a:rPr lang="hu-HU" sz="1000">
                          <a:effectLst/>
                        </a:rPr>
                        <a:t>páratart.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Légsebes-</a:t>
                      </a:r>
                      <a:br>
                        <a:rPr lang="hu-HU" sz="1000">
                          <a:effectLst/>
                        </a:rPr>
                      </a:br>
                      <a:r>
                        <a:rPr lang="hu-HU" sz="1000">
                          <a:effectLst/>
                        </a:rPr>
                        <a:t>ség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Por</a:t>
                      </a:r>
                      <a:br>
                        <a:rPr lang="hu-HU" sz="1000">
                          <a:effectLst/>
                        </a:rPr>
                      </a:br>
                      <a:br>
                        <a:rPr lang="hu-HU" sz="1000">
                          <a:effectLst/>
                        </a:rPr>
                      </a:br>
                      <a:endParaRPr lang="hu-HU" sz="100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CO</a:t>
                      </a:r>
                      <a:r>
                        <a:rPr lang="hu-HU" sz="1000" baseline="-25000">
                          <a:effectLst/>
                        </a:rPr>
                        <a:t>2</a:t>
                      </a:r>
                      <a:r>
                        <a:rPr lang="hu-HU" sz="1000">
                          <a:effectLst/>
                        </a:rPr>
                        <a:t> tartalom</a:t>
                      </a:r>
                      <a:br>
                        <a:rPr lang="hu-HU" sz="1000">
                          <a:effectLst/>
                        </a:rPr>
                      </a:br>
                      <a:br>
                        <a:rPr lang="hu-HU" sz="1000">
                          <a:effectLst/>
                        </a:rPr>
                      </a:br>
                      <a:endParaRPr lang="hu-HU" sz="100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NH</a:t>
                      </a:r>
                      <a:r>
                        <a:rPr lang="hu-HU" sz="1000" baseline="-25000">
                          <a:effectLst/>
                        </a:rPr>
                        <a:t>3</a:t>
                      </a:r>
                      <a:r>
                        <a:rPr lang="hu-HU" sz="1000">
                          <a:effectLst/>
                        </a:rPr>
                        <a:t>-tartalom</a:t>
                      </a:r>
                      <a:br>
                        <a:rPr lang="hu-HU" sz="1000">
                          <a:effectLst/>
                        </a:rPr>
                      </a:br>
                      <a:br>
                        <a:rPr lang="hu-HU" sz="1000">
                          <a:effectLst/>
                        </a:rPr>
                      </a:br>
                      <a:endParaRPr lang="hu-HU" sz="100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H</a:t>
                      </a:r>
                      <a:r>
                        <a:rPr lang="hu-HU" sz="1000" baseline="-25000">
                          <a:effectLst/>
                        </a:rPr>
                        <a:t>2</a:t>
                      </a:r>
                      <a:r>
                        <a:rPr lang="hu-HU" sz="1000">
                          <a:effectLst/>
                        </a:rPr>
                        <a:t>S</a:t>
                      </a:r>
                      <a:br>
                        <a:rPr lang="hu-HU" sz="1000">
                          <a:effectLst/>
                        </a:rPr>
                      </a:br>
                      <a:br>
                        <a:rPr lang="hu-HU" sz="1000">
                          <a:effectLst/>
                        </a:rPr>
                      </a:br>
                      <a:endParaRPr lang="hu-HU" sz="100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919912"/>
                  </a:ext>
                </a:extLst>
              </a:tr>
              <a:tr h="485090"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(°C)</a:t>
                      </a:r>
                      <a:br>
                        <a:rPr lang="hu-HU" sz="1000">
                          <a:effectLst/>
                        </a:rPr>
                      </a:br>
                      <a:br>
                        <a:rPr lang="hu-HU" sz="1000">
                          <a:effectLst/>
                        </a:rPr>
                      </a:br>
                      <a:endParaRPr lang="hu-HU" sz="100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(%)</a:t>
                      </a:r>
                      <a:br>
                        <a:rPr lang="hu-HU" sz="1000">
                          <a:effectLst/>
                        </a:rPr>
                      </a:br>
                      <a:br>
                        <a:rPr lang="hu-HU" sz="1000">
                          <a:effectLst/>
                        </a:rPr>
                      </a:br>
                      <a:endParaRPr lang="hu-HU" sz="100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(m/s)</a:t>
                      </a:r>
                      <a:br>
                        <a:rPr lang="hu-HU" sz="1000">
                          <a:effectLst/>
                        </a:rPr>
                      </a:br>
                      <a:br>
                        <a:rPr lang="hu-HU" sz="1000">
                          <a:effectLst/>
                        </a:rPr>
                      </a:br>
                      <a:endParaRPr lang="hu-HU" sz="100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db/ml</a:t>
                      </a:r>
                      <a:br>
                        <a:rPr lang="hu-HU" sz="1000">
                          <a:effectLst/>
                        </a:rPr>
                      </a:br>
                      <a:r>
                        <a:rPr lang="hu-HU" sz="1000">
                          <a:effectLst/>
                        </a:rPr>
                        <a:t>db/cm³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(tf%)</a:t>
                      </a:r>
                      <a:br>
                        <a:rPr lang="hu-HU" sz="1000">
                          <a:effectLst/>
                        </a:rPr>
                      </a:br>
                      <a:br>
                        <a:rPr lang="hu-HU" sz="1000">
                          <a:effectLst/>
                        </a:rPr>
                      </a:br>
                      <a:endParaRPr lang="hu-HU" sz="100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(mg/m³)</a:t>
                      </a:r>
                      <a:br>
                        <a:rPr lang="hu-HU" sz="1000">
                          <a:effectLst/>
                        </a:rPr>
                      </a:br>
                      <a:br>
                        <a:rPr lang="hu-HU" sz="1000">
                          <a:effectLst/>
                        </a:rPr>
                      </a:br>
                      <a:endParaRPr lang="hu-HU" sz="100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(ppm)</a:t>
                      </a:r>
                      <a:br>
                        <a:rPr lang="hu-HU" sz="1000">
                          <a:effectLst/>
                        </a:rPr>
                      </a:br>
                      <a:br>
                        <a:rPr lang="hu-HU" sz="1000">
                          <a:effectLst/>
                        </a:rPr>
                      </a:br>
                      <a:endParaRPr lang="hu-HU" sz="100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(tf%)</a:t>
                      </a:r>
                      <a:br>
                        <a:rPr lang="hu-HU" sz="1000">
                          <a:effectLst/>
                        </a:rPr>
                      </a:br>
                      <a:br>
                        <a:rPr lang="hu-HU" sz="1000">
                          <a:effectLst/>
                        </a:rPr>
                      </a:br>
                      <a:endParaRPr lang="hu-HU" sz="100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(mg/m³)</a:t>
                      </a:r>
                      <a:br>
                        <a:rPr lang="hu-HU" sz="1000">
                          <a:effectLst/>
                        </a:rPr>
                      </a:br>
                      <a:br>
                        <a:rPr lang="hu-HU" sz="1000">
                          <a:effectLst/>
                        </a:rPr>
                      </a:br>
                      <a:endParaRPr lang="hu-HU" sz="100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(ppm)</a:t>
                      </a:r>
                      <a:br>
                        <a:rPr lang="hu-HU" sz="1000">
                          <a:effectLst/>
                        </a:rPr>
                      </a:br>
                      <a:br>
                        <a:rPr lang="hu-HU" sz="1000">
                          <a:effectLst/>
                        </a:rPr>
                      </a:br>
                      <a:endParaRPr lang="hu-HU" sz="100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243693"/>
                  </a:ext>
                </a:extLst>
              </a:tr>
              <a:tr h="196795"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Kanszállás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10-15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378623"/>
                  </a:ext>
                </a:extLst>
              </a:tr>
              <a:tr h="303271"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Kocaszállás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12-15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60-85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0,15-0,20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0,20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3600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2000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0,002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14-18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20-25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932682"/>
                  </a:ext>
                </a:extLst>
              </a:tr>
              <a:tr h="303271"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Vemhesítõ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18-20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60-75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0,25-0,30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-0,25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 dirty="0">
                          <a:effectLst/>
                        </a:rPr>
                        <a:t>-4500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-2500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-0,0025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 dirty="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0,001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862663"/>
                  </a:ext>
                </a:extLst>
              </a:tr>
              <a:tr h="454906"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Fiaztató kocák részére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hu-HU" sz="1000">
                          <a:effectLst/>
                        </a:rPr>
                      </a:br>
                      <a:r>
                        <a:rPr lang="hu-HU" sz="1000">
                          <a:effectLst/>
                        </a:rPr>
                        <a:t>15-16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60-75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0,10-0,25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 dirty="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tf% alatt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664538"/>
                  </a:ext>
                </a:extLst>
              </a:tr>
              <a:tr h="688785"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malacfészek újszülött malacok részére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33-35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0,05-0,10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 dirty="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93117"/>
                  </a:ext>
                </a:extLst>
              </a:tr>
              <a:tr h="808484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2-4 kg-os 4-8 kg-os 8-10 kg-os</a:t>
                      </a:r>
                      <a:br>
                        <a:rPr lang="pt-BR" sz="1000">
                          <a:effectLst/>
                        </a:rPr>
                      </a:br>
                      <a:r>
                        <a:rPr lang="pt-BR" sz="1000">
                          <a:effectLst/>
                        </a:rPr>
                        <a:t>malac részére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26-28 24-26 22-24</a:t>
                      </a:r>
                      <a:br>
                        <a:rPr lang="hu-HU" sz="1000">
                          <a:effectLst/>
                        </a:rPr>
                      </a:br>
                      <a:br>
                        <a:rPr lang="hu-HU" sz="1000">
                          <a:effectLst/>
                        </a:rPr>
                      </a:br>
                      <a:endParaRPr lang="hu-HU" sz="100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60-70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0,10-0,15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50 alatt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0,20 alatt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3600</a:t>
                      </a:r>
                      <a:br>
                        <a:rPr lang="hu-HU" sz="1000">
                          <a:effectLst/>
                        </a:rPr>
                      </a:br>
                      <a:r>
                        <a:rPr lang="hu-HU" sz="1000">
                          <a:effectLst/>
                        </a:rPr>
                        <a:t>alatt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2000</a:t>
                      </a:r>
                      <a:br>
                        <a:rPr lang="hu-HU" sz="1000">
                          <a:effectLst/>
                        </a:rPr>
                      </a:br>
                      <a:r>
                        <a:rPr lang="hu-HU" sz="1000">
                          <a:effectLst/>
                        </a:rPr>
                        <a:t>alatt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0,002</a:t>
                      </a:r>
                      <a:br>
                        <a:rPr lang="hu-HU" sz="1000">
                          <a:effectLst/>
                        </a:rPr>
                      </a:br>
                      <a:r>
                        <a:rPr lang="hu-HU" sz="1000">
                          <a:effectLst/>
                        </a:rPr>
                        <a:t>alatt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14</a:t>
                      </a:r>
                      <a:br>
                        <a:rPr lang="hu-HU" sz="1000">
                          <a:effectLst/>
                        </a:rPr>
                      </a:br>
                      <a:r>
                        <a:rPr lang="hu-HU" sz="1000">
                          <a:effectLst/>
                        </a:rPr>
                        <a:t>alatt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20</a:t>
                      </a:r>
                      <a:br>
                        <a:rPr lang="hu-HU" sz="1000">
                          <a:effectLst/>
                        </a:rPr>
                      </a:br>
                      <a:r>
                        <a:rPr lang="hu-HU" sz="1000">
                          <a:effectLst/>
                        </a:rPr>
                        <a:t>alatt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14,2 mg/m³</a:t>
                      </a:r>
                      <a:br>
                        <a:rPr lang="hu-HU" sz="1000">
                          <a:effectLst/>
                        </a:rPr>
                      </a:br>
                      <a:r>
                        <a:rPr lang="hu-HU" sz="1000">
                          <a:effectLst/>
                        </a:rPr>
                        <a:t>alatt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686418"/>
                  </a:ext>
                </a:extLst>
              </a:tr>
              <a:tr h="758177"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Hizlaló Elõhízlaló 30-40 kg-ig Utóhízlaló 40-110 kg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18-22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60-85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0,10-0,20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0,2-0,25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3600-4500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2000-2500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0,002-</a:t>
                      </a:r>
                      <a:br>
                        <a:rPr lang="hu-HU" sz="1000">
                          <a:effectLst/>
                        </a:rPr>
                      </a:br>
                      <a:r>
                        <a:rPr lang="hu-HU" sz="1000">
                          <a:effectLst/>
                        </a:rPr>
                        <a:t>-0,0025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14-18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20-25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10 ppm</a:t>
                      </a:r>
                      <a:br>
                        <a:rPr lang="hu-HU" sz="1000">
                          <a:effectLst/>
                        </a:rPr>
                      </a:br>
                      <a:r>
                        <a:rPr lang="hu-HU" sz="1000">
                          <a:effectLst/>
                        </a:rPr>
                        <a:t>alatt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349342"/>
                  </a:ext>
                </a:extLst>
              </a:tr>
              <a:tr h="303271"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16-18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0,15-0,20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0,2-0,3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3600-5400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2000-3000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090457"/>
                  </a:ext>
                </a:extLst>
              </a:tr>
              <a:tr h="983977">
                <a:tc gridSpan="5"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1 tf% = 10</a:t>
                      </a:r>
                      <a:r>
                        <a:rPr lang="hu-HU" sz="1000" baseline="30000">
                          <a:effectLst/>
                        </a:rPr>
                        <a:t>4</a:t>
                      </a:r>
                      <a:r>
                        <a:rPr lang="hu-HU" sz="1000">
                          <a:effectLst/>
                        </a:rPr>
                        <a:t> ppm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pl-PL" sz="1000">
                          <a:effectLst/>
                        </a:rPr>
                        <a:t>1 tf% CO</a:t>
                      </a:r>
                      <a:r>
                        <a:rPr lang="pl-PL" sz="1000" baseline="-25000">
                          <a:effectLst/>
                        </a:rPr>
                        <a:t>2</a:t>
                      </a:r>
                      <a:r>
                        <a:rPr lang="pl-PL" sz="1000">
                          <a:effectLst/>
                        </a:rPr>
                        <a:t> =1,8×10</a:t>
                      </a:r>
                      <a:r>
                        <a:rPr lang="pl-PL" sz="1000" baseline="30000">
                          <a:effectLst/>
                        </a:rPr>
                        <a:t>4</a:t>
                      </a:r>
                      <a:r>
                        <a:rPr lang="pl-PL" sz="1000">
                          <a:effectLst/>
                        </a:rPr>
                        <a:t> mg/m³ CO</a:t>
                      </a:r>
                      <a:r>
                        <a:rPr lang="pl-PL" sz="1000" baseline="-25000">
                          <a:effectLst/>
                        </a:rPr>
                        <a:t>2</a:t>
                      </a:r>
                      <a:r>
                        <a:rPr lang="pl-PL" sz="1000">
                          <a:effectLst/>
                        </a:rPr>
                        <a:t> 1 mg/m³ CO</a:t>
                      </a:r>
                      <a:r>
                        <a:rPr lang="pl-PL" sz="1000" baseline="-25000">
                          <a:effectLst/>
                        </a:rPr>
                        <a:t>2</a:t>
                      </a:r>
                      <a:r>
                        <a:rPr lang="pl-PL" sz="1000">
                          <a:effectLst/>
                        </a:rPr>
                        <a:t> = 0,56 ppm CO</a:t>
                      </a:r>
                      <a:r>
                        <a:rPr lang="pl-PL" sz="1000" baseline="-25000">
                          <a:effectLst/>
                        </a:rPr>
                        <a:t>2</a:t>
                      </a:r>
                      <a:r>
                        <a:rPr lang="pl-PL" sz="1000">
                          <a:effectLst/>
                        </a:rPr>
                        <a:t> 1 ppm CO</a:t>
                      </a:r>
                      <a:r>
                        <a:rPr lang="pl-PL" sz="1000" baseline="-25000">
                          <a:effectLst/>
                        </a:rPr>
                        <a:t>2</a:t>
                      </a:r>
                      <a:r>
                        <a:rPr lang="pl-PL" sz="1000">
                          <a:effectLst/>
                        </a:rPr>
                        <a:t> = 1,8 mg/m³ CO</a:t>
                      </a:r>
                      <a:r>
                        <a:rPr lang="pl-PL" sz="1000" baseline="-25000">
                          <a:effectLst/>
                        </a:rPr>
                        <a:t>2</a:t>
                      </a:r>
                      <a:endParaRPr lang="pl-PL" sz="100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hu-HU" sz="1000">
                          <a:effectLst/>
                        </a:rPr>
                        <a:t>1 tf% NH</a:t>
                      </a:r>
                      <a:r>
                        <a:rPr lang="hu-HU" sz="1000" baseline="-25000">
                          <a:effectLst/>
                        </a:rPr>
                        <a:t>3</a:t>
                      </a:r>
                      <a:r>
                        <a:rPr lang="hu-HU" sz="1000">
                          <a:effectLst/>
                        </a:rPr>
                        <a:t> = 7,1×10</a:t>
                      </a:r>
                      <a:r>
                        <a:rPr lang="hu-HU" sz="1000" baseline="30000">
                          <a:effectLst/>
                        </a:rPr>
                        <a:t>3</a:t>
                      </a:r>
                      <a:r>
                        <a:rPr lang="hu-HU" sz="1000">
                          <a:effectLst/>
                        </a:rPr>
                        <a:t> mg/m³ NH</a:t>
                      </a:r>
                      <a:r>
                        <a:rPr lang="hu-HU" sz="1000" baseline="-25000">
                          <a:effectLst/>
                        </a:rPr>
                        <a:t>3</a:t>
                      </a:r>
                      <a:r>
                        <a:rPr lang="hu-HU" sz="1000">
                          <a:effectLst/>
                        </a:rPr>
                        <a:t> 1 mg/m³ NH</a:t>
                      </a:r>
                      <a:r>
                        <a:rPr lang="hu-HU" sz="1000" baseline="-25000">
                          <a:effectLst/>
                        </a:rPr>
                        <a:t>3</a:t>
                      </a:r>
                      <a:r>
                        <a:rPr lang="hu-HU" sz="1000">
                          <a:effectLst/>
                        </a:rPr>
                        <a:t> = 1,41 ppm NH</a:t>
                      </a:r>
                      <a:r>
                        <a:rPr lang="hu-HU" sz="1000" baseline="-25000">
                          <a:effectLst/>
                        </a:rPr>
                        <a:t>3</a:t>
                      </a:r>
                      <a:r>
                        <a:rPr lang="hu-HU" sz="1000">
                          <a:effectLst/>
                        </a:rPr>
                        <a:t> 1 ppm NH</a:t>
                      </a:r>
                      <a:r>
                        <a:rPr lang="hu-HU" sz="1000" baseline="-25000">
                          <a:effectLst/>
                        </a:rPr>
                        <a:t>3</a:t>
                      </a:r>
                      <a:r>
                        <a:rPr lang="hu-HU" sz="1000">
                          <a:effectLst/>
                        </a:rPr>
                        <a:t> = 0,71 mg/m³ NH</a:t>
                      </a:r>
                      <a:r>
                        <a:rPr lang="hu-HU" sz="1000" baseline="-25000">
                          <a:effectLst/>
                        </a:rPr>
                        <a:t>3</a:t>
                      </a:r>
                      <a:endParaRPr lang="hu-HU" sz="100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effectLst/>
                        </a:rPr>
                        <a:t>1 mg/m³ H</a:t>
                      </a:r>
                      <a:r>
                        <a:rPr lang="pt-BR" sz="1000" baseline="-25000" dirty="0">
                          <a:effectLst/>
                        </a:rPr>
                        <a:t>2</a:t>
                      </a:r>
                      <a:r>
                        <a:rPr lang="pt-BR" sz="1000" dirty="0">
                          <a:effectLst/>
                        </a:rPr>
                        <a:t>S = 0,71 ppm H</a:t>
                      </a:r>
                      <a:r>
                        <a:rPr lang="pt-BR" sz="1000" baseline="-25000" dirty="0">
                          <a:effectLst/>
                        </a:rPr>
                        <a:t>2</a:t>
                      </a:r>
                      <a:r>
                        <a:rPr lang="pt-BR" sz="1000" dirty="0">
                          <a:effectLst/>
                        </a:rPr>
                        <a:t>S 1 ppm = 1,42 mg/m³ H</a:t>
                      </a:r>
                      <a:r>
                        <a:rPr lang="pt-BR" sz="1000" baseline="-25000" dirty="0">
                          <a:effectLst/>
                        </a:rPr>
                        <a:t>2</a:t>
                      </a:r>
                      <a:r>
                        <a:rPr lang="pt-BR" sz="1000" dirty="0">
                          <a:effectLst/>
                        </a:rPr>
                        <a:t>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755473"/>
                  </a:ext>
                </a:extLst>
              </a:tr>
            </a:tbl>
          </a:graphicData>
        </a:graphic>
      </p:graphicFrame>
      <p:sp>
        <p:nvSpPr>
          <p:cNvPr id="6" name="Szövegdoboz 5">
            <a:extLst>
              <a:ext uri="{FF2B5EF4-FFF2-40B4-BE49-F238E27FC236}">
                <a16:creationId xmlns:a16="http://schemas.microsoft.com/office/drawing/2014/main" id="{B0D67F55-6249-4E75-9ECE-3EA255EEF10E}"/>
              </a:ext>
            </a:extLst>
          </p:cNvPr>
          <p:cNvSpPr txBox="1"/>
          <p:nvPr/>
        </p:nvSpPr>
        <p:spPr>
          <a:xfrm>
            <a:off x="2523930" y="6438219"/>
            <a:ext cx="90833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2"/>
              </a:rPr>
              <a:t>https://www.agronaplo.hu/szakfolyoirat/2003/3/allattenyesztes/szellozesi-es-futesi-rendszerek-a-sertestartasban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236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1.1 Bevezetés 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b="1" dirty="0"/>
              <a:t>A sertés mint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Haszonállat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Társállat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Segítőállat 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Gyógyászati alapanyag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Szervdonor</a:t>
            </a:r>
          </a:p>
        </p:txBody>
      </p:sp>
      <p:pic>
        <p:nvPicPr>
          <p:cNvPr id="3" name="Picture 2" descr="A person holding a bucket and a pig in the woods&#10;&#10;Description automatically generated with low confidence">
            <a:extLst>
              <a:ext uri="{FF2B5EF4-FFF2-40B4-BE49-F238E27FC236}">
                <a16:creationId xmlns:a16="http://schemas.microsoft.com/office/drawing/2014/main" id="{DEFACAC0-0345-455F-8C3A-122605745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620" y="1825625"/>
            <a:ext cx="6949833" cy="435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907971-A57F-41E2-8F00-AC2639CC8832}"/>
              </a:ext>
            </a:extLst>
          </p:cNvPr>
          <p:cNvSpPr txBox="1"/>
          <p:nvPr/>
        </p:nvSpPr>
        <p:spPr>
          <a:xfrm>
            <a:off x="3974384" y="6338986"/>
            <a:ext cx="78960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4"/>
              </a:rPr>
              <a:t>Pigs or Dogs- Which Animal is the Better Truffle Hunter? ~ </a:t>
            </a:r>
            <a:r>
              <a:rPr lang="en-US" dirty="0" err="1">
                <a:hlinkClick r:id="rId4"/>
              </a:rPr>
              <a:t>Pelagaggia</a:t>
            </a:r>
            <a:r>
              <a:rPr lang="en-US" dirty="0">
                <a:hlinkClick r:id="rId4"/>
              </a:rPr>
              <a:t> Truffles</a:t>
            </a:r>
            <a:endParaRPr lang="hu-H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D49D855D-3511-4DC7-80AD-92CCA931B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67" y="145483"/>
            <a:ext cx="11555605" cy="861750"/>
          </a:xfrm>
        </p:spPr>
        <p:txBody>
          <a:bodyPr/>
          <a:lstStyle/>
          <a:p>
            <a:r>
              <a:rPr lang="hu-HU" dirty="0"/>
              <a:t>4. Digitalizáció a tartástechnológiában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E11EC67F-65C9-468D-AFEE-FF4ECB2E2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353" y="1240972"/>
            <a:ext cx="6321849" cy="4674734"/>
          </a:xfrm>
        </p:spPr>
        <p:txBody>
          <a:bodyPr>
            <a:normAutofit fontScale="77500" lnSpcReduction="20000"/>
          </a:bodyPr>
          <a:lstStyle/>
          <a:p>
            <a:pPr marL="114300" indent="0">
              <a:buNone/>
            </a:pPr>
            <a:r>
              <a:rPr lang="hu-HU" sz="4000" dirty="0"/>
              <a:t>Klímakontroll</a:t>
            </a:r>
          </a:p>
          <a:p>
            <a:endParaRPr lang="hu-HU" dirty="0"/>
          </a:p>
          <a:p>
            <a:r>
              <a:rPr lang="hu-HU" dirty="0"/>
              <a:t>Digitális klímakontroll  során az istállótermekben elhelyezett szenzorok folyamatosan érzékelik a levegő különböző paramétereit, pl. hőmérséklet, páratartalom, CO</a:t>
            </a:r>
            <a:r>
              <a:rPr lang="hu-HU" baseline="-25000" dirty="0"/>
              <a:t>2</a:t>
            </a:r>
            <a:r>
              <a:rPr lang="hu-HU" dirty="0"/>
              <a:t>, NH</a:t>
            </a:r>
            <a:r>
              <a:rPr lang="hu-HU" baseline="-25000" dirty="0"/>
              <a:t>3</a:t>
            </a:r>
            <a:r>
              <a:rPr lang="hu-HU" dirty="0"/>
              <a:t>  légsebesség, fény…</a:t>
            </a:r>
          </a:p>
          <a:p>
            <a:r>
              <a:rPr lang="hu-HU" dirty="0"/>
              <a:t>A </a:t>
            </a:r>
            <a:r>
              <a:rPr lang="hu-HU" dirty="0" err="1"/>
              <a:t>termenként</a:t>
            </a:r>
            <a:r>
              <a:rPr lang="hu-HU" dirty="0"/>
              <a:t> elhelyezett vezérlő egységek minden adatot tárolnak, az adatokat központi számítógépre vagy a felhőbe küldik, szükség esetén beindítják vagy leállítják a technikai berendezéseket (pl. fűtés, szellőztetés)</a:t>
            </a:r>
          </a:p>
          <a:p>
            <a:r>
              <a:rPr lang="hu-HU" dirty="0"/>
              <a:t>A központi adatokhoz a gazda szükség esetén otthonából hozzáfér, akár éjszakai riasztásokat is észlel, azonnali beavatkozásra képes. Idősoros adatokból kimutatásokat készíthet, következtetéseket vonhat le.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99591B8-DDE9-4105-B9EB-EF4196027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679" y="721688"/>
            <a:ext cx="3725067" cy="248337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36ACBB0-E5B0-400B-B16D-53CDF8BBB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212" y="4017458"/>
            <a:ext cx="2415860" cy="208367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3AC3D999-7F20-4BC7-A614-EC6F35BFC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351" y="3941962"/>
            <a:ext cx="2415860" cy="2159175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A5E66E68-1082-4E8C-8453-903CC5BC7293}"/>
              </a:ext>
            </a:extLst>
          </p:cNvPr>
          <p:cNvSpPr txBox="1"/>
          <p:nvPr/>
        </p:nvSpPr>
        <p:spPr>
          <a:xfrm>
            <a:off x="7696828" y="3280562"/>
            <a:ext cx="32047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 VENTO klímakonzol, </a:t>
            </a:r>
            <a:r>
              <a:rPr lang="hu-HU" dirty="0" err="1"/>
              <a:t>BigDutchman</a:t>
            </a:r>
            <a:endParaRPr lang="hu-HU" dirty="0"/>
          </a:p>
          <a:p>
            <a:r>
              <a:rPr lang="hu-HU" dirty="0">
                <a:hlinkClick r:id="rId5"/>
              </a:rPr>
              <a:t>https://www.bigdutchman.com/en/pig-production/products/detail/vento/</a:t>
            </a:r>
            <a:r>
              <a:rPr lang="hu-HU" dirty="0"/>
              <a:t> 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13932911-C97B-4E11-A269-46CC06DE50E1}"/>
              </a:ext>
            </a:extLst>
          </p:cNvPr>
          <p:cNvSpPr txBox="1"/>
          <p:nvPr/>
        </p:nvSpPr>
        <p:spPr>
          <a:xfrm>
            <a:off x="7478651" y="6072913"/>
            <a:ext cx="41210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Klímakomputerek, </a:t>
            </a:r>
            <a:r>
              <a:rPr lang="hu-HU" dirty="0" err="1"/>
              <a:t>Braeuer</a:t>
            </a:r>
            <a:r>
              <a:rPr lang="hu-HU" dirty="0"/>
              <a:t> </a:t>
            </a:r>
            <a:r>
              <a:rPr lang="hu-HU" dirty="0" err="1"/>
              <a:t>Stalltechnik</a:t>
            </a:r>
            <a:endParaRPr lang="hu-HU" dirty="0"/>
          </a:p>
          <a:p>
            <a:r>
              <a:rPr lang="hu-HU" dirty="0">
                <a:hlinkClick r:id="rId6"/>
              </a:rPr>
              <a:t>http://www.braeuer.cc/en/ventilation_technology/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7354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6655789-B105-40FB-A120-5949C21E4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96" y="169183"/>
            <a:ext cx="11555605" cy="633251"/>
          </a:xfrm>
        </p:spPr>
        <p:txBody>
          <a:bodyPr/>
          <a:lstStyle/>
          <a:p>
            <a:r>
              <a:rPr lang="hu-HU" dirty="0"/>
              <a:t>4.1 Fűtés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8148591-306C-4B22-89C7-7178F5D47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41" y="840845"/>
            <a:ext cx="3951877" cy="2634585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8AF91068-3E0E-4DB7-865D-9132A8B11340}"/>
              </a:ext>
            </a:extLst>
          </p:cNvPr>
          <p:cNvSpPr txBox="1"/>
          <p:nvPr/>
        </p:nvSpPr>
        <p:spPr>
          <a:xfrm>
            <a:off x="734407" y="1049626"/>
            <a:ext cx="2779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/>
              <a:t>Zónafűtés utónevelő technológiába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7F30255-FE04-48C1-81B3-B64BED5FB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967" y="40649"/>
            <a:ext cx="3830971" cy="2634585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E9BD1E56-A463-4248-902D-CE54BEE32B3C}"/>
              </a:ext>
            </a:extLst>
          </p:cNvPr>
          <p:cNvSpPr txBox="1"/>
          <p:nvPr/>
        </p:nvSpPr>
        <p:spPr>
          <a:xfrm>
            <a:off x="4686282" y="232068"/>
            <a:ext cx="2577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/>
              <a:t>Termosztát vezérelt hőlégbefúvó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7EC923C7-4EBA-4766-ABD3-E8214CF08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120" y="55983"/>
            <a:ext cx="3857283" cy="2632938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BFA16F95-627F-4A26-8F38-09E53E9519F2}"/>
              </a:ext>
            </a:extLst>
          </p:cNvPr>
          <p:cNvSpPr txBox="1"/>
          <p:nvPr/>
        </p:nvSpPr>
        <p:spPr>
          <a:xfrm>
            <a:off x="8323908" y="208809"/>
            <a:ext cx="3729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/>
              <a:t>Deltacső és ikercső perforált mennyezetekhez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374E380B-90BE-4F47-9DEE-FC6472228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555" y="2696979"/>
            <a:ext cx="3830971" cy="2634585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57F9B087-8D98-41CD-885A-166A37382E6B}"/>
              </a:ext>
            </a:extLst>
          </p:cNvPr>
          <p:cNvSpPr txBox="1"/>
          <p:nvPr/>
        </p:nvSpPr>
        <p:spPr>
          <a:xfrm>
            <a:off x="4522661" y="2788434"/>
            <a:ext cx="3270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/>
              <a:t>Melegvizes radiátor </a:t>
            </a:r>
            <a:r>
              <a:rPr lang="hu-HU" sz="1200" b="1" dirty="0" err="1"/>
              <a:t>légbeejtő</a:t>
            </a:r>
            <a:r>
              <a:rPr lang="hu-HU" sz="1200" b="1" dirty="0"/>
              <a:t> alá helyezve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0829E450-5594-4FAD-9CFB-E4C75921D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1120" y="2750797"/>
            <a:ext cx="3691474" cy="2526948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758AA2E4-DF6D-4C3F-9623-DCE5C174990E}"/>
              </a:ext>
            </a:extLst>
          </p:cNvPr>
          <p:cNvSpPr txBox="1"/>
          <p:nvPr/>
        </p:nvSpPr>
        <p:spPr>
          <a:xfrm>
            <a:off x="8323908" y="2728547"/>
            <a:ext cx="3148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/>
              <a:t>Energia takarékos levegő-víz hőcserélő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8DFE5CF-F49A-497E-A3D5-54B075174C6F}"/>
              </a:ext>
            </a:extLst>
          </p:cNvPr>
          <p:cNvSpPr txBox="1"/>
          <p:nvPr/>
        </p:nvSpPr>
        <p:spPr>
          <a:xfrm>
            <a:off x="4992856" y="5887590"/>
            <a:ext cx="6879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Fűtési rendszerek</a:t>
            </a:r>
            <a:endParaRPr lang="hu-HU" dirty="0">
              <a:hlinkClick r:id="" action="ppaction://noaction"/>
            </a:endParaRPr>
          </a:p>
          <a:p>
            <a:r>
              <a:rPr lang="hu-HU" dirty="0">
                <a:hlinkClick r:id="" action="ppaction://noaction"/>
              </a:rPr>
              <a:t>https://www.bigdutchman.com/en/pig-production/products/detail/heating-systems-1/</a:t>
            </a:r>
            <a:r>
              <a:rPr lang="hu-HU" dirty="0"/>
              <a:t>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F9F859E-09B4-42FF-863B-B2E8F7581B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8699" y="3513841"/>
            <a:ext cx="2059559" cy="3102211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00D29198-5AF1-4629-AC8F-D67E356C49E7}"/>
              </a:ext>
            </a:extLst>
          </p:cNvPr>
          <p:cNvSpPr txBox="1"/>
          <p:nvPr/>
        </p:nvSpPr>
        <p:spPr>
          <a:xfrm flipH="1">
            <a:off x="265441" y="4108194"/>
            <a:ext cx="17294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Fiaztatói búvóláda elektromos melegítőlappal</a:t>
            </a:r>
          </a:p>
          <a:p>
            <a:r>
              <a:rPr lang="hu-HU" dirty="0">
                <a:hlinkClick r:id="rId8"/>
              </a:rPr>
              <a:t>http://www.braeuer.cc/en/176/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4003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DF1974-F7F9-4313-8A78-69EED8666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04" y="131861"/>
            <a:ext cx="11555605" cy="773210"/>
          </a:xfrm>
        </p:spPr>
        <p:txBody>
          <a:bodyPr/>
          <a:lstStyle/>
          <a:p>
            <a:r>
              <a:rPr lang="hu-HU" dirty="0"/>
              <a:t>4.2 Hűtés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1AE3E79-CC48-4B9E-99C6-9D2F7A653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04" y="986658"/>
            <a:ext cx="3293842" cy="219452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ED05214-AA31-4EE4-9767-1FE0A38BC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117" y="882869"/>
            <a:ext cx="4174542" cy="313090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BEBD03D-A1F1-4E46-B93C-F3F123A7E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695" y="986659"/>
            <a:ext cx="3421966" cy="2194522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4460349E-641E-47CB-93B8-875A98C54EE7}"/>
              </a:ext>
            </a:extLst>
          </p:cNvPr>
          <p:cNvSpPr txBox="1"/>
          <p:nvPr/>
        </p:nvSpPr>
        <p:spPr>
          <a:xfrm>
            <a:off x="578341" y="4664790"/>
            <a:ext cx="63743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Az </a:t>
            </a:r>
            <a:r>
              <a:rPr lang="hu-HU" sz="1800" b="1" dirty="0" err="1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evaporatív</a:t>
            </a:r>
            <a:r>
              <a:rPr lang="hu-HU" sz="18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 vagy párologtató légkondicionálás alacsony költséggel megvalósítható és gazdaságosan üzemeltethető lehetőség nagy terek hűtésére. Működése során egyszerre valósul meg a párásítás, hűtés, pormegkötés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3E23A6AF-8673-4908-AD81-01B487714C8D}"/>
              </a:ext>
            </a:extLst>
          </p:cNvPr>
          <p:cNvSpPr txBox="1"/>
          <p:nvPr/>
        </p:nvSpPr>
        <p:spPr>
          <a:xfrm>
            <a:off x="3530695" y="3168078"/>
            <a:ext cx="32173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u-HU" dirty="0"/>
          </a:p>
          <a:p>
            <a:r>
              <a:rPr lang="hu-HU" dirty="0" err="1"/>
              <a:t>Breezair</a:t>
            </a:r>
            <a:r>
              <a:rPr lang="hu-HU" dirty="0"/>
              <a:t> </a:t>
            </a:r>
            <a:r>
              <a:rPr lang="hu-HU" dirty="0" err="1"/>
              <a:t>evaporatív</a:t>
            </a:r>
            <a:r>
              <a:rPr lang="hu-HU" dirty="0"/>
              <a:t> hűtés</a:t>
            </a:r>
            <a:endParaRPr lang="hu-HU" dirty="0">
              <a:hlinkClick r:id="" action="ppaction://noaction"/>
            </a:endParaRPr>
          </a:p>
          <a:p>
            <a:r>
              <a:rPr lang="hu-HU" dirty="0">
                <a:hlinkClick r:id="" action="ppaction://noaction"/>
              </a:rPr>
              <a:t>https://conair.hu/alkalmazasi-teruletek/</a:t>
            </a:r>
            <a:r>
              <a:rPr lang="hu-HU" dirty="0"/>
              <a:t> 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31EE2C65-2247-40D8-8C96-A7CF72C800EE}"/>
              </a:ext>
            </a:extLst>
          </p:cNvPr>
          <p:cNvSpPr txBox="1"/>
          <p:nvPr/>
        </p:nvSpPr>
        <p:spPr>
          <a:xfrm>
            <a:off x="125604" y="3429000"/>
            <a:ext cx="356668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err="1"/>
              <a:t>CombiCool</a:t>
            </a:r>
            <a:r>
              <a:rPr lang="hu-HU" dirty="0"/>
              <a:t> nagynyomású párásító rendszer Big </a:t>
            </a:r>
            <a:r>
              <a:rPr lang="hu-HU" dirty="0" err="1"/>
              <a:t>Dutchman</a:t>
            </a:r>
            <a:r>
              <a:rPr lang="hu-HU" dirty="0"/>
              <a:t> </a:t>
            </a:r>
            <a:r>
              <a:rPr lang="hu-HU" dirty="0">
                <a:hlinkClick r:id="rId5"/>
              </a:rPr>
              <a:t>https://www.bigdutchman.com/en/pig-production/products/detail/cooling-systems/</a:t>
            </a:r>
            <a:endParaRPr lang="hu-HU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087E6979-4AF3-4E03-9D2B-3E269BCC2F67}"/>
              </a:ext>
            </a:extLst>
          </p:cNvPr>
          <p:cNvSpPr txBox="1"/>
          <p:nvPr/>
        </p:nvSpPr>
        <p:spPr>
          <a:xfrm>
            <a:off x="7472892" y="4241563"/>
            <a:ext cx="41745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AIR TO GROUND hűtőrendszer</a:t>
            </a:r>
          </a:p>
          <a:p>
            <a:r>
              <a:rPr lang="hu-HU" dirty="0">
                <a:hlinkClick r:id="rId6"/>
              </a:rPr>
              <a:t>http://www.braeuer.cc/en/ventilation_technology/</a:t>
            </a:r>
            <a:r>
              <a:rPr lang="hu-HU" dirty="0"/>
              <a:t> 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EDD3BF1B-6DF0-4D06-AF98-F48AE2295B5F}"/>
              </a:ext>
            </a:extLst>
          </p:cNvPr>
          <p:cNvSpPr txBox="1"/>
          <p:nvPr/>
        </p:nvSpPr>
        <p:spPr>
          <a:xfrm>
            <a:off x="7506667" y="5187821"/>
            <a:ext cx="4106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rgbClr val="1C9E4A"/>
                </a:solidFill>
                <a:latin typeface="Calibri"/>
                <a:cs typeface="Calibri"/>
              </a:rPr>
              <a:t>Az Air </a:t>
            </a:r>
            <a:r>
              <a:rPr lang="hu-HU" sz="1800" b="1" dirty="0" err="1">
                <a:solidFill>
                  <a:srgbClr val="1C9E4A"/>
                </a:solidFill>
                <a:latin typeface="Calibri"/>
                <a:cs typeface="Calibri"/>
              </a:rPr>
              <a:t>to</a:t>
            </a:r>
            <a:r>
              <a:rPr lang="hu-HU" sz="1800" b="1" dirty="0">
                <a:solidFill>
                  <a:srgbClr val="1C9E4A"/>
                </a:solidFill>
                <a:latin typeface="Calibri"/>
                <a:cs typeface="Calibri"/>
              </a:rPr>
              <a:t> </a:t>
            </a:r>
            <a:r>
              <a:rPr lang="hu-HU" sz="1800" b="1" dirty="0" err="1">
                <a:solidFill>
                  <a:srgbClr val="1C9E4A"/>
                </a:solidFill>
                <a:latin typeface="Calibri"/>
                <a:cs typeface="Calibri"/>
              </a:rPr>
              <a:t>Ground</a:t>
            </a:r>
            <a:r>
              <a:rPr lang="hu-HU" sz="1800" b="1" dirty="0">
                <a:solidFill>
                  <a:srgbClr val="1C9E4A"/>
                </a:solidFill>
                <a:latin typeface="Calibri"/>
                <a:cs typeface="Calibri"/>
              </a:rPr>
              <a:t> hűtőrendszer nyáron és télen is előtemperált levegőt juttat az épületbe, vagyis nyáron hűt, télen fűt.</a:t>
            </a:r>
          </a:p>
        </p:txBody>
      </p:sp>
    </p:spTree>
    <p:extLst>
      <p:ext uri="{BB962C8B-B14F-4D97-AF65-F5344CB8AC3E}">
        <p14:creationId xmlns:p14="http://schemas.microsoft.com/office/powerpoint/2010/main" val="2956039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87B9E67B-6521-49B2-AEB3-5117BC334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11" t="2675" r="19061" b="2958"/>
          <a:stretch/>
        </p:blipFill>
        <p:spPr>
          <a:xfrm>
            <a:off x="8145350" y="1326395"/>
            <a:ext cx="1995516" cy="2012995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F545C2C-9B2B-46C7-8DC4-2B2369A48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49" y="198644"/>
            <a:ext cx="11555605" cy="781070"/>
          </a:xfrm>
        </p:spPr>
        <p:txBody>
          <a:bodyPr>
            <a:normAutofit/>
          </a:bodyPr>
          <a:lstStyle/>
          <a:p>
            <a:r>
              <a:rPr lang="hu-HU" dirty="0"/>
              <a:t>4.3 Szellőztetés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F3D2C5EC-BE30-4A69-BF7D-F2628EC8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077" y="1119624"/>
            <a:ext cx="4144455" cy="4926661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hu-HU" dirty="0"/>
              <a:t>A szellőztetés, vagyis légcsere érdekében az istállókban számos jó gyakorlatot alkalmaznak:</a:t>
            </a:r>
          </a:p>
          <a:p>
            <a:pPr marL="114300" indent="0">
              <a:buNone/>
            </a:pPr>
            <a:endParaRPr lang="hu-HU" dirty="0"/>
          </a:p>
          <a:p>
            <a:r>
              <a:rPr lang="hu-HU" dirty="0"/>
              <a:t>Perforált állmennyezet fali elszívó ventilátorokkal</a:t>
            </a:r>
          </a:p>
          <a:p>
            <a:r>
              <a:rPr lang="hu-HU" dirty="0"/>
              <a:t>Fali ventilátorok légbeejtőkkel kombinálva</a:t>
            </a:r>
          </a:p>
          <a:p>
            <a:r>
              <a:rPr lang="hu-HU" dirty="0"/>
              <a:t>Gerincszellőzők fali légbeejtőkkel</a:t>
            </a:r>
          </a:p>
          <a:p>
            <a:r>
              <a:rPr lang="hu-HU" dirty="0"/>
              <a:t>Kombinált alagútszellőzés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7D50F57-1129-4806-96C0-68A176B18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546" y="298624"/>
            <a:ext cx="2800077" cy="225756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3B0041E-77E9-4400-99A7-94DEA5AAC0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14" r="35427"/>
          <a:stretch/>
        </p:blipFill>
        <p:spPr>
          <a:xfrm>
            <a:off x="10217727" y="0"/>
            <a:ext cx="1642705" cy="357215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437BD8A-2D72-46A3-B5AA-806E4F93B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187" y="3787081"/>
            <a:ext cx="3724829" cy="248166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F626792-7453-4072-88CD-5412E486B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617" y="3805419"/>
            <a:ext cx="3697306" cy="246333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A698307-5D0E-4340-958B-91397B0930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653" t="10209" r="10122" b="12416"/>
          <a:stretch/>
        </p:blipFill>
        <p:spPr>
          <a:xfrm>
            <a:off x="7429524" y="197614"/>
            <a:ext cx="2159650" cy="1405274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A90D5440-D090-4B24-AE95-F0AAA19026B7}"/>
              </a:ext>
            </a:extLst>
          </p:cNvPr>
          <p:cNvSpPr txBox="1"/>
          <p:nvPr/>
        </p:nvSpPr>
        <p:spPr>
          <a:xfrm>
            <a:off x="5233592" y="6408663"/>
            <a:ext cx="64016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8"/>
              </a:rPr>
              <a:t>https://www.bigdutchman.com/en/pig-production/products/pig-climate-control/</a:t>
            </a:r>
            <a:r>
              <a:rPr lang="hu-HU" dirty="0"/>
              <a:t> 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63C907EC-DDF7-494D-8AB6-491CF9B40FD0}"/>
              </a:ext>
            </a:extLst>
          </p:cNvPr>
          <p:cNvSpPr txBox="1"/>
          <p:nvPr/>
        </p:nvSpPr>
        <p:spPr>
          <a:xfrm>
            <a:off x="3530358" y="2745219"/>
            <a:ext cx="41444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9"/>
              </a:rPr>
              <a:t>http://www.braeuer.cc/en/ventilation_technology/</a:t>
            </a:r>
            <a:r>
              <a:rPr lang="hu-HU" dirty="0"/>
              <a:t> 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7E3627B3-5581-4B2C-B1C2-F66426CCDF81}"/>
              </a:ext>
            </a:extLst>
          </p:cNvPr>
          <p:cNvSpPr txBox="1"/>
          <p:nvPr/>
        </p:nvSpPr>
        <p:spPr>
          <a:xfrm>
            <a:off x="5790318" y="3357728"/>
            <a:ext cx="64016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8"/>
              </a:rPr>
              <a:t>https://www.bigdutchman.com/en/pig-production/products/pig-climate-control/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7525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24F0447-8BD3-424A-A614-56FF73167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65" y="178514"/>
            <a:ext cx="11555605" cy="782540"/>
          </a:xfrm>
        </p:spPr>
        <p:txBody>
          <a:bodyPr/>
          <a:lstStyle/>
          <a:p>
            <a:r>
              <a:rPr lang="hu-HU" dirty="0"/>
              <a:t>4.4 Megvilágítás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01B32019-80CF-492A-B37F-D1E4222B96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1" t="7501" r="11990" b="66351"/>
          <a:stretch/>
        </p:blipFill>
        <p:spPr>
          <a:xfrm>
            <a:off x="2397509" y="1295805"/>
            <a:ext cx="8341308" cy="1548881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B5B034F5-47C8-49DE-915F-2182611A14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7" t="46394" r="12908" b="9252"/>
          <a:stretch/>
        </p:blipFill>
        <p:spPr>
          <a:xfrm>
            <a:off x="2384202" y="2955505"/>
            <a:ext cx="8354615" cy="2799183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1B3FFEE5-88EA-4D76-AC94-B296A2CEC36C}"/>
              </a:ext>
            </a:extLst>
          </p:cNvPr>
          <p:cNvSpPr txBox="1"/>
          <p:nvPr/>
        </p:nvSpPr>
        <p:spPr>
          <a:xfrm>
            <a:off x="4105468" y="5948334"/>
            <a:ext cx="6120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Állattartó telepek energiatakarékos megvilágítása, DILACO </a:t>
            </a:r>
            <a:r>
              <a:rPr lang="hu-HU" dirty="0" err="1"/>
              <a:t>Lighting</a:t>
            </a:r>
            <a:endParaRPr lang="hu-HU" dirty="0"/>
          </a:p>
          <a:p>
            <a:r>
              <a:rPr lang="hu-HU" dirty="0">
                <a:hlinkClick r:id="rId4"/>
              </a:rPr>
              <a:t>https://www.dilacolighting.com/hu/rendszereink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7465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ECEBFF-1A61-4354-8EF8-4D9E53F7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3" y="159853"/>
            <a:ext cx="11555605" cy="819861"/>
          </a:xfrm>
        </p:spPr>
        <p:txBody>
          <a:bodyPr/>
          <a:lstStyle/>
          <a:p>
            <a:r>
              <a:rPr lang="hu-HU" dirty="0"/>
              <a:t>4.5 Környezeti terhelés és csökkentése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13809BF-354E-46D2-8D50-5977DAD35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3" y="1228873"/>
            <a:ext cx="4807300" cy="338037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DB7E7D2-5EAB-44BB-A080-349A6D5718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354" r="1045" b="15510"/>
          <a:stretch/>
        </p:blipFill>
        <p:spPr>
          <a:xfrm>
            <a:off x="4789954" y="3429000"/>
            <a:ext cx="7342474" cy="334471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5C795518-D750-4713-8355-260E5F1287CF}"/>
              </a:ext>
            </a:extLst>
          </p:cNvPr>
          <p:cNvSpPr txBox="1"/>
          <p:nvPr/>
        </p:nvSpPr>
        <p:spPr>
          <a:xfrm>
            <a:off x="5523006" y="1696525"/>
            <a:ext cx="61395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Az intenzív sertéstartás környezeti terhelése kiterjed nem csak a levegő, hanem a felszíni és felszín alatti vizek, valamint a talaj szennyezésére is.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9B6460BD-6A0D-47E6-BD90-DF18F20ADAA8}"/>
              </a:ext>
            </a:extLst>
          </p:cNvPr>
          <p:cNvSpPr txBox="1"/>
          <p:nvPr/>
        </p:nvSpPr>
        <p:spPr>
          <a:xfrm>
            <a:off x="257549" y="4858411"/>
            <a:ext cx="43817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Sertés BAT, 2020. </a:t>
            </a:r>
            <a:r>
              <a:rPr lang="hu-HU" sz="14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http://www.hermanottointezet.hu/docs/BAT_utmutato_az_intenziv_sertestenyeszteshez_2020.pdf</a:t>
            </a:r>
            <a:r>
              <a:rPr lang="hu-H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12073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hu-HU" dirty="0"/>
              <a:t>Téteményképesség digitális monitoring</a:t>
            </a:r>
            <a:endParaRPr dirty="0"/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 dirty="0"/>
              <a:t>Feldolgozása 15-20 percet vesz igénybe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2064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9F7F2-20FA-4760-A865-42EF2A30D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 Téteményképesség </a:t>
            </a:r>
            <a:r>
              <a:rPr lang="en-US" dirty="0"/>
              <a:t>digitalis </a:t>
            </a:r>
            <a:r>
              <a:rPr lang="hu-HU" dirty="0"/>
              <a:t>monitorozása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036FD-EF5C-4C0F-8BEA-86938DCD3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684" y="1657507"/>
            <a:ext cx="6229155" cy="4351338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Termelési csoportonként Különböző</a:t>
            </a:r>
          </a:p>
          <a:p>
            <a:r>
              <a:rPr lang="hu-HU" dirty="0"/>
              <a:t>Tenyészkanok spermaminőség – CASA</a:t>
            </a:r>
          </a:p>
          <a:p>
            <a:r>
              <a:rPr lang="hu-HU" dirty="0"/>
              <a:t>Tenyészkocák, süldők szaporodásbiológiai mutatói – telepirányítási programok (Farm, </a:t>
            </a:r>
            <a:r>
              <a:rPr lang="hu-HU" dirty="0" err="1"/>
              <a:t>Cloud-Farms</a:t>
            </a:r>
            <a:r>
              <a:rPr lang="hu-HU" dirty="0"/>
              <a:t>, </a:t>
            </a:r>
            <a:r>
              <a:rPr lang="hu-HU" dirty="0" err="1"/>
              <a:t>PigChamp</a:t>
            </a:r>
            <a:r>
              <a:rPr lang="hu-HU" dirty="0"/>
              <a:t>, </a:t>
            </a:r>
            <a:r>
              <a:rPr lang="hu-HU" dirty="0" err="1"/>
              <a:t>Livestocker</a:t>
            </a:r>
            <a:r>
              <a:rPr lang="hu-HU" dirty="0"/>
              <a:t>)</a:t>
            </a:r>
          </a:p>
          <a:p>
            <a:r>
              <a:rPr lang="hu-HU" dirty="0"/>
              <a:t>Szaporulat termelési mutatóinak digitális monitoringozása – testtömeg, állatjólét, állategészségügy, járványvédelem)</a:t>
            </a:r>
          </a:p>
          <a:p>
            <a:r>
              <a:rPr lang="hu-HU" dirty="0"/>
              <a:t>Vágóhídi húsminőség monitoringja SEUROP rendszer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1725AC5-50B5-4EE4-8A9C-57D67CEC5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412" y="1786745"/>
            <a:ext cx="4463740" cy="41260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2D560C-0CC4-4A64-8AC2-61F67AE0E81F}"/>
              </a:ext>
            </a:extLst>
          </p:cNvPr>
          <p:cNvSpPr txBox="1"/>
          <p:nvPr/>
        </p:nvSpPr>
        <p:spPr>
          <a:xfrm>
            <a:off x="3687580" y="6115987"/>
            <a:ext cx="8189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 SEUROP </a:t>
            </a:r>
            <a:r>
              <a:rPr lang="en-US" dirty="0" err="1"/>
              <a:t>rendszerben</a:t>
            </a:r>
            <a:r>
              <a:rPr lang="en-US" dirty="0"/>
              <a:t> </a:t>
            </a:r>
            <a:r>
              <a:rPr lang="en-US" dirty="0" err="1"/>
              <a:t>történő</a:t>
            </a:r>
            <a:r>
              <a:rPr lang="en-US" dirty="0"/>
              <a:t> sertéshús-</a:t>
            </a:r>
            <a:r>
              <a:rPr lang="en-US" dirty="0" err="1"/>
              <a:t>minősítés</a:t>
            </a:r>
            <a:r>
              <a:rPr lang="en-US" dirty="0"/>
              <a:t> </a:t>
            </a:r>
            <a:r>
              <a:rPr lang="en-US" dirty="0" err="1"/>
              <a:t>színhúskihozatal</a:t>
            </a:r>
            <a:r>
              <a:rPr lang="en-US" dirty="0"/>
              <a:t> </a:t>
            </a:r>
            <a:r>
              <a:rPr lang="en-US" dirty="0" err="1"/>
              <a:t>elvárásai</a:t>
            </a:r>
            <a:endParaRPr lang="en-US" dirty="0"/>
          </a:p>
          <a:p>
            <a:pPr algn="r"/>
            <a:r>
              <a:rPr lang="en-US" dirty="0">
                <a:hlinkClick r:id="rId3"/>
              </a:rPr>
              <a:t>Belgium leads in high-yield pork production - </a:t>
            </a:r>
            <a:r>
              <a:rPr lang="en-US" dirty="0" err="1">
                <a:hlinkClick r:id="rId3"/>
              </a:rPr>
              <a:t>EuropeanPork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39286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6814E-C4A4-4B36-B4B2-DC7BDA974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5.1. Testtömeg digitális monitorozása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16FE4-ECBB-40F0-8FED-E4D45E9F1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4947" y="1690688"/>
            <a:ext cx="5774453" cy="4351338"/>
          </a:xfrm>
        </p:spPr>
        <p:txBody>
          <a:bodyPr>
            <a:normAutofit fontScale="85000" lnSpcReduction="20000"/>
          </a:bodyPr>
          <a:lstStyle/>
          <a:p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szaporulat kívánt testtömeg elérése az értékesítés egyik feltétele, hiszen a különböző súlykategóriák egyúttal más-más húsminőséget is jelentenek. </a:t>
            </a:r>
          </a:p>
          <a:p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Adott vágóhíd az alacsonyabb súlyú sertéseket vagy nem veszi át, vagy u.n. büntetőárat alkalmaz rájuk. </a:t>
            </a:r>
          </a:p>
          <a:p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vágóhidak piacának függvényében az általuk előnyben részsített súlykategória (például sertés-sonka előállítás nagysúlyú állatokból) is különbözik. </a:t>
            </a:r>
          </a:p>
          <a:p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Mindezeken túl hízóalapanyag ára, takarmányok ára, értékesítési ár, minden esetben jelentőséggel bír</a:t>
            </a:r>
            <a:endParaRPr lang="hu-HU" sz="4000" dirty="0"/>
          </a:p>
        </p:txBody>
      </p:sp>
      <p:pic>
        <p:nvPicPr>
          <p:cNvPr id="5" name="Picture 4" descr="A picture containing text, person, electronics, display&#10;&#10;Description automatically generated">
            <a:extLst>
              <a:ext uri="{FF2B5EF4-FFF2-40B4-BE49-F238E27FC236}">
                <a16:creationId xmlns:a16="http://schemas.microsoft.com/office/drawing/2014/main" id="{CEC9F4A7-8E48-437A-960A-C7DE49893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49" y="1938337"/>
            <a:ext cx="5544945" cy="34711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5ED68F-4409-4E39-9285-7A2359B44F8D}"/>
              </a:ext>
            </a:extLst>
          </p:cNvPr>
          <p:cNvSpPr txBox="1"/>
          <p:nvPr/>
        </p:nvSpPr>
        <p:spPr>
          <a:xfrm>
            <a:off x="222249" y="5664200"/>
            <a:ext cx="691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Fénykép</a:t>
            </a:r>
            <a:r>
              <a:rPr lang="en-US" b="1" dirty="0"/>
              <a:t> </a:t>
            </a:r>
            <a:r>
              <a:rPr lang="en-US" b="1" dirty="0" err="1"/>
              <a:t>alapú</a:t>
            </a:r>
            <a:r>
              <a:rPr lang="en-US" b="1" dirty="0"/>
              <a:t> sertés-</a:t>
            </a:r>
            <a:r>
              <a:rPr lang="en-US" b="1" dirty="0" err="1"/>
              <a:t>súly</a:t>
            </a:r>
            <a:r>
              <a:rPr lang="en-US" b="1" dirty="0"/>
              <a:t> </a:t>
            </a:r>
            <a:r>
              <a:rPr lang="en-US" b="1" dirty="0" err="1"/>
              <a:t>becslő</a:t>
            </a:r>
            <a:r>
              <a:rPr lang="en-US" b="1" dirty="0"/>
              <a:t> </a:t>
            </a:r>
            <a:r>
              <a:rPr lang="en-US" b="1" dirty="0" err="1"/>
              <a:t>rendszer</a:t>
            </a:r>
            <a:endParaRPr lang="en-US" b="1" dirty="0"/>
          </a:p>
          <a:p>
            <a:r>
              <a:rPr lang="en-US" dirty="0">
                <a:hlinkClick r:id="rId4"/>
              </a:rPr>
              <a:t>App developed to estimate weight of pigs from their images | The Japan Agri News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82091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E1EE-E583-47BC-8428-87686B4BB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5.2. Állatjólét digitális monitoringja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E4CE6-6BFA-4F58-A320-AF57119E9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825625"/>
            <a:ext cx="5601581" cy="4351338"/>
          </a:xfrm>
        </p:spPr>
        <p:txBody>
          <a:bodyPr/>
          <a:lstStyle/>
          <a:p>
            <a:r>
              <a:rPr lang="hu-HU" dirty="0"/>
              <a:t>Lásd még:</a:t>
            </a:r>
          </a:p>
          <a:p>
            <a:pPr lvl="1"/>
            <a:r>
              <a:rPr lang="hu-HU" dirty="0"/>
              <a:t>Takarmányozás</a:t>
            </a:r>
          </a:p>
          <a:p>
            <a:pPr lvl="1"/>
            <a:r>
              <a:rPr lang="hu-HU" dirty="0"/>
              <a:t>Itatás</a:t>
            </a:r>
          </a:p>
          <a:p>
            <a:pPr lvl="1"/>
            <a:r>
              <a:rPr lang="hu-HU" dirty="0"/>
              <a:t>Tartástechnológia, stb.</a:t>
            </a:r>
          </a:p>
          <a:p>
            <a:r>
              <a:rPr lang="hu-HU" dirty="0"/>
              <a:t>A fül-, és farokrágás, a társak oldalának rágása, harapdálása, kannibalizmus azon különleges viselkedési formák közé tartoznak amelyek jelentősége kimagasló, mérése nehézkes.</a:t>
            </a:r>
          </a:p>
        </p:txBody>
      </p:sp>
      <p:pic>
        <p:nvPicPr>
          <p:cNvPr id="5" name="Picture 4" descr="A collage of a guinea pig&#10;&#10;Description automatically generated with low confidence">
            <a:extLst>
              <a:ext uri="{FF2B5EF4-FFF2-40B4-BE49-F238E27FC236}">
                <a16:creationId xmlns:a16="http://schemas.microsoft.com/office/drawing/2014/main" id="{87A2F479-0875-4087-9B1E-31F04EE58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581" y="1253330"/>
            <a:ext cx="5670571" cy="4351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92C06E-FDA6-4DDE-AF15-5BE1190C0E74}"/>
              </a:ext>
            </a:extLst>
          </p:cNvPr>
          <p:cNvSpPr txBox="1"/>
          <p:nvPr/>
        </p:nvSpPr>
        <p:spPr>
          <a:xfrm>
            <a:off x="3207224" y="5785477"/>
            <a:ext cx="8559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Fül és farokrágás (sérülések) megfigyelése</a:t>
            </a:r>
          </a:p>
          <a:p>
            <a:pPr algn="r"/>
            <a:r>
              <a:rPr lang="en-US" dirty="0">
                <a:hlinkClick r:id="rId3"/>
              </a:rPr>
              <a:t>Frontiers | Skin Temperature of Slaughter Pigs With Tail Lesions | Veterinary Science (frontiersin.org)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54340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8DB1E-B496-48AD-8424-86811D5EC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1.2 A téma aktualitása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987BE-F309-4734-887E-DC751464C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5279" y="1253331"/>
            <a:ext cx="4681873" cy="5239544"/>
          </a:xfrm>
        </p:spPr>
        <p:txBody>
          <a:bodyPr>
            <a:normAutofit fontScale="85000" lnSpcReduction="10000"/>
          </a:bodyPr>
          <a:lstStyle/>
          <a:p>
            <a:r>
              <a:rPr lang="hu-HU" dirty="0"/>
              <a:t>Nemzetközi piac (vágóállat, energia és takarmány)</a:t>
            </a:r>
          </a:p>
          <a:p>
            <a:r>
              <a:rPr lang="hu-HU" dirty="0"/>
              <a:t>Mezőgazdasági haszonállat gazdálkodás, haszontermelés</a:t>
            </a:r>
          </a:p>
          <a:p>
            <a:r>
              <a:rPr lang="hu-HU" dirty="0"/>
              <a:t>Termelés ésszerűsítés – helyzet függő vezetői döntések</a:t>
            </a:r>
          </a:p>
          <a:p>
            <a:r>
              <a:rPr lang="hu-HU" dirty="0"/>
              <a:t>Termelés felügyelet – termelési folyamatok elemzése</a:t>
            </a:r>
          </a:p>
          <a:p>
            <a:r>
              <a:rPr lang="hu-HU" dirty="0"/>
              <a:t>Értékesítés optimalizáció – tervezett tudatos piacra</a:t>
            </a:r>
            <a:r>
              <a:rPr lang="en-US" dirty="0"/>
              <a:t> </a:t>
            </a:r>
            <a:r>
              <a:rPr lang="hu-HU" dirty="0"/>
              <a:t>helyezés</a:t>
            </a:r>
          </a:p>
          <a:p>
            <a:r>
              <a:rPr lang="hu-HU" dirty="0"/>
              <a:t>Proaktív sertéstartás – végtermék előállítás és értékesítés befolyásolása</a:t>
            </a:r>
          </a:p>
        </p:txBody>
      </p:sp>
      <p:pic>
        <p:nvPicPr>
          <p:cNvPr id="5" name="Picture 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13092E35-D818-45E3-B336-86C786EA9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44" y="1253330"/>
            <a:ext cx="6726954" cy="420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57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CF827-5B82-45EA-98F5-2A0C72116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5.3. Az állategészségügy digitalis monitoringja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AF2ED-C230-4EAB-A7B8-797DD4DEA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0675" y="1825625"/>
            <a:ext cx="5626477" cy="4351338"/>
          </a:xfrm>
        </p:spPr>
        <p:txBody>
          <a:bodyPr>
            <a:normAutofit lnSpcReduction="10000"/>
          </a:bodyPr>
          <a:lstStyle/>
          <a:p>
            <a:r>
              <a:rPr lang="hu-HU"/>
              <a:t>Állategészségügyi adatgyűjtés és elemzése eszközei jelentik a “nagylabort”</a:t>
            </a:r>
          </a:p>
          <a:p>
            <a:r>
              <a:rPr lang="hu-HU"/>
              <a:t>Etetés és itatás adatai – étvágy, elesettség mérés</a:t>
            </a:r>
          </a:p>
          <a:p>
            <a:r>
              <a:rPr lang="hu-HU"/>
              <a:t>Betegségterjesztés felügyelete – B-eSecure</a:t>
            </a:r>
          </a:p>
          <a:p>
            <a:r>
              <a:rPr lang="hu-HU"/>
              <a:t>Viselkedés felügyelet</a:t>
            </a:r>
          </a:p>
          <a:p>
            <a:r>
              <a:rPr lang="hu-HU"/>
              <a:t>Okos vakcinázási, gyógykezelési technikák</a:t>
            </a:r>
          </a:p>
        </p:txBody>
      </p:sp>
      <p:pic>
        <p:nvPicPr>
          <p:cNvPr id="5" name="Picture 4" descr="A collage of a dog&#10;&#10;Description automatically generated with low confidence">
            <a:extLst>
              <a:ext uri="{FF2B5EF4-FFF2-40B4-BE49-F238E27FC236}">
                <a16:creationId xmlns:a16="http://schemas.microsoft.com/office/drawing/2014/main" id="{77CF65C4-DC9A-4E92-ACEE-36B647355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1" y="1825625"/>
            <a:ext cx="6000899" cy="36664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0078DE-5969-4874-8655-7F358A26E28F}"/>
              </a:ext>
            </a:extLst>
          </p:cNvPr>
          <p:cNvSpPr txBox="1"/>
          <p:nvPr/>
        </p:nvSpPr>
        <p:spPr>
          <a:xfrm>
            <a:off x="95101" y="5663821"/>
            <a:ext cx="8393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Sertések</a:t>
            </a:r>
            <a:r>
              <a:rPr lang="en-US" dirty="0"/>
              <a:t> </a:t>
            </a:r>
            <a:r>
              <a:rPr lang="en-US" dirty="0" err="1"/>
              <a:t>arcfelismerő</a:t>
            </a:r>
            <a:r>
              <a:rPr lang="en-US" dirty="0"/>
              <a:t> rendszerek</a:t>
            </a:r>
          </a:p>
          <a:p>
            <a:r>
              <a:rPr lang="en-US" dirty="0">
                <a:hlinkClick r:id="rId3"/>
              </a:rPr>
              <a:t>Smart farming: the future of technology is already here - Articles - pig333, pig to pork community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81219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DAC53-785E-4DC8-80C5-AE6F326C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5.4. A járványvédelem digitális monitoringja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B5ED9-A35D-43B6-A16E-12056FC7A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825625"/>
            <a:ext cx="5314978" cy="4351338"/>
          </a:xfrm>
        </p:spPr>
        <p:txBody>
          <a:bodyPr>
            <a:normAutofit lnSpcReduction="10000"/>
          </a:bodyPr>
          <a:lstStyle/>
          <a:p>
            <a:r>
              <a:rPr lang="hu-HU" dirty="0"/>
              <a:t>Koncepcionális járványvédelem – Google map</a:t>
            </a:r>
          </a:p>
          <a:p>
            <a:r>
              <a:rPr lang="hu-HU" dirty="0"/>
              <a:t>Strukturális járványvédelem – kényszerzuhany</a:t>
            </a:r>
          </a:p>
          <a:p>
            <a:r>
              <a:rPr lang="hu-HU" dirty="0"/>
              <a:t>Bioexclusion – </a:t>
            </a:r>
            <a:r>
              <a:rPr lang="hu-HU" dirty="0" err="1"/>
              <a:t>LaresAgri</a:t>
            </a:r>
            <a:r>
              <a:rPr lang="hu-HU" dirty="0"/>
              <a:t> külső belépők felügyeleti rendszere</a:t>
            </a:r>
          </a:p>
          <a:p>
            <a:r>
              <a:rPr lang="hu-HU" dirty="0"/>
              <a:t>Biocontainment – B-eSecure dolgozói nyomkövetési rendszer</a:t>
            </a:r>
          </a:p>
          <a:p>
            <a:r>
              <a:rPr lang="hu-HU" dirty="0"/>
              <a:t>Helyzetfüggő járványvédelem – hálózatelemzés, monitoring</a:t>
            </a:r>
          </a:p>
        </p:txBody>
      </p:sp>
      <p:pic>
        <p:nvPicPr>
          <p:cNvPr id="5" name="Picture 4" descr="A sign on a tree&#10;&#10;Description automatically generated with low confidence">
            <a:extLst>
              <a:ext uri="{FF2B5EF4-FFF2-40B4-BE49-F238E27FC236}">
                <a16:creationId xmlns:a16="http://schemas.microsoft.com/office/drawing/2014/main" id="{EC7E0464-E96E-4858-94CC-F1DDD269B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639" y="2084115"/>
            <a:ext cx="5899011" cy="3834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280AA1-655A-4AB4-8DD2-FE119E97863A}"/>
              </a:ext>
            </a:extLst>
          </p:cNvPr>
          <p:cNvSpPr txBox="1"/>
          <p:nvPr/>
        </p:nvSpPr>
        <p:spPr>
          <a:xfrm>
            <a:off x="3534771" y="6176963"/>
            <a:ext cx="82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 Lares-Agri geo-</a:t>
            </a:r>
            <a:r>
              <a:rPr lang="en-US" dirty="0" err="1"/>
              <a:t>kerítés</a:t>
            </a:r>
            <a:r>
              <a:rPr lang="en-US" dirty="0"/>
              <a:t> rendszerek</a:t>
            </a:r>
          </a:p>
          <a:p>
            <a:pPr algn="r"/>
            <a:r>
              <a:rPr lang="hu-HU" dirty="0">
                <a:hlinkClick r:id="rId3"/>
              </a:rPr>
              <a:t>New </a:t>
            </a:r>
            <a:r>
              <a:rPr lang="hu-HU" dirty="0" err="1">
                <a:hlinkClick r:id="rId3"/>
              </a:rPr>
              <a:t>smartphone</a:t>
            </a:r>
            <a:r>
              <a:rPr lang="hu-HU" dirty="0">
                <a:hlinkClick r:id="rId3"/>
              </a:rPr>
              <a:t> </a:t>
            </a:r>
            <a:r>
              <a:rPr lang="hu-HU" dirty="0" err="1">
                <a:hlinkClick r:id="rId3"/>
              </a:rPr>
              <a:t>app</a:t>
            </a:r>
            <a:r>
              <a:rPr lang="hu-HU" dirty="0">
                <a:hlinkClick r:id="rId3"/>
              </a:rPr>
              <a:t> </a:t>
            </a:r>
            <a:r>
              <a:rPr lang="hu-HU" dirty="0" err="1">
                <a:hlinkClick r:id="rId3"/>
              </a:rPr>
              <a:t>tracks</a:t>
            </a:r>
            <a:r>
              <a:rPr lang="hu-HU" dirty="0">
                <a:hlinkClick r:id="rId3"/>
              </a:rPr>
              <a:t> </a:t>
            </a:r>
            <a:r>
              <a:rPr lang="hu-HU" dirty="0" err="1">
                <a:hlinkClick r:id="rId3"/>
              </a:rPr>
              <a:t>poultry</a:t>
            </a:r>
            <a:r>
              <a:rPr lang="hu-HU" dirty="0">
                <a:hlinkClick r:id="rId3"/>
              </a:rPr>
              <a:t> </a:t>
            </a:r>
            <a:r>
              <a:rPr lang="hu-HU" dirty="0" err="1">
                <a:hlinkClick r:id="rId3"/>
              </a:rPr>
              <a:t>disease</a:t>
            </a:r>
            <a:r>
              <a:rPr lang="hu-HU" dirty="0">
                <a:hlinkClick r:id="rId3"/>
              </a:rPr>
              <a:t> </a:t>
            </a:r>
            <a:r>
              <a:rPr lang="hu-HU" dirty="0" err="1">
                <a:hlinkClick r:id="rId3"/>
              </a:rPr>
              <a:t>outbreaks</a:t>
            </a:r>
            <a:r>
              <a:rPr lang="hu-HU" dirty="0">
                <a:hlinkClick r:id="rId3"/>
              </a:rPr>
              <a:t> | </a:t>
            </a:r>
            <a:r>
              <a:rPr lang="hu-HU" dirty="0" err="1">
                <a:hlinkClick r:id="rId3"/>
              </a:rPr>
              <a:t>WATTAgNet</a:t>
            </a:r>
            <a:r>
              <a:rPr lang="hu-HU" dirty="0">
                <a:hlinkClick r:id="rId3"/>
              </a:rPr>
              <a:t> | </a:t>
            </a:r>
            <a:r>
              <a:rPr lang="hu-HU" dirty="0" err="1">
                <a:hlinkClick r:id="rId3"/>
              </a:rPr>
              <a:t>WATTPoultry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74996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</a:pPr>
            <a:r>
              <a:rPr lang="hu-HU" dirty="0"/>
              <a:t>6. A sertéstelepi szaporodásbiológia digitalizációja</a:t>
            </a:r>
            <a:endParaRPr dirty="0"/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 dirty="0"/>
              <a:t>Feldolgozása 15-20 percet vesz igénybe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6670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6. A sertéstelepi szaporodásbiológia digitalizációja</a:t>
            </a:r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6660107" y="1825625"/>
            <a:ext cx="521714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A digitálisan támogatott szaporodásbiológiai felügyelet lépései lehetnek:</a:t>
            </a:r>
          </a:p>
          <a:p>
            <a:pPr marL="514350" lvl="0" indent="-514350" algn="l" rtl="0"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/>
              <a:t>Megfelelő – digitálisan támogatott – ciklusdiagnosztika</a:t>
            </a:r>
          </a:p>
          <a:p>
            <a:pPr marL="514350" lvl="0" indent="-514350" algn="l" rtl="0"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/>
              <a:t>Digitálisan támogatott ivarzásdiagnosztika</a:t>
            </a:r>
          </a:p>
          <a:p>
            <a:pPr marL="514350" lvl="0" indent="-514350" algn="l" rtl="0"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/>
              <a:t>Digitális vemhesség monitoring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BECC90-3986-40FC-8CCE-0F81BDD845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16" t="8139" r="7425" b="18193"/>
          <a:stretch/>
        </p:blipFill>
        <p:spPr>
          <a:xfrm>
            <a:off x="550461" y="1282889"/>
            <a:ext cx="4698703" cy="4763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4FC7B8-3CC3-46A8-9B08-F9F61AD73AD6}"/>
              </a:ext>
            </a:extLst>
          </p:cNvPr>
          <p:cNvSpPr txBox="1"/>
          <p:nvPr/>
        </p:nvSpPr>
        <p:spPr>
          <a:xfrm>
            <a:off x="1549448" y="6311624"/>
            <a:ext cx="5217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/>
              <a:t>A kocák ciklusa két részből áll. Tüsző-fázis és sárgatest fázis.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7ED94-9513-4109-8CE9-0767E778F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6.1. Digitális ciklusdiagnosztika, </a:t>
            </a:r>
            <a:br>
              <a:rPr lang="en-US" dirty="0"/>
            </a:br>
            <a:r>
              <a:rPr lang="hu-HU" dirty="0"/>
              <a:t>monitoring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12410-0DF5-453D-B1A6-CF042682C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8" y="1825625"/>
            <a:ext cx="5492398" cy="4351338"/>
          </a:xfrm>
        </p:spPr>
        <p:txBody>
          <a:bodyPr>
            <a:normAutofit fontScale="92500"/>
          </a:bodyPr>
          <a:lstStyle/>
          <a:p>
            <a:r>
              <a:rPr lang="hu-HU"/>
              <a:t>A telepi gyakorlatban eddig már jól alkalmazott vemhesség UH vizsgálatok mellett, itt az ideje, hogy a petefészek UH vizsgálatokat is megtanuljuk, elkezdjük</a:t>
            </a:r>
          </a:p>
          <a:p>
            <a:r>
              <a:rPr lang="hu-HU"/>
              <a:t>Felhasználási területei</a:t>
            </a:r>
          </a:p>
          <a:p>
            <a:pPr lvl="1"/>
            <a:r>
              <a:rPr lang="hu-HU"/>
              <a:t>Ovuláció időpontjának meghatározása</a:t>
            </a:r>
          </a:p>
          <a:p>
            <a:pPr lvl="1"/>
            <a:r>
              <a:rPr lang="hu-HU"/>
              <a:t>Kocaselejtezés oki diagnózisa</a:t>
            </a:r>
          </a:p>
          <a:p>
            <a:pPr lvl="1"/>
            <a:r>
              <a:rPr lang="hu-HU"/>
              <a:t>Süldők tenyésztésbe vétele</a:t>
            </a:r>
          </a:p>
          <a:p>
            <a:pPr lvl="1"/>
            <a:r>
              <a:rPr lang="hu-HU"/>
              <a:t>Ciklusblokád beállítása</a:t>
            </a:r>
          </a:p>
        </p:txBody>
      </p:sp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A4683331-3BCE-42F7-9EED-99989511F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6485" y="3125338"/>
            <a:ext cx="4960667" cy="2948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CB0780-5805-4119-8E11-79591C86D707}"/>
              </a:ext>
            </a:extLst>
          </p:cNvPr>
          <p:cNvSpPr txBox="1"/>
          <p:nvPr/>
        </p:nvSpPr>
        <p:spPr>
          <a:xfrm>
            <a:off x="7083188" y="6176963"/>
            <a:ext cx="4408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/>
              <a:t>Sertés petefészkének UH vizsgálati képe. A Fekete sötét “körök” érett tüszőket jeleznek</a:t>
            </a:r>
          </a:p>
        </p:txBody>
      </p:sp>
      <p:pic>
        <p:nvPicPr>
          <p:cNvPr id="6" name="Tartalom helye 4">
            <a:extLst>
              <a:ext uri="{FF2B5EF4-FFF2-40B4-BE49-F238E27FC236}">
                <a16:creationId xmlns:a16="http://schemas.microsoft.com/office/drawing/2014/main" id="{1E7E57A3-2F41-427E-8D41-D00E3747884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6" t="5991" r="28200" b="4610"/>
          <a:stretch>
            <a:fillRect/>
          </a:stretch>
        </p:blipFill>
        <p:spPr>
          <a:xfrm>
            <a:off x="6916486" y="157817"/>
            <a:ext cx="4953966" cy="2967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56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E2144-D6F4-480E-B2A9-AE99F49BC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 Digitális ivarzás monitoring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29640-0845-4BD9-A1B2-D3E126058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7487" y="1690688"/>
            <a:ext cx="5082966" cy="4351338"/>
          </a:xfrm>
        </p:spPr>
        <p:txBody>
          <a:bodyPr>
            <a:normAutofit fontScale="92500"/>
          </a:bodyPr>
          <a:lstStyle/>
          <a:p>
            <a:r>
              <a:rPr lang="hu-HU" dirty="0"/>
              <a:t>Az ivarzás megfigyelésére több helyszínen is szükség lehet, így</a:t>
            </a:r>
          </a:p>
          <a:p>
            <a:pPr lvl="1"/>
            <a:r>
              <a:rPr lang="hu-HU" dirty="0"/>
              <a:t>Fiaztató</a:t>
            </a:r>
          </a:p>
          <a:p>
            <a:pPr lvl="1"/>
            <a:r>
              <a:rPr lang="hu-HU" dirty="0"/>
              <a:t>Egyedi állások</a:t>
            </a:r>
          </a:p>
          <a:p>
            <a:pPr lvl="1"/>
            <a:r>
              <a:rPr lang="hu-HU" dirty="0"/>
              <a:t>Süldőnevelés</a:t>
            </a:r>
          </a:p>
          <a:p>
            <a:pPr lvl="1"/>
            <a:r>
              <a:rPr lang="hu-HU" dirty="0"/>
              <a:t>Kocaszállás </a:t>
            </a:r>
          </a:p>
          <a:p>
            <a:r>
              <a:rPr lang="hu-HU" dirty="0"/>
              <a:t>Digitális módszerei lehetnek</a:t>
            </a:r>
          </a:p>
          <a:p>
            <a:pPr lvl="1"/>
            <a:r>
              <a:rPr lang="hu-HU" dirty="0"/>
              <a:t>Takarmány, ivóvíz fogyasztás monitoringja</a:t>
            </a:r>
          </a:p>
          <a:p>
            <a:pPr lvl="1"/>
            <a:r>
              <a:rPr lang="hu-HU" dirty="0"/>
              <a:t>Viselkedés monitoring</a:t>
            </a:r>
          </a:p>
          <a:p>
            <a:pPr lvl="1"/>
            <a:r>
              <a:rPr lang="hu-HU" dirty="0"/>
              <a:t>Hőmérséklet monitoring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017F27-8489-4CD7-A155-7832C8BCB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1" t="43979" r="3844" b="18990"/>
          <a:stretch/>
        </p:blipFill>
        <p:spPr>
          <a:xfrm>
            <a:off x="321547" y="1951726"/>
            <a:ext cx="5669820" cy="3752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EF0DDD-26D9-4ED6-BE7D-CC929EB678D0}"/>
              </a:ext>
            </a:extLst>
          </p:cNvPr>
          <p:cNvSpPr txBox="1"/>
          <p:nvPr/>
        </p:nvSpPr>
        <p:spPr>
          <a:xfrm>
            <a:off x="321547" y="5841242"/>
            <a:ext cx="5774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err="1"/>
              <a:t>Kukkolóba</a:t>
            </a:r>
            <a:r>
              <a:rPr lang="hu-HU" dirty="0"/>
              <a:t> helyezett kéktintás ivarzás-vizualizálás</a:t>
            </a:r>
            <a:endParaRPr lang="en-US" dirty="0"/>
          </a:p>
          <a:p>
            <a:pPr algn="r"/>
            <a:r>
              <a:rPr lang="en-US" dirty="0">
                <a:hlinkClick r:id="rId3"/>
              </a:rPr>
              <a:t>www.clemson.edu)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67723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9BA3C-F9D6-4F28-9BF2-0A2EC9D36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6.3. Digitális vemhesség monitoring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772B5-3C7F-42E7-AFAC-EC4C426FD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8" y="1825625"/>
            <a:ext cx="5424160" cy="4351338"/>
          </a:xfrm>
        </p:spPr>
        <p:txBody>
          <a:bodyPr>
            <a:normAutofit lnSpcReduction="10000"/>
          </a:bodyPr>
          <a:lstStyle/>
          <a:p>
            <a:r>
              <a:rPr lang="hu-HU" dirty="0"/>
              <a:t>A vemhesség megállapításának több módszere is van, melyek közül elterjedt </a:t>
            </a:r>
            <a:r>
              <a:rPr lang="hu-HU" dirty="0" err="1"/>
              <a:t>digit</a:t>
            </a:r>
            <a:r>
              <a:rPr lang="en-US" dirty="0"/>
              <a:t>á</a:t>
            </a:r>
            <a:r>
              <a:rPr lang="hu-HU" dirty="0" err="1"/>
              <a:t>lis</a:t>
            </a:r>
            <a:r>
              <a:rPr lang="hu-HU" dirty="0"/>
              <a:t> megoldás a vemhességi UH vizsgálat</a:t>
            </a:r>
          </a:p>
          <a:p>
            <a:r>
              <a:rPr lang="hu-HU" dirty="0"/>
              <a:t>A megállapított vemhességet nyomon kell követni és gondozni kell.</a:t>
            </a:r>
          </a:p>
          <a:p>
            <a:r>
              <a:rPr lang="hu-HU" dirty="0"/>
              <a:t>A csoportos vemheskocaszállás egyik népszerű megoldása a “keresőkanállomás” vagy más néven kukkoló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B44481DE-143A-4BF0-9AC4-1C99DD10B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483" y="1690688"/>
            <a:ext cx="4351338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D6A89B-43C8-4708-B177-B6A27BEED954}"/>
              </a:ext>
            </a:extLst>
          </p:cNvPr>
          <p:cNvSpPr txBox="1"/>
          <p:nvPr/>
        </p:nvSpPr>
        <p:spPr>
          <a:xfrm>
            <a:off x="5923128" y="6123543"/>
            <a:ext cx="6268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Kínai koca vemhességi vizeletteszt</a:t>
            </a:r>
          </a:p>
          <a:p>
            <a:pPr algn="r"/>
            <a:r>
              <a:rPr lang="hu-HU" dirty="0">
                <a:hlinkClick r:id="rId3"/>
              </a:rPr>
              <a:t>1pc </a:t>
            </a:r>
            <a:r>
              <a:rPr lang="hu-HU" dirty="0" err="1">
                <a:hlinkClick r:id="rId3"/>
              </a:rPr>
              <a:t>Sow</a:t>
            </a:r>
            <a:r>
              <a:rPr lang="hu-HU" dirty="0">
                <a:hlinkClick r:id="rId3"/>
              </a:rPr>
              <a:t> </a:t>
            </a:r>
            <a:r>
              <a:rPr lang="hu-HU" dirty="0" err="1">
                <a:hlinkClick r:id="rId3"/>
              </a:rPr>
              <a:t>Pregnancy</a:t>
            </a:r>
            <a:r>
              <a:rPr lang="hu-HU" dirty="0">
                <a:hlinkClick r:id="rId3"/>
              </a:rPr>
              <a:t> </a:t>
            </a:r>
            <a:r>
              <a:rPr lang="hu-HU" dirty="0" err="1">
                <a:hlinkClick r:id="rId3"/>
              </a:rPr>
              <a:t>Tester</a:t>
            </a:r>
            <a:r>
              <a:rPr lang="hu-HU" dirty="0">
                <a:hlinkClick r:id="rId3"/>
              </a:rPr>
              <a:t> Test </a:t>
            </a:r>
            <a:r>
              <a:rPr lang="hu-HU" dirty="0" err="1">
                <a:hlinkClick r:id="rId3"/>
              </a:rPr>
              <a:t>Strip</a:t>
            </a:r>
            <a:r>
              <a:rPr lang="hu-HU" dirty="0">
                <a:hlinkClick r:id="rId3"/>
              </a:rPr>
              <a:t> Pig </a:t>
            </a:r>
            <a:r>
              <a:rPr lang="hu-HU" dirty="0" err="1">
                <a:hlinkClick r:id="rId3"/>
              </a:rPr>
              <a:t>Pregnancy</a:t>
            </a:r>
            <a:r>
              <a:rPr lang="hu-HU" dirty="0">
                <a:hlinkClick r:id="rId3"/>
              </a:rPr>
              <a:t> </a:t>
            </a:r>
            <a:r>
              <a:rPr lang="hu-HU" dirty="0" err="1">
                <a:hlinkClick r:id="rId3"/>
              </a:rPr>
              <a:t>Diagnosis</a:t>
            </a:r>
            <a:r>
              <a:rPr lang="hu-HU" dirty="0">
                <a:hlinkClick r:id="rId3"/>
              </a:rPr>
              <a:t> </a:t>
            </a:r>
            <a:r>
              <a:rPr lang="hu-HU" dirty="0" err="1">
                <a:hlinkClick r:id="rId3"/>
              </a:rPr>
              <a:t>Tester</a:t>
            </a:r>
            <a:r>
              <a:rPr lang="hu-HU" dirty="0">
                <a:hlinkClick r:id="rId3"/>
              </a:rPr>
              <a:t> Test </a:t>
            </a:r>
            <a:r>
              <a:rPr lang="hu-HU" dirty="0" err="1">
                <a:hlinkClick r:id="rId3"/>
              </a:rPr>
              <a:t>Strip</a:t>
            </a:r>
            <a:r>
              <a:rPr lang="hu-HU" dirty="0">
                <a:hlinkClick r:id="rId3"/>
              </a:rPr>
              <a:t> for </a:t>
            </a:r>
            <a:r>
              <a:rPr lang="hu-HU" dirty="0" err="1">
                <a:hlinkClick r:id="rId3"/>
              </a:rPr>
              <a:t>Sow</a:t>
            </a:r>
            <a:r>
              <a:rPr lang="hu-HU" dirty="0">
                <a:hlinkClick r:id="rId3"/>
              </a:rPr>
              <a:t> </a:t>
            </a:r>
            <a:r>
              <a:rPr lang="hu-HU" dirty="0" err="1">
                <a:hlinkClick r:id="rId3"/>
              </a:rPr>
              <a:t>Pregnancy</a:t>
            </a:r>
            <a:r>
              <a:rPr lang="hu-HU" dirty="0">
                <a:hlinkClick r:id="rId3"/>
              </a:rPr>
              <a:t> Testing: Amazon.com: </a:t>
            </a:r>
            <a:r>
              <a:rPr lang="hu-HU" dirty="0" err="1">
                <a:hlinkClick r:id="rId3"/>
              </a:rPr>
              <a:t>Industrial</a:t>
            </a:r>
            <a:r>
              <a:rPr lang="hu-HU" dirty="0">
                <a:hlinkClick r:id="rId3"/>
              </a:rPr>
              <a:t> &amp; </a:t>
            </a:r>
            <a:r>
              <a:rPr lang="hu-HU" dirty="0" err="1">
                <a:hlinkClick r:id="rId3"/>
              </a:rPr>
              <a:t>Scientific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13487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EB54AD-C75D-463D-BA57-E9F46FBD8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47" y="365126"/>
            <a:ext cx="11555605" cy="698564"/>
          </a:xfrm>
        </p:spPr>
        <p:txBody>
          <a:bodyPr/>
          <a:lstStyle/>
          <a:p>
            <a:r>
              <a:rPr lang="hu-HU" dirty="0"/>
              <a:t>6.4 Termékenyítés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C0DAAC65-7CB2-434F-9D04-260ACAA42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8" y="1825625"/>
            <a:ext cx="4231792" cy="4351338"/>
          </a:xfrm>
        </p:spPr>
        <p:txBody>
          <a:bodyPr/>
          <a:lstStyle/>
          <a:p>
            <a:r>
              <a:rPr lang="hu-HU" dirty="0"/>
              <a:t>Kansperma adagok szakszerűtárolása, szállítása a termékenyítés helyére</a:t>
            </a:r>
          </a:p>
          <a:p>
            <a:endParaRPr lang="hu-HU" dirty="0"/>
          </a:p>
          <a:p>
            <a:r>
              <a:rPr lang="hu-HU" dirty="0"/>
              <a:t>Műszeres kondíció ellenőrzés termékenyítést megelőzően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A8724EB-B205-4381-9B68-F962AB983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77" t="37687" r="14209" b="34558"/>
          <a:stretch/>
        </p:blipFill>
        <p:spPr>
          <a:xfrm>
            <a:off x="5085184" y="1380931"/>
            <a:ext cx="5878285" cy="190344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52A48D9-001E-4CAD-99B9-D1628DD227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9660" r="26148" b="41497"/>
          <a:stretch/>
        </p:blipFill>
        <p:spPr>
          <a:xfrm>
            <a:off x="6570305" y="3601617"/>
            <a:ext cx="2908041" cy="1978091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220DFA03-2C7A-46DB-812E-DB01ABE3A615}"/>
              </a:ext>
            </a:extLst>
          </p:cNvPr>
          <p:cNvSpPr txBox="1"/>
          <p:nvPr/>
        </p:nvSpPr>
        <p:spPr>
          <a:xfrm>
            <a:off x="5269464" y="6032308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4"/>
              </a:rPr>
              <a:t>https://danbred-manual.com/en/sow-gilt-manual/mating-unit/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07081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81D9DA-B00A-4FC0-BF39-0D2AD1AA4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96" y="159851"/>
            <a:ext cx="11555605" cy="726557"/>
          </a:xfrm>
        </p:spPr>
        <p:txBody>
          <a:bodyPr/>
          <a:lstStyle/>
          <a:p>
            <a:r>
              <a:rPr lang="hu-HU" dirty="0"/>
              <a:t>6.5 Digitális spermavételi menedzsment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B5BD700-BCA5-460E-B6AA-942AB44F5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3728" y="4787952"/>
            <a:ext cx="9895473" cy="1411434"/>
          </a:xfrm>
        </p:spPr>
        <p:txBody>
          <a:bodyPr>
            <a:normAutofit/>
          </a:bodyPr>
          <a:lstStyle/>
          <a:p>
            <a:r>
              <a:rPr lang="hu-HU" sz="2000" dirty="0">
                <a:hlinkClick r:id="rId3"/>
              </a:rPr>
              <a:t>https://www.imv-technologies.com/swine/fresh-semen</a:t>
            </a:r>
            <a:r>
              <a:rPr lang="hu-HU" sz="2000" dirty="0"/>
              <a:t> </a:t>
            </a:r>
          </a:p>
          <a:p>
            <a:r>
              <a:rPr lang="hu-HU" sz="2000" dirty="0"/>
              <a:t>Minitube spermavétel:</a:t>
            </a:r>
            <a:r>
              <a:rPr lang="hu-HU" sz="2000" dirty="0">
                <a:hlinkClick r:id="rId4"/>
              </a:rPr>
              <a:t> https://www.youtube.com/watch?v=2H1PnuKWsG8</a:t>
            </a:r>
          </a:p>
          <a:p>
            <a:r>
              <a:rPr lang="hu-HU" sz="2000" dirty="0"/>
              <a:t>IMV Technologies </a:t>
            </a:r>
            <a:r>
              <a:rPr lang="hu-HU" sz="2000" dirty="0" err="1"/>
              <a:t>spermavéte</a:t>
            </a:r>
            <a:r>
              <a:rPr lang="hu-HU" sz="2000" dirty="0"/>
              <a:t>: </a:t>
            </a:r>
            <a:r>
              <a:rPr lang="hu-HU" sz="2000" dirty="0">
                <a:hlinkClick r:id="rId4"/>
              </a:rPr>
              <a:t>https://www.youtube.com/watch?v=UIlZDZczpNg&amp;t=55s</a:t>
            </a:r>
            <a:endParaRPr lang="hu-HU" sz="20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0178461-74BC-4B0C-907C-D2264F5D9B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32" t="33741" r="13750" b="46930"/>
          <a:stretch/>
        </p:blipFill>
        <p:spPr>
          <a:xfrm>
            <a:off x="153596" y="731394"/>
            <a:ext cx="10511294" cy="1531587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B3D44DF-D1C8-49AD-B1A7-562AD5C2855B}"/>
              </a:ext>
            </a:extLst>
          </p:cNvPr>
          <p:cNvSpPr txBox="1"/>
          <p:nvPr/>
        </p:nvSpPr>
        <p:spPr>
          <a:xfrm>
            <a:off x="-1" y="2178763"/>
            <a:ext cx="11709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kansperma gyűjtés           minőség vizsgálat                hígítás                     csomagolás            tárolás, szállítás          mesterséges termékenyítés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66A7109-4354-4F63-A024-0AA108A91B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1" t="26667" r="53011" b="31428"/>
          <a:stretch/>
        </p:blipFill>
        <p:spPr>
          <a:xfrm>
            <a:off x="65314" y="2546887"/>
            <a:ext cx="2356627" cy="125089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EE495B69-89EB-4E07-8081-678961D745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72" t="39591" r="53470" b="19185"/>
          <a:stretch/>
        </p:blipFill>
        <p:spPr>
          <a:xfrm>
            <a:off x="2507607" y="2544563"/>
            <a:ext cx="2570506" cy="134985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E45EB11B-C553-416A-BCEC-84EA418885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20" t="38032" r="55918" b="19592"/>
          <a:stretch/>
        </p:blipFill>
        <p:spPr>
          <a:xfrm>
            <a:off x="5238837" y="2729046"/>
            <a:ext cx="1875052" cy="1150089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10D81965-0BB9-4364-8313-5B9C7F0BC79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261" t="26123" r="57372" b="28844"/>
          <a:stretch/>
        </p:blipFill>
        <p:spPr>
          <a:xfrm>
            <a:off x="7184571" y="2521523"/>
            <a:ext cx="1788276" cy="1357612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2546B7A1-3353-40F9-9987-B4764E4846C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66" t="27891" r="53316" b="30204"/>
          <a:stretch/>
        </p:blipFill>
        <p:spPr>
          <a:xfrm>
            <a:off x="9097650" y="2572963"/>
            <a:ext cx="2767837" cy="1462253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A392C97B-35BA-4D16-846D-E0A60472E13C}"/>
              </a:ext>
            </a:extLst>
          </p:cNvPr>
          <p:cNvSpPr txBox="1"/>
          <p:nvPr/>
        </p:nvSpPr>
        <p:spPr>
          <a:xfrm>
            <a:off x="217895" y="4074907"/>
            <a:ext cx="117092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sertés fantomok                               digitális mikroszkóp                      fotométer                 spermahígító                    automata spermacsomagoló</a:t>
            </a:r>
            <a:endParaRPr lang="hu-HU" dirty="0">
              <a:hlinkClick r:id="rId11"/>
            </a:endParaRPr>
          </a:p>
          <a:p>
            <a:r>
              <a:rPr lang="hu-HU" dirty="0"/>
              <a:t>MINITUBE katalógus:    </a:t>
            </a:r>
            <a:r>
              <a:rPr lang="hu-HU" dirty="0">
                <a:hlinkClick r:id="rId11"/>
              </a:rPr>
              <a:t>https://www.minitube.com/catalog/en/porcine/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05555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hu-HU" dirty="0"/>
              <a:t>7. Telepirányítási rendszerek </a:t>
            </a:r>
            <a:endParaRPr dirty="0"/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 dirty="0"/>
              <a:t>Feldolgozása 15-20 percet vesz igénybe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6145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5629E-2B21-436F-B506-ED2F24CA8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1.3</a:t>
            </a:r>
            <a:r>
              <a:rPr lang="en-US" dirty="0"/>
              <a:t> </a:t>
            </a:r>
            <a:r>
              <a:rPr lang="hu-HU" dirty="0"/>
              <a:t>A tananyag áttanulmányozásával megszerezhető, felfrissíthető képességek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FFAC3-4BF2-450E-B07A-12D105ED9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825625"/>
            <a:ext cx="4954991" cy="4351338"/>
          </a:xfrm>
        </p:spPr>
        <p:txBody>
          <a:bodyPr>
            <a:normAutofit fontScale="92500" lnSpcReduction="10000"/>
          </a:bodyPr>
          <a:lstStyle/>
          <a:p>
            <a:pPr marL="114300" indent="0" algn="just">
              <a:buNone/>
            </a:pPr>
            <a:r>
              <a:rPr lang="hu-HU" dirty="0"/>
              <a:t>A 2022-es esztendőben elérhető ágazati digitális és okos megoldásokról szerezhetnek átfogó információt a téma iránt érdeklődők. Azoknak, akik már részben ismerik, használják ezeket a megoldásokat, lehetőséget ad arra, hogy felfrissítsék tudásukat és további hasznos digitalizációs eszközöket, eljárásokat vezessenek be sikeresen </a:t>
            </a:r>
            <a:r>
              <a:rPr lang="en-US" dirty="0"/>
              <a:t>m</a:t>
            </a:r>
            <a:r>
              <a:rPr lang="hu-HU" dirty="0" err="1"/>
              <a:t>űködő</a:t>
            </a:r>
            <a:r>
              <a:rPr lang="hu-HU" dirty="0"/>
              <a:t> sertéstartó gazdaságaikban.</a:t>
            </a:r>
          </a:p>
        </p:txBody>
      </p:sp>
      <p:pic>
        <p:nvPicPr>
          <p:cNvPr id="7" name="Picture 6" descr="A picture containing text, invertebrate&#10;&#10;Description automatically generated">
            <a:extLst>
              <a:ext uri="{FF2B5EF4-FFF2-40B4-BE49-F238E27FC236}">
                <a16:creationId xmlns:a16="http://schemas.microsoft.com/office/drawing/2014/main" id="{E81C3DE3-4484-4506-928B-A963C1DB0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008" y="1825625"/>
            <a:ext cx="5246557" cy="39349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422577-B22B-4A5A-8124-BBA9AFA093C1}"/>
              </a:ext>
            </a:extLst>
          </p:cNvPr>
          <p:cNvSpPr txBox="1"/>
          <p:nvPr/>
        </p:nvSpPr>
        <p:spPr>
          <a:xfrm>
            <a:off x="5171608" y="5981075"/>
            <a:ext cx="578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/>
              <a:t>Thermokamerás</a:t>
            </a:r>
            <a:r>
              <a:rPr lang="en-US" b="1" dirty="0"/>
              <a:t> </a:t>
            </a:r>
            <a:r>
              <a:rPr lang="en-US" b="1" dirty="0" err="1"/>
              <a:t>felvétel</a:t>
            </a:r>
            <a:r>
              <a:rPr lang="en-US" b="1" dirty="0"/>
              <a:t> </a:t>
            </a:r>
            <a:r>
              <a:rPr lang="en-US" b="1" dirty="0" err="1"/>
              <a:t>hízósertésről</a:t>
            </a:r>
            <a:r>
              <a:rPr lang="en-US" dirty="0"/>
              <a:t>. </a:t>
            </a:r>
          </a:p>
          <a:p>
            <a:pPr algn="r"/>
            <a:r>
              <a:rPr lang="en-US" dirty="0">
                <a:hlinkClick r:id="rId3"/>
              </a:rPr>
              <a:t>Pig, thermogram - Stock Image - E764/0602 - Science Photo Library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346513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D6A7D2-2B81-4EB4-998B-EBCC72E64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7. Telepirányítási rendszerek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34FDB6C-64B7-48BB-9C97-A88450D0A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384" y="1275457"/>
            <a:ext cx="3776827" cy="136183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8B147DB-CDF0-4BA2-9AA6-1A052A98F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976" y="5450962"/>
            <a:ext cx="4006376" cy="627608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D2ED069-8DF2-49FA-96EF-90163CDCB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675" y="2909371"/>
            <a:ext cx="3724275" cy="70485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9D7529EC-6150-461A-9110-1CBEED9C1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5661" y="4145595"/>
            <a:ext cx="3724274" cy="773993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5070442D-9A39-4A16-B6EF-B952577D1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224" y="1841401"/>
            <a:ext cx="2276475" cy="942975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CFA7E988-5229-4632-9E64-DB9BD12670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811" y="5177968"/>
            <a:ext cx="3019425" cy="704850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DDBF9D81-020C-4106-8D73-EFF13810C6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547" y="3496192"/>
            <a:ext cx="3771900" cy="904875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D886AD9A-A9A8-4954-AB02-9CF8E9108C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5789" y="5201883"/>
            <a:ext cx="3088821" cy="1125766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78742183-DE72-48C3-8EFE-91E71758DA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6034" y="3052077"/>
            <a:ext cx="2429858" cy="1664903"/>
          </a:xfrm>
          <a:prstGeom prst="rect">
            <a:avLst/>
          </a:prstGeom>
        </p:spPr>
      </p:pic>
      <p:sp>
        <p:nvSpPr>
          <p:cNvPr id="26" name="Szövegdoboz 25">
            <a:extLst>
              <a:ext uri="{FF2B5EF4-FFF2-40B4-BE49-F238E27FC236}">
                <a16:creationId xmlns:a16="http://schemas.microsoft.com/office/drawing/2014/main" id="{218B2A21-AEE1-4BDF-A135-8389BEAF5955}"/>
              </a:ext>
            </a:extLst>
          </p:cNvPr>
          <p:cNvSpPr txBox="1"/>
          <p:nvPr/>
        </p:nvSpPr>
        <p:spPr>
          <a:xfrm>
            <a:off x="5840963" y="5579706"/>
            <a:ext cx="821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BAB3D0B1-B9E9-4C3B-B522-A539DE8B62EF}"/>
              </a:ext>
            </a:extLst>
          </p:cNvPr>
          <p:cNvSpPr txBox="1"/>
          <p:nvPr/>
        </p:nvSpPr>
        <p:spPr>
          <a:xfrm>
            <a:off x="493523" y="2078374"/>
            <a:ext cx="3405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0" i="0" dirty="0" err="1">
                <a:solidFill>
                  <a:srgbClr val="EA6F18"/>
                </a:solidFill>
                <a:effectLst/>
                <a:latin typeface="UniversLTW02-47LightCn"/>
              </a:rPr>
              <a:t>BigFarmNet</a:t>
            </a:r>
            <a:endParaRPr lang="hu-HU" sz="4800" dirty="0"/>
          </a:p>
        </p:txBody>
      </p:sp>
    </p:spTree>
    <p:extLst>
      <p:ext uri="{BB962C8B-B14F-4D97-AF65-F5344CB8AC3E}">
        <p14:creationId xmlns:p14="http://schemas.microsoft.com/office/powerpoint/2010/main" val="20410771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79AA4021-3976-46F4-88A0-1096DBF1F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59" y="941616"/>
            <a:ext cx="7011008" cy="248738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401659F-F742-4608-B830-B83DFA08E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34" t="5447" r="12752" b="5105"/>
          <a:stretch/>
        </p:blipFill>
        <p:spPr>
          <a:xfrm>
            <a:off x="7074854" y="2583401"/>
            <a:ext cx="4921892" cy="4104781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37DDC55B-AAB3-4656-AD4B-94C22A05F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" y="285227"/>
            <a:ext cx="11555605" cy="513764"/>
          </a:xfrm>
        </p:spPr>
        <p:txBody>
          <a:bodyPr>
            <a:normAutofit fontScale="90000"/>
          </a:bodyPr>
          <a:lstStyle/>
          <a:p>
            <a:r>
              <a:rPr lang="hu-HU" dirty="0"/>
              <a:t>7.1 Telepirányítási rendszerek vázlatos felépítése</a:t>
            </a:r>
            <a:endParaRPr lang="de-DE" dirty="0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ED1A0226-A98A-4A7D-8162-D935708F1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686" y="4005491"/>
            <a:ext cx="6043742" cy="1798113"/>
          </a:xfrm>
        </p:spPr>
        <p:txBody>
          <a:bodyPr/>
          <a:lstStyle/>
          <a:p>
            <a:r>
              <a:rPr lang="hu-HU" dirty="0"/>
              <a:t>Egyszerű, látványos felépítés</a:t>
            </a:r>
          </a:p>
          <a:p>
            <a:r>
              <a:rPr lang="hu-HU" dirty="0"/>
              <a:t>Vizuális megjelenítés, grafikonok</a:t>
            </a:r>
          </a:p>
          <a:p>
            <a:r>
              <a:rPr lang="hu-HU" dirty="0"/>
              <a:t>Számítógépes szimulációs „játék”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CCE1C24-865E-41B0-839A-9D2779177EBE}"/>
              </a:ext>
            </a:extLst>
          </p:cNvPr>
          <p:cNvSpPr txBox="1"/>
          <p:nvPr/>
        </p:nvSpPr>
        <p:spPr>
          <a:xfrm>
            <a:off x="2529310" y="6380405"/>
            <a:ext cx="6383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Képek forrása: </a:t>
            </a:r>
            <a:r>
              <a:rPr lang="hu-HU" dirty="0" err="1"/>
              <a:t>Héregi</a:t>
            </a:r>
            <a:r>
              <a:rPr lang="hu-HU" dirty="0"/>
              <a:t> P., Precíziós állattartási módszerek, megoldások, 2022.</a:t>
            </a:r>
          </a:p>
        </p:txBody>
      </p:sp>
    </p:spTree>
    <p:extLst>
      <p:ext uri="{BB962C8B-B14F-4D97-AF65-F5344CB8AC3E}">
        <p14:creationId xmlns:p14="http://schemas.microsoft.com/office/powerpoint/2010/main" val="16034465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72149E5F-5A4A-4A62-8CCC-A20D8F34E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681" y="1060903"/>
            <a:ext cx="8009123" cy="560638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CDE64BD1-5702-43B0-80E3-0D9A0DE5B5B5}"/>
              </a:ext>
            </a:extLst>
          </p:cNvPr>
          <p:cNvSpPr txBox="1"/>
          <p:nvPr/>
        </p:nvSpPr>
        <p:spPr>
          <a:xfrm>
            <a:off x="136551" y="2442132"/>
            <a:ext cx="5405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ERP =</a:t>
            </a:r>
          </a:p>
          <a:p>
            <a:r>
              <a:rPr lang="hu-HU" sz="2000" b="1" dirty="0"/>
              <a:t>Enterprise </a:t>
            </a:r>
            <a:r>
              <a:rPr lang="hu-HU" sz="2000" b="1" dirty="0" err="1"/>
              <a:t>Resource</a:t>
            </a:r>
            <a:r>
              <a:rPr lang="hu-HU" sz="2000" b="1" dirty="0"/>
              <a:t> </a:t>
            </a:r>
            <a:r>
              <a:rPr lang="hu-HU" sz="2000" b="1" dirty="0" err="1"/>
              <a:t>Planning</a:t>
            </a:r>
            <a:r>
              <a:rPr lang="hu-HU" sz="2000" b="1" dirty="0"/>
              <a:t> = </a:t>
            </a:r>
          </a:p>
          <a:p>
            <a:r>
              <a:rPr lang="hu-HU" sz="2000" b="1" dirty="0"/>
              <a:t>Integrált Vállalatirányító Rendszerek</a:t>
            </a: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98AD8237-3509-464B-8EAF-A190A08AA840}"/>
              </a:ext>
            </a:extLst>
          </p:cNvPr>
          <p:cNvSpPr txBox="1">
            <a:spLocks/>
          </p:cNvSpPr>
          <p:nvPr/>
        </p:nvSpPr>
        <p:spPr>
          <a:xfrm>
            <a:off x="224832" y="190711"/>
            <a:ext cx="11555605" cy="106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dirty="0"/>
              <a:t>7.2 Vállalatirányítási rendszerek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D7CC848F-8D22-4FEE-AAA4-32361C789415}"/>
              </a:ext>
            </a:extLst>
          </p:cNvPr>
          <p:cNvSpPr txBox="1"/>
          <p:nvPr/>
        </p:nvSpPr>
        <p:spPr>
          <a:xfrm>
            <a:off x="3060440" y="6167534"/>
            <a:ext cx="1973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Forrás: Gombos, 2021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02D4C913-B349-4447-A362-A3812088460F}"/>
              </a:ext>
            </a:extLst>
          </p:cNvPr>
          <p:cNvSpPr txBox="1"/>
          <p:nvPr/>
        </p:nvSpPr>
        <p:spPr>
          <a:xfrm>
            <a:off x="747347" y="5270773"/>
            <a:ext cx="4375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3"/>
              </a:rPr>
              <a:t>a-25-legnepszerubb-erp-rendszer.pdf (minuszos.hu)</a:t>
            </a:r>
            <a:endParaRPr lang="hu-HU" dirty="0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61F52787-9EE2-49B9-8854-2BC764B489F5}"/>
              </a:ext>
            </a:extLst>
          </p:cNvPr>
          <p:cNvSpPr txBox="1"/>
          <p:nvPr/>
        </p:nvSpPr>
        <p:spPr>
          <a:xfrm>
            <a:off x="747347" y="4681789"/>
            <a:ext cx="3910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Magyarországon elérhető legnépszerűbb ERP rendszerek listája:</a:t>
            </a:r>
          </a:p>
        </p:txBody>
      </p:sp>
    </p:spTree>
    <p:extLst>
      <p:ext uri="{BB962C8B-B14F-4D97-AF65-F5344CB8AC3E}">
        <p14:creationId xmlns:p14="http://schemas.microsoft.com/office/powerpoint/2010/main" val="17511740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ED809C2-9949-4A2B-83FB-C806EBF49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049"/>
            <a:ext cx="11555605" cy="702691"/>
          </a:xfrm>
        </p:spPr>
        <p:txBody>
          <a:bodyPr/>
          <a:lstStyle/>
          <a:p>
            <a:r>
              <a:rPr lang="hu-HU" dirty="0"/>
              <a:t>7.3 Szakigazgatási adatmonitoring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A1D2D8A-AA6D-4E8D-85E8-6AAE5F83A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5" y="939450"/>
            <a:ext cx="3943738" cy="221835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7B0B13F-41CD-42BD-A601-EE06FE3B0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815" y="2181153"/>
            <a:ext cx="4147098" cy="2332743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C1DC854E-2E8F-4D1F-80C4-20F8F5598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285" y="3012688"/>
            <a:ext cx="4147098" cy="2332742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B226ECFE-2B5F-4FD1-AA96-DA7390E50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9181" y="4199750"/>
            <a:ext cx="4147099" cy="2332743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10C27A82-F0CD-4BAB-B417-419BFEF43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1006" y="346198"/>
            <a:ext cx="4147099" cy="2332743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DCFBF15F-5D9F-4F88-894F-1EA9ED9C99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410" y="4731976"/>
            <a:ext cx="2562809" cy="1441580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E929492B-CCF8-4623-B4C0-BFCCDBB0F40F}"/>
              </a:ext>
            </a:extLst>
          </p:cNvPr>
          <p:cNvSpPr txBox="1"/>
          <p:nvPr/>
        </p:nvSpPr>
        <p:spPr>
          <a:xfrm>
            <a:off x="1675981" y="6284300"/>
            <a:ext cx="36611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>
                <a:hlinkClick r:id="rId8"/>
              </a:rPr>
              <a:t>https://elektra.ksh.hu/asp/bejelentkezes.html</a:t>
            </a:r>
            <a:r>
              <a:rPr lang="hu-HU" sz="1200" dirty="0"/>
              <a:t> 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76A330B3-C179-46D4-B8ED-3C2D4793F6C4}"/>
              </a:ext>
            </a:extLst>
          </p:cNvPr>
          <p:cNvSpPr txBox="1"/>
          <p:nvPr/>
        </p:nvSpPr>
        <p:spPr>
          <a:xfrm>
            <a:off x="5337109" y="6589240"/>
            <a:ext cx="65524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>
                <a:hlinkClick r:id="rId9"/>
              </a:rPr>
              <a:t>https://ali.nebih.gov.hu:8443/web_ali/?sysId=5&amp;uuid=71dffccb-ad94-4034-959b-acb4d1dc7c68</a:t>
            </a:r>
            <a:r>
              <a:rPr lang="hu-HU" sz="1200" dirty="0"/>
              <a:t> 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F3C4C817-F1FF-43E0-9D09-7DD99D19062F}"/>
              </a:ext>
            </a:extLst>
          </p:cNvPr>
          <p:cNvSpPr txBox="1"/>
          <p:nvPr/>
        </p:nvSpPr>
        <p:spPr>
          <a:xfrm>
            <a:off x="4114800" y="5577440"/>
            <a:ext cx="1981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>
                <a:hlinkClick r:id="rId10"/>
              </a:rPr>
              <a:t>https://portal.nebih.gov.hu/</a:t>
            </a:r>
            <a:endParaRPr lang="hu-HU" sz="1200" dirty="0"/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5F14A3D9-D4B2-4828-A102-5D38938D5664}"/>
              </a:ext>
            </a:extLst>
          </p:cNvPr>
          <p:cNvSpPr txBox="1"/>
          <p:nvPr/>
        </p:nvSpPr>
        <p:spPr>
          <a:xfrm>
            <a:off x="7923665" y="2735688"/>
            <a:ext cx="36319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>
                <a:hlinkClick r:id="rId11"/>
              </a:rPr>
              <a:t>https://www.mvh.allamkincstar.gov.hu/e-ugyintezes</a:t>
            </a:r>
            <a:r>
              <a:rPr lang="hu-HU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9263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51C83-68F1-40EA-A723-13562B94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7.4. Digitális diagnosztikai adatelemzés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6E267-A6C1-418A-A969-E0BD30FC5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0735" y="1690688"/>
            <a:ext cx="4612944" cy="4351338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Amennyiben a rendelkezésre álló adatok elemzésére, értékelésére felállítunk olyan függvényeket amelyek magyarázatára a szakirodalom alapján, vagy saját tényeken alapuló megfelelő számú ismételt vizsgálattal valamely jellemző – elkerülendő, vagy elérendő – állapot/cél képét mutató, </a:t>
            </a:r>
            <a:r>
              <a:rPr lang="hu-H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nyomonkövető</a:t>
            </a:r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értékeket tudunk meghatározni, ezek digitális diagnosztikai eljárásoknak minősülnek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hu-HU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endParaRPr lang="hu-HU" sz="4000" dirty="0"/>
          </a:p>
        </p:txBody>
      </p:sp>
      <p:pic>
        <p:nvPicPr>
          <p:cNvPr id="5" name="Picture 4" descr="A picture containing Teams&#10;&#10;Description automatically generated">
            <a:extLst>
              <a:ext uri="{FF2B5EF4-FFF2-40B4-BE49-F238E27FC236}">
                <a16:creationId xmlns:a16="http://schemas.microsoft.com/office/drawing/2014/main" id="{30A37968-867E-407B-88EE-3DBBA50C1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47" y="1978924"/>
            <a:ext cx="6925670" cy="3462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D07E01-58A5-4B53-AAC5-573AE38B5F20}"/>
              </a:ext>
            </a:extLst>
          </p:cNvPr>
          <p:cNvSpPr txBox="1"/>
          <p:nvPr/>
        </p:nvSpPr>
        <p:spPr>
          <a:xfrm>
            <a:off x="321547" y="5691116"/>
            <a:ext cx="6161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/>
              <a:t>Állategészségügyi diagnosztikai digitalis monitoring eszköz</a:t>
            </a:r>
            <a:br>
              <a:rPr lang="hu-HU"/>
            </a:br>
            <a:r>
              <a:rPr lang="hu-HU">
                <a:hlinkClick r:id="rId3"/>
              </a:rPr>
              <a:t>Data Pig | The ultimate app for Swine Health &amp; Production data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8099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CC3CE3-BBB1-4428-B747-C6957B7F2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89" y="224224"/>
            <a:ext cx="11555605" cy="682626"/>
          </a:xfrm>
        </p:spPr>
        <p:txBody>
          <a:bodyPr/>
          <a:lstStyle/>
          <a:p>
            <a:r>
              <a:rPr lang="hu-HU" dirty="0"/>
              <a:t>7.4.1 Állományváltozás digitális monitoring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317D958-A6A7-4E5A-A97D-C11664723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1321"/>
            <a:ext cx="1996975" cy="199697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13AC589-4861-4415-AA5E-0F60A02C2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975" y="998331"/>
            <a:ext cx="3516667" cy="351666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079C06E-C910-40F5-BC47-F74DA11C9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064" y="994041"/>
            <a:ext cx="3852795" cy="370847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E38423F-E563-4D78-BC07-A91E0DCB8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826" y="3833864"/>
            <a:ext cx="4900738" cy="2756665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C9294D9D-238B-4C39-942A-D57294D798ED}"/>
              </a:ext>
            </a:extLst>
          </p:cNvPr>
          <p:cNvSpPr txBox="1"/>
          <p:nvPr/>
        </p:nvSpPr>
        <p:spPr>
          <a:xfrm>
            <a:off x="566220" y="4789702"/>
            <a:ext cx="53238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Papíralapú nyilvántartás helyett és vagy mellett </a:t>
            </a:r>
          </a:p>
          <a:p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telepirányítási programok!</a:t>
            </a:r>
          </a:p>
          <a:p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A digitális nyilvántartás </a:t>
            </a:r>
          </a:p>
          <a:p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a kívánt formában akár kinyomtatható…</a:t>
            </a:r>
          </a:p>
        </p:txBody>
      </p:sp>
    </p:spTree>
    <p:extLst>
      <p:ext uri="{BB962C8B-B14F-4D97-AF65-F5344CB8AC3E}">
        <p14:creationId xmlns:p14="http://schemas.microsoft.com/office/powerpoint/2010/main" val="22724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9B1AE3-29C4-4033-B4F0-DB650A14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16" y="231961"/>
            <a:ext cx="11555605" cy="460712"/>
          </a:xfrm>
        </p:spPr>
        <p:txBody>
          <a:bodyPr>
            <a:normAutofit fontScale="90000"/>
          </a:bodyPr>
          <a:lstStyle/>
          <a:p>
            <a:r>
              <a:rPr lang="hu-HU" dirty="0"/>
              <a:t>7.4.2 Teljesítmény mutatók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4FB2DB5-AD3A-4138-A409-3341BC1D4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0" t="16462" r="10971" b="22450"/>
          <a:stretch/>
        </p:blipFill>
        <p:spPr>
          <a:xfrm>
            <a:off x="135116" y="692673"/>
            <a:ext cx="6516210" cy="273432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2AE5DAC-ACC8-4CCA-8A30-0F2266ADD8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6" t="16992" r="10680" b="22213"/>
          <a:stretch/>
        </p:blipFill>
        <p:spPr>
          <a:xfrm>
            <a:off x="5672831" y="1215957"/>
            <a:ext cx="6125593" cy="2539014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2A856E6-05DA-4329-9BDB-E27F9DDB68E5}"/>
              </a:ext>
            </a:extLst>
          </p:cNvPr>
          <p:cNvSpPr txBox="1"/>
          <p:nvPr/>
        </p:nvSpPr>
        <p:spPr>
          <a:xfrm>
            <a:off x="82538" y="3657387"/>
            <a:ext cx="5482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Magyar Fajtatiszta Sertést Tenyésztők Egyesülete </a:t>
            </a:r>
          </a:p>
          <a:p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SZFTV programja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4AC97A6E-541B-4632-8CAF-BFDB977F0813}"/>
              </a:ext>
            </a:extLst>
          </p:cNvPr>
          <p:cNvSpPr txBox="1"/>
          <p:nvPr/>
        </p:nvSpPr>
        <p:spPr>
          <a:xfrm>
            <a:off x="82538" y="5307635"/>
            <a:ext cx="43078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dirty="0">
                <a:hlinkClick r:id="rId4"/>
              </a:rPr>
              <a:t>http://www.mfse.eu/hu/blup-rangsor</a:t>
            </a:r>
            <a:r>
              <a:rPr lang="hu-HU" sz="2000" dirty="0"/>
              <a:t> 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32211FC-D97B-4DF8-BD0C-A2FC9E55ABC8}"/>
              </a:ext>
            </a:extLst>
          </p:cNvPr>
          <p:cNvSpPr txBox="1"/>
          <p:nvPr/>
        </p:nvSpPr>
        <p:spPr>
          <a:xfrm>
            <a:off x="82538" y="4728381"/>
            <a:ext cx="55902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Magyar Fajtatiszta Sertést Tenyésztők Egyesülete</a:t>
            </a:r>
          </a:p>
          <a:p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BLUP rangsor</a:t>
            </a:r>
            <a:endParaRPr lang="hu-HU" sz="2000" dirty="0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E2BCF24C-B940-4B3B-B807-6BA3599F3C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05" b="11675"/>
          <a:stretch/>
        </p:blipFill>
        <p:spPr>
          <a:xfrm>
            <a:off x="5672831" y="3887707"/>
            <a:ext cx="6017890" cy="285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142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>
            <a:extLst>
              <a:ext uri="{FF2B5EF4-FFF2-40B4-BE49-F238E27FC236}">
                <a16:creationId xmlns:a16="http://schemas.microsoft.com/office/drawing/2014/main" id="{8A4252EF-7A46-40B0-9C95-4C32E338A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23"/>
          <a:stretch/>
        </p:blipFill>
        <p:spPr>
          <a:xfrm>
            <a:off x="0" y="1483991"/>
            <a:ext cx="11523361" cy="47647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0263BE-3BC4-43B6-95AB-DB810F06A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7.4.3.	Állományegészségügyi digitális monitoring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B3B4A-6B44-4DB9-8952-624F5BCCD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1232" y="2141537"/>
            <a:ext cx="5002130" cy="4351338"/>
          </a:xfrm>
        </p:spPr>
        <p:txBody>
          <a:bodyPr>
            <a:normAutofit fontScale="85000" lnSpcReduction="10000"/>
          </a:bodyPr>
          <a:lstStyle/>
          <a:p>
            <a:pPr marL="114300" indent="0" algn="just">
              <a:buNone/>
            </a:pPr>
            <a:r>
              <a:rPr lang="hu-HU" dirty="0"/>
              <a:t>Ebben a fejezetben azokra az állategészségügyi digitális monitoring eljárásokra adunk néhány példát, amelyek segítségével vezetői egyértelmű riasztást, útmutatást, döntéstámogatást kaphatunk arra vonatkozóan, hogy a rendelkezésre álló adatok alapján a rendszer mennyire tér el az elvárttól, vagy mennyiben mutatja egy-egy jellemző hiba, probléma képét. Erre három területtel – elhullások, visszaivarzások, antibiotikum-használat - adunk példát.</a:t>
            </a:r>
          </a:p>
        </p:txBody>
      </p:sp>
    </p:spTree>
    <p:extLst>
      <p:ext uri="{BB962C8B-B14F-4D97-AF65-F5344CB8AC3E}">
        <p14:creationId xmlns:p14="http://schemas.microsoft.com/office/powerpoint/2010/main" val="40260358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263BE-3BC4-43B6-95AB-DB810F06A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12192000" cy="1325563"/>
          </a:xfrm>
        </p:spPr>
        <p:txBody>
          <a:bodyPr/>
          <a:lstStyle/>
          <a:p>
            <a:r>
              <a:rPr lang="hu-HU" dirty="0"/>
              <a:t>7.4.3.Állományegészségügyi digitális monitoring</a:t>
            </a:r>
            <a:r>
              <a:rPr lang="en-US" dirty="0"/>
              <a:t>/ ELHULLÁSOK</a:t>
            </a:r>
            <a:r>
              <a:rPr lang="hu-HU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B3B4A-6B44-4DB9-8952-624F5BCCD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1232" y="1937982"/>
            <a:ext cx="5502446" cy="4804011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dirty="0"/>
              <a:t>	</a:t>
            </a:r>
            <a:endParaRPr lang="en-US" dirty="0"/>
          </a:p>
          <a:p>
            <a:pPr indent="-4572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hu-HU" sz="3100" dirty="0"/>
              <a:t>egyedi/tömeges elhullás</a:t>
            </a:r>
          </a:p>
          <a:p>
            <a:pPr indent="-4572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hu-HU" sz="3100" dirty="0"/>
              <a:t>melyik épületben, melyik </a:t>
            </a:r>
            <a:r>
              <a:rPr lang="hu-HU" sz="3100" dirty="0" err="1"/>
              <a:t>boxban</a:t>
            </a:r>
            <a:r>
              <a:rPr lang="hu-HU" sz="3100" dirty="0"/>
              <a:t> történt</a:t>
            </a:r>
          </a:p>
          <a:p>
            <a:pPr indent="-4572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hu-HU" sz="3100" dirty="0"/>
              <a:t>milyenek az ottani tartási körülmények</a:t>
            </a:r>
          </a:p>
          <a:p>
            <a:pPr indent="-4572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hu-HU" sz="3100" dirty="0"/>
              <a:t>etetés, itatás előtt/után, azok minősége</a:t>
            </a:r>
          </a:p>
          <a:p>
            <a:pPr indent="-4572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hu-HU" sz="3100" dirty="0"/>
              <a:t>gyógykezelés nélkül, után, többszöri gyógykezelés után</a:t>
            </a:r>
          </a:p>
          <a:p>
            <a:pPr indent="-4572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hu-HU" sz="3100" dirty="0"/>
              <a:t>melyik napszakban</a:t>
            </a:r>
          </a:p>
          <a:p>
            <a:pPr indent="-4572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hu-HU" sz="3100" dirty="0"/>
              <a:t>az adott csoporton belül milyen csoporthoz (kisebb, közepes, nagyobb) tartozik</a:t>
            </a:r>
          </a:p>
          <a:p>
            <a:pPr indent="-4572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hu-HU" sz="3100" dirty="0"/>
              <a:t>milyen kezeléseken, vakcinázásokon esett át</a:t>
            </a:r>
          </a:p>
          <a:p>
            <a:pPr indent="-4572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hu-HU" sz="3100" dirty="0"/>
              <a:t>milyen takarmányt kap, kiegészítő takarmányt kap</a:t>
            </a:r>
          </a:p>
          <a:p>
            <a:pPr indent="-4572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hu-HU" sz="3100" dirty="0"/>
              <a:t>ki a gondozója</a:t>
            </a:r>
          </a:p>
          <a:p>
            <a:pPr indent="-4572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hu-HU" sz="3100" dirty="0"/>
              <a:t>elhullása előtti klinikai tünetei, láza stb.</a:t>
            </a:r>
          </a:p>
          <a:p>
            <a:pPr indent="-4572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hu-HU" sz="3100" dirty="0"/>
              <a:t>…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357E48CF-67B7-4728-AC2F-4BC3DF55BEBC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 r="-118" b="-2"/>
          <a:stretch/>
        </p:blipFill>
        <p:spPr>
          <a:xfrm>
            <a:off x="371257" y="1214650"/>
            <a:ext cx="6149975" cy="49200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5BEAC3-C5A3-4145-B617-35EC724DC66B}"/>
              </a:ext>
            </a:extLst>
          </p:cNvPr>
          <p:cNvSpPr txBox="1"/>
          <p:nvPr/>
        </p:nvSpPr>
        <p:spPr>
          <a:xfrm>
            <a:off x="2169995" y="6346209"/>
            <a:ext cx="4351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Elhullások kóroktani elemzése (Saját PhD kutatás)</a:t>
            </a:r>
          </a:p>
        </p:txBody>
      </p:sp>
    </p:spTree>
    <p:extLst>
      <p:ext uri="{BB962C8B-B14F-4D97-AF65-F5344CB8AC3E}">
        <p14:creationId xmlns:p14="http://schemas.microsoft.com/office/powerpoint/2010/main" val="4984348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263BE-3BC4-43B6-95AB-DB810F06A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12192000" cy="1325563"/>
          </a:xfrm>
        </p:spPr>
        <p:txBody>
          <a:bodyPr/>
          <a:lstStyle/>
          <a:p>
            <a:r>
              <a:rPr lang="hu-HU" dirty="0"/>
              <a:t>7.4.3.Állományegészségügyi digitális monitoring</a:t>
            </a:r>
            <a:r>
              <a:rPr lang="en-US" dirty="0"/>
              <a:t>/VISSZABÚGÁS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B3B4A-6B44-4DB9-8952-624F5BCCD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1233" y="1542198"/>
            <a:ext cx="5502446" cy="4804011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dirty="0"/>
              <a:t>	</a:t>
            </a:r>
            <a:endParaRPr lang="en-US" dirty="0"/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korai visszabúgók</a:t>
            </a:r>
            <a:endParaRPr lang="hu-HU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első ciklusra visszabúgók</a:t>
            </a:r>
            <a:endParaRPr lang="hu-HU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cikluson kívül de az első ciklus második ciklus között visszabúgó korai csoport</a:t>
            </a:r>
            <a:endParaRPr lang="hu-HU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cikluson kívül de az első ciklus második ciklus között visszabúgó kései csoport</a:t>
            </a:r>
            <a:endParaRPr lang="hu-HU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második ciklusra visszabúgók</a:t>
            </a:r>
            <a:endParaRPr lang="hu-HU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kései visszabúgók</a:t>
            </a:r>
            <a:endParaRPr lang="hu-HU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5BEAC3-C5A3-4145-B617-35EC724DC66B}"/>
              </a:ext>
            </a:extLst>
          </p:cNvPr>
          <p:cNvSpPr txBox="1"/>
          <p:nvPr/>
        </p:nvSpPr>
        <p:spPr>
          <a:xfrm>
            <a:off x="2169995" y="6346209"/>
            <a:ext cx="4351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/>
              <a:t>Visszabúgások kóroktani elemzése (Saját kutatás)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86F3CA-6B91-4BFA-B9D8-34CAF383A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21" y="1542198"/>
            <a:ext cx="5927679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49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2. Tartalom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1" indent="0">
              <a:lnSpc>
                <a:spcPct val="107000"/>
              </a:lnSpc>
              <a:buNone/>
            </a:pPr>
            <a:r>
              <a:rPr lang="hu-HU" dirty="0"/>
              <a:t>3. Digitalizáció a takarmányozásban</a:t>
            </a:r>
          </a:p>
          <a:p>
            <a:pPr marL="457200" lvl="1" indent="0">
              <a:lnSpc>
                <a:spcPct val="107000"/>
              </a:lnSpc>
              <a:buNone/>
            </a:pPr>
            <a:r>
              <a:rPr lang="hu-HU" dirty="0"/>
              <a:t>4. Digitalizáció a tartástechnológiában</a:t>
            </a:r>
          </a:p>
          <a:p>
            <a:pPr marL="457200" lvl="1" indent="0">
              <a:lnSpc>
                <a:spcPct val="107000"/>
              </a:lnSpc>
              <a:buNone/>
            </a:pPr>
            <a:r>
              <a:rPr lang="hu-HU" dirty="0"/>
              <a:t>5. Téteményképesség digitális monitoring</a:t>
            </a:r>
          </a:p>
          <a:p>
            <a:pPr marL="457200" lvl="1" indent="0">
              <a:lnSpc>
                <a:spcPct val="107000"/>
              </a:lnSpc>
              <a:buNone/>
            </a:pPr>
            <a:r>
              <a:rPr lang="hu-HU" dirty="0"/>
              <a:t>6. Digitalizáció a sertés szaporításban</a:t>
            </a:r>
          </a:p>
          <a:p>
            <a:pPr marL="457200" lvl="1" indent="0">
              <a:lnSpc>
                <a:spcPct val="107000"/>
              </a:lnSpc>
              <a:buNone/>
            </a:pPr>
            <a:r>
              <a:rPr lang="hu-HU" dirty="0"/>
              <a:t>7. Telepirányítási rendszerek</a:t>
            </a:r>
          </a:p>
          <a:p>
            <a:pPr marL="457200" lvl="1" indent="0">
              <a:lnSpc>
                <a:spcPct val="107000"/>
              </a:lnSpc>
              <a:buNone/>
            </a:pPr>
            <a:r>
              <a:rPr lang="hu-HU" dirty="0"/>
              <a:t>8. Összefoglalás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263BE-3BC4-43B6-95AB-DB810F06A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hu-HU" dirty="0"/>
              <a:t>7.4.3.Állományegészségügyi digitális monitoring</a:t>
            </a:r>
            <a:r>
              <a:rPr lang="en-US" dirty="0"/>
              <a:t> / ANTIBIOTIKUM-HASZNÁLAT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B3B4A-6B44-4DB9-8952-624F5BCCD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59" y="1869743"/>
            <a:ext cx="4244455" cy="4097740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hu-HU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Antibiotikum használat gyakorlata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hu-HU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Kocaoldali védelem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hu-HU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Környezeti egészségterhelés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hu-HU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Fertőtlenítés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hu-HU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Telepi Menedzsment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hu-HU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Járványvédelem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hu-HU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Serológiai térképezés </a:t>
            </a:r>
            <a:endParaRPr lang="hu-HU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5BEAC3-C5A3-4145-B617-35EC724DC66B}"/>
              </a:ext>
            </a:extLst>
          </p:cNvPr>
          <p:cNvSpPr txBox="1"/>
          <p:nvPr/>
        </p:nvSpPr>
        <p:spPr>
          <a:xfrm>
            <a:off x="4831307" y="6196084"/>
            <a:ext cx="687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/>
              <a:t>Telepi azonosított kórokozók dinamikája a telepen (SeroMap Saját kutatás) MSD AH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C72ECD0-52B5-4999-99E4-49E5983A1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07" y="1325563"/>
            <a:ext cx="7138229" cy="469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0510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6C820-C636-4E87-A72D-9F484B6B8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 ÖSSZEFOGLALÁS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D88AE-51DC-46D8-84F9-E6659565F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825625"/>
            <a:ext cx="5069319" cy="4351338"/>
          </a:xfrm>
        </p:spPr>
        <p:txBody>
          <a:bodyPr/>
          <a:lstStyle/>
          <a:p>
            <a:pPr marL="114300" indent="0">
              <a:buNone/>
            </a:pPr>
            <a:r>
              <a:rPr lang="hu-HU"/>
              <a:t>Köszönjük a Közös </a:t>
            </a:r>
          </a:p>
          <a:p>
            <a:pPr marL="114300" indent="0">
              <a:buNone/>
            </a:pPr>
            <a:r>
              <a:rPr lang="hu-HU"/>
              <a:t>digitális utazást!</a:t>
            </a:r>
          </a:p>
          <a:p>
            <a:pPr marL="114300" indent="0">
              <a:buNone/>
            </a:pPr>
            <a:r>
              <a:rPr lang="hu-HU"/>
              <a:t>Elérhetőségeinken megtalál!</a:t>
            </a:r>
          </a:p>
          <a:p>
            <a:pPr marL="114300" indent="0">
              <a:buNone/>
            </a:pPr>
            <a:endParaRPr lang="hu-HU"/>
          </a:p>
        </p:txBody>
      </p:sp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DCEFC4B2-89A8-4976-A4A7-DED3F6D3B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087" y="146713"/>
            <a:ext cx="6564574" cy="6564574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EEDBA65-1091-4DE5-A0F5-0C79321B1D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934995"/>
              </p:ext>
            </p:extLst>
          </p:nvPr>
        </p:nvGraphicFramePr>
        <p:xfrm>
          <a:off x="314848" y="4460541"/>
          <a:ext cx="4941738" cy="651257"/>
        </p:xfrm>
        <a:graphic>
          <a:graphicData uri="http://schemas.openxmlformats.org/drawingml/2006/table">
            <a:tbl>
              <a:tblPr firstRow="1" firstCol="1" bandRow="1"/>
              <a:tblGrid>
                <a:gridCol w="2470869">
                  <a:extLst>
                    <a:ext uri="{9D8B030D-6E8A-4147-A177-3AD203B41FA5}">
                      <a16:colId xmlns:a16="http://schemas.microsoft.com/office/drawing/2014/main" val="1554862761"/>
                    </a:ext>
                  </a:extLst>
                </a:gridCol>
                <a:gridCol w="2470869">
                  <a:extLst>
                    <a:ext uri="{9D8B030D-6E8A-4147-A177-3AD203B41FA5}">
                      <a16:colId xmlns:a16="http://schemas.microsoft.com/office/drawing/2014/main" val="3360107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Benedek Zsuzsanna</a:t>
                      </a:r>
                      <a:endParaRPr lang="hu-H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Dr. Búza László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187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+36304331496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+36303995758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3052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  <a:hlinkClick r:id="rId3"/>
                        </a:rPr>
                        <a:t>benedekzsuzsanna40@gmail.com</a:t>
                      </a: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  <a:hlinkClick r:id="rId4"/>
                        </a:rPr>
                        <a:t>laszlo.buza@yahoo.com</a:t>
                      </a:r>
                      <a:r>
                        <a:rPr lang="hu-H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766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3004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</a:pPr>
            <a:r>
              <a:rPr lang="hu-HU" dirty="0"/>
              <a:t>3. Digitalizáció a takarmányozásban</a:t>
            </a:r>
            <a:endParaRPr dirty="0"/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 dirty="0"/>
              <a:t>Feldolgozása nagyjából 20 percet vesz igénybe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7690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48932A2-D00C-4C9B-B303-415C5DDA0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27" y="122531"/>
            <a:ext cx="11555605" cy="801202"/>
          </a:xfrm>
        </p:spPr>
        <p:txBody>
          <a:bodyPr/>
          <a:lstStyle/>
          <a:p>
            <a:r>
              <a:rPr lang="hu-HU" dirty="0"/>
              <a:t>3. Digitalizáció a takarmányozásban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5AEFB50-DD8D-4892-81E3-EFD0170E2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8665" y="3341557"/>
            <a:ext cx="2381250" cy="181927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BF991B1-EB87-44B2-B5C9-2AE4C7110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039" y="1277627"/>
            <a:ext cx="3240540" cy="1025487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2E9E49FA-DD26-4C6E-AD3F-1144D6F8C3FA}"/>
              </a:ext>
            </a:extLst>
          </p:cNvPr>
          <p:cNvSpPr txBox="1"/>
          <p:nvPr/>
        </p:nvSpPr>
        <p:spPr>
          <a:xfrm>
            <a:off x="162927" y="1531275"/>
            <a:ext cx="880379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sz="2000" b="1" dirty="0" err="1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testreszabható</a:t>
            </a:r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 beltartalmi tulajdonságok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 err="1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testreszabható</a:t>
            </a:r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 alapanyag adatbázis, feltöltve a legfontosabb alapanyagokkal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 err="1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testreszabható</a:t>
            </a:r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 képlettár, feltöltve az energia és aminosav meghatározás képleteivel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szabadon, programmal hatékonyan támogatott képletszerkesztés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 err="1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beltartalmi</a:t>
            </a:r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 tulajdonságok értékadása kézzel vagy képlettel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értékadás tetszés szerinti szárazanyag tartalom és mértékegység bevitelével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</a:rPr>
              <a:t>állatfajra, korcsoportra kialakítható és több szinten egymásra épülő igényadatok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</a:rPr>
              <a:t>receptkészítés, receptek egymásba épülése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sz="2000" b="1" dirty="0" err="1">
                <a:solidFill>
                  <a:srgbClr val="1C9E4A"/>
                </a:solidFill>
                <a:latin typeface="Calibri"/>
                <a:cs typeface="Calibri"/>
              </a:rPr>
              <a:t>premixek</a:t>
            </a:r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</a:rPr>
              <a:t> és nyomelem, vitamin panelek készítése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</a:rPr>
              <a:t>költség optimalizálás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</a:rPr>
              <a:t>receptlap, gyártási utasítás nyomtatás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Felhő alapú, távolról elérhető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Platform független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Egyszerű, gyors, modern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12BC5FFC-2417-414C-AF8E-F7FA53B6087A}"/>
              </a:ext>
            </a:extLst>
          </p:cNvPr>
          <p:cNvSpPr txBox="1"/>
          <p:nvPr/>
        </p:nvSpPr>
        <p:spPr>
          <a:xfrm>
            <a:off x="162927" y="942786"/>
            <a:ext cx="7999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rgbClr val="1C9E4A"/>
                </a:solidFill>
                <a:latin typeface="Calibri"/>
                <a:cs typeface="Calibri"/>
              </a:rPr>
              <a:t>Takarmány optimalizáló, receptszámító szoftverek jellemzői: 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B30A514E-5F8B-4DD3-A82D-AEEA1E2C0127}"/>
              </a:ext>
            </a:extLst>
          </p:cNvPr>
          <p:cNvSpPr txBox="1"/>
          <p:nvPr/>
        </p:nvSpPr>
        <p:spPr>
          <a:xfrm>
            <a:off x="9148665" y="2392335"/>
            <a:ext cx="2141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4"/>
              </a:rPr>
              <a:t>http://www.feedlab.com/</a:t>
            </a:r>
            <a:r>
              <a:rPr lang="hu-HU" dirty="0"/>
              <a:t> 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454FBBFF-AC85-437E-997A-1F8ACA8774F0}"/>
              </a:ext>
            </a:extLst>
          </p:cNvPr>
          <p:cNvSpPr txBox="1"/>
          <p:nvPr/>
        </p:nvSpPr>
        <p:spPr>
          <a:xfrm>
            <a:off x="9148665" y="5468417"/>
            <a:ext cx="25799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5"/>
              </a:rPr>
              <a:t>https://www.agrifirm.hu/hirek/winmix-takarmanyozasi-software-csomag-i/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0482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125604" y="113198"/>
            <a:ext cx="11555700" cy="950492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3.1 Etetett takarmány gyártás, szállítás</a:t>
            </a:r>
            <a:endParaRPr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D726EA1A-5BFA-488E-A5B4-15655B530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30" y="958720"/>
            <a:ext cx="3705419" cy="247028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F5660E7-D1F6-4DD0-9F2F-A31689FAF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96613" y="4200589"/>
            <a:ext cx="2750975" cy="183398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1AC0414-C254-4D94-B0EE-76F92E2E7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29" y="3564293"/>
            <a:ext cx="3705419" cy="247027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55DDCEE-BB09-4463-8E10-D17C77EE6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6614" y="958720"/>
            <a:ext cx="2068286" cy="310242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9666118-6DA0-4179-8891-C2B4FA259F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4416" y="2003749"/>
            <a:ext cx="3086099" cy="205739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BB5EE36-701D-4E5D-838A-7E1D013EE1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2653" y="958720"/>
            <a:ext cx="2068286" cy="3102428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1E25D13F-6FD7-4996-B16C-6D0BA73A65BD}"/>
              </a:ext>
            </a:extLst>
          </p:cNvPr>
          <p:cNvSpPr txBox="1"/>
          <p:nvPr/>
        </p:nvSpPr>
        <p:spPr>
          <a:xfrm>
            <a:off x="6862654" y="4200589"/>
            <a:ext cx="52278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Komplett keverék takarmány etetés jellemző a sertéstartásban, ami Magyarországon főleg gabona alapú, ipari melléktermékekkel kiegészítve készül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sz="1600" b="1" dirty="0">
              <a:solidFill>
                <a:srgbClr val="1C9E4A"/>
              </a:solidFill>
              <a:latin typeface="Calibri"/>
              <a:cs typeface="Calibri"/>
              <a:sym typeface="Calibri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A takarmánygyártás keverőüzemekben, vagy telepi keverőkben történik szigorú szabályok betartása mellett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sz="1600" b="1" dirty="0">
              <a:solidFill>
                <a:srgbClr val="1C9E4A"/>
              </a:solidFill>
              <a:latin typeface="Calibri"/>
              <a:cs typeface="Calibri"/>
              <a:sym typeface="Calibri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A gyártási folyamat lehet szoftver vezérelt, akár távolról, telefonos alkalmazással folyamatosan követhető</a:t>
            </a:r>
            <a:endParaRPr lang="hu-HU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621BB59A-AAF1-48E8-9B43-2B9198D4822D}"/>
              </a:ext>
            </a:extLst>
          </p:cNvPr>
          <p:cNvSpPr txBox="1"/>
          <p:nvPr/>
        </p:nvSpPr>
        <p:spPr>
          <a:xfrm>
            <a:off x="2188016" y="6231914"/>
            <a:ext cx="467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</a:t>
            </a:r>
            <a:r>
              <a:rPr lang="hu-HU" dirty="0" err="1"/>
              <a:t>palotabozski</a:t>
            </a:r>
            <a:r>
              <a:rPr lang="hu-HU" dirty="0"/>
              <a:t> takarmánykeverő </a:t>
            </a:r>
            <a:endParaRPr lang="hu-HU" dirty="0">
              <a:hlinkClick r:id="" action="ppaction://noaction"/>
            </a:endParaRPr>
          </a:p>
          <a:p>
            <a:r>
              <a:rPr lang="hu-HU" dirty="0">
                <a:hlinkClick r:id="" action="ppaction://noaction"/>
              </a:rPr>
              <a:t>https://palotabozsokizrt.hu/takarmanykevero_kepek.php</a:t>
            </a:r>
            <a:r>
              <a:rPr lang="hu-HU" dirty="0"/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;gd03d5b2036_1_5">
            <a:extLst>
              <a:ext uri="{FF2B5EF4-FFF2-40B4-BE49-F238E27FC236}">
                <a16:creationId xmlns:a16="http://schemas.microsoft.com/office/drawing/2014/main" id="{B768E19E-5872-487D-A11C-F7BDA5A316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604" y="113198"/>
            <a:ext cx="11555700" cy="769484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3.2 Takarmány tárolás</a:t>
            </a:r>
            <a:endParaRPr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76B69C1-4B1F-4E8E-9B33-F468B5BE6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51" y="882682"/>
            <a:ext cx="3065089" cy="229881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05730F4-3BAC-49EF-885D-85C4DDD19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461" y="341516"/>
            <a:ext cx="2681012" cy="268101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9FE70BA-37E5-4FFA-9D9C-FE7FABDF9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68" y="370643"/>
            <a:ext cx="2014431" cy="268351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CBCDE862-6F61-4AF2-8CCF-E80660D871CF}"/>
              </a:ext>
            </a:extLst>
          </p:cNvPr>
          <p:cNvSpPr txBox="1"/>
          <p:nvPr/>
        </p:nvSpPr>
        <p:spPr>
          <a:xfrm>
            <a:off x="125604" y="3181498"/>
            <a:ext cx="4583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Mewocont</a:t>
            </a:r>
            <a:r>
              <a:rPr lang="hu-HU" dirty="0"/>
              <a:t> tárolórendszer vezérlések</a:t>
            </a:r>
          </a:p>
          <a:p>
            <a:r>
              <a:rPr lang="hu-HU" dirty="0">
                <a:hlinkClick r:id="rId5"/>
              </a:rPr>
              <a:t>https://www.mewocont.hu/szolgaltatasok/mezg/tarolas/</a:t>
            </a:r>
            <a:r>
              <a:rPr lang="hu-HU" dirty="0"/>
              <a:t> 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CD034919-E90D-42A9-8750-9465249D4010}"/>
              </a:ext>
            </a:extLst>
          </p:cNvPr>
          <p:cNvSpPr txBox="1"/>
          <p:nvPr/>
        </p:nvSpPr>
        <p:spPr>
          <a:xfrm>
            <a:off x="5234658" y="3085846"/>
            <a:ext cx="32611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Silók üvegszálas poliészterből</a:t>
            </a:r>
          </a:p>
          <a:p>
            <a:r>
              <a:rPr lang="hu-HU" dirty="0">
                <a:hlinkClick r:id="rId6"/>
              </a:rPr>
              <a:t>https://mjf.hu/termek/silok-uvegszalas-polieszterbol</a:t>
            </a:r>
            <a:r>
              <a:rPr lang="hu-HU" dirty="0"/>
              <a:t> 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D587B8C-0F00-4721-A367-DD6863637F24}"/>
              </a:ext>
            </a:extLst>
          </p:cNvPr>
          <p:cNvSpPr txBox="1"/>
          <p:nvPr/>
        </p:nvSpPr>
        <p:spPr>
          <a:xfrm>
            <a:off x="8629245" y="3018549"/>
            <a:ext cx="356275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Technopig webáruház</a:t>
            </a:r>
            <a:endParaRPr lang="hu-HU" dirty="0">
              <a:hlinkClick r:id="" action="ppaction://noaction"/>
            </a:endParaRPr>
          </a:p>
          <a:p>
            <a:r>
              <a:rPr lang="hu-HU" dirty="0">
                <a:hlinkClick r:id="" action="ppaction://noaction"/>
              </a:rPr>
              <a:t>https://technopig.hu/termek/loda-uvegszalas-muanyag-takarmanytarolo-silo/</a:t>
            </a:r>
            <a:r>
              <a:rPr lang="hu-HU" dirty="0"/>
              <a:t> 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654D8CA5-6E8E-42A1-A809-526ED72635BF}"/>
              </a:ext>
            </a:extLst>
          </p:cNvPr>
          <p:cNvSpPr txBox="1"/>
          <p:nvPr/>
        </p:nvSpPr>
        <p:spPr>
          <a:xfrm>
            <a:off x="125604" y="3791566"/>
            <a:ext cx="116962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A száraz takarmány alapanyagok és keverék takarmányok (kb. 87% szárazanyag tartalom) tárolása legtöbbször toronysilókban történik. A tárolás során a legfontosabb kritériumok, melyeket digitális eszközökkel ellenőrizni és szabályozni lehet és kell: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szellőzés biztosítása, Hőmérséklet megfelelő szinten tartása, páratartalom szabályozása.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b="1" dirty="0">
              <a:solidFill>
                <a:srgbClr val="1C9E4A"/>
              </a:solidFill>
              <a:latin typeface="Calibri"/>
              <a:cs typeface="Calibri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Ma már olyan szoftverek is rendelkezésre állnak (</a:t>
            </a:r>
            <a:r>
              <a:rPr lang="hu-HU" sz="1600" b="1" dirty="0" err="1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SiloCheck</a:t>
            </a:r>
            <a:r>
              <a:rPr lang="hu-HU" sz="1600" b="1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), melyek platformján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C9E4A"/>
                </a:solidFill>
                <a:latin typeface="Calibri"/>
                <a:cs typeface="Calibri"/>
              </a:rPr>
              <a:t>az összes telepi siló egy helyen látható.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C9E4A"/>
                </a:solidFill>
                <a:latin typeface="Calibri"/>
                <a:cs typeface="Calibri"/>
              </a:rPr>
              <a:t>Jelzéseket állíthatók be kritikus töltöttségi szintekhez.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C9E4A"/>
                </a:solidFill>
                <a:latin typeface="Calibri"/>
                <a:cs typeface="Calibri"/>
              </a:rPr>
              <a:t>Németországban a rendszer képes automatikusan takarmányt rendelni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C9E4A"/>
                </a:solidFill>
                <a:latin typeface="Calibri"/>
                <a:cs typeface="Calibri"/>
              </a:rPr>
              <a:t>a beállított küszöbértéknél. </a:t>
            </a:r>
            <a:endParaRPr lang="hu-HU" sz="1600" b="1" dirty="0">
              <a:solidFill>
                <a:srgbClr val="1C9E4A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048B54A-9E1E-44DD-805E-A21C1FF5B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823" y="4434415"/>
            <a:ext cx="4162048" cy="223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1EFC216C-D5DC-4FE5-B82A-D233973E8AC5}"/>
              </a:ext>
            </a:extLst>
          </p:cNvPr>
          <p:cNvSpPr txBox="1"/>
          <p:nvPr/>
        </p:nvSpPr>
        <p:spPr>
          <a:xfrm>
            <a:off x="1538704" y="6090382"/>
            <a:ext cx="6452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8"/>
              </a:rPr>
              <a:t>https://www.bigdutchman.com/en/pig-production/products/detail/silocheck-pro/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8865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007163C1C645B94D8E521A1898767248" ma:contentTypeVersion="18" ma:contentTypeDescription="Új dokumentum létrehozása." ma:contentTypeScope="" ma:versionID="e9377e4319bb819c6c9646bbc28f81a1">
  <xsd:schema xmlns:xsd="http://www.w3.org/2001/XMLSchema" xmlns:xs="http://www.w3.org/2001/XMLSchema" xmlns:p="http://schemas.microsoft.com/office/2006/metadata/properties" xmlns:ns2="e6853852-eb57-441c-843a-3a7fdc021782" xmlns:ns3="9ae45e63-483d-4642-8318-ddc85d3605f7" targetNamespace="http://schemas.microsoft.com/office/2006/metadata/properties" ma:root="true" ma:fieldsID="b538326db368c2f0330069d10cbd6dca" ns2:_="" ns3:_="">
    <xsd:import namespace="e6853852-eb57-441c-843a-3a7fdc021782"/>
    <xsd:import namespace="9ae45e63-483d-4642-8318-ddc85d3605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853852-eb57-441c-843a-3a7fdc021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Képcímkék" ma:readOnly="false" ma:fieldId="{5cf76f15-5ced-4ddc-b409-7134ff3c332f}" ma:taxonomyMulti="true" ma:sspId="621cd732-98c4-4ba9-bce9-f68fba5e41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e45e63-483d-4642-8318-ddc85d3605f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40b0ea8-171c-4b47-84f1-0670105ac981}" ma:internalName="TaxCatchAll" ma:showField="CatchAllData" ma:web="9ae45e63-483d-4642-8318-ddc85d3605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ae45e63-483d-4642-8318-ddc85d3605f7" xsi:nil="true"/>
    <lcf76f155ced4ddcb4097134ff3c332f xmlns="e6853852-eb57-441c-843a-3a7fdc02178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9F27FE5-5B88-4515-8879-426D48B646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692313-3E1E-4DC2-A62B-B601D127CDD6}"/>
</file>

<file path=customXml/itemProps3.xml><?xml version="1.0" encoding="utf-8"?>
<ds:datastoreItem xmlns:ds="http://schemas.openxmlformats.org/officeDocument/2006/customXml" ds:itemID="{DCCA60C9-A035-4AD5-A455-114E98934C0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3254</TotalTime>
  <Words>3049</Words>
  <Application>Microsoft Office PowerPoint</Application>
  <PresentationFormat>Szélesvásznú</PresentationFormat>
  <Paragraphs>468</Paragraphs>
  <Slides>51</Slides>
  <Notes>12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51</vt:i4>
      </vt:variant>
    </vt:vector>
  </HeadingPairs>
  <TitlesOfParts>
    <vt:vector size="57" baseType="lpstr">
      <vt:lpstr>Arial</vt:lpstr>
      <vt:lpstr>Calibri</vt:lpstr>
      <vt:lpstr>Times New Roman</vt:lpstr>
      <vt:lpstr>UniversLTW02-47LightCn</vt:lpstr>
      <vt:lpstr>Wingdings</vt:lpstr>
      <vt:lpstr>Office-téma</vt:lpstr>
      <vt:lpstr>Sertéstartás </vt:lpstr>
      <vt:lpstr>1.1 Bevezetés </vt:lpstr>
      <vt:lpstr>1.2 A téma aktualitása</vt:lpstr>
      <vt:lpstr>1.3 A tananyag áttanulmányozásával megszerezhető, felfrissíthető képességek</vt:lpstr>
      <vt:lpstr>2. Tartalom</vt:lpstr>
      <vt:lpstr>3. Digitalizáció a takarmányozásban</vt:lpstr>
      <vt:lpstr>3. Digitalizáció a takarmányozásban</vt:lpstr>
      <vt:lpstr>3.1 Etetett takarmány gyártás, szállítás</vt:lpstr>
      <vt:lpstr>3.2 Takarmány tárolás</vt:lpstr>
      <vt:lpstr>3.3 Száraz takarmányozás</vt:lpstr>
      <vt:lpstr>3.3.1 Digitalizált adagolt etetés</vt:lpstr>
      <vt:lpstr>3.3.1.1 Vemhes kocák digitális takarmányozása</vt:lpstr>
      <vt:lpstr>3.3.1.2 Szoptatós kocák digitális takarmányozása</vt:lpstr>
      <vt:lpstr>3.3.2 Ad libitum digitális takarmányozás</vt:lpstr>
      <vt:lpstr>3.3.2 Ad libitum digitális takarmányozás</vt:lpstr>
      <vt:lpstr>3.4 Nedves etetés</vt:lpstr>
      <vt:lpstr>3.5. Itatóvíz </vt:lpstr>
      <vt:lpstr>4. Digitalizáció a tartástechnológiában</vt:lpstr>
      <vt:lpstr>4. Digitalizáció a tartástechnológiában</vt:lpstr>
      <vt:lpstr>4. Digitalizáció a tartástechnológiában</vt:lpstr>
      <vt:lpstr>4.1 Fűtés</vt:lpstr>
      <vt:lpstr>4.2 Hűtés</vt:lpstr>
      <vt:lpstr>4.3 Szellőztetés</vt:lpstr>
      <vt:lpstr>4.4 Megvilágítás</vt:lpstr>
      <vt:lpstr>4.5 Környezeti terhelés és csökkentése</vt:lpstr>
      <vt:lpstr>Téteményképesség digitális monitoring</vt:lpstr>
      <vt:lpstr>5. Téteményképesség digitalis monitorozása</vt:lpstr>
      <vt:lpstr>5.1. Testtömeg digitális monitorozása</vt:lpstr>
      <vt:lpstr>5.2. Állatjólét digitális monitoringja </vt:lpstr>
      <vt:lpstr>5.3. Az állategészségügy digitalis monitoringja</vt:lpstr>
      <vt:lpstr>5.4. A járványvédelem digitális monitoringja</vt:lpstr>
      <vt:lpstr>6. A sertéstelepi szaporodásbiológia digitalizációja</vt:lpstr>
      <vt:lpstr>6. A sertéstelepi szaporodásbiológia digitalizációja</vt:lpstr>
      <vt:lpstr>6.1. Digitális ciklusdiagnosztika,  monitoring</vt:lpstr>
      <vt:lpstr>6.2. Digitális ivarzás monitoring</vt:lpstr>
      <vt:lpstr>6.3. Digitális vemhesség monitoring</vt:lpstr>
      <vt:lpstr>6.4 Termékenyítés</vt:lpstr>
      <vt:lpstr>6.5 Digitális spermavételi menedzsment</vt:lpstr>
      <vt:lpstr>7. Telepirányítási rendszerek </vt:lpstr>
      <vt:lpstr>7. Telepirányítási rendszerek</vt:lpstr>
      <vt:lpstr>7.1 Telepirányítási rendszerek vázlatos felépítése</vt:lpstr>
      <vt:lpstr>PowerPoint-bemutató</vt:lpstr>
      <vt:lpstr>7.3 Szakigazgatási adatmonitoring </vt:lpstr>
      <vt:lpstr>7.4. Digitális diagnosztikai adatelemzés</vt:lpstr>
      <vt:lpstr>7.4.1 Állományváltozás digitális monitoring</vt:lpstr>
      <vt:lpstr>7.4.2 Teljesítmény mutatók</vt:lpstr>
      <vt:lpstr>7.4.3. Állományegészségügyi digitális monitoring </vt:lpstr>
      <vt:lpstr>7.4.3.Állományegészségügyi digitális monitoring/ ELHULLÁSOK </vt:lpstr>
      <vt:lpstr>7.4.3.Állományegészségügyi digitális monitoring/VISSZABÚGÁS</vt:lpstr>
      <vt:lpstr>7.4.3.Állományegészségügyi digitális monitoring / ANTIBIOTIKUM-HASZNÁLAT</vt:lpstr>
      <vt:lpstr>8. ÖSSZEFOGLALÁS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Búza László</dc:creator>
  <cp:lastModifiedBy>Benedek Zsuzsanna</cp:lastModifiedBy>
  <cp:revision>10</cp:revision>
  <dcterms:created xsi:type="dcterms:W3CDTF">2021-04-21T15:27:09Z</dcterms:created>
  <dcterms:modified xsi:type="dcterms:W3CDTF">2022-04-19T04:55:15Z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0x010100007163C1C645B94D8E521A1898767248</vt:lpwstr>
  </property>
  <property fmtid="{D5CDD505-2E9C-101B-9397-08002B2CF9AE}" pid="3" name="MSIP_Label_794a5f65-4bbe-4bbe-bb66-e23e35795661_Enabled">
    <vt:lpwstr>true</vt:lpwstr>
  </property>
  <property fmtid="{D5CDD505-2E9C-101B-9397-08002B2CF9AE}" pid="4" name="MSIP_Label_794a5f65-4bbe-4bbe-bb66-e23e35795661_SetDate">
    <vt:lpwstr>2022-03-30T11:24:34Z</vt:lpwstr>
  </property>
  <property fmtid="{D5CDD505-2E9C-101B-9397-08002B2CF9AE}" pid="5" name="MSIP_Label_794a5f65-4bbe-4bbe-bb66-e23e35795661_Method">
    <vt:lpwstr>Privileged</vt:lpwstr>
  </property>
  <property fmtid="{D5CDD505-2E9C-101B-9397-08002B2CF9AE}" pid="6" name="MSIP_Label_794a5f65-4bbe-4bbe-bb66-e23e35795661_Name">
    <vt:lpwstr>794a5f65-4bbe-4bbe-bb66-e23e35795661</vt:lpwstr>
  </property>
  <property fmtid="{D5CDD505-2E9C-101B-9397-08002B2CF9AE}" pid="7" name="MSIP_Label_794a5f65-4bbe-4bbe-bb66-e23e35795661_SiteId">
    <vt:lpwstr>a00de4ec-48a8-43a6-be74-e31274e2060d</vt:lpwstr>
  </property>
  <property fmtid="{D5CDD505-2E9C-101B-9397-08002B2CF9AE}" pid="8" name="MSIP_Label_794a5f65-4bbe-4bbe-bb66-e23e35795661_ActionId">
    <vt:lpwstr>18da060e-587e-4d4a-a638-2a8608498f22</vt:lpwstr>
  </property>
  <property fmtid="{D5CDD505-2E9C-101B-9397-08002B2CF9AE}" pid="9" name="MSIP_Label_794a5f65-4bbe-4bbe-bb66-e23e35795661_ContentBits">
    <vt:lpwstr>1</vt:lpwstr>
  </property>
  <property fmtid="{D5CDD505-2E9C-101B-9397-08002B2CF9AE}" pid="10" name="MerckAIPLabel">
    <vt:lpwstr>Public</vt:lpwstr>
  </property>
  <property fmtid="{D5CDD505-2E9C-101B-9397-08002B2CF9AE}" pid="11" name="MerckAIPDataExchange">
    <vt:lpwstr>!MRKMIP@Public</vt:lpwstr>
  </property>
  <property fmtid="{D5CDD505-2E9C-101B-9397-08002B2CF9AE}" pid="12" name="_AdHocReviewCycleID">
    <vt:i4>955624844</vt:i4>
  </property>
  <property fmtid="{D5CDD505-2E9C-101B-9397-08002B2CF9AE}" pid="13" name="_NewReviewCycle">
    <vt:lpwstr/>
  </property>
  <property fmtid="{D5CDD505-2E9C-101B-9397-08002B2CF9AE}" pid="14" name="_EmailSubject">
    <vt:lpwstr>Részanyagok</vt:lpwstr>
  </property>
  <property fmtid="{D5CDD505-2E9C-101B-9397-08002B2CF9AE}" pid="15" name="_AuthorEmail">
    <vt:lpwstr>laszlo.buza@merck.com</vt:lpwstr>
  </property>
  <property fmtid="{D5CDD505-2E9C-101B-9397-08002B2CF9AE}" pid="16" name="_AuthorEmailDisplayName">
    <vt:lpwstr>Buza, Laszlo</vt:lpwstr>
  </property>
  <property fmtid="{D5CDD505-2E9C-101B-9397-08002B2CF9AE}" pid="17" name="_PreviousAdHocReviewCycleID">
    <vt:i4>609950372</vt:i4>
  </property>
</Properties>
</file>