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omments/comment5.xml" ContentType="application/vnd.openxmlformats-officedocument.presentationml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89" r:id="rId3"/>
    <p:sldId id="277" r:id="rId4"/>
    <p:sldId id="257" r:id="rId5"/>
    <p:sldId id="258" r:id="rId6"/>
    <p:sldId id="294" r:id="rId7"/>
    <p:sldId id="261" r:id="rId8"/>
    <p:sldId id="282" r:id="rId9"/>
    <p:sldId id="264" r:id="rId10"/>
    <p:sldId id="265" r:id="rId11"/>
    <p:sldId id="262" r:id="rId12"/>
    <p:sldId id="263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60" r:id="rId22"/>
    <p:sldId id="259" r:id="rId23"/>
    <p:sldId id="274" r:id="rId24"/>
    <p:sldId id="275" r:id="rId25"/>
    <p:sldId id="278" r:id="rId26"/>
    <p:sldId id="279" r:id="rId27"/>
    <p:sldId id="280" r:id="rId28"/>
    <p:sldId id="276" r:id="rId29"/>
    <p:sldId id="293" r:id="rId30"/>
    <p:sldId id="283" r:id="rId31"/>
    <p:sldId id="284" r:id="rId32"/>
    <p:sldId id="285" r:id="rId33"/>
    <p:sldId id="281" r:id="rId34"/>
    <p:sldId id="286" r:id="rId35"/>
    <p:sldId id="287" r:id="rId36"/>
    <p:sldId id="288" r:id="rId37"/>
    <p:sldId id="290" r:id="rId38"/>
    <p:sldId id="291" r:id="rId39"/>
    <p:sldId id="292" r:id="rId40"/>
    <p:sldId id="295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/YgChDxrHdlbjqiZlReiv6js5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g András" initials="JA" lastIdx="15" clrIdx="0">
    <p:extLst>
      <p:ext uri="{19B8F6BF-5375-455C-9EA6-DF929625EA0E}">
        <p15:presenceInfo xmlns:p15="http://schemas.microsoft.com/office/powerpoint/2012/main" userId="S::jung@inf.elte.hu::4328d809-5a17-4df5-a234-1e25125f93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94"/>
  </p:normalViewPr>
  <p:slideViewPr>
    <p:cSldViewPr snapToGrid="0">
      <p:cViewPr varScale="1">
        <p:scale>
          <a:sx n="103" d="100"/>
          <a:sy n="103" d="100"/>
        </p:scale>
        <p:origin x="16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katos.tamas\Documents\K2021\Prec&#237;zi&#243;s\mvelsi-gak-terletnek-meg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katos.tamas\Documents\K2021\Prec&#237;zi&#243;s\Opt_CropLoa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katos.tamas\Documents\K2021\Prec&#237;zi&#243;s\talaj_&#252;ltetv&#233;ny_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A művelt területek megoszlása a gazdaság által használt földterület szerint (KSH, 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'mvelsi-gak-terletnek-meg'!$F$11</c:f>
              <c:strCache>
                <c:ptCount val="1"/>
                <c:pt idx="0">
                  <c:v>gyümölcsös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'mvelsi-gak-terletnek-meg'!$E$12:$E$16</c:f>
              <c:strCache>
                <c:ptCount val="5"/>
                <c:pt idx="0">
                  <c:v>0–0,9 hektár</c:v>
                </c:pt>
                <c:pt idx="1">
                  <c:v>1–4,9 hektár</c:v>
                </c:pt>
                <c:pt idx="2">
                  <c:v>5–299,9 hektár</c:v>
                </c:pt>
                <c:pt idx="3">
                  <c:v>300–1199,9 hektár</c:v>
                </c:pt>
                <c:pt idx="4">
                  <c:v>1200 hektár vagy annál nagyobb</c:v>
                </c:pt>
              </c:strCache>
            </c:strRef>
          </c:cat>
          <c:val>
            <c:numRef>
              <c:f>'mvelsi-gak-terletnek-meg'!$F$12:$F$16</c:f>
              <c:numCache>
                <c:formatCode>General</c:formatCode>
                <c:ptCount val="5"/>
                <c:pt idx="0">
                  <c:v>3.9</c:v>
                </c:pt>
                <c:pt idx="1">
                  <c:v>13.4</c:v>
                </c:pt>
                <c:pt idx="2">
                  <c:v>74.599999999999994</c:v>
                </c:pt>
                <c:pt idx="3">
                  <c:v>6.9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39-465E-B3EE-9B271E55DC8A}"/>
            </c:ext>
          </c:extLst>
        </c:ser>
        <c:ser>
          <c:idx val="1"/>
          <c:order val="1"/>
          <c:tx>
            <c:strRef>
              <c:f>'mvelsi-gak-terletnek-meg'!$G$11</c:f>
              <c:strCache>
                <c:ptCount val="1"/>
                <c:pt idx="0">
                  <c:v>szántó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'mvelsi-gak-terletnek-meg'!$E$12:$E$16</c:f>
              <c:strCache>
                <c:ptCount val="5"/>
                <c:pt idx="0">
                  <c:v>0–0,9 hektár</c:v>
                </c:pt>
                <c:pt idx="1">
                  <c:v>1–4,9 hektár</c:v>
                </c:pt>
                <c:pt idx="2">
                  <c:v>5–299,9 hektár</c:v>
                </c:pt>
                <c:pt idx="3">
                  <c:v>300–1199,9 hektár</c:v>
                </c:pt>
                <c:pt idx="4">
                  <c:v>1200 hektár vagy annál nagyobb</c:v>
                </c:pt>
              </c:strCache>
            </c:strRef>
          </c:cat>
          <c:val>
            <c:numRef>
              <c:f>'mvelsi-gak-terletnek-meg'!$G$12:$G$16</c:f>
              <c:numCache>
                <c:formatCode>General</c:formatCode>
                <c:ptCount val="5"/>
                <c:pt idx="0">
                  <c:v>0.1</c:v>
                </c:pt>
                <c:pt idx="1">
                  <c:v>3</c:v>
                </c:pt>
                <c:pt idx="2">
                  <c:v>60.5</c:v>
                </c:pt>
                <c:pt idx="3">
                  <c:v>24.9</c:v>
                </c:pt>
                <c:pt idx="4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39-465E-B3EE-9B271E55DC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7807808"/>
        <c:axId val="1037808224"/>
      </c:barChart>
      <c:catAx>
        <c:axId val="103780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37808224"/>
        <c:crosses val="autoZero"/>
        <c:auto val="1"/>
        <c:lblAlgn val="ctr"/>
        <c:lblOffset val="100"/>
        <c:noMultiLvlLbl val="0"/>
      </c:catAx>
      <c:valAx>
        <c:axId val="103780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területhasználat megoszlása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3780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533502715389963"/>
                  <c:y val="-0.4413568323884345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xVal>
            <c:numRef>
              <c:f>(Munka1!$F$4:$F$12,Munka1!$F$14:$F$23)</c:f>
              <c:numCache>
                <c:formatCode>_(* #,##0.00_);_(* \(#,##0.00\);_(* "-"??_);_(@_)</c:formatCode>
                <c:ptCount val="19"/>
                <c:pt idx="0">
                  <c:v>10.069467428230274</c:v>
                </c:pt>
                <c:pt idx="1">
                  <c:v>10.307545393524896</c:v>
                </c:pt>
                <c:pt idx="2">
                  <c:v>7.0886998207953384</c:v>
                </c:pt>
                <c:pt idx="3">
                  <c:v>10.123840239345391</c:v>
                </c:pt>
                <c:pt idx="4">
                  <c:v>10.70658830283968</c:v>
                </c:pt>
                <c:pt idx="5">
                  <c:v>9.9775892521056591</c:v>
                </c:pt>
                <c:pt idx="6">
                  <c:v>8.8184254815988119</c:v>
                </c:pt>
                <c:pt idx="7">
                  <c:v>9.1406429623435788</c:v>
                </c:pt>
                <c:pt idx="8">
                  <c:v>9.952043339405277</c:v>
                </c:pt>
                <c:pt idx="9">
                  <c:v>10.724631533434451</c:v>
                </c:pt>
                <c:pt idx="10">
                  <c:v>7.8019784868878066</c:v>
                </c:pt>
                <c:pt idx="11">
                  <c:v>5.1893720647039867</c:v>
                </c:pt>
                <c:pt idx="12">
                  <c:v>8.641601822037865</c:v>
                </c:pt>
                <c:pt idx="13">
                  <c:v>7.9461590060442848</c:v>
                </c:pt>
                <c:pt idx="14">
                  <c:v>9.8520853661361922</c:v>
                </c:pt>
                <c:pt idx="15">
                  <c:v>7.1494871215516991</c:v>
                </c:pt>
                <c:pt idx="16">
                  <c:v>10.957964638767111</c:v>
                </c:pt>
                <c:pt idx="17">
                  <c:v>10.507057470091496</c:v>
                </c:pt>
                <c:pt idx="18">
                  <c:v>6.5281557870961375</c:v>
                </c:pt>
              </c:numCache>
            </c:numRef>
          </c:xVal>
          <c:yVal>
            <c:numRef>
              <c:f>(Munka1!$G$4:$G$12,Munka1!$G$14:$G$23)</c:f>
              <c:numCache>
                <c:formatCode>0.0</c:formatCode>
                <c:ptCount val="19"/>
                <c:pt idx="0">
                  <c:v>70.285714285714292</c:v>
                </c:pt>
                <c:pt idx="1">
                  <c:v>71</c:v>
                </c:pt>
                <c:pt idx="2">
                  <c:v>75.857142857142861</c:v>
                </c:pt>
                <c:pt idx="3">
                  <c:v>73.142857142857139</c:v>
                </c:pt>
                <c:pt idx="4">
                  <c:v>70.400000000000006</c:v>
                </c:pt>
                <c:pt idx="5">
                  <c:v>71.666666666666671</c:v>
                </c:pt>
                <c:pt idx="6">
                  <c:v>71.599999999999994</c:v>
                </c:pt>
                <c:pt idx="7">
                  <c:v>70.428571428571431</c:v>
                </c:pt>
                <c:pt idx="8">
                  <c:v>71.5</c:v>
                </c:pt>
                <c:pt idx="9">
                  <c:v>68.142857142857139</c:v>
                </c:pt>
                <c:pt idx="10">
                  <c:v>75.400000000000006</c:v>
                </c:pt>
                <c:pt idx="11">
                  <c:v>78.8</c:v>
                </c:pt>
                <c:pt idx="12">
                  <c:v>76</c:v>
                </c:pt>
                <c:pt idx="13">
                  <c:v>78.571428571428569</c:v>
                </c:pt>
                <c:pt idx="14">
                  <c:v>74.25</c:v>
                </c:pt>
                <c:pt idx="15">
                  <c:v>75.714285714285708</c:v>
                </c:pt>
                <c:pt idx="16">
                  <c:v>72.25</c:v>
                </c:pt>
                <c:pt idx="17">
                  <c:v>74</c:v>
                </c:pt>
                <c:pt idx="18">
                  <c:v>77.25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03-468D-A6A7-7DC17899D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018655"/>
        <c:axId val="585009919"/>
      </c:scatterChart>
      <c:valAx>
        <c:axId val="585018655"/>
        <c:scaling>
          <c:orientation val="minMax"/>
          <c:max val="11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gyümölcsterhelés (db/tkmf cm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85009919"/>
        <c:crosses val="autoZero"/>
        <c:crossBetween val="midCat"/>
      </c:valAx>
      <c:valAx>
        <c:axId val="585009919"/>
        <c:scaling>
          <c:orientation val="minMax"/>
          <c:min val="6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gyümölcsátmérő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85018655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Munka3!$T$31</c:f>
              <c:strCache>
                <c:ptCount val="1"/>
                <c:pt idx="0">
                  <c:v>15 cm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Munka3!$T$32:$T$69</c:f>
              <c:numCache>
                <c:formatCode>0.00</c:formatCode>
                <c:ptCount val="38"/>
                <c:pt idx="0">
                  <c:v>5.7666666666666657</c:v>
                </c:pt>
                <c:pt idx="1">
                  <c:v>13.151666666666666</c:v>
                </c:pt>
                <c:pt idx="2">
                  <c:v>20.47</c:v>
                </c:pt>
                <c:pt idx="3">
                  <c:v>15.986666666666666</c:v>
                </c:pt>
                <c:pt idx="4">
                  <c:v>19.848333333333333</c:v>
                </c:pt>
                <c:pt idx="5">
                  <c:v>21.518368298368298</c:v>
                </c:pt>
                <c:pt idx="6">
                  <c:v>35.888326550348559</c:v>
                </c:pt>
                <c:pt idx="7">
                  <c:v>69.844867748224999</c:v>
                </c:pt>
                <c:pt idx="8">
                  <c:v>37.145482180293499</c:v>
                </c:pt>
                <c:pt idx="9">
                  <c:v>24.546993034176072</c:v>
                </c:pt>
                <c:pt idx="10">
                  <c:v>15.849081469038712</c:v>
                </c:pt>
                <c:pt idx="11">
                  <c:v>26.099800062972292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F15-4DFB-AB27-5B08ED99F032}"/>
            </c:ext>
          </c:extLst>
        </c:ser>
        <c:ser>
          <c:idx val="1"/>
          <c:order val="1"/>
          <c:tx>
            <c:strRef>
              <c:f>Munka3!$U$31</c:f>
              <c:strCache>
                <c:ptCount val="1"/>
                <c:pt idx="0">
                  <c:v>40 cm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Munka3!$U$32:$U$69</c:f>
              <c:numCache>
                <c:formatCode>0.00</c:formatCode>
                <c:ptCount val="38"/>
                <c:pt idx="0">
                  <c:v>3.0033333333333339</c:v>
                </c:pt>
                <c:pt idx="1">
                  <c:v>6.9433333333333325</c:v>
                </c:pt>
                <c:pt idx="2">
                  <c:v>16.581666666666671</c:v>
                </c:pt>
                <c:pt idx="3">
                  <c:v>9.2100000000000009</c:v>
                </c:pt>
                <c:pt idx="4">
                  <c:v>9.44</c:v>
                </c:pt>
                <c:pt idx="5">
                  <c:v>10.268900543900545</c:v>
                </c:pt>
                <c:pt idx="6">
                  <c:v>16.427078078199084</c:v>
                </c:pt>
                <c:pt idx="7">
                  <c:v>25.272926461391311</c:v>
                </c:pt>
                <c:pt idx="8">
                  <c:v>27.634807826694622</c:v>
                </c:pt>
                <c:pt idx="9">
                  <c:v>9.3219669123363484</c:v>
                </c:pt>
                <c:pt idx="10">
                  <c:v>7.483448881423227</c:v>
                </c:pt>
                <c:pt idx="11">
                  <c:v>12.440051952141058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F15-4DFB-AB27-5B08ED99F032}"/>
            </c:ext>
          </c:extLst>
        </c:ser>
        <c:ser>
          <c:idx val="3"/>
          <c:order val="3"/>
          <c:tx>
            <c:strRef>
              <c:f>Munka3!$W$31</c:f>
              <c:strCache>
                <c:ptCount val="1"/>
                <c:pt idx="0">
                  <c:v>tápoldat 1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Munka3!$W$32:$W$69</c:f>
              <c:numCache>
                <c:formatCode>General</c:formatCode>
                <c:ptCount val="38"/>
                <c:pt idx="28">
                  <c:v>90</c:v>
                </c:pt>
                <c:pt idx="29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F15-4DFB-AB27-5B08ED99F032}"/>
            </c:ext>
          </c:extLst>
        </c:ser>
        <c:ser>
          <c:idx val="4"/>
          <c:order val="4"/>
          <c:tx>
            <c:strRef>
              <c:f>Munka3!$X$31</c:f>
              <c:strCache>
                <c:ptCount val="1"/>
                <c:pt idx="0">
                  <c:v>tápoldat 2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Munka3!$X$32:$X$69</c:f>
              <c:numCache>
                <c:formatCode>General</c:formatCode>
                <c:ptCount val="38"/>
                <c:pt idx="30">
                  <c:v>90</c:v>
                </c:pt>
                <c:pt idx="31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F15-4DFB-AB27-5B08ED99F032}"/>
            </c:ext>
          </c:extLst>
        </c:ser>
        <c:ser>
          <c:idx val="5"/>
          <c:order val="5"/>
          <c:tx>
            <c:strRef>
              <c:f>Munka3!$Y$31</c:f>
              <c:strCache>
                <c:ptCount val="1"/>
                <c:pt idx="0">
                  <c:v>tápoldat 3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Munka3!$Y$32:$Y$69</c:f>
              <c:numCache>
                <c:formatCode>General</c:formatCode>
                <c:ptCount val="38"/>
                <c:pt idx="32">
                  <c:v>90</c:v>
                </c:pt>
                <c:pt idx="33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F15-4DFB-AB27-5B08ED99F032}"/>
            </c:ext>
          </c:extLst>
        </c:ser>
        <c:ser>
          <c:idx val="6"/>
          <c:order val="6"/>
          <c:tx>
            <c:strRef>
              <c:f>Munka3!$Z$31</c:f>
              <c:strCache>
                <c:ptCount val="1"/>
                <c:pt idx="0">
                  <c:v>tápoldat 4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Munka3!$Z$32:$Z$69</c:f>
              <c:numCache>
                <c:formatCode>General</c:formatCode>
                <c:ptCount val="38"/>
                <c:pt idx="34">
                  <c:v>90</c:v>
                </c:pt>
                <c:pt idx="35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F15-4DFB-AB27-5B08ED99F032}"/>
            </c:ext>
          </c:extLst>
        </c:ser>
        <c:ser>
          <c:idx val="7"/>
          <c:order val="7"/>
          <c:tx>
            <c:strRef>
              <c:f>Munka3!$AA$31</c:f>
              <c:strCache>
                <c:ptCount val="1"/>
                <c:pt idx="0">
                  <c:v>tápoldat 5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Pt>
            <c:idx val="3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0F15-4DFB-AB27-5B08ED99F032}"/>
              </c:ext>
            </c:extLst>
          </c:dPt>
          <c:dPt>
            <c:idx val="37"/>
            <c:marker>
              <c:symbol val="none"/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0F15-4DFB-AB27-5B08ED99F032}"/>
              </c:ext>
            </c:extLst>
          </c:dPt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Munka3!$AA$32:$AA$69</c:f>
              <c:numCache>
                <c:formatCode>General</c:formatCode>
                <c:ptCount val="38"/>
                <c:pt idx="36">
                  <c:v>90</c:v>
                </c:pt>
                <c:pt idx="37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F15-4DFB-AB27-5B08ED99F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1309664"/>
        <c:axId val="1701316736"/>
      </c:scatterChart>
      <c:scatterChart>
        <c:scatterStyle val="lineMarker"/>
        <c:varyColors val="0"/>
        <c:ser>
          <c:idx val="2"/>
          <c:order val="2"/>
          <c:tx>
            <c:strRef>
              <c:f>Munka3!$V$31</c:f>
              <c:strCache>
                <c:ptCount val="1"/>
                <c:pt idx="0">
                  <c:v>hajtásnöv.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Munka3!$S$32:$S$69</c:f>
              <c:numCache>
                <c:formatCode>m/d/yyyy</c:formatCode>
                <c:ptCount val="38"/>
                <c:pt idx="0">
                  <c:v>43217</c:v>
                </c:pt>
                <c:pt idx="1">
                  <c:v>43230</c:v>
                </c:pt>
                <c:pt idx="2">
                  <c:v>43244</c:v>
                </c:pt>
                <c:pt idx="3">
                  <c:v>43258</c:v>
                </c:pt>
                <c:pt idx="4">
                  <c:v>43272</c:v>
                </c:pt>
                <c:pt idx="5">
                  <c:v>43286</c:v>
                </c:pt>
                <c:pt idx="6">
                  <c:v>43300</c:v>
                </c:pt>
                <c:pt idx="7">
                  <c:v>43314</c:v>
                </c:pt>
                <c:pt idx="8">
                  <c:v>43328</c:v>
                </c:pt>
                <c:pt idx="9">
                  <c:v>43342</c:v>
                </c:pt>
                <c:pt idx="10">
                  <c:v>43356</c:v>
                </c:pt>
                <c:pt idx="11">
                  <c:v>43370</c:v>
                </c:pt>
                <c:pt idx="12">
                  <c:v>43384</c:v>
                </c:pt>
                <c:pt idx="13">
                  <c:v>43398</c:v>
                </c:pt>
                <c:pt idx="14">
                  <c:v>43217</c:v>
                </c:pt>
                <c:pt idx="15">
                  <c:v>43225</c:v>
                </c:pt>
                <c:pt idx="16">
                  <c:v>43231</c:v>
                </c:pt>
                <c:pt idx="17">
                  <c:v>43238</c:v>
                </c:pt>
                <c:pt idx="18">
                  <c:v>43244</c:v>
                </c:pt>
                <c:pt idx="19">
                  <c:v>43257</c:v>
                </c:pt>
                <c:pt idx="20">
                  <c:v>43272</c:v>
                </c:pt>
                <c:pt idx="21">
                  <c:v>43286</c:v>
                </c:pt>
                <c:pt idx="22">
                  <c:v>43300</c:v>
                </c:pt>
                <c:pt idx="23">
                  <c:v>43314</c:v>
                </c:pt>
                <c:pt idx="24">
                  <c:v>43328</c:v>
                </c:pt>
                <c:pt idx="25">
                  <c:v>43342</c:v>
                </c:pt>
                <c:pt idx="26">
                  <c:v>43356</c:v>
                </c:pt>
                <c:pt idx="27">
                  <c:v>43370</c:v>
                </c:pt>
                <c:pt idx="28">
                  <c:v>43223</c:v>
                </c:pt>
                <c:pt idx="29">
                  <c:v>43223</c:v>
                </c:pt>
                <c:pt idx="30">
                  <c:v>43240</c:v>
                </c:pt>
                <c:pt idx="31">
                  <c:v>43240</c:v>
                </c:pt>
                <c:pt idx="32">
                  <c:v>43252</c:v>
                </c:pt>
                <c:pt idx="33">
                  <c:v>43252</c:v>
                </c:pt>
                <c:pt idx="34">
                  <c:v>43293</c:v>
                </c:pt>
                <c:pt idx="35">
                  <c:v>43293</c:v>
                </c:pt>
                <c:pt idx="36">
                  <c:v>43313</c:v>
                </c:pt>
                <c:pt idx="37">
                  <c:v>43313</c:v>
                </c:pt>
              </c:numCache>
            </c:numRef>
          </c:xVal>
          <c:yVal>
            <c:numRef>
              <c:f>Munka3!$V$32:$V$69</c:f>
              <c:numCache>
                <c:formatCode>General</c:formatCode>
                <c:ptCount val="38"/>
                <c:pt idx="14">
                  <c:v>100</c:v>
                </c:pt>
                <c:pt idx="15">
                  <c:v>100</c:v>
                </c:pt>
                <c:pt idx="16">
                  <c:v>97.9</c:v>
                </c:pt>
                <c:pt idx="17">
                  <c:v>85.4</c:v>
                </c:pt>
                <c:pt idx="18">
                  <c:v>66.7</c:v>
                </c:pt>
                <c:pt idx="19">
                  <c:v>16.7</c:v>
                </c:pt>
                <c:pt idx="20">
                  <c:v>5.0999999999999996</c:v>
                </c:pt>
                <c:pt idx="21">
                  <c:v>0</c:v>
                </c:pt>
                <c:pt idx="22">
                  <c:v>0</c:v>
                </c:pt>
                <c:pt idx="23">
                  <c:v>7.2</c:v>
                </c:pt>
                <c:pt idx="24">
                  <c:v>5.0999999999999996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F15-4DFB-AB27-5B08ED99F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1295936"/>
        <c:axId val="1701295104"/>
      </c:scatterChart>
      <c:valAx>
        <c:axId val="1701309664"/>
        <c:scaling>
          <c:orientation val="minMax"/>
          <c:max val="43373"/>
          <c:min val="43210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01316736"/>
        <c:crosses val="autoZero"/>
        <c:crossBetween val="midCat"/>
      </c:valAx>
      <c:valAx>
        <c:axId val="170131673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talaj NO3-N + NH4-N (mg/kg)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01309664"/>
        <c:crosses val="autoZero"/>
        <c:crossBetween val="midCat"/>
      </c:valAx>
      <c:valAx>
        <c:axId val="17012951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növekvő hajtások aránya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01295936"/>
        <c:crosses val="max"/>
        <c:crossBetween val="midCat"/>
      </c:valAx>
      <c:valAx>
        <c:axId val="17012959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701295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01:06.598" idx="1">
    <p:pos x="7030" y="1059"/>
    <p:text>A fenti és a lenti kép forrása egyértelmű, a szélső jobb melyikhez tartozik?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41:27.994" idx="11">
    <p:pos x="10" y="10"/>
    <p:text>Képek forrása?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43:25.253" idx="12">
    <p:pos x="10" y="10"/>
    <p:text>Sajnos ismét jeleznem kell a kép forrásának hiányát.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3:39:38.326" idx="15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16:46.163" idx="2">
    <p:pos x="7496" y="1138"/>
    <p:text>Itt tudunk valamit a képek forrásáról?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24:32.028" idx="3">
    <p:pos x="2160" y="914"/>
    <p:text>Fényképek és térképek forrása?</p:text>
    <p:extLst>
      <p:ext uri="{C676402C-5697-4E1C-873F-D02D1690AC5C}">
        <p15:threadingInfo xmlns:p15="http://schemas.microsoft.com/office/powerpoint/2012/main" timeZoneBias="-120"/>
      </p:ext>
    </p:extLst>
  </p:cm>
  <p:cm authorId="1" dt="2021-06-29T12:24:46.940" idx="4">
    <p:pos x="5418" y="1619"/>
    <p:text>Ha Google Earth akkor inkább ez egy műholdfelvétel lesz mint légi, javaslom az átírást. A légi felvételen jellemzően a repülőgépes felvételeket értjük.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26:53.244" idx="5">
    <p:pos x="10" y="10"/>
    <p:text>Nagyon jó dia. Tudunk valamit a képek forrásairól?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29:04.138" idx="6">
    <p:pos x="10" y="10"/>
    <p:text>Ez is nagyon jó dia, sajnos megint az ábra forrását kellene pótolni.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33:49.217" idx="7">
    <p:pos x="10" y="10"/>
    <p:text>Honnan származnak az ábrák?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36:52.234" idx="8">
    <p:pos x="10" y="10"/>
    <p:text>Kép forrása?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36:59.466" idx="9">
    <p:pos x="10" y="10"/>
    <p:text>Kép forrása?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9T12:37:08.674" idx="10">
    <p:pos x="10" y="10"/>
    <p:text>Kép forrása?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0.09371</cdr:x>
      <cdr:y>0.31735</cdr:y>
    </cdr:from>
    <cdr:to>
      <cdr:x>0.51657</cdr:x>
      <cdr:y>0.31735</cdr:y>
    </cdr:to>
    <cdr:cxnSp macro="">
      <cdr:nvCxnSpPr>
        <cdr:cNvPr id="3" name="Egyenes összekötő nyíllal 2">
          <a:extLst xmlns:a="http://schemas.openxmlformats.org/drawingml/2006/main">
            <a:ext uri="{FF2B5EF4-FFF2-40B4-BE49-F238E27FC236}">
              <a16:creationId xmlns:a16="http://schemas.microsoft.com/office/drawing/2014/main" id="{14769B5C-2FE9-4E6D-883B-968DE252E5BD}"/>
            </a:ext>
          </a:extLst>
        </cdr:cNvPr>
        <cdr:cNvCxnSpPr/>
      </cdr:nvCxnSpPr>
      <cdr:spPr>
        <a:xfrm xmlns:a="http://schemas.openxmlformats.org/drawingml/2006/main">
          <a:off x="638176" y="1514860"/>
          <a:ext cx="2879859" cy="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0.51842</cdr:x>
      <cdr:y>0.31453</cdr:y>
    </cdr:from>
    <cdr:to>
      <cdr:x>0.51842</cdr:x>
      <cdr:y>0.88895</cdr:y>
    </cdr:to>
    <cdr:cxnSp macro="">
      <cdr:nvCxnSpPr>
        <cdr:cNvPr id="7" name="Egyenes összekötő nyíllal 6">
          <a:extLst xmlns:a="http://schemas.openxmlformats.org/drawingml/2006/main">
            <a:ext uri="{FF2B5EF4-FFF2-40B4-BE49-F238E27FC236}">
              <a16:creationId xmlns:a16="http://schemas.microsoft.com/office/drawing/2014/main" id="{15CAFACA-7B72-4FF7-88BC-A20B2518D214}"/>
            </a:ext>
          </a:extLst>
        </cdr:cNvPr>
        <cdr:cNvCxnSpPr/>
      </cdr:nvCxnSpPr>
      <cdr:spPr>
        <a:xfrm xmlns:a="http://schemas.openxmlformats.org/drawingml/2006/main">
          <a:off x="3530635" y="1501399"/>
          <a:ext cx="0" cy="274198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comments" Target="../comments/comment10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Precíziós gyümölcstermesztés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Elméleti háttér és lehetőségek a gyakorlati alkalmazásban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3F86E8-C03C-43BE-BB4B-D39DF3D1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De akkor miért foglalkozzon ezzel egy termelő?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5E4BED9-F9EC-499E-BE35-4C015787F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Annak ellenére, hogy a piacon komplex rendszerek még nem szerezhetők be, a precíziós gazdálkodás egyes elemei sikerrel alkalmazhatók a gyümölcstermesztésben</a:t>
            </a:r>
          </a:p>
          <a:p>
            <a:r>
              <a:rPr lang="hu-HU" dirty="0"/>
              <a:t>A precíziós gazdálkodás egyben szemléletmód is, amelynek elsajátítása igazából nem függ konkrét eszközök meglététől, vagy éppen hiányától</a:t>
            </a:r>
          </a:p>
          <a:p>
            <a:r>
              <a:rPr lang="hu-HU" dirty="0"/>
              <a:t>Amennyiben tudatosan igyekszünk megszervezni a gazdálkodásunkat, elemezzük a lehetőségeink szerint összegyűjtött adatokat, pontosabb elképzelésünk lesz arról is, hogy milyen, a piacon újonnan megjelenő technológiákra van szükségünk, mire érdemes a forrásainkat felhasználni</a:t>
            </a:r>
          </a:p>
        </p:txBody>
      </p:sp>
    </p:spTree>
    <p:extLst>
      <p:ext uri="{BB962C8B-B14F-4D97-AF65-F5344CB8AC3E}">
        <p14:creationId xmlns:p14="http://schemas.microsoft.com/office/powerpoint/2010/main" val="286811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0979FE-F7F9-4DF9-A167-99FD376B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gyümölcstermesztési gyakorlat mely területein jelenthet érdemi előrelépést a precíziós gazdálkodási technikák alkalmazása?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CD81EF2-7DCB-47BE-8AF9-90CDFE4C2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ültetvény tervezése, területelőkészítés, telepítés</a:t>
            </a:r>
          </a:p>
          <a:p>
            <a:r>
              <a:rPr lang="hu-HU" dirty="0"/>
              <a:t>Metszés és termésszabályozás</a:t>
            </a:r>
          </a:p>
          <a:p>
            <a:r>
              <a:rPr lang="hu-HU" dirty="0"/>
              <a:t>Tápanyag- és vízpótlás</a:t>
            </a:r>
          </a:p>
          <a:p>
            <a:r>
              <a:rPr lang="hu-HU" dirty="0"/>
              <a:t>Szüret és poszt-</a:t>
            </a:r>
            <a:r>
              <a:rPr lang="hu-HU" dirty="0" err="1"/>
              <a:t>harveszt</a:t>
            </a:r>
            <a:endParaRPr lang="hu-HU" dirty="0"/>
          </a:p>
          <a:p>
            <a:r>
              <a:rPr lang="hu-HU" dirty="0"/>
              <a:t>Növényvédelem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443CD42-A5DF-465D-9252-F5FF0A90A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67" y="2981325"/>
            <a:ext cx="6262236" cy="352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7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D03A89-792E-42C5-8640-ACFF0DD1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ültetvények tervezése, területelőkészítés, telepítés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B931769-240F-470A-94B5-153670F3D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2400" dirty="0"/>
              <a:t>A precíziós gazdálkodási technikákat akkor tudjuk alkalmazni, ha rendelkezünk a megfelelő, helyspecifikus beavatkozási lehetőségekkel. Ezeket már az ültetvény létrehozásakor ki kell alakítanunk – később ez csaknem lehetetlen.</a:t>
            </a:r>
          </a:p>
          <a:p>
            <a:r>
              <a:rPr lang="hu-HU" sz="2400" dirty="0"/>
              <a:t>A talajadottságok döntően befolyásolják a fáink fejlődését, ezért pontosan tudnunk kell, hogy a tervezett ültetvény helyén hol vannak az eltérő adottságú foltok, és ezeket le kell tudnunk határolni</a:t>
            </a:r>
          </a:p>
          <a:p>
            <a:r>
              <a:rPr lang="hu-HU" sz="2400" dirty="0"/>
              <a:t>Amennyiben vannak eltérő adottságú talajfoltok, úgy a területelőkészítést és tápanyagfeltöltést is ennek megfelelően kell végezni, de ezt figyelembe véve kell meghatározni az ültetési tervet is – gyengébb növekedési erélyű fajtákat, ill. fajta/alany kombinációkat nem célszerű a rosszabb adottságú talajfoltba ültetni</a:t>
            </a:r>
          </a:p>
          <a:p>
            <a:r>
              <a:rPr lang="hu-HU" sz="2400" dirty="0"/>
              <a:t>Az intenzív gyümölcsösökben a tápanyag-visszapótlást leghatékonyabban az öntözőrendszeren keresztül, </a:t>
            </a:r>
            <a:r>
              <a:rPr lang="hu-HU" sz="2400" dirty="0" err="1"/>
              <a:t>tápoldatozás</a:t>
            </a:r>
            <a:r>
              <a:rPr lang="hu-HU" sz="2400" dirty="0"/>
              <a:t> formájában tudjuk elvégezni – ennek azonban feltétele, hogy az öntözőrendszer az esetlegesen eltérő talajadottságoknak megfelelően szakaszolható legyen. Az öntözőrendszer tervezésénél ne a műszakilag legegyszerűbb, hanem a hosszútávon legplasztikusabban használható megoldást válasszuk!</a:t>
            </a:r>
          </a:p>
          <a:p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5697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BC8B42-6B4A-4602-A9A8-783E8A9F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Hogyan juthatunk használható, kellően részletes információhoz a területünkről?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563099-CB13-416E-A280-B5D82DCF0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200" dirty="0"/>
              <a:t>A leginkább kézenfekvő megoldás a talajvizsgálat – ám ez meglehetősen költséges, tehát célszerű más módon lehatárolni a talajfoltokat, amelyeket önálló egységként kell laboratóriumi vizsgálatra mintáztatni</a:t>
            </a:r>
          </a:p>
          <a:p>
            <a:r>
              <a:rPr lang="hu-HU" sz="2200" dirty="0"/>
              <a:t>Nagyon hasznosak az ingyenesen elérhető légifotók (pl. </a:t>
            </a:r>
            <a:r>
              <a:rPr lang="hu-HU" sz="2200" dirty="0" err="1"/>
              <a:t>Me</a:t>
            </a:r>
            <a:r>
              <a:rPr lang="hu-HU" sz="2200" dirty="0" err="1">
                <a:solidFill>
                  <a:srgbClr val="FF0000"/>
                </a:solidFill>
              </a:rPr>
              <a:t>PAR</a:t>
            </a:r>
            <a:r>
              <a:rPr lang="hu-HU" sz="2200" dirty="0"/>
              <a:t>, Google </a:t>
            </a:r>
            <a:r>
              <a:rPr lang="hu-HU" sz="2200" dirty="0" err="1"/>
              <a:t>Earth</a:t>
            </a:r>
            <a:r>
              <a:rPr lang="hu-HU" sz="2200" dirty="0"/>
              <a:t>), amelyek alapján jó áttekintő képet kaphatunk a területről, ráadásul archív fotók is rendelkezésre állnak, így különböző vegetációs állapotban láthatjuk a területet</a:t>
            </a:r>
          </a:p>
          <a:p>
            <a:r>
              <a:rPr lang="hu-HU" sz="2200" dirty="0"/>
              <a:t>Szintén ingyen érhetők el az Európai Űrügynökség </a:t>
            </a:r>
            <a:r>
              <a:rPr lang="hu-HU" sz="2200" dirty="0" err="1"/>
              <a:t>Sentinel</a:t>
            </a:r>
            <a:r>
              <a:rPr lang="hu-HU" sz="2200" dirty="0"/>
              <a:t> műholdjainak egyes adatbázisai. Ezek közül a földfelszíni fotoszintetikus aktivitással arányos NDVI érték jól használható egyebek mellett arra is, hogy az ültetvény előveteményének fejlődéséből következtessünk a területi egyenlőtlenségekre. Felbontása kb. 10x10 m, tehát kellően részletes ahhoz, hogy a gyakorlati alkalmazáshoz megfeleljen. Ma már több hazai cég is – szolgáltatási tevékenysége részeként – segít a </a:t>
            </a:r>
            <a:r>
              <a:rPr lang="hu-HU" sz="2200" dirty="0" err="1"/>
              <a:t>Sentinel</a:t>
            </a:r>
            <a:r>
              <a:rPr lang="hu-HU" sz="2200" dirty="0"/>
              <a:t> adatainak elérésében.</a:t>
            </a:r>
          </a:p>
          <a:p>
            <a:r>
              <a:rPr lang="hu-HU" sz="2200" dirty="0"/>
              <a:t>Közvetlen talajtani vizsgálat a „talajszkennelés”, amelynek során a talaj elektromos vezetőképességét határozzuk meg térképes megjelenítéssel. Bár elsősorban a talaj sótartalmával arányos mutató és kevésbé érzékeny pl. a talaj szervesanyagtartalmára, kétségkívül jól használható az eltérő tulajdonságú talajfoltok lehatárolásához. Szintén elérhető egyes hazai cégek szolgáltatási tevékenységében. </a:t>
            </a:r>
          </a:p>
        </p:txBody>
      </p:sp>
    </p:spTree>
    <p:extLst>
      <p:ext uri="{BB962C8B-B14F-4D97-AF65-F5344CB8AC3E}">
        <p14:creationId xmlns:p14="http://schemas.microsoft.com/office/powerpoint/2010/main" val="377378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8AC369-C838-4886-A872-F13EE6DD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260350"/>
            <a:ext cx="11555605" cy="1325563"/>
          </a:xfrm>
        </p:spPr>
        <p:txBody>
          <a:bodyPr/>
          <a:lstStyle/>
          <a:p>
            <a:r>
              <a:rPr lang="hu-HU" dirty="0"/>
              <a:t>Lássunk egy gyakorlati példát!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8B2EF0FC-0B5C-4177-B0E7-C5531BE26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558" y="1389863"/>
            <a:ext cx="2063722" cy="480526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1CD921A-3DD3-4037-B366-C5C725F1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51610"/>
            <a:ext cx="2514600" cy="4754880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21058AD2-8565-47F0-ADB9-3DC45E97B92E}"/>
              </a:ext>
            </a:extLst>
          </p:cNvPr>
          <p:cNvSpPr txBox="1"/>
          <p:nvPr/>
        </p:nvSpPr>
        <p:spPr>
          <a:xfrm>
            <a:off x="6438900" y="1514475"/>
            <a:ext cx="53340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 mindössze másfél hektáros intenzív (3.8 x 0.75 m térállás = 3500 fa/ha) almaültetvény tervezett helyének 2010. március 25-én készült légifotóján (Google </a:t>
            </a:r>
            <a:r>
              <a:rPr lang="hu-HU" sz="22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jól elkülöníthető a jobban fejlődő rozs vetemény sötétebb zónája és a gyengébb adottságú világosabb zóna a terület déli és északi részén.</a:t>
            </a:r>
          </a:p>
          <a:p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Ugyanezen terület talajának humusztartalom térképe 2017. tavaszán – a telepítést megelőzően – igazolja az eltérő talajadottságokat (a térkép 102 pontminta vizsgálata alapján készült).</a:t>
            </a:r>
          </a:p>
        </p:txBody>
      </p:sp>
    </p:spTree>
    <p:extLst>
      <p:ext uri="{BB962C8B-B14F-4D97-AF65-F5344CB8AC3E}">
        <p14:creationId xmlns:p14="http://schemas.microsoft.com/office/powerpoint/2010/main" val="412766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B2FC66-B52B-4956-AF30-DDE4BC5B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eredményez ilyen talajtani különbség?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7EFCB42-A0A9-492D-A92D-377A5458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55" y="1744045"/>
            <a:ext cx="2781715" cy="480526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E3FED76-8158-48AD-8404-97F3403B6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77" y="1782145"/>
            <a:ext cx="2744222" cy="459643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B82F42C-8865-44BD-A0C8-B2F1B798E184}"/>
              </a:ext>
            </a:extLst>
          </p:cNvPr>
          <p:cNvSpPr txBox="1"/>
          <p:nvPr/>
        </p:nvSpPr>
        <p:spPr>
          <a:xfrm>
            <a:off x="466725" y="1781175"/>
            <a:ext cx="579119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ültetvény fejlődése látványosan visszaigazolta az eltérő talajadottságokat: a humuszban szegényebb foltokban a fák fejlődése mérsékeltebb, mint a valamivel jobb adottságú részeken.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Ezt a 2019. augusztusi adatok alapján készült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NDVI térkép is látványosan mutatja (minél sötétebb zöld egy pixel, annál nagyobb a fotoszintetikus aktivitás), de a fák vegetatív fejlődését jól tükröző törzskeresztmetszet-felület is egyértelműen jelzi (az ábrán az érték=1, ha a mért érték megegyezik az ültetvényre jellemző átlaggal, adatfelvétel: 2019 ősz).</a:t>
            </a:r>
          </a:p>
          <a:p>
            <a:pPr>
              <a:spcAft>
                <a:spcPts val="600"/>
              </a:spcAft>
            </a:pPr>
            <a:r>
              <a:rPr lang="hu-HU" sz="2000" b="1" u="sng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Konklúzió: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 adott ültetvényben célszerű két eltérő menedzsment zónát kialakítani, az eltérő talajadottságoknak megfelelően</a:t>
            </a:r>
          </a:p>
        </p:txBody>
      </p:sp>
    </p:spTree>
    <p:extLst>
      <p:ext uri="{BB962C8B-B14F-4D97-AF65-F5344CB8AC3E}">
        <p14:creationId xmlns:p14="http://schemas.microsoft.com/office/powerpoint/2010/main" val="2742626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EEFF03-E1D4-47B2-BFED-A994D46E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metszés és termésszabályozás: a gazdaságos termelés kulcsa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FCB2596-2174-445A-AEC4-A70071FD8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11622803" cy="4351338"/>
          </a:xfrm>
        </p:spPr>
        <p:txBody>
          <a:bodyPr>
            <a:normAutofit lnSpcReduction="10000"/>
          </a:bodyPr>
          <a:lstStyle/>
          <a:p>
            <a:r>
              <a:rPr lang="hu-HU" sz="2200" dirty="0"/>
              <a:t>A gyümölcstermesztés egyik legfontosabb szakmai kihívása, hogy az ültetvényt termőegyensúlyban tartsuk, azaz a fák teherbíró képességéhez igazodva azt a gyümölcsterhelést állítsuk be, amely mellett évről-évre biztosítható az egyenletes termésmennyiség, az optimálishoz közeli gyümölcsméret és a fák kielégítő vegetatív fejlődése.</a:t>
            </a:r>
          </a:p>
          <a:p>
            <a:r>
              <a:rPr lang="hu-HU" sz="2200" dirty="0"/>
              <a:t>A termőegyensúly felborulása vagy vegetatív túlsúlyhoz, vagy túlterhelődéshez és </a:t>
            </a:r>
            <a:r>
              <a:rPr lang="hu-HU" sz="2200" dirty="0" err="1"/>
              <a:t>alternancia</a:t>
            </a:r>
            <a:r>
              <a:rPr lang="hu-HU" sz="2200" dirty="0"/>
              <a:t> kialakulásához vezet. Mindkettő negatívan befolyásolja a termelés jövedelmezőségét.</a:t>
            </a:r>
          </a:p>
          <a:p>
            <a:r>
              <a:rPr lang="hu-HU" sz="2200" dirty="0"/>
              <a:t>A gyümölcsterhelés mértékét metszéssel, virágzáskori vegyszeres, vagy mechanikai ritkítással, ill. kézi gyümölcsritkítással állíthatjuk be.</a:t>
            </a:r>
          </a:p>
          <a:p>
            <a:r>
              <a:rPr lang="hu-HU" sz="2200" dirty="0"/>
              <a:t>Bár az alkalmazott művelésmód (térállás, koronaforma) jelentősen befolyásolja a fák vegetatív fejlődését, általános érvényű összefüggés, hogy a törzskeresztmetszet felület (a törzs „vastagsága”) arányos azzal a lombfelülettel, amit a fa képes kinevelni, azaz azzal az asszimiláló felülettel, amely a gyümölcsök fejlődését is biztosítja. Éppen ezért célszerű a fa teherbíró képességét a törzskeresztmetszet felülettel jellemezni.</a:t>
            </a:r>
          </a:p>
        </p:txBody>
      </p:sp>
    </p:spTree>
    <p:extLst>
      <p:ext uri="{BB962C8B-B14F-4D97-AF65-F5344CB8AC3E}">
        <p14:creationId xmlns:p14="http://schemas.microsoft.com/office/powerpoint/2010/main" val="356257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1CFE1-2BA5-4174-9B63-8733EDF2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gyümölcsterhelés és a gyümölcsméret közötti összefüggés számszerűsíthető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A08B809-0767-4F84-8348-3034836CC8BF}"/>
              </a:ext>
            </a:extLst>
          </p:cNvPr>
          <p:cNvSpPr txBox="1"/>
          <p:nvPr/>
        </p:nvSpPr>
        <p:spPr>
          <a:xfrm>
            <a:off x="321547" y="1971675"/>
            <a:ext cx="4021853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Florina almafákon meghatározott összefüggést ábrázol az ábra: ezek alapján a piaci értékesítés szempontjából optimális gyümölcsméretet (75 mm átmérőt) a 8 db gyümölcs/törzskeresztmetszet felület cm</a:t>
            </a:r>
            <a:r>
              <a:rPr lang="hu-HU" sz="2000" baseline="30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terhelésnél tudunk elérni.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Ennek az összefüggésnek az ismeretében az optimális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fánkénti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gyümölcsszámot meg tudjuk határozni, a gyümölcsritkítási célt jól kijelölve.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9E99748-0E86-4B4C-82BD-B58B9F6A7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10548"/>
              </p:ext>
            </p:extLst>
          </p:nvPr>
        </p:nvGraphicFramePr>
        <p:xfrm>
          <a:off x="4762499" y="1690688"/>
          <a:ext cx="6810375" cy="477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2363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FB0102-5864-4125-93BE-2A917908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gyümölcsterhelés beállítása több lépcsős folyamat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CFD8482-0BBE-4F06-8D5B-27A8CEDC5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6746003" cy="4351338"/>
          </a:xfrm>
        </p:spPr>
        <p:txBody>
          <a:bodyPr>
            <a:normAutofit/>
          </a:bodyPr>
          <a:lstStyle/>
          <a:p>
            <a:r>
              <a:rPr lang="hu-HU" sz="2000" dirty="0"/>
              <a:t>A </a:t>
            </a:r>
            <a:r>
              <a:rPr lang="hu-HU" sz="2000" dirty="0" err="1"/>
              <a:t>fánkénti</a:t>
            </a:r>
            <a:r>
              <a:rPr lang="hu-HU" sz="2000" dirty="0"/>
              <a:t> elérendő gyümölcsszám meghatározásához természetesen nem kell minden fa törzsátmérőjét megmérnünk, elegendő menedzsment </a:t>
            </a:r>
            <a:r>
              <a:rPr lang="hu-HU" sz="2000" dirty="0" err="1"/>
              <a:t>zónánként</a:t>
            </a:r>
            <a:r>
              <a:rPr lang="hu-HU" sz="2000" dirty="0"/>
              <a:t> 10-20 átlagos méretű fát vizsgálni.</a:t>
            </a:r>
          </a:p>
          <a:p>
            <a:r>
              <a:rPr lang="hu-HU" sz="2000" dirty="0"/>
              <a:t>A gyümölcsszám beállításának leghatékonyabb módja, ha a metszés során csak annyi termőrészt hagyunk meg, ahány gyümölcsre szükségünk van</a:t>
            </a:r>
          </a:p>
          <a:p>
            <a:r>
              <a:rPr lang="hu-HU" sz="2000" dirty="0"/>
              <a:t>Vegyszeres kezeléssel (pl. ATS), vagy mechanikai virágritkítással érhetjük el, hogy virágzatonként csak egy virág termékenyüljön, ill. maradjon meg</a:t>
            </a:r>
          </a:p>
          <a:p>
            <a:r>
              <a:rPr lang="hu-HU" sz="2000" dirty="0"/>
              <a:t>A legkevésbé hatékony módszerrel, kézi ritkítással csak az esetleges ritkítási hibákat korrigáljuk, ill. a deformált, vagy más módon sérül gyümölcsöket távolítsuk el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D0E41BC-B3D7-4E96-82DE-B1F6E69A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1843087"/>
            <a:ext cx="4171950" cy="402907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B11BFBB-B3C3-43DE-9DBB-9F2CC2716E2C}"/>
              </a:ext>
            </a:extLst>
          </p:cNvPr>
          <p:cNvSpPr txBox="1"/>
          <p:nvPr/>
        </p:nvSpPr>
        <p:spPr>
          <a:xfrm>
            <a:off x="7286625" y="5962650"/>
            <a:ext cx="417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Darwin típusú mechanikus virágritkító (</a:t>
            </a:r>
            <a:r>
              <a:rPr lang="hu-HU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Fruit-Tec</a:t>
            </a:r>
            <a:r>
              <a:rPr lang="hu-HU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Adolf </a:t>
            </a:r>
            <a:r>
              <a:rPr lang="hu-HU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Betz</a:t>
            </a:r>
            <a:r>
              <a:rPr lang="hu-HU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DE)</a:t>
            </a:r>
          </a:p>
        </p:txBody>
      </p:sp>
    </p:spTree>
    <p:extLst>
      <p:ext uri="{BB962C8B-B14F-4D97-AF65-F5344CB8AC3E}">
        <p14:creationId xmlns:p14="http://schemas.microsoft.com/office/powerpoint/2010/main" val="229787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5629CD-9D4C-479F-BD9A-076B7646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Víz- és tápanyagpótlás: a precíziós gazdálkodás legterjedelmesebb fejezete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0FA089-834C-4704-A197-D2A4A3002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hu-HU" sz="2200" dirty="0"/>
              <a:t>A víz- és tápanyagpótlás részletes tárgyalása messze meghaladja ennek az anyagnak a kereteit, ráadásul a precíziós tápanyag-visszapótlásról önálló tananyag áll rendelkezésre, ezért itt csak néhány speciális szempontot emelünk ki</a:t>
            </a:r>
          </a:p>
          <a:p>
            <a:r>
              <a:rPr lang="hu-HU" sz="2200" dirty="0"/>
              <a:t>Intenzív gyümölcsültetvényekben a leghatékonyabb, leginkább plasztikus tápanyag-visszapótlási módszer a </a:t>
            </a:r>
            <a:r>
              <a:rPr lang="hu-HU" sz="2200" dirty="0" err="1"/>
              <a:t>tápoldatozás</a:t>
            </a:r>
            <a:r>
              <a:rPr lang="hu-HU" sz="2200" dirty="0"/>
              <a:t>. Az ültetvény talajában meglévő, tápanyagszolgáltató képesség szempontjából megmutatkozó heterogenitáshoz azonban csak akkor tudunk alkalmazkodni, ha a beavatkozási zónákhoz illeszkedően alakítjuk ki az öntözőrendszer szakaszolását</a:t>
            </a:r>
          </a:p>
          <a:p>
            <a:r>
              <a:rPr lang="hu-HU" sz="2200" dirty="0"/>
              <a:t> A gyümölcsösök hatékony tápanyagpótlásának kulcsa a tápanyagigényes </a:t>
            </a:r>
            <a:r>
              <a:rPr lang="hu-HU" sz="2200" dirty="0" err="1"/>
              <a:t>fenológiai</a:t>
            </a:r>
            <a:r>
              <a:rPr lang="hu-HU" sz="2200" dirty="0"/>
              <a:t> stádiumok ismerete</a:t>
            </a:r>
          </a:p>
          <a:p>
            <a:r>
              <a:rPr lang="hu-HU" sz="2200" dirty="0"/>
              <a:t>A tápanyagpótlást soha nem egy szezonra tervezzük. A fák jelentős tápanyagraktározó képességgel rendelkeznek, ezért sok esetben csak a következő szezonban válnak nyilvánvalóvá a kezelések hatásai. Az almafák pl. az éves nitrogénszükségletük mintegy 40-45%-át a fás szövetekben raktározott tápanyagból fedezik, így a tavaszi növekedés – amely az asszimiláló felület kialakítása szempontjából kritikus – sokkal inkább a megelőző év tápanyagellátottságától függ, mintsem az aktuális évi tápanyag-kijuttatástól.</a:t>
            </a:r>
          </a:p>
        </p:txBody>
      </p:sp>
    </p:spTree>
    <p:extLst>
      <p:ext uri="{BB962C8B-B14F-4D97-AF65-F5344CB8AC3E}">
        <p14:creationId xmlns:p14="http://schemas.microsoft.com/office/powerpoint/2010/main" val="202100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BACFE0-A9D9-448E-A809-000113A4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tananyag áttekintése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AC86C6C-B19E-47D8-92C2-5769FC877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Bevezetés és alapfogalmak tisztázása			3. és 4. dia</a:t>
            </a:r>
          </a:p>
          <a:p>
            <a:r>
              <a:rPr lang="hu-HU" sz="2400" dirty="0"/>
              <a:t>Honnan indultunk, és meddig jutottunk?			5.-11. dia</a:t>
            </a:r>
          </a:p>
          <a:p>
            <a:r>
              <a:rPr lang="hu-HU" sz="2400" dirty="0"/>
              <a:t>Ültetvények tervezése					12.-15. dia</a:t>
            </a:r>
          </a:p>
          <a:p>
            <a:r>
              <a:rPr lang="hu-HU" sz="2400" dirty="0"/>
              <a:t>Metszés és termésszabályozás				16.-18. dia</a:t>
            </a:r>
          </a:p>
          <a:p>
            <a:r>
              <a:rPr lang="hu-HU" sz="2400" dirty="0"/>
              <a:t>Öntözés és tápanyag-visszapótlás			19.-27. dia</a:t>
            </a:r>
          </a:p>
          <a:p>
            <a:r>
              <a:rPr lang="hu-HU" sz="2400" dirty="0"/>
              <a:t>Szüreti munkák						28.-30. dia</a:t>
            </a:r>
          </a:p>
          <a:p>
            <a:r>
              <a:rPr lang="hu-HU" sz="2400" dirty="0"/>
              <a:t>Növényvédelem a precíziós gazdálkodásban		31.-32. dia</a:t>
            </a:r>
          </a:p>
          <a:p>
            <a:r>
              <a:rPr lang="hu-HU" sz="2400" dirty="0"/>
              <a:t>Döntéstámogató rendszerek				33.-34. dia</a:t>
            </a:r>
          </a:p>
          <a:p>
            <a:r>
              <a:rPr lang="hu-HU" sz="2400" dirty="0"/>
              <a:t>Gyakorlati útmutató					35.-40. dia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4323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CDDDD1-B987-431B-AD63-17E5AB25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tápanyagigényes időszakok nem feltétlenül esnek egybe a tápanyagpótlás optimális időpontjával</a:t>
            </a:r>
          </a:p>
        </p:txBody>
      </p:sp>
      <p:graphicFrame>
        <p:nvGraphicFramePr>
          <p:cNvPr id="3" name="Objektum 2">
            <a:extLst>
              <a:ext uri="{FF2B5EF4-FFF2-40B4-BE49-F238E27FC236}">
                <a16:creationId xmlns:a16="http://schemas.microsoft.com/office/drawing/2014/main" id="{F0C3E1BC-8057-449A-895D-75A8896C7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683735"/>
              </p:ext>
            </p:extLst>
          </p:nvPr>
        </p:nvGraphicFramePr>
        <p:xfrm>
          <a:off x="4060302" y="1690688"/>
          <a:ext cx="7816850" cy="473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" name="Munkalap" r:id="rId3" imgW="9296542" imgH="5629310" progId="Excel.Sheet.8">
                  <p:embed/>
                </p:oleObj>
              </mc:Choice>
              <mc:Fallback>
                <p:oleObj name="Munkalap" r:id="rId3" imgW="9296542" imgH="5629310" progId="Excel.Sheet.8">
                  <p:embed/>
                  <p:pic>
                    <p:nvPicPr>
                      <p:cNvPr id="3" name="Objektum 2">
                        <a:extLst>
                          <a:ext uri="{FF2B5EF4-FFF2-40B4-BE49-F238E27FC236}">
                            <a16:creationId xmlns:a16="http://schemas.microsoft.com/office/drawing/2014/main" id="{F0C3E1BC-8057-449A-895D-75A8896C7C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302" y="1690688"/>
                        <a:ext cx="7816850" cy="4736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FEBF8762-8D68-423F-BA7B-E574903182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94" y="3780297"/>
            <a:ext cx="1142398" cy="11551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FF3EBAB-0232-41AB-90A3-F4EF7CBF0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5" y="3638950"/>
            <a:ext cx="1122430" cy="115820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B91F0E0-8453-499D-9B98-70EFA941D72C}"/>
              </a:ext>
            </a:extLst>
          </p:cNvPr>
          <p:cNvSpPr txBox="1"/>
          <p:nvPr/>
        </p:nvSpPr>
        <p:spPr>
          <a:xfrm>
            <a:off x="6177558" y="190753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következő évi virágrügyek differenciálódása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E3B47E66-2851-4B8B-A126-ED31C21D6D04}"/>
              </a:ext>
            </a:extLst>
          </p:cNvPr>
          <p:cNvCxnSpPr/>
          <p:nvPr/>
        </p:nvCxnSpPr>
        <p:spPr bwMode="auto">
          <a:xfrm>
            <a:off x="7301111" y="2559199"/>
            <a:ext cx="5040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8CD3080C-D5C4-4007-9B40-613AA492301C}"/>
              </a:ext>
            </a:extLst>
          </p:cNvPr>
          <p:cNvSpPr txBox="1"/>
          <p:nvPr/>
        </p:nvSpPr>
        <p:spPr>
          <a:xfrm>
            <a:off x="4794753" y="2082599"/>
            <a:ext cx="143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virágzás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AC61137-82EE-4344-AB02-D243688CC17C}"/>
              </a:ext>
            </a:extLst>
          </p:cNvPr>
          <p:cNvSpPr txBox="1"/>
          <p:nvPr/>
        </p:nvSpPr>
        <p:spPr>
          <a:xfrm>
            <a:off x="9943602" y="208121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szüret</a:t>
            </a: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0FC85337-6E1C-4D0C-9970-C9EB357BA81E}"/>
              </a:ext>
            </a:extLst>
          </p:cNvPr>
          <p:cNvCxnSpPr/>
          <p:nvPr/>
        </p:nvCxnSpPr>
        <p:spPr bwMode="auto">
          <a:xfrm>
            <a:off x="10096500" y="2569890"/>
            <a:ext cx="141193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C242837D-73FE-4B41-BEAE-0655E92153F2}"/>
              </a:ext>
            </a:extLst>
          </p:cNvPr>
          <p:cNvCxnSpPr/>
          <p:nvPr/>
        </p:nvCxnSpPr>
        <p:spPr bwMode="auto">
          <a:xfrm>
            <a:off x="5226596" y="2531790"/>
            <a:ext cx="5040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583240F-75A1-43B0-B15A-19E197B911A2}"/>
              </a:ext>
            </a:extLst>
          </p:cNvPr>
          <p:cNvSpPr txBox="1"/>
          <p:nvPr/>
        </p:nvSpPr>
        <p:spPr>
          <a:xfrm>
            <a:off x="308289" y="1812285"/>
            <a:ext cx="37831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Bár a tavaszi intenzív vegetatív növekedés túlnyomórészt a raktározott tápanyagok terhére valósul meg, tápanyagpótlás nélkül a fák </a:t>
            </a:r>
            <a:r>
              <a:rPr lang="hu-HU" sz="1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tartalékai</a:t>
            </a:r>
            <a:r>
              <a:rPr lang="hu-HU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kimerülnek, ami negatívan hat a virágrügy differenciálódási folyamatra – így a következő évi termés mennyiségére.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szüret előtti időszak tabu a nitrogénpótlás szempontjából, mert hátrányosan befolyásolja a termés tárolhatóságát, ám a szüret után a gyökerek még aktívak, és ekkor raktározódik el a következő tavaszi növekedéshez szükséges tápanyagok zöme.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éves nitrogénmennyiség </a:t>
            </a:r>
            <a:r>
              <a:rPr lang="hu-HU" sz="1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nagyobbik</a:t>
            </a:r>
            <a:r>
              <a:rPr lang="hu-HU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részét így tavasszal, míg kisebb részét a nyár közepén és szüret után célszerű kijuttatni.</a:t>
            </a:r>
          </a:p>
        </p:txBody>
      </p:sp>
    </p:spTree>
    <p:extLst>
      <p:ext uri="{BB962C8B-B14F-4D97-AF65-F5344CB8AC3E}">
        <p14:creationId xmlns:p14="http://schemas.microsoft.com/office/powerpoint/2010/main" val="363940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61C4E4-7318-48F5-9FA0-55459E7D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lenne szükségünk azonnali (</a:t>
            </a:r>
            <a:r>
              <a:rPr lang="hu-HU" dirty="0" err="1"/>
              <a:t>real-time</a:t>
            </a:r>
            <a:r>
              <a:rPr lang="hu-HU" dirty="0"/>
              <a:t>) adatokra?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77E455-3B19-4C47-95C2-184BC5418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50" y="1530350"/>
            <a:ext cx="3752849" cy="4351338"/>
          </a:xfrm>
        </p:spPr>
        <p:txBody>
          <a:bodyPr>
            <a:normAutofit lnSpcReduction="10000"/>
          </a:bodyPr>
          <a:lstStyle/>
          <a:p>
            <a:r>
              <a:rPr lang="hu-HU" sz="1600" dirty="0"/>
              <a:t>A tápanyagpótlást a fák becsült igénye és a tényleges ellátottság alapján lenne célszerű meghatározni – ám ez utóbbinak a mérése szabadföldön nem is olyan egyszerű…</a:t>
            </a:r>
          </a:p>
          <a:p>
            <a:r>
              <a:rPr lang="hu-HU" sz="1600" dirty="0"/>
              <a:t>Intenzív almaültetvényben a fekete függőleges vonalakkal jelzett, egyenként 5 g/fa N hatóanyagnak megfelelő </a:t>
            </a:r>
            <a:r>
              <a:rPr lang="hu-HU" sz="1600" dirty="0" err="1"/>
              <a:t>tápoldatozások</a:t>
            </a:r>
            <a:r>
              <a:rPr lang="hu-HU" sz="1600" dirty="0"/>
              <a:t> közül a nyár közepi két kijuttatás a rendelkezésre álló tápanyagkészlet alapján felesleges volt, de ezt laboratóriumi tápanyagvizsgálattal csak utólag, jelentős költség árán lehetett meghatározni.</a:t>
            </a:r>
          </a:p>
          <a:p>
            <a:r>
              <a:rPr lang="hu-HU" sz="1600" dirty="0"/>
              <a:t>A </a:t>
            </a:r>
            <a:r>
              <a:rPr lang="hu-HU" sz="1600" dirty="0" err="1"/>
              <a:t>real-time</a:t>
            </a:r>
            <a:r>
              <a:rPr lang="hu-HU" sz="1600" dirty="0"/>
              <a:t> tápanyagmérés a szabadföldön még nem elérhető, de ígéretes fejlesztési munka zajlik.</a:t>
            </a:r>
          </a:p>
          <a:p>
            <a:endParaRPr lang="hu-HU" sz="1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5E2F126-A3C3-4219-9B69-E861380AF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697483"/>
              </p:ext>
            </p:extLst>
          </p:nvPr>
        </p:nvGraphicFramePr>
        <p:xfrm>
          <a:off x="314561" y="1595535"/>
          <a:ext cx="7737757" cy="484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9668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D67298-D803-4659-83D1-BE05B234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térbeli heterogenitás: mit mutat és miben téveszt meg minket az átlag?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C26768-38F0-4AB8-BFE9-7889718CD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0" y="1772816"/>
            <a:ext cx="5299788" cy="4627984"/>
          </a:xfrm>
        </p:spPr>
        <p:txBody>
          <a:bodyPr>
            <a:normAutofit/>
          </a:bodyPr>
          <a:lstStyle/>
          <a:p>
            <a:r>
              <a:rPr lang="hu-HU" sz="2000" dirty="0"/>
              <a:t>Egy viszonylag kis területű, 2 ha-os tábla talajának káliumtartalmát a kék csillaggal jelölt pontokon mintázva 220 mg/kg átlagértéket kapunk (bal oldali ábra)</a:t>
            </a:r>
          </a:p>
          <a:p>
            <a:r>
              <a:rPr lang="hu-HU" sz="2000" dirty="0"/>
              <a:t>Ha a tápanyag-visszapótlást ennek megfelelően tervezzük meg és egyenletesen végezzük el, akkor a teljes területnek csak alig a felén kapnak a fáink a számukra optimális mennyiségű tápanyagot (kékkel jelölve a jobb oldali ábrán)</a:t>
            </a:r>
          </a:p>
          <a:p>
            <a:r>
              <a:rPr lang="hu-HU" sz="2000" dirty="0"/>
              <a:t>A terület </a:t>
            </a:r>
            <a:r>
              <a:rPr lang="hu-HU" sz="2000" dirty="0" err="1"/>
              <a:t>nagyobbik</a:t>
            </a:r>
            <a:r>
              <a:rPr lang="hu-HU" sz="2000" dirty="0"/>
              <a:t> felén a növények túl kevés, vagy éppen túl sok káliumot kapnak. Az optimális tápanyag-visszapótlás nem igényelne több hatóanyagot – csak más eloszlású kijuttatást…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EF720FA-6F6F-4616-B31B-BCFED5003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71" y="1540770"/>
            <a:ext cx="2350970" cy="47638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ED04BE0-8F05-4ABD-ADE5-4E9E03B26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66" y="1439264"/>
            <a:ext cx="2341088" cy="47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9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580B77-E42E-490A-84FD-9A3CB8B2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Precíziós öntözési technikák a gyümölcstermesztésben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C24CF23-C2FE-45CE-ADED-CBC722A9E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200" dirty="0"/>
              <a:t>Több évtizedes múltra tekint vissza a víztakarékos öntözési technológiák, valamint az öntözés helyes időpontjának meghatározására szolgáló öntözésidőzítési módszerek fejlesztése, így a technikai lehetőségek csaknem korlátlanok, és a piacon szabadon hozzáférhetők</a:t>
            </a:r>
          </a:p>
          <a:p>
            <a:r>
              <a:rPr lang="hu-HU" sz="2200" dirty="0"/>
              <a:t>Bár az öntözött gyümölcsösök hazánkban csaknem kizárólag víztakarékos </a:t>
            </a:r>
            <a:r>
              <a:rPr lang="hu-HU" sz="2200" dirty="0" err="1"/>
              <a:t>mikroöntöző</a:t>
            </a:r>
            <a:r>
              <a:rPr lang="hu-HU" sz="2200" dirty="0"/>
              <a:t> rendszerekkel vannak felszerelve, a tudatos vízhasználat alig-alig jellemző</a:t>
            </a:r>
          </a:p>
          <a:p>
            <a:r>
              <a:rPr lang="hu-HU" sz="2200" dirty="0"/>
              <a:t>Sajnos a hazai szabályozás nem segíti a víztakarékosságot, hiszen öntözési vízjogi engedélyt nagyon nehéz szerezni, ám a lekötött vízkvótával való takarékosságra szinte semmi nem ösztönzi a termelőket</a:t>
            </a:r>
          </a:p>
          <a:p>
            <a:r>
              <a:rPr lang="hu-HU" sz="2200" dirty="0"/>
              <a:t>A vízzel való takarékosság azonban nem csak a környezettudatos szemlélet miatt lenne fontos, hanem a tápanyaggazdálkodás egyik fontos eleme is: a túlöntözés az egyik legjelentősebb tápanyagveszteséget okozó tényező a művelési gyakorlatban</a:t>
            </a:r>
          </a:p>
        </p:txBody>
      </p:sp>
    </p:spTree>
    <p:extLst>
      <p:ext uri="{BB962C8B-B14F-4D97-AF65-F5344CB8AC3E}">
        <p14:creationId xmlns:p14="http://schemas.microsoft.com/office/powerpoint/2010/main" val="281517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6B8233-0341-482A-B8CE-6F278C04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Választás az öntözésidőzítési módszerek között – gyakorlati szempontok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E702AA9-B609-4E04-AABE-2437D33BF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000" dirty="0"/>
              <a:t>Magyarországon is csaknem korlátlanul hozzáférhetünk a különböző öntözésszabályozási eszközökhöz. Ezek vagy meteorológiai modelleken, vagy a talaj nedvességtartalmának mérésén, esetleg valamely növényfiziológiai paraméter meghatározásán alapulnak. Az előbbi sorrendben az eszközök egyre kevésbé </a:t>
            </a:r>
            <a:r>
              <a:rPr lang="hu-HU" sz="2000" dirty="0" err="1"/>
              <a:t>robusztusak</a:t>
            </a:r>
            <a:r>
              <a:rPr lang="hu-HU" sz="2000" dirty="0"/>
              <a:t>, így használatuk egyre nagyobb odafigyelést igényel.</a:t>
            </a:r>
          </a:p>
          <a:p>
            <a:r>
              <a:rPr lang="hu-HU" sz="2000" dirty="0"/>
              <a:t>A piacon elérhető technikák többnyire kielégítő eredménnyel alkalmazhatók, a választás közöttük elsősorban a saját lehetőségeink és céljaink alapján történhet.</a:t>
            </a:r>
          </a:p>
          <a:p>
            <a:r>
              <a:rPr lang="hu-HU" sz="2000" dirty="0"/>
              <a:t>Az agrometeorológiai mérőállomásokhoz többnyire tartoznak öntözési alkalmazások is. A meteorológiai módszerek könnyen értelmezhetők – ám viszonylag komplikáltan </a:t>
            </a:r>
            <a:r>
              <a:rPr lang="hu-HU" sz="2000" dirty="0" err="1"/>
              <a:t>paraméterezhetők</a:t>
            </a:r>
            <a:r>
              <a:rPr lang="hu-HU" sz="2000" dirty="0"/>
              <a:t> egy adott ültetvény sajátosságaihoz (pl. gyümölcsterhelés).</a:t>
            </a:r>
          </a:p>
          <a:p>
            <a:r>
              <a:rPr lang="hu-HU" sz="2000" dirty="0"/>
              <a:t>A talajnedvesség mérése rendkívül egzakt, de a talajt csak részlegesen átnedvesítő </a:t>
            </a:r>
            <a:r>
              <a:rPr lang="hu-HU" sz="2000" dirty="0" err="1"/>
              <a:t>mikroöntöző</a:t>
            </a:r>
            <a:r>
              <a:rPr lang="hu-HU" sz="2000" dirty="0"/>
              <a:t> rendszereknél a megfelelő mérési pont megválasztása egyáltalán nem egyszerű.</a:t>
            </a:r>
          </a:p>
          <a:p>
            <a:r>
              <a:rPr lang="hu-HU" sz="2000" dirty="0"/>
              <a:t>A közvetlenül a növényeken végzett méréseknél a teljes állományt reprezentáló </a:t>
            </a:r>
            <a:r>
              <a:rPr lang="hu-HU" sz="2000" dirty="0" err="1"/>
              <a:t>növényegyedek</a:t>
            </a:r>
            <a:r>
              <a:rPr lang="hu-HU" sz="2000" dirty="0"/>
              <a:t> kiválasztása kritikus pont. A jövőben a távérzékelési adatokon alapuló módszerek lehetnek a leghasznosabbak, hiszen nagyobb állományok közvetlen mérésén alapulnak. Sajnos ma ezek még a rutinszerű alkalmazások közé nem kerültek be.</a:t>
            </a:r>
          </a:p>
        </p:txBody>
      </p:sp>
    </p:spTree>
    <p:extLst>
      <p:ext uri="{BB962C8B-B14F-4D97-AF65-F5344CB8AC3E}">
        <p14:creationId xmlns:p14="http://schemas.microsoft.com/office/powerpoint/2010/main" val="1959436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E070EF-0CE9-4D70-B942-2B0368A9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Öntözésidőzítés meteorológiai modellek segítségével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5EDC1E-64A9-49C7-8EB7-6A5FAC22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55" y="1825625"/>
            <a:ext cx="6197440" cy="4351338"/>
          </a:xfrm>
        </p:spPr>
        <p:txBody>
          <a:bodyPr>
            <a:normAutofit/>
          </a:bodyPr>
          <a:lstStyle/>
          <a:p>
            <a:r>
              <a:rPr lang="hu-HU" sz="2000" dirty="0"/>
              <a:t>Ma már nagyon sok gazdaságban találkozhatunk agrometeorológiai mérőállomással</a:t>
            </a:r>
          </a:p>
          <a:p>
            <a:r>
              <a:rPr lang="hu-HU" sz="2000" dirty="0"/>
              <a:t>Nem csak meteorológiai </a:t>
            </a:r>
            <a:r>
              <a:rPr lang="hu-HU" sz="2000" dirty="0" err="1"/>
              <a:t>alapadatokat</a:t>
            </a:r>
            <a:r>
              <a:rPr lang="hu-HU" sz="2000" dirty="0"/>
              <a:t> szolgáltatnak, hanem hasznos növényvédelmi </a:t>
            </a:r>
            <a:r>
              <a:rPr lang="hu-HU" sz="2000" dirty="0" err="1"/>
              <a:t>előrejelzési</a:t>
            </a:r>
            <a:r>
              <a:rPr lang="hu-HU" sz="2000" dirty="0"/>
              <a:t> és öntözési modellek is elérhetők használatukkal</a:t>
            </a:r>
          </a:p>
          <a:p>
            <a:r>
              <a:rPr lang="hu-HU" sz="2000" dirty="0"/>
              <a:t>A meteorológiai modellek kimeneti információi könnyen értelmezhetők, de sajnos semmit nem árulnak el a helyspecifikus különbségekről, vagy a növényállomány sajátosságairól (életkor, gyümölcsterhelés, stb.)</a:t>
            </a:r>
          </a:p>
          <a:p>
            <a:r>
              <a:rPr lang="hu-HU" sz="2000" dirty="0"/>
              <a:t>Használatuk fontos támpont lehet, de önmagában nem elegendő a pontos vízadagok meghatározásához!</a:t>
            </a:r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BDCF31F-6E5F-4E46-BC62-2A16FA98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51" y="1825624"/>
            <a:ext cx="566669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56082C-30C7-4DEB-A53E-7E3C2D48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Öntözésidőzítés a talaj nedvességtartalmának mérése alapján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FD7CCAF-2980-4FB8-9F10-8F2C0EFEB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6368502" cy="4351338"/>
          </a:xfrm>
        </p:spPr>
        <p:txBody>
          <a:bodyPr>
            <a:normAutofit/>
          </a:bodyPr>
          <a:lstStyle/>
          <a:p>
            <a:r>
              <a:rPr lang="hu-HU" sz="2400" dirty="0"/>
              <a:t>Változatos elven működő, de egzakt fizikai összefüggéseken alapuló szenzorok, a legtöbb agrár-meteorológiai állomáshoz kiegészítőként beszerezhetők</a:t>
            </a:r>
          </a:p>
          <a:p>
            <a:r>
              <a:rPr lang="hu-HU" sz="2400" dirty="0"/>
              <a:t>Könnyen értelmezhető eredményeket ad</a:t>
            </a:r>
          </a:p>
          <a:p>
            <a:r>
              <a:rPr lang="hu-HU" sz="2400" dirty="0"/>
              <a:t>Akár az automatizált öntözés is megoldható segítségükkel, de korrekt talajfizikai alapadatok kellenek a helyes határértékek megállapításához</a:t>
            </a:r>
          </a:p>
          <a:p>
            <a:r>
              <a:rPr lang="hu-HU" sz="2400" dirty="0"/>
              <a:t>Kritikus a szenzorok elhelyezése, különösen csepegtető öntözés esetén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002B93-9348-4514-B88A-96145F4D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08" y="1814102"/>
            <a:ext cx="5045174" cy="43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DF0AAF-B326-4B53-ADC4-F08F260D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A növényeken végzett mérések segítségével történő öntözési időpont meghatározás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145F8ED-418D-42A3-B857-1C857F8E4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4841" y="1825625"/>
            <a:ext cx="7902311" cy="4351338"/>
          </a:xfrm>
        </p:spPr>
        <p:txBody>
          <a:bodyPr>
            <a:normAutofit lnSpcReduction="10000"/>
          </a:bodyPr>
          <a:lstStyle/>
          <a:p>
            <a:r>
              <a:rPr lang="hu-HU" sz="2200" dirty="0"/>
              <a:t>A növények vízhiányos állapotát a legpontosabban növényfiziológiai paraméterek mérése alapján tudjuk meghatározni</a:t>
            </a:r>
          </a:p>
          <a:p>
            <a:r>
              <a:rPr lang="hu-HU" sz="2200" dirty="0"/>
              <a:t>Nagyon sokféle módszert vizsgálnak a kutatók, ezek némelyike  jól automatizálható, a gyakorlati élet számára kellően robusztus</a:t>
            </a:r>
          </a:p>
          <a:p>
            <a:r>
              <a:rPr lang="hu-HU" sz="2200" dirty="0"/>
              <a:t>Sajnos eddig könnyen értelmezhető, általánosan használható, egyértelmű döntési faktort ezekhez még nem sikerült kidolgozni</a:t>
            </a:r>
          </a:p>
          <a:p>
            <a:r>
              <a:rPr lang="hu-HU" sz="2200" dirty="0"/>
              <a:t>Sok szenzor kereskedelmi forgalomban is beszerezhető, ám többnyire kutatási eszközként</a:t>
            </a:r>
          </a:p>
          <a:p>
            <a:r>
              <a:rPr lang="hu-HU" sz="2200" dirty="0"/>
              <a:t>A termelési gyakorlatban való megjelenésük azonban várható – főként a távérzékelési technikákat használó, nagyobb állományok monitorozására alkalmas módszereké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04D7D-68E4-42DD-A417-A37BEF20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1769965"/>
            <a:ext cx="2974078" cy="47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99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625320-BF38-4E92-8FD7-EE05D19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Szüret a precíziós gyümölcstermesztésben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20AE98-690A-4ECC-ABA8-011D5676B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200" dirty="0"/>
              <a:t>A szüreti munkák gépesítése – részben a munkaerőhiányra válaszul – a kertészeti gépfejlesztési munkák egyik központi eleme. Ugyanakkor, a </a:t>
            </a:r>
            <a:r>
              <a:rPr lang="hu-HU" sz="2200" dirty="0" err="1"/>
              <a:t>robotizáció</a:t>
            </a:r>
            <a:r>
              <a:rPr lang="hu-HU" sz="2200" dirty="0"/>
              <a:t> célja nem csak az emberi munkaerő kiváltása.</a:t>
            </a:r>
          </a:p>
          <a:p>
            <a:r>
              <a:rPr lang="hu-HU" sz="2200" dirty="0"/>
              <a:t>A gyümölcstermesztés, mint gazdasági tevékenység célja a minél nagyobb áruértéket képviselő gyümölcs előállítása, azaz a gyümölcs a legfontosabb indikátora a termelési tevékenység sikerének. A termés-mennyiség és -minőség térbeli eloszlásának ismeretében lehetőségünk nyílik a művelési hibák feltárására és a napi gyakorlat javítására.</a:t>
            </a:r>
          </a:p>
          <a:p>
            <a:r>
              <a:rPr lang="hu-HU" sz="2200" dirty="0"/>
              <a:t>A részben, vagy teljesen </a:t>
            </a:r>
            <a:r>
              <a:rPr lang="hu-HU" sz="2200" dirty="0" err="1"/>
              <a:t>robotizált</a:t>
            </a:r>
            <a:r>
              <a:rPr lang="hu-HU" sz="2200" dirty="0"/>
              <a:t> szüret a gyümölcs értékesítésre való előkészítésében is segít, hiszen gyakorlatilag a betakarítás pillanatában meghatározható az adott gyümölcs sorsa (azonnali frisspiaci értékesítés, betárolás, esetleg feldolgozóipari felhasználás, stb.).</a:t>
            </a:r>
          </a:p>
        </p:txBody>
      </p:sp>
    </p:spTree>
    <p:extLst>
      <p:ext uri="{BB962C8B-B14F-4D97-AF65-F5344CB8AC3E}">
        <p14:creationId xmlns:p14="http://schemas.microsoft.com/office/powerpoint/2010/main" val="1299718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C759F001-2393-4F31-9819-38CD5DBD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precíziós termésbecslés – felkészülés a szüretre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8DEA259C-59EC-45C1-9261-5B4FAE0AE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6163229" cy="4351338"/>
          </a:xfrm>
        </p:spPr>
        <p:txBody>
          <a:bodyPr>
            <a:normAutofit/>
          </a:bodyPr>
          <a:lstStyle/>
          <a:p>
            <a:r>
              <a:rPr lang="hu-HU" sz="2200" dirty="0"/>
              <a:t>A termés mennyiségének és a gyümölcs méretbeli eloszlásának az ismerete nagyon hasznos információ a szüreti munkák megszervezéséhez és egyben jó indikátora az esetleges művelési hibáknak is</a:t>
            </a:r>
          </a:p>
          <a:p>
            <a:r>
              <a:rPr lang="hu-HU" sz="2200" dirty="0"/>
              <a:t>Bár még közel sem a napi rutin része, de már a piacon is elérhetők olyan rendszerek, amelyek földi szkenneléssel (művelőeszközre vagy egyéb járműre rögzített kamerával) állítanak elő gyümölcs méret és darabszám térképeket az ültetvényről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A7B0A64-C5F5-449A-990F-96E7D01D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962" y="1985687"/>
            <a:ext cx="4355583" cy="322079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7C9C6BF-107F-49D8-B021-2173062F8866}"/>
              </a:ext>
            </a:extLst>
          </p:cNvPr>
          <p:cNvSpPr txBox="1"/>
          <p:nvPr/>
        </p:nvSpPr>
        <p:spPr>
          <a:xfrm>
            <a:off x="7222962" y="5486400"/>
            <a:ext cx="435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Vision System, UK</a:t>
            </a:r>
          </a:p>
        </p:txBody>
      </p:sp>
    </p:spTree>
    <p:extLst>
      <p:ext uri="{BB962C8B-B14F-4D97-AF65-F5344CB8AC3E}">
        <p14:creationId xmlns:p14="http://schemas.microsoft.com/office/powerpoint/2010/main" val="119902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CF138E-D2DC-4FA9-825C-29F0B74C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7E80734-3F81-468B-977E-BA24F45F4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433742"/>
            <a:ext cx="11555604" cy="1738675"/>
          </a:xfrm>
        </p:spPr>
        <p:txBody>
          <a:bodyPr>
            <a:normAutofit/>
          </a:bodyPr>
          <a:lstStyle/>
          <a:p>
            <a:r>
              <a:rPr lang="hu-HU" sz="2200" dirty="0"/>
              <a:t>Napjaink egyik leggyakrabban használt kifejezése az agráriumban a „precíziós gazdálkodás”. A fogalomhoz többnyire modern informatikai eszközöket, </a:t>
            </a:r>
            <a:r>
              <a:rPr lang="hu-HU" sz="2200" dirty="0" err="1"/>
              <a:t>robotizációt</a:t>
            </a:r>
            <a:r>
              <a:rPr lang="hu-HU" sz="2200" dirty="0"/>
              <a:t> és „okos” alkalmazásokat társítunk, amit akár csak korunk általános jellemzőjeként is értelmezhetünk. A precíziós gazdálkodás, és ezen belül a precíziós gyümölcstermesztés azonban jóval több ennél – hogy pontosan mennyiben is, azt próbálja meg a következő rövid összeállítás bemutatni.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A89A3D1-BD56-44D2-976F-F9376A46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50" y="3209741"/>
            <a:ext cx="5248467" cy="336694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E89216D-CBCA-42E6-8A2D-44A6AD43085C}"/>
              </a:ext>
            </a:extLst>
          </p:cNvPr>
          <p:cNvSpPr txBox="1"/>
          <p:nvPr/>
        </p:nvSpPr>
        <p:spPr>
          <a:xfrm>
            <a:off x="755774" y="3293708"/>
            <a:ext cx="5610808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alábbi tananyagban igyekeztünk a precíziós gyümölcstermesztés legfontosabb fejezeteit összefoglalni és olyan gyakorlati példákat bemutatni, amelyeket némi megfontolás után akár a saját gazdaságunkban is sikeresen tudunk alkalmazni.</a:t>
            </a:r>
          </a:p>
        </p:txBody>
      </p:sp>
    </p:spTree>
    <p:extLst>
      <p:ext uri="{BB962C8B-B14F-4D97-AF65-F5344CB8AC3E}">
        <p14:creationId xmlns:p14="http://schemas.microsoft.com/office/powerpoint/2010/main" val="77162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538CE1-7899-43D2-B925-200A66BA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automatizálás már a szüreti munkáknál is megkezdődött</a:t>
            </a:r>
          </a:p>
        </p:txBody>
      </p:sp>
      <p:pic>
        <p:nvPicPr>
          <p:cNvPr id="3" name="Picture 4" descr="http://www.theenglishappleman.com/general/191004.Frumaco.Picking.B.4x3cm.jpg">
            <a:extLst>
              <a:ext uri="{FF2B5EF4-FFF2-40B4-BE49-F238E27FC236}">
                <a16:creationId xmlns:a16="http://schemas.microsoft.com/office/drawing/2014/main" id="{5CA76621-D752-4D61-836B-60DA9EE5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663" y="1797844"/>
            <a:ext cx="4588230" cy="2585741"/>
          </a:xfrm>
          <a:prstGeom prst="rect">
            <a:avLst/>
          </a:prstGeom>
          <a:noFill/>
        </p:spPr>
      </p:pic>
      <p:pic>
        <p:nvPicPr>
          <p:cNvPr id="4" name="Picture 2" descr="C:\Users\Corvinus\Documents\AGROFÓRUM 2019\SZALAYL Almaszüretelő robot cikk\ROBOT HARVESTER 2019 cikk megírva\apple-suctioning-robot.jpg">
            <a:extLst>
              <a:ext uri="{FF2B5EF4-FFF2-40B4-BE49-F238E27FC236}">
                <a16:creationId xmlns:a16="http://schemas.microsoft.com/office/drawing/2014/main" id="{8BFDB42C-6E4B-4837-84D5-4ED6AAEA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5724" y="1797844"/>
            <a:ext cx="3878612" cy="2585741"/>
          </a:xfrm>
          <a:prstGeom prst="rect">
            <a:avLst/>
          </a:prstGeom>
          <a:noFill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9EFF2E9-80E1-476B-B80F-799CE974659B}"/>
              </a:ext>
            </a:extLst>
          </p:cNvPr>
          <p:cNvSpPr txBox="1"/>
          <p:nvPr/>
        </p:nvSpPr>
        <p:spPr>
          <a:xfrm>
            <a:off x="401216" y="4609322"/>
            <a:ext cx="11555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gyümölcs azonnali szelektálását és a felhasználási cél szerinti elkülönített kezelését lehetővé tevő platformok már a napi gyakorlat részét jelentik – ha nem is túl elterjedtek (pl.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Technofruit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CF-110,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Frumaco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baloldali képen). A teljesen automatizált szüretelő robotok azonban inkább csak a jövőt jelentik, még ha működő prototípusok már üzemelnek is (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Abundant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Robotics</a:t>
            </a:r>
            <a:r>
              <a:rPr lang="hu-HU" sz="2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USA, jobboldali kép).</a:t>
            </a:r>
          </a:p>
        </p:txBody>
      </p:sp>
    </p:spTree>
    <p:extLst>
      <p:ext uri="{BB962C8B-B14F-4D97-AF65-F5344CB8AC3E}">
        <p14:creationId xmlns:p14="http://schemas.microsoft.com/office/powerpoint/2010/main" val="1607894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656155-CF32-485A-9A7B-D193DDED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Növényvédelem a precíziós gyümölcstermesztésben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E56250-4D67-47C2-8D84-B64451689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200" dirty="0"/>
              <a:t>A növényvédelem az egyik olyan terület, ahol a legkönnyebb belátni a precíziós gazdálkodás előnyeit, hiszen a növényvédőszerek aránya a gyümölcsösökben felhasznált input anyagok között kiemelkedő – minden olyan megoldás, amely hatékonyságnövekedést, vagy megtakarítást eredményez ezen a területen, nagyon gyorsan megtérül</a:t>
            </a:r>
          </a:p>
          <a:p>
            <a:r>
              <a:rPr lang="hu-HU" sz="2200" dirty="0"/>
              <a:t>A precíziós növényvédelem elsősorban a növényvédőszerek kijuttatásának hatékonyságát, valamint a kezelések időpontjának optimalizálását igyekszik javítani</a:t>
            </a:r>
          </a:p>
          <a:p>
            <a:r>
              <a:rPr lang="hu-HU" sz="2200" dirty="0"/>
              <a:t>Kiemelkedő a dróntechnika szerepe, hiszen alkalmazásával lehetőségünk nyílik más módon nehezen elérhető koronarészek kezelésére is, ill. drasztikusan csökkenthetjük a felhasznált növényvédőszerek mennyiségét</a:t>
            </a:r>
          </a:p>
          <a:p>
            <a:r>
              <a:rPr lang="hu-HU" sz="2200" dirty="0"/>
              <a:t>A precíziós növényvédelemről szintén önálló tananyag érhető el, annak tanulmányozása komoly segítségünkre lehet  </a:t>
            </a:r>
          </a:p>
        </p:txBody>
      </p:sp>
    </p:spTree>
    <p:extLst>
      <p:ext uri="{BB962C8B-B14F-4D97-AF65-F5344CB8AC3E}">
        <p14:creationId xmlns:p14="http://schemas.microsoft.com/office/powerpoint/2010/main" val="3125914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BE99C2-2442-46D3-B1F9-6D608A7B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lényeg a hatékonyság…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2356975-5356-4611-83F8-C714FFD3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20" y="1947182"/>
            <a:ext cx="4880795" cy="273324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2C51EE6-AC95-41B6-B48D-6CC2D8EB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0" y="1959432"/>
            <a:ext cx="4837325" cy="272099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65C9B6B-841F-4904-9429-40D8E9818633}"/>
              </a:ext>
            </a:extLst>
          </p:cNvPr>
          <p:cNvSpPr txBox="1"/>
          <p:nvPr/>
        </p:nvSpPr>
        <p:spPr>
          <a:xfrm>
            <a:off x="531845" y="4870580"/>
            <a:ext cx="11345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Akár vontatott földi eszközzel, akár drónnal történik a permetezés, a lényeg, hogy kizárólag a megvédendő növényekre jusson a növényvédőszer – oda viszont kellő mennyiségben és egyenletesen (az USDA-ARS kísérleti eszköze – bal oldali képen, ill. XAG P30 permetező drón).</a:t>
            </a:r>
          </a:p>
        </p:txBody>
      </p:sp>
    </p:spTree>
    <p:extLst>
      <p:ext uri="{BB962C8B-B14F-4D97-AF65-F5344CB8AC3E}">
        <p14:creationId xmlns:p14="http://schemas.microsoft.com/office/powerpoint/2010/main" val="170676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200E01-B074-4719-BDEF-8C75B794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Döntéstámogató rendszerek – kulcs a precíziós gazdálkodáshoz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85B8692-4E53-434F-A458-CB9AC2B8A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200" dirty="0"/>
              <a:t>Ahogy már korábban is említettük, a szabadföldi mérésekre alapuló művelési beavatkozások nem a precíziós gazdálkodásban jelentek meg először – ám a modern informatikai megoldások segítségével létrehozhatók olyan szolgáltatások, amelyek a lehetőség szerint automatizáltan gyűjtött adatokat folyamatosan elemezve a szükséges beavatkozásokra figyelmezteti a termelőket. Ezeket hívjuk döntéstámogató rendszereknek.</a:t>
            </a:r>
          </a:p>
          <a:p>
            <a:r>
              <a:rPr lang="hu-HU" sz="2200" dirty="0"/>
              <a:t>A döntéstámogató rendszerek előnye, hogy az adatok feldolgozásának és értelmezésének fáradságos munkájától megkímélik az alkalmazót</a:t>
            </a:r>
          </a:p>
          <a:p>
            <a:r>
              <a:rPr lang="hu-HU" sz="2200" dirty="0"/>
              <a:t>Egyes szakterületeken – például növényvédelem, öntözés – a piacon is elérhető döntéstámogató alkalmazások állnak rendelkezésünkre, ám komplex, a gyümölcstermesztő gazdaságok igényeire szabott rendszerek sajnos még nem érhetők el magyar nyelven</a:t>
            </a:r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110111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AF0C7C-822B-4662-910A-36BD3945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Sokszor egy egyszerű figyelmeztetés is aprólékos számítások eredménye…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7E50BDF-4918-44E0-B192-B3919261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37" y="1746674"/>
            <a:ext cx="1692042" cy="252674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07784D3-A14D-4F80-8017-958FFFC1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48" y="4357396"/>
            <a:ext cx="1707009" cy="16608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9420260-7600-4289-A12B-217413940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407" y="1746674"/>
            <a:ext cx="5139149" cy="252674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373221C-B148-430A-973C-69A9B7FCD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518" y="4470457"/>
            <a:ext cx="3342029" cy="215428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8969C29-E4E6-4F9F-94BB-5BE4B6B26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827" y="1804520"/>
            <a:ext cx="3474100" cy="2285944"/>
          </a:xfrm>
          <a:prstGeom prst="rect">
            <a:avLst/>
          </a:prstGeom>
        </p:spPr>
      </p:pic>
      <p:sp>
        <p:nvSpPr>
          <p:cNvPr id="14" name="Nyíl: vágott, jobbra mutató 13">
            <a:extLst>
              <a:ext uri="{FF2B5EF4-FFF2-40B4-BE49-F238E27FC236}">
                <a16:creationId xmlns:a16="http://schemas.microsoft.com/office/drawing/2014/main" id="{05786EDD-65CA-44B7-BB59-085146F56C05}"/>
              </a:ext>
            </a:extLst>
          </p:cNvPr>
          <p:cNvSpPr/>
          <p:nvPr/>
        </p:nvSpPr>
        <p:spPr>
          <a:xfrm>
            <a:off x="2136710" y="3023118"/>
            <a:ext cx="1474237" cy="56916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yíl: vágott, jobbra mutató 14">
            <a:extLst>
              <a:ext uri="{FF2B5EF4-FFF2-40B4-BE49-F238E27FC236}">
                <a16:creationId xmlns:a16="http://schemas.microsoft.com/office/drawing/2014/main" id="{2963F629-7AB2-4E12-BEC0-6B97AE9DE663}"/>
              </a:ext>
            </a:extLst>
          </p:cNvPr>
          <p:cNvSpPr/>
          <p:nvPr/>
        </p:nvSpPr>
        <p:spPr>
          <a:xfrm>
            <a:off x="2136710" y="5082324"/>
            <a:ext cx="1474237" cy="56916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yíl: vágott, jobbra mutató 15">
            <a:extLst>
              <a:ext uri="{FF2B5EF4-FFF2-40B4-BE49-F238E27FC236}">
                <a16:creationId xmlns:a16="http://schemas.microsoft.com/office/drawing/2014/main" id="{1175CB7B-6456-4CE1-8577-4011B7B62E99}"/>
              </a:ext>
            </a:extLst>
          </p:cNvPr>
          <p:cNvSpPr/>
          <p:nvPr/>
        </p:nvSpPr>
        <p:spPr>
          <a:xfrm>
            <a:off x="5691677" y="3023118"/>
            <a:ext cx="1474237" cy="56916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yíl: vágott, jobbra mutató 16">
            <a:extLst>
              <a:ext uri="{FF2B5EF4-FFF2-40B4-BE49-F238E27FC236}">
                <a16:creationId xmlns:a16="http://schemas.microsoft.com/office/drawing/2014/main" id="{9D9CDB21-F879-4AA4-A92E-B8A8862466E4}"/>
              </a:ext>
            </a:extLst>
          </p:cNvPr>
          <p:cNvSpPr/>
          <p:nvPr/>
        </p:nvSpPr>
        <p:spPr>
          <a:xfrm rot="19524524">
            <a:off x="5744548" y="4214257"/>
            <a:ext cx="1474237" cy="56916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1F935CD-6F3C-4F83-8DB6-E4CCD7687612}"/>
              </a:ext>
            </a:extLst>
          </p:cNvPr>
          <p:cNvSpPr txBox="1"/>
          <p:nvPr/>
        </p:nvSpPr>
        <p:spPr>
          <a:xfrm>
            <a:off x="7007290" y="5082324"/>
            <a:ext cx="4581330" cy="110799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Öntözés szükséges!</a:t>
            </a:r>
            <a:b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optimális nedvességellátást</a:t>
            </a:r>
            <a:b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m</a:t>
            </a:r>
            <a:r>
              <a:rPr lang="hu-HU" sz="2200" baseline="300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u-HU" sz="2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/ha öntözővíz biztosítja!</a:t>
            </a:r>
          </a:p>
        </p:txBody>
      </p:sp>
      <p:sp>
        <p:nvSpPr>
          <p:cNvPr id="19" name="Nyíl: vágott, jobbra mutató 18">
            <a:extLst>
              <a:ext uri="{FF2B5EF4-FFF2-40B4-BE49-F238E27FC236}">
                <a16:creationId xmlns:a16="http://schemas.microsoft.com/office/drawing/2014/main" id="{63226C97-3A4E-4923-813A-A9FA7D2B116C}"/>
              </a:ext>
            </a:extLst>
          </p:cNvPr>
          <p:cNvSpPr/>
          <p:nvPr/>
        </p:nvSpPr>
        <p:spPr>
          <a:xfrm rot="5400000">
            <a:off x="8966332" y="4393290"/>
            <a:ext cx="808900" cy="56916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1597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4E6131-FAAC-4A7B-ABCF-CAF112D1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Akkor hogyan is kezdjük el a precíziós gyümölcstermesztést a gyakorlatban?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20B2D9A-A010-4F8F-8E9C-675197802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8" y="1825625"/>
            <a:ext cx="7053288" cy="4351338"/>
          </a:xfrm>
        </p:spPr>
        <p:txBody>
          <a:bodyPr>
            <a:normAutofit lnSpcReduction="10000"/>
          </a:bodyPr>
          <a:lstStyle/>
          <a:p>
            <a:r>
              <a:rPr lang="hu-HU" sz="2200" dirty="0"/>
              <a:t>Mivel egy új ültetvény telepítésekor hosszútávú befektetést végzünk, ne spóroljunk az előkészítő munkálatokon! A legfontosabb, hogy pontosan tisztában legyünk a betelepítendő területünk adottságaival!</a:t>
            </a:r>
          </a:p>
          <a:p>
            <a:r>
              <a:rPr lang="hu-HU" sz="2200" dirty="0"/>
              <a:t>Vegyük igénybe a hazánkban is elérhető „talajszkennelési” szolgáltatást, ez segít a talajtani szakértőnknek meghatározni az eltérő adottságú talajfoltokat és megtervezni az optimális talajmintavételi tervet.</a:t>
            </a:r>
          </a:p>
          <a:p>
            <a:r>
              <a:rPr lang="hu-HU" sz="2200" dirty="0"/>
              <a:t>A talajszkennelés nem helyettesíti a laboratóriumi talajvizsgálatot, és az ültetvénytelepítést megalapozó talajvédelmi tervet!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23A5733-3399-475B-BFF0-1D854EF8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093" y="2097776"/>
            <a:ext cx="5221353" cy="294136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69AFF9F-D751-4A1B-A4D8-33BC13FE348D}"/>
              </a:ext>
            </a:extLst>
          </p:cNvPr>
          <p:cNvSpPr txBox="1"/>
          <p:nvPr/>
        </p:nvSpPr>
        <p:spPr>
          <a:xfrm>
            <a:off x="7494104" y="5158408"/>
            <a:ext cx="4376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Veris</a:t>
            </a:r>
            <a:r>
              <a:rPr lang="hu-HU" sz="16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Technologies </a:t>
            </a:r>
            <a:r>
              <a:rPr lang="hu-HU" sz="16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talajszkennere</a:t>
            </a:r>
            <a:endParaRPr lang="hu-HU" sz="16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0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F2158C-5AA5-4BF9-BB03-42B110E5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Pontosan mi is az a menedzsment zóna?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5B7AF20-16D4-405D-A01E-482A56444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8444766" cy="4351338"/>
          </a:xfrm>
        </p:spPr>
        <p:txBody>
          <a:bodyPr>
            <a:normAutofit/>
          </a:bodyPr>
          <a:lstStyle/>
          <a:p>
            <a:r>
              <a:rPr lang="hu-HU" sz="2400" dirty="0"/>
              <a:t>A talajszkennelés segítségével megtervezett talajvizsgálat alapján kijelölhetők az eltérő kezelést igénylő talajfoltok. Ezek lehatárolása még nem azonos a menedzsment zónákkal!</a:t>
            </a:r>
          </a:p>
          <a:p>
            <a:r>
              <a:rPr lang="hu-HU" sz="2400" dirty="0"/>
              <a:t>A menedzsment zónák azok, ahol érdemi, eltérő beavatkozási lehetőségünk van! Ezek kijelölésére nincs általános érvényű szabály, hiszen minden esetben gazdasági döntést is igényel: nem elegendő az eltérő adottságú területeket különböző módon előkészíteni, hanem az ültetvény állandó elemeit (</a:t>
            </a:r>
            <a:r>
              <a:rPr lang="hu-HU" sz="2400" dirty="0" err="1"/>
              <a:t>támrendszer</a:t>
            </a:r>
            <a:r>
              <a:rPr lang="hu-HU" sz="2400" dirty="0"/>
              <a:t>, öntözőrendszer, fajták elrendezése) is ennek megfelelően kell kialakítani. Ez azonban többletköltséggel is járhat…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310F5CD-2CDB-47BD-84DC-A0AFA4DE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85" y="469621"/>
            <a:ext cx="2857500" cy="28575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5AD6CCF-6030-4DEF-A504-C143EC58BC53}"/>
              </a:ext>
            </a:extLst>
          </p:cNvPr>
          <p:cNvSpPr txBox="1"/>
          <p:nvPr/>
        </p:nvSpPr>
        <p:spPr>
          <a:xfrm>
            <a:off x="8766312" y="3098524"/>
            <a:ext cx="3190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Alacsony szervesanyagtartalmú talajoknál a legkritikusabb paraméter a humusztartalom. Máshol például a talaj mésztartalma okoz olyan eltérést, amit figyelembe kell vennünk. A kritikus tényező meghatározásában segítenek a talajtani szakértők.</a:t>
            </a:r>
          </a:p>
        </p:txBody>
      </p:sp>
    </p:spTree>
    <p:extLst>
      <p:ext uri="{BB962C8B-B14F-4D97-AF65-F5344CB8AC3E}">
        <p14:creationId xmlns:p14="http://schemas.microsoft.com/office/powerpoint/2010/main" val="1613255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2DE011-716A-4E1C-8825-C27DD43A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Mire van még szükségünk?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D28411-177E-4FC5-860F-91CEEC1E2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7908053" cy="4351338"/>
          </a:xfrm>
        </p:spPr>
        <p:txBody>
          <a:bodyPr>
            <a:normAutofit/>
          </a:bodyPr>
          <a:lstStyle/>
          <a:p>
            <a:r>
              <a:rPr lang="hu-HU" sz="2000" dirty="0"/>
              <a:t>Az egyik legalapvetőbb berendezés, amely nélkül nem képzelhető el a precíziós gazdálkodás, a meteorológiai mérőállomás. A piacon rendkívül sokféle kivitelben érhető el, de igyekezzünk kifejezetten agrometeorológiai célra készült eszközt beszerezni. Ezekhez többnyire opcióként számos hasznos szenzor is </a:t>
            </a:r>
            <a:r>
              <a:rPr lang="hu-HU" sz="2000" dirty="0" err="1"/>
              <a:t>csatlakoztatható</a:t>
            </a:r>
            <a:r>
              <a:rPr lang="hu-HU" sz="2000" dirty="0"/>
              <a:t>, így megoldhatjuk egyebek mellett az öntözésidőzítési feladatokat is, ill. a növényvédelmi munkát segítő döntéstámogató alkalmazásokat is el tudunk érni használatukkal. Nagyban segíti a munkánkat, ha az eszközt távolról is el tudjuk érni, így naprakész információhoz juthatunk akkor is, ha nem tartózkodunk az ültetvényünkben.</a:t>
            </a:r>
          </a:p>
          <a:p>
            <a:r>
              <a:rPr lang="hu-HU" sz="2000" dirty="0"/>
              <a:t>Ugyanakkor a hagyományos adatgyűjtési módok sem mellőzhetők: például a tápanyagellátottságról csak közvetlen mintavétellel tudunk pontos adatokhoz jutni. A megfelelő időpontban és helyesen begyűjtött minták vizsgálatát nem tudjuk megspórolni!</a:t>
            </a:r>
          </a:p>
          <a:p>
            <a:endParaRPr lang="hu-HU" sz="20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977163D-FB46-4EBC-B84F-48B6CD62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478" y="1825625"/>
            <a:ext cx="3326410" cy="44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1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BFAAF0-9C71-4BB8-AD36-F13FB020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 féljünk kihasználni az új technológiák adta lehetőséget!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D022D83-C19C-4D8D-BBE5-8B3A4434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317" y="1886437"/>
            <a:ext cx="3400586" cy="340058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94101DD-1E2F-4063-9E19-6050BFD1C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5" y="1886437"/>
            <a:ext cx="3547480" cy="3400586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58CBCC0-2F6D-470B-8654-8BEA67330F99}"/>
              </a:ext>
            </a:extLst>
          </p:cNvPr>
          <p:cNvSpPr txBox="1"/>
          <p:nvPr/>
        </p:nvSpPr>
        <p:spPr>
          <a:xfrm>
            <a:off x="4504837" y="1886437"/>
            <a:ext cx="3547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Európai Űrügynökség (ESA) számos adatbázisa ingyen elérhető. Kis türelemmel – vagy némi segítséggel – néhány naponta frissülő képhez juthatunk a saját ültetvényünkről. A fotoszintetikus aktivitás csökkenése nagyon érzékeny indikátora a növényeket érő stressznek – akár vízhiány, akár valamilyen károsító okozza is. Próbáljuk ki, rendkívül érdekes és hasznos elfoglaltság!</a:t>
            </a:r>
          </a:p>
        </p:txBody>
      </p:sp>
    </p:spTree>
    <p:extLst>
      <p:ext uri="{BB962C8B-B14F-4D97-AF65-F5344CB8AC3E}">
        <p14:creationId xmlns:p14="http://schemas.microsoft.com/office/powerpoint/2010/main" val="2608796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41E040-B6AA-4981-ABFA-88931F17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Kitől kaphatunk segítséget?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E31694-E85F-4928-8B00-D703B2F5E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/>
              <a:t>Ahogy több alkalommal már utaltunk is rá, a precíziós gyümölcstermesztés nem egy teljesen kiforrott rendszer. Sokkal inkább egy megvalósítandó cél, semmint a „polcról levehető” technológia.</a:t>
            </a:r>
          </a:p>
          <a:p>
            <a:r>
              <a:rPr lang="hu-HU" sz="2400" dirty="0"/>
              <a:t>Ma már Magyarországon is egyre több cég foglalkozik a precíziós gazdálkodást segítő szolgáltatások és termékek értékesítésével. Ezek egyes elemei nagyon hasznosak lehetnek a saját munkánkban is, így érdemes ezen cégek munkatársaival felvennünk a kapcsolatot.</a:t>
            </a:r>
          </a:p>
          <a:p>
            <a:r>
              <a:rPr lang="hu-HU" sz="2400" dirty="0"/>
              <a:t>A legtöbb újdonságot azonban ma még nemzetközi internetes oldalakon találhatunk…</a:t>
            </a:r>
          </a:p>
          <a:p>
            <a:r>
              <a:rPr lang="hu-HU" sz="2400" dirty="0"/>
              <a:t>A lényeg azonban az, hogy az interneten keresztül, vagy közvetlenül az egyes cégek reklámanyagaiból felénk érkező információkat igyekezzünk kritikusan értékelni, elsősorban abból a szempontból, hogy a saját gyakorlatunkban mi az, ami tényleg hasznos lehet.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9453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precíziós gyümölcstermesztés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A precíziós gyümölcstermesztés célja, hogy a rendelkezésünkre álló természeti erőforrások térbeli és időbeli heterogenitásához illeszkedő, a növények tényleges igényeinek megfelelő művelési gyakorlatot alakítsunk ki annak érdekében, hogy kevesebb input anyag felhasználása és a környezet alacsonyabb terhelése mellett is magasabb minőségű termést állítsunk elő és így növeljük gazdaságunk jövedelmezőségét.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A precíziós gyümölcstermesztés jövedelemorientált, ugyanakkor a környezeti fenntarthatóságra érzékeny gazdálkodási forma!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A robotikai megoldások, vagy „okos” eszközök alkalmazása önmagukban még nem eredményeznek precíziós gazdálkodást, ha azokat nem kapcsoljuk rendszerbe és nem a térbeli és időbeli változékonyságra való reagálásra használjuk őket…</a:t>
            </a:r>
            <a:endParaRPr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7FD67D-637F-4C5D-807B-C0E9EEB5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És végül, mitől lesz „precíziós” a gyümölcstermesztés?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0637BB9-A974-4FC2-88A9-D496E6595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200" dirty="0"/>
              <a:t>A precíziós gyümölcstermesztés legfontosabb célja, hogy minél kisebb környezeti terheléssel minél nagyobb mennyiségű és jobb minőségű termést állítsunk elő, ezáltal hosszútávon biztosítsuk a gazdálkodásunk sikerességét és fenntarthatóságát</a:t>
            </a:r>
          </a:p>
          <a:p>
            <a:r>
              <a:rPr lang="hu-HU" sz="2200" dirty="0"/>
              <a:t>Ennek érdekében igyekezzünk tevőlegesen alkalmazkodni a környezeti adottságokhoz. Nem a mesterségesen kialakított, teljesen homogén környezet létrehozása a cél, hanem az, hogy a térbeli és időbeli változékonyság ismeretében a növényállomány tényleges igényének megfelelő módon végezzük a művelési beavatkozásokat</a:t>
            </a:r>
          </a:p>
          <a:p>
            <a:r>
              <a:rPr lang="hu-HU" sz="2200" dirty="0"/>
              <a:t>Használjuk ki a modern információs technológia nyújtotta lehetőségeket, próbáljunk meg minél gyorsabban, pontosabb adatokat gyűjteni és döntéseinket ezekre alapozva hozzuk meg</a:t>
            </a:r>
          </a:p>
          <a:p>
            <a:endParaRPr lang="hu-HU" sz="2200" dirty="0"/>
          </a:p>
          <a:p>
            <a:pPr marL="114300" indent="0" algn="ctr">
              <a:buNone/>
            </a:pPr>
            <a:r>
              <a:rPr lang="hu-HU" sz="2200" dirty="0"/>
              <a:t>		</a:t>
            </a:r>
            <a:r>
              <a:rPr lang="hu-HU" dirty="0"/>
              <a:t>Sok sikert az új technikák felfedezéséhez!</a:t>
            </a:r>
          </a:p>
        </p:txBody>
      </p:sp>
    </p:spTree>
    <p:extLst>
      <p:ext uri="{BB962C8B-B14F-4D97-AF65-F5344CB8AC3E}">
        <p14:creationId xmlns:p14="http://schemas.microsoft.com/office/powerpoint/2010/main" val="253416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Hogyan is kezdődött…?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108453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A precíziós gyümölcstermesztés arra a triviális felismerésre épül, hogy a gyümölcsösök fejlődését meghatározó környezeti feltételek (különösen: talajadottságok, csapadékeloszlás, kártevők és kórokozók megjelenése) nem egyenletesen vannak jelen, így nem kezelhetjük homogén egységként még a viszonylag kis parcellákat sem.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Az az egykori gyümölcstermelő, aki permetezés közben a sorok végén mindig kiszállt és elzárta, vagy éppen megnyitotta a permetező fúvókáit, ha egy gyengébb, vagy erősebb sor következett, a precíziós gazdálkodó előfutára volt.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400" dirty="0"/>
              <a:t>Az 1990-es években kidolgozott integrált gyümölcstermesztés kulcsfogalma volt a monitorozás, azaz a tényleges mérések és megfigyelések végzése. A modern értelemben vett precíziós gazdálkodást azonban az informatika (különösen: a térinformatika) és a robotika fejlődése tette lehetővé, hiszen így vált megvalósíthatóvá a különböző térbeli adatok együttes értelmezése és közvetlen felhasználása. </a:t>
            </a: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570C5764-3514-4794-B778-647356D6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200" dirty="0"/>
              <a:t>Nagyon sokféle módon juthatunk információhoz az ültetvényünkről a vizuális megfigyeléstől kezdve az automatizált mérőrendszerekig. A kérdés az, hogy mit tudunk kezdeni ezekkel az információkkal!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6A316E6-2679-47DD-95FB-90D9E0BEC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53" y="3831294"/>
            <a:ext cx="4445450" cy="292955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FE308E6-AC61-4C5A-A5F2-A734D12E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14886" y="2316324"/>
            <a:ext cx="5079454" cy="380959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B1244DD-D74E-42AF-A2BF-00024C006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89" y="1690688"/>
            <a:ext cx="6014614" cy="207927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6DF065B-34ED-4B91-957B-3D270DCEB8E8}"/>
              </a:ext>
            </a:extLst>
          </p:cNvPr>
          <p:cNvSpPr txBox="1"/>
          <p:nvPr/>
        </p:nvSpPr>
        <p:spPr>
          <a:xfrm>
            <a:off x="377532" y="5271797"/>
            <a:ext cx="239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Képek forrása: Good </a:t>
            </a:r>
            <a:r>
              <a:rPr lang="hu-HU" sz="12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hu-HU" sz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2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Grower</a:t>
            </a:r>
            <a:r>
              <a:rPr lang="hu-HU" sz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 (lent), ill. </a:t>
            </a:r>
            <a:r>
              <a:rPr lang="hu-HU" sz="12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r>
              <a:rPr lang="hu-HU" sz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200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hu-HU" sz="12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Vision (fent)</a:t>
            </a:r>
          </a:p>
        </p:txBody>
      </p:sp>
    </p:spTree>
    <p:extLst>
      <p:ext uri="{BB962C8B-B14F-4D97-AF65-F5344CB8AC3E}">
        <p14:creationId xmlns:p14="http://schemas.microsoft.com/office/powerpoint/2010/main" val="394069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05F59A-8189-4058-857A-EC7AC3AB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Miben tér el a precíziós gyümölcstermesztés a mezőgazdaság egyéb ágazataitól?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F285FF-FCD4-42E5-8519-380AA8B1E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400" dirty="0"/>
              <a:t>A precíziós gazdálkodás igénye nagyon hasonló valamennyi ágazatban, azonban a megvalósítás lehetőségei jelentős eltéréseket mutatnak:</a:t>
            </a:r>
          </a:p>
          <a:p>
            <a:r>
              <a:rPr lang="hu-HU" sz="2400" dirty="0"/>
              <a:t>1. A gyümölcstermesztő gazdaságok átlagos mérete jelentősen kisebb, mint pl. a szántóföldi gazdaságoké, ráadásul az egyes táblák is kisebbek és jellemzően egy fajon belül is több fajta található egy-egy parcellában. Ennek megfelelően nincsenek nagy területű, teljesen homogén növényállományok.</a:t>
            </a:r>
          </a:p>
          <a:p>
            <a:r>
              <a:rPr lang="hu-HU" sz="2400" dirty="0"/>
              <a:t>2. A precíziós technológiáknak elsősorban az intenzív gyümölcsösökben van szerepük. Ezek az ültetvények ugyan rövidebb élettartamúak, mint az extenzív gyümölcsösök, de még így is általában 10-15 évre tervezik őket a teljes technológiai felszerelésükkel (</a:t>
            </a:r>
            <a:r>
              <a:rPr lang="hu-HU" sz="2400" dirty="0" err="1"/>
              <a:t>támrendszer</a:t>
            </a:r>
            <a:r>
              <a:rPr lang="hu-HU" sz="2400" dirty="0"/>
              <a:t>, öntözőrendszer, stb.) együtt. A szántóföldi növényekhez képest hosszabb élettartam miatt az adaptációs lehetőségek korlátozottabbak, az ültetvények „átrendezésére” nincs lehetőség.</a:t>
            </a:r>
          </a:p>
          <a:p>
            <a:r>
              <a:rPr lang="hu-HU" sz="2400" dirty="0"/>
              <a:t>3. A szántóföldi növényállományok térbelisége jól modellezhető két dimenzióban, míg az ültetvények strukturáltabbak, csak három dimenziós modellekben értelmezhetők</a:t>
            </a:r>
          </a:p>
        </p:txBody>
      </p:sp>
    </p:spTree>
    <p:extLst>
      <p:ext uri="{BB962C8B-B14F-4D97-AF65-F5344CB8AC3E}">
        <p14:creationId xmlns:p14="http://schemas.microsoft.com/office/powerpoint/2010/main" val="1068357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48D6EC-BB2B-4B79-B45A-9FDEAD0E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5"/>
            <a:ext cx="11714943" cy="1325563"/>
          </a:xfrm>
        </p:spPr>
        <p:txBody>
          <a:bodyPr>
            <a:normAutofit/>
          </a:bodyPr>
          <a:lstStyle/>
          <a:p>
            <a:r>
              <a:rPr lang="hu-HU" sz="3000" dirty="0"/>
              <a:t>Nem csak a gyümölcsösök átlagos területe kisebb, de a növényállomány is strukturáltabb és a technológiai elemek is bonyolultabbak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FF01333-89BE-47C4-97B2-998C07E57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486575"/>
              </p:ext>
            </p:extLst>
          </p:nvPr>
        </p:nvGraphicFramePr>
        <p:xfrm>
          <a:off x="597850" y="1782147"/>
          <a:ext cx="6698680" cy="468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Kép 7">
            <a:extLst>
              <a:ext uri="{FF2B5EF4-FFF2-40B4-BE49-F238E27FC236}">
                <a16:creationId xmlns:a16="http://schemas.microsoft.com/office/drawing/2014/main" id="{8F19F52D-2FC3-4986-BE3D-D1F183D9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82" y="1805852"/>
            <a:ext cx="42291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E7B93B0-0E74-4F8D-883C-B5E8D99F7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582" y="4201073"/>
            <a:ext cx="4206570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4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B5D96B-C8D9-471E-9817-E273A396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Meddig jutottunk?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47F978B-0BB5-4DFB-826F-DFB4BB22F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Rendkívül intenzív a kutatói munka, amely elsősorban a különböző mérőeszközök segítségével megszerezhető adattömeg biológiai jelentésének értelmezésére irányul. </a:t>
            </a:r>
          </a:p>
          <a:p>
            <a:r>
              <a:rPr lang="hu-HU" sz="2400" dirty="0"/>
              <a:t>Számos olyan technológiai elem már rendelkezésünkre áll, amelyet sikeresen alkalmazhatunk a gazdálkodási gyakorlatban</a:t>
            </a:r>
          </a:p>
          <a:p>
            <a:r>
              <a:rPr lang="hu-HU" sz="2400" dirty="0"/>
              <a:t>Sajnos azonban a szántóföldi növénytermesztéssel szemben a piacon még nem érhetők el komplex, kifejezetten a gyümölcstermesztés számára kifejlesztett rendszerek…</a:t>
            </a:r>
          </a:p>
          <a:p>
            <a:r>
              <a:rPr lang="hu-HU" sz="2400" dirty="0"/>
              <a:t>A precíziós gyümölcstermesztés ma sokkal inkább cél, mintsem napi gyakorlat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28388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28118</TotalTime>
  <Words>3953</Words>
  <Application>Microsoft Office PowerPoint</Application>
  <PresentationFormat>Szélesvásznú</PresentationFormat>
  <Paragraphs>179</Paragraphs>
  <Slides>40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Office-téma</vt:lpstr>
      <vt:lpstr>Precíziós gyümölcstermesztés</vt:lpstr>
      <vt:lpstr>A tananyag áttekintése</vt:lpstr>
      <vt:lpstr>Bevezetés</vt:lpstr>
      <vt:lpstr>A precíziós gyümölcstermesztés</vt:lpstr>
      <vt:lpstr>Hogyan is kezdődött…?</vt:lpstr>
      <vt:lpstr>Nagyon sokféle módon juthatunk információhoz az ültetvényünkről a vizuális megfigyeléstől kezdve az automatizált mérőrendszerekig. A kérdés az, hogy mit tudunk kezdeni ezekkel az információkkal!</vt:lpstr>
      <vt:lpstr>Miben tér el a precíziós gyümölcstermesztés a mezőgazdaság egyéb ágazataitól?</vt:lpstr>
      <vt:lpstr>Nem csak a gyümölcsösök átlagos területe kisebb, de a növényállomány is strukturáltabb és a technológiai elemek is bonyolultabbak</vt:lpstr>
      <vt:lpstr>Meddig jutottunk?</vt:lpstr>
      <vt:lpstr>De akkor miért foglalkozzon ezzel egy termelő?</vt:lpstr>
      <vt:lpstr>A gyümölcstermesztési gyakorlat mely területein jelenthet érdemi előrelépést a precíziós gazdálkodási technikák alkalmazása?</vt:lpstr>
      <vt:lpstr>Az ültetvények tervezése, területelőkészítés, telepítés</vt:lpstr>
      <vt:lpstr>Hogyan juthatunk használható, kellően részletes információhoz a területünkről?</vt:lpstr>
      <vt:lpstr>Lássunk egy gyakorlati példát!</vt:lpstr>
      <vt:lpstr>Mit eredményez ilyen talajtani különbség?</vt:lpstr>
      <vt:lpstr>A metszés és termésszabályozás: a gazdaságos termelés kulcsa</vt:lpstr>
      <vt:lpstr>A gyümölcsterhelés és a gyümölcsméret közötti összefüggés számszerűsíthető</vt:lpstr>
      <vt:lpstr>A gyümölcsterhelés beállítása több lépcsős folyamat</vt:lpstr>
      <vt:lpstr>Víz- és tápanyagpótlás: a precíziós gazdálkodás legterjedelmesebb fejezete</vt:lpstr>
      <vt:lpstr>A tápanyagigényes időszakok nem feltétlenül esnek egybe a tápanyagpótlás optimális időpontjával</vt:lpstr>
      <vt:lpstr>Miért lenne szükségünk azonnali (real-time) adatokra?</vt:lpstr>
      <vt:lpstr>A térbeli heterogenitás: mit mutat és miben téveszt meg minket az átlag?</vt:lpstr>
      <vt:lpstr>Precíziós öntözési technikák a gyümölcstermesztésben</vt:lpstr>
      <vt:lpstr>Választás az öntözésidőzítési módszerek között – gyakorlati szempontok </vt:lpstr>
      <vt:lpstr>Öntözésidőzítés meteorológiai modellek segítségével</vt:lpstr>
      <vt:lpstr>Öntözésidőzítés a talaj nedvességtartalmának mérése alapján</vt:lpstr>
      <vt:lpstr>A növényeken végzett mérések segítségével történő öntözési időpont meghatározás</vt:lpstr>
      <vt:lpstr>Szüret a precíziós gyümölcstermesztésben</vt:lpstr>
      <vt:lpstr>A precíziós termésbecslés – felkészülés a szüretre</vt:lpstr>
      <vt:lpstr>Az automatizálás már a szüreti munkáknál is megkezdődött</vt:lpstr>
      <vt:lpstr>Növényvédelem a precíziós gyümölcstermesztésben</vt:lpstr>
      <vt:lpstr>A lényeg a hatékonyság…</vt:lpstr>
      <vt:lpstr>Döntéstámogató rendszerek – kulcs a precíziós gazdálkodáshoz</vt:lpstr>
      <vt:lpstr>Sokszor egy egyszerű figyelmeztetés is aprólékos számítások eredménye…</vt:lpstr>
      <vt:lpstr>Akkor hogyan is kezdjük el a precíziós gyümölcstermesztést a gyakorlatban?</vt:lpstr>
      <vt:lpstr>Pontosan mi is az a menedzsment zóna?</vt:lpstr>
      <vt:lpstr>Mire van még szükségünk?</vt:lpstr>
      <vt:lpstr>Ne féljünk kihasználni az új technológiák adta lehetőséget!</vt:lpstr>
      <vt:lpstr>Kitől kaphatunk segítséget?</vt:lpstr>
      <vt:lpstr>És végül, mitől lesz „precíziós” a gyümölcstermesztés?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Precíziós gyümölcstermesztés</dc:title>
  <dc:creator>Péter Varga</dc:creator>
  <cp:lastModifiedBy>Jung András</cp:lastModifiedBy>
  <cp:revision>322</cp:revision>
  <dcterms:created xsi:type="dcterms:W3CDTF">2021-04-21T15:27:09Z</dcterms:created>
  <dcterms:modified xsi:type="dcterms:W3CDTF">2021-07-01T08:58:25Z</dcterms:modified>
</cp:coreProperties>
</file>