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7" r:id="rId38"/>
    <p:sldId id="292" r:id="rId39"/>
    <p:sldId id="293" r:id="rId40"/>
    <p:sldId id="294" r:id="rId41"/>
    <p:sldId id="295" r:id="rId42"/>
    <p:sldId id="296" r:id="rId43"/>
    <p:sldId id="298" r:id="rId44"/>
    <p:sldId id="299" r:id="rId45"/>
    <p:sldId id="300" r:id="rId4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8" roundtripDataSignature="AMtx7mj/YgChDxrHdlbjqiZlReiv6js5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9E4A"/>
    <a:srgbClr val="CBD0E1"/>
    <a:srgbClr val="E7E9F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éter Varga" userId="e91e233f76b5be9a" providerId="LiveId" clId="{FD3E7756-3643-4CFE-8A09-DA5EAE9A192E}"/>
    <pc:docChg chg="custSel modSld">
      <pc:chgData name="Péter Varga" userId="e91e233f76b5be9a" providerId="LiveId" clId="{FD3E7756-3643-4CFE-8A09-DA5EAE9A192E}" dt="2022-04-07T20:52:33.848" v="0" actId="478"/>
      <pc:docMkLst>
        <pc:docMk/>
      </pc:docMkLst>
      <pc:sldChg chg="delSp mod">
        <pc:chgData name="Péter Varga" userId="e91e233f76b5be9a" providerId="LiveId" clId="{FD3E7756-3643-4CFE-8A09-DA5EAE9A192E}" dt="2022-04-07T20:52:33.848" v="0" actId="478"/>
        <pc:sldMkLst>
          <pc:docMk/>
          <pc:sldMk cId="0" sldId="256"/>
        </pc:sldMkLst>
        <pc:spChg chg="del">
          <ac:chgData name="Péter Varga" userId="e91e233f76b5be9a" providerId="LiveId" clId="{FD3E7756-3643-4CFE-8A09-DA5EAE9A192E}" dt="2022-04-07T20:52:33.848" v="0" actId="478"/>
          <ac:spMkLst>
            <pc:docMk/>
            <pc:sldMk cId="0" sldId="256"/>
            <ac:spMk id="6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71541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03d5b203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03d5b203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6484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2769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03d5b203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03d5b203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95441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82187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03d5b203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03d5b203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22311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21643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03d5b203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03d5b203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59184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8798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03d5b203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03d5b203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0409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07237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03d5b203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03d5b203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24082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31703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03d5b203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03d5b203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75288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26373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03d5b203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03d5b203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83954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30631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03d5b203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03d5b203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69508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29431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03d5b203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03d5b203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516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03d5b203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03d5b203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97520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03d5b203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03d5b203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98532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98774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03d5b203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03d5b203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17688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21094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03d5b203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03d5b203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90317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75832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27443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03d5b203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03d5b203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80952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7105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13492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03d5b203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03d5b203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69360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876048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03d5b203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03d5b203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3952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03d5b203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03d5b203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498199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757437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03d5b203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03d5b203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7052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03d5b203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03d5b203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2919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8895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03d5b203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03d5b203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7035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6194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03d5b203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03d5b203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3536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ímdia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ctrTitle"/>
          </p:nvPr>
        </p:nvSpPr>
        <p:spPr>
          <a:xfrm>
            <a:off x="1363227" y="1416819"/>
            <a:ext cx="9144000" cy="1982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subTitle" idx="1"/>
          </p:nvPr>
        </p:nvSpPr>
        <p:spPr>
          <a:xfrm>
            <a:off x="1363230" y="3491508"/>
            <a:ext cx="9144000" cy="53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pic>
        <p:nvPicPr>
          <p:cNvPr id="14" name="Google Shape;14;p3" descr="A képen szöveg látható&#10;&#10;Automatikusan generált leírá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48" y="10049"/>
            <a:ext cx="3295859" cy="907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body" idx="1"/>
          </p:nvPr>
        </p:nvSpPr>
        <p:spPr>
          <a:xfrm rot="5400000">
            <a:off x="3923681" y="-1776509"/>
            <a:ext cx="4351338" cy="1155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831850" y="996307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831850" y="3876032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569825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70495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>
  <p:cSld name="Összehasonlítá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21548" y="365125"/>
            <a:ext cx="1152350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172200" y="1909187"/>
            <a:ext cx="5672850" cy="58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2"/>
          </p:nvPr>
        </p:nvSpPr>
        <p:spPr>
          <a:xfrm>
            <a:off x="6172200" y="2505075"/>
            <a:ext cx="567285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3"/>
          </p:nvPr>
        </p:nvSpPr>
        <p:spPr>
          <a:xfrm>
            <a:off x="321548" y="1909187"/>
            <a:ext cx="5672852" cy="595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4"/>
          </p:nvPr>
        </p:nvSpPr>
        <p:spPr>
          <a:xfrm>
            <a:off x="321548" y="2505075"/>
            <a:ext cx="567285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pic>
        <p:nvPicPr>
          <p:cNvPr id="9" name="Google Shape;9;p2" descr="A képen szöveg látható&#10;&#10;Automatikusan generált leírás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19" y="6290227"/>
            <a:ext cx="2099090" cy="57782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"/>
          <p:cNvSpPr txBox="1">
            <a:spLocks noGrp="1"/>
          </p:cNvSpPr>
          <p:nvPr>
            <p:ph type="ctrTitle"/>
          </p:nvPr>
        </p:nvSpPr>
        <p:spPr>
          <a:xfrm>
            <a:off x="1402977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</a:pPr>
            <a:r>
              <a:rPr lang="hu-HU" dirty="0"/>
              <a:t>Precíziós szőlőtermesztés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Főbb monitorozási technológiák 3.</a:t>
            </a:r>
            <a:endParaRPr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7B6A9E-D6E1-446B-8F11-1B71988B38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Az automatizálás területén végbement technológiai fejlesztés új lehetőséget biztosított távérzékeléssel történő monitorozáshoz a pilóta nélküli repülési egységek, azaz az úgynevezett UAV-k keresztül</a:t>
            </a:r>
            <a:endParaRPr lang="hu-HU"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u-HU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Ezeket a platformokat egy sor érzékelővel lehet felszerelni, amelyek lehetővé teszik a megfigyelési műveletek széles skáláját.</a:t>
            </a:r>
            <a:endParaRPr lang="hu-HU"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u-HU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távérzékelésben az UAV alkalmazás sajátossága a magas térbeli felbontás (centiméter), valamint a rendkívül rugalmas és időszerű monitorozás lehetősége a csökkentett tervezési idő miatt. Ezek a tulajdonságok ideálisak közepes és kis méretű (1–10 ha) szőlőültetvények számára, különösen olyan területeken, ahol a heterogenitás miatt nagy a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fragmentáció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hu-HU"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u-HU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Felszereltségüktől függően alkalmasak állomány felvételezésre, biomassza produkció becslésre, növény egészségügyi állapot becslésre, talajfoltok felderítésére többek között.</a:t>
            </a:r>
            <a:endParaRPr lang="hu-HU"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u-HU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181;p10" descr="KapcsolÃ³dÃ³ kÃ©p">
            <a:extLst>
              <a:ext uri="{FF2B5EF4-FFF2-40B4-BE49-F238E27FC236}">
                <a16:creationId xmlns:a16="http://schemas.microsoft.com/office/drawing/2014/main" id="{094404E5-D3CC-4918-A60B-AFA0340035F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8699" y="4373905"/>
            <a:ext cx="3336757" cy="187692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82;p10">
            <a:extLst>
              <a:ext uri="{FF2B5EF4-FFF2-40B4-BE49-F238E27FC236}">
                <a16:creationId xmlns:a16="http://schemas.microsoft.com/office/drawing/2014/main" id="{763A5A23-4AF0-4E95-A313-29B3958061A6}"/>
              </a:ext>
            </a:extLst>
          </p:cNvPr>
          <p:cNvSpPr txBox="1"/>
          <p:nvPr/>
        </p:nvSpPr>
        <p:spPr>
          <a:xfrm>
            <a:off x="5683348" y="6250831"/>
            <a:ext cx="603638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Szőlőültetvényben bekövetkezett fagykár felmérése UAV segítségével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0738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03d5b2036_1_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Főbb monitorozási technológiák 4.</a:t>
            </a:r>
            <a:endParaRPr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A3DEF9-ED35-45C2-A0A4-E5AB6898B9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proximális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érzékelési alkalmazásokon belül számos eszköz áll rendelkezésre a mozgó járművek által folytatott folyamatos mérésekhez, vagy műszerek, amelyekkel az üzemeltető pontosan méréseket, felvételezéseket végezhet.</a:t>
            </a:r>
            <a:endParaRPr lang="hu-HU"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u-HU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Az infravörös hőmérő használata volt az elsők között mellyel a növény víz stressz állapotát lehetett meghatározni. Ma már a levél klorofill tartalmának meghatározásától a termés minőségi paramétereinek a meghatározásáig számos eszköz áll a rendelkezésünkre. </a:t>
            </a:r>
            <a:endParaRPr lang="hu-HU" sz="1600" dirty="0"/>
          </a:p>
          <a:p>
            <a:endParaRPr lang="en-US" sz="1600" dirty="0"/>
          </a:p>
        </p:txBody>
      </p:sp>
      <p:pic>
        <p:nvPicPr>
          <p:cNvPr id="5" name="Google Shape;191;p11" descr="KÃ©ptalÃ¡lat a kÃ¶vetkezÅre: âproximal sensing tools in vineyardsâ">
            <a:extLst>
              <a:ext uri="{FF2B5EF4-FFF2-40B4-BE49-F238E27FC236}">
                <a16:creationId xmlns:a16="http://schemas.microsoft.com/office/drawing/2014/main" id="{AB1A9861-521B-4814-9A04-734C19A1926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27276" y="3014286"/>
            <a:ext cx="2715545" cy="2821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92;p11" descr="KÃ©ptalÃ¡lat a kÃ¶vetkezÅre: âproximal sensing tools in vineyardsâ">
            <a:extLst>
              <a:ext uri="{FF2B5EF4-FFF2-40B4-BE49-F238E27FC236}">
                <a16:creationId xmlns:a16="http://schemas.microsoft.com/office/drawing/2014/main" id="{8FF84D7B-B032-4683-A7FB-96CDC19B1A5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91235" y="4462521"/>
            <a:ext cx="3587418" cy="201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93;p11" descr="KÃ©ptalÃ¡lat a kÃ¶vetkezÅre: âwater stress infrared on grape leavesâ">
            <a:extLst>
              <a:ext uri="{FF2B5EF4-FFF2-40B4-BE49-F238E27FC236}">
                <a16:creationId xmlns:a16="http://schemas.microsoft.com/office/drawing/2014/main" id="{F55515B9-9A5C-426D-9AE2-740801D9583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2873" y="4660568"/>
            <a:ext cx="4260584" cy="14592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8904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Főbb monitorozási technológiák 5.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vezeték nélküli szenzorhálózat (</a:t>
            </a:r>
            <a:r>
              <a:rPr lang="hu-HU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Wireless</a:t>
            </a:r>
            <a:r>
              <a:rPr lang="hu-HU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Sensor</a:t>
            </a:r>
            <a:r>
              <a:rPr lang="hu-HU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Network, WSN) technológiák hasznos és hatékony eszközt jelentenek a szőlőtermesztéshez kapcsolódó fontos változók távoli és valós idejű ellenőrzéséhez, az adatok feldolgozásához és a szükséges információknak a felhasználókhoz történő továbbításához.</a:t>
            </a:r>
            <a:endParaRPr lang="hu-HU" sz="1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u-HU"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WSN olyan periférikus csomópontok hálózata, amelyek egy érzékelő táblával és egy vezeték nélküli modullal rendelkeznek, amely a csomópontokból a bázisállomásra történő adatátvitelre szolgál, ahol az adatokat tárolják és hozzáférhetővé teszik a végfelhasználók számára.</a:t>
            </a:r>
            <a:endParaRPr lang="hu-HU" sz="1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u-HU"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Szőlőtermesztésben az automata meteorológiai állomások hálózatával egy birtokon belül sikeresen dönthetjük el a növényegészségügyi beavatkozások szükségességét és azok táblák szerinti sorrendjét. Ugyanez vonatkozik az öntözésre és a fagyvédelemre is.</a:t>
            </a:r>
            <a:endParaRPr lang="hu-HU" sz="1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u-HU"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Több éven át tartó </a:t>
            </a:r>
            <a:r>
              <a:rPr lang="hu-HU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mikroklimatikus</a:t>
            </a:r>
            <a:r>
              <a:rPr lang="hu-HU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jellemzők gyűjtésével a területre adaptált fajtahasználatot segíthetjük elő.</a:t>
            </a:r>
            <a:endParaRPr lang="hu-HU" sz="1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u-HU"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u-HU"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400" dirty="0"/>
          </a:p>
        </p:txBody>
      </p:sp>
      <p:pic>
        <p:nvPicPr>
          <p:cNvPr id="4" name="Google Shape;201;p12" descr="KÃ©ptalÃ¡lat a kÃ¶vetkezÅre: âWSN in vineyardsâ">
            <a:extLst>
              <a:ext uri="{FF2B5EF4-FFF2-40B4-BE49-F238E27FC236}">
                <a16:creationId xmlns:a16="http://schemas.microsoft.com/office/drawing/2014/main" id="{2A8B7D96-D822-4626-ABBE-60D0702F1E0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12012" b="25987"/>
          <a:stretch/>
        </p:blipFill>
        <p:spPr>
          <a:xfrm>
            <a:off x="855554" y="4236768"/>
            <a:ext cx="3261944" cy="194005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02;p12">
            <a:extLst>
              <a:ext uri="{FF2B5EF4-FFF2-40B4-BE49-F238E27FC236}">
                <a16:creationId xmlns:a16="http://schemas.microsoft.com/office/drawing/2014/main" id="{A6109FDF-A0E4-4313-95FB-DAA600738D13}"/>
              </a:ext>
            </a:extLst>
          </p:cNvPr>
          <p:cNvSpPr txBox="1"/>
          <p:nvPr/>
        </p:nvSpPr>
        <p:spPr>
          <a:xfrm>
            <a:off x="4117498" y="5461421"/>
            <a:ext cx="721894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Hőmérséklet, relatív páratartalom monitorozása szőlőültetvényben a lombozat különböző szintjeiben.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02978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03d5b2036_1_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A távérzékelés felhasználása I.</a:t>
            </a:r>
            <a:endParaRPr dirty="0"/>
          </a:p>
        </p:txBody>
      </p:sp>
      <p:sp>
        <p:nvSpPr>
          <p:cNvPr id="75" name="Google Shape;75;gd03d5b2036_1_5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7837869" cy="209440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Földmérési és Távérzékelési Intézet fejlesztésében került kialakításra a VINGIS, mely a hazai szőlőültetvények térinformatikai nyilvántartási rendszere. </a:t>
            </a:r>
            <a:endParaRPr lang="hu-HU"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u-HU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VINGIS térképi adatbázis tartalmazza: az ültetvény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fedvényt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 kivágott ültetvény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fedvényt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 topográfiai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fedvényt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 megyehatár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fedvényt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 a</a:t>
            </a:r>
            <a:endParaRPr lang="hu-HU"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hegyközségi határ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fedvényt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 termőhelyi kataszteri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fedvényt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hu-HU" sz="16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VINGIS rendszer alapfeladatain túl fontos alkalmazási terület lehet a termőhelyi potenciál optimalizálásának elősegítése a szakmai információk újszerű, térinformatikai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összegzésével,feldolgozásával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hu-HU" sz="1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85AFF6-45AC-479D-8847-4DF22BAC0DB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91047" y="3934795"/>
            <a:ext cx="9333549" cy="2309251"/>
          </a:xfrm>
        </p:spPr>
        <p:txBody>
          <a:bodyPr>
            <a:norm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GrapeLook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nevű rendszert az Európai Űrügynökség (ESA) támogatásával fejlesztették ki. </a:t>
            </a:r>
            <a:endParaRPr lang="hu-HU" sz="16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térképes alapú szolgáltatás, amely a szőlőtermesztők számára ingyenesen elérhető, nagyon leegyszerűsítve azt mondja meg:</a:t>
            </a:r>
            <a:endParaRPr lang="hu-HU"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mennyi víz kell még, </a:t>
            </a:r>
            <a:endParaRPr lang="hu-HU"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és mikor célszerű öntözni a szőlőültetvényeket. </a:t>
            </a:r>
            <a:endParaRPr lang="hu-HU" sz="16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rendszer információi egyrészt műholdas távérzékeléssel nyert adatokból származnak. A műholdfelvételek feldolgozásával ugyanis következtethetnek a növényzet növekedési ütemére, az elpárologtatott víz mennyiségére. A talajnedvességet ugyanakkor helyszíni érzékelőkkel mérik, melyeket műholdak segítségével juttatnak el a feldolgozó központba.</a:t>
            </a:r>
            <a:endParaRPr lang="hu-HU" sz="1600" dirty="0"/>
          </a:p>
          <a:p>
            <a:endParaRPr lang="en-US" sz="1600" dirty="0"/>
          </a:p>
        </p:txBody>
      </p:sp>
      <p:pic>
        <p:nvPicPr>
          <p:cNvPr id="6" name="Google Shape;212;p13">
            <a:extLst>
              <a:ext uri="{FF2B5EF4-FFF2-40B4-BE49-F238E27FC236}">
                <a16:creationId xmlns:a16="http://schemas.microsoft.com/office/drawing/2014/main" id="{E4723CBF-33EE-4978-8EA1-D8DAAA68373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24597" y="3986389"/>
            <a:ext cx="2152650" cy="212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13;p13">
            <a:extLst>
              <a:ext uri="{FF2B5EF4-FFF2-40B4-BE49-F238E27FC236}">
                <a16:creationId xmlns:a16="http://schemas.microsoft.com/office/drawing/2014/main" id="{9945AE1E-B704-41C0-9BDA-973B592C866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59416" y="1117141"/>
            <a:ext cx="3775910" cy="2802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1336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A távérzékelés felhasználása II.</a:t>
            </a:r>
            <a:endParaRPr lang="en-150" dirty="0"/>
          </a:p>
        </p:txBody>
      </p:sp>
      <p:sp>
        <p:nvSpPr>
          <p:cNvPr id="4" name="Google Shape;220;p14">
            <a:extLst>
              <a:ext uri="{FF2B5EF4-FFF2-40B4-BE49-F238E27FC236}">
                <a16:creationId xmlns:a16="http://schemas.microsoft.com/office/drawing/2014/main" id="{38391EBE-5AF8-4001-821E-B68B825F017A}"/>
              </a:ext>
            </a:extLst>
          </p:cNvPr>
          <p:cNvSpPr txBox="1"/>
          <p:nvPr/>
        </p:nvSpPr>
        <p:spPr>
          <a:xfrm>
            <a:off x="981363" y="1551700"/>
            <a:ext cx="149582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szőlővirágzás</a:t>
            </a:r>
            <a:endParaRPr dirty="0"/>
          </a:p>
        </p:txBody>
      </p:sp>
      <p:sp>
        <p:nvSpPr>
          <p:cNvPr id="5" name="Google Shape;221;p14">
            <a:extLst>
              <a:ext uri="{FF2B5EF4-FFF2-40B4-BE49-F238E27FC236}">
                <a16:creationId xmlns:a16="http://schemas.microsoft.com/office/drawing/2014/main" id="{521BFB59-CBA7-4ECC-BDE4-315689B0A1DA}"/>
              </a:ext>
            </a:extLst>
          </p:cNvPr>
          <p:cNvSpPr txBox="1"/>
          <p:nvPr/>
        </p:nvSpPr>
        <p:spPr>
          <a:xfrm>
            <a:off x="5060012" y="1482450"/>
            <a:ext cx="185524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zsendülés</a:t>
            </a:r>
            <a:endParaRPr/>
          </a:p>
        </p:txBody>
      </p:sp>
      <p:sp>
        <p:nvSpPr>
          <p:cNvPr id="6" name="Google Shape;222;p14">
            <a:extLst>
              <a:ext uri="{FF2B5EF4-FFF2-40B4-BE49-F238E27FC236}">
                <a16:creationId xmlns:a16="http://schemas.microsoft.com/office/drawing/2014/main" id="{0FC5F87E-DD05-45EC-BFB7-80D250425D48}"/>
              </a:ext>
            </a:extLst>
          </p:cNvPr>
          <p:cNvSpPr txBox="1"/>
          <p:nvPr/>
        </p:nvSpPr>
        <p:spPr>
          <a:xfrm>
            <a:off x="9714207" y="1482450"/>
            <a:ext cx="185524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szüret</a:t>
            </a:r>
            <a:endParaRPr/>
          </a:p>
        </p:txBody>
      </p:sp>
      <p:sp>
        <p:nvSpPr>
          <p:cNvPr id="7" name="Google Shape;223;p14">
            <a:extLst>
              <a:ext uri="{FF2B5EF4-FFF2-40B4-BE49-F238E27FC236}">
                <a16:creationId xmlns:a16="http://schemas.microsoft.com/office/drawing/2014/main" id="{E9842A81-04E1-4DAC-93B5-77175A03C421}"/>
              </a:ext>
            </a:extLst>
          </p:cNvPr>
          <p:cNvSpPr txBox="1"/>
          <p:nvPr/>
        </p:nvSpPr>
        <p:spPr>
          <a:xfrm>
            <a:off x="1360371" y="2333789"/>
            <a:ext cx="145640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adatgyűjtés</a:t>
            </a:r>
            <a:endParaRPr/>
          </a:p>
        </p:txBody>
      </p:sp>
      <p:sp>
        <p:nvSpPr>
          <p:cNvPr id="8" name="Google Shape;224;p14">
            <a:extLst>
              <a:ext uri="{FF2B5EF4-FFF2-40B4-BE49-F238E27FC236}">
                <a16:creationId xmlns:a16="http://schemas.microsoft.com/office/drawing/2014/main" id="{2826790E-17D4-4CE0-B404-972366440190}"/>
              </a:ext>
            </a:extLst>
          </p:cNvPr>
          <p:cNvSpPr txBox="1"/>
          <p:nvPr/>
        </p:nvSpPr>
        <p:spPr>
          <a:xfrm>
            <a:off x="2372089" y="2683516"/>
            <a:ext cx="145640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ortofotó készítés</a:t>
            </a:r>
            <a:endParaRPr/>
          </a:p>
        </p:txBody>
      </p:sp>
      <p:sp>
        <p:nvSpPr>
          <p:cNvPr id="9" name="Google Shape;225;p14">
            <a:extLst>
              <a:ext uri="{FF2B5EF4-FFF2-40B4-BE49-F238E27FC236}">
                <a16:creationId xmlns:a16="http://schemas.microsoft.com/office/drawing/2014/main" id="{01FBFDA3-A868-473D-935B-93E3D7A0834A}"/>
              </a:ext>
            </a:extLst>
          </p:cNvPr>
          <p:cNvSpPr txBox="1"/>
          <p:nvPr/>
        </p:nvSpPr>
        <p:spPr>
          <a:xfrm>
            <a:off x="3603611" y="3072834"/>
            <a:ext cx="145640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kép szegmentáció</a:t>
            </a:r>
            <a:endParaRPr/>
          </a:p>
        </p:txBody>
      </p:sp>
      <p:sp>
        <p:nvSpPr>
          <p:cNvPr id="10" name="Google Shape;226;p14">
            <a:extLst>
              <a:ext uri="{FF2B5EF4-FFF2-40B4-BE49-F238E27FC236}">
                <a16:creationId xmlns:a16="http://schemas.microsoft.com/office/drawing/2014/main" id="{49E5BEE9-6BAB-443B-9B79-2E5A18232F56}"/>
              </a:ext>
            </a:extLst>
          </p:cNvPr>
          <p:cNvSpPr txBox="1"/>
          <p:nvPr/>
        </p:nvSpPr>
        <p:spPr>
          <a:xfrm>
            <a:off x="4499977" y="3521149"/>
            <a:ext cx="185524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szőlőtőke szegmensek</a:t>
            </a:r>
            <a:endParaRPr/>
          </a:p>
        </p:txBody>
      </p:sp>
      <p:sp>
        <p:nvSpPr>
          <p:cNvPr id="11" name="Google Shape;227;p14">
            <a:extLst>
              <a:ext uri="{FF2B5EF4-FFF2-40B4-BE49-F238E27FC236}">
                <a16:creationId xmlns:a16="http://schemas.microsoft.com/office/drawing/2014/main" id="{8788A8F1-F3EF-49C5-B9C6-2C553BED8016}"/>
              </a:ext>
            </a:extLst>
          </p:cNvPr>
          <p:cNvSpPr txBox="1"/>
          <p:nvPr/>
        </p:nvSpPr>
        <p:spPr>
          <a:xfrm>
            <a:off x="5321944" y="3945041"/>
            <a:ext cx="173022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lombfelület kalkuláció</a:t>
            </a:r>
            <a:endParaRPr/>
          </a:p>
        </p:txBody>
      </p:sp>
      <p:sp>
        <p:nvSpPr>
          <p:cNvPr id="12" name="Google Shape;228;p14">
            <a:extLst>
              <a:ext uri="{FF2B5EF4-FFF2-40B4-BE49-F238E27FC236}">
                <a16:creationId xmlns:a16="http://schemas.microsoft.com/office/drawing/2014/main" id="{1CCA0D0F-E186-4DCB-B08F-320BCF3F0673}"/>
              </a:ext>
            </a:extLst>
          </p:cNvPr>
          <p:cNvSpPr txBox="1"/>
          <p:nvPr/>
        </p:nvSpPr>
        <p:spPr>
          <a:xfrm>
            <a:off x="5801502" y="4473488"/>
            <a:ext cx="162754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spektrális statisztika</a:t>
            </a:r>
            <a:endParaRPr/>
          </a:p>
        </p:txBody>
      </p:sp>
      <p:sp>
        <p:nvSpPr>
          <p:cNvPr id="13" name="Google Shape;229;p14">
            <a:extLst>
              <a:ext uri="{FF2B5EF4-FFF2-40B4-BE49-F238E27FC236}">
                <a16:creationId xmlns:a16="http://schemas.microsoft.com/office/drawing/2014/main" id="{0530839C-C139-4E57-9FDC-D2CF66BBD242}"/>
              </a:ext>
            </a:extLst>
          </p:cNvPr>
          <p:cNvSpPr txBox="1"/>
          <p:nvPr/>
        </p:nvSpPr>
        <p:spPr>
          <a:xfrm>
            <a:off x="6615273" y="5001934"/>
            <a:ext cx="221015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szőlőtőke vegetációs indexek</a:t>
            </a:r>
            <a:endParaRPr/>
          </a:p>
        </p:txBody>
      </p:sp>
      <p:sp>
        <p:nvSpPr>
          <p:cNvPr id="14" name="Google Shape;230;p14">
            <a:extLst>
              <a:ext uri="{FF2B5EF4-FFF2-40B4-BE49-F238E27FC236}">
                <a16:creationId xmlns:a16="http://schemas.microsoft.com/office/drawing/2014/main" id="{BF375341-AAA5-44EA-BCCC-CF66903D2B8F}"/>
              </a:ext>
            </a:extLst>
          </p:cNvPr>
          <p:cNvSpPr txBox="1"/>
          <p:nvPr/>
        </p:nvSpPr>
        <p:spPr>
          <a:xfrm>
            <a:off x="7189076" y="5530381"/>
            <a:ext cx="375485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homogén területek csoportosítása/zónák kialakítása</a:t>
            </a:r>
            <a:endParaRPr/>
          </a:p>
        </p:txBody>
      </p:sp>
      <p:sp>
        <p:nvSpPr>
          <p:cNvPr id="15" name="Google Shape;231;p14">
            <a:extLst>
              <a:ext uri="{FF2B5EF4-FFF2-40B4-BE49-F238E27FC236}">
                <a16:creationId xmlns:a16="http://schemas.microsoft.com/office/drawing/2014/main" id="{2F6E1146-D831-4AB5-A909-D85DB7248274}"/>
              </a:ext>
            </a:extLst>
          </p:cNvPr>
          <p:cNvSpPr txBox="1"/>
          <p:nvPr/>
        </p:nvSpPr>
        <p:spPr>
          <a:xfrm>
            <a:off x="9562302" y="5912808"/>
            <a:ext cx="167325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végső ajánlat adása</a:t>
            </a:r>
            <a:endParaRPr/>
          </a:p>
        </p:txBody>
      </p:sp>
      <p:sp>
        <p:nvSpPr>
          <p:cNvPr id="16" name="Google Shape;232;p14">
            <a:extLst>
              <a:ext uri="{FF2B5EF4-FFF2-40B4-BE49-F238E27FC236}">
                <a16:creationId xmlns:a16="http://schemas.microsoft.com/office/drawing/2014/main" id="{CD174E3D-5504-43C6-98EE-D8E647AD3851}"/>
              </a:ext>
            </a:extLst>
          </p:cNvPr>
          <p:cNvSpPr txBox="1"/>
          <p:nvPr/>
        </p:nvSpPr>
        <p:spPr>
          <a:xfrm>
            <a:off x="958273" y="1759449"/>
            <a:ext cx="151891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(RGB – UAV images – NIR)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233;p14">
            <a:extLst>
              <a:ext uri="{FF2B5EF4-FFF2-40B4-BE49-F238E27FC236}">
                <a16:creationId xmlns:a16="http://schemas.microsoft.com/office/drawing/2014/main" id="{61DB2F91-3DFA-4529-AB8C-75341EFDE8A3}"/>
              </a:ext>
            </a:extLst>
          </p:cNvPr>
          <p:cNvSpPr txBox="1"/>
          <p:nvPr/>
        </p:nvSpPr>
        <p:spPr>
          <a:xfrm>
            <a:off x="4517750" y="1759449"/>
            <a:ext cx="185524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(RGB – UAV images – NIR)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234;p14">
            <a:extLst>
              <a:ext uri="{FF2B5EF4-FFF2-40B4-BE49-F238E27FC236}">
                <a16:creationId xmlns:a16="http://schemas.microsoft.com/office/drawing/2014/main" id="{4CB8F641-5D71-4FAC-B030-26F18410E3A6}"/>
              </a:ext>
            </a:extLst>
          </p:cNvPr>
          <p:cNvSpPr txBox="1"/>
          <p:nvPr/>
        </p:nvSpPr>
        <p:spPr>
          <a:xfrm>
            <a:off x="9025847" y="1759448"/>
            <a:ext cx="185524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(RGB – UAV images – NIR)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" name="Google Shape;235;p14">
            <a:extLst>
              <a:ext uri="{FF2B5EF4-FFF2-40B4-BE49-F238E27FC236}">
                <a16:creationId xmlns:a16="http://schemas.microsoft.com/office/drawing/2014/main" id="{1805D7EE-A9E3-48EC-9655-63AB61184B83}"/>
              </a:ext>
            </a:extLst>
          </p:cNvPr>
          <p:cNvCxnSpPr/>
          <p:nvPr/>
        </p:nvCxnSpPr>
        <p:spPr>
          <a:xfrm>
            <a:off x="1360371" y="2036447"/>
            <a:ext cx="363326" cy="297342"/>
          </a:xfrm>
          <a:prstGeom prst="straightConnector1">
            <a:avLst/>
          </a:prstGeom>
          <a:noFill/>
          <a:ln w="9525" cap="flat" cmpd="sng">
            <a:solidFill>
              <a:srgbClr val="1355A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0" name="Google Shape;236;p14">
            <a:extLst>
              <a:ext uri="{FF2B5EF4-FFF2-40B4-BE49-F238E27FC236}">
                <a16:creationId xmlns:a16="http://schemas.microsoft.com/office/drawing/2014/main" id="{EA8CB5FD-F058-47B0-9D26-F931237A675B}"/>
              </a:ext>
            </a:extLst>
          </p:cNvPr>
          <p:cNvCxnSpPr>
            <a:stCxn id="17" idx="2"/>
          </p:cNvCxnSpPr>
          <p:nvPr/>
        </p:nvCxnSpPr>
        <p:spPr>
          <a:xfrm flipH="1">
            <a:off x="1813272" y="2036448"/>
            <a:ext cx="3632100" cy="287100"/>
          </a:xfrm>
          <a:prstGeom prst="straightConnector1">
            <a:avLst/>
          </a:prstGeom>
          <a:noFill/>
          <a:ln w="9525" cap="flat" cmpd="sng">
            <a:solidFill>
              <a:srgbClr val="1355A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1" name="Google Shape;237;p14">
            <a:extLst>
              <a:ext uri="{FF2B5EF4-FFF2-40B4-BE49-F238E27FC236}">
                <a16:creationId xmlns:a16="http://schemas.microsoft.com/office/drawing/2014/main" id="{EAECAC73-3629-42E4-B4F0-44FC21EA3AB6}"/>
              </a:ext>
            </a:extLst>
          </p:cNvPr>
          <p:cNvCxnSpPr>
            <a:stCxn id="18" idx="2"/>
            <a:endCxn id="7" idx="0"/>
          </p:cNvCxnSpPr>
          <p:nvPr/>
        </p:nvCxnSpPr>
        <p:spPr>
          <a:xfrm flipH="1">
            <a:off x="2088668" y="2036447"/>
            <a:ext cx="7864800" cy="297300"/>
          </a:xfrm>
          <a:prstGeom prst="straightConnector1">
            <a:avLst/>
          </a:prstGeom>
          <a:noFill/>
          <a:ln w="9525" cap="flat" cmpd="sng">
            <a:solidFill>
              <a:srgbClr val="1355A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2" name="Google Shape;238;p14">
            <a:extLst>
              <a:ext uri="{FF2B5EF4-FFF2-40B4-BE49-F238E27FC236}">
                <a16:creationId xmlns:a16="http://schemas.microsoft.com/office/drawing/2014/main" id="{50B4EF73-6153-4693-8D44-8031020EEACB}"/>
              </a:ext>
            </a:extLst>
          </p:cNvPr>
          <p:cNvCxnSpPr/>
          <p:nvPr/>
        </p:nvCxnSpPr>
        <p:spPr>
          <a:xfrm>
            <a:off x="2259724" y="2585236"/>
            <a:ext cx="217468" cy="141285"/>
          </a:xfrm>
          <a:prstGeom prst="straightConnector1">
            <a:avLst/>
          </a:prstGeom>
          <a:noFill/>
          <a:ln w="9525" cap="flat" cmpd="sng">
            <a:solidFill>
              <a:srgbClr val="1355A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3" name="Google Shape;239;p14">
            <a:extLst>
              <a:ext uri="{FF2B5EF4-FFF2-40B4-BE49-F238E27FC236}">
                <a16:creationId xmlns:a16="http://schemas.microsoft.com/office/drawing/2014/main" id="{29B88037-27E5-4001-9F87-F9AD4A42401E}"/>
              </a:ext>
            </a:extLst>
          </p:cNvPr>
          <p:cNvCxnSpPr/>
          <p:nvPr/>
        </p:nvCxnSpPr>
        <p:spPr>
          <a:xfrm>
            <a:off x="3383687" y="2977968"/>
            <a:ext cx="444803" cy="114161"/>
          </a:xfrm>
          <a:prstGeom prst="straightConnector1">
            <a:avLst/>
          </a:prstGeom>
          <a:noFill/>
          <a:ln w="9525" cap="flat" cmpd="sng">
            <a:solidFill>
              <a:srgbClr val="1355A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4" name="Google Shape;240;p14">
            <a:extLst>
              <a:ext uri="{FF2B5EF4-FFF2-40B4-BE49-F238E27FC236}">
                <a16:creationId xmlns:a16="http://schemas.microsoft.com/office/drawing/2014/main" id="{E84CACD6-D7B5-4424-AEDF-A6CE0253522C}"/>
              </a:ext>
            </a:extLst>
          </p:cNvPr>
          <p:cNvCxnSpPr/>
          <p:nvPr/>
        </p:nvCxnSpPr>
        <p:spPr>
          <a:xfrm>
            <a:off x="4687614" y="3346558"/>
            <a:ext cx="241738" cy="174591"/>
          </a:xfrm>
          <a:prstGeom prst="straightConnector1">
            <a:avLst/>
          </a:prstGeom>
          <a:noFill/>
          <a:ln w="9525" cap="flat" cmpd="sng">
            <a:solidFill>
              <a:srgbClr val="1355A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5" name="Google Shape;241;p14">
            <a:extLst>
              <a:ext uri="{FF2B5EF4-FFF2-40B4-BE49-F238E27FC236}">
                <a16:creationId xmlns:a16="http://schemas.microsoft.com/office/drawing/2014/main" id="{76A76E93-4F15-4B2C-B7EE-719EC84B8956}"/>
              </a:ext>
            </a:extLst>
          </p:cNvPr>
          <p:cNvCxnSpPr>
            <a:stCxn id="10" idx="2"/>
          </p:cNvCxnSpPr>
          <p:nvPr/>
        </p:nvCxnSpPr>
        <p:spPr>
          <a:xfrm>
            <a:off x="5427599" y="3798148"/>
            <a:ext cx="224400" cy="147000"/>
          </a:xfrm>
          <a:prstGeom prst="straightConnector1">
            <a:avLst/>
          </a:prstGeom>
          <a:noFill/>
          <a:ln w="9525" cap="flat" cmpd="sng">
            <a:solidFill>
              <a:srgbClr val="1355A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6" name="Google Shape;242;p14">
            <a:extLst>
              <a:ext uri="{FF2B5EF4-FFF2-40B4-BE49-F238E27FC236}">
                <a16:creationId xmlns:a16="http://schemas.microsoft.com/office/drawing/2014/main" id="{69D3DC6F-3180-4881-ABF3-89FA54CAB6B4}"/>
              </a:ext>
            </a:extLst>
          </p:cNvPr>
          <p:cNvCxnSpPr>
            <a:stCxn id="11" idx="2"/>
          </p:cNvCxnSpPr>
          <p:nvPr/>
        </p:nvCxnSpPr>
        <p:spPr>
          <a:xfrm>
            <a:off x="6187055" y="4222040"/>
            <a:ext cx="186000" cy="251400"/>
          </a:xfrm>
          <a:prstGeom prst="straightConnector1">
            <a:avLst/>
          </a:prstGeom>
          <a:noFill/>
          <a:ln w="9525" cap="flat" cmpd="sng">
            <a:solidFill>
              <a:srgbClr val="1355A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7" name="Google Shape;243;p14">
            <a:extLst>
              <a:ext uri="{FF2B5EF4-FFF2-40B4-BE49-F238E27FC236}">
                <a16:creationId xmlns:a16="http://schemas.microsoft.com/office/drawing/2014/main" id="{A728DF9F-5083-4328-8857-D9E3D5D8A9AC}"/>
              </a:ext>
            </a:extLst>
          </p:cNvPr>
          <p:cNvCxnSpPr/>
          <p:nvPr/>
        </p:nvCxnSpPr>
        <p:spPr>
          <a:xfrm>
            <a:off x="6808049" y="4750487"/>
            <a:ext cx="244117" cy="251447"/>
          </a:xfrm>
          <a:prstGeom prst="straightConnector1">
            <a:avLst/>
          </a:prstGeom>
          <a:noFill/>
          <a:ln w="9525" cap="flat" cmpd="sng">
            <a:solidFill>
              <a:srgbClr val="1355A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8" name="Google Shape;244;p14">
            <a:extLst>
              <a:ext uri="{FF2B5EF4-FFF2-40B4-BE49-F238E27FC236}">
                <a16:creationId xmlns:a16="http://schemas.microsoft.com/office/drawing/2014/main" id="{9AF4E37D-AC65-4A32-81B6-3503085AFD21}"/>
              </a:ext>
            </a:extLst>
          </p:cNvPr>
          <p:cNvCxnSpPr>
            <a:stCxn id="13" idx="2"/>
          </p:cNvCxnSpPr>
          <p:nvPr/>
        </p:nvCxnSpPr>
        <p:spPr>
          <a:xfrm>
            <a:off x="7720352" y="5278933"/>
            <a:ext cx="246600" cy="251400"/>
          </a:xfrm>
          <a:prstGeom prst="straightConnector1">
            <a:avLst/>
          </a:prstGeom>
          <a:noFill/>
          <a:ln w="9525" cap="flat" cmpd="sng">
            <a:solidFill>
              <a:srgbClr val="1355A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9" name="Google Shape;245;p14">
            <a:extLst>
              <a:ext uri="{FF2B5EF4-FFF2-40B4-BE49-F238E27FC236}">
                <a16:creationId xmlns:a16="http://schemas.microsoft.com/office/drawing/2014/main" id="{F03DCF14-07CF-4424-81D3-4D2900DC3C2A}"/>
              </a:ext>
            </a:extLst>
          </p:cNvPr>
          <p:cNvCxnSpPr>
            <a:endCxn id="15" idx="1"/>
          </p:cNvCxnSpPr>
          <p:nvPr/>
        </p:nvCxnSpPr>
        <p:spPr>
          <a:xfrm>
            <a:off x="8825502" y="5807407"/>
            <a:ext cx="736800" cy="243900"/>
          </a:xfrm>
          <a:prstGeom prst="straightConnector1">
            <a:avLst/>
          </a:prstGeom>
          <a:noFill/>
          <a:ln w="9525" cap="flat" cmpd="sng">
            <a:solidFill>
              <a:srgbClr val="1355A8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30" name="Google Shape;246;p14">
            <a:extLst>
              <a:ext uri="{FF2B5EF4-FFF2-40B4-BE49-F238E27FC236}">
                <a16:creationId xmlns:a16="http://schemas.microsoft.com/office/drawing/2014/main" id="{C2CEB742-D297-4A9B-9E64-22E554D2902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8431" y="1470904"/>
            <a:ext cx="501238" cy="746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247;p14">
            <a:extLst>
              <a:ext uri="{FF2B5EF4-FFF2-40B4-BE49-F238E27FC236}">
                <a16:creationId xmlns:a16="http://schemas.microsoft.com/office/drawing/2014/main" id="{69C0DEE5-F0C1-42C9-8E10-F1CBD0BBB10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93226" y="1392268"/>
            <a:ext cx="479789" cy="714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48;p14">
            <a:extLst>
              <a:ext uri="{FF2B5EF4-FFF2-40B4-BE49-F238E27FC236}">
                <a16:creationId xmlns:a16="http://schemas.microsoft.com/office/drawing/2014/main" id="{088A2AED-25BF-4F85-ADF0-404936E47D1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30802" y="1302990"/>
            <a:ext cx="492521" cy="733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249;p14">
            <a:extLst>
              <a:ext uri="{FF2B5EF4-FFF2-40B4-BE49-F238E27FC236}">
                <a16:creationId xmlns:a16="http://schemas.microsoft.com/office/drawing/2014/main" id="{89769840-283D-4070-BD81-C166465EF77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78387" y="3778002"/>
            <a:ext cx="1540413" cy="2054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250;p14">
            <a:extLst>
              <a:ext uri="{FF2B5EF4-FFF2-40B4-BE49-F238E27FC236}">
                <a16:creationId xmlns:a16="http://schemas.microsoft.com/office/drawing/2014/main" id="{37011A41-020E-490E-9CDF-8FFE39D203B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48465" y="3204736"/>
            <a:ext cx="1452002" cy="1856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251;p14">
            <a:extLst>
              <a:ext uri="{FF2B5EF4-FFF2-40B4-BE49-F238E27FC236}">
                <a16:creationId xmlns:a16="http://schemas.microsoft.com/office/drawing/2014/main" id="{4CAF96CE-6159-440E-B765-F78D5665266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51714" y="1499429"/>
            <a:ext cx="751164" cy="520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252;p14">
            <a:extLst>
              <a:ext uri="{FF2B5EF4-FFF2-40B4-BE49-F238E27FC236}">
                <a16:creationId xmlns:a16="http://schemas.microsoft.com/office/drawing/2014/main" id="{E3B74233-34EA-4967-A79F-19030E22FA4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48160" y="1489497"/>
            <a:ext cx="751164" cy="520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53;p14">
            <a:extLst>
              <a:ext uri="{FF2B5EF4-FFF2-40B4-BE49-F238E27FC236}">
                <a16:creationId xmlns:a16="http://schemas.microsoft.com/office/drawing/2014/main" id="{0404AFDC-C3E8-49B7-B50D-569CF4F4352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34347" y="1409699"/>
            <a:ext cx="751164" cy="520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54;p14">
            <a:extLst>
              <a:ext uri="{FF2B5EF4-FFF2-40B4-BE49-F238E27FC236}">
                <a16:creationId xmlns:a16="http://schemas.microsoft.com/office/drawing/2014/main" id="{B0BCEA7D-C0B8-46B7-99B3-5A42D3DF560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98930" y="2876859"/>
            <a:ext cx="1656137" cy="2573171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255;p14">
            <a:extLst>
              <a:ext uri="{FF2B5EF4-FFF2-40B4-BE49-F238E27FC236}">
                <a16:creationId xmlns:a16="http://schemas.microsoft.com/office/drawing/2014/main" id="{9D1B9214-0B71-4904-BE40-00AC659CC7D2}"/>
              </a:ext>
            </a:extLst>
          </p:cNvPr>
          <p:cNvSpPr/>
          <p:nvPr/>
        </p:nvSpPr>
        <p:spPr>
          <a:xfrm rot="-2590791">
            <a:off x="11124815" y="5703537"/>
            <a:ext cx="875359" cy="489138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25400" cap="flat" cmpd="sng">
            <a:solidFill>
              <a:srgbClr val="11407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3062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03d5b2036_1_5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Vezeték nélküli szenzor hálózatok I.	</a:t>
            </a:r>
            <a:endParaRPr dirty="0"/>
          </a:p>
        </p:txBody>
      </p:sp>
      <p:sp>
        <p:nvSpPr>
          <p:cNvPr id="75" name="Google Shape;75;gd03d5b2036_1_5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vezeték nélküli érzékelők hálózatban történő alkalmazása szőlőültetvényekben az utóbbi egy évtizedben kezdődött. </a:t>
            </a:r>
            <a:endParaRPr lang="hu-HU"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szőlőtőkék néhány jellemző paraméterének mérésével kezdték, mint például a levélhőmérséklet, a növekedési sebesség, a törzs átmérőjének növekedése, a fotoszintézis és a transzspiráció.</a:t>
            </a:r>
            <a:endParaRPr lang="hu-HU"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u-HU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szőlőültetvények körülményeinek átfogó ellenőrzéséből származó előnyök lehetővé teszik a beavatkozások ésszerűsítését, és az előállított bor általános minőségének növekedését eredményezik.</a:t>
            </a:r>
            <a:endParaRPr lang="hu-HU"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u-HU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Az egyik legalapvetőbb célunk lehet, hogy a szőlőt károsító kórokozókat és kártevőket előre jelezzük, így a növényvédelmet teljesen célszerűen tudjuk elvégezni.</a:t>
            </a:r>
            <a:endParaRPr lang="hu-HU"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u-HU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 dirty="0"/>
          </a:p>
        </p:txBody>
      </p:sp>
      <p:pic>
        <p:nvPicPr>
          <p:cNvPr id="4" name="Google Shape;263;p15">
            <a:extLst>
              <a:ext uri="{FF2B5EF4-FFF2-40B4-BE49-F238E27FC236}">
                <a16:creationId xmlns:a16="http://schemas.microsoft.com/office/drawing/2014/main" id="{8B0607A6-B267-491B-9498-55333CDE9F2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1921" y="4001225"/>
            <a:ext cx="10373706" cy="17415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21274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Vezeték nélküli szenzor hálózatok II.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Ami a szőlőtermesztést illeti, a fő kihívás az, hogy elemezzük a érzékelők csomópontjain keresztül rögzített hálózati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helyadatokat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 többi forrásból származó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-vezetékes adatokkal együtt. Az ilyen elemzések hozzájárulhatnak a szőlőtermesztés eredményességéhez a következő területeken:</a:t>
            </a:r>
            <a:endParaRPr lang="hu-HU" sz="16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Öntözés tervezése, vagy épp a késő tavaszi fagyok előrejelzése, érzékelése;</a:t>
            </a:r>
            <a:endParaRPr lang="hu-HU" sz="16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Az előző ponthoz kapcsolódva az ültetvényben a fagyás előfordulási pontjainak a meghatározásához, hogy lesz szükséges feltétlenül védekeznünk;</a:t>
            </a:r>
            <a:endParaRPr lang="hu-HU" sz="16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szőlő vegetációs felületeinek a nagyságának, növekedésének összefüggésbe hozása a bor minőségi paramétereivel;</a:t>
            </a:r>
            <a:endParaRPr lang="hu-HU" sz="16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Növényvédelem tervezése.</a:t>
            </a:r>
            <a:endParaRPr lang="hu-HU" sz="1600" dirty="0"/>
          </a:p>
          <a:p>
            <a:pPr marL="285750" marR="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lang="hu-HU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 dirty="0"/>
          </a:p>
        </p:txBody>
      </p:sp>
      <p:pic>
        <p:nvPicPr>
          <p:cNvPr id="4" name="Google Shape;271;p16">
            <a:extLst>
              <a:ext uri="{FF2B5EF4-FFF2-40B4-BE49-F238E27FC236}">
                <a16:creationId xmlns:a16="http://schemas.microsoft.com/office/drawing/2014/main" id="{4AAE0F73-87F3-48C3-8933-027AC6AA93B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90274" y="3715576"/>
            <a:ext cx="7956883" cy="3142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0588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03d5b2036_1_5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Talajszenzorok és azok felhasználása</a:t>
            </a:r>
            <a:endParaRPr dirty="0"/>
          </a:p>
        </p:txBody>
      </p:sp>
      <p:sp>
        <p:nvSpPr>
          <p:cNvPr id="75" name="Google Shape;75;gd03d5b2036_1_5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Az innovatív technikák fontos alkalmazása a precíziós szőlőtermesztésben a talajváltozás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proximális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ellenőrzése, amely magában foglalja az érzékelők széles körének használatát.</a:t>
            </a:r>
            <a:endParaRPr lang="hu-HU"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u-HU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talaj látszólagos elektromos vezetőképességének mérését a talaj elektromágneses érzékelőivel és a folyamatos mérésekhez szükséges GPS-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felszerelt mobil platformokkal lehet kimutatni.</a:t>
            </a:r>
            <a:endParaRPr lang="hu-HU"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u-HU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mért paraméterek szoros összefüggésben állnak a talaj sok tulajdonságával, mint például a textúra és a mélység, a vízvisszatartó képesség, a szervesanyag-tartalom és a sótartalom.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2330351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Növényi szenzorok és azok felhasználása</a:t>
            </a:r>
            <a:endParaRPr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DAF85D-06C8-45B5-B6E6-68D2746406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Számos rendszert fejlesztettek ki a szőlőültetvények megfigyelésére, amelyek nagy felbontású szűrést biztosítanak a lombozaton és a sorokon át egy GPS-rendszerrel az adatok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georeferenciájához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hu-HU" sz="1600" dirty="0"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Az ilyen érzékelők egyik példája a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GrapeSense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(Lincoln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Ventures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Ltd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Hamilton, Új-Zéland), amely egy nagyfrekvenciás digitális képet rögzít a lombkorona oldaláról, és információkat gyűjt a szőlőmagasságról és a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textúraról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sor mentén.</a:t>
            </a:r>
            <a:endParaRPr lang="hu-HU" sz="1600" dirty="0"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Más rendszerek multispektrális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érzékelőkön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alapulnak, mint például a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GreenSeeker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® (NTECH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Industries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Inc,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Ukiah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CA, USA) és a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Cropcircle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Netherlands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Scientific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Inc, Lincoln, NE, USA), amelyek információt szolgáltatnak a vegetációs indexek kiszámításához.</a:t>
            </a:r>
            <a:endParaRPr lang="hu-HU" sz="1600" dirty="0"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folyamatos fejlesztés másik megoldása a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LiDAR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-érzékelők használata, amelyek minden egyes növény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georeferált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3D-s rekonstrukcióját biztosíthatják, és térbeli változékonysági térképeket generálnak, amelyek a lombkorona térfogati méretére utalnak, közvetlenül összefüggésben a Levélfelületi Indexszel, a LAI-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</a:t>
            </a:r>
            <a:r>
              <a:rPr lang="hu-HU" sz="1600" dirty="0">
                <a:solidFill>
                  <a:schemeClr val="dk1"/>
                </a:solidFill>
              </a:rPr>
              <a:t>.</a:t>
            </a:r>
            <a:endParaRPr lang="hu-HU" sz="1600" dirty="0"/>
          </a:p>
        </p:txBody>
      </p:sp>
      <p:pic>
        <p:nvPicPr>
          <p:cNvPr id="6" name="Google Shape;286;p18">
            <a:extLst>
              <a:ext uri="{FF2B5EF4-FFF2-40B4-BE49-F238E27FC236}">
                <a16:creationId xmlns:a16="http://schemas.microsoft.com/office/drawing/2014/main" id="{74AD87DB-98B6-4E65-88B6-BB87989E63D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02" b="1190"/>
          <a:stretch/>
        </p:blipFill>
        <p:spPr>
          <a:xfrm>
            <a:off x="6281771" y="1508546"/>
            <a:ext cx="5715000" cy="3543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7836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03d5b2036_1_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A termés mennyiségének meghatározása</a:t>
            </a:r>
            <a:endParaRPr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596E1B1-BB0A-48B3-99C7-EC936723B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7" y="1825625"/>
            <a:ext cx="7327857" cy="4351338"/>
          </a:xfrm>
        </p:spPr>
        <p:txBody>
          <a:bodyPr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szüretelőgépek elterjedése lehetővé tette, hogy a betakarításkor az adatokat helyhez kötötten pontosan rögzítsük. A technikai megoldásoknak köszönhetően pontos termésmennyiségi térképek készíthetőek a szőlőültetvényekre vonatkozóan.</a:t>
            </a:r>
            <a:endParaRPr lang="hu-HU"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u-HU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piacon olyan megoldások állnak rendelkezésre, mint a HM570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Harvest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Master szenzorrendszer (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Juniper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Systems Inc., Logan, UT, USA),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Canlink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szőlőhúzó-monitor 3000GRM (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Farmscan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Bentley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WA, Ausztrália) és a fejlett technológia és a szőlőművelés (ATV) ) (Advanced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Technology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Viticulture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Joslin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SA, Ausztrália).</a:t>
            </a:r>
            <a:endParaRPr lang="hu-HU" sz="1600" dirty="0"/>
          </a:p>
        </p:txBody>
      </p:sp>
      <p:pic>
        <p:nvPicPr>
          <p:cNvPr id="6" name="Google Shape;294;p19">
            <a:extLst>
              <a:ext uri="{FF2B5EF4-FFF2-40B4-BE49-F238E27FC236}">
                <a16:creationId xmlns:a16="http://schemas.microsoft.com/office/drawing/2014/main" id="{6DBA8284-5E8B-4B85-83CF-602135C9C3E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49404" y="1462986"/>
            <a:ext cx="4184687" cy="48567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092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946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Tartalomjegyzék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355675"/>
            <a:ext cx="11555700" cy="5137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marR="0" lvl="0" indent="-3429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hu-HU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szőlőtermesztés modernizációja, általános bevezetés					3. dia</a:t>
            </a:r>
            <a:endParaRPr lang="hu-HU" sz="1600" dirty="0"/>
          </a:p>
          <a:p>
            <a:pPr marL="342900" marR="0" lvl="0" indent="-342900" algn="l" rtl="0">
              <a:lnSpc>
                <a:spcPct val="7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hu-HU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precíziós szőlőtermesztés fogalma							4. dia</a:t>
            </a:r>
            <a:endParaRPr lang="hu-HU" sz="1600" dirty="0"/>
          </a:p>
          <a:p>
            <a:pPr marL="342900" marR="0" lvl="0" indent="-342900" algn="l" rtl="0">
              <a:lnSpc>
                <a:spcPct val="7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hu-HU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precíziós szőlőültetvény menedzsment célja						5. dia</a:t>
            </a:r>
            <a:endParaRPr lang="hu-HU" sz="1600" dirty="0"/>
          </a:p>
          <a:p>
            <a:pPr marL="342900" marR="0" lvl="0" indent="-342900" algn="l" rtl="0">
              <a:lnSpc>
                <a:spcPct val="7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hu-HU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precíziós szőlőtermesztés eszköztára							6. dia</a:t>
            </a:r>
            <a:endParaRPr lang="hu-HU" sz="1600" dirty="0"/>
          </a:p>
          <a:p>
            <a:pPr marL="342900" marR="0" lvl="0" indent="-342900" algn="l" rtl="0">
              <a:lnSpc>
                <a:spcPct val="7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hu-HU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Főbb monitorozási technológiák							7. dia</a:t>
            </a:r>
            <a:endParaRPr lang="hu-HU" sz="1600" dirty="0"/>
          </a:p>
          <a:p>
            <a:pPr marL="342900" marR="0" lvl="0" indent="-342900" algn="l" rtl="0">
              <a:lnSpc>
                <a:spcPct val="7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hu-HU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távérzékelés felhasználása			 					12. dia</a:t>
            </a:r>
            <a:endParaRPr lang="hu-HU" sz="1600" dirty="0"/>
          </a:p>
          <a:p>
            <a:pPr marL="342900" marR="0" lvl="0" indent="-342900" algn="l" rtl="0">
              <a:lnSpc>
                <a:spcPct val="7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hu-HU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Vezeték nélküli szenzor hálózatok							14. dia</a:t>
            </a:r>
            <a:endParaRPr lang="hu-HU" sz="1600" dirty="0"/>
          </a:p>
          <a:p>
            <a:pPr marL="342900" marR="0" lvl="0" indent="-342900" algn="l" rtl="0">
              <a:lnSpc>
                <a:spcPct val="7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hu-HU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Talajszenzorok és azok felhasználása							16. dia</a:t>
            </a:r>
            <a:endParaRPr lang="hu-HU" sz="1600" dirty="0"/>
          </a:p>
          <a:p>
            <a:pPr marL="342900" marR="0" lvl="0" indent="-342900" algn="l" rtl="0">
              <a:lnSpc>
                <a:spcPct val="7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hu-HU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Növényi szenzorok és azok felhasználása						17. dia</a:t>
            </a:r>
            <a:endParaRPr lang="hu-HU" sz="1600" dirty="0"/>
          </a:p>
          <a:p>
            <a:pPr marL="342900" marR="0" lvl="0" indent="-342900" algn="l" rtl="0">
              <a:lnSpc>
                <a:spcPct val="7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hu-HU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termés mennyiségének és minőségének meghatározása					18. dia</a:t>
            </a:r>
            <a:endParaRPr lang="hu-HU" sz="1600" dirty="0"/>
          </a:p>
          <a:p>
            <a:pPr marL="342900" marR="0" lvl="0" indent="-342900" algn="l" rtl="0">
              <a:lnSpc>
                <a:spcPct val="7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hu-HU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VRT (</a:t>
            </a:r>
            <a:r>
              <a:rPr lang="hu-HU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variable-rate</a:t>
            </a:r>
            <a:r>
              <a:rPr lang="hu-HU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technologies</a:t>
            </a:r>
            <a:r>
              <a:rPr lang="hu-HU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és </a:t>
            </a:r>
            <a:r>
              <a:rPr lang="hu-HU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agribot</a:t>
            </a:r>
            <a:r>
              <a:rPr lang="hu-HU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alkalmazások					20. dia</a:t>
            </a:r>
            <a:endParaRPr lang="hu-HU" sz="1600" dirty="0"/>
          </a:p>
          <a:p>
            <a:pPr marL="342900" marR="0" lvl="0" indent="-342900" algn="l" rtl="0">
              <a:lnSpc>
                <a:spcPct val="7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hu-HU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meteorológiai adatokra épülő </a:t>
            </a:r>
            <a:r>
              <a:rPr lang="hu-HU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előrejelzési</a:t>
            </a:r>
            <a:r>
              <a:rPr lang="hu-HU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rendszerek					23. dia</a:t>
            </a:r>
            <a:endParaRPr lang="hu-HU" sz="1600" dirty="0"/>
          </a:p>
          <a:p>
            <a:pPr marL="342900" marR="0" lvl="0" indent="-342900" algn="l" rtl="0">
              <a:lnSpc>
                <a:spcPct val="7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hu-HU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Gyakorlati példák az alkalmazási lehetőségekre						26. dia</a:t>
            </a:r>
            <a:endParaRPr lang="hu-HU" sz="1600" dirty="0"/>
          </a:p>
          <a:p>
            <a:pPr marL="342900" marR="0" lvl="0" indent="-342900" algn="l" rtl="0">
              <a:lnSpc>
                <a:spcPct val="7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hu-HU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Gyakorlati jellegű kérdések								37. dia</a:t>
            </a:r>
            <a:endParaRPr lang="hu-HU" sz="1600" dirty="0"/>
          </a:p>
          <a:p>
            <a:pPr marL="342900" marR="0" lvl="0" indent="-342900" algn="l" rtl="0">
              <a:lnSpc>
                <a:spcPct val="7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hu-HU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Felhasznált irodalmi hivatkozások jegyzéke 						41. dia</a:t>
            </a:r>
            <a:endParaRPr lang="hu-HU" sz="1600" dirty="0"/>
          </a:p>
          <a:p>
            <a:pPr marL="342900" marR="0" lvl="0" indent="-342900" algn="l" rtl="0">
              <a:lnSpc>
                <a:spcPct val="7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hu-HU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Fogalomtár 									42. dia</a:t>
            </a:r>
            <a:endParaRPr lang="hu-HU" sz="1600" dirty="0"/>
          </a:p>
          <a:p>
            <a:pPr marL="342900" marR="0" lvl="0" indent="-342900" algn="l" rtl="0">
              <a:lnSpc>
                <a:spcPct val="7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hu-HU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TAG-ek									44. dia					</a:t>
            </a:r>
            <a:endParaRPr sz="16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A termés minőségének meghatározása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szőlőminőségi paraméterek nem roncsolódó nyomon követése optikai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érzékelőkön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alapul, amelyeket „kéziszerszámként” terveztek, egy operátor által hordozott, közelebbi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georeferált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mérésekhez használt műszerekre.</a:t>
            </a:r>
            <a:endParaRPr lang="hu-HU"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u-HU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rendelkezésre álló legfontosabb eszközök közül a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Spectron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Pellenc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SA,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Pertuis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Cedex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Franciaország) egy hordozható, integrált GPS-spektrofotométer, amely szőlőfajták érésének figyelemmel kísérésére szolgál a szőlőminőségi paraméterek nem romboló mérésével, mint például a cukor, a sav tartalom és az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antocianin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koncentráció és a bogyó víz tartalma.</a:t>
            </a:r>
            <a:endParaRPr lang="hu-HU"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u-HU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Multiplex (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Force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-A,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Orsay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Cedex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Franciaország) egy hordozható optikai érzékelő, amely fluoreszcenciát használ a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polifenolok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és a klorofill tartalom számszerűsítésére,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georeferált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nem érintkező mérésekkel mind a céltáblákon, mind a szőlőn.</a:t>
            </a:r>
            <a:endParaRPr lang="hu-HU" sz="1600" dirty="0"/>
          </a:p>
        </p:txBody>
      </p:sp>
      <p:pic>
        <p:nvPicPr>
          <p:cNvPr id="4" name="Google Shape;302;p20">
            <a:extLst>
              <a:ext uri="{FF2B5EF4-FFF2-40B4-BE49-F238E27FC236}">
                <a16:creationId xmlns:a16="http://schemas.microsoft.com/office/drawing/2014/main" id="{0A26E8BB-651A-4B4B-94B5-A260553E097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8683" y="4345824"/>
            <a:ext cx="2276475" cy="17907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03;p20">
            <a:extLst>
              <a:ext uri="{FF2B5EF4-FFF2-40B4-BE49-F238E27FC236}">
                <a16:creationId xmlns:a16="http://schemas.microsoft.com/office/drawing/2014/main" id="{945BB6A2-E9EC-4CDE-9B52-2408F3CCBB0F}"/>
              </a:ext>
            </a:extLst>
          </p:cNvPr>
          <p:cNvSpPr txBox="1"/>
          <p:nvPr/>
        </p:nvSpPr>
        <p:spPr>
          <a:xfrm>
            <a:off x="3484418" y="5818695"/>
            <a:ext cx="620129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SPECTRON: szőlőérettséget mérő spektrométer (Pellenc)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10580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03d5b2036_1_5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VRT (</a:t>
            </a:r>
            <a:r>
              <a:rPr lang="hu-HU" dirty="0" err="1"/>
              <a:t>variable-rate</a:t>
            </a:r>
            <a:r>
              <a:rPr lang="hu-HU" dirty="0"/>
              <a:t> </a:t>
            </a:r>
            <a:r>
              <a:rPr lang="hu-HU" dirty="0" err="1"/>
              <a:t>technologies</a:t>
            </a:r>
            <a:r>
              <a:rPr lang="hu-HU" dirty="0"/>
              <a:t>) és </a:t>
            </a:r>
            <a:r>
              <a:rPr lang="hu-HU" dirty="0" err="1"/>
              <a:t>agribot</a:t>
            </a:r>
            <a:r>
              <a:rPr lang="hu-HU" dirty="0"/>
              <a:t> alkalmazások 1.</a:t>
            </a:r>
            <a:endParaRPr dirty="0"/>
          </a:p>
        </p:txBody>
      </p:sp>
      <p:sp>
        <p:nvSpPr>
          <p:cNvPr id="75" name="Google Shape;75;gd03d5b2036_1_5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precíziós szőlőtermesztésben a VRT lehetővé teszi az agronómiai gazdálkodás differenciálását és az inputok időben és térben történő adagolását. Ez a technológia olyan szoftvert használ, amely kombinálhatja a GPS-modul által kapott pozícióinformációkat az egyes műveletekhez készített leképezési térképekkel.</a:t>
            </a:r>
            <a:endParaRPr lang="hu-HU"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u-HU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Az agronómiai inputok nem hektáronkénti átlagos mennyiségként kerülnek bevitelre, hanem a szőlőültetvény heterogenitásából származó, a szőlőtőke tényleges értékeinek megfelelően. </a:t>
            </a:r>
            <a:endParaRPr lang="hu-HU"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modern mezőgazdasági gépek automatizálási technológiákat alkalmaznak mind a szőlőültetvényen belüli mozgás vezérlésére, mind a sebesség és az utazási irány, mind a kormányzási szög tekintetében, valamint az agronómiai műveletek kezelésére.</a:t>
            </a:r>
            <a:endParaRPr lang="hu-HU"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u-HU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fejlett fedélzeti technológia lehetővé teszi a GPS és a közelségérzékelők használatán alapuló automatikus irányítási rendszer kialakítását. Ugyanakkor a traktort úgy tervezték meg, hogy a helyszínre specifikus műveleteket emberi beavatkozás nélkül önállóan végezzék el, a fedélzetre szerelt megfigyelő érzékelőkkel készített rendelési térképek értelmezésének köszönhetően, amelyek nyomon követhetik a szőlőtőkék állapotát a sorirányban haladás folyamán, az információk értelmezése és a műveletek valós idejű kezelése valósul meg. Számos kereskedelmi megoldás van a VRT-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hez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szőlőültetvényekben.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39900995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VRT (</a:t>
            </a:r>
            <a:r>
              <a:rPr lang="hu-HU" dirty="0" err="1"/>
              <a:t>variable-rate</a:t>
            </a:r>
            <a:r>
              <a:rPr lang="hu-HU" dirty="0"/>
              <a:t> </a:t>
            </a:r>
            <a:r>
              <a:rPr lang="hu-HU" dirty="0" err="1"/>
              <a:t>technologies</a:t>
            </a:r>
            <a:r>
              <a:rPr lang="hu-HU" dirty="0"/>
              <a:t>) és </a:t>
            </a:r>
            <a:r>
              <a:rPr lang="hu-HU" dirty="0" err="1"/>
              <a:t>agribot</a:t>
            </a:r>
            <a:r>
              <a:rPr lang="hu-HU" dirty="0"/>
              <a:t> alkalmazások 2.</a:t>
            </a:r>
            <a:endParaRPr dirty="0"/>
          </a:p>
        </p:txBody>
      </p:sp>
      <p:sp>
        <p:nvSpPr>
          <p:cNvPr id="4" name="Google Shape;317;p22">
            <a:extLst>
              <a:ext uri="{FF2B5EF4-FFF2-40B4-BE49-F238E27FC236}">
                <a16:creationId xmlns:a16="http://schemas.microsoft.com/office/drawing/2014/main" id="{98DB6BC0-3567-4B58-87A1-6E29D965AF2B}"/>
              </a:ext>
            </a:extLst>
          </p:cNvPr>
          <p:cNvSpPr txBox="1"/>
          <p:nvPr/>
        </p:nvSpPr>
        <p:spPr>
          <a:xfrm>
            <a:off x="321547" y="1511701"/>
            <a:ext cx="11003741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VRT és robot alkalmazások egyik legfontosabb előnye, hogy a munkaerő szükséglet jelentősen csökken míg a műveletek elvégzése folyamatosabb, precízebb, időben jobban tervezhető. </a:t>
            </a:r>
            <a:endParaRPr dirty="0"/>
          </a:p>
        </p:txBody>
      </p:sp>
      <p:pic>
        <p:nvPicPr>
          <p:cNvPr id="5" name="Google Shape;318;p22">
            <a:extLst>
              <a:ext uri="{FF2B5EF4-FFF2-40B4-BE49-F238E27FC236}">
                <a16:creationId xmlns:a16="http://schemas.microsoft.com/office/drawing/2014/main" id="{910B0128-D6CC-47DC-963A-C6411246C5E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2584" y="2328367"/>
            <a:ext cx="4164508" cy="416450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19;p22">
            <a:extLst>
              <a:ext uri="{FF2B5EF4-FFF2-40B4-BE49-F238E27FC236}">
                <a16:creationId xmlns:a16="http://schemas.microsoft.com/office/drawing/2014/main" id="{9023C37A-AAB5-4E2E-BA83-B02D6FD07316}"/>
              </a:ext>
            </a:extLst>
          </p:cNvPr>
          <p:cNvSpPr txBox="1"/>
          <p:nvPr/>
        </p:nvSpPr>
        <p:spPr>
          <a:xfrm>
            <a:off x="5925334" y="2837401"/>
            <a:ext cx="5951913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Néhány kereskedelmi forgalomban lévő megoldás a precíziós szőlőtermesztés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automatizációjához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A.,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Pellenc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600 LM SP szelektív szüretelő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B.,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Tecnovit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111 S VRT változó sebességű levél eltávolító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C.,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Durand-Wayland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SmartSpray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permetező ultrahangos érzékelőkkel ellátott szelektív porlasztóval felszerelt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D.,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Tecnovit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VRT 150  változó sebességű műtrágyaszóró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E.,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GreenSeeker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® változó sebességű növényi növekedési erélyt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monitorozó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eszközrendszer.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48858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03d5b2036_1_5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VRT (</a:t>
            </a:r>
            <a:r>
              <a:rPr lang="hu-HU" dirty="0" err="1"/>
              <a:t>variable-rate</a:t>
            </a:r>
            <a:r>
              <a:rPr lang="hu-HU" dirty="0"/>
              <a:t> </a:t>
            </a:r>
            <a:r>
              <a:rPr lang="hu-HU" dirty="0" err="1"/>
              <a:t>technologies</a:t>
            </a:r>
            <a:r>
              <a:rPr lang="hu-HU" dirty="0"/>
              <a:t>) és </a:t>
            </a:r>
            <a:r>
              <a:rPr lang="hu-HU" dirty="0" err="1"/>
              <a:t>agribot</a:t>
            </a:r>
            <a:r>
              <a:rPr lang="hu-HU" dirty="0"/>
              <a:t> alkalmazások 3.</a:t>
            </a:r>
            <a:endParaRPr dirty="0"/>
          </a:p>
        </p:txBody>
      </p:sp>
      <p:sp>
        <p:nvSpPr>
          <p:cNvPr id="4" name="Google Shape;326;p23">
            <a:extLst>
              <a:ext uri="{FF2B5EF4-FFF2-40B4-BE49-F238E27FC236}">
                <a16:creationId xmlns:a16="http://schemas.microsoft.com/office/drawing/2014/main" id="{7DE3B32E-4BB8-4754-9528-11D72346EDA3}"/>
              </a:ext>
            </a:extLst>
          </p:cNvPr>
          <p:cNvSpPr txBox="1"/>
          <p:nvPr/>
        </p:nvSpPr>
        <p:spPr>
          <a:xfrm>
            <a:off x="321547" y="1545573"/>
            <a:ext cx="1092061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robotika használata a precíziós szőlőtermesztésben még mindig prototípusban van, de sok projekt már a fejlesztés utolsó szakaszában van, és néhány már forgalomba került.</a:t>
            </a:r>
            <a:endParaRPr/>
          </a:p>
        </p:txBody>
      </p:sp>
      <p:pic>
        <p:nvPicPr>
          <p:cNvPr id="5" name="Google Shape;327;p23">
            <a:extLst>
              <a:ext uri="{FF2B5EF4-FFF2-40B4-BE49-F238E27FC236}">
                <a16:creationId xmlns:a16="http://schemas.microsoft.com/office/drawing/2014/main" id="{C45E9B4F-B8CE-46B1-B7D5-82FD0CF78AB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1843" y="2520950"/>
            <a:ext cx="8096250" cy="39719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28;p23">
            <a:extLst>
              <a:ext uri="{FF2B5EF4-FFF2-40B4-BE49-F238E27FC236}">
                <a16:creationId xmlns:a16="http://schemas.microsoft.com/office/drawing/2014/main" id="{B8C832A4-E4F2-4D74-AE5A-9D5C859A95CF}"/>
              </a:ext>
            </a:extLst>
          </p:cNvPr>
          <p:cNvSpPr txBox="1"/>
          <p:nvPr/>
        </p:nvSpPr>
        <p:spPr>
          <a:xfrm>
            <a:off x="8605106" y="4769309"/>
            <a:ext cx="2734887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A-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Vinerobot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B-VINBOT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C-Wall-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D-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VineGuard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E-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Vitirover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F-VRC robot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G-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Forge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Robotic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Platform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00845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A meteorológiai adatokra épülő </a:t>
            </a:r>
            <a:r>
              <a:rPr lang="hu-HU" dirty="0" err="1"/>
              <a:t>előrejelzési</a:t>
            </a:r>
            <a:r>
              <a:rPr lang="hu-HU" dirty="0"/>
              <a:t> rendszerek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Szőlészeti és Borászati Kutató Intézetben már az 1980-as évek elejétől foglalkoznak a szőlő növényvédelmi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előrejelző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program fejlesztésével – nemzetközi együttműködésben szlovák és cseh kutatókkal együttműködve. Különböző pályázati támogatással mintegy 250 db automata meteorológiai állomást telepítettek borvidékeinken. </a:t>
            </a:r>
            <a:endParaRPr lang="hu-HU" sz="1600" dirty="0"/>
          </a:p>
          <a:p>
            <a:pPr marL="285750" marR="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lang="hu-HU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Az automata meteorológiai műszerek több típusa ismert, ezek közül Magyarországon a LUFT-D, AGROEXPERT-A, METOS-A, BOREAS-H terjedt el, melyek érzékelői közel azonos jellemzőkkel rendelkeznek. Az eltérés közöttük az adatgyűjtés és továbbítás, az értékelés, valamint a szerviz szolgáltatás tekintetében jelentkezik. Az utóbbi időben jelent meg a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SmartVineyard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a Szőlőőr-H amely a többi automata műszerhez hasonló, de van saját fejlesztésű LHT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szenzora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és alkalmazza a legkorszerűbb adat átviteli és feldolgozási lehetőségeket.</a:t>
            </a:r>
            <a:endParaRPr lang="hu-HU" sz="1600" dirty="0"/>
          </a:p>
          <a:p>
            <a:pPr marL="285750" marR="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lang="hu-HU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meteorológiai információk felhasználásával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növénykultúránként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külön – külön speciális növényvédelmi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előrejelző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programok működtethetők, melyek a kártevők és kórokozók elleni hatékony, de környezetkímélő és költségtakarékos védekezést teszik lehetővé. Ennek az az alapja, hogy minden kártevő és kórokozó megjelenésének és a fertőzés erősségének időjárási feltételei vannak. Ha ismerjük az adott károsító szervezet biológiai sajátosságait, érzékenységét az időjárás egyes elemeivel kapcsolatban, akkor a helyben mért időjárási jellemzők alapján előre jelezni lehet, hogy az adott károsító megjelenik-e, ha igen – mikor-, és milyen erős fertőzés várható.</a:t>
            </a:r>
            <a:endParaRPr lang="hu-HU" sz="1600" dirty="0"/>
          </a:p>
          <a:p>
            <a:pPr marL="285750" marR="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lang="hu-HU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Az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előrejelző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programok egy része konkrét tanácsot ad a védekezésre és a javasolt növényvédő szert (hatóanyagot) illetően is. Ilyen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előrejelző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program pl. a GALATI – VITIS, amely a szőlő peronoszpóra, lisztharmat és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Botrytis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elleni védelmet szolgálja (Szőke és Vér, 2015).</a:t>
            </a:r>
            <a:endParaRPr lang="hu-HU" sz="16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6420093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03d5b2036_1_5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A meteorológiai adatokra épülő </a:t>
            </a:r>
            <a:r>
              <a:rPr lang="hu-HU" dirty="0" err="1"/>
              <a:t>előrejelzési</a:t>
            </a:r>
            <a:r>
              <a:rPr lang="hu-HU" dirty="0"/>
              <a:t> rendszerek</a:t>
            </a:r>
            <a:endParaRPr dirty="0"/>
          </a:p>
        </p:txBody>
      </p:sp>
      <p:pic>
        <p:nvPicPr>
          <p:cNvPr id="4" name="Google Shape;342;p25" descr="Sm_tripod_robot.26">
            <a:extLst>
              <a:ext uri="{FF2B5EF4-FFF2-40B4-BE49-F238E27FC236}">
                <a16:creationId xmlns:a16="http://schemas.microsoft.com/office/drawing/2014/main" id="{AB3E76D5-387C-482E-85D6-8F4E3BCFA7F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57733" y="2104801"/>
            <a:ext cx="2755409" cy="2281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43;p25" descr="Viticulture system">
            <a:extLst>
              <a:ext uri="{FF2B5EF4-FFF2-40B4-BE49-F238E27FC236}">
                <a16:creationId xmlns:a16="http://schemas.microsoft.com/office/drawing/2014/main" id="{4BD6AACA-5A15-4975-B5A5-F919C3549EA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5146" y="2199973"/>
            <a:ext cx="3502025" cy="261045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44;p25">
            <a:extLst>
              <a:ext uri="{FF2B5EF4-FFF2-40B4-BE49-F238E27FC236}">
                <a16:creationId xmlns:a16="http://schemas.microsoft.com/office/drawing/2014/main" id="{79EBF8F3-B3AB-47DB-AE16-B4F64A3BAE98}"/>
              </a:ext>
            </a:extLst>
          </p:cNvPr>
          <p:cNvSpPr/>
          <p:nvPr/>
        </p:nvSpPr>
        <p:spPr>
          <a:xfrm>
            <a:off x="4375728" y="1627488"/>
            <a:ext cx="239031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Szőlőőr rendszer részei</a:t>
            </a:r>
            <a:endParaRPr/>
          </a:p>
        </p:txBody>
      </p:sp>
      <p:sp>
        <p:nvSpPr>
          <p:cNvPr id="7" name="Google Shape;345;p25">
            <a:extLst>
              <a:ext uri="{FF2B5EF4-FFF2-40B4-BE49-F238E27FC236}">
                <a16:creationId xmlns:a16="http://schemas.microsoft.com/office/drawing/2014/main" id="{37859D85-BE8D-4090-8188-AB2C44810CA7}"/>
              </a:ext>
            </a:extLst>
          </p:cNvPr>
          <p:cNvSpPr/>
          <p:nvPr/>
        </p:nvSpPr>
        <p:spPr>
          <a:xfrm>
            <a:off x="750455" y="1616364"/>
            <a:ext cx="231821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SmartVineyard™ szoftver</a:t>
            </a:r>
            <a:endParaRPr/>
          </a:p>
        </p:txBody>
      </p:sp>
      <p:sp>
        <p:nvSpPr>
          <p:cNvPr id="8" name="Google Shape;346;p25">
            <a:extLst>
              <a:ext uri="{FF2B5EF4-FFF2-40B4-BE49-F238E27FC236}">
                <a16:creationId xmlns:a16="http://schemas.microsoft.com/office/drawing/2014/main" id="{C9AA6FC0-1AFE-4C1A-BCCA-B2BAA7F9F145}"/>
              </a:ext>
            </a:extLst>
          </p:cNvPr>
          <p:cNvSpPr/>
          <p:nvPr/>
        </p:nvSpPr>
        <p:spPr>
          <a:xfrm>
            <a:off x="8428195" y="1617328"/>
            <a:ext cx="253102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SmartVineyard™ készülék</a:t>
            </a:r>
            <a:endParaRPr/>
          </a:p>
        </p:txBody>
      </p:sp>
      <p:sp>
        <p:nvSpPr>
          <p:cNvPr id="9" name="Google Shape;347;p25">
            <a:extLst>
              <a:ext uri="{FF2B5EF4-FFF2-40B4-BE49-F238E27FC236}">
                <a16:creationId xmlns:a16="http://schemas.microsoft.com/office/drawing/2014/main" id="{5EC5FFDD-E0A7-465F-B7F1-3B090039DB87}"/>
              </a:ext>
            </a:extLst>
          </p:cNvPr>
          <p:cNvSpPr txBox="1"/>
          <p:nvPr/>
        </p:nvSpPr>
        <p:spPr>
          <a:xfrm>
            <a:off x="4375727" y="2248012"/>
            <a:ext cx="3740728" cy="427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készülék különböző szenzor konfi-gurációkkal szerelhető. Hőmérséklet, csapadék, páratartalom, talaj nedvesség, levélfelület nedvesség, napsugárzás intenzitás valamint spóra és kártevő detektor.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Szőlőőr állomás Központi egysége végzi a méréseket és kommunikál a többi állomással, valamint a háttér-infrastruktúrával. A Központi egységben található a vezérlést megvalósító, teljes értékű mikroszámítógép, valamint az állomás tápellátását biztosító akkumulátor. Az állomások a mért adatokat egy központi szerverre töltik fel a GSM kapcsolat segítségével.</a:t>
            </a:r>
            <a:endParaRPr/>
          </a:p>
        </p:txBody>
      </p:sp>
      <p:sp>
        <p:nvSpPr>
          <p:cNvPr id="10" name="Google Shape;348;p25">
            <a:extLst>
              <a:ext uri="{FF2B5EF4-FFF2-40B4-BE49-F238E27FC236}">
                <a16:creationId xmlns:a16="http://schemas.microsoft.com/office/drawing/2014/main" id="{6119DB14-4408-4857-ABB8-AC09E1555839}"/>
              </a:ext>
            </a:extLst>
          </p:cNvPr>
          <p:cNvSpPr/>
          <p:nvPr/>
        </p:nvSpPr>
        <p:spPr>
          <a:xfrm>
            <a:off x="8428682" y="4597130"/>
            <a:ext cx="3416968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Aktuális Időjárási adatok megtekintése földterületenként, tetszőleges időintervallumokra grafikonon, illetve táblázatos formában – akár évekre visszamenőleg is.</a:t>
            </a:r>
            <a:endParaRPr/>
          </a:p>
        </p:txBody>
      </p:sp>
      <p:sp>
        <p:nvSpPr>
          <p:cNvPr id="11" name="Google Shape;349;p25">
            <a:extLst>
              <a:ext uri="{FF2B5EF4-FFF2-40B4-BE49-F238E27FC236}">
                <a16:creationId xmlns:a16="http://schemas.microsoft.com/office/drawing/2014/main" id="{058A482A-4F32-435E-BB13-AD349462BFEE}"/>
              </a:ext>
            </a:extLst>
          </p:cNvPr>
          <p:cNvSpPr/>
          <p:nvPr/>
        </p:nvSpPr>
        <p:spPr>
          <a:xfrm>
            <a:off x="750455" y="4874128"/>
            <a:ext cx="3544454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Szőlészeti növénybetegségek előrejelzésének megtekintése földterületenként, grafikonos formában: primer fertőzések, lappangási idő, járványveszély.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091354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A meteorológiai adatokra épülő </a:t>
            </a:r>
            <a:r>
              <a:rPr lang="hu-HU" dirty="0" err="1"/>
              <a:t>előrejelzési</a:t>
            </a:r>
            <a:r>
              <a:rPr lang="hu-HU" dirty="0"/>
              <a:t> rendszerek</a:t>
            </a:r>
            <a:endParaRPr dirty="0"/>
          </a:p>
        </p:txBody>
      </p:sp>
      <p:pic>
        <p:nvPicPr>
          <p:cNvPr id="4" name="Google Shape;356;p26">
            <a:extLst>
              <a:ext uri="{FF2B5EF4-FFF2-40B4-BE49-F238E27FC236}">
                <a16:creationId xmlns:a16="http://schemas.microsoft.com/office/drawing/2014/main" id="{8AA96F9E-1741-4306-ABCF-BA30CD2A3E8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98931" y="1465764"/>
            <a:ext cx="6076950" cy="45624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57;p26">
            <a:extLst>
              <a:ext uri="{FF2B5EF4-FFF2-40B4-BE49-F238E27FC236}">
                <a16:creationId xmlns:a16="http://schemas.microsoft.com/office/drawing/2014/main" id="{B4802911-F2F5-4E89-A5C4-1382BD59AFC8}"/>
              </a:ext>
            </a:extLst>
          </p:cNvPr>
          <p:cNvSpPr txBox="1"/>
          <p:nvPr/>
        </p:nvSpPr>
        <p:spPr>
          <a:xfrm>
            <a:off x="321547" y="1560094"/>
            <a:ext cx="4702694" cy="2958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Precíziós agrometeorológia elemei: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hu-H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Mikroklimatikus térképezés.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hu-H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Talajnedvesség, talajhő és sótartalom monitoring.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hu-H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Rovarcsapda helyszínek.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hu-H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Összehasonlító kísérletek.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hu-H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Felhő alapú adatszolgáltatás.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77237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03d5b2036_1_5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Gyakorlati példák az alkalmazási </a:t>
            </a:r>
            <a:br>
              <a:rPr lang="hu-HU" dirty="0"/>
            </a:br>
            <a:r>
              <a:rPr lang="hu-HU" dirty="0"/>
              <a:t>lehetőségekre 1.</a:t>
            </a:r>
            <a:endParaRPr dirty="0"/>
          </a:p>
        </p:txBody>
      </p:sp>
      <p:sp>
        <p:nvSpPr>
          <p:cNvPr id="75" name="Google Shape;75;gd03d5b2036_1_5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hu-HU" sz="2000" dirty="0"/>
              <a:t>Ültetvény monitorozás </a:t>
            </a:r>
            <a:r>
              <a:rPr lang="hu-HU" sz="2000" dirty="0" err="1"/>
              <a:t>tőkénkénti</a:t>
            </a:r>
            <a:r>
              <a:rPr lang="hu-HU" sz="2000" dirty="0"/>
              <a:t> blokkokban. </a:t>
            </a:r>
          </a:p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hu-HU" sz="2000" dirty="0"/>
              <a:t>Többmenetes, szelektív szüret, adatokra alapozottan. </a:t>
            </a:r>
          </a:p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hu-HU" sz="2000" dirty="0"/>
              <a:t>Tápanyag kijuttatás a kapott adatok szerint. </a:t>
            </a:r>
          </a:p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hu-HU" sz="2000" dirty="0"/>
              <a:t>Kipusztult tőkék számának meghatározása. </a:t>
            </a:r>
          </a:p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hu-HU" sz="2000" dirty="0"/>
              <a:t>Abiotikus (pl. jégeső), és </a:t>
            </a:r>
            <a:r>
              <a:rPr lang="hu-HU" sz="2000" dirty="0" err="1"/>
              <a:t>biotikus</a:t>
            </a:r>
            <a:r>
              <a:rPr lang="hu-HU" sz="2000" dirty="0"/>
              <a:t> tényezők hatásának becslése. </a:t>
            </a:r>
          </a:p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hu-HU" sz="2000" dirty="0"/>
              <a:t>Pontos talaj és domborzati viszony elemzés. </a:t>
            </a:r>
          </a:p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hu-HU" sz="2000" dirty="0"/>
              <a:t>Talaj vízgazdálkodás, talajvédelem (pl. erózió).</a:t>
            </a:r>
          </a:p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hu-HU" sz="2000" dirty="0"/>
              <a:t>Sugárzás mérés, bogyóégés, levélperzselés becslése. </a:t>
            </a:r>
          </a:p>
        </p:txBody>
      </p:sp>
    </p:spTree>
    <p:extLst>
      <p:ext uri="{BB962C8B-B14F-4D97-AF65-F5344CB8AC3E}">
        <p14:creationId xmlns:p14="http://schemas.microsoft.com/office/powerpoint/2010/main" val="8922086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Gyakorlati példák az alkalmazási </a:t>
            </a:r>
            <a:br>
              <a:rPr lang="hu-HU" dirty="0"/>
            </a:br>
            <a:r>
              <a:rPr lang="hu-HU" dirty="0"/>
              <a:t>lehetőségekre 2.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2400" dirty="0"/>
              <a:t>Megfigyelés és adatgyűjtés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lang="hu-HU" sz="2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1600" dirty="0"/>
              <a:t>Az ültetvényben lehetőségeink szerint célszerű a tőkék növekedéséről, a termésmennyiségről és a termés minőségről adatokat gyűjteni.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lang="hu-HU" sz="16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1600" dirty="0"/>
              <a:t>Általában tábla szinten történnek az adatgyűjtések és nem tőkékre lebontva.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lang="hu-HU" sz="16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1600" dirty="0"/>
              <a:t>Az adatgyűjtésünk minősége és pontossága az adatokból levonható következtetések  valósághoz való viszonyát meghatározzák.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lang="hu-HU" sz="16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1600" dirty="0"/>
              <a:t>Az adatgyűjtés eszközei a lehetőségeinktől és a megvalósítandó céltól függően változhatnak.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lang="hu-HU" sz="16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923576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03d5b2036_1_5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Gyakorlati példák az alkalmazási </a:t>
            </a:r>
            <a:br>
              <a:rPr lang="hu-HU" dirty="0"/>
            </a:br>
            <a:r>
              <a:rPr lang="hu-HU" dirty="0"/>
              <a:t>lehetőségekre 3.</a:t>
            </a:r>
            <a:endParaRPr dirty="0"/>
          </a:p>
        </p:txBody>
      </p:sp>
      <p:sp>
        <p:nvSpPr>
          <p:cNvPr id="75" name="Google Shape;75;gd03d5b2036_1_5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hu-HU" dirty="0"/>
              <a:t>Az ültetvény művelésére terv készítése és annak végrehajtása</a:t>
            </a:r>
          </a:p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lang="hu-HU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1700" dirty="0"/>
              <a:t>A különböző input anyagok felhasználásának idejére és mértékére vonatkozhatnak – öntözővíz, műtrágya, lombtrágya, növényvédelem, többmenetes szüret.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lang="hu-HU" sz="17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1700" dirty="0"/>
              <a:t>Vonatkozhat különböző technikai műveletekre – metszés, gyomirtás, zöldmunkák, talajművelés, szüret.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lang="hu-HU" sz="17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1700" dirty="0"/>
              <a:t>Mivel az ültetvény hosszú ideig ugyanazon a területen található és a munkafolyamatok évente ugyanabban a sorrendben ismétlődnek, ezért hosszú távú megfigyeléseket lehet tenni és folyamatosan lehet fejleszteni a művelésünket.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lang="hu-HU" sz="17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8720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03d5b2036_1_5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Témaspecifikus szakmai kérdések</a:t>
            </a:r>
            <a:endParaRPr dirty="0"/>
          </a:p>
        </p:txBody>
      </p:sp>
      <p:sp>
        <p:nvSpPr>
          <p:cNvPr id="75" name="Google Shape;75;gd03d5b2036_1_5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hu-HU" sz="1600" dirty="0"/>
              <a:t>Mik a precíziós szőlőültetvény menedzsment legfőbb céljai és eszközei?</a:t>
            </a:r>
          </a:p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hu-HU" sz="1600" dirty="0"/>
              <a:t>Milyen technológiákkal vagyunk képesek </a:t>
            </a:r>
            <a:r>
              <a:rPr lang="hu-HU" sz="1600" dirty="0" err="1"/>
              <a:t>monitorozni</a:t>
            </a:r>
            <a:r>
              <a:rPr lang="hu-HU" sz="1600" dirty="0"/>
              <a:t> ültetvényeinket?</a:t>
            </a:r>
          </a:p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hu-HU" sz="1600" dirty="0"/>
              <a:t>Milyen szenzorokat használunk a talajon és a növényeken?</a:t>
            </a:r>
          </a:p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hu-HU" sz="1600" dirty="0"/>
              <a:t>Hogyan alkalmazzunk </a:t>
            </a:r>
            <a:r>
              <a:rPr lang="hu-HU" sz="1600" dirty="0" err="1"/>
              <a:t>agribotokat</a:t>
            </a:r>
            <a:r>
              <a:rPr lang="hu-HU" sz="1600" dirty="0"/>
              <a:t> ültetvényünkön?</a:t>
            </a:r>
          </a:p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hu-HU" sz="1600" dirty="0"/>
              <a:t>Milyen meteorológiai adatokra épülő rendszereket használhatunk?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Gyakorlati példák az alkalmazási </a:t>
            </a:r>
            <a:br>
              <a:rPr lang="hu-HU" dirty="0"/>
            </a:br>
            <a:r>
              <a:rPr lang="hu-HU" dirty="0"/>
              <a:t>lehetőségekre 4.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hu-HU" dirty="0"/>
              <a:t>A precíziós technológia alkalmazásának előnyei a szőlőtermesztésben</a:t>
            </a:r>
          </a:p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lang="hu-HU" sz="40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1700" dirty="0"/>
              <a:t>A folyamatok ciklikussága alkalmat ad a folyamatos nyomon követésre és beavatkozási lehetőségre a technológiába.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lang="hu-HU" sz="17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1700" dirty="0"/>
              <a:t>Mindig csak egy elemmel kezdjünk és lépésenként bővítsük az adatgyűjtésünket, azok kiértékelését és a művelési technológiába történő beavatkozásunkat.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lang="hu-HU" sz="17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hu-HU" sz="1700" dirty="0"/>
              <a:t>Több éven keresztül történt adatgyűjtés lehetőséget ad a jövőbe mutató döntések meghozatalához, proaktív vezetést tesz lehetővé a reaktív vezetéssel szemben.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lang="hu-HU" sz="17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686653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03d5b2036_1_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Gyakorlati példák az alkalmazási </a:t>
            </a:r>
            <a:br>
              <a:rPr lang="hu-HU" dirty="0"/>
            </a:br>
            <a:r>
              <a:rPr lang="hu-HU" dirty="0"/>
              <a:t>lehetőségekre 5.</a:t>
            </a:r>
            <a:endParaRPr dirty="0"/>
          </a:p>
        </p:txBody>
      </p:sp>
      <p:sp>
        <p:nvSpPr>
          <p:cNvPr id="4" name="Google Shape;388;p31">
            <a:extLst>
              <a:ext uri="{FF2B5EF4-FFF2-40B4-BE49-F238E27FC236}">
                <a16:creationId xmlns:a16="http://schemas.microsoft.com/office/drawing/2014/main" id="{DDAEFAD6-62A4-4C70-A775-A2DA99C2E3D2}"/>
              </a:ext>
            </a:extLst>
          </p:cNvPr>
          <p:cNvSpPr txBox="1">
            <a:spLocks/>
          </p:cNvSpPr>
          <p:nvPr/>
        </p:nvSpPr>
        <p:spPr>
          <a:xfrm>
            <a:off x="751602" y="1939636"/>
            <a:ext cx="10515600" cy="565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113" indent="-11113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</a:pPr>
            <a:r>
              <a:rPr lang="hu-HU" sz="2000" b="1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Tábla specifikus szervestrágyázás </a:t>
            </a:r>
            <a:r>
              <a:rPr lang="hu-HU" sz="2000" b="1" dirty="0" err="1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Toscan</a:t>
            </a:r>
            <a:r>
              <a:rPr lang="hu-HU" sz="2000" b="1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szőlőültetvényben</a:t>
            </a:r>
            <a:endParaRPr lang="hu-HU" sz="2000" dirty="0">
              <a:solidFill>
                <a:srgbClr val="1C9E4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113" indent="-11113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</a:pPr>
            <a:endParaRPr lang="hu-HU" sz="2000" b="1" dirty="0">
              <a:solidFill>
                <a:srgbClr val="1C9E4A"/>
              </a:solidFill>
            </a:endParaRPr>
          </a:p>
        </p:txBody>
      </p:sp>
      <p:graphicFrame>
        <p:nvGraphicFramePr>
          <p:cNvPr id="5" name="Google Shape;389;p31">
            <a:extLst>
              <a:ext uri="{FF2B5EF4-FFF2-40B4-BE49-F238E27FC236}">
                <a16:creationId xmlns:a16="http://schemas.microsoft.com/office/drawing/2014/main" id="{C12A9C23-A928-434E-A134-43494FDA1E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1229701"/>
              </p:ext>
            </p:extLst>
          </p:nvPr>
        </p:nvGraphicFramePr>
        <p:xfrm>
          <a:off x="2031999" y="2625639"/>
          <a:ext cx="8128050" cy="24333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354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4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4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4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4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546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Osztályok</a:t>
                      </a:r>
                      <a:endParaRPr b="1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ha</a:t>
                      </a:r>
                      <a:endParaRPr b="1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q/ha</a:t>
                      </a:r>
                      <a:endParaRPr b="1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 összes</a:t>
                      </a:r>
                      <a:endParaRPr sz="1600" b="1" u="none" strike="noStrike" cap="none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Költség Euroban</a:t>
                      </a:r>
                      <a:endParaRPr sz="1600" b="1" u="none" strike="noStrike" cap="none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Hagyományos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D0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CBD0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130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D0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D0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1560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D0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28 080</a:t>
                      </a:r>
                      <a:endParaRPr dirty="0"/>
                    </a:p>
                  </a:txBody>
                  <a:tcPr marL="91450" marR="91450" marT="45725" marB="45725">
                    <a:solidFill>
                      <a:srgbClr val="CBD0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 rowSpan="4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Precíziós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Ültetvény differenciálás alapján</a:t>
                      </a:r>
                      <a:endParaRPr dirty="0"/>
                    </a:p>
                  </a:txBody>
                  <a:tcPr marL="91450" marR="91450" marT="45725" marB="45725">
                    <a:solidFill>
                      <a:srgbClr val="E7E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E7E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E7E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E7E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216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E7E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E7E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 vMerge="1">
                  <a:txBody>
                    <a:bodyPr/>
                    <a:lstStyle/>
                    <a:p>
                      <a:endParaRPr lang="en-1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D0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42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D0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D0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378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D0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CBD0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 vMerge="1">
                  <a:txBody>
                    <a:bodyPr/>
                    <a:lstStyle/>
                    <a:p>
                      <a:endParaRPr lang="en-1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E7E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76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E7E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E7E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E7E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E7E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 vMerge="1">
                  <a:txBody>
                    <a:bodyPr/>
                    <a:lstStyle/>
                    <a:p>
                      <a:endParaRPr lang="en-1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Összes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D0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130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D0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CBD0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594</a:t>
                      </a:r>
                      <a:endParaRPr dirty="0"/>
                    </a:p>
                  </a:txBody>
                  <a:tcPr marL="91450" marR="91450" marT="45725" marB="45725">
                    <a:solidFill>
                      <a:srgbClr val="CBD0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10692</a:t>
                      </a:r>
                      <a:endParaRPr dirty="0"/>
                    </a:p>
                  </a:txBody>
                  <a:tcPr marL="91450" marR="91450" marT="45725" marB="45725">
                    <a:solidFill>
                      <a:srgbClr val="CBD0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Google Shape;390;p31">
            <a:extLst>
              <a:ext uri="{FF2B5EF4-FFF2-40B4-BE49-F238E27FC236}">
                <a16:creationId xmlns:a16="http://schemas.microsoft.com/office/drawing/2014/main" id="{D03696C2-26D6-4418-9BF5-5CBE0B82CBB2}"/>
              </a:ext>
            </a:extLst>
          </p:cNvPr>
          <p:cNvSpPr txBox="1"/>
          <p:nvPr/>
        </p:nvSpPr>
        <p:spPr>
          <a:xfrm>
            <a:off x="4136571" y="5225143"/>
            <a:ext cx="391885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(Cricco &amp; Carnevali, 2014)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581228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Gyakorlati példák az alkalmazási </a:t>
            </a:r>
            <a:br>
              <a:rPr lang="hu-HU" dirty="0"/>
            </a:br>
            <a:r>
              <a:rPr lang="hu-HU" dirty="0"/>
              <a:t>lehetőségekre 6.</a:t>
            </a:r>
            <a:endParaRPr dirty="0"/>
          </a:p>
        </p:txBody>
      </p:sp>
      <p:sp>
        <p:nvSpPr>
          <p:cNvPr id="4" name="Google Shape;397;p32">
            <a:extLst>
              <a:ext uri="{FF2B5EF4-FFF2-40B4-BE49-F238E27FC236}">
                <a16:creationId xmlns:a16="http://schemas.microsoft.com/office/drawing/2014/main" id="{2F1A4491-2D48-4B8C-B253-FBD898A1CE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51602" y="1881909"/>
            <a:ext cx="10515600" cy="496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hu-HU" sz="2000" b="1" dirty="0"/>
              <a:t>Tábla specifikus szőlőültetvény műtrágyázás </a:t>
            </a:r>
            <a:r>
              <a:rPr lang="hu-HU" sz="2000" b="1" dirty="0" err="1"/>
              <a:t>Toscan</a:t>
            </a:r>
            <a:r>
              <a:rPr lang="hu-HU" sz="2000" b="1" dirty="0"/>
              <a:t> ültetvényben.</a:t>
            </a:r>
            <a:endParaRPr dirty="0"/>
          </a:p>
          <a:p>
            <a:pPr marL="11113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2000" b="1" dirty="0"/>
          </a:p>
        </p:txBody>
      </p:sp>
      <p:graphicFrame>
        <p:nvGraphicFramePr>
          <p:cNvPr id="5" name="Google Shape;398;p32">
            <a:extLst>
              <a:ext uri="{FF2B5EF4-FFF2-40B4-BE49-F238E27FC236}">
                <a16:creationId xmlns:a16="http://schemas.microsoft.com/office/drawing/2014/main" id="{B8B79965-36CE-40D3-AFD1-732F96EB8A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8422446"/>
              </p:ext>
            </p:extLst>
          </p:nvPr>
        </p:nvGraphicFramePr>
        <p:xfrm>
          <a:off x="1914357" y="2521933"/>
          <a:ext cx="8363250" cy="304807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39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4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6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4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4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47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u="none" strike="noStrike" cap="none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Osztályok</a:t>
                      </a:r>
                      <a:endParaRPr b="1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ha</a:t>
                      </a:r>
                      <a:endParaRPr b="1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Nitrogén (kg/ha)</a:t>
                      </a:r>
                      <a:endParaRPr b="1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b="1" u="none" strike="noStrike" cap="none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Nitrogén (összes kg)</a:t>
                      </a:r>
                      <a:endParaRPr b="1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NPK műtrágya (q)</a:t>
                      </a:r>
                      <a:endParaRPr b="1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Költség Euroban</a:t>
                      </a:r>
                      <a:endParaRPr sz="1600" b="1" u="none" strike="noStrike" cap="none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Hagyományos</a:t>
                      </a:r>
                      <a:endParaRPr dirty="0"/>
                    </a:p>
                  </a:txBody>
                  <a:tcPr marL="91450" marR="91450" marT="45725" marB="45725">
                    <a:solidFill>
                      <a:srgbClr val="CBD0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CBD0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130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D0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69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D0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8970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D0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748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D0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35 133</a:t>
                      </a:r>
                      <a:endParaRPr dirty="0"/>
                    </a:p>
                  </a:txBody>
                  <a:tcPr marL="91450" marR="91450" marT="45725" marB="45725">
                    <a:solidFill>
                      <a:srgbClr val="CBD0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 rowSpan="5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Precíziós stratégia táblák osztályozására alapozva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E7E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E7E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E7E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E7E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150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E7E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</a:t>
                      </a:r>
                      <a:endParaRPr dirty="0"/>
                    </a:p>
                  </a:txBody>
                  <a:tcPr marL="91450" marR="91450" marT="45725" marB="45725">
                    <a:solidFill>
                      <a:srgbClr val="E7E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E7E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 vMerge="1">
                  <a:txBody>
                    <a:bodyPr/>
                    <a:lstStyle/>
                    <a:p>
                      <a:endParaRPr lang="en-1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D0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D0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42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D0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1260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D0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105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D0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CBD0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 vMerge="1">
                  <a:txBody>
                    <a:bodyPr/>
                    <a:lstStyle/>
                    <a:p>
                      <a:endParaRPr lang="en-1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E7E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73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E7E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52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E7E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3796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E7E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316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E7E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E7E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 vMerge="1">
                  <a:txBody>
                    <a:bodyPr/>
                    <a:lstStyle/>
                    <a:p>
                      <a:endParaRPr lang="en-1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70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1540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128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 vMerge="1">
                  <a:txBody>
                    <a:bodyPr/>
                    <a:lstStyle/>
                    <a:p>
                      <a:endParaRPr lang="en-1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Összes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E7E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130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E7E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E7E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6746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E7E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562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E7E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26 442</a:t>
                      </a:r>
                      <a:endParaRPr dirty="0"/>
                    </a:p>
                  </a:txBody>
                  <a:tcPr marL="91450" marR="91450" marT="45725" marB="45725">
                    <a:solidFill>
                      <a:srgbClr val="E7E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Google Shape;399;p32">
            <a:extLst>
              <a:ext uri="{FF2B5EF4-FFF2-40B4-BE49-F238E27FC236}">
                <a16:creationId xmlns:a16="http://schemas.microsoft.com/office/drawing/2014/main" id="{68094FF4-3873-4B8B-B352-D51E9732D018}"/>
              </a:ext>
            </a:extLst>
          </p:cNvPr>
          <p:cNvSpPr txBox="1"/>
          <p:nvPr/>
        </p:nvSpPr>
        <p:spPr>
          <a:xfrm>
            <a:off x="4136571" y="5740715"/>
            <a:ext cx="391885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(Cricco &amp; Carnevali, 2014)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16894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03d5b2036_1_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Gyakorlati példák az alkalmazási </a:t>
            </a:r>
            <a:br>
              <a:rPr lang="hu-HU" dirty="0"/>
            </a:br>
            <a:r>
              <a:rPr lang="hu-HU" dirty="0"/>
              <a:t>lehetőségekre 7.</a:t>
            </a:r>
            <a:endParaRPr dirty="0"/>
          </a:p>
        </p:txBody>
      </p:sp>
      <p:sp>
        <p:nvSpPr>
          <p:cNvPr id="4" name="Google Shape;405;p33">
            <a:extLst>
              <a:ext uri="{FF2B5EF4-FFF2-40B4-BE49-F238E27FC236}">
                <a16:creationId xmlns:a16="http://schemas.microsoft.com/office/drawing/2014/main" id="{80C93941-983F-4D72-B45C-7BDAB333B39E}"/>
              </a:ext>
            </a:extLst>
          </p:cNvPr>
          <p:cNvSpPr txBox="1"/>
          <p:nvPr/>
        </p:nvSpPr>
        <p:spPr>
          <a:xfrm>
            <a:off x="321547" y="1509093"/>
            <a:ext cx="8187559" cy="335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Levélfelület mérése a Petiole applikáció segítségével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hu-HU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növényállomány jellemzésére elterjedten használt mérőszám a levélfelületi-index (LAI = leaf area index), amely az egységnyi talajfelszínre jutó zöld levélfelületet jelenti.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hu-HU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levélfelületi-index meghatározására számos módszer használatos, ezek közül korszerű módszernek számít az automatikus levélfelület-mérő alkalmazása: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a levágott levelet egy olyan érzékelő felületre helyezzük, amely minden mm</a:t>
            </a:r>
            <a:r>
              <a:rPr lang="hu-HU" sz="16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hu-HU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-en minimálisan egy detektáló-egységgel rendelkezik.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Elektronikus jelátvitel útján a levél képe a képernyőn megjelenik, felületének nagyságát pedig mikroprocesszor számítja, s az eredmény értékét a képernyőn kijelzi.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Gyors és pontos eljárás.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hu-HU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növényi jellemzők, köztük a levélfelület-index számítására az alábbi applikációt fejlesztették: PocketLAI, VitiCanopy, Petiole, és az Easy Leaf Area.</a:t>
            </a:r>
            <a:endParaRPr/>
          </a:p>
        </p:txBody>
      </p:sp>
      <p:pic>
        <p:nvPicPr>
          <p:cNvPr id="5" name="Google Shape;406;p33">
            <a:extLst>
              <a:ext uri="{FF2B5EF4-FFF2-40B4-BE49-F238E27FC236}">
                <a16:creationId xmlns:a16="http://schemas.microsoft.com/office/drawing/2014/main" id="{2DD84A24-E0E1-418C-82BA-435DDB1D500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83993" y="2202733"/>
            <a:ext cx="2530059" cy="3389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07;p33">
            <a:extLst>
              <a:ext uri="{FF2B5EF4-FFF2-40B4-BE49-F238E27FC236}">
                <a16:creationId xmlns:a16="http://schemas.microsoft.com/office/drawing/2014/main" id="{7E5E2374-68A9-4B7F-9D06-D26B49A2E73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23088" y="5070357"/>
            <a:ext cx="5400386" cy="15979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35610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Gyakorlati példák az alkalmazási </a:t>
            </a:r>
            <a:br>
              <a:rPr lang="hu-HU" dirty="0"/>
            </a:br>
            <a:r>
              <a:rPr lang="hu-HU" dirty="0"/>
              <a:t>lehetőségekre 8.</a:t>
            </a:r>
            <a:endParaRPr dirty="0"/>
          </a:p>
        </p:txBody>
      </p:sp>
      <p:sp>
        <p:nvSpPr>
          <p:cNvPr id="4" name="Google Shape;414;p34">
            <a:extLst>
              <a:ext uri="{FF2B5EF4-FFF2-40B4-BE49-F238E27FC236}">
                <a16:creationId xmlns:a16="http://schemas.microsoft.com/office/drawing/2014/main" id="{CF505026-1DDC-4F5F-963D-7D2124B8E7F2}"/>
              </a:ext>
            </a:extLst>
          </p:cNvPr>
          <p:cNvSpPr txBox="1"/>
          <p:nvPr/>
        </p:nvSpPr>
        <p:spPr>
          <a:xfrm>
            <a:off x="321547" y="1468576"/>
            <a:ext cx="10821435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Fagyvédelem az ültetvényben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 fagyvédelmünket nagyteljesítményű ventillátorra (turbinára) tervezzük, akkor feltétlenül szükségünk lesz egy digitális magassági, domborzati térképre. Természetesen erre kell rátérképeznünk további adatokat.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hideglevegő áramlása és hideg levegő kumulációjának helyeit meteorológiai adatsorokkal meg kell határozni. Mindezek alapján ki lehet jelölni a levegő turbinák helyeit.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415;p34">
            <a:extLst>
              <a:ext uri="{FF2B5EF4-FFF2-40B4-BE49-F238E27FC236}">
                <a16:creationId xmlns:a16="http://schemas.microsoft.com/office/drawing/2014/main" id="{065572D8-292F-4EE8-82AA-E81D3180223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1547" y="3575782"/>
            <a:ext cx="3456722" cy="25952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416;p34">
            <a:extLst>
              <a:ext uri="{FF2B5EF4-FFF2-40B4-BE49-F238E27FC236}">
                <a16:creationId xmlns:a16="http://schemas.microsoft.com/office/drawing/2014/main" id="{89B1D48D-E75F-459F-A9BB-497A2D245F4E}"/>
              </a:ext>
            </a:extLst>
          </p:cNvPr>
          <p:cNvSpPr/>
          <p:nvPr/>
        </p:nvSpPr>
        <p:spPr>
          <a:xfrm>
            <a:off x="10951562" y="5825593"/>
            <a:ext cx="448314" cy="29925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417;p34">
            <a:extLst>
              <a:ext uri="{FF2B5EF4-FFF2-40B4-BE49-F238E27FC236}">
                <a16:creationId xmlns:a16="http://schemas.microsoft.com/office/drawing/2014/main" id="{B4747B60-698B-41F7-AB78-B670ADDC00F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56674" y="3575783"/>
            <a:ext cx="3450795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18;p34">
            <a:extLst>
              <a:ext uri="{FF2B5EF4-FFF2-40B4-BE49-F238E27FC236}">
                <a16:creationId xmlns:a16="http://schemas.microsoft.com/office/drawing/2014/main" id="{BE10797E-C8EF-49AD-A435-5C39D8832A6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07610" y="3573543"/>
            <a:ext cx="3392266" cy="25468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07870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03d5b2036_1_5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Gyakorlati példák az alkalmazási </a:t>
            </a:r>
            <a:br>
              <a:rPr lang="hu-HU" dirty="0"/>
            </a:br>
            <a:r>
              <a:rPr lang="hu-HU" dirty="0"/>
              <a:t>lehetőségekre 9.</a:t>
            </a:r>
            <a:endParaRPr dirty="0"/>
          </a:p>
        </p:txBody>
      </p:sp>
      <p:sp>
        <p:nvSpPr>
          <p:cNvPr id="4" name="Google Shape;425;p35">
            <a:extLst>
              <a:ext uri="{FF2B5EF4-FFF2-40B4-BE49-F238E27FC236}">
                <a16:creationId xmlns:a16="http://schemas.microsoft.com/office/drawing/2014/main" id="{44F63339-B38C-4EBA-A18E-586A28491F05}"/>
              </a:ext>
            </a:extLst>
          </p:cNvPr>
          <p:cNvSpPr txBox="1"/>
          <p:nvPr/>
        </p:nvSpPr>
        <p:spPr>
          <a:xfrm>
            <a:off x="314753" y="1910030"/>
            <a:ext cx="7838382" cy="3754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szőlő érettségi állapotának becslése egy Franciaországi példán keresztül. (Ghozlen et al., 2010)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Multiplex® egy roncsolás mentes, kézben tartott optikai érzékelő, amely a Force-A által fejlesztett és a növényi fluoreszcencián alapul (Orsay, Franciaország). Három LED mátrix fényforrást tartalmaz: 375  nm  (UV-A),  530  nm  (G)  és 630nm(R).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Egy mérés 500 egyedi felvillanást tartalmazott és a hozzá kapcsolódó fluoreszcens jeleket átlagolta. Egy mérés ideje egy másodperc. A készüléket 19 bogyón kalibrálták, amelyeknek az értékeit laboratóriumban is meghatározták.. Ezt követően hetente történtek a mérések és egy fürtön mindig két mérést végeztek. Az antocianin tartalom mellet a cukor tartalom és a pH került mérésre. A Multiplex mérésekkel a teljes érési folyamat részleteiben figyelemmel követhető volt, szüreti döntés előkészítésre gyors és pontos (r2=0,88) adatokkal szolgált.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426;p35">
            <a:extLst>
              <a:ext uri="{FF2B5EF4-FFF2-40B4-BE49-F238E27FC236}">
                <a16:creationId xmlns:a16="http://schemas.microsoft.com/office/drawing/2014/main" id="{ADBF899A-F061-4A1A-B366-31E41A88495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53134" y="1518855"/>
            <a:ext cx="3423234" cy="45304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02434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Gyakorlati példák az alkalmazási </a:t>
            </a:r>
            <a:br>
              <a:rPr lang="hu-HU" dirty="0"/>
            </a:br>
            <a:r>
              <a:rPr lang="hu-HU" dirty="0"/>
              <a:t>lehetőségekre 10.</a:t>
            </a:r>
            <a:endParaRPr dirty="0"/>
          </a:p>
        </p:txBody>
      </p:sp>
      <p:pic>
        <p:nvPicPr>
          <p:cNvPr id="4" name="Google Shape;433;p36">
            <a:extLst>
              <a:ext uri="{FF2B5EF4-FFF2-40B4-BE49-F238E27FC236}">
                <a16:creationId xmlns:a16="http://schemas.microsoft.com/office/drawing/2014/main" id="{84088A21-2543-444D-92E9-8983E4F48A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1547" y="1798634"/>
            <a:ext cx="3108961" cy="384733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34;p36">
            <a:extLst>
              <a:ext uri="{FF2B5EF4-FFF2-40B4-BE49-F238E27FC236}">
                <a16:creationId xmlns:a16="http://schemas.microsoft.com/office/drawing/2014/main" id="{CDC5F60B-5145-4D99-B5FB-773D2561F3B2}"/>
              </a:ext>
            </a:extLst>
          </p:cNvPr>
          <p:cNvSpPr txBox="1"/>
          <p:nvPr/>
        </p:nvSpPr>
        <p:spPr>
          <a:xfrm>
            <a:off x="3837766" y="1690825"/>
            <a:ext cx="6942956" cy="2800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Termésbecslés szüret előtti időben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hamis pozitívok eltávolításának folyamatának illusztrációja: a) a bogyójelöltek megszerzéséből származó kép (kék színű jelöltek); (b) A valószínűségi kép, amelyet a jelölteknek a neurális hálózat által kiszámított valószínűséggel történő reprezentálásával hoztak létre (a valószínűség a [0, 255] intervallumra van méretezve a kép ábrázolásához); az Otsu által a képen alkalmazott módszer 114 valószínűségi küszöbértéket adott; c) az eldobott és érvényesített jelöltek piros és kék színben megjelenő képe, amely a számított Otsu küszöb alkalmazásával döntött; (d) a végleges eredményeket ábrázoló kép a hamis pozitív pozitív visszadobás után.</a:t>
            </a:r>
            <a:endParaRPr/>
          </a:p>
        </p:txBody>
      </p:sp>
      <p:pic>
        <p:nvPicPr>
          <p:cNvPr id="6" name="Google Shape;435;p36">
            <a:extLst>
              <a:ext uri="{FF2B5EF4-FFF2-40B4-BE49-F238E27FC236}">
                <a16:creationId xmlns:a16="http://schemas.microsoft.com/office/drawing/2014/main" id="{569EDC20-DCB6-4939-A6FA-29B20822A46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87675" y="4708512"/>
            <a:ext cx="7593676" cy="145940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436;p36">
            <a:extLst>
              <a:ext uri="{FF2B5EF4-FFF2-40B4-BE49-F238E27FC236}">
                <a16:creationId xmlns:a16="http://schemas.microsoft.com/office/drawing/2014/main" id="{DE29B14F-05A1-45FC-9A5A-B6707D63A76C}"/>
              </a:ext>
            </a:extLst>
          </p:cNvPr>
          <p:cNvSpPr txBox="1"/>
          <p:nvPr/>
        </p:nvSpPr>
        <p:spPr>
          <a:xfrm>
            <a:off x="5727261" y="6202560"/>
            <a:ext cx="328700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(Aquino et al., 2018)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853977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Gyakorlati példák az alkalmazási </a:t>
            </a:r>
            <a:br>
              <a:rPr lang="hu-HU" dirty="0"/>
            </a:br>
            <a:r>
              <a:rPr lang="hu-HU" dirty="0"/>
              <a:t>lehetőségekre 11.</a:t>
            </a:r>
            <a:endParaRPr dirty="0"/>
          </a:p>
        </p:txBody>
      </p:sp>
      <p:sp>
        <p:nvSpPr>
          <p:cNvPr id="8" name="Google Shape;442;p37">
            <a:extLst>
              <a:ext uri="{FF2B5EF4-FFF2-40B4-BE49-F238E27FC236}">
                <a16:creationId xmlns:a16="http://schemas.microsoft.com/office/drawing/2014/main" id="{431277A6-74B2-49BF-9D0D-A55786DCF296}"/>
              </a:ext>
            </a:extLst>
          </p:cNvPr>
          <p:cNvSpPr txBox="1"/>
          <p:nvPr/>
        </p:nvSpPr>
        <p:spPr>
          <a:xfrm>
            <a:off x="409087" y="1770111"/>
            <a:ext cx="4780145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Szelektív szüret egy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4,3 ha-os Syrah ültetvényben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a., növekedési térkép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b., termés térkép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443;p37" descr="http://image.slidesharecdn.com/precisionviticulture-a12014-140717005642-phpapp01/95/precision-viticulture-turkey-hassas-bagcilik-tarim-7-638.jpg?cb=1406023550">
            <a:extLst>
              <a:ext uri="{FF2B5EF4-FFF2-40B4-BE49-F238E27FC236}">
                <a16:creationId xmlns:a16="http://schemas.microsoft.com/office/drawing/2014/main" id="{B241FE47-1F76-4B80-A2AF-EF7B06AE750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307" t="34881" r="54518" b="7991"/>
          <a:stretch/>
        </p:blipFill>
        <p:spPr>
          <a:xfrm>
            <a:off x="4484959" y="1241650"/>
            <a:ext cx="3222081" cy="3200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44;p37" descr="http://image.slidesharecdn.com/precisionviticulture-a12014-140717005642-phpapp01/95/precision-viticulture-turkey-hassas-bagcilik-tarim-7-638.jpg?cb=1406023550">
            <a:extLst>
              <a:ext uri="{FF2B5EF4-FFF2-40B4-BE49-F238E27FC236}">
                <a16:creationId xmlns:a16="http://schemas.microsoft.com/office/drawing/2014/main" id="{0530E731-B605-4310-941C-BDC31C1BBC6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6100" t="35071" r="1574" b="7990"/>
          <a:stretch/>
        </p:blipFill>
        <p:spPr>
          <a:xfrm>
            <a:off x="7778757" y="1313748"/>
            <a:ext cx="3850782" cy="3889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445;p37" descr="KÃ©ptalÃ¡lat a kÃ¶vetkezÅre: âGrape harvester with yield monitor and resulting grape yield map of a parcel in Raimat Lleida year 2002â">
            <a:extLst>
              <a:ext uri="{FF2B5EF4-FFF2-40B4-BE49-F238E27FC236}">
                <a16:creationId xmlns:a16="http://schemas.microsoft.com/office/drawing/2014/main" id="{B460CC97-907E-4B9A-9992-A0F620513E8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1942" r="10920"/>
          <a:stretch/>
        </p:blipFill>
        <p:spPr>
          <a:xfrm>
            <a:off x="1533502" y="4521199"/>
            <a:ext cx="6245255" cy="19716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52364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03d5b2036_1_5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Gyakorlati jellegű kérdések 1.</a:t>
            </a:r>
            <a:endParaRPr dirty="0"/>
          </a:p>
        </p:txBody>
      </p:sp>
      <p:sp>
        <p:nvSpPr>
          <p:cNvPr id="75" name="Google Shape;75;gd03d5b2036_1_5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 a precíziós szőlőtermesztés célja, fogalma?</a:t>
            </a:r>
            <a:endParaRPr lang="hu-HU" sz="1600" dirty="0"/>
          </a:p>
          <a:p>
            <a:pPr marL="444500"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+mj-lt"/>
              <a:buAutoNum type="arabicPeriod"/>
            </a:pPr>
            <a:endParaRPr lang="hu-HU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Milyen eszköztára van a precíziós szőlőtermesztésnek?</a:t>
            </a:r>
            <a:endParaRPr lang="hu-HU" sz="1600" dirty="0"/>
          </a:p>
          <a:p>
            <a:pPr marL="444500"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+mj-lt"/>
              <a:buAutoNum type="arabicPeriod"/>
            </a:pPr>
            <a:endParaRPr lang="hu-HU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Ismertesse a földrajzi elhelyezkedés meghatározásának szerepét a szőlőtermesztésben!</a:t>
            </a:r>
            <a:endParaRPr lang="hu-HU" sz="1600" dirty="0"/>
          </a:p>
          <a:p>
            <a:pPr marL="444500"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+mj-lt"/>
              <a:buAutoNum type="arabicPeriod"/>
            </a:pPr>
            <a:endParaRPr lang="hu-HU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Milyen módon alkalmazhatjuk a távérzékelést a precíziós szőlőtermesztésben?</a:t>
            </a:r>
            <a:endParaRPr lang="hu-HU" sz="1600" dirty="0"/>
          </a:p>
          <a:p>
            <a:pPr marL="444500"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+mj-lt"/>
              <a:buAutoNum type="arabicPeriod"/>
            </a:pPr>
            <a:endParaRPr lang="hu-HU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Ismertesse azokat az eszközöket, amelyek lehetővé tették a távérzékeléssel történő monitorozását a szőlőültetvényeknek!</a:t>
            </a:r>
            <a:endParaRPr lang="hu-HU" sz="1600" dirty="0"/>
          </a:p>
          <a:p>
            <a:pPr marL="444500"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+mj-lt"/>
              <a:buAutoNum type="arabicPeriod"/>
            </a:pPr>
            <a:endParaRPr lang="hu-HU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Mit értünk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proximális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érzékelési alkalmazásokon?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1518791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Gyakorlati jellegű kérdések 2.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Melyek a felhasználási területei a vezeték nélküli hálózati rendszereknek a precíziós szőlőtermesztés terültén?</a:t>
            </a:r>
            <a:endParaRPr lang="hu-HU" sz="1600" dirty="0"/>
          </a:p>
          <a:p>
            <a:pPr marL="444500"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+mj-lt"/>
              <a:buAutoNum type="arabicPeriod"/>
            </a:pPr>
            <a:endParaRPr lang="hu-HU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Mia VINGIS?</a:t>
            </a:r>
            <a:endParaRPr lang="hu-HU" sz="1600" dirty="0"/>
          </a:p>
          <a:p>
            <a:pPr marL="444500"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+mj-lt"/>
              <a:buAutoNum type="arabicPeriod"/>
            </a:pPr>
            <a:endParaRPr lang="hu-HU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Ismertesse a távérzékelés felhasználásának a folyamatát a szőlőültetvény menedzsmentben!</a:t>
            </a:r>
            <a:endParaRPr lang="hu-HU" sz="1600" dirty="0"/>
          </a:p>
          <a:p>
            <a:pPr marL="444500"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+mj-lt"/>
              <a:buAutoNum type="arabicPeriod"/>
            </a:pPr>
            <a:endParaRPr lang="hu-HU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Milyen technológiai tervezési feladatokhoz, vagy azonnali cselekvéshez lehet kapcsolni a talaj szenzorok által nyert információkat?</a:t>
            </a:r>
            <a:endParaRPr lang="hu-HU" sz="1600" dirty="0"/>
          </a:p>
          <a:p>
            <a:pPr marL="444500"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+mj-lt"/>
              <a:buAutoNum type="arabicPeriod"/>
            </a:pPr>
            <a:endParaRPr lang="hu-HU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Milyen felhasználási területeit ismeri a növényi szenzoroknak?</a:t>
            </a:r>
            <a:endParaRPr lang="hu-HU" sz="1600" dirty="0"/>
          </a:p>
          <a:p>
            <a:pPr marL="444500"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+mj-lt"/>
              <a:buAutoNum type="arabicPeriod"/>
            </a:pPr>
            <a:endParaRPr lang="hu-HU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Melyik a legismertebb és legáltalánosabban használt növényi fejlődést jellemző index?</a:t>
            </a:r>
            <a:endParaRPr lang="hu-HU" sz="1600" dirty="0"/>
          </a:p>
          <a:p>
            <a:pPr marL="3429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lang="hu-HU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6253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A szőlőtermesztés modernizációja, általános bevezetés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285750" marR="0" lvl="0" indent="-2857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26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 nemzetközi piacokon érvényesülő növekvő verseny kikényszeríti a szőlőtermesztés radikális megváltoztatását. </a:t>
            </a:r>
            <a:endParaRPr lang="hu-HU" sz="2600" dirty="0"/>
          </a:p>
          <a:p>
            <a:pPr marL="0" marR="0" lvl="0" indent="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lang="hu-HU" sz="26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	- A változtatások középpontjában a minőség és a fenntarthatóság áll. </a:t>
            </a:r>
            <a:endParaRPr lang="hu-HU" sz="2600" dirty="0"/>
          </a:p>
          <a:p>
            <a:pPr marL="0" marR="0" lvl="0" indent="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lang="hu-HU" sz="26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	- Mindezt a technológiai fejlesztések robbanásszerű változásában kell elképzelni, mely technológiák alkalmazásával 	    csökkenteni kívánjuk a termelés során felhasznált input anyagok mennyiségét, beleértve az energiát is, minimalizálni 	    szeretnénk a ráfordításokat, miközben a környezetünk legtermészetesebb formájának a megőrzésére törekszünk.</a:t>
            </a:r>
            <a:r>
              <a:rPr lang="hu-HU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285750" marR="0" lvl="0" indent="-28575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hu-HU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precíziós szőlőtermesztés egy lépés a fentiek megvalósítása érdekében, jól megkülönböztethető menedzsment megközelítéseket megfogalmazva minden egyes szőlőtábla valós szükségleteinek a kielégítésére. </a:t>
            </a:r>
            <a:endParaRPr lang="hu-HU" sz="2600" dirty="0"/>
          </a:p>
          <a:p>
            <a:pPr marL="0" marR="0" lvl="0" indent="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lang="hu-HU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Szőlőültetvényeinket nagyfokú heterogenitás jellemzi. Mindez adódik az ültetvények talajainak, klimatikus 	  	   adottságainak, domborzati viszonyainak változatosságából. </a:t>
            </a:r>
            <a:endParaRPr lang="hu-HU" sz="2600" dirty="0"/>
          </a:p>
          <a:p>
            <a:pPr marL="0" marR="0" lvl="0" indent="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lang="hu-HU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 - Ehhez adódik hozzá a rendkívül széles fajta használat, </a:t>
            </a:r>
            <a:r>
              <a:rPr lang="hu-HU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agro</a:t>
            </a:r>
            <a:r>
              <a:rPr lang="hu-HU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és </a:t>
            </a:r>
            <a:r>
              <a:rPr lang="hu-HU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fitotechnológiai</a:t>
            </a:r>
            <a:r>
              <a:rPr lang="hu-HU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sokszínűség.</a:t>
            </a:r>
            <a:endParaRPr lang="hu-HU" sz="2600" dirty="0"/>
          </a:p>
          <a:p>
            <a:pPr marL="285750" marR="0" lvl="0" indent="-28575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26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Jelen tananyag alapokat nyújt ahhoz, hogy a szőlőültetvény menedzsmentünkben a technológiai fejlődés milyen megoldásokat kínál a minél homogénebb termesztési körülmények kialakításhoz. </a:t>
            </a:r>
            <a:endParaRPr lang="hu-HU" sz="2600" dirty="0"/>
          </a:p>
          <a:p>
            <a:pPr marL="285750" marR="0" lvl="0" indent="-28575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26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Sorra vesszük  a jelenleg rendelkezésre álló eszköztárunkat, azok felhasználásának lehetőségeit. Igyekszünk gyakorlati példákon keresztül megmutatni a precíziós szőlőtermesztés felhasználásának lehetőségeit, gazdasági hasznát.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20994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03d5b2036_1_5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Gyakorlati jellegű kérdések 3.</a:t>
            </a:r>
            <a:endParaRPr dirty="0"/>
          </a:p>
        </p:txBody>
      </p:sp>
      <p:sp>
        <p:nvSpPr>
          <p:cNvPr id="75" name="Google Shape;75;gd03d5b2036_1_5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termés mennyiségének meghatározásához milyen eszközökre lenne szüksége egy precíziós szőlőtermesztés esetében?</a:t>
            </a:r>
            <a:endParaRPr lang="hu-HU" sz="1600" dirty="0"/>
          </a:p>
          <a:p>
            <a:pPr marL="444500"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+mj-lt"/>
              <a:buAutoNum type="arabicPeriod"/>
            </a:pPr>
            <a:endParaRPr lang="hu-HU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termésminőség rendkívül fontos a borszőlőtermesztésben. Milyen információkra lenne szüksége a szüret minél pontosabb megtervezéséhez?</a:t>
            </a:r>
            <a:endParaRPr lang="hu-HU" sz="1600" dirty="0"/>
          </a:p>
          <a:p>
            <a:pPr marL="444500"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+mj-lt"/>
              <a:buAutoNum type="arabicPeriod"/>
            </a:pPr>
            <a:endParaRPr lang="hu-HU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Milyen lehetőségeket nyitnak meg a precíziós szőlőtermesztésben a VRT alkalmazások?</a:t>
            </a:r>
            <a:endParaRPr lang="hu-HU" sz="1600" dirty="0"/>
          </a:p>
          <a:p>
            <a:pPr marL="444500"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+mj-lt"/>
              <a:buAutoNum type="arabicPeriod"/>
            </a:pPr>
            <a:endParaRPr lang="hu-HU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Soroljon fel példákat a VRT alkalmazásokra a szőlőtermesztésben!</a:t>
            </a:r>
            <a:endParaRPr lang="hu-HU" sz="1600" dirty="0"/>
          </a:p>
          <a:p>
            <a:pPr marL="444500"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+mj-lt"/>
              <a:buAutoNum type="arabicPeriod"/>
            </a:pPr>
            <a:endParaRPr lang="hu-HU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Melyek azok a termesztéstechnológiai folyamatok, ahol a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robotizáció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már jelen van, vagy a közeljövőben átütő megoldásokat kínálhat a szőlőtermesztésben?</a:t>
            </a:r>
            <a:endParaRPr lang="hu-HU" sz="1600" dirty="0"/>
          </a:p>
          <a:p>
            <a:pPr marL="444500"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+mj-lt"/>
              <a:buAutoNum type="arabicPeriod"/>
            </a:pPr>
            <a:endParaRPr lang="hu-HU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Ismertesse a meteorológiai adatokra épülő előrejelzés alapjait?</a:t>
            </a:r>
            <a:endParaRPr lang="hu-HU" sz="1600" dirty="0"/>
          </a:p>
          <a:p>
            <a:pPr marL="10160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lang="hu-HU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algn="l" rtl="0">
              <a:spcBef>
                <a:spcPts val="1000"/>
              </a:spcBef>
              <a:spcAft>
                <a:spcPts val="0"/>
              </a:spcAft>
              <a:buFont typeface="+mj-lt"/>
              <a:buAutoNum type="arabicPeriod"/>
            </a:pP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18302706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Gyakorlati jellegű kérdések 4.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Mutasson be meteorológiai adatokra épülő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előrejelzési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rendszereket, melyeket a gyakorlatban alkalmaznak!</a:t>
            </a:r>
            <a:endParaRPr lang="hu-HU" sz="1600" dirty="0"/>
          </a:p>
          <a:p>
            <a:pPr marL="444500"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+mj-lt"/>
              <a:buAutoNum type="arabicPeriod"/>
            </a:pPr>
            <a:endParaRPr lang="hu-HU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Melyek a lépései a precíziós technológia alkalmazásának a szőlőültetvény tápanyagellátásának tervezésében?</a:t>
            </a:r>
            <a:endParaRPr lang="hu-HU" sz="1600" dirty="0"/>
          </a:p>
          <a:p>
            <a:pPr marL="444500"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+mj-lt"/>
              <a:buAutoNum type="arabicPeriod"/>
            </a:pPr>
            <a:endParaRPr lang="hu-HU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Soroljon fel szőlőtermesztés technológiai műveleteket, ahol a döntéshozatal támogatásától, a művelet végrehajtásáig alkalmazható precíziós megoldás!</a:t>
            </a:r>
            <a:endParaRPr lang="hu-HU" sz="1600" dirty="0"/>
          </a:p>
          <a:p>
            <a:pPr marL="444500"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+mj-lt"/>
              <a:buAutoNum type="arabicPeriod"/>
            </a:pPr>
            <a:endParaRPr lang="hu-HU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Milyen precíziós megoldásokat lehet alkalmazni a szőlőültetvények fagyvédelmében?</a:t>
            </a:r>
            <a:endParaRPr lang="hu-HU" sz="1600" dirty="0"/>
          </a:p>
          <a:p>
            <a:pPr marL="444500"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+mj-lt"/>
              <a:buAutoNum type="arabicPeriod"/>
            </a:pPr>
            <a:endParaRPr lang="hu-HU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szüretet megalapozó érési folyamatok jellemzésére milyen alkalmas precíziós megoldások vannak?</a:t>
            </a:r>
            <a:endParaRPr lang="hu-HU" sz="1600" dirty="0"/>
          </a:p>
          <a:p>
            <a:pPr marL="444500"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+mj-lt"/>
              <a:buAutoNum type="arabicPeriod"/>
            </a:pPr>
            <a:endParaRPr lang="hu-HU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termésmennyiség becslése, valamint a termés mennyiség tőkeszintű mérése miként segítheti elő egy szőlőtermesztő gazdaság működését?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1210794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03d5b2036_1_5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Felhasznált irodalmi hivatkozások jegyzéke</a:t>
            </a:r>
            <a:endParaRPr dirty="0"/>
          </a:p>
        </p:txBody>
      </p:sp>
      <p:sp>
        <p:nvSpPr>
          <p:cNvPr id="75" name="Google Shape;75;gd03d5b2036_1_5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Burrell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J,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Brooke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T,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Beckwith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R.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Vineyard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computing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sensor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networks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agricultural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IEEE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Pervasive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Comput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2004;3:38–45.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Cricco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J.,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Carnevali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P. 2014.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Manuale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tecnico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operativo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progetto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AVIGERE.</a:t>
            </a:r>
            <a:endParaRPr lang="hu-HU"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Fraigneau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C.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Precision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Viticulture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Tools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measure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manage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vineyard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variability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2009,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Geography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&amp;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Environment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School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Geosciences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University of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Aberdeen,Elphinstone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Road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Aberdeen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AB24 3UF, Scotland, UK,</a:t>
            </a:r>
            <a:endParaRPr lang="hu-HU"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Katona Zoltán – Molnár Attila. A VINGIS rendszer kialakításának tapasztalatai Magyarországon.</a:t>
            </a:r>
            <a:endParaRPr lang="hu-HU"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Catania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P., M.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Vallone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G.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Re, M.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Ortolani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   2013.   A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wireless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sensor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network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vineyard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management in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Sicily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Italy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Agric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Eng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Int: CIGR Journal,15(4): 139－146 (13)</a:t>
            </a:r>
            <a:endParaRPr lang="hu-HU"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SCHRADER, J. - PILLAR, G. - KREFT, H. (2017):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Leaf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-IT: An Android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application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measuring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leaf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area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Ecology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Evolution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7:9731–9738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Matese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A., Di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Gennaro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S.F. 2015.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Technology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precision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viticulture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a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state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art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review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International Journal of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Wine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Research 7: 69–81.</a:t>
            </a:r>
            <a:endParaRPr lang="hu-HU"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Ghozlen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N. B.,  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Cerovic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Z. G.,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Germain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C.,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Toutain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S.,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Latouche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G. 2010. Non-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Destructive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Optical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Monitoring of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Grape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Maturation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Proximal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Sensing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Sensors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10, 10040-10068.</a:t>
            </a:r>
            <a:endParaRPr lang="hu-HU"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Nagy A.,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Báló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B. 2018. Robotok a szőlőben – gépek lázadása?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Agrofórum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online.</a:t>
            </a:r>
            <a:endParaRPr lang="hu-HU"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Szőke L., Vér A. 2015. A helyi meteorológiai mérésekre alapozott szőlő növényvédelmi előrejelzés tapasztalatai az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istervin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és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ecowin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program keretében 2010 – 2015.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Gradus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2, No 2: 318-325.</a:t>
            </a:r>
            <a:endParaRPr lang="hu-HU"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Aquino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A., Millan, B.,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Diago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M-P.,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Tardaguila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J. 2018.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Automated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early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yield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prediction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vineyards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-go image</a:t>
            </a:r>
            <a:endParaRPr lang="hu-HU"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Acquisition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Computers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Electronics in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Agriculture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144:26-36.</a:t>
            </a:r>
          </a:p>
        </p:txBody>
      </p:sp>
    </p:spTree>
    <p:extLst>
      <p:ext uri="{BB962C8B-B14F-4D97-AF65-F5344CB8AC3E}">
        <p14:creationId xmlns:p14="http://schemas.microsoft.com/office/powerpoint/2010/main" val="3933859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03d5b2036_1_5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Fogalomtár</a:t>
            </a:r>
            <a:endParaRPr dirty="0"/>
          </a:p>
        </p:txBody>
      </p:sp>
      <p:sp>
        <p:nvSpPr>
          <p:cNvPr id="75" name="Google Shape;75;gd03d5b2036_1_5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840" marR="0" lvl="0" indent="-28548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b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NDVI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: A legelterjedtebb műholdas vegetációs index, mely a felszín növényborítottságát vizsgálja, a felszín „</a:t>
            </a:r>
            <a:r>
              <a:rPr lang="hu-HU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zöldességével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”, fotoszintetikus aktivitásával áll összefüggésben. A növény klorofiltartalmával összefüggésben változik az NDVI érték (szín a térképen).</a:t>
            </a:r>
            <a:endParaRPr lang="hu-HU" sz="1600" dirty="0"/>
          </a:p>
          <a:p>
            <a:pPr marL="285840" marR="0" lvl="0" indent="-28548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Global </a:t>
            </a:r>
            <a:r>
              <a:rPr lang="hu-HU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Positioning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Systems (GPS): Globális helymeghatározási rendszer, mely műholdak segítségével ad </a:t>
            </a:r>
            <a:r>
              <a:rPr lang="hu-HU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georeferenciákat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a szőlőültetvények környezeti variációinak térképezéséhez.</a:t>
            </a:r>
            <a:endParaRPr lang="hu-HU" sz="1600" dirty="0"/>
          </a:p>
          <a:p>
            <a:pPr marL="285840" marR="0" lvl="0" indent="-28548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Automata Meteorológiai állomás: időjárási adatokat (többek között hőmérséklet, csapadék, páratartalom, sugárzás, szélsebesség) gyűjt megfelelő időközökben, tárolja azokat, valamint alkalmas </a:t>
            </a:r>
            <a:r>
              <a:rPr lang="hu-HU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mikroklimatikus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jellemzők gyűjtésére is (pl. levélfelület nedvesség).</a:t>
            </a:r>
            <a:endParaRPr lang="hu-HU" sz="1600" dirty="0"/>
          </a:p>
          <a:p>
            <a:pPr marL="285840" marR="0" lvl="0" indent="-28548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Távérzékelés: műholdak, kisrepülők (</a:t>
            </a:r>
            <a:r>
              <a:rPr lang="hu-HU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airborn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), drónok platformján gyűjtött adatokból származtatott információk halmaza, </a:t>
            </a:r>
            <a:r>
              <a:rPr lang="hu-HU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melyekalapján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képet kaphatunk a szőlőültetvényeink állapotáról, vegetációs indexet származtathatunk belőlük. </a:t>
            </a:r>
            <a:endParaRPr lang="hu-HU" sz="1600" dirty="0"/>
          </a:p>
          <a:p>
            <a:pPr marL="285840" marR="0" lvl="0" indent="-28548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Digital </a:t>
            </a:r>
            <a:r>
              <a:rPr lang="hu-HU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Elevation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Models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(DEM): részletes topográfiai információkat nyújt a számunkra. </a:t>
            </a:r>
            <a:endParaRPr lang="hu-HU" sz="1600" dirty="0"/>
          </a:p>
          <a:p>
            <a:pPr marL="285840" marR="0" lvl="0" indent="-28548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Nagy felbontású talaj felvételezések (</a:t>
            </a:r>
            <a:r>
              <a:rPr lang="hu-HU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High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Resolution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Soil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Surveys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):  </a:t>
            </a:r>
            <a:r>
              <a:rPr lang="hu-HU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provide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detailed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information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about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soil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fertility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hu-HU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hydrologic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characteristics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hu-HU" sz="1600" dirty="0"/>
          </a:p>
          <a:p>
            <a:pPr marL="285840" marR="0" lvl="0" indent="-28548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Relational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Databases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organize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environmental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hu-HU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economic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information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18421660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Fogalomtár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840" marR="0" lvl="0" indent="-28548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Geographic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Information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Systems (GIS) – </a:t>
            </a:r>
            <a:r>
              <a:rPr lang="hu-HU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Geoinformációs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rendszer</a:t>
            </a:r>
          </a:p>
          <a:p>
            <a:pPr marL="285840" marR="0" lvl="0" indent="-28548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Szenzorok – a növény és a környezet állapotáról </a:t>
            </a:r>
            <a:r>
              <a:rPr lang="hu-HU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iadatot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gyűjtő érzékelő eszközök VINGIS – Magyar térkép alapú szőlőültetvény rendszer</a:t>
            </a:r>
            <a:endParaRPr lang="hu-HU" sz="1600" dirty="0"/>
          </a:p>
          <a:p>
            <a:pPr marL="285840" marR="0" lvl="0" indent="-28548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UAV – </a:t>
            </a:r>
            <a:r>
              <a:rPr lang="hu-HU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Unmanned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Air </a:t>
            </a:r>
            <a:r>
              <a:rPr lang="hu-HU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Vehicle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pilótanélküli repülő járművek</a:t>
            </a:r>
            <a:endParaRPr lang="hu-HU" sz="1600" dirty="0"/>
          </a:p>
          <a:p>
            <a:pPr marL="285840" marR="0" lvl="0" indent="-28548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VRT – </a:t>
            </a:r>
            <a:r>
              <a:rPr lang="hu-HU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Variable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rate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technologies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változó sebességű technológiák</a:t>
            </a:r>
            <a:endParaRPr lang="hu-HU" sz="1600" dirty="0"/>
          </a:p>
          <a:p>
            <a:pPr marL="285840" marR="0" lvl="0" indent="-285480" algn="just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Agribot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– mezőgazdasági robot alkalmazások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23651134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03d5b2036_1_5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TAG-ek</a:t>
            </a:r>
            <a:endParaRPr dirty="0"/>
          </a:p>
        </p:txBody>
      </p:sp>
      <p:sp>
        <p:nvSpPr>
          <p:cNvPr id="75" name="Google Shape;75;gd03d5b2036_1_5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840" marR="0" lvl="0" indent="-2854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Global </a:t>
            </a:r>
            <a:r>
              <a:rPr lang="hu-HU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Positioning</a:t>
            </a: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Systems - GPS</a:t>
            </a:r>
            <a:endParaRPr lang="hu-HU" sz="1600" dirty="0"/>
          </a:p>
          <a:p>
            <a:pPr marL="285840" marR="0" lvl="0" indent="-2854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Távérzékelés</a:t>
            </a:r>
            <a:endParaRPr lang="hu-HU" sz="1600" dirty="0"/>
          </a:p>
          <a:p>
            <a:pPr marL="285840" marR="0" lvl="0" indent="-2854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Vezeték nélküli szenzorhálózatok</a:t>
            </a:r>
            <a:endParaRPr lang="hu-HU" sz="1600" dirty="0"/>
          </a:p>
          <a:p>
            <a:pPr marL="285840" marR="0" lvl="0" indent="-2854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NDVI</a:t>
            </a:r>
            <a:endParaRPr lang="hu-HU" sz="1600" dirty="0"/>
          </a:p>
          <a:p>
            <a:pPr marL="285840" marR="0" lvl="0" indent="-2854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Térinformatika</a:t>
            </a:r>
            <a:endParaRPr lang="hu-HU" sz="1600" dirty="0"/>
          </a:p>
          <a:p>
            <a:pPr marL="285840" marR="0" lvl="0" indent="-2854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Ültetvény tervezés</a:t>
            </a:r>
            <a:endParaRPr lang="hu-HU" sz="1600" dirty="0"/>
          </a:p>
          <a:p>
            <a:pPr marL="285840" marR="0" lvl="0" indent="-2854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Szőlőültetvény menedzsment</a:t>
            </a:r>
            <a:endParaRPr lang="hu-HU" sz="1600" dirty="0"/>
          </a:p>
          <a:p>
            <a:pPr marL="285840" marR="0" lvl="0" indent="-2854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Növényvédelmi előrejelzés</a:t>
            </a:r>
            <a:endParaRPr lang="hu-HU" sz="1600" dirty="0"/>
          </a:p>
          <a:p>
            <a:pPr marL="285840" marR="0" lvl="0" indent="-2854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Szőlőültetvény tápanyagellátása</a:t>
            </a:r>
            <a:endParaRPr lang="hu-HU" sz="1600" dirty="0"/>
          </a:p>
          <a:p>
            <a:pPr marL="285840" marR="0" lvl="0" indent="-2854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Szőlőültetvény öntözése</a:t>
            </a:r>
            <a:endParaRPr lang="hu-HU" sz="1600" dirty="0"/>
          </a:p>
          <a:p>
            <a:pPr marL="285840" marR="0" lvl="0" indent="-2854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Vegetációs indexek</a:t>
            </a:r>
            <a:endParaRPr lang="hu-HU" sz="1600" dirty="0"/>
          </a:p>
          <a:p>
            <a:pPr marL="285840" marR="0" lvl="0" indent="-28548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Szüret tervezés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4195493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03d5b2036_1_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A precíziós szőlőtermesztés fogalma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535C23-2B5E-4F75-9CA0-A518C88145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precíziós szőlőtermesztés sokféle eszköz és technológia alkalmazását jelenti a szőlőtermesztő és a borász részletes ültetvény információkon alapuló, célzott döntéshozatalának támogatására. </a:t>
            </a:r>
            <a:endParaRPr lang="hu-HU" sz="2000" dirty="0"/>
          </a:p>
        </p:txBody>
      </p:sp>
      <p:pic>
        <p:nvPicPr>
          <p:cNvPr id="5" name="Google Shape;127;p5">
            <a:extLst>
              <a:ext uri="{FF2B5EF4-FFF2-40B4-BE49-F238E27FC236}">
                <a16:creationId xmlns:a16="http://schemas.microsoft.com/office/drawing/2014/main" id="{0A33F3E2-1864-433B-8FE8-6725CFD6A54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0631" y="3090481"/>
            <a:ext cx="3616561" cy="274276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28;p5">
            <a:extLst>
              <a:ext uri="{FF2B5EF4-FFF2-40B4-BE49-F238E27FC236}">
                <a16:creationId xmlns:a16="http://schemas.microsoft.com/office/drawing/2014/main" id="{0A2A5DAF-CE4D-4615-A722-E0D470BA5EF7}"/>
              </a:ext>
            </a:extLst>
          </p:cNvPr>
          <p:cNvSpPr/>
          <p:nvPr/>
        </p:nvSpPr>
        <p:spPr>
          <a:xfrm>
            <a:off x="4845269" y="4109545"/>
            <a:ext cx="1250731" cy="914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11407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129;p5">
            <a:extLst>
              <a:ext uri="{FF2B5EF4-FFF2-40B4-BE49-F238E27FC236}">
                <a16:creationId xmlns:a16="http://schemas.microsoft.com/office/drawing/2014/main" id="{37B978F1-584D-4C4A-8D4B-FFA94B5F56C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61287" y="2669627"/>
            <a:ext cx="4592033" cy="331702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30;p5">
            <a:extLst>
              <a:ext uri="{FF2B5EF4-FFF2-40B4-BE49-F238E27FC236}">
                <a16:creationId xmlns:a16="http://schemas.microsoft.com/office/drawing/2014/main" id="{B0406279-D0E8-465D-A668-D1E44160E7D6}"/>
              </a:ext>
            </a:extLst>
          </p:cNvPr>
          <p:cNvSpPr txBox="1"/>
          <p:nvPr/>
        </p:nvSpPr>
        <p:spPr>
          <a:xfrm>
            <a:off x="1692166" y="6011917"/>
            <a:ext cx="840827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Pinot noir klónok szőlőültetvényeinek NDVI térképei különböző szőlőalanyokon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308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A precíziós szőlőültetvény menedzsment célja</a:t>
            </a:r>
            <a:endParaRPr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1E2603-375C-42A7-9351-6BD9F7FDF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7" y="1736531"/>
            <a:ext cx="11555605" cy="4351338"/>
          </a:xfrm>
        </p:spPr>
        <p:txBody>
          <a:bodyPr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Ültetvényen belül megjelölni a hasonló, vagy éppen eltérő növekedési jellemzőkkel rendelkező sorokat, részeket.</a:t>
            </a:r>
            <a:endParaRPr lang="hu-HU" sz="1600" dirty="0"/>
          </a:p>
          <a:p>
            <a:pPr marL="0" marR="0" lvl="0" indent="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lang="hu-HU" sz="16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Adatokat gyűjteni az eltérések, vagy hasonlóságok jellemzésére.</a:t>
            </a:r>
            <a:endParaRPr lang="hu-HU" sz="1600" dirty="0"/>
          </a:p>
          <a:p>
            <a:pPr marL="0" marR="0" lvl="0" indent="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lang="hu-HU" sz="16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Értelmezni a kapott adatokat, megfejteni a különbségek okait.</a:t>
            </a:r>
            <a:endParaRPr lang="hu-HU" sz="1600" dirty="0"/>
          </a:p>
          <a:p>
            <a:pPr marL="0" marR="0" lvl="0" indent="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lang="hu-HU" sz="16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 kapott elemzés alapján döntést hozni az ültetvény művelésével kapcsolatban a mennyiség növelésére, a minőség javítására, a termelési célunk minél alacsonyabb önköltséggel történő megvalósítására, a profit növelése, a fenntarthatóság érdekében.</a:t>
            </a:r>
            <a:endParaRPr lang="hu-HU" sz="1600" dirty="0"/>
          </a:p>
          <a:p>
            <a:pPr marL="0" marR="0" lvl="0" indent="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lang="hu-HU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Folyamatosan ismétlődő ciklusai a precíziós szőlőtermesztésnek</a:t>
            </a:r>
            <a:endParaRPr lang="hu-HU" sz="1600" dirty="0"/>
          </a:p>
          <a:p>
            <a:pPr marL="0" marR="0" lvl="0" indent="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endParaRPr lang="hu-HU" sz="1600" b="0" i="0" u="none" strike="noStrike" cap="non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endParaRPr lang="hu-HU" sz="1600" b="0" i="0" u="none" strike="noStrike" cap="non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sz="1600" dirty="0"/>
          </a:p>
        </p:txBody>
      </p:sp>
      <p:sp>
        <p:nvSpPr>
          <p:cNvPr id="5" name="Google Shape;138;p6">
            <a:extLst>
              <a:ext uri="{FF2B5EF4-FFF2-40B4-BE49-F238E27FC236}">
                <a16:creationId xmlns:a16="http://schemas.microsoft.com/office/drawing/2014/main" id="{A0F7668D-792B-4833-B368-138F70907AB5}"/>
              </a:ext>
            </a:extLst>
          </p:cNvPr>
          <p:cNvSpPr txBox="1"/>
          <p:nvPr/>
        </p:nvSpPr>
        <p:spPr>
          <a:xfrm>
            <a:off x="867686" y="5431623"/>
            <a:ext cx="3080084" cy="58477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Első lépés – Megfigyelés és adatgyűjtés</a:t>
            </a:r>
            <a:endParaRPr/>
          </a:p>
        </p:txBody>
      </p:sp>
      <p:sp>
        <p:nvSpPr>
          <p:cNvPr id="6" name="Google Shape;139;p6">
            <a:extLst>
              <a:ext uri="{FF2B5EF4-FFF2-40B4-BE49-F238E27FC236}">
                <a16:creationId xmlns:a16="http://schemas.microsoft.com/office/drawing/2014/main" id="{2AF1B625-1EFD-42EA-BB15-09D327B67A22}"/>
              </a:ext>
            </a:extLst>
          </p:cNvPr>
          <p:cNvSpPr txBox="1"/>
          <p:nvPr/>
        </p:nvSpPr>
        <p:spPr>
          <a:xfrm>
            <a:off x="7810726" y="3489566"/>
            <a:ext cx="3080084" cy="33855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Második lépés – Adatok értékelése</a:t>
            </a:r>
            <a:endParaRPr/>
          </a:p>
        </p:txBody>
      </p:sp>
      <p:sp>
        <p:nvSpPr>
          <p:cNvPr id="7" name="Google Shape;140;p6">
            <a:extLst>
              <a:ext uri="{FF2B5EF4-FFF2-40B4-BE49-F238E27FC236}">
                <a16:creationId xmlns:a16="http://schemas.microsoft.com/office/drawing/2014/main" id="{D4C6996B-7989-4C3A-96AB-438E65EDC3E6}"/>
              </a:ext>
            </a:extLst>
          </p:cNvPr>
          <p:cNvSpPr txBox="1"/>
          <p:nvPr/>
        </p:nvSpPr>
        <p:spPr>
          <a:xfrm>
            <a:off x="5770782" y="5662198"/>
            <a:ext cx="3080084" cy="58477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Harmadik lépés – Terv készítés és végrehajtás</a:t>
            </a:r>
            <a:endParaRPr/>
          </a:p>
        </p:txBody>
      </p:sp>
      <p:sp>
        <p:nvSpPr>
          <p:cNvPr id="8" name="Google Shape;141;p6">
            <a:extLst>
              <a:ext uri="{FF2B5EF4-FFF2-40B4-BE49-F238E27FC236}">
                <a16:creationId xmlns:a16="http://schemas.microsoft.com/office/drawing/2014/main" id="{39FE331D-8CF0-4F8F-A11D-E902B382B13E}"/>
              </a:ext>
            </a:extLst>
          </p:cNvPr>
          <p:cNvSpPr/>
          <p:nvPr/>
        </p:nvSpPr>
        <p:spPr>
          <a:xfrm>
            <a:off x="3102802" y="3719166"/>
            <a:ext cx="4824784" cy="1943032"/>
          </a:xfrm>
          <a:prstGeom prst="ellipse">
            <a:avLst/>
          </a:prstGeom>
          <a:noFill/>
          <a:ln w="25400" cap="flat" cmpd="sng">
            <a:solidFill>
              <a:srgbClr val="11407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42;p6">
            <a:extLst>
              <a:ext uri="{FF2B5EF4-FFF2-40B4-BE49-F238E27FC236}">
                <a16:creationId xmlns:a16="http://schemas.microsoft.com/office/drawing/2014/main" id="{D5CEC07A-59CB-497E-92D2-026CF9A184A9}"/>
              </a:ext>
            </a:extLst>
          </p:cNvPr>
          <p:cNvSpPr/>
          <p:nvPr/>
        </p:nvSpPr>
        <p:spPr>
          <a:xfrm rot="9349934">
            <a:off x="3315316" y="4367224"/>
            <a:ext cx="566602" cy="861863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25400" cap="flat" cmpd="sng">
            <a:solidFill>
              <a:srgbClr val="11407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43;p6">
            <a:extLst>
              <a:ext uri="{FF2B5EF4-FFF2-40B4-BE49-F238E27FC236}">
                <a16:creationId xmlns:a16="http://schemas.microsoft.com/office/drawing/2014/main" id="{3ED2F2B7-970F-4B88-B56A-F23A3599AE87}"/>
              </a:ext>
            </a:extLst>
          </p:cNvPr>
          <p:cNvSpPr/>
          <p:nvPr/>
        </p:nvSpPr>
        <p:spPr>
          <a:xfrm rot="1229512">
            <a:off x="7142314" y="4339838"/>
            <a:ext cx="544387" cy="1066261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25400" cap="flat" cmpd="sng">
            <a:solidFill>
              <a:srgbClr val="11407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44;p6">
            <a:extLst>
              <a:ext uri="{FF2B5EF4-FFF2-40B4-BE49-F238E27FC236}">
                <a16:creationId xmlns:a16="http://schemas.microsoft.com/office/drawing/2014/main" id="{03FD3CB4-E71A-43EB-8BF5-0D45B580DDFA}"/>
              </a:ext>
            </a:extLst>
          </p:cNvPr>
          <p:cNvSpPr txBox="1"/>
          <p:nvPr/>
        </p:nvSpPr>
        <p:spPr>
          <a:xfrm>
            <a:off x="4102606" y="4274952"/>
            <a:ext cx="3080084" cy="33855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precíziós szőlőtermesztés ciklusa</a:t>
            </a:r>
            <a:endParaRPr/>
          </a:p>
        </p:txBody>
      </p:sp>
      <p:pic>
        <p:nvPicPr>
          <p:cNvPr id="12" name="Google Shape;145;p6" descr="http://image.slidesharecdn.com/precisionviticulture-a12014-140717005642-phpapp01/95/precision-viticulture-turkey-hassas-bagcilik-tarim-3-638.jpg?cb=1406023550">
            <a:extLst>
              <a:ext uri="{FF2B5EF4-FFF2-40B4-BE49-F238E27FC236}">
                <a16:creationId xmlns:a16="http://schemas.microsoft.com/office/drawing/2014/main" id="{ACB8D13D-F95B-431B-871A-04CE4522169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6647" t="47091" r="73519" b="29362"/>
          <a:stretch/>
        </p:blipFill>
        <p:spPr>
          <a:xfrm>
            <a:off x="860544" y="3676329"/>
            <a:ext cx="2242258" cy="1419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46;p6" descr="http://image.slidesharecdn.com/precisionviticulture-a12014-140717005642-phpapp01/95/precision-viticulture-turkey-hassas-bagcilik-tarim-3-638.jpg?cb=1406023550">
            <a:extLst>
              <a:ext uri="{FF2B5EF4-FFF2-40B4-BE49-F238E27FC236}">
                <a16:creationId xmlns:a16="http://schemas.microsoft.com/office/drawing/2014/main" id="{4182E4F5-8A9F-4DEF-8EE6-AED4858383F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5780" t="41731" r="2229" b="32425"/>
          <a:stretch/>
        </p:blipFill>
        <p:spPr>
          <a:xfrm>
            <a:off x="9350768" y="4309889"/>
            <a:ext cx="1970467" cy="1738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7;p6" descr="http://image.slidesharecdn.com/precisionviticulture-a12014-140717005642-phpapp01/95/precision-viticulture-turkey-hassas-bagcilik-tarim-3-638.jpg?cb=1406023550">
            <a:extLst>
              <a:ext uri="{FF2B5EF4-FFF2-40B4-BE49-F238E27FC236}">
                <a16:creationId xmlns:a16="http://schemas.microsoft.com/office/drawing/2014/main" id="{78E49024-9652-434D-A894-9FBA9356E04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2723" t="66235" r="37299" b="10027"/>
          <a:stretch/>
        </p:blipFill>
        <p:spPr>
          <a:xfrm>
            <a:off x="4257623" y="5422106"/>
            <a:ext cx="1492599" cy="13315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0904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03d5b2036_1_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A precíziós szőlőtermesztés eszköztára</a:t>
            </a:r>
            <a:endParaRPr dirty="0"/>
          </a:p>
        </p:txBody>
      </p:sp>
      <p:sp>
        <p:nvSpPr>
          <p:cNvPr id="75" name="Google Shape;75;gd03d5b2036_1_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/>
            </a:pPr>
            <a:r>
              <a:rPr lang="hu-HU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Geolocation</a:t>
            </a:r>
            <a:r>
              <a:rPr lang="hu-H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Földrajzi elhelyezkedés</a:t>
            </a:r>
            <a:endParaRPr lang="hu-HU" dirty="0"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lang="hu-HU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/>
            </a:pPr>
            <a:r>
              <a:rPr lang="hu-H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Távérzékelés</a:t>
            </a:r>
            <a:endParaRPr lang="hu-HU" dirty="0"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lang="hu-HU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/>
            </a:pPr>
            <a:r>
              <a:rPr lang="hu-H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Pilóta nélküli légi járművek</a:t>
            </a:r>
            <a:endParaRPr lang="hu-HU" dirty="0"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lang="hu-HU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/>
            </a:pPr>
            <a:r>
              <a:rPr lang="hu-HU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Proximális</a:t>
            </a:r>
            <a:r>
              <a:rPr lang="hu-H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érzékelés</a:t>
            </a:r>
            <a:endParaRPr lang="hu-HU" dirty="0"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lang="hu-HU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/>
            </a:pPr>
            <a:r>
              <a:rPr lang="hu-H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Vezeték nélküli érzékelők hálózata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87185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EFF2F-8F25-4419-AA66-38D443EBE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Főbb monitorozási technológiák 1.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42DF34-8A59-453C-A54A-967C6BA605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georeferálás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térinformáció és a földrajzi helyzet közötti kapcsolat kialakításának folyamata. </a:t>
            </a:r>
            <a:endParaRPr lang="hu-HU" sz="16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Globális Helymeghatározó Rendszer (GPS) egy olyan téralapú műholdas navigációs rendszer, amely rendkívül pontos, 3D-s pozíciót (x, y, z) és gyors és időben történő tájékoztatást nyújt. </a:t>
            </a:r>
            <a:endParaRPr lang="hu-HU" sz="16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Míg a GPS-vevő a földön alapuló pozícióját kiszámítja a négy vagy több műholdból kapott információk alapján, körülbelül 3–15 m-es pontossággal, a különböző technikák centiméteres helymeghatározási pontosságot biztosítanak köszönhetően  az ismert fix pozíciókkal rendelkező műholdrendszerek által jelzett helyhez kötött referenciaállomások korrekciója alapján. </a:t>
            </a:r>
            <a:endParaRPr lang="hu-HU" sz="16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Ez a fajta GPS-technológia hasznos a nagy pontosságot igénylő feladatok elvégzéséhez, mint például a szőlő telepítése, a termés-feltérképezés, az automatikus meghajtású mezőgazdasági járművek, a talajmintavétel és a műtrágyák és a növényvédő szerek változó mértékű elosztása.</a:t>
            </a:r>
            <a:endParaRPr lang="hu-HU" sz="1600" dirty="0"/>
          </a:p>
          <a:p>
            <a:endParaRPr lang="en-US" sz="1400" dirty="0"/>
          </a:p>
        </p:txBody>
      </p:sp>
      <p:pic>
        <p:nvPicPr>
          <p:cNvPr id="6" name="Google Shape;163;p8" descr="http://www.teleki-kober.hu/images/gepi-ultetvenytelepites-szaktanacsadas.jpg">
            <a:extLst>
              <a:ext uri="{FF2B5EF4-FFF2-40B4-BE49-F238E27FC236}">
                <a16:creationId xmlns:a16="http://schemas.microsoft.com/office/drawing/2014/main" id="{AB11C6C0-2687-4EC6-84B2-55C0CC7AFA6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50849" y="3642298"/>
            <a:ext cx="3798041" cy="2879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64;p8" descr="KÃ©ptalÃ¡lat a kÃ¶vetkezÅre: âGrape planting by GPS drived machine Trimbleâ">
            <a:extLst>
              <a:ext uri="{FF2B5EF4-FFF2-40B4-BE49-F238E27FC236}">
                <a16:creationId xmlns:a16="http://schemas.microsoft.com/office/drawing/2014/main" id="{7B769DCF-FB92-4559-B9F1-0707746AA2F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40067" y="3642298"/>
            <a:ext cx="1621563" cy="116703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65;p8">
            <a:extLst>
              <a:ext uri="{FF2B5EF4-FFF2-40B4-BE49-F238E27FC236}">
                <a16:creationId xmlns:a16="http://schemas.microsoft.com/office/drawing/2014/main" id="{A4B1D733-5C54-4CA0-8921-9000564C3086}"/>
              </a:ext>
            </a:extLst>
          </p:cNvPr>
          <p:cNvSpPr txBox="1"/>
          <p:nvPr/>
        </p:nvSpPr>
        <p:spPr>
          <a:xfrm>
            <a:off x="1193528" y="5323870"/>
            <a:ext cx="525732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Szőlőültetvény telepítés GPS vezérelt ültetőgéppel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9056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03d5b2036_1_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Főbb monitorozási technológiák 2.</a:t>
            </a:r>
            <a:endParaRPr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38465E-700B-41F9-9B4D-521910CF1C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távérzékelési technikákkal gyorsan kapunk információt a szőlő alakjáról, méretéről és a tőkeszámról, valamint lehetővé teszik a szőlőültetvényen belüli változékonyság értékelését. Ez képalkotás különböző felbontású skálákkal, amely képes leírni a szőlőt a föld felszínéről visszaverődő fény érzékelésével és a kapott értékek rögzítésével.</a:t>
            </a:r>
            <a:endParaRPr lang="hu-HU"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u-HU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távérzékelt adatok lehetővé teszik növényi vegetációs indexek meghatározását. A legismertebb és legáltalánosabban használt a normalizált vegetációs index, NDVI (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Normalized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Difference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Vegetation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Index). </a:t>
            </a:r>
            <a:endParaRPr lang="hu-HU"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u-HU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Lehetőség van a fotoszintetikusan aktív biomasszának (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photosynthetically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active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biomass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PAB) távérzékeléssel való mérésére. A távérzékelés képes érzékelni a PAB-ot az egyes pixelértékek (fotoszintetikus potenciál) és a pixel eloszlás (biomassza)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szinergikus</a:t>
            </a: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hatásával a spektrális leírásban.</a:t>
            </a:r>
            <a:endParaRPr lang="hu-HU"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u-HU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három, főként távérzékelésre használt platform a műholdak, repülőgépek és pilóta nélküli légi járművek, különböző alkalmazási módokkal és érzékelő típusokkal.</a:t>
            </a:r>
            <a:endParaRPr lang="hu-HU" sz="1600" dirty="0"/>
          </a:p>
          <a:p>
            <a:endParaRPr lang="en-US" sz="1600" dirty="0"/>
          </a:p>
        </p:txBody>
      </p:sp>
      <p:pic>
        <p:nvPicPr>
          <p:cNvPr id="5" name="Google Shape;173;p9" descr="KÃ©ptalÃ¡lat a kÃ¶vetkezÅre: âPAB detection in vineyardâ">
            <a:extLst>
              <a:ext uri="{FF2B5EF4-FFF2-40B4-BE49-F238E27FC236}">
                <a16:creationId xmlns:a16="http://schemas.microsoft.com/office/drawing/2014/main" id="{E0BB1BFA-472A-4963-B879-C3A1FA2F081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58584" y="4753041"/>
            <a:ext cx="5213770" cy="19686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74;p9">
            <a:extLst>
              <a:ext uri="{FF2B5EF4-FFF2-40B4-BE49-F238E27FC236}">
                <a16:creationId xmlns:a16="http://schemas.microsoft.com/office/drawing/2014/main" id="{04C93CA3-4310-4DE0-9300-0E5357BDA4A0}"/>
              </a:ext>
            </a:extLst>
          </p:cNvPr>
          <p:cNvSpPr txBox="1"/>
          <p:nvPr/>
        </p:nvSpPr>
        <p:spPr>
          <a:xfrm>
            <a:off x="7826059" y="5187905"/>
            <a:ext cx="276666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– Műhold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 - </a:t>
            </a:r>
            <a:r>
              <a:rPr lang="hu-H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Airborn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C- UAV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48918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4699</Words>
  <Application>Microsoft Office PowerPoint</Application>
  <PresentationFormat>Szélesvásznú</PresentationFormat>
  <Paragraphs>434</Paragraphs>
  <Slides>45</Slides>
  <Notes>45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45</vt:i4>
      </vt:variant>
    </vt:vector>
  </HeadingPairs>
  <TitlesOfParts>
    <vt:vector size="48" baseType="lpstr">
      <vt:lpstr>Arial</vt:lpstr>
      <vt:lpstr>Calibri</vt:lpstr>
      <vt:lpstr>Office-téma</vt:lpstr>
      <vt:lpstr>Precíziós szőlőtermesztés</vt:lpstr>
      <vt:lpstr>Tartalomjegyzék</vt:lpstr>
      <vt:lpstr>Témaspecifikus szakmai kérdések</vt:lpstr>
      <vt:lpstr>A szőlőtermesztés modernizációja, általános bevezetés</vt:lpstr>
      <vt:lpstr>A precíziós szőlőtermesztés fogalma</vt:lpstr>
      <vt:lpstr>A precíziós szőlőültetvény menedzsment célja</vt:lpstr>
      <vt:lpstr>A precíziós szőlőtermesztés eszköztára</vt:lpstr>
      <vt:lpstr>Főbb monitorozási technológiák 1.</vt:lpstr>
      <vt:lpstr>Főbb monitorozási technológiák 2.</vt:lpstr>
      <vt:lpstr>Főbb monitorozási technológiák 3.</vt:lpstr>
      <vt:lpstr>Főbb monitorozási technológiák 4.</vt:lpstr>
      <vt:lpstr>Főbb monitorozási technológiák 5.</vt:lpstr>
      <vt:lpstr>A távérzékelés felhasználása I.</vt:lpstr>
      <vt:lpstr>A távérzékelés felhasználása II.</vt:lpstr>
      <vt:lpstr>Vezeték nélküli szenzor hálózatok I. </vt:lpstr>
      <vt:lpstr>Vezeték nélküli szenzor hálózatok II.</vt:lpstr>
      <vt:lpstr>Talajszenzorok és azok felhasználása</vt:lpstr>
      <vt:lpstr>Növényi szenzorok és azok felhasználása</vt:lpstr>
      <vt:lpstr>A termés mennyiségének meghatározása</vt:lpstr>
      <vt:lpstr>A termés minőségének meghatározása</vt:lpstr>
      <vt:lpstr>VRT (variable-rate technologies) és agribot alkalmazások 1.</vt:lpstr>
      <vt:lpstr>VRT (variable-rate technologies) és agribot alkalmazások 2.</vt:lpstr>
      <vt:lpstr>VRT (variable-rate technologies) és agribot alkalmazások 3.</vt:lpstr>
      <vt:lpstr>A meteorológiai adatokra épülő előrejelzési rendszerek</vt:lpstr>
      <vt:lpstr>A meteorológiai adatokra épülő előrejelzési rendszerek</vt:lpstr>
      <vt:lpstr>A meteorológiai adatokra épülő előrejelzési rendszerek</vt:lpstr>
      <vt:lpstr>Gyakorlati példák az alkalmazási  lehetőségekre 1.</vt:lpstr>
      <vt:lpstr>Gyakorlati példák az alkalmazási  lehetőségekre 2.</vt:lpstr>
      <vt:lpstr>Gyakorlati példák az alkalmazási  lehetőségekre 3.</vt:lpstr>
      <vt:lpstr>Gyakorlati példák az alkalmazási  lehetőségekre 4.</vt:lpstr>
      <vt:lpstr>Gyakorlati példák az alkalmazási  lehetőségekre 5.</vt:lpstr>
      <vt:lpstr>Gyakorlati példák az alkalmazási  lehetőségekre 6.</vt:lpstr>
      <vt:lpstr>Gyakorlati példák az alkalmazási  lehetőségekre 7.</vt:lpstr>
      <vt:lpstr>Gyakorlati példák az alkalmazási  lehetőségekre 8.</vt:lpstr>
      <vt:lpstr>Gyakorlati példák az alkalmazási  lehetőségekre 9.</vt:lpstr>
      <vt:lpstr>Gyakorlati példák az alkalmazási  lehetőségekre 10.</vt:lpstr>
      <vt:lpstr>Gyakorlati példák az alkalmazási  lehetőségekre 11.</vt:lpstr>
      <vt:lpstr>Gyakorlati jellegű kérdések 1.</vt:lpstr>
      <vt:lpstr>Gyakorlati jellegű kérdések 2.</vt:lpstr>
      <vt:lpstr>Gyakorlati jellegű kérdések 3.</vt:lpstr>
      <vt:lpstr>Gyakorlati jellegű kérdések 4.</vt:lpstr>
      <vt:lpstr>Felhasznált irodalmi hivatkozások jegyzéke</vt:lpstr>
      <vt:lpstr>Fogalomtár</vt:lpstr>
      <vt:lpstr>Fogalomtár</vt:lpstr>
      <vt:lpstr>TAG-ek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Precíziós szőlőtermesztés</dc:title>
  <dc:creator>Péter Varga</dc:creator>
  <cp:lastModifiedBy>Péter Varga</cp:lastModifiedBy>
  <cp:revision>9</cp:revision>
  <dcterms:created xsi:type="dcterms:W3CDTF">2021-04-21T15:27:09Z</dcterms:created>
  <dcterms:modified xsi:type="dcterms:W3CDTF">2022-04-07T20:52:35Z</dcterms:modified>
</cp:coreProperties>
</file>