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1"/>
  </p:notesMasterIdLst>
  <p:sldIdLst>
    <p:sldId id="256" r:id="rId2"/>
    <p:sldId id="261" r:id="rId3"/>
    <p:sldId id="257" r:id="rId4"/>
    <p:sldId id="263" r:id="rId5"/>
    <p:sldId id="262" r:id="rId6"/>
    <p:sldId id="264" r:id="rId7"/>
    <p:sldId id="265" r:id="rId8"/>
    <p:sldId id="269" r:id="rId9"/>
    <p:sldId id="266" r:id="rId10"/>
    <p:sldId id="267" r:id="rId11"/>
    <p:sldId id="268" r:id="rId12"/>
    <p:sldId id="278" r:id="rId13"/>
    <p:sldId id="279" r:id="rId14"/>
    <p:sldId id="294" r:id="rId15"/>
    <p:sldId id="295" r:id="rId16"/>
    <p:sldId id="296" r:id="rId17"/>
    <p:sldId id="280" r:id="rId18"/>
    <p:sldId id="281" r:id="rId19"/>
    <p:sldId id="282" r:id="rId20"/>
    <p:sldId id="297" r:id="rId21"/>
    <p:sldId id="298" r:id="rId22"/>
    <p:sldId id="283" r:id="rId23"/>
    <p:sldId id="284" r:id="rId24"/>
    <p:sldId id="285" r:id="rId25"/>
    <p:sldId id="299" r:id="rId26"/>
    <p:sldId id="300" r:id="rId27"/>
    <p:sldId id="286" r:id="rId28"/>
    <p:sldId id="287" r:id="rId29"/>
    <p:sldId id="292" r:id="rId30"/>
    <p:sldId id="288" r:id="rId31"/>
    <p:sldId id="301" r:id="rId32"/>
    <p:sldId id="289" r:id="rId33"/>
    <p:sldId id="290" r:id="rId34"/>
    <p:sldId id="302" r:id="rId35"/>
    <p:sldId id="291" r:id="rId36"/>
    <p:sldId id="293" r:id="rId37"/>
    <p:sldId id="270" r:id="rId38"/>
    <p:sldId id="271" r:id="rId39"/>
    <p:sldId id="273" r:id="rId40"/>
    <p:sldId id="272" r:id="rId41"/>
    <p:sldId id="274" r:id="rId42"/>
    <p:sldId id="275" r:id="rId43"/>
    <p:sldId id="276" r:id="rId44"/>
    <p:sldId id="277" r:id="rId45"/>
    <p:sldId id="303" r:id="rId46"/>
    <p:sldId id="304" r:id="rId47"/>
    <p:sldId id="305" r:id="rId48"/>
    <p:sldId id="258" r:id="rId49"/>
    <p:sldId id="260" r:id="rId5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j/YgChDxrHdlbjqiZlReiv6js5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1512" autoAdjust="0"/>
  </p:normalViewPr>
  <p:slideViewPr>
    <p:cSldViewPr snapToGrid="0">
      <p:cViewPr varScale="1">
        <p:scale>
          <a:sx n="105" d="100"/>
          <a:sy n="105" d="100"/>
        </p:scale>
        <p:origin x="81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 name="Google Shape;6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Egy műhold alapú navigációs berendezés önmagában alkalmas kormányzási segédként történő felhasználásra. A legegyszerűbb eszközök is alkalmasak egyenes vonalban vezetésre, illetve fogás csatlakozás pontos elvégzésére, amennyiben a készülékbe betáplálták a gép munkaszélességét. Ezek az eszközök fényemittáló diódákból (LED) kiépített optikai vezetősáv, illetve folyadékkristályos grafikus vezetősegéd jeleivel tájékoztatják a gépkezelőt a kijelölt nyomvonal helyzetéről, az eltérés irányáról, és mértékéről. </a:t>
            </a:r>
          </a:p>
          <a:p>
            <a:pPr marL="158750" indent="0">
              <a:buNone/>
            </a:pPr>
            <a:r>
              <a:rPr lang="hu-HU" sz="1100" b="0" i="0" u="none" strike="noStrike" cap="none" dirty="0" smtClean="0">
                <a:solidFill>
                  <a:srgbClr val="000000"/>
                </a:solidFill>
                <a:effectLst/>
                <a:latin typeface="Arial"/>
                <a:ea typeface="Arial"/>
                <a:cs typeface="Arial"/>
                <a:sym typeface="Arial"/>
              </a:rPr>
              <a:t>A vezetősegéd korrigált műholdjelek segítségével valóban képes 2-3 cm csatlakozási pontosságot biztosítani, míg a hagyományos nyomjelző csoroszlyák esetén igen nagy gyakorlatot igényel a csaknem 50 cm szélességű traktorkereket ilyen precizitással a nyomon vezetni. </a:t>
            </a:r>
          </a:p>
          <a:p>
            <a:pPr marL="158750" indent="0">
              <a:buNone/>
            </a:pPr>
            <a:r>
              <a:rPr lang="hu-HU" sz="1100" b="0" i="0" u="none" strike="noStrike" cap="none" dirty="0" smtClean="0">
                <a:solidFill>
                  <a:srgbClr val="000000"/>
                </a:solidFill>
                <a:effectLst/>
                <a:latin typeface="Arial"/>
                <a:ea typeface="Arial"/>
                <a:cs typeface="Arial"/>
                <a:sym typeface="Arial"/>
              </a:rPr>
              <a:t>Az automata kormányrendszer jelentős koncentrációs terhet vesz le a gépkezelő válláról, aki így 100%-</a:t>
            </a:r>
            <a:r>
              <a:rPr lang="hu-HU" sz="1100" b="0" i="0" u="none" strike="noStrike" cap="none" dirty="0" err="1" smtClean="0">
                <a:solidFill>
                  <a:srgbClr val="000000"/>
                </a:solidFill>
                <a:effectLst/>
                <a:latin typeface="Arial"/>
                <a:ea typeface="Arial"/>
                <a:cs typeface="Arial"/>
                <a:sym typeface="Arial"/>
              </a:rPr>
              <a:t>os</a:t>
            </a:r>
            <a:r>
              <a:rPr lang="hu-HU" sz="1100" b="0" i="0" u="none" strike="noStrike" cap="none" dirty="0" smtClean="0">
                <a:solidFill>
                  <a:srgbClr val="000000"/>
                </a:solidFill>
                <a:effectLst/>
                <a:latin typeface="Arial"/>
                <a:ea typeface="Arial"/>
                <a:cs typeface="Arial"/>
                <a:sym typeface="Arial"/>
              </a:rPr>
              <a:t> figyelemmel tudja felügyelni a munkavégző egységek működését, hogy azok mindig az ideális munkaminőséget produkálják. Az automata kormányzás optimális nyomvonalon tartja a gépet, egyenesek maradnak a sorok kedvezőtlen időjárási helyzetben, szárazság esetén nagy porban vagy ködös-párás levegőben, illetve éjszakai munkakörülmények között is. A nagy traktorgyárak esetében az automatikus kormányzás opciós listáról megrendelhető az erőgéphez, de utólagos automatizálásra is lehetőség van. Hagyományos mechanikus áttételű kormányművek automatizálása a kormánykerék tengelyére szerelt villanymotoros hajtással (pl. TOP CON), illetve dörzskerékhajtással (pl. EZ PILOT) oldható meg. A dörzskerék esetleges csúszása nem okoz problémát, mert mindkét kormányzott kerék tengelyére szöghelyzet érzékelő szenzort szerelnek fel. A tisztán hidraulikus úgynevezett </a:t>
            </a:r>
            <a:r>
              <a:rPr lang="hu-HU" sz="1100" b="0" i="0" u="none" strike="noStrike" cap="none" dirty="0" err="1" smtClean="0">
                <a:solidFill>
                  <a:srgbClr val="000000"/>
                </a:solidFill>
                <a:effectLst/>
                <a:latin typeface="Arial"/>
                <a:ea typeface="Arial"/>
                <a:cs typeface="Arial"/>
                <a:sym typeface="Arial"/>
              </a:rPr>
              <a:t>Orbitrol</a:t>
            </a:r>
            <a:r>
              <a:rPr lang="hu-HU" sz="1100" b="0" i="0" u="none" strike="noStrike" cap="none" dirty="0" smtClean="0">
                <a:solidFill>
                  <a:srgbClr val="000000"/>
                </a:solidFill>
                <a:effectLst/>
                <a:latin typeface="Arial"/>
                <a:ea typeface="Arial"/>
                <a:cs typeface="Arial"/>
                <a:sym typeface="Arial"/>
              </a:rPr>
              <a:t>-rendszerek utólagos automatizálása elektrohidraulikus útváltó szelep beépítésével könnyen megvalósítható.</a:t>
            </a:r>
          </a:p>
          <a:p>
            <a:pPr marL="158750" indent="0">
              <a:buNone/>
            </a:pPr>
            <a:r>
              <a:rPr lang="hu-HU" sz="1100" b="0" i="0" u="none" strike="noStrike" cap="none" dirty="0" smtClean="0">
                <a:solidFill>
                  <a:srgbClr val="000000"/>
                </a:solidFill>
                <a:effectLst/>
                <a:latin typeface="Arial"/>
                <a:ea typeface="Arial"/>
                <a:cs typeface="Arial"/>
                <a:sym typeface="Arial"/>
              </a:rPr>
              <a:t>A vezetési segédek beállítása során egyenes AB, és ívelt AB vezérlési módot választhatunk. Az egyenes AB esetén ismernünk kell a tábla azon pontjának (B) a koordinátáit, ahová el szeretnénk jutni. Értelemszerűen a kiindulási (A) pont helyzetét a műholdas navigációs rendszer beméri, tehát az mindig ismert. A kormányzási segéd a kijelölt két pont között egyenes vonalban végig vezeti a gépet, és a beállított fogásszélesség távolságában a kezdőhúzással párhuzamosan segít visszanavigálni a gépkezelőnek. A feladat a gyakorlatban mégsem olyan egyszerű, hiszen az AB vonalnak merőlegesnek kell lennie a táblahatárra, tehát a B pont koordinátái gyakorlatilag geodéziai módszerekkel állapítható meg.</a:t>
            </a:r>
          </a:p>
          <a:p>
            <a:pPr marL="158750" indent="0">
              <a:buNone/>
            </a:pPr>
            <a:r>
              <a:rPr lang="hu-HU" sz="1100" b="0" i="0" u="none" strike="noStrike" cap="none" dirty="0" smtClean="0">
                <a:solidFill>
                  <a:srgbClr val="000000"/>
                </a:solidFill>
                <a:effectLst/>
                <a:latin typeface="Arial"/>
                <a:ea typeface="Arial"/>
                <a:cs typeface="Arial"/>
                <a:sym typeface="Arial"/>
              </a:rPr>
              <a:t>Az ívelt AB vezérlés gyakorlatilag a vezetési segéd betanítását jelenti. A kezdőhúzást kézi kormányzással végzik. A betanított nyomvonal koordinátasorát az eszköz </a:t>
            </a:r>
            <a:r>
              <a:rPr lang="hu-HU" sz="1100" b="0" i="0" u="none" strike="noStrike" cap="none" dirty="0" err="1" smtClean="0">
                <a:solidFill>
                  <a:srgbClr val="000000"/>
                </a:solidFill>
                <a:effectLst/>
                <a:latin typeface="Arial"/>
                <a:ea typeface="Arial"/>
                <a:cs typeface="Arial"/>
                <a:sym typeface="Arial"/>
              </a:rPr>
              <a:t>megjegyzi</a:t>
            </a:r>
            <a:r>
              <a:rPr lang="hu-HU" sz="1100" b="0" i="0" u="none" strike="noStrike" cap="none" dirty="0" smtClean="0">
                <a:solidFill>
                  <a:srgbClr val="000000"/>
                </a:solidFill>
                <a:effectLst/>
                <a:latin typeface="Arial"/>
                <a:ea typeface="Arial"/>
                <a:cs typeface="Arial"/>
                <a:sym typeface="Arial"/>
              </a:rPr>
              <a:t>, és a beállított munkaszélességnek megfelelő távolságban a kiinduló görbét mindkét irányban akárhányszor képes leutánozni.</a:t>
            </a:r>
          </a:p>
          <a:p>
            <a:endParaRPr lang="hu-HU" dirty="0"/>
          </a:p>
        </p:txBody>
      </p:sp>
    </p:spTree>
    <p:extLst>
      <p:ext uri="{BB962C8B-B14F-4D97-AF65-F5344CB8AC3E}">
        <p14:creationId xmlns:p14="http://schemas.microsoft.com/office/powerpoint/2010/main" val="3101752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 műholdas helymeghatározó rendszereket üzemeltető szolgáltatók is tisztában vannak azzal, hogy az eszközök elméleti jelpontosságát nem tudják minden körülmények között biztosítani, ezért a szerződésben garantált jelpontosság gyengébb lehet. Az informatikai eszközök használata valóban javíthatja a kezelések pontosságát, és növelheti eszközeink teljesítményét, de ennek feltétele az alapbeállítások gondos elvégzése.</a:t>
            </a:r>
          </a:p>
          <a:p>
            <a:pPr marL="158750" indent="0">
              <a:buNone/>
            </a:pPr>
            <a:r>
              <a:rPr lang="hu-HU" sz="1100" b="1" i="0" u="none" strike="noStrike" cap="none" dirty="0" smtClean="0">
                <a:solidFill>
                  <a:srgbClr val="000000"/>
                </a:solidFill>
                <a:effectLst/>
                <a:latin typeface="Arial"/>
                <a:ea typeface="Arial"/>
                <a:cs typeface="Arial"/>
                <a:sym typeface="Arial"/>
              </a:rPr>
              <a:t>Kijuttatás pontosságát meghatározó tényezők:</a:t>
            </a:r>
            <a:endParaRPr lang="hu-HU" sz="1100" b="0" i="0" u="none" strike="noStrike" cap="none" dirty="0" smtClean="0">
              <a:solidFill>
                <a:srgbClr val="000000"/>
              </a:solidFill>
              <a:effectLst/>
              <a:latin typeface="Arial"/>
              <a:ea typeface="Arial"/>
              <a:cs typeface="Arial"/>
              <a:sym typeface="Arial"/>
            </a:endParaRPr>
          </a:p>
          <a:p>
            <a:pPr marL="158750" lvl="0" indent="0">
              <a:buNone/>
            </a:pPr>
            <a:r>
              <a:rPr lang="hu-HU" sz="1100" b="1" i="0" u="none" strike="noStrike" cap="none" dirty="0" smtClean="0">
                <a:solidFill>
                  <a:srgbClr val="000000"/>
                </a:solidFill>
                <a:effectLst/>
                <a:latin typeface="Arial"/>
                <a:ea typeface="Arial"/>
                <a:cs typeface="Arial"/>
                <a:sym typeface="Arial"/>
              </a:rPr>
              <a:t>Jelpontosság a helymeghatározáshoz:</a:t>
            </a:r>
          </a:p>
          <a:p>
            <a:pPr marL="457200" lvl="0" indent="-298450"/>
            <a:r>
              <a:rPr lang="hu-HU" sz="1100" b="0" i="0" u="none" strike="noStrike" cap="none" dirty="0" smtClean="0">
                <a:solidFill>
                  <a:srgbClr val="000000"/>
                </a:solidFill>
                <a:effectLst/>
                <a:latin typeface="Arial"/>
                <a:ea typeface="Arial"/>
                <a:cs typeface="Arial"/>
                <a:sym typeface="Arial"/>
              </a:rPr>
              <a:t>műholdjelek (elméletileg három műhold jeleinek egyidejű érzékelésére van szükség, de a pontosság több műhold esetén javul, a jelkiesés lehetősége csökken);</a:t>
            </a:r>
          </a:p>
          <a:p>
            <a:pPr marL="457200" lvl="0" indent="-298450"/>
            <a:r>
              <a:rPr lang="hu-HU" sz="1100" b="0" i="0" u="none" strike="noStrike" cap="none" dirty="0" smtClean="0">
                <a:solidFill>
                  <a:srgbClr val="000000"/>
                </a:solidFill>
                <a:effectLst/>
                <a:latin typeface="Arial"/>
                <a:ea typeface="Arial"/>
                <a:cs typeface="Arial"/>
                <a:sym typeface="Arial"/>
              </a:rPr>
              <a:t>korrekciós jel (a helyi szolgáltató valószínűleg pontosabb korrekciót nyújt, mint a globális nemzetközi rendszer).</a:t>
            </a:r>
          </a:p>
          <a:p>
            <a:pPr marL="158750" lvl="0" indent="0">
              <a:buNone/>
            </a:pPr>
            <a:r>
              <a:rPr lang="hu-HU" sz="1100" b="1" i="0" u="none" strike="noStrike" cap="none" dirty="0" smtClean="0">
                <a:solidFill>
                  <a:srgbClr val="000000"/>
                </a:solidFill>
                <a:effectLst/>
                <a:latin typeface="Arial"/>
                <a:ea typeface="Arial"/>
                <a:cs typeface="Arial"/>
                <a:sym typeface="Arial"/>
              </a:rPr>
              <a:t>Jármű jellemzők:</a:t>
            </a:r>
          </a:p>
          <a:p>
            <a:pPr marL="457200" lvl="0" indent="-298450"/>
            <a:r>
              <a:rPr lang="hu-HU" sz="1100" b="0" i="0" u="none" strike="noStrike" cap="none" dirty="0" smtClean="0">
                <a:solidFill>
                  <a:srgbClr val="000000"/>
                </a:solidFill>
                <a:effectLst/>
                <a:latin typeface="Arial"/>
                <a:ea typeface="Arial"/>
                <a:cs typeface="Arial"/>
                <a:sym typeface="Arial"/>
              </a:rPr>
              <a:t>megfelelő gumiabroncs méret (az erőgépek különböző abroncsmérettel rendelhetők, amit a navigációs rendszer installálásakor be kell állítani. Különösen fontos ez a ikerkerék, vagy speciális abroncs használata esetén.);</a:t>
            </a:r>
          </a:p>
          <a:p>
            <a:pPr marL="457200" lvl="0" indent="-298450"/>
            <a:r>
              <a:rPr lang="hu-HU" sz="1100" b="0" i="0" u="none" strike="noStrike" cap="none" dirty="0" smtClean="0">
                <a:solidFill>
                  <a:srgbClr val="000000"/>
                </a:solidFill>
                <a:effectLst/>
                <a:latin typeface="Arial"/>
                <a:ea typeface="Arial"/>
                <a:cs typeface="Arial"/>
                <a:sym typeface="Arial"/>
              </a:rPr>
              <a:t>keréknyomás; </a:t>
            </a:r>
          </a:p>
          <a:p>
            <a:pPr marL="457200" lvl="0" indent="-298450"/>
            <a:r>
              <a:rPr lang="hu-HU" sz="1100" b="0" i="0" u="none" strike="noStrike" cap="none" dirty="0" smtClean="0">
                <a:solidFill>
                  <a:srgbClr val="000000"/>
                </a:solidFill>
                <a:effectLst/>
                <a:latin typeface="Arial"/>
                <a:ea typeface="Arial"/>
                <a:cs typeface="Arial"/>
                <a:sym typeface="Arial"/>
              </a:rPr>
              <a:t>helyes pótsúlyozás (az első tengely megfelelő terhelése a gépszerelvény iránytartását nagymértékben befolyásolja);</a:t>
            </a:r>
          </a:p>
          <a:p>
            <a:pPr marL="457200" lvl="0" indent="-298450"/>
            <a:r>
              <a:rPr lang="hu-HU" sz="1100" b="0" i="0" u="none" strike="noStrike" cap="none" dirty="0" smtClean="0">
                <a:solidFill>
                  <a:srgbClr val="000000"/>
                </a:solidFill>
                <a:effectLst/>
                <a:latin typeface="Arial"/>
                <a:ea typeface="Arial"/>
                <a:cs typeface="Arial"/>
                <a:sym typeface="Arial"/>
              </a:rPr>
              <a:t>differenciálzár használata,</a:t>
            </a:r>
          </a:p>
          <a:p>
            <a:pPr marL="457200" lvl="0" indent="-298450"/>
            <a:r>
              <a:rPr lang="hu-HU" sz="1100" b="0" i="0" u="none" strike="noStrike" cap="none" dirty="0" smtClean="0">
                <a:solidFill>
                  <a:srgbClr val="000000"/>
                </a:solidFill>
                <a:effectLst/>
                <a:latin typeface="Arial"/>
                <a:ea typeface="Arial"/>
                <a:cs typeface="Arial"/>
                <a:sym typeface="Arial"/>
              </a:rPr>
              <a:t>optimális munkasebesség (a sebesség növekedésével a nyomvonaltól való eltérés is nagyobb lesz).</a:t>
            </a:r>
          </a:p>
          <a:p>
            <a:pPr marL="158750" lvl="0" indent="0">
              <a:buNone/>
            </a:pPr>
            <a:r>
              <a:rPr lang="hu-HU" sz="1100" b="1" i="0" u="none" strike="noStrike" cap="none" dirty="0" smtClean="0">
                <a:solidFill>
                  <a:srgbClr val="000000"/>
                </a:solidFill>
                <a:effectLst/>
                <a:latin typeface="Arial"/>
                <a:ea typeface="Arial"/>
                <a:cs typeface="Arial"/>
                <a:sym typeface="Arial"/>
              </a:rPr>
              <a:t>Munkagép jellemzők:</a:t>
            </a:r>
          </a:p>
          <a:p>
            <a:pPr marL="457200" lvl="0" indent="-298450"/>
            <a:r>
              <a:rPr lang="hu-HU" sz="1100" b="0" i="0" u="none" strike="noStrike" cap="none" dirty="0" smtClean="0">
                <a:solidFill>
                  <a:srgbClr val="000000"/>
                </a:solidFill>
                <a:effectLst/>
                <a:latin typeface="Arial"/>
                <a:ea typeface="Arial"/>
                <a:cs typeface="Arial"/>
                <a:sym typeface="Arial"/>
              </a:rPr>
              <a:t>függesztett vagy vontatott munkagép (esetén eltérő vontatási középponttal kell számolni); </a:t>
            </a:r>
          </a:p>
          <a:p>
            <a:pPr marL="457200" lvl="0" indent="-298450"/>
            <a:r>
              <a:rPr lang="hu-HU" sz="1100" b="0" i="0" u="none" strike="noStrike" cap="none" dirty="0" smtClean="0">
                <a:solidFill>
                  <a:srgbClr val="000000"/>
                </a:solidFill>
                <a:effectLst/>
                <a:latin typeface="Arial"/>
                <a:ea typeface="Arial"/>
                <a:cs typeface="Arial"/>
                <a:sym typeface="Arial"/>
              </a:rPr>
              <a:t>művelő elemek szimmetrikus elhelyezkedése (az </a:t>
            </a:r>
            <a:r>
              <a:rPr lang="hu-HU" sz="1100" b="0" i="0" u="none" strike="noStrike" cap="none" dirty="0" err="1" smtClean="0">
                <a:solidFill>
                  <a:srgbClr val="000000"/>
                </a:solidFill>
                <a:effectLst/>
                <a:latin typeface="Arial"/>
                <a:ea typeface="Arial"/>
                <a:cs typeface="Arial"/>
                <a:sym typeface="Arial"/>
              </a:rPr>
              <a:t>asszimetria</a:t>
            </a:r>
            <a:r>
              <a:rPr lang="hu-HU" sz="1100" b="0" i="0" u="none" strike="noStrike" cap="none" dirty="0" smtClean="0">
                <a:solidFill>
                  <a:srgbClr val="000000"/>
                </a:solidFill>
                <a:effectLst/>
                <a:latin typeface="Arial"/>
                <a:ea typeface="Arial"/>
                <a:cs typeface="Arial"/>
                <a:sym typeface="Arial"/>
              </a:rPr>
              <a:t> képes elfordítani a munkagépet);</a:t>
            </a:r>
          </a:p>
          <a:p>
            <a:pPr marL="457200" lvl="0" indent="-298450"/>
            <a:r>
              <a:rPr lang="hu-HU" sz="1100" b="0" i="0" u="none" strike="noStrike" cap="none" dirty="0" smtClean="0">
                <a:solidFill>
                  <a:srgbClr val="000000"/>
                </a:solidFill>
                <a:effectLst/>
                <a:latin typeface="Arial"/>
                <a:ea typeface="Arial"/>
                <a:cs typeface="Arial"/>
                <a:sym typeface="Arial"/>
              </a:rPr>
              <a:t>művelő elemek műszaki állapota (hatással lehet a gép iránytartására).</a:t>
            </a:r>
          </a:p>
          <a:p>
            <a:pPr marL="158750" lvl="0" indent="0">
              <a:buNone/>
            </a:pPr>
            <a:r>
              <a:rPr lang="hu-HU" sz="1100" b="1" i="0" u="none" strike="noStrike" cap="none" dirty="0" smtClean="0">
                <a:solidFill>
                  <a:srgbClr val="000000"/>
                </a:solidFill>
                <a:effectLst/>
                <a:latin typeface="Arial"/>
                <a:ea typeface="Arial"/>
                <a:cs typeface="Arial"/>
                <a:sym typeface="Arial"/>
              </a:rPr>
              <a:t>Tábla tulajdonságok:</a:t>
            </a:r>
          </a:p>
          <a:p>
            <a:pPr marL="457200" lvl="0" indent="-298450"/>
            <a:r>
              <a:rPr lang="hu-HU" sz="1100" b="0" i="0" u="none" strike="noStrike" cap="none" dirty="0" smtClean="0">
                <a:solidFill>
                  <a:srgbClr val="000000"/>
                </a:solidFill>
                <a:effectLst/>
                <a:latin typeface="Arial"/>
                <a:ea typeface="Arial"/>
                <a:cs typeface="Arial"/>
                <a:sym typeface="Arial"/>
              </a:rPr>
              <a:t>talajszerkezet hatásai (laza vagy kötött talaj);</a:t>
            </a:r>
          </a:p>
          <a:p>
            <a:pPr marL="457200" lvl="0" indent="-298450"/>
            <a:r>
              <a:rPr lang="hu-HU" sz="1100" b="0" i="0" u="none" strike="noStrike" cap="none" dirty="0" smtClean="0">
                <a:solidFill>
                  <a:srgbClr val="000000"/>
                </a:solidFill>
                <a:effectLst/>
                <a:latin typeface="Arial"/>
                <a:ea typeface="Arial"/>
                <a:cs typeface="Arial"/>
                <a:sym typeface="Arial"/>
              </a:rPr>
              <a:t>domborzati viszonyok (lejtés mértéke és iránya miatt a munkagép nem követi az erőgép nyomvonalát. Sorművelésnél ez azt is eredményezheti, hogy vagy a traktor, vagy a munkagép tapossa a sort. Előfordul, hogy a munkagépet csatoló keretre kell szerelni, amelynek iránytartását külön helymeghatározó eszköz, vagy sor érzékelő szenzor </a:t>
            </a:r>
            <a:r>
              <a:rPr lang="hu-HU" sz="1100" b="0" i="0" u="none" strike="noStrike" cap="none" dirty="0" err="1" smtClean="0">
                <a:solidFill>
                  <a:srgbClr val="000000"/>
                </a:solidFill>
                <a:effectLst/>
                <a:latin typeface="Arial"/>
                <a:ea typeface="Arial"/>
                <a:cs typeface="Arial"/>
                <a:sym typeface="Arial"/>
              </a:rPr>
              <a:t>vezérli</a:t>
            </a:r>
            <a:r>
              <a:rPr lang="hu-HU" sz="1100" b="0" i="0" u="none" strike="noStrike" cap="none" dirty="0" smtClean="0">
                <a:solidFill>
                  <a:srgbClr val="000000"/>
                </a:solidFill>
                <a:effectLst/>
                <a:latin typeface="Arial"/>
                <a:ea typeface="Arial"/>
                <a:cs typeface="Arial"/>
                <a:sym typeface="Arial"/>
              </a:rPr>
              <a:t>);</a:t>
            </a:r>
          </a:p>
          <a:p>
            <a:pPr marL="457200" lvl="0" indent="-298450"/>
            <a:r>
              <a:rPr lang="hu-HU" sz="1100" b="0" i="0" u="none" strike="noStrike" cap="none" dirty="0" smtClean="0">
                <a:solidFill>
                  <a:srgbClr val="000000"/>
                </a:solidFill>
                <a:effectLst/>
                <a:latin typeface="Arial"/>
                <a:ea typeface="Arial"/>
                <a:cs typeface="Arial"/>
                <a:sym typeface="Arial"/>
              </a:rPr>
              <a:t>talaj állapot - megelőző műveletek minősége (szántás irányára 45-fokos szöggel üzemeltetni az elmunkáló eszközt szintén kihat az iránytartás pontosságára).</a:t>
            </a:r>
            <a:endParaRPr lang="hu-HU"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568464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 műholdas helymeghatározó rendszer az antenna, és nem a művelő szerszámok helyzetét érzékeli, ezért a műveletek pontos végrehajtásához és a megbízható adatgyűjtéshez a következő geometriai paramétereket kell beállítani az univerzális terminálon:</a:t>
            </a:r>
          </a:p>
          <a:p>
            <a:pPr lvl="0">
              <a:buFont typeface="+mj-lt"/>
              <a:buAutoNum type="alphaUcPeriod"/>
            </a:pPr>
            <a:r>
              <a:rPr lang="hu-HU" sz="1100" b="0" i="0" u="none" strike="noStrike" cap="none" dirty="0" smtClean="0">
                <a:solidFill>
                  <a:srgbClr val="000000"/>
                </a:solidFill>
                <a:effectLst/>
                <a:latin typeface="Arial"/>
                <a:ea typeface="Arial"/>
                <a:cs typeface="Arial"/>
                <a:sym typeface="Arial"/>
              </a:rPr>
              <a:t>A műhold vevő antennájának magassági helyzete.</a:t>
            </a:r>
          </a:p>
          <a:p>
            <a:pPr lvl="0">
              <a:buFont typeface="+mj-lt"/>
              <a:buAutoNum type="alphaUcPeriod"/>
            </a:pPr>
            <a:r>
              <a:rPr lang="hu-HU" sz="1100" b="0" i="0" u="none" strike="noStrike" cap="none" dirty="0" smtClean="0">
                <a:solidFill>
                  <a:srgbClr val="000000"/>
                </a:solidFill>
                <a:effectLst/>
                <a:latin typeface="Arial"/>
                <a:ea typeface="Arial"/>
                <a:cs typeface="Arial"/>
                <a:sym typeface="Arial"/>
              </a:rPr>
              <a:t>A műhold vevő antennájának vízszintes távolsága a nem kormányzott kerék tengelyétől (ez általában a traktor hátsó kereke).</a:t>
            </a:r>
          </a:p>
          <a:p>
            <a:pPr lvl="0">
              <a:buFont typeface="+mj-lt"/>
              <a:buAutoNum type="alphaUcPeriod"/>
            </a:pPr>
            <a:r>
              <a:rPr lang="hu-HU" sz="1100" b="0" i="0" u="none" strike="noStrike" cap="none" dirty="0" smtClean="0">
                <a:solidFill>
                  <a:srgbClr val="000000"/>
                </a:solidFill>
                <a:effectLst/>
                <a:latin typeface="Arial"/>
                <a:ea typeface="Arial"/>
                <a:cs typeface="Arial"/>
                <a:sym typeface="Arial"/>
              </a:rPr>
              <a:t>A nem kormányzott kerék tengelyének és csatlakozási pont (vonóhorog) vízszintes távolsága.</a:t>
            </a:r>
          </a:p>
          <a:p>
            <a:pPr lvl="0">
              <a:buFont typeface="+mj-lt"/>
              <a:buAutoNum type="alphaUcPeriod"/>
            </a:pPr>
            <a:r>
              <a:rPr lang="hu-HU" sz="1100" b="0" i="0" u="none" strike="noStrike" cap="none" dirty="0" smtClean="0">
                <a:solidFill>
                  <a:srgbClr val="000000"/>
                </a:solidFill>
                <a:effectLst/>
                <a:latin typeface="Arial"/>
                <a:ea typeface="Arial"/>
                <a:cs typeface="Arial"/>
                <a:sym typeface="Arial"/>
              </a:rPr>
              <a:t>A csatlakozási pont és a munkagép vezetési pontjának (vontatási középpontjának) vízszintes távolsága.</a:t>
            </a:r>
          </a:p>
          <a:p>
            <a:pPr lvl="0">
              <a:buFont typeface="+mj-lt"/>
              <a:buAutoNum type="alphaUcPeriod"/>
            </a:pPr>
            <a:r>
              <a:rPr lang="hu-HU" sz="1100" b="0" i="0" u="none" strike="noStrike" cap="none" dirty="0" smtClean="0">
                <a:solidFill>
                  <a:srgbClr val="000000"/>
                </a:solidFill>
                <a:effectLst/>
                <a:latin typeface="Arial"/>
                <a:ea typeface="Arial"/>
                <a:cs typeface="Arial"/>
                <a:sym typeface="Arial"/>
              </a:rPr>
              <a:t>A csatlakozási pont és a munkagép első művelő elemének vízszintes távolsága (a szerszám rögzítés-, vagy csuklópont helyzetét kell lemérni).</a:t>
            </a:r>
          </a:p>
          <a:p>
            <a:pPr lvl="0">
              <a:buFont typeface="+mj-lt"/>
              <a:buAutoNum type="alphaUcPeriod"/>
            </a:pPr>
            <a:r>
              <a:rPr lang="hu-HU" sz="1100" b="0" i="0" u="none" strike="noStrike" cap="none" dirty="0" smtClean="0">
                <a:solidFill>
                  <a:srgbClr val="000000"/>
                </a:solidFill>
                <a:effectLst/>
                <a:latin typeface="Arial"/>
                <a:ea typeface="Arial"/>
                <a:cs typeface="Arial"/>
                <a:sym typeface="Arial"/>
              </a:rPr>
              <a:t>A munkagép első és utolsó művelő elemének távolsága.</a:t>
            </a:r>
          </a:p>
          <a:p>
            <a:pPr lvl="0">
              <a:buFont typeface="+mj-lt"/>
              <a:buAutoNum type="alphaUcPeriod"/>
            </a:pPr>
            <a:r>
              <a:rPr lang="hu-HU" sz="1100" b="0" i="0" u="none" strike="noStrike" cap="none" dirty="0" smtClean="0">
                <a:solidFill>
                  <a:srgbClr val="000000"/>
                </a:solidFill>
                <a:effectLst/>
                <a:latin typeface="Arial"/>
                <a:ea typeface="Arial"/>
                <a:cs typeface="Arial"/>
                <a:sym typeface="Arial"/>
              </a:rPr>
              <a:t>A műhold vevő antennája és a gép középvonala közötti oldaltávolság.</a:t>
            </a:r>
          </a:p>
          <a:p>
            <a:pPr lvl="0">
              <a:buFont typeface="+mj-lt"/>
              <a:buAutoNum type="alphaUcPeriod"/>
            </a:pPr>
            <a:r>
              <a:rPr lang="hu-HU" sz="1100" b="0" i="0" u="none" strike="noStrike" cap="none" dirty="0" smtClean="0">
                <a:solidFill>
                  <a:srgbClr val="000000"/>
                </a:solidFill>
                <a:effectLst/>
                <a:latin typeface="Arial"/>
                <a:ea typeface="Arial"/>
                <a:cs typeface="Arial"/>
                <a:sym typeface="Arial"/>
              </a:rPr>
              <a:t> Munkaszélesség.</a:t>
            </a:r>
          </a:p>
          <a:p>
            <a:pPr lvl="0">
              <a:buFont typeface="+mj-lt"/>
              <a:buAutoNum type="alphaUcPeriod"/>
            </a:pPr>
            <a:r>
              <a:rPr lang="hu-HU" sz="1100" b="0" i="0" u="none" strike="noStrike" cap="none" dirty="0" smtClean="0">
                <a:solidFill>
                  <a:srgbClr val="000000"/>
                </a:solidFill>
                <a:effectLst/>
                <a:latin typeface="Arial"/>
                <a:ea typeface="Arial"/>
                <a:cs typeface="Arial"/>
                <a:sym typeface="Arial"/>
              </a:rPr>
              <a:t>Fizikai szélesség.</a:t>
            </a:r>
          </a:p>
          <a:p>
            <a:pPr lvl="0">
              <a:buFont typeface="+mj-lt"/>
              <a:buAutoNum type="alphaUcPeriod"/>
            </a:pPr>
            <a:r>
              <a:rPr lang="hu-HU" sz="1100" b="0" i="0" u="none" strike="noStrike" cap="none" dirty="0" smtClean="0">
                <a:solidFill>
                  <a:srgbClr val="000000"/>
                </a:solidFill>
                <a:effectLst/>
                <a:latin typeface="Arial"/>
                <a:ea typeface="Arial"/>
                <a:cs typeface="Arial"/>
                <a:sym typeface="Arial"/>
              </a:rPr>
              <a:t>Nyomvonal térköz.</a:t>
            </a:r>
          </a:p>
          <a:p>
            <a:pPr marL="158750" indent="0">
              <a:buFont typeface="+mj-lt"/>
              <a:buNone/>
            </a:pPr>
            <a:r>
              <a:rPr lang="hu-HU" sz="1100" b="0" i="0" u="none" strike="noStrike" cap="none" dirty="0" smtClean="0">
                <a:solidFill>
                  <a:srgbClr val="000000"/>
                </a:solidFill>
                <a:effectLst/>
                <a:latin typeface="Arial"/>
                <a:ea typeface="Arial"/>
                <a:cs typeface="Arial"/>
                <a:sym typeface="Arial"/>
              </a:rPr>
              <a:t>Ezeknek a méreteknek a felvétele nem egyszerű munka, hiszen a mérési pontokat ki kell vetíteni egy síkra, és a távolságokat ebben a síkban kell lemérni. </a:t>
            </a:r>
          </a:p>
          <a:p>
            <a:endParaRPr lang="hu-HU" dirty="0"/>
          </a:p>
        </p:txBody>
      </p:sp>
    </p:spTree>
    <p:extLst>
      <p:ext uri="{BB962C8B-B14F-4D97-AF65-F5344CB8AC3E}">
        <p14:creationId xmlns:p14="http://schemas.microsoft.com/office/powerpoint/2010/main" val="1980424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dirty="0" smtClean="0"/>
              <a:t>Lásd még 15. dia</a:t>
            </a:r>
            <a:endParaRPr lang="hu-HU" dirty="0"/>
          </a:p>
        </p:txBody>
      </p:sp>
    </p:spTree>
    <p:extLst>
      <p:ext uri="{BB962C8B-B14F-4D97-AF65-F5344CB8AC3E}">
        <p14:creationId xmlns:p14="http://schemas.microsoft.com/office/powerpoint/2010/main" val="1480149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Alapvetően a mezőgazdasági termelés gépesítése miatt a legkisebb termelési egységek, a táblák mérete akkora, hogy a termelési környezet már nem lehet homogén. A precíziós gazdálkodás lehetővé teszi, hogy a gépi munkákat ne táblaszinten szervezzük, hanem azokat kisebb, közel homogén zónára osszuk fel. Gépesítési szempontból a legkisebb termelési zóna a gép munkaszélességével összemérhető terület. A valóságban azonban jóval nagyobb, többhektáros területeket jelölünk ki. Ennek oka, hogy a zóna kijelölésének alapja a talajminőség laboratóriumi vizsgálata, amely jelentős költséggel jár. A talajminta vételi stratégia kidolgozásakor az ismert táblajellemzőket (domborzat, talajfoltok, belvizes területek) figyelembe véve 3-5 hektáronként 20-25 mintavételi hely kijelölése célszerű. A talajmintákat különböző mélységből (0-30 cm) veszik, az egy zónából vett mintákat összekeverik, és a laborba csak az átlagmintát szállítják be.</a:t>
            </a:r>
          </a:p>
          <a:p>
            <a:pPr marL="158750" indent="0">
              <a:buNone/>
            </a:pPr>
            <a:r>
              <a:rPr lang="hu-HU" sz="1100" b="0" i="0" u="none" strike="noStrike" cap="none" dirty="0" smtClean="0">
                <a:solidFill>
                  <a:srgbClr val="000000"/>
                </a:solidFill>
                <a:effectLst/>
                <a:latin typeface="Arial"/>
                <a:ea typeface="Arial"/>
                <a:cs typeface="Arial"/>
                <a:sym typeface="Arial"/>
              </a:rPr>
              <a:t>A termelési zónák nagyszámú mintavétel utólagos adatszűrésével is kialakíthatók, vagy pontosíthatók. A talaj víz-, és oldott ásványi anyag tartalmára következtethetünk </a:t>
            </a:r>
            <a:r>
              <a:rPr lang="hu-HU" sz="1100" b="0" i="0" u="none" strike="noStrike" cap="none" dirty="0" err="1" smtClean="0">
                <a:solidFill>
                  <a:srgbClr val="000000"/>
                </a:solidFill>
                <a:effectLst/>
                <a:latin typeface="Arial"/>
                <a:ea typeface="Arial"/>
                <a:cs typeface="Arial"/>
                <a:sym typeface="Arial"/>
              </a:rPr>
              <a:t>elekto-konduktivitás</a:t>
            </a:r>
            <a:r>
              <a:rPr lang="hu-HU" sz="1100" b="0" i="0" u="none" strike="noStrike" cap="none" dirty="0" smtClean="0">
                <a:solidFill>
                  <a:srgbClr val="000000"/>
                </a:solidFill>
                <a:effectLst/>
                <a:latin typeface="Arial"/>
                <a:ea typeface="Arial"/>
                <a:cs typeface="Arial"/>
                <a:sym typeface="Arial"/>
              </a:rPr>
              <a:t> méréssel. A talaj </a:t>
            </a:r>
            <a:r>
              <a:rPr lang="hu-HU" sz="1100" b="0" i="0" u="none" strike="noStrike" cap="none" dirty="0" err="1" smtClean="0">
                <a:solidFill>
                  <a:srgbClr val="000000"/>
                </a:solidFill>
                <a:effectLst/>
                <a:latin typeface="Arial"/>
                <a:ea typeface="Arial"/>
                <a:cs typeface="Arial"/>
                <a:sym typeface="Arial"/>
              </a:rPr>
              <a:t>tömörödöttségét</a:t>
            </a:r>
            <a:r>
              <a:rPr lang="hu-HU" sz="1100" b="0" i="0" u="none" strike="noStrike" cap="none" dirty="0" smtClean="0">
                <a:solidFill>
                  <a:srgbClr val="000000"/>
                </a:solidFill>
                <a:effectLst/>
                <a:latin typeface="Arial"/>
                <a:ea typeface="Arial"/>
                <a:cs typeface="Arial"/>
                <a:sym typeface="Arial"/>
              </a:rPr>
              <a:t> talajradarral nagy felbontással feltérképezhetjük. A managementzónák kialakításánál támaszkodtunk az arató-cséplőgép által elkészített hozamtérképekre, archív műholdfelvételekre és az azokból származtatott vegetációs index átlagára is. Az így kapott térképeket összevetve a termelési zónák kijelölhetők. A tápanyag térkép kiértékelését kereskedelmi forgalomban kapható szoftverek segítik, a matematikai modellezést nem a felhasználónak kell elvégeznie. A szórási terv szintén térinformatikai adatbázis formájában készül el, amely egyszerűen felprogramozható az erőgép univerzális termináljára.</a:t>
            </a:r>
          </a:p>
          <a:p>
            <a:pPr marL="158750" indent="0">
              <a:buNone/>
            </a:pPr>
            <a:endParaRPr lang="hu-HU" dirty="0"/>
          </a:p>
        </p:txBody>
      </p:sp>
    </p:spTree>
    <p:extLst>
      <p:ext uri="{BB962C8B-B14F-4D97-AF65-F5344CB8AC3E}">
        <p14:creationId xmlns:p14="http://schemas.microsoft.com/office/powerpoint/2010/main" val="567807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 talaj tápanyag tartalmának ismerete még nem jelenti azt, hogy egyúttal elkészült a kezelési térképünk is. Mindenképpen adatkonvertálásra van szükség. </a:t>
            </a:r>
          </a:p>
          <a:p>
            <a:pPr marL="158750" indent="0">
              <a:buNone/>
            </a:pPr>
            <a:r>
              <a:rPr lang="hu-HU" sz="1100" b="0" i="0" u="none" strike="noStrike" cap="none" dirty="0" smtClean="0">
                <a:solidFill>
                  <a:srgbClr val="000000"/>
                </a:solidFill>
                <a:effectLst/>
                <a:latin typeface="Arial"/>
                <a:ea typeface="Arial"/>
                <a:cs typeface="Arial"/>
                <a:sym typeface="Arial"/>
              </a:rPr>
              <a:t>A tápanyagtérkép a talajban található tápanyag mennyiségi eloszlását, és nem tápanyag szolgáltató képességét jeleníti meg. Értelmezéséhez számos körülményt szükséges megvizsgálni. A talaj magas kálium tartalma nem jelenti azt, hogy nem kell káliumpótlást végezni. Lehet, hogy a növény számára a kálium nem felvehető formában, a talajkolloidokhoz kötve található a talajban. Inhomogén táblán a környezeti tényezők előrejelzése alapján néha ellentétes kezelési döntéseket kell meghoznunk. Ha csapadékos évre számítunk, célszerű a magasabban fekvő területeket erőteljesebben trágyázni, hiszen itt jól fog hasznosulni a tápanyag, a mélyen fekvő részeken ellenben a belvíz miatt károsodni fog a termény. Száraz időszakban a kocka megfordul, a dombtetőn nem hasznosul a tápanyag, hiszen a növény csak vízben oldott formában képes azt felvenni.</a:t>
            </a:r>
          </a:p>
          <a:p>
            <a:pPr marL="158750" indent="0">
              <a:buNone/>
            </a:pPr>
            <a:r>
              <a:rPr lang="hu-HU" sz="1100" b="0" i="0" u="none" strike="noStrike" cap="none" dirty="0" smtClean="0">
                <a:solidFill>
                  <a:srgbClr val="000000"/>
                </a:solidFill>
                <a:effectLst/>
                <a:latin typeface="Arial"/>
                <a:ea typeface="Arial"/>
                <a:cs typeface="Arial"/>
                <a:sym typeface="Arial"/>
              </a:rPr>
              <a:t>A tápanyagtérkép inhomogén táblákon nagyon bonyolult mintázatot is mutathat, amely nem követhető le a műtrágyaszóró gépekkel, ezért a kijuttatási terv mindenképpen a gép munkaszélességét figyelembe vevő négyzethálóhoz (raszter) illeszkedik. A munkaszélesség csökkentésével a tápanyagtérkép lefedettsége javul, ugyanakkor a munkagép területteljesítménye romlik.</a:t>
            </a:r>
          </a:p>
          <a:p>
            <a:endParaRPr lang="hu-HU" dirty="0"/>
          </a:p>
        </p:txBody>
      </p:sp>
    </p:spTree>
    <p:extLst>
      <p:ext uri="{BB962C8B-B14F-4D97-AF65-F5344CB8AC3E}">
        <p14:creationId xmlns:p14="http://schemas.microsoft.com/office/powerpoint/2010/main" val="2684850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 hely-specifikus növénytermelés egyik fő jellemzője, hogy egy táblán belüli adott területre olyan mennyiségű anyag kijuttatás történik, ami az adott helyen a talaj vagy a növény számára éppen szükséges. A kijuttatandó vetőmag, tápanyag vagy vegyszer mennyiségének táblán belüli változtatása az úgynevezett vezérlő térkép alapján történik. Az anyag kijuttatást vezérlő térkép az előzetes felmérések adatai és a szakemberek tapasztalata és szakismerete alapján készül el. A munka megkezdése előtt a vezérlő térkép adatai az anyag kijuttató célgép vagy gépcsoport fedélzeti elektronikájába kerül. </a:t>
            </a:r>
          </a:p>
          <a:p>
            <a:pPr marL="158750" indent="0">
              <a:buNone/>
            </a:pPr>
            <a:r>
              <a:rPr lang="hu-HU" sz="1100" b="0" i="0" u="none" strike="noStrike" cap="none" dirty="0" smtClean="0">
                <a:solidFill>
                  <a:srgbClr val="000000"/>
                </a:solidFill>
                <a:effectLst/>
                <a:latin typeface="Arial"/>
                <a:ea typeface="Arial"/>
                <a:cs typeface="Arial"/>
                <a:sym typeface="Arial"/>
              </a:rPr>
              <a:t>Az anyag kijuttató művelet végrehajtása során leegyszerűsítve a következő folyamat zajlik le:</a:t>
            </a:r>
          </a:p>
          <a:p>
            <a:pPr marL="158750" lvl="0" indent="0">
              <a:buNone/>
            </a:pPr>
            <a:r>
              <a:rPr lang="hu-HU" sz="1100" b="0" i="0" u="none" strike="noStrike" cap="none" dirty="0" smtClean="0">
                <a:solidFill>
                  <a:srgbClr val="000000"/>
                </a:solidFill>
                <a:effectLst/>
                <a:latin typeface="Arial"/>
                <a:ea typeface="Arial"/>
                <a:cs typeface="Arial"/>
                <a:sym typeface="Arial"/>
              </a:rPr>
              <a:t>A gép földrajzi pozíciójának meghatározása (GPS, DGPS, RTK);</a:t>
            </a:r>
          </a:p>
          <a:p>
            <a:pPr marL="158750" lvl="0" indent="0">
              <a:buNone/>
            </a:pPr>
            <a:r>
              <a:rPr lang="hu-HU" sz="1100" b="0" i="0" u="none" strike="noStrike" cap="none" dirty="0" smtClean="0">
                <a:solidFill>
                  <a:srgbClr val="000000"/>
                </a:solidFill>
                <a:effectLst/>
                <a:latin typeface="Arial"/>
                <a:ea typeface="Arial"/>
                <a:cs typeface="Arial"/>
                <a:sym typeface="Arial"/>
              </a:rPr>
              <a:t>A vezérlő térképadataiból az adott koordináta értékekhez tartozó szórási mennyiség kiolvasása.</a:t>
            </a:r>
          </a:p>
          <a:p>
            <a:pPr marL="158750" lvl="0" indent="0">
              <a:buNone/>
            </a:pPr>
            <a:r>
              <a:rPr lang="hu-HU" sz="1100" b="0" i="0" u="none" strike="noStrike" cap="none" dirty="0" smtClean="0">
                <a:solidFill>
                  <a:srgbClr val="000000"/>
                </a:solidFill>
                <a:effectLst/>
                <a:latin typeface="Arial"/>
                <a:ea typeface="Arial"/>
                <a:cs typeface="Arial"/>
                <a:sym typeface="Arial"/>
              </a:rPr>
              <a:t>A végrehajtó egység számára a vezérlő, beállító „parancs” eljuttatása.</a:t>
            </a:r>
          </a:p>
          <a:p>
            <a:pPr marL="158750" lvl="0" indent="0">
              <a:buNone/>
            </a:pPr>
            <a:r>
              <a:rPr lang="hu-HU" sz="1100" b="0" i="0" u="none" strike="noStrike" cap="none" dirty="0" smtClean="0">
                <a:solidFill>
                  <a:srgbClr val="000000"/>
                </a:solidFill>
                <a:effectLst/>
                <a:latin typeface="Arial"/>
                <a:ea typeface="Arial"/>
                <a:cs typeface="Arial"/>
                <a:sym typeface="Arial"/>
              </a:rPr>
              <a:t>A szóró egység kívánt értékre állítása.</a:t>
            </a:r>
          </a:p>
          <a:p>
            <a:pPr marL="158750" indent="0">
              <a:buNone/>
            </a:pPr>
            <a:r>
              <a:rPr lang="hu-HU" sz="1100" b="0" i="0" u="none" strike="noStrike" cap="none" dirty="0" smtClean="0">
                <a:solidFill>
                  <a:srgbClr val="000000"/>
                </a:solidFill>
                <a:effectLst/>
                <a:latin typeface="Arial"/>
                <a:ea typeface="Arial"/>
                <a:cs typeface="Arial"/>
                <a:sym typeface="Arial"/>
              </a:rPr>
              <a:t>A kijuttatandó mennyiség változtatására nagyon sokféle konstrukciós megoldás született. Az alkalmazott alapelvek három nagy csoportba sorolhatók:</a:t>
            </a:r>
          </a:p>
          <a:p>
            <a:pPr marL="158750" lvl="0" indent="0">
              <a:buNone/>
            </a:pPr>
            <a:r>
              <a:rPr lang="hu-HU" sz="1100" b="0" i="0" u="none" strike="noStrike" cap="none" dirty="0" smtClean="0">
                <a:solidFill>
                  <a:srgbClr val="000000"/>
                </a:solidFill>
                <a:effectLst/>
                <a:latin typeface="Arial"/>
                <a:ea typeface="Arial"/>
                <a:cs typeface="Arial"/>
                <a:sym typeface="Arial"/>
              </a:rPr>
              <a:t>a kilépő nyílás keresztmetszetének változtatása;</a:t>
            </a:r>
          </a:p>
          <a:p>
            <a:pPr marL="158750" lvl="0" indent="0">
              <a:buNone/>
            </a:pPr>
            <a:r>
              <a:rPr lang="hu-HU" sz="1100" b="0" i="0" u="none" strike="noStrike" cap="none" dirty="0" smtClean="0">
                <a:solidFill>
                  <a:srgbClr val="000000"/>
                </a:solidFill>
                <a:effectLst/>
                <a:latin typeface="Arial"/>
                <a:ea typeface="Arial"/>
                <a:cs typeface="Arial"/>
                <a:sym typeface="Arial"/>
              </a:rPr>
              <a:t>az anyag mozgatását végző egység (pl.: csiga, cellás adagoló, szalag, stb.) forgási, illetve mozgási sebességének változtatása;</a:t>
            </a:r>
          </a:p>
          <a:p>
            <a:pPr marL="158750" lvl="0" indent="0">
              <a:buNone/>
            </a:pPr>
            <a:r>
              <a:rPr lang="hu-HU" sz="1100" b="0" i="0" u="none" strike="noStrike" cap="none" dirty="0" smtClean="0">
                <a:solidFill>
                  <a:srgbClr val="000000"/>
                </a:solidFill>
                <a:effectLst/>
                <a:latin typeface="Arial"/>
                <a:ea typeface="Arial"/>
                <a:cs typeface="Arial"/>
                <a:sym typeface="Arial"/>
              </a:rPr>
              <a:t>a precíziós vegyszerszórásnál a kijuttatandó anyagmennyiség vezérlésére vagy szabályozására előnyösen használható a pulzushossz modulációs megoldás (PWM). A PWM vezérlő egység az áramot nagy frekvenciával ki- és bekapcsolja. A be- és a kikapcsolt állapotok időaránya szabja meg a kijuttatott mennyiséget.</a:t>
            </a:r>
          </a:p>
          <a:p>
            <a:endParaRPr lang="hu-HU" dirty="0"/>
          </a:p>
        </p:txBody>
      </p:sp>
    </p:spTree>
    <p:extLst>
      <p:ext uri="{BB962C8B-B14F-4D97-AF65-F5344CB8AC3E}">
        <p14:creationId xmlns:p14="http://schemas.microsoft.com/office/powerpoint/2010/main" val="4163366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 kijuttatási térkép univerzális terminálra történő feltöltése agrármenedzsment rendszertől függően adathordozón, vezeték nélküli hálózaton vagy flottakövető rendszeren keresztül valósulhat meg. Különböző rendszerek gyakran eltérő fájlformátumot és fájlstruktúrát alkalmaznak. Az viszont közös a rendszerekben, hogy a gyűjtött információkat (talajminta, kötöttség, hozam adatok) és az előírt utasításokat (kijuttatási térképek, nyomvonalak) a táblához rendeli. A gyakorlatban ezért igen fontos, hogy a táblákat következetesen és egységesen nevezzék el, mivel több gép, illetve gépkezelő esetén a tábláról szerzett adatokat az agrár térinformatikai szoftver nem tudja kezelni. </a:t>
            </a:r>
          </a:p>
          <a:p>
            <a:pPr marL="158750" indent="0">
              <a:buNone/>
            </a:pPr>
            <a:r>
              <a:rPr lang="hu-HU" sz="1100" b="0" i="0" u="none" strike="noStrike" cap="none" dirty="0" smtClean="0">
                <a:solidFill>
                  <a:srgbClr val="000000"/>
                </a:solidFill>
                <a:effectLst/>
                <a:latin typeface="Arial"/>
                <a:ea typeface="Arial"/>
                <a:cs typeface="Arial"/>
                <a:sym typeface="Arial"/>
              </a:rPr>
              <a:t>A táblakontúr feltöltése után a kezelési feladat a terminálon is beállítható. Meg kell adni a traktor, a gépkezelő, a tábla, és a munkagép azonosítóját, valamint a kezelési dózist. Változó dózisú kezelés esetén fel kell tölteni a térkép alapú kezelési utasítást. A 2017 után gyártott terminálok az </a:t>
            </a:r>
            <a:r>
              <a:rPr lang="hu-HU" sz="1100" b="0" i="0" u="none" strike="noStrike" cap="none" dirty="0" err="1" smtClean="0">
                <a:solidFill>
                  <a:srgbClr val="000000"/>
                </a:solidFill>
                <a:effectLst/>
                <a:latin typeface="Arial"/>
                <a:ea typeface="Arial"/>
                <a:cs typeface="Arial"/>
                <a:sym typeface="Arial"/>
              </a:rPr>
              <a:t>IsoXml</a:t>
            </a:r>
            <a:r>
              <a:rPr lang="hu-HU" sz="1100" b="0" i="0" u="none" strike="noStrike" cap="none" dirty="0" smtClean="0">
                <a:solidFill>
                  <a:srgbClr val="000000"/>
                </a:solidFill>
                <a:effectLst/>
                <a:latin typeface="Arial"/>
                <a:ea typeface="Arial"/>
                <a:cs typeface="Arial"/>
                <a:sym typeface="Arial"/>
              </a:rPr>
              <a:t> formátumú fájlokat képesek kezelni. </a:t>
            </a:r>
          </a:p>
          <a:p>
            <a:pPr marL="158750" indent="0">
              <a:buNone/>
            </a:pPr>
            <a:r>
              <a:rPr lang="hu-HU" sz="1100" b="0" i="0" u="none" strike="noStrike" cap="none" dirty="0" smtClean="0">
                <a:solidFill>
                  <a:srgbClr val="000000"/>
                </a:solidFill>
                <a:effectLst/>
                <a:latin typeface="Arial"/>
                <a:ea typeface="Arial"/>
                <a:cs typeface="Arial"/>
                <a:sym typeface="Arial"/>
              </a:rPr>
              <a:t>Megfelelő adatfelhő szolgáltatást választva a szaktanácsadó közvetlenül is feltöltheti a feladatot az erőgép termináljára. Ehhez természetesen a </a:t>
            </a:r>
            <a:r>
              <a:rPr lang="hu-HU" sz="1100" b="0" i="0" u="none" strike="noStrike" cap="none" dirty="0" err="1" smtClean="0">
                <a:solidFill>
                  <a:srgbClr val="000000"/>
                </a:solidFill>
                <a:effectLst/>
                <a:latin typeface="Arial"/>
                <a:ea typeface="Arial"/>
                <a:cs typeface="Arial"/>
                <a:sym typeface="Arial"/>
              </a:rPr>
              <a:t>Cloud</a:t>
            </a:r>
            <a:r>
              <a:rPr lang="hu-HU" sz="1100" b="0" i="0" u="none" strike="noStrike" cap="none" dirty="0" smtClean="0">
                <a:solidFill>
                  <a:srgbClr val="000000"/>
                </a:solidFill>
                <a:effectLst/>
                <a:latin typeface="Arial"/>
                <a:ea typeface="Arial"/>
                <a:cs typeface="Arial"/>
                <a:sym typeface="Arial"/>
              </a:rPr>
              <a:t> Service-en definiálni kell a terminált. A felhőszolgáltatás előnye, hogy a feladat végrehajtása után automatikusan lekönyveli a feladatot, és a begyűjtött információkat visszaküldi a felhőtárba. Nem kell a gépkezelőnek adathordozóra menteni a kezelési jegyzőkönyvet.</a:t>
            </a:r>
          </a:p>
          <a:p>
            <a:endParaRPr lang="hu-HU" dirty="0"/>
          </a:p>
        </p:txBody>
      </p:sp>
    </p:spTree>
    <p:extLst>
      <p:ext uri="{BB962C8B-B14F-4D97-AF65-F5344CB8AC3E}">
        <p14:creationId xmlns:p14="http://schemas.microsoft.com/office/powerpoint/2010/main" val="1349428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dirty="0" smtClean="0"/>
              <a:t>Lásd még 20. dia</a:t>
            </a:r>
            <a:endParaRPr lang="hu-HU" dirty="0"/>
          </a:p>
        </p:txBody>
      </p:sp>
    </p:spTree>
    <p:extLst>
      <p:ext uri="{BB962C8B-B14F-4D97-AF65-F5344CB8AC3E}">
        <p14:creationId xmlns:p14="http://schemas.microsoft.com/office/powerpoint/2010/main" val="2285749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Napjainkban a szenzortechnika gyors fejlődésének lehetünk tanúi, amely az érzékelő árak rohamos csökkenésének köszönhető. Kezdetben a gépek helyes működését ellenőrizték szenzorokkal (fordulatszám, hőmérséklet, olajnyomás, eszközök be-, illetve kikapcsolt helyzetének jelzése). Később a termelési környezet (időjárás állomás) és terményminőség (cukortartalom, nedvességtartalom) ellenőrzését automatizálták. Most a harmadik fázisnál tartunk, amikor a szenzortechnika a gépek üzemi jellemzőinek megváltoztatására, tehát </a:t>
            </a:r>
            <a:r>
              <a:rPr lang="hu-HU" sz="1100" b="0" i="0" u="none" strike="noStrike" cap="none" dirty="0" err="1" smtClean="0">
                <a:solidFill>
                  <a:srgbClr val="000000"/>
                </a:solidFill>
                <a:effectLst/>
                <a:latin typeface="Arial"/>
                <a:ea typeface="Arial"/>
                <a:cs typeface="Arial"/>
                <a:sym typeface="Arial"/>
              </a:rPr>
              <a:t>valósidejű</a:t>
            </a:r>
            <a:r>
              <a:rPr lang="hu-HU" sz="1100" b="0" i="0" u="none" strike="noStrike" cap="none" dirty="0" smtClean="0">
                <a:solidFill>
                  <a:srgbClr val="000000"/>
                </a:solidFill>
                <a:effectLst/>
                <a:latin typeface="Arial"/>
                <a:ea typeface="Arial"/>
                <a:cs typeface="Arial"/>
                <a:sym typeface="Arial"/>
              </a:rPr>
              <a:t> beavatkozásra is képessé válnak. Az első ilyen eszköz a nitrogén szenzor, amely a műtrágyaszóró gép beállításába képes beavatkozni. Az eszköz a növény fényreflexióját hasonlítja össze az adott vegetációra jellemző fényvisszaverési spektrummal, és ennek függvényében következtet a növény klorofill tartalmára, és ezáltal az állomány nitrogén hasznosítási fokára (2.20. ábra). Ez azonos a kezelési térképek összeállítása során alkalmazott NDVI (</a:t>
            </a:r>
            <a:r>
              <a:rPr lang="hu-HU" sz="1100" b="0" i="0" u="none" strike="noStrike" cap="none" dirty="0" err="1" smtClean="0">
                <a:solidFill>
                  <a:srgbClr val="000000"/>
                </a:solidFill>
                <a:effectLst/>
                <a:latin typeface="Arial"/>
                <a:ea typeface="Arial"/>
                <a:cs typeface="Arial"/>
                <a:sym typeface="Arial"/>
              </a:rPr>
              <a:t>Normalized</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Difference</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Vegetation</a:t>
            </a:r>
            <a:r>
              <a:rPr lang="hu-HU" sz="1100" b="0" i="0" u="none" strike="noStrike" cap="none" dirty="0" smtClean="0">
                <a:solidFill>
                  <a:srgbClr val="000000"/>
                </a:solidFill>
                <a:effectLst/>
                <a:latin typeface="Arial"/>
                <a:ea typeface="Arial"/>
                <a:cs typeface="Arial"/>
                <a:sym typeface="Arial"/>
              </a:rPr>
              <a:t> Index) eljárással, csak a szenzor a munkagépen helyezkedik el, és közvetlenül beavatkozik a gép szórásnormájának beállításába.</a:t>
            </a:r>
          </a:p>
          <a:p>
            <a:pPr marL="158750" indent="0">
              <a:buNone/>
            </a:pPr>
            <a:r>
              <a:rPr lang="hu-HU" sz="1100" b="0" i="0" u="none" strike="noStrike" cap="none" dirty="0" smtClean="0">
                <a:solidFill>
                  <a:srgbClr val="000000"/>
                </a:solidFill>
                <a:effectLst/>
                <a:latin typeface="Arial"/>
                <a:ea typeface="Arial"/>
                <a:cs typeface="Arial"/>
                <a:sym typeface="Arial"/>
              </a:rPr>
              <a:t>Az informatika fejlődése ma már lehetővé teszi, hogy előre megrajzolt térképek és műholdas helymeghatározás nélkül, a traktor saját szenzorjelei alapján képes legyen navigálni a táblán. A </a:t>
            </a:r>
            <a:r>
              <a:rPr lang="hu-HU" sz="1100" b="0" i="0" u="none" strike="noStrike" cap="none" dirty="0" err="1" smtClean="0">
                <a:solidFill>
                  <a:srgbClr val="000000"/>
                </a:solidFill>
                <a:effectLst/>
                <a:latin typeface="Arial"/>
                <a:ea typeface="Arial"/>
                <a:cs typeface="Arial"/>
                <a:sym typeface="Arial"/>
              </a:rPr>
              <a:t>Horsch</a:t>
            </a:r>
            <a:r>
              <a:rPr lang="hu-HU" sz="1100" b="0" i="0" u="none" strike="noStrike" cap="none" dirty="0" smtClean="0">
                <a:solidFill>
                  <a:srgbClr val="000000"/>
                </a:solidFill>
                <a:effectLst/>
                <a:latin typeface="Arial"/>
                <a:ea typeface="Arial"/>
                <a:cs typeface="Arial"/>
                <a:sym typeface="Arial"/>
              </a:rPr>
              <a:t> cég önjáró permetező gépe lézerszkennerrel figyeli a gép előtti 40x15 méteres terepet. A fedélzeti számítógép táblamodellt alkot, amelyen bejelöli az állományhibákat, tereptárgyakat, művelő utakat. A valós idejű mérés miatt a rendszer esetenként jobban teljesít, mint a műholdas navigáció, hiszen itt a táblatérképen nem szereplő akadályok is látszanak. Szabályozás a szükséges késleltetéssel, a generált táblamodell alapján történik.</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A digitális képfeldolgozó szoftverek ma már alkalmasak néhány jellegzetes gyomnövény felismerésére. A valós idejű kezelés tehát magasabb szintre lépett, amit az tett lehetővé, hogy a kamerába integrált számítógép elvégzi a képelemzést, és csak a vezérlő jelek veszik igénybe az ISOBUS hálózatot. A rendszer a felismert gyomokról gyomtérképet készít, az egymást követő kezelések során azok hatásossága ellenőrizhetővé válik.</a:t>
            </a:r>
          </a:p>
          <a:p>
            <a:pPr marL="457200" indent="-298450"/>
            <a:endParaRPr lang="hu-HU" dirty="0"/>
          </a:p>
        </p:txBody>
      </p:sp>
    </p:spTree>
    <p:extLst>
      <p:ext uri="{BB962C8B-B14F-4D97-AF65-F5344CB8AC3E}">
        <p14:creationId xmlns:p14="http://schemas.microsoft.com/office/powerpoint/2010/main" val="1047366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hu-HU" sz="1100" b="0" i="0" u="none" strike="noStrike" cap="none" dirty="0" smtClean="0">
                <a:solidFill>
                  <a:srgbClr val="000000"/>
                </a:solidFill>
                <a:effectLst/>
                <a:latin typeface="Arial"/>
                <a:ea typeface="Arial"/>
                <a:cs typeface="Arial"/>
                <a:sym typeface="Arial"/>
              </a:rPr>
              <a:t>A gazdálkodók számára a precíziós gazdálkodás, és a helyspecifikus termelés nem újdonság. Amikor a gyümölcsfa metszésekor a hajtásokat válogatjuk, az precíziós tevékenység. A parcelláink adottságai alapján megválasztott művelési mód pedig helyspecifikus gazdálkodás. A birtokméretek növekedése, a gépesítés generációváltása, és a szakhatóságok által elvárt adminisztrációs terhek miatt a gazdálkodás adatigénye ma már meghaladja a „kockás füzetben” feljegyezhető mértéket. </a:t>
            </a:r>
          </a:p>
          <a:p>
            <a:pPr marL="158750" indent="0">
              <a:buNone/>
            </a:pPr>
            <a:r>
              <a:rPr lang="hu-HU" sz="1100" b="0" i="0" u="none" strike="noStrike" cap="none" dirty="0" smtClean="0">
                <a:solidFill>
                  <a:srgbClr val="000000"/>
                </a:solidFill>
                <a:effectLst/>
                <a:latin typeface="Arial"/>
                <a:ea typeface="Arial"/>
                <a:cs typeface="Arial"/>
                <a:sym typeface="Arial"/>
              </a:rPr>
              <a:t>A tendencia jól kirajzolódik: valamilyen digitális vállalatirányítási rendszert (AMS – Agrár Menedzsment System) előbb-utóbb minden termelőnek be kell vezetnie. A zárt rendszerben gyűjtött adatok hitelességet jelentenek a hatóságok számára, és mivel az adatok a saját gazdaságunk területén keletkeznek, segítenek a termelési költségek optimális szinten tartásában. Az AMS rendszerek az intelligens gépekkel kommunikálva szinte automatikusan képesek a táblatörzskönyvbe és a kezelési naplóba bejegyzéseket tenni, kivezetni a raktárkészletből a felhasznált input anyagokat, és akár szervízbe küldeni a gépet, ha eljött az ideje. </a:t>
            </a:r>
          </a:p>
          <a:p>
            <a:pPr marL="158750" indent="0">
              <a:buNone/>
            </a:pPr>
            <a:r>
              <a:rPr lang="hu-HU" sz="1100" b="0" i="0" u="none" strike="noStrike" cap="none" dirty="0" smtClean="0">
                <a:solidFill>
                  <a:srgbClr val="000000"/>
                </a:solidFill>
                <a:effectLst/>
                <a:latin typeface="Arial"/>
                <a:ea typeface="Arial"/>
                <a:cs typeface="Arial"/>
                <a:sym typeface="Arial"/>
              </a:rPr>
              <a:t>A rendszer nem zárt, egyes moduljai önállóan is működnek, új alkalmazásokkal könnyen bővíthető, ugyanakkor a kezelő felület egyre egyszerűbb. Számos funkciója elérhető egy mobiltelefonról is. Mivel az innováció költségei között az informatika fejlesztése fajlagosan a legolcsóbb, a gépek új generációja alapáron rendelkezik intelligens szolgáltatásokkal, amelyeket kár lenne nem kihasználni.</a:t>
            </a:r>
          </a:p>
          <a:p>
            <a:pPr marL="158750" indent="0">
              <a:buNone/>
            </a:pPr>
            <a:r>
              <a:rPr lang="hu-HU" sz="1100" b="0" i="0" u="none" strike="noStrike" cap="none" dirty="0" smtClean="0">
                <a:solidFill>
                  <a:srgbClr val="000000"/>
                </a:solidFill>
                <a:effectLst/>
                <a:latin typeface="Arial"/>
                <a:ea typeface="Arial"/>
                <a:cs typeface="Arial"/>
                <a:sym typeface="Arial"/>
              </a:rPr>
              <a:t>Tananyagunkban röviden bemutatjuk, hogy a termesztés technológia mely elemeiben kapnak szerepet a precíziós munkagépek. Milyen technikai fejlesztésre van szükség a precíziós gazdálkodás beindításához. Milyen sorrendben célszerű bővíteni az intelligens szolgáltatások körét. Hogyan épül fel a mezőgazdasági gépek kommunikációs hálózata. Hogyan tudunk térképalapú utasításokat feltölteni az irodai számítógépről az erőgép univerzális termináljára, és onnan termelési adatokat letölteni az AMS rendszer számára.</a:t>
            </a: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A traktoros gépcsoport szabványos kommunikációs hálózatának (ISO 11783 – ISOBUS) harmadik generációja már nem csak kétirányú adatforgalmat tesz lehetővé, de vezérlő jeleket is képes a traktor fogadni a munkagép felől. A TIA rendszer használatakor nincs szükség a munkagép hagyományos értelemben vett beállítására, a munkagép kiszolgálja magát, és elvégzi a traktor elektronikusan vezérelt funkcióinak automatikus beállításait. Ez a koncepció biztosítja a maximális termelékenységet és a gépkezelő terhelését is csökkenti. A TIA különösen alkalmas olyan munkafolyamatok szabályzására, ahol a menetsebesség megváltoztatása és a gépterhelés között egyenes arányosság van. Például bálázási munkafolyamat közben a traktor kormányzása a rend helyzetét érzékelő optikai szenzor (kamera) jelei alapján történik, a haladási sebességet pedig a rendfelszedő tengelyén mért nyomaték alapján szabályozzák. A traktornak természetesen fokozatmentes nyomatékváltóval kell rendelkeznie, hogy a rendfelszedő szerkezet túlterhelése esetén a traktor lassítani tudjon, ugyanakkor a TLT fordulatszáma nem változhat meg.</a:t>
            </a:r>
          </a:p>
          <a:p>
            <a:endParaRPr lang="hu-HU" dirty="0"/>
          </a:p>
        </p:txBody>
      </p:sp>
    </p:spTree>
    <p:extLst>
      <p:ext uri="{BB962C8B-B14F-4D97-AF65-F5344CB8AC3E}">
        <p14:creationId xmlns:p14="http://schemas.microsoft.com/office/powerpoint/2010/main" val="3788848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 modern arató-cséplőgépek folyamatosan dokumentálják a betakarított termény tömegáramát, a szemnedvesség becsült értékét, a haladási sebességet és a navigációs adatokat. A nedvességtartalommal korrigált hozamot (kg/m</a:t>
            </a:r>
            <a:r>
              <a:rPr lang="hu-HU" sz="1100" b="0" i="0" u="none" strike="noStrike" cap="none" baseline="30000" dirty="0" smtClean="0">
                <a:solidFill>
                  <a:srgbClr val="000000"/>
                </a:solidFill>
                <a:effectLst/>
                <a:latin typeface="Arial"/>
                <a:ea typeface="Arial"/>
                <a:cs typeface="Arial"/>
                <a:sym typeface="Arial"/>
              </a:rPr>
              <a:t>2</a:t>
            </a:r>
            <a:r>
              <a:rPr lang="hu-HU" sz="1100" b="0" i="0" u="none" strike="noStrike" cap="none" dirty="0" smtClean="0">
                <a:solidFill>
                  <a:srgbClr val="000000"/>
                </a:solidFill>
                <a:effectLst/>
                <a:latin typeface="Arial"/>
                <a:ea typeface="Arial"/>
                <a:cs typeface="Arial"/>
                <a:sym typeface="Arial"/>
              </a:rPr>
              <a:t>) a mért térfogatáramból (kg/s) valamint a sebesség és munkaszélesség adatokból számított területteljesítmény (m</a:t>
            </a:r>
            <a:r>
              <a:rPr lang="hu-HU" sz="1100" b="0" i="0" u="none" strike="noStrike" cap="none" baseline="30000" dirty="0" smtClean="0">
                <a:solidFill>
                  <a:srgbClr val="000000"/>
                </a:solidFill>
                <a:effectLst/>
                <a:latin typeface="Arial"/>
                <a:ea typeface="Arial"/>
                <a:cs typeface="Arial"/>
                <a:sym typeface="Arial"/>
              </a:rPr>
              <a:t>2</a:t>
            </a:r>
            <a:r>
              <a:rPr lang="hu-HU" sz="1100" b="0" i="0" u="none" strike="noStrike" cap="none" dirty="0" smtClean="0">
                <a:solidFill>
                  <a:srgbClr val="000000"/>
                </a:solidFill>
                <a:effectLst/>
                <a:latin typeface="Arial"/>
                <a:ea typeface="Arial"/>
                <a:cs typeface="Arial"/>
                <a:sym typeface="Arial"/>
              </a:rPr>
              <a:t>/s) értékéből számítja ki a kombájn fedélzeti számítógépe. Természetesen további korrekciókra is szükség van, hiszen a helyzet-meghatározás időpontjában learatott gabona csak percek múlva kerül a serleges felhordónak ahhoz a pontjához, ahol a tömegáram mérés történik. </a:t>
            </a:r>
          </a:p>
          <a:p>
            <a:pPr marL="158750" indent="0">
              <a:buNone/>
            </a:pPr>
            <a:r>
              <a:rPr lang="hu-HU" sz="1100" b="0" i="0" u="none" strike="noStrike" cap="none" dirty="0" smtClean="0">
                <a:solidFill>
                  <a:srgbClr val="000000"/>
                </a:solidFill>
                <a:effectLst/>
                <a:latin typeface="Arial"/>
                <a:ea typeface="Arial"/>
                <a:cs typeface="Arial"/>
                <a:sym typeface="Arial"/>
              </a:rPr>
              <a:t>Az információk a helykoordináták ismeretében térkép formában is elmenthetők. A szakértői elemzésre alkalmas hozamtérkép alatt az elmentett adatbázist értjük, és nem a megjelenített táblatérképet. A táblatérképen ugyanis a számszerű hozamadatok megjelenítésére nincsen mód, a közel azonos terméseredményeket színezett területek jelzik. A térkép mellékleteként jelenítik meg a színskálához rendelt értékeket. A monitoron megjelenített hozamtérkép esetén a rétegvonalakra kattintva az adott koordinátákhoz rögzített adat megjeleníthető. </a:t>
            </a:r>
          </a:p>
          <a:p>
            <a:pPr marL="158750" indent="0">
              <a:buNone/>
            </a:pPr>
            <a:r>
              <a:rPr lang="hu-HU" sz="1100" b="0" i="0" u="none" strike="noStrike" cap="none" dirty="0" smtClean="0">
                <a:solidFill>
                  <a:srgbClr val="000000"/>
                </a:solidFill>
                <a:effectLst/>
                <a:latin typeface="Arial"/>
                <a:ea typeface="Arial"/>
                <a:cs typeface="Arial"/>
                <a:sym typeface="Arial"/>
              </a:rPr>
              <a:t>A hozamtérkép pontossága: A hozamtérkép alapadatait szolgáltató tömegáram- és nedvességmérő szenzorok a mérési körülmények miatt méréstechnikai szempontból csak becslést végeznek. Az adatkorrekciók során természetesen számolnak az érzékelők pontosságával, a valóban betakarított területtel (fogásszélesség kihasználás), még az adatkéséssel is. A becsült értékekből történő szoftveres modellezés eredménye ettől függetlenül továbbra is becsült értéknek számít. A korrekció eredményeként 10%-</a:t>
            </a:r>
            <a:r>
              <a:rPr lang="hu-HU" sz="1100" b="0" i="0" u="none" strike="noStrike" cap="none" dirty="0" err="1" smtClean="0">
                <a:solidFill>
                  <a:srgbClr val="000000"/>
                </a:solidFill>
                <a:effectLst/>
                <a:latin typeface="Arial"/>
                <a:ea typeface="Arial"/>
                <a:cs typeface="Arial"/>
                <a:sym typeface="Arial"/>
              </a:rPr>
              <a:t>os</a:t>
            </a:r>
            <a:r>
              <a:rPr lang="hu-HU" sz="1100" b="0" i="0" u="none" strike="noStrike" cap="none" dirty="0" smtClean="0">
                <a:solidFill>
                  <a:srgbClr val="000000"/>
                </a:solidFill>
                <a:effectLst/>
                <a:latin typeface="Arial"/>
                <a:ea typeface="Arial"/>
                <a:cs typeface="Arial"/>
                <a:sym typeface="Arial"/>
              </a:rPr>
              <a:t> pontossággal számolhatunk. A hozamtérkép tehát nem válthatja ki a termény szárítás utáni mérlegelését, de a táblán belüli relatív értékek az azonos számítási mód miatt pontosak lesznek, az adatbázis további feldolgozásra, kezelési térképek előállítására alkalmas.</a:t>
            </a:r>
          </a:p>
          <a:p>
            <a:endParaRPr lang="hu-HU" dirty="0"/>
          </a:p>
        </p:txBody>
      </p:sp>
    </p:spTree>
    <p:extLst>
      <p:ext uri="{BB962C8B-B14F-4D97-AF65-F5344CB8AC3E}">
        <p14:creationId xmlns:p14="http://schemas.microsoft.com/office/powerpoint/2010/main" val="1065240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 kezelési térkép a monitoron megjeleníthető, de az adatok lementése nem feltétlenül történik meg automatikusan. Ilyenkor az adatnaplózást a gépkezelőnek kell elvégeznie. Ezt nem tudja utólag megtenni, a kezelés megkezdésekor be kell indítania az adatnaplózást. A kezelési adatok kiolvasását az erőgép univerzális termináljáról egy adathordozóra (ez lehet USB-kulcs, memóriakártya) egyszerűen elvégezhető, majd azt követően az arra alkalmas szoftverrel (például az </a:t>
            </a:r>
            <a:r>
              <a:rPr lang="hu-HU" sz="1100" b="0" i="0" u="none" strike="noStrike" cap="none" dirty="0" err="1" smtClean="0">
                <a:solidFill>
                  <a:srgbClr val="000000"/>
                </a:solidFill>
                <a:effectLst/>
                <a:latin typeface="Arial"/>
                <a:ea typeface="Arial"/>
                <a:cs typeface="Arial"/>
                <a:sym typeface="Arial"/>
              </a:rPr>
              <a:t>AgLeader</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Spatial</a:t>
            </a:r>
            <a:r>
              <a:rPr lang="hu-HU" sz="1100" b="0" i="0" u="none" strike="noStrike" cap="none" dirty="0" smtClean="0">
                <a:solidFill>
                  <a:srgbClr val="000000"/>
                </a:solidFill>
                <a:effectLst/>
                <a:latin typeface="Arial"/>
                <a:ea typeface="Arial"/>
                <a:cs typeface="Arial"/>
                <a:sym typeface="Arial"/>
              </a:rPr>
              <a:t> Management System, rövid nevén „SMS”) az adatok nyers formában megjeleníthetők. További elemzéshez általában összehasonlító adatbázisra van szükség.</a:t>
            </a:r>
          </a:p>
          <a:p>
            <a:pPr marL="158750" indent="0">
              <a:buNone/>
            </a:pPr>
            <a:r>
              <a:rPr lang="hu-HU" sz="1100" b="0" i="0" u="none" strike="noStrike" cap="none" dirty="0" smtClean="0">
                <a:solidFill>
                  <a:srgbClr val="000000"/>
                </a:solidFill>
                <a:effectLst/>
                <a:latin typeface="Arial"/>
                <a:ea typeface="Arial"/>
                <a:cs typeface="Arial"/>
                <a:sym typeface="Arial"/>
              </a:rPr>
              <a:t>Adatfelhő szolgáltatást igénybe véve a naplózott adatok kiolvasása vezeték nélküli internet hálózaton keresztül automatikusan megtörténik, a gépkezelő ebből a szempontból tehermentesítve van. A felhőszolgáltatók szakértői elemzést is vállalnak.</a:t>
            </a:r>
          </a:p>
          <a:p>
            <a:pPr marL="158750" indent="0">
              <a:buNone/>
            </a:pPr>
            <a:endParaRPr lang="hu-HU" dirty="0"/>
          </a:p>
        </p:txBody>
      </p:sp>
    </p:spTree>
    <p:extLst>
      <p:ext uri="{BB962C8B-B14F-4D97-AF65-F5344CB8AC3E}">
        <p14:creationId xmlns:p14="http://schemas.microsoft.com/office/powerpoint/2010/main" val="434113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 kezelések során nyert adatoknak fontos szerepe van a gazdálkodási döntések előkészítésében. Az adatok helykoordinátákkal és időbélyeggel vannak ellátva, ez azt jelenti, hogy a mérések nem ismételhetők meg. A nyers szenzor adatok egy szűrő programmal történő ellenőrzést követően kerülnek a naplóba, hiszen a gép rázkódása, a tápfeszültség ingadozása, a műholdjel pillanatnyi kiesése mérési hibákat okozhat. A szűrő szoftver nem szakmai döntést hoz, egyszerűen </a:t>
            </a:r>
            <a:r>
              <a:rPr lang="hu-HU" sz="1100" b="0" i="0" u="none" strike="noStrike" cap="none" dirty="0" err="1" smtClean="0">
                <a:solidFill>
                  <a:srgbClr val="000000"/>
                </a:solidFill>
                <a:effectLst/>
                <a:latin typeface="Arial"/>
                <a:ea typeface="Arial"/>
                <a:cs typeface="Arial"/>
                <a:sym typeface="Arial"/>
              </a:rPr>
              <a:t>kitörli</a:t>
            </a:r>
            <a:r>
              <a:rPr lang="hu-HU" sz="1100" b="0" i="0" u="none" strike="noStrike" cap="none" dirty="0" smtClean="0">
                <a:solidFill>
                  <a:srgbClr val="000000"/>
                </a:solidFill>
                <a:effectLst/>
                <a:latin typeface="Arial"/>
                <a:ea typeface="Arial"/>
                <a:cs typeface="Arial"/>
                <a:sym typeface="Arial"/>
              </a:rPr>
              <a:t> a kiugró értékeket. </a:t>
            </a:r>
          </a:p>
          <a:p>
            <a:pPr marL="158750" indent="0">
              <a:buNone/>
            </a:pPr>
            <a:r>
              <a:rPr lang="hu-HU" sz="1100" b="0" i="0" u="none" strike="noStrike" cap="none" dirty="0" smtClean="0">
                <a:solidFill>
                  <a:srgbClr val="000000"/>
                </a:solidFill>
                <a:effectLst/>
                <a:latin typeface="Arial"/>
                <a:ea typeface="Arial"/>
                <a:cs typeface="Arial"/>
                <a:sym typeface="Arial"/>
              </a:rPr>
              <a:t>A naplóban rögzített adatok ellenőrzése során összehasonlítják azokat az adott térkoordinátához a kezelési tervben előírt mennyiségi adatokkal. Az itt mutatkozó eltérésből következtetni lehet egy esetleges műszaki meghibásodásra, helytelen gépkezelői magatartásra (nem a terepviszonyoknak megfelelő sebesség megválasztás), mérési hibára (szenzor hiba, vagy a késleltetési idő pontatlan beállítása).</a:t>
            </a:r>
          </a:p>
          <a:p>
            <a:endParaRPr lang="hu-HU" dirty="0"/>
          </a:p>
        </p:txBody>
      </p:sp>
    </p:spTree>
    <p:extLst>
      <p:ext uri="{BB962C8B-B14F-4D97-AF65-F5344CB8AC3E}">
        <p14:creationId xmlns:p14="http://schemas.microsoft.com/office/powerpoint/2010/main" val="1219613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Amennyiben a talajművelő gép nincsen szenzorokkal felszerelve, még nem jelenti azt, hogy áttételesen ne vehetne részt a talajállapot feltérképezésében. A traktor pillanatnyi hajtóanyag fogyasztásának térkoordinátákhoz rendelése egyfajta talajtérképet eredményez, amely a talaj kötöttségének, művelés előtti </a:t>
            </a:r>
            <a:r>
              <a:rPr lang="hu-HU" sz="1100" b="0" i="0" u="none" strike="noStrike" cap="none" dirty="0" err="1" smtClean="0">
                <a:solidFill>
                  <a:srgbClr val="000000"/>
                </a:solidFill>
                <a:effectLst/>
                <a:latin typeface="Arial"/>
                <a:ea typeface="Arial"/>
                <a:cs typeface="Arial"/>
                <a:sym typeface="Arial"/>
              </a:rPr>
              <a:t>tömörödöttségének</a:t>
            </a:r>
            <a:r>
              <a:rPr lang="hu-HU" sz="1100" b="0" i="0" u="none" strike="noStrike" cap="none" dirty="0" smtClean="0">
                <a:solidFill>
                  <a:srgbClr val="000000"/>
                </a:solidFill>
                <a:effectLst/>
                <a:latin typeface="Arial"/>
                <a:ea typeface="Arial"/>
                <a:cs typeface="Arial"/>
                <a:sym typeface="Arial"/>
              </a:rPr>
              <a:t> táblán belüli változékonyágát mutatja. Ez az adatgyűjtés csak relatív értékeket biztosít, de kalibrálással használható pontosságúvá válik a talajtérkép. A térkoordináták rögzítéséhez a traktor globális helymeghatározó rendszerét lehet felhasználni. </a:t>
            </a:r>
          </a:p>
          <a:p>
            <a:pPr marL="158750" indent="0">
              <a:buNone/>
            </a:pPr>
            <a:r>
              <a:rPr lang="hu-HU" sz="1100" b="0" i="0" u="none" strike="noStrike" cap="none" dirty="0" smtClean="0">
                <a:solidFill>
                  <a:srgbClr val="000000"/>
                </a:solidFill>
                <a:effectLst/>
                <a:latin typeface="Arial"/>
                <a:ea typeface="Arial"/>
                <a:cs typeface="Arial"/>
                <a:sym typeface="Arial"/>
              </a:rPr>
              <a:t>Ha a traktor műholdas navigációs eszközzel rendelkezik, a kormányzási segédeket is használni lehet a talajművelés során. Az egyszerű vezetési segédek fényemittáló (led) diódás kijelzővel mutatják a haladási iránytól való eltérés mértékét, de továbbra is a gépkezelő ügyességén múlik a munkaminőség. Kicsit nagyobb befektetéssel a traktor irányításába aktívan beavatkozó vezetési segédet, automatakormányzási rendszert is választhatunk, amely jelentős koncentrációs terhet vesz le a gépkezelő válláról. Az automatakormányzás optimális nyomvonalon tartja a gépet, egyenesek maradnak a sorok kedvezőtlen időjárási helyzetben, szárazság esetén nagy porban vagy késő őszi hónapokban, ködös-párás levegőben, illetve éjszakai munkakörülmények között is.</a:t>
            </a:r>
          </a:p>
          <a:p>
            <a:pPr marL="158750" indent="0">
              <a:buNone/>
            </a:pPr>
            <a:r>
              <a:rPr lang="hu-HU" sz="1100" b="0" i="0" u="none" strike="noStrike" cap="none" dirty="0" smtClean="0">
                <a:solidFill>
                  <a:srgbClr val="000000"/>
                </a:solidFill>
                <a:effectLst/>
                <a:latin typeface="Arial"/>
                <a:ea typeface="Arial"/>
                <a:cs typeface="Arial"/>
                <a:sym typeface="Arial"/>
              </a:rPr>
              <a:t>A fogáscsatlakozáson kívül a szabadföldi kertészeti művelésben, különösen a kiemelt ágyások elkészítésében az egyenes vonalú haladást támogató kormányzási segédeknek van jelentősége. Az egyenes ágyások nem csak szebbek, de megkönnyítik a kapcsolódó munkafolyamatok (csepegtető öntözőcsövek elhelyezése, az ágyások fóliafedése) elvégzését is.</a:t>
            </a:r>
          </a:p>
          <a:p>
            <a:pPr marL="158750" indent="0">
              <a:buNone/>
            </a:pPr>
            <a:r>
              <a:rPr lang="hu-HU" sz="1100" b="0" i="0" u="none" strike="noStrike" cap="none" dirty="0" smtClean="0">
                <a:solidFill>
                  <a:srgbClr val="000000"/>
                </a:solidFill>
                <a:effectLst/>
                <a:latin typeface="Arial"/>
                <a:ea typeface="Arial"/>
                <a:cs typeface="Arial"/>
                <a:sym typeface="Arial"/>
              </a:rPr>
              <a:t>Dombos területen két lehetőség adódik az erózió elleni védekezésre: a teraszos művelés, és a rétegvonal mentén történő talajművelés. Magyarországon a teraszos gazdálkodás nem terjedt el, mert aránytalanul magas tereprendezési költséggel jár. A rétegvonalak mentén történő talajművelés közismert módszer. Nehézsége, hogy a felület nem szabályos, a rétegvonalak egymással nem párhuzamosak, és természetesen a talajfelszínen nem látszanak. A műholdas navigáció háromdimenziós alkalmazása lehetőséget biztosít azonban arra, hogy egy speciális szoftver segítségével a táblatérképen a domborzat változását jelző kontúrjelzőket elhelyezze. A vezetéstámogató rendszerek pontosan képesek követni azokat. Minél pontosabban sikerül a sorokat a rétegvonalat követve elvetni, annál nagyobb lesz az eróziógátlás mértéke. Sajnos ez azt jelenti, hogy a talajművelő és vető gépeket is ív mentén kell járatni, tehát a </a:t>
            </a:r>
            <a:r>
              <a:rPr lang="hu-HU" sz="1100" b="0" i="0" u="none" strike="noStrike" cap="none" dirty="0" err="1" smtClean="0">
                <a:solidFill>
                  <a:srgbClr val="000000"/>
                </a:solidFill>
                <a:effectLst/>
                <a:latin typeface="Arial"/>
                <a:ea typeface="Arial"/>
                <a:cs typeface="Arial"/>
                <a:sym typeface="Arial"/>
              </a:rPr>
              <a:t>lazításos</a:t>
            </a:r>
            <a:r>
              <a:rPr lang="hu-HU" sz="1100" b="0" i="0" u="none" strike="noStrike" cap="none" dirty="0" smtClean="0">
                <a:solidFill>
                  <a:srgbClr val="000000"/>
                </a:solidFill>
                <a:effectLst/>
                <a:latin typeface="Arial"/>
                <a:ea typeface="Arial"/>
                <a:cs typeface="Arial"/>
                <a:sym typeface="Arial"/>
              </a:rPr>
              <a:t> alapművelést célszerű előnyben részesíteni. </a:t>
            </a:r>
          </a:p>
          <a:p>
            <a:pPr marL="158750" indent="0">
              <a:buNone/>
            </a:pPr>
            <a:r>
              <a:rPr lang="hu-HU" sz="1100" b="0" i="0" u="none" strike="noStrike" cap="none" dirty="0" smtClean="0">
                <a:solidFill>
                  <a:srgbClr val="000000"/>
                </a:solidFill>
                <a:effectLst/>
                <a:latin typeface="Arial"/>
                <a:ea typeface="Arial"/>
                <a:cs typeface="Arial"/>
                <a:sym typeface="Arial"/>
              </a:rPr>
              <a:t>A nagy vonóerő igényű talajművelő eszközök annyira leterhelhetik az erőgép motorját, hogy a motorvezérlés a változó talajellenállást már nem képes kezelni. Függesztett munkagép esetén a traktorhidraulika erőszabályzója a művelési mélység változtatásával tartja állandó értéken a vonóerőt. Vontatott, vagy félig függesztett ekék esetén az aktív fogásszélesség állítás veheti át ezt a szerepet. Ekkor a barázdák nem lesznek teljesen egyenesek!</a:t>
            </a:r>
          </a:p>
          <a:p>
            <a:endParaRPr lang="hu-HU" dirty="0"/>
          </a:p>
        </p:txBody>
      </p:sp>
    </p:spTree>
    <p:extLst>
      <p:ext uri="{BB962C8B-B14F-4D97-AF65-F5344CB8AC3E}">
        <p14:creationId xmlns:p14="http://schemas.microsoft.com/office/powerpoint/2010/main" val="2871707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 precíziós gazdálkodás módszerei közül elsőként a műtrágya táblán belüli differenciált kijuttatása terjedt el. A technológia lépései jól </a:t>
            </a:r>
            <a:r>
              <a:rPr lang="hu-HU" sz="1100" b="0" i="0" u="none" strike="noStrike" cap="none" dirty="0" err="1" smtClean="0">
                <a:solidFill>
                  <a:srgbClr val="000000"/>
                </a:solidFill>
                <a:effectLst/>
                <a:latin typeface="Arial"/>
                <a:ea typeface="Arial"/>
                <a:cs typeface="Arial"/>
                <a:sym typeface="Arial"/>
              </a:rPr>
              <a:t>körülhatárolhatók</a:t>
            </a:r>
            <a:r>
              <a:rPr lang="hu-HU" sz="1100" b="0" i="0" u="none" strike="noStrike" cap="none" dirty="0" smtClean="0">
                <a:solidFill>
                  <a:srgbClr val="000000"/>
                </a:solidFill>
                <a:effectLst/>
                <a:latin typeface="Arial"/>
                <a:ea typeface="Arial"/>
                <a:cs typeface="Arial"/>
                <a:sym typeface="Arial"/>
              </a:rPr>
              <a:t>:</a:t>
            </a:r>
          </a:p>
          <a:p>
            <a:pPr lvl="0"/>
            <a:r>
              <a:rPr lang="hu-HU" sz="1100" b="0" i="0" u="none" strike="noStrike" cap="none" dirty="0" smtClean="0">
                <a:solidFill>
                  <a:srgbClr val="000000"/>
                </a:solidFill>
                <a:effectLst/>
                <a:latin typeface="Arial"/>
                <a:ea typeface="Arial"/>
                <a:cs typeface="Arial"/>
                <a:sym typeface="Arial"/>
              </a:rPr>
              <a:t>Szisztematikus talajmintavétel a táblán belüli variabilitás meghatározására.</a:t>
            </a:r>
          </a:p>
          <a:p>
            <a:pPr lvl="0"/>
            <a:r>
              <a:rPr lang="hu-HU" sz="1100" b="0" i="0" u="none" strike="noStrike" cap="none" dirty="0" smtClean="0">
                <a:solidFill>
                  <a:srgbClr val="000000"/>
                </a:solidFill>
                <a:effectLst/>
                <a:latin typeface="Arial"/>
                <a:ea typeface="Arial"/>
                <a:cs typeface="Arial"/>
                <a:sym typeface="Arial"/>
              </a:rPr>
              <a:t>A GPS segítségével a mintavételek helykoordinátáinak rögzítése. </a:t>
            </a:r>
          </a:p>
          <a:p>
            <a:pPr lvl="0"/>
            <a:r>
              <a:rPr lang="hu-HU" sz="1100" b="0" i="0" u="none" strike="noStrike" cap="none" dirty="0" smtClean="0">
                <a:solidFill>
                  <a:srgbClr val="000000"/>
                </a:solidFill>
                <a:effectLst/>
                <a:latin typeface="Arial"/>
                <a:ea typeface="Arial"/>
                <a:cs typeface="Arial"/>
                <a:sym typeface="Arial"/>
              </a:rPr>
              <a:t>Kezelési térképek készítése a mintavételekből nyert információk és egyéb adatok alapján. (</a:t>
            </a:r>
            <a:r>
              <a:rPr lang="hu-HU" sz="1100" b="0" i="0" u="none" strike="noStrike" cap="none" dirty="0" err="1" smtClean="0">
                <a:solidFill>
                  <a:srgbClr val="000000"/>
                </a:solidFill>
                <a:effectLst/>
                <a:latin typeface="Arial"/>
                <a:ea typeface="Arial"/>
                <a:cs typeface="Arial"/>
                <a:sym typeface="Arial"/>
              </a:rPr>
              <a:t>Geographical</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Information</a:t>
            </a:r>
            <a:r>
              <a:rPr lang="hu-HU" sz="1100" b="0" i="0" u="none" strike="noStrike" cap="none" dirty="0" smtClean="0">
                <a:solidFill>
                  <a:srgbClr val="000000"/>
                </a:solidFill>
                <a:effectLst/>
                <a:latin typeface="Arial"/>
                <a:ea typeface="Arial"/>
                <a:cs typeface="Arial"/>
                <a:sym typeface="Arial"/>
              </a:rPr>
              <a:t> System, GIS) </a:t>
            </a:r>
          </a:p>
          <a:p>
            <a:pPr lvl="0"/>
            <a:r>
              <a:rPr lang="hu-HU" sz="1100" b="0" i="0" u="none" strike="noStrike" cap="none" dirty="0" smtClean="0">
                <a:solidFill>
                  <a:srgbClr val="000000"/>
                </a:solidFill>
                <a:effectLst/>
                <a:latin typeface="Arial"/>
                <a:ea typeface="Arial"/>
                <a:cs typeface="Arial"/>
                <a:sym typeface="Arial"/>
              </a:rPr>
              <a:t>A munkagép vezérlő számítógépe a betöltött információk alapján a táblán belül differenciált műtrágya - és permetlé kijuttatást biztosít.</a:t>
            </a:r>
          </a:p>
          <a:p>
            <a:pPr lvl="0"/>
            <a:r>
              <a:rPr lang="hu-HU" sz="1100" b="0" i="0" u="none" strike="noStrike" cap="none" dirty="0" smtClean="0">
                <a:solidFill>
                  <a:srgbClr val="000000"/>
                </a:solidFill>
                <a:effectLst/>
                <a:latin typeface="Arial"/>
                <a:ea typeface="Arial"/>
                <a:cs typeface="Arial"/>
                <a:sym typeface="Arial"/>
              </a:rPr>
              <a:t>A kezelés tényadatai felhasználhatók a számla mellékletét képező kezelési jegyzőkönyv készítésére, vagy a GIS adatbázis részeként a következő kezeléseknél az adagok további </a:t>
            </a:r>
            <a:r>
              <a:rPr lang="hu-HU" sz="1100" b="0" i="0" u="none" strike="noStrike" cap="none" dirty="0" err="1" smtClean="0">
                <a:solidFill>
                  <a:srgbClr val="000000"/>
                </a:solidFill>
                <a:effectLst/>
                <a:latin typeface="Arial"/>
                <a:ea typeface="Arial"/>
                <a:cs typeface="Arial"/>
                <a:sym typeface="Arial"/>
              </a:rPr>
              <a:t>pontosítását</a:t>
            </a:r>
            <a:r>
              <a:rPr lang="hu-HU" sz="1100" b="0" i="0" u="none" strike="noStrike" cap="none" dirty="0" smtClean="0">
                <a:solidFill>
                  <a:srgbClr val="000000"/>
                </a:solidFill>
                <a:effectLst/>
                <a:latin typeface="Arial"/>
                <a:ea typeface="Arial"/>
                <a:cs typeface="Arial"/>
                <a:sym typeface="Arial"/>
              </a:rPr>
              <a:t> szolgálhatják.</a:t>
            </a:r>
          </a:p>
          <a:p>
            <a:pPr marL="158750" indent="0">
              <a:buNone/>
            </a:pPr>
            <a:r>
              <a:rPr lang="hu-HU" sz="1100" b="0" i="0" u="none" strike="noStrike" cap="none" dirty="0" smtClean="0">
                <a:solidFill>
                  <a:srgbClr val="000000"/>
                </a:solidFill>
                <a:effectLst/>
                <a:latin typeface="Arial"/>
                <a:ea typeface="Arial"/>
                <a:cs typeface="Arial"/>
                <a:sym typeface="Arial"/>
              </a:rPr>
              <a:t>A módszer elterjedését segítette, hogy a leggyakrabban alkalmazott röpítőtárcsás műtrágyaszóró gépek szórásnormája egyetlen szerkezet (a kifolyó műtrágya térfogatáramát szabályzó tolózár) távvezérlésével rendkívül egyszerűen szabályozható. Leegyszerűsítve a folyamatot a következő képen képzelhetjük el a differenciált műtrágya kijuttatást:</a:t>
            </a:r>
          </a:p>
          <a:p>
            <a:pPr lvl="0"/>
            <a:r>
              <a:rPr lang="hu-HU" sz="1100" b="0" i="0" u="none" strike="noStrike" cap="none" dirty="0" smtClean="0">
                <a:solidFill>
                  <a:srgbClr val="000000"/>
                </a:solidFill>
                <a:effectLst/>
                <a:latin typeface="Arial"/>
                <a:ea typeface="Arial"/>
                <a:cs typeface="Arial"/>
                <a:sym typeface="Arial"/>
              </a:rPr>
              <a:t>A táblát a szórógép munkaszélességének megfelelő méretű négyzet alakú raszterekre bontjuk fel, és a kezelési térképen ezekhez rendeljük hozzá az adott területegységre kijuttatandó műtrágya mennyiséget.</a:t>
            </a:r>
          </a:p>
          <a:p>
            <a:pPr lvl="0"/>
            <a:r>
              <a:rPr lang="hu-HU" sz="1100" b="0" i="0" u="none" strike="noStrike" cap="none" dirty="0" smtClean="0">
                <a:solidFill>
                  <a:srgbClr val="000000"/>
                </a:solidFill>
                <a:effectLst/>
                <a:latin typeface="Arial"/>
                <a:ea typeface="Arial"/>
                <a:cs typeface="Arial"/>
                <a:sym typeface="Arial"/>
              </a:rPr>
              <a:t>A traktor fedélzeti számítógépe lekérdezi a műholdas helymeghatározó rendszert, hogy a gép melyik raszterben helyezkedik el.</a:t>
            </a:r>
          </a:p>
          <a:p>
            <a:pPr lvl="0"/>
            <a:r>
              <a:rPr lang="hu-HU" sz="1100" b="0" i="0" u="none" strike="noStrike" cap="none" dirty="0" smtClean="0">
                <a:solidFill>
                  <a:srgbClr val="000000"/>
                </a:solidFill>
                <a:effectLst/>
                <a:latin typeface="Arial"/>
                <a:ea typeface="Arial"/>
                <a:cs typeface="Arial"/>
                <a:sym typeface="Arial"/>
              </a:rPr>
              <a:t>A munkagép műveleti számítógépe a kezelési térkép és a helykoordináták alapján kiszámítja a szükséges térfogatáram biztosításához a megfelelő tolózár helyzetet, és elektromos </a:t>
            </a:r>
            <a:r>
              <a:rPr lang="hu-HU" sz="1100" b="0" i="0" u="none" strike="noStrike" cap="none" dirty="0" err="1" smtClean="0">
                <a:solidFill>
                  <a:srgbClr val="000000"/>
                </a:solidFill>
                <a:effectLst/>
                <a:latin typeface="Arial"/>
                <a:ea typeface="Arial"/>
                <a:cs typeface="Arial"/>
                <a:sym typeface="Arial"/>
              </a:rPr>
              <a:t>szervómotorral</a:t>
            </a:r>
            <a:r>
              <a:rPr lang="hu-HU" sz="1100" b="0" i="0" u="none" strike="noStrike" cap="none" dirty="0" smtClean="0">
                <a:solidFill>
                  <a:srgbClr val="000000"/>
                </a:solidFill>
                <a:effectLst/>
                <a:latin typeface="Arial"/>
                <a:ea typeface="Arial"/>
                <a:cs typeface="Arial"/>
                <a:sym typeface="Arial"/>
              </a:rPr>
              <a:t> beállítja azt.</a:t>
            </a:r>
          </a:p>
          <a:p>
            <a:pPr lvl="0"/>
            <a:r>
              <a:rPr lang="hu-HU" sz="1100" b="0" i="0" u="none" strike="noStrike" cap="none" dirty="0" smtClean="0">
                <a:solidFill>
                  <a:srgbClr val="000000"/>
                </a:solidFill>
                <a:effectLst/>
                <a:latin typeface="Arial"/>
                <a:ea typeface="Arial"/>
                <a:cs typeface="Arial"/>
                <a:sym typeface="Arial"/>
              </a:rPr>
              <a:t>A gép az adott beállítással megtesz akkora távolságot, amekkora a munkaszélesség, majd ismét lekérdezi a helykoordinátákat, és szükség esetén megismétli a beállítási folyamatot.</a:t>
            </a:r>
          </a:p>
          <a:p>
            <a:endParaRPr lang="hu-HU" dirty="0"/>
          </a:p>
        </p:txBody>
      </p:sp>
    </p:spTree>
    <p:extLst>
      <p:ext uri="{BB962C8B-B14F-4D97-AF65-F5344CB8AC3E}">
        <p14:creationId xmlns:p14="http://schemas.microsoft.com/office/powerpoint/2010/main" val="678300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Függesztett műtrágyaszóró gépek esetében (a tartály gravitációs ürítése miatt) a haladási sebesség megváltozása befolyásolja a területegységre ténylegesen kiszórt mennyiséget, ezért a fent leírt eljárást korrigálni kell. Korrekciót kíván a lejtős terület, az oldalszél, a táblaszél üzemmód, és a célzott műtrágya kijuttatás igénye is. </a:t>
            </a:r>
          </a:p>
          <a:p>
            <a:pPr marL="158750" indent="0">
              <a:buNone/>
            </a:pPr>
            <a:r>
              <a:rPr lang="hu-HU" sz="1100" b="0" i="0" u="none" strike="noStrike" cap="none" dirty="0" smtClean="0">
                <a:solidFill>
                  <a:srgbClr val="000000"/>
                </a:solidFill>
                <a:effectLst/>
                <a:latin typeface="Arial"/>
                <a:ea typeface="Arial"/>
                <a:cs typeface="Arial"/>
                <a:sym typeface="Arial"/>
              </a:rPr>
              <a:t>A haladási sebesség ingadozását a változást késedelem nélkül követő tolózár után-állítással lehet kompenzálni. A kompenzált tolózárállításhoz szükséges adatok közül mérjük a haladási sebességet (radarral, GPS-el, vagy a traktor sebességmérőjével), és a ténylegesen kijuttatott tömegáramot (a tartály tömegét mérő mérlegcellákkal). A munkaszélességet, a műtrágya sűrűségét, és a kifolyási jellemzőit befolyásoló állagát (por, granulátum) a gépkezelőnek kell megadnia. Valójában egyetlen adat változását tudjuk valósidőben regisztrálni, ez a haladási sebesség. A mérlegcellák a rakomány néhány grammos változását nem érzékelik, tehát itt szakaszátlagokkal kell beérnünk. Mivel a munkaszélességet sem mérjük, ezért nyomjelző, vagy műholdas vezető segéd alkalmazása a precíziós tápanyag kijuttatáshoz is szükséges. </a:t>
            </a:r>
          </a:p>
          <a:p>
            <a:pPr marL="158750" indent="0">
              <a:buNone/>
            </a:pPr>
            <a:r>
              <a:rPr lang="hu-HU" sz="1100" b="0" i="0" u="none" strike="noStrike" cap="none" dirty="0" smtClean="0">
                <a:solidFill>
                  <a:srgbClr val="000000"/>
                </a:solidFill>
                <a:effectLst/>
                <a:latin typeface="Arial"/>
                <a:ea typeface="Arial"/>
                <a:cs typeface="Arial"/>
                <a:sym typeface="Arial"/>
              </a:rPr>
              <a:t>Az oldalszél miatt kialakuló szóráskép torzulást a műtrágya feladási helyének megváltoztatásával lehet kompenzálni. Ezt egyszerűen úgy érik el, hogy az adagolónyílás alá egy elmozdítható tölcsért szerelnek be, amely szükség esetén nem a röpítő tárcsa középpontjába, hanem forgásirányban eltolva juttatja a szóró szerkezetre a műtrágyát. A szóráskép torzulást mérni is kell, ezt valósidőben a tárcsa körül elhelyezett szenzorok (radar) érzékelik. A munkagépek teljes elektronikus felügyeletének igénye olyan eljárások bevezetését eredményezte, amelyek a hagyományos eszközök esetében még hibás tervezési elvnek minősültek volna. Ilyen például a röpítő tárcsák változó fordulatszámú (</a:t>
            </a:r>
            <a:r>
              <a:rPr lang="hu-HU" sz="1100" b="0" i="0" u="none" strike="noStrike" cap="none" dirty="0" err="1" smtClean="0">
                <a:solidFill>
                  <a:srgbClr val="000000"/>
                </a:solidFill>
                <a:effectLst/>
                <a:latin typeface="Arial"/>
                <a:ea typeface="Arial"/>
                <a:cs typeface="Arial"/>
                <a:sym typeface="Arial"/>
              </a:rPr>
              <a:t>elektro</a:t>
            </a:r>
            <a:r>
              <a:rPr lang="hu-HU" sz="1100" b="0" i="0" u="none" strike="noStrike" cap="none" dirty="0" smtClean="0">
                <a:solidFill>
                  <a:srgbClr val="000000"/>
                </a:solidFill>
                <a:effectLst/>
                <a:latin typeface="Arial"/>
                <a:ea typeface="Arial"/>
                <a:cs typeface="Arial"/>
                <a:sym typeface="Arial"/>
              </a:rPr>
              <a:t>-hidraulikus) meghajtása. A fordulatszám csökkenésével a röpítő energia megváltozik, vele együtt változik a munkaszélesség és a szóráskép is. A szóró szerkezet közelében elhelyezett radarok ha megmérni nem is képesek, de viszonylag jó becsléssel meg tudják határozni a lecsökkent munkaszélességet. A tolózár helyzetének korrigálásával pedig a megváltozott területteljesítményhez igazítja az elektronika a szórásnormát is. Az eljárás a permetezőgépekhez hasonló szakaszolást tesz lehetővé a szóráskép két szélén, megkönnyíti a szabálytalan alakú táblák, ék alakú kiszögellések kezelését.</a:t>
            </a:r>
          </a:p>
          <a:p>
            <a:endParaRPr lang="hu-HU" dirty="0"/>
          </a:p>
        </p:txBody>
      </p:sp>
    </p:spTree>
    <p:extLst>
      <p:ext uri="{BB962C8B-B14F-4D97-AF65-F5344CB8AC3E}">
        <p14:creationId xmlns:p14="http://schemas.microsoft.com/office/powerpoint/2010/main" val="3933250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A táblatérkép művelési zónái alapján nem csak tápanyag kijuttatási térkép, hanem tőszám modell is készíthető. Ez azt jelenti, hogy a táblán belül változó tőtávolsággal vetünk (ültetünk), tehát a növény egyedek </a:t>
            </a:r>
            <a:r>
              <a:rPr lang="hu-HU" sz="1100" b="0" i="0" u="none" strike="noStrike" cap="none" dirty="0" err="1" smtClean="0">
                <a:solidFill>
                  <a:srgbClr val="000000"/>
                </a:solidFill>
                <a:effectLst/>
                <a:latin typeface="Arial"/>
                <a:ea typeface="Arial"/>
                <a:cs typeface="Arial"/>
                <a:sym typeface="Arial"/>
              </a:rPr>
              <a:t>tenyészterületét</a:t>
            </a:r>
            <a:r>
              <a:rPr lang="hu-HU" sz="1100" b="0" i="0" u="none" strike="noStrike" cap="none" dirty="0" smtClean="0">
                <a:solidFill>
                  <a:srgbClr val="000000"/>
                </a:solidFill>
                <a:effectLst/>
                <a:latin typeface="Arial"/>
                <a:ea typeface="Arial"/>
                <a:cs typeface="Arial"/>
                <a:sym typeface="Arial"/>
              </a:rPr>
              <a:t> a talaj mindenkori tápanyag szolgáltató képességéhez igazítjuk. A tőszámszabályzási tervre is igaz, hogy a legjobb eredményt akkor adja, ha a rendelkezésünkre áll az ültetett növényfajta, vagy hibrid tőszám reakciós kísérleteinek (</a:t>
            </a:r>
            <a:r>
              <a:rPr lang="hu-HU" sz="1100" b="0" i="0" u="none" strike="noStrike" cap="none" dirty="0" err="1" smtClean="0">
                <a:solidFill>
                  <a:srgbClr val="000000"/>
                </a:solidFill>
                <a:effectLst/>
                <a:latin typeface="Arial"/>
                <a:ea typeface="Arial"/>
                <a:cs typeface="Arial"/>
                <a:sym typeface="Arial"/>
              </a:rPr>
              <a:t>sűríthetőség</a:t>
            </a:r>
            <a:r>
              <a:rPr lang="hu-HU" sz="1100" b="0" i="0" u="none" strike="noStrike" cap="none" dirty="0" smtClean="0">
                <a:solidFill>
                  <a:srgbClr val="000000"/>
                </a:solidFill>
                <a:effectLst/>
                <a:latin typeface="Arial"/>
                <a:ea typeface="Arial"/>
                <a:cs typeface="Arial"/>
                <a:sym typeface="Arial"/>
              </a:rPr>
              <a:t>, bokrosodás, stb.) eredménye. Az egyes szolgáltatók tőszám modellje akár 28 különböző paraméterrel is kalkulálhat, és minél több ezek közül a lokális mérések által meghatározott változó, annál pontosabb lesz a modell. Ebben az esetben csökkenő vetőmag mennyiséggel is magasabb termésátlagra, kiegyensúlyozott méretfrakciókra számíthatunk.</a:t>
            </a:r>
          </a:p>
          <a:p>
            <a:endParaRPr lang="hu-HU" dirty="0"/>
          </a:p>
        </p:txBody>
      </p:sp>
    </p:spTree>
    <p:extLst>
      <p:ext uri="{BB962C8B-B14F-4D97-AF65-F5344CB8AC3E}">
        <p14:creationId xmlns:p14="http://schemas.microsoft.com/office/powerpoint/2010/main" val="2196915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Műszaki szempontból az intelligens vetőgép vezérléshez vetőkocsinként egyedi villanymotoros meghajtásra van szükség. A villanymotor közvetlenül hajtja a vetőtengelyt, fordulatszáma frekvenciaváltóval fokozatmentesen szabályozható. A vetőszerkezet működését </a:t>
            </a:r>
            <a:r>
              <a:rPr lang="hu-HU" sz="1100" b="0" i="0" u="none" strike="noStrike" cap="none" dirty="0" err="1" smtClean="0">
                <a:solidFill>
                  <a:srgbClr val="000000"/>
                </a:solidFill>
                <a:effectLst/>
                <a:latin typeface="Arial"/>
                <a:ea typeface="Arial"/>
                <a:cs typeface="Arial"/>
                <a:sym typeface="Arial"/>
              </a:rPr>
              <a:t>opto</a:t>
            </a:r>
            <a:r>
              <a:rPr lang="hu-HU" sz="1100" b="0" i="0" u="none" strike="noStrike" cap="none" dirty="0" smtClean="0">
                <a:solidFill>
                  <a:srgbClr val="000000"/>
                </a:solidFill>
                <a:effectLst/>
                <a:latin typeface="Arial"/>
                <a:ea typeface="Arial"/>
                <a:cs typeface="Arial"/>
                <a:sym typeface="Arial"/>
              </a:rPr>
              <a:t>-elektronikus érzékelő (fotocella) ellenőrzi, amely nem csak arra alkalmas, hogy darabonként megszámolja, és lekönyvelje a kivetett magok számát, hanem a vetőelemek helyzetének összehangolására is képes. Ekkor az egymás mellett elhelyezkedő vetőelemek egy fél tőtávolság eltolással működnek, amely további 10%-</a:t>
            </a:r>
            <a:r>
              <a:rPr lang="hu-HU" sz="1100" b="0" i="0" u="none" strike="noStrike" cap="none" dirty="0" err="1" smtClean="0">
                <a:solidFill>
                  <a:srgbClr val="000000"/>
                </a:solidFill>
                <a:effectLst/>
                <a:latin typeface="Arial"/>
                <a:ea typeface="Arial"/>
                <a:cs typeface="Arial"/>
                <a:sym typeface="Arial"/>
              </a:rPr>
              <a:t>nyi</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tenyészterület</a:t>
            </a:r>
            <a:r>
              <a:rPr lang="hu-HU" sz="1100" b="0" i="0" u="none" strike="noStrike" cap="none" dirty="0" smtClean="0">
                <a:solidFill>
                  <a:srgbClr val="000000"/>
                </a:solidFill>
                <a:effectLst/>
                <a:latin typeface="Arial"/>
                <a:ea typeface="Arial"/>
                <a:cs typeface="Arial"/>
                <a:sym typeface="Arial"/>
              </a:rPr>
              <a:t> növekedést eredményez. A vetőgép ISOBUS kommunikációs szabvány szerint a traktor fedélzeti számítógépéről kapja az utasításokat, tehát minden vetőelem külön-külön távvezérléssel beállítható. Amennyiben műholdas helymeghatározó rendszerrel is fel van szerelve az erőgép, a tőszám modell futtatható, a vetőgép a program szerinti változó tőtávolsággal elvégzi a vetést. </a:t>
            </a:r>
          </a:p>
          <a:p>
            <a:pPr marL="158750" indent="0">
              <a:buNone/>
            </a:pPr>
            <a:r>
              <a:rPr lang="hu-HU" sz="1100" b="0" i="0" u="none" strike="noStrike" cap="none" dirty="0" smtClean="0">
                <a:solidFill>
                  <a:srgbClr val="000000"/>
                </a:solidFill>
                <a:effectLst/>
                <a:latin typeface="Arial"/>
                <a:ea typeface="Arial"/>
                <a:cs typeface="Arial"/>
                <a:sym typeface="Arial"/>
              </a:rPr>
              <a:t>Műholdas navigációs rendszer alkalmazásával a nyomjelző berendezés is elhagyható, a pontos fogáscsatlakozást a vezetési segéd megoldja. A traktor fedélzeti számítógépe rögzíti a már bevetett területet, ezért a villanymotorok be-ki kapcsolásával a permetezőgépekhez hasonló szakaszolás valósítható meg, a rávetés kiküszöbölésére. </a:t>
            </a:r>
          </a:p>
          <a:p>
            <a:pPr marL="158750" indent="0">
              <a:buNone/>
            </a:pPr>
            <a:r>
              <a:rPr lang="hu-HU" sz="1100" b="0" i="0" u="none" strike="noStrike" cap="none" dirty="0" smtClean="0">
                <a:solidFill>
                  <a:srgbClr val="000000"/>
                </a:solidFill>
                <a:effectLst/>
                <a:latin typeface="Arial"/>
                <a:ea typeface="Arial"/>
                <a:cs typeface="Arial"/>
                <a:sym typeface="Arial"/>
              </a:rPr>
              <a:t>A mulcsművelés, és a direktvetés terjedésével a vetésmélység kontroll jelentősége is megnőtt. A vetési mélység automatikus megtartását pneumatikus, vagy hidraulikus vetőcsoroszlya előterheléssel szabályozzák. A hidraulikus módszer beavatkozási sebessége nagyobb. </a:t>
            </a:r>
          </a:p>
          <a:p>
            <a:endParaRPr lang="hu-HU" dirty="0"/>
          </a:p>
        </p:txBody>
      </p:sp>
    </p:spTree>
    <p:extLst>
      <p:ext uri="{BB962C8B-B14F-4D97-AF65-F5344CB8AC3E}">
        <p14:creationId xmlns:p14="http://schemas.microsoft.com/office/powerpoint/2010/main" val="493789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 fizikai gyomszabályzás kapálást jelent, amely jól gépesíthető. Bár a kapásnövény sorok könnyen követhetők, de a munkagépek szélességének növelésével, a biztonsági sávok minimalizálásával és a munkasebesség növelésével gyorsan eléri a traktorvezető a képességei határát. Automatikus sorkövetőre van tehát szükség, lehetőleg oly módon, hogy a kultivátor gerendelye a traktorhoz képes külön hidraulikusan elmozdítható legyen, ha az a manőverezés során esetleg kilengene. A traktor soron vezetése erősebb szárú kultúráknál tapintó érzékelővel, dús lombozat esetén elektrosztatikus szenzorsorral, vagy a vetőgép általrögzített GPS koordinátasor követésével megoldható. A kultivátor segédkormányzását napjainkban vizuális jelek (kamera) alapján valósítják meg. A kamerák által rögzített kép a kezelő monitorján is látható, a haladási sebességgel, a képminőséggel, az éppen folyamatban levő korrigálás irányával együtt. A képminőség kijelzésére azért van szükség, mert a monitoron látható állományképről a gépkezelő még nem tudja eldönteni, hogy az automatika számára elég tiszta-e a kép. A haladási sebességet a gépkezelő választja meg, a sorkövetés lehet automatikus is. Célszerű előre beállítani a sortávolságot és a növény fejlettségét, mert akkor javul a gép sorfelismerése, és csak nagyon gyomos táblán ad hibajelzést a számítógép. A rendszer elméleti pontossága 2 cm, ennyit kell tehát a gyökerek fejlettségéből számítandó minimális biztonsági sávszélességhez hozzáadni. A segédkormányzás az erőgép hidraulika rendszeréről működik, és a gerendelyt egyben mozdítja el. A kocsik külön-külön nem követik az állományt, ezért ha a vetőgép csatlakozó sora a művelési szélességbe esik, tovább kell növelni a biztonsági sáv méretét. Egy kamera kb. 1,5 m-es sávot lát, tehát 2-4 sort vesz figyelembe a korrekció meghatározásához. Mivel az egész gép együtt mozdul el, egyetlen kamera is elegendő a rendszer működtetéséhez.</a:t>
            </a:r>
          </a:p>
          <a:p>
            <a:pPr marL="158750" indent="0">
              <a:buNone/>
            </a:pPr>
            <a:r>
              <a:rPr lang="hu-HU" sz="1100" b="0" i="0" u="none" strike="noStrike" cap="none" dirty="0" smtClean="0">
                <a:solidFill>
                  <a:srgbClr val="000000"/>
                </a:solidFill>
                <a:effectLst/>
                <a:latin typeface="Arial"/>
                <a:ea typeface="Arial"/>
                <a:cs typeface="Arial"/>
                <a:sym typeface="Arial"/>
              </a:rPr>
              <a:t>A </a:t>
            </a:r>
            <a:r>
              <a:rPr lang="hu-HU" sz="1100" b="0" i="0" u="none" strike="noStrike" cap="none" dirty="0" err="1" smtClean="0">
                <a:solidFill>
                  <a:srgbClr val="000000"/>
                </a:solidFill>
                <a:effectLst/>
                <a:latin typeface="Arial"/>
                <a:ea typeface="Arial"/>
                <a:cs typeface="Arial"/>
                <a:sym typeface="Arial"/>
              </a:rPr>
              <a:t>Garford</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Robocrop</a:t>
            </a:r>
            <a:r>
              <a:rPr lang="hu-HU" sz="1100" b="0" i="0" u="none" strike="noStrike" cap="none" dirty="0" smtClean="0">
                <a:solidFill>
                  <a:srgbClr val="000000"/>
                </a:solidFill>
                <a:effectLst/>
                <a:latin typeface="Arial"/>
                <a:ea typeface="Arial"/>
                <a:cs typeface="Arial"/>
                <a:sym typeface="Arial"/>
              </a:rPr>
              <a:t> In </a:t>
            </a:r>
            <a:r>
              <a:rPr lang="hu-HU" sz="1100" b="0" i="0" u="none" strike="noStrike" cap="none" dirty="0" err="1" smtClean="0">
                <a:solidFill>
                  <a:srgbClr val="000000"/>
                </a:solidFill>
                <a:effectLst/>
                <a:latin typeface="Arial"/>
                <a:ea typeface="Arial"/>
                <a:cs typeface="Arial"/>
                <a:sym typeface="Arial"/>
              </a:rPr>
              <a:t>Row</a:t>
            </a:r>
            <a:r>
              <a:rPr lang="hu-HU" sz="1100" b="0" i="0" u="none" strike="noStrike" cap="none" dirty="0" smtClean="0">
                <a:solidFill>
                  <a:srgbClr val="000000"/>
                </a:solidFill>
                <a:effectLst/>
                <a:latin typeface="Arial"/>
                <a:ea typeface="Arial"/>
                <a:cs typeface="Arial"/>
                <a:sym typeface="Arial"/>
              </a:rPr>
              <a:t> változata a tövek között is képes kapálni. Ennek már több kamerára van szüksége, és csak akkor működik üzembiztosan, ha a kultúrnövény fejlettebb, mint a gyomok. A gép gyakorlatilag </a:t>
            </a:r>
            <a:r>
              <a:rPr lang="hu-HU" sz="1100" b="0" i="0" u="none" strike="noStrike" cap="none" dirty="0" err="1" smtClean="0">
                <a:solidFill>
                  <a:srgbClr val="000000"/>
                </a:solidFill>
                <a:effectLst/>
                <a:latin typeface="Arial"/>
                <a:ea typeface="Arial"/>
                <a:cs typeface="Arial"/>
                <a:sym typeface="Arial"/>
              </a:rPr>
              <a:t>hidromotor</a:t>
            </a:r>
            <a:r>
              <a:rPr lang="hu-HU" sz="1100" b="0" i="0" u="none" strike="noStrike" cap="none" dirty="0" smtClean="0">
                <a:solidFill>
                  <a:srgbClr val="000000"/>
                </a:solidFill>
                <a:effectLst/>
                <a:latin typeface="Arial"/>
                <a:ea typeface="Arial"/>
                <a:cs typeface="Arial"/>
                <a:sym typeface="Arial"/>
              </a:rPr>
              <a:t> által forgatott kapával körbe sarabolja a képfeldolgozó által megállapított zöld folt becsült középpontját. Fejlett gyomokat kultúrnövénynek veszi, mert a nem </a:t>
            </a:r>
            <a:r>
              <a:rPr lang="hu-HU" sz="1100" b="0" i="0" u="none" strike="noStrike" cap="none" dirty="0" err="1" smtClean="0">
                <a:solidFill>
                  <a:srgbClr val="000000"/>
                </a:solidFill>
                <a:effectLst/>
                <a:latin typeface="Arial"/>
                <a:ea typeface="Arial"/>
                <a:cs typeface="Arial"/>
                <a:sym typeface="Arial"/>
              </a:rPr>
              <a:t>hiperspektrális</a:t>
            </a:r>
            <a:r>
              <a:rPr lang="hu-HU" sz="1100" b="0" i="0" u="none" strike="noStrike" cap="none" dirty="0" smtClean="0">
                <a:solidFill>
                  <a:srgbClr val="000000"/>
                </a:solidFill>
                <a:effectLst/>
                <a:latin typeface="Arial"/>
                <a:ea typeface="Arial"/>
                <a:cs typeface="Arial"/>
                <a:sym typeface="Arial"/>
              </a:rPr>
              <a:t> képet rögzítenek a kamerák. A </a:t>
            </a:r>
            <a:r>
              <a:rPr lang="hu-HU" sz="1100" b="0" i="0" u="none" strike="noStrike" cap="none" dirty="0" err="1" smtClean="0">
                <a:solidFill>
                  <a:srgbClr val="000000"/>
                </a:solidFill>
                <a:effectLst/>
                <a:latin typeface="Arial"/>
                <a:ea typeface="Arial"/>
                <a:cs typeface="Arial"/>
                <a:sym typeface="Arial"/>
              </a:rPr>
              <a:t>hiperspektrális</a:t>
            </a:r>
            <a:r>
              <a:rPr lang="hu-HU" sz="1100" b="0" i="0" u="none" strike="noStrike" cap="none" dirty="0" smtClean="0">
                <a:solidFill>
                  <a:srgbClr val="000000"/>
                </a:solidFill>
                <a:effectLst/>
                <a:latin typeface="Arial"/>
                <a:ea typeface="Arial"/>
                <a:cs typeface="Arial"/>
                <a:sym typeface="Arial"/>
              </a:rPr>
              <a:t> kép alapján a növényfaj is megállapítható lenne, de a képfeldolgozás sokkal lassabb, ezért nagymértékben csökkenne a területteljesítmény.</a:t>
            </a:r>
          </a:p>
          <a:p>
            <a:endParaRPr lang="hu-HU" dirty="0"/>
          </a:p>
        </p:txBody>
      </p:sp>
    </p:spTree>
    <p:extLst>
      <p:ext uri="{BB962C8B-B14F-4D97-AF65-F5344CB8AC3E}">
        <p14:creationId xmlns:p14="http://schemas.microsoft.com/office/powerpoint/2010/main" val="2018666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1" i="0" u="none" strike="noStrike" cap="none" dirty="0" smtClean="0">
                <a:solidFill>
                  <a:srgbClr val="000000"/>
                </a:solidFill>
                <a:effectLst/>
                <a:latin typeface="Arial"/>
                <a:ea typeface="Arial"/>
                <a:cs typeface="Arial"/>
                <a:sym typeface="Arial"/>
              </a:rPr>
              <a:t>Agrár Menedzsment Rendszerek:</a:t>
            </a:r>
            <a:r>
              <a:rPr lang="hu-HU" sz="1100" b="0" i="0" u="none" strike="noStrike" cap="none" dirty="0" smtClean="0">
                <a:solidFill>
                  <a:srgbClr val="000000"/>
                </a:solidFill>
                <a:effectLst/>
                <a:latin typeface="Arial"/>
                <a:ea typeface="Arial"/>
                <a:cs typeface="Arial"/>
                <a:sym typeface="Arial"/>
              </a:rPr>
              <a:t> Az iparban használt vállalatirányítási rendszerek agrártermelésre optimalizált változata. </a:t>
            </a:r>
          </a:p>
          <a:p>
            <a:pPr marL="158750" indent="0">
              <a:buNone/>
            </a:pPr>
            <a:r>
              <a:rPr lang="hu-HU" sz="1100" b="1" i="0" u="none" strike="noStrike" cap="none" dirty="0" smtClean="0">
                <a:solidFill>
                  <a:srgbClr val="000000"/>
                </a:solidFill>
                <a:effectLst/>
                <a:latin typeface="Arial"/>
                <a:ea typeface="Arial"/>
                <a:cs typeface="Arial"/>
                <a:sym typeface="Arial"/>
              </a:rPr>
              <a:t>Precíziós gazdálkodás:</a:t>
            </a:r>
            <a:r>
              <a:rPr lang="hu-HU" sz="1100" b="0" i="0" u="none" strike="noStrike" cap="none" dirty="0" smtClean="0">
                <a:solidFill>
                  <a:srgbClr val="000000"/>
                </a:solidFill>
                <a:effectLst/>
                <a:latin typeface="Arial"/>
                <a:ea typeface="Arial"/>
                <a:cs typeface="Arial"/>
                <a:sym typeface="Arial"/>
              </a:rPr>
              <a:t> Adat alapú gazdálkodást jelent. Az adatgyűjtés történhet megfigyeléssel, távérzékeléssel (légi felvételek elemzésével), a gépek szenzor jeleinek elmentésével és feldolgozásával. Lehetővé teszi akár egyedszintű kezelési terv készítését (pl. állatgyógyászat, gyümölcsfa metszés).</a:t>
            </a:r>
          </a:p>
          <a:p>
            <a:pPr marL="158750" indent="0">
              <a:buNone/>
            </a:pPr>
            <a:r>
              <a:rPr lang="hu-HU" sz="1100" b="1" i="0" u="none" strike="noStrike" cap="none" dirty="0" smtClean="0">
                <a:solidFill>
                  <a:srgbClr val="000000"/>
                </a:solidFill>
                <a:effectLst/>
                <a:latin typeface="Arial"/>
                <a:ea typeface="Arial"/>
                <a:cs typeface="Arial"/>
                <a:sym typeface="Arial"/>
              </a:rPr>
              <a:t>Helyspecifikus gazdálkodás:</a:t>
            </a:r>
            <a:r>
              <a:rPr lang="hu-HU" sz="1100" b="0" i="0" u="none" strike="noStrike" cap="none" dirty="0" smtClean="0">
                <a:solidFill>
                  <a:srgbClr val="000000"/>
                </a:solidFill>
                <a:effectLst/>
                <a:latin typeface="Arial"/>
                <a:ea typeface="Arial"/>
                <a:cs typeface="Arial"/>
                <a:sym typeface="Arial"/>
              </a:rPr>
              <a:t> A precíziós gazdálkodás egyik módszere, amely a termőhelyt (táblákat) a begyűjtött termelési potenciál adatok alapján művelési zónákra osztja fel. A művelési zónákat egyidőben, de differenciált inputanyag (műtrágya, vetőmag) felhasználással művelik meg.</a:t>
            </a:r>
          </a:p>
          <a:p>
            <a:pPr marL="158750" indent="0">
              <a:buNone/>
            </a:pPr>
            <a:r>
              <a:rPr lang="hu-HU" sz="1100" b="1" i="0" u="none" strike="noStrike" cap="none" dirty="0" smtClean="0">
                <a:solidFill>
                  <a:srgbClr val="000000"/>
                </a:solidFill>
                <a:effectLst/>
                <a:latin typeface="Arial"/>
                <a:ea typeface="Arial"/>
                <a:cs typeface="Arial"/>
                <a:sym typeface="Arial"/>
              </a:rPr>
              <a:t>Térinformatika:</a:t>
            </a:r>
            <a:r>
              <a:rPr lang="hu-HU" sz="1100" b="0" i="0" u="none" strike="noStrike" cap="none" dirty="0" smtClean="0">
                <a:solidFill>
                  <a:srgbClr val="000000"/>
                </a:solidFill>
                <a:effectLst/>
                <a:latin typeface="Arial"/>
                <a:ea typeface="Arial"/>
                <a:cs typeface="Arial"/>
                <a:sym typeface="Arial"/>
              </a:rPr>
              <a:t> Egyfajta digitális adatbázison alapuló térkép, amely a rögzített tulajdonságok kombinációira is szűrhető. Megállapítható például, hogy a legnagyobb termések helye milyen korrelációban van a kijuttatott műtrágya adagokkal a táblán belül.</a:t>
            </a:r>
          </a:p>
          <a:p>
            <a:pPr marL="158750" indent="0">
              <a:buNone/>
            </a:pPr>
            <a:r>
              <a:rPr lang="hu-HU" sz="1100" b="1" i="0" u="none" strike="noStrike" cap="none" dirty="0" smtClean="0">
                <a:solidFill>
                  <a:srgbClr val="000000"/>
                </a:solidFill>
                <a:effectLst/>
                <a:latin typeface="Arial"/>
                <a:ea typeface="Arial"/>
                <a:cs typeface="Arial"/>
                <a:sym typeface="Arial"/>
              </a:rPr>
              <a:t>Távérzékelés:</a:t>
            </a:r>
            <a:r>
              <a:rPr lang="hu-HU" sz="1100" b="0" i="0" u="none" strike="noStrike" cap="none" dirty="0" smtClean="0">
                <a:solidFill>
                  <a:srgbClr val="000000"/>
                </a:solidFill>
                <a:effectLst/>
                <a:latin typeface="Arial"/>
                <a:ea typeface="Arial"/>
                <a:cs typeface="Arial"/>
                <a:sym typeface="Arial"/>
              </a:rPr>
              <a:t> A távérzékelés azt jelenti, hogy anélkül tudunk megmérni valamit, hogy hozzáérnénk, vele fizikai kontaktust létesítenénk. A mérési távolság néhány tizedmillimétertől (pl. induktív forgásérzékelő) a világűrig (LANDSAT műholdak) terjed.</a:t>
            </a:r>
          </a:p>
          <a:p>
            <a:pPr marL="158750" indent="0">
              <a:buNone/>
            </a:pPr>
            <a:r>
              <a:rPr lang="hu-HU" sz="1100" b="1" i="0" u="none" strike="noStrike" cap="none" dirty="0" smtClean="0">
                <a:solidFill>
                  <a:srgbClr val="000000"/>
                </a:solidFill>
                <a:effectLst/>
                <a:latin typeface="Arial"/>
                <a:ea typeface="Arial"/>
                <a:cs typeface="Arial"/>
                <a:sym typeface="Arial"/>
              </a:rPr>
              <a:t>Valós idejű beavatkozás:</a:t>
            </a:r>
            <a:r>
              <a:rPr lang="hu-HU" sz="1100" b="0" i="0" u="none" strike="noStrike" cap="none" dirty="0" smtClean="0">
                <a:solidFill>
                  <a:srgbClr val="000000"/>
                </a:solidFill>
                <a:effectLst/>
                <a:latin typeface="Arial"/>
                <a:ea typeface="Arial"/>
                <a:cs typeface="Arial"/>
                <a:sym typeface="Arial"/>
              </a:rPr>
              <a:t> Szenzor adatok alapján menet közben készül el a kezelési terv. Ilyen például amikor a tág térállású ültetvények permetezésénél a növény érzékelő automatikusan be-ki kapcsolja a szóró szerkezetet.</a:t>
            </a:r>
          </a:p>
          <a:p>
            <a:pPr marL="158750" indent="0">
              <a:buNone/>
            </a:pPr>
            <a:r>
              <a:rPr lang="hu-HU" sz="1100" b="1" i="0" u="none" strike="noStrike" cap="none" dirty="0" smtClean="0">
                <a:solidFill>
                  <a:srgbClr val="000000"/>
                </a:solidFill>
                <a:effectLst/>
                <a:latin typeface="Arial"/>
                <a:ea typeface="Arial"/>
                <a:cs typeface="Arial"/>
                <a:sym typeface="Arial"/>
              </a:rPr>
              <a:t>ISOBUS:</a:t>
            </a:r>
            <a:r>
              <a:rPr lang="hu-HU" sz="1100" b="0" i="0" u="none" strike="noStrike" cap="none" dirty="0" smtClean="0">
                <a:solidFill>
                  <a:srgbClr val="000000"/>
                </a:solidFill>
                <a:effectLst/>
                <a:latin typeface="Arial"/>
                <a:ea typeface="Arial"/>
                <a:cs typeface="Arial"/>
                <a:sym typeface="Arial"/>
              </a:rPr>
              <a:t> Az ISO 11783 nemzetközi szabványon alapuló kommunikációs rendszer rövid neve. Ez a szabvány hivatott biztosítani a különböző gyártmányú erő- és munkagépek között a hibamentes adatátvitelt. </a:t>
            </a:r>
          </a:p>
          <a:p>
            <a:endParaRPr lang="hu-HU" dirty="0"/>
          </a:p>
        </p:txBody>
      </p:sp>
    </p:spTree>
    <p:extLst>
      <p:ext uri="{BB962C8B-B14F-4D97-AF65-F5344CB8AC3E}">
        <p14:creationId xmlns:p14="http://schemas.microsoft.com/office/powerpoint/2010/main" val="1446291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1" i="0" u="none" strike="noStrike" cap="none" dirty="0" smtClean="0">
                <a:solidFill>
                  <a:srgbClr val="000000"/>
                </a:solidFill>
                <a:effectLst/>
                <a:latin typeface="Arial"/>
                <a:ea typeface="Arial"/>
                <a:cs typeface="Arial"/>
                <a:sym typeface="Arial"/>
              </a:rPr>
              <a:t>Precíziós szántóföldi permetező gépek</a:t>
            </a:r>
            <a:endParaRPr lang="hu-HU" sz="1100" b="0" i="0" u="none" strike="noStrike" cap="none" dirty="0" smtClean="0">
              <a:solidFill>
                <a:srgbClr val="000000"/>
              </a:solidFill>
              <a:effectLst/>
              <a:latin typeface="Arial"/>
              <a:ea typeface="Arial"/>
              <a:cs typeface="Arial"/>
              <a:sym typeface="Arial"/>
            </a:endParaRPr>
          </a:p>
          <a:p>
            <a:pPr marL="158750" indent="0">
              <a:buNone/>
            </a:pPr>
            <a:r>
              <a:rPr lang="hu-HU" sz="1100" b="0" i="0" u="none" strike="noStrike" cap="none" dirty="0" smtClean="0">
                <a:solidFill>
                  <a:srgbClr val="000000"/>
                </a:solidFill>
                <a:effectLst/>
                <a:latin typeface="Arial"/>
                <a:ea typeface="Arial"/>
                <a:cs typeface="Arial"/>
                <a:sym typeface="Arial"/>
              </a:rPr>
              <a:t>Szabadföldi kertészeti kultúrák esetében hagyományos síkszóró kerettel felszerelt permetezőgépeket alkalmaznak. Ezek üzemeltetése során az alábbi precíziós technikák alkalmazhatók:</a:t>
            </a:r>
          </a:p>
          <a:p>
            <a:pPr marL="158750" indent="0">
              <a:buNone/>
            </a:pPr>
            <a:r>
              <a:rPr lang="hu-HU" sz="1100" b="1" i="0" u="none" strike="noStrike" cap="none" dirty="0" smtClean="0">
                <a:solidFill>
                  <a:srgbClr val="000000"/>
                </a:solidFill>
                <a:effectLst/>
                <a:latin typeface="Arial"/>
                <a:ea typeface="Arial"/>
                <a:cs typeface="Arial"/>
                <a:sym typeface="Arial"/>
              </a:rPr>
              <a:t>Precíziós fogáscsatlakoztatás.</a:t>
            </a:r>
            <a:r>
              <a:rPr lang="hu-HU" sz="1100" b="0" i="0" u="none" strike="noStrike" cap="none" dirty="0" smtClean="0">
                <a:solidFill>
                  <a:srgbClr val="000000"/>
                </a:solidFill>
                <a:effectLst/>
                <a:latin typeface="Arial"/>
                <a:ea typeface="Arial"/>
                <a:cs typeface="Arial"/>
                <a:sym typeface="Arial"/>
              </a:rPr>
              <a:t> Vontatott, és magajáró permetezőgépek is felszerelhetők műholdas navigációs-, és vezetés támogató eszközökkel, amelyek a pontos soron vezetéshez, valamint az egyes húzások közötti csatlakozáshoz szükségesek.</a:t>
            </a:r>
          </a:p>
          <a:p>
            <a:pPr marL="158750" indent="0">
              <a:buNone/>
            </a:pPr>
            <a:r>
              <a:rPr lang="hu-HU" sz="1100" b="1" i="0" u="none" strike="noStrike" cap="none" dirty="0" smtClean="0">
                <a:solidFill>
                  <a:srgbClr val="000000"/>
                </a:solidFill>
                <a:effectLst/>
                <a:latin typeface="Arial"/>
                <a:ea typeface="Arial"/>
                <a:cs typeface="Arial"/>
                <a:sym typeface="Arial"/>
              </a:rPr>
              <a:t>Szakaszvezérlés.</a:t>
            </a:r>
            <a:r>
              <a:rPr lang="hu-HU" sz="1100" b="0" i="0" u="none" strike="noStrike" cap="none" dirty="0" smtClean="0">
                <a:solidFill>
                  <a:srgbClr val="000000"/>
                </a:solidFill>
                <a:effectLst/>
                <a:latin typeface="Arial"/>
                <a:ea typeface="Arial"/>
                <a:cs typeface="Arial"/>
                <a:sym typeface="Arial"/>
              </a:rPr>
              <a:t> A permetezőgép hidraulikai rendszere szakaszokra van bontva, a szórófejeket 1-12 db-</a:t>
            </a:r>
            <a:r>
              <a:rPr lang="hu-HU" sz="1100" b="0" i="0" u="none" strike="noStrike" cap="none" dirty="0" err="1" smtClean="0">
                <a:solidFill>
                  <a:srgbClr val="000000"/>
                </a:solidFill>
                <a:effectLst/>
                <a:latin typeface="Arial"/>
                <a:ea typeface="Arial"/>
                <a:cs typeface="Arial"/>
                <a:sym typeface="Arial"/>
              </a:rPr>
              <a:t>os</a:t>
            </a:r>
            <a:r>
              <a:rPr lang="hu-HU" sz="1100" b="0" i="0" u="none" strike="noStrike" cap="none" dirty="0" smtClean="0">
                <a:solidFill>
                  <a:srgbClr val="000000"/>
                </a:solidFill>
                <a:effectLst/>
                <a:latin typeface="Arial"/>
                <a:ea typeface="Arial"/>
                <a:cs typeface="Arial"/>
                <a:sym typeface="Arial"/>
              </a:rPr>
              <a:t> csoportokban külön nyomótömlő táplálja. Az egyes szakaszok távvezérléssel lekapcsolhatók. Az elektromos szakaszolóval felszerelt gépek, ha műholdas helyzet meghatározó eszköz is van a traktorra telepítve, alkalmasak a szabálytalan alakú táblák átfedés nélküli kezelésére. A fedélzeti számítógép </a:t>
            </a:r>
            <a:r>
              <a:rPr lang="hu-HU" sz="1100" b="0" i="0" u="none" strike="noStrike" cap="none" dirty="0" err="1" smtClean="0">
                <a:solidFill>
                  <a:srgbClr val="000000"/>
                </a:solidFill>
                <a:effectLst/>
                <a:latin typeface="Arial"/>
                <a:ea typeface="Arial"/>
                <a:cs typeface="Arial"/>
                <a:sym typeface="Arial"/>
              </a:rPr>
              <a:t>megjegyzi</a:t>
            </a:r>
            <a:r>
              <a:rPr lang="hu-HU" sz="1100" b="0" i="0" u="none" strike="noStrike" cap="none" dirty="0" smtClean="0">
                <a:solidFill>
                  <a:srgbClr val="000000"/>
                </a:solidFill>
                <a:effectLst/>
                <a:latin typeface="Arial"/>
                <a:ea typeface="Arial"/>
                <a:cs typeface="Arial"/>
                <a:sym typeface="Arial"/>
              </a:rPr>
              <a:t> ugyanis azokat a koordinátákat, ahol már járt a gép, vagy egyéb okból tiltva van a kezelés (közút, patakpart, természetvédelmi terület), és ha a </a:t>
            </a:r>
            <a:r>
              <a:rPr lang="hu-HU" sz="1100" b="0" i="0" u="none" strike="noStrike" cap="none" dirty="0" err="1" smtClean="0">
                <a:solidFill>
                  <a:srgbClr val="000000"/>
                </a:solidFill>
                <a:effectLst/>
                <a:latin typeface="Arial"/>
                <a:ea typeface="Arial"/>
                <a:cs typeface="Arial"/>
                <a:sym typeface="Arial"/>
              </a:rPr>
              <a:t>szórókeret</a:t>
            </a:r>
            <a:r>
              <a:rPr lang="hu-HU" sz="1100" b="0" i="0" u="none" strike="noStrike" cap="none" dirty="0" smtClean="0">
                <a:solidFill>
                  <a:srgbClr val="000000"/>
                </a:solidFill>
                <a:effectLst/>
                <a:latin typeface="Arial"/>
                <a:ea typeface="Arial"/>
                <a:cs typeface="Arial"/>
                <a:sym typeface="Arial"/>
              </a:rPr>
              <a:t> egy része ilyen területe téved, az egyes szakaszok automatikusan lekapcsolnak.</a:t>
            </a:r>
          </a:p>
          <a:p>
            <a:pPr marL="158750" indent="0">
              <a:buNone/>
            </a:pPr>
            <a:r>
              <a:rPr lang="hu-HU" sz="1100" b="1" i="0" u="none" strike="noStrike" cap="none" dirty="0" smtClean="0">
                <a:solidFill>
                  <a:srgbClr val="000000"/>
                </a:solidFill>
                <a:effectLst/>
                <a:latin typeface="Arial"/>
                <a:ea typeface="Arial"/>
                <a:cs typeface="Arial"/>
                <a:sym typeface="Arial"/>
              </a:rPr>
              <a:t>Egyenletes permetezés biztosítása a gép haladási irányában.</a:t>
            </a:r>
            <a:r>
              <a:rPr lang="hu-HU" sz="1100" b="0" i="0" u="none" strike="noStrike" cap="none" dirty="0" smtClean="0">
                <a:solidFill>
                  <a:srgbClr val="000000"/>
                </a:solidFill>
                <a:effectLst/>
                <a:latin typeface="Arial"/>
                <a:ea typeface="Arial"/>
                <a:cs typeface="Arial"/>
                <a:sym typeface="Arial"/>
              </a:rPr>
              <a:t> A haladási sebesség ingadozásából adódó szórásegyenlőtlenség kompenzálásához kijuttatás vezérlővel felszerelt gép szükséges. A kijuttatás vezérlővel a gépkezelő a traktorfülkéből beállíthatja a szórásnormát. Az eszköz a haladási sebesség radarral mért értéke alapján állítja a permetlényomást egy megkerülő szelep nyitásával (tehát nem a rendszernyomást állítja el). A kialakult térfogatáramot átfolyásmérővel ellenőrzi, és a mért jellemzőket összeveti a beprogramozott hektáronkénti permetlé igénnyel. A nyomásváltozás hatására megváltozhat a fúvóka porlasztó hatása. Az egyenletes porlasztás aktív injektoros szórófejekkel tartható fenn, amelyeknél a permetlé nyomás és a befújt féklevegő nyomásának függvényében előre beállítható a cseppméret.</a:t>
            </a:r>
          </a:p>
          <a:p>
            <a:pPr marL="158750" indent="0">
              <a:buNone/>
            </a:pPr>
            <a:r>
              <a:rPr lang="hu-HU" sz="1100" b="1" i="0" u="none" strike="noStrike" cap="none" dirty="0" smtClean="0">
                <a:solidFill>
                  <a:srgbClr val="000000"/>
                </a:solidFill>
                <a:effectLst/>
                <a:latin typeface="Arial"/>
                <a:ea typeface="Arial"/>
                <a:cs typeface="Arial"/>
                <a:sym typeface="Arial"/>
              </a:rPr>
              <a:t>Aktív elsodródás gátlás.</a:t>
            </a:r>
            <a:r>
              <a:rPr lang="hu-HU" sz="1100" b="0" i="0" u="none" strike="noStrike" cap="none" dirty="0" smtClean="0">
                <a:solidFill>
                  <a:srgbClr val="000000"/>
                </a:solidFill>
                <a:effectLst/>
                <a:latin typeface="Arial"/>
                <a:ea typeface="Arial"/>
                <a:cs typeface="Arial"/>
                <a:sym typeface="Arial"/>
              </a:rPr>
              <a:t> Amennyiben a fedettség nem elsődleges szempont (</a:t>
            </a:r>
            <a:r>
              <a:rPr lang="hu-HU" sz="1100" b="0" i="0" u="none" strike="noStrike" cap="none" dirty="0" err="1" smtClean="0">
                <a:solidFill>
                  <a:srgbClr val="000000"/>
                </a:solidFill>
                <a:effectLst/>
                <a:latin typeface="Arial"/>
                <a:ea typeface="Arial"/>
                <a:cs typeface="Arial"/>
                <a:sym typeface="Arial"/>
              </a:rPr>
              <a:t>szisztemikus</a:t>
            </a:r>
            <a:r>
              <a:rPr lang="hu-HU" sz="1100" b="0" i="0" u="none" strike="noStrike" cap="none" dirty="0" smtClean="0">
                <a:solidFill>
                  <a:srgbClr val="000000"/>
                </a:solidFill>
                <a:effectLst/>
                <a:latin typeface="Arial"/>
                <a:ea typeface="Arial"/>
                <a:cs typeface="Arial"/>
                <a:sym typeface="Arial"/>
              </a:rPr>
              <a:t> szerek, totális gyomirtók) az elsodródás a cseppméret növelésével is csökkenthető. A környezeti tényezők alapján távvezérléssel megválasztható cseppméret két eltérő stratégiával is megoldható. Az egyik, a már említett aktív injektoros szórófejek alkalmazása. A másik módszer a távműködtetéssel átváltható fúvókacsoport. Mindkét módszer teljes számítógépes felügyeletet kíván. A traktor </a:t>
            </a:r>
            <a:r>
              <a:rPr lang="hu-HU" sz="1100" b="0" i="0" u="none" strike="noStrike" cap="none" dirty="0" err="1" smtClean="0">
                <a:solidFill>
                  <a:srgbClr val="000000"/>
                </a:solidFill>
                <a:effectLst/>
                <a:latin typeface="Arial"/>
                <a:ea typeface="Arial"/>
                <a:cs typeface="Arial"/>
                <a:sym typeface="Arial"/>
              </a:rPr>
              <a:t>virtuál</a:t>
            </a:r>
            <a:r>
              <a:rPr lang="hu-HU" sz="1100" b="0" i="0" u="none" strike="noStrike" cap="none" dirty="0" smtClean="0">
                <a:solidFill>
                  <a:srgbClr val="000000"/>
                </a:solidFill>
                <a:effectLst/>
                <a:latin typeface="Arial"/>
                <a:ea typeface="Arial"/>
                <a:cs typeface="Arial"/>
                <a:sym typeface="Arial"/>
              </a:rPr>
              <a:t>-terminálján kívül az aktív injektoros rendszer két kijuttatás vezérlőt is használ. Az egyik az átfolyás mérő és sebességradar adatai alapján a ténylegesen kijuttatott permetlémennyiséget ellenőrzi, a másik összehangolja a folyadéknyomást a féklevegő mennyiségével.</a:t>
            </a:r>
          </a:p>
          <a:p>
            <a:pPr marL="158750" indent="0">
              <a:buNone/>
            </a:pPr>
            <a:r>
              <a:rPr lang="hu-HU" sz="1100" b="1" i="0" u="none" strike="noStrike" cap="none" dirty="0" smtClean="0">
                <a:solidFill>
                  <a:srgbClr val="000000"/>
                </a:solidFill>
                <a:effectLst/>
                <a:latin typeface="Arial"/>
                <a:ea typeface="Arial"/>
                <a:cs typeface="Arial"/>
                <a:sym typeface="Arial"/>
              </a:rPr>
              <a:t>Célzott permetezés.</a:t>
            </a:r>
            <a:r>
              <a:rPr lang="hu-HU" sz="1100" b="0" i="0" u="none" strike="noStrike" cap="none" dirty="0" smtClean="0">
                <a:solidFill>
                  <a:srgbClr val="000000"/>
                </a:solidFill>
                <a:effectLst/>
                <a:latin typeface="Arial"/>
                <a:ea typeface="Arial"/>
                <a:cs typeface="Arial"/>
                <a:sym typeface="Arial"/>
              </a:rPr>
              <a:t> A célzott permetezést foltokban gyomosodó táblák esetén gyomirtásra, vagy tág térállású kultúrák esetén rovar és gombaölő szerek takarékos kijuttatására fejlesztették ki. A módszer a meglévő kijuttatás vezérlők felhasználásával viszonylag olcsón megvalósítható, mert bár automatikus növényfelismerő rendszert igényel, de az a látható fénytartományban működő egyszerű kamerákkal megoldható. Minden szórófejet saját képfeldolgozó egységgel látnak el, amely a megfelelő késleltetéssel működő elektromotoros szakaszolót hajt meg. A képfeldolgozás a nagy területteljesítmény elérése miatt csak a zöld folt felismerésére hagyatkozik. Ez a feladattól függően a kezelendő gyomfolt, vagy a gombaölő szerrel gyógyítandó kultúrnövény. </a:t>
            </a:r>
          </a:p>
          <a:p>
            <a:endParaRPr lang="hu-HU" dirty="0"/>
          </a:p>
        </p:txBody>
      </p:sp>
    </p:spTree>
    <p:extLst>
      <p:ext uri="{BB962C8B-B14F-4D97-AF65-F5344CB8AC3E}">
        <p14:creationId xmlns:p14="http://schemas.microsoft.com/office/powerpoint/2010/main" val="30229613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1" i="0" u="none" strike="noStrike" cap="none" dirty="0" smtClean="0">
                <a:solidFill>
                  <a:srgbClr val="000000"/>
                </a:solidFill>
                <a:effectLst/>
                <a:latin typeface="Arial"/>
                <a:ea typeface="Arial"/>
                <a:cs typeface="Arial"/>
                <a:sym typeface="Arial"/>
              </a:rPr>
              <a:t>Precíziós ültetvénypermetező gépek</a:t>
            </a:r>
            <a:endParaRPr lang="hu-HU" sz="1100" b="0" i="0" u="none" strike="noStrike" cap="none" dirty="0" smtClean="0">
              <a:solidFill>
                <a:srgbClr val="000000"/>
              </a:solidFill>
              <a:effectLst/>
              <a:latin typeface="Arial"/>
              <a:ea typeface="Arial"/>
              <a:cs typeface="Arial"/>
              <a:sym typeface="Arial"/>
            </a:endParaRPr>
          </a:p>
          <a:p>
            <a:pPr marL="158750" indent="0">
              <a:buNone/>
            </a:pPr>
            <a:r>
              <a:rPr lang="hu-HU" sz="1100" b="0" i="0" u="none" strike="noStrike" cap="none" dirty="0" smtClean="0">
                <a:solidFill>
                  <a:srgbClr val="000000"/>
                </a:solidFill>
                <a:effectLst/>
                <a:latin typeface="Arial"/>
                <a:ea typeface="Arial"/>
                <a:cs typeface="Arial"/>
                <a:sym typeface="Arial"/>
              </a:rPr>
              <a:t>Ültetvénypermetező gépeknek a széles sortávolságú, sokszor kordonos </a:t>
            </a:r>
            <a:r>
              <a:rPr lang="hu-HU" sz="1100" b="0" i="0" u="none" strike="noStrike" cap="none" dirty="0" err="1" smtClean="0">
                <a:solidFill>
                  <a:srgbClr val="000000"/>
                </a:solidFill>
                <a:effectLst/>
                <a:latin typeface="Arial"/>
                <a:ea typeface="Arial"/>
                <a:cs typeface="Arial"/>
                <a:sym typeface="Arial"/>
              </a:rPr>
              <a:t>támrendszerű</a:t>
            </a:r>
            <a:r>
              <a:rPr lang="hu-HU" sz="1100" b="0" i="0" u="none" strike="noStrike" cap="none" dirty="0" smtClean="0">
                <a:solidFill>
                  <a:srgbClr val="000000"/>
                </a:solidFill>
                <a:effectLst/>
                <a:latin typeface="Arial"/>
                <a:ea typeface="Arial"/>
                <a:cs typeface="Arial"/>
                <a:sym typeface="Arial"/>
              </a:rPr>
              <a:t> bogyósgyümölcs és gyümölcsfa kezelő gépeket nevezzük, amelyek a sorközben járnak. A gépek függőleges segédkerete a nagykiterjedésű zárt lombfelülethez közel (sokszor 40 cm-</a:t>
            </a:r>
            <a:r>
              <a:rPr lang="hu-HU" sz="1100" b="0" i="0" u="none" strike="noStrike" cap="none" dirty="0" err="1" smtClean="0">
                <a:solidFill>
                  <a:srgbClr val="000000"/>
                </a:solidFill>
                <a:effectLst/>
                <a:latin typeface="Arial"/>
                <a:ea typeface="Arial"/>
                <a:cs typeface="Arial"/>
                <a:sym typeface="Arial"/>
              </a:rPr>
              <a:t>nél</a:t>
            </a:r>
            <a:r>
              <a:rPr lang="hu-HU" sz="1100" b="0" i="0" u="none" strike="noStrike" cap="none" dirty="0" smtClean="0">
                <a:solidFill>
                  <a:srgbClr val="000000"/>
                </a:solidFill>
                <a:effectLst/>
                <a:latin typeface="Arial"/>
                <a:ea typeface="Arial"/>
                <a:cs typeface="Arial"/>
                <a:sym typeface="Arial"/>
              </a:rPr>
              <a:t> kisebb távolságban) halad el, ugyanakkor gyakran több méteres penetrációt (lombkoronába hatolást) várunk el tőle. A permetlé nyomás növelése ilyenkor nem jó megoldás, hiszen ezzel a cseppméret csökken, és a cseppek mozgási energiája gyakorlatilag nem változik. Ha a szórásképet változtatjuk meg, és zárt sugárban permetezünk, akkor még kisebb felületet fed be a vegyszer, mert a legközelebbi levélen lecsapódik, és megfolyik a vegyszer. Napjainkban ezért már csak nagyon ritkán alkalmaznak hidraulikus cseppképzésű permetezőgépet a gyümölcs kertészetekben. A szőlő és egyéb kordonon nevelt ültetvényeknél légszállításos, a magas fák védelmére lövellő csöves </a:t>
            </a:r>
            <a:r>
              <a:rPr lang="hu-HU" sz="1100" b="0" i="0" u="none" strike="noStrike" cap="none" dirty="0" err="1" smtClean="0">
                <a:solidFill>
                  <a:srgbClr val="000000"/>
                </a:solidFill>
                <a:effectLst/>
                <a:latin typeface="Arial"/>
                <a:ea typeface="Arial"/>
                <a:cs typeface="Arial"/>
                <a:sym typeface="Arial"/>
              </a:rPr>
              <a:t>légporlasztásos</a:t>
            </a:r>
            <a:r>
              <a:rPr lang="hu-HU" sz="1100" b="0" i="0" u="none" strike="noStrike" cap="none" dirty="0" smtClean="0">
                <a:solidFill>
                  <a:srgbClr val="000000"/>
                </a:solidFill>
                <a:effectLst/>
                <a:latin typeface="Arial"/>
                <a:ea typeface="Arial"/>
                <a:cs typeface="Arial"/>
                <a:sym typeface="Arial"/>
              </a:rPr>
              <a:t> gépek terjedtek el. Ezek a gépek csak a szóró keret kialakításában, és a ventilátoros cseppszállítási módszerben különböznek a szántóföldi permetezőktől, tehát azoknak az összes intelligens megoldása beleértve a szakaszvezérlést és a célzott permetezést is rendelkezésünkre áll.</a:t>
            </a:r>
          </a:p>
          <a:p>
            <a:pPr marL="158750" indent="0">
              <a:buNone/>
            </a:pPr>
            <a:r>
              <a:rPr lang="hu-HU" sz="1100" b="0" i="0" u="none" strike="noStrike" cap="none" dirty="0" smtClean="0">
                <a:solidFill>
                  <a:srgbClr val="000000"/>
                </a:solidFill>
                <a:effectLst/>
                <a:latin typeface="Arial"/>
                <a:ea typeface="Arial"/>
                <a:cs typeface="Arial"/>
                <a:sym typeface="Arial"/>
              </a:rPr>
              <a:t>Zárt kordonok esetén mindenféle vezérlés nélkül is elérhető a szertakarékos, elsodródás mentes, tökéletes fedettséget nyújtó kezelés. A védőernyős, köznyelvben alagútpermetező gépek ugyanis a célt tévesztett permetcseppeket </a:t>
            </a:r>
            <a:r>
              <a:rPr lang="hu-HU" sz="1100" b="0" i="0" u="none" strike="noStrike" cap="none" dirty="0" err="1" smtClean="0">
                <a:solidFill>
                  <a:srgbClr val="000000"/>
                </a:solidFill>
                <a:effectLst/>
                <a:latin typeface="Arial"/>
                <a:ea typeface="Arial"/>
                <a:cs typeface="Arial"/>
                <a:sym typeface="Arial"/>
              </a:rPr>
              <a:t>lecsapatják</a:t>
            </a:r>
            <a:r>
              <a:rPr lang="hu-HU" sz="1100" b="0" i="0" u="none" strike="noStrike" cap="none" dirty="0" smtClean="0">
                <a:solidFill>
                  <a:srgbClr val="000000"/>
                </a:solidFill>
                <a:effectLst/>
                <a:latin typeface="Arial"/>
                <a:ea typeface="Arial"/>
                <a:cs typeface="Arial"/>
                <a:sym typeface="Arial"/>
              </a:rPr>
              <a:t> a burkoló ponyván, majd visszagyűjtve újra kipermetezik a </a:t>
            </a:r>
            <a:r>
              <a:rPr lang="hu-HU" sz="1100" b="0" i="0" u="none" strike="noStrike" cap="none" dirty="0" err="1" smtClean="0">
                <a:solidFill>
                  <a:srgbClr val="000000"/>
                </a:solidFill>
                <a:effectLst/>
                <a:latin typeface="Arial"/>
                <a:ea typeface="Arial"/>
                <a:cs typeface="Arial"/>
                <a:sym typeface="Arial"/>
              </a:rPr>
              <a:t>csurgalékot</a:t>
            </a:r>
            <a:r>
              <a:rPr lang="hu-HU" sz="1100" b="0" i="0" u="none" strike="noStrike" cap="none" dirty="0" smtClean="0">
                <a:solidFill>
                  <a:srgbClr val="000000"/>
                </a:solidFill>
                <a:effectLst/>
                <a:latin typeface="Arial"/>
                <a:ea typeface="Arial"/>
                <a:cs typeface="Arial"/>
                <a:sym typeface="Arial"/>
              </a:rPr>
              <a:t>. A vegyszer elsodródást az alagút bemeneténél, és kilépési helyénél létrehozott légfüggöny akadályozza meg. A légfüggöny egyúttal a zárt lombkorona megnyitását és a levelek fonákjának kezelését is segíti.</a:t>
            </a:r>
          </a:p>
          <a:p>
            <a:pPr marL="158750" indent="0">
              <a:buNone/>
            </a:pPr>
            <a:r>
              <a:rPr lang="hu-HU" sz="1100" b="0" i="0" u="none" strike="noStrike" cap="none" dirty="0" smtClean="0">
                <a:solidFill>
                  <a:srgbClr val="000000"/>
                </a:solidFill>
                <a:effectLst/>
                <a:latin typeface="Arial"/>
                <a:ea typeface="Arial"/>
                <a:cs typeface="Arial"/>
                <a:sym typeface="Arial"/>
              </a:rPr>
              <a:t>Fiatal gyümölcsfa ültetvények esetén, ahol a lombkorona nem zárt, a hagyományos optikai növényérzékelővel ellátott szakaszoló kapcsolást alkalmazzák. Mindössze két szenzorra van szükség, amelyek a jobb és baloldali keret felet külön vezérlik. Egy új telepítésű ültetvényben ily módon akár 30% szermegtakarítás érhető el. Lemosó permetezéskor azonban a lomb hiánya miatt a rendszer nem működik.</a:t>
            </a:r>
          </a:p>
          <a:p>
            <a:pPr marL="158750" indent="0">
              <a:buNone/>
            </a:pPr>
            <a:r>
              <a:rPr lang="hu-HU" sz="1100" b="0" i="0" u="none" strike="noStrike" cap="none" dirty="0" smtClean="0">
                <a:solidFill>
                  <a:srgbClr val="000000"/>
                </a:solidFill>
                <a:effectLst/>
                <a:latin typeface="Arial"/>
                <a:ea typeface="Arial"/>
                <a:cs typeface="Arial"/>
                <a:sym typeface="Arial"/>
              </a:rPr>
              <a:t>Az egyes fafajok lombkoronája nem csak méretében, de alakjában is különbözik. A koronaformához a szórásképet a szóró keret magasságában eltérő áteresztőképességű fúvókák beszerelésével, és a légáramot terelő lemezek beállításával lehetséges. A függőleges szóráskép sávosan is szakaszolható. A szóró keretet általában három szakaszra tagolják. Minden szakaszhoz külön infravörös tartományban dolgozó optikai szenzor tartozik, amelyeket a kezelendő sáv magasságában a gép két oldalán levő függőleges konzolra szereltek fel. Az érzékelők a gép elején vannak, hogy a permetlé ne szennyezze el azokat. Ebből következik, hogy a szakaszvezérlők a haladási sebességtől függő késleltetéssel reagálnak a szenzorok jeleire. Gyakorlatilag a felső és alsó sávot akkor is szakaszosan kezeli a gép, ha a lombkorona középmagasságban már egybefüggő, tehát beállt ültetvényről van szó.</a:t>
            </a:r>
          </a:p>
          <a:p>
            <a:endParaRPr lang="hu-HU" dirty="0"/>
          </a:p>
        </p:txBody>
      </p:sp>
    </p:spTree>
    <p:extLst>
      <p:ext uri="{BB962C8B-B14F-4D97-AF65-F5344CB8AC3E}">
        <p14:creationId xmlns:p14="http://schemas.microsoft.com/office/powerpoint/2010/main" val="3146589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Precíziós öntözés alatt nem az öntözővizet valóban precízen adagoló mikro-öntöző rendszereket értjük, hanem minden módszert, amely a precíziós gazdálkodás eszközrendszerét alkalmazza. Precíziósnak tekinthetjük az összes modern, önmagát áttelepítő berendezést is. Az egyenes vonalban mozgó, úgynevezett lineár öntöző berendezéseknél a kijuttatott öntözővíz normát a gép haladási sebességének változtatásával állítják be. A gép mozgatását villanymotorok, vagy vízturbinák végzik. A terepviszonyok (lejtés, rögösség, barázdák és bakhátak) és a hajtásrendszer csúszása (</a:t>
            </a:r>
            <a:r>
              <a:rPr lang="hu-HU" sz="1100" b="0" i="0" u="none" strike="noStrike" cap="none" dirty="0" err="1" smtClean="0">
                <a:solidFill>
                  <a:srgbClr val="000000"/>
                </a:solidFill>
                <a:effectLst/>
                <a:latin typeface="Arial"/>
                <a:ea typeface="Arial"/>
                <a:cs typeface="Arial"/>
                <a:sym typeface="Arial"/>
              </a:rPr>
              <a:t>szlip</a:t>
            </a:r>
            <a:r>
              <a:rPr lang="hu-HU" sz="1100" b="0" i="0" u="none" strike="noStrike" cap="none" dirty="0" smtClean="0">
                <a:solidFill>
                  <a:srgbClr val="000000"/>
                </a:solidFill>
                <a:effectLst/>
                <a:latin typeface="Arial"/>
                <a:ea typeface="Arial"/>
                <a:cs typeface="Arial"/>
                <a:sym typeface="Arial"/>
              </a:rPr>
              <a:t>) miatt a szárnyvezeték egyenes haladása csak szabályzórendszer beépítésével oldható meg. Az egyenestől való eltérés mérésére több módszer terjedt el. Ezek közé tartozik a műholdas navigációs rendszer is. Ebben az esetben nyilvánvalóan nem az öntözőgép pontos tartózkodási helyének a meghatározása fontos, hanem a helyváltoztatás sebessége, és a kijelölt pontok helyzetének a megváltozása. A GPS rendszer tehát a kijuttatott vízmennyiség precíz beállítása és ellenőrzése, valamint a szárnyvezeték egyenes vonalú haladása szempontjából előnyös. Ha a vezérlő elektronika eltérést érzékel, a járókerekek fordulatszámának megváltoztatásával tud beavatkozni. </a:t>
            </a:r>
          </a:p>
          <a:p>
            <a:pPr marL="158750" indent="0">
              <a:buNone/>
            </a:pPr>
            <a:r>
              <a:rPr lang="hu-HU" sz="1100" b="0" i="0" u="none" strike="noStrike" cap="none" dirty="0" smtClean="0">
                <a:solidFill>
                  <a:srgbClr val="000000"/>
                </a:solidFill>
                <a:effectLst/>
                <a:latin typeface="Arial"/>
                <a:ea typeface="Arial"/>
                <a:cs typeface="Arial"/>
                <a:sym typeface="Arial"/>
              </a:rPr>
              <a:t>Változó intenzitású öntözés is megvalósítható VRI (</a:t>
            </a:r>
            <a:r>
              <a:rPr lang="hu-HU" sz="1100" b="0" i="0" u="none" strike="noStrike" cap="none" dirty="0" err="1" smtClean="0">
                <a:solidFill>
                  <a:srgbClr val="000000"/>
                </a:solidFill>
                <a:effectLst/>
                <a:latin typeface="Arial"/>
                <a:ea typeface="Arial"/>
                <a:cs typeface="Arial"/>
                <a:sym typeface="Arial"/>
              </a:rPr>
              <a:t>Variable</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Rate</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Irrigation</a:t>
            </a:r>
            <a:r>
              <a:rPr lang="hu-HU" sz="1100" b="0" i="0" u="none" strike="noStrike" cap="none" dirty="0" smtClean="0">
                <a:solidFill>
                  <a:srgbClr val="000000"/>
                </a:solidFill>
                <a:effectLst/>
                <a:latin typeface="Arial"/>
                <a:ea typeface="Arial"/>
                <a:cs typeface="Arial"/>
                <a:sym typeface="Arial"/>
              </a:rPr>
              <a:t>) szoftver alkalmazásával. Ekkor hozam-, talajfizikai-, talajnedvesség-, illetve talaj vízkapacitás térképek adatai alapján történik a helykoordinátákhoz rendelt intenzitás beállítása, továbbra is a szárnyvezeték mozgási sebességének szabályozásával. A talajnedvesség térkép alapján zónavezérlésre is van lehetőség szórófej csoportok lekapcsolásával. A szórófejek áteresztőképességének fojtással történő szabályzása nem jó megoldás, mert ezzel a helyes cseppképzés nem garantálható, ezért inkább az adott szórófejeket egyes zónák felett elhaladva teljesen lezárják. Mivel a szárnyvezeték egymás után többször végighalad a területen, az öntözési és szüneteltetési szakaszok kiadják a zónára előírt öntözővíz mennyiséget. </a:t>
            </a:r>
          </a:p>
          <a:p>
            <a:pPr marL="158750" indent="0">
              <a:buNone/>
            </a:pPr>
            <a:r>
              <a:rPr lang="hu-HU" sz="1100" b="0" i="0" u="none" strike="noStrike" cap="none" dirty="0" smtClean="0">
                <a:solidFill>
                  <a:srgbClr val="000000"/>
                </a:solidFill>
                <a:effectLst/>
                <a:latin typeface="Arial"/>
                <a:ea typeface="Arial"/>
                <a:cs typeface="Arial"/>
                <a:sym typeface="Arial"/>
              </a:rPr>
              <a:t>A szükséges talajnedvesség, vízpotenciál adatokat a tábla kritikus helyeire telepített szenzorok szolgáltatják, a meteorológiai adatok szolgáltatótól, vagy saját mini meteorológiai állomással gyűjthetők be. A telepített rendszerhez képest olcsón beszerezhető mobil talajállapot mérő műszer (pl. </a:t>
            </a:r>
            <a:r>
              <a:rPr lang="hu-HU" sz="1100" b="0" i="0" u="none" strike="noStrike" cap="none" dirty="0" err="1" smtClean="0">
                <a:solidFill>
                  <a:srgbClr val="000000"/>
                </a:solidFill>
                <a:effectLst/>
                <a:latin typeface="Arial"/>
                <a:ea typeface="Arial"/>
                <a:cs typeface="Arial"/>
                <a:sym typeface="Arial"/>
              </a:rPr>
              <a:t>Agro</a:t>
            </a:r>
            <a:r>
              <a:rPr lang="hu-HU" sz="1100" b="0" i="0" u="none" strike="noStrike" cap="none" dirty="0" smtClean="0">
                <a:solidFill>
                  <a:srgbClr val="000000"/>
                </a:solidFill>
                <a:effectLst/>
                <a:latin typeface="Arial"/>
                <a:ea typeface="Arial"/>
                <a:cs typeface="Arial"/>
                <a:sym typeface="Arial"/>
              </a:rPr>
              <a:t>-Szenzor </a:t>
            </a:r>
            <a:r>
              <a:rPr lang="hu-HU" sz="1100" b="0" i="0" u="none" strike="noStrike" cap="none" dirty="0" err="1" smtClean="0">
                <a:solidFill>
                  <a:srgbClr val="000000"/>
                </a:solidFill>
                <a:effectLst/>
                <a:latin typeface="Arial"/>
                <a:ea typeface="Arial"/>
                <a:cs typeface="Arial"/>
                <a:sym typeface="Arial"/>
              </a:rPr>
              <a:t>Wet</a:t>
            </a:r>
            <a:r>
              <a:rPr lang="hu-HU" sz="1100" b="0" i="0" u="none" strike="noStrike" cap="none" dirty="0" smtClean="0">
                <a:solidFill>
                  <a:srgbClr val="000000"/>
                </a:solidFill>
                <a:effectLst/>
                <a:latin typeface="Arial"/>
                <a:ea typeface="Arial"/>
                <a:cs typeface="Arial"/>
                <a:sym typeface="Arial"/>
              </a:rPr>
              <a:t> Kit), amely mérőpontonként 5 másodperc alatt megméri a gyökérzóna nedvesség és só koncentrációját. Az eszközzel néhány óra alatt ellenőrizhetők az öntözött tábla kritikus helyei.</a:t>
            </a:r>
          </a:p>
          <a:p>
            <a:endParaRPr lang="hu-HU" dirty="0"/>
          </a:p>
        </p:txBody>
      </p:sp>
    </p:spTree>
    <p:extLst>
      <p:ext uri="{BB962C8B-B14F-4D97-AF65-F5344CB8AC3E}">
        <p14:creationId xmlns:p14="http://schemas.microsoft.com/office/powerpoint/2010/main" val="3457902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 precíziós gazdálkodás feltétel rendszerének legfontosabb eleme az ember. Elsősorban a tulajdonosnak és az üzem vezetőinek kell nyitottnak lenniük az új technológia befogadására. Azt is érdemes számításba venniük, hogy a mezőgazdasági termelés minden szinten munkaerőhiánnyal küzd, szakképzett dolgozóból és idénymunkásból sincs túljelentkezés. A generáció váltás nem csak a gépeket érinti, munkaerőt is a kényelemhez szokott korosztályból kell toborozni. Intelligens gépek, tiszta, kényelmes munkahely, versenyképes jövedelem nélkül nem lehet tovább lépni. A magasabb fizetés önmagában a kis létszámú, képzett munkaerő alkalmazása mellett teszi le a voksot.</a:t>
            </a:r>
          </a:p>
          <a:p>
            <a:pPr marL="158750" indent="0">
              <a:buNone/>
            </a:pPr>
            <a:r>
              <a:rPr lang="hu-HU" sz="1100" b="0" i="0" u="none" strike="noStrike" cap="none" dirty="0" smtClean="0">
                <a:solidFill>
                  <a:srgbClr val="000000"/>
                </a:solidFill>
                <a:effectLst/>
                <a:latin typeface="Arial"/>
                <a:ea typeface="Arial"/>
                <a:cs typeface="Arial"/>
                <a:sym typeface="Arial"/>
              </a:rPr>
              <a:t>Minimális birtokméret napjainkban 200 hektár. Az ennél kisebb gazdaságok nem elég tőkeerősek a beruházáshoz. A precíziós technológiára való áttérés üzemi szintű eredményre gyakorolt hatása költségmegtakarítással (0-40%) és költségnövekedéssel is járhat (0-25%), mert a gazdálkodási mód megváltoztatása nem feltétlenül jár inputanyag felhasználás csökkenéssel, a kevesebb élőmunka szükséglet a szakképzett munkaerő miatt nem jelent bértömeg csökkenést. A jövőben a minimális birtokméret csökkenhet: az USA-ban már a gazdálkodók 80%-a precíziós gazdálkodást folytat, az EU-ban eladott új gépek 70%-a rendelkezik intelligens szolgáltatásokkal.</a:t>
            </a:r>
          </a:p>
          <a:p>
            <a:pPr marL="158750" indent="0">
              <a:buNone/>
            </a:pPr>
            <a:r>
              <a:rPr lang="hu-HU" sz="1100" b="0" i="0" u="none" strike="noStrike" cap="none" dirty="0" smtClean="0">
                <a:solidFill>
                  <a:srgbClr val="000000"/>
                </a:solidFill>
                <a:effectLst/>
                <a:latin typeface="Arial"/>
                <a:ea typeface="Arial"/>
                <a:cs typeface="Arial"/>
                <a:sym typeface="Arial"/>
              </a:rPr>
              <a:t>A szántóföldi növénytermesztés kapcsán precíziós gazdálkodás alatt elsősorban a helyspecifikus differenciált kezeléseket értjük. Műszaki szempontból tehát helymeghatározásra alkalmas felszereltségű erőgépekre és intelligens munkagépekre, és a kettő közötti kommunikációt támogató ISOBUS rendszerre van szükség.</a:t>
            </a:r>
          </a:p>
          <a:p>
            <a:pPr marL="158750" indent="0">
              <a:buNone/>
            </a:pPr>
            <a:r>
              <a:rPr lang="hu-HU" sz="1100" b="0" i="0" u="none" strike="noStrike" cap="none" dirty="0" smtClean="0">
                <a:solidFill>
                  <a:srgbClr val="000000"/>
                </a:solidFill>
                <a:effectLst/>
                <a:latin typeface="Arial"/>
                <a:ea typeface="Arial"/>
                <a:cs typeface="Arial"/>
                <a:sym typeface="Arial"/>
              </a:rPr>
              <a:t>A gépcsoportok precíziós alkalmazásának egyik alapfeltétele a megfelelő digitalizált térképek megléte. Ilyenek a szántóföld határait és a kikerülendő objektumokat tartalmazó térkép, a talajtípus-, a gyom-, a tápanyagtérkép, valamint a hozamtérkép. A térképek alapján hozunk döntéseket a szükséges kezelésekről. A döntési folyamat azonban nem automatikus, minden esetben szakértői beavatkozást igényel. </a:t>
            </a:r>
          </a:p>
          <a:p>
            <a:pPr marL="158750" indent="0">
              <a:buNone/>
            </a:pPr>
            <a:r>
              <a:rPr lang="hu-HU" sz="1100" b="0" i="0" u="none" strike="noStrike" cap="none" dirty="0" smtClean="0">
                <a:solidFill>
                  <a:srgbClr val="000000"/>
                </a:solidFill>
                <a:effectLst/>
                <a:latin typeface="Arial"/>
                <a:ea typeface="Arial"/>
                <a:cs typeface="Arial"/>
                <a:sym typeface="Arial"/>
              </a:rPr>
              <a:t>Nem csak térkép alapú kezelések számítanak precíziósnak. A szenzoros mérésen alapuló valós idejű beavatkozások sokszor pontosabbak, célravezetőbbek. Használhatunk talajszenzorokat (elektromos vezetőképesség, oldott sótartalom, talajnedvesség, talajhőmérséklet mérők), növény szenzorokat (állományjellemző, terménynedvesség, tápanyagellátottság mérők), környezeti szenzorokat (relatív páratartalom, léghőmérséklet, csapadék mennyiség, szélsebesség és -irány, levélnedvesség, napsugárzás mérőket) és gépműködés ellenőrző szenzorokat.</a:t>
            </a:r>
          </a:p>
          <a:p>
            <a:endParaRPr lang="hu-HU" dirty="0"/>
          </a:p>
        </p:txBody>
      </p:sp>
    </p:spTree>
    <p:extLst>
      <p:ext uri="{BB962C8B-B14F-4D97-AF65-F5344CB8AC3E}">
        <p14:creationId xmlns:p14="http://schemas.microsoft.com/office/powerpoint/2010/main" val="151000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 precíziós gazdálkodás gazdasági hasznot elsősorban az inputanyagok takarékos felhasználása, másodsorban a gépi munkák szervezett lebonyolítása által hoz. Az inputanyag mennyiség csökkentésének feltétele a nagy felbontású talajtérkép megléte, a művelési zónák termő potenciálját helyesen értelmező modell, és módosító tényezők pontos előrejelzése. Minél több termelési év adatai állnak rendelkezésre, ez a modell az adott táblán annál megbízhatóbb lesz, és valóban azokon a területek csökkentjük az input anyagok mennyiségét, ahol azok amúgy sem hasznosulnának. Mivel nagyon fontos tervezési szempont az előrejelzés (csapadék időbeni eloszlása, talajhőmérséklet dinamikája, stb.) ezért lesznek olyan idények, amikor mégsem könyvelhetünk gazdasági eredményt, és a precíziós gazdálkodás költségei akkor is terhelni fogják a költségvetést.</a:t>
            </a:r>
          </a:p>
          <a:p>
            <a:pPr marL="158750" indent="0">
              <a:buNone/>
            </a:pPr>
            <a:r>
              <a:rPr lang="hu-HU" sz="1100" b="0" i="0" u="none" strike="noStrike" cap="none" dirty="0" smtClean="0">
                <a:solidFill>
                  <a:srgbClr val="000000"/>
                </a:solidFill>
                <a:effectLst/>
                <a:latin typeface="Arial"/>
                <a:ea typeface="Arial"/>
                <a:cs typeface="Arial"/>
                <a:sym typeface="Arial"/>
              </a:rPr>
              <a:t>A terméseredmények elemzése az évjárathatás, a vetésforgó, és a tőzsdei folyamatok kiszámíthatatlansága miatt rövidtávon nem mutatja ki az új technológia előnyös hatását.</a:t>
            </a:r>
          </a:p>
          <a:p>
            <a:pPr marL="158750" indent="0">
              <a:buNone/>
            </a:pPr>
            <a:r>
              <a:rPr lang="hu-HU" sz="1100" b="0" i="0" u="none" strike="noStrike" cap="none" dirty="0" smtClean="0">
                <a:solidFill>
                  <a:srgbClr val="000000"/>
                </a:solidFill>
                <a:effectLst/>
                <a:latin typeface="Arial"/>
                <a:ea typeface="Arial"/>
                <a:cs typeface="Arial"/>
                <a:sym typeface="Arial"/>
              </a:rPr>
              <a:t>A szabályozás nem veszi figyelembe a technológia fejlődését, alkalmazási lehetőségeit és azok versenyelőnyét. Az online ügyintézés, az elektronikus azonosítás, az adatok többszöri bekérése, az adatok megosztásának hiánya, a </a:t>
            </a:r>
            <a:r>
              <a:rPr lang="hu-HU" sz="1100" b="0" i="0" u="none" strike="noStrike" cap="none" dirty="0" err="1" smtClean="0">
                <a:solidFill>
                  <a:srgbClr val="000000"/>
                </a:solidFill>
                <a:effectLst/>
                <a:latin typeface="Arial"/>
                <a:ea typeface="Arial"/>
                <a:cs typeface="Arial"/>
                <a:sym typeface="Arial"/>
              </a:rPr>
              <a:t>drónok</a:t>
            </a:r>
            <a:r>
              <a:rPr lang="hu-HU" sz="1100" b="0" i="0" u="none" strike="noStrike" cap="none" dirty="0" smtClean="0">
                <a:solidFill>
                  <a:srgbClr val="000000"/>
                </a:solidFill>
                <a:effectLst/>
                <a:latin typeface="Arial"/>
                <a:ea typeface="Arial"/>
                <a:cs typeface="Arial"/>
                <a:sym typeface="Arial"/>
              </a:rPr>
              <a:t> használatának korlátozása mind olyan terület, amely erőforrásokat von el a termelői szintről, vagy a lehetséges előnyök elérését korlátozza.</a:t>
            </a:r>
          </a:p>
          <a:p>
            <a:endParaRPr lang="hu-HU" dirty="0"/>
          </a:p>
        </p:txBody>
      </p:sp>
    </p:spTree>
    <p:extLst>
      <p:ext uri="{BB962C8B-B14F-4D97-AF65-F5344CB8AC3E}">
        <p14:creationId xmlns:p14="http://schemas.microsoft.com/office/powerpoint/2010/main" val="2414232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A mezőgazdasági termelést érintő jogszabályi környezet szerteágazó. Nem csak a konkrét termelési folyamatot, de a környezet védelmét, a munkaerő biztonságát, a légi és közúti közlekedést, a szaktanácsadói jogosultságokat, pénzügyi-, számviteli és adófegyelmet is részletes törvényi és kormányhatározati rendszer szabályozza. A jogszabályok betartását több állami szerv ellenőrzi. Az ellenőrzési folyamat része a különféle adatszolgáltatások (adóbevallás, </a:t>
            </a:r>
            <a:r>
              <a:rPr lang="hu-HU" sz="1100" b="0" i="0" u="none" strike="noStrike" cap="none" dirty="0" err="1" smtClean="0">
                <a:solidFill>
                  <a:srgbClr val="000000"/>
                </a:solidFill>
                <a:effectLst/>
                <a:latin typeface="Arial"/>
                <a:ea typeface="Arial"/>
                <a:cs typeface="Arial"/>
                <a:sym typeface="Arial"/>
              </a:rPr>
              <a:t>Natúra</a:t>
            </a:r>
            <a:r>
              <a:rPr lang="hu-HU" sz="1100" b="0" i="0" u="none" strike="noStrike" cap="none" dirty="0" smtClean="0">
                <a:solidFill>
                  <a:srgbClr val="000000"/>
                </a:solidFill>
                <a:effectLst/>
                <a:latin typeface="Arial"/>
                <a:ea typeface="Arial"/>
                <a:cs typeface="Arial"/>
                <a:sym typeface="Arial"/>
              </a:rPr>
              <a:t> 2000 területek, nitrát érzékeny területek, közúti áruforgalom bejelentése, vegyszer kijuttatási napló vezetése, stb.) rendszeres benyújtása. A precíziós gazdálkodás egyik előnye, hogy a gépek naplózzák az elvégzett tevékenységet, ezért egyes jelentések automatikusan elkészíthetők, és on-line benyújthatók. </a:t>
            </a:r>
          </a:p>
          <a:p>
            <a:pPr marL="158750" indent="0">
              <a:buNone/>
            </a:pPr>
            <a:endParaRPr lang="hu-HU" dirty="0"/>
          </a:p>
        </p:txBody>
      </p:sp>
    </p:spTree>
    <p:extLst>
      <p:ext uri="{BB962C8B-B14F-4D97-AF65-F5344CB8AC3E}">
        <p14:creationId xmlns:p14="http://schemas.microsoft.com/office/powerpoint/2010/main" val="1738451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1" i="0" u="none" strike="noStrike" cap="none" dirty="0" smtClean="0">
                <a:solidFill>
                  <a:srgbClr val="000000"/>
                </a:solidFill>
                <a:effectLst/>
                <a:latin typeface="Arial"/>
                <a:ea typeface="Arial"/>
                <a:cs typeface="Arial"/>
                <a:sym typeface="Arial"/>
              </a:rPr>
              <a:t>Kisgazdaság, 240 hektár:</a:t>
            </a:r>
            <a:endParaRPr lang="hu-HU" sz="1100" b="0" i="0" u="none" strike="noStrike" cap="none" dirty="0" smtClean="0">
              <a:solidFill>
                <a:srgbClr val="000000"/>
              </a:solidFill>
              <a:effectLst/>
              <a:latin typeface="Arial"/>
              <a:ea typeface="Arial"/>
              <a:cs typeface="Arial"/>
              <a:sym typeface="Arial"/>
            </a:endParaRPr>
          </a:p>
          <a:p>
            <a:pPr marL="158750" indent="0">
              <a:buNone/>
            </a:pPr>
            <a:r>
              <a:rPr lang="hu-HU" sz="1100" b="0" i="0" u="none" strike="noStrike" cap="none" dirty="0" smtClean="0">
                <a:solidFill>
                  <a:srgbClr val="000000"/>
                </a:solidFill>
                <a:effectLst/>
                <a:latin typeface="Arial"/>
                <a:ea typeface="Arial"/>
                <a:cs typeface="Arial"/>
                <a:sym typeface="Arial"/>
              </a:rPr>
              <a:t>A Balatontól délre, Somogy megye északi részén a klasszikus szántóföldi növénytermesztő gazdaságban, árpa, búza, repce, napraforgó és kukorica termesztésével foglalkoznak. A termelés átlagos termőképességű, enyhén dombos domborzatú, szabálytalan alakú táblákon történik. A gazdaság 2 felsőfokú végzettségű és egy középfokú végzettségű munkavállalót foglalkoztat. </a:t>
            </a:r>
          </a:p>
          <a:p>
            <a:pPr marL="158750" indent="0">
              <a:buNone/>
            </a:pPr>
            <a:r>
              <a:rPr lang="hu-HU" sz="1100" b="0" i="0" u="none" strike="noStrike" cap="none" dirty="0" smtClean="0">
                <a:solidFill>
                  <a:srgbClr val="000000"/>
                </a:solidFill>
                <a:effectLst/>
                <a:latin typeface="Arial"/>
                <a:ea typeface="Arial"/>
                <a:cs typeface="Arial"/>
                <a:sym typeface="Arial"/>
              </a:rPr>
              <a:t>A precíziós gazdálkodás feltételeinek megteremtése és a precíziós gazdálkodás alapjainak bevezetése 5 évvel ezelőtt kezdődött. A gazdaság először egy a precíziós gazdálkodásra alkalmas eszközpark kialakítását, erre alkalmas új gépek beszerzést és a már meglévő korszerű, de nem „okos” munkagépek precíziós alkalmazások végrehajtására alkalmassá tételét tűzte ki célul. Így 2016-ban beszerzésre került egy új erőgép, amely fel volt szerelve ISO-</a:t>
            </a:r>
            <a:r>
              <a:rPr lang="hu-HU" sz="1100" b="0" i="0" u="none" strike="noStrike" cap="none" dirty="0" err="1" smtClean="0">
                <a:solidFill>
                  <a:srgbClr val="000000"/>
                </a:solidFill>
                <a:effectLst/>
                <a:latin typeface="Arial"/>
                <a:ea typeface="Arial"/>
                <a:cs typeface="Arial"/>
                <a:sym typeface="Arial"/>
              </a:rPr>
              <a:t>Bus</a:t>
            </a:r>
            <a:r>
              <a:rPr lang="hu-HU" sz="1100" b="0" i="0" u="none" strike="noStrike" cap="none" dirty="0" smtClean="0">
                <a:solidFill>
                  <a:srgbClr val="000000"/>
                </a:solidFill>
                <a:effectLst/>
                <a:latin typeface="Arial"/>
                <a:ea typeface="Arial"/>
                <a:cs typeface="Arial"/>
                <a:sym typeface="Arial"/>
              </a:rPr>
              <a:t> rendszerrel, a helyzetmeghatározó rendszer RTK jelpontossággal rendelkezett és minden precíziós alkalmazás (automata kormányzás, szakaszvezérlés, változtatható mennyiségű, térkép alapú kijuttatás, automatikus táblavégi forduló, dokumentáció) aktiválásra került. Az első évben minden tábla határvonala és a fő művelési irányok nyomvonalai felvételezésre kerültek. Miután a bázisállomás felmérésre került a FÖMI koordináta rendszerében, onnantól az ingatlannyilvántartásban szereplő térképészeti pontok -EOV-WGS84 transzformáció után- és az ezekből származó egyenesek segítségével 2 cm pontossággal felvették a valós táblahatárokat.</a:t>
            </a:r>
          </a:p>
          <a:p>
            <a:pPr marL="158750" indent="0">
              <a:buNone/>
            </a:pPr>
            <a:r>
              <a:rPr lang="hu-HU" sz="1100" b="0" i="0" u="none" strike="noStrike" cap="none" dirty="0" smtClean="0">
                <a:solidFill>
                  <a:srgbClr val="000000"/>
                </a:solidFill>
                <a:effectLst/>
                <a:latin typeface="Arial"/>
                <a:ea typeface="Arial"/>
                <a:cs typeface="Arial"/>
                <a:sym typeface="Arial"/>
              </a:rPr>
              <a:t>A következő években a meglévő </a:t>
            </a:r>
            <a:r>
              <a:rPr lang="hu-HU" sz="1100" b="0" i="0" u="none" strike="noStrike" cap="none" dirty="0" err="1" smtClean="0">
                <a:solidFill>
                  <a:srgbClr val="000000"/>
                </a:solidFill>
                <a:effectLst/>
                <a:latin typeface="Arial"/>
                <a:ea typeface="Arial"/>
                <a:cs typeface="Arial"/>
                <a:sym typeface="Arial"/>
              </a:rPr>
              <a:t>szemenkénti</a:t>
            </a:r>
            <a:r>
              <a:rPr lang="hu-HU" sz="1100" b="0" i="0" u="none" strike="noStrike" cap="none" dirty="0" smtClean="0">
                <a:solidFill>
                  <a:srgbClr val="000000"/>
                </a:solidFill>
                <a:effectLst/>
                <a:latin typeface="Arial"/>
                <a:ea typeface="Arial"/>
                <a:cs typeface="Arial"/>
                <a:sym typeface="Arial"/>
              </a:rPr>
              <a:t> vetőgép és a szántóföldi permetezőgép került ISO-</a:t>
            </a:r>
            <a:r>
              <a:rPr lang="hu-HU" sz="1100" b="0" i="0" u="none" strike="noStrike" cap="none" dirty="0" err="1" smtClean="0">
                <a:solidFill>
                  <a:srgbClr val="000000"/>
                </a:solidFill>
                <a:effectLst/>
                <a:latin typeface="Arial"/>
                <a:ea typeface="Arial"/>
                <a:cs typeface="Arial"/>
                <a:sym typeface="Arial"/>
              </a:rPr>
              <a:t>Bus</a:t>
            </a:r>
            <a:r>
              <a:rPr lang="hu-HU" sz="1100" b="0" i="0" u="none" strike="noStrike" cap="none" dirty="0" smtClean="0">
                <a:solidFill>
                  <a:srgbClr val="000000"/>
                </a:solidFill>
                <a:effectLst/>
                <a:latin typeface="Arial"/>
                <a:ea typeface="Arial"/>
                <a:cs typeface="Arial"/>
                <a:sym typeface="Arial"/>
              </a:rPr>
              <a:t> rendszerrel felszerelésre, így lehetővé vált új gép megvásárlása nélkül mindkét munkagép esetében az automatikus szakaszvezérlés, a dokumentáció és a változtatható mennyiségű kijuttatás. 2018-ban a meglévő régebbi erőgépre is beépítésre kerültek a precíziós gazdálkodás eszközei, így az azonos műszaki színvonalra került az új traktorral.</a:t>
            </a:r>
          </a:p>
          <a:p>
            <a:pPr marL="158750" indent="0">
              <a:buNone/>
            </a:pPr>
            <a:r>
              <a:rPr lang="hu-HU" sz="1100" b="0" i="0" u="none" strike="noStrike" cap="none" dirty="0" smtClean="0">
                <a:solidFill>
                  <a:srgbClr val="000000"/>
                </a:solidFill>
                <a:effectLst/>
                <a:latin typeface="Arial"/>
                <a:ea typeface="Arial"/>
                <a:cs typeface="Arial"/>
                <a:sym typeface="Arial"/>
              </a:rPr>
              <a:t>Mind a </a:t>
            </a:r>
            <a:r>
              <a:rPr lang="hu-HU" sz="1100" b="0" i="0" u="none" strike="noStrike" cap="none" dirty="0" err="1" smtClean="0">
                <a:solidFill>
                  <a:srgbClr val="000000"/>
                </a:solidFill>
                <a:effectLst/>
                <a:latin typeface="Arial"/>
                <a:ea typeface="Arial"/>
                <a:cs typeface="Arial"/>
                <a:sym typeface="Arial"/>
              </a:rPr>
              <a:t>szemenkénti</a:t>
            </a:r>
            <a:r>
              <a:rPr lang="hu-HU" sz="1100" b="0" i="0" u="none" strike="noStrike" cap="none" dirty="0" smtClean="0">
                <a:solidFill>
                  <a:srgbClr val="000000"/>
                </a:solidFill>
                <a:effectLst/>
                <a:latin typeface="Arial"/>
                <a:ea typeface="Arial"/>
                <a:cs typeface="Arial"/>
                <a:sym typeface="Arial"/>
              </a:rPr>
              <a:t>, mind a gabonavetéssel egymenetben történik hagyományos starter műtrágya, folyékony starter és/vagy </a:t>
            </a:r>
            <a:r>
              <a:rPr lang="hu-HU" sz="1100" b="0" i="0" u="none" strike="noStrike" cap="none" dirty="0" err="1" smtClean="0">
                <a:solidFill>
                  <a:srgbClr val="000000"/>
                </a:solidFill>
                <a:effectLst/>
                <a:latin typeface="Arial"/>
                <a:ea typeface="Arial"/>
                <a:cs typeface="Arial"/>
                <a:sym typeface="Arial"/>
              </a:rPr>
              <a:t>biosimulátor</a:t>
            </a:r>
            <a:r>
              <a:rPr lang="hu-HU" sz="1100" b="0" i="0" u="none" strike="noStrike" cap="none" dirty="0" smtClean="0">
                <a:solidFill>
                  <a:srgbClr val="000000"/>
                </a:solidFill>
                <a:effectLst/>
                <a:latin typeface="Arial"/>
                <a:ea typeface="Arial"/>
                <a:cs typeface="Arial"/>
                <a:sym typeface="Arial"/>
              </a:rPr>
              <a:t>, illetve szükség szerint talajfertőtlenítőszer kijuttatás is. Minden inputanyag kijuttatása </a:t>
            </a:r>
            <a:r>
              <a:rPr lang="hu-HU" sz="1100" b="0" i="0" u="none" strike="noStrike" cap="none" dirty="0" err="1" smtClean="0">
                <a:solidFill>
                  <a:srgbClr val="000000"/>
                </a:solidFill>
                <a:effectLst/>
                <a:latin typeface="Arial"/>
                <a:ea typeface="Arial"/>
                <a:cs typeface="Arial"/>
                <a:sym typeface="Arial"/>
              </a:rPr>
              <a:t>szakaszvezérelten</a:t>
            </a:r>
            <a:r>
              <a:rPr lang="hu-HU" sz="1100" b="0" i="0" u="none" strike="noStrike" cap="none" dirty="0" smtClean="0">
                <a:solidFill>
                  <a:srgbClr val="000000"/>
                </a:solidFill>
                <a:effectLst/>
                <a:latin typeface="Arial"/>
                <a:ea typeface="Arial"/>
                <a:cs typeface="Arial"/>
                <a:sym typeface="Arial"/>
              </a:rPr>
              <a:t> történik.</a:t>
            </a:r>
          </a:p>
          <a:p>
            <a:pPr marL="158750" indent="0">
              <a:buNone/>
            </a:pPr>
            <a:r>
              <a:rPr lang="hu-HU" sz="1100" b="0" i="0" u="none" strike="noStrike" cap="none" dirty="0" smtClean="0">
                <a:solidFill>
                  <a:srgbClr val="000000"/>
                </a:solidFill>
                <a:effectLst/>
                <a:latin typeface="Arial"/>
                <a:ea typeface="Arial"/>
                <a:cs typeface="Arial"/>
                <a:sym typeface="Arial"/>
              </a:rPr>
              <a:t>2019-ben beszerzésre került egy új </a:t>
            </a:r>
            <a:r>
              <a:rPr lang="hu-HU" sz="1100" b="0" i="0" u="none" strike="noStrike" cap="none" dirty="0" err="1" smtClean="0">
                <a:solidFill>
                  <a:srgbClr val="000000"/>
                </a:solidFill>
                <a:effectLst/>
                <a:latin typeface="Arial"/>
                <a:ea typeface="Arial"/>
                <a:cs typeface="Arial"/>
                <a:sym typeface="Arial"/>
              </a:rPr>
              <a:t>ISOBus-os</a:t>
            </a:r>
            <a:r>
              <a:rPr lang="hu-HU" sz="1100" b="0" i="0" u="none" strike="noStrike" cap="none" dirty="0" smtClean="0">
                <a:solidFill>
                  <a:srgbClr val="000000"/>
                </a:solidFill>
                <a:effectLst/>
                <a:latin typeface="Arial"/>
                <a:ea typeface="Arial"/>
                <a:cs typeface="Arial"/>
                <a:sym typeface="Arial"/>
              </a:rPr>
              <a:t> vetőgép, amely szintén alkalmas az automatikus szakaszvezérlésre és a változtatható mennyiségű kijuttatásra. </a:t>
            </a:r>
          </a:p>
          <a:p>
            <a:pPr marL="158750" indent="0">
              <a:buNone/>
            </a:pPr>
            <a:r>
              <a:rPr lang="hu-HU" sz="1100" b="0" i="0" u="none" strike="noStrike" cap="none" dirty="0" smtClean="0">
                <a:solidFill>
                  <a:srgbClr val="000000"/>
                </a:solidFill>
                <a:effectLst/>
                <a:latin typeface="Arial"/>
                <a:ea typeface="Arial"/>
                <a:cs typeface="Arial"/>
                <a:sym typeface="Arial"/>
              </a:rPr>
              <a:t>Az idei aratásra a meglévő arató-cséplő gépet szerelik fel hozammérő rendszerrel, így az eszközparkunk teljes mértékben alkalmassá válik a precíziós gazdálkodás alkalmazásai adta lehetőségek kihasználására.</a:t>
            </a:r>
          </a:p>
          <a:p>
            <a:pPr marL="158750" indent="0">
              <a:buNone/>
            </a:pPr>
            <a:r>
              <a:rPr lang="hu-HU" sz="1100" b="0" i="0" u="none" strike="noStrike" cap="none" dirty="0" smtClean="0">
                <a:solidFill>
                  <a:srgbClr val="000000"/>
                </a:solidFill>
                <a:effectLst/>
                <a:latin typeface="Arial"/>
                <a:ea typeface="Arial"/>
                <a:cs typeface="Arial"/>
                <a:sym typeface="Arial"/>
              </a:rPr>
              <a:t>Idén tavasszal megkezdték a nagyobb táblákon a művelési zónák kijelölését és innentől ezen menedzsment zónák szerint történnek majd a felvételezések és a beavatkozások is.</a:t>
            </a:r>
          </a:p>
          <a:p>
            <a:pPr marL="158750" indent="0">
              <a:buNone/>
            </a:pPr>
            <a:r>
              <a:rPr lang="hu-HU" sz="1100" b="0" i="0" u="none" strike="noStrike" cap="none" dirty="0" smtClean="0">
                <a:solidFill>
                  <a:srgbClr val="000000"/>
                </a:solidFill>
                <a:effectLst/>
                <a:latin typeface="Arial"/>
                <a:ea typeface="Arial"/>
                <a:cs typeface="Arial"/>
                <a:sym typeface="Arial"/>
              </a:rPr>
              <a:t>Terveikben szerepel egy támogató szoftver beszerzése, amely segítségével feldolgozhatók a hozamtérképek, a tápanyagellátottság térképek, a biomassza térképek és elállíthatók a kijuttatási térképek (tápanyag, vetőmag, növényvédőszer), kezelhetők a dokumentált műveletek.</a:t>
            </a:r>
          </a:p>
          <a:p>
            <a:pPr marL="158750" indent="0">
              <a:buNone/>
            </a:pPr>
            <a:r>
              <a:rPr lang="hu-HU" sz="1100" b="0" i="0" u="none" strike="noStrike" cap="none" dirty="0" smtClean="0">
                <a:solidFill>
                  <a:srgbClr val="000000"/>
                </a:solidFill>
                <a:effectLst/>
                <a:latin typeface="Arial"/>
                <a:ea typeface="Arial"/>
                <a:cs typeface="Arial"/>
                <a:sym typeface="Arial"/>
              </a:rPr>
              <a:t>A gazdaságban rendszeresen állítanak be agronómiai és agrotechnikai kísérleteket, rengeteg adat és üzemeltetési tapasztalat gyűlt össze az évek alatt.</a:t>
            </a:r>
          </a:p>
          <a:p>
            <a:pPr marL="158750" indent="0">
              <a:buNone/>
            </a:pPr>
            <a:endParaRPr lang="hu-HU" dirty="0"/>
          </a:p>
        </p:txBody>
      </p:sp>
    </p:spTree>
    <p:extLst>
      <p:ext uri="{BB962C8B-B14F-4D97-AF65-F5344CB8AC3E}">
        <p14:creationId xmlns:p14="http://schemas.microsoft.com/office/powerpoint/2010/main" val="667709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1" i="0" u="none" strike="noStrike" cap="none" dirty="0" smtClean="0">
                <a:solidFill>
                  <a:srgbClr val="000000"/>
                </a:solidFill>
                <a:effectLst/>
                <a:latin typeface="Arial"/>
                <a:ea typeface="Arial"/>
                <a:cs typeface="Arial"/>
                <a:sym typeface="Arial"/>
              </a:rPr>
              <a:t>Kisgazdaság, 346 hektár:</a:t>
            </a:r>
            <a:endParaRPr lang="hu-HU" sz="1100" b="0" i="0" u="none" strike="noStrike" cap="none" dirty="0" smtClean="0">
              <a:solidFill>
                <a:srgbClr val="000000"/>
              </a:solidFill>
              <a:effectLst/>
              <a:latin typeface="Arial"/>
              <a:ea typeface="Arial"/>
              <a:cs typeface="Arial"/>
              <a:sym typeface="Arial"/>
            </a:endParaRPr>
          </a:p>
          <a:p>
            <a:pPr marL="158750" indent="0">
              <a:buNone/>
            </a:pPr>
            <a:r>
              <a:rPr lang="hu-HU" sz="1100" b="0" i="0" u="none" strike="noStrike" cap="none" dirty="0" smtClean="0">
                <a:solidFill>
                  <a:srgbClr val="000000"/>
                </a:solidFill>
                <a:effectLst/>
                <a:latin typeface="Arial"/>
                <a:ea typeface="Arial"/>
                <a:cs typeface="Arial"/>
                <a:sym typeface="Arial"/>
              </a:rPr>
              <a:t>A gazdaság a Tolna megye északi részén helyezkedik el. Szántóföldi növénytermesztéssel, őszi búza, árpa, repce, kukorica, és napraforgó vetőmag termesztéssel foglalkoznak. A gazdaságban három felsőfokú végzettségű (növényorvos és precíziós gazdálkodási szakmérnök, mezőgazdasági mérnök, kertészmérnök) és egy szakképzett gépkezelő dolgozik.</a:t>
            </a:r>
          </a:p>
          <a:p>
            <a:pPr marL="158750" indent="0">
              <a:buNone/>
            </a:pPr>
            <a:r>
              <a:rPr lang="hu-HU" sz="1100" b="0" i="0" u="none" strike="noStrike" cap="none" dirty="0" smtClean="0">
                <a:solidFill>
                  <a:srgbClr val="000000"/>
                </a:solidFill>
                <a:effectLst/>
                <a:latin typeface="Arial"/>
                <a:ea typeface="Arial"/>
                <a:cs typeface="Arial"/>
                <a:sym typeface="Arial"/>
              </a:rPr>
              <a:t>A gazdaság az első lépést 2018-ban tette meg a precíziós gazdálkodás érdekében. Elsődleges szempontnak egy univerzális, mezőgazdasági erőgép és munkagép gyártóktól független rendszer kialakítását tartották. A precíziós gazdálkodást támogató rendszer kialakításban az </a:t>
            </a:r>
            <a:br>
              <a:rPr lang="hu-HU" sz="1100" b="0" i="0" u="none" strike="noStrike" cap="none" dirty="0" smtClean="0">
                <a:solidFill>
                  <a:srgbClr val="000000"/>
                </a:solidFill>
                <a:effectLst/>
                <a:latin typeface="Arial"/>
                <a:ea typeface="Arial"/>
                <a:cs typeface="Arial"/>
                <a:sym typeface="Arial"/>
              </a:rPr>
            </a:br>
            <a:r>
              <a:rPr lang="hu-HU" sz="1100" b="0" i="0" u="none" strike="noStrike" cap="none" dirty="0" err="1" smtClean="0">
                <a:solidFill>
                  <a:srgbClr val="000000"/>
                </a:solidFill>
                <a:effectLst/>
                <a:latin typeface="Arial"/>
                <a:ea typeface="Arial"/>
                <a:cs typeface="Arial"/>
                <a:sym typeface="Arial"/>
              </a:rPr>
              <a:t>Ag</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Leader</a:t>
            </a:r>
            <a:r>
              <a:rPr lang="hu-HU" sz="1100" b="0" i="0" u="none" strike="noStrike" cap="none" dirty="0" smtClean="0">
                <a:solidFill>
                  <a:srgbClr val="000000"/>
                </a:solidFill>
                <a:effectLst/>
                <a:latin typeface="Arial"/>
                <a:ea typeface="Arial"/>
                <a:cs typeface="Arial"/>
                <a:sym typeface="Arial"/>
              </a:rPr>
              <a:t> termékeikre esett a választás, mivel a cég agrártérinformatikai szoftveren túl univerzális műszaki megoldásokat is kínál a technológiai műveletek végrehajtásához. Az eszközbeszerzés </a:t>
            </a:r>
            <a:r>
              <a:rPr lang="hu-HU" sz="1100" b="0" i="0" u="none" strike="noStrike" cap="none" dirty="0" err="1" smtClean="0">
                <a:solidFill>
                  <a:srgbClr val="000000"/>
                </a:solidFill>
                <a:effectLst/>
                <a:latin typeface="Arial"/>
                <a:ea typeface="Arial"/>
                <a:cs typeface="Arial"/>
                <a:sym typeface="Arial"/>
              </a:rPr>
              <a:t>Ag</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Leader</a:t>
            </a:r>
            <a:r>
              <a:rPr lang="hu-HU" sz="1100" b="0" i="0" u="none" strike="noStrike" cap="none" dirty="0" smtClean="0">
                <a:solidFill>
                  <a:srgbClr val="000000"/>
                </a:solidFill>
                <a:effectLst/>
                <a:latin typeface="Arial"/>
                <a:ea typeface="Arial"/>
                <a:cs typeface="Arial"/>
                <a:sym typeface="Arial"/>
              </a:rPr>
              <a:t> SMS Basic térinformatikai szoftverrel, </a:t>
            </a:r>
            <a:r>
              <a:rPr lang="hu-HU" sz="1100" b="0" i="0" u="none" strike="noStrike" cap="none" dirty="0" err="1" smtClean="0">
                <a:solidFill>
                  <a:srgbClr val="000000"/>
                </a:solidFill>
                <a:effectLst/>
                <a:latin typeface="Arial"/>
                <a:ea typeface="Arial"/>
                <a:cs typeface="Arial"/>
                <a:sym typeface="Arial"/>
              </a:rPr>
              <a:t>Ag</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Leader</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InCommand</a:t>
            </a:r>
            <a:r>
              <a:rPr lang="hu-HU" sz="1100" b="0" i="0" u="none" strike="noStrike" cap="none" dirty="0" smtClean="0">
                <a:solidFill>
                  <a:srgbClr val="000000"/>
                </a:solidFill>
                <a:effectLst/>
                <a:latin typeface="Arial"/>
                <a:ea typeface="Arial"/>
                <a:cs typeface="Arial"/>
                <a:sym typeface="Arial"/>
              </a:rPr>
              <a:t> 1200 UT-</a:t>
            </a:r>
            <a:r>
              <a:rPr lang="hu-HU" sz="1100" b="0" i="0" u="none" strike="noStrike" cap="none" dirty="0" err="1" smtClean="0">
                <a:solidFill>
                  <a:srgbClr val="000000"/>
                </a:solidFill>
                <a:effectLst/>
                <a:latin typeface="Arial"/>
                <a:ea typeface="Arial"/>
                <a:cs typeface="Arial"/>
                <a:sym typeface="Arial"/>
              </a:rPr>
              <a:t>avl</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SteerCommand</a:t>
            </a:r>
            <a:r>
              <a:rPr lang="hu-HU" sz="1100" b="0" i="0" u="none" strike="noStrike" cap="none" dirty="0" smtClean="0">
                <a:solidFill>
                  <a:srgbClr val="000000"/>
                </a:solidFill>
                <a:effectLst/>
                <a:latin typeface="Arial"/>
                <a:ea typeface="Arial"/>
                <a:cs typeface="Arial"/>
                <a:sym typeface="Arial"/>
              </a:rPr>
              <a:t> vezérléssel (RTK) kezdődött, amelyet a meglévő géppartba implementáltak. Már 2018-ban elkezdték a táblák feltérképezését, termelési zónák lehatárolását, kísérleti differenciált műtrágya kijuttatást, hozamtérképek dokumentálását.</a:t>
            </a:r>
          </a:p>
          <a:p>
            <a:pPr marL="158750" indent="0">
              <a:buNone/>
            </a:pPr>
            <a:r>
              <a:rPr lang="hu-HU" sz="1100" b="0" i="0" u="none" strike="noStrike" cap="none" dirty="0" smtClean="0">
                <a:solidFill>
                  <a:srgbClr val="000000"/>
                </a:solidFill>
                <a:effectLst/>
                <a:latin typeface="Arial"/>
                <a:ea typeface="Arial"/>
                <a:cs typeface="Arial"/>
                <a:sym typeface="Arial"/>
              </a:rPr>
              <a:t>2019-ben további eszközbeszerzéssel fejlesztették a gépparkot egy </a:t>
            </a:r>
            <a:r>
              <a:rPr lang="hu-HU" sz="1100" b="0" i="0" u="none" strike="noStrike" cap="none" dirty="0" err="1" smtClean="0">
                <a:solidFill>
                  <a:srgbClr val="000000"/>
                </a:solidFill>
                <a:effectLst/>
                <a:latin typeface="Arial"/>
                <a:ea typeface="Arial"/>
                <a:cs typeface="Arial"/>
                <a:sym typeface="Arial"/>
              </a:rPr>
              <a:t>Amazone</a:t>
            </a:r>
            <a:r>
              <a:rPr lang="hu-HU" sz="1100" b="0" i="0" u="none" strike="noStrike" cap="none" dirty="0" smtClean="0">
                <a:solidFill>
                  <a:srgbClr val="000000"/>
                </a:solidFill>
                <a:effectLst/>
                <a:latin typeface="Arial"/>
                <a:ea typeface="Arial"/>
                <a:cs typeface="Arial"/>
                <a:sym typeface="Arial"/>
              </a:rPr>
              <a:t> permetezőgéppel (GPS vezérelt 9 szakaszos ISOBUS). Talajvizsgálati eredmények kiértékelésével (DENA </a:t>
            </a:r>
            <a:r>
              <a:rPr lang="hu-HU" sz="1100" b="0" i="0" u="none" strike="noStrike" cap="none" dirty="0" err="1" smtClean="0">
                <a:solidFill>
                  <a:srgbClr val="000000"/>
                </a:solidFill>
                <a:effectLst/>
                <a:latin typeface="Arial"/>
                <a:ea typeface="Arial"/>
                <a:cs typeface="Arial"/>
                <a:sym typeface="Arial"/>
              </a:rPr>
              <a:t>Prec</a:t>
            </a:r>
            <a:r>
              <a:rPr lang="hu-HU" sz="1100" b="0" i="0" u="none" strike="noStrike" cap="none" dirty="0" smtClean="0">
                <a:solidFill>
                  <a:srgbClr val="000000"/>
                </a:solidFill>
                <a:effectLst/>
                <a:latin typeface="Arial"/>
                <a:ea typeface="Arial"/>
                <a:cs typeface="Arial"/>
                <a:sym typeface="Arial"/>
              </a:rPr>
              <a:t>. tápanyag gazdálkodási szoftver, ezt használja a KITE, az Axiál, a </a:t>
            </a:r>
            <a:r>
              <a:rPr lang="hu-HU" sz="1100" b="0" i="0" u="none" strike="noStrike" cap="none" dirty="0" err="1" smtClean="0">
                <a:solidFill>
                  <a:srgbClr val="000000"/>
                </a:solidFill>
                <a:effectLst/>
                <a:latin typeface="Arial"/>
                <a:ea typeface="Arial"/>
                <a:cs typeface="Arial"/>
                <a:sym typeface="Arial"/>
              </a:rPr>
              <a:t>Timac</a:t>
            </a:r>
            <a:r>
              <a:rPr lang="hu-HU" sz="1100" b="0" i="0" u="none" strike="noStrike" cap="none" dirty="0" smtClean="0">
                <a:solidFill>
                  <a:srgbClr val="000000"/>
                </a:solidFill>
                <a:effectLst/>
                <a:latin typeface="Arial"/>
                <a:ea typeface="Arial"/>
                <a:cs typeface="Arial"/>
                <a:sym typeface="Arial"/>
              </a:rPr>
              <a:t>, IKR) és rendszerbe illesztésével tovább folytatták a termelési zónák lehatárolását. Bemutató célra kapott differenciál </a:t>
            </a:r>
            <a:r>
              <a:rPr lang="hu-HU" sz="1100" b="0" i="0" u="none" strike="noStrike" cap="none" dirty="0" err="1" smtClean="0">
                <a:solidFill>
                  <a:srgbClr val="000000"/>
                </a:solidFill>
                <a:effectLst/>
                <a:latin typeface="Arial"/>
                <a:ea typeface="Arial"/>
                <a:cs typeface="Arial"/>
                <a:sym typeface="Arial"/>
              </a:rPr>
              <a:t>szemenkénti</a:t>
            </a:r>
            <a:r>
              <a:rPr lang="hu-HU" sz="1100" b="0" i="0" u="none" strike="noStrike" cap="none" dirty="0" smtClean="0">
                <a:solidFill>
                  <a:srgbClr val="000000"/>
                </a:solidFill>
                <a:effectLst/>
                <a:latin typeface="Arial"/>
                <a:ea typeface="Arial"/>
                <a:cs typeface="Arial"/>
                <a:sym typeface="Arial"/>
              </a:rPr>
              <a:t> vetőgéppel kísérleteket végeztek változó tőszámú kukorica vetés technológiára. Kísérletet állítottak be szintén bemutató célra kapott AGXTEND </a:t>
            </a:r>
            <a:r>
              <a:rPr lang="hu-HU" sz="1100" b="0" i="0" u="none" strike="noStrike" cap="none" dirty="0" err="1" smtClean="0">
                <a:solidFill>
                  <a:srgbClr val="000000"/>
                </a:solidFill>
                <a:effectLst/>
                <a:latin typeface="Arial"/>
                <a:ea typeface="Arial"/>
                <a:cs typeface="Arial"/>
                <a:sym typeface="Arial"/>
              </a:rPr>
              <a:t>CropXplorer</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Isaria</a:t>
            </a:r>
            <a:r>
              <a:rPr lang="hu-HU" sz="1100" b="0" i="0" u="none" strike="noStrike" cap="none" dirty="0" smtClean="0">
                <a:solidFill>
                  <a:srgbClr val="000000"/>
                </a:solidFill>
                <a:effectLst/>
                <a:latin typeface="Arial"/>
                <a:ea typeface="Arial"/>
                <a:cs typeface="Arial"/>
                <a:sym typeface="Arial"/>
              </a:rPr>
              <a:t> gyártmány) növény szenzorral, amely adott időben a növény nitrogén szükségletét </a:t>
            </a:r>
            <a:r>
              <a:rPr lang="hu-HU" sz="1100" b="0" i="0" u="none" strike="noStrike" cap="none" dirty="0" err="1" smtClean="0">
                <a:solidFill>
                  <a:srgbClr val="000000"/>
                </a:solidFill>
                <a:effectLst/>
                <a:latin typeface="Arial"/>
                <a:ea typeface="Arial"/>
                <a:cs typeface="Arial"/>
                <a:sym typeface="Arial"/>
              </a:rPr>
              <a:t>monitorozza</a:t>
            </a:r>
            <a:r>
              <a:rPr lang="hu-HU" sz="1100" b="0" i="0" u="none" strike="noStrike" cap="none" dirty="0" smtClean="0">
                <a:solidFill>
                  <a:srgbClr val="000000"/>
                </a:solidFill>
                <a:effectLst/>
                <a:latin typeface="Arial"/>
                <a:ea typeface="Arial"/>
                <a:cs typeface="Arial"/>
                <a:sym typeface="Arial"/>
              </a:rPr>
              <a:t> egy aktív szenzor segítségével és online vezérélve a műtrágyaszórót lehet vele elvégezni a fejtrágyázást. </a:t>
            </a:r>
          </a:p>
          <a:p>
            <a:pPr marL="158750" indent="0">
              <a:buNone/>
            </a:pPr>
            <a:r>
              <a:rPr lang="hu-HU" sz="1100" b="0" i="0" u="none" strike="noStrike" cap="none" dirty="0" smtClean="0">
                <a:solidFill>
                  <a:srgbClr val="000000"/>
                </a:solidFill>
                <a:effectLst/>
                <a:latin typeface="Arial"/>
                <a:ea typeface="Arial"/>
                <a:cs typeface="Arial"/>
                <a:sym typeface="Arial"/>
              </a:rPr>
              <a:t>2020-tól a tápanyagutánpótlást minden kultúrnövényen differenciáltan végzik. Ez évtől kezdve a kukoricát a </a:t>
            </a:r>
            <a:r>
              <a:rPr lang="hu-HU" sz="1100" b="0" i="0" u="none" strike="noStrike" cap="none" dirty="0" err="1" smtClean="0">
                <a:solidFill>
                  <a:srgbClr val="000000"/>
                </a:solidFill>
                <a:effectLst/>
                <a:latin typeface="Arial"/>
                <a:ea typeface="Arial"/>
                <a:cs typeface="Arial"/>
                <a:sym typeface="Arial"/>
              </a:rPr>
              <a:t>Väderstad</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Tempo</a:t>
            </a:r>
            <a:r>
              <a:rPr lang="hu-HU" sz="1100" b="0" i="0" u="none" strike="noStrike" cap="none" dirty="0" smtClean="0">
                <a:solidFill>
                  <a:srgbClr val="000000"/>
                </a:solidFill>
                <a:effectLst/>
                <a:latin typeface="Arial"/>
                <a:ea typeface="Arial"/>
                <a:cs typeface="Arial"/>
                <a:sym typeface="Arial"/>
              </a:rPr>
              <a:t> T6 vetőgép segítségével változó tőszámban vetik és sávos gyomirtás alkalmaznak vetéssel és </a:t>
            </a:r>
            <a:r>
              <a:rPr lang="hu-HU" sz="1100" b="0" i="0" u="none" strike="noStrike" cap="none" dirty="0" err="1" smtClean="0">
                <a:solidFill>
                  <a:srgbClr val="000000"/>
                </a:solidFill>
                <a:effectLst/>
                <a:latin typeface="Arial"/>
                <a:ea typeface="Arial"/>
                <a:cs typeface="Arial"/>
                <a:sym typeface="Arial"/>
              </a:rPr>
              <a:t>kultivátorozással</a:t>
            </a:r>
            <a:r>
              <a:rPr lang="hu-HU" sz="1100" b="0" i="0" u="none" strike="noStrike" cap="none" dirty="0" smtClean="0">
                <a:solidFill>
                  <a:srgbClr val="000000"/>
                </a:solidFill>
                <a:effectLst/>
                <a:latin typeface="Arial"/>
                <a:ea typeface="Arial"/>
                <a:cs typeface="Arial"/>
                <a:sym typeface="Arial"/>
              </a:rPr>
              <a:t> egymenetben. Kísérleti táblán elkezdték a differenciált repce vetést a </a:t>
            </a:r>
            <a:r>
              <a:rPr lang="hu-HU" sz="1100" b="0" i="0" u="none" strike="noStrike" cap="none" dirty="0" err="1" smtClean="0">
                <a:solidFill>
                  <a:srgbClr val="000000"/>
                </a:solidFill>
                <a:effectLst/>
                <a:latin typeface="Arial"/>
                <a:ea typeface="Arial"/>
                <a:cs typeface="Arial"/>
                <a:sym typeface="Arial"/>
              </a:rPr>
              <a:t>szemenkénti</a:t>
            </a:r>
            <a:r>
              <a:rPr lang="hu-HU" sz="1100" b="0" i="0" u="none" strike="noStrike" cap="none" dirty="0" smtClean="0">
                <a:solidFill>
                  <a:srgbClr val="000000"/>
                </a:solidFill>
                <a:effectLst/>
                <a:latin typeface="Arial"/>
                <a:ea typeface="Arial"/>
                <a:cs typeface="Arial"/>
                <a:sym typeface="Arial"/>
              </a:rPr>
              <a:t> vetőgéppel, 45 cm sortávval, valamint a sávos gyomirtás </a:t>
            </a:r>
            <a:r>
              <a:rPr lang="hu-HU" sz="1100" b="0" i="0" u="none" strike="noStrike" cap="none" dirty="0" err="1" smtClean="0">
                <a:solidFill>
                  <a:srgbClr val="000000"/>
                </a:solidFill>
                <a:effectLst/>
                <a:latin typeface="Arial"/>
                <a:ea typeface="Arial"/>
                <a:cs typeface="Arial"/>
                <a:sym typeface="Arial"/>
              </a:rPr>
              <a:t>kultivátorozással</a:t>
            </a:r>
            <a:r>
              <a:rPr lang="hu-HU" sz="1100" b="0" i="0" u="none" strike="noStrike" cap="none" dirty="0" smtClean="0">
                <a:solidFill>
                  <a:srgbClr val="000000"/>
                </a:solidFill>
                <a:effectLst/>
                <a:latin typeface="Arial"/>
                <a:ea typeface="Arial"/>
                <a:cs typeface="Arial"/>
                <a:sym typeface="Arial"/>
              </a:rPr>
              <a:t> egymenetben. </a:t>
            </a:r>
          </a:p>
          <a:p>
            <a:pPr marL="158750" indent="0">
              <a:buNone/>
            </a:pPr>
            <a:r>
              <a:rPr lang="hu-HU" sz="1100" b="0" i="0" u="none" strike="noStrike" cap="none" dirty="0" smtClean="0">
                <a:solidFill>
                  <a:srgbClr val="000000"/>
                </a:solidFill>
                <a:effectLst/>
                <a:latin typeface="Arial"/>
                <a:ea typeface="Arial"/>
                <a:cs typeface="Arial"/>
                <a:sym typeface="Arial"/>
              </a:rPr>
              <a:t>Jövőbeli fejlesztésekként a növény igényeihez és fejlettségéhez igazodó tápanyagellátást tűzték ki célul, növényszenzorok adatait felhasználva.</a:t>
            </a:r>
          </a:p>
          <a:p>
            <a:endParaRPr lang="hu-HU" dirty="0"/>
          </a:p>
        </p:txBody>
      </p:sp>
    </p:spTree>
    <p:extLst>
      <p:ext uri="{BB962C8B-B14F-4D97-AF65-F5344CB8AC3E}">
        <p14:creationId xmlns:p14="http://schemas.microsoft.com/office/powerpoint/2010/main" val="1828059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1" i="0" u="none" strike="noStrike" cap="none" dirty="0" smtClean="0">
                <a:solidFill>
                  <a:srgbClr val="000000"/>
                </a:solidFill>
                <a:effectLst/>
                <a:latin typeface="Arial"/>
                <a:ea typeface="Arial"/>
                <a:cs typeface="Arial"/>
                <a:sym typeface="Arial"/>
              </a:rPr>
              <a:t>Nagygazdaság, 2873 hektár:</a:t>
            </a:r>
            <a:endParaRPr lang="hu-HU" sz="1100" b="0" i="0" u="none" strike="noStrike" cap="none" dirty="0" smtClean="0">
              <a:solidFill>
                <a:srgbClr val="000000"/>
              </a:solidFill>
              <a:effectLst/>
              <a:latin typeface="Arial"/>
              <a:ea typeface="Arial"/>
              <a:cs typeface="Arial"/>
              <a:sym typeface="Arial"/>
            </a:endParaRPr>
          </a:p>
          <a:p>
            <a:pPr marL="158750" indent="0">
              <a:buNone/>
            </a:pPr>
            <a:r>
              <a:rPr lang="hu-HU" sz="1100" b="0" i="0" u="none" strike="noStrike" cap="none" dirty="0" smtClean="0">
                <a:solidFill>
                  <a:srgbClr val="000000"/>
                </a:solidFill>
                <a:effectLst/>
                <a:latin typeface="Arial"/>
                <a:ea typeface="Arial"/>
                <a:cs typeface="Arial"/>
                <a:sym typeface="Arial"/>
              </a:rPr>
              <a:t>A KFT 2011–</a:t>
            </a:r>
            <a:r>
              <a:rPr lang="hu-HU" sz="1100" b="0" i="0" u="none" strike="noStrike" cap="none" dirty="0" err="1" smtClean="0">
                <a:solidFill>
                  <a:srgbClr val="000000"/>
                </a:solidFill>
                <a:effectLst/>
                <a:latin typeface="Arial"/>
                <a:ea typeface="Arial"/>
                <a:cs typeface="Arial"/>
                <a:sym typeface="Arial"/>
              </a:rPr>
              <a:t>ben</a:t>
            </a:r>
            <a:r>
              <a:rPr lang="hu-HU" sz="1100" b="0" i="0" u="none" strike="noStrike" cap="none" dirty="0" smtClean="0">
                <a:solidFill>
                  <a:srgbClr val="000000"/>
                </a:solidFill>
                <a:effectLst/>
                <a:latin typeface="Arial"/>
                <a:ea typeface="Arial"/>
                <a:cs typeface="Arial"/>
                <a:sym typeface="Arial"/>
              </a:rPr>
              <a:t> kezdett el a precíziós technológiával foglalkozni. A cég a nyugat magyarországi Gyóró település mellett a volt </a:t>
            </a:r>
            <a:r>
              <a:rPr lang="hu-HU" sz="1100" b="0" i="0" u="none" strike="noStrike" cap="none" dirty="0" err="1" smtClean="0">
                <a:solidFill>
                  <a:srgbClr val="000000"/>
                </a:solidFill>
                <a:effectLst/>
                <a:latin typeface="Arial"/>
                <a:ea typeface="Arial"/>
                <a:cs typeface="Arial"/>
                <a:sym typeface="Arial"/>
              </a:rPr>
              <a:t>Dőry</a:t>
            </a:r>
            <a:r>
              <a:rPr lang="hu-HU" sz="1100" b="0" i="0" u="none" strike="noStrike" cap="none" dirty="0" smtClean="0">
                <a:solidFill>
                  <a:srgbClr val="000000"/>
                </a:solidFill>
                <a:effectLst/>
                <a:latin typeface="Arial"/>
                <a:ea typeface="Arial"/>
                <a:cs typeface="Arial"/>
                <a:sym typeface="Arial"/>
              </a:rPr>
              <a:t>-uradalom majorságában működik, mai tulajdonosa a Molnár család. Intenzív szántóföldi növénytermesztéssel foglalkoznak, de a család a minőségi (élelmiszeripari alapanyag termelés és nem takarmány) alapanyag termelés mellett tette le a voksát. Korábban a cukorrépa termesztés volt a fő profiljuk, de manapság durumbúzát, sörárpát, HO napraforgót, hibrid repcét, </a:t>
            </a:r>
            <a:r>
              <a:rPr lang="hu-HU" sz="1100" b="0" i="0" u="none" strike="noStrike" cap="none" dirty="0" err="1" smtClean="0">
                <a:solidFill>
                  <a:srgbClr val="000000"/>
                </a:solidFill>
                <a:effectLst/>
                <a:latin typeface="Arial"/>
                <a:ea typeface="Arial"/>
                <a:cs typeface="Arial"/>
                <a:sym typeface="Arial"/>
              </a:rPr>
              <a:t>popcorn</a:t>
            </a:r>
            <a:r>
              <a:rPr lang="hu-HU" sz="1100" b="0" i="0" u="none" strike="noStrike" cap="none" dirty="0" smtClean="0">
                <a:solidFill>
                  <a:srgbClr val="000000"/>
                </a:solidFill>
                <a:effectLst/>
                <a:latin typeface="Arial"/>
                <a:ea typeface="Arial"/>
                <a:cs typeface="Arial"/>
                <a:sym typeface="Arial"/>
              </a:rPr>
              <a:t> kukoricát termesztenek és a maradék területen kukorica, illetve </a:t>
            </a:r>
            <a:r>
              <a:rPr lang="hu-HU" sz="1100" b="0" i="0" u="none" strike="noStrike" cap="none" dirty="0" err="1" smtClean="0">
                <a:solidFill>
                  <a:srgbClr val="000000"/>
                </a:solidFill>
                <a:effectLst/>
                <a:latin typeface="Arial"/>
                <a:ea typeface="Arial"/>
                <a:cs typeface="Arial"/>
                <a:sym typeface="Arial"/>
              </a:rPr>
              <a:t>facélia</a:t>
            </a:r>
            <a:r>
              <a:rPr lang="hu-HU" sz="1100" b="0" i="0" u="none" strike="noStrike" cap="none" dirty="0" smtClean="0">
                <a:solidFill>
                  <a:srgbClr val="000000"/>
                </a:solidFill>
                <a:effectLst/>
                <a:latin typeface="Arial"/>
                <a:ea typeface="Arial"/>
                <a:cs typeface="Arial"/>
                <a:sym typeface="Arial"/>
              </a:rPr>
              <a:t> termesztéssel foglalkoznak. A gazdaságban három felsőfokú végzettségű mérnök (kettő növényorvos – agrármérnök és egy mezőgazdasági gépészmérnök), akik egyébként a cég tulajdonosai, és 8 szakképzett gépkezelő dolgozik.</a:t>
            </a:r>
          </a:p>
          <a:p>
            <a:pPr marL="158750" indent="0">
              <a:buNone/>
            </a:pPr>
            <a:r>
              <a:rPr lang="hu-HU" sz="1100" b="0" i="0" u="none" strike="noStrike" cap="none" dirty="0" smtClean="0">
                <a:solidFill>
                  <a:srgbClr val="000000"/>
                </a:solidFill>
                <a:effectLst/>
                <a:latin typeface="Arial"/>
                <a:ea typeface="Arial"/>
                <a:cs typeface="Arial"/>
                <a:sym typeface="Arial"/>
              </a:rPr>
              <a:t>A gazdaság az első lépést 2011-ben tette meg a precíziós gazdálkodás felé. Abban az időben nem sok tapasztalat volt még a magyarországi piacon, így külföldi tapasztalatokra építve a John </a:t>
            </a:r>
            <a:r>
              <a:rPr lang="hu-HU" sz="1100" b="0" i="0" u="none" strike="noStrike" cap="none" dirty="0" err="1" smtClean="0">
                <a:solidFill>
                  <a:srgbClr val="000000"/>
                </a:solidFill>
                <a:effectLst/>
                <a:latin typeface="Arial"/>
                <a:ea typeface="Arial"/>
                <a:cs typeface="Arial"/>
                <a:sym typeface="Arial"/>
              </a:rPr>
              <a:t>Deere</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Green</a:t>
            </a:r>
            <a:r>
              <a:rPr lang="hu-HU" sz="1100" b="0" i="0" u="none" strike="noStrike" cap="none" dirty="0" smtClean="0">
                <a:solidFill>
                  <a:srgbClr val="000000"/>
                </a:solidFill>
                <a:effectLst/>
                <a:latin typeface="Arial"/>
                <a:ea typeface="Arial"/>
                <a:cs typeface="Arial"/>
                <a:sym typeface="Arial"/>
              </a:rPr>
              <a:t> Star termékeikre esett a választás, mivel a cég traktor flottája John </a:t>
            </a:r>
            <a:r>
              <a:rPr lang="hu-HU" sz="1100" b="0" i="0" u="none" strike="noStrike" cap="none" dirty="0" err="1" smtClean="0">
                <a:solidFill>
                  <a:srgbClr val="000000"/>
                </a:solidFill>
                <a:effectLst/>
                <a:latin typeface="Arial"/>
                <a:ea typeface="Arial"/>
                <a:cs typeface="Arial"/>
                <a:sym typeface="Arial"/>
              </a:rPr>
              <a:t>Deere</a:t>
            </a:r>
            <a:r>
              <a:rPr lang="hu-HU" sz="1100" b="0" i="0" u="none" strike="noStrike" cap="none" dirty="0" smtClean="0">
                <a:solidFill>
                  <a:srgbClr val="000000"/>
                </a:solidFill>
                <a:effectLst/>
                <a:latin typeface="Arial"/>
                <a:ea typeface="Arial"/>
                <a:cs typeface="Arial"/>
                <a:sym typeface="Arial"/>
              </a:rPr>
              <a:t> gépekből állt. </a:t>
            </a:r>
          </a:p>
          <a:p>
            <a:pPr marL="158750" indent="0">
              <a:buNone/>
            </a:pPr>
            <a:r>
              <a:rPr lang="hu-HU" sz="1100" b="0" i="0" u="none" strike="noStrike" cap="none" dirty="0" smtClean="0">
                <a:solidFill>
                  <a:srgbClr val="000000"/>
                </a:solidFill>
                <a:effectLst/>
                <a:latin typeface="Arial"/>
                <a:ea typeface="Arial"/>
                <a:cs typeface="Arial"/>
                <a:sym typeface="Arial"/>
              </a:rPr>
              <a:t>A cég precíziós gazdálkodásra történő átállása egy John </a:t>
            </a:r>
            <a:r>
              <a:rPr lang="hu-HU" sz="1100" b="0" i="0" u="none" strike="noStrike" cap="none" dirty="0" err="1" smtClean="0">
                <a:solidFill>
                  <a:srgbClr val="000000"/>
                </a:solidFill>
                <a:effectLst/>
                <a:latin typeface="Arial"/>
                <a:ea typeface="Arial"/>
                <a:cs typeface="Arial"/>
                <a:sym typeface="Arial"/>
              </a:rPr>
              <a:t>Deere</a:t>
            </a:r>
            <a:r>
              <a:rPr lang="hu-HU" sz="1100" b="0" i="0" u="none" strike="noStrike" cap="none" dirty="0" smtClean="0">
                <a:solidFill>
                  <a:srgbClr val="000000"/>
                </a:solidFill>
                <a:effectLst/>
                <a:latin typeface="Arial"/>
                <a:ea typeface="Arial"/>
                <a:cs typeface="Arial"/>
                <a:sym typeface="Arial"/>
              </a:rPr>
              <a:t> 8295R erőgép vásárlással kezdődött, amelyet ISO BUS rendszerrel, </a:t>
            </a:r>
            <a:r>
              <a:rPr lang="hu-HU" sz="1100" b="0" i="0" u="none" strike="noStrike" cap="none" dirty="0" err="1" smtClean="0">
                <a:solidFill>
                  <a:srgbClr val="000000"/>
                </a:solidFill>
                <a:effectLst/>
                <a:latin typeface="Arial"/>
                <a:ea typeface="Arial"/>
                <a:cs typeface="Arial"/>
                <a:sym typeface="Arial"/>
              </a:rPr>
              <a:t>Green</a:t>
            </a:r>
            <a:r>
              <a:rPr lang="hu-HU" sz="1100" b="0" i="0" u="none" strike="noStrike" cap="none" dirty="0" smtClean="0">
                <a:solidFill>
                  <a:srgbClr val="000000"/>
                </a:solidFill>
                <a:effectLst/>
                <a:latin typeface="Arial"/>
                <a:ea typeface="Arial"/>
                <a:cs typeface="Arial"/>
                <a:sym typeface="Arial"/>
              </a:rPr>
              <a:t> Star 3 2630- </a:t>
            </a:r>
            <a:r>
              <a:rPr lang="hu-HU" sz="1100" b="0" i="0" u="none" strike="noStrike" cap="none" dirty="0" err="1" smtClean="0">
                <a:solidFill>
                  <a:srgbClr val="000000"/>
                </a:solidFill>
                <a:effectLst/>
                <a:latin typeface="Arial"/>
                <a:ea typeface="Arial"/>
                <a:cs typeface="Arial"/>
                <a:sym typeface="Arial"/>
              </a:rPr>
              <a:t>as</a:t>
            </a:r>
            <a:r>
              <a:rPr lang="hu-HU" sz="1100" b="0" i="0" u="none" strike="noStrike" cap="none" dirty="0" smtClean="0">
                <a:solidFill>
                  <a:srgbClr val="000000"/>
                </a:solidFill>
                <a:effectLst/>
                <a:latin typeface="Arial"/>
                <a:ea typeface="Arial"/>
                <a:cs typeface="Arial"/>
                <a:sym typeface="Arial"/>
              </a:rPr>
              <a:t> monitorral, </a:t>
            </a:r>
            <a:r>
              <a:rPr lang="hu-HU" sz="1100" b="0" i="0" u="none" strike="noStrike" cap="none" dirty="0" err="1" smtClean="0">
                <a:solidFill>
                  <a:srgbClr val="000000"/>
                </a:solidFill>
                <a:effectLst/>
                <a:latin typeface="Arial"/>
                <a:ea typeface="Arial"/>
                <a:cs typeface="Arial"/>
                <a:sym typeface="Arial"/>
              </a:rPr>
              <a:t>StarFire</a:t>
            </a:r>
            <a:r>
              <a:rPr lang="hu-HU" sz="1100" b="0" i="0" u="none" strike="noStrike" cap="none" dirty="0" smtClean="0">
                <a:solidFill>
                  <a:srgbClr val="000000"/>
                </a:solidFill>
                <a:effectLst/>
                <a:latin typeface="Arial"/>
                <a:ea typeface="Arial"/>
                <a:cs typeface="Arial"/>
                <a:sym typeface="Arial"/>
              </a:rPr>
              <a:t> 3000 RTK antennával szereltek fel. Még ugyanabban az évben 2 db </a:t>
            </a:r>
            <a:r>
              <a:rPr lang="hu-HU" sz="1100" b="0" i="0" u="none" strike="noStrike" cap="none" dirty="0" err="1" smtClean="0">
                <a:solidFill>
                  <a:srgbClr val="000000"/>
                </a:solidFill>
                <a:effectLst/>
                <a:latin typeface="Arial"/>
                <a:ea typeface="Arial"/>
                <a:cs typeface="Arial"/>
                <a:sym typeface="Arial"/>
              </a:rPr>
              <a:t>Rauch</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Axis</a:t>
            </a:r>
            <a:r>
              <a:rPr lang="hu-HU" sz="1100" b="0" i="0" u="none" strike="noStrike" cap="none" dirty="0" smtClean="0">
                <a:solidFill>
                  <a:srgbClr val="000000"/>
                </a:solidFill>
                <a:effectLst/>
                <a:latin typeface="Arial"/>
                <a:ea typeface="Arial"/>
                <a:cs typeface="Arial"/>
                <a:sym typeface="Arial"/>
              </a:rPr>
              <a:t> elektronikus mérleggel felszerelt és kijuttatási terv alapján változtatható dózis beállítására képes műtrágyaszórót és további 2 db John </a:t>
            </a:r>
            <a:r>
              <a:rPr lang="hu-HU" sz="1100" b="0" i="0" u="none" strike="noStrike" cap="none" dirty="0" err="1" smtClean="0">
                <a:solidFill>
                  <a:srgbClr val="000000"/>
                </a:solidFill>
                <a:effectLst/>
                <a:latin typeface="Arial"/>
                <a:ea typeface="Arial"/>
                <a:cs typeface="Arial"/>
                <a:sym typeface="Arial"/>
              </a:rPr>
              <a:t>Deere</a:t>
            </a:r>
            <a:r>
              <a:rPr lang="hu-HU" sz="1100" b="0" i="0" u="none" strike="noStrike" cap="none" dirty="0" smtClean="0">
                <a:solidFill>
                  <a:srgbClr val="000000"/>
                </a:solidFill>
                <a:effectLst/>
                <a:latin typeface="Arial"/>
                <a:ea typeface="Arial"/>
                <a:cs typeface="Arial"/>
                <a:sym typeface="Arial"/>
              </a:rPr>
              <a:t> univerzális automata kormányt vásárolt, amelyeket a már meglévő John </a:t>
            </a:r>
            <a:r>
              <a:rPr lang="hu-HU" sz="1100" b="0" i="0" u="none" strike="noStrike" cap="none" dirty="0" err="1" smtClean="0">
                <a:solidFill>
                  <a:srgbClr val="000000"/>
                </a:solidFill>
                <a:effectLst/>
                <a:latin typeface="Arial"/>
                <a:ea typeface="Arial"/>
                <a:cs typeface="Arial"/>
                <a:sym typeface="Arial"/>
              </a:rPr>
              <a:t>Deere</a:t>
            </a:r>
            <a:r>
              <a:rPr lang="hu-HU" sz="1100" b="0" i="0" u="none" strike="noStrike" cap="none" dirty="0" smtClean="0">
                <a:solidFill>
                  <a:srgbClr val="000000"/>
                </a:solidFill>
                <a:effectLst/>
                <a:latin typeface="Arial"/>
                <a:ea typeface="Arial"/>
                <a:cs typeface="Arial"/>
                <a:sym typeface="Arial"/>
              </a:rPr>
              <a:t> 6620 </a:t>
            </a:r>
            <a:r>
              <a:rPr lang="hu-HU" sz="1100" b="0" i="0" u="none" strike="noStrike" cap="none" dirty="0" err="1" smtClean="0">
                <a:solidFill>
                  <a:srgbClr val="000000"/>
                </a:solidFill>
                <a:effectLst/>
                <a:latin typeface="Arial"/>
                <a:ea typeface="Arial"/>
                <a:cs typeface="Arial"/>
                <a:sym typeface="Arial"/>
              </a:rPr>
              <a:t>premium</a:t>
            </a:r>
            <a:r>
              <a:rPr lang="hu-HU" sz="1100" b="0" i="0" u="none" strike="noStrike" cap="none" dirty="0" smtClean="0">
                <a:solidFill>
                  <a:srgbClr val="000000"/>
                </a:solidFill>
                <a:effectLst/>
                <a:latin typeface="Arial"/>
                <a:ea typeface="Arial"/>
                <a:cs typeface="Arial"/>
                <a:sym typeface="Arial"/>
              </a:rPr>
              <a:t> gépeket okosította fel ISO BUS kommunikációs lehetőségekkel.</a:t>
            </a:r>
          </a:p>
          <a:p>
            <a:pPr marL="158750" indent="0">
              <a:buNone/>
            </a:pPr>
            <a:r>
              <a:rPr lang="hu-HU" sz="1100" b="0" i="0" u="none" strike="noStrike" cap="none" dirty="0" smtClean="0">
                <a:solidFill>
                  <a:srgbClr val="000000"/>
                </a:solidFill>
                <a:effectLst/>
                <a:latin typeface="Arial"/>
                <a:ea typeface="Arial"/>
                <a:cs typeface="Arial"/>
                <a:sym typeface="Arial"/>
              </a:rPr>
              <a:t>Következő évben egy szaktanácsadó céggel együttműködve helyspecifikus kijuttatási tervet dolgoztak ki egy saját tulajdonban lévő 62 ha nagyságú nagyon jó minőségű területen. Mindezeket repülőről készített NDVI képek készítése követte egy vegetációs időszakban háromszor. Lépésről lépésre a cég elérte azt, hogy 2015-ös év végére az összes meglévő erőgép és munkagép képes volt kommunikálni ISO BUS rendszeren keresztül, és így megkönnyítette a helyspecifikus gazdálkodás kiterjesztését szinte az egész gazdaságra. Az évek során több szaktanácsadó céggel (hazai és külföldi egyaránt) együtt dolgozva ismerte meg a technológia nehézségeit és tanulta meg használni és kiértékelni az így keletkező adatokat. Bővítették szenzor technikájukat (nitrogén szenzor, talaj szenzorok, időjárás állomás)</a:t>
            </a:r>
          </a:p>
          <a:p>
            <a:pPr marL="158750" indent="0">
              <a:buNone/>
            </a:pPr>
            <a:r>
              <a:rPr lang="hu-HU" sz="1100" b="0" i="0" u="none" strike="noStrike" cap="none" dirty="0" smtClean="0">
                <a:solidFill>
                  <a:srgbClr val="000000"/>
                </a:solidFill>
                <a:effectLst/>
                <a:latin typeface="Arial"/>
                <a:ea typeface="Arial"/>
                <a:cs typeface="Arial"/>
                <a:sym typeface="Arial"/>
              </a:rPr>
              <a:t>2021-ben a cég minden olyan területen, ahol a terület méretéből és üzemszervezési nehézségekből adódóan van értelme (hosszú tanulási folyamat és tapasztalatszerzés után) differenciáltan gazdálkodik. Több éve folyamatos adatgyűjtés (személyes tapasztalat, műhold felvételek, </a:t>
            </a:r>
            <a:r>
              <a:rPr lang="hu-HU" sz="1100" b="0" i="0" u="none" strike="noStrike" cap="none" dirty="0" err="1" smtClean="0">
                <a:solidFill>
                  <a:srgbClr val="000000"/>
                </a:solidFill>
                <a:effectLst/>
                <a:latin typeface="Arial"/>
                <a:ea typeface="Arial"/>
                <a:cs typeface="Arial"/>
                <a:sym typeface="Arial"/>
              </a:rPr>
              <a:t>drón</a:t>
            </a:r>
            <a:r>
              <a:rPr lang="hu-HU" sz="1100" b="0" i="0" u="none" strike="noStrike" cap="none" dirty="0" smtClean="0">
                <a:solidFill>
                  <a:srgbClr val="000000"/>
                </a:solidFill>
                <a:effectLst/>
                <a:latin typeface="Arial"/>
                <a:ea typeface="Arial"/>
                <a:cs typeface="Arial"/>
                <a:sym typeface="Arial"/>
              </a:rPr>
              <a:t>- és légi fényképek) alapján, digitális kiértékelés során hozza meg a döntéseit egy részét. A gépek éves működési statisztikai elemzése nagyban befolyásolja például a gumiabroncs vásárlást is. A közúton közlekedő traktorokra keményebb gumikeveréket választottak. Cég véleménye szerint ezek a döntések is beletartoznak a precíziós mezőgazdasági - digitális statisztikai adat elemzés utáni döntéshozatalba.</a:t>
            </a:r>
          </a:p>
          <a:p>
            <a:pPr marL="158750" indent="0">
              <a:buNone/>
            </a:pPr>
            <a:r>
              <a:rPr lang="hu-HU" sz="1100" b="0" i="0" u="none" strike="noStrike" cap="none" dirty="0" smtClean="0">
                <a:solidFill>
                  <a:srgbClr val="000000"/>
                </a:solidFill>
                <a:effectLst/>
                <a:latin typeface="Arial"/>
                <a:ea typeface="Arial"/>
                <a:cs typeface="Arial"/>
                <a:sym typeface="Arial"/>
              </a:rPr>
              <a:t>2021. év tavaszától a cég életében eddigi legnagyobb fejlesztésbe kezdett. Öntözésfejlesztési beruházást hajt végre a majorságuk körül elhelyezkedő legjobb minőségű területein, amely energiaszükségletét teljesen mértéken egy most épülő naperőmű fogja fedezni. Így nem csak a precíziós, hanem a körforgásos gazdálkodás is megvalósulhat. A fejlesztés technológiai színvonala szintén a ma kapható legmodernebb eszközökből áll. Szempont volt, hogy teljesen automatizált legyen a rendszer, mivel Ausztria oly mértékben szívja el a humán erőforrásokat, hogy lehetetlen lenne tanulásra hajlandó embert találni az öntözés üzemeltetésére.</a:t>
            </a:r>
          </a:p>
          <a:p>
            <a:pPr marL="158750" indent="0">
              <a:buNone/>
            </a:pPr>
            <a:r>
              <a:rPr lang="hu-HU" sz="1100" b="0" i="0" u="none" strike="noStrike" cap="none" dirty="0" smtClean="0">
                <a:solidFill>
                  <a:srgbClr val="000000"/>
                </a:solidFill>
                <a:effectLst/>
                <a:latin typeface="Arial"/>
                <a:ea typeface="Arial"/>
                <a:cs typeface="Arial"/>
                <a:sym typeface="Arial"/>
              </a:rPr>
              <a:t>Távlati célok között szerepel a 2011-ben megépült automatizált szárító - tároló telep bővítése, és természetesen a tovább tanulás, tapasztalatszerzés.</a:t>
            </a:r>
          </a:p>
          <a:p>
            <a:endParaRPr lang="hu-HU" dirty="0"/>
          </a:p>
        </p:txBody>
      </p:sp>
    </p:spTree>
    <p:extLst>
      <p:ext uri="{BB962C8B-B14F-4D97-AF65-F5344CB8AC3E}">
        <p14:creationId xmlns:p14="http://schemas.microsoft.com/office/powerpoint/2010/main" val="2229810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 rendszer integrátorok integrált szaktanácsadási rendszert működtetnek precíziós gazdálkodás, gépüzemeltetés és agronómia témakörben.</a:t>
            </a:r>
          </a:p>
          <a:p>
            <a:pPr marL="158750" indent="0">
              <a:buNone/>
            </a:pPr>
            <a:r>
              <a:rPr lang="hu-HU" sz="1100" b="1" i="0" u="none" strike="noStrike" cap="none" dirty="0" smtClean="0">
                <a:solidFill>
                  <a:srgbClr val="000000"/>
                </a:solidFill>
                <a:effectLst/>
                <a:latin typeface="Arial"/>
                <a:ea typeface="Arial"/>
                <a:cs typeface="Arial"/>
                <a:sym typeface="Arial"/>
              </a:rPr>
              <a:t>KITE</a:t>
            </a:r>
          </a:p>
          <a:p>
            <a:r>
              <a:rPr lang="hu-HU" sz="1100" b="0" i="0" u="none" strike="noStrike" cap="none" dirty="0" smtClean="0">
                <a:solidFill>
                  <a:srgbClr val="000000"/>
                </a:solidFill>
                <a:effectLst/>
                <a:latin typeface="Arial"/>
                <a:ea typeface="Arial"/>
                <a:cs typeface="Arial"/>
                <a:sym typeface="Arial"/>
              </a:rPr>
              <a:t>KITE precíziós gazdálkodás: Táblakörvonalak, fedélzeti számítógép adatainak rendbetétele, gépkezelők oktatása, adatfeldolgozási szolgáltatások, hozam és jövedelemtérképek, gazdálkodási elemzések és kijuttatási javaslatok készítése, mindez egy komplex szolgáltatás keretében.</a:t>
            </a:r>
          </a:p>
          <a:p>
            <a:r>
              <a:rPr lang="hu-HU" sz="1100" b="0" i="0" u="none" strike="noStrike" cap="none" dirty="0" smtClean="0">
                <a:solidFill>
                  <a:srgbClr val="000000"/>
                </a:solidFill>
                <a:effectLst/>
                <a:latin typeface="Arial"/>
                <a:ea typeface="Arial"/>
                <a:cs typeface="Arial"/>
                <a:sym typeface="Arial"/>
              </a:rPr>
              <a:t>KITE precíziós gépüzemeltetés: </a:t>
            </a:r>
            <a:r>
              <a:rPr lang="hu-HU" sz="1100" b="0" i="0" u="none" strike="noStrike" cap="none" dirty="0" err="1" smtClean="0">
                <a:solidFill>
                  <a:srgbClr val="000000"/>
                </a:solidFill>
                <a:effectLst/>
                <a:latin typeface="Arial"/>
                <a:ea typeface="Arial"/>
                <a:cs typeface="Arial"/>
                <a:sym typeface="Arial"/>
              </a:rPr>
              <a:t>JDLink</a:t>
            </a:r>
            <a:r>
              <a:rPr lang="hu-HU" sz="1100" b="0" i="0" u="none" strike="noStrike" cap="none" dirty="0" smtClean="0">
                <a:solidFill>
                  <a:srgbClr val="000000"/>
                </a:solidFill>
                <a:effectLst/>
                <a:latin typeface="Arial"/>
                <a:ea typeface="Arial"/>
                <a:cs typeface="Arial"/>
                <a:sym typeface="Arial"/>
              </a:rPr>
              <a:t> alapú kimutatások készítése, gépkapcsolatok optimalizálása, napi-, havi-, szezon jelentések automatizált küldése, Kezelői oktatás, törzsadatok gépadatainak kiigazítása, karbantartási ütemterv beállítása, távoli segítségnyújtás, valamint a feldolgozott adatok személyes konzultációja.</a:t>
            </a:r>
          </a:p>
          <a:p>
            <a:r>
              <a:rPr lang="hu-HU" sz="1100" b="0" i="0" u="none" strike="noStrike" cap="none" dirty="0" smtClean="0">
                <a:solidFill>
                  <a:srgbClr val="000000"/>
                </a:solidFill>
                <a:effectLst/>
                <a:latin typeface="Arial"/>
                <a:ea typeface="Arial"/>
                <a:cs typeface="Arial"/>
                <a:sym typeface="Arial"/>
              </a:rPr>
              <a:t>KITE precíziós gépüzemeltetés: Táblaszintű tápanyag-, biomassza-, és hozamtérképek kielemzésével hozzájárulunk stratégiai terveinek eléréséhez. Több évet átölelő szakértői elemzések állhatnak rendelkezésére, amellyel megalapozott döntéseket hozhat.</a:t>
            </a:r>
          </a:p>
          <a:p>
            <a:pPr marL="158750" indent="0">
              <a:buNone/>
            </a:pPr>
            <a:r>
              <a:rPr lang="hu-HU" sz="1100" b="1" i="0" u="none" strike="noStrike" cap="none" dirty="0" smtClean="0">
                <a:solidFill>
                  <a:srgbClr val="000000"/>
                </a:solidFill>
                <a:effectLst/>
                <a:latin typeface="Arial"/>
                <a:ea typeface="Arial"/>
                <a:cs typeface="Arial"/>
                <a:sym typeface="Arial"/>
              </a:rPr>
              <a:t>Axiál</a:t>
            </a:r>
            <a:r>
              <a:rPr lang="hu-HU" sz="1100" b="0" i="0" u="none" strike="noStrike" cap="none" dirty="0" smtClean="0">
                <a:solidFill>
                  <a:srgbClr val="000000"/>
                </a:solidFill>
                <a:effectLst/>
                <a:latin typeface="Arial"/>
                <a:ea typeface="Arial"/>
                <a:cs typeface="Arial"/>
                <a:sym typeface="Arial"/>
              </a:rPr>
              <a:t> precíziós gazdálkodási szolgáltatások:</a:t>
            </a:r>
          </a:p>
          <a:p>
            <a:pPr lvl="0"/>
            <a:r>
              <a:rPr lang="hu-HU" sz="1100" b="0" i="0" u="none" strike="noStrike" cap="none" dirty="0" smtClean="0">
                <a:solidFill>
                  <a:srgbClr val="000000"/>
                </a:solidFill>
                <a:effectLst/>
                <a:latin typeface="Arial"/>
                <a:ea typeface="Arial"/>
                <a:cs typeface="Arial"/>
                <a:sym typeface="Arial"/>
              </a:rPr>
              <a:t>Műholdas hozammérés;</a:t>
            </a:r>
          </a:p>
          <a:p>
            <a:pPr lvl="0"/>
            <a:r>
              <a:rPr lang="hu-HU" sz="1100" b="0" i="0" u="none" strike="noStrike" cap="none" dirty="0" smtClean="0">
                <a:solidFill>
                  <a:srgbClr val="000000"/>
                </a:solidFill>
                <a:effectLst/>
                <a:latin typeface="Arial"/>
                <a:ea typeface="Arial"/>
                <a:cs typeface="Arial"/>
                <a:sym typeface="Arial"/>
              </a:rPr>
              <a:t>Táblán belüli zónák lehatárolása;</a:t>
            </a:r>
          </a:p>
          <a:p>
            <a:pPr lvl="0"/>
            <a:r>
              <a:rPr lang="hu-HU" sz="1100" b="0" i="0" u="none" strike="noStrike" cap="none" dirty="0" smtClean="0">
                <a:solidFill>
                  <a:srgbClr val="000000"/>
                </a:solidFill>
                <a:effectLst/>
                <a:latin typeface="Arial"/>
                <a:ea typeface="Arial"/>
                <a:cs typeface="Arial"/>
                <a:sym typeface="Arial"/>
              </a:rPr>
              <a:t>Talajmintavételezés és labor vizsgálat;</a:t>
            </a:r>
          </a:p>
          <a:p>
            <a:pPr lvl="0"/>
            <a:r>
              <a:rPr lang="hu-HU" sz="1100" b="0" i="0" u="none" strike="noStrike" cap="none" dirty="0" smtClean="0">
                <a:solidFill>
                  <a:srgbClr val="000000"/>
                </a:solidFill>
                <a:effectLst/>
                <a:latin typeface="Arial"/>
                <a:ea typeface="Arial"/>
                <a:cs typeface="Arial"/>
                <a:sym typeface="Arial"/>
              </a:rPr>
              <a:t>Kijuttatási tervek készítése;</a:t>
            </a:r>
          </a:p>
          <a:p>
            <a:pPr lvl="0"/>
            <a:r>
              <a:rPr lang="hu-HU" sz="1100" b="0" i="0" u="none" strike="noStrike" cap="none" dirty="0" err="1" smtClean="0">
                <a:solidFill>
                  <a:srgbClr val="000000"/>
                </a:solidFill>
                <a:effectLst/>
                <a:latin typeface="Arial"/>
                <a:ea typeface="Arial"/>
                <a:cs typeface="Arial"/>
                <a:sym typeface="Arial"/>
              </a:rPr>
              <a:t>mAXI</a:t>
            </a:r>
            <a:r>
              <a:rPr lang="hu-HU" sz="1100" b="0" i="0" u="none" strike="noStrike" cap="none" dirty="0" smtClean="0">
                <a:solidFill>
                  <a:srgbClr val="000000"/>
                </a:solidFill>
                <a:effectLst/>
                <a:latin typeface="Arial"/>
                <a:ea typeface="Arial"/>
                <a:cs typeface="Arial"/>
                <a:sym typeface="Arial"/>
              </a:rPr>
              <a:t>-NET RTK korrekciós jel szolgáltatás;</a:t>
            </a:r>
          </a:p>
          <a:p>
            <a:pPr lvl="0"/>
            <a:r>
              <a:rPr lang="hu-HU" sz="1100" b="0" i="0" u="none" strike="noStrike" cap="none" dirty="0" err="1" smtClean="0">
                <a:solidFill>
                  <a:srgbClr val="000000"/>
                </a:solidFill>
                <a:effectLst/>
                <a:latin typeface="Arial"/>
                <a:ea typeface="Arial"/>
                <a:cs typeface="Arial"/>
                <a:sym typeface="Arial"/>
              </a:rPr>
              <a:t>mAXI</a:t>
            </a:r>
            <a:r>
              <a:rPr lang="hu-HU" sz="1100" b="0" i="0" u="none" strike="noStrike" cap="none" dirty="0" smtClean="0">
                <a:solidFill>
                  <a:srgbClr val="000000"/>
                </a:solidFill>
                <a:effectLst/>
                <a:latin typeface="Arial"/>
                <a:ea typeface="Arial"/>
                <a:cs typeface="Arial"/>
                <a:sym typeface="Arial"/>
              </a:rPr>
              <a:t>-MAP precíziós gazdálkodási szoftver szolgáltatás;</a:t>
            </a:r>
          </a:p>
          <a:p>
            <a:pPr lvl="0"/>
            <a:r>
              <a:rPr lang="hu-HU" sz="1100" b="0" i="0" u="none" strike="noStrike" cap="none" dirty="0" err="1" smtClean="0">
                <a:solidFill>
                  <a:srgbClr val="000000"/>
                </a:solidFill>
                <a:effectLst/>
                <a:latin typeface="Arial"/>
                <a:ea typeface="Arial"/>
                <a:cs typeface="Arial"/>
                <a:sym typeface="Arial"/>
              </a:rPr>
              <a:t>Trimble</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Ag</a:t>
            </a:r>
            <a:r>
              <a:rPr lang="hu-HU" sz="1100" b="0" i="0" u="none" strike="noStrike" cap="none" dirty="0" smtClean="0">
                <a:solidFill>
                  <a:srgbClr val="000000"/>
                </a:solidFill>
                <a:effectLst/>
                <a:latin typeface="Arial"/>
                <a:ea typeface="Arial"/>
                <a:cs typeface="Arial"/>
                <a:sym typeface="Arial"/>
              </a:rPr>
              <a:t> szoftver;</a:t>
            </a:r>
          </a:p>
          <a:p>
            <a:pPr lvl="0"/>
            <a:r>
              <a:rPr lang="hu-HU" sz="1100" b="0" i="0" u="none" strike="noStrike" cap="none" dirty="0" smtClean="0">
                <a:solidFill>
                  <a:srgbClr val="000000"/>
                </a:solidFill>
                <a:effectLst/>
                <a:latin typeface="Arial"/>
                <a:ea typeface="Arial"/>
                <a:cs typeface="Arial"/>
                <a:sym typeface="Arial"/>
              </a:rPr>
              <a:t>Térinformatikai adatkezelés;</a:t>
            </a:r>
          </a:p>
          <a:p>
            <a:pPr lvl="0"/>
            <a:r>
              <a:rPr lang="hu-HU" sz="1100" b="0" i="0" u="none" strike="noStrike" cap="none" dirty="0" smtClean="0">
                <a:solidFill>
                  <a:srgbClr val="000000"/>
                </a:solidFill>
                <a:effectLst/>
                <a:latin typeface="Arial"/>
                <a:ea typeface="Arial"/>
                <a:cs typeface="Arial"/>
                <a:sym typeface="Arial"/>
              </a:rPr>
              <a:t>Egyéb térinformatikai szolgáltatások;</a:t>
            </a:r>
          </a:p>
          <a:p>
            <a:pPr lvl="0"/>
            <a:r>
              <a:rPr lang="hu-HU" sz="1100" b="0" i="0" u="none" strike="noStrike" cap="none" dirty="0" smtClean="0">
                <a:solidFill>
                  <a:srgbClr val="000000"/>
                </a:solidFill>
                <a:effectLst/>
                <a:latin typeface="Arial"/>
                <a:ea typeface="Arial"/>
                <a:cs typeface="Arial"/>
                <a:sym typeface="Arial"/>
              </a:rPr>
              <a:t>Mezőgazdasági flottakövetés.</a:t>
            </a:r>
            <a:endParaRPr lang="hu-HU"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438240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Az egyszerű táblatörzskönyv programokból mára átfogó digitális gazdálkodási rendszerek jöttek létre.</a:t>
            </a:r>
            <a:r>
              <a:rPr lang="hu-HU" sz="1100" b="1" i="0" u="none" strike="noStrike" cap="none" dirty="0" smtClean="0">
                <a:solidFill>
                  <a:srgbClr val="000000"/>
                </a:solidFill>
                <a:effectLst/>
                <a:latin typeface="Arial"/>
                <a:ea typeface="Arial"/>
                <a:cs typeface="Arial"/>
                <a:sym typeface="Arial"/>
              </a:rPr>
              <a:t> </a:t>
            </a:r>
            <a:r>
              <a:rPr lang="hu-HU" sz="1100" b="0" i="0" u="none" strike="noStrike" cap="none" dirty="0" smtClean="0">
                <a:solidFill>
                  <a:srgbClr val="000000"/>
                </a:solidFill>
                <a:effectLst/>
                <a:latin typeface="Arial"/>
                <a:ea typeface="Arial"/>
                <a:cs typeface="Arial"/>
                <a:sym typeface="Arial"/>
              </a:rPr>
              <a:t>A mezőgazdasági szoftverek személyre szabhatók, az adott speciális termelési folyamathoz, termesztéstechnológiához igazíthatók. Az ügyviteli, számviteli modullal kiszolgálható a pénzügy-, a bér- és munkaügy vagy akár a készletgazdálkodás, a tárgyieszköz-nyilvántartás igényei. A termelési modulban táblatörzskönyvet, gazdálkodási naplót, földbérlet és földhasználat-nyilvántartást találunk. A szoftverek csatlakoznak digitális mérlegekhez, térinformatikai rendszerekhez, GPS-technikákhoz, távfelügyeleti és távdiagnosztikai rendszerekhez, elektronikus adatszolgáltatókhoz, a traktorok fedélzeti </a:t>
            </a:r>
            <a:r>
              <a:rPr lang="hu-HU" sz="1100" b="0" i="0" u="none" strike="noStrike" cap="none" dirty="0" err="1" smtClean="0">
                <a:solidFill>
                  <a:srgbClr val="000000"/>
                </a:solidFill>
                <a:effectLst/>
                <a:latin typeface="Arial"/>
                <a:ea typeface="Arial"/>
                <a:cs typeface="Arial"/>
                <a:sym typeface="Arial"/>
              </a:rPr>
              <a:t>számítógépeihez</a:t>
            </a:r>
            <a:r>
              <a:rPr lang="hu-HU" sz="1100" b="0" i="0" u="none" strike="noStrike" cap="none" dirty="0" smtClean="0">
                <a:solidFill>
                  <a:srgbClr val="000000"/>
                </a:solidFill>
                <a:effectLst/>
                <a:latin typeface="Arial"/>
                <a:ea typeface="Arial"/>
                <a:cs typeface="Arial"/>
                <a:sym typeface="Arial"/>
              </a:rPr>
              <a:t>. A kisebb gazdaságokban egy-egy modul önállóan is használható. </a:t>
            </a:r>
          </a:p>
          <a:p>
            <a:pPr marL="158750" indent="0">
              <a:buNone/>
            </a:pPr>
            <a:r>
              <a:rPr lang="hu-HU" sz="1100" b="0" i="0" u="none" strike="noStrike" cap="none" dirty="0" smtClean="0">
                <a:solidFill>
                  <a:srgbClr val="000000"/>
                </a:solidFill>
                <a:effectLst/>
                <a:latin typeface="Arial"/>
                <a:ea typeface="Arial"/>
                <a:cs typeface="Arial"/>
                <a:sym typeface="Arial"/>
              </a:rPr>
              <a:t>A legtöbb szoftver mobilverzióban is elérhető. Az applikációk nagy része offline módban is működik. Az adatok mentése akkor történik meg, amikor az internet kapcsolat elérhetővé válik. A fejlett fedélzeti számítógépek (univerzális terminál) gyakran már a táblatörzskönyv adatait is képesek használni. Ennek a talajvizsgálati adatokra, hozamtérképekre alapozott differenciált tápanyag-kijuttatásban és a változó tőszámú vetésnél és a permetezési naplónál van szerepe, amelyek együttműködnek a készlet-nyilvántartási modullal. A géphasználat pontos naplózásával például a szerviz-, az üzemanyag-nyilvántartások automatizálhatók. Egy optimálisan összehangolt rendszerben a sok adatból a döntéshozatalt támogató fontos információ válik. A termelés valós költségeinek ismeretében a termelés eredményessége javítható.</a:t>
            </a:r>
          </a:p>
          <a:p>
            <a:endParaRPr lang="hu-HU" dirty="0"/>
          </a:p>
        </p:txBody>
      </p:sp>
    </p:spTree>
    <p:extLst>
      <p:ext uri="{BB962C8B-B14F-4D97-AF65-F5344CB8AC3E}">
        <p14:creationId xmlns:p14="http://schemas.microsoft.com/office/powerpoint/2010/main" val="2376626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 kapcsolódó szolgáltatások körébe tartozik a </a:t>
            </a:r>
            <a:r>
              <a:rPr lang="hu-HU" sz="1100" b="1" i="0" u="none" strike="noStrike" cap="none" dirty="0" smtClean="0">
                <a:solidFill>
                  <a:srgbClr val="000000"/>
                </a:solidFill>
                <a:effectLst/>
                <a:latin typeface="Arial"/>
                <a:ea typeface="Arial"/>
                <a:cs typeface="Arial"/>
                <a:sym typeface="Arial"/>
              </a:rPr>
              <a:t>Nemzeti Agrárkamara</a:t>
            </a:r>
            <a:r>
              <a:rPr lang="hu-HU" sz="1100" b="0" i="0" u="none" strike="noStrike" cap="none" dirty="0" smtClean="0">
                <a:solidFill>
                  <a:srgbClr val="000000"/>
                </a:solidFill>
                <a:effectLst/>
                <a:latin typeface="Arial"/>
                <a:ea typeface="Arial"/>
                <a:cs typeface="Arial"/>
                <a:sym typeface="Arial"/>
              </a:rPr>
              <a:t> (NAK) által nyilvántartott aktív szaktanácsadók köre (A mezőgazdasági és vidékfejlesztési szaktanácsadói tevékenységről szóló 73/2015. (XI. 6.) FM rendelet alapján), akik közül egyre többen végzik el a Precíziós szakmérnöki vagy szaktanácsadói továbbképzést.</a:t>
            </a:r>
          </a:p>
          <a:p>
            <a:pPr marL="158750" indent="0">
              <a:buNone/>
            </a:pPr>
            <a:r>
              <a:rPr lang="hu-HU" sz="1100" b="1" i="0" u="none" strike="noStrike" cap="none" dirty="0" smtClean="0">
                <a:solidFill>
                  <a:srgbClr val="000000"/>
                </a:solidFill>
                <a:effectLst/>
                <a:latin typeface="Arial"/>
                <a:ea typeface="Arial"/>
                <a:cs typeface="Arial"/>
                <a:sym typeface="Arial"/>
              </a:rPr>
              <a:t>Agrárinformatikai Felsőoktatási Ipari Együttműködési Központ. </a:t>
            </a:r>
            <a:r>
              <a:rPr lang="hu-HU" sz="1100" b="0" i="0" u="none" strike="noStrike" cap="none" dirty="0" smtClean="0">
                <a:solidFill>
                  <a:srgbClr val="000000"/>
                </a:solidFill>
                <a:effectLst/>
                <a:latin typeface="Arial"/>
                <a:ea typeface="Arial"/>
                <a:cs typeface="Arial"/>
                <a:sym typeface="Arial"/>
              </a:rPr>
              <a:t>Az </a:t>
            </a:r>
            <a:r>
              <a:rPr lang="hu-HU" sz="1100" b="0" i="0" u="none" strike="noStrike" cap="none" dirty="0" err="1" smtClean="0">
                <a:solidFill>
                  <a:srgbClr val="000000"/>
                </a:solidFill>
                <a:effectLst/>
                <a:latin typeface="Arial"/>
                <a:ea typeface="Arial"/>
                <a:cs typeface="Arial"/>
                <a:sym typeface="Arial"/>
              </a:rPr>
              <a:t>AgIT</a:t>
            </a:r>
            <a:r>
              <a:rPr lang="hu-HU" sz="1100" b="0" i="0" u="none" strike="noStrike" cap="none" dirty="0" smtClean="0">
                <a:solidFill>
                  <a:srgbClr val="000000"/>
                </a:solidFill>
                <a:effectLst/>
                <a:latin typeface="Arial"/>
                <a:ea typeface="Arial"/>
                <a:cs typeface="Arial"/>
                <a:sym typeface="Arial"/>
              </a:rPr>
              <a:t> FIEK konzorcium arra vállalkozik, hogy a lehetőségeket kihasználva alapkutatásokkal megpróbálja befolyásolni a fejlesztési trendeket és alkalmazott kutatásokkal segítsen a létező rendszerek kompatibilitási problémáinak megoldásában. A kutatások bázisául a Gödöllői Agrárinformatikai Központ szolgál.</a:t>
            </a:r>
          </a:p>
          <a:p>
            <a:pPr marL="158750" indent="0">
              <a:buNone/>
            </a:pPr>
            <a:r>
              <a:rPr lang="hu-HU" sz="1100" b="1" i="0" u="none" strike="noStrike" cap="none" dirty="0" smtClean="0">
                <a:solidFill>
                  <a:srgbClr val="000000"/>
                </a:solidFill>
                <a:effectLst/>
                <a:latin typeface="Arial"/>
                <a:ea typeface="Arial"/>
                <a:cs typeface="Arial"/>
                <a:sym typeface="Arial"/>
              </a:rPr>
              <a:t>A konzorciumi tagok együttműködése több kutatási területen valósul meg:</a:t>
            </a:r>
            <a:endParaRPr lang="hu-HU" sz="1100" b="0" i="0" u="none" strike="noStrike" cap="none" dirty="0" smtClean="0">
              <a:solidFill>
                <a:srgbClr val="000000"/>
              </a:solidFill>
              <a:effectLst/>
              <a:latin typeface="Arial"/>
              <a:ea typeface="Arial"/>
              <a:cs typeface="Arial"/>
              <a:sym typeface="Arial"/>
            </a:endParaRPr>
          </a:p>
          <a:p>
            <a:pPr lvl="0"/>
            <a:r>
              <a:rPr lang="hu-HU" sz="1100" b="1" i="0" u="none" strike="noStrike" cap="none" dirty="0" smtClean="0">
                <a:solidFill>
                  <a:srgbClr val="000000"/>
                </a:solidFill>
                <a:effectLst/>
                <a:latin typeface="Arial"/>
                <a:ea typeface="Arial"/>
                <a:cs typeface="Arial"/>
                <a:sym typeface="Arial"/>
              </a:rPr>
              <a:t>Fedélzeti informatika</a:t>
            </a:r>
            <a:r>
              <a:rPr lang="hu-HU" sz="1100" b="0" i="0" u="none" strike="noStrike" cap="none" dirty="0" smtClean="0">
                <a:solidFill>
                  <a:srgbClr val="000000"/>
                </a:solidFill>
                <a:effectLst/>
                <a:latin typeface="Arial"/>
                <a:ea typeface="Arial"/>
                <a:cs typeface="Arial"/>
                <a:sym typeface="Arial"/>
              </a:rPr>
              <a:t>. A kutatócsoport az ISO 11783 (ISOBUS) kommunikációs szabvány alapú erőgép, munkagép és szenzorfejlesztéseket végez. Az erőgépek fedélzeti informatikai rendszerét az ENERGOTEST, a munkagép és szenzorfejlesztéseket a MATE végzi. Az SKC virtuális erőgép – munkagép szimulátor kifejlesztését végzi.</a:t>
            </a:r>
          </a:p>
          <a:p>
            <a:pPr lvl="0"/>
            <a:r>
              <a:rPr lang="hu-HU" sz="1100" b="1" i="0" u="none" strike="noStrike" cap="none" dirty="0" smtClean="0">
                <a:solidFill>
                  <a:srgbClr val="000000"/>
                </a:solidFill>
                <a:effectLst/>
                <a:latin typeface="Arial"/>
                <a:ea typeface="Arial"/>
                <a:cs typeface="Arial"/>
                <a:sym typeface="Arial"/>
              </a:rPr>
              <a:t>Digitális Termelési Rendszer</a:t>
            </a:r>
            <a:r>
              <a:rPr lang="hu-HU" sz="1100" b="0" i="0" u="none" strike="noStrike" cap="none" dirty="0" smtClean="0">
                <a:solidFill>
                  <a:srgbClr val="000000"/>
                </a:solidFill>
                <a:effectLst/>
                <a:latin typeface="Arial"/>
                <a:ea typeface="Arial"/>
                <a:cs typeface="Arial"/>
                <a:sym typeface="Arial"/>
              </a:rPr>
              <a:t> (DPS). Döntéstámogató rendszer, melynek rendszerleírását, a termőhely és növénykultúra alapú modellezését a SZIE, a talaj-növény tápanyag hasznosítási támogató szoftver elkészítését az ASSECO végzi el. A terepi vizsgálatok elvégzését és a precíziós gazdálkodást segítő szakértői tevékenységet az AXIÁL támogatja.</a:t>
            </a:r>
          </a:p>
          <a:p>
            <a:pPr lvl="0"/>
            <a:r>
              <a:rPr lang="hu-HU" sz="1100" b="1" i="0" u="none" strike="noStrike" cap="none" dirty="0" smtClean="0">
                <a:solidFill>
                  <a:srgbClr val="000000"/>
                </a:solidFill>
                <a:effectLst/>
                <a:latin typeface="Arial"/>
                <a:ea typeface="Arial"/>
                <a:cs typeface="Arial"/>
                <a:sym typeface="Arial"/>
              </a:rPr>
              <a:t>Big Data</a:t>
            </a:r>
            <a:r>
              <a:rPr lang="hu-HU" sz="1100" b="0" i="0" u="none" strike="noStrike" cap="none" dirty="0" smtClean="0">
                <a:solidFill>
                  <a:srgbClr val="000000"/>
                </a:solidFill>
                <a:effectLst/>
                <a:latin typeface="Arial"/>
                <a:ea typeface="Arial"/>
                <a:cs typeface="Arial"/>
                <a:sym typeface="Arial"/>
              </a:rPr>
              <a:t>. Óriás adathalmazok kezelése minden konzorciumi tag esetében felmerül. A </a:t>
            </a:r>
            <a:r>
              <a:rPr lang="hu-HU" sz="1100" b="0" i="0" u="none" strike="noStrike" cap="none" dirty="0" err="1" smtClean="0">
                <a:solidFill>
                  <a:srgbClr val="000000"/>
                </a:solidFill>
                <a:effectLst/>
                <a:latin typeface="Arial"/>
                <a:ea typeface="Arial"/>
                <a:cs typeface="Arial"/>
                <a:sym typeface="Arial"/>
              </a:rPr>
              <a:t>big-data</a:t>
            </a:r>
            <a:r>
              <a:rPr lang="hu-HU" sz="1100" b="0" i="0" u="none" strike="noStrike" cap="none" dirty="0" smtClean="0">
                <a:solidFill>
                  <a:srgbClr val="000000"/>
                </a:solidFill>
                <a:effectLst/>
                <a:latin typeface="Arial"/>
                <a:ea typeface="Arial"/>
                <a:cs typeface="Arial"/>
                <a:sym typeface="Arial"/>
              </a:rPr>
              <a:t> típusú adatfeldolgozás lehetővé teszi a mezőgazdaságban keletkező nagymennyiségű adathalmaz reprezentációját, mintázatok, összefüggések keresését, és ez alapján új típusú döntéshozatali mechanizmusok kialakítását.</a:t>
            </a:r>
          </a:p>
          <a:p>
            <a:endParaRPr lang="hu-HU" dirty="0"/>
          </a:p>
        </p:txBody>
      </p:sp>
    </p:spTree>
    <p:extLst>
      <p:ext uri="{BB962C8B-B14F-4D97-AF65-F5344CB8AC3E}">
        <p14:creationId xmlns:p14="http://schemas.microsoft.com/office/powerpoint/2010/main" val="41318745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d03d5b203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d03d5b203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902011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Az agrárinformatika korunk legintenzívebben fejlődő ágazata. A fejlesztési irányok azonban nem rendszerszinten, tudományosan meghatározott módon, hanem a gép gyártók, gépforgalmazók, mezőgazdasági termelők, az irányító hatóság igényei és szabad piaci folyamatok mentén, spontán módon alakulnak. </a:t>
            </a:r>
          </a:p>
          <a:p>
            <a:pPr marL="158750" indent="0">
              <a:buNone/>
            </a:pPr>
            <a:r>
              <a:rPr lang="hu-HU" sz="1100" b="0" i="0" u="none" strike="noStrike" cap="none" dirty="0" smtClean="0">
                <a:solidFill>
                  <a:srgbClr val="000000"/>
                </a:solidFill>
                <a:effectLst/>
                <a:latin typeface="Arial"/>
                <a:ea typeface="Arial"/>
                <a:cs typeface="Arial"/>
                <a:sym typeface="Arial"/>
              </a:rPr>
              <a:t>A mobiltelefonos applikációk egy reklámötletből fejlődtek ki. A </a:t>
            </a:r>
            <a:r>
              <a:rPr lang="hu-HU" sz="1100" b="0" i="0" u="none" strike="noStrike" cap="none" dirty="0" err="1" smtClean="0">
                <a:solidFill>
                  <a:srgbClr val="000000"/>
                </a:solidFill>
                <a:effectLst/>
                <a:latin typeface="Arial"/>
                <a:ea typeface="Arial"/>
                <a:cs typeface="Arial"/>
                <a:sym typeface="Arial"/>
              </a:rPr>
              <a:t>Yara</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Check</a:t>
            </a:r>
            <a:r>
              <a:rPr lang="hu-HU" sz="1100" b="0" i="0" u="none" strike="noStrike" cap="none" dirty="0" smtClean="0">
                <a:solidFill>
                  <a:srgbClr val="000000"/>
                </a:solidFill>
                <a:effectLst/>
                <a:latin typeface="Arial"/>
                <a:ea typeface="Arial"/>
                <a:cs typeface="Arial"/>
                <a:sym typeface="Arial"/>
              </a:rPr>
              <a:t> IT mobilalkalmazás letöltésével hozzájuthatunk egy olyan fényképgyűjteményhez, amely referenciaként szolgálhat bármilyen tápelemhiány tünetének beazonosításánál. A végeredmény természetesen az, hogy a szoftver egy nyomelem tartalmú műtrágyát ajánl a </a:t>
            </a:r>
            <a:r>
              <a:rPr lang="hu-HU" sz="1100" b="0" i="0" u="none" strike="noStrike" cap="none" dirty="0" err="1" smtClean="0">
                <a:solidFill>
                  <a:srgbClr val="000000"/>
                </a:solidFill>
                <a:effectLst/>
                <a:latin typeface="Arial"/>
                <a:ea typeface="Arial"/>
                <a:cs typeface="Arial"/>
                <a:sym typeface="Arial"/>
              </a:rPr>
              <a:t>Yara</a:t>
            </a:r>
            <a:r>
              <a:rPr lang="hu-HU" sz="1100" b="0" i="0" u="none" strike="noStrike" cap="none" dirty="0" smtClean="0">
                <a:solidFill>
                  <a:srgbClr val="000000"/>
                </a:solidFill>
                <a:effectLst/>
                <a:latin typeface="Arial"/>
                <a:ea typeface="Arial"/>
                <a:cs typeface="Arial"/>
                <a:sym typeface="Arial"/>
              </a:rPr>
              <a:t> kínálatából. </a:t>
            </a:r>
          </a:p>
          <a:p>
            <a:pPr marL="158750" indent="0">
              <a:buNone/>
            </a:pPr>
            <a:r>
              <a:rPr lang="hu-HU" sz="1100" b="0" i="0" u="none" strike="noStrike" cap="none" dirty="0" smtClean="0">
                <a:solidFill>
                  <a:srgbClr val="000000"/>
                </a:solidFill>
                <a:effectLst/>
                <a:latin typeface="Arial"/>
                <a:ea typeface="Arial"/>
                <a:cs typeface="Arial"/>
                <a:sym typeface="Arial"/>
              </a:rPr>
              <a:t>Az applikációk új generációja már a mobiltelefon által készített fénykép alapján képes kórképeket azonosítani, színspektrum elemzéssel vegetációs index-et meghatározni, van tőszám elemző, gyomfelismerő szolgáltatása, sőt a tájidegen gyomnövényekre külön felhívja a figyelmet. A felhasználó maga is feltölthet jelentéseket, amelyeket a „radar” funkció összesít és megmutatja a többi felhasználótól kapott eredményeket fertőzésekről, kártevőkről, gyomokról (XARVIO Digital Farming </a:t>
            </a:r>
            <a:r>
              <a:rPr lang="hu-HU" sz="1100" b="0" i="0" u="none" strike="noStrike" cap="none" dirty="0" err="1" smtClean="0">
                <a:solidFill>
                  <a:srgbClr val="000000"/>
                </a:solidFill>
                <a:effectLst/>
                <a:latin typeface="Arial"/>
                <a:ea typeface="Arial"/>
                <a:cs typeface="Arial"/>
                <a:sym typeface="Arial"/>
              </a:rPr>
              <a:t>Solution</a:t>
            </a:r>
            <a:r>
              <a:rPr lang="hu-HU" sz="1100" b="0" i="0" u="none" strike="noStrike" cap="none" dirty="0" smtClean="0">
                <a:solidFill>
                  <a:srgbClr val="000000"/>
                </a:solidFill>
                <a:effectLst/>
                <a:latin typeface="Arial"/>
                <a:ea typeface="Arial"/>
                <a:cs typeface="Arial"/>
                <a:sym typeface="Arial"/>
              </a:rPr>
              <a:t>).</a:t>
            </a:r>
          </a:p>
          <a:p>
            <a:endParaRPr lang="hu-HU" dirty="0"/>
          </a:p>
        </p:txBody>
      </p:sp>
    </p:spTree>
    <p:extLst>
      <p:ext uri="{BB962C8B-B14F-4D97-AF65-F5344CB8AC3E}">
        <p14:creationId xmlns:p14="http://schemas.microsoft.com/office/powerpoint/2010/main" val="2367971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Az ISOBUS rendszer kialakításának célja az volt, a traktor és a munkagépek, munkaeszközök közötti kommunikációt egységesítsék, így biztosítva a különböző traktorok és munkagépek közötti kommunikáció szabványosságát. Ez azt jelenti, hogy a kommunikációs vezeték csatlakoztatásakor a munkagép és az ISOBUS rendszerrel felszerelt traktor automatikusan és azonnal csatlakozik, a központi kezelő- és megjelenítő terminál automatikusan láthatóvá teszi az éppen használt munkagép tulajdonságait.</a:t>
            </a:r>
          </a:p>
          <a:p>
            <a:pPr marL="158750" indent="0">
              <a:buNone/>
            </a:pPr>
            <a:r>
              <a:rPr lang="hu-HU" sz="1100" b="0" i="0" u="none" strike="noStrike" cap="none" dirty="0" smtClean="0">
                <a:solidFill>
                  <a:srgbClr val="000000"/>
                </a:solidFill>
                <a:effectLst/>
                <a:latin typeface="Arial"/>
                <a:ea typeface="Arial"/>
                <a:cs typeface="Arial"/>
                <a:sym typeface="Arial"/>
              </a:rPr>
              <a:t>Egy modern traktornak tehát két különálló informatikai hálózata van: a traktor saját, általában ISO J1939 protokoll szerint működő CAN hálózata, valamint az ISOBUS hálózattal (ISO 11783). A két hálózat egymástól elkülönítetten működik, azonban lehetőség van a két hálózat közötti információcserére, ami a Traktor ECU (</a:t>
            </a:r>
            <a:r>
              <a:rPr lang="hu-HU" sz="1100" b="0" i="0" u="none" strike="noStrike" cap="none" dirty="0" err="1" smtClean="0">
                <a:solidFill>
                  <a:srgbClr val="000000"/>
                </a:solidFill>
                <a:effectLst/>
                <a:latin typeface="Arial"/>
                <a:ea typeface="Arial"/>
                <a:cs typeface="Arial"/>
                <a:sym typeface="Arial"/>
              </a:rPr>
              <a:t>Electronic</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Controller</a:t>
            </a:r>
            <a:r>
              <a:rPr lang="hu-HU" sz="1100" b="0" i="0" u="none" strike="noStrike" cap="none" dirty="0" smtClean="0">
                <a:solidFill>
                  <a:srgbClr val="000000"/>
                </a:solidFill>
                <a:effectLst/>
                <a:latin typeface="Arial"/>
                <a:ea typeface="Arial"/>
                <a:cs typeface="Arial"/>
                <a:sym typeface="Arial"/>
              </a:rPr>
              <a:t> Unit – elektronikus vezérlőegység) segítségével valósul meg.</a:t>
            </a:r>
          </a:p>
          <a:p>
            <a:pPr marL="158750" indent="0">
              <a:buNone/>
            </a:pPr>
            <a:r>
              <a:rPr lang="hu-HU" sz="1100" b="0" i="0" u="none" strike="noStrike" cap="none" dirty="0" smtClean="0">
                <a:solidFill>
                  <a:srgbClr val="000000"/>
                </a:solidFill>
                <a:effectLst/>
                <a:latin typeface="Arial"/>
                <a:ea typeface="Arial"/>
                <a:cs typeface="Arial"/>
                <a:sym typeface="Arial"/>
              </a:rPr>
              <a:t>A traktor hálózatára kapcsolódik például a motor-, a váltó-, az erőátviteli-, valamint a traktor ECU. Az ISOBUS hálózatra pedig az univerzális/virtuális terminál (UT/VT), a feladat vezérlő (</a:t>
            </a:r>
            <a:r>
              <a:rPr lang="hu-HU" sz="1100" b="0" i="0" u="none" strike="noStrike" cap="none" dirty="0" err="1" smtClean="0">
                <a:solidFill>
                  <a:srgbClr val="000000"/>
                </a:solidFill>
                <a:effectLst/>
                <a:latin typeface="Arial"/>
                <a:ea typeface="Arial"/>
                <a:cs typeface="Arial"/>
                <a:sym typeface="Arial"/>
              </a:rPr>
              <a:t>Task</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Controller</a:t>
            </a:r>
            <a:r>
              <a:rPr lang="hu-HU" sz="1100" b="0" i="0" u="none" strike="noStrike" cap="none" dirty="0" smtClean="0">
                <a:solidFill>
                  <a:srgbClr val="000000"/>
                </a:solidFill>
                <a:effectLst/>
                <a:latin typeface="Arial"/>
                <a:ea typeface="Arial"/>
                <a:cs typeface="Arial"/>
                <a:sym typeface="Arial"/>
              </a:rPr>
              <a:t> - TC), a műholdas navigáció (GPS/GNSS vevő), a fájl szerver, a különböző segédvezérlések, botkormányok, valamint a traktor ECU. A munkagép hálózata a munkagép busz leválasztó csatlakozó (</a:t>
            </a:r>
            <a:r>
              <a:rPr lang="hu-HU" sz="1100" b="0" i="0" u="none" strike="noStrike" cap="none" dirty="0" err="1" smtClean="0">
                <a:solidFill>
                  <a:srgbClr val="000000"/>
                </a:solidFill>
                <a:effectLst/>
                <a:latin typeface="Arial"/>
                <a:ea typeface="Arial"/>
                <a:cs typeface="Arial"/>
                <a:sym typeface="Arial"/>
              </a:rPr>
              <a:t>Implement</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Bus</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Breakaway</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Connector</a:t>
            </a:r>
            <a:r>
              <a:rPr lang="hu-HU" sz="1100" b="0" i="0" u="none" strike="noStrike" cap="none" dirty="0" smtClean="0">
                <a:solidFill>
                  <a:srgbClr val="000000"/>
                </a:solidFill>
                <a:effectLst/>
                <a:latin typeface="Arial"/>
                <a:ea typeface="Arial"/>
                <a:cs typeface="Arial"/>
                <a:sym typeface="Arial"/>
              </a:rPr>
              <a:t>, IBBC) segítségével csatlakoztatható a rendszerhez. A traktor hátulján kötelező az IBBC elhelyezése, elöl azonban opcionális.</a:t>
            </a:r>
          </a:p>
          <a:p>
            <a:pPr marL="158750" indent="0">
              <a:buNone/>
            </a:pPr>
            <a:r>
              <a:rPr lang="hu-HU" sz="1100" b="0" i="0" u="none" strike="noStrike" cap="none" dirty="0" smtClean="0">
                <a:solidFill>
                  <a:srgbClr val="000000"/>
                </a:solidFill>
                <a:effectLst/>
                <a:latin typeface="Arial"/>
                <a:ea typeface="Arial"/>
                <a:cs typeface="Arial"/>
                <a:sym typeface="Arial"/>
              </a:rPr>
              <a:t>Az eszközök a hálózatra dinamikus hálózati azonosítóval (IP cím) jelentkeznek be. Ha egy eszköz hosszú ideig nem küld adatokat, a hálózat automatikusan leválasztja. Amikor az adatforgalom helyreáll, új azonosítót kap. Önálló eszközként nem csak a munkagép tud bejelentkezni, hanem a műholdas navigáció rendszer, önálló szenzorok, sőt az erőgép joystick vezérlőkarja is. Ennek az egyik előnye, hogy a vezérlőgombok funkciói átprogramozhatók. Persze az alapvető cél az adatforgalom csökkentése. A CAN és az ISOBUS hálózaton az eszközök csak kérésre küldenek állapot adatokat, és ehhez az eszköz címek használata elengedhetetlen.</a:t>
            </a:r>
          </a:p>
          <a:p>
            <a:pPr marL="158750" indent="0">
              <a:buNone/>
            </a:pPr>
            <a:r>
              <a:rPr lang="hu-HU" sz="1100" b="0" i="0" u="none" strike="noStrike" cap="none" dirty="0" smtClean="0">
                <a:solidFill>
                  <a:srgbClr val="000000"/>
                </a:solidFill>
                <a:effectLst/>
                <a:latin typeface="Arial"/>
                <a:ea typeface="Arial"/>
                <a:cs typeface="Arial"/>
                <a:sym typeface="Arial"/>
              </a:rPr>
              <a:t>Mivel a különálló érzékelők és beavatkozók egyenkénti ISOBUS hálózatra illesztése költséges, a sok beavatkozót és érzékelőt alkalmazó eszközökön munkagép alhálózatot is kialakítanak. Ekkor az érzékelők és beavatkozók erre az alhálózatra csatlakoznak. Az alhálózat és az ISOBUS rendszer közötti kommunikációt a hálózati híd valósítja meg (ECU híd).</a:t>
            </a:r>
          </a:p>
          <a:p>
            <a:endParaRPr lang="hu-HU" dirty="0"/>
          </a:p>
        </p:txBody>
      </p:sp>
    </p:spTree>
    <p:extLst>
      <p:ext uri="{BB962C8B-B14F-4D97-AF65-F5344CB8AC3E}">
        <p14:creationId xmlns:p14="http://schemas.microsoft.com/office/powerpoint/2010/main" val="712699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Az ISOBUS rendszer egy kisebb értékű erőgépre utólagosan is telepíthető. A nagyobb gyártók közül az </a:t>
            </a:r>
            <a:r>
              <a:rPr lang="hu-HU" sz="1100" b="0" i="0" u="none" strike="noStrike" cap="none" dirty="0" err="1" smtClean="0">
                <a:solidFill>
                  <a:srgbClr val="000000"/>
                </a:solidFill>
                <a:effectLst/>
                <a:latin typeface="Arial"/>
                <a:ea typeface="Arial"/>
                <a:cs typeface="Arial"/>
                <a:sym typeface="Arial"/>
              </a:rPr>
              <a:t>Ag</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Leader</a:t>
            </a:r>
            <a:r>
              <a:rPr lang="hu-HU" sz="1100" b="0" i="0" u="none" strike="noStrike" cap="none" dirty="0" smtClean="0">
                <a:solidFill>
                  <a:srgbClr val="000000"/>
                </a:solidFill>
                <a:effectLst/>
                <a:latin typeface="Arial"/>
                <a:ea typeface="Arial"/>
                <a:cs typeface="Arial"/>
                <a:sym typeface="Arial"/>
              </a:rPr>
              <a:t>, az ANEDO, a </a:t>
            </a:r>
            <a:r>
              <a:rPr lang="hu-HU" sz="1100" b="0" i="0" u="none" strike="noStrike" cap="none" dirty="0" err="1" smtClean="0">
                <a:solidFill>
                  <a:srgbClr val="000000"/>
                </a:solidFill>
                <a:effectLst/>
                <a:latin typeface="Arial"/>
                <a:ea typeface="Arial"/>
                <a:cs typeface="Arial"/>
                <a:sym typeface="Arial"/>
              </a:rPr>
              <a:t>Kverneland</a:t>
            </a:r>
            <a:r>
              <a:rPr lang="hu-HU" sz="1100" b="0" i="0" u="none" strike="noStrike" cap="none" dirty="0" smtClean="0">
                <a:solidFill>
                  <a:srgbClr val="000000"/>
                </a:solidFill>
                <a:effectLst/>
                <a:latin typeface="Arial"/>
                <a:ea typeface="Arial"/>
                <a:cs typeface="Arial"/>
                <a:sym typeface="Arial"/>
              </a:rPr>
              <a:t>, a Müller Elektronik, a </a:t>
            </a:r>
            <a:r>
              <a:rPr lang="hu-HU" sz="1100" b="0" i="0" u="none" strike="noStrike" cap="none" dirty="0" err="1" smtClean="0">
                <a:solidFill>
                  <a:srgbClr val="000000"/>
                </a:solidFill>
                <a:effectLst/>
                <a:latin typeface="Arial"/>
                <a:ea typeface="Arial"/>
                <a:cs typeface="Arial"/>
                <a:sym typeface="Arial"/>
              </a:rPr>
              <a:t>Reichhardt</a:t>
            </a:r>
            <a:r>
              <a:rPr lang="hu-HU" sz="1100" b="0" i="0" u="none" strike="noStrike" cap="none" dirty="0" smtClean="0">
                <a:solidFill>
                  <a:srgbClr val="000000"/>
                </a:solidFill>
                <a:effectLst/>
                <a:latin typeface="Arial"/>
                <a:ea typeface="Arial"/>
                <a:cs typeface="Arial"/>
                <a:sym typeface="Arial"/>
              </a:rPr>
              <a:t> és a Topcon palettáján is megtalálhatók az ISOBUS „</a:t>
            </a:r>
            <a:r>
              <a:rPr lang="hu-HU" sz="1100" b="0" i="0" u="none" strike="noStrike" cap="none" dirty="0" err="1" smtClean="0">
                <a:solidFill>
                  <a:srgbClr val="000000"/>
                </a:solidFill>
                <a:effectLst/>
                <a:latin typeface="Arial"/>
                <a:ea typeface="Arial"/>
                <a:cs typeface="Arial"/>
                <a:sym typeface="Arial"/>
              </a:rPr>
              <a:t>retrofit</a:t>
            </a:r>
            <a:r>
              <a:rPr lang="hu-HU" sz="1100" b="0" i="0" u="none" strike="noStrike" cap="none" dirty="0" smtClean="0">
                <a:solidFill>
                  <a:srgbClr val="000000"/>
                </a:solidFill>
                <a:effectLst/>
                <a:latin typeface="Arial"/>
                <a:ea typeface="Arial"/>
                <a:cs typeface="Arial"/>
                <a:sym typeface="Arial"/>
              </a:rPr>
              <a:t>” rendszerek. Az utólag telepített rendszerek hardverelemei az erőgép CAN hálózatához csak néhány ponton kapcsolódnak, ellentétben a gyártó által eredetileg is ISOBUS-</a:t>
            </a:r>
            <a:r>
              <a:rPr lang="hu-HU" sz="1100" b="0" i="0" u="none" strike="noStrike" cap="none" dirty="0" err="1" smtClean="0">
                <a:solidFill>
                  <a:srgbClr val="000000"/>
                </a:solidFill>
                <a:effectLst/>
                <a:latin typeface="Arial"/>
                <a:ea typeface="Arial"/>
                <a:cs typeface="Arial"/>
                <a:sym typeface="Arial"/>
              </a:rPr>
              <a:t>osnak</a:t>
            </a:r>
            <a:r>
              <a:rPr lang="hu-HU" sz="1100" b="0" i="0" u="none" strike="noStrike" cap="none" dirty="0" smtClean="0">
                <a:solidFill>
                  <a:srgbClr val="000000"/>
                </a:solidFill>
                <a:effectLst/>
                <a:latin typeface="Arial"/>
                <a:ea typeface="Arial"/>
                <a:cs typeface="Arial"/>
                <a:sym typeface="Arial"/>
              </a:rPr>
              <a:t> tervezett integrált rendszerekkel. </a:t>
            </a:r>
          </a:p>
          <a:p>
            <a:pPr marL="158750" indent="0">
              <a:buNone/>
            </a:pPr>
            <a:r>
              <a:rPr lang="hu-HU" sz="1100" b="1" i="0" u="none" strike="noStrike" cap="none" dirty="0" smtClean="0">
                <a:solidFill>
                  <a:srgbClr val="000000"/>
                </a:solidFill>
                <a:effectLst/>
                <a:latin typeface="Arial"/>
                <a:ea typeface="Arial"/>
                <a:cs typeface="Arial"/>
                <a:sym typeface="Arial"/>
              </a:rPr>
              <a:t>A minimális felépítésű </a:t>
            </a:r>
            <a:r>
              <a:rPr lang="hu-HU" sz="1100" b="1" i="0" u="none" strike="noStrike" cap="none" dirty="0" err="1" smtClean="0">
                <a:solidFill>
                  <a:srgbClr val="000000"/>
                </a:solidFill>
                <a:effectLst/>
                <a:latin typeface="Arial"/>
                <a:ea typeface="Arial"/>
                <a:cs typeface="Arial"/>
                <a:sym typeface="Arial"/>
              </a:rPr>
              <a:t>retrofit</a:t>
            </a:r>
            <a:r>
              <a:rPr lang="hu-HU" sz="1100" b="1" i="0" u="none" strike="noStrike" cap="none" dirty="0" smtClean="0">
                <a:solidFill>
                  <a:srgbClr val="000000"/>
                </a:solidFill>
                <a:effectLst/>
                <a:latin typeface="Arial"/>
                <a:ea typeface="Arial"/>
                <a:cs typeface="Arial"/>
                <a:sym typeface="Arial"/>
              </a:rPr>
              <a:t> rendszer elemei:</a:t>
            </a:r>
            <a:endParaRPr lang="hu-HU" sz="1100" b="0" i="0" u="none" strike="noStrike" cap="none" dirty="0" smtClean="0">
              <a:solidFill>
                <a:srgbClr val="000000"/>
              </a:solidFill>
              <a:effectLst/>
              <a:latin typeface="Arial"/>
              <a:ea typeface="Arial"/>
              <a:cs typeface="Arial"/>
              <a:sym typeface="Arial"/>
            </a:endParaRPr>
          </a:p>
          <a:p>
            <a:pPr marL="158750" lvl="0" indent="0">
              <a:buNone/>
            </a:pPr>
            <a:r>
              <a:rPr lang="hu-HU" sz="1100" b="0" i="0" u="none" strike="noStrike" cap="none" dirty="0" smtClean="0">
                <a:solidFill>
                  <a:srgbClr val="000000"/>
                </a:solidFill>
                <a:effectLst/>
                <a:latin typeface="Arial"/>
                <a:ea typeface="Arial"/>
                <a:cs typeface="Arial"/>
                <a:sym typeface="Arial"/>
              </a:rPr>
              <a:t>kábelköteg a szükséges csatlakozókkal (in-</a:t>
            </a:r>
            <a:r>
              <a:rPr lang="hu-HU" sz="1100" b="0" i="0" u="none" strike="noStrike" cap="none" dirty="0" err="1" smtClean="0">
                <a:solidFill>
                  <a:srgbClr val="000000"/>
                </a:solidFill>
                <a:effectLst/>
                <a:latin typeface="Arial"/>
                <a:ea typeface="Arial"/>
                <a:cs typeface="Arial"/>
                <a:sym typeface="Arial"/>
              </a:rPr>
              <a:t>cab</a:t>
            </a:r>
            <a:r>
              <a:rPr lang="hu-HU" sz="1100" b="0" i="0" u="none" strike="noStrike" cap="none" dirty="0" smtClean="0">
                <a:solidFill>
                  <a:srgbClr val="000000"/>
                </a:solidFill>
                <a:effectLst/>
                <a:latin typeface="Arial"/>
                <a:ea typeface="Arial"/>
                <a:cs typeface="Arial"/>
                <a:sym typeface="Arial"/>
              </a:rPr>
              <a:t>, IBBS) és aktív lezáró elemekkel;</a:t>
            </a:r>
          </a:p>
          <a:p>
            <a:pPr marL="158750" lvl="0" indent="0">
              <a:buNone/>
            </a:pPr>
            <a:r>
              <a:rPr lang="hu-HU" sz="1100" b="0" i="0" u="none" strike="noStrike" cap="none" dirty="0" smtClean="0">
                <a:solidFill>
                  <a:srgbClr val="000000"/>
                </a:solidFill>
                <a:effectLst/>
                <a:latin typeface="Arial"/>
                <a:ea typeface="Arial"/>
                <a:cs typeface="Arial"/>
                <a:sym typeface="Arial"/>
              </a:rPr>
              <a:t>univerzális terminál, és szoftvere;</a:t>
            </a:r>
          </a:p>
          <a:p>
            <a:pPr marL="158750" lvl="0" indent="0">
              <a:buNone/>
            </a:pPr>
            <a:r>
              <a:rPr lang="hu-HU" sz="1100" b="0" i="0" u="none" strike="noStrike" cap="none" dirty="0" smtClean="0">
                <a:solidFill>
                  <a:srgbClr val="000000"/>
                </a:solidFill>
                <a:effectLst/>
                <a:latin typeface="Arial"/>
                <a:ea typeface="Arial"/>
                <a:cs typeface="Arial"/>
                <a:sym typeface="Arial"/>
              </a:rPr>
              <a:t>ISOBUS kapcsoló tábla (szakaszvezérlő);</a:t>
            </a:r>
          </a:p>
          <a:p>
            <a:pPr marL="158750" lvl="0" indent="0">
              <a:buNone/>
            </a:pPr>
            <a:r>
              <a:rPr lang="hu-HU" sz="1100" b="0" i="0" u="none" strike="noStrike" cap="none" dirty="0" smtClean="0">
                <a:solidFill>
                  <a:srgbClr val="000000"/>
                </a:solidFill>
                <a:effectLst/>
                <a:latin typeface="Arial"/>
                <a:ea typeface="Arial"/>
                <a:cs typeface="Arial"/>
                <a:sym typeface="Arial"/>
              </a:rPr>
              <a:t>műholdas navigációs eszköz;</a:t>
            </a:r>
          </a:p>
          <a:p>
            <a:pPr marL="158750" lvl="0" indent="0">
              <a:buNone/>
            </a:pPr>
            <a:r>
              <a:rPr lang="hu-HU" sz="1100" b="0" i="0" u="none" strike="noStrike" cap="none" dirty="0" smtClean="0">
                <a:solidFill>
                  <a:srgbClr val="000000"/>
                </a:solidFill>
                <a:effectLst/>
                <a:latin typeface="Arial"/>
                <a:ea typeface="Arial"/>
                <a:cs typeface="Arial"/>
                <a:sym typeface="Arial"/>
              </a:rPr>
              <a:t>kerék jeladó, a megtett út méréséhez (műholdjel kiesés esetére).</a:t>
            </a:r>
          </a:p>
          <a:p>
            <a:pPr marL="158750" indent="0">
              <a:buNone/>
            </a:pPr>
            <a:r>
              <a:rPr lang="hu-HU" sz="1100" b="0" i="0" u="none" strike="noStrike" cap="none" dirty="0" smtClean="0">
                <a:solidFill>
                  <a:srgbClr val="000000"/>
                </a:solidFill>
                <a:effectLst/>
                <a:latin typeface="Arial"/>
                <a:ea typeface="Arial"/>
                <a:cs typeface="Arial"/>
                <a:sym typeface="Arial"/>
              </a:rPr>
              <a:t>A rendszer a tápellátást közvetlenül az akkumulátorról kapja. A relék a traktor 15-ös, gyújtáskapcsoló utáni pontjához csatlakoznak, így a gyújtás levételekor az ISOBUS hálózat tápellátása is megszűnik. A rendszerhez az in-</a:t>
            </a:r>
            <a:r>
              <a:rPr lang="hu-HU" sz="1100" b="0" i="0" u="none" strike="noStrike" cap="none" dirty="0" err="1" smtClean="0">
                <a:solidFill>
                  <a:srgbClr val="000000"/>
                </a:solidFill>
                <a:effectLst/>
                <a:latin typeface="Arial"/>
                <a:ea typeface="Arial"/>
                <a:cs typeface="Arial"/>
                <a:sym typeface="Arial"/>
              </a:rPr>
              <a:t>cab</a:t>
            </a:r>
            <a:r>
              <a:rPr lang="hu-HU" sz="1100" b="0" i="0" u="none" strike="noStrike" cap="none" dirty="0" smtClean="0">
                <a:solidFill>
                  <a:srgbClr val="000000"/>
                </a:solidFill>
                <a:effectLst/>
                <a:latin typeface="Arial"/>
                <a:ea typeface="Arial"/>
                <a:cs typeface="Arial"/>
                <a:sym typeface="Arial"/>
              </a:rPr>
              <a:t> csatlakozón keresztük kapcsolódnak a traktor vezérlő (TECU) az univerzális terminál (UT) és az egyéb kiegészítők (AUX). A TECU minimális funkcionalitását a beépített terminál szoftver valósítja meg. A terminál rendelkezik CAN, RS232, video, több digitális/analóg jelbemenettel és USB interfésszel. Ezek közül a CAN az ISOBUS kommunikációhoz, az USB az adatok </a:t>
            </a:r>
            <a:r>
              <a:rPr lang="hu-HU" sz="1100" b="0" i="0" u="none" strike="noStrike" cap="none" dirty="0" err="1" smtClean="0">
                <a:solidFill>
                  <a:srgbClr val="000000"/>
                </a:solidFill>
                <a:effectLst/>
                <a:latin typeface="Arial"/>
                <a:ea typeface="Arial"/>
                <a:cs typeface="Arial"/>
                <a:sym typeface="Arial"/>
              </a:rPr>
              <a:t>pendrive-ról</a:t>
            </a:r>
            <a:r>
              <a:rPr lang="hu-HU" sz="1100" b="0" i="0" u="none" strike="noStrike" cap="none" dirty="0" smtClean="0">
                <a:solidFill>
                  <a:srgbClr val="000000"/>
                </a:solidFill>
                <a:effectLst/>
                <a:latin typeface="Arial"/>
                <a:ea typeface="Arial"/>
                <a:cs typeface="Arial"/>
                <a:sym typeface="Arial"/>
              </a:rPr>
              <a:t> történő le- és feltöltéséhez szükséges. Az egyik soros interfészre kapcsolódik a szabványos GPS vevő, és az egyik digitális bemenetre csatlakozik egy induktív szenzor, melynek segítségével az útmérés a kerékelfordulás detektálásával valósul meg. A fenti eszközök által szolgáltatott adatok alapján a terminálon futó TECU alkalmazás az ISOBUS hálózatra a jármű keréken mért (Wheel-</a:t>
            </a:r>
            <a:r>
              <a:rPr lang="hu-HU" sz="1100" b="0" i="0" u="none" strike="noStrike" cap="none" dirty="0" err="1" smtClean="0">
                <a:solidFill>
                  <a:srgbClr val="000000"/>
                </a:solidFill>
                <a:effectLst/>
                <a:latin typeface="Arial"/>
                <a:ea typeface="Arial"/>
                <a:cs typeface="Arial"/>
                <a:sym typeface="Arial"/>
              </a:rPr>
              <a:t>Based</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Vehicle</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Speed</a:t>
            </a:r>
            <a:r>
              <a:rPr lang="hu-HU" sz="1100" b="0" i="0" u="none" strike="noStrike" cap="none" dirty="0" smtClean="0">
                <a:solidFill>
                  <a:srgbClr val="000000"/>
                </a:solidFill>
                <a:effectLst/>
                <a:latin typeface="Arial"/>
                <a:ea typeface="Arial"/>
                <a:cs typeface="Arial"/>
                <a:sym typeface="Arial"/>
              </a:rPr>
              <a:t>) és a navigációs adatokból származtatott (</a:t>
            </a:r>
            <a:r>
              <a:rPr lang="hu-HU" sz="1100" b="0" i="0" u="none" strike="noStrike" cap="none" dirty="0" err="1" smtClean="0">
                <a:solidFill>
                  <a:srgbClr val="000000"/>
                </a:solidFill>
                <a:effectLst/>
                <a:latin typeface="Arial"/>
                <a:ea typeface="Arial"/>
                <a:cs typeface="Arial"/>
                <a:sym typeface="Arial"/>
              </a:rPr>
              <a:t>Navigation-Based</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Vehicle</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Speed</a:t>
            </a:r>
            <a:r>
              <a:rPr lang="hu-HU" sz="1100" b="0" i="0" u="none" strike="noStrike" cap="none" dirty="0" smtClean="0">
                <a:solidFill>
                  <a:srgbClr val="000000"/>
                </a:solidFill>
                <a:effectLst/>
                <a:latin typeface="Arial"/>
                <a:ea typeface="Arial"/>
                <a:cs typeface="Arial"/>
                <a:sym typeface="Arial"/>
              </a:rPr>
              <a:t>) sebességét küldi el. A szoftver lehetőséget ad további komponensek hozzáadására, melyek a fennmaradó interfészre csatlakoztatva további adatokat szolgáltatnak. Ilyenek például az egy-egy analóg bemenetet igénylő teljesítmény leadó tengely és 3 pont függesztés jeladók, melyek a tengely fordulatszámát és a hidraulikus emelőberendezés pozícióját adják meg.</a:t>
            </a:r>
          </a:p>
          <a:p>
            <a:pPr marL="158750" indent="0">
              <a:buNone/>
            </a:pPr>
            <a:r>
              <a:rPr lang="hu-HU" sz="1100" b="0" i="0" u="none" strike="noStrike" cap="none" dirty="0" smtClean="0">
                <a:solidFill>
                  <a:srgbClr val="000000"/>
                </a:solidFill>
                <a:effectLst/>
                <a:latin typeface="Arial"/>
                <a:ea typeface="Arial"/>
                <a:cs typeface="Arial"/>
                <a:sym typeface="Arial"/>
              </a:rPr>
              <a:t>https://www.reichhardt.com/us/all-products/isobus/#iso-fit</a:t>
            </a:r>
          </a:p>
          <a:p>
            <a:endParaRPr lang="hu-HU" dirty="0"/>
          </a:p>
        </p:txBody>
      </p:sp>
    </p:spTree>
    <p:extLst>
      <p:ext uri="{BB962C8B-B14F-4D97-AF65-F5344CB8AC3E}">
        <p14:creationId xmlns:p14="http://schemas.microsoft.com/office/powerpoint/2010/main" val="3891916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 mezőgazdasági termelés története évezredekre tekint vissza. Minden technológiai fejlődés, a gépesítés is fokozatosan nyert teret. A vegyes géppark üzemeltetése számít mindennapinak, és a teljes technológiaváltás a rendkívüli. </a:t>
            </a:r>
          </a:p>
          <a:p>
            <a:pPr marL="158750" indent="0">
              <a:buNone/>
            </a:pPr>
            <a:r>
              <a:rPr lang="hu-HU" sz="1100" b="0" i="0" u="none" strike="noStrike" cap="none" dirty="0" smtClean="0">
                <a:solidFill>
                  <a:srgbClr val="000000"/>
                </a:solidFill>
                <a:effectLst/>
                <a:latin typeface="Arial"/>
                <a:ea typeface="Arial"/>
                <a:cs typeface="Arial"/>
                <a:sym typeface="Arial"/>
              </a:rPr>
              <a:t>A precíziós gazdálkodásra történő áttérést megvizsgálhatjuk a munkagép, és az erőgép oldaláról is: </a:t>
            </a:r>
          </a:p>
          <a:p>
            <a:pPr marL="158750" indent="0">
              <a:buNone/>
            </a:pPr>
            <a:r>
              <a:rPr lang="hu-HU" sz="1100" b="0" i="0" u="none" strike="noStrike" cap="none" dirty="0" smtClean="0">
                <a:solidFill>
                  <a:srgbClr val="000000"/>
                </a:solidFill>
                <a:effectLst/>
                <a:latin typeface="Arial"/>
                <a:ea typeface="Arial"/>
                <a:cs typeface="Arial"/>
                <a:sym typeface="Arial"/>
              </a:rPr>
              <a:t>Akinek van egy ultrahangos növény érzékelővel ellátott ültetvénypermetező gépe, amely tág térállású növényzet esetén önállóan képes be-ki kapcsolni a fúvókákat, az precíziós kezelést végez annak ellenére, hogy eszközei sem számítógéppel, sem műholdas navigációval nem rendelkeznek. Ebben a tekintetben a precíziós gazdálkodás kezdete mintegy két évtizeddel korábbra tehető.</a:t>
            </a:r>
          </a:p>
          <a:p>
            <a:pPr marL="158750" indent="0">
              <a:buNone/>
            </a:pPr>
            <a:r>
              <a:rPr lang="hu-HU" sz="1100" b="0" i="0" u="none" strike="noStrike" cap="none" dirty="0" smtClean="0">
                <a:solidFill>
                  <a:srgbClr val="000000"/>
                </a:solidFill>
                <a:effectLst/>
                <a:latin typeface="Arial"/>
                <a:ea typeface="Arial"/>
                <a:cs typeface="Arial"/>
                <a:sym typeface="Arial"/>
              </a:rPr>
              <a:t>Másrészt, aki a precíziós gazdálkodást egy robot traktor beszerzésével kezdi, annak gyakorlatilag </a:t>
            </a:r>
            <a:r>
              <a:rPr lang="hu-HU" sz="1100" b="0" i="0" u="none" strike="noStrike" cap="none" dirty="0" err="1" smtClean="0">
                <a:solidFill>
                  <a:srgbClr val="000000"/>
                </a:solidFill>
                <a:effectLst/>
                <a:latin typeface="Arial"/>
                <a:ea typeface="Arial"/>
                <a:cs typeface="Arial"/>
                <a:sym typeface="Arial"/>
              </a:rPr>
              <a:t>robotizált</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munkagépei</a:t>
            </a:r>
            <a:r>
              <a:rPr lang="hu-HU" sz="1100" b="0" i="0" u="none" strike="noStrike" cap="none" dirty="0" smtClean="0">
                <a:solidFill>
                  <a:srgbClr val="000000"/>
                </a:solidFill>
                <a:effectLst/>
                <a:latin typeface="Arial"/>
                <a:ea typeface="Arial"/>
                <a:cs typeface="Arial"/>
                <a:sym typeface="Arial"/>
              </a:rPr>
              <a:t> is lesznek, hiszen a traktor a haladási sebességének variálásával akár változó dózisú kezelést is tud végezni. </a:t>
            </a:r>
          </a:p>
          <a:p>
            <a:pPr marL="158750" indent="0">
              <a:buNone/>
            </a:pPr>
            <a:r>
              <a:rPr lang="hu-HU" sz="1100" b="0" i="0" u="none" strike="noStrike" cap="none" dirty="0" smtClean="0">
                <a:solidFill>
                  <a:srgbClr val="000000"/>
                </a:solidFill>
                <a:effectLst/>
                <a:latin typeface="Arial"/>
                <a:ea typeface="Arial"/>
                <a:cs typeface="Arial"/>
                <a:sym typeface="Arial"/>
              </a:rPr>
              <a:t>Ezt a gondolatmenetet követve első lépésként célszerű az erőgép irányából indulni, és a következő beszerzéskor műholdas navigációval rendelkező traktort választani. Ezzel a műtrágyaszórók és vetőgépek pontos fogáscsatlakoztatása már megvalósítható.</a:t>
            </a:r>
          </a:p>
          <a:p>
            <a:pPr marL="158750" indent="0">
              <a:buNone/>
            </a:pPr>
            <a:r>
              <a:rPr lang="hu-HU" sz="1100" b="0" i="0" u="none" strike="noStrike" cap="none" dirty="0" smtClean="0">
                <a:solidFill>
                  <a:srgbClr val="000000"/>
                </a:solidFill>
                <a:effectLst/>
                <a:latin typeface="Arial"/>
                <a:ea typeface="Arial"/>
                <a:cs typeface="Arial"/>
                <a:sym typeface="Arial"/>
              </a:rPr>
              <a:t>A következő lépés a szakaszvezérlés megvalósítása. A funkció működik vetőgépen (művelőnyom, forgó üzemmód), műtrágyaszórón és permetezőgépen (átfedések csökkentése) is. </a:t>
            </a:r>
          </a:p>
          <a:p>
            <a:pPr marL="158750" indent="0">
              <a:buNone/>
            </a:pPr>
            <a:r>
              <a:rPr lang="hu-HU" sz="1100" b="0" i="0" u="none" strike="noStrike" cap="none" dirty="0" smtClean="0">
                <a:solidFill>
                  <a:srgbClr val="000000"/>
                </a:solidFill>
                <a:effectLst/>
                <a:latin typeface="Arial"/>
                <a:ea typeface="Arial"/>
                <a:cs typeface="Arial"/>
                <a:sym typeface="Arial"/>
              </a:rPr>
              <a:t>Harmadik lépésként a kijuttatás vezérlők rendszerbe állítása következhet, amely a változó dózisú inputanyag kijuttatáshoz nélkülözhetetlen. </a:t>
            </a:r>
          </a:p>
          <a:p>
            <a:pPr marL="158750" indent="0">
              <a:buNone/>
            </a:pPr>
            <a:r>
              <a:rPr lang="hu-HU" sz="1100" b="0" i="0" u="none" strike="noStrike" cap="none" dirty="0" smtClean="0">
                <a:solidFill>
                  <a:srgbClr val="000000"/>
                </a:solidFill>
                <a:effectLst/>
                <a:latin typeface="Arial"/>
                <a:ea typeface="Arial"/>
                <a:cs typeface="Arial"/>
                <a:sym typeface="Arial"/>
              </a:rPr>
              <a:t>A műszaki fejlesztés irányát figyelembe véve, a teljes gépsor amortizációját követően beszerzett új gépek már teljes ISOBUS integrációval fognak rendelkezni.</a:t>
            </a:r>
          </a:p>
          <a:p>
            <a:endParaRPr lang="hu-HU" dirty="0"/>
          </a:p>
        </p:txBody>
      </p:sp>
    </p:spTree>
    <p:extLst>
      <p:ext uri="{BB962C8B-B14F-4D97-AF65-F5344CB8AC3E}">
        <p14:creationId xmlns:p14="http://schemas.microsoft.com/office/powerpoint/2010/main" val="468604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158750" indent="0">
              <a:buNone/>
            </a:pPr>
            <a:r>
              <a:rPr lang="hu-HU" sz="1100" b="0" i="0" u="none" strike="noStrike" cap="none" dirty="0" smtClean="0">
                <a:solidFill>
                  <a:srgbClr val="000000"/>
                </a:solidFill>
                <a:effectLst/>
                <a:latin typeface="Arial"/>
                <a:ea typeface="Arial"/>
                <a:cs typeface="Arial"/>
                <a:sym typeface="Arial"/>
              </a:rPr>
              <a:t>A földrajzi helyzet-meghatározó rendszereket a térkoordinátákhoz kötött adatok gyűjtése, termelési térképek készítése mellett a szántóföldi gépcsoportok munkaterületen történő navigációjának segítésére használják. Legnagyobb szerepe a fogás csatlakozások pontos tartásában van, mely műholdas sorvezetővel lehetséges. Ahol még nincsenek művelő nyomok, mezőgazdasági sorvezető nélkül a traktoros „vakon” vezet, így átfedések és kihagyások is keletkezhetnek.</a:t>
            </a:r>
          </a:p>
          <a:p>
            <a:pPr marL="158750" indent="0">
              <a:buNone/>
            </a:pPr>
            <a:r>
              <a:rPr lang="hu-HU" sz="1100" b="0" i="0" u="none" strike="noStrike" cap="none" dirty="0" smtClean="0">
                <a:solidFill>
                  <a:srgbClr val="000000"/>
                </a:solidFill>
                <a:effectLst/>
                <a:latin typeface="Arial"/>
                <a:ea typeface="Arial"/>
                <a:cs typeface="Arial"/>
                <a:sym typeface="Arial"/>
              </a:rPr>
              <a:t>Ma már többféle műhold-jeleket is felhasználó földrajzi helymeghatározó rendszer érhető el a mezőgazdasági termelők számára. Ilyenek az amerikai NAVSTAR, az orosz GLONASS, az európai Galileo, és a kínai </a:t>
            </a:r>
            <a:r>
              <a:rPr lang="hu-HU" sz="1100" b="0" i="0" u="none" strike="noStrike" cap="none" dirty="0" err="1" smtClean="0">
                <a:solidFill>
                  <a:srgbClr val="000000"/>
                </a:solidFill>
                <a:effectLst/>
                <a:latin typeface="Arial"/>
                <a:ea typeface="Arial"/>
                <a:cs typeface="Arial"/>
                <a:sym typeface="Arial"/>
              </a:rPr>
              <a:t>Beidou</a:t>
            </a:r>
            <a:r>
              <a:rPr lang="hu-HU" sz="1100" b="0" i="0" u="none" strike="noStrike" cap="none" dirty="0" smtClean="0">
                <a:solidFill>
                  <a:srgbClr val="000000"/>
                </a:solidFill>
                <a:effectLst/>
                <a:latin typeface="Arial"/>
                <a:ea typeface="Arial"/>
                <a:cs typeface="Arial"/>
                <a:sym typeface="Arial"/>
              </a:rPr>
              <a:t>. A NAVSTAR GPS rendszere (GPS = Global </a:t>
            </a:r>
            <a:r>
              <a:rPr lang="hu-HU" sz="1100" b="0" i="0" u="none" strike="noStrike" cap="none" dirty="0" err="1" smtClean="0">
                <a:solidFill>
                  <a:srgbClr val="000000"/>
                </a:solidFill>
                <a:effectLst/>
                <a:latin typeface="Arial"/>
                <a:ea typeface="Arial"/>
                <a:cs typeface="Arial"/>
                <a:sym typeface="Arial"/>
              </a:rPr>
              <a:t>Positioning</a:t>
            </a:r>
            <a:r>
              <a:rPr lang="hu-HU" sz="1100" b="0" i="0" u="none" strike="noStrike" cap="none" dirty="0" smtClean="0">
                <a:solidFill>
                  <a:srgbClr val="000000"/>
                </a:solidFill>
                <a:effectLst/>
                <a:latin typeface="Arial"/>
                <a:ea typeface="Arial"/>
                <a:cs typeface="Arial"/>
                <a:sym typeface="Arial"/>
              </a:rPr>
              <a:t> System = globális helyzet-meghatározó rendszer) volt az első ilyen technológia, ezért a köznyelvben mindegyik rendszerre ma is a GPS rövidítést használják. A NAVSTAR rendszer 24 darab Föld körüli pályán keringő műholdból áll, amelyek a pontos időt és a saját pozíciójukat sugározzák. A hely-meghatározáshoz minimálisan 3 műhold adataira van szükség. A műholdak pontos helyének és a jel sugárzásának idejéből az erőgépre felszerelt GPS-vevő egység kiszámítja a műhold pályák képzeletbeli gömbfelszínének metszeteként az antenna pozícióját a Földfelszínen. Az eszközök szokásos pontossága 2 méter, amely a mezőgazdasági alkalmazások számára nem elegendő, hiszen nem csak látótávolságba kell elvezetni a felhasználót a célponthoz, hanem biztosítani kell a fogáscsatlakozást, vagy a sorközművelés centiméteres precizitását.</a:t>
            </a:r>
          </a:p>
          <a:p>
            <a:pPr marL="158750" indent="0">
              <a:buNone/>
            </a:pPr>
            <a:r>
              <a:rPr lang="hu-HU" sz="1100" b="0" i="0" u="none" strike="noStrike" cap="none" dirty="0" smtClean="0">
                <a:solidFill>
                  <a:srgbClr val="000000"/>
                </a:solidFill>
                <a:effectLst/>
                <a:latin typeface="Arial"/>
                <a:ea typeface="Arial"/>
                <a:cs typeface="Arial"/>
                <a:sym typeface="Arial"/>
              </a:rPr>
              <a:t>A műholdas sorvezetőknél a pontosság tekintetében két fontos fogalmat külön kell választanunk. Az egyik a sorcsatlakozási pontosság, a másik a visszatérési pontosság. Sorvezető GPS esetében a leglényegesebb a sorcsatlakozási pontosság, vagyis a gép a tábla művelése során az egyik fogásról mekkora pontossággal képes a másikra fordulni. A visszatérési pontosság pedig egy adott pontra történő visszanavigálást jelent, akár órákkal, napokkal, hónapokkal később is (pl. sorközművelő kultivátorral beállni a vetőgép nyomvonalába). </a:t>
            </a:r>
          </a:p>
          <a:p>
            <a:pPr marL="158750" indent="0">
              <a:buNone/>
            </a:pPr>
            <a:r>
              <a:rPr lang="hu-HU" sz="1100" b="0" i="0" u="none" strike="noStrike" cap="none" dirty="0" smtClean="0">
                <a:solidFill>
                  <a:srgbClr val="000000"/>
                </a:solidFill>
                <a:effectLst/>
                <a:latin typeface="Arial"/>
                <a:ea typeface="Arial"/>
                <a:cs typeface="Arial"/>
                <a:sym typeface="Arial"/>
              </a:rPr>
              <a:t>A pontosság korrekciós jelekkel (DGPS), és matematikai algoritmusokkal növelhető. A differenciális GPS működési elve egy referenciapont pontos koordinátáinak ismeretén alapul. Az ebben az ismert koordinátájú pontban vett GPS-jeleket össze kell hasonlítani a tényleges pozícióval, így megkapjuk műholdanként a valós idejű eltéréseket. A vevőegységre a korrekciós jelek kétféleképpen juthatnak el: földi bázisú (</a:t>
            </a:r>
            <a:r>
              <a:rPr lang="hu-HU" sz="1100" b="0" i="0" u="none" strike="noStrike" cap="none" dirty="0" err="1" smtClean="0">
                <a:solidFill>
                  <a:srgbClr val="000000"/>
                </a:solidFill>
                <a:effectLst/>
                <a:latin typeface="Arial"/>
                <a:ea typeface="Arial"/>
                <a:cs typeface="Arial"/>
                <a:sym typeface="Arial"/>
              </a:rPr>
              <a:t>Ground</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Based</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Augmentation</a:t>
            </a:r>
            <a:r>
              <a:rPr lang="hu-HU" sz="1100" b="0" i="0" u="none" strike="noStrike" cap="none" dirty="0" smtClean="0">
                <a:solidFill>
                  <a:srgbClr val="000000"/>
                </a:solidFill>
                <a:effectLst/>
                <a:latin typeface="Arial"/>
                <a:ea typeface="Arial"/>
                <a:cs typeface="Arial"/>
                <a:sym typeface="Arial"/>
              </a:rPr>
              <a:t> System, GBAS), vagy műhold bázisú korrekciós-jel sugárzás (</a:t>
            </a:r>
            <a:r>
              <a:rPr lang="hu-HU" sz="1100" b="0" i="0" u="none" strike="noStrike" cap="none" dirty="0" err="1" smtClean="0">
                <a:solidFill>
                  <a:srgbClr val="000000"/>
                </a:solidFill>
                <a:effectLst/>
                <a:latin typeface="Arial"/>
                <a:ea typeface="Arial"/>
                <a:cs typeface="Arial"/>
                <a:sym typeface="Arial"/>
              </a:rPr>
              <a:t>Satellite</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Based</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Augmentation</a:t>
            </a:r>
            <a:r>
              <a:rPr lang="hu-HU" sz="1100" b="0" i="0" u="none" strike="noStrike" cap="none" dirty="0" smtClean="0">
                <a:solidFill>
                  <a:srgbClr val="000000"/>
                </a:solidFill>
                <a:effectLst/>
                <a:latin typeface="Arial"/>
                <a:ea typeface="Arial"/>
                <a:cs typeface="Arial"/>
                <a:sym typeface="Arial"/>
              </a:rPr>
              <a:t> System, SBAS) útján. A földi bázisúnál a korrekciós jelet telepített rádióadókból sugározzák, esetleg GSM-modem (mobiltelefon) segítségével juttatják el a mezőgazdasági géphez. A korrekciós jelek sugárzásához akár saját bázisállomás is telepíthető, így egy központi antennáról több munkagép számára is biztosítható a pontos jel. Ezzel a rendszerrel akár néhány cm-es pontosság is elérhető, viszont fizetős szolgáltatásokat is tartalmaz. A jelenleg elterjedten alkalmazott úgynevezett RTK (Real Time </a:t>
            </a:r>
            <a:r>
              <a:rPr lang="hu-HU" sz="1100" b="0" i="0" u="none" strike="noStrike" cap="none" dirty="0" err="1" smtClean="0">
                <a:solidFill>
                  <a:srgbClr val="000000"/>
                </a:solidFill>
                <a:effectLst/>
                <a:latin typeface="Arial"/>
                <a:ea typeface="Arial"/>
                <a:cs typeface="Arial"/>
                <a:sym typeface="Arial"/>
              </a:rPr>
              <a:t>Kinematic</a:t>
            </a:r>
            <a:r>
              <a:rPr lang="hu-HU" sz="1100" b="0" i="0" u="none" strike="noStrike" cap="none" dirty="0" smtClean="0">
                <a:solidFill>
                  <a:srgbClr val="000000"/>
                </a:solidFill>
                <a:effectLst/>
                <a:latin typeface="Arial"/>
                <a:ea typeface="Arial"/>
                <a:cs typeface="Arial"/>
                <a:sym typeface="Arial"/>
              </a:rPr>
              <a:t>) korrekcióval a gépek 2 cm körüli pontosságot tudnak elérni.</a:t>
            </a:r>
          </a:p>
          <a:p>
            <a:pPr marL="158750" indent="0">
              <a:buNone/>
            </a:pPr>
            <a:r>
              <a:rPr lang="hu-HU" sz="1100" b="0" i="0" u="none" strike="noStrike" cap="none" dirty="0" smtClean="0">
                <a:solidFill>
                  <a:srgbClr val="000000"/>
                </a:solidFill>
                <a:effectLst/>
                <a:latin typeface="Arial"/>
                <a:ea typeface="Arial"/>
                <a:cs typeface="Arial"/>
                <a:sym typeface="Arial"/>
              </a:rPr>
              <a:t>A munkavégző eszköz (pl. kultivátor kapa) pontos nyomon vezetéséhez további korrekciós algoritmusokra van szükség, hiszen a navigációs rendszer alapvetően a vevő antenna helyzetét határozza meg. A fedélzeti számítógép (univerzális terminál) határozza meg a traktor középvonalát, amelyhez meg kell adni az antenna felszerelési pontjának helyzetét, beleértve annak a talajfelszíntől mért magasságát is. Az antenna ugyanis általában a traktor vezetőfülke tetején helyezkedik el, hogy árnyékolás nélkül </a:t>
            </a:r>
            <a:r>
              <a:rPr lang="hu-HU" sz="1100" b="0" i="0" u="none" strike="noStrike" cap="none" dirty="0" err="1" smtClean="0">
                <a:solidFill>
                  <a:srgbClr val="000000"/>
                </a:solidFill>
                <a:effectLst/>
                <a:latin typeface="Arial"/>
                <a:ea typeface="Arial"/>
                <a:cs typeface="Arial"/>
                <a:sym typeface="Arial"/>
              </a:rPr>
              <a:t>rálásson</a:t>
            </a:r>
            <a:r>
              <a:rPr lang="hu-HU" sz="1100" b="0" i="0" u="none" strike="noStrike" cap="none" dirty="0" smtClean="0">
                <a:solidFill>
                  <a:srgbClr val="000000"/>
                </a:solidFill>
                <a:effectLst/>
                <a:latin typeface="Arial"/>
                <a:ea typeface="Arial"/>
                <a:cs typeface="Arial"/>
                <a:sym typeface="Arial"/>
              </a:rPr>
              <a:t> a műholdakra. Ennek azonban az a következménye, hogy a traktor megdőlt helyzetében az antenna vetületi helyzete akár több mint 1 méter távolságra kerülhet a gép tényleges középvonalától. A GPS vevőegységben giroszkóp érzékeli a gép dőlésszögét, de csak a magassági helyzet ismeretében képes kiszámítani a szükséges dőléskiegyenlítést. </a:t>
            </a:r>
            <a:endParaRPr lang="hu-HU" dirty="0"/>
          </a:p>
        </p:txBody>
      </p:sp>
    </p:spTree>
    <p:extLst>
      <p:ext uri="{BB962C8B-B14F-4D97-AF65-F5344CB8AC3E}">
        <p14:creationId xmlns:p14="http://schemas.microsoft.com/office/powerpoint/2010/main" val="21183339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ímdia"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ctrTitle"/>
          </p:nvPr>
        </p:nvSpPr>
        <p:spPr>
          <a:xfrm>
            <a:off x="1363227" y="1416819"/>
            <a:ext cx="9144000" cy="198261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C9E4A"/>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Google Shape;12;p3"/>
          <p:cNvSpPr txBox="1">
            <a:spLocks noGrp="1"/>
          </p:cNvSpPr>
          <p:nvPr>
            <p:ph type="subTitle" idx="1"/>
          </p:nvPr>
        </p:nvSpPr>
        <p:spPr>
          <a:xfrm>
            <a:off x="1363230" y="3491508"/>
            <a:ext cx="9144000" cy="53788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C9E4A"/>
              </a:buClr>
              <a:buSzPts val="2400"/>
              <a:buNone/>
              <a:defRPr sz="2400"/>
            </a:lvl1pPr>
            <a:lvl2pPr lvl="1" algn="ctr">
              <a:lnSpc>
                <a:spcPct val="90000"/>
              </a:lnSpc>
              <a:spcBef>
                <a:spcPts val="500"/>
              </a:spcBef>
              <a:spcAft>
                <a:spcPts val="0"/>
              </a:spcAft>
              <a:buClr>
                <a:srgbClr val="1C9E4A"/>
              </a:buClr>
              <a:buSzPts val="2000"/>
              <a:buNone/>
              <a:defRPr sz="2000"/>
            </a:lvl2pPr>
            <a:lvl3pPr lvl="2" algn="ctr">
              <a:lnSpc>
                <a:spcPct val="90000"/>
              </a:lnSpc>
              <a:spcBef>
                <a:spcPts val="500"/>
              </a:spcBef>
              <a:spcAft>
                <a:spcPts val="0"/>
              </a:spcAft>
              <a:buClr>
                <a:srgbClr val="1C9E4A"/>
              </a:buClr>
              <a:buSzPts val="1800"/>
              <a:buNone/>
              <a:defRPr sz="1800"/>
            </a:lvl3pPr>
            <a:lvl4pPr lvl="3" algn="ctr">
              <a:lnSpc>
                <a:spcPct val="90000"/>
              </a:lnSpc>
              <a:spcBef>
                <a:spcPts val="500"/>
              </a:spcBef>
              <a:spcAft>
                <a:spcPts val="0"/>
              </a:spcAft>
              <a:buClr>
                <a:srgbClr val="1C9E4A"/>
              </a:buClr>
              <a:buSzPts val="1600"/>
              <a:buNone/>
              <a:defRPr sz="1600"/>
            </a:lvl4pPr>
            <a:lvl5pPr lvl="4" algn="ctr">
              <a:lnSpc>
                <a:spcPct val="90000"/>
              </a:lnSpc>
              <a:spcBef>
                <a:spcPts val="500"/>
              </a:spcBef>
              <a:spcAft>
                <a:spcPts val="0"/>
              </a:spcAft>
              <a:buClr>
                <a:srgbClr val="1C9E4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 name="Google Shape;13;p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pic>
        <p:nvPicPr>
          <p:cNvPr id="14" name="Google Shape;14;p3" descr="A képen szöveg látható&#10;&#10;Automatikusan generált leírás"/>
          <p:cNvPicPr preferRelativeResize="0"/>
          <p:nvPr/>
        </p:nvPicPr>
        <p:blipFill rotWithShape="1">
          <a:blip r:embed="rId3">
            <a:alphaModFix/>
          </a:blip>
          <a:srcRect/>
          <a:stretch/>
        </p:blipFill>
        <p:spPr>
          <a:xfrm>
            <a:off x="10048" y="10049"/>
            <a:ext cx="3295859" cy="90725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831850" y="996307"/>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
          <p:cNvSpPr txBox="1">
            <a:spLocks noGrp="1"/>
          </p:cNvSpPr>
          <p:nvPr>
            <p:ph type="body" idx="1"/>
          </p:nvPr>
        </p:nvSpPr>
        <p:spPr>
          <a:xfrm>
            <a:off x="831850" y="3876032"/>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 name="Google Shape;22;p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321547" y="1825625"/>
            <a:ext cx="5698253"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6"/>
          <p:cNvSpPr txBox="1">
            <a:spLocks noGrp="1"/>
          </p:cNvSpPr>
          <p:nvPr>
            <p:ph type="body" idx="2"/>
          </p:nvPr>
        </p:nvSpPr>
        <p:spPr>
          <a:xfrm>
            <a:off x="6172200" y="1825625"/>
            <a:ext cx="5704952"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Összehasonlítás">
  <p:cSld name="Összehasonlítás">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21548" y="365125"/>
            <a:ext cx="115235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7"/>
          <p:cNvSpPr txBox="1">
            <a:spLocks noGrp="1"/>
          </p:cNvSpPr>
          <p:nvPr>
            <p:ph type="body" idx="1"/>
          </p:nvPr>
        </p:nvSpPr>
        <p:spPr>
          <a:xfrm>
            <a:off x="6172200" y="1909187"/>
            <a:ext cx="5672850" cy="58584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7"/>
          <p:cNvSpPr txBox="1">
            <a:spLocks noGrp="1"/>
          </p:cNvSpPr>
          <p:nvPr>
            <p:ph type="body" idx="2"/>
          </p:nvPr>
        </p:nvSpPr>
        <p:spPr>
          <a:xfrm>
            <a:off x="6172200" y="2505075"/>
            <a:ext cx="567285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
        <p:nvSpPr>
          <p:cNvPr id="33" name="Google Shape;33;p7"/>
          <p:cNvSpPr txBox="1">
            <a:spLocks noGrp="1"/>
          </p:cNvSpPr>
          <p:nvPr>
            <p:ph type="body" idx="3"/>
          </p:nvPr>
        </p:nvSpPr>
        <p:spPr>
          <a:xfrm>
            <a:off x="321548" y="1909187"/>
            <a:ext cx="5672852" cy="59588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7"/>
          <p:cNvSpPr txBox="1">
            <a:spLocks noGrp="1"/>
          </p:cNvSpPr>
          <p:nvPr>
            <p:ph type="body" idx="4"/>
          </p:nvPr>
        </p:nvSpPr>
        <p:spPr>
          <a:xfrm>
            <a:off x="321548" y="2505075"/>
            <a:ext cx="567285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8"/>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C9E4A"/>
              </a:buClr>
              <a:buSzPts val="3200"/>
              <a:buChar char="•"/>
              <a:defRPr sz="3200"/>
            </a:lvl1pPr>
            <a:lvl2pPr marL="914400" lvl="1" indent="-406400" algn="l">
              <a:lnSpc>
                <a:spcPct val="90000"/>
              </a:lnSpc>
              <a:spcBef>
                <a:spcPts val="500"/>
              </a:spcBef>
              <a:spcAft>
                <a:spcPts val="0"/>
              </a:spcAft>
              <a:buClr>
                <a:srgbClr val="1C9E4A"/>
              </a:buClr>
              <a:buSzPts val="2800"/>
              <a:buChar char="•"/>
              <a:defRPr sz="2800"/>
            </a:lvl2pPr>
            <a:lvl3pPr marL="1371600" lvl="2" indent="-381000" algn="l">
              <a:lnSpc>
                <a:spcPct val="90000"/>
              </a:lnSpc>
              <a:spcBef>
                <a:spcPts val="500"/>
              </a:spcBef>
              <a:spcAft>
                <a:spcPts val="0"/>
              </a:spcAft>
              <a:buClr>
                <a:srgbClr val="1C9E4A"/>
              </a:buClr>
              <a:buSzPts val="2400"/>
              <a:buChar char="•"/>
              <a:defRPr sz="2400"/>
            </a:lvl3pPr>
            <a:lvl4pPr marL="1828800" lvl="3" indent="-355600" algn="l">
              <a:lnSpc>
                <a:spcPct val="90000"/>
              </a:lnSpc>
              <a:spcBef>
                <a:spcPts val="500"/>
              </a:spcBef>
              <a:spcAft>
                <a:spcPts val="0"/>
              </a:spcAft>
              <a:buClr>
                <a:srgbClr val="1C9E4A"/>
              </a:buClr>
              <a:buSzPts val="2000"/>
              <a:buChar char="•"/>
              <a:defRPr sz="2000"/>
            </a:lvl4pPr>
            <a:lvl5pPr marL="2286000" lvl="4" indent="-355600" algn="l">
              <a:lnSpc>
                <a:spcPct val="90000"/>
              </a:lnSpc>
              <a:spcBef>
                <a:spcPts val="500"/>
              </a:spcBef>
              <a:spcAft>
                <a:spcPts val="0"/>
              </a:spcAft>
              <a:buClr>
                <a:srgbClr val="1C9E4A"/>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3" name="Google Shape;43;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C9E4A"/>
              </a:buClr>
              <a:buSzPts val="1600"/>
              <a:buNone/>
              <a:defRPr sz="1600"/>
            </a:lvl1pPr>
            <a:lvl2pPr marL="914400" lvl="1" indent="-228600" algn="l">
              <a:lnSpc>
                <a:spcPct val="90000"/>
              </a:lnSpc>
              <a:spcBef>
                <a:spcPts val="500"/>
              </a:spcBef>
              <a:spcAft>
                <a:spcPts val="0"/>
              </a:spcAft>
              <a:buClr>
                <a:srgbClr val="1C9E4A"/>
              </a:buClr>
              <a:buSzPts val="1400"/>
              <a:buNone/>
              <a:defRPr sz="1400"/>
            </a:lvl2pPr>
            <a:lvl3pPr marL="1371600" lvl="2" indent="-228600" algn="l">
              <a:lnSpc>
                <a:spcPct val="90000"/>
              </a:lnSpc>
              <a:spcBef>
                <a:spcPts val="500"/>
              </a:spcBef>
              <a:spcAft>
                <a:spcPts val="0"/>
              </a:spcAft>
              <a:buClr>
                <a:srgbClr val="1C9E4A"/>
              </a:buClr>
              <a:buSzPts val="1200"/>
              <a:buNone/>
              <a:defRPr sz="1200"/>
            </a:lvl3pPr>
            <a:lvl4pPr marL="1828800" lvl="3" indent="-228600" algn="l">
              <a:lnSpc>
                <a:spcPct val="90000"/>
              </a:lnSpc>
              <a:spcBef>
                <a:spcPts val="500"/>
              </a:spcBef>
              <a:spcAft>
                <a:spcPts val="0"/>
              </a:spcAft>
              <a:buClr>
                <a:srgbClr val="1C9E4A"/>
              </a:buClr>
              <a:buSzPts val="1000"/>
              <a:buNone/>
              <a:defRPr sz="1000"/>
            </a:lvl4pPr>
            <a:lvl5pPr marL="2286000" lvl="4" indent="-228600" algn="l">
              <a:lnSpc>
                <a:spcPct val="90000"/>
              </a:lnSpc>
              <a:spcBef>
                <a:spcPts val="500"/>
              </a:spcBef>
              <a:spcAft>
                <a:spcPts val="0"/>
              </a:spcAft>
              <a:buClr>
                <a:srgbClr val="1C9E4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10"/>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C9E4A"/>
              </a:buClr>
              <a:buSzPts val="3200"/>
              <a:buFont typeface="Arial"/>
              <a:buNone/>
              <a:defRPr sz="3200" b="0" i="0" u="none" strike="noStrike" cap="none">
                <a:solidFill>
                  <a:srgbClr val="1C9E4A"/>
                </a:solidFill>
                <a:latin typeface="Calibri"/>
                <a:ea typeface="Calibri"/>
                <a:cs typeface="Calibri"/>
                <a:sym typeface="Calibri"/>
              </a:defRPr>
            </a:lvl1pPr>
            <a:lvl2pPr marR="0" lvl="1" algn="l" rtl="0">
              <a:lnSpc>
                <a:spcPct val="90000"/>
              </a:lnSpc>
              <a:spcBef>
                <a:spcPts val="500"/>
              </a:spcBef>
              <a:spcAft>
                <a:spcPts val="0"/>
              </a:spcAft>
              <a:buClr>
                <a:srgbClr val="1C9E4A"/>
              </a:buClr>
              <a:buSzPts val="2800"/>
              <a:buFont typeface="Arial"/>
              <a:buNone/>
              <a:defRPr sz="2800" b="0" i="0" u="none" strike="noStrike" cap="none">
                <a:solidFill>
                  <a:srgbClr val="1C9E4A"/>
                </a:solidFill>
                <a:latin typeface="Calibri"/>
                <a:ea typeface="Calibri"/>
                <a:cs typeface="Calibri"/>
                <a:sym typeface="Calibri"/>
              </a:defRPr>
            </a:lvl2pPr>
            <a:lvl3pPr marR="0" lvl="2" algn="l" rtl="0">
              <a:lnSpc>
                <a:spcPct val="90000"/>
              </a:lnSpc>
              <a:spcBef>
                <a:spcPts val="500"/>
              </a:spcBef>
              <a:spcAft>
                <a:spcPts val="0"/>
              </a:spcAft>
              <a:buClr>
                <a:srgbClr val="1C9E4A"/>
              </a:buClr>
              <a:buSzPts val="2400"/>
              <a:buFont typeface="Arial"/>
              <a:buNone/>
              <a:defRPr sz="2400" b="0" i="0" u="none" strike="noStrike" cap="none">
                <a:solidFill>
                  <a:srgbClr val="1C9E4A"/>
                </a:solidFill>
                <a:latin typeface="Calibri"/>
                <a:ea typeface="Calibri"/>
                <a:cs typeface="Calibri"/>
                <a:sym typeface="Calibri"/>
              </a:defRPr>
            </a:lvl3pPr>
            <a:lvl4pPr marR="0" lvl="3" algn="l" rtl="0">
              <a:lnSpc>
                <a:spcPct val="90000"/>
              </a:lnSpc>
              <a:spcBef>
                <a:spcPts val="500"/>
              </a:spcBef>
              <a:spcAft>
                <a:spcPts val="0"/>
              </a:spcAft>
              <a:buClr>
                <a:srgbClr val="1C9E4A"/>
              </a:buClr>
              <a:buSzPts val="2000"/>
              <a:buFont typeface="Arial"/>
              <a:buNone/>
              <a:defRPr sz="2000" b="0" i="0" u="none" strike="noStrike" cap="none">
                <a:solidFill>
                  <a:srgbClr val="1C9E4A"/>
                </a:solidFill>
                <a:latin typeface="Calibri"/>
                <a:ea typeface="Calibri"/>
                <a:cs typeface="Calibri"/>
                <a:sym typeface="Calibri"/>
              </a:defRPr>
            </a:lvl4pPr>
            <a:lvl5pPr marR="0" lvl="4" algn="l" rtl="0">
              <a:lnSpc>
                <a:spcPct val="90000"/>
              </a:lnSpc>
              <a:spcBef>
                <a:spcPts val="500"/>
              </a:spcBef>
              <a:spcAft>
                <a:spcPts val="0"/>
              </a:spcAft>
              <a:buClr>
                <a:srgbClr val="1C9E4A"/>
              </a:buClr>
              <a:buSzPts val="2000"/>
              <a:buFont typeface="Arial"/>
              <a:buNone/>
              <a:defRPr sz="2000" b="0" i="0" u="none" strike="noStrike" cap="none">
                <a:solidFill>
                  <a:srgbClr val="1C9E4A"/>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 name="Google Shape;48;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C9E4A"/>
              </a:buClr>
              <a:buSzPts val="1600"/>
              <a:buNone/>
              <a:defRPr sz="1600"/>
            </a:lvl1pPr>
            <a:lvl2pPr marL="914400" lvl="1" indent="-228600" algn="l">
              <a:lnSpc>
                <a:spcPct val="90000"/>
              </a:lnSpc>
              <a:spcBef>
                <a:spcPts val="500"/>
              </a:spcBef>
              <a:spcAft>
                <a:spcPts val="0"/>
              </a:spcAft>
              <a:buClr>
                <a:srgbClr val="1C9E4A"/>
              </a:buClr>
              <a:buSzPts val="1400"/>
              <a:buNone/>
              <a:defRPr sz="1400"/>
            </a:lvl2pPr>
            <a:lvl3pPr marL="1371600" lvl="2" indent="-228600" algn="l">
              <a:lnSpc>
                <a:spcPct val="90000"/>
              </a:lnSpc>
              <a:spcBef>
                <a:spcPts val="500"/>
              </a:spcBef>
              <a:spcAft>
                <a:spcPts val="0"/>
              </a:spcAft>
              <a:buClr>
                <a:srgbClr val="1C9E4A"/>
              </a:buClr>
              <a:buSzPts val="1200"/>
              <a:buNone/>
              <a:defRPr sz="1200"/>
            </a:lvl3pPr>
            <a:lvl4pPr marL="1828800" lvl="3" indent="-228600" algn="l">
              <a:lnSpc>
                <a:spcPct val="90000"/>
              </a:lnSpc>
              <a:spcBef>
                <a:spcPts val="500"/>
              </a:spcBef>
              <a:spcAft>
                <a:spcPts val="0"/>
              </a:spcAft>
              <a:buClr>
                <a:srgbClr val="1C9E4A"/>
              </a:buClr>
              <a:buSzPts val="1000"/>
              <a:buNone/>
              <a:defRPr sz="1000"/>
            </a:lvl4pPr>
            <a:lvl5pPr marL="2286000" lvl="4" indent="-228600" algn="l">
              <a:lnSpc>
                <a:spcPct val="90000"/>
              </a:lnSpc>
              <a:spcBef>
                <a:spcPts val="500"/>
              </a:spcBef>
              <a:spcAft>
                <a:spcPts val="0"/>
              </a:spcAft>
              <a:buClr>
                <a:srgbClr val="1C9E4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 name="Google Shape;49;p11"/>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50"/>
        <p:cNvGrpSpPr/>
        <p:nvPr/>
      </p:nvGrpSpPr>
      <p:grpSpPr>
        <a:xfrm>
          <a:off x="0" y="0"/>
          <a:ext cx="0" cy="0"/>
          <a:chOff x="0" y="0"/>
          <a:chExt cx="0" cy="0"/>
        </a:xfrm>
      </p:grpSpPr>
      <p:sp>
        <p:nvSpPr>
          <p:cNvPr id="51" name="Google Shape;51;p1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2"/>
          <p:cNvSpPr txBox="1">
            <a:spLocks noGrp="1"/>
          </p:cNvSpPr>
          <p:nvPr>
            <p:ph type="body" idx="1"/>
          </p:nvPr>
        </p:nvSpPr>
        <p:spPr>
          <a:xfrm rot="5400000">
            <a:off x="3923681" y="-1776509"/>
            <a:ext cx="4351338" cy="1155560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C9E4A"/>
              </a:buClr>
              <a:buSzPts val="3600"/>
              <a:buFont typeface="Calibri"/>
              <a:buNone/>
              <a:defRPr sz="3600" b="1" i="0" u="none" strike="noStrike" cap="none">
                <a:solidFill>
                  <a:srgbClr val="1C9E4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C9E4A"/>
              </a:buClr>
              <a:buSzPts val="2800"/>
              <a:buFont typeface="Arial"/>
              <a:buChar char="•"/>
              <a:defRPr sz="2800" b="0" i="0" u="none" strike="noStrike" cap="none">
                <a:solidFill>
                  <a:srgbClr val="1C9E4A"/>
                </a:solidFill>
                <a:latin typeface="Calibri"/>
                <a:ea typeface="Calibri"/>
                <a:cs typeface="Calibri"/>
                <a:sym typeface="Calibri"/>
              </a:defRPr>
            </a:lvl1pPr>
            <a:lvl2pPr marL="914400" marR="0" lvl="1" indent="-381000" algn="l" rtl="0">
              <a:lnSpc>
                <a:spcPct val="90000"/>
              </a:lnSpc>
              <a:spcBef>
                <a:spcPts val="500"/>
              </a:spcBef>
              <a:spcAft>
                <a:spcPts val="0"/>
              </a:spcAft>
              <a:buClr>
                <a:srgbClr val="1C9E4A"/>
              </a:buClr>
              <a:buSzPts val="2400"/>
              <a:buFont typeface="Arial"/>
              <a:buChar char="•"/>
              <a:defRPr sz="2400" b="0" i="0" u="none" strike="noStrike" cap="none">
                <a:solidFill>
                  <a:srgbClr val="1C9E4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1C9E4A"/>
              </a:buClr>
              <a:buSzPts val="20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1C9E4A"/>
                </a:solidFill>
                <a:latin typeface="Calibri"/>
                <a:ea typeface="Calibri"/>
                <a:cs typeface="Calibri"/>
                <a:sym typeface="Calibri"/>
              </a:defRPr>
            </a:lvl1pPr>
            <a:lvl2pPr marL="0" marR="0" lvl="1" indent="0" algn="r" rtl="0">
              <a:spcBef>
                <a:spcPts val="0"/>
              </a:spcBef>
              <a:buNone/>
              <a:defRPr sz="1200" b="1" i="0" u="none" strike="noStrike" cap="none">
                <a:solidFill>
                  <a:srgbClr val="1C9E4A"/>
                </a:solidFill>
                <a:latin typeface="Calibri"/>
                <a:ea typeface="Calibri"/>
                <a:cs typeface="Calibri"/>
                <a:sym typeface="Calibri"/>
              </a:defRPr>
            </a:lvl2pPr>
            <a:lvl3pPr marL="0" marR="0" lvl="2" indent="0" algn="r" rtl="0">
              <a:spcBef>
                <a:spcPts val="0"/>
              </a:spcBef>
              <a:buNone/>
              <a:defRPr sz="1200" b="1" i="0" u="none" strike="noStrike" cap="none">
                <a:solidFill>
                  <a:srgbClr val="1C9E4A"/>
                </a:solidFill>
                <a:latin typeface="Calibri"/>
                <a:ea typeface="Calibri"/>
                <a:cs typeface="Calibri"/>
                <a:sym typeface="Calibri"/>
              </a:defRPr>
            </a:lvl3pPr>
            <a:lvl4pPr marL="0" marR="0" lvl="3" indent="0" algn="r" rtl="0">
              <a:spcBef>
                <a:spcPts val="0"/>
              </a:spcBef>
              <a:buNone/>
              <a:defRPr sz="1200" b="1" i="0" u="none" strike="noStrike" cap="none">
                <a:solidFill>
                  <a:srgbClr val="1C9E4A"/>
                </a:solidFill>
                <a:latin typeface="Calibri"/>
                <a:ea typeface="Calibri"/>
                <a:cs typeface="Calibri"/>
                <a:sym typeface="Calibri"/>
              </a:defRPr>
            </a:lvl4pPr>
            <a:lvl5pPr marL="0" marR="0" lvl="4" indent="0" algn="r" rtl="0">
              <a:spcBef>
                <a:spcPts val="0"/>
              </a:spcBef>
              <a:buNone/>
              <a:defRPr sz="1200" b="1" i="0" u="none" strike="noStrike" cap="none">
                <a:solidFill>
                  <a:srgbClr val="1C9E4A"/>
                </a:solidFill>
                <a:latin typeface="Calibri"/>
                <a:ea typeface="Calibri"/>
                <a:cs typeface="Calibri"/>
                <a:sym typeface="Calibri"/>
              </a:defRPr>
            </a:lvl5pPr>
            <a:lvl6pPr marL="0" marR="0" lvl="5" indent="0" algn="r" rtl="0">
              <a:spcBef>
                <a:spcPts val="0"/>
              </a:spcBef>
              <a:buNone/>
              <a:defRPr sz="1200" b="1" i="0" u="none" strike="noStrike" cap="none">
                <a:solidFill>
                  <a:srgbClr val="1C9E4A"/>
                </a:solidFill>
                <a:latin typeface="Calibri"/>
                <a:ea typeface="Calibri"/>
                <a:cs typeface="Calibri"/>
                <a:sym typeface="Calibri"/>
              </a:defRPr>
            </a:lvl6pPr>
            <a:lvl7pPr marL="0" marR="0" lvl="6" indent="0" algn="r" rtl="0">
              <a:spcBef>
                <a:spcPts val="0"/>
              </a:spcBef>
              <a:buNone/>
              <a:defRPr sz="1200" b="1" i="0" u="none" strike="noStrike" cap="none">
                <a:solidFill>
                  <a:srgbClr val="1C9E4A"/>
                </a:solidFill>
                <a:latin typeface="Calibri"/>
                <a:ea typeface="Calibri"/>
                <a:cs typeface="Calibri"/>
                <a:sym typeface="Calibri"/>
              </a:defRPr>
            </a:lvl7pPr>
            <a:lvl8pPr marL="0" marR="0" lvl="7" indent="0" algn="r" rtl="0">
              <a:spcBef>
                <a:spcPts val="0"/>
              </a:spcBef>
              <a:buNone/>
              <a:defRPr sz="1200" b="1" i="0" u="none" strike="noStrike" cap="none">
                <a:solidFill>
                  <a:srgbClr val="1C9E4A"/>
                </a:solidFill>
                <a:latin typeface="Calibri"/>
                <a:ea typeface="Calibri"/>
                <a:cs typeface="Calibri"/>
                <a:sym typeface="Calibri"/>
              </a:defRPr>
            </a:lvl8pPr>
            <a:lvl9pPr marL="0" marR="0" lvl="8" indent="0" algn="r" rtl="0">
              <a:spcBef>
                <a:spcPts val="0"/>
              </a:spcBef>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pic>
        <p:nvPicPr>
          <p:cNvPr id="9" name="Google Shape;9;p2" descr="A képen szöveg látható&#10;&#10;Automatikusan generált leírás"/>
          <p:cNvPicPr preferRelativeResize="0"/>
          <p:nvPr/>
        </p:nvPicPr>
        <p:blipFill rotWithShape="1">
          <a:blip r:embed="rId12">
            <a:alphaModFix/>
          </a:blip>
          <a:srcRect/>
          <a:stretch/>
        </p:blipFill>
        <p:spPr>
          <a:xfrm>
            <a:off x="1019" y="6290227"/>
            <a:ext cx="2099090" cy="57782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0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Google Shape;62;p1"/>
          <p:cNvSpPr txBox="1">
            <a:spLocks noGrp="1"/>
          </p:cNvSpPr>
          <p:nvPr>
            <p:ph type="ctrTitle"/>
          </p:nvPr>
        </p:nvSpPr>
        <p:spPr>
          <a:xfrm>
            <a:off x="1402977" y="1122363"/>
            <a:ext cx="9144000" cy="2387600"/>
          </a:xfrm>
          <a:prstGeom prst="rect">
            <a:avLst/>
          </a:prstGeom>
          <a:noFill/>
          <a:ln>
            <a:noFill/>
          </a:ln>
        </p:spPr>
        <p:txBody>
          <a:bodyPr spcFirstLastPara="1" wrap="square" lIns="91425" tIns="45700" rIns="91425" bIns="45700" anchor="b" anchorCtr="0">
            <a:normAutofit/>
          </a:bodyPr>
          <a:lstStyle/>
          <a:p>
            <a:pPr lvl="0"/>
            <a:r>
              <a:rPr lang="hu-HU" dirty="0">
                <a:effectLst>
                  <a:outerShdw blurRad="38100" dist="38100" dir="2700000" algn="tl">
                    <a:srgbClr val="000000">
                      <a:alpha val="43137"/>
                    </a:srgbClr>
                  </a:outerShdw>
                </a:effectLst>
              </a:rPr>
              <a:t>Precíziós gépek üzemeltetése</a:t>
            </a:r>
            <a:endParaRPr dirty="0">
              <a:effectLst>
                <a:outerShdw blurRad="38100" dist="38100" dir="2700000" algn="tl">
                  <a:srgbClr val="000000">
                    <a:alpha val="43137"/>
                  </a:srgbClr>
                </a:outerShdw>
              </a:effectLst>
            </a:endParaRPr>
          </a:p>
        </p:txBody>
      </p:sp>
      <p:sp>
        <p:nvSpPr>
          <p:cNvPr id="63" name="Google Shape;63;p1"/>
          <p:cNvSpPr txBox="1">
            <a:spLocks noGrp="1"/>
          </p:cNvSpPr>
          <p:nvPr>
            <p:ph type="subTitle" idx="1"/>
          </p:nvPr>
        </p:nvSpPr>
        <p:spPr>
          <a:xfrm>
            <a:off x="1389530" y="3602038"/>
            <a:ext cx="9144000" cy="43208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C9E4A"/>
              </a:buClr>
              <a:buSzPts val="2400"/>
              <a:buNone/>
            </a:pPr>
            <a:r>
              <a:rPr lang="hu-HU" dirty="0" smtClean="0"/>
              <a:t>Dr. Bense László – Dr. Gárdonyi Péter (MATE Műszaki Intézet)</a:t>
            </a: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40019" y="124979"/>
            <a:ext cx="11555605" cy="1325563"/>
          </a:xfrm>
        </p:spPr>
        <p:txBody>
          <a:bodyPr/>
          <a:lstStyle/>
          <a:p>
            <a:pPr algn="r"/>
            <a:r>
              <a:rPr lang="hu-HU"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Retrofit</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rendszerek – </a:t>
            </a:r>
            <a:b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intelligens szolgálatások utólag</a:t>
            </a:r>
            <a:endPar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Kép 2"/>
          <p:cNvPicPr>
            <a:picLocks noChangeAspect="1"/>
          </p:cNvPicPr>
          <p:nvPr/>
        </p:nvPicPr>
        <p:blipFill rotWithShape="1">
          <a:blip r:embed="rId3"/>
          <a:srcRect l="3612" t="4911" r="4151" b="4018"/>
          <a:stretch/>
        </p:blipFill>
        <p:spPr>
          <a:xfrm>
            <a:off x="6069786" y="2802834"/>
            <a:ext cx="6112566" cy="4055166"/>
          </a:xfrm>
          <a:prstGeom prst="rect">
            <a:avLst/>
          </a:prstGeom>
        </p:spPr>
      </p:pic>
      <p:sp>
        <p:nvSpPr>
          <p:cNvPr id="5" name="Téglalap 4"/>
          <p:cNvSpPr/>
          <p:nvPr/>
        </p:nvSpPr>
        <p:spPr>
          <a:xfrm>
            <a:off x="340019" y="3123974"/>
            <a:ext cx="5729767" cy="3149580"/>
          </a:xfrm>
          <a:prstGeom prst="rect">
            <a:avLst/>
          </a:prstGeom>
        </p:spPr>
        <p:txBody>
          <a:bodyPr wrap="square">
            <a:spAutoFit/>
          </a:bodyPr>
          <a:lstStyle/>
          <a:p>
            <a:pPr>
              <a:spcAft>
                <a:spcPts val="800"/>
              </a:spcAft>
            </a:pPr>
            <a:r>
              <a:rPr lang="hu-HU"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 </a:t>
            </a:r>
            <a:r>
              <a:rPr lang="hu-HU"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retrofit</a:t>
            </a:r>
            <a:r>
              <a:rPr lang="hu-HU"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hu-HU"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rendszer elemei:</a:t>
            </a:r>
          </a:p>
          <a:p>
            <a:pPr marL="342900" lvl="0" indent="-342900">
              <a:buFont typeface="Symbol" panose="05050102010706020507" pitchFamily="18" charset="2"/>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kábelköteg a szükséges csatlakozókkal (in-</a:t>
            </a:r>
            <a:r>
              <a:rPr lang="hu-HU" sz="2400" dirty="0" err="1">
                <a:latin typeface="Times New Roman" panose="02020603050405020304" pitchFamily="18" charset="0"/>
                <a:ea typeface="Calibri" panose="020F0502020204030204" pitchFamily="34" charset="0"/>
                <a:cs typeface="Times New Roman" panose="02020603050405020304" pitchFamily="18" charset="0"/>
              </a:rPr>
              <a:t>cab</a:t>
            </a:r>
            <a:r>
              <a:rPr lang="hu-HU" sz="2400" dirty="0">
                <a:latin typeface="Times New Roman" panose="02020603050405020304" pitchFamily="18" charset="0"/>
                <a:ea typeface="Calibri" panose="020F0502020204030204" pitchFamily="34" charset="0"/>
                <a:cs typeface="Times New Roman" panose="02020603050405020304" pitchFamily="18" charset="0"/>
              </a:rPr>
              <a:t>, IBBS);</a:t>
            </a:r>
          </a:p>
          <a:p>
            <a:pPr marL="342900" lvl="0" indent="-342900">
              <a:buFont typeface="Symbol" panose="05050102010706020507" pitchFamily="18" charset="2"/>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univerzális </a:t>
            </a:r>
            <a:r>
              <a:rPr lang="hu-HU" sz="2400" dirty="0" smtClean="0">
                <a:latin typeface="Times New Roman" panose="02020603050405020304" pitchFamily="18" charset="0"/>
                <a:ea typeface="Calibri" panose="020F0502020204030204" pitchFamily="34" charset="0"/>
                <a:cs typeface="Times New Roman" panose="02020603050405020304" pitchFamily="18" charset="0"/>
              </a:rPr>
              <a:t>terminál, és szoftvere;</a:t>
            </a:r>
            <a:endParaRPr lang="hu-HU" sz="24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ISOBUS kapcsoló tábla (szakaszvezérlő);</a:t>
            </a:r>
          </a:p>
          <a:p>
            <a:pPr marL="342900" lvl="0" indent="-342900">
              <a:buFont typeface="Symbol" panose="05050102010706020507" pitchFamily="18" charset="2"/>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műholdas navigációs eszköz;</a:t>
            </a:r>
          </a:p>
          <a:p>
            <a:pPr marL="342900" lvl="0" indent="-342900">
              <a:spcAft>
                <a:spcPts val="800"/>
              </a:spcAft>
              <a:buFont typeface="Symbol" panose="05050102010706020507" pitchFamily="18" charset="2"/>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kerék jeladó, a megtett út méréséhez (műholdjel kiesés esetére).</a:t>
            </a:r>
            <a:endParaRPr lang="hu-HU"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Kép 6"/>
          <p:cNvPicPr>
            <a:picLocks noChangeAspect="1"/>
          </p:cNvPicPr>
          <p:nvPr/>
        </p:nvPicPr>
        <p:blipFill>
          <a:blip r:embed="rId4"/>
          <a:stretch>
            <a:fillRect/>
          </a:stretch>
        </p:blipFill>
        <p:spPr>
          <a:xfrm>
            <a:off x="4166363" y="1413518"/>
            <a:ext cx="3002692" cy="2252019"/>
          </a:xfrm>
          <a:prstGeom prst="rect">
            <a:avLst/>
          </a:prstGeom>
          <a:ln>
            <a:noFill/>
          </a:ln>
          <a:effectLst>
            <a:softEdge rad="112500"/>
          </a:effectLst>
        </p:spPr>
      </p:pic>
      <p:pic>
        <p:nvPicPr>
          <p:cNvPr id="8" name="Kép 7"/>
          <p:cNvPicPr>
            <a:picLocks noChangeAspect="1"/>
          </p:cNvPicPr>
          <p:nvPr/>
        </p:nvPicPr>
        <p:blipFill rotWithShape="1">
          <a:blip r:embed="rId5"/>
          <a:srcRect t="1943" r="1464" b="1"/>
          <a:stretch/>
        </p:blipFill>
        <p:spPr>
          <a:xfrm>
            <a:off x="133685" y="78736"/>
            <a:ext cx="4032678" cy="3045237"/>
          </a:xfrm>
          <a:prstGeom prst="rect">
            <a:avLst/>
          </a:prstGeom>
        </p:spPr>
      </p:pic>
    </p:spTree>
    <p:extLst>
      <p:ext uri="{BB962C8B-B14F-4D97-AF65-F5344CB8AC3E}">
        <p14:creationId xmlns:p14="http://schemas.microsoft.com/office/powerpoint/2010/main" val="276900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ekerekített téglalap 13"/>
          <p:cNvSpPr/>
          <p:nvPr/>
        </p:nvSpPr>
        <p:spPr>
          <a:xfrm>
            <a:off x="6538771" y="1975105"/>
            <a:ext cx="5192981" cy="46085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p:cNvSpPr>
            <a:spLocks noGrp="1"/>
          </p:cNvSpPr>
          <p:nvPr>
            <p:ph type="title"/>
          </p:nvPr>
        </p:nvSpPr>
        <p:spPr>
          <a:xfrm>
            <a:off x="330784" y="69561"/>
            <a:ext cx="11555605" cy="1325563"/>
          </a:xfrm>
        </p:spPr>
        <p:txBody>
          <a:bodyPr/>
          <a:lstStyle/>
          <a:p>
            <a:pPr algn="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Az első lépések -</a:t>
            </a:r>
            <a:b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vegyes géppark üzemeltetése</a:t>
            </a:r>
            <a:endPar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Kép 2"/>
          <p:cNvPicPr>
            <a:picLocks noChangeAspect="1"/>
          </p:cNvPicPr>
          <p:nvPr/>
        </p:nvPicPr>
        <p:blipFill>
          <a:blip r:embed="rId3"/>
          <a:stretch>
            <a:fillRect/>
          </a:stretch>
        </p:blipFill>
        <p:spPr>
          <a:xfrm>
            <a:off x="785961" y="3797909"/>
            <a:ext cx="3828163" cy="2171318"/>
          </a:xfrm>
          <a:prstGeom prst="rect">
            <a:avLst/>
          </a:prstGeom>
        </p:spPr>
      </p:pic>
      <p:sp>
        <p:nvSpPr>
          <p:cNvPr id="4" name="Szövegdoboz 3"/>
          <p:cNvSpPr txBox="1"/>
          <p:nvPr/>
        </p:nvSpPr>
        <p:spPr>
          <a:xfrm>
            <a:off x="108178" y="3028227"/>
            <a:ext cx="6046236" cy="707886"/>
          </a:xfrm>
          <a:prstGeom prst="rect">
            <a:avLst/>
          </a:prstGeom>
          <a:solidFill>
            <a:schemeClr val="bg1"/>
          </a:solidFill>
        </p:spPr>
        <p:txBody>
          <a:bodyPr wrap="square" rtlCol="0">
            <a:spAutoFit/>
          </a:bodyPr>
          <a:lstStyle/>
          <a:p>
            <a:r>
              <a:rPr lang="hu-HU" sz="2000" dirty="0" smtClean="0">
                <a:latin typeface="Times New Roman" panose="02020603050405020304" pitchFamily="18" charset="0"/>
                <a:cs typeface="Times New Roman" panose="02020603050405020304" pitchFamily="18" charset="0"/>
              </a:rPr>
              <a:t>2. kiindulási pont: ha van egy „robot traktorunk”, van </a:t>
            </a:r>
            <a:r>
              <a:rPr lang="hu-HU" sz="2000" dirty="0" err="1" smtClean="0">
                <a:latin typeface="Times New Roman" panose="02020603050405020304" pitchFamily="18" charset="0"/>
                <a:cs typeface="Times New Roman" panose="02020603050405020304" pitchFamily="18" charset="0"/>
              </a:rPr>
              <a:t>robotizált</a:t>
            </a:r>
            <a:r>
              <a:rPr lang="hu-HU" sz="2000" dirty="0" smtClean="0">
                <a:latin typeface="Times New Roman" panose="02020603050405020304" pitchFamily="18" charset="0"/>
                <a:cs typeface="Times New Roman" panose="02020603050405020304" pitchFamily="18" charset="0"/>
              </a:rPr>
              <a:t> munkagépünk is.</a:t>
            </a:r>
            <a:endParaRPr lang="hu-HU" sz="2000" dirty="0">
              <a:latin typeface="Times New Roman" panose="02020603050405020304" pitchFamily="18" charset="0"/>
              <a:cs typeface="Times New Roman" panose="02020603050405020304" pitchFamily="18" charset="0"/>
            </a:endParaRPr>
          </a:p>
        </p:txBody>
      </p:sp>
      <p:sp>
        <p:nvSpPr>
          <p:cNvPr id="5" name="Téglalap 4"/>
          <p:cNvSpPr/>
          <p:nvPr/>
        </p:nvSpPr>
        <p:spPr>
          <a:xfrm>
            <a:off x="108178" y="127999"/>
            <a:ext cx="6242179" cy="707886"/>
          </a:xfrm>
          <a:prstGeom prst="rect">
            <a:avLst/>
          </a:prstGeom>
        </p:spPr>
        <p:txBody>
          <a:bodyPr wrap="square">
            <a:spAutoFit/>
          </a:bodyPr>
          <a:lstStyle/>
          <a:p>
            <a:r>
              <a:rPr lang="hu-HU" sz="2000" dirty="0" smtClean="0">
                <a:latin typeface="Times New Roman" panose="02020603050405020304" pitchFamily="18" charset="0"/>
                <a:cs typeface="Times New Roman" panose="02020603050405020304" pitchFamily="18" charset="0"/>
              </a:rPr>
              <a:t>1. </a:t>
            </a:r>
            <a:r>
              <a:rPr lang="hu-HU" sz="2000" dirty="0">
                <a:latin typeface="Times New Roman" panose="02020603050405020304" pitchFamily="18" charset="0"/>
                <a:cs typeface="Times New Roman" panose="02020603050405020304" pitchFamily="18" charset="0"/>
              </a:rPr>
              <a:t>kiindulási pont: </a:t>
            </a:r>
            <a:r>
              <a:rPr lang="hu-HU" sz="2000" dirty="0" smtClean="0">
                <a:latin typeface="Times New Roman" panose="02020603050405020304" pitchFamily="18" charset="0"/>
                <a:cs typeface="Times New Roman" panose="02020603050405020304" pitchFamily="18" charset="0"/>
              </a:rPr>
              <a:t>egy-egy precíziós eszköz önmagában is működőképes lehet (pl. permetezőgép szakaszvezérlés).</a:t>
            </a:r>
            <a:endParaRPr lang="hu-HU" sz="2000" dirty="0">
              <a:latin typeface="Times New Roman" panose="02020603050405020304" pitchFamily="18" charset="0"/>
              <a:cs typeface="Times New Roman" panose="02020603050405020304" pitchFamily="18" charset="0"/>
            </a:endParaRPr>
          </a:p>
        </p:txBody>
      </p:sp>
      <p:pic>
        <p:nvPicPr>
          <p:cNvPr id="6" name="Kép 5"/>
          <p:cNvPicPr>
            <a:picLocks noChangeAspect="1"/>
          </p:cNvPicPr>
          <p:nvPr/>
        </p:nvPicPr>
        <p:blipFill rotWithShape="1">
          <a:blip r:embed="rId4">
            <a:extLst>
              <a:ext uri="{28A0092B-C50C-407E-A947-70E740481C1C}">
                <a14:useLocalDpi xmlns:a14="http://schemas.microsoft.com/office/drawing/2010/main" val="0"/>
              </a:ext>
            </a:extLst>
          </a:blip>
          <a:srcRect l="7584" r="8714" b="19061"/>
          <a:stretch/>
        </p:blipFill>
        <p:spPr>
          <a:xfrm>
            <a:off x="785961" y="835885"/>
            <a:ext cx="3712099" cy="2201062"/>
          </a:xfrm>
          <a:prstGeom prst="rect">
            <a:avLst/>
          </a:prstGeom>
          <a:ln>
            <a:noFill/>
          </a:ln>
          <a:effectLst>
            <a:softEdge rad="112500"/>
          </a:effectLst>
        </p:spPr>
      </p:pic>
      <p:sp>
        <p:nvSpPr>
          <p:cNvPr id="7" name="Szövegdoboz 6"/>
          <p:cNvSpPr txBox="1"/>
          <p:nvPr/>
        </p:nvSpPr>
        <p:spPr>
          <a:xfrm>
            <a:off x="6775704" y="3114196"/>
            <a:ext cx="4956048" cy="830997"/>
          </a:xfrm>
          <a:prstGeom prst="rect">
            <a:avLst/>
          </a:prstGeom>
          <a:noFill/>
        </p:spPr>
        <p:txBody>
          <a:bodyPr wrap="square" rtlCol="0">
            <a:spAutoFit/>
          </a:bodyPr>
          <a:lstStyle/>
          <a:p>
            <a:r>
              <a:rPr lang="hu-HU" sz="2400" dirty="0" smtClean="0">
                <a:latin typeface="Times New Roman" panose="02020603050405020304" pitchFamily="18" charset="0"/>
                <a:cs typeface="Times New Roman" panose="02020603050405020304" pitchFamily="18" charset="0"/>
              </a:rPr>
              <a:t>1. lépés: Támogatott kormányzással rendelkező erőgép beszerzése.</a:t>
            </a:r>
            <a:endParaRPr lang="hu-HU" sz="2400" dirty="0">
              <a:latin typeface="Times New Roman" panose="02020603050405020304" pitchFamily="18" charset="0"/>
              <a:cs typeface="Times New Roman" panose="02020603050405020304" pitchFamily="18" charset="0"/>
            </a:endParaRPr>
          </a:p>
        </p:txBody>
      </p:sp>
      <p:sp>
        <p:nvSpPr>
          <p:cNvPr id="9" name="Szövegdoboz 8"/>
          <p:cNvSpPr txBox="1"/>
          <p:nvPr/>
        </p:nvSpPr>
        <p:spPr>
          <a:xfrm>
            <a:off x="6807708" y="3995478"/>
            <a:ext cx="4956048" cy="461665"/>
          </a:xfrm>
          <a:prstGeom prst="rect">
            <a:avLst/>
          </a:prstGeom>
          <a:noFill/>
        </p:spPr>
        <p:txBody>
          <a:bodyPr wrap="square" rtlCol="0">
            <a:spAutoFit/>
          </a:bodyPr>
          <a:lstStyle/>
          <a:p>
            <a:r>
              <a:rPr lang="hu-HU" sz="2400" dirty="0" smtClean="0">
                <a:latin typeface="Times New Roman" panose="02020603050405020304" pitchFamily="18" charset="0"/>
                <a:cs typeface="Times New Roman" panose="02020603050405020304" pitchFamily="18" charset="0"/>
              </a:rPr>
              <a:t>2. lépés: Szakaszvezérlés megoldása.</a:t>
            </a:r>
            <a:endParaRPr lang="hu-HU" sz="2400" dirty="0">
              <a:latin typeface="Times New Roman" panose="02020603050405020304" pitchFamily="18" charset="0"/>
              <a:cs typeface="Times New Roman" panose="02020603050405020304" pitchFamily="18" charset="0"/>
            </a:endParaRPr>
          </a:p>
        </p:txBody>
      </p:sp>
      <p:sp>
        <p:nvSpPr>
          <p:cNvPr id="10" name="Szövegdoboz 9"/>
          <p:cNvSpPr txBox="1"/>
          <p:nvPr/>
        </p:nvSpPr>
        <p:spPr>
          <a:xfrm>
            <a:off x="6839712" y="4583258"/>
            <a:ext cx="4892040" cy="1200329"/>
          </a:xfrm>
          <a:prstGeom prst="rect">
            <a:avLst/>
          </a:prstGeom>
          <a:noFill/>
        </p:spPr>
        <p:txBody>
          <a:bodyPr wrap="square" rtlCol="0">
            <a:spAutoFit/>
          </a:bodyPr>
          <a:lstStyle/>
          <a:p>
            <a:r>
              <a:rPr lang="hu-HU" sz="2400" dirty="0" smtClean="0">
                <a:latin typeface="Times New Roman" panose="02020603050405020304" pitchFamily="18" charset="0"/>
                <a:cs typeface="Times New Roman" panose="02020603050405020304" pitchFamily="18" charset="0"/>
              </a:rPr>
              <a:t>3. lépés: Kijuttatás vezérlő beszerzése (műtrágyaszóróra, vetőgépre, permetezőgépre).</a:t>
            </a:r>
            <a:endParaRPr lang="hu-HU" sz="2400" dirty="0">
              <a:latin typeface="Times New Roman" panose="02020603050405020304" pitchFamily="18" charset="0"/>
              <a:cs typeface="Times New Roman" panose="02020603050405020304" pitchFamily="18" charset="0"/>
            </a:endParaRPr>
          </a:p>
        </p:txBody>
      </p:sp>
      <p:sp>
        <p:nvSpPr>
          <p:cNvPr id="11" name="Szövegdoboz 10"/>
          <p:cNvSpPr txBox="1"/>
          <p:nvPr/>
        </p:nvSpPr>
        <p:spPr>
          <a:xfrm>
            <a:off x="6807708" y="5833872"/>
            <a:ext cx="4745736" cy="461665"/>
          </a:xfrm>
          <a:prstGeom prst="rect">
            <a:avLst/>
          </a:prstGeom>
          <a:noFill/>
        </p:spPr>
        <p:txBody>
          <a:bodyPr wrap="square" rtlCol="0">
            <a:spAutoFit/>
          </a:bodyPr>
          <a:lstStyle/>
          <a:p>
            <a:r>
              <a:rPr lang="hu-HU" sz="2400" dirty="0" smtClean="0">
                <a:latin typeface="Times New Roman" panose="02020603050405020304" pitchFamily="18" charset="0"/>
                <a:cs typeface="Times New Roman" panose="02020603050405020304" pitchFamily="18" charset="0"/>
              </a:rPr>
              <a:t>4. lépés: Teljes (ISOBUS) </a:t>
            </a:r>
            <a:r>
              <a:rPr lang="hu-HU" sz="2400" dirty="0" err="1" smtClean="0">
                <a:latin typeface="Times New Roman" panose="02020603050405020304" pitchFamily="18" charset="0"/>
                <a:cs typeface="Times New Roman" panose="02020603050405020304" pitchFamily="18" charset="0"/>
              </a:rPr>
              <a:t>integrácó</a:t>
            </a:r>
            <a:r>
              <a:rPr lang="hu-HU" sz="2400" dirty="0" smtClean="0">
                <a:latin typeface="Times New Roman" panose="02020603050405020304" pitchFamily="18" charset="0"/>
                <a:cs typeface="Times New Roman" panose="02020603050405020304" pitchFamily="18" charset="0"/>
              </a:rPr>
              <a:t>.</a:t>
            </a:r>
            <a:endParaRPr lang="hu-HU" sz="2400" dirty="0">
              <a:latin typeface="Times New Roman" panose="02020603050405020304" pitchFamily="18" charset="0"/>
              <a:cs typeface="Times New Roman" panose="02020603050405020304" pitchFamily="18" charset="0"/>
            </a:endParaRPr>
          </a:p>
        </p:txBody>
      </p:sp>
      <p:sp>
        <p:nvSpPr>
          <p:cNvPr id="12" name="Téglalap 11"/>
          <p:cNvSpPr/>
          <p:nvPr/>
        </p:nvSpPr>
        <p:spPr>
          <a:xfrm>
            <a:off x="5113069" y="1442294"/>
            <a:ext cx="6936514" cy="400110"/>
          </a:xfrm>
          <a:prstGeom prst="rect">
            <a:avLst/>
          </a:prstGeom>
        </p:spPr>
        <p:txBody>
          <a:bodyPr wrap="none">
            <a:spAutoFit/>
          </a:bodyPr>
          <a:lstStyle/>
          <a:p>
            <a:r>
              <a:rPr lang="hu-HU" sz="2000" dirty="0" smtClean="0">
                <a:latin typeface="Times New Roman" panose="02020603050405020304" pitchFamily="18" charset="0"/>
                <a:cs typeface="Times New Roman" panose="02020603050405020304" pitchFamily="18" charset="0"/>
              </a:rPr>
              <a:t>3. </a:t>
            </a:r>
            <a:r>
              <a:rPr lang="hu-HU" sz="2000" dirty="0">
                <a:latin typeface="Times New Roman" panose="02020603050405020304" pitchFamily="18" charset="0"/>
                <a:cs typeface="Times New Roman" panose="02020603050405020304" pitchFamily="18" charset="0"/>
              </a:rPr>
              <a:t>kiindulási pont: </a:t>
            </a:r>
            <a:r>
              <a:rPr lang="hu-HU" sz="2000" dirty="0" smtClean="0">
                <a:latin typeface="Times New Roman" panose="02020603050405020304" pitchFamily="18" charset="0"/>
                <a:cs typeface="Times New Roman" panose="02020603050405020304" pitchFamily="18" charset="0"/>
              </a:rPr>
              <a:t>rendszerben üzemeltetve érhető el az optimum.</a:t>
            </a:r>
            <a:endParaRPr lang="hu-HU" sz="2000" dirty="0">
              <a:latin typeface="Times New Roman" panose="02020603050405020304" pitchFamily="18" charset="0"/>
              <a:cs typeface="Times New Roman" panose="02020603050405020304" pitchFamily="18" charset="0"/>
            </a:endParaRPr>
          </a:p>
        </p:txBody>
      </p:sp>
      <p:sp>
        <p:nvSpPr>
          <p:cNvPr id="13" name="Szövegdoboz 12"/>
          <p:cNvSpPr txBox="1"/>
          <p:nvPr/>
        </p:nvSpPr>
        <p:spPr>
          <a:xfrm>
            <a:off x="6764351" y="2126259"/>
            <a:ext cx="5285232" cy="892552"/>
          </a:xfrm>
          <a:prstGeom prst="rect">
            <a:avLst/>
          </a:prstGeom>
          <a:noFill/>
        </p:spPr>
        <p:txBody>
          <a:bodyPr wrap="square" rtlCol="0">
            <a:spAutoFit/>
          </a:bodyPr>
          <a:lstStyle/>
          <a:p>
            <a:r>
              <a:rPr lang="hu-HU"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fejlesztés javasolt lépései </a:t>
            </a:r>
            <a:r>
              <a:rPr lang="hu-HU" sz="2400" dirty="0" smtClean="0">
                <a:latin typeface="Times New Roman" panose="02020603050405020304" pitchFamily="18" charset="0"/>
                <a:cs typeface="Times New Roman" panose="02020603050405020304" pitchFamily="18" charset="0"/>
              </a:rPr>
              <a:t>(bármelyik szinten megállhatunk!)</a:t>
            </a:r>
            <a:endParaRPr lang="hu-H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16546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ép 17"/>
          <p:cNvPicPr/>
          <p:nvPr/>
        </p:nvPicPr>
        <p:blipFill>
          <a:blip r:embed="rId3" cstate="print">
            <a:extLst>
              <a:ext uri="{28A0092B-C50C-407E-A947-70E740481C1C}">
                <a14:useLocalDpi xmlns:a14="http://schemas.microsoft.com/office/drawing/2010/main" val="0"/>
              </a:ext>
            </a:extLst>
          </a:blip>
          <a:stretch>
            <a:fillRect/>
          </a:stretch>
        </p:blipFill>
        <p:spPr>
          <a:xfrm>
            <a:off x="4976700" y="2246866"/>
            <a:ext cx="4285410" cy="3551894"/>
          </a:xfrm>
          <a:prstGeom prst="rect">
            <a:avLst/>
          </a:prstGeom>
        </p:spPr>
      </p:pic>
      <p:sp>
        <p:nvSpPr>
          <p:cNvPr id="8" name="Lekerekített téglalap 7"/>
          <p:cNvSpPr/>
          <p:nvPr/>
        </p:nvSpPr>
        <p:spPr>
          <a:xfrm>
            <a:off x="3822192" y="925961"/>
            <a:ext cx="2350008" cy="121615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Lekerekített téglalap 5"/>
          <p:cNvSpPr/>
          <p:nvPr/>
        </p:nvSpPr>
        <p:spPr>
          <a:xfrm>
            <a:off x="713232" y="925961"/>
            <a:ext cx="2816352" cy="121615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p:cNvSpPr>
            <a:spLocks noGrp="1"/>
          </p:cNvSpPr>
          <p:nvPr>
            <p:ph type="title"/>
          </p:nvPr>
        </p:nvSpPr>
        <p:spPr>
          <a:xfrm>
            <a:off x="367637" y="79075"/>
            <a:ext cx="11555605" cy="1325563"/>
          </a:xfrm>
        </p:spPr>
        <p:txBody>
          <a:bodyPr/>
          <a:lstStyle/>
          <a:p>
            <a:pPr algn="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Földrajzi helyzet-meghatározó rendszer</a:t>
            </a:r>
            <a:r>
              <a:rPr lang="hu-HU" dirty="0" smtClean="0"/>
              <a:t/>
            </a:r>
            <a:br>
              <a:rPr lang="hu-HU" dirty="0" smtClean="0"/>
            </a:br>
            <a:endParaRPr lang="hu-HU" dirty="0"/>
          </a:p>
        </p:txBody>
      </p:sp>
      <p:pic>
        <p:nvPicPr>
          <p:cNvPr id="4" name="Kép 3"/>
          <p:cNvPicPr/>
          <p:nvPr/>
        </p:nvPicPr>
        <p:blipFill>
          <a:blip r:embed="rId4" cstate="print">
            <a:extLst>
              <a:ext uri="{28A0092B-C50C-407E-A947-70E740481C1C}">
                <a14:useLocalDpi xmlns:a14="http://schemas.microsoft.com/office/drawing/2010/main" val="0"/>
              </a:ext>
            </a:extLst>
          </a:blip>
          <a:stretch>
            <a:fillRect/>
          </a:stretch>
        </p:blipFill>
        <p:spPr>
          <a:xfrm>
            <a:off x="367637" y="2293763"/>
            <a:ext cx="4333180" cy="3360418"/>
          </a:xfrm>
          <a:prstGeom prst="rect">
            <a:avLst/>
          </a:prstGeom>
        </p:spPr>
      </p:pic>
      <p:sp>
        <p:nvSpPr>
          <p:cNvPr id="5" name="Szövegdoboz 4"/>
          <p:cNvSpPr txBox="1"/>
          <p:nvPr/>
        </p:nvSpPr>
        <p:spPr>
          <a:xfrm>
            <a:off x="815693" y="1049243"/>
            <a:ext cx="2713891" cy="1015663"/>
          </a:xfrm>
          <a:prstGeom prst="rect">
            <a:avLst/>
          </a:prstGeom>
          <a:noFill/>
        </p:spPr>
        <p:txBody>
          <a:bodyPr wrap="square" rtlCol="0">
            <a:spAutoFit/>
          </a:bodyPr>
          <a:lstStyle/>
          <a:p>
            <a:pPr algn="ctr"/>
            <a:r>
              <a:rPr lang="hu-HU" sz="2000" dirty="0" smtClean="0">
                <a:latin typeface="Times New Roman" panose="02020603050405020304" pitchFamily="18" charset="0"/>
                <a:cs typeface="Times New Roman" panose="02020603050405020304" pitchFamily="18" charset="0"/>
              </a:rPr>
              <a:t>Milyen feladatokhoz szükséges a földrajzi helyzet pontos ismerete?</a:t>
            </a:r>
            <a:endParaRPr lang="hu-HU" sz="2000" dirty="0">
              <a:latin typeface="Times New Roman" panose="02020603050405020304" pitchFamily="18" charset="0"/>
              <a:cs typeface="Times New Roman" panose="02020603050405020304" pitchFamily="18" charset="0"/>
            </a:endParaRPr>
          </a:p>
        </p:txBody>
      </p:sp>
      <p:sp>
        <p:nvSpPr>
          <p:cNvPr id="7" name="Szövegdoboz 6"/>
          <p:cNvSpPr txBox="1"/>
          <p:nvPr/>
        </p:nvSpPr>
        <p:spPr>
          <a:xfrm>
            <a:off x="3977640" y="1180094"/>
            <a:ext cx="2039112" cy="707886"/>
          </a:xfrm>
          <a:prstGeom prst="rect">
            <a:avLst/>
          </a:prstGeom>
          <a:noFill/>
        </p:spPr>
        <p:txBody>
          <a:bodyPr wrap="square" rtlCol="0">
            <a:spAutoFit/>
          </a:bodyPr>
          <a:lstStyle/>
          <a:p>
            <a:pPr algn="ctr"/>
            <a:r>
              <a:rPr lang="hu-HU" sz="2000" dirty="0" smtClean="0">
                <a:latin typeface="Times New Roman" panose="02020603050405020304" pitchFamily="18" charset="0"/>
                <a:cs typeface="Times New Roman" panose="02020603050405020304" pitchFamily="18" charset="0"/>
              </a:rPr>
              <a:t>Traktor vezetési segéd (navigáció)</a:t>
            </a:r>
            <a:endParaRPr lang="hu-HU" sz="2000" dirty="0">
              <a:latin typeface="Times New Roman" panose="02020603050405020304" pitchFamily="18" charset="0"/>
              <a:cs typeface="Times New Roman" panose="02020603050405020304" pitchFamily="18" charset="0"/>
            </a:endParaRPr>
          </a:p>
        </p:txBody>
      </p:sp>
      <p:sp>
        <p:nvSpPr>
          <p:cNvPr id="9" name="Lekerekített téglalap 8"/>
          <p:cNvSpPr/>
          <p:nvPr/>
        </p:nvSpPr>
        <p:spPr>
          <a:xfrm>
            <a:off x="6464808" y="925961"/>
            <a:ext cx="2350008" cy="121615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Lekerekített téglalap 9"/>
          <p:cNvSpPr/>
          <p:nvPr/>
        </p:nvSpPr>
        <p:spPr>
          <a:xfrm>
            <a:off x="9177528" y="925961"/>
            <a:ext cx="2350008" cy="121615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Szövegdoboz 10"/>
          <p:cNvSpPr txBox="1"/>
          <p:nvPr/>
        </p:nvSpPr>
        <p:spPr>
          <a:xfrm>
            <a:off x="6593495" y="1169051"/>
            <a:ext cx="1929384" cy="707886"/>
          </a:xfrm>
          <a:prstGeom prst="rect">
            <a:avLst/>
          </a:prstGeom>
          <a:noFill/>
        </p:spPr>
        <p:txBody>
          <a:bodyPr wrap="square" rtlCol="0">
            <a:spAutoFit/>
          </a:bodyPr>
          <a:lstStyle/>
          <a:p>
            <a:pPr algn="ctr"/>
            <a:r>
              <a:rPr lang="hu-HU" sz="2000" dirty="0" smtClean="0">
                <a:latin typeface="Times New Roman" panose="02020603050405020304" pitchFamily="18" charset="0"/>
                <a:cs typeface="Times New Roman" panose="02020603050405020304" pitchFamily="18" charset="0"/>
              </a:rPr>
              <a:t>Termelési adatok gyűjtése</a:t>
            </a:r>
            <a:endParaRPr lang="hu-HU" sz="2000" dirty="0">
              <a:latin typeface="Times New Roman" panose="02020603050405020304" pitchFamily="18" charset="0"/>
              <a:cs typeface="Times New Roman" panose="02020603050405020304" pitchFamily="18" charset="0"/>
            </a:endParaRPr>
          </a:p>
        </p:txBody>
      </p:sp>
      <p:sp>
        <p:nvSpPr>
          <p:cNvPr id="12" name="Szövegdoboz 11"/>
          <p:cNvSpPr txBox="1"/>
          <p:nvPr/>
        </p:nvSpPr>
        <p:spPr>
          <a:xfrm>
            <a:off x="9346692" y="1049243"/>
            <a:ext cx="2011680" cy="1015663"/>
          </a:xfrm>
          <a:prstGeom prst="rect">
            <a:avLst/>
          </a:prstGeom>
          <a:noFill/>
        </p:spPr>
        <p:txBody>
          <a:bodyPr wrap="square" rtlCol="0">
            <a:spAutoFit/>
          </a:bodyPr>
          <a:lstStyle/>
          <a:p>
            <a:pPr algn="ctr"/>
            <a:r>
              <a:rPr lang="hu-HU" sz="2000" dirty="0" smtClean="0">
                <a:latin typeface="Times New Roman" panose="02020603050405020304" pitchFamily="18" charset="0"/>
                <a:cs typeface="Times New Roman" panose="02020603050405020304" pitchFamily="18" charset="0"/>
              </a:rPr>
              <a:t>Térkép alapú differenciált kezelések</a:t>
            </a:r>
            <a:endParaRPr lang="hu-HU" sz="2000" dirty="0">
              <a:latin typeface="Times New Roman" panose="02020603050405020304" pitchFamily="18" charset="0"/>
              <a:cs typeface="Times New Roman" panose="02020603050405020304" pitchFamily="18" charset="0"/>
            </a:endParaRPr>
          </a:p>
        </p:txBody>
      </p:sp>
      <p:sp>
        <p:nvSpPr>
          <p:cNvPr id="13" name="Szövegdoboz 12"/>
          <p:cNvSpPr txBox="1"/>
          <p:nvPr/>
        </p:nvSpPr>
        <p:spPr>
          <a:xfrm>
            <a:off x="1187958" y="5678988"/>
            <a:ext cx="3236976" cy="461665"/>
          </a:xfrm>
          <a:prstGeom prst="rect">
            <a:avLst/>
          </a:prstGeom>
          <a:noFill/>
        </p:spPr>
        <p:txBody>
          <a:bodyPr wrap="square" rtlCol="0">
            <a:spAutoFit/>
          </a:bodyPr>
          <a:lstStyle/>
          <a:p>
            <a:r>
              <a:rPr lang="hu-HU" sz="2400" dirty="0" smtClean="0">
                <a:latin typeface="Times New Roman" panose="02020603050405020304" pitchFamily="18" charset="0"/>
                <a:cs typeface="Times New Roman" panose="02020603050405020304" pitchFamily="18" charset="0"/>
              </a:rPr>
              <a:t>A dőlés korrekció elve.</a:t>
            </a:r>
            <a:endParaRPr lang="hu-HU" sz="2400" dirty="0">
              <a:latin typeface="Times New Roman" panose="02020603050405020304" pitchFamily="18" charset="0"/>
              <a:cs typeface="Times New Roman" panose="02020603050405020304" pitchFamily="18" charset="0"/>
            </a:endParaRPr>
          </a:p>
        </p:txBody>
      </p:sp>
      <p:sp>
        <p:nvSpPr>
          <p:cNvPr id="14" name="Szövegdoboz 13"/>
          <p:cNvSpPr txBox="1"/>
          <p:nvPr/>
        </p:nvSpPr>
        <p:spPr>
          <a:xfrm>
            <a:off x="4700817" y="5638847"/>
            <a:ext cx="5074920" cy="1077218"/>
          </a:xfrm>
          <a:prstGeom prst="rect">
            <a:avLst/>
          </a:prstGeom>
          <a:noFill/>
        </p:spPr>
        <p:txBody>
          <a:bodyPr wrap="square" rtlCol="0">
            <a:spAutoFit/>
          </a:bodyPr>
          <a:lstStyle/>
          <a:p>
            <a:r>
              <a:rPr lang="hu-HU" sz="2400" dirty="0" smtClean="0">
                <a:latin typeface="Times New Roman" panose="02020603050405020304" pitchFamily="18" charset="0"/>
                <a:cs typeface="Times New Roman" panose="02020603050405020304" pitchFamily="18" charset="0"/>
              </a:rPr>
              <a:t>A globális helyzetmeghatározás elve: </a:t>
            </a:r>
            <a:r>
              <a:rPr lang="hu-HU" sz="2000" dirty="0" smtClean="0">
                <a:latin typeface="Times New Roman" panose="02020603050405020304" pitchFamily="18" charset="0"/>
                <a:cs typeface="Times New Roman" panose="02020603050405020304" pitchFamily="18" charset="0"/>
              </a:rPr>
              <a:t>térbeli háromszögelés műhold pozíciók alapján + légköri viszonyok miatti korrekció</a:t>
            </a:r>
            <a:endParaRPr lang="hu-HU" sz="2000" dirty="0">
              <a:latin typeface="Times New Roman" panose="02020603050405020304" pitchFamily="18" charset="0"/>
              <a:cs typeface="Times New Roman" panose="02020603050405020304" pitchFamily="18" charset="0"/>
            </a:endParaRPr>
          </a:p>
        </p:txBody>
      </p:sp>
      <p:sp>
        <p:nvSpPr>
          <p:cNvPr id="15" name="Szövegdoboz 14"/>
          <p:cNvSpPr txBox="1"/>
          <p:nvPr/>
        </p:nvSpPr>
        <p:spPr>
          <a:xfrm rot="968685">
            <a:off x="6563235" y="3666195"/>
            <a:ext cx="795528" cy="307777"/>
          </a:xfrm>
          <a:prstGeom prst="rect">
            <a:avLst/>
          </a:prstGeom>
          <a:noFill/>
        </p:spPr>
        <p:txBody>
          <a:bodyPr wrap="square" rtlCol="0">
            <a:spAutoFit/>
          </a:bodyPr>
          <a:lstStyle/>
          <a:p>
            <a:pPr algn="ctr"/>
            <a:r>
              <a:rPr lang="hu-HU" dirty="0" smtClean="0">
                <a:latin typeface="Times New Roman" panose="02020603050405020304" pitchFamily="18" charset="0"/>
                <a:cs typeface="Times New Roman" panose="02020603050405020304" pitchFamily="18" charset="0"/>
              </a:rPr>
              <a:t>GBAS</a:t>
            </a:r>
            <a:endParaRPr lang="hu-HU" dirty="0">
              <a:latin typeface="Times New Roman" panose="02020603050405020304" pitchFamily="18" charset="0"/>
              <a:cs typeface="Times New Roman" panose="02020603050405020304" pitchFamily="18" charset="0"/>
            </a:endParaRPr>
          </a:p>
        </p:txBody>
      </p:sp>
      <p:sp>
        <p:nvSpPr>
          <p:cNvPr id="16" name="Szövegdoboz 15"/>
          <p:cNvSpPr txBox="1"/>
          <p:nvPr/>
        </p:nvSpPr>
        <p:spPr>
          <a:xfrm rot="19833672">
            <a:off x="8239472" y="3652637"/>
            <a:ext cx="822960" cy="307777"/>
          </a:xfrm>
          <a:prstGeom prst="rect">
            <a:avLst/>
          </a:prstGeom>
          <a:noFill/>
        </p:spPr>
        <p:txBody>
          <a:bodyPr wrap="square" rtlCol="0">
            <a:spAutoFit/>
          </a:bodyPr>
          <a:lstStyle/>
          <a:p>
            <a:pPr algn="ctr"/>
            <a:r>
              <a:rPr lang="hu-HU" dirty="0" smtClean="0">
                <a:latin typeface="Times New Roman" panose="02020603050405020304" pitchFamily="18" charset="0"/>
                <a:cs typeface="Times New Roman" panose="02020603050405020304" pitchFamily="18" charset="0"/>
              </a:rPr>
              <a:t>SBAS</a:t>
            </a:r>
            <a:endParaRPr lang="hu-HU" dirty="0">
              <a:latin typeface="Times New Roman" panose="02020603050405020304" pitchFamily="18" charset="0"/>
              <a:cs typeface="Times New Roman" panose="02020603050405020304" pitchFamily="18" charset="0"/>
            </a:endParaRPr>
          </a:p>
        </p:txBody>
      </p:sp>
      <p:sp>
        <p:nvSpPr>
          <p:cNvPr id="17" name="Szövegdoboz 16"/>
          <p:cNvSpPr txBox="1"/>
          <p:nvPr/>
        </p:nvSpPr>
        <p:spPr>
          <a:xfrm>
            <a:off x="9775737" y="3525862"/>
            <a:ext cx="2416263" cy="1323439"/>
          </a:xfrm>
          <a:prstGeom prst="rect">
            <a:avLst/>
          </a:prstGeom>
          <a:noFill/>
        </p:spPr>
        <p:txBody>
          <a:bodyPr wrap="square" rtlCol="0">
            <a:spAutoFit/>
          </a:bodyPr>
          <a:lstStyle/>
          <a:p>
            <a:r>
              <a:rPr lang="hu-HU" sz="1600" dirty="0" smtClean="0">
                <a:latin typeface="Times New Roman" panose="02020603050405020304" pitchFamily="18" charset="0"/>
                <a:cs typeface="Times New Roman" panose="02020603050405020304" pitchFamily="18" charset="0"/>
              </a:rPr>
              <a:t>*GBAS = föld bázisú korrekciós jeltovábbítás.</a:t>
            </a:r>
          </a:p>
          <a:p>
            <a:endParaRPr lang="hu-HU" sz="1600" dirty="0" smtClean="0">
              <a:latin typeface="Times New Roman" panose="02020603050405020304" pitchFamily="18" charset="0"/>
              <a:cs typeface="Times New Roman" panose="02020603050405020304" pitchFamily="18" charset="0"/>
            </a:endParaRPr>
          </a:p>
          <a:p>
            <a:r>
              <a:rPr lang="hu-HU" sz="1600" dirty="0" smtClean="0">
                <a:latin typeface="Times New Roman" panose="02020603050405020304" pitchFamily="18" charset="0"/>
                <a:cs typeface="Times New Roman" panose="02020603050405020304" pitchFamily="18" charset="0"/>
              </a:rPr>
              <a:t>*SBAS = műhold bázisú korrekciósjel továbbítás.</a:t>
            </a:r>
            <a:endParaRPr lang="hu-H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46202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kerekített téglalap 8"/>
          <p:cNvSpPr/>
          <p:nvPr/>
        </p:nvSpPr>
        <p:spPr>
          <a:xfrm>
            <a:off x="349256" y="1571027"/>
            <a:ext cx="3349783" cy="15309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p:cNvSpPr>
            <a:spLocks noGrp="1"/>
          </p:cNvSpPr>
          <p:nvPr>
            <p:ph type="title"/>
          </p:nvPr>
        </p:nvSpPr>
        <p:spPr>
          <a:xfrm>
            <a:off x="349256" y="78798"/>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Erőgépek automatikus </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kormányzása</a:t>
            </a:r>
            <a:r>
              <a:rPr lang="hu-HU" dirty="0" smtClean="0"/>
              <a:t/>
            </a:r>
            <a:br>
              <a:rPr lang="hu-HU" dirty="0" smtClean="0"/>
            </a:br>
            <a:endParaRPr lang="hu-HU" dirty="0"/>
          </a:p>
        </p:txBody>
      </p:sp>
      <p:sp>
        <p:nvSpPr>
          <p:cNvPr id="3" name="Szövegdoboz 2"/>
          <p:cNvSpPr txBox="1"/>
          <p:nvPr/>
        </p:nvSpPr>
        <p:spPr>
          <a:xfrm>
            <a:off x="349256" y="810341"/>
            <a:ext cx="10393378" cy="707886"/>
          </a:xfrm>
          <a:prstGeom prst="rect">
            <a:avLst/>
          </a:prstGeom>
          <a:noFill/>
        </p:spPr>
        <p:txBody>
          <a:bodyPr wrap="square" rtlCol="0">
            <a:spAutoFit/>
          </a:bodyPr>
          <a:lstStyle/>
          <a:p>
            <a:r>
              <a:rPr lang="hu-HU" sz="2000" dirty="0" smtClean="0">
                <a:latin typeface="Times New Roman" panose="02020603050405020304" pitchFamily="18" charset="0"/>
                <a:cs typeface="Times New Roman" panose="02020603050405020304" pitchFamily="18" charset="0"/>
              </a:rPr>
              <a:t>Az opcionálisan megrendelhető gyári robotpilóta közvetlenül kapcsolódik az „ORBITROL” rendszerű kormányműhöz.</a:t>
            </a:r>
            <a:endParaRPr lang="hu-HU" sz="2000" dirty="0">
              <a:latin typeface="Times New Roman" panose="02020603050405020304" pitchFamily="18" charset="0"/>
              <a:cs typeface="Times New Roman" panose="02020603050405020304" pitchFamily="18" charset="0"/>
            </a:endParaRPr>
          </a:p>
        </p:txBody>
      </p:sp>
      <p:sp>
        <p:nvSpPr>
          <p:cNvPr id="4" name="Szövegdoboz 3"/>
          <p:cNvSpPr txBox="1"/>
          <p:nvPr/>
        </p:nvSpPr>
        <p:spPr>
          <a:xfrm>
            <a:off x="427371" y="1685516"/>
            <a:ext cx="3223033" cy="1323439"/>
          </a:xfrm>
          <a:prstGeom prst="rect">
            <a:avLst/>
          </a:prstGeom>
          <a:noFill/>
        </p:spPr>
        <p:txBody>
          <a:bodyPr wrap="square" rtlCol="0">
            <a:spAutoFit/>
          </a:bodyPr>
          <a:lstStyle/>
          <a:p>
            <a:r>
              <a:rPr lang="hu-HU" sz="2000" dirty="0" smtClean="0">
                <a:latin typeface="Times New Roman" panose="02020603050405020304" pitchFamily="18" charset="0"/>
                <a:cs typeface="Times New Roman" panose="02020603050405020304" pitchFamily="18" charset="0"/>
              </a:rPr>
              <a:t>„</a:t>
            </a:r>
            <a:r>
              <a:rPr lang="hu-HU" sz="2000" dirty="0" err="1" smtClean="0">
                <a:latin typeface="Times New Roman" panose="02020603050405020304" pitchFamily="18" charset="0"/>
                <a:cs typeface="Times New Roman" panose="02020603050405020304" pitchFamily="18" charset="0"/>
              </a:rPr>
              <a:t>Orbitrol</a:t>
            </a:r>
            <a:r>
              <a:rPr lang="hu-HU" sz="2000" dirty="0" smtClean="0">
                <a:latin typeface="Times New Roman" panose="02020603050405020304" pitchFamily="18" charset="0"/>
                <a:cs typeface="Times New Roman" panose="02020603050405020304" pitchFamily="18" charset="0"/>
              </a:rPr>
              <a:t>” rendszerű (tisztán hidraulikus) kormányművel gyártott traktorokhoz átépítőkészlet vásárolható. </a:t>
            </a:r>
            <a:endParaRPr lang="hu-HU" sz="2000" dirty="0">
              <a:latin typeface="Times New Roman" panose="02020603050405020304" pitchFamily="18" charset="0"/>
              <a:cs typeface="Times New Roman" panose="02020603050405020304" pitchFamily="18" charset="0"/>
            </a:endParaRPr>
          </a:p>
        </p:txBody>
      </p:sp>
      <p:pic>
        <p:nvPicPr>
          <p:cNvPr id="5" name="Picture 5" descr="FieldPilot 220 K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37" y="3793360"/>
            <a:ext cx="3367889" cy="24082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efelé nyíl 5"/>
          <p:cNvSpPr/>
          <p:nvPr/>
        </p:nvSpPr>
        <p:spPr>
          <a:xfrm>
            <a:off x="1752543" y="3223034"/>
            <a:ext cx="271604" cy="4074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Lefelé nyíl 6"/>
          <p:cNvSpPr/>
          <p:nvPr/>
        </p:nvSpPr>
        <p:spPr>
          <a:xfrm>
            <a:off x="5635027" y="3223034"/>
            <a:ext cx="271604" cy="4074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Lefelé nyíl 7"/>
          <p:cNvSpPr/>
          <p:nvPr/>
        </p:nvSpPr>
        <p:spPr>
          <a:xfrm>
            <a:off x="9747563" y="3223034"/>
            <a:ext cx="271604" cy="4074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Lekerekített téglalap 9"/>
          <p:cNvSpPr/>
          <p:nvPr/>
        </p:nvSpPr>
        <p:spPr>
          <a:xfrm>
            <a:off x="4231740" y="1581775"/>
            <a:ext cx="3349783" cy="15309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Lekerekített téglalap 10"/>
          <p:cNvSpPr/>
          <p:nvPr/>
        </p:nvSpPr>
        <p:spPr>
          <a:xfrm>
            <a:off x="8084745" y="1573395"/>
            <a:ext cx="3583663" cy="15309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2" name="Kép 11"/>
          <p:cNvPicPr>
            <a:picLocks noChangeAspect="1"/>
          </p:cNvPicPr>
          <p:nvPr/>
        </p:nvPicPr>
        <p:blipFill>
          <a:blip r:embed="rId4"/>
          <a:stretch>
            <a:fillRect/>
          </a:stretch>
        </p:blipFill>
        <p:spPr>
          <a:xfrm>
            <a:off x="4118036" y="3740776"/>
            <a:ext cx="3577189" cy="2904677"/>
          </a:xfrm>
          <a:prstGeom prst="rect">
            <a:avLst/>
          </a:prstGeom>
          <a:ln>
            <a:noFill/>
          </a:ln>
          <a:effectLst>
            <a:softEdge rad="112500"/>
          </a:effectLst>
        </p:spPr>
      </p:pic>
      <p:pic>
        <p:nvPicPr>
          <p:cNvPr id="13" name="Kép 12"/>
          <p:cNvPicPr>
            <a:picLocks noChangeAspect="1"/>
          </p:cNvPicPr>
          <p:nvPr/>
        </p:nvPicPr>
        <p:blipFill>
          <a:blip r:embed="rId5"/>
          <a:stretch>
            <a:fillRect/>
          </a:stretch>
        </p:blipFill>
        <p:spPr>
          <a:xfrm>
            <a:off x="8518242" y="3630440"/>
            <a:ext cx="2928889" cy="3093718"/>
          </a:xfrm>
          <a:prstGeom prst="rect">
            <a:avLst/>
          </a:prstGeom>
          <a:ln>
            <a:noFill/>
          </a:ln>
          <a:effectLst>
            <a:softEdge rad="112500"/>
          </a:effectLst>
        </p:spPr>
      </p:pic>
      <p:sp>
        <p:nvSpPr>
          <p:cNvPr id="14" name="Szövegdoboz 13"/>
          <p:cNvSpPr txBox="1"/>
          <p:nvPr/>
        </p:nvSpPr>
        <p:spPr>
          <a:xfrm>
            <a:off x="8271848" y="1811767"/>
            <a:ext cx="3223033" cy="954107"/>
          </a:xfrm>
          <a:prstGeom prst="rect">
            <a:avLst/>
          </a:prstGeom>
          <a:noFill/>
        </p:spPr>
        <p:txBody>
          <a:bodyPr wrap="square" rtlCol="0">
            <a:spAutoFit/>
          </a:bodyPr>
          <a:lstStyle/>
          <a:p>
            <a:pPr algn="ctr"/>
            <a:r>
              <a:rPr lang="hu-HU" sz="2000" dirty="0" smtClean="0">
                <a:latin typeface="Times New Roman" panose="02020603050405020304" pitchFamily="18" charset="0"/>
                <a:cs typeface="Times New Roman" panose="02020603050405020304" pitchFamily="18" charset="0"/>
              </a:rPr>
              <a:t>Mechanikus kormánymű automatizálása dörzshajtással </a:t>
            </a:r>
            <a:r>
              <a:rPr lang="hu-HU" sz="1600" dirty="0" smtClean="0">
                <a:latin typeface="Times New Roman" panose="02020603050405020304" pitchFamily="18" charset="0"/>
                <a:cs typeface="Times New Roman" panose="02020603050405020304" pitchFamily="18" charset="0"/>
              </a:rPr>
              <a:t>(New Holland  EZ Pilot)</a:t>
            </a:r>
            <a:endParaRPr lang="hu-HU" sz="1600" dirty="0">
              <a:latin typeface="Times New Roman" panose="02020603050405020304" pitchFamily="18" charset="0"/>
              <a:cs typeface="Times New Roman" panose="02020603050405020304" pitchFamily="18" charset="0"/>
            </a:endParaRPr>
          </a:p>
        </p:txBody>
      </p:sp>
      <p:sp>
        <p:nvSpPr>
          <p:cNvPr id="15" name="Téglalap 14"/>
          <p:cNvSpPr/>
          <p:nvPr/>
        </p:nvSpPr>
        <p:spPr>
          <a:xfrm>
            <a:off x="4427144" y="1847785"/>
            <a:ext cx="3027629" cy="954107"/>
          </a:xfrm>
          <a:prstGeom prst="rect">
            <a:avLst/>
          </a:prstGeom>
        </p:spPr>
        <p:txBody>
          <a:bodyPr wrap="square">
            <a:spAutoFit/>
          </a:bodyPr>
          <a:lstStyle/>
          <a:p>
            <a:pPr algn="ctr"/>
            <a:r>
              <a:rPr lang="hu-HU" sz="2000" dirty="0">
                <a:latin typeface="Times New Roman" panose="02020603050405020304" pitchFamily="18" charset="0"/>
                <a:cs typeface="Times New Roman" panose="02020603050405020304" pitchFamily="18" charset="0"/>
              </a:rPr>
              <a:t>Kormányoszlopra szerelt villanymotorral</a:t>
            </a:r>
            <a:br>
              <a:rPr lang="hu-HU" sz="2000" dirty="0">
                <a:latin typeface="Times New Roman" panose="02020603050405020304" pitchFamily="18" charset="0"/>
                <a:cs typeface="Times New Roman" panose="02020603050405020304" pitchFamily="18" charset="0"/>
              </a:rPr>
            </a:br>
            <a:r>
              <a:rPr lang="hu-HU" sz="1600" dirty="0">
                <a:latin typeface="Times New Roman" panose="02020603050405020304" pitchFamily="18" charset="0"/>
                <a:cs typeface="Times New Roman" panose="02020603050405020304" pitchFamily="18" charset="0"/>
              </a:rPr>
              <a:t>(Axiál TOP CON)</a:t>
            </a:r>
          </a:p>
        </p:txBody>
      </p:sp>
      <p:sp>
        <p:nvSpPr>
          <p:cNvPr id="16" name="Szövegdoboz 15"/>
          <p:cNvSpPr txBox="1"/>
          <p:nvPr/>
        </p:nvSpPr>
        <p:spPr>
          <a:xfrm>
            <a:off x="10203255" y="3935155"/>
            <a:ext cx="1611517" cy="584775"/>
          </a:xfrm>
          <a:prstGeom prst="rect">
            <a:avLst/>
          </a:prstGeom>
          <a:noFill/>
        </p:spPr>
        <p:txBody>
          <a:bodyPr wrap="square" rtlCol="0">
            <a:spAutoFit/>
          </a:bodyPr>
          <a:lstStyle/>
          <a:p>
            <a:r>
              <a:rPr lang="hu-HU" sz="1600" dirty="0" smtClean="0">
                <a:latin typeface="Times New Roman" panose="02020603050405020304" pitchFamily="18" charset="0"/>
                <a:cs typeface="Times New Roman" panose="02020603050405020304" pitchFamily="18" charset="0"/>
              </a:rPr>
              <a:t>Kerék szögjeladó szükséges!</a:t>
            </a:r>
            <a:endParaRPr lang="hu-H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4532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40797" y="85992"/>
            <a:ext cx="11555605" cy="1325563"/>
          </a:xfrm>
        </p:spPr>
        <p:txBody>
          <a:bodyPr/>
          <a:lstStyle/>
          <a:p>
            <a:pPr algn="r"/>
            <a:r>
              <a:rPr lang="hu-HU" dirty="0"/>
              <a:t>Művelet pontosságát meghatározó </a:t>
            </a:r>
            <a:r>
              <a:rPr lang="hu-HU" dirty="0" smtClean="0"/>
              <a:t>tényezők</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hu-HU" dirty="0"/>
          </a:p>
        </p:txBody>
      </p:sp>
      <p:sp>
        <p:nvSpPr>
          <p:cNvPr id="3" name="Téglalap 2"/>
          <p:cNvSpPr/>
          <p:nvPr/>
        </p:nvSpPr>
        <p:spPr>
          <a:xfrm>
            <a:off x="340797" y="1023236"/>
            <a:ext cx="6096000" cy="5078313"/>
          </a:xfrm>
          <a:prstGeom prst="rect">
            <a:avLst/>
          </a:prstGeom>
        </p:spPr>
        <p:txBody>
          <a:bodyPr>
            <a:spAutoFit/>
          </a:bodyPr>
          <a:lstStyle/>
          <a:p>
            <a:pPr marL="0" indent="0"/>
            <a:r>
              <a:rPr lang="hu-HU" sz="1800" b="1" dirty="0">
                <a:latin typeface="Times New Roman" panose="02020603050405020304" pitchFamily="18" charset="0"/>
                <a:cs typeface="Times New Roman" panose="02020603050405020304" pitchFamily="18" charset="0"/>
              </a:rPr>
              <a:t>Kijuttatás pontosságát meghatározó tényezők:</a:t>
            </a:r>
          </a:p>
          <a:p>
            <a:pPr marL="342900" indent="-342900">
              <a:buFont typeface="+mj-lt"/>
              <a:buAutoNum type="alphaUcPeriod"/>
            </a:pPr>
            <a:r>
              <a:rPr lang="hu-HU" sz="1800" dirty="0">
                <a:latin typeface="Times New Roman" panose="02020603050405020304" pitchFamily="18" charset="0"/>
                <a:cs typeface="Times New Roman" panose="02020603050405020304" pitchFamily="18" charset="0"/>
              </a:rPr>
              <a:t>Jelpontosság a helymeghatározáshoz:</a:t>
            </a:r>
          </a:p>
          <a:p>
            <a:pPr marL="285750" indent="-285750">
              <a:buFont typeface="Arial" panose="020B0604020202020204" pitchFamily="34" charset="0"/>
              <a:buChar char="•"/>
            </a:pPr>
            <a:r>
              <a:rPr lang="hu-HU" sz="1800" dirty="0">
                <a:latin typeface="Times New Roman" panose="02020603050405020304" pitchFamily="18" charset="0"/>
                <a:cs typeface="Times New Roman" panose="02020603050405020304" pitchFamily="18" charset="0"/>
              </a:rPr>
              <a:t>műholdjelek,</a:t>
            </a:r>
          </a:p>
          <a:p>
            <a:pPr marL="285750" indent="-285750">
              <a:buFont typeface="Arial" panose="020B0604020202020204" pitchFamily="34" charset="0"/>
              <a:buChar char="•"/>
            </a:pPr>
            <a:r>
              <a:rPr lang="hu-HU" sz="1800" dirty="0">
                <a:latin typeface="Times New Roman" panose="02020603050405020304" pitchFamily="18" charset="0"/>
                <a:cs typeface="Times New Roman" panose="02020603050405020304" pitchFamily="18" charset="0"/>
              </a:rPr>
              <a:t>korrekciós jel.</a:t>
            </a:r>
          </a:p>
          <a:p>
            <a:pPr marL="342900" indent="-342900">
              <a:buFont typeface="+mj-lt"/>
              <a:buAutoNum type="alphaUcPeriod" startAt="2"/>
            </a:pPr>
            <a:r>
              <a:rPr lang="hu-HU" sz="1800" dirty="0">
                <a:latin typeface="Times New Roman" panose="02020603050405020304" pitchFamily="18" charset="0"/>
                <a:cs typeface="Times New Roman" panose="02020603050405020304" pitchFamily="18" charset="0"/>
              </a:rPr>
              <a:t>Jármű jellemzők:</a:t>
            </a:r>
          </a:p>
          <a:p>
            <a:pPr marL="285750" indent="-285750">
              <a:buFont typeface="Arial" panose="020B0604020202020204" pitchFamily="34" charset="0"/>
              <a:buChar char="•"/>
            </a:pPr>
            <a:r>
              <a:rPr lang="hu-HU" sz="1800" dirty="0">
                <a:latin typeface="Times New Roman" panose="02020603050405020304" pitchFamily="18" charset="0"/>
                <a:cs typeface="Times New Roman" panose="02020603050405020304" pitchFamily="18" charset="0"/>
              </a:rPr>
              <a:t>megfelelő </a:t>
            </a:r>
            <a:r>
              <a:rPr lang="hu-HU" sz="1800" dirty="0" smtClean="0">
                <a:latin typeface="Times New Roman" panose="02020603050405020304" pitchFamily="18" charset="0"/>
                <a:cs typeface="Times New Roman" panose="02020603050405020304" pitchFamily="18" charset="0"/>
              </a:rPr>
              <a:t>gumiabroncs méret (Ikerkerék?),</a:t>
            </a:r>
            <a:endParaRPr lang="hu-HU" sz="1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hu-HU" sz="1800" dirty="0">
                <a:latin typeface="Times New Roman" panose="02020603050405020304" pitchFamily="18" charset="0"/>
                <a:cs typeface="Times New Roman" panose="02020603050405020304" pitchFamily="18" charset="0"/>
              </a:rPr>
              <a:t>keréknyomás,</a:t>
            </a:r>
          </a:p>
          <a:p>
            <a:pPr marL="285750" indent="-285750">
              <a:buFont typeface="Arial" panose="020B0604020202020204" pitchFamily="34" charset="0"/>
              <a:buChar char="•"/>
            </a:pPr>
            <a:r>
              <a:rPr lang="hu-HU" sz="1800" dirty="0">
                <a:latin typeface="Times New Roman" panose="02020603050405020304" pitchFamily="18" charset="0"/>
                <a:cs typeface="Times New Roman" panose="02020603050405020304" pitchFamily="18" charset="0"/>
              </a:rPr>
              <a:t>helyes pótsúlyozás,</a:t>
            </a:r>
          </a:p>
          <a:p>
            <a:pPr marL="285750" indent="-285750">
              <a:buFont typeface="Arial" panose="020B0604020202020204" pitchFamily="34" charset="0"/>
              <a:buChar char="•"/>
            </a:pPr>
            <a:r>
              <a:rPr lang="hu-HU" sz="1800" dirty="0">
                <a:latin typeface="Times New Roman" panose="02020603050405020304" pitchFamily="18" charset="0"/>
                <a:cs typeface="Times New Roman" panose="02020603050405020304" pitchFamily="18" charset="0"/>
              </a:rPr>
              <a:t>differenciálzár használata,</a:t>
            </a:r>
          </a:p>
          <a:p>
            <a:pPr marL="285750" indent="-285750">
              <a:buFont typeface="Arial" panose="020B0604020202020204" pitchFamily="34" charset="0"/>
              <a:buChar char="•"/>
            </a:pPr>
            <a:r>
              <a:rPr lang="hu-HU" sz="1800" dirty="0">
                <a:latin typeface="Times New Roman" panose="02020603050405020304" pitchFamily="18" charset="0"/>
                <a:cs typeface="Times New Roman" panose="02020603050405020304" pitchFamily="18" charset="0"/>
              </a:rPr>
              <a:t>optimális munkasebesség .</a:t>
            </a:r>
          </a:p>
          <a:p>
            <a:pPr marL="342900" indent="-342900">
              <a:buFont typeface="+mj-lt"/>
              <a:buAutoNum type="alphaUcPeriod" startAt="3"/>
            </a:pPr>
            <a:r>
              <a:rPr lang="hu-HU" sz="1800" dirty="0">
                <a:latin typeface="Times New Roman" panose="02020603050405020304" pitchFamily="18" charset="0"/>
                <a:cs typeface="Times New Roman" panose="02020603050405020304" pitchFamily="18" charset="0"/>
              </a:rPr>
              <a:t>Munkagép jellemzők:</a:t>
            </a:r>
          </a:p>
          <a:p>
            <a:pPr marL="285750" indent="-285750">
              <a:buFont typeface="Arial" panose="020B0604020202020204" pitchFamily="34" charset="0"/>
              <a:buChar char="•"/>
            </a:pPr>
            <a:r>
              <a:rPr lang="hu-HU" sz="1800" dirty="0">
                <a:latin typeface="Times New Roman" panose="02020603050405020304" pitchFamily="18" charset="0"/>
                <a:cs typeface="Times New Roman" panose="02020603050405020304" pitchFamily="18" charset="0"/>
              </a:rPr>
              <a:t>függesztett vagy vontatott munkagép,</a:t>
            </a:r>
          </a:p>
          <a:p>
            <a:pPr marL="285750" indent="-285750">
              <a:buFont typeface="Arial" panose="020B0604020202020204" pitchFamily="34" charset="0"/>
              <a:buChar char="•"/>
            </a:pPr>
            <a:r>
              <a:rPr lang="hu-HU" sz="1800" dirty="0" smtClean="0">
                <a:latin typeface="Times New Roman" panose="02020603050405020304" pitchFamily="18" charset="0"/>
                <a:cs typeface="Times New Roman" panose="02020603050405020304" pitchFamily="18" charset="0"/>
              </a:rPr>
              <a:t>művelő </a:t>
            </a:r>
            <a:r>
              <a:rPr lang="hu-HU" sz="1800" dirty="0">
                <a:latin typeface="Times New Roman" panose="02020603050405020304" pitchFamily="18" charset="0"/>
                <a:cs typeface="Times New Roman" panose="02020603050405020304" pitchFamily="18" charset="0"/>
              </a:rPr>
              <a:t>elemek szimmetrikus elhelyezkedése,</a:t>
            </a:r>
          </a:p>
          <a:p>
            <a:pPr marL="285750" indent="-285750">
              <a:buFont typeface="Arial" panose="020B0604020202020204" pitchFamily="34" charset="0"/>
              <a:buChar char="•"/>
            </a:pPr>
            <a:r>
              <a:rPr lang="hu-HU" sz="1800" dirty="0" smtClean="0">
                <a:latin typeface="Times New Roman" panose="02020603050405020304" pitchFamily="18" charset="0"/>
                <a:cs typeface="Times New Roman" panose="02020603050405020304" pitchFamily="18" charset="0"/>
              </a:rPr>
              <a:t>művelő </a:t>
            </a:r>
            <a:r>
              <a:rPr lang="hu-HU" sz="1800" dirty="0">
                <a:latin typeface="Times New Roman" panose="02020603050405020304" pitchFamily="18" charset="0"/>
                <a:cs typeface="Times New Roman" panose="02020603050405020304" pitchFamily="18" charset="0"/>
              </a:rPr>
              <a:t>elemek műszaki állapota.</a:t>
            </a:r>
          </a:p>
          <a:p>
            <a:pPr marL="342900" indent="-342900">
              <a:buFont typeface="+mj-lt"/>
              <a:buAutoNum type="alphaUcPeriod" startAt="4"/>
            </a:pPr>
            <a:r>
              <a:rPr lang="hu-HU" sz="1800" dirty="0">
                <a:latin typeface="Times New Roman" panose="02020603050405020304" pitchFamily="18" charset="0"/>
                <a:cs typeface="Times New Roman" panose="02020603050405020304" pitchFamily="18" charset="0"/>
              </a:rPr>
              <a:t>Tábla tulajdonságok:</a:t>
            </a:r>
            <a:endParaRPr lang="en-US" sz="1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hu-HU" sz="1800" dirty="0" smtClean="0">
                <a:latin typeface="Times New Roman" panose="02020603050405020304" pitchFamily="18" charset="0"/>
                <a:cs typeface="Times New Roman" panose="02020603050405020304" pitchFamily="18" charset="0"/>
              </a:rPr>
              <a:t>talajszerkezet </a:t>
            </a:r>
            <a:r>
              <a:rPr lang="hu-HU" sz="1800" dirty="0">
                <a:latin typeface="Times New Roman" panose="02020603050405020304" pitchFamily="18" charset="0"/>
                <a:cs typeface="Times New Roman" panose="02020603050405020304" pitchFamily="18" charset="0"/>
              </a:rPr>
              <a:t>hatásai (laza vagy kötött talaj),</a:t>
            </a:r>
          </a:p>
          <a:p>
            <a:pPr marL="285750" indent="-285750">
              <a:buFont typeface="Arial" panose="020B0604020202020204" pitchFamily="34" charset="0"/>
              <a:buChar char="•"/>
            </a:pPr>
            <a:r>
              <a:rPr lang="hu-HU" sz="1800" dirty="0" smtClean="0">
                <a:latin typeface="Times New Roman" panose="02020603050405020304" pitchFamily="18" charset="0"/>
                <a:cs typeface="Times New Roman" panose="02020603050405020304" pitchFamily="18" charset="0"/>
              </a:rPr>
              <a:t>domborzati </a:t>
            </a:r>
            <a:r>
              <a:rPr lang="hu-HU" sz="1800" dirty="0">
                <a:latin typeface="Times New Roman" panose="02020603050405020304" pitchFamily="18" charset="0"/>
                <a:cs typeface="Times New Roman" panose="02020603050405020304" pitchFamily="18" charset="0"/>
              </a:rPr>
              <a:t>viszonyok (lejtés mértéke),</a:t>
            </a:r>
          </a:p>
          <a:p>
            <a:pPr marL="285750" indent="-285750">
              <a:buFont typeface="Arial" panose="020B0604020202020204" pitchFamily="34" charset="0"/>
              <a:buChar char="•"/>
            </a:pPr>
            <a:r>
              <a:rPr lang="hu-HU" sz="1800" dirty="0" smtClean="0">
                <a:latin typeface="Times New Roman" panose="02020603050405020304" pitchFamily="18" charset="0"/>
                <a:cs typeface="Times New Roman" panose="02020603050405020304" pitchFamily="18" charset="0"/>
              </a:rPr>
              <a:t>talaj </a:t>
            </a:r>
            <a:r>
              <a:rPr lang="hu-HU" sz="1800" dirty="0">
                <a:latin typeface="Times New Roman" panose="02020603050405020304" pitchFamily="18" charset="0"/>
                <a:cs typeface="Times New Roman" panose="02020603050405020304" pitchFamily="18" charset="0"/>
              </a:rPr>
              <a:t>állapot - megelőző műveletek minősége.</a:t>
            </a:r>
          </a:p>
        </p:txBody>
      </p:sp>
      <p:pic>
        <p:nvPicPr>
          <p:cNvPr id="4" name="Kép 3"/>
          <p:cNvPicPr>
            <a:picLocks noChangeAspect="1"/>
          </p:cNvPicPr>
          <p:nvPr/>
        </p:nvPicPr>
        <p:blipFill rotWithShape="1">
          <a:blip r:embed="rId3"/>
          <a:srcRect l="10786" r="5796"/>
          <a:stretch/>
        </p:blipFill>
        <p:spPr>
          <a:xfrm>
            <a:off x="5553776" y="1329826"/>
            <a:ext cx="6006165" cy="4383404"/>
          </a:xfrm>
          <a:prstGeom prst="rect">
            <a:avLst/>
          </a:prstGeom>
        </p:spPr>
      </p:pic>
    </p:spTree>
    <p:extLst>
      <p:ext uri="{BB962C8B-B14F-4D97-AF65-F5344CB8AC3E}">
        <p14:creationId xmlns:p14="http://schemas.microsoft.com/office/powerpoint/2010/main" val="2603845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kerekített téglalap 4"/>
          <p:cNvSpPr/>
          <p:nvPr/>
        </p:nvSpPr>
        <p:spPr>
          <a:xfrm>
            <a:off x="2618071" y="1430789"/>
            <a:ext cx="9018871" cy="85864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p:cNvSpPr>
            <a:spLocks noGrp="1"/>
          </p:cNvSpPr>
          <p:nvPr>
            <p:ph type="title"/>
          </p:nvPr>
        </p:nvSpPr>
        <p:spPr>
          <a:xfrm>
            <a:off x="321547" y="76368"/>
            <a:ext cx="11555605" cy="1325563"/>
          </a:xfrm>
        </p:spPr>
        <p:txBody>
          <a:bodyPr/>
          <a:lstStyle/>
          <a:p>
            <a:pPr algn="r"/>
            <a:r>
              <a:rPr lang="hu-HU" dirty="0"/>
              <a:t>Erőgép és munkagép geometria </a:t>
            </a:r>
            <a:r>
              <a:rPr lang="hu-HU" dirty="0" smtClean="0"/>
              <a:t>beállítások</a:t>
            </a:r>
            <a:br>
              <a:rPr lang="hu-HU" dirty="0" smtClean="0"/>
            </a:br>
            <a:endParaRPr lang="hu-HU" dirty="0"/>
          </a:p>
        </p:txBody>
      </p:sp>
      <p:pic>
        <p:nvPicPr>
          <p:cNvPr id="3" name="Kép 2"/>
          <p:cNvPicPr>
            <a:picLocks noChangeAspect="1"/>
          </p:cNvPicPr>
          <p:nvPr/>
        </p:nvPicPr>
        <p:blipFill rotWithShape="1">
          <a:blip r:embed="rId3"/>
          <a:srcRect l="5687"/>
          <a:stretch/>
        </p:blipFill>
        <p:spPr>
          <a:xfrm>
            <a:off x="134754" y="2682691"/>
            <a:ext cx="8016042" cy="3269976"/>
          </a:xfrm>
          <a:prstGeom prst="rect">
            <a:avLst/>
          </a:prstGeom>
        </p:spPr>
      </p:pic>
      <p:sp>
        <p:nvSpPr>
          <p:cNvPr id="4" name="Téglalap 3"/>
          <p:cNvSpPr/>
          <p:nvPr/>
        </p:nvSpPr>
        <p:spPr>
          <a:xfrm>
            <a:off x="2797741" y="1504944"/>
            <a:ext cx="8839201" cy="646331"/>
          </a:xfrm>
          <a:prstGeom prst="rect">
            <a:avLst/>
          </a:prstGeom>
        </p:spPr>
        <p:txBody>
          <a:bodyPr wrap="square">
            <a:spAutoFit/>
          </a:bodyPr>
          <a:lstStyle/>
          <a:p>
            <a:pPr algn="ctr">
              <a:lnSpc>
                <a:spcPct val="90000"/>
              </a:lnSpc>
              <a:spcBef>
                <a:spcPts val="1000"/>
              </a:spcBef>
              <a:buClr>
                <a:schemeClr val="dk1"/>
              </a:buClr>
              <a:buSzPts val="1600"/>
            </a:pPr>
            <a:r>
              <a:rPr lang="hu-HU" sz="2000" b="1" dirty="0">
                <a:solidFill>
                  <a:schemeClr val="dk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sym typeface="Calibri"/>
              </a:rPr>
              <a:t>Műveletek pontos végrehajtásához és megbízható  adatgyűjtéshez a következő geometriai paramétereket kell beállítani az </a:t>
            </a:r>
            <a:r>
              <a:rPr lang="hu-HU" sz="2000" b="1" dirty="0" smtClean="0">
                <a:solidFill>
                  <a:schemeClr val="dk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sym typeface="Calibri"/>
              </a:rPr>
              <a:t>univerzális terminálon:</a:t>
            </a:r>
            <a:endParaRPr lang="hu-HU" sz="2000" b="1" dirty="0">
              <a:solidFill>
                <a:schemeClr val="dk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sym typeface="Calibri"/>
            </a:endParaRPr>
          </a:p>
        </p:txBody>
      </p:sp>
      <p:sp>
        <p:nvSpPr>
          <p:cNvPr id="6" name="Téglalap 5"/>
          <p:cNvSpPr/>
          <p:nvPr/>
        </p:nvSpPr>
        <p:spPr>
          <a:xfrm>
            <a:off x="8348524" y="2569945"/>
            <a:ext cx="3769682" cy="3970318"/>
          </a:xfrm>
          <a:prstGeom prst="rect">
            <a:avLst/>
          </a:prstGeom>
        </p:spPr>
        <p:txBody>
          <a:bodyPr wrap="square">
            <a:spAutoFit/>
          </a:bodyPr>
          <a:lstStyle/>
          <a:p>
            <a:pPr marL="342900" indent="-342900">
              <a:buFont typeface="+mj-lt"/>
              <a:buAutoNum type="alphaUcPeriod"/>
            </a:pPr>
            <a:r>
              <a:rPr lang="hu-HU" sz="1800" dirty="0">
                <a:latin typeface="Times New Roman" panose="02020603050405020304" pitchFamily="18" charset="0"/>
                <a:cs typeface="Times New Roman" panose="02020603050405020304" pitchFamily="18" charset="0"/>
              </a:rPr>
              <a:t>GNSS vevő magassága.</a:t>
            </a:r>
          </a:p>
          <a:p>
            <a:pPr marL="342900" indent="-342900">
              <a:buFont typeface="+mj-lt"/>
              <a:buAutoNum type="alphaUcPeriod"/>
            </a:pPr>
            <a:r>
              <a:rPr lang="hu-HU" sz="1800" dirty="0">
                <a:latin typeface="Times New Roman" panose="02020603050405020304" pitchFamily="18" charset="0"/>
                <a:cs typeface="Times New Roman" panose="02020603050405020304" pitchFamily="18" charset="0"/>
              </a:rPr>
              <a:t>GNSS vevő vízszintes távolsága a nem kormányzott keréktől.</a:t>
            </a:r>
          </a:p>
          <a:p>
            <a:pPr marL="342900" indent="-342900">
              <a:buFont typeface="+mj-lt"/>
              <a:buAutoNum type="alphaUcPeriod"/>
            </a:pPr>
            <a:r>
              <a:rPr lang="hu-HU" sz="1800" dirty="0">
                <a:latin typeface="Times New Roman" panose="02020603050405020304" pitchFamily="18" charset="0"/>
                <a:cs typeface="Times New Roman" panose="02020603050405020304" pitchFamily="18" charset="0"/>
              </a:rPr>
              <a:t>nem kormányzott kerék és csatlakozási pont vízszintes távolsága.</a:t>
            </a:r>
          </a:p>
          <a:p>
            <a:pPr marL="342900" indent="-342900">
              <a:buFont typeface="+mj-lt"/>
              <a:buAutoNum type="alphaUcPeriod"/>
            </a:pPr>
            <a:r>
              <a:rPr lang="hu-HU" sz="1800" dirty="0">
                <a:latin typeface="Times New Roman" panose="02020603050405020304" pitchFamily="18" charset="0"/>
                <a:cs typeface="Times New Roman" panose="02020603050405020304" pitchFamily="18" charset="0"/>
              </a:rPr>
              <a:t>csatlakozási pont és a munkagép vezetési pontjának vízszintes távolsága</a:t>
            </a:r>
          </a:p>
          <a:p>
            <a:pPr marL="342900" indent="-342900">
              <a:buFont typeface="+mj-lt"/>
              <a:buAutoNum type="alphaUcPeriod"/>
            </a:pPr>
            <a:r>
              <a:rPr lang="hu-HU" sz="1800" dirty="0">
                <a:latin typeface="Times New Roman" panose="02020603050405020304" pitchFamily="18" charset="0"/>
                <a:cs typeface="Times New Roman" panose="02020603050405020304" pitchFamily="18" charset="0"/>
              </a:rPr>
              <a:t>csatlakozási pont és a munkagép első művelő elemének vízszintes távolsága</a:t>
            </a:r>
          </a:p>
          <a:p>
            <a:pPr marL="342900" indent="-342900">
              <a:buFont typeface="+mj-lt"/>
              <a:buAutoNum type="alphaUcPeriod"/>
            </a:pPr>
            <a:r>
              <a:rPr lang="hu-HU" sz="1800" dirty="0">
                <a:latin typeface="Times New Roman" panose="02020603050405020304" pitchFamily="18" charset="0"/>
                <a:cs typeface="Times New Roman" panose="02020603050405020304" pitchFamily="18" charset="0"/>
              </a:rPr>
              <a:t>munkagép első és utolsó művelő elemének vízszintes távolsága</a:t>
            </a:r>
          </a:p>
        </p:txBody>
      </p:sp>
      <p:pic>
        <p:nvPicPr>
          <p:cNvPr id="7" name="Kép 6"/>
          <p:cNvPicPr>
            <a:picLocks noChangeAspect="1"/>
          </p:cNvPicPr>
          <p:nvPr/>
        </p:nvPicPr>
        <p:blipFill>
          <a:blip r:embed="rId4"/>
          <a:stretch>
            <a:fillRect/>
          </a:stretch>
        </p:blipFill>
        <p:spPr>
          <a:xfrm>
            <a:off x="64392" y="19432"/>
            <a:ext cx="1876745" cy="1876745"/>
          </a:xfrm>
          <a:prstGeom prst="rect">
            <a:avLst/>
          </a:prstGeom>
        </p:spPr>
      </p:pic>
    </p:spTree>
    <p:extLst>
      <p:ext uri="{BB962C8B-B14F-4D97-AF65-F5344CB8AC3E}">
        <p14:creationId xmlns:p14="http://schemas.microsoft.com/office/powerpoint/2010/main" val="1706190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31172" y="76367"/>
            <a:ext cx="11555605" cy="1325563"/>
          </a:xfrm>
        </p:spPr>
        <p:txBody>
          <a:bodyPr/>
          <a:lstStyle/>
          <a:p>
            <a:pPr algn="r"/>
            <a:r>
              <a:rPr lang="hu-HU" dirty="0"/>
              <a:t>Erőgép és munkagép geometria </a:t>
            </a:r>
            <a:r>
              <a:rPr lang="hu-HU" dirty="0" smtClean="0"/>
              <a:t>beállítások</a:t>
            </a:r>
            <a:br>
              <a:rPr lang="hu-HU" dirty="0" smtClean="0"/>
            </a:br>
            <a:endParaRPr lang="hu-HU" dirty="0"/>
          </a:p>
        </p:txBody>
      </p:sp>
      <p:sp>
        <p:nvSpPr>
          <p:cNvPr id="3" name="Text Placeholder 2"/>
          <p:cNvSpPr txBox="1">
            <a:spLocks/>
          </p:cNvSpPr>
          <p:nvPr/>
        </p:nvSpPr>
        <p:spPr>
          <a:xfrm>
            <a:off x="590337" y="1893608"/>
            <a:ext cx="6399969" cy="16956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a:buAutoNum type="alphaUcPeriod" startAt="7"/>
            </a:pPr>
            <a:endParaRPr lang="hu-HU" dirty="0" smtClean="0"/>
          </a:p>
          <a:p>
            <a:pPr marL="342900" indent="-342900">
              <a:buFont typeface="Arial"/>
              <a:buAutoNum type="alphaUcPeriod" startAt="7"/>
            </a:pPr>
            <a:r>
              <a:rPr lang="hu-HU" sz="2000" dirty="0" smtClean="0">
                <a:latin typeface="Times New Roman" panose="02020603050405020304" pitchFamily="18" charset="0"/>
                <a:cs typeface="Times New Roman" panose="02020603050405020304" pitchFamily="18" charset="0"/>
              </a:rPr>
              <a:t> GNSS vevő és a gép középvonala közötti oldaltávolság</a:t>
            </a:r>
          </a:p>
          <a:p>
            <a:pPr marL="342900" indent="-342900">
              <a:buFont typeface="Arial"/>
              <a:buAutoNum type="alphaUcPeriod" startAt="8"/>
            </a:pPr>
            <a:r>
              <a:rPr lang="hu-HU" sz="2000" dirty="0" smtClean="0">
                <a:latin typeface="Times New Roman" panose="02020603050405020304" pitchFamily="18" charset="0"/>
                <a:cs typeface="Times New Roman" panose="02020603050405020304" pitchFamily="18" charset="0"/>
              </a:rPr>
              <a:t> Munkaszélesség</a:t>
            </a:r>
          </a:p>
          <a:p>
            <a:r>
              <a:rPr lang="hu-HU" sz="2000" dirty="0" smtClean="0">
                <a:latin typeface="Times New Roman" panose="02020603050405020304" pitchFamily="18" charset="0"/>
                <a:cs typeface="Times New Roman" panose="02020603050405020304" pitchFamily="18" charset="0"/>
              </a:rPr>
              <a:t>I.    Fizikai szélesség</a:t>
            </a:r>
          </a:p>
          <a:p>
            <a:r>
              <a:rPr lang="hu-HU" sz="2000" dirty="0" smtClean="0">
                <a:latin typeface="Times New Roman" panose="02020603050405020304" pitchFamily="18" charset="0"/>
                <a:cs typeface="Times New Roman" panose="02020603050405020304" pitchFamily="18" charset="0"/>
              </a:rPr>
              <a:t>J.    Nyomvonal térköz</a:t>
            </a:r>
          </a:p>
        </p:txBody>
      </p:sp>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337" y="3753854"/>
            <a:ext cx="6628423" cy="2515200"/>
          </a:xfrm>
          <a:prstGeom prst="rect">
            <a:avLst/>
          </a:prstGeom>
        </p:spPr>
      </p:pic>
      <p:pic>
        <p:nvPicPr>
          <p:cNvPr id="5" name="Kép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060" y="1893608"/>
            <a:ext cx="4500907" cy="4375446"/>
          </a:xfrm>
          <a:prstGeom prst="rect">
            <a:avLst/>
          </a:prstGeom>
        </p:spPr>
      </p:pic>
      <p:pic>
        <p:nvPicPr>
          <p:cNvPr id="6" name="Kép 5"/>
          <p:cNvPicPr>
            <a:picLocks noChangeAspect="1"/>
          </p:cNvPicPr>
          <p:nvPr/>
        </p:nvPicPr>
        <p:blipFill>
          <a:blip r:embed="rId5"/>
          <a:stretch>
            <a:fillRect/>
          </a:stretch>
        </p:blipFill>
        <p:spPr>
          <a:xfrm>
            <a:off x="64392" y="19432"/>
            <a:ext cx="1876745" cy="1876745"/>
          </a:xfrm>
          <a:prstGeom prst="rect">
            <a:avLst/>
          </a:prstGeom>
        </p:spPr>
      </p:pic>
      <p:sp>
        <p:nvSpPr>
          <p:cNvPr id="7" name="Lekerekített téglalap 6"/>
          <p:cNvSpPr/>
          <p:nvPr/>
        </p:nvSpPr>
        <p:spPr>
          <a:xfrm>
            <a:off x="2404521" y="870369"/>
            <a:ext cx="9018871" cy="85864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Téglalap 7"/>
          <p:cNvSpPr/>
          <p:nvPr/>
        </p:nvSpPr>
        <p:spPr>
          <a:xfrm>
            <a:off x="2584191" y="944524"/>
            <a:ext cx="8839201" cy="646331"/>
          </a:xfrm>
          <a:prstGeom prst="rect">
            <a:avLst/>
          </a:prstGeom>
        </p:spPr>
        <p:txBody>
          <a:bodyPr wrap="square">
            <a:spAutoFit/>
          </a:bodyPr>
          <a:lstStyle/>
          <a:p>
            <a:pPr algn="ctr">
              <a:lnSpc>
                <a:spcPct val="90000"/>
              </a:lnSpc>
              <a:spcBef>
                <a:spcPts val="1000"/>
              </a:spcBef>
              <a:buClr>
                <a:schemeClr val="dk1"/>
              </a:buClr>
              <a:buSzPts val="1600"/>
            </a:pPr>
            <a:r>
              <a:rPr lang="hu-HU" sz="2000" b="1" dirty="0">
                <a:solidFill>
                  <a:schemeClr val="dk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sym typeface="Calibri"/>
              </a:rPr>
              <a:t>Műveletek pontos végrehajtásához és megbízható  adatgyűjtéshez a következő geometriai paramétereket kell beállítani az </a:t>
            </a:r>
            <a:r>
              <a:rPr lang="hu-HU" sz="2000" b="1" dirty="0" smtClean="0">
                <a:solidFill>
                  <a:schemeClr val="dk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sym typeface="Calibri"/>
              </a:rPr>
              <a:t>univerzális terminálon:</a:t>
            </a:r>
            <a:endParaRPr lang="hu-HU" sz="2000" b="1" dirty="0">
              <a:solidFill>
                <a:schemeClr val="dk1"/>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sym typeface="Calibri"/>
            </a:endParaRPr>
          </a:p>
        </p:txBody>
      </p:sp>
    </p:spTree>
    <p:extLst>
      <p:ext uri="{BB962C8B-B14F-4D97-AF65-F5344CB8AC3E}">
        <p14:creationId xmlns:p14="http://schemas.microsoft.com/office/powerpoint/2010/main" val="1414611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Lekerekített téglalap 20"/>
          <p:cNvSpPr/>
          <p:nvPr/>
        </p:nvSpPr>
        <p:spPr>
          <a:xfrm>
            <a:off x="8527983" y="3224463"/>
            <a:ext cx="3445844" cy="287795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8" name="Lekerekített téglalap 17"/>
          <p:cNvSpPr/>
          <p:nvPr/>
        </p:nvSpPr>
        <p:spPr>
          <a:xfrm>
            <a:off x="7315200" y="1254398"/>
            <a:ext cx="4204354" cy="11253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p:cNvSpPr>
            <a:spLocks noGrp="1"/>
          </p:cNvSpPr>
          <p:nvPr>
            <p:ph type="title"/>
          </p:nvPr>
        </p:nvSpPr>
        <p:spPr>
          <a:xfrm>
            <a:off x="330783" y="106506"/>
            <a:ext cx="11555605" cy="1325563"/>
          </a:xfrm>
        </p:spPr>
        <p:txBody>
          <a:bodyPr/>
          <a:lstStyle/>
          <a:p>
            <a:pPr algn="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Termelési zónák kijelölése</a:t>
            </a:r>
            <a:r>
              <a:rPr lang="hu-HU" dirty="0" smtClean="0"/>
              <a:t/>
            </a:r>
            <a:br>
              <a:rPr lang="hu-HU" dirty="0" smtClean="0"/>
            </a:br>
            <a:endParaRPr lang="hu-HU" dirty="0"/>
          </a:p>
        </p:txBody>
      </p:sp>
      <p:pic>
        <p:nvPicPr>
          <p:cNvPr id="4" name="Kép 3"/>
          <p:cNvPicPr>
            <a:picLocks noChangeAspect="1"/>
          </p:cNvPicPr>
          <p:nvPr/>
        </p:nvPicPr>
        <p:blipFill rotWithShape="1">
          <a:blip r:embed="rId3"/>
          <a:srcRect l="16107" t="19862" b="15563"/>
          <a:stretch/>
        </p:blipFill>
        <p:spPr>
          <a:xfrm>
            <a:off x="89201" y="106506"/>
            <a:ext cx="2722128" cy="1772239"/>
          </a:xfrm>
          <a:prstGeom prst="rect">
            <a:avLst/>
          </a:prstGeom>
        </p:spPr>
      </p:pic>
      <p:pic>
        <p:nvPicPr>
          <p:cNvPr id="5" name="Kép 4"/>
          <p:cNvPicPr>
            <a:picLocks noChangeAspect="1"/>
          </p:cNvPicPr>
          <p:nvPr/>
        </p:nvPicPr>
        <p:blipFill rotWithShape="1">
          <a:blip r:embed="rId4"/>
          <a:srcRect r="8787"/>
          <a:stretch/>
        </p:blipFill>
        <p:spPr>
          <a:xfrm>
            <a:off x="82773" y="2284767"/>
            <a:ext cx="2727804" cy="1582923"/>
          </a:xfrm>
          <a:prstGeom prst="rect">
            <a:avLst/>
          </a:prstGeom>
        </p:spPr>
      </p:pic>
      <p:sp>
        <p:nvSpPr>
          <p:cNvPr id="6" name="Szövegdoboz 5"/>
          <p:cNvSpPr txBox="1"/>
          <p:nvPr/>
        </p:nvSpPr>
        <p:spPr>
          <a:xfrm>
            <a:off x="1232034" y="2352195"/>
            <a:ext cx="1506602" cy="276999"/>
          </a:xfrm>
          <a:prstGeom prst="rect">
            <a:avLst/>
          </a:prstGeom>
          <a:solidFill>
            <a:schemeClr val="bg1"/>
          </a:solidFill>
        </p:spPr>
        <p:txBody>
          <a:bodyPr wrap="square" rtlCol="0">
            <a:spAutoFit/>
          </a:bodyPr>
          <a:lstStyle/>
          <a:p>
            <a:pPr algn="ctr"/>
            <a:r>
              <a:rPr lang="hu-HU" sz="1200" dirty="0" smtClean="0">
                <a:latin typeface="Times New Roman" panose="02020603050405020304" pitchFamily="18" charset="0"/>
                <a:cs typeface="Times New Roman" panose="02020603050405020304" pitchFamily="18" charset="0"/>
              </a:rPr>
              <a:t>Forrás: Veristec.com</a:t>
            </a:r>
            <a:endParaRPr lang="hu-HU" sz="1200" dirty="0">
              <a:latin typeface="Times New Roman" panose="02020603050405020304" pitchFamily="18" charset="0"/>
              <a:cs typeface="Times New Roman" panose="02020603050405020304" pitchFamily="18" charset="0"/>
            </a:endParaRPr>
          </a:p>
        </p:txBody>
      </p:sp>
      <p:sp>
        <p:nvSpPr>
          <p:cNvPr id="7" name="Szövegdoboz 6"/>
          <p:cNvSpPr txBox="1"/>
          <p:nvPr/>
        </p:nvSpPr>
        <p:spPr>
          <a:xfrm>
            <a:off x="176185" y="1479295"/>
            <a:ext cx="1055849" cy="276999"/>
          </a:xfrm>
          <a:prstGeom prst="rect">
            <a:avLst/>
          </a:prstGeom>
          <a:solidFill>
            <a:schemeClr val="bg1"/>
          </a:solidFill>
        </p:spPr>
        <p:txBody>
          <a:bodyPr wrap="square" rtlCol="0">
            <a:spAutoFit/>
          </a:bodyPr>
          <a:lstStyle/>
          <a:p>
            <a:r>
              <a:rPr lang="hu-HU" sz="1200" dirty="0" smtClean="0">
                <a:latin typeface="Times New Roman" panose="02020603050405020304" pitchFamily="18" charset="0"/>
                <a:cs typeface="Times New Roman" panose="02020603050405020304" pitchFamily="18" charset="0"/>
              </a:rPr>
              <a:t>Forrás: KITE</a:t>
            </a:r>
            <a:endParaRPr lang="hu-HU" sz="1200" dirty="0">
              <a:latin typeface="Times New Roman" panose="02020603050405020304" pitchFamily="18" charset="0"/>
              <a:cs typeface="Times New Roman" panose="02020603050405020304" pitchFamily="18" charset="0"/>
            </a:endParaRPr>
          </a:p>
        </p:txBody>
      </p:sp>
      <p:pic>
        <p:nvPicPr>
          <p:cNvPr id="8" name="Kép 7"/>
          <p:cNvPicPr>
            <a:picLocks noChangeAspect="1"/>
          </p:cNvPicPr>
          <p:nvPr/>
        </p:nvPicPr>
        <p:blipFill rotWithShape="1">
          <a:blip r:embed="rId5"/>
          <a:srcRect l="14404" t="11937" r="8895" b="17199"/>
          <a:stretch/>
        </p:blipFill>
        <p:spPr>
          <a:xfrm>
            <a:off x="3285764" y="76839"/>
            <a:ext cx="3173219" cy="2178261"/>
          </a:xfrm>
          <a:prstGeom prst="rect">
            <a:avLst/>
          </a:prstGeom>
        </p:spPr>
      </p:pic>
      <p:sp>
        <p:nvSpPr>
          <p:cNvPr id="9" name="Szövegdoboz 8"/>
          <p:cNvSpPr txBox="1"/>
          <p:nvPr/>
        </p:nvSpPr>
        <p:spPr>
          <a:xfrm>
            <a:off x="5188017" y="1817048"/>
            <a:ext cx="1182874" cy="276999"/>
          </a:xfrm>
          <a:prstGeom prst="rect">
            <a:avLst/>
          </a:prstGeom>
          <a:solidFill>
            <a:schemeClr val="bg1"/>
          </a:solidFill>
        </p:spPr>
        <p:txBody>
          <a:bodyPr wrap="square" rtlCol="0">
            <a:spAutoFit/>
          </a:bodyPr>
          <a:lstStyle/>
          <a:p>
            <a:pPr algn="ctr"/>
            <a:r>
              <a:rPr lang="hu-HU" sz="1200" dirty="0" smtClean="0">
                <a:latin typeface="Times New Roman" panose="02020603050405020304" pitchFamily="18" charset="0"/>
                <a:cs typeface="Times New Roman" panose="02020603050405020304" pitchFamily="18" charset="0"/>
              </a:rPr>
              <a:t>Forrás: CLAAS</a:t>
            </a:r>
            <a:endParaRPr lang="hu-HU" sz="1200" dirty="0">
              <a:latin typeface="Times New Roman" panose="02020603050405020304" pitchFamily="18" charset="0"/>
              <a:cs typeface="Times New Roman" panose="02020603050405020304" pitchFamily="18" charset="0"/>
            </a:endParaRPr>
          </a:p>
        </p:txBody>
      </p:sp>
      <p:pic>
        <p:nvPicPr>
          <p:cNvPr id="10" name="Kép 9"/>
          <p:cNvPicPr>
            <a:picLocks noChangeAspect="1"/>
          </p:cNvPicPr>
          <p:nvPr/>
        </p:nvPicPr>
        <p:blipFill>
          <a:blip r:embed="rId6"/>
          <a:stretch>
            <a:fillRect/>
          </a:stretch>
        </p:blipFill>
        <p:spPr>
          <a:xfrm>
            <a:off x="3285764" y="3114300"/>
            <a:ext cx="4887708" cy="3238107"/>
          </a:xfrm>
          <a:prstGeom prst="rect">
            <a:avLst/>
          </a:prstGeom>
        </p:spPr>
      </p:pic>
      <p:sp>
        <p:nvSpPr>
          <p:cNvPr id="11" name="Szövegdoboz 10"/>
          <p:cNvSpPr txBox="1"/>
          <p:nvPr/>
        </p:nvSpPr>
        <p:spPr>
          <a:xfrm>
            <a:off x="6533938" y="6186841"/>
            <a:ext cx="1562524" cy="276999"/>
          </a:xfrm>
          <a:prstGeom prst="rect">
            <a:avLst/>
          </a:prstGeom>
          <a:solidFill>
            <a:schemeClr val="bg1"/>
          </a:solidFill>
        </p:spPr>
        <p:txBody>
          <a:bodyPr wrap="square" rtlCol="0">
            <a:spAutoFit/>
          </a:bodyPr>
          <a:lstStyle/>
          <a:p>
            <a:pPr algn="ctr"/>
            <a:r>
              <a:rPr lang="hu-HU" sz="1200" dirty="0" smtClean="0">
                <a:latin typeface="Times New Roman" panose="02020603050405020304" pitchFamily="18" charset="0"/>
                <a:cs typeface="Times New Roman" panose="02020603050405020304" pitchFamily="18" charset="0"/>
              </a:rPr>
              <a:t>Forrás: </a:t>
            </a:r>
            <a:r>
              <a:rPr lang="hu-HU" sz="1200" dirty="0" err="1" smtClean="0">
                <a:latin typeface="Times New Roman" panose="02020603050405020304" pitchFamily="18" charset="0"/>
                <a:cs typeface="Times New Roman" panose="02020603050405020304" pitchFamily="18" charset="0"/>
              </a:rPr>
              <a:t>Milics</a:t>
            </a:r>
            <a:r>
              <a:rPr lang="hu-HU" sz="1200" dirty="0" smtClean="0">
                <a:latin typeface="Times New Roman" panose="02020603050405020304" pitchFamily="18" charset="0"/>
                <a:cs typeface="Times New Roman" panose="02020603050405020304" pitchFamily="18" charset="0"/>
              </a:rPr>
              <a:t> G.</a:t>
            </a:r>
            <a:endParaRPr lang="hu-HU" sz="1200" dirty="0">
              <a:latin typeface="Times New Roman" panose="02020603050405020304" pitchFamily="18" charset="0"/>
              <a:cs typeface="Times New Roman" panose="02020603050405020304" pitchFamily="18" charset="0"/>
            </a:endParaRPr>
          </a:p>
        </p:txBody>
      </p:sp>
      <p:pic>
        <p:nvPicPr>
          <p:cNvPr id="12" name="Kép 11"/>
          <p:cNvPicPr>
            <a:picLocks noChangeAspect="1"/>
          </p:cNvPicPr>
          <p:nvPr/>
        </p:nvPicPr>
        <p:blipFill rotWithShape="1">
          <a:blip r:embed="rId7"/>
          <a:srcRect l="14908" t="14915" r="19278" b="8801"/>
          <a:stretch/>
        </p:blipFill>
        <p:spPr>
          <a:xfrm>
            <a:off x="90469" y="4259839"/>
            <a:ext cx="2720860" cy="1754238"/>
          </a:xfrm>
          <a:prstGeom prst="rect">
            <a:avLst/>
          </a:prstGeom>
        </p:spPr>
      </p:pic>
      <p:sp>
        <p:nvSpPr>
          <p:cNvPr id="13" name="Szövegdoboz 12"/>
          <p:cNvSpPr txBox="1"/>
          <p:nvPr/>
        </p:nvSpPr>
        <p:spPr>
          <a:xfrm>
            <a:off x="286477" y="1916546"/>
            <a:ext cx="2327576" cy="338554"/>
          </a:xfrm>
          <a:prstGeom prst="rect">
            <a:avLst/>
          </a:prstGeom>
          <a:noFill/>
        </p:spPr>
        <p:txBody>
          <a:bodyPr wrap="square" rtlCol="0">
            <a:spAutoFit/>
          </a:bodyPr>
          <a:lstStyle/>
          <a:p>
            <a:r>
              <a:rPr lang="hu-HU" sz="1600" dirty="0" smtClean="0">
                <a:latin typeface="Times New Roman" panose="02020603050405020304" pitchFamily="18" charset="0"/>
                <a:cs typeface="Times New Roman" panose="02020603050405020304" pitchFamily="18" charset="0"/>
              </a:rPr>
              <a:t>Automata talajmintavétel</a:t>
            </a:r>
            <a:endParaRPr lang="hu-HU" sz="1600" dirty="0">
              <a:latin typeface="Times New Roman" panose="02020603050405020304" pitchFamily="18" charset="0"/>
              <a:cs typeface="Times New Roman" panose="02020603050405020304" pitchFamily="18" charset="0"/>
            </a:endParaRPr>
          </a:p>
        </p:txBody>
      </p:sp>
      <p:sp>
        <p:nvSpPr>
          <p:cNvPr id="14" name="Szövegdoboz 13"/>
          <p:cNvSpPr txBox="1"/>
          <p:nvPr/>
        </p:nvSpPr>
        <p:spPr>
          <a:xfrm>
            <a:off x="8275" y="3887876"/>
            <a:ext cx="3139610" cy="338554"/>
          </a:xfrm>
          <a:prstGeom prst="rect">
            <a:avLst/>
          </a:prstGeom>
          <a:noFill/>
        </p:spPr>
        <p:txBody>
          <a:bodyPr wrap="square" rtlCol="0">
            <a:spAutoFit/>
          </a:bodyPr>
          <a:lstStyle/>
          <a:p>
            <a:r>
              <a:rPr lang="hu-HU" sz="1600" dirty="0" smtClean="0">
                <a:latin typeface="Times New Roman" panose="02020603050405020304" pitchFamily="18" charset="0"/>
                <a:cs typeface="Times New Roman" panose="02020603050405020304" pitchFamily="18" charset="0"/>
              </a:rPr>
              <a:t>Talaj </a:t>
            </a:r>
            <a:r>
              <a:rPr lang="hu-HU" sz="1600" dirty="0" err="1" smtClean="0">
                <a:latin typeface="Times New Roman" panose="02020603050405020304" pitchFamily="18" charset="0"/>
                <a:cs typeface="Times New Roman" panose="02020603050405020304" pitchFamily="18" charset="0"/>
              </a:rPr>
              <a:t>elektro-konduktivitás</a:t>
            </a:r>
            <a:r>
              <a:rPr lang="hu-HU" sz="1600" dirty="0" smtClean="0">
                <a:latin typeface="Times New Roman" panose="02020603050405020304" pitchFamily="18" charset="0"/>
                <a:cs typeface="Times New Roman" panose="02020603050405020304" pitchFamily="18" charset="0"/>
              </a:rPr>
              <a:t> mérés</a:t>
            </a:r>
            <a:endParaRPr lang="hu-HU" sz="1600" dirty="0">
              <a:latin typeface="Times New Roman" panose="02020603050405020304" pitchFamily="18" charset="0"/>
              <a:cs typeface="Times New Roman" panose="02020603050405020304" pitchFamily="18" charset="0"/>
            </a:endParaRPr>
          </a:p>
        </p:txBody>
      </p:sp>
      <p:sp>
        <p:nvSpPr>
          <p:cNvPr id="15" name="Szövegdoboz 14"/>
          <p:cNvSpPr txBox="1"/>
          <p:nvPr/>
        </p:nvSpPr>
        <p:spPr>
          <a:xfrm>
            <a:off x="600879" y="6013853"/>
            <a:ext cx="1698772" cy="338554"/>
          </a:xfrm>
          <a:prstGeom prst="rect">
            <a:avLst/>
          </a:prstGeom>
          <a:noFill/>
        </p:spPr>
        <p:txBody>
          <a:bodyPr wrap="square" rtlCol="0">
            <a:spAutoFit/>
          </a:bodyPr>
          <a:lstStyle/>
          <a:p>
            <a:pPr algn="ctr"/>
            <a:r>
              <a:rPr lang="hu-HU" sz="1600" dirty="0" smtClean="0">
                <a:latin typeface="Times New Roman" panose="02020603050405020304" pitchFamily="18" charset="0"/>
                <a:cs typeface="Times New Roman" panose="02020603050405020304" pitchFamily="18" charset="0"/>
              </a:rPr>
              <a:t>Talajradar</a:t>
            </a:r>
            <a:endParaRPr lang="hu-HU" sz="1600" dirty="0">
              <a:latin typeface="Times New Roman" panose="02020603050405020304" pitchFamily="18" charset="0"/>
              <a:cs typeface="Times New Roman" panose="02020603050405020304" pitchFamily="18" charset="0"/>
            </a:endParaRPr>
          </a:p>
        </p:txBody>
      </p:sp>
      <p:sp>
        <p:nvSpPr>
          <p:cNvPr id="16" name="Szövegdoboz 15"/>
          <p:cNvSpPr txBox="1"/>
          <p:nvPr/>
        </p:nvSpPr>
        <p:spPr>
          <a:xfrm>
            <a:off x="3681617" y="2400952"/>
            <a:ext cx="2432131" cy="338554"/>
          </a:xfrm>
          <a:prstGeom prst="rect">
            <a:avLst/>
          </a:prstGeom>
          <a:noFill/>
        </p:spPr>
        <p:txBody>
          <a:bodyPr wrap="square" rtlCol="0">
            <a:spAutoFit/>
          </a:bodyPr>
          <a:lstStyle/>
          <a:p>
            <a:pPr algn="ctr"/>
            <a:r>
              <a:rPr lang="hu-HU" sz="1600" dirty="0" smtClean="0">
                <a:latin typeface="Times New Roman" panose="02020603050405020304" pitchFamily="18" charset="0"/>
                <a:cs typeface="Times New Roman" panose="02020603050405020304" pitchFamily="18" charset="0"/>
              </a:rPr>
              <a:t>Hozamtérkép</a:t>
            </a:r>
            <a:endParaRPr lang="hu-HU" sz="1600" dirty="0">
              <a:latin typeface="Times New Roman" panose="02020603050405020304" pitchFamily="18" charset="0"/>
              <a:cs typeface="Times New Roman" panose="02020603050405020304" pitchFamily="18" charset="0"/>
            </a:endParaRPr>
          </a:p>
        </p:txBody>
      </p:sp>
      <p:sp>
        <p:nvSpPr>
          <p:cNvPr id="17" name="Szövegdoboz 16"/>
          <p:cNvSpPr txBox="1"/>
          <p:nvPr/>
        </p:nvSpPr>
        <p:spPr>
          <a:xfrm>
            <a:off x="7616857" y="1293828"/>
            <a:ext cx="3902697" cy="830997"/>
          </a:xfrm>
          <a:prstGeom prst="rect">
            <a:avLst/>
          </a:prstGeom>
          <a:noFill/>
        </p:spPr>
        <p:txBody>
          <a:bodyPr wrap="square" rtlCol="0">
            <a:spAutoFit/>
          </a:bodyPr>
          <a:lstStyle/>
          <a:p>
            <a:pPr algn="ctr"/>
            <a:r>
              <a:rPr lang="hu-HU" sz="2400" dirty="0" smtClean="0">
                <a:latin typeface="Times New Roman" panose="02020603050405020304" pitchFamily="18" charset="0"/>
                <a:cs typeface="Times New Roman" panose="02020603050405020304" pitchFamily="18" charset="0"/>
              </a:rPr>
              <a:t>Táblaméretnél kisebb homogén termelési környezet.</a:t>
            </a:r>
            <a:endParaRPr lang="hu-HU" sz="2400" dirty="0">
              <a:latin typeface="Times New Roman" panose="02020603050405020304" pitchFamily="18" charset="0"/>
              <a:cs typeface="Times New Roman" panose="02020603050405020304" pitchFamily="18" charset="0"/>
            </a:endParaRPr>
          </a:p>
        </p:txBody>
      </p:sp>
      <p:sp>
        <p:nvSpPr>
          <p:cNvPr id="19" name="Lefelé nyíl 18"/>
          <p:cNvSpPr/>
          <p:nvPr/>
        </p:nvSpPr>
        <p:spPr>
          <a:xfrm>
            <a:off x="9150013" y="835227"/>
            <a:ext cx="263951" cy="314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0" name="Szövegdoboz 19"/>
          <p:cNvSpPr txBox="1"/>
          <p:nvPr/>
        </p:nvSpPr>
        <p:spPr>
          <a:xfrm>
            <a:off x="8647907" y="3336197"/>
            <a:ext cx="3260862" cy="2677656"/>
          </a:xfrm>
          <a:prstGeom prst="rect">
            <a:avLst/>
          </a:prstGeom>
          <a:noFill/>
        </p:spPr>
        <p:txBody>
          <a:bodyPr wrap="square" rtlCol="0">
            <a:spAutoFit/>
          </a:bodyPr>
          <a:lstStyle/>
          <a:p>
            <a:r>
              <a:rPr lang="hu-HU" sz="2400" dirty="0" smtClean="0">
                <a:latin typeface="Times New Roman" panose="02020603050405020304" pitchFamily="18" charset="0"/>
                <a:cs typeface="Times New Roman" panose="02020603050405020304" pitchFamily="18" charset="0"/>
              </a:rPr>
              <a:t>Kijelölésük történhet:</a:t>
            </a:r>
          </a:p>
          <a:p>
            <a:pPr marL="342900" indent="-342900">
              <a:buFont typeface="Arial" panose="020B0604020202020204" pitchFamily="34" charset="0"/>
              <a:buChar char="•"/>
            </a:pPr>
            <a:r>
              <a:rPr lang="hu-HU" sz="2400" dirty="0" smtClean="0">
                <a:latin typeface="Times New Roman" panose="02020603050405020304" pitchFamily="18" charset="0"/>
                <a:cs typeface="Times New Roman" panose="02020603050405020304" pitchFamily="18" charset="0"/>
              </a:rPr>
              <a:t>Laboratóriumi talajvizsgálatokkal.</a:t>
            </a:r>
          </a:p>
          <a:p>
            <a:pPr marL="342900" indent="-342900">
              <a:buFont typeface="Arial" panose="020B0604020202020204" pitchFamily="34" charset="0"/>
              <a:buChar char="•"/>
            </a:pPr>
            <a:r>
              <a:rPr lang="hu-HU" sz="2400" dirty="0" smtClean="0">
                <a:latin typeface="Times New Roman" panose="02020603050405020304" pitchFamily="18" charset="0"/>
                <a:cs typeface="Times New Roman" panose="02020603050405020304" pitchFamily="18" charset="0"/>
              </a:rPr>
              <a:t>Termelési és környezeti adatok utólagos szűrésével és komplex elemzésével.</a:t>
            </a:r>
            <a:endParaRPr lang="hu-HU" sz="2400" dirty="0">
              <a:latin typeface="Times New Roman" panose="02020603050405020304" pitchFamily="18" charset="0"/>
              <a:cs typeface="Times New Roman" panose="02020603050405020304" pitchFamily="18" charset="0"/>
            </a:endParaRPr>
          </a:p>
        </p:txBody>
      </p:sp>
      <p:sp>
        <p:nvSpPr>
          <p:cNvPr id="22" name="Szövegdoboz 21"/>
          <p:cNvSpPr txBox="1"/>
          <p:nvPr/>
        </p:nvSpPr>
        <p:spPr>
          <a:xfrm>
            <a:off x="4010277" y="6388647"/>
            <a:ext cx="2098308" cy="338554"/>
          </a:xfrm>
          <a:prstGeom prst="rect">
            <a:avLst/>
          </a:prstGeom>
          <a:noFill/>
        </p:spPr>
        <p:txBody>
          <a:bodyPr wrap="square" rtlCol="0">
            <a:spAutoFit/>
          </a:bodyPr>
          <a:lstStyle/>
          <a:p>
            <a:r>
              <a:rPr lang="hu-HU" sz="1600" dirty="0" smtClean="0">
                <a:latin typeface="Times New Roman" panose="02020603050405020304" pitchFamily="18" charset="0"/>
                <a:cs typeface="Times New Roman" panose="02020603050405020304" pitchFamily="18" charset="0"/>
              </a:rPr>
              <a:t>Komplex adatelemzés</a:t>
            </a:r>
            <a:endParaRPr lang="hu-HU" sz="1600" dirty="0">
              <a:latin typeface="Times New Roman" panose="02020603050405020304" pitchFamily="18" charset="0"/>
              <a:cs typeface="Times New Roman" panose="02020603050405020304" pitchFamily="18" charset="0"/>
            </a:endParaRPr>
          </a:p>
        </p:txBody>
      </p:sp>
      <p:sp>
        <p:nvSpPr>
          <p:cNvPr id="23" name="Szövegdoboz 22"/>
          <p:cNvSpPr txBox="1"/>
          <p:nvPr/>
        </p:nvSpPr>
        <p:spPr>
          <a:xfrm>
            <a:off x="153540" y="4403957"/>
            <a:ext cx="1424540" cy="276999"/>
          </a:xfrm>
          <a:prstGeom prst="rect">
            <a:avLst/>
          </a:prstGeom>
          <a:solidFill>
            <a:schemeClr val="bg1"/>
          </a:solidFill>
        </p:spPr>
        <p:txBody>
          <a:bodyPr wrap="square" rtlCol="0">
            <a:spAutoFit/>
          </a:bodyPr>
          <a:lstStyle/>
          <a:p>
            <a:pPr algn="ctr"/>
            <a:r>
              <a:rPr lang="hu-HU" sz="1200" dirty="0" smtClean="0">
                <a:latin typeface="Times New Roman" panose="02020603050405020304" pitchFamily="18" charset="0"/>
                <a:cs typeface="Times New Roman" panose="02020603050405020304" pitchFamily="18" charset="0"/>
              </a:rPr>
              <a:t>Forrás: </a:t>
            </a:r>
            <a:r>
              <a:rPr lang="hu-HU" sz="1200" dirty="0" err="1" smtClean="0">
                <a:latin typeface="Times New Roman" panose="02020603050405020304" pitchFamily="18" charset="0"/>
                <a:cs typeface="Times New Roman" panose="02020603050405020304" pitchFamily="18" charset="0"/>
              </a:rPr>
              <a:t>Soil-Xplorer</a:t>
            </a:r>
            <a:endParaRPr lang="hu-H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29073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93838" y="106507"/>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Kezelési tervek készítése</a:t>
            </a:r>
            <a:r>
              <a:rPr lang="hu-HU" dirty="0"/>
              <a:t/>
            </a:r>
            <a:br>
              <a:rPr lang="hu-HU" dirty="0"/>
            </a:br>
            <a:endParaRPr lang="hu-HU" dirty="0"/>
          </a:p>
        </p:txBody>
      </p:sp>
      <p:pic>
        <p:nvPicPr>
          <p:cNvPr id="3" name="Kép 2"/>
          <p:cNvPicPr/>
          <p:nvPr/>
        </p:nvPicPr>
        <p:blipFill>
          <a:blip r:embed="rId3" cstate="print">
            <a:extLst>
              <a:ext uri="{28A0092B-C50C-407E-A947-70E740481C1C}">
                <a14:useLocalDpi xmlns:a14="http://schemas.microsoft.com/office/drawing/2010/main" val="0"/>
              </a:ext>
            </a:extLst>
          </a:blip>
          <a:stretch>
            <a:fillRect/>
          </a:stretch>
        </p:blipFill>
        <p:spPr>
          <a:xfrm>
            <a:off x="6839672" y="990600"/>
            <a:ext cx="5140129" cy="5732637"/>
          </a:xfrm>
          <a:prstGeom prst="rect">
            <a:avLst/>
          </a:prstGeom>
        </p:spPr>
      </p:pic>
      <p:sp>
        <p:nvSpPr>
          <p:cNvPr id="4" name="Téglalap 3"/>
          <p:cNvSpPr/>
          <p:nvPr/>
        </p:nvSpPr>
        <p:spPr>
          <a:xfrm>
            <a:off x="656510" y="990600"/>
            <a:ext cx="6183162" cy="1200329"/>
          </a:xfrm>
          <a:prstGeom prst="rect">
            <a:avLst/>
          </a:prstGeom>
        </p:spPr>
        <p:txBody>
          <a:bodyPr wrap="square">
            <a:spAutoFit/>
          </a:bodyPr>
          <a:lstStyle/>
          <a:p>
            <a:r>
              <a:rPr lang="hu-HU" sz="2400" dirty="0">
                <a:latin typeface="Times New Roman" panose="02020603050405020304" pitchFamily="18" charset="0"/>
                <a:ea typeface="Calibri" panose="020F0502020204030204" pitchFamily="34" charset="0"/>
                <a:cs typeface="Times New Roman" panose="02020603050405020304" pitchFamily="18" charset="0"/>
              </a:rPr>
              <a:t>A talaj tápanyag tartalmának ismerete még nem jelenti azt, hogy egyúttal elkészült a kezelési térképünk </a:t>
            </a:r>
            <a:r>
              <a:rPr lang="hu-HU" sz="2400" dirty="0" smtClean="0">
                <a:latin typeface="Times New Roman" panose="02020603050405020304" pitchFamily="18" charset="0"/>
                <a:ea typeface="Calibri" panose="020F0502020204030204" pitchFamily="34" charset="0"/>
                <a:cs typeface="Times New Roman" panose="02020603050405020304" pitchFamily="18" charset="0"/>
              </a:rPr>
              <a:t>is. Adatkonvertálásra </a:t>
            </a:r>
            <a:r>
              <a:rPr lang="hu-HU" sz="2400" dirty="0">
                <a:latin typeface="Times New Roman" panose="02020603050405020304" pitchFamily="18" charset="0"/>
                <a:ea typeface="Calibri" panose="020F0502020204030204" pitchFamily="34" charset="0"/>
                <a:cs typeface="Times New Roman" panose="02020603050405020304" pitchFamily="18" charset="0"/>
              </a:rPr>
              <a:t>van szükség.</a:t>
            </a:r>
            <a:endParaRPr lang="hu-HU" sz="2400" dirty="0">
              <a:latin typeface="Times New Roman" panose="02020603050405020304" pitchFamily="18" charset="0"/>
              <a:cs typeface="Times New Roman" panose="02020603050405020304" pitchFamily="18" charset="0"/>
            </a:endParaRPr>
          </a:p>
        </p:txBody>
      </p:sp>
      <p:sp>
        <p:nvSpPr>
          <p:cNvPr id="5" name="Téglalap 4"/>
          <p:cNvSpPr/>
          <p:nvPr/>
        </p:nvSpPr>
        <p:spPr>
          <a:xfrm>
            <a:off x="1927606" y="5363070"/>
            <a:ext cx="6161746" cy="1200329"/>
          </a:xfrm>
          <a:prstGeom prst="rect">
            <a:avLst/>
          </a:prstGeom>
        </p:spPr>
        <p:txBody>
          <a:bodyPr wrap="square">
            <a:spAutoFit/>
          </a:bodyPr>
          <a:lstStyle/>
          <a:p>
            <a:r>
              <a:rPr lang="hu-HU" sz="2400" dirty="0" smtClean="0">
                <a:latin typeface="Times New Roman" panose="02020603050405020304" pitchFamily="18" charset="0"/>
                <a:ea typeface="Calibri" panose="020F0502020204030204" pitchFamily="34" charset="0"/>
              </a:rPr>
              <a:t>A </a:t>
            </a:r>
            <a:r>
              <a:rPr lang="hu-HU" sz="2400" dirty="0">
                <a:latin typeface="Times New Roman" panose="02020603050405020304" pitchFamily="18" charset="0"/>
                <a:ea typeface="Calibri" panose="020F0502020204030204" pitchFamily="34" charset="0"/>
              </a:rPr>
              <a:t>kijuttatási terv mindenképpen a gép munkaszélességét figyelembe vevő négyzethálóhoz (raszter) illeszkedik. </a:t>
            </a:r>
            <a:endParaRPr lang="hu-HU" sz="2400" dirty="0"/>
          </a:p>
        </p:txBody>
      </p:sp>
      <p:pic>
        <p:nvPicPr>
          <p:cNvPr id="6" name="Kép 5"/>
          <p:cNvPicPr>
            <a:picLocks noChangeAspect="1"/>
          </p:cNvPicPr>
          <p:nvPr/>
        </p:nvPicPr>
        <p:blipFill>
          <a:blip r:embed="rId4"/>
          <a:stretch>
            <a:fillRect/>
          </a:stretch>
        </p:blipFill>
        <p:spPr>
          <a:xfrm>
            <a:off x="656510" y="2100687"/>
            <a:ext cx="3904684" cy="2928513"/>
          </a:xfrm>
          <a:prstGeom prst="rect">
            <a:avLst/>
          </a:prstGeom>
        </p:spPr>
      </p:pic>
      <p:pic>
        <p:nvPicPr>
          <p:cNvPr id="7" name="Kép 6"/>
          <p:cNvPicPr>
            <a:picLocks noChangeAspect="1"/>
          </p:cNvPicPr>
          <p:nvPr/>
        </p:nvPicPr>
        <p:blipFill rotWithShape="1">
          <a:blip r:embed="rId5"/>
          <a:srcRect l="20636" r="12410"/>
          <a:stretch/>
        </p:blipFill>
        <p:spPr>
          <a:xfrm>
            <a:off x="4747932" y="2236213"/>
            <a:ext cx="1783081" cy="1765315"/>
          </a:xfrm>
          <a:prstGeom prst="rect">
            <a:avLst/>
          </a:prstGeom>
        </p:spPr>
      </p:pic>
      <p:sp>
        <p:nvSpPr>
          <p:cNvPr id="8" name="Szövegdoboz 7"/>
          <p:cNvSpPr txBox="1"/>
          <p:nvPr/>
        </p:nvSpPr>
        <p:spPr>
          <a:xfrm>
            <a:off x="4540155" y="4404156"/>
            <a:ext cx="1869321" cy="400110"/>
          </a:xfrm>
          <a:prstGeom prst="rect">
            <a:avLst/>
          </a:prstGeom>
          <a:noFill/>
        </p:spPr>
        <p:txBody>
          <a:bodyPr wrap="square" rtlCol="0">
            <a:spAutoFit/>
          </a:bodyPr>
          <a:lstStyle/>
          <a:p>
            <a:pPr algn="ctr"/>
            <a:r>
              <a:rPr lang="hu-HU" sz="2000" dirty="0" smtClean="0">
                <a:latin typeface="Times New Roman" panose="02020603050405020304" pitchFamily="18" charset="0"/>
                <a:cs typeface="Times New Roman" panose="02020603050405020304" pitchFamily="18" charset="0"/>
              </a:rPr>
              <a:t>Hová szórjam?</a:t>
            </a:r>
            <a:endParaRPr lang="hu-H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37243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67729" y="78798"/>
            <a:ext cx="11555605" cy="1325563"/>
          </a:xfrm>
        </p:spPr>
        <p:txBody>
          <a:bodyPr/>
          <a:lstStyle/>
          <a:p>
            <a:pPr algn="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Vezérelt anyagkijuttatás</a:t>
            </a:r>
            <a:r>
              <a:rPr lang="hu-HU" dirty="0" smtClean="0"/>
              <a:t/>
            </a:r>
            <a:br>
              <a:rPr lang="hu-HU" dirty="0" smtClean="0"/>
            </a:br>
            <a:endParaRPr lang="hu-HU" dirty="0"/>
          </a:p>
        </p:txBody>
      </p:sp>
      <p:sp>
        <p:nvSpPr>
          <p:cNvPr id="3" name="Téglalap 2"/>
          <p:cNvSpPr/>
          <p:nvPr/>
        </p:nvSpPr>
        <p:spPr>
          <a:xfrm>
            <a:off x="950614" y="833385"/>
            <a:ext cx="10583501" cy="2503249"/>
          </a:xfrm>
          <a:prstGeom prst="rect">
            <a:avLst/>
          </a:prstGeom>
        </p:spPr>
        <p:txBody>
          <a:bodyPr wrap="square">
            <a:spAutoFit/>
          </a:bodyPr>
          <a:lstStyle/>
          <a:p>
            <a:pPr algn="just">
              <a:lnSpc>
                <a:spcPct val="150000"/>
              </a:lnSpc>
              <a:spcAft>
                <a:spcPts val="800"/>
              </a:spcAft>
            </a:pPr>
            <a:r>
              <a:rPr lang="hu-HU" sz="2000" b="1" dirty="0">
                <a:latin typeface="Times New Roman" panose="02020603050405020304" pitchFamily="18" charset="0"/>
                <a:ea typeface="Calibri" panose="020F0502020204030204" pitchFamily="34" charset="0"/>
                <a:cs typeface="Times New Roman" panose="02020603050405020304" pitchFamily="18" charset="0"/>
              </a:rPr>
              <a:t>Az anyag kijuttató művelet végrehajtása során leegyszerűsítve a következő folyamat zajlik le:</a:t>
            </a:r>
          </a:p>
          <a:p>
            <a:pPr marL="342900" lvl="0" indent="-342900" algn="just">
              <a:lnSpc>
                <a:spcPct val="150000"/>
              </a:lnSpc>
              <a:buFont typeface="+mj-lt"/>
              <a:buAutoNum type="arabicPeriod"/>
            </a:pPr>
            <a:r>
              <a:rPr lang="hu-HU" sz="2000" dirty="0">
                <a:latin typeface="Times New Roman" panose="02020603050405020304" pitchFamily="18" charset="0"/>
                <a:ea typeface="Calibri" panose="020F0502020204030204" pitchFamily="34" charset="0"/>
                <a:cs typeface="Times New Roman" panose="02020603050405020304" pitchFamily="18" charset="0"/>
              </a:rPr>
              <a:t>A gép földrajzi pozíciójának meghatározása (GPS, DGPS, RTK);</a:t>
            </a:r>
          </a:p>
          <a:p>
            <a:pPr marL="342900" lvl="0" indent="-342900" algn="just">
              <a:lnSpc>
                <a:spcPct val="150000"/>
              </a:lnSpc>
              <a:buFont typeface="+mj-lt"/>
              <a:buAutoNum type="arabicPeriod"/>
            </a:pPr>
            <a:r>
              <a:rPr lang="hu-HU" sz="2000" dirty="0">
                <a:latin typeface="Times New Roman" panose="02020603050405020304" pitchFamily="18" charset="0"/>
                <a:ea typeface="Calibri" panose="020F0502020204030204" pitchFamily="34" charset="0"/>
                <a:cs typeface="Times New Roman" panose="02020603050405020304" pitchFamily="18" charset="0"/>
              </a:rPr>
              <a:t>A vezérlő térképadataiból az adott koordináta értékekhez tartozó szórási mennyiség kiolvasása.</a:t>
            </a:r>
          </a:p>
          <a:p>
            <a:pPr marL="342900" lvl="0" indent="-342900" algn="just">
              <a:lnSpc>
                <a:spcPct val="150000"/>
              </a:lnSpc>
              <a:buFont typeface="+mj-lt"/>
              <a:buAutoNum type="arabicPeriod"/>
            </a:pPr>
            <a:r>
              <a:rPr lang="hu-HU" sz="2000" dirty="0">
                <a:latin typeface="Times New Roman" panose="02020603050405020304" pitchFamily="18" charset="0"/>
                <a:ea typeface="Calibri" panose="020F0502020204030204" pitchFamily="34" charset="0"/>
                <a:cs typeface="Times New Roman" panose="02020603050405020304" pitchFamily="18" charset="0"/>
              </a:rPr>
              <a:t>A végrehajtó egység számára a vezérlő, beállító „parancs” eljuttatása.</a:t>
            </a:r>
          </a:p>
          <a:p>
            <a:pPr marL="342900" lvl="0" indent="-342900">
              <a:lnSpc>
                <a:spcPct val="150000"/>
              </a:lnSpc>
              <a:spcAft>
                <a:spcPts val="800"/>
              </a:spcAft>
              <a:buFont typeface="+mj-lt"/>
              <a:buAutoNum type="arabicPeriod"/>
            </a:pPr>
            <a:r>
              <a:rPr lang="hu-HU" sz="2000" dirty="0">
                <a:latin typeface="Times New Roman" panose="02020603050405020304" pitchFamily="18" charset="0"/>
                <a:ea typeface="Calibri" panose="020F0502020204030204" pitchFamily="34" charset="0"/>
                <a:cs typeface="Times New Roman" panose="02020603050405020304" pitchFamily="18" charset="0"/>
              </a:rPr>
              <a:t>A szóró egység kívánt értékre állítása.</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Kép 3"/>
          <p:cNvPicPr>
            <a:picLocks noChangeAspect="1"/>
          </p:cNvPicPr>
          <p:nvPr/>
        </p:nvPicPr>
        <p:blipFill>
          <a:blip r:embed="rId3"/>
          <a:stretch>
            <a:fillRect/>
          </a:stretch>
        </p:blipFill>
        <p:spPr>
          <a:xfrm>
            <a:off x="92897" y="3628563"/>
            <a:ext cx="2594029" cy="2147547"/>
          </a:xfrm>
          <a:prstGeom prst="rect">
            <a:avLst/>
          </a:prstGeom>
        </p:spPr>
      </p:pic>
      <p:sp>
        <p:nvSpPr>
          <p:cNvPr id="5" name="Jobbra nyíl 4"/>
          <p:cNvSpPr/>
          <p:nvPr/>
        </p:nvSpPr>
        <p:spPr>
          <a:xfrm>
            <a:off x="2783527" y="4481465"/>
            <a:ext cx="530042" cy="3168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6" name="Kép 5"/>
          <p:cNvPicPr>
            <a:picLocks noChangeAspect="1"/>
          </p:cNvPicPr>
          <p:nvPr/>
        </p:nvPicPr>
        <p:blipFill rotWithShape="1">
          <a:blip r:embed="rId4"/>
          <a:srcRect l="15942" t="50355" r="17998" b="4601"/>
          <a:stretch/>
        </p:blipFill>
        <p:spPr>
          <a:xfrm rot="5400000">
            <a:off x="3120160" y="3878331"/>
            <a:ext cx="2420031" cy="1840011"/>
          </a:xfrm>
          <a:prstGeom prst="rect">
            <a:avLst/>
          </a:prstGeom>
        </p:spPr>
      </p:pic>
      <p:sp>
        <p:nvSpPr>
          <p:cNvPr id="7" name="Jobbra nyíl 6"/>
          <p:cNvSpPr/>
          <p:nvPr/>
        </p:nvSpPr>
        <p:spPr>
          <a:xfrm>
            <a:off x="5352180" y="4538434"/>
            <a:ext cx="508855" cy="3168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Jobbra nyíl 7"/>
          <p:cNvSpPr/>
          <p:nvPr/>
        </p:nvSpPr>
        <p:spPr>
          <a:xfrm>
            <a:off x="8287414" y="4543900"/>
            <a:ext cx="468166" cy="3168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Kép 8"/>
          <p:cNvPicPr>
            <a:picLocks noChangeAspect="1"/>
          </p:cNvPicPr>
          <p:nvPr/>
        </p:nvPicPr>
        <p:blipFill rotWithShape="1">
          <a:blip r:embed="rId5"/>
          <a:srcRect l="16103" t="9406" r="11622" b="10501"/>
          <a:stretch/>
        </p:blipFill>
        <p:spPr>
          <a:xfrm>
            <a:off x="8902826" y="3628563"/>
            <a:ext cx="3020508" cy="2174502"/>
          </a:xfrm>
          <a:prstGeom prst="rect">
            <a:avLst/>
          </a:prstGeom>
        </p:spPr>
      </p:pic>
      <p:pic>
        <p:nvPicPr>
          <p:cNvPr id="10" name="Kép 9"/>
          <p:cNvPicPr>
            <a:picLocks noChangeAspect="1"/>
          </p:cNvPicPr>
          <p:nvPr/>
        </p:nvPicPr>
        <p:blipFill rotWithShape="1">
          <a:blip r:embed="rId6"/>
          <a:srcRect l="51450" r="4174"/>
          <a:stretch/>
        </p:blipFill>
        <p:spPr>
          <a:xfrm>
            <a:off x="6008281" y="3445763"/>
            <a:ext cx="2131887" cy="2705146"/>
          </a:xfrm>
          <a:prstGeom prst="rect">
            <a:avLst/>
          </a:prstGeom>
        </p:spPr>
      </p:pic>
      <p:sp>
        <p:nvSpPr>
          <p:cNvPr id="11" name="Ellipszis 10"/>
          <p:cNvSpPr/>
          <p:nvPr/>
        </p:nvSpPr>
        <p:spPr>
          <a:xfrm>
            <a:off x="8981037" y="4538434"/>
            <a:ext cx="1321806" cy="7306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Ellipszis 11"/>
          <p:cNvSpPr/>
          <p:nvPr/>
        </p:nvSpPr>
        <p:spPr>
          <a:xfrm>
            <a:off x="6619135" y="4855306"/>
            <a:ext cx="1695439" cy="4862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0872002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23147" y="439737"/>
            <a:ext cx="11555605" cy="1325563"/>
          </a:xfrm>
        </p:spPr>
        <p:txBody>
          <a:bodyPr/>
          <a:lstStyle/>
          <a:p>
            <a:pPr algn="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Tartalomjegyzék</a:t>
            </a:r>
            <a:r>
              <a:rPr lang="hu-HU" dirty="0" smtClean="0"/>
              <a:t/>
            </a:r>
            <a:br>
              <a:rPr lang="hu-HU" dirty="0" smtClean="0"/>
            </a:br>
            <a:endParaRPr lang="hu-HU" dirty="0"/>
          </a:p>
        </p:txBody>
      </p:sp>
      <p:graphicFrame>
        <p:nvGraphicFramePr>
          <p:cNvPr id="3" name="Táblázat 2"/>
          <p:cNvGraphicFramePr>
            <a:graphicFrameLocks noGrp="1"/>
          </p:cNvGraphicFramePr>
          <p:nvPr>
            <p:extLst>
              <p:ext uri="{D42A27DB-BD31-4B8C-83A1-F6EECF244321}">
                <p14:modId xmlns:p14="http://schemas.microsoft.com/office/powerpoint/2010/main" val="2242041421"/>
              </p:ext>
            </p:extLst>
          </p:nvPr>
        </p:nvGraphicFramePr>
        <p:xfrm>
          <a:off x="2385300" y="1210468"/>
          <a:ext cx="9593452" cy="5211382"/>
        </p:xfrm>
        <a:graphic>
          <a:graphicData uri="http://schemas.openxmlformats.org/drawingml/2006/table">
            <a:tbl>
              <a:tblPr firstRow="1" firstCol="1" bandRow="1">
                <a:tableStyleId>{5C22544A-7EE6-4342-B048-85BDC9FD1C3A}</a:tableStyleId>
              </a:tblPr>
              <a:tblGrid>
                <a:gridCol w="4796726">
                  <a:extLst>
                    <a:ext uri="{9D8B030D-6E8A-4147-A177-3AD203B41FA5}">
                      <a16:colId xmlns:a16="http://schemas.microsoft.com/office/drawing/2014/main" val="1718496225"/>
                    </a:ext>
                  </a:extLst>
                </a:gridCol>
                <a:gridCol w="4796726">
                  <a:extLst>
                    <a:ext uri="{9D8B030D-6E8A-4147-A177-3AD203B41FA5}">
                      <a16:colId xmlns:a16="http://schemas.microsoft.com/office/drawing/2014/main" val="1039972689"/>
                    </a:ext>
                  </a:extLst>
                </a:gridCol>
              </a:tblGrid>
              <a:tr h="4820663">
                <a:tc>
                  <a:txBody>
                    <a:bodyPr/>
                    <a:lstStyle/>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Bevezetés, általános ismertetés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Témaspecifikus szakmai kérdések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Fogalomtár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Irodai alkalmazások - Agrár Menedzsment Rendszer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Mobiltelefonos applikációk (technológia)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Mobiltelefonos applikációk (gépüzemeltetés)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Erőgép – munkagép kapcsolat informatikai hálózata (ISOBUS)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err="1">
                          <a:solidFill>
                            <a:schemeClr val="tx1"/>
                          </a:solidFill>
                          <a:effectLst/>
                          <a:latin typeface="Times New Roman" panose="02020603050405020304" pitchFamily="18" charset="0"/>
                          <a:cs typeface="Times New Roman" panose="02020603050405020304" pitchFamily="18" charset="0"/>
                        </a:rPr>
                        <a:t>Retrofit</a:t>
                      </a:r>
                      <a:r>
                        <a:rPr lang="hu-HU" sz="1400" b="0" u="none" strike="noStrike" dirty="0">
                          <a:solidFill>
                            <a:schemeClr val="tx1"/>
                          </a:solidFill>
                          <a:effectLst/>
                          <a:latin typeface="Times New Roman" panose="02020603050405020304" pitchFamily="18" charset="0"/>
                          <a:cs typeface="Times New Roman" panose="02020603050405020304" pitchFamily="18" charset="0"/>
                        </a:rPr>
                        <a:t> rendszerek – intelligens szolgálatások utólag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Az első lépések -vegyes géppark üzemeltetése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Földrajzi helyzet-meghatározó rendszer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Erőgépek automatikus kormányzása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Művelet pontosságát meghatározó tényezők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Erőgép és munkagép geometria beállítások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Termelési zónák kijelölése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Kezelési tervek készítése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Vezérelt anyagkijuttatás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800"/>
                        </a:spcAft>
                      </a:pPr>
                      <a:r>
                        <a:rPr lang="hu-HU" sz="1400" b="0" u="none" strike="noStrike" dirty="0">
                          <a:solidFill>
                            <a:schemeClr val="tx1"/>
                          </a:solidFill>
                          <a:effectLst/>
                          <a:latin typeface="Times New Roman" panose="02020603050405020304" pitchFamily="18" charset="0"/>
                          <a:cs typeface="Times New Roman" panose="02020603050405020304" pitchFamily="18" charset="0"/>
                        </a:rPr>
                        <a:t>Kijuttatási térkép feltöltése az erőgép termináljára (UT/VT)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Munkagép által vezérelt erőgép - </a:t>
                      </a:r>
                      <a:r>
                        <a:rPr lang="hu-HU" sz="1400" b="0" u="none" strike="noStrike" dirty="0" smtClean="0">
                          <a:solidFill>
                            <a:schemeClr val="tx1"/>
                          </a:solidFill>
                          <a:effectLst/>
                          <a:latin typeface="Times New Roman" panose="02020603050405020304" pitchFamily="18" charset="0"/>
                          <a:cs typeface="Times New Roman" panose="02020603050405020304" pitchFamily="18" charset="0"/>
                        </a:rPr>
                        <a:t>TIA </a:t>
                      </a:r>
                      <a:r>
                        <a:rPr lang="hu-HU" sz="1400" b="0" u="none" strike="noStrike" dirty="0">
                          <a:solidFill>
                            <a:schemeClr val="tx1"/>
                          </a:solidFill>
                          <a:effectLst/>
                          <a:latin typeface="Times New Roman" panose="02020603050405020304" pitchFamily="18" charset="0"/>
                          <a:cs typeface="Times New Roman" panose="02020603050405020304" pitchFamily="18" charset="0"/>
                        </a:rPr>
                        <a:t>rendszer	</a:t>
                      </a:r>
                      <a:endParaRPr lang="hu-H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009" marR="59009" marT="0" marB="0">
                    <a:noFill/>
                  </a:tcPr>
                </a:tc>
                <a:tc>
                  <a:txBody>
                    <a:bodyPr/>
                    <a:lstStyle/>
                    <a:p>
                      <a:pPr>
                        <a:lnSpc>
                          <a:spcPct val="107000"/>
                        </a:lnSpc>
                        <a:spcAft>
                          <a:spcPts val="500"/>
                        </a:spcAft>
                        <a:tabLst>
                          <a:tab pos="5754370" algn="r"/>
                        </a:tabLst>
                      </a:pPr>
                      <a:r>
                        <a:rPr lang="hu-HU" sz="1400" b="0" u="none" strike="noStrike" dirty="0" smtClean="0">
                          <a:solidFill>
                            <a:schemeClr val="tx1"/>
                          </a:solidFill>
                          <a:effectLst/>
                          <a:latin typeface="Times New Roman" panose="02020603050405020304" pitchFamily="18" charset="0"/>
                          <a:cs typeface="Times New Roman" panose="02020603050405020304" pitchFamily="18" charset="0"/>
                        </a:rPr>
                        <a:t>Hozamtérképek </a:t>
                      </a:r>
                      <a:r>
                        <a:rPr lang="hu-HU" sz="1400" b="0" u="none" strike="noStrike" dirty="0">
                          <a:solidFill>
                            <a:schemeClr val="tx1"/>
                          </a:solidFill>
                          <a:effectLst/>
                          <a:latin typeface="Times New Roman" panose="02020603050405020304" pitchFamily="18" charset="0"/>
                          <a:cs typeface="Times New Roman" panose="02020603050405020304" pitchFamily="18" charset="0"/>
                        </a:rPr>
                        <a:t>készítése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Naplózott adatok letöltése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Naplózott adatok összevetése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Precíziós technológia a talajművelésben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Környezetkímélő műtrágyázás (vezérelt anyagkijuttatás)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Környezetkímélő műtrágyázás (szóráskép kompenzáció)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Precíziós vetés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Precíziós technológiák a növényvédelemben (fizikai módszerek)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Precíziós technológiák a növényvédelemben (vegyi védelem)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Precíziós öntözés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Alkalmazási feltételrendszer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Üzleti aspektus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Kapcsolódó jogszabályok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Jó gyakorlatok, esettanulmányok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Igényelhető kapcsolódó szolgáltatások	</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Gyakorlati jellegű kérdések</a:t>
                      </a:r>
                      <a:r>
                        <a:rPr lang="hu-HU" sz="1400" b="0" dirty="0">
                          <a:solidFill>
                            <a:schemeClr val="tx1"/>
                          </a:solidFill>
                          <a:effectLst/>
                          <a:latin typeface="Times New Roman" panose="02020603050405020304" pitchFamily="18" charset="0"/>
                          <a:cs typeface="Times New Roman" panose="02020603050405020304" pitchFamily="18" charset="0"/>
                        </a:rPr>
                        <a:t>	</a:t>
                      </a:r>
                    </a:p>
                    <a:p>
                      <a:pPr>
                        <a:lnSpc>
                          <a:spcPct val="107000"/>
                        </a:lnSpc>
                        <a:spcAft>
                          <a:spcPts val="500"/>
                        </a:spcAft>
                        <a:tabLst>
                          <a:tab pos="5754370" algn="r"/>
                        </a:tabLst>
                      </a:pPr>
                      <a:r>
                        <a:rPr lang="hu-HU" sz="1400" b="0" u="none" strike="noStrike" dirty="0">
                          <a:solidFill>
                            <a:schemeClr val="tx1"/>
                          </a:solidFill>
                          <a:effectLst/>
                          <a:latin typeface="Times New Roman" panose="02020603050405020304" pitchFamily="18" charset="0"/>
                          <a:cs typeface="Times New Roman" panose="02020603050405020304" pitchFamily="18" charset="0"/>
                        </a:rPr>
                        <a:t>Felhasznált irodalom, hivatkozások </a:t>
                      </a:r>
                      <a:r>
                        <a:rPr lang="hu-HU" sz="1400" b="0" u="none" strike="noStrike" dirty="0" smtClean="0">
                          <a:solidFill>
                            <a:schemeClr val="tx1"/>
                          </a:solidFill>
                          <a:effectLst/>
                          <a:latin typeface="Times New Roman" panose="02020603050405020304" pitchFamily="18" charset="0"/>
                          <a:cs typeface="Times New Roman" panose="02020603050405020304" pitchFamily="18" charset="0"/>
                        </a:rPr>
                        <a:t>jegyzéke</a:t>
                      </a:r>
                      <a:endParaRPr lang="hu-HU" sz="1400" b="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800"/>
                        </a:spcAft>
                      </a:pPr>
                      <a:r>
                        <a:rPr lang="hu-HU" sz="1400" b="0" u="none" strike="noStrike" dirty="0">
                          <a:solidFill>
                            <a:schemeClr val="tx1"/>
                          </a:solidFill>
                          <a:effectLst/>
                          <a:latin typeface="Times New Roman" panose="02020603050405020304" pitchFamily="18" charset="0"/>
                          <a:cs typeface="Times New Roman" panose="02020603050405020304" pitchFamily="18" charset="0"/>
                        </a:rPr>
                        <a:t>TAG	</a:t>
                      </a:r>
                      <a:endParaRPr lang="hu-H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009" marR="59009" marT="0" marB="0">
                    <a:noFill/>
                  </a:tcPr>
                </a:tc>
                <a:extLst>
                  <a:ext uri="{0D108BD9-81ED-4DB2-BD59-A6C34878D82A}">
                    <a16:rowId xmlns:a16="http://schemas.microsoft.com/office/drawing/2014/main" val="3196747315"/>
                  </a:ext>
                </a:extLst>
              </a:tr>
            </a:tbl>
          </a:graphicData>
        </a:graphic>
      </p:graphicFrame>
      <p:pic>
        <p:nvPicPr>
          <p:cNvPr id="4" name="Kép 3"/>
          <p:cNvPicPr>
            <a:picLocks noChangeAspect="1"/>
          </p:cNvPicPr>
          <p:nvPr/>
        </p:nvPicPr>
        <p:blipFill>
          <a:blip r:embed="rId2"/>
          <a:stretch>
            <a:fillRect/>
          </a:stretch>
        </p:blipFill>
        <p:spPr>
          <a:xfrm>
            <a:off x="0" y="439737"/>
            <a:ext cx="2224390" cy="1541463"/>
          </a:xfrm>
          <a:prstGeom prst="rect">
            <a:avLst/>
          </a:prstGeom>
        </p:spPr>
      </p:pic>
    </p:spTree>
    <p:extLst>
      <p:ext uri="{BB962C8B-B14F-4D97-AF65-F5344CB8AC3E}">
        <p14:creationId xmlns:p14="http://schemas.microsoft.com/office/powerpoint/2010/main" val="13336829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kerekített téglalap 5"/>
          <p:cNvSpPr/>
          <p:nvPr/>
        </p:nvSpPr>
        <p:spPr>
          <a:xfrm>
            <a:off x="25949" y="748774"/>
            <a:ext cx="3958286" cy="54445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p:cNvSpPr>
            <a:spLocks noGrp="1"/>
          </p:cNvSpPr>
          <p:nvPr>
            <p:ph type="title"/>
          </p:nvPr>
        </p:nvSpPr>
        <p:spPr>
          <a:xfrm>
            <a:off x="331172" y="85993"/>
            <a:ext cx="11555605" cy="1325563"/>
          </a:xfrm>
        </p:spPr>
        <p:txBody>
          <a:bodyPr/>
          <a:lstStyle/>
          <a:p>
            <a:pPr algn="r"/>
            <a:r>
              <a:rPr lang="hu-HU" dirty="0"/>
              <a:t>Kijuttatási térkép feltöltése az erőgép termináljára (UT/VT)</a:t>
            </a:r>
            <a:br>
              <a:rPr lang="hu-HU" dirty="0"/>
            </a:br>
            <a:endParaRPr lang="hu-HU" dirty="0"/>
          </a:p>
        </p:txBody>
      </p:sp>
      <p:sp>
        <p:nvSpPr>
          <p:cNvPr id="3" name="Téglalap 2"/>
          <p:cNvSpPr/>
          <p:nvPr/>
        </p:nvSpPr>
        <p:spPr>
          <a:xfrm>
            <a:off x="112296" y="927360"/>
            <a:ext cx="4142072" cy="5016758"/>
          </a:xfrm>
          <a:prstGeom prst="rect">
            <a:avLst/>
          </a:prstGeom>
        </p:spPr>
        <p:txBody>
          <a:bodyPr wrap="square">
            <a:spAutoFit/>
          </a:bodyPr>
          <a:lstStyle/>
          <a:p>
            <a:pPr marL="0" indent="0"/>
            <a:r>
              <a:rPr lang="hu-HU" sz="2000" b="1" dirty="0">
                <a:latin typeface="Times New Roman" panose="02020603050405020304" pitchFamily="18" charset="0"/>
                <a:cs typeface="Times New Roman" panose="02020603050405020304" pitchFamily="18" charset="0"/>
              </a:rPr>
              <a:t>1. Kijuttatási térkép létrehozása, termelési zónák térinformatikai alapú lehatárolása</a:t>
            </a:r>
          </a:p>
          <a:p>
            <a:pPr marL="342900" indent="-342900">
              <a:buFont typeface="Arial" panose="020B0604020202020204" pitchFamily="34" charset="0"/>
              <a:buChar char="•"/>
            </a:pPr>
            <a:r>
              <a:rPr lang="hu-HU" sz="2000" dirty="0">
                <a:latin typeface="Times New Roman" panose="02020603050405020304" pitchFamily="18" charset="0"/>
                <a:cs typeface="Times New Roman" panose="02020603050405020304" pitchFamily="18" charset="0"/>
              </a:rPr>
              <a:t>műholdas vagy légi felvételekből vegetációelemzés,</a:t>
            </a:r>
          </a:p>
          <a:p>
            <a:pPr marL="342900" indent="-342900">
              <a:buFont typeface="Arial" panose="020B0604020202020204" pitchFamily="34" charset="0"/>
              <a:buChar char="•"/>
            </a:pPr>
            <a:r>
              <a:rPr lang="hu-HU" sz="2000" dirty="0">
                <a:latin typeface="Times New Roman" panose="02020603050405020304" pitchFamily="18" charset="0"/>
                <a:cs typeface="Times New Roman" panose="02020603050405020304" pitchFamily="18" charset="0"/>
              </a:rPr>
              <a:t>művelés során tábláról gyűjtött információk,</a:t>
            </a:r>
          </a:p>
          <a:p>
            <a:pPr marL="342900" indent="-342900">
              <a:buFont typeface="Arial" panose="020B0604020202020204" pitchFamily="34" charset="0"/>
              <a:buChar char="•"/>
            </a:pPr>
            <a:r>
              <a:rPr lang="hu-HU" sz="2000" dirty="0">
                <a:latin typeface="Times New Roman" panose="02020603050405020304" pitchFamily="18" charset="0"/>
                <a:cs typeface="Times New Roman" panose="02020603050405020304" pitchFamily="18" charset="0"/>
              </a:rPr>
              <a:t>talajminta eredményei alapján.</a:t>
            </a:r>
          </a:p>
          <a:p>
            <a:pPr marL="0" indent="0"/>
            <a:endParaRPr lang="hu-HU" sz="2000" dirty="0">
              <a:latin typeface="Times New Roman" panose="02020603050405020304" pitchFamily="18" charset="0"/>
              <a:cs typeface="Times New Roman" panose="02020603050405020304" pitchFamily="18" charset="0"/>
            </a:endParaRPr>
          </a:p>
          <a:p>
            <a:pPr marL="0" indent="0"/>
            <a:r>
              <a:rPr lang="hu-HU" sz="2000" b="1" dirty="0">
                <a:latin typeface="Times New Roman" panose="02020603050405020304" pitchFamily="18" charset="0"/>
                <a:cs typeface="Times New Roman" panose="02020603050405020304" pitchFamily="18" charset="0"/>
              </a:rPr>
              <a:t>2. Kijuttatási térkép exportálás UT által támogatott fájlstruktúra és formátumnak megfelelően.</a:t>
            </a:r>
          </a:p>
          <a:p>
            <a:pPr marL="0" indent="0"/>
            <a:endParaRPr lang="hu-HU" sz="2000" dirty="0">
              <a:latin typeface="Times New Roman" panose="02020603050405020304" pitchFamily="18" charset="0"/>
              <a:cs typeface="Times New Roman" panose="02020603050405020304" pitchFamily="18" charset="0"/>
            </a:endParaRPr>
          </a:p>
          <a:p>
            <a:pPr marL="0" indent="0"/>
            <a:r>
              <a:rPr lang="hu-HU" sz="2000" b="1" dirty="0">
                <a:latin typeface="Times New Roman" panose="02020603050405020304" pitchFamily="18" charset="0"/>
                <a:cs typeface="Times New Roman" panose="02020603050405020304" pitchFamily="18" charset="0"/>
              </a:rPr>
              <a:t>3. Adathordozó, vezeték nélküli adatátvitel, vagy felhőalapú adatközlés.</a:t>
            </a:r>
          </a:p>
        </p:txBody>
      </p:sp>
      <p:pic>
        <p:nvPicPr>
          <p:cNvPr id="4" name="Kép 3"/>
          <p:cNvPicPr>
            <a:picLocks noChangeAspect="1"/>
          </p:cNvPicPr>
          <p:nvPr/>
        </p:nvPicPr>
        <p:blipFill>
          <a:blip r:embed="rId3"/>
          <a:stretch>
            <a:fillRect/>
          </a:stretch>
        </p:blipFill>
        <p:spPr>
          <a:xfrm>
            <a:off x="4070582" y="1022643"/>
            <a:ext cx="8121418" cy="4598511"/>
          </a:xfrm>
          <a:prstGeom prst="rect">
            <a:avLst/>
          </a:prstGeom>
          <a:ln>
            <a:solidFill>
              <a:srgbClr val="FF0000"/>
            </a:solidFill>
          </a:ln>
        </p:spPr>
      </p:pic>
      <p:pic>
        <p:nvPicPr>
          <p:cNvPr id="5" name="Kép 4"/>
          <p:cNvPicPr>
            <a:picLocks noChangeAspect="1"/>
          </p:cNvPicPr>
          <p:nvPr/>
        </p:nvPicPr>
        <p:blipFill>
          <a:blip r:embed="rId4"/>
          <a:stretch>
            <a:fillRect/>
          </a:stretch>
        </p:blipFill>
        <p:spPr>
          <a:xfrm>
            <a:off x="8373020" y="3776824"/>
            <a:ext cx="3627434" cy="2981202"/>
          </a:xfrm>
          <a:prstGeom prst="rect">
            <a:avLst/>
          </a:prstGeom>
          <a:ln>
            <a:solidFill>
              <a:srgbClr val="FF0000"/>
            </a:solidFill>
          </a:ln>
        </p:spPr>
      </p:pic>
    </p:spTree>
    <p:extLst>
      <p:ext uri="{BB962C8B-B14F-4D97-AF65-F5344CB8AC3E}">
        <p14:creationId xmlns:p14="http://schemas.microsoft.com/office/powerpoint/2010/main" val="42514846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kerekített téglalap 3"/>
          <p:cNvSpPr/>
          <p:nvPr/>
        </p:nvSpPr>
        <p:spPr>
          <a:xfrm>
            <a:off x="161126" y="808976"/>
            <a:ext cx="5216892" cy="11859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p:cNvSpPr>
            <a:spLocks noGrp="1"/>
          </p:cNvSpPr>
          <p:nvPr>
            <p:ph type="title"/>
          </p:nvPr>
        </p:nvSpPr>
        <p:spPr>
          <a:xfrm>
            <a:off x="311921" y="76367"/>
            <a:ext cx="11555605" cy="1325563"/>
          </a:xfrm>
        </p:spPr>
        <p:txBody>
          <a:bodyPr/>
          <a:lstStyle/>
          <a:p>
            <a:r>
              <a:rPr lang="hu-HU" dirty="0"/>
              <a:t>Kijuttatási térkép feltöltése az erőgép termináljára (UT/VT)</a:t>
            </a:r>
            <a:br>
              <a:rPr lang="hu-HU" dirty="0"/>
            </a:br>
            <a:endParaRPr lang="hu-HU" dirty="0"/>
          </a:p>
        </p:txBody>
      </p:sp>
      <p:sp>
        <p:nvSpPr>
          <p:cNvPr id="3" name="Téglalap 2"/>
          <p:cNvSpPr/>
          <p:nvPr/>
        </p:nvSpPr>
        <p:spPr>
          <a:xfrm>
            <a:off x="311921" y="894098"/>
            <a:ext cx="5066097" cy="1015663"/>
          </a:xfrm>
          <a:prstGeom prst="rect">
            <a:avLst/>
          </a:prstGeom>
        </p:spPr>
        <p:txBody>
          <a:bodyPr wrap="square">
            <a:spAutoFit/>
          </a:bodyPr>
          <a:lstStyle/>
          <a:p>
            <a:r>
              <a:rPr lang="hu-HU" sz="2000" b="1" dirty="0">
                <a:latin typeface="Times New Roman" panose="02020603050405020304" pitchFamily="18" charset="0"/>
                <a:cs typeface="Times New Roman" panose="02020603050405020304" pitchFamily="18" charset="0"/>
              </a:rPr>
              <a:t>1. Külső adathordozó csatlakozása.</a:t>
            </a:r>
          </a:p>
          <a:p>
            <a:r>
              <a:rPr lang="hu-HU" sz="2000" b="1" dirty="0">
                <a:latin typeface="Times New Roman" panose="02020603050405020304" pitchFamily="18" charset="0"/>
                <a:cs typeface="Times New Roman" panose="02020603050405020304" pitchFamily="18" charset="0"/>
              </a:rPr>
              <a:t>2. Fájl kiválasztása.</a:t>
            </a:r>
          </a:p>
          <a:p>
            <a:r>
              <a:rPr lang="hu-HU" sz="2000" b="1" dirty="0">
                <a:latin typeface="Times New Roman" panose="02020603050405020304" pitchFamily="18" charset="0"/>
                <a:cs typeface="Times New Roman" panose="02020603050405020304" pitchFamily="18" charset="0"/>
              </a:rPr>
              <a:t>3. Kijuttatás mód és mértékegység megadása</a:t>
            </a:r>
          </a:p>
        </p:txBody>
      </p:sp>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34" y="2080003"/>
            <a:ext cx="5213984" cy="3523197"/>
          </a:xfrm>
          <a:prstGeom prst="rect">
            <a:avLst/>
          </a:prstGeom>
          <a:ln>
            <a:solidFill>
              <a:srgbClr val="FF0000"/>
            </a:solidFill>
          </a:ln>
        </p:spPr>
      </p:pic>
      <p:pic>
        <p:nvPicPr>
          <p:cNvPr id="6" name="Kép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739" y="3900209"/>
            <a:ext cx="3088471" cy="2317654"/>
          </a:xfrm>
          <a:prstGeom prst="rect">
            <a:avLst/>
          </a:prstGeom>
          <a:ln>
            <a:solidFill>
              <a:srgbClr val="FF0000"/>
            </a:solidFill>
          </a:ln>
        </p:spPr>
      </p:pic>
      <p:pic>
        <p:nvPicPr>
          <p:cNvPr id="7" name="Kép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6899" y="4717235"/>
            <a:ext cx="2923962" cy="2102264"/>
          </a:xfrm>
          <a:prstGeom prst="rect">
            <a:avLst/>
          </a:prstGeom>
          <a:ln>
            <a:solidFill>
              <a:srgbClr val="FF0000"/>
            </a:solidFill>
          </a:ln>
        </p:spPr>
      </p:pic>
      <p:pic>
        <p:nvPicPr>
          <p:cNvPr id="8" name="Kép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9567" y="808976"/>
            <a:ext cx="3194730" cy="2487519"/>
          </a:xfrm>
          <a:prstGeom prst="rect">
            <a:avLst/>
          </a:prstGeom>
        </p:spPr>
      </p:pic>
      <p:pic>
        <p:nvPicPr>
          <p:cNvPr id="9" name="Kép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9677" y="2330101"/>
            <a:ext cx="3689240" cy="2694373"/>
          </a:xfrm>
          <a:prstGeom prst="rect">
            <a:avLst/>
          </a:prstGeom>
        </p:spPr>
      </p:pic>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4670" y="4058080"/>
            <a:ext cx="3487818" cy="2578963"/>
          </a:xfrm>
          <a:prstGeom prst="rect">
            <a:avLst/>
          </a:prstGeom>
        </p:spPr>
      </p:pic>
      <p:sp>
        <p:nvSpPr>
          <p:cNvPr id="11" name="Téglalap 10"/>
          <p:cNvSpPr/>
          <p:nvPr/>
        </p:nvSpPr>
        <p:spPr>
          <a:xfrm>
            <a:off x="6804651" y="6498543"/>
            <a:ext cx="1446229" cy="276999"/>
          </a:xfrm>
          <a:prstGeom prst="rect">
            <a:avLst/>
          </a:prstGeom>
        </p:spPr>
        <p:txBody>
          <a:bodyPr wrap="none">
            <a:spAutoFit/>
          </a:bodyPr>
          <a:lstStyle/>
          <a:p>
            <a:pPr algn="ctr"/>
            <a:r>
              <a:rPr lang="hu-HU" sz="1200" dirty="0">
                <a:latin typeface="Times New Roman" panose="02020603050405020304" pitchFamily="18" charset="0"/>
                <a:cs typeface="Times New Roman" panose="02020603050405020304" pitchFamily="18" charset="0"/>
              </a:rPr>
              <a:t>Forrás: saját felvétel</a:t>
            </a:r>
          </a:p>
        </p:txBody>
      </p:sp>
    </p:spTree>
    <p:extLst>
      <p:ext uri="{BB962C8B-B14F-4D97-AF65-F5344CB8AC3E}">
        <p14:creationId xmlns:p14="http://schemas.microsoft.com/office/powerpoint/2010/main" val="14882250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kerekített téglalap 4"/>
          <p:cNvSpPr/>
          <p:nvPr/>
        </p:nvSpPr>
        <p:spPr>
          <a:xfrm>
            <a:off x="5349285" y="1064102"/>
            <a:ext cx="927632" cy="54965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p:cNvSpPr>
            <a:spLocks noGrp="1"/>
          </p:cNvSpPr>
          <p:nvPr>
            <p:ph type="title"/>
          </p:nvPr>
        </p:nvSpPr>
        <p:spPr>
          <a:xfrm>
            <a:off x="284601" y="0"/>
            <a:ext cx="11555605" cy="1325563"/>
          </a:xfrm>
        </p:spPr>
        <p:txBody>
          <a:bodyPr/>
          <a:lstStyle/>
          <a:p>
            <a:pPr algn="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Valós idejű </a:t>
            </a: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érzékelésen alapuló munkagép szabályozás</a:t>
            </a:r>
            <a:r>
              <a:rPr lang="hu-HU" dirty="0">
                <a:effectLst>
                  <a:outerShdw blurRad="38100" dist="38100" dir="2700000" algn="tl">
                    <a:srgbClr val="000000">
                      <a:alpha val="43137"/>
                    </a:srgbClr>
                  </a:outerShdw>
                </a:effectLst>
              </a:rPr>
              <a:t/>
            </a:r>
            <a:br>
              <a:rPr lang="hu-HU" dirty="0">
                <a:effectLst>
                  <a:outerShdw blurRad="38100" dist="38100" dir="2700000" algn="tl">
                    <a:srgbClr val="000000">
                      <a:alpha val="43137"/>
                    </a:srgbClr>
                  </a:outerShdw>
                </a:effectLst>
              </a:rPr>
            </a:br>
            <a:endParaRPr lang="hu-HU" dirty="0">
              <a:effectLst>
                <a:outerShdw blurRad="38100" dist="38100" dir="2700000" algn="tl">
                  <a:srgbClr val="000000">
                    <a:alpha val="43137"/>
                  </a:srgbClr>
                </a:outerShdw>
              </a:effectLst>
            </a:endParaRPr>
          </a:p>
        </p:txBody>
      </p:sp>
      <p:pic>
        <p:nvPicPr>
          <p:cNvPr id="3" name="Kép 2"/>
          <p:cNvPicPr>
            <a:picLocks noChangeAspect="1"/>
          </p:cNvPicPr>
          <p:nvPr/>
        </p:nvPicPr>
        <p:blipFill rotWithShape="1">
          <a:blip r:embed="rId3"/>
          <a:srcRect t="25449"/>
          <a:stretch/>
        </p:blipFill>
        <p:spPr>
          <a:xfrm>
            <a:off x="6844341" y="672705"/>
            <a:ext cx="4966689" cy="2083778"/>
          </a:xfrm>
          <a:prstGeom prst="rect">
            <a:avLst/>
          </a:prstGeom>
        </p:spPr>
      </p:pic>
      <p:sp>
        <p:nvSpPr>
          <p:cNvPr id="6" name="Téglalap 5"/>
          <p:cNvSpPr/>
          <p:nvPr/>
        </p:nvSpPr>
        <p:spPr>
          <a:xfrm>
            <a:off x="6704817" y="2821690"/>
            <a:ext cx="5385982" cy="646331"/>
          </a:xfrm>
          <a:prstGeom prst="rect">
            <a:avLst/>
          </a:prstGeom>
          <a:ln>
            <a:solidFill>
              <a:schemeClr val="accent1"/>
            </a:solidFill>
          </a:ln>
        </p:spPr>
        <p:txBody>
          <a:bodyPr wrap="square">
            <a:spAutoFit/>
          </a:bodyPr>
          <a:lstStyle/>
          <a:p>
            <a:pPr algn="ctr"/>
            <a:r>
              <a:rPr lang="hu-HU" sz="1800" dirty="0" smtClean="0">
                <a:latin typeface="Times New Roman" panose="02020603050405020304" pitchFamily="18" charset="0"/>
                <a:ea typeface="Calibri" panose="020F0502020204030204" pitchFamily="34" charset="0"/>
              </a:rPr>
              <a:t>Navigáció műholdas helymeghatározó nélkül. A </a:t>
            </a:r>
            <a:r>
              <a:rPr lang="hu-HU" sz="1800" dirty="0" err="1" smtClean="0">
                <a:latin typeface="Times New Roman" panose="02020603050405020304" pitchFamily="18" charset="0"/>
                <a:ea typeface="Calibri" panose="020F0502020204030204" pitchFamily="34" charset="0"/>
              </a:rPr>
              <a:t>Horsch</a:t>
            </a:r>
            <a:r>
              <a:rPr lang="hu-HU" sz="1800" dirty="0" smtClean="0">
                <a:latin typeface="Times New Roman" panose="02020603050405020304" pitchFamily="18" charset="0"/>
                <a:ea typeface="Calibri" panose="020F0502020204030204" pitchFamily="34" charset="0"/>
              </a:rPr>
              <a:t> </a:t>
            </a:r>
            <a:r>
              <a:rPr lang="hu-HU" sz="1800" dirty="0">
                <a:latin typeface="Times New Roman" panose="02020603050405020304" pitchFamily="18" charset="0"/>
                <a:ea typeface="Calibri" panose="020F0502020204030204" pitchFamily="34" charset="0"/>
              </a:rPr>
              <a:t>Boom </a:t>
            </a:r>
            <a:r>
              <a:rPr lang="hu-HU" sz="1800" dirty="0" err="1" smtClean="0">
                <a:latin typeface="Times New Roman" panose="02020603050405020304" pitchFamily="18" charset="0"/>
                <a:ea typeface="Calibri" panose="020F0502020204030204" pitchFamily="34" charset="0"/>
              </a:rPr>
              <a:t>Sight</a:t>
            </a:r>
            <a:r>
              <a:rPr lang="hu-HU" sz="1800" dirty="0" smtClean="0">
                <a:latin typeface="Times New Roman" panose="02020603050405020304" pitchFamily="18" charset="0"/>
                <a:ea typeface="Calibri" panose="020F0502020204030204" pitchFamily="34" charset="0"/>
              </a:rPr>
              <a:t> lézer szkennerrel készít táblamodellt.</a:t>
            </a:r>
            <a:endParaRPr lang="hu-HU" sz="1800" dirty="0"/>
          </a:p>
        </p:txBody>
      </p:sp>
      <p:pic>
        <p:nvPicPr>
          <p:cNvPr id="7" name="Kép 6"/>
          <p:cNvPicPr>
            <a:picLocks noChangeAspect="1"/>
          </p:cNvPicPr>
          <p:nvPr/>
        </p:nvPicPr>
        <p:blipFill>
          <a:blip r:embed="rId4"/>
          <a:stretch>
            <a:fillRect/>
          </a:stretch>
        </p:blipFill>
        <p:spPr>
          <a:xfrm>
            <a:off x="77384" y="672705"/>
            <a:ext cx="4876425" cy="2960687"/>
          </a:xfrm>
          <a:prstGeom prst="rect">
            <a:avLst/>
          </a:prstGeom>
        </p:spPr>
      </p:pic>
      <p:sp>
        <p:nvSpPr>
          <p:cNvPr id="8" name="Téglalap 7"/>
          <p:cNvSpPr/>
          <p:nvPr/>
        </p:nvSpPr>
        <p:spPr>
          <a:xfrm>
            <a:off x="5251" y="3648279"/>
            <a:ext cx="4989546" cy="646331"/>
          </a:xfrm>
          <a:prstGeom prst="rect">
            <a:avLst/>
          </a:prstGeom>
          <a:solidFill>
            <a:schemeClr val="bg1"/>
          </a:solidFill>
          <a:ln>
            <a:solidFill>
              <a:schemeClr val="accent1"/>
            </a:solidFill>
          </a:ln>
        </p:spPr>
        <p:txBody>
          <a:bodyPr wrap="square">
            <a:spAutoFit/>
          </a:bodyPr>
          <a:lstStyle/>
          <a:p>
            <a:pPr algn="ctr"/>
            <a:r>
              <a:rPr lang="hu-HU" sz="1800" dirty="0" smtClean="0">
                <a:latin typeface="Times New Roman" panose="02020603050405020304" pitchFamily="18" charset="0"/>
                <a:ea typeface="Calibri" panose="020F0502020204030204" pitchFamily="34" charset="0"/>
              </a:rPr>
              <a:t>Távérzékelésen alapuló </a:t>
            </a:r>
            <a:r>
              <a:rPr lang="hu-HU" sz="1800" dirty="0" err="1" smtClean="0">
                <a:latin typeface="Times New Roman" panose="02020603050405020304" pitchFamily="18" charset="0"/>
                <a:ea typeface="Calibri" panose="020F0502020204030204" pitchFamily="34" charset="0"/>
              </a:rPr>
              <a:t>valósidejű</a:t>
            </a:r>
            <a:r>
              <a:rPr lang="hu-HU" sz="1800" dirty="0" smtClean="0">
                <a:latin typeface="Times New Roman" panose="02020603050405020304" pitchFamily="18" charset="0"/>
                <a:ea typeface="Calibri" panose="020F0502020204030204" pitchFamily="34" charset="0"/>
              </a:rPr>
              <a:t> mennyiség szabályzás (N-fejtrágyázás).</a:t>
            </a:r>
            <a:endParaRPr lang="hu-HU" sz="1800" dirty="0"/>
          </a:p>
        </p:txBody>
      </p:sp>
      <p:pic>
        <p:nvPicPr>
          <p:cNvPr id="9" name="Kép 8"/>
          <p:cNvPicPr>
            <a:picLocks noChangeAspect="1"/>
          </p:cNvPicPr>
          <p:nvPr/>
        </p:nvPicPr>
        <p:blipFill rotWithShape="1">
          <a:blip r:embed="rId5"/>
          <a:srcRect t="6639" b="5537"/>
          <a:stretch/>
        </p:blipFill>
        <p:spPr>
          <a:xfrm>
            <a:off x="6844341" y="3633392"/>
            <a:ext cx="4951385" cy="2446054"/>
          </a:xfrm>
          <a:prstGeom prst="rect">
            <a:avLst/>
          </a:prstGeom>
        </p:spPr>
      </p:pic>
      <p:sp>
        <p:nvSpPr>
          <p:cNvPr id="10" name="Szövegdoboz 9"/>
          <p:cNvSpPr txBox="1"/>
          <p:nvPr/>
        </p:nvSpPr>
        <p:spPr>
          <a:xfrm>
            <a:off x="9744106" y="5263838"/>
            <a:ext cx="1800200" cy="338554"/>
          </a:xfrm>
          <a:prstGeom prst="rect">
            <a:avLst/>
          </a:prstGeom>
          <a:solidFill>
            <a:schemeClr val="bg1"/>
          </a:solidFill>
        </p:spPr>
        <p:txBody>
          <a:bodyPr wrap="square" rtlCol="0">
            <a:spAutoFit/>
          </a:bodyPr>
          <a:lstStyle/>
          <a:p>
            <a:r>
              <a:rPr lang="hu-HU" sz="16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Agrifac</a:t>
            </a:r>
            <a:r>
              <a:rPr lang="hu-HU" sz="1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hu-HU" sz="16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AiCPlus</a:t>
            </a:r>
            <a:endParaRPr lang="hu-HU"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Szövegdoboz 10"/>
          <p:cNvSpPr txBox="1"/>
          <p:nvPr/>
        </p:nvSpPr>
        <p:spPr>
          <a:xfrm>
            <a:off x="6429080" y="6144653"/>
            <a:ext cx="5661719" cy="646331"/>
          </a:xfrm>
          <a:prstGeom prst="rect">
            <a:avLst/>
          </a:prstGeom>
          <a:noFill/>
          <a:ln>
            <a:solidFill>
              <a:schemeClr val="accent1"/>
            </a:solidFill>
          </a:ln>
        </p:spPr>
        <p:txBody>
          <a:bodyPr wrap="square" rtlCol="0">
            <a:spAutoFit/>
          </a:bodyPr>
          <a:lstStyle/>
          <a:p>
            <a:pPr algn="ctr"/>
            <a:r>
              <a:rPr lang="hu-HU" sz="1800" dirty="0" smtClean="0">
                <a:latin typeface="Times New Roman" panose="02020603050405020304" pitchFamily="18" charset="0"/>
                <a:cs typeface="Times New Roman" panose="02020603050405020304" pitchFamily="18" charset="0"/>
              </a:rPr>
              <a:t>Lórom és gyermekláncfű felismerő szoftver</a:t>
            </a:r>
            <a:br>
              <a:rPr lang="hu-HU" sz="1800" dirty="0" smtClean="0">
                <a:latin typeface="Times New Roman" panose="02020603050405020304" pitchFamily="18" charset="0"/>
                <a:cs typeface="Times New Roman" panose="02020603050405020304" pitchFamily="18" charset="0"/>
              </a:rPr>
            </a:br>
            <a:r>
              <a:rPr lang="hu-HU" sz="1800" dirty="0" smtClean="0">
                <a:latin typeface="Times New Roman" panose="02020603050405020304" pitchFamily="18" charset="0"/>
                <a:cs typeface="Times New Roman" panose="02020603050405020304" pitchFamily="18" charset="0"/>
              </a:rPr>
              <a:t>(2019-ben). A táblatérképen rögzíti, a felismert gyomokat!</a:t>
            </a:r>
            <a:endParaRPr lang="hu-HU" sz="1800" dirty="0">
              <a:latin typeface="Times New Roman" panose="02020603050405020304" pitchFamily="18" charset="0"/>
              <a:cs typeface="Times New Roman" panose="02020603050405020304" pitchFamily="18" charset="0"/>
            </a:endParaRPr>
          </a:p>
        </p:txBody>
      </p:sp>
      <p:pic>
        <p:nvPicPr>
          <p:cNvPr id="12" name="Kép 11"/>
          <p:cNvPicPr>
            <a:picLocks noChangeAspect="1"/>
          </p:cNvPicPr>
          <p:nvPr/>
        </p:nvPicPr>
        <p:blipFill rotWithShape="1">
          <a:blip r:embed="rId6"/>
          <a:srcRect t="19629" b="20485"/>
          <a:stretch/>
        </p:blipFill>
        <p:spPr>
          <a:xfrm>
            <a:off x="113121" y="4309497"/>
            <a:ext cx="4804952" cy="1902172"/>
          </a:xfrm>
          <a:prstGeom prst="rect">
            <a:avLst/>
          </a:prstGeom>
        </p:spPr>
      </p:pic>
      <p:sp>
        <p:nvSpPr>
          <p:cNvPr id="13" name="Szövegdoboz 12"/>
          <p:cNvSpPr txBox="1"/>
          <p:nvPr/>
        </p:nvSpPr>
        <p:spPr>
          <a:xfrm>
            <a:off x="20823" y="6203034"/>
            <a:ext cx="4989546" cy="646331"/>
          </a:xfrm>
          <a:prstGeom prst="rect">
            <a:avLst/>
          </a:prstGeom>
          <a:solidFill>
            <a:schemeClr val="bg1"/>
          </a:solidFill>
          <a:ln>
            <a:solidFill>
              <a:schemeClr val="accent1"/>
            </a:solidFill>
          </a:ln>
        </p:spPr>
        <p:txBody>
          <a:bodyPr wrap="square" rtlCol="0">
            <a:spAutoFit/>
          </a:bodyPr>
          <a:lstStyle/>
          <a:p>
            <a:pPr algn="ctr"/>
            <a:r>
              <a:rPr lang="hu-HU" sz="1800" dirty="0" smtClean="0">
                <a:latin typeface="Times New Roman" panose="02020603050405020304" pitchFamily="18" charset="0"/>
                <a:cs typeface="Times New Roman" panose="02020603050405020304" pitchFamily="18" charset="0"/>
              </a:rPr>
              <a:t>100 Hz </a:t>
            </a:r>
            <a:r>
              <a:rPr lang="hu-HU" sz="1800" dirty="0" err="1" smtClean="0">
                <a:latin typeface="Times New Roman" panose="02020603050405020304" pitchFamily="18" charset="0"/>
                <a:cs typeface="Times New Roman" panose="02020603050405020304" pitchFamily="18" charset="0"/>
              </a:rPr>
              <a:t>szolenoid</a:t>
            </a:r>
            <a:r>
              <a:rPr lang="hu-HU" sz="1800" dirty="0" smtClean="0">
                <a:latin typeface="Times New Roman" panose="02020603050405020304" pitchFamily="18" charset="0"/>
                <a:cs typeface="Times New Roman" panose="02020603050405020304" pitchFamily="18" charset="0"/>
              </a:rPr>
              <a:t> szakaszoló szelepek; ultrahang szenzoros keret stabilizáló rendszer  </a:t>
            </a:r>
            <a:endParaRPr lang="hu-HU" sz="1800" dirty="0">
              <a:latin typeface="Times New Roman" panose="02020603050405020304" pitchFamily="18" charset="0"/>
              <a:cs typeface="Times New Roman" panose="02020603050405020304" pitchFamily="18" charset="0"/>
            </a:endParaRPr>
          </a:p>
        </p:txBody>
      </p:sp>
      <p:sp>
        <p:nvSpPr>
          <p:cNvPr id="4" name="Szövegdoboz 3"/>
          <p:cNvSpPr txBox="1"/>
          <p:nvPr/>
        </p:nvSpPr>
        <p:spPr>
          <a:xfrm rot="16200000">
            <a:off x="2694437" y="3458439"/>
            <a:ext cx="6258560" cy="707886"/>
          </a:xfrm>
          <a:prstGeom prst="rect">
            <a:avLst/>
          </a:prstGeom>
          <a:noFill/>
        </p:spPr>
        <p:txBody>
          <a:bodyPr wrap="square" rtlCol="0">
            <a:spAutoFit/>
          </a:bodyPr>
          <a:lstStyle/>
          <a:p>
            <a:pPr algn="ctr"/>
            <a:r>
              <a:rPr lang="hu-HU" sz="2000" dirty="0" smtClean="0">
                <a:latin typeface="Times New Roman" panose="02020603050405020304" pitchFamily="18" charset="0"/>
                <a:cs typeface="Times New Roman" panose="02020603050405020304" pitchFamily="18" charset="0"/>
              </a:rPr>
              <a:t>A szenzorok vezérlik a munkagépet, de az adatok elmentésével a munkagép is szenzorrá válik!</a:t>
            </a:r>
            <a:endParaRPr lang="hu-HU" sz="2000" dirty="0">
              <a:latin typeface="Times New Roman" panose="02020603050405020304" pitchFamily="18" charset="0"/>
              <a:cs typeface="Times New Roman" panose="02020603050405020304" pitchFamily="18" charset="0"/>
            </a:endParaRPr>
          </a:p>
        </p:txBody>
      </p:sp>
      <p:sp>
        <p:nvSpPr>
          <p:cNvPr id="16" name="Ellipszis 15"/>
          <p:cNvSpPr/>
          <p:nvPr/>
        </p:nvSpPr>
        <p:spPr>
          <a:xfrm>
            <a:off x="10332720" y="3062169"/>
            <a:ext cx="1365246" cy="4885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Ellipszis 16"/>
          <p:cNvSpPr/>
          <p:nvPr/>
        </p:nvSpPr>
        <p:spPr>
          <a:xfrm>
            <a:off x="7823200" y="6360828"/>
            <a:ext cx="1365246" cy="4885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3838933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56893" y="88034"/>
            <a:ext cx="11555605" cy="1325563"/>
          </a:xfrm>
        </p:spPr>
        <p:txBody>
          <a:bodyPr/>
          <a:lstStyle/>
          <a:p>
            <a:pPr algn="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Munkagép által vezérelt erőgép</a:t>
            </a:r>
            <a:b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hu-HU"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Tractor</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hu-HU"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Implement</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hu-HU"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Automatization</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(TIA) rendszer</a:t>
            </a:r>
            <a:endPar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Kép 3"/>
          <p:cNvPicPr>
            <a:picLocks noChangeAspect="1"/>
          </p:cNvPicPr>
          <p:nvPr/>
        </p:nvPicPr>
        <p:blipFill>
          <a:blip r:embed="rId3"/>
          <a:stretch>
            <a:fillRect/>
          </a:stretch>
        </p:blipFill>
        <p:spPr>
          <a:xfrm>
            <a:off x="2322345" y="3792866"/>
            <a:ext cx="9659035" cy="3065134"/>
          </a:xfrm>
          <a:prstGeom prst="rect">
            <a:avLst/>
          </a:prstGeom>
        </p:spPr>
      </p:pic>
      <p:sp>
        <p:nvSpPr>
          <p:cNvPr id="5" name="Téglalap 4"/>
          <p:cNvSpPr/>
          <p:nvPr/>
        </p:nvSpPr>
        <p:spPr>
          <a:xfrm>
            <a:off x="410309" y="1853874"/>
            <a:ext cx="10902460" cy="1938992"/>
          </a:xfrm>
          <a:prstGeom prst="rect">
            <a:avLst/>
          </a:prstGeom>
        </p:spPr>
        <p:txBody>
          <a:bodyPr wrap="square">
            <a:spAutoFit/>
          </a:bodyPr>
          <a:lstStyle/>
          <a:p>
            <a:pPr marL="342900" indent="-342900">
              <a:buFont typeface="Arial" panose="020B0604020202020204" pitchFamily="34" charset="0"/>
              <a:buChar char="•"/>
            </a:pPr>
            <a:r>
              <a:rPr lang="hu-HU" sz="2400" dirty="0" smtClean="0">
                <a:latin typeface="Times New Roman" panose="02020603050405020304" pitchFamily="18" charset="0"/>
                <a:cs typeface="Times New Roman" panose="02020603050405020304" pitchFamily="18" charset="0"/>
              </a:rPr>
              <a:t>A 3 generációs </a:t>
            </a:r>
            <a:r>
              <a:rPr lang="hu-HU" sz="2400" dirty="0">
                <a:latin typeface="Times New Roman" panose="02020603050405020304" pitchFamily="18" charset="0"/>
                <a:cs typeface="Times New Roman" panose="02020603050405020304" pitchFamily="18" charset="0"/>
              </a:rPr>
              <a:t>ISOBUS </a:t>
            </a:r>
            <a:r>
              <a:rPr lang="hu-HU" sz="2400" dirty="0" smtClean="0">
                <a:latin typeface="Times New Roman" panose="02020603050405020304" pitchFamily="18" charset="0"/>
                <a:cs typeface="Times New Roman" panose="02020603050405020304" pitchFamily="18" charset="0"/>
              </a:rPr>
              <a:t>hálózat </a:t>
            </a:r>
            <a:r>
              <a:rPr lang="hu-HU" sz="2400" dirty="0">
                <a:latin typeface="Times New Roman" panose="02020603050405020304" pitchFamily="18" charset="0"/>
                <a:cs typeface="Times New Roman" panose="02020603050405020304" pitchFamily="18" charset="0"/>
              </a:rPr>
              <a:t>kétirányú kommunikációját kihasználva a munkagép </a:t>
            </a:r>
            <a:r>
              <a:rPr lang="hu-HU" sz="2400" dirty="0" err="1">
                <a:latin typeface="Times New Roman" panose="02020603050405020304" pitchFamily="18" charset="0"/>
                <a:cs typeface="Times New Roman" panose="02020603050405020304" pitchFamily="18" charset="0"/>
              </a:rPr>
              <a:t>vezérli</a:t>
            </a:r>
            <a:r>
              <a:rPr lang="hu-HU" sz="2400" dirty="0">
                <a:latin typeface="Times New Roman" panose="02020603050405020304" pitchFamily="18" charset="0"/>
                <a:cs typeface="Times New Roman" panose="02020603050405020304" pitchFamily="18" charset="0"/>
              </a:rPr>
              <a:t> a traktort.</a:t>
            </a:r>
          </a:p>
          <a:p>
            <a:pPr marL="342900" indent="-342900">
              <a:buFont typeface="Arial" panose="020B0604020202020204" pitchFamily="34" charset="0"/>
              <a:buChar char="•"/>
            </a:pPr>
            <a:r>
              <a:rPr lang="hu-HU" sz="2400" dirty="0">
                <a:latin typeface="Times New Roman" panose="02020603050405020304" pitchFamily="18" charset="0"/>
                <a:cs typeface="Times New Roman" panose="02020603050405020304" pitchFamily="18" charset="0"/>
              </a:rPr>
              <a:t>A kormányzás az optikai rendszkenner jelei alapján automatikusan történik.</a:t>
            </a:r>
          </a:p>
          <a:p>
            <a:pPr marL="342900" indent="-342900">
              <a:buFont typeface="Arial" panose="020B0604020202020204" pitchFamily="34" charset="0"/>
              <a:buChar char="•"/>
            </a:pPr>
            <a:r>
              <a:rPr lang="hu-HU" sz="2400" dirty="0">
                <a:latin typeface="Times New Roman" panose="02020603050405020304" pitchFamily="18" charset="0"/>
                <a:cs typeface="Times New Roman" panose="02020603050405020304" pitchFamily="18" charset="0"/>
              </a:rPr>
              <a:t>A haladási </a:t>
            </a:r>
            <a:r>
              <a:rPr lang="hu-HU" sz="2400" dirty="0" smtClean="0">
                <a:latin typeface="Times New Roman" panose="02020603050405020304" pitchFamily="18" charset="0"/>
                <a:cs typeface="Times New Roman" panose="02020603050405020304" pitchFamily="18" charset="0"/>
              </a:rPr>
              <a:t>sebességet </a:t>
            </a:r>
            <a:r>
              <a:rPr lang="hu-HU" sz="2400" dirty="0">
                <a:latin typeface="Times New Roman" panose="02020603050405020304" pitchFamily="18" charset="0"/>
                <a:cs typeface="Times New Roman" panose="02020603050405020304" pitchFamily="18" charset="0"/>
              </a:rPr>
              <a:t>a rendfelszedő tengelyén mért nyomaték alapján szabályozzák (a traktornak fokozatmentes nyomatékváltóval kell rendelkeznie).</a:t>
            </a:r>
          </a:p>
        </p:txBody>
      </p:sp>
    </p:spTree>
    <p:extLst>
      <p:ext uri="{BB962C8B-B14F-4D97-AF65-F5344CB8AC3E}">
        <p14:creationId xmlns:p14="http://schemas.microsoft.com/office/powerpoint/2010/main" val="14281669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30783" y="88034"/>
            <a:ext cx="11555605" cy="1325563"/>
          </a:xfrm>
        </p:spPr>
        <p:txBody>
          <a:bodyPr/>
          <a:lstStyle/>
          <a:p>
            <a:pPr algn="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Hozamtérképek készítése</a:t>
            </a:r>
            <a:r>
              <a:rPr lang="hu-HU" dirty="0" smtClean="0"/>
              <a:t/>
            </a:r>
            <a:br>
              <a:rPr lang="hu-HU" dirty="0" smtClean="0"/>
            </a:br>
            <a:endParaRPr lang="hu-HU" dirty="0"/>
          </a:p>
        </p:txBody>
      </p:sp>
      <p:pic>
        <p:nvPicPr>
          <p:cNvPr id="4" name="Kép 3"/>
          <p:cNvPicPr>
            <a:picLocks noChangeAspect="1"/>
          </p:cNvPicPr>
          <p:nvPr/>
        </p:nvPicPr>
        <p:blipFill rotWithShape="1">
          <a:blip r:embed="rId3"/>
          <a:srcRect l="13771" r="16989"/>
          <a:stretch/>
        </p:blipFill>
        <p:spPr>
          <a:xfrm>
            <a:off x="330783" y="920750"/>
            <a:ext cx="2967790" cy="2409825"/>
          </a:xfrm>
          <a:prstGeom prst="rect">
            <a:avLst/>
          </a:prstGeom>
        </p:spPr>
      </p:pic>
      <p:pic>
        <p:nvPicPr>
          <p:cNvPr id="5" name="Kép 4"/>
          <p:cNvPicPr>
            <a:picLocks noChangeAspect="1"/>
          </p:cNvPicPr>
          <p:nvPr/>
        </p:nvPicPr>
        <p:blipFill>
          <a:blip r:embed="rId4"/>
          <a:stretch>
            <a:fillRect/>
          </a:stretch>
        </p:blipFill>
        <p:spPr>
          <a:xfrm>
            <a:off x="3484510" y="920750"/>
            <a:ext cx="4286250" cy="2409825"/>
          </a:xfrm>
          <a:prstGeom prst="rect">
            <a:avLst/>
          </a:prstGeom>
        </p:spPr>
      </p:pic>
      <p:pic>
        <p:nvPicPr>
          <p:cNvPr id="6" name="Kép 5"/>
          <p:cNvPicPr>
            <a:picLocks noChangeAspect="1"/>
          </p:cNvPicPr>
          <p:nvPr/>
        </p:nvPicPr>
        <p:blipFill>
          <a:blip r:embed="rId5"/>
          <a:stretch>
            <a:fillRect/>
          </a:stretch>
        </p:blipFill>
        <p:spPr>
          <a:xfrm>
            <a:off x="7850877" y="800100"/>
            <a:ext cx="4286250" cy="6057900"/>
          </a:xfrm>
          <a:prstGeom prst="rect">
            <a:avLst/>
          </a:prstGeom>
        </p:spPr>
      </p:pic>
      <p:sp>
        <p:nvSpPr>
          <p:cNvPr id="7" name="Téglalap 6"/>
          <p:cNvSpPr/>
          <p:nvPr/>
        </p:nvSpPr>
        <p:spPr>
          <a:xfrm>
            <a:off x="311648" y="3829050"/>
            <a:ext cx="7459112" cy="1015663"/>
          </a:xfrm>
          <a:prstGeom prst="rect">
            <a:avLst/>
          </a:prstGeom>
        </p:spPr>
        <p:txBody>
          <a:bodyPr wrap="square">
            <a:spAutoFit/>
          </a:bodyPr>
          <a:lstStyle/>
          <a:p>
            <a:r>
              <a:rPr lang="hu-HU" sz="2000" dirty="0">
                <a:latin typeface="Times New Roman" panose="02020603050405020304" pitchFamily="18" charset="0"/>
                <a:cs typeface="Times New Roman" panose="02020603050405020304" pitchFamily="18" charset="0"/>
              </a:rPr>
              <a:t>A könnyen beszerelhető szenzoroknak köszönhetően a hozamtérképezés gyakorlatilag bármilyen gabonabetakarító gépre utólag is felszerelhető.</a:t>
            </a:r>
          </a:p>
        </p:txBody>
      </p:sp>
      <p:sp>
        <p:nvSpPr>
          <p:cNvPr id="8" name="Szövegdoboz 7"/>
          <p:cNvSpPr txBox="1"/>
          <p:nvPr/>
        </p:nvSpPr>
        <p:spPr>
          <a:xfrm>
            <a:off x="3838940" y="3412288"/>
            <a:ext cx="3577389" cy="338554"/>
          </a:xfrm>
          <a:prstGeom prst="rect">
            <a:avLst/>
          </a:prstGeom>
          <a:noFill/>
        </p:spPr>
        <p:txBody>
          <a:bodyPr wrap="square" rtlCol="0">
            <a:spAutoFit/>
          </a:bodyPr>
          <a:lstStyle/>
          <a:p>
            <a:r>
              <a:rPr lang="hu-HU" sz="1600" dirty="0" smtClean="0">
                <a:latin typeface="Times New Roman" panose="02020603050405020304" pitchFamily="18" charset="0"/>
                <a:cs typeface="Times New Roman" panose="02020603050405020304" pitchFamily="18" charset="0"/>
              </a:rPr>
              <a:t>Ütközőlapos tömegárammérő szenzor</a:t>
            </a:r>
            <a:endParaRPr lang="hu-HU" sz="1600" dirty="0">
              <a:latin typeface="Times New Roman" panose="02020603050405020304" pitchFamily="18" charset="0"/>
              <a:cs typeface="Times New Roman" panose="02020603050405020304" pitchFamily="18" charset="0"/>
            </a:endParaRPr>
          </a:p>
        </p:txBody>
      </p:sp>
      <p:sp>
        <p:nvSpPr>
          <p:cNvPr id="9" name="Szövegdoboz 8"/>
          <p:cNvSpPr txBox="1"/>
          <p:nvPr/>
        </p:nvSpPr>
        <p:spPr>
          <a:xfrm>
            <a:off x="516627" y="3341604"/>
            <a:ext cx="2781946" cy="338554"/>
          </a:xfrm>
          <a:prstGeom prst="rect">
            <a:avLst/>
          </a:prstGeom>
          <a:noFill/>
        </p:spPr>
        <p:txBody>
          <a:bodyPr wrap="square" rtlCol="0">
            <a:spAutoFit/>
          </a:bodyPr>
          <a:lstStyle/>
          <a:p>
            <a:r>
              <a:rPr lang="hu-HU" sz="1600" dirty="0" smtClean="0">
                <a:latin typeface="Times New Roman" panose="02020603050405020304" pitchFamily="18" charset="0"/>
                <a:cs typeface="Times New Roman" panose="02020603050405020304" pitchFamily="18" charset="0"/>
              </a:rPr>
              <a:t>Nedvességtartalom érzékelő</a:t>
            </a:r>
            <a:endParaRPr lang="hu-HU" sz="1600" dirty="0">
              <a:latin typeface="Times New Roman" panose="02020603050405020304" pitchFamily="18" charset="0"/>
              <a:cs typeface="Times New Roman" panose="02020603050405020304" pitchFamily="18" charset="0"/>
            </a:endParaRPr>
          </a:p>
        </p:txBody>
      </p:sp>
      <p:cxnSp>
        <p:nvCxnSpPr>
          <p:cNvPr id="11" name="Egyenes összekötő nyíllal 10"/>
          <p:cNvCxnSpPr/>
          <p:nvPr/>
        </p:nvCxnSpPr>
        <p:spPr>
          <a:xfrm flipV="1">
            <a:off x="4536823" y="2406316"/>
            <a:ext cx="211640" cy="935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églalap 12"/>
          <p:cNvSpPr/>
          <p:nvPr/>
        </p:nvSpPr>
        <p:spPr>
          <a:xfrm>
            <a:off x="311648" y="4866134"/>
            <a:ext cx="7459112" cy="1323439"/>
          </a:xfrm>
          <a:prstGeom prst="rect">
            <a:avLst/>
          </a:prstGeom>
        </p:spPr>
        <p:txBody>
          <a:bodyPr wrap="square">
            <a:spAutoFit/>
          </a:bodyPr>
          <a:lstStyle/>
          <a:p>
            <a:r>
              <a:rPr lang="hu-HU" sz="2000" dirty="0">
                <a:latin typeface="Times New Roman" panose="02020603050405020304" pitchFamily="18" charset="0"/>
                <a:cs typeface="Times New Roman" panose="02020603050405020304" pitchFamily="18" charset="0"/>
              </a:rPr>
              <a:t>A mért hozamadatok </a:t>
            </a:r>
            <a:r>
              <a:rPr lang="hu-HU" sz="2000" dirty="0" smtClean="0">
                <a:latin typeface="Times New Roman" panose="02020603050405020304" pitchFamily="18" charset="0"/>
                <a:cs typeface="Times New Roman" panose="02020603050405020304" pitchFamily="18" charset="0"/>
              </a:rPr>
              <a:t>adathordozón </a:t>
            </a:r>
            <a:r>
              <a:rPr lang="hu-HU" sz="2000" dirty="0">
                <a:latin typeface="Times New Roman" panose="02020603050405020304" pitchFamily="18" charset="0"/>
                <a:cs typeface="Times New Roman" panose="02020603050405020304" pitchFamily="18" charset="0"/>
              </a:rPr>
              <a:t>(USB-meghajtó, SD-kártya stb.) </a:t>
            </a:r>
            <a:r>
              <a:rPr lang="hu-HU" sz="2000" dirty="0" smtClean="0">
                <a:latin typeface="Times New Roman" panose="02020603050405020304" pitchFamily="18" charset="0"/>
                <a:cs typeface="Times New Roman" panose="02020603050405020304" pitchFamily="18" charset="0"/>
              </a:rPr>
              <a:t>vagy vezeték </a:t>
            </a:r>
            <a:r>
              <a:rPr lang="hu-HU" sz="2000" dirty="0">
                <a:latin typeface="Times New Roman" panose="02020603050405020304" pitchFamily="18" charset="0"/>
                <a:cs typeface="Times New Roman" panose="02020603050405020304" pitchFamily="18" charset="0"/>
              </a:rPr>
              <a:t>nélküli adatátviteli megoldással az irodai számítógépre </a:t>
            </a:r>
            <a:r>
              <a:rPr lang="hu-HU" sz="2000" dirty="0" smtClean="0">
                <a:latin typeface="Times New Roman" panose="02020603050405020304" pitchFamily="18" charset="0"/>
                <a:cs typeface="Times New Roman" panose="02020603050405020304" pitchFamily="18" charset="0"/>
              </a:rPr>
              <a:t>áttölthetők, </a:t>
            </a:r>
            <a:r>
              <a:rPr lang="hu-HU" sz="2000" dirty="0">
                <a:latin typeface="Times New Roman" panose="02020603050405020304" pitchFamily="18" charset="0"/>
                <a:cs typeface="Times New Roman" panose="02020603050405020304" pitchFamily="18" charset="0"/>
              </a:rPr>
              <a:t>ahol megfelelő szoftverrel </a:t>
            </a:r>
            <a:r>
              <a:rPr lang="hu-HU" sz="2000" dirty="0" smtClean="0">
                <a:latin typeface="Times New Roman" panose="02020603050405020304" pitchFamily="18" charset="0"/>
                <a:cs typeface="Times New Roman" panose="02020603050405020304" pitchFamily="18" charset="0"/>
              </a:rPr>
              <a:t>elkészíthetők </a:t>
            </a:r>
            <a:r>
              <a:rPr lang="hu-HU" sz="2000" dirty="0">
                <a:latin typeface="Times New Roman" panose="02020603050405020304" pitchFamily="18" charset="0"/>
                <a:cs typeface="Times New Roman" panose="02020603050405020304" pitchFamily="18" charset="0"/>
              </a:rPr>
              <a:t>és </a:t>
            </a:r>
            <a:r>
              <a:rPr lang="hu-HU" sz="2000" dirty="0" smtClean="0">
                <a:latin typeface="Times New Roman" panose="02020603050405020304" pitchFamily="18" charset="0"/>
                <a:cs typeface="Times New Roman" panose="02020603050405020304" pitchFamily="18" charset="0"/>
              </a:rPr>
              <a:t>elemezhetők </a:t>
            </a:r>
            <a:r>
              <a:rPr lang="hu-HU" sz="2000" dirty="0">
                <a:latin typeface="Times New Roman" panose="02020603050405020304" pitchFamily="18" charset="0"/>
                <a:cs typeface="Times New Roman" panose="02020603050405020304" pitchFamily="18" charset="0"/>
              </a:rPr>
              <a:t>a </a:t>
            </a:r>
            <a:r>
              <a:rPr lang="hu-HU" sz="2000" dirty="0" smtClean="0">
                <a:latin typeface="Times New Roman" panose="02020603050405020304" pitchFamily="18" charset="0"/>
                <a:cs typeface="Times New Roman" panose="02020603050405020304" pitchFamily="18" charset="0"/>
              </a:rPr>
              <a:t>hozamtérképek.</a:t>
            </a:r>
            <a:endParaRPr lang="hu-HU" sz="2000" dirty="0">
              <a:latin typeface="Times New Roman" panose="02020603050405020304" pitchFamily="18" charset="0"/>
              <a:cs typeface="Times New Roman" panose="02020603050405020304" pitchFamily="18" charset="0"/>
            </a:endParaRPr>
          </a:p>
        </p:txBody>
      </p:sp>
      <p:sp>
        <p:nvSpPr>
          <p:cNvPr id="14" name="Szövegdoboz 13"/>
          <p:cNvSpPr txBox="1"/>
          <p:nvPr/>
        </p:nvSpPr>
        <p:spPr>
          <a:xfrm>
            <a:off x="9606128" y="6368716"/>
            <a:ext cx="2024398" cy="307777"/>
          </a:xfrm>
          <a:prstGeom prst="rect">
            <a:avLst/>
          </a:prstGeom>
          <a:noFill/>
        </p:spPr>
        <p:txBody>
          <a:bodyPr wrap="square" rtlCol="0">
            <a:spAutoFit/>
          </a:bodyPr>
          <a:lstStyle/>
          <a:p>
            <a:pPr algn="ctr"/>
            <a:r>
              <a:rPr lang="hu-HU" dirty="0" smtClean="0">
                <a:latin typeface="Times New Roman" panose="02020603050405020304" pitchFamily="18" charset="0"/>
                <a:cs typeface="Times New Roman" panose="02020603050405020304" pitchFamily="18" charset="0"/>
              </a:rPr>
              <a:t>Forrás: Axiál</a:t>
            </a:r>
            <a:endParaRPr lang="hu-H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36923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kerekített téglalap 5"/>
          <p:cNvSpPr/>
          <p:nvPr/>
        </p:nvSpPr>
        <p:spPr>
          <a:xfrm>
            <a:off x="269507" y="1742173"/>
            <a:ext cx="5428649" cy="115503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p:cNvSpPr>
            <a:spLocks noGrp="1"/>
          </p:cNvSpPr>
          <p:nvPr>
            <p:ph type="title"/>
          </p:nvPr>
        </p:nvSpPr>
        <p:spPr>
          <a:xfrm>
            <a:off x="340797" y="85992"/>
            <a:ext cx="11555605" cy="1325563"/>
          </a:xfrm>
        </p:spPr>
        <p:txBody>
          <a:bodyPr/>
          <a:lstStyle/>
          <a:p>
            <a:pPr algn="r"/>
            <a:r>
              <a:rPr lang="hu-HU" dirty="0"/>
              <a:t>Naplózott adatok </a:t>
            </a:r>
            <a:r>
              <a:rPr lang="hu-HU" dirty="0" smtClean="0"/>
              <a:t>letöltése</a:t>
            </a:r>
            <a:br>
              <a:rPr lang="hu-HU" dirty="0" smtClean="0"/>
            </a:br>
            <a:endParaRPr lang="hu-HU" dirty="0"/>
          </a:p>
        </p:txBody>
      </p:sp>
      <p:sp>
        <p:nvSpPr>
          <p:cNvPr id="3" name="Téglalap 2"/>
          <p:cNvSpPr/>
          <p:nvPr/>
        </p:nvSpPr>
        <p:spPr>
          <a:xfrm>
            <a:off x="369320" y="1781641"/>
            <a:ext cx="5357359" cy="1015663"/>
          </a:xfrm>
          <a:prstGeom prst="rect">
            <a:avLst/>
          </a:prstGeom>
        </p:spPr>
        <p:txBody>
          <a:bodyPr wrap="square">
            <a:spAutoFit/>
          </a:bodyPr>
          <a:lstStyle/>
          <a:p>
            <a:r>
              <a:rPr lang="hu-H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Naplózott </a:t>
            </a:r>
            <a:r>
              <a:rPr lang="hu-H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adatok felhasználás célja:</a:t>
            </a:r>
          </a:p>
          <a:p>
            <a:pPr marL="285750" indent="-285750">
              <a:buFont typeface="Arial" panose="020B0604020202020204" pitchFamily="34" charset="0"/>
              <a:buChar char="•"/>
            </a:pPr>
            <a:r>
              <a:rPr lang="hu-HU" sz="2000" dirty="0">
                <a:latin typeface="Times New Roman" panose="02020603050405020304" pitchFamily="18" charset="0"/>
                <a:cs typeface="Times New Roman" panose="02020603050405020304" pitchFamily="18" charset="0"/>
              </a:rPr>
              <a:t>az előírt technológiai műveletek ellenőrzésére,</a:t>
            </a:r>
          </a:p>
          <a:p>
            <a:pPr marL="285750" indent="-285750">
              <a:buFont typeface="Arial" panose="020B0604020202020204" pitchFamily="34" charset="0"/>
              <a:buChar char="•"/>
            </a:pPr>
            <a:r>
              <a:rPr lang="hu-HU" sz="2000" dirty="0">
                <a:latin typeface="Times New Roman" panose="02020603050405020304" pitchFamily="18" charset="0"/>
                <a:cs typeface="Times New Roman" panose="02020603050405020304" pitchFamily="18" charset="0"/>
              </a:rPr>
              <a:t>végrehajtott technológiai műveletek elemzése.</a:t>
            </a:r>
          </a:p>
        </p:txBody>
      </p:sp>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889" y="3030873"/>
            <a:ext cx="4343273" cy="3149501"/>
          </a:xfrm>
          <a:prstGeom prst="rect">
            <a:avLst/>
          </a:prstGeom>
          <a:ln>
            <a:solidFill>
              <a:srgbClr val="FF0000"/>
            </a:solidFill>
          </a:ln>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8599" y="1915898"/>
            <a:ext cx="5809558" cy="4264476"/>
          </a:xfrm>
          <a:prstGeom prst="rect">
            <a:avLst/>
          </a:prstGeom>
          <a:ln>
            <a:solidFill>
              <a:srgbClr val="FF0000"/>
            </a:solidFill>
          </a:ln>
        </p:spPr>
      </p:pic>
      <p:sp>
        <p:nvSpPr>
          <p:cNvPr id="7" name="Téglalap 6"/>
          <p:cNvSpPr/>
          <p:nvPr/>
        </p:nvSpPr>
        <p:spPr>
          <a:xfrm>
            <a:off x="202130" y="1126008"/>
            <a:ext cx="11626895" cy="769441"/>
          </a:xfrm>
          <a:prstGeom prst="rect">
            <a:avLst/>
          </a:prstGeom>
        </p:spPr>
        <p:txBody>
          <a:bodyPr wrap="square">
            <a:spAutoFit/>
          </a:bodyPr>
          <a:lstStyle/>
          <a:p>
            <a:pPr algn="r"/>
            <a:r>
              <a:rPr lang="hu-HU"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kijuttatási térképen előírt műveleteket nem lehet tökéletesen végrehajtani. A tényleges kijuttatás mennyisége eltérhet a tervezettől.</a:t>
            </a:r>
            <a:endParaRPr lang="hu-HU" sz="2200" dirty="0">
              <a:latin typeface="Times New Roman" panose="02020603050405020304" pitchFamily="18" charset="0"/>
              <a:cs typeface="Times New Roman" panose="02020603050405020304" pitchFamily="18" charset="0"/>
            </a:endParaRPr>
          </a:p>
        </p:txBody>
      </p:sp>
      <p:pic>
        <p:nvPicPr>
          <p:cNvPr id="8" name="Kép 7"/>
          <p:cNvPicPr>
            <a:picLocks noChangeAspect="1"/>
          </p:cNvPicPr>
          <p:nvPr/>
        </p:nvPicPr>
        <p:blipFill>
          <a:blip r:embed="rId5"/>
          <a:stretch>
            <a:fillRect/>
          </a:stretch>
        </p:blipFill>
        <p:spPr>
          <a:xfrm>
            <a:off x="0" y="21348"/>
            <a:ext cx="1790299" cy="1193533"/>
          </a:xfrm>
          <a:prstGeom prst="rect">
            <a:avLst/>
          </a:prstGeom>
        </p:spPr>
      </p:pic>
      <p:sp>
        <p:nvSpPr>
          <p:cNvPr id="9" name="Téglalap 8"/>
          <p:cNvSpPr/>
          <p:nvPr/>
        </p:nvSpPr>
        <p:spPr>
          <a:xfrm>
            <a:off x="10481928" y="6407718"/>
            <a:ext cx="1446229" cy="276999"/>
          </a:xfrm>
          <a:prstGeom prst="rect">
            <a:avLst/>
          </a:prstGeom>
        </p:spPr>
        <p:txBody>
          <a:bodyPr wrap="none">
            <a:spAutoFit/>
          </a:bodyPr>
          <a:lstStyle/>
          <a:p>
            <a:pPr algn="ctr"/>
            <a:r>
              <a:rPr lang="hu-HU" sz="1200" dirty="0">
                <a:latin typeface="Times New Roman" panose="02020603050405020304" pitchFamily="18" charset="0"/>
                <a:cs typeface="Times New Roman" panose="02020603050405020304" pitchFamily="18" charset="0"/>
              </a:rPr>
              <a:t>Forrás: saját felvétel</a:t>
            </a:r>
          </a:p>
        </p:txBody>
      </p:sp>
    </p:spTree>
    <p:extLst>
      <p:ext uri="{BB962C8B-B14F-4D97-AF65-F5344CB8AC3E}">
        <p14:creationId xmlns:p14="http://schemas.microsoft.com/office/powerpoint/2010/main" val="42844974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11922" y="76367"/>
            <a:ext cx="11555605" cy="1325563"/>
          </a:xfrm>
        </p:spPr>
        <p:txBody>
          <a:bodyPr/>
          <a:lstStyle/>
          <a:p>
            <a:pPr algn="r"/>
            <a:r>
              <a:rPr lang="hu-HU" dirty="0"/>
              <a:t>Naplózott adatok </a:t>
            </a:r>
            <a:r>
              <a:rPr lang="hu-HU" dirty="0" smtClean="0"/>
              <a:t>összevetése</a:t>
            </a:r>
            <a:br>
              <a:rPr lang="hu-HU" dirty="0" smtClean="0"/>
            </a:br>
            <a:endParaRPr lang="hu-HU" dirty="0"/>
          </a:p>
        </p:txBody>
      </p:sp>
      <p:sp>
        <p:nvSpPr>
          <p:cNvPr id="3" name="Téglalap 2"/>
          <p:cNvSpPr/>
          <p:nvPr/>
        </p:nvSpPr>
        <p:spPr>
          <a:xfrm>
            <a:off x="29099" y="645087"/>
            <a:ext cx="6339135" cy="707886"/>
          </a:xfrm>
          <a:prstGeom prst="rect">
            <a:avLst/>
          </a:prstGeom>
        </p:spPr>
        <p:txBody>
          <a:bodyPr wrap="square">
            <a:spAutoFit/>
          </a:bodyPr>
          <a:lstStyle/>
          <a:p>
            <a:r>
              <a:rPr lang="hu-HU" sz="2000" b="1" dirty="0">
                <a:latin typeface="Times New Roman" panose="02020603050405020304" pitchFamily="18" charset="0"/>
                <a:cs typeface="Times New Roman" panose="02020603050405020304" pitchFamily="18" charset="0"/>
              </a:rPr>
              <a:t>Naplózott adatok </a:t>
            </a:r>
            <a:r>
              <a:rPr lang="hu-HU" sz="2000" b="1" dirty="0" smtClean="0">
                <a:latin typeface="Times New Roman" panose="02020603050405020304" pitchFamily="18" charset="0"/>
                <a:cs typeface="Times New Roman" panose="02020603050405020304" pitchFamily="18" charset="0"/>
              </a:rPr>
              <a:t>megjelenítése </a:t>
            </a:r>
            <a:br>
              <a:rPr lang="hu-HU" sz="2000" b="1" dirty="0" smtClean="0">
                <a:latin typeface="Times New Roman" panose="02020603050405020304" pitchFamily="18" charset="0"/>
                <a:cs typeface="Times New Roman" panose="02020603050405020304" pitchFamily="18" charset="0"/>
              </a:rPr>
            </a:br>
            <a:r>
              <a:rPr lang="hu-HU" sz="2000" b="1" dirty="0" smtClean="0">
                <a:latin typeface="Times New Roman" panose="02020603050405020304" pitchFamily="18" charset="0"/>
                <a:cs typeface="Times New Roman" panose="02020603050405020304" pitchFamily="18" charset="0"/>
              </a:rPr>
              <a:t>(</a:t>
            </a:r>
            <a:r>
              <a:rPr lang="hu-HU" sz="2000" dirty="0" smtClean="0">
                <a:latin typeface="Times New Roman" panose="02020603050405020304" pitchFamily="18" charset="0"/>
                <a:cs typeface="Times New Roman" panose="02020603050405020304" pitchFamily="18" charset="0"/>
              </a:rPr>
              <a:t>A </a:t>
            </a:r>
            <a:r>
              <a:rPr lang="hu-HU" sz="2000" dirty="0">
                <a:latin typeface="Times New Roman" panose="02020603050405020304" pitchFamily="18" charset="0"/>
                <a:cs typeface="Times New Roman" panose="02020603050405020304" pitchFamily="18" charset="0"/>
              </a:rPr>
              <a:t>tényleges kijuttatott mennyiség helyadatokkal </a:t>
            </a:r>
            <a:r>
              <a:rPr lang="hu-HU" sz="2000" dirty="0" smtClean="0">
                <a:latin typeface="Times New Roman" panose="02020603050405020304" pitchFamily="18" charset="0"/>
                <a:cs typeface="Times New Roman" panose="02020603050405020304" pitchFamily="18" charset="0"/>
              </a:rPr>
              <a:t>adatokkal)</a:t>
            </a:r>
            <a:endParaRPr lang="hu-HU" sz="2000" dirty="0">
              <a:latin typeface="Times New Roman" panose="02020603050405020304" pitchFamily="18" charset="0"/>
              <a:cs typeface="Times New Roman" panose="02020603050405020304" pitchFamily="18" charset="0"/>
            </a:endParaRPr>
          </a:p>
        </p:txBody>
      </p:sp>
      <p:sp>
        <p:nvSpPr>
          <p:cNvPr id="4" name="Szövegdoboz 3"/>
          <p:cNvSpPr txBox="1"/>
          <p:nvPr/>
        </p:nvSpPr>
        <p:spPr>
          <a:xfrm>
            <a:off x="7096509" y="2217992"/>
            <a:ext cx="4437247" cy="400110"/>
          </a:xfrm>
          <a:prstGeom prst="rect">
            <a:avLst/>
          </a:prstGeom>
          <a:noFill/>
        </p:spPr>
        <p:txBody>
          <a:bodyPr wrap="square" rtlCol="0">
            <a:spAutoFit/>
          </a:bodyPr>
          <a:lstStyle/>
          <a:p>
            <a:r>
              <a:rPr lang="hu-HU" sz="2000" b="1" dirty="0">
                <a:latin typeface="Times New Roman" panose="02020603050405020304" pitchFamily="18" charset="0"/>
                <a:cs typeface="Times New Roman" panose="02020603050405020304" pitchFamily="18" charset="0"/>
              </a:rPr>
              <a:t>Naplózott és előírt adatok összevetése</a:t>
            </a:r>
            <a:endParaRPr lang="hu-HU" sz="2000" dirty="0">
              <a:latin typeface="Times New Roman" panose="02020603050405020304" pitchFamily="18" charset="0"/>
              <a:cs typeface="Times New Roman" panose="02020603050405020304" pitchFamily="18" charset="0"/>
            </a:endParaRPr>
          </a:p>
        </p:txBody>
      </p:sp>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665" y="1401930"/>
            <a:ext cx="6515889" cy="3632083"/>
          </a:xfrm>
          <a:prstGeom prst="rect">
            <a:avLst/>
          </a:prstGeom>
          <a:ln>
            <a:solidFill>
              <a:srgbClr val="FF0000"/>
            </a:solidFill>
          </a:ln>
        </p:spPr>
      </p:pic>
      <p:pic>
        <p:nvPicPr>
          <p:cNvPr id="6" name="Kép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1695" y="2808473"/>
            <a:ext cx="6624016" cy="3640454"/>
          </a:xfrm>
          <a:prstGeom prst="rect">
            <a:avLst/>
          </a:prstGeom>
          <a:ln>
            <a:solidFill>
              <a:srgbClr val="FF0000"/>
            </a:solidFill>
          </a:ln>
        </p:spPr>
      </p:pic>
      <p:sp>
        <p:nvSpPr>
          <p:cNvPr id="7" name="Szövegdoboz 6"/>
          <p:cNvSpPr txBox="1"/>
          <p:nvPr/>
        </p:nvSpPr>
        <p:spPr>
          <a:xfrm>
            <a:off x="10544475" y="6448926"/>
            <a:ext cx="1568918" cy="276999"/>
          </a:xfrm>
          <a:prstGeom prst="rect">
            <a:avLst/>
          </a:prstGeom>
          <a:noFill/>
        </p:spPr>
        <p:txBody>
          <a:bodyPr wrap="square" rtlCol="0">
            <a:spAutoFit/>
          </a:bodyPr>
          <a:lstStyle/>
          <a:p>
            <a:pPr algn="ctr"/>
            <a:r>
              <a:rPr lang="hu-HU" sz="1200" dirty="0" smtClean="0">
                <a:latin typeface="Times New Roman" panose="02020603050405020304" pitchFamily="18" charset="0"/>
                <a:cs typeface="Times New Roman" panose="02020603050405020304" pitchFamily="18" charset="0"/>
              </a:rPr>
              <a:t>Forrás: saját felvétel</a:t>
            </a:r>
            <a:endParaRPr lang="hu-HU" sz="1200" dirty="0">
              <a:latin typeface="Times New Roman" panose="02020603050405020304" pitchFamily="18" charset="0"/>
              <a:cs typeface="Times New Roman" panose="02020603050405020304" pitchFamily="18" charset="0"/>
            </a:endParaRPr>
          </a:p>
        </p:txBody>
      </p:sp>
      <p:pic>
        <p:nvPicPr>
          <p:cNvPr id="8" name="Kép 7"/>
          <p:cNvPicPr>
            <a:picLocks noChangeAspect="1"/>
          </p:cNvPicPr>
          <p:nvPr/>
        </p:nvPicPr>
        <p:blipFill rotWithShape="1">
          <a:blip r:embed="rId5"/>
          <a:srcRect t="16059" b="29686"/>
          <a:stretch/>
        </p:blipFill>
        <p:spPr>
          <a:xfrm>
            <a:off x="8162223" y="1147901"/>
            <a:ext cx="2598754" cy="793093"/>
          </a:xfrm>
          <a:prstGeom prst="rect">
            <a:avLst/>
          </a:prstGeom>
          <a:ln>
            <a:noFill/>
          </a:ln>
          <a:effectLst>
            <a:softEdge rad="112500"/>
          </a:effectLst>
        </p:spPr>
      </p:pic>
    </p:spTree>
    <p:extLst>
      <p:ext uri="{BB962C8B-B14F-4D97-AF65-F5344CB8AC3E}">
        <p14:creationId xmlns:p14="http://schemas.microsoft.com/office/powerpoint/2010/main" val="29296224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12311" y="78798"/>
            <a:ext cx="11555605" cy="1325563"/>
          </a:xfrm>
        </p:spPr>
        <p:txBody>
          <a:bodyPr/>
          <a:lstStyle/>
          <a:p>
            <a:pPr algn="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Precíziós technológia a talajművelésben</a:t>
            </a:r>
            <a:r>
              <a:rPr lang="hu-HU" dirty="0" smtClean="0"/>
              <a:t/>
            </a:r>
            <a:br>
              <a:rPr lang="hu-HU" dirty="0" smtClean="0"/>
            </a:br>
            <a:endParaRPr lang="hu-HU" dirty="0"/>
          </a:p>
        </p:txBody>
      </p:sp>
      <p:sp>
        <p:nvSpPr>
          <p:cNvPr id="3" name="Téglalap 2"/>
          <p:cNvSpPr/>
          <p:nvPr/>
        </p:nvSpPr>
        <p:spPr>
          <a:xfrm>
            <a:off x="312311" y="603533"/>
            <a:ext cx="7126875" cy="3785652"/>
          </a:xfrm>
          <a:prstGeom prst="rect">
            <a:avLst/>
          </a:prstGeom>
        </p:spPr>
        <p:txBody>
          <a:bodyPr wrap="square">
            <a:spAutoFit/>
          </a:bodyPr>
          <a:lstStyle/>
          <a:p>
            <a:pPr lvl="0" eaLnBrk="0" fontAlgn="base" hangingPunct="0">
              <a:spcBef>
                <a:spcPct val="0"/>
              </a:spcBef>
              <a:spcAft>
                <a:spcPct val="0"/>
              </a:spcAft>
              <a:buClrTx/>
            </a:pPr>
            <a:r>
              <a:rPr lang="hu-HU" altLang="hu-HU"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Előnyei:</a:t>
            </a:r>
          </a:p>
          <a:p>
            <a:pPr lvl="0" eaLnBrk="0" fontAlgn="base" hangingPunct="0">
              <a:spcBef>
                <a:spcPct val="0"/>
              </a:spcBef>
              <a:spcAft>
                <a:spcPct val="0"/>
              </a:spcAft>
              <a:buClrTx/>
              <a:buFontTx/>
              <a:buChar char="•"/>
            </a:pPr>
            <a:r>
              <a:rPr lang="hu-HU" altLang="hu-HU" sz="2400" dirty="0">
                <a:solidFill>
                  <a:schemeClr val="tx1"/>
                </a:solidFill>
                <a:latin typeface="Times New Roman" panose="02020603050405020304" pitchFamily="18" charset="0"/>
                <a:cs typeface="Times New Roman" panose="02020603050405020304" pitchFamily="18" charset="0"/>
              </a:rPr>
              <a:t>Átfedések </a:t>
            </a:r>
            <a:r>
              <a:rPr lang="hu-HU" altLang="hu-HU" sz="2400" dirty="0" smtClean="0">
                <a:solidFill>
                  <a:schemeClr val="tx1"/>
                </a:solidFill>
                <a:latin typeface="Times New Roman" panose="02020603050405020304" pitchFamily="18" charset="0"/>
                <a:cs typeface="Times New Roman" panose="02020603050405020304" pitchFamily="18" charset="0"/>
              </a:rPr>
              <a:t>minimalizálása;</a:t>
            </a:r>
            <a:endParaRPr lang="hu-HU" altLang="hu-HU" sz="2400" dirty="0">
              <a:solidFill>
                <a:schemeClr val="tx1"/>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buClrTx/>
              <a:buFontTx/>
              <a:buChar char="•"/>
            </a:pPr>
            <a:r>
              <a:rPr lang="hu-HU" altLang="hu-HU" sz="2400" dirty="0">
                <a:solidFill>
                  <a:schemeClr val="tx1"/>
                </a:solidFill>
                <a:latin typeface="Times New Roman" panose="02020603050405020304" pitchFamily="18" charset="0"/>
                <a:cs typeface="Times New Roman" panose="02020603050405020304" pitchFamily="18" charset="0"/>
              </a:rPr>
              <a:t>Teljes munkaszélesség </a:t>
            </a:r>
            <a:r>
              <a:rPr lang="hu-HU" altLang="hu-HU" sz="2400" dirty="0" smtClean="0">
                <a:solidFill>
                  <a:schemeClr val="tx1"/>
                </a:solidFill>
                <a:latin typeface="Times New Roman" panose="02020603050405020304" pitchFamily="18" charset="0"/>
                <a:cs typeface="Times New Roman" panose="02020603050405020304" pitchFamily="18" charset="0"/>
              </a:rPr>
              <a:t>kihasználása</a:t>
            </a:r>
            <a:r>
              <a:rPr lang="hu-HU" altLang="hu-HU" sz="2400" dirty="0">
                <a:solidFill>
                  <a:schemeClr val="tx1"/>
                </a:solidFill>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buClrTx/>
              <a:buFontTx/>
              <a:buChar char="•"/>
            </a:pPr>
            <a:r>
              <a:rPr lang="hu-HU" altLang="hu-HU" sz="2400" dirty="0">
                <a:solidFill>
                  <a:schemeClr val="tx1"/>
                </a:solidFill>
                <a:latin typeface="Times New Roman" panose="02020603050405020304" pitchFamily="18" charset="0"/>
                <a:cs typeface="Times New Roman" panose="02020603050405020304" pitchFamily="18" charset="0"/>
              </a:rPr>
              <a:t>Pontos </a:t>
            </a:r>
            <a:r>
              <a:rPr lang="hu-HU" altLang="hu-HU" sz="2400" dirty="0" smtClean="0">
                <a:solidFill>
                  <a:schemeClr val="tx1"/>
                </a:solidFill>
                <a:latin typeface="Times New Roman" panose="02020603050405020304" pitchFamily="18" charset="0"/>
                <a:cs typeface="Times New Roman" panose="02020603050405020304" pitchFamily="18" charset="0"/>
              </a:rPr>
              <a:t>fogáscsatlakozások;</a:t>
            </a:r>
            <a:r>
              <a:rPr lang="hu-HU" altLang="hu-HU" sz="2400" dirty="0">
                <a:solidFill>
                  <a:schemeClr val="tx1"/>
                </a:solidFill>
                <a:latin typeface="Times New Roman" panose="02020603050405020304" pitchFamily="18" charset="0"/>
                <a:cs typeface="Times New Roman" panose="02020603050405020304" pitchFamily="18" charset="0"/>
              </a:rPr>
              <a:t> </a:t>
            </a:r>
          </a:p>
          <a:p>
            <a:pPr lvl="0" eaLnBrk="0" fontAlgn="base" hangingPunct="0">
              <a:spcBef>
                <a:spcPct val="0"/>
              </a:spcBef>
              <a:spcAft>
                <a:spcPct val="0"/>
              </a:spcAft>
              <a:buClrTx/>
              <a:buFontTx/>
              <a:buChar char="•"/>
            </a:pPr>
            <a:r>
              <a:rPr lang="hu-HU" altLang="hu-HU" sz="2400" dirty="0">
                <a:solidFill>
                  <a:schemeClr val="tx1"/>
                </a:solidFill>
                <a:latin typeface="Times New Roman" panose="02020603050405020304" pitchFamily="18" charset="0"/>
                <a:cs typeface="Times New Roman" panose="02020603050405020304" pitchFamily="18" charset="0"/>
              </a:rPr>
              <a:t>Gépkezelői </a:t>
            </a:r>
            <a:r>
              <a:rPr lang="hu-HU" altLang="hu-HU" sz="2400" dirty="0" smtClean="0">
                <a:solidFill>
                  <a:schemeClr val="tx1"/>
                </a:solidFill>
                <a:latin typeface="Times New Roman" panose="02020603050405020304" pitchFamily="18" charset="0"/>
                <a:cs typeface="Times New Roman" panose="02020603050405020304" pitchFamily="18" charset="0"/>
              </a:rPr>
              <a:t>komfort - rossz látási viszonyok mellett;</a:t>
            </a:r>
            <a:r>
              <a:rPr lang="hu-HU" altLang="hu-HU" sz="2400" dirty="0">
                <a:solidFill>
                  <a:schemeClr val="tx1"/>
                </a:solidFill>
                <a:latin typeface="Times New Roman" panose="02020603050405020304" pitchFamily="18" charset="0"/>
                <a:cs typeface="Times New Roman" panose="02020603050405020304" pitchFamily="18" charset="0"/>
              </a:rPr>
              <a:t> </a:t>
            </a:r>
          </a:p>
          <a:p>
            <a:pPr lvl="0" eaLnBrk="0" fontAlgn="base" hangingPunct="0">
              <a:spcBef>
                <a:spcPct val="0"/>
              </a:spcBef>
              <a:spcAft>
                <a:spcPct val="0"/>
              </a:spcAft>
              <a:buClrTx/>
              <a:buFontTx/>
              <a:buChar char="•"/>
            </a:pPr>
            <a:r>
              <a:rPr lang="hu-HU" altLang="hu-HU" sz="2400" dirty="0">
                <a:solidFill>
                  <a:schemeClr val="tx1"/>
                </a:solidFill>
                <a:latin typeface="Times New Roman" panose="02020603050405020304" pitchFamily="18" charset="0"/>
                <a:cs typeface="Times New Roman" panose="02020603050405020304" pitchFamily="18" charset="0"/>
              </a:rPr>
              <a:t>Kevesebb üzemanyag </a:t>
            </a:r>
            <a:r>
              <a:rPr lang="hu-HU" altLang="hu-HU" sz="2400" dirty="0" smtClean="0">
                <a:solidFill>
                  <a:schemeClr val="tx1"/>
                </a:solidFill>
                <a:latin typeface="Times New Roman" panose="02020603050405020304" pitchFamily="18" charset="0"/>
                <a:cs typeface="Times New Roman" panose="02020603050405020304" pitchFamily="18" charset="0"/>
              </a:rPr>
              <a:t>felhasználás</a:t>
            </a:r>
            <a:r>
              <a:rPr lang="hu-HU" altLang="hu-HU" sz="2400" dirty="0">
                <a:solidFill>
                  <a:schemeClr val="tx1"/>
                </a:solidFill>
                <a:latin typeface="Times New Roman" panose="02020603050405020304" pitchFamily="18" charset="0"/>
                <a:cs typeface="Times New Roman" panose="02020603050405020304" pitchFamily="18" charset="0"/>
              </a:rPr>
              <a:t>;</a:t>
            </a:r>
            <a:endParaRPr lang="hu-HU" altLang="hu-HU" sz="2400" dirty="0" smtClean="0">
              <a:solidFill>
                <a:schemeClr val="tx1"/>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buClrTx/>
              <a:buFontTx/>
              <a:buChar char="•"/>
            </a:pPr>
            <a:r>
              <a:rPr lang="hu-HU" sz="2400" dirty="0">
                <a:latin typeface="Times New Roman" panose="02020603050405020304" pitchFamily="18" charset="0"/>
                <a:cs typeface="Times New Roman" panose="02020603050405020304" pitchFamily="18" charset="0"/>
              </a:rPr>
              <a:t>Automata </a:t>
            </a:r>
            <a:r>
              <a:rPr lang="hu-HU" sz="2400" dirty="0" smtClean="0">
                <a:latin typeface="Times New Roman" panose="02020603050405020304" pitchFamily="18" charset="0"/>
                <a:cs typeface="Times New Roman" panose="02020603050405020304" pitchFamily="18" charset="0"/>
              </a:rPr>
              <a:t>fogásszélesség-állítás</a:t>
            </a:r>
            <a:r>
              <a:rPr lang="hu-HU" sz="2400" dirty="0" smtClean="0">
                <a:solidFill>
                  <a:schemeClr val="tx1"/>
                </a:solidFill>
                <a:latin typeface="Times New Roman" panose="02020603050405020304" pitchFamily="18" charset="0"/>
                <a:cs typeface="Times New Roman" panose="02020603050405020304" pitchFamily="18" charset="0"/>
              </a:rPr>
              <a:t>;</a:t>
            </a:r>
          </a:p>
          <a:p>
            <a:pPr eaLnBrk="0" fontAlgn="base" hangingPunct="0">
              <a:spcBef>
                <a:spcPct val="0"/>
              </a:spcBef>
              <a:spcAft>
                <a:spcPct val="0"/>
              </a:spcAft>
              <a:buClrTx/>
              <a:buFontTx/>
              <a:buChar char="•"/>
            </a:pPr>
            <a:r>
              <a:rPr lang="hu-HU" altLang="hu-HU" sz="2400" dirty="0" smtClean="0">
                <a:solidFill>
                  <a:schemeClr val="tx1"/>
                </a:solidFill>
                <a:latin typeface="Times New Roman" panose="02020603050405020304" pitchFamily="18" charset="0"/>
                <a:cs typeface="Times New Roman" panose="02020603050405020304" pitchFamily="18" charset="0"/>
              </a:rPr>
              <a:t>Rétegvonal mentén művelés;</a:t>
            </a:r>
          </a:p>
          <a:p>
            <a:pPr eaLnBrk="0" fontAlgn="base" hangingPunct="0">
              <a:spcBef>
                <a:spcPct val="0"/>
              </a:spcBef>
              <a:spcAft>
                <a:spcPct val="0"/>
              </a:spcAft>
              <a:buClrTx/>
              <a:buFontTx/>
              <a:buChar char="•"/>
            </a:pPr>
            <a:r>
              <a:rPr lang="hu-HU" altLang="hu-HU" sz="2400" dirty="0" smtClean="0">
                <a:solidFill>
                  <a:schemeClr val="tx1"/>
                </a:solidFill>
                <a:latin typeface="Times New Roman" panose="02020603050405020304" pitchFamily="18" charset="0"/>
                <a:cs typeface="Times New Roman" panose="02020603050405020304" pitchFamily="18" charset="0"/>
              </a:rPr>
              <a:t>A talajművelő eszköz egyben talajellenállást mérő szenzornak is tekinthető. </a:t>
            </a:r>
            <a:endParaRPr lang="hu-HU" altLang="hu-HU" sz="2400" dirty="0">
              <a:solidFill>
                <a:schemeClr val="tx1"/>
              </a:solidFill>
              <a:latin typeface="Times New Roman" panose="02020603050405020304" pitchFamily="18" charset="0"/>
              <a:cs typeface="Times New Roman" panose="02020603050405020304" pitchFamily="18" charset="0"/>
            </a:endParaRPr>
          </a:p>
        </p:txBody>
      </p:sp>
      <p:pic>
        <p:nvPicPr>
          <p:cNvPr id="5" name="Kép 4"/>
          <p:cNvPicPr>
            <a:picLocks noChangeAspect="1"/>
          </p:cNvPicPr>
          <p:nvPr/>
        </p:nvPicPr>
        <p:blipFill>
          <a:blip r:embed="rId3"/>
          <a:stretch>
            <a:fillRect/>
          </a:stretch>
        </p:blipFill>
        <p:spPr>
          <a:xfrm>
            <a:off x="7788379" y="3917236"/>
            <a:ext cx="4367153" cy="2909656"/>
          </a:xfrm>
          <a:prstGeom prst="rect">
            <a:avLst/>
          </a:prstGeom>
        </p:spPr>
      </p:pic>
      <p:pic>
        <p:nvPicPr>
          <p:cNvPr id="6" name="Kép 5"/>
          <p:cNvPicPr>
            <a:picLocks noChangeAspect="1"/>
          </p:cNvPicPr>
          <p:nvPr/>
        </p:nvPicPr>
        <p:blipFill>
          <a:blip r:embed="rId4"/>
          <a:stretch>
            <a:fillRect/>
          </a:stretch>
        </p:blipFill>
        <p:spPr>
          <a:xfrm>
            <a:off x="7756318" y="741579"/>
            <a:ext cx="4291657" cy="3073039"/>
          </a:xfrm>
          <a:prstGeom prst="rect">
            <a:avLst/>
          </a:prstGeom>
        </p:spPr>
      </p:pic>
      <p:pic>
        <p:nvPicPr>
          <p:cNvPr id="7" name="Kép 6"/>
          <p:cNvPicPr>
            <a:picLocks noChangeAspect="1"/>
          </p:cNvPicPr>
          <p:nvPr/>
        </p:nvPicPr>
        <p:blipFill>
          <a:blip r:embed="rId5"/>
          <a:stretch>
            <a:fillRect/>
          </a:stretch>
        </p:blipFill>
        <p:spPr>
          <a:xfrm>
            <a:off x="4191263" y="4019853"/>
            <a:ext cx="3597116" cy="2877693"/>
          </a:xfrm>
          <a:prstGeom prst="rect">
            <a:avLst/>
          </a:prstGeom>
        </p:spPr>
      </p:pic>
    </p:spTree>
    <p:extLst>
      <p:ext uri="{BB962C8B-B14F-4D97-AF65-F5344CB8AC3E}">
        <p14:creationId xmlns:p14="http://schemas.microsoft.com/office/powerpoint/2010/main" val="28354411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06411" y="46724"/>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Környezetkímélő műtrágyázás</a:t>
            </a:r>
            <a:b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(vezérelt anyagkijuttatás)</a:t>
            </a:r>
            <a:endPar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Kép 2"/>
          <p:cNvPicPr>
            <a:picLocks noChangeAspect="1"/>
          </p:cNvPicPr>
          <p:nvPr/>
        </p:nvPicPr>
        <p:blipFill rotWithShape="1">
          <a:blip r:embed="rId3"/>
          <a:srcRect l="26006" t="11896" r="34114" b="28003"/>
          <a:stretch/>
        </p:blipFill>
        <p:spPr>
          <a:xfrm>
            <a:off x="415635" y="266007"/>
            <a:ext cx="3865050" cy="3549535"/>
          </a:xfrm>
          <a:prstGeom prst="rect">
            <a:avLst/>
          </a:prstGeom>
          <a:ln>
            <a:noFill/>
          </a:ln>
          <a:effectLst>
            <a:softEdge rad="112500"/>
          </a:effectLst>
        </p:spPr>
      </p:pic>
      <p:pic>
        <p:nvPicPr>
          <p:cNvPr id="4" name="Kép 3"/>
          <p:cNvPicPr>
            <a:picLocks noChangeAspect="1"/>
          </p:cNvPicPr>
          <p:nvPr/>
        </p:nvPicPr>
        <p:blipFill>
          <a:blip r:embed="rId4"/>
          <a:stretch>
            <a:fillRect/>
          </a:stretch>
        </p:blipFill>
        <p:spPr>
          <a:xfrm>
            <a:off x="415634" y="4153480"/>
            <a:ext cx="3651821" cy="2591025"/>
          </a:xfrm>
          <a:prstGeom prst="rect">
            <a:avLst/>
          </a:prstGeom>
        </p:spPr>
      </p:pic>
      <p:pic>
        <p:nvPicPr>
          <p:cNvPr id="5" name="Kép 4"/>
          <p:cNvPicPr>
            <a:picLocks noChangeAspect="1"/>
          </p:cNvPicPr>
          <p:nvPr/>
        </p:nvPicPr>
        <p:blipFill rotWithShape="1">
          <a:blip r:embed="rId5"/>
          <a:srcRect l="12655" t="50065" r="56862" b="23633"/>
          <a:stretch/>
        </p:blipFill>
        <p:spPr>
          <a:xfrm>
            <a:off x="4858406" y="1220991"/>
            <a:ext cx="2282158" cy="1670859"/>
          </a:xfrm>
          <a:prstGeom prst="rect">
            <a:avLst/>
          </a:prstGeom>
        </p:spPr>
      </p:pic>
      <p:pic>
        <p:nvPicPr>
          <p:cNvPr id="6" name="Kép 5"/>
          <p:cNvPicPr>
            <a:picLocks noChangeAspect="1"/>
          </p:cNvPicPr>
          <p:nvPr/>
        </p:nvPicPr>
        <p:blipFill>
          <a:blip r:embed="rId6"/>
          <a:stretch>
            <a:fillRect/>
          </a:stretch>
        </p:blipFill>
        <p:spPr>
          <a:xfrm>
            <a:off x="4494339" y="1197504"/>
            <a:ext cx="401399" cy="2157522"/>
          </a:xfrm>
          <a:prstGeom prst="rect">
            <a:avLst/>
          </a:prstGeom>
        </p:spPr>
      </p:pic>
      <p:cxnSp>
        <p:nvCxnSpPr>
          <p:cNvPr id="7" name="Egyenes összekötő nyíllal 6"/>
          <p:cNvCxnSpPr/>
          <p:nvPr/>
        </p:nvCxnSpPr>
        <p:spPr>
          <a:xfrm flipH="1">
            <a:off x="3724103" y="3578261"/>
            <a:ext cx="998736" cy="12846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Egyenes összekötő nyíllal 7"/>
          <p:cNvCxnSpPr/>
          <p:nvPr/>
        </p:nvCxnSpPr>
        <p:spPr>
          <a:xfrm flipH="1">
            <a:off x="2876204" y="3397795"/>
            <a:ext cx="16625" cy="9993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Kép 9"/>
          <p:cNvPicPr>
            <a:picLocks noChangeAspect="1"/>
          </p:cNvPicPr>
          <p:nvPr/>
        </p:nvPicPr>
        <p:blipFill rotWithShape="1">
          <a:blip r:embed="rId7"/>
          <a:srcRect t="21194"/>
          <a:stretch/>
        </p:blipFill>
        <p:spPr>
          <a:xfrm>
            <a:off x="6018245" y="3204255"/>
            <a:ext cx="5943771" cy="3509924"/>
          </a:xfrm>
          <a:prstGeom prst="rect">
            <a:avLst/>
          </a:prstGeom>
          <a:ln>
            <a:noFill/>
          </a:ln>
          <a:effectLst>
            <a:softEdge rad="112500"/>
          </a:effectLst>
        </p:spPr>
      </p:pic>
      <p:pic>
        <p:nvPicPr>
          <p:cNvPr id="11" name="Kép 10"/>
          <p:cNvPicPr>
            <a:picLocks noChangeAspect="1"/>
          </p:cNvPicPr>
          <p:nvPr/>
        </p:nvPicPr>
        <p:blipFill rotWithShape="1">
          <a:blip r:embed="rId8"/>
          <a:srcRect l="7714" t="30553" r="15512"/>
          <a:stretch/>
        </p:blipFill>
        <p:spPr>
          <a:xfrm>
            <a:off x="8769927" y="1197504"/>
            <a:ext cx="2809702" cy="1694346"/>
          </a:xfrm>
          <a:prstGeom prst="rect">
            <a:avLst/>
          </a:prstGeom>
          <a:ln>
            <a:noFill/>
          </a:ln>
          <a:effectLst>
            <a:softEdge rad="112500"/>
          </a:effectLst>
        </p:spPr>
      </p:pic>
      <p:cxnSp>
        <p:nvCxnSpPr>
          <p:cNvPr id="12" name="Egyenes összekötő nyíllal 11"/>
          <p:cNvCxnSpPr/>
          <p:nvPr/>
        </p:nvCxnSpPr>
        <p:spPr>
          <a:xfrm flipV="1">
            <a:off x="3724102" y="4538749"/>
            <a:ext cx="5045825" cy="9102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gyenes összekötő nyíllal 12"/>
          <p:cNvCxnSpPr/>
          <p:nvPr/>
        </p:nvCxnSpPr>
        <p:spPr>
          <a:xfrm flipV="1">
            <a:off x="9193876" y="1729047"/>
            <a:ext cx="1526841" cy="26131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Szövegdoboz 13"/>
          <p:cNvSpPr txBox="1"/>
          <p:nvPr/>
        </p:nvSpPr>
        <p:spPr>
          <a:xfrm>
            <a:off x="5402066" y="950502"/>
            <a:ext cx="914400" cy="400110"/>
          </a:xfrm>
          <a:prstGeom prst="rect">
            <a:avLst/>
          </a:prstGeom>
          <a:noFill/>
        </p:spPr>
        <p:txBody>
          <a:bodyPr wrap="square" rtlCol="0">
            <a:spAutoFit/>
          </a:bodyPr>
          <a:lstStyle/>
          <a:p>
            <a:pPr algn="ctr"/>
            <a:r>
              <a:rPr lang="hu-HU" sz="2000" b="1" dirty="0" smtClean="0">
                <a:effectLst>
                  <a:outerShdw blurRad="38100" dist="38100" dir="2700000" algn="tl">
                    <a:srgbClr val="000000">
                      <a:alpha val="43137"/>
                    </a:srgbClr>
                  </a:outerShdw>
                </a:effectLst>
              </a:rPr>
              <a:t>DGPS</a:t>
            </a:r>
            <a:endParaRPr lang="hu-HU" sz="2000" b="1" dirty="0">
              <a:effectLst>
                <a:outerShdw blurRad="38100" dist="38100" dir="2700000" algn="tl">
                  <a:srgbClr val="000000">
                    <a:alpha val="43137"/>
                  </a:srgbClr>
                </a:outerShdw>
              </a:effectLst>
            </a:endParaRPr>
          </a:p>
        </p:txBody>
      </p:sp>
      <p:sp>
        <p:nvSpPr>
          <p:cNvPr id="15" name="Szövegdoboz 14"/>
          <p:cNvSpPr txBox="1"/>
          <p:nvPr/>
        </p:nvSpPr>
        <p:spPr>
          <a:xfrm>
            <a:off x="3499830" y="5779431"/>
            <a:ext cx="567625" cy="400110"/>
          </a:xfrm>
          <a:prstGeom prst="rect">
            <a:avLst/>
          </a:prstGeom>
          <a:solidFill>
            <a:schemeClr val="bg1"/>
          </a:solidFill>
        </p:spPr>
        <p:txBody>
          <a:bodyPr wrap="square" rtlCol="0">
            <a:spAutoFit/>
          </a:bodyPr>
          <a:lstStyle/>
          <a:p>
            <a:pPr algn="ctr"/>
            <a:r>
              <a:rPr lang="hu-HU" sz="2000" b="1" dirty="0" smtClean="0">
                <a:effectLst>
                  <a:outerShdw blurRad="38100" dist="38100" dir="2700000" algn="tl">
                    <a:srgbClr val="000000">
                      <a:alpha val="43137"/>
                    </a:srgbClr>
                  </a:outerShdw>
                </a:effectLst>
              </a:rPr>
              <a:t>UT</a:t>
            </a:r>
            <a:endParaRPr lang="hu-HU" sz="2000" b="1" dirty="0">
              <a:effectLst>
                <a:outerShdw blurRad="38100" dist="38100" dir="2700000" algn="tl">
                  <a:srgbClr val="000000">
                    <a:alpha val="43137"/>
                  </a:srgbClr>
                </a:outerShdw>
              </a:effectLst>
            </a:endParaRPr>
          </a:p>
        </p:txBody>
      </p:sp>
      <p:sp>
        <p:nvSpPr>
          <p:cNvPr id="16" name="Szövegdoboz 15"/>
          <p:cNvSpPr txBox="1"/>
          <p:nvPr/>
        </p:nvSpPr>
        <p:spPr>
          <a:xfrm>
            <a:off x="833938" y="562590"/>
            <a:ext cx="2665891" cy="400110"/>
          </a:xfrm>
          <a:prstGeom prst="rect">
            <a:avLst/>
          </a:prstGeom>
          <a:solidFill>
            <a:schemeClr val="bg1"/>
          </a:solidFill>
        </p:spPr>
        <p:txBody>
          <a:bodyPr wrap="square" rtlCol="0">
            <a:spAutoFit/>
          </a:bodyPr>
          <a:lstStyle/>
          <a:p>
            <a:pPr algn="ctr"/>
            <a:r>
              <a:rPr lang="hu-HU" sz="2000" b="1" dirty="0" smtClean="0">
                <a:effectLst>
                  <a:outerShdw blurRad="38100" dist="38100" dir="2700000" algn="tl">
                    <a:srgbClr val="000000">
                      <a:alpha val="43137"/>
                    </a:srgbClr>
                  </a:outerShdw>
                </a:effectLst>
              </a:rPr>
              <a:t>Kezelési térkép</a:t>
            </a:r>
            <a:endParaRPr lang="hu-HU" sz="2000" b="1" dirty="0">
              <a:effectLst>
                <a:outerShdw blurRad="38100" dist="38100" dir="2700000" algn="tl">
                  <a:srgbClr val="000000">
                    <a:alpha val="43137"/>
                  </a:srgbClr>
                </a:outerShdw>
              </a:effectLst>
            </a:endParaRPr>
          </a:p>
        </p:txBody>
      </p:sp>
      <p:cxnSp>
        <p:nvCxnSpPr>
          <p:cNvPr id="17" name="Egyenes összekötő nyíllal 16"/>
          <p:cNvCxnSpPr/>
          <p:nvPr/>
        </p:nvCxnSpPr>
        <p:spPr>
          <a:xfrm flipV="1">
            <a:off x="6093229" y="4862945"/>
            <a:ext cx="5710844" cy="1014153"/>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Szövegdoboz 17"/>
          <p:cNvSpPr txBox="1"/>
          <p:nvPr/>
        </p:nvSpPr>
        <p:spPr>
          <a:xfrm rot="21096651">
            <a:off x="7556275" y="4875359"/>
            <a:ext cx="2211185" cy="400110"/>
          </a:xfrm>
          <a:prstGeom prst="rect">
            <a:avLst/>
          </a:prstGeom>
          <a:solidFill>
            <a:schemeClr val="bg1"/>
          </a:solidFill>
        </p:spPr>
        <p:txBody>
          <a:bodyPr wrap="square" rtlCol="0">
            <a:spAutoFit/>
          </a:bodyPr>
          <a:lstStyle/>
          <a:p>
            <a:pPr algn="ctr"/>
            <a:r>
              <a:rPr lang="hu-HU" sz="2000" b="1" dirty="0" smtClean="0">
                <a:effectLst>
                  <a:outerShdw blurRad="38100" dist="38100" dir="2700000" algn="tl">
                    <a:srgbClr val="000000">
                      <a:alpha val="43137"/>
                    </a:srgbClr>
                  </a:outerShdw>
                </a:effectLst>
              </a:rPr>
              <a:t>Szórás szélesség</a:t>
            </a:r>
            <a:endParaRPr lang="hu-HU" sz="2000" b="1" dirty="0">
              <a:effectLst>
                <a:outerShdw blurRad="38100" dist="38100" dir="2700000" algn="tl">
                  <a:srgbClr val="000000">
                    <a:alpha val="43137"/>
                  </a:srgbClr>
                </a:outerShdw>
              </a:effectLst>
            </a:endParaRPr>
          </a:p>
        </p:txBody>
      </p:sp>
      <p:cxnSp>
        <p:nvCxnSpPr>
          <p:cNvPr id="19" name="Egyenes összekötő nyíllal 18"/>
          <p:cNvCxnSpPr/>
          <p:nvPr/>
        </p:nvCxnSpPr>
        <p:spPr>
          <a:xfrm flipV="1">
            <a:off x="7888778" y="3815542"/>
            <a:ext cx="1044598" cy="19119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Szövegdoboz 19"/>
          <p:cNvSpPr txBox="1"/>
          <p:nvPr/>
        </p:nvSpPr>
        <p:spPr>
          <a:xfrm rot="21012833">
            <a:off x="7202972" y="3378206"/>
            <a:ext cx="2252751" cy="400110"/>
          </a:xfrm>
          <a:prstGeom prst="rect">
            <a:avLst/>
          </a:prstGeom>
          <a:solidFill>
            <a:schemeClr val="bg1"/>
          </a:solidFill>
        </p:spPr>
        <p:txBody>
          <a:bodyPr wrap="square" rtlCol="0">
            <a:spAutoFit/>
          </a:bodyPr>
          <a:lstStyle/>
          <a:p>
            <a:pPr algn="ctr"/>
            <a:r>
              <a:rPr lang="hu-HU" sz="2000" b="1" dirty="0" smtClean="0">
                <a:effectLst>
                  <a:outerShdw blurRad="38100" dist="38100" dir="2700000" algn="tl">
                    <a:srgbClr val="000000">
                      <a:alpha val="43137"/>
                    </a:srgbClr>
                  </a:outerShdw>
                </a:effectLst>
              </a:rPr>
              <a:t>Munkaszélesség</a:t>
            </a:r>
            <a:endParaRPr lang="hu-HU" sz="2000" b="1" dirty="0">
              <a:effectLst>
                <a:outerShdw blurRad="38100" dist="38100" dir="2700000" algn="tl">
                  <a:srgbClr val="000000">
                    <a:alpha val="43137"/>
                  </a:srgbClr>
                </a:outerShdw>
              </a:effectLst>
            </a:endParaRPr>
          </a:p>
        </p:txBody>
      </p:sp>
      <p:sp>
        <p:nvSpPr>
          <p:cNvPr id="21" name="Szövegdoboz 20"/>
          <p:cNvSpPr txBox="1"/>
          <p:nvPr/>
        </p:nvSpPr>
        <p:spPr>
          <a:xfrm rot="20981530">
            <a:off x="4842250" y="4594724"/>
            <a:ext cx="1837112" cy="400110"/>
          </a:xfrm>
          <a:prstGeom prst="rect">
            <a:avLst/>
          </a:prstGeom>
          <a:solidFill>
            <a:schemeClr val="bg1"/>
          </a:solidFill>
        </p:spPr>
        <p:txBody>
          <a:bodyPr wrap="square" rtlCol="0">
            <a:spAutoFit/>
          </a:bodyPr>
          <a:lstStyle/>
          <a:p>
            <a:pPr algn="ctr"/>
            <a:r>
              <a:rPr lang="hu-HU" sz="2000" b="1" dirty="0" smtClean="0">
                <a:effectLst>
                  <a:outerShdw blurRad="38100" dist="38100" dir="2700000" algn="tl">
                    <a:srgbClr val="000000">
                      <a:alpha val="43137"/>
                    </a:srgbClr>
                  </a:outerShdw>
                </a:effectLst>
              </a:rPr>
              <a:t>Dózis állítás</a:t>
            </a:r>
            <a:endParaRPr lang="hu-HU" sz="2000" b="1" dirty="0">
              <a:effectLst>
                <a:outerShdw blurRad="38100" dist="38100" dir="2700000" algn="tl">
                  <a:srgbClr val="000000">
                    <a:alpha val="43137"/>
                  </a:srgbClr>
                </a:outerShdw>
              </a:effectLst>
            </a:endParaRPr>
          </a:p>
        </p:txBody>
      </p:sp>
      <p:sp>
        <p:nvSpPr>
          <p:cNvPr id="24" name="Ellipszis 23"/>
          <p:cNvSpPr/>
          <p:nvPr/>
        </p:nvSpPr>
        <p:spPr>
          <a:xfrm>
            <a:off x="4155213" y="671877"/>
            <a:ext cx="2992839" cy="31996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9188538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21547" y="78798"/>
            <a:ext cx="11555605" cy="1325563"/>
          </a:xfrm>
        </p:spPr>
        <p:txBody>
          <a:bodyPr/>
          <a:lstStyle/>
          <a:p>
            <a:pPr algn="r"/>
            <a:r>
              <a:rPr lang="hu-HU" dirty="0" smtClean="0"/>
              <a:t>Környezetkímélő műtrágyázás</a:t>
            </a:r>
            <a:br>
              <a:rPr lang="hu-HU" dirty="0" smtClean="0"/>
            </a:br>
            <a:r>
              <a:rPr lang="hu-HU" dirty="0"/>
              <a:t>(</a:t>
            </a:r>
            <a:r>
              <a:rPr lang="hu-HU" dirty="0" smtClean="0"/>
              <a:t>Szóráskép kompenzáció)</a:t>
            </a:r>
            <a:endParaRPr lang="hu-HU" dirty="0"/>
          </a:p>
        </p:txBody>
      </p:sp>
      <p:pic>
        <p:nvPicPr>
          <p:cNvPr id="3" name="Kép 2"/>
          <p:cNvPicPr>
            <a:picLocks noChangeAspect="1"/>
          </p:cNvPicPr>
          <p:nvPr/>
        </p:nvPicPr>
        <p:blipFill>
          <a:blip r:embed="rId3"/>
          <a:stretch>
            <a:fillRect/>
          </a:stretch>
        </p:blipFill>
        <p:spPr>
          <a:xfrm>
            <a:off x="3449702" y="1275665"/>
            <a:ext cx="3871272" cy="1842191"/>
          </a:xfrm>
          <a:prstGeom prst="rect">
            <a:avLst/>
          </a:prstGeom>
          <a:ln>
            <a:noFill/>
          </a:ln>
          <a:effectLst>
            <a:softEdge rad="112500"/>
          </a:effec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5485"/>
          <a:stretch/>
        </p:blipFill>
        <p:spPr bwMode="auto">
          <a:xfrm>
            <a:off x="18160" y="361718"/>
            <a:ext cx="3157599" cy="27504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5526" y="1275665"/>
            <a:ext cx="4026612" cy="26857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zövegdoboz 5"/>
          <p:cNvSpPr txBox="1"/>
          <p:nvPr/>
        </p:nvSpPr>
        <p:spPr>
          <a:xfrm>
            <a:off x="3761231" y="6224009"/>
            <a:ext cx="4453542" cy="461665"/>
          </a:xfrm>
          <a:prstGeom prst="rect">
            <a:avLst/>
          </a:prstGeom>
          <a:solidFill>
            <a:srgbClr val="FFFF00"/>
          </a:solidFill>
          <a:ln>
            <a:solidFill>
              <a:srgbClr val="FF0000"/>
            </a:solidFill>
          </a:ln>
        </p:spPr>
        <p:txBody>
          <a:bodyPr wrap="square" rtlCol="0">
            <a:spAutoFit/>
          </a:bodyPr>
          <a:lstStyle/>
          <a:p>
            <a:pPr algn="ctr"/>
            <a:r>
              <a:rPr lang="hu-HU" sz="2400" b="1" dirty="0" smtClean="0">
                <a:effectLst>
                  <a:outerShdw blurRad="38100" dist="38100" dir="2700000" algn="tl">
                    <a:srgbClr val="000000">
                      <a:alpha val="43137"/>
                    </a:srgbClr>
                  </a:outerShdw>
                </a:effectLst>
              </a:rPr>
              <a:t>Valós idejű beavatkozások</a:t>
            </a:r>
            <a:endParaRPr lang="hu-HU" sz="2400" b="1" dirty="0">
              <a:effectLst>
                <a:outerShdw blurRad="38100" dist="38100" dir="2700000" algn="tl">
                  <a:srgbClr val="000000">
                    <a:alpha val="43137"/>
                  </a:srgbClr>
                </a:outerShdw>
              </a:effectLst>
            </a:endParaRPr>
          </a:p>
        </p:txBody>
      </p:sp>
      <p:sp>
        <p:nvSpPr>
          <p:cNvPr id="7" name="Szövegdoboz 6"/>
          <p:cNvSpPr txBox="1"/>
          <p:nvPr/>
        </p:nvSpPr>
        <p:spPr>
          <a:xfrm>
            <a:off x="8890431" y="3203565"/>
            <a:ext cx="2149457" cy="369332"/>
          </a:xfrm>
          <a:prstGeom prst="rect">
            <a:avLst/>
          </a:prstGeom>
          <a:solidFill>
            <a:schemeClr val="bg1"/>
          </a:solidFill>
        </p:spPr>
        <p:txBody>
          <a:bodyPr wrap="square" rtlCol="0">
            <a:spAutoFit/>
          </a:bodyPr>
          <a:lstStyle/>
          <a:p>
            <a:pPr algn="ctr"/>
            <a:r>
              <a:rPr lang="hu-HU" sz="1800" dirty="0" smtClean="0">
                <a:latin typeface="Times New Roman" panose="02020603050405020304" pitchFamily="18" charset="0"/>
                <a:cs typeface="Times New Roman" panose="02020603050405020304" pitchFamily="18" charset="0"/>
              </a:rPr>
              <a:t>Nitrogén szenzorok</a:t>
            </a:r>
            <a:endParaRPr lang="hu-HU" sz="1800" dirty="0">
              <a:latin typeface="Times New Roman" panose="02020603050405020304" pitchFamily="18" charset="0"/>
              <a:cs typeface="Times New Roman" panose="02020603050405020304" pitchFamily="18" charset="0"/>
            </a:endParaRPr>
          </a:p>
        </p:txBody>
      </p:sp>
      <p:sp>
        <p:nvSpPr>
          <p:cNvPr id="8" name="Szövegdoboz 7"/>
          <p:cNvSpPr txBox="1"/>
          <p:nvPr/>
        </p:nvSpPr>
        <p:spPr>
          <a:xfrm>
            <a:off x="18160" y="39529"/>
            <a:ext cx="3157599" cy="369332"/>
          </a:xfrm>
          <a:prstGeom prst="rect">
            <a:avLst/>
          </a:prstGeom>
          <a:noFill/>
        </p:spPr>
        <p:txBody>
          <a:bodyPr wrap="square" rtlCol="0">
            <a:spAutoFit/>
          </a:bodyPr>
          <a:lstStyle/>
          <a:p>
            <a:pPr algn="ctr"/>
            <a:r>
              <a:rPr lang="hu-HU" sz="1800" dirty="0" smtClean="0">
                <a:latin typeface="Times New Roman" panose="02020603050405020304" pitchFamily="18" charset="0"/>
                <a:cs typeface="Times New Roman" panose="02020603050405020304" pitchFamily="18" charset="0"/>
              </a:rPr>
              <a:t>Radaros szóráskép érzékelők</a:t>
            </a:r>
            <a:endParaRPr lang="hu-HU" sz="1800" dirty="0">
              <a:latin typeface="Times New Roman" panose="02020603050405020304" pitchFamily="18" charset="0"/>
              <a:cs typeface="Times New Roman" panose="02020603050405020304" pitchFamily="18" charset="0"/>
            </a:endParaRPr>
          </a:p>
        </p:txBody>
      </p:sp>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7296" y="4500581"/>
            <a:ext cx="2791684" cy="18582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zövegdoboz 12"/>
          <p:cNvSpPr txBox="1"/>
          <p:nvPr/>
        </p:nvSpPr>
        <p:spPr>
          <a:xfrm>
            <a:off x="8730444" y="6316342"/>
            <a:ext cx="2788536" cy="369332"/>
          </a:xfrm>
          <a:prstGeom prst="rect">
            <a:avLst/>
          </a:prstGeom>
          <a:noFill/>
        </p:spPr>
        <p:txBody>
          <a:bodyPr wrap="square" rtlCol="0">
            <a:spAutoFit/>
          </a:bodyPr>
          <a:lstStyle/>
          <a:p>
            <a:pPr algn="ctr"/>
            <a:r>
              <a:rPr lang="hu-HU" sz="1800" dirty="0" smtClean="0">
                <a:latin typeface="Times New Roman" panose="02020603050405020304" pitchFamily="18" charset="0"/>
                <a:cs typeface="Times New Roman" panose="02020603050405020304" pitchFamily="18" charset="0"/>
              </a:rPr>
              <a:t>Mérlegcella a szórógépen</a:t>
            </a:r>
            <a:endParaRPr lang="hu-HU" sz="1800" dirty="0">
              <a:latin typeface="Times New Roman" panose="02020603050405020304" pitchFamily="18" charset="0"/>
              <a:cs typeface="Times New Roman" panose="02020603050405020304" pitchFamily="18" charset="0"/>
            </a:endParaRPr>
          </a:p>
        </p:txBody>
      </p:sp>
      <p:pic>
        <p:nvPicPr>
          <p:cNvPr id="14" name="Kép 13"/>
          <p:cNvPicPr>
            <a:picLocks noChangeAspect="1"/>
          </p:cNvPicPr>
          <p:nvPr/>
        </p:nvPicPr>
        <p:blipFill rotWithShape="1">
          <a:blip r:embed="rId7"/>
          <a:srcRect l="26009" t="9034" r="16976"/>
          <a:stretch/>
        </p:blipFill>
        <p:spPr>
          <a:xfrm>
            <a:off x="190946" y="3792700"/>
            <a:ext cx="2812025" cy="2523642"/>
          </a:xfrm>
          <a:prstGeom prst="rect">
            <a:avLst/>
          </a:prstGeom>
          <a:ln>
            <a:noFill/>
          </a:ln>
          <a:effectLst>
            <a:softEdge rad="112500"/>
          </a:effectLst>
        </p:spPr>
      </p:pic>
      <p:pic>
        <p:nvPicPr>
          <p:cNvPr id="15" name="Kép 14"/>
          <p:cNvPicPr>
            <a:picLocks noChangeAspect="1"/>
          </p:cNvPicPr>
          <p:nvPr/>
        </p:nvPicPr>
        <p:blipFill rotWithShape="1">
          <a:blip r:embed="rId8"/>
          <a:srcRect l="676" t="8835" r="-676" b="3984"/>
          <a:stretch/>
        </p:blipFill>
        <p:spPr>
          <a:xfrm>
            <a:off x="3767520" y="3990120"/>
            <a:ext cx="3446049" cy="2299809"/>
          </a:xfrm>
          <a:prstGeom prst="rect">
            <a:avLst/>
          </a:prstGeom>
          <a:ln>
            <a:noFill/>
          </a:ln>
          <a:effectLst>
            <a:softEdge rad="112500"/>
          </a:effectLst>
        </p:spPr>
      </p:pic>
      <p:sp>
        <p:nvSpPr>
          <p:cNvPr id="18" name="Szövegdoboz 17"/>
          <p:cNvSpPr txBox="1"/>
          <p:nvPr/>
        </p:nvSpPr>
        <p:spPr>
          <a:xfrm>
            <a:off x="107371" y="3279913"/>
            <a:ext cx="2979174" cy="646331"/>
          </a:xfrm>
          <a:prstGeom prst="rect">
            <a:avLst/>
          </a:prstGeom>
          <a:noFill/>
        </p:spPr>
        <p:txBody>
          <a:bodyPr wrap="square" rtlCol="0">
            <a:spAutoFit/>
          </a:bodyPr>
          <a:lstStyle/>
          <a:p>
            <a:pPr algn="ctr"/>
            <a:r>
              <a:rPr lang="hu-HU" sz="1800" dirty="0" smtClean="0">
                <a:latin typeface="Times New Roman" panose="02020603050405020304" pitchFamily="18" charset="0"/>
                <a:cs typeface="Times New Roman" panose="02020603050405020304" pitchFamily="18" charset="0"/>
              </a:rPr>
              <a:t>Beavatkozás a műtrágya feladási hely változtatásával</a:t>
            </a:r>
            <a:endParaRPr lang="hu-HU" sz="1800" dirty="0">
              <a:latin typeface="Times New Roman" panose="02020603050405020304" pitchFamily="18" charset="0"/>
              <a:cs typeface="Times New Roman" panose="02020603050405020304" pitchFamily="18" charset="0"/>
            </a:endParaRPr>
          </a:p>
        </p:txBody>
      </p:sp>
      <p:sp>
        <p:nvSpPr>
          <p:cNvPr id="19" name="Szövegdoboz 18"/>
          <p:cNvSpPr txBox="1"/>
          <p:nvPr/>
        </p:nvSpPr>
        <p:spPr>
          <a:xfrm>
            <a:off x="4185563" y="858929"/>
            <a:ext cx="2286392" cy="369332"/>
          </a:xfrm>
          <a:prstGeom prst="rect">
            <a:avLst/>
          </a:prstGeom>
          <a:noFill/>
        </p:spPr>
        <p:txBody>
          <a:bodyPr wrap="square" rtlCol="0">
            <a:spAutoFit/>
          </a:bodyPr>
          <a:lstStyle/>
          <a:p>
            <a:pPr algn="ctr"/>
            <a:r>
              <a:rPr lang="hu-HU" sz="1800" dirty="0" smtClean="0">
                <a:latin typeface="Times New Roman" panose="02020603050405020304" pitchFamily="18" charset="0"/>
                <a:cs typeface="Times New Roman" panose="02020603050405020304" pitchFamily="18" charset="0"/>
              </a:rPr>
              <a:t>Táblaszél funkció</a:t>
            </a:r>
            <a:endParaRPr lang="hu-HU" sz="1800" dirty="0">
              <a:latin typeface="Times New Roman" panose="02020603050405020304" pitchFamily="18" charset="0"/>
              <a:cs typeface="Times New Roman" panose="02020603050405020304" pitchFamily="18" charset="0"/>
            </a:endParaRPr>
          </a:p>
        </p:txBody>
      </p:sp>
      <p:sp>
        <p:nvSpPr>
          <p:cNvPr id="20" name="Szövegdoboz 19"/>
          <p:cNvSpPr txBox="1"/>
          <p:nvPr/>
        </p:nvSpPr>
        <p:spPr>
          <a:xfrm>
            <a:off x="3811608" y="3343789"/>
            <a:ext cx="3401961" cy="646331"/>
          </a:xfrm>
          <a:prstGeom prst="rect">
            <a:avLst/>
          </a:prstGeom>
          <a:noFill/>
        </p:spPr>
        <p:txBody>
          <a:bodyPr wrap="square" rtlCol="0">
            <a:spAutoFit/>
          </a:bodyPr>
          <a:lstStyle/>
          <a:p>
            <a:pPr algn="ctr"/>
            <a:r>
              <a:rPr lang="hu-HU" sz="1800" dirty="0" smtClean="0">
                <a:latin typeface="Times New Roman" panose="02020603050405020304" pitchFamily="18" charset="0"/>
                <a:cs typeface="Times New Roman" panose="02020603050405020304" pitchFamily="18" charset="0"/>
              </a:rPr>
              <a:t>Beavatkozás forgásirány váltással, vagy szórás határoló ráccsal</a:t>
            </a:r>
            <a:endParaRPr lang="hu-HU" sz="1800" dirty="0">
              <a:latin typeface="Times New Roman" panose="02020603050405020304" pitchFamily="18" charset="0"/>
              <a:cs typeface="Times New Roman" panose="02020603050405020304" pitchFamily="18" charset="0"/>
            </a:endParaRPr>
          </a:p>
        </p:txBody>
      </p:sp>
      <p:sp>
        <p:nvSpPr>
          <p:cNvPr id="21" name="Szövegdoboz 20"/>
          <p:cNvSpPr txBox="1"/>
          <p:nvPr/>
        </p:nvSpPr>
        <p:spPr>
          <a:xfrm>
            <a:off x="8727296" y="4090219"/>
            <a:ext cx="2678124" cy="369332"/>
          </a:xfrm>
          <a:prstGeom prst="rect">
            <a:avLst/>
          </a:prstGeom>
          <a:noFill/>
        </p:spPr>
        <p:txBody>
          <a:bodyPr wrap="square" rtlCol="0">
            <a:spAutoFit/>
          </a:bodyPr>
          <a:lstStyle/>
          <a:p>
            <a:pPr algn="ctr"/>
            <a:r>
              <a:rPr lang="hu-HU" sz="1800" dirty="0" smtClean="0">
                <a:latin typeface="Times New Roman" panose="02020603050405020304" pitchFamily="18" charset="0"/>
                <a:cs typeface="Times New Roman" panose="02020603050405020304" pitchFamily="18" charset="0"/>
              </a:rPr>
              <a:t>Szórásnorma ellenőrzés</a:t>
            </a:r>
            <a:endParaRPr lang="hu-HU" sz="1800" dirty="0">
              <a:latin typeface="Times New Roman" panose="02020603050405020304" pitchFamily="18" charset="0"/>
              <a:cs typeface="Times New Roman" panose="02020603050405020304" pitchFamily="18" charset="0"/>
            </a:endParaRPr>
          </a:p>
        </p:txBody>
      </p:sp>
      <p:sp>
        <p:nvSpPr>
          <p:cNvPr id="22" name="Lefelé nyíl 21"/>
          <p:cNvSpPr/>
          <p:nvPr/>
        </p:nvSpPr>
        <p:spPr>
          <a:xfrm>
            <a:off x="1474681" y="2908038"/>
            <a:ext cx="244554" cy="3718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3" name="Lefelé nyíl 22"/>
          <p:cNvSpPr/>
          <p:nvPr/>
        </p:nvSpPr>
        <p:spPr>
          <a:xfrm>
            <a:off x="5328759" y="2846493"/>
            <a:ext cx="244554" cy="3718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4345048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33904" y="102144"/>
            <a:ext cx="11555700" cy="1325700"/>
          </a:xfrm>
          <a:prstGeom prst="rect">
            <a:avLst/>
          </a:prstGeom>
        </p:spPr>
        <p:txBody>
          <a:bodyPr spcFirstLastPara="1" wrap="square" lIns="91425" tIns="45700" rIns="91425" bIns="45700" anchor="ctr" anchorCtr="0">
            <a:normAutofit/>
          </a:bodyPr>
          <a:lstStyle/>
          <a:p>
            <a:pPr lvl="0"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Bevezetés, általános </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ismertetés</a:t>
            </a:r>
            <a:r>
              <a:rPr lang="hu-HU" dirty="0" smtClean="0"/>
              <a:t/>
            </a:r>
            <a:br>
              <a:rPr lang="hu-HU" dirty="0" smtClean="0"/>
            </a:br>
            <a:endParaRPr dirty="0"/>
          </a:p>
        </p:txBody>
      </p:sp>
      <p:pic>
        <p:nvPicPr>
          <p:cNvPr id="2" name="Kép 1"/>
          <p:cNvPicPr>
            <a:picLocks noChangeAspect="1"/>
          </p:cNvPicPr>
          <p:nvPr/>
        </p:nvPicPr>
        <p:blipFill>
          <a:blip r:embed="rId3"/>
          <a:stretch>
            <a:fillRect/>
          </a:stretch>
        </p:blipFill>
        <p:spPr>
          <a:xfrm>
            <a:off x="5814647" y="3718560"/>
            <a:ext cx="6232710" cy="3139440"/>
          </a:xfrm>
          <a:prstGeom prst="rect">
            <a:avLst/>
          </a:prstGeom>
        </p:spPr>
      </p:pic>
      <p:sp>
        <p:nvSpPr>
          <p:cNvPr id="3" name="Szövegdoboz 2"/>
          <p:cNvSpPr txBox="1"/>
          <p:nvPr/>
        </p:nvSpPr>
        <p:spPr>
          <a:xfrm>
            <a:off x="333904" y="1254369"/>
            <a:ext cx="11555700" cy="1938992"/>
          </a:xfrm>
          <a:prstGeom prst="rect">
            <a:avLst/>
          </a:prstGeom>
          <a:noFill/>
        </p:spPr>
        <p:txBody>
          <a:bodyPr wrap="square" rtlCol="0">
            <a:spAutoFit/>
          </a:bodyPr>
          <a:lstStyle/>
          <a:p>
            <a:pPr algn="just"/>
            <a:r>
              <a:rPr lang="hu-HU" sz="2400" dirty="0" smtClean="0">
                <a:latin typeface="Times New Roman" panose="02020603050405020304" pitchFamily="18" charset="0"/>
                <a:cs typeface="Times New Roman" panose="02020603050405020304" pitchFamily="18" charset="0"/>
              </a:rPr>
              <a:t>A gazdálkodás matematikai szemmel nézve egyfajta optimum keresés. Az agrár gazdálkodás ráadásul sokváltozós optimalizálás, hiszen termelési egységre, terménymennyiségre, pénzügyi haszonra, műszaki fejlesztésre, a dolgozók életkörülményeire és a környezet terhelésének csökkentésére figyelve kell a legjobb megoldást kiválasztani. Ez pedig adatgyűjtés nélkül nem megy. </a:t>
            </a:r>
            <a:r>
              <a:rPr lang="hu-HU" sz="2400" dirty="0">
                <a:latin typeface="Times New Roman" panose="02020603050405020304" pitchFamily="18" charset="0"/>
                <a:cs typeface="Times New Roman" panose="02020603050405020304" pitchFamily="18" charset="0"/>
              </a:rPr>
              <a:t>A műszaki fejlődés </a:t>
            </a:r>
            <a:r>
              <a:rPr lang="hu-HU" sz="2400" dirty="0" smtClean="0">
                <a:latin typeface="Times New Roman" panose="02020603050405020304" pitchFamily="18" charset="0"/>
                <a:cs typeface="Times New Roman" panose="02020603050405020304" pitchFamily="18" charset="0"/>
              </a:rPr>
              <a:t>ebben a </a:t>
            </a:r>
            <a:r>
              <a:rPr lang="hu-HU" sz="2400" dirty="0">
                <a:latin typeface="Times New Roman" panose="02020603050405020304" pitchFamily="18" charset="0"/>
                <a:cs typeface="Times New Roman" panose="02020603050405020304" pitchFamily="18" charset="0"/>
              </a:rPr>
              <a:t>segítségünkre sietett. </a:t>
            </a:r>
          </a:p>
        </p:txBody>
      </p:sp>
      <p:sp>
        <p:nvSpPr>
          <p:cNvPr id="4" name="Szövegdoboz 3"/>
          <p:cNvSpPr txBox="1"/>
          <p:nvPr/>
        </p:nvSpPr>
        <p:spPr>
          <a:xfrm>
            <a:off x="333905" y="3718560"/>
            <a:ext cx="5480742" cy="2308324"/>
          </a:xfrm>
          <a:prstGeom prst="rect">
            <a:avLst/>
          </a:prstGeom>
          <a:noFill/>
        </p:spPr>
        <p:txBody>
          <a:bodyPr wrap="square" rtlCol="0">
            <a:spAutoFit/>
          </a:bodyPr>
          <a:lstStyle/>
          <a:p>
            <a:r>
              <a:rPr lang="hu-HU" sz="2400" dirty="0" smtClean="0">
                <a:latin typeface="Times New Roman" panose="02020603050405020304" pitchFamily="18" charset="0"/>
                <a:cs typeface="Times New Roman" panose="02020603050405020304" pitchFamily="18" charset="0"/>
              </a:rPr>
              <a:t>Ma a mezőgazdasági gépek már fejlett mechatronikai eszközök. Fedélzeti informatikai megoldásaik lehetővé teszik a termelési egység minden mértéken felül történő csökkentését – akár egyed szinten választhatunk eltérő kezelést.</a:t>
            </a:r>
            <a:endParaRPr lang="hu-HU"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Tramline Clu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0081" y="4624426"/>
            <a:ext cx="3112683" cy="22335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p:cNvPicPr>
            <a:picLocks noChangeAspect="1"/>
          </p:cNvPicPr>
          <p:nvPr/>
        </p:nvPicPr>
        <p:blipFill rotWithShape="1">
          <a:blip r:embed="rId4"/>
          <a:srcRect l="552" t="1628" r="63789" b="38385"/>
          <a:stretch/>
        </p:blipFill>
        <p:spPr>
          <a:xfrm flipH="1">
            <a:off x="9135728" y="741579"/>
            <a:ext cx="2685012" cy="3017218"/>
          </a:xfrm>
          <a:prstGeom prst="rect">
            <a:avLst/>
          </a:prstGeom>
        </p:spPr>
      </p:pic>
      <p:sp>
        <p:nvSpPr>
          <p:cNvPr id="11" name="Lekerekített téglalap 10"/>
          <p:cNvSpPr/>
          <p:nvPr/>
        </p:nvSpPr>
        <p:spPr>
          <a:xfrm>
            <a:off x="8416303" y="3683780"/>
            <a:ext cx="2061931" cy="1133149"/>
          </a:xfrm>
          <a:prstGeom prst="round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p:cNvSpPr>
            <a:spLocks noGrp="1"/>
          </p:cNvSpPr>
          <p:nvPr>
            <p:ph type="title"/>
          </p:nvPr>
        </p:nvSpPr>
        <p:spPr>
          <a:xfrm>
            <a:off x="330783" y="78798"/>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Precíziós vetés</a:t>
            </a:r>
            <a:r>
              <a:rPr lang="hu-HU" dirty="0"/>
              <a:t/>
            </a:r>
            <a:br>
              <a:rPr lang="hu-HU" dirty="0"/>
            </a:br>
            <a:endParaRPr lang="hu-HU" dirty="0"/>
          </a:p>
        </p:txBody>
      </p:sp>
      <p:sp>
        <p:nvSpPr>
          <p:cNvPr id="3" name="Szövegdoboz 2"/>
          <p:cNvSpPr txBox="1"/>
          <p:nvPr/>
        </p:nvSpPr>
        <p:spPr>
          <a:xfrm>
            <a:off x="200401" y="108685"/>
            <a:ext cx="8869680" cy="1631216"/>
          </a:xfrm>
          <a:prstGeom prst="rect">
            <a:avLst/>
          </a:prstGeom>
          <a:noFill/>
        </p:spPr>
        <p:txBody>
          <a:bodyPr wrap="square" rtlCol="0">
            <a:spAutoFit/>
          </a:bodyPr>
          <a:lstStyle/>
          <a:p>
            <a:r>
              <a:rPr lang="hu-H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Csatlakozósor beállítás:</a:t>
            </a:r>
          </a:p>
          <a:p>
            <a:pPr marL="285750" indent="-285750">
              <a:buFont typeface="Arial" panose="020B0604020202020204" pitchFamily="34" charset="0"/>
              <a:buChar char="•"/>
            </a:pPr>
            <a:r>
              <a:rPr lang="hu-HU" sz="2000" dirty="0" smtClean="0">
                <a:latin typeface="Times New Roman" panose="02020603050405020304" pitchFamily="18" charset="0"/>
                <a:cs typeface="Times New Roman" panose="02020603050405020304" pitchFamily="18" charset="0"/>
              </a:rPr>
              <a:t>Nem kell nyomjelző csoroszlya, műholdas navigációval differenciál jel megvásárlásával 2 cm-es csatlakozási pontosság tartható.</a:t>
            </a:r>
          </a:p>
          <a:p>
            <a:pPr marL="285750" indent="-285750">
              <a:buFont typeface="Arial" panose="020B0604020202020204" pitchFamily="34" charset="0"/>
              <a:buChar char="•"/>
            </a:pPr>
            <a:r>
              <a:rPr lang="hu-HU" sz="2000" dirty="0" smtClean="0">
                <a:latin typeface="Times New Roman" panose="02020603050405020304" pitchFamily="18" charset="0"/>
                <a:cs typeface="Times New Roman" panose="02020603050405020304" pitchFamily="18" charset="0"/>
              </a:rPr>
              <a:t>A sorok helykoordinátái elmenthetők, sorköz műveléskor a traktor visszatalál a sorközbe.</a:t>
            </a:r>
            <a:endParaRPr lang="hu-HU" sz="2000" dirty="0">
              <a:latin typeface="Times New Roman" panose="02020603050405020304" pitchFamily="18" charset="0"/>
              <a:cs typeface="Times New Roman" panose="02020603050405020304" pitchFamily="18" charset="0"/>
            </a:endParaRPr>
          </a:p>
        </p:txBody>
      </p:sp>
      <p:sp>
        <p:nvSpPr>
          <p:cNvPr id="4" name="Szövegdoboz 3"/>
          <p:cNvSpPr txBox="1"/>
          <p:nvPr/>
        </p:nvSpPr>
        <p:spPr>
          <a:xfrm>
            <a:off x="200401" y="4957000"/>
            <a:ext cx="9052559" cy="1323439"/>
          </a:xfrm>
          <a:prstGeom prst="rect">
            <a:avLst/>
          </a:prstGeom>
          <a:noFill/>
        </p:spPr>
        <p:txBody>
          <a:bodyPr wrap="square" rtlCol="0">
            <a:spAutoFit/>
          </a:bodyPr>
          <a:lstStyle/>
          <a:p>
            <a:r>
              <a:rPr lang="hu-H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Művelőnyom képzés:</a:t>
            </a:r>
          </a:p>
          <a:p>
            <a:pPr marL="342900" indent="-342900">
              <a:buFont typeface="Arial" panose="020B0604020202020204" pitchFamily="34" charset="0"/>
              <a:buChar char="•"/>
            </a:pPr>
            <a:r>
              <a:rPr lang="hu-HU" sz="2000" dirty="0" smtClean="0">
                <a:latin typeface="Times New Roman" panose="02020603050405020304" pitchFamily="18" charset="0"/>
                <a:cs typeface="Times New Roman" panose="02020603050405020304" pitchFamily="18" charset="0"/>
              </a:rPr>
              <a:t>Ha a növényvédő gép szélesebb mint a vetőgép, távvezérléssel beállítható, hogy melyik húzásban hagyjon ki művelőnyomot a vetőgép (vetőelem lezárás)</a:t>
            </a:r>
          </a:p>
          <a:p>
            <a:pPr marL="342900" indent="-342900">
              <a:buFont typeface="Arial" panose="020B0604020202020204" pitchFamily="34" charset="0"/>
              <a:buChar char="•"/>
            </a:pPr>
            <a:r>
              <a:rPr lang="hu-HU" sz="2000" dirty="0" smtClean="0">
                <a:latin typeface="Times New Roman" panose="02020603050405020304" pitchFamily="18" charset="0"/>
                <a:cs typeface="Times New Roman" panose="02020603050405020304" pitchFamily="18" charset="0"/>
              </a:rPr>
              <a:t>Gabonavetőgép a vetésirányra merőlegesen is képezhet művelő utat.</a:t>
            </a:r>
            <a:endParaRPr lang="hu-HU" sz="2000" dirty="0">
              <a:latin typeface="Times New Roman" panose="02020603050405020304" pitchFamily="18" charset="0"/>
              <a:cs typeface="Times New Roman" panose="02020603050405020304" pitchFamily="18" charset="0"/>
            </a:endParaRPr>
          </a:p>
        </p:txBody>
      </p:sp>
      <p:pic>
        <p:nvPicPr>
          <p:cNvPr id="5" name="Kép 4"/>
          <p:cNvPicPr>
            <a:picLocks noChangeAspect="1"/>
          </p:cNvPicPr>
          <p:nvPr/>
        </p:nvPicPr>
        <p:blipFill>
          <a:blip r:embed="rId5"/>
          <a:stretch>
            <a:fillRect/>
          </a:stretch>
        </p:blipFill>
        <p:spPr>
          <a:xfrm>
            <a:off x="200401" y="2155191"/>
            <a:ext cx="4194326" cy="2801809"/>
          </a:xfrm>
          <a:prstGeom prst="rect">
            <a:avLst/>
          </a:prstGeom>
        </p:spPr>
      </p:pic>
      <p:pic>
        <p:nvPicPr>
          <p:cNvPr id="7" name="Kép 6"/>
          <p:cNvPicPr>
            <a:picLocks noChangeAspect="1"/>
          </p:cNvPicPr>
          <p:nvPr/>
        </p:nvPicPr>
        <p:blipFill rotWithShape="1">
          <a:blip r:embed="rId6"/>
          <a:srcRect l="6328" t="20400" r="66182" b="52255"/>
          <a:stretch/>
        </p:blipFill>
        <p:spPr>
          <a:xfrm>
            <a:off x="4577606" y="2129177"/>
            <a:ext cx="3773050" cy="2814816"/>
          </a:xfrm>
          <a:prstGeom prst="rect">
            <a:avLst/>
          </a:prstGeom>
          <a:ln>
            <a:noFill/>
          </a:ln>
          <a:effectLst>
            <a:softEdge rad="112500"/>
          </a:effectLst>
        </p:spPr>
      </p:pic>
      <p:sp>
        <p:nvSpPr>
          <p:cNvPr id="9" name="Szövegdoboz 8"/>
          <p:cNvSpPr txBox="1"/>
          <p:nvPr/>
        </p:nvSpPr>
        <p:spPr>
          <a:xfrm>
            <a:off x="165626" y="1742074"/>
            <a:ext cx="6951513" cy="400110"/>
          </a:xfrm>
          <a:prstGeom prst="rect">
            <a:avLst/>
          </a:prstGeom>
          <a:noFill/>
        </p:spPr>
        <p:txBody>
          <a:bodyPr wrap="square" rtlCol="0">
            <a:spAutoFit/>
          </a:bodyPr>
          <a:lstStyle/>
          <a:p>
            <a:r>
              <a:rPr lang="hu-HU" sz="2000" b="1" dirty="0" smtClean="0">
                <a:latin typeface="Times New Roman" panose="02020603050405020304" pitchFamily="18" charset="0"/>
                <a:cs typeface="Times New Roman" panose="02020603050405020304" pitchFamily="18" charset="0"/>
              </a:rPr>
              <a:t>Rávetés megakadályozása szakaszvezérléssel:</a:t>
            </a:r>
            <a:endParaRPr lang="hu-HU" sz="2000" b="1" dirty="0">
              <a:latin typeface="Times New Roman" panose="02020603050405020304" pitchFamily="18" charset="0"/>
              <a:cs typeface="Times New Roman" panose="02020603050405020304" pitchFamily="18" charset="0"/>
            </a:endParaRPr>
          </a:p>
        </p:txBody>
      </p:sp>
      <p:sp>
        <p:nvSpPr>
          <p:cNvPr id="10" name="Szövegdoboz 9"/>
          <p:cNvSpPr txBox="1"/>
          <p:nvPr/>
        </p:nvSpPr>
        <p:spPr>
          <a:xfrm>
            <a:off x="8533536" y="3758797"/>
            <a:ext cx="1998393" cy="1015663"/>
          </a:xfrm>
          <a:prstGeom prst="rect">
            <a:avLst/>
          </a:prstGeom>
          <a:noFill/>
        </p:spPr>
        <p:txBody>
          <a:bodyPr wrap="square" rtlCol="0">
            <a:spAutoFit/>
          </a:bodyPr>
          <a:lstStyle/>
          <a:p>
            <a:r>
              <a:rPr lang="hu-HU" sz="2000" dirty="0" smtClean="0">
                <a:latin typeface="Times New Roman" panose="02020603050405020304" pitchFamily="18" charset="0"/>
                <a:cs typeface="Times New Roman" panose="02020603050405020304" pitchFamily="18" charset="0"/>
              </a:rPr>
              <a:t>Elektromágneses szakaszkapcsoló megoldások</a:t>
            </a:r>
            <a:endParaRPr lang="hu-HU" sz="2000" dirty="0">
              <a:latin typeface="Times New Roman" panose="02020603050405020304" pitchFamily="18" charset="0"/>
              <a:cs typeface="Times New Roman" panose="02020603050405020304" pitchFamily="18" charset="0"/>
            </a:endParaRPr>
          </a:p>
        </p:txBody>
      </p:sp>
      <p:cxnSp>
        <p:nvCxnSpPr>
          <p:cNvPr id="13" name="Egyenes összekötő nyíllal 12"/>
          <p:cNvCxnSpPr/>
          <p:nvPr/>
        </p:nvCxnSpPr>
        <p:spPr>
          <a:xfrm flipV="1">
            <a:off x="9447268" y="1479378"/>
            <a:ext cx="85464" cy="220440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gyenes összekötő nyíllal 16"/>
          <p:cNvCxnSpPr/>
          <p:nvPr/>
        </p:nvCxnSpPr>
        <p:spPr>
          <a:xfrm>
            <a:off x="10478234" y="4250355"/>
            <a:ext cx="975829" cy="52410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gyenes összekötő nyíllal 20"/>
          <p:cNvCxnSpPr>
            <a:stCxn id="11" idx="1"/>
          </p:cNvCxnSpPr>
          <p:nvPr/>
        </p:nvCxnSpPr>
        <p:spPr>
          <a:xfrm flipH="1" flipV="1">
            <a:off x="6413316" y="3536586"/>
            <a:ext cx="2002987" cy="71376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98790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Lekerekített téglalap 21"/>
          <p:cNvSpPr/>
          <p:nvPr/>
        </p:nvSpPr>
        <p:spPr>
          <a:xfrm>
            <a:off x="4399983" y="1250242"/>
            <a:ext cx="2135571" cy="797010"/>
          </a:xfrm>
          <a:prstGeom prst="round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7" name="Kép 16"/>
          <p:cNvPicPr>
            <a:picLocks noChangeAspect="1"/>
          </p:cNvPicPr>
          <p:nvPr/>
        </p:nvPicPr>
        <p:blipFill>
          <a:blip r:embed="rId3"/>
          <a:stretch>
            <a:fillRect/>
          </a:stretch>
        </p:blipFill>
        <p:spPr>
          <a:xfrm>
            <a:off x="7776977" y="885524"/>
            <a:ext cx="4321605" cy="3249846"/>
          </a:xfrm>
          <a:prstGeom prst="rect">
            <a:avLst/>
          </a:prstGeom>
        </p:spPr>
      </p:pic>
      <p:sp>
        <p:nvSpPr>
          <p:cNvPr id="2" name="Cím 1"/>
          <p:cNvSpPr>
            <a:spLocks noGrp="1"/>
          </p:cNvSpPr>
          <p:nvPr>
            <p:ph type="title"/>
          </p:nvPr>
        </p:nvSpPr>
        <p:spPr>
          <a:xfrm>
            <a:off x="390373" y="0"/>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Precíziós </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vetés</a:t>
            </a:r>
            <a:b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hu-HU" dirty="0"/>
          </a:p>
        </p:txBody>
      </p:sp>
      <p:sp>
        <p:nvSpPr>
          <p:cNvPr id="4" name="Szövegdoboz 3"/>
          <p:cNvSpPr txBox="1"/>
          <p:nvPr/>
        </p:nvSpPr>
        <p:spPr>
          <a:xfrm>
            <a:off x="211475" y="154949"/>
            <a:ext cx="7825620" cy="1015663"/>
          </a:xfrm>
          <a:prstGeom prst="rect">
            <a:avLst/>
          </a:prstGeom>
          <a:noFill/>
        </p:spPr>
        <p:txBody>
          <a:bodyPr wrap="square" rtlCol="0">
            <a:spAutoFit/>
          </a:bodyPr>
          <a:lstStyle/>
          <a:p>
            <a:r>
              <a:rPr lang="hu-H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Vetési norma beállítás:</a:t>
            </a:r>
          </a:p>
          <a:p>
            <a:pPr marL="342900" indent="-342900">
              <a:buFont typeface="Arial" panose="020B0604020202020204" pitchFamily="34" charset="0"/>
              <a:buChar char="•"/>
            </a:pPr>
            <a:r>
              <a:rPr lang="hu-HU" sz="2000" dirty="0" smtClean="0">
                <a:latin typeface="Times New Roman" panose="02020603050405020304" pitchFamily="18" charset="0"/>
                <a:cs typeface="Times New Roman" panose="02020603050405020304" pitchFamily="18" charset="0"/>
              </a:rPr>
              <a:t>Távműködtetéssel és soronként állítható a tőtávolság.</a:t>
            </a:r>
          </a:p>
          <a:p>
            <a:pPr marL="342900" indent="-342900">
              <a:buFont typeface="Arial" panose="020B0604020202020204" pitchFamily="34" charset="0"/>
              <a:buChar char="•"/>
            </a:pPr>
            <a:r>
              <a:rPr lang="hu-HU" sz="2000" dirty="0" smtClean="0">
                <a:latin typeface="Times New Roman" panose="02020603050405020304" pitchFamily="18" charset="0"/>
                <a:cs typeface="Times New Roman" panose="02020603050405020304" pitchFamily="18" charset="0"/>
              </a:rPr>
              <a:t>Szélső sor, forgóüzemmód és speciális vetési mintázatok beállíthatók. </a:t>
            </a:r>
            <a:endParaRPr lang="hu-HU" sz="2000" dirty="0">
              <a:latin typeface="Times New Roman" panose="02020603050405020304" pitchFamily="18" charset="0"/>
              <a:cs typeface="Times New Roman" panose="02020603050405020304" pitchFamily="18" charset="0"/>
            </a:endParaRPr>
          </a:p>
        </p:txBody>
      </p:sp>
      <p:sp>
        <p:nvSpPr>
          <p:cNvPr id="5" name="Szövegdoboz 4"/>
          <p:cNvSpPr txBox="1"/>
          <p:nvPr/>
        </p:nvSpPr>
        <p:spPr>
          <a:xfrm>
            <a:off x="211475" y="4844549"/>
            <a:ext cx="5615791" cy="1323439"/>
          </a:xfrm>
          <a:prstGeom prst="rect">
            <a:avLst/>
          </a:prstGeom>
          <a:noFill/>
        </p:spPr>
        <p:txBody>
          <a:bodyPr wrap="square" rtlCol="0">
            <a:spAutoFit/>
          </a:bodyPr>
          <a:lstStyle/>
          <a:p>
            <a:r>
              <a:rPr lang="hu-H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Vetés ellenőrzés:</a:t>
            </a:r>
          </a:p>
          <a:p>
            <a:pPr marL="342900" indent="-342900">
              <a:buFont typeface="Arial" panose="020B0604020202020204" pitchFamily="34" charset="0"/>
              <a:buChar char="•"/>
            </a:pPr>
            <a:r>
              <a:rPr lang="hu-HU" sz="2000" dirty="0" smtClean="0">
                <a:latin typeface="Times New Roman" panose="02020603050405020304" pitchFamily="18" charset="0"/>
                <a:cs typeface="Times New Roman" panose="02020603050405020304" pitchFamily="18" charset="0"/>
              </a:rPr>
              <a:t>Vetőelem fordulatszám mérés. </a:t>
            </a:r>
          </a:p>
          <a:p>
            <a:pPr marL="342900" indent="-342900">
              <a:buFont typeface="Arial" panose="020B0604020202020204" pitchFamily="34" charset="0"/>
              <a:buChar char="•"/>
            </a:pPr>
            <a:r>
              <a:rPr lang="hu-HU" sz="2000" dirty="0" smtClean="0">
                <a:latin typeface="Times New Roman" panose="02020603050405020304" pitchFamily="18" charset="0"/>
                <a:cs typeface="Times New Roman" panose="02020603050405020304" pitchFamily="18" charset="0"/>
              </a:rPr>
              <a:t>Kivetett magok megszámolása fotocellával.</a:t>
            </a:r>
          </a:p>
          <a:p>
            <a:pPr marL="342900" indent="-342900">
              <a:buFont typeface="Arial" panose="020B0604020202020204" pitchFamily="34" charset="0"/>
              <a:buChar char="•"/>
            </a:pPr>
            <a:r>
              <a:rPr lang="hu-HU" sz="2000" dirty="0" smtClean="0">
                <a:latin typeface="Times New Roman" panose="02020603050405020304" pitchFamily="18" charset="0"/>
                <a:cs typeface="Times New Roman" panose="02020603050405020304" pitchFamily="18" charset="0"/>
              </a:rPr>
              <a:t>Vetési statisztika és jegyzőkönyv készítés.</a:t>
            </a:r>
            <a:endParaRPr lang="hu-HU" sz="2000" dirty="0">
              <a:latin typeface="Times New Roman" panose="02020603050405020304" pitchFamily="18" charset="0"/>
              <a:cs typeface="Times New Roman" panose="02020603050405020304" pitchFamily="18" charset="0"/>
            </a:endParaRPr>
          </a:p>
        </p:txBody>
      </p:sp>
      <p:pic>
        <p:nvPicPr>
          <p:cNvPr id="6" name="Kép 5"/>
          <p:cNvPicPr>
            <a:picLocks noChangeAspect="1"/>
          </p:cNvPicPr>
          <p:nvPr/>
        </p:nvPicPr>
        <p:blipFill rotWithShape="1">
          <a:blip r:embed="rId4"/>
          <a:srcRect l="32910" t="29366" r="7095"/>
          <a:stretch/>
        </p:blipFill>
        <p:spPr>
          <a:xfrm>
            <a:off x="5742867" y="4321743"/>
            <a:ext cx="2859257" cy="2524749"/>
          </a:xfrm>
          <a:prstGeom prst="rect">
            <a:avLst/>
          </a:prstGeom>
          <a:ln>
            <a:noFill/>
          </a:ln>
          <a:effectLst>
            <a:softEdge rad="112500"/>
          </a:effectLst>
        </p:spPr>
      </p:pic>
      <p:pic>
        <p:nvPicPr>
          <p:cNvPr id="3" name="Kép 2"/>
          <p:cNvPicPr>
            <a:picLocks noChangeAspect="1"/>
          </p:cNvPicPr>
          <p:nvPr/>
        </p:nvPicPr>
        <p:blipFill>
          <a:blip r:embed="rId5"/>
          <a:stretch>
            <a:fillRect/>
          </a:stretch>
        </p:blipFill>
        <p:spPr>
          <a:xfrm>
            <a:off x="631673" y="1203844"/>
            <a:ext cx="3589412" cy="2621953"/>
          </a:xfrm>
          <a:prstGeom prst="rect">
            <a:avLst/>
          </a:prstGeom>
        </p:spPr>
      </p:pic>
      <p:sp>
        <p:nvSpPr>
          <p:cNvPr id="10" name="Szövegdoboz 9"/>
          <p:cNvSpPr txBox="1"/>
          <p:nvPr/>
        </p:nvSpPr>
        <p:spPr>
          <a:xfrm>
            <a:off x="227763" y="4073753"/>
            <a:ext cx="4543405" cy="707886"/>
          </a:xfrm>
          <a:prstGeom prst="rect">
            <a:avLst/>
          </a:prstGeom>
          <a:noFill/>
        </p:spPr>
        <p:txBody>
          <a:bodyPr wrap="square" rtlCol="0">
            <a:spAutoFit/>
          </a:bodyPr>
          <a:lstStyle/>
          <a:p>
            <a:r>
              <a:rPr lang="hu-HU" sz="2000" b="1" dirty="0" smtClean="0">
                <a:latin typeface="Times New Roman" panose="02020603050405020304" pitchFamily="18" charset="0"/>
                <a:cs typeface="Times New Roman" panose="02020603050405020304" pitchFamily="18" charset="0"/>
              </a:rPr>
              <a:t>Vetésmélység kontroll:</a:t>
            </a:r>
          </a:p>
          <a:p>
            <a:pPr marL="285750" indent="-285750">
              <a:buFont typeface="Arial" panose="020B0604020202020204" pitchFamily="34" charset="0"/>
              <a:buChar char="•"/>
            </a:pPr>
            <a:r>
              <a:rPr lang="hu-HU" sz="2000" dirty="0" smtClean="0">
                <a:latin typeface="Times New Roman" panose="02020603050405020304" pitchFamily="18" charset="0"/>
                <a:cs typeface="Times New Roman" panose="02020603050405020304" pitchFamily="18" charset="0"/>
              </a:rPr>
              <a:t>Automatikus vetőcsoroszlya terhelés.</a:t>
            </a:r>
            <a:endParaRPr lang="hu-HU" sz="2000" dirty="0">
              <a:latin typeface="Times New Roman" panose="02020603050405020304" pitchFamily="18" charset="0"/>
              <a:cs typeface="Times New Roman" panose="02020603050405020304" pitchFamily="18" charset="0"/>
            </a:endParaRPr>
          </a:p>
        </p:txBody>
      </p:sp>
      <p:cxnSp>
        <p:nvCxnSpPr>
          <p:cNvPr id="13" name="Egyenes összekötő nyíllal 12"/>
          <p:cNvCxnSpPr/>
          <p:nvPr/>
        </p:nvCxnSpPr>
        <p:spPr>
          <a:xfrm flipV="1">
            <a:off x="7872044" y="1882808"/>
            <a:ext cx="2378861" cy="69945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gyenes összekötő nyíllal 14"/>
          <p:cNvCxnSpPr>
            <a:stCxn id="27" idx="2"/>
          </p:cNvCxnSpPr>
          <p:nvPr/>
        </p:nvCxnSpPr>
        <p:spPr>
          <a:xfrm>
            <a:off x="5467769" y="4024414"/>
            <a:ext cx="769402" cy="82013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9" name="Kép 18"/>
          <p:cNvPicPr>
            <a:picLocks noChangeAspect="1"/>
          </p:cNvPicPr>
          <p:nvPr/>
        </p:nvPicPr>
        <p:blipFill rotWithShape="1">
          <a:blip r:embed="rId6"/>
          <a:srcRect l="2381" t="5703" r="48047" b="7582"/>
          <a:stretch/>
        </p:blipFill>
        <p:spPr>
          <a:xfrm>
            <a:off x="8747262" y="4073753"/>
            <a:ext cx="3351320" cy="2772739"/>
          </a:xfrm>
          <a:prstGeom prst="rect">
            <a:avLst/>
          </a:prstGeom>
        </p:spPr>
      </p:pic>
      <p:sp>
        <p:nvSpPr>
          <p:cNvPr id="21" name="Szövegdoboz 20"/>
          <p:cNvSpPr txBox="1"/>
          <p:nvPr/>
        </p:nvSpPr>
        <p:spPr>
          <a:xfrm>
            <a:off x="4462385" y="1325561"/>
            <a:ext cx="2030930" cy="707886"/>
          </a:xfrm>
          <a:prstGeom prst="rect">
            <a:avLst/>
          </a:prstGeom>
          <a:noFill/>
        </p:spPr>
        <p:txBody>
          <a:bodyPr wrap="square" rtlCol="0">
            <a:spAutoFit/>
          </a:bodyPr>
          <a:lstStyle/>
          <a:p>
            <a:pPr algn="ctr"/>
            <a:r>
              <a:rPr lang="hu-HU" sz="2000" dirty="0" smtClean="0">
                <a:latin typeface="Times New Roman" panose="02020603050405020304" pitchFamily="18" charset="0"/>
                <a:cs typeface="Times New Roman" panose="02020603050405020304" pitchFamily="18" charset="0"/>
              </a:rPr>
              <a:t>Villanymotoros vetőtengelyhajtás</a:t>
            </a:r>
            <a:endParaRPr lang="hu-HU" sz="2000" dirty="0">
              <a:latin typeface="Times New Roman" panose="02020603050405020304" pitchFamily="18" charset="0"/>
              <a:cs typeface="Times New Roman" panose="02020603050405020304" pitchFamily="18" charset="0"/>
            </a:endParaRPr>
          </a:p>
        </p:txBody>
      </p:sp>
      <p:cxnSp>
        <p:nvCxnSpPr>
          <p:cNvPr id="23" name="Egyenes összekötő nyíllal 22"/>
          <p:cNvCxnSpPr/>
          <p:nvPr/>
        </p:nvCxnSpPr>
        <p:spPr>
          <a:xfrm flipH="1">
            <a:off x="3156736" y="1950888"/>
            <a:ext cx="1243247" cy="65360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Lekerekített téglalap 25"/>
          <p:cNvSpPr/>
          <p:nvPr/>
        </p:nvSpPr>
        <p:spPr>
          <a:xfrm>
            <a:off x="5778712" y="2166621"/>
            <a:ext cx="2135571" cy="797010"/>
          </a:xfrm>
          <a:prstGeom prst="round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7" name="Lekerekített téglalap 26"/>
          <p:cNvSpPr/>
          <p:nvPr/>
        </p:nvSpPr>
        <p:spPr>
          <a:xfrm>
            <a:off x="4399983" y="3227404"/>
            <a:ext cx="2135571" cy="797010"/>
          </a:xfrm>
          <a:prstGeom prst="round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8" name="Szövegdoboz 27"/>
          <p:cNvSpPr txBox="1"/>
          <p:nvPr/>
        </p:nvSpPr>
        <p:spPr>
          <a:xfrm>
            <a:off x="5590210" y="2202203"/>
            <a:ext cx="2408720" cy="707886"/>
          </a:xfrm>
          <a:prstGeom prst="rect">
            <a:avLst/>
          </a:prstGeom>
          <a:noFill/>
        </p:spPr>
        <p:txBody>
          <a:bodyPr wrap="square" rtlCol="0">
            <a:spAutoFit/>
          </a:bodyPr>
          <a:lstStyle/>
          <a:p>
            <a:pPr algn="ctr"/>
            <a:r>
              <a:rPr lang="hu-HU" sz="2000" dirty="0" smtClean="0">
                <a:latin typeface="Times New Roman" panose="02020603050405020304" pitchFamily="18" charset="0"/>
                <a:cs typeface="Times New Roman" panose="02020603050405020304" pitchFamily="18" charset="0"/>
              </a:rPr>
              <a:t>Hidraulikus csoroszlya terhelés</a:t>
            </a:r>
            <a:endParaRPr lang="hu-HU" sz="2000" dirty="0">
              <a:latin typeface="Times New Roman" panose="02020603050405020304" pitchFamily="18" charset="0"/>
              <a:cs typeface="Times New Roman" panose="02020603050405020304" pitchFamily="18" charset="0"/>
            </a:endParaRPr>
          </a:p>
        </p:txBody>
      </p:sp>
      <p:sp>
        <p:nvSpPr>
          <p:cNvPr id="34" name="Szövegdoboz 33"/>
          <p:cNvSpPr txBox="1"/>
          <p:nvPr/>
        </p:nvSpPr>
        <p:spPr>
          <a:xfrm>
            <a:off x="4379494" y="3425854"/>
            <a:ext cx="1992430" cy="400110"/>
          </a:xfrm>
          <a:prstGeom prst="rect">
            <a:avLst/>
          </a:prstGeom>
          <a:noFill/>
        </p:spPr>
        <p:txBody>
          <a:bodyPr wrap="square" rtlCol="0">
            <a:spAutoFit/>
          </a:bodyPr>
          <a:lstStyle/>
          <a:p>
            <a:pPr algn="ctr"/>
            <a:r>
              <a:rPr lang="hu-HU" sz="2000" dirty="0" smtClean="0">
                <a:latin typeface="Times New Roman" panose="02020603050405020304" pitchFamily="18" charset="0"/>
                <a:cs typeface="Times New Roman" panose="02020603050405020304" pitchFamily="18" charset="0"/>
              </a:rPr>
              <a:t>Fotocella</a:t>
            </a:r>
            <a:endParaRPr lang="hu-HU" sz="2000" dirty="0">
              <a:latin typeface="Times New Roman" panose="02020603050405020304" pitchFamily="18" charset="0"/>
              <a:cs typeface="Times New Roman" panose="02020603050405020304" pitchFamily="18" charset="0"/>
            </a:endParaRPr>
          </a:p>
        </p:txBody>
      </p:sp>
      <p:sp>
        <p:nvSpPr>
          <p:cNvPr id="37" name="Szövegdoboz 36"/>
          <p:cNvSpPr txBox="1"/>
          <p:nvPr/>
        </p:nvSpPr>
        <p:spPr>
          <a:xfrm>
            <a:off x="10091446" y="3747415"/>
            <a:ext cx="1857676" cy="276999"/>
          </a:xfrm>
          <a:prstGeom prst="rect">
            <a:avLst/>
          </a:prstGeom>
          <a:noFill/>
        </p:spPr>
        <p:txBody>
          <a:bodyPr wrap="square" rtlCol="0">
            <a:spAutoFit/>
          </a:bodyPr>
          <a:lstStyle/>
          <a:p>
            <a:r>
              <a:rPr lang="hu-HU" sz="1200" dirty="0" smtClean="0">
                <a:latin typeface="Times New Roman" panose="02020603050405020304" pitchFamily="18" charset="0"/>
                <a:cs typeface="Times New Roman" panose="02020603050405020304" pitchFamily="18" charset="0"/>
              </a:rPr>
              <a:t>Forrás: jógazdaprogram.hu</a:t>
            </a:r>
            <a:endParaRPr lang="hu-HU" sz="1200" dirty="0">
              <a:latin typeface="Times New Roman" panose="02020603050405020304" pitchFamily="18" charset="0"/>
              <a:cs typeface="Times New Roman" panose="02020603050405020304" pitchFamily="18" charset="0"/>
            </a:endParaRPr>
          </a:p>
        </p:txBody>
      </p:sp>
      <p:sp>
        <p:nvSpPr>
          <p:cNvPr id="38" name="Szövegdoboz 37"/>
          <p:cNvSpPr txBox="1"/>
          <p:nvPr/>
        </p:nvSpPr>
        <p:spPr>
          <a:xfrm>
            <a:off x="1529254" y="3796587"/>
            <a:ext cx="1627482" cy="276999"/>
          </a:xfrm>
          <a:prstGeom prst="rect">
            <a:avLst/>
          </a:prstGeom>
          <a:noFill/>
        </p:spPr>
        <p:txBody>
          <a:bodyPr wrap="square" rtlCol="0">
            <a:spAutoFit/>
          </a:bodyPr>
          <a:lstStyle/>
          <a:p>
            <a:pPr algn="ctr"/>
            <a:r>
              <a:rPr lang="hu-HU" sz="1200" dirty="0" smtClean="0">
                <a:latin typeface="Times New Roman" panose="02020603050405020304" pitchFamily="18" charset="0"/>
                <a:cs typeface="Times New Roman" panose="02020603050405020304" pitchFamily="18" charset="0"/>
              </a:rPr>
              <a:t>Forrás: </a:t>
            </a:r>
            <a:r>
              <a:rPr lang="hu-HU" sz="1200" dirty="0" err="1" smtClean="0">
                <a:latin typeface="Times New Roman" panose="02020603050405020304" pitchFamily="18" charset="0"/>
                <a:cs typeface="Times New Roman" panose="02020603050405020304" pitchFamily="18" charset="0"/>
              </a:rPr>
              <a:t>Ag</a:t>
            </a:r>
            <a:r>
              <a:rPr lang="hu-HU" sz="1200" dirty="0" smtClean="0">
                <a:latin typeface="Times New Roman" panose="02020603050405020304" pitchFamily="18" charset="0"/>
                <a:cs typeface="Times New Roman" panose="02020603050405020304" pitchFamily="18" charset="0"/>
              </a:rPr>
              <a:t> </a:t>
            </a:r>
            <a:r>
              <a:rPr lang="hu-HU" sz="1200" dirty="0" err="1" smtClean="0">
                <a:latin typeface="Times New Roman" panose="02020603050405020304" pitchFamily="18" charset="0"/>
                <a:cs typeface="Times New Roman" panose="02020603050405020304" pitchFamily="18" charset="0"/>
              </a:rPr>
              <a:t>Leader</a:t>
            </a:r>
            <a:endParaRPr lang="hu-HU" sz="1200" dirty="0">
              <a:latin typeface="Times New Roman" panose="02020603050405020304" pitchFamily="18" charset="0"/>
              <a:cs typeface="Times New Roman" panose="02020603050405020304" pitchFamily="18" charset="0"/>
            </a:endParaRPr>
          </a:p>
        </p:txBody>
      </p:sp>
      <p:sp>
        <p:nvSpPr>
          <p:cNvPr id="39" name="Szövegdoboz 38"/>
          <p:cNvSpPr txBox="1"/>
          <p:nvPr/>
        </p:nvSpPr>
        <p:spPr>
          <a:xfrm>
            <a:off x="6582941" y="5506268"/>
            <a:ext cx="1415989" cy="276999"/>
          </a:xfrm>
          <a:prstGeom prst="rect">
            <a:avLst/>
          </a:prstGeom>
          <a:noFill/>
        </p:spPr>
        <p:txBody>
          <a:bodyPr wrap="square" rtlCol="0">
            <a:spAutoFit/>
          </a:bodyPr>
          <a:lstStyle/>
          <a:p>
            <a:pPr algn="ctr"/>
            <a:r>
              <a:rPr lang="hu-HU" sz="1200" dirty="0" smtClean="0">
                <a:latin typeface="Times New Roman" panose="02020603050405020304" pitchFamily="18" charset="0"/>
                <a:cs typeface="Times New Roman" panose="02020603050405020304" pitchFamily="18" charset="0"/>
              </a:rPr>
              <a:t>Forrás: </a:t>
            </a:r>
            <a:r>
              <a:rPr lang="hu-HU" sz="1200" dirty="0" err="1" smtClean="0">
                <a:latin typeface="Times New Roman" panose="02020603050405020304" pitchFamily="18" charset="0"/>
                <a:cs typeface="Times New Roman" panose="02020603050405020304" pitchFamily="18" charset="0"/>
              </a:rPr>
              <a:t>Kverneland</a:t>
            </a:r>
            <a:endParaRPr lang="hu-H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28671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ekerekített téglalap 14"/>
          <p:cNvSpPr/>
          <p:nvPr/>
        </p:nvSpPr>
        <p:spPr>
          <a:xfrm>
            <a:off x="4837757" y="4606349"/>
            <a:ext cx="2578602" cy="78976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Lekerekített téglalap 12"/>
          <p:cNvSpPr/>
          <p:nvPr/>
        </p:nvSpPr>
        <p:spPr>
          <a:xfrm>
            <a:off x="68826" y="1444918"/>
            <a:ext cx="4031226" cy="85861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Lekerekített téglalap 11"/>
          <p:cNvSpPr/>
          <p:nvPr/>
        </p:nvSpPr>
        <p:spPr>
          <a:xfrm>
            <a:off x="8032479" y="5757164"/>
            <a:ext cx="3992061" cy="9233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Lekerekített téglalap 10"/>
          <p:cNvSpPr/>
          <p:nvPr/>
        </p:nvSpPr>
        <p:spPr>
          <a:xfrm>
            <a:off x="8152159" y="1444918"/>
            <a:ext cx="3833364" cy="83679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p:cNvSpPr>
            <a:spLocks noGrp="1"/>
          </p:cNvSpPr>
          <p:nvPr>
            <p:ph type="title"/>
          </p:nvPr>
        </p:nvSpPr>
        <p:spPr>
          <a:xfrm>
            <a:off x="349256" y="69561"/>
            <a:ext cx="11555605" cy="1325563"/>
          </a:xfrm>
        </p:spPr>
        <p:txBody>
          <a:bodyPr/>
          <a:lstStyle/>
          <a:p>
            <a:pPr algn="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Precíziós technológiák a növényvédelemben</a:t>
            </a:r>
            <a:b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(fizikai módszerek)</a:t>
            </a:r>
            <a:endPar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Kép 2"/>
          <p:cNvPicPr>
            <a:picLocks noChangeAspect="1"/>
          </p:cNvPicPr>
          <p:nvPr/>
        </p:nvPicPr>
        <p:blipFill>
          <a:blip r:embed="rId3"/>
          <a:stretch>
            <a:fillRect/>
          </a:stretch>
        </p:blipFill>
        <p:spPr>
          <a:xfrm>
            <a:off x="122211" y="2575888"/>
            <a:ext cx="3879336" cy="3395912"/>
          </a:xfrm>
          <a:prstGeom prst="rect">
            <a:avLst/>
          </a:prstGeom>
          <a:ln>
            <a:solidFill>
              <a:srgbClr val="FF0000"/>
            </a:solidFill>
          </a:ln>
        </p:spPr>
      </p:pic>
      <p:pic>
        <p:nvPicPr>
          <p:cNvPr id="4" name="Kép 3"/>
          <p:cNvPicPr>
            <a:picLocks noChangeAspect="1"/>
          </p:cNvPicPr>
          <p:nvPr/>
        </p:nvPicPr>
        <p:blipFill>
          <a:blip r:embed="rId4"/>
          <a:stretch>
            <a:fillRect/>
          </a:stretch>
        </p:blipFill>
        <p:spPr>
          <a:xfrm>
            <a:off x="8059359" y="2513598"/>
            <a:ext cx="3926164" cy="3011685"/>
          </a:xfrm>
          <a:prstGeom prst="rect">
            <a:avLst/>
          </a:prstGeom>
          <a:ln>
            <a:solidFill>
              <a:srgbClr val="FF0000"/>
            </a:solidFill>
          </a:ln>
        </p:spPr>
      </p:pic>
      <p:sp>
        <p:nvSpPr>
          <p:cNvPr id="5" name="Téglalap 4"/>
          <p:cNvSpPr/>
          <p:nvPr/>
        </p:nvSpPr>
        <p:spPr>
          <a:xfrm>
            <a:off x="8152159" y="1524224"/>
            <a:ext cx="3752702" cy="646331"/>
          </a:xfrm>
          <a:prstGeom prst="rect">
            <a:avLst/>
          </a:prstGeom>
        </p:spPr>
        <p:txBody>
          <a:bodyPr wrap="square">
            <a:spAutoFit/>
          </a:bodyPr>
          <a:lstStyle/>
          <a:p>
            <a:pPr algn="ctr"/>
            <a:r>
              <a:rPr lang="hu-HU" sz="1800" dirty="0">
                <a:latin typeface="Times New Roman" panose="02020603050405020304" pitchFamily="18" charset="0"/>
                <a:ea typeface="Calibri" panose="020F0502020204030204" pitchFamily="34" charset="0"/>
              </a:rPr>
              <a:t>A </a:t>
            </a:r>
            <a:r>
              <a:rPr lang="hu-HU" sz="1800" dirty="0" err="1">
                <a:latin typeface="Times New Roman" panose="02020603050405020304" pitchFamily="18" charset="0"/>
                <a:ea typeface="Calibri" panose="020F0502020204030204" pitchFamily="34" charset="0"/>
              </a:rPr>
              <a:t>Garford</a:t>
            </a:r>
            <a:r>
              <a:rPr lang="hu-HU" sz="1800" dirty="0">
                <a:latin typeface="Times New Roman" panose="02020603050405020304" pitchFamily="18" charset="0"/>
                <a:ea typeface="Calibri" panose="020F0502020204030204" pitchFamily="34" charset="0"/>
              </a:rPr>
              <a:t> </a:t>
            </a:r>
            <a:r>
              <a:rPr lang="hu-HU" sz="1800" dirty="0" err="1">
                <a:latin typeface="Times New Roman" panose="02020603050405020304" pitchFamily="18" charset="0"/>
                <a:ea typeface="Calibri" panose="020F0502020204030204" pitchFamily="34" charset="0"/>
              </a:rPr>
              <a:t>Robocrop</a:t>
            </a:r>
            <a:r>
              <a:rPr lang="hu-HU" sz="1800" dirty="0">
                <a:latin typeface="Times New Roman" panose="02020603050405020304" pitchFamily="18" charset="0"/>
                <a:ea typeface="Calibri" panose="020F0502020204030204" pitchFamily="34" charset="0"/>
              </a:rPr>
              <a:t> In </a:t>
            </a:r>
            <a:r>
              <a:rPr lang="hu-HU" sz="1800" dirty="0" err="1">
                <a:latin typeface="Times New Roman" panose="02020603050405020304" pitchFamily="18" charset="0"/>
                <a:ea typeface="Calibri" panose="020F0502020204030204" pitchFamily="34" charset="0"/>
              </a:rPr>
              <a:t>Row</a:t>
            </a:r>
            <a:r>
              <a:rPr lang="hu-HU" sz="1800" dirty="0">
                <a:latin typeface="Times New Roman" panose="02020603050405020304" pitchFamily="18" charset="0"/>
                <a:ea typeface="Calibri" panose="020F0502020204030204" pitchFamily="34" charset="0"/>
              </a:rPr>
              <a:t> változata a tövek között is képes kapálni. </a:t>
            </a:r>
            <a:endParaRPr lang="hu-HU" sz="1800" dirty="0"/>
          </a:p>
        </p:txBody>
      </p:sp>
      <p:sp>
        <p:nvSpPr>
          <p:cNvPr id="6" name="Téglalap 5"/>
          <p:cNvSpPr/>
          <p:nvPr/>
        </p:nvSpPr>
        <p:spPr>
          <a:xfrm>
            <a:off x="8032479" y="5757164"/>
            <a:ext cx="3992061" cy="923330"/>
          </a:xfrm>
          <a:prstGeom prst="rect">
            <a:avLst/>
          </a:prstGeom>
        </p:spPr>
        <p:txBody>
          <a:bodyPr wrap="square">
            <a:spAutoFit/>
          </a:bodyPr>
          <a:lstStyle/>
          <a:p>
            <a:pPr algn="ctr"/>
            <a:r>
              <a:rPr lang="hu-HU" sz="1800" dirty="0">
                <a:latin typeface="Times New Roman" panose="02020603050405020304" pitchFamily="18" charset="0"/>
                <a:ea typeface="Calibri" panose="020F0502020204030204" pitchFamily="34" charset="0"/>
              </a:rPr>
              <a:t>Fejlett gyomokat kultúrnövénynek veszi, mert a nem </a:t>
            </a:r>
            <a:r>
              <a:rPr lang="hu-HU" sz="1800" dirty="0" err="1">
                <a:latin typeface="Times New Roman" panose="02020603050405020304" pitchFamily="18" charset="0"/>
                <a:ea typeface="Calibri" panose="020F0502020204030204" pitchFamily="34" charset="0"/>
              </a:rPr>
              <a:t>hiperspektrális</a:t>
            </a:r>
            <a:r>
              <a:rPr lang="hu-HU" sz="1800" dirty="0">
                <a:latin typeface="Times New Roman" panose="02020603050405020304" pitchFamily="18" charset="0"/>
                <a:ea typeface="Calibri" panose="020F0502020204030204" pitchFamily="34" charset="0"/>
              </a:rPr>
              <a:t> képet rögzítenek a kamerák. </a:t>
            </a:r>
            <a:endParaRPr lang="hu-HU" sz="1800" dirty="0"/>
          </a:p>
        </p:txBody>
      </p:sp>
      <p:sp>
        <p:nvSpPr>
          <p:cNvPr id="7" name="Téglalap 6"/>
          <p:cNvSpPr/>
          <p:nvPr/>
        </p:nvSpPr>
        <p:spPr>
          <a:xfrm>
            <a:off x="122211" y="1498449"/>
            <a:ext cx="3924455" cy="646331"/>
          </a:xfrm>
          <a:prstGeom prst="rect">
            <a:avLst/>
          </a:prstGeom>
        </p:spPr>
        <p:txBody>
          <a:bodyPr wrap="square">
            <a:spAutoFit/>
          </a:bodyPr>
          <a:lstStyle/>
          <a:p>
            <a:pPr algn="ctr"/>
            <a:r>
              <a:rPr lang="hu-HU" sz="1800" dirty="0">
                <a:latin typeface="Times New Roman" panose="02020603050405020304" pitchFamily="18" charset="0"/>
                <a:ea typeface="Calibri" panose="020F0502020204030204" pitchFamily="34" charset="0"/>
              </a:rPr>
              <a:t>A kultivátor segédkormányzását </a:t>
            </a:r>
            <a:r>
              <a:rPr lang="hu-HU" sz="1800" dirty="0" smtClean="0">
                <a:latin typeface="Times New Roman" panose="02020603050405020304" pitchFamily="18" charset="0"/>
                <a:ea typeface="Calibri" panose="020F0502020204030204" pitchFamily="34" charset="0"/>
              </a:rPr>
              <a:t>vizuális </a:t>
            </a:r>
            <a:r>
              <a:rPr lang="hu-HU" sz="1800" dirty="0">
                <a:latin typeface="Times New Roman" panose="02020603050405020304" pitchFamily="18" charset="0"/>
                <a:ea typeface="Calibri" panose="020F0502020204030204" pitchFamily="34" charset="0"/>
              </a:rPr>
              <a:t>jelek (kamera) alapján valósítják meg.</a:t>
            </a:r>
            <a:endParaRPr lang="hu-HU" sz="1800" dirty="0"/>
          </a:p>
        </p:txBody>
      </p:sp>
      <p:pic>
        <p:nvPicPr>
          <p:cNvPr id="8" name="Kép 7"/>
          <p:cNvPicPr>
            <a:picLocks noChangeAspect="1"/>
          </p:cNvPicPr>
          <p:nvPr/>
        </p:nvPicPr>
        <p:blipFill>
          <a:blip r:embed="rId5"/>
          <a:stretch>
            <a:fillRect/>
          </a:stretch>
        </p:blipFill>
        <p:spPr>
          <a:xfrm>
            <a:off x="4311486" y="1498449"/>
            <a:ext cx="3608064" cy="2675431"/>
          </a:xfrm>
          <a:prstGeom prst="rect">
            <a:avLst/>
          </a:prstGeom>
          <a:ln>
            <a:solidFill>
              <a:srgbClr val="FF0000"/>
            </a:solidFill>
          </a:ln>
        </p:spPr>
      </p:pic>
      <p:sp>
        <p:nvSpPr>
          <p:cNvPr id="10" name="Téglalap 9"/>
          <p:cNvSpPr/>
          <p:nvPr/>
        </p:nvSpPr>
        <p:spPr>
          <a:xfrm>
            <a:off x="4764022" y="4645954"/>
            <a:ext cx="2829376" cy="646331"/>
          </a:xfrm>
          <a:prstGeom prst="rect">
            <a:avLst/>
          </a:prstGeom>
        </p:spPr>
        <p:txBody>
          <a:bodyPr wrap="square">
            <a:spAutoFit/>
          </a:bodyPr>
          <a:lstStyle/>
          <a:p>
            <a:pPr algn="ctr"/>
            <a:r>
              <a:rPr lang="hu-HU" sz="1800" dirty="0" err="1">
                <a:latin typeface="Times New Roman" panose="02020603050405020304" pitchFamily="18" charset="0"/>
                <a:cs typeface="Times New Roman" panose="02020603050405020304" pitchFamily="18" charset="0"/>
              </a:rPr>
              <a:t>Gaspardo</a:t>
            </a:r>
            <a:r>
              <a:rPr lang="hu-HU" sz="1800" dirty="0">
                <a:latin typeface="Times New Roman" panose="02020603050405020304" pitchFamily="18" charset="0"/>
                <a:cs typeface="Times New Roman" panose="02020603050405020304" pitchFamily="18" charset="0"/>
              </a:rPr>
              <a:t> </a:t>
            </a:r>
            <a:r>
              <a:rPr lang="hu-HU" sz="1800" dirty="0" err="1">
                <a:latin typeface="Times New Roman" panose="02020603050405020304" pitchFamily="18" charset="0"/>
                <a:cs typeface="Times New Roman" panose="02020603050405020304" pitchFamily="18" charset="0"/>
              </a:rPr>
              <a:t>Intelligente</a:t>
            </a:r>
            <a:r>
              <a:rPr lang="hu-HU" sz="1800" dirty="0">
                <a:latin typeface="Times New Roman" panose="02020603050405020304" pitchFamily="18" charset="0"/>
                <a:cs typeface="Times New Roman" panose="02020603050405020304" pitchFamily="18" charset="0"/>
              </a:rPr>
              <a:t> sorkövető függesztő keret</a:t>
            </a:r>
          </a:p>
        </p:txBody>
      </p:sp>
    </p:spTree>
    <p:extLst>
      <p:ext uri="{BB962C8B-B14F-4D97-AF65-F5344CB8AC3E}">
        <p14:creationId xmlns:p14="http://schemas.microsoft.com/office/powerpoint/2010/main" val="32862321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Lekerekített téglalap 21"/>
          <p:cNvSpPr/>
          <p:nvPr/>
        </p:nvSpPr>
        <p:spPr>
          <a:xfrm>
            <a:off x="178676" y="114448"/>
            <a:ext cx="2827283" cy="89988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1" name="Kép 10"/>
          <p:cNvPicPr>
            <a:picLocks noChangeAspect="1"/>
          </p:cNvPicPr>
          <p:nvPr/>
        </p:nvPicPr>
        <p:blipFill>
          <a:blip r:embed="rId3"/>
          <a:stretch>
            <a:fillRect/>
          </a:stretch>
        </p:blipFill>
        <p:spPr>
          <a:xfrm>
            <a:off x="478393" y="4393546"/>
            <a:ext cx="1891516" cy="1715801"/>
          </a:xfrm>
          <a:prstGeom prst="rect">
            <a:avLst/>
          </a:prstGeom>
        </p:spPr>
      </p:pic>
      <p:pic>
        <p:nvPicPr>
          <p:cNvPr id="14" name="Kép 13"/>
          <p:cNvPicPr>
            <a:picLocks noChangeAspect="1"/>
          </p:cNvPicPr>
          <p:nvPr/>
        </p:nvPicPr>
        <p:blipFill>
          <a:blip r:embed="rId4"/>
          <a:stretch>
            <a:fillRect/>
          </a:stretch>
        </p:blipFill>
        <p:spPr>
          <a:xfrm>
            <a:off x="7100324" y="1497739"/>
            <a:ext cx="4634601" cy="2927116"/>
          </a:xfrm>
          <a:prstGeom prst="rect">
            <a:avLst/>
          </a:prstGeom>
        </p:spPr>
      </p:pic>
      <p:sp>
        <p:nvSpPr>
          <p:cNvPr id="2" name="Cím 1"/>
          <p:cNvSpPr>
            <a:spLocks noGrp="1"/>
          </p:cNvSpPr>
          <p:nvPr>
            <p:ph type="title"/>
          </p:nvPr>
        </p:nvSpPr>
        <p:spPr>
          <a:xfrm>
            <a:off x="359196" y="88034"/>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Precíziós technológiák a növényvédelemben</a:t>
            </a:r>
            <a:b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(vegyi védelem)</a:t>
            </a:r>
            <a:endPar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églalap 2"/>
          <p:cNvSpPr/>
          <p:nvPr/>
        </p:nvSpPr>
        <p:spPr>
          <a:xfrm>
            <a:off x="147145" y="120835"/>
            <a:ext cx="2848303" cy="882678"/>
          </a:xfrm>
          <a:prstGeom prst="rect">
            <a:avLst/>
          </a:prstGeom>
        </p:spPr>
        <p:txBody>
          <a:bodyPr wrap="square">
            <a:spAutoFit/>
          </a:bodyPr>
          <a:lstStyle/>
          <a:p>
            <a:pPr algn="ctr">
              <a:lnSpc>
                <a:spcPct val="107000"/>
              </a:lnSpc>
              <a:spcAft>
                <a:spcPts val="800"/>
              </a:spcAft>
            </a:pPr>
            <a:r>
              <a:rPr lang="hu-HU"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Precíziós szántóföldi permetező gépek</a:t>
            </a:r>
            <a:endParaRPr lang="hu-HU"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églalap 4"/>
          <p:cNvSpPr/>
          <p:nvPr/>
        </p:nvSpPr>
        <p:spPr>
          <a:xfrm>
            <a:off x="9209532" y="3984748"/>
            <a:ext cx="2382383" cy="400110"/>
          </a:xfrm>
          <a:prstGeom prst="rect">
            <a:avLst/>
          </a:prstGeom>
        </p:spPr>
        <p:txBody>
          <a:bodyPr wrap="none">
            <a:spAutoFit/>
          </a:bodyPr>
          <a:lstStyle/>
          <a:p>
            <a:r>
              <a:rPr lang="hu-HU" sz="2000" b="1" dirty="0">
                <a:latin typeface="Times New Roman" panose="02020603050405020304" pitchFamily="18" charset="0"/>
                <a:ea typeface="Calibri" panose="020F0502020204030204" pitchFamily="34" charset="0"/>
              </a:rPr>
              <a:t>Célzott </a:t>
            </a:r>
            <a:r>
              <a:rPr lang="hu-HU" sz="2000" b="1" dirty="0" smtClean="0">
                <a:latin typeface="Times New Roman" panose="02020603050405020304" pitchFamily="18" charset="0"/>
                <a:ea typeface="Calibri" panose="020F0502020204030204" pitchFamily="34" charset="0"/>
              </a:rPr>
              <a:t>permetezés</a:t>
            </a:r>
            <a:r>
              <a:rPr lang="hu-HU" sz="2000" dirty="0" smtClean="0">
                <a:latin typeface="Times New Roman" panose="02020603050405020304" pitchFamily="18" charset="0"/>
                <a:ea typeface="Calibri" panose="020F0502020204030204" pitchFamily="34" charset="0"/>
              </a:rPr>
              <a:t> </a:t>
            </a:r>
            <a:endParaRPr lang="hu-HU" sz="2000" dirty="0"/>
          </a:p>
        </p:txBody>
      </p:sp>
      <p:sp>
        <p:nvSpPr>
          <p:cNvPr id="7" name="Téglalap 6"/>
          <p:cNvSpPr/>
          <p:nvPr/>
        </p:nvSpPr>
        <p:spPr>
          <a:xfrm>
            <a:off x="6649953" y="1577475"/>
            <a:ext cx="3886036" cy="707886"/>
          </a:xfrm>
          <a:prstGeom prst="rect">
            <a:avLst/>
          </a:prstGeom>
        </p:spPr>
        <p:txBody>
          <a:bodyPr wrap="square">
            <a:spAutoFit/>
          </a:bodyPr>
          <a:lstStyle/>
          <a:p>
            <a:r>
              <a:rPr lang="hu-HU" sz="2000" b="1" dirty="0">
                <a:latin typeface="Times New Roman" panose="02020603050405020304" pitchFamily="18" charset="0"/>
                <a:ea typeface="Calibri" panose="020F0502020204030204" pitchFamily="34" charset="0"/>
              </a:rPr>
              <a:t>Egyenletes permetezés biztosítása a gép haladási </a:t>
            </a:r>
            <a:r>
              <a:rPr lang="hu-HU" sz="2000" b="1" dirty="0" smtClean="0">
                <a:latin typeface="Times New Roman" panose="02020603050405020304" pitchFamily="18" charset="0"/>
                <a:ea typeface="Calibri" panose="020F0502020204030204" pitchFamily="34" charset="0"/>
              </a:rPr>
              <a:t>irányában</a:t>
            </a:r>
            <a:r>
              <a:rPr lang="hu-HU" sz="2000" dirty="0" smtClean="0">
                <a:latin typeface="Times New Roman" panose="02020603050405020304" pitchFamily="18" charset="0"/>
                <a:ea typeface="Calibri" panose="020F0502020204030204" pitchFamily="34" charset="0"/>
              </a:rPr>
              <a:t> </a:t>
            </a:r>
            <a:endParaRPr lang="hu-HU" sz="2000" dirty="0"/>
          </a:p>
        </p:txBody>
      </p:sp>
      <p:sp>
        <p:nvSpPr>
          <p:cNvPr id="8" name="Téglalap 7"/>
          <p:cNvSpPr/>
          <p:nvPr/>
        </p:nvSpPr>
        <p:spPr>
          <a:xfrm>
            <a:off x="4365848" y="996990"/>
            <a:ext cx="2048959" cy="400110"/>
          </a:xfrm>
          <a:prstGeom prst="rect">
            <a:avLst/>
          </a:prstGeom>
        </p:spPr>
        <p:txBody>
          <a:bodyPr wrap="none">
            <a:spAutoFit/>
          </a:bodyPr>
          <a:lstStyle/>
          <a:p>
            <a:r>
              <a:rPr lang="hu-HU" sz="2000" b="1" dirty="0" smtClean="0">
                <a:latin typeface="Times New Roman" panose="02020603050405020304" pitchFamily="18" charset="0"/>
                <a:ea typeface="Calibri" panose="020F0502020204030204" pitchFamily="34" charset="0"/>
              </a:rPr>
              <a:t>Szakaszvezérlés</a:t>
            </a:r>
            <a:r>
              <a:rPr lang="hu-HU" sz="2000" dirty="0" smtClean="0">
                <a:latin typeface="Times New Roman" panose="02020603050405020304" pitchFamily="18" charset="0"/>
                <a:ea typeface="Calibri" panose="020F0502020204030204" pitchFamily="34" charset="0"/>
              </a:rPr>
              <a:t> </a:t>
            </a:r>
            <a:endParaRPr lang="hu-HU" sz="2000" dirty="0"/>
          </a:p>
        </p:txBody>
      </p:sp>
      <p:sp>
        <p:nvSpPr>
          <p:cNvPr id="9" name="Téglalap 8"/>
          <p:cNvSpPr/>
          <p:nvPr/>
        </p:nvSpPr>
        <p:spPr>
          <a:xfrm>
            <a:off x="319420" y="1001269"/>
            <a:ext cx="3462807" cy="400110"/>
          </a:xfrm>
          <a:prstGeom prst="rect">
            <a:avLst/>
          </a:prstGeom>
        </p:spPr>
        <p:txBody>
          <a:bodyPr wrap="none">
            <a:spAutoFit/>
          </a:bodyPr>
          <a:lstStyle/>
          <a:p>
            <a:r>
              <a:rPr lang="hu-HU" sz="2000" b="1" dirty="0">
                <a:latin typeface="Times New Roman" panose="02020603050405020304" pitchFamily="18" charset="0"/>
                <a:ea typeface="Calibri" panose="020F0502020204030204" pitchFamily="34" charset="0"/>
              </a:rPr>
              <a:t>Precíziós </a:t>
            </a:r>
            <a:r>
              <a:rPr lang="hu-HU" sz="2000" b="1" dirty="0" smtClean="0">
                <a:latin typeface="Times New Roman" panose="02020603050405020304" pitchFamily="18" charset="0"/>
                <a:ea typeface="Calibri" panose="020F0502020204030204" pitchFamily="34" charset="0"/>
              </a:rPr>
              <a:t>fogáscsatlakoztatás</a:t>
            </a:r>
            <a:r>
              <a:rPr lang="hu-HU" sz="2000" dirty="0" smtClean="0">
                <a:latin typeface="Times New Roman" panose="02020603050405020304" pitchFamily="18" charset="0"/>
                <a:ea typeface="Calibri" panose="020F0502020204030204" pitchFamily="34" charset="0"/>
              </a:rPr>
              <a:t> </a:t>
            </a:r>
            <a:endParaRPr lang="hu-HU" sz="2000" dirty="0"/>
          </a:p>
        </p:txBody>
      </p:sp>
      <p:pic>
        <p:nvPicPr>
          <p:cNvPr id="10" name="Kép 9"/>
          <p:cNvPicPr>
            <a:picLocks noChangeAspect="1"/>
          </p:cNvPicPr>
          <p:nvPr/>
        </p:nvPicPr>
        <p:blipFill>
          <a:blip r:embed="rId5"/>
          <a:stretch>
            <a:fillRect/>
          </a:stretch>
        </p:blipFill>
        <p:spPr>
          <a:xfrm>
            <a:off x="8518805" y="4504591"/>
            <a:ext cx="3395996" cy="2290632"/>
          </a:xfrm>
          <a:prstGeom prst="rect">
            <a:avLst/>
          </a:prstGeom>
        </p:spPr>
      </p:pic>
      <p:pic>
        <p:nvPicPr>
          <p:cNvPr id="15" name="Kép 14"/>
          <p:cNvPicPr>
            <a:picLocks noChangeAspect="1"/>
          </p:cNvPicPr>
          <p:nvPr/>
        </p:nvPicPr>
        <p:blipFill>
          <a:blip r:embed="rId6"/>
          <a:stretch>
            <a:fillRect/>
          </a:stretch>
        </p:blipFill>
        <p:spPr>
          <a:xfrm>
            <a:off x="3005959" y="3715374"/>
            <a:ext cx="4155226" cy="3079849"/>
          </a:xfrm>
          <a:prstGeom prst="rect">
            <a:avLst/>
          </a:prstGeom>
        </p:spPr>
      </p:pic>
      <p:pic>
        <p:nvPicPr>
          <p:cNvPr id="13" name="Kép 12"/>
          <p:cNvPicPr>
            <a:picLocks noChangeAspect="1"/>
          </p:cNvPicPr>
          <p:nvPr/>
        </p:nvPicPr>
        <p:blipFill rotWithShape="1">
          <a:blip r:embed="rId7"/>
          <a:srcRect l="7337" t="28696" r="12934" b="15363"/>
          <a:stretch/>
        </p:blipFill>
        <p:spPr>
          <a:xfrm>
            <a:off x="359196" y="1373451"/>
            <a:ext cx="5953539" cy="2349761"/>
          </a:xfrm>
          <a:prstGeom prst="rect">
            <a:avLst/>
          </a:prstGeom>
        </p:spPr>
      </p:pic>
      <p:sp>
        <p:nvSpPr>
          <p:cNvPr id="4" name="Téglalap 3"/>
          <p:cNvSpPr/>
          <p:nvPr/>
        </p:nvSpPr>
        <p:spPr>
          <a:xfrm>
            <a:off x="319420" y="3698551"/>
            <a:ext cx="2860078" cy="400110"/>
          </a:xfrm>
          <a:prstGeom prst="rect">
            <a:avLst/>
          </a:prstGeom>
        </p:spPr>
        <p:txBody>
          <a:bodyPr wrap="none">
            <a:spAutoFit/>
          </a:bodyPr>
          <a:lstStyle/>
          <a:p>
            <a:r>
              <a:rPr lang="hu-HU" sz="2000" b="1" dirty="0">
                <a:latin typeface="Times New Roman" panose="02020603050405020304" pitchFamily="18" charset="0"/>
                <a:cs typeface="Times New Roman" panose="02020603050405020304" pitchFamily="18" charset="0"/>
              </a:rPr>
              <a:t>Aktív elsodródás </a:t>
            </a:r>
            <a:r>
              <a:rPr lang="hu-HU" sz="2000" b="1" dirty="0" smtClean="0">
                <a:latin typeface="Times New Roman" panose="02020603050405020304" pitchFamily="18" charset="0"/>
                <a:cs typeface="Times New Roman" panose="02020603050405020304" pitchFamily="18" charset="0"/>
              </a:rPr>
              <a:t>gátlás</a:t>
            </a:r>
            <a:r>
              <a:rPr lang="hu-HU" sz="2000" dirty="0" smtClean="0">
                <a:latin typeface="Times New Roman" panose="02020603050405020304" pitchFamily="18" charset="0"/>
                <a:cs typeface="Times New Roman" panose="02020603050405020304" pitchFamily="18" charset="0"/>
              </a:rPr>
              <a:t> </a:t>
            </a:r>
            <a:endParaRPr lang="hu-HU" sz="2000" dirty="0">
              <a:latin typeface="Times New Roman" panose="02020603050405020304" pitchFamily="18" charset="0"/>
              <a:cs typeface="Times New Roman" panose="02020603050405020304" pitchFamily="18" charset="0"/>
            </a:endParaRPr>
          </a:p>
        </p:txBody>
      </p:sp>
      <p:cxnSp>
        <p:nvCxnSpPr>
          <p:cNvPr id="20" name="Egyenes összekötő nyíllal 19"/>
          <p:cNvCxnSpPr/>
          <p:nvPr/>
        </p:nvCxnSpPr>
        <p:spPr>
          <a:xfrm>
            <a:off x="1954924" y="5733990"/>
            <a:ext cx="1772605" cy="9190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8910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kerekített téglalap 3"/>
          <p:cNvSpPr/>
          <p:nvPr/>
        </p:nvSpPr>
        <p:spPr>
          <a:xfrm>
            <a:off x="63063" y="97919"/>
            <a:ext cx="2879834" cy="140735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p:cNvSpPr>
            <a:spLocks noGrp="1"/>
          </p:cNvSpPr>
          <p:nvPr>
            <p:ph type="title"/>
          </p:nvPr>
        </p:nvSpPr>
        <p:spPr>
          <a:xfrm>
            <a:off x="301669" y="116647"/>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Precíziós technológiák a növényvédelemben</a:t>
            </a:r>
            <a:b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(vegyi védelem)</a:t>
            </a:r>
            <a:endParaRPr lang="hu-HU" dirty="0"/>
          </a:p>
        </p:txBody>
      </p:sp>
      <p:sp>
        <p:nvSpPr>
          <p:cNvPr id="3" name="Téglalap 2"/>
          <p:cNvSpPr/>
          <p:nvPr/>
        </p:nvSpPr>
        <p:spPr>
          <a:xfrm>
            <a:off x="0" y="164360"/>
            <a:ext cx="2942897" cy="1277850"/>
          </a:xfrm>
          <a:prstGeom prst="rect">
            <a:avLst/>
          </a:prstGeom>
        </p:spPr>
        <p:txBody>
          <a:bodyPr wrap="square">
            <a:spAutoFit/>
          </a:bodyPr>
          <a:lstStyle/>
          <a:p>
            <a:pPr algn="ctr">
              <a:lnSpc>
                <a:spcPct val="107000"/>
              </a:lnSpc>
              <a:spcAft>
                <a:spcPts val="800"/>
              </a:spcAft>
            </a:pPr>
            <a:r>
              <a:rPr lang="hu-HU"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Precíziós ültetvénypermetező gépek</a:t>
            </a:r>
            <a:endParaRPr lang="hu-HU"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Kép 4"/>
          <p:cNvPicPr>
            <a:picLocks noChangeAspect="1"/>
          </p:cNvPicPr>
          <p:nvPr/>
        </p:nvPicPr>
        <p:blipFill>
          <a:blip r:embed="rId3"/>
          <a:stretch>
            <a:fillRect/>
          </a:stretch>
        </p:blipFill>
        <p:spPr>
          <a:xfrm>
            <a:off x="699235" y="2261153"/>
            <a:ext cx="1902509" cy="3349487"/>
          </a:xfrm>
          <a:prstGeom prst="rect">
            <a:avLst/>
          </a:prstGeom>
        </p:spPr>
      </p:pic>
      <p:pic>
        <p:nvPicPr>
          <p:cNvPr id="8" name="Kép 7"/>
          <p:cNvPicPr>
            <a:picLocks noChangeAspect="1"/>
          </p:cNvPicPr>
          <p:nvPr/>
        </p:nvPicPr>
        <p:blipFill rotWithShape="1">
          <a:blip r:embed="rId4"/>
          <a:srcRect l="27121" t="30064" r="42528" b="24972"/>
          <a:stretch/>
        </p:blipFill>
        <p:spPr>
          <a:xfrm>
            <a:off x="3200399" y="2261153"/>
            <a:ext cx="4025348" cy="3354456"/>
          </a:xfrm>
          <a:prstGeom prst="rect">
            <a:avLst/>
          </a:prstGeom>
        </p:spPr>
      </p:pic>
      <p:pic>
        <p:nvPicPr>
          <p:cNvPr id="10" name="Kép 9"/>
          <p:cNvPicPr>
            <a:picLocks noChangeAspect="1"/>
          </p:cNvPicPr>
          <p:nvPr/>
        </p:nvPicPr>
        <p:blipFill rotWithShape="1">
          <a:blip r:embed="rId5"/>
          <a:srcRect l="15597" r="13631"/>
          <a:stretch/>
        </p:blipFill>
        <p:spPr>
          <a:xfrm>
            <a:off x="7715073" y="2266121"/>
            <a:ext cx="4214191" cy="3349488"/>
          </a:xfrm>
          <a:prstGeom prst="rect">
            <a:avLst/>
          </a:prstGeom>
        </p:spPr>
      </p:pic>
      <p:sp>
        <p:nvSpPr>
          <p:cNvPr id="11" name="Szövegdoboz 10"/>
          <p:cNvSpPr txBox="1"/>
          <p:nvPr/>
        </p:nvSpPr>
        <p:spPr>
          <a:xfrm>
            <a:off x="329875" y="1571713"/>
            <a:ext cx="2641228" cy="707886"/>
          </a:xfrm>
          <a:prstGeom prst="rect">
            <a:avLst/>
          </a:prstGeom>
          <a:noFill/>
        </p:spPr>
        <p:txBody>
          <a:bodyPr wrap="square" rtlCol="0">
            <a:spAutoFit/>
          </a:bodyPr>
          <a:lstStyle/>
          <a:p>
            <a:pPr algn="ctr"/>
            <a:r>
              <a:rPr lang="hu-HU" sz="2000" dirty="0" smtClean="0">
                <a:latin typeface="Times New Roman" panose="02020603050405020304" pitchFamily="18" charset="0"/>
                <a:cs typeface="Times New Roman" panose="02020603050405020304" pitchFamily="18" charset="0"/>
              </a:rPr>
              <a:t>Függőleges </a:t>
            </a:r>
            <a:r>
              <a:rPr lang="hu-HU" sz="2000" dirty="0" err="1" smtClean="0">
                <a:latin typeface="Times New Roman" panose="02020603050405020304" pitchFamily="18" charset="0"/>
                <a:cs typeface="Times New Roman" panose="02020603050405020304" pitchFamily="18" charset="0"/>
              </a:rPr>
              <a:t>szórókeret</a:t>
            </a:r>
            <a:r>
              <a:rPr lang="hu-HU" sz="2000" dirty="0" smtClean="0">
                <a:latin typeface="Times New Roman" panose="02020603050405020304" pitchFamily="18" charset="0"/>
                <a:cs typeface="Times New Roman" panose="02020603050405020304" pitchFamily="18" charset="0"/>
              </a:rPr>
              <a:t> szakaszolás</a:t>
            </a:r>
            <a:endParaRPr lang="hu-HU" sz="2000" dirty="0">
              <a:latin typeface="Times New Roman" panose="02020603050405020304" pitchFamily="18" charset="0"/>
              <a:cs typeface="Times New Roman" panose="02020603050405020304" pitchFamily="18" charset="0"/>
            </a:endParaRPr>
          </a:p>
        </p:txBody>
      </p:sp>
      <p:sp>
        <p:nvSpPr>
          <p:cNvPr id="12" name="Szövegdoboz 11"/>
          <p:cNvSpPr txBox="1"/>
          <p:nvPr/>
        </p:nvSpPr>
        <p:spPr>
          <a:xfrm>
            <a:off x="3135794" y="1582983"/>
            <a:ext cx="4154557" cy="400110"/>
          </a:xfrm>
          <a:prstGeom prst="rect">
            <a:avLst/>
          </a:prstGeom>
          <a:noFill/>
        </p:spPr>
        <p:txBody>
          <a:bodyPr wrap="square" rtlCol="0">
            <a:spAutoFit/>
          </a:bodyPr>
          <a:lstStyle/>
          <a:p>
            <a:pPr algn="ctr"/>
            <a:r>
              <a:rPr lang="hu-HU" sz="2000" dirty="0" smtClean="0">
                <a:latin typeface="Times New Roman" panose="02020603050405020304" pitchFamily="18" charset="0"/>
                <a:cs typeface="Times New Roman" panose="02020603050405020304" pitchFamily="18" charset="0"/>
              </a:rPr>
              <a:t>Lombtömeg arányos szer kijuttatás</a:t>
            </a:r>
            <a:endParaRPr lang="hu-HU" sz="2000" dirty="0">
              <a:latin typeface="Times New Roman" panose="02020603050405020304" pitchFamily="18" charset="0"/>
              <a:cs typeface="Times New Roman" panose="02020603050405020304" pitchFamily="18" charset="0"/>
            </a:endParaRPr>
          </a:p>
        </p:txBody>
      </p:sp>
      <p:sp>
        <p:nvSpPr>
          <p:cNvPr id="13" name="Szövegdoboz 12"/>
          <p:cNvSpPr txBox="1"/>
          <p:nvPr/>
        </p:nvSpPr>
        <p:spPr>
          <a:xfrm>
            <a:off x="8090453" y="1626954"/>
            <a:ext cx="3230217" cy="400110"/>
          </a:xfrm>
          <a:prstGeom prst="rect">
            <a:avLst/>
          </a:prstGeom>
          <a:noFill/>
        </p:spPr>
        <p:txBody>
          <a:bodyPr wrap="square" rtlCol="0">
            <a:spAutoFit/>
          </a:bodyPr>
          <a:lstStyle/>
          <a:p>
            <a:pPr algn="ctr"/>
            <a:r>
              <a:rPr lang="hu-HU" sz="2000" dirty="0" smtClean="0">
                <a:latin typeface="Times New Roman" panose="02020603050405020304" pitchFamily="18" charset="0"/>
                <a:cs typeface="Times New Roman" panose="02020603050405020304" pitchFamily="18" charset="0"/>
              </a:rPr>
              <a:t>Kontúr permetezés</a:t>
            </a:r>
            <a:endParaRPr lang="hu-HU" sz="2000" dirty="0">
              <a:latin typeface="Times New Roman" panose="02020603050405020304" pitchFamily="18" charset="0"/>
              <a:cs typeface="Times New Roman" panose="02020603050405020304" pitchFamily="18" charset="0"/>
            </a:endParaRPr>
          </a:p>
        </p:txBody>
      </p:sp>
      <p:sp>
        <p:nvSpPr>
          <p:cNvPr id="14" name="Szövegdoboz 13"/>
          <p:cNvSpPr txBox="1"/>
          <p:nvPr/>
        </p:nvSpPr>
        <p:spPr>
          <a:xfrm>
            <a:off x="699235" y="5864087"/>
            <a:ext cx="11158039" cy="400110"/>
          </a:xfrm>
          <a:prstGeom prst="rect">
            <a:avLst/>
          </a:prstGeom>
          <a:noFill/>
        </p:spPr>
        <p:txBody>
          <a:bodyPr wrap="square" rtlCol="0">
            <a:spAutoFit/>
          </a:bodyPr>
          <a:lstStyle/>
          <a:p>
            <a:pPr algn="ctr"/>
            <a:r>
              <a:rPr lang="hu-HU" sz="2000" b="1" dirty="0" smtClean="0">
                <a:latin typeface="Times New Roman" panose="02020603050405020304" pitchFamily="18" charset="0"/>
                <a:cs typeface="Times New Roman" panose="02020603050405020304" pitchFamily="18" charset="0"/>
              </a:rPr>
              <a:t>Precíziós, de nem helyspecifikus eljárások: </a:t>
            </a:r>
            <a:r>
              <a:rPr lang="hu-HU" sz="2000" dirty="0" smtClean="0">
                <a:latin typeface="Times New Roman" panose="02020603050405020304" pitchFamily="18" charset="0"/>
                <a:cs typeface="Times New Roman" panose="02020603050405020304" pitchFamily="18" charset="0"/>
              </a:rPr>
              <a:t>elektrosztatikus permetezés, alagút permetező gépek.</a:t>
            </a:r>
            <a:endParaRPr lang="hu-H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73781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40020" y="78798"/>
            <a:ext cx="11555605" cy="1325563"/>
          </a:xfrm>
        </p:spPr>
        <p:txBody>
          <a:bodyPr/>
          <a:lstStyle/>
          <a:p>
            <a:pPr algn="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Precíziós öntözés</a:t>
            </a:r>
            <a:r>
              <a:rPr lang="hu-HU" dirty="0" smtClean="0"/>
              <a:t/>
            </a:r>
            <a:br>
              <a:rPr lang="hu-HU" dirty="0" smtClean="0"/>
            </a:br>
            <a:endParaRPr lang="hu-HU" dirty="0"/>
          </a:p>
        </p:txBody>
      </p:sp>
      <p:sp>
        <p:nvSpPr>
          <p:cNvPr id="4" name="Téglalap 3"/>
          <p:cNvSpPr/>
          <p:nvPr/>
        </p:nvSpPr>
        <p:spPr>
          <a:xfrm>
            <a:off x="717619" y="1189359"/>
            <a:ext cx="10970290" cy="1569660"/>
          </a:xfrm>
          <a:prstGeom prst="rect">
            <a:avLst/>
          </a:prstGeom>
        </p:spPr>
        <p:txBody>
          <a:bodyPr wrap="square">
            <a:spAutoFit/>
          </a:bodyPr>
          <a:lstStyle/>
          <a:p>
            <a:r>
              <a:rPr lang="hu-HU" sz="24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Változó intenzitású öntözés (VRI = </a:t>
            </a:r>
            <a:r>
              <a:rPr lang="hu-HU" sz="2400"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Variable</a:t>
            </a:r>
            <a:r>
              <a:rPr lang="hu-HU" sz="24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hu-HU" sz="2400"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Rate</a:t>
            </a:r>
            <a:r>
              <a:rPr lang="hu-HU" sz="24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hu-HU" sz="2400"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Irrigation</a:t>
            </a:r>
            <a:r>
              <a:rPr lang="hu-HU" sz="24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szoftver alkalmazásával. A hozam-, talajfizikai-, talajnedvesség-, illetve talaj vízkapacitás térképek adatai alapján történik a helykoordinátákhoz rendelt intenzitás beállítása, </a:t>
            </a:r>
            <a:r>
              <a:rPr lang="hu-HU" sz="2400"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szakaszolással, vagy a </a:t>
            </a:r>
            <a:r>
              <a:rPr lang="hu-HU" sz="24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szárnyvezeték mozgási sebességének </a:t>
            </a:r>
            <a:r>
              <a:rPr lang="hu-HU" sz="2400"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szabályozásával. </a:t>
            </a:r>
            <a:endParaRPr lang="hu-HU" sz="2400" dirty="0">
              <a:effectLst>
                <a:outerShdw blurRad="38100" dist="38100" dir="2700000" algn="tl">
                  <a:srgbClr val="000000">
                    <a:alpha val="43137"/>
                  </a:srgbClr>
                </a:outerShdw>
              </a:effectLst>
            </a:endParaRPr>
          </a:p>
        </p:txBody>
      </p:sp>
      <p:pic>
        <p:nvPicPr>
          <p:cNvPr id="5" name="Kép 4"/>
          <p:cNvPicPr>
            <a:picLocks noChangeAspect="1"/>
          </p:cNvPicPr>
          <p:nvPr/>
        </p:nvPicPr>
        <p:blipFill rotWithShape="1">
          <a:blip r:embed="rId3"/>
          <a:srcRect b="56239"/>
          <a:stretch/>
        </p:blipFill>
        <p:spPr>
          <a:xfrm>
            <a:off x="5457494" y="2892543"/>
            <a:ext cx="6572058" cy="3001405"/>
          </a:xfrm>
          <a:prstGeom prst="rect">
            <a:avLst/>
          </a:prstGeom>
        </p:spPr>
      </p:pic>
      <p:pic>
        <p:nvPicPr>
          <p:cNvPr id="6" name="Kép 5"/>
          <p:cNvPicPr>
            <a:picLocks noChangeAspect="1"/>
          </p:cNvPicPr>
          <p:nvPr/>
        </p:nvPicPr>
        <p:blipFill rotWithShape="1">
          <a:blip r:embed="rId4" cstate="print">
            <a:extLst>
              <a:ext uri="{28A0092B-C50C-407E-A947-70E740481C1C}">
                <a14:useLocalDpi xmlns:a14="http://schemas.microsoft.com/office/drawing/2010/main" val="0"/>
              </a:ext>
            </a:extLst>
          </a:blip>
          <a:srcRect t="47009"/>
          <a:stretch/>
        </p:blipFill>
        <p:spPr>
          <a:xfrm>
            <a:off x="0" y="3009762"/>
            <a:ext cx="5457494" cy="3017710"/>
          </a:xfrm>
          <a:prstGeom prst="rect">
            <a:avLst/>
          </a:prstGeom>
        </p:spPr>
      </p:pic>
    </p:spTree>
    <p:extLst>
      <p:ext uri="{BB962C8B-B14F-4D97-AF65-F5344CB8AC3E}">
        <p14:creationId xmlns:p14="http://schemas.microsoft.com/office/powerpoint/2010/main" val="13965649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67729" y="115743"/>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Alkalmazási feltételrendszer</a:t>
            </a:r>
            <a:r>
              <a:rPr lang="hu-HU" dirty="0"/>
              <a:t/>
            </a:r>
            <a:br>
              <a:rPr lang="hu-HU" dirty="0"/>
            </a:br>
            <a:endParaRPr lang="hu-HU" dirty="0"/>
          </a:p>
        </p:txBody>
      </p:sp>
      <p:sp>
        <p:nvSpPr>
          <p:cNvPr id="3" name="Szövegdoboz 2"/>
          <p:cNvSpPr txBox="1"/>
          <p:nvPr/>
        </p:nvSpPr>
        <p:spPr>
          <a:xfrm>
            <a:off x="450856" y="1191924"/>
            <a:ext cx="11573164" cy="5170646"/>
          </a:xfrm>
          <a:prstGeom prst="rect">
            <a:avLst/>
          </a:prstGeom>
          <a:noFill/>
        </p:spPr>
        <p:txBody>
          <a:bodyPr wrap="square" rtlCol="0">
            <a:spAutoFit/>
          </a:bodyPr>
          <a:lstStyle/>
          <a:p>
            <a:pPr marL="342900" indent="-342900">
              <a:buFont typeface="Arial" panose="020B0604020202020204" pitchFamily="34" charset="0"/>
              <a:buChar char="•"/>
            </a:pPr>
            <a:r>
              <a:rPr lang="hu-HU" sz="2200" b="1" dirty="0" smtClean="0">
                <a:latin typeface="Times New Roman" panose="02020603050405020304" pitchFamily="18" charset="0"/>
                <a:cs typeface="Times New Roman" panose="02020603050405020304" pitchFamily="18" charset="0"/>
              </a:rPr>
              <a:t>A precíziós technológia legfontosabb alkalmazási feltétele az ember.</a:t>
            </a:r>
            <a:r>
              <a:rPr lang="hu-HU" sz="2200" dirty="0" smtClean="0">
                <a:latin typeface="Times New Roman" panose="02020603050405020304" pitchFamily="18" charset="0"/>
                <a:cs typeface="Times New Roman" panose="02020603050405020304" pitchFamily="18" charset="0"/>
              </a:rPr>
              <a:t> A mezőgazdasági termelésnek is kis létszámú, jól képzett, magas jövedelem igénnyel fellépő munkaerőre kell felkészülnie. </a:t>
            </a:r>
          </a:p>
          <a:p>
            <a:pPr marL="342900" indent="-342900">
              <a:buFont typeface="Arial" panose="020B0604020202020204" pitchFamily="34" charset="0"/>
              <a:buChar char="•"/>
            </a:pPr>
            <a:r>
              <a:rPr lang="hu-HU" sz="2200" b="1" dirty="0" smtClean="0">
                <a:latin typeface="Times New Roman" panose="02020603050405020304" pitchFamily="18" charset="0"/>
                <a:cs typeface="Times New Roman" panose="02020603050405020304" pitchFamily="18" charset="0"/>
              </a:rPr>
              <a:t>Minimális birtokméret 200 hektár. </a:t>
            </a:r>
            <a:r>
              <a:rPr lang="hu-HU" sz="2200" dirty="0" smtClean="0">
                <a:latin typeface="Times New Roman" panose="02020603050405020304" pitchFamily="18" charset="0"/>
                <a:cs typeface="Times New Roman" panose="02020603050405020304" pitchFamily="18" charset="0"/>
              </a:rPr>
              <a:t>A jövőben ez csökkenhet. Ennek jelei: az USA-ban már a gazdálkodók 80%-a precíziós gazdálkodást folytat, az EU-ban eladott új gépek 70%-a rendelkezik intelligens szolgáltatásokkal.</a:t>
            </a:r>
          </a:p>
          <a:p>
            <a:pPr marL="342900" indent="-342900">
              <a:buFont typeface="Arial" panose="020B0604020202020204" pitchFamily="34" charset="0"/>
              <a:buChar char="•"/>
            </a:pPr>
            <a:r>
              <a:rPr lang="hu-HU" sz="2200" dirty="0">
                <a:latin typeface="Times New Roman" panose="02020603050405020304" pitchFamily="18" charset="0"/>
                <a:cs typeface="Times New Roman" panose="02020603050405020304" pitchFamily="18" charset="0"/>
              </a:rPr>
              <a:t>A szántóföldi növénytermesztés </a:t>
            </a:r>
            <a:r>
              <a:rPr lang="hu-HU" sz="2200" dirty="0" smtClean="0">
                <a:latin typeface="Times New Roman" panose="02020603050405020304" pitchFamily="18" charset="0"/>
                <a:cs typeface="Times New Roman" panose="02020603050405020304" pitchFamily="18" charset="0"/>
              </a:rPr>
              <a:t>kapcsán precíziós gazdálkodás alatt </a:t>
            </a:r>
            <a:r>
              <a:rPr lang="hu-HU" sz="2200" dirty="0">
                <a:latin typeface="Times New Roman" panose="02020603050405020304" pitchFamily="18" charset="0"/>
                <a:cs typeface="Times New Roman" panose="02020603050405020304" pitchFamily="18" charset="0"/>
              </a:rPr>
              <a:t>elsősorban </a:t>
            </a:r>
            <a:r>
              <a:rPr lang="hu-HU" sz="2200" dirty="0" smtClean="0">
                <a:latin typeface="Times New Roman" panose="02020603050405020304" pitchFamily="18" charset="0"/>
                <a:cs typeface="Times New Roman" panose="02020603050405020304" pitchFamily="18" charset="0"/>
              </a:rPr>
              <a:t>a helyspecifikus differenciált kezeléseket értjük. </a:t>
            </a:r>
            <a:r>
              <a:rPr lang="hu-HU" sz="2200" b="1" dirty="0" smtClean="0">
                <a:latin typeface="Times New Roman" panose="02020603050405020304" pitchFamily="18" charset="0"/>
                <a:cs typeface="Times New Roman" panose="02020603050405020304" pitchFamily="18" charset="0"/>
              </a:rPr>
              <a:t>Műszaki szempontból </a:t>
            </a:r>
            <a:r>
              <a:rPr lang="hu-HU" sz="2200" dirty="0" smtClean="0">
                <a:latin typeface="Times New Roman" panose="02020603050405020304" pitchFamily="18" charset="0"/>
                <a:cs typeface="Times New Roman" panose="02020603050405020304" pitchFamily="18" charset="0"/>
              </a:rPr>
              <a:t>tehát </a:t>
            </a:r>
            <a:r>
              <a:rPr lang="hu-HU" sz="2200" b="1" dirty="0" smtClean="0">
                <a:latin typeface="Times New Roman" panose="02020603050405020304" pitchFamily="18" charset="0"/>
                <a:cs typeface="Times New Roman" panose="02020603050405020304" pitchFamily="18" charset="0"/>
              </a:rPr>
              <a:t>helymeghatározásra alkalmas felszereltségű erőgépekre és intelligens munkagépekre </a:t>
            </a:r>
            <a:r>
              <a:rPr lang="hu-HU" sz="2200" dirty="0" smtClean="0">
                <a:latin typeface="Times New Roman" panose="02020603050405020304" pitchFamily="18" charset="0"/>
                <a:cs typeface="Times New Roman" panose="02020603050405020304" pitchFamily="18" charset="0"/>
              </a:rPr>
              <a:t>van szükség.</a:t>
            </a:r>
          </a:p>
          <a:p>
            <a:pPr marL="342900" indent="-342900">
              <a:buFont typeface="Arial" panose="020B0604020202020204" pitchFamily="34" charset="0"/>
              <a:buChar char="•"/>
            </a:pPr>
            <a:r>
              <a:rPr lang="hu-HU" sz="2200" dirty="0">
                <a:latin typeface="Times New Roman" panose="02020603050405020304" pitchFamily="18" charset="0"/>
                <a:cs typeface="Times New Roman" panose="02020603050405020304" pitchFamily="18" charset="0"/>
              </a:rPr>
              <a:t>A gépcsoportok precíziós alkalmazásának egyik alapfeltétele a </a:t>
            </a:r>
            <a:r>
              <a:rPr lang="hu-HU" sz="2200" b="1" dirty="0">
                <a:latin typeface="Times New Roman" panose="02020603050405020304" pitchFamily="18" charset="0"/>
                <a:cs typeface="Times New Roman" panose="02020603050405020304" pitchFamily="18" charset="0"/>
              </a:rPr>
              <a:t>megfelelő digitalizált térképek megléte</a:t>
            </a:r>
            <a:r>
              <a:rPr lang="hu-HU" sz="2200" dirty="0">
                <a:latin typeface="Times New Roman" panose="02020603050405020304" pitchFamily="18" charset="0"/>
                <a:cs typeface="Times New Roman" panose="02020603050405020304" pitchFamily="18" charset="0"/>
              </a:rPr>
              <a:t>. </a:t>
            </a:r>
            <a:r>
              <a:rPr lang="hu-HU" sz="2200" dirty="0" smtClean="0">
                <a:latin typeface="Times New Roman" panose="02020603050405020304" pitchFamily="18" charset="0"/>
                <a:cs typeface="Times New Roman" panose="02020603050405020304" pitchFamily="18" charset="0"/>
              </a:rPr>
              <a:t>A szántóföld </a:t>
            </a:r>
            <a:r>
              <a:rPr lang="hu-HU" sz="2200" dirty="0">
                <a:latin typeface="Times New Roman" panose="02020603050405020304" pitchFamily="18" charset="0"/>
                <a:cs typeface="Times New Roman" panose="02020603050405020304" pitchFamily="18" charset="0"/>
              </a:rPr>
              <a:t>határait és a kikerülendő objektumokat tartalmazó térkép, a talajtípus-, a gyom-, a tápanyagtérkép, </a:t>
            </a:r>
            <a:r>
              <a:rPr lang="hu-HU" sz="2200" dirty="0" smtClean="0">
                <a:latin typeface="Times New Roman" panose="02020603050405020304" pitchFamily="18" charset="0"/>
                <a:cs typeface="Times New Roman" panose="02020603050405020304" pitchFamily="18" charset="0"/>
              </a:rPr>
              <a:t>hozamtérkép.</a:t>
            </a:r>
          </a:p>
          <a:p>
            <a:pPr marL="342900" indent="-342900">
              <a:buFont typeface="Arial" panose="020B0604020202020204" pitchFamily="34" charset="0"/>
              <a:buChar char="•"/>
            </a:pPr>
            <a:r>
              <a:rPr lang="hu-HU" sz="2200" dirty="0">
                <a:latin typeface="Times New Roman" panose="02020603050405020304" pitchFamily="18" charset="0"/>
                <a:cs typeface="Times New Roman" panose="02020603050405020304" pitchFamily="18" charset="0"/>
              </a:rPr>
              <a:t>Nem csak térkép alapú kezelések számítanak precíziósnak. A </a:t>
            </a:r>
            <a:r>
              <a:rPr lang="hu-HU" sz="2200" b="1" dirty="0">
                <a:latin typeface="Times New Roman" panose="02020603050405020304" pitchFamily="18" charset="0"/>
                <a:cs typeface="Times New Roman" panose="02020603050405020304" pitchFamily="18" charset="0"/>
              </a:rPr>
              <a:t>szenzoros mérésen alapuló valós idejű beavatkozások</a:t>
            </a:r>
            <a:r>
              <a:rPr lang="hu-HU" sz="2200" dirty="0">
                <a:latin typeface="Times New Roman" panose="02020603050405020304" pitchFamily="18" charset="0"/>
                <a:cs typeface="Times New Roman" panose="02020603050405020304" pitchFamily="18" charset="0"/>
              </a:rPr>
              <a:t> sokszor pontosabbak, </a:t>
            </a:r>
            <a:r>
              <a:rPr lang="hu-HU" sz="2200" dirty="0" smtClean="0">
                <a:latin typeface="Times New Roman" panose="02020603050405020304" pitchFamily="18" charset="0"/>
                <a:cs typeface="Times New Roman" panose="02020603050405020304" pitchFamily="18" charset="0"/>
              </a:rPr>
              <a:t>célravezetőbbek</a:t>
            </a:r>
            <a:r>
              <a:rPr lang="hu-HU" sz="2200" dirty="0">
                <a:latin typeface="Times New Roman" panose="02020603050405020304" pitchFamily="18" charset="0"/>
                <a:cs typeface="Times New Roman" panose="02020603050405020304" pitchFamily="18" charset="0"/>
              </a:rPr>
              <a:t> </a:t>
            </a:r>
            <a:r>
              <a:rPr lang="hu-HU" sz="2200" dirty="0" smtClean="0">
                <a:latin typeface="Times New Roman" panose="02020603050405020304" pitchFamily="18" charset="0"/>
                <a:cs typeface="Times New Roman" panose="02020603050405020304" pitchFamily="18" charset="0"/>
              </a:rPr>
              <a:t>(talaj-, növény-, környezet-, gépműködést ellenőrző szenzorok).</a:t>
            </a:r>
            <a:endParaRPr lang="hu-HU"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85428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ekerekített téglalap 10"/>
          <p:cNvSpPr/>
          <p:nvPr/>
        </p:nvSpPr>
        <p:spPr>
          <a:xfrm>
            <a:off x="350550" y="3569251"/>
            <a:ext cx="5622052" cy="56183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Lekerekített téglalap 9"/>
          <p:cNvSpPr/>
          <p:nvPr/>
        </p:nvSpPr>
        <p:spPr>
          <a:xfrm>
            <a:off x="337372" y="2235874"/>
            <a:ext cx="5622052" cy="56183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Lekerekített téglalap 8"/>
          <p:cNvSpPr/>
          <p:nvPr/>
        </p:nvSpPr>
        <p:spPr>
          <a:xfrm>
            <a:off x="337372" y="815269"/>
            <a:ext cx="5622052" cy="56183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p:cNvSpPr>
            <a:spLocks noGrp="1"/>
          </p:cNvSpPr>
          <p:nvPr>
            <p:ph type="title"/>
          </p:nvPr>
        </p:nvSpPr>
        <p:spPr>
          <a:xfrm>
            <a:off x="330783" y="97270"/>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Üzleti </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aspektus</a:t>
            </a:r>
            <a:r>
              <a:rPr lang="hu-HU" dirty="0" smtClean="0"/>
              <a:t/>
            </a:r>
            <a:br>
              <a:rPr lang="hu-HU" dirty="0" smtClean="0"/>
            </a:br>
            <a:endParaRPr lang="hu-HU" dirty="0"/>
          </a:p>
        </p:txBody>
      </p:sp>
      <p:sp>
        <p:nvSpPr>
          <p:cNvPr id="3" name="Téglalap 2"/>
          <p:cNvSpPr/>
          <p:nvPr/>
        </p:nvSpPr>
        <p:spPr>
          <a:xfrm>
            <a:off x="337372" y="815269"/>
            <a:ext cx="5622052" cy="461665"/>
          </a:xfrm>
          <a:prstGeom prst="rect">
            <a:avLst/>
          </a:prstGeom>
        </p:spPr>
        <p:txBody>
          <a:bodyPr wrap="none">
            <a:spAutoFit/>
          </a:bodyPr>
          <a:lstStyle/>
          <a:p>
            <a:r>
              <a:rPr lang="hu-HU" sz="2400" dirty="0">
                <a:latin typeface="Times New Roman" panose="02020603050405020304" pitchFamily="18" charset="0"/>
                <a:ea typeface="Times New Roman" panose="02020603050405020304" pitchFamily="18" charset="0"/>
              </a:rPr>
              <a:t>A precíziós gazdálkodás gazdasági </a:t>
            </a:r>
            <a:r>
              <a:rPr lang="hu-HU" sz="2400" dirty="0" smtClean="0">
                <a:latin typeface="Times New Roman" panose="02020603050405020304" pitchFamily="18" charset="0"/>
                <a:ea typeface="Times New Roman" panose="02020603050405020304" pitchFamily="18" charset="0"/>
              </a:rPr>
              <a:t>előnyei: </a:t>
            </a:r>
            <a:endParaRPr lang="hu-HU" sz="2400" dirty="0"/>
          </a:p>
        </p:txBody>
      </p:sp>
      <p:sp>
        <p:nvSpPr>
          <p:cNvPr id="4" name="Téglalap 3"/>
          <p:cNvSpPr/>
          <p:nvPr/>
        </p:nvSpPr>
        <p:spPr>
          <a:xfrm>
            <a:off x="1666500" y="1475594"/>
            <a:ext cx="6096000" cy="707886"/>
          </a:xfrm>
          <a:prstGeom prst="rect">
            <a:avLst/>
          </a:prstGeom>
        </p:spPr>
        <p:txBody>
          <a:bodyPr>
            <a:spAutoFit/>
          </a:bodyPr>
          <a:lstStyle/>
          <a:p>
            <a:pPr marL="342900" indent="-342900">
              <a:buFont typeface="Arial" panose="020B0604020202020204" pitchFamily="34" charset="0"/>
              <a:buChar char="•"/>
            </a:pPr>
            <a:r>
              <a:rPr lang="hu-HU" sz="2000" dirty="0">
                <a:latin typeface="Times New Roman" panose="02020603050405020304" pitchFamily="18" charset="0"/>
                <a:ea typeface="Times New Roman" panose="02020603050405020304" pitchFamily="18" charset="0"/>
              </a:rPr>
              <a:t>az inputanyagok takarékos felhasználása, </a:t>
            </a:r>
            <a:endParaRPr lang="hu-HU" sz="2000" dirty="0" smtClean="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hu-HU" sz="2000" dirty="0" smtClean="0">
                <a:latin typeface="Times New Roman" panose="02020603050405020304" pitchFamily="18" charset="0"/>
                <a:ea typeface="Times New Roman" panose="02020603050405020304" pitchFamily="18" charset="0"/>
              </a:rPr>
              <a:t>a </a:t>
            </a:r>
            <a:r>
              <a:rPr lang="hu-HU" sz="2000" dirty="0">
                <a:latin typeface="Times New Roman" panose="02020603050405020304" pitchFamily="18" charset="0"/>
                <a:ea typeface="Times New Roman" panose="02020603050405020304" pitchFamily="18" charset="0"/>
              </a:rPr>
              <a:t>gépi munkák szervezett </a:t>
            </a:r>
            <a:r>
              <a:rPr lang="hu-HU" sz="2000" dirty="0" smtClean="0">
                <a:latin typeface="Times New Roman" panose="02020603050405020304" pitchFamily="18" charset="0"/>
                <a:ea typeface="Times New Roman" panose="02020603050405020304" pitchFamily="18" charset="0"/>
              </a:rPr>
              <a:t>lebonyolítása.</a:t>
            </a:r>
            <a:endParaRPr lang="hu-HU" sz="2000" dirty="0"/>
          </a:p>
        </p:txBody>
      </p:sp>
      <p:sp>
        <p:nvSpPr>
          <p:cNvPr id="5" name="Téglalap 4"/>
          <p:cNvSpPr/>
          <p:nvPr/>
        </p:nvSpPr>
        <p:spPr>
          <a:xfrm>
            <a:off x="1666500" y="2829536"/>
            <a:ext cx="6530715" cy="707886"/>
          </a:xfrm>
          <a:prstGeom prst="rect">
            <a:avLst/>
          </a:prstGeom>
        </p:spPr>
        <p:txBody>
          <a:bodyPr wrap="square">
            <a:spAutoFit/>
          </a:bodyPr>
          <a:lstStyle/>
          <a:p>
            <a:pPr marL="342900" indent="-342900">
              <a:buFont typeface="Arial" panose="020B0604020202020204" pitchFamily="34" charset="0"/>
              <a:buChar char="•"/>
            </a:pPr>
            <a:r>
              <a:rPr lang="hu-HU" sz="2000" dirty="0" smtClean="0">
                <a:latin typeface="Times New Roman" panose="02020603050405020304" pitchFamily="18" charset="0"/>
                <a:ea typeface="Calibri" panose="020F0502020204030204" pitchFamily="34" charset="0"/>
              </a:rPr>
              <a:t>az </a:t>
            </a:r>
            <a:r>
              <a:rPr lang="hu-HU" sz="2000" dirty="0">
                <a:latin typeface="Times New Roman" panose="02020603050405020304" pitchFamily="18" charset="0"/>
                <a:ea typeface="Calibri" panose="020F0502020204030204" pitchFamily="34" charset="0"/>
              </a:rPr>
              <a:t>évjárathatás, a vetésforgó, és a tőzsdei folyamatok kiszámíthatatlansága miatt rövidtávon nem </a:t>
            </a:r>
            <a:r>
              <a:rPr lang="hu-HU" sz="2000" dirty="0" smtClean="0">
                <a:latin typeface="Times New Roman" panose="02020603050405020304" pitchFamily="18" charset="0"/>
                <a:ea typeface="Calibri" panose="020F0502020204030204" pitchFamily="34" charset="0"/>
              </a:rPr>
              <a:t>mutatható ki. </a:t>
            </a:r>
            <a:endParaRPr lang="hu-HU" sz="2000" dirty="0"/>
          </a:p>
        </p:txBody>
      </p:sp>
      <p:sp>
        <p:nvSpPr>
          <p:cNvPr id="6" name="Szövegdoboz 5"/>
          <p:cNvSpPr txBox="1"/>
          <p:nvPr/>
        </p:nvSpPr>
        <p:spPr>
          <a:xfrm>
            <a:off x="343961" y="2235720"/>
            <a:ext cx="4377128" cy="461665"/>
          </a:xfrm>
          <a:prstGeom prst="rect">
            <a:avLst/>
          </a:prstGeom>
          <a:noFill/>
        </p:spPr>
        <p:txBody>
          <a:bodyPr wrap="square" rtlCol="0">
            <a:spAutoFit/>
          </a:bodyPr>
          <a:lstStyle/>
          <a:p>
            <a:r>
              <a:rPr lang="hu-HU" sz="2400" dirty="0" smtClean="0">
                <a:latin typeface="Times New Roman" panose="02020603050405020304" pitchFamily="18" charset="0"/>
                <a:cs typeface="Times New Roman" panose="02020603050405020304" pitchFamily="18" charset="0"/>
              </a:rPr>
              <a:t>A terméseredmények javulása:</a:t>
            </a:r>
            <a:endParaRPr lang="hu-HU" sz="2400" dirty="0">
              <a:latin typeface="Times New Roman" panose="02020603050405020304" pitchFamily="18" charset="0"/>
              <a:cs typeface="Times New Roman" panose="02020603050405020304" pitchFamily="18" charset="0"/>
            </a:endParaRPr>
          </a:p>
        </p:txBody>
      </p:sp>
      <p:sp>
        <p:nvSpPr>
          <p:cNvPr id="7" name="Téglalap 6"/>
          <p:cNvSpPr/>
          <p:nvPr/>
        </p:nvSpPr>
        <p:spPr>
          <a:xfrm>
            <a:off x="343961" y="3624546"/>
            <a:ext cx="4333238" cy="461665"/>
          </a:xfrm>
          <a:prstGeom prst="rect">
            <a:avLst/>
          </a:prstGeom>
        </p:spPr>
        <p:txBody>
          <a:bodyPr wrap="none">
            <a:spAutoFit/>
          </a:bodyPr>
          <a:lstStyle/>
          <a:p>
            <a:r>
              <a:rPr lang="hu-HU" sz="2400" dirty="0">
                <a:latin typeface="Times New Roman" panose="02020603050405020304" pitchFamily="18" charset="0"/>
                <a:ea typeface="Times New Roman" panose="02020603050405020304" pitchFamily="18" charset="0"/>
              </a:rPr>
              <a:t>A </a:t>
            </a:r>
            <a:r>
              <a:rPr lang="hu-HU" sz="2400" dirty="0" smtClean="0">
                <a:latin typeface="Times New Roman" panose="02020603050405020304" pitchFamily="18" charset="0"/>
                <a:ea typeface="Times New Roman" panose="02020603050405020304" pitchFamily="18" charset="0"/>
              </a:rPr>
              <a:t>szabályozás gazdasági hatásai: </a:t>
            </a:r>
            <a:endParaRPr lang="hu-HU" sz="2400" dirty="0"/>
          </a:p>
        </p:txBody>
      </p:sp>
      <p:sp>
        <p:nvSpPr>
          <p:cNvPr id="8" name="Téglalap 7"/>
          <p:cNvSpPr/>
          <p:nvPr/>
        </p:nvSpPr>
        <p:spPr>
          <a:xfrm>
            <a:off x="1673089" y="4191313"/>
            <a:ext cx="6096000" cy="707886"/>
          </a:xfrm>
          <a:prstGeom prst="rect">
            <a:avLst/>
          </a:prstGeom>
        </p:spPr>
        <p:txBody>
          <a:bodyPr>
            <a:spAutoFit/>
          </a:bodyPr>
          <a:lstStyle/>
          <a:p>
            <a:pPr marL="285750" indent="-285750">
              <a:buFont typeface="Arial" panose="020B0604020202020204" pitchFamily="34" charset="0"/>
              <a:buChar char="•"/>
            </a:pPr>
            <a:r>
              <a:rPr lang="hu-HU" sz="2000" dirty="0">
                <a:latin typeface="Times New Roman" panose="02020603050405020304" pitchFamily="18" charset="0"/>
                <a:ea typeface="Times New Roman" panose="02020603050405020304" pitchFamily="18" charset="0"/>
              </a:rPr>
              <a:t>erőforrásokat von el a termelői szintről, vagy a lehetséges előnyök elérését korlátozza</a:t>
            </a:r>
            <a:endParaRPr lang="hu-HU" sz="2000" dirty="0"/>
          </a:p>
        </p:txBody>
      </p:sp>
      <p:pic>
        <p:nvPicPr>
          <p:cNvPr id="12" name="Kép 11"/>
          <p:cNvPicPr>
            <a:picLocks noChangeAspect="1"/>
          </p:cNvPicPr>
          <p:nvPr/>
        </p:nvPicPr>
        <p:blipFill>
          <a:blip r:embed="rId3"/>
          <a:stretch>
            <a:fillRect/>
          </a:stretch>
        </p:blipFill>
        <p:spPr>
          <a:xfrm>
            <a:off x="8088880" y="1180807"/>
            <a:ext cx="3797508" cy="5362589"/>
          </a:xfrm>
          <a:prstGeom prst="rect">
            <a:avLst/>
          </a:prstGeom>
        </p:spPr>
      </p:pic>
      <p:sp>
        <p:nvSpPr>
          <p:cNvPr id="13" name="Lekerekített téglalap 12"/>
          <p:cNvSpPr/>
          <p:nvPr/>
        </p:nvSpPr>
        <p:spPr>
          <a:xfrm>
            <a:off x="350550" y="4934615"/>
            <a:ext cx="5622052" cy="56183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Szövegdoboz 13"/>
          <p:cNvSpPr txBox="1"/>
          <p:nvPr/>
        </p:nvSpPr>
        <p:spPr>
          <a:xfrm>
            <a:off x="357139" y="4979488"/>
            <a:ext cx="4226820" cy="461665"/>
          </a:xfrm>
          <a:prstGeom prst="rect">
            <a:avLst/>
          </a:prstGeom>
          <a:noFill/>
        </p:spPr>
        <p:txBody>
          <a:bodyPr wrap="square" rtlCol="0">
            <a:spAutoFit/>
          </a:bodyPr>
          <a:lstStyle/>
          <a:p>
            <a:r>
              <a:rPr lang="hu-HU" sz="2400" dirty="0" smtClean="0">
                <a:latin typeface="Times New Roman" panose="02020603050405020304" pitchFamily="18" charset="0"/>
                <a:cs typeface="Times New Roman" panose="02020603050405020304" pitchFamily="18" charset="0"/>
              </a:rPr>
              <a:t>Beruházási költségek:</a:t>
            </a:r>
            <a:endParaRPr lang="hu-HU" sz="2400" dirty="0">
              <a:latin typeface="Times New Roman" panose="02020603050405020304" pitchFamily="18" charset="0"/>
              <a:cs typeface="Times New Roman" panose="02020603050405020304" pitchFamily="18" charset="0"/>
            </a:endParaRPr>
          </a:p>
        </p:txBody>
      </p:sp>
      <p:sp>
        <p:nvSpPr>
          <p:cNvPr id="15" name="Szövegdoboz 14"/>
          <p:cNvSpPr txBox="1"/>
          <p:nvPr/>
        </p:nvSpPr>
        <p:spPr>
          <a:xfrm>
            <a:off x="1580932" y="5531864"/>
            <a:ext cx="5978108" cy="1015663"/>
          </a:xfrm>
          <a:prstGeom prst="rect">
            <a:avLst/>
          </a:prstGeom>
          <a:noFill/>
        </p:spPr>
        <p:txBody>
          <a:bodyPr wrap="square" rtlCol="0">
            <a:spAutoFit/>
          </a:bodyPr>
          <a:lstStyle/>
          <a:p>
            <a:pPr marL="342900" indent="-342900">
              <a:buFont typeface="Arial" panose="020B0604020202020204" pitchFamily="34" charset="0"/>
              <a:buChar char="•"/>
            </a:pPr>
            <a:r>
              <a:rPr lang="hu-HU" sz="2000" dirty="0" smtClean="0">
                <a:latin typeface="Times New Roman" panose="02020603050405020304" pitchFamily="18" charset="0"/>
                <a:cs typeface="Times New Roman" panose="02020603050405020304" pitchFamily="18" charset="0"/>
              </a:rPr>
              <a:t>állami támogatást igényel;</a:t>
            </a:r>
          </a:p>
          <a:p>
            <a:pPr marL="342900" indent="-342900">
              <a:buFont typeface="Arial" panose="020B0604020202020204" pitchFamily="34" charset="0"/>
              <a:buChar char="•"/>
            </a:pPr>
            <a:r>
              <a:rPr lang="hu-HU" sz="2000" dirty="0" smtClean="0">
                <a:latin typeface="Times New Roman" panose="02020603050405020304" pitchFamily="18" charset="0"/>
                <a:cs typeface="Times New Roman" panose="02020603050405020304" pitchFamily="18" charset="0"/>
              </a:rPr>
              <a:t>az új gépek alapfelszerelésként fogják kínálni a precíziós szolgáltatásokat</a:t>
            </a:r>
            <a:endParaRPr lang="hu-H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4219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8492" y="115743"/>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Kapcsolódó </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jogszabályok</a:t>
            </a:r>
            <a:r>
              <a:rPr lang="hu-HU" dirty="0" smtClean="0"/>
              <a:t/>
            </a:r>
            <a:br>
              <a:rPr lang="hu-HU" dirty="0" smtClean="0"/>
            </a:br>
            <a:endParaRPr lang="hu-HU" dirty="0"/>
          </a:p>
        </p:txBody>
      </p:sp>
      <p:sp>
        <p:nvSpPr>
          <p:cNvPr id="7" name="Rectangle 4"/>
          <p:cNvSpPr>
            <a:spLocks noChangeArrowheads="1"/>
          </p:cNvSpPr>
          <p:nvPr/>
        </p:nvSpPr>
        <p:spPr bwMode="auto">
          <a:xfrm>
            <a:off x="548640" y="1639426"/>
            <a:ext cx="11365457"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16/2019. (IV. 29.) AM rendelet a mezőgazdasági és vidékfejlesztési szaktanácsadói tevékenységről és a mezőgazdasági szaktanácsadási rendszerről. </a:t>
            </a:r>
            <a:endParaRPr kumimoji="0" lang="hu-HU" altLang="hu-H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1470/2019. (VIII. 1.) Korm. határozat a magyar agrárium </a:t>
            </a:r>
            <a:r>
              <a:rPr kumimoji="0" lang="hu-HU" altLang="hu-HU"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digitalizációjának</a:t>
            </a:r>
            <a:r>
              <a:rPr kumimoji="0" lang="hu-HU" altLang="hu-HU"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előmozdításáról </a:t>
            </a:r>
            <a:r>
              <a:rPr kumimoji="0" lang="hu-HU" altLang="hu-HU"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és összehangolásáról, Magyarország Digitális Agrár Stratégiájáról.</a:t>
            </a:r>
            <a:endParaRPr kumimoji="0" lang="hu-HU" altLang="hu-H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sz="20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LTv</a:t>
            </a:r>
            <a:r>
              <a:rPr kumimoji="0" lang="hu-HU" altLang="hu-HU"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22. § (3) Pilóta nélküli légijárművel légiközlekedési tevékenység</a:t>
            </a:r>
            <a:r>
              <a:rPr kumimoji="0" lang="hu-HU" altLang="hu-HU"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éről. 2020. évi CLXXIX. </a:t>
            </a:r>
            <a:r>
              <a:rPr kumimoji="0" lang="hu-HU" altLang="hu-HU"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törvénya</a:t>
            </a:r>
            <a:r>
              <a:rPr kumimoji="0" lang="hu-HU" altLang="hu-HU"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pilóta nélküli légijárművek üzemelésével összefüggő egyes törvények módosításáról.</a:t>
            </a:r>
            <a:endParaRPr kumimoji="0" lang="hu-HU" altLang="hu-H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43/2010. (IV. 23.) FVM rendelet a növényvédelmi tevékenységről.</a:t>
            </a:r>
            <a:endParaRPr kumimoji="0" lang="hu-HU" altLang="hu-H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71/2015. (XI. 3.) FM rendelet a Mezőgazdasági Parcella Azonosító Rendszerről</a:t>
            </a:r>
            <a:endParaRPr kumimoji="0" lang="hu-HU" altLang="hu-HU"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Az Európai Parlament és a Tanács (EU) 2016/679 rendelete (2016. április 27.) a természetes személyeknek a személyes adatok kezelése tekintetében történő védelméről és az ilyen adatok szabad áramlásáról.</a:t>
            </a:r>
            <a:endParaRPr kumimoji="0" lang="hu-HU" altLang="hu-HU"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48/2020. (X. 7.) AM rendelet a vizek mezőgazdasági eredetű nitrátszennyezéssel szembeni védelméhez szükséges cselekvési program részletes szabályairól, valamint az adatszolgáltatás és nyilvántartás rendjéről szóló 59/2008. (IV. 29.) FVM rendelet módosításáról.</a:t>
            </a:r>
            <a:endParaRPr kumimoji="0" lang="hu-HU" altLang="hu-HU"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2007. évi CXXIX. törvény a termőföld védelméről </a:t>
            </a:r>
            <a:endParaRPr kumimoji="0" lang="hu-HU" altLang="hu-HU"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90/2008. (VII. 18.) FVM rendelet a talajvédelmi terv készítésének részletes szabályairól</a:t>
            </a:r>
            <a:r>
              <a:rPr kumimoji="0" lang="hu-HU" altLang="hu-H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endParaRPr kumimoji="0" lang="hu-HU" altLang="hu-HU" sz="1800" b="0" i="0" u="none" strike="noStrike" cap="none" normalizeH="0" baseline="0" dirty="0" smtClean="0">
              <a:ln>
                <a:noFill/>
              </a:ln>
              <a:solidFill>
                <a:schemeClr val="tx1"/>
              </a:solidFill>
              <a:effectLst/>
              <a:latin typeface="Arial" panose="020B0604020202020204" pitchFamily="34" charset="0"/>
            </a:endParaRPr>
          </a:p>
        </p:txBody>
      </p:sp>
      <p:sp>
        <p:nvSpPr>
          <p:cNvPr id="8" name="Téglalap 7"/>
          <p:cNvSpPr/>
          <p:nvPr/>
        </p:nvSpPr>
        <p:spPr>
          <a:xfrm>
            <a:off x="0" y="910401"/>
            <a:ext cx="11157472" cy="646331"/>
          </a:xfrm>
          <a:prstGeom prst="rect">
            <a:avLst/>
          </a:prstGeom>
        </p:spPr>
        <p:txBody>
          <a:bodyPr wrap="square">
            <a:spAutoFit/>
          </a:bodyPr>
          <a:lstStyle/>
          <a:p>
            <a:pPr marL="457200" lvl="0" algn="just">
              <a:lnSpc>
                <a:spcPct val="90000"/>
              </a:lnSpc>
              <a:buSzPts val="1600"/>
            </a:pPr>
            <a:r>
              <a:rPr lang="hu-H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Néhány fontosabb jogszabály, amelyek a precíziós (helyspecifikus) gazdálkodási gyakorlatot meghatározzák:</a:t>
            </a:r>
          </a:p>
        </p:txBody>
      </p:sp>
    </p:spTree>
    <p:extLst>
      <p:ext uri="{BB962C8B-B14F-4D97-AF65-F5344CB8AC3E}">
        <p14:creationId xmlns:p14="http://schemas.microsoft.com/office/powerpoint/2010/main" val="5691780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ekerekített téglalap 9"/>
          <p:cNvSpPr/>
          <p:nvPr/>
        </p:nvSpPr>
        <p:spPr>
          <a:xfrm>
            <a:off x="203336" y="5700049"/>
            <a:ext cx="2827161" cy="3620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Lekerekített téglalap 8"/>
          <p:cNvSpPr/>
          <p:nvPr/>
        </p:nvSpPr>
        <p:spPr>
          <a:xfrm>
            <a:off x="203336" y="4885041"/>
            <a:ext cx="625642" cy="29838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Lekerekített téglalap 7"/>
          <p:cNvSpPr/>
          <p:nvPr/>
        </p:nvSpPr>
        <p:spPr>
          <a:xfrm>
            <a:off x="223791" y="4102833"/>
            <a:ext cx="625642" cy="29838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Lekerekített téglalap 6"/>
          <p:cNvSpPr/>
          <p:nvPr/>
        </p:nvSpPr>
        <p:spPr>
          <a:xfrm>
            <a:off x="203336" y="3027751"/>
            <a:ext cx="625642" cy="29838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Lekerekített téglalap 5"/>
          <p:cNvSpPr/>
          <p:nvPr/>
        </p:nvSpPr>
        <p:spPr>
          <a:xfrm>
            <a:off x="203336" y="1733225"/>
            <a:ext cx="625642" cy="29838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p:cNvSpPr>
            <a:spLocks noGrp="1"/>
          </p:cNvSpPr>
          <p:nvPr>
            <p:ph type="title"/>
          </p:nvPr>
        </p:nvSpPr>
        <p:spPr>
          <a:xfrm>
            <a:off x="330783" y="88034"/>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Jó gyakorlatok, </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esettanulmányok I.</a:t>
            </a:r>
            <a:b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Lekerekített téglalap 3"/>
          <p:cNvSpPr/>
          <p:nvPr/>
        </p:nvSpPr>
        <p:spPr>
          <a:xfrm>
            <a:off x="421976" y="297325"/>
            <a:ext cx="1614298" cy="54435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Szövegdoboz 4"/>
          <p:cNvSpPr txBox="1"/>
          <p:nvPr/>
        </p:nvSpPr>
        <p:spPr>
          <a:xfrm>
            <a:off x="349256" y="326095"/>
            <a:ext cx="1739426" cy="461665"/>
          </a:xfrm>
          <a:prstGeom prst="rect">
            <a:avLst/>
          </a:prstGeom>
          <a:noFill/>
        </p:spPr>
        <p:txBody>
          <a:bodyPr wrap="square" rtlCol="0">
            <a:spAutoFit/>
          </a:bodyPr>
          <a:lstStyle/>
          <a:p>
            <a:pPr algn="ctr"/>
            <a:r>
              <a:rPr lang="hu-HU" sz="2400" dirty="0" smtClean="0">
                <a:latin typeface="Times New Roman" panose="02020603050405020304" pitchFamily="18" charset="0"/>
                <a:cs typeface="Times New Roman" panose="02020603050405020304" pitchFamily="18" charset="0"/>
              </a:rPr>
              <a:t>240 hektár</a:t>
            </a:r>
            <a:endParaRPr lang="hu-HU" sz="2400" dirty="0">
              <a:latin typeface="Times New Roman" panose="02020603050405020304" pitchFamily="18" charset="0"/>
              <a:cs typeface="Times New Roman" panose="02020603050405020304" pitchFamily="18" charset="0"/>
            </a:endParaRPr>
          </a:p>
        </p:txBody>
      </p:sp>
      <p:sp>
        <p:nvSpPr>
          <p:cNvPr id="3" name="Téglalap 2"/>
          <p:cNvSpPr/>
          <p:nvPr/>
        </p:nvSpPr>
        <p:spPr>
          <a:xfrm>
            <a:off x="223791" y="870450"/>
            <a:ext cx="11642142" cy="5724644"/>
          </a:xfrm>
          <a:prstGeom prst="rect">
            <a:avLst/>
          </a:prstGeom>
        </p:spPr>
        <p:txBody>
          <a:bodyPr wrap="square">
            <a:spAutoFit/>
          </a:bodyPr>
          <a:lstStyle/>
          <a:p>
            <a:pPr>
              <a:spcBef>
                <a:spcPts val="300"/>
              </a:spcBef>
            </a:pPr>
            <a:r>
              <a:rPr lang="hu-HU" sz="1600" b="1" spc="-1" dirty="0">
                <a:solidFill>
                  <a:srgbClr val="3F3F3F"/>
                </a:solidFill>
                <a:latin typeface="Times New Roman" panose="02020603050405020304" pitchFamily="18" charset="0"/>
                <a:cs typeface="Times New Roman" panose="02020603050405020304" pitchFamily="18" charset="0"/>
              </a:rPr>
              <a:t>Gazdaság: </a:t>
            </a:r>
            <a:r>
              <a:rPr lang="hu-HU" sz="1600" spc="-1" dirty="0">
                <a:solidFill>
                  <a:srgbClr val="3F3F3F"/>
                </a:solidFill>
                <a:latin typeface="Times New Roman" panose="02020603050405020304" pitchFamily="18" charset="0"/>
                <a:cs typeface="Times New Roman" panose="02020603050405020304" pitchFamily="18" charset="0"/>
              </a:rPr>
              <a:t>Dunántúl, Somogy megye, </a:t>
            </a:r>
            <a:r>
              <a:rPr lang="hu-HU" sz="1600" spc="-1" dirty="0" smtClean="0">
                <a:solidFill>
                  <a:srgbClr val="3F3F3F"/>
                </a:solidFill>
                <a:latin typeface="Times New Roman" panose="02020603050405020304" pitchFamily="18" charset="0"/>
                <a:cs typeface="Times New Roman" panose="02020603050405020304" pitchFamily="18" charset="0"/>
              </a:rPr>
              <a:t>kisgazdaság.  </a:t>
            </a:r>
            <a:endParaRPr lang="hu-HU" sz="1600" spc="-1" dirty="0">
              <a:solidFill>
                <a:srgbClr val="3F3F3F"/>
              </a:solidFill>
              <a:latin typeface="Times New Roman" panose="02020603050405020304" pitchFamily="18" charset="0"/>
              <a:cs typeface="Times New Roman" panose="02020603050405020304" pitchFamily="18" charset="0"/>
            </a:endParaRPr>
          </a:p>
          <a:p>
            <a:pPr>
              <a:spcBef>
                <a:spcPts val="300"/>
              </a:spcBef>
            </a:pPr>
            <a:r>
              <a:rPr lang="hu-HU" sz="1600" b="1" spc="-1" dirty="0">
                <a:solidFill>
                  <a:srgbClr val="3F3F3F"/>
                </a:solidFill>
                <a:latin typeface="Times New Roman" panose="02020603050405020304" pitchFamily="18" charset="0"/>
                <a:cs typeface="Times New Roman" panose="02020603050405020304" pitchFamily="18" charset="0"/>
              </a:rPr>
              <a:t>Tevékenység: </a:t>
            </a:r>
            <a:r>
              <a:rPr lang="hu-HU" sz="1600" spc="-1" dirty="0">
                <a:solidFill>
                  <a:srgbClr val="3F3F3F"/>
                </a:solidFill>
                <a:latin typeface="Times New Roman" panose="02020603050405020304" pitchFamily="18" charset="0"/>
                <a:cs typeface="Times New Roman" panose="02020603050405020304" pitchFamily="18" charset="0"/>
              </a:rPr>
              <a:t>szántóföldi növénytermesztés: őszi árpa, őszi búza, repce, kukorica, napraforgó</a:t>
            </a:r>
          </a:p>
          <a:p>
            <a:pPr>
              <a:spcBef>
                <a:spcPts val="300"/>
              </a:spcBef>
            </a:pPr>
            <a:r>
              <a:rPr lang="hu-HU" sz="1600" b="1" spc="-1" dirty="0">
                <a:solidFill>
                  <a:srgbClr val="3F3F3F"/>
                </a:solidFill>
                <a:latin typeface="Times New Roman" panose="02020603050405020304" pitchFamily="18" charset="0"/>
                <a:cs typeface="Times New Roman" panose="02020603050405020304" pitchFamily="18" charset="0"/>
              </a:rPr>
              <a:t>Precíziós gazdálkodás bevezetése és az ezt megalapozó gépesítés fejlesztés lépései:</a:t>
            </a:r>
          </a:p>
          <a:p>
            <a:pPr>
              <a:spcBef>
                <a:spcPts val="300"/>
              </a:spcBef>
            </a:pPr>
            <a:r>
              <a:rPr lang="hu-HU" sz="1600" b="1" spc="-1" dirty="0" smtClean="0">
                <a:solidFill>
                  <a:srgbClr val="3F3F3F"/>
                </a:solidFill>
                <a:latin typeface="Times New Roman" panose="02020603050405020304" pitchFamily="18" charset="0"/>
                <a:cs typeface="Times New Roman" panose="02020603050405020304" pitchFamily="18" charset="0"/>
              </a:rPr>
              <a:t>2016 </a:t>
            </a:r>
            <a:endParaRPr lang="hu-HU" sz="1600" b="1" spc="-1" dirty="0">
              <a:solidFill>
                <a:srgbClr val="3F3F3F"/>
              </a:solidFill>
              <a:latin typeface="Times New Roman" panose="02020603050405020304" pitchFamily="18" charset="0"/>
              <a:cs typeface="Times New Roman" panose="02020603050405020304" pitchFamily="18" charset="0"/>
            </a:endParaRPr>
          </a:p>
          <a:p>
            <a:pPr>
              <a:spcBef>
                <a:spcPts val="300"/>
              </a:spcBef>
            </a:pPr>
            <a:r>
              <a:rPr lang="hu-HU" sz="1600" b="1" spc="-1" dirty="0" smtClean="0">
                <a:solidFill>
                  <a:srgbClr val="3F3F3F"/>
                </a:solidFill>
                <a:latin typeface="Times New Roman" panose="02020603050405020304" pitchFamily="18" charset="0"/>
                <a:cs typeface="Times New Roman" panose="02020603050405020304" pitchFamily="18" charset="0"/>
              </a:rPr>
              <a:t>Gépesítés </a:t>
            </a:r>
            <a:r>
              <a:rPr lang="hu-HU" sz="1600" b="1" spc="-1" dirty="0">
                <a:solidFill>
                  <a:srgbClr val="3F3F3F"/>
                </a:solidFill>
                <a:latin typeface="Times New Roman" panose="02020603050405020304" pitchFamily="18" charset="0"/>
                <a:cs typeface="Times New Roman" panose="02020603050405020304" pitchFamily="18" charset="0"/>
              </a:rPr>
              <a:t>fejlesztés:</a:t>
            </a:r>
            <a:r>
              <a:rPr lang="hu-HU" sz="1600" spc="-1" dirty="0">
                <a:solidFill>
                  <a:srgbClr val="3F3F3F"/>
                </a:solidFill>
                <a:latin typeface="Times New Roman" panose="02020603050405020304" pitchFamily="18" charset="0"/>
                <a:cs typeface="Times New Roman" panose="02020603050405020304" pitchFamily="18" charset="0"/>
              </a:rPr>
              <a:t> John </a:t>
            </a:r>
            <a:r>
              <a:rPr lang="hu-HU" sz="1600" spc="-1" dirty="0" err="1">
                <a:solidFill>
                  <a:srgbClr val="3F3F3F"/>
                </a:solidFill>
                <a:latin typeface="Times New Roman" panose="02020603050405020304" pitchFamily="18" charset="0"/>
                <a:cs typeface="Times New Roman" panose="02020603050405020304" pitchFamily="18" charset="0"/>
              </a:rPr>
              <a:t>Deere</a:t>
            </a:r>
            <a:r>
              <a:rPr lang="hu-HU" sz="1600" spc="-1" dirty="0">
                <a:solidFill>
                  <a:srgbClr val="3F3F3F"/>
                </a:solidFill>
                <a:latin typeface="Times New Roman" panose="02020603050405020304" pitchFamily="18" charset="0"/>
                <a:cs typeface="Times New Roman" panose="02020603050405020304" pitchFamily="18" charset="0"/>
              </a:rPr>
              <a:t> 6195R erőgép ISO-</a:t>
            </a:r>
            <a:r>
              <a:rPr lang="hu-HU" sz="1600" spc="-1" dirty="0" err="1">
                <a:solidFill>
                  <a:srgbClr val="3F3F3F"/>
                </a:solidFill>
                <a:latin typeface="Times New Roman" panose="02020603050405020304" pitchFamily="18" charset="0"/>
                <a:cs typeface="Times New Roman" panose="02020603050405020304" pitchFamily="18" charset="0"/>
              </a:rPr>
              <a:t>Bus</a:t>
            </a:r>
            <a:r>
              <a:rPr lang="hu-HU" sz="1600" spc="-1" dirty="0">
                <a:solidFill>
                  <a:srgbClr val="3F3F3F"/>
                </a:solidFill>
                <a:latin typeface="Times New Roman" panose="02020603050405020304" pitchFamily="18" charset="0"/>
                <a:cs typeface="Times New Roman" panose="02020603050405020304" pitchFamily="18" charset="0"/>
              </a:rPr>
              <a:t> + </a:t>
            </a:r>
            <a:r>
              <a:rPr lang="hu-HU" sz="1600" spc="-1" dirty="0" smtClean="0">
                <a:solidFill>
                  <a:srgbClr val="3F3F3F"/>
                </a:solidFill>
                <a:latin typeface="Times New Roman" panose="02020603050405020304" pitchFamily="18" charset="0"/>
                <a:cs typeface="Times New Roman" panose="02020603050405020304" pitchFamily="18" charset="0"/>
              </a:rPr>
              <a:t>RTK </a:t>
            </a:r>
            <a:br>
              <a:rPr lang="hu-HU" sz="1600" spc="-1" dirty="0" smtClean="0">
                <a:solidFill>
                  <a:srgbClr val="3F3F3F"/>
                </a:solidFill>
                <a:latin typeface="Times New Roman" panose="02020603050405020304" pitchFamily="18" charset="0"/>
                <a:cs typeface="Times New Roman" panose="02020603050405020304" pitchFamily="18" charset="0"/>
              </a:rPr>
            </a:br>
            <a:r>
              <a:rPr lang="hu-HU" sz="1600" b="1" spc="-1" dirty="0" smtClean="0">
                <a:solidFill>
                  <a:srgbClr val="3F3F3F"/>
                </a:solidFill>
                <a:latin typeface="Times New Roman" panose="02020603050405020304" pitchFamily="18" charset="0"/>
                <a:cs typeface="Times New Roman" panose="02020603050405020304" pitchFamily="18" charset="0"/>
              </a:rPr>
              <a:t>Precíziós </a:t>
            </a:r>
            <a:r>
              <a:rPr lang="hu-HU" sz="1600" b="1" spc="-1" dirty="0">
                <a:solidFill>
                  <a:srgbClr val="3F3F3F"/>
                </a:solidFill>
                <a:latin typeface="Times New Roman" panose="02020603050405020304" pitchFamily="18" charset="0"/>
                <a:cs typeface="Times New Roman" panose="02020603050405020304" pitchFamily="18" charset="0"/>
              </a:rPr>
              <a:t>alkalmazások: </a:t>
            </a:r>
            <a:r>
              <a:rPr lang="hu-HU" sz="1600" spc="-1" dirty="0">
                <a:solidFill>
                  <a:srgbClr val="3F3F3F"/>
                </a:solidFill>
                <a:latin typeface="Times New Roman" panose="02020603050405020304" pitchFamily="18" charset="0"/>
                <a:cs typeface="Times New Roman" panose="02020603050405020304" pitchFamily="18" charset="0"/>
              </a:rPr>
              <a:t>Automatikus kormányzás, szakaszvezérlés, változtatható mennyiségű kijuttatás, dokumentáció, automatikus táblavégi </a:t>
            </a:r>
            <a:r>
              <a:rPr lang="hu-HU" sz="1600" spc="-1" dirty="0" smtClean="0">
                <a:solidFill>
                  <a:srgbClr val="3F3F3F"/>
                </a:solidFill>
                <a:latin typeface="Times New Roman" panose="02020603050405020304" pitchFamily="18" charset="0"/>
                <a:cs typeface="Times New Roman" panose="02020603050405020304" pitchFamily="18" charset="0"/>
              </a:rPr>
              <a:t>fordulás. Tábla </a:t>
            </a:r>
            <a:r>
              <a:rPr lang="hu-HU" sz="1600" spc="-1" dirty="0">
                <a:solidFill>
                  <a:srgbClr val="3F3F3F"/>
                </a:solidFill>
                <a:latin typeface="Times New Roman" panose="02020603050405020304" pitchFamily="18" charset="0"/>
                <a:cs typeface="Times New Roman" panose="02020603050405020304" pitchFamily="18" charset="0"/>
              </a:rPr>
              <a:t>határvonalak felvétele ingatlannyilvántartás szerinti térképészeti koordináták segítségével, fő irányítási vonalak kijelölése. </a:t>
            </a:r>
            <a:endParaRPr lang="hu-HU" sz="1600" b="1" spc="-1" dirty="0">
              <a:solidFill>
                <a:srgbClr val="3F3F3F"/>
              </a:solidFill>
              <a:latin typeface="Times New Roman" panose="02020603050405020304" pitchFamily="18" charset="0"/>
              <a:cs typeface="Times New Roman" panose="02020603050405020304" pitchFamily="18" charset="0"/>
            </a:endParaRPr>
          </a:p>
          <a:p>
            <a:pPr>
              <a:spcBef>
                <a:spcPts val="300"/>
              </a:spcBef>
            </a:pPr>
            <a:r>
              <a:rPr lang="hu-HU" sz="1600" b="1" spc="-1" dirty="0" smtClean="0">
                <a:solidFill>
                  <a:srgbClr val="3F3F3F"/>
                </a:solidFill>
                <a:latin typeface="Times New Roman" panose="02020603050405020304" pitchFamily="18" charset="0"/>
                <a:cs typeface="Times New Roman" panose="02020603050405020304" pitchFamily="18" charset="0"/>
              </a:rPr>
              <a:t>2018</a:t>
            </a:r>
          </a:p>
          <a:p>
            <a:pPr>
              <a:spcBef>
                <a:spcPts val="300"/>
              </a:spcBef>
            </a:pPr>
            <a:r>
              <a:rPr lang="hu-HU" sz="1600" b="1" spc="-1" dirty="0" smtClean="0">
                <a:solidFill>
                  <a:srgbClr val="3F3F3F"/>
                </a:solidFill>
                <a:latin typeface="Times New Roman" panose="02020603050405020304" pitchFamily="18" charset="0"/>
                <a:cs typeface="Times New Roman" panose="02020603050405020304" pitchFamily="18" charset="0"/>
              </a:rPr>
              <a:t>Gépesítés </a:t>
            </a:r>
            <a:r>
              <a:rPr lang="hu-HU" sz="1600" b="1" spc="-1" dirty="0">
                <a:solidFill>
                  <a:srgbClr val="3F3F3F"/>
                </a:solidFill>
                <a:latin typeface="Times New Roman" panose="02020603050405020304" pitchFamily="18" charset="0"/>
                <a:cs typeface="Times New Roman" panose="02020603050405020304" pitchFamily="18" charset="0"/>
              </a:rPr>
              <a:t>fejlesztés: </a:t>
            </a:r>
            <a:r>
              <a:rPr lang="hu-HU" sz="1600" spc="-1" dirty="0">
                <a:solidFill>
                  <a:srgbClr val="3F3F3F"/>
                </a:solidFill>
                <a:latin typeface="Times New Roman" panose="02020603050405020304" pitchFamily="18" charset="0"/>
                <a:cs typeface="Times New Roman" panose="02020603050405020304" pitchFamily="18" charset="0"/>
              </a:rPr>
              <a:t>meglévő JD6230 traktor, MONOSEM NG4 Plus </a:t>
            </a:r>
            <a:r>
              <a:rPr lang="hu-HU" sz="1600" spc="-1" dirty="0" err="1">
                <a:solidFill>
                  <a:srgbClr val="3F3F3F"/>
                </a:solidFill>
                <a:latin typeface="Times New Roman" panose="02020603050405020304" pitchFamily="18" charset="0"/>
                <a:cs typeface="Times New Roman" panose="02020603050405020304" pitchFamily="18" charset="0"/>
              </a:rPr>
              <a:t>szemenkénti</a:t>
            </a:r>
            <a:r>
              <a:rPr lang="hu-HU" sz="1600" spc="-1" dirty="0">
                <a:solidFill>
                  <a:srgbClr val="3F3F3F"/>
                </a:solidFill>
                <a:latin typeface="Times New Roman" panose="02020603050405020304" pitchFamily="18" charset="0"/>
                <a:cs typeface="Times New Roman" panose="02020603050405020304" pitchFamily="18" charset="0"/>
              </a:rPr>
              <a:t> vetőgép és HUNIPER 3000/18 szántóföldi permetezőgép felokosítása, ISO-</a:t>
            </a:r>
            <a:r>
              <a:rPr lang="hu-HU" sz="1600" spc="-1" dirty="0" err="1">
                <a:solidFill>
                  <a:srgbClr val="3F3F3F"/>
                </a:solidFill>
                <a:latin typeface="Times New Roman" panose="02020603050405020304" pitchFamily="18" charset="0"/>
                <a:cs typeface="Times New Roman" panose="02020603050405020304" pitchFamily="18" charset="0"/>
              </a:rPr>
              <a:t>Bus</a:t>
            </a:r>
            <a:r>
              <a:rPr lang="hu-HU" sz="1600" spc="-1" dirty="0">
                <a:solidFill>
                  <a:srgbClr val="3F3F3F"/>
                </a:solidFill>
                <a:latin typeface="Times New Roman" panose="02020603050405020304" pitchFamily="18" charset="0"/>
                <a:cs typeface="Times New Roman" panose="02020603050405020304" pitchFamily="18" charset="0"/>
              </a:rPr>
              <a:t> rendszer kiépítése, ezáltal megvalósult a régebbi gépek esetében is az automatikus szakaszvezérlés, változtatható mennyiségű kijuttatás és a dokumentáció.</a:t>
            </a:r>
            <a:endParaRPr lang="hu-HU" sz="1600" spc="-1" dirty="0">
              <a:solidFill>
                <a:srgbClr val="3F3F3F"/>
              </a:solidFill>
              <a:latin typeface="Times New Roman" panose="02020603050405020304" pitchFamily="18" charset="0"/>
              <a:cs typeface="Times New Roman" panose="02020603050405020304" pitchFamily="18" charset="0"/>
              <a:sym typeface="Wingdings" panose="05000000000000000000" pitchFamily="2" charset="2"/>
            </a:endParaRPr>
          </a:p>
          <a:p>
            <a:pPr>
              <a:spcBef>
                <a:spcPts val="300"/>
              </a:spcBef>
            </a:pPr>
            <a:r>
              <a:rPr lang="hu-HU" sz="1600" b="1" spc="-1" dirty="0" smtClean="0">
                <a:solidFill>
                  <a:srgbClr val="3F3F3F"/>
                </a:solidFill>
                <a:latin typeface="Times New Roman" panose="02020603050405020304" pitchFamily="18" charset="0"/>
                <a:cs typeface="Times New Roman" panose="02020603050405020304" pitchFamily="18" charset="0"/>
              </a:rPr>
              <a:t>2019</a:t>
            </a:r>
          </a:p>
          <a:p>
            <a:pPr>
              <a:spcBef>
                <a:spcPts val="300"/>
              </a:spcBef>
            </a:pPr>
            <a:r>
              <a:rPr lang="hu-HU" sz="1600" b="1" spc="-1" dirty="0" smtClean="0">
                <a:solidFill>
                  <a:srgbClr val="3F3F3F"/>
                </a:solidFill>
                <a:latin typeface="Times New Roman" panose="02020603050405020304" pitchFamily="18" charset="0"/>
                <a:cs typeface="Times New Roman" panose="02020603050405020304" pitchFamily="18" charset="0"/>
              </a:rPr>
              <a:t>Gépesítés </a:t>
            </a:r>
            <a:r>
              <a:rPr lang="hu-HU" sz="1600" b="1" spc="-1" dirty="0">
                <a:solidFill>
                  <a:srgbClr val="3F3F3F"/>
                </a:solidFill>
                <a:latin typeface="Times New Roman" panose="02020603050405020304" pitchFamily="18" charset="0"/>
                <a:cs typeface="Times New Roman" panose="02020603050405020304" pitchFamily="18" charset="0"/>
              </a:rPr>
              <a:t>fejlesztés: </a:t>
            </a:r>
            <a:r>
              <a:rPr lang="hu-HU" sz="1600" spc="-1" dirty="0" err="1">
                <a:solidFill>
                  <a:srgbClr val="3F3F3F"/>
                </a:solidFill>
                <a:latin typeface="Times New Roman" panose="02020603050405020304" pitchFamily="18" charset="0"/>
                <a:cs typeface="Times New Roman" panose="02020603050405020304" pitchFamily="18" charset="0"/>
              </a:rPr>
              <a:t>Horsch</a:t>
            </a:r>
            <a:r>
              <a:rPr lang="hu-HU" sz="1600" spc="-1" dirty="0">
                <a:solidFill>
                  <a:srgbClr val="3F3F3F"/>
                </a:solidFill>
                <a:latin typeface="Times New Roman" panose="02020603050405020304" pitchFamily="18" charset="0"/>
                <a:cs typeface="Times New Roman" panose="02020603050405020304" pitchFamily="18" charset="0"/>
              </a:rPr>
              <a:t> </a:t>
            </a:r>
            <a:r>
              <a:rPr lang="hu-HU" sz="1600" spc="-1" dirty="0" err="1">
                <a:solidFill>
                  <a:srgbClr val="3F3F3F"/>
                </a:solidFill>
                <a:latin typeface="Times New Roman" panose="02020603050405020304" pitchFamily="18" charset="0"/>
                <a:cs typeface="Times New Roman" panose="02020603050405020304" pitchFamily="18" charset="0"/>
              </a:rPr>
              <a:t>MiniDrill</a:t>
            </a:r>
            <a:r>
              <a:rPr lang="hu-HU" sz="1600" spc="-1" dirty="0">
                <a:solidFill>
                  <a:srgbClr val="3F3F3F"/>
                </a:solidFill>
                <a:latin typeface="Times New Roman" panose="02020603050405020304" pitchFamily="18" charset="0"/>
                <a:cs typeface="Times New Roman" panose="02020603050405020304" pitchFamily="18" charset="0"/>
              </a:rPr>
              <a:t> ISO-</a:t>
            </a:r>
            <a:r>
              <a:rPr lang="hu-HU" sz="1600" spc="-1" dirty="0" err="1">
                <a:solidFill>
                  <a:srgbClr val="3F3F3F"/>
                </a:solidFill>
                <a:latin typeface="Times New Roman" panose="02020603050405020304" pitchFamily="18" charset="0"/>
                <a:cs typeface="Times New Roman" panose="02020603050405020304" pitchFamily="18" charset="0"/>
              </a:rPr>
              <a:t>Bus</a:t>
            </a:r>
            <a:r>
              <a:rPr lang="hu-HU" sz="1600" spc="-1" dirty="0">
                <a:solidFill>
                  <a:srgbClr val="3F3F3F"/>
                </a:solidFill>
                <a:latin typeface="Times New Roman" panose="02020603050405020304" pitchFamily="18" charset="0"/>
                <a:cs typeface="Times New Roman" panose="02020603050405020304" pitchFamily="18" charset="0"/>
              </a:rPr>
              <a:t> vetőgép és </a:t>
            </a:r>
            <a:r>
              <a:rPr lang="hu-HU" sz="1600" spc="-1" dirty="0" err="1">
                <a:solidFill>
                  <a:srgbClr val="3F3F3F"/>
                </a:solidFill>
                <a:latin typeface="Times New Roman" panose="02020603050405020304" pitchFamily="18" charset="0"/>
                <a:cs typeface="Times New Roman" panose="02020603050405020304" pitchFamily="18" charset="0"/>
              </a:rPr>
              <a:t>Horsch</a:t>
            </a:r>
            <a:r>
              <a:rPr lang="hu-HU" sz="1600" spc="-1" dirty="0">
                <a:solidFill>
                  <a:srgbClr val="3F3F3F"/>
                </a:solidFill>
                <a:latin typeface="Times New Roman" panose="02020603050405020304" pitchFamily="18" charset="0"/>
                <a:cs typeface="Times New Roman" panose="02020603050405020304" pitchFamily="18" charset="0"/>
              </a:rPr>
              <a:t> Joker 5RT rövidtárcsa </a:t>
            </a:r>
            <a:r>
              <a:rPr lang="hu-HU" sz="1600" spc="-1" dirty="0" smtClean="0">
                <a:solidFill>
                  <a:srgbClr val="3F3F3F"/>
                </a:solidFill>
                <a:latin typeface="Times New Roman" panose="02020603050405020304" pitchFamily="18" charset="0"/>
                <a:cs typeface="Times New Roman" panose="02020603050405020304" pitchFamily="18" charset="0"/>
              </a:rPr>
              <a:t>gépkombináció </a:t>
            </a:r>
            <a:r>
              <a:rPr lang="hu-HU" sz="1600" spc="-1" dirty="0">
                <a:solidFill>
                  <a:srgbClr val="3F3F3F"/>
                </a:solidFill>
                <a:latin typeface="Times New Roman" panose="02020603050405020304" pitchFamily="18" charset="0"/>
                <a:cs typeface="Times New Roman" panose="02020603050405020304" pitchFamily="18" charset="0"/>
              </a:rPr>
              <a:t>beszerzése, másodvetések és repce vetéshez.</a:t>
            </a:r>
          </a:p>
          <a:p>
            <a:pPr>
              <a:spcBef>
                <a:spcPts val="300"/>
              </a:spcBef>
            </a:pPr>
            <a:r>
              <a:rPr lang="hu-HU" sz="1600" b="1" spc="-1" dirty="0" smtClean="0">
                <a:solidFill>
                  <a:srgbClr val="3F3F3F"/>
                </a:solidFill>
                <a:latin typeface="Times New Roman" panose="02020603050405020304" pitchFamily="18" charset="0"/>
                <a:cs typeface="Times New Roman" panose="02020603050405020304" pitchFamily="18" charset="0"/>
              </a:rPr>
              <a:t>2021</a:t>
            </a:r>
          </a:p>
          <a:p>
            <a:pPr>
              <a:spcBef>
                <a:spcPts val="300"/>
              </a:spcBef>
            </a:pPr>
            <a:r>
              <a:rPr lang="hu-HU" sz="1600" b="1" spc="-1" dirty="0" smtClean="0">
                <a:solidFill>
                  <a:srgbClr val="3F3F3F"/>
                </a:solidFill>
                <a:latin typeface="Times New Roman" panose="02020603050405020304" pitchFamily="18" charset="0"/>
                <a:cs typeface="Times New Roman" panose="02020603050405020304" pitchFamily="18" charset="0"/>
              </a:rPr>
              <a:t>Gépesítés </a:t>
            </a:r>
            <a:r>
              <a:rPr lang="hu-HU" sz="1600" b="1" spc="-1" dirty="0">
                <a:solidFill>
                  <a:srgbClr val="3F3F3F"/>
                </a:solidFill>
                <a:latin typeface="Times New Roman" panose="02020603050405020304" pitchFamily="18" charset="0"/>
                <a:cs typeface="Times New Roman" panose="02020603050405020304" pitchFamily="18" charset="0"/>
              </a:rPr>
              <a:t>fejlesztés: </a:t>
            </a:r>
            <a:r>
              <a:rPr lang="hu-HU" sz="1600" spc="-1" dirty="0">
                <a:solidFill>
                  <a:srgbClr val="3F3F3F"/>
                </a:solidFill>
                <a:latin typeface="Times New Roman" panose="02020603050405020304" pitchFamily="18" charset="0"/>
                <a:cs typeface="Times New Roman" panose="02020603050405020304" pitchFamily="18" charset="0"/>
              </a:rPr>
              <a:t>CLAAS </a:t>
            </a:r>
            <a:r>
              <a:rPr lang="hu-HU" sz="1600" spc="-1" dirty="0" err="1">
                <a:solidFill>
                  <a:srgbClr val="3F3F3F"/>
                </a:solidFill>
                <a:latin typeface="Times New Roman" panose="02020603050405020304" pitchFamily="18" charset="0"/>
                <a:cs typeface="Times New Roman" panose="02020603050405020304" pitchFamily="18" charset="0"/>
              </a:rPr>
              <a:t>Lexion</a:t>
            </a:r>
            <a:r>
              <a:rPr lang="hu-HU" sz="1600" spc="-1" dirty="0">
                <a:solidFill>
                  <a:srgbClr val="3F3F3F"/>
                </a:solidFill>
                <a:latin typeface="Times New Roman" panose="02020603050405020304" pitchFamily="18" charset="0"/>
                <a:cs typeface="Times New Roman" panose="02020603050405020304" pitchFamily="18" charset="0"/>
              </a:rPr>
              <a:t> 660 kombájn beszerzése és felszerelése </a:t>
            </a:r>
            <a:r>
              <a:rPr lang="hu-HU" sz="1600" spc="-1" dirty="0" smtClean="0">
                <a:solidFill>
                  <a:srgbClr val="3F3F3F"/>
                </a:solidFill>
                <a:latin typeface="Times New Roman" panose="02020603050405020304" pitchFamily="18" charset="0"/>
                <a:cs typeface="Times New Roman" panose="02020603050405020304" pitchFamily="18" charset="0"/>
              </a:rPr>
              <a:t>hozamtérképező </a:t>
            </a:r>
            <a:br>
              <a:rPr lang="hu-HU" sz="1600" spc="-1" dirty="0" smtClean="0">
                <a:solidFill>
                  <a:srgbClr val="3F3F3F"/>
                </a:solidFill>
                <a:latin typeface="Times New Roman" panose="02020603050405020304" pitchFamily="18" charset="0"/>
                <a:cs typeface="Times New Roman" panose="02020603050405020304" pitchFamily="18" charset="0"/>
              </a:rPr>
            </a:br>
            <a:r>
              <a:rPr lang="hu-HU" sz="1600" spc="-1" dirty="0" smtClean="0">
                <a:solidFill>
                  <a:srgbClr val="3F3F3F"/>
                </a:solidFill>
                <a:latin typeface="Times New Roman" panose="02020603050405020304" pitchFamily="18" charset="0"/>
                <a:cs typeface="Times New Roman" panose="02020603050405020304" pitchFamily="18" charset="0"/>
              </a:rPr>
              <a:t>rendszerrel. Nagyobb </a:t>
            </a:r>
            <a:r>
              <a:rPr lang="hu-HU" sz="1600" spc="-1" dirty="0">
                <a:solidFill>
                  <a:srgbClr val="3F3F3F"/>
                </a:solidFill>
                <a:latin typeface="Times New Roman" panose="02020603050405020304" pitchFamily="18" charset="0"/>
                <a:cs typeface="Times New Roman" panose="02020603050405020304" pitchFamily="18" charset="0"/>
              </a:rPr>
              <a:t>táblákon művelési zónák kijelölése, differenciált P és K hatóanyag kijuttatás.</a:t>
            </a:r>
          </a:p>
          <a:p>
            <a:pPr>
              <a:spcBef>
                <a:spcPts val="300"/>
              </a:spcBef>
            </a:pPr>
            <a:r>
              <a:rPr lang="hu-HU" sz="1600" b="1" spc="-1" dirty="0" smtClean="0">
                <a:solidFill>
                  <a:srgbClr val="3F3F3F"/>
                </a:solidFill>
                <a:latin typeface="Times New Roman" panose="02020603050405020304" pitchFamily="18" charset="0"/>
                <a:cs typeface="Times New Roman" panose="02020603050405020304" pitchFamily="18" charset="0"/>
              </a:rPr>
              <a:t>Tervezett </a:t>
            </a:r>
            <a:r>
              <a:rPr lang="hu-HU" sz="1600" b="1" spc="-1" dirty="0">
                <a:solidFill>
                  <a:srgbClr val="3F3F3F"/>
                </a:solidFill>
                <a:latin typeface="Times New Roman" panose="02020603050405020304" pitchFamily="18" charset="0"/>
                <a:cs typeface="Times New Roman" panose="02020603050405020304" pitchFamily="18" charset="0"/>
              </a:rPr>
              <a:t>jövőbeli </a:t>
            </a:r>
            <a:r>
              <a:rPr lang="hu-HU" sz="1600" b="1" spc="-1" dirty="0" smtClean="0">
                <a:solidFill>
                  <a:srgbClr val="3F3F3F"/>
                </a:solidFill>
                <a:latin typeface="Times New Roman" panose="02020603050405020304" pitchFamily="18" charset="0"/>
                <a:cs typeface="Times New Roman" panose="02020603050405020304" pitchFamily="18" charset="0"/>
              </a:rPr>
              <a:t>fejlesztések</a:t>
            </a:r>
          </a:p>
          <a:p>
            <a:pPr>
              <a:spcBef>
                <a:spcPts val="300"/>
              </a:spcBef>
            </a:pPr>
            <a:r>
              <a:rPr lang="hu-HU" sz="1600" spc="-1" dirty="0" smtClean="0">
                <a:solidFill>
                  <a:srgbClr val="3F3F3F"/>
                </a:solidFill>
                <a:latin typeface="Times New Roman" panose="02020603050405020304" pitchFamily="18" charset="0"/>
                <a:cs typeface="Times New Roman" panose="02020603050405020304" pitchFamily="18" charset="0"/>
              </a:rPr>
              <a:t>Támogató </a:t>
            </a:r>
            <a:r>
              <a:rPr lang="hu-HU" sz="1600" spc="-1" dirty="0">
                <a:solidFill>
                  <a:srgbClr val="3F3F3F"/>
                </a:solidFill>
                <a:latin typeface="Times New Roman" panose="02020603050405020304" pitchFamily="18" charset="0"/>
                <a:cs typeface="Times New Roman" panose="02020603050405020304" pitchFamily="18" charset="0"/>
              </a:rPr>
              <a:t>szoftver beszerzése a dokumentált műveletek feldolgozására és a következő </a:t>
            </a:r>
            <a:r>
              <a:rPr lang="hu-HU" sz="1600" spc="-1" dirty="0" smtClean="0">
                <a:solidFill>
                  <a:srgbClr val="3F3F3F"/>
                </a:solidFill>
                <a:latin typeface="Times New Roman" panose="02020603050405020304" pitchFamily="18" charset="0"/>
                <a:cs typeface="Times New Roman" panose="02020603050405020304" pitchFamily="18" charset="0"/>
              </a:rPr>
              <a:t>műveletek </a:t>
            </a:r>
            <a:br>
              <a:rPr lang="hu-HU" sz="1600" spc="-1" dirty="0" smtClean="0">
                <a:solidFill>
                  <a:srgbClr val="3F3F3F"/>
                </a:solidFill>
                <a:latin typeface="Times New Roman" panose="02020603050405020304" pitchFamily="18" charset="0"/>
                <a:cs typeface="Times New Roman" panose="02020603050405020304" pitchFamily="18" charset="0"/>
              </a:rPr>
            </a:br>
            <a:r>
              <a:rPr lang="hu-HU" sz="1600" spc="-1" dirty="0" smtClean="0">
                <a:solidFill>
                  <a:srgbClr val="3F3F3F"/>
                </a:solidFill>
                <a:latin typeface="Times New Roman" panose="02020603050405020304" pitchFamily="18" charset="0"/>
                <a:cs typeface="Times New Roman" panose="02020603050405020304" pitchFamily="18" charset="0"/>
              </a:rPr>
              <a:t>			kijuttatási </a:t>
            </a:r>
            <a:r>
              <a:rPr lang="hu-HU" sz="1600" spc="-1" dirty="0">
                <a:solidFill>
                  <a:srgbClr val="3F3F3F"/>
                </a:solidFill>
                <a:latin typeface="Times New Roman" panose="02020603050405020304" pitchFamily="18" charset="0"/>
                <a:cs typeface="Times New Roman" panose="02020603050405020304" pitchFamily="18" charset="0"/>
              </a:rPr>
              <a:t>térképek megszerkesztésére.</a:t>
            </a:r>
          </a:p>
        </p:txBody>
      </p:sp>
      <p:pic>
        <p:nvPicPr>
          <p:cNvPr id="11" name="Kép 10"/>
          <p:cNvPicPr>
            <a:picLocks noChangeAspect="1"/>
          </p:cNvPicPr>
          <p:nvPr/>
        </p:nvPicPr>
        <p:blipFill rotWithShape="1">
          <a:blip r:embed="rId3"/>
          <a:srcRect b="5792"/>
          <a:stretch/>
        </p:blipFill>
        <p:spPr>
          <a:xfrm>
            <a:off x="8806278" y="4689059"/>
            <a:ext cx="3385722" cy="2168941"/>
          </a:xfrm>
          <a:prstGeom prst="rect">
            <a:avLst/>
          </a:prstGeom>
        </p:spPr>
      </p:pic>
    </p:spTree>
    <p:extLst>
      <p:ext uri="{BB962C8B-B14F-4D97-AF65-F5344CB8AC3E}">
        <p14:creationId xmlns:p14="http://schemas.microsoft.com/office/powerpoint/2010/main" val="3636436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09190" y="130347"/>
            <a:ext cx="11555605" cy="1325563"/>
          </a:xfrm>
        </p:spPr>
        <p:txBody>
          <a:bodyPr/>
          <a:lstStyle/>
          <a:p>
            <a:pPr algn="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Fogalomtár</a:t>
            </a:r>
            <a:b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églalap 2"/>
          <p:cNvSpPr/>
          <p:nvPr/>
        </p:nvSpPr>
        <p:spPr>
          <a:xfrm>
            <a:off x="309191" y="1037596"/>
            <a:ext cx="11882810" cy="5139869"/>
          </a:xfrm>
          <a:prstGeom prst="rect">
            <a:avLst/>
          </a:prstGeom>
        </p:spPr>
        <p:txBody>
          <a:bodyPr wrap="square">
            <a:spAutoFit/>
          </a:bodyPr>
          <a:lstStyle/>
          <a:p>
            <a:pPr>
              <a:spcAft>
                <a:spcPts val="800"/>
              </a:spcAft>
            </a:pPr>
            <a:r>
              <a:rPr lang="hu-HU" sz="2400" b="1" dirty="0">
                <a:latin typeface="Times New Roman" panose="02020603050405020304" pitchFamily="18" charset="0"/>
                <a:ea typeface="Calibri" panose="020F0502020204030204" pitchFamily="34" charset="0"/>
                <a:cs typeface="Times New Roman" panose="02020603050405020304" pitchFamily="18" charset="0"/>
              </a:rPr>
              <a:t>Agrár Menedzsment Rendszerek:</a:t>
            </a:r>
            <a:r>
              <a:rPr lang="hu-HU" sz="2400" dirty="0">
                <a:latin typeface="Times New Roman" panose="02020603050405020304" pitchFamily="18" charset="0"/>
                <a:ea typeface="Calibri" panose="020F0502020204030204" pitchFamily="34" charset="0"/>
                <a:cs typeface="Times New Roman" panose="02020603050405020304" pitchFamily="18" charset="0"/>
              </a:rPr>
              <a:t> Az iparban használt vállalatirányítási rendszerek agrártermelésre optimalizált változata. </a:t>
            </a:r>
          </a:p>
          <a:p>
            <a:pPr>
              <a:spcAft>
                <a:spcPts val="800"/>
              </a:spcAft>
            </a:pPr>
            <a:r>
              <a:rPr lang="hu-HU" sz="2400" b="1" dirty="0">
                <a:latin typeface="Times New Roman" panose="02020603050405020304" pitchFamily="18" charset="0"/>
                <a:ea typeface="Calibri" panose="020F0502020204030204" pitchFamily="34" charset="0"/>
                <a:cs typeface="Times New Roman" panose="02020603050405020304" pitchFamily="18" charset="0"/>
              </a:rPr>
              <a:t>Precíziós gazdálkodás:</a:t>
            </a:r>
            <a:r>
              <a:rPr lang="hu-HU" sz="2400" dirty="0">
                <a:latin typeface="Times New Roman" panose="02020603050405020304" pitchFamily="18" charset="0"/>
                <a:ea typeface="Calibri" panose="020F0502020204030204" pitchFamily="34" charset="0"/>
                <a:cs typeface="Times New Roman" panose="02020603050405020304" pitchFamily="18" charset="0"/>
              </a:rPr>
              <a:t> Adat alapú gazdálkodást jelent. </a:t>
            </a:r>
            <a:r>
              <a:rPr lang="hu-HU" sz="2400" dirty="0" smtClean="0">
                <a:latin typeface="Times New Roman" panose="02020603050405020304" pitchFamily="18" charset="0"/>
                <a:ea typeface="Calibri" panose="020F0502020204030204" pitchFamily="34" charset="0"/>
                <a:cs typeface="Times New Roman" panose="02020603050405020304" pitchFamily="18" charset="0"/>
              </a:rPr>
              <a:t>Lehetővé </a:t>
            </a:r>
            <a:r>
              <a:rPr lang="hu-HU" sz="2400" dirty="0">
                <a:latin typeface="Times New Roman" panose="02020603050405020304" pitchFamily="18" charset="0"/>
                <a:ea typeface="Calibri" panose="020F0502020204030204" pitchFamily="34" charset="0"/>
                <a:cs typeface="Times New Roman" panose="02020603050405020304" pitchFamily="18" charset="0"/>
              </a:rPr>
              <a:t>teszi akár egyedszintű kezelési terv </a:t>
            </a:r>
            <a:r>
              <a:rPr lang="hu-HU" sz="2400" dirty="0" smtClean="0">
                <a:latin typeface="Times New Roman" panose="02020603050405020304" pitchFamily="18" charset="0"/>
                <a:ea typeface="Calibri" panose="020F0502020204030204" pitchFamily="34" charset="0"/>
                <a:cs typeface="Times New Roman" panose="02020603050405020304" pitchFamily="18" charset="0"/>
              </a:rPr>
              <a:t>készítését. </a:t>
            </a:r>
            <a:endParaRPr lang="hu-HU"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hu-HU" sz="2400" b="1" dirty="0">
                <a:latin typeface="Times New Roman" panose="02020603050405020304" pitchFamily="18" charset="0"/>
                <a:ea typeface="Calibri" panose="020F0502020204030204" pitchFamily="34" charset="0"/>
                <a:cs typeface="Times New Roman" panose="02020603050405020304" pitchFamily="18" charset="0"/>
              </a:rPr>
              <a:t>Helyspecifikus gazdálkodás:</a:t>
            </a:r>
            <a:r>
              <a:rPr lang="hu-HU" sz="2400" dirty="0">
                <a:latin typeface="Times New Roman" panose="02020603050405020304" pitchFamily="18" charset="0"/>
                <a:ea typeface="Calibri" panose="020F0502020204030204" pitchFamily="34" charset="0"/>
                <a:cs typeface="Times New Roman" panose="02020603050405020304" pitchFamily="18" charset="0"/>
              </a:rPr>
              <a:t> A precíziós gazdálkodás egyik módszere, amely a </a:t>
            </a:r>
            <a:r>
              <a:rPr lang="hu-HU" sz="2400" dirty="0" smtClean="0">
                <a:latin typeface="Times New Roman" panose="02020603050405020304" pitchFamily="18" charset="0"/>
                <a:ea typeface="Calibri" panose="020F0502020204030204" pitchFamily="34" charset="0"/>
                <a:cs typeface="Times New Roman" panose="02020603050405020304" pitchFamily="18" charset="0"/>
              </a:rPr>
              <a:t>termőhelyt művelési </a:t>
            </a:r>
            <a:r>
              <a:rPr lang="hu-HU" sz="2400" dirty="0">
                <a:latin typeface="Times New Roman" panose="02020603050405020304" pitchFamily="18" charset="0"/>
                <a:ea typeface="Calibri" panose="020F0502020204030204" pitchFamily="34" charset="0"/>
                <a:cs typeface="Times New Roman" panose="02020603050405020304" pitchFamily="18" charset="0"/>
              </a:rPr>
              <a:t>zónákra osztja fel. </a:t>
            </a:r>
          </a:p>
          <a:p>
            <a:pPr>
              <a:spcAft>
                <a:spcPts val="800"/>
              </a:spcAft>
            </a:pPr>
            <a:r>
              <a:rPr lang="hu-HU" sz="2400" b="1" dirty="0">
                <a:latin typeface="Times New Roman" panose="02020603050405020304" pitchFamily="18" charset="0"/>
                <a:ea typeface="Calibri" panose="020F0502020204030204" pitchFamily="34" charset="0"/>
                <a:cs typeface="Times New Roman" panose="02020603050405020304" pitchFamily="18" charset="0"/>
              </a:rPr>
              <a:t>Térinformatika:</a:t>
            </a:r>
            <a:r>
              <a:rPr lang="hu-HU" sz="2400" dirty="0">
                <a:latin typeface="Times New Roman" panose="02020603050405020304" pitchFamily="18" charset="0"/>
                <a:ea typeface="Calibri" panose="020F0502020204030204" pitchFamily="34" charset="0"/>
                <a:cs typeface="Times New Roman" panose="02020603050405020304" pitchFamily="18" charset="0"/>
              </a:rPr>
              <a:t> Egyfajta digitális adatbázison alapuló térkép, amely a rögzített tulajdonságok kombinációira is szűrhető. </a:t>
            </a:r>
          </a:p>
          <a:p>
            <a:pPr>
              <a:spcAft>
                <a:spcPts val="800"/>
              </a:spcAft>
            </a:pPr>
            <a:r>
              <a:rPr lang="hu-HU" sz="2400" b="1" dirty="0">
                <a:latin typeface="Times New Roman" panose="02020603050405020304" pitchFamily="18" charset="0"/>
                <a:ea typeface="Calibri" panose="020F0502020204030204" pitchFamily="34" charset="0"/>
                <a:cs typeface="Times New Roman" panose="02020603050405020304" pitchFamily="18" charset="0"/>
              </a:rPr>
              <a:t>Távérzékelés:</a:t>
            </a:r>
            <a:r>
              <a:rPr lang="hu-HU" sz="2400" dirty="0">
                <a:latin typeface="Times New Roman" panose="02020603050405020304" pitchFamily="18" charset="0"/>
                <a:ea typeface="Calibri" panose="020F0502020204030204" pitchFamily="34" charset="0"/>
                <a:cs typeface="Times New Roman" panose="02020603050405020304" pitchFamily="18" charset="0"/>
              </a:rPr>
              <a:t> A távérzékelés azt jelenti, hogy anélkül tudunk megmérni valamit, hogy hozzáérnénk, vele fizikai kontaktust létesítenénk</a:t>
            </a:r>
            <a:r>
              <a:rPr lang="hu-HU"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hu-HU"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hu-HU" sz="2400" b="1" dirty="0">
                <a:latin typeface="Times New Roman" panose="02020603050405020304" pitchFamily="18" charset="0"/>
                <a:ea typeface="Calibri" panose="020F0502020204030204" pitchFamily="34" charset="0"/>
                <a:cs typeface="Times New Roman" panose="02020603050405020304" pitchFamily="18" charset="0"/>
              </a:rPr>
              <a:t>Valós idejű beavatkozás:</a:t>
            </a:r>
            <a:r>
              <a:rPr lang="hu-HU" sz="2400" dirty="0">
                <a:latin typeface="Times New Roman" panose="02020603050405020304" pitchFamily="18" charset="0"/>
                <a:ea typeface="Calibri" panose="020F0502020204030204" pitchFamily="34" charset="0"/>
                <a:cs typeface="Times New Roman" panose="02020603050405020304" pitchFamily="18" charset="0"/>
              </a:rPr>
              <a:t> Szenzor adatok alapján menet közben készül el a kezelési terv. </a:t>
            </a:r>
          </a:p>
          <a:p>
            <a:pPr>
              <a:spcAft>
                <a:spcPts val="800"/>
              </a:spcAft>
            </a:pPr>
            <a:r>
              <a:rPr lang="hu-HU" sz="2400" b="1" dirty="0">
                <a:latin typeface="Times New Roman" panose="02020603050405020304" pitchFamily="18" charset="0"/>
                <a:ea typeface="Calibri" panose="020F0502020204030204" pitchFamily="34" charset="0"/>
                <a:cs typeface="Times New Roman" panose="02020603050405020304" pitchFamily="18" charset="0"/>
              </a:rPr>
              <a:t>ISOBUS:</a:t>
            </a:r>
            <a:r>
              <a:rPr lang="hu-HU" sz="2400" dirty="0">
                <a:latin typeface="Times New Roman" panose="02020603050405020304" pitchFamily="18" charset="0"/>
                <a:ea typeface="Calibri" panose="020F0502020204030204" pitchFamily="34" charset="0"/>
                <a:cs typeface="Times New Roman" panose="02020603050405020304" pitchFamily="18" charset="0"/>
              </a:rPr>
              <a:t> Az ISO 11783 nemzetközi szabványon alapuló kommunikációs rendszer rövid neve. </a:t>
            </a:r>
            <a:endParaRPr lang="hu-HU"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30503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p:cNvPicPr>
            <a:picLocks noChangeAspect="1"/>
          </p:cNvPicPr>
          <p:nvPr/>
        </p:nvPicPr>
        <p:blipFill>
          <a:blip r:embed="rId3"/>
          <a:stretch>
            <a:fillRect/>
          </a:stretch>
        </p:blipFill>
        <p:spPr>
          <a:xfrm>
            <a:off x="8620124" y="4429124"/>
            <a:ext cx="3571875" cy="2428875"/>
          </a:xfrm>
          <a:prstGeom prst="rect">
            <a:avLst/>
          </a:prstGeom>
        </p:spPr>
      </p:pic>
      <p:sp>
        <p:nvSpPr>
          <p:cNvPr id="10" name="Lekerekített téglalap 9"/>
          <p:cNvSpPr/>
          <p:nvPr/>
        </p:nvSpPr>
        <p:spPr>
          <a:xfrm>
            <a:off x="421976" y="5149516"/>
            <a:ext cx="2763986" cy="32725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Lekerekített téglalap 8"/>
          <p:cNvSpPr/>
          <p:nvPr/>
        </p:nvSpPr>
        <p:spPr>
          <a:xfrm>
            <a:off x="421976" y="297325"/>
            <a:ext cx="1614298" cy="54435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Lekerekített téglalap 6"/>
          <p:cNvSpPr/>
          <p:nvPr/>
        </p:nvSpPr>
        <p:spPr>
          <a:xfrm>
            <a:off x="421976" y="3808223"/>
            <a:ext cx="625642" cy="29838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Lekerekített téglalap 5"/>
          <p:cNvSpPr/>
          <p:nvPr/>
        </p:nvSpPr>
        <p:spPr>
          <a:xfrm>
            <a:off x="421976" y="2961203"/>
            <a:ext cx="625642" cy="29838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Lekerekített téglalap 4"/>
          <p:cNvSpPr/>
          <p:nvPr/>
        </p:nvSpPr>
        <p:spPr>
          <a:xfrm>
            <a:off x="423512" y="1838425"/>
            <a:ext cx="625642" cy="29838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p:cNvSpPr>
            <a:spLocks noGrp="1"/>
          </p:cNvSpPr>
          <p:nvPr>
            <p:ph type="title"/>
          </p:nvPr>
        </p:nvSpPr>
        <p:spPr>
          <a:xfrm>
            <a:off x="349256" y="124979"/>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Jó gyakorlatok, </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esettanulmányok II.</a:t>
            </a:r>
            <a:b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Shape 2"/>
          <p:cNvSpPr txBox="1"/>
          <p:nvPr/>
        </p:nvSpPr>
        <p:spPr>
          <a:xfrm>
            <a:off x="421976" y="952499"/>
            <a:ext cx="11179157" cy="5209029"/>
          </a:xfrm>
          <a:prstGeom prst="rect">
            <a:avLst/>
          </a:prstGeom>
          <a:noFill/>
          <a:ln>
            <a:noFill/>
          </a:ln>
        </p:spPr>
        <p:txBody>
          <a:bodyPr/>
          <a:lstStyle/>
          <a:p>
            <a:pPr>
              <a:lnSpc>
                <a:spcPct val="90000"/>
              </a:lnSpc>
              <a:spcAft>
                <a:spcPts val="600"/>
              </a:spcAft>
            </a:pPr>
            <a:r>
              <a:rPr lang="hu-HU" sz="1600" b="1" spc="-1" dirty="0" smtClean="0">
                <a:solidFill>
                  <a:srgbClr val="3F3F3F"/>
                </a:solidFill>
                <a:latin typeface="Times New Roman" panose="02020603050405020304" pitchFamily="18" charset="0"/>
                <a:cs typeface="Times New Roman" panose="02020603050405020304" pitchFamily="18" charset="0"/>
              </a:rPr>
              <a:t>Gazdaság: </a:t>
            </a:r>
            <a:r>
              <a:rPr lang="hu-HU" sz="1600" spc="-1" dirty="0" smtClean="0">
                <a:solidFill>
                  <a:srgbClr val="3F3F3F"/>
                </a:solidFill>
                <a:latin typeface="Times New Roman" panose="02020603050405020304" pitchFamily="18" charset="0"/>
                <a:cs typeface="Times New Roman" panose="02020603050405020304" pitchFamily="18" charset="0"/>
              </a:rPr>
              <a:t>Dunántúl, Tolna megye, kisgazdaság.  </a:t>
            </a:r>
          </a:p>
          <a:p>
            <a:pPr>
              <a:lnSpc>
                <a:spcPct val="90000"/>
              </a:lnSpc>
              <a:spcAft>
                <a:spcPts val="600"/>
              </a:spcAft>
            </a:pPr>
            <a:r>
              <a:rPr lang="hu-HU" sz="1600" b="1" spc="-1" dirty="0">
                <a:solidFill>
                  <a:srgbClr val="3F3F3F"/>
                </a:solidFill>
                <a:latin typeface="Times New Roman" panose="02020603050405020304" pitchFamily="18" charset="0"/>
                <a:cs typeface="Times New Roman" panose="02020603050405020304" pitchFamily="18" charset="0"/>
              </a:rPr>
              <a:t>Tevékenység: </a:t>
            </a:r>
            <a:r>
              <a:rPr lang="hu-HU" sz="1600" spc="-1" dirty="0">
                <a:solidFill>
                  <a:srgbClr val="3F3F3F"/>
                </a:solidFill>
                <a:latin typeface="Times New Roman" panose="02020603050405020304" pitchFamily="18" charset="0"/>
                <a:cs typeface="Times New Roman" panose="02020603050405020304" pitchFamily="18" charset="0"/>
              </a:rPr>
              <a:t>szántóföldi </a:t>
            </a:r>
            <a:r>
              <a:rPr lang="hu-HU" sz="1600" spc="-1" dirty="0" smtClean="0">
                <a:solidFill>
                  <a:srgbClr val="3F3F3F"/>
                </a:solidFill>
                <a:latin typeface="Times New Roman" panose="02020603050405020304" pitchFamily="18" charset="0"/>
                <a:cs typeface="Times New Roman" panose="02020603050405020304" pitchFamily="18" charset="0"/>
              </a:rPr>
              <a:t>növénytermesztés (őszi búza</a:t>
            </a:r>
            <a:r>
              <a:rPr lang="hu-HU" sz="1600" spc="-1" dirty="0">
                <a:solidFill>
                  <a:srgbClr val="3F3F3F"/>
                </a:solidFill>
                <a:latin typeface="Times New Roman" panose="02020603050405020304" pitchFamily="18" charset="0"/>
                <a:cs typeface="Times New Roman" panose="02020603050405020304" pitchFamily="18" charset="0"/>
              </a:rPr>
              <a:t>, </a:t>
            </a:r>
            <a:r>
              <a:rPr lang="hu-HU" sz="1600" spc="-1" dirty="0" smtClean="0">
                <a:solidFill>
                  <a:srgbClr val="3F3F3F"/>
                </a:solidFill>
                <a:latin typeface="Times New Roman" panose="02020603050405020304" pitchFamily="18" charset="0"/>
                <a:cs typeface="Times New Roman" panose="02020603050405020304" pitchFamily="18" charset="0"/>
              </a:rPr>
              <a:t>árpa, repce, kukorica, napraforgó vetőmag), növényvédelmi szaktanácsadás.</a:t>
            </a:r>
            <a:endParaRPr lang="hu-HU" sz="1600" spc="-1" dirty="0">
              <a:solidFill>
                <a:srgbClr val="3F3F3F"/>
              </a:solidFill>
              <a:latin typeface="Times New Roman" panose="02020603050405020304" pitchFamily="18" charset="0"/>
              <a:cs typeface="Times New Roman" panose="02020603050405020304" pitchFamily="18" charset="0"/>
            </a:endParaRPr>
          </a:p>
          <a:p>
            <a:pPr>
              <a:lnSpc>
                <a:spcPct val="90000"/>
              </a:lnSpc>
              <a:spcAft>
                <a:spcPts val="600"/>
              </a:spcAft>
            </a:pPr>
            <a:r>
              <a:rPr lang="hu-HU" sz="1600" b="1" spc="-1" dirty="0">
                <a:solidFill>
                  <a:srgbClr val="3F3F3F"/>
                </a:solidFill>
                <a:latin typeface="Times New Roman" panose="02020603050405020304" pitchFamily="18" charset="0"/>
                <a:cs typeface="Times New Roman" panose="02020603050405020304" pitchFamily="18" charset="0"/>
              </a:rPr>
              <a:t>Precíziós gazdálkodás </a:t>
            </a:r>
            <a:r>
              <a:rPr lang="hu-HU" sz="1600" b="1" spc="-1" dirty="0" smtClean="0">
                <a:solidFill>
                  <a:srgbClr val="3F3F3F"/>
                </a:solidFill>
                <a:latin typeface="Times New Roman" panose="02020603050405020304" pitchFamily="18" charset="0"/>
                <a:cs typeface="Times New Roman" panose="02020603050405020304" pitchFamily="18" charset="0"/>
              </a:rPr>
              <a:t>bevezetés és azt </a:t>
            </a:r>
            <a:r>
              <a:rPr lang="hu-HU" sz="1600" b="1" spc="-1" dirty="0">
                <a:solidFill>
                  <a:srgbClr val="3F3F3F"/>
                </a:solidFill>
                <a:latin typeface="Times New Roman" panose="02020603050405020304" pitchFamily="18" charset="0"/>
                <a:cs typeface="Times New Roman" panose="02020603050405020304" pitchFamily="18" charset="0"/>
              </a:rPr>
              <a:t>megalapozó gépesítés </a:t>
            </a:r>
            <a:r>
              <a:rPr lang="hu-HU" sz="1600" b="1" spc="-1" dirty="0" smtClean="0">
                <a:solidFill>
                  <a:srgbClr val="3F3F3F"/>
                </a:solidFill>
                <a:latin typeface="Times New Roman" panose="02020603050405020304" pitchFamily="18" charset="0"/>
                <a:cs typeface="Times New Roman" panose="02020603050405020304" pitchFamily="18" charset="0"/>
              </a:rPr>
              <a:t>fejlesztés lépései:</a:t>
            </a:r>
            <a:endParaRPr lang="hu-HU" sz="1600" b="1" spc="-1" dirty="0">
              <a:solidFill>
                <a:srgbClr val="3F3F3F"/>
              </a:solidFill>
              <a:latin typeface="Times New Roman" panose="02020603050405020304" pitchFamily="18" charset="0"/>
              <a:cs typeface="Times New Roman" panose="02020603050405020304" pitchFamily="18" charset="0"/>
            </a:endParaRPr>
          </a:p>
          <a:p>
            <a:pPr>
              <a:lnSpc>
                <a:spcPct val="90000"/>
              </a:lnSpc>
              <a:spcAft>
                <a:spcPts val="600"/>
              </a:spcAft>
            </a:pPr>
            <a:r>
              <a:rPr lang="hu-HU" sz="1600" b="1" spc="-1" dirty="0">
                <a:solidFill>
                  <a:srgbClr val="3F3F3F"/>
                </a:solidFill>
                <a:latin typeface="Times New Roman" panose="02020603050405020304" pitchFamily="18" charset="0"/>
                <a:cs typeface="Times New Roman" panose="02020603050405020304" pitchFamily="18" charset="0"/>
              </a:rPr>
              <a:t>2018 </a:t>
            </a:r>
          </a:p>
          <a:p>
            <a:pPr>
              <a:lnSpc>
                <a:spcPct val="90000"/>
              </a:lnSpc>
              <a:spcAft>
                <a:spcPts val="600"/>
              </a:spcAft>
            </a:pPr>
            <a:r>
              <a:rPr lang="hu-HU" sz="1600" b="1" spc="-1" dirty="0" smtClean="0">
                <a:solidFill>
                  <a:srgbClr val="3F3F3F"/>
                </a:solidFill>
                <a:latin typeface="Times New Roman" panose="02020603050405020304" pitchFamily="18" charset="0"/>
                <a:cs typeface="Times New Roman" panose="02020603050405020304" pitchFamily="18" charset="0"/>
              </a:rPr>
              <a:t>Gépesítés fejlesztés:</a:t>
            </a:r>
            <a:r>
              <a:rPr lang="hu-HU" sz="1600" spc="-1" dirty="0" smtClean="0">
                <a:solidFill>
                  <a:srgbClr val="3F3F3F"/>
                </a:solidFill>
                <a:latin typeface="Times New Roman" panose="02020603050405020304" pitchFamily="18" charset="0"/>
                <a:cs typeface="Times New Roman" panose="02020603050405020304" pitchFamily="18" charset="0"/>
              </a:rPr>
              <a:t> </a:t>
            </a:r>
            <a:r>
              <a:rPr lang="hu-HU" sz="1600" spc="-1" dirty="0" err="1">
                <a:solidFill>
                  <a:srgbClr val="3F3F3F"/>
                </a:solidFill>
                <a:latin typeface="Times New Roman" panose="02020603050405020304" pitchFamily="18" charset="0"/>
                <a:cs typeface="Times New Roman" panose="02020603050405020304" pitchFamily="18" charset="0"/>
              </a:rPr>
              <a:t>Ag</a:t>
            </a:r>
            <a:r>
              <a:rPr lang="hu-HU" sz="1600" spc="-1" dirty="0">
                <a:solidFill>
                  <a:srgbClr val="3F3F3F"/>
                </a:solidFill>
                <a:latin typeface="Times New Roman" panose="02020603050405020304" pitchFamily="18" charset="0"/>
                <a:cs typeface="Times New Roman" panose="02020603050405020304" pitchFamily="18" charset="0"/>
              </a:rPr>
              <a:t> </a:t>
            </a:r>
            <a:r>
              <a:rPr lang="hu-HU" sz="1600" spc="-1" dirty="0" err="1">
                <a:solidFill>
                  <a:srgbClr val="3F3F3F"/>
                </a:solidFill>
                <a:latin typeface="Times New Roman" panose="02020603050405020304" pitchFamily="18" charset="0"/>
                <a:cs typeface="Times New Roman" panose="02020603050405020304" pitchFamily="18" charset="0"/>
              </a:rPr>
              <a:t>Leader</a:t>
            </a:r>
            <a:r>
              <a:rPr lang="hu-HU" sz="1600" spc="-1" dirty="0">
                <a:solidFill>
                  <a:srgbClr val="3F3F3F"/>
                </a:solidFill>
                <a:latin typeface="Times New Roman" panose="02020603050405020304" pitchFamily="18" charset="0"/>
                <a:cs typeface="Times New Roman" panose="02020603050405020304" pitchFamily="18" charset="0"/>
              </a:rPr>
              <a:t> </a:t>
            </a:r>
            <a:r>
              <a:rPr lang="hu-HU" sz="1600" spc="-1" dirty="0" smtClean="0">
                <a:solidFill>
                  <a:srgbClr val="3F3F3F"/>
                </a:solidFill>
                <a:latin typeface="Times New Roman" panose="02020603050405020304" pitchFamily="18" charset="0"/>
                <a:cs typeface="Times New Roman" panose="02020603050405020304" pitchFamily="18" charset="0"/>
              </a:rPr>
              <a:t>SMS Basic szoftver, </a:t>
            </a:r>
            <a:r>
              <a:rPr lang="hu-HU" sz="1600" spc="-1" dirty="0" err="1" smtClean="0">
                <a:solidFill>
                  <a:srgbClr val="3F3F3F"/>
                </a:solidFill>
                <a:latin typeface="Times New Roman" panose="02020603050405020304" pitchFamily="18" charset="0"/>
                <a:cs typeface="Times New Roman" panose="02020603050405020304" pitchFamily="18" charset="0"/>
              </a:rPr>
              <a:t>Ag</a:t>
            </a:r>
            <a:r>
              <a:rPr lang="hu-HU" sz="1600" spc="-1" dirty="0" smtClean="0">
                <a:solidFill>
                  <a:srgbClr val="3F3F3F"/>
                </a:solidFill>
                <a:latin typeface="Times New Roman" panose="02020603050405020304" pitchFamily="18" charset="0"/>
                <a:cs typeface="Times New Roman" panose="02020603050405020304" pitchFamily="18" charset="0"/>
              </a:rPr>
              <a:t> </a:t>
            </a:r>
            <a:r>
              <a:rPr lang="hu-HU" sz="1600" spc="-1" dirty="0" err="1" smtClean="0">
                <a:solidFill>
                  <a:srgbClr val="3F3F3F"/>
                </a:solidFill>
                <a:latin typeface="Times New Roman" panose="02020603050405020304" pitchFamily="18" charset="0"/>
                <a:cs typeface="Times New Roman" panose="02020603050405020304" pitchFamily="18" charset="0"/>
              </a:rPr>
              <a:t>Leader</a:t>
            </a:r>
            <a:r>
              <a:rPr lang="hu-HU" sz="1600" spc="-1" dirty="0" smtClean="0">
                <a:solidFill>
                  <a:srgbClr val="3F3F3F"/>
                </a:solidFill>
                <a:latin typeface="Times New Roman" panose="02020603050405020304" pitchFamily="18" charset="0"/>
                <a:cs typeface="Times New Roman" panose="02020603050405020304" pitchFamily="18" charset="0"/>
              </a:rPr>
              <a:t> </a:t>
            </a:r>
            <a:r>
              <a:rPr lang="hu-HU" sz="1600" spc="-1" dirty="0" err="1" smtClean="0">
                <a:solidFill>
                  <a:srgbClr val="3F3F3F"/>
                </a:solidFill>
                <a:latin typeface="Times New Roman" panose="02020603050405020304" pitchFamily="18" charset="0"/>
                <a:cs typeface="Times New Roman" panose="02020603050405020304" pitchFamily="18" charset="0"/>
              </a:rPr>
              <a:t>InCommand</a:t>
            </a:r>
            <a:r>
              <a:rPr lang="hu-HU" sz="1600" spc="-1" dirty="0">
                <a:solidFill>
                  <a:srgbClr val="3F3F3F"/>
                </a:solidFill>
                <a:latin typeface="Times New Roman" panose="02020603050405020304" pitchFamily="18" charset="0"/>
                <a:cs typeface="Times New Roman" panose="02020603050405020304" pitchFamily="18" charset="0"/>
              </a:rPr>
              <a:t>® </a:t>
            </a:r>
            <a:r>
              <a:rPr lang="hu-HU" sz="1600" spc="-1" dirty="0" smtClean="0">
                <a:solidFill>
                  <a:srgbClr val="3F3F3F"/>
                </a:solidFill>
                <a:latin typeface="Times New Roman" panose="02020603050405020304" pitchFamily="18" charset="0"/>
                <a:cs typeface="Times New Roman" panose="02020603050405020304" pitchFamily="18" charset="0"/>
              </a:rPr>
              <a:t>1200 </a:t>
            </a:r>
            <a:r>
              <a:rPr lang="hu-HU" sz="1600" spc="-1" dirty="0">
                <a:solidFill>
                  <a:srgbClr val="3F3F3F"/>
                </a:solidFill>
                <a:latin typeface="Times New Roman" panose="02020603050405020304" pitchFamily="18" charset="0"/>
                <a:cs typeface="Times New Roman" panose="02020603050405020304" pitchFamily="18" charset="0"/>
              </a:rPr>
              <a:t>U</a:t>
            </a:r>
            <a:r>
              <a:rPr lang="hu-HU" sz="1600" spc="-1" dirty="0" smtClean="0">
                <a:solidFill>
                  <a:srgbClr val="3F3F3F"/>
                </a:solidFill>
                <a:latin typeface="Times New Roman" panose="02020603050405020304" pitchFamily="18" charset="0"/>
                <a:cs typeface="Times New Roman" panose="02020603050405020304" pitchFamily="18" charset="0"/>
              </a:rPr>
              <a:t>T </a:t>
            </a:r>
            <a:r>
              <a:rPr lang="hu-HU" sz="1600" spc="-1" dirty="0" err="1" smtClean="0">
                <a:solidFill>
                  <a:srgbClr val="3F3F3F"/>
                </a:solidFill>
                <a:latin typeface="Times New Roman" panose="02020603050405020304" pitchFamily="18" charset="0"/>
                <a:cs typeface="Times New Roman" panose="02020603050405020304" pitchFamily="18" charset="0"/>
              </a:rPr>
              <a:t>Case</a:t>
            </a:r>
            <a:r>
              <a:rPr lang="hu-HU" sz="1600" spc="-1" dirty="0" smtClean="0">
                <a:solidFill>
                  <a:srgbClr val="3F3F3F"/>
                </a:solidFill>
                <a:latin typeface="Times New Roman" panose="02020603050405020304" pitchFamily="18" charset="0"/>
                <a:cs typeface="Times New Roman" panose="02020603050405020304" pitchFamily="18" charset="0"/>
              </a:rPr>
              <a:t> </a:t>
            </a:r>
            <a:r>
              <a:rPr lang="hu-HU" sz="1600" spc="-1" dirty="0">
                <a:solidFill>
                  <a:srgbClr val="3F3F3F"/>
                </a:solidFill>
                <a:latin typeface="Times New Roman" panose="02020603050405020304" pitchFamily="18" charset="0"/>
                <a:cs typeface="Times New Roman" panose="02020603050405020304" pitchFamily="18" charset="0"/>
              </a:rPr>
              <a:t>Puma 150 + </a:t>
            </a:r>
            <a:r>
              <a:rPr lang="hu-HU" sz="1600" spc="-1" dirty="0" err="1">
                <a:solidFill>
                  <a:srgbClr val="3F3F3F"/>
                </a:solidFill>
                <a:latin typeface="Times New Roman" panose="02020603050405020304" pitchFamily="18" charset="0"/>
                <a:cs typeface="Times New Roman" panose="02020603050405020304" pitchFamily="18" charset="0"/>
              </a:rPr>
              <a:t>SteerCommand</a:t>
            </a:r>
            <a:r>
              <a:rPr lang="hu-HU" sz="1600" spc="-1" dirty="0">
                <a:solidFill>
                  <a:srgbClr val="3F3F3F"/>
                </a:solidFill>
                <a:latin typeface="Times New Roman" panose="02020603050405020304" pitchFamily="18" charset="0"/>
                <a:cs typeface="Times New Roman" panose="02020603050405020304" pitchFamily="18" charset="0"/>
              </a:rPr>
              <a:t> vezérlés (RTK</a:t>
            </a:r>
            <a:r>
              <a:rPr lang="hu-HU" sz="1600" spc="-1" dirty="0" smtClean="0">
                <a:solidFill>
                  <a:srgbClr val="3F3F3F"/>
                </a:solidFill>
                <a:latin typeface="Times New Roman" panose="02020603050405020304" pitchFamily="18" charset="0"/>
                <a:cs typeface="Times New Roman" panose="02020603050405020304" pitchFamily="18" charset="0"/>
              </a:rPr>
              <a:t>), </a:t>
            </a:r>
            <a:r>
              <a:rPr lang="hu-HU" sz="1600" spc="-1" dirty="0">
                <a:solidFill>
                  <a:srgbClr val="3F3F3F"/>
                </a:solidFill>
                <a:latin typeface="Times New Roman" panose="02020603050405020304" pitchFamily="18" charset="0"/>
                <a:cs typeface="Times New Roman" panose="02020603050405020304" pitchFamily="18" charset="0"/>
              </a:rPr>
              <a:t>New Holland CX </a:t>
            </a:r>
            <a:r>
              <a:rPr lang="hu-HU" sz="1600" spc="-1" dirty="0" smtClean="0">
                <a:solidFill>
                  <a:srgbClr val="3F3F3F"/>
                </a:solidFill>
                <a:latin typeface="Times New Roman" panose="02020603050405020304" pitchFamily="18" charset="0"/>
                <a:cs typeface="Times New Roman" panose="02020603050405020304" pitchFamily="18" charset="0"/>
              </a:rPr>
              <a:t>8050.</a:t>
            </a:r>
            <a:endParaRPr lang="hu-HU" sz="1600" b="1" spc="-1" dirty="0">
              <a:solidFill>
                <a:srgbClr val="3F3F3F"/>
              </a:solidFill>
              <a:latin typeface="Times New Roman" panose="02020603050405020304" pitchFamily="18" charset="0"/>
              <a:cs typeface="Times New Roman" panose="02020603050405020304" pitchFamily="18" charset="0"/>
            </a:endParaRPr>
          </a:p>
          <a:p>
            <a:pPr>
              <a:lnSpc>
                <a:spcPct val="90000"/>
              </a:lnSpc>
              <a:spcAft>
                <a:spcPts val="600"/>
              </a:spcAft>
            </a:pPr>
            <a:r>
              <a:rPr lang="hu-HU" sz="1600" spc="-1" dirty="0" smtClean="0">
                <a:solidFill>
                  <a:srgbClr val="3F3F3F"/>
                </a:solidFill>
                <a:latin typeface="Times New Roman" panose="02020603050405020304" pitchFamily="18" charset="0"/>
                <a:cs typeface="Times New Roman" panose="02020603050405020304" pitchFamily="18" charset="0"/>
              </a:rPr>
              <a:t>Táblák feltérképezése, termelési zónák behatárolása elkezdődött, kísérleti differenciált műtrágya kijuttatás, hozamtérkép.</a:t>
            </a:r>
            <a:endParaRPr lang="hu-HU" sz="1600" b="1" spc="-1" dirty="0" smtClean="0">
              <a:solidFill>
                <a:srgbClr val="3F3F3F"/>
              </a:solidFill>
              <a:latin typeface="Times New Roman" panose="02020603050405020304" pitchFamily="18" charset="0"/>
              <a:cs typeface="Times New Roman" panose="02020603050405020304" pitchFamily="18" charset="0"/>
            </a:endParaRPr>
          </a:p>
          <a:p>
            <a:pPr>
              <a:lnSpc>
                <a:spcPct val="90000"/>
              </a:lnSpc>
              <a:spcAft>
                <a:spcPts val="600"/>
              </a:spcAft>
            </a:pPr>
            <a:r>
              <a:rPr lang="hu-HU" sz="1600" b="1" spc="-1" dirty="0" smtClean="0">
                <a:solidFill>
                  <a:srgbClr val="3F3F3F"/>
                </a:solidFill>
                <a:latin typeface="Times New Roman" panose="02020603050405020304" pitchFamily="18" charset="0"/>
                <a:cs typeface="Times New Roman" panose="02020603050405020304" pitchFamily="18" charset="0"/>
              </a:rPr>
              <a:t>2019</a:t>
            </a:r>
          </a:p>
          <a:p>
            <a:pPr>
              <a:lnSpc>
                <a:spcPct val="90000"/>
              </a:lnSpc>
              <a:spcAft>
                <a:spcPts val="600"/>
              </a:spcAft>
            </a:pPr>
            <a:r>
              <a:rPr lang="hu-HU" sz="1600" b="1" spc="-1" dirty="0" smtClean="0">
                <a:solidFill>
                  <a:srgbClr val="3F3F3F"/>
                </a:solidFill>
                <a:latin typeface="Times New Roman" panose="02020603050405020304" pitchFamily="18" charset="0"/>
                <a:cs typeface="Times New Roman" panose="02020603050405020304" pitchFamily="18" charset="0"/>
              </a:rPr>
              <a:t>Gépesítés </a:t>
            </a:r>
            <a:r>
              <a:rPr lang="hu-HU" sz="1600" b="1" spc="-1" dirty="0">
                <a:solidFill>
                  <a:srgbClr val="3F3F3F"/>
                </a:solidFill>
                <a:latin typeface="Times New Roman" panose="02020603050405020304" pitchFamily="18" charset="0"/>
                <a:cs typeface="Times New Roman" panose="02020603050405020304" pitchFamily="18" charset="0"/>
              </a:rPr>
              <a:t>fejlesztés</a:t>
            </a:r>
            <a:r>
              <a:rPr lang="hu-HU" sz="1600" b="1" spc="-1" dirty="0" smtClean="0">
                <a:solidFill>
                  <a:srgbClr val="3F3F3F"/>
                </a:solidFill>
                <a:latin typeface="Times New Roman" panose="02020603050405020304" pitchFamily="18" charset="0"/>
                <a:cs typeface="Times New Roman" panose="02020603050405020304" pitchFamily="18" charset="0"/>
              </a:rPr>
              <a:t>: </a:t>
            </a:r>
            <a:r>
              <a:rPr lang="hu-HU" sz="1600" spc="-1" dirty="0" err="1">
                <a:solidFill>
                  <a:srgbClr val="3F3F3F"/>
                </a:solidFill>
                <a:latin typeface="Times New Roman" panose="02020603050405020304" pitchFamily="18" charset="0"/>
                <a:cs typeface="Times New Roman" panose="02020603050405020304" pitchFamily="18" charset="0"/>
              </a:rPr>
              <a:t>Amazone</a:t>
            </a:r>
            <a:r>
              <a:rPr lang="hu-HU" sz="1600" spc="-1" dirty="0">
                <a:solidFill>
                  <a:srgbClr val="3F3F3F"/>
                </a:solidFill>
                <a:latin typeface="Times New Roman" panose="02020603050405020304" pitchFamily="18" charset="0"/>
                <a:cs typeface="Times New Roman" panose="02020603050405020304" pitchFamily="18" charset="0"/>
              </a:rPr>
              <a:t> UX 3200, DENA </a:t>
            </a:r>
            <a:r>
              <a:rPr lang="hu-HU" sz="1600" spc="-1" dirty="0" err="1">
                <a:solidFill>
                  <a:srgbClr val="3F3F3F"/>
                </a:solidFill>
                <a:latin typeface="Times New Roman" panose="02020603050405020304" pitchFamily="18" charset="0"/>
                <a:cs typeface="Times New Roman" panose="02020603050405020304" pitchFamily="18" charset="0"/>
              </a:rPr>
              <a:t>Prec</a:t>
            </a:r>
            <a:r>
              <a:rPr lang="hu-HU" sz="1600" spc="-1" dirty="0">
                <a:solidFill>
                  <a:srgbClr val="3F3F3F"/>
                </a:solidFill>
                <a:latin typeface="Times New Roman" panose="02020603050405020304" pitchFamily="18" charset="0"/>
                <a:cs typeface="Times New Roman" panose="02020603050405020304" pitchFamily="18" charset="0"/>
              </a:rPr>
              <a:t>. tápanyag gazdálkodási szoftver</a:t>
            </a:r>
          </a:p>
          <a:p>
            <a:pPr>
              <a:lnSpc>
                <a:spcPct val="90000"/>
              </a:lnSpc>
              <a:spcAft>
                <a:spcPts val="600"/>
              </a:spcAft>
            </a:pPr>
            <a:r>
              <a:rPr lang="hu-HU" sz="1600" spc="-1" dirty="0" smtClean="0">
                <a:solidFill>
                  <a:srgbClr val="3F3F3F"/>
                </a:solidFill>
                <a:latin typeface="Times New Roman" panose="02020603050405020304" pitchFamily="18" charset="0"/>
                <a:cs typeface="Times New Roman" panose="02020603050405020304" pitchFamily="18" charset="0"/>
              </a:rPr>
              <a:t>Talajvizsgálati eredmények kiértékelése, </a:t>
            </a:r>
            <a:r>
              <a:rPr lang="hu-HU" sz="1600" spc="-1" dirty="0">
                <a:solidFill>
                  <a:srgbClr val="3F3F3F"/>
                </a:solidFill>
                <a:latin typeface="Times New Roman" panose="02020603050405020304" pitchFamily="18" charset="0"/>
                <a:cs typeface="Times New Roman" panose="02020603050405020304" pitchFamily="18" charset="0"/>
              </a:rPr>
              <a:t>termelési zónák behatárolása </a:t>
            </a:r>
            <a:r>
              <a:rPr lang="hu-HU" sz="1600" spc="-1" dirty="0" smtClean="0">
                <a:solidFill>
                  <a:srgbClr val="3F3F3F"/>
                </a:solidFill>
                <a:latin typeface="Times New Roman" panose="02020603050405020304" pitchFamily="18" charset="0"/>
                <a:cs typeface="Times New Roman" panose="02020603050405020304" pitchFamily="18" charset="0"/>
              </a:rPr>
              <a:t>folytatódott,kísérleti </a:t>
            </a:r>
            <a:r>
              <a:rPr lang="hu-HU" sz="1600" spc="-1" dirty="0" smtClean="0">
                <a:solidFill>
                  <a:srgbClr val="3F3F3F"/>
                </a:solidFill>
                <a:latin typeface="Times New Roman" panose="02020603050405020304" pitchFamily="18" charset="0"/>
                <a:cs typeface="Times New Roman" panose="02020603050405020304" pitchFamily="18" charset="0"/>
                <a:sym typeface="Wingdings" panose="05000000000000000000" pitchFamily="2" charset="2"/>
              </a:rPr>
              <a:t>differenciált kukorica vetés.</a:t>
            </a:r>
          </a:p>
          <a:p>
            <a:pPr>
              <a:lnSpc>
                <a:spcPct val="90000"/>
              </a:lnSpc>
              <a:spcAft>
                <a:spcPts val="600"/>
              </a:spcAft>
            </a:pPr>
            <a:r>
              <a:rPr lang="hu-HU" sz="1600" b="1" spc="-1" dirty="0" smtClean="0">
                <a:solidFill>
                  <a:srgbClr val="3F3F3F"/>
                </a:solidFill>
                <a:latin typeface="Times New Roman" panose="02020603050405020304" pitchFamily="18" charset="0"/>
                <a:cs typeface="Times New Roman" panose="02020603050405020304" pitchFamily="18" charset="0"/>
              </a:rPr>
              <a:t>2020</a:t>
            </a:r>
          </a:p>
          <a:p>
            <a:pPr>
              <a:lnSpc>
                <a:spcPct val="90000"/>
              </a:lnSpc>
              <a:spcAft>
                <a:spcPts val="600"/>
              </a:spcAft>
            </a:pPr>
            <a:r>
              <a:rPr lang="hu-HU" sz="1600" b="1" spc="-1" dirty="0" smtClean="0">
                <a:solidFill>
                  <a:srgbClr val="3F3F3F"/>
                </a:solidFill>
                <a:latin typeface="Times New Roman" panose="02020603050405020304" pitchFamily="18" charset="0"/>
                <a:cs typeface="Times New Roman" panose="02020603050405020304" pitchFamily="18" charset="0"/>
              </a:rPr>
              <a:t>Gépesítés </a:t>
            </a:r>
            <a:r>
              <a:rPr lang="hu-HU" sz="1600" b="1" spc="-1" dirty="0">
                <a:solidFill>
                  <a:srgbClr val="3F3F3F"/>
                </a:solidFill>
                <a:latin typeface="Times New Roman" panose="02020603050405020304" pitchFamily="18" charset="0"/>
                <a:cs typeface="Times New Roman" panose="02020603050405020304" pitchFamily="18" charset="0"/>
              </a:rPr>
              <a:t>fejlesztés</a:t>
            </a:r>
            <a:r>
              <a:rPr lang="hu-HU" sz="1600" b="1" spc="-1" dirty="0" smtClean="0">
                <a:solidFill>
                  <a:srgbClr val="3F3F3F"/>
                </a:solidFill>
                <a:latin typeface="Times New Roman" panose="02020603050405020304" pitchFamily="18" charset="0"/>
                <a:cs typeface="Times New Roman" panose="02020603050405020304" pitchFamily="18" charset="0"/>
              </a:rPr>
              <a:t>: </a:t>
            </a:r>
            <a:r>
              <a:rPr lang="hu-HU" sz="1600" spc="-1" dirty="0" err="1">
                <a:solidFill>
                  <a:srgbClr val="3F3F3F"/>
                </a:solidFill>
                <a:latin typeface="Times New Roman" panose="02020603050405020304" pitchFamily="18" charset="0"/>
                <a:cs typeface="Times New Roman" panose="02020603050405020304" pitchFamily="18" charset="0"/>
              </a:rPr>
              <a:t>Väderstad</a:t>
            </a:r>
            <a:r>
              <a:rPr lang="hu-HU" sz="1600" spc="-1" dirty="0">
                <a:solidFill>
                  <a:srgbClr val="3F3F3F"/>
                </a:solidFill>
                <a:latin typeface="Times New Roman" panose="02020603050405020304" pitchFamily="18" charset="0"/>
                <a:cs typeface="Times New Roman" panose="02020603050405020304" pitchFamily="18" charset="0"/>
              </a:rPr>
              <a:t> </a:t>
            </a:r>
            <a:r>
              <a:rPr lang="hu-HU" sz="1600" spc="-1" dirty="0" err="1">
                <a:solidFill>
                  <a:srgbClr val="3F3F3F"/>
                </a:solidFill>
                <a:latin typeface="Times New Roman" panose="02020603050405020304" pitchFamily="18" charset="0"/>
                <a:cs typeface="Times New Roman" panose="02020603050405020304" pitchFamily="18" charset="0"/>
              </a:rPr>
              <a:t>Tempo</a:t>
            </a:r>
            <a:r>
              <a:rPr lang="hu-HU" sz="1600" spc="-1" dirty="0">
                <a:solidFill>
                  <a:srgbClr val="3F3F3F"/>
                </a:solidFill>
                <a:latin typeface="Times New Roman" panose="02020603050405020304" pitchFamily="18" charset="0"/>
                <a:cs typeface="Times New Roman" panose="02020603050405020304" pitchFamily="18" charset="0"/>
              </a:rPr>
              <a:t> </a:t>
            </a:r>
            <a:r>
              <a:rPr lang="hu-HU" sz="1600" spc="-1" dirty="0" smtClean="0">
                <a:solidFill>
                  <a:srgbClr val="3F3F3F"/>
                </a:solidFill>
                <a:latin typeface="Times New Roman" panose="02020603050405020304" pitchFamily="18" charset="0"/>
                <a:cs typeface="Times New Roman" panose="02020603050405020304" pitchFamily="18" charset="0"/>
              </a:rPr>
              <a:t>T6</a:t>
            </a:r>
          </a:p>
          <a:p>
            <a:pPr>
              <a:lnSpc>
                <a:spcPct val="90000"/>
              </a:lnSpc>
              <a:spcAft>
                <a:spcPts val="600"/>
              </a:spcAft>
            </a:pPr>
            <a:r>
              <a:rPr lang="hu-HU" sz="1600" spc="-1" dirty="0" smtClean="0">
                <a:solidFill>
                  <a:srgbClr val="3F3F3F"/>
                </a:solidFill>
                <a:latin typeface="Times New Roman" panose="02020603050405020304" pitchFamily="18" charset="0"/>
                <a:cs typeface="Times New Roman" panose="02020603050405020304" pitchFamily="18" charset="0"/>
              </a:rPr>
              <a:t>Megművelt területeken termelési zónák behatárolása véglegesedett, differenciált </a:t>
            </a:r>
            <a:br>
              <a:rPr lang="hu-HU" sz="1600" spc="-1" dirty="0" smtClean="0">
                <a:solidFill>
                  <a:srgbClr val="3F3F3F"/>
                </a:solidFill>
                <a:latin typeface="Times New Roman" panose="02020603050405020304" pitchFamily="18" charset="0"/>
                <a:cs typeface="Times New Roman" panose="02020603050405020304" pitchFamily="18" charset="0"/>
              </a:rPr>
            </a:br>
            <a:r>
              <a:rPr lang="hu-HU" sz="1600" spc="-1" dirty="0" smtClean="0">
                <a:solidFill>
                  <a:srgbClr val="3F3F3F"/>
                </a:solidFill>
                <a:latin typeface="Times New Roman" panose="02020603050405020304" pitchFamily="18" charset="0"/>
                <a:cs typeface="Times New Roman" panose="02020603050405020304" pitchFamily="18" charset="0"/>
              </a:rPr>
              <a:t>alapműtrágyák kijuttatás (P, K, N), differenciált kukorica vetés, sávos gyomirtás vetéssel és</a:t>
            </a:r>
            <a:br>
              <a:rPr lang="hu-HU" sz="1600" spc="-1" dirty="0" smtClean="0">
                <a:solidFill>
                  <a:srgbClr val="3F3F3F"/>
                </a:solidFill>
                <a:latin typeface="Times New Roman" panose="02020603050405020304" pitchFamily="18" charset="0"/>
                <a:cs typeface="Times New Roman" panose="02020603050405020304" pitchFamily="18" charset="0"/>
              </a:rPr>
            </a:br>
            <a:r>
              <a:rPr lang="hu-HU" sz="1600" spc="-1" dirty="0" err="1" smtClean="0">
                <a:solidFill>
                  <a:srgbClr val="3F3F3F"/>
                </a:solidFill>
                <a:latin typeface="Times New Roman" panose="02020603050405020304" pitchFamily="18" charset="0"/>
                <a:cs typeface="Times New Roman" panose="02020603050405020304" pitchFamily="18" charset="0"/>
              </a:rPr>
              <a:t>kultivátorozással</a:t>
            </a:r>
            <a:r>
              <a:rPr lang="hu-HU" sz="1600" spc="-1" dirty="0" smtClean="0">
                <a:solidFill>
                  <a:srgbClr val="3F3F3F"/>
                </a:solidFill>
                <a:latin typeface="Times New Roman" panose="02020603050405020304" pitchFamily="18" charset="0"/>
                <a:cs typeface="Times New Roman" panose="02020603050405020304" pitchFamily="18" charset="0"/>
              </a:rPr>
              <a:t> egymenetben kukoricában, kísérleti </a:t>
            </a:r>
            <a:r>
              <a:rPr lang="hu-HU" sz="1600" spc="-1" dirty="0" smtClean="0">
                <a:solidFill>
                  <a:srgbClr val="3F3F3F"/>
                </a:solidFill>
                <a:latin typeface="Times New Roman" panose="02020603050405020304" pitchFamily="18" charset="0"/>
                <a:cs typeface="Times New Roman" panose="02020603050405020304" pitchFamily="18" charset="0"/>
                <a:sym typeface="Wingdings" panose="05000000000000000000" pitchFamily="2" charset="2"/>
              </a:rPr>
              <a:t>differenciált</a:t>
            </a:r>
            <a:r>
              <a:rPr lang="hu-HU" sz="1600" spc="-1" dirty="0" smtClean="0">
                <a:solidFill>
                  <a:srgbClr val="3F3F3F"/>
                </a:solidFill>
                <a:latin typeface="Times New Roman" panose="02020603050405020304" pitchFamily="18" charset="0"/>
                <a:cs typeface="Times New Roman" panose="02020603050405020304" pitchFamily="18" charset="0"/>
              </a:rPr>
              <a:t> repce vetés és sávos gyomirtás </a:t>
            </a:r>
          </a:p>
          <a:p>
            <a:pPr>
              <a:lnSpc>
                <a:spcPct val="90000"/>
              </a:lnSpc>
              <a:spcAft>
                <a:spcPts val="600"/>
              </a:spcAft>
            </a:pPr>
            <a:r>
              <a:rPr lang="hu-HU" sz="1600" b="1" spc="-1" dirty="0" smtClean="0">
                <a:solidFill>
                  <a:srgbClr val="3F3F3F"/>
                </a:solidFill>
                <a:latin typeface="Times New Roman" panose="02020603050405020304" pitchFamily="18" charset="0"/>
                <a:cs typeface="Times New Roman" panose="02020603050405020304" pitchFamily="18" charset="0"/>
              </a:rPr>
              <a:t>Tervezett jövőbeli fejlesztések:</a:t>
            </a:r>
          </a:p>
          <a:p>
            <a:pPr>
              <a:lnSpc>
                <a:spcPct val="90000"/>
              </a:lnSpc>
              <a:spcAft>
                <a:spcPts val="600"/>
              </a:spcAft>
            </a:pPr>
            <a:r>
              <a:rPr lang="hu-HU" sz="1600" spc="-1" dirty="0" smtClean="0">
                <a:solidFill>
                  <a:srgbClr val="3F3F3F"/>
                </a:solidFill>
                <a:latin typeface="Times New Roman" panose="02020603050405020304" pitchFamily="18" charset="0"/>
                <a:cs typeface="Times New Roman" panose="02020603050405020304" pitchFamily="18" charset="0"/>
              </a:rPr>
              <a:t>Növényszenzorok, növény igényeihez és fejlettségéhez igazodó tápanyagellátás.</a:t>
            </a:r>
            <a:endParaRPr lang="hu-HU" sz="1600" spc="-1" dirty="0">
              <a:solidFill>
                <a:srgbClr val="3F3F3F"/>
              </a:solidFill>
              <a:latin typeface="Times New Roman" panose="02020603050405020304" pitchFamily="18" charset="0"/>
              <a:cs typeface="Times New Roman" panose="02020603050405020304" pitchFamily="18" charset="0"/>
            </a:endParaRPr>
          </a:p>
        </p:txBody>
      </p:sp>
      <p:sp>
        <p:nvSpPr>
          <p:cNvPr id="8" name="Szövegdoboz 7"/>
          <p:cNvSpPr txBox="1"/>
          <p:nvPr/>
        </p:nvSpPr>
        <p:spPr>
          <a:xfrm>
            <a:off x="349256" y="326095"/>
            <a:ext cx="1739426" cy="461665"/>
          </a:xfrm>
          <a:prstGeom prst="rect">
            <a:avLst/>
          </a:prstGeom>
          <a:noFill/>
        </p:spPr>
        <p:txBody>
          <a:bodyPr wrap="square" rtlCol="0">
            <a:spAutoFit/>
          </a:bodyPr>
          <a:lstStyle/>
          <a:p>
            <a:pPr algn="ctr"/>
            <a:r>
              <a:rPr lang="hu-HU" sz="2400" dirty="0" smtClean="0">
                <a:latin typeface="Times New Roman" panose="02020603050405020304" pitchFamily="18" charset="0"/>
                <a:cs typeface="Times New Roman" panose="02020603050405020304" pitchFamily="18" charset="0"/>
              </a:rPr>
              <a:t>346 hektár</a:t>
            </a:r>
            <a:endParaRPr lang="hu-H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37715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ekerekített téglalap 6"/>
          <p:cNvSpPr/>
          <p:nvPr/>
        </p:nvSpPr>
        <p:spPr>
          <a:xfrm>
            <a:off x="330783" y="3186446"/>
            <a:ext cx="593142" cy="29527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Lekerekített téglalap 7"/>
          <p:cNvSpPr/>
          <p:nvPr/>
        </p:nvSpPr>
        <p:spPr>
          <a:xfrm>
            <a:off x="349256" y="4034671"/>
            <a:ext cx="593142" cy="29527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Lekerekített téglalap 8"/>
          <p:cNvSpPr/>
          <p:nvPr/>
        </p:nvSpPr>
        <p:spPr>
          <a:xfrm>
            <a:off x="349255" y="4882896"/>
            <a:ext cx="2860669" cy="39491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Lekerekített téglalap 5"/>
          <p:cNvSpPr/>
          <p:nvPr/>
        </p:nvSpPr>
        <p:spPr>
          <a:xfrm>
            <a:off x="330783" y="2057400"/>
            <a:ext cx="593142" cy="29527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p:cNvSpPr>
            <a:spLocks noGrp="1"/>
          </p:cNvSpPr>
          <p:nvPr>
            <p:ph type="title"/>
          </p:nvPr>
        </p:nvSpPr>
        <p:spPr>
          <a:xfrm>
            <a:off x="330783" y="78798"/>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Jó gyakorlatok, </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esettanulmányok III.</a:t>
            </a:r>
            <a:b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Lekerekített téglalap 2"/>
          <p:cNvSpPr/>
          <p:nvPr/>
        </p:nvSpPr>
        <p:spPr>
          <a:xfrm>
            <a:off x="421976" y="297325"/>
            <a:ext cx="1614298" cy="54435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 name="Szövegdoboz 3"/>
          <p:cNvSpPr txBox="1"/>
          <p:nvPr/>
        </p:nvSpPr>
        <p:spPr>
          <a:xfrm>
            <a:off x="349256" y="326095"/>
            <a:ext cx="1739426" cy="461665"/>
          </a:xfrm>
          <a:prstGeom prst="rect">
            <a:avLst/>
          </a:prstGeom>
          <a:noFill/>
        </p:spPr>
        <p:txBody>
          <a:bodyPr wrap="square" rtlCol="0">
            <a:spAutoFit/>
          </a:bodyPr>
          <a:lstStyle/>
          <a:p>
            <a:pPr algn="ctr"/>
            <a:r>
              <a:rPr lang="hu-HU" sz="2400" dirty="0" smtClean="0">
                <a:latin typeface="Times New Roman" panose="02020603050405020304" pitchFamily="18" charset="0"/>
                <a:cs typeface="Times New Roman" panose="02020603050405020304" pitchFamily="18" charset="0"/>
              </a:rPr>
              <a:t>2873 hektár</a:t>
            </a:r>
            <a:endParaRPr lang="hu-HU" sz="2400" dirty="0">
              <a:latin typeface="Times New Roman" panose="02020603050405020304" pitchFamily="18" charset="0"/>
              <a:cs typeface="Times New Roman" panose="02020603050405020304" pitchFamily="18" charset="0"/>
            </a:endParaRPr>
          </a:p>
        </p:txBody>
      </p:sp>
      <p:sp>
        <p:nvSpPr>
          <p:cNvPr id="5" name="Téglalap 4"/>
          <p:cNvSpPr/>
          <p:nvPr/>
        </p:nvSpPr>
        <p:spPr>
          <a:xfrm>
            <a:off x="330782" y="1060207"/>
            <a:ext cx="11555605" cy="4555093"/>
          </a:xfrm>
          <a:prstGeom prst="rect">
            <a:avLst/>
          </a:prstGeom>
        </p:spPr>
        <p:txBody>
          <a:bodyPr wrap="square">
            <a:spAutoFit/>
          </a:bodyPr>
          <a:lstStyle/>
          <a:p>
            <a:pPr>
              <a:spcBef>
                <a:spcPts val="300"/>
              </a:spcBef>
              <a:spcAft>
                <a:spcPts val="300"/>
              </a:spcAft>
            </a:pPr>
            <a:r>
              <a:rPr lang="hu-HU" sz="1600" b="1" spc="-1" dirty="0">
                <a:solidFill>
                  <a:srgbClr val="3F3F3F"/>
                </a:solidFill>
                <a:latin typeface="Times New Roman" panose="02020603050405020304" pitchFamily="18" charset="0"/>
                <a:cs typeface="Times New Roman" panose="02020603050405020304" pitchFamily="18" charset="0"/>
              </a:rPr>
              <a:t>Gazdaság: </a:t>
            </a:r>
            <a:r>
              <a:rPr lang="hu-HU" sz="1600" spc="-1" dirty="0">
                <a:solidFill>
                  <a:srgbClr val="3F3F3F"/>
                </a:solidFill>
                <a:latin typeface="Times New Roman" panose="02020603050405020304" pitchFamily="18" charset="0"/>
                <a:cs typeface="Times New Roman" panose="02020603050405020304" pitchFamily="18" charset="0"/>
              </a:rPr>
              <a:t>Dunántúl, Győr-Moson-Sopron megye, nagy </a:t>
            </a:r>
            <a:r>
              <a:rPr lang="hu-HU" sz="1600" spc="-1" dirty="0" smtClean="0">
                <a:solidFill>
                  <a:srgbClr val="3F3F3F"/>
                </a:solidFill>
                <a:latin typeface="Times New Roman" panose="02020603050405020304" pitchFamily="18" charset="0"/>
                <a:cs typeface="Times New Roman" panose="02020603050405020304" pitchFamily="18" charset="0"/>
              </a:rPr>
              <a:t>gazdaság.  </a:t>
            </a:r>
            <a:endParaRPr lang="hu-HU" sz="1600" spc="-1" dirty="0">
              <a:solidFill>
                <a:srgbClr val="3F3F3F"/>
              </a:solidFill>
              <a:latin typeface="Times New Roman" panose="02020603050405020304" pitchFamily="18" charset="0"/>
              <a:cs typeface="Times New Roman" panose="02020603050405020304" pitchFamily="18" charset="0"/>
            </a:endParaRPr>
          </a:p>
          <a:p>
            <a:pPr>
              <a:spcBef>
                <a:spcPts val="300"/>
              </a:spcBef>
              <a:spcAft>
                <a:spcPts val="300"/>
              </a:spcAft>
            </a:pPr>
            <a:r>
              <a:rPr lang="hu-HU" sz="1600" b="1" spc="-1" dirty="0">
                <a:solidFill>
                  <a:srgbClr val="3F3F3F"/>
                </a:solidFill>
                <a:latin typeface="Times New Roman" panose="02020603050405020304" pitchFamily="18" charset="0"/>
                <a:cs typeface="Times New Roman" panose="02020603050405020304" pitchFamily="18" charset="0"/>
              </a:rPr>
              <a:t>Tevékenység: </a:t>
            </a:r>
            <a:r>
              <a:rPr lang="hu-HU" sz="1600" spc="-1" dirty="0">
                <a:solidFill>
                  <a:srgbClr val="3F3F3F"/>
                </a:solidFill>
                <a:latin typeface="Times New Roman" panose="02020603050405020304" pitchFamily="18" charset="0"/>
                <a:cs typeface="Times New Roman" panose="02020603050405020304" pitchFamily="18" charset="0"/>
              </a:rPr>
              <a:t>szántóföldi növénytermesztés: durumbúza, sörárpa, HO napraforgó, hibrid repce, </a:t>
            </a:r>
            <a:r>
              <a:rPr lang="hu-HU" sz="1600" spc="-1" dirty="0" err="1">
                <a:solidFill>
                  <a:srgbClr val="3F3F3F"/>
                </a:solidFill>
                <a:latin typeface="Times New Roman" panose="02020603050405020304" pitchFamily="18" charset="0"/>
                <a:cs typeface="Times New Roman" panose="02020603050405020304" pitchFamily="18" charset="0"/>
              </a:rPr>
              <a:t>popcorn</a:t>
            </a:r>
            <a:r>
              <a:rPr lang="hu-HU" sz="1600" spc="-1" dirty="0">
                <a:solidFill>
                  <a:srgbClr val="3F3F3F"/>
                </a:solidFill>
                <a:latin typeface="Times New Roman" panose="02020603050405020304" pitchFamily="18" charset="0"/>
                <a:cs typeface="Times New Roman" panose="02020603050405020304" pitchFamily="18" charset="0"/>
              </a:rPr>
              <a:t> kukorica, kukorica, </a:t>
            </a:r>
            <a:r>
              <a:rPr lang="hu-HU" sz="1600" spc="-1" dirty="0" err="1">
                <a:solidFill>
                  <a:srgbClr val="3F3F3F"/>
                </a:solidFill>
                <a:latin typeface="Times New Roman" panose="02020603050405020304" pitchFamily="18" charset="0"/>
                <a:cs typeface="Times New Roman" panose="02020603050405020304" pitchFamily="18" charset="0"/>
              </a:rPr>
              <a:t>facélia</a:t>
            </a:r>
            <a:endParaRPr lang="hu-HU" sz="1600" spc="-1" dirty="0">
              <a:solidFill>
                <a:srgbClr val="3F3F3F"/>
              </a:solidFill>
              <a:latin typeface="Times New Roman" panose="02020603050405020304" pitchFamily="18" charset="0"/>
              <a:cs typeface="Times New Roman" panose="02020603050405020304" pitchFamily="18" charset="0"/>
            </a:endParaRPr>
          </a:p>
          <a:p>
            <a:pPr>
              <a:spcBef>
                <a:spcPts val="300"/>
              </a:spcBef>
              <a:spcAft>
                <a:spcPts val="300"/>
              </a:spcAft>
            </a:pPr>
            <a:r>
              <a:rPr lang="hu-HU" sz="1600" b="1" spc="-1" dirty="0">
                <a:solidFill>
                  <a:srgbClr val="3F3F3F"/>
                </a:solidFill>
                <a:latin typeface="Times New Roman" panose="02020603050405020304" pitchFamily="18" charset="0"/>
                <a:cs typeface="Times New Roman" panose="02020603050405020304" pitchFamily="18" charset="0"/>
              </a:rPr>
              <a:t>Precíziós gazdálkodás bevezetése és az ezt megalapozó gépesítés fejlesztés lépései:</a:t>
            </a:r>
          </a:p>
          <a:p>
            <a:pPr>
              <a:spcBef>
                <a:spcPts val="300"/>
              </a:spcBef>
              <a:spcAft>
                <a:spcPts val="300"/>
              </a:spcAft>
            </a:pPr>
            <a:r>
              <a:rPr lang="hu-HU" sz="1600" b="1" spc="-1" dirty="0" smtClean="0">
                <a:solidFill>
                  <a:srgbClr val="3F3F3F"/>
                </a:solidFill>
                <a:latin typeface="Times New Roman" panose="02020603050405020304" pitchFamily="18" charset="0"/>
                <a:cs typeface="Times New Roman" panose="02020603050405020304" pitchFamily="18" charset="0"/>
              </a:rPr>
              <a:t>2011 </a:t>
            </a:r>
            <a:endParaRPr lang="hu-HU" sz="1600" b="1" spc="-1" dirty="0">
              <a:solidFill>
                <a:srgbClr val="3F3F3F"/>
              </a:solidFill>
              <a:latin typeface="Times New Roman" panose="02020603050405020304" pitchFamily="18" charset="0"/>
              <a:cs typeface="Times New Roman" panose="02020603050405020304" pitchFamily="18" charset="0"/>
            </a:endParaRPr>
          </a:p>
          <a:p>
            <a:pPr>
              <a:spcBef>
                <a:spcPts val="300"/>
              </a:spcBef>
              <a:spcAft>
                <a:spcPts val="300"/>
              </a:spcAft>
            </a:pPr>
            <a:r>
              <a:rPr lang="hu-HU" sz="1600" b="1" spc="-1" dirty="0" smtClean="0">
                <a:solidFill>
                  <a:srgbClr val="3F3F3F"/>
                </a:solidFill>
                <a:latin typeface="Times New Roman" panose="02020603050405020304" pitchFamily="18" charset="0"/>
                <a:cs typeface="Times New Roman" panose="02020603050405020304" pitchFamily="18" charset="0"/>
              </a:rPr>
              <a:t>Gépesítés </a:t>
            </a:r>
            <a:r>
              <a:rPr lang="hu-HU" sz="1600" b="1" spc="-1" dirty="0">
                <a:solidFill>
                  <a:srgbClr val="3F3F3F"/>
                </a:solidFill>
                <a:latin typeface="Times New Roman" panose="02020603050405020304" pitchFamily="18" charset="0"/>
                <a:cs typeface="Times New Roman" panose="02020603050405020304" pitchFamily="18" charset="0"/>
              </a:rPr>
              <a:t>fejlesztés:</a:t>
            </a:r>
            <a:r>
              <a:rPr lang="hu-HU" sz="1600" spc="-1" dirty="0">
                <a:solidFill>
                  <a:srgbClr val="3F3F3F"/>
                </a:solidFill>
                <a:latin typeface="Times New Roman" panose="02020603050405020304" pitchFamily="18" charset="0"/>
                <a:cs typeface="Times New Roman" panose="02020603050405020304" pitchFamily="18" charset="0"/>
              </a:rPr>
              <a:t> John </a:t>
            </a:r>
            <a:r>
              <a:rPr lang="hu-HU" sz="1600" spc="-1" dirty="0" err="1">
                <a:solidFill>
                  <a:srgbClr val="3F3F3F"/>
                </a:solidFill>
                <a:latin typeface="Times New Roman" panose="02020603050405020304" pitchFamily="18" charset="0"/>
                <a:cs typeface="Times New Roman" panose="02020603050405020304" pitchFamily="18" charset="0"/>
              </a:rPr>
              <a:t>Deere</a:t>
            </a:r>
            <a:r>
              <a:rPr lang="hu-HU" sz="1600" spc="-1" dirty="0">
                <a:solidFill>
                  <a:srgbClr val="3F3F3F"/>
                </a:solidFill>
                <a:latin typeface="Times New Roman" panose="02020603050405020304" pitchFamily="18" charset="0"/>
                <a:cs typeface="Times New Roman" panose="02020603050405020304" pitchFamily="18" charset="0"/>
              </a:rPr>
              <a:t> 8295R, </a:t>
            </a:r>
            <a:r>
              <a:rPr lang="hu-HU" sz="1600" spc="-1" dirty="0" err="1">
                <a:solidFill>
                  <a:srgbClr val="3F3F3F"/>
                </a:solidFill>
                <a:latin typeface="Times New Roman" panose="02020603050405020304" pitchFamily="18" charset="0"/>
                <a:cs typeface="Times New Roman" panose="02020603050405020304" pitchFamily="18" charset="0"/>
              </a:rPr>
              <a:t>Green</a:t>
            </a:r>
            <a:r>
              <a:rPr lang="hu-HU" sz="1600" spc="-1" dirty="0">
                <a:solidFill>
                  <a:srgbClr val="3F3F3F"/>
                </a:solidFill>
                <a:latin typeface="Times New Roman" panose="02020603050405020304" pitchFamily="18" charset="0"/>
                <a:cs typeface="Times New Roman" panose="02020603050405020304" pitchFamily="18" charset="0"/>
              </a:rPr>
              <a:t> Star 3 2630, </a:t>
            </a:r>
            <a:r>
              <a:rPr lang="hu-HU" sz="1600" spc="-1" dirty="0" err="1">
                <a:solidFill>
                  <a:srgbClr val="3F3F3F"/>
                </a:solidFill>
                <a:latin typeface="Times New Roman" panose="02020603050405020304" pitchFamily="18" charset="0"/>
                <a:cs typeface="Times New Roman" panose="02020603050405020304" pitchFamily="18" charset="0"/>
              </a:rPr>
              <a:t>StarFire</a:t>
            </a:r>
            <a:r>
              <a:rPr lang="hu-HU" sz="1600" spc="-1" dirty="0">
                <a:solidFill>
                  <a:srgbClr val="3F3F3F"/>
                </a:solidFill>
                <a:latin typeface="Times New Roman" panose="02020603050405020304" pitchFamily="18" charset="0"/>
                <a:cs typeface="Times New Roman" panose="02020603050405020304" pitchFamily="18" charset="0"/>
              </a:rPr>
              <a:t> 3000 RTK, 2 db </a:t>
            </a:r>
            <a:r>
              <a:rPr lang="hu-HU" sz="1600" spc="-1" dirty="0" err="1">
                <a:solidFill>
                  <a:srgbClr val="3F3F3F"/>
                </a:solidFill>
                <a:latin typeface="Times New Roman" panose="02020603050405020304" pitchFamily="18" charset="0"/>
                <a:cs typeface="Times New Roman" panose="02020603050405020304" pitchFamily="18" charset="0"/>
              </a:rPr>
              <a:t>Rauch</a:t>
            </a:r>
            <a:r>
              <a:rPr lang="hu-HU" sz="1600" spc="-1" dirty="0">
                <a:solidFill>
                  <a:srgbClr val="3F3F3F"/>
                </a:solidFill>
                <a:latin typeface="Times New Roman" panose="02020603050405020304" pitchFamily="18" charset="0"/>
                <a:cs typeface="Times New Roman" panose="02020603050405020304" pitchFamily="18" charset="0"/>
              </a:rPr>
              <a:t> </a:t>
            </a:r>
            <a:r>
              <a:rPr lang="hu-HU" sz="1600" spc="-1" dirty="0" err="1">
                <a:solidFill>
                  <a:srgbClr val="3F3F3F"/>
                </a:solidFill>
                <a:latin typeface="Times New Roman" panose="02020603050405020304" pitchFamily="18" charset="0"/>
                <a:cs typeface="Times New Roman" panose="02020603050405020304" pitchFamily="18" charset="0"/>
              </a:rPr>
              <a:t>Axis</a:t>
            </a:r>
            <a:r>
              <a:rPr lang="hu-HU" sz="1600" spc="-1" dirty="0">
                <a:solidFill>
                  <a:srgbClr val="3F3F3F"/>
                </a:solidFill>
                <a:latin typeface="Times New Roman" panose="02020603050405020304" pitchFamily="18" charset="0"/>
                <a:cs typeface="Times New Roman" panose="02020603050405020304" pitchFamily="18" charset="0"/>
              </a:rPr>
              <a:t>, John </a:t>
            </a:r>
            <a:r>
              <a:rPr lang="hu-HU" sz="1600" spc="-1" dirty="0" err="1">
                <a:solidFill>
                  <a:srgbClr val="3F3F3F"/>
                </a:solidFill>
                <a:latin typeface="Times New Roman" panose="02020603050405020304" pitchFamily="18" charset="0"/>
                <a:cs typeface="Times New Roman" panose="02020603050405020304" pitchFamily="18" charset="0"/>
              </a:rPr>
              <a:t>Deere</a:t>
            </a:r>
            <a:r>
              <a:rPr lang="hu-HU" sz="1600" spc="-1" dirty="0">
                <a:solidFill>
                  <a:srgbClr val="3F3F3F"/>
                </a:solidFill>
                <a:latin typeface="Times New Roman" panose="02020603050405020304" pitchFamily="18" charset="0"/>
                <a:cs typeface="Times New Roman" panose="02020603050405020304" pitchFamily="18" charset="0"/>
              </a:rPr>
              <a:t> </a:t>
            </a:r>
            <a:r>
              <a:rPr lang="hu-HU" sz="1600" spc="-1" dirty="0" smtClean="0">
                <a:solidFill>
                  <a:srgbClr val="3F3F3F"/>
                </a:solidFill>
                <a:latin typeface="Times New Roman" panose="02020603050405020304" pitchFamily="18" charset="0"/>
                <a:cs typeface="Times New Roman" panose="02020603050405020304" pitchFamily="18" charset="0"/>
              </a:rPr>
              <a:t>kormány </a:t>
            </a:r>
            <a:r>
              <a:rPr lang="hu-HU" sz="1600" spc="-1" dirty="0">
                <a:solidFill>
                  <a:srgbClr val="3F3F3F"/>
                </a:solidFill>
                <a:latin typeface="Times New Roman" panose="02020603050405020304" pitchFamily="18" charset="0"/>
                <a:cs typeface="Times New Roman" panose="02020603050405020304" pitchFamily="18" charset="0"/>
              </a:rPr>
              <a:t>automata </a:t>
            </a:r>
            <a:r>
              <a:rPr lang="hu-HU" sz="1600" spc="-1" dirty="0" smtClean="0">
                <a:solidFill>
                  <a:srgbClr val="3F3F3F"/>
                </a:solidFill>
                <a:latin typeface="Times New Roman" panose="02020603050405020304" pitchFamily="18" charset="0"/>
                <a:cs typeface="Times New Roman" panose="02020603050405020304" pitchFamily="18" charset="0"/>
              </a:rPr>
              <a:t>Helyspecifikus </a:t>
            </a:r>
            <a:r>
              <a:rPr lang="hu-HU" sz="1600" spc="-1" dirty="0">
                <a:solidFill>
                  <a:srgbClr val="3F3F3F"/>
                </a:solidFill>
                <a:latin typeface="Times New Roman" panose="02020603050405020304" pitchFamily="18" charset="0"/>
                <a:cs typeface="Times New Roman" panose="02020603050405020304" pitchFamily="18" charset="0"/>
              </a:rPr>
              <a:t>kijuttatási terv kidolgozása 62 hektáron, repülőről készített </a:t>
            </a:r>
            <a:r>
              <a:rPr lang="hu-HU" sz="1600" spc="-1" dirty="0" smtClean="0">
                <a:solidFill>
                  <a:srgbClr val="3F3F3F"/>
                </a:solidFill>
                <a:latin typeface="Times New Roman" panose="02020603050405020304" pitchFamily="18" charset="0"/>
                <a:cs typeface="Times New Roman" panose="02020603050405020304" pitchFamily="18" charset="0"/>
              </a:rPr>
              <a:t>NDVI </a:t>
            </a:r>
            <a:r>
              <a:rPr lang="hu-HU" sz="1600" spc="-1" dirty="0">
                <a:solidFill>
                  <a:srgbClr val="3F3F3F"/>
                </a:solidFill>
                <a:latin typeface="Times New Roman" panose="02020603050405020304" pitchFamily="18" charset="0"/>
                <a:cs typeface="Times New Roman" panose="02020603050405020304" pitchFamily="18" charset="0"/>
              </a:rPr>
              <a:t>képek készítése alapján egy vegetációs időszakban háromszor</a:t>
            </a:r>
            <a:r>
              <a:rPr lang="hu-HU" sz="1600" spc="-1" dirty="0" smtClean="0">
                <a:solidFill>
                  <a:srgbClr val="3F3F3F"/>
                </a:solidFill>
                <a:latin typeface="Times New Roman" panose="02020603050405020304" pitchFamily="18" charset="0"/>
                <a:cs typeface="Times New Roman" panose="02020603050405020304" pitchFamily="18" charset="0"/>
              </a:rPr>
              <a:t>.</a:t>
            </a:r>
            <a:endParaRPr lang="hu-HU" sz="1600" b="1" spc="-1" dirty="0" smtClean="0">
              <a:solidFill>
                <a:srgbClr val="3F3F3F"/>
              </a:solidFill>
              <a:latin typeface="Times New Roman" panose="02020603050405020304" pitchFamily="18" charset="0"/>
              <a:cs typeface="Times New Roman" panose="02020603050405020304" pitchFamily="18" charset="0"/>
            </a:endParaRPr>
          </a:p>
          <a:p>
            <a:pPr>
              <a:spcBef>
                <a:spcPts val="300"/>
              </a:spcBef>
              <a:spcAft>
                <a:spcPts val="300"/>
              </a:spcAft>
            </a:pPr>
            <a:r>
              <a:rPr lang="hu-HU" sz="1600" b="1" spc="-1" dirty="0" smtClean="0">
                <a:solidFill>
                  <a:srgbClr val="3F3F3F"/>
                </a:solidFill>
                <a:latin typeface="Times New Roman" panose="02020603050405020304" pitchFamily="18" charset="0"/>
                <a:cs typeface="Times New Roman" panose="02020603050405020304" pitchFamily="18" charset="0"/>
              </a:rPr>
              <a:t>2015</a:t>
            </a:r>
          </a:p>
          <a:p>
            <a:pPr>
              <a:spcBef>
                <a:spcPts val="300"/>
              </a:spcBef>
              <a:spcAft>
                <a:spcPts val="300"/>
              </a:spcAft>
            </a:pPr>
            <a:r>
              <a:rPr lang="hu-HU" sz="1600" spc="-1" dirty="0" smtClean="0">
                <a:solidFill>
                  <a:srgbClr val="3F3F3F"/>
                </a:solidFill>
                <a:latin typeface="Times New Roman" panose="02020603050405020304" pitchFamily="18" charset="0"/>
                <a:cs typeface="Times New Roman" panose="02020603050405020304" pitchFamily="18" charset="0"/>
              </a:rPr>
              <a:t>Összes </a:t>
            </a:r>
            <a:r>
              <a:rPr lang="hu-HU" sz="1600" spc="-1" dirty="0">
                <a:solidFill>
                  <a:srgbClr val="3F3F3F"/>
                </a:solidFill>
                <a:latin typeface="Times New Roman" panose="02020603050405020304" pitchFamily="18" charset="0"/>
                <a:cs typeface="Times New Roman" panose="02020603050405020304" pitchFamily="18" charset="0"/>
              </a:rPr>
              <a:t>meglévő erőgép és munkagép képes kommunikálni ISO BUS </a:t>
            </a:r>
            <a:r>
              <a:rPr lang="hu-HU" sz="1600" spc="-1" dirty="0" smtClean="0">
                <a:solidFill>
                  <a:srgbClr val="3F3F3F"/>
                </a:solidFill>
                <a:latin typeface="Times New Roman" panose="02020603050405020304" pitchFamily="18" charset="0"/>
                <a:cs typeface="Times New Roman" panose="02020603050405020304" pitchFamily="18" charset="0"/>
              </a:rPr>
              <a:t>rendszeren </a:t>
            </a:r>
            <a:r>
              <a:rPr lang="hu-HU" sz="1600" spc="-1" dirty="0">
                <a:solidFill>
                  <a:srgbClr val="3F3F3F"/>
                </a:solidFill>
                <a:latin typeface="Times New Roman" panose="02020603050405020304" pitchFamily="18" charset="0"/>
                <a:cs typeface="Times New Roman" panose="02020603050405020304" pitchFamily="18" charset="0"/>
              </a:rPr>
              <a:t>keresztül. Bővített szenzor technika (nitrogén szenzor, </a:t>
            </a:r>
            <a:br>
              <a:rPr lang="hu-HU" sz="1600" spc="-1" dirty="0">
                <a:solidFill>
                  <a:srgbClr val="3F3F3F"/>
                </a:solidFill>
                <a:latin typeface="Times New Roman" panose="02020603050405020304" pitchFamily="18" charset="0"/>
                <a:cs typeface="Times New Roman" panose="02020603050405020304" pitchFamily="18" charset="0"/>
              </a:rPr>
            </a:br>
            <a:r>
              <a:rPr lang="hu-HU" sz="1600" spc="-1" dirty="0">
                <a:solidFill>
                  <a:srgbClr val="3F3F3F"/>
                </a:solidFill>
                <a:latin typeface="Times New Roman" panose="02020603050405020304" pitchFamily="18" charset="0"/>
                <a:cs typeface="Times New Roman" panose="02020603050405020304" pitchFamily="18" charset="0"/>
              </a:rPr>
              <a:t>talaj szenzorok, időjárás állomás). Műholdról, </a:t>
            </a:r>
            <a:r>
              <a:rPr lang="hu-HU" sz="1600" spc="-1" dirty="0" err="1">
                <a:solidFill>
                  <a:srgbClr val="3F3F3F"/>
                </a:solidFill>
                <a:latin typeface="Times New Roman" panose="02020603050405020304" pitchFamily="18" charset="0"/>
                <a:cs typeface="Times New Roman" panose="02020603050405020304" pitchFamily="18" charset="0"/>
              </a:rPr>
              <a:t>drónról</a:t>
            </a:r>
            <a:r>
              <a:rPr lang="hu-HU" sz="1600" spc="-1" dirty="0">
                <a:solidFill>
                  <a:srgbClr val="3F3F3F"/>
                </a:solidFill>
                <a:latin typeface="Times New Roman" panose="02020603050405020304" pitchFamily="18" charset="0"/>
                <a:cs typeface="Times New Roman" panose="02020603050405020304" pitchFamily="18" charset="0"/>
              </a:rPr>
              <a:t> és repülőről </a:t>
            </a:r>
            <a:r>
              <a:rPr lang="hu-HU" sz="1600" spc="-1" dirty="0" smtClean="0">
                <a:solidFill>
                  <a:srgbClr val="3F3F3F"/>
                </a:solidFill>
                <a:latin typeface="Times New Roman" panose="02020603050405020304" pitchFamily="18" charset="0"/>
                <a:cs typeface="Times New Roman" panose="02020603050405020304" pitchFamily="18" charset="0"/>
              </a:rPr>
              <a:t>folyamatosan </a:t>
            </a:r>
            <a:r>
              <a:rPr lang="hu-HU" sz="1600" spc="-1" dirty="0">
                <a:solidFill>
                  <a:srgbClr val="3F3F3F"/>
                </a:solidFill>
                <a:latin typeface="Times New Roman" panose="02020603050405020304" pitchFamily="18" charset="0"/>
                <a:cs typeface="Times New Roman" panose="02020603050405020304" pitchFamily="18" charset="0"/>
              </a:rPr>
              <a:t>adatgyűjtés.</a:t>
            </a:r>
            <a:endParaRPr lang="hu-HU" sz="1600" spc="-1" dirty="0">
              <a:solidFill>
                <a:srgbClr val="3F3F3F"/>
              </a:solidFill>
              <a:latin typeface="Times New Roman" panose="02020603050405020304" pitchFamily="18" charset="0"/>
              <a:cs typeface="Times New Roman" panose="02020603050405020304" pitchFamily="18" charset="0"/>
              <a:sym typeface="Wingdings" panose="05000000000000000000" pitchFamily="2" charset="2"/>
            </a:endParaRPr>
          </a:p>
          <a:p>
            <a:pPr>
              <a:spcBef>
                <a:spcPts val="300"/>
              </a:spcBef>
              <a:spcAft>
                <a:spcPts val="300"/>
              </a:spcAft>
            </a:pPr>
            <a:r>
              <a:rPr lang="hu-HU" sz="1600" b="1" spc="-1" dirty="0" smtClean="0">
                <a:solidFill>
                  <a:srgbClr val="3F3F3F"/>
                </a:solidFill>
                <a:latin typeface="Times New Roman" panose="02020603050405020304" pitchFamily="18" charset="0"/>
                <a:cs typeface="Times New Roman" panose="02020603050405020304" pitchFamily="18" charset="0"/>
              </a:rPr>
              <a:t>2021</a:t>
            </a:r>
          </a:p>
          <a:p>
            <a:pPr>
              <a:spcBef>
                <a:spcPts val="300"/>
              </a:spcBef>
              <a:spcAft>
                <a:spcPts val="300"/>
              </a:spcAft>
            </a:pPr>
            <a:r>
              <a:rPr lang="hu-HU" sz="1600" b="1" spc="-1" dirty="0" smtClean="0">
                <a:solidFill>
                  <a:srgbClr val="3F3F3F"/>
                </a:solidFill>
                <a:latin typeface="Times New Roman" panose="02020603050405020304" pitchFamily="18" charset="0"/>
                <a:cs typeface="Times New Roman" panose="02020603050405020304" pitchFamily="18" charset="0"/>
              </a:rPr>
              <a:t>Öntözésfejlesztés</a:t>
            </a:r>
            <a:r>
              <a:rPr lang="hu-HU" sz="1600" spc="-1" dirty="0">
                <a:solidFill>
                  <a:srgbClr val="3F3F3F"/>
                </a:solidFill>
                <a:latin typeface="Times New Roman" panose="02020603050405020304" pitchFamily="18" charset="0"/>
                <a:cs typeface="Times New Roman" panose="02020603050405020304" pitchFamily="18" charset="0"/>
              </a:rPr>
              <a:t>, energiaszükségletét teljesen mértéken egy most épülő </a:t>
            </a:r>
            <a:r>
              <a:rPr lang="hu-HU" sz="1600" spc="-1" dirty="0" smtClean="0">
                <a:solidFill>
                  <a:srgbClr val="3F3F3F"/>
                </a:solidFill>
                <a:latin typeface="Times New Roman" panose="02020603050405020304" pitchFamily="18" charset="0"/>
                <a:cs typeface="Times New Roman" panose="02020603050405020304" pitchFamily="18" charset="0"/>
              </a:rPr>
              <a:t>naperőmű </a:t>
            </a:r>
            <a:r>
              <a:rPr lang="hu-HU" sz="1600" spc="-1" dirty="0">
                <a:solidFill>
                  <a:srgbClr val="3F3F3F"/>
                </a:solidFill>
                <a:latin typeface="Times New Roman" panose="02020603050405020304" pitchFamily="18" charset="0"/>
                <a:cs typeface="Times New Roman" panose="02020603050405020304" pitchFamily="18" charset="0"/>
              </a:rPr>
              <a:t>fogja fedezni. Így nem csak a precíziós, hanem a körforgásos </a:t>
            </a:r>
            <a:r>
              <a:rPr lang="hu-HU" sz="1600" spc="-1" dirty="0" smtClean="0">
                <a:solidFill>
                  <a:srgbClr val="3F3F3F"/>
                </a:solidFill>
                <a:latin typeface="Times New Roman" panose="02020603050405020304" pitchFamily="18" charset="0"/>
                <a:cs typeface="Times New Roman" panose="02020603050405020304" pitchFamily="18" charset="0"/>
              </a:rPr>
              <a:t>gazdálkodás </a:t>
            </a:r>
            <a:r>
              <a:rPr lang="hu-HU" sz="1600" spc="-1" dirty="0">
                <a:solidFill>
                  <a:srgbClr val="3F3F3F"/>
                </a:solidFill>
                <a:latin typeface="Times New Roman" panose="02020603050405020304" pitchFamily="18" charset="0"/>
                <a:cs typeface="Times New Roman" panose="02020603050405020304" pitchFamily="18" charset="0"/>
              </a:rPr>
              <a:t>is megvalósulhat.</a:t>
            </a:r>
          </a:p>
          <a:p>
            <a:pPr>
              <a:spcBef>
                <a:spcPts val="300"/>
              </a:spcBef>
              <a:spcAft>
                <a:spcPts val="300"/>
              </a:spcAft>
            </a:pPr>
            <a:r>
              <a:rPr lang="hu-HU" sz="1600" b="1" spc="-1" dirty="0" smtClean="0">
                <a:solidFill>
                  <a:srgbClr val="3F3F3F"/>
                </a:solidFill>
                <a:latin typeface="Times New Roman" panose="02020603050405020304" pitchFamily="18" charset="0"/>
                <a:cs typeface="Times New Roman" panose="02020603050405020304" pitchFamily="18" charset="0"/>
              </a:rPr>
              <a:t>Tervezett </a:t>
            </a:r>
            <a:r>
              <a:rPr lang="hu-HU" sz="1600" b="1" spc="-1" dirty="0">
                <a:solidFill>
                  <a:srgbClr val="3F3F3F"/>
                </a:solidFill>
                <a:latin typeface="Times New Roman" panose="02020603050405020304" pitchFamily="18" charset="0"/>
                <a:cs typeface="Times New Roman" panose="02020603050405020304" pitchFamily="18" charset="0"/>
              </a:rPr>
              <a:t>jövőbeli </a:t>
            </a:r>
            <a:r>
              <a:rPr lang="hu-HU" sz="1600" b="1" spc="-1" dirty="0" smtClean="0">
                <a:solidFill>
                  <a:srgbClr val="3F3F3F"/>
                </a:solidFill>
                <a:latin typeface="Times New Roman" panose="02020603050405020304" pitchFamily="18" charset="0"/>
                <a:cs typeface="Times New Roman" panose="02020603050405020304" pitchFamily="18" charset="0"/>
              </a:rPr>
              <a:t>fejlesztések:</a:t>
            </a:r>
          </a:p>
          <a:p>
            <a:pPr>
              <a:spcBef>
                <a:spcPts val="300"/>
              </a:spcBef>
              <a:spcAft>
                <a:spcPts val="300"/>
              </a:spcAft>
            </a:pPr>
            <a:r>
              <a:rPr lang="hu-HU" sz="1600" spc="-1" dirty="0" smtClean="0">
                <a:solidFill>
                  <a:srgbClr val="3F3F3F"/>
                </a:solidFill>
                <a:latin typeface="Times New Roman" panose="02020603050405020304" pitchFamily="18" charset="0"/>
                <a:cs typeface="Times New Roman" panose="02020603050405020304" pitchFamily="18" charset="0"/>
              </a:rPr>
              <a:t>Távlati </a:t>
            </a:r>
            <a:r>
              <a:rPr lang="hu-HU" sz="1600" spc="-1" dirty="0">
                <a:solidFill>
                  <a:srgbClr val="3F3F3F"/>
                </a:solidFill>
                <a:latin typeface="Times New Roman" panose="02020603050405020304" pitchFamily="18" charset="0"/>
                <a:cs typeface="Times New Roman" panose="02020603050405020304" pitchFamily="18" charset="0"/>
              </a:rPr>
              <a:t>célok között szerepel a 2011-ben megépült automatizált </a:t>
            </a:r>
            <a:r>
              <a:rPr lang="hu-HU" sz="1600" spc="-1" dirty="0" smtClean="0">
                <a:solidFill>
                  <a:srgbClr val="3F3F3F"/>
                </a:solidFill>
                <a:latin typeface="Times New Roman" panose="02020603050405020304" pitchFamily="18" charset="0"/>
                <a:cs typeface="Times New Roman" panose="02020603050405020304" pitchFamily="18" charset="0"/>
              </a:rPr>
              <a:t>szárító- </a:t>
            </a:r>
            <a:r>
              <a:rPr lang="hu-HU" sz="1600" spc="-1" dirty="0">
                <a:solidFill>
                  <a:srgbClr val="3F3F3F"/>
                </a:solidFill>
                <a:latin typeface="Times New Roman" panose="02020603050405020304" pitchFamily="18" charset="0"/>
                <a:cs typeface="Times New Roman" panose="02020603050405020304" pitchFamily="18" charset="0"/>
              </a:rPr>
              <a:t>tároló telep bővítése.</a:t>
            </a:r>
          </a:p>
        </p:txBody>
      </p:sp>
      <p:pic>
        <p:nvPicPr>
          <p:cNvPr id="11" name="Kép 10"/>
          <p:cNvPicPr>
            <a:picLocks noChangeAspect="1"/>
          </p:cNvPicPr>
          <p:nvPr/>
        </p:nvPicPr>
        <p:blipFill rotWithShape="1">
          <a:blip r:embed="rId3"/>
          <a:srcRect b="6323"/>
          <a:stretch/>
        </p:blipFill>
        <p:spPr>
          <a:xfrm>
            <a:off x="8724900" y="4650471"/>
            <a:ext cx="3467100" cy="2207529"/>
          </a:xfrm>
          <a:prstGeom prst="rect">
            <a:avLst/>
          </a:prstGeom>
        </p:spPr>
      </p:pic>
    </p:spTree>
    <p:extLst>
      <p:ext uri="{BB962C8B-B14F-4D97-AF65-F5344CB8AC3E}">
        <p14:creationId xmlns:p14="http://schemas.microsoft.com/office/powerpoint/2010/main" val="31012589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21547" y="78798"/>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Igényelhető kapcsolódó </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szolgáltatások</a:t>
            </a:r>
            <a:b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(gyártók, forgalmazók)</a:t>
            </a:r>
            <a:endPar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églalap 5"/>
          <p:cNvSpPr/>
          <p:nvPr/>
        </p:nvSpPr>
        <p:spPr>
          <a:xfrm>
            <a:off x="0" y="2393853"/>
            <a:ext cx="4448573" cy="3477875"/>
          </a:xfrm>
          <a:prstGeom prst="rect">
            <a:avLst/>
          </a:prstGeom>
        </p:spPr>
        <p:txBody>
          <a:bodyPr wrap="square">
            <a:spAutoFit/>
          </a:bodyPr>
          <a:lstStyle/>
          <a:p>
            <a:pPr marL="342900" lvl="0" indent="-342900" algn="just">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Műholdas hozammérés;</a:t>
            </a:r>
          </a:p>
          <a:p>
            <a:pPr marL="342900" lvl="0" indent="-342900" algn="just">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Táblán belüli zónák lehatárolása;</a:t>
            </a:r>
          </a:p>
          <a:p>
            <a:pPr marL="342900" lvl="0" indent="-342900" algn="just">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Talajmintavételezés és labor vizsgálat;</a:t>
            </a:r>
          </a:p>
          <a:p>
            <a:pPr marL="342900" lvl="0" indent="-342900" algn="just">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Kijuttatási tervek készítése;</a:t>
            </a:r>
          </a:p>
          <a:p>
            <a:pPr marL="342900" lvl="0" indent="-342900" algn="just">
              <a:buFont typeface="Symbol" panose="05050102010706020507" pitchFamily="18" charset="2"/>
              <a:buChar char=""/>
            </a:pPr>
            <a:r>
              <a:rPr lang="hu-HU" sz="2000" dirty="0" err="1">
                <a:latin typeface="Times New Roman" panose="02020603050405020304" pitchFamily="18" charset="0"/>
                <a:ea typeface="Calibri" panose="020F0502020204030204" pitchFamily="34" charset="0"/>
                <a:cs typeface="Times New Roman" panose="02020603050405020304" pitchFamily="18" charset="0"/>
              </a:rPr>
              <a:t>mAXI</a:t>
            </a:r>
            <a:r>
              <a:rPr lang="hu-HU" sz="2000" dirty="0">
                <a:latin typeface="Times New Roman" panose="02020603050405020304" pitchFamily="18" charset="0"/>
                <a:ea typeface="Calibri" panose="020F0502020204030204" pitchFamily="34" charset="0"/>
                <a:cs typeface="Times New Roman" panose="02020603050405020304" pitchFamily="18" charset="0"/>
              </a:rPr>
              <a:t>-NET RTK korrekciós jel szolgáltatás;</a:t>
            </a:r>
          </a:p>
          <a:p>
            <a:pPr marL="342900" lvl="0" indent="-342900" algn="just">
              <a:buFont typeface="Symbol" panose="05050102010706020507" pitchFamily="18" charset="2"/>
              <a:buChar char=""/>
            </a:pPr>
            <a:r>
              <a:rPr lang="hu-HU" sz="2000" dirty="0" err="1">
                <a:latin typeface="Times New Roman" panose="02020603050405020304" pitchFamily="18" charset="0"/>
                <a:ea typeface="Calibri" panose="020F0502020204030204" pitchFamily="34" charset="0"/>
                <a:cs typeface="Times New Roman" panose="02020603050405020304" pitchFamily="18" charset="0"/>
              </a:rPr>
              <a:t>mAXI</a:t>
            </a:r>
            <a:r>
              <a:rPr lang="hu-HU" sz="2000" dirty="0">
                <a:latin typeface="Times New Roman" panose="02020603050405020304" pitchFamily="18" charset="0"/>
                <a:ea typeface="Calibri" panose="020F0502020204030204" pitchFamily="34" charset="0"/>
                <a:cs typeface="Times New Roman" panose="02020603050405020304" pitchFamily="18" charset="0"/>
              </a:rPr>
              <a:t>-MAP precíziós gazdálkodási szoftver szolgáltatás;</a:t>
            </a:r>
          </a:p>
          <a:p>
            <a:pPr marL="342900" lvl="0" indent="-342900" algn="just">
              <a:buFont typeface="Symbol" panose="05050102010706020507" pitchFamily="18" charset="2"/>
              <a:buChar char=""/>
            </a:pPr>
            <a:r>
              <a:rPr lang="hu-HU" sz="2000" dirty="0" err="1">
                <a:latin typeface="Times New Roman" panose="02020603050405020304" pitchFamily="18" charset="0"/>
                <a:ea typeface="Calibri" panose="020F0502020204030204" pitchFamily="34" charset="0"/>
                <a:cs typeface="Times New Roman" panose="02020603050405020304" pitchFamily="18" charset="0"/>
              </a:rPr>
              <a:t>Trimble</a:t>
            </a:r>
            <a:r>
              <a:rPr lang="hu-HU" sz="2000" dirty="0">
                <a:latin typeface="Times New Roman" panose="02020603050405020304" pitchFamily="18" charset="0"/>
                <a:ea typeface="Calibri" panose="020F0502020204030204" pitchFamily="34" charset="0"/>
                <a:cs typeface="Times New Roman" panose="02020603050405020304" pitchFamily="18" charset="0"/>
              </a:rPr>
              <a:t> </a:t>
            </a:r>
            <a:r>
              <a:rPr lang="hu-HU" sz="2000" dirty="0" err="1">
                <a:latin typeface="Times New Roman" panose="02020603050405020304" pitchFamily="18" charset="0"/>
                <a:ea typeface="Calibri" panose="020F0502020204030204" pitchFamily="34" charset="0"/>
                <a:cs typeface="Times New Roman" panose="02020603050405020304" pitchFamily="18" charset="0"/>
              </a:rPr>
              <a:t>Ag</a:t>
            </a:r>
            <a:r>
              <a:rPr lang="hu-HU" sz="2000" dirty="0">
                <a:latin typeface="Times New Roman" panose="02020603050405020304" pitchFamily="18" charset="0"/>
                <a:ea typeface="Calibri" panose="020F0502020204030204" pitchFamily="34" charset="0"/>
                <a:cs typeface="Times New Roman" panose="02020603050405020304" pitchFamily="18" charset="0"/>
              </a:rPr>
              <a:t> szoftver;</a:t>
            </a:r>
          </a:p>
          <a:p>
            <a:pPr marL="342900" lvl="0" indent="-342900" algn="just">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Térinformatikai adatkezelés;</a:t>
            </a:r>
          </a:p>
          <a:p>
            <a:pPr marL="342900" lvl="0" indent="-342900" algn="just">
              <a:spcAft>
                <a:spcPts val="800"/>
              </a:spcAft>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Egyéb térinformatikai szolgáltatások;</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Kép 6"/>
          <p:cNvPicPr>
            <a:picLocks noChangeAspect="1"/>
          </p:cNvPicPr>
          <p:nvPr/>
        </p:nvPicPr>
        <p:blipFill rotWithShape="1">
          <a:blip r:embed="rId3"/>
          <a:srcRect t="29738" b="30666"/>
          <a:stretch/>
        </p:blipFill>
        <p:spPr>
          <a:xfrm>
            <a:off x="214867" y="1068290"/>
            <a:ext cx="3642169" cy="1119790"/>
          </a:xfrm>
          <a:prstGeom prst="rect">
            <a:avLst/>
          </a:prstGeom>
        </p:spPr>
      </p:pic>
      <p:pic>
        <p:nvPicPr>
          <p:cNvPr id="8" name="Kép 7"/>
          <p:cNvPicPr>
            <a:picLocks noChangeAspect="1"/>
          </p:cNvPicPr>
          <p:nvPr/>
        </p:nvPicPr>
        <p:blipFill>
          <a:blip r:embed="rId4"/>
          <a:stretch>
            <a:fillRect/>
          </a:stretch>
        </p:blipFill>
        <p:spPr>
          <a:xfrm>
            <a:off x="4559425" y="1404361"/>
            <a:ext cx="4608959" cy="5399067"/>
          </a:xfrm>
          <a:prstGeom prst="rect">
            <a:avLst/>
          </a:prstGeom>
        </p:spPr>
      </p:pic>
      <p:pic>
        <p:nvPicPr>
          <p:cNvPr id="9" name="Kép 8"/>
          <p:cNvPicPr>
            <a:picLocks noChangeAspect="1"/>
          </p:cNvPicPr>
          <p:nvPr/>
        </p:nvPicPr>
        <p:blipFill>
          <a:blip r:embed="rId5"/>
          <a:stretch>
            <a:fillRect/>
          </a:stretch>
        </p:blipFill>
        <p:spPr>
          <a:xfrm>
            <a:off x="9279236" y="1278779"/>
            <a:ext cx="2859786" cy="1588770"/>
          </a:xfrm>
          <a:prstGeom prst="rect">
            <a:avLst/>
          </a:prstGeom>
        </p:spPr>
      </p:pic>
      <p:sp>
        <p:nvSpPr>
          <p:cNvPr id="10" name="Szövegdoboz 9"/>
          <p:cNvSpPr txBox="1"/>
          <p:nvPr/>
        </p:nvSpPr>
        <p:spPr>
          <a:xfrm>
            <a:off x="9410171" y="2637251"/>
            <a:ext cx="2597916" cy="707886"/>
          </a:xfrm>
          <a:prstGeom prst="rect">
            <a:avLst/>
          </a:prstGeom>
          <a:noFill/>
        </p:spPr>
        <p:txBody>
          <a:bodyPr wrap="square" rtlCol="0">
            <a:spAutoFit/>
          </a:bodyPr>
          <a:lstStyle/>
          <a:p>
            <a:pPr marL="285750" indent="-285750">
              <a:buFont typeface="Arial" panose="020B0604020202020204" pitchFamily="34" charset="0"/>
              <a:buChar char="•"/>
            </a:pPr>
            <a:r>
              <a:rPr lang="hu-HU" sz="2000" dirty="0" smtClean="0">
                <a:latin typeface="Times New Roman" panose="02020603050405020304" pitchFamily="18" charset="0"/>
                <a:cs typeface="Times New Roman" panose="02020603050405020304" pitchFamily="18" charset="0"/>
              </a:rPr>
              <a:t>Talajmintavétel;</a:t>
            </a:r>
          </a:p>
          <a:p>
            <a:pPr marL="285750" indent="-285750">
              <a:buFont typeface="Arial" panose="020B0604020202020204" pitchFamily="34" charset="0"/>
              <a:buChar char="•"/>
            </a:pPr>
            <a:r>
              <a:rPr lang="hu-HU" sz="2000" dirty="0" smtClean="0">
                <a:latin typeface="Times New Roman" panose="02020603050405020304" pitchFamily="18" charset="0"/>
                <a:cs typeface="Times New Roman" panose="02020603050405020304" pitchFamily="18" charset="0"/>
              </a:rPr>
              <a:t>Szaktanácsadás.</a:t>
            </a:r>
            <a:endParaRPr lang="hu-HU" sz="2000" dirty="0">
              <a:latin typeface="Times New Roman" panose="02020603050405020304" pitchFamily="18" charset="0"/>
              <a:cs typeface="Times New Roman" panose="02020603050405020304" pitchFamily="18" charset="0"/>
            </a:endParaRPr>
          </a:p>
        </p:txBody>
      </p:sp>
      <p:pic>
        <p:nvPicPr>
          <p:cNvPr id="12" name="Kép 11"/>
          <p:cNvPicPr>
            <a:picLocks noChangeAspect="1"/>
          </p:cNvPicPr>
          <p:nvPr/>
        </p:nvPicPr>
        <p:blipFill>
          <a:blip r:embed="rId6"/>
          <a:stretch>
            <a:fillRect/>
          </a:stretch>
        </p:blipFill>
        <p:spPr>
          <a:xfrm>
            <a:off x="9344703" y="3762666"/>
            <a:ext cx="2728851" cy="609728"/>
          </a:xfrm>
          <a:prstGeom prst="rect">
            <a:avLst/>
          </a:prstGeom>
        </p:spPr>
      </p:pic>
      <p:sp>
        <p:nvSpPr>
          <p:cNvPr id="13" name="Téglalap 12"/>
          <p:cNvSpPr/>
          <p:nvPr/>
        </p:nvSpPr>
        <p:spPr>
          <a:xfrm>
            <a:off x="9410171" y="4703609"/>
            <a:ext cx="2728851" cy="1631216"/>
          </a:xfrm>
          <a:prstGeom prst="rect">
            <a:avLst/>
          </a:prstGeom>
        </p:spPr>
        <p:txBody>
          <a:bodyPr wrap="square">
            <a:spAutoFit/>
          </a:bodyPr>
          <a:lstStyle/>
          <a:p>
            <a:r>
              <a:rPr lang="hu-HU" sz="2000" dirty="0">
                <a:latin typeface="Times New Roman" panose="02020603050405020304" pitchFamily="18" charset="0"/>
                <a:cs typeface="Times New Roman" panose="02020603050405020304" pitchFamily="18" charset="0"/>
              </a:rPr>
              <a:t>Az </a:t>
            </a:r>
            <a:r>
              <a:rPr lang="hu-HU" sz="2000" dirty="0" err="1">
                <a:latin typeface="Times New Roman" panose="02020603050405020304" pitchFamily="18" charset="0"/>
                <a:cs typeface="Times New Roman" panose="02020603050405020304" pitchFamily="18" charset="0"/>
              </a:rPr>
              <a:t>AgroVIR</a:t>
            </a:r>
            <a:r>
              <a:rPr lang="hu-HU" sz="2000" dirty="0">
                <a:latin typeface="Times New Roman" panose="02020603050405020304" pitchFamily="18" charset="0"/>
                <a:cs typeface="Times New Roman" panose="02020603050405020304" pitchFamily="18" charset="0"/>
              </a:rPr>
              <a:t> független piaci szereplő amely saját fejlesztésű felhő alapú megoldásaival segíti a gazdálkodókat.</a:t>
            </a:r>
          </a:p>
        </p:txBody>
      </p:sp>
      <p:sp>
        <p:nvSpPr>
          <p:cNvPr id="14" name="Szövegdoboz 13"/>
          <p:cNvSpPr txBox="1"/>
          <p:nvPr/>
        </p:nvSpPr>
        <p:spPr>
          <a:xfrm>
            <a:off x="5951178" y="2575161"/>
            <a:ext cx="1825451" cy="584775"/>
          </a:xfrm>
          <a:prstGeom prst="rect">
            <a:avLst/>
          </a:prstGeom>
          <a:noFill/>
        </p:spPr>
        <p:txBody>
          <a:bodyPr wrap="square" rtlCol="0">
            <a:spAutoFit/>
          </a:bodyPr>
          <a:lstStyle/>
          <a:p>
            <a:pPr algn="ctr"/>
            <a:r>
              <a:rPr lang="hu-HU" sz="3200" b="1" dirty="0"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KITE</a:t>
            </a:r>
            <a:endParaRPr lang="hu-HU" sz="32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46864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8493" y="78798"/>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Igényelhető kapcsolódó szolgáltatások</a:t>
            </a:r>
            <a:b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(független szakmai szervezetek)</a:t>
            </a:r>
            <a:endPar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Kép 2"/>
          <p:cNvPicPr>
            <a:picLocks noChangeAspect="1"/>
          </p:cNvPicPr>
          <p:nvPr/>
        </p:nvPicPr>
        <p:blipFill>
          <a:blip r:embed="rId3"/>
          <a:stretch>
            <a:fillRect/>
          </a:stretch>
        </p:blipFill>
        <p:spPr>
          <a:xfrm>
            <a:off x="117861" y="217824"/>
            <a:ext cx="3414056" cy="1438781"/>
          </a:xfrm>
          <a:prstGeom prst="rect">
            <a:avLst/>
          </a:prstGeom>
        </p:spPr>
      </p:pic>
      <p:sp>
        <p:nvSpPr>
          <p:cNvPr id="5" name="Téglalap 4"/>
          <p:cNvSpPr/>
          <p:nvPr/>
        </p:nvSpPr>
        <p:spPr>
          <a:xfrm>
            <a:off x="117861" y="1719161"/>
            <a:ext cx="5133474" cy="1200329"/>
          </a:xfrm>
          <a:prstGeom prst="rect">
            <a:avLst/>
          </a:prstGeom>
        </p:spPr>
        <p:txBody>
          <a:bodyPr wrap="square">
            <a:spAutoFit/>
          </a:bodyPr>
          <a:lstStyle/>
          <a:p>
            <a:pPr lvl="0">
              <a:lnSpc>
                <a:spcPct val="90000"/>
              </a:lnSpc>
              <a:buSzPts val="1600"/>
            </a:pPr>
            <a:r>
              <a:rPr lang="hu-HU" sz="2000" dirty="0">
                <a:solidFill>
                  <a:srgbClr val="3F3F3F"/>
                </a:solidFill>
                <a:latin typeface="Times New Roman" panose="02020603050405020304" pitchFamily="18" charset="0"/>
                <a:ea typeface="Calibri"/>
                <a:cs typeface="Times New Roman" panose="02020603050405020304" pitchFamily="18" charset="0"/>
                <a:sym typeface="Calibri"/>
              </a:rPr>
              <a:t>A NAK által nyilvántartott aktív szaktanácsadók (A mezőgazdasági és vidékfejlesztési szaktanácsadói tevékenységről szóló 73/2015. (XI. 6.) FM rendelet alapján)</a:t>
            </a:r>
            <a:endParaRPr lang="hu-HU" sz="2000" b="1" dirty="0">
              <a:solidFill>
                <a:srgbClr val="222222"/>
              </a:solidFill>
              <a:latin typeface="Times New Roman" panose="02020603050405020304" pitchFamily="18" charset="0"/>
              <a:ea typeface="Calibri"/>
              <a:cs typeface="Times New Roman" panose="02020603050405020304" pitchFamily="18" charset="0"/>
              <a:sym typeface="Calibri"/>
            </a:endParaRPr>
          </a:p>
        </p:txBody>
      </p:sp>
      <p:pic>
        <p:nvPicPr>
          <p:cNvPr id="7" name="Kép 6"/>
          <p:cNvPicPr>
            <a:picLocks noChangeAspect="1"/>
          </p:cNvPicPr>
          <p:nvPr/>
        </p:nvPicPr>
        <p:blipFill>
          <a:blip r:embed="rId4"/>
          <a:stretch>
            <a:fillRect/>
          </a:stretch>
        </p:blipFill>
        <p:spPr>
          <a:xfrm>
            <a:off x="246197" y="4090005"/>
            <a:ext cx="3949303" cy="2005995"/>
          </a:xfrm>
          <a:prstGeom prst="rect">
            <a:avLst/>
          </a:prstGeom>
        </p:spPr>
      </p:pic>
      <p:pic>
        <p:nvPicPr>
          <p:cNvPr id="8" name="Kép 7"/>
          <p:cNvPicPr>
            <a:picLocks noChangeAspect="1"/>
          </p:cNvPicPr>
          <p:nvPr/>
        </p:nvPicPr>
        <p:blipFill rotWithShape="1">
          <a:blip r:embed="rId5"/>
          <a:srcRect l="3776" t="15240" b="8619"/>
          <a:stretch/>
        </p:blipFill>
        <p:spPr>
          <a:xfrm>
            <a:off x="117861" y="2979416"/>
            <a:ext cx="4496309" cy="1463842"/>
          </a:xfrm>
          <a:prstGeom prst="rect">
            <a:avLst/>
          </a:prstGeom>
        </p:spPr>
      </p:pic>
      <p:pic>
        <p:nvPicPr>
          <p:cNvPr id="9" name="Kép 8"/>
          <p:cNvPicPr>
            <a:picLocks noChangeAspect="1"/>
          </p:cNvPicPr>
          <p:nvPr/>
        </p:nvPicPr>
        <p:blipFill>
          <a:blip r:embed="rId6"/>
          <a:stretch>
            <a:fillRect/>
          </a:stretch>
        </p:blipFill>
        <p:spPr>
          <a:xfrm>
            <a:off x="5272199" y="1835502"/>
            <a:ext cx="2543175" cy="1800225"/>
          </a:xfrm>
          <a:prstGeom prst="rect">
            <a:avLst/>
          </a:prstGeom>
        </p:spPr>
      </p:pic>
      <p:pic>
        <p:nvPicPr>
          <p:cNvPr id="10" name="Kép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0199" y="1719161"/>
            <a:ext cx="3493899" cy="2476301"/>
          </a:xfrm>
          <a:prstGeom prst="rect">
            <a:avLst/>
          </a:prstGeom>
        </p:spPr>
      </p:pic>
      <p:sp>
        <p:nvSpPr>
          <p:cNvPr id="11" name="Szövegdoboz 10"/>
          <p:cNvSpPr txBox="1"/>
          <p:nvPr/>
        </p:nvSpPr>
        <p:spPr>
          <a:xfrm>
            <a:off x="5461534" y="1435392"/>
            <a:ext cx="6673555" cy="400110"/>
          </a:xfrm>
          <a:prstGeom prst="rect">
            <a:avLst/>
          </a:prstGeom>
          <a:noFill/>
        </p:spPr>
        <p:txBody>
          <a:bodyPr wrap="square" rtlCol="0">
            <a:spAutoFit/>
          </a:bodyPr>
          <a:lstStyle/>
          <a:p>
            <a:r>
              <a:rPr lang="hu-HU" sz="2000" dirty="0" smtClean="0">
                <a:latin typeface="Times New Roman" panose="02020603050405020304" pitchFamily="18" charset="0"/>
                <a:cs typeface="Times New Roman" panose="02020603050405020304" pitchFamily="18" charset="0"/>
              </a:rPr>
              <a:t>Agrárinformatikai Felsőoktatási Ipari Együttműködési Központ</a:t>
            </a:r>
            <a:endParaRPr lang="hu-HU" sz="2000" dirty="0">
              <a:latin typeface="Times New Roman" panose="02020603050405020304" pitchFamily="18" charset="0"/>
              <a:cs typeface="Times New Roman" panose="02020603050405020304" pitchFamily="18" charset="0"/>
            </a:endParaRPr>
          </a:p>
        </p:txBody>
      </p:sp>
      <p:sp>
        <p:nvSpPr>
          <p:cNvPr id="12" name="Szövegdoboz 11"/>
          <p:cNvSpPr txBox="1"/>
          <p:nvPr/>
        </p:nvSpPr>
        <p:spPr>
          <a:xfrm>
            <a:off x="5557795" y="3662479"/>
            <a:ext cx="2671813" cy="400110"/>
          </a:xfrm>
          <a:prstGeom prst="rect">
            <a:avLst/>
          </a:prstGeom>
          <a:noFill/>
        </p:spPr>
        <p:txBody>
          <a:bodyPr wrap="square" rtlCol="0">
            <a:spAutoFit/>
          </a:bodyPr>
          <a:lstStyle/>
          <a:p>
            <a:r>
              <a:rPr lang="hu-HU" sz="2000" dirty="0" smtClean="0">
                <a:latin typeface="Times New Roman" panose="02020603050405020304" pitchFamily="18" charset="0"/>
                <a:cs typeface="Times New Roman" panose="02020603050405020304" pitchFamily="18" charset="0"/>
              </a:rPr>
              <a:t>Szolgáltatások:</a:t>
            </a:r>
            <a:endParaRPr lang="hu-HU" sz="2000" dirty="0">
              <a:latin typeface="Times New Roman" panose="02020603050405020304" pitchFamily="18" charset="0"/>
              <a:cs typeface="Times New Roman" panose="02020603050405020304" pitchFamily="18" charset="0"/>
            </a:endParaRPr>
          </a:p>
        </p:txBody>
      </p:sp>
      <p:sp>
        <p:nvSpPr>
          <p:cNvPr id="13" name="Téglalap 12"/>
          <p:cNvSpPr/>
          <p:nvPr/>
        </p:nvSpPr>
        <p:spPr>
          <a:xfrm>
            <a:off x="4742506" y="4222214"/>
            <a:ext cx="7392583" cy="2640723"/>
          </a:xfrm>
          <a:prstGeom prst="rect">
            <a:avLst/>
          </a:prstGeom>
        </p:spPr>
        <p:txBody>
          <a:bodyPr wrap="square">
            <a:spAutoFit/>
          </a:bodyPr>
          <a:lstStyle/>
          <a:p>
            <a:pPr marL="342900" lvl="0" indent="-342900">
              <a:lnSpc>
                <a:spcPct val="115000"/>
              </a:lnSpc>
              <a:buFont typeface="Symbol" panose="05050102010706020507" pitchFamily="18" charset="2"/>
              <a:buChar char=""/>
            </a:pPr>
            <a:r>
              <a:rPr lang="hu-HU" sz="1800" dirty="0">
                <a:latin typeface="Times New Roman" panose="02020603050405020304" pitchFamily="18" charset="0"/>
                <a:ea typeface="Calibri" panose="020F0502020204030204" pitchFamily="34" charset="0"/>
                <a:cs typeface="Times New Roman" panose="02020603050405020304" pitchFamily="18" charset="0"/>
              </a:rPr>
              <a:t>ISO 11783 szabvány megfelelőség vizsgálat (ISOBUS konformitás teszt) </a:t>
            </a:r>
            <a:r>
              <a:rPr lang="hu-HU" sz="1800" dirty="0" smtClean="0">
                <a:latin typeface="Times New Roman" panose="02020603050405020304" pitchFamily="18" charset="0"/>
                <a:ea typeface="Calibri" panose="020F0502020204030204" pitchFamily="34" charset="0"/>
                <a:cs typeface="Times New Roman" panose="02020603050405020304" pitchFamily="18" charset="0"/>
              </a:rPr>
              <a:t>végzése, kommunikációs </a:t>
            </a:r>
            <a:r>
              <a:rPr lang="hu-HU" sz="1800" dirty="0">
                <a:latin typeface="Times New Roman" panose="02020603050405020304" pitchFamily="18" charset="0"/>
                <a:ea typeface="Calibri" panose="020F0502020204030204" pitchFamily="34" charset="0"/>
                <a:cs typeface="Times New Roman" panose="02020603050405020304" pitchFamily="18" charset="0"/>
              </a:rPr>
              <a:t>problémák elemzése;</a:t>
            </a:r>
          </a:p>
          <a:p>
            <a:pPr marL="342900" lvl="0" indent="-342900">
              <a:lnSpc>
                <a:spcPct val="115000"/>
              </a:lnSpc>
              <a:buFont typeface="Symbol" panose="05050102010706020507" pitchFamily="18" charset="2"/>
              <a:buChar char=""/>
            </a:pPr>
            <a:r>
              <a:rPr lang="hu-HU" sz="1800" dirty="0" err="1">
                <a:latin typeface="Times New Roman" panose="02020603050405020304" pitchFamily="18" charset="0"/>
                <a:ea typeface="Calibri" panose="020F0502020204030204" pitchFamily="34" charset="0"/>
                <a:cs typeface="Times New Roman" panose="02020603050405020304" pitchFamily="18" charset="0"/>
              </a:rPr>
              <a:t>Hiperspektrális</a:t>
            </a:r>
            <a:r>
              <a:rPr lang="hu-HU" sz="1800" dirty="0">
                <a:latin typeface="Times New Roman" panose="02020603050405020304" pitchFamily="18" charset="0"/>
                <a:ea typeface="Calibri" panose="020F0502020204030204" pitchFamily="34" charset="0"/>
                <a:cs typeface="Times New Roman" panose="02020603050405020304" pitchFamily="18" charset="0"/>
              </a:rPr>
              <a:t> távérzékelés, alkalmazott </a:t>
            </a:r>
            <a:r>
              <a:rPr lang="hu-HU" sz="1800" dirty="0" err="1">
                <a:latin typeface="Times New Roman" panose="02020603050405020304" pitchFamily="18" charset="0"/>
                <a:ea typeface="Calibri" panose="020F0502020204030204" pitchFamily="34" charset="0"/>
                <a:cs typeface="Times New Roman" panose="02020603050405020304" pitchFamily="18" charset="0"/>
              </a:rPr>
              <a:t>dróntechnológia</a:t>
            </a:r>
            <a:r>
              <a:rPr lang="hu-HU" sz="18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15000"/>
              </a:lnSpc>
              <a:buFont typeface="Symbol" panose="05050102010706020507" pitchFamily="18" charset="2"/>
              <a:buChar char=""/>
            </a:pPr>
            <a:r>
              <a:rPr lang="hu-HU" sz="1800" dirty="0">
                <a:latin typeface="Times New Roman" panose="02020603050405020304" pitchFamily="18" charset="0"/>
                <a:ea typeface="Calibri" panose="020F0502020204030204" pitchFamily="34" charset="0"/>
                <a:cs typeface="Times New Roman" panose="02020603050405020304" pitchFamily="18" charset="0"/>
              </a:rPr>
              <a:t>Mobil (felhő, internet, telefon) adat továbbító-elemző rendszerek fejlesztése;</a:t>
            </a:r>
          </a:p>
          <a:p>
            <a:pPr marL="342900" lvl="0" indent="-342900">
              <a:lnSpc>
                <a:spcPct val="115000"/>
              </a:lnSpc>
              <a:buFont typeface="Symbol" panose="05050102010706020507" pitchFamily="18" charset="2"/>
              <a:buChar char=""/>
            </a:pPr>
            <a:r>
              <a:rPr lang="hu-HU" sz="1800" dirty="0">
                <a:latin typeface="Times New Roman" panose="02020603050405020304" pitchFamily="18" charset="0"/>
                <a:ea typeface="Calibri" panose="020F0502020204030204" pitchFamily="34" charset="0"/>
                <a:cs typeface="Times New Roman" panose="02020603050405020304" pitchFamily="18" charset="0"/>
              </a:rPr>
              <a:t>Fedélzeti informatikai rendszerek fejlesztése (</a:t>
            </a:r>
            <a:r>
              <a:rPr lang="hu-HU" sz="1800" dirty="0" err="1">
                <a:latin typeface="Times New Roman" panose="02020603050405020304" pitchFamily="18" charset="0"/>
                <a:ea typeface="Calibri" panose="020F0502020204030204" pitchFamily="34" charset="0"/>
                <a:cs typeface="Times New Roman" panose="02020603050405020304" pitchFamily="18" charset="0"/>
              </a:rPr>
              <a:t>Task</a:t>
            </a:r>
            <a:r>
              <a:rPr lang="hu-HU" sz="1800" dirty="0">
                <a:latin typeface="Times New Roman" panose="02020603050405020304" pitchFamily="18" charset="0"/>
                <a:ea typeface="Calibri" panose="020F0502020204030204" pitchFamily="34" charset="0"/>
                <a:cs typeface="Times New Roman" panose="02020603050405020304" pitchFamily="18" charset="0"/>
              </a:rPr>
              <a:t>-menedzser fejlesztés, </a:t>
            </a:r>
            <a:r>
              <a:rPr lang="hu-HU" sz="1800" dirty="0" err="1">
                <a:latin typeface="Times New Roman" panose="02020603050405020304" pitchFamily="18" charset="0"/>
                <a:ea typeface="Calibri" panose="020F0502020204030204" pitchFamily="34" charset="0"/>
                <a:cs typeface="Times New Roman" panose="02020603050405020304" pitchFamily="18" charset="0"/>
              </a:rPr>
              <a:t>RetroFit</a:t>
            </a:r>
            <a:r>
              <a:rPr lang="hu-HU" sz="1800" dirty="0">
                <a:latin typeface="Times New Roman" panose="02020603050405020304" pitchFamily="18" charset="0"/>
                <a:ea typeface="Calibri" panose="020F0502020204030204" pitchFamily="34" charset="0"/>
                <a:cs typeface="Times New Roman" panose="02020603050405020304" pitchFamily="18" charset="0"/>
              </a:rPr>
              <a:t> rendszerek telepítése, szenzortechnika);</a:t>
            </a:r>
          </a:p>
          <a:p>
            <a:pPr marL="342900" lvl="0" indent="-342900">
              <a:lnSpc>
                <a:spcPct val="115000"/>
              </a:lnSpc>
              <a:spcAft>
                <a:spcPts val="1000"/>
              </a:spcAft>
              <a:buFont typeface="Symbol" panose="05050102010706020507" pitchFamily="18" charset="2"/>
              <a:buChar char=""/>
            </a:pPr>
            <a:r>
              <a:rPr lang="hu-HU" sz="1800" dirty="0">
                <a:latin typeface="Times New Roman" panose="02020603050405020304" pitchFamily="18" charset="0"/>
                <a:ea typeface="Calibri" panose="020F0502020204030204" pitchFamily="34" charset="0"/>
                <a:cs typeface="Times New Roman" panose="02020603050405020304" pitchFamily="18" charset="0"/>
              </a:rPr>
              <a:t>Táv-elérésű eszközök fejlesztése (távirányítás, automatizálás);</a:t>
            </a:r>
          </a:p>
        </p:txBody>
      </p:sp>
    </p:spTree>
    <p:extLst>
      <p:ext uri="{BB962C8B-B14F-4D97-AF65-F5344CB8AC3E}">
        <p14:creationId xmlns:p14="http://schemas.microsoft.com/office/powerpoint/2010/main" val="13392307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49256" y="88034"/>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Gyakorlati jellegű </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kérdések</a:t>
            </a:r>
            <a:r>
              <a:rPr lang="hu-HU" dirty="0" smtClean="0"/>
              <a:t/>
            </a:r>
            <a:br>
              <a:rPr lang="hu-HU" dirty="0" smtClean="0"/>
            </a:br>
            <a:endParaRPr lang="hu-HU" dirty="0"/>
          </a:p>
        </p:txBody>
      </p:sp>
      <p:sp>
        <p:nvSpPr>
          <p:cNvPr id="3" name="Téglalap 2"/>
          <p:cNvSpPr/>
          <p:nvPr/>
        </p:nvSpPr>
        <p:spPr>
          <a:xfrm>
            <a:off x="475342" y="750815"/>
            <a:ext cx="11024461" cy="2041585"/>
          </a:xfrm>
          <a:prstGeom prst="rect">
            <a:avLst/>
          </a:prstGeom>
        </p:spPr>
        <p:txBody>
          <a:bodyPr wrap="square">
            <a:spAutoFit/>
          </a:bodyPr>
          <a:lstStyle/>
          <a:p>
            <a:pPr algn="just">
              <a:lnSpc>
                <a:spcPct val="150000"/>
              </a:lnSpc>
              <a:spcAft>
                <a:spcPts val="800"/>
              </a:spcAft>
            </a:pPr>
            <a:r>
              <a:rPr lang="hu-HU" sz="2000" b="1" dirty="0">
                <a:latin typeface="Times New Roman" panose="02020603050405020304" pitchFamily="18" charset="0"/>
                <a:ea typeface="Calibri" panose="020F0502020204030204" pitchFamily="34" charset="0"/>
                <a:cs typeface="Times New Roman" panose="02020603050405020304" pitchFamily="18" charset="0"/>
              </a:rPr>
              <a:t>1. Mit szabályoz az ISO 11783 (ISOBUS) szabvány?</a:t>
            </a:r>
          </a:p>
          <a:p>
            <a:pPr marL="342900" lvl="0" indent="-342900" algn="just">
              <a:lnSpc>
                <a:spcPct val="150000"/>
              </a:lnSpc>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A mezőgazdasági erő- és munkagépek közötti számítógépes kommunikációt.</a:t>
            </a:r>
          </a:p>
          <a:p>
            <a:pPr marL="342900" lvl="0" indent="-342900" algn="just">
              <a:lnSpc>
                <a:spcPct val="150000"/>
              </a:lnSpc>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Ez egy vállalatirányítási (minőségbiztosítási) rendszer.</a:t>
            </a:r>
          </a:p>
          <a:p>
            <a:pPr marL="342900" lvl="0" indent="-342900" algn="just">
              <a:lnSpc>
                <a:spcPct val="150000"/>
              </a:lnSpc>
              <a:spcAft>
                <a:spcPts val="800"/>
              </a:spcAf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A növényvédelem környezetvédelmi szabályait.</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églalap 3"/>
          <p:cNvSpPr/>
          <p:nvPr/>
        </p:nvSpPr>
        <p:spPr>
          <a:xfrm>
            <a:off x="475341" y="2792400"/>
            <a:ext cx="11429519" cy="1733808"/>
          </a:xfrm>
          <a:prstGeom prst="rect">
            <a:avLst/>
          </a:prstGeom>
        </p:spPr>
        <p:txBody>
          <a:bodyPr wrap="square">
            <a:spAutoFit/>
          </a:bodyPr>
          <a:lstStyle/>
          <a:p>
            <a:pPr algn="just">
              <a:spcAft>
                <a:spcPts val="800"/>
              </a:spcAft>
            </a:pPr>
            <a:r>
              <a:rPr lang="hu-HU" sz="2000" b="1" dirty="0">
                <a:latin typeface="Times New Roman" panose="02020603050405020304" pitchFamily="18" charset="0"/>
                <a:ea typeface="Calibri" panose="020F0502020204030204" pitchFamily="34" charset="0"/>
                <a:cs typeface="Times New Roman" panose="02020603050405020304" pitchFamily="18" charset="0"/>
              </a:rPr>
              <a:t>2. Hogyan avatkozik be a permetezőgép dózisszabályzója, ha a domborzati viszonyok miatt csökken a haladási sebesség?</a:t>
            </a:r>
          </a:p>
          <a:p>
            <a:pPr marL="342900" lvl="0" indent="-342900" algn="jus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Vészjelzést ad.</a:t>
            </a:r>
          </a:p>
          <a:p>
            <a:pPr marL="342900" lvl="0" indent="-342900" algn="jus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A nyomásszabályzónál csökkenti a rendszernyomást.</a:t>
            </a:r>
          </a:p>
          <a:p>
            <a:pPr marL="342900" lvl="0" indent="-342900" algn="just">
              <a:spcAft>
                <a:spcPts val="800"/>
              </a:spcAft>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Fojtószeleppel csökkenti a rendszernyomást.</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églalap 4"/>
          <p:cNvSpPr/>
          <p:nvPr/>
        </p:nvSpPr>
        <p:spPr>
          <a:xfrm>
            <a:off x="349256" y="4526208"/>
            <a:ext cx="11555604" cy="1426031"/>
          </a:xfrm>
          <a:prstGeom prst="rect">
            <a:avLst/>
          </a:prstGeom>
        </p:spPr>
        <p:txBody>
          <a:bodyPr wrap="square">
            <a:spAutoFit/>
          </a:bodyPr>
          <a:lstStyle/>
          <a:p>
            <a:pPr algn="just">
              <a:spcAft>
                <a:spcPts val="800"/>
              </a:spcAft>
            </a:pPr>
            <a:r>
              <a:rPr lang="hu-HU" sz="2000" b="1" dirty="0">
                <a:latin typeface="Times New Roman" panose="02020603050405020304" pitchFamily="18" charset="0"/>
                <a:ea typeface="Calibri" panose="020F0502020204030204" pitchFamily="34" charset="0"/>
                <a:cs typeface="Times New Roman" panose="02020603050405020304" pitchFamily="18" charset="0"/>
              </a:rPr>
              <a:t>3. Lehet-e a sorban (a tövek között) géppel kapálni?</a:t>
            </a:r>
          </a:p>
          <a:p>
            <a:pPr marL="342900" lvl="0" indent="-342900" algn="just">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Lehet. Négyzetbe vetés esetén keresztben is </a:t>
            </a:r>
            <a:r>
              <a:rPr lang="hu-HU" sz="2000" dirty="0" err="1">
                <a:latin typeface="Times New Roman" panose="02020603050405020304" pitchFamily="18" charset="0"/>
                <a:ea typeface="Calibri" panose="020F0502020204030204" pitchFamily="34" charset="0"/>
                <a:cs typeface="Times New Roman" panose="02020603050405020304" pitchFamily="18" charset="0"/>
              </a:rPr>
              <a:t>kultivátorozhatunk</a:t>
            </a:r>
            <a:r>
              <a:rPr lang="hu-HU" sz="20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Lehet, növényfelismerő automatával ellátott kultivátorral. </a:t>
            </a:r>
          </a:p>
          <a:p>
            <a:pPr marL="342900" lvl="0" indent="-342900" algn="just">
              <a:spcAft>
                <a:spcPts val="800"/>
              </a:spcAf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Nem lehet.</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15569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21547" y="0"/>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Gyakorlati jellegű </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kérdések</a:t>
            </a:r>
            <a:b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hu-HU" dirty="0"/>
          </a:p>
        </p:txBody>
      </p:sp>
      <p:sp>
        <p:nvSpPr>
          <p:cNvPr id="3" name="Téglalap 2"/>
          <p:cNvSpPr/>
          <p:nvPr/>
        </p:nvSpPr>
        <p:spPr>
          <a:xfrm>
            <a:off x="182063" y="1027906"/>
            <a:ext cx="11555605" cy="1426031"/>
          </a:xfrm>
          <a:prstGeom prst="rect">
            <a:avLst/>
          </a:prstGeom>
        </p:spPr>
        <p:txBody>
          <a:bodyPr wrap="square">
            <a:spAutoFit/>
          </a:bodyPr>
          <a:lstStyle/>
          <a:p>
            <a:pPr algn="just">
              <a:spcAft>
                <a:spcPts val="800"/>
              </a:spcAft>
            </a:pPr>
            <a:r>
              <a:rPr lang="hu-HU" sz="2000" b="1" dirty="0">
                <a:latin typeface="Times New Roman" panose="02020603050405020304" pitchFamily="18" charset="0"/>
                <a:ea typeface="Calibri" panose="020F0502020204030204" pitchFamily="34" charset="0"/>
                <a:cs typeface="Times New Roman" panose="02020603050405020304" pitchFamily="18" charset="0"/>
              </a:rPr>
              <a:t>4. Mire jó az injektoros (</a:t>
            </a:r>
            <a:r>
              <a:rPr lang="hu-HU" sz="2000" b="1" dirty="0" err="1">
                <a:latin typeface="Times New Roman" panose="02020603050405020304" pitchFamily="18" charset="0"/>
                <a:ea typeface="Calibri" panose="020F0502020204030204" pitchFamily="34" charset="0"/>
                <a:cs typeface="Times New Roman" panose="02020603050405020304" pitchFamily="18" charset="0"/>
              </a:rPr>
              <a:t>légbeszívásos</a:t>
            </a:r>
            <a:r>
              <a:rPr lang="hu-HU" sz="2000" b="1" dirty="0">
                <a:latin typeface="Times New Roman" panose="02020603050405020304" pitchFamily="18" charset="0"/>
                <a:ea typeface="Calibri" panose="020F0502020204030204" pitchFamily="34" charset="0"/>
                <a:cs typeface="Times New Roman" panose="02020603050405020304" pitchFamily="18" charset="0"/>
              </a:rPr>
              <a:t>) szórófej?</a:t>
            </a:r>
          </a:p>
          <a:p>
            <a:pPr marL="342900" lvl="0" indent="-342900" algn="just">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Csökkenti az elsodródást, de jó fedőképességet biztosít.</a:t>
            </a:r>
          </a:p>
          <a:p>
            <a:pPr marL="342900" lvl="0" indent="-342900" algn="jus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Alkalmazása során a nyomásingadozás nem változtatja meg a kiszórt mennyiséget.</a:t>
            </a:r>
          </a:p>
          <a:p>
            <a:pPr marL="342900" lvl="0" indent="-342900" algn="just">
              <a:spcAft>
                <a:spcPts val="800"/>
              </a:spcAf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Alkalmazásával a permetlé nyomás növelése a mennyiséget nem, csak a cseppméretet változtatja meg.</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églalap 3"/>
          <p:cNvSpPr/>
          <p:nvPr/>
        </p:nvSpPr>
        <p:spPr>
          <a:xfrm>
            <a:off x="182063" y="2523624"/>
            <a:ext cx="11695089" cy="1426031"/>
          </a:xfrm>
          <a:prstGeom prst="rect">
            <a:avLst/>
          </a:prstGeom>
        </p:spPr>
        <p:txBody>
          <a:bodyPr wrap="square">
            <a:spAutoFit/>
          </a:bodyPr>
          <a:lstStyle/>
          <a:p>
            <a:pPr algn="just">
              <a:spcAft>
                <a:spcPts val="800"/>
              </a:spcAft>
            </a:pPr>
            <a:r>
              <a:rPr lang="hu-HU" sz="2000" b="1" dirty="0">
                <a:latin typeface="Times New Roman" panose="02020603050405020304" pitchFamily="18" charset="0"/>
                <a:ea typeface="Calibri" panose="020F0502020204030204" pitchFamily="34" charset="0"/>
                <a:cs typeface="Times New Roman" panose="02020603050405020304" pitchFamily="18" charset="0"/>
              </a:rPr>
              <a:t>5. Milyen adatokat kell ismerni, ha a sorcsatlakozást műholdas navigációval állítjuk be?</a:t>
            </a:r>
          </a:p>
          <a:p>
            <a:pPr marL="342900" lvl="0" indent="-342900" algn="jus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A sortávolságot, a csoroszlyák számát és a nyomtávolságot.</a:t>
            </a:r>
          </a:p>
          <a:p>
            <a:pPr marL="342900" lvl="0" indent="-342900" algn="just">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Elég a vetőszélességet ismerni.</a:t>
            </a:r>
          </a:p>
          <a:p>
            <a:pPr marL="342900" lvl="0" indent="-342900" algn="just">
              <a:spcAft>
                <a:spcPts val="800"/>
              </a:spcAf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A vetőgép szélességét és a traktor szélességét.</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églalap 4"/>
          <p:cNvSpPr/>
          <p:nvPr/>
        </p:nvSpPr>
        <p:spPr>
          <a:xfrm>
            <a:off x="182063" y="3949655"/>
            <a:ext cx="11695089" cy="2349361"/>
          </a:xfrm>
          <a:prstGeom prst="rect">
            <a:avLst/>
          </a:prstGeom>
        </p:spPr>
        <p:txBody>
          <a:bodyPr wrap="square">
            <a:spAutoFit/>
          </a:bodyPr>
          <a:lstStyle/>
          <a:p>
            <a:pPr algn="just">
              <a:spcAft>
                <a:spcPts val="800"/>
              </a:spcAft>
            </a:pPr>
            <a:r>
              <a:rPr lang="hu-HU" sz="2000" b="1" dirty="0">
                <a:latin typeface="Times New Roman" panose="02020603050405020304" pitchFamily="18" charset="0"/>
                <a:ea typeface="Calibri" panose="020F0502020204030204" pitchFamily="34" charset="0"/>
                <a:cs typeface="Times New Roman" panose="02020603050405020304" pitchFamily="18" charset="0"/>
              </a:rPr>
              <a:t>6. A tápanyagpótlási kezelési terv pontosan lefedi-e a talajtérképen feltüntetett tápanyagszükségletet?</a:t>
            </a:r>
          </a:p>
          <a:p>
            <a:pPr marL="342900" lvl="0" indent="-342900" algn="jus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Igen, a kezelési terv a talajtérkép alapján készül el.</a:t>
            </a:r>
          </a:p>
          <a:p>
            <a:pPr marL="342900" lvl="0" indent="-342900" algn="just">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Nem, mert gazdaságossági szempontból a betervezett művelési zónák sokkal nagyobbak, mint amit a talajminőség változása indokolna.</a:t>
            </a:r>
          </a:p>
          <a:p>
            <a:pPr marL="342900" lvl="0" indent="-342900" algn="just">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Nem, mert a kezelést csak téglalap alakú területeken tudjuk elvégezni, a talaj változékonysága pedig szabálytalan alakú zónákat alkot.</a:t>
            </a:r>
          </a:p>
          <a:p>
            <a:pPr marL="342900" lvl="0" indent="-342900" algn="just">
              <a:spcAft>
                <a:spcPts val="800"/>
              </a:spcAf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Igen, ez jogszabályi előírás.</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73581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21547" y="163647"/>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Gyakorlati jellegű </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kérdések</a:t>
            </a:r>
            <a:b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hu-HU" dirty="0"/>
          </a:p>
        </p:txBody>
      </p:sp>
      <p:sp>
        <p:nvSpPr>
          <p:cNvPr id="3" name="Téglalap 2"/>
          <p:cNvSpPr/>
          <p:nvPr/>
        </p:nvSpPr>
        <p:spPr>
          <a:xfrm>
            <a:off x="321546" y="826428"/>
            <a:ext cx="11555605" cy="1426031"/>
          </a:xfrm>
          <a:prstGeom prst="rect">
            <a:avLst/>
          </a:prstGeom>
        </p:spPr>
        <p:txBody>
          <a:bodyPr wrap="square">
            <a:spAutoFit/>
          </a:bodyPr>
          <a:lstStyle/>
          <a:p>
            <a:pPr algn="just">
              <a:spcAft>
                <a:spcPts val="800"/>
              </a:spcAft>
            </a:pPr>
            <a:r>
              <a:rPr lang="hu-HU" sz="2000" b="1" dirty="0">
                <a:latin typeface="Times New Roman" panose="02020603050405020304" pitchFamily="18" charset="0"/>
                <a:ea typeface="Calibri" panose="020F0502020204030204" pitchFamily="34" charset="0"/>
                <a:cs typeface="Times New Roman" panose="02020603050405020304" pitchFamily="18" charset="0"/>
              </a:rPr>
              <a:t>7. Mit jelent a szakaszvezérlés egy munkagépen?</a:t>
            </a:r>
          </a:p>
          <a:p>
            <a:pPr marL="342900" lvl="0" indent="-342900" algn="just">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A munkagép munkaszélességének változtatása, adott szakaszok ki-, bekapcsolásával. </a:t>
            </a:r>
          </a:p>
          <a:p>
            <a:pPr marL="342900" lvl="0" indent="-342900" algn="jus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Változó dózisú kezelési területek beállítása.</a:t>
            </a:r>
          </a:p>
          <a:p>
            <a:pPr marL="342900" lvl="0" indent="-342900" algn="just">
              <a:spcAft>
                <a:spcPts val="800"/>
              </a:spcAf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A munkagépek fogáscsatlakoztatását.</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églalap 3"/>
          <p:cNvSpPr/>
          <p:nvPr/>
        </p:nvSpPr>
        <p:spPr>
          <a:xfrm>
            <a:off x="321545" y="2252459"/>
            <a:ext cx="11555605" cy="1733808"/>
          </a:xfrm>
          <a:prstGeom prst="rect">
            <a:avLst/>
          </a:prstGeom>
        </p:spPr>
        <p:txBody>
          <a:bodyPr wrap="square">
            <a:spAutoFit/>
          </a:bodyPr>
          <a:lstStyle/>
          <a:p>
            <a:pPr algn="just">
              <a:spcAft>
                <a:spcPts val="800"/>
              </a:spcAft>
            </a:pPr>
            <a:r>
              <a:rPr lang="hu-HU" sz="2000" b="1" dirty="0">
                <a:latin typeface="Times New Roman" panose="02020603050405020304" pitchFamily="18" charset="0"/>
                <a:ea typeface="Calibri" panose="020F0502020204030204" pitchFamily="34" charset="0"/>
                <a:cs typeface="Times New Roman" panose="02020603050405020304" pitchFamily="18" charset="0"/>
              </a:rPr>
              <a:t>8. Mit tesz, ha a tábla végén, az utolsó nyomvonalnál a fenn maradó terület szélessége kisebb, mint a munkaszélesség?</a:t>
            </a:r>
          </a:p>
          <a:p>
            <a:pPr marL="342900" lvl="0" indent="-342900" algn="jus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Kézi irányítással fejezi be a műveletet.</a:t>
            </a:r>
          </a:p>
          <a:p>
            <a:pPr marL="342900" lvl="0" indent="-342900" algn="just">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Nyomvonal eltolást alkalmaz.</a:t>
            </a:r>
          </a:p>
          <a:p>
            <a:pPr marL="342900" lvl="0" indent="-342900" algn="just">
              <a:spcAft>
                <a:spcPts val="800"/>
              </a:spcAf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Nem tesz semmit, a gép automatikusan felismeri az utolsó fogást a térképről.</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églalap 4"/>
          <p:cNvSpPr/>
          <p:nvPr/>
        </p:nvSpPr>
        <p:spPr>
          <a:xfrm>
            <a:off x="321544" y="3986267"/>
            <a:ext cx="11555605" cy="2041585"/>
          </a:xfrm>
          <a:prstGeom prst="rect">
            <a:avLst/>
          </a:prstGeom>
        </p:spPr>
        <p:txBody>
          <a:bodyPr wrap="square">
            <a:spAutoFit/>
          </a:bodyPr>
          <a:lstStyle/>
          <a:p>
            <a:pPr algn="just">
              <a:spcAft>
                <a:spcPts val="800"/>
              </a:spcAft>
            </a:pPr>
            <a:r>
              <a:rPr lang="hu-HU" sz="2000" b="1" dirty="0">
                <a:latin typeface="Times New Roman" panose="02020603050405020304" pitchFamily="18" charset="0"/>
                <a:ea typeface="Calibri" panose="020F0502020204030204" pitchFamily="34" charset="0"/>
                <a:cs typeface="Times New Roman" panose="02020603050405020304" pitchFamily="18" charset="0"/>
              </a:rPr>
              <a:t>9. Dörzskerékkormányzásnál milyen műszaki megoldás biztosítja azt, hogy a dörzskerék megcsúszása esetén is visszataláljon a traktor az egyenes  haladási helyzetbe?</a:t>
            </a:r>
          </a:p>
          <a:p>
            <a:pPr marL="342900" lvl="0" indent="-342900" algn="just">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Elfordulási szög érzékelőt szerelnek mindkét kormányzott kerék tengelycsonkjára.</a:t>
            </a:r>
          </a:p>
          <a:p>
            <a:pPr marL="342900" lvl="0" indent="-342900" algn="jus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Elfordulási szög érzékelőt szerelnek a kormánykerékre.</a:t>
            </a:r>
          </a:p>
          <a:p>
            <a:pPr marL="342900" lvl="0" indent="-342900" algn="just">
              <a:spcAft>
                <a:spcPts val="800"/>
              </a:spcAf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Nyomatékérzékelő állapítja meg a kormánykerék középhelyzetét (ettől a helyzettől ellenkező előjelű a visszatérítő erő).</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35625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59554" y="163647"/>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Gyakorlati jellegű </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kérdések</a:t>
            </a:r>
            <a:b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hu-HU" dirty="0"/>
          </a:p>
        </p:txBody>
      </p:sp>
      <p:sp>
        <p:nvSpPr>
          <p:cNvPr id="3" name="Téglalap 2"/>
          <p:cNvSpPr/>
          <p:nvPr/>
        </p:nvSpPr>
        <p:spPr>
          <a:xfrm>
            <a:off x="259553" y="826428"/>
            <a:ext cx="11555605" cy="1733808"/>
          </a:xfrm>
          <a:prstGeom prst="rect">
            <a:avLst/>
          </a:prstGeom>
        </p:spPr>
        <p:txBody>
          <a:bodyPr wrap="square">
            <a:spAutoFit/>
          </a:bodyPr>
          <a:lstStyle/>
          <a:p>
            <a:pPr algn="just">
              <a:spcAft>
                <a:spcPts val="800"/>
              </a:spcAft>
            </a:pPr>
            <a:r>
              <a:rPr lang="hu-HU" sz="2000" b="1" dirty="0">
                <a:latin typeface="Times New Roman" panose="02020603050405020304" pitchFamily="18" charset="0"/>
                <a:ea typeface="Calibri" panose="020F0502020204030204" pitchFamily="34" charset="0"/>
                <a:cs typeface="Times New Roman" panose="02020603050405020304" pitchFamily="18" charset="0"/>
              </a:rPr>
              <a:t>10. Mi a különbség az univerzális terminál, és a virtuális terminál között?</a:t>
            </a:r>
          </a:p>
          <a:p>
            <a:pPr marL="342900" lvl="0" indent="-342900" algn="just">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Nincs különbség, egyes gyártók másként nevezik a traktor fedélzeti számítógépét.</a:t>
            </a:r>
          </a:p>
          <a:p>
            <a:pPr marL="342900" lvl="0" indent="-342900" algn="jus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Az univerzális terminálra több munkagép szoftvere telepíthető fel, a virtuális terminál csak az adott munkagéphez jó.</a:t>
            </a:r>
          </a:p>
          <a:p>
            <a:pPr marL="342900" lvl="0" indent="-342900" algn="just">
              <a:spcAft>
                <a:spcPts val="800"/>
              </a:spcAf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Az univerzális terminál a traktoron van, a virtuális terminál a munkagépen.</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églalap 3"/>
          <p:cNvSpPr/>
          <p:nvPr/>
        </p:nvSpPr>
        <p:spPr>
          <a:xfrm>
            <a:off x="259553" y="2560236"/>
            <a:ext cx="11555606" cy="1426031"/>
          </a:xfrm>
          <a:prstGeom prst="rect">
            <a:avLst/>
          </a:prstGeom>
        </p:spPr>
        <p:txBody>
          <a:bodyPr wrap="square">
            <a:spAutoFit/>
          </a:bodyPr>
          <a:lstStyle/>
          <a:p>
            <a:pPr algn="just">
              <a:spcAft>
                <a:spcPts val="800"/>
              </a:spcAft>
            </a:pPr>
            <a:r>
              <a:rPr lang="hu-HU" sz="2000" b="1" dirty="0">
                <a:latin typeface="Times New Roman" panose="02020603050405020304" pitchFamily="18" charset="0"/>
                <a:ea typeface="Calibri" panose="020F0502020204030204" pitchFamily="34" charset="0"/>
                <a:cs typeface="Times New Roman" panose="02020603050405020304" pitchFamily="18" charset="0"/>
              </a:rPr>
              <a:t>11. Műholddal támogatott navigációs rendszer nélkül végezhető-e differenciált kezelés?</a:t>
            </a:r>
          </a:p>
          <a:p>
            <a:pPr marL="342900" lvl="0" indent="-342900" algn="jus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Nem.</a:t>
            </a:r>
          </a:p>
          <a:p>
            <a:pPr marL="342900" lvl="0" indent="-342900" algn="just">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Igen, valós idejű érzékelés segítségével (N-szenzor, optikai szkenner).</a:t>
            </a:r>
          </a:p>
          <a:p>
            <a:pPr marL="342900" lvl="0" indent="-342900" algn="just">
              <a:spcAft>
                <a:spcPts val="800"/>
              </a:spcAf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Igen, a menetsebességből is kiszámítható a munkagép helyzete a táblán.</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églalap 4"/>
          <p:cNvSpPr/>
          <p:nvPr/>
        </p:nvSpPr>
        <p:spPr>
          <a:xfrm>
            <a:off x="259552" y="4190389"/>
            <a:ext cx="11555605" cy="1733808"/>
          </a:xfrm>
          <a:prstGeom prst="rect">
            <a:avLst/>
          </a:prstGeom>
        </p:spPr>
        <p:txBody>
          <a:bodyPr wrap="square">
            <a:spAutoFit/>
          </a:bodyPr>
          <a:lstStyle/>
          <a:p>
            <a:pPr algn="just">
              <a:spcAft>
                <a:spcPts val="800"/>
              </a:spcAft>
            </a:pPr>
            <a:r>
              <a:rPr lang="hu-HU" sz="2000" b="1" dirty="0">
                <a:latin typeface="Times New Roman" panose="02020603050405020304" pitchFamily="18" charset="0"/>
                <a:ea typeface="Calibri" panose="020F0502020204030204" pitchFamily="34" charset="0"/>
                <a:cs typeface="Times New Roman" panose="02020603050405020304" pitchFamily="18" charset="0"/>
              </a:rPr>
              <a:t>12. Mennyi idő alatt térül meg a precíziós gépek beruházási költsége?</a:t>
            </a:r>
          </a:p>
          <a:p>
            <a:pPr marL="342900" lvl="0" indent="-342900" algn="jus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5 év alatt.</a:t>
            </a:r>
          </a:p>
          <a:p>
            <a:pPr marL="342900" lvl="0" indent="-342900" algn="jus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10 év alatt.</a:t>
            </a:r>
          </a:p>
          <a:p>
            <a:pPr marL="342900" lvl="0" indent="-342900" algn="just">
              <a:buFont typeface="Symbol" panose="05050102010706020507" pitchFamily="18" charset="2"/>
              <a:buChar char=""/>
            </a:pPr>
            <a:r>
              <a:rPr lang="hu-HU" sz="2000" dirty="0">
                <a:latin typeface="Times New Roman" panose="02020603050405020304" pitchFamily="18" charset="0"/>
                <a:ea typeface="Calibri" panose="020F0502020204030204" pitchFamily="34" charset="0"/>
                <a:cs typeface="Times New Roman" panose="02020603050405020304" pitchFamily="18" charset="0"/>
              </a:rPr>
              <a:t>Nem tudjuk előre megmondani, túl sok körülménytől függ.</a:t>
            </a:r>
          </a:p>
          <a:p>
            <a:pPr marL="342900" lvl="0" indent="-342900" algn="just">
              <a:spcAft>
                <a:spcPts val="800"/>
              </a:spcAft>
              <a:buFont typeface="Courier New" panose="02070309020205020404" pitchFamily="49" charset="0"/>
              <a:buChar char="o"/>
            </a:pPr>
            <a:r>
              <a:rPr lang="hu-HU" sz="2000" dirty="0">
                <a:latin typeface="Times New Roman" panose="02020603050405020304" pitchFamily="18" charset="0"/>
                <a:ea typeface="Calibri" panose="020F0502020204030204" pitchFamily="34" charset="0"/>
                <a:cs typeface="Times New Roman" panose="02020603050405020304" pitchFamily="18" charset="0"/>
              </a:rPr>
              <a:t>Soha nem fog megtérülni.</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Kép 5"/>
          <p:cNvPicPr>
            <a:picLocks noChangeAspect="1"/>
          </p:cNvPicPr>
          <p:nvPr/>
        </p:nvPicPr>
        <p:blipFill>
          <a:blip r:embed="rId2"/>
          <a:stretch>
            <a:fillRect/>
          </a:stretch>
        </p:blipFill>
        <p:spPr>
          <a:xfrm>
            <a:off x="8074617" y="4128615"/>
            <a:ext cx="4117383" cy="2729385"/>
          </a:xfrm>
          <a:prstGeom prst="rect">
            <a:avLst/>
          </a:prstGeom>
          <a:ln>
            <a:noFill/>
          </a:ln>
          <a:effectLst>
            <a:softEdge rad="112500"/>
          </a:effectLst>
        </p:spPr>
      </p:pic>
    </p:spTree>
    <p:extLst>
      <p:ext uri="{BB962C8B-B14F-4D97-AF65-F5344CB8AC3E}">
        <p14:creationId xmlns:p14="http://schemas.microsoft.com/office/powerpoint/2010/main" val="6918352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d03d5b2036_1_5"/>
          <p:cNvSpPr txBox="1">
            <a:spLocks noGrp="1"/>
          </p:cNvSpPr>
          <p:nvPr>
            <p:ph type="title"/>
          </p:nvPr>
        </p:nvSpPr>
        <p:spPr>
          <a:xfrm>
            <a:off x="321547" y="155060"/>
            <a:ext cx="11555700" cy="1325700"/>
          </a:xfrm>
          <a:prstGeom prst="rect">
            <a:avLst/>
          </a:prstGeom>
        </p:spPr>
        <p:txBody>
          <a:bodyPr spcFirstLastPara="1" wrap="square" lIns="91425" tIns="45700" rIns="91425" bIns="45700" anchor="ctr" anchorCtr="0">
            <a:normAutofit/>
          </a:bodyPr>
          <a:lstStyle/>
          <a:p>
            <a:pPr lvl="0"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Felhasznált irodalom, </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hivatkozások jegyzéke</a:t>
            </a:r>
            <a:r>
              <a:rPr lang="hu-HU" dirty="0" smtClean="0"/>
              <a:t/>
            </a:r>
            <a:br>
              <a:rPr lang="hu-HU" dirty="0" smtClean="0"/>
            </a:br>
            <a:endParaRPr dirty="0"/>
          </a:p>
        </p:txBody>
      </p:sp>
      <p:sp>
        <p:nvSpPr>
          <p:cNvPr id="75" name="Google Shape;75;gd03d5b2036_1_5"/>
          <p:cNvSpPr txBox="1">
            <a:spLocks noGrp="1"/>
          </p:cNvSpPr>
          <p:nvPr>
            <p:ph type="body" idx="1"/>
          </p:nvPr>
        </p:nvSpPr>
        <p:spPr>
          <a:xfrm>
            <a:off x="321547" y="2060060"/>
            <a:ext cx="11555700" cy="3804006"/>
          </a:xfrm>
          <a:prstGeom prst="rect">
            <a:avLst/>
          </a:prstGeom>
        </p:spPr>
        <p:txBody>
          <a:bodyPr spcFirstLastPara="1" wrap="square" lIns="91425" tIns="45700" rIns="91425" bIns="45700" anchor="t" anchorCtr="0">
            <a:normAutofit/>
          </a:bodyPr>
          <a:lstStyle/>
          <a:p>
            <a:r>
              <a:rPr lang="hu-HU" sz="2400" dirty="0">
                <a:solidFill>
                  <a:schemeClr val="tx1"/>
                </a:solidFill>
                <a:latin typeface="Times New Roman" panose="02020603050405020304" pitchFamily="18" charset="0"/>
                <a:cs typeface="Times New Roman" panose="02020603050405020304" pitchFamily="18" charset="0"/>
              </a:rPr>
              <a:t>A precíziós gazdálkodás eszközrendszere. In: </a:t>
            </a:r>
            <a:r>
              <a:rPr lang="hu-HU" sz="2400" cap="small" dirty="0">
                <a:solidFill>
                  <a:schemeClr val="tx1"/>
                </a:solidFill>
                <a:latin typeface="Times New Roman" panose="02020603050405020304" pitchFamily="18" charset="0"/>
                <a:cs typeface="Times New Roman" panose="02020603050405020304" pitchFamily="18" charset="0"/>
              </a:rPr>
              <a:t>Dr. Bártfai Zoltán – Dr. Bense László – Kocsis István:</a:t>
            </a:r>
            <a:r>
              <a:rPr lang="hu-HU" sz="2400" dirty="0">
                <a:solidFill>
                  <a:schemeClr val="tx1"/>
                </a:solidFill>
                <a:latin typeface="Times New Roman" panose="02020603050405020304" pitchFamily="18" charset="0"/>
                <a:cs typeface="Times New Roman" panose="02020603050405020304" pitchFamily="18" charset="0"/>
              </a:rPr>
              <a:t> Gépek üzemeltetése a mezőgazdaságban. Herman Ottó Intézet, Budapest, 2020. ISBN 978-963-309-131-9</a:t>
            </a:r>
            <a:r>
              <a:rPr lang="hu-HU" sz="2400" dirty="0" smtClean="0">
                <a:solidFill>
                  <a:schemeClr val="tx1"/>
                </a:solidFill>
                <a:latin typeface="Times New Roman" panose="02020603050405020304" pitchFamily="18" charset="0"/>
                <a:cs typeface="Times New Roman" panose="02020603050405020304" pitchFamily="18" charset="0"/>
              </a:rPr>
              <a:t>.</a:t>
            </a:r>
          </a:p>
          <a:p>
            <a:r>
              <a:rPr lang="hu-HU" sz="2400" cap="small" dirty="0">
                <a:solidFill>
                  <a:schemeClr val="tx1"/>
                </a:solidFill>
                <a:latin typeface="Times New Roman" panose="02020603050405020304" pitchFamily="18" charset="0"/>
                <a:cs typeface="Times New Roman" panose="02020603050405020304" pitchFamily="18" charset="0"/>
              </a:rPr>
              <a:t>Szőke Viktória, Kovács László: </a:t>
            </a:r>
            <a:r>
              <a:rPr lang="hu-HU" sz="2400" dirty="0" smtClean="0">
                <a:solidFill>
                  <a:schemeClr val="tx1"/>
                </a:solidFill>
                <a:latin typeface="Times New Roman" panose="02020603050405020304" pitchFamily="18" charset="0"/>
                <a:cs typeface="Times New Roman" panose="02020603050405020304" pitchFamily="18" charset="0"/>
              </a:rPr>
              <a:t>Mezőgazdaság 4.0 – relevancia, lehetőségek, kihívások. Gazdálkodás. 64</a:t>
            </a:r>
            <a:r>
              <a:rPr lang="hu-HU" sz="2400" dirty="0">
                <a:solidFill>
                  <a:schemeClr val="tx1"/>
                </a:solidFill>
                <a:latin typeface="Times New Roman" panose="02020603050405020304" pitchFamily="18" charset="0"/>
                <a:cs typeface="Times New Roman" panose="02020603050405020304" pitchFamily="18" charset="0"/>
              </a:rPr>
              <a:t>. </a:t>
            </a:r>
            <a:r>
              <a:rPr lang="hu-HU" sz="2400" dirty="0" smtClean="0">
                <a:solidFill>
                  <a:schemeClr val="tx1"/>
                </a:solidFill>
                <a:latin typeface="Times New Roman" panose="02020603050405020304" pitchFamily="18" charset="0"/>
                <a:cs typeface="Times New Roman" panose="02020603050405020304" pitchFamily="18" charset="0"/>
              </a:rPr>
              <a:t>évfolyam, 4</a:t>
            </a:r>
            <a:r>
              <a:rPr lang="hu-HU" sz="2400" dirty="0">
                <a:solidFill>
                  <a:schemeClr val="tx1"/>
                </a:solidFill>
                <a:latin typeface="Times New Roman" panose="02020603050405020304" pitchFamily="18" charset="0"/>
                <a:cs typeface="Times New Roman" panose="02020603050405020304" pitchFamily="18" charset="0"/>
              </a:rPr>
              <a:t>. szám, </a:t>
            </a:r>
            <a:r>
              <a:rPr lang="hu-HU" sz="2400" dirty="0" smtClean="0">
                <a:solidFill>
                  <a:schemeClr val="tx1"/>
                </a:solidFill>
                <a:latin typeface="Times New Roman" panose="02020603050405020304" pitchFamily="18" charset="0"/>
                <a:cs typeface="Times New Roman" panose="02020603050405020304" pitchFamily="18" charset="0"/>
              </a:rPr>
              <a:t>2020, pp. 289–304.</a:t>
            </a:r>
            <a:r>
              <a:rPr lang="hu-HU" cap="small" dirty="0"/>
              <a:t> </a:t>
            </a:r>
            <a:endParaRPr lang="hu-HU" cap="small" dirty="0" smtClean="0"/>
          </a:p>
          <a:p>
            <a:r>
              <a:rPr lang="hu-HU" sz="2400" cap="small" dirty="0" err="1">
                <a:solidFill>
                  <a:schemeClr val="tx1"/>
                </a:solidFill>
                <a:latin typeface="Times New Roman" panose="02020603050405020304" pitchFamily="18" charset="0"/>
                <a:cs typeface="Times New Roman" panose="02020603050405020304" pitchFamily="18" charset="0"/>
              </a:rPr>
              <a:t>Smuk</a:t>
            </a:r>
            <a:r>
              <a:rPr lang="hu-HU" sz="2400" cap="small" dirty="0">
                <a:solidFill>
                  <a:schemeClr val="tx1"/>
                </a:solidFill>
                <a:latin typeface="Times New Roman" panose="02020603050405020304" pitchFamily="18" charset="0"/>
                <a:cs typeface="Times New Roman" panose="02020603050405020304" pitchFamily="18" charset="0"/>
              </a:rPr>
              <a:t> – </a:t>
            </a:r>
            <a:r>
              <a:rPr lang="hu-HU" sz="2400" cap="small" dirty="0" err="1">
                <a:solidFill>
                  <a:schemeClr val="tx1"/>
                </a:solidFill>
                <a:latin typeface="Times New Roman" panose="02020603050405020304" pitchFamily="18" charset="0"/>
                <a:cs typeface="Times New Roman" panose="02020603050405020304" pitchFamily="18" charset="0"/>
              </a:rPr>
              <a:t>Milics</a:t>
            </a:r>
            <a:r>
              <a:rPr lang="hu-HU" sz="2400" cap="small" dirty="0">
                <a:solidFill>
                  <a:schemeClr val="tx1"/>
                </a:solidFill>
                <a:latin typeface="Times New Roman" panose="02020603050405020304" pitchFamily="18" charset="0"/>
                <a:cs typeface="Times New Roman" panose="02020603050405020304" pitchFamily="18" charset="0"/>
              </a:rPr>
              <a:t> – Salamon – </a:t>
            </a:r>
            <a:r>
              <a:rPr lang="hu-HU" sz="2400" cap="small" dirty="0" err="1">
                <a:solidFill>
                  <a:schemeClr val="tx1"/>
                </a:solidFill>
                <a:latin typeface="Times New Roman" panose="02020603050405020304" pitchFamily="18" charset="0"/>
                <a:cs typeface="Times New Roman" panose="02020603050405020304" pitchFamily="18" charset="0"/>
              </a:rPr>
              <a:t>Neményi</a:t>
            </a:r>
            <a:r>
              <a:rPr lang="hu-HU" sz="2400" cap="small" dirty="0">
                <a:solidFill>
                  <a:schemeClr val="tx1"/>
                </a:solidFill>
                <a:latin typeface="Times New Roman" panose="02020603050405020304" pitchFamily="18" charset="0"/>
                <a:cs typeface="Times New Roman" panose="02020603050405020304" pitchFamily="18" charset="0"/>
              </a:rPr>
              <a:t>: </a:t>
            </a:r>
            <a:r>
              <a:rPr lang="hu-HU" sz="2400" dirty="0">
                <a:solidFill>
                  <a:schemeClr val="tx1"/>
                </a:solidFill>
                <a:latin typeface="Times New Roman" panose="02020603050405020304" pitchFamily="18" charset="0"/>
                <a:cs typeface="Times New Roman" panose="02020603050405020304" pitchFamily="18" charset="0"/>
              </a:rPr>
              <a:t>A precíziós gazdálkodás beruházásainak megtérülése. Gazdálkodás 53. évfolyam 3. szám, pp. 246-253</a:t>
            </a:r>
            <a:r>
              <a:rPr lang="hu-HU" sz="2400" dirty="0" smtClean="0">
                <a:solidFill>
                  <a:schemeClr val="tx1"/>
                </a:solidFill>
                <a:latin typeface="Times New Roman" panose="02020603050405020304" pitchFamily="18" charset="0"/>
                <a:cs typeface="Times New Roman" panose="02020603050405020304" pitchFamily="18" charset="0"/>
              </a:rPr>
              <a:t>.</a:t>
            </a:r>
            <a:r>
              <a:rPr lang="hu-HU" cap="small" dirty="0"/>
              <a:t> </a:t>
            </a:r>
            <a:endParaRPr lang="hu-HU" cap="small" dirty="0" smtClean="0"/>
          </a:p>
          <a:p>
            <a:r>
              <a:rPr lang="hu-HU" sz="2400" cap="small" dirty="0">
                <a:solidFill>
                  <a:schemeClr val="tx1"/>
                </a:solidFill>
                <a:latin typeface="Times New Roman" panose="02020603050405020304" pitchFamily="18" charset="0"/>
                <a:cs typeface="Times New Roman" panose="02020603050405020304" pitchFamily="18" charset="0"/>
              </a:rPr>
              <a:t>Dr. </a:t>
            </a:r>
            <a:r>
              <a:rPr lang="hu-HU" sz="2400" cap="small" dirty="0" err="1">
                <a:solidFill>
                  <a:schemeClr val="tx1"/>
                </a:solidFill>
                <a:latin typeface="Times New Roman" panose="02020603050405020304" pitchFamily="18" charset="0"/>
                <a:cs typeface="Times New Roman" panose="02020603050405020304" pitchFamily="18" charset="0"/>
              </a:rPr>
              <a:t>Jóri</a:t>
            </a:r>
            <a:r>
              <a:rPr lang="hu-HU" sz="2400" cap="small" dirty="0">
                <a:solidFill>
                  <a:schemeClr val="tx1"/>
                </a:solidFill>
                <a:latin typeface="Times New Roman" panose="02020603050405020304" pitchFamily="18" charset="0"/>
                <a:cs typeface="Times New Roman" panose="02020603050405020304" pitchFamily="18" charset="0"/>
              </a:rPr>
              <a:t> J. István: </a:t>
            </a:r>
            <a:r>
              <a:rPr lang="hu-HU" sz="2400" dirty="0">
                <a:solidFill>
                  <a:schemeClr val="tx1"/>
                </a:solidFill>
                <a:latin typeface="Times New Roman" panose="02020603050405020304" pitchFamily="18" charset="0"/>
                <a:cs typeface="Times New Roman" panose="02020603050405020304" pitchFamily="18" charset="0"/>
              </a:rPr>
              <a:t>A precíziós gazdálkodás gépesítési kérdései. Kertészet és Szőlészet 2019/4</a:t>
            </a:r>
            <a:r>
              <a:rPr lang="hu-HU" sz="2400" dirty="0" smtClean="0">
                <a:solidFill>
                  <a:schemeClr val="tx1"/>
                </a:solidFill>
                <a:latin typeface="Times New Roman" panose="02020603050405020304" pitchFamily="18" charset="0"/>
                <a:cs typeface="Times New Roman" panose="02020603050405020304" pitchFamily="18" charset="0"/>
              </a:rPr>
              <a:t>.</a:t>
            </a:r>
            <a:endParaRPr lang="hu-HU" sz="2400" dirty="0">
              <a:solidFill>
                <a:schemeClr val="tx1"/>
              </a:solidFill>
              <a:latin typeface="Times New Roman" panose="02020603050405020304" pitchFamily="18" charset="0"/>
              <a:cs typeface="Times New Roman" panose="02020603050405020304" pitchFamily="18" charset="0"/>
            </a:endParaRPr>
          </a:p>
          <a:p>
            <a:endParaRPr lang="hu-HU" sz="2400" dirty="0">
              <a:solidFill>
                <a:schemeClr val="tx1"/>
              </a:solidFill>
              <a:latin typeface="Times New Roman" panose="02020603050405020304" pitchFamily="18" charset="0"/>
              <a:cs typeface="Times New Roman" panose="02020603050405020304" pitchFamily="18" charset="0"/>
            </a:endParaRPr>
          </a:p>
          <a:p>
            <a:pPr marL="0" lvl="0" indent="0" algn="l" rtl="0">
              <a:spcBef>
                <a:spcPts val="1000"/>
              </a:spcBef>
              <a:spcAft>
                <a:spcPts val="0"/>
              </a:spcAft>
              <a:buNone/>
            </a:pPr>
            <a:endParaRPr dirty="0"/>
          </a:p>
        </p:txBody>
      </p:sp>
      <p:pic>
        <p:nvPicPr>
          <p:cNvPr id="3" name="Kép 2"/>
          <p:cNvPicPr>
            <a:picLocks noChangeAspect="1"/>
          </p:cNvPicPr>
          <p:nvPr/>
        </p:nvPicPr>
        <p:blipFill>
          <a:blip r:embed="rId3"/>
          <a:stretch>
            <a:fillRect/>
          </a:stretch>
        </p:blipFill>
        <p:spPr>
          <a:xfrm>
            <a:off x="0" y="0"/>
            <a:ext cx="2857500" cy="190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18197" y="88034"/>
            <a:ext cx="11555605" cy="1325563"/>
          </a:xfrm>
        </p:spPr>
        <p:txBody>
          <a:bodyPr/>
          <a:lstStyle/>
          <a:p>
            <a:pPr algn="r"/>
            <a:r>
              <a:rPr lang="hu-HU" dirty="0" smtClean="0"/>
              <a:t>TAG</a:t>
            </a:r>
            <a:endParaRPr lang="hu-HU" dirty="0"/>
          </a:p>
        </p:txBody>
      </p:sp>
      <p:sp>
        <p:nvSpPr>
          <p:cNvPr id="4" name="Téglalap 3"/>
          <p:cNvSpPr/>
          <p:nvPr/>
        </p:nvSpPr>
        <p:spPr>
          <a:xfrm>
            <a:off x="3666836" y="1028312"/>
            <a:ext cx="6096000" cy="5262979"/>
          </a:xfrm>
          <a:prstGeom prst="rect">
            <a:avLst/>
          </a:prstGeom>
        </p:spPr>
        <p:txBody>
          <a:bodyPr>
            <a:spAutoFit/>
          </a:bodyPr>
          <a:lstStyle/>
          <a:p>
            <a:pPr marL="342900" lvl="0" indent="-342900">
              <a:buFont typeface="Symbol" panose="05050102010706020507" pitchFamily="18" charset="2"/>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Agrár Menedzsment Rendszerek</a:t>
            </a:r>
          </a:p>
          <a:p>
            <a:pPr marL="342900" lvl="0" indent="-342900">
              <a:buFont typeface="Symbol" panose="05050102010706020507" pitchFamily="18" charset="2"/>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Agrárinformatika</a:t>
            </a:r>
          </a:p>
          <a:p>
            <a:pPr marL="342900" lvl="0" indent="-342900">
              <a:buFont typeface="Symbol" panose="05050102010706020507" pitchFamily="18" charset="2"/>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Precíziós gazdálkodás</a:t>
            </a:r>
          </a:p>
          <a:p>
            <a:pPr marL="342900" lvl="0" indent="-342900">
              <a:buFont typeface="Symbol" panose="05050102010706020507" pitchFamily="18" charset="2"/>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Helyspecifikus gazdálkodás</a:t>
            </a:r>
          </a:p>
          <a:p>
            <a:pPr marL="342900" lvl="0" indent="-342900">
              <a:buFont typeface="Symbol" panose="05050102010706020507" pitchFamily="18" charset="2"/>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Differenciált input-anyag kijuttatás</a:t>
            </a:r>
          </a:p>
          <a:p>
            <a:pPr marL="342900" lvl="0" indent="-342900">
              <a:buFont typeface="Symbol" panose="05050102010706020507" pitchFamily="18" charset="2"/>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Globális műholdas navigációs rendszerek</a:t>
            </a:r>
          </a:p>
          <a:p>
            <a:pPr marL="342900" lvl="0" indent="-342900">
              <a:buFont typeface="Symbol" panose="05050102010706020507" pitchFamily="18" charset="2"/>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Térinformatika</a:t>
            </a:r>
          </a:p>
          <a:p>
            <a:pPr marL="342900" lvl="0" indent="-342900">
              <a:buFont typeface="Symbol" panose="05050102010706020507" pitchFamily="18" charset="2"/>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Távérzékelés </a:t>
            </a:r>
          </a:p>
          <a:p>
            <a:pPr marL="342900" lvl="0" indent="-342900">
              <a:buFont typeface="Symbol" panose="05050102010706020507" pitchFamily="18" charset="2"/>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Valós idejű beavatkozás</a:t>
            </a:r>
          </a:p>
          <a:p>
            <a:pPr marL="342900" lvl="0" indent="-342900">
              <a:buFont typeface="Symbol" panose="05050102010706020507" pitchFamily="18" charset="2"/>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Szenzortechnika</a:t>
            </a:r>
          </a:p>
          <a:p>
            <a:pPr marL="342900" lvl="0" indent="-342900">
              <a:buFont typeface="Symbol" panose="05050102010706020507" pitchFamily="18" charset="2"/>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Szakaszvezérlés</a:t>
            </a:r>
          </a:p>
          <a:p>
            <a:pPr marL="342900" lvl="0" indent="-342900">
              <a:buFont typeface="Symbol" panose="05050102010706020507" pitchFamily="18" charset="2"/>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ISOBUS</a:t>
            </a:r>
          </a:p>
          <a:p>
            <a:pPr marL="342900" lvl="0" indent="-342900">
              <a:buFont typeface="Symbol" panose="05050102010706020507" pitchFamily="18" charset="2"/>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Kijuttatás vezérlés</a:t>
            </a:r>
          </a:p>
          <a:p>
            <a:pPr marL="342900" lvl="0" indent="-342900">
              <a:spcAft>
                <a:spcPts val="800"/>
              </a:spcAft>
              <a:buFont typeface="Symbol" panose="05050102010706020507" pitchFamily="18" charset="2"/>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Precíziós öntözés</a:t>
            </a:r>
            <a:endParaRPr lang="hu-HU"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7360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96834" y="130346"/>
            <a:ext cx="11555605" cy="1325563"/>
          </a:xfrm>
        </p:spPr>
        <p:txBody>
          <a:bodyPr/>
          <a:lstStyle/>
          <a:p>
            <a:pPr algn="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Témaspecifikus szakmai </a:t>
            </a: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kérdések</a:t>
            </a:r>
            <a:r>
              <a:rPr lang="hu-HU" dirty="0" smtClean="0"/>
              <a:t/>
            </a:r>
            <a:br>
              <a:rPr lang="hu-HU" dirty="0" smtClean="0"/>
            </a:br>
            <a:endParaRPr lang="hu-HU" dirty="0"/>
          </a:p>
        </p:txBody>
      </p:sp>
      <p:sp>
        <p:nvSpPr>
          <p:cNvPr id="3" name="Téglalap 2"/>
          <p:cNvSpPr/>
          <p:nvPr/>
        </p:nvSpPr>
        <p:spPr>
          <a:xfrm>
            <a:off x="588236" y="1371075"/>
            <a:ext cx="10972800" cy="3293209"/>
          </a:xfrm>
          <a:prstGeom prst="rect">
            <a:avLst/>
          </a:prstGeom>
        </p:spPr>
        <p:txBody>
          <a:bodyPr wrap="square">
            <a:spAutoFit/>
          </a:bodyPr>
          <a:lstStyle/>
          <a:p>
            <a:pPr marL="342900" indent="-342900">
              <a:spcAft>
                <a:spcPts val="800"/>
              </a:spcAft>
              <a:buFont typeface="Arial" panose="020B0604020202020204" pitchFamily="34" charset="0"/>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Mit értünk precíziós- és helyspecifikus gazdálkodás alatt?</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800"/>
              </a:spcAft>
              <a:buFont typeface="Arial" panose="020B0604020202020204" pitchFamily="34" charset="0"/>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Mennyi idő alatt térül meg a precíziós gépek beruházási költsége?</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800"/>
              </a:spcAft>
              <a:buFont typeface="Arial" panose="020B0604020202020204" pitchFamily="34" charset="0"/>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Mekkora birtokméret mellett gazdaságos a precíziós gazdálkodási rendszer?</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800"/>
              </a:spcAft>
              <a:buFont typeface="Arial" panose="020B0604020202020204" pitchFamily="34" charset="0"/>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Hagyományos gépek átalakíthatók a precíziós gazdálkodás igényeinek megfelelően?</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800"/>
              </a:spcAft>
              <a:buFont typeface="Arial" panose="020B0604020202020204" pitchFamily="34" charset="0"/>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Vegyes géppark alkalmas-e a precíziós gazdálkodásra?</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800"/>
              </a:spcAft>
              <a:buFont typeface="Arial" panose="020B0604020202020204" pitchFamily="34" charset="0"/>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A precíziós technológiák megváltoztatják-e a gépek üzemeltetését?</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800"/>
              </a:spcAft>
              <a:buFont typeface="Arial" panose="020B0604020202020204" pitchFamily="34" charset="0"/>
              <a:buChar char="•"/>
            </a:pPr>
            <a:r>
              <a:rPr lang="hu-HU" sz="2400" dirty="0">
                <a:latin typeface="Times New Roman" panose="02020603050405020304" pitchFamily="18" charset="0"/>
                <a:ea typeface="Calibri" panose="020F0502020204030204" pitchFamily="34" charset="0"/>
                <a:cs typeface="Times New Roman" panose="02020603050405020304" pitchFamily="18" charset="0"/>
              </a:rPr>
              <a:t>Műholddal támogatott navigációs rendszer nélkül végezhető-e differenciált kezelés?</a:t>
            </a:r>
            <a:endParaRPr lang="hu-HU"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Kép 3"/>
          <p:cNvPicPr>
            <a:picLocks noChangeAspect="1"/>
          </p:cNvPicPr>
          <p:nvPr/>
        </p:nvPicPr>
        <p:blipFill>
          <a:blip r:embed="rId2"/>
          <a:stretch>
            <a:fillRect/>
          </a:stretch>
        </p:blipFill>
        <p:spPr>
          <a:xfrm>
            <a:off x="8686800" y="4599584"/>
            <a:ext cx="3257550" cy="2138718"/>
          </a:xfrm>
          <a:prstGeom prst="rect">
            <a:avLst/>
          </a:prstGeom>
          <a:ln>
            <a:noFill/>
          </a:ln>
          <a:effectLst>
            <a:softEdge rad="112500"/>
          </a:effectLst>
        </p:spPr>
      </p:pic>
    </p:spTree>
    <p:extLst>
      <p:ext uri="{BB962C8B-B14F-4D97-AF65-F5344CB8AC3E}">
        <p14:creationId xmlns:p14="http://schemas.microsoft.com/office/powerpoint/2010/main" val="16069271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21547" y="66405"/>
            <a:ext cx="11555605" cy="1325563"/>
          </a:xfrm>
        </p:spPr>
        <p:txBody>
          <a:bodyPr/>
          <a:lstStyle/>
          <a:p>
            <a:pPr algn="r"/>
            <a:r>
              <a:rPr lang="hu-HU"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Irodai alkalmazások  - Agrár Menedzsment </a:t>
            </a:r>
            <a:r>
              <a:rPr lang="hu-HU"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Rendszer</a:t>
            </a:r>
            <a:r>
              <a:rPr lang="hu-HU" dirty="0" smtClean="0">
                <a:solidFill>
                  <a:srgbClr val="00B050"/>
                </a:solidFill>
                <a:effectLst>
                  <a:outerShdw blurRad="38100" dist="38100" dir="2700000" algn="tl">
                    <a:srgbClr val="000000">
                      <a:alpha val="43137"/>
                    </a:srgbClr>
                  </a:outerShdw>
                </a:effectLst>
              </a:rPr>
              <a:t/>
            </a:r>
            <a:br>
              <a:rPr lang="hu-HU" dirty="0" smtClean="0">
                <a:solidFill>
                  <a:srgbClr val="00B050"/>
                </a:solidFill>
                <a:effectLst>
                  <a:outerShdw blurRad="38100" dist="38100" dir="2700000" algn="tl">
                    <a:srgbClr val="000000">
                      <a:alpha val="43137"/>
                    </a:srgbClr>
                  </a:outerShdw>
                </a:effectLst>
              </a:rPr>
            </a:br>
            <a:endParaRPr lang="hu-HU" dirty="0">
              <a:solidFill>
                <a:srgbClr val="00B050"/>
              </a:solidFill>
            </a:endParaRPr>
          </a:p>
        </p:txBody>
      </p:sp>
      <p:sp>
        <p:nvSpPr>
          <p:cNvPr id="3" name="Téglalap 2"/>
          <p:cNvSpPr/>
          <p:nvPr/>
        </p:nvSpPr>
        <p:spPr>
          <a:xfrm>
            <a:off x="530710" y="1169334"/>
            <a:ext cx="6096000" cy="5170646"/>
          </a:xfrm>
          <a:prstGeom prst="rect">
            <a:avLst/>
          </a:prstGeom>
        </p:spPr>
        <p:txBody>
          <a:bodyPr>
            <a:spAutoFit/>
          </a:bodyPr>
          <a:lstStyle/>
          <a:p>
            <a:r>
              <a:rPr lang="hu-HU" sz="2200" b="1" dirty="0">
                <a:effectLst>
                  <a:outerShdw blurRad="38100" dist="38100" dir="2700000" algn="tl">
                    <a:srgbClr val="000000">
                      <a:alpha val="43137"/>
                    </a:srgbClr>
                  </a:outerShdw>
                </a:effectLst>
                <a:latin typeface="Arial" pitchFamily="34" charset="0"/>
                <a:cs typeface="Arial" pitchFamily="34" charset="0"/>
              </a:rPr>
              <a:t>Tábla </a:t>
            </a:r>
            <a:r>
              <a:rPr lang="hu-HU" sz="2200" b="1" dirty="0" smtClean="0">
                <a:effectLst>
                  <a:outerShdw blurRad="38100" dist="38100" dir="2700000" algn="tl">
                    <a:srgbClr val="000000">
                      <a:alpha val="43137"/>
                    </a:srgbClr>
                  </a:outerShdw>
                </a:effectLst>
                <a:latin typeface="Arial" pitchFamily="34" charset="0"/>
                <a:cs typeface="Arial" pitchFamily="34" charset="0"/>
              </a:rPr>
              <a:t>törzskönyv, gazdálkodási napló</a:t>
            </a:r>
            <a:endParaRPr lang="hu-HU" sz="2200" b="1" dirty="0">
              <a:effectLst>
                <a:outerShdw blurRad="38100" dist="38100" dir="2700000" algn="tl">
                  <a:srgbClr val="000000">
                    <a:alpha val="43137"/>
                  </a:srgbClr>
                </a:outerShdw>
              </a:effectLst>
              <a:latin typeface="Arial" pitchFamily="34" charset="0"/>
              <a:cs typeface="Arial" pitchFamily="34" charset="0"/>
            </a:endParaRPr>
          </a:p>
          <a:p>
            <a:r>
              <a:rPr lang="hu-HU" sz="2200" b="1" dirty="0" smtClean="0">
                <a:effectLst>
                  <a:outerShdw blurRad="38100" dist="38100" dir="2700000" algn="tl">
                    <a:srgbClr val="000000">
                      <a:alpha val="43137"/>
                    </a:srgbClr>
                  </a:outerShdw>
                </a:effectLst>
                <a:latin typeface="Arial" pitchFamily="34" charset="0"/>
                <a:cs typeface="Arial" pitchFamily="34" charset="0"/>
              </a:rPr>
              <a:t>Hozam térkép, kezelési térkép</a:t>
            </a:r>
            <a:endParaRPr lang="hu-HU" sz="2200" b="1" dirty="0">
              <a:effectLst>
                <a:outerShdw blurRad="38100" dist="38100" dir="2700000" algn="tl">
                  <a:srgbClr val="000000">
                    <a:alpha val="43137"/>
                  </a:srgbClr>
                </a:outerShdw>
              </a:effectLst>
              <a:latin typeface="Arial" pitchFamily="34" charset="0"/>
              <a:cs typeface="Arial" pitchFamily="34" charset="0"/>
            </a:endParaRPr>
          </a:p>
          <a:p>
            <a:r>
              <a:rPr lang="hu-HU" sz="2200" b="1" dirty="0" smtClean="0">
                <a:effectLst>
                  <a:outerShdw blurRad="38100" dist="38100" dir="2700000" algn="tl">
                    <a:srgbClr val="000000">
                      <a:alpha val="43137"/>
                    </a:srgbClr>
                  </a:outerShdw>
                </a:effectLst>
                <a:latin typeface="Arial" pitchFamily="34" charset="0"/>
                <a:cs typeface="Arial" pitchFamily="34" charset="0"/>
              </a:rPr>
              <a:t>Növényvédelmi/kezelési napló </a:t>
            </a:r>
            <a:endParaRPr lang="hu-HU" sz="2200" b="1" dirty="0">
              <a:effectLst>
                <a:outerShdw blurRad="38100" dist="38100" dir="2700000" algn="tl">
                  <a:srgbClr val="000000">
                    <a:alpha val="43137"/>
                  </a:srgbClr>
                </a:outerShdw>
              </a:effectLst>
              <a:latin typeface="Arial" pitchFamily="34" charset="0"/>
              <a:cs typeface="Arial" pitchFamily="34" charset="0"/>
            </a:endParaRPr>
          </a:p>
          <a:p>
            <a:endParaRPr lang="hu-HU" sz="2200" b="1" dirty="0">
              <a:effectLst>
                <a:outerShdw blurRad="38100" dist="38100" dir="2700000" algn="tl">
                  <a:srgbClr val="000000">
                    <a:alpha val="43137"/>
                  </a:srgbClr>
                </a:outerShdw>
              </a:effectLst>
              <a:latin typeface="Arial" pitchFamily="34" charset="0"/>
              <a:cs typeface="Arial" pitchFamily="34" charset="0"/>
            </a:endParaRPr>
          </a:p>
          <a:p>
            <a:r>
              <a:rPr lang="hu-HU" sz="2200" b="1" dirty="0">
                <a:effectLst>
                  <a:outerShdw blurRad="38100" dist="38100" dir="2700000" algn="tl">
                    <a:srgbClr val="000000">
                      <a:alpha val="43137"/>
                    </a:srgbClr>
                  </a:outerShdw>
                </a:effectLst>
                <a:latin typeface="Arial" pitchFamily="34" charset="0"/>
                <a:cs typeface="Arial" pitchFamily="34" charset="0"/>
              </a:rPr>
              <a:t>Kezelési jegyzőkönyv</a:t>
            </a:r>
          </a:p>
          <a:p>
            <a:r>
              <a:rPr lang="hu-HU" sz="2200" b="1" dirty="0" smtClean="0">
                <a:effectLst>
                  <a:outerShdw blurRad="38100" dist="38100" dir="2700000" algn="tl">
                    <a:srgbClr val="000000">
                      <a:alpha val="43137"/>
                    </a:srgbClr>
                  </a:outerShdw>
                </a:effectLst>
                <a:latin typeface="Arial" pitchFamily="34" charset="0"/>
                <a:cs typeface="Arial" pitchFamily="34" charset="0"/>
              </a:rPr>
              <a:t>Számlázás</a:t>
            </a:r>
          </a:p>
          <a:p>
            <a:r>
              <a:rPr lang="hu-HU" sz="2200" b="1" dirty="0" smtClean="0">
                <a:effectLst>
                  <a:outerShdw blurRad="38100" dist="38100" dir="2700000" algn="tl">
                    <a:srgbClr val="000000">
                      <a:alpha val="43137"/>
                    </a:srgbClr>
                  </a:outerShdw>
                </a:effectLst>
                <a:latin typeface="Arial" pitchFamily="34" charset="0"/>
                <a:cs typeface="Arial" pitchFamily="34" charset="0"/>
              </a:rPr>
              <a:t>Bér- és munkaügyi modul</a:t>
            </a:r>
            <a:endParaRPr lang="hu-HU" sz="2200" b="1" dirty="0">
              <a:effectLst>
                <a:outerShdw blurRad="38100" dist="38100" dir="2700000" algn="tl">
                  <a:srgbClr val="000000">
                    <a:alpha val="43137"/>
                  </a:srgbClr>
                </a:outerShdw>
              </a:effectLst>
              <a:latin typeface="Arial" pitchFamily="34" charset="0"/>
              <a:cs typeface="Arial" pitchFamily="34" charset="0"/>
            </a:endParaRPr>
          </a:p>
          <a:p>
            <a:endParaRPr lang="hu-HU" sz="2200" b="1" dirty="0">
              <a:effectLst>
                <a:outerShdw blurRad="38100" dist="38100" dir="2700000" algn="tl">
                  <a:srgbClr val="000000">
                    <a:alpha val="43137"/>
                  </a:srgbClr>
                </a:outerShdw>
              </a:effectLst>
              <a:latin typeface="Arial" pitchFamily="34" charset="0"/>
              <a:cs typeface="Arial" pitchFamily="34" charset="0"/>
            </a:endParaRPr>
          </a:p>
          <a:p>
            <a:r>
              <a:rPr lang="hu-HU" sz="2200" b="1" dirty="0">
                <a:effectLst>
                  <a:outerShdw blurRad="38100" dist="38100" dir="2700000" algn="tl">
                    <a:srgbClr val="000000">
                      <a:alpha val="43137"/>
                    </a:srgbClr>
                  </a:outerShdw>
                </a:effectLst>
                <a:latin typeface="Arial" pitchFamily="34" charset="0"/>
                <a:cs typeface="Arial" pitchFamily="34" charset="0"/>
              </a:rPr>
              <a:t>Raktárkészlet nyilvántartás</a:t>
            </a:r>
          </a:p>
          <a:p>
            <a:r>
              <a:rPr lang="hu-HU" sz="2200" b="1" dirty="0">
                <a:effectLst>
                  <a:outerShdw blurRad="38100" dist="38100" dir="2700000" algn="tl">
                    <a:srgbClr val="000000">
                      <a:alpha val="43137"/>
                    </a:srgbClr>
                  </a:outerShdw>
                </a:effectLst>
                <a:latin typeface="Arial" pitchFamily="34" charset="0"/>
                <a:cs typeface="Arial" pitchFamily="34" charset="0"/>
              </a:rPr>
              <a:t>Gépüzem </a:t>
            </a:r>
            <a:r>
              <a:rPr lang="hu-HU" sz="2200" b="1" dirty="0" smtClean="0">
                <a:effectLst>
                  <a:outerShdw blurRad="38100" dist="38100" dir="2700000" algn="tl">
                    <a:srgbClr val="000000">
                      <a:alpha val="43137"/>
                    </a:srgbClr>
                  </a:outerShdw>
                </a:effectLst>
                <a:latin typeface="Arial" pitchFamily="34" charset="0"/>
                <a:cs typeface="Arial" pitchFamily="34" charset="0"/>
              </a:rPr>
              <a:t>fenntartás</a:t>
            </a:r>
          </a:p>
          <a:p>
            <a:endParaRPr lang="hu-HU" sz="2200" b="1" dirty="0">
              <a:effectLst>
                <a:outerShdw blurRad="38100" dist="38100" dir="2700000" algn="tl">
                  <a:srgbClr val="000000">
                    <a:alpha val="43137"/>
                  </a:srgbClr>
                </a:outerShdw>
              </a:effectLst>
              <a:latin typeface="Arial" pitchFamily="34" charset="0"/>
              <a:cs typeface="Arial" pitchFamily="34" charset="0"/>
            </a:endParaRPr>
          </a:p>
          <a:p>
            <a:r>
              <a:rPr lang="hu-HU" sz="2200" b="1" dirty="0">
                <a:effectLst>
                  <a:outerShdw blurRad="38100" dist="38100" dir="2700000" algn="tl">
                    <a:srgbClr val="000000">
                      <a:alpha val="43137"/>
                    </a:srgbClr>
                  </a:outerShdw>
                </a:effectLst>
                <a:latin typeface="Arial" pitchFamily="34" charset="0"/>
                <a:cs typeface="Arial" pitchFamily="34" charset="0"/>
              </a:rPr>
              <a:t>Beruházás tervezés, kockázat elemzés</a:t>
            </a:r>
          </a:p>
          <a:p>
            <a:r>
              <a:rPr lang="hu-HU" sz="2200" b="1" dirty="0">
                <a:effectLst>
                  <a:outerShdw blurRad="38100" dist="38100" dir="2700000" algn="tl">
                    <a:srgbClr val="000000">
                      <a:alpha val="43137"/>
                    </a:srgbClr>
                  </a:outerShdw>
                </a:effectLst>
                <a:latin typeface="Arial" pitchFamily="34" charset="0"/>
                <a:cs typeface="Arial" pitchFamily="34" charset="0"/>
              </a:rPr>
              <a:t>Gazdasági elemzések</a:t>
            </a:r>
          </a:p>
          <a:p>
            <a:r>
              <a:rPr lang="hu-HU" sz="2200" b="1" dirty="0">
                <a:effectLst>
                  <a:outerShdw blurRad="38100" dist="38100" dir="2700000" algn="tl">
                    <a:srgbClr val="000000">
                      <a:alpha val="43137"/>
                    </a:srgbClr>
                  </a:outerShdw>
                </a:effectLst>
                <a:latin typeface="Arial" pitchFamily="34" charset="0"/>
                <a:cs typeface="Arial" pitchFamily="34" charset="0"/>
              </a:rPr>
              <a:t>Hitel-</a:t>
            </a:r>
            <a:r>
              <a:rPr lang="hu-HU" sz="2200" b="1" dirty="0" smtClean="0">
                <a:effectLst>
                  <a:outerShdw blurRad="38100" dist="38100" dir="2700000" algn="tl">
                    <a:srgbClr val="000000">
                      <a:alpha val="43137"/>
                    </a:srgbClr>
                  </a:outerShdw>
                </a:effectLst>
                <a:latin typeface="Arial" pitchFamily="34" charset="0"/>
                <a:cs typeface="Arial" pitchFamily="34" charset="0"/>
              </a:rPr>
              <a:t>, földbérlet-, flottakezelés</a:t>
            </a:r>
            <a:endParaRPr lang="hu-HU" sz="2200" b="1" dirty="0">
              <a:effectLst>
                <a:outerShdw blurRad="38100" dist="38100" dir="2700000" algn="tl">
                  <a:srgbClr val="000000">
                    <a:alpha val="43137"/>
                  </a:srgbClr>
                </a:outerShdw>
              </a:effectLst>
              <a:latin typeface="Arial" pitchFamily="34" charset="0"/>
              <a:cs typeface="Arial" pitchFamily="34" charset="0"/>
            </a:endParaRPr>
          </a:p>
          <a:p>
            <a:r>
              <a:rPr lang="hu-HU" sz="2200" b="1" dirty="0">
                <a:effectLst>
                  <a:outerShdw blurRad="38100" dist="38100" dir="2700000" algn="tl">
                    <a:srgbClr val="000000">
                      <a:alpha val="43137"/>
                    </a:srgbClr>
                  </a:outerShdw>
                </a:effectLst>
                <a:latin typeface="Arial" pitchFamily="34" charset="0"/>
                <a:cs typeface="Arial" pitchFamily="34" charset="0"/>
              </a:rPr>
              <a:t>Bevallások (adó, közúti áruforgalom, stb.)</a:t>
            </a:r>
          </a:p>
        </p:txBody>
      </p:sp>
      <p:pic>
        <p:nvPicPr>
          <p:cNvPr id="4" name="Kép 3"/>
          <p:cNvPicPr>
            <a:picLocks noChangeAspect="1"/>
          </p:cNvPicPr>
          <p:nvPr/>
        </p:nvPicPr>
        <p:blipFill rotWithShape="1">
          <a:blip r:embed="rId3"/>
          <a:srcRect l="21302" t="5877"/>
          <a:stretch/>
        </p:blipFill>
        <p:spPr>
          <a:xfrm>
            <a:off x="6573795" y="1136822"/>
            <a:ext cx="5109720" cy="2547804"/>
          </a:xfrm>
          <a:prstGeom prst="rect">
            <a:avLst/>
          </a:prstGeom>
        </p:spPr>
      </p:pic>
      <p:pic>
        <p:nvPicPr>
          <p:cNvPr id="5" name="Kép 4"/>
          <p:cNvPicPr>
            <a:picLocks noChangeAspect="1"/>
          </p:cNvPicPr>
          <p:nvPr/>
        </p:nvPicPr>
        <p:blipFill rotWithShape="1">
          <a:blip r:embed="rId4"/>
          <a:srcRect b="12331"/>
          <a:stretch/>
        </p:blipFill>
        <p:spPr>
          <a:xfrm>
            <a:off x="6573795" y="3824688"/>
            <a:ext cx="5180095" cy="2715140"/>
          </a:xfrm>
          <a:prstGeom prst="rect">
            <a:avLst/>
          </a:prstGeom>
        </p:spPr>
      </p:pic>
    </p:spTree>
    <p:extLst>
      <p:ext uri="{BB962C8B-B14F-4D97-AF65-F5344CB8AC3E}">
        <p14:creationId xmlns:p14="http://schemas.microsoft.com/office/powerpoint/2010/main" val="36475481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21547" y="142704"/>
            <a:ext cx="11555605" cy="1325563"/>
          </a:xfrm>
        </p:spPr>
        <p:txBody>
          <a:bodyPr/>
          <a:lstStyle/>
          <a:p>
            <a:pPr algn="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Mobiltelefonos applikációk </a:t>
            </a:r>
            <a:b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(termesztéstechnológia)</a:t>
            </a:r>
            <a:endPar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Kép 2"/>
          <p:cNvPicPr>
            <a:picLocks noChangeAspect="1"/>
          </p:cNvPicPr>
          <p:nvPr/>
        </p:nvPicPr>
        <p:blipFill>
          <a:blip r:embed="rId3"/>
          <a:stretch>
            <a:fillRect/>
          </a:stretch>
        </p:blipFill>
        <p:spPr>
          <a:xfrm>
            <a:off x="123839" y="142704"/>
            <a:ext cx="3011659" cy="6023318"/>
          </a:xfrm>
          <a:prstGeom prst="rect">
            <a:avLst/>
          </a:prstGeom>
        </p:spPr>
      </p:pic>
      <p:sp>
        <p:nvSpPr>
          <p:cNvPr id="4" name="Téglalap 3"/>
          <p:cNvSpPr/>
          <p:nvPr/>
        </p:nvSpPr>
        <p:spPr>
          <a:xfrm>
            <a:off x="3485783" y="1298872"/>
            <a:ext cx="7309764" cy="2677656"/>
          </a:xfrm>
          <a:prstGeom prst="rect">
            <a:avLst/>
          </a:prstGeom>
        </p:spPr>
        <p:txBody>
          <a:bodyPr wrap="square">
            <a:spAutoFit/>
          </a:bodyPr>
          <a:lstStyle/>
          <a:p>
            <a:pPr marL="285750" indent="-285750">
              <a:buFont typeface="Arial" panose="020B0604020202020204" pitchFamily="34" charset="0"/>
              <a:buChar char="•"/>
            </a:pPr>
            <a:r>
              <a:rPr lang="hu-HU" sz="2400" dirty="0">
                <a:latin typeface="Times New Roman" panose="02020603050405020304" pitchFamily="18" charset="0"/>
                <a:cs typeface="Times New Roman" panose="02020603050405020304" pitchFamily="18" charset="0"/>
              </a:rPr>
              <a:t>Gyom felismerés;</a:t>
            </a:r>
          </a:p>
          <a:p>
            <a:pPr marL="285750" indent="-285750">
              <a:buFont typeface="Arial" panose="020B0604020202020204" pitchFamily="34" charset="0"/>
              <a:buChar char="•"/>
            </a:pPr>
            <a:r>
              <a:rPr lang="hu-HU" sz="2400" dirty="0">
                <a:latin typeface="Times New Roman" panose="02020603050405020304" pitchFamily="18" charset="0"/>
                <a:cs typeface="Times New Roman" panose="02020603050405020304" pitchFamily="18" charset="0"/>
              </a:rPr>
              <a:t>Betegség </a:t>
            </a:r>
            <a:r>
              <a:rPr lang="hu-HU" sz="2400" dirty="0" smtClean="0">
                <a:latin typeface="Times New Roman" panose="02020603050405020304" pitchFamily="18" charset="0"/>
                <a:cs typeface="Times New Roman" panose="02020603050405020304" pitchFamily="18" charset="0"/>
              </a:rPr>
              <a:t>felismerés (kórképek fotói alapján);</a:t>
            </a:r>
            <a:endParaRPr lang="hu-HU"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hu-HU" sz="2400" dirty="0" smtClean="0">
                <a:latin typeface="Times New Roman" panose="02020603050405020304" pitchFamily="18" charset="0"/>
                <a:cs typeface="Times New Roman" panose="02020603050405020304" pitchFamily="18" charset="0"/>
              </a:rPr>
              <a:t>Nitrogénszint (színspektrum elemzés);</a:t>
            </a:r>
            <a:endParaRPr lang="hu-HU"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hu-HU" sz="2400" dirty="0">
                <a:latin typeface="Times New Roman" panose="02020603050405020304" pitchFamily="18" charset="0"/>
                <a:cs typeface="Times New Roman" panose="02020603050405020304" pitchFamily="18" charset="0"/>
              </a:rPr>
              <a:t>Sárgatál elemzés (belehullott rovarok száma);</a:t>
            </a:r>
          </a:p>
          <a:p>
            <a:pPr marL="285750" indent="-285750">
              <a:buFont typeface="Arial" panose="020B0604020202020204" pitchFamily="34" charset="0"/>
              <a:buChar char="•"/>
            </a:pPr>
            <a:r>
              <a:rPr lang="hu-HU" sz="2400" dirty="0">
                <a:latin typeface="Times New Roman" panose="02020603050405020304" pitchFamily="18" charset="0"/>
                <a:cs typeface="Times New Roman" panose="02020603050405020304" pitchFamily="18" charset="0"/>
              </a:rPr>
              <a:t>Levélkár </a:t>
            </a:r>
            <a:r>
              <a:rPr lang="hu-HU" sz="2400" dirty="0" smtClean="0">
                <a:latin typeface="Times New Roman" panose="02020603050405020304" pitchFamily="18" charset="0"/>
                <a:cs typeface="Times New Roman" panose="02020603050405020304" pitchFamily="18" charset="0"/>
              </a:rPr>
              <a:t>elemzés (sérült felület becslése);</a:t>
            </a:r>
            <a:endParaRPr lang="hu-HU"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hu-HU" sz="2400" dirty="0">
                <a:latin typeface="Times New Roman" panose="02020603050405020304" pitchFamily="18" charset="0"/>
                <a:cs typeface="Times New Roman" panose="02020603050405020304" pitchFamily="18" charset="0"/>
              </a:rPr>
              <a:t>Tőszám elemzés;</a:t>
            </a:r>
          </a:p>
          <a:p>
            <a:pPr marL="285750" indent="-285750">
              <a:buFont typeface="Arial" panose="020B0604020202020204" pitchFamily="34" charset="0"/>
              <a:buChar char="•"/>
            </a:pPr>
            <a:r>
              <a:rPr lang="hu-HU" sz="2400" dirty="0">
                <a:latin typeface="Times New Roman" panose="02020603050405020304" pitchFamily="18" charset="0"/>
                <a:cs typeface="Times New Roman" panose="02020603050405020304" pitchFamily="18" charset="0"/>
              </a:rPr>
              <a:t>Értesítés ha kártevő terjed a </a:t>
            </a:r>
            <a:r>
              <a:rPr lang="hu-HU" sz="2400" dirty="0" smtClean="0">
                <a:latin typeface="Times New Roman" panose="02020603050405020304" pitchFamily="18" charset="0"/>
                <a:cs typeface="Times New Roman" panose="02020603050405020304" pitchFamily="18" charset="0"/>
              </a:rPr>
              <a:t>közelben</a:t>
            </a:r>
            <a:r>
              <a:rPr lang="hu-HU" sz="2400" dirty="0">
                <a:latin typeface="Times New Roman" panose="02020603050405020304" pitchFamily="18" charset="0"/>
                <a:cs typeface="Times New Roman" panose="02020603050405020304" pitchFamily="18" charset="0"/>
              </a:rPr>
              <a:t>!</a:t>
            </a:r>
          </a:p>
        </p:txBody>
      </p:sp>
      <p:pic>
        <p:nvPicPr>
          <p:cNvPr id="5" name="Kép 4"/>
          <p:cNvPicPr>
            <a:picLocks noChangeAspect="1"/>
          </p:cNvPicPr>
          <p:nvPr/>
        </p:nvPicPr>
        <p:blipFill>
          <a:blip r:embed="rId4"/>
          <a:stretch>
            <a:fillRect/>
          </a:stretch>
        </p:blipFill>
        <p:spPr>
          <a:xfrm>
            <a:off x="3485783" y="4134845"/>
            <a:ext cx="2076883" cy="2611944"/>
          </a:xfrm>
          <a:prstGeom prst="rect">
            <a:avLst/>
          </a:prstGeom>
        </p:spPr>
      </p:pic>
      <p:pic>
        <p:nvPicPr>
          <p:cNvPr id="6" name="Kép 5"/>
          <p:cNvPicPr>
            <a:picLocks noChangeAspect="1"/>
          </p:cNvPicPr>
          <p:nvPr/>
        </p:nvPicPr>
        <p:blipFill>
          <a:blip r:embed="rId5"/>
          <a:stretch>
            <a:fillRect/>
          </a:stretch>
        </p:blipFill>
        <p:spPr>
          <a:xfrm>
            <a:off x="5863088" y="4134845"/>
            <a:ext cx="1989041" cy="2611944"/>
          </a:xfrm>
          <a:prstGeom prst="rect">
            <a:avLst/>
          </a:prstGeom>
        </p:spPr>
      </p:pic>
      <p:pic>
        <p:nvPicPr>
          <p:cNvPr id="7" name="Kép 6"/>
          <p:cNvPicPr>
            <a:picLocks noChangeAspect="1"/>
          </p:cNvPicPr>
          <p:nvPr/>
        </p:nvPicPr>
        <p:blipFill>
          <a:blip r:embed="rId6"/>
          <a:stretch>
            <a:fillRect/>
          </a:stretch>
        </p:blipFill>
        <p:spPr>
          <a:xfrm>
            <a:off x="8152551" y="4134845"/>
            <a:ext cx="3892898" cy="2611944"/>
          </a:xfrm>
          <a:prstGeom prst="rect">
            <a:avLst/>
          </a:prstGeom>
        </p:spPr>
      </p:pic>
    </p:spTree>
    <p:extLst>
      <p:ext uri="{BB962C8B-B14F-4D97-AF65-F5344CB8AC3E}">
        <p14:creationId xmlns:p14="http://schemas.microsoft.com/office/powerpoint/2010/main" val="1616774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44993" y="95494"/>
            <a:ext cx="11555605" cy="1325563"/>
          </a:xfrm>
        </p:spPr>
        <p:txBody>
          <a:bodyPr/>
          <a:lstStyle/>
          <a:p>
            <a:pPr algn="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Mobiltelefonos </a:t>
            </a:r>
            <a: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applikációk </a:t>
            </a:r>
            <a:br>
              <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(gépüzemeltetés)</a:t>
            </a:r>
            <a:endPar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Kép 2"/>
          <p:cNvPicPr>
            <a:picLocks noChangeAspect="1"/>
          </p:cNvPicPr>
          <p:nvPr/>
        </p:nvPicPr>
        <p:blipFill rotWithShape="1">
          <a:blip r:embed="rId2">
            <a:extLst>
              <a:ext uri="{28A0092B-C50C-407E-A947-70E740481C1C}">
                <a14:useLocalDpi xmlns:a14="http://schemas.microsoft.com/office/drawing/2010/main" val="0"/>
              </a:ext>
            </a:extLst>
          </a:blip>
          <a:srcRect l="7188" t="26436" r="5684" b="15817"/>
          <a:stretch/>
        </p:blipFill>
        <p:spPr>
          <a:xfrm rot="5400000">
            <a:off x="8137242" y="2752443"/>
            <a:ext cx="5294704" cy="2631932"/>
          </a:xfrm>
          <a:prstGeom prst="rect">
            <a:avLst/>
          </a:prstGeom>
          <a:ln>
            <a:noFill/>
          </a:ln>
          <a:effectLst>
            <a:softEdge rad="112500"/>
          </a:effectLst>
        </p:spPr>
      </p:pic>
      <p:pic>
        <p:nvPicPr>
          <p:cNvPr id="8" name="Kép 7"/>
          <p:cNvPicPr>
            <a:picLocks noChangeAspect="1"/>
          </p:cNvPicPr>
          <p:nvPr/>
        </p:nvPicPr>
        <p:blipFill rotWithShape="1">
          <a:blip r:embed="rId3">
            <a:extLst>
              <a:ext uri="{28A0092B-C50C-407E-A947-70E740481C1C}">
                <a14:useLocalDpi xmlns:a14="http://schemas.microsoft.com/office/drawing/2010/main" val="0"/>
              </a:ext>
            </a:extLst>
          </a:blip>
          <a:srcRect l="6207" t="17309" r="6646" b="24835"/>
          <a:stretch/>
        </p:blipFill>
        <p:spPr>
          <a:xfrm>
            <a:off x="4279079" y="1400829"/>
            <a:ext cx="5220678" cy="2599371"/>
          </a:xfrm>
          <a:prstGeom prst="rect">
            <a:avLst/>
          </a:prstGeom>
          <a:ln>
            <a:noFill/>
          </a:ln>
          <a:effectLst>
            <a:softEdge rad="112500"/>
          </a:effectLst>
        </p:spPr>
      </p:pic>
      <p:pic>
        <p:nvPicPr>
          <p:cNvPr id="10" name="Kép 9"/>
          <p:cNvPicPr>
            <a:picLocks noChangeAspect="1"/>
          </p:cNvPicPr>
          <p:nvPr/>
        </p:nvPicPr>
        <p:blipFill rotWithShape="1">
          <a:blip r:embed="rId4">
            <a:extLst>
              <a:ext uri="{28A0092B-C50C-407E-A947-70E740481C1C}">
                <a14:useLocalDpi xmlns:a14="http://schemas.microsoft.com/office/drawing/2010/main" val="0"/>
              </a:ext>
            </a:extLst>
          </a:blip>
          <a:srcRect l="6587" t="18061" r="4977" b="23481"/>
          <a:stretch/>
        </p:blipFill>
        <p:spPr>
          <a:xfrm>
            <a:off x="4314393" y="4089095"/>
            <a:ext cx="5118921" cy="2537770"/>
          </a:xfrm>
          <a:prstGeom prst="rect">
            <a:avLst/>
          </a:prstGeom>
          <a:ln>
            <a:noFill/>
          </a:ln>
          <a:effectLst>
            <a:softEdge rad="112500"/>
          </a:effectLst>
        </p:spPr>
      </p:pic>
      <p:sp>
        <p:nvSpPr>
          <p:cNvPr id="11" name="Szövegdoboz 10"/>
          <p:cNvSpPr txBox="1"/>
          <p:nvPr/>
        </p:nvSpPr>
        <p:spPr>
          <a:xfrm>
            <a:off x="221857" y="1455758"/>
            <a:ext cx="3929974" cy="461665"/>
          </a:xfrm>
          <a:prstGeom prst="rect">
            <a:avLst/>
          </a:prstGeom>
          <a:noFill/>
        </p:spPr>
        <p:txBody>
          <a:bodyPr wrap="square" rtlCol="0">
            <a:spAutoFit/>
          </a:bodyPr>
          <a:lstStyle/>
          <a:p>
            <a:r>
              <a:rPr lang="hu-H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Gazda monitor (GM)</a:t>
            </a:r>
            <a:endParaRPr lang="hu-H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Szövegdoboz 12"/>
          <p:cNvSpPr txBox="1"/>
          <p:nvPr/>
        </p:nvSpPr>
        <p:spPr>
          <a:xfrm>
            <a:off x="221857" y="2217812"/>
            <a:ext cx="4250987" cy="3416320"/>
          </a:xfrm>
          <a:prstGeom prst="rect">
            <a:avLst/>
          </a:prstGeom>
          <a:noFill/>
        </p:spPr>
        <p:txBody>
          <a:bodyPr wrap="square" rtlCol="0">
            <a:spAutoFit/>
          </a:bodyPr>
          <a:lstStyle/>
          <a:p>
            <a:r>
              <a:rPr lang="hu-HU" sz="2400" dirty="0" smtClean="0">
                <a:latin typeface="Times New Roman" panose="02020603050405020304" pitchFamily="18" charset="0"/>
                <a:cs typeface="Times New Roman" panose="02020603050405020304" pitchFamily="18" charset="0"/>
              </a:rPr>
              <a:t>Mobil telefonra is optimált web szolgáltatás (</a:t>
            </a:r>
            <a:r>
              <a:rPr lang="hu-HU" sz="2400" dirty="0" err="1" smtClean="0">
                <a:latin typeface="Times New Roman" panose="02020603050405020304" pitchFamily="18" charset="0"/>
                <a:cs typeface="Times New Roman" panose="02020603050405020304" pitchFamily="18" charset="0"/>
              </a:rPr>
              <a:t>android</a:t>
            </a:r>
            <a:r>
              <a:rPr lang="hu-HU" sz="2400" dirty="0" smtClean="0">
                <a:latin typeface="Times New Roman" panose="02020603050405020304" pitchFamily="18" charset="0"/>
                <a:cs typeface="Times New Roman" panose="02020603050405020304" pitchFamily="18" charset="0"/>
              </a:rPr>
              <a:t>; </a:t>
            </a:r>
            <a:r>
              <a:rPr lang="hu-HU" sz="2400" dirty="0" err="1" smtClean="0">
                <a:latin typeface="Times New Roman" panose="02020603050405020304" pitchFamily="18" charset="0"/>
                <a:cs typeface="Times New Roman" panose="02020603050405020304" pitchFamily="18" charset="0"/>
              </a:rPr>
              <a:t>iOS</a:t>
            </a:r>
            <a:r>
              <a:rPr lang="hu-HU" sz="2400"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hu-HU" sz="2400" dirty="0" smtClean="0">
                <a:latin typeface="Times New Roman" panose="02020603050405020304" pitchFamily="18" charset="0"/>
                <a:cs typeface="Times New Roman" panose="02020603050405020304" pitchFamily="18" charset="0"/>
              </a:rPr>
              <a:t>Digitális géppark (üvegház, raktár, szárítótelep is!)</a:t>
            </a:r>
          </a:p>
          <a:p>
            <a:pPr marL="342900" indent="-342900">
              <a:buFont typeface="Arial" panose="020B0604020202020204" pitchFamily="34" charset="0"/>
              <a:buChar char="•"/>
            </a:pPr>
            <a:r>
              <a:rPr lang="hu-HU" sz="2400" dirty="0" smtClean="0">
                <a:latin typeface="Times New Roman" panose="02020603050405020304" pitchFamily="18" charset="0"/>
                <a:cs typeface="Times New Roman" panose="02020603050405020304" pitchFamily="18" charset="0"/>
              </a:rPr>
              <a:t>Gépállapot (flotta) követés</a:t>
            </a:r>
            <a:r>
              <a:rPr lang="hu-HU" sz="2400" dirty="0">
                <a:latin typeface="Times New Roman" panose="02020603050405020304" pitchFamily="18" charset="0"/>
                <a:cs typeface="Times New Roman" panose="02020603050405020304" pitchFamily="18" charset="0"/>
              </a:rPr>
              <a:t> </a:t>
            </a:r>
            <a:r>
              <a:rPr lang="hu-HU" sz="2400" dirty="0" smtClean="0">
                <a:latin typeface="Times New Roman" panose="02020603050405020304" pitchFamily="18" charset="0"/>
                <a:cs typeface="Times New Roman" panose="02020603050405020304" pitchFamily="18" charset="0"/>
              </a:rPr>
              <a:t>(GPS koordináták, gépkezelő azonosítás, motorterhelés, TLT üzemállapot, tartályszintek, stb.)</a:t>
            </a:r>
            <a:endParaRPr lang="hu-H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184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18426" y="81170"/>
            <a:ext cx="11555605" cy="1325563"/>
          </a:xfrm>
        </p:spPr>
        <p:txBody>
          <a:bodyPr/>
          <a:lstStyle/>
          <a:p>
            <a:pPr algn="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ISOBUS</a:t>
            </a:r>
            <a:b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hu-H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Erőgép – munkagép kapcsolat informatikai hálózata</a:t>
            </a:r>
            <a:endParaRPr lang="hu-H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028" y="1480623"/>
            <a:ext cx="8924925" cy="3600450"/>
          </a:xfrm>
          <a:prstGeom prst="rect">
            <a:avLst/>
          </a:prstGeom>
        </p:spPr>
      </p:pic>
      <p:sp>
        <p:nvSpPr>
          <p:cNvPr id="3" name="Szövegdoboz 2"/>
          <p:cNvSpPr txBox="1"/>
          <p:nvPr/>
        </p:nvSpPr>
        <p:spPr>
          <a:xfrm>
            <a:off x="591376" y="5154963"/>
            <a:ext cx="11360227" cy="1015663"/>
          </a:xfrm>
          <a:prstGeom prst="rect">
            <a:avLst/>
          </a:prstGeom>
          <a:noFill/>
        </p:spPr>
        <p:txBody>
          <a:bodyPr wrap="square" rtlCol="0">
            <a:spAutoFit/>
          </a:bodyPr>
          <a:lstStyle/>
          <a:p>
            <a:r>
              <a:rPr lang="hu-HU" sz="2000" dirty="0" smtClean="0">
                <a:latin typeface="Times New Roman" panose="02020603050405020304" pitchFamily="18" charset="0"/>
                <a:cs typeface="Times New Roman" panose="02020603050405020304" pitchFamily="18" charset="0"/>
              </a:rPr>
              <a:t>Rövidítések jelentése: GNSS – műholdas helymeghatározó; univerzális terminál – fedélzeti számítógép; motor ECU – motor vezérlő; traktor ECU – traktor hidraulika, TLT funkció vezérlő; Váltó ECU – automata váltó vezérlő; IBBC – ISOBUS csatlakozó; munkagép ECU – munkagép funkció vezérlők;  </a:t>
            </a:r>
            <a:endParaRPr lang="hu-H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14451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2723</TotalTime>
  <Words>14483</Words>
  <Application>Microsoft Office PowerPoint</Application>
  <PresentationFormat>Szélesvásznú</PresentationFormat>
  <Paragraphs>668</Paragraphs>
  <Slides>49</Slides>
  <Notes>42</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49</vt:i4>
      </vt:variant>
    </vt:vector>
  </HeadingPairs>
  <TitlesOfParts>
    <vt:vector size="56" baseType="lpstr">
      <vt:lpstr>Arial</vt:lpstr>
      <vt:lpstr>Calibri</vt:lpstr>
      <vt:lpstr>Courier New</vt:lpstr>
      <vt:lpstr>Symbol</vt:lpstr>
      <vt:lpstr>Times New Roman</vt:lpstr>
      <vt:lpstr>Wingdings</vt:lpstr>
      <vt:lpstr>Office-téma</vt:lpstr>
      <vt:lpstr>Precíziós gépek üzemeltetése</vt:lpstr>
      <vt:lpstr>Tartalomjegyzék </vt:lpstr>
      <vt:lpstr>Bevezetés, általános ismertetés </vt:lpstr>
      <vt:lpstr>Fogalomtár </vt:lpstr>
      <vt:lpstr>Témaspecifikus szakmai kérdések </vt:lpstr>
      <vt:lpstr>Irodai alkalmazások  - Agrár Menedzsment Rendszer </vt:lpstr>
      <vt:lpstr>Mobiltelefonos applikációk  (termesztéstechnológia)</vt:lpstr>
      <vt:lpstr>Mobiltelefonos applikációk  (gépüzemeltetés)</vt:lpstr>
      <vt:lpstr>ISOBUS Erőgép – munkagép kapcsolat informatikai hálózata</vt:lpstr>
      <vt:lpstr>Retrofit rendszerek –  intelligens szolgálatások utólag</vt:lpstr>
      <vt:lpstr>Az első lépések - vegyes géppark üzemeltetése</vt:lpstr>
      <vt:lpstr>Földrajzi helyzet-meghatározó rendszer </vt:lpstr>
      <vt:lpstr>Erőgépek automatikus kormányzása </vt:lpstr>
      <vt:lpstr>Művelet pontosságát meghatározó tényezők </vt:lpstr>
      <vt:lpstr>Erőgép és munkagép geometria beállítások </vt:lpstr>
      <vt:lpstr>Erőgép és munkagép geometria beállítások </vt:lpstr>
      <vt:lpstr>Termelési zónák kijelölése </vt:lpstr>
      <vt:lpstr>Kezelési tervek készítése </vt:lpstr>
      <vt:lpstr>Vezérelt anyagkijuttatás </vt:lpstr>
      <vt:lpstr>Kijuttatási térkép feltöltése az erőgép termináljára (UT/VT) </vt:lpstr>
      <vt:lpstr>Kijuttatási térkép feltöltése az erőgép termináljára (UT/VT) </vt:lpstr>
      <vt:lpstr>Valós idejű érzékelésen alapuló munkagép szabályozás </vt:lpstr>
      <vt:lpstr>Munkagép által vezérelt erőgép Tractor Implement Automatization (TIA) rendszer</vt:lpstr>
      <vt:lpstr>Hozamtérképek készítése </vt:lpstr>
      <vt:lpstr>Naplózott adatok letöltése </vt:lpstr>
      <vt:lpstr>Naplózott adatok összevetése </vt:lpstr>
      <vt:lpstr>Precíziós technológia a talajművelésben </vt:lpstr>
      <vt:lpstr>Környezetkímélő műtrágyázás (vezérelt anyagkijuttatás)</vt:lpstr>
      <vt:lpstr>Környezetkímélő műtrágyázás (Szóráskép kompenzáció)</vt:lpstr>
      <vt:lpstr>Precíziós vetés </vt:lpstr>
      <vt:lpstr>Precíziós vetés </vt:lpstr>
      <vt:lpstr>Precíziós technológiák a növényvédelemben (fizikai módszerek)</vt:lpstr>
      <vt:lpstr>Precíziós technológiák a növényvédelemben (vegyi védelem)</vt:lpstr>
      <vt:lpstr>Precíziós technológiák a növényvédelemben (vegyi védelem)</vt:lpstr>
      <vt:lpstr>Precíziós öntözés </vt:lpstr>
      <vt:lpstr>Alkalmazási feltételrendszer </vt:lpstr>
      <vt:lpstr>Üzleti aspektus </vt:lpstr>
      <vt:lpstr>Kapcsolódó jogszabályok </vt:lpstr>
      <vt:lpstr>Jó gyakorlatok, esettanulmányok I. </vt:lpstr>
      <vt:lpstr>Jó gyakorlatok, esettanulmányok II. </vt:lpstr>
      <vt:lpstr>Jó gyakorlatok, esettanulmányok III. </vt:lpstr>
      <vt:lpstr>Igényelhető kapcsolódó szolgáltatások (gyártók, forgalmazók)</vt:lpstr>
      <vt:lpstr>Igényelhető kapcsolódó szolgáltatások (független szakmai szervezetek)</vt:lpstr>
      <vt:lpstr>Gyakorlati jellegű kérdések </vt:lpstr>
      <vt:lpstr>Gyakorlati jellegű kérdések </vt:lpstr>
      <vt:lpstr>Gyakorlati jellegű kérdések </vt:lpstr>
      <vt:lpstr>Gyakorlati jellegű kérdések </vt:lpstr>
      <vt:lpstr>Felhasznált irodalom, hivatkozások jegyzéke </vt:lpstr>
      <vt:lpstr>TAG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Precíziós gépek üzemeltetése</dc:title>
  <dc:creator>Péter Varga</dc:creator>
  <cp:lastModifiedBy>László Bense</cp:lastModifiedBy>
  <cp:revision>180</cp:revision>
  <dcterms:created xsi:type="dcterms:W3CDTF">2021-04-21T15:27:09Z</dcterms:created>
  <dcterms:modified xsi:type="dcterms:W3CDTF">2021-05-19T08:18:21Z</dcterms:modified>
</cp:coreProperties>
</file>