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7" roundtripDataSignature="AMtx7mjTN/XKeQeZmz/uptwbdIJ2E7xB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490D0B-62C4-4C21-9D5C-C3D1102AD001}">
  <a:tblStyle styleId="{B2490D0B-62C4-4C21-9D5C-C3D1102AD00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customschemas.google.com/relationships/presentationmetadata" Target="meta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echnika.gmgi.hu/uploads/termek_1412/felgyorsult_a_mezogazdasagi_robotok_fejlesztese_18_05.pdf" TargetMode="External"/><Relationship Id="rId3" Type="http://schemas.openxmlformats.org/officeDocument/2006/relationships/hyperlink" Target="http://technika.gmgi.hu/uploads/termek_1412/felgyorsult_a_mezogazdasagi_robotok_fejlesztese_18_05.pdf" TargetMode="External"/><Relationship Id="rId4" Type="http://schemas.openxmlformats.org/officeDocument/2006/relationships/hyperlink" Target="http://technika.gmgi.hu/uploads/termek_1412/felgyorsult_a_mezogazdasagi_robotok_fejlesztese_18_05.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dn2.hubspot.net/hubfs/495718/Imported_Blog_Media/CSO9550_Vector_barn_overhead_Small.jpg" TargetMode="External"/><Relationship Id="rId3" Type="http://schemas.openxmlformats.org/officeDocument/2006/relationships/hyperlink" Target="https://i.ytimg.com/vi/dTWxDt00-T0/maxresdefault.jpg" TargetMode="External"/><Relationship Id="rId4" Type="http://schemas.openxmlformats.org/officeDocument/2006/relationships/hyperlink" Target="https://farm8.staticflickr.com/7751/17607833743_2debe1b15a_b.jp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 name="Google Shape;6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Faust D. (2020): Gépek és rendszerek üzemeltetése</a:t>
            </a:r>
            <a:endParaRPr/>
          </a:p>
          <a:p>
            <a:pPr indent="0" lvl="0" marL="158750" rtl="0" algn="l">
              <a:lnSpc>
                <a:spcPct val="100000"/>
              </a:lnSpc>
              <a:spcBef>
                <a:spcPts val="0"/>
              </a:spcBef>
              <a:spcAft>
                <a:spcPts val="0"/>
              </a:spcAft>
              <a:buSzPts val="1100"/>
              <a:buNone/>
            </a:pPr>
            <a:r>
              <a:rPr lang="hu-HU"/>
              <a:t>Oktatási anyag, SZIE, Gödöllő</a:t>
            </a:r>
            <a:endParaRPr/>
          </a:p>
          <a:p>
            <a:pPr indent="0" lvl="0" marL="15875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chemeClr val="dk1"/>
              </a:buClr>
              <a:buSzPts val="1100"/>
              <a:buFont typeface="Arial"/>
              <a:buNone/>
            </a:pPr>
            <a:r>
              <a:rPr b="0" i="0" lang="hu-HU" sz="1100">
                <a:solidFill>
                  <a:schemeClr val="dk1"/>
                </a:solidFill>
                <a:latin typeface="Arial"/>
                <a:ea typeface="Arial"/>
                <a:cs typeface="Arial"/>
                <a:sym typeface="Arial"/>
              </a:rPr>
              <a:t>Az IoT (Internet of Things, dolgok internete) olyan hálózati struktúra, amely nem csak embereket kapcsol össze, hanem dolgokat, eszközöket is. </a:t>
            </a:r>
            <a:endParaRPr/>
          </a:p>
          <a:p>
            <a:pPr indent="0" lvl="0" marL="0" marR="0" rtl="0" algn="l">
              <a:lnSpc>
                <a:spcPct val="100000"/>
              </a:lnSpc>
              <a:spcBef>
                <a:spcPts val="0"/>
              </a:spcBef>
              <a:spcAft>
                <a:spcPts val="0"/>
              </a:spcAft>
              <a:buClr>
                <a:schemeClr val="dk1"/>
              </a:buClr>
              <a:buSzPts val="1100"/>
              <a:buFont typeface="Arial"/>
              <a:buNone/>
            </a:pPr>
            <a:r>
              <a:rPr b="0" i="0" lang="hu-HU" sz="1100">
                <a:solidFill>
                  <a:schemeClr val="dk1"/>
                </a:solidFill>
                <a:latin typeface="Arial"/>
                <a:ea typeface="Arial"/>
                <a:cs typeface="Arial"/>
                <a:sym typeface="Arial"/>
              </a:rPr>
              <a:t>A koncepció szerint a személyi számítógép által vezérelt, különböző funkciójú gépek, berendezések „intelligens tárgyak, dolgok”, amelyek egymással illetve a központi számítógéppel kommunikálnak, működésük egy közös rendszerben valósul meg. </a:t>
            </a:r>
            <a:endParaRPr/>
          </a:p>
          <a:p>
            <a:pPr indent="0" lvl="0" marL="0" marR="0" rtl="0" algn="l">
              <a:lnSpc>
                <a:spcPct val="100000"/>
              </a:lnSpc>
              <a:spcBef>
                <a:spcPts val="0"/>
              </a:spcBef>
              <a:spcAft>
                <a:spcPts val="0"/>
              </a:spcAft>
              <a:buClr>
                <a:schemeClr val="dk1"/>
              </a:buClr>
              <a:buSzPts val="1100"/>
              <a:buFont typeface="Arial"/>
              <a:buNone/>
            </a:pPr>
            <a:r>
              <a:rPr b="0" i="0" lang="hu-HU" sz="1100">
                <a:solidFill>
                  <a:schemeClr val="dk1"/>
                </a:solidFill>
                <a:latin typeface="Arial"/>
                <a:ea typeface="Arial"/>
                <a:cs typeface="Arial"/>
                <a:sym typeface="Arial"/>
              </a:rPr>
              <a:t>Segítségével az egyes folyamatok automatizálása az egymással függőségi viszonyban lévő működési, üzemi jellemzők figyelembevételével valósítható meg (pl. automatikus takarmányadagolás az állategyed biológiai jellemzői alapján).</a:t>
            </a:r>
            <a:endParaRPr/>
          </a:p>
          <a:p>
            <a:pPr indent="0" lvl="0" marL="0" marR="0" rtl="0" algn="l">
              <a:lnSpc>
                <a:spcPct val="100000"/>
              </a:lnSpc>
              <a:spcBef>
                <a:spcPts val="0"/>
              </a:spcBef>
              <a:spcAft>
                <a:spcPts val="0"/>
              </a:spcAft>
              <a:buClr>
                <a:schemeClr val="dk1"/>
              </a:buClr>
              <a:buSzPts val="1100"/>
              <a:buFont typeface="Arial"/>
              <a:buNone/>
            </a:pPr>
            <a:r>
              <a:rPr b="0" i="0" lang="hu-HU" sz="1100">
                <a:solidFill>
                  <a:schemeClr val="dk1"/>
                </a:solidFill>
                <a:latin typeface="Arial"/>
                <a:ea typeface="Arial"/>
                <a:cs typeface="Arial"/>
                <a:sym typeface="Arial"/>
              </a:rPr>
              <a:t>Gyakran az eszközök (dolgok) RFID-val történő automatikus azonosítását tekintik az IoT alapjának, ugyanakkor az eszközök azonosítását számtalan egyéb kódolás teszi lehetővé.</a:t>
            </a:r>
            <a:endParaRPr/>
          </a:p>
          <a:p>
            <a:pPr indent="0" lvl="0" marL="0" marR="0" rtl="0" algn="l">
              <a:lnSpc>
                <a:spcPct val="100000"/>
              </a:lnSpc>
              <a:spcBef>
                <a:spcPts val="0"/>
              </a:spcBef>
              <a:spcAft>
                <a:spcPts val="0"/>
              </a:spcAft>
              <a:buClr>
                <a:schemeClr val="dk1"/>
              </a:buClr>
              <a:buSzPts val="1100"/>
              <a:buFont typeface="Arial"/>
              <a:buNone/>
            </a:pPr>
            <a:r>
              <a:rPr b="0" i="0" lang="hu-HU" sz="1100">
                <a:solidFill>
                  <a:schemeClr val="dk1"/>
                </a:solidFill>
                <a:latin typeface="Arial"/>
                <a:ea typeface="Arial"/>
                <a:cs typeface="Arial"/>
                <a:sym typeface="Arial"/>
              </a:rPr>
              <a:t>Szenzorok, jeladók, stb. bővítik az állapotok rögzítésének valamint a műveletek végrehajtásának lehetőségeit.</a:t>
            </a:r>
            <a:endParaRPr/>
          </a:p>
          <a:p>
            <a:pPr indent="0" lvl="0" marL="0" marR="0" rtl="0" algn="l">
              <a:lnSpc>
                <a:spcPct val="100000"/>
              </a:lnSpc>
              <a:spcBef>
                <a:spcPts val="0"/>
              </a:spcBef>
              <a:spcAft>
                <a:spcPts val="0"/>
              </a:spcAft>
              <a:buClr>
                <a:schemeClr val="dk1"/>
              </a:buClr>
              <a:buSzPts val="1100"/>
              <a:buFont typeface="Arial"/>
              <a:buNone/>
            </a:pPr>
            <a:r>
              <a:rPr b="0" i="0" lang="hu-HU" sz="1100">
                <a:solidFill>
                  <a:schemeClr val="dk1"/>
                </a:solidFill>
                <a:latin typeface="Arial"/>
                <a:ea typeface="Arial"/>
                <a:cs typeface="Arial"/>
                <a:sym typeface="Arial"/>
              </a:rPr>
              <a:t>Alkalmazása az ún. Smart Farming (okos farm) alapja.</a:t>
            </a:r>
            <a:endParaRPr/>
          </a:p>
          <a:p>
            <a:pPr indent="0" lvl="0" marL="0" marR="0" rtl="0" algn="l">
              <a:lnSpc>
                <a:spcPct val="100000"/>
              </a:lnSpc>
              <a:spcBef>
                <a:spcPts val="0"/>
              </a:spcBef>
              <a:spcAft>
                <a:spcPts val="0"/>
              </a:spcAft>
              <a:buClr>
                <a:schemeClr val="dk1"/>
              </a:buClr>
              <a:buSzPts val="1100"/>
              <a:buFont typeface="Arial"/>
              <a:buNone/>
            </a:pPr>
            <a:r>
              <a:rPr b="0" i="0" lang="hu-HU" sz="1100">
                <a:solidFill>
                  <a:schemeClr val="dk1"/>
                </a:solidFill>
                <a:latin typeface="Arial"/>
                <a:ea typeface="Arial"/>
                <a:cs typeface="Arial"/>
                <a:sym typeface="Arial"/>
              </a:rPr>
              <a:t>Az IoT bővített meghatározása hangsúlyozza a jövő internetéhez (Future Internet – FI) való tartozást, kapcsolódást .</a:t>
            </a:r>
            <a:endParaRPr/>
          </a:p>
          <a:p>
            <a:pPr indent="0" lvl="0" marL="15875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4. ábra</a:t>
            </a:r>
            <a:endParaRPr/>
          </a:p>
          <a:p>
            <a:pPr indent="0" lvl="0" marL="158750" rtl="0" algn="l">
              <a:lnSpc>
                <a:spcPct val="100000"/>
              </a:lnSpc>
              <a:spcBef>
                <a:spcPts val="0"/>
              </a:spcBef>
              <a:spcAft>
                <a:spcPts val="0"/>
              </a:spcAft>
              <a:buSzPts val="1100"/>
              <a:buNone/>
            </a:pPr>
            <a:r>
              <a:rPr i="1" lang="hu-HU" sz="1200">
                <a:solidFill>
                  <a:schemeClr val="dk1"/>
                </a:solidFill>
                <a:latin typeface="Arial"/>
                <a:ea typeface="Arial"/>
                <a:cs typeface="Arial"/>
                <a:sym typeface="Arial"/>
              </a:rPr>
              <a:t>https://pdfs.semanticscholar.org/ee1e/940d22adc3ce363df669d36034e07ffc66de.pdf</a:t>
            </a:r>
            <a:endParaRPr/>
          </a:p>
          <a:p>
            <a:pPr indent="0" lvl="0" marL="158750" rtl="0" algn="l">
              <a:lnSpc>
                <a:spcPct val="100000"/>
              </a:lnSpc>
              <a:spcBef>
                <a:spcPts val="0"/>
              </a:spcBef>
              <a:spcAft>
                <a:spcPts val="0"/>
              </a:spcAft>
              <a:buSzPts val="1100"/>
              <a:buNone/>
            </a:pPr>
            <a:r>
              <a:rPr i="1" lang="hu-HU" sz="1200">
                <a:solidFill>
                  <a:schemeClr val="dk1"/>
                </a:solidFill>
                <a:latin typeface="Arial"/>
                <a:ea typeface="Arial"/>
                <a:cs typeface="Arial"/>
                <a:sym typeface="Arial"/>
              </a:rPr>
              <a:t>5. ábra</a:t>
            </a:r>
            <a:endParaRPr/>
          </a:p>
          <a:p>
            <a:pPr indent="0" lvl="0" marL="158750" rtl="0" algn="l">
              <a:lnSpc>
                <a:spcPct val="100000"/>
              </a:lnSpc>
              <a:spcBef>
                <a:spcPts val="0"/>
              </a:spcBef>
              <a:spcAft>
                <a:spcPts val="0"/>
              </a:spcAft>
              <a:buSzPts val="1100"/>
              <a:buNone/>
            </a:pPr>
            <a:r>
              <a:rPr i="1" lang="hu-HU" sz="1200">
                <a:solidFill>
                  <a:schemeClr val="dk1"/>
                </a:solidFill>
                <a:latin typeface="Arial"/>
                <a:ea typeface="Arial"/>
                <a:cs typeface="Arial"/>
                <a:sym typeface="Arial"/>
              </a:rPr>
              <a:t>Faust D. (2020): Gépek és rendszerek üzemeltetése</a:t>
            </a:r>
            <a:endParaRPr/>
          </a:p>
          <a:p>
            <a:pPr indent="0" lvl="0" marL="158750" rtl="0" algn="l">
              <a:lnSpc>
                <a:spcPct val="100000"/>
              </a:lnSpc>
              <a:spcBef>
                <a:spcPts val="0"/>
              </a:spcBef>
              <a:spcAft>
                <a:spcPts val="0"/>
              </a:spcAft>
              <a:buSzPts val="1100"/>
              <a:buNone/>
            </a:pPr>
            <a:r>
              <a:rPr i="1" lang="hu-HU" sz="1200">
                <a:solidFill>
                  <a:schemeClr val="dk1"/>
                </a:solidFill>
                <a:latin typeface="Arial"/>
                <a:ea typeface="Arial"/>
                <a:cs typeface="Arial"/>
                <a:sym typeface="Arial"/>
              </a:rPr>
              <a:t>Oktatási anyag, SZIE, Gödöllő</a:t>
            </a:r>
            <a:endParaRPr/>
          </a:p>
          <a:p>
            <a:pPr indent="0" lvl="0" marL="158750" rtl="0" algn="l">
              <a:lnSpc>
                <a:spcPct val="100000"/>
              </a:lnSpc>
              <a:spcBef>
                <a:spcPts val="0"/>
              </a:spcBef>
              <a:spcAft>
                <a:spcPts val="0"/>
              </a:spcAft>
              <a:buSzPts val="1100"/>
              <a:buNone/>
            </a:pPr>
            <a:r>
              <a:t/>
            </a:r>
            <a:endParaRPr i="1"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vezeték nélküli mérőhálózat segítségével zárt vagy nyitott területekről, az ott levő objektumokról, folyamatokról, új módon gyűjthetünk fontos adatokat adatokat.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vezeték nélküli mérőhálózatok jól beintegrálhatók az adott vállalkozás számítógépes információs rendszerébe.</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érzékelt jellemzők skálája rendkívül széles lehet (Például: hőmérséklet, páratartalom, nyomás, víz szennyezettség, szivattyú csapágy rezgés, klór tartalom, Ph érték, stb).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technológiák összekapcsolódása az informatikai építőelemek szintjén is megvalósul.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Jó példa erre az úgynevezett intelligens érzékelők kialakulása.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intelligens érzékelőkben három fontos funkció és technológia konvergenciája, integrációja valósul meg, úgy mint:</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az érzékelés,</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processzor alapú jel feldolgozás,</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rádiófrekvenciás kommunikáció.</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funkciók egy szerelési egységbe kerülésével, nagyon kompakt, és további konvergenciák kialakulásának lehetőséget biztosító megoldás jött létre.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Egy ilyen integrált egység vázlata látható az ábrán.</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intelligens érzékelők alap építő alkotóját képezik az egyre kiterjedtebben alkalmazott vezeték nélküli mérőhálózatoknak is.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vezeték nélküli mérőhálózatok az agrártermelés területein számos hatékony megoldás alkalmazását teszik lehetővé.</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technológia konvergenciának ezt az eredményét azért érdemes kiemelni, mert ez hozzájárulhat a mezőgazdaság infokommunikációs fejlesztéséhez is.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Ezekből az egységekből vezeték nélküli mérőhálózat alakítható ki. </a:t>
            </a:r>
            <a:endParaRPr/>
          </a:p>
          <a:p>
            <a:pPr indent="-228600" lvl="0" marL="457200" rtl="0" algn="l">
              <a:lnSpc>
                <a:spcPct val="100000"/>
              </a:lnSpc>
              <a:spcBef>
                <a:spcPts val="0"/>
              </a:spcBef>
              <a:spcAft>
                <a:spcPts val="0"/>
              </a:spcAft>
              <a:buSzPts val="1100"/>
              <a:buNone/>
            </a:pPr>
            <a:r>
              <a:t/>
            </a:r>
            <a:endParaRPr/>
          </a:p>
        </p:txBody>
      </p:sp>
      <p:sp>
        <p:nvSpPr>
          <p:cNvPr id="138" name="Google Shape;138;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Saját felvétel</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Az ágens eredete a latin agro, agere szó, amelynek jelentése mozgásba hoz, cselekszik. </a:t>
            </a:r>
            <a:endParaRPr/>
          </a:p>
          <a:p>
            <a:pPr indent="0" lvl="0" marL="158750" rtl="0" algn="l">
              <a:lnSpc>
                <a:spcPct val="100000"/>
              </a:lnSpc>
              <a:spcBef>
                <a:spcPts val="0"/>
              </a:spcBef>
              <a:spcAft>
                <a:spcPts val="0"/>
              </a:spcAft>
              <a:buSzPts val="1100"/>
              <a:buNone/>
            </a:pPr>
            <a:r>
              <a:rPr lang="hu-HU"/>
              <a:t>Ágens lehet minden, ami bizonyos mértékű önállósággal bír, adott környezetben tevékenykedik, a környezetét érzékeli, és abba szükség szerint beavatkozik. A hatás jellege fizikai és kommunikációs lehet.</a:t>
            </a:r>
            <a:endParaRPr/>
          </a:p>
          <a:p>
            <a:pPr indent="0" lvl="0" marL="158750" rtl="0" algn="l">
              <a:lnSpc>
                <a:spcPct val="100000"/>
              </a:lnSpc>
              <a:spcBef>
                <a:spcPts val="0"/>
              </a:spcBef>
              <a:spcAft>
                <a:spcPts val="0"/>
              </a:spcAft>
              <a:buSzPts val="1100"/>
              <a:buNone/>
            </a:pPr>
            <a:r>
              <a:rPr lang="hu-HU"/>
              <a:t>Ebben az értelemben ágensnek tekinthető egy élőlény (pl. ember, állat) aki érzékszervei (fül, szem, orr) segítségével információt szerez környezetéről, és abba testrészei (kéz, láb) segítségével beavatkozik. </a:t>
            </a:r>
            <a:endParaRPr/>
          </a:p>
          <a:p>
            <a:pPr indent="0" lvl="0" marL="158750" rtl="0" algn="l">
              <a:lnSpc>
                <a:spcPct val="100000"/>
              </a:lnSpc>
              <a:spcBef>
                <a:spcPts val="0"/>
              </a:spcBef>
              <a:spcAft>
                <a:spcPts val="0"/>
              </a:spcAft>
              <a:buSzPts val="1100"/>
              <a:buNone/>
            </a:pPr>
            <a:r>
              <a:rPr lang="hu-HU"/>
              <a:t>Ágens lehet egy robot, amely különböző szenzorokkal felszerelve érzékelést, mérést, adatgyűjtést végez környezetén, és abba mozgást végző szerkezeti egységei (pl. karok) segítségével beavatkozik.</a:t>
            </a:r>
            <a:endParaRPr/>
          </a:p>
          <a:p>
            <a:pPr indent="0" lvl="0" marL="158750" rtl="0" algn="l">
              <a:lnSpc>
                <a:spcPct val="100000"/>
              </a:lnSpc>
              <a:spcBef>
                <a:spcPts val="0"/>
              </a:spcBef>
              <a:spcAft>
                <a:spcPts val="0"/>
              </a:spcAft>
              <a:buSzPts val="1100"/>
              <a:buNone/>
            </a:pPr>
            <a:r>
              <a:rPr lang="hu-HU"/>
              <a:t>Ágens lehet egy számítógépes szoftver is. Az ilyen entitás csakis a működési környezet megléte esetén tekinthető ágensnek.</a:t>
            </a:r>
            <a:endParaRPr/>
          </a:p>
          <a:p>
            <a:pPr indent="0" lvl="0" marL="158750" rtl="0" algn="l">
              <a:lnSpc>
                <a:spcPct val="100000"/>
              </a:lnSpc>
              <a:spcBef>
                <a:spcPts val="0"/>
              </a:spcBef>
              <a:spcAft>
                <a:spcPts val="0"/>
              </a:spcAft>
              <a:buSzPts val="1100"/>
              <a:buNone/>
            </a:pPr>
            <a:r>
              <a:rPr lang="hu-HU"/>
              <a:t>A szoftver ágens technológia nagyon hatékonynak bizonyult a nagyméretű osztott intelligenciával rendelkező, heterogén rendszerek problémáinak megoldásában. A felsorolt működési sajátosságok révén a számítógépek, illetve az infokommunikációs rendszerek egyre több feladatot látnak el, emberi beavatkozás nélkül. Tehát helyettünk oldanak meg problémákat, azaz ügynök, illetve ágens módjára működnek. (Az ágens egyik jelentése: ügynök).</a:t>
            </a:r>
            <a:endParaRPr/>
          </a:p>
          <a:p>
            <a:pPr indent="0" lvl="0" marL="158750" rtl="0" algn="l">
              <a:lnSpc>
                <a:spcPct val="100000"/>
              </a:lnSpc>
              <a:spcBef>
                <a:spcPts val="0"/>
              </a:spcBef>
              <a:spcAft>
                <a:spcPts val="0"/>
              </a:spcAft>
              <a:buSzPts val="1100"/>
              <a:buNone/>
            </a:pPr>
            <a:r>
              <a:rPr lang="hu-HU"/>
              <a:t>Az ágenstechnológia jelenét az ·ágensek egyéni és rendszerszintű interaktív képességeinek és a multiágens rendszerek hatékonyságának növelése határozzák meg. </a:t>
            </a:r>
            <a:endParaRPr/>
          </a:p>
          <a:p>
            <a:pPr indent="0" lvl="0" marL="158750" rtl="0" algn="l">
              <a:lnSpc>
                <a:spcPct val="100000"/>
              </a:lnSpc>
              <a:spcBef>
                <a:spcPts val="0"/>
              </a:spcBef>
              <a:spcAft>
                <a:spcPts val="0"/>
              </a:spcAft>
              <a:buSzPts val="1100"/>
              <a:buNone/>
            </a:pPr>
            <a:r>
              <a:rPr b="1" i="0" lang="hu-HU"/>
              <a:t>Autonómia</a:t>
            </a:r>
            <a:r>
              <a:rPr lang="hu-HU"/>
              <a:t>: ISO 13482 szabvány szerint az autonómia annak a képessége, hogy a robot az aktuális állapotból kiindulva és érzékelve, emberi beavatkozás nélkül feladatokat hajtson végre.</a:t>
            </a:r>
            <a:endParaRPr/>
          </a:p>
          <a:p>
            <a:pPr indent="0" lvl="0" marL="158750" rtl="0" algn="l">
              <a:lnSpc>
                <a:spcPct val="100000"/>
              </a:lnSpc>
              <a:spcBef>
                <a:spcPts val="0"/>
              </a:spcBef>
              <a:spcAft>
                <a:spcPts val="0"/>
              </a:spcAft>
              <a:buSzPts val="1100"/>
              <a:buNone/>
            </a:pPr>
            <a:r>
              <a:rPr b="1" i="0" lang="hu-HU"/>
              <a:t>Autonómia foka</a:t>
            </a:r>
            <a:r>
              <a:rPr lang="hu-HU"/>
              <a:t>:  Rendelkezik egy dimenzióval, mely nem más, mint az operátor bevonásának mértéke.</a:t>
            </a:r>
            <a:endParaRPr/>
          </a:p>
          <a:p>
            <a:pPr indent="0" lvl="0" marL="158750" rtl="0" algn="l">
              <a:lnSpc>
                <a:spcPct val="100000"/>
              </a:lnSpc>
              <a:spcBef>
                <a:spcPts val="0"/>
              </a:spcBef>
              <a:spcAft>
                <a:spcPts val="0"/>
              </a:spcAft>
              <a:buSzPts val="1100"/>
              <a:buNone/>
            </a:pPr>
            <a:r>
              <a:rPr b="1" i="0" lang="hu-HU"/>
              <a:t>Az autonómia fokának osztályozása:</a:t>
            </a:r>
            <a:endParaRPr/>
          </a:p>
          <a:p>
            <a:pPr indent="0" lvl="0" marL="158750" rtl="0" algn="l">
              <a:lnSpc>
                <a:spcPct val="100000"/>
              </a:lnSpc>
              <a:spcBef>
                <a:spcPts val="0"/>
              </a:spcBef>
              <a:spcAft>
                <a:spcPts val="0"/>
              </a:spcAft>
              <a:buSzPts val="1100"/>
              <a:buNone/>
            </a:pPr>
            <a:r>
              <a:rPr lang="hu-HU"/>
              <a:t>Alacsony érték = Autonómia hiánya</a:t>
            </a:r>
            <a:endParaRPr/>
          </a:p>
          <a:p>
            <a:pPr indent="0" lvl="0" marL="158750" rtl="0" algn="l">
              <a:lnSpc>
                <a:spcPct val="100000"/>
              </a:lnSpc>
              <a:spcBef>
                <a:spcPts val="0"/>
              </a:spcBef>
              <a:spcAft>
                <a:spcPts val="0"/>
              </a:spcAft>
              <a:buSzPts val="1100"/>
              <a:buNone/>
            </a:pPr>
            <a:r>
              <a:rPr lang="hu-HU"/>
              <a:t>Magas érték = Teljes autonómia</a:t>
            </a:r>
            <a:endParaRPr/>
          </a:p>
        </p:txBody>
      </p:sp>
      <p:sp>
        <p:nvSpPr>
          <p:cNvPr id="150" name="Google Shape;150;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Bártfai Z.-Blahunka Z.-Bognár I.-Faust D.: Robotok a mezőgazdaságban</a:t>
            </a:r>
            <a:endParaRPr/>
          </a:p>
          <a:p>
            <a:pPr indent="0" lvl="0" marL="158750" rtl="0" algn="l">
              <a:lnSpc>
                <a:spcPct val="100000"/>
              </a:lnSpc>
              <a:spcBef>
                <a:spcPts val="0"/>
              </a:spcBef>
              <a:spcAft>
                <a:spcPts val="0"/>
              </a:spcAft>
              <a:buSzPts val="1100"/>
              <a:buNone/>
            </a:pPr>
            <a:r>
              <a:rPr lang="hu-HU"/>
              <a:t>Mezőgazdasági Technika, No10/2018, HU ISSN 0026 1890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Az ábra a mesterséges intelligencia kutatás eredményeinek, a robotizációnak a mezőgazdasági technológiákban való bevezetését, elterjedtségét ismerteti összefoglaló jelleggel.</a:t>
            </a:r>
            <a:endParaRPr/>
          </a:p>
          <a:p>
            <a:pPr indent="0" lvl="0" marL="158750" rtl="0" algn="l">
              <a:lnSpc>
                <a:spcPct val="100000"/>
              </a:lnSpc>
              <a:spcBef>
                <a:spcPts val="0"/>
              </a:spcBef>
              <a:spcAft>
                <a:spcPts val="0"/>
              </a:spcAft>
              <a:buSzPts val="1100"/>
              <a:buNone/>
            </a:pPr>
            <a:r>
              <a:rPr lang="hu-HU"/>
              <a:t>A leginkább kifejlett technológiák elsősorban az állattartásban a fejés, termék manipuláció és csomagolási technológiákban (pl. tojás), valamint a zöldségtermesztésben az osztályozás, csomagolás területén lelhetők fel.</a:t>
            </a:r>
            <a:endParaRPr/>
          </a:p>
          <a:p>
            <a:pPr indent="0" lvl="0" marL="158750" rtl="0" algn="l">
              <a:lnSpc>
                <a:spcPct val="100000"/>
              </a:lnSpc>
              <a:spcBef>
                <a:spcPts val="0"/>
              </a:spcBef>
              <a:spcAft>
                <a:spcPts val="0"/>
              </a:spcAft>
              <a:buSzPts val="1100"/>
              <a:buNone/>
            </a:pPr>
            <a:r>
              <a:rPr lang="hu-HU"/>
              <a:t>Az autonóm viselkedésű robotok fejlesztése jelenleg aktuális kérdés, bár kezdeti verzióik az állattartásban elsősorban a takarmánykiosztás, takarítás területén már jól teljesítenek.</a:t>
            </a:r>
            <a:endParaRPr/>
          </a:p>
          <a:p>
            <a:pPr indent="0" lvl="0" marL="158750" rtl="0" algn="l">
              <a:lnSpc>
                <a:spcPct val="100000"/>
              </a:lnSpc>
              <a:spcBef>
                <a:spcPts val="0"/>
              </a:spcBef>
              <a:spcAft>
                <a:spcPts val="0"/>
              </a:spcAft>
              <a:buSzPts val="1100"/>
              <a:buNone/>
            </a:pPr>
            <a:r>
              <a:rPr lang="hu-HU"/>
              <a:t>Az autonóm mini mobil robotok (AMR) fejlesztése és piaci elterjedése intenzív szakaszban van. </a:t>
            </a:r>
            <a:endParaRPr/>
          </a:p>
          <a:p>
            <a:pPr indent="0" lvl="0" marL="158750" rtl="0" algn="l">
              <a:lnSpc>
                <a:spcPct val="100000"/>
              </a:lnSpc>
              <a:spcBef>
                <a:spcPts val="0"/>
              </a:spcBef>
              <a:spcAft>
                <a:spcPts val="0"/>
              </a:spcAft>
              <a:buSzPts val="1100"/>
              <a:buNone/>
            </a:pPr>
            <a:r>
              <a:rPr lang="hu-HU"/>
              <a:t>A szenzorokkal felszerelt autonóm mobil robotok (AMR) képesek önállóan tájékozódni működési környezetükben. </a:t>
            </a:r>
            <a:endParaRPr/>
          </a:p>
          <a:p>
            <a:pPr indent="0" lvl="0" marL="158750" rtl="0" algn="l">
              <a:lnSpc>
                <a:spcPct val="100000"/>
              </a:lnSpc>
              <a:spcBef>
                <a:spcPts val="0"/>
              </a:spcBef>
              <a:spcAft>
                <a:spcPts val="0"/>
              </a:spcAft>
              <a:buSzPts val="1100"/>
              <a:buNone/>
            </a:pPr>
            <a:r>
              <a:rPr lang="hu-HU"/>
              <a:t>Az AMR fedélzeti és felhőben elérhető intelligenciájával a környezetéből érkező jelek alapján dinamikusan elnavigál egy digitális térkép segítségével – megtervezi a leggyorsabb és -hatékonyabb helyváltoztatás útvonalát, okosan kikerüli az eléje kerülő embereket, tárgyakat és járműveket. </a:t>
            </a:r>
            <a:endParaRPr/>
          </a:p>
          <a:p>
            <a:pPr indent="0" lvl="0" marL="158750" rtl="0" algn="l">
              <a:lnSpc>
                <a:spcPct val="100000"/>
              </a:lnSpc>
              <a:spcBef>
                <a:spcPts val="0"/>
              </a:spcBef>
              <a:spcAft>
                <a:spcPts val="0"/>
              </a:spcAft>
              <a:buSzPts val="1100"/>
              <a:buNone/>
            </a:pPr>
            <a:r>
              <a:rPr lang="hu-HU"/>
              <a:t>Az erőgépek vonatkozásában az automatikus irányítás a szántóföldi környezetben már elterjedt megoldásnak számít, a technológia jól kiforrott. </a:t>
            </a:r>
            <a:endParaRPr/>
          </a:p>
          <a:p>
            <a:pPr indent="0" lvl="0" marL="158750" rtl="0" algn="l">
              <a:lnSpc>
                <a:spcPct val="100000"/>
              </a:lnSpc>
              <a:spcBef>
                <a:spcPts val="0"/>
              </a:spcBef>
              <a:spcAft>
                <a:spcPts val="0"/>
              </a:spcAft>
              <a:buSzPts val="1100"/>
              <a:buNone/>
            </a:pPr>
            <a:r>
              <a:rPr lang="hu-HU"/>
              <a:t>Ugyanakkor az autonóm robot traktorok fejlesztése leginkább még kísérleti fázisban van, bár a legtöbb nagy gyártó rendelkezik már prototípus változattal.</a:t>
            </a:r>
            <a:endParaRPr/>
          </a:p>
          <a:p>
            <a:pPr indent="0" lvl="0" marL="158750" rtl="0" algn="l">
              <a:lnSpc>
                <a:spcPct val="100000"/>
              </a:lnSpc>
              <a:spcBef>
                <a:spcPts val="0"/>
              </a:spcBef>
              <a:spcAft>
                <a:spcPts val="0"/>
              </a:spcAft>
              <a:buSzPts val="1100"/>
              <a:buNone/>
            </a:pPr>
            <a:r>
              <a:rPr lang="hu-HU"/>
              <a:t>Intenzív fejlesztés tapasztalható a kertészeti termesztésben a növényápolás, illetve betakarítás területén az autonóm robotok bevezetésére, amely kézimunkaerő igényes ágazat jelenleg tapasztalható humánerőforrás hiányosságaira ad megoldást.</a:t>
            </a:r>
            <a:endParaRPr/>
          </a:p>
          <a:p>
            <a:pPr indent="0" lvl="0" marL="158750" rtl="0" algn="l">
              <a:lnSpc>
                <a:spcPct val="100000"/>
              </a:lnSpc>
              <a:spcBef>
                <a:spcPts val="0"/>
              </a:spcBef>
              <a:spcAft>
                <a:spcPts val="0"/>
              </a:spcAft>
              <a:buSzPts val="1100"/>
              <a:buNone/>
            </a:pPr>
            <a:r>
              <a:rPr lang="hu-HU"/>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7000"/>
              </a:lnSpc>
              <a:spcBef>
                <a:spcPts val="0"/>
              </a:spcBef>
              <a:spcAft>
                <a:spcPts val="0"/>
              </a:spcAft>
              <a:buSzPts val="1100"/>
              <a:buNone/>
            </a:pPr>
            <a:r>
              <a:rPr lang="hu-HU" sz="1800">
                <a:highlight>
                  <a:srgbClr val="00FF00"/>
                </a:highlight>
                <a:latin typeface="Calibri"/>
                <a:ea typeface="Calibri"/>
                <a:cs typeface="Calibri"/>
                <a:sym typeface="Calibri"/>
              </a:rPr>
              <a:t>Faust D. (2011): Szakinformatika</a:t>
            </a:r>
            <a:br>
              <a:rPr lang="hu-HU" sz="1800">
                <a:highlight>
                  <a:srgbClr val="00FF00"/>
                </a:highlight>
                <a:latin typeface="Calibri"/>
                <a:ea typeface="Calibri"/>
                <a:cs typeface="Calibri"/>
                <a:sym typeface="Calibri"/>
              </a:rPr>
            </a:br>
            <a:r>
              <a:rPr lang="hu-HU" sz="1800" u="none" strike="noStrike">
                <a:solidFill>
                  <a:srgbClr val="0563C1"/>
                </a:solidFill>
                <a:highlight>
                  <a:srgbClr val="00FF00"/>
                </a:highlight>
                <a:latin typeface="Calibri"/>
                <a:ea typeface="Calibri"/>
                <a:cs typeface="Calibri"/>
                <a:sym typeface="Calibri"/>
              </a:rPr>
              <a:t>https://regi.tankonyvtar.hu/hu/tartalom/tamop412A/2010-0019_Szakinformatika/ch03s03.html</a:t>
            </a:r>
            <a:endParaRPr/>
          </a:p>
          <a:p>
            <a:pPr indent="0" lvl="0" marL="158750" rtl="0" algn="l">
              <a:lnSpc>
                <a:spcPct val="107000"/>
              </a:lnSpc>
              <a:spcBef>
                <a:spcPts val="800"/>
              </a:spcBef>
              <a:spcAft>
                <a:spcPts val="0"/>
              </a:spcAft>
              <a:buSzPts val="1100"/>
              <a:buNone/>
            </a:pPr>
            <a:r>
              <a:t/>
            </a:r>
            <a:endParaRPr sz="1800" u="none" strike="noStrike">
              <a:solidFill>
                <a:srgbClr val="0563C1"/>
              </a:solidFill>
              <a:highlight>
                <a:srgbClr val="00FF00"/>
              </a:highlight>
              <a:latin typeface="Calibri"/>
              <a:ea typeface="Calibri"/>
              <a:cs typeface="Calibri"/>
              <a:sym typeface="Calibri"/>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robot elektromechanikai szerkezet, amely előzetes programozás alapján képes különböző feladatok végrehajtására. </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Lehet közvetlen emberi irányítás alatt, de önállóan is végezheti a munkáját egy számítógép felügyeletére bízva.</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robot fogalmát a Nemzetközi Szabványügyi Hivatal (ISO “Manipulating Robots”, ISO8373:1996) a következő módon állapítja meg:</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robot automatikusan vezérelt, újra programozható, három vagy több tengelyű mozgásra és sokoldalú beavatkozásra képes eszköz. A robot lehet rögzített vagy mozgó eszköz”.</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Az iparban elterjedt meghatározás szerint robotnak nevezünk minden olyan több (általában hat) szabadságfokú manipulátort, amely egy meghatározott munkatéren belül tetszőleges pozíciót és orientációt felvehet, (hardver és/vagy szoftver eszközökkel) tetszés szerint bármikor újraprogramozható. </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beprogramozott műveletsort elvben tetszés szerinti számban egymás után önműködően képes végrehajtani, ezáltal a legkülönfélébb munkafolyamatok elvégzésére alkalmas.</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mezőgazdasági robotok fejlesztésének célja a mezőgazdasági termelési technológiák különböző folyamatelemeinek elvégzése. </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feladatok összetettsége, bonyolultsági foka hasonló az ipari robotokéhoz.</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robot a szerkezeti kialakítása által determináltan, a működésén keresztül alapvető funkcióját ellátva végzi munkáját ésa géphasználati folyamatban előállítja a munkatárgyat. </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Működése koordinált, felügyelt. </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Működése hat a környezetére és a környezet által befolyásolt.</a:t>
            </a:r>
            <a:endParaRPr/>
          </a:p>
          <a:p>
            <a:pPr indent="0" lvl="0" marL="158750" rtl="0" algn="l">
              <a:lnSpc>
                <a:spcPct val="107000"/>
              </a:lnSpc>
              <a:spcBef>
                <a:spcPts val="800"/>
              </a:spcBef>
              <a:spcAft>
                <a:spcPts val="0"/>
              </a:spcAft>
              <a:buSzPts val="1100"/>
              <a:buNone/>
            </a:pPr>
            <a:r>
              <a:rPr lang="hu-HU" sz="1800" u="none" strike="noStrike">
                <a:solidFill>
                  <a:srgbClr val="0563C1"/>
                </a:solidFill>
                <a:highlight>
                  <a:srgbClr val="00FF00"/>
                </a:highlight>
                <a:latin typeface="Calibri"/>
                <a:ea typeface="Calibri"/>
                <a:cs typeface="Calibri"/>
                <a:sym typeface="Calibri"/>
              </a:rPr>
              <a:t>A mesterséges intelligencia alkalmazása a robotok működtetésére a használati folyamat minőségének, hatékonyságának, eredményének folyamatos javulását eredményezi.</a:t>
            </a:r>
            <a:endParaRPr/>
          </a:p>
          <a:p>
            <a:pPr indent="0" lvl="0" marL="158750" rtl="0" algn="l">
              <a:lnSpc>
                <a:spcPct val="107000"/>
              </a:lnSpc>
              <a:spcBef>
                <a:spcPts val="800"/>
              </a:spcBef>
              <a:spcAft>
                <a:spcPts val="0"/>
              </a:spcAft>
              <a:buSzPts val="1100"/>
              <a:buNone/>
            </a:pPr>
            <a:r>
              <a:t/>
            </a:r>
            <a:endParaRPr sz="1800" u="none" strike="noStrike">
              <a:solidFill>
                <a:srgbClr val="0563C1"/>
              </a:solidFill>
              <a:highlight>
                <a:srgbClr val="00FF00"/>
              </a:highlight>
              <a:latin typeface="Calibri"/>
              <a:ea typeface="Calibri"/>
              <a:cs typeface="Calibri"/>
              <a:sym typeface="Calibri"/>
            </a:endParaRPr>
          </a:p>
          <a:p>
            <a:pPr indent="0" lvl="0" marL="158750" rtl="0" algn="l">
              <a:lnSpc>
                <a:spcPct val="107000"/>
              </a:lnSpc>
              <a:spcBef>
                <a:spcPts val="800"/>
              </a:spcBef>
              <a:spcAft>
                <a:spcPts val="0"/>
              </a:spcAft>
              <a:buSzPts val="1100"/>
              <a:buNone/>
            </a:pPr>
            <a:r>
              <a:t/>
            </a:r>
            <a:endParaRPr sz="1800" u="none" strike="noStrike">
              <a:solidFill>
                <a:srgbClr val="0563C1"/>
              </a:solidFill>
              <a:highlight>
                <a:srgbClr val="00FF00"/>
              </a:highlight>
              <a:latin typeface="Calibri"/>
              <a:ea typeface="Calibri"/>
              <a:cs typeface="Calibri"/>
              <a:sym typeface="Calibri"/>
            </a:endParaRPr>
          </a:p>
          <a:p>
            <a:pPr indent="0" lvl="0" marL="158750" rtl="0" algn="l">
              <a:lnSpc>
                <a:spcPct val="107000"/>
              </a:lnSpc>
              <a:spcBef>
                <a:spcPts val="800"/>
              </a:spcBef>
              <a:spcAft>
                <a:spcPts val="0"/>
              </a:spcAft>
              <a:buSzPts val="1100"/>
              <a:buNone/>
            </a:pPr>
            <a:r>
              <a:t/>
            </a:r>
            <a:endParaRPr sz="1800" u="none" strike="noStrike">
              <a:solidFill>
                <a:srgbClr val="0563C1"/>
              </a:solidFill>
              <a:highlight>
                <a:srgbClr val="00FF00"/>
              </a:highlight>
              <a:latin typeface="Calibri"/>
              <a:ea typeface="Calibri"/>
              <a:cs typeface="Calibri"/>
              <a:sym typeface="Calibri"/>
            </a:endParaRPr>
          </a:p>
          <a:p>
            <a:pPr indent="0" lvl="0" marL="158750" rtl="0" algn="l">
              <a:lnSpc>
                <a:spcPct val="107000"/>
              </a:lnSpc>
              <a:spcBef>
                <a:spcPts val="800"/>
              </a:spcBef>
              <a:spcAft>
                <a:spcPts val="0"/>
              </a:spcAft>
              <a:buSzPts val="1100"/>
              <a:buNone/>
            </a:pPr>
            <a:r>
              <a:t/>
            </a:r>
            <a:endParaRPr sz="1800" u="none" strike="noStrike">
              <a:solidFill>
                <a:srgbClr val="0563C1"/>
              </a:solidFill>
              <a:highlight>
                <a:srgbClr val="00FF00"/>
              </a:highlight>
              <a:latin typeface="Calibri"/>
              <a:ea typeface="Calibri"/>
              <a:cs typeface="Calibri"/>
              <a:sym typeface="Calibri"/>
            </a:endParaRPr>
          </a:p>
          <a:p>
            <a:pPr indent="0" lvl="0" marL="158750" rtl="0" algn="l">
              <a:lnSpc>
                <a:spcPct val="107000"/>
              </a:lnSpc>
              <a:spcBef>
                <a:spcPts val="800"/>
              </a:spcBef>
              <a:spcAft>
                <a:spcPts val="0"/>
              </a:spcAft>
              <a:buSzPts val="1100"/>
              <a:buNone/>
            </a:pPr>
            <a:r>
              <a:t/>
            </a:r>
            <a:endParaRPr sz="1800">
              <a:latin typeface="Calibri"/>
              <a:ea typeface="Calibri"/>
              <a:cs typeface="Calibri"/>
              <a:sym typeface="Calibri"/>
            </a:endParaRPr>
          </a:p>
          <a:p>
            <a:pPr indent="0" lvl="0" marL="158750" rtl="0" algn="l">
              <a:lnSpc>
                <a:spcPct val="100000"/>
              </a:lnSpc>
              <a:spcBef>
                <a:spcPts val="80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Kép:</a:t>
            </a:r>
            <a:endParaRPr/>
          </a:p>
          <a:p>
            <a:pPr indent="0" lvl="0" marL="0" marR="0" rtl="0" algn="l">
              <a:lnSpc>
                <a:spcPct val="100000"/>
              </a:lnSpc>
              <a:spcBef>
                <a:spcPts val="0"/>
              </a:spcBef>
              <a:spcAft>
                <a:spcPts val="0"/>
              </a:spcAft>
              <a:buClr>
                <a:schemeClr val="dk1"/>
              </a:buClr>
              <a:buSzPts val="1200"/>
              <a:buFont typeface="Arial"/>
              <a:buNone/>
            </a:pPr>
            <a:r>
              <a:rPr i="0" lang="hu-HU" sz="1200">
                <a:solidFill>
                  <a:schemeClr val="dk1"/>
                </a:solidFill>
                <a:latin typeface="Arial"/>
                <a:ea typeface="Arial"/>
                <a:cs typeface="Arial"/>
                <a:sym typeface="Arial"/>
              </a:rPr>
              <a:t>Bártfai Z.-Blahunka Z.-Bognár I.-Faust D.: Robotok a mezőgazdaságban</a:t>
            </a:r>
            <a:br>
              <a:rPr i="0" lang="hu-HU" sz="1200">
                <a:solidFill>
                  <a:schemeClr val="dk1"/>
                </a:solidFill>
                <a:latin typeface="Arial"/>
                <a:ea typeface="Arial"/>
                <a:cs typeface="Arial"/>
                <a:sym typeface="Arial"/>
              </a:rPr>
            </a:br>
            <a:r>
              <a:rPr i="0" lang="hu-HU" sz="1200">
                <a:solidFill>
                  <a:schemeClr val="dk1"/>
                </a:solidFill>
                <a:latin typeface="Arial"/>
                <a:ea typeface="Arial"/>
                <a:cs typeface="Arial"/>
                <a:sym typeface="Arial"/>
              </a:rPr>
              <a:t>Mezőgazdasági Technika, No10/2018,</a:t>
            </a:r>
            <a:r>
              <a:rPr b="1" i="0" lang="hu-HU" sz="1200">
                <a:solidFill>
                  <a:schemeClr val="dk1"/>
                </a:solidFill>
                <a:latin typeface="Arial"/>
                <a:ea typeface="Arial"/>
                <a:cs typeface="Arial"/>
                <a:sym typeface="Arial"/>
              </a:rPr>
              <a:t> </a:t>
            </a:r>
            <a:r>
              <a:rPr i="0" lang="hu-HU" sz="1200">
                <a:solidFill>
                  <a:schemeClr val="dk1"/>
                </a:solidFill>
                <a:latin typeface="Arial"/>
                <a:ea typeface="Arial"/>
                <a:cs typeface="Arial"/>
                <a:sym typeface="Arial"/>
              </a:rPr>
              <a:t>HU ISSN 0026 1890</a:t>
            </a:r>
            <a:endParaRPr/>
          </a:p>
          <a:p>
            <a:pPr indent="0" lvl="0" marL="0" marR="0" rtl="0" algn="l">
              <a:lnSpc>
                <a:spcPct val="100000"/>
              </a:lnSpc>
              <a:spcBef>
                <a:spcPts val="0"/>
              </a:spcBef>
              <a:spcAft>
                <a:spcPts val="0"/>
              </a:spcAft>
              <a:buClr>
                <a:srgbClr val="000000"/>
              </a:buClr>
              <a:buSzPts val="1200"/>
              <a:buFont typeface="Arial"/>
              <a:buNone/>
            </a:pPr>
            <a:r>
              <a:t/>
            </a:r>
            <a:endParaRPr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 ágensek főbb működési funkciói:</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Környezeti jellemzők érzékelése, értelmezése</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Döntés</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szükséges beavatkozás, a cselekvés  programtervének megalkotása</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Beavatkozás (válasz reakció)</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Gépi tanulás</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p:txBody>
      </p:sp>
      <p:sp>
        <p:nvSpPr>
          <p:cNvPr id="175" name="Google Shape;175;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https://agroforum.hu/szakcikkek/gepeszet/gyomirto-robotok-lehetnek-a-jovo-megoldasai/</a:t>
            </a:r>
            <a:endParaRPr/>
          </a:p>
          <a:p>
            <a:pPr indent="0" lvl="0" marL="158750" rtl="0" algn="l">
              <a:lnSpc>
                <a:spcPct val="100000"/>
              </a:lnSpc>
              <a:spcBef>
                <a:spcPts val="0"/>
              </a:spcBef>
              <a:spcAft>
                <a:spcPts val="0"/>
              </a:spcAft>
              <a:buSzPts val="1100"/>
              <a:buNone/>
            </a:pPr>
            <a:r>
              <a:rPr lang="hu-HU"/>
              <a:t>https://www.agroinform.hu/kerteszet_szoleszet/a-robotok-mar-a-kertben-vannak-video-33129-001</a:t>
            </a:r>
            <a:endParaRPr/>
          </a:p>
          <a:p>
            <a:pPr indent="0" lvl="0" marL="158750" rtl="0" algn="l">
              <a:lnSpc>
                <a:spcPct val="100000"/>
              </a:lnSpc>
              <a:spcBef>
                <a:spcPts val="0"/>
              </a:spcBef>
              <a:spcAft>
                <a:spcPts val="0"/>
              </a:spcAft>
              <a:buSzPts val="1100"/>
              <a:buNone/>
            </a:pPr>
            <a:r>
              <a:rPr lang="hu-HU"/>
              <a:t>https://www.wattagnet.com/articles/41435-how-robots-could-help-optimize-broiler-production?v=preview</a:t>
            </a:r>
            <a:endParaRPr/>
          </a:p>
          <a:p>
            <a:pPr indent="0" lvl="0" marL="158750" rtl="0" algn="l">
              <a:lnSpc>
                <a:spcPct val="100000"/>
              </a:lnSpc>
              <a:spcBef>
                <a:spcPts val="0"/>
              </a:spcBef>
              <a:spcAft>
                <a:spcPts val="0"/>
              </a:spcAft>
              <a:buSzPts val="1100"/>
              <a:buNone/>
            </a:pPr>
            <a:r>
              <a:rPr lang="hu-HU"/>
              <a:t>http://www.techmonitor.hu/piacmonitor/robot-a-raktarban-valtozoban-a-logisztika-20190215</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robotok mezőgazdasági alkalmazásának terjedését a korunk társadalmi, gazdasági jelenségei együttesen segítik. </a:t>
            </a:r>
            <a:endParaRPr/>
          </a:p>
          <a:p>
            <a:pPr indent="0" lvl="0" marL="158750" rtl="0" algn="l">
              <a:lnSpc>
                <a:spcPct val="100000"/>
              </a:lnSpc>
              <a:spcBef>
                <a:spcPts val="0"/>
              </a:spcBef>
              <a:spcAft>
                <a:spcPts val="0"/>
              </a:spcAft>
              <a:buSzPts val="1100"/>
              <a:buNone/>
            </a:pPr>
            <a:r>
              <a:rPr lang="hu-HU"/>
              <a:t>A mezőgazdaság mindegyik termelési ágában megfigyelhető fokozatos megjelenésük, így a szántóföldi és növényházi növénytermesztési kultúrákban, állattenyésztésben valamint a termelést támogató szolgáltatási szektorban.</a:t>
            </a:r>
            <a:endParaRPr/>
          </a:p>
          <a:p>
            <a:pPr indent="0" lvl="0" marL="158750" rtl="0" algn="l">
              <a:lnSpc>
                <a:spcPct val="100000"/>
              </a:lnSpc>
              <a:spcBef>
                <a:spcPts val="0"/>
              </a:spcBef>
              <a:spcAft>
                <a:spcPts val="0"/>
              </a:spcAft>
              <a:buSzPts val="1100"/>
              <a:buNone/>
            </a:pPr>
            <a:r>
              <a:rPr lang="hu-HU"/>
              <a:t>A mezőgazdaság robotizálásában nem csak a dinamikusan változó környezet támaszt komoly nehézséget, hanem az is, hogy a robotoknak sok esetben élő, vagy élő eredetű, sérülékeny anyagokat kell kezelniük. </a:t>
            </a:r>
            <a:endParaRPr/>
          </a:p>
          <a:p>
            <a:pPr indent="0" lvl="0" marL="158750" rtl="0" algn="l">
              <a:lnSpc>
                <a:spcPct val="100000"/>
              </a:lnSpc>
              <a:spcBef>
                <a:spcPts val="0"/>
              </a:spcBef>
              <a:spcAft>
                <a:spcPts val="0"/>
              </a:spcAft>
              <a:buSzPts val="1100"/>
              <a:buNone/>
            </a:pPr>
            <a:r>
              <a:rPr lang="hu-HU"/>
              <a:t>A robotok-így a mezőgazdaságban alkalmazott robot ágensek- fejlesztésénél és azok üzemeltetésénél fontos szem előtt tartani, hogy a működésükben a környezeti jellemzők érzékelése játssza a döntő szerepet. </a:t>
            </a:r>
            <a:endParaRPr/>
          </a:p>
          <a:p>
            <a:pPr indent="0" lvl="0" marL="158750" rtl="0" algn="l">
              <a:lnSpc>
                <a:spcPct val="100000"/>
              </a:lnSpc>
              <a:spcBef>
                <a:spcPts val="0"/>
              </a:spcBef>
              <a:spcAft>
                <a:spcPts val="0"/>
              </a:spcAft>
              <a:buSzPts val="1100"/>
              <a:buNone/>
            </a:pPr>
            <a:r>
              <a:rPr lang="hu-HU"/>
              <a:t>Kiemeljük, hogy a vizuális érzékelés a gépi működésben ennek megfelelő mesterséges látás több mezőgazdasági feladat robotizálásában meghatározó szerepet játszik.</a:t>
            </a:r>
            <a:endParaRPr/>
          </a:p>
          <a:p>
            <a:pPr indent="0" lvl="0" marL="158750" rtl="0" algn="l">
              <a:lnSpc>
                <a:spcPct val="100000"/>
              </a:lnSpc>
              <a:spcBef>
                <a:spcPts val="0"/>
              </a:spcBef>
              <a:spcAft>
                <a:spcPts val="0"/>
              </a:spcAft>
              <a:buSzPts val="1100"/>
              <a:buNone/>
            </a:pPr>
            <a:r>
              <a:rPr lang="hu-HU"/>
              <a:t>A környezet érzékelésének többek között pontossági és hatóköri korlátai vannak. </a:t>
            </a:r>
            <a:endParaRPr/>
          </a:p>
          <a:p>
            <a:pPr indent="0" lvl="0" marL="158750" rtl="0" algn="l">
              <a:lnSpc>
                <a:spcPct val="100000"/>
              </a:lnSpc>
              <a:spcBef>
                <a:spcPts val="0"/>
              </a:spcBef>
              <a:spcAft>
                <a:spcPts val="0"/>
              </a:spcAft>
              <a:buSzPts val="1100"/>
              <a:buNone/>
            </a:pPr>
            <a:r>
              <a:rPr lang="hu-HU"/>
              <a:t>Ezek meghatározzák a robotnak azt a környezetét, amelybe beágyazódik, és amelyben az adott funkciójú robot ágensként tud működni. </a:t>
            </a:r>
            <a:endParaRPr/>
          </a:p>
          <a:p>
            <a:pPr indent="0" lvl="0" marL="158750" rtl="0" algn="l">
              <a:lnSpc>
                <a:spcPct val="100000"/>
              </a:lnSpc>
              <a:spcBef>
                <a:spcPts val="0"/>
              </a:spcBef>
              <a:spcAft>
                <a:spcPts val="0"/>
              </a:spcAft>
              <a:buSzPts val="1100"/>
              <a:buNone/>
            </a:pPr>
            <a:r>
              <a:rPr lang="hu-HU"/>
              <a:t>Az érzékeléssel gyűjtött információ és annak feldolgozása a gépi tanulási folyamat része, amelyben megjelenő új tudás a környezeti folyamatokra adandó, a döntési funkcióval előálló beavatkozás, cselekvés meghatározásához szükséges.</a:t>
            </a:r>
            <a:endParaRPr/>
          </a:p>
          <a:p>
            <a:pPr indent="0" lvl="0" marL="158750" rtl="0" algn="l">
              <a:lnSpc>
                <a:spcPct val="100000"/>
              </a:lnSpc>
              <a:spcBef>
                <a:spcPts val="0"/>
              </a:spcBef>
              <a:spcAft>
                <a:spcPts val="0"/>
              </a:spcAft>
              <a:buSzPts val="1100"/>
              <a:buNone/>
            </a:pPr>
            <a:r>
              <a:rPr lang="hu-HU"/>
              <a:t>A beágyazott mesterséges intelligencia a gépi tanulás képességét is magában foglalhatja.</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https://www.dreamstime.com/agricultural-smart-farm-flowchart-images-robots-agriculture-farming-robot-tractor-harvester-vector-illustration-image134759750)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Smart Farming a mezőgazdaság jelenleg zajló fejlesztési iránya, a csúcstechnológiák alkalmazásán, a digitalizáción alapuló modernizáció. </a:t>
            </a:r>
            <a:endParaRPr/>
          </a:p>
          <a:p>
            <a:pPr indent="0" lvl="0" marL="158750" rtl="0" algn="l">
              <a:lnSpc>
                <a:spcPct val="100000"/>
              </a:lnSpc>
              <a:spcBef>
                <a:spcPts val="0"/>
              </a:spcBef>
              <a:spcAft>
                <a:spcPts val="0"/>
              </a:spcAft>
              <a:buSzPts val="1100"/>
              <a:buNone/>
            </a:pPr>
            <a:r>
              <a:rPr lang="hu-HU"/>
              <a:t>Komplex gazdálkodási rendszer, amely okos munkavégző eszközökre, azok hálózatos együttműködésére, a precíziós beavatkozási eljárásokra, a termelési folyamatok felügyeletét ellátó korszerű információ-, és kommunikációtechnológiára épül.</a:t>
            </a:r>
            <a:endParaRPr/>
          </a:p>
          <a:p>
            <a:pPr indent="0" lvl="0" marL="158750" rtl="0" algn="l">
              <a:lnSpc>
                <a:spcPct val="100000"/>
              </a:lnSpc>
              <a:spcBef>
                <a:spcPts val="0"/>
              </a:spcBef>
              <a:spcAft>
                <a:spcPts val="0"/>
              </a:spcAft>
              <a:buSzPts val="1100"/>
              <a:buNone/>
            </a:pPr>
            <a:r>
              <a:rPr lang="hu-HU"/>
              <a:t>Olyan technikai, technológiai forradalom, melynek következtében a termelés hatékonysága és ezzel a felhasznált anyagok mennyiségének optimalizálása jelentősen javul. </a:t>
            </a:r>
            <a:endParaRPr/>
          </a:p>
          <a:p>
            <a:pPr indent="0" lvl="0" marL="158750" rtl="0" algn="l">
              <a:lnSpc>
                <a:spcPct val="100000"/>
              </a:lnSpc>
              <a:spcBef>
                <a:spcPts val="0"/>
              </a:spcBef>
              <a:spcAft>
                <a:spcPts val="0"/>
              </a:spcAft>
              <a:buSzPts val="1100"/>
              <a:buNone/>
            </a:pPr>
            <a:r>
              <a:rPr lang="hu-HU"/>
              <a:t>Ebben a folyamatban fontos szerepe van a technológiai folyamatok automatizálásának, a végrehajtó oldalon az eszközök vonatkozásában a robotoknak, drónoknak.</a:t>
            </a:r>
            <a:endParaRPr/>
          </a:p>
          <a:p>
            <a:pPr indent="0" lvl="0" marL="158750" rtl="0" algn="l">
              <a:lnSpc>
                <a:spcPct val="100000"/>
              </a:lnSpc>
              <a:spcBef>
                <a:spcPts val="0"/>
              </a:spcBef>
              <a:spcAft>
                <a:spcPts val="0"/>
              </a:spcAft>
              <a:buSzPts val="1100"/>
              <a:buNone/>
            </a:pPr>
            <a:r>
              <a:rPr lang="hu-HU"/>
              <a:t>A Smart Farming koncepció fontos szerepet játszik a környezetkímélő és fenntartható mezőgazdaság kialakításában.</a:t>
            </a:r>
            <a:endParaRPr/>
          </a:p>
          <a:p>
            <a:pPr indent="0" lvl="0" marL="158750" rtl="0" algn="l">
              <a:lnSpc>
                <a:spcPct val="100000"/>
              </a:lnSpc>
              <a:spcBef>
                <a:spcPts val="0"/>
              </a:spcBef>
              <a:spcAft>
                <a:spcPts val="0"/>
              </a:spcAft>
              <a:buSzPts val="1100"/>
              <a:buNone/>
            </a:pPr>
            <a:r>
              <a:rPr lang="hu-HU"/>
              <a:t>A Smart Farming-ot (okos gazdálkodás) megelőző technológiai szint a precíziós technológiák alkalmazásán alapuló gazdálkodás.</a:t>
            </a:r>
            <a:endParaRPr/>
          </a:p>
          <a:p>
            <a:pPr indent="0" lvl="0" marL="158750" rtl="0" algn="l">
              <a:lnSpc>
                <a:spcPct val="100000"/>
              </a:lnSpc>
              <a:spcBef>
                <a:spcPts val="0"/>
              </a:spcBef>
              <a:spcAft>
                <a:spcPts val="0"/>
              </a:spcAft>
              <a:buSzPts val="1100"/>
              <a:buNone/>
            </a:pPr>
            <a:r>
              <a:rPr b="1" lang="hu-HU"/>
              <a:t>A precíziós gazdálkodás néhány fontos jellemzője:</a:t>
            </a:r>
            <a:endParaRPr/>
          </a:p>
          <a:p>
            <a:pPr indent="-298450" lvl="0" marL="457200" rtl="0" algn="l">
              <a:lnSpc>
                <a:spcPct val="100000"/>
              </a:lnSpc>
              <a:spcBef>
                <a:spcPts val="0"/>
              </a:spcBef>
              <a:spcAft>
                <a:spcPts val="0"/>
              </a:spcAft>
              <a:buSzPts val="1100"/>
              <a:buChar char="●"/>
            </a:pPr>
            <a:r>
              <a:rPr lang="hu-HU"/>
              <a:t>Optimalizált gépesítés (automatikus gépbeállítás)</a:t>
            </a:r>
            <a:endParaRPr/>
          </a:p>
          <a:p>
            <a:pPr indent="-298450" lvl="0" marL="457200" rtl="0" algn="l">
              <a:lnSpc>
                <a:spcPct val="100000"/>
              </a:lnSpc>
              <a:spcBef>
                <a:spcPts val="0"/>
              </a:spcBef>
              <a:spcAft>
                <a:spcPts val="0"/>
              </a:spcAft>
              <a:buSzPts val="1100"/>
              <a:buChar char="●"/>
            </a:pPr>
            <a:r>
              <a:rPr lang="hu-HU"/>
              <a:t>Optimális területkihasználás(kormányzási rendszer)</a:t>
            </a:r>
            <a:endParaRPr/>
          </a:p>
          <a:p>
            <a:pPr indent="-298450" lvl="0" marL="457200" rtl="0" algn="l">
              <a:lnSpc>
                <a:spcPct val="100000"/>
              </a:lnSpc>
              <a:spcBef>
                <a:spcPts val="0"/>
              </a:spcBef>
              <a:spcAft>
                <a:spcPts val="0"/>
              </a:spcAft>
              <a:buSzPts val="1100"/>
              <a:buChar char="●"/>
            </a:pPr>
            <a:r>
              <a:rPr lang="hu-HU"/>
              <a:t>Folyamatos gépfelügyelet, jobb megbízhatóság (telemetria)</a:t>
            </a:r>
            <a:endParaRPr/>
          </a:p>
          <a:p>
            <a:pPr indent="-298450" lvl="0" marL="457200" rtl="0" algn="l">
              <a:lnSpc>
                <a:spcPct val="100000"/>
              </a:lnSpc>
              <a:spcBef>
                <a:spcPts val="0"/>
              </a:spcBef>
              <a:spcAft>
                <a:spcPts val="0"/>
              </a:spcAft>
              <a:buSzPts val="1100"/>
              <a:buChar char="●"/>
            </a:pPr>
            <a:r>
              <a:rPr lang="hu-HU"/>
              <a:t>Objektív termelési adatok (terménytérkép, szenzor rendszerek)</a:t>
            </a:r>
            <a:endParaRPr/>
          </a:p>
          <a:p>
            <a:pPr indent="-298450" lvl="0" marL="457200" rtl="0" algn="l">
              <a:lnSpc>
                <a:spcPct val="100000"/>
              </a:lnSpc>
              <a:spcBef>
                <a:spcPts val="0"/>
              </a:spcBef>
              <a:spcAft>
                <a:spcPts val="0"/>
              </a:spcAft>
              <a:buSzPts val="1100"/>
              <a:buChar char="●"/>
            </a:pPr>
            <a:r>
              <a:rPr lang="hu-HU"/>
              <a:t>Input optimalizálás (nitrogén szenzor, talajminta, változtatható adagolási térkép)</a:t>
            </a:r>
            <a:endParaRPr/>
          </a:p>
          <a:p>
            <a:pPr indent="-298450" lvl="0" marL="457200" rtl="0" algn="l">
              <a:lnSpc>
                <a:spcPct val="100000"/>
              </a:lnSpc>
              <a:spcBef>
                <a:spcPts val="0"/>
              </a:spcBef>
              <a:spcAft>
                <a:spcPts val="0"/>
              </a:spcAft>
              <a:buSzPts val="1100"/>
              <a:buChar char="●"/>
            </a:pPr>
            <a:r>
              <a:rPr lang="hu-HU"/>
              <a:t>Komfortosabb munkavégzés(automatikus kormányzás)</a:t>
            </a:r>
            <a:endParaRPr/>
          </a:p>
          <a:p>
            <a:pPr indent="-298450" lvl="0" marL="457200" rtl="0" algn="l">
              <a:lnSpc>
                <a:spcPct val="100000"/>
              </a:lnSpc>
              <a:spcBef>
                <a:spcPts val="0"/>
              </a:spcBef>
              <a:spcAft>
                <a:spcPts val="0"/>
              </a:spcAft>
              <a:buSzPts val="1100"/>
              <a:buChar char="●"/>
            </a:pPr>
            <a:r>
              <a:rPr lang="hu-HU"/>
              <a:t>Kisebb ökológiai terhelés, kisebb költség, nagyobb és megbízhatóbb termés, nagyobb profit.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a:t>A precíziós gazdálkodás feltételrendszere:</a:t>
            </a:r>
            <a:endParaRPr/>
          </a:p>
          <a:p>
            <a:pPr indent="-298450" lvl="0" marL="457200" rtl="0" algn="l">
              <a:lnSpc>
                <a:spcPct val="100000"/>
              </a:lnSpc>
              <a:spcBef>
                <a:spcPts val="0"/>
              </a:spcBef>
              <a:spcAft>
                <a:spcPts val="0"/>
              </a:spcAft>
              <a:buSzPts val="1100"/>
              <a:buChar char="●"/>
            </a:pPr>
            <a:r>
              <a:rPr lang="hu-HU"/>
              <a:t>Helymeghatározás: GPS, RTK, megfelelő erőgép.</a:t>
            </a:r>
            <a:endParaRPr/>
          </a:p>
          <a:p>
            <a:pPr indent="-298450" lvl="0" marL="457200" rtl="0" algn="l">
              <a:lnSpc>
                <a:spcPct val="100000"/>
              </a:lnSpc>
              <a:spcBef>
                <a:spcPts val="0"/>
              </a:spcBef>
              <a:spcAft>
                <a:spcPts val="0"/>
              </a:spcAft>
              <a:buSzPts val="1100"/>
              <a:buChar char="●"/>
            </a:pPr>
            <a:r>
              <a:rPr lang="hu-HU"/>
              <a:t>Térinformatika, távérzékelés: adatgyűjtés, adatintegrálás, adatelemzés.</a:t>
            </a:r>
            <a:endParaRPr/>
          </a:p>
          <a:p>
            <a:pPr indent="-298450" lvl="0" marL="457200" rtl="0" algn="l">
              <a:lnSpc>
                <a:spcPct val="100000"/>
              </a:lnSpc>
              <a:spcBef>
                <a:spcPts val="0"/>
              </a:spcBef>
              <a:spcAft>
                <a:spcPts val="0"/>
              </a:spcAft>
              <a:buSzPts val="1100"/>
              <a:buChar char="●"/>
            </a:pPr>
            <a:r>
              <a:rPr lang="hu-HU"/>
              <a:t>Gépüzemeltetés: intelligens gépek, gépkapcsolatok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a:t>Az „okos farm” a precíziós technológiákon túlmutató koncepció, néhány fő jellemzője:</a:t>
            </a:r>
            <a:endParaRPr/>
          </a:p>
          <a:p>
            <a:pPr indent="-298450" lvl="0" marL="457200" rtl="0" algn="l">
              <a:lnSpc>
                <a:spcPct val="100000"/>
              </a:lnSpc>
              <a:spcBef>
                <a:spcPts val="0"/>
              </a:spcBef>
              <a:spcAft>
                <a:spcPts val="0"/>
              </a:spcAft>
              <a:buSzPts val="1100"/>
              <a:buChar char="●"/>
            </a:pPr>
            <a:r>
              <a:rPr lang="hu-HU"/>
              <a:t>IoT alapú hálózatos működés</a:t>
            </a:r>
            <a:endParaRPr/>
          </a:p>
          <a:p>
            <a:pPr indent="-298450" lvl="0" marL="457200" rtl="0" algn="l">
              <a:lnSpc>
                <a:spcPct val="100000"/>
              </a:lnSpc>
              <a:spcBef>
                <a:spcPts val="0"/>
              </a:spcBef>
              <a:spcAft>
                <a:spcPts val="0"/>
              </a:spcAft>
              <a:buSzPts val="1100"/>
              <a:buChar char="●"/>
            </a:pPr>
            <a:r>
              <a:rPr lang="hu-HU"/>
              <a:t>Adminisztráció automatizálása</a:t>
            </a:r>
            <a:endParaRPr/>
          </a:p>
          <a:p>
            <a:pPr indent="-298450" lvl="0" marL="457200" rtl="0" algn="l">
              <a:lnSpc>
                <a:spcPct val="100000"/>
              </a:lnSpc>
              <a:spcBef>
                <a:spcPts val="0"/>
              </a:spcBef>
              <a:spcAft>
                <a:spcPts val="0"/>
              </a:spcAft>
              <a:buSzPts val="1100"/>
              <a:buChar char="●"/>
            </a:pPr>
            <a:r>
              <a:rPr lang="hu-HU"/>
              <a:t>Távfelügyelet, távirányítás</a:t>
            </a:r>
            <a:endParaRPr/>
          </a:p>
          <a:p>
            <a:pPr indent="-298450" lvl="0" marL="457200" rtl="0" algn="l">
              <a:lnSpc>
                <a:spcPct val="100000"/>
              </a:lnSpc>
              <a:spcBef>
                <a:spcPts val="0"/>
              </a:spcBef>
              <a:spcAft>
                <a:spcPts val="0"/>
              </a:spcAft>
              <a:buSzPts val="1100"/>
              <a:buChar char="●"/>
            </a:pPr>
            <a:r>
              <a:rPr lang="hu-HU"/>
              <a:t>Valós idejű adatokon alapuló rendszer szintű döntés, beavatkozás</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Kép:</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SZIE GÉK-KITE oktatási anyag</a:t>
            </a:r>
            <a:endParaRPr/>
          </a:p>
          <a:p>
            <a:pPr indent="-228600" lvl="0" marL="45720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GNSS technológiával végzett műholdas helymeghatározás alapja, hogy a mesterséges holdak helyzete ismert, azok – geometriai értelemben – egy adott időpillanatban ismert pontoknak tekinthetők egy definiált vonatkoztatási rendszerben.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geostacionárius pálya (Geostationary Earth Orbit, GEO) olyan </a:t>
            </a:r>
            <a:r>
              <a:rPr b="0" i="0" lang="hu-HU" sz="1200" u="none" strike="noStrike">
                <a:solidFill>
                  <a:schemeClr val="dk1"/>
                </a:solidFill>
                <a:latin typeface="Arial"/>
                <a:ea typeface="Arial"/>
                <a:cs typeface="Arial"/>
                <a:sym typeface="Arial"/>
              </a:rPr>
              <a:t>Föld</a:t>
            </a:r>
            <a:r>
              <a:rPr b="0" i="0" lang="hu-HU" sz="1200">
                <a:solidFill>
                  <a:schemeClr val="dk1"/>
                </a:solidFill>
                <a:latin typeface="Arial"/>
                <a:ea typeface="Arial"/>
                <a:cs typeface="Arial"/>
                <a:sym typeface="Arial"/>
              </a:rPr>
              <a:t> körüli pálya, amelyen egy objektum keringési ideje a Föld forgási  periódusával megegyezik (23 óra, 56 perc, 4,1 másodperc), és az </a:t>
            </a:r>
            <a:r>
              <a:rPr b="0" i="0" lang="hu-HU" sz="1200" u="none" strike="noStrike">
                <a:solidFill>
                  <a:schemeClr val="dk1"/>
                </a:solidFill>
                <a:latin typeface="Arial"/>
                <a:ea typeface="Arial"/>
                <a:cs typeface="Arial"/>
                <a:sym typeface="Arial"/>
              </a:rPr>
              <a:t>Egyenlítő</a:t>
            </a:r>
            <a:r>
              <a:rPr b="0" i="0" lang="hu-HU" sz="1200">
                <a:solidFill>
                  <a:schemeClr val="dk1"/>
                </a:solidFill>
                <a:latin typeface="Arial"/>
                <a:ea typeface="Arial"/>
                <a:cs typeface="Arial"/>
                <a:sym typeface="Arial"/>
              </a:rPr>
              <a:t> síkjában van. Ennek következtében az objektum a Föld bármely pontjáról (ahonnan látható) mindig azonos helyen, látszólag mozdulatlannak látszik.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műholdak pályaadatait ismert helyzetű földi pontokon észlelő pályakövető állomások meghatározzák.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Ezeket az ún. navigációs adatokat a mesterséges holdak saját maguk sugározzák.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felhasználó (a GNSS vevő) közvetett módon távolságot határoz meg a vevő és néhány, egyidőben észlelt műhold között. A távolságok és a műhold-pozíciók ismeretében a vevő helyzete egy megadott vonatkoztatási rendszerben kiszámítható.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első lépésben a GPS-vevő lekérdezi a műholdról a pontos időt. A vevő a saját óráját szinkronizálja a műholdról kapott adattal.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második lépés a „háromszögelés”-nek hívott módszer, amelyhez a mérési pontatlanságok miatt legalább 4 műhold szükséges.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vevő sebessége is számítható, a helyzet meghatározások között eltelt időtartam ismeretében.</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méréssel gyakorlatilag azonos időben (real-time) történő számítás feltétele volt a referenciaállomás adatainak (illetve korrekcióinak) azonnali továbbítása, vagyis az adatkommunikáció megoldása, ami először a DGPS technikánál valósult meg.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geodéziai célú, fázismérésen alapuló, valós idejű relatív helymeghatározás az RTK (Real-time Kinematic) technológia szoftveres és kommunikációs megvalósításával jött létre.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valós idejű geodéziai helymeghatározás jelentősége egyre nagyobb lesz, mert a feladatok jelentős része ezt igényli, és mert a megbízhatóság az azonnali visszajelzés miatt jelentősen javulhat.</a:t>
            </a:r>
            <a:endParaRPr/>
          </a:p>
          <a:p>
            <a:pPr indent="-228600" lvl="0" marL="457200" rtl="0" algn="l">
              <a:lnSpc>
                <a:spcPct val="100000"/>
              </a:lnSpc>
              <a:spcBef>
                <a:spcPts val="0"/>
              </a:spcBef>
              <a:spcAft>
                <a:spcPts val="0"/>
              </a:spcAft>
              <a:buSzPts val="1100"/>
              <a:buNone/>
            </a:pPr>
            <a:r>
              <a:t/>
            </a:r>
            <a:endParaRPr/>
          </a:p>
        </p:txBody>
      </p:sp>
      <p:sp>
        <p:nvSpPr>
          <p:cNvPr id="211" name="Google Shape;211;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Kép:</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SZIE GÉK-KITE oktatási anyag</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pontosság növelésére szolgálnak a korrekciós jelek.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differenciális GPS (DGPS) működéséhez egy referencia pont szükséges, amelynek tudjuk a pontos helyét.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ebben a pontban vett GPS-jeleket összehasonlítva a műholdakról származó jelekkel meghatározhatók a műholdanként az eltérések, és ennek alapján a táblán mozgó géphez korrekciós jel küldhető.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Ennek kétféle módszere van: </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az egyik a földi bázisú pozíciójavítás (Ground Based Augmentation System, GBAS), </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másik pedig a műhold bázisú pozíciójavítás (Satellite Based Augmentation System, SBAS).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földi bázisúnál a korrekciós jelet a sorvezető GPS-hez földre telepített rádióadókból sugározzák.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GPS-es sorvezető tehát a GPS-jelek mellett ezeket a korrekciós jeleket veszi a pozíció pontosításhoz.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sorvezető GPS-hez akár saját bázisállomás is telepíthető, így egy központi antennáról több GPS-es sorvezető számára is biztosítható a pontos jel.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Ezzel a rendszerrel nagy pontosság (akár néhány cm-es is) elérhető, viszont ezek a rendszerek általában fizetős szolgáltatások, ráadásul a nagyobb pontosságot eredményező jelek és GPS-vevők jóval drágábbak is.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földi bázisú korrekciós jelnek egy sokkal egyszerűbb és ingyenes változata a virtuális bázisállomás.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Ebben az esetben a GPS-es sorvezető a GPS-jeleket (esetleg plusz az EGNOS által már korrigált GPS-jeleket is) egy adott pontban több másodpercig rögzíti. Ezekből a mezőgazdasági sorvezető matematikai eljárásokkal átlagol, így sokkal pontosabb lesz a mérés, majd ezt tekinti referenciapontnak a későbbi méréseknél, ehhez a ponthoz viszonyítva végzi a további méréseket.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légi bázisú pozíció javításnál a korrekciós jeleket is műholdak sugározzák a sorvezető GPS-nek, jobb esetben ugyanazt a frekvenciát és kódolást használva, amit a mezőgazdasági sorvezető vevője is.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Ilyen korrekciós rendszer Európában az EGNOS, mely ingyenes. </a:t>
            </a:r>
            <a:endParaRPr/>
          </a:p>
          <a:p>
            <a:pPr indent="-228600" lvl="0" marL="457200" rtl="0" algn="l">
              <a:lnSpc>
                <a:spcPct val="100000"/>
              </a:lnSpc>
              <a:spcBef>
                <a:spcPts val="0"/>
              </a:spcBef>
              <a:spcAft>
                <a:spcPts val="0"/>
              </a:spcAft>
              <a:buSzPts val="1100"/>
              <a:buNone/>
            </a:pPr>
            <a:r>
              <a:t/>
            </a:r>
            <a:endParaRPr/>
          </a:p>
        </p:txBody>
      </p:sp>
      <p:sp>
        <p:nvSpPr>
          <p:cNvPr id="221" name="Google Shape;221;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i="0" lang="hu-HU" sz="1200">
                <a:solidFill>
                  <a:schemeClr val="dk1"/>
                </a:solidFill>
                <a:latin typeface="Arial"/>
                <a:ea typeface="Arial"/>
                <a:cs typeface="Arial"/>
                <a:sym typeface="Arial"/>
              </a:rPr>
              <a:t>13.ábra</a:t>
            </a:r>
            <a:endParaRPr/>
          </a:p>
          <a:p>
            <a:pPr indent="0" lvl="0" marL="0" marR="0" rtl="0" algn="l">
              <a:lnSpc>
                <a:spcPct val="100000"/>
              </a:lnSpc>
              <a:spcBef>
                <a:spcPts val="0"/>
              </a:spcBef>
              <a:spcAft>
                <a:spcPts val="0"/>
              </a:spcAft>
              <a:buClr>
                <a:schemeClr val="dk1"/>
              </a:buClr>
              <a:buSzPts val="1200"/>
              <a:buFont typeface="Arial"/>
              <a:buNone/>
            </a:pPr>
            <a:r>
              <a:rPr i="0" lang="hu-HU" sz="1200">
                <a:solidFill>
                  <a:schemeClr val="dk1"/>
                </a:solidFill>
                <a:latin typeface="Arial"/>
                <a:ea typeface="Arial"/>
                <a:cs typeface="Arial"/>
                <a:sym typeface="Arial"/>
              </a:rPr>
              <a:t>Bártfai Z.-Blahunka Z.-Bognár I.-Faust D.: Robotok a mezőgazdaságban</a:t>
            </a:r>
            <a:br>
              <a:rPr i="0" lang="hu-HU" sz="1200">
                <a:solidFill>
                  <a:schemeClr val="dk1"/>
                </a:solidFill>
                <a:latin typeface="Arial"/>
                <a:ea typeface="Arial"/>
                <a:cs typeface="Arial"/>
                <a:sym typeface="Arial"/>
              </a:rPr>
            </a:br>
            <a:r>
              <a:rPr i="0" lang="hu-HU" sz="1200">
                <a:solidFill>
                  <a:schemeClr val="dk1"/>
                </a:solidFill>
                <a:latin typeface="Arial"/>
                <a:ea typeface="Arial"/>
                <a:cs typeface="Arial"/>
                <a:sym typeface="Arial"/>
              </a:rPr>
              <a:t>Mezőgazdasági Technika, No10/2018, HU ISSN 0026 1890</a:t>
            </a:r>
            <a:endParaRPr/>
          </a:p>
          <a:p>
            <a:pPr indent="0" lvl="0" marL="0" marR="0" rtl="0" algn="l">
              <a:lnSpc>
                <a:spcPct val="100000"/>
              </a:lnSpc>
              <a:spcBef>
                <a:spcPts val="0"/>
              </a:spcBef>
              <a:spcAft>
                <a:spcPts val="0"/>
              </a:spcAft>
              <a:buClr>
                <a:schemeClr val="dk1"/>
              </a:buClr>
              <a:buSzPts val="1200"/>
              <a:buFont typeface="Arial"/>
              <a:buNone/>
            </a:pPr>
            <a:r>
              <a:rPr i="0" lang="hu-HU" sz="1200">
                <a:solidFill>
                  <a:schemeClr val="dk1"/>
                </a:solidFill>
                <a:latin typeface="Arial"/>
                <a:ea typeface="Arial"/>
                <a:cs typeface="Arial"/>
                <a:sym typeface="Arial"/>
              </a:rPr>
              <a:t>14. ábra</a:t>
            </a:r>
            <a:endParaRPr/>
          </a:p>
          <a:p>
            <a:pPr indent="0" lvl="0" marL="0" marR="0" rtl="0" algn="l">
              <a:lnSpc>
                <a:spcPct val="100000"/>
              </a:lnSpc>
              <a:spcBef>
                <a:spcPts val="0"/>
              </a:spcBef>
              <a:spcAft>
                <a:spcPts val="0"/>
              </a:spcAft>
              <a:buClr>
                <a:schemeClr val="dk1"/>
              </a:buClr>
              <a:buSzPts val="1200"/>
              <a:buFont typeface="Arial"/>
              <a:buNone/>
            </a:pPr>
            <a:r>
              <a:rPr i="0" lang="hu-HU" sz="1200">
                <a:solidFill>
                  <a:schemeClr val="dk1"/>
                </a:solidFill>
                <a:latin typeface="Arial"/>
                <a:ea typeface="Arial"/>
                <a:cs typeface="Arial"/>
                <a:sym typeface="Arial"/>
              </a:rPr>
              <a:t>https://smartagri.jp/p/22/</a:t>
            </a:r>
            <a:endParaRPr/>
          </a:p>
          <a:p>
            <a:pPr indent="0" lvl="0" marL="0" marR="0" rtl="0" algn="l">
              <a:lnSpc>
                <a:spcPct val="100000"/>
              </a:lnSpc>
              <a:spcBef>
                <a:spcPts val="0"/>
              </a:spcBef>
              <a:spcAft>
                <a:spcPts val="0"/>
              </a:spcAft>
              <a:buClr>
                <a:srgbClr val="000000"/>
              </a:buClr>
              <a:buSzPts val="1200"/>
              <a:buFont typeface="Arial"/>
              <a:buNone/>
            </a:pPr>
            <a:r>
              <a:t/>
            </a:r>
            <a:endParaRPr i="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Az elmúlt években robbanásszerű változás volt tapasztalható a traktorok, önjáró gépek automatikus kormányrendszerrel való felszerelésében.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Az önvezető rendszer intelligens egysége a bejárt pálya pontos adatait is rögzíti, ami a soron következő munkák precízebb elvégzéshez is hozzájárulhat.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Egy kormány robotika rendszer általános felépítését mutatja az ábra.</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Az erőgépek önvezető kormányrendszere beágyazott robot ágensnek tekinthető.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Az RTK (Real Time Kinematic, Valós Idejű Kinematikus pozícionálás), az IMU (Inertial Measurement Unit, Inerciális Mérőrendszer), a szögállás érzékelő jeleinek érzékelése és intelligens értékelése valós idejű adaptív működést, azaz kellő pontosságú pozicionálást és navigálást biztosít.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Az egységek közötti kommunikáció az eszközhálózaton keresztül történik.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rendszerrel a tábla végi fordulás szabálya is megtanítható, ami a vezetőt a fordulók során is tehermentesíti, egyben elősegíti a precízebb munkavégzést. Például a csatlakozósorok pontos kialakítása biztosítottá válik.</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Az automatikus kormányrendszer használatával az erőgép, és a hozzá kapcsolt munkagép (együtt aggregát) táblán való mozgása optimalizálható. </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Ennek eredménye, hogy: </a:t>
            </a:r>
            <a:endParaRPr b="0" i="0" sz="1200">
              <a:solidFill>
                <a:schemeClr val="dk1"/>
              </a:solidFill>
              <a:latin typeface="Arial"/>
              <a:ea typeface="Arial"/>
              <a:cs typeface="Arial"/>
              <a:sym typeface="Arial"/>
            </a:endParaRPr>
          </a:p>
          <a:p>
            <a:pPr indent="-171450" lvl="0" marL="171450" rtl="0" algn="l">
              <a:lnSpc>
                <a:spcPct val="100000"/>
              </a:lnSpc>
              <a:spcBef>
                <a:spcPts val="0"/>
              </a:spcBef>
              <a:spcAft>
                <a:spcPts val="0"/>
              </a:spcAft>
              <a:buSzPts val="1100"/>
              <a:buFont typeface="Arial"/>
              <a:buChar char="•"/>
            </a:pPr>
            <a:r>
              <a:rPr b="0" i="0" lang="hu-HU" sz="1200">
                <a:solidFill>
                  <a:schemeClr val="dk1"/>
                </a:solidFill>
                <a:latin typeface="Arial"/>
                <a:ea typeface="Arial"/>
                <a:cs typeface="Arial"/>
                <a:sym typeface="Arial"/>
              </a:rPr>
              <a:t>csökken a felesleges sor átfedés és kihagyás,</a:t>
            </a:r>
            <a:endParaRPr/>
          </a:p>
          <a:p>
            <a:pPr indent="-171450" lvl="0" marL="171450" rtl="0" algn="l">
              <a:lnSpc>
                <a:spcPct val="100000"/>
              </a:lnSpc>
              <a:spcBef>
                <a:spcPts val="0"/>
              </a:spcBef>
              <a:spcAft>
                <a:spcPts val="0"/>
              </a:spcAft>
              <a:buSzPts val="1100"/>
              <a:buFont typeface="Arial"/>
              <a:buChar char="•"/>
            </a:pPr>
            <a:r>
              <a:rPr b="0" i="0" lang="hu-HU" sz="1200">
                <a:solidFill>
                  <a:schemeClr val="dk1"/>
                </a:solidFill>
                <a:latin typeface="Arial"/>
                <a:ea typeface="Arial"/>
                <a:cs typeface="Arial"/>
                <a:sym typeface="Arial"/>
              </a:rPr>
              <a:t>növekszik a területteljesítmény,</a:t>
            </a:r>
            <a:endParaRPr/>
          </a:p>
          <a:p>
            <a:pPr indent="-171450" lvl="0" marL="171450" rtl="0" algn="l">
              <a:lnSpc>
                <a:spcPct val="100000"/>
              </a:lnSpc>
              <a:spcBef>
                <a:spcPts val="0"/>
              </a:spcBef>
              <a:spcAft>
                <a:spcPts val="0"/>
              </a:spcAft>
              <a:buSzPts val="1100"/>
              <a:buFont typeface="Arial"/>
              <a:buChar char="•"/>
            </a:pPr>
            <a:r>
              <a:rPr b="0" i="0" lang="hu-HU" sz="1200">
                <a:solidFill>
                  <a:schemeClr val="dk1"/>
                </a:solidFill>
                <a:latin typeface="Arial"/>
                <a:ea typeface="Arial"/>
                <a:cs typeface="Arial"/>
                <a:sym typeface="Arial"/>
              </a:rPr>
              <a:t>csökken az üzemanyag felhasználás,</a:t>
            </a:r>
            <a:endParaRPr/>
          </a:p>
          <a:p>
            <a:pPr indent="-171450" lvl="0" marL="171450" rtl="0" algn="l">
              <a:lnSpc>
                <a:spcPct val="100000"/>
              </a:lnSpc>
              <a:spcBef>
                <a:spcPts val="0"/>
              </a:spcBef>
              <a:spcAft>
                <a:spcPts val="0"/>
              </a:spcAft>
              <a:buSzPts val="1100"/>
              <a:buFont typeface="Arial"/>
              <a:buChar char="•"/>
            </a:pPr>
            <a:r>
              <a:rPr b="0" i="0" lang="hu-HU" sz="1200">
                <a:solidFill>
                  <a:schemeClr val="dk1"/>
                </a:solidFill>
                <a:latin typeface="Arial"/>
                <a:ea typeface="Arial"/>
                <a:cs typeface="Arial"/>
                <a:sym typeface="Arial"/>
              </a:rPr>
              <a:t>csökkenthető a táblaszélek taposása, az erőgép terhelése a táblavégi fordulókban</a:t>
            </a:r>
            <a:endParaRPr/>
          </a:p>
          <a:p>
            <a:pPr indent="-171450" lvl="0" marL="171450" rtl="0" algn="l">
              <a:lnSpc>
                <a:spcPct val="100000"/>
              </a:lnSpc>
              <a:spcBef>
                <a:spcPts val="0"/>
              </a:spcBef>
              <a:spcAft>
                <a:spcPts val="0"/>
              </a:spcAft>
              <a:buSzPts val="1100"/>
              <a:buFont typeface="Arial"/>
              <a:buChar char="•"/>
            </a:pPr>
            <a:r>
              <a:rPr b="0" i="0" lang="hu-HU" sz="1200">
                <a:solidFill>
                  <a:schemeClr val="dk1"/>
                </a:solidFill>
                <a:latin typeface="Arial"/>
                <a:ea typeface="Arial"/>
                <a:cs typeface="Arial"/>
                <a:sym typeface="Arial"/>
              </a:rPr>
              <a:t>változtatható a nyomvonal, ezzel mérsékelhető a taposási kár</a:t>
            </a:r>
            <a:endParaRPr/>
          </a:p>
          <a:p>
            <a:pPr indent="-228600" lvl="0" marL="45720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230" name="Google Shape;230;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15. ábra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Bártfai Z.-Blahunka Z.-Bognár I.-Faust D.: Robotok a mezőgazdaságban</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Mezőgazdasági Technika, No10/2018, HU ISSN 0026 1890</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16. ábra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Saját szerkesztés, alap: https://www.researchgate.net/figure/Generic-sensor-network-for-an-intelligent-agricultural-vehicle_fig11_51872999</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 traktorokon alkalmazott szenzorokat többféleképpen csoportosíthatjuk, mint például: </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az elvégzendő feladat jellege, </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befektetett energia, </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az érzékelés milyensége szerint, </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Az érzékelő lehet akár aktív, akár passzív három feladattípust láthat el:</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távolságot mérnek </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teljes képet közvetítenek a környezetről </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robot egyes saját tulajdonságait figyelik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a:t>Intelligens érzékelők a „felokosításhoz”:</a:t>
            </a:r>
            <a:endParaRPr/>
          </a:p>
          <a:p>
            <a:pPr indent="-171450" lvl="0" marL="171450" rtl="0" algn="l">
              <a:lnSpc>
                <a:spcPct val="100000"/>
              </a:lnSpc>
              <a:spcBef>
                <a:spcPts val="0"/>
              </a:spcBef>
              <a:spcAft>
                <a:spcPts val="0"/>
              </a:spcAft>
              <a:buSzPts val="1100"/>
              <a:buChar char="●"/>
            </a:pPr>
            <a:r>
              <a:rPr lang="hu-HU"/>
              <a:t>hőmérséklet érzékelő thermo kamera</a:t>
            </a:r>
            <a:endParaRPr/>
          </a:p>
          <a:p>
            <a:pPr indent="-171450" lvl="0" marL="171450" rtl="0" algn="l">
              <a:lnSpc>
                <a:spcPct val="100000"/>
              </a:lnSpc>
              <a:spcBef>
                <a:spcPts val="0"/>
              </a:spcBef>
              <a:spcAft>
                <a:spcPts val="0"/>
              </a:spcAft>
              <a:buSzPts val="1100"/>
              <a:buChar char="●"/>
            </a:pPr>
            <a:r>
              <a:rPr lang="hu-HU"/>
              <a:t>pozíció mérés (pl. elfordulás inkrementális jeladóval)</a:t>
            </a:r>
            <a:endParaRPr/>
          </a:p>
          <a:p>
            <a:pPr indent="-171450" lvl="0" marL="171450" rtl="0" algn="l">
              <a:lnSpc>
                <a:spcPct val="100000"/>
              </a:lnSpc>
              <a:spcBef>
                <a:spcPts val="0"/>
              </a:spcBef>
              <a:spcAft>
                <a:spcPts val="0"/>
              </a:spcAft>
              <a:buSzPts val="1100"/>
              <a:buChar char="●"/>
            </a:pPr>
            <a:r>
              <a:rPr lang="hu-HU"/>
              <a:t>haladási sebesség mérő radar</a:t>
            </a:r>
            <a:endParaRPr/>
          </a:p>
          <a:p>
            <a:pPr indent="-171450" lvl="0" marL="171450" rtl="0" algn="l">
              <a:lnSpc>
                <a:spcPct val="100000"/>
              </a:lnSpc>
              <a:spcBef>
                <a:spcPts val="0"/>
              </a:spcBef>
              <a:spcAft>
                <a:spcPts val="0"/>
              </a:spcAft>
              <a:buSzPts val="1100"/>
              <a:buChar char="●"/>
            </a:pPr>
            <a:r>
              <a:rPr lang="hu-HU"/>
              <a:t>LIDAR (</a:t>
            </a:r>
            <a:r>
              <a:rPr b="0" i="0" lang="hu-HU" sz="1200">
                <a:solidFill>
                  <a:schemeClr val="dk1"/>
                </a:solidFill>
                <a:latin typeface="Arial"/>
                <a:ea typeface="Arial"/>
                <a:cs typeface="Arial"/>
                <a:sym typeface="Arial"/>
              </a:rPr>
              <a:t>Light Detection and Ranging, </a:t>
            </a:r>
            <a:r>
              <a:rPr lang="hu-HU" sz="1200">
                <a:solidFill>
                  <a:schemeClr val="dk1"/>
                </a:solidFill>
                <a:latin typeface="Arial"/>
                <a:ea typeface="Arial"/>
                <a:cs typeface="Arial"/>
                <a:sym typeface="Arial"/>
              </a:rPr>
              <a:t>lézer alapú távérzékelés</a:t>
            </a:r>
            <a:r>
              <a:rPr b="0" i="1" lang="hu-HU" sz="1200">
                <a:solidFill>
                  <a:schemeClr val="dk1"/>
                </a:solidFill>
                <a:latin typeface="Arial"/>
                <a:ea typeface="Arial"/>
                <a:cs typeface="Arial"/>
                <a:sym typeface="Arial"/>
              </a:rPr>
              <a:t>)</a:t>
            </a:r>
            <a:endParaRPr/>
          </a:p>
          <a:p>
            <a:pPr indent="0" lvl="0" marL="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0" lvl="0" marL="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LIDAR alapvetően egy, a kibocsátó eszköz és valamely visszaverő felület távolságának meghatározásra szolgáló módszer. Saját jelforrással rendelkező, aktív távérzékelési rendszer. Eltérően a radartól a LIDAR az ultraibolya, a látható vagy az infravörös tartományban működik. Működésének alapelve a műszer és az objektum várható távolságától függően (méter alatti, néhányszor tíz méter, vagy 100 m-nél nagyobb távolság) többféle lehet.</a:t>
            </a:r>
            <a:endParaRPr/>
          </a:p>
          <a:p>
            <a:pPr indent="0" lvl="0" marL="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242" name="Google Shape;242;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https://www.yanmar.com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japán Yanmar vállalat – több egyetemmel együttműködve – 25 éve foglalkozik mezőgazdasági robotok kifejlesztésével.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számos kísérleti mintapéldánnyal lefolytatott fejlesztőmunka eredményeként 2018 végétől két új sorozatú robotizált traktort kínál korlátozott darabszámban értékesítésre Az YT 488A/498A/4104A/5113A típusjelzésű traktorok egyik sorozata vezető nélkül, robottraktorként is működtethető mezőgazdasági területeken.</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másik változat pedig minimális emberi részvétellel, többnyire automatikusan működik.</a:t>
            </a:r>
            <a:endParaRPr/>
          </a:p>
          <a:p>
            <a:pPr indent="0" lvl="0" marL="158750" rtl="0" algn="l">
              <a:lnSpc>
                <a:spcPct val="100000"/>
              </a:lnSpc>
              <a:spcBef>
                <a:spcPts val="0"/>
              </a:spcBef>
              <a:spcAft>
                <a:spcPts val="0"/>
              </a:spcAft>
              <a:buSzPts val="1100"/>
              <a:buNone/>
            </a:pPr>
            <a:r>
              <a:rPr b="1" lang="hu-HU"/>
              <a:t>A Yanmar robottraktor jellemzői:</a:t>
            </a:r>
            <a:endParaRPr/>
          </a:p>
          <a:p>
            <a:pPr indent="-298450" lvl="0" marL="457200" rtl="0" algn="l">
              <a:lnSpc>
                <a:spcPct val="100000"/>
              </a:lnSpc>
              <a:spcBef>
                <a:spcPts val="0"/>
              </a:spcBef>
              <a:spcAft>
                <a:spcPts val="0"/>
              </a:spcAft>
              <a:buSzPts val="1100"/>
              <a:buChar char="●"/>
            </a:pPr>
            <a:r>
              <a:rPr lang="hu-HU"/>
              <a:t>autonóm rendszer,</a:t>
            </a:r>
            <a:endParaRPr/>
          </a:p>
          <a:p>
            <a:pPr indent="-298450" lvl="0" marL="457200" rtl="0" algn="l">
              <a:lnSpc>
                <a:spcPct val="100000"/>
              </a:lnSpc>
              <a:spcBef>
                <a:spcPts val="0"/>
              </a:spcBef>
              <a:spcAft>
                <a:spcPts val="0"/>
              </a:spcAft>
              <a:buSzPts val="1100"/>
              <a:buChar char="●"/>
            </a:pPr>
            <a:r>
              <a:rPr lang="hu-HU"/>
              <a:t>egy kezelő a távolból két , ágens alapon együttműködő </a:t>
            </a:r>
            <a:br>
              <a:rPr lang="hu-HU"/>
            </a:br>
            <a:r>
              <a:rPr lang="hu-HU"/>
              <a:t>traktort tud irányítani,</a:t>
            </a:r>
            <a:endParaRPr/>
          </a:p>
          <a:p>
            <a:pPr indent="-298450" lvl="0" marL="457200" rtl="0" algn="l">
              <a:lnSpc>
                <a:spcPct val="100000"/>
              </a:lnSpc>
              <a:spcBef>
                <a:spcPts val="0"/>
              </a:spcBef>
              <a:spcAft>
                <a:spcPts val="0"/>
              </a:spcAft>
              <a:buSzPts val="1100"/>
              <a:buChar char="●"/>
            </a:pPr>
            <a:r>
              <a:rPr lang="hu-HU"/>
              <a:t>szenzorai segítségével képes az útjában lévő </a:t>
            </a:r>
            <a:br>
              <a:rPr lang="hu-HU"/>
            </a:br>
            <a:r>
              <a:rPr lang="hu-HU"/>
              <a:t>akadályok kikerülésére,</a:t>
            </a:r>
            <a:endParaRPr/>
          </a:p>
          <a:p>
            <a:pPr indent="-298450" lvl="0" marL="457200" rtl="0" algn="l">
              <a:lnSpc>
                <a:spcPct val="100000"/>
              </a:lnSpc>
              <a:spcBef>
                <a:spcPts val="0"/>
              </a:spcBef>
              <a:spcAft>
                <a:spcPts val="0"/>
              </a:spcAft>
              <a:buSzPts val="1100"/>
              <a:buChar char="●"/>
            </a:pPr>
            <a:r>
              <a:rPr lang="hu-HU"/>
              <a:t>a motorvezérlő rendszer (ECU) az üzemi </a:t>
            </a:r>
            <a:br>
              <a:rPr lang="hu-HU"/>
            </a:br>
            <a:r>
              <a:rPr lang="hu-HU"/>
              <a:t>körülményektől függően szabályozza a </a:t>
            </a:r>
            <a:br>
              <a:rPr lang="hu-HU"/>
            </a:br>
            <a:r>
              <a:rPr lang="hu-HU"/>
              <a:t>motor fordulatszámot, haladási sebességet,</a:t>
            </a:r>
            <a:endParaRPr/>
          </a:p>
          <a:p>
            <a:pPr indent="-298450" lvl="0" marL="457200" rtl="0" algn="l">
              <a:lnSpc>
                <a:spcPct val="100000"/>
              </a:lnSpc>
              <a:spcBef>
                <a:spcPts val="0"/>
              </a:spcBef>
              <a:spcAft>
                <a:spcPts val="0"/>
              </a:spcAft>
              <a:buSzPts val="1100"/>
              <a:buChar char="●"/>
            </a:pPr>
            <a:r>
              <a:rPr lang="hu-HU"/>
              <a:t>a kamerarendszer a vezetőfülkében tapasztalható </a:t>
            </a:r>
            <a:br>
              <a:rPr lang="hu-HU"/>
            </a:br>
            <a:r>
              <a:rPr lang="hu-HU"/>
              <a:t>valós, a működésnek megfelelő látványt közvetíti,</a:t>
            </a:r>
            <a:endParaRPr/>
          </a:p>
          <a:p>
            <a:pPr indent="-298450" lvl="0" marL="457200" rtl="0" algn="l">
              <a:lnSpc>
                <a:spcPct val="100000"/>
              </a:lnSpc>
              <a:spcBef>
                <a:spcPts val="0"/>
              </a:spcBef>
              <a:spcAft>
                <a:spcPts val="0"/>
              </a:spcAft>
              <a:buSzPts val="1100"/>
              <a:buChar char="●"/>
            </a:pPr>
            <a:r>
              <a:rPr lang="hu-HU"/>
              <a:t>a GPS rendszer segítségével telemetriai adatok </a:t>
            </a:r>
            <a:br>
              <a:rPr lang="hu-HU"/>
            </a:br>
            <a:r>
              <a:rPr lang="hu-HU"/>
              <a:t>nyerhetők a bázisállomáson,</a:t>
            </a:r>
            <a:endParaRPr/>
          </a:p>
          <a:p>
            <a:pPr indent="-298450" lvl="0" marL="457200" rtl="0" algn="l">
              <a:lnSpc>
                <a:spcPct val="100000"/>
              </a:lnSpc>
              <a:spcBef>
                <a:spcPts val="0"/>
              </a:spcBef>
              <a:spcAft>
                <a:spcPts val="0"/>
              </a:spcAft>
              <a:buSzPts val="1100"/>
              <a:buChar char="●"/>
            </a:pPr>
            <a:r>
              <a:rPr lang="hu-HU"/>
              <a:t>a pozíció és üzemi jellemzők távolból megfigyelhetők</a:t>
            </a:r>
            <a:endParaRPr/>
          </a:p>
          <a:p>
            <a:pPr indent="0" lvl="0" marL="158750" rtl="0" algn="l">
              <a:lnSpc>
                <a:spcPct val="100000"/>
              </a:lnSpc>
              <a:spcBef>
                <a:spcPts val="0"/>
              </a:spcBef>
              <a:spcAft>
                <a:spcPts val="0"/>
              </a:spcAft>
              <a:buSzPts val="1100"/>
              <a:buNone/>
            </a:pPr>
            <a:r>
              <a:t/>
            </a:r>
            <a:endParaRPr/>
          </a:p>
        </p:txBody>
      </p:sp>
      <p:sp>
        <p:nvSpPr>
          <p:cNvPr id="253" name="Google Shape;253;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18. Ábra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http://agraragazat.hu/hir/robottraktorok-robotizalt-taviranyitasu-mezogazdasagi-gepek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19. Ábra</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https://www.deere.co.uk/en/agriculture/future-of-farming/</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Video:</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https://www.intorobotics.com/robot-tractors-to-work-the-land/</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Case IH Magnum AVC (Autonomous Vehicle Concept) típusjelzéssel autonóm, vezető nélküli traktorrobotot fejlesztett, amely az elmúlt két évben a gyakorlati alkalmazhatóság tesztelésére számos mezőgazdasági munkában vet részt, és rendszeresen szerepelt gépbemutatókon is.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 robottraktor a Case IH Magnum 370 CVT mint alaptraktor továbbfejlesztése.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gép dízelmotorja 312 kW (419 LE) teljesítményű.</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Haladási sebessége a mászósebességtől a közúti közlekedésnek megfelelő értékig 0,03-50 km/h között változtatható.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traktor szerkezeti felépítése megfelel az univerzális alapgépnek, a leginkább szembetűnő különbség a vezetőfülke hiánya.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Mozgásának irányítását elsősorban a traktor elején elhelyezett, többcsatornás LiDAR navigációs rendszer végzi.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LiDAR rendszer nem használ látható fényt, ezért alkalmas a robottraktor éjjel-nappali üzemelésre is.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robottraktor irányítását, vezérlését végző hardvert és szoftvert az ASC (Autonomous Solutions Inc.) céggel közösen fejlesztette ki a Case.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robottraktor megfelelő számítógépes rendszerrel, akár táblagépről távvezérelhető.</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New Holland 2017-ben mutatta be T8 NHDrive jelzéssel az első robotizált traktorprototípusát.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 a traktor a NHDrive rendszerrel kialakított T8.410 típusjelzésű univerzális traktor robotizált változata.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fülkés traktor vezetővel, és vezető nélkül is tud üzemelni.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Motorja 301 kW (340 LE) teljesítményű, és 0,03-50 km/h haladási sebességre képes.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vezérlést az operátor a távolból is végezheti, illetve egy másik traktor fedélzeti számítógépével kommunikálva együttműködésben is tud dolgozni, megvalósítva az M2M (Machinet to Machine) koncepciót.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vezérlést irányító személy a traktor helyzetét, működését folyamatosan nyomon tudja követni, és ha szükséges, az üzemeltetésbe bármikor be is avatkozhat, a fülkébe beszállva át is veheti a vezetést.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New Holland az NHDrive autonóm rendszere a márka teljes traktorválasztékára alkalmazható.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John Deere  autonóm (vezető nélküli) traktorok koncepciójában a teljes autonómia nemcsak a vezetőt helyettesíti, hanem új lehetőséget ad a távfelügyeletre.</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kezelő valós idejű lehetőséget kap a beavatkozásra.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19. ábrán szereplő, munkagéppel egy egységet alkotó kompakt elektromos traktor teljesítménye 500 kW.</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Járószerkezete: kerekes, vagy gumihevederes lehet.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5-15 tonna mértékű flexibilis tömegáthelyezés eredményeként csökkenthető a talajtömörítés mértéke.</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John Deere fél-autonóm traktora permetezőgéppel van összeépítve.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beépített kamera segítségével soros kultúrákban (pl. gyümölcsös) is képes dolgozni.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permetlé tartály feltöltése teljesen automatikus, ezáltal a kezelőt nem éri káros hatás.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tervek szerint az új megoldással 30% teljesítménynövelés és költségcsökkentés érhető el.</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videofilmen szereplő, szintén John Deere traktor távfelügyelettel működő önjáró erőgép, amely kapcsolt műveletek elvégzésére is képes.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példában vetési és egyidejű talajerő visszapótlási munkában dolgozik automatikus kormányzással, a s sorok végén a munkagép kiemelésével, forduló és új fogásba állás önálló elvégzésével.</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262" name="Google Shape;262;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latin typeface="Arial"/>
                <a:ea typeface="Arial"/>
                <a:cs typeface="Arial"/>
                <a:sym typeface="Arial"/>
              </a:rPr>
              <a:t>Kép:</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https://www.seedotrun.com </a:t>
            </a:r>
            <a:endParaRPr/>
          </a:p>
          <a:p>
            <a:pPr indent="0" lvl="0" marL="158750" rtl="0" algn="l">
              <a:lnSpc>
                <a:spcPct val="100000"/>
              </a:lnSpc>
              <a:spcBef>
                <a:spcPts val="0"/>
              </a:spcBef>
              <a:spcAft>
                <a:spcPts val="0"/>
              </a:spcAft>
              <a:buSzPts val="1100"/>
              <a:buNone/>
            </a:pPr>
            <a:r>
              <a:t/>
            </a:r>
            <a:endParaRPr>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Dot Technology Corp. által gyártott DOT eszközhordozó robottraktora egy négy keréken guruló U-alakú eszközhordozó váz.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Funkciójában az eszközhordozó koncepciót valósítja meg, egyszerű csatlakoztatással, gyorsan lehet a platformra különféle munkaeszközöket felhelyezni.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csatlakoztatott munkagépek egyszerűbb kialakításúak lehetnek a hagyományos traktorhoz kapcsolható azonos funkciójú társaiknál.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széles munkagépek közúton való mozgatása egyszerűen megvalósítható, mert a kerekek 90 fokos elforgatása esetén „keresztben” közlekedhet a gépcsoport.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jármű 4,5 literes 163 LE-s Cummins dízelmotorral rendelkezik.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járókerekek hajtása és a munkagép működtetése hidrosztatikus rendszerű.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Ezzel a robottraktorral, és a rászerelt új rendszerű munkagépekkel jelentős hajtóanyag-megtakarítás érhető el.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DOT eszközhordozó robottraktor fejlett elektronikus tájékozódási- és irányítási-rendszerrel rendelkezik.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robotüzemeltetéshez szükséges információkat az elektronikus-rendszer „felhőalapú” adattárból olvassa ki.</a:t>
            </a:r>
            <a:endParaRPr>
              <a:latin typeface="Arial"/>
              <a:ea typeface="Arial"/>
              <a:cs typeface="Arial"/>
              <a:sym typeface="Arial"/>
            </a:endParaRPr>
          </a:p>
        </p:txBody>
      </p:sp>
      <p:sp>
        <p:nvSpPr>
          <p:cNvPr id="274" name="Google Shape;274;p3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https://ankert.hu/talajelokeszites-zoldsegpalantakhoz/</a:t>
            </a:r>
            <a:endParaRPr/>
          </a:p>
          <a:p>
            <a:pPr indent="0" lvl="0" marL="158750" rtl="0" algn="l">
              <a:lnSpc>
                <a:spcPct val="100000"/>
              </a:lnSpc>
              <a:spcBef>
                <a:spcPts val="0"/>
              </a:spcBef>
              <a:spcAft>
                <a:spcPts val="0"/>
              </a:spcAft>
              <a:buSzPts val="1100"/>
              <a:buNone/>
            </a:pPr>
            <a:r>
              <a:rPr lang="hu-HU"/>
              <a:t>https://jutes.ru/hu/when-to-sow-grass-for-a-lawn-in-the-fall-when-to-sow-lawn-grass-in-autumn-or-spring/</a:t>
            </a:r>
            <a:endParaRPr/>
          </a:p>
          <a:p>
            <a:pPr indent="0" lvl="0" marL="158750" rtl="0" algn="l">
              <a:lnSpc>
                <a:spcPct val="100000"/>
              </a:lnSpc>
              <a:spcBef>
                <a:spcPts val="0"/>
              </a:spcBef>
              <a:spcAft>
                <a:spcPts val="0"/>
              </a:spcAft>
              <a:buSzPts val="1100"/>
              <a:buNone/>
            </a:pPr>
            <a:r>
              <a:rPr lang="hu-HU"/>
              <a:t>https://hu.pinterest.com/pin/464785624021765594/</a:t>
            </a:r>
            <a:endParaRPr/>
          </a:p>
          <a:p>
            <a:pPr indent="0" lvl="0" marL="158750" rtl="0" algn="l">
              <a:lnSpc>
                <a:spcPct val="100000"/>
              </a:lnSpc>
              <a:spcBef>
                <a:spcPts val="0"/>
              </a:spcBef>
              <a:spcAft>
                <a:spcPts val="0"/>
              </a:spcAft>
              <a:buSzPts val="1100"/>
              <a:buNone/>
            </a:pPr>
            <a:r>
              <a:rPr lang="hu-HU"/>
              <a:t>https://www.miracleoasis.com/my-blog/</a:t>
            </a:r>
            <a:endParaRPr/>
          </a:p>
          <a:p>
            <a:pPr indent="0" lvl="0" marL="158750" rtl="0" algn="l">
              <a:lnSpc>
                <a:spcPct val="100000"/>
              </a:lnSpc>
              <a:spcBef>
                <a:spcPts val="0"/>
              </a:spcBef>
              <a:spcAft>
                <a:spcPts val="0"/>
              </a:spcAft>
              <a:buSzPts val="1100"/>
              <a:buNone/>
            </a:pPr>
            <a:r>
              <a:rPr lang="hu-HU"/>
              <a:t>https://eur.shein.com/1pc-Watering-Spray-Nozzle-p-1662538-cat-1962.html?url_from=adpla-hu-pla-shdaily18200925975-one-size&amp;gclid=CjwKCAjw-e2EBhAhEiwAJI5jg7wlVlZeL4I7-2tyeUSn_d5uu3kZf7g7_AaFgpsJhZUgKyptD9WweBoCsEIQAvD_BwE</a:t>
            </a:r>
            <a:endParaRPr/>
          </a:p>
          <a:p>
            <a:pPr indent="0" lvl="0" marL="158750" rtl="0" algn="l">
              <a:lnSpc>
                <a:spcPct val="100000"/>
              </a:lnSpc>
              <a:spcBef>
                <a:spcPts val="0"/>
              </a:spcBef>
              <a:spcAft>
                <a:spcPts val="0"/>
              </a:spcAft>
              <a:buSzPts val="1100"/>
              <a:buNone/>
            </a:pPr>
            <a:r>
              <a:rPr lang="hu-HU"/>
              <a:t>http://kiskertem.hupont.hu/14/2d-gyomirtas-es-kapalasmilyen-kapat-vegyunk</a:t>
            </a:r>
            <a:endParaRPr/>
          </a:p>
          <a:p>
            <a:pPr indent="0" lvl="0" marL="158750" rtl="0" algn="l">
              <a:lnSpc>
                <a:spcPct val="100000"/>
              </a:lnSpc>
              <a:spcBef>
                <a:spcPts val="0"/>
              </a:spcBef>
              <a:spcAft>
                <a:spcPts val="0"/>
              </a:spcAft>
              <a:buSzPts val="1100"/>
              <a:buNone/>
            </a:pPr>
            <a:r>
              <a:rPr lang="hu-HU"/>
              <a:t>https://www.amazon.co.uk/Efficient-Harvesting-Vegetables-Convenient-Efficiency/dp/B06ZYCXN21</a:t>
            </a:r>
            <a:endParaRPr/>
          </a:p>
          <a:p>
            <a:pPr indent="0" lvl="0" marL="158750" rtl="0" algn="l">
              <a:lnSpc>
                <a:spcPct val="100000"/>
              </a:lnSpc>
              <a:spcBef>
                <a:spcPts val="0"/>
              </a:spcBef>
              <a:spcAft>
                <a:spcPts val="0"/>
              </a:spcAft>
              <a:buSzPts val="1100"/>
              <a:buNone/>
            </a:pPr>
            <a:r>
              <a:rPr lang="hu-HU"/>
              <a:t>https://felvidek.ma/2018/09/alma-a-folyoson/</a:t>
            </a:r>
            <a:endParaRPr/>
          </a:p>
          <a:p>
            <a:pPr indent="0" lvl="0" marL="158750" rtl="0" algn="l">
              <a:lnSpc>
                <a:spcPct val="100000"/>
              </a:lnSpc>
              <a:spcBef>
                <a:spcPts val="0"/>
              </a:spcBef>
              <a:spcAft>
                <a:spcPts val="0"/>
              </a:spcAft>
              <a:buSzPts val="1100"/>
              <a:buNone/>
            </a:pPr>
            <a:r>
              <a:rPr lang="hu-HU"/>
              <a:t>https://lolamarket.com/hu/hu/tienda/groby/gyumolcs-es-zoldseg/gyumolcs/eper-500-g-dobozos/</a:t>
            </a:r>
            <a:endParaRPr/>
          </a:p>
          <a:p>
            <a:pPr indent="0" lvl="0" marL="158750" rtl="0" algn="l">
              <a:lnSpc>
                <a:spcPct val="100000"/>
              </a:lnSpc>
              <a:spcBef>
                <a:spcPts val="0"/>
              </a:spcBef>
              <a:spcAft>
                <a:spcPts val="0"/>
              </a:spcAft>
              <a:buSzPts val="1100"/>
              <a:buNone/>
            </a:pPr>
            <a:r>
              <a:rPr lang="hu-HU"/>
              <a:t>http://nagoya.hu/</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robotok alkalmazása a szántóföldi növénytermesztés, szabadföldi és növényházi kertészeti kultúrákban egyaránt megjelenik.</a:t>
            </a:r>
            <a:endParaRPr/>
          </a:p>
          <a:p>
            <a:pPr indent="0" lvl="0" marL="158750" rtl="0" algn="l">
              <a:lnSpc>
                <a:spcPct val="100000"/>
              </a:lnSpc>
              <a:spcBef>
                <a:spcPts val="0"/>
              </a:spcBef>
              <a:spcAft>
                <a:spcPts val="0"/>
              </a:spcAft>
              <a:buSzPts val="1100"/>
              <a:buNone/>
            </a:pPr>
            <a:r>
              <a:rPr b="1" lang="hu-HU"/>
              <a:t>Robotizálható növénytermesztési műveletek:</a:t>
            </a:r>
            <a:endParaRPr/>
          </a:p>
          <a:p>
            <a:pPr indent="-171450" lvl="0" marL="171450" rtl="0" algn="l">
              <a:lnSpc>
                <a:spcPct val="100000"/>
              </a:lnSpc>
              <a:spcBef>
                <a:spcPts val="0"/>
              </a:spcBef>
              <a:spcAft>
                <a:spcPts val="0"/>
              </a:spcAft>
              <a:buSzPts val="1100"/>
              <a:buFont typeface="Arial"/>
              <a:buChar char="•"/>
            </a:pPr>
            <a:r>
              <a:rPr lang="hu-HU"/>
              <a:t>talajelőkészítés,</a:t>
            </a:r>
            <a:endParaRPr/>
          </a:p>
          <a:p>
            <a:pPr indent="-171450" lvl="0" marL="171450" rtl="0" algn="l">
              <a:lnSpc>
                <a:spcPct val="100000"/>
              </a:lnSpc>
              <a:spcBef>
                <a:spcPts val="0"/>
              </a:spcBef>
              <a:spcAft>
                <a:spcPts val="0"/>
              </a:spcAft>
              <a:buSzPts val="1100"/>
              <a:buFont typeface="Arial"/>
              <a:buChar char="•"/>
            </a:pPr>
            <a:r>
              <a:rPr lang="hu-HU"/>
              <a:t>vetés, ültetés,</a:t>
            </a:r>
            <a:endParaRPr/>
          </a:p>
          <a:p>
            <a:pPr indent="-171450" lvl="0" marL="171450" rtl="0" algn="l">
              <a:lnSpc>
                <a:spcPct val="100000"/>
              </a:lnSpc>
              <a:spcBef>
                <a:spcPts val="0"/>
              </a:spcBef>
              <a:spcAft>
                <a:spcPts val="0"/>
              </a:spcAft>
              <a:buSzPts val="1100"/>
              <a:buFont typeface="Arial"/>
              <a:buChar char="•"/>
            </a:pPr>
            <a:r>
              <a:rPr lang="hu-HU"/>
              <a:t>tápanyag utánpótlás,</a:t>
            </a:r>
            <a:endParaRPr/>
          </a:p>
          <a:p>
            <a:pPr indent="-171450" lvl="0" marL="171450" rtl="0" algn="l">
              <a:lnSpc>
                <a:spcPct val="100000"/>
              </a:lnSpc>
              <a:spcBef>
                <a:spcPts val="0"/>
              </a:spcBef>
              <a:spcAft>
                <a:spcPts val="0"/>
              </a:spcAft>
              <a:buSzPts val="1100"/>
              <a:buFont typeface="Arial"/>
              <a:buChar char="•"/>
            </a:pPr>
            <a:r>
              <a:rPr lang="hu-HU"/>
              <a:t>öntözés,</a:t>
            </a:r>
            <a:endParaRPr/>
          </a:p>
          <a:p>
            <a:pPr indent="-171450" lvl="0" marL="171450" rtl="0" algn="l">
              <a:lnSpc>
                <a:spcPct val="100000"/>
              </a:lnSpc>
              <a:spcBef>
                <a:spcPts val="0"/>
              </a:spcBef>
              <a:spcAft>
                <a:spcPts val="0"/>
              </a:spcAft>
              <a:buSzPts val="1100"/>
              <a:buFont typeface="Arial"/>
              <a:buChar char="•"/>
            </a:pPr>
            <a:r>
              <a:rPr lang="hu-HU"/>
              <a:t>növényvédelem,</a:t>
            </a:r>
            <a:endParaRPr/>
          </a:p>
          <a:p>
            <a:pPr indent="-171450" lvl="0" marL="171450" rtl="0" algn="l">
              <a:lnSpc>
                <a:spcPct val="100000"/>
              </a:lnSpc>
              <a:spcBef>
                <a:spcPts val="0"/>
              </a:spcBef>
              <a:spcAft>
                <a:spcPts val="0"/>
              </a:spcAft>
              <a:buSzPts val="1100"/>
              <a:buFont typeface="Arial"/>
              <a:buChar char="•"/>
            </a:pPr>
            <a:r>
              <a:rPr lang="hu-HU"/>
              <a:t>növényápolás (pl. gyomírtás, metszés),</a:t>
            </a:r>
            <a:endParaRPr/>
          </a:p>
          <a:p>
            <a:pPr indent="-171450" lvl="0" marL="171450" rtl="0" algn="l">
              <a:lnSpc>
                <a:spcPct val="100000"/>
              </a:lnSpc>
              <a:spcBef>
                <a:spcPts val="0"/>
              </a:spcBef>
              <a:spcAft>
                <a:spcPts val="0"/>
              </a:spcAft>
              <a:buSzPts val="1100"/>
              <a:buFont typeface="Arial"/>
              <a:buChar char="•"/>
            </a:pPr>
            <a:r>
              <a:rPr lang="hu-HU"/>
              <a:t>betakarítás,</a:t>
            </a:r>
            <a:endParaRPr/>
          </a:p>
          <a:p>
            <a:pPr indent="-171450" lvl="0" marL="171450" rtl="0" algn="l">
              <a:lnSpc>
                <a:spcPct val="100000"/>
              </a:lnSpc>
              <a:spcBef>
                <a:spcPts val="0"/>
              </a:spcBef>
              <a:spcAft>
                <a:spcPts val="0"/>
              </a:spcAft>
              <a:buSzPts val="1100"/>
              <a:buFont typeface="Arial"/>
              <a:buChar char="•"/>
            </a:pPr>
            <a:r>
              <a:rPr lang="hu-HU"/>
              <a:t>termény manipulálás,</a:t>
            </a:r>
            <a:endParaRPr/>
          </a:p>
          <a:p>
            <a:pPr indent="-171450" lvl="0" marL="171450" rtl="0" algn="l">
              <a:lnSpc>
                <a:spcPct val="100000"/>
              </a:lnSpc>
              <a:spcBef>
                <a:spcPts val="0"/>
              </a:spcBef>
              <a:spcAft>
                <a:spcPts val="0"/>
              </a:spcAft>
              <a:buSzPts val="1100"/>
              <a:buFont typeface="Arial"/>
              <a:buChar char="•"/>
            </a:pPr>
            <a:r>
              <a:rPr lang="hu-HU"/>
              <a:t>csomagolás, egyéb logisztikai műveletek</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https://www.fendt.com/int/geneva-assets/widget/22162/news-2-high.jpg</a:t>
            </a:r>
            <a:endParaRPr/>
          </a:p>
          <a:p>
            <a:pPr indent="0" lvl="0" marL="158750" rtl="0" algn="l">
              <a:lnSpc>
                <a:spcPct val="100000"/>
              </a:lnSpc>
              <a:spcBef>
                <a:spcPts val="0"/>
              </a:spcBef>
              <a:spcAft>
                <a:spcPts val="0"/>
              </a:spcAft>
              <a:buSzPts val="1100"/>
              <a:buNone/>
            </a:pPr>
            <a:r>
              <a:rPr lang="hu-HU"/>
              <a:t>https://www.fendt.com/int/geneva-assets/widget/22162/news-3-high.jpg</a:t>
            </a:r>
            <a:endParaRPr/>
          </a:p>
          <a:p>
            <a:pPr indent="0" lvl="0" marL="0" marR="0" rtl="0" algn="l">
              <a:lnSpc>
                <a:spcPct val="100000"/>
              </a:lnSpc>
              <a:spcBef>
                <a:spcPts val="0"/>
              </a:spcBef>
              <a:spcAft>
                <a:spcPts val="0"/>
              </a:spcAft>
              <a:buClr>
                <a:srgbClr val="000000"/>
              </a:buClr>
              <a:buSzPts val="1100"/>
              <a:buNone/>
            </a:pPr>
            <a:r>
              <a:rPr lang="hu-HU"/>
              <a:t>https://www.fendt.com/int/geneva-assets/widget/22162/news-5-high.jpg</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AGCO-Fendt fejlesztés eredménye a Xaver rendszer, amely kisméretű, csapatban (rajban)dolgozó robotokból áll. Az M2M technológiát megvalósító rendszer egy felhő alapú megoldás segítségével megtervezi, felügyeli és dokumentálja a precíziós vetést, egyelőre kukoricára tesztelve.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Műholdas navigáció, és a felhőben történő adatmenedzsment segítségével a mag lehelyezési pozíciója és a vetési időpont minden egyes vetőmag esetében rögzíthető, ezzel mag szintű pontosságú technológia valósul meg. A vetést követő növényápolási munkák, a növényvédelem, és a tápanyag utánpótlás az egyes növény egyedekre tervezve valósítható meg.</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flotta 6 -12 autonóm működésű robotból áll, amely a Fendt adatai szerint 1 ha/óra területteljesítményre képes.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Minden robot folyamatosan kommunikál az intelligens vezérlőközponttal. Az adatpuffer és az állandó kommunikáció segítségével a hálózati lefedettségben előforduló kiesések rugalmasan áthidalhatók. Ha egy robot kiesik, akkor a többi robot központi átirányítással tovább működik, és átveszi a kieső egyed munkáját.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adott területre vonatkozó tervezéseket, pl. a sor- és tőtávolság kialakítását egy applikáció végzi. Algoritmus tervezi a robotok munkáját a megadott paraméterek segítségével, és meghatározza az optimális útvonalat, valamint a feladat elvégzéséhez szükséges munkaidőt. A szoftverfrissítések és a távdiagnosztika vezeték nélkül és a termőhelytől függetlenül végezhető el.</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robotok elektromos hajtásúak, a villanymotor teljesítménye kb. 400 W. A robot tömege kb. 50 kg, így a talajnyomás szinte elhanyagolható (kb. 200 g/ cm</a:t>
            </a:r>
            <a:r>
              <a:rPr baseline="30000" lang="hu-HU" sz="1200">
                <a:solidFill>
                  <a:schemeClr val="dk1"/>
                </a:solidFill>
                <a:latin typeface="Arial"/>
                <a:ea typeface="Arial"/>
                <a:cs typeface="Arial"/>
                <a:sym typeface="Arial"/>
              </a:rPr>
              <a:t>2</a:t>
            </a:r>
            <a:r>
              <a:rPr lang="hu-HU" sz="1200">
                <a:solidFill>
                  <a:schemeClr val="dk1"/>
                </a:solidFill>
                <a:latin typeface="Arial"/>
                <a:ea typeface="Arial"/>
                <a:cs typeface="Arial"/>
                <a:sym typeface="Arial"/>
              </a:rPr>
              <a:t>). Az energiaellátásnak megfelelően a vetés a hét minden napján, akár napi 24 órában folyhat. A robotraj környezeti zajterhelése a hajtásmód miatt alacsony.</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gyári mérések adatai szerint a hagyományos technológiához képest mintegy 70 %-os energiamegtakarítás jelentkezik.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elektromos robotok alkalmazásával nem csak az égéstermék kibocsátás miatti, de a gépi üzem egyéb szükséges anyagai (pl. kenőanyagok, szűrők) elmaradásából adódó környezetterhelés is megszűnik.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Mivel minden robotot más és más vetőmaggal lehet megtölteni, egy táblán belül különböző fajtákat is lehet termeszteni.</a:t>
            </a:r>
            <a:endParaRPr/>
          </a:p>
          <a:p>
            <a:pPr indent="-228600" lvl="0" marL="457200" rtl="0" algn="l">
              <a:lnSpc>
                <a:spcPct val="100000"/>
              </a:lnSpc>
              <a:spcBef>
                <a:spcPts val="0"/>
              </a:spcBef>
              <a:spcAft>
                <a:spcPts val="0"/>
              </a:spcAft>
              <a:buSzPts val="1100"/>
              <a:buNone/>
            </a:pPr>
            <a:r>
              <a:t/>
            </a:r>
            <a:endParaRPr/>
          </a:p>
        </p:txBody>
      </p:sp>
      <p:sp>
        <p:nvSpPr>
          <p:cNvPr id="321" name="Google Shape;321;p3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marR="0" rtl="0" algn="l">
              <a:lnSpc>
                <a:spcPct val="100000"/>
              </a:lnSpc>
              <a:spcBef>
                <a:spcPts val="0"/>
              </a:spcBef>
              <a:spcAft>
                <a:spcPts val="0"/>
              </a:spcAft>
              <a:buClr>
                <a:srgbClr val="000000"/>
              </a:buClr>
              <a:buSzPts val="1100"/>
              <a:buFont typeface="Arial"/>
              <a:buNone/>
            </a:pPr>
            <a:r>
              <a:rPr lang="hu-HU" u="sng">
                <a:solidFill>
                  <a:schemeClr val="hlink"/>
                </a:solidFill>
                <a:hlinkClick r:id="rId2"/>
              </a:rPr>
              <a:t>http://technika.gmgi.hu/uploads/termek_1412/felgyorsult_a_mezogazdasagi_robotok_fejlesztese_18_05.pdf</a:t>
            </a:r>
            <a:r>
              <a:rPr lang="hu-HU"/>
              <a:t> alapján saját szerkesztés</a:t>
            </a:r>
            <a:endParaRPr u="sng">
              <a:solidFill>
                <a:schemeClr val="hlink"/>
              </a:solidFill>
              <a:hlinkClick r:id="rId3"/>
            </a:endParaRPr>
          </a:p>
          <a:p>
            <a:pPr indent="0" lvl="0" marL="158750" rtl="0" algn="l">
              <a:lnSpc>
                <a:spcPct val="100000"/>
              </a:lnSpc>
              <a:spcBef>
                <a:spcPts val="0"/>
              </a:spcBef>
              <a:spcAft>
                <a:spcPts val="0"/>
              </a:spcAft>
              <a:buSzPts val="1100"/>
              <a:buNone/>
            </a:pPr>
            <a:r>
              <a:rPr lang="hu-HU" u="sng">
                <a:solidFill>
                  <a:schemeClr val="hlink"/>
                </a:solidFill>
                <a:hlinkClick r:id="rId4"/>
              </a:rPr>
              <a:t>https://kertcenter.com/naio-agrobotok alapján saját szerkesztés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Könnyű, mindössze 130 kg-os hidas kialakítású gyomirtó robotot fejlesztett ki a svájci Ecorobotix.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Energiaforrása a napelemekkel töltött akkumulátor, amelyek megfelelő fényviszonyok között munka közben folyamatosan töltődnek.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Így akár 12 órát is képes naponta dolgozni.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Kameráival felismeri a gyomokat a kultúrnövények között.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Vegyszeres gyomírtást végez a robotkarjai segítségével.</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gyártó szerint 30 %-kal alacsonyabb költséggel végzi feladatát a hagyományos megoldásokhoz képest.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talajtömörítés a kis önsúly miatt minimális.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Munkaszélessége 2 m, a gyomirtókoncentrátum-tartálya 15 literes. </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NAIO OZ sorközművelő kultivátorral szerelt önjáró robot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1000 m/h mechanikus gyomirtási teljesítmény,</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Önálló érzékelés sztereo kamerákkal, lézeres távolságmérőkkel és számos más érzékelője is van,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Elől-hátul 180 fokban érzékelő kamerák a talajfelszít, és a állomány vizsgálatára,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GPS rendszer a helymeghatározáshoz.</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Hidas verzióban 7-10 ha megművelésére képes.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NAIO OZ 440 110 W-os villanymotorral szerelt, összkerékhajtású.</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Egy feltöltéssel 9-10 óra munkavégzésre képes.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kis önsúly miatt alacsony taposási kár.</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b="1"/>
          </a:p>
        </p:txBody>
      </p:sp>
      <p:sp>
        <p:nvSpPr>
          <p:cNvPr id="336" name="Google Shape;336;p3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http://www.bluerivertechnology.com</a:t>
            </a:r>
            <a:endParaRPr/>
          </a:p>
          <a:p>
            <a:pPr indent="-228600" lvl="0" marL="45720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200"/>
              <a:buFont typeface="Arial"/>
              <a:buNone/>
            </a:pPr>
            <a:r>
              <a:rPr b="0" lang="hu-HU" sz="1200">
                <a:latin typeface="Arial"/>
                <a:ea typeface="Arial"/>
                <a:cs typeface="Arial"/>
                <a:sym typeface="Arial"/>
              </a:rPr>
              <a:t>Intenzív technológiai fejlesztés tapasztalható a robotizált precíziós vegyszer kijuttatás területén. </a:t>
            </a:r>
            <a:endParaRPr/>
          </a:p>
          <a:p>
            <a:pPr indent="0" lvl="0" marL="0" marR="0" rtl="0" algn="l">
              <a:lnSpc>
                <a:spcPct val="100000"/>
              </a:lnSpc>
              <a:spcBef>
                <a:spcPts val="0"/>
              </a:spcBef>
              <a:spcAft>
                <a:spcPts val="0"/>
              </a:spcAft>
              <a:buClr>
                <a:srgbClr val="000000"/>
              </a:buClr>
              <a:buSzPts val="1200"/>
              <a:buFont typeface="Arial"/>
              <a:buNone/>
            </a:pPr>
            <a:r>
              <a:rPr b="0" lang="hu-HU" sz="1200">
                <a:latin typeface="Arial"/>
                <a:ea typeface="Arial"/>
                <a:cs typeface="Arial"/>
                <a:sym typeface="Arial"/>
              </a:rPr>
              <a:t>Pl. a Blue River Technology cég által fejlesztett See&amp;Spray technológia növényegyed felismerésen alapuló precíziós vegyszer kijuttatást valósít meg.</a:t>
            </a:r>
            <a:endParaRPr/>
          </a:p>
          <a:p>
            <a:pPr indent="0" lvl="0" marL="0" marR="0" rtl="0" algn="l">
              <a:lnSpc>
                <a:spcPct val="100000"/>
              </a:lnSpc>
              <a:spcBef>
                <a:spcPts val="0"/>
              </a:spcBef>
              <a:spcAft>
                <a:spcPts val="0"/>
              </a:spcAft>
              <a:buClr>
                <a:srgbClr val="000000"/>
              </a:buClr>
              <a:buSzPts val="1200"/>
              <a:buFont typeface="Arial"/>
              <a:buNone/>
            </a:pPr>
            <a:r>
              <a:rPr b="0" lang="hu-HU" sz="1200">
                <a:latin typeface="Arial"/>
                <a:ea typeface="Arial"/>
                <a:cs typeface="Arial"/>
                <a:sym typeface="Arial"/>
              </a:rPr>
              <a:t>A traktor vontatású robot permetezőgép gépi látással ismeri fel a növényegyedet. </a:t>
            </a:r>
            <a:endParaRPr/>
          </a:p>
          <a:p>
            <a:pPr indent="0" lvl="0" marL="0" marR="0" rtl="0" algn="l">
              <a:lnSpc>
                <a:spcPct val="100000"/>
              </a:lnSpc>
              <a:spcBef>
                <a:spcPts val="0"/>
              </a:spcBef>
              <a:spcAft>
                <a:spcPts val="0"/>
              </a:spcAft>
              <a:buClr>
                <a:srgbClr val="000000"/>
              </a:buClr>
              <a:buSzPts val="1200"/>
              <a:buFont typeface="Arial"/>
              <a:buNone/>
            </a:pPr>
            <a:r>
              <a:rPr b="0" lang="hu-HU" sz="1200">
                <a:latin typeface="Arial"/>
                <a:ea typeface="Arial"/>
                <a:cs typeface="Arial"/>
                <a:sym typeface="Arial"/>
              </a:rPr>
              <a:t>A technológia haszon növény vegyszeres védelmére, illetve a haszonnövény kultúrában lévő nemkívánatos gyomnövény szelektív vegyszeres irtására is alkalmazható.</a:t>
            </a:r>
            <a:endParaRPr/>
          </a:p>
          <a:p>
            <a:pPr indent="0" lvl="0" marL="0" marR="0" rtl="0" algn="l">
              <a:lnSpc>
                <a:spcPct val="100000"/>
              </a:lnSpc>
              <a:spcBef>
                <a:spcPts val="0"/>
              </a:spcBef>
              <a:spcAft>
                <a:spcPts val="0"/>
              </a:spcAft>
              <a:buClr>
                <a:srgbClr val="000000"/>
              </a:buClr>
              <a:buSzPts val="1200"/>
              <a:buFont typeface="Arial"/>
              <a:buNone/>
            </a:pPr>
            <a:r>
              <a:rPr b="0" lang="hu-HU" sz="1200">
                <a:latin typeface="Arial"/>
                <a:ea typeface="Arial"/>
                <a:cs typeface="Arial"/>
                <a:sym typeface="Arial"/>
              </a:rPr>
              <a:t>A gép kb. 10 km/h halladási sebességgel üzemel.</a:t>
            </a:r>
            <a:endParaRPr/>
          </a:p>
          <a:p>
            <a:pPr indent="0" lvl="0" marL="0" marR="0" rtl="0" algn="l">
              <a:lnSpc>
                <a:spcPct val="100000"/>
              </a:lnSpc>
              <a:spcBef>
                <a:spcPts val="0"/>
              </a:spcBef>
              <a:spcAft>
                <a:spcPts val="0"/>
              </a:spcAft>
              <a:buClr>
                <a:srgbClr val="000000"/>
              </a:buClr>
              <a:buSzPts val="1200"/>
              <a:buFont typeface="Arial"/>
              <a:buNone/>
            </a:pPr>
            <a:r>
              <a:t/>
            </a:r>
            <a:endParaRPr b="0" sz="1200">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lang="hu-HU" sz="1200">
                <a:latin typeface="Arial"/>
                <a:ea typeface="Arial"/>
                <a:cs typeface="Arial"/>
                <a:sym typeface="Arial"/>
              </a:rPr>
              <a:t>A precíziós technológiákban  a növényegyedek felismeréséhez a robotok </a:t>
            </a:r>
            <a:r>
              <a:rPr b="0" lang="hu-HU" sz="1200">
                <a:solidFill>
                  <a:schemeClr val="dk1"/>
                </a:solidFill>
                <a:latin typeface="Arial"/>
                <a:ea typeface="Arial"/>
                <a:cs typeface="Arial"/>
                <a:sym typeface="Arial"/>
              </a:rPr>
              <a:t>kamerarendszert alkalmaznak. </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Kétféle technikai rendszer van alkalmazásban:</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1. Green on born: még nem teljes növényi lefedettség állapotában a barna talajfelszínen a zöld növény felismerése. Ez leginkább a kelésben lévő növényegyedek vegyszertakarékos kezelésére alkalmas, mivel csak a növény és bizonyos felületű környezetére kerül kijuttatásra a vegyszer.</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2. Green on green: ez a technológiai képes inhomogén növényi környezetben kiválasztani a definiált növényegyedet, ezzel a haszon-, és gyomnövény megkülönböztethető.</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A növényfelismerés a gépi tanulás egy ágán az ún. mélytanuláson (deep learning) alapul.</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 gépi tanulás esetén a mintákból tanulás folyamatát algoritmizáljuk, nem magát a megoldást.</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A folyamat az emberi tanuláshoz hasonló. Kamerával készített felvételeken a gyommentes illetve gyommal fertőzött állomány növényegyedei matematikailag lerásra kerülnek és az objektum felismerő számítógépes algoritmusnak megtaníthatók. </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Így az emberi látáshoz és értelmezéshez hasonlóan a robot számítógépe képes meghatározni a kezelendő növényegyedet. </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A célterület pozíciója alapján a munkavégző robotegység a vegyszert a kívánt felületre juttatja.</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A jelenleg elérhető kamerák 25 km/h sebességig képesek megfelelően érzékelni. Az elérhető területteljesítmény az eddigi legnagyobb munkaszélesség (48m) mellett120 ha/h.</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A kamerák a gerendelyen kerülnek elhelyezésre, és a lengésre érzékenyek. Ezért a gerendely tarlókerekekkel való alátámasztása szükséges.</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A kamerákat jellemzően 1 db/méter, illetve 1 db/szórófej sűrűséggel helyezik el a gépen.</a:t>
            </a:r>
            <a:endParaRPr/>
          </a:p>
          <a:p>
            <a:pPr indent="0" lvl="0" marL="0" marR="0" rtl="0" algn="l">
              <a:lnSpc>
                <a:spcPct val="100000"/>
              </a:lnSpc>
              <a:spcBef>
                <a:spcPts val="0"/>
              </a:spcBef>
              <a:spcAft>
                <a:spcPts val="0"/>
              </a:spcAft>
              <a:buClr>
                <a:schemeClr val="dk1"/>
              </a:buClr>
              <a:buSzPts val="1200"/>
              <a:buFont typeface="Arial"/>
              <a:buNone/>
            </a:pPr>
            <a:r>
              <a:rPr b="0" lang="hu-HU" sz="1200">
                <a:solidFill>
                  <a:schemeClr val="dk1"/>
                </a:solidFill>
                <a:latin typeface="Arial"/>
                <a:ea typeface="Arial"/>
                <a:cs typeface="Arial"/>
                <a:sym typeface="Arial"/>
              </a:rPr>
              <a:t>A rendszer költsége hozzávetőleg 4000$/m.</a:t>
            </a:r>
            <a:endParaRPr/>
          </a:p>
          <a:p>
            <a:pPr indent="0" lvl="0" marL="0" marR="0" rtl="0" algn="l">
              <a:lnSpc>
                <a:spcPct val="100000"/>
              </a:lnSpc>
              <a:spcBef>
                <a:spcPts val="0"/>
              </a:spcBef>
              <a:spcAft>
                <a:spcPts val="0"/>
              </a:spcAft>
              <a:buClr>
                <a:srgbClr val="000000"/>
              </a:buClr>
              <a:buSzPts val="1200"/>
              <a:buFont typeface="Arial"/>
              <a:buNone/>
            </a:pPr>
            <a:r>
              <a:t/>
            </a:r>
            <a:endParaRPr b="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sz="1200">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sz="1200">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a:latin typeface="Arial"/>
              <a:ea typeface="Arial"/>
              <a:cs typeface="Arial"/>
              <a:sym typeface="Arial"/>
            </a:endParaRPr>
          </a:p>
        </p:txBody>
      </p:sp>
      <p:sp>
        <p:nvSpPr>
          <p:cNvPr id="348" name="Google Shape;348;p3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https://www.wur.nl/en/newsarticle/Robot-autonomously-harvests-first-sweet-peppers-in-the-greenhouse.htm</a:t>
            </a:r>
            <a:endParaRPr/>
          </a:p>
          <a:p>
            <a:pPr indent="0" lvl="0" marL="158750" rtl="0" algn="l">
              <a:lnSpc>
                <a:spcPct val="100000"/>
              </a:lnSpc>
              <a:spcBef>
                <a:spcPts val="0"/>
              </a:spcBef>
              <a:spcAft>
                <a:spcPts val="0"/>
              </a:spcAft>
              <a:buSzPts val="1100"/>
              <a:buNone/>
            </a:pPr>
            <a:r>
              <a:rPr lang="hu-HU"/>
              <a:t>https://www.hortidaily.com/article/9113107/strawberry-picking-robot-should-soon-be-picking-faster-than-people/https://mainichi.jp/english/articles/20201229/p2a/00m/0dm/038000c</a:t>
            </a:r>
            <a:endParaRPr/>
          </a:p>
          <a:p>
            <a:pPr indent="0" lvl="0" marL="158750" rtl="0" algn="l">
              <a:lnSpc>
                <a:spcPct val="100000"/>
              </a:lnSpc>
              <a:spcBef>
                <a:spcPts val="0"/>
              </a:spcBef>
              <a:spcAft>
                <a:spcPts val="0"/>
              </a:spcAft>
              <a:buSzPts val="1100"/>
              <a:buNone/>
            </a:pPr>
            <a:r>
              <a:rPr lang="hu-HU"/>
              <a:t>https://mainichi.jp/english/articles/20201229/p2a/00m/0dm/038000c</a:t>
            </a:r>
            <a:endParaRPr/>
          </a:p>
          <a:p>
            <a:pPr indent="0" lvl="0" marL="158750" rtl="0" algn="l">
              <a:lnSpc>
                <a:spcPct val="100000"/>
              </a:lnSpc>
              <a:spcBef>
                <a:spcPts val="0"/>
              </a:spcBef>
              <a:spcAft>
                <a:spcPts val="0"/>
              </a:spcAft>
              <a:buSzPts val="1100"/>
              <a:buNone/>
            </a:pPr>
            <a:r>
              <a:rPr lang="hu-HU"/>
              <a:t>https://spectrum.ieee.org/automaton/robotics/industrial-robots/sri-spin-off-abundant-robotics-developing-autonomous-apple-vacuum</a:t>
            </a:r>
            <a:endParaRPr/>
          </a:p>
          <a:p>
            <a:pPr indent="0" lvl="0" marL="158750" rtl="0" algn="l">
              <a:lnSpc>
                <a:spcPct val="100000"/>
              </a:lnSpc>
              <a:spcBef>
                <a:spcPts val="0"/>
              </a:spcBef>
              <a:spcAft>
                <a:spcPts val="0"/>
              </a:spcAft>
              <a:buSzPts val="1100"/>
              <a:buNone/>
            </a:pPr>
            <a:r>
              <a:rPr lang="hu-HU"/>
              <a:t>https://www.azorobotics.com/Article.aspx?ArticleID=113</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Video: </a:t>
            </a:r>
            <a:endParaRPr/>
          </a:p>
          <a:p>
            <a:pPr indent="0" lvl="0" marL="158750" rtl="0" algn="l">
              <a:lnSpc>
                <a:spcPct val="100000"/>
              </a:lnSpc>
              <a:spcBef>
                <a:spcPts val="0"/>
              </a:spcBef>
              <a:spcAft>
                <a:spcPts val="0"/>
              </a:spcAft>
              <a:buSzPts val="1100"/>
              <a:buNone/>
            </a:pPr>
            <a:r>
              <a:rPr lang="hu-HU"/>
              <a:t>https://www.intorobotics.com/fruit-harvesting-robots/</a:t>
            </a:r>
            <a:endParaRPr/>
          </a:p>
          <a:p>
            <a:pPr indent="0" lvl="0" marL="158750" rtl="0" algn="l">
              <a:lnSpc>
                <a:spcPct val="100000"/>
              </a:lnSpc>
              <a:spcBef>
                <a:spcPts val="0"/>
              </a:spcBef>
              <a:spcAft>
                <a:spcPts val="0"/>
              </a:spcAft>
              <a:buSzPts val="1100"/>
              <a:buNone/>
            </a:pPr>
            <a:r>
              <a:rPr lang="hu-HU"/>
              <a:t>https://www.youtube.com/watch?v=ZY-iAUyTyHY</a:t>
            </a:r>
            <a:endParaRPr/>
          </a:p>
          <a:p>
            <a:pPr indent="0" lvl="0" marL="158750" rtl="0" algn="l">
              <a:lnSpc>
                <a:spcPct val="100000"/>
              </a:lnSpc>
              <a:spcBef>
                <a:spcPts val="0"/>
              </a:spcBef>
              <a:spcAft>
                <a:spcPts val="0"/>
              </a:spcAft>
              <a:buSzPts val="1100"/>
              <a:buNone/>
            </a:pPr>
            <a:r>
              <a:rPr lang="hu-HU"/>
              <a:t>https://insights.globalspec.com/article/11947/raspberry-picking-robot-can-pick-25-000-raspberries-a-day</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Az automatizációt, robotizációt erősítő tényezők a kertészeti termesztésben:</a:t>
            </a:r>
            <a:endParaRPr sz="1200">
              <a:solidFill>
                <a:schemeClr val="dk1"/>
              </a:solidFill>
              <a:latin typeface="Arial"/>
              <a:ea typeface="Arial"/>
              <a:cs typeface="Arial"/>
              <a:sym typeface="Arial"/>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termés nagy értéket képvisel, így a termelés vagy a betakarítás és tárolás, illetve feldolgozás során elkövetett hibák nagyobb veszteségeket okozhatnak.</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kézimunka igényes ágazat, amelyet a fokozódó munkaerő hiány egyre inkább súlyt</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kézi munkaerő költséges, a manuális munkát igénylő folyamatok költségének kb. 50%-át a munkabér teszi ki, </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terményveszteséget a betakarítási intervallum jelentősen meghatározza,</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betakarításhoz megfelelő képességű munkaerőnek kell rendelkezésre állnia</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folyamatos gépi munkaidő lényegesen magasabb lehet az emberi munkaidőnél,</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szenzortechnika fejlődésével az érzékeny termény egyre inkább kezelhető,</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termény árát a minőség meghatározza,</a:t>
            </a:r>
            <a:endParaRPr/>
          </a:p>
          <a:p>
            <a:pPr indent="-171450" lvl="0" marL="17145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robotizációval a betakarítási minőség javítható, kiegyenlíthető,</a:t>
            </a:r>
            <a:endParaRPr/>
          </a:p>
          <a:p>
            <a:pPr indent="0" lvl="0" marL="0" marR="0" rtl="0" algn="l">
              <a:lnSpc>
                <a:spcPct val="100000"/>
              </a:lnSpc>
              <a:spcBef>
                <a:spcPts val="0"/>
              </a:spcBef>
              <a:spcAft>
                <a:spcPts val="0"/>
              </a:spcAft>
              <a:buClr>
                <a:srgbClr val="000000"/>
              </a:buClr>
              <a:buSzPts val="1200"/>
              <a:buNone/>
            </a:pPr>
            <a:r>
              <a:t/>
            </a:r>
            <a:endParaRPr b="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Fentiek okán folyamatos a robotizáció terjedése a kertészeti ágazatban gyakorlatilag minden technológiai alapfolyamatban a talajelőkészítéstől a betakarításig. </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 termés alakjának, méretének, színének tehát az érettségi állapot megfelelőségének illetve a megfogáshoz szükséges jellemzők beazonosításához elterjedt a mesterséges látás, képfeldolgozási technika alkalmazása.</a:t>
            </a:r>
            <a:endParaRPr/>
          </a:p>
          <a:p>
            <a:pPr indent="0" lvl="0" marL="0" marR="0" rtl="0" algn="l">
              <a:lnSpc>
                <a:spcPct val="100000"/>
              </a:lnSpc>
              <a:spcBef>
                <a:spcPts val="0"/>
              </a:spcBef>
              <a:spcAft>
                <a:spcPts val="0"/>
              </a:spcAft>
              <a:buClr>
                <a:schemeClr val="dk1"/>
              </a:buClr>
              <a:buSzPts val="1400"/>
              <a:buNone/>
            </a:pPr>
            <a:r>
              <a:rPr b="0" lang="hu-HU" sz="1400">
                <a:solidFill>
                  <a:schemeClr val="dk1"/>
                </a:solidFill>
                <a:latin typeface="Arial"/>
                <a:ea typeface="Arial"/>
                <a:cs typeface="Arial"/>
                <a:sym typeface="Arial"/>
              </a:rPr>
              <a:t>A zöldség, gyümölcs kultúrában elterjedt megfogó szerkezetek mechanikusak megfogásúak, és pneumatikus szívóerő keltette megfogásúak.</a:t>
            </a:r>
            <a:endParaRPr/>
          </a:p>
          <a:p>
            <a:pPr indent="0" lvl="0" marL="0" marR="0" rtl="0" algn="l">
              <a:lnSpc>
                <a:spcPct val="100000"/>
              </a:lnSpc>
              <a:spcBef>
                <a:spcPts val="0"/>
              </a:spcBef>
              <a:spcAft>
                <a:spcPts val="0"/>
              </a:spcAft>
              <a:buClr>
                <a:srgbClr val="000000"/>
              </a:buClr>
              <a:buSzPts val="1200"/>
              <a:buNone/>
            </a:pPr>
            <a:r>
              <a:rPr lang="hu-HU" sz="1200">
                <a:latin typeface="Arial"/>
                <a:ea typeface="Arial"/>
                <a:cs typeface="Arial"/>
                <a:sym typeface="Arial"/>
              </a:rPr>
              <a:t>A mechanikus verzióban a megfogó pofákat összeszorító erő, míg </a:t>
            </a:r>
            <a:r>
              <a:rPr lang="hu-HU" sz="1400">
                <a:solidFill>
                  <a:schemeClr val="dk1"/>
                </a:solidFill>
                <a:latin typeface="Arial"/>
                <a:ea typeface="Arial"/>
                <a:cs typeface="Arial"/>
                <a:sym typeface="Arial"/>
              </a:rPr>
              <a:t>a pneumatikus szerkezeteknél a felületre ható szívóerő által keltett</a:t>
            </a:r>
            <a:r>
              <a:rPr lang="hu-HU" sz="1200">
                <a:latin typeface="Arial"/>
                <a:ea typeface="Arial"/>
                <a:cs typeface="Arial"/>
                <a:sym typeface="Arial"/>
              </a:rPr>
              <a:t> felületi nyomás stabil tartást kell adjon.</a:t>
            </a:r>
            <a:endParaRPr/>
          </a:p>
          <a:p>
            <a:pPr indent="0" lvl="0" marL="0" marR="0" rtl="0" algn="l">
              <a:lnSpc>
                <a:spcPct val="100000"/>
              </a:lnSpc>
              <a:spcBef>
                <a:spcPts val="0"/>
              </a:spcBef>
              <a:spcAft>
                <a:spcPts val="0"/>
              </a:spcAft>
              <a:buClr>
                <a:srgbClr val="000000"/>
              </a:buClr>
              <a:buSzPts val="1200"/>
              <a:buNone/>
            </a:pPr>
            <a:r>
              <a:rPr lang="hu-HU" sz="1200">
                <a:latin typeface="Arial"/>
                <a:ea typeface="Arial"/>
                <a:cs typeface="Arial"/>
                <a:sym typeface="Arial"/>
              </a:rPr>
              <a:t>Az erő kisebb kell legyen, mint a megfogott test mechanikai szilárdsága, elkerülendő az ebből adódó sérüléseket.</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 zöldségkultúrákban színfelismerő paprikaszedő-, paradicsomszüretelő-, uborkaszedő robotok alkalmazhatók.</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 szamóca  üvegházi polcos termesztési technológiájában elsősorban a pneumatikus megfogószerkezetes szedő robotok terjednek. </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Ezek 3D-s, képelemző sztereo kamerákkal pásztázzák a termesztőfelületet, szín, alak, méret alapján felismerik és beazonosítják a szedésre érett termést, majd robotkarjaikat odairányítják, rögzítik és a kocsánynál leválasztják a termést.</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 folyamat végén rekeszekbe a termést rakják, tehát egy első fázisú manipulálást is végeznek.</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Az almatermesztésben a kísérletek elsősorban a mechanikus megfogó szerkezetek területén előrehaladottak. </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 gyümölcs leválasztása a megfogást követően a megfogó szerkezet forgatásával történik.</a:t>
            </a:r>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 terménykezelés jelenleg 80 százalék feletti pontosságú.</a:t>
            </a:r>
            <a:endParaRPr/>
          </a:p>
          <a:p>
            <a:pPr indent="0" lvl="0" marL="0" marR="0" rtl="0" algn="l">
              <a:lnSpc>
                <a:spcPct val="100000"/>
              </a:lnSpc>
              <a:spcBef>
                <a:spcPts val="0"/>
              </a:spcBef>
              <a:spcAft>
                <a:spcPts val="0"/>
              </a:spcAft>
              <a:buClr>
                <a:srgbClr val="000000"/>
              </a:buClr>
              <a:buSzPts val="1200"/>
              <a:buNone/>
            </a:pPr>
            <a:r>
              <a:t/>
            </a:r>
            <a:endParaRPr b="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None/>
            </a:pPr>
            <a:r>
              <a:rPr b="0" lang="hu-HU" sz="1200">
                <a:solidFill>
                  <a:schemeClr val="dk1"/>
                </a:solidFill>
                <a:latin typeface="Arial"/>
                <a:ea typeface="Arial"/>
                <a:cs typeface="Arial"/>
                <a:sym typeface="Arial"/>
              </a:rPr>
              <a:t>A  példa videók pneumatikus megfogású almaszedő robotot, illetve egy elvágószerkezettel működő szamóca szüretelő robotot mutatnak.</a:t>
            </a:r>
            <a:endParaRPr/>
          </a:p>
          <a:p>
            <a:pPr indent="0" lvl="0" marL="0" marR="0" rtl="0" algn="l">
              <a:lnSpc>
                <a:spcPct val="100000"/>
              </a:lnSpc>
              <a:spcBef>
                <a:spcPts val="0"/>
              </a:spcBef>
              <a:spcAft>
                <a:spcPts val="0"/>
              </a:spcAft>
              <a:buClr>
                <a:srgbClr val="000000"/>
              </a:buClr>
              <a:buSzPts val="1200"/>
              <a:buNone/>
            </a:pPr>
            <a:r>
              <a:t/>
            </a:r>
            <a:endParaRPr b="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None/>
            </a:pPr>
            <a:r>
              <a:t/>
            </a:r>
            <a:endParaRPr b="0"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latin typeface="Arial"/>
              <a:ea typeface="Arial"/>
              <a:cs typeface="Arial"/>
              <a:sym typeface="Arial"/>
            </a:endParaRPr>
          </a:p>
        </p:txBody>
      </p:sp>
      <p:sp>
        <p:nvSpPr>
          <p:cNvPr id="362" name="Google Shape;362;p3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http://www.roboticsplus.co.nz/multipurpose-orchard-robotics</a:t>
            </a:r>
            <a:endParaRPr/>
          </a:p>
          <a:p>
            <a:pPr indent="0" lvl="0" marL="158750" rtl="0" algn="l">
              <a:lnSpc>
                <a:spcPct val="100000"/>
              </a:lnSpc>
              <a:spcBef>
                <a:spcPts val="0"/>
              </a:spcBef>
              <a:spcAft>
                <a:spcPts val="0"/>
              </a:spcAft>
              <a:buSzPts val="1100"/>
              <a:buNone/>
            </a:pPr>
            <a:r>
              <a:rPr lang="hu-HU"/>
              <a:t>https://agroforum.hu/assets/uploads/2018/06/Meggyr%C3%A1z%C3%B3-M%C3%B3r-06.14-11.jpg</a:t>
            </a:r>
            <a:endParaRPr/>
          </a:p>
          <a:p>
            <a:pPr indent="0" lvl="0" marL="158750" rtl="0" algn="l">
              <a:lnSpc>
                <a:spcPct val="100000"/>
              </a:lnSpc>
              <a:spcBef>
                <a:spcPts val="0"/>
              </a:spcBef>
              <a:spcAft>
                <a:spcPts val="0"/>
              </a:spcAft>
              <a:buSzPts val="1100"/>
              <a:buNone/>
            </a:pPr>
            <a:r>
              <a:rPr lang="hu-HU"/>
              <a:t>https://industrial.omron.co.uk/en/solutions/packaging/customer-references/brillopak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multifunkciós kertészeti robot koncepciója az önjáró platform, amelyre számos különböző funkciót ellátó felépítmény szerelhető.</a:t>
            </a:r>
            <a:endParaRPr/>
          </a:p>
          <a:p>
            <a:pPr indent="0" lvl="0" marL="158750" rtl="0" algn="l">
              <a:lnSpc>
                <a:spcPct val="100000"/>
              </a:lnSpc>
              <a:spcBef>
                <a:spcPts val="0"/>
              </a:spcBef>
              <a:spcAft>
                <a:spcPts val="0"/>
              </a:spcAft>
              <a:buSzPts val="1100"/>
              <a:buNone/>
            </a:pPr>
            <a:r>
              <a:rPr lang="hu-HU"/>
              <a:t>A robot a kertészeti </a:t>
            </a:r>
            <a:r>
              <a:rPr b="0" lang="hu-HU"/>
              <a:t>gépberuházásban jelenthet költséghatékony megoldást, </a:t>
            </a:r>
            <a:r>
              <a:rPr lang="hu-HU"/>
              <a:t>hiszen egy erőgépre számos munkagépet szerelve univerzális géppark alakítható ki.</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fejlesztés a Robotics Plus Ltd, University of Auckland, University of Waikato and Plant and Food Research együttműködésében valósul meg.</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Weremczuk Maja AUTOMATIC hajlított ponyvás automatikus gyümölcsrázó gép vibrációs elven működő karja a fa törzsét átkarolva károsodás nélkül rázza le a gyümölcsöt, ami a kocsánytól elválva a lombkorona alatt kihúzott ponyvára kerül.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gép akár 30 cm átmérőjű fát is képes kezelni.</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visszacsévélés után a gyümölcs a futószalagra jut, majd továbbhalad a rekeszekbe.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gép magában foglalja a tisztítóegységet is, így a rázást követően a gyümölcs a szalagról már tisztított állapotban közvetlenül a rekeszekbe kerül, készen arra, hogy eljusson a vevőhöz.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hajlított ponyvaszerkezetnek köszönhetően a gyümölcs a ponyvára érve kevésbé sérül, ütődésmentes lesz, a szinte 100%-os rázás mellett is egy nagyon jó minőségű, tiszta terméket produkál.</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Alkalmazásának gazdasági előnyei:</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elterjedt meggyrázók kiszolgálásához 6-8 8 ember kézi munkájára van szükség.</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Maja automatic mellé elég 3 kiszolgáló munkás és az üzemeltető traktor gépkezelője.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továbbfejlesztett távirányítású traktor technikával a traktoros egyidejűleg lehet a rázómester is a rázógépre szerelt kamerának köszönhetően.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Egy óra alatt 100-130 fa rázására képes. Területteljesítménye kb. 2,5-3 ha/nap.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gép a tisztítást követően M 10-es rekeszekbe gyűjti a gyümölcsöt, ugyanakkor alapfelszereltségként rendelkezik hidraulikus konténerkezelő rendszerrel, ami megkönnyíti a feldolgozóipar kiszolgálását. </a:t>
            </a:r>
            <a:endParaRPr/>
          </a:p>
        </p:txBody>
      </p:sp>
      <p:sp>
        <p:nvSpPr>
          <p:cNvPr id="381" name="Google Shape;381;p4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https://www.hortibiz.com/news/?tx_news_pi1%5Bnews%5D=29634&amp;cHash=8d8652851b1412a4097074b3369a0a28</a:t>
            </a:r>
            <a:endParaRPr/>
          </a:p>
          <a:p>
            <a:pPr indent="0" lvl="0" marL="158750" rtl="0" algn="l">
              <a:lnSpc>
                <a:spcPct val="100000"/>
              </a:lnSpc>
              <a:spcBef>
                <a:spcPts val="0"/>
              </a:spcBef>
              <a:spcAft>
                <a:spcPts val="0"/>
              </a:spcAft>
              <a:buSzPts val="1100"/>
              <a:buNone/>
            </a:pPr>
            <a:r>
              <a:rPr lang="hu-HU"/>
              <a:t>https://www.techrepublic.com/article/future-of-farming-ai-enabled-harvest-robot-flexes-new-dexterity-skills/</a:t>
            </a:r>
            <a:endParaRPr/>
          </a:p>
          <a:p>
            <a:pPr indent="0" lvl="0" marL="158750" rtl="0" algn="l">
              <a:lnSpc>
                <a:spcPct val="100000"/>
              </a:lnSpc>
              <a:spcBef>
                <a:spcPts val="0"/>
              </a:spcBef>
              <a:spcAft>
                <a:spcPts val="0"/>
              </a:spcAft>
              <a:buSzPts val="1100"/>
              <a:buNone/>
            </a:pPr>
            <a:r>
              <a:rPr lang="hu-HU"/>
              <a:t>https://ironox.com/press/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Video:</a:t>
            </a:r>
            <a:endParaRPr/>
          </a:p>
          <a:p>
            <a:pPr indent="0" lvl="0" marL="158750" rtl="0" algn="l">
              <a:lnSpc>
                <a:spcPct val="100000"/>
              </a:lnSpc>
              <a:spcBef>
                <a:spcPts val="0"/>
              </a:spcBef>
              <a:spcAft>
                <a:spcPts val="0"/>
              </a:spcAft>
              <a:buSzPts val="1100"/>
              <a:buNone/>
            </a:pPr>
            <a:r>
              <a:rPr lang="hu-HU"/>
              <a:t>https://root-ai.com/#tech</a:t>
            </a:r>
            <a:endParaRPr/>
          </a:p>
          <a:p>
            <a:pPr indent="0" lvl="0" marL="158750" rtl="0" algn="l">
              <a:lnSpc>
                <a:spcPct val="100000"/>
              </a:lnSpc>
              <a:spcBef>
                <a:spcPts val="0"/>
              </a:spcBef>
              <a:spcAft>
                <a:spcPts val="0"/>
              </a:spcAft>
              <a:buSzPts val="1100"/>
              <a:buNone/>
            </a:pPr>
            <a:r>
              <a:rPr lang="hu-HU"/>
              <a:t>https://ironox.com/</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zöldségtermesztés kézi munkaerő kiváltása igénye következtében mára szinte minden terményféle vonatkozásában intenzív fejlesztések zajlanak.</a:t>
            </a:r>
            <a:endParaRPr/>
          </a:p>
          <a:p>
            <a:pPr indent="0" lvl="0" marL="158750" rtl="0" algn="l">
              <a:lnSpc>
                <a:spcPct val="100000"/>
              </a:lnSpc>
              <a:spcBef>
                <a:spcPts val="0"/>
              </a:spcBef>
              <a:spcAft>
                <a:spcPts val="0"/>
              </a:spcAft>
              <a:buSzPts val="1100"/>
              <a:buNone/>
            </a:pPr>
            <a:r>
              <a:rPr lang="hu-HU"/>
              <a:t>A cél nemcsak a egyes technológiai elemek- kiemelten a betakarítás- de akár a komplex  termesztési rendszer robotizálása.</a:t>
            </a:r>
            <a:endParaRPr/>
          </a:p>
          <a:p>
            <a:pPr indent="0" lvl="0" marL="158750" rtl="0" algn="l">
              <a:lnSpc>
                <a:spcPct val="100000"/>
              </a:lnSpc>
              <a:spcBef>
                <a:spcPts val="0"/>
              </a:spcBef>
              <a:spcAft>
                <a:spcPts val="0"/>
              </a:spcAft>
              <a:buSzPts val="1100"/>
              <a:buNone/>
            </a:pPr>
            <a:r>
              <a:rPr lang="hu-HU"/>
              <a:t>Az agráriumra jellemző termelési sajátosságok a robotok számára is különleges feladatot jelentenek. </a:t>
            </a:r>
            <a:endParaRPr/>
          </a:p>
          <a:p>
            <a:pPr indent="0" lvl="0" marL="158750" rtl="0" algn="l">
              <a:lnSpc>
                <a:spcPct val="100000"/>
              </a:lnSpc>
              <a:spcBef>
                <a:spcPts val="0"/>
              </a:spcBef>
              <a:spcAft>
                <a:spcPts val="0"/>
              </a:spcAft>
              <a:buSzPts val="1100"/>
              <a:buNone/>
            </a:pPr>
            <a:r>
              <a:rPr lang="hu-HU"/>
              <a:t>Az élő anyagok – úgy a növényzet és annak termése – hajlamos a mechanikai sérülésekre és emiatt különleges kezelést igényelnek. </a:t>
            </a:r>
            <a:endParaRPr/>
          </a:p>
          <a:p>
            <a:pPr indent="0" lvl="0" marL="158750" rtl="0" algn="l">
              <a:lnSpc>
                <a:spcPct val="100000"/>
              </a:lnSpc>
              <a:spcBef>
                <a:spcPts val="0"/>
              </a:spcBef>
              <a:spcAft>
                <a:spcPts val="0"/>
              </a:spcAft>
              <a:buSzPts val="1100"/>
              <a:buNone/>
            </a:pPr>
            <a:r>
              <a:rPr lang="hu-HU"/>
              <a:t>A robotoknak strukturálatlan környezetben kell dolgozniuk, amelyben az állandóság kizárható. </a:t>
            </a:r>
            <a:endParaRPr/>
          </a:p>
          <a:p>
            <a:pPr indent="0" lvl="0" marL="158750" rtl="0" algn="l">
              <a:lnSpc>
                <a:spcPct val="100000"/>
              </a:lnSpc>
              <a:spcBef>
                <a:spcPts val="0"/>
              </a:spcBef>
              <a:spcAft>
                <a:spcPts val="0"/>
              </a:spcAft>
              <a:buSzPts val="1100"/>
              <a:buNone/>
            </a:pPr>
            <a:r>
              <a:rPr lang="hu-HU"/>
              <a:t>Nincs két egyforma adat, nincs két egyforma jellemző. </a:t>
            </a:r>
            <a:endParaRPr/>
          </a:p>
          <a:p>
            <a:pPr indent="0" lvl="0" marL="158750" rtl="0" algn="l">
              <a:lnSpc>
                <a:spcPct val="100000"/>
              </a:lnSpc>
              <a:spcBef>
                <a:spcPts val="0"/>
              </a:spcBef>
              <a:spcAft>
                <a:spcPts val="0"/>
              </a:spcAft>
              <a:buSzPts val="1100"/>
              <a:buNone/>
            </a:pPr>
            <a:r>
              <a:rPr lang="hu-HU"/>
              <a:t>A robotnak kedvezőtlen klimatikus viszonyok között kell dolgoznia, magas hőmérséklet és páratartalom, továbbá kedvezőtlen fényviszonyok mellett.</a:t>
            </a:r>
            <a:endParaRPr/>
          </a:p>
          <a:p>
            <a:pPr indent="0" lvl="0" marL="158750" rtl="0" algn="l">
              <a:lnSpc>
                <a:spcPct val="100000"/>
              </a:lnSpc>
              <a:spcBef>
                <a:spcPts val="0"/>
              </a:spcBef>
              <a:spcAft>
                <a:spcPts val="0"/>
              </a:spcAft>
              <a:buSzPts val="1100"/>
              <a:buNone/>
            </a:pPr>
            <a:r>
              <a:rPr lang="hu-HU"/>
              <a:t>Az izraeli székhelyű METOMOTION cég az EU HORIZON 2020 kutatási és innovációs programja keretében többcélú robotrendszert fejlesztett ki amely növényházban paradicsom betakarításban hatékonyan váltja ki a kézi munkaerőt.</a:t>
            </a:r>
            <a:endParaRPr/>
          </a:p>
          <a:p>
            <a:pPr indent="0" lvl="0" marL="158750" rtl="0" algn="l">
              <a:lnSpc>
                <a:spcPct val="100000"/>
              </a:lnSpc>
              <a:spcBef>
                <a:spcPts val="0"/>
              </a:spcBef>
              <a:spcAft>
                <a:spcPts val="0"/>
              </a:spcAft>
              <a:buSzPts val="1100"/>
              <a:buNone/>
            </a:pPr>
            <a:r>
              <a:rPr lang="hu-HU"/>
              <a:t>A fejlesztők a GRoW (Greenhouse Robot Worker) típusjelzésű gépben a korszerű robot-, és automatizálási technológia konvergenciáját valósították meg.</a:t>
            </a:r>
            <a:endParaRPr/>
          </a:p>
          <a:p>
            <a:pPr indent="0" lvl="0" marL="158750" rtl="0" algn="l">
              <a:lnSpc>
                <a:spcPct val="100000"/>
              </a:lnSpc>
              <a:spcBef>
                <a:spcPts val="0"/>
              </a:spcBef>
              <a:spcAft>
                <a:spcPts val="0"/>
              </a:spcAft>
              <a:buSzPts val="1100"/>
              <a:buNone/>
            </a:pPr>
            <a:r>
              <a:rPr lang="hu-HU"/>
              <a:t>A GRoW főbb jellemzői:</a:t>
            </a:r>
            <a:endParaRPr/>
          </a:p>
          <a:p>
            <a:pPr indent="0" lvl="0" marL="158750" rtl="0" algn="l">
              <a:lnSpc>
                <a:spcPct val="100000"/>
              </a:lnSpc>
              <a:spcBef>
                <a:spcPts val="0"/>
              </a:spcBef>
              <a:spcAft>
                <a:spcPts val="0"/>
              </a:spcAft>
              <a:buSzPts val="1100"/>
              <a:buNone/>
            </a:pPr>
            <a:r>
              <a:rPr lang="hu-HU"/>
              <a:t>Fejlett 3D-s képalkotó-, és mesterséges intelligencián alapuló gépi látás rendszer az érett paradicsomok azonosítására és helyzetmeghatározására,</a:t>
            </a:r>
            <a:endParaRPr/>
          </a:p>
          <a:p>
            <a:pPr indent="0" lvl="0" marL="158750" rtl="0" algn="l">
              <a:lnSpc>
                <a:spcPct val="100000"/>
              </a:lnSpc>
              <a:spcBef>
                <a:spcPts val="0"/>
              </a:spcBef>
              <a:spcAft>
                <a:spcPts val="0"/>
              </a:spcAft>
              <a:buSzPts val="1100"/>
              <a:buNone/>
            </a:pPr>
            <a:r>
              <a:rPr lang="hu-HU"/>
              <a:t>Többfunkciós robotkar,</a:t>
            </a:r>
            <a:endParaRPr/>
          </a:p>
          <a:p>
            <a:pPr indent="0" lvl="0" marL="158750" rtl="0" algn="l">
              <a:lnSpc>
                <a:spcPct val="100000"/>
              </a:lnSpc>
              <a:spcBef>
                <a:spcPts val="0"/>
              </a:spcBef>
              <a:spcAft>
                <a:spcPts val="0"/>
              </a:spcAft>
              <a:buSzPts val="1100"/>
              <a:buNone/>
            </a:pPr>
            <a:r>
              <a:rPr lang="hu-HU"/>
              <a:t>A szabadalmaztatott megfogó szerkezet a termény sérülésmentes kezeléséhez</a:t>
            </a:r>
            <a:endParaRPr/>
          </a:p>
          <a:p>
            <a:pPr indent="0" lvl="0" marL="158750" rtl="0" algn="l">
              <a:lnSpc>
                <a:spcPct val="100000"/>
              </a:lnSpc>
              <a:spcBef>
                <a:spcPts val="0"/>
              </a:spcBef>
              <a:spcAft>
                <a:spcPts val="0"/>
              </a:spcAft>
              <a:buSzPts val="1100"/>
              <a:buNone/>
            </a:pPr>
            <a:r>
              <a:rPr lang="hu-HU"/>
              <a:t>Autonóm járószerkezet a meglévő infrastruktúrához igazodó mozgásképességgel</a:t>
            </a:r>
            <a:endParaRPr/>
          </a:p>
          <a:p>
            <a:pPr indent="0" lvl="0" marL="158750" rtl="0" algn="l">
              <a:lnSpc>
                <a:spcPct val="100000"/>
              </a:lnSpc>
              <a:spcBef>
                <a:spcPts val="0"/>
              </a:spcBef>
              <a:spcAft>
                <a:spcPts val="0"/>
              </a:spcAft>
              <a:buSzPts val="1100"/>
              <a:buNone/>
            </a:pPr>
            <a:r>
              <a:rPr lang="hu-HU"/>
              <a:t>Csomagoló rendszer</a:t>
            </a:r>
            <a:endParaRPr/>
          </a:p>
          <a:p>
            <a:pPr indent="0" lvl="0" marL="158750" rtl="0" algn="l">
              <a:lnSpc>
                <a:spcPct val="100000"/>
              </a:lnSpc>
              <a:spcBef>
                <a:spcPts val="0"/>
              </a:spcBef>
              <a:spcAft>
                <a:spcPts val="0"/>
              </a:spcAft>
              <a:buSzPts val="1100"/>
              <a:buNone/>
            </a:pPr>
            <a:r>
              <a:rPr lang="hu-HU"/>
              <a:t>A paradicsom, és uborka betakarítás területén szintén sikeres fejlesztőmunkát végez a Root-AI cég. A példavideók a megfogó szerkezetek működését szemléltetik.</a:t>
            </a:r>
            <a:endParaRPr/>
          </a:p>
          <a:p>
            <a:pPr indent="0" lvl="0" marL="158750" rtl="0" algn="l">
              <a:lnSpc>
                <a:spcPct val="100000"/>
              </a:lnSpc>
              <a:spcBef>
                <a:spcPts val="0"/>
              </a:spcBef>
              <a:spcAft>
                <a:spcPts val="0"/>
              </a:spcAft>
              <a:buSzPts val="1100"/>
              <a:buNone/>
            </a:pPr>
            <a:r>
              <a:rPr lang="hu-HU"/>
              <a:t>Az IRON-OX olyan robotizált termesztőrendszert fejlesztett, amelyben lokálisan valósul meg minden technológiai elem a palántázástól a betakarításig. A hidroponikus rendszer 90%-kal kevesebb vizet igényel, és adott területegységen a hagyományos termesztéshez képest 30-szeresét állítja elő a termésmennyiségnek.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sz="1600">
                <a:latin typeface="Arial"/>
                <a:ea typeface="Arial"/>
                <a:cs typeface="Arial"/>
                <a:sym typeface="Arial"/>
              </a:rPr>
              <a:t>Kép:</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https://circuitdigest.com/article/role-of-iot-in-promoting-livestock-through-remote-monitoring-and-data-driven-decision-making</a:t>
            </a:r>
            <a:endParaRPr/>
          </a:p>
          <a:p>
            <a:pPr indent="0" lvl="0" marL="158750" rtl="0" algn="l">
              <a:lnSpc>
                <a:spcPct val="100000"/>
              </a:lnSpc>
              <a:spcBef>
                <a:spcPts val="0"/>
              </a:spcBef>
              <a:spcAft>
                <a:spcPts val="0"/>
              </a:spcAft>
              <a:buSzPts val="1100"/>
              <a:buNone/>
            </a:pPr>
            <a:r>
              <a:t/>
            </a:r>
            <a:endParaRPr sz="1600">
              <a:latin typeface="Arial"/>
              <a:ea typeface="Arial"/>
              <a:cs typeface="Arial"/>
              <a:sym typeface="Arial"/>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Az Állattartás 4.0, a rendszerek tervezése, fejlesztése, és üzemeltetése, valamint az üzleti modellek kialakítása, az új fejlődés korszak koncepcióinak, valamint technikai, technológiai lehetőségeinek célszerű alkalmazását igényli. </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Az új korszak egyik kiemelkedően fontos jellemzője a konnektivitás, azaz a rendszer alkotóinak átfogó, integrált kommunikációs rend-szerbe fűzése. </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Ez a funkció a gyártóipari területeken a kiber-fizikai rendszerek alkalmazásával valósul meg. </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Az állattartó rendszerek egyik sajátos, és nagyon fontos attribútuma az élő állatok jelenléte. </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Az Állattartás 4.0 rendszerben az alap koncepció megtartása mellett egy fontos tartalmi kiegészítés szükséges. </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Itt ugyanis meghatározó alkotóként a kiber-fizikai/biológiai rendszer jelenik meg. </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Ez a megkülönböztetés az állattartás automatizálásában, és robotizálásában foltszerűen eddig is megjelent. </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Az új rendezőelvek, és koncepciók az egész értékláncban, - beleértve a gyártókat, a termelőket, a szolgáltatókat, az állategészségügy, a kutatás, az államigazgatás szervezeteit - a hatékonyabb együttműködést, és a szinergiák jobb érvényesülését eredményezhetik.</a:t>
            </a:r>
            <a:endParaRPr/>
          </a:p>
          <a:p>
            <a:pPr indent="0" lvl="0" marL="158750" rtl="0" algn="l">
              <a:lnSpc>
                <a:spcPct val="100000"/>
              </a:lnSpc>
              <a:spcBef>
                <a:spcPts val="0"/>
              </a:spcBef>
              <a:spcAft>
                <a:spcPts val="0"/>
              </a:spcAft>
              <a:buSzPts val="1100"/>
              <a:buNone/>
            </a:pPr>
            <a:r>
              <a:rPr lang="hu-HU" sz="1600">
                <a:latin typeface="Arial"/>
                <a:ea typeface="Arial"/>
                <a:cs typeface="Arial"/>
                <a:sym typeface="Arial"/>
              </a:rPr>
              <a:t>Az Állattartás 4.0 rendszerében, illetve az automatizálás és robotizálás folyamataiban a következő fontosabb technológiák és azok integrált együttműködése a meghatározó:</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Beágyazott mesterséges intelligencia. Smart rendszerek;</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Ágens technológia. Szoftver robot ágensek, robot ágensek, multi-ágens; </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Intelligens érzékelők. Rádiófrekvenziás azonosítás (RFID). Vezeték nélküli mérőhálózatok;</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Dolgok Internete (IoT); </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Gép – Gép kommunikáció (M2M);</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Mesterséges látás. Újgenerációs digitális kamerák. Mesterséges intelligencia alapú képfeldolgozás. Mintázat felismerő technológiák;</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Intelligens, összekapcsolt hálózati rendszerek;</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Gépi tanulás. </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Mesterséges neuron hálózatok;</a:t>
            </a:r>
            <a:endParaRPr/>
          </a:p>
          <a:p>
            <a:pPr indent="-285750" lvl="0" marL="285750" rtl="0" algn="l">
              <a:lnSpc>
                <a:spcPct val="100000"/>
              </a:lnSpc>
              <a:spcBef>
                <a:spcPts val="0"/>
              </a:spcBef>
              <a:spcAft>
                <a:spcPts val="0"/>
              </a:spcAft>
              <a:buSzPts val="1100"/>
              <a:buChar char="●"/>
            </a:pPr>
            <a:r>
              <a:rPr lang="hu-HU" sz="1600">
                <a:latin typeface="Arial"/>
                <a:ea typeface="Arial"/>
                <a:cs typeface="Arial"/>
                <a:sym typeface="Arial"/>
              </a:rPr>
              <a:t>Big Data. Felhő technológia. Mesterséges intelligencia alapú adat analízis.</a:t>
            </a:r>
            <a:endParaRPr/>
          </a:p>
          <a:p>
            <a:pPr indent="-228600" lvl="0" marL="457200" rtl="0" algn="l">
              <a:lnSpc>
                <a:spcPct val="100000"/>
              </a:lnSpc>
              <a:spcBef>
                <a:spcPts val="0"/>
              </a:spcBef>
              <a:spcAft>
                <a:spcPts val="0"/>
              </a:spcAft>
              <a:buSzPts val="1100"/>
              <a:buNone/>
            </a:pPr>
            <a:r>
              <a:t/>
            </a:r>
            <a:endParaRPr b="0" i="0" sz="16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600">
                <a:solidFill>
                  <a:schemeClr val="dk1"/>
                </a:solidFill>
                <a:latin typeface="Arial"/>
                <a:ea typeface="Arial"/>
                <a:cs typeface="Arial"/>
                <a:sym typeface="Arial"/>
              </a:rPr>
              <a:t>Az állattartó telepek robotizációjában a legelterjedtebb funkcionális területek a takarmánykiosztás-, és a takarmány-visszarendezés-, a trágya eltávolítás, az almozás, ill. a tehenészetekben a fejés.</a:t>
            </a:r>
            <a:endParaRPr/>
          </a:p>
          <a:p>
            <a:pPr indent="0" lvl="0" marL="158750" rtl="0" algn="l">
              <a:lnSpc>
                <a:spcPct val="100000"/>
              </a:lnSpc>
              <a:spcBef>
                <a:spcPts val="0"/>
              </a:spcBef>
              <a:spcAft>
                <a:spcPts val="0"/>
              </a:spcAft>
              <a:buSzPts val="1100"/>
              <a:buNone/>
            </a:pPr>
            <a:r>
              <a:rPr b="0" i="0" lang="hu-HU" sz="1600">
                <a:solidFill>
                  <a:schemeClr val="dk1"/>
                </a:solidFill>
                <a:latin typeface="Arial"/>
                <a:ea typeface="Arial"/>
                <a:cs typeface="Arial"/>
                <a:sym typeface="Arial"/>
              </a:rPr>
              <a:t>Az egyedi állatgondozás alapja az állategyedek azonosítása.</a:t>
            </a:r>
            <a:endParaRPr/>
          </a:p>
          <a:p>
            <a:pPr indent="0" lvl="0" marL="158750" rtl="0" algn="l">
              <a:lnSpc>
                <a:spcPct val="100000"/>
              </a:lnSpc>
              <a:spcBef>
                <a:spcPts val="0"/>
              </a:spcBef>
              <a:spcAft>
                <a:spcPts val="0"/>
              </a:spcAft>
              <a:buSzPts val="1100"/>
              <a:buNone/>
            </a:pPr>
            <a:r>
              <a:rPr b="0" i="0" lang="hu-HU" sz="1600">
                <a:solidFill>
                  <a:schemeClr val="dk1"/>
                </a:solidFill>
                <a:latin typeface="Arial"/>
                <a:ea typeface="Arial"/>
                <a:cs typeface="Arial"/>
                <a:sym typeface="Arial"/>
              </a:rPr>
              <a:t>Általánosságban elmondható, hogy a robotizáció már 50-60-nál nagyobb egyedszám esetén gazdaságos lehet.</a:t>
            </a:r>
            <a:endParaRPr/>
          </a:p>
        </p:txBody>
      </p:sp>
      <p:sp>
        <p:nvSpPr>
          <p:cNvPr id="414" name="Google Shape;414;p4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Faust D. (2020): Gépek és rendszerek üzemeltetése</a:t>
            </a:r>
            <a:br>
              <a:rPr lang="hu-HU"/>
            </a:br>
            <a:r>
              <a:rPr lang="hu-HU"/>
              <a:t>SZIE, Gödöllő</a:t>
            </a:r>
            <a:endParaRPr/>
          </a:p>
          <a:p>
            <a:pPr indent="0" lvl="0" marL="158750" rtl="0" algn="l">
              <a:lnSpc>
                <a:spcPct val="100000"/>
              </a:lnSpc>
              <a:spcBef>
                <a:spcPts val="0"/>
              </a:spcBef>
              <a:spcAft>
                <a:spcPts val="0"/>
              </a:spcAft>
              <a:buSzPts val="1100"/>
              <a:buNone/>
            </a:pPr>
            <a:r>
              <a:rPr lang="hu-HU"/>
              <a:t>http://www.ritchey.co.uk/filedepository/documents/7672_allflex%20livestock%20brochure%20web-sml.pdf</a:t>
            </a:r>
            <a:endParaRPr/>
          </a:p>
          <a:p>
            <a:pPr indent="0" lvl="0" marL="158750" rtl="0" algn="l">
              <a:lnSpc>
                <a:spcPct val="100000"/>
              </a:lnSpc>
              <a:spcBef>
                <a:spcPts val="0"/>
              </a:spcBef>
              <a:spcAft>
                <a:spcPts val="0"/>
              </a:spcAft>
              <a:buSzPts val="1100"/>
              <a:buNone/>
            </a:pPr>
            <a:r>
              <a:rPr lang="hu-HU"/>
              <a:t>http://www.rfidjournal.com/lib/x/a/assets/2009/07/5062-18.jpg</a:t>
            </a:r>
            <a:endParaRPr/>
          </a:p>
          <a:p>
            <a:pPr indent="0" lvl="0" marL="158750" rtl="0" algn="l">
              <a:lnSpc>
                <a:spcPct val="100000"/>
              </a:lnSpc>
              <a:spcBef>
                <a:spcPts val="0"/>
              </a:spcBef>
              <a:spcAft>
                <a:spcPts val="0"/>
              </a:spcAft>
              <a:buSzPts val="1100"/>
              <a:buNone/>
            </a:pPr>
            <a:r>
              <a:rPr lang="hu-HU"/>
              <a:t>http://animalhealth.allimax.nl/wp-content/uploads/2014/05/foto-1-3-e1403098391425.jpg</a:t>
            </a:r>
            <a:endParaRPr/>
          </a:p>
          <a:p>
            <a:pPr indent="0" lvl="0" marL="158750" rtl="0" algn="l">
              <a:lnSpc>
                <a:spcPct val="100000"/>
              </a:lnSpc>
              <a:spcBef>
                <a:spcPts val="0"/>
              </a:spcBef>
              <a:spcAft>
                <a:spcPts val="0"/>
              </a:spcAft>
              <a:buSzPts val="1100"/>
              <a:buNone/>
            </a:pPr>
            <a:r>
              <a:rPr lang="hu-HU"/>
              <a:t>https://iheartdogs.com/safe-to-microchip-your-dog</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állatok egyedeinek, esetleg csoportjainak felismerése adja a precíziós, állategyedre alkalmazott technológiai lehetőséget.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Ehhez egy már egyéb területeken (pl. logisztika) is elterjedt technológia, az RFID (rádófrekvenciás azinosítás) alkalmazható.</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rádiófrekvenciás azonosítást végző hálózat (Radio Frequency Identification= RFID) három alapvető építőelemből áll:</a:t>
            </a:r>
            <a:endParaRPr/>
          </a:p>
          <a:p>
            <a:pPr indent="-228600" lvl="0" marL="387350" rtl="0" algn="l">
              <a:lnSpc>
                <a:spcPct val="100000"/>
              </a:lnSpc>
              <a:spcBef>
                <a:spcPts val="0"/>
              </a:spcBef>
              <a:spcAft>
                <a:spcPts val="0"/>
              </a:spcAft>
              <a:buSzPts val="1100"/>
              <a:buFont typeface="Arial"/>
              <a:buAutoNum type="arabicPeriod"/>
            </a:pPr>
            <a:r>
              <a:rPr lang="hu-HU" sz="1200">
                <a:solidFill>
                  <a:schemeClr val="dk1"/>
                </a:solidFill>
                <a:latin typeface="Arial"/>
                <a:ea typeface="Arial"/>
                <a:cs typeface="Arial"/>
                <a:sym typeface="Arial"/>
              </a:rPr>
              <a:t>címkéből,</a:t>
            </a:r>
            <a:endParaRPr/>
          </a:p>
          <a:p>
            <a:pPr indent="-228600" lvl="0" marL="387350" rtl="0" algn="l">
              <a:lnSpc>
                <a:spcPct val="100000"/>
              </a:lnSpc>
              <a:spcBef>
                <a:spcPts val="0"/>
              </a:spcBef>
              <a:spcAft>
                <a:spcPts val="0"/>
              </a:spcAft>
              <a:buSzPts val="1100"/>
              <a:buFont typeface="Arial"/>
              <a:buAutoNum type="arabicPeriod"/>
            </a:pPr>
            <a:r>
              <a:rPr lang="hu-HU" sz="1200">
                <a:solidFill>
                  <a:schemeClr val="dk1"/>
                </a:solidFill>
                <a:latin typeface="Arial"/>
                <a:ea typeface="Arial"/>
                <a:cs typeface="Arial"/>
                <a:sym typeface="Arial"/>
              </a:rPr>
              <a:t>lekérdező egységből,</a:t>
            </a:r>
            <a:endParaRPr/>
          </a:p>
          <a:p>
            <a:pPr indent="-228600" lvl="0" marL="387350" rtl="0" algn="l">
              <a:lnSpc>
                <a:spcPct val="100000"/>
              </a:lnSpc>
              <a:spcBef>
                <a:spcPts val="0"/>
              </a:spcBef>
              <a:spcAft>
                <a:spcPts val="0"/>
              </a:spcAft>
              <a:buSzPts val="1100"/>
              <a:buFont typeface="Arial"/>
              <a:buAutoNum type="arabicPeriod"/>
            </a:pPr>
            <a:r>
              <a:rPr lang="hu-HU" sz="1200">
                <a:solidFill>
                  <a:schemeClr val="dk1"/>
                </a:solidFill>
                <a:latin typeface="Arial"/>
                <a:ea typeface="Arial"/>
                <a:cs typeface="Arial"/>
                <a:sym typeface="Arial"/>
              </a:rPr>
              <a:t>háttér adatbázis rendszerből áll.</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rendszer felépítését a 42. ábra mutatja.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azonosítási folyamat a következő:</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azonosító címkét más néven tag-et vagy transzpondert (a TRANSmitter - adó vevő és resPONDER – válaszadó=transponder) különféle entitásokhoz (árukhoz, termékekhez, állategyed stb.) rendeljük hozzá.</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RFID címke a leolvasó egység, szenzor közelébe érkezik. A tag-et a fotocella lekérdező impulzusokkal gerjeszti. Ezek az impulzusok egy elektromágneses tér formájában jönnek létre.</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transzponder ennek hatására elküldi az azonosító kódját és a rajta lévő adatokat. A leolvasó az antennáján keresztül fogadja az információkat, ezeket digitális jelekké alakítja.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olvasó egység továbbítja egy számítógépes hálózatnak, amely feldolgozza, tárolja, továbbítja az adatokat esetlegesen egy magasabb szintű vállalatirányítási rendszernek. Ezzel egyidejűleg különféle szűréseket végez és adatokat továbbít vissza fele a leolvasó felé esetleges adat felülírásra.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feldolgozás utána esetlegesen tovább küldi egy rendszernek magasabb szintű felhasználások céljából.</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állattartó telepen az azonosítás helyén az aktivizáló tekercs elektromágneses mezőjének hatósugarába kerülve az állatokon, vagy valamely testrészükben elhelyezett rádiófrekvenciás (RFDI) jelfogóban, és adóban (válaszadó, transponder) olyan feszültség indukálódik, amely elegendő annak működtetéséhez.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Ennek hatására modulált frekvenciájú vagy amplitúdójú jelsorozatot (pulzuskódok) küld vissza a felismerő logikai egység vevőantennája felé, amely elégséges a jelek pontos azonosítására, tehát az adott állategyed felismerésére.  A fejlesztések során integrálták, egyetlen chipben egyesítették a teljes transponder elektronikát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Szarvasmarhánál hagyományosnak tekinthetők a nyakszíjra, lábra, fejhámra, esetleg a farokra erősített un. nagyméretű transponderek.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Borjaknál és sertéseknél jól alkalmazhatók a fülkrotáliába szerelt kisméretű kivitelek.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Sok szempontból előnyösek az injektálható típusok, amelyek miniatürizáltak.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említettek mellett speciálisnak számít a  az ún. </a:t>
            </a:r>
            <a:r>
              <a:rPr lang="hu-HU" sz="1200" cap="none">
                <a:solidFill>
                  <a:schemeClr val="dk1"/>
                </a:solidFill>
                <a:latin typeface="Arial"/>
                <a:ea typeface="Arial"/>
                <a:cs typeface="Arial"/>
                <a:sym typeface="Arial"/>
              </a:rPr>
              <a:t>BOLUS</a:t>
            </a:r>
            <a:r>
              <a:rPr lang="hu-HU" sz="1200">
                <a:solidFill>
                  <a:schemeClr val="dk1"/>
                </a:solidFill>
                <a:latin typeface="Arial"/>
                <a:ea typeface="Arial"/>
                <a:cs typeface="Arial"/>
                <a:sym typeface="Arial"/>
              </a:rPr>
              <a:t> transponder, amely nagyobb méretű (átmérő: 1,3-2,0 cm, hossza 4-7 cm) és az állatok recés gyomrába helyezik be.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transpondereknél a nagyobb méretre azért van szükség, mert szenzort is tartalmaz. Emellett nagyobb energiával kell a visszasugároznia, mivel az állatok teste jelentős árnyékolást okoz.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beültetés, a szájon keresztül történik, a „lenyeletés” speciális eszközt igényel.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Működési rendszere: fél-duplex (HDX), alacsony frekvenciájú (LF) kommunikációs rendszer, megfelel az ISO 11784 és ISO 11785 szabványoknak. </a:t>
            </a:r>
            <a:endParaRPr/>
          </a:p>
          <a:p>
            <a:pPr indent="-228600" lvl="0" marL="457200" rtl="0" algn="l">
              <a:lnSpc>
                <a:spcPct val="100000"/>
              </a:lnSpc>
              <a:spcBef>
                <a:spcPts val="0"/>
              </a:spcBef>
              <a:spcAft>
                <a:spcPts val="0"/>
              </a:spcAft>
              <a:buSzPts val="1100"/>
              <a:buNone/>
            </a:pPr>
            <a:r>
              <a:t/>
            </a:r>
            <a:endParaRPr/>
          </a:p>
        </p:txBody>
      </p:sp>
      <p:sp>
        <p:nvSpPr>
          <p:cNvPr id="424" name="Google Shape;424;p4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5" name="Google Shape;44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https://hoards.com/article-25075-are-robots-still-relevant-in-this-economy.html</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https://resources.stuff.co.nz/content/dam/images/1/f/y/8/9/r/image.related.StuffLandscapeThreeByTwo.1464x976.1fy7b4.png/1536117422797.jpg</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Bártfai Z.-Faust D.-Tóth L.: Automatizálás, robotizálás az állattartásban</a:t>
            </a:r>
            <a:br>
              <a:rPr lang="hu-HU" sz="1200">
                <a:solidFill>
                  <a:schemeClr val="dk1"/>
                </a:solidFill>
                <a:latin typeface="Arial"/>
                <a:ea typeface="Arial"/>
                <a:cs typeface="Arial"/>
                <a:sym typeface="Arial"/>
              </a:rPr>
            </a:br>
            <a:r>
              <a:rPr lang="hu-HU" sz="1200">
                <a:solidFill>
                  <a:schemeClr val="dk1"/>
                </a:solidFill>
                <a:latin typeface="Arial"/>
                <a:ea typeface="Arial"/>
                <a:cs typeface="Arial"/>
                <a:sym typeface="Arial"/>
              </a:rPr>
              <a:t>Mezőgazdasági Technika, No11/2018,</a:t>
            </a:r>
            <a:r>
              <a:rPr b="1" lang="hu-HU" sz="1200">
                <a:solidFill>
                  <a:schemeClr val="dk1"/>
                </a:solidFill>
                <a:latin typeface="Arial"/>
                <a:ea typeface="Arial"/>
                <a:cs typeface="Arial"/>
                <a:sym typeface="Arial"/>
              </a:rPr>
              <a:t> </a:t>
            </a:r>
            <a:r>
              <a:rPr lang="hu-HU" sz="1200">
                <a:solidFill>
                  <a:schemeClr val="dk1"/>
                </a:solidFill>
                <a:latin typeface="Arial"/>
                <a:ea typeface="Arial"/>
                <a:cs typeface="Arial"/>
                <a:sym typeface="Arial"/>
              </a:rPr>
              <a:t>HU ISSN 0026 1890</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https://www.schweizerbauer.ch/landtechnik/firmen-personen/20000-melkroboter-von-lely-in-betrieb-2/</a:t>
            </a:r>
            <a:endParaRPr/>
          </a:p>
          <a:p>
            <a:pPr indent="-228600" lvl="0" marL="45720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Video:</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https://www.lely.com/solutions/milking/astronaut-a4/</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https://www.youtube.com/watch?v=sAjD61Xuo8w</a:t>
            </a:r>
            <a:endParaRPr/>
          </a:p>
          <a:p>
            <a:pPr indent="-228600" lvl="0" marL="45720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Miután az RFID rendszer által azonosított állat az etető-fejőállásba jut, és elhelyezkedik, a pozicionáló egység „rögzíti”, az abrakadagoló pedig parancsot kap a megfelelő abrakmennyiség kiadagolására, majd megkezdődik a fejés, melynek első lépése a tőgy, ill. tőgybimbó tisztogatása, megfelelő kefés szerkezettel (47. ábra), vagy a speciális fejőkehellyel.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Speciális előkészítő fejőkehely esetén a robotkar leemeli az első tejsugarak kifejésére szolgáló, és egyben mosókehelyként is funkcionáló kelyhet, „megkeresi” a tőgybimbókat, és elvégzi a tisztítási valamint előfejési műveleteket.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fejőkészülékek biztonságos, sérülésmentes felhelyezése az automatizálás kulcskérdése.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fejőkelyhet mozgató robotkarnak az RFID rendszerrel azonosított állategyedhez kell igazodnia.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működtető szerkezet a felhelyező kart olyan helyzetbe hozza, amellyel a fejőkehely (készülék) megközelíti a tőgyet.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mozgáskoordinátákat, a pozicionálást tanulási folyamatban ismeri meg a robot úgy, hogy első alkalommal a fejést előkészítő személy kézzel vezetve helyezi fel a fejőkelyheket.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Ezt a robot elektronikája megjegyzi, és 5-6 nap után már hibamentesen önállóan elvégzi a műveletet. Innen a fejőkelyhek felhelyezésének vezérlése már a szenzorok érzékelése segítségével folytatódik.</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Ha mind a négy tőgybimbó egészséges, a robotkar megkezdi a fejőkelyhek felrakását.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robot a fejési műveleteket optimálisan betartja, vagyis a mosás, egyben stimulálás, és az első tejsugarakat fejését követően 1,0 perc múlva a fejés (optimális időben) megkezdődik. </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 berendezés tőgynegyedenként méri a tejmennyiséget és a fejés sebességét, de ezen túlmenően mintát is vesz a tejből, amelyet azonnal elemez is. </a:t>
            </a:r>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446" name="Google Shape;446;p4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https://magyarmezogazdasag.hu/2019/02/26/fejes-utan-labvizit</a:t>
            </a:r>
            <a:endParaRPr/>
          </a:p>
          <a:p>
            <a:pPr indent="0" lvl="0" marL="158750" rtl="0" algn="l">
              <a:lnSpc>
                <a:spcPct val="100000"/>
              </a:lnSpc>
              <a:spcBef>
                <a:spcPts val="0"/>
              </a:spcBef>
              <a:spcAft>
                <a:spcPts val="0"/>
              </a:spcAft>
              <a:buSzPts val="1100"/>
              <a:buNone/>
            </a:pPr>
            <a:r>
              <a:rPr lang="hu-HU"/>
              <a:t>http://www.stallprofi.hu/data/upload/pics/barex_vemhesszallas003_original.png</a:t>
            </a:r>
            <a:endParaRPr/>
          </a:p>
          <a:p>
            <a:pPr indent="0" lvl="0" marL="158750" rtl="0" algn="l">
              <a:lnSpc>
                <a:spcPct val="100000"/>
              </a:lnSpc>
              <a:spcBef>
                <a:spcPts val="0"/>
              </a:spcBef>
              <a:spcAft>
                <a:spcPts val="0"/>
              </a:spcAft>
              <a:buSzPts val="1100"/>
              <a:buNone/>
            </a:pPr>
            <a:r>
              <a:rPr lang="hu-HU"/>
              <a:t>http://www.stallprofi.hu/data/upload/pics/barex_vemhesszallas001_original.png</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Video:</a:t>
            </a:r>
            <a:endParaRPr/>
          </a:p>
          <a:p>
            <a:pPr indent="0" lvl="0" marL="158750" rtl="0" algn="l">
              <a:lnSpc>
                <a:spcPct val="100000"/>
              </a:lnSpc>
              <a:spcBef>
                <a:spcPts val="0"/>
              </a:spcBef>
              <a:spcAft>
                <a:spcPts val="0"/>
              </a:spcAft>
              <a:buSzPts val="1100"/>
              <a:buNone/>
            </a:pPr>
            <a:r>
              <a:rPr lang="hu-HU"/>
              <a:t>https://www.youtube.com/watch?v=Cz2C5rSTWnM</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i="0" lang="hu-HU" sz="1200">
                <a:solidFill>
                  <a:schemeClr val="dk1"/>
                </a:solidFill>
                <a:latin typeface="Arial"/>
                <a:ea typeface="Arial"/>
                <a:cs typeface="Arial"/>
                <a:sym typeface="Arial"/>
              </a:rPr>
              <a:t>MS Corundum állatszkenner kaloda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Fejés után a válogató kapu a tehenek egy részét az MS Hoof Scan felé irányítja. Belépve a vizsgáló-felületre a tehén egy vízrétegben áll, amely felület egy ultrahangos vizsgálattal egyidejűleg megméri a tömeget egy integrált mérőrendszer segítségével. Az ultrahangos vizsgálat eredményét az integrált szoftver segítségével egy automatikus elemzési rendszer értékeli – majd kimutatja az eltéréseket a normális határértékekhez képest. A vizsgálat emberi beavatkozás nélkül képes felmérni a tehén lábvégeinek állapotát és így a kezdeti elváltozások-, vagy gyulladások kiszűrésére is alkalmas. A fejőház következő látogatása után az MS Hoof Scan rendszer ugyanazokat a tejelő teheneket válogatja le és a korábbi eredményekkel összevetve kielemzi, hogy melyik állatokat kell gyógykezelés, vagy bármilyen más egészségügyi beavatkozás céljából elkülöníteni egy kezelőkalodába. Az MS Hof Scan kalodája maga is alkalmas a legtöbb kezelés elvégzésére és az állat kíméletes rögzítésére. Az állatorvos, vagy az állatok kezelésével megbízott személyzet könnyen megjelenítheti a mobiltelefonján, vagy tabletjén is az egészségügyi elemzés adatait, illetve a tehenek súlyát és minden más tárolt információt egyedekre bontva. </a:t>
            </a:r>
            <a:endParaRPr/>
          </a:p>
          <a:p>
            <a:pPr indent="0" lvl="0" marL="158750" rtl="0" algn="l">
              <a:lnSpc>
                <a:spcPct val="100000"/>
              </a:lnSpc>
              <a:spcBef>
                <a:spcPts val="0"/>
              </a:spcBef>
              <a:spcAft>
                <a:spcPts val="0"/>
              </a:spcAft>
              <a:buSzPts val="1100"/>
              <a:buNone/>
            </a:pPr>
            <a:r>
              <a:t/>
            </a:r>
            <a:endParaRPr b="1"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Precíziós állatetetés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precíziós technológiák alkalmazásával az állattartásban komplex tartási, takarmányozási és telepirányítási rendszer valósítható meg, amelynek számos egyéb mellett figyelemre méltó sajátossága, hogy nagy létszámú telepeken is lehetővé teszi az állatok „egyedi gondozását”, az esetleges problémák korai felismerését és hatékony megoldását.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precíziós állattenyésztési rendszerek valós idejű megfigyelést („real-time monitoring”) tesznek lehetővé korszerű infokommunikációs rendszerek alkalmazásával.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hagyományos állattartási rendszerekhez képest a High-tech megoldások kialakításában az állatok (természetes) viselkedését, igényeit, és az etológiai kutatások eredményeit is figyelembe veszik.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 a termelékenység, a termelési technológia hatékonysága szempontjából különösen fontos, hiszen a komfortérzet nagymértékben befolyásolja az állat teljesítményét.</a:t>
            </a:r>
            <a:endParaRPr/>
          </a:p>
          <a:p>
            <a:pPr indent="0" lvl="0" marL="158750" rtl="0" algn="l">
              <a:lnSpc>
                <a:spcPct val="100000"/>
              </a:lnSpc>
              <a:spcBef>
                <a:spcPts val="0"/>
              </a:spcBef>
              <a:spcAft>
                <a:spcPts val="0"/>
              </a:spcAft>
              <a:buSzPts val="1100"/>
              <a:buNone/>
            </a:pPr>
            <a:r>
              <a:t/>
            </a:r>
            <a:endParaRPr b="1"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 precíziós takarmányozás </a:t>
            </a:r>
            <a:r>
              <a:rPr lang="hu-HU" sz="1200">
                <a:solidFill>
                  <a:schemeClr val="dk1"/>
                </a:solidFill>
                <a:latin typeface="Arial"/>
                <a:ea typeface="Arial"/>
                <a:cs typeface="Arial"/>
                <a:sym typeface="Arial"/>
              </a:rPr>
              <a:t>során az állatok tápanyag szükségletét igyekszünk pontosan, az éppen aktuális termelési, állategészségügyi és technológiai elemekhez igazítva kielégíteni.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Ezen túl a termelés során a környezetbe jutott táplálóanyagok, káros anyagok (P, N, CH₄) mennyiségét is csökkenteni törekszünk.</a:t>
            </a:r>
            <a:endParaRPr/>
          </a:p>
          <a:p>
            <a:pPr indent="0" lvl="0" marL="158750" rtl="0" algn="l">
              <a:lnSpc>
                <a:spcPct val="100000"/>
              </a:lnSpc>
              <a:spcBef>
                <a:spcPts val="0"/>
              </a:spcBef>
              <a:spcAft>
                <a:spcPts val="0"/>
              </a:spcAft>
              <a:buSzPts val="1100"/>
              <a:buNone/>
            </a:pPr>
            <a:r>
              <a:t/>
            </a:r>
            <a:endParaRPr b="1"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Sertések egyedi takarmányozása</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sertéstartásban az egyedi takarmányozásnak a koca tartásban van jelentősége.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tartásmód lehet egyedi vagy csoportos.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egyedi tartásnál a koca vagy a kocaszálláson tartózkodik, vagy a fiaztatókutricában. Mindkét esetben az egyedi térfogat-, illetve tömegadagoló használható.</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Csoportos tartás esetén az egyedi azonosítást a nyakba akasztható, fülre erősíthető vagy bőr alá implantált transzponder teszi lehetővé.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takarmányozás alapja a testtömeg mérése.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Kötött tartás esetén (nyak- vagy farlekötő) a koca helye a meghatározó.</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Csoportos tartásnál a kocákat az etetőbokszokban azonosítják, ahol a száraz vagy nedves takarmány adagolása is történik.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etetőbokszok különböző kivitelűek lehetnek. Az etetőbokszba bemenő koca után a bejárati kapu bezárul (mechanikus vagy pneumatikus működtetésű), így a többi állat nem zavarja. A megfelelő mennyiségű takarmány elfogyasztása után a szerkezeti megoldástól függően az állat hátul, elől vagy oldalt távozik, és a bejárat szabaddá válik a következő sertés számára. A bokszokból az állatok válogatása is lehetővé válik, s a koca a számára meghatározott kutricába távozhat.</a:t>
            </a:r>
            <a:endParaRPr/>
          </a:p>
          <a:p>
            <a:pPr indent="0" lvl="0" marL="158750" rtl="0" algn="l">
              <a:lnSpc>
                <a:spcPct val="100000"/>
              </a:lnSpc>
              <a:spcBef>
                <a:spcPts val="0"/>
              </a:spcBef>
              <a:spcAft>
                <a:spcPts val="0"/>
              </a:spcAft>
              <a:buSzPts val="1100"/>
              <a:buNone/>
            </a:pPr>
            <a:r>
              <a:t/>
            </a:r>
            <a:endParaRPr b="1"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b="1"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463" name="Google Shape;463;p4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1" name="Google Shape;48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sz="1200" u="sng">
                <a:solidFill>
                  <a:schemeClr val="dk1"/>
                </a:solidFill>
                <a:latin typeface="Arial"/>
                <a:ea typeface="Arial"/>
                <a:cs typeface="Arial"/>
                <a:sym typeface="Arial"/>
                <a:hlinkClick r:id="rId2">
                  <a:extLst>
                    <a:ext uri="{A12FA001-AC4F-418D-AE19-62706E023703}">
                      <ahyp:hlinkClr val="tx"/>
                    </a:ext>
                  </a:extLst>
                </a:hlinkClick>
              </a:rPr>
              <a:t>https://cdn2.hubspot.net/hubfs/495718/Imported_Blog_Media/CSO9550_Vector_barn_overhead_Small.jpg</a:t>
            </a:r>
            <a:r>
              <a:rPr lang="hu-HU" sz="1200" u="sng">
                <a:solidFill>
                  <a:schemeClr val="dk1"/>
                </a:solidFill>
                <a:latin typeface="Arial"/>
                <a:ea typeface="Arial"/>
                <a:cs typeface="Arial"/>
                <a:sym typeface="Arial"/>
              </a:rPr>
              <a:t> alapján saját szerkesztés</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u="sng">
                <a:solidFill>
                  <a:schemeClr val="dk1"/>
                </a:solidFill>
                <a:latin typeface="Arial"/>
                <a:ea typeface="Arial"/>
                <a:cs typeface="Arial"/>
                <a:sym typeface="Arial"/>
                <a:hlinkClick r:id="rId3">
                  <a:extLst>
                    <a:ext uri="{A12FA001-AC4F-418D-AE19-62706E023703}">
                      <ahyp:hlinkClr val="tx"/>
                    </a:ext>
                  </a:extLst>
                </a:hlinkClick>
              </a:rPr>
              <a:t>https://i.ytimg.com/vi/dTWxDt00-T0/maxresdefault.jpg</a:t>
            </a:r>
            <a:endParaRPr sz="1200" u="none">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u="sng">
                <a:solidFill>
                  <a:schemeClr val="dk1"/>
                </a:solidFill>
                <a:latin typeface="Arial"/>
                <a:ea typeface="Arial"/>
                <a:cs typeface="Arial"/>
                <a:sym typeface="Arial"/>
                <a:hlinkClick r:id="rId4">
                  <a:extLst>
                    <a:ext uri="{A12FA001-AC4F-418D-AE19-62706E023703}">
                      <ahyp:hlinkClr val="tx"/>
                    </a:ext>
                  </a:extLst>
                </a:hlinkClick>
              </a:rPr>
              <a:t>https://farm8.staticflickr.com/7751/17607833743_2debe1b15a_b.jpg</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a:p>
            <a:pPr indent="0" lvl="0" marL="158750" rtl="0" algn="just">
              <a:lnSpc>
                <a:spcPct val="150000"/>
              </a:lnSpc>
              <a:spcBef>
                <a:spcPts val="0"/>
              </a:spcBef>
              <a:spcAft>
                <a:spcPts val="0"/>
              </a:spcAft>
              <a:buSzPts val="1100"/>
              <a:buNone/>
            </a:pPr>
            <a:r>
              <a:rPr lang="hu-HU" sz="1800">
                <a:latin typeface="Calibri"/>
                <a:ea typeface="Calibri"/>
                <a:cs typeface="Calibri"/>
                <a:sym typeface="Calibri"/>
              </a:rPr>
              <a:t>Video:</a:t>
            </a:r>
            <a:endParaRPr/>
          </a:p>
          <a:p>
            <a:pPr indent="0" lvl="0" marL="158750" rtl="0" algn="just">
              <a:lnSpc>
                <a:spcPct val="150000"/>
              </a:lnSpc>
              <a:spcBef>
                <a:spcPts val="800"/>
              </a:spcBef>
              <a:spcAft>
                <a:spcPts val="0"/>
              </a:spcAft>
              <a:buSzPts val="1100"/>
              <a:buNone/>
            </a:pPr>
            <a:r>
              <a:rPr lang="hu-HU" sz="1800">
                <a:latin typeface="Calibri"/>
                <a:ea typeface="Calibri"/>
                <a:cs typeface="Calibri"/>
                <a:sym typeface="Calibri"/>
              </a:rPr>
              <a:t>https://www.youtube.com/watch?v=Cz2C5rSTWnM</a:t>
            </a:r>
            <a:endParaRPr/>
          </a:p>
          <a:p>
            <a:pPr indent="0" lvl="0" marL="158750" rtl="0" algn="l">
              <a:lnSpc>
                <a:spcPct val="100000"/>
              </a:lnSpc>
              <a:spcBef>
                <a:spcPts val="800"/>
              </a:spcBef>
              <a:spcAft>
                <a:spcPts val="0"/>
              </a:spcAft>
              <a:buSzPts val="1100"/>
              <a:buNone/>
            </a:pPr>
            <a:r>
              <a:t/>
            </a:r>
            <a:endParaRPr b="0"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takarmánykiosztásban alkalmazható robotok egyre nagyobb tért nyernek, hiszen a csoportos takarmány adagolás automatizálása a precíziós állattenyésztés fontos eleme.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Az önjáró autonóm takarmánykiosztó robotokegyik változata a </a:t>
            </a:r>
            <a:r>
              <a:rPr b="1" i="0" lang="hu-HU" sz="1200">
                <a:solidFill>
                  <a:schemeClr val="dk1"/>
                </a:solidFill>
                <a:latin typeface="Arial"/>
                <a:ea typeface="Arial"/>
                <a:cs typeface="Arial"/>
                <a:sym typeface="Arial"/>
              </a:rPr>
              <a:t>Lely Vector</a:t>
            </a:r>
            <a:r>
              <a:rPr b="0" i="0" lang="hu-HU" sz="1200">
                <a:solidFill>
                  <a:schemeClr val="dk1"/>
                </a:solidFill>
                <a:latin typeface="Arial"/>
                <a:ea typeface="Arial"/>
                <a:cs typeface="Arial"/>
                <a:sym typeface="Arial"/>
              </a:rPr>
              <a:t>, amely a takarmánytárolóból automatikusan vételezi el a receptura szerinti takarmánykomponenseket, majd saját maga összekeveri és az etető úton végighaladva az állatok elé adagolja.</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Csonkakúp alakú függőleges kúpos csigás keverővel felszerelt tartályának térfogata 2 m</a:t>
            </a:r>
            <a:r>
              <a:rPr b="0" baseline="30000" i="0" lang="hu-HU" sz="1200">
                <a:solidFill>
                  <a:schemeClr val="dk1"/>
                </a:solidFill>
                <a:latin typeface="Arial"/>
                <a:ea typeface="Arial"/>
                <a:cs typeface="Arial"/>
                <a:sym typeface="Arial"/>
              </a:rPr>
              <a:t>3</a:t>
            </a:r>
            <a:r>
              <a:rPr b="0" i="0" lang="hu-HU" sz="1200">
                <a:solidFill>
                  <a:schemeClr val="dk1"/>
                </a:solidFill>
                <a:latin typeface="Arial"/>
                <a:ea typeface="Arial"/>
                <a:cs typeface="Arial"/>
                <a:sym typeface="Arial"/>
              </a:rPr>
              <a:t>.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takarmány-előkészítőben 3D-s kamerával felszerelt felsőpályás markoló pozícionálva tölti a tartályba a siló- és szálastakarmányokat, az abraktakarmány külső tartályból programozottan csigával érkezik a robot keverőtartályába.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kiosztás során a robot útját az istállóban előre programozott ultrahangszenzorok vezérlik.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kiosztásra kerülő takarmányreceptúra és a takarmány kiosztása előre programozható a roboton. A robot az etetési időszakban kétszer járja be az istálló etetőútját, egyszer mikor a kiosztást végzi, másodszor mikor visszarendezi az állatok által eltúrt takarmányt.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Amennyiben több laktációs csoportot kell takarmánnyal ellátni, a kiosztott adagmennyiségek az etetőút hosszában differenciálhatók. Stand-by üzemben a robot a takarmánytárolóban tartózkodik és automatikusan tölti az akkumulátorait.</a:t>
            </a:r>
            <a:endParaRPr/>
          </a:p>
        </p:txBody>
      </p:sp>
      <p:sp>
        <p:nvSpPr>
          <p:cNvPr id="482" name="Google Shape;482;p4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6" name="Google Shape;49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https://www.lely.com/solutions/housing-and-caring/discovery-collector/</a:t>
            </a:r>
            <a:endParaRPr/>
          </a:p>
          <a:p>
            <a:pPr indent="0" lvl="0" marL="158750" rtl="0" algn="l">
              <a:lnSpc>
                <a:spcPct val="100000"/>
              </a:lnSpc>
              <a:spcBef>
                <a:spcPts val="0"/>
              </a:spcBef>
              <a:spcAft>
                <a:spcPts val="0"/>
              </a:spcAft>
              <a:buSzPts val="1100"/>
              <a:buNone/>
            </a:pPr>
            <a:r>
              <a:rPr lang="hu-HU"/>
              <a:t>https://www.lely.com/de/centers/lindstedt/der-neue-collector</a:t>
            </a:r>
            <a:endParaRPr/>
          </a:p>
          <a:p>
            <a:pPr indent="0" lvl="0" marL="158750" rtl="0" algn="l">
              <a:lnSpc>
                <a:spcPct val="100000"/>
              </a:lnSpc>
              <a:spcBef>
                <a:spcPts val="0"/>
              </a:spcBef>
              <a:spcAft>
                <a:spcPts val="0"/>
              </a:spcAft>
              <a:buSzPts val="1100"/>
              <a:buNone/>
            </a:pPr>
            <a:r>
              <a:rPr lang="hu-HU"/>
              <a:t>https://www.landtechnikmagazin.de/Hof-und-Stalltechnik-XLBild-Die-Guelle-wird-durch-Lely-Discovery-120-C-aufgesammelt-und-an-Abladeposition-im-Stall-entleert-31217-6667.php</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Video:</a:t>
            </a:r>
            <a:endParaRPr/>
          </a:p>
          <a:p>
            <a:pPr indent="0" lvl="0" marL="158750" rtl="0" algn="l">
              <a:lnSpc>
                <a:spcPct val="100000"/>
              </a:lnSpc>
              <a:spcBef>
                <a:spcPts val="0"/>
              </a:spcBef>
              <a:spcAft>
                <a:spcPts val="0"/>
              </a:spcAft>
              <a:buSzPts val="1100"/>
              <a:buNone/>
            </a:pPr>
            <a:r>
              <a:rPr lang="hu-HU"/>
              <a:t>https://www.youtube.com/watch?v=yCJxN_3nnEc</a:t>
            </a:r>
            <a:endParaRPr/>
          </a:p>
          <a:p>
            <a:pPr indent="0" lvl="0" marL="158750" rtl="0" algn="l">
              <a:lnSpc>
                <a:spcPct val="100000"/>
              </a:lnSpc>
              <a:spcBef>
                <a:spcPts val="0"/>
              </a:spcBef>
              <a:spcAft>
                <a:spcPts val="0"/>
              </a:spcAft>
              <a:buSzPts val="1100"/>
              <a:buNone/>
            </a:pPr>
            <a:r>
              <a:rPr lang="hu-HU"/>
              <a:t>https://peekaas.nl/video/lely-discovery-120-collector-animatie-nl/</a:t>
            </a:r>
            <a:endParaRPr/>
          </a:p>
          <a:p>
            <a:pPr indent="0" lvl="0" marL="158750" rtl="0" algn="l">
              <a:lnSpc>
                <a:spcPct val="100000"/>
              </a:lnSpc>
              <a:spcBef>
                <a:spcPts val="0"/>
              </a:spcBef>
              <a:spcAft>
                <a:spcPts val="0"/>
              </a:spcAft>
              <a:buSzPts val="1100"/>
              <a:buNone/>
            </a:pPr>
            <a:r>
              <a:rPr lang="hu-HU"/>
              <a:t>https://www.youtube.com/watch?v=W5t_MMTrg60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Állattartó telepek takarításában is komoly eredményeket értek el robbottechnika alkalmazásával.</a:t>
            </a:r>
            <a:endParaRPr/>
          </a:p>
          <a:p>
            <a:pPr indent="0" lvl="0" marL="158750" rtl="0" algn="l">
              <a:lnSpc>
                <a:spcPct val="100000"/>
              </a:lnSpc>
              <a:spcBef>
                <a:spcPts val="0"/>
              </a:spcBef>
              <a:spcAft>
                <a:spcPts val="0"/>
              </a:spcAft>
              <a:buSzPts val="1100"/>
              <a:buNone/>
            </a:pPr>
            <a:r>
              <a:rPr lang="hu-HU"/>
              <a:t>Az önjáró autonóm robotok folyamatos munkavégzésre alkalmasak, „járőrözve” biztosítják az istálló tisztán tartását.</a:t>
            </a:r>
            <a:endParaRPr/>
          </a:p>
          <a:p>
            <a:pPr indent="0" lvl="0" marL="158750" rtl="0" algn="l">
              <a:lnSpc>
                <a:spcPct val="100000"/>
              </a:lnSpc>
              <a:spcBef>
                <a:spcPts val="0"/>
              </a:spcBef>
              <a:spcAft>
                <a:spcPts val="0"/>
              </a:spcAft>
              <a:buSzPts val="1100"/>
              <a:buNone/>
            </a:pPr>
            <a:r>
              <a:rPr lang="hu-HU"/>
              <a:t>A teljesen automatikusan működő autonóm Lely Discovery 120 robot az öblítőfolyadék kiürülése esetén önállóan felkeresi a töltőfejet, ahol a feltöltésük automatikusan történik.</a:t>
            </a:r>
            <a:endParaRPr/>
          </a:p>
          <a:p>
            <a:pPr indent="0" lvl="0" marL="158750" rtl="0" algn="l">
              <a:lnSpc>
                <a:spcPct val="100000"/>
              </a:lnSpc>
              <a:spcBef>
                <a:spcPts val="0"/>
              </a:spcBef>
              <a:spcAft>
                <a:spcPts val="0"/>
              </a:spcAft>
              <a:buSzPts val="1100"/>
              <a:buNone/>
            </a:pPr>
            <a:r>
              <a:rPr lang="hu-HU"/>
              <a:t>A töltést követően leáll a töltőfejről és folytatja a munkáját.</a:t>
            </a:r>
            <a:endParaRPr/>
          </a:p>
          <a:p>
            <a:pPr indent="0" lvl="0" marL="158750" rtl="0" algn="l">
              <a:lnSpc>
                <a:spcPct val="100000"/>
              </a:lnSpc>
              <a:spcBef>
                <a:spcPts val="0"/>
              </a:spcBef>
              <a:spcAft>
                <a:spcPts val="0"/>
              </a:spcAft>
              <a:buSzPts val="1100"/>
              <a:buNone/>
            </a:pPr>
            <a:r>
              <a:rPr lang="hu-HU"/>
              <a:t>Amint a trágyatartály megtelik, az ürítőhelyre megy, kiüríti a tartályt és folytatja a munkáját.</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https://www.ecs-hellas.eu/black-solar</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https://www.eurotier.com/fileadmin/eurotier/download/presse/2018/innovations/inateco/INATECO___Sentinel_Robot___EUROTIER_2018.jpg</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a:t>https://www.roboticsbusinessreview.com/wp-content/uploads/2018/05/image_rakuten_deployment.jpg</a:t>
            </a:r>
            <a:endParaRPr/>
          </a:p>
          <a:p>
            <a:pPr indent="0" lvl="0" marL="15875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sz="1200"/>
              <a:t>Ma már számos állattartó telepen megtalálhatók megújuló energiát hasznosító energetikai rendszerek, amelyek karbantartása komoly műszaki kiszolgálást igényel.</a:t>
            </a:r>
            <a:endParaRPr/>
          </a:p>
          <a:p>
            <a:pPr indent="0" lvl="0" marL="158750" rtl="0" algn="l">
              <a:lnSpc>
                <a:spcPct val="100000"/>
              </a:lnSpc>
              <a:spcBef>
                <a:spcPts val="0"/>
              </a:spcBef>
              <a:spcAft>
                <a:spcPts val="0"/>
              </a:spcAft>
              <a:buSzPts val="1100"/>
              <a:buNone/>
            </a:pPr>
            <a:r>
              <a:rPr lang="hu-HU" sz="1200"/>
              <a:t>Itt is alkalmazhatók már a kézi munkát kiváltó robotok.</a:t>
            </a:r>
            <a:endParaRPr/>
          </a:p>
          <a:p>
            <a:pPr indent="0" lvl="0" marL="158750" rtl="0" algn="l">
              <a:lnSpc>
                <a:spcPct val="100000"/>
              </a:lnSpc>
              <a:spcBef>
                <a:spcPts val="0"/>
              </a:spcBef>
              <a:spcAft>
                <a:spcPts val="0"/>
              </a:spcAft>
              <a:buSzPts val="1100"/>
              <a:buNone/>
            </a:pPr>
            <a:r>
              <a:rPr lang="hu-HU" sz="1200"/>
              <a:t>A </a:t>
            </a:r>
            <a:r>
              <a:rPr b="1" lang="hu-HU" sz="1200"/>
              <a:t>napelemek rendszeres tisztítása </a:t>
            </a:r>
            <a:r>
              <a:rPr lang="hu-HU" sz="1200"/>
              <a:t>az energiatermelés hatásfokát befolyásolja. </a:t>
            </a:r>
            <a:endParaRPr/>
          </a:p>
          <a:p>
            <a:pPr indent="0" lvl="0" marL="158750" rtl="0" algn="l">
              <a:lnSpc>
                <a:spcPct val="100000"/>
              </a:lnSpc>
              <a:spcBef>
                <a:spcPts val="0"/>
              </a:spcBef>
              <a:spcAft>
                <a:spcPts val="0"/>
              </a:spcAft>
              <a:buSzPts val="1100"/>
              <a:buNone/>
            </a:pPr>
            <a:r>
              <a:rPr lang="hu-HU" sz="1200"/>
              <a:t>A takarító robotok a  megfelelő tisztítószer ellátás esetén folyamatos, akár távolról vezérelt mozgásra és munkavégzésre képesek.</a:t>
            </a:r>
            <a:endParaRPr/>
          </a:p>
          <a:p>
            <a:pPr indent="0" lvl="0" marL="158750" rtl="0" algn="l">
              <a:lnSpc>
                <a:spcPct val="100000"/>
              </a:lnSpc>
              <a:spcBef>
                <a:spcPts val="0"/>
              </a:spcBef>
              <a:spcAft>
                <a:spcPts val="0"/>
              </a:spcAft>
              <a:buSzPts val="1100"/>
              <a:buNone/>
            </a:pPr>
            <a:r>
              <a:t/>
            </a:r>
            <a:endParaRPr b="1"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hu-HU" sz="1200">
                <a:solidFill>
                  <a:schemeClr val="dk1"/>
                </a:solidFill>
                <a:latin typeface="Arial"/>
                <a:ea typeface="Arial"/>
                <a:cs typeface="Arial"/>
                <a:sym typeface="Arial"/>
              </a:rPr>
              <a:t>A Sentinel Robot </a:t>
            </a:r>
            <a:r>
              <a:rPr b="0" i="0" lang="hu-HU" sz="1200">
                <a:solidFill>
                  <a:schemeClr val="dk1"/>
                </a:solidFill>
                <a:latin typeface="Arial"/>
                <a:ea typeface="Arial"/>
                <a:cs typeface="Arial"/>
                <a:sym typeface="Arial"/>
              </a:rPr>
              <a:t>az Inateco mobil alátámasztórendszer segítségével a mennyezetre szerelve működik</a:t>
            </a:r>
            <a:r>
              <a:rPr b="1" i="0" lang="hu-HU" sz="1200">
                <a:solidFill>
                  <a:schemeClr val="dk1"/>
                </a:solidFill>
                <a:latin typeface="Arial"/>
                <a:ea typeface="Arial"/>
                <a:cs typeface="Arial"/>
                <a:sym typeface="Arial"/>
              </a:rPr>
              <a:t> </a:t>
            </a:r>
            <a:r>
              <a:rPr b="0" i="0" lang="hu-HU" sz="1200">
                <a:solidFill>
                  <a:schemeClr val="dk1"/>
                </a:solidFill>
                <a:latin typeface="Arial"/>
                <a:ea typeface="Arial"/>
                <a:cs typeface="Arial"/>
                <a:sym typeface="Arial"/>
              </a:rPr>
              <a:t>– és kifejezetten a baromfiistállók számára fejlesztett ki a gyártó.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vizuális- és hőérzékelőkkel ellátott szenzoros kar képes a nedves trágyából – sőt, akár az alom alól is mintát venni.</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robot, működése során szabadon mozog 200 méteres körzeten belül, és pneumatikusan szállítja az alom-mintákat egy szállítótömlőn keresztül a vizsgálati felületre.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minta anyaga lehet szalma-apríték, pellet, bármilyen más alomanyag, vagy tetszőleges állagú baromfitáp.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navigáció szempontjából fontos vizuális és termikus érzékelők mellett további szenzorokkal is rendelkezik a robot.</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Ilyenek például a baromfi istálló levegőjének mérésére alkalmas érzékelők, amelyek szintén képesek a CO2 vagy NH3 tartalom mérésére is.</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Ennek eredményeképpen a gazda az istálló teljes területéről, a valóságnak megfelelő információkat kaphatja – szinte elhanyagolható hibázási lehetőséggel.</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Mobil robotok hatékonyan alkalmazhatók a raktározástechnikában, különböző logisztikai feladatokban is.</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fentieken túl a </a:t>
            </a:r>
            <a:r>
              <a:rPr b="0" i="0" lang="hu-HU" sz="1200">
                <a:solidFill>
                  <a:schemeClr val="accent6"/>
                </a:solidFill>
                <a:latin typeface="Calibri"/>
                <a:ea typeface="Calibri"/>
                <a:cs typeface="Calibri"/>
                <a:sym typeface="Calibri"/>
              </a:rPr>
              <a:t>t</a:t>
            </a:r>
            <a:r>
              <a:rPr b="0" lang="hu-HU" sz="1200">
                <a:solidFill>
                  <a:schemeClr val="accent6"/>
                </a:solidFill>
                <a:latin typeface="Calibri"/>
                <a:ea typeface="Calibri"/>
                <a:cs typeface="Calibri"/>
                <a:sym typeface="Calibri"/>
              </a:rPr>
              <a:t>ermelés támogató szolgáltatások robotizálása többek között kiterjed:</a:t>
            </a:r>
            <a:endParaRPr/>
          </a:p>
          <a:p>
            <a:pPr indent="-298450" lvl="0" marL="457200" rtl="0" algn="l">
              <a:lnSpc>
                <a:spcPct val="100000"/>
              </a:lnSpc>
              <a:spcBef>
                <a:spcPts val="0"/>
              </a:spcBef>
              <a:spcAft>
                <a:spcPts val="0"/>
              </a:spcAft>
              <a:buSzPts val="1100"/>
              <a:buChar char="●"/>
            </a:pPr>
            <a:r>
              <a:rPr lang="hu-HU" sz="1200">
                <a:solidFill>
                  <a:schemeClr val="accent6"/>
                </a:solidFill>
                <a:latin typeface="Calibri"/>
                <a:ea typeface="Calibri"/>
                <a:cs typeface="Calibri"/>
                <a:sym typeface="Calibri"/>
              </a:rPr>
              <a:t>légi adatgyűjtés,</a:t>
            </a:r>
            <a:endParaRPr/>
          </a:p>
          <a:p>
            <a:pPr indent="-298450" lvl="0" marL="457200" rtl="0" algn="l">
              <a:lnSpc>
                <a:spcPct val="100000"/>
              </a:lnSpc>
              <a:spcBef>
                <a:spcPts val="0"/>
              </a:spcBef>
              <a:spcAft>
                <a:spcPts val="0"/>
              </a:spcAft>
              <a:buSzPts val="1100"/>
              <a:buChar char="●"/>
            </a:pPr>
            <a:r>
              <a:rPr lang="hu-HU" sz="1200">
                <a:solidFill>
                  <a:schemeClr val="accent6"/>
                </a:solidFill>
                <a:latin typeface="Calibri"/>
                <a:ea typeface="Calibri"/>
                <a:cs typeface="Calibri"/>
                <a:sym typeface="Calibri"/>
              </a:rPr>
              <a:t>térképezés,</a:t>
            </a:r>
            <a:endParaRPr/>
          </a:p>
          <a:p>
            <a:pPr indent="-298450" lvl="0" marL="457200" rtl="0" algn="l">
              <a:lnSpc>
                <a:spcPct val="100000"/>
              </a:lnSpc>
              <a:spcBef>
                <a:spcPts val="0"/>
              </a:spcBef>
              <a:spcAft>
                <a:spcPts val="0"/>
              </a:spcAft>
              <a:buSzPts val="1100"/>
              <a:buChar char="●"/>
            </a:pPr>
            <a:r>
              <a:rPr lang="hu-HU" sz="1200">
                <a:solidFill>
                  <a:schemeClr val="accent6"/>
                </a:solidFill>
                <a:latin typeface="Calibri"/>
                <a:ea typeface="Calibri"/>
                <a:cs typeface="Calibri"/>
                <a:sym typeface="Calibri"/>
              </a:rPr>
              <a:t>termőhelyi jellemzők vizsgálata</a:t>
            </a:r>
            <a:endParaRPr/>
          </a:p>
          <a:p>
            <a:pPr indent="-298450" lvl="0" marL="457200" rtl="0" algn="l">
              <a:lnSpc>
                <a:spcPct val="100000"/>
              </a:lnSpc>
              <a:spcBef>
                <a:spcPts val="0"/>
              </a:spcBef>
              <a:spcAft>
                <a:spcPts val="0"/>
              </a:spcAft>
              <a:buSzPts val="1100"/>
              <a:buChar char="●"/>
            </a:pPr>
            <a:r>
              <a:rPr lang="hu-HU" sz="1200">
                <a:solidFill>
                  <a:schemeClr val="accent6"/>
                </a:solidFill>
                <a:latin typeface="Calibri"/>
                <a:ea typeface="Calibri"/>
                <a:cs typeface="Calibri"/>
                <a:sym typeface="Calibri"/>
              </a:rPr>
              <a:t>mesterséges intelligencia alapú termelési, </a:t>
            </a:r>
            <a:br>
              <a:rPr lang="hu-HU" sz="1200">
                <a:solidFill>
                  <a:schemeClr val="accent6"/>
                </a:solidFill>
                <a:latin typeface="Calibri"/>
                <a:ea typeface="Calibri"/>
                <a:cs typeface="Calibri"/>
                <a:sym typeface="Calibri"/>
              </a:rPr>
            </a:br>
            <a:r>
              <a:rPr lang="hu-HU" sz="1200">
                <a:solidFill>
                  <a:schemeClr val="accent6"/>
                </a:solidFill>
                <a:latin typeface="Calibri"/>
                <a:ea typeface="Calibri"/>
                <a:cs typeface="Calibri"/>
                <a:sym typeface="Calibri"/>
              </a:rPr>
              <a:t>tenyésztési, egészségügyi, gazdálkodási integrált adatkezelés  (Big Data analízis)</a:t>
            </a:r>
            <a:endParaRPr/>
          </a:p>
          <a:p>
            <a:pPr indent="0" lvl="0" marL="15875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latin typeface="Arial"/>
              <a:ea typeface="Arial"/>
              <a:cs typeface="Arial"/>
              <a:sym typeface="Arial"/>
            </a:endParaRPr>
          </a:p>
        </p:txBody>
      </p:sp>
      <p:sp>
        <p:nvSpPr>
          <p:cNvPr id="513" name="Google Shape;513;p4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https://previews.123rf.com/images/akaratphasura/akaratphasura1708/akaratphasura170800124/84779996-smart-farming-4-0-hi-tech-agriculture-conceptual-drone-ai-automatic.jpg</a:t>
            </a:r>
            <a:endParaRPr/>
          </a:p>
          <a:p>
            <a:pPr indent="0" lvl="0" marL="158750" rtl="0" algn="l">
              <a:lnSpc>
                <a:spcPct val="100000"/>
              </a:lnSpc>
              <a:spcBef>
                <a:spcPts val="0"/>
              </a:spcBef>
              <a:spcAft>
                <a:spcPts val="0"/>
              </a:spcAft>
              <a:buSzPts val="1100"/>
              <a:buNone/>
            </a:pPr>
            <a:r>
              <a:rPr lang="hu-HU"/>
              <a:t>https://d3hid44mqnfbhw.cloudfront.net/precisagms/wp-content/uploads/2018/03/UAV_lidarjpg.jpg</a:t>
            </a:r>
            <a:endParaRPr/>
          </a:p>
          <a:p>
            <a:pPr indent="0" lvl="0" marL="158750" rtl="0" algn="l">
              <a:lnSpc>
                <a:spcPct val="100000"/>
              </a:lnSpc>
              <a:spcBef>
                <a:spcPts val="0"/>
              </a:spcBef>
              <a:spcAft>
                <a:spcPts val="0"/>
              </a:spcAft>
              <a:buSzPts val="1100"/>
              <a:buNone/>
            </a:pPr>
            <a:r>
              <a:rPr lang="hu-HU"/>
              <a:t>https://blog.mixerdirect.com/hs-fs/hubfs/drones%20spraying%20crops.jpg?t=1532447091980&amp;width=1248&amp;height=833&amp;name=drones%20spraying%20crops.jpg</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Drón a hivatalos elnevezés szerint pilóta nélküli légijármű.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Az EU rendelet meghatározása szerint bármely olyan légijármű, amely a fedélzetén tartózkodó pilóta nélkül üzemel vagy amelyet ilyen üzemmódra terveztek, és amely önálló vagy távirányítással történő üzemelésre képes.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Ez alapján tehát drónnak minősülnek a leggyakrabban alkalmazott multirotoros és merevszárnyú távvezérlésű eszközök, a helyből felszálló drónok (VTOL), de ide sorolhatók a klasszikus értelemben vett modellrepülőgépek, az RC helikopterek, valamint a nagyon kisméretű, kamera nélküli játékok is.</a:t>
            </a:r>
            <a:endParaRPr/>
          </a:p>
          <a:p>
            <a:pPr indent="0" lvl="0" marL="15875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Szakértők szerint a drónok alkalmazása a leginkább költségtakarékos módszer az 50 hektárnál kisebb területeken.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drónok másik nagy haszna, hogy gyorsan azonosítani tudják a termelést befolyásoló problémákat és centiméteres pontossággal szolgáltatnak adatokat.</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Az egyéb mezőgazdasági légijárművekhez hasonlóan komoly előnyük, hogy taposási kár nélkül, talajállapottól függetlenül végzik munkájukat.</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Területteljesítményük általában nagyobb, mint a földi gépeké.</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Alkalmazásuk egyik legnagyobb problémája az egy felszállással végezhető munka rövid időtartama. </a:t>
            </a:r>
            <a:endParaRPr/>
          </a:p>
          <a:p>
            <a:pPr indent="-228600" lvl="0" marL="45720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1" lang="hu-HU" sz="1400"/>
              <a:t>Drónok főbb mezőgazdasági alkalmazási területei:</a:t>
            </a:r>
            <a:endParaRPr/>
          </a:p>
          <a:p>
            <a:pPr indent="-285750" lvl="0" marL="285750" rtl="0" algn="l">
              <a:lnSpc>
                <a:spcPct val="100000"/>
              </a:lnSpc>
              <a:spcBef>
                <a:spcPts val="300"/>
              </a:spcBef>
              <a:spcAft>
                <a:spcPts val="0"/>
              </a:spcAft>
              <a:buSzPts val="1100"/>
              <a:buFont typeface="Arial"/>
              <a:buChar char="•"/>
            </a:pPr>
            <a:r>
              <a:rPr lang="hu-HU"/>
              <a:t>terület monitorozás, állományvizsgálat</a:t>
            </a:r>
            <a:endParaRPr/>
          </a:p>
          <a:p>
            <a:pPr indent="-285750" lvl="0" marL="285750" rtl="0" algn="l">
              <a:lnSpc>
                <a:spcPct val="100000"/>
              </a:lnSpc>
              <a:spcBef>
                <a:spcPts val="300"/>
              </a:spcBef>
              <a:spcAft>
                <a:spcPts val="0"/>
              </a:spcAft>
              <a:buSzPts val="1100"/>
              <a:buFont typeface="Arial"/>
              <a:buChar char="•"/>
            </a:pPr>
            <a:r>
              <a:rPr lang="hu-HU"/>
              <a:t>talajállapot felmérés, az egyes műveletek hatásainak vizsgálata,</a:t>
            </a:r>
            <a:endParaRPr/>
          </a:p>
          <a:p>
            <a:pPr indent="-285750" lvl="0" marL="285750" rtl="0" algn="l">
              <a:lnSpc>
                <a:spcPct val="100000"/>
              </a:lnSpc>
              <a:spcBef>
                <a:spcPts val="300"/>
              </a:spcBef>
              <a:spcAft>
                <a:spcPts val="0"/>
              </a:spcAft>
              <a:buSzPts val="1100"/>
              <a:buFont typeface="Arial"/>
              <a:buChar char="•"/>
            </a:pPr>
            <a:r>
              <a:rPr lang="hu-HU"/>
              <a:t>növényszámlálás, tőszám meghatározás,</a:t>
            </a:r>
            <a:endParaRPr/>
          </a:p>
          <a:p>
            <a:pPr indent="-285750" lvl="0" marL="285750" rtl="0" algn="l">
              <a:lnSpc>
                <a:spcPct val="100000"/>
              </a:lnSpc>
              <a:spcBef>
                <a:spcPts val="300"/>
              </a:spcBef>
              <a:spcAft>
                <a:spcPts val="0"/>
              </a:spcAft>
              <a:buSzPts val="1100"/>
              <a:buFont typeface="Arial"/>
              <a:buChar char="•"/>
            </a:pPr>
            <a:r>
              <a:rPr lang="hu-HU"/>
              <a:t>növények egészségi állapotának monitorozása,</a:t>
            </a:r>
            <a:endParaRPr/>
          </a:p>
          <a:p>
            <a:pPr indent="-285750" lvl="0" marL="285750" rtl="0" algn="l">
              <a:lnSpc>
                <a:spcPct val="100000"/>
              </a:lnSpc>
              <a:spcBef>
                <a:spcPts val="300"/>
              </a:spcBef>
              <a:spcAft>
                <a:spcPts val="0"/>
              </a:spcAft>
              <a:buSzPts val="1100"/>
              <a:buFont typeface="Arial"/>
              <a:buChar char="•"/>
            </a:pPr>
            <a:r>
              <a:rPr lang="hu-HU"/>
              <a:t>nitrogén-ellátottság ellenőrzése,</a:t>
            </a:r>
            <a:endParaRPr/>
          </a:p>
          <a:p>
            <a:pPr indent="-285750" lvl="0" marL="285750" rtl="0" algn="l">
              <a:lnSpc>
                <a:spcPct val="100000"/>
              </a:lnSpc>
              <a:spcBef>
                <a:spcPts val="300"/>
              </a:spcBef>
              <a:spcAft>
                <a:spcPts val="0"/>
              </a:spcAft>
              <a:buSzPts val="1100"/>
              <a:buFont typeface="Arial"/>
              <a:buChar char="•"/>
            </a:pPr>
            <a:r>
              <a:rPr lang="hu-HU"/>
              <a:t>termésbecslés,</a:t>
            </a:r>
            <a:endParaRPr/>
          </a:p>
          <a:p>
            <a:pPr indent="-285750" lvl="0" marL="285750" rtl="0" algn="l">
              <a:lnSpc>
                <a:spcPct val="100000"/>
              </a:lnSpc>
              <a:spcBef>
                <a:spcPts val="300"/>
              </a:spcBef>
              <a:spcAft>
                <a:spcPts val="0"/>
              </a:spcAft>
              <a:buSzPts val="1100"/>
              <a:buFont typeface="Arial"/>
              <a:buChar char="•"/>
            </a:pPr>
            <a:r>
              <a:rPr lang="hu-HU"/>
              <a:t>növények stressz-kontrollja,</a:t>
            </a:r>
            <a:endParaRPr/>
          </a:p>
          <a:p>
            <a:pPr indent="-285750" lvl="0" marL="285750" rtl="0" algn="l">
              <a:lnSpc>
                <a:spcPct val="100000"/>
              </a:lnSpc>
              <a:spcBef>
                <a:spcPts val="300"/>
              </a:spcBef>
              <a:spcAft>
                <a:spcPts val="0"/>
              </a:spcAft>
              <a:buSzPts val="1100"/>
              <a:buFont typeface="Arial"/>
              <a:buChar char="•"/>
            </a:pPr>
            <a:r>
              <a:rPr lang="hu-HU"/>
              <a:t>aszály mértékének meghatározása,</a:t>
            </a:r>
            <a:endParaRPr/>
          </a:p>
          <a:p>
            <a:pPr indent="-285750" lvl="0" marL="285750" rtl="0" algn="l">
              <a:lnSpc>
                <a:spcPct val="100000"/>
              </a:lnSpc>
              <a:spcBef>
                <a:spcPts val="300"/>
              </a:spcBef>
              <a:spcAft>
                <a:spcPts val="0"/>
              </a:spcAft>
              <a:buSzPts val="1100"/>
              <a:buFont typeface="Arial"/>
              <a:buChar char="•"/>
            </a:pPr>
            <a:r>
              <a:rPr lang="hu-HU"/>
              <a:t>érési folyamat monitorozása,</a:t>
            </a:r>
            <a:endParaRPr/>
          </a:p>
          <a:p>
            <a:pPr indent="-285750" lvl="0" marL="285750" rtl="0" algn="l">
              <a:lnSpc>
                <a:spcPct val="100000"/>
              </a:lnSpc>
              <a:spcBef>
                <a:spcPts val="300"/>
              </a:spcBef>
              <a:spcAft>
                <a:spcPts val="0"/>
              </a:spcAft>
              <a:buSzPts val="1100"/>
              <a:buFont typeface="Arial"/>
              <a:buChar char="•"/>
            </a:pPr>
            <a:r>
              <a:rPr lang="hu-HU"/>
              <a:t>levélfelület-index meghatározása,</a:t>
            </a:r>
            <a:endParaRPr/>
          </a:p>
          <a:p>
            <a:pPr indent="-285750" lvl="0" marL="285750" rtl="0" algn="l">
              <a:lnSpc>
                <a:spcPct val="100000"/>
              </a:lnSpc>
              <a:spcBef>
                <a:spcPts val="300"/>
              </a:spcBef>
              <a:spcAft>
                <a:spcPts val="0"/>
              </a:spcAft>
              <a:buSzPts val="1100"/>
              <a:buFont typeface="Arial"/>
              <a:buChar char="•"/>
            </a:pPr>
            <a:r>
              <a:rPr lang="hu-HU"/>
              <a:t>gyomfertőzöttség mértékének és jellegének meghatározása,</a:t>
            </a:r>
            <a:endParaRPr/>
          </a:p>
          <a:p>
            <a:pPr indent="-285750" lvl="0" marL="285750" rtl="0" algn="l">
              <a:lnSpc>
                <a:spcPct val="100000"/>
              </a:lnSpc>
              <a:spcBef>
                <a:spcPts val="300"/>
              </a:spcBef>
              <a:spcAft>
                <a:spcPts val="0"/>
              </a:spcAft>
              <a:buSzPts val="1100"/>
              <a:buFont typeface="Arial"/>
              <a:buChar char="•"/>
            </a:pPr>
            <a:r>
              <a:rPr lang="hu-HU"/>
              <a:t>szórási feladatok (növényvédőszer, gyomírtó)</a:t>
            </a:r>
            <a:endParaRPr/>
          </a:p>
          <a:p>
            <a:pPr indent="-228600" lvl="0" marL="457200" rtl="0" algn="l">
              <a:lnSpc>
                <a:spcPct val="100000"/>
              </a:lnSpc>
              <a:spcBef>
                <a:spcPts val="0"/>
              </a:spcBef>
              <a:spcAft>
                <a:spcPts val="0"/>
              </a:spcAft>
              <a:buSzPts val="1100"/>
              <a:buNone/>
            </a:pPr>
            <a:r>
              <a:t/>
            </a:r>
            <a:endParaRPr/>
          </a:p>
        </p:txBody>
      </p:sp>
      <p:sp>
        <p:nvSpPr>
          <p:cNvPr id="531" name="Google Shape;531;p4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d03d5b2036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gd03d5b2036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Kép:</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Agriculture 4.0</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Integrated Crop Management Vol.24 (2020), ISSN 1020-4555</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http://www.fao.org/3/cb2186en/CB2186EN.pdf</a:t>
            </a:r>
            <a:endParaRPr/>
          </a:p>
          <a:p>
            <a:pPr indent="0" lvl="0" marL="0" marR="0" rtl="0" algn="l">
              <a:lnSpc>
                <a:spcPct val="100000"/>
              </a:lnSpc>
              <a:spcBef>
                <a:spcPts val="0"/>
              </a:spcBef>
              <a:spcAft>
                <a:spcPts val="0"/>
              </a:spcAft>
              <a:buClr>
                <a:srgbClr val="000000"/>
              </a:buClr>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Az egészséges élelmiszerek iránti igény növekedése, a szektorban érzékelhető szakmailag kompetens munkaerő hiánya, illetve munkaerő elöregedése a mezőgazdasági termelés robotizálásának szükségességét igazolják. </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Az iparban lejátszódó folyamatok a mezőgazdaság műszaki fejlődésére is kedvezően hatnak. Az Agriculture 4.0 a mezőgazdaság digitalizáción alapuló modernizációját jelenti. Eredményei leginkább a precíziós gazdálkodás megvalósulásában, a termelési technológiák, az anyag-, eszköz-, áru logisztikai folyamatok hatékonyabb lebonyolításában, a termelésben résztvevő gépek, berendezések jobb kihasználásában, az üzemeltetés hatékonyabbá válásában jelentkeznek. </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 robotizáció szoros kölcsönhatásban van a kulcstechnológiákkal: mesterséges intelligencia, információs-, kommunikációs technológia, szenzortechnológia, új gyártási eljárások (pl. 3D szkennelés alkalmazása, additív gyártás). </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 digitalizáción alapuló műszaki fejlődés eredményeként az agráriumban is egy újabb technikai forradalom zajlik, küszöbön áll az Agriculture 5.0, az együttműködő rendszerek korszaka. Ez a fent említetteken túl az intelligens érzékelőrendszerek, a vezeték nélküli mérőhálózatok, a Big Data a nagymennyiségű adatgyűjtés és feldolgozás, az ágens technológia, az integrált hálózati rendszerek terjedését hozza. </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 fejlett technológiák szinergiája a mezőgazdaságban is modernizáció kulcsfontosságú tényezője. A robotok alkalmazásával javítható a gazdaságok jövedelmezősége, csökkenthető a termelés környezeti terhelése, valamint kompenzálható az ágazatokban tapasztalható egyre súlyosabb munkaerő hiány.</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Előrejelzések szerint a mezőgazdaságban alkalmazott robotok globális piaca 2025-re eléri a 25-30 milliárd dollárt. Hazai viszonylatban a jelenleg rendelkezésre álló élelmiszertermelési kapacitások kihasználása érhető el a folyamatok hatékonyabb szervezésével, a feldolgozottság növelésével. Szakértői vélemények szerint  hazai és külföldi fogyasztói igények jobb kiszolgálásával és a fizetőképes keresletre való célirányos reagálással a magyar élelmiszergazdaságban a jelenlegi eredményekhez képest akár 60%-kal nagyobb termelési potenciál van.</a:t>
            </a:r>
            <a:endParaRPr/>
          </a:p>
          <a:p>
            <a:pPr indent="0" lvl="0" marL="0" marR="0" rtl="0" algn="l">
              <a:lnSpc>
                <a:spcPct val="100000"/>
              </a:lnSpc>
              <a:spcBef>
                <a:spcPts val="0"/>
              </a:spcBef>
              <a:spcAft>
                <a:spcPts val="0"/>
              </a:spcAft>
              <a:buClr>
                <a:srgbClr val="000000"/>
              </a:buClr>
              <a:buSzPts val="1100"/>
              <a:buFont typeface="Arial"/>
              <a:buNone/>
            </a:pPr>
            <a:r>
              <a:rPr lang="hu-HU" sz="1800">
                <a:latin typeface="Calibri"/>
                <a:ea typeface="Calibri"/>
                <a:cs typeface="Calibri"/>
                <a:sym typeface="Calibri"/>
              </a:rPr>
              <a:t>A tananyag az agrár robotizáció műszaki ökonómiai kérdéseit tárgyalja. Rendszerező áttekintést ad a robotok mezőgazdasági alkalmazási lehetőségeiről a termékelőállítási technológiák, illetve az azokat támogató szolgáltatások vonatkozásában. Elsajátítása segít megismerni és megérteni a robotok által végezhető lehetséges technológiai feladatokat, kapcsolódó automatizálási megoldásokat, valamint ezek jelentőségét a komplex termelési rendszer eredményességének javításában, a költségek optimalizálásában.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https://hu.pinterest.com/pin/593630794616086893/</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https://wdrfree.com/stock-vector/download/war-drone-u-a-v-aircraft-isolated-on-background-227396666</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https://modelldepo.hu/termekek/SYMA-X8-PRO-GPS-kapcsolatos-dron-dontheto-FPV-kame?gclid=CjwKCAjwv_iEBhASEiwARoemvCmBS5nUMv9PpYg7S17k25oO0h5Rm3VKrTcINE9L0XVK3a2K4j-1jRoCXWAQAvD_BwE</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https://www.dronenerds.com/products/drones/enterprise-drones/dji-agras-series/dji-agras-mg-1s-octocopter-argriculture-drone-ready-to-fly-bundle-agrasmg1s-dji.html</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https://www.agronaplo.hu/szakfolyoirat/2021/01/szantofold/hol-tart-most-a-dronos-kijuttatas-szabalyozasa-konkretumok-es-nyitva-allo-kerdesek</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https://felasa.eu/indzen.aspx?cid=7&amp;zpen=best+nano+drone+2019&amp;xi=5&amp;xc=19&amp;pr=84.99</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A drónok csoportosításának főbb szempontjai:</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kialakítás szerint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hajtások száma szerint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vezérlés fajtája szerint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meghajtás típusa szerint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szárnyszerkezet szerint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méret szerint</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Az UAV-k (Unmanned Aerial Vehicle) kialakításuk szerint lehetnek:</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Merev szárnyú.</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Forgó szárnyú,</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Multi rotoros</a:t>
            </a:r>
            <a:endParaRPr/>
          </a:p>
          <a:p>
            <a:pPr indent="0" lvl="0" marL="158750" marR="0" rtl="0" algn="l">
              <a:lnSpc>
                <a:spcPct val="100000"/>
              </a:lnSpc>
              <a:spcBef>
                <a:spcPts val="0"/>
              </a:spcBef>
              <a:spcAft>
                <a:spcPts val="0"/>
              </a:spcAft>
              <a:buClr>
                <a:srgbClr val="000000"/>
              </a:buClr>
              <a:buSzPts val="1100"/>
              <a:buFont typeface="Arial"/>
              <a:buNone/>
            </a:pPr>
            <a:r>
              <a:rPr b="0" i="0" lang="hu-HU" sz="1100">
                <a:solidFill>
                  <a:schemeClr val="dk1"/>
                </a:solidFill>
                <a:latin typeface="Arial"/>
                <a:ea typeface="Arial"/>
                <a:cs typeface="Arial"/>
                <a:sym typeface="Arial"/>
              </a:rPr>
              <a:t>A merev szárnyú repülőgépek nagy előnye, hogy a repülési idejük jóval nagyobb, mint a koptereké, utazó sebességük is magas, jól terhelhetőek és gondos tervezés mellett a rezonancia szintjük is alacsony. </a:t>
            </a:r>
            <a:endParaRPr/>
          </a:p>
          <a:p>
            <a:pPr indent="0" lvl="0" marL="158750" marR="0" rtl="0" algn="l">
              <a:lnSpc>
                <a:spcPct val="100000"/>
              </a:lnSpc>
              <a:spcBef>
                <a:spcPts val="0"/>
              </a:spcBef>
              <a:spcAft>
                <a:spcPts val="0"/>
              </a:spcAft>
              <a:buClr>
                <a:srgbClr val="000000"/>
              </a:buClr>
              <a:buSzPts val="1100"/>
              <a:buFont typeface="Arial"/>
              <a:buNone/>
            </a:pPr>
            <a:r>
              <a:rPr b="0" i="0" lang="hu-HU" sz="1100">
                <a:solidFill>
                  <a:schemeClr val="dk1"/>
                </a:solidFill>
                <a:latin typeface="Arial"/>
                <a:ea typeface="Arial"/>
                <a:cs typeface="Arial"/>
                <a:sym typeface="Arial"/>
              </a:rPr>
              <a:t>Komoly hátrányuk azonban, hogy nem képesek helyből felszállásra, lebegésre és helyből leszállásra.</a:t>
            </a:r>
            <a:endParaRPr/>
          </a:p>
          <a:p>
            <a:pPr indent="0" lvl="0" marL="158750" marR="0" rtl="0" algn="l">
              <a:lnSpc>
                <a:spcPct val="100000"/>
              </a:lnSpc>
              <a:spcBef>
                <a:spcPts val="0"/>
              </a:spcBef>
              <a:spcAft>
                <a:spcPts val="0"/>
              </a:spcAft>
              <a:buClr>
                <a:srgbClr val="000000"/>
              </a:buClr>
              <a:buSzPts val="1100"/>
              <a:buFont typeface="Arial"/>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Jelen összeállításban a klasszikus </a:t>
            </a:r>
            <a:r>
              <a:rPr b="1" i="0" lang="hu-HU" sz="1100">
                <a:solidFill>
                  <a:schemeClr val="dk1"/>
                </a:solidFill>
                <a:latin typeface="Arial"/>
                <a:ea typeface="Arial"/>
                <a:cs typeface="Arial"/>
                <a:sym typeface="Arial"/>
              </a:rPr>
              <a:t>helikopterek</a:t>
            </a:r>
            <a:r>
              <a:rPr b="0" i="0" lang="hu-HU" sz="1100">
                <a:solidFill>
                  <a:schemeClr val="dk1"/>
                </a:solidFill>
                <a:latin typeface="Arial"/>
                <a:ea typeface="Arial"/>
                <a:cs typeface="Arial"/>
                <a:sym typeface="Arial"/>
              </a:rPr>
              <a:t> és a </a:t>
            </a:r>
            <a:r>
              <a:rPr b="1" i="0" lang="hu-HU" sz="1100">
                <a:solidFill>
                  <a:schemeClr val="dk1"/>
                </a:solidFill>
                <a:latin typeface="Arial"/>
                <a:ea typeface="Arial"/>
                <a:cs typeface="Arial"/>
                <a:sym typeface="Arial"/>
              </a:rPr>
              <a:t>multikopterek</a:t>
            </a:r>
            <a:r>
              <a:rPr b="0" i="0" lang="hu-HU" sz="1100">
                <a:solidFill>
                  <a:schemeClr val="dk1"/>
                </a:solidFill>
                <a:latin typeface="Arial"/>
                <a:ea typeface="Arial"/>
                <a:cs typeface="Arial"/>
                <a:sym typeface="Arial"/>
              </a:rPr>
              <a:t> kerülnek csoportosításra. </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A helicopter és a multicopter közti meghatározó különbség az, hogy míg a helicoptereknél a </a:t>
            </a:r>
            <a:r>
              <a:rPr b="1" i="0" lang="hu-HU" sz="1100">
                <a:solidFill>
                  <a:schemeClr val="dk1"/>
                </a:solidFill>
                <a:latin typeface="Arial"/>
                <a:ea typeface="Arial"/>
                <a:cs typeface="Arial"/>
                <a:sym typeface="Arial"/>
              </a:rPr>
              <a:t>forgószárnyak dőlésszögének változtatásával </a:t>
            </a:r>
            <a:r>
              <a:rPr b="0" i="0" lang="hu-HU" sz="1100">
                <a:solidFill>
                  <a:schemeClr val="dk1"/>
                </a:solidFill>
                <a:latin typeface="Arial"/>
                <a:ea typeface="Arial"/>
                <a:cs typeface="Arial"/>
                <a:sym typeface="Arial"/>
              </a:rPr>
              <a:t>változtatják a felhajtóerőt, addíg a multicoptereknél a fix dőlésszögű rotorok </a:t>
            </a:r>
            <a:r>
              <a:rPr b="1" i="0" lang="hu-HU" sz="1100">
                <a:solidFill>
                  <a:schemeClr val="dk1"/>
                </a:solidFill>
                <a:latin typeface="Arial"/>
                <a:ea typeface="Arial"/>
                <a:cs typeface="Arial"/>
                <a:sym typeface="Arial"/>
              </a:rPr>
              <a:t>forgási sebességének változtatásával </a:t>
            </a:r>
            <a:r>
              <a:rPr b="0" i="0" lang="hu-HU" sz="1100">
                <a:solidFill>
                  <a:schemeClr val="dk1"/>
                </a:solidFill>
                <a:latin typeface="Arial"/>
                <a:ea typeface="Arial"/>
                <a:cs typeface="Arial"/>
                <a:sym typeface="Arial"/>
              </a:rPr>
              <a:t>teszik ezt.</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A multikopterek több rotorral, karral és motorral rendelkező, azok által a levegőbe emelkedő és ott tartott repülőgépek. </a:t>
            </a:r>
            <a:endParaRPr/>
          </a:p>
          <a:p>
            <a:pPr indent="0" lvl="0" marL="158750" rtl="0" algn="l">
              <a:lnSpc>
                <a:spcPct val="100000"/>
              </a:lnSpc>
              <a:spcBef>
                <a:spcPts val="0"/>
              </a:spcBef>
              <a:spcAft>
                <a:spcPts val="0"/>
              </a:spcAft>
              <a:buSzPts val="1100"/>
              <a:buNone/>
            </a:pPr>
            <a:r>
              <a:t/>
            </a:r>
            <a:endParaRPr b="1"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A multikopterek leggyakoribb fajtái a quadrokpterek, melyek a hajtáselrendezés szerint lehetnek lehetnek:</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4 karon 4 motoros (quadcopter)</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3 karon 3 motoros</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3 karon 6 motoros</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6 karon 6 motoros (hexacopter)</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8 karon 8 motoros (octocopter)</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Alapelv, hogy minél több kar és azon motor van egy kopteren, annál könnyebb a meghajtását vezérelni, illetve annál nagyobb a hajtás megbízhatósága, amely a repülés területén a legfontosabb szempont.</a:t>
            </a:r>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A normál helikopterekhez képest a multikopterek előnye:</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stabil repülés</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kisebb a rezonancia</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relatív jól terhelhető</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könnyű javítani</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könnyű vezetni.</a:t>
            </a:r>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A helikopterek multikopterekhez viszonyított előnye:</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akrobatikus képességek</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magas "szélállóság".</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Vezérlés fajtája szerint többféle alternatíva jöhet szóba, pl.:</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Egyszerű kötél :egyszerű szerkezet, jó anyagminőség esetén csekély meghibásodási lehetőség.</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RC (radio controled - rádival kontrollált): ez esetben a gép kapcsolatban áll a pilótával, aki a nála lévő rádiós jeladón keresztül irányítja a gépet.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Automatikus: Itt a gép az előre beprogramozott paraméterek mentén "önállóan" repül. Ma leggyakrabban a GPS (Global Positioning System) jeleire építkezve írják meg az előre gyártott programokat.</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Sok esetben az utóbbi kettőt kombinálva használhatjuk.</a:t>
            </a:r>
            <a:endParaRPr/>
          </a:p>
          <a:p>
            <a:pPr indent="0" lvl="0" marL="158750" rtl="0" algn="l">
              <a:lnSpc>
                <a:spcPct val="100000"/>
              </a:lnSpc>
              <a:spcBef>
                <a:spcPts val="0"/>
              </a:spcBef>
              <a:spcAft>
                <a:spcPts val="0"/>
              </a:spcAft>
              <a:buSzPts val="1100"/>
              <a:buNone/>
            </a:pPr>
            <a:r>
              <a:t/>
            </a:r>
            <a:endParaRPr b="1"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Meghajtás típusa szerint megkülönböztetünk </a:t>
            </a:r>
            <a:r>
              <a:rPr b="1" i="0" lang="hu-HU" sz="1100">
                <a:solidFill>
                  <a:schemeClr val="dk1"/>
                </a:solidFill>
                <a:latin typeface="Arial"/>
                <a:ea typeface="Arial"/>
                <a:cs typeface="Arial"/>
                <a:sym typeface="Arial"/>
              </a:rPr>
              <a:t>elektromos</a:t>
            </a:r>
            <a:r>
              <a:rPr b="0" i="0" lang="hu-HU" sz="1100">
                <a:solidFill>
                  <a:schemeClr val="dk1"/>
                </a:solidFill>
                <a:latin typeface="Arial"/>
                <a:ea typeface="Arial"/>
                <a:cs typeface="Arial"/>
                <a:sym typeface="Arial"/>
              </a:rPr>
              <a:t> és belsőégésű motorral ellátott drónokat. Ezeken túl létezik a vitorlázó variáns is. Ez esetben a gépet a szél és más légáramlatok vezérlik, a "meghajtás" pedig csak annak irányítására és támogatására szolgál. (pl. vitorlázó modell repülőgépek).</a:t>
            </a:r>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Az elektromos meghajtás előnye:</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könnyű szerelni, felépíteni</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Alacsonyabb alkatrész ár</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Relatív alacsony súly </a:t>
            </a:r>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Hátránya</a:t>
            </a:r>
            <a:r>
              <a:rPr b="0" i="0" lang="hu-HU" sz="1100">
                <a:solidFill>
                  <a:schemeClr val="dk1"/>
                </a:solidFill>
                <a:latin typeface="Arial"/>
                <a:ea typeface="Arial"/>
                <a:cs typeface="Arial"/>
                <a:sym typeface="Arial"/>
              </a:rPr>
              <a: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akkumulátor magas súlya</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rövid repülési idő</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Mezőgazdasági alkalmazás esetén a jelenleg elérhető akkumulátor technika miatt az elektromos energia nem biztosít megfelelő repülési időt a nagyobb gazdaságok ellátására. </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A belsőégésű motoros meghajtás előnye:</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Relatív nagy terhelhetőség</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A hasonló légijárművekkel való nagymértékű egyezőség</a:t>
            </a:r>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Hátránya</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drága</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komplexebb felépítés</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A mezőgazdasági alkalmazásoknál a belsőégésű motorral hajtott verzióknál a hajtóanyagtartály kapacitása egyfajta szűk keresztmetszet, illetve a hajtóanyag tömege csökkenti a felvihető hasznos tömeget.</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(http://www.ant.hu/hu/blog/drone-ok-csoportositasa#hajtasok_szama_szerint)</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i="0" lang="hu-HU" sz="1100">
                <a:solidFill>
                  <a:schemeClr val="dk1"/>
                </a:solidFill>
                <a:latin typeface="Arial"/>
                <a:ea typeface="Arial"/>
                <a:cs typeface="Arial"/>
                <a:sym typeface="Arial"/>
              </a:rPr>
              <a:t>Méret szerint:</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igen kicsi, úgynevezett nano drone-ok-tól </a:t>
            </a:r>
            <a:endParaRPr/>
          </a:p>
          <a:p>
            <a:pPr indent="-298450" lvl="0" marL="457200" rtl="0" algn="l">
              <a:lnSpc>
                <a:spcPct val="100000"/>
              </a:lnSpc>
              <a:spcBef>
                <a:spcPts val="0"/>
              </a:spcBef>
              <a:spcAft>
                <a:spcPts val="0"/>
              </a:spcAft>
              <a:buSzPts val="1100"/>
              <a:buChar char="●"/>
            </a:pPr>
            <a:r>
              <a:rPr b="0" i="0" lang="hu-HU" sz="1100">
                <a:solidFill>
                  <a:schemeClr val="dk1"/>
                </a:solidFill>
                <a:latin typeface="Arial"/>
                <a:ea typeface="Arial"/>
                <a:cs typeface="Arial"/>
                <a:sym typeface="Arial"/>
              </a:rPr>
              <a:t>akár a klasszikus (ember vezette) repülőgép méretig.</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A gépek méretét egy számmal szokták megadni, mely a merev szárnyú repülőknél a repülő szárnyfesztávja (két szárnyvég távolsága), míg a copter-eknél a főrotor levelének a hossza.</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Általános nézet, hogy a coptereket "kicsi" és "nagy" méretűnek szokták nevezni. A "kicsi méret" azt jelenti, hogy a gép nem haladja meg a 2 000-2 500 cm-t. E felett "nagy méretű" gépről beszélünk.</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Az előzőbe a repülőgépek, míg az utóbbiba a copterek tartoznak.</a:t>
            </a:r>
            <a:endParaRPr/>
          </a:p>
          <a:p>
            <a:pPr indent="0" lvl="0" marL="158750" rtl="0" algn="l">
              <a:lnSpc>
                <a:spcPct val="100000"/>
              </a:lnSpc>
              <a:spcBef>
                <a:spcPts val="0"/>
              </a:spcBef>
              <a:spcAft>
                <a:spcPts val="0"/>
              </a:spcAft>
              <a:buSzPts val="1100"/>
              <a:buNone/>
            </a:pPr>
            <a:r>
              <a:rPr b="0" i="0" lang="hu-HU" sz="1100">
                <a:solidFill>
                  <a:schemeClr val="dk1"/>
                </a:solidFill>
                <a:latin typeface="Arial"/>
                <a:ea typeface="Arial"/>
                <a:cs typeface="Arial"/>
                <a:sym typeface="Arial"/>
              </a:rPr>
              <a:t>Léteztek itt is hibrid megoldások, de nem hinném, hogy ezt az extremitást hosszasan kellene részletezni.</a:t>
            </a:r>
            <a:endParaRPr/>
          </a:p>
          <a:p>
            <a:pPr indent="0" lvl="0" marL="158750" rtl="0" algn="l">
              <a:lnSpc>
                <a:spcPct val="100000"/>
              </a:lnSpc>
              <a:spcBef>
                <a:spcPts val="0"/>
              </a:spcBef>
              <a:spcAft>
                <a:spcPts val="0"/>
              </a:spcAft>
              <a:buSzPts val="1100"/>
              <a:buNone/>
            </a:pPr>
            <a:r>
              <a:t/>
            </a:r>
            <a:endParaRPr b="0" i="0" sz="11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A precíziós technológiák alkalmazása számos gazdasági előnnyel jár a hagyományos termeléshez képest:</a:t>
            </a:r>
            <a:endParaRPr/>
          </a:p>
          <a:p>
            <a:pPr indent="0" lvl="0" marL="158750" rtl="0" algn="l">
              <a:lnSpc>
                <a:spcPct val="100000"/>
              </a:lnSpc>
              <a:spcBef>
                <a:spcPts val="0"/>
              </a:spcBef>
              <a:spcAft>
                <a:spcPts val="0"/>
              </a:spcAft>
              <a:buSzPts val="1100"/>
              <a:buNone/>
            </a:pPr>
            <a:r>
              <a:rPr lang="hu-HU"/>
              <a:t>•	a termelés jövedelmezősége kedvezőbben alakulhat,</a:t>
            </a:r>
            <a:endParaRPr/>
          </a:p>
          <a:p>
            <a:pPr indent="0" lvl="0" marL="158750" rtl="0" algn="l">
              <a:lnSpc>
                <a:spcPct val="100000"/>
              </a:lnSpc>
              <a:spcBef>
                <a:spcPts val="0"/>
              </a:spcBef>
              <a:spcAft>
                <a:spcPts val="0"/>
              </a:spcAft>
              <a:buSzPts val="1100"/>
              <a:buNone/>
            </a:pPr>
            <a:r>
              <a:rPr lang="hu-HU"/>
              <a:t>•	optimalizálható az inputanyag-felhasználás optimalizálásán, a munkaerő-felhasználás</a:t>
            </a:r>
            <a:endParaRPr/>
          </a:p>
          <a:p>
            <a:pPr indent="0" lvl="0" marL="158750" rtl="0" algn="l">
              <a:lnSpc>
                <a:spcPct val="100000"/>
              </a:lnSpc>
              <a:spcBef>
                <a:spcPts val="0"/>
              </a:spcBef>
              <a:spcAft>
                <a:spcPts val="0"/>
              </a:spcAft>
              <a:buSzPts val="1100"/>
              <a:buNone/>
            </a:pPr>
            <a:r>
              <a:rPr lang="hu-HU"/>
              <a:t>•	növekszik a termelési egységre (terület, állat) jutó termék mennyisége </a:t>
            </a:r>
            <a:endParaRPr/>
          </a:p>
          <a:p>
            <a:pPr indent="0" lvl="0" marL="158750" rtl="0" algn="l">
              <a:lnSpc>
                <a:spcPct val="100000"/>
              </a:lnSpc>
              <a:spcBef>
                <a:spcPts val="0"/>
              </a:spcBef>
              <a:spcAft>
                <a:spcPts val="0"/>
              </a:spcAft>
              <a:buSzPts val="1100"/>
              <a:buNone/>
            </a:pPr>
            <a:r>
              <a:rPr lang="hu-HU"/>
              <a:t>•	javul a termékminőség,</a:t>
            </a:r>
            <a:endParaRPr/>
          </a:p>
          <a:p>
            <a:pPr indent="0" lvl="0" marL="158750" rtl="0" algn="l">
              <a:lnSpc>
                <a:spcPct val="100000"/>
              </a:lnSpc>
              <a:spcBef>
                <a:spcPts val="0"/>
              </a:spcBef>
              <a:spcAft>
                <a:spcPts val="0"/>
              </a:spcAft>
              <a:buSzPts val="1100"/>
              <a:buNone/>
            </a:pPr>
            <a:r>
              <a:rPr lang="hu-HU"/>
              <a:t>•	csökken a hozam ingadozás</a:t>
            </a:r>
            <a:endParaRPr/>
          </a:p>
          <a:p>
            <a:pPr indent="0" lvl="0" marL="158750" rtl="0" algn="l">
              <a:lnSpc>
                <a:spcPct val="100000"/>
              </a:lnSpc>
              <a:spcBef>
                <a:spcPts val="0"/>
              </a:spcBef>
              <a:spcAft>
                <a:spcPts val="0"/>
              </a:spcAft>
              <a:buSzPts val="1100"/>
              <a:buNone/>
            </a:pPr>
            <a:r>
              <a:rPr lang="hu-HU"/>
              <a:t>A fentiek alapvető motivációs tényezők, és a nem csak a kedvezőtlen adottságú vállalkozások számára jelenthet előrelépést, de a jól működő vállalkozások is javíthatják a gazdálkodási rendszerük szervezettségét, gazdasági eredményét.</a:t>
            </a:r>
            <a:endParaRPr/>
          </a:p>
          <a:p>
            <a:pPr indent="0" lvl="0" marL="158750" rtl="0" algn="l">
              <a:lnSpc>
                <a:spcPct val="100000"/>
              </a:lnSpc>
              <a:spcBef>
                <a:spcPts val="0"/>
              </a:spcBef>
              <a:spcAft>
                <a:spcPts val="0"/>
              </a:spcAft>
              <a:buSzPts val="1100"/>
              <a:buNone/>
            </a:pPr>
            <a:r>
              <a:rPr lang="hu-HU"/>
              <a:t>Főbb motivációs tényezők a precíziós szántóföldi gazdálkodás elindítására:</a:t>
            </a:r>
            <a:endParaRPr/>
          </a:p>
          <a:p>
            <a:pPr indent="0" lvl="0" marL="158750" rtl="0" algn="l">
              <a:lnSpc>
                <a:spcPct val="100000"/>
              </a:lnSpc>
              <a:spcBef>
                <a:spcPts val="0"/>
              </a:spcBef>
              <a:spcAft>
                <a:spcPts val="0"/>
              </a:spcAft>
              <a:buSzPts val="1100"/>
              <a:buNone/>
            </a:pPr>
            <a:r>
              <a:rPr lang="hu-HU"/>
              <a:t>•	pontos munkaminőség ellenőrzése, </a:t>
            </a:r>
            <a:endParaRPr/>
          </a:p>
          <a:p>
            <a:pPr indent="0" lvl="0" marL="158750" rtl="0" algn="l">
              <a:lnSpc>
                <a:spcPct val="100000"/>
              </a:lnSpc>
              <a:spcBef>
                <a:spcPts val="0"/>
              </a:spcBef>
              <a:spcAft>
                <a:spcPts val="0"/>
              </a:spcAft>
              <a:buSzPts val="1100"/>
              <a:buNone/>
            </a:pPr>
            <a:r>
              <a:rPr lang="hu-HU"/>
              <a:t>•	rossz talajadottságok ellensúlyozása,</a:t>
            </a:r>
            <a:endParaRPr/>
          </a:p>
          <a:p>
            <a:pPr indent="0" lvl="0" marL="158750" rtl="0" algn="l">
              <a:lnSpc>
                <a:spcPct val="100000"/>
              </a:lnSpc>
              <a:spcBef>
                <a:spcPts val="0"/>
              </a:spcBef>
              <a:spcAft>
                <a:spcPts val="0"/>
              </a:spcAft>
              <a:buSzPts val="1100"/>
              <a:buNone/>
            </a:pPr>
            <a:r>
              <a:rPr lang="hu-HU"/>
              <a:t>•	munkaerőhiány miatti kézi munkaerő csökkentés,</a:t>
            </a:r>
            <a:endParaRPr/>
          </a:p>
          <a:p>
            <a:pPr indent="0" lvl="0" marL="158750" rtl="0" algn="l">
              <a:lnSpc>
                <a:spcPct val="100000"/>
              </a:lnSpc>
              <a:spcBef>
                <a:spcPts val="0"/>
              </a:spcBef>
              <a:spcAft>
                <a:spcPts val="0"/>
              </a:spcAft>
              <a:buSzPts val="1100"/>
              <a:buNone/>
            </a:pPr>
            <a:r>
              <a:rPr lang="hu-HU"/>
              <a:t>•	intenzív növekedés lehetősége,</a:t>
            </a:r>
            <a:endParaRPr/>
          </a:p>
          <a:p>
            <a:pPr indent="0" lvl="0" marL="158750" rtl="0" algn="l">
              <a:lnSpc>
                <a:spcPct val="100000"/>
              </a:lnSpc>
              <a:spcBef>
                <a:spcPts val="0"/>
              </a:spcBef>
              <a:spcAft>
                <a:spcPts val="0"/>
              </a:spcAft>
              <a:buSzPts val="1100"/>
              <a:buNone/>
            </a:pPr>
            <a:r>
              <a:rPr lang="hu-HU"/>
              <a:t>•	a profit növelés,</a:t>
            </a:r>
            <a:endParaRPr/>
          </a:p>
          <a:p>
            <a:pPr indent="0" lvl="0" marL="158750" rtl="0" algn="l">
              <a:lnSpc>
                <a:spcPct val="100000"/>
              </a:lnSpc>
              <a:spcBef>
                <a:spcPts val="0"/>
              </a:spcBef>
              <a:spcAft>
                <a:spcPts val="0"/>
              </a:spcAft>
              <a:buSzPts val="1100"/>
              <a:buNone/>
            </a:pPr>
            <a:r>
              <a:rPr lang="hu-HU"/>
              <a:t>•	költség csökkentés (vetőmag, műtrágya, növényvédőszer, üzemanyag, munkaidő megtakarítás)</a:t>
            </a:r>
            <a:endParaRPr/>
          </a:p>
          <a:p>
            <a:pPr indent="0" lvl="0" marL="158750" rtl="0" algn="l">
              <a:lnSpc>
                <a:spcPct val="100000"/>
              </a:lnSpc>
              <a:spcBef>
                <a:spcPts val="0"/>
              </a:spcBef>
              <a:spcAft>
                <a:spcPts val="0"/>
              </a:spcAft>
              <a:buSzPts val="1100"/>
              <a:buNone/>
            </a:pPr>
            <a:r>
              <a:rPr lang="hu-HU"/>
              <a:t>A precíziós gazdálkodásra való áttérés jelentős beruházási költségekkel jár, elsősorban a gépek, berendezések nagy értéke miatt. Példaként a precíziós szántóföldi gazdálkodáshoz az alábbi főbb technikai eszközök szük:égesek?</a:t>
            </a:r>
            <a:endParaRPr/>
          </a:p>
          <a:p>
            <a:pPr indent="0" lvl="0" marL="158750" rtl="0" algn="l">
              <a:lnSpc>
                <a:spcPct val="100000"/>
              </a:lnSpc>
              <a:spcBef>
                <a:spcPts val="0"/>
              </a:spcBef>
              <a:spcAft>
                <a:spcPts val="0"/>
              </a:spcAft>
              <a:buSzPts val="1100"/>
              <a:buNone/>
            </a:pPr>
            <a:r>
              <a:rPr lang="hu-HU"/>
              <a:t>•	talajmintavételező,</a:t>
            </a:r>
            <a:endParaRPr/>
          </a:p>
          <a:p>
            <a:pPr indent="0" lvl="0" marL="158750" rtl="0" algn="l">
              <a:lnSpc>
                <a:spcPct val="100000"/>
              </a:lnSpc>
              <a:spcBef>
                <a:spcPts val="0"/>
              </a:spcBef>
              <a:spcAft>
                <a:spcPts val="0"/>
              </a:spcAft>
              <a:buSzPts val="1100"/>
              <a:buNone/>
            </a:pPr>
            <a:r>
              <a:rPr lang="hu-HU"/>
              <a:t>•	hozammérő,</a:t>
            </a:r>
            <a:endParaRPr/>
          </a:p>
          <a:p>
            <a:pPr indent="0" lvl="0" marL="158750" rtl="0" algn="l">
              <a:lnSpc>
                <a:spcPct val="100000"/>
              </a:lnSpc>
              <a:spcBef>
                <a:spcPts val="0"/>
              </a:spcBef>
              <a:spcAft>
                <a:spcPts val="0"/>
              </a:spcAft>
              <a:buSzPts val="1100"/>
              <a:buNone/>
            </a:pPr>
            <a:r>
              <a:rPr lang="hu-HU"/>
              <a:t>•	vetésellenőrző,</a:t>
            </a:r>
            <a:endParaRPr/>
          </a:p>
          <a:p>
            <a:pPr indent="0" lvl="0" marL="158750" rtl="0" algn="l">
              <a:lnSpc>
                <a:spcPct val="100000"/>
              </a:lnSpc>
              <a:spcBef>
                <a:spcPts val="0"/>
              </a:spcBef>
              <a:spcAft>
                <a:spcPts val="0"/>
              </a:spcAft>
              <a:buSzPts val="1100"/>
              <a:buNone/>
            </a:pPr>
            <a:r>
              <a:rPr lang="hu-HU"/>
              <a:t>•	navigációs rendszerrel felszerelt traktor, </a:t>
            </a:r>
            <a:endParaRPr/>
          </a:p>
          <a:p>
            <a:pPr indent="0" lvl="0" marL="158750" rtl="0" algn="l">
              <a:lnSpc>
                <a:spcPct val="100000"/>
              </a:lnSpc>
              <a:spcBef>
                <a:spcPts val="0"/>
              </a:spcBef>
              <a:spcAft>
                <a:spcPts val="0"/>
              </a:spcAft>
              <a:buSzPts val="1100"/>
              <a:buNone/>
            </a:pPr>
            <a:r>
              <a:rPr lang="hu-HU"/>
              <a:t>•	RTK hozzáférés,</a:t>
            </a:r>
            <a:endParaRPr/>
          </a:p>
          <a:p>
            <a:pPr indent="0" lvl="0" marL="158750" rtl="0" algn="l">
              <a:lnSpc>
                <a:spcPct val="100000"/>
              </a:lnSpc>
              <a:spcBef>
                <a:spcPts val="0"/>
              </a:spcBef>
              <a:spcAft>
                <a:spcPts val="0"/>
              </a:spcAft>
              <a:buSzPts val="1100"/>
              <a:buNone/>
            </a:pPr>
            <a:r>
              <a:rPr lang="hu-HU"/>
              <a:t>•	automatikus kormányrendszer, vagy robotpilóta</a:t>
            </a:r>
            <a:endParaRPr/>
          </a:p>
          <a:p>
            <a:pPr indent="0" lvl="0" marL="158750" rtl="0" algn="l">
              <a:lnSpc>
                <a:spcPct val="100000"/>
              </a:lnSpc>
              <a:spcBef>
                <a:spcPts val="0"/>
              </a:spcBef>
              <a:spcAft>
                <a:spcPts val="0"/>
              </a:spcAft>
              <a:buSzPts val="1100"/>
              <a:buNone/>
            </a:pPr>
            <a:r>
              <a:rPr lang="hu-HU"/>
              <a:t>•	szakaszvezérlésű kijuttató egységekkel rendelkező munkagépek</a:t>
            </a:r>
            <a:endParaRPr/>
          </a:p>
          <a:p>
            <a:pPr indent="0" lvl="0" marL="158750" rtl="0" algn="l">
              <a:lnSpc>
                <a:spcPct val="100000"/>
              </a:lnSpc>
              <a:spcBef>
                <a:spcPts val="0"/>
              </a:spcBef>
              <a:spcAft>
                <a:spcPts val="0"/>
              </a:spcAft>
              <a:buSzPts val="1100"/>
              <a:buNone/>
            </a:pPr>
            <a:r>
              <a:rPr lang="hu-HU"/>
              <a:t>•	korszerű informatikai, vállalatirányítási rendszer</a:t>
            </a:r>
            <a:endParaRPr/>
          </a:p>
          <a:p>
            <a:pPr indent="0" lvl="0" marL="158750" rtl="0" algn="l">
              <a:lnSpc>
                <a:spcPct val="100000"/>
              </a:lnSpc>
              <a:spcBef>
                <a:spcPts val="0"/>
              </a:spcBef>
              <a:spcAft>
                <a:spcPts val="0"/>
              </a:spcAft>
              <a:buSzPts val="1100"/>
              <a:buNone/>
            </a:pPr>
            <a:r>
              <a:rPr lang="hu-HU"/>
              <a:t>A precíziós technológiák bevezetésének technikai eszközrendszere esetében különös hangsúlyt kapnak az automatikus irányítórendszerek (vezérlés, szabályozás), amelyek a gép mozgását, illetve az egyes szerkezeti egységek (pl vetőelem) működtetését végzik.</a:t>
            </a:r>
            <a:endParaRPr/>
          </a:p>
          <a:p>
            <a:pPr indent="0" lvl="0" marL="158750" rtl="0" algn="l">
              <a:lnSpc>
                <a:spcPct val="100000"/>
              </a:lnSpc>
              <a:spcBef>
                <a:spcPts val="0"/>
              </a:spcBef>
              <a:spcAft>
                <a:spcPts val="0"/>
              </a:spcAft>
              <a:buSzPts val="1100"/>
              <a:buNone/>
            </a:pPr>
            <a:r>
              <a:rPr lang="hu-HU"/>
              <a:t>Az automata kormányzás ideális nyomvonalon tartja a gépet. Egyenesek maradnak a sorok, kedvezőtlen időjárási helyzetben, szárazság esetén nagy porban vagy késő őszi hónapokban, ködös-párás levegőben, illetve éjszakai munkakörülmények között is.</a:t>
            </a:r>
            <a:endParaRPr/>
          </a:p>
          <a:p>
            <a:pPr indent="0" lvl="0" marL="158750" rtl="0" algn="l">
              <a:lnSpc>
                <a:spcPct val="100000"/>
              </a:lnSpc>
              <a:spcBef>
                <a:spcPts val="0"/>
              </a:spcBef>
              <a:spcAft>
                <a:spcPts val="0"/>
              </a:spcAft>
              <a:buSzPts val="1100"/>
              <a:buNone/>
            </a:pPr>
            <a:r>
              <a:rPr lang="hu-HU"/>
              <a:t>Alapvetően kétféle megoldás létezik: a kormányautomatika és a robotpilóta. A robotpilóta rendszerek nem azonosak a kormányautomatikával, a kettő között szerkezeti kialakításban jelentős különbség van. Bár ugyanúgy GPS jelvevő antennák által feldolgozott jelek alapján navigálja a robotpilóta vezérlésén keresztül a kormányzást, viszont itt nem a kormánykerékre, vagy a kormányoszlopra szerelt mozgató mechanizmus, (dörzskerék, fogaskoszorú, stb.) végzi el az automatikus korrekciót a kormányberendezésen, hanem a hidrosztatikus kormányrendszerbe épített hidraulikus vezérlőszeleppel történik a kormányzás irányítása.</a:t>
            </a:r>
            <a:endParaRPr/>
          </a:p>
          <a:p>
            <a:pPr indent="0" lvl="0" marL="158750" rtl="0" algn="l">
              <a:lnSpc>
                <a:spcPct val="100000"/>
              </a:lnSpc>
              <a:spcBef>
                <a:spcPts val="0"/>
              </a:spcBef>
              <a:spcAft>
                <a:spcPts val="0"/>
              </a:spcAft>
              <a:buSzPts val="1100"/>
              <a:buNone/>
            </a:pPr>
            <a:r>
              <a:rPr lang="hu-HU"/>
              <a:t>Az aktív munkagép-kormányzás egymástól függetlenül, aktívan kormányozza az erőgépet és a munkagépet, így mind az erőgép, mind a munkagép pontosan a kívánt nyomon halad. Például sorközművelésnél is alkalmazható, ahol a passzív munkagép-kormányzást használó erőgép taposást okozna. A munkagépre ez esetben lényegében egy komplett robotpilóta-rendszer kerül kiépítésre. A tényleges kormányzást farkereke, fartárcsák vagy eltolható felfüggesztés végzi.</a:t>
            </a:r>
            <a:endParaRPr/>
          </a:p>
          <a:p>
            <a:pPr indent="0" lvl="0" marL="158750" rtl="0" algn="l">
              <a:lnSpc>
                <a:spcPct val="100000"/>
              </a:lnSpc>
              <a:spcBef>
                <a:spcPts val="0"/>
              </a:spcBef>
              <a:spcAft>
                <a:spcPts val="0"/>
              </a:spcAft>
              <a:buSzPts val="1100"/>
              <a:buNone/>
            </a:pPr>
            <a:r>
              <a:rPr lang="hu-HU"/>
              <a:t>A precíziós gazdálkodás bevezetéséből származó megtakarítás, a beruházás megtérülési idejenek meghatározásához a technológia bevezetéséből származó időegységre vetített jövedelemtöbbletet kell megállapítani, amelyet számos tényező befolyásol.</a:t>
            </a:r>
            <a:endParaRPr/>
          </a:p>
          <a:p>
            <a:pPr indent="0" lvl="0" marL="158750" rtl="0" algn="l">
              <a:lnSpc>
                <a:spcPct val="100000"/>
              </a:lnSpc>
              <a:spcBef>
                <a:spcPts val="0"/>
              </a:spcBef>
              <a:spcAft>
                <a:spcPts val="0"/>
              </a:spcAft>
              <a:buSzPts val="1100"/>
              <a:buNone/>
            </a:pPr>
            <a:r>
              <a:rPr lang="hu-HU"/>
              <a:t>A költségcsökkenés mértéke függ a termelés intenzitásától, szántóföldi-, kertészeti termesztésnél a eltérő környezeti (klíma, talaj stb) adottságoktól.</a:t>
            </a:r>
            <a:endParaRPr/>
          </a:p>
          <a:p>
            <a:pPr indent="0" lvl="0" marL="158750" rtl="0" algn="l">
              <a:lnSpc>
                <a:spcPct val="100000"/>
              </a:lnSpc>
              <a:spcBef>
                <a:spcPts val="0"/>
              </a:spcBef>
              <a:spcAft>
                <a:spcPts val="0"/>
              </a:spcAft>
              <a:buSzPts val="1100"/>
              <a:buNone/>
            </a:pPr>
            <a:r>
              <a:rPr lang="hu-HU"/>
              <a:t>A költségcsökkentés szempontjából legjelentősebb technológiai elemek esetében a tapasztalatok alapján az alábbi megtakarítások jelentkeznek:</a:t>
            </a:r>
            <a:endParaRPr/>
          </a:p>
          <a:p>
            <a:pPr indent="0" lvl="0" marL="158750" rtl="0" algn="l">
              <a:lnSpc>
                <a:spcPct val="100000"/>
              </a:lnSpc>
              <a:spcBef>
                <a:spcPts val="0"/>
              </a:spcBef>
              <a:spcAft>
                <a:spcPts val="0"/>
              </a:spcAft>
              <a:buSzPts val="1100"/>
              <a:buNone/>
            </a:pPr>
            <a:r>
              <a:rPr lang="hu-HU"/>
              <a:t>•	tápanyag-utánpótlás: a hazai nagyüzemeknél átlagosan 15 %, nemzetközi viszonylatban 30 % </a:t>
            </a:r>
            <a:endParaRPr/>
          </a:p>
          <a:p>
            <a:pPr indent="0" lvl="0" marL="158750" rtl="0" algn="l">
              <a:lnSpc>
                <a:spcPct val="100000"/>
              </a:lnSpc>
              <a:spcBef>
                <a:spcPts val="0"/>
              </a:spcBef>
              <a:spcAft>
                <a:spcPts val="0"/>
              </a:spcAft>
              <a:buSzPts val="1100"/>
              <a:buNone/>
            </a:pPr>
            <a:r>
              <a:rPr lang="hu-HU"/>
              <a:t>•	növényvédelem: 50-60 %. (mivel a cukorrépa igényli a legtöbb növényvédőszert és üzemanyagot a költségmegtakarítás mértéke itt a legjelentősebb)</a:t>
            </a:r>
            <a:endParaRPr/>
          </a:p>
          <a:p>
            <a:pPr indent="0" lvl="0" marL="158750" rtl="0" algn="l">
              <a:lnSpc>
                <a:spcPct val="100000"/>
              </a:lnSpc>
              <a:spcBef>
                <a:spcPts val="0"/>
              </a:spcBef>
              <a:spcAft>
                <a:spcPts val="0"/>
              </a:spcAft>
              <a:buSzPts val="1100"/>
              <a:buNone/>
            </a:pPr>
            <a:r>
              <a:rPr lang="hu-HU"/>
              <a:t>•	gyomirtás: 10-40 % </a:t>
            </a:r>
            <a:endParaRPr/>
          </a:p>
          <a:p>
            <a:pPr indent="0" lvl="0" marL="158750" rtl="0" algn="l">
              <a:lnSpc>
                <a:spcPct val="100000"/>
              </a:lnSpc>
              <a:spcBef>
                <a:spcPts val="0"/>
              </a:spcBef>
              <a:spcAft>
                <a:spcPts val="0"/>
              </a:spcAft>
              <a:buSzPts val="1100"/>
              <a:buNone/>
            </a:pPr>
            <a:r>
              <a:rPr lang="hu-HU"/>
              <a:t>•	vetés: 4 %-os vetőmag megtakarítás</a:t>
            </a:r>
            <a:endParaRPr/>
          </a:p>
          <a:p>
            <a:pPr indent="0" lvl="0" marL="158750" rtl="0" algn="l">
              <a:lnSpc>
                <a:spcPct val="100000"/>
              </a:lnSpc>
              <a:spcBef>
                <a:spcPts val="0"/>
              </a:spcBef>
              <a:spcAft>
                <a:spcPts val="0"/>
              </a:spcAft>
              <a:buSzPts val="1100"/>
              <a:buNone/>
            </a:pPr>
            <a:r>
              <a:rPr lang="hu-HU"/>
              <a:t>Egy technikai megoldást kiemelve elmondható, hogy pl. szakaszvezérlő automatika alkalmazásával  a vetési ráfordítás jelentősen csökkenthető. A feleslegesen vetett sorok extraköltséget jelentenek, ezek eliminálhatók a táblaalakhoz igazodó sorelzárással, így egy 1200-1500 ha-os területen  akár 1-1,5 mFt megtakarítás érhető el.</a:t>
            </a:r>
            <a:endParaRPr/>
          </a:p>
          <a:p>
            <a:pPr indent="0" lvl="0" marL="158750" rtl="0" algn="l">
              <a:lnSpc>
                <a:spcPct val="100000"/>
              </a:lnSpc>
              <a:spcBef>
                <a:spcPts val="0"/>
              </a:spcBef>
              <a:spcAft>
                <a:spcPts val="0"/>
              </a:spcAft>
              <a:buSzPts val="1100"/>
              <a:buNone/>
            </a:pPr>
            <a:r>
              <a:rPr lang="hu-HU"/>
              <a:t>Tapasztalatok alapján egyes területeken pl. az alábbi megtakarítást eredményezte a precíziós gazdálkodás bevezetése:</a:t>
            </a:r>
            <a:endParaRPr/>
          </a:p>
          <a:p>
            <a:pPr indent="0" lvl="0" marL="158750" rtl="0" algn="l">
              <a:lnSpc>
                <a:spcPct val="100000"/>
              </a:lnSpc>
              <a:spcBef>
                <a:spcPts val="0"/>
              </a:spcBef>
              <a:spcAft>
                <a:spcPts val="0"/>
              </a:spcAft>
              <a:buSzPts val="1100"/>
              <a:buNone/>
            </a:pPr>
            <a:r>
              <a:rPr lang="hu-HU"/>
              <a:t>•	Kiskunsági homokhátság: 1500 ha-on kb. 20.000Ft/ha</a:t>
            </a:r>
            <a:endParaRPr/>
          </a:p>
          <a:p>
            <a:pPr indent="0" lvl="0" marL="158750" rtl="0" algn="l">
              <a:lnSpc>
                <a:spcPct val="100000"/>
              </a:lnSpc>
              <a:spcBef>
                <a:spcPts val="0"/>
              </a:spcBef>
              <a:spcAft>
                <a:spcPts val="0"/>
              </a:spcAft>
              <a:buSzPts val="1100"/>
              <a:buNone/>
            </a:pPr>
            <a:r>
              <a:rPr lang="hu-HU"/>
              <a:t>•	Szerbia: 3000 ha-os gazdaságban kb. 15 %.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p:txBody>
      </p:sp>
      <p:sp>
        <p:nvSpPr>
          <p:cNvPr id="577" name="Google Shape;577;p5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Kép:</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https://civilkontroll.com/te-elfogadnad-egy-robot-iteletet-robot-birok-hozzak-az-iteletet-a-jovoben/</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Bizonyos szempontból, egyes területeken a mesterséges intelligencia már hatékonyabban teljesít a humán intelligenciánál.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Azonban a robotok mesterséges intelligencián alapuló képességei általánosan még nem haladták meg az ember intelligenciának képességét.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robotokkal kapcsolatos jogi szabályozás ma leginkább arra irányul, hogy hogyan tudjuk a technológiát:</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a piacra bevezetni, </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szabványosítani, </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engedélyeztetni, </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milyen szavatossági-, </a:t>
            </a:r>
            <a:endParaRPr/>
          </a:p>
          <a:p>
            <a:pPr indent="-298450" lvl="0" marL="457200" rtl="0" algn="l">
              <a:lnSpc>
                <a:spcPct val="100000"/>
              </a:lnSpc>
              <a:spcBef>
                <a:spcPts val="0"/>
              </a:spcBef>
              <a:spcAft>
                <a:spcPts val="0"/>
              </a:spcAft>
              <a:buSzPts val="1100"/>
              <a:buChar char="●"/>
            </a:pPr>
            <a:r>
              <a:rPr lang="hu-HU" sz="1200">
                <a:solidFill>
                  <a:schemeClr val="dk1"/>
                </a:solidFill>
                <a:latin typeface="Arial"/>
                <a:ea typeface="Arial"/>
                <a:cs typeface="Arial"/>
                <a:sym typeface="Arial"/>
              </a:rPr>
              <a:t>szerződési kellékeknek kell megfelelni,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mit lehet kialakítani annak kivédésére, hogy a robotok hátrányos társadalmi következményt jelentsenek.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szabályozás egyik célterülete az ipar, amelyre sztenderdeket kell majd megállapítani, a másik pedig a fogyasztók védelme.</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fogyasztók, felhasználók védelme kiemelten fontos, hiszen a robotok olyan cselekményeket végeznek, amelyek vonatkozásait a mai jogszabályi keretek közé kell illeszteni.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Talán a legfontosabb a felelősség kérdése, vagyis a robotok által végzett cselekményekért való felelősség.</a:t>
            </a:r>
            <a:endParaRPr/>
          </a:p>
          <a:p>
            <a:pPr indent="-228600" lvl="0" marL="45720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587" name="Google Shape;587;p5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robotok döntéshozatalának egyre fokozódó autonómiája az elmúlt években kezdi felvetni a robot jogalanyiságának a kérdését.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Ennek lényege, hogy lehet-e robot jogviszonyok (jogilag releváns társadalmi viszonyok) alanya, lehetnek-e jogai, terhelhetik-e kötelezettségek?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felelősség kérdésére szűkítve a problémát: felelősségre vonható-e a robot személyesen az általa okozott kárért, lehet-e kártérítési jogviszony alanya, a robot alanyává válhat-e valamilyen utólagos felelősségi viszonynak?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Mindaddig, amíg a robot csupán egy emberi parancsokat végrehajtó technikai eszköz, addig a jogalanyiság kérdése nem időszerű, ám abban a pillanatban, amikor a robotról, mint autonóm döntések meghozatalára képes entitásról gondolkodunk, az instrumentalitás érve nem tartható és a jogilag releváns status problematikája sem kerülhető meg.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Bár a robot ilyenkor is – jó esetben az ember érdekében működő – eszköz, mégis ha önálló döntést hoz, annak kihatása van az ember felelősségére – ezért is fontos más minőségként is tekinteni rá, nem csupán eszközként.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valódi kérdés azonban a döntésnek a minősége, az tudniillik, hogy egy előre meghatározott (programozott) szabályrendszer alapján hozza meg a döntését, vagy azt újra értelmezheti, tovább fejlesztheti, vagy akár figyelmen kívül is hagyhatja.</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cselekvőképesség a jogtudomány szerint az embernek (és csakis az embernek) az az absztrakt képessége, hogy saját jognyilatkozatai által jogokat és kötelezettségeket tud szerezni magának vagy másoknak. A cselekvőképesség jogi kategóriájában szó szerint van benne, hogy ez a cselekvésre való képesség, amelynek mozgatója az emberi tudat és a tudati cselekvés révén kialakuló akarat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mesterséges intelligenciával rendelkező robot tudata etikai és természettudományos alapon sem feleltethető meg az emberi értelemben gyökerező tudatnak és akaratképzésnek.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robot bármilyen mesterséges tudattal is rendelkezzen, alternatívák közüli választása, döntése során nem (szabad akaraton alapuló) akaratelhatározást valósít meg, hanem egy előre meghatározott algoritmusnak megfelelően konkrét szituációra ad (kötött, előre determinált) választ.</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596" name="Google Shape;596;p5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vonatkozó előírások szerint lakott terület felett, a modellrepültetés a légiközlekedési hatóság engedélye mellett csak a helyi önkormányzat által kijelölt területen és feltételek mellett végrehajtható.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Ezzel a helyi önkormányzatok lehetőséget kapnak intézkedéseket hozni a modellrepültetés zavaró hatásai ellen.</a:t>
            </a:r>
            <a:endParaRPr/>
          </a:p>
          <a:p>
            <a:pPr indent="0" lvl="0" marL="158750" rtl="0" algn="l">
              <a:lnSpc>
                <a:spcPct val="100000"/>
              </a:lnSpc>
              <a:spcBef>
                <a:spcPts val="0"/>
              </a:spcBef>
              <a:spcAft>
                <a:spcPts val="0"/>
              </a:spcAft>
              <a:buSzPts val="1100"/>
              <a:buNone/>
            </a:pPr>
            <a:r>
              <a:rPr lang="hu-HU"/>
              <a:t>A jogszabály alapján a repülőmodelleknek nem szükséges lajstrommal rendelkezni.</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személyzet nélküli légijármű által használt frekvencia igényléséhez először a Nemzeti Média- és Hírközlési Hatóság által kiadott rádióengedély szükséges, majd a légiközlekedési hatóságnak is engedélyezni kell azt.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Aki törvényes akar drónt reptetni, eseti légteret kell igényelnie 30 nappal a tervezett használat előtt.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Az érvényben lévő jogszabály az alábbi fejezetekre bontva rendelkezik:</a:t>
            </a:r>
            <a:endParaRPr/>
          </a:p>
          <a:p>
            <a:pPr indent="-285750" lvl="0" marL="444500" rtl="0" algn="l">
              <a:lnSpc>
                <a:spcPct val="100000"/>
              </a:lnSpc>
              <a:spcBef>
                <a:spcPts val="0"/>
              </a:spcBef>
              <a:spcAft>
                <a:spcPts val="0"/>
              </a:spcAft>
              <a:buSzPts val="1100"/>
              <a:buAutoNum type="romanUcPeriod"/>
            </a:pPr>
            <a:r>
              <a:rPr lang="hu-HU" sz="1200">
                <a:solidFill>
                  <a:schemeClr val="dk1"/>
                </a:solidFill>
                <a:latin typeface="Arial"/>
                <a:ea typeface="Arial"/>
                <a:cs typeface="Arial"/>
                <a:sym typeface="Arial"/>
              </a:rPr>
              <a:t>FEJEZET ÁLTALÁNOS RENDELKEZÉSEK (értelmező rendelkezések, definíciók)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II. FEJEZET A PILÓTA NÉLKÜLI ÁLLAMI LÉGIJÁRMŰVEK ALKALMAZÁSÁNAK ÁLTALÁNOS SZABÁLYAI</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Ebben az egyes felhasználási területek kerültek meghatározásra és területenként a többek között a felszálló tömeg, az üzemeltetési körülmények szabályozottak.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III. FEJEZET AZ ÜZEMBEN TARTÓ, A PILÓTA NÉLKÜLI ÁLLAMI LÉGIJÁRMŰ ÉS A PILÓTA NÉLKÜLI ÁLLAMI LÉGIJÁRMŰ RENDSZER NYILVÁNTARTÁSBA VÉTELÉHEZ ÉS ÜZEMELTETÉSÉHEZ SZÜKSÉGES HATÓSÁGI ELJÁRÁSOK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IV. FEJEZET A PILÓTA NÉLKÜLI ÁLLAMI LÉGIJÁRMŰ RENDSZER KEZELÉSÉHEZ SZÜKSÉGES ENGEDÉLYEK, A KEZELŐ SZEMÉLYZET KÉPESÍTÉSÉNEK, EGÉSZSÉGI ALKALMASSÁGÁNAK KÖVETELMÉNYEI</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V. FEJEZET ZÁRÓ RENDELKEZÉSEK</a:t>
            </a:r>
            <a:endParaRPr/>
          </a:p>
          <a:p>
            <a:pPr indent="0" lvl="0" marL="158750" marR="0" rtl="0" algn="l">
              <a:lnSpc>
                <a:spcPct val="100000"/>
              </a:lnSpc>
              <a:spcBef>
                <a:spcPts val="0"/>
              </a:spcBef>
              <a:spcAft>
                <a:spcPts val="0"/>
              </a:spcAft>
              <a:buClr>
                <a:srgbClr val="000000"/>
              </a:buClr>
              <a:buSzPts val="1100"/>
              <a:buFont typeface="Arial"/>
              <a:buNone/>
            </a:pPr>
            <a:r>
              <a:rPr lang="hu-HU" sz="1200">
                <a:solidFill>
                  <a:schemeClr val="dk1"/>
                </a:solidFill>
                <a:latin typeface="Arial"/>
                <a:ea typeface="Arial"/>
                <a:cs typeface="Arial"/>
                <a:sym typeface="Arial"/>
              </a:rPr>
              <a:t>(https://net.jogtar.hu/jogszabaly?docid=A2100038.KOR)</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603" name="Google Shape;603;p5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https://www.tradeindia.com/products/nla616-16kg-crop-spraying-drone-agriculture-uav-drone-sprayer-c6465268.html</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Az Európai Unió egységes növényvédelmi keretszabályozása, a peszticidek fenntartható használatáról szóló 128/2009 irányelv tartalmazza a növényvédő szerek kijuttatásával kapcsolatos szabályozási elveket, amelyeket minden tagállamnak át kellett ültetnie a nemzeti jogszabályaiba.</a:t>
            </a:r>
            <a:endParaRPr/>
          </a:p>
          <a:p>
            <a:pPr indent="0" lvl="0" marL="158750" rtl="0" algn="l">
              <a:lnSpc>
                <a:spcPct val="100000"/>
              </a:lnSpc>
              <a:spcBef>
                <a:spcPts val="0"/>
              </a:spcBef>
              <a:spcAft>
                <a:spcPts val="0"/>
              </a:spcAft>
              <a:buSzPts val="1100"/>
              <a:buNone/>
            </a:pPr>
            <a:r>
              <a:rPr lang="hu-HU"/>
              <a:t>A direktíva értelmében „a tagállamok kötelesek gondoskodni a légi növényvédelem tiltásáról”, ugyanakkor lehetőséget ad arra is, hogy a tagállamok indokolt esetekben, egyedi elbírálás alapján engedélyezzék a légi növényvédelmet.</a:t>
            </a:r>
            <a:endParaRPr/>
          </a:p>
          <a:p>
            <a:pPr indent="0" lvl="0" marL="158750" rtl="0" algn="l">
              <a:lnSpc>
                <a:spcPct val="100000"/>
              </a:lnSpc>
              <a:spcBef>
                <a:spcPts val="0"/>
              </a:spcBef>
              <a:spcAft>
                <a:spcPts val="0"/>
              </a:spcAft>
              <a:buSzPts val="1100"/>
              <a:buNone/>
            </a:pPr>
            <a:r>
              <a:rPr lang="hu-HU"/>
              <a:t>Magyarországon komoly hagyományai vannak ennek a kijuttatási módnak, és – bár az új eszközök, pl. a hidas traktorok elterjedésével jelentősen visszaszorult, de – mind a mai napig megvan a maga helye és szerepe. </a:t>
            </a:r>
            <a:endParaRPr/>
          </a:p>
          <a:p>
            <a:pPr indent="0" lvl="0" marL="158750" rtl="0" algn="l">
              <a:lnSpc>
                <a:spcPct val="100000"/>
              </a:lnSpc>
              <a:spcBef>
                <a:spcPts val="0"/>
              </a:spcBef>
              <a:spcAft>
                <a:spcPts val="0"/>
              </a:spcAft>
              <a:buSzPts val="1100"/>
              <a:buNone/>
            </a:pPr>
            <a:r>
              <a:rPr lang="hu-HU"/>
              <a:t>Ennek megfelelően a mező- és erdőgazdasági légi munkavégzésről szóló rendelet (44/2005. (V. 6.) FVM-GKM-KvVM együttes rendelet) alapján lefolytatható az engedélyezési eljárás és elvégezhető légi úton is a növényvédelmi kezelés.</a:t>
            </a:r>
            <a:endParaRPr/>
          </a:p>
          <a:p>
            <a:pPr indent="0" lvl="0" marL="158750" rtl="0" algn="l">
              <a:lnSpc>
                <a:spcPct val="100000"/>
              </a:lnSpc>
              <a:spcBef>
                <a:spcPts val="0"/>
              </a:spcBef>
              <a:spcAft>
                <a:spcPts val="0"/>
              </a:spcAft>
              <a:buSzPts val="1100"/>
              <a:buNone/>
            </a:pPr>
            <a:r>
              <a:rPr lang="hu-HU"/>
              <a:t>Az Európai Bizottság állásfoglalása alapján a drónok növényvédőszer-kijuttatási tevékenységének vonatkozásában alkalmazni kell a fent említett 128/2009 irányelv légi növényvédelemre vonatkozó cikkét, ez alapján pedig a 44/2005 FVM-GKM-KvVM rendeletet.</a:t>
            </a:r>
            <a:endParaRPr/>
          </a:p>
          <a:p>
            <a:pPr indent="0" lvl="0" marL="158750" rtl="0" algn="l">
              <a:lnSpc>
                <a:spcPct val="100000"/>
              </a:lnSpc>
              <a:spcBef>
                <a:spcPts val="0"/>
              </a:spcBef>
              <a:spcAft>
                <a:spcPts val="0"/>
              </a:spcAft>
              <a:buSzPts val="1100"/>
              <a:buNone/>
            </a:pPr>
            <a:r>
              <a:rPr lang="hu-HU"/>
              <a:t>Hazánkban a a drónos növényvédelemnek lehetőséget adó keretrendszer alapvetően három területet szabályoz: </a:t>
            </a:r>
            <a:endParaRPr/>
          </a:p>
          <a:p>
            <a:pPr indent="-228600" lvl="0" marL="387350" rtl="0" algn="l">
              <a:lnSpc>
                <a:spcPct val="100000"/>
              </a:lnSpc>
              <a:spcBef>
                <a:spcPts val="0"/>
              </a:spcBef>
              <a:spcAft>
                <a:spcPts val="0"/>
              </a:spcAft>
              <a:buSzPts val="1100"/>
              <a:buFont typeface="Arial"/>
              <a:buAutoNum type="arabicPeriod"/>
            </a:pPr>
            <a:r>
              <a:rPr lang="hu-HU"/>
              <a:t>a permetező drónok, </a:t>
            </a:r>
            <a:endParaRPr/>
          </a:p>
          <a:p>
            <a:pPr indent="-228600" lvl="0" marL="387350" rtl="0" algn="l">
              <a:lnSpc>
                <a:spcPct val="100000"/>
              </a:lnSpc>
              <a:spcBef>
                <a:spcPts val="0"/>
              </a:spcBef>
              <a:spcAft>
                <a:spcPts val="0"/>
              </a:spcAft>
              <a:buSzPts val="1100"/>
              <a:buFont typeface="Arial"/>
              <a:buAutoNum type="arabicPeriod"/>
            </a:pPr>
            <a:r>
              <a:rPr lang="hu-HU"/>
              <a:t>alkalmazott növényvédő szerek és </a:t>
            </a:r>
            <a:endParaRPr/>
          </a:p>
          <a:p>
            <a:pPr indent="-228600" lvl="0" marL="387350" rtl="0" algn="l">
              <a:lnSpc>
                <a:spcPct val="100000"/>
              </a:lnSpc>
              <a:spcBef>
                <a:spcPts val="0"/>
              </a:spcBef>
              <a:spcAft>
                <a:spcPts val="0"/>
              </a:spcAft>
              <a:buSzPts val="1100"/>
              <a:buFont typeface="Arial"/>
              <a:buAutoNum type="arabicPeriod"/>
            </a:pPr>
            <a:r>
              <a:rPr lang="hu-HU"/>
              <a:t>jogszabályi környezet.</a:t>
            </a:r>
            <a:endParaRPr/>
          </a:p>
          <a:p>
            <a:pPr indent="0" lvl="0" marL="158750" rtl="0" algn="l">
              <a:lnSpc>
                <a:spcPct val="100000"/>
              </a:lnSpc>
              <a:spcBef>
                <a:spcPts val="0"/>
              </a:spcBef>
              <a:spcAft>
                <a:spcPts val="0"/>
              </a:spcAft>
              <a:buSzPts val="1100"/>
              <a:buNone/>
            </a:pPr>
            <a:r>
              <a:rPr b="1" lang="hu-HU"/>
              <a:t>Permetező drónok</a:t>
            </a:r>
            <a:endParaRPr/>
          </a:p>
          <a:p>
            <a:pPr indent="0" lvl="0" marL="158750" rtl="0" algn="l">
              <a:lnSpc>
                <a:spcPct val="100000"/>
              </a:lnSpc>
              <a:spcBef>
                <a:spcPts val="0"/>
              </a:spcBef>
              <a:spcAft>
                <a:spcPts val="0"/>
              </a:spcAft>
              <a:buSzPts val="1100"/>
              <a:buNone/>
            </a:pPr>
            <a:r>
              <a:rPr lang="hu-HU"/>
              <a:t>Elsősorban nem a hordozó eszközről, hanem a növényvédő szert kijuttató berendezésről van szó. Minden – nem csak légi vagy drónra szerelt – növényvédő szer kijuttatására szolgáló eszköznek meg kell felelnie a vonatkozó nemzetközi szabványnak. Esetünkben még nem készült ilyen szabvány, ezért jelenleg típusminősítésen kell átesnie az első forgalomba hozatal előtt minden permetező drónnak.</a:t>
            </a:r>
            <a:endParaRPr/>
          </a:p>
          <a:p>
            <a:pPr indent="0" lvl="0" marL="158750" rtl="0" algn="l">
              <a:lnSpc>
                <a:spcPct val="100000"/>
              </a:lnSpc>
              <a:spcBef>
                <a:spcPts val="0"/>
              </a:spcBef>
              <a:spcAft>
                <a:spcPts val="0"/>
              </a:spcAft>
              <a:buSzPts val="1100"/>
              <a:buNone/>
            </a:pPr>
            <a:r>
              <a:rPr lang="hu-HU"/>
              <a:t>Ez a NAIK Gödöllői Gépesítési Intézeténél lesz kezdeményezhető, ha megjelenik az erről szóló jogszabály (előrehaladott állapotban van, megjelenése a közeljövőben várható). Az eljárás során azt vizsgálják, hogy az eszköz mennyire alkalmas a megfelelő és biztonságos növényvédő szer kijuttatására.</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a:t>Alkalmazott növényvédő szerek</a:t>
            </a:r>
            <a:endParaRPr/>
          </a:p>
          <a:p>
            <a:pPr indent="0" lvl="0" marL="158750" rtl="0" algn="l">
              <a:lnSpc>
                <a:spcPct val="100000"/>
              </a:lnSpc>
              <a:spcBef>
                <a:spcPts val="0"/>
              </a:spcBef>
              <a:spcAft>
                <a:spcPts val="0"/>
              </a:spcAft>
              <a:buSzPts val="1100"/>
              <a:buNone/>
            </a:pPr>
            <a:r>
              <a:rPr lang="hu-HU"/>
              <a:t>Minden növényvédő szer forgalomba hozatal előtt egy szigorú engedélyezési eljáráson esik át, és csak akkor kap forgalomba hozatali és felhasználási engedélyt, ha kellően hatékony és nem jelent elfogadhatatlan kockázatot a felhasználóra, a környezetre és a fogyasztóra.</a:t>
            </a:r>
            <a:endParaRPr/>
          </a:p>
          <a:p>
            <a:pPr indent="0" lvl="0" marL="158750" rtl="0" algn="l">
              <a:lnSpc>
                <a:spcPct val="100000"/>
              </a:lnSpc>
              <a:spcBef>
                <a:spcPts val="0"/>
              </a:spcBef>
              <a:spcAft>
                <a:spcPts val="0"/>
              </a:spcAft>
              <a:buSzPts val="1100"/>
              <a:buNone/>
            </a:pPr>
            <a:r>
              <a:rPr lang="hu-HU"/>
              <a:t>Alap esetben ez az eljárás földi kijuttatásra irányul, amitől a tervezett drónos permetezés jelentősen különbözik. Itt elég, ha a permetlére gondolunk, szántóföldi növénytermesztés esetében 200–350 liter/ha permetlé alkalmazása az általános gyakorlat, drónok esetében ez 5-10-20 liter körül van. </a:t>
            </a:r>
            <a:endParaRPr/>
          </a:p>
          <a:p>
            <a:pPr indent="0" lvl="0" marL="158750" rtl="0" algn="l">
              <a:lnSpc>
                <a:spcPct val="100000"/>
              </a:lnSpc>
              <a:spcBef>
                <a:spcPts val="0"/>
              </a:spcBef>
              <a:spcAft>
                <a:spcPts val="0"/>
              </a:spcAft>
              <a:buSzPts val="1100"/>
              <a:buNone/>
            </a:pPr>
            <a:r>
              <a:rPr lang="hu-HU"/>
              <a:t>Ez azt is jelenti, hogy a kipermetezett oldat töménysége egy nagyságrenddel nagyobb. Egyelőre nem rendelkezünk megalapozott ismeretekkel, hogy ilyen körülmények között milyen a növényvédő szerek hatékonysága, hogy viselkednek a környezetben, ezért minden, drónos kijuttatásra szánt készítménynek át kell esnie egy új, de egyszerűsített engedélyezési eljáráson. Az ehhez szükséges kísérleti útmutatók elkészültek, a Nébih honlapján elérhetők.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a:t>Jogszabályi környezet</a:t>
            </a:r>
            <a:endParaRPr/>
          </a:p>
          <a:p>
            <a:pPr indent="0" lvl="0" marL="158750" rtl="0" algn="l">
              <a:lnSpc>
                <a:spcPct val="100000"/>
              </a:lnSpc>
              <a:spcBef>
                <a:spcPts val="0"/>
              </a:spcBef>
              <a:spcAft>
                <a:spcPts val="0"/>
              </a:spcAft>
              <a:buSzPts val="1100"/>
              <a:buNone/>
            </a:pPr>
            <a:r>
              <a:rPr lang="hu-HU"/>
              <a:t>mivel a növényvédelem fokozott veszéllyel járó („veszélyes üzemi”) tevékenység, azt és úgy lehet tenni, amit és ahogy a jogszabály megenged. Ennek érdekében elindult a 44/2005 FVM-GKM-KvVM rendelet módosítása, kiegészítésre kerül drónokra vonatkozó speciális szabályokkal.</a:t>
            </a:r>
            <a:endParaRPr/>
          </a:p>
          <a:p>
            <a:pPr indent="0" lvl="0" marL="158750" rtl="0" algn="l">
              <a:lnSpc>
                <a:spcPct val="100000"/>
              </a:lnSpc>
              <a:spcBef>
                <a:spcPts val="0"/>
              </a:spcBef>
              <a:spcAft>
                <a:spcPts val="0"/>
              </a:spcAft>
              <a:buSzPts val="1100"/>
              <a:buNone/>
            </a:pPr>
            <a:r>
              <a:rPr lang="hu-HU"/>
              <a:t>Alapvető cél, hogy a gyakorlatban betartható és alkalmazható, minél egyszerűbb, de megfelelő biztonságot garantáló szabályok kerüljenek megalkotásra. Ez a jogszabály kizárólag a drónról történő permetezéssel foglalkozik, tulajdonképpen „csak” kiegészíti azokat az előírásokat, amit minden drónt használó személynek ismernie kell. Nem feladata továbbá a rendeletnek a drónok egyéb mezőgazdasági felhasználásának (pl. felvételezések) szabályozása sem!</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a:t>Drónpilóták képzése</a:t>
            </a:r>
            <a:endParaRPr/>
          </a:p>
          <a:p>
            <a:pPr indent="0" lvl="0" marL="158750" rtl="0" algn="l">
              <a:lnSpc>
                <a:spcPct val="100000"/>
              </a:lnSpc>
              <a:spcBef>
                <a:spcPts val="0"/>
              </a:spcBef>
              <a:spcAft>
                <a:spcPts val="0"/>
              </a:spcAft>
              <a:buSzPts val="1100"/>
              <a:buNone/>
            </a:pPr>
            <a:r>
              <a:rPr lang="hu-HU"/>
              <a:t>A hatályos rendelkezések meghatározzák, hogy egy drónpilótának – a végzett tevékenységtől függően – milyen ismeretekkel, képzéssel kell rendelkeznie. </a:t>
            </a:r>
            <a:endParaRPr/>
          </a:p>
          <a:p>
            <a:pPr indent="0" lvl="0" marL="158750" rtl="0" algn="l">
              <a:lnSpc>
                <a:spcPct val="100000"/>
              </a:lnSpc>
              <a:spcBef>
                <a:spcPts val="0"/>
              </a:spcBef>
              <a:spcAft>
                <a:spcPts val="0"/>
              </a:spcAft>
              <a:buSzPts val="1100"/>
              <a:buNone/>
            </a:pPr>
            <a:r>
              <a:rPr lang="hu-HU"/>
              <a:t>A növényvédelmi drónt irányító személynek ezen túl egy sor olyan speciális ismerettel kell rendelkeznie, amelyek szükségesek a megfelelő minőségű és biztonságos munkavégzéshez (pl. növényvédelmi alapismeretek, szerkezettani alapismeretek, térinformatika, agrometeorológia)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(Forrás: https://www.agronaplo.hu/szakfolyoirat/2021/01/szantofold/hol-tart-most-a-dronos-kijuttatas-szabalyozasa-konkretumok-es-nyitva-allo-kerdesek)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7" name="Google Shape;617;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Kórógy Pig Kft. Fábiánsebestyén</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sertéstelepen, már 1970-től folyik állattartás, azon belül is sertéstenyésztés. A vállalkozás sertés tenyésztéssel és hízósertés előállításával foglalkozik, saját felhasználásra gyártó takarmánykeverő üzemeltetésével. A telep évente mintegy 3500 tonna  hízósertést értékesít, amellyel a térség egyik legnagyobb sertéshús előállítója. A Vidékfejlesztési stratégiával összhangban a cég egyik alapelve a HACCP rendszer pontos üzemeltetésével kiváló minőségű, nyomon követhető, biztonságos sertéshús előállítása főként hazai piacra. A termelési eredményei az országos átlagot lényegesen meghaladják. A település egyik legnagyobb munkaadójaként fontos stratégiai szerepe a munkahelyek megőrzése. Kiemelt cél továbbá a helyi erőforrások kihasználása, mint a termál energia, így az energiabiztonság megőrzése, illetve a kiszolgáltatottság csökkentése.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földbirtok – politikai irányelveknek megfelelően törekszik a környezettudatos, fenntartható gazdálkodást szolgáló termelésre. Az elmúlt évek fejlesztéseinek köszönhetően nagymértékben csökkent az energia felhasználás, illetve a hígtrágya kibocsátás, ezáltal a környezetterhelés 40 %-kal csökkent.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Telepi átlagos  állatlétszám:</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Koca:			1450 db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Süldő:			  400 db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Szopós malac:			3200 db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Választott malac:		6500 db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Hízó:			9000 db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_____________________________</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Összesen:	         		20.050 db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folyamatos fejlesztéseknek, beruházásoknak a célja elsősorban a környezetvédelmi és állatjóléti előírásoknak való megfelelés, valamint a versenyképes és gazdaságos termelés megteremtése volt, ezért a tulajdonosi kör nagyarányú fejlesztéssorozatot indított el az EU csatlakozás előtt, majd azt követően:</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beruházás 3 db, egyenként 300 férőhelyes vemhes koca elhelyezését és takarmányozását szolgálta.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beüzemelés 2015-ben történt. </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 vemhes koca takarmányozást szolgáló beruházás két fő részre osztható:</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1. Elhelyezés: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Teljes betonrács padozat, sekély lagúnás rendszerrel, illetve  SKOV szellőzés technológia beépítése, amely oldal légbeejtőkből és központi elszívó ventillátorokból áll, a vezérlést klíma computer szabályozza. A beruházás ezen része elsősorban az állatjóléti, illetve a környezetvédelmi célokat szolgál.</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2. Takarmányozás: VELOS - NEDAP chipes, egyedi koca takarmányozási rendszer.</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rendszer lényege, hogy a chipek segítségével egyedi takarmánygörbe mentén lehet a vemhes kocákat takarmányozni. Az adag meghatározásánál figyelembe kell venni a vemhességi időt, kondíciót, egészségügyi állapotot. A rendszer további előnye, hogy az imént felsorolt szempontok változásával egyedileg tudjuk módosítani a takarmányozási görbét a teljes vemhességi idő alatt. A software kifejlesztésekor a kocák etológiai sajátosságait helyezték előtérbe. Az egyedi etetőállásokba akkor van lehetősége az állatnak bemenni, ha az üres. Amint bekerül a koca az állásba a beépített érzékelő beazonosítja és a hozzárendelt takarmánygörbe alapján megkezdi az etetést. Az adagolás szakaszosan, 8 dkg-onként történik. Amint a koca kimegy az etetőállásból, az adagolás megszűnik és kinyílik a következő állat számára. A rendszer egyedenként regisztrálja, hogy adott napon mennyi volt a kocák takarmány felvétele, azt is jelzi, ha egy egyed nem jelent meg az adott napon az etetőállásban. A precíziós takarmányozás mellett a rendszer alkalmas az egyedek különválasztására, amennyiben arra igény van. Így a csoportban nem kell keresni azokat az egyedeket, amelyekkel bármilyen teendőnk van, mint pl.: vakcinázások, illetve várható fialás előtti kiemelés és fiaztatóra áthajtás. A beruházás ezen része elsősorban gazdasági célokat  (költségcsökkentés) szolgál.</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 beruházás megtérülése</a:t>
            </a:r>
            <a:r>
              <a:rPr lang="hu-HU" sz="1200">
                <a:solidFill>
                  <a:schemeClr val="dk1"/>
                </a:solidFill>
                <a:latin typeface="Arial"/>
                <a:ea typeface="Arial"/>
                <a:cs typeface="Arial"/>
                <a:sym typeface="Arial"/>
              </a:rPr>
              <a:t>Elhelyezés: 3x300 férőhely 104.000.000,- Ft </a:t>
            </a:r>
            <a:br>
              <a:rPr lang="hu-HU" sz="1200">
                <a:solidFill>
                  <a:schemeClr val="dk1"/>
                </a:solidFill>
                <a:latin typeface="Arial"/>
                <a:ea typeface="Arial"/>
                <a:cs typeface="Arial"/>
                <a:sym typeface="Arial"/>
              </a:rPr>
            </a:br>
            <a:r>
              <a:rPr lang="hu-HU" sz="1200">
                <a:solidFill>
                  <a:schemeClr val="dk1"/>
                </a:solidFill>
                <a:latin typeface="Arial"/>
                <a:ea typeface="Arial"/>
                <a:cs typeface="Arial"/>
                <a:sym typeface="Arial"/>
              </a:rPr>
              <a:t>Elsősorban állatjóléti és környezetvédelmi célt szolgát, megtérülés itt nem releváns.</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Takarmányozási rendszer: 3 épületben 42.000.000,- Ft </a:t>
            </a:r>
            <a:br>
              <a:rPr lang="hu-HU" sz="1200">
                <a:solidFill>
                  <a:schemeClr val="dk1"/>
                </a:solidFill>
                <a:latin typeface="Arial"/>
                <a:ea typeface="Arial"/>
                <a:cs typeface="Arial"/>
                <a:sym typeface="Arial"/>
              </a:rPr>
            </a:br>
            <a:r>
              <a:rPr lang="hu-HU" sz="1200">
                <a:solidFill>
                  <a:schemeClr val="dk1"/>
                </a:solidFill>
                <a:latin typeface="Arial"/>
                <a:ea typeface="Arial"/>
                <a:cs typeface="Arial"/>
                <a:sym typeface="Arial"/>
              </a:rPr>
              <a:t>Megtérülés 2,5 év </a:t>
            </a:r>
            <a:endParaRPr/>
          </a:p>
          <a:p>
            <a:pPr indent="0" lvl="0" marL="158750" rtl="0" algn="l">
              <a:lnSpc>
                <a:spcPct val="100000"/>
              </a:lnSpc>
              <a:spcBef>
                <a:spcPts val="0"/>
              </a:spcBef>
              <a:spcAft>
                <a:spcPts val="0"/>
              </a:spcAft>
              <a:buSzPts val="1100"/>
              <a:buNone/>
            </a:pPr>
            <a:r>
              <a:t/>
            </a:r>
            <a:endParaRPr b="1"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Eredmények</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Elhelyezés: lagúnás rendszerrel a korábbi mosásos rendszerhez képest a hígtrágya mennyisége 40%-al csökkent. A modern szellőző rendszerek villamos energia felhasználása 50%-al kevesebb.</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Chipes takarmányozási rendszer: a korábbi kézi adagolt etetéskor a túletetés és a pazarlás miatt a takarmány felhasználás naponta 1 kg-al több volt kocánként, a korábbi 4,4 kg-os átlag vemhes koca napi  takarmány felhasználás 3,4 kg-ra csökkent.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Éves szinten a megtakarítás 900 egyedet tekintve (900 dbx1 kg) 900 kg x 365 nap = 328500 kg x 58 Ft (átlag vemhes koca takarmány ára) = 16.425.000 Ft/év! A beruházás 2,5 év alatt megtérült.</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 </a:t>
            </a:r>
            <a:endParaRPr/>
          </a:p>
          <a:p>
            <a:pPr indent="-228600" lvl="0" marL="457200" rtl="0" algn="l">
              <a:lnSpc>
                <a:spcPct val="100000"/>
              </a:lnSpc>
              <a:spcBef>
                <a:spcPts val="0"/>
              </a:spcBef>
              <a:spcAft>
                <a:spcPts val="0"/>
              </a:spcAft>
              <a:buSzPts val="1100"/>
              <a:buNone/>
            </a:pPr>
            <a:r>
              <a:t/>
            </a:r>
            <a:endParaRPr/>
          </a:p>
        </p:txBody>
      </p:sp>
      <p:sp>
        <p:nvSpPr>
          <p:cNvPr id="618" name="Google Shape;618;p5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 </a:t>
            </a:r>
            <a:endParaRPr/>
          </a:p>
          <a:p>
            <a:pPr indent="0" lvl="0" marL="158750" rtl="0" algn="l">
              <a:lnSpc>
                <a:spcPct val="100000"/>
              </a:lnSpc>
              <a:spcBef>
                <a:spcPts val="0"/>
              </a:spcBef>
              <a:spcAft>
                <a:spcPts val="0"/>
              </a:spcAft>
              <a:buSzPts val="1100"/>
              <a:buNone/>
            </a:pPr>
            <a:r>
              <a:rPr lang="hu-HU"/>
              <a:t>Kórógy Pig Kft felvételei</a:t>
            </a:r>
            <a:endParaRPr/>
          </a:p>
        </p:txBody>
      </p:sp>
      <p:sp>
        <p:nvSpPr>
          <p:cNvPr id="626" name="Google Shape;626;p5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hu-HU"/>
              <a:t>Árpád-Agrár Zrt</a:t>
            </a:r>
            <a:endParaRPr/>
          </a:p>
          <a:p>
            <a:pPr indent="0" lvl="0" marL="158750" rtl="0" algn="l">
              <a:lnSpc>
                <a:spcPct val="100000"/>
              </a:lnSpc>
              <a:spcBef>
                <a:spcPts val="0"/>
              </a:spcBef>
              <a:spcAft>
                <a:spcPts val="0"/>
              </a:spcAft>
              <a:buSzPts val="1100"/>
              <a:buNone/>
            </a:pPr>
            <a:r>
              <a:rPr lang="hu-HU"/>
              <a:t>Az Árpád Szövetkezet első üvegháza </a:t>
            </a:r>
            <a:br>
              <a:rPr lang="hu-HU"/>
            </a:br>
            <a:r>
              <a:rPr lang="hu-HU"/>
              <a:t>1967-ben létesült,</a:t>
            </a:r>
            <a:endParaRPr/>
          </a:p>
          <a:p>
            <a:pPr indent="0" lvl="0" marL="158750" rtl="0" algn="l">
              <a:lnSpc>
                <a:spcPct val="100000"/>
              </a:lnSpc>
              <a:spcBef>
                <a:spcPts val="0"/>
              </a:spcBef>
              <a:spcAft>
                <a:spcPts val="0"/>
              </a:spcAft>
              <a:buSzPts val="1100"/>
              <a:buNone/>
            </a:pPr>
            <a:r>
              <a:rPr lang="hu-HU"/>
              <a:t>Termelési profil:</a:t>
            </a:r>
            <a:endParaRPr/>
          </a:p>
          <a:p>
            <a:pPr indent="-298450" lvl="0" marL="457200" rtl="0" algn="l">
              <a:lnSpc>
                <a:spcPct val="100000"/>
              </a:lnSpc>
              <a:spcBef>
                <a:spcPts val="0"/>
              </a:spcBef>
              <a:spcAft>
                <a:spcPts val="0"/>
              </a:spcAft>
              <a:buSzPts val="1100"/>
              <a:buChar char="●"/>
            </a:pPr>
            <a:r>
              <a:rPr lang="hu-HU"/>
              <a:t>kertészeti növénytermesztés,</a:t>
            </a:r>
            <a:endParaRPr/>
          </a:p>
          <a:p>
            <a:pPr indent="-298450" lvl="0" marL="457200" rtl="0" algn="l">
              <a:lnSpc>
                <a:spcPct val="100000"/>
              </a:lnSpc>
              <a:spcBef>
                <a:spcPts val="0"/>
              </a:spcBef>
              <a:spcAft>
                <a:spcPts val="0"/>
              </a:spcAft>
              <a:buSzPts val="1100"/>
              <a:buChar char="●"/>
            </a:pPr>
            <a:r>
              <a:rPr lang="hu-HU"/>
              <a:t>szántóföldi növénytermesztés szarvasmarhatartáshoz,</a:t>
            </a:r>
            <a:endParaRPr/>
          </a:p>
          <a:p>
            <a:pPr indent="-298450" lvl="0" marL="457200" rtl="0" algn="l">
              <a:lnSpc>
                <a:spcPct val="100000"/>
              </a:lnSpc>
              <a:spcBef>
                <a:spcPts val="0"/>
              </a:spcBef>
              <a:spcAft>
                <a:spcPts val="0"/>
              </a:spcAft>
              <a:buSzPts val="1100"/>
              <a:buChar char="●"/>
            </a:pPr>
            <a:r>
              <a:rPr lang="hu-HU"/>
              <a:t>takarmánykészítés,</a:t>
            </a:r>
            <a:endParaRPr/>
          </a:p>
          <a:p>
            <a:pPr indent="-298450" lvl="0" marL="457200" rtl="0" algn="l">
              <a:lnSpc>
                <a:spcPct val="100000"/>
              </a:lnSpc>
              <a:spcBef>
                <a:spcPts val="0"/>
              </a:spcBef>
              <a:spcAft>
                <a:spcPts val="0"/>
              </a:spcAft>
              <a:buSzPts val="1100"/>
              <a:buChar char="●"/>
            </a:pPr>
            <a:r>
              <a:rPr lang="hu-HU"/>
              <a:t>szarvasmarhatartás</a:t>
            </a:r>
            <a:endParaRPr/>
          </a:p>
          <a:p>
            <a:pPr indent="0" lvl="0" marL="158750" rtl="0" algn="l">
              <a:lnSpc>
                <a:spcPct val="100000"/>
              </a:lnSpc>
              <a:spcBef>
                <a:spcPts val="0"/>
              </a:spcBef>
              <a:spcAft>
                <a:spcPts val="0"/>
              </a:spcAft>
              <a:buSzPts val="1100"/>
              <a:buNone/>
            </a:pPr>
            <a:r>
              <a:rPr lang="hu-HU"/>
              <a:t>A termelés termálvízre alapozott energetikai rendszerre épül, a növényház teljes fűtési rendszerének hőenergiáját ez adja.</a:t>
            </a:r>
            <a:endParaRPr/>
          </a:p>
          <a:p>
            <a:pPr indent="0" lvl="0" marL="158750" rtl="0" algn="l">
              <a:lnSpc>
                <a:spcPct val="100000"/>
              </a:lnSpc>
              <a:spcBef>
                <a:spcPts val="0"/>
              </a:spcBef>
              <a:spcAft>
                <a:spcPts val="0"/>
              </a:spcAft>
              <a:buSzPts val="1100"/>
              <a:buNone/>
            </a:pPr>
            <a:r>
              <a:rPr lang="hu-HU"/>
              <a:t>Az első termálkút fúrása: 1968-ban történt.</a:t>
            </a:r>
            <a:endParaRPr/>
          </a:p>
          <a:p>
            <a:pPr indent="0" lvl="0" marL="158750" rtl="0" algn="l">
              <a:lnSpc>
                <a:spcPct val="100000"/>
              </a:lnSpc>
              <a:spcBef>
                <a:spcPts val="0"/>
              </a:spcBef>
              <a:spcAft>
                <a:spcPts val="0"/>
              </a:spcAft>
              <a:buSzPts val="1100"/>
              <a:buNone/>
            </a:pPr>
            <a:r>
              <a:rPr lang="hu-HU"/>
              <a:t>A termálvíz 1735 m mélységből, 1700 l/min kapacitással áll elő. Az előremenő vízhőmérséklet: 71 °C.</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Árpád-Agrár Zrt felvételei</a:t>
            </a:r>
            <a:endParaRPr/>
          </a:p>
        </p:txBody>
      </p:sp>
      <p:sp>
        <p:nvSpPr>
          <p:cNvPr id="652" name="Google Shape;652;p5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d03d5b203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d03d5b203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hu-HU"/>
              <a:t>A tananyaggal, összeállításának céljával kapcsolatos tudnivalók</a:t>
            </a:r>
            <a:endParaRPr/>
          </a:p>
          <a:p>
            <a:pPr indent="0" lvl="0" marL="0" rtl="0" algn="l">
              <a:lnSpc>
                <a:spcPct val="100000"/>
              </a:lnSpc>
              <a:spcBef>
                <a:spcPts val="0"/>
              </a:spcBef>
              <a:spcAft>
                <a:spcPts val="0"/>
              </a:spcAft>
              <a:buSzPts val="1100"/>
              <a:buNone/>
            </a:pPr>
            <a:r>
              <a:rPr b="1" lang="hu-HU"/>
              <a:t>Miért érdemes feldolgozni?</a:t>
            </a:r>
            <a:endParaRPr/>
          </a:p>
          <a:p>
            <a:pPr indent="-171450" lvl="0" marL="171450" rtl="0" algn="l">
              <a:lnSpc>
                <a:spcPct val="100000"/>
              </a:lnSpc>
              <a:spcBef>
                <a:spcPts val="0"/>
              </a:spcBef>
              <a:spcAft>
                <a:spcPts val="0"/>
              </a:spcAft>
              <a:buSzPts val="1100"/>
              <a:buChar char="●"/>
            </a:pPr>
            <a:r>
              <a:rPr lang="hu-HU"/>
              <a:t>A tananyag rendszerező áttekintést nyújt a mezőgazdasági termelés hatékonyságát befolyásoló, az automatizáción, robotizáción, információtechnológián alapuló techni-kai fejlesztések ágazati szintű lehetőségeiről, az adaptálható megoldásokról, jó gya-korlatokról. Ezek ismerete feltétlenül szükséges e gazdasági szegmens szereplői kor-szerű szemléletének kialakulásához, tevékenységük anyagi, erkölcsi eredményessé-géhez. </a:t>
            </a:r>
            <a:endParaRPr/>
          </a:p>
          <a:p>
            <a:pPr indent="0" lvl="0" marL="0" rtl="0" algn="l">
              <a:lnSpc>
                <a:spcPct val="100000"/>
              </a:lnSpc>
              <a:spcBef>
                <a:spcPts val="0"/>
              </a:spcBef>
              <a:spcAft>
                <a:spcPts val="0"/>
              </a:spcAft>
              <a:buSzPts val="1100"/>
              <a:buNone/>
            </a:pPr>
            <a:r>
              <a:rPr b="1" lang="hu-HU"/>
              <a:t>Mit kap általa a hallgató?</a:t>
            </a:r>
            <a:endParaRPr/>
          </a:p>
          <a:p>
            <a:pPr indent="-171450" lvl="0" marL="171450" rtl="0" algn="l">
              <a:lnSpc>
                <a:spcPct val="100000"/>
              </a:lnSpc>
              <a:spcBef>
                <a:spcPts val="0"/>
              </a:spcBef>
              <a:spcAft>
                <a:spcPts val="0"/>
              </a:spcAft>
              <a:buSzPts val="1100"/>
              <a:buChar char="●"/>
            </a:pPr>
            <a:r>
              <a:rPr lang="hu-HU"/>
              <a:t>Eligazodás a fellelhető nagymennyiségű információban. Nemzetközi szinten fellelhető rendszerező áttekintést a szakterületet jellemző high-tech megoldások és azok hazai adaptálhatóságának vonatkozásában. Megismerkedik a hazai termelési gyakorlatba bevezetett technológiákkal a tapasztalatokon alapuló értékelésükkel, amely egy vál-lalkozás döntés előkészítésében, a beruházás megvalósításában operatív segítséget jelenthet.</a:t>
            </a:r>
            <a:endParaRPr/>
          </a:p>
          <a:p>
            <a:pPr indent="0" lvl="0" marL="0" rtl="0" algn="l">
              <a:lnSpc>
                <a:spcPct val="100000"/>
              </a:lnSpc>
              <a:spcBef>
                <a:spcPts val="0"/>
              </a:spcBef>
              <a:spcAft>
                <a:spcPts val="0"/>
              </a:spcAft>
              <a:buSzPts val="1100"/>
              <a:buNone/>
            </a:pPr>
            <a:r>
              <a:rPr b="1" lang="hu-HU"/>
              <a:t>Milyen készségeket, ismereteket fog elsajátítani?</a:t>
            </a:r>
            <a:endParaRPr/>
          </a:p>
          <a:p>
            <a:pPr indent="-171450" lvl="0" marL="171450" rtl="0" algn="l">
              <a:lnSpc>
                <a:spcPct val="100000"/>
              </a:lnSpc>
              <a:spcBef>
                <a:spcPts val="0"/>
              </a:spcBef>
              <a:spcAft>
                <a:spcPts val="0"/>
              </a:spcAft>
              <a:buSzPts val="1100"/>
              <a:buChar char="●"/>
            </a:pPr>
            <a:r>
              <a:rPr lang="hu-HU"/>
              <a:t>Alkalmazástechnikai, funkcionális, működési, üzemeltetési jellemzők megismerése, ezek alapján az egyedi adottságokra épülő optimális verzió kiválasztása egy valós be-ruházás előkészítéséhez.</a:t>
            </a:r>
            <a:endParaRPr/>
          </a:p>
          <a:p>
            <a:pPr indent="0" lvl="0" marL="0" rtl="0" algn="l">
              <a:lnSpc>
                <a:spcPct val="100000"/>
              </a:lnSpc>
              <a:spcBef>
                <a:spcPts val="0"/>
              </a:spcBef>
              <a:spcAft>
                <a:spcPts val="0"/>
              </a:spcAft>
              <a:buSzPts val="1100"/>
              <a:buNone/>
            </a:pPr>
            <a:r>
              <a:rPr b="1" lang="hu-HU"/>
              <a:t>Mire fogja tudni a gyakorlatban használni a megszerzett tudást?</a:t>
            </a:r>
            <a:endParaRPr/>
          </a:p>
          <a:p>
            <a:pPr indent="-171450" lvl="0" marL="171450" rtl="0" algn="l">
              <a:lnSpc>
                <a:spcPct val="100000"/>
              </a:lnSpc>
              <a:spcBef>
                <a:spcPts val="0"/>
              </a:spcBef>
              <a:spcAft>
                <a:spcPts val="0"/>
              </a:spcAft>
              <a:buSzPts val="1100"/>
              <a:buChar char="●"/>
            </a:pPr>
            <a:r>
              <a:rPr lang="hu-HU"/>
              <a:t>Oktatási-, kutatási-, szaktanácsadási kompetenciák erősítése, vállalkozásfejlesztési döntéshozatal.</a:t>
            </a:r>
            <a:endParaRPr/>
          </a:p>
          <a:p>
            <a:pPr indent="0" lvl="0" marL="0" rtl="0" algn="l">
              <a:lnSpc>
                <a:spcPct val="100000"/>
              </a:lnSpc>
              <a:spcBef>
                <a:spcPts val="0"/>
              </a:spcBef>
              <a:spcAft>
                <a:spcPts val="0"/>
              </a:spcAft>
              <a:buSzPts val="1100"/>
              <a:buNone/>
            </a:pPr>
            <a:r>
              <a:rPr b="1" lang="hu-HU"/>
              <a:t>A megszerzett tudás milyen módon fogja a gazdaság jövedelmezőségét segíteni? </a:t>
            </a:r>
            <a:endParaRPr/>
          </a:p>
          <a:p>
            <a:pPr indent="-171450" lvl="0" marL="171450" rtl="0" algn="l">
              <a:lnSpc>
                <a:spcPct val="100000"/>
              </a:lnSpc>
              <a:spcBef>
                <a:spcPts val="0"/>
              </a:spcBef>
              <a:spcAft>
                <a:spcPts val="0"/>
              </a:spcAft>
              <a:buSzPts val="1100"/>
              <a:buChar char="●"/>
            </a:pPr>
            <a:r>
              <a:rPr lang="hu-HU"/>
              <a:t>A fejlett technológiák elterjedése a környezettudatos termelés hatékonyságát, jövedelmezőségét segíti. A robotizáció az agráriumban is kulcsszerepet játszik a precíziós technológiák megvalósításában, amelyek a szektor jövedelmezőségét a fejlett gazdaság elvárásainak megfelelően alakítják úgy, hogy a környezeti fenntarthatósággal szembeni irányelvek is teljesülnek.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hu-HU"/>
              <a:t>Az összeállított ismeretanyag a szakterület aktuális tudnivalóit összegzi a mezőgazdasági termelés iránt érdeklődő elsősorban műszaki beállítottságú szakemberek, közép-, és felsőoktatási tanulók, illetve gazdálkodók számára. </a:t>
            </a:r>
            <a:endParaRPr/>
          </a:p>
          <a:p>
            <a:pPr indent="0" lvl="0" marL="0" rtl="0" algn="l">
              <a:lnSpc>
                <a:spcPct val="100000"/>
              </a:lnSpc>
              <a:spcBef>
                <a:spcPts val="0"/>
              </a:spcBef>
              <a:spcAft>
                <a:spcPts val="0"/>
              </a:spcAft>
              <a:buSzPts val="1100"/>
              <a:buNone/>
            </a:pPr>
            <a:r>
              <a:rPr lang="hu-HU"/>
              <a:t>Segítséget ad az agráriumban elterjedt automatizálási, robottechnikai megoldások megismeréséhez, adaptálási lehetőségeik lehatárolásához. </a:t>
            </a:r>
            <a:endParaRPr/>
          </a:p>
          <a:p>
            <a:pPr indent="0" lvl="0" marL="0" rtl="0" algn="l">
              <a:lnSpc>
                <a:spcPct val="100000"/>
              </a:lnSpc>
              <a:spcBef>
                <a:spcPts val="0"/>
              </a:spcBef>
              <a:spcAft>
                <a:spcPts val="0"/>
              </a:spcAft>
              <a:buSzPts val="1100"/>
              <a:buNone/>
            </a:pPr>
            <a:r>
              <a:rPr lang="hu-HU"/>
              <a:t>Elősegíti a kis- és nagyüzemi farmgazdaságok technikai korszerűsítésének előkészítését, annak anyagi megtérülésének megítélését.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5" name="Google Shape;675;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fejőrobotos rendszer jellemzéséhez egészen más számokat kell használnunk, mint a fejőházi rendszerekhez.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különbség onnan adódik, hogy hagyományos fejőházi rendszernél a napi fejések száma adott, mert az állat annyiszor lesz fejve ahányszor a felhajtó betereli a fejőállásra.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Ezzel szemben a fejőrobotos rendszer, ezen belül a szabad tehénforgalom a tehénre bízza a fejőállások felkeresését.  </a:t>
            </a:r>
            <a:endParaRPr/>
          </a:p>
          <a:p>
            <a:pPr indent="0" lvl="0" marL="158750" rtl="0" algn="l">
              <a:lnSpc>
                <a:spcPct val="100000"/>
              </a:lnSpc>
              <a:spcBef>
                <a:spcPts val="0"/>
              </a:spcBef>
              <a:spcAft>
                <a:spcPts val="0"/>
              </a:spcAft>
              <a:buSzPts val="1100"/>
              <a:buNone/>
            </a:pPr>
            <a:r>
              <a:rPr b="1" lang="hu-HU" sz="1200">
                <a:solidFill>
                  <a:schemeClr val="dk1"/>
                </a:solidFill>
                <a:latin typeface="Arial"/>
                <a:ea typeface="Arial"/>
                <a:cs typeface="Arial"/>
                <a:sym typeface="Arial"/>
              </a:rPr>
              <a:t>A fejőrobot által gyűjtött információk: </a:t>
            </a:r>
            <a:endParaRPr/>
          </a:p>
          <a:p>
            <a:pPr indent="-298450" lvl="0" marL="457200" rtl="0" algn="l">
              <a:lnSpc>
                <a:spcPct val="100000"/>
              </a:lnSpc>
              <a:spcBef>
                <a:spcPts val="0"/>
              </a:spcBef>
              <a:spcAft>
                <a:spcPts val="0"/>
              </a:spcAft>
              <a:buSzPts val="1100"/>
              <a:buChar char="●"/>
            </a:pPr>
            <a:r>
              <a:rPr lang="hu-HU" sz="1200" u="sng">
                <a:solidFill>
                  <a:schemeClr val="dk1"/>
                </a:solidFill>
                <a:latin typeface="Arial"/>
                <a:ea typeface="Arial"/>
                <a:cs typeface="Arial"/>
                <a:sym typeface="Arial"/>
              </a:rPr>
              <a:t>Tejtermelésről </a:t>
            </a:r>
            <a:r>
              <a:rPr lang="hu-HU" sz="1200">
                <a:solidFill>
                  <a:schemeClr val="dk1"/>
                </a:solidFill>
                <a:latin typeface="Arial"/>
                <a:ea typeface="Arial"/>
                <a:cs typeface="Arial"/>
                <a:sym typeface="Arial"/>
              </a:rPr>
              <a:t>(milyen az adott egyed tejtermelése fejésenként, hogyan alakult az aznapi kifejt tej mennyisége, milyen a 7 napos átlag, milyen volt az adott egyed tejtermelése a hónapban, és természetesen meg tudjuk nézni a 305 napos laktációs tejmennyiséget is).  </a:t>
            </a:r>
            <a:endParaRPr/>
          </a:p>
          <a:p>
            <a:pPr indent="-298450" lvl="0" marL="457200" rtl="0" algn="l">
              <a:lnSpc>
                <a:spcPct val="100000"/>
              </a:lnSpc>
              <a:spcBef>
                <a:spcPts val="0"/>
              </a:spcBef>
              <a:spcAft>
                <a:spcPts val="0"/>
              </a:spcAft>
              <a:buSzPts val="1100"/>
              <a:buChar char="●"/>
            </a:pPr>
            <a:r>
              <a:rPr lang="hu-HU" sz="1200" u="sng">
                <a:solidFill>
                  <a:schemeClr val="dk1"/>
                </a:solidFill>
                <a:latin typeface="Arial"/>
                <a:ea typeface="Arial"/>
                <a:cs typeface="Arial"/>
                <a:sym typeface="Arial"/>
              </a:rPr>
              <a:t>Takarmányfelvétel: </a:t>
            </a:r>
            <a:r>
              <a:rPr lang="hu-HU" sz="1200">
                <a:solidFill>
                  <a:schemeClr val="dk1"/>
                </a:solidFill>
                <a:latin typeface="Arial"/>
                <a:ea typeface="Arial"/>
                <a:cs typeface="Arial"/>
                <a:sym typeface="Arial"/>
              </a:rPr>
              <a:t>Pontosan meg tudjuk nézni, hogy minden egyes fejésnél adott tehénnek mennyi abrakot juttatott ki a robot. </a:t>
            </a:r>
            <a:endParaRPr/>
          </a:p>
          <a:p>
            <a:pPr indent="-298450" lvl="0" marL="457200" rtl="0" algn="l">
              <a:lnSpc>
                <a:spcPct val="100000"/>
              </a:lnSpc>
              <a:spcBef>
                <a:spcPts val="0"/>
              </a:spcBef>
              <a:spcAft>
                <a:spcPts val="0"/>
              </a:spcAft>
              <a:buSzPts val="1100"/>
              <a:buChar char="●"/>
            </a:pPr>
            <a:r>
              <a:rPr lang="hu-HU" sz="1200" u="sng">
                <a:solidFill>
                  <a:schemeClr val="dk1"/>
                </a:solidFill>
                <a:latin typeface="Arial"/>
                <a:ea typeface="Arial"/>
                <a:cs typeface="Arial"/>
                <a:sym typeface="Arial"/>
              </a:rPr>
              <a:t>Tőgyegészségügyről:</a:t>
            </a:r>
            <a:r>
              <a:rPr lang="hu-HU" sz="1200">
                <a:solidFill>
                  <a:schemeClr val="dk1"/>
                </a:solidFill>
                <a:latin typeface="Arial"/>
                <a:ea typeface="Arial"/>
                <a:cs typeface="Arial"/>
                <a:sym typeface="Arial"/>
              </a:rPr>
              <a:t> </a:t>
            </a:r>
            <a:r>
              <a:rPr lang="hu-HU" sz="1400" u="sng">
                <a:solidFill>
                  <a:srgbClr val="FF0000"/>
                </a:solidFill>
                <a:latin typeface="Arial"/>
                <a:ea typeface="Arial"/>
                <a:cs typeface="Arial"/>
                <a:sym typeface="Arial"/>
              </a:rPr>
              <a:t>Egymástól függetlenül, külön fejjük a tőgynegyedeket, és külön nézzük egyesével a negyedből érkező tej elektromos vezetőképességét. </a:t>
            </a:r>
            <a:endParaRPr/>
          </a:p>
          <a:p>
            <a:pPr indent="-298450" lvl="0" marL="457200" rtl="0" algn="l">
              <a:lnSpc>
                <a:spcPct val="100000"/>
              </a:lnSpc>
              <a:spcBef>
                <a:spcPts val="0"/>
              </a:spcBef>
              <a:spcAft>
                <a:spcPts val="0"/>
              </a:spcAft>
              <a:buSzPts val="1100"/>
              <a:buChar char="●"/>
            </a:pPr>
            <a:r>
              <a:rPr lang="hu-HU" sz="1200" u="sng">
                <a:solidFill>
                  <a:schemeClr val="dk1"/>
                </a:solidFill>
                <a:latin typeface="Arial"/>
                <a:ea typeface="Arial"/>
                <a:cs typeface="Arial"/>
                <a:sym typeface="Arial"/>
              </a:rPr>
              <a:t>Fejésről</a:t>
            </a:r>
            <a:r>
              <a:rPr lang="hu-HU" sz="1200">
                <a:solidFill>
                  <a:schemeClr val="dk1"/>
                </a:solidFill>
                <a:latin typeface="Arial"/>
                <a:ea typeface="Arial"/>
                <a:cs typeface="Arial"/>
                <a:sym typeface="Arial"/>
              </a:rPr>
              <a:t> Tudjuk hogy mikor történt a fejés, mennyi ideig tartott, ezalatt mennyi tejet adott a tehén, hány órája volt utolsó fejésen, ezért hány órás a fejési intervalluma.</a:t>
            </a:r>
            <a:endParaRPr/>
          </a:p>
          <a:p>
            <a:pPr indent="-298450" lvl="0" marL="457200" rtl="0" algn="l">
              <a:lnSpc>
                <a:spcPct val="100000"/>
              </a:lnSpc>
              <a:spcBef>
                <a:spcPts val="0"/>
              </a:spcBef>
              <a:spcAft>
                <a:spcPts val="0"/>
              </a:spcAft>
              <a:buSzPts val="1100"/>
              <a:buChar char="●"/>
            </a:pPr>
            <a:r>
              <a:rPr lang="hu-HU" sz="1200" u="sng">
                <a:solidFill>
                  <a:schemeClr val="dk1"/>
                </a:solidFill>
                <a:latin typeface="Arial"/>
                <a:ea typeface="Arial"/>
                <a:cs typeface="Arial"/>
                <a:sym typeface="Arial"/>
              </a:rPr>
              <a:t>Rendszerteljesítményről: </a:t>
            </a:r>
            <a:r>
              <a:rPr lang="hu-HU" sz="1200">
                <a:solidFill>
                  <a:schemeClr val="dk1"/>
                </a:solidFill>
                <a:latin typeface="Arial"/>
                <a:ea typeface="Arial"/>
                <a:cs typeface="Arial"/>
                <a:sym typeface="Arial"/>
              </a:rPr>
              <a:t>A rendszert leíró számok közül kiemelhetőek a (forgó) napi átlagos fejések száma tehenenként, a látogatások száma, és a „még nem”-ek száma. </a:t>
            </a:r>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napi átlag fejések számát tehenenként más néven forgónak nevezzük.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Fontos kiemelni, hogy ez egy átlag szám ami az egész állományra vonatkozik.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fejőrobottal különbséget tudunk tenni a tehenek között. Ahelyett, hogy azt mondanánk, hogy a cél a 3-as forgó elérése, inkább azt mondjuk, hogy bontsuk le csoportokra, egyedekre ezt a kijelentést.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rendszer működése:</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Látogatások száma alatt a napi összes fejőállás felkereséseket értjük, ami a fejések számából, és a „még nem”-ek ből áll össze.</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Amikor egy tehén belép a fejőállásba, egy antenna segítségével érzékeli a tehén nyakában lévő transzpondert, és a rendszer eldönti, hogy rendelkezik-e a tehén fejési engedéllyel vagy sem.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Ha igen, elindul a fejés folyamata, ha </a:t>
            </a:r>
            <a:r>
              <a:rPr lang="hu-HU" sz="1200" u="none">
                <a:solidFill>
                  <a:schemeClr val="dk1"/>
                </a:solidFill>
                <a:latin typeface="Arial"/>
                <a:ea typeface="Arial"/>
                <a:cs typeface="Arial"/>
                <a:sym typeface="Arial"/>
              </a:rPr>
              <a:t>pedig nem, akkor két fejés között még túl kevés idő telt el a fejési intervallum szerint, ezért a tehén fejés és abrakfelvétel nélkül elhagyja a fejőállást.  Ezt nevezzük „még nem”-nek.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fejési intervallumok egyedenként változhatnak. </a:t>
            </a:r>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Eldönthetjük, hogy egy adott laktációs szakaszban, adott tejtermelés mellett hány alkalommal fejheti meg a robot a tehenet. Tehát ha megszeretnénk adni a lehetőséget, hogy egy tehenet egy nap a robot 4x is megfejhet, akkor a fejési intervallum 6 órás lesz. </a:t>
            </a:r>
            <a:endParaRPr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lang="hu-HU" sz="1200">
                <a:solidFill>
                  <a:schemeClr val="dk1"/>
                </a:solidFill>
                <a:latin typeface="Arial"/>
                <a:ea typeface="Arial"/>
                <a:cs typeface="Arial"/>
                <a:sym typeface="Arial"/>
              </a:rPr>
              <a:t>A cél: a nagytejű teheneket gyakrabban, akár 5 óránként is kaphassanak fejési engedélyt, míg az alacsony tejtermelésű, szárazra állítás előtt álló egyedeket ritkábban fejhetjük meg a robottal.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sz="1200" u="none">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sz="1200" u="none">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676" name="Google Shape;676;p6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Kinizsi 2000 Mg ZRt felvételei</a:t>
            </a:r>
            <a:endParaRPr/>
          </a:p>
        </p:txBody>
      </p:sp>
      <p:sp>
        <p:nvSpPr>
          <p:cNvPr id="688" name="Google Shape;688;p6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http://www.farmrtk.hu</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b="0" i="0" sz="1200">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műholdas helymeghatározó rendszerek - összefoglaló elnevezéssel GNSS (Globális Helymeghatározó Rendszerek) - közvetlen alkalmazásával mindössze a néhány méteres navigációs pontosság érhető el.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helyspecifikus (precíziós) mezőgazdasági alkalmazások igényeinek kielégítésére, ahol a cm-es pontosság akár az éves műveleti ismétlések során is feltétel, a GNSS csak hozzáadott földi infrastuktúrával használható sikeresen.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lehetséges alternatívák közül mind a pontosságot, mind a rendelkezésre állást tekintve a legmegbízhatóbb megoldást egy országos GNSS referenciaállomás-hálózat biztosíthatja, ahol a hálózatba kötött állomások adatainak együttes és egységes feldolgozása után szolgáltatják a gazdák által igényelt korrekciókat.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35 hazai és 19 határmenti referenciaállomásból álló GNSSnet.hu az első hazai, RTK (Real Time Kinematic) korrekciók előállítására alkalmas referenciaállomás-hálózat, mely centiméter pontosságú műholdas helymeghatározást tesz lehetővé. </a:t>
            </a:r>
            <a:endParaRPr/>
          </a:p>
          <a:p>
            <a:pPr indent="0" lvl="0" marL="158750" rtl="0" algn="l">
              <a:lnSpc>
                <a:spcPct val="100000"/>
              </a:lnSpc>
              <a:spcBef>
                <a:spcPts val="0"/>
              </a:spcBef>
              <a:spcAft>
                <a:spcPts val="0"/>
              </a:spcAft>
              <a:buSzPts val="1100"/>
              <a:buNone/>
            </a:pPr>
            <a:r>
              <a:rPr b="0" i="0" lang="hu-HU" sz="1200">
                <a:solidFill>
                  <a:schemeClr val="dk1"/>
                </a:solidFill>
                <a:latin typeface="Arial"/>
                <a:ea typeface="Arial"/>
                <a:cs typeface="Arial"/>
                <a:sym typeface="Arial"/>
              </a:rPr>
              <a:t>A rendszert már 2002-től kezdve üzemelteti és fejleszti a FÖMI Kozmikus Geodéziai Obszervatórium.</a:t>
            </a:r>
            <a:endParaRPr/>
          </a:p>
          <a:p>
            <a:pPr indent="0" lvl="0" marL="158750" marR="0" rtl="0" algn="l">
              <a:lnSpc>
                <a:spcPct val="100000"/>
              </a:lnSpc>
              <a:spcBef>
                <a:spcPts val="0"/>
              </a:spcBef>
              <a:spcAft>
                <a:spcPts val="0"/>
              </a:spcAft>
              <a:buClr>
                <a:srgbClr val="000000"/>
              </a:buClr>
              <a:buSzPts val="1100"/>
              <a:buFont typeface="Arial"/>
              <a:buNone/>
            </a:pPr>
            <a:r>
              <a:rPr b="0" i="0" lang="hu-HU" sz="1200">
                <a:solidFill>
                  <a:schemeClr val="dk1"/>
                </a:solidFill>
                <a:latin typeface="Arial"/>
                <a:ea typeface="Arial"/>
                <a:cs typeface="Arial"/>
                <a:sym typeface="Arial"/>
              </a:rPr>
              <a:t>(</a:t>
            </a:r>
            <a:r>
              <a:rPr b="0" lang="hu-HU" sz="1200">
                <a:solidFill>
                  <a:schemeClr val="dk1"/>
                </a:solidFill>
                <a:latin typeface="Arial"/>
                <a:ea typeface="Arial"/>
                <a:cs typeface="Arial"/>
                <a:sym typeface="Arial"/>
              </a:rPr>
              <a:t>Budapest Főváros Kormányhivatala által közzétett közlemény alapján közzétett árak)</a:t>
            </a:r>
            <a:endParaRPr b="0" i="0" sz="12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
        <p:nvSpPr>
          <p:cNvPr id="706" name="Google Shape;706;p6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717" name="Google Shape;717;p6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08" name="Google Shape;808;p7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A műszaki fejlesztések alapja gyakorta az űrtechnikából, illetve az iparból eredeztethető. </a:t>
            </a:r>
            <a:endParaRPr/>
          </a:p>
          <a:p>
            <a:pPr indent="0" lvl="0" marL="158750" rtl="0" algn="l">
              <a:lnSpc>
                <a:spcPct val="100000"/>
              </a:lnSpc>
              <a:spcBef>
                <a:spcPts val="0"/>
              </a:spcBef>
              <a:spcAft>
                <a:spcPts val="0"/>
              </a:spcAft>
              <a:buSzPts val="1100"/>
              <a:buNone/>
            </a:pPr>
            <a:r>
              <a:rPr lang="hu-HU"/>
              <a:t>A technológiai adaptáció kérdése kapcsán azonban nem elhanyagolható, hogy a bio-műszaki fejlesztések azonban számos olyan tényezőt figyelembe kell vegyenek, amelyek egyben a mezőgazdaság sajátosságai. </a:t>
            </a:r>
            <a:endParaRPr/>
          </a:p>
          <a:p>
            <a:pPr indent="0" lvl="0" marL="158750" rtl="0" algn="l">
              <a:lnSpc>
                <a:spcPct val="100000"/>
              </a:lnSpc>
              <a:spcBef>
                <a:spcPts val="0"/>
              </a:spcBef>
              <a:spcAft>
                <a:spcPts val="0"/>
              </a:spcAft>
              <a:buSzPts val="1100"/>
              <a:buNone/>
            </a:pPr>
            <a:r>
              <a:rPr lang="hu-HU"/>
              <a:t>Mindenek előtt ki kell emelni a szektor egyik jellegzetességét. A mezőgazdasági termelés  élő-, vagy élő eredetű anyagra alapul. Ez az ami leginkább megkülönbözteti az ipartól.</a:t>
            </a:r>
            <a:endParaRPr/>
          </a:p>
          <a:p>
            <a:pPr indent="0" lvl="0" marL="158750" rtl="0" algn="l">
              <a:lnSpc>
                <a:spcPct val="100000"/>
              </a:lnSpc>
              <a:spcBef>
                <a:spcPts val="0"/>
              </a:spcBef>
              <a:spcAft>
                <a:spcPts val="0"/>
              </a:spcAft>
              <a:buSzPts val="1100"/>
              <a:buNone/>
            </a:pPr>
            <a:r>
              <a:rPr lang="hu-HU"/>
              <a:t>Ez a bizonyos értelemben speciális anyag a termelési ciklusban nagy mértékben kitett a környezeti tényezőknek, a manipulálással kapcsolatos hatásoknak. Gondoljunk itt a növényi termőhely, állati élettér fizikai paraméterekkel definiálható megfelelőségére, és a gépi kontaktussal szembeni érzékenységére.</a:t>
            </a:r>
            <a:endParaRPr/>
          </a:p>
          <a:p>
            <a:pPr indent="0" lvl="0" marL="158750" rtl="0" algn="l">
              <a:lnSpc>
                <a:spcPct val="100000"/>
              </a:lnSpc>
              <a:spcBef>
                <a:spcPts val="0"/>
              </a:spcBef>
              <a:spcAft>
                <a:spcPts val="0"/>
              </a:spcAft>
              <a:buSzPts val="1100"/>
              <a:buNone/>
            </a:pPr>
            <a:r>
              <a:rPr lang="hu-HU"/>
              <a:t>A mezőgazdasági termékek, élelmiszerek iránti igény a népesség növekedésével arányosan fokozatosan növekszik.</a:t>
            </a:r>
            <a:endParaRPr/>
          </a:p>
          <a:p>
            <a:pPr indent="0" lvl="0" marL="158750" rtl="0" algn="l">
              <a:lnSpc>
                <a:spcPct val="100000"/>
              </a:lnSpc>
              <a:spcBef>
                <a:spcPts val="0"/>
              </a:spcBef>
              <a:spcAft>
                <a:spcPts val="0"/>
              </a:spcAft>
              <a:buSzPts val="1100"/>
              <a:buNone/>
            </a:pPr>
            <a:r>
              <a:rPr lang="hu-HU"/>
              <a:t>Az elkövetkező évtizedekben a Föld lakossága  meghaladja a 9 milliárdot. A termőföld kapacitás viszont véges, így fokozódik az igény az összes művelésre alkalmas földterület termelési lehetőségeinek hatékonyabb felhasználására.</a:t>
            </a:r>
            <a:endParaRPr/>
          </a:p>
          <a:p>
            <a:pPr indent="0" lvl="0" marL="158750" rtl="0" algn="l">
              <a:lnSpc>
                <a:spcPct val="100000"/>
              </a:lnSpc>
              <a:spcBef>
                <a:spcPts val="0"/>
              </a:spcBef>
              <a:spcAft>
                <a:spcPts val="0"/>
              </a:spcAft>
              <a:buSzPts val="1100"/>
              <a:buNone/>
            </a:pPr>
            <a:r>
              <a:rPr lang="hu-HU"/>
              <a:t>A működő gazdaságok fokozottabb termelési igénnyel szembesülnek. Amennyiben az extenzív növekedés határait elérjük, csakis a termelékenység hatékonyságának növelése tud megoldást nyújtani az aktuális igények kielégítésére.</a:t>
            </a:r>
            <a:endParaRPr/>
          </a:p>
          <a:p>
            <a:pPr indent="0" lvl="0" marL="158750" rtl="0" algn="l">
              <a:lnSpc>
                <a:spcPct val="100000"/>
              </a:lnSpc>
              <a:spcBef>
                <a:spcPts val="0"/>
              </a:spcBef>
              <a:spcAft>
                <a:spcPts val="0"/>
              </a:spcAft>
              <a:buSzPts val="1100"/>
              <a:buNone/>
            </a:pPr>
            <a:r>
              <a:rPr lang="hu-HU"/>
              <a:t>Bizonyos keretek között a termelés környezeti feltételei optimalizálhatók. </a:t>
            </a:r>
            <a:endParaRPr/>
          </a:p>
          <a:p>
            <a:pPr indent="0" lvl="0" marL="158750" rtl="0" algn="l">
              <a:lnSpc>
                <a:spcPct val="100000"/>
              </a:lnSpc>
              <a:spcBef>
                <a:spcPts val="0"/>
              </a:spcBef>
              <a:spcAft>
                <a:spcPts val="0"/>
              </a:spcAft>
              <a:buSzPts val="1100"/>
              <a:buNone/>
            </a:pPr>
            <a:r>
              <a:rPr lang="hu-HU"/>
              <a:t>Növényházi termesztésben, illetve a kötött állattartásban a létesítmény infrastruktúra az ideális feltételek szem előtt tartásával kialakítható, és automatizáltan működtethető.</a:t>
            </a:r>
            <a:endParaRPr/>
          </a:p>
          <a:p>
            <a:pPr indent="0" lvl="0" marL="158750" rtl="0" algn="l">
              <a:lnSpc>
                <a:spcPct val="100000"/>
              </a:lnSpc>
              <a:spcBef>
                <a:spcPts val="0"/>
              </a:spcBef>
              <a:spcAft>
                <a:spcPts val="0"/>
              </a:spcAft>
              <a:buSzPts val="1100"/>
              <a:buNone/>
            </a:pPr>
            <a:r>
              <a:rPr lang="hu-HU"/>
              <a:t>Számos szántóföldi növény betakarítása egy meglehetősen szűk intervallumra korlátozódik az érés, és a betakarítási környezeti körülmények együttes figyelembevételével. A növénytermesztési ágazatban ez 2-3 hét, amelyben pl. a megfelelő nedvességtartalom, és a betakarítógép üzemeltetési kritériumai (csapadék, hómérséklet, talajállapot)  mérvadók. Búza esetében pl.  tápanyagok beépülése a szembe a viaszérésig tart (ilyenkor a szem nedvességtartalma kb. 20 %. Az érés további szakaszában tápanyagok már nem épülnek be a szembe. A legnagyobb termésmennyiséget teljesérésben, a legjobb minőséget (legnagyobb sikértartalom) pedig viaszérésben betakarított búzánál kapjuk. A betakarítási idő megválasztásakor a mennyiségi-minőségi szempontokat is össze kell hangolni. </a:t>
            </a:r>
            <a:endParaRPr/>
          </a:p>
          <a:p>
            <a:pPr indent="0" lvl="0" marL="158750" rtl="0" algn="l">
              <a:lnSpc>
                <a:spcPct val="100000"/>
              </a:lnSpc>
              <a:spcBef>
                <a:spcPts val="0"/>
              </a:spcBef>
              <a:spcAft>
                <a:spcPts val="0"/>
              </a:spcAft>
              <a:buSzPts val="1100"/>
              <a:buNone/>
            </a:pPr>
            <a:r>
              <a:rPr lang="hu-HU"/>
              <a:t>Különösen kritikus, hogy ebben a szűk időintervallumban rendelkezésre kell álljon az emberi munkaerő. Robotok alkalmazásával ez a kritérium eliminálható.</a:t>
            </a:r>
            <a:endParaRPr/>
          </a:p>
          <a:p>
            <a:pPr indent="0" lvl="0" marL="158750" rtl="0" algn="l">
              <a:lnSpc>
                <a:spcPct val="100000"/>
              </a:lnSpc>
              <a:spcBef>
                <a:spcPts val="0"/>
              </a:spcBef>
              <a:spcAft>
                <a:spcPts val="0"/>
              </a:spcAft>
              <a:buSzPts val="1100"/>
              <a:buNone/>
            </a:pPr>
            <a:r>
              <a:rPr lang="hu-HU"/>
              <a:t>A kézi munkaerő költsége minden termelési ágazatban magas. Becslések szerint pl. a palántázás költségeinek 30 %-át a kézi munkaerő költségei teszik ki. Előrejelzések szerint az Európában és az Egyesült Államokban emberi erővel végzett munkák 40 %-a kiváltható lesz robotok alkalmazásával.</a:t>
            </a:r>
            <a:endParaRPr/>
          </a:p>
          <a:p>
            <a:pPr indent="0" lvl="0" marL="158750" rtl="0" algn="l">
              <a:lnSpc>
                <a:spcPct val="100000"/>
              </a:lnSpc>
              <a:spcBef>
                <a:spcPts val="0"/>
              </a:spcBef>
              <a:spcAft>
                <a:spcPts val="0"/>
              </a:spcAft>
              <a:buSzPts val="1100"/>
              <a:buNone/>
            </a:pPr>
            <a:r>
              <a:rPr lang="hu-HU"/>
              <a:t>A mezőgazdaság által igénybe vehető szakképzett munkaerő más termelési ágakhoz hasonlóan csökken, amelynek számos oka van. Ezek között a munkaerő elöregedése, valamint a falusi lakosság nagyvárosokba költözése különösen meghatározó. A fiatalokat divatszakmák iránti érdeklődése általános érvényű. Az agrárium iránti figyelem intenzív marketinggel javítható. Az elmúlt években erre számos program szerveződött. Ezek sorában a  „Legyél Te is mezőgépész”, vagy a „Vidék Kaland” program a fiatalok mezőgazdaság, vidéki élet iránti érdeklődését kívánja felkelteni.</a:t>
            </a:r>
            <a:endParaRPr/>
          </a:p>
          <a:p>
            <a:pPr indent="0" lvl="0" marL="158750" rtl="0" algn="l">
              <a:lnSpc>
                <a:spcPct val="100000"/>
              </a:lnSpc>
              <a:spcBef>
                <a:spcPts val="0"/>
              </a:spcBef>
              <a:spcAft>
                <a:spcPts val="0"/>
              </a:spcAft>
              <a:buSzPts val="1100"/>
              <a:buNone/>
            </a:pPr>
            <a:r>
              <a:rPr lang="hu-HU"/>
              <a:t>A mezőgazdaság vegyszer használata a hagyományos technológiákkal a fenntartható gazdálkodás követelményeinek nem felel meg. A helyspecifikus technológiákkal gyakorlatilag a növény egyed igényeinek megfelelő tápanyag, növényvédőszer kijuttatás a környezetterhelést a korábbiakhoz képest nagyságrendekkel tudja csökkenteni.</a:t>
            </a:r>
            <a:endParaRPr/>
          </a:p>
          <a:p>
            <a:pPr indent="0" lvl="0" marL="158750" marR="0" rtl="0" algn="l">
              <a:lnSpc>
                <a:spcPct val="100000"/>
              </a:lnSpc>
              <a:spcBef>
                <a:spcPts val="0"/>
              </a:spcBef>
              <a:spcAft>
                <a:spcPts val="0"/>
              </a:spcAft>
              <a:buClr>
                <a:srgbClr val="000000"/>
              </a:buClr>
              <a:buSzPts val="1100"/>
              <a:buFont typeface="Arial"/>
              <a:buNone/>
            </a:pPr>
            <a:r>
              <a:rPr b="0" lang="hu-HU" sz="1100">
                <a:latin typeface="Arial"/>
                <a:ea typeface="Arial"/>
                <a:cs typeface="Arial"/>
                <a:sym typeface="Arial"/>
              </a:rPr>
              <a:t>Az automatizált, robotizált megoldások számos területen (pl. számítástechnika, info-kommunkáció, mechatronika) az új technológiák megismerésére való nyitottságot, bizonyos szintű idegennyelv ismeretet, folyamatos tanulási, önképzési hajlandóságot igényelnek.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105" name="Google Shape;105;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0" name="Google Shape;820;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hu-HU"/>
              <a:t>Ábraforrás</a:t>
            </a:r>
            <a:endParaRPr/>
          </a:p>
          <a:p>
            <a:pPr indent="0" lvl="0" marL="158750" rtl="0" algn="l">
              <a:lnSpc>
                <a:spcPct val="100000"/>
              </a:lnSpc>
              <a:spcBef>
                <a:spcPts val="0"/>
              </a:spcBef>
              <a:spcAft>
                <a:spcPts val="0"/>
              </a:spcAft>
              <a:buSzPts val="1100"/>
              <a:buNone/>
            </a:pPr>
            <a:r>
              <a:rPr lang="hu-HU"/>
              <a:t>1: Agriculture 4.0</a:t>
            </a:r>
            <a:endParaRPr/>
          </a:p>
          <a:p>
            <a:pPr indent="0" lvl="0" marL="158750" rtl="0" algn="l">
              <a:lnSpc>
                <a:spcPct val="100000"/>
              </a:lnSpc>
              <a:spcBef>
                <a:spcPts val="0"/>
              </a:spcBef>
              <a:spcAft>
                <a:spcPts val="0"/>
              </a:spcAft>
              <a:buSzPts val="1100"/>
              <a:buNone/>
            </a:pPr>
            <a:r>
              <a:rPr lang="hu-HU"/>
              <a:t>Integrated Crop Management Vol.24 (2020), ISSN 1020-4555</a:t>
            </a:r>
            <a:endParaRPr/>
          </a:p>
          <a:p>
            <a:pPr indent="0" lvl="0" marL="158750" rtl="0" algn="l">
              <a:lnSpc>
                <a:spcPct val="100000"/>
              </a:lnSpc>
              <a:spcBef>
                <a:spcPts val="0"/>
              </a:spcBef>
              <a:spcAft>
                <a:spcPts val="0"/>
              </a:spcAft>
              <a:buSzPts val="1100"/>
              <a:buNone/>
            </a:pPr>
            <a:r>
              <a:rPr lang="hu-HU"/>
              <a:t>http://www.fao.org/3/cb2186en/CB2186EN.pdf</a:t>
            </a:r>
            <a:endParaRPr/>
          </a:p>
          <a:p>
            <a:pPr indent="0" lvl="0" marL="158750" rtl="0" algn="l">
              <a:lnSpc>
                <a:spcPct val="100000"/>
              </a:lnSpc>
              <a:spcBef>
                <a:spcPts val="0"/>
              </a:spcBef>
              <a:spcAft>
                <a:spcPts val="0"/>
              </a:spcAft>
              <a:buSzPts val="1100"/>
              <a:buNone/>
            </a:pPr>
            <a:r>
              <a:rPr lang="hu-HU"/>
              <a:t>2: Faust D. (2020): Gépek és rendszerek üzemeltetése</a:t>
            </a:r>
            <a:endParaRPr/>
          </a:p>
          <a:p>
            <a:pPr indent="0" lvl="0" marL="158750" rtl="0" algn="l">
              <a:lnSpc>
                <a:spcPct val="100000"/>
              </a:lnSpc>
              <a:spcBef>
                <a:spcPts val="0"/>
              </a:spcBef>
              <a:spcAft>
                <a:spcPts val="0"/>
              </a:spcAft>
              <a:buSzPts val="1100"/>
              <a:buNone/>
            </a:pPr>
            <a:r>
              <a:rPr lang="hu-HU"/>
              <a:t>Oktatási anyag, SZIE, Gödöllő</a:t>
            </a:r>
            <a:endParaRPr/>
          </a:p>
          <a:p>
            <a:pPr indent="0" lvl="0" marL="158750" rtl="0" algn="l">
              <a:lnSpc>
                <a:spcPct val="100000"/>
              </a:lnSpc>
              <a:spcBef>
                <a:spcPts val="0"/>
              </a:spcBef>
              <a:spcAft>
                <a:spcPts val="0"/>
              </a:spcAft>
              <a:buSzPts val="1100"/>
              <a:buNone/>
            </a:pPr>
            <a:r>
              <a:rPr lang="hu-HU"/>
              <a:t>3. Faust D. (2020): Gépek és rendszerek üzemeltetése</a:t>
            </a:r>
            <a:endParaRPr/>
          </a:p>
          <a:p>
            <a:pPr indent="0" lvl="0" marL="158750" rtl="0" algn="l">
              <a:lnSpc>
                <a:spcPct val="100000"/>
              </a:lnSpc>
              <a:spcBef>
                <a:spcPts val="0"/>
              </a:spcBef>
              <a:spcAft>
                <a:spcPts val="0"/>
              </a:spcAft>
              <a:buSzPts val="1100"/>
              <a:buNone/>
            </a:pPr>
            <a:r>
              <a:rPr lang="hu-HU"/>
              <a:t>Oktatási anyag, SZIE, Gödöllő</a:t>
            </a:r>
            <a:endParaRPr/>
          </a:p>
          <a:p>
            <a:pPr indent="0" lvl="0" marL="158750" rtl="0" algn="l">
              <a:lnSpc>
                <a:spcPct val="100000"/>
              </a:lnSpc>
              <a:spcBef>
                <a:spcPts val="0"/>
              </a:spcBef>
              <a:spcAft>
                <a:spcPts val="0"/>
              </a:spcAft>
              <a:buSzPts val="1100"/>
              <a:buNone/>
            </a:pPr>
            <a:r>
              <a:rPr lang="hu-HU"/>
              <a:t>4: https://pdfs.semanticscholar.org/ee1e/940d22adc3ce363df669d36034e07ffc66de.pdf </a:t>
            </a:r>
            <a:endParaRPr/>
          </a:p>
          <a:p>
            <a:pPr indent="0" lvl="0" marL="158750" rtl="0" algn="l">
              <a:lnSpc>
                <a:spcPct val="100000"/>
              </a:lnSpc>
              <a:spcBef>
                <a:spcPts val="0"/>
              </a:spcBef>
              <a:spcAft>
                <a:spcPts val="0"/>
              </a:spcAft>
              <a:buSzPts val="1100"/>
              <a:buNone/>
            </a:pPr>
            <a:r>
              <a:rPr lang="hu-HU"/>
              <a:t>5: Faust D. (2020): Gépek és rendszerek üzemeltetése</a:t>
            </a:r>
            <a:endParaRPr/>
          </a:p>
          <a:p>
            <a:pPr indent="0" lvl="0" marL="158750" rtl="0" algn="l">
              <a:lnSpc>
                <a:spcPct val="100000"/>
              </a:lnSpc>
              <a:spcBef>
                <a:spcPts val="0"/>
              </a:spcBef>
              <a:spcAft>
                <a:spcPts val="0"/>
              </a:spcAft>
              <a:buSzPts val="1100"/>
              <a:buNone/>
            </a:pPr>
            <a:r>
              <a:rPr lang="hu-HU"/>
              <a:t>Oktatási anyag, SZIE, Gödöllő</a:t>
            </a:r>
            <a:endParaRPr/>
          </a:p>
          <a:p>
            <a:pPr indent="0" lvl="0" marL="158750" rtl="0" algn="l">
              <a:lnSpc>
                <a:spcPct val="100000"/>
              </a:lnSpc>
              <a:spcBef>
                <a:spcPts val="0"/>
              </a:spcBef>
              <a:spcAft>
                <a:spcPts val="0"/>
              </a:spcAft>
              <a:buSzPts val="1100"/>
              <a:buNone/>
            </a:pPr>
            <a:r>
              <a:rPr lang="hu-HU"/>
              <a:t>6. A szerző saját felvétele</a:t>
            </a:r>
            <a:endParaRPr/>
          </a:p>
          <a:p>
            <a:pPr indent="0" lvl="0" marL="158750" rtl="0" algn="l">
              <a:lnSpc>
                <a:spcPct val="100000"/>
              </a:lnSpc>
              <a:spcBef>
                <a:spcPts val="0"/>
              </a:spcBef>
              <a:spcAft>
                <a:spcPts val="0"/>
              </a:spcAft>
              <a:buSzPts val="1100"/>
              <a:buNone/>
            </a:pPr>
            <a:r>
              <a:rPr lang="hu-HU"/>
              <a:t>7: Bártfai Z.-Blahunka Z.-Bognár I.-Faust D.: Robotok a mezőgazdaságban</a:t>
            </a:r>
            <a:endParaRPr/>
          </a:p>
          <a:p>
            <a:pPr indent="0" lvl="0" marL="158750" rtl="0" algn="l">
              <a:lnSpc>
                <a:spcPct val="100000"/>
              </a:lnSpc>
              <a:spcBef>
                <a:spcPts val="0"/>
              </a:spcBef>
              <a:spcAft>
                <a:spcPts val="0"/>
              </a:spcAft>
              <a:buSzPts val="1100"/>
              <a:buNone/>
            </a:pPr>
            <a:r>
              <a:rPr lang="hu-HU"/>
              <a:t>Mezőgazdasági Technika, No10/2018, HU ISSN 0026 1890</a:t>
            </a:r>
            <a:endParaRPr/>
          </a:p>
          <a:p>
            <a:pPr indent="0" lvl="0" marL="158750" rtl="0" algn="l">
              <a:lnSpc>
                <a:spcPct val="100000"/>
              </a:lnSpc>
              <a:spcBef>
                <a:spcPts val="0"/>
              </a:spcBef>
              <a:spcAft>
                <a:spcPts val="0"/>
              </a:spcAft>
              <a:buSzPts val="1100"/>
              <a:buNone/>
            </a:pPr>
            <a:r>
              <a:rPr lang="hu-HU"/>
              <a:t>8: Faust D. (2011): Szakinformatika</a:t>
            </a:r>
            <a:endParaRPr/>
          </a:p>
          <a:p>
            <a:pPr indent="0" lvl="0" marL="158750" rtl="0" algn="l">
              <a:lnSpc>
                <a:spcPct val="100000"/>
              </a:lnSpc>
              <a:spcBef>
                <a:spcPts val="0"/>
              </a:spcBef>
              <a:spcAft>
                <a:spcPts val="0"/>
              </a:spcAft>
              <a:buSzPts val="1100"/>
              <a:buNone/>
            </a:pPr>
            <a:r>
              <a:rPr lang="hu-HU"/>
              <a:t>https://regi.tankonyvtar.hu/hu/tartalom/tamop412A/2010-0019_Szakinformatika/ch03s03.html</a:t>
            </a:r>
            <a:endParaRPr/>
          </a:p>
          <a:p>
            <a:pPr indent="0" lvl="0" marL="158750" rtl="0" algn="l">
              <a:lnSpc>
                <a:spcPct val="100000"/>
              </a:lnSpc>
              <a:spcBef>
                <a:spcPts val="0"/>
              </a:spcBef>
              <a:spcAft>
                <a:spcPts val="0"/>
              </a:spcAft>
              <a:buSzPts val="1100"/>
              <a:buNone/>
            </a:pPr>
            <a:r>
              <a:rPr lang="hu-HU"/>
              <a:t>9: Bártfai Z.-Blahunka Z.-Bognár I.-Faust D.: Robotok a mezőgazdaságban</a:t>
            </a:r>
            <a:endParaRPr/>
          </a:p>
          <a:p>
            <a:pPr indent="0" lvl="0" marL="158750" rtl="0" algn="l">
              <a:lnSpc>
                <a:spcPct val="100000"/>
              </a:lnSpc>
              <a:spcBef>
                <a:spcPts val="0"/>
              </a:spcBef>
              <a:spcAft>
                <a:spcPts val="0"/>
              </a:spcAft>
              <a:buSzPts val="1100"/>
              <a:buNone/>
            </a:pPr>
            <a:r>
              <a:rPr lang="hu-HU"/>
              <a:t>Mezőgazdasági Technika, No10/2018, HU ISSN 0026 1890</a:t>
            </a:r>
            <a:endParaRPr/>
          </a:p>
          <a:p>
            <a:pPr indent="0" lvl="0" marL="158750" rtl="0" algn="l">
              <a:lnSpc>
                <a:spcPct val="100000"/>
              </a:lnSpc>
              <a:spcBef>
                <a:spcPts val="0"/>
              </a:spcBef>
              <a:spcAft>
                <a:spcPts val="0"/>
              </a:spcAft>
              <a:buSzPts val="1100"/>
              <a:buNone/>
            </a:pPr>
            <a:r>
              <a:rPr lang="hu-HU"/>
              <a:t>10: https://www.dreamstime.com/agricultural-smart-farm-flowchart-images-robots-agriculture-farming-robot-tractor-harvester-vector-illustration-image134759750)</a:t>
            </a:r>
            <a:endParaRPr/>
          </a:p>
          <a:p>
            <a:pPr indent="0" lvl="0" marL="158750" rtl="0" algn="l">
              <a:lnSpc>
                <a:spcPct val="100000"/>
              </a:lnSpc>
              <a:spcBef>
                <a:spcPts val="0"/>
              </a:spcBef>
              <a:spcAft>
                <a:spcPts val="0"/>
              </a:spcAft>
              <a:buSzPts val="1100"/>
              <a:buNone/>
            </a:pPr>
            <a:r>
              <a:rPr lang="hu-HU"/>
              <a:t>11: SZIE GÉK-KITE oktatási anyag</a:t>
            </a:r>
            <a:endParaRPr/>
          </a:p>
          <a:p>
            <a:pPr indent="0" lvl="0" marL="158750" rtl="0" algn="l">
              <a:lnSpc>
                <a:spcPct val="100000"/>
              </a:lnSpc>
              <a:spcBef>
                <a:spcPts val="0"/>
              </a:spcBef>
              <a:spcAft>
                <a:spcPts val="0"/>
              </a:spcAft>
              <a:buSzPts val="1100"/>
              <a:buNone/>
            </a:pPr>
            <a:r>
              <a:rPr lang="hu-HU"/>
              <a:t>12: SZIE GÉK-KITE oktatási anyag</a:t>
            </a:r>
            <a:endParaRPr/>
          </a:p>
          <a:p>
            <a:pPr indent="0" lvl="0" marL="158750" rtl="0" algn="l">
              <a:lnSpc>
                <a:spcPct val="100000"/>
              </a:lnSpc>
              <a:spcBef>
                <a:spcPts val="0"/>
              </a:spcBef>
              <a:spcAft>
                <a:spcPts val="0"/>
              </a:spcAft>
              <a:buSzPts val="1100"/>
              <a:buNone/>
            </a:pPr>
            <a:r>
              <a:rPr lang="hu-HU"/>
              <a:t>13: https://smartagri.jp/p/22/</a:t>
            </a:r>
            <a:endParaRPr/>
          </a:p>
          <a:p>
            <a:pPr indent="0" lvl="0" marL="158750" rtl="0" algn="l">
              <a:lnSpc>
                <a:spcPct val="100000"/>
              </a:lnSpc>
              <a:spcBef>
                <a:spcPts val="0"/>
              </a:spcBef>
              <a:spcAft>
                <a:spcPts val="0"/>
              </a:spcAft>
              <a:buSzPts val="1100"/>
              <a:buNone/>
            </a:pPr>
            <a:r>
              <a:rPr lang="hu-HU"/>
              <a:t>14: Bártfai Z.-Blahunka Z.-Bognár I.-Faust D.: Robotok a mezőgazdaságban</a:t>
            </a:r>
            <a:endParaRPr/>
          </a:p>
          <a:p>
            <a:pPr indent="0" lvl="0" marL="158750" rtl="0" algn="l">
              <a:lnSpc>
                <a:spcPct val="100000"/>
              </a:lnSpc>
              <a:spcBef>
                <a:spcPts val="0"/>
              </a:spcBef>
              <a:spcAft>
                <a:spcPts val="0"/>
              </a:spcAft>
              <a:buSzPts val="1100"/>
              <a:buNone/>
            </a:pPr>
            <a:r>
              <a:rPr lang="hu-HU"/>
              <a:t>Mezőgazdasági Technika, No10/2018, HU ISSN 0026 1890</a:t>
            </a:r>
            <a:endParaRPr/>
          </a:p>
          <a:p>
            <a:pPr indent="0" lvl="0" marL="158750" rtl="0" algn="l">
              <a:lnSpc>
                <a:spcPct val="100000"/>
              </a:lnSpc>
              <a:spcBef>
                <a:spcPts val="0"/>
              </a:spcBef>
              <a:spcAft>
                <a:spcPts val="0"/>
              </a:spcAft>
              <a:buSzPts val="1100"/>
              <a:buNone/>
            </a:pPr>
            <a:r>
              <a:rPr lang="hu-HU"/>
              <a:t>15: Bártfai Z.-Blahunka Z.-Bognár I.-Faust D.: Robotok a mezőgazdaságban</a:t>
            </a:r>
            <a:endParaRPr/>
          </a:p>
          <a:p>
            <a:pPr indent="0" lvl="0" marL="158750" rtl="0" algn="l">
              <a:lnSpc>
                <a:spcPct val="100000"/>
              </a:lnSpc>
              <a:spcBef>
                <a:spcPts val="0"/>
              </a:spcBef>
              <a:spcAft>
                <a:spcPts val="0"/>
              </a:spcAft>
              <a:buSzPts val="1100"/>
              <a:buNone/>
            </a:pPr>
            <a:r>
              <a:rPr lang="hu-HU"/>
              <a:t>Mezőgazdasági Technika, No10/2018, HU ISSN 0026 1890</a:t>
            </a:r>
            <a:endParaRPr/>
          </a:p>
          <a:p>
            <a:pPr indent="0" lvl="0" marL="158750" rtl="0" algn="l">
              <a:lnSpc>
                <a:spcPct val="100000"/>
              </a:lnSpc>
              <a:spcBef>
                <a:spcPts val="0"/>
              </a:spcBef>
              <a:spcAft>
                <a:spcPts val="0"/>
              </a:spcAft>
              <a:buSzPts val="1100"/>
              <a:buNone/>
            </a:pPr>
            <a:r>
              <a:rPr lang="hu-HU"/>
              <a:t>16: saját szerkesztés, alap: https://www.researchgate.net/figure/Generic-sensor-network-for-an-intelligent-agricultural-vehicle_fig11_51872999</a:t>
            </a:r>
            <a:endParaRPr/>
          </a:p>
          <a:p>
            <a:pPr indent="0" lvl="0" marL="158750" rtl="0" algn="l">
              <a:lnSpc>
                <a:spcPct val="100000"/>
              </a:lnSpc>
              <a:spcBef>
                <a:spcPts val="0"/>
              </a:spcBef>
              <a:spcAft>
                <a:spcPts val="0"/>
              </a:spcAft>
              <a:buSzPts val="1100"/>
              <a:buNone/>
            </a:pPr>
            <a:r>
              <a:rPr lang="hu-HU"/>
              <a:t>17: https://www.yanmar.com </a:t>
            </a:r>
            <a:endParaRPr/>
          </a:p>
          <a:p>
            <a:pPr indent="0" lvl="0" marL="158750" rtl="0" algn="l">
              <a:lnSpc>
                <a:spcPct val="100000"/>
              </a:lnSpc>
              <a:spcBef>
                <a:spcPts val="0"/>
              </a:spcBef>
              <a:spcAft>
                <a:spcPts val="0"/>
              </a:spcAft>
              <a:buSzPts val="1100"/>
              <a:buNone/>
            </a:pPr>
            <a:r>
              <a:rPr lang="hu-HU"/>
              <a:t>18. http://agraragazat.hu/hir/robottraktorok-robotizalt-taviranyitasu-mezogazdasagi-gepek</a:t>
            </a:r>
            <a:endParaRPr/>
          </a:p>
          <a:p>
            <a:pPr indent="0" lvl="0" marL="158750" rtl="0" algn="l">
              <a:lnSpc>
                <a:spcPct val="100000"/>
              </a:lnSpc>
              <a:spcBef>
                <a:spcPts val="0"/>
              </a:spcBef>
              <a:spcAft>
                <a:spcPts val="0"/>
              </a:spcAft>
              <a:buSzPts val="1100"/>
              <a:buNone/>
            </a:pPr>
            <a:r>
              <a:rPr lang="hu-HU"/>
              <a:t>19. https://www.deere.co.uk/en/agriculture/future-of-farming/</a:t>
            </a:r>
            <a:endParaRPr/>
          </a:p>
          <a:p>
            <a:pPr indent="0" lvl="0" marL="158750" rtl="0" algn="l">
              <a:lnSpc>
                <a:spcPct val="100000"/>
              </a:lnSpc>
              <a:spcBef>
                <a:spcPts val="0"/>
              </a:spcBef>
              <a:spcAft>
                <a:spcPts val="0"/>
              </a:spcAft>
              <a:buSzPts val="1100"/>
              <a:buNone/>
            </a:pPr>
            <a:r>
              <a:rPr lang="hu-HU"/>
              <a:t>20: https://www.seedotrun.com </a:t>
            </a:r>
            <a:endParaRPr/>
          </a:p>
          <a:p>
            <a:pPr indent="0" lvl="0" marL="158750" rtl="0" algn="l">
              <a:lnSpc>
                <a:spcPct val="100000"/>
              </a:lnSpc>
              <a:spcBef>
                <a:spcPts val="0"/>
              </a:spcBef>
              <a:spcAft>
                <a:spcPts val="0"/>
              </a:spcAft>
              <a:buSzPts val="1100"/>
              <a:buNone/>
            </a:pPr>
            <a:r>
              <a:rPr lang="hu-HU"/>
              <a:t>21: https://www.fendt.com/int/geneva-assets/widget/22162/news-2-high.jpg</a:t>
            </a:r>
            <a:endParaRPr/>
          </a:p>
          <a:p>
            <a:pPr indent="0" lvl="0" marL="158750" rtl="0" algn="l">
              <a:lnSpc>
                <a:spcPct val="100000"/>
              </a:lnSpc>
              <a:spcBef>
                <a:spcPts val="0"/>
              </a:spcBef>
              <a:spcAft>
                <a:spcPts val="0"/>
              </a:spcAft>
              <a:buSzPts val="1100"/>
              <a:buNone/>
            </a:pPr>
            <a:r>
              <a:rPr lang="hu-HU"/>
              <a:t>22: https://www.fendt.com/int/geneva-assets/widget/22162/news-3-high.jpg</a:t>
            </a:r>
            <a:endParaRPr/>
          </a:p>
          <a:p>
            <a:pPr indent="0" lvl="0" marL="158750" rtl="0" algn="l">
              <a:lnSpc>
                <a:spcPct val="100000"/>
              </a:lnSpc>
              <a:spcBef>
                <a:spcPts val="0"/>
              </a:spcBef>
              <a:spcAft>
                <a:spcPts val="0"/>
              </a:spcAft>
              <a:buSzPts val="1100"/>
              <a:buNone/>
            </a:pPr>
            <a:r>
              <a:rPr lang="hu-HU"/>
              <a:t>23: https://www.fendt.com/int/geneva-assets/widget/22162/news-5-high.jpg</a:t>
            </a:r>
            <a:endParaRPr/>
          </a:p>
          <a:p>
            <a:pPr indent="0" lvl="0" marL="158750" rtl="0" algn="l">
              <a:lnSpc>
                <a:spcPct val="100000"/>
              </a:lnSpc>
              <a:spcBef>
                <a:spcPts val="0"/>
              </a:spcBef>
              <a:spcAft>
                <a:spcPts val="0"/>
              </a:spcAft>
              <a:buSzPts val="1100"/>
              <a:buNone/>
            </a:pPr>
            <a:r>
              <a:rPr lang="hu-HU"/>
              <a:t>24:http://technika.gmgi.hu/uploads/termek_1412/felgyorsult_a_mezogazdasagi_robotok_fejlesztese_18_05.pdf alapján saját szerkesztés</a:t>
            </a:r>
            <a:endParaRPr/>
          </a:p>
          <a:p>
            <a:pPr indent="0" lvl="0" marL="158750" rtl="0" algn="l">
              <a:lnSpc>
                <a:spcPct val="100000"/>
              </a:lnSpc>
              <a:spcBef>
                <a:spcPts val="0"/>
              </a:spcBef>
              <a:spcAft>
                <a:spcPts val="0"/>
              </a:spcAft>
              <a:buSzPts val="1100"/>
              <a:buNone/>
            </a:pPr>
            <a:r>
              <a:rPr lang="hu-HU"/>
              <a:t>25: https://kertcenter.com/naio-agrobotok alapján saját szerkesztés</a:t>
            </a:r>
            <a:endParaRPr/>
          </a:p>
          <a:p>
            <a:pPr indent="0" lvl="0" marL="158750" rtl="0" algn="l">
              <a:lnSpc>
                <a:spcPct val="100000"/>
              </a:lnSpc>
              <a:spcBef>
                <a:spcPts val="0"/>
              </a:spcBef>
              <a:spcAft>
                <a:spcPts val="0"/>
              </a:spcAft>
              <a:buSzPts val="1100"/>
              <a:buNone/>
            </a:pPr>
            <a:r>
              <a:rPr lang="hu-HU"/>
              <a:t>26: http://www.bluerivertechnology.com</a:t>
            </a:r>
            <a:endParaRPr/>
          </a:p>
          <a:p>
            <a:pPr indent="0" lvl="0" marL="158750" rtl="0" algn="l">
              <a:lnSpc>
                <a:spcPct val="100000"/>
              </a:lnSpc>
              <a:spcBef>
                <a:spcPts val="0"/>
              </a:spcBef>
              <a:spcAft>
                <a:spcPts val="0"/>
              </a:spcAft>
              <a:buSzPts val="1100"/>
              <a:buNone/>
            </a:pPr>
            <a:r>
              <a:rPr lang="hu-HU"/>
              <a:t>27: http://www.bluerivertechnology.com</a:t>
            </a:r>
            <a:endParaRPr/>
          </a:p>
          <a:p>
            <a:pPr indent="0" lvl="0" marL="158750" rtl="0" algn="l">
              <a:lnSpc>
                <a:spcPct val="100000"/>
              </a:lnSpc>
              <a:spcBef>
                <a:spcPts val="0"/>
              </a:spcBef>
              <a:spcAft>
                <a:spcPts val="0"/>
              </a:spcAft>
              <a:buSzPts val="1100"/>
              <a:buNone/>
            </a:pPr>
            <a:r>
              <a:rPr lang="hu-HU"/>
              <a:t>28: http://www.bluerivertechnology.com</a:t>
            </a:r>
            <a:endParaRPr/>
          </a:p>
          <a:p>
            <a:pPr indent="0" lvl="0" marL="158750" rtl="0" algn="l">
              <a:lnSpc>
                <a:spcPct val="100000"/>
              </a:lnSpc>
              <a:spcBef>
                <a:spcPts val="0"/>
              </a:spcBef>
              <a:spcAft>
                <a:spcPts val="0"/>
              </a:spcAft>
              <a:buSzPts val="1100"/>
              <a:buNone/>
            </a:pPr>
            <a:r>
              <a:rPr lang="hu-HU"/>
              <a:t>29: https://www.wur.nl/en/newsarticle/Robot-autonomously-harvests-first-sweet-peppers-in-the-greenhouse.htm</a:t>
            </a:r>
            <a:endParaRPr/>
          </a:p>
          <a:p>
            <a:pPr indent="0" lvl="0" marL="158750" rtl="0" algn="l">
              <a:lnSpc>
                <a:spcPct val="100000"/>
              </a:lnSpc>
              <a:spcBef>
                <a:spcPts val="0"/>
              </a:spcBef>
              <a:spcAft>
                <a:spcPts val="0"/>
              </a:spcAft>
              <a:buSzPts val="1100"/>
              <a:buNone/>
            </a:pPr>
            <a:r>
              <a:rPr lang="hu-HU"/>
              <a:t>30: https://www.hortidaily.com/article/9113107/strawberry-picking-robot-should-soon-be-picking-faster-than-people/https://mainichi.jp/english/articles/20201229/p2a/00m/0dm/038000c</a:t>
            </a:r>
            <a:endParaRPr/>
          </a:p>
          <a:p>
            <a:pPr indent="0" lvl="0" marL="158750" rtl="0" algn="l">
              <a:lnSpc>
                <a:spcPct val="100000"/>
              </a:lnSpc>
              <a:spcBef>
                <a:spcPts val="0"/>
              </a:spcBef>
              <a:spcAft>
                <a:spcPts val="0"/>
              </a:spcAft>
              <a:buSzPts val="1100"/>
              <a:buNone/>
            </a:pPr>
            <a:r>
              <a:rPr lang="hu-HU"/>
              <a:t>31: https://mainichi.jp/english/articles/20201229/p2a/00m/0dm/038000c</a:t>
            </a:r>
            <a:endParaRPr/>
          </a:p>
          <a:p>
            <a:pPr indent="0" lvl="0" marL="158750" rtl="0" algn="l">
              <a:lnSpc>
                <a:spcPct val="100000"/>
              </a:lnSpc>
              <a:spcBef>
                <a:spcPts val="0"/>
              </a:spcBef>
              <a:spcAft>
                <a:spcPts val="0"/>
              </a:spcAft>
              <a:buSzPts val="1100"/>
              <a:buNone/>
            </a:pPr>
            <a:r>
              <a:rPr lang="hu-HU"/>
              <a:t>32: https://spectrum.ieee.org/automaton/robotics/industrial-robots/sri-spin-off-abundant-robotics-developing-autonomous-apple-vacuum</a:t>
            </a:r>
            <a:endParaRPr/>
          </a:p>
          <a:p>
            <a:pPr indent="0" lvl="0" marL="158750" rtl="0" algn="l">
              <a:lnSpc>
                <a:spcPct val="100000"/>
              </a:lnSpc>
              <a:spcBef>
                <a:spcPts val="0"/>
              </a:spcBef>
              <a:spcAft>
                <a:spcPts val="0"/>
              </a:spcAft>
              <a:buSzPts val="1100"/>
              <a:buNone/>
            </a:pPr>
            <a:r>
              <a:rPr lang="hu-HU"/>
              <a:t>33: https://www.azorobotics.com/Article.aspx?ArticleID=113</a:t>
            </a:r>
            <a:endParaRPr/>
          </a:p>
          <a:p>
            <a:pPr indent="0" lvl="0" marL="158750" rtl="0" algn="l">
              <a:lnSpc>
                <a:spcPct val="100000"/>
              </a:lnSpc>
              <a:spcBef>
                <a:spcPts val="0"/>
              </a:spcBef>
              <a:spcAft>
                <a:spcPts val="0"/>
              </a:spcAft>
              <a:buSzPts val="1100"/>
              <a:buNone/>
            </a:pPr>
            <a:r>
              <a:rPr lang="hu-HU"/>
              <a:t>34: http://www.roboticsplus.co.nz/multipurpose-orchard-robotics</a:t>
            </a:r>
            <a:endParaRPr/>
          </a:p>
          <a:p>
            <a:pPr indent="0" lvl="0" marL="158750" rtl="0" algn="l">
              <a:lnSpc>
                <a:spcPct val="100000"/>
              </a:lnSpc>
              <a:spcBef>
                <a:spcPts val="0"/>
              </a:spcBef>
              <a:spcAft>
                <a:spcPts val="0"/>
              </a:spcAft>
              <a:buSzPts val="1100"/>
              <a:buNone/>
            </a:pPr>
            <a:r>
              <a:rPr lang="hu-HU"/>
              <a:t>35: https://agroforum.hu/assets/uploads/2018/06/Meggyr%C3%A1z%C3%B3-M%C3%B3r-06.14-11.jpg</a:t>
            </a:r>
            <a:endParaRPr/>
          </a:p>
          <a:p>
            <a:pPr indent="0" lvl="0" marL="158750" rtl="0" algn="l">
              <a:lnSpc>
                <a:spcPct val="100000"/>
              </a:lnSpc>
              <a:spcBef>
                <a:spcPts val="0"/>
              </a:spcBef>
              <a:spcAft>
                <a:spcPts val="0"/>
              </a:spcAft>
              <a:buSzPts val="1100"/>
              <a:buNone/>
            </a:pPr>
            <a:r>
              <a:rPr lang="hu-HU"/>
              <a:t>36: https://industrial.omron.co.uk/en/solutions/packaging/customer-references/brillopak</a:t>
            </a:r>
            <a:endParaRPr/>
          </a:p>
          <a:p>
            <a:pPr indent="0" lvl="0" marL="158750" rtl="0" algn="l">
              <a:lnSpc>
                <a:spcPct val="100000"/>
              </a:lnSpc>
              <a:spcBef>
                <a:spcPts val="0"/>
              </a:spcBef>
              <a:spcAft>
                <a:spcPts val="0"/>
              </a:spcAft>
              <a:buSzPts val="1100"/>
              <a:buNone/>
            </a:pPr>
            <a:r>
              <a:rPr lang="hu-HU"/>
              <a:t>37:https://www.hortibiz.com/news/?tx_news_pi1%5Bnews%5D=29634&amp;cHash=8d8652851b1412a4097074b3369a0a28</a:t>
            </a:r>
            <a:endParaRPr/>
          </a:p>
          <a:p>
            <a:pPr indent="0" lvl="0" marL="158750" rtl="0" algn="l">
              <a:lnSpc>
                <a:spcPct val="100000"/>
              </a:lnSpc>
              <a:spcBef>
                <a:spcPts val="0"/>
              </a:spcBef>
              <a:spcAft>
                <a:spcPts val="0"/>
              </a:spcAft>
              <a:buSzPts val="1100"/>
              <a:buNone/>
            </a:pPr>
            <a:r>
              <a:rPr lang="hu-HU"/>
              <a:t>38:https://www.techrepublic.com/article/future-of-farming-ai-enabled-harvest-robot-flexes-new-dexterity-skills/</a:t>
            </a:r>
            <a:endParaRPr/>
          </a:p>
          <a:p>
            <a:pPr indent="0" lvl="0" marL="158750" rtl="0" algn="l">
              <a:lnSpc>
                <a:spcPct val="100000"/>
              </a:lnSpc>
              <a:spcBef>
                <a:spcPts val="0"/>
              </a:spcBef>
              <a:spcAft>
                <a:spcPts val="0"/>
              </a:spcAft>
              <a:buSzPts val="1100"/>
              <a:buNone/>
            </a:pPr>
            <a:r>
              <a:rPr lang="hu-HU"/>
              <a:t>39:https://ironox.com/press/</a:t>
            </a:r>
            <a:endParaRPr/>
          </a:p>
          <a:p>
            <a:pPr indent="0" lvl="0" marL="158750" rtl="0" algn="l">
              <a:lnSpc>
                <a:spcPct val="100000"/>
              </a:lnSpc>
              <a:spcBef>
                <a:spcPts val="0"/>
              </a:spcBef>
              <a:spcAft>
                <a:spcPts val="0"/>
              </a:spcAft>
              <a:buSzPts val="1100"/>
              <a:buNone/>
            </a:pPr>
            <a:r>
              <a:rPr lang="hu-HU"/>
              <a:t>40:https://ironox.com/press/</a:t>
            </a:r>
            <a:endParaRPr/>
          </a:p>
          <a:p>
            <a:pPr indent="0" lvl="0" marL="158750" rtl="0" algn="l">
              <a:lnSpc>
                <a:spcPct val="100000"/>
              </a:lnSpc>
              <a:spcBef>
                <a:spcPts val="0"/>
              </a:spcBef>
              <a:spcAft>
                <a:spcPts val="0"/>
              </a:spcAft>
              <a:buSzPts val="1100"/>
              <a:buNone/>
            </a:pPr>
            <a:r>
              <a:rPr lang="hu-HU"/>
              <a:t>41: https://circuitdigest.com/article/role-of-iot-in-promoting-livestock-through-remote-monitoring-and-data-driven-decision-making</a:t>
            </a:r>
            <a:endParaRPr/>
          </a:p>
          <a:p>
            <a:pPr indent="0" lvl="0" marL="158750" rtl="0" algn="l">
              <a:lnSpc>
                <a:spcPct val="100000"/>
              </a:lnSpc>
              <a:spcBef>
                <a:spcPts val="0"/>
              </a:spcBef>
              <a:spcAft>
                <a:spcPts val="0"/>
              </a:spcAft>
              <a:buSzPts val="1100"/>
              <a:buNone/>
            </a:pPr>
            <a:r>
              <a:rPr lang="hu-HU"/>
              <a:t>42: Faust D. (2016): Gépek és rendszerek üzemeltetése</a:t>
            </a:r>
            <a:endParaRPr/>
          </a:p>
          <a:p>
            <a:pPr indent="0" lvl="0" marL="158750" rtl="0" algn="l">
              <a:lnSpc>
                <a:spcPct val="100000"/>
              </a:lnSpc>
              <a:spcBef>
                <a:spcPts val="0"/>
              </a:spcBef>
              <a:spcAft>
                <a:spcPts val="0"/>
              </a:spcAft>
              <a:buSzPts val="1100"/>
              <a:buNone/>
            </a:pPr>
            <a:r>
              <a:rPr lang="hu-HU"/>
              <a:t>SZIE, Gödöllő</a:t>
            </a:r>
            <a:endParaRPr/>
          </a:p>
          <a:p>
            <a:pPr indent="0" lvl="0" marL="158750" rtl="0" algn="l">
              <a:lnSpc>
                <a:spcPct val="100000"/>
              </a:lnSpc>
              <a:spcBef>
                <a:spcPts val="0"/>
              </a:spcBef>
              <a:spcAft>
                <a:spcPts val="0"/>
              </a:spcAft>
              <a:buSzPts val="1100"/>
              <a:buNone/>
            </a:pPr>
            <a:r>
              <a:rPr lang="hu-HU"/>
              <a:t>43:http://www.ritchey.co.uk/filedepository/documents/7672_allflex%20livestock%20brochure%20web-sml.pdf</a:t>
            </a:r>
            <a:endParaRPr/>
          </a:p>
          <a:p>
            <a:pPr indent="0" lvl="0" marL="158750" rtl="0" algn="l">
              <a:lnSpc>
                <a:spcPct val="100000"/>
              </a:lnSpc>
              <a:spcBef>
                <a:spcPts val="0"/>
              </a:spcBef>
              <a:spcAft>
                <a:spcPts val="0"/>
              </a:spcAft>
              <a:buSzPts val="1100"/>
              <a:buNone/>
            </a:pPr>
            <a:r>
              <a:rPr lang="hu-HU"/>
              <a:t>44: http://www.rfidjournal.com/lib/x/a/assets/2009/07/5062-18.jpg</a:t>
            </a:r>
            <a:endParaRPr/>
          </a:p>
          <a:p>
            <a:pPr indent="0" lvl="0" marL="158750" rtl="0" algn="l">
              <a:lnSpc>
                <a:spcPct val="100000"/>
              </a:lnSpc>
              <a:spcBef>
                <a:spcPts val="0"/>
              </a:spcBef>
              <a:spcAft>
                <a:spcPts val="0"/>
              </a:spcAft>
              <a:buSzPts val="1100"/>
              <a:buNone/>
            </a:pPr>
            <a:r>
              <a:rPr lang="hu-HU"/>
              <a:t>45: http://animalhealth.allimax.nl/wp-content/uploads/2014/05/foto-1-3-e1403098391425.jpg</a:t>
            </a:r>
            <a:endParaRPr/>
          </a:p>
          <a:p>
            <a:pPr indent="0" lvl="0" marL="158750" rtl="0" algn="l">
              <a:lnSpc>
                <a:spcPct val="100000"/>
              </a:lnSpc>
              <a:spcBef>
                <a:spcPts val="0"/>
              </a:spcBef>
              <a:spcAft>
                <a:spcPts val="0"/>
              </a:spcAft>
              <a:buSzPts val="1100"/>
              <a:buNone/>
            </a:pPr>
            <a:r>
              <a:rPr lang="hu-HU"/>
              <a:t>46: https://iheartdogs.com/safe-to-microchip-your-dog</a:t>
            </a:r>
            <a:endParaRPr/>
          </a:p>
          <a:p>
            <a:pPr indent="0" lvl="0" marL="158750" rtl="0" algn="l">
              <a:lnSpc>
                <a:spcPct val="100000"/>
              </a:lnSpc>
              <a:spcBef>
                <a:spcPts val="0"/>
              </a:spcBef>
              <a:spcAft>
                <a:spcPts val="0"/>
              </a:spcAft>
              <a:buSzPts val="1100"/>
              <a:buNone/>
            </a:pPr>
            <a:r>
              <a:rPr lang="hu-HU"/>
              <a:t>47: https://hoards.com/article-25075-are-robots-still-relevant-in-this-economy.html</a:t>
            </a:r>
            <a:endParaRPr/>
          </a:p>
          <a:p>
            <a:pPr indent="0" lvl="0" marL="158750" rtl="0" algn="l">
              <a:lnSpc>
                <a:spcPct val="100000"/>
              </a:lnSpc>
              <a:spcBef>
                <a:spcPts val="0"/>
              </a:spcBef>
              <a:spcAft>
                <a:spcPts val="0"/>
              </a:spcAft>
              <a:buSzPts val="1100"/>
              <a:buNone/>
            </a:pPr>
            <a:r>
              <a:rPr lang="hu-HU"/>
              <a:t>48:https://www.agropartner.cz/galerie/lightproducts_produkty_cs/1472720296_cs_lely___cs83331-1024.jpg</a:t>
            </a:r>
            <a:endParaRPr/>
          </a:p>
          <a:p>
            <a:pPr indent="0" lvl="0" marL="158750" rtl="0" algn="l">
              <a:lnSpc>
                <a:spcPct val="100000"/>
              </a:lnSpc>
              <a:spcBef>
                <a:spcPts val="0"/>
              </a:spcBef>
              <a:spcAft>
                <a:spcPts val="0"/>
              </a:spcAft>
              <a:buSzPts val="1100"/>
              <a:buNone/>
            </a:pPr>
            <a:r>
              <a:rPr lang="hu-HU"/>
              <a:t>49:https://resources.stuff.co.nz/content/dam/images/1/f/y/8/9/r/image.related.StuffLandscapeThreeByTwo.1464x976.1fy7b4.png/1536117422797.jpg</a:t>
            </a:r>
            <a:endParaRPr/>
          </a:p>
          <a:p>
            <a:pPr indent="0" lvl="0" marL="158750" rtl="0" algn="l">
              <a:lnSpc>
                <a:spcPct val="100000"/>
              </a:lnSpc>
              <a:spcBef>
                <a:spcPts val="0"/>
              </a:spcBef>
              <a:spcAft>
                <a:spcPts val="0"/>
              </a:spcAft>
              <a:buSzPts val="1100"/>
              <a:buNone/>
            </a:pPr>
            <a:r>
              <a:rPr lang="hu-HU"/>
              <a:t>50:Bártfai Z.-Faust D.-Tóth L.: Automatizálás, robotizálás az állattartásban</a:t>
            </a:r>
            <a:endParaRPr/>
          </a:p>
          <a:p>
            <a:pPr indent="0" lvl="0" marL="158750" rtl="0" algn="l">
              <a:lnSpc>
                <a:spcPct val="100000"/>
              </a:lnSpc>
              <a:spcBef>
                <a:spcPts val="0"/>
              </a:spcBef>
              <a:spcAft>
                <a:spcPts val="0"/>
              </a:spcAft>
              <a:buSzPts val="1100"/>
              <a:buNone/>
            </a:pPr>
            <a:r>
              <a:rPr lang="hu-HU"/>
              <a:t>Mezőgazdasági Technika, No11/2018, HU ISSN 0026 1890</a:t>
            </a:r>
            <a:endParaRPr/>
          </a:p>
          <a:p>
            <a:pPr indent="0" lvl="0" marL="158750" rtl="0" algn="l">
              <a:lnSpc>
                <a:spcPct val="100000"/>
              </a:lnSpc>
              <a:spcBef>
                <a:spcPts val="0"/>
              </a:spcBef>
              <a:spcAft>
                <a:spcPts val="0"/>
              </a:spcAft>
              <a:buSzPts val="1100"/>
              <a:buNone/>
            </a:pPr>
            <a:r>
              <a:rPr lang="hu-HU"/>
              <a:t>51:https://www.schweizerbauer.ch/landtechnik/firmen-personen/20000-melkroboter-von-lely-in-betrieb-2/</a:t>
            </a:r>
            <a:endParaRPr/>
          </a:p>
          <a:p>
            <a:pPr indent="0" lvl="0" marL="158750" rtl="0" algn="l">
              <a:lnSpc>
                <a:spcPct val="100000"/>
              </a:lnSpc>
              <a:spcBef>
                <a:spcPts val="0"/>
              </a:spcBef>
              <a:spcAft>
                <a:spcPts val="0"/>
              </a:spcAft>
              <a:buSzPts val="1100"/>
              <a:buNone/>
            </a:pPr>
            <a:r>
              <a:rPr lang="hu-HU"/>
              <a:t>52: https://magyarmezogazdasag.hu/2019/02/26/fejes-utan-labvizit</a:t>
            </a:r>
            <a:endParaRPr/>
          </a:p>
          <a:p>
            <a:pPr indent="0" lvl="0" marL="158750" rtl="0" algn="l">
              <a:lnSpc>
                <a:spcPct val="100000"/>
              </a:lnSpc>
              <a:spcBef>
                <a:spcPts val="0"/>
              </a:spcBef>
              <a:spcAft>
                <a:spcPts val="0"/>
              </a:spcAft>
              <a:buSzPts val="1100"/>
              <a:buNone/>
            </a:pPr>
            <a:r>
              <a:rPr lang="hu-HU"/>
              <a:t>53: http://www.stallprofi.hu/data/upload/pics/barex_vemhesszallas003_original.png</a:t>
            </a:r>
            <a:endParaRPr/>
          </a:p>
          <a:p>
            <a:pPr indent="0" lvl="0" marL="158750" rtl="0" algn="l">
              <a:lnSpc>
                <a:spcPct val="100000"/>
              </a:lnSpc>
              <a:spcBef>
                <a:spcPts val="0"/>
              </a:spcBef>
              <a:spcAft>
                <a:spcPts val="0"/>
              </a:spcAft>
              <a:buSzPts val="1100"/>
              <a:buNone/>
            </a:pPr>
            <a:r>
              <a:rPr lang="hu-HU"/>
              <a:t>54 http://www.stallprofi.hu/data/upload/pics/barex_vemhesszallas001_original.png</a:t>
            </a:r>
            <a:endParaRPr/>
          </a:p>
          <a:p>
            <a:pPr indent="0" lvl="0" marL="158750" rtl="0" algn="l">
              <a:lnSpc>
                <a:spcPct val="100000"/>
              </a:lnSpc>
              <a:spcBef>
                <a:spcPts val="0"/>
              </a:spcBef>
              <a:spcAft>
                <a:spcPts val="0"/>
              </a:spcAft>
              <a:buSzPts val="1100"/>
              <a:buNone/>
            </a:pPr>
            <a:r>
              <a:rPr lang="hu-HU"/>
              <a:t>55:https://cdn2.hubspot.net/hubfs/495718/Imported_Blog_Media/CSO9550_Vector_barn_overhead_Small.jpg alapján saját szerkesztés</a:t>
            </a:r>
            <a:endParaRPr/>
          </a:p>
          <a:p>
            <a:pPr indent="0" lvl="0" marL="158750" rtl="0" algn="l">
              <a:lnSpc>
                <a:spcPct val="100000"/>
              </a:lnSpc>
              <a:spcBef>
                <a:spcPts val="0"/>
              </a:spcBef>
              <a:spcAft>
                <a:spcPts val="0"/>
              </a:spcAft>
              <a:buSzPts val="1100"/>
              <a:buNone/>
            </a:pPr>
            <a:r>
              <a:rPr lang="hu-HU"/>
              <a:t>56:https://i.ytimg.com/vi/dTWxDt00-T0/maxresdefault.jpg</a:t>
            </a:r>
            <a:endParaRPr/>
          </a:p>
          <a:p>
            <a:pPr indent="0" lvl="0" marL="158750" rtl="0" algn="l">
              <a:lnSpc>
                <a:spcPct val="100000"/>
              </a:lnSpc>
              <a:spcBef>
                <a:spcPts val="0"/>
              </a:spcBef>
              <a:spcAft>
                <a:spcPts val="0"/>
              </a:spcAft>
              <a:buSzPts val="1100"/>
              <a:buNone/>
            </a:pPr>
            <a:r>
              <a:rPr lang="hu-HU"/>
              <a:t>57:https://farm8.staticflickr.com/7751/17607833743_2debe1b15a_b.jpg</a:t>
            </a:r>
            <a:endParaRPr/>
          </a:p>
          <a:p>
            <a:pPr indent="0" lvl="0" marL="158750" rtl="0" algn="l">
              <a:lnSpc>
                <a:spcPct val="100000"/>
              </a:lnSpc>
              <a:spcBef>
                <a:spcPts val="0"/>
              </a:spcBef>
              <a:spcAft>
                <a:spcPts val="0"/>
              </a:spcAft>
              <a:buSzPts val="1100"/>
              <a:buNone/>
            </a:pPr>
            <a:r>
              <a:rPr lang="hu-HU"/>
              <a:t>58:https://www.lely.com/solutions/housing-and-caring/discovery-collector/</a:t>
            </a:r>
            <a:endParaRPr/>
          </a:p>
          <a:p>
            <a:pPr indent="0" lvl="0" marL="158750" rtl="0" algn="l">
              <a:lnSpc>
                <a:spcPct val="100000"/>
              </a:lnSpc>
              <a:spcBef>
                <a:spcPts val="0"/>
              </a:spcBef>
              <a:spcAft>
                <a:spcPts val="0"/>
              </a:spcAft>
              <a:buSzPts val="1100"/>
              <a:buNone/>
            </a:pPr>
            <a:r>
              <a:rPr lang="hu-HU"/>
              <a:t>59:https://www.ecs-hellas.eu/black-solar</a:t>
            </a:r>
            <a:endParaRPr/>
          </a:p>
          <a:p>
            <a:pPr indent="0" lvl="0" marL="158750" rtl="0" algn="l">
              <a:lnSpc>
                <a:spcPct val="100000"/>
              </a:lnSpc>
              <a:spcBef>
                <a:spcPts val="0"/>
              </a:spcBef>
              <a:spcAft>
                <a:spcPts val="0"/>
              </a:spcAft>
              <a:buSzPts val="1100"/>
              <a:buNone/>
            </a:pPr>
            <a:r>
              <a:rPr lang="hu-HU"/>
              <a:t>60:https://www.eurotier.com/fileadmin/eurotier/download/presse/2018/innovations/inateco/INATECO___Sentinel_Robot___EUROTIER_2018.jpg</a:t>
            </a:r>
            <a:endParaRPr/>
          </a:p>
          <a:p>
            <a:pPr indent="0" lvl="0" marL="158750" rtl="0" algn="l">
              <a:lnSpc>
                <a:spcPct val="100000"/>
              </a:lnSpc>
              <a:spcBef>
                <a:spcPts val="0"/>
              </a:spcBef>
              <a:spcAft>
                <a:spcPts val="0"/>
              </a:spcAft>
              <a:buSzPts val="1100"/>
              <a:buNone/>
            </a:pPr>
            <a:r>
              <a:rPr lang="hu-HU"/>
              <a:t>61:https://www.roboticsbusinessreview.com/wp-content/uploads/2018/05/image_rakuten_deployment.jpg</a:t>
            </a:r>
            <a:endParaRPr/>
          </a:p>
          <a:p>
            <a:pPr indent="0" lvl="0" marL="158750" rtl="0" algn="l">
              <a:lnSpc>
                <a:spcPct val="100000"/>
              </a:lnSpc>
              <a:spcBef>
                <a:spcPts val="0"/>
              </a:spcBef>
              <a:spcAft>
                <a:spcPts val="0"/>
              </a:spcAft>
              <a:buSzPts val="1100"/>
              <a:buNone/>
            </a:pPr>
            <a:r>
              <a:rPr lang="hu-HU"/>
              <a:t>62:https://previews.123rf.com/images/akaratphasura/akaratphasura1708/akaratphasura170800124/84779996-smart-farming-4-0-hi-tech-agriculture-conceptual-drone-ai-automatic.jpg</a:t>
            </a:r>
            <a:endParaRPr/>
          </a:p>
          <a:p>
            <a:pPr indent="0" lvl="0" marL="158750" rtl="0" algn="l">
              <a:lnSpc>
                <a:spcPct val="100000"/>
              </a:lnSpc>
              <a:spcBef>
                <a:spcPts val="0"/>
              </a:spcBef>
              <a:spcAft>
                <a:spcPts val="0"/>
              </a:spcAft>
              <a:buSzPts val="1100"/>
              <a:buNone/>
            </a:pPr>
            <a:r>
              <a:rPr lang="hu-HU"/>
              <a:t>63: https://d3hid44mqnfbhw.cloudfront.net/precisagms/wp-content/uploads/2018/03/UAV_lidarjpg.jpg</a:t>
            </a:r>
            <a:endParaRPr/>
          </a:p>
          <a:p>
            <a:pPr indent="0" lvl="0" marL="158750" rtl="0" algn="l">
              <a:lnSpc>
                <a:spcPct val="100000"/>
              </a:lnSpc>
              <a:spcBef>
                <a:spcPts val="0"/>
              </a:spcBef>
              <a:spcAft>
                <a:spcPts val="0"/>
              </a:spcAft>
              <a:buSzPts val="1100"/>
              <a:buNone/>
            </a:pPr>
            <a:r>
              <a:rPr lang="hu-HU"/>
              <a:t>64:https://blog.mixerdirect.com/hs-fs/hubfs/drones%20spraying%20crops.jpg?t=1532447091980&amp;width=1248&amp;height=833&amp;name=drones%20spraying%20crops.jpg</a:t>
            </a:r>
            <a:endParaRPr/>
          </a:p>
          <a:p>
            <a:pPr indent="0" lvl="0" marL="158750" rtl="0" algn="l">
              <a:lnSpc>
                <a:spcPct val="100000"/>
              </a:lnSpc>
              <a:spcBef>
                <a:spcPts val="0"/>
              </a:spcBef>
              <a:spcAft>
                <a:spcPts val="0"/>
              </a:spcAft>
              <a:buSzPts val="1100"/>
              <a:buNone/>
            </a:pPr>
            <a:r>
              <a:rPr lang="hu-HU"/>
              <a:t>65: https://www.tradeindia.com/products/nla616-16kg-crop-spraying-drone-agriculture-uav-drone-sprayer-c6465268.html</a:t>
            </a:r>
            <a:endParaRPr/>
          </a:p>
          <a:p>
            <a:pPr indent="0" lvl="0" marL="158750" rtl="0" algn="l">
              <a:lnSpc>
                <a:spcPct val="100000"/>
              </a:lnSpc>
              <a:spcBef>
                <a:spcPts val="0"/>
              </a:spcBef>
              <a:spcAft>
                <a:spcPts val="0"/>
              </a:spcAft>
              <a:buSzPts val="1100"/>
              <a:buNone/>
            </a:pPr>
            <a:r>
              <a:rPr lang="hu-HU"/>
              <a:t>66-69: Kórógy Pig Kft felvételei</a:t>
            </a:r>
            <a:endParaRPr/>
          </a:p>
          <a:p>
            <a:pPr indent="0" lvl="0" marL="158750" rtl="0" algn="l">
              <a:lnSpc>
                <a:spcPct val="100000"/>
              </a:lnSpc>
              <a:spcBef>
                <a:spcPts val="0"/>
              </a:spcBef>
              <a:spcAft>
                <a:spcPts val="0"/>
              </a:spcAft>
              <a:buSzPts val="1100"/>
              <a:buNone/>
            </a:pPr>
            <a:r>
              <a:rPr lang="hu-HU"/>
              <a:t>70-75: Árpád-Agrár Zrt felvételei</a:t>
            </a:r>
            <a:endParaRPr/>
          </a:p>
          <a:p>
            <a:pPr indent="0" lvl="0" marL="158750" rtl="0" algn="l">
              <a:lnSpc>
                <a:spcPct val="100000"/>
              </a:lnSpc>
              <a:spcBef>
                <a:spcPts val="0"/>
              </a:spcBef>
              <a:spcAft>
                <a:spcPts val="0"/>
              </a:spcAft>
              <a:buSzPts val="1100"/>
              <a:buNone/>
            </a:pPr>
            <a:r>
              <a:rPr lang="hu-HU"/>
              <a:t>76-79: Kinizsi 2000 Mg ZRt felvételei</a:t>
            </a:r>
            <a:endParaRPr/>
          </a:p>
          <a:p>
            <a:pPr indent="0" lvl="0" marL="158750" rtl="0" algn="l">
              <a:lnSpc>
                <a:spcPct val="100000"/>
              </a:lnSpc>
              <a:spcBef>
                <a:spcPts val="0"/>
              </a:spcBef>
              <a:spcAft>
                <a:spcPts val="0"/>
              </a:spcAft>
              <a:buSzPts val="1100"/>
              <a:buNone/>
            </a:pPr>
            <a:r>
              <a:rPr lang="hu-HU"/>
              <a:t>80: http://www.farmrtk.hu</a:t>
            </a:r>
            <a:endParaRPr/>
          </a:p>
          <a:p>
            <a:pPr indent="0" lvl="0" marL="158750" rtl="0" algn="l">
              <a:lnSpc>
                <a:spcPct val="100000"/>
              </a:lnSpc>
              <a:spcBef>
                <a:spcPts val="0"/>
              </a:spcBef>
              <a:spcAft>
                <a:spcPts val="0"/>
              </a:spcAft>
              <a:buSzPts val="1100"/>
              <a:buNone/>
            </a:pPr>
            <a:r>
              <a:t/>
            </a:r>
            <a:endParaRPr/>
          </a:p>
        </p:txBody>
      </p:sp>
      <p:sp>
        <p:nvSpPr>
          <p:cNvPr id="821" name="Google Shape;821;p8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hu-HU">
                <a:latin typeface="Arial"/>
                <a:ea typeface="Arial"/>
                <a:cs typeface="Arial"/>
                <a:sym typeface="Arial"/>
              </a:rPr>
              <a:t>A mezőgazdaság különböző területeinek robotizálására az elmúlt két évtizedben számos koncepcióterv született. </a:t>
            </a:r>
            <a:endParaRPr/>
          </a:p>
          <a:p>
            <a:pPr indent="0" lvl="0" marL="0" marR="0" rtl="0" algn="l">
              <a:lnSpc>
                <a:spcPct val="100000"/>
              </a:lnSpc>
              <a:spcBef>
                <a:spcPts val="0"/>
              </a:spcBef>
              <a:spcAft>
                <a:spcPts val="0"/>
              </a:spcAft>
              <a:buClr>
                <a:srgbClr val="000000"/>
              </a:buClr>
              <a:buSzPts val="1100"/>
              <a:buFont typeface="Arial"/>
              <a:buNone/>
            </a:pPr>
            <a:r>
              <a:rPr lang="hu-HU">
                <a:latin typeface="Arial"/>
                <a:ea typeface="Arial"/>
                <a:cs typeface="Arial"/>
                <a:sym typeface="Arial"/>
              </a:rPr>
              <a:t>Ezek nyomán több sikeres kísérleti megoldás is megjelent. </a:t>
            </a:r>
            <a:endParaRPr/>
          </a:p>
          <a:p>
            <a:pPr indent="0" lvl="0" marL="0" marR="0" rtl="0" algn="l">
              <a:lnSpc>
                <a:spcPct val="100000"/>
              </a:lnSpc>
              <a:spcBef>
                <a:spcPts val="0"/>
              </a:spcBef>
              <a:spcAft>
                <a:spcPts val="0"/>
              </a:spcAft>
              <a:buClr>
                <a:srgbClr val="000000"/>
              </a:buClr>
              <a:buSzPts val="1100"/>
              <a:buFont typeface="Arial"/>
              <a:buNone/>
            </a:pPr>
            <a:r>
              <a:rPr lang="hu-HU">
                <a:latin typeface="Arial"/>
                <a:ea typeface="Arial"/>
                <a:cs typeface="Arial"/>
                <a:sym typeface="Arial"/>
              </a:rPr>
              <a:t>A kutatási, fejlesztési aktivitás a mezőgazdaság automatizálásának kezdetén az állattenyésztésben elsősorban a tejelő tehenészetekben a fejés egyes műveleteinek gépesítésére,  a növénytermesztésben a kertészet  területén a gyümölcsbetakarítás gépesítésére fókuszált.</a:t>
            </a:r>
            <a:endParaRPr/>
          </a:p>
          <a:p>
            <a:pPr indent="0" lvl="0" marL="0" marR="0" rtl="0" algn="l">
              <a:lnSpc>
                <a:spcPct val="100000"/>
              </a:lnSpc>
              <a:spcBef>
                <a:spcPts val="0"/>
              </a:spcBef>
              <a:spcAft>
                <a:spcPts val="0"/>
              </a:spcAft>
              <a:buClr>
                <a:srgbClr val="000000"/>
              </a:buClr>
              <a:buSzPts val="1100"/>
              <a:buFont typeface="Arial"/>
              <a:buNone/>
            </a:pPr>
            <a:r>
              <a:rPr lang="hu-HU">
                <a:latin typeface="Arial"/>
                <a:ea typeface="Arial"/>
                <a:cs typeface="Arial"/>
                <a:sym typeface="Arial"/>
              </a:rPr>
              <a:t>A robotizáció számos más, új technológiával szoros szimbiózisban fejlődik.</a:t>
            </a:r>
            <a:endParaRPr/>
          </a:p>
          <a:p>
            <a:pPr indent="0" lvl="0" marL="0" marR="0" rtl="0" algn="l">
              <a:lnSpc>
                <a:spcPct val="100000"/>
              </a:lnSpc>
              <a:spcBef>
                <a:spcPts val="0"/>
              </a:spcBef>
              <a:spcAft>
                <a:spcPts val="0"/>
              </a:spcAft>
              <a:buClr>
                <a:srgbClr val="000000"/>
              </a:buClr>
              <a:buSzPts val="1100"/>
              <a:buFont typeface="Arial"/>
              <a:buNone/>
            </a:pPr>
            <a:r>
              <a:rPr lang="hu-HU">
                <a:latin typeface="Arial"/>
                <a:ea typeface="Arial"/>
                <a:cs typeface="Arial"/>
                <a:sym typeface="Arial"/>
              </a:rPr>
              <a:t>Ide sorolható többek között az információ és kommunikáció technológia (</a:t>
            </a:r>
            <a:r>
              <a:rPr b="1" lang="hu-HU">
                <a:latin typeface="Arial"/>
                <a:ea typeface="Arial"/>
                <a:cs typeface="Arial"/>
                <a:sym typeface="Arial"/>
              </a:rPr>
              <a:t>Information and Communications Technology, ICT</a:t>
            </a:r>
            <a:r>
              <a:rPr lang="hu-HU">
                <a:latin typeface="Arial"/>
                <a:ea typeface="Arial"/>
                <a:cs typeface="Arial"/>
                <a:sym typeface="Arial"/>
              </a:rPr>
              <a:t>), a mesterséges intelligencia (</a:t>
            </a:r>
            <a:r>
              <a:rPr b="1" lang="hu-HU">
                <a:latin typeface="Arial"/>
                <a:ea typeface="Arial"/>
                <a:cs typeface="Arial"/>
                <a:sym typeface="Arial"/>
              </a:rPr>
              <a:t>Artificial Intelligence, AI</a:t>
            </a:r>
            <a:r>
              <a:rPr lang="hu-HU">
                <a:latin typeface="Arial"/>
                <a:ea typeface="Arial"/>
                <a:cs typeface="Arial"/>
                <a:sym typeface="Arial"/>
              </a:rPr>
              <a:t>), a dolgok internete </a:t>
            </a:r>
            <a:r>
              <a:rPr b="1" lang="hu-HU">
                <a:latin typeface="Arial"/>
                <a:ea typeface="Arial"/>
                <a:cs typeface="Arial"/>
                <a:sym typeface="Arial"/>
              </a:rPr>
              <a:t>(Internet of Things) </a:t>
            </a:r>
            <a:r>
              <a:rPr lang="hu-HU">
                <a:latin typeface="Arial"/>
                <a:ea typeface="Arial"/>
                <a:cs typeface="Arial"/>
                <a:sym typeface="Arial"/>
              </a:rPr>
              <a:t>a virtuális valóság </a:t>
            </a:r>
            <a:r>
              <a:rPr b="1" lang="hu-HU">
                <a:latin typeface="Arial"/>
                <a:ea typeface="Arial"/>
                <a:cs typeface="Arial"/>
                <a:sym typeface="Arial"/>
              </a:rPr>
              <a:t>(Virtual Reality)</a:t>
            </a:r>
            <a:r>
              <a:rPr lang="hu-HU">
                <a:latin typeface="Arial"/>
                <a:ea typeface="Arial"/>
                <a:cs typeface="Arial"/>
                <a:sym typeface="Arial"/>
              </a:rPr>
              <a:t>, a kiterjesztett valóság </a:t>
            </a:r>
            <a:r>
              <a:rPr b="1" lang="hu-HU">
                <a:latin typeface="Arial"/>
                <a:ea typeface="Arial"/>
                <a:cs typeface="Arial"/>
                <a:sym typeface="Arial"/>
              </a:rPr>
              <a:t>(Augmented Reality), </a:t>
            </a:r>
            <a:r>
              <a:rPr lang="hu-HU">
                <a:latin typeface="Arial"/>
                <a:ea typeface="Arial"/>
                <a:cs typeface="Arial"/>
                <a:sym typeface="Arial"/>
              </a:rPr>
              <a:t>a  </a:t>
            </a:r>
            <a:r>
              <a:rPr b="1" lang="hu-HU">
                <a:latin typeface="Arial"/>
                <a:ea typeface="Arial"/>
                <a:cs typeface="Arial"/>
                <a:sym typeface="Arial"/>
              </a:rPr>
              <a:t>Big Data</a:t>
            </a:r>
            <a:r>
              <a:rPr lang="hu-HU">
                <a:latin typeface="Arial"/>
                <a:ea typeface="Arial"/>
                <a:cs typeface="Arial"/>
                <a:sym typeface="Arial"/>
              </a:rPr>
              <a:t>, a gépi látás, a gépi tanulás, szenzor technológia (</a:t>
            </a:r>
            <a:r>
              <a:rPr b="1" lang="hu-HU">
                <a:latin typeface="Arial"/>
                <a:ea typeface="Arial"/>
                <a:cs typeface="Arial"/>
                <a:sym typeface="Arial"/>
              </a:rPr>
              <a:t>Sensor Technology, ST</a:t>
            </a:r>
            <a:r>
              <a:rPr lang="hu-HU">
                <a:latin typeface="Arial"/>
                <a:ea typeface="Arial"/>
                <a:cs typeface="Arial"/>
                <a:sym typeface="Arial"/>
              </a:rPr>
              <a:t>), vezeték nélküli mérőrendszerek (</a:t>
            </a:r>
            <a:r>
              <a:rPr b="1" lang="hu-HU">
                <a:latin typeface="Arial"/>
                <a:ea typeface="Arial"/>
                <a:cs typeface="Arial"/>
                <a:sym typeface="Arial"/>
              </a:rPr>
              <a:t>Wireless Measuring Systems</a:t>
            </a:r>
            <a:r>
              <a:rPr lang="hu-HU">
                <a:latin typeface="Arial"/>
                <a:ea typeface="Arial"/>
                <a:cs typeface="Arial"/>
                <a:sym typeface="Arial"/>
              </a:rPr>
              <a:t>), intelligens, integrált hálózati rendszerek (</a:t>
            </a:r>
            <a:r>
              <a:rPr b="1" lang="hu-HU">
                <a:latin typeface="Arial"/>
                <a:ea typeface="Arial"/>
                <a:cs typeface="Arial"/>
                <a:sym typeface="Arial"/>
              </a:rPr>
              <a:t>Intelligent integrated Network Systems</a:t>
            </a:r>
            <a:r>
              <a:rPr lang="hu-HU">
                <a:latin typeface="Arial"/>
                <a:ea typeface="Arial"/>
                <a:cs typeface="Arial"/>
                <a:sym typeface="Arial"/>
              </a:rPr>
              <a:t>), valamint az ágens technológia (</a:t>
            </a:r>
            <a:r>
              <a:rPr b="1" lang="hu-HU">
                <a:latin typeface="Arial"/>
                <a:ea typeface="Arial"/>
                <a:cs typeface="Arial"/>
                <a:sym typeface="Arial"/>
              </a:rPr>
              <a:t>Agent Technology</a:t>
            </a:r>
            <a:r>
              <a:rPr lang="hu-HU">
                <a:latin typeface="Arial"/>
                <a:ea typeface="Arial"/>
                <a:cs typeface="Arial"/>
                <a:sym typeface="Arial"/>
              </a:rPr>
              <a:t>).</a:t>
            </a:r>
            <a:endParaRPr b="0" i="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Az </a:t>
            </a:r>
            <a:r>
              <a:rPr b="1" i="0" lang="hu-HU" sz="1200">
                <a:solidFill>
                  <a:schemeClr val="dk1"/>
                </a:solidFill>
                <a:latin typeface="Arial"/>
                <a:ea typeface="Arial"/>
                <a:cs typeface="Arial"/>
                <a:sym typeface="Arial"/>
              </a:rPr>
              <a:t>információ-, és kommunikációtechnológia </a:t>
            </a:r>
            <a:r>
              <a:rPr b="0" i="0" lang="hu-HU" sz="1200">
                <a:solidFill>
                  <a:schemeClr val="dk1"/>
                </a:solidFill>
                <a:latin typeface="Arial"/>
                <a:ea typeface="Arial"/>
                <a:cs typeface="Arial"/>
                <a:sym typeface="Arial"/>
              </a:rPr>
              <a:t>az audiovizuális rendszerek és telefonos kommunikációs hálózatok számítógépes rendszerekkel történő összekapcsolódásával létrejött komplex technikai rendszerekre utal. Az információ- és kommunikációtechnológia egy rövidített formájaként az infokommunikáció fogalma is elterjedt. Az infokommunikáció valójában a telekommunikáció információ kezelési és feldolgozási módszerekkel való kombinációja, a digitális technológia bázisán.</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 </a:t>
            </a:r>
            <a:r>
              <a:rPr b="1" i="0" lang="hu-HU" sz="1200">
                <a:solidFill>
                  <a:schemeClr val="dk1"/>
                </a:solidFill>
                <a:latin typeface="Arial"/>
                <a:ea typeface="Arial"/>
                <a:cs typeface="Arial"/>
                <a:sym typeface="Arial"/>
              </a:rPr>
              <a:t>mesterséges intelligencia </a:t>
            </a:r>
            <a:r>
              <a:rPr b="0" i="0" lang="hu-HU" sz="1200">
                <a:solidFill>
                  <a:schemeClr val="dk1"/>
                </a:solidFill>
                <a:latin typeface="Arial"/>
                <a:ea typeface="Arial"/>
                <a:cs typeface="Arial"/>
                <a:sym typeface="Arial"/>
              </a:rPr>
              <a:t>számos meghatározása ismert. Egy gép, program vagy mesterségesen létrehozott tudat által megnyilvánuló intelligenciát nevezzük mesterséges intelligenciának. A számítógép-tudomány jelentős ágát képviseli, amely intelligens viselkedéssel, gépi tanulással, és a gépek adaptációjával foglalkozik. Olyan i</a:t>
            </a:r>
            <a:r>
              <a:rPr lang="hu-HU" sz="1200">
                <a:solidFill>
                  <a:schemeClr val="dk1"/>
                </a:solidFill>
                <a:latin typeface="Arial"/>
                <a:ea typeface="Arial"/>
                <a:cs typeface="Arial"/>
                <a:sym typeface="Arial"/>
              </a:rPr>
              <a:t>smeretek, technikák összessége, amelyek segítségével a számítógépet alkalmassá tesszük olyan műveletek elvégzésére, amelyeket az emberre vonatkoztatva intelligensnek nevezünk. Fejlett programrendszer olyan problémák megoldására, amelyekre nem, vagy nehezen dolgozható ki algoritmus, vagy  egzakt megoldásukhoz hiányos, pontatlan információkkal rendelkezünk.</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Az Európai Parlament honlapján az alábbiak szerint definiálja a mesterséges intelligenciát: A mesterséges intelligencia (MI) a gépek emberhez hasonló képességeit jelenti, mint például az érvelés, a tanulás, a tervezés és a kreativitás. Lehetővé teszi a technika számára, hogy érzékelje környezetét, foglalkozzon azzal, amit észlel, problémákat oldjon meg, és konkrét cél elérése érdekében tervezze meg lépéseit. A számítógép nemcsak adatokat fogad (már előkészített vagy összegyűjtött adatokat érzékelőin, például kameráján keresztül), hanem fel is dolgozza azokat és reagál rájuk.</a:t>
            </a:r>
            <a:endParaRPr/>
          </a:p>
          <a:p>
            <a:pPr indent="0" lvl="0" marL="0" marR="0" rtl="0" algn="l">
              <a:lnSpc>
                <a:spcPct val="100000"/>
              </a:lnSpc>
              <a:spcBef>
                <a:spcPts val="0"/>
              </a:spcBef>
              <a:spcAft>
                <a:spcPts val="0"/>
              </a:spcAft>
              <a:buClr>
                <a:schemeClr val="dk1"/>
              </a:buClr>
              <a:buSzPts val="1200"/>
              <a:buFont typeface="Arial"/>
              <a:buNone/>
            </a:pPr>
            <a:r>
              <a:rPr lang="hu-HU" sz="1200">
                <a:solidFill>
                  <a:schemeClr val="dk1"/>
                </a:solidFill>
                <a:latin typeface="Arial"/>
                <a:ea typeface="Arial"/>
                <a:cs typeface="Arial"/>
                <a:sym typeface="Arial"/>
              </a:rPr>
              <a:t>Ezek a rendszerek képesek viselkedésük bizonyos fokú módosítására is, a korábbi lépéseik hatásainak elemzésével és önálló munkával.</a:t>
            </a:r>
            <a:endParaRPr/>
          </a:p>
          <a:p>
            <a:pPr indent="0" lvl="0" marL="0" marR="0" rtl="0" algn="l">
              <a:lnSpc>
                <a:spcPct val="100000"/>
              </a:lnSpc>
              <a:spcBef>
                <a:spcPts val="0"/>
              </a:spcBef>
              <a:spcAft>
                <a:spcPts val="0"/>
              </a:spcAft>
              <a:buClr>
                <a:schemeClr val="dk1"/>
              </a:buClr>
              <a:buSzPts val="1200"/>
              <a:buFont typeface="Arial"/>
              <a:buNone/>
            </a:pPr>
            <a:r>
              <a:rPr b="1" i="0" lang="hu-HU" sz="1200">
                <a:solidFill>
                  <a:schemeClr val="dk1"/>
                </a:solidFill>
                <a:latin typeface="Arial"/>
                <a:ea typeface="Arial"/>
                <a:cs typeface="Arial"/>
                <a:sym typeface="Arial"/>
              </a:rPr>
              <a:t>A „dolgok internete”</a:t>
            </a:r>
            <a:r>
              <a:rPr b="0" i="0" lang="hu-HU" sz="1200">
                <a:solidFill>
                  <a:schemeClr val="dk1"/>
                </a:solidFill>
                <a:latin typeface="Arial"/>
                <a:ea typeface="Arial"/>
                <a:cs typeface="Arial"/>
                <a:sym typeface="Arial"/>
              </a:rPr>
              <a:t> fogalom – angolul Internet of Things (IoT) az egyedileg azonosítható fizikai objektumok, eszközök összekapcsolása egy internethez hasonló struktúrában. </a:t>
            </a:r>
            <a:endParaRPr/>
          </a:p>
          <a:p>
            <a:pPr indent="0" lvl="0" marL="0" marR="0" rtl="0" algn="l">
              <a:lnSpc>
                <a:spcPct val="100000"/>
              </a:lnSpc>
              <a:spcBef>
                <a:spcPts val="0"/>
              </a:spcBef>
              <a:spcAft>
                <a:spcPts val="0"/>
              </a:spcAft>
              <a:buClr>
                <a:schemeClr val="dk1"/>
              </a:buClr>
              <a:buSzPts val="1200"/>
              <a:buFont typeface="Arial"/>
              <a:buNone/>
            </a:pPr>
            <a:r>
              <a:rPr b="1" i="0" lang="hu-HU" sz="1200">
                <a:solidFill>
                  <a:schemeClr val="dk1"/>
                </a:solidFill>
                <a:latin typeface="Arial"/>
                <a:ea typeface="Arial"/>
                <a:cs typeface="Arial"/>
                <a:sym typeface="Arial"/>
              </a:rPr>
              <a:t>A virtuális valóság (VR) </a:t>
            </a:r>
            <a:r>
              <a:rPr b="0" i="0" lang="hu-HU" sz="1200">
                <a:solidFill>
                  <a:schemeClr val="dk1"/>
                </a:solidFill>
                <a:latin typeface="Arial"/>
                <a:ea typeface="Arial"/>
                <a:cs typeface="Arial"/>
                <a:sym typeface="Arial"/>
              </a:rPr>
              <a:t>speciális, széleskörűen alkalmazható elektronikus technológiák gyűjtőneve. Úgy is definiálható, mint számítógéppel vezérelt multiszenzoros kommunikációtechnológia, amely lehetővé teszi az intuitív interakciót az adatokkal, új módon bevonva az emberi érzékelést. </a:t>
            </a:r>
            <a:endParaRPr/>
          </a:p>
          <a:p>
            <a:pPr indent="0" lvl="0" marL="0" marR="0" rtl="0" algn="l">
              <a:lnSpc>
                <a:spcPct val="100000"/>
              </a:lnSpc>
              <a:spcBef>
                <a:spcPts val="0"/>
              </a:spcBef>
              <a:spcAft>
                <a:spcPts val="0"/>
              </a:spcAft>
              <a:buClr>
                <a:schemeClr val="dk1"/>
              </a:buClr>
              <a:buSzPts val="1200"/>
              <a:buFont typeface="Arial"/>
              <a:buNone/>
            </a:pPr>
            <a:r>
              <a:rPr b="1" i="0" lang="hu-HU" sz="1200">
                <a:solidFill>
                  <a:schemeClr val="dk1"/>
                </a:solidFill>
                <a:latin typeface="Arial"/>
                <a:ea typeface="Arial"/>
                <a:cs typeface="Arial"/>
                <a:sym typeface="Arial"/>
              </a:rPr>
              <a:t>A kiterjesztett valóság </a:t>
            </a:r>
            <a:r>
              <a:rPr b="0" i="0" lang="hu-HU" sz="1200">
                <a:solidFill>
                  <a:schemeClr val="dk1"/>
                </a:solidFill>
                <a:latin typeface="Arial"/>
                <a:ea typeface="Arial"/>
                <a:cs typeface="Arial"/>
                <a:sym typeface="Arial"/>
              </a:rPr>
              <a:t>vagy augmentált valóság (angolul augmented reality, AR) a valóság egyfajta virtuális (látszólagos) kibővítése. Megvalósulhat pl. egy mobiltelefon kamerájával szétnézve, vagy egy erre a célra létrehozott szemüveget használva a valós környezetbe virtuális elemeket vetítünk. A kiterjesztett valóság jelentési és megjelenési horizontja igen széles, valamennyi formája azonban közös tulajdonságokkal rendelkezik. Ezek közül a legfontosabb, hogy a tárgyi világ kontextusába a virtuális tárgyak valós időben épülnek be. A folyamat, mely mindenképpen valamilyen mediatizált kommunikáció része, elválaszthatatlan az augmentált valóságot létrehozó technológiától, ugyanis a külvilágot érzékelő optikára (és más szenzorokra), illetve a természethűség követelményének megfelelő kijelzőre van szükség. Az alkalmazások segítségével a tárgyi világról szóló információk interaktívak lesznek és digitalizálódnak, ilyen módon tárolhatóvá és könnyebben hozzáférhetővé válnak, miközben a való világra információs rétegként rakódnak. Az augmentált valóság tehát eszközfüggő, technikailag determinált és konvergens.</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 </a:t>
            </a:r>
            <a:r>
              <a:rPr b="1" i="0" lang="hu-HU" sz="1200">
                <a:solidFill>
                  <a:schemeClr val="dk1"/>
                </a:solidFill>
                <a:latin typeface="Arial"/>
                <a:ea typeface="Arial"/>
                <a:cs typeface="Arial"/>
                <a:sym typeface="Arial"/>
              </a:rPr>
              <a:t>Big Data esetében </a:t>
            </a:r>
            <a:r>
              <a:rPr b="0" i="0" lang="hu-HU" sz="1200">
                <a:solidFill>
                  <a:schemeClr val="dk1"/>
                </a:solidFill>
                <a:latin typeface="Arial"/>
                <a:ea typeface="Arial"/>
                <a:cs typeface="Arial"/>
                <a:sym typeface="Arial"/>
              </a:rPr>
              <a:t>a megszokotthoz képest nagyságrendileg nagyobb adatmennyiség van szó, ami az addig megszokott eszközökkel már feldolgozhatatlannak számít. A “Big Data” nem egy konkrét eszköz vagy technológia, hanem egy fogalom, egy korszak jellemzése. Egy bizonyos adatmennyiség felett már olyan alaposan meg lehet ismerni egy adott ipari folyamatot, digitális szolgáltatást vagy akár emberi viselkedésmintákat, hogy ár jó hatékonysággal lehet jóslatokat, predikciókat megfogalmazni a segítségükkel. A “Big Data” nagyon gyakran nem is egy fix adatbázis, hanem egy bizonyos forrásból folyamatosan termelődő adatsor, amiből ezért nem mintát veszünk, hanem folyamatos megfigyeléssel tudunk következtetéseket levonni belőle, ezért sokszor valódi értéket kinyerni belőle, főleg nem-big data eszközökkel próbálkozva. A mesterséges intelligencia (AI) technológiák gyors fejlődéséhez a bőséges adatmennyiség egy fontos előfeltétel. Az adatok elemzése, az azokból levonható következtetések folyamatokban bekövetkező változások (pl. gépek műszaki állapotának változása, hiba bekövetkezése) előrejelzésére is alkalmas. </a:t>
            </a:r>
            <a:endParaRPr/>
          </a:p>
          <a:p>
            <a:pPr indent="0" lvl="0" marL="0" marR="0" rtl="0" algn="l">
              <a:lnSpc>
                <a:spcPct val="100000"/>
              </a:lnSpc>
              <a:spcBef>
                <a:spcPts val="0"/>
              </a:spcBef>
              <a:spcAft>
                <a:spcPts val="0"/>
              </a:spcAft>
              <a:buClr>
                <a:schemeClr val="dk1"/>
              </a:buClr>
              <a:buSzPts val="1200"/>
              <a:buFont typeface="Arial"/>
              <a:buNone/>
            </a:pPr>
            <a:r>
              <a:rPr b="1" i="0" lang="hu-HU" sz="1200">
                <a:solidFill>
                  <a:schemeClr val="dk1"/>
                </a:solidFill>
                <a:latin typeface="Arial"/>
                <a:ea typeface="Arial"/>
                <a:cs typeface="Arial"/>
                <a:sym typeface="Arial"/>
              </a:rPr>
              <a:t>A gépi látás (CV) </a:t>
            </a:r>
            <a:r>
              <a:rPr b="0" i="0" lang="hu-HU" sz="1200">
                <a:solidFill>
                  <a:schemeClr val="dk1"/>
                </a:solidFill>
                <a:latin typeface="Arial"/>
                <a:ea typeface="Arial"/>
                <a:cs typeface="Arial"/>
                <a:sym typeface="Arial"/>
              </a:rPr>
              <a:t>olyan elméleti és algoritmikus alapok kifejlesztését jelenti, amelyek segítségével a 3D világról automatikusan nyerhető ki és analizálható hasznos információ - a világ 2D képének egyetlen vagy több példányát felhasználva. A gépi látórendszer egy digitális érzékelőn alapul, amelyet egy speciális optikával ellátott ipari kamerába helyeznek. A rendszer képeket készít, amelyeket egy számítógépre továbbítanak. A döntéshozatalhoz a specializált szoftverfolyamatok elemzéseket készítenek, és különféle jellemzőket mérnek. A gépi látásrendszerek megbízhatóan teljesítenek a következetesen és megfelelően gyártott alkatrészek esetében. Lépésről lépésre történő szűréssel és szabályalapú algoritmusokkal működnek. A mesterséges látórendszerek robotok egyik legfontosabb érzékelői, a vizuális információ előállításának eszközei. </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Az ipari minőségellenőrzésben pl. a gyártósoron a szabályokon alapuló gépi látórendszer percenként száz vagy akár több ezer alkatrészt is ellenőrizhet nagy pontossággal.</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 A gép tanulás (ML) olyan tudományág, amely gépeket tanít be adatok emberi szintű elemzésére és értékelésére. A gépi tanulás (ML) matematikai adatmodellekkel tanít be számítógépeket közvetlen felügyelet nélkül. Ez a mesterséges intelligencia (AI) egy részhalmaza. A gépi tanulás algoritmusokkal azonosít mintákat az adatokban, amelyekkel ezután adatmodellt készít, és előrejelzéseket végez. A gépi tanulás eredményei az adatok és a tapasztalat mennyiségének növekedésével egyre pontosabbak – ahogyan az emberek is egyre ügyesebbé válnak a gyakorlás által.</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 gépi tanulás rendkívül könnyen alkalmazkodik különböző helyzetekhez, így ideális olyan forgatókönyvekben, ahol az adatok folyamatosan változnak, a kérés vagy feladat típusa módosulhat, vagy egy megoldás kódolása szinte lehetetlen lenne.</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Az </a:t>
            </a:r>
            <a:r>
              <a:rPr b="1" i="0" lang="hu-HU" sz="1200">
                <a:solidFill>
                  <a:schemeClr val="dk1"/>
                </a:solidFill>
                <a:latin typeface="Arial"/>
                <a:ea typeface="Arial"/>
                <a:cs typeface="Arial"/>
                <a:sym typeface="Arial"/>
              </a:rPr>
              <a:t>intelligens, összetett érzékelő rendszerek </a:t>
            </a:r>
            <a:r>
              <a:rPr b="0" i="0" lang="hu-HU" sz="1200">
                <a:solidFill>
                  <a:schemeClr val="dk1"/>
                </a:solidFill>
                <a:latin typeface="Arial"/>
                <a:ea typeface="Arial"/>
                <a:cs typeface="Arial"/>
                <a:sym typeface="Arial"/>
              </a:rPr>
              <a:t>(Intelligent/smart szenzors) olyan elemi érzékelőkből állnak, amelyek a közvetlen érzékelésen túl kommunikációs, illetve jelkiértékelési funkcióval is bírnak. Az összetett szenzorok egy közös nyomtatott áramköri lemezen, de gyakorta egy chip-be integrálva tartalmaznak több elemi érzékelőt, amelyek különböző fizikai paraméterek (hőmérséklet, nyomás, légnedvesség, megvilágítás) vizsgálatát végzik. </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 </a:t>
            </a:r>
            <a:r>
              <a:rPr b="1" i="0" lang="hu-HU" sz="1200">
                <a:solidFill>
                  <a:schemeClr val="dk1"/>
                </a:solidFill>
                <a:latin typeface="Arial"/>
                <a:ea typeface="Arial"/>
                <a:cs typeface="Arial"/>
                <a:sym typeface="Arial"/>
              </a:rPr>
              <a:t>vezeték nélküli mérőhálózatok </a:t>
            </a:r>
            <a:r>
              <a:rPr b="0" i="0" lang="hu-HU" sz="1200">
                <a:solidFill>
                  <a:schemeClr val="dk1"/>
                </a:solidFill>
                <a:latin typeface="Arial"/>
                <a:ea typeface="Arial"/>
                <a:cs typeface="Arial"/>
                <a:sym typeface="Arial"/>
              </a:rPr>
              <a:t>a mezőgazdaságban számos területen alkalmazhatók. Speciális kialakításuk a smart dust-nak, vagy mote-nak is nevezett mikro/nano szenzorok, amelyek akár nagy területen szétszórva talaj, vagy időjárás információk érzékelésével pl tápanyag utánpótlás, öntözés vezérlésére alkalmasak. </a:t>
            </a:r>
            <a:endParaRPr b="0" i="0" sz="12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Az </a:t>
            </a:r>
            <a:r>
              <a:rPr b="1" i="0" lang="hu-HU" sz="1200">
                <a:solidFill>
                  <a:schemeClr val="dk1"/>
                </a:solidFill>
                <a:latin typeface="Arial"/>
                <a:ea typeface="Arial"/>
                <a:cs typeface="Arial"/>
                <a:sym typeface="Arial"/>
              </a:rPr>
              <a:t>intelligens, integrált hálózati rendszerekben </a:t>
            </a:r>
            <a:r>
              <a:rPr b="0" i="0" lang="hu-HU" sz="1200">
                <a:solidFill>
                  <a:schemeClr val="dk1"/>
                </a:solidFill>
                <a:latin typeface="Arial"/>
                <a:ea typeface="Arial"/>
                <a:cs typeface="Arial"/>
                <a:sym typeface="Arial"/>
              </a:rPr>
              <a:t>intelligens módon kapcsolódnak hálózatba az egyes rendszerelemek, energiaforrások és fogyasztók. Jelenleg a legtöbbet tárgyalt témakör az automatizálás területén a horizontális és vertikális hálózatépítés a dolgok internetével (IoT).</a:t>
            </a:r>
            <a:endParaRPr/>
          </a:p>
          <a:p>
            <a:pPr indent="0" lvl="0" marL="0" marR="0" rtl="0" algn="l">
              <a:lnSpc>
                <a:spcPct val="100000"/>
              </a:lnSpc>
              <a:spcBef>
                <a:spcPts val="0"/>
              </a:spcBef>
              <a:spcAft>
                <a:spcPts val="0"/>
              </a:spcAft>
              <a:buClr>
                <a:schemeClr val="dk1"/>
              </a:buClr>
              <a:buSzPts val="1200"/>
              <a:buFont typeface="Arial"/>
              <a:buNone/>
            </a:pPr>
            <a:r>
              <a:rPr b="0" i="0" lang="hu-HU" sz="1200">
                <a:solidFill>
                  <a:schemeClr val="dk1"/>
                </a:solidFill>
                <a:latin typeface="Arial"/>
                <a:ea typeface="Arial"/>
                <a:cs typeface="Arial"/>
                <a:sym typeface="Arial"/>
              </a:rPr>
              <a:t>Az </a:t>
            </a:r>
            <a:r>
              <a:rPr b="1" i="0" lang="hu-HU" sz="1200">
                <a:solidFill>
                  <a:schemeClr val="dk1"/>
                </a:solidFill>
                <a:latin typeface="Arial"/>
                <a:ea typeface="Arial"/>
                <a:cs typeface="Arial"/>
                <a:sym typeface="Arial"/>
              </a:rPr>
              <a:t>ágens technológia </a:t>
            </a:r>
            <a:r>
              <a:rPr b="0" i="0" lang="hu-HU" sz="1200">
                <a:solidFill>
                  <a:schemeClr val="dk1"/>
                </a:solidFill>
                <a:latin typeface="Arial"/>
                <a:ea typeface="Arial"/>
                <a:cs typeface="Arial"/>
                <a:sym typeface="Arial"/>
              </a:rPr>
              <a:t>kiemelkedően fontos szerepet játszik a komplex rendszerek modellezésében és kezelésében.</a:t>
            </a:r>
            <a:endParaRPr>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lang="hu-HU">
                <a:latin typeface="Arial"/>
                <a:ea typeface="Arial"/>
                <a:cs typeface="Arial"/>
                <a:sym typeface="Arial"/>
              </a:rPr>
              <a:t>A fejlődés eredményeként néhány általános célú technológia elérte azt a szintet, amelynek hatására kibontakozóban van a negyedik ipari forradalom (Ipar 4.0). </a:t>
            </a:r>
            <a:endParaRPr/>
          </a:p>
          <a:p>
            <a:pPr indent="-228600" lvl="0" marL="457200" rtl="0" algn="l">
              <a:lnSpc>
                <a:spcPct val="100000"/>
              </a:lnSpc>
              <a:spcBef>
                <a:spcPts val="0"/>
              </a:spcBef>
              <a:spcAft>
                <a:spcPts val="0"/>
              </a:spcAft>
              <a:buSzPts val="1100"/>
              <a:buNone/>
            </a:pPr>
            <a:r>
              <a:t/>
            </a:r>
            <a:endParaRPr/>
          </a:p>
        </p:txBody>
      </p:sp>
      <p:sp>
        <p:nvSpPr>
          <p:cNvPr id="112" name="Google Shape;112;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Kép:</a:t>
            </a:r>
            <a:endParaRPr/>
          </a:p>
          <a:p>
            <a:pPr indent="0" lvl="0" marL="158750" rtl="0" algn="l">
              <a:lnSpc>
                <a:spcPct val="100000"/>
              </a:lnSpc>
              <a:spcBef>
                <a:spcPts val="0"/>
              </a:spcBef>
              <a:spcAft>
                <a:spcPts val="0"/>
              </a:spcAft>
              <a:buSzPts val="1100"/>
              <a:buNone/>
            </a:pPr>
            <a:r>
              <a:rPr lang="hu-HU"/>
              <a:t>Faust D. (2020): Gépek és rendszerek üzemeltetése</a:t>
            </a:r>
            <a:endParaRPr/>
          </a:p>
          <a:p>
            <a:pPr indent="0" lvl="0" marL="158750" rtl="0" algn="l">
              <a:lnSpc>
                <a:spcPct val="100000"/>
              </a:lnSpc>
              <a:spcBef>
                <a:spcPts val="0"/>
              </a:spcBef>
              <a:spcAft>
                <a:spcPts val="0"/>
              </a:spcAft>
              <a:buSzPts val="1100"/>
              <a:buNone/>
            </a:pPr>
            <a:r>
              <a:rPr lang="hu-HU"/>
              <a:t>Oktatási anyag, SZIE, Gödöllő</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konvergencia megatrend elsősorban a nagyhatású, széles körben használt technológiák összefonódása, integrációja révén bontakozott és bontakozik ki, és itt fejti ki jelentős társadalmi és gazdasági hatását.</a:t>
            </a:r>
            <a:endParaRPr/>
          </a:p>
          <a:p>
            <a:pPr indent="0" lvl="0" marL="158750" rtl="0" algn="l">
              <a:lnSpc>
                <a:spcPct val="100000"/>
              </a:lnSpc>
              <a:spcBef>
                <a:spcPts val="0"/>
              </a:spcBef>
              <a:spcAft>
                <a:spcPts val="0"/>
              </a:spcAft>
              <a:buSzPts val="1100"/>
              <a:buNone/>
            </a:pPr>
            <a:r>
              <a:rPr lang="hu-HU"/>
              <a:t>A konvergencia csak kiforrott, magas fejlettségi szintet elért technológiák között indulhat el és bontakozhat ki. Ezt láthattuk az első globális méretű konvergencia esetében is, amikor a számítástechnika és a telekommunikáció konvergencia eredményeként létrejött az információ- és kommunikációtechnológia (IKT).</a:t>
            </a:r>
            <a:endParaRPr/>
          </a:p>
          <a:p>
            <a:pPr indent="0" lvl="0" marL="158750" rtl="0" algn="l">
              <a:lnSpc>
                <a:spcPct val="100000"/>
              </a:lnSpc>
              <a:spcBef>
                <a:spcPts val="0"/>
              </a:spcBef>
              <a:spcAft>
                <a:spcPts val="0"/>
              </a:spcAft>
              <a:buSzPts val="1100"/>
              <a:buNone/>
            </a:pPr>
            <a:r>
              <a:rPr lang="hu-HU"/>
              <a:t>Elsősorban a digitalizálás terjedése két újabb, globális szintű konvergencia folyamat kibontakozását indította el. </a:t>
            </a:r>
            <a:endParaRPr/>
          </a:p>
          <a:p>
            <a:pPr indent="0" lvl="0" marL="158750" rtl="0" algn="l">
              <a:lnSpc>
                <a:spcPct val="100000"/>
              </a:lnSpc>
              <a:spcBef>
                <a:spcPts val="0"/>
              </a:spcBef>
              <a:spcAft>
                <a:spcPts val="0"/>
              </a:spcAft>
              <a:buSzPts val="1100"/>
              <a:buNone/>
            </a:pPr>
            <a:r>
              <a:rPr lang="hu-HU"/>
              <a:t>Az egyik ilyen jelentős konvergencia folyamat az információ- és kommunikációtechnológia valamint a médiaipari technológiák között zajlik. (Digitális TV és rádió).</a:t>
            </a:r>
            <a:endParaRPr/>
          </a:p>
          <a:p>
            <a:pPr indent="0" lvl="0" marL="158750" rtl="0" algn="l">
              <a:lnSpc>
                <a:spcPct val="100000"/>
              </a:lnSpc>
              <a:spcBef>
                <a:spcPts val="0"/>
              </a:spcBef>
              <a:spcAft>
                <a:spcPts val="0"/>
              </a:spcAft>
              <a:buSzPts val="1100"/>
              <a:buNone/>
            </a:pPr>
            <a:r>
              <a:rPr lang="hu-HU"/>
              <a:t>Ugyancsak fontos változások és lehetőségek forrása a mérő-adatgyűjtő technológia és az IKT közötti konvergencia. Az említett globális méretű konvergencia folyamatokat összefoglalóan az ábra mutatja.</a:t>
            </a:r>
            <a:endParaRPr/>
          </a:p>
          <a:p>
            <a:pPr indent="0" lvl="0" marL="158750" rtl="0" algn="l">
              <a:lnSpc>
                <a:spcPct val="100000"/>
              </a:lnSpc>
              <a:spcBef>
                <a:spcPts val="0"/>
              </a:spcBef>
              <a:spcAft>
                <a:spcPts val="0"/>
              </a:spcAft>
              <a:buSzPts val="1100"/>
              <a:buNone/>
            </a:pPr>
            <a:r>
              <a:rPr lang="hu-HU"/>
              <a:t>Ezek a globális méretű konvergencia folyamatok számos kisebb hatókörű konvergenciák kialakulását és létrejöttét eredményezték.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showMasterSp="0"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
          <p:cNvSpPr txBox="1"/>
          <p:nvPr>
            <p:ph type="ctrTitle"/>
          </p:nvPr>
        </p:nvSpPr>
        <p:spPr>
          <a:xfrm>
            <a:off x="1363227" y="1416819"/>
            <a:ext cx="9144000" cy="198261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3"/>
          <p:cNvSpPr txBox="1"/>
          <p:nvPr>
            <p:ph idx="1" type="subTitle"/>
          </p:nvPr>
        </p:nvSpPr>
        <p:spPr>
          <a:xfrm>
            <a:off x="1363230" y="3491508"/>
            <a:ext cx="9144000" cy="5378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14" name="Google Shape;14;p3"/>
          <p:cNvPicPr preferRelativeResize="0"/>
          <p:nvPr/>
        </p:nvPicPr>
        <p:blipFill rotWithShape="1">
          <a:blip r:embed="rId3">
            <a:alphaModFix/>
          </a:blip>
          <a:srcRect b="0" l="0" r="0" t="0"/>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51" name="Shape 51"/>
        <p:cNvGrpSpPr/>
        <p:nvPr/>
      </p:nvGrpSpPr>
      <p:grpSpPr>
        <a:xfrm>
          <a:off x="0" y="0"/>
          <a:ext cx="0" cy="0"/>
          <a:chOff x="0" y="0"/>
          <a:chExt cx="0" cy="0"/>
        </a:xfrm>
      </p:grpSpPr>
      <p:sp>
        <p:nvSpPr>
          <p:cNvPr id="52" name="Google Shape;5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1C9E4A"/>
              </a:buClr>
              <a:buSzPts val="3200"/>
              <a:buFont typeface="Arial"/>
              <a:buNone/>
              <a:defRPr b="0" i="0" sz="3200" u="none" cap="none" strike="noStrike">
                <a:solidFill>
                  <a:srgbClr val="1C9E4A"/>
                </a:solidFill>
                <a:latin typeface="Calibri"/>
                <a:ea typeface="Calibri"/>
                <a:cs typeface="Calibri"/>
                <a:sym typeface="Calibri"/>
              </a:defRPr>
            </a:lvl1pPr>
            <a:lvl2pPr lvl="1" marR="0" rtl="0" algn="l">
              <a:lnSpc>
                <a:spcPct val="90000"/>
              </a:lnSpc>
              <a:spcBef>
                <a:spcPts val="500"/>
              </a:spcBef>
              <a:spcAft>
                <a:spcPts val="0"/>
              </a:spcAft>
              <a:buClr>
                <a:srgbClr val="1C9E4A"/>
              </a:buClr>
              <a:buSzPts val="2800"/>
              <a:buFont typeface="Arial"/>
              <a:buNone/>
              <a:defRPr b="0" i="0" sz="2800" u="none" cap="none" strike="noStrike">
                <a:solidFill>
                  <a:srgbClr val="1C9E4A"/>
                </a:solidFill>
                <a:latin typeface="Calibri"/>
                <a:ea typeface="Calibri"/>
                <a:cs typeface="Calibri"/>
                <a:sym typeface="Calibri"/>
              </a:defRPr>
            </a:lvl2pPr>
            <a:lvl3pPr lvl="2" marR="0" rtl="0" algn="l">
              <a:lnSpc>
                <a:spcPct val="90000"/>
              </a:lnSpc>
              <a:spcBef>
                <a:spcPts val="500"/>
              </a:spcBef>
              <a:spcAft>
                <a:spcPts val="0"/>
              </a:spcAft>
              <a:buClr>
                <a:srgbClr val="1C9E4A"/>
              </a:buClr>
              <a:buSzPts val="2400"/>
              <a:buFont typeface="Arial"/>
              <a:buNone/>
              <a:defRPr b="0" i="0" sz="2400" u="none" cap="none" strike="noStrike">
                <a:solidFill>
                  <a:srgbClr val="1C9E4A"/>
                </a:solidFill>
                <a:latin typeface="Calibri"/>
                <a:ea typeface="Calibri"/>
                <a:cs typeface="Calibri"/>
                <a:sym typeface="Calibri"/>
              </a:defRPr>
            </a:lvl3pPr>
            <a:lvl4pPr lvl="3"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4pPr>
            <a:lvl5pPr lvl="4"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4" name="Google Shape;54;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11"/>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56" name="Shape 56"/>
        <p:cNvGrpSpPr/>
        <p:nvPr/>
      </p:nvGrpSpPr>
      <p:grpSpPr>
        <a:xfrm>
          <a:off x="0" y="0"/>
          <a:ext cx="0" cy="0"/>
          <a:chOff x="0" y="0"/>
          <a:chExt cx="0" cy="0"/>
        </a:xfrm>
      </p:grpSpPr>
      <p:sp>
        <p:nvSpPr>
          <p:cNvPr id="57" name="Google Shape;57;p1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2"/>
          <p:cNvSpPr txBox="1"/>
          <p:nvPr>
            <p:ph idx="1" type="body"/>
          </p:nvPr>
        </p:nvSpPr>
        <p:spPr>
          <a:xfrm rot="5400000">
            <a:off x="3923681" y="-1776509"/>
            <a:ext cx="4351338" cy="1155560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1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60" name="Shape 60"/>
        <p:cNvGrpSpPr/>
        <p:nvPr/>
      </p:nvGrpSpPr>
      <p:grpSpPr>
        <a:xfrm>
          <a:off x="0" y="0"/>
          <a:ext cx="0" cy="0"/>
          <a:chOff x="0" y="0"/>
          <a:chExt cx="0" cy="0"/>
        </a:xfrm>
      </p:grpSpPr>
      <p:sp>
        <p:nvSpPr>
          <p:cNvPr id="61" name="Google Shape;61;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jegyzék">
  <p:cSld name="Tartalomjegyzék">
    <p:spTree>
      <p:nvGrpSpPr>
        <p:cNvPr id="15" name="Shape 15"/>
        <p:cNvGrpSpPr/>
        <p:nvPr/>
      </p:nvGrpSpPr>
      <p:grpSpPr>
        <a:xfrm>
          <a:off x="0" y="0"/>
          <a:ext cx="0" cy="0"/>
          <a:chOff x="0" y="0"/>
          <a:chExt cx="0" cy="0"/>
        </a:xfrm>
      </p:grpSpPr>
      <p:sp>
        <p:nvSpPr>
          <p:cNvPr id="16" name="Google Shape;16;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82"/>
          <p:cNvSpPr txBox="1"/>
          <p:nvPr>
            <p:ph idx="1" type="body"/>
          </p:nvPr>
        </p:nvSpPr>
        <p:spPr>
          <a:xfrm>
            <a:off x="839788" y="1877568"/>
            <a:ext cx="10514012" cy="431209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8" name="Google Shape;18;p8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9" name="Google Shape;19;p8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 name="Google Shape;20;p8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SzPts val="1200"/>
              <a:buNone/>
              <a:defRPr/>
            </a:lvl1pPr>
            <a:lvl2pPr indent="0" lvl="1" marL="0" marR="0" algn="r">
              <a:lnSpc>
                <a:spcPct val="100000"/>
              </a:lnSpc>
              <a:spcBef>
                <a:spcPts val="0"/>
              </a:spcBef>
              <a:spcAft>
                <a:spcPts val="0"/>
              </a:spcAft>
              <a:buSzPts val="1200"/>
              <a:buNone/>
              <a:defRPr/>
            </a:lvl2pPr>
            <a:lvl3pPr indent="0" lvl="2" marL="0" marR="0" algn="r">
              <a:lnSpc>
                <a:spcPct val="100000"/>
              </a:lnSpc>
              <a:spcBef>
                <a:spcPts val="0"/>
              </a:spcBef>
              <a:spcAft>
                <a:spcPts val="0"/>
              </a:spcAft>
              <a:buSzPts val="1200"/>
              <a:buNone/>
              <a:defRPr/>
            </a:lvl3pPr>
            <a:lvl4pPr indent="0" lvl="3" marL="0" marR="0" algn="r">
              <a:lnSpc>
                <a:spcPct val="100000"/>
              </a:lnSpc>
              <a:spcBef>
                <a:spcPts val="0"/>
              </a:spcBef>
              <a:spcAft>
                <a:spcPts val="0"/>
              </a:spcAft>
              <a:buSzPts val="1200"/>
              <a:buNone/>
              <a:defRPr/>
            </a:lvl4pPr>
            <a:lvl5pPr indent="0" lvl="4" marL="0" marR="0" algn="r">
              <a:lnSpc>
                <a:spcPct val="100000"/>
              </a:lnSpc>
              <a:spcBef>
                <a:spcPts val="0"/>
              </a:spcBef>
              <a:spcAft>
                <a:spcPts val="0"/>
              </a:spcAft>
              <a:buSzPts val="1200"/>
              <a:buNone/>
              <a:defRPr/>
            </a:lvl5pPr>
            <a:lvl6pPr indent="0" lvl="5" marL="0" marR="0" algn="r">
              <a:lnSpc>
                <a:spcPct val="100000"/>
              </a:lnSpc>
              <a:spcBef>
                <a:spcPts val="0"/>
              </a:spcBef>
              <a:spcAft>
                <a:spcPts val="0"/>
              </a:spcAft>
              <a:buSzPts val="1200"/>
              <a:buNone/>
              <a:defRPr/>
            </a:lvl6pPr>
            <a:lvl7pPr indent="0" lvl="6" marL="0" marR="0" algn="r">
              <a:lnSpc>
                <a:spcPct val="100000"/>
              </a:lnSpc>
              <a:spcBef>
                <a:spcPts val="0"/>
              </a:spcBef>
              <a:spcAft>
                <a:spcPts val="0"/>
              </a:spcAft>
              <a:buSzPts val="1200"/>
              <a:buNone/>
              <a:defRPr/>
            </a:lvl7pPr>
            <a:lvl8pPr indent="0" lvl="7" marL="0" marR="0" algn="r">
              <a:lnSpc>
                <a:spcPct val="100000"/>
              </a:lnSpc>
              <a:spcBef>
                <a:spcPts val="0"/>
              </a:spcBef>
              <a:spcAft>
                <a:spcPts val="0"/>
              </a:spcAft>
              <a:buSzPts val="1200"/>
              <a:buNone/>
              <a:defRPr/>
            </a:lvl8pPr>
            <a:lvl9pPr indent="0" lvl="8" marL="0" marR="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25" name="Shape 25"/>
        <p:cNvGrpSpPr/>
        <p:nvPr/>
      </p:nvGrpSpPr>
      <p:grpSpPr>
        <a:xfrm>
          <a:off x="0" y="0"/>
          <a:ext cx="0" cy="0"/>
          <a:chOff x="0" y="0"/>
          <a:chExt cx="0" cy="0"/>
        </a:xfrm>
      </p:grpSpPr>
      <p:sp>
        <p:nvSpPr>
          <p:cNvPr id="26" name="Google Shape;26;p9"/>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27" name="Shape 27"/>
        <p:cNvGrpSpPr/>
        <p:nvPr/>
      </p:nvGrpSpPr>
      <p:grpSpPr>
        <a:xfrm>
          <a:off x="0" y="0"/>
          <a:ext cx="0" cy="0"/>
          <a:chOff x="0" y="0"/>
          <a:chExt cx="0" cy="0"/>
        </a:xfrm>
      </p:grpSpPr>
      <p:sp>
        <p:nvSpPr>
          <p:cNvPr id="28" name="Google Shape;28;p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30" name="Shape 30"/>
        <p:cNvGrpSpPr/>
        <p:nvPr/>
      </p:nvGrpSpPr>
      <p:grpSpPr>
        <a:xfrm>
          <a:off x="0" y="0"/>
          <a:ext cx="0" cy="0"/>
          <a:chOff x="0" y="0"/>
          <a:chExt cx="0" cy="0"/>
        </a:xfrm>
      </p:grpSpPr>
      <p:sp>
        <p:nvSpPr>
          <p:cNvPr id="31" name="Google Shape;31;p5"/>
          <p:cNvSpPr txBox="1"/>
          <p:nvPr>
            <p:ph type="title"/>
          </p:nvPr>
        </p:nvSpPr>
        <p:spPr>
          <a:xfrm>
            <a:off x="831850" y="996307"/>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 type="body"/>
          </p:nvPr>
        </p:nvSpPr>
        <p:spPr>
          <a:xfrm>
            <a:off x="831850" y="3876032"/>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5"/>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rtalomrész" type="twoObj">
  <p:cSld name="TWO_OBJECTS">
    <p:spTree>
      <p:nvGrpSpPr>
        <p:cNvPr id="34" name="Shape 34"/>
        <p:cNvGrpSpPr/>
        <p:nvPr/>
      </p:nvGrpSpPr>
      <p:grpSpPr>
        <a:xfrm>
          <a:off x="0" y="0"/>
          <a:ext cx="0" cy="0"/>
          <a:chOff x="0" y="0"/>
          <a:chExt cx="0" cy="0"/>
        </a:xfrm>
      </p:grpSpPr>
      <p:sp>
        <p:nvSpPr>
          <p:cNvPr id="35" name="Google Shape;35;p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 type="body"/>
          </p:nvPr>
        </p:nvSpPr>
        <p:spPr>
          <a:xfrm>
            <a:off x="321547" y="1825625"/>
            <a:ext cx="5698253"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2" type="body"/>
          </p:nvPr>
        </p:nvSpPr>
        <p:spPr>
          <a:xfrm>
            <a:off x="6172200" y="1825625"/>
            <a:ext cx="570495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p:cSld name="Összehasonlítás">
    <p:spTree>
      <p:nvGrpSpPr>
        <p:cNvPr id="39" name="Shape 39"/>
        <p:cNvGrpSpPr/>
        <p:nvPr/>
      </p:nvGrpSpPr>
      <p:grpSpPr>
        <a:xfrm>
          <a:off x="0" y="0"/>
          <a:ext cx="0" cy="0"/>
          <a:chOff x="0" y="0"/>
          <a:chExt cx="0" cy="0"/>
        </a:xfrm>
      </p:grpSpPr>
      <p:sp>
        <p:nvSpPr>
          <p:cNvPr id="40" name="Google Shape;40;p7"/>
          <p:cNvSpPr txBox="1"/>
          <p:nvPr>
            <p:ph type="title"/>
          </p:nvPr>
        </p:nvSpPr>
        <p:spPr>
          <a:xfrm>
            <a:off x="321548" y="365125"/>
            <a:ext cx="115235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 type="body"/>
          </p:nvPr>
        </p:nvSpPr>
        <p:spPr>
          <a:xfrm>
            <a:off x="6172200" y="1909187"/>
            <a:ext cx="5672850" cy="58584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7"/>
          <p:cNvSpPr txBox="1"/>
          <p:nvPr>
            <p:ph idx="2" type="body"/>
          </p:nvPr>
        </p:nvSpPr>
        <p:spPr>
          <a:xfrm>
            <a:off x="6172200" y="2505075"/>
            <a:ext cx="567285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7"/>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
        <p:nvSpPr>
          <p:cNvPr id="44" name="Google Shape;44;p7"/>
          <p:cNvSpPr txBox="1"/>
          <p:nvPr>
            <p:ph idx="3" type="body"/>
          </p:nvPr>
        </p:nvSpPr>
        <p:spPr>
          <a:xfrm>
            <a:off x="321548" y="1909187"/>
            <a:ext cx="5672852" cy="59588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321548" y="2505075"/>
            <a:ext cx="567285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46" name="Shape 46"/>
        <p:cNvGrpSpPr/>
        <p:nvPr/>
      </p:nvGrpSpPr>
      <p:grpSpPr>
        <a:xfrm>
          <a:off x="0" y="0"/>
          <a:ext cx="0" cy="0"/>
          <a:chOff x="0" y="0"/>
          <a:chExt cx="0" cy="0"/>
        </a:xfrm>
      </p:grpSpPr>
      <p:sp>
        <p:nvSpPr>
          <p:cNvPr id="47" name="Google Shape;4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C9E4A"/>
              </a:buClr>
              <a:buSzPts val="3200"/>
              <a:buChar char="•"/>
              <a:defRPr sz="3200"/>
            </a:lvl1pPr>
            <a:lvl2pPr indent="-406400" lvl="1" marL="914400" algn="l">
              <a:lnSpc>
                <a:spcPct val="90000"/>
              </a:lnSpc>
              <a:spcBef>
                <a:spcPts val="500"/>
              </a:spcBef>
              <a:spcAft>
                <a:spcPts val="0"/>
              </a:spcAft>
              <a:buClr>
                <a:srgbClr val="1C9E4A"/>
              </a:buClr>
              <a:buSzPts val="2800"/>
              <a:buChar char="•"/>
              <a:defRPr sz="2800"/>
            </a:lvl2pPr>
            <a:lvl3pPr indent="-381000" lvl="2" marL="1371600" algn="l">
              <a:lnSpc>
                <a:spcPct val="90000"/>
              </a:lnSpc>
              <a:spcBef>
                <a:spcPts val="500"/>
              </a:spcBef>
              <a:spcAft>
                <a:spcPts val="0"/>
              </a:spcAft>
              <a:buClr>
                <a:srgbClr val="1C9E4A"/>
              </a:buClr>
              <a:buSzPts val="2400"/>
              <a:buChar char="•"/>
              <a:defRPr sz="2400"/>
            </a:lvl3pPr>
            <a:lvl4pPr indent="-355600" lvl="3" marL="1828800" algn="l">
              <a:lnSpc>
                <a:spcPct val="90000"/>
              </a:lnSpc>
              <a:spcBef>
                <a:spcPts val="500"/>
              </a:spcBef>
              <a:spcAft>
                <a:spcPts val="0"/>
              </a:spcAft>
              <a:buClr>
                <a:srgbClr val="1C9E4A"/>
              </a:buClr>
              <a:buSzPts val="2000"/>
              <a:buChar char="•"/>
              <a:defRPr sz="2000"/>
            </a:lvl4pPr>
            <a:lvl5pPr indent="-355600" lvl="4" marL="2286000" algn="l">
              <a:lnSpc>
                <a:spcPct val="90000"/>
              </a:lnSpc>
              <a:spcBef>
                <a:spcPts val="500"/>
              </a:spcBef>
              <a:spcAft>
                <a:spcPts val="0"/>
              </a:spcAft>
              <a:buClr>
                <a:srgbClr val="1C9E4A"/>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9" name="Google Shape;49;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 name="Google Shape;50;p10"/>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C9E4A"/>
              </a:buClr>
              <a:buSzPts val="3600"/>
              <a:buFont typeface="Calibri"/>
              <a:buNone/>
              <a:defRPr b="1" i="0" sz="3600" u="none" cap="none" strike="noStrike">
                <a:solidFill>
                  <a:srgbClr val="1C9E4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C9E4A"/>
              </a:buClr>
              <a:buSzPts val="2800"/>
              <a:buFont typeface="Arial"/>
              <a:buChar char="•"/>
              <a:defRPr b="0" i="0" sz="2800" u="none" cap="none" strike="noStrike">
                <a:solidFill>
                  <a:srgbClr val="1C9E4A"/>
                </a:solidFill>
                <a:latin typeface="Calibri"/>
                <a:ea typeface="Calibri"/>
                <a:cs typeface="Calibri"/>
                <a:sym typeface="Calibri"/>
              </a:defRPr>
            </a:lvl1pPr>
            <a:lvl2pPr indent="-381000" lvl="1" marL="914400" marR="0" rtl="0" algn="l">
              <a:lnSpc>
                <a:spcPct val="90000"/>
              </a:lnSpc>
              <a:spcBef>
                <a:spcPts val="500"/>
              </a:spcBef>
              <a:spcAft>
                <a:spcPts val="0"/>
              </a:spcAft>
              <a:buClr>
                <a:srgbClr val="1C9E4A"/>
              </a:buClr>
              <a:buSzPts val="2400"/>
              <a:buFont typeface="Arial"/>
              <a:buChar char="•"/>
              <a:defRPr b="0" i="0" sz="2400" u="none" cap="none" strike="noStrike">
                <a:solidFill>
                  <a:srgbClr val="1C9E4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C9E4A"/>
              </a:buClr>
              <a:buSzPts val="2000"/>
              <a:buFont typeface="Arial"/>
              <a:buChar char="•"/>
              <a:defRPr b="0" i="0" sz="2000" u="none" cap="none" strike="noStrike">
                <a:solidFill>
                  <a:srgbClr val="1C9E4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9" name="Google Shape;9;p2"/>
          <p:cNvPicPr preferRelativeResize="0"/>
          <p:nvPr/>
        </p:nvPicPr>
        <p:blipFill rotWithShape="1">
          <a:blip r:embed="rId1">
            <a:alphaModFix/>
          </a:blip>
          <a:srcRect b="0" l="0" r="0" t="0"/>
          <a:stretch/>
        </p:blipFill>
        <p:spPr>
          <a:xfrm>
            <a:off x="1019" y="6290227"/>
            <a:ext cx="2099090" cy="5778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3.jpg"/><Relationship Id="rId4" Type="http://schemas.openxmlformats.org/officeDocument/2006/relationships/image" Target="../media/image22.jpg"/><Relationship Id="rId5" Type="http://schemas.openxmlformats.org/officeDocument/2006/relationships/image" Target="../media/image15.jpg"/><Relationship Id="rId6"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1" Type="http://schemas.openxmlformats.org/officeDocument/2006/relationships/image" Target="../media/image33.jpg"/><Relationship Id="rId10" Type="http://schemas.openxmlformats.org/officeDocument/2006/relationships/image" Target="../media/image37.jpg"/><Relationship Id="rId13" Type="http://schemas.openxmlformats.org/officeDocument/2006/relationships/image" Target="../media/image41.jpg"/><Relationship Id="rId12" Type="http://schemas.openxmlformats.org/officeDocument/2006/relationships/image" Target="../media/image39.jpg"/><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9.jpg"/><Relationship Id="rId4" Type="http://schemas.openxmlformats.org/officeDocument/2006/relationships/image" Target="../media/image27.jpg"/><Relationship Id="rId9" Type="http://schemas.openxmlformats.org/officeDocument/2006/relationships/image" Target="../media/image42.jpg"/><Relationship Id="rId5" Type="http://schemas.openxmlformats.org/officeDocument/2006/relationships/image" Target="../media/image32.jpg"/><Relationship Id="rId6" Type="http://schemas.openxmlformats.org/officeDocument/2006/relationships/image" Target="../media/image35.jpg"/><Relationship Id="rId7" Type="http://schemas.openxmlformats.org/officeDocument/2006/relationships/image" Target="../media/image28.jpg"/><Relationship Id="rId8"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jpg"/><Relationship Id="rId4" Type="http://schemas.openxmlformats.org/officeDocument/2006/relationships/image" Target="../media/image38.jpg"/><Relationship Id="rId5"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jp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image" Target="../media/image51.png"/><Relationship Id="rId5"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61.jpg"/><Relationship Id="rId4" Type="http://schemas.openxmlformats.org/officeDocument/2006/relationships/image" Target="../media/image48.jpg"/><Relationship Id="rId5" Type="http://schemas.openxmlformats.org/officeDocument/2006/relationships/image" Target="../media/image50.png"/><Relationship Id="rId6" Type="http://schemas.openxmlformats.org/officeDocument/2006/relationships/image" Target="../media/image49.png"/><Relationship Id="rId7"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6.jpg"/><Relationship Id="rId4" Type="http://schemas.openxmlformats.org/officeDocument/2006/relationships/image" Target="../media/image54.jpg"/><Relationship Id="rId5"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110.png"/><Relationship Id="rId6" Type="http://schemas.openxmlformats.org/officeDocument/2006/relationships/image" Target="../media/image7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8.jpg"/><Relationship Id="rId4" Type="http://schemas.openxmlformats.org/officeDocument/2006/relationships/image" Target="../media/image57.jpg"/><Relationship Id="rId5" Type="http://schemas.openxmlformats.org/officeDocument/2006/relationships/image" Target="../media/image55.jpg"/><Relationship Id="rId6" Type="http://schemas.openxmlformats.org/officeDocument/2006/relationships/image" Target="../media/image59.jpg"/><Relationship Id="rId7" Type="http://schemas.openxmlformats.org/officeDocument/2006/relationships/image" Target="../media/image6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4.jpg"/><Relationship Id="rId4"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66.jpg"/><Relationship Id="rId7" Type="http://schemas.openxmlformats.org/officeDocument/2006/relationships/image" Target="../media/image6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8.png"/><Relationship Id="rId4" Type="http://schemas.openxmlformats.org/officeDocument/2006/relationships/image" Target="../media/image72.png"/><Relationship Id="rId5" Type="http://schemas.openxmlformats.org/officeDocument/2006/relationships/image" Target="../media/image6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7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75.png"/><Relationship Id="rId4" Type="http://schemas.openxmlformats.org/officeDocument/2006/relationships/image" Target="../media/image77.jpg"/><Relationship Id="rId5" Type="http://schemas.openxmlformats.org/officeDocument/2006/relationships/image" Target="../media/image73.jpg"/><Relationship Id="rId6" Type="http://schemas.openxmlformats.org/officeDocument/2006/relationships/image" Target="../media/image8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4.jpg"/><Relationship Id="rId4" Type="http://schemas.openxmlformats.org/officeDocument/2006/relationships/image" Target="../media/image74.jpg"/><Relationship Id="rId5"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1.jpg"/><Relationship Id="rId4" Type="http://schemas.openxmlformats.org/officeDocument/2006/relationships/image" Target="../media/image85.jpg"/><Relationship Id="rId5" Type="http://schemas.openxmlformats.org/officeDocument/2006/relationships/image" Target="../media/image8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86.jpg"/><Relationship Id="rId4" Type="http://schemas.openxmlformats.org/officeDocument/2006/relationships/image" Target="../media/image88.jpg"/><Relationship Id="rId9" Type="http://schemas.openxmlformats.org/officeDocument/2006/relationships/image" Target="../media/image93.png"/><Relationship Id="rId5" Type="http://schemas.openxmlformats.org/officeDocument/2006/relationships/image" Target="../media/image87.jpg"/><Relationship Id="rId6" Type="http://schemas.openxmlformats.org/officeDocument/2006/relationships/image" Target="../media/image82.jpg"/><Relationship Id="rId7" Type="http://schemas.openxmlformats.org/officeDocument/2006/relationships/image" Target="../media/image91.jpg"/><Relationship Id="rId8" Type="http://schemas.openxmlformats.org/officeDocument/2006/relationships/image" Target="../media/image9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3.png"/><Relationship Id="rId4" Type="http://schemas.openxmlformats.org/officeDocument/2006/relationships/image" Target="../media/image97.png"/><Relationship Id="rId5" Type="http://schemas.openxmlformats.org/officeDocument/2006/relationships/image" Target="../media/image94.png"/><Relationship Id="rId6"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6.jpg"/><Relationship Id="rId4" Type="http://schemas.openxmlformats.org/officeDocument/2006/relationships/image" Target="../media/image98.jpg"/><Relationship Id="rId5" Type="http://schemas.openxmlformats.org/officeDocument/2006/relationships/image" Target="../media/image99.jpg"/><Relationship Id="rId6" Type="http://schemas.openxmlformats.org/officeDocument/2006/relationships/image" Target="../media/image100.jpg"/><Relationship Id="rId7" Type="http://schemas.openxmlformats.org/officeDocument/2006/relationships/image" Target="../media/image106.jpg"/><Relationship Id="rId8" Type="http://schemas.openxmlformats.org/officeDocument/2006/relationships/image" Target="../media/image10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01.png"/><Relationship Id="rId4" Type="http://schemas.openxmlformats.org/officeDocument/2006/relationships/image" Target="../media/image105.jpg"/><Relationship Id="rId5" Type="http://schemas.openxmlformats.org/officeDocument/2006/relationships/image" Target="../media/image107.png"/><Relationship Id="rId6" Type="http://schemas.openxmlformats.org/officeDocument/2006/relationships/image" Target="../media/image10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04.png"/><Relationship Id="rId4" Type="http://schemas.openxmlformats.org/officeDocument/2006/relationships/hyperlink" Target="https://www.gnssnet.hu/pdf/gnss_farmrtk_arak.pdf"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s://www.tankonyvtar.hu/hu/tartalom/tamop425/0008_lakner_werner/Lakner_Werner_Agens_9_9.html" TargetMode="External"/></Relationships>
</file>

<file path=ppt/slides/_rels/slide64.xml.rels><?xml version="1.0" encoding="UTF-8" standalone="yes"?><Relationships xmlns="http://schemas.openxmlformats.org/package/2006/relationships"><Relationship Id="rId11" Type="http://schemas.openxmlformats.org/officeDocument/2006/relationships/hyperlink" Target="https://www.agroinform.hu/szantofold/harom-gazdalkodo-mondja-el-hogyan-haladnak-lepesrol-lepesre-a-precizios-gazdalkodasban-39601-001" TargetMode="External"/><Relationship Id="rId10" Type="http://schemas.openxmlformats.org/officeDocument/2006/relationships/hyperlink" Target="https://www.agroinform.hu/geppiac_sugo/gazdak-akik-a-sajat-borukon-erzik-a-helyspecifikus-gazdalkodas-elonyeit-39664-001" TargetMode="External"/><Relationship Id="rId13" Type="http://schemas.openxmlformats.org/officeDocument/2006/relationships/hyperlink" Target="https://www.fendt.com/int/fendt-mars.html" TargetMode="External"/><Relationship Id="rId12" Type="http://schemas.openxmlformats.org/officeDocument/2006/relationships/hyperlink" Target="https://www.agronaplo.hu/szakfolyoirat/2015/12/gepesites/robotok-a-szarvasmarha-istallokban" TargetMode="External"/><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ugyvedforum.hu/cikkek/2018/10/robotok-eljott-az-ido-a-jogi-szabalyozas-kialakitasara-dr-udvary-sandor-a-megelozo-lepesekrol" TargetMode="External"/><Relationship Id="rId4" Type="http://schemas.openxmlformats.org/officeDocument/2006/relationships/hyperlink" Target="http://www.agrogazda.hu/hirek/publikaciok/gps_technologia_a_mezogazdasagban" TargetMode="External"/><Relationship Id="rId9" Type="http://schemas.openxmlformats.org/officeDocument/2006/relationships/hyperlink" Target="https://www.agroinform.hu/allattenyesztes/eurotier-2018-kihagyhatatlan-standok-baromfi-es-szarvasmarhatartoknak-37980-001" TargetMode="External"/><Relationship Id="rId14" Type="http://schemas.openxmlformats.org/officeDocument/2006/relationships/hyperlink" Target="https://www.fendt.com/int/fendt-mars.html" TargetMode="External"/><Relationship Id="rId5" Type="http://schemas.openxmlformats.org/officeDocument/2006/relationships/hyperlink" Target="http://www.jovogyara.hu/intelligens-rendszerhalozatok-a-pneumatikaban.html" TargetMode="External"/><Relationship Id="rId6" Type="http://schemas.openxmlformats.org/officeDocument/2006/relationships/hyperlink" Target="http://www.uni-miskolc.hu/~elkedani/Oktatas/Intelligens%20es%20osszetett%20szenzorok.pdf" TargetMode="External"/><Relationship Id="rId7" Type="http://schemas.openxmlformats.org/officeDocument/2006/relationships/hyperlink" Target="https://hu.wikipedia.org/" TargetMode="External"/><Relationship Id="rId8" Type="http://schemas.openxmlformats.org/officeDocument/2006/relationships/hyperlink" Target="https://www.agrarszektor.hu/allat/az-allatok-kozott-is-az-automatika-a-nyero.11985.html"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hyperlink" Target="https://muszakiesinformatikaineveles.wordpress.com/7-osztaly-uj/eroforrasok-es-termeles/a-robot-fogalma-robotfajtak-es-alkalmazasuk-a-robot-szerkezete-es-modellezes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
          <p:cNvSpPr txBox="1"/>
          <p:nvPr>
            <p:ph type="ctrTitle"/>
          </p:nvPr>
        </p:nvSpPr>
        <p:spPr>
          <a:xfrm>
            <a:off x="1402977"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C9E4A"/>
              </a:buClr>
              <a:buSzPts val="6000"/>
              <a:buFont typeface="Calibri"/>
              <a:buNone/>
            </a:pPr>
            <a:r>
              <a:rPr lang="hu-HU"/>
              <a:t>Robotok a mezőgazdaságban</a:t>
            </a:r>
            <a:endParaRPr/>
          </a:p>
        </p:txBody>
      </p:sp>
      <p:sp>
        <p:nvSpPr>
          <p:cNvPr id="69" name="Google Shape;69;p1"/>
          <p:cNvSpPr txBox="1"/>
          <p:nvPr>
            <p:ph idx="1" type="subTitle"/>
          </p:nvPr>
        </p:nvSpPr>
        <p:spPr>
          <a:xfrm>
            <a:off x="1389530" y="3602038"/>
            <a:ext cx="9144000" cy="43208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C9E4A"/>
              </a:buClr>
              <a:buSzPts val="2400"/>
              <a:buNone/>
            </a:pPr>
            <a:r>
              <a:rPr lang="hu-HU"/>
              <a:t>Dr. Bártfai Zoltán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0"/>
          <p:cNvPicPr preferRelativeResize="0"/>
          <p:nvPr/>
        </p:nvPicPr>
        <p:blipFill rotWithShape="1">
          <a:blip r:embed="rId3">
            <a:alphaModFix/>
          </a:blip>
          <a:srcRect b="0" l="0" r="0" t="0"/>
          <a:stretch/>
        </p:blipFill>
        <p:spPr>
          <a:xfrm>
            <a:off x="5144009" y="1579495"/>
            <a:ext cx="6859847" cy="4140821"/>
          </a:xfrm>
          <a:prstGeom prst="rect">
            <a:avLst/>
          </a:prstGeom>
          <a:noFill/>
          <a:ln>
            <a:noFill/>
          </a:ln>
        </p:spPr>
      </p:pic>
      <p:sp>
        <p:nvSpPr>
          <p:cNvPr id="132" name="Google Shape;132;p20"/>
          <p:cNvSpPr txBox="1"/>
          <p:nvPr/>
        </p:nvSpPr>
        <p:spPr>
          <a:xfrm>
            <a:off x="373898" y="1510383"/>
            <a:ext cx="4852004" cy="48320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200" u="none" cap="none" strike="noStrike">
                <a:solidFill>
                  <a:schemeClr val="accent6"/>
                </a:solidFill>
                <a:latin typeface="Calibri"/>
                <a:ea typeface="Calibri"/>
                <a:cs typeface="Calibri"/>
                <a:sym typeface="Calibri"/>
              </a:rPr>
              <a:t>IoT agrár termelési folyamatokban való alkalmazása:</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chemeClr val="accent6"/>
                </a:solidFill>
                <a:latin typeface="Calibri"/>
                <a:ea typeface="Calibri"/>
                <a:cs typeface="Calibri"/>
                <a:sym typeface="Calibri"/>
              </a:rPr>
              <a:t>Különböző termelőhelyek fizikai objektumainak közös hálózatba kapcsolása</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chemeClr val="accent6"/>
                </a:solidFill>
                <a:latin typeface="Calibri"/>
                <a:ea typeface="Calibri"/>
                <a:cs typeface="Calibri"/>
                <a:sym typeface="Calibri"/>
              </a:rPr>
              <a:t>Rádiófrekvenciás hálózati kommunikáció</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chemeClr val="accent6"/>
                </a:solidFill>
                <a:latin typeface="Calibri"/>
                <a:ea typeface="Calibri"/>
                <a:cs typeface="Calibri"/>
                <a:sym typeface="Calibri"/>
              </a:rPr>
              <a:t>Termelési folyamatok automatizálása</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chemeClr val="accent6"/>
                </a:solidFill>
                <a:latin typeface="Calibri"/>
                <a:ea typeface="Calibri"/>
                <a:cs typeface="Calibri"/>
                <a:sym typeface="Calibri"/>
              </a:rPr>
              <a:t>Adaptív szabályozás</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chemeClr val="accent6"/>
                </a:solidFill>
                <a:latin typeface="Calibri"/>
                <a:ea typeface="Calibri"/>
                <a:cs typeface="Calibri"/>
                <a:sym typeface="Calibri"/>
              </a:rPr>
              <a:t>Komplex farmmenedzsment támogatás</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chemeClr val="accent6"/>
                </a:solidFill>
                <a:latin typeface="Calibri"/>
                <a:ea typeface="Calibri"/>
                <a:cs typeface="Calibri"/>
                <a:sym typeface="Calibri"/>
              </a:rPr>
              <a:t>Smart farming technológiai feltételrendszere</a:t>
            </a:r>
            <a:endParaRPr/>
          </a:p>
          <a:p>
            <a:pPr indent="0" lvl="0" marL="0" marR="0" rtl="0" algn="l">
              <a:lnSpc>
                <a:spcPct val="100000"/>
              </a:lnSpc>
              <a:spcBef>
                <a:spcPts val="0"/>
              </a:spcBef>
              <a:spcAft>
                <a:spcPts val="0"/>
              </a:spcAft>
              <a:buNone/>
            </a:pPr>
            <a:r>
              <a:t/>
            </a:r>
            <a:endParaRPr b="0" i="0" sz="2200" u="none" cap="none" strike="noStrike">
              <a:solidFill>
                <a:schemeClr val="accent6"/>
              </a:solidFill>
              <a:latin typeface="Calibri"/>
              <a:ea typeface="Calibri"/>
              <a:cs typeface="Calibri"/>
              <a:sym typeface="Calibri"/>
            </a:endParaRPr>
          </a:p>
        </p:txBody>
      </p:sp>
      <p:sp>
        <p:nvSpPr>
          <p:cNvPr id="133" name="Google Shape;133;p20"/>
          <p:cNvSpPr txBox="1"/>
          <p:nvPr/>
        </p:nvSpPr>
        <p:spPr>
          <a:xfrm>
            <a:off x="8314660" y="6188586"/>
            <a:ext cx="11004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 ábra </a:t>
            </a:r>
            <a:endParaRPr/>
          </a:p>
        </p:txBody>
      </p:sp>
      <p:sp>
        <p:nvSpPr>
          <p:cNvPr id="134" name="Google Shape;134;p20"/>
          <p:cNvSpPr txBox="1"/>
          <p:nvPr/>
        </p:nvSpPr>
        <p:spPr>
          <a:xfrm>
            <a:off x="373899" y="297293"/>
            <a:ext cx="11629958" cy="590931"/>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90000"/>
              </a:lnSpc>
              <a:spcBef>
                <a:spcPts val="0"/>
              </a:spcBef>
              <a:spcAft>
                <a:spcPts val="0"/>
              </a:spcAft>
              <a:buClr>
                <a:srgbClr val="1C9E4A"/>
              </a:buClr>
              <a:buSzPct val="51282"/>
              <a:buFont typeface="Calibri"/>
              <a:buNone/>
            </a:pPr>
            <a:r>
              <a:rPr b="1" i="0" lang="hu-HU" sz="3600" u="none" cap="none" strike="noStrike">
                <a:solidFill>
                  <a:srgbClr val="1C9E4A"/>
                </a:solidFill>
                <a:latin typeface="Calibri"/>
                <a:ea typeface="Calibri"/>
                <a:cs typeface="Calibri"/>
                <a:sym typeface="Calibri"/>
              </a:rPr>
              <a:t>A robotizációt támogató intelligens technológiák alkalmazása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318197" y="99311"/>
            <a:ext cx="11555605" cy="92141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A robotizációt támogató intelligens technológiák alkalmazása</a:t>
            </a:r>
            <a:endParaRPr/>
          </a:p>
        </p:txBody>
      </p:sp>
      <p:pic>
        <p:nvPicPr>
          <p:cNvPr id="141" name="Google Shape;141;p21"/>
          <p:cNvPicPr preferRelativeResize="0"/>
          <p:nvPr>
            <p:ph idx="1" type="body"/>
          </p:nvPr>
        </p:nvPicPr>
        <p:blipFill rotWithShape="1">
          <a:blip r:embed="rId3">
            <a:alphaModFix/>
          </a:blip>
          <a:srcRect b="0" l="0" r="0" t="0"/>
          <a:stretch/>
        </p:blipFill>
        <p:spPr>
          <a:xfrm>
            <a:off x="204675" y="1675698"/>
            <a:ext cx="6238653" cy="3273786"/>
          </a:xfrm>
          <a:prstGeom prst="rect">
            <a:avLst/>
          </a:prstGeom>
          <a:noFill/>
          <a:ln>
            <a:noFill/>
          </a:ln>
        </p:spPr>
      </p:pic>
      <p:sp>
        <p:nvSpPr>
          <p:cNvPr id="142" name="Google Shape;142;p21"/>
          <p:cNvSpPr txBox="1"/>
          <p:nvPr/>
        </p:nvSpPr>
        <p:spPr>
          <a:xfrm>
            <a:off x="2973586" y="5518297"/>
            <a:ext cx="7008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4. ábra</a:t>
            </a:r>
            <a:endParaRPr/>
          </a:p>
        </p:txBody>
      </p:sp>
      <p:sp>
        <p:nvSpPr>
          <p:cNvPr id="143" name="Google Shape;143;p21"/>
          <p:cNvSpPr txBox="1"/>
          <p:nvPr/>
        </p:nvSpPr>
        <p:spPr>
          <a:xfrm>
            <a:off x="318197" y="1025723"/>
            <a:ext cx="827822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rgbClr val="00B050"/>
                </a:solidFill>
                <a:latin typeface="Calibri"/>
                <a:ea typeface="Calibri"/>
                <a:cs typeface="Calibri"/>
                <a:sym typeface="Calibri"/>
              </a:rPr>
              <a:t>Talajba integrált vezeték nélküli mérőhálózat kialakítása </a:t>
            </a:r>
            <a:endParaRPr/>
          </a:p>
        </p:txBody>
      </p:sp>
      <p:pic>
        <p:nvPicPr>
          <p:cNvPr id="144" name="Google Shape;144;p21"/>
          <p:cNvPicPr preferRelativeResize="0"/>
          <p:nvPr/>
        </p:nvPicPr>
        <p:blipFill rotWithShape="1">
          <a:blip r:embed="rId4">
            <a:alphaModFix/>
          </a:blip>
          <a:srcRect b="0" l="0" r="0" t="0"/>
          <a:stretch/>
        </p:blipFill>
        <p:spPr>
          <a:xfrm>
            <a:off x="6863318" y="2144670"/>
            <a:ext cx="5124007" cy="3615832"/>
          </a:xfrm>
          <a:prstGeom prst="rect">
            <a:avLst/>
          </a:prstGeom>
          <a:noFill/>
          <a:ln>
            <a:noFill/>
          </a:ln>
        </p:spPr>
      </p:pic>
      <p:sp>
        <p:nvSpPr>
          <p:cNvPr id="145" name="Google Shape;145;p21"/>
          <p:cNvSpPr txBox="1"/>
          <p:nvPr/>
        </p:nvSpPr>
        <p:spPr>
          <a:xfrm>
            <a:off x="9074904" y="5981809"/>
            <a:ext cx="7008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5. ábra</a:t>
            </a:r>
            <a:endParaRPr/>
          </a:p>
        </p:txBody>
      </p:sp>
      <p:sp>
        <p:nvSpPr>
          <p:cNvPr id="146" name="Google Shape;146;p21"/>
          <p:cNvSpPr txBox="1"/>
          <p:nvPr/>
        </p:nvSpPr>
        <p:spPr>
          <a:xfrm>
            <a:off x="8272131" y="1458339"/>
            <a:ext cx="173957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rgbClr val="00B050"/>
                </a:solidFill>
                <a:latin typeface="Calibri"/>
                <a:ea typeface="Calibri"/>
                <a:cs typeface="Calibri"/>
                <a:sym typeface="Calibri"/>
              </a:rPr>
              <a:t>Szenzortechnika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2"/>
          <p:cNvSpPr txBox="1"/>
          <p:nvPr>
            <p:ph type="title"/>
          </p:nvPr>
        </p:nvSpPr>
        <p:spPr>
          <a:xfrm>
            <a:off x="318197" y="230882"/>
            <a:ext cx="11555605" cy="64994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A robotizációt támogató intelligens technológiák alkalmazása</a:t>
            </a:r>
            <a:endParaRPr/>
          </a:p>
        </p:txBody>
      </p:sp>
      <p:sp>
        <p:nvSpPr>
          <p:cNvPr id="153" name="Google Shape;153;p22"/>
          <p:cNvSpPr txBox="1"/>
          <p:nvPr/>
        </p:nvSpPr>
        <p:spPr>
          <a:xfrm>
            <a:off x="2460715" y="6133319"/>
            <a:ext cx="1076326"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 ábra </a:t>
            </a:r>
            <a:endParaRPr/>
          </a:p>
        </p:txBody>
      </p:sp>
      <p:sp>
        <p:nvSpPr>
          <p:cNvPr id="154" name="Google Shape;154;p22"/>
          <p:cNvSpPr/>
          <p:nvPr/>
        </p:nvSpPr>
        <p:spPr>
          <a:xfrm>
            <a:off x="5820191" y="2610922"/>
            <a:ext cx="6096000" cy="40626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rgbClr val="00B050"/>
                </a:solidFill>
                <a:latin typeface="Arial"/>
                <a:ea typeface="Arial"/>
                <a:cs typeface="Arial"/>
                <a:sym typeface="Arial"/>
              </a:rPr>
              <a:t>A nagy intelligenciával rendelkező ágensek fontosabb ismérvei:</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beágyazottság,</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reaktivitás,</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autonómia,</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helyzetfüggőség,</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racionális viselkedés,</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alkalmazkodó, önszervező képesség,</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tanulási képesség,</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kommunikációs és tudás átadó, manipuláló képesség,</a:t>
            </a:r>
            <a:endParaRPr/>
          </a:p>
          <a:p>
            <a:pPr indent="-342900" lvl="0" marL="342900" marR="0" rtl="0" algn="l">
              <a:lnSpc>
                <a:spcPct val="100000"/>
              </a:lnSpc>
              <a:spcBef>
                <a:spcPts val="750"/>
              </a:spcBef>
              <a:spcAft>
                <a:spcPts val="0"/>
              </a:spcAft>
              <a:buClr>
                <a:schemeClr val="accent6"/>
              </a:buClr>
              <a:buSzPts val="1800"/>
              <a:buFont typeface="Noto Sans Symbols"/>
              <a:buChar char="∙"/>
            </a:pPr>
            <a:r>
              <a:rPr b="0" i="0" lang="hu-HU" sz="1800" u="none" cap="none" strike="noStrike">
                <a:solidFill>
                  <a:srgbClr val="00B050"/>
                </a:solidFill>
                <a:latin typeface="Arial"/>
                <a:ea typeface="Arial"/>
                <a:cs typeface="Arial"/>
                <a:sym typeface="Arial"/>
              </a:rPr>
              <a:t>egyes, emberre jellemző tulajdonságok</a:t>
            </a:r>
            <a:endParaRPr b="0" i="0" sz="1800" u="none" cap="none" strike="noStrike">
              <a:solidFill>
                <a:srgbClr val="00B050"/>
              </a:solidFill>
              <a:latin typeface="Arial"/>
              <a:ea typeface="Arial"/>
              <a:cs typeface="Arial"/>
              <a:sym typeface="Arial"/>
            </a:endParaRPr>
          </a:p>
        </p:txBody>
      </p:sp>
      <p:pic>
        <p:nvPicPr>
          <p:cNvPr id="155" name="Google Shape;155;p22"/>
          <p:cNvPicPr preferRelativeResize="0"/>
          <p:nvPr/>
        </p:nvPicPr>
        <p:blipFill rotWithShape="1">
          <a:blip r:embed="rId3">
            <a:alphaModFix/>
          </a:blip>
          <a:srcRect b="0" l="0" r="0" t="0"/>
          <a:stretch/>
        </p:blipFill>
        <p:spPr>
          <a:xfrm>
            <a:off x="438647" y="2824811"/>
            <a:ext cx="5120463" cy="3152365"/>
          </a:xfrm>
          <a:prstGeom prst="rect">
            <a:avLst/>
          </a:prstGeom>
          <a:noFill/>
          <a:ln>
            <a:noFill/>
          </a:ln>
        </p:spPr>
      </p:pic>
      <p:sp>
        <p:nvSpPr>
          <p:cNvPr id="156" name="Google Shape;156;p22"/>
          <p:cNvSpPr txBox="1"/>
          <p:nvPr/>
        </p:nvSpPr>
        <p:spPr>
          <a:xfrm>
            <a:off x="438647" y="1005362"/>
            <a:ext cx="11260828" cy="156966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hu-HU" sz="2400" u="none" cap="none" strike="noStrike">
                <a:solidFill>
                  <a:srgbClr val="00B050"/>
                </a:solidFill>
                <a:latin typeface="Calibri"/>
                <a:ea typeface="Calibri"/>
                <a:cs typeface="Calibri"/>
                <a:sym typeface="Calibri"/>
              </a:rPr>
              <a:t>Ágenstechnológia: </a:t>
            </a:r>
            <a:endParaRPr/>
          </a:p>
          <a:p>
            <a:pPr indent="-342900" lvl="0" marL="342900" marR="0" rtl="0" algn="just">
              <a:lnSpc>
                <a:spcPct val="100000"/>
              </a:lnSpc>
              <a:spcBef>
                <a:spcPts val="0"/>
              </a:spcBef>
              <a:spcAft>
                <a:spcPts val="0"/>
              </a:spcAft>
              <a:buClr>
                <a:schemeClr val="accent6"/>
              </a:buClr>
              <a:buSzPts val="2400"/>
              <a:buFont typeface="Arial"/>
              <a:buChar char="•"/>
            </a:pPr>
            <a:r>
              <a:rPr b="0" i="0" lang="hu-HU" sz="2400" u="none" cap="none" strike="noStrike">
                <a:solidFill>
                  <a:srgbClr val="00B050"/>
                </a:solidFill>
                <a:latin typeface="Calibri"/>
                <a:ea typeface="Calibri"/>
                <a:cs typeface="Calibri"/>
                <a:sym typeface="Calibri"/>
              </a:rPr>
              <a:t>Ágens minden olyan működő entitás, amely a dinamikusan változó környezet jellemzőit érzékeli, értelmezi, és működését ehhez is igazítva avatkozik be a környezetébe.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3"/>
          <p:cNvSpPr txBox="1"/>
          <p:nvPr>
            <p:ph idx="4294967295" type="title"/>
          </p:nvPr>
        </p:nvSpPr>
        <p:spPr>
          <a:xfrm>
            <a:off x="604291" y="250069"/>
            <a:ext cx="11555412" cy="634054"/>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C9E4A"/>
              </a:buClr>
              <a:buSzPts val="3600"/>
              <a:buFont typeface="Calibri"/>
              <a:buNone/>
            </a:pPr>
            <a:r>
              <a:rPr lang="hu-HU"/>
              <a:t>Rendszerező áttekintés</a:t>
            </a:r>
            <a:endParaRPr/>
          </a:p>
        </p:txBody>
      </p:sp>
      <p:pic>
        <p:nvPicPr>
          <p:cNvPr id="162" name="Google Shape;162;p23"/>
          <p:cNvPicPr preferRelativeResize="0"/>
          <p:nvPr/>
        </p:nvPicPr>
        <p:blipFill rotWithShape="1">
          <a:blip r:embed="rId3">
            <a:alphaModFix/>
          </a:blip>
          <a:srcRect b="0" l="0" r="0" t="0"/>
          <a:stretch/>
        </p:blipFill>
        <p:spPr>
          <a:xfrm>
            <a:off x="604291" y="929913"/>
            <a:ext cx="10788366" cy="5250551"/>
          </a:xfrm>
          <a:prstGeom prst="rect">
            <a:avLst/>
          </a:prstGeom>
          <a:noFill/>
          <a:ln>
            <a:noFill/>
          </a:ln>
        </p:spPr>
      </p:pic>
      <p:sp>
        <p:nvSpPr>
          <p:cNvPr id="163" name="Google Shape;163;p23"/>
          <p:cNvSpPr txBox="1"/>
          <p:nvPr/>
        </p:nvSpPr>
        <p:spPr>
          <a:xfrm>
            <a:off x="4919269" y="6400800"/>
            <a:ext cx="215840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400" u="none" cap="none" strike="noStrike">
                <a:solidFill>
                  <a:srgbClr val="00B050"/>
                </a:solidFill>
                <a:latin typeface="Arial"/>
                <a:ea typeface="Arial"/>
                <a:cs typeface="Arial"/>
                <a:sym typeface="Arial"/>
              </a:rPr>
              <a:t>7.ábra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4"/>
          <p:cNvPicPr preferRelativeResize="0"/>
          <p:nvPr/>
        </p:nvPicPr>
        <p:blipFill rotWithShape="1">
          <a:blip r:embed="rId3">
            <a:alphaModFix/>
          </a:blip>
          <a:srcRect b="0" l="0" r="0" t="0"/>
          <a:stretch/>
        </p:blipFill>
        <p:spPr>
          <a:xfrm>
            <a:off x="4611350" y="1178728"/>
            <a:ext cx="7378795" cy="5206333"/>
          </a:xfrm>
          <a:prstGeom prst="rect">
            <a:avLst/>
          </a:prstGeom>
          <a:noFill/>
          <a:ln>
            <a:noFill/>
          </a:ln>
        </p:spPr>
      </p:pic>
      <p:sp>
        <p:nvSpPr>
          <p:cNvPr id="169" name="Google Shape;169;p24"/>
          <p:cNvSpPr txBox="1"/>
          <p:nvPr/>
        </p:nvSpPr>
        <p:spPr>
          <a:xfrm>
            <a:off x="464489" y="1221258"/>
            <a:ext cx="4146861"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rgbClr val="00B050"/>
                </a:solidFill>
                <a:latin typeface="Calibri"/>
                <a:ea typeface="Calibri"/>
                <a:cs typeface="Calibri"/>
                <a:sym typeface="Calibri"/>
              </a:rPr>
              <a:t>A robot definíciója:</a:t>
            </a:r>
            <a:endParaRPr/>
          </a:p>
          <a:p>
            <a:pPr indent="-285750" lvl="0" marL="285750" marR="0" rtl="0" algn="l">
              <a:lnSpc>
                <a:spcPct val="100000"/>
              </a:lnSpc>
              <a:spcBef>
                <a:spcPts val="0"/>
              </a:spcBef>
              <a:spcAft>
                <a:spcPts val="0"/>
              </a:spcAft>
              <a:buClr>
                <a:srgbClr val="000000"/>
              </a:buClr>
              <a:buSzPts val="2000"/>
              <a:buFont typeface="Arial"/>
              <a:buChar char="•"/>
            </a:pPr>
            <a:r>
              <a:rPr b="0" i="0" lang="hu-HU" sz="2000" u="none" cap="none" strike="noStrike">
                <a:solidFill>
                  <a:srgbClr val="00B050"/>
                </a:solidFill>
                <a:latin typeface="Calibri"/>
                <a:ea typeface="Calibri"/>
                <a:cs typeface="Calibri"/>
                <a:sym typeface="Calibri"/>
              </a:rPr>
              <a:t>A robot elektromechanikai szerkezet.</a:t>
            </a:r>
            <a:endParaRPr/>
          </a:p>
          <a:p>
            <a:pPr indent="-285750" lvl="0" marL="285750" marR="0" rtl="0" algn="l">
              <a:lnSpc>
                <a:spcPct val="100000"/>
              </a:lnSpc>
              <a:spcBef>
                <a:spcPts val="0"/>
              </a:spcBef>
              <a:spcAft>
                <a:spcPts val="0"/>
              </a:spcAft>
              <a:buClr>
                <a:srgbClr val="000000"/>
              </a:buClr>
              <a:buSzPts val="2000"/>
              <a:buFont typeface="Arial"/>
              <a:buChar char="•"/>
            </a:pPr>
            <a:r>
              <a:rPr b="0" i="0" lang="hu-HU" sz="2000" u="none" cap="none" strike="noStrike">
                <a:solidFill>
                  <a:srgbClr val="00B050"/>
                </a:solidFill>
                <a:latin typeface="Calibri"/>
                <a:ea typeface="Calibri"/>
                <a:cs typeface="Calibri"/>
                <a:sym typeface="Calibri"/>
              </a:rPr>
              <a:t>Előzetes programozás alapján képes különböző feladatok végrehajtására. </a:t>
            </a:r>
            <a:endParaRPr/>
          </a:p>
          <a:p>
            <a:pPr indent="-285750" lvl="0" marL="285750" marR="0" rtl="0" algn="l">
              <a:lnSpc>
                <a:spcPct val="100000"/>
              </a:lnSpc>
              <a:spcBef>
                <a:spcPts val="0"/>
              </a:spcBef>
              <a:spcAft>
                <a:spcPts val="0"/>
              </a:spcAft>
              <a:buClr>
                <a:srgbClr val="000000"/>
              </a:buClr>
              <a:buSzPts val="2000"/>
              <a:buFont typeface="Arial"/>
              <a:buChar char="•"/>
            </a:pPr>
            <a:r>
              <a:rPr b="0" i="0" lang="hu-HU" sz="2000" u="none" cap="none" strike="noStrike">
                <a:solidFill>
                  <a:srgbClr val="00B050"/>
                </a:solidFill>
                <a:latin typeface="Calibri"/>
                <a:ea typeface="Calibri"/>
                <a:cs typeface="Calibri"/>
                <a:sym typeface="Calibri"/>
              </a:rPr>
              <a:t>Lehet közvetlen emberi irányítás alatt, de önállóan is végezheti a munkáját számítógépes irányítással</a:t>
            </a:r>
            <a:endParaRPr/>
          </a:p>
        </p:txBody>
      </p:sp>
      <p:sp>
        <p:nvSpPr>
          <p:cNvPr id="170" name="Google Shape;170;p24"/>
          <p:cNvSpPr txBox="1"/>
          <p:nvPr/>
        </p:nvSpPr>
        <p:spPr>
          <a:xfrm>
            <a:off x="398721" y="340243"/>
            <a:ext cx="1041990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3200" u="none" cap="none" strike="noStrike">
                <a:solidFill>
                  <a:srgbClr val="00B050"/>
                </a:solidFill>
                <a:latin typeface="Calibri"/>
                <a:ea typeface="Calibri"/>
                <a:cs typeface="Calibri"/>
                <a:sym typeface="Calibri"/>
              </a:rPr>
              <a:t>A robot meghatározása, rendszermodellje</a:t>
            </a:r>
            <a:endParaRPr/>
          </a:p>
        </p:txBody>
      </p:sp>
      <p:sp>
        <p:nvSpPr>
          <p:cNvPr id="171" name="Google Shape;171;p24"/>
          <p:cNvSpPr txBox="1"/>
          <p:nvPr/>
        </p:nvSpPr>
        <p:spPr>
          <a:xfrm>
            <a:off x="3701045" y="6018029"/>
            <a:ext cx="7008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8. ábra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321547" y="365126"/>
            <a:ext cx="11698560" cy="79382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Robot ágensek működési mechanizmusa</a:t>
            </a:r>
            <a:endParaRPr/>
          </a:p>
        </p:txBody>
      </p:sp>
      <p:sp>
        <p:nvSpPr>
          <p:cNvPr id="178" name="Google Shape;178;p25"/>
          <p:cNvSpPr txBox="1"/>
          <p:nvPr>
            <p:ph idx="1" type="body"/>
          </p:nvPr>
        </p:nvSpPr>
        <p:spPr>
          <a:xfrm>
            <a:off x="321546" y="1321094"/>
            <a:ext cx="4152037" cy="4093535"/>
          </a:xfrm>
          <a:prstGeom prst="rect">
            <a:avLst/>
          </a:prstGeom>
          <a:noFill/>
          <a:ln>
            <a:noFill/>
          </a:ln>
        </p:spPr>
        <p:txBody>
          <a:bodyPr anchorCtr="0" anchor="t" bIns="45700" lIns="91425" spcFirstLastPara="1" rIns="91425" wrap="square" tIns="45700">
            <a:noAutofit/>
          </a:bodyPr>
          <a:lstStyle/>
          <a:p>
            <a:pPr indent="0" lvl="0" marL="114300" rtl="0" algn="l">
              <a:lnSpc>
                <a:spcPct val="110000"/>
              </a:lnSpc>
              <a:spcBef>
                <a:spcPts val="1000"/>
              </a:spcBef>
              <a:spcAft>
                <a:spcPts val="0"/>
              </a:spcAft>
              <a:buSzPts val="1800"/>
              <a:buNone/>
            </a:pPr>
            <a:r>
              <a:rPr b="1" lang="hu-HU" sz="2000">
                <a:latin typeface="Calibri"/>
                <a:ea typeface="Calibri"/>
                <a:cs typeface="Calibri"/>
                <a:sym typeface="Calibri"/>
              </a:rPr>
              <a:t>Főbb működési funkciók:</a:t>
            </a:r>
            <a:endParaRPr sz="2000">
              <a:latin typeface="Calibri"/>
              <a:ea typeface="Calibri"/>
              <a:cs typeface="Calibri"/>
              <a:sym typeface="Calibri"/>
            </a:endParaRPr>
          </a:p>
          <a:p>
            <a:pPr indent="-252413" lvl="0" marL="342900" rtl="0" algn="l">
              <a:lnSpc>
                <a:spcPct val="90000"/>
              </a:lnSpc>
              <a:spcBef>
                <a:spcPts val="1000"/>
              </a:spcBef>
              <a:spcAft>
                <a:spcPts val="0"/>
              </a:spcAft>
              <a:buSzPts val="2000"/>
              <a:buFont typeface="Arial"/>
              <a:buAutoNum type="arabicPeriod"/>
            </a:pPr>
            <a:r>
              <a:rPr lang="hu-HU" sz="2000">
                <a:latin typeface="Calibri"/>
                <a:ea typeface="Calibri"/>
                <a:cs typeface="Calibri"/>
                <a:sym typeface="Calibri"/>
              </a:rPr>
              <a:t>Környezeti jellemzők érzékelése, értelmezése</a:t>
            </a:r>
            <a:endParaRPr/>
          </a:p>
          <a:p>
            <a:pPr indent="-252413" lvl="0" marL="342900" rtl="0" algn="l">
              <a:lnSpc>
                <a:spcPct val="90000"/>
              </a:lnSpc>
              <a:spcBef>
                <a:spcPts val="1000"/>
              </a:spcBef>
              <a:spcAft>
                <a:spcPts val="0"/>
              </a:spcAft>
              <a:buSzPts val="2000"/>
              <a:buFont typeface="Arial"/>
              <a:buAutoNum type="arabicPeriod"/>
            </a:pPr>
            <a:r>
              <a:rPr lang="hu-HU" sz="2000">
                <a:latin typeface="Calibri"/>
                <a:ea typeface="Calibri"/>
                <a:cs typeface="Calibri"/>
                <a:sym typeface="Calibri"/>
              </a:rPr>
              <a:t>Döntés</a:t>
            </a:r>
            <a:endParaRPr/>
          </a:p>
          <a:p>
            <a:pPr indent="-252413" lvl="0" marL="342900" rtl="0" algn="l">
              <a:lnSpc>
                <a:spcPct val="90000"/>
              </a:lnSpc>
              <a:spcBef>
                <a:spcPts val="1000"/>
              </a:spcBef>
              <a:spcAft>
                <a:spcPts val="0"/>
              </a:spcAft>
              <a:buSzPts val="2000"/>
              <a:buFont typeface="Arial"/>
              <a:buAutoNum type="arabicPeriod"/>
            </a:pPr>
            <a:r>
              <a:rPr lang="hu-HU" sz="2000">
                <a:latin typeface="Calibri"/>
                <a:ea typeface="Calibri"/>
                <a:cs typeface="Calibri"/>
                <a:sym typeface="Calibri"/>
              </a:rPr>
              <a:t>A szükséges beavatkozás, a cselekvés  programtervének megalkotása</a:t>
            </a:r>
            <a:endParaRPr/>
          </a:p>
          <a:p>
            <a:pPr indent="-252413" lvl="0" marL="342900" rtl="0" algn="l">
              <a:lnSpc>
                <a:spcPct val="90000"/>
              </a:lnSpc>
              <a:spcBef>
                <a:spcPts val="1000"/>
              </a:spcBef>
              <a:spcAft>
                <a:spcPts val="0"/>
              </a:spcAft>
              <a:buSzPts val="2000"/>
              <a:buFont typeface="Arial"/>
              <a:buAutoNum type="arabicPeriod"/>
            </a:pPr>
            <a:r>
              <a:rPr lang="hu-HU" sz="2000">
                <a:latin typeface="Calibri"/>
                <a:ea typeface="Calibri"/>
                <a:cs typeface="Calibri"/>
                <a:sym typeface="Calibri"/>
              </a:rPr>
              <a:t>Beavatkozás (válasz reakció)</a:t>
            </a:r>
            <a:endParaRPr/>
          </a:p>
          <a:p>
            <a:pPr indent="-252413" lvl="0" marL="342900" rtl="0" algn="l">
              <a:lnSpc>
                <a:spcPct val="90000"/>
              </a:lnSpc>
              <a:spcBef>
                <a:spcPts val="1000"/>
              </a:spcBef>
              <a:spcAft>
                <a:spcPts val="0"/>
              </a:spcAft>
              <a:buSzPts val="2000"/>
              <a:buFont typeface="Arial"/>
              <a:buAutoNum type="arabicPeriod"/>
            </a:pPr>
            <a:r>
              <a:rPr lang="hu-HU" sz="2000">
                <a:latin typeface="Calibri"/>
                <a:ea typeface="Calibri"/>
                <a:cs typeface="Calibri"/>
                <a:sym typeface="Calibri"/>
              </a:rPr>
              <a:t>Gépi tanulás</a:t>
            </a:r>
            <a:endParaRPr/>
          </a:p>
          <a:p>
            <a:pPr indent="-228600" lvl="0" marL="457200" rtl="0" algn="l">
              <a:lnSpc>
                <a:spcPct val="90000"/>
              </a:lnSpc>
              <a:spcBef>
                <a:spcPts val="1000"/>
              </a:spcBef>
              <a:spcAft>
                <a:spcPts val="0"/>
              </a:spcAft>
              <a:buClr>
                <a:srgbClr val="1C9E4A"/>
              </a:buClr>
              <a:buSzPts val="1800"/>
              <a:buNone/>
            </a:pPr>
            <a:r>
              <a:t/>
            </a:r>
            <a:endParaRPr sz="2000">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sz="2000">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sz="2000">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sz="2000">
              <a:latin typeface="Calibri"/>
              <a:ea typeface="Calibri"/>
              <a:cs typeface="Calibri"/>
              <a:sym typeface="Calibri"/>
            </a:endParaRPr>
          </a:p>
        </p:txBody>
      </p:sp>
      <p:pic>
        <p:nvPicPr>
          <p:cNvPr id="179" name="Google Shape;179;p25"/>
          <p:cNvPicPr preferRelativeResize="0"/>
          <p:nvPr/>
        </p:nvPicPr>
        <p:blipFill rotWithShape="1">
          <a:blip r:embed="rId3">
            <a:alphaModFix/>
          </a:blip>
          <a:srcRect b="0" l="0" r="0" t="0"/>
          <a:stretch/>
        </p:blipFill>
        <p:spPr>
          <a:xfrm>
            <a:off x="4473584" y="1244009"/>
            <a:ext cx="7396870" cy="4247707"/>
          </a:xfrm>
          <a:prstGeom prst="rect">
            <a:avLst/>
          </a:prstGeom>
          <a:noFill/>
          <a:ln>
            <a:noFill/>
          </a:ln>
        </p:spPr>
      </p:pic>
      <p:sp>
        <p:nvSpPr>
          <p:cNvPr id="180" name="Google Shape;180;p25"/>
          <p:cNvSpPr txBox="1"/>
          <p:nvPr/>
        </p:nvSpPr>
        <p:spPr>
          <a:xfrm>
            <a:off x="7971222" y="5880089"/>
            <a:ext cx="76174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Arial"/>
                <a:ea typeface="Arial"/>
                <a:cs typeface="Arial"/>
                <a:sym typeface="Arial"/>
              </a:rPr>
              <a:t>9. ábra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grpSp>
        <p:nvGrpSpPr>
          <p:cNvPr id="185" name="Google Shape;185;p26"/>
          <p:cNvGrpSpPr/>
          <p:nvPr/>
        </p:nvGrpSpPr>
        <p:grpSpPr>
          <a:xfrm>
            <a:off x="5477990" y="224035"/>
            <a:ext cx="5806134" cy="6409929"/>
            <a:chOff x="898901" y="751"/>
            <a:chExt cx="5806134" cy="6409929"/>
          </a:xfrm>
        </p:grpSpPr>
        <p:sp>
          <p:nvSpPr>
            <p:cNvPr id="186" name="Google Shape;186;p26"/>
            <p:cNvSpPr/>
            <p:nvPr/>
          </p:nvSpPr>
          <p:spPr>
            <a:xfrm rot="10800000">
              <a:off x="1622981" y="155352"/>
              <a:ext cx="5062585" cy="1057239"/>
            </a:xfrm>
            <a:prstGeom prst="homePlate">
              <a:avLst>
                <a:gd fmla="val 50000" name="adj"/>
              </a:avLst>
            </a:prstGeom>
            <a:solidFill>
              <a:srgbClr val="A8D08C"/>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6"/>
            <p:cNvSpPr txBox="1"/>
            <p:nvPr/>
          </p:nvSpPr>
          <p:spPr>
            <a:xfrm>
              <a:off x="1887291" y="155352"/>
              <a:ext cx="4798275" cy="1057239"/>
            </a:xfrm>
            <a:prstGeom prst="rect">
              <a:avLst/>
            </a:prstGeom>
            <a:noFill/>
            <a:ln>
              <a:noFill/>
            </a:ln>
          </p:spPr>
          <p:txBody>
            <a:bodyPr anchorCtr="0" anchor="ctr" bIns="102850" lIns="466200" spcFirstLastPara="1" rIns="192000" wrap="square" tIns="102850">
              <a:noAutofit/>
            </a:bodyPr>
            <a:lstStyle/>
            <a:p>
              <a:pPr indent="0" lvl="0" marL="0" marR="0" rtl="0" algn="ctr">
                <a:lnSpc>
                  <a:spcPct val="90000"/>
                </a:lnSpc>
                <a:spcBef>
                  <a:spcPts val="0"/>
                </a:spcBef>
                <a:spcAft>
                  <a:spcPts val="0"/>
                </a:spcAft>
                <a:buClr>
                  <a:srgbClr val="000000"/>
                </a:buClr>
                <a:buSzPts val="2700"/>
                <a:buFont typeface="Arial"/>
                <a:buNone/>
              </a:pPr>
              <a:r>
                <a:rPr b="0" i="0" lang="hu-HU" sz="2700" u="none" cap="none" strike="noStrike">
                  <a:solidFill>
                    <a:schemeClr val="lt1"/>
                  </a:solidFill>
                  <a:latin typeface="Arial"/>
                  <a:ea typeface="Arial"/>
                  <a:cs typeface="Arial"/>
                  <a:sym typeface="Arial"/>
                </a:rPr>
                <a:t>Szántóföldi növénytermesztés</a:t>
              </a:r>
              <a:endParaRPr/>
            </a:p>
          </p:txBody>
        </p:sp>
        <p:sp>
          <p:nvSpPr>
            <p:cNvPr id="188" name="Google Shape;188;p26"/>
            <p:cNvSpPr/>
            <p:nvPr/>
          </p:nvSpPr>
          <p:spPr>
            <a:xfrm>
              <a:off x="927344" y="751"/>
              <a:ext cx="1391274" cy="1366439"/>
            </a:xfrm>
            <a:prstGeom prst="ellipse">
              <a:avLst/>
            </a:prstGeom>
            <a:blipFill rotWithShape="1">
              <a:blip r:embed="rId3">
                <a:alphaModFix/>
              </a:blip>
              <a:stretch>
                <a:fillRect b="0" l="-41998" r="-41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6"/>
            <p:cNvSpPr/>
            <p:nvPr/>
          </p:nvSpPr>
          <p:spPr>
            <a:xfrm rot="10800000">
              <a:off x="1634298" y="1838463"/>
              <a:ext cx="5062585" cy="1057239"/>
            </a:xfrm>
            <a:prstGeom prst="homePlate">
              <a:avLst>
                <a:gd fmla="val 50000" name="adj"/>
              </a:avLst>
            </a:pr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txBox="1"/>
            <p:nvPr/>
          </p:nvSpPr>
          <p:spPr>
            <a:xfrm>
              <a:off x="1898608" y="1838463"/>
              <a:ext cx="4798275" cy="1057239"/>
            </a:xfrm>
            <a:prstGeom prst="rect">
              <a:avLst/>
            </a:prstGeom>
            <a:noFill/>
            <a:ln>
              <a:noFill/>
            </a:ln>
          </p:spPr>
          <p:txBody>
            <a:bodyPr anchorCtr="0" anchor="ctr" bIns="102850" lIns="466200" spcFirstLastPara="1" rIns="192000" wrap="square" tIns="102850">
              <a:noAutofit/>
            </a:bodyPr>
            <a:lstStyle/>
            <a:p>
              <a:pPr indent="0" lvl="0" marL="0" marR="0" rtl="0" algn="ctr">
                <a:lnSpc>
                  <a:spcPct val="90000"/>
                </a:lnSpc>
                <a:spcBef>
                  <a:spcPts val="0"/>
                </a:spcBef>
                <a:spcAft>
                  <a:spcPts val="0"/>
                </a:spcAft>
                <a:buClr>
                  <a:srgbClr val="000000"/>
                </a:buClr>
                <a:buSzPts val="2700"/>
                <a:buFont typeface="Arial"/>
                <a:buNone/>
              </a:pPr>
              <a:r>
                <a:rPr b="0" i="0" lang="hu-HU" sz="2700" u="none" cap="none" strike="noStrike">
                  <a:solidFill>
                    <a:schemeClr val="lt1"/>
                  </a:solidFill>
                  <a:latin typeface="Arial"/>
                  <a:ea typeface="Arial"/>
                  <a:cs typeface="Arial"/>
                  <a:sym typeface="Arial"/>
                </a:rPr>
                <a:t>Kertészeti termesztés</a:t>
              </a:r>
              <a:endParaRPr/>
            </a:p>
            <a:p>
              <a:pPr indent="0" lvl="0" marL="0" marR="0" rtl="0" algn="ctr">
                <a:lnSpc>
                  <a:spcPct val="90000"/>
                </a:lnSpc>
                <a:spcBef>
                  <a:spcPts val="945"/>
                </a:spcBef>
                <a:spcAft>
                  <a:spcPts val="0"/>
                </a:spcAft>
                <a:buClr>
                  <a:srgbClr val="000000"/>
                </a:buClr>
                <a:buSzPts val="2700"/>
                <a:buFont typeface="Arial"/>
                <a:buNone/>
              </a:pPr>
              <a:r>
                <a:rPr b="0" i="0" lang="hu-HU" sz="2700" u="none" cap="none" strike="noStrike">
                  <a:solidFill>
                    <a:schemeClr val="lt1"/>
                  </a:solidFill>
                  <a:latin typeface="Arial"/>
                  <a:ea typeface="Arial"/>
                  <a:cs typeface="Arial"/>
                  <a:sym typeface="Arial"/>
                </a:rPr>
                <a:t>(szabadföldi, növényházi)</a:t>
              </a:r>
              <a:endParaRPr/>
            </a:p>
          </p:txBody>
        </p:sp>
        <p:sp>
          <p:nvSpPr>
            <p:cNvPr id="191" name="Google Shape;191;p26"/>
            <p:cNvSpPr/>
            <p:nvPr/>
          </p:nvSpPr>
          <p:spPr>
            <a:xfrm>
              <a:off x="916026" y="1682785"/>
              <a:ext cx="1436545" cy="1368596"/>
            </a:xfrm>
            <a:prstGeom prst="ellipse">
              <a:avLst/>
            </a:prstGeom>
            <a:blipFill rotWithShape="1">
              <a:blip r:embed="rId4">
                <a:alphaModFix/>
              </a:blip>
              <a:stretch>
                <a:fillRect b="0" l="-26998" r="-26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6"/>
            <p:cNvSpPr/>
            <p:nvPr/>
          </p:nvSpPr>
          <p:spPr>
            <a:xfrm rot="10800000">
              <a:off x="1636135" y="3509258"/>
              <a:ext cx="5062585" cy="1057239"/>
            </a:xfrm>
            <a:prstGeom prst="homePlate">
              <a:avLst>
                <a:gd fmla="val 50000" name="adj"/>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6"/>
            <p:cNvSpPr txBox="1"/>
            <p:nvPr/>
          </p:nvSpPr>
          <p:spPr>
            <a:xfrm>
              <a:off x="1900445" y="3509258"/>
              <a:ext cx="4798275" cy="1057239"/>
            </a:xfrm>
            <a:prstGeom prst="rect">
              <a:avLst/>
            </a:prstGeom>
            <a:noFill/>
            <a:ln>
              <a:noFill/>
            </a:ln>
          </p:spPr>
          <p:txBody>
            <a:bodyPr anchorCtr="0" anchor="ctr" bIns="102850" lIns="466200" spcFirstLastPara="1" rIns="192000" wrap="square" tIns="102850">
              <a:noAutofit/>
            </a:bodyPr>
            <a:lstStyle/>
            <a:p>
              <a:pPr indent="0" lvl="0" marL="0" marR="0" rtl="0" algn="ctr">
                <a:lnSpc>
                  <a:spcPct val="90000"/>
                </a:lnSpc>
                <a:spcBef>
                  <a:spcPts val="0"/>
                </a:spcBef>
                <a:spcAft>
                  <a:spcPts val="0"/>
                </a:spcAft>
                <a:buClr>
                  <a:srgbClr val="000000"/>
                </a:buClr>
                <a:buSzPts val="2700"/>
                <a:buFont typeface="Arial"/>
                <a:buNone/>
              </a:pPr>
              <a:r>
                <a:rPr b="0" i="0" lang="hu-HU" sz="2700" u="none" cap="none" strike="noStrike">
                  <a:solidFill>
                    <a:schemeClr val="lt1"/>
                  </a:solidFill>
                  <a:latin typeface="Arial"/>
                  <a:ea typeface="Arial"/>
                  <a:cs typeface="Arial"/>
                  <a:sym typeface="Arial"/>
                </a:rPr>
                <a:t>Állattartás</a:t>
              </a:r>
              <a:endParaRPr/>
            </a:p>
          </p:txBody>
        </p:sp>
        <p:sp>
          <p:nvSpPr>
            <p:cNvPr id="194" name="Google Shape;194;p26"/>
            <p:cNvSpPr/>
            <p:nvPr/>
          </p:nvSpPr>
          <p:spPr>
            <a:xfrm>
              <a:off x="898901" y="3377167"/>
              <a:ext cx="1443892" cy="1341805"/>
            </a:xfrm>
            <a:prstGeom prst="ellipse">
              <a:avLst/>
            </a:prstGeom>
            <a:blipFill rotWithShape="1">
              <a:blip r:embed="rId5">
                <a:alphaModFix/>
              </a:blip>
              <a:stretch>
                <a:fillRect b="0" l="-16997" r="-16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6"/>
            <p:cNvSpPr/>
            <p:nvPr/>
          </p:nvSpPr>
          <p:spPr>
            <a:xfrm rot="10800000">
              <a:off x="1642450" y="5188907"/>
              <a:ext cx="5062585" cy="1057239"/>
            </a:xfrm>
            <a:prstGeom prst="homePlate">
              <a:avLst>
                <a:gd fmla="val 50000" name="adj"/>
              </a:avLst>
            </a:prstGeom>
            <a:solidFill>
              <a:srgbClr val="38562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txBox="1"/>
            <p:nvPr/>
          </p:nvSpPr>
          <p:spPr>
            <a:xfrm>
              <a:off x="1906760" y="5188907"/>
              <a:ext cx="4798275" cy="1057239"/>
            </a:xfrm>
            <a:prstGeom prst="rect">
              <a:avLst/>
            </a:prstGeom>
            <a:noFill/>
            <a:ln>
              <a:noFill/>
            </a:ln>
          </p:spPr>
          <p:txBody>
            <a:bodyPr anchorCtr="0" anchor="ctr" bIns="102850" lIns="466200" spcFirstLastPara="1" rIns="192000" wrap="square" tIns="102850">
              <a:noAutofit/>
            </a:bodyPr>
            <a:lstStyle/>
            <a:p>
              <a:pPr indent="0" lvl="0" marL="0" marR="0" rtl="0" algn="ctr">
                <a:lnSpc>
                  <a:spcPct val="90000"/>
                </a:lnSpc>
                <a:spcBef>
                  <a:spcPts val="0"/>
                </a:spcBef>
                <a:spcAft>
                  <a:spcPts val="0"/>
                </a:spcAft>
                <a:buClr>
                  <a:srgbClr val="000000"/>
                </a:buClr>
                <a:buSzPts val="2700"/>
                <a:buFont typeface="Arial"/>
                <a:buNone/>
              </a:pPr>
              <a:r>
                <a:rPr b="0" i="0" lang="hu-HU" sz="2700" u="none" cap="none" strike="noStrike">
                  <a:solidFill>
                    <a:schemeClr val="lt1"/>
                  </a:solidFill>
                  <a:latin typeface="Arial"/>
                  <a:ea typeface="Arial"/>
                  <a:cs typeface="Arial"/>
                  <a:sym typeface="Arial"/>
                </a:rPr>
                <a:t>Termelést támogató szolgáltatások</a:t>
              </a:r>
              <a:endParaRPr/>
            </a:p>
          </p:txBody>
        </p:sp>
        <p:sp>
          <p:nvSpPr>
            <p:cNvPr id="197" name="Google Shape;197;p26"/>
            <p:cNvSpPr/>
            <p:nvPr/>
          </p:nvSpPr>
          <p:spPr>
            <a:xfrm>
              <a:off x="907875" y="5024375"/>
              <a:ext cx="1469150" cy="1386305"/>
            </a:xfrm>
            <a:prstGeom prst="ellipse">
              <a:avLst/>
            </a:prstGeom>
            <a:blipFill rotWithShape="1">
              <a:blip r:embed="rId6">
                <a:alphaModFix/>
              </a:blip>
              <a:stretch>
                <a:fillRect b="0" l="-32998" r="-32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26"/>
          <p:cNvSpPr txBox="1"/>
          <p:nvPr/>
        </p:nvSpPr>
        <p:spPr>
          <a:xfrm>
            <a:off x="336255" y="1684148"/>
            <a:ext cx="4342071" cy="409342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accent6"/>
              </a:buClr>
              <a:buSzPts val="2400"/>
              <a:buFont typeface="Arial"/>
              <a:buChar char="•"/>
            </a:pPr>
            <a:r>
              <a:rPr b="0" i="0" lang="hu-HU" sz="2400" u="none" cap="none" strike="noStrike">
                <a:solidFill>
                  <a:schemeClr val="accent6"/>
                </a:solidFill>
                <a:latin typeface="Calibri"/>
                <a:ea typeface="Calibri"/>
                <a:cs typeface="Calibri"/>
                <a:sym typeface="Calibri"/>
              </a:rPr>
              <a:t>A robotizálható termelési technológiai folyamatokban cél és haszon orientált robot ágensek alkalmazhatók</a:t>
            </a:r>
            <a:endParaRPr/>
          </a:p>
          <a:p>
            <a:pPr indent="-342900" lvl="0" marL="342900" marR="0" rtl="0" algn="l">
              <a:lnSpc>
                <a:spcPct val="100000"/>
              </a:lnSpc>
              <a:spcBef>
                <a:spcPts val="1200"/>
              </a:spcBef>
              <a:spcAft>
                <a:spcPts val="0"/>
              </a:spcAft>
              <a:buClr>
                <a:schemeClr val="accent6"/>
              </a:buClr>
              <a:buSzPts val="2400"/>
              <a:buFont typeface="Arial"/>
              <a:buChar char="•"/>
            </a:pPr>
            <a:r>
              <a:rPr b="0" i="0" lang="hu-HU" sz="2400" u="none" cap="none" strike="noStrike">
                <a:solidFill>
                  <a:schemeClr val="accent6"/>
                </a:solidFill>
                <a:latin typeface="Calibri"/>
                <a:ea typeface="Calibri"/>
                <a:cs typeface="Calibri"/>
                <a:sym typeface="Calibri"/>
              </a:rPr>
              <a:t>A termelést támogató szolgáltatásokban pl. a logisztika területén anyagmozgató, manipuláló robotok dolgoznak</a:t>
            </a:r>
            <a:endParaRPr/>
          </a:p>
          <a:p>
            <a:pPr indent="0" lvl="0" marL="0" marR="0" rtl="0" algn="l">
              <a:lnSpc>
                <a:spcPct val="100000"/>
              </a:lnSpc>
              <a:spcBef>
                <a:spcPts val="1200"/>
              </a:spcBef>
              <a:spcAft>
                <a:spcPts val="0"/>
              </a:spcAft>
              <a:buNone/>
            </a:pPr>
            <a:r>
              <a:t/>
            </a:r>
            <a:endParaRPr b="0" i="0" sz="2400" u="none" cap="none" strike="noStrike">
              <a:solidFill>
                <a:schemeClr val="accent6"/>
              </a:solidFill>
              <a:latin typeface="Calibri"/>
              <a:ea typeface="Calibri"/>
              <a:cs typeface="Calibri"/>
              <a:sym typeface="Calibri"/>
            </a:endParaRPr>
          </a:p>
        </p:txBody>
      </p:sp>
      <p:sp>
        <p:nvSpPr>
          <p:cNvPr id="199" name="Google Shape;199;p26"/>
          <p:cNvSpPr txBox="1"/>
          <p:nvPr/>
        </p:nvSpPr>
        <p:spPr>
          <a:xfrm>
            <a:off x="150184" y="297995"/>
            <a:ext cx="481522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3600" u="none" cap="none" strike="noStrike">
                <a:solidFill>
                  <a:schemeClr val="accent6"/>
                </a:solidFill>
                <a:latin typeface="Calibri"/>
                <a:ea typeface="Calibri"/>
                <a:cs typeface="Calibri"/>
                <a:sym typeface="Calibri"/>
              </a:rPr>
              <a:t>Robotok alkalmazása a mezőgazdaságban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ph idx="4294967295" type="title"/>
          </p:nvPr>
        </p:nvSpPr>
        <p:spPr>
          <a:xfrm>
            <a:off x="477100" y="338545"/>
            <a:ext cx="3983259" cy="67686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C9E4A"/>
              </a:buClr>
              <a:buSzPts val="3600"/>
              <a:buFont typeface="Calibri"/>
              <a:buNone/>
            </a:pPr>
            <a:r>
              <a:rPr lang="hu-HU"/>
              <a:t>Smart Farming</a:t>
            </a:r>
            <a:endParaRPr/>
          </a:p>
        </p:txBody>
      </p:sp>
      <p:pic>
        <p:nvPicPr>
          <p:cNvPr id="205" name="Google Shape;205;p27"/>
          <p:cNvPicPr preferRelativeResize="0"/>
          <p:nvPr/>
        </p:nvPicPr>
        <p:blipFill rotWithShape="1">
          <a:blip r:embed="rId3">
            <a:alphaModFix/>
          </a:blip>
          <a:srcRect b="0" l="0" r="0" t="0"/>
          <a:stretch/>
        </p:blipFill>
        <p:spPr>
          <a:xfrm>
            <a:off x="7338044" y="676978"/>
            <a:ext cx="4707078" cy="4968910"/>
          </a:xfrm>
          <a:prstGeom prst="rect">
            <a:avLst/>
          </a:prstGeom>
          <a:noFill/>
          <a:ln>
            <a:noFill/>
          </a:ln>
        </p:spPr>
      </p:pic>
      <p:sp>
        <p:nvSpPr>
          <p:cNvPr id="206" name="Google Shape;206;p27"/>
          <p:cNvSpPr txBox="1"/>
          <p:nvPr/>
        </p:nvSpPr>
        <p:spPr>
          <a:xfrm>
            <a:off x="281764" y="1015411"/>
            <a:ext cx="6836734" cy="52629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 precíziós gazdálkodás jellemzői:</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Optimalizált gépesítés (automatikus gépbeállítás)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Optimális területkihasználás(kormányzási rendszer)</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Folyamatos gépfelügyelet, jobb megbízhatóság (telemetria)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Objektív termelési adatok (terménytérkép, szenzor rendszerek)</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Input optimalizálás (nitrogén szenzor, talajminta, változtatható adagolási térkép)</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Komfortosabb munkavégzés(automatikus kormányzás)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Kisebb ökológiai terhelés, kisebb költség, nagyobb és megbízhatóbb termés, nagyobb profit.</a:t>
            </a:r>
            <a:endParaRPr/>
          </a:p>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 precíziós gazdálkodás feltételrendszere:</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Helymeghatározás: GPS, RTK, megfelelő erőgép.</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Térinformatika, távérzékelés: adatgyűjtés, adatintegrálás, adatelemzés.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Gépüzemeltetés: intelligens gépek, gépkapcsolatok</a:t>
            </a:r>
            <a:endParaRPr/>
          </a:p>
          <a:p>
            <a:pPr indent="0" lvl="0" marL="0" marR="0" rtl="0" algn="l">
              <a:lnSpc>
                <a:spcPct val="100000"/>
              </a:lnSpc>
              <a:spcBef>
                <a:spcPts val="0"/>
              </a:spcBef>
              <a:spcAft>
                <a:spcPts val="0"/>
              </a:spcAft>
              <a:buNone/>
            </a:pPr>
            <a:r>
              <a:t/>
            </a:r>
            <a:endParaRPr b="1" i="0" sz="1600" u="none" cap="none" strike="noStrike">
              <a:solidFill>
                <a:schemeClr val="accent6"/>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Az „okos farm” a precíziós technológiákon túlmutató koncepció:</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IoT alapú hálózatos működés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Adminisztráció automatizálása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Távfelügyelet, távirányítás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Valós idejű adatokon alapuló rendszer szintű döntés, beavatkozás</a:t>
            </a:r>
            <a:endParaRPr/>
          </a:p>
          <a:p>
            <a:pPr indent="0" lvl="0" marL="0" marR="0" rtl="0" algn="l">
              <a:lnSpc>
                <a:spcPct val="100000"/>
              </a:lnSpc>
              <a:spcBef>
                <a:spcPts val="0"/>
              </a:spcBef>
              <a:spcAft>
                <a:spcPts val="0"/>
              </a:spcAft>
              <a:buNone/>
            </a:pPr>
            <a:r>
              <a:t/>
            </a:r>
            <a:endParaRPr b="0" i="0" sz="1600" u="none" cap="none" strike="noStrike">
              <a:solidFill>
                <a:schemeClr val="accent6"/>
              </a:solidFill>
              <a:latin typeface="Calibri"/>
              <a:ea typeface="Calibri"/>
              <a:cs typeface="Calibri"/>
              <a:sym typeface="Calibri"/>
            </a:endParaRPr>
          </a:p>
        </p:txBody>
      </p:sp>
      <p:sp>
        <p:nvSpPr>
          <p:cNvPr id="207" name="Google Shape;207;p27"/>
          <p:cNvSpPr txBox="1"/>
          <p:nvPr/>
        </p:nvSpPr>
        <p:spPr>
          <a:xfrm>
            <a:off x="8766544" y="6087140"/>
            <a:ext cx="73770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10 ábra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txBox="1"/>
          <p:nvPr>
            <p:ph type="title"/>
          </p:nvPr>
        </p:nvSpPr>
        <p:spPr>
          <a:xfrm>
            <a:off x="321547" y="365125"/>
            <a:ext cx="11555605" cy="68249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műholdas helymeghatározás alapjai</a:t>
            </a:r>
            <a:endParaRPr/>
          </a:p>
        </p:txBody>
      </p:sp>
      <p:pic>
        <p:nvPicPr>
          <p:cNvPr id="214" name="Google Shape;214;p28"/>
          <p:cNvPicPr preferRelativeResize="0"/>
          <p:nvPr>
            <p:ph idx="1" type="body"/>
          </p:nvPr>
        </p:nvPicPr>
        <p:blipFill rotWithShape="1">
          <a:blip r:embed="rId3">
            <a:alphaModFix/>
          </a:blip>
          <a:srcRect b="0" l="0" r="0" t="0"/>
          <a:stretch/>
        </p:blipFill>
        <p:spPr>
          <a:xfrm>
            <a:off x="5405907" y="1545354"/>
            <a:ext cx="6502195" cy="3692765"/>
          </a:xfrm>
          <a:prstGeom prst="rect">
            <a:avLst/>
          </a:prstGeom>
          <a:noFill/>
          <a:ln>
            <a:noFill/>
          </a:ln>
        </p:spPr>
      </p:pic>
      <p:sp>
        <p:nvSpPr>
          <p:cNvPr id="215" name="Google Shape;215;p28"/>
          <p:cNvSpPr txBox="1"/>
          <p:nvPr/>
        </p:nvSpPr>
        <p:spPr>
          <a:xfrm>
            <a:off x="283898" y="1362517"/>
            <a:ext cx="5323615" cy="48782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200" u="none" cap="none" strike="noStrike">
                <a:solidFill>
                  <a:srgbClr val="00B050"/>
                </a:solidFill>
                <a:latin typeface="Calibri"/>
                <a:ea typeface="Calibri"/>
                <a:cs typeface="Calibri"/>
                <a:sym typeface="Calibri"/>
              </a:rPr>
              <a:t>Műholdas helyzetmeghatározó rendszerek</a:t>
            </a:r>
            <a:endParaRPr/>
          </a:p>
          <a:p>
            <a:pPr indent="0" lvl="0" marL="0" marR="0" rtl="0" algn="l">
              <a:lnSpc>
                <a:spcPct val="100000"/>
              </a:lnSpc>
              <a:spcBef>
                <a:spcPts val="600"/>
              </a:spcBef>
              <a:spcAft>
                <a:spcPts val="0"/>
              </a:spcAft>
              <a:buNone/>
            </a:pPr>
            <a:r>
              <a:rPr b="1" i="0" lang="hu-HU" sz="1800" u="none" cap="none" strike="noStrike">
                <a:solidFill>
                  <a:srgbClr val="00B050"/>
                </a:solidFill>
                <a:latin typeface="Calibri"/>
                <a:ea typeface="Calibri"/>
                <a:cs typeface="Calibri"/>
                <a:sym typeface="Calibri"/>
              </a:rPr>
              <a:t>GNSS (Global Navigation Satellite System)</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navigációra és  időmeghatározásra alkalmas műholdak segítségével ,</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GPS, GLONASS, GALILEO, COMPASS,</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hazai gyakorlatban a GPS rendszer terjedt el</a:t>
            </a:r>
            <a:endParaRPr/>
          </a:p>
          <a:p>
            <a:pPr indent="0" lvl="0" marL="0" marR="0" rtl="0" algn="l">
              <a:lnSpc>
                <a:spcPct val="100000"/>
              </a:lnSpc>
              <a:spcBef>
                <a:spcPts val="600"/>
              </a:spcBef>
              <a:spcAft>
                <a:spcPts val="0"/>
              </a:spcAft>
              <a:buNone/>
            </a:pPr>
            <a:r>
              <a:t/>
            </a:r>
            <a:endParaRPr b="1" i="0" sz="1800" u="none" cap="none" strike="noStrike">
              <a:solidFill>
                <a:srgbClr val="00B050"/>
              </a:solidFill>
              <a:latin typeface="Calibri"/>
              <a:ea typeface="Calibri"/>
              <a:cs typeface="Calibri"/>
              <a:sym typeface="Calibri"/>
            </a:endParaRPr>
          </a:p>
          <a:p>
            <a:pPr indent="0" lvl="0" marL="0" marR="0" rtl="0" algn="l">
              <a:lnSpc>
                <a:spcPct val="100000"/>
              </a:lnSpc>
              <a:spcBef>
                <a:spcPts val="600"/>
              </a:spcBef>
              <a:spcAft>
                <a:spcPts val="0"/>
              </a:spcAft>
              <a:buNone/>
            </a:pPr>
            <a:r>
              <a:rPr b="1" i="0" lang="hu-HU" sz="1800" u="none" cap="none" strike="noStrike">
                <a:solidFill>
                  <a:srgbClr val="00B050"/>
                </a:solidFill>
                <a:latin typeface="Calibri"/>
                <a:ea typeface="Calibri"/>
                <a:cs typeface="Calibri"/>
                <a:sym typeface="Calibri"/>
              </a:rPr>
              <a:t>GPS (Global Positioning System)</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24 db Föld körüli pályán keringő műhold,</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a pontos időt és a saját pozíciójukat sugározzák,</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legalább 4 műhold egyidejű érzékelése szükséges,</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földi korrekciós állomás (bázis-, permanens-, referencia állomás gnns.hu)</a:t>
            </a:r>
            <a:endParaRPr/>
          </a:p>
          <a:p>
            <a:pPr indent="0" lvl="0" marL="0" marR="0" rtl="0" algn="l">
              <a:lnSpc>
                <a:spcPct val="100000"/>
              </a:lnSpc>
              <a:spcBef>
                <a:spcPts val="600"/>
              </a:spcBef>
              <a:spcAft>
                <a:spcPts val="0"/>
              </a:spcAft>
              <a:buNone/>
            </a:pPr>
            <a:r>
              <a:t/>
            </a:r>
            <a:endParaRPr b="0" i="0" sz="1800" u="none" cap="none" strike="noStrike">
              <a:solidFill>
                <a:srgbClr val="00B050"/>
              </a:solidFill>
              <a:latin typeface="Calibri"/>
              <a:ea typeface="Calibri"/>
              <a:cs typeface="Calibri"/>
              <a:sym typeface="Calibri"/>
            </a:endParaRPr>
          </a:p>
        </p:txBody>
      </p:sp>
      <p:sp>
        <p:nvSpPr>
          <p:cNvPr id="216" name="Google Shape;216;p28"/>
          <p:cNvSpPr txBox="1"/>
          <p:nvPr/>
        </p:nvSpPr>
        <p:spPr>
          <a:xfrm>
            <a:off x="10544174" y="2858493"/>
            <a:ext cx="164782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0000"/>
                </a:solidFill>
                <a:latin typeface="Arial"/>
                <a:ea typeface="Arial"/>
                <a:cs typeface="Arial"/>
                <a:sym typeface="Arial"/>
              </a:rPr>
              <a:t>Geostacionárius műhold</a:t>
            </a:r>
            <a:endParaRPr/>
          </a:p>
        </p:txBody>
      </p:sp>
      <p:sp>
        <p:nvSpPr>
          <p:cNvPr id="217" name="Google Shape;217;p28"/>
          <p:cNvSpPr txBox="1"/>
          <p:nvPr/>
        </p:nvSpPr>
        <p:spPr>
          <a:xfrm>
            <a:off x="8207554" y="5848336"/>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11. ábra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9"/>
          <p:cNvSpPr txBox="1"/>
          <p:nvPr>
            <p:ph type="title"/>
          </p:nvPr>
        </p:nvSpPr>
        <p:spPr>
          <a:xfrm>
            <a:off x="322069" y="290207"/>
            <a:ext cx="11555605" cy="68855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műholdas helymeghatározás alkalmazása</a:t>
            </a:r>
            <a:endParaRPr/>
          </a:p>
        </p:txBody>
      </p:sp>
      <p:pic>
        <p:nvPicPr>
          <p:cNvPr id="224" name="Google Shape;224;p29"/>
          <p:cNvPicPr preferRelativeResize="0"/>
          <p:nvPr>
            <p:ph idx="1" type="body"/>
          </p:nvPr>
        </p:nvPicPr>
        <p:blipFill rotWithShape="1">
          <a:blip r:embed="rId3">
            <a:alphaModFix/>
          </a:blip>
          <a:srcRect b="0" l="0" r="0" t="0"/>
          <a:stretch/>
        </p:blipFill>
        <p:spPr>
          <a:xfrm>
            <a:off x="3809999" y="1690688"/>
            <a:ext cx="8067675" cy="4914206"/>
          </a:xfrm>
          <a:prstGeom prst="rect">
            <a:avLst/>
          </a:prstGeom>
          <a:noFill/>
          <a:ln>
            <a:noFill/>
          </a:ln>
        </p:spPr>
      </p:pic>
      <p:sp>
        <p:nvSpPr>
          <p:cNvPr id="225" name="Google Shape;225;p29"/>
          <p:cNvSpPr txBox="1"/>
          <p:nvPr/>
        </p:nvSpPr>
        <p:spPr>
          <a:xfrm>
            <a:off x="314326" y="1250330"/>
            <a:ext cx="6146234"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400" u="none" cap="none" strike="noStrike">
                <a:solidFill>
                  <a:srgbClr val="00B050"/>
                </a:solidFill>
                <a:latin typeface="Calibri"/>
                <a:ea typeface="Calibri"/>
                <a:cs typeface="Calibri"/>
                <a:sym typeface="Calibri"/>
              </a:rPr>
              <a:t>Mezőgazdasági gépek automatikus vezetése</a:t>
            </a:r>
            <a:endParaRPr/>
          </a:p>
          <a:p>
            <a:pPr indent="-285750" lvl="0" marL="285750" marR="0" rtl="0" algn="l">
              <a:lnSpc>
                <a:spcPct val="100000"/>
              </a:lnSpc>
              <a:spcBef>
                <a:spcPts val="0"/>
              </a:spcBef>
              <a:spcAft>
                <a:spcPts val="0"/>
              </a:spcAft>
              <a:buClr>
                <a:schemeClr val="accent6"/>
              </a:buClr>
              <a:buSzPts val="2400"/>
              <a:buFont typeface="Arial"/>
              <a:buChar char="•"/>
            </a:pPr>
            <a:r>
              <a:rPr b="0" i="0" lang="hu-HU" sz="2400" u="none" cap="none" strike="noStrike">
                <a:solidFill>
                  <a:srgbClr val="00B050"/>
                </a:solidFill>
                <a:latin typeface="Calibri"/>
                <a:ea typeface="Calibri"/>
                <a:cs typeface="Calibri"/>
                <a:sym typeface="Calibri"/>
              </a:rPr>
              <a:t>vetés,</a:t>
            </a:r>
            <a:endParaRPr/>
          </a:p>
          <a:p>
            <a:pPr indent="-285750" lvl="0" marL="285750" marR="0" rtl="0" algn="l">
              <a:lnSpc>
                <a:spcPct val="100000"/>
              </a:lnSpc>
              <a:spcBef>
                <a:spcPts val="0"/>
              </a:spcBef>
              <a:spcAft>
                <a:spcPts val="0"/>
              </a:spcAft>
              <a:buClr>
                <a:schemeClr val="accent6"/>
              </a:buClr>
              <a:buSzPts val="2400"/>
              <a:buFont typeface="Arial"/>
              <a:buChar char="•"/>
            </a:pPr>
            <a:r>
              <a:rPr b="0" i="0" lang="hu-HU" sz="2400" u="none" cap="none" strike="noStrike">
                <a:solidFill>
                  <a:srgbClr val="00B050"/>
                </a:solidFill>
                <a:latin typeface="Calibri"/>
                <a:ea typeface="Calibri"/>
                <a:cs typeface="Calibri"/>
                <a:sym typeface="Calibri"/>
              </a:rPr>
              <a:t>automatikus visszatérés több munkafázisban,</a:t>
            </a:r>
            <a:endParaRPr/>
          </a:p>
          <a:p>
            <a:pPr indent="-285750" lvl="0" marL="285750" marR="0" rtl="0" algn="l">
              <a:lnSpc>
                <a:spcPct val="100000"/>
              </a:lnSpc>
              <a:spcBef>
                <a:spcPts val="0"/>
              </a:spcBef>
              <a:spcAft>
                <a:spcPts val="0"/>
              </a:spcAft>
              <a:buClr>
                <a:schemeClr val="accent6"/>
              </a:buClr>
              <a:buSzPts val="2400"/>
              <a:buFont typeface="Arial"/>
              <a:buChar char="•"/>
            </a:pPr>
            <a:r>
              <a:rPr b="0" i="0" lang="hu-HU" sz="2400" u="none" cap="none" strike="noStrike">
                <a:solidFill>
                  <a:srgbClr val="00B050"/>
                </a:solidFill>
                <a:latin typeface="Calibri"/>
                <a:ea typeface="Calibri"/>
                <a:cs typeface="Calibri"/>
                <a:sym typeface="Calibri"/>
              </a:rPr>
              <a:t>soron vezetés a növénygondozásban,</a:t>
            </a:r>
            <a:endParaRPr/>
          </a:p>
          <a:p>
            <a:pPr indent="-285750" lvl="0" marL="285750" marR="0" rtl="0" algn="l">
              <a:lnSpc>
                <a:spcPct val="100000"/>
              </a:lnSpc>
              <a:spcBef>
                <a:spcPts val="0"/>
              </a:spcBef>
              <a:spcAft>
                <a:spcPts val="0"/>
              </a:spcAft>
              <a:buClr>
                <a:schemeClr val="accent6"/>
              </a:buClr>
              <a:buSzPts val="2400"/>
              <a:buFont typeface="Arial"/>
              <a:buChar char="•"/>
            </a:pPr>
            <a:r>
              <a:rPr b="0" i="0" lang="hu-HU" sz="2400" u="none" cap="none" strike="noStrike">
                <a:solidFill>
                  <a:srgbClr val="00B050"/>
                </a:solidFill>
                <a:latin typeface="Calibri"/>
                <a:ea typeface="Calibri"/>
                <a:cs typeface="Calibri"/>
                <a:sym typeface="Calibri"/>
              </a:rPr>
              <a:t>betakarítógép soron vezetése</a:t>
            </a:r>
            <a:endParaRPr/>
          </a:p>
        </p:txBody>
      </p:sp>
      <p:sp>
        <p:nvSpPr>
          <p:cNvPr id="226" name="Google Shape;226;p29"/>
          <p:cNvSpPr txBox="1"/>
          <p:nvPr/>
        </p:nvSpPr>
        <p:spPr>
          <a:xfrm>
            <a:off x="2688268" y="623556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12. ábra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709815" y="179866"/>
            <a:ext cx="10515600" cy="6255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hu-HU"/>
              <a:t>Tartalomjegyzék I.</a:t>
            </a:r>
            <a:endParaRPr/>
          </a:p>
        </p:txBody>
      </p:sp>
      <p:sp>
        <p:nvSpPr>
          <p:cNvPr id="75" name="Google Shape;75;p14"/>
          <p:cNvSpPr txBox="1"/>
          <p:nvPr>
            <p:ph idx="1" type="body"/>
          </p:nvPr>
        </p:nvSpPr>
        <p:spPr>
          <a:xfrm>
            <a:off x="709815" y="920757"/>
            <a:ext cx="10514012" cy="533470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0000"/>
              </a:lnSpc>
              <a:spcBef>
                <a:spcPts val="600"/>
              </a:spcBef>
              <a:spcAft>
                <a:spcPts val="0"/>
              </a:spcAft>
              <a:buSzPct val="205882"/>
              <a:buNone/>
            </a:pPr>
            <a:r>
              <a:rPr lang="hu-HU" sz="1600">
                <a:latin typeface="Calibri"/>
                <a:ea typeface="Calibri"/>
                <a:cs typeface="Calibri"/>
                <a:sym typeface="Calibri"/>
              </a:rPr>
              <a:t>Bevezetés, általános ismertetés 	4-5</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Témaspecifikus szakmai kérdések	6</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mezőgazdaság robotizációját erősítő gazdasági, társadalmi tendenciák	7</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robotizációt támogató intelligens technológiák	7</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robotizációt támogató technológiák konvergenciája	9</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robotizációt támogató intelligens technológiák alkalmazása	10-12</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Intelligens, integrált hálózati rendszerek	8</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Rendszerező áttekintés	13</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robot meghatározása, rendszermodellje	14</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Robot ágensek működési mechanizmusa	15</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Robotok alkalmazása a mezőgazdaságban	16</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Smart Farming	17</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műholdas helymeghatározás alapjai	18</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műholdas helymeghatározás alkalmazása	19</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traktorok robotizálásának alapjai	20</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Intelligens traktor	21</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Megvalósult robottraktor alkalmazások I-III.	22-24</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A növénytermesztés robotizálható technológiai műveletei	25</a:t>
            </a:r>
            <a:endParaRPr/>
          </a:p>
          <a:p>
            <a:pPr indent="0" lvl="0" marL="0" rtl="0" algn="l">
              <a:lnSpc>
                <a:spcPct val="110000"/>
              </a:lnSpc>
              <a:spcBef>
                <a:spcPts val="600"/>
              </a:spcBef>
              <a:spcAft>
                <a:spcPts val="0"/>
              </a:spcAft>
              <a:buSzPct val="205882"/>
              <a:buNone/>
            </a:pPr>
            <a:r>
              <a:rPr lang="hu-HU" sz="1600">
                <a:latin typeface="Calibri"/>
                <a:ea typeface="Calibri"/>
                <a:cs typeface="Calibri"/>
                <a:sym typeface="Calibri"/>
              </a:rPr>
              <a:t>Vetés robotrajjal	26</a:t>
            </a:r>
            <a:endParaRPr/>
          </a:p>
          <a:p>
            <a:pPr indent="0" lvl="0" marL="0" rtl="0" algn="l">
              <a:lnSpc>
                <a:spcPct val="110000"/>
              </a:lnSpc>
              <a:spcBef>
                <a:spcPts val="600"/>
              </a:spcBef>
              <a:spcAft>
                <a:spcPts val="0"/>
              </a:spcAft>
              <a:buSzPct val="205882"/>
              <a:buNone/>
            </a:pPr>
            <a:r>
              <a:t/>
            </a:r>
            <a:endParaRPr sz="1600">
              <a:latin typeface="Calibri"/>
              <a:ea typeface="Calibri"/>
              <a:cs typeface="Calibri"/>
              <a:sym typeface="Calibri"/>
            </a:endParaRPr>
          </a:p>
          <a:p>
            <a:pPr indent="-228600" lvl="0" marL="457200" rtl="0" algn="l">
              <a:lnSpc>
                <a:spcPct val="110000"/>
              </a:lnSpc>
              <a:spcBef>
                <a:spcPts val="600"/>
              </a:spcBef>
              <a:spcAft>
                <a:spcPts val="0"/>
              </a:spcAft>
              <a:buSzPct val="205882"/>
              <a:buNone/>
            </a:pPr>
            <a:r>
              <a:t/>
            </a:r>
            <a:endParaRPr sz="1600">
              <a:latin typeface="Calibri"/>
              <a:ea typeface="Calibri"/>
              <a:cs typeface="Calibri"/>
              <a:sym typeface="Calibri"/>
            </a:endParaRPr>
          </a:p>
          <a:p>
            <a:pPr indent="-228600" lvl="0" marL="457200" rtl="0" algn="l">
              <a:lnSpc>
                <a:spcPct val="110000"/>
              </a:lnSpc>
              <a:spcBef>
                <a:spcPts val="600"/>
              </a:spcBef>
              <a:spcAft>
                <a:spcPts val="0"/>
              </a:spcAft>
              <a:buSzPct val="205882"/>
              <a:buNone/>
            </a:pPr>
            <a:r>
              <a:t/>
            </a:r>
            <a:endParaRPr sz="16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0"/>
          <p:cNvSpPr txBox="1"/>
          <p:nvPr>
            <p:ph type="title"/>
          </p:nvPr>
        </p:nvSpPr>
        <p:spPr>
          <a:xfrm>
            <a:off x="318197" y="185411"/>
            <a:ext cx="11555605" cy="6779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traktorok robotizálásának alapjai</a:t>
            </a:r>
            <a:endParaRPr/>
          </a:p>
        </p:txBody>
      </p:sp>
      <p:pic>
        <p:nvPicPr>
          <p:cNvPr id="233" name="Google Shape;233;p30"/>
          <p:cNvPicPr preferRelativeResize="0"/>
          <p:nvPr>
            <p:ph idx="1" type="body"/>
          </p:nvPr>
        </p:nvPicPr>
        <p:blipFill rotWithShape="1">
          <a:blip r:embed="rId3">
            <a:alphaModFix/>
          </a:blip>
          <a:srcRect b="0" l="0" r="0" t="0"/>
          <a:stretch/>
        </p:blipFill>
        <p:spPr>
          <a:xfrm>
            <a:off x="4984921" y="1182231"/>
            <a:ext cx="7034415" cy="3456381"/>
          </a:xfrm>
          <a:prstGeom prst="rect">
            <a:avLst/>
          </a:prstGeom>
          <a:noFill/>
          <a:ln>
            <a:noFill/>
          </a:ln>
        </p:spPr>
      </p:pic>
      <p:sp>
        <p:nvSpPr>
          <p:cNvPr id="234" name="Google Shape;234;p30"/>
          <p:cNvSpPr txBox="1"/>
          <p:nvPr/>
        </p:nvSpPr>
        <p:spPr>
          <a:xfrm>
            <a:off x="335842" y="1182231"/>
            <a:ext cx="4464684"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rgbClr val="00B050"/>
                </a:solidFill>
                <a:latin typeface="Calibri"/>
                <a:ea typeface="Calibri"/>
                <a:cs typeface="Calibri"/>
                <a:sym typeface="Calibri"/>
              </a:rPr>
              <a:t>Szükséges technikai elemek:</a:t>
            </a:r>
            <a:endParaRPr/>
          </a:p>
          <a:p>
            <a:pPr indent="-342900" lvl="0" marL="342900" marR="0" rtl="0" algn="l">
              <a:lnSpc>
                <a:spcPct val="100000"/>
              </a:lnSpc>
              <a:spcBef>
                <a:spcPts val="600"/>
              </a:spcBef>
              <a:spcAft>
                <a:spcPts val="0"/>
              </a:spcAft>
              <a:buClr>
                <a:schemeClr val="accent6"/>
              </a:buClr>
              <a:buSzPts val="2000"/>
              <a:buFont typeface="Arial"/>
              <a:buAutoNum type="arabicPeriod"/>
            </a:pPr>
            <a:r>
              <a:rPr b="0" i="0" lang="hu-HU" sz="2000" u="none" cap="none" strike="noStrike">
                <a:solidFill>
                  <a:srgbClr val="00B050"/>
                </a:solidFill>
                <a:latin typeface="Calibri"/>
                <a:ea typeface="Calibri"/>
                <a:cs typeface="Calibri"/>
                <a:sym typeface="Calibri"/>
              </a:rPr>
              <a:t>műholdas helymeghatározó rendszer</a:t>
            </a:r>
            <a:endParaRPr/>
          </a:p>
          <a:p>
            <a:pPr indent="-342900" lvl="0" marL="342900" marR="0" rtl="0" algn="l">
              <a:lnSpc>
                <a:spcPct val="100000"/>
              </a:lnSpc>
              <a:spcBef>
                <a:spcPts val="600"/>
              </a:spcBef>
              <a:spcAft>
                <a:spcPts val="0"/>
              </a:spcAft>
              <a:buClr>
                <a:schemeClr val="accent6"/>
              </a:buClr>
              <a:buSzPts val="2000"/>
              <a:buFont typeface="Arial"/>
              <a:buAutoNum type="arabicPeriod"/>
            </a:pPr>
            <a:r>
              <a:rPr b="0" i="0" lang="hu-HU" sz="2000" u="none" cap="none" strike="noStrike">
                <a:solidFill>
                  <a:srgbClr val="00B050"/>
                </a:solidFill>
                <a:latin typeface="Calibri"/>
                <a:ea typeface="Calibri"/>
                <a:cs typeface="Calibri"/>
                <a:sym typeface="Calibri"/>
              </a:rPr>
              <a:t>automatikus kormányrendszer</a:t>
            </a:r>
            <a:endParaRPr/>
          </a:p>
          <a:p>
            <a:pPr indent="-342900" lvl="0" marL="342900" marR="0" rtl="0" algn="l">
              <a:lnSpc>
                <a:spcPct val="100000"/>
              </a:lnSpc>
              <a:spcBef>
                <a:spcPts val="600"/>
              </a:spcBef>
              <a:spcAft>
                <a:spcPts val="0"/>
              </a:spcAft>
              <a:buClr>
                <a:schemeClr val="accent6"/>
              </a:buClr>
              <a:buSzPts val="2000"/>
              <a:buFont typeface="Arial"/>
              <a:buAutoNum type="arabicPeriod"/>
            </a:pPr>
            <a:r>
              <a:rPr b="0" i="0" lang="hu-HU" sz="2000" u="none" cap="none" strike="noStrike">
                <a:solidFill>
                  <a:srgbClr val="00B050"/>
                </a:solidFill>
                <a:latin typeface="Calibri"/>
                <a:ea typeface="Calibri"/>
                <a:cs typeface="Calibri"/>
                <a:sym typeface="Calibri"/>
              </a:rPr>
              <a:t>sorvégi forduló automatika</a:t>
            </a:r>
            <a:endParaRPr/>
          </a:p>
          <a:p>
            <a:pPr indent="-342900" lvl="0" marL="342900" marR="0" rtl="0" algn="l">
              <a:lnSpc>
                <a:spcPct val="100000"/>
              </a:lnSpc>
              <a:spcBef>
                <a:spcPts val="600"/>
              </a:spcBef>
              <a:spcAft>
                <a:spcPts val="0"/>
              </a:spcAft>
              <a:buClr>
                <a:schemeClr val="accent6"/>
              </a:buClr>
              <a:buSzPts val="2000"/>
              <a:buFont typeface="Arial"/>
              <a:buAutoNum type="arabicPeriod"/>
            </a:pPr>
            <a:r>
              <a:rPr b="0" i="0" lang="hu-HU" sz="2000" u="none" cap="none" strike="noStrike">
                <a:solidFill>
                  <a:srgbClr val="00B050"/>
                </a:solidFill>
                <a:latin typeface="Calibri"/>
                <a:ea typeface="Calibri"/>
                <a:cs typeface="Calibri"/>
                <a:sym typeface="Calibri"/>
              </a:rPr>
              <a:t>automatizált motor-, és hajtás </a:t>
            </a:r>
            <a:br>
              <a:rPr b="0" i="0" lang="hu-HU" sz="2000" u="none" cap="none" strike="noStrike">
                <a:solidFill>
                  <a:srgbClr val="00B050"/>
                </a:solidFill>
                <a:latin typeface="Calibri"/>
                <a:ea typeface="Calibri"/>
                <a:cs typeface="Calibri"/>
                <a:sym typeface="Calibri"/>
              </a:rPr>
            </a:br>
            <a:r>
              <a:rPr b="0" i="0" lang="hu-HU" sz="2000" u="none" cap="none" strike="noStrike">
                <a:solidFill>
                  <a:srgbClr val="00B050"/>
                </a:solidFill>
                <a:latin typeface="Calibri"/>
                <a:ea typeface="Calibri"/>
                <a:cs typeface="Calibri"/>
                <a:sym typeface="Calibri"/>
              </a:rPr>
              <a:t>vezérlő rendszer</a:t>
            </a:r>
            <a:endParaRPr/>
          </a:p>
        </p:txBody>
      </p:sp>
      <p:sp>
        <p:nvSpPr>
          <p:cNvPr id="235" name="Google Shape;235;p30"/>
          <p:cNvSpPr txBox="1"/>
          <p:nvPr/>
        </p:nvSpPr>
        <p:spPr>
          <a:xfrm>
            <a:off x="5129118" y="5004501"/>
            <a:ext cx="6890217"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rgbClr val="00B050"/>
                </a:solidFill>
                <a:latin typeface="Calibri"/>
                <a:ea typeface="Calibri"/>
                <a:cs typeface="Calibri"/>
                <a:sym typeface="Calibri"/>
              </a:rPr>
              <a:t>Az automatikus kormányzás vezérlőrendszere</a:t>
            </a:r>
            <a:endParaRPr/>
          </a:p>
          <a:p>
            <a:pPr indent="-285750" lvl="0" marL="285750" marR="0" rtl="0" algn="l">
              <a:lnSpc>
                <a:spcPct val="100000"/>
              </a:lnSpc>
              <a:spcBef>
                <a:spcPts val="0"/>
              </a:spcBef>
              <a:spcAft>
                <a:spcPts val="0"/>
              </a:spcAft>
              <a:buClr>
                <a:schemeClr val="accent6"/>
              </a:buClr>
              <a:buSzPts val="2000"/>
              <a:buFont typeface="Arial"/>
              <a:buChar char="•"/>
            </a:pPr>
            <a:r>
              <a:rPr b="0" i="0" lang="hu-HU" sz="2000" u="none" cap="none" strike="noStrike">
                <a:solidFill>
                  <a:srgbClr val="00B050"/>
                </a:solidFill>
                <a:latin typeface="Calibri"/>
                <a:ea typeface="Calibri"/>
                <a:cs typeface="Calibri"/>
                <a:sym typeface="Calibri"/>
              </a:rPr>
              <a:t>Automatikus kormányzás esetén a  vezető leginkább a kapcsolt munkagépet felügyeli</a:t>
            </a:r>
            <a:endParaRPr/>
          </a:p>
          <a:p>
            <a:pPr indent="-285750" lvl="0" marL="285750" marR="0" rtl="0" algn="l">
              <a:lnSpc>
                <a:spcPct val="100000"/>
              </a:lnSpc>
              <a:spcBef>
                <a:spcPts val="0"/>
              </a:spcBef>
              <a:spcAft>
                <a:spcPts val="0"/>
              </a:spcAft>
              <a:buClr>
                <a:schemeClr val="accent6"/>
              </a:buClr>
              <a:buSzPts val="2000"/>
              <a:buFont typeface="Arial"/>
              <a:buChar char="•"/>
            </a:pPr>
            <a:r>
              <a:rPr b="0" i="0" lang="hu-HU" sz="2000" u="none" cap="none" strike="noStrike">
                <a:solidFill>
                  <a:srgbClr val="00B050"/>
                </a:solidFill>
                <a:latin typeface="Calibri"/>
                <a:ea typeface="Calibri"/>
                <a:cs typeface="Calibri"/>
                <a:sym typeface="Calibri"/>
              </a:rPr>
              <a:t>A vezető nélküli rendszerben az ember feladata a távfelügyelet</a:t>
            </a:r>
            <a:endParaRPr/>
          </a:p>
        </p:txBody>
      </p:sp>
      <p:sp>
        <p:nvSpPr>
          <p:cNvPr id="236" name="Google Shape;236;p30"/>
          <p:cNvSpPr txBox="1"/>
          <p:nvPr/>
        </p:nvSpPr>
        <p:spPr>
          <a:xfrm>
            <a:off x="11274576" y="494561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13. ábra</a:t>
            </a:r>
            <a:endParaRPr/>
          </a:p>
        </p:txBody>
      </p:sp>
      <p:sp>
        <p:nvSpPr>
          <p:cNvPr id="237" name="Google Shape;237;p30"/>
          <p:cNvSpPr txBox="1"/>
          <p:nvPr/>
        </p:nvSpPr>
        <p:spPr>
          <a:xfrm>
            <a:off x="4087341" y="636481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14. ábra</a:t>
            </a:r>
            <a:endParaRPr/>
          </a:p>
        </p:txBody>
      </p:sp>
      <p:pic>
        <p:nvPicPr>
          <p:cNvPr id="238" name="Google Shape;238;p30"/>
          <p:cNvPicPr preferRelativeResize="0"/>
          <p:nvPr/>
        </p:nvPicPr>
        <p:blipFill rotWithShape="1">
          <a:blip r:embed="rId4">
            <a:alphaModFix/>
          </a:blip>
          <a:srcRect b="0" l="0" r="0" t="0"/>
          <a:stretch/>
        </p:blipFill>
        <p:spPr>
          <a:xfrm>
            <a:off x="125219" y="3429000"/>
            <a:ext cx="4754327" cy="27786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1"/>
          <p:cNvSpPr txBox="1"/>
          <p:nvPr>
            <p:ph type="title"/>
          </p:nvPr>
        </p:nvSpPr>
        <p:spPr>
          <a:xfrm>
            <a:off x="493811" y="275400"/>
            <a:ext cx="11555605" cy="76727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Intelligens traktor</a:t>
            </a:r>
            <a:endParaRPr/>
          </a:p>
        </p:txBody>
      </p:sp>
      <p:pic>
        <p:nvPicPr>
          <p:cNvPr id="245" name="Google Shape;245;p31"/>
          <p:cNvPicPr preferRelativeResize="0"/>
          <p:nvPr/>
        </p:nvPicPr>
        <p:blipFill rotWithShape="1">
          <a:blip r:embed="rId3">
            <a:alphaModFix/>
          </a:blip>
          <a:srcRect b="0" l="0" r="0" t="0"/>
          <a:stretch/>
        </p:blipFill>
        <p:spPr>
          <a:xfrm>
            <a:off x="72303" y="1365175"/>
            <a:ext cx="5960371" cy="3941535"/>
          </a:xfrm>
          <a:prstGeom prst="rect">
            <a:avLst/>
          </a:prstGeom>
          <a:noFill/>
          <a:ln>
            <a:noFill/>
          </a:ln>
        </p:spPr>
      </p:pic>
      <p:pic>
        <p:nvPicPr>
          <p:cNvPr id="246" name="Google Shape;246;p31"/>
          <p:cNvPicPr preferRelativeResize="0"/>
          <p:nvPr>
            <p:ph idx="1" type="body"/>
          </p:nvPr>
        </p:nvPicPr>
        <p:blipFill rotWithShape="1">
          <a:blip r:embed="rId4">
            <a:alphaModFix/>
          </a:blip>
          <a:srcRect b="0" l="0" r="0" t="0"/>
          <a:stretch/>
        </p:blipFill>
        <p:spPr>
          <a:xfrm>
            <a:off x="6032675" y="1658168"/>
            <a:ext cx="5928346" cy="4512518"/>
          </a:xfrm>
          <a:prstGeom prst="rect">
            <a:avLst/>
          </a:prstGeom>
          <a:noFill/>
          <a:ln>
            <a:noFill/>
          </a:ln>
        </p:spPr>
      </p:pic>
      <p:sp>
        <p:nvSpPr>
          <p:cNvPr id="247" name="Google Shape;247;p31"/>
          <p:cNvSpPr txBox="1"/>
          <p:nvPr/>
        </p:nvSpPr>
        <p:spPr>
          <a:xfrm>
            <a:off x="2270645" y="561661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15. ábra</a:t>
            </a:r>
            <a:endParaRPr/>
          </a:p>
        </p:txBody>
      </p:sp>
      <p:sp>
        <p:nvSpPr>
          <p:cNvPr id="248" name="Google Shape;248;p31"/>
          <p:cNvSpPr txBox="1"/>
          <p:nvPr/>
        </p:nvSpPr>
        <p:spPr>
          <a:xfrm>
            <a:off x="6736076" y="890890"/>
            <a:ext cx="518924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chemeClr val="accent6"/>
                </a:solidFill>
                <a:latin typeface="Calibri"/>
                <a:ea typeface="Calibri"/>
                <a:cs typeface="Calibri"/>
                <a:sym typeface="Calibri"/>
              </a:rPr>
              <a:t>Korszerű traktor infokommunikációs rendszere</a:t>
            </a:r>
            <a:endParaRPr/>
          </a:p>
        </p:txBody>
      </p:sp>
      <p:sp>
        <p:nvSpPr>
          <p:cNvPr id="249" name="Google Shape;249;p31"/>
          <p:cNvSpPr txBox="1"/>
          <p:nvPr/>
        </p:nvSpPr>
        <p:spPr>
          <a:xfrm>
            <a:off x="8600746" y="638396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16. ábra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2"/>
          <p:cNvSpPr txBox="1"/>
          <p:nvPr>
            <p:ph type="title"/>
          </p:nvPr>
        </p:nvSpPr>
        <p:spPr>
          <a:xfrm>
            <a:off x="333375" y="296013"/>
            <a:ext cx="11555605" cy="6662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Megvalósult robottraktor alkalmazások I.</a:t>
            </a:r>
            <a:endParaRPr/>
          </a:p>
        </p:txBody>
      </p:sp>
      <p:pic>
        <p:nvPicPr>
          <p:cNvPr id="256" name="Google Shape;256;p32"/>
          <p:cNvPicPr preferRelativeResize="0"/>
          <p:nvPr>
            <p:ph idx="1" type="body"/>
          </p:nvPr>
        </p:nvPicPr>
        <p:blipFill rotWithShape="1">
          <a:blip r:embed="rId3">
            <a:alphaModFix/>
          </a:blip>
          <a:srcRect b="0" l="0" r="0" t="0"/>
          <a:stretch/>
        </p:blipFill>
        <p:spPr>
          <a:xfrm>
            <a:off x="6019800" y="1732220"/>
            <a:ext cx="5943599" cy="4626024"/>
          </a:xfrm>
          <a:prstGeom prst="rect">
            <a:avLst/>
          </a:prstGeom>
          <a:noFill/>
          <a:ln>
            <a:noFill/>
          </a:ln>
        </p:spPr>
      </p:pic>
      <p:sp>
        <p:nvSpPr>
          <p:cNvPr id="257" name="Google Shape;257;p32"/>
          <p:cNvSpPr txBox="1"/>
          <p:nvPr/>
        </p:nvSpPr>
        <p:spPr>
          <a:xfrm>
            <a:off x="391854" y="1159060"/>
            <a:ext cx="6154249" cy="47859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chemeClr val="accent6"/>
                </a:solidFill>
                <a:latin typeface="Arial"/>
                <a:ea typeface="Arial"/>
                <a:cs typeface="Arial"/>
                <a:sym typeface="Arial"/>
              </a:rPr>
              <a:t>Yanmar robottraktor:</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Arial"/>
                <a:ea typeface="Arial"/>
                <a:cs typeface="Arial"/>
                <a:sym typeface="Arial"/>
              </a:rPr>
              <a:t>autonóm rendszer,</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Arial"/>
                <a:ea typeface="Arial"/>
                <a:cs typeface="Arial"/>
                <a:sym typeface="Arial"/>
              </a:rPr>
              <a:t>egy kezelő a távolból két , ágens alapon együttműködő </a:t>
            </a:r>
            <a:br>
              <a:rPr b="0" i="0" lang="hu-HU" sz="1800" u="none" cap="none" strike="noStrike">
                <a:solidFill>
                  <a:schemeClr val="accent6"/>
                </a:solidFill>
                <a:latin typeface="Arial"/>
                <a:ea typeface="Arial"/>
                <a:cs typeface="Arial"/>
                <a:sym typeface="Arial"/>
              </a:rPr>
            </a:br>
            <a:r>
              <a:rPr b="0" i="0" lang="hu-HU" sz="1800" u="none" cap="none" strike="noStrike">
                <a:solidFill>
                  <a:schemeClr val="accent6"/>
                </a:solidFill>
                <a:latin typeface="Arial"/>
                <a:ea typeface="Arial"/>
                <a:cs typeface="Arial"/>
                <a:sym typeface="Arial"/>
              </a:rPr>
              <a:t>traktort tud irányítani,</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Arial"/>
                <a:ea typeface="Arial"/>
                <a:cs typeface="Arial"/>
                <a:sym typeface="Arial"/>
              </a:rPr>
              <a:t>szenzorai segítségével képes az útjában lévő </a:t>
            </a:r>
            <a:br>
              <a:rPr b="0" i="0" lang="hu-HU" sz="1800" u="none" cap="none" strike="noStrike">
                <a:solidFill>
                  <a:schemeClr val="accent6"/>
                </a:solidFill>
                <a:latin typeface="Arial"/>
                <a:ea typeface="Arial"/>
                <a:cs typeface="Arial"/>
                <a:sym typeface="Arial"/>
              </a:rPr>
            </a:br>
            <a:r>
              <a:rPr b="0" i="0" lang="hu-HU" sz="1800" u="none" cap="none" strike="noStrike">
                <a:solidFill>
                  <a:schemeClr val="accent6"/>
                </a:solidFill>
                <a:latin typeface="Arial"/>
                <a:ea typeface="Arial"/>
                <a:cs typeface="Arial"/>
                <a:sym typeface="Arial"/>
              </a:rPr>
              <a:t>akadályok kikerülésére,</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Arial"/>
                <a:ea typeface="Arial"/>
                <a:cs typeface="Arial"/>
                <a:sym typeface="Arial"/>
              </a:rPr>
              <a:t>a motorvezérlő rendszer (ECU) az üzemi </a:t>
            </a:r>
            <a:br>
              <a:rPr b="0" i="0" lang="hu-HU" sz="1800" u="none" cap="none" strike="noStrike">
                <a:solidFill>
                  <a:schemeClr val="accent6"/>
                </a:solidFill>
                <a:latin typeface="Arial"/>
                <a:ea typeface="Arial"/>
                <a:cs typeface="Arial"/>
                <a:sym typeface="Arial"/>
              </a:rPr>
            </a:br>
            <a:r>
              <a:rPr b="0" i="0" lang="hu-HU" sz="1800" u="none" cap="none" strike="noStrike">
                <a:solidFill>
                  <a:schemeClr val="accent6"/>
                </a:solidFill>
                <a:latin typeface="Arial"/>
                <a:ea typeface="Arial"/>
                <a:cs typeface="Arial"/>
                <a:sym typeface="Arial"/>
              </a:rPr>
              <a:t>körülményektől függően szabályozza a </a:t>
            </a:r>
            <a:br>
              <a:rPr b="0" i="0" lang="hu-HU" sz="1800" u="none" cap="none" strike="noStrike">
                <a:solidFill>
                  <a:schemeClr val="accent6"/>
                </a:solidFill>
                <a:latin typeface="Arial"/>
                <a:ea typeface="Arial"/>
                <a:cs typeface="Arial"/>
                <a:sym typeface="Arial"/>
              </a:rPr>
            </a:br>
            <a:r>
              <a:rPr b="0" i="0" lang="hu-HU" sz="1800" u="none" cap="none" strike="noStrike">
                <a:solidFill>
                  <a:schemeClr val="accent6"/>
                </a:solidFill>
                <a:latin typeface="Arial"/>
                <a:ea typeface="Arial"/>
                <a:cs typeface="Arial"/>
                <a:sym typeface="Arial"/>
              </a:rPr>
              <a:t>motor fordulatszámot, haladási sebességet,</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Arial"/>
                <a:ea typeface="Arial"/>
                <a:cs typeface="Arial"/>
                <a:sym typeface="Arial"/>
              </a:rPr>
              <a:t>a kamerarendszer a vezetőfülkében tapasztalható </a:t>
            </a:r>
            <a:br>
              <a:rPr b="0" i="0" lang="hu-HU" sz="1800" u="none" cap="none" strike="noStrike">
                <a:solidFill>
                  <a:schemeClr val="accent6"/>
                </a:solidFill>
                <a:latin typeface="Arial"/>
                <a:ea typeface="Arial"/>
                <a:cs typeface="Arial"/>
                <a:sym typeface="Arial"/>
              </a:rPr>
            </a:br>
            <a:r>
              <a:rPr b="0" i="0" lang="hu-HU" sz="1800" u="none" cap="none" strike="noStrike">
                <a:solidFill>
                  <a:schemeClr val="accent6"/>
                </a:solidFill>
                <a:latin typeface="Arial"/>
                <a:ea typeface="Arial"/>
                <a:cs typeface="Arial"/>
                <a:sym typeface="Arial"/>
              </a:rPr>
              <a:t>valós, a működésnek megfelelő látványt közvetíti,</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Arial"/>
                <a:ea typeface="Arial"/>
                <a:cs typeface="Arial"/>
                <a:sym typeface="Arial"/>
              </a:rPr>
              <a:t>a GPS rendszer segítségével telemetriai adatok </a:t>
            </a:r>
            <a:br>
              <a:rPr b="0" i="0" lang="hu-HU" sz="1800" u="none" cap="none" strike="noStrike">
                <a:solidFill>
                  <a:schemeClr val="accent6"/>
                </a:solidFill>
                <a:latin typeface="Arial"/>
                <a:ea typeface="Arial"/>
                <a:cs typeface="Arial"/>
                <a:sym typeface="Arial"/>
              </a:rPr>
            </a:br>
            <a:r>
              <a:rPr b="0" i="0" lang="hu-HU" sz="1800" u="none" cap="none" strike="noStrike">
                <a:solidFill>
                  <a:schemeClr val="accent6"/>
                </a:solidFill>
                <a:latin typeface="Arial"/>
                <a:ea typeface="Arial"/>
                <a:cs typeface="Arial"/>
                <a:sym typeface="Arial"/>
              </a:rPr>
              <a:t>nyerhetők a bázisállomáson,</a:t>
            </a:r>
            <a:endParaRPr/>
          </a:p>
          <a:p>
            <a:pPr indent="-285750" lvl="0" marL="2857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Arial"/>
                <a:ea typeface="Arial"/>
                <a:cs typeface="Arial"/>
                <a:sym typeface="Arial"/>
              </a:rPr>
              <a:t>a pozíció és üzemi jellemzők távolból megfigyelhetők</a:t>
            </a:r>
            <a:endParaRPr/>
          </a:p>
          <a:p>
            <a:pPr indent="0" lvl="0" marL="0" marR="0" rtl="0" algn="l">
              <a:lnSpc>
                <a:spcPct val="100000"/>
              </a:lnSpc>
              <a:spcBef>
                <a:spcPts val="0"/>
              </a:spcBef>
              <a:spcAft>
                <a:spcPts val="0"/>
              </a:spcAft>
              <a:buNone/>
            </a:pPr>
            <a:r>
              <a:t/>
            </a:r>
            <a:endParaRPr b="0" i="0" sz="1800" u="none" cap="none" strike="noStrike">
              <a:solidFill>
                <a:schemeClr val="accent6"/>
              </a:solidFill>
              <a:latin typeface="Arial"/>
              <a:ea typeface="Arial"/>
              <a:cs typeface="Arial"/>
              <a:sym typeface="Arial"/>
            </a:endParaRPr>
          </a:p>
        </p:txBody>
      </p:sp>
      <p:sp>
        <p:nvSpPr>
          <p:cNvPr id="258" name="Google Shape;258;p32"/>
          <p:cNvSpPr txBox="1"/>
          <p:nvPr/>
        </p:nvSpPr>
        <p:spPr>
          <a:xfrm>
            <a:off x="8991599" y="6399776"/>
            <a:ext cx="8611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Arial"/>
                <a:ea typeface="Arial"/>
                <a:cs typeface="Arial"/>
                <a:sym typeface="Arial"/>
              </a:rPr>
              <a:t>17. ábra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3"/>
          <p:cNvSpPr txBox="1"/>
          <p:nvPr>
            <p:ph type="title"/>
          </p:nvPr>
        </p:nvSpPr>
        <p:spPr>
          <a:xfrm>
            <a:off x="318197" y="172672"/>
            <a:ext cx="11555605" cy="61307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Megvalósult robottraktor alkalmazások II.</a:t>
            </a:r>
            <a:endParaRPr/>
          </a:p>
        </p:txBody>
      </p:sp>
      <p:pic>
        <p:nvPicPr>
          <p:cNvPr id="265" name="Google Shape;265;p33"/>
          <p:cNvPicPr preferRelativeResize="0"/>
          <p:nvPr>
            <p:ph idx="1" type="body"/>
          </p:nvPr>
        </p:nvPicPr>
        <p:blipFill rotWithShape="1">
          <a:blip r:embed="rId3">
            <a:alphaModFix/>
          </a:blip>
          <a:srcRect b="0" l="0" r="0" t="0"/>
          <a:stretch/>
        </p:blipFill>
        <p:spPr>
          <a:xfrm>
            <a:off x="5847906" y="785743"/>
            <a:ext cx="4715539" cy="2598123"/>
          </a:xfrm>
          <a:prstGeom prst="rect">
            <a:avLst/>
          </a:prstGeom>
          <a:noFill/>
          <a:ln>
            <a:noFill/>
          </a:ln>
        </p:spPr>
      </p:pic>
      <p:sp>
        <p:nvSpPr>
          <p:cNvPr id="266" name="Google Shape;266;p33"/>
          <p:cNvSpPr txBox="1"/>
          <p:nvPr/>
        </p:nvSpPr>
        <p:spPr>
          <a:xfrm>
            <a:off x="590209" y="790848"/>
            <a:ext cx="4704805" cy="22852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CASE IH - NEW HOLLAND</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autonóm robottraktorok, </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M2M  (machine to machine, gép-gép) együttműködés, </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távvezérlés</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 New Holland vezetőfülkés, gépkezelővel is működhet,</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csak távvezérlésben működtethető</a:t>
            </a:r>
            <a:endParaRPr/>
          </a:p>
        </p:txBody>
      </p:sp>
      <p:sp>
        <p:nvSpPr>
          <p:cNvPr id="267" name="Google Shape;267;p33"/>
          <p:cNvSpPr txBox="1"/>
          <p:nvPr/>
        </p:nvSpPr>
        <p:spPr>
          <a:xfrm>
            <a:off x="10675868" y="3076089"/>
            <a:ext cx="101917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18. ábra</a:t>
            </a:r>
            <a:endParaRPr/>
          </a:p>
        </p:txBody>
      </p:sp>
      <p:pic>
        <p:nvPicPr>
          <p:cNvPr id="268" name="Google Shape;268;p33"/>
          <p:cNvPicPr preferRelativeResize="0"/>
          <p:nvPr/>
        </p:nvPicPr>
        <p:blipFill rotWithShape="1">
          <a:blip r:embed="rId4">
            <a:alphaModFix/>
          </a:blip>
          <a:srcRect b="0" l="0" r="0" t="0"/>
          <a:stretch/>
        </p:blipFill>
        <p:spPr>
          <a:xfrm>
            <a:off x="449711" y="3511349"/>
            <a:ext cx="6905745" cy="2780498"/>
          </a:xfrm>
          <a:prstGeom prst="rect">
            <a:avLst/>
          </a:prstGeom>
          <a:noFill/>
          <a:ln>
            <a:noFill/>
          </a:ln>
        </p:spPr>
      </p:pic>
      <p:sp>
        <p:nvSpPr>
          <p:cNvPr id="269" name="Google Shape;269;p33"/>
          <p:cNvSpPr txBox="1"/>
          <p:nvPr/>
        </p:nvSpPr>
        <p:spPr>
          <a:xfrm>
            <a:off x="7432158" y="3474135"/>
            <a:ext cx="4715540" cy="30239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JOHN DEERE </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autonóm (vezető nélküli) járművek</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 teljes autonómia nemcsak a vezetőt helyettesíti, hanem új lehetőséget ad a távfelügyeletre, mivel a kezelő valós idejű lehetőséget kap a beavatkozásra.</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 munkagéppel egy egységet alkotó kompakt elektromos traktor teljesítménye 500 kW.</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Járószerkezete: kerekes, vagy gumihevederes</a:t>
            </a:r>
            <a:endParaRPr/>
          </a:p>
          <a:p>
            <a:pPr indent="-285750" lvl="0" marL="285750"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az 5-15 tonna mértékű flexibilis tömegáthelyezés eredményeként csökkenthető a talajtömörítés mértéke.</a:t>
            </a:r>
            <a:endParaRPr/>
          </a:p>
        </p:txBody>
      </p:sp>
      <p:sp>
        <p:nvSpPr>
          <p:cNvPr id="270" name="Google Shape;270;p33"/>
          <p:cNvSpPr txBox="1"/>
          <p:nvPr/>
        </p:nvSpPr>
        <p:spPr>
          <a:xfrm>
            <a:off x="3486445" y="6377551"/>
            <a:ext cx="83227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19. ábra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Megvalósult robottraktor alkalmazások III.</a:t>
            </a:r>
            <a:endParaRPr/>
          </a:p>
        </p:txBody>
      </p:sp>
      <p:pic>
        <p:nvPicPr>
          <p:cNvPr id="277" name="Google Shape;277;p34"/>
          <p:cNvPicPr preferRelativeResize="0"/>
          <p:nvPr>
            <p:ph idx="1" type="body"/>
          </p:nvPr>
        </p:nvPicPr>
        <p:blipFill rotWithShape="1">
          <a:blip r:embed="rId3">
            <a:alphaModFix/>
          </a:blip>
          <a:srcRect b="0" l="0" r="0" t="0"/>
          <a:stretch/>
        </p:blipFill>
        <p:spPr>
          <a:xfrm>
            <a:off x="5134504" y="1690688"/>
            <a:ext cx="6589999" cy="4357687"/>
          </a:xfrm>
          <a:prstGeom prst="rect">
            <a:avLst/>
          </a:prstGeom>
          <a:noFill/>
          <a:ln>
            <a:noFill/>
          </a:ln>
        </p:spPr>
      </p:pic>
      <p:sp>
        <p:nvSpPr>
          <p:cNvPr id="278" name="Google Shape;278;p34"/>
          <p:cNvSpPr txBox="1"/>
          <p:nvPr/>
        </p:nvSpPr>
        <p:spPr>
          <a:xfrm>
            <a:off x="443873" y="1690688"/>
            <a:ext cx="4646132"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DOT univerzális robot eszközhordozó:</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dízel erőforrás,</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saját rakodókarok, </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munkagép rögzítés gyorscsatlakozókkal,</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hidrosztatikus négykerékhajtás,</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összkerék kormányzás,</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környezet érzékelő látó kamerák,</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irányítás WIFI távvezérléssel, vagy </a:t>
            </a:r>
            <a:br>
              <a:rPr b="0" i="0" lang="hu-HU" sz="1800" u="none" cap="none" strike="noStrike">
                <a:solidFill>
                  <a:schemeClr val="accent6"/>
                </a:solidFill>
                <a:latin typeface="Calibri"/>
                <a:ea typeface="Calibri"/>
                <a:cs typeface="Calibri"/>
                <a:sym typeface="Calibri"/>
              </a:rPr>
            </a:br>
            <a:r>
              <a:rPr b="0" i="0" lang="hu-HU" sz="1800" u="none" cap="none" strike="noStrike">
                <a:solidFill>
                  <a:schemeClr val="accent6"/>
                </a:solidFill>
                <a:latin typeface="Calibri"/>
                <a:ea typeface="Calibri"/>
                <a:cs typeface="Calibri"/>
                <a:sym typeface="Calibri"/>
              </a:rPr>
              <a:t>előre programozott, autonóm mozgásmód</a:t>
            </a:r>
            <a:endParaRPr/>
          </a:p>
          <a:p>
            <a:pPr indent="0" lvl="0" marL="0" marR="0" rtl="0" algn="l">
              <a:lnSpc>
                <a:spcPct val="100000"/>
              </a:lnSpc>
              <a:spcBef>
                <a:spcPts val="0"/>
              </a:spcBef>
              <a:spcAft>
                <a:spcPts val="0"/>
              </a:spcAft>
              <a:buNone/>
            </a:pPr>
            <a:r>
              <a:t/>
            </a:r>
            <a:endParaRPr b="1" i="0" sz="1800" u="none" cap="none" strike="noStrike">
              <a:solidFill>
                <a:schemeClr val="accent6"/>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Gazdasági előnyök:</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20%-os üzemeltetési költség megtakarítás,</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20%-os CO kibocsátás csökkenés,</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pontos sorcsatlakozással optimális területkihasználás,</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taposási kár csökkenés</a:t>
            </a:r>
            <a:endParaRPr/>
          </a:p>
        </p:txBody>
      </p:sp>
      <p:sp>
        <p:nvSpPr>
          <p:cNvPr id="279" name="Google Shape;279;p34"/>
          <p:cNvSpPr txBox="1"/>
          <p:nvPr/>
        </p:nvSpPr>
        <p:spPr>
          <a:xfrm>
            <a:off x="7960424" y="6261171"/>
            <a:ext cx="8611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Arial"/>
                <a:ea typeface="Arial"/>
                <a:cs typeface="Arial"/>
                <a:sym typeface="Arial"/>
              </a:rPr>
              <a:t>20. ábra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grpSp>
        <p:nvGrpSpPr>
          <p:cNvPr id="284" name="Google Shape;284;p35"/>
          <p:cNvGrpSpPr/>
          <p:nvPr/>
        </p:nvGrpSpPr>
        <p:grpSpPr>
          <a:xfrm>
            <a:off x="1034391" y="265814"/>
            <a:ext cx="9584536" cy="5888468"/>
            <a:chOff x="476181" y="0"/>
            <a:chExt cx="9584536" cy="5888468"/>
          </a:xfrm>
        </p:grpSpPr>
        <p:sp>
          <p:nvSpPr>
            <p:cNvPr id="285" name="Google Shape;285;p35"/>
            <p:cNvSpPr/>
            <p:nvPr/>
          </p:nvSpPr>
          <p:spPr>
            <a:xfrm>
              <a:off x="476181" y="0"/>
              <a:ext cx="4803301" cy="5642516"/>
            </a:xfrm>
            <a:prstGeom prst="roundRect">
              <a:avLst>
                <a:gd fmla="val 16667" name="adj"/>
              </a:avLst>
            </a:prstGeom>
            <a:blipFill rotWithShape="1">
              <a:blip r:embed="rId3">
                <a:alphaModFix/>
              </a:blip>
              <a:stretch>
                <a:fillRect b="0" l="-45998" r="-45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5"/>
            <p:cNvSpPr/>
            <p:nvPr/>
          </p:nvSpPr>
          <p:spPr>
            <a:xfrm>
              <a:off x="843495" y="2136577"/>
              <a:ext cx="4140935" cy="321157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5"/>
            <p:cNvSpPr txBox="1"/>
            <p:nvPr/>
          </p:nvSpPr>
          <p:spPr>
            <a:xfrm>
              <a:off x="843495" y="2136577"/>
              <a:ext cx="4140935" cy="3211570"/>
            </a:xfrm>
            <a:prstGeom prst="rect">
              <a:avLst/>
            </a:prstGeom>
            <a:noFill/>
            <a:ln>
              <a:noFill/>
            </a:ln>
          </p:spPr>
          <p:txBody>
            <a:bodyPr anchorCtr="0" anchor="b" bIns="93975" lIns="93975" spcFirstLastPara="1" rIns="93975" wrap="square" tIns="93975">
              <a:noAutofit/>
            </a:bodyPr>
            <a:lstStyle/>
            <a:p>
              <a:pPr indent="0" lvl="0" marL="0" marR="0" rtl="0" algn="ctr">
                <a:lnSpc>
                  <a:spcPct val="90000"/>
                </a:lnSpc>
                <a:spcBef>
                  <a:spcPts val="0"/>
                </a:spcBef>
                <a:spcAft>
                  <a:spcPts val="0"/>
                </a:spcAft>
                <a:buClr>
                  <a:srgbClr val="000000"/>
                </a:buClr>
                <a:buSzPts val="3700"/>
                <a:buFont typeface="Arial"/>
                <a:buNone/>
              </a:pPr>
              <a:r>
                <a:rPr b="0" i="0" lang="hu-HU" sz="3700" u="none" cap="none" strike="noStrike">
                  <a:solidFill>
                    <a:schemeClr val="lt1"/>
                  </a:solidFill>
                  <a:latin typeface="Arial"/>
                  <a:ea typeface="Arial"/>
                  <a:cs typeface="Arial"/>
                  <a:sym typeface="Arial"/>
                </a:rPr>
                <a:t>A növénytermesztés robotizálható technológiai műveletei</a:t>
              </a:r>
              <a:endParaRPr/>
            </a:p>
          </p:txBody>
        </p:sp>
        <p:sp>
          <p:nvSpPr>
            <p:cNvPr id="288" name="Google Shape;288;p35"/>
            <p:cNvSpPr/>
            <p:nvPr/>
          </p:nvSpPr>
          <p:spPr>
            <a:xfrm>
              <a:off x="5536080" y="486"/>
              <a:ext cx="506669" cy="506669"/>
            </a:xfrm>
            <a:prstGeom prst="ellipse">
              <a:avLst/>
            </a:prstGeom>
            <a:blipFill rotWithShape="1">
              <a:blip r:embed="rId4">
                <a:alphaModFix/>
              </a:blip>
              <a:stretch>
                <a:fillRect b="0" l="-24998" r="-2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5"/>
            <p:cNvSpPr/>
            <p:nvPr/>
          </p:nvSpPr>
          <p:spPr>
            <a:xfrm>
              <a:off x="6042749" y="486"/>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5"/>
            <p:cNvSpPr txBox="1"/>
            <p:nvPr/>
          </p:nvSpPr>
          <p:spPr>
            <a:xfrm>
              <a:off x="6042749" y="486"/>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Talajelőkészítés</a:t>
              </a:r>
              <a:endParaRPr/>
            </a:p>
          </p:txBody>
        </p:sp>
        <p:sp>
          <p:nvSpPr>
            <p:cNvPr id="291" name="Google Shape;291;p35"/>
            <p:cNvSpPr/>
            <p:nvPr/>
          </p:nvSpPr>
          <p:spPr>
            <a:xfrm>
              <a:off x="5536080" y="598355"/>
              <a:ext cx="506669" cy="506669"/>
            </a:xfrm>
            <a:prstGeom prst="ellipse">
              <a:avLst/>
            </a:prstGeom>
            <a:blipFill rotWithShape="1">
              <a:blip r:embed="rId5">
                <a:alphaModFix/>
              </a:blip>
              <a:stretch>
                <a:fillRect b="0" l="-16997" r="-16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5"/>
            <p:cNvSpPr/>
            <p:nvPr/>
          </p:nvSpPr>
          <p:spPr>
            <a:xfrm>
              <a:off x="6042749" y="598355"/>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5"/>
            <p:cNvSpPr txBox="1"/>
            <p:nvPr/>
          </p:nvSpPr>
          <p:spPr>
            <a:xfrm>
              <a:off x="6042749" y="598355"/>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Vetés, ültetés</a:t>
              </a:r>
              <a:endParaRPr/>
            </a:p>
          </p:txBody>
        </p:sp>
        <p:sp>
          <p:nvSpPr>
            <p:cNvPr id="294" name="Google Shape;294;p35"/>
            <p:cNvSpPr/>
            <p:nvPr/>
          </p:nvSpPr>
          <p:spPr>
            <a:xfrm>
              <a:off x="5536080" y="1196225"/>
              <a:ext cx="506669" cy="506669"/>
            </a:xfrm>
            <a:prstGeom prst="ellipse">
              <a:avLst/>
            </a:prstGeom>
            <a:blipFill rotWithShape="1">
              <a:blip r:embed="rId6">
                <a:alphaModFix/>
              </a:blip>
              <a:stretch>
                <a:fillRect b="0" l="-24998" r="-24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5"/>
            <p:cNvSpPr/>
            <p:nvPr/>
          </p:nvSpPr>
          <p:spPr>
            <a:xfrm>
              <a:off x="6042749" y="1196225"/>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5"/>
            <p:cNvSpPr txBox="1"/>
            <p:nvPr/>
          </p:nvSpPr>
          <p:spPr>
            <a:xfrm>
              <a:off x="6042749" y="1196225"/>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Tápanyag utánpótlás</a:t>
              </a:r>
              <a:endParaRPr/>
            </a:p>
          </p:txBody>
        </p:sp>
        <p:sp>
          <p:nvSpPr>
            <p:cNvPr id="297" name="Google Shape;297;p35"/>
            <p:cNvSpPr/>
            <p:nvPr/>
          </p:nvSpPr>
          <p:spPr>
            <a:xfrm>
              <a:off x="5536080" y="1794095"/>
              <a:ext cx="506669" cy="506669"/>
            </a:xfrm>
            <a:prstGeom prst="ellipse">
              <a:avLst/>
            </a:prstGeom>
            <a:blipFill rotWithShape="1">
              <a:blip r:embed="rId7">
                <a:alphaModFix/>
              </a:blip>
              <a:stretch>
                <a:fillRect b="0" l="-28996" r="-28996"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5"/>
            <p:cNvSpPr/>
            <p:nvPr/>
          </p:nvSpPr>
          <p:spPr>
            <a:xfrm>
              <a:off x="6042749" y="1794095"/>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5"/>
            <p:cNvSpPr txBox="1"/>
            <p:nvPr/>
          </p:nvSpPr>
          <p:spPr>
            <a:xfrm>
              <a:off x="6042749" y="1794095"/>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Öntözés</a:t>
              </a:r>
              <a:endParaRPr/>
            </a:p>
          </p:txBody>
        </p:sp>
        <p:sp>
          <p:nvSpPr>
            <p:cNvPr id="300" name="Google Shape;300;p35"/>
            <p:cNvSpPr/>
            <p:nvPr/>
          </p:nvSpPr>
          <p:spPr>
            <a:xfrm>
              <a:off x="5536080" y="2391965"/>
              <a:ext cx="506669" cy="506669"/>
            </a:xfrm>
            <a:prstGeom prst="ellipse">
              <a:avLst/>
            </a:prstGeom>
            <a:blipFill rotWithShape="1">
              <a:blip r:embed="rId8">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
            <p:cNvSpPr/>
            <p:nvPr/>
          </p:nvSpPr>
          <p:spPr>
            <a:xfrm>
              <a:off x="6042749" y="2391965"/>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5"/>
            <p:cNvSpPr txBox="1"/>
            <p:nvPr/>
          </p:nvSpPr>
          <p:spPr>
            <a:xfrm>
              <a:off x="6042749" y="2391965"/>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Növényvédelem</a:t>
              </a:r>
              <a:endParaRPr/>
            </a:p>
          </p:txBody>
        </p:sp>
        <p:sp>
          <p:nvSpPr>
            <p:cNvPr id="303" name="Google Shape;303;p35"/>
            <p:cNvSpPr/>
            <p:nvPr/>
          </p:nvSpPr>
          <p:spPr>
            <a:xfrm>
              <a:off x="5536080" y="2989834"/>
              <a:ext cx="506669" cy="506669"/>
            </a:xfrm>
            <a:prstGeom prst="ellipse">
              <a:avLst/>
            </a:prstGeom>
            <a:blipFill rotWithShape="1">
              <a:blip r:embed="rId9">
                <a:alphaModFix/>
              </a:blip>
              <a:stretch>
                <a:fillRect b="0" l="-16997" r="-16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6042749" y="2989834"/>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txBox="1"/>
            <p:nvPr/>
          </p:nvSpPr>
          <p:spPr>
            <a:xfrm>
              <a:off x="6042749" y="2989834"/>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Növényápolás</a:t>
              </a:r>
              <a:endParaRPr/>
            </a:p>
          </p:txBody>
        </p:sp>
        <p:sp>
          <p:nvSpPr>
            <p:cNvPr id="306" name="Google Shape;306;p35"/>
            <p:cNvSpPr/>
            <p:nvPr/>
          </p:nvSpPr>
          <p:spPr>
            <a:xfrm>
              <a:off x="5536080" y="3587704"/>
              <a:ext cx="506669" cy="506669"/>
            </a:xfrm>
            <a:prstGeom prst="ellipse">
              <a:avLst/>
            </a:prstGeom>
            <a:blipFill rotWithShape="1">
              <a:blip r:embed="rId10">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6042749" y="3587704"/>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5"/>
            <p:cNvSpPr txBox="1"/>
            <p:nvPr/>
          </p:nvSpPr>
          <p:spPr>
            <a:xfrm>
              <a:off x="6042749" y="3587704"/>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Betakarítás</a:t>
              </a:r>
              <a:endParaRPr/>
            </a:p>
          </p:txBody>
        </p:sp>
        <p:sp>
          <p:nvSpPr>
            <p:cNvPr id="309" name="Google Shape;309;p35"/>
            <p:cNvSpPr/>
            <p:nvPr/>
          </p:nvSpPr>
          <p:spPr>
            <a:xfrm>
              <a:off x="5536080" y="4185574"/>
              <a:ext cx="506669" cy="506669"/>
            </a:xfrm>
            <a:prstGeom prst="ellipse">
              <a:avLst/>
            </a:prstGeom>
            <a:blipFill rotWithShape="1">
              <a:blip r:embed="rId11">
                <a:alphaModFix/>
              </a:blip>
              <a:stretch>
                <a:fillRect b="0" l="-38998" r="-38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5"/>
            <p:cNvSpPr/>
            <p:nvPr/>
          </p:nvSpPr>
          <p:spPr>
            <a:xfrm>
              <a:off x="6042749" y="4185574"/>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5"/>
            <p:cNvSpPr txBox="1"/>
            <p:nvPr/>
          </p:nvSpPr>
          <p:spPr>
            <a:xfrm>
              <a:off x="6042749" y="4185574"/>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Termény manipulálás</a:t>
              </a:r>
              <a:endParaRPr/>
            </a:p>
          </p:txBody>
        </p:sp>
        <p:sp>
          <p:nvSpPr>
            <p:cNvPr id="312" name="Google Shape;312;p35"/>
            <p:cNvSpPr/>
            <p:nvPr/>
          </p:nvSpPr>
          <p:spPr>
            <a:xfrm>
              <a:off x="5536080" y="4783443"/>
              <a:ext cx="506669" cy="506669"/>
            </a:xfrm>
            <a:prstGeom prst="ellipse">
              <a:avLst/>
            </a:prstGeom>
            <a:blipFill rotWithShape="1">
              <a:blip r:embed="rId12">
                <a:alphaModFix/>
              </a:blip>
              <a:stretch>
                <a:fillRect b="0" l="-38998" r="-38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p:nvPr/>
          </p:nvSpPr>
          <p:spPr>
            <a:xfrm>
              <a:off x="6042749" y="4783443"/>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txBox="1"/>
            <p:nvPr/>
          </p:nvSpPr>
          <p:spPr>
            <a:xfrm>
              <a:off x="6042749" y="4783443"/>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Csomagolás</a:t>
              </a:r>
              <a:endParaRPr/>
            </a:p>
          </p:txBody>
        </p:sp>
        <p:sp>
          <p:nvSpPr>
            <p:cNvPr id="315" name="Google Shape;315;p35"/>
            <p:cNvSpPr/>
            <p:nvPr/>
          </p:nvSpPr>
          <p:spPr>
            <a:xfrm>
              <a:off x="5546016" y="5381799"/>
              <a:ext cx="506669" cy="506669"/>
            </a:xfrm>
            <a:prstGeom prst="ellipse">
              <a:avLst/>
            </a:prstGeom>
            <a:blipFill rotWithShape="1">
              <a:blip r:embed="rId13">
                <a:alphaModFix/>
              </a:blip>
              <a:stretch>
                <a:fillRect b="0" l="-80995" r="-80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6042749" y="5381313"/>
              <a:ext cx="4017968" cy="50666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txBox="1"/>
            <p:nvPr/>
          </p:nvSpPr>
          <p:spPr>
            <a:xfrm>
              <a:off x="6042749" y="5381313"/>
              <a:ext cx="4017968" cy="506669"/>
            </a:xfrm>
            <a:prstGeom prst="rect">
              <a:avLst/>
            </a:prstGeom>
            <a:noFill/>
            <a:ln>
              <a:noFill/>
            </a:ln>
          </p:spPr>
          <p:txBody>
            <a:bodyPr anchorCtr="0" anchor="ctr" bIns="30475" lIns="60950" spcFirstLastPara="1" rIns="60950" wrap="square" tIns="30475">
              <a:noAutofit/>
            </a:bodyPr>
            <a:lstStyle/>
            <a:p>
              <a:pPr indent="0" lvl="0" marL="0" marR="0" rtl="0" algn="l">
                <a:lnSpc>
                  <a:spcPct val="90000"/>
                </a:lnSpc>
                <a:spcBef>
                  <a:spcPts val="0"/>
                </a:spcBef>
                <a:spcAft>
                  <a:spcPts val="0"/>
                </a:spcAft>
                <a:buClr>
                  <a:srgbClr val="000000"/>
                </a:buClr>
                <a:buSzPts val="2400"/>
                <a:buFont typeface="Arial"/>
                <a:buNone/>
              </a:pPr>
              <a:r>
                <a:rPr b="0" i="0" lang="hu-HU" sz="2400" u="none" cap="none" strike="noStrike">
                  <a:solidFill>
                    <a:srgbClr val="548135"/>
                  </a:solidFill>
                  <a:latin typeface="Arial"/>
                  <a:ea typeface="Arial"/>
                  <a:cs typeface="Arial"/>
                  <a:sym typeface="Arial"/>
                </a:rPr>
                <a:t>Egyéb kiegészítő műveletek</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6"/>
          <p:cNvSpPr txBox="1"/>
          <p:nvPr>
            <p:ph type="title"/>
          </p:nvPr>
        </p:nvSpPr>
        <p:spPr>
          <a:xfrm>
            <a:off x="652242" y="371943"/>
            <a:ext cx="4494293" cy="49339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Vetés robotrajjal</a:t>
            </a:r>
            <a:endParaRPr/>
          </a:p>
        </p:txBody>
      </p:sp>
      <p:pic>
        <p:nvPicPr>
          <p:cNvPr id="324" name="Google Shape;324;p36"/>
          <p:cNvPicPr preferRelativeResize="0"/>
          <p:nvPr/>
        </p:nvPicPr>
        <p:blipFill rotWithShape="1">
          <a:blip r:embed="rId3">
            <a:alphaModFix/>
          </a:blip>
          <a:srcRect b="0" l="0" r="0" t="0"/>
          <a:stretch/>
        </p:blipFill>
        <p:spPr>
          <a:xfrm>
            <a:off x="652242" y="1124125"/>
            <a:ext cx="3667124" cy="2168022"/>
          </a:xfrm>
          <a:prstGeom prst="rect">
            <a:avLst/>
          </a:prstGeom>
          <a:noFill/>
          <a:ln>
            <a:noFill/>
          </a:ln>
        </p:spPr>
      </p:pic>
      <p:pic>
        <p:nvPicPr>
          <p:cNvPr id="325" name="Google Shape;325;p36"/>
          <p:cNvPicPr preferRelativeResize="0"/>
          <p:nvPr/>
        </p:nvPicPr>
        <p:blipFill rotWithShape="1">
          <a:blip r:embed="rId4">
            <a:alphaModFix/>
          </a:blip>
          <a:srcRect b="0" l="0" r="0" t="0"/>
          <a:stretch/>
        </p:blipFill>
        <p:spPr>
          <a:xfrm>
            <a:off x="535006" y="3952816"/>
            <a:ext cx="3658267" cy="2225462"/>
          </a:xfrm>
          <a:prstGeom prst="rect">
            <a:avLst/>
          </a:prstGeom>
          <a:noFill/>
          <a:ln>
            <a:noFill/>
          </a:ln>
        </p:spPr>
      </p:pic>
      <p:pic>
        <p:nvPicPr>
          <p:cNvPr id="326" name="Google Shape;326;p36"/>
          <p:cNvPicPr preferRelativeResize="0"/>
          <p:nvPr>
            <p:ph idx="1" type="body"/>
          </p:nvPr>
        </p:nvPicPr>
        <p:blipFill rotWithShape="1">
          <a:blip r:embed="rId5">
            <a:alphaModFix/>
          </a:blip>
          <a:srcRect b="0" l="0" r="0" t="0"/>
          <a:stretch/>
        </p:blipFill>
        <p:spPr>
          <a:xfrm>
            <a:off x="5150693" y="1318103"/>
            <a:ext cx="6814749" cy="3779293"/>
          </a:xfrm>
          <a:prstGeom prst="rect">
            <a:avLst/>
          </a:prstGeom>
          <a:noFill/>
          <a:ln>
            <a:noFill/>
          </a:ln>
        </p:spPr>
      </p:pic>
      <p:sp>
        <p:nvSpPr>
          <p:cNvPr id="327" name="Google Shape;327;p36"/>
          <p:cNvSpPr txBox="1"/>
          <p:nvPr/>
        </p:nvSpPr>
        <p:spPr>
          <a:xfrm>
            <a:off x="4994929" y="5296440"/>
            <a:ext cx="3429144" cy="10772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kukorica vetésben tesztelve,</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400 W-os elektromotoros hajtás,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50 kg tömeg,</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 2 ha/h területteljesítmény</a:t>
            </a:r>
            <a:endParaRPr/>
          </a:p>
        </p:txBody>
      </p:sp>
      <p:sp>
        <p:nvSpPr>
          <p:cNvPr id="328" name="Google Shape;328;p36"/>
          <p:cNvSpPr txBox="1"/>
          <p:nvPr/>
        </p:nvSpPr>
        <p:spPr>
          <a:xfrm>
            <a:off x="8265702" y="5296440"/>
            <a:ext cx="2901756" cy="132343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zéró károsanyag emisszió,</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minimális zajszennyezés,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minimális taposási kár,</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folyamatos működés,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70% költségmegtakarítás</a:t>
            </a:r>
            <a:endParaRPr/>
          </a:p>
        </p:txBody>
      </p:sp>
      <p:sp>
        <p:nvSpPr>
          <p:cNvPr id="329" name="Google Shape;329;p36"/>
          <p:cNvSpPr txBox="1"/>
          <p:nvPr/>
        </p:nvSpPr>
        <p:spPr>
          <a:xfrm>
            <a:off x="5918200" y="618640"/>
            <a:ext cx="486727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chemeClr val="accent6"/>
                </a:solidFill>
                <a:latin typeface="Calibri"/>
                <a:ea typeface="Calibri"/>
                <a:cs typeface="Calibri"/>
                <a:sym typeface="Calibri"/>
              </a:rPr>
              <a:t>AGCO-FENDT autonóm, robotraj koncepció </a:t>
            </a:r>
            <a:endParaRPr/>
          </a:p>
        </p:txBody>
      </p:sp>
      <p:sp>
        <p:nvSpPr>
          <p:cNvPr id="330" name="Google Shape;330;p36"/>
          <p:cNvSpPr txBox="1"/>
          <p:nvPr/>
        </p:nvSpPr>
        <p:spPr>
          <a:xfrm>
            <a:off x="1968038" y="3468593"/>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548135"/>
                </a:solidFill>
                <a:latin typeface="Calibri"/>
                <a:ea typeface="Calibri"/>
                <a:cs typeface="Calibri"/>
                <a:sym typeface="Calibri"/>
              </a:rPr>
              <a:t>21. ábra</a:t>
            </a:r>
            <a:endParaRPr/>
          </a:p>
        </p:txBody>
      </p:sp>
      <p:sp>
        <p:nvSpPr>
          <p:cNvPr id="331" name="Google Shape;331;p36"/>
          <p:cNvSpPr txBox="1"/>
          <p:nvPr/>
        </p:nvSpPr>
        <p:spPr>
          <a:xfrm>
            <a:off x="1968038" y="6225736"/>
            <a:ext cx="8611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548135"/>
                </a:solidFill>
                <a:latin typeface="Arial"/>
                <a:ea typeface="Arial"/>
                <a:cs typeface="Arial"/>
                <a:sym typeface="Arial"/>
              </a:rPr>
              <a:t>22. ábra</a:t>
            </a:r>
            <a:endParaRPr/>
          </a:p>
        </p:txBody>
      </p:sp>
      <p:sp>
        <p:nvSpPr>
          <p:cNvPr id="332" name="Google Shape;332;p36"/>
          <p:cNvSpPr txBox="1"/>
          <p:nvPr/>
        </p:nvSpPr>
        <p:spPr>
          <a:xfrm>
            <a:off x="11276180" y="5232120"/>
            <a:ext cx="8611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Arial"/>
                <a:ea typeface="Arial"/>
                <a:cs typeface="Arial"/>
                <a:sym typeface="Arial"/>
              </a:rPr>
              <a:t>23. ábra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7"/>
          <p:cNvSpPr txBox="1"/>
          <p:nvPr>
            <p:ph type="title"/>
          </p:nvPr>
        </p:nvSpPr>
        <p:spPr>
          <a:xfrm>
            <a:off x="305413" y="148332"/>
            <a:ext cx="11555605" cy="54153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Növényápolás robottal</a:t>
            </a:r>
            <a:endParaRPr/>
          </a:p>
        </p:txBody>
      </p:sp>
      <p:pic>
        <p:nvPicPr>
          <p:cNvPr id="339" name="Google Shape;339;p37"/>
          <p:cNvPicPr preferRelativeResize="0"/>
          <p:nvPr>
            <p:ph idx="1" type="body"/>
          </p:nvPr>
        </p:nvPicPr>
        <p:blipFill rotWithShape="1">
          <a:blip r:embed="rId3">
            <a:alphaModFix/>
          </a:blip>
          <a:srcRect b="0" l="0" r="0" t="0"/>
          <a:stretch/>
        </p:blipFill>
        <p:spPr>
          <a:xfrm>
            <a:off x="6262229" y="1262086"/>
            <a:ext cx="5697948" cy="3324206"/>
          </a:xfrm>
          <a:prstGeom prst="rect">
            <a:avLst/>
          </a:prstGeom>
          <a:noFill/>
          <a:ln>
            <a:noFill/>
          </a:ln>
        </p:spPr>
      </p:pic>
      <p:sp>
        <p:nvSpPr>
          <p:cNvPr id="340" name="Google Shape;340;p37"/>
          <p:cNvSpPr txBox="1"/>
          <p:nvPr/>
        </p:nvSpPr>
        <p:spPr>
          <a:xfrm>
            <a:off x="6534690" y="734612"/>
            <a:ext cx="51530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NAIO sorközművelő robot  csillagkerekes kapákkal </a:t>
            </a:r>
            <a:endParaRPr/>
          </a:p>
        </p:txBody>
      </p:sp>
      <p:pic>
        <p:nvPicPr>
          <p:cNvPr id="341" name="Google Shape;341;p37"/>
          <p:cNvPicPr preferRelativeResize="0"/>
          <p:nvPr/>
        </p:nvPicPr>
        <p:blipFill rotWithShape="1">
          <a:blip r:embed="rId4">
            <a:alphaModFix/>
          </a:blip>
          <a:srcRect b="0" l="0" r="0" t="0"/>
          <a:stretch/>
        </p:blipFill>
        <p:spPr>
          <a:xfrm>
            <a:off x="321455" y="1243648"/>
            <a:ext cx="5826473" cy="4748212"/>
          </a:xfrm>
          <a:prstGeom prst="rect">
            <a:avLst/>
          </a:prstGeom>
          <a:noFill/>
          <a:ln>
            <a:noFill/>
          </a:ln>
        </p:spPr>
      </p:pic>
      <p:sp>
        <p:nvSpPr>
          <p:cNvPr id="342" name="Google Shape;342;p37"/>
          <p:cNvSpPr txBox="1"/>
          <p:nvPr/>
        </p:nvSpPr>
        <p:spPr>
          <a:xfrm>
            <a:off x="1318140" y="734612"/>
            <a:ext cx="383310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ECOROBOTIX szelektív gyomírtó robot</a:t>
            </a:r>
            <a:endParaRPr/>
          </a:p>
        </p:txBody>
      </p:sp>
      <p:sp>
        <p:nvSpPr>
          <p:cNvPr id="343" name="Google Shape;343;p37"/>
          <p:cNvSpPr txBox="1"/>
          <p:nvPr/>
        </p:nvSpPr>
        <p:spPr>
          <a:xfrm>
            <a:off x="2845224" y="6184900"/>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24. ábra</a:t>
            </a:r>
            <a:endParaRPr/>
          </a:p>
        </p:txBody>
      </p:sp>
      <p:sp>
        <p:nvSpPr>
          <p:cNvPr id="344" name="Google Shape;344;p37"/>
          <p:cNvSpPr txBox="1"/>
          <p:nvPr/>
        </p:nvSpPr>
        <p:spPr>
          <a:xfrm>
            <a:off x="9005818" y="4850733"/>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25. ábra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8"/>
          <p:cNvSpPr txBox="1"/>
          <p:nvPr>
            <p:ph type="title"/>
          </p:nvPr>
        </p:nvSpPr>
        <p:spPr>
          <a:xfrm>
            <a:off x="318197" y="114598"/>
            <a:ext cx="11555605" cy="6102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vegyszer kijuttatás robottal</a:t>
            </a:r>
            <a:endParaRPr/>
          </a:p>
        </p:txBody>
      </p:sp>
      <p:pic>
        <p:nvPicPr>
          <p:cNvPr id="351" name="Google Shape;351;p38"/>
          <p:cNvPicPr preferRelativeResize="0"/>
          <p:nvPr>
            <p:ph idx="1" type="body"/>
          </p:nvPr>
        </p:nvPicPr>
        <p:blipFill rotWithShape="1">
          <a:blip r:embed="rId3">
            <a:alphaModFix/>
          </a:blip>
          <a:srcRect b="0" l="0" r="0" t="0"/>
          <a:stretch/>
        </p:blipFill>
        <p:spPr>
          <a:xfrm>
            <a:off x="492849" y="968078"/>
            <a:ext cx="6121075" cy="2837953"/>
          </a:xfrm>
          <a:prstGeom prst="rect">
            <a:avLst/>
          </a:prstGeom>
          <a:noFill/>
          <a:ln>
            <a:noFill/>
          </a:ln>
        </p:spPr>
      </p:pic>
      <p:sp>
        <p:nvSpPr>
          <p:cNvPr id="352" name="Google Shape;352;p38"/>
          <p:cNvSpPr txBox="1"/>
          <p:nvPr/>
        </p:nvSpPr>
        <p:spPr>
          <a:xfrm>
            <a:off x="3328876" y="4327675"/>
            <a:ext cx="5388404"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Blue River Technology:</a:t>
            </a:r>
            <a:endParaRPr/>
          </a:p>
          <a:p>
            <a:pPr indent="-285750" lvl="0" marL="285750" marR="0" rtl="0" algn="l">
              <a:lnSpc>
                <a:spcPct val="100000"/>
              </a:lnSpc>
              <a:spcBef>
                <a:spcPts val="0"/>
              </a:spcBef>
              <a:spcAft>
                <a:spcPts val="0"/>
              </a:spcAft>
              <a:buClr>
                <a:srgbClr val="000000"/>
              </a:buClr>
              <a:buSzPts val="1800"/>
              <a:buFont typeface="Arial"/>
              <a:buChar char="•"/>
            </a:pPr>
            <a:r>
              <a:rPr b="0" i="0" lang="hu-HU" sz="1800" u="none" cap="none" strike="noStrike">
                <a:solidFill>
                  <a:schemeClr val="accent6"/>
                </a:solidFill>
                <a:latin typeface="Calibri"/>
                <a:ea typeface="Calibri"/>
                <a:cs typeface="Calibri"/>
                <a:sym typeface="Calibri"/>
              </a:rPr>
              <a:t>növényegyed felismerés gépi látással,</a:t>
            </a:r>
            <a:endParaRPr/>
          </a:p>
          <a:p>
            <a:pPr indent="-285750" lvl="0" marL="285750" marR="0" rtl="0" algn="l">
              <a:lnSpc>
                <a:spcPct val="100000"/>
              </a:lnSpc>
              <a:spcBef>
                <a:spcPts val="0"/>
              </a:spcBef>
              <a:spcAft>
                <a:spcPts val="0"/>
              </a:spcAft>
              <a:buClr>
                <a:srgbClr val="000000"/>
              </a:buClr>
              <a:buSzPts val="1800"/>
              <a:buFont typeface="Arial"/>
              <a:buChar char="•"/>
            </a:pPr>
            <a:r>
              <a:rPr b="0" i="0" lang="hu-HU" sz="1800" u="none" cap="none" strike="noStrike">
                <a:solidFill>
                  <a:schemeClr val="accent6"/>
                </a:solidFill>
                <a:latin typeface="Calibri"/>
                <a:ea typeface="Calibri"/>
                <a:cs typeface="Calibri"/>
                <a:sym typeface="Calibri"/>
              </a:rPr>
              <a:t>gépi tanulás a növényféleségek pontos azonosításához,</a:t>
            </a:r>
            <a:endParaRPr/>
          </a:p>
          <a:p>
            <a:pPr indent="-285750" lvl="0" marL="285750" marR="0" rtl="0" algn="l">
              <a:lnSpc>
                <a:spcPct val="100000"/>
              </a:lnSpc>
              <a:spcBef>
                <a:spcPts val="0"/>
              </a:spcBef>
              <a:spcAft>
                <a:spcPts val="0"/>
              </a:spcAft>
              <a:buClr>
                <a:srgbClr val="000000"/>
              </a:buClr>
              <a:buSzPts val="1800"/>
              <a:buFont typeface="Arial"/>
              <a:buChar char="•"/>
            </a:pPr>
            <a:r>
              <a:rPr b="0" i="0" lang="hu-HU" sz="1800" u="none" cap="none" strike="noStrike">
                <a:solidFill>
                  <a:schemeClr val="accent6"/>
                </a:solidFill>
                <a:latin typeface="Calibri"/>
                <a:ea typeface="Calibri"/>
                <a:cs typeface="Calibri"/>
                <a:sym typeface="Calibri"/>
              </a:rPr>
              <a:t>precíz szórás, csak a kiválasztott növényre,</a:t>
            </a:r>
            <a:endParaRPr/>
          </a:p>
          <a:p>
            <a:pPr indent="-285750" lvl="0" marL="285750" marR="0" rtl="0" algn="l">
              <a:lnSpc>
                <a:spcPct val="100000"/>
              </a:lnSpc>
              <a:spcBef>
                <a:spcPts val="0"/>
              </a:spcBef>
              <a:spcAft>
                <a:spcPts val="0"/>
              </a:spcAft>
              <a:buClr>
                <a:srgbClr val="000000"/>
              </a:buClr>
              <a:buSzPts val="1800"/>
              <a:buFont typeface="Arial"/>
              <a:buChar char="•"/>
            </a:pPr>
            <a:r>
              <a:rPr b="0" i="0" lang="hu-HU" sz="1800" u="none" cap="none" strike="noStrike">
                <a:solidFill>
                  <a:schemeClr val="accent6"/>
                </a:solidFill>
                <a:latin typeface="Calibri"/>
                <a:ea typeface="Calibri"/>
                <a:cs typeface="Calibri"/>
                <a:sym typeface="Calibri"/>
              </a:rPr>
              <a:t>haszonnövény védelmére, vagy gyomnövény irtására</a:t>
            </a:r>
            <a:endParaRPr/>
          </a:p>
        </p:txBody>
      </p:sp>
      <p:pic>
        <p:nvPicPr>
          <p:cNvPr id="353" name="Google Shape;353;p38"/>
          <p:cNvPicPr preferRelativeResize="0"/>
          <p:nvPr/>
        </p:nvPicPr>
        <p:blipFill rotWithShape="1">
          <a:blip r:embed="rId4">
            <a:alphaModFix/>
          </a:blip>
          <a:srcRect b="0" l="0" r="0" t="0"/>
          <a:stretch/>
        </p:blipFill>
        <p:spPr>
          <a:xfrm>
            <a:off x="7155726" y="968078"/>
            <a:ext cx="4543425" cy="3279046"/>
          </a:xfrm>
          <a:prstGeom prst="rect">
            <a:avLst/>
          </a:prstGeom>
          <a:noFill/>
          <a:ln>
            <a:noFill/>
          </a:ln>
        </p:spPr>
      </p:pic>
      <p:sp>
        <p:nvSpPr>
          <p:cNvPr id="354" name="Google Shape;354;p38"/>
          <p:cNvSpPr txBox="1"/>
          <p:nvPr/>
        </p:nvSpPr>
        <p:spPr>
          <a:xfrm>
            <a:off x="8505314" y="4647465"/>
            <a:ext cx="265649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800" u="none" cap="none" strike="noStrike">
                <a:solidFill>
                  <a:srgbClr val="548135"/>
                </a:solidFill>
                <a:latin typeface="Calibri"/>
                <a:ea typeface="Calibri"/>
                <a:cs typeface="Calibri"/>
                <a:sym typeface="Calibri"/>
              </a:rPr>
              <a:t>Zöld keret - haszonnövény</a:t>
            </a:r>
            <a:endParaRPr/>
          </a:p>
          <a:p>
            <a:pPr indent="0" lvl="0" marL="0" marR="0" rtl="0" algn="l">
              <a:lnSpc>
                <a:spcPct val="100000"/>
              </a:lnSpc>
              <a:spcBef>
                <a:spcPts val="0"/>
              </a:spcBef>
              <a:spcAft>
                <a:spcPts val="0"/>
              </a:spcAft>
              <a:buNone/>
            </a:pPr>
            <a:r>
              <a:rPr b="0" i="0" lang="hu-HU" sz="1800" u="none" cap="none" strike="noStrike">
                <a:solidFill>
                  <a:srgbClr val="C00000"/>
                </a:solidFill>
                <a:latin typeface="Calibri"/>
                <a:ea typeface="Calibri"/>
                <a:cs typeface="Calibri"/>
                <a:sym typeface="Calibri"/>
              </a:rPr>
              <a:t>Piros keret - gyomnövény</a:t>
            </a:r>
            <a:endParaRPr/>
          </a:p>
        </p:txBody>
      </p:sp>
      <p:pic>
        <p:nvPicPr>
          <p:cNvPr id="355" name="Google Shape;355;p38"/>
          <p:cNvPicPr preferRelativeResize="0"/>
          <p:nvPr/>
        </p:nvPicPr>
        <p:blipFill rotWithShape="1">
          <a:blip r:embed="rId5">
            <a:alphaModFix/>
          </a:blip>
          <a:srcRect b="0" l="0" r="0" t="0"/>
          <a:stretch/>
        </p:blipFill>
        <p:spPr>
          <a:xfrm>
            <a:off x="492849" y="4033810"/>
            <a:ext cx="2753015" cy="2064761"/>
          </a:xfrm>
          <a:prstGeom prst="rect">
            <a:avLst/>
          </a:prstGeom>
          <a:noFill/>
          <a:ln>
            <a:noFill/>
          </a:ln>
        </p:spPr>
      </p:pic>
      <p:sp>
        <p:nvSpPr>
          <p:cNvPr id="356" name="Google Shape;356;p38"/>
          <p:cNvSpPr txBox="1"/>
          <p:nvPr/>
        </p:nvSpPr>
        <p:spPr>
          <a:xfrm>
            <a:off x="5834993" y="396989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26. ábra</a:t>
            </a:r>
            <a:endParaRPr/>
          </a:p>
        </p:txBody>
      </p:sp>
      <p:sp>
        <p:nvSpPr>
          <p:cNvPr id="357" name="Google Shape;357;p38"/>
          <p:cNvSpPr txBox="1"/>
          <p:nvPr/>
        </p:nvSpPr>
        <p:spPr>
          <a:xfrm>
            <a:off x="10920220" y="4397109"/>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28. ábra</a:t>
            </a:r>
            <a:endParaRPr/>
          </a:p>
        </p:txBody>
      </p:sp>
      <p:sp>
        <p:nvSpPr>
          <p:cNvPr id="358" name="Google Shape;358;p38"/>
          <p:cNvSpPr txBox="1"/>
          <p:nvPr/>
        </p:nvSpPr>
        <p:spPr>
          <a:xfrm>
            <a:off x="2450036" y="6172461"/>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27. ábra</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9"/>
          <p:cNvSpPr txBox="1"/>
          <p:nvPr>
            <p:ph idx="4294967295" type="title"/>
          </p:nvPr>
        </p:nvSpPr>
        <p:spPr>
          <a:xfrm>
            <a:off x="542042" y="361150"/>
            <a:ext cx="11555412" cy="492125"/>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90000"/>
              </a:lnSpc>
              <a:spcBef>
                <a:spcPts val="0"/>
              </a:spcBef>
              <a:spcAft>
                <a:spcPts val="0"/>
              </a:spcAft>
              <a:buClr>
                <a:srgbClr val="1C9E4A"/>
              </a:buClr>
              <a:buSzPct val="111111"/>
              <a:buFont typeface="Calibri"/>
              <a:buNone/>
            </a:pPr>
            <a:r>
              <a:rPr lang="hu-HU"/>
              <a:t>Robotok kertészeti alkalmazása I.</a:t>
            </a:r>
            <a:endParaRPr/>
          </a:p>
        </p:txBody>
      </p:sp>
      <p:pic>
        <p:nvPicPr>
          <p:cNvPr id="365" name="Google Shape;365;p39"/>
          <p:cNvPicPr preferRelativeResize="0"/>
          <p:nvPr/>
        </p:nvPicPr>
        <p:blipFill rotWithShape="1">
          <a:blip r:embed="rId3">
            <a:alphaModFix/>
          </a:blip>
          <a:srcRect b="0" l="0" r="0" t="0"/>
          <a:stretch/>
        </p:blipFill>
        <p:spPr>
          <a:xfrm>
            <a:off x="4120082" y="1531536"/>
            <a:ext cx="4158052" cy="2345141"/>
          </a:xfrm>
          <a:prstGeom prst="rect">
            <a:avLst/>
          </a:prstGeom>
          <a:noFill/>
          <a:ln>
            <a:noFill/>
          </a:ln>
        </p:spPr>
      </p:pic>
      <p:sp>
        <p:nvSpPr>
          <p:cNvPr id="366" name="Google Shape;366;p39"/>
          <p:cNvSpPr txBox="1"/>
          <p:nvPr/>
        </p:nvSpPr>
        <p:spPr>
          <a:xfrm>
            <a:off x="522410" y="891537"/>
            <a:ext cx="990861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A termés felületén végzett megfogás, és elfordítás vagy levágás a szárról leválasztáshoz</a:t>
            </a:r>
            <a:endParaRPr/>
          </a:p>
        </p:txBody>
      </p:sp>
      <p:pic>
        <p:nvPicPr>
          <p:cNvPr id="367" name="Google Shape;367;p39"/>
          <p:cNvPicPr preferRelativeResize="0"/>
          <p:nvPr/>
        </p:nvPicPr>
        <p:blipFill rotWithShape="1">
          <a:blip r:embed="rId4">
            <a:alphaModFix/>
          </a:blip>
          <a:srcRect b="0" l="0" r="0" t="0"/>
          <a:stretch/>
        </p:blipFill>
        <p:spPr>
          <a:xfrm>
            <a:off x="4028079" y="4232678"/>
            <a:ext cx="3388392" cy="2014404"/>
          </a:xfrm>
          <a:prstGeom prst="rect">
            <a:avLst/>
          </a:prstGeom>
          <a:noFill/>
          <a:ln>
            <a:noFill/>
          </a:ln>
        </p:spPr>
      </p:pic>
      <p:sp>
        <p:nvSpPr>
          <p:cNvPr id="368" name="Google Shape;368;p39"/>
          <p:cNvSpPr txBox="1"/>
          <p:nvPr/>
        </p:nvSpPr>
        <p:spPr>
          <a:xfrm>
            <a:off x="10725463" y="4547385"/>
            <a:ext cx="137199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Pneumatikus </a:t>
            </a:r>
            <a:br>
              <a:rPr b="1" i="0" lang="hu-HU" sz="1400" u="none" cap="none" strike="noStrike">
                <a:solidFill>
                  <a:schemeClr val="accent6"/>
                </a:solidFill>
                <a:latin typeface="Calibri"/>
                <a:ea typeface="Calibri"/>
                <a:cs typeface="Calibri"/>
                <a:sym typeface="Calibri"/>
              </a:rPr>
            </a:br>
            <a:r>
              <a:rPr b="1" i="0" lang="hu-HU" sz="1400" u="none" cap="none" strike="noStrike">
                <a:solidFill>
                  <a:schemeClr val="accent6"/>
                </a:solidFill>
                <a:latin typeface="Calibri"/>
                <a:ea typeface="Calibri"/>
                <a:cs typeface="Calibri"/>
                <a:sym typeface="Calibri"/>
              </a:rPr>
              <a:t>alma, eper megfogó </a:t>
            </a:r>
            <a:br>
              <a:rPr b="1" i="0" lang="hu-HU" sz="1400" u="none" cap="none" strike="noStrike">
                <a:solidFill>
                  <a:schemeClr val="accent6"/>
                </a:solidFill>
                <a:latin typeface="Calibri"/>
                <a:ea typeface="Calibri"/>
                <a:cs typeface="Calibri"/>
                <a:sym typeface="Calibri"/>
              </a:rPr>
            </a:br>
            <a:r>
              <a:rPr b="1" i="0" lang="hu-HU" sz="1400" u="none" cap="none" strike="noStrike">
                <a:solidFill>
                  <a:schemeClr val="accent6"/>
                </a:solidFill>
                <a:latin typeface="Calibri"/>
                <a:ea typeface="Calibri"/>
                <a:cs typeface="Calibri"/>
                <a:sym typeface="Calibri"/>
              </a:rPr>
              <a:t>szerkezetek</a:t>
            </a:r>
            <a:endParaRPr/>
          </a:p>
        </p:txBody>
      </p:sp>
      <p:sp>
        <p:nvSpPr>
          <p:cNvPr id="369" name="Google Shape;369;p39"/>
          <p:cNvSpPr txBox="1"/>
          <p:nvPr/>
        </p:nvSpPr>
        <p:spPr>
          <a:xfrm>
            <a:off x="1862910" y="405516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29. ábra</a:t>
            </a:r>
            <a:endParaRPr/>
          </a:p>
        </p:txBody>
      </p:sp>
      <p:sp>
        <p:nvSpPr>
          <p:cNvPr id="370" name="Google Shape;370;p39"/>
          <p:cNvSpPr txBox="1"/>
          <p:nvPr/>
        </p:nvSpPr>
        <p:spPr>
          <a:xfrm>
            <a:off x="5807987" y="3850927"/>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29. ábra</a:t>
            </a:r>
            <a:endParaRPr/>
          </a:p>
        </p:txBody>
      </p:sp>
      <p:sp>
        <p:nvSpPr>
          <p:cNvPr id="371" name="Google Shape;371;p39"/>
          <p:cNvSpPr txBox="1"/>
          <p:nvPr/>
        </p:nvSpPr>
        <p:spPr>
          <a:xfrm>
            <a:off x="9957804" y="390732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30. ábra</a:t>
            </a:r>
            <a:endParaRPr/>
          </a:p>
        </p:txBody>
      </p:sp>
      <p:sp>
        <p:nvSpPr>
          <p:cNvPr id="372" name="Google Shape;372;p39"/>
          <p:cNvSpPr txBox="1"/>
          <p:nvPr/>
        </p:nvSpPr>
        <p:spPr>
          <a:xfrm>
            <a:off x="2554028" y="629862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31. ábra</a:t>
            </a:r>
            <a:endParaRPr/>
          </a:p>
        </p:txBody>
      </p:sp>
      <p:sp>
        <p:nvSpPr>
          <p:cNvPr id="373" name="Google Shape;373;p39"/>
          <p:cNvSpPr txBox="1"/>
          <p:nvPr/>
        </p:nvSpPr>
        <p:spPr>
          <a:xfrm>
            <a:off x="5706533" y="629862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32. ábra</a:t>
            </a:r>
            <a:endParaRPr/>
          </a:p>
        </p:txBody>
      </p:sp>
      <p:sp>
        <p:nvSpPr>
          <p:cNvPr id="374" name="Google Shape;374;p39"/>
          <p:cNvSpPr txBox="1"/>
          <p:nvPr/>
        </p:nvSpPr>
        <p:spPr>
          <a:xfrm>
            <a:off x="8392027" y="6247083"/>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33. ábra</a:t>
            </a:r>
            <a:endParaRPr/>
          </a:p>
        </p:txBody>
      </p:sp>
      <p:pic>
        <p:nvPicPr>
          <p:cNvPr id="375" name="Google Shape;375;p39"/>
          <p:cNvPicPr preferRelativeResize="0"/>
          <p:nvPr/>
        </p:nvPicPr>
        <p:blipFill rotWithShape="1">
          <a:blip r:embed="rId5">
            <a:alphaModFix/>
          </a:blip>
          <a:srcRect b="0" l="0" r="0" t="0"/>
          <a:stretch/>
        </p:blipFill>
        <p:spPr>
          <a:xfrm>
            <a:off x="7600398" y="4245744"/>
            <a:ext cx="3023197" cy="2014404"/>
          </a:xfrm>
          <a:prstGeom prst="rect">
            <a:avLst/>
          </a:prstGeom>
          <a:noFill/>
          <a:ln>
            <a:noFill/>
          </a:ln>
        </p:spPr>
      </p:pic>
      <p:pic>
        <p:nvPicPr>
          <p:cNvPr id="376" name="Google Shape;376;p39"/>
          <p:cNvPicPr preferRelativeResize="0"/>
          <p:nvPr/>
        </p:nvPicPr>
        <p:blipFill rotWithShape="1">
          <a:blip r:embed="rId6">
            <a:alphaModFix/>
          </a:blip>
          <a:srcRect b="0" l="0" r="0" t="0"/>
          <a:stretch/>
        </p:blipFill>
        <p:spPr>
          <a:xfrm>
            <a:off x="522410" y="1545193"/>
            <a:ext cx="3467643" cy="4701889"/>
          </a:xfrm>
          <a:prstGeom prst="rect">
            <a:avLst/>
          </a:prstGeom>
          <a:noFill/>
          <a:ln>
            <a:noFill/>
          </a:ln>
        </p:spPr>
      </p:pic>
      <p:pic>
        <p:nvPicPr>
          <p:cNvPr id="377" name="Google Shape;377;p39"/>
          <p:cNvPicPr preferRelativeResize="0"/>
          <p:nvPr/>
        </p:nvPicPr>
        <p:blipFill rotWithShape="1">
          <a:blip r:embed="rId7">
            <a:alphaModFix/>
          </a:blip>
          <a:srcRect b="0" l="0" r="0" t="0"/>
          <a:stretch/>
        </p:blipFill>
        <p:spPr>
          <a:xfrm>
            <a:off x="8357874" y="1529002"/>
            <a:ext cx="3587810" cy="23476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715926" y="157790"/>
            <a:ext cx="11555605" cy="7323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Tartalomjegyzék II.</a:t>
            </a:r>
            <a:endParaRPr/>
          </a:p>
        </p:txBody>
      </p:sp>
      <p:sp>
        <p:nvSpPr>
          <p:cNvPr id="81" name="Google Shape;81;p15"/>
          <p:cNvSpPr txBox="1"/>
          <p:nvPr>
            <p:ph idx="1" type="body"/>
          </p:nvPr>
        </p:nvSpPr>
        <p:spPr>
          <a:xfrm>
            <a:off x="649314" y="928761"/>
            <a:ext cx="10515600" cy="5000477"/>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0"/>
              </a:spcBef>
              <a:spcAft>
                <a:spcPts val="0"/>
              </a:spcAft>
              <a:buSzPts val="1800"/>
              <a:buNone/>
            </a:pPr>
            <a:r>
              <a:rPr lang="hu-HU" sz="1400">
                <a:latin typeface="Calibri"/>
                <a:ea typeface="Calibri"/>
                <a:cs typeface="Calibri"/>
                <a:sym typeface="Calibri"/>
              </a:rPr>
              <a:t>Növényápolás robottal	27</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Precíziós vegyszerkijuttatás robottal	28</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Robotok kertészeti alkalmazása I-III.	29-31</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Robotok alkalmazása az állattenyésztésben	32</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Egyedazonosítás az állattartás robotizálásában	33</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Fejés robotizálása	34</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Egyedi állatgondozó robotok	35</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Csoportos állatgondozó robotok	36</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Takarítás robotizálása	37</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Infrastruktúra, szolgáltatás robotizálása	38</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Drónok a mezőgazdaságban	39</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Drónok rendszerezése	40</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Üzleti aspektus	41</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A robotokkal kapcsolatos jogi szabályozás I-III.	42-44</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A drónos növényvédelem szabályozása	45</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Jó gyakorlatok/esettanulmányok I-III.	46-51</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Kapcsolódó szolgáltatások bemutatása	52</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Gyakorlati jellegű kérdések I-IX.	53-61</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Felhasznált irodalmi hivatkozások jegyzéke	62-66</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Fogalomtár I-II.	67-68</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TAG	69</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Az ábrák forrása	70</a:t>
            </a:r>
            <a:endParaRPr/>
          </a:p>
          <a:p>
            <a:pPr indent="0" lvl="0" marL="114300" rtl="0" algn="l">
              <a:lnSpc>
                <a:spcPct val="100000"/>
              </a:lnSpc>
              <a:spcBef>
                <a:spcPts val="0"/>
              </a:spcBef>
              <a:spcAft>
                <a:spcPts val="0"/>
              </a:spcAft>
              <a:buSzPts val="1800"/>
              <a:buNone/>
            </a:pPr>
            <a:r>
              <a:rPr lang="hu-HU" sz="1400">
                <a:latin typeface="Calibri"/>
                <a:ea typeface="Calibri"/>
                <a:cs typeface="Calibri"/>
                <a:sym typeface="Calibri"/>
              </a:rPr>
              <a:t>A jó gyakorlatok/esettanulmányok forrása	71</a:t>
            </a:r>
            <a:endParaRPr/>
          </a:p>
          <a:p>
            <a:pPr indent="-228600" lvl="0" marL="457200" rtl="0" algn="l">
              <a:lnSpc>
                <a:spcPct val="100000"/>
              </a:lnSpc>
              <a:spcBef>
                <a:spcPts val="0"/>
              </a:spcBef>
              <a:spcAft>
                <a:spcPts val="0"/>
              </a:spcAft>
              <a:buSzPts val="1800"/>
              <a:buNone/>
            </a:pPr>
            <a:r>
              <a:t/>
            </a:r>
            <a:endParaRPr sz="1400">
              <a:latin typeface="Calibri"/>
              <a:ea typeface="Calibri"/>
              <a:cs typeface="Calibri"/>
              <a:sym typeface="Calibri"/>
            </a:endParaRPr>
          </a:p>
          <a:p>
            <a:pPr indent="-228600" lvl="0" marL="457200" rtl="0" algn="l">
              <a:lnSpc>
                <a:spcPct val="100000"/>
              </a:lnSpc>
              <a:spcBef>
                <a:spcPts val="0"/>
              </a:spcBef>
              <a:spcAft>
                <a:spcPts val="0"/>
              </a:spcAft>
              <a:buSzPts val="1800"/>
              <a:buNone/>
            </a:pPr>
            <a:r>
              <a:t/>
            </a:r>
            <a:endParaRPr sz="1400">
              <a:latin typeface="Calibri"/>
              <a:ea typeface="Calibri"/>
              <a:cs typeface="Calibri"/>
              <a:sym typeface="Calibri"/>
            </a:endParaRPr>
          </a:p>
          <a:p>
            <a:pPr indent="-228600" lvl="0" marL="457200" rtl="0" algn="l">
              <a:lnSpc>
                <a:spcPct val="100000"/>
              </a:lnSpc>
              <a:spcBef>
                <a:spcPts val="0"/>
              </a:spcBef>
              <a:spcAft>
                <a:spcPts val="0"/>
              </a:spcAft>
              <a:buSzPts val="1800"/>
              <a:buNone/>
            </a:pPr>
            <a:r>
              <a:t/>
            </a:r>
            <a:endParaRPr sz="1400">
              <a:latin typeface="Calibri"/>
              <a:ea typeface="Calibri"/>
              <a:cs typeface="Calibri"/>
              <a:sym typeface="Calibri"/>
            </a:endParaRPr>
          </a:p>
          <a:p>
            <a:pPr indent="-228600" lvl="0" marL="457200" rtl="0" algn="l">
              <a:lnSpc>
                <a:spcPct val="100000"/>
              </a:lnSpc>
              <a:spcBef>
                <a:spcPts val="0"/>
              </a:spcBef>
              <a:spcAft>
                <a:spcPts val="0"/>
              </a:spcAft>
              <a:buSzPts val="1800"/>
              <a:buNone/>
            </a:pPr>
            <a:r>
              <a:t/>
            </a:r>
            <a:endParaRPr sz="14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0"/>
          <p:cNvSpPr txBox="1"/>
          <p:nvPr>
            <p:ph type="title"/>
          </p:nvPr>
        </p:nvSpPr>
        <p:spPr>
          <a:xfrm>
            <a:off x="268934" y="258604"/>
            <a:ext cx="11555605" cy="7991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Robotok kertészeti alkalmazása II.</a:t>
            </a:r>
            <a:endParaRPr/>
          </a:p>
        </p:txBody>
      </p:sp>
      <p:pic>
        <p:nvPicPr>
          <p:cNvPr id="384" name="Google Shape;384;p40"/>
          <p:cNvPicPr preferRelativeResize="0"/>
          <p:nvPr>
            <p:ph idx="1" type="body"/>
          </p:nvPr>
        </p:nvPicPr>
        <p:blipFill rotWithShape="1">
          <a:blip r:embed="rId3">
            <a:alphaModFix/>
          </a:blip>
          <a:srcRect b="0" l="0" r="0" t="0"/>
          <a:stretch/>
        </p:blipFill>
        <p:spPr>
          <a:xfrm>
            <a:off x="4688877" y="1612217"/>
            <a:ext cx="4005666" cy="2769556"/>
          </a:xfrm>
          <a:prstGeom prst="rect">
            <a:avLst/>
          </a:prstGeom>
          <a:noFill/>
          <a:ln>
            <a:noFill/>
          </a:ln>
        </p:spPr>
      </p:pic>
      <p:sp>
        <p:nvSpPr>
          <p:cNvPr id="385" name="Google Shape;385;p40"/>
          <p:cNvSpPr txBox="1"/>
          <p:nvPr/>
        </p:nvSpPr>
        <p:spPr>
          <a:xfrm>
            <a:off x="4688877" y="4845068"/>
            <a:ext cx="4005666"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Arial"/>
                <a:ea typeface="Arial"/>
                <a:cs typeface="Arial"/>
                <a:sym typeface="Arial"/>
              </a:rPr>
              <a:t>Jellemzői:</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automatikusan mozgatható gyűjtőponyva,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Arial"/>
                <a:ea typeface="Arial"/>
                <a:cs typeface="Arial"/>
                <a:sym typeface="Arial"/>
              </a:rPr>
              <a:t>automatikus gyümölcsszállító, </a:t>
            </a:r>
            <a:br>
              <a:rPr b="0" i="0" lang="hu-HU" sz="1600" u="none" cap="none" strike="noStrike">
                <a:solidFill>
                  <a:schemeClr val="accent6"/>
                </a:solidFill>
                <a:latin typeface="Arial"/>
                <a:ea typeface="Arial"/>
                <a:cs typeface="Arial"/>
                <a:sym typeface="Arial"/>
              </a:rPr>
            </a:br>
            <a:r>
              <a:rPr b="0" i="0" lang="hu-HU" sz="1600" u="none" cap="none" strike="noStrike">
                <a:solidFill>
                  <a:schemeClr val="accent6"/>
                </a:solidFill>
                <a:latin typeface="Arial"/>
                <a:ea typeface="Arial"/>
                <a:cs typeface="Arial"/>
                <a:sym typeface="Arial"/>
              </a:rPr>
              <a:t>rekeszelő rendszer</a:t>
            </a:r>
            <a:endParaRPr/>
          </a:p>
        </p:txBody>
      </p:sp>
      <p:pic>
        <p:nvPicPr>
          <p:cNvPr id="386" name="Google Shape;386;p40"/>
          <p:cNvPicPr preferRelativeResize="0"/>
          <p:nvPr/>
        </p:nvPicPr>
        <p:blipFill rotWithShape="1">
          <a:blip r:embed="rId4">
            <a:alphaModFix/>
          </a:blip>
          <a:srcRect b="0" l="0" r="0" t="0"/>
          <a:stretch/>
        </p:blipFill>
        <p:spPr>
          <a:xfrm>
            <a:off x="8818342" y="1612217"/>
            <a:ext cx="3279744" cy="4422531"/>
          </a:xfrm>
          <a:prstGeom prst="rect">
            <a:avLst/>
          </a:prstGeom>
          <a:noFill/>
          <a:ln>
            <a:noFill/>
          </a:ln>
        </p:spPr>
      </p:pic>
      <p:sp>
        <p:nvSpPr>
          <p:cNvPr id="387" name="Google Shape;387;p40"/>
          <p:cNvSpPr txBox="1"/>
          <p:nvPr/>
        </p:nvSpPr>
        <p:spPr>
          <a:xfrm>
            <a:off x="9608198" y="1027442"/>
            <a:ext cx="164500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Csomagoló robot</a:t>
            </a:r>
            <a:endParaRPr/>
          </a:p>
        </p:txBody>
      </p:sp>
      <p:sp>
        <p:nvSpPr>
          <p:cNvPr id="388" name="Google Shape;388;p40"/>
          <p:cNvSpPr txBox="1"/>
          <p:nvPr/>
        </p:nvSpPr>
        <p:spPr>
          <a:xfrm>
            <a:off x="205139" y="4845068"/>
            <a:ext cx="42098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Felépítmény változatok:</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termésvizsgáló optikai rendszer,</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gyümölcsszedő karok,</a:t>
            </a:r>
            <a:endParaRPr/>
          </a:p>
          <a:p>
            <a:pPr indent="-285750" lvl="0" marL="285750" marR="0" rtl="0" algn="l">
              <a:lnSpc>
                <a:spcPct val="100000"/>
              </a:lnSpc>
              <a:spcBef>
                <a:spcPts val="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növényvédő szóró szerkezet</a:t>
            </a:r>
            <a:endParaRPr/>
          </a:p>
        </p:txBody>
      </p:sp>
      <p:sp>
        <p:nvSpPr>
          <p:cNvPr id="389" name="Google Shape;389;p40"/>
          <p:cNvSpPr txBox="1"/>
          <p:nvPr/>
        </p:nvSpPr>
        <p:spPr>
          <a:xfrm>
            <a:off x="205139" y="1027442"/>
            <a:ext cx="365516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Önjáró multifunkcionális robot platform </a:t>
            </a:r>
            <a:endParaRPr/>
          </a:p>
          <a:p>
            <a:pPr indent="0" lvl="0" marL="0" marR="0" rtl="0" algn="l">
              <a:lnSpc>
                <a:spcPct val="100000"/>
              </a:lnSpc>
              <a:spcBef>
                <a:spcPts val="0"/>
              </a:spcBef>
              <a:spcAft>
                <a:spcPts val="0"/>
              </a:spcAft>
              <a:buNone/>
            </a:pPr>
            <a:r>
              <a:t/>
            </a:r>
            <a:endParaRPr b="0" i="0" sz="1600" u="none" cap="none" strike="noStrike">
              <a:solidFill>
                <a:schemeClr val="accent6"/>
              </a:solidFill>
              <a:latin typeface="Calibri"/>
              <a:ea typeface="Calibri"/>
              <a:cs typeface="Calibri"/>
              <a:sym typeface="Calibri"/>
            </a:endParaRPr>
          </a:p>
        </p:txBody>
      </p:sp>
      <p:sp>
        <p:nvSpPr>
          <p:cNvPr id="390" name="Google Shape;390;p40"/>
          <p:cNvSpPr txBox="1"/>
          <p:nvPr/>
        </p:nvSpPr>
        <p:spPr>
          <a:xfrm>
            <a:off x="4525054" y="1042355"/>
            <a:ext cx="421386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Távvezérelhető traktoros meggyfarázó gép</a:t>
            </a:r>
            <a:endParaRPr/>
          </a:p>
        </p:txBody>
      </p:sp>
      <p:sp>
        <p:nvSpPr>
          <p:cNvPr id="391" name="Google Shape;391;p40"/>
          <p:cNvSpPr txBox="1"/>
          <p:nvPr/>
        </p:nvSpPr>
        <p:spPr>
          <a:xfrm>
            <a:off x="1934780" y="458973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34. ábra</a:t>
            </a:r>
            <a:endParaRPr/>
          </a:p>
        </p:txBody>
      </p:sp>
      <p:sp>
        <p:nvSpPr>
          <p:cNvPr id="392" name="Google Shape;392;p40"/>
          <p:cNvSpPr txBox="1"/>
          <p:nvPr/>
        </p:nvSpPr>
        <p:spPr>
          <a:xfrm>
            <a:off x="6158675" y="458264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35. ábra</a:t>
            </a:r>
            <a:endParaRPr/>
          </a:p>
        </p:txBody>
      </p:sp>
      <p:sp>
        <p:nvSpPr>
          <p:cNvPr id="393" name="Google Shape;393;p40"/>
          <p:cNvSpPr txBox="1"/>
          <p:nvPr/>
        </p:nvSpPr>
        <p:spPr>
          <a:xfrm>
            <a:off x="9959494" y="6168508"/>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36. ábra</a:t>
            </a:r>
            <a:endParaRPr/>
          </a:p>
        </p:txBody>
      </p:sp>
      <p:pic>
        <p:nvPicPr>
          <p:cNvPr id="394" name="Google Shape;394;p40"/>
          <p:cNvPicPr preferRelativeResize="0"/>
          <p:nvPr/>
        </p:nvPicPr>
        <p:blipFill rotWithShape="1">
          <a:blip r:embed="rId5">
            <a:alphaModFix/>
          </a:blip>
          <a:srcRect b="0" l="0" r="0" t="0"/>
          <a:stretch/>
        </p:blipFill>
        <p:spPr>
          <a:xfrm>
            <a:off x="343959" y="1565986"/>
            <a:ext cx="4221119" cy="281464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1"/>
          <p:cNvSpPr txBox="1"/>
          <p:nvPr>
            <p:ph type="title"/>
          </p:nvPr>
        </p:nvSpPr>
        <p:spPr>
          <a:xfrm>
            <a:off x="318197" y="168423"/>
            <a:ext cx="11555605" cy="8629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Robotok kertészeti alkalmazása III.</a:t>
            </a:r>
            <a:endParaRPr/>
          </a:p>
        </p:txBody>
      </p:sp>
      <p:pic>
        <p:nvPicPr>
          <p:cNvPr id="400" name="Google Shape;400;p41"/>
          <p:cNvPicPr preferRelativeResize="0"/>
          <p:nvPr/>
        </p:nvPicPr>
        <p:blipFill rotWithShape="1">
          <a:blip r:embed="rId3">
            <a:alphaModFix/>
          </a:blip>
          <a:srcRect b="0" l="0" r="0" t="0"/>
          <a:stretch/>
        </p:blipFill>
        <p:spPr>
          <a:xfrm>
            <a:off x="318198" y="1112229"/>
            <a:ext cx="4098066" cy="2203262"/>
          </a:xfrm>
          <a:prstGeom prst="rect">
            <a:avLst/>
          </a:prstGeom>
          <a:noFill/>
          <a:ln>
            <a:noFill/>
          </a:ln>
        </p:spPr>
      </p:pic>
      <p:pic>
        <p:nvPicPr>
          <p:cNvPr id="401" name="Google Shape;401;p41"/>
          <p:cNvPicPr preferRelativeResize="0"/>
          <p:nvPr/>
        </p:nvPicPr>
        <p:blipFill rotWithShape="1">
          <a:blip r:embed="rId4">
            <a:alphaModFix/>
          </a:blip>
          <a:srcRect b="0" l="0" r="0" t="0"/>
          <a:stretch/>
        </p:blipFill>
        <p:spPr>
          <a:xfrm>
            <a:off x="1796123" y="3542510"/>
            <a:ext cx="3828501" cy="2873862"/>
          </a:xfrm>
          <a:prstGeom prst="rect">
            <a:avLst/>
          </a:prstGeom>
          <a:noFill/>
          <a:ln>
            <a:noFill/>
          </a:ln>
        </p:spPr>
      </p:pic>
      <p:pic>
        <p:nvPicPr>
          <p:cNvPr id="402" name="Google Shape;402;p41"/>
          <p:cNvPicPr preferRelativeResize="0"/>
          <p:nvPr/>
        </p:nvPicPr>
        <p:blipFill rotWithShape="1">
          <a:blip r:embed="rId5">
            <a:alphaModFix/>
          </a:blip>
          <a:srcRect b="0" l="0" r="0" t="0"/>
          <a:stretch/>
        </p:blipFill>
        <p:spPr>
          <a:xfrm>
            <a:off x="5898373" y="995409"/>
            <a:ext cx="5866553" cy="2984238"/>
          </a:xfrm>
          <a:prstGeom prst="rect">
            <a:avLst/>
          </a:prstGeom>
          <a:noFill/>
          <a:ln>
            <a:noFill/>
          </a:ln>
        </p:spPr>
      </p:pic>
      <p:sp>
        <p:nvSpPr>
          <p:cNvPr id="403" name="Google Shape;403;p41"/>
          <p:cNvSpPr txBox="1"/>
          <p:nvPr/>
        </p:nvSpPr>
        <p:spPr>
          <a:xfrm>
            <a:off x="4481624" y="1112229"/>
            <a:ext cx="119616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Paradicsom szedő </a:t>
            </a:r>
            <a:endParaRPr/>
          </a:p>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robot</a:t>
            </a:r>
            <a:endParaRPr/>
          </a:p>
        </p:txBody>
      </p:sp>
      <p:sp>
        <p:nvSpPr>
          <p:cNvPr id="404" name="Google Shape;404;p41"/>
          <p:cNvSpPr txBox="1"/>
          <p:nvPr/>
        </p:nvSpPr>
        <p:spPr>
          <a:xfrm>
            <a:off x="4577316" y="290800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37. ábra</a:t>
            </a:r>
            <a:endParaRPr/>
          </a:p>
        </p:txBody>
      </p:sp>
      <p:sp>
        <p:nvSpPr>
          <p:cNvPr id="405" name="Google Shape;405;p41"/>
          <p:cNvSpPr txBox="1"/>
          <p:nvPr/>
        </p:nvSpPr>
        <p:spPr>
          <a:xfrm>
            <a:off x="279144" y="3687260"/>
            <a:ext cx="124323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Uborka szedő robot</a:t>
            </a:r>
            <a:endParaRPr/>
          </a:p>
        </p:txBody>
      </p:sp>
      <p:sp>
        <p:nvSpPr>
          <p:cNvPr id="406" name="Google Shape;406;p41"/>
          <p:cNvSpPr txBox="1"/>
          <p:nvPr/>
        </p:nvSpPr>
        <p:spPr>
          <a:xfrm>
            <a:off x="3381154" y="648950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38. ábra</a:t>
            </a:r>
            <a:endParaRPr/>
          </a:p>
        </p:txBody>
      </p:sp>
      <p:pic>
        <p:nvPicPr>
          <p:cNvPr id="407" name="Google Shape;407;p41"/>
          <p:cNvPicPr preferRelativeResize="0"/>
          <p:nvPr/>
        </p:nvPicPr>
        <p:blipFill rotWithShape="1">
          <a:blip r:embed="rId6">
            <a:alphaModFix/>
          </a:blip>
          <a:srcRect b="0" l="0" r="0" t="0"/>
          <a:stretch/>
        </p:blipFill>
        <p:spPr>
          <a:xfrm>
            <a:off x="5898374" y="3984136"/>
            <a:ext cx="3322704" cy="2873863"/>
          </a:xfrm>
          <a:prstGeom prst="rect">
            <a:avLst/>
          </a:prstGeom>
          <a:noFill/>
          <a:ln>
            <a:noFill/>
          </a:ln>
        </p:spPr>
      </p:pic>
      <p:sp>
        <p:nvSpPr>
          <p:cNvPr id="408" name="Google Shape;408;p41"/>
          <p:cNvSpPr txBox="1"/>
          <p:nvPr/>
        </p:nvSpPr>
        <p:spPr>
          <a:xfrm>
            <a:off x="9409814" y="6335613"/>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39. ábra</a:t>
            </a:r>
            <a:endParaRPr/>
          </a:p>
        </p:txBody>
      </p:sp>
      <p:sp>
        <p:nvSpPr>
          <p:cNvPr id="409" name="Google Shape;409;p41"/>
          <p:cNvSpPr txBox="1"/>
          <p:nvPr/>
        </p:nvSpPr>
        <p:spPr>
          <a:xfrm>
            <a:off x="11019641" y="4118146"/>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40. ábra</a:t>
            </a:r>
            <a:endParaRPr/>
          </a:p>
        </p:txBody>
      </p:sp>
      <p:sp>
        <p:nvSpPr>
          <p:cNvPr id="410" name="Google Shape;410;p41"/>
          <p:cNvSpPr txBox="1"/>
          <p:nvPr/>
        </p:nvSpPr>
        <p:spPr>
          <a:xfrm flipH="1">
            <a:off x="9664995" y="4896293"/>
            <a:ext cx="2099931"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800" u="none" cap="none" strike="noStrike">
                <a:solidFill>
                  <a:schemeClr val="accent6"/>
                </a:solidFill>
                <a:latin typeface="Arial"/>
                <a:ea typeface="Arial"/>
                <a:cs typeface="Arial"/>
                <a:sym typeface="Arial"/>
              </a:rPr>
              <a:t>IRON-OX „zöldséggyár” koncepció</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2"/>
          <p:cNvSpPr txBox="1"/>
          <p:nvPr>
            <p:ph type="title"/>
          </p:nvPr>
        </p:nvSpPr>
        <p:spPr>
          <a:xfrm>
            <a:off x="318197" y="242015"/>
            <a:ext cx="11555605" cy="7149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Robotok alkalmazása az állattenyésztésben</a:t>
            </a:r>
            <a:endParaRPr/>
          </a:p>
        </p:txBody>
      </p:sp>
      <p:sp>
        <p:nvSpPr>
          <p:cNvPr id="417" name="Google Shape;417;p42"/>
          <p:cNvSpPr txBox="1"/>
          <p:nvPr/>
        </p:nvSpPr>
        <p:spPr>
          <a:xfrm>
            <a:off x="7143750" y="1122173"/>
            <a:ext cx="4639412" cy="2600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Az állattenyésztés robotizált technológiai műveletei:</a:t>
            </a:r>
            <a:endParaRPr/>
          </a:p>
          <a:p>
            <a:pPr indent="-285750" lvl="0" marL="285750" marR="0" rtl="0" algn="l">
              <a:lnSpc>
                <a:spcPct val="100000"/>
              </a:lnSpc>
              <a:spcBef>
                <a:spcPts val="6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állatazonosítás,</a:t>
            </a:r>
            <a:endParaRPr/>
          </a:p>
          <a:p>
            <a:pPr indent="-285750" lvl="0" marL="285750" marR="0" rtl="0" algn="l">
              <a:lnSpc>
                <a:spcPct val="100000"/>
              </a:lnSpc>
              <a:spcBef>
                <a:spcPts val="6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egyedi állatkezelés,</a:t>
            </a:r>
            <a:endParaRPr/>
          </a:p>
          <a:p>
            <a:pPr indent="-285750" lvl="0" marL="285750" marR="0" rtl="0" algn="l">
              <a:lnSpc>
                <a:spcPct val="100000"/>
              </a:lnSpc>
              <a:spcBef>
                <a:spcPts val="6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takarmánykiosztás,</a:t>
            </a:r>
            <a:endParaRPr/>
          </a:p>
          <a:p>
            <a:pPr indent="-285750" lvl="0" marL="285750" marR="0" rtl="0" algn="l">
              <a:lnSpc>
                <a:spcPct val="100000"/>
              </a:lnSpc>
              <a:spcBef>
                <a:spcPts val="6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almozás,</a:t>
            </a:r>
            <a:endParaRPr/>
          </a:p>
          <a:p>
            <a:pPr indent="-285750" lvl="0" marL="285750" marR="0" rtl="0" algn="l">
              <a:lnSpc>
                <a:spcPct val="100000"/>
              </a:lnSpc>
              <a:spcBef>
                <a:spcPts val="6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trágyaeltávolítás,</a:t>
            </a:r>
            <a:endParaRPr/>
          </a:p>
          <a:p>
            <a:pPr indent="-285750" lvl="0" marL="285750" marR="0" rtl="0" algn="l">
              <a:lnSpc>
                <a:spcPct val="100000"/>
              </a:lnSpc>
              <a:spcBef>
                <a:spcPts val="6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fejés,</a:t>
            </a:r>
            <a:endParaRPr/>
          </a:p>
          <a:p>
            <a:pPr indent="-285750" lvl="0" marL="285750" marR="0" rtl="0" algn="l">
              <a:lnSpc>
                <a:spcPct val="100000"/>
              </a:lnSpc>
              <a:spcBef>
                <a:spcPts val="6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tojáskezelés</a:t>
            </a:r>
            <a:endParaRPr/>
          </a:p>
        </p:txBody>
      </p:sp>
      <p:sp>
        <p:nvSpPr>
          <p:cNvPr id="418" name="Google Shape;418;p42"/>
          <p:cNvSpPr txBox="1"/>
          <p:nvPr/>
        </p:nvSpPr>
        <p:spPr>
          <a:xfrm>
            <a:off x="314606" y="1122172"/>
            <a:ext cx="6486525" cy="5493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Az állattenyésztés 4.0 automatizálás és robotizálás folyamatait meghatározó fontosabb technológiák:</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Beágyazott mesterséges intelligencia. </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Smart rendszerek.</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Ágens technológia. Szoftver robot ágensek, robot ágensek, multi-ágens.</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Intelligens érzékelők. Rádiófrekvenciás azonosítás (RFID). Vezeték nélküli mérőhálózatok.</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Dolgok Internete (IoT); Gép – Gép kommunikáció (M2M).</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Mesterséges látás. Újgenerációs digitális kamerák. Mesterséges intelligencia alapú képfeldolgozás. Mintázat felismerő technológiák.</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Intelligens, összekapcsolt hálózati rendszerek.</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Gépi tanulás. Mesterséges neuron hálózatok.</a:t>
            </a:r>
            <a:endParaRPr/>
          </a:p>
          <a:p>
            <a:pPr indent="-171450" lvl="0" marL="171450" marR="0" rtl="0" algn="l">
              <a:lnSpc>
                <a:spcPct val="100000"/>
              </a:lnSpc>
              <a:spcBef>
                <a:spcPts val="600"/>
              </a:spcBef>
              <a:spcAft>
                <a:spcPts val="0"/>
              </a:spcAft>
              <a:buClr>
                <a:schemeClr val="accent6"/>
              </a:buClr>
              <a:buSzPts val="1800"/>
              <a:buFont typeface="Arial"/>
              <a:buChar char="•"/>
            </a:pPr>
            <a:r>
              <a:rPr b="0" i="0" lang="hu-HU" sz="1800" u="none" cap="none" strike="noStrike">
                <a:solidFill>
                  <a:schemeClr val="accent6"/>
                </a:solidFill>
                <a:latin typeface="Calibri"/>
                <a:ea typeface="Calibri"/>
                <a:cs typeface="Calibri"/>
                <a:sym typeface="Calibri"/>
              </a:rPr>
              <a:t>Big Data. Felhő technológia. Mesterséges intelligencia alapú adat analízis.</a:t>
            </a:r>
            <a:endParaRPr/>
          </a:p>
          <a:p>
            <a:pPr indent="0" lvl="0" marL="0" marR="0" rtl="0" algn="l">
              <a:lnSpc>
                <a:spcPct val="100000"/>
              </a:lnSpc>
              <a:spcBef>
                <a:spcPts val="0"/>
              </a:spcBef>
              <a:spcAft>
                <a:spcPts val="0"/>
              </a:spcAft>
              <a:buNone/>
            </a:pPr>
            <a:r>
              <a:t/>
            </a:r>
            <a:endParaRPr b="0" i="0" sz="1800" u="none" cap="none" strike="noStrike">
              <a:solidFill>
                <a:schemeClr val="accent6"/>
              </a:solidFill>
              <a:latin typeface="Calibri"/>
              <a:ea typeface="Calibri"/>
              <a:cs typeface="Calibri"/>
              <a:sym typeface="Calibri"/>
            </a:endParaRPr>
          </a:p>
        </p:txBody>
      </p:sp>
      <p:sp>
        <p:nvSpPr>
          <p:cNvPr id="419" name="Google Shape;419;p42"/>
          <p:cNvSpPr txBox="1"/>
          <p:nvPr/>
        </p:nvSpPr>
        <p:spPr>
          <a:xfrm>
            <a:off x="6501429" y="646209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41. ábra</a:t>
            </a:r>
            <a:endParaRPr/>
          </a:p>
        </p:txBody>
      </p:sp>
      <p:pic>
        <p:nvPicPr>
          <p:cNvPr id="420" name="Google Shape;420;p42"/>
          <p:cNvPicPr preferRelativeResize="0"/>
          <p:nvPr/>
        </p:nvPicPr>
        <p:blipFill rotWithShape="1">
          <a:blip r:embed="rId3">
            <a:alphaModFix/>
          </a:blip>
          <a:srcRect b="0" l="0" r="0" t="0"/>
          <a:stretch/>
        </p:blipFill>
        <p:spPr>
          <a:xfrm>
            <a:off x="7339142" y="3722885"/>
            <a:ext cx="4639412" cy="309294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3"/>
          <p:cNvSpPr txBox="1"/>
          <p:nvPr>
            <p:ph type="title"/>
          </p:nvPr>
        </p:nvSpPr>
        <p:spPr>
          <a:xfrm>
            <a:off x="315654" y="116224"/>
            <a:ext cx="11555605" cy="70779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Egyedazonosítás az állattartás robotizálásában</a:t>
            </a:r>
            <a:endParaRPr/>
          </a:p>
        </p:txBody>
      </p:sp>
      <p:pic>
        <p:nvPicPr>
          <p:cNvPr id="427" name="Google Shape;427;p43"/>
          <p:cNvPicPr preferRelativeResize="0"/>
          <p:nvPr>
            <p:ph idx="1" type="body"/>
          </p:nvPr>
        </p:nvPicPr>
        <p:blipFill rotWithShape="1">
          <a:blip r:embed="rId3">
            <a:alphaModFix/>
          </a:blip>
          <a:srcRect b="0" l="0" r="0" t="0"/>
          <a:stretch/>
        </p:blipFill>
        <p:spPr>
          <a:xfrm>
            <a:off x="6683962" y="1092749"/>
            <a:ext cx="5289761" cy="1351747"/>
          </a:xfrm>
          <a:prstGeom prst="rect">
            <a:avLst/>
          </a:prstGeom>
          <a:noFill/>
          <a:ln>
            <a:noFill/>
          </a:ln>
        </p:spPr>
      </p:pic>
      <p:sp>
        <p:nvSpPr>
          <p:cNvPr id="428" name="Google Shape;428;p43"/>
          <p:cNvSpPr txBox="1"/>
          <p:nvPr/>
        </p:nvSpPr>
        <p:spPr>
          <a:xfrm>
            <a:off x="315654" y="1021130"/>
            <a:ext cx="3775393"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 rádiófrekvenciás azonosítás </a:t>
            </a:r>
            <a:br>
              <a:rPr b="1" i="0" lang="hu-HU" sz="1600" u="none" cap="none" strike="noStrike">
                <a:solidFill>
                  <a:schemeClr val="accent6"/>
                </a:solidFill>
                <a:latin typeface="Calibri"/>
                <a:ea typeface="Calibri"/>
                <a:cs typeface="Calibri"/>
                <a:sym typeface="Calibri"/>
              </a:rPr>
            </a:br>
            <a:r>
              <a:rPr b="1" i="0" lang="hu-HU" sz="1600" u="none" cap="none" strike="noStrike">
                <a:solidFill>
                  <a:schemeClr val="accent6"/>
                </a:solidFill>
                <a:latin typeface="Calibri"/>
                <a:ea typeface="Calibri"/>
                <a:cs typeface="Calibri"/>
                <a:sym typeface="Calibri"/>
              </a:rPr>
              <a:t>rendszerelemei:</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azonosító (transzponder, TAG),</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olvasó / szkenner (receiver),</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külső antenna,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kommunikációs frekvencia és protokoll.</a:t>
            </a:r>
            <a:endParaRPr/>
          </a:p>
          <a:p>
            <a:pPr indent="0" lvl="0" marL="0" marR="0" rtl="0" algn="l">
              <a:lnSpc>
                <a:spcPct val="100000"/>
              </a:lnSpc>
              <a:spcBef>
                <a:spcPts val="0"/>
              </a:spcBef>
              <a:spcAft>
                <a:spcPts val="0"/>
              </a:spcAft>
              <a:buNone/>
            </a:pPr>
            <a:r>
              <a:t/>
            </a:r>
            <a:endParaRPr b="0" i="0" sz="1600" u="none" cap="none" strike="noStrike">
              <a:solidFill>
                <a:schemeClr val="accent6"/>
              </a:solidFill>
              <a:latin typeface="Calibri"/>
              <a:ea typeface="Calibri"/>
              <a:cs typeface="Calibri"/>
              <a:sym typeface="Calibri"/>
            </a:endParaRPr>
          </a:p>
        </p:txBody>
      </p:sp>
      <p:pic>
        <p:nvPicPr>
          <p:cNvPr id="429" name="Google Shape;429;p43"/>
          <p:cNvPicPr preferRelativeResize="0"/>
          <p:nvPr/>
        </p:nvPicPr>
        <p:blipFill rotWithShape="1">
          <a:blip r:embed="rId4">
            <a:alphaModFix/>
          </a:blip>
          <a:srcRect b="0" l="0" r="0" t="0"/>
          <a:stretch/>
        </p:blipFill>
        <p:spPr>
          <a:xfrm>
            <a:off x="315654" y="3117786"/>
            <a:ext cx="2963306" cy="2469422"/>
          </a:xfrm>
          <a:prstGeom prst="rect">
            <a:avLst/>
          </a:prstGeom>
          <a:noFill/>
          <a:ln>
            <a:noFill/>
          </a:ln>
        </p:spPr>
      </p:pic>
      <p:pic>
        <p:nvPicPr>
          <p:cNvPr id="430" name="Google Shape;430;p43"/>
          <p:cNvPicPr preferRelativeResize="0"/>
          <p:nvPr/>
        </p:nvPicPr>
        <p:blipFill rotWithShape="1">
          <a:blip r:embed="rId5">
            <a:alphaModFix/>
          </a:blip>
          <a:srcRect b="0" l="0" r="0" t="0"/>
          <a:stretch/>
        </p:blipFill>
        <p:spPr>
          <a:xfrm>
            <a:off x="3320600" y="3117786"/>
            <a:ext cx="2976230" cy="2458366"/>
          </a:xfrm>
          <a:prstGeom prst="rect">
            <a:avLst/>
          </a:prstGeom>
          <a:noFill/>
          <a:ln>
            <a:noFill/>
          </a:ln>
        </p:spPr>
      </p:pic>
      <p:pic>
        <p:nvPicPr>
          <p:cNvPr id="431" name="Google Shape;431;p43"/>
          <p:cNvPicPr preferRelativeResize="0"/>
          <p:nvPr/>
        </p:nvPicPr>
        <p:blipFill rotWithShape="1">
          <a:blip r:embed="rId6">
            <a:alphaModFix/>
          </a:blip>
          <a:srcRect b="0" l="0" r="0" t="0"/>
          <a:stretch/>
        </p:blipFill>
        <p:spPr>
          <a:xfrm>
            <a:off x="6407557" y="5169807"/>
            <a:ext cx="4230246" cy="1677032"/>
          </a:xfrm>
          <a:prstGeom prst="rect">
            <a:avLst/>
          </a:prstGeom>
          <a:noFill/>
          <a:ln>
            <a:noFill/>
          </a:ln>
        </p:spPr>
      </p:pic>
      <p:sp>
        <p:nvSpPr>
          <p:cNvPr id="432" name="Google Shape;432;p43"/>
          <p:cNvSpPr txBox="1"/>
          <p:nvPr/>
        </p:nvSpPr>
        <p:spPr>
          <a:xfrm>
            <a:off x="423659" y="2721452"/>
            <a:ext cx="337216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Nyakpántba helyezett azonosító</a:t>
            </a:r>
            <a:endParaRPr/>
          </a:p>
        </p:txBody>
      </p:sp>
      <p:sp>
        <p:nvSpPr>
          <p:cNvPr id="433" name="Google Shape;433;p43"/>
          <p:cNvSpPr txBox="1"/>
          <p:nvPr/>
        </p:nvSpPr>
        <p:spPr>
          <a:xfrm>
            <a:off x="3672394" y="2779232"/>
            <a:ext cx="262443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Fülben elhelyezett azonosító</a:t>
            </a:r>
            <a:endParaRPr/>
          </a:p>
        </p:txBody>
      </p:sp>
      <p:sp>
        <p:nvSpPr>
          <p:cNvPr id="434" name="Google Shape;434;p43"/>
          <p:cNvSpPr txBox="1"/>
          <p:nvPr/>
        </p:nvSpPr>
        <p:spPr>
          <a:xfrm>
            <a:off x="4907568" y="6263862"/>
            <a:ext cx="144462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Injektálható </a:t>
            </a:r>
            <a:br>
              <a:rPr b="1" i="0" lang="hu-HU" sz="1600" u="none" cap="none" strike="noStrike">
                <a:solidFill>
                  <a:schemeClr val="accent6"/>
                </a:solidFill>
                <a:latin typeface="Calibri"/>
                <a:ea typeface="Calibri"/>
                <a:cs typeface="Calibri"/>
                <a:sym typeface="Calibri"/>
              </a:rPr>
            </a:br>
            <a:r>
              <a:rPr b="1" i="0" lang="hu-HU" sz="1600" u="none" cap="none" strike="noStrike">
                <a:solidFill>
                  <a:schemeClr val="accent6"/>
                </a:solidFill>
                <a:latin typeface="Calibri"/>
                <a:ea typeface="Calibri"/>
                <a:cs typeface="Calibri"/>
                <a:sym typeface="Calibri"/>
              </a:rPr>
              <a:t>mikrochip TAG</a:t>
            </a:r>
            <a:endParaRPr/>
          </a:p>
        </p:txBody>
      </p:sp>
      <p:sp>
        <p:nvSpPr>
          <p:cNvPr id="435" name="Google Shape;435;p43"/>
          <p:cNvSpPr txBox="1"/>
          <p:nvPr/>
        </p:nvSpPr>
        <p:spPr>
          <a:xfrm>
            <a:off x="4163579" y="1003565"/>
            <a:ext cx="274786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Transzponder elhelyezése:</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nyakpánt ,</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lábszíj,</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fülbe (krotália),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bőr alái mplantálva,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beültetve (Bolus, nyeletés) </a:t>
            </a:r>
            <a:endParaRPr/>
          </a:p>
        </p:txBody>
      </p:sp>
      <p:pic>
        <p:nvPicPr>
          <p:cNvPr id="436" name="Google Shape;436;p43"/>
          <p:cNvPicPr preferRelativeResize="0"/>
          <p:nvPr/>
        </p:nvPicPr>
        <p:blipFill rotWithShape="1">
          <a:blip r:embed="rId7">
            <a:alphaModFix/>
          </a:blip>
          <a:srcRect b="0" l="0" r="0" t="0"/>
          <a:stretch/>
        </p:blipFill>
        <p:spPr>
          <a:xfrm>
            <a:off x="6407557" y="3108986"/>
            <a:ext cx="4214367" cy="1968899"/>
          </a:xfrm>
          <a:prstGeom prst="rect">
            <a:avLst/>
          </a:prstGeom>
          <a:noFill/>
          <a:ln>
            <a:noFill/>
          </a:ln>
        </p:spPr>
      </p:pic>
      <p:sp>
        <p:nvSpPr>
          <p:cNvPr id="437" name="Google Shape;437;p43"/>
          <p:cNvSpPr txBox="1"/>
          <p:nvPr/>
        </p:nvSpPr>
        <p:spPr>
          <a:xfrm>
            <a:off x="10578533" y="3090116"/>
            <a:ext cx="132279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Bolus </a:t>
            </a:r>
            <a:endParaRPr/>
          </a:p>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transzponder</a:t>
            </a:r>
            <a:endParaRPr b="1" i="0" sz="1600" u="none" cap="none" strike="noStrike">
              <a:solidFill>
                <a:schemeClr val="accent6"/>
              </a:solidFill>
              <a:latin typeface="Calibri"/>
              <a:ea typeface="Calibri"/>
              <a:cs typeface="Calibri"/>
              <a:sym typeface="Calibri"/>
            </a:endParaRPr>
          </a:p>
        </p:txBody>
      </p:sp>
      <p:sp>
        <p:nvSpPr>
          <p:cNvPr id="438" name="Google Shape;438;p43"/>
          <p:cNvSpPr txBox="1"/>
          <p:nvPr/>
        </p:nvSpPr>
        <p:spPr>
          <a:xfrm>
            <a:off x="9382994" y="255291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42. ábra</a:t>
            </a:r>
            <a:endParaRPr/>
          </a:p>
        </p:txBody>
      </p:sp>
      <p:sp>
        <p:nvSpPr>
          <p:cNvPr id="439" name="Google Shape;439;p43"/>
          <p:cNvSpPr txBox="1"/>
          <p:nvPr/>
        </p:nvSpPr>
        <p:spPr>
          <a:xfrm>
            <a:off x="1141456" y="5714093"/>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43. ábra</a:t>
            </a:r>
            <a:endParaRPr/>
          </a:p>
        </p:txBody>
      </p:sp>
      <p:sp>
        <p:nvSpPr>
          <p:cNvPr id="440" name="Google Shape;440;p43"/>
          <p:cNvSpPr txBox="1"/>
          <p:nvPr/>
        </p:nvSpPr>
        <p:spPr>
          <a:xfrm>
            <a:off x="4404951" y="5700546"/>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44. ábra</a:t>
            </a:r>
            <a:endParaRPr/>
          </a:p>
        </p:txBody>
      </p:sp>
      <p:sp>
        <p:nvSpPr>
          <p:cNvPr id="441" name="Google Shape;441;p43"/>
          <p:cNvSpPr txBox="1"/>
          <p:nvPr/>
        </p:nvSpPr>
        <p:spPr>
          <a:xfrm>
            <a:off x="10777216" y="4755068"/>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45. ábra</a:t>
            </a:r>
            <a:endParaRPr/>
          </a:p>
        </p:txBody>
      </p:sp>
      <p:sp>
        <p:nvSpPr>
          <p:cNvPr id="442" name="Google Shape;442;p43"/>
          <p:cNvSpPr txBox="1"/>
          <p:nvPr/>
        </p:nvSpPr>
        <p:spPr>
          <a:xfrm>
            <a:off x="10777216" y="6423279"/>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46. ábra</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4"/>
          <p:cNvSpPr txBox="1"/>
          <p:nvPr>
            <p:ph type="title"/>
          </p:nvPr>
        </p:nvSpPr>
        <p:spPr>
          <a:xfrm>
            <a:off x="318197" y="140967"/>
            <a:ext cx="11555605" cy="501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A fejés robotizálása</a:t>
            </a:r>
            <a:endParaRPr/>
          </a:p>
        </p:txBody>
      </p:sp>
      <p:pic>
        <p:nvPicPr>
          <p:cNvPr id="449" name="Google Shape;449;p44"/>
          <p:cNvPicPr preferRelativeResize="0"/>
          <p:nvPr>
            <p:ph idx="1" type="body"/>
          </p:nvPr>
        </p:nvPicPr>
        <p:blipFill rotWithShape="1">
          <a:blip r:embed="rId3">
            <a:alphaModFix/>
          </a:blip>
          <a:srcRect b="0" l="0" r="0" t="0"/>
          <a:stretch/>
        </p:blipFill>
        <p:spPr>
          <a:xfrm>
            <a:off x="8120076" y="764085"/>
            <a:ext cx="3789861" cy="2135132"/>
          </a:xfrm>
          <a:prstGeom prst="rect">
            <a:avLst/>
          </a:prstGeom>
          <a:noFill/>
          <a:ln>
            <a:noFill/>
          </a:ln>
        </p:spPr>
      </p:pic>
      <p:pic>
        <p:nvPicPr>
          <p:cNvPr id="450" name="Google Shape;450;p44"/>
          <p:cNvPicPr preferRelativeResize="0"/>
          <p:nvPr/>
        </p:nvPicPr>
        <p:blipFill rotWithShape="1">
          <a:blip r:embed="rId4">
            <a:alphaModFix/>
          </a:blip>
          <a:srcRect b="0" l="0" r="0" t="0"/>
          <a:stretch/>
        </p:blipFill>
        <p:spPr>
          <a:xfrm>
            <a:off x="4757453" y="764085"/>
            <a:ext cx="3269614" cy="2179743"/>
          </a:xfrm>
          <a:prstGeom prst="rect">
            <a:avLst/>
          </a:prstGeom>
          <a:noFill/>
          <a:ln>
            <a:noFill/>
          </a:ln>
        </p:spPr>
      </p:pic>
      <p:pic>
        <p:nvPicPr>
          <p:cNvPr id="451" name="Google Shape;451;p44"/>
          <p:cNvPicPr preferRelativeResize="0"/>
          <p:nvPr/>
        </p:nvPicPr>
        <p:blipFill rotWithShape="1">
          <a:blip r:embed="rId5">
            <a:alphaModFix/>
          </a:blip>
          <a:srcRect b="0" l="0" r="0" t="0"/>
          <a:stretch/>
        </p:blipFill>
        <p:spPr>
          <a:xfrm>
            <a:off x="228600" y="4012297"/>
            <a:ext cx="4353493" cy="2195051"/>
          </a:xfrm>
          <a:prstGeom prst="rect">
            <a:avLst/>
          </a:prstGeom>
          <a:noFill/>
          <a:ln>
            <a:noFill/>
          </a:ln>
        </p:spPr>
      </p:pic>
      <p:sp>
        <p:nvSpPr>
          <p:cNvPr id="452" name="Google Shape;452;p44"/>
          <p:cNvSpPr txBox="1"/>
          <p:nvPr/>
        </p:nvSpPr>
        <p:spPr>
          <a:xfrm>
            <a:off x="4582509" y="4014813"/>
            <a:ext cx="3537567"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 fejőkelyhek felhelyezésének pozicionálása</a:t>
            </a:r>
            <a:endParaRPr/>
          </a:p>
          <a:p>
            <a:pPr indent="0" lvl="0" marL="0" marR="0" rtl="0" algn="l">
              <a:lnSpc>
                <a:spcPct val="100000"/>
              </a:lnSpc>
              <a:spcBef>
                <a:spcPts val="0"/>
              </a:spcBef>
              <a:spcAft>
                <a:spcPts val="0"/>
              </a:spcAft>
              <a:buNone/>
            </a:pPr>
            <a:r>
              <a:rPr b="0" i="0" lang="hu-HU" sz="1600" u="none" cap="none" strike="noStrike">
                <a:solidFill>
                  <a:schemeClr val="accent6"/>
                </a:solidFill>
                <a:latin typeface="Calibri"/>
                <a:ea typeface="Calibri"/>
                <a:cs typeface="Calibri"/>
                <a:sym typeface="Calibri"/>
              </a:rPr>
              <a:t>LS – a pásztázó lézersugár adó-vevő egysége, </a:t>
            </a:r>
            <a:br>
              <a:rPr b="0" i="0" lang="hu-HU" sz="1600" u="none" cap="none" strike="noStrike">
                <a:solidFill>
                  <a:schemeClr val="accent6"/>
                </a:solidFill>
                <a:latin typeface="Calibri"/>
                <a:ea typeface="Calibri"/>
                <a:cs typeface="Calibri"/>
                <a:sym typeface="Calibri"/>
              </a:rPr>
            </a:br>
            <a:r>
              <a:rPr b="0" i="0" lang="hu-HU" sz="1600" u="none" cap="none" strike="noStrike">
                <a:solidFill>
                  <a:schemeClr val="accent6"/>
                </a:solidFill>
                <a:latin typeface="Calibri"/>
                <a:ea typeface="Calibri"/>
                <a:cs typeface="Calibri"/>
                <a:sym typeface="Calibri"/>
              </a:rPr>
              <a:t>R - Radar rendszerű</a:t>
            </a:r>
            <a:r>
              <a:rPr b="1" i="0" lang="hu-HU" sz="1600" u="none" cap="none" strike="noStrike">
                <a:solidFill>
                  <a:schemeClr val="accent6"/>
                </a:solidFill>
                <a:latin typeface="Calibri"/>
                <a:ea typeface="Calibri"/>
                <a:cs typeface="Calibri"/>
                <a:sym typeface="Calibri"/>
              </a:rPr>
              <a:t> </a:t>
            </a:r>
            <a:r>
              <a:rPr b="0" i="0" lang="hu-HU" sz="1600" u="none" cap="none" strike="noStrike">
                <a:solidFill>
                  <a:schemeClr val="accent6"/>
                </a:solidFill>
                <a:latin typeface="Calibri"/>
                <a:ea typeface="Calibri"/>
                <a:cs typeface="Calibri"/>
                <a:sym typeface="Calibri"/>
              </a:rPr>
              <a:t>(Radio Detection </a:t>
            </a:r>
            <a:br>
              <a:rPr b="0" i="0" lang="hu-HU" sz="1600" u="none" cap="none" strike="noStrike">
                <a:solidFill>
                  <a:schemeClr val="accent6"/>
                </a:solidFill>
                <a:latin typeface="Calibri"/>
                <a:ea typeface="Calibri"/>
                <a:cs typeface="Calibri"/>
                <a:sym typeface="Calibri"/>
              </a:rPr>
            </a:br>
            <a:r>
              <a:rPr b="0" i="0" lang="hu-HU" sz="1600" u="none" cap="none" strike="noStrike">
                <a:solidFill>
                  <a:schemeClr val="accent6"/>
                </a:solidFill>
                <a:latin typeface="Calibri"/>
                <a:ea typeface="Calibri"/>
                <a:cs typeface="Calibri"/>
                <a:sym typeface="Calibri"/>
              </a:rPr>
              <a:t>and Ranging) </a:t>
            </a:r>
            <a:br>
              <a:rPr b="0" i="0" lang="hu-HU" sz="1600" u="none" cap="none" strike="noStrike">
                <a:solidFill>
                  <a:schemeClr val="accent6"/>
                </a:solidFill>
                <a:latin typeface="Calibri"/>
                <a:ea typeface="Calibri"/>
                <a:cs typeface="Calibri"/>
                <a:sym typeface="Calibri"/>
              </a:rPr>
            </a:br>
            <a:r>
              <a:rPr b="0" i="0" lang="hu-HU" sz="1600" u="none" cap="none" strike="noStrike">
                <a:solidFill>
                  <a:schemeClr val="accent6"/>
                </a:solidFill>
                <a:latin typeface="Calibri"/>
                <a:ea typeface="Calibri"/>
                <a:cs typeface="Calibri"/>
                <a:sym typeface="Calibri"/>
              </a:rPr>
              <a:t>fejőkehely pozicionáló rendszer, </a:t>
            </a:r>
            <a:br>
              <a:rPr b="0" i="0" lang="hu-HU" sz="1600" u="none" cap="none" strike="noStrike">
                <a:solidFill>
                  <a:schemeClr val="accent6"/>
                </a:solidFill>
                <a:latin typeface="Calibri"/>
                <a:ea typeface="Calibri"/>
                <a:cs typeface="Calibri"/>
                <a:sym typeface="Calibri"/>
              </a:rPr>
            </a:br>
            <a:r>
              <a:rPr b="0" i="0" lang="hu-HU" sz="1600" u="none" cap="none" strike="noStrike">
                <a:solidFill>
                  <a:schemeClr val="accent6"/>
                </a:solidFill>
                <a:latin typeface="Calibri"/>
                <a:ea typeface="Calibri"/>
                <a:cs typeface="Calibri"/>
                <a:sym typeface="Calibri"/>
              </a:rPr>
              <a:t>S – lézersugár megjelenési képe a bimbókon</a:t>
            </a:r>
            <a:endParaRPr/>
          </a:p>
        </p:txBody>
      </p:sp>
      <p:sp>
        <p:nvSpPr>
          <p:cNvPr id="453" name="Google Shape;453;p44"/>
          <p:cNvSpPr txBox="1"/>
          <p:nvPr/>
        </p:nvSpPr>
        <p:spPr>
          <a:xfrm>
            <a:off x="2009242" y="361680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47. ábra</a:t>
            </a:r>
            <a:endParaRPr/>
          </a:p>
        </p:txBody>
      </p:sp>
      <p:sp>
        <p:nvSpPr>
          <p:cNvPr id="454" name="Google Shape;454;p44"/>
          <p:cNvSpPr txBox="1"/>
          <p:nvPr/>
        </p:nvSpPr>
        <p:spPr>
          <a:xfrm>
            <a:off x="6002794" y="3065518"/>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48. ábra</a:t>
            </a:r>
            <a:endParaRPr/>
          </a:p>
        </p:txBody>
      </p:sp>
      <p:sp>
        <p:nvSpPr>
          <p:cNvPr id="455" name="Google Shape;455;p44"/>
          <p:cNvSpPr txBox="1"/>
          <p:nvPr/>
        </p:nvSpPr>
        <p:spPr>
          <a:xfrm>
            <a:off x="9855396" y="3020907"/>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49. ábra</a:t>
            </a:r>
            <a:endParaRPr/>
          </a:p>
        </p:txBody>
      </p:sp>
      <p:sp>
        <p:nvSpPr>
          <p:cNvPr id="456" name="Google Shape;456;p44"/>
          <p:cNvSpPr txBox="1"/>
          <p:nvPr/>
        </p:nvSpPr>
        <p:spPr>
          <a:xfrm>
            <a:off x="3041354" y="6384693"/>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50. ábra</a:t>
            </a:r>
            <a:endParaRPr/>
          </a:p>
        </p:txBody>
      </p:sp>
      <p:sp>
        <p:nvSpPr>
          <p:cNvPr id="457" name="Google Shape;457;p44"/>
          <p:cNvSpPr txBox="1"/>
          <p:nvPr/>
        </p:nvSpPr>
        <p:spPr>
          <a:xfrm>
            <a:off x="9711915" y="6421049"/>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51. ábra</a:t>
            </a:r>
            <a:endParaRPr/>
          </a:p>
        </p:txBody>
      </p:sp>
      <p:pic>
        <p:nvPicPr>
          <p:cNvPr id="458" name="Google Shape;458;p44"/>
          <p:cNvPicPr preferRelativeResize="0"/>
          <p:nvPr/>
        </p:nvPicPr>
        <p:blipFill rotWithShape="1">
          <a:blip r:embed="rId6">
            <a:alphaModFix/>
          </a:blip>
          <a:srcRect b="0" l="0" r="0" t="0"/>
          <a:stretch/>
        </p:blipFill>
        <p:spPr>
          <a:xfrm>
            <a:off x="7772702" y="3418968"/>
            <a:ext cx="4365435" cy="2957230"/>
          </a:xfrm>
          <a:prstGeom prst="rect">
            <a:avLst/>
          </a:prstGeom>
          <a:noFill/>
          <a:ln>
            <a:noFill/>
          </a:ln>
        </p:spPr>
      </p:pic>
      <p:pic>
        <p:nvPicPr>
          <p:cNvPr id="459" name="Google Shape;459;p44"/>
          <p:cNvPicPr preferRelativeResize="0"/>
          <p:nvPr/>
        </p:nvPicPr>
        <p:blipFill rotWithShape="1">
          <a:blip r:embed="rId7">
            <a:alphaModFix/>
          </a:blip>
          <a:srcRect b="0" l="0" r="0" t="0"/>
          <a:stretch/>
        </p:blipFill>
        <p:spPr>
          <a:xfrm>
            <a:off x="113891" y="776446"/>
            <a:ext cx="4582909" cy="278931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45"/>
          <p:cNvSpPr txBox="1"/>
          <p:nvPr>
            <p:ph type="title"/>
          </p:nvPr>
        </p:nvSpPr>
        <p:spPr>
          <a:xfrm>
            <a:off x="318197" y="187523"/>
            <a:ext cx="11555605" cy="6365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Egyedi állatgondozó robotok</a:t>
            </a:r>
            <a:endParaRPr/>
          </a:p>
        </p:txBody>
      </p:sp>
      <p:pic>
        <p:nvPicPr>
          <p:cNvPr id="466" name="Google Shape;466;p45"/>
          <p:cNvPicPr preferRelativeResize="0"/>
          <p:nvPr>
            <p:ph idx="1" type="body"/>
          </p:nvPr>
        </p:nvPicPr>
        <p:blipFill rotWithShape="1">
          <a:blip r:embed="rId3">
            <a:alphaModFix/>
          </a:blip>
          <a:srcRect b="0" l="0" r="0" t="0"/>
          <a:stretch/>
        </p:blipFill>
        <p:spPr>
          <a:xfrm>
            <a:off x="6893139" y="1149848"/>
            <a:ext cx="5071001" cy="3803251"/>
          </a:xfrm>
          <a:prstGeom prst="rect">
            <a:avLst/>
          </a:prstGeom>
          <a:noFill/>
          <a:ln>
            <a:noFill/>
          </a:ln>
        </p:spPr>
      </p:pic>
      <p:sp>
        <p:nvSpPr>
          <p:cNvPr id="467" name="Google Shape;467;p45"/>
          <p:cNvSpPr txBox="1"/>
          <p:nvPr/>
        </p:nvSpPr>
        <p:spPr>
          <a:xfrm>
            <a:off x="318197" y="950145"/>
            <a:ext cx="6178296"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A precíziós takarmányozási rendszerek működtetésének alapjai: </a:t>
            </a:r>
            <a:endParaRPr b="0" i="0" sz="1800" u="none" cap="none" strike="noStrike">
              <a:solidFill>
                <a:schemeClr val="accent6"/>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chemeClr val="accent6"/>
                </a:solidFill>
                <a:latin typeface="Calibri"/>
                <a:ea typeface="Calibri"/>
                <a:cs typeface="Calibri"/>
                <a:sym typeface="Calibri"/>
              </a:rPr>
              <a:t>az állatok táplálóanyag-szükségletének ismerete,</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chemeClr val="accent6"/>
                </a:solidFill>
                <a:latin typeface="Calibri"/>
                <a:ea typeface="Calibri"/>
                <a:cs typeface="Calibri"/>
                <a:sym typeface="Calibri"/>
              </a:rPr>
              <a:t>a takarmánykomponensek tápértékének pontos meghatározása,</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chemeClr val="accent6"/>
                </a:solidFill>
                <a:latin typeface="Calibri"/>
                <a:ea typeface="Calibri"/>
                <a:cs typeface="Calibri"/>
                <a:sym typeface="Calibri"/>
              </a:rPr>
              <a:t>a takarmányreceptúra optimalizálása,</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chemeClr val="accent6"/>
                </a:solidFill>
                <a:latin typeface="Calibri"/>
                <a:ea typeface="Calibri"/>
                <a:cs typeface="Calibri"/>
                <a:sym typeface="Calibri"/>
              </a:rPr>
              <a:t>a táplálóanyag ellátás hozzárendelése az aktuális igényekhez</a:t>
            </a:r>
            <a:endParaRPr/>
          </a:p>
        </p:txBody>
      </p:sp>
      <p:pic>
        <p:nvPicPr>
          <p:cNvPr id="468" name="Google Shape;468;p45"/>
          <p:cNvPicPr preferRelativeResize="0"/>
          <p:nvPr/>
        </p:nvPicPr>
        <p:blipFill rotWithShape="1">
          <a:blip r:embed="rId4">
            <a:alphaModFix/>
          </a:blip>
          <a:srcRect b="0" l="0" r="0" t="0"/>
          <a:stretch/>
        </p:blipFill>
        <p:spPr>
          <a:xfrm>
            <a:off x="9690840" y="5003800"/>
            <a:ext cx="2273300" cy="1704975"/>
          </a:xfrm>
          <a:prstGeom prst="rect">
            <a:avLst/>
          </a:prstGeom>
          <a:noFill/>
          <a:ln>
            <a:noFill/>
          </a:ln>
        </p:spPr>
      </p:pic>
      <p:cxnSp>
        <p:nvCxnSpPr>
          <p:cNvPr id="469" name="Google Shape;469;p45"/>
          <p:cNvCxnSpPr/>
          <p:nvPr/>
        </p:nvCxnSpPr>
        <p:spPr>
          <a:xfrm>
            <a:off x="10617200" y="5283200"/>
            <a:ext cx="0" cy="0"/>
          </a:xfrm>
          <a:prstGeom prst="straightConnector1">
            <a:avLst/>
          </a:prstGeom>
          <a:noFill/>
          <a:ln cap="flat" cmpd="sng" w="9525">
            <a:solidFill>
              <a:srgbClr val="3E6EC2"/>
            </a:solidFill>
            <a:prstDash val="solid"/>
            <a:round/>
            <a:headEnd len="sm" w="sm" type="none"/>
            <a:tailEnd len="sm" w="sm" type="none"/>
          </a:ln>
        </p:spPr>
      </p:cxnSp>
      <p:cxnSp>
        <p:nvCxnSpPr>
          <p:cNvPr id="470" name="Google Shape;470;p45"/>
          <p:cNvCxnSpPr/>
          <p:nvPr/>
        </p:nvCxnSpPr>
        <p:spPr>
          <a:xfrm flipH="1">
            <a:off x="8407400" y="5232400"/>
            <a:ext cx="2133600" cy="623887"/>
          </a:xfrm>
          <a:prstGeom prst="straightConnector1">
            <a:avLst/>
          </a:prstGeom>
          <a:noFill/>
          <a:ln cap="flat" cmpd="sng" w="22225">
            <a:solidFill>
              <a:schemeClr val="accent1"/>
            </a:solidFill>
            <a:prstDash val="solid"/>
            <a:round/>
            <a:headEnd len="sm" w="sm" type="none"/>
            <a:tailEnd len="sm" w="sm" type="none"/>
          </a:ln>
        </p:spPr>
      </p:cxnSp>
      <p:cxnSp>
        <p:nvCxnSpPr>
          <p:cNvPr id="471" name="Google Shape;471;p45"/>
          <p:cNvCxnSpPr/>
          <p:nvPr/>
        </p:nvCxnSpPr>
        <p:spPr>
          <a:xfrm flipH="1">
            <a:off x="8089900" y="6003526"/>
            <a:ext cx="2419350" cy="359174"/>
          </a:xfrm>
          <a:prstGeom prst="straightConnector1">
            <a:avLst/>
          </a:prstGeom>
          <a:noFill/>
          <a:ln cap="flat" cmpd="sng" w="22225">
            <a:solidFill>
              <a:schemeClr val="accent1"/>
            </a:solidFill>
            <a:prstDash val="solid"/>
            <a:round/>
            <a:headEnd len="sm" w="sm" type="none"/>
            <a:tailEnd len="sm" w="sm" type="none"/>
          </a:ln>
        </p:spPr>
      </p:cxnSp>
      <p:sp>
        <p:nvSpPr>
          <p:cNvPr id="472" name="Google Shape;472;p45"/>
          <p:cNvSpPr txBox="1"/>
          <p:nvPr/>
        </p:nvSpPr>
        <p:spPr>
          <a:xfrm>
            <a:off x="7480283" y="5865642"/>
            <a:ext cx="1587294"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Arial"/>
                <a:ea typeface="Arial"/>
                <a:cs typeface="Arial"/>
                <a:sym typeface="Arial"/>
              </a:rPr>
              <a:t>Állatazonosító</a:t>
            </a:r>
            <a:endParaRPr/>
          </a:p>
        </p:txBody>
      </p:sp>
      <p:sp>
        <p:nvSpPr>
          <p:cNvPr id="473" name="Google Shape;473;p45"/>
          <p:cNvSpPr txBox="1"/>
          <p:nvPr/>
        </p:nvSpPr>
        <p:spPr>
          <a:xfrm>
            <a:off x="7345126" y="6370221"/>
            <a:ext cx="105028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Arial"/>
                <a:ea typeface="Arial"/>
                <a:cs typeface="Arial"/>
                <a:sym typeface="Arial"/>
              </a:rPr>
              <a:t>Etetőcső</a:t>
            </a:r>
            <a:endParaRPr/>
          </a:p>
        </p:txBody>
      </p:sp>
      <p:pic>
        <p:nvPicPr>
          <p:cNvPr id="474" name="Google Shape;474;p45"/>
          <p:cNvPicPr preferRelativeResize="0"/>
          <p:nvPr/>
        </p:nvPicPr>
        <p:blipFill rotWithShape="1">
          <a:blip r:embed="rId5">
            <a:alphaModFix/>
          </a:blip>
          <a:srcRect b="0" l="0" r="0" t="0"/>
          <a:stretch/>
        </p:blipFill>
        <p:spPr>
          <a:xfrm>
            <a:off x="294039" y="2776507"/>
            <a:ext cx="3311295" cy="3478372"/>
          </a:xfrm>
          <a:prstGeom prst="rect">
            <a:avLst/>
          </a:prstGeom>
          <a:noFill/>
          <a:ln>
            <a:noFill/>
          </a:ln>
        </p:spPr>
      </p:pic>
      <p:sp>
        <p:nvSpPr>
          <p:cNvPr id="475" name="Google Shape;475;p45"/>
          <p:cNvSpPr txBox="1"/>
          <p:nvPr/>
        </p:nvSpPr>
        <p:spPr>
          <a:xfrm>
            <a:off x="3648006" y="2776507"/>
            <a:ext cx="2863102" cy="3323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500" u="none" cap="none" strike="noStrike">
                <a:solidFill>
                  <a:schemeClr val="accent6"/>
                </a:solidFill>
                <a:latin typeface="Arial"/>
                <a:ea typeface="Arial"/>
                <a:cs typeface="Arial"/>
                <a:sym typeface="Arial"/>
              </a:rPr>
              <a:t>Állatszkenner</a:t>
            </a:r>
            <a:endParaRPr/>
          </a:p>
          <a:p>
            <a:pPr indent="-285750" lvl="0" marL="285750" marR="0" rtl="0" algn="l">
              <a:lnSpc>
                <a:spcPct val="100000"/>
              </a:lnSpc>
              <a:spcBef>
                <a:spcPts val="0"/>
              </a:spcBef>
              <a:spcAft>
                <a:spcPts val="0"/>
              </a:spcAft>
              <a:buClr>
                <a:schemeClr val="accent6"/>
              </a:buClr>
              <a:buSzPts val="1500"/>
              <a:buFont typeface="Arial"/>
              <a:buChar char="•"/>
            </a:pPr>
            <a:r>
              <a:rPr b="0" i="0" lang="hu-HU" sz="1500" u="none" cap="none" strike="noStrike">
                <a:solidFill>
                  <a:schemeClr val="accent6"/>
                </a:solidFill>
                <a:latin typeface="Arial"/>
                <a:ea typeface="Arial"/>
                <a:cs typeface="Arial"/>
                <a:sym typeface="Arial"/>
              </a:rPr>
              <a:t>a csülökproblémák kezdeti </a:t>
            </a:r>
            <a:br>
              <a:rPr b="0" i="0" lang="hu-HU" sz="1500" u="none" cap="none" strike="noStrike">
                <a:solidFill>
                  <a:schemeClr val="accent6"/>
                </a:solidFill>
                <a:latin typeface="Arial"/>
                <a:ea typeface="Arial"/>
                <a:cs typeface="Arial"/>
                <a:sym typeface="Arial"/>
              </a:rPr>
            </a:br>
            <a:r>
              <a:rPr b="0" i="0" lang="hu-HU" sz="1500" u="none" cap="none" strike="noStrike">
                <a:solidFill>
                  <a:schemeClr val="accent6"/>
                </a:solidFill>
                <a:latin typeface="Arial"/>
                <a:ea typeface="Arial"/>
                <a:cs typeface="Arial"/>
                <a:sym typeface="Arial"/>
              </a:rPr>
              <a:t>stádiumának kiszűrése,</a:t>
            </a:r>
            <a:endParaRPr/>
          </a:p>
          <a:p>
            <a:pPr indent="-285750" lvl="0" marL="285750" marR="0" rtl="0" algn="l">
              <a:lnSpc>
                <a:spcPct val="100000"/>
              </a:lnSpc>
              <a:spcBef>
                <a:spcPts val="0"/>
              </a:spcBef>
              <a:spcAft>
                <a:spcPts val="0"/>
              </a:spcAft>
              <a:buClr>
                <a:schemeClr val="accent6"/>
              </a:buClr>
              <a:buSzPts val="1500"/>
              <a:buFont typeface="Arial"/>
              <a:buChar char="•"/>
            </a:pPr>
            <a:r>
              <a:rPr b="0" i="0" lang="hu-HU" sz="1500" u="none" cap="none" strike="noStrike">
                <a:solidFill>
                  <a:schemeClr val="accent6"/>
                </a:solidFill>
                <a:latin typeface="Arial"/>
                <a:ea typeface="Arial"/>
                <a:cs typeface="Arial"/>
                <a:sym typeface="Arial"/>
              </a:rPr>
              <a:t>detektálja az egészségi állapotot,</a:t>
            </a:r>
            <a:endParaRPr/>
          </a:p>
          <a:p>
            <a:pPr indent="-285750" lvl="0" marL="285750" marR="0" rtl="0" algn="l">
              <a:lnSpc>
                <a:spcPct val="100000"/>
              </a:lnSpc>
              <a:spcBef>
                <a:spcPts val="0"/>
              </a:spcBef>
              <a:spcAft>
                <a:spcPts val="0"/>
              </a:spcAft>
              <a:buClr>
                <a:schemeClr val="accent6"/>
              </a:buClr>
              <a:buSzPts val="1500"/>
              <a:buFont typeface="Arial"/>
              <a:buChar char="•"/>
            </a:pPr>
            <a:r>
              <a:rPr b="0" i="0" lang="hu-HU" sz="1500" u="none" cap="none" strike="noStrike">
                <a:solidFill>
                  <a:schemeClr val="accent6"/>
                </a:solidFill>
                <a:latin typeface="Arial"/>
                <a:ea typeface="Arial"/>
                <a:cs typeface="Arial"/>
                <a:sym typeface="Arial"/>
              </a:rPr>
              <a:t>alkalmas számos kezelés </a:t>
            </a:r>
            <a:br>
              <a:rPr b="0" i="0" lang="hu-HU" sz="1500" u="none" cap="none" strike="noStrike">
                <a:solidFill>
                  <a:schemeClr val="accent6"/>
                </a:solidFill>
                <a:latin typeface="Arial"/>
                <a:ea typeface="Arial"/>
                <a:cs typeface="Arial"/>
                <a:sym typeface="Arial"/>
              </a:rPr>
            </a:br>
            <a:r>
              <a:rPr b="0" i="0" lang="hu-HU" sz="1500" u="none" cap="none" strike="noStrike">
                <a:solidFill>
                  <a:schemeClr val="accent6"/>
                </a:solidFill>
                <a:latin typeface="Arial"/>
                <a:ea typeface="Arial"/>
                <a:cs typeface="Arial"/>
                <a:sym typeface="Arial"/>
              </a:rPr>
              <a:t>elvégzésére, az állat</a:t>
            </a:r>
            <a:br>
              <a:rPr b="0" i="0" lang="hu-HU" sz="1500" u="none" cap="none" strike="noStrike">
                <a:solidFill>
                  <a:schemeClr val="accent6"/>
                </a:solidFill>
                <a:latin typeface="Arial"/>
                <a:ea typeface="Arial"/>
                <a:cs typeface="Arial"/>
                <a:sym typeface="Arial"/>
              </a:rPr>
            </a:br>
            <a:r>
              <a:rPr b="0" i="0" lang="hu-HU" sz="1500" u="none" cap="none" strike="noStrike">
                <a:solidFill>
                  <a:schemeClr val="accent6"/>
                </a:solidFill>
                <a:latin typeface="Arial"/>
                <a:ea typeface="Arial"/>
                <a:cs typeface="Arial"/>
                <a:sym typeface="Arial"/>
              </a:rPr>
              <a:t> kíméletes rögzítésére</a:t>
            </a:r>
            <a:endParaRPr/>
          </a:p>
          <a:p>
            <a:pPr indent="0" lvl="0" marL="0" marR="0" rtl="0" algn="l">
              <a:lnSpc>
                <a:spcPct val="100000"/>
              </a:lnSpc>
              <a:spcBef>
                <a:spcPts val="0"/>
              </a:spcBef>
              <a:spcAft>
                <a:spcPts val="0"/>
              </a:spcAft>
              <a:buNone/>
            </a:pPr>
            <a:r>
              <a:t/>
            </a:r>
            <a:endParaRPr b="1" i="0" sz="15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None/>
            </a:pPr>
            <a:r>
              <a:rPr b="1" i="0" lang="hu-HU" sz="1500" u="none" cap="none" strike="noStrike">
                <a:solidFill>
                  <a:schemeClr val="accent6"/>
                </a:solidFill>
                <a:latin typeface="Arial"/>
                <a:ea typeface="Arial"/>
                <a:cs typeface="Arial"/>
                <a:sym typeface="Arial"/>
              </a:rPr>
              <a:t>Előnye</a:t>
            </a:r>
            <a:r>
              <a:rPr b="0" i="0" lang="hu-HU" sz="1500" u="none" cap="none" strike="noStrike">
                <a:solidFill>
                  <a:schemeClr val="accent6"/>
                </a:solidFill>
                <a:latin typeface="Arial"/>
                <a:ea typeface="Arial"/>
                <a:cs typeface="Arial"/>
                <a:sym typeface="Arial"/>
              </a:rPr>
              <a:t>:</a:t>
            </a:r>
            <a:endParaRPr/>
          </a:p>
          <a:p>
            <a:pPr indent="-285750" lvl="0" marL="285750" marR="0" rtl="0" algn="l">
              <a:lnSpc>
                <a:spcPct val="100000"/>
              </a:lnSpc>
              <a:spcBef>
                <a:spcPts val="0"/>
              </a:spcBef>
              <a:spcAft>
                <a:spcPts val="0"/>
              </a:spcAft>
              <a:buClr>
                <a:schemeClr val="accent6"/>
              </a:buClr>
              <a:buSzPts val="1500"/>
              <a:buFont typeface="Arial"/>
              <a:buChar char="•"/>
            </a:pPr>
            <a:r>
              <a:rPr b="0" i="0" lang="hu-HU" sz="1500" u="none" cap="none" strike="noStrike">
                <a:solidFill>
                  <a:schemeClr val="accent6"/>
                </a:solidFill>
                <a:latin typeface="Arial"/>
                <a:ea typeface="Arial"/>
                <a:cs typeface="Arial"/>
                <a:sym typeface="Arial"/>
              </a:rPr>
              <a:t>kisebb gyógyszer-felhasználás, </a:t>
            </a:r>
            <a:endParaRPr/>
          </a:p>
          <a:p>
            <a:pPr indent="-285750" lvl="0" marL="285750" marR="0" rtl="0" algn="l">
              <a:lnSpc>
                <a:spcPct val="100000"/>
              </a:lnSpc>
              <a:spcBef>
                <a:spcPts val="0"/>
              </a:spcBef>
              <a:spcAft>
                <a:spcPts val="0"/>
              </a:spcAft>
              <a:buClr>
                <a:schemeClr val="accent6"/>
              </a:buClr>
              <a:buSzPts val="1500"/>
              <a:buFont typeface="Arial"/>
              <a:buChar char="•"/>
            </a:pPr>
            <a:r>
              <a:rPr b="0" i="0" lang="hu-HU" sz="1500" u="none" cap="none" strike="noStrike">
                <a:solidFill>
                  <a:schemeClr val="accent6"/>
                </a:solidFill>
                <a:latin typeface="Arial"/>
                <a:ea typeface="Arial"/>
                <a:cs typeface="Arial"/>
                <a:sym typeface="Arial"/>
              </a:rPr>
              <a:t>Alacsonyabb állatorvosi- és kezelési költség</a:t>
            </a:r>
            <a:endParaRPr/>
          </a:p>
        </p:txBody>
      </p:sp>
      <p:sp>
        <p:nvSpPr>
          <p:cNvPr id="476" name="Google Shape;476;p45"/>
          <p:cNvSpPr txBox="1"/>
          <p:nvPr/>
        </p:nvSpPr>
        <p:spPr>
          <a:xfrm>
            <a:off x="2826404" y="6362700"/>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52. ábra</a:t>
            </a:r>
            <a:endParaRPr/>
          </a:p>
        </p:txBody>
      </p:sp>
      <p:sp>
        <p:nvSpPr>
          <p:cNvPr id="477" name="Google Shape;477;p45"/>
          <p:cNvSpPr txBox="1"/>
          <p:nvPr/>
        </p:nvSpPr>
        <p:spPr>
          <a:xfrm>
            <a:off x="6923651" y="511912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53. ábra</a:t>
            </a:r>
            <a:endParaRPr/>
          </a:p>
        </p:txBody>
      </p:sp>
      <p:sp>
        <p:nvSpPr>
          <p:cNvPr id="478" name="Google Shape;478;p45"/>
          <p:cNvSpPr txBox="1"/>
          <p:nvPr/>
        </p:nvSpPr>
        <p:spPr>
          <a:xfrm>
            <a:off x="8852353" y="6413401"/>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54. ábra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46"/>
          <p:cNvSpPr txBox="1"/>
          <p:nvPr>
            <p:ph type="title"/>
          </p:nvPr>
        </p:nvSpPr>
        <p:spPr>
          <a:xfrm>
            <a:off x="318197" y="145123"/>
            <a:ext cx="11555605" cy="64633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Csoportos állatgondozó robotok</a:t>
            </a:r>
            <a:endParaRPr/>
          </a:p>
        </p:txBody>
      </p:sp>
      <p:pic>
        <p:nvPicPr>
          <p:cNvPr id="485" name="Google Shape;485;p46"/>
          <p:cNvPicPr preferRelativeResize="0"/>
          <p:nvPr>
            <p:ph idx="1" type="body"/>
          </p:nvPr>
        </p:nvPicPr>
        <p:blipFill rotWithShape="1">
          <a:blip r:embed="rId3">
            <a:alphaModFix/>
          </a:blip>
          <a:srcRect b="0" l="0" r="0" t="0"/>
          <a:stretch/>
        </p:blipFill>
        <p:spPr>
          <a:xfrm>
            <a:off x="7145222" y="4398565"/>
            <a:ext cx="3519423" cy="2330243"/>
          </a:xfrm>
          <a:prstGeom prst="rect">
            <a:avLst/>
          </a:prstGeom>
          <a:noFill/>
          <a:ln>
            <a:noFill/>
          </a:ln>
        </p:spPr>
      </p:pic>
      <p:pic>
        <p:nvPicPr>
          <p:cNvPr id="486" name="Google Shape;486;p46"/>
          <p:cNvPicPr preferRelativeResize="0"/>
          <p:nvPr/>
        </p:nvPicPr>
        <p:blipFill rotWithShape="1">
          <a:blip r:embed="rId4">
            <a:alphaModFix/>
          </a:blip>
          <a:srcRect b="0" l="0" r="0" t="0"/>
          <a:stretch/>
        </p:blipFill>
        <p:spPr>
          <a:xfrm>
            <a:off x="7145223" y="1462328"/>
            <a:ext cx="3519423" cy="2764113"/>
          </a:xfrm>
          <a:prstGeom prst="rect">
            <a:avLst/>
          </a:prstGeom>
          <a:noFill/>
          <a:ln>
            <a:noFill/>
          </a:ln>
        </p:spPr>
      </p:pic>
      <p:pic>
        <p:nvPicPr>
          <p:cNvPr id="487" name="Google Shape;487;p46"/>
          <p:cNvPicPr preferRelativeResize="0"/>
          <p:nvPr/>
        </p:nvPicPr>
        <p:blipFill rotWithShape="1">
          <a:blip r:embed="rId5">
            <a:alphaModFix/>
          </a:blip>
          <a:srcRect b="0" l="0" r="0" t="0"/>
          <a:stretch/>
        </p:blipFill>
        <p:spPr>
          <a:xfrm>
            <a:off x="318197" y="1462329"/>
            <a:ext cx="6590228" cy="4243067"/>
          </a:xfrm>
          <a:prstGeom prst="rect">
            <a:avLst/>
          </a:prstGeom>
          <a:noFill/>
          <a:ln>
            <a:noFill/>
          </a:ln>
        </p:spPr>
      </p:pic>
      <p:sp>
        <p:nvSpPr>
          <p:cNvPr id="488" name="Google Shape;488;p46"/>
          <p:cNvSpPr txBox="1"/>
          <p:nvPr/>
        </p:nvSpPr>
        <p:spPr>
          <a:xfrm>
            <a:off x="318197" y="942226"/>
            <a:ext cx="636424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Tehenészeti istálló takarmánykiosztó, és almozó önjáró robottal </a:t>
            </a:r>
            <a:endParaRPr/>
          </a:p>
        </p:txBody>
      </p:sp>
      <p:sp>
        <p:nvSpPr>
          <p:cNvPr id="489" name="Google Shape;489;p46"/>
          <p:cNvSpPr txBox="1"/>
          <p:nvPr/>
        </p:nvSpPr>
        <p:spPr>
          <a:xfrm>
            <a:off x="10592372" y="1462328"/>
            <a:ext cx="148790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Takarmány-</a:t>
            </a:r>
            <a:endParaRPr/>
          </a:p>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kiosztó </a:t>
            </a:r>
            <a:br>
              <a:rPr b="1" i="0" lang="hu-HU" sz="1600" u="none" cap="none" strike="noStrike">
                <a:solidFill>
                  <a:schemeClr val="accent6"/>
                </a:solidFill>
                <a:latin typeface="Calibri"/>
                <a:ea typeface="Calibri"/>
                <a:cs typeface="Calibri"/>
                <a:sym typeface="Calibri"/>
              </a:rPr>
            </a:br>
            <a:r>
              <a:rPr b="1" i="0" lang="hu-HU" sz="1600" u="none" cap="none" strike="noStrike">
                <a:solidFill>
                  <a:schemeClr val="accent6"/>
                </a:solidFill>
                <a:latin typeface="Calibri"/>
                <a:ea typeface="Calibri"/>
                <a:cs typeface="Calibri"/>
                <a:sym typeface="Calibri"/>
              </a:rPr>
              <a:t>autonóm robot</a:t>
            </a:r>
            <a:endParaRPr/>
          </a:p>
        </p:txBody>
      </p:sp>
      <p:sp>
        <p:nvSpPr>
          <p:cNvPr id="490" name="Google Shape;490;p46"/>
          <p:cNvSpPr txBox="1"/>
          <p:nvPr/>
        </p:nvSpPr>
        <p:spPr>
          <a:xfrm>
            <a:off x="10666912" y="4362001"/>
            <a:ext cx="133882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Automatizált </a:t>
            </a:r>
            <a:br>
              <a:rPr b="1" i="0" lang="hu-HU" sz="1600" u="none" cap="none" strike="noStrike">
                <a:solidFill>
                  <a:schemeClr val="accent6"/>
                </a:solidFill>
                <a:latin typeface="Calibri"/>
                <a:ea typeface="Calibri"/>
                <a:cs typeface="Calibri"/>
                <a:sym typeface="Calibri"/>
              </a:rPr>
            </a:br>
            <a:r>
              <a:rPr b="1" i="0" lang="hu-HU" sz="1600" u="none" cap="none" strike="noStrike">
                <a:solidFill>
                  <a:schemeClr val="accent6"/>
                </a:solidFill>
                <a:latin typeface="Calibri"/>
                <a:ea typeface="Calibri"/>
                <a:cs typeface="Calibri"/>
                <a:sym typeface="Calibri"/>
              </a:rPr>
              <a:t>takarmány </a:t>
            </a:r>
            <a:br>
              <a:rPr b="1" i="0" lang="hu-HU" sz="1600" u="none" cap="none" strike="noStrike">
                <a:solidFill>
                  <a:schemeClr val="accent6"/>
                </a:solidFill>
                <a:latin typeface="Calibri"/>
                <a:ea typeface="Calibri"/>
                <a:cs typeface="Calibri"/>
                <a:sym typeface="Calibri"/>
              </a:rPr>
            </a:br>
            <a:r>
              <a:rPr b="1" i="0" lang="hu-HU" sz="1600" u="none" cap="none" strike="noStrike">
                <a:solidFill>
                  <a:schemeClr val="accent6"/>
                </a:solidFill>
                <a:latin typeface="Calibri"/>
                <a:ea typeface="Calibri"/>
                <a:cs typeface="Calibri"/>
                <a:sym typeface="Calibri"/>
              </a:rPr>
              <a:t>feltöltés</a:t>
            </a:r>
            <a:endParaRPr/>
          </a:p>
        </p:txBody>
      </p:sp>
      <p:sp>
        <p:nvSpPr>
          <p:cNvPr id="491" name="Google Shape;491;p46"/>
          <p:cNvSpPr txBox="1"/>
          <p:nvPr/>
        </p:nvSpPr>
        <p:spPr>
          <a:xfrm>
            <a:off x="3223845" y="591941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55. ábra</a:t>
            </a:r>
            <a:endParaRPr/>
          </a:p>
        </p:txBody>
      </p:sp>
      <p:sp>
        <p:nvSpPr>
          <p:cNvPr id="492" name="Google Shape;492;p46"/>
          <p:cNvSpPr txBox="1"/>
          <p:nvPr/>
        </p:nvSpPr>
        <p:spPr>
          <a:xfrm>
            <a:off x="10664645" y="3938639"/>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56. ábra</a:t>
            </a:r>
            <a:endParaRPr/>
          </a:p>
        </p:txBody>
      </p:sp>
      <p:sp>
        <p:nvSpPr>
          <p:cNvPr id="493" name="Google Shape;493;p46"/>
          <p:cNvSpPr txBox="1"/>
          <p:nvPr/>
        </p:nvSpPr>
        <p:spPr>
          <a:xfrm>
            <a:off x="10788670" y="6355066"/>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57. ábra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7"/>
          <p:cNvSpPr txBox="1"/>
          <p:nvPr>
            <p:ph type="title"/>
          </p:nvPr>
        </p:nvSpPr>
        <p:spPr>
          <a:xfrm>
            <a:off x="252435" y="253804"/>
            <a:ext cx="11555605" cy="45446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Takarítás robotizálása</a:t>
            </a:r>
            <a:endParaRPr/>
          </a:p>
        </p:txBody>
      </p:sp>
      <p:pic>
        <p:nvPicPr>
          <p:cNvPr id="499" name="Google Shape;499;p47"/>
          <p:cNvPicPr preferRelativeResize="0"/>
          <p:nvPr/>
        </p:nvPicPr>
        <p:blipFill rotWithShape="1">
          <a:blip r:embed="rId3">
            <a:alphaModFix/>
          </a:blip>
          <a:srcRect b="0" l="0" r="0" t="0"/>
          <a:stretch/>
        </p:blipFill>
        <p:spPr>
          <a:xfrm>
            <a:off x="386907" y="1137056"/>
            <a:ext cx="4518092" cy="3009119"/>
          </a:xfrm>
          <a:prstGeom prst="rect">
            <a:avLst/>
          </a:prstGeom>
          <a:noFill/>
          <a:ln>
            <a:noFill/>
          </a:ln>
        </p:spPr>
      </p:pic>
      <p:sp>
        <p:nvSpPr>
          <p:cNvPr id="500" name="Google Shape;500;p47"/>
          <p:cNvSpPr txBox="1"/>
          <p:nvPr/>
        </p:nvSpPr>
        <p:spPr>
          <a:xfrm>
            <a:off x="333634" y="4188023"/>
            <a:ext cx="9348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58-a. ábra</a:t>
            </a:r>
            <a:endParaRPr/>
          </a:p>
        </p:txBody>
      </p:sp>
      <p:sp>
        <p:nvSpPr>
          <p:cNvPr id="501" name="Google Shape;501;p47"/>
          <p:cNvSpPr txBox="1"/>
          <p:nvPr/>
        </p:nvSpPr>
        <p:spPr>
          <a:xfrm>
            <a:off x="10707053" y="3477864"/>
            <a:ext cx="9887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58-b. ábra </a:t>
            </a:r>
            <a:endParaRPr/>
          </a:p>
        </p:txBody>
      </p:sp>
      <p:sp>
        <p:nvSpPr>
          <p:cNvPr id="502" name="Google Shape;502;p47"/>
          <p:cNvSpPr txBox="1"/>
          <p:nvPr/>
        </p:nvSpPr>
        <p:spPr>
          <a:xfrm>
            <a:off x="252435" y="755588"/>
            <a:ext cx="356059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Lely Discovery 120 istálló takarító robot</a:t>
            </a:r>
            <a:endParaRPr/>
          </a:p>
        </p:txBody>
      </p:sp>
      <p:pic>
        <p:nvPicPr>
          <p:cNvPr id="503" name="Google Shape;503;p47"/>
          <p:cNvPicPr preferRelativeResize="0"/>
          <p:nvPr/>
        </p:nvPicPr>
        <p:blipFill rotWithShape="1">
          <a:blip r:embed="rId4">
            <a:alphaModFix/>
          </a:blip>
          <a:srcRect b="0" l="0" r="0" t="0"/>
          <a:stretch/>
        </p:blipFill>
        <p:spPr>
          <a:xfrm>
            <a:off x="5285764" y="1320119"/>
            <a:ext cx="5382961" cy="2826056"/>
          </a:xfrm>
          <a:prstGeom prst="rect">
            <a:avLst/>
          </a:prstGeom>
          <a:noFill/>
          <a:ln>
            <a:noFill/>
          </a:ln>
        </p:spPr>
      </p:pic>
      <p:sp>
        <p:nvSpPr>
          <p:cNvPr id="504" name="Google Shape;504;p47"/>
          <p:cNvSpPr txBox="1"/>
          <p:nvPr/>
        </p:nvSpPr>
        <p:spPr>
          <a:xfrm>
            <a:off x="5212353" y="798502"/>
            <a:ext cx="3719288"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A automatikus töltés vízzel, tisztítószerrel</a:t>
            </a:r>
            <a:endParaRPr/>
          </a:p>
        </p:txBody>
      </p:sp>
      <p:pic>
        <p:nvPicPr>
          <p:cNvPr id="505" name="Google Shape;505;p47"/>
          <p:cNvPicPr preferRelativeResize="0"/>
          <p:nvPr/>
        </p:nvPicPr>
        <p:blipFill rotWithShape="1">
          <a:blip r:embed="rId5">
            <a:alphaModFix/>
          </a:blip>
          <a:srcRect b="0" l="0" r="0" t="0"/>
          <a:stretch/>
        </p:blipFill>
        <p:spPr>
          <a:xfrm>
            <a:off x="5892037" y="4146175"/>
            <a:ext cx="6051178" cy="2424329"/>
          </a:xfrm>
          <a:prstGeom prst="rect">
            <a:avLst/>
          </a:prstGeom>
          <a:noFill/>
          <a:ln>
            <a:noFill/>
          </a:ln>
        </p:spPr>
      </p:pic>
      <p:sp>
        <p:nvSpPr>
          <p:cNvPr id="506" name="Google Shape;506;p47"/>
          <p:cNvSpPr txBox="1"/>
          <p:nvPr/>
        </p:nvSpPr>
        <p:spPr>
          <a:xfrm>
            <a:off x="11075670" y="6497364"/>
            <a:ext cx="86754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58-c ábra</a:t>
            </a:r>
            <a:endParaRPr/>
          </a:p>
        </p:txBody>
      </p:sp>
      <p:pic>
        <p:nvPicPr>
          <p:cNvPr id="507" name="Google Shape;507;p47"/>
          <p:cNvPicPr preferRelativeResize="0"/>
          <p:nvPr/>
        </p:nvPicPr>
        <p:blipFill rotWithShape="1">
          <a:blip r:embed="rId6">
            <a:alphaModFix/>
          </a:blip>
          <a:srcRect b="0" l="0" r="0" t="0"/>
          <a:stretch/>
        </p:blipFill>
        <p:spPr>
          <a:xfrm>
            <a:off x="2148673" y="4495800"/>
            <a:ext cx="3571735" cy="2187388"/>
          </a:xfrm>
          <a:prstGeom prst="rect">
            <a:avLst/>
          </a:prstGeom>
          <a:noFill/>
          <a:ln>
            <a:noFill/>
          </a:ln>
        </p:spPr>
      </p:pic>
      <p:sp>
        <p:nvSpPr>
          <p:cNvPr id="508" name="Google Shape;508;p47"/>
          <p:cNvSpPr txBox="1"/>
          <p:nvPr/>
        </p:nvSpPr>
        <p:spPr>
          <a:xfrm>
            <a:off x="1171415" y="4987098"/>
            <a:ext cx="89479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58-d ábra</a:t>
            </a:r>
            <a:endParaRPr/>
          </a:p>
        </p:txBody>
      </p:sp>
      <p:sp>
        <p:nvSpPr>
          <p:cNvPr id="509" name="Google Shape;509;p47"/>
          <p:cNvSpPr txBox="1"/>
          <p:nvPr/>
        </p:nvSpPr>
        <p:spPr>
          <a:xfrm flipH="1">
            <a:off x="295305" y="5294875"/>
            <a:ext cx="1770908"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A trágyatartály automatikus ürítése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8"/>
          <p:cNvSpPr txBox="1"/>
          <p:nvPr>
            <p:ph type="title"/>
          </p:nvPr>
        </p:nvSpPr>
        <p:spPr>
          <a:xfrm>
            <a:off x="318197" y="244269"/>
            <a:ext cx="11555605" cy="59712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Infrastruktúra, szolgáltatás robotizálás</a:t>
            </a:r>
            <a:endParaRPr/>
          </a:p>
        </p:txBody>
      </p:sp>
      <p:sp>
        <p:nvSpPr>
          <p:cNvPr id="516" name="Google Shape;516;p48"/>
          <p:cNvSpPr txBox="1"/>
          <p:nvPr>
            <p:ph idx="1" type="body"/>
          </p:nvPr>
        </p:nvSpPr>
        <p:spPr>
          <a:xfrm>
            <a:off x="3024864" y="987030"/>
            <a:ext cx="3197118" cy="83065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00"/>
              </a:spcBef>
              <a:spcAft>
                <a:spcPts val="0"/>
              </a:spcAft>
              <a:buSzPts val="1800"/>
              <a:buNone/>
            </a:pPr>
            <a:r>
              <a:rPr b="1" lang="hu-HU" sz="1600">
                <a:solidFill>
                  <a:schemeClr val="accent6"/>
                </a:solidFill>
                <a:latin typeface="Calibri"/>
                <a:ea typeface="Calibri"/>
                <a:cs typeface="Calibri"/>
                <a:sym typeface="Calibri"/>
              </a:rPr>
              <a:t>Növényház-, istálló, </a:t>
            </a:r>
            <a:br>
              <a:rPr b="1" lang="hu-HU" sz="1600">
                <a:solidFill>
                  <a:schemeClr val="accent6"/>
                </a:solidFill>
                <a:latin typeface="Calibri"/>
                <a:ea typeface="Calibri"/>
                <a:cs typeface="Calibri"/>
                <a:sym typeface="Calibri"/>
              </a:rPr>
            </a:br>
            <a:r>
              <a:rPr b="1" lang="hu-HU" sz="1600">
                <a:solidFill>
                  <a:schemeClr val="accent6"/>
                </a:solidFill>
                <a:latin typeface="Calibri"/>
                <a:ea typeface="Calibri"/>
                <a:cs typeface="Calibri"/>
                <a:sym typeface="Calibri"/>
              </a:rPr>
              <a:t>egyéb létesítmény </a:t>
            </a:r>
            <a:br>
              <a:rPr b="1" lang="hu-HU" sz="1600">
                <a:solidFill>
                  <a:schemeClr val="accent6"/>
                </a:solidFill>
                <a:latin typeface="Calibri"/>
                <a:ea typeface="Calibri"/>
                <a:cs typeface="Calibri"/>
                <a:sym typeface="Calibri"/>
              </a:rPr>
            </a:br>
            <a:r>
              <a:rPr b="1" lang="hu-HU" sz="1600">
                <a:solidFill>
                  <a:schemeClr val="accent6"/>
                </a:solidFill>
                <a:latin typeface="Calibri"/>
                <a:ea typeface="Calibri"/>
                <a:cs typeface="Calibri"/>
                <a:sym typeface="Calibri"/>
              </a:rPr>
              <a:t>automatizálás, robotizálás</a:t>
            </a:r>
            <a:endParaRPr/>
          </a:p>
        </p:txBody>
      </p:sp>
      <p:sp>
        <p:nvSpPr>
          <p:cNvPr id="517" name="Google Shape;517;p48"/>
          <p:cNvSpPr txBox="1"/>
          <p:nvPr/>
        </p:nvSpPr>
        <p:spPr>
          <a:xfrm>
            <a:off x="6372225" y="4657037"/>
            <a:ext cx="4648009"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Termeléstámogató szolgáltatások robotizálása: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légi adatgyűjtés,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térképezés,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Termőhelyi jellemzők vizsgálata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mesterséges intelligencia alapú termelési, </a:t>
            </a:r>
            <a:br>
              <a:rPr b="0" i="0" lang="hu-HU" sz="1600" u="none" cap="none" strike="noStrike">
                <a:solidFill>
                  <a:schemeClr val="accent6"/>
                </a:solidFill>
                <a:latin typeface="Calibri"/>
                <a:ea typeface="Calibri"/>
                <a:cs typeface="Calibri"/>
                <a:sym typeface="Calibri"/>
              </a:rPr>
            </a:br>
            <a:r>
              <a:rPr b="0" i="0" lang="hu-HU" sz="1600" u="none" cap="none" strike="noStrike">
                <a:solidFill>
                  <a:schemeClr val="accent6"/>
                </a:solidFill>
                <a:latin typeface="Calibri"/>
                <a:ea typeface="Calibri"/>
                <a:cs typeface="Calibri"/>
                <a:sym typeface="Calibri"/>
              </a:rPr>
              <a:t>tenyésztési, egészségügyi, gazdálkodási integrált adatkezelés  (Big Data analízis)</a:t>
            </a:r>
            <a:endParaRPr/>
          </a:p>
        </p:txBody>
      </p:sp>
      <p:pic>
        <p:nvPicPr>
          <p:cNvPr id="518" name="Google Shape;518;p48"/>
          <p:cNvPicPr preferRelativeResize="0"/>
          <p:nvPr/>
        </p:nvPicPr>
        <p:blipFill rotWithShape="1">
          <a:blip r:embed="rId3">
            <a:alphaModFix/>
          </a:blip>
          <a:srcRect b="0" l="0" r="0" t="0"/>
          <a:stretch/>
        </p:blipFill>
        <p:spPr>
          <a:xfrm>
            <a:off x="79074" y="999262"/>
            <a:ext cx="2812250" cy="3247228"/>
          </a:xfrm>
          <a:prstGeom prst="rect">
            <a:avLst/>
          </a:prstGeom>
          <a:noFill/>
          <a:ln>
            <a:noFill/>
          </a:ln>
        </p:spPr>
      </p:pic>
      <p:pic>
        <p:nvPicPr>
          <p:cNvPr id="519" name="Google Shape;519;p48"/>
          <p:cNvPicPr preferRelativeResize="0"/>
          <p:nvPr/>
        </p:nvPicPr>
        <p:blipFill rotWithShape="1">
          <a:blip r:embed="rId4">
            <a:alphaModFix/>
          </a:blip>
          <a:srcRect b="0" l="0" r="0" t="0"/>
          <a:stretch/>
        </p:blipFill>
        <p:spPr>
          <a:xfrm>
            <a:off x="6260541" y="1423169"/>
            <a:ext cx="5852385" cy="3024928"/>
          </a:xfrm>
          <a:prstGeom prst="rect">
            <a:avLst/>
          </a:prstGeom>
          <a:noFill/>
          <a:ln>
            <a:noFill/>
          </a:ln>
        </p:spPr>
      </p:pic>
      <p:sp>
        <p:nvSpPr>
          <p:cNvPr id="520" name="Google Shape;520;p48"/>
          <p:cNvSpPr txBox="1"/>
          <p:nvPr/>
        </p:nvSpPr>
        <p:spPr>
          <a:xfrm>
            <a:off x="2929883" y="3561406"/>
            <a:ext cx="289491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600" u="none" cap="none" strike="noStrike">
                <a:solidFill>
                  <a:schemeClr val="accent6"/>
                </a:solidFill>
                <a:latin typeface="Calibri"/>
                <a:ea typeface="Calibri"/>
                <a:cs typeface="Calibri"/>
                <a:sym typeface="Calibri"/>
              </a:rPr>
              <a:t>Alom-, és levegő összetétel elemző robot baromfiistállóban</a:t>
            </a:r>
            <a:endParaRPr/>
          </a:p>
        </p:txBody>
      </p:sp>
      <p:sp>
        <p:nvSpPr>
          <p:cNvPr id="521" name="Google Shape;521;p48"/>
          <p:cNvSpPr txBox="1"/>
          <p:nvPr/>
        </p:nvSpPr>
        <p:spPr>
          <a:xfrm>
            <a:off x="2929883" y="3273623"/>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60. ábra</a:t>
            </a:r>
            <a:endParaRPr/>
          </a:p>
        </p:txBody>
      </p:sp>
      <p:sp>
        <p:nvSpPr>
          <p:cNvPr id="522" name="Google Shape;522;p48"/>
          <p:cNvSpPr txBox="1"/>
          <p:nvPr/>
        </p:nvSpPr>
        <p:spPr>
          <a:xfrm>
            <a:off x="11320721" y="4503149"/>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61. ábra</a:t>
            </a:r>
            <a:endParaRPr/>
          </a:p>
        </p:txBody>
      </p:sp>
      <p:sp>
        <p:nvSpPr>
          <p:cNvPr id="523" name="Google Shape;523;p48"/>
          <p:cNvSpPr txBox="1"/>
          <p:nvPr/>
        </p:nvSpPr>
        <p:spPr>
          <a:xfrm>
            <a:off x="3544414" y="1800901"/>
            <a:ext cx="1749197" cy="907941"/>
          </a:xfrm>
          <a:prstGeom prst="rect">
            <a:avLst/>
          </a:prstGeom>
          <a:noFill/>
          <a:ln>
            <a:noFill/>
          </a:ln>
        </p:spPr>
        <p:txBody>
          <a:bodyPr anchorCtr="0" anchor="t" bIns="45700" lIns="91425" spcFirstLastPara="1" rIns="91425" wrap="square" tIns="45700">
            <a:spAutoFit/>
          </a:bodyPr>
          <a:lstStyle/>
          <a:p>
            <a:pPr indent="-180975" lvl="0" marL="180975" marR="0" rtl="0" algn="l">
              <a:lnSpc>
                <a:spcPct val="100000"/>
              </a:lnSpc>
              <a:spcBef>
                <a:spcPts val="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klimatizálás,</a:t>
            </a:r>
            <a:endParaRPr/>
          </a:p>
          <a:p>
            <a:pPr indent="-180975" lvl="0" marL="180975"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épületbiztonság,</a:t>
            </a:r>
            <a:endParaRPr/>
          </a:p>
          <a:p>
            <a:pPr indent="-180975" lvl="0" marL="180975" marR="0" rtl="0" algn="l">
              <a:lnSpc>
                <a:spcPct val="100000"/>
              </a:lnSpc>
              <a:spcBef>
                <a:spcPts val="300"/>
              </a:spcBef>
              <a:spcAft>
                <a:spcPts val="0"/>
              </a:spcAft>
              <a:buClr>
                <a:schemeClr val="accent6"/>
              </a:buClr>
              <a:buSzPts val="1600"/>
              <a:buFont typeface="Arial"/>
              <a:buChar char="•"/>
            </a:pPr>
            <a:r>
              <a:rPr b="0" i="0" lang="hu-HU" sz="1600" u="none" cap="none" strike="noStrike">
                <a:solidFill>
                  <a:schemeClr val="accent6"/>
                </a:solidFill>
                <a:latin typeface="Calibri"/>
                <a:ea typeface="Calibri"/>
                <a:cs typeface="Calibri"/>
                <a:sym typeface="Calibri"/>
              </a:rPr>
              <a:t>tűzvédelem,</a:t>
            </a:r>
            <a:endParaRPr/>
          </a:p>
        </p:txBody>
      </p:sp>
      <p:sp>
        <p:nvSpPr>
          <p:cNvPr id="524" name="Google Shape;524;p48"/>
          <p:cNvSpPr txBox="1"/>
          <p:nvPr/>
        </p:nvSpPr>
        <p:spPr>
          <a:xfrm>
            <a:off x="6311285" y="931858"/>
            <a:ext cx="412564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Raktár logisztika</a:t>
            </a:r>
            <a:endParaRPr/>
          </a:p>
        </p:txBody>
      </p:sp>
      <p:pic>
        <p:nvPicPr>
          <p:cNvPr id="525" name="Google Shape;525;p48"/>
          <p:cNvPicPr preferRelativeResize="0"/>
          <p:nvPr/>
        </p:nvPicPr>
        <p:blipFill rotWithShape="1">
          <a:blip r:embed="rId5">
            <a:alphaModFix/>
          </a:blip>
          <a:srcRect b="0" l="0" r="0" t="0"/>
          <a:stretch/>
        </p:blipFill>
        <p:spPr>
          <a:xfrm>
            <a:off x="2956132" y="4341942"/>
            <a:ext cx="3265850" cy="2446418"/>
          </a:xfrm>
          <a:prstGeom prst="rect">
            <a:avLst/>
          </a:prstGeom>
          <a:noFill/>
          <a:ln>
            <a:noFill/>
          </a:ln>
        </p:spPr>
      </p:pic>
      <p:sp>
        <p:nvSpPr>
          <p:cNvPr id="526" name="Google Shape;526;p48"/>
          <p:cNvSpPr txBox="1"/>
          <p:nvPr/>
        </p:nvSpPr>
        <p:spPr>
          <a:xfrm>
            <a:off x="2013684" y="446019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Calibri"/>
                <a:ea typeface="Calibri"/>
                <a:cs typeface="Calibri"/>
                <a:sym typeface="Calibri"/>
              </a:rPr>
              <a:t>59. ábra</a:t>
            </a:r>
            <a:endParaRPr/>
          </a:p>
        </p:txBody>
      </p:sp>
      <p:sp>
        <p:nvSpPr>
          <p:cNvPr id="527" name="Google Shape;527;p48"/>
          <p:cNvSpPr txBox="1"/>
          <p:nvPr/>
        </p:nvSpPr>
        <p:spPr>
          <a:xfrm>
            <a:off x="491996" y="4709535"/>
            <a:ext cx="246413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Szolár panel takarító robot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9"/>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Drónok a mezőgazdaságban</a:t>
            </a:r>
            <a:endParaRPr/>
          </a:p>
        </p:txBody>
      </p:sp>
      <p:pic>
        <p:nvPicPr>
          <p:cNvPr id="534" name="Google Shape;534;p49"/>
          <p:cNvPicPr preferRelativeResize="0"/>
          <p:nvPr/>
        </p:nvPicPr>
        <p:blipFill rotWithShape="1">
          <a:blip r:embed="rId3">
            <a:alphaModFix/>
          </a:blip>
          <a:srcRect b="0" l="0" r="0" t="0"/>
          <a:stretch/>
        </p:blipFill>
        <p:spPr>
          <a:xfrm>
            <a:off x="993122" y="1967563"/>
            <a:ext cx="6507859" cy="4285176"/>
          </a:xfrm>
          <a:prstGeom prst="rect">
            <a:avLst/>
          </a:prstGeom>
          <a:noFill/>
          <a:ln>
            <a:noFill/>
          </a:ln>
        </p:spPr>
      </p:pic>
      <p:sp>
        <p:nvSpPr>
          <p:cNvPr id="535" name="Google Shape;535;p49"/>
          <p:cNvSpPr txBox="1"/>
          <p:nvPr/>
        </p:nvSpPr>
        <p:spPr>
          <a:xfrm>
            <a:off x="1794322" y="1459794"/>
            <a:ext cx="464742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chemeClr val="accent6"/>
                </a:solidFill>
                <a:latin typeface="Calibri"/>
                <a:ea typeface="Calibri"/>
                <a:cs typeface="Calibri"/>
                <a:sym typeface="Calibri"/>
              </a:rPr>
              <a:t>Drón integrálása a Smart Farming koncepcióba</a:t>
            </a:r>
            <a:endParaRPr/>
          </a:p>
        </p:txBody>
      </p:sp>
      <p:pic>
        <p:nvPicPr>
          <p:cNvPr id="536" name="Google Shape;536;p49"/>
          <p:cNvPicPr preferRelativeResize="0"/>
          <p:nvPr>
            <p:ph idx="1" type="body"/>
          </p:nvPr>
        </p:nvPicPr>
        <p:blipFill rotWithShape="1">
          <a:blip r:embed="rId4">
            <a:alphaModFix/>
          </a:blip>
          <a:srcRect b="0" l="0" r="0" t="0"/>
          <a:stretch/>
        </p:blipFill>
        <p:spPr>
          <a:xfrm>
            <a:off x="8048625" y="1967563"/>
            <a:ext cx="3752850" cy="2018435"/>
          </a:xfrm>
          <a:prstGeom prst="rect">
            <a:avLst/>
          </a:prstGeom>
          <a:noFill/>
          <a:ln>
            <a:noFill/>
          </a:ln>
        </p:spPr>
      </p:pic>
      <p:pic>
        <p:nvPicPr>
          <p:cNvPr id="537" name="Google Shape;537;p49"/>
          <p:cNvPicPr preferRelativeResize="0"/>
          <p:nvPr/>
        </p:nvPicPr>
        <p:blipFill rotWithShape="1">
          <a:blip r:embed="rId5">
            <a:alphaModFix/>
          </a:blip>
          <a:srcRect b="0" l="0" r="0" t="0"/>
          <a:stretch/>
        </p:blipFill>
        <p:spPr>
          <a:xfrm>
            <a:off x="8115301" y="4298180"/>
            <a:ext cx="3605884" cy="2124465"/>
          </a:xfrm>
          <a:prstGeom prst="rect">
            <a:avLst/>
          </a:prstGeom>
          <a:noFill/>
          <a:ln>
            <a:noFill/>
          </a:ln>
        </p:spPr>
      </p:pic>
      <p:sp>
        <p:nvSpPr>
          <p:cNvPr id="538" name="Google Shape;538;p49"/>
          <p:cNvSpPr txBox="1"/>
          <p:nvPr/>
        </p:nvSpPr>
        <p:spPr>
          <a:xfrm>
            <a:off x="3780124" y="636096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62. ábra</a:t>
            </a:r>
            <a:endParaRPr/>
          </a:p>
        </p:txBody>
      </p:sp>
      <p:sp>
        <p:nvSpPr>
          <p:cNvPr id="539" name="Google Shape;539;p49"/>
          <p:cNvSpPr txBox="1"/>
          <p:nvPr/>
        </p:nvSpPr>
        <p:spPr>
          <a:xfrm>
            <a:off x="9535584" y="4018677"/>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63. ábra</a:t>
            </a:r>
            <a:endParaRPr/>
          </a:p>
        </p:txBody>
      </p:sp>
      <p:sp>
        <p:nvSpPr>
          <p:cNvPr id="540" name="Google Shape;540;p49"/>
          <p:cNvSpPr txBox="1"/>
          <p:nvPr/>
        </p:nvSpPr>
        <p:spPr>
          <a:xfrm>
            <a:off x="9535584" y="651485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64. ábra</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gd03d5b2036_1_5"/>
          <p:cNvSpPr txBox="1"/>
          <p:nvPr>
            <p:ph type="title"/>
          </p:nvPr>
        </p:nvSpPr>
        <p:spPr>
          <a:xfrm>
            <a:off x="708157" y="164606"/>
            <a:ext cx="10424131" cy="8561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Bevezetés, általános ismertetés</a:t>
            </a:r>
            <a:endParaRPr/>
          </a:p>
        </p:txBody>
      </p:sp>
      <p:sp>
        <p:nvSpPr>
          <p:cNvPr id="87" name="Google Shape;87;gd03d5b2036_1_5"/>
          <p:cNvSpPr txBox="1"/>
          <p:nvPr>
            <p:ph idx="1" type="body"/>
          </p:nvPr>
        </p:nvSpPr>
        <p:spPr>
          <a:xfrm>
            <a:off x="323468" y="1134276"/>
            <a:ext cx="6349836" cy="5011616"/>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b="1" lang="hu-HU" sz="1800"/>
              <a:t>A mezőgazdaság robotizáción alapuló modernizációjának szükségessége:</a:t>
            </a:r>
            <a:endParaRPr/>
          </a:p>
          <a:p>
            <a:pPr indent="-342900" lvl="0" marL="342900" rtl="0" algn="l">
              <a:lnSpc>
                <a:spcPct val="90000"/>
              </a:lnSpc>
              <a:spcBef>
                <a:spcPts val="1000"/>
              </a:spcBef>
              <a:spcAft>
                <a:spcPts val="0"/>
              </a:spcAft>
              <a:buSzPts val="1800"/>
              <a:buChar char="•"/>
            </a:pPr>
            <a:r>
              <a:rPr lang="hu-HU" sz="1800"/>
              <a:t>az élelmiszerek iránti mennyiségi igény növekedése, </a:t>
            </a:r>
            <a:endParaRPr/>
          </a:p>
          <a:p>
            <a:pPr indent="-342900" lvl="0" marL="342900" rtl="0" algn="l">
              <a:lnSpc>
                <a:spcPct val="90000"/>
              </a:lnSpc>
              <a:spcBef>
                <a:spcPts val="1000"/>
              </a:spcBef>
              <a:spcAft>
                <a:spcPts val="0"/>
              </a:spcAft>
              <a:buSzPts val="1800"/>
              <a:buChar char="•"/>
            </a:pPr>
            <a:r>
              <a:rPr lang="hu-HU" sz="1800"/>
              <a:t>klímaváltozás, a termőterületek csökkenése,</a:t>
            </a:r>
            <a:endParaRPr/>
          </a:p>
          <a:p>
            <a:pPr indent="-342900" lvl="0" marL="342900" rtl="0" algn="l">
              <a:lnSpc>
                <a:spcPct val="90000"/>
              </a:lnSpc>
              <a:spcBef>
                <a:spcPts val="1000"/>
              </a:spcBef>
              <a:spcAft>
                <a:spcPts val="0"/>
              </a:spcAft>
              <a:buSzPts val="1800"/>
              <a:buChar char="•"/>
            </a:pPr>
            <a:r>
              <a:rPr lang="hu-HU" sz="1800"/>
              <a:t>szűk betakarítási időintervallum ,</a:t>
            </a:r>
            <a:endParaRPr/>
          </a:p>
          <a:p>
            <a:pPr indent="-342900" lvl="0" marL="342900" rtl="0" algn="l">
              <a:lnSpc>
                <a:spcPct val="90000"/>
              </a:lnSpc>
              <a:spcBef>
                <a:spcPts val="1000"/>
              </a:spcBef>
              <a:spcAft>
                <a:spcPts val="0"/>
              </a:spcAft>
              <a:buSzPts val="1800"/>
              <a:buChar char="•"/>
            </a:pPr>
            <a:r>
              <a:rPr lang="hu-HU" sz="1800"/>
              <a:t>munkaerő hiány, elöregedés</a:t>
            </a:r>
            <a:endParaRPr/>
          </a:p>
          <a:p>
            <a:pPr indent="0" lvl="0" marL="0" rtl="0" algn="l">
              <a:lnSpc>
                <a:spcPct val="90000"/>
              </a:lnSpc>
              <a:spcBef>
                <a:spcPts val="1000"/>
              </a:spcBef>
              <a:spcAft>
                <a:spcPts val="0"/>
              </a:spcAft>
              <a:buSzPts val="1800"/>
              <a:buNone/>
            </a:pPr>
            <a:r>
              <a:rPr b="1" lang="hu-HU" sz="1800"/>
              <a:t>Agriculture 4.0 a fejlett technológiák szinergiája: </a:t>
            </a:r>
            <a:endParaRPr/>
          </a:p>
          <a:p>
            <a:pPr indent="-285750" lvl="0" marL="285750" rtl="0" algn="l">
              <a:lnSpc>
                <a:spcPct val="90000"/>
              </a:lnSpc>
              <a:spcBef>
                <a:spcPts val="1000"/>
              </a:spcBef>
              <a:spcAft>
                <a:spcPts val="0"/>
              </a:spcAft>
              <a:buSzPts val="1800"/>
              <a:buChar char="•"/>
            </a:pPr>
            <a:r>
              <a:rPr lang="hu-HU" sz="1800"/>
              <a:t>mesterséges intelligencia (AI), </a:t>
            </a:r>
            <a:endParaRPr/>
          </a:p>
          <a:p>
            <a:pPr indent="-285750" lvl="0" marL="285750" rtl="0" algn="l">
              <a:lnSpc>
                <a:spcPct val="90000"/>
              </a:lnSpc>
              <a:spcBef>
                <a:spcPts val="1000"/>
              </a:spcBef>
              <a:spcAft>
                <a:spcPts val="0"/>
              </a:spcAft>
              <a:buSzPts val="1800"/>
              <a:buChar char="•"/>
            </a:pPr>
            <a:r>
              <a:rPr lang="hu-HU" sz="1800"/>
              <a:t>információs-, kommunikációs technológia, </a:t>
            </a:r>
            <a:endParaRPr/>
          </a:p>
          <a:p>
            <a:pPr indent="-285750" lvl="0" marL="285750" rtl="0" algn="l">
              <a:lnSpc>
                <a:spcPct val="90000"/>
              </a:lnSpc>
              <a:spcBef>
                <a:spcPts val="1000"/>
              </a:spcBef>
              <a:spcAft>
                <a:spcPts val="0"/>
              </a:spcAft>
              <a:buSzPts val="1800"/>
              <a:buChar char="•"/>
            </a:pPr>
            <a:r>
              <a:rPr lang="hu-HU" sz="1800"/>
              <a:t>szenzortechnológia, </a:t>
            </a:r>
            <a:endParaRPr/>
          </a:p>
          <a:p>
            <a:pPr indent="-285750" lvl="0" marL="285750" rtl="0" algn="l">
              <a:lnSpc>
                <a:spcPct val="90000"/>
              </a:lnSpc>
              <a:spcBef>
                <a:spcPts val="1000"/>
              </a:spcBef>
              <a:spcAft>
                <a:spcPts val="0"/>
              </a:spcAft>
              <a:buSzPts val="1800"/>
              <a:buChar char="•"/>
            </a:pPr>
            <a:r>
              <a:rPr lang="hu-HU" sz="1800"/>
              <a:t>új gyártási eljárások (pl. 3D szkennelés alkalmazása, additív gyártás). </a:t>
            </a:r>
            <a:endParaRPr/>
          </a:p>
          <a:p>
            <a:pPr indent="0" lvl="0" marL="0" rtl="0" algn="l">
              <a:lnSpc>
                <a:spcPct val="90000"/>
              </a:lnSpc>
              <a:spcBef>
                <a:spcPts val="1000"/>
              </a:spcBef>
              <a:spcAft>
                <a:spcPts val="0"/>
              </a:spcAft>
              <a:buSzPts val="1800"/>
              <a:buNone/>
            </a:pPr>
            <a:r>
              <a:rPr b="1" lang="hu-HU" sz="1800"/>
              <a:t>Agriculture 5.0 a hálózati rendszerek korszaka:</a:t>
            </a:r>
            <a:endParaRPr/>
          </a:p>
          <a:p>
            <a:pPr indent="-285750" lvl="0" marL="285750" rtl="0" algn="l">
              <a:lnSpc>
                <a:spcPct val="90000"/>
              </a:lnSpc>
              <a:spcBef>
                <a:spcPts val="1000"/>
              </a:spcBef>
              <a:spcAft>
                <a:spcPts val="0"/>
              </a:spcAft>
              <a:buSzPts val="1800"/>
              <a:buChar char="•"/>
            </a:pPr>
            <a:r>
              <a:rPr lang="hu-HU" sz="1800"/>
              <a:t>Iot, AR (kiterjesztett valóság), robotika.</a:t>
            </a:r>
            <a:endParaRPr/>
          </a:p>
          <a:p>
            <a:pPr indent="0" lvl="0" marL="0" rtl="0" algn="l">
              <a:lnSpc>
                <a:spcPct val="90000"/>
              </a:lnSpc>
              <a:spcBef>
                <a:spcPts val="1000"/>
              </a:spcBef>
              <a:spcAft>
                <a:spcPts val="0"/>
              </a:spcAft>
              <a:buSzPts val="1800"/>
              <a:buNone/>
            </a:pPr>
            <a:r>
              <a:t/>
            </a:r>
            <a:endParaRPr sz="1800"/>
          </a:p>
          <a:p>
            <a:pPr indent="0" lvl="0" marL="0" rtl="0" algn="l">
              <a:lnSpc>
                <a:spcPct val="90000"/>
              </a:lnSpc>
              <a:spcBef>
                <a:spcPts val="1000"/>
              </a:spcBef>
              <a:spcAft>
                <a:spcPts val="0"/>
              </a:spcAft>
              <a:buSzPts val="1800"/>
              <a:buNone/>
            </a:pPr>
            <a:r>
              <a:t/>
            </a:r>
            <a:endParaRPr sz="1800"/>
          </a:p>
        </p:txBody>
      </p:sp>
      <p:pic>
        <p:nvPicPr>
          <p:cNvPr id="88" name="Google Shape;88;gd03d5b2036_1_5"/>
          <p:cNvPicPr preferRelativeResize="0"/>
          <p:nvPr/>
        </p:nvPicPr>
        <p:blipFill rotWithShape="1">
          <a:blip r:embed="rId3">
            <a:alphaModFix/>
          </a:blip>
          <a:srcRect b="0" l="0" r="0" t="0"/>
          <a:stretch/>
        </p:blipFill>
        <p:spPr>
          <a:xfrm>
            <a:off x="6237299" y="1246134"/>
            <a:ext cx="5905084" cy="4581413"/>
          </a:xfrm>
          <a:prstGeom prst="rect">
            <a:avLst/>
          </a:prstGeom>
          <a:noFill/>
          <a:ln>
            <a:noFill/>
          </a:ln>
        </p:spPr>
      </p:pic>
      <p:sp>
        <p:nvSpPr>
          <p:cNvPr id="89" name="Google Shape;89;gd03d5b2036_1_5"/>
          <p:cNvSpPr txBox="1"/>
          <p:nvPr/>
        </p:nvSpPr>
        <p:spPr>
          <a:xfrm>
            <a:off x="9213112" y="6145892"/>
            <a:ext cx="81144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chemeClr val="accent6"/>
                </a:solidFill>
                <a:latin typeface="Arial"/>
                <a:ea typeface="Arial"/>
                <a:cs typeface="Arial"/>
                <a:sym typeface="Arial"/>
              </a:rPr>
              <a:t>1. ábra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50"/>
          <p:cNvSpPr txBox="1"/>
          <p:nvPr>
            <p:ph idx="4294967295" type="title"/>
          </p:nvPr>
        </p:nvSpPr>
        <p:spPr>
          <a:xfrm>
            <a:off x="636588" y="228601"/>
            <a:ext cx="11555412" cy="491066"/>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90000"/>
              </a:lnSpc>
              <a:spcBef>
                <a:spcPts val="0"/>
              </a:spcBef>
              <a:spcAft>
                <a:spcPts val="0"/>
              </a:spcAft>
              <a:buClr>
                <a:srgbClr val="1C9E4A"/>
              </a:buClr>
              <a:buSzPct val="111111"/>
              <a:buFont typeface="Calibri"/>
              <a:buNone/>
            </a:pPr>
            <a:r>
              <a:rPr lang="hu-HU"/>
              <a:t>Drónok rendszerezése</a:t>
            </a:r>
            <a:endParaRPr/>
          </a:p>
        </p:txBody>
      </p:sp>
      <p:grpSp>
        <p:nvGrpSpPr>
          <p:cNvPr id="546" name="Google Shape;546;p50"/>
          <p:cNvGrpSpPr/>
          <p:nvPr/>
        </p:nvGrpSpPr>
        <p:grpSpPr>
          <a:xfrm>
            <a:off x="3254744" y="794094"/>
            <a:ext cx="8558028" cy="5649235"/>
            <a:chOff x="0" y="0"/>
            <a:chExt cx="8558028" cy="5649235"/>
          </a:xfrm>
        </p:grpSpPr>
        <p:sp>
          <p:nvSpPr>
            <p:cNvPr id="547" name="Google Shape;547;p50"/>
            <p:cNvSpPr/>
            <p:nvPr/>
          </p:nvSpPr>
          <p:spPr>
            <a:xfrm>
              <a:off x="0" y="0"/>
              <a:ext cx="8558028" cy="2542156"/>
            </a:xfrm>
            <a:prstGeom prst="roundRect">
              <a:avLst>
                <a:gd fmla="val 10000" name="adj"/>
              </a:avLst>
            </a:prstGeom>
            <a:solidFill>
              <a:srgbClr val="E1EFD8">
                <a:alpha val="89803"/>
              </a:srgbClr>
            </a:solidFill>
            <a:ln cap="flat" cmpd="sng" w="25400">
              <a:solidFill>
                <a:srgbClr val="CCD3EA">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50"/>
            <p:cNvSpPr/>
            <p:nvPr/>
          </p:nvSpPr>
          <p:spPr>
            <a:xfrm>
              <a:off x="344547" y="328887"/>
              <a:ext cx="956939" cy="1866373"/>
            </a:xfrm>
            <a:prstGeom prst="roundRect">
              <a:avLst>
                <a:gd fmla="val 10000" name="adj"/>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50"/>
            <p:cNvSpPr/>
            <p:nvPr/>
          </p:nvSpPr>
          <p:spPr>
            <a:xfrm rot="10800000">
              <a:off x="262026" y="2542156"/>
              <a:ext cx="1207860" cy="3107079"/>
            </a:xfrm>
            <a:prstGeom prst="round2SameRect">
              <a:avLst>
                <a:gd fmla="val 10500" name="adj1"/>
                <a:gd fmla="val 0" name="adj2"/>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0"/>
            <p:cNvSpPr txBox="1"/>
            <p:nvPr/>
          </p:nvSpPr>
          <p:spPr>
            <a:xfrm>
              <a:off x="299172" y="2542156"/>
              <a:ext cx="1133568" cy="3069933"/>
            </a:xfrm>
            <a:prstGeom prst="rect">
              <a:avLst/>
            </a:prstGeom>
            <a:noFill/>
            <a:ln>
              <a:noFill/>
            </a:ln>
          </p:spPr>
          <p:txBody>
            <a:bodyPr anchorCtr="0" anchor="t" bIns="113775" lIns="113775" spcFirstLastPara="1" rIns="113775" wrap="square" tIns="113775">
              <a:noAutofit/>
            </a:bodyPr>
            <a:lstStyle/>
            <a:p>
              <a:pPr indent="0" lvl="0" marL="0" marR="0" rtl="0" algn="l">
                <a:lnSpc>
                  <a:spcPct val="90000"/>
                </a:lnSpc>
                <a:spcBef>
                  <a:spcPts val="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Merev szárnyú</a:t>
              </a:r>
              <a:endParaRPr/>
            </a:p>
            <a:p>
              <a:pPr indent="0" lvl="0" marL="0" marR="0" rtl="0" algn="l">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Forgó szárnyú</a:t>
              </a:r>
              <a:endParaRPr/>
            </a:p>
            <a:p>
              <a:pPr indent="0" lvl="0" marL="0" marR="0" rtl="0" algn="l">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Multi rotoros</a:t>
              </a:r>
              <a:endParaRPr/>
            </a:p>
          </p:txBody>
        </p:sp>
        <p:sp>
          <p:nvSpPr>
            <p:cNvPr id="551" name="Google Shape;551;p50"/>
            <p:cNvSpPr/>
            <p:nvPr/>
          </p:nvSpPr>
          <p:spPr>
            <a:xfrm>
              <a:off x="1590673" y="338954"/>
              <a:ext cx="1207860" cy="1864247"/>
            </a:xfrm>
            <a:prstGeom prst="roundRect">
              <a:avLst>
                <a:gd fmla="val 10000" name="adj"/>
              </a:avLst>
            </a:prstGeom>
            <a:blipFill rotWithShape="1">
              <a:blip r:embed="rId3">
                <a:alphaModFix/>
              </a:blip>
              <a:stretch>
                <a:fillRect b="0" l="-62998" r="-62995"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0"/>
            <p:cNvSpPr/>
            <p:nvPr/>
          </p:nvSpPr>
          <p:spPr>
            <a:xfrm rot="10800000">
              <a:off x="1590673" y="2542156"/>
              <a:ext cx="1207860" cy="3107079"/>
            </a:xfrm>
            <a:prstGeom prst="round2SameRect">
              <a:avLst>
                <a:gd fmla="val 10500" name="adj1"/>
                <a:gd fmla="val 0" name="adj2"/>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0"/>
            <p:cNvSpPr txBox="1"/>
            <p:nvPr/>
          </p:nvSpPr>
          <p:spPr>
            <a:xfrm>
              <a:off x="1627819" y="2542156"/>
              <a:ext cx="1133568" cy="3069933"/>
            </a:xfrm>
            <a:prstGeom prst="rect">
              <a:avLst/>
            </a:prstGeom>
            <a:noFill/>
            <a:ln>
              <a:noFill/>
            </a:ln>
          </p:spPr>
          <p:txBody>
            <a:bodyPr anchorCtr="0" anchor="t"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4 karon </a:t>
              </a:r>
              <a:br>
                <a:rPr b="0" i="0" lang="hu-HU" sz="1600" u="none" cap="none" strike="noStrike">
                  <a:solidFill>
                    <a:schemeClr val="lt1"/>
                  </a:solidFill>
                  <a:latin typeface="Arial"/>
                  <a:ea typeface="Arial"/>
                  <a:cs typeface="Arial"/>
                  <a:sym typeface="Arial"/>
                </a:rPr>
              </a:br>
              <a:r>
                <a:rPr b="0" i="0" lang="hu-HU" sz="1600" u="none" cap="none" strike="noStrike">
                  <a:solidFill>
                    <a:schemeClr val="lt1"/>
                  </a:solidFill>
                  <a:latin typeface="Arial"/>
                  <a:ea typeface="Arial"/>
                  <a:cs typeface="Arial"/>
                  <a:sym typeface="Arial"/>
                </a:rPr>
                <a:t>4 motor</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3 karon </a:t>
              </a:r>
              <a:br>
                <a:rPr b="0" i="0" lang="hu-HU" sz="1600" u="none" cap="none" strike="noStrike">
                  <a:solidFill>
                    <a:schemeClr val="lt1"/>
                  </a:solidFill>
                  <a:latin typeface="Arial"/>
                  <a:ea typeface="Arial"/>
                  <a:cs typeface="Arial"/>
                  <a:sym typeface="Arial"/>
                </a:rPr>
              </a:br>
              <a:r>
                <a:rPr b="0" i="0" lang="hu-HU" sz="1600" u="none" cap="none" strike="noStrike">
                  <a:solidFill>
                    <a:schemeClr val="lt1"/>
                  </a:solidFill>
                  <a:latin typeface="Arial"/>
                  <a:ea typeface="Arial"/>
                  <a:cs typeface="Arial"/>
                  <a:sym typeface="Arial"/>
                </a:rPr>
                <a:t>3 motor</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3 karon </a:t>
              </a:r>
              <a:br>
                <a:rPr b="0" i="0" lang="hu-HU" sz="1600" u="none" cap="none" strike="noStrike">
                  <a:solidFill>
                    <a:schemeClr val="lt1"/>
                  </a:solidFill>
                  <a:latin typeface="Arial"/>
                  <a:ea typeface="Arial"/>
                  <a:cs typeface="Arial"/>
                  <a:sym typeface="Arial"/>
                </a:rPr>
              </a:br>
              <a:r>
                <a:rPr b="0" i="0" lang="hu-HU" sz="1600" u="none" cap="none" strike="noStrike">
                  <a:solidFill>
                    <a:schemeClr val="lt1"/>
                  </a:solidFill>
                  <a:latin typeface="Arial"/>
                  <a:ea typeface="Arial"/>
                  <a:cs typeface="Arial"/>
                  <a:sym typeface="Arial"/>
                </a:rPr>
                <a:t>6 motor</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6 karon </a:t>
              </a:r>
              <a:br>
                <a:rPr b="0" i="0" lang="hu-HU" sz="1600" u="none" cap="none" strike="noStrike">
                  <a:solidFill>
                    <a:schemeClr val="lt1"/>
                  </a:solidFill>
                  <a:latin typeface="Arial"/>
                  <a:ea typeface="Arial"/>
                  <a:cs typeface="Arial"/>
                  <a:sym typeface="Arial"/>
                </a:rPr>
              </a:br>
              <a:r>
                <a:rPr b="0" i="0" lang="hu-HU" sz="1600" u="none" cap="none" strike="noStrike">
                  <a:solidFill>
                    <a:schemeClr val="lt1"/>
                  </a:solidFill>
                  <a:latin typeface="Arial"/>
                  <a:ea typeface="Arial"/>
                  <a:cs typeface="Arial"/>
                  <a:sym typeface="Arial"/>
                </a:rPr>
                <a:t>6 motor</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8 karon</a:t>
              </a:r>
              <a:br>
                <a:rPr b="0" i="0" lang="hu-HU" sz="1600" u="none" cap="none" strike="noStrike">
                  <a:solidFill>
                    <a:schemeClr val="lt1"/>
                  </a:solidFill>
                  <a:latin typeface="Arial"/>
                  <a:ea typeface="Arial"/>
                  <a:cs typeface="Arial"/>
                  <a:sym typeface="Arial"/>
                </a:rPr>
              </a:br>
              <a:r>
                <a:rPr b="0" i="0" lang="hu-HU" sz="1600" u="none" cap="none" strike="noStrike">
                  <a:solidFill>
                    <a:schemeClr val="lt1"/>
                  </a:solidFill>
                  <a:latin typeface="Arial"/>
                  <a:ea typeface="Arial"/>
                  <a:cs typeface="Arial"/>
                  <a:sym typeface="Arial"/>
                </a:rPr>
                <a:t> 8 motor</a:t>
              </a:r>
              <a:endParaRPr/>
            </a:p>
          </p:txBody>
        </p:sp>
        <p:sp>
          <p:nvSpPr>
            <p:cNvPr id="554" name="Google Shape;554;p50"/>
            <p:cNvSpPr/>
            <p:nvPr/>
          </p:nvSpPr>
          <p:spPr>
            <a:xfrm>
              <a:off x="3013538" y="341713"/>
              <a:ext cx="1207860" cy="1864247"/>
            </a:xfrm>
            <a:prstGeom prst="roundRect">
              <a:avLst>
                <a:gd fmla="val 10000" name="adj"/>
              </a:avLst>
            </a:prstGeom>
            <a:blipFill rotWithShape="1">
              <a:blip r:embed="rId4">
                <a:alphaModFix/>
              </a:blip>
              <a:stretch>
                <a:fillRect b="0" l="-62998" r="-62995"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0"/>
            <p:cNvSpPr/>
            <p:nvPr/>
          </p:nvSpPr>
          <p:spPr>
            <a:xfrm rot="10800000">
              <a:off x="2919319" y="2542156"/>
              <a:ext cx="1390742" cy="3107079"/>
            </a:xfrm>
            <a:prstGeom prst="round2SameRect">
              <a:avLst>
                <a:gd fmla="val 10500" name="adj1"/>
                <a:gd fmla="val 0" name="adj2"/>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0"/>
            <p:cNvSpPr txBox="1"/>
            <p:nvPr/>
          </p:nvSpPr>
          <p:spPr>
            <a:xfrm>
              <a:off x="2962089" y="2542156"/>
              <a:ext cx="1305202" cy="3064309"/>
            </a:xfrm>
            <a:prstGeom prst="rect">
              <a:avLst/>
            </a:prstGeom>
            <a:noFill/>
            <a:ln>
              <a:noFill/>
            </a:ln>
          </p:spPr>
          <p:txBody>
            <a:bodyPr anchorCtr="0" anchor="t"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Egyszerű huzalos</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RC (radio controlled)</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Auto-matikus</a:t>
              </a:r>
              <a:endParaRPr b="0" i="0" sz="1600" u="none" cap="none" strike="noStrike">
                <a:solidFill>
                  <a:schemeClr val="lt1"/>
                </a:solidFill>
                <a:latin typeface="Arial"/>
                <a:ea typeface="Arial"/>
                <a:cs typeface="Arial"/>
                <a:sym typeface="Arial"/>
              </a:endParaRPr>
            </a:p>
          </p:txBody>
        </p:sp>
        <p:sp>
          <p:nvSpPr>
            <p:cNvPr id="557" name="Google Shape;557;p50"/>
            <p:cNvSpPr/>
            <p:nvPr/>
          </p:nvSpPr>
          <p:spPr>
            <a:xfrm>
              <a:off x="4430848" y="338954"/>
              <a:ext cx="1207860" cy="1864247"/>
            </a:xfrm>
            <a:prstGeom prst="roundRect">
              <a:avLst>
                <a:gd fmla="val 10000" name="adj"/>
              </a:avLst>
            </a:prstGeom>
            <a:blipFill rotWithShape="1">
              <a:blip r:embed="rId5">
                <a:alphaModFix/>
              </a:blip>
              <a:stretch>
                <a:fillRect b="0" l="-38998" r="-38997"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0"/>
            <p:cNvSpPr/>
            <p:nvPr/>
          </p:nvSpPr>
          <p:spPr>
            <a:xfrm rot="10800000">
              <a:off x="4430848" y="2542156"/>
              <a:ext cx="1207860" cy="3107079"/>
            </a:xfrm>
            <a:prstGeom prst="round2SameRect">
              <a:avLst>
                <a:gd fmla="val 10500" name="adj1"/>
                <a:gd fmla="val 0" name="adj2"/>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50"/>
            <p:cNvSpPr txBox="1"/>
            <p:nvPr/>
          </p:nvSpPr>
          <p:spPr>
            <a:xfrm>
              <a:off x="4467994" y="2542156"/>
              <a:ext cx="1133568" cy="3069933"/>
            </a:xfrm>
            <a:prstGeom prst="rect">
              <a:avLst/>
            </a:prstGeom>
            <a:noFill/>
            <a:ln>
              <a:noFill/>
            </a:ln>
          </p:spPr>
          <p:txBody>
            <a:bodyPr anchorCtr="0" anchor="t"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Elektro-mos</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Belső-égésű motoros</a:t>
              </a:r>
              <a:endParaRPr/>
            </a:p>
          </p:txBody>
        </p:sp>
        <p:sp>
          <p:nvSpPr>
            <p:cNvPr id="560" name="Google Shape;560;p50"/>
            <p:cNvSpPr/>
            <p:nvPr/>
          </p:nvSpPr>
          <p:spPr>
            <a:xfrm>
              <a:off x="5759494" y="338954"/>
              <a:ext cx="1207860" cy="1864247"/>
            </a:xfrm>
            <a:prstGeom prst="roundRect">
              <a:avLst>
                <a:gd fmla="val 10000" name="adj"/>
              </a:avLst>
            </a:prstGeom>
            <a:blipFill rotWithShape="1">
              <a:blip r:embed="rId6">
                <a:alphaModFix/>
              </a:blip>
              <a:stretch>
                <a:fillRect b="0" l="-85995" r="-85995"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0"/>
            <p:cNvSpPr/>
            <p:nvPr/>
          </p:nvSpPr>
          <p:spPr>
            <a:xfrm rot="10800000">
              <a:off x="5759494" y="2542156"/>
              <a:ext cx="1207860" cy="3107079"/>
            </a:xfrm>
            <a:prstGeom prst="round2SameRect">
              <a:avLst>
                <a:gd fmla="val 10500" name="adj1"/>
                <a:gd fmla="val 0" name="adj2"/>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0"/>
            <p:cNvSpPr txBox="1"/>
            <p:nvPr/>
          </p:nvSpPr>
          <p:spPr>
            <a:xfrm>
              <a:off x="5796640" y="2542156"/>
              <a:ext cx="1133568" cy="3069933"/>
            </a:xfrm>
            <a:prstGeom prst="rect">
              <a:avLst/>
            </a:prstGeom>
            <a:noFill/>
            <a:ln>
              <a:noFill/>
            </a:ln>
          </p:spPr>
          <p:txBody>
            <a:bodyPr anchorCtr="0" anchor="t"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Hobbi</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Szakmai civil</a:t>
              </a:r>
              <a:endParaRPr/>
            </a:p>
            <a:p>
              <a:pPr indent="0" lvl="0" marL="0" marR="0" rtl="0" algn="ctr">
                <a:lnSpc>
                  <a:spcPct val="90000"/>
                </a:lnSpc>
                <a:spcBef>
                  <a:spcPts val="56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Szakmai katonai</a:t>
              </a:r>
              <a:endParaRPr/>
            </a:p>
          </p:txBody>
        </p:sp>
        <p:sp>
          <p:nvSpPr>
            <p:cNvPr id="563" name="Google Shape;563;p50"/>
            <p:cNvSpPr/>
            <p:nvPr/>
          </p:nvSpPr>
          <p:spPr>
            <a:xfrm>
              <a:off x="7088140" y="338954"/>
              <a:ext cx="1207860" cy="1864247"/>
            </a:xfrm>
            <a:prstGeom prst="roundRect">
              <a:avLst>
                <a:gd fmla="val 10000" name="adj"/>
              </a:avLst>
            </a:prstGeom>
            <a:blipFill rotWithShape="1">
              <a:blip r:embed="rId7">
                <a:alphaModFix/>
              </a:blip>
              <a:stretch>
                <a:fillRect b="0" l="-62998" r="-62995"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0"/>
            <p:cNvSpPr/>
            <p:nvPr/>
          </p:nvSpPr>
          <p:spPr>
            <a:xfrm rot="10800000">
              <a:off x="7088140" y="2542156"/>
              <a:ext cx="1207860" cy="3107079"/>
            </a:xfrm>
            <a:prstGeom prst="round2SameRect">
              <a:avLst>
                <a:gd fmla="val 10500" name="adj1"/>
                <a:gd fmla="val 0" name="adj2"/>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0"/>
            <p:cNvSpPr txBox="1"/>
            <p:nvPr/>
          </p:nvSpPr>
          <p:spPr>
            <a:xfrm>
              <a:off x="7125286" y="2542156"/>
              <a:ext cx="1133568" cy="3069933"/>
            </a:xfrm>
            <a:prstGeom prst="rect">
              <a:avLst/>
            </a:prstGeom>
            <a:noFill/>
            <a:ln>
              <a:noFill/>
            </a:ln>
          </p:spPr>
          <p:txBody>
            <a:bodyPr anchorCtr="0" anchor="t" bIns="113775" lIns="113775" spcFirstLastPara="1" rIns="113775" wrap="square" tIns="113775">
              <a:noAutofit/>
            </a:bodyPr>
            <a:lstStyle/>
            <a:p>
              <a:pPr indent="0" lvl="0" marL="0" marR="0" rtl="0" algn="ctr">
                <a:lnSpc>
                  <a:spcPct val="90000"/>
                </a:lnSpc>
                <a:spcBef>
                  <a:spcPts val="0"/>
                </a:spcBef>
                <a:spcAft>
                  <a:spcPts val="0"/>
                </a:spcAft>
                <a:buClr>
                  <a:srgbClr val="000000"/>
                </a:buClr>
                <a:buSzPts val="1600"/>
                <a:buFont typeface="Arial"/>
                <a:buNone/>
              </a:pPr>
              <a:r>
                <a:rPr b="0" i="0" lang="hu-HU" sz="1600" u="none" cap="none" strike="noStrike">
                  <a:solidFill>
                    <a:schemeClr val="lt1"/>
                  </a:solidFill>
                  <a:latin typeface="Arial"/>
                  <a:ea typeface="Arial"/>
                  <a:cs typeface="Arial"/>
                  <a:sym typeface="Arial"/>
                </a:rPr>
                <a:t>A nano mérettől a normál (emberi irányítású gépek) méretig több méret-lépcső.</a:t>
              </a:r>
              <a:endParaRPr/>
            </a:p>
          </p:txBody>
        </p:sp>
      </p:grpSp>
      <p:sp>
        <p:nvSpPr>
          <p:cNvPr id="566" name="Google Shape;566;p50"/>
          <p:cNvSpPr txBox="1"/>
          <p:nvPr/>
        </p:nvSpPr>
        <p:spPr>
          <a:xfrm>
            <a:off x="3701076" y="828033"/>
            <a:ext cx="10198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385623"/>
                </a:solidFill>
                <a:latin typeface="Arial"/>
                <a:ea typeface="Arial"/>
                <a:cs typeface="Arial"/>
                <a:sym typeface="Arial"/>
              </a:rPr>
              <a:t>Kialakítás</a:t>
            </a:r>
            <a:endParaRPr/>
          </a:p>
        </p:txBody>
      </p:sp>
      <p:sp>
        <p:nvSpPr>
          <p:cNvPr id="567" name="Google Shape;567;p50"/>
          <p:cNvSpPr txBox="1"/>
          <p:nvPr/>
        </p:nvSpPr>
        <p:spPr>
          <a:xfrm>
            <a:off x="4824979" y="819660"/>
            <a:ext cx="13083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385623"/>
                </a:solidFill>
                <a:latin typeface="Arial"/>
                <a:ea typeface="Arial"/>
                <a:cs typeface="Arial"/>
                <a:sym typeface="Arial"/>
              </a:rPr>
              <a:t>Hajtás modul</a:t>
            </a:r>
            <a:endParaRPr/>
          </a:p>
        </p:txBody>
      </p:sp>
      <p:sp>
        <p:nvSpPr>
          <p:cNvPr id="568" name="Google Shape;568;p50"/>
          <p:cNvSpPr txBox="1"/>
          <p:nvPr/>
        </p:nvSpPr>
        <p:spPr>
          <a:xfrm flipH="1">
            <a:off x="6237421" y="801092"/>
            <a:ext cx="99095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385623"/>
                </a:solidFill>
                <a:latin typeface="Arial"/>
                <a:ea typeface="Arial"/>
                <a:cs typeface="Arial"/>
                <a:sym typeface="Arial"/>
              </a:rPr>
              <a:t>Vezérlés</a:t>
            </a:r>
            <a:endParaRPr/>
          </a:p>
        </p:txBody>
      </p:sp>
      <p:sp>
        <p:nvSpPr>
          <p:cNvPr id="569" name="Google Shape;569;p50"/>
          <p:cNvSpPr txBox="1"/>
          <p:nvPr/>
        </p:nvSpPr>
        <p:spPr>
          <a:xfrm>
            <a:off x="7548600" y="794092"/>
            <a:ext cx="99257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385623"/>
                </a:solidFill>
                <a:latin typeface="Arial"/>
                <a:ea typeface="Arial"/>
                <a:cs typeface="Arial"/>
                <a:sym typeface="Arial"/>
              </a:rPr>
              <a:t>Erőforrás</a:t>
            </a:r>
            <a:endParaRPr/>
          </a:p>
        </p:txBody>
      </p:sp>
      <p:sp>
        <p:nvSpPr>
          <p:cNvPr id="570" name="Google Shape;570;p50"/>
          <p:cNvSpPr txBox="1"/>
          <p:nvPr/>
        </p:nvSpPr>
        <p:spPr>
          <a:xfrm>
            <a:off x="8744891" y="801092"/>
            <a:ext cx="18069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385623"/>
                </a:solidFill>
                <a:latin typeface="Arial"/>
                <a:ea typeface="Arial"/>
                <a:cs typeface="Arial"/>
                <a:sym typeface="Arial"/>
              </a:rPr>
              <a:t>Alkalmazási terület</a:t>
            </a:r>
            <a:endParaRPr/>
          </a:p>
        </p:txBody>
      </p:sp>
      <p:sp>
        <p:nvSpPr>
          <p:cNvPr id="571" name="Google Shape;571;p50"/>
          <p:cNvSpPr txBox="1"/>
          <p:nvPr/>
        </p:nvSpPr>
        <p:spPr>
          <a:xfrm>
            <a:off x="10556234" y="813407"/>
            <a:ext cx="66236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385623"/>
                </a:solidFill>
                <a:latin typeface="Arial"/>
                <a:ea typeface="Arial"/>
                <a:cs typeface="Arial"/>
                <a:sym typeface="Arial"/>
              </a:rPr>
              <a:t>Méret</a:t>
            </a:r>
            <a:endParaRPr/>
          </a:p>
        </p:txBody>
      </p:sp>
      <p:pic>
        <p:nvPicPr>
          <p:cNvPr id="572" name="Google Shape;572;p50"/>
          <p:cNvPicPr preferRelativeResize="0"/>
          <p:nvPr/>
        </p:nvPicPr>
        <p:blipFill rotWithShape="1">
          <a:blip r:embed="rId8">
            <a:alphaModFix/>
          </a:blip>
          <a:srcRect b="0" l="0" r="0" t="0"/>
          <a:stretch/>
        </p:blipFill>
        <p:spPr>
          <a:xfrm>
            <a:off x="69335" y="1244177"/>
            <a:ext cx="3103674" cy="2328240"/>
          </a:xfrm>
          <a:prstGeom prst="rect">
            <a:avLst/>
          </a:prstGeom>
          <a:noFill/>
          <a:ln>
            <a:noFill/>
          </a:ln>
        </p:spPr>
      </p:pic>
      <p:pic>
        <p:nvPicPr>
          <p:cNvPr id="573" name="Google Shape;573;p50"/>
          <p:cNvPicPr preferRelativeResize="0"/>
          <p:nvPr/>
        </p:nvPicPr>
        <p:blipFill rotWithShape="1">
          <a:blip r:embed="rId9">
            <a:alphaModFix/>
          </a:blip>
          <a:srcRect b="0" l="0" r="0" t="0"/>
          <a:stretch/>
        </p:blipFill>
        <p:spPr>
          <a:xfrm>
            <a:off x="0" y="3678865"/>
            <a:ext cx="3439177" cy="193495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Üzleti aspektus</a:t>
            </a:r>
            <a:br>
              <a:rPr lang="hu-HU"/>
            </a:br>
            <a:r>
              <a:rPr i="1" lang="hu-HU" sz="2400">
                <a:solidFill>
                  <a:schemeClr val="accent6"/>
                </a:solidFill>
              </a:rPr>
              <a:t>A robotizáció, precíziós technológiák alkalmazásával kapcsolatos gazdasági előnyök</a:t>
            </a:r>
            <a:endParaRPr i="1" sz="2400">
              <a:solidFill>
                <a:schemeClr val="accent6"/>
              </a:solidFill>
            </a:endParaRPr>
          </a:p>
        </p:txBody>
      </p:sp>
      <p:sp>
        <p:nvSpPr>
          <p:cNvPr id="580" name="Google Shape;580;p51"/>
          <p:cNvSpPr txBox="1"/>
          <p:nvPr>
            <p:ph idx="1" type="body"/>
          </p:nvPr>
        </p:nvSpPr>
        <p:spPr>
          <a:xfrm>
            <a:off x="321547" y="1549550"/>
            <a:ext cx="5162550" cy="262255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600"/>
              </a:spcBef>
              <a:spcAft>
                <a:spcPts val="0"/>
              </a:spcAft>
              <a:buSzPts val="1800"/>
              <a:buNone/>
            </a:pPr>
            <a:r>
              <a:rPr b="1" lang="hu-HU" sz="1600">
                <a:solidFill>
                  <a:schemeClr val="accent6"/>
                </a:solidFill>
                <a:latin typeface="Calibri"/>
                <a:ea typeface="Calibri"/>
                <a:cs typeface="Calibri"/>
                <a:sym typeface="Calibri"/>
              </a:rPr>
              <a:t>Főbb motivációs tényezők a precíziós szántóföldi gazdálkodás elindítására:</a:t>
            </a:r>
            <a:endParaRPr sz="1600">
              <a:solidFill>
                <a:schemeClr val="accent6"/>
              </a:solidFill>
              <a:latin typeface="Calibri"/>
              <a:ea typeface="Calibri"/>
              <a:cs typeface="Calibri"/>
              <a:sym typeface="Calibri"/>
            </a:endParaRPr>
          </a:p>
          <a:p>
            <a:pPr indent="-161925" lvl="0" marL="342900" rtl="0" algn="l">
              <a:lnSpc>
                <a:spcPct val="90000"/>
              </a:lnSpc>
              <a:spcBef>
                <a:spcPts val="600"/>
              </a:spcBef>
              <a:spcAft>
                <a:spcPts val="0"/>
              </a:spcAft>
              <a:buSzPts val="1600"/>
              <a:buFont typeface="Noto Sans Symbols"/>
              <a:buChar char="∙"/>
            </a:pPr>
            <a:r>
              <a:rPr lang="hu-HU" sz="1600">
                <a:solidFill>
                  <a:schemeClr val="accent6"/>
                </a:solidFill>
                <a:latin typeface="Calibri"/>
                <a:ea typeface="Calibri"/>
                <a:cs typeface="Calibri"/>
                <a:sym typeface="Calibri"/>
              </a:rPr>
              <a:t>pontos munkaminőség ellenőrzése, </a:t>
            </a:r>
            <a:endParaRPr/>
          </a:p>
          <a:p>
            <a:pPr indent="-161925" lvl="0" marL="342900" rtl="0" algn="l">
              <a:lnSpc>
                <a:spcPct val="90000"/>
              </a:lnSpc>
              <a:spcBef>
                <a:spcPts val="600"/>
              </a:spcBef>
              <a:spcAft>
                <a:spcPts val="0"/>
              </a:spcAft>
              <a:buSzPts val="1600"/>
              <a:buFont typeface="Noto Sans Symbols"/>
              <a:buChar char="∙"/>
            </a:pPr>
            <a:r>
              <a:rPr lang="hu-HU" sz="1600">
                <a:solidFill>
                  <a:schemeClr val="accent6"/>
                </a:solidFill>
                <a:latin typeface="Calibri"/>
                <a:ea typeface="Calibri"/>
                <a:cs typeface="Calibri"/>
                <a:sym typeface="Calibri"/>
              </a:rPr>
              <a:t>rossz talajadottságok ellensúlyozása,</a:t>
            </a:r>
            <a:endParaRPr/>
          </a:p>
          <a:p>
            <a:pPr indent="-161925" lvl="0" marL="342900" rtl="0" algn="l">
              <a:lnSpc>
                <a:spcPct val="90000"/>
              </a:lnSpc>
              <a:spcBef>
                <a:spcPts val="600"/>
              </a:spcBef>
              <a:spcAft>
                <a:spcPts val="0"/>
              </a:spcAft>
              <a:buSzPts val="1600"/>
              <a:buFont typeface="Noto Sans Symbols"/>
              <a:buChar char="∙"/>
            </a:pPr>
            <a:r>
              <a:rPr lang="hu-HU" sz="1600">
                <a:solidFill>
                  <a:schemeClr val="accent6"/>
                </a:solidFill>
                <a:latin typeface="Calibri"/>
                <a:ea typeface="Calibri"/>
                <a:cs typeface="Calibri"/>
                <a:sym typeface="Calibri"/>
              </a:rPr>
              <a:t>munkaerőhiány miatti kézi munkaerő csökkentés,</a:t>
            </a:r>
            <a:endParaRPr/>
          </a:p>
          <a:p>
            <a:pPr indent="-161925" lvl="0" marL="342900" rtl="0" algn="l">
              <a:lnSpc>
                <a:spcPct val="90000"/>
              </a:lnSpc>
              <a:spcBef>
                <a:spcPts val="600"/>
              </a:spcBef>
              <a:spcAft>
                <a:spcPts val="0"/>
              </a:spcAft>
              <a:buSzPts val="1600"/>
              <a:buFont typeface="Noto Sans Symbols"/>
              <a:buChar char="∙"/>
            </a:pPr>
            <a:r>
              <a:rPr lang="hu-HU" sz="1600">
                <a:solidFill>
                  <a:schemeClr val="accent6"/>
                </a:solidFill>
                <a:latin typeface="Calibri"/>
                <a:ea typeface="Calibri"/>
                <a:cs typeface="Calibri"/>
                <a:sym typeface="Calibri"/>
              </a:rPr>
              <a:t>intenzív növekedés lehetősége,</a:t>
            </a:r>
            <a:endParaRPr/>
          </a:p>
          <a:p>
            <a:pPr indent="-161925" lvl="0" marL="342900" rtl="0" algn="l">
              <a:lnSpc>
                <a:spcPct val="90000"/>
              </a:lnSpc>
              <a:spcBef>
                <a:spcPts val="600"/>
              </a:spcBef>
              <a:spcAft>
                <a:spcPts val="0"/>
              </a:spcAft>
              <a:buSzPts val="1600"/>
              <a:buFont typeface="Noto Sans Symbols"/>
              <a:buChar char="∙"/>
            </a:pPr>
            <a:r>
              <a:rPr lang="hu-HU" sz="1600">
                <a:solidFill>
                  <a:schemeClr val="accent6"/>
                </a:solidFill>
                <a:latin typeface="Calibri"/>
                <a:ea typeface="Calibri"/>
                <a:cs typeface="Calibri"/>
                <a:sym typeface="Calibri"/>
              </a:rPr>
              <a:t>a profit növelés,</a:t>
            </a:r>
            <a:endParaRPr/>
          </a:p>
          <a:p>
            <a:pPr indent="-161925" lvl="0" marL="342900" rtl="0" algn="l">
              <a:lnSpc>
                <a:spcPct val="90000"/>
              </a:lnSpc>
              <a:spcBef>
                <a:spcPts val="600"/>
              </a:spcBef>
              <a:spcAft>
                <a:spcPts val="0"/>
              </a:spcAft>
              <a:buSzPts val="1600"/>
              <a:buFont typeface="Noto Sans Symbols"/>
              <a:buChar char="∙"/>
            </a:pPr>
            <a:r>
              <a:rPr lang="hu-HU" sz="1600">
                <a:solidFill>
                  <a:schemeClr val="accent6"/>
                </a:solidFill>
                <a:latin typeface="Calibri"/>
                <a:ea typeface="Calibri"/>
                <a:cs typeface="Calibri"/>
                <a:sym typeface="Calibri"/>
              </a:rPr>
              <a:t>költség csökkentés (vetőmag, műtrágya, növényvédőszer, üzemanyag, munkaidő megtakarítás)</a:t>
            </a:r>
            <a:endParaRPr/>
          </a:p>
          <a:p>
            <a:pPr indent="-228600" lvl="0" marL="457200" rtl="0" algn="l">
              <a:lnSpc>
                <a:spcPct val="90000"/>
              </a:lnSpc>
              <a:spcBef>
                <a:spcPts val="600"/>
              </a:spcBef>
              <a:spcAft>
                <a:spcPts val="0"/>
              </a:spcAft>
              <a:buSzPts val="1800"/>
              <a:buNone/>
            </a:pPr>
            <a:r>
              <a:t/>
            </a:r>
            <a:endParaRPr b="1" sz="1600">
              <a:solidFill>
                <a:schemeClr val="accent6"/>
              </a:solidFill>
              <a:latin typeface="Calibri"/>
              <a:ea typeface="Calibri"/>
              <a:cs typeface="Calibri"/>
              <a:sym typeface="Calibri"/>
            </a:endParaRPr>
          </a:p>
          <a:p>
            <a:pPr indent="-228600" lvl="0" marL="457200" rtl="0" algn="l">
              <a:lnSpc>
                <a:spcPct val="90000"/>
              </a:lnSpc>
              <a:spcBef>
                <a:spcPts val="600"/>
              </a:spcBef>
              <a:spcAft>
                <a:spcPts val="0"/>
              </a:spcAft>
              <a:buSzPts val="1800"/>
              <a:buNone/>
            </a:pPr>
            <a:r>
              <a:t/>
            </a:r>
            <a:endParaRPr sz="1600">
              <a:solidFill>
                <a:srgbClr val="385623"/>
              </a:solidFill>
              <a:latin typeface="Calibri"/>
              <a:ea typeface="Calibri"/>
              <a:cs typeface="Calibri"/>
              <a:sym typeface="Calibri"/>
            </a:endParaRPr>
          </a:p>
        </p:txBody>
      </p:sp>
      <p:sp>
        <p:nvSpPr>
          <p:cNvPr id="581" name="Google Shape;581;p51"/>
          <p:cNvSpPr txBox="1"/>
          <p:nvPr/>
        </p:nvSpPr>
        <p:spPr>
          <a:xfrm>
            <a:off x="6170428" y="1664218"/>
            <a:ext cx="5476875"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Milyen főbb gépek, berendezések szükségesek a precíziós szántóföldi gazdálkodáshoz?</a:t>
            </a:r>
            <a:endParaRPr b="0" i="0" sz="1600" u="none" cap="none" strike="noStrike">
              <a:solidFill>
                <a:schemeClr val="accent6"/>
              </a:solidFill>
              <a:latin typeface="Calibri"/>
              <a:ea typeface="Calibri"/>
              <a:cs typeface="Calibri"/>
              <a:sym typeface="Calibri"/>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talajmintavételező,</a:t>
            </a:r>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hozammérő,</a:t>
            </a:r>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vetésellenőrző,</a:t>
            </a:r>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navigációs rendszerrel szerelt traktor, RTK hozzáférés,</a:t>
            </a:r>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automatikus kormányrendszer,</a:t>
            </a:r>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aktív munkagép kormányzás,</a:t>
            </a:r>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szakaszvezérlésű kijuttató munkagépek,</a:t>
            </a:r>
            <a:endParaRPr/>
          </a:p>
          <a:p>
            <a:pPr indent="-252413" lvl="0" marL="342900" marR="0" rtl="0" algn="l">
              <a:lnSpc>
                <a:spcPct val="100000"/>
              </a:lnSpc>
              <a:spcBef>
                <a:spcPts val="300"/>
              </a:spcBef>
              <a:spcAft>
                <a:spcPts val="0"/>
              </a:spcAft>
              <a:buClr>
                <a:schemeClr val="accent6"/>
              </a:buClr>
              <a:buSzPts val="1600"/>
              <a:buFont typeface="Noto Sans Symbols"/>
              <a:buChar char="∙"/>
            </a:pPr>
            <a:r>
              <a:rPr b="0" i="0" lang="hu-HU" sz="1600" u="none" cap="none" strike="noStrike">
                <a:solidFill>
                  <a:schemeClr val="accent6"/>
                </a:solidFill>
                <a:latin typeface="Calibri"/>
                <a:ea typeface="Calibri"/>
                <a:cs typeface="Calibri"/>
                <a:sym typeface="Calibri"/>
              </a:rPr>
              <a:t>adatfeldolgozó informatikai rendszer</a:t>
            </a:r>
            <a:endParaRPr/>
          </a:p>
        </p:txBody>
      </p:sp>
      <p:sp>
        <p:nvSpPr>
          <p:cNvPr id="582" name="Google Shape;582;p51"/>
          <p:cNvSpPr txBox="1"/>
          <p:nvPr/>
        </p:nvSpPr>
        <p:spPr>
          <a:xfrm>
            <a:off x="321546" y="4133113"/>
            <a:ext cx="5774453" cy="220060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Mely technológiai elem a legjövedelmezőbb?</a:t>
            </a:r>
            <a:endParaRPr/>
          </a:p>
          <a:p>
            <a:pPr indent="-285750" lvl="0" marL="285750" marR="0" rtl="0" algn="just">
              <a:lnSpc>
                <a:spcPct val="100000"/>
              </a:lnSpc>
              <a:spcBef>
                <a:spcPts val="600"/>
              </a:spcBef>
              <a:spcAft>
                <a:spcPts val="0"/>
              </a:spcAft>
              <a:buClr>
                <a:srgbClr val="000000"/>
              </a:buClr>
              <a:buSzPts val="1600"/>
              <a:buFont typeface="Arial"/>
              <a:buChar char="•"/>
            </a:pPr>
            <a:r>
              <a:rPr b="0" i="0" lang="hu-HU" sz="1600" u="none" cap="none" strike="noStrike">
                <a:solidFill>
                  <a:schemeClr val="accent6"/>
                </a:solidFill>
                <a:latin typeface="Calibri"/>
                <a:ea typeface="Calibri"/>
                <a:cs typeface="Calibri"/>
                <a:sym typeface="Calibri"/>
              </a:rPr>
              <a:t>A nagyértékű anyagveszteséggel járók. Megoldások:</a:t>
            </a:r>
            <a:endParaRPr/>
          </a:p>
          <a:p>
            <a:pPr indent="-195263" lvl="0" marL="285750" marR="0" rtl="0" algn="l">
              <a:lnSpc>
                <a:spcPct val="100000"/>
              </a:lnSpc>
              <a:spcBef>
                <a:spcPts val="600"/>
              </a:spcBef>
              <a:spcAft>
                <a:spcPts val="0"/>
              </a:spcAft>
              <a:buClr>
                <a:schemeClr val="accent6"/>
              </a:buClr>
              <a:buSzPts val="1776"/>
              <a:buFont typeface="Arial"/>
              <a:buChar char="•"/>
            </a:pPr>
            <a:r>
              <a:rPr b="0" i="0" lang="hu-HU" sz="1600" u="none" cap="none" strike="noStrike">
                <a:solidFill>
                  <a:schemeClr val="accent6"/>
                </a:solidFill>
                <a:latin typeface="Calibri"/>
                <a:ea typeface="Calibri"/>
                <a:cs typeface="Calibri"/>
                <a:sym typeface="Calibri"/>
              </a:rPr>
              <a:t>a szakaszvezérlés vetésnél, szabálytalan alakú táblán különösen </a:t>
            </a:r>
            <a:endParaRPr/>
          </a:p>
          <a:p>
            <a:pPr indent="-195263" lvl="0" marL="285750" marR="0" rtl="0" algn="l">
              <a:lnSpc>
                <a:spcPct val="100000"/>
              </a:lnSpc>
              <a:spcBef>
                <a:spcPts val="600"/>
              </a:spcBef>
              <a:spcAft>
                <a:spcPts val="0"/>
              </a:spcAft>
              <a:buClr>
                <a:schemeClr val="accent6"/>
              </a:buClr>
              <a:buSzPts val="1776"/>
              <a:buFont typeface="Arial"/>
              <a:buChar char="•"/>
            </a:pPr>
            <a:r>
              <a:rPr b="0" i="0" lang="hu-HU" sz="1600" u="none" cap="none" strike="noStrike">
                <a:solidFill>
                  <a:schemeClr val="accent6"/>
                </a:solidFill>
                <a:latin typeface="Calibri"/>
                <a:ea typeface="Calibri"/>
                <a:cs typeface="Calibri"/>
                <a:sym typeface="Calibri"/>
              </a:rPr>
              <a:t>a feleslegesen vetett sorok extraköltséget jelentenek.</a:t>
            </a:r>
            <a:endParaRPr/>
          </a:p>
          <a:p>
            <a:pPr indent="-195263" lvl="0" marL="285750" marR="0" rtl="0" algn="l">
              <a:lnSpc>
                <a:spcPct val="100000"/>
              </a:lnSpc>
              <a:spcBef>
                <a:spcPts val="600"/>
              </a:spcBef>
              <a:spcAft>
                <a:spcPts val="0"/>
              </a:spcAft>
              <a:buClr>
                <a:schemeClr val="accent6"/>
              </a:buClr>
              <a:buSzPts val="1776"/>
              <a:buFont typeface="Arial"/>
              <a:buChar char="•"/>
            </a:pPr>
            <a:r>
              <a:rPr b="0" i="0" lang="hu-HU" sz="1600" u="none" cap="none" strike="noStrike">
                <a:solidFill>
                  <a:schemeClr val="accent6"/>
                </a:solidFill>
                <a:latin typeface="Calibri"/>
                <a:ea typeface="Calibri"/>
                <a:cs typeface="Calibri"/>
                <a:sym typeface="Calibri"/>
              </a:rPr>
              <a:t>A táblaalakhoz igazodó sorelzárással 1200 ha-on akár 700-800 ezer Ft  éves  megtakarítás érhető el</a:t>
            </a:r>
            <a:endParaRPr/>
          </a:p>
          <a:p>
            <a:pPr indent="-195263" lvl="0" marL="285750" marR="0" rtl="0" algn="l">
              <a:lnSpc>
                <a:spcPct val="100000"/>
              </a:lnSpc>
              <a:spcBef>
                <a:spcPts val="600"/>
              </a:spcBef>
              <a:spcAft>
                <a:spcPts val="0"/>
              </a:spcAft>
              <a:buClr>
                <a:schemeClr val="accent6"/>
              </a:buClr>
              <a:buSzPts val="1776"/>
              <a:buFont typeface="Arial"/>
              <a:buChar char="•"/>
            </a:pPr>
            <a:r>
              <a:rPr b="0" i="0" lang="hu-HU" sz="1600" u="none" cap="none" strike="noStrike">
                <a:solidFill>
                  <a:schemeClr val="accent6"/>
                </a:solidFill>
                <a:latin typeface="Calibri"/>
                <a:ea typeface="Calibri"/>
                <a:cs typeface="Calibri"/>
                <a:sym typeface="Calibri"/>
              </a:rPr>
              <a:t>növényvédelem (a magas vegyszerárak ellensúlyozhatók)</a:t>
            </a:r>
            <a:endParaRPr/>
          </a:p>
        </p:txBody>
      </p:sp>
      <p:sp>
        <p:nvSpPr>
          <p:cNvPr id="583" name="Google Shape;583;p51"/>
          <p:cNvSpPr txBox="1"/>
          <p:nvPr/>
        </p:nvSpPr>
        <p:spPr>
          <a:xfrm>
            <a:off x="6170428" y="4807798"/>
            <a:ext cx="4924746" cy="16850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chemeClr val="accent6"/>
                </a:solidFill>
                <a:latin typeface="Calibri"/>
                <a:ea typeface="Calibri"/>
                <a:cs typeface="Calibri"/>
                <a:sym typeface="Calibri"/>
              </a:rPr>
              <a:t>Milyen mértékű megtakarítást eredményez </a:t>
            </a:r>
            <a:br>
              <a:rPr b="1" i="0" lang="hu-HU" sz="1600" u="none" cap="none" strike="noStrike">
                <a:solidFill>
                  <a:schemeClr val="accent6"/>
                </a:solidFill>
                <a:latin typeface="Calibri"/>
                <a:ea typeface="Calibri"/>
                <a:cs typeface="Calibri"/>
                <a:sym typeface="Calibri"/>
              </a:rPr>
            </a:br>
            <a:r>
              <a:rPr b="1" i="0" lang="hu-HU" sz="1600" u="none" cap="none" strike="noStrike">
                <a:solidFill>
                  <a:schemeClr val="accent6"/>
                </a:solidFill>
                <a:latin typeface="Calibri"/>
                <a:ea typeface="Calibri"/>
                <a:cs typeface="Calibri"/>
                <a:sym typeface="Calibri"/>
              </a:rPr>
              <a:t>a helyspecifikus gazdálkodás?</a:t>
            </a:r>
            <a:endParaRPr b="0" i="0" sz="1600" u="none" cap="none" strike="noStrike">
              <a:solidFill>
                <a:schemeClr val="accent6"/>
              </a:solidFill>
              <a:latin typeface="Calibri"/>
              <a:ea typeface="Calibri"/>
              <a:cs typeface="Calibri"/>
              <a:sym typeface="Calibri"/>
            </a:endParaRPr>
          </a:p>
          <a:p>
            <a:pPr indent="-195263" lvl="0" marL="285750" marR="0" rtl="0" algn="l">
              <a:lnSpc>
                <a:spcPct val="100000"/>
              </a:lnSpc>
              <a:spcBef>
                <a:spcPts val="300"/>
              </a:spcBef>
              <a:spcAft>
                <a:spcPts val="0"/>
              </a:spcAft>
              <a:buClr>
                <a:schemeClr val="accent6"/>
              </a:buClr>
              <a:buSzPts val="1776"/>
              <a:buFont typeface="Arial"/>
              <a:buChar char="•"/>
            </a:pPr>
            <a:r>
              <a:rPr b="0" i="0" lang="hu-HU" sz="1600" u="none" cap="none" strike="noStrike">
                <a:solidFill>
                  <a:schemeClr val="accent6"/>
                </a:solidFill>
                <a:latin typeface="Calibri"/>
                <a:ea typeface="Calibri"/>
                <a:cs typeface="Calibri"/>
                <a:sym typeface="Calibri"/>
              </a:rPr>
              <a:t>Kiskunsági homokhátság: 1500 ha-on kb. 20.000Ft/ha</a:t>
            </a:r>
            <a:endParaRPr/>
          </a:p>
          <a:p>
            <a:pPr indent="-195263" lvl="0" marL="285750" marR="0" rtl="0" algn="l">
              <a:lnSpc>
                <a:spcPct val="100000"/>
              </a:lnSpc>
              <a:spcBef>
                <a:spcPts val="300"/>
              </a:spcBef>
              <a:spcAft>
                <a:spcPts val="0"/>
              </a:spcAft>
              <a:buClr>
                <a:schemeClr val="accent6"/>
              </a:buClr>
              <a:buSzPts val="1776"/>
              <a:buFont typeface="Arial"/>
              <a:buChar char="•"/>
            </a:pPr>
            <a:r>
              <a:rPr b="0" i="0" lang="hu-HU" sz="1600" u="none" cap="none" strike="noStrike">
                <a:solidFill>
                  <a:schemeClr val="accent6"/>
                </a:solidFill>
                <a:latin typeface="Calibri"/>
                <a:ea typeface="Calibri"/>
                <a:cs typeface="Calibri"/>
                <a:sym typeface="Calibri"/>
              </a:rPr>
              <a:t>Szerbia: 3000 ha-os gazdaságban kb. 15 %.</a:t>
            </a:r>
            <a:endParaRPr/>
          </a:p>
          <a:p>
            <a:pPr indent="-195263" lvl="0" marL="285750" marR="0" rtl="0" algn="l">
              <a:lnSpc>
                <a:spcPct val="100000"/>
              </a:lnSpc>
              <a:spcBef>
                <a:spcPts val="300"/>
              </a:spcBef>
              <a:spcAft>
                <a:spcPts val="0"/>
              </a:spcAft>
              <a:buClr>
                <a:schemeClr val="accent6"/>
              </a:buClr>
              <a:buSzPts val="1776"/>
              <a:buFont typeface="Arial"/>
              <a:buChar char="•"/>
            </a:pPr>
            <a:r>
              <a:rPr b="0" i="0" lang="hu-HU" sz="1600" u="none" cap="none" strike="noStrike">
                <a:solidFill>
                  <a:schemeClr val="accent6"/>
                </a:solidFill>
                <a:latin typeface="Calibri"/>
                <a:ea typeface="Calibri"/>
                <a:cs typeface="Calibri"/>
                <a:sym typeface="Calibri"/>
              </a:rPr>
              <a:t>Vas-megye, kisüzemi gazdaság:10-15 %</a:t>
            </a:r>
            <a:endParaRPr/>
          </a:p>
          <a:p>
            <a:pPr indent="0" lvl="0" marL="0" marR="0" rtl="0" algn="l">
              <a:lnSpc>
                <a:spcPct val="100000"/>
              </a:lnSpc>
              <a:spcBef>
                <a:spcPts val="0"/>
              </a:spcBef>
              <a:spcAft>
                <a:spcPts val="0"/>
              </a:spcAft>
              <a:buNone/>
            </a:pPr>
            <a:r>
              <a:t/>
            </a:r>
            <a:endParaRPr b="0" i="0" sz="1600" u="none" cap="none" strike="noStrike">
              <a:solidFill>
                <a:schemeClr val="accent6"/>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52"/>
          <p:cNvSpPr txBox="1"/>
          <p:nvPr>
            <p:ph type="title"/>
          </p:nvPr>
        </p:nvSpPr>
        <p:spPr>
          <a:xfrm>
            <a:off x="321547" y="365126"/>
            <a:ext cx="11555605" cy="95331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robotokkal kapcsolatos jogi szabályozás I.</a:t>
            </a:r>
            <a:endParaRPr/>
          </a:p>
        </p:txBody>
      </p:sp>
      <p:sp>
        <p:nvSpPr>
          <p:cNvPr id="590" name="Google Shape;590;p52"/>
          <p:cNvSpPr txBox="1"/>
          <p:nvPr>
            <p:ph idx="1" type="body"/>
          </p:nvPr>
        </p:nvSpPr>
        <p:spPr>
          <a:xfrm>
            <a:off x="460744" y="1506648"/>
            <a:ext cx="5314259" cy="451590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hu-HU" sz="1900">
                <a:latin typeface="Calibri"/>
                <a:ea typeface="Calibri"/>
                <a:cs typeface="Calibri"/>
                <a:sym typeface="Calibri"/>
              </a:rPr>
              <a:t>A jogi szabályozás főbb irányai:</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az új technológia piaci bevezetése,</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a szabványosítás kérdései, </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engedélyeztetés, </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szavatossági-, szerződési vonatkozások,</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működési feltételek, üzemeltetési körülmények,</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a robotok hátrányos társadalmi következményeinek kivédése</a:t>
            </a:r>
            <a:endParaRPr/>
          </a:p>
          <a:p>
            <a:pPr indent="0" lvl="0" marL="114300" rtl="0" algn="l">
              <a:lnSpc>
                <a:spcPct val="90000"/>
              </a:lnSpc>
              <a:spcBef>
                <a:spcPts val="1000"/>
              </a:spcBef>
              <a:spcAft>
                <a:spcPts val="0"/>
              </a:spcAft>
              <a:buSzPts val="1800"/>
              <a:buNone/>
            </a:pPr>
            <a:r>
              <a:rPr b="1" lang="hu-HU" sz="1900">
                <a:latin typeface="Calibri"/>
                <a:ea typeface="Calibri"/>
                <a:cs typeface="Calibri"/>
                <a:sym typeface="Calibri"/>
              </a:rPr>
              <a:t>Az Európai Parlament javaslata:</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közös elveken alapuló európai szabályozás</a:t>
            </a:r>
            <a:endParaRPr/>
          </a:p>
          <a:p>
            <a:pPr indent="-342900" lvl="0" marL="717550" rtl="0" algn="l">
              <a:lnSpc>
                <a:spcPct val="90000"/>
              </a:lnSpc>
              <a:spcBef>
                <a:spcPts val="1000"/>
              </a:spcBef>
              <a:spcAft>
                <a:spcPts val="0"/>
              </a:spcAft>
              <a:buSzPts val="1800"/>
              <a:buChar char="•"/>
            </a:pPr>
            <a:r>
              <a:rPr lang="hu-HU" sz="1900">
                <a:latin typeface="Calibri"/>
                <a:ea typeface="Calibri"/>
                <a:cs typeface="Calibri"/>
                <a:sym typeface="Calibri"/>
              </a:rPr>
              <a:t>polgári jogi szabályok egységesítése.</a:t>
            </a:r>
            <a:endParaRPr/>
          </a:p>
          <a:p>
            <a:pPr indent="-228600" lvl="0" marL="457200" rtl="0" algn="l">
              <a:lnSpc>
                <a:spcPct val="90000"/>
              </a:lnSpc>
              <a:spcBef>
                <a:spcPts val="1000"/>
              </a:spcBef>
              <a:spcAft>
                <a:spcPts val="0"/>
              </a:spcAft>
              <a:buClr>
                <a:srgbClr val="1C9E4A"/>
              </a:buClr>
              <a:buSzPts val="1800"/>
              <a:buNone/>
            </a:pPr>
            <a:r>
              <a:t/>
            </a:r>
            <a:endParaRPr>
              <a:latin typeface="Calibri"/>
              <a:ea typeface="Calibri"/>
              <a:cs typeface="Calibri"/>
              <a:sym typeface="Calibri"/>
            </a:endParaRPr>
          </a:p>
        </p:txBody>
      </p:sp>
      <p:pic>
        <p:nvPicPr>
          <p:cNvPr id="591" name="Google Shape;591;p52"/>
          <p:cNvPicPr preferRelativeResize="0"/>
          <p:nvPr/>
        </p:nvPicPr>
        <p:blipFill rotWithShape="1">
          <a:blip r:embed="rId3">
            <a:alphaModFix/>
          </a:blip>
          <a:srcRect b="0" l="0" r="0" t="0"/>
          <a:stretch/>
        </p:blipFill>
        <p:spPr>
          <a:xfrm>
            <a:off x="5949855" y="1432897"/>
            <a:ext cx="5920598" cy="2331705"/>
          </a:xfrm>
          <a:prstGeom prst="rect">
            <a:avLst/>
          </a:prstGeom>
          <a:noFill/>
          <a:ln>
            <a:noFill/>
          </a:ln>
        </p:spPr>
      </p:pic>
      <p:sp>
        <p:nvSpPr>
          <p:cNvPr id="592" name="Google Shape;592;p52"/>
          <p:cNvSpPr txBox="1"/>
          <p:nvPr/>
        </p:nvSpPr>
        <p:spPr>
          <a:xfrm>
            <a:off x="6177764" y="4005086"/>
            <a:ext cx="4991738" cy="26925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900" u="none" cap="none" strike="noStrike">
                <a:solidFill>
                  <a:srgbClr val="00B050"/>
                </a:solidFill>
                <a:latin typeface="Calibri"/>
                <a:ea typeface="Calibri"/>
                <a:cs typeface="Calibri"/>
                <a:sym typeface="Calibri"/>
              </a:rPr>
              <a:t>A legfontosabb kérdések: </a:t>
            </a:r>
            <a:endParaRPr/>
          </a:p>
          <a:p>
            <a:pPr indent="-342900" lvl="0" marL="717550" marR="0" rtl="0" algn="l">
              <a:lnSpc>
                <a:spcPct val="90000"/>
              </a:lnSpc>
              <a:spcBef>
                <a:spcPts val="1000"/>
              </a:spcBef>
              <a:spcAft>
                <a:spcPts val="0"/>
              </a:spcAft>
              <a:buClr>
                <a:srgbClr val="1C9E4A"/>
              </a:buClr>
              <a:buSzPts val="1800"/>
              <a:buFont typeface="Arial"/>
              <a:buChar char="•"/>
            </a:pPr>
            <a:r>
              <a:rPr b="0" i="0" lang="hu-HU" sz="1900" u="none" cap="none" strike="noStrike">
                <a:solidFill>
                  <a:srgbClr val="1C9E4A"/>
                </a:solidFill>
                <a:latin typeface="Calibri"/>
                <a:ea typeface="Calibri"/>
                <a:cs typeface="Calibri"/>
                <a:sym typeface="Calibri"/>
              </a:rPr>
              <a:t>a robot normatív fogalma, </a:t>
            </a:r>
            <a:endParaRPr/>
          </a:p>
          <a:p>
            <a:pPr indent="-342900" lvl="0" marL="717550" marR="0" rtl="0" algn="l">
              <a:lnSpc>
                <a:spcPct val="90000"/>
              </a:lnSpc>
              <a:spcBef>
                <a:spcPts val="1000"/>
              </a:spcBef>
              <a:spcAft>
                <a:spcPts val="0"/>
              </a:spcAft>
              <a:buClr>
                <a:srgbClr val="1C9E4A"/>
              </a:buClr>
              <a:buSzPts val="1800"/>
              <a:buFont typeface="Arial"/>
              <a:buChar char="•"/>
            </a:pPr>
            <a:r>
              <a:rPr b="0" i="0" lang="hu-HU" sz="1900" u="none" cap="none" strike="noStrike">
                <a:solidFill>
                  <a:srgbClr val="1C9E4A"/>
                </a:solidFill>
                <a:latin typeface="Calibri"/>
                <a:ea typeface="Calibri"/>
                <a:cs typeface="Calibri"/>
                <a:sym typeface="Calibri"/>
              </a:rPr>
              <a:t>a robot jogi státusa, és </a:t>
            </a:r>
            <a:endParaRPr/>
          </a:p>
          <a:p>
            <a:pPr indent="-342900" lvl="0" marL="717550" marR="0" rtl="0" algn="l">
              <a:lnSpc>
                <a:spcPct val="90000"/>
              </a:lnSpc>
              <a:spcBef>
                <a:spcPts val="1000"/>
              </a:spcBef>
              <a:spcAft>
                <a:spcPts val="0"/>
              </a:spcAft>
              <a:buClr>
                <a:srgbClr val="1C9E4A"/>
              </a:buClr>
              <a:buSzPts val="1800"/>
              <a:buFont typeface="Arial"/>
              <a:buChar char="•"/>
            </a:pPr>
            <a:r>
              <a:rPr b="0" i="0" lang="hu-HU" sz="1900" u="none" cap="none" strike="noStrike">
                <a:solidFill>
                  <a:srgbClr val="1C9E4A"/>
                </a:solidFill>
                <a:latin typeface="Calibri"/>
                <a:ea typeface="Calibri"/>
                <a:cs typeface="Calibri"/>
                <a:sym typeface="Calibri"/>
              </a:rPr>
              <a:t>a felelősségi rendszer szabályai</a:t>
            </a:r>
            <a:endParaRPr/>
          </a:p>
          <a:p>
            <a:pPr indent="0" lvl="0" marL="0" marR="0" rtl="0" algn="l">
              <a:lnSpc>
                <a:spcPct val="100000"/>
              </a:lnSpc>
              <a:spcBef>
                <a:spcPts val="0"/>
              </a:spcBef>
              <a:spcAft>
                <a:spcPts val="0"/>
              </a:spcAft>
              <a:buNone/>
            </a:pPr>
            <a:r>
              <a:rPr b="1" i="0" lang="hu-HU" sz="1900" u="none" cap="none" strike="noStrike">
                <a:solidFill>
                  <a:srgbClr val="00B050"/>
                </a:solidFill>
                <a:latin typeface="Calibri"/>
                <a:ea typeface="Calibri"/>
                <a:cs typeface="Calibri"/>
                <a:sym typeface="Calibri"/>
              </a:rPr>
              <a:t>A szabályozások célterületei:</a:t>
            </a:r>
            <a:endParaRPr/>
          </a:p>
          <a:p>
            <a:pPr indent="-342900" lvl="0" marL="717550" marR="0" rtl="0" algn="l">
              <a:lnSpc>
                <a:spcPct val="90000"/>
              </a:lnSpc>
              <a:spcBef>
                <a:spcPts val="1000"/>
              </a:spcBef>
              <a:spcAft>
                <a:spcPts val="0"/>
              </a:spcAft>
              <a:buClr>
                <a:srgbClr val="1C9E4A"/>
              </a:buClr>
              <a:buSzPts val="1800"/>
              <a:buFont typeface="Arial"/>
              <a:buChar char="•"/>
            </a:pPr>
            <a:r>
              <a:rPr b="0" i="0" lang="hu-HU" sz="1900" u="none" cap="none" strike="noStrike">
                <a:solidFill>
                  <a:srgbClr val="1C9E4A"/>
                </a:solidFill>
                <a:latin typeface="Calibri"/>
                <a:ea typeface="Calibri"/>
                <a:cs typeface="Calibri"/>
                <a:sym typeface="Calibri"/>
              </a:rPr>
              <a:t>ipari aspektusok,</a:t>
            </a:r>
            <a:endParaRPr/>
          </a:p>
          <a:p>
            <a:pPr indent="-342900" lvl="0" marL="717550" marR="0" rtl="0" algn="l">
              <a:lnSpc>
                <a:spcPct val="90000"/>
              </a:lnSpc>
              <a:spcBef>
                <a:spcPts val="1000"/>
              </a:spcBef>
              <a:spcAft>
                <a:spcPts val="0"/>
              </a:spcAft>
              <a:buClr>
                <a:srgbClr val="1C9E4A"/>
              </a:buClr>
              <a:buSzPts val="1800"/>
              <a:buFont typeface="Arial"/>
              <a:buChar char="•"/>
            </a:pPr>
            <a:r>
              <a:rPr b="0" i="0" lang="hu-HU" sz="1900" u="none" cap="none" strike="noStrike">
                <a:solidFill>
                  <a:srgbClr val="1C9E4A"/>
                </a:solidFill>
                <a:latin typeface="Calibri"/>
                <a:ea typeface="Calibri"/>
                <a:cs typeface="Calibri"/>
                <a:sym typeface="Calibri"/>
              </a:rPr>
              <a:t>fogyasztó, felhasználó védelem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3"/>
          <p:cNvSpPr txBox="1"/>
          <p:nvPr>
            <p:ph type="title"/>
          </p:nvPr>
        </p:nvSpPr>
        <p:spPr>
          <a:xfrm>
            <a:off x="321547" y="365126"/>
            <a:ext cx="11555605" cy="8788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robotokkal kapcsolatos jogi szabályozás II.</a:t>
            </a:r>
            <a:endParaRPr/>
          </a:p>
        </p:txBody>
      </p:sp>
      <p:sp>
        <p:nvSpPr>
          <p:cNvPr id="599" name="Google Shape;599;p53"/>
          <p:cNvSpPr txBox="1"/>
          <p:nvPr>
            <p:ph idx="1" type="body"/>
          </p:nvPr>
        </p:nvSpPr>
        <p:spPr>
          <a:xfrm>
            <a:off x="314848" y="1244010"/>
            <a:ext cx="11555605" cy="490478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hu-HU" sz="2000">
                <a:latin typeface="Calibri"/>
                <a:ea typeface="Calibri"/>
                <a:cs typeface="Calibri"/>
                <a:sym typeface="Calibri"/>
              </a:rPr>
              <a:t>Néhány aktuális jogi kérdés</a:t>
            </a:r>
            <a:endParaRPr/>
          </a:p>
          <a:p>
            <a:pPr indent="0" lvl="0" marL="90488" rtl="0" algn="l">
              <a:lnSpc>
                <a:spcPct val="90000"/>
              </a:lnSpc>
              <a:spcBef>
                <a:spcPts val="1000"/>
              </a:spcBef>
              <a:spcAft>
                <a:spcPts val="0"/>
              </a:spcAft>
              <a:buSzPts val="1800"/>
              <a:buNone/>
            </a:pPr>
            <a:r>
              <a:rPr b="1" lang="hu-HU" sz="1800">
                <a:latin typeface="Calibri"/>
                <a:ea typeface="Calibri"/>
                <a:cs typeface="Calibri"/>
                <a:sym typeface="Calibri"/>
              </a:rPr>
              <a:t>1) A robot jogalanyiság problematikája – a „Robo Sapiens” jogállásának elismerhetősége:</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lehet-e robot jogviszonyok (jogilag releváns társadalmi viszonyok) alanya, </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lehetnek-e jogai, </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terhelhetik-e kötelezettségek</a:t>
            </a:r>
            <a:endParaRPr/>
          </a:p>
          <a:p>
            <a:pPr indent="0" lvl="0" marL="114300" rtl="0" algn="l">
              <a:lnSpc>
                <a:spcPct val="90000"/>
              </a:lnSpc>
              <a:spcBef>
                <a:spcPts val="1000"/>
              </a:spcBef>
              <a:spcAft>
                <a:spcPts val="0"/>
              </a:spcAft>
              <a:buSzPts val="1800"/>
              <a:buNone/>
            </a:pPr>
            <a:r>
              <a:rPr b="1" lang="hu-HU" sz="1800">
                <a:latin typeface="Calibri"/>
                <a:ea typeface="Calibri"/>
                <a:cs typeface="Calibri"/>
                <a:sym typeface="Calibri"/>
              </a:rPr>
              <a:t>2) Felelősség kérdése:</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felelősségre vonható-e a robot személyesen az általa okozott kárért, </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lehet-e kártérítési jogviszony alanya, </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alanyává válhat-e valamilyen utólagos felelősségi viszonynak</a:t>
            </a:r>
            <a:endParaRPr/>
          </a:p>
          <a:p>
            <a:pPr indent="0" lvl="0" marL="114300" rtl="0" algn="l">
              <a:lnSpc>
                <a:spcPct val="90000"/>
              </a:lnSpc>
              <a:spcBef>
                <a:spcPts val="1000"/>
              </a:spcBef>
              <a:spcAft>
                <a:spcPts val="0"/>
              </a:spcAft>
              <a:buSzPts val="1800"/>
              <a:buNone/>
            </a:pPr>
            <a:r>
              <a:rPr b="1" lang="hu-HU" sz="1800">
                <a:latin typeface="Calibri"/>
                <a:ea typeface="Calibri"/>
                <a:cs typeface="Calibri"/>
                <a:sym typeface="Calibri"/>
              </a:rPr>
              <a:t>3) A robot cselekvőképességének kérdése:</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a jogtudomány szerint emberi absztrakt képesség jogok, és kötelezettségek szerzése, </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mozgatója az emberi tudat, és az akarat,</a:t>
            </a:r>
            <a:endParaRPr/>
          </a:p>
          <a:p>
            <a:pPr indent="-285750" lvl="0" marL="717550" rtl="0" algn="l">
              <a:lnSpc>
                <a:spcPct val="90000"/>
              </a:lnSpc>
              <a:spcBef>
                <a:spcPts val="1000"/>
              </a:spcBef>
              <a:spcAft>
                <a:spcPts val="0"/>
              </a:spcAft>
              <a:buSzPts val="1800"/>
              <a:buChar char="•"/>
            </a:pPr>
            <a:r>
              <a:rPr lang="hu-HU" sz="1800">
                <a:latin typeface="Calibri"/>
                <a:ea typeface="Calibri"/>
                <a:cs typeface="Calibri"/>
                <a:sym typeface="Calibri"/>
              </a:rPr>
              <a:t>a MI alapon működő robot tudata nem feleltethető meg az emberi tudatnak </a:t>
            </a:r>
            <a:endParaRPr/>
          </a:p>
          <a:p>
            <a:pPr indent="-228600" lvl="0" marL="457200" rtl="0" algn="l">
              <a:lnSpc>
                <a:spcPct val="90000"/>
              </a:lnSpc>
              <a:spcBef>
                <a:spcPts val="1000"/>
              </a:spcBef>
              <a:spcAft>
                <a:spcPts val="0"/>
              </a:spcAft>
              <a:buClr>
                <a:srgbClr val="1C9E4A"/>
              </a:buClr>
              <a:buSzPts val="1800"/>
              <a:buNone/>
            </a:pPr>
            <a:r>
              <a:t/>
            </a:r>
            <a:endParaRPr b="1" sz="1800">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b="1" sz="1800">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sz="18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54"/>
          <p:cNvSpPr txBox="1"/>
          <p:nvPr>
            <p:ph type="title"/>
          </p:nvPr>
        </p:nvSpPr>
        <p:spPr>
          <a:xfrm>
            <a:off x="321547" y="365125"/>
            <a:ext cx="11555605" cy="6237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robotokkal kapcsolatos jogi szabályozás III.</a:t>
            </a:r>
            <a:endParaRPr/>
          </a:p>
        </p:txBody>
      </p:sp>
      <p:sp>
        <p:nvSpPr>
          <p:cNvPr id="606" name="Google Shape;606;p54"/>
          <p:cNvSpPr txBox="1"/>
          <p:nvPr>
            <p:ph idx="1" type="body"/>
          </p:nvPr>
        </p:nvSpPr>
        <p:spPr>
          <a:xfrm>
            <a:off x="321547" y="1123875"/>
            <a:ext cx="11555605" cy="494731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b="1" lang="hu-HU" sz="2000">
                <a:latin typeface="Calibri"/>
                <a:ea typeface="Calibri"/>
                <a:cs typeface="Calibri"/>
                <a:sym typeface="Calibri"/>
              </a:rPr>
              <a:t>Drónokra vonatkozó szabályok</a:t>
            </a:r>
            <a:endParaRPr/>
          </a:p>
          <a:p>
            <a:pPr indent="0" lvl="0" marL="0" rtl="0" algn="l">
              <a:lnSpc>
                <a:spcPct val="90000"/>
              </a:lnSpc>
              <a:spcBef>
                <a:spcPts val="1000"/>
              </a:spcBef>
              <a:spcAft>
                <a:spcPts val="0"/>
              </a:spcAft>
              <a:buSzPts val="1800"/>
              <a:buNone/>
            </a:pPr>
            <a:r>
              <a:rPr lang="hu-HU" sz="1800">
                <a:latin typeface="Calibri"/>
                <a:ea typeface="Calibri"/>
                <a:cs typeface="Calibri"/>
                <a:sym typeface="Calibri"/>
              </a:rPr>
              <a:t>A polgári célú légiközlekedés szabályai: </a:t>
            </a:r>
            <a:r>
              <a:rPr b="1" lang="hu-HU" sz="1800">
                <a:latin typeface="Calibri"/>
                <a:ea typeface="Calibri"/>
                <a:cs typeface="Calibri"/>
                <a:sym typeface="Calibri"/>
              </a:rPr>
              <a:t>1995. évi XCVII. törvény</a:t>
            </a:r>
            <a:r>
              <a:rPr lang="hu-HU" sz="1800">
                <a:latin typeface="Calibri"/>
                <a:ea typeface="Calibri"/>
                <a:cs typeface="Calibri"/>
                <a:sym typeface="Calibri"/>
              </a:rPr>
              <a:t>, és rendeletei</a:t>
            </a:r>
            <a:endParaRPr/>
          </a:p>
          <a:p>
            <a:pPr indent="0" lvl="0" marL="0" rtl="0" algn="l">
              <a:lnSpc>
                <a:spcPct val="90000"/>
              </a:lnSpc>
              <a:spcBef>
                <a:spcPts val="1000"/>
              </a:spcBef>
              <a:spcAft>
                <a:spcPts val="0"/>
              </a:spcAft>
              <a:buSzPts val="1800"/>
              <a:buNone/>
            </a:pPr>
            <a:r>
              <a:rPr lang="hu-HU" sz="1800">
                <a:latin typeface="Calibri"/>
                <a:ea typeface="Calibri"/>
                <a:cs typeface="Calibri"/>
                <a:sym typeface="Calibri"/>
              </a:rPr>
              <a:t>A pilóta nélküli légijárművekre vonatkozó szabályok: 2009. évi CXLVII. </a:t>
            </a:r>
            <a:r>
              <a:rPr b="1" lang="hu-HU" sz="1800">
                <a:latin typeface="Calibri"/>
                <a:ea typeface="Calibri"/>
                <a:cs typeface="Calibri"/>
                <a:sym typeface="Calibri"/>
              </a:rPr>
              <a:t>törvény</a:t>
            </a:r>
            <a:r>
              <a:rPr lang="hu-HU" sz="1800">
                <a:latin typeface="Calibri"/>
                <a:ea typeface="Calibri"/>
                <a:cs typeface="Calibri"/>
                <a:sym typeface="Calibri"/>
              </a:rPr>
              <a:t> :</a:t>
            </a:r>
            <a:endParaRPr/>
          </a:p>
          <a:p>
            <a:pPr indent="-285750" lvl="1" marL="742950" rtl="0" algn="l">
              <a:lnSpc>
                <a:spcPct val="90000"/>
              </a:lnSpc>
              <a:spcBef>
                <a:spcPts val="500"/>
              </a:spcBef>
              <a:spcAft>
                <a:spcPts val="0"/>
              </a:spcAft>
              <a:buSzPts val="1800"/>
              <a:buChar char="•"/>
            </a:pPr>
            <a:r>
              <a:rPr lang="hu-HU" sz="1600">
                <a:latin typeface="Calibri"/>
                <a:ea typeface="Calibri"/>
                <a:cs typeface="Calibri"/>
                <a:sym typeface="Calibri"/>
              </a:rPr>
              <a:t>légilajstrom nem szükséges,</a:t>
            </a:r>
            <a:endParaRPr/>
          </a:p>
          <a:p>
            <a:pPr indent="-285750" lvl="1" marL="742950" rtl="0" algn="l">
              <a:lnSpc>
                <a:spcPct val="90000"/>
              </a:lnSpc>
              <a:spcBef>
                <a:spcPts val="500"/>
              </a:spcBef>
              <a:spcAft>
                <a:spcPts val="0"/>
              </a:spcAft>
              <a:buSzPts val="1800"/>
              <a:buChar char="•"/>
            </a:pPr>
            <a:r>
              <a:rPr lang="hu-HU" sz="1600">
                <a:latin typeface="Calibri"/>
                <a:ea typeface="Calibri"/>
                <a:cs typeface="Calibri"/>
                <a:sym typeface="Calibri"/>
              </a:rPr>
              <a:t>a repüléshez esetlegesen szükséges frekvenciát hatóságilag kell engedélyeztetni,</a:t>
            </a:r>
            <a:endParaRPr/>
          </a:p>
          <a:p>
            <a:pPr indent="-285750" lvl="1" marL="742950" rtl="0" algn="l">
              <a:lnSpc>
                <a:spcPct val="90000"/>
              </a:lnSpc>
              <a:spcBef>
                <a:spcPts val="500"/>
              </a:spcBef>
              <a:spcAft>
                <a:spcPts val="0"/>
              </a:spcAft>
              <a:buSzPts val="1800"/>
              <a:buChar char="•"/>
            </a:pPr>
            <a:r>
              <a:rPr lang="hu-HU" sz="1600">
                <a:latin typeface="Calibri"/>
                <a:ea typeface="Calibri"/>
                <a:cs typeface="Calibri"/>
                <a:sym typeface="Calibri"/>
              </a:rPr>
              <a:t>a törvényes reptetéshez légteret kell igényelni</a:t>
            </a:r>
            <a:endParaRPr/>
          </a:p>
          <a:p>
            <a:pPr indent="0" lvl="0" marL="0" rtl="0" algn="l">
              <a:lnSpc>
                <a:spcPct val="90000"/>
              </a:lnSpc>
              <a:spcBef>
                <a:spcPts val="1000"/>
              </a:spcBef>
              <a:spcAft>
                <a:spcPts val="0"/>
              </a:spcAft>
              <a:buSzPts val="1800"/>
              <a:buNone/>
            </a:pPr>
            <a:r>
              <a:rPr b="1" lang="hu-HU" sz="1800">
                <a:latin typeface="Calibri"/>
                <a:ea typeface="Calibri"/>
                <a:cs typeface="Calibri"/>
                <a:sym typeface="Calibri"/>
              </a:rPr>
              <a:t>Érvényes jogszabály: 38/2021. (II. 2.) Korm. Rendelet a pilóta nélküli állami légijárművek repüléséről.</a:t>
            </a:r>
            <a:endParaRPr/>
          </a:p>
          <a:p>
            <a:pPr indent="0" lvl="0" marL="0" rtl="0" algn="l">
              <a:lnSpc>
                <a:spcPct val="90000"/>
              </a:lnSpc>
              <a:spcBef>
                <a:spcPts val="1000"/>
              </a:spcBef>
              <a:spcAft>
                <a:spcPts val="0"/>
              </a:spcAft>
              <a:buSzPts val="1800"/>
              <a:buNone/>
            </a:pPr>
            <a:r>
              <a:rPr b="1" lang="hu-HU" sz="1800">
                <a:latin typeface="Calibri"/>
                <a:ea typeface="Calibri"/>
                <a:cs typeface="Calibri"/>
                <a:sym typeface="Calibri"/>
              </a:rPr>
              <a:t>Járműkategóriák tömeg szerint:</a:t>
            </a:r>
            <a:endParaRPr/>
          </a:p>
          <a:p>
            <a:pPr indent="-285750" lvl="0" marL="285750" rtl="0" algn="l">
              <a:lnSpc>
                <a:spcPct val="90000"/>
              </a:lnSpc>
              <a:spcBef>
                <a:spcPts val="1000"/>
              </a:spcBef>
              <a:spcAft>
                <a:spcPts val="0"/>
              </a:spcAft>
              <a:buSzPts val="1800"/>
              <a:buChar char="•"/>
            </a:pPr>
            <a:r>
              <a:rPr lang="hu-HU" sz="1600">
                <a:latin typeface="Calibri"/>
                <a:ea typeface="Calibri"/>
                <a:cs typeface="Calibri"/>
                <a:sym typeface="Calibri"/>
              </a:rPr>
              <a:t>&lt; 4 kg</a:t>
            </a:r>
            <a:endParaRPr/>
          </a:p>
          <a:p>
            <a:pPr indent="-285750" lvl="0" marL="285750" rtl="0" algn="l">
              <a:lnSpc>
                <a:spcPct val="90000"/>
              </a:lnSpc>
              <a:spcBef>
                <a:spcPts val="1000"/>
              </a:spcBef>
              <a:spcAft>
                <a:spcPts val="0"/>
              </a:spcAft>
              <a:buSzPts val="1800"/>
              <a:buChar char="•"/>
            </a:pPr>
            <a:r>
              <a:rPr lang="hu-HU" sz="1600">
                <a:latin typeface="Calibri"/>
                <a:ea typeface="Calibri"/>
                <a:cs typeface="Calibri"/>
                <a:sym typeface="Calibri"/>
              </a:rPr>
              <a:t>4-25 kg</a:t>
            </a:r>
            <a:endParaRPr/>
          </a:p>
          <a:p>
            <a:pPr indent="-285750" lvl="0" marL="285750" rtl="0" algn="l">
              <a:lnSpc>
                <a:spcPct val="90000"/>
              </a:lnSpc>
              <a:spcBef>
                <a:spcPts val="1000"/>
              </a:spcBef>
              <a:spcAft>
                <a:spcPts val="0"/>
              </a:spcAft>
              <a:buSzPts val="1800"/>
              <a:buChar char="•"/>
            </a:pPr>
            <a:r>
              <a:rPr lang="hu-HU" sz="1600">
                <a:latin typeface="Calibri"/>
                <a:ea typeface="Calibri"/>
                <a:cs typeface="Calibri"/>
                <a:sym typeface="Calibri"/>
              </a:rPr>
              <a:t>25-150 kg</a:t>
            </a:r>
            <a:endParaRPr/>
          </a:p>
          <a:p>
            <a:pPr indent="-285750" lvl="0" marL="285750" rtl="0" algn="l">
              <a:lnSpc>
                <a:spcPct val="90000"/>
              </a:lnSpc>
              <a:spcBef>
                <a:spcPts val="1000"/>
              </a:spcBef>
              <a:spcAft>
                <a:spcPts val="0"/>
              </a:spcAft>
              <a:buSzPts val="1800"/>
              <a:buChar char="•"/>
            </a:pPr>
            <a:r>
              <a:rPr lang="hu-HU" sz="1600">
                <a:latin typeface="Calibri"/>
                <a:ea typeface="Calibri"/>
                <a:cs typeface="Calibri"/>
                <a:sym typeface="Calibri"/>
              </a:rPr>
              <a:t>150-600 kg</a:t>
            </a:r>
            <a:endParaRPr/>
          </a:p>
          <a:p>
            <a:pPr indent="-285750" lvl="0" marL="285750" rtl="0" algn="l">
              <a:lnSpc>
                <a:spcPct val="90000"/>
              </a:lnSpc>
              <a:spcBef>
                <a:spcPts val="1000"/>
              </a:spcBef>
              <a:spcAft>
                <a:spcPts val="0"/>
              </a:spcAft>
              <a:buSzPts val="1800"/>
              <a:buChar char="•"/>
            </a:pPr>
            <a:r>
              <a:rPr lang="hu-HU" sz="1600">
                <a:latin typeface="Calibri"/>
                <a:ea typeface="Calibri"/>
                <a:cs typeface="Calibri"/>
                <a:sym typeface="Calibri"/>
              </a:rPr>
              <a:t>&gt; 600 kg</a:t>
            </a:r>
            <a:endParaRPr/>
          </a:p>
          <a:p>
            <a:pPr indent="0" lvl="0" marL="0" rtl="0" algn="l">
              <a:lnSpc>
                <a:spcPct val="90000"/>
              </a:lnSpc>
              <a:spcBef>
                <a:spcPts val="1000"/>
              </a:spcBef>
              <a:spcAft>
                <a:spcPts val="0"/>
              </a:spcAft>
              <a:buSzPts val="1800"/>
              <a:buNone/>
            </a:pPr>
            <a:r>
              <a:rPr lang="hu-HU" sz="1800">
                <a:latin typeface="Calibri"/>
                <a:ea typeface="Calibri"/>
                <a:cs typeface="Calibri"/>
                <a:sym typeface="Calibri"/>
              </a:rPr>
              <a:t>A jogszabály számos egyéb területet érint, tanulmányozása a drón használata előtt mindenképp ajánlatos.</a:t>
            </a:r>
            <a:endParaRPr/>
          </a:p>
          <a:p>
            <a:pPr indent="-171450" lvl="0" marL="285750" rtl="0" algn="l">
              <a:lnSpc>
                <a:spcPct val="90000"/>
              </a:lnSpc>
              <a:spcBef>
                <a:spcPts val="1000"/>
              </a:spcBef>
              <a:spcAft>
                <a:spcPts val="0"/>
              </a:spcAft>
              <a:buSzPts val="1800"/>
              <a:buFont typeface="Arial"/>
              <a:buNone/>
            </a:pPr>
            <a:r>
              <a:t/>
            </a:r>
            <a:endParaRPr sz="1800">
              <a:latin typeface="Calibri"/>
              <a:ea typeface="Calibri"/>
              <a:cs typeface="Calibri"/>
              <a:sym typeface="Calibri"/>
            </a:endParaRPr>
          </a:p>
          <a:p>
            <a:pPr indent="-171450" lvl="0" marL="285750" rtl="0" algn="l">
              <a:lnSpc>
                <a:spcPct val="90000"/>
              </a:lnSpc>
              <a:spcBef>
                <a:spcPts val="1000"/>
              </a:spcBef>
              <a:spcAft>
                <a:spcPts val="0"/>
              </a:spcAft>
              <a:buSzPts val="1800"/>
              <a:buFont typeface="Arial"/>
              <a:buNone/>
            </a:pPr>
            <a:r>
              <a:t/>
            </a:r>
            <a:endParaRPr sz="1800">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sz="1800">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sz="18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5"/>
          <p:cNvSpPr txBox="1"/>
          <p:nvPr>
            <p:ph type="title"/>
          </p:nvPr>
        </p:nvSpPr>
        <p:spPr>
          <a:xfrm>
            <a:off x="321547" y="365126"/>
            <a:ext cx="11555605" cy="6024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drónos növényvédelem szabályozása</a:t>
            </a:r>
            <a:endParaRPr/>
          </a:p>
        </p:txBody>
      </p:sp>
      <p:sp>
        <p:nvSpPr>
          <p:cNvPr id="612" name="Google Shape;612;p55"/>
          <p:cNvSpPr txBox="1"/>
          <p:nvPr>
            <p:ph idx="1" type="body"/>
          </p:nvPr>
        </p:nvSpPr>
        <p:spPr>
          <a:xfrm>
            <a:off x="245530" y="967564"/>
            <a:ext cx="5979833" cy="55967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hu-HU" sz="1600"/>
              <a:t>EU egységes növényvédelmi keretszabályozása (128/2009 irányelv)</a:t>
            </a:r>
            <a:endParaRPr/>
          </a:p>
          <a:p>
            <a:pPr indent="-357188" lvl="0" marL="714375" rtl="0" algn="l">
              <a:lnSpc>
                <a:spcPct val="90000"/>
              </a:lnSpc>
              <a:spcBef>
                <a:spcPts val="1000"/>
              </a:spcBef>
              <a:spcAft>
                <a:spcPts val="0"/>
              </a:spcAft>
              <a:buSzPts val="1800"/>
              <a:buChar char="•"/>
            </a:pPr>
            <a:r>
              <a:rPr lang="hu-HU" sz="1600"/>
              <a:t>a peszticidek fenntartható használata </a:t>
            </a:r>
            <a:endParaRPr/>
          </a:p>
          <a:p>
            <a:pPr indent="-357188" lvl="0" marL="714375" rtl="0" algn="l">
              <a:lnSpc>
                <a:spcPct val="90000"/>
              </a:lnSpc>
              <a:spcBef>
                <a:spcPts val="1000"/>
              </a:spcBef>
              <a:spcAft>
                <a:spcPts val="0"/>
              </a:spcAft>
              <a:buSzPts val="1800"/>
              <a:buChar char="•"/>
            </a:pPr>
            <a:r>
              <a:rPr lang="hu-HU" sz="1600"/>
              <a:t>a növényvédő szerek kijuttatása</a:t>
            </a:r>
            <a:endParaRPr/>
          </a:p>
          <a:p>
            <a:pPr indent="0" lvl="0" marL="114300" rtl="0" algn="l">
              <a:lnSpc>
                <a:spcPct val="90000"/>
              </a:lnSpc>
              <a:spcBef>
                <a:spcPts val="1000"/>
              </a:spcBef>
              <a:spcAft>
                <a:spcPts val="0"/>
              </a:spcAft>
              <a:buSzPts val="1800"/>
              <a:buNone/>
            </a:pPr>
            <a:r>
              <a:rPr b="1" lang="hu-HU" sz="1600"/>
              <a:t>A mező- és erdőgazdasági légi munkavégzésről szóló rendelet </a:t>
            </a:r>
            <a:br>
              <a:rPr b="1" lang="hu-HU" sz="1600"/>
            </a:br>
            <a:r>
              <a:rPr b="1" lang="hu-HU" sz="1600"/>
              <a:t>(44/2005. (V. 6. FVM-GKM-KvVM együttes rendelet)</a:t>
            </a:r>
            <a:endParaRPr/>
          </a:p>
          <a:p>
            <a:pPr indent="0" lvl="0" marL="114300" rtl="0" algn="l">
              <a:lnSpc>
                <a:spcPct val="90000"/>
              </a:lnSpc>
              <a:spcBef>
                <a:spcPts val="1000"/>
              </a:spcBef>
              <a:spcAft>
                <a:spcPts val="0"/>
              </a:spcAft>
              <a:buSzPts val="1800"/>
              <a:buNone/>
            </a:pPr>
            <a:r>
              <a:rPr b="1" lang="hu-HU" sz="1600"/>
              <a:t>A hazai drónos növényvédelmi keretrendszer szabályozási területei:</a:t>
            </a:r>
            <a:endParaRPr/>
          </a:p>
          <a:p>
            <a:pPr indent="-357188" lvl="0" marL="714375" rtl="0" algn="l">
              <a:lnSpc>
                <a:spcPct val="90000"/>
              </a:lnSpc>
              <a:spcBef>
                <a:spcPts val="1000"/>
              </a:spcBef>
              <a:spcAft>
                <a:spcPts val="0"/>
              </a:spcAft>
              <a:buSzPts val="1800"/>
              <a:buChar char="•"/>
            </a:pPr>
            <a:r>
              <a:rPr lang="hu-HU" sz="1600"/>
              <a:t>a permetező drónok, </a:t>
            </a:r>
            <a:endParaRPr/>
          </a:p>
          <a:p>
            <a:pPr indent="-357188" lvl="0" marL="714375" rtl="0" algn="l">
              <a:lnSpc>
                <a:spcPct val="90000"/>
              </a:lnSpc>
              <a:spcBef>
                <a:spcPts val="1000"/>
              </a:spcBef>
              <a:spcAft>
                <a:spcPts val="0"/>
              </a:spcAft>
              <a:buSzPts val="1800"/>
              <a:buChar char="•"/>
            </a:pPr>
            <a:r>
              <a:rPr lang="hu-HU" sz="1600"/>
              <a:t>alkalmazott növényvédő szerek és </a:t>
            </a:r>
            <a:endParaRPr/>
          </a:p>
          <a:p>
            <a:pPr indent="-357188" lvl="0" marL="714375" rtl="0" algn="l">
              <a:lnSpc>
                <a:spcPct val="90000"/>
              </a:lnSpc>
              <a:spcBef>
                <a:spcPts val="1000"/>
              </a:spcBef>
              <a:spcAft>
                <a:spcPts val="0"/>
              </a:spcAft>
              <a:buSzPts val="1800"/>
              <a:buChar char="•"/>
            </a:pPr>
            <a:r>
              <a:rPr lang="hu-HU" sz="1600"/>
              <a:t>jogszabályi környezet.</a:t>
            </a:r>
            <a:endParaRPr/>
          </a:p>
          <a:p>
            <a:pPr indent="0" lvl="0" marL="114300" rtl="0" algn="l">
              <a:lnSpc>
                <a:spcPct val="90000"/>
              </a:lnSpc>
              <a:spcBef>
                <a:spcPts val="1000"/>
              </a:spcBef>
              <a:spcAft>
                <a:spcPts val="0"/>
              </a:spcAft>
              <a:buSzPts val="1800"/>
              <a:buNone/>
            </a:pPr>
            <a:r>
              <a:rPr b="1" lang="hu-HU" sz="1600"/>
              <a:t>Drónpilóta ismeretek:</a:t>
            </a:r>
            <a:endParaRPr/>
          </a:p>
          <a:p>
            <a:pPr indent="-357188" lvl="0" marL="714375" rtl="0" algn="l">
              <a:lnSpc>
                <a:spcPct val="90000"/>
              </a:lnSpc>
              <a:spcBef>
                <a:spcPts val="1000"/>
              </a:spcBef>
              <a:spcAft>
                <a:spcPts val="0"/>
              </a:spcAft>
              <a:buSzPts val="1800"/>
              <a:buChar char="•"/>
            </a:pPr>
            <a:r>
              <a:rPr lang="hu-HU" sz="1600"/>
              <a:t>növényvédelmi alapismeretek, </a:t>
            </a:r>
            <a:endParaRPr/>
          </a:p>
          <a:p>
            <a:pPr indent="-357188" lvl="0" marL="714375" rtl="0" algn="l">
              <a:lnSpc>
                <a:spcPct val="90000"/>
              </a:lnSpc>
              <a:spcBef>
                <a:spcPts val="1000"/>
              </a:spcBef>
              <a:spcAft>
                <a:spcPts val="0"/>
              </a:spcAft>
              <a:buSzPts val="1800"/>
              <a:buChar char="•"/>
            </a:pPr>
            <a:r>
              <a:rPr lang="hu-HU" sz="1600"/>
              <a:t>szerkezettani alapismeretek, </a:t>
            </a:r>
            <a:endParaRPr/>
          </a:p>
          <a:p>
            <a:pPr indent="-357188" lvl="0" marL="714375" rtl="0" algn="l">
              <a:lnSpc>
                <a:spcPct val="90000"/>
              </a:lnSpc>
              <a:spcBef>
                <a:spcPts val="1000"/>
              </a:spcBef>
              <a:spcAft>
                <a:spcPts val="0"/>
              </a:spcAft>
              <a:buSzPts val="1800"/>
              <a:buChar char="•"/>
            </a:pPr>
            <a:r>
              <a:rPr lang="hu-HU" sz="1600"/>
              <a:t>térinformatika, </a:t>
            </a:r>
            <a:endParaRPr/>
          </a:p>
          <a:p>
            <a:pPr indent="-357188" lvl="0" marL="714375" rtl="0" algn="l">
              <a:lnSpc>
                <a:spcPct val="90000"/>
              </a:lnSpc>
              <a:spcBef>
                <a:spcPts val="1000"/>
              </a:spcBef>
              <a:spcAft>
                <a:spcPts val="0"/>
              </a:spcAft>
              <a:buSzPts val="1800"/>
              <a:buChar char="•"/>
            </a:pPr>
            <a:r>
              <a:rPr lang="hu-HU" sz="1600"/>
              <a:t>agrometeorológia</a:t>
            </a:r>
            <a:endParaRPr/>
          </a:p>
          <a:p>
            <a:pPr indent="-357188" lvl="0" marL="714375" rtl="0" algn="l">
              <a:lnSpc>
                <a:spcPct val="90000"/>
              </a:lnSpc>
              <a:spcBef>
                <a:spcPts val="1000"/>
              </a:spcBef>
              <a:spcAft>
                <a:spcPts val="0"/>
              </a:spcAft>
              <a:buSzPts val="1800"/>
              <a:buChar char="•"/>
            </a:pPr>
            <a:r>
              <a:rPr lang="hu-HU" sz="1600"/>
              <a:t>gyakorlati kezelési ismeretek</a:t>
            </a:r>
            <a:endParaRPr/>
          </a:p>
          <a:p>
            <a:pPr indent="0" lvl="0" marL="114300" rtl="0" algn="l">
              <a:lnSpc>
                <a:spcPct val="90000"/>
              </a:lnSpc>
              <a:spcBef>
                <a:spcPts val="1000"/>
              </a:spcBef>
              <a:spcAft>
                <a:spcPts val="0"/>
              </a:spcAft>
              <a:buSzPts val="1800"/>
              <a:buNone/>
            </a:pPr>
            <a:r>
              <a:t/>
            </a:r>
            <a:endParaRPr sz="1600"/>
          </a:p>
          <a:p>
            <a:pPr indent="0" lvl="0" marL="114300" rtl="0" algn="l">
              <a:lnSpc>
                <a:spcPct val="90000"/>
              </a:lnSpc>
              <a:spcBef>
                <a:spcPts val="1000"/>
              </a:spcBef>
              <a:spcAft>
                <a:spcPts val="0"/>
              </a:spcAft>
              <a:buSzPts val="1800"/>
              <a:buNone/>
            </a:pPr>
            <a:r>
              <a:t/>
            </a:r>
            <a:endParaRPr sz="1600"/>
          </a:p>
          <a:p>
            <a:pPr indent="0" lvl="0" marL="114300" rtl="0" algn="l">
              <a:lnSpc>
                <a:spcPct val="90000"/>
              </a:lnSpc>
              <a:spcBef>
                <a:spcPts val="1000"/>
              </a:spcBef>
              <a:spcAft>
                <a:spcPts val="0"/>
              </a:spcAft>
              <a:buSzPts val="1800"/>
              <a:buNone/>
            </a:pPr>
            <a:r>
              <a:t/>
            </a:r>
            <a:endParaRPr sz="1600"/>
          </a:p>
        </p:txBody>
      </p:sp>
      <p:pic>
        <p:nvPicPr>
          <p:cNvPr id="613" name="Google Shape;613;p55"/>
          <p:cNvPicPr preferRelativeResize="0"/>
          <p:nvPr/>
        </p:nvPicPr>
        <p:blipFill rotWithShape="1">
          <a:blip r:embed="rId3">
            <a:alphaModFix/>
          </a:blip>
          <a:srcRect b="0" l="0" r="0" t="0"/>
          <a:stretch/>
        </p:blipFill>
        <p:spPr>
          <a:xfrm>
            <a:off x="6616594" y="967564"/>
            <a:ext cx="5380804" cy="5380804"/>
          </a:xfrm>
          <a:prstGeom prst="rect">
            <a:avLst/>
          </a:prstGeom>
          <a:noFill/>
          <a:ln>
            <a:noFill/>
          </a:ln>
        </p:spPr>
      </p:pic>
      <p:sp>
        <p:nvSpPr>
          <p:cNvPr id="614" name="Google Shape;614;p55"/>
          <p:cNvSpPr txBox="1"/>
          <p:nvPr/>
        </p:nvSpPr>
        <p:spPr>
          <a:xfrm>
            <a:off x="8886848" y="6492874"/>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65. ábra</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6"/>
          <p:cNvSpPr txBox="1"/>
          <p:nvPr>
            <p:ph type="title"/>
          </p:nvPr>
        </p:nvSpPr>
        <p:spPr>
          <a:xfrm>
            <a:off x="321547" y="365125"/>
            <a:ext cx="11555605" cy="85230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Jó gyakorlatok/esettanulmányok I.</a:t>
            </a:r>
            <a:br>
              <a:rPr lang="hu-HU"/>
            </a:br>
            <a:r>
              <a:rPr i="1" lang="hu-HU" sz="3600"/>
              <a:t>Robotizált sertéstenyésztő üzem</a:t>
            </a:r>
            <a:endParaRPr/>
          </a:p>
        </p:txBody>
      </p:sp>
      <p:sp>
        <p:nvSpPr>
          <p:cNvPr id="621" name="Google Shape;621;p56"/>
          <p:cNvSpPr txBox="1"/>
          <p:nvPr>
            <p:ph idx="1" type="body"/>
          </p:nvPr>
        </p:nvSpPr>
        <p:spPr>
          <a:xfrm>
            <a:off x="279990" y="1426904"/>
            <a:ext cx="5048250" cy="461238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300"/>
              </a:spcBef>
              <a:spcAft>
                <a:spcPts val="0"/>
              </a:spcAft>
              <a:buSzPts val="1800"/>
              <a:buNone/>
            </a:pPr>
            <a:r>
              <a:rPr b="1" lang="hu-HU" sz="1800">
                <a:latin typeface="Calibri"/>
                <a:ea typeface="Calibri"/>
                <a:cs typeface="Calibri"/>
                <a:sym typeface="Calibri"/>
              </a:rPr>
              <a:t>Kórógy Pig Kft. Fábiánsebestyén</a:t>
            </a:r>
            <a:endParaRPr sz="1800">
              <a:latin typeface="Calibri"/>
              <a:ea typeface="Calibri"/>
              <a:cs typeface="Calibri"/>
              <a:sym typeface="Calibri"/>
            </a:endParaRPr>
          </a:p>
          <a:p>
            <a:pPr indent="0" lvl="0" marL="114300" rtl="0" algn="l">
              <a:lnSpc>
                <a:spcPct val="90000"/>
              </a:lnSpc>
              <a:spcBef>
                <a:spcPts val="300"/>
              </a:spcBef>
              <a:spcAft>
                <a:spcPts val="0"/>
              </a:spcAft>
              <a:buSzPts val="1800"/>
              <a:buNone/>
            </a:pPr>
            <a:r>
              <a:rPr b="1" lang="hu-HU" sz="1800">
                <a:latin typeface="Calibri"/>
                <a:ea typeface="Calibri"/>
                <a:cs typeface="Calibri"/>
                <a:sym typeface="Calibri"/>
              </a:rPr>
              <a:t>Profil: </a:t>
            </a:r>
            <a:endParaRPr sz="1800">
              <a:latin typeface="Calibri"/>
              <a:ea typeface="Calibri"/>
              <a:cs typeface="Calibri"/>
              <a:sym typeface="Calibri"/>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sertés tenyésztés, </a:t>
            </a:r>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hízósertés előállítás, </a:t>
            </a:r>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saját felhasználású takarmánykeverék előállítás.</a:t>
            </a:r>
            <a:endParaRPr/>
          </a:p>
          <a:p>
            <a:pPr indent="0" lvl="0" marL="114300" rtl="0" algn="l">
              <a:lnSpc>
                <a:spcPct val="90000"/>
              </a:lnSpc>
              <a:spcBef>
                <a:spcPts val="1200"/>
              </a:spcBef>
              <a:spcAft>
                <a:spcPts val="0"/>
              </a:spcAft>
              <a:buSzPts val="1800"/>
              <a:buNone/>
            </a:pPr>
            <a:r>
              <a:rPr b="1" lang="hu-HU" sz="1800">
                <a:latin typeface="Calibri"/>
                <a:ea typeface="Calibri"/>
                <a:cs typeface="Calibri"/>
                <a:sym typeface="Calibri"/>
              </a:rPr>
              <a:t>Termelési volumen:</a:t>
            </a:r>
            <a:endParaRPr sz="1800">
              <a:latin typeface="Calibri"/>
              <a:ea typeface="Calibri"/>
              <a:cs typeface="Calibri"/>
              <a:sym typeface="Calibri"/>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évi 3500 t hízósertés,</a:t>
            </a:r>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20.050 állat,</a:t>
            </a:r>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a térség egyik legnagyobb sertéshús előállítója</a:t>
            </a:r>
            <a:endParaRPr/>
          </a:p>
          <a:p>
            <a:pPr indent="0" lvl="0" marL="114300" rtl="0" algn="l">
              <a:lnSpc>
                <a:spcPct val="90000"/>
              </a:lnSpc>
              <a:spcBef>
                <a:spcPts val="1200"/>
              </a:spcBef>
              <a:spcAft>
                <a:spcPts val="0"/>
              </a:spcAft>
              <a:buSzPts val="1800"/>
              <a:buNone/>
            </a:pPr>
            <a:r>
              <a:rPr b="1" lang="hu-HU" sz="1800">
                <a:latin typeface="Calibri"/>
                <a:ea typeface="Calibri"/>
                <a:cs typeface="Calibri"/>
                <a:sym typeface="Calibri"/>
              </a:rPr>
              <a:t>Fejlesztési cél:</a:t>
            </a:r>
            <a:endParaRPr sz="1800">
              <a:latin typeface="Calibri"/>
              <a:ea typeface="Calibri"/>
              <a:cs typeface="Calibri"/>
              <a:sym typeface="Calibri"/>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a környezetvédelmi és állatjóléti előírásoknak megfelelő hatékony termékelőállítás, </a:t>
            </a:r>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termelési hatékonyság fokozása,</a:t>
            </a:r>
            <a:endParaRPr/>
          </a:p>
          <a:p>
            <a:pPr indent="-285750" lvl="0" marL="285750" rtl="0" algn="l">
              <a:lnSpc>
                <a:spcPct val="90000"/>
              </a:lnSpc>
              <a:spcBef>
                <a:spcPts val="300"/>
              </a:spcBef>
              <a:spcAft>
                <a:spcPts val="0"/>
              </a:spcAft>
              <a:buSzPts val="1800"/>
              <a:buFont typeface="Arial"/>
              <a:buChar char="•"/>
            </a:pPr>
            <a:r>
              <a:rPr lang="hu-HU" sz="1800">
                <a:latin typeface="Calibri"/>
                <a:ea typeface="Calibri"/>
                <a:cs typeface="Calibri"/>
                <a:sym typeface="Calibri"/>
              </a:rPr>
              <a:t>a versenyképes és gazdaságos termelés folyamatos megvalósítása</a:t>
            </a:r>
            <a:endParaRPr/>
          </a:p>
          <a:p>
            <a:pPr indent="-228600" lvl="0" marL="457200" rtl="0" algn="l">
              <a:lnSpc>
                <a:spcPct val="90000"/>
              </a:lnSpc>
              <a:spcBef>
                <a:spcPts val="300"/>
              </a:spcBef>
              <a:spcAft>
                <a:spcPts val="0"/>
              </a:spcAft>
              <a:buSzPts val="1800"/>
              <a:buNone/>
            </a:pPr>
            <a:r>
              <a:t/>
            </a:r>
            <a:endParaRPr b="1" sz="1800">
              <a:latin typeface="Calibri"/>
              <a:ea typeface="Calibri"/>
              <a:cs typeface="Calibri"/>
              <a:sym typeface="Calibri"/>
            </a:endParaRPr>
          </a:p>
          <a:p>
            <a:pPr indent="-228600" lvl="0" marL="457200" rtl="0" algn="l">
              <a:lnSpc>
                <a:spcPct val="90000"/>
              </a:lnSpc>
              <a:spcBef>
                <a:spcPts val="300"/>
              </a:spcBef>
              <a:spcAft>
                <a:spcPts val="0"/>
              </a:spcAft>
              <a:buSzPts val="1800"/>
              <a:buNone/>
            </a:pPr>
            <a:r>
              <a:t/>
            </a:r>
            <a:endParaRPr sz="1800">
              <a:latin typeface="Calibri"/>
              <a:ea typeface="Calibri"/>
              <a:cs typeface="Calibri"/>
              <a:sym typeface="Calibri"/>
            </a:endParaRPr>
          </a:p>
        </p:txBody>
      </p:sp>
      <p:sp>
        <p:nvSpPr>
          <p:cNvPr id="622" name="Google Shape;622;p56"/>
          <p:cNvSpPr txBox="1"/>
          <p:nvPr/>
        </p:nvSpPr>
        <p:spPr>
          <a:xfrm>
            <a:off x="5381404" y="1426904"/>
            <a:ext cx="6383522" cy="52937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rgbClr val="00B050"/>
                </a:solidFill>
                <a:latin typeface="Calibri"/>
                <a:ea typeface="Calibri"/>
                <a:cs typeface="Calibri"/>
                <a:sym typeface="Calibri"/>
              </a:rPr>
              <a:t>Sikeres beruházás (beüzemelés : 2015)</a:t>
            </a:r>
            <a:endParaRPr/>
          </a:p>
          <a:p>
            <a:pPr indent="0" lvl="0" marL="0" marR="0" rtl="0" algn="l">
              <a:lnSpc>
                <a:spcPct val="100000"/>
              </a:lnSpc>
              <a:spcBef>
                <a:spcPts val="300"/>
              </a:spcBef>
              <a:spcAft>
                <a:spcPts val="0"/>
              </a:spcAft>
              <a:buNone/>
            </a:pPr>
            <a:r>
              <a:rPr b="1" i="0" lang="hu-HU" sz="1800" u="none" cap="none" strike="noStrike">
                <a:solidFill>
                  <a:srgbClr val="00B050"/>
                </a:solidFill>
                <a:latin typeface="Calibri"/>
                <a:ea typeface="Calibri"/>
                <a:cs typeface="Calibri"/>
                <a:sym typeface="Calibri"/>
              </a:rPr>
              <a:t>1) 3 db, egyenként 300 férőhelyes, vemhes koca elhelyezést </a:t>
            </a:r>
            <a:br>
              <a:rPr b="1" i="0" lang="hu-HU" sz="1800" u="none" cap="none" strike="noStrike">
                <a:solidFill>
                  <a:srgbClr val="00B050"/>
                </a:solidFill>
                <a:latin typeface="Calibri"/>
                <a:ea typeface="Calibri"/>
                <a:cs typeface="Calibri"/>
                <a:sym typeface="Calibri"/>
              </a:rPr>
            </a:br>
            <a:r>
              <a:rPr b="1" i="0" lang="hu-HU" sz="1800" u="none" cap="none" strike="noStrike">
                <a:solidFill>
                  <a:srgbClr val="00B050"/>
                </a:solidFill>
                <a:latin typeface="Calibri"/>
                <a:ea typeface="Calibri"/>
                <a:cs typeface="Calibri"/>
                <a:sym typeface="Calibri"/>
              </a:rPr>
              <a:t>biztosító korszerű istálló</a:t>
            </a:r>
            <a:endParaRPr b="0" i="0" sz="1800" u="none" cap="none" strike="noStrike">
              <a:solidFill>
                <a:srgbClr val="00B050"/>
              </a:solidFill>
              <a:latin typeface="Calibri"/>
              <a:ea typeface="Calibri"/>
              <a:cs typeface="Calibri"/>
              <a:sym typeface="Calibri"/>
            </a:endParaRPr>
          </a:p>
          <a:p>
            <a:pPr indent="0" lvl="3" marL="355600" marR="0" rtl="0" algn="l">
              <a:lnSpc>
                <a:spcPct val="100000"/>
              </a:lnSpc>
              <a:spcBef>
                <a:spcPts val="300"/>
              </a:spcBef>
              <a:spcAft>
                <a:spcPts val="0"/>
              </a:spcAft>
              <a:buNone/>
            </a:pPr>
            <a:r>
              <a:rPr b="0" i="1" lang="hu-HU" sz="1800" u="none" cap="none" strike="noStrike">
                <a:solidFill>
                  <a:srgbClr val="00B050"/>
                </a:solidFill>
                <a:latin typeface="Calibri"/>
                <a:ea typeface="Calibri"/>
                <a:cs typeface="Calibri"/>
                <a:sym typeface="Calibri"/>
              </a:rPr>
              <a:t>Állatjóléti, illetve a környezetvédelmi célok megvalósítása</a:t>
            </a:r>
            <a:endParaRPr/>
          </a:p>
          <a:p>
            <a:pPr indent="0" lvl="1" marL="0" marR="0" rtl="0" algn="l">
              <a:lnSpc>
                <a:spcPct val="100000"/>
              </a:lnSpc>
              <a:spcBef>
                <a:spcPts val="600"/>
              </a:spcBef>
              <a:spcAft>
                <a:spcPts val="0"/>
              </a:spcAft>
              <a:buNone/>
            </a:pPr>
            <a:r>
              <a:rPr b="1" i="0" lang="hu-HU" sz="1800" u="none" cap="none" strike="noStrike">
                <a:solidFill>
                  <a:srgbClr val="00B050"/>
                </a:solidFill>
                <a:latin typeface="Calibri"/>
                <a:ea typeface="Calibri"/>
                <a:cs typeface="Calibri"/>
                <a:sym typeface="Calibri"/>
              </a:rPr>
              <a:t>2) Automatizált takarmányozási rendszer</a:t>
            </a:r>
            <a:endParaRPr/>
          </a:p>
          <a:p>
            <a:pPr indent="0" lvl="1" marL="355600" marR="0" rtl="0" algn="l">
              <a:lnSpc>
                <a:spcPct val="100000"/>
              </a:lnSpc>
              <a:spcBef>
                <a:spcPts val="300"/>
              </a:spcBef>
              <a:spcAft>
                <a:spcPts val="0"/>
              </a:spcAft>
              <a:buNone/>
            </a:pPr>
            <a:r>
              <a:rPr b="0" i="1" lang="hu-HU" sz="1800" u="none" cap="none" strike="noStrike">
                <a:solidFill>
                  <a:srgbClr val="00B050"/>
                </a:solidFill>
                <a:latin typeface="Calibri"/>
                <a:ea typeface="Calibri"/>
                <a:cs typeface="Calibri"/>
                <a:sym typeface="Calibri"/>
              </a:rPr>
              <a:t>Hatékony, versenyképes költségoptimált termelés</a:t>
            </a:r>
            <a:endParaRPr/>
          </a:p>
          <a:p>
            <a:pPr indent="0" lvl="1" marL="0" marR="0" rtl="0" algn="l">
              <a:lnSpc>
                <a:spcPct val="100000"/>
              </a:lnSpc>
              <a:spcBef>
                <a:spcPts val="1200"/>
              </a:spcBef>
              <a:spcAft>
                <a:spcPts val="0"/>
              </a:spcAft>
              <a:buNone/>
            </a:pPr>
            <a:r>
              <a:rPr b="1" i="0" lang="hu-HU" sz="1800" u="none" cap="none" strike="noStrike">
                <a:solidFill>
                  <a:srgbClr val="00B050"/>
                </a:solidFill>
                <a:latin typeface="Calibri"/>
                <a:ea typeface="Calibri"/>
                <a:cs typeface="Calibri"/>
                <a:sym typeface="Calibri"/>
              </a:rPr>
              <a:t>Eredmények</a:t>
            </a:r>
            <a:r>
              <a:rPr b="0" i="0" lang="hu-HU" sz="1800" u="none" cap="none" strike="noStrike">
                <a:solidFill>
                  <a:srgbClr val="00B050"/>
                </a:solidFill>
                <a:latin typeface="Calibri"/>
                <a:ea typeface="Calibri"/>
                <a:cs typeface="Calibri"/>
                <a:sym typeface="Calibri"/>
              </a:rPr>
              <a:t>:</a:t>
            </a:r>
            <a:endParaRPr/>
          </a:p>
          <a:p>
            <a:pPr indent="0" lvl="1" marL="0" marR="0" rtl="0" algn="l">
              <a:lnSpc>
                <a:spcPct val="100000"/>
              </a:lnSpc>
              <a:spcBef>
                <a:spcPts val="300"/>
              </a:spcBef>
              <a:spcAft>
                <a:spcPts val="0"/>
              </a:spcAft>
              <a:buNone/>
            </a:pPr>
            <a:r>
              <a:rPr b="1" i="0" lang="hu-HU" sz="1800" u="none" cap="none" strike="noStrike">
                <a:solidFill>
                  <a:srgbClr val="00B050"/>
                </a:solidFill>
                <a:latin typeface="Calibri"/>
                <a:ea typeface="Calibri"/>
                <a:cs typeface="Calibri"/>
                <a:sym typeface="Calibri"/>
              </a:rPr>
              <a:t>1) Korszerű istálló technika:</a:t>
            </a:r>
            <a:endParaRPr/>
          </a:p>
          <a:p>
            <a:pPr indent="-285750" lvl="1" marL="285750" marR="0" rtl="0" algn="l">
              <a:lnSpc>
                <a:spcPct val="100000"/>
              </a:lnSpc>
              <a:spcBef>
                <a:spcPts val="3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a hígtrágya mennyisége 40%-al csökkent,</a:t>
            </a:r>
            <a:endParaRPr/>
          </a:p>
          <a:p>
            <a:pPr indent="-285750" lvl="1" marL="285750" marR="0" rtl="0" algn="l">
              <a:lnSpc>
                <a:spcPct val="100000"/>
              </a:lnSpc>
              <a:spcBef>
                <a:spcPts val="300"/>
              </a:spcBef>
              <a:spcAft>
                <a:spcPts val="0"/>
              </a:spcAft>
              <a:buClr>
                <a:schemeClr val="accent6"/>
              </a:buClr>
              <a:buSzPts val="1800"/>
              <a:buFont typeface="Arial"/>
              <a:buChar char="•"/>
            </a:pPr>
            <a:r>
              <a:rPr b="0" i="0" lang="hu-HU" sz="1800" u="none" cap="none" strike="noStrike">
                <a:solidFill>
                  <a:srgbClr val="00B050"/>
                </a:solidFill>
                <a:latin typeface="Calibri"/>
                <a:ea typeface="Calibri"/>
                <a:cs typeface="Calibri"/>
                <a:sym typeface="Calibri"/>
              </a:rPr>
              <a:t>a villamos energia felhasználása 50%-al kevesebb</a:t>
            </a:r>
            <a:endParaRPr/>
          </a:p>
          <a:p>
            <a:pPr indent="0" lvl="1" marL="0" marR="0" rtl="0" algn="l">
              <a:lnSpc>
                <a:spcPct val="100000"/>
              </a:lnSpc>
              <a:spcBef>
                <a:spcPts val="300"/>
              </a:spcBef>
              <a:spcAft>
                <a:spcPts val="0"/>
              </a:spcAft>
              <a:buNone/>
            </a:pPr>
            <a:r>
              <a:rPr b="1" i="0" lang="hu-HU" sz="1800" u="none" cap="none" strike="noStrike">
                <a:solidFill>
                  <a:srgbClr val="00B050"/>
                </a:solidFill>
                <a:latin typeface="Calibri"/>
                <a:ea typeface="Calibri"/>
                <a:cs typeface="Calibri"/>
                <a:sym typeface="Calibri"/>
              </a:rPr>
              <a:t>2) Egyedi takarmányozási rendszer: </a:t>
            </a:r>
            <a:endParaRPr/>
          </a:p>
          <a:p>
            <a:pPr indent="-285750" lvl="1" marL="285750" marR="0" rtl="0" algn="l">
              <a:lnSpc>
                <a:spcPct val="100000"/>
              </a:lnSpc>
              <a:spcBef>
                <a:spcPts val="30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takarmány felhasználás csökkenése 4,4 kg-ról 3,4 kg-ra,</a:t>
            </a:r>
            <a:endParaRPr/>
          </a:p>
          <a:p>
            <a:pPr indent="-285750" lvl="1" marL="285750" marR="0" rtl="0" algn="l">
              <a:lnSpc>
                <a:spcPct val="100000"/>
              </a:lnSpc>
              <a:spcBef>
                <a:spcPts val="30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éves megtakarítás 900 egyedre: 900 db x1 kg/nap x 365 = 328500 kg, </a:t>
            </a:r>
            <a:endParaRPr/>
          </a:p>
          <a:p>
            <a:pPr indent="-285750" lvl="1" marL="285750" marR="0" rtl="0" algn="l">
              <a:lnSpc>
                <a:spcPct val="100000"/>
              </a:lnSpc>
              <a:spcBef>
                <a:spcPts val="30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328500 kg x 58 Ft/kg = 16.425.000 Ft/év </a:t>
            </a:r>
            <a:endParaRPr/>
          </a:p>
          <a:p>
            <a:pPr indent="0" lvl="1" marL="0" marR="0" rtl="0" algn="l">
              <a:lnSpc>
                <a:spcPct val="100000"/>
              </a:lnSpc>
              <a:spcBef>
                <a:spcPts val="1200"/>
              </a:spcBef>
              <a:spcAft>
                <a:spcPts val="0"/>
              </a:spcAft>
              <a:buNone/>
            </a:pPr>
            <a:r>
              <a:rPr b="1" i="0" lang="hu-HU" sz="1800" u="none" cap="none" strike="noStrike">
                <a:solidFill>
                  <a:srgbClr val="00B050"/>
                </a:solidFill>
                <a:latin typeface="Calibri"/>
                <a:ea typeface="Calibri"/>
                <a:cs typeface="Calibri"/>
                <a:sym typeface="Calibri"/>
              </a:rPr>
              <a:t>A beruházás megtérülése: 2,5 év</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7"/>
          <p:cNvSpPr txBox="1"/>
          <p:nvPr>
            <p:ph type="title"/>
          </p:nvPr>
        </p:nvSpPr>
        <p:spPr>
          <a:xfrm>
            <a:off x="321547" y="365126"/>
            <a:ext cx="11555605" cy="101749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Jó gyakorlatok/esettanulmányok I.</a:t>
            </a:r>
            <a:br>
              <a:rPr lang="hu-HU"/>
            </a:br>
            <a:r>
              <a:rPr i="1" lang="hu-HU" sz="3600"/>
              <a:t>Robotizált sertéstenyésztő üzem</a:t>
            </a:r>
            <a:endParaRPr/>
          </a:p>
        </p:txBody>
      </p:sp>
      <p:pic>
        <p:nvPicPr>
          <p:cNvPr id="629" name="Google Shape;629;p57"/>
          <p:cNvPicPr preferRelativeResize="0"/>
          <p:nvPr/>
        </p:nvPicPr>
        <p:blipFill rotWithShape="1">
          <a:blip r:embed="rId3">
            <a:alphaModFix/>
          </a:blip>
          <a:srcRect b="0" l="0" r="0" t="0"/>
          <a:stretch/>
        </p:blipFill>
        <p:spPr>
          <a:xfrm>
            <a:off x="304800" y="2177464"/>
            <a:ext cx="5365750" cy="4024312"/>
          </a:xfrm>
          <a:prstGeom prst="rect">
            <a:avLst/>
          </a:prstGeom>
          <a:noFill/>
          <a:ln>
            <a:noFill/>
          </a:ln>
        </p:spPr>
      </p:pic>
      <p:pic>
        <p:nvPicPr>
          <p:cNvPr id="630" name="Google Shape;630;p57"/>
          <p:cNvPicPr preferRelativeResize="0"/>
          <p:nvPr>
            <p:ph idx="1" type="body"/>
          </p:nvPr>
        </p:nvPicPr>
        <p:blipFill rotWithShape="1">
          <a:blip r:embed="rId4">
            <a:alphaModFix/>
          </a:blip>
          <a:srcRect b="0" l="0" r="0" t="0"/>
          <a:stretch/>
        </p:blipFill>
        <p:spPr>
          <a:xfrm>
            <a:off x="5833534" y="2177464"/>
            <a:ext cx="3026435" cy="4035248"/>
          </a:xfrm>
          <a:prstGeom prst="rect">
            <a:avLst/>
          </a:prstGeom>
          <a:noFill/>
          <a:ln>
            <a:noFill/>
          </a:ln>
        </p:spPr>
      </p:pic>
      <p:pic>
        <p:nvPicPr>
          <p:cNvPr id="631" name="Google Shape;631;p57"/>
          <p:cNvPicPr preferRelativeResize="0"/>
          <p:nvPr/>
        </p:nvPicPr>
        <p:blipFill rotWithShape="1">
          <a:blip r:embed="rId5">
            <a:alphaModFix/>
          </a:blip>
          <a:srcRect b="0" l="0" r="0" t="0"/>
          <a:stretch/>
        </p:blipFill>
        <p:spPr>
          <a:xfrm>
            <a:off x="9056820" y="1998174"/>
            <a:ext cx="2859881" cy="2144911"/>
          </a:xfrm>
          <a:prstGeom prst="rect">
            <a:avLst/>
          </a:prstGeom>
          <a:noFill/>
          <a:ln>
            <a:noFill/>
          </a:ln>
        </p:spPr>
      </p:pic>
      <p:sp>
        <p:nvSpPr>
          <p:cNvPr id="632" name="Google Shape;632;p57"/>
          <p:cNvSpPr txBox="1"/>
          <p:nvPr/>
        </p:nvSpPr>
        <p:spPr>
          <a:xfrm>
            <a:off x="338667" y="1690688"/>
            <a:ext cx="529801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Takarmányadagoló automatika, állatterelő rendszer</a:t>
            </a:r>
            <a:endParaRPr/>
          </a:p>
        </p:txBody>
      </p:sp>
      <p:sp>
        <p:nvSpPr>
          <p:cNvPr id="633" name="Google Shape;633;p57"/>
          <p:cNvSpPr txBox="1"/>
          <p:nvPr/>
        </p:nvSpPr>
        <p:spPr>
          <a:xfrm>
            <a:off x="5670550" y="1605115"/>
            <a:ext cx="3299354"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Az etetőkutricából kivezető terelőkapus folyosó</a:t>
            </a:r>
            <a:endParaRPr/>
          </a:p>
        </p:txBody>
      </p:sp>
      <p:sp>
        <p:nvSpPr>
          <p:cNvPr id="634" name="Google Shape;634;p57"/>
          <p:cNvSpPr txBox="1"/>
          <p:nvPr/>
        </p:nvSpPr>
        <p:spPr>
          <a:xfrm>
            <a:off x="8958440" y="1489054"/>
            <a:ext cx="305664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Szeparáló terelő kapus rendszer</a:t>
            </a:r>
            <a:endParaRPr/>
          </a:p>
        </p:txBody>
      </p:sp>
      <p:pic>
        <p:nvPicPr>
          <p:cNvPr id="635" name="Google Shape;635;p57"/>
          <p:cNvPicPr preferRelativeResize="0"/>
          <p:nvPr/>
        </p:nvPicPr>
        <p:blipFill rotWithShape="1">
          <a:blip r:embed="rId6">
            <a:alphaModFix/>
          </a:blip>
          <a:srcRect b="0" l="0" r="0" t="0"/>
          <a:stretch/>
        </p:blipFill>
        <p:spPr>
          <a:xfrm>
            <a:off x="9056820" y="4478481"/>
            <a:ext cx="2995922" cy="2246942"/>
          </a:xfrm>
          <a:prstGeom prst="rect">
            <a:avLst/>
          </a:prstGeom>
          <a:noFill/>
          <a:ln>
            <a:noFill/>
          </a:ln>
        </p:spPr>
      </p:pic>
      <p:sp>
        <p:nvSpPr>
          <p:cNvPr id="636" name="Google Shape;636;p57"/>
          <p:cNvSpPr txBox="1"/>
          <p:nvPr/>
        </p:nvSpPr>
        <p:spPr>
          <a:xfrm>
            <a:off x="2415123" y="6308209"/>
            <a:ext cx="7441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66 ábra</a:t>
            </a:r>
            <a:endParaRPr/>
          </a:p>
        </p:txBody>
      </p:sp>
      <p:sp>
        <p:nvSpPr>
          <p:cNvPr id="637" name="Google Shape;637;p57"/>
          <p:cNvSpPr txBox="1"/>
          <p:nvPr/>
        </p:nvSpPr>
        <p:spPr>
          <a:xfrm>
            <a:off x="6754333" y="6338986"/>
            <a:ext cx="7441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67 ábra</a:t>
            </a:r>
            <a:endParaRPr/>
          </a:p>
        </p:txBody>
      </p:sp>
      <p:sp>
        <p:nvSpPr>
          <p:cNvPr id="638" name="Google Shape;638;p57"/>
          <p:cNvSpPr txBox="1"/>
          <p:nvPr/>
        </p:nvSpPr>
        <p:spPr>
          <a:xfrm>
            <a:off x="10210800" y="4156894"/>
            <a:ext cx="79060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68 ábra</a:t>
            </a:r>
            <a:endParaRPr/>
          </a:p>
        </p:txBody>
      </p:sp>
      <p:sp>
        <p:nvSpPr>
          <p:cNvPr id="639" name="Google Shape;639;p57"/>
          <p:cNvSpPr txBox="1"/>
          <p:nvPr/>
        </p:nvSpPr>
        <p:spPr>
          <a:xfrm>
            <a:off x="8053762" y="6431320"/>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69. ábra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8"/>
          <p:cNvSpPr txBox="1"/>
          <p:nvPr>
            <p:ph type="title"/>
          </p:nvPr>
        </p:nvSpPr>
        <p:spPr>
          <a:xfrm>
            <a:off x="318197" y="179731"/>
            <a:ext cx="11555605" cy="113099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Jó gyakorlatok/esettanulmányok II.</a:t>
            </a:r>
            <a:br>
              <a:rPr lang="hu-HU"/>
            </a:br>
            <a:r>
              <a:rPr i="1" lang="hu-HU" sz="3600"/>
              <a:t>Automatizált növényházi zöldségtermesztés </a:t>
            </a:r>
            <a:endParaRPr/>
          </a:p>
        </p:txBody>
      </p:sp>
      <p:sp>
        <p:nvSpPr>
          <p:cNvPr id="645" name="Google Shape;645;p58"/>
          <p:cNvSpPr txBox="1"/>
          <p:nvPr>
            <p:ph idx="1" type="body"/>
          </p:nvPr>
        </p:nvSpPr>
        <p:spPr>
          <a:xfrm>
            <a:off x="270723" y="1365359"/>
            <a:ext cx="3981450" cy="4881269"/>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hu-HU" sz="1800">
                <a:latin typeface="Calibri"/>
                <a:ea typeface="Calibri"/>
                <a:cs typeface="Calibri"/>
                <a:sym typeface="Calibri"/>
              </a:rPr>
              <a:t>Árpád-Agrár Zrt</a:t>
            </a:r>
            <a:endParaRPr sz="1800">
              <a:latin typeface="Calibri"/>
              <a:ea typeface="Calibri"/>
              <a:cs typeface="Calibri"/>
              <a:sym typeface="Calibri"/>
            </a:endParaRPr>
          </a:p>
          <a:p>
            <a:pPr indent="0" lvl="0" marL="114300" rtl="0" algn="l">
              <a:lnSpc>
                <a:spcPct val="90000"/>
              </a:lnSpc>
              <a:spcBef>
                <a:spcPts val="1000"/>
              </a:spcBef>
              <a:spcAft>
                <a:spcPts val="0"/>
              </a:spcAft>
              <a:buSzPts val="1800"/>
              <a:buNone/>
            </a:pPr>
            <a:r>
              <a:rPr b="1" lang="hu-HU" sz="1600">
                <a:latin typeface="Calibri"/>
                <a:ea typeface="Calibri"/>
                <a:cs typeface="Calibri"/>
                <a:sym typeface="Calibri"/>
              </a:rPr>
              <a:t>Termelési profil:</a:t>
            </a:r>
            <a:endParaRPr sz="1600">
              <a:latin typeface="Calibri"/>
              <a:ea typeface="Calibri"/>
              <a:cs typeface="Calibri"/>
              <a:sym typeface="Calibri"/>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kertészeti növénytermesztés,</a:t>
            </a:r>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szántóföldi növénytermesztés szarvasmarhatartáshoz,</a:t>
            </a:r>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takarmánykészítés,</a:t>
            </a:r>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szarvasmarhatartás</a:t>
            </a:r>
            <a:endParaRPr b="1" sz="1600">
              <a:latin typeface="Calibri"/>
              <a:ea typeface="Calibri"/>
              <a:cs typeface="Calibri"/>
              <a:sym typeface="Calibri"/>
            </a:endParaRPr>
          </a:p>
          <a:p>
            <a:pPr indent="0" lvl="0" marL="114300" rtl="0" algn="l">
              <a:lnSpc>
                <a:spcPct val="90000"/>
              </a:lnSpc>
              <a:spcBef>
                <a:spcPts val="1000"/>
              </a:spcBef>
              <a:spcAft>
                <a:spcPts val="0"/>
              </a:spcAft>
              <a:buSzPts val="1800"/>
              <a:buNone/>
            </a:pPr>
            <a:r>
              <a:rPr b="1" lang="hu-HU" sz="1600">
                <a:latin typeface="Calibri"/>
                <a:ea typeface="Calibri"/>
                <a:cs typeface="Calibri"/>
                <a:sym typeface="Calibri"/>
              </a:rPr>
              <a:t>Termálvízre alapozott energetikai rendszer:</a:t>
            </a:r>
            <a:endParaRPr sz="1600">
              <a:latin typeface="Calibri"/>
              <a:ea typeface="Calibri"/>
              <a:cs typeface="Calibri"/>
              <a:sym typeface="Calibri"/>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az Árpád Szövetkezet első üvegháza </a:t>
            </a:r>
            <a:br>
              <a:rPr lang="hu-HU" sz="1600">
                <a:latin typeface="Calibri"/>
                <a:ea typeface="Calibri"/>
                <a:cs typeface="Calibri"/>
                <a:sym typeface="Calibri"/>
              </a:rPr>
            </a:br>
            <a:r>
              <a:rPr lang="hu-HU" sz="1600">
                <a:latin typeface="Calibri"/>
                <a:ea typeface="Calibri"/>
                <a:cs typeface="Calibri"/>
                <a:sym typeface="Calibri"/>
              </a:rPr>
              <a:t>1967-ben létesült,</a:t>
            </a:r>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az első termálkút fúrása: 1968,</a:t>
            </a:r>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1735 m mélységből, </a:t>
            </a:r>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1700 l/min mennyiség,</a:t>
            </a:r>
            <a:endParaRPr/>
          </a:p>
          <a:p>
            <a:pPr indent="-285750" lvl="0" marL="285750" rtl="0" algn="l">
              <a:lnSpc>
                <a:spcPct val="90000"/>
              </a:lnSpc>
              <a:spcBef>
                <a:spcPts val="1000"/>
              </a:spcBef>
              <a:spcAft>
                <a:spcPts val="0"/>
              </a:spcAft>
              <a:buSzPts val="1800"/>
              <a:buFont typeface="Arial"/>
              <a:buChar char="•"/>
            </a:pPr>
            <a:r>
              <a:rPr lang="hu-HU" sz="1600">
                <a:latin typeface="Calibri"/>
                <a:ea typeface="Calibri"/>
                <a:cs typeface="Calibri"/>
                <a:sym typeface="Calibri"/>
              </a:rPr>
              <a:t>hőmérséklet: 71 °C</a:t>
            </a:r>
            <a:endParaRPr/>
          </a:p>
        </p:txBody>
      </p:sp>
      <p:sp>
        <p:nvSpPr>
          <p:cNvPr id="646" name="Google Shape;646;p58"/>
          <p:cNvSpPr txBox="1"/>
          <p:nvPr/>
        </p:nvSpPr>
        <p:spPr>
          <a:xfrm>
            <a:off x="4252173" y="1442825"/>
            <a:ext cx="331470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A termálvíz komplex hasznosítása:</a:t>
            </a:r>
            <a:endParaRPr b="0" i="0" sz="1600" u="none" cap="none" strike="noStrike">
              <a:solidFill>
                <a:srgbClr val="00B050"/>
              </a:solidFill>
              <a:latin typeface="Calibri"/>
              <a:ea typeface="Calibri"/>
              <a:cs typeface="Calibri"/>
              <a:sym typeface="Calibri"/>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60 ha üvegház és fóliasátor, </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Baromfi ólak, </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keltető, </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gabonaszárító,</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fejőház, </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szociális épületek</a:t>
            </a:r>
            <a:endParaRPr/>
          </a:p>
          <a:p>
            <a:pPr indent="0" lvl="0" marL="0" marR="0" rtl="0" algn="l">
              <a:lnSpc>
                <a:spcPct val="100000"/>
              </a:lnSpc>
              <a:spcBef>
                <a:spcPts val="0"/>
              </a:spcBef>
              <a:spcAft>
                <a:spcPts val="0"/>
              </a:spcAft>
              <a:buNone/>
            </a:pPr>
            <a:r>
              <a:t/>
            </a:r>
            <a:endParaRPr b="0" i="0" sz="16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Termelési volumen (2017, kertészet):</a:t>
            </a:r>
            <a:endParaRPr b="0" i="0" sz="1600" u="none" cap="none" strike="noStrike">
              <a:solidFill>
                <a:srgbClr val="00B050"/>
              </a:solidFill>
              <a:latin typeface="Calibri"/>
              <a:ea typeface="Calibri"/>
              <a:cs typeface="Calibri"/>
              <a:sym typeface="Calibri"/>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a hajtatott zöldségek </a:t>
            </a:r>
            <a:br>
              <a:rPr b="0" i="0" lang="hu-HU" sz="1600" u="none" cap="none" strike="noStrike">
                <a:solidFill>
                  <a:srgbClr val="00B050"/>
                </a:solidFill>
                <a:latin typeface="Calibri"/>
                <a:ea typeface="Calibri"/>
                <a:cs typeface="Calibri"/>
                <a:sym typeface="Calibri"/>
              </a:rPr>
            </a:br>
            <a:r>
              <a:rPr b="0" i="0" lang="hu-HU" sz="1600" u="none" cap="none" strike="noStrike">
                <a:solidFill>
                  <a:srgbClr val="00B050"/>
                </a:solidFill>
                <a:latin typeface="Calibri"/>
                <a:ea typeface="Calibri"/>
                <a:cs typeface="Calibri"/>
                <a:sym typeface="Calibri"/>
              </a:rPr>
              <a:t>termőterülete: 3585 ha,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termésmennyiség: 439,5 ezer t</a:t>
            </a:r>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Bruttó fedezet (2018, millió Ft)</a:t>
            </a:r>
            <a:endParaRPr b="0" i="0" sz="1600" u="none" cap="none" strike="noStrike">
              <a:solidFill>
                <a:srgbClr val="00B050"/>
              </a:solidFill>
              <a:latin typeface="Calibri"/>
              <a:ea typeface="Calibri"/>
              <a:cs typeface="Calibri"/>
              <a:sym typeface="Calibri"/>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kertészet: 504,</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növénytermesztés </a:t>
            </a:r>
            <a:br>
              <a:rPr b="0" i="0" lang="hu-HU" sz="1600" u="none" cap="none" strike="noStrike">
                <a:solidFill>
                  <a:srgbClr val="00B050"/>
                </a:solidFill>
                <a:latin typeface="Calibri"/>
                <a:ea typeface="Calibri"/>
                <a:cs typeface="Calibri"/>
                <a:sym typeface="Calibri"/>
              </a:rPr>
            </a:br>
            <a:r>
              <a:rPr b="0" i="0" lang="hu-HU" sz="1600" u="none" cap="none" strike="noStrike">
                <a:solidFill>
                  <a:srgbClr val="00B050"/>
                </a:solidFill>
                <a:latin typeface="Calibri"/>
                <a:ea typeface="Calibri"/>
                <a:cs typeface="Calibri"/>
                <a:sym typeface="Calibri"/>
              </a:rPr>
              <a:t>szarvasmarhatartáshoz: 31,</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takarmánygyár: 1</a:t>
            </a:r>
            <a:endParaRPr/>
          </a:p>
        </p:txBody>
      </p:sp>
      <p:sp>
        <p:nvSpPr>
          <p:cNvPr id="647" name="Google Shape;647;p58"/>
          <p:cNvSpPr txBox="1"/>
          <p:nvPr/>
        </p:nvSpPr>
        <p:spPr>
          <a:xfrm>
            <a:off x="7726622" y="1442825"/>
            <a:ext cx="4208203"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Fejlesztési cél:</a:t>
            </a:r>
            <a:endParaRPr b="0" i="0" sz="1600" u="none" cap="none" strike="noStrike">
              <a:solidFill>
                <a:srgbClr val="00B050"/>
              </a:solidFill>
              <a:latin typeface="Calibri"/>
              <a:ea typeface="Calibri"/>
              <a:cs typeface="Calibri"/>
              <a:sym typeface="Calibri"/>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új korszerű termesztő berendezések építése,</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alternatív, megújuló, energiaforrások </a:t>
            </a:r>
            <a:br>
              <a:rPr b="0" i="0" lang="hu-HU" sz="1600" u="none" cap="none" strike="noStrike">
                <a:solidFill>
                  <a:srgbClr val="00B050"/>
                </a:solidFill>
                <a:latin typeface="Calibri"/>
                <a:ea typeface="Calibri"/>
                <a:cs typeface="Calibri"/>
                <a:sym typeface="Calibri"/>
              </a:rPr>
            </a:br>
            <a:r>
              <a:rPr b="0" i="0" lang="hu-HU" sz="1600" u="none" cap="none" strike="noStrike">
                <a:solidFill>
                  <a:srgbClr val="00B050"/>
                </a:solidFill>
                <a:latin typeface="Calibri"/>
                <a:ea typeface="Calibri"/>
                <a:cs typeface="Calibri"/>
                <a:sym typeface="Calibri"/>
              </a:rPr>
              <a:t>tudatos használata,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Energiatakarékosság,</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energiahatékonyság növelése,</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versenyképesség javítása</a:t>
            </a:r>
            <a:endParaRPr/>
          </a:p>
          <a:p>
            <a:pPr indent="0" lvl="0" marL="0" marR="0" rtl="0" algn="l">
              <a:lnSpc>
                <a:spcPct val="100000"/>
              </a:lnSpc>
              <a:spcBef>
                <a:spcPts val="0"/>
              </a:spcBef>
              <a:spcAft>
                <a:spcPts val="0"/>
              </a:spcAft>
              <a:buNone/>
            </a:pPr>
            <a:r>
              <a:t/>
            </a:r>
            <a:endParaRPr b="0" i="0" sz="1600" u="none" cap="none" strike="noStrike">
              <a:solidFill>
                <a:srgbClr val="00B050"/>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Fejlesztési stratégia (2011-2018, millió Ft):</a:t>
            </a:r>
            <a:endParaRPr b="0" i="0" sz="1600" u="none" cap="none" strike="noStrike">
              <a:solidFill>
                <a:srgbClr val="00B050"/>
              </a:solidFill>
              <a:latin typeface="Calibri"/>
              <a:ea typeface="Calibri"/>
              <a:cs typeface="Calibri"/>
              <a:sym typeface="Calibri"/>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kertészeti ágazat: 4672,</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növénytermesztés: 736,</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szarvasmarha ágazat: 739,</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összesen: 6147</a:t>
            </a:r>
            <a:endParaRPr/>
          </a:p>
          <a:p>
            <a:pPr indent="0" lvl="0" marL="0" marR="0" rtl="0" algn="l">
              <a:lnSpc>
                <a:spcPct val="100000"/>
              </a:lnSpc>
              <a:spcBef>
                <a:spcPts val="0"/>
              </a:spcBef>
              <a:spcAft>
                <a:spcPts val="0"/>
              </a:spcAft>
              <a:buNone/>
            </a:pPr>
            <a:r>
              <a:t/>
            </a:r>
            <a:endParaRPr b="0" i="0" sz="1600" u="none" cap="none" strike="noStrike">
              <a:solidFill>
                <a:srgbClr val="00B050"/>
              </a:solidFill>
              <a:latin typeface="Calibri"/>
              <a:ea typeface="Calibri"/>
              <a:cs typeface="Calibri"/>
              <a:sym typeface="Calibri"/>
            </a:endParaRPr>
          </a:p>
        </p:txBody>
      </p:sp>
      <p:sp>
        <p:nvSpPr>
          <p:cNvPr id="648" name="Google Shape;648;p58"/>
          <p:cNvSpPr txBox="1"/>
          <p:nvPr/>
        </p:nvSpPr>
        <p:spPr>
          <a:xfrm>
            <a:off x="7726622" y="4936575"/>
            <a:ext cx="3981450"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A fejlesztések tervezett eredménye:</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energia megtakarítás: 15-20 % évente,</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munkaerő hiány kompenzálása,</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profitnövelés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59"/>
          <p:cNvPicPr preferRelativeResize="0"/>
          <p:nvPr>
            <p:ph idx="1" type="body"/>
          </p:nvPr>
        </p:nvPicPr>
        <p:blipFill rotWithShape="1">
          <a:blip r:embed="rId3">
            <a:alphaModFix/>
          </a:blip>
          <a:srcRect b="0" l="0" r="0" t="0"/>
          <a:stretch/>
        </p:blipFill>
        <p:spPr>
          <a:xfrm>
            <a:off x="4156798" y="1538249"/>
            <a:ext cx="3259760" cy="2444820"/>
          </a:xfrm>
          <a:prstGeom prst="rect">
            <a:avLst/>
          </a:prstGeom>
          <a:noFill/>
          <a:ln>
            <a:noFill/>
          </a:ln>
        </p:spPr>
      </p:pic>
      <p:sp>
        <p:nvSpPr>
          <p:cNvPr id="655" name="Google Shape;655;p59"/>
          <p:cNvSpPr txBox="1"/>
          <p:nvPr>
            <p:ph type="title"/>
          </p:nvPr>
        </p:nvSpPr>
        <p:spPr>
          <a:xfrm>
            <a:off x="321547" y="179030"/>
            <a:ext cx="11555605" cy="832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Jó gyakorlatok/esettanulmányok II.</a:t>
            </a:r>
            <a:br>
              <a:rPr lang="hu-HU"/>
            </a:br>
            <a:r>
              <a:rPr i="1" lang="hu-HU" sz="3600"/>
              <a:t>Automatizált növényházi zöldségtermesztés </a:t>
            </a:r>
            <a:endParaRPr/>
          </a:p>
        </p:txBody>
      </p:sp>
      <p:pic>
        <p:nvPicPr>
          <p:cNvPr id="656" name="Google Shape;656;p59"/>
          <p:cNvPicPr preferRelativeResize="0"/>
          <p:nvPr/>
        </p:nvPicPr>
        <p:blipFill rotWithShape="1">
          <a:blip r:embed="rId4">
            <a:alphaModFix/>
          </a:blip>
          <a:srcRect b="0" l="0" r="0" t="0"/>
          <a:stretch/>
        </p:blipFill>
        <p:spPr>
          <a:xfrm>
            <a:off x="8024665" y="1532878"/>
            <a:ext cx="3259760" cy="2444819"/>
          </a:xfrm>
          <a:prstGeom prst="rect">
            <a:avLst/>
          </a:prstGeom>
          <a:noFill/>
          <a:ln>
            <a:noFill/>
          </a:ln>
        </p:spPr>
      </p:pic>
      <p:pic>
        <p:nvPicPr>
          <p:cNvPr id="657" name="Google Shape;657;p59"/>
          <p:cNvPicPr preferRelativeResize="0"/>
          <p:nvPr/>
        </p:nvPicPr>
        <p:blipFill rotWithShape="1">
          <a:blip r:embed="rId5">
            <a:alphaModFix/>
          </a:blip>
          <a:srcRect b="0" l="0" r="0" t="0"/>
          <a:stretch/>
        </p:blipFill>
        <p:spPr>
          <a:xfrm>
            <a:off x="393700" y="1538249"/>
            <a:ext cx="3259760" cy="2444820"/>
          </a:xfrm>
          <a:prstGeom prst="rect">
            <a:avLst/>
          </a:prstGeom>
          <a:noFill/>
          <a:ln>
            <a:noFill/>
          </a:ln>
        </p:spPr>
      </p:pic>
      <p:pic>
        <p:nvPicPr>
          <p:cNvPr id="658" name="Google Shape;658;p59"/>
          <p:cNvPicPr preferRelativeResize="0"/>
          <p:nvPr/>
        </p:nvPicPr>
        <p:blipFill rotWithShape="1">
          <a:blip r:embed="rId6">
            <a:alphaModFix/>
          </a:blip>
          <a:srcRect b="0" l="0" r="0" t="0"/>
          <a:stretch/>
        </p:blipFill>
        <p:spPr>
          <a:xfrm>
            <a:off x="704297" y="4259798"/>
            <a:ext cx="2775257" cy="2081443"/>
          </a:xfrm>
          <a:prstGeom prst="rect">
            <a:avLst/>
          </a:prstGeom>
          <a:noFill/>
          <a:ln>
            <a:noFill/>
          </a:ln>
        </p:spPr>
      </p:pic>
      <p:pic>
        <p:nvPicPr>
          <p:cNvPr id="659" name="Google Shape;659;p59"/>
          <p:cNvPicPr preferRelativeResize="0"/>
          <p:nvPr/>
        </p:nvPicPr>
        <p:blipFill rotWithShape="1">
          <a:blip r:embed="rId7">
            <a:alphaModFix/>
          </a:blip>
          <a:srcRect b="0" l="0" r="0" t="0"/>
          <a:stretch/>
        </p:blipFill>
        <p:spPr>
          <a:xfrm>
            <a:off x="4519001" y="4346208"/>
            <a:ext cx="2688245" cy="2016183"/>
          </a:xfrm>
          <a:prstGeom prst="rect">
            <a:avLst/>
          </a:prstGeom>
          <a:noFill/>
          <a:ln>
            <a:noFill/>
          </a:ln>
        </p:spPr>
      </p:pic>
      <p:sp>
        <p:nvSpPr>
          <p:cNvPr id="660" name="Google Shape;660;p59"/>
          <p:cNvSpPr txBox="1"/>
          <p:nvPr/>
        </p:nvSpPr>
        <p:spPr>
          <a:xfrm>
            <a:off x="1634114" y="3952021"/>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70. ábra</a:t>
            </a:r>
            <a:endParaRPr/>
          </a:p>
        </p:txBody>
      </p:sp>
      <p:sp>
        <p:nvSpPr>
          <p:cNvPr id="661" name="Google Shape;661;p59"/>
          <p:cNvSpPr txBox="1"/>
          <p:nvPr/>
        </p:nvSpPr>
        <p:spPr>
          <a:xfrm>
            <a:off x="5408417" y="3977697"/>
            <a:ext cx="8402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71. ábra</a:t>
            </a:r>
            <a:endParaRPr/>
          </a:p>
        </p:txBody>
      </p:sp>
      <p:sp>
        <p:nvSpPr>
          <p:cNvPr id="662" name="Google Shape;662;p59"/>
          <p:cNvSpPr txBox="1"/>
          <p:nvPr/>
        </p:nvSpPr>
        <p:spPr>
          <a:xfrm>
            <a:off x="9508135" y="3977697"/>
            <a:ext cx="8402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72. ábra</a:t>
            </a:r>
            <a:endParaRPr/>
          </a:p>
        </p:txBody>
      </p:sp>
      <p:sp>
        <p:nvSpPr>
          <p:cNvPr id="663" name="Google Shape;663;p59"/>
          <p:cNvSpPr txBox="1"/>
          <p:nvPr/>
        </p:nvSpPr>
        <p:spPr>
          <a:xfrm>
            <a:off x="2302085" y="6464081"/>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73. ábra</a:t>
            </a:r>
            <a:endParaRPr/>
          </a:p>
        </p:txBody>
      </p:sp>
      <p:sp>
        <p:nvSpPr>
          <p:cNvPr id="664" name="Google Shape;664;p59"/>
          <p:cNvSpPr txBox="1"/>
          <p:nvPr/>
        </p:nvSpPr>
        <p:spPr>
          <a:xfrm>
            <a:off x="4825918" y="6463792"/>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74. ábra</a:t>
            </a:r>
            <a:endParaRPr/>
          </a:p>
        </p:txBody>
      </p:sp>
      <p:sp>
        <p:nvSpPr>
          <p:cNvPr id="665" name="Google Shape;665;p59"/>
          <p:cNvSpPr txBox="1"/>
          <p:nvPr/>
        </p:nvSpPr>
        <p:spPr>
          <a:xfrm>
            <a:off x="446609" y="1126962"/>
            <a:ext cx="25234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Automatikus permetező konzol</a:t>
            </a:r>
            <a:endParaRPr/>
          </a:p>
        </p:txBody>
      </p:sp>
      <p:sp>
        <p:nvSpPr>
          <p:cNvPr id="666" name="Google Shape;666;p59"/>
          <p:cNvSpPr txBox="1"/>
          <p:nvPr/>
        </p:nvSpPr>
        <p:spPr>
          <a:xfrm>
            <a:off x="4409378" y="1153318"/>
            <a:ext cx="220765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Fűtésrendszer szelepállásai</a:t>
            </a:r>
            <a:endParaRPr/>
          </a:p>
        </p:txBody>
      </p:sp>
      <p:sp>
        <p:nvSpPr>
          <p:cNvPr id="667" name="Google Shape;667;p59"/>
          <p:cNvSpPr txBox="1"/>
          <p:nvPr/>
        </p:nvSpPr>
        <p:spPr>
          <a:xfrm>
            <a:off x="8687740" y="1140252"/>
            <a:ext cx="179247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Öntözésvezérlő panel</a:t>
            </a:r>
            <a:endParaRPr/>
          </a:p>
        </p:txBody>
      </p:sp>
      <p:sp>
        <p:nvSpPr>
          <p:cNvPr id="668" name="Google Shape;668;p59"/>
          <p:cNvSpPr txBox="1"/>
          <p:nvPr/>
        </p:nvSpPr>
        <p:spPr>
          <a:xfrm>
            <a:off x="3036969" y="6476200"/>
            <a:ext cx="91723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Talajfűtés</a:t>
            </a:r>
            <a:endParaRPr/>
          </a:p>
        </p:txBody>
      </p:sp>
      <p:sp>
        <p:nvSpPr>
          <p:cNvPr id="669" name="Google Shape;669;p59"/>
          <p:cNvSpPr txBox="1"/>
          <p:nvPr/>
        </p:nvSpPr>
        <p:spPr>
          <a:xfrm>
            <a:off x="5513206" y="6463792"/>
            <a:ext cx="227025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Tápoldat keverő</a:t>
            </a:r>
            <a:endParaRPr/>
          </a:p>
        </p:txBody>
      </p:sp>
      <p:pic>
        <p:nvPicPr>
          <p:cNvPr id="670" name="Google Shape;670;p59"/>
          <p:cNvPicPr preferRelativeResize="0"/>
          <p:nvPr/>
        </p:nvPicPr>
        <p:blipFill rotWithShape="1">
          <a:blip r:embed="rId8">
            <a:alphaModFix/>
          </a:blip>
          <a:srcRect b="0" l="0" r="0" t="0"/>
          <a:stretch/>
        </p:blipFill>
        <p:spPr>
          <a:xfrm>
            <a:off x="8442109" y="4346208"/>
            <a:ext cx="2610436" cy="1957827"/>
          </a:xfrm>
          <a:prstGeom prst="rect">
            <a:avLst/>
          </a:prstGeom>
          <a:noFill/>
          <a:ln>
            <a:noFill/>
          </a:ln>
        </p:spPr>
      </p:pic>
      <p:sp>
        <p:nvSpPr>
          <p:cNvPr id="671" name="Google Shape;671;p59"/>
          <p:cNvSpPr txBox="1"/>
          <p:nvPr/>
        </p:nvSpPr>
        <p:spPr>
          <a:xfrm>
            <a:off x="8365833" y="6444100"/>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75. ábra</a:t>
            </a:r>
            <a:endParaRPr/>
          </a:p>
        </p:txBody>
      </p:sp>
      <p:sp>
        <p:nvSpPr>
          <p:cNvPr id="672" name="Google Shape;672;p59"/>
          <p:cNvSpPr txBox="1"/>
          <p:nvPr/>
        </p:nvSpPr>
        <p:spPr>
          <a:xfrm>
            <a:off x="9117233" y="6444100"/>
            <a:ext cx="27259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Klíma vezérlőrendszer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d03d5b2036_1_0"/>
          <p:cNvSpPr txBox="1"/>
          <p:nvPr>
            <p:ph type="title"/>
          </p:nvPr>
        </p:nvSpPr>
        <p:spPr>
          <a:xfrm>
            <a:off x="636300" y="248167"/>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Bevezetés, általános ismertetés</a:t>
            </a:r>
            <a:endParaRPr/>
          </a:p>
        </p:txBody>
      </p:sp>
      <p:sp>
        <p:nvSpPr>
          <p:cNvPr id="95" name="Google Shape;95;gd03d5b2036_1_0"/>
          <p:cNvSpPr txBox="1"/>
          <p:nvPr>
            <p:ph idx="1" type="body"/>
          </p:nvPr>
        </p:nvSpPr>
        <p:spPr>
          <a:xfrm>
            <a:off x="636300" y="1531593"/>
            <a:ext cx="11555700" cy="466391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600"/>
              </a:spcBef>
              <a:spcAft>
                <a:spcPts val="0"/>
              </a:spcAft>
              <a:buSzPts val="1800"/>
              <a:buNone/>
            </a:pPr>
            <a:r>
              <a:rPr b="1" lang="hu-HU" sz="1800"/>
              <a:t>A tananyag elsajátításának haszna:</a:t>
            </a:r>
            <a:endParaRPr/>
          </a:p>
          <a:p>
            <a:pPr indent="-285750" lvl="0" marL="285750" rtl="0" algn="l">
              <a:lnSpc>
                <a:spcPct val="90000"/>
              </a:lnSpc>
              <a:spcBef>
                <a:spcPts val="600"/>
              </a:spcBef>
              <a:spcAft>
                <a:spcPts val="0"/>
              </a:spcAft>
              <a:buSzPts val="1800"/>
              <a:buChar char="•"/>
            </a:pPr>
            <a:r>
              <a:rPr lang="hu-HU" sz="1800"/>
              <a:t>A tananyagból megismerhetők a mezőgazdasági termelési technológiák automatizálásának, robotizálásának lehetőségei.</a:t>
            </a:r>
            <a:endParaRPr/>
          </a:p>
          <a:p>
            <a:pPr indent="-285750" lvl="0" marL="285750" rtl="0" algn="l">
              <a:lnSpc>
                <a:spcPct val="90000"/>
              </a:lnSpc>
              <a:spcBef>
                <a:spcPts val="600"/>
              </a:spcBef>
              <a:spcAft>
                <a:spcPts val="0"/>
              </a:spcAft>
              <a:buSzPts val="1800"/>
              <a:buChar char="•"/>
            </a:pPr>
            <a:r>
              <a:rPr lang="hu-HU" sz="1800"/>
              <a:t>Az ismeretanyag rendszerező áttekintést ad a mezőgazdasági termelés egyes szegmenseiben alkalmazható kísérleti szintű vagy már elterjedt high-tech megoldásokat.</a:t>
            </a:r>
            <a:endParaRPr/>
          </a:p>
          <a:p>
            <a:pPr indent="-285750" lvl="0" marL="285750" rtl="0" algn="l">
              <a:lnSpc>
                <a:spcPct val="90000"/>
              </a:lnSpc>
              <a:spcBef>
                <a:spcPts val="600"/>
              </a:spcBef>
              <a:spcAft>
                <a:spcPts val="0"/>
              </a:spcAft>
              <a:buSzPts val="1800"/>
              <a:buChar char="•"/>
            </a:pPr>
            <a:r>
              <a:rPr lang="hu-HU" sz="1800"/>
              <a:t>A kulcstechnológiák alkalmazásának ágazati szintű lehetőségei, az adaptálható megoldások, a jó gyakorlatok ismerete a korszerű szemlélet, a szakmai felkészültség, a vállalkozás eredményességének feltétele. </a:t>
            </a:r>
            <a:endParaRPr/>
          </a:p>
          <a:p>
            <a:pPr indent="-285750" lvl="0" marL="285750" rtl="0" algn="l">
              <a:lnSpc>
                <a:spcPct val="110000"/>
              </a:lnSpc>
              <a:spcBef>
                <a:spcPts val="600"/>
              </a:spcBef>
              <a:spcAft>
                <a:spcPts val="0"/>
              </a:spcAft>
              <a:buSzPts val="1800"/>
              <a:buChar char="•"/>
            </a:pPr>
            <a:r>
              <a:rPr lang="hu-HU" sz="1800"/>
              <a:t>A tananyag segíti az alkalmazástechnikai, funkcionális, működési, üzemeltetési jellemzők megismerését, ezek alapján az egyedi adottságokra épülő optimális verzió kiválasztását egy valós beruházás előkészítéséhez.</a:t>
            </a:r>
            <a:endParaRPr/>
          </a:p>
          <a:p>
            <a:pPr indent="-285750" lvl="0" marL="285750" rtl="0" algn="l">
              <a:lnSpc>
                <a:spcPct val="90000"/>
              </a:lnSpc>
              <a:spcBef>
                <a:spcPts val="600"/>
              </a:spcBef>
              <a:spcAft>
                <a:spcPts val="0"/>
              </a:spcAft>
              <a:buSzPts val="1800"/>
              <a:buChar char="•"/>
            </a:pPr>
            <a:r>
              <a:rPr lang="hu-HU" sz="1800"/>
              <a:t>A tananyag  a mezőgazdaságban az oktatás, kutatás, szaktanácsadás, termelés területén dolgozók szakmai kompetenciáit kívánja erősíteni ezzel is támogatva a vállalkozásfejlesztési döntéshozatal eredményességét.</a:t>
            </a:r>
            <a:endParaRPr/>
          </a:p>
          <a:p>
            <a:pPr indent="-285750" lvl="0" marL="285750" rtl="0" algn="l">
              <a:lnSpc>
                <a:spcPct val="90000"/>
              </a:lnSpc>
              <a:spcBef>
                <a:spcPts val="600"/>
              </a:spcBef>
              <a:spcAft>
                <a:spcPts val="0"/>
              </a:spcAft>
              <a:buSzPts val="1800"/>
              <a:buChar char="•"/>
            </a:pPr>
            <a:r>
              <a:rPr lang="hu-HU" sz="1800"/>
              <a:t>A fejlett technológiák elterjesztése a környezettudatos termelés hatékonyságát, jövedelmezőségét segíti. </a:t>
            </a:r>
            <a:endParaRPr/>
          </a:p>
          <a:p>
            <a:pPr indent="-285750" lvl="0" marL="285750" rtl="0" algn="l">
              <a:lnSpc>
                <a:spcPct val="90000"/>
              </a:lnSpc>
              <a:spcBef>
                <a:spcPts val="600"/>
              </a:spcBef>
              <a:spcAft>
                <a:spcPts val="0"/>
              </a:spcAft>
              <a:buSzPts val="1800"/>
              <a:buChar char="•"/>
            </a:pPr>
            <a:r>
              <a:rPr lang="hu-HU" sz="1800"/>
              <a:t>A robotizáció kulcsszerepet játszik a precíziós technológiák támogatásában, amelyek a szektor jövedelmezőségét javítják úgy, hogy a környezeti fenntarthatósággal szembeni irányelvek is teljesülnek.</a:t>
            </a:r>
            <a:endParaRPr/>
          </a:p>
          <a:p>
            <a:pPr indent="0" lvl="0" marL="0" rtl="0" algn="l">
              <a:lnSpc>
                <a:spcPct val="90000"/>
              </a:lnSpc>
              <a:spcBef>
                <a:spcPts val="600"/>
              </a:spcBef>
              <a:spcAft>
                <a:spcPts val="0"/>
              </a:spcAft>
              <a:buSzPts val="1800"/>
              <a:buNone/>
            </a:pPr>
            <a:r>
              <a:t/>
            </a:r>
            <a:endParaRPr sz="18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60"/>
          <p:cNvSpPr txBox="1"/>
          <p:nvPr>
            <p:ph type="title"/>
          </p:nvPr>
        </p:nvSpPr>
        <p:spPr>
          <a:xfrm>
            <a:off x="276059" y="158334"/>
            <a:ext cx="11555605" cy="89960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Jó gyakorlatok/esettanulmányok III.</a:t>
            </a:r>
            <a:br>
              <a:rPr lang="hu-HU"/>
            </a:br>
            <a:r>
              <a:rPr i="1" lang="hu-HU" sz="3600"/>
              <a:t>Robotizált fejőrendszer</a:t>
            </a:r>
            <a:endParaRPr/>
          </a:p>
        </p:txBody>
      </p:sp>
      <p:sp>
        <p:nvSpPr>
          <p:cNvPr id="679" name="Google Shape;679;p60"/>
          <p:cNvSpPr txBox="1"/>
          <p:nvPr>
            <p:ph idx="1" type="body"/>
          </p:nvPr>
        </p:nvSpPr>
        <p:spPr>
          <a:xfrm>
            <a:off x="276059" y="1194166"/>
            <a:ext cx="3038475" cy="504714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b="1" lang="hu-HU" sz="1800">
                <a:latin typeface="Calibri"/>
                <a:ea typeface="Calibri"/>
                <a:cs typeface="Calibri"/>
                <a:sym typeface="Calibri"/>
              </a:rPr>
              <a:t>Kinizsi 2000 MG ZRt.</a:t>
            </a:r>
            <a:endParaRPr/>
          </a:p>
          <a:p>
            <a:pPr indent="0" lvl="0" marL="0" rtl="0" algn="l">
              <a:lnSpc>
                <a:spcPct val="100000"/>
              </a:lnSpc>
              <a:spcBef>
                <a:spcPts val="0"/>
              </a:spcBef>
              <a:spcAft>
                <a:spcPts val="0"/>
              </a:spcAft>
              <a:buSzPts val="1800"/>
              <a:buNone/>
            </a:pPr>
            <a:r>
              <a:rPr b="1" lang="hu-HU" sz="1600">
                <a:latin typeface="Calibri"/>
                <a:ea typeface="Calibri"/>
                <a:cs typeface="Calibri"/>
                <a:sym typeface="Calibri"/>
              </a:rPr>
              <a:t>Termelési profil:</a:t>
            </a:r>
            <a:endParaRPr/>
          </a:p>
          <a:p>
            <a:pPr indent="-285750" lvl="0" marL="285750" rtl="0" algn="l">
              <a:lnSpc>
                <a:spcPct val="100000"/>
              </a:lnSpc>
              <a:spcBef>
                <a:spcPts val="0"/>
              </a:spcBef>
              <a:spcAft>
                <a:spcPts val="0"/>
              </a:spcAft>
              <a:buSzPts val="1800"/>
              <a:buFont typeface="Arial"/>
              <a:buChar char="•"/>
            </a:pPr>
            <a:r>
              <a:rPr lang="hu-HU" sz="1600">
                <a:latin typeface="Calibri"/>
                <a:ea typeface="Calibri"/>
                <a:cs typeface="Calibri"/>
                <a:sym typeface="Calibri"/>
              </a:rPr>
              <a:t>növénytermesztés,</a:t>
            </a:r>
            <a:endParaRPr/>
          </a:p>
          <a:p>
            <a:pPr indent="-285750" lvl="0" marL="285750" rtl="0" algn="l">
              <a:lnSpc>
                <a:spcPct val="100000"/>
              </a:lnSpc>
              <a:spcBef>
                <a:spcPts val="0"/>
              </a:spcBef>
              <a:spcAft>
                <a:spcPts val="0"/>
              </a:spcAft>
              <a:buSzPts val="1800"/>
              <a:buFont typeface="Arial"/>
              <a:buChar char="•"/>
            </a:pPr>
            <a:r>
              <a:rPr lang="hu-HU" sz="1600">
                <a:latin typeface="Calibri"/>
                <a:ea typeface="Calibri"/>
                <a:cs typeface="Calibri"/>
                <a:sym typeface="Calibri"/>
              </a:rPr>
              <a:t>állattenyésztés,</a:t>
            </a:r>
            <a:endParaRPr/>
          </a:p>
          <a:p>
            <a:pPr indent="-285750" lvl="0" marL="285750" rtl="0" algn="l">
              <a:lnSpc>
                <a:spcPct val="100000"/>
              </a:lnSpc>
              <a:spcBef>
                <a:spcPts val="0"/>
              </a:spcBef>
              <a:spcAft>
                <a:spcPts val="0"/>
              </a:spcAft>
              <a:buSzPts val="1800"/>
              <a:buFont typeface="Arial"/>
              <a:buChar char="•"/>
            </a:pPr>
            <a:r>
              <a:rPr lang="hu-HU" sz="1600">
                <a:latin typeface="Calibri"/>
                <a:ea typeface="Calibri"/>
                <a:cs typeface="Calibri"/>
                <a:sym typeface="Calibri"/>
              </a:rPr>
              <a:t>műszaki ágazat,</a:t>
            </a:r>
            <a:endParaRPr/>
          </a:p>
          <a:p>
            <a:pPr indent="-285750" lvl="0" marL="285750" rtl="0" algn="l">
              <a:lnSpc>
                <a:spcPct val="100000"/>
              </a:lnSpc>
              <a:spcBef>
                <a:spcPts val="0"/>
              </a:spcBef>
              <a:spcAft>
                <a:spcPts val="0"/>
              </a:spcAft>
              <a:buSzPts val="1800"/>
              <a:buFont typeface="Arial"/>
              <a:buChar char="•"/>
            </a:pPr>
            <a:r>
              <a:rPr lang="hu-HU" sz="1600">
                <a:latin typeface="Calibri"/>
                <a:ea typeface="Calibri"/>
                <a:cs typeface="Calibri"/>
                <a:sym typeface="Calibri"/>
              </a:rPr>
              <a:t>vadászati ágazat,</a:t>
            </a:r>
            <a:endParaRPr/>
          </a:p>
          <a:p>
            <a:pPr indent="0" lvl="0" marL="0" rtl="0" algn="l">
              <a:lnSpc>
                <a:spcPct val="100000"/>
              </a:lnSpc>
              <a:spcBef>
                <a:spcPts val="0"/>
              </a:spcBef>
              <a:spcAft>
                <a:spcPts val="0"/>
              </a:spcAft>
              <a:buSzPts val="1800"/>
              <a:buNone/>
            </a:pPr>
            <a:r>
              <a:t/>
            </a:r>
            <a:endParaRPr b="1" sz="1600">
              <a:latin typeface="Calibri"/>
              <a:ea typeface="Calibri"/>
              <a:cs typeface="Calibri"/>
              <a:sym typeface="Calibri"/>
            </a:endParaRPr>
          </a:p>
          <a:p>
            <a:pPr indent="0" lvl="0" marL="0" rtl="0" algn="l">
              <a:lnSpc>
                <a:spcPct val="100000"/>
              </a:lnSpc>
              <a:spcBef>
                <a:spcPts val="0"/>
              </a:spcBef>
              <a:spcAft>
                <a:spcPts val="0"/>
              </a:spcAft>
              <a:buSzPts val="1800"/>
              <a:buNone/>
            </a:pPr>
            <a:r>
              <a:rPr b="1" lang="hu-HU" sz="1600">
                <a:latin typeface="Calibri"/>
                <a:ea typeface="Calibri"/>
                <a:cs typeface="Calibri"/>
                <a:sym typeface="Calibri"/>
              </a:rPr>
              <a:t>Földterület</a:t>
            </a:r>
            <a:r>
              <a:rPr lang="hu-HU" sz="1600">
                <a:latin typeface="Calibri"/>
                <a:ea typeface="Calibri"/>
                <a:cs typeface="Calibri"/>
                <a:sym typeface="Calibri"/>
              </a:rPr>
              <a:t>: 3500 ha</a:t>
            </a:r>
            <a:endParaRPr/>
          </a:p>
          <a:p>
            <a:pPr indent="0" lvl="0" marL="0" rtl="0" algn="l">
              <a:lnSpc>
                <a:spcPct val="100000"/>
              </a:lnSpc>
              <a:spcBef>
                <a:spcPts val="0"/>
              </a:spcBef>
              <a:spcAft>
                <a:spcPts val="0"/>
              </a:spcAft>
              <a:buSzPts val="1800"/>
              <a:buNone/>
            </a:pPr>
            <a:r>
              <a:t/>
            </a:r>
            <a:endParaRPr b="1" sz="1600">
              <a:latin typeface="Calibri"/>
              <a:ea typeface="Calibri"/>
              <a:cs typeface="Calibri"/>
              <a:sym typeface="Calibri"/>
            </a:endParaRPr>
          </a:p>
          <a:p>
            <a:pPr indent="0" lvl="0" marL="0" rtl="0" algn="l">
              <a:lnSpc>
                <a:spcPct val="100000"/>
              </a:lnSpc>
              <a:spcBef>
                <a:spcPts val="0"/>
              </a:spcBef>
              <a:spcAft>
                <a:spcPts val="0"/>
              </a:spcAft>
              <a:buSzPts val="1800"/>
              <a:buNone/>
            </a:pPr>
            <a:r>
              <a:rPr b="1" lang="hu-HU" sz="1600">
                <a:latin typeface="Calibri"/>
                <a:ea typeface="Calibri"/>
                <a:cs typeface="Calibri"/>
                <a:sym typeface="Calibri"/>
              </a:rPr>
              <a:t>Beruházás</a:t>
            </a:r>
            <a:r>
              <a:rPr lang="hu-HU" sz="1600">
                <a:latin typeface="Calibri"/>
                <a:ea typeface="Calibri"/>
                <a:cs typeface="Calibri"/>
                <a:sym typeface="Calibri"/>
              </a:rPr>
              <a:t>: </a:t>
            </a:r>
            <a:endParaRPr/>
          </a:p>
          <a:p>
            <a:pPr indent="-195263" lvl="0" marL="285750" rtl="0" algn="l">
              <a:lnSpc>
                <a:spcPct val="100000"/>
              </a:lnSpc>
              <a:spcBef>
                <a:spcPts val="0"/>
              </a:spcBef>
              <a:spcAft>
                <a:spcPts val="0"/>
              </a:spcAft>
              <a:buSzPts val="1800"/>
              <a:buChar char="•"/>
            </a:pPr>
            <a:r>
              <a:rPr lang="hu-HU" sz="1600">
                <a:latin typeface="Calibri"/>
                <a:ea typeface="Calibri"/>
                <a:cs typeface="Calibri"/>
                <a:sym typeface="Calibri"/>
              </a:rPr>
              <a:t>robotizált fejőrendszer (istállónként 3 db. dupla bokszos fejőrobot),</a:t>
            </a:r>
            <a:endParaRPr/>
          </a:p>
          <a:p>
            <a:pPr indent="-195263" lvl="0" marL="285750" rtl="0" algn="l">
              <a:lnSpc>
                <a:spcPct val="100000"/>
              </a:lnSpc>
              <a:spcBef>
                <a:spcPts val="0"/>
              </a:spcBef>
              <a:spcAft>
                <a:spcPts val="0"/>
              </a:spcAft>
              <a:buSzPts val="1800"/>
              <a:buChar char="•"/>
            </a:pPr>
            <a:r>
              <a:rPr lang="hu-HU" sz="1600">
                <a:latin typeface="Calibri"/>
                <a:ea typeface="Calibri"/>
                <a:cs typeface="Calibri"/>
                <a:sym typeface="Calibri"/>
              </a:rPr>
              <a:t>automata trágyaszán,</a:t>
            </a:r>
            <a:endParaRPr/>
          </a:p>
          <a:p>
            <a:pPr indent="-195263" lvl="0" marL="285750" rtl="0" algn="l">
              <a:lnSpc>
                <a:spcPct val="100000"/>
              </a:lnSpc>
              <a:spcBef>
                <a:spcPts val="0"/>
              </a:spcBef>
              <a:spcAft>
                <a:spcPts val="0"/>
              </a:spcAft>
              <a:buSzPts val="1800"/>
              <a:buChar char="•"/>
            </a:pPr>
            <a:r>
              <a:rPr lang="hu-HU" sz="1600">
                <a:latin typeface="Calibri"/>
                <a:ea typeface="Calibri"/>
                <a:cs typeface="Calibri"/>
                <a:sym typeface="Calibri"/>
              </a:rPr>
              <a:t>nyakrögzítős állások,</a:t>
            </a:r>
            <a:endParaRPr/>
          </a:p>
          <a:p>
            <a:pPr indent="-195263" lvl="0" marL="285750" rtl="0" algn="l">
              <a:lnSpc>
                <a:spcPct val="100000"/>
              </a:lnSpc>
              <a:spcBef>
                <a:spcPts val="0"/>
              </a:spcBef>
              <a:spcAft>
                <a:spcPts val="0"/>
              </a:spcAft>
              <a:buSzPts val="1800"/>
              <a:buChar char="•"/>
            </a:pPr>
            <a:r>
              <a:rPr lang="hu-HU" sz="1600">
                <a:latin typeface="Calibri"/>
                <a:ea typeface="Calibri"/>
                <a:cs typeface="Calibri"/>
                <a:sym typeface="Calibri"/>
              </a:rPr>
              <a:t>önjáró etetőkocsi,</a:t>
            </a:r>
            <a:endParaRPr/>
          </a:p>
          <a:p>
            <a:pPr indent="-195263" lvl="0" marL="285750" rtl="0" algn="l">
              <a:lnSpc>
                <a:spcPct val="100000"/>
              </a:lnSpc>
              <a:spcBef>
                <a:spcPts val="0"/>
              </a:spcBef>
              <a:spcAft>
                <a:spcPts val="0"/>
              </a:spcAft>
              <a:buSzPts val="1800"/>
              <a:buChar char="•"/>
            </a:pPr>
            <a:r>
              <a:rPr lang="hu-HU" sz="1600">
                <a:latin typeface="Calibri"/>
                <a:ea typeface="Calibri"/>
                <a:cs typeface="Calibri"/>
                <a:sym typeface="Calibri"/>
              </a:rPr>
              <a:t>mozgatható oldalfüggönyös istálló,</a:t>
            </a:r>
            <a:endParaRPr/>
          </a:p>
          <a:p>
            <a:pPr indent="-195263" lvl="0" marL="285750" rtl="0" algn="l">
              <a:lnSpc>
                <a:spcPct val="100000"/>
              </a:lnSpc>
              <a:spcBef>
                <a:spcPts val="0"/>
              </a:spcBef>
              <a:spcAft>
                <a:spcPts val="0"/>
              </a:spcAft>
              <a:buSzPts val="1800"/>
              <a:buChar char="•"/>
            </a:pPr>
            <a:r>
              <a:rPr lang="hu-HU" sz="1600">
                <a:latin typeface="Calibri"/>
                <a:ea typeface="Calibri"/>
                <a:cs typeface="Calibri"/>
                <a:sym typeface="Calibri"/>
              </a:rPr>
              <a:t>párásító rendszer</a:t>
            </a:r>
            <a:endParaRPr/>
          </a:p>
          <a:p>
            <a:pPr indent="-228600" lvl="0" marL="457200" rtl="0" algn="l">
              <a:lnSpc>
                <a:spcPct val="100000"/>
              </a:lnSpc>
              <a:spcBef>
                <a:spcPts val="0"/>
              </a:spcBef>
              <a:spcAft>
                <a:spcPts val="0"/>
              </a:spcAft>
              <a:buSzPts val="1800"/>
              <a:buNone/>
            </a:pPr>
            <a:r>
              <a:t/>
            </a:r>
            <a:endParaRPr sz="1600">
              <a:latin typeface="Calibri"/>
              <a:ea typeface="Calibri"/>
              <a:cs typeface="Calibri"/>
              <a:sym typeface="Calibri"/>
            </a:endParaRPr>
          </a:p>
          <a:p>
            <a:pPr indent="-228600" lvl="0" marL="457200" rtl="0" algn="l">
              <a:lnSpc>
                <a:spcPct val="100000"/>
              </a:lnSpc>
              <a:spcBef>
                <a:spcPts val="0"/>
              </a:spcBef>
              <a:spcAft>
                <a:spcPts val="0"/>
              </a:spcAft>
              <a:buSzPts val="1800"/>
              <a:buNone/>
            </a:pPr>
            <a:r>
              <a:t/>
            </a:r>
            <a:endParaRPr sz="1600">
              <a:latin typeface="Calibri"/>
              <a:ea typeface="Calibri"/>
              <a:cs typeface="Calibri"/>
              <a:sym typeface="Calibri"/>
            </a:endParaRPr>
          </a:p>
        </p:txBody>
      </p:sp>
      <p:sp>
        <p:nvSpPr>
          <p:cNvPr id="680" name="Google Shape;680;p60"/>
          <p:cNvSpPr txBox="1"/>
          <p:nvPr/>
        </p:nvSpPr>
        <p:spPr>
          <a:xfrm>
            <a:off x="3643645" y="2794615"/>
            <a:ext cx="4825188"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A fejőrobot által gyűjtött adatok: </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tejtermelés (aktuális, napi, 7 napos, havi, 305 napi),</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takarmányfelvétel (ideje, típusa, mennyisége),</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tőgyegészségügy (vezetőképesség) ,</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fejés (ideje, hossza, fejt tej mennyisége, intervalluma),</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rendszerteljesítmény (forgó, látogatások-, fejések száma)</a:t>
            </a:r>
            <a:endParaRPr/>
          </a:p>
        </p:txBody>
      </p:sp>
      <p:sp>
        <p:nvSpPr>
          <p:cNvPr id="681" name="Google Shape;681;p60"/>
          <p:cNvSpPr txBox="1"/>
          <p:nvPr/>
        </p:nvSpPr>
        <p:spPr>
          <a:xfrm>
            <a:off x="3643645" y="1225133"/>
            <a:ext cx="4293163"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A robot által adott új szemlélet az állattartásban</a:t>
            </a:r>
            <a:endParaRPr/>
          </a:p>
          <a:p>
            <a:pPr indent="-285750" lvl="1"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automatizált rendszerek,</a:t>
            </a:r>
            <a:endParaRPr/>
          </a:p>
          <a:p>
            <a:pPr indent="-285750" lvl="1"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kényelmes pihenő bokszos istállók,</a:t>
            </a:r>
            <a:endParaRPr/>
          </a:p>
          <a:p>
            <a:pPr indent="-285750" lvl="1"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gumírozott padozat, vízágyas pihenőtér,</a:t>
            </a:r>
            <a:endParaRPr/>
          </a:p>
          <a:p>
            <a:pPr indent="-285750" lvl="1"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a 24 órás fejés miatt eltérő üzemeltetés</a:t>
            </a:r>
            <a:endParaRPr/>
          </a:p>
        </p:txBody>
      </p:sp>
      <p:sp>
        <p:nvSpPr>
          <p:cNvPr id="682" name="Google Shape;682;p60"/>
          <p:cNvSpPr txBox="1"/>
          <p:nvPr/>
        </p:nvSpPr>
        <p:spPr>
          <a:xfrm>
            <a:off x="3639605" y="5091889"/>
            <a:ext cx="4641014"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Napi fejések száma tehenenként (átlag) </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2,8 fejés/tehén/nap,</a:t>
            </a:r>
            <a:endParaRPr/>
          </a:p>
          <a:p>
            <a:pPr indent="-285750" lvl="0" marL="285750" marR="0" rtl="0" algn="l">
              <a:lnSpc>
                <a:spcPct val="100000"/>
              </a:lnSpc>
              <a:spcBef>
                <a:spcPts val="0"/>
              </a:spcBef>
              <a:spcAft>
                <a:spcPts val="0"/>
              </a:spcAft>
              <a:buClr>
                <a:schemeClr val="dk1"/>
              </a:buClr>
              <a:buSzPts val="1600"/>
              <a:buFont typeface="Arial"/>
              <a:buChar char="•"/>
            </a:pPr>
            <a:r>
              <a:rPr b="0" i="0" lang="hu-HU" sz="1600" u="none" cap="none" strike="noStrike">
                <a:solidFill>
                  <a:srgbClr val="00B050"/>
                </a:solidFill>
                <a:latin typeface="Calibri"/>
                <a:ea typeface="Calibri"/>
                <a:cs typeface="Calibri"/>
                <a:sym typeface="Calibri"/>
              </a:rPr>
              <a:t>cél a 3,0-3,5 (állategyedre tervezhető)</a:t>
            </a:r>
            <a:endParaRPr/>
          </a:p>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Precíziós abrakolás </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adagolás: 6 g/másodperc (állítható),</a:t>
            </a:r>
            <a:endParaRPr/>
          </a:p>
          <a:p>
            <a:pPr indent="-285750" lvl="0" marL="28575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00B050"/>
                </a:solidFill>
                <a:latin typeface="Calibri"/>
                <a:ea typeface="Calibri"/>
                <a:cs typeface="Calibri"/>
                <a:sym typeface="Calibri"/>
              </a:rPr>
              <a:t>hatékonyabb etetés, jobb etetőanyag hasznosulás</a:t>
            </a:r>
            <a:endParaRPr/>
          </a:p>
        </p:txBody>
      </p:sp>
      <p:sp>
        <p:nvSpPr>
          <p:cNvPr id="683" name="Google Shape;683;p60"/>
          <p:cNvSpPr txBox="1"/>
          <p:nvPr/>
        </p:nvSpPr>
        <p:spPr>
          <a:xfrm>
            <a:off x="8687665" y="3602159"/>
            <a:ext cx="3369833"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Eredmények</a:t>
            </a:r>
            <a:r>
              <a:rPr b="0" i="0" lang="hu-HU" sz="1600" u="none" cap="none" strike="noStrike">
                <a:solidFill>
                  <a:srgbClr val="00B050"/>
                </a:solidFill>
                <a:latin typeface="Calibri"/>
                <a:ea typeface="Calibri"/>
                <a:cs typeface="Calibri"/>
                <a:sym typeface="Calibri"/>
              </a:rPr>
              <a:t>:</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tőgy gyulladás minimális (0,1%),</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egyedi fejési intervallum,</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Tejhozam növekedés (10%),</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munkaerő hiány kompenzáció,</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nagy állományban is lehetséges az </a:t>
            </a:r>
            <a:br>
              <a:rPr b="0" i="0" lang="hu-HU" sz="1600" u="none" cap="none" strike="noStrike">
                <a:solidFill>
                  <a:srgbClr val="00B050"/>
                </a:solidFill>
                <a:latin typeface="Calibri"/>
                <a:ea typeface="Calibri"/>
                <a:cs typeface="Calibri"/>
                <a:sym typeface="Calibri"/>
              </a:rPr>
            </a:br>
            <a:r>
              <a:rPr b="0" i="0" lang="hu-HU" sz="1600" u="none" cap="none" strike="noStrike">
                <a:solidFill>
                  <a:srgbClr val="00B050"/>
                </a:solidFill>
                <a:latin typeface="Calibri"/>
                <a:ea typeface="Calibri"/>
                <a:cs typeface="Calibri"/>
                <a:sym typeface="Calibri"/>
              </a:rPr>
              <a:t>egyedi nyomonkövetés,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hatékonyabb  termelés,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magasabb profit</a:t>
            </a:r>
            <a:endParaRPr/>
          </a:p>
        </p:txBody>
      </p:sp>
      <p:sp>
        <p:nvSpPr>
          <p:cNvPr id="684" name="Google Shape;684;p60"/>
          <p:cNvSpPr txBox="1"/>
          <p:nvPr/>
        </p:nvSpPr>
        <p:spPr>
          <a:xfrm>
            <a:off x="8687665" y="1193739"/>
            <a:ext cx="3073277"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600" u="none" cap="none" strike="noStrike">
                <a:solidFill>
                  <a:srgbClr val="00B050"/>
                </a:solidFill>
                <a:latin typeface="Calibri"/>
                <a:ea typeface="Calibri"/>
                <a:cs typeface="Calibri"/>
                <a:sym typeface="Calibri"/>
              </a:rPr>
              <a:t>Fontos üzemeltetési feltételek</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vízminőség,</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villamos hálózat,</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kommunikációs rendszer</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melegvíz ellátás,</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kemikáliák,</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géppark,</a:t>
            </a:r>
            <a:endParaRPr/>
          </a:p>
          <a:p>
            <a:pPr indent="-285750" lvl="0" marL="285750" marR="0" rtl="0" algn="l">
              <a:lnSpc>
                <a:spcPct val="100000"/>
              </a:lnSpc>
              <a:spcBef>
                <a:spcPts val="0"/>
              </a:spcBef>
              <a:spcAft>
                <a:spcPts val="0"/>
              </a:spcAft>
              <a:buClr>
                <a:schemeClr val="accent6"/>
              </a:buClr>
              <a:buSzPts val="1600"/>
              <a:buFont typeface="Arial"/>
              <a:buChar char="•"/>
            </a:pPr>
            <a:r>
              <a:rPr b="0" i="0" lang="hu-HU" sz="1600" u="none" cap="none" strike="noStrike">
                <a:solidFill>
                  <a:srgbClr val="00B050"/>
                </a:solidFill>
                <a:latin typeface="Calibri"/>
                <a:ea typeface="Calibri"/>
                <a:cs typeface="Calibri"/>
                <a:sym typeface="Calibri"/>
              </a:rPr>
              <a:t>személyzet műszaki képességei</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61"/>
          <p:cNvSpPr txBox="1"/>
          <p:nvPr>
            <p:ph type="title"/>
          </p:nvPr>
        </p:nvSpPr>
        <p:spPr>
          <a:xfrm>
            <a:off x="380026" y="152921"/>
            <a:ext cx="11555605" cy="86825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Jó gyakorlatok/esettanulmányok III.</a:t>
            </a:r>
            <a:br>
              <a:rPr lang="hu-HU"/>
            </a:br>
            <a:r>
              <a:rPr i="1" lang="hu-HU" sz="3600"/>
              <a:t>Robotizált fejőrendszer</a:t>
            </a:r>
            <a:endParaRPr sz="3600"/>
          </a:p>
        </p:txBody>
      </p:sp>
      <p:pic>
        <p:nvPicPr>
          <p:cNvPr id="691" name="Google Shape;691;p61"/>
          <p:cNvPicPr preferRelativeResize="0"/>
          <p:nvPr>
            <p:ph idx="1" type="body"/>
          </p:nvPr>
        </p:nvPicPr>
        <p:blipFill rotWithShape="1">
          <a:blip r:embed="rId3">
            <a:alphaModFix/>
          </a:blip>
          <a:srcRect b="0" l="0" r="0" t="0"/>
          <a:stretch/>
        </p:blipFill>
        <p:spPr>
          <a:xfrm>
            <a:off x="5507118" y="1212360"/>
            <a:ext cx="4514068" cy="2549933"/>
          </a:xfrm>
          <a:prstGeom prst="rect">
            <a:avLst/>
          </a:prstGeom>
          <a:noFill/>
          <a:ln>
            <a:noFill/>
          </a:ln>
        </p:spPr>
      </p:pic>
      <p:pic>
        <p:nvPicPr>
          <p:cNvPr id="692" name="Google Shape;692;p61"/>
          <p:cNvPicPr preferRelativeResize="0"/>
          <p:nvPr/>
        </p:nvPicPr>
        <p:blipFill rotWithShape="1">
          <a:blip r:embed="rId4">
            <a:alphaModFix/>
          </a:blip>
          <a:srcRect b="0" l="0" r="0" t="0"/>
          <a:stretch/>
        </p:blipFill>
        <p:spPr>
          <a:xfrm>
            <a:off x="444165" y="1212360"/>
            <a:ext cx="3521625" cy="2346325"/>
          </a:xfrm>
          <a:prstGeom prst="rect">
            <a:avLst/>
          </a:prstGeom>
          <a:noFill/>
          <a:ln>
            <a:noFill/>
          </a:ln>
        </p:spPr>
      </p:pic>
      <p:pic>
        <p:nvPicPr>
          <p:cNvPr id="693" name="Google Shape;693;p61"/>
          <p:cNvPicPr preferRelativeResize="0"/>
          <p:nvPr/>
        </p:nvPicPr>
        <p:blipFill rotWithShape="1">
          <a:blip r:embed="rId5">
            <a:alphaModFix/>
          </a:blip>
          <a:srcRect b="0" l="0" r="0" t="0"/>
          <a:stretch/>
        </p:blipFill>
        <p:spPr>
          <a:xfrm>
            <a:off x="496369" y="3847465"/>
            <a:ext cx="3521626" cy="2347750"/>
          </a:xfrm>
          <a:prstGeom prst="rect">
            <a:avLst/>
          </a:prstGeom>
          <a:noFill/>
          <a:ln>
            <a:noFill/>
          </a:ln>
        </p:spPr>
      </p:pic>
      <p:pic>
        <p:nvPicPr>
          <p:cNvPr id="694" name="Google Shape;694;p61"/>
          <p:cNvPicPr preferRelativeResize="0"/>
          <p:nvPr/>
        </p:nvPicPr>
        <p:blipFill rotWithShape="1">
          <a:blip r:embed="rId6">
            <a:alphaModFix/>
          </a:blip>
          <a:srcRect b="0" l="0" r="0" t="0"/>
          <a:stretch/>
        </p:blipFill>
        <p:spPr>
          <a:xfrm>
            <a:off x="5507118" y="3907135"/>
            <a:ext cx="4556598" cy="2765609"/>
          </a:xfrm>
          <a:prstGeom prst="rect">
            <a:avLst/>
          </a:prstGeom>
          <a:noFill/>
          <a:ln>
            <a:noFill/>
          </a:ln>
        </p:spPr>
      </p:pic>
      <p:sp>
        <p:nvSpPr>
          <p:cNvPr id="695" name="Google Shape;695;p61"/>
          <p:cNvSpPr txBox="1"/>
          <p:nvPr/>
        </p:nvSpPr>
        <p:spPr>
          <a:xfrm>
            <a:off x="4104166" y="3271337"/>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76. ábra</a:t>
            </a:r>
            <a:endParaRPr/>
          </a:p>
        </p:txBody>
      </p:sp>
      <p:sp>
        <p:nvSpPr>
          <p:cNvPr id="696" name="Google Shape;696;p61"/>
          <p:cNvSpPr txBox="1"/>
          <p:nvPr/>
        </p:nvSpPr>
        <p:spPr>
          <a:xfrm>
            <a:off x="10163695" y="3280293"/>
            <a:ext cx="8402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77. ábra</a:t>
            </a:r>
            <a:endParaRPr/>
          </a:p>
        </p:txBody>
      </p:sp>
      <p:sp>
        <p:nvSpPr>
          <p:cNvPr id="697" name="Google Shape;697;p61"/>
          <p:cNvSpPr txBox="1"/>
          <p:nvPr/>
        </p:nvSpPr>
        <p:spPr>
          <a:xfrm>
            <a:off x="4104165" y="5938530"/>
            <a:ext cx="8402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78. ábra</a:t>
            </a:r>
            <a:endParaRPr/>
          </a:p>
        </p:txBody>
      </p:sp>
      <p:sp>
        <p:nvSpPr>
          <p:cNvPr id="698" name="Google Shape;698;p61"/>
          <p:cNvSpPr txBox="1"/>
          <p:nvPr/>
        </p:nvSpPr>
        <p:spPr>
          <a:xfrm>
            <a:off x="10163694" y="6343381"/>
            <a:ext cx="84029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79. ábra</a:t>
            </a:r>
            <a:endParaRPr/>
          </a:p>
        </p:txBody>
      </p:sp>
      <p:sp>
        <p:nvSpPr>
          <p:cNvPr id="699" name="Google Shape;699;p61"/>
          <p:cNvSpPr txBox="1"/>
          <p:nvPr/>
        </p:nvSpPr>
        <p:spPr>
          <a:xfrm>
            <a:off x="4104166" y="1185643"/>
            <a:ext cx="9845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Vízágyas </a:t>
            </a:r>
            <a:endParaRPr/>
          </a:p>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pihentetés</a:t>
            </a:r>
            <a:endParaRPr/>
          </a:p>
        </p:txBody>
      </p:sp>
      <p:sp>
        <p:nvSpPr>
          <p:cNvPr id="700" name="Google Shape;700;p61"/>
          <p:cNvSpPr txBox="1"/>
          <p:nvPr/>
        </p:nvSpPr>
        <p:spPr>
          <a:xfrm>
            <a:off x="10187909" y="1241553"/>
            <a:ext cx="1331326"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Duplaboxos </a:t>
            </a:r>
            <a:br>
              <a:rPr b="1" i="0" lang="hu-HU" sz="1400" u="none" cap="none" strike="noStrike">
                <a:solidFill>
                  <a:srgbClr val="00B050"/>
                </a:solidFill>
                <a:latin typeface="Calibri"/>
                <a:ea typeface="Calibri"/>
                <a:cs typeface="Calibri"/>
                <a:sym typeface="Calibri"/>
              </a:rPr>
            </a:br>
            <a:r>
              <a:rPr b="1" i="0" lang="hu-HU" sz="1400" u="none" cap="none" strike="noStrike">
                <a:solidFill>
                  <a:srgbClr val="00B050"/>
                </a:solidFill>
                <a:latin typeface="Calibri"/>
                <a:ea typeface="Calibri"/>
                <a:cs typeface="Calibri"/>
                <a:sym typeface="Calibri"/>
              </a:rPr>
              <a:t>fejőrobot</a:t>
            </a:r>
            <a:endParaRPr/>
          </a:p>
        </p:txBody>
      </p:sp>
      <p:sp>
        <p:nvSpPr>
          <p:cNvPr id="701" name="Google Shape;701;p61"/>
          <p:cNvSpPr txBox="1"/>
          <p:nvPr/>
        </p:nvSpPr>
        <p:spPr>
          <a:xfrm>
            <a:off x="4104166" y="3847465"/>
            <a:ext cx="96051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Önjáró</a:t>
            </a:r>
            <a:br>
              <a:rPr b="1" i="0" lang="hu-HU" sz="1400" u="none" cap="none" strike="noStrike">
                <a:solidFill>
                  <a:srgbClr val="00B050"/>
                </a:solidFill>
                <a:latin typeface="Calibri"/>
                <a:ea typeface="Calibri"/>
                <a:cs typeface="Calibri"/>
                <a:sym typeface="Calibri"/>
              </a:rPr>
            </a:br>
            <a:r>
              <a:rPr b="1" i="0" lang="hu-HU" sz="1400" u="none" cap="none" strike="noStrike">
                <a:solidFill>
                  <a:srgbClr val="00B050"/>
                </a:solidFill>
                <a:latin typeface="Calibri"/>
                <a:ea typeface="Calibri"/>
                <a:cs typeface="Calibri"/>
                <a:sym typeface="Calibri"/>
              </a:rPr>
              <a:t>etetőkocsi</a:t>
            </a:r>
            <a:endParaRPr/>
          </a:p>
        </p:txBody>
      </p:sp>
      <p:sp>
        <p:nvSpPr>
          <p:cNvPr id="702" name="Google Shape;702;p61"/>
          <p:cNvSpPr txBox="1"/>
          <p:nvPr/>
        </p:nvSpPr>
        <p:spPr>
          <a:xfrm>
            <a:off x="10187909" y="3907135"/>
            <a:ext cx="138121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Automatikus </a:t>
            </a:r>
            <a:br>
              <a:rPr b="1" i="0" lang="hu-HU" sz="1400" u="none" cap="none" strike="noStrike">
                <a:solidFill>
                  <a:srgbClr val="00B050"/>
                </a:solidFill>
                <a:latin typeface="Calibri"/>
                <a:ea typeface="Calibri"/>
                <a:cs typeface="Calibri"/>
                <a:sym typeface="Calibri"/>
              </a:rPr>
            </a:br>
            <a:r>
              <a:rPr b="1" i="0" lang="hu-HU" sz="1400" u="none" cap="none" strike="noStrike">
                <a:solidFill>
                  <a:srgbClr val="00B050"/>
                </a:solidFill>
                <a:latin typeface="Calibri"/>
                <a:ea typeface="Calibri"/>
                <a:cs typeface="Calibri"/>
                <a:sym typeface="Calibri"/>
              </a:rPr>
              <a:t>trágyaszán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62"/>
          <p:cNvSpPr txBox="1"/>
          <p:nvPr>
            <p:ph type="title"/>
          </p:nvPr>
        </p:nvSpPr>
        <p:spPr>
          <a:xfrm>
            <a:off x="226380" y="239119"/>
            <a:ext cx="11555605" cy="62901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Kapcsolódó szolgáltatások bemutatása</a:t>
            </a:r>
            <a:endParaRPr/>
          </a:p>
        </p:txBody>
      </p:sp>
      <p:pic>
        <p:nvPicPr>
          <p:cNvPr id="709" name="Google Shape;709;p62"/>
          <p:cNvPicPr preferRelativeResize="0"/>
          <p:nvPr>
            <p:ph idx="1" type="body"/>
          </p:nvPr>
        </p:nvPicPr>
        <p:blipFill rotWithShape="1">
          <a:blip r:embed="rId3">
            <a:alphaModFix/>
          </a:blip>
          <a:srcRect b="0" l="0" r="0" t="0"/>
          <a:stretch/>
        </p:blipFill>
        <p:spPr>
          <a:xfrm>
            <a:off x="5376277" y="1387548"/>
            <a:ext cx="6695669" cy="4264148"/>
          </a:xfrm>
          <a:prstGeom prst="rect">
            <a:avLst/>
          </a:prstGeom>
          <a:noFill/>
          <a:ln>
            <a:noFill/>
          </a:ln>
        </p:spPr>
      </p:pic>
      <p:graphicFrame>
        <p:nvGraphicFramePr>
          <p:cNvPr id="710" name="Google Shape;710;p62"/>
          <p:cNvGraphicFramePr/>
          <p:nvPr/>
        </p:nvGraphicFramePr>
        <p:xfrm>
          <a:off x="226380" y="1830023"/>
          <a:ext cx="3000000" cy="3000000"/>
        </p:xfrm>
        <a:graphic>
          <a:graphicData uri="http://schemas.openxmlformats.org/drawingml/2006/table">
            <a:tbl>
              <a:tblPr bandRow="1" firstRow="1">
                <a:noFill/>
                <a:tableStyleId>{B2490D0B-62C4-4C21-9D5C-C3D1102AD001}</a:tableStyleId>
              </a:tblPr>
              <a:tblGrid>
                <a:gridCol w="1163250"/>
                <a:gridCol w="2174225"/>
                <a:gridCol w="1668725"/>
              </a:tblGrid>
              <a:tr h="460400">
                <a:tc gridSpan="2">
                  <a:txBody>
                    <a:bodyPr/>
                    <a:lstStyle/>
                    <a:p>
                      <a:pPr indent="0" lvl="0" marL="0" marR="0" rtl="0" algn="l">
                        <a:lnSpc>
                          <a:spcPct val="100000"/>
                        </a:lnSpc>
                        <a:spcBef>
                          <a:spcPts val="0"/>
                        </a:spcBef>
                        <a:spcAft>
                          <a:spcPts val="0"/>
                        </a:spcAft>
                        <a:buNone/>
                      </a:pPr>
                      <a:r>
                        <a:rPr lang="hu-HU" sz="1400" u="none" cap="none" strike="noStrike"/>
                        <a:t>Szolgáltatás típusa</a:t>
                      </a:r>
                      <a:endParaRPr/>
                    </a:p>
                  </a:txBody>
                  <a:tcPr marT="45725" marB="45725" marR="91450" marL="91450"/>
                </a:tc>
                <a:tc hMerge="1"/>
                <a:tc>
                  <a:txBody>
                    <a:bodyPr/>
                    <a:lstStyle/>
                    <a:p>
                      <a:pPr indent="0" lvl="0" marL="0" marR="0" rtl="0" algn="l">
                        <a:lnSpc>
                          <a:spcPct val="100000"/>
                        </a:lnSpc>
                        <a:spcBef>
                          <a:spcPts val="0"/>
                        </a:spcBef>
                        <a:spcAft>
                          <a:spcPts val="0"/>
                        </a:spcAft>
                        <a:buNone/>
                      </a:pPr>
                      <a:r>
                        <a:rPr lang="hu-HU" sz="1400" u="none" cap="none" strike="noStrike"/>
                        <a:t>Ár</a:t>
                      </a:r>
                      <a:r>
                        <a:rPr lang="hu-HU" sz="1400" u="none" cap="none" strike="noStrike"/>
                        <a:t> (nettó, Ft)</a:t>
                      </a:r>
                      <a:endParaRPr sz="1400" u="none" cap="none" strike="noStrike"/>
                    </a:p>
                  </a:txBody>
                  <a:tcPr marT="45725" marB="45725" marR="91450" marL="91450"/>
                </a:tc>
              </a:tr>
              <a:tr h="1150975">
                <a:tc rowSpan="2">
                  <a:txBody>
                    <a:bodyPr/>
                    <a:lstStyle/>
                    <a:p>
                      <a:pPr indent="0" lvl="0" marL="0" marR="0" rtl="0" algn="l">
                        <a:lnSpc>
                          <a:spcPct val="100000"/>
                        </a:lnSpc>
                        <a:spcBef>
                          <a:spcPts val="0"/>
                        </a:spcBef>
                        <a:spcAft>
                          <a:spcPts val="0"/>
                        </a:spcAft>
                        <a:buNone/>
                      </a:pPr>
                      <a:r>
                        <a:rPr lang="hu-HU" sz="1400" u="none" cap="none" strike="noStrike"/>
                        <a:t>Éves </a:t>
                      </a:r>
                      <a:endParaRPr/>
                    </a:p>
                    <a:p>
                      <a:pPr indent="0" lvl="0" marL="0" marR="0" rtl="0" algn="l">
                        <a:lnSpc>
                          <a:spcPct val="100000"/>
                        </a:lnSpc>
                        <a:spcBef>
                          <a:spcPts val="0"/>
                        </a:spcBef>
                        <a:spcAft>
                          <a:spcPts val="0"/>
                        </a:spcAft>
                        <a:buNone/>
                      </a:pPr>
                      <a:r>
                        <a:rPr lang="hu-HU" sz="1400" u="none" cap="none" strike="noStrike"/>
                        <a:t>előfizetés</a:t>
                      </a:r>
                      <a:endParaRPr/>
                    </a:p>
                  </a:txBody>
                  <a:tcPr marT="45725" marB="45725" marR="91450" marL="91450" anchor="ctr"/>
                </a:tc>
                <a:tc>
                  <a:txBody>
                    <a:bodyPr/>
                    <a:lstStyle/>
                    <a:p>
                      <a:pPr indent="0" lvl="0" marL="0" marR="0" rtl="0" algn="l">
                        <a:lnSpc>
                          <a:spcPct val="100000"/>
                        </a:lnSpc>
                        <a:spcBef>
                          <a:spcPts val="0"/>
                        </a:spcBef>
                        <a:spcAft>
                          <a:spcPts val="0"/>
                        </a:spcAft>
                        <a:buNone/>
                      </a:pPr>
                      <a:r>
                        <a:rPr lang="hu-HU" sz="1400" u="none" cap="none" strike="noStrike"/>
                        <a:t>Területi</a:t>
                      </a:r>
                      <a:r>
                        <a:rPr lang="hu-HU" sz="1400" u="none" cap="none" strike="noStrike"/>
                        <a:t> korlátozás nélkül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250.000</a:t>
                      </a:r>
                      <a:endParaRPr/>
                    </a:p>
                  </a:txBody>
                  <a:tcPr marT="45725" marB="45725" marR="91450" marL="91450"/>
                </a:tc>
              </a:tr>
              <a:tr h="460400">
                <a:tc vMerge="1"/>
                <a:tc>
                  <a:txBody>
                    <a:bodyPr/>
                    <a:lstStyle/>
                    <a:p>
                      <a:pPr indent="0" lvl="0" marL="0" marR="0" rtl="0" algn="l">
                        <a:lnSpc>
                          <a:spcPct val="100000"/>
                        </a:lnSpc>
                        <a:spcBef>
                          <a:spcPts val="0"/>
                        </a:spcBef>
                        <a:spcAft>
                          <a:spcPts val="0"/>
                        </a:spcAft>
                        <a:buNone/>
                      </a:pPr>
                      <a:r>
                        <a:rPr lang="hu-HU" sz="1400" u="none" cap="none" strike="noStrike"/>
                        <a:t>50</a:t>
                      </a:r>
                      <a:r>
                        <a:rPr lang="hu-HU" sz="1400" u="none" cap="none" strike="noStrike"/>
                        <a:t> </a:t>
                      </a:r>
                      <a:r>
                        <a:rPr lang="hu-HU" sz="1400" u="none" cap="none" strike="noStrike"/>
                        <a:t>km-es területi korlátozás</a:t>
                      </a:r>
                      <a:endParaRPr/>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200.000</a:t>
                      </a:r>
                      <a:endParaRPr/>
                    </a:p>
                  </a:txBody>
                  <a:tcPr marT="45725" marB="45725" marR="91450" marL="91450"/>
                </a:tc>
              </a:tr>
              <a:tr h="460400">
                <a:tc rowSpan="2">
                  <a:txBody>
                    <a:bodyPr/>
                    <a:lstStyle/>
                    <a:p>
                      <a:pPr indent="0" lvl="0" marL="0" marR="0" rtl="0" algn="l">
                        <a:lnSpc>
                          <a:spcPct val="100000"/>
                        </a:lnSpc>
                        <a:spcBef>
                          <a:spcPts val="0"/>
                        </a:spcBef>
                        <a:spcAft>
                          <a:spcPts val="0"/>
                        </a:spcAft>
                        <a:buNone/>
                      </a:pPr>
                      <a:r>
                        <a:rPr lang="hu-HU" sz="1400" u="none" cap="none" strike="noStrike"/>
                        <a:t>90 napos előfizetés</a:t>
                      </a:r>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400"/>
                        <a:buFont typeface="Arial"/>
                        <a:buNone/>
                      </a:pPr>
                      <a:r>
                        <a:rPr lang="hu-HU" sz="1400" u="none" cap="none" strike="noStrike"/>
                        <a:t>Területi</a:t>
                      </a:r>
                      <a:r>
                        <a:rPr lang="hu-HU" sz="1400" u="none" cap="none" strike="noStrike"/>
                        <a:t> korlátozás nélkül</a:t>
                      </a:r>
                      <a:endParaRPr sz="1400" u="none" cap="none" strike="noStrike"/>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110.000</a:t>
                      </a:r>
                      <a:endParaRPr/>
                    </a:p>
                  </a:txBody>
                  <a:tcPr marT="45725" marB="45725" marR="91450" marL="91450"/>
                </a:tc>
              </a:tr>
              <a:tr h="460400">
                <a:tc vMerge="1"/>
                <a:tc>
                  <a:txBody>
                    <a:bodyPr/>
                    <a:lstStyle/>
                    <a:p>
                      <a:pPr indent="0" lvl="0" marL="0" marR="0" rtl="0" algn="l">
                        <a:lnSpc>
                          <a:spcPct val="100000"/>
                        </a:lnSpc>
                        <a:spcBef>
                          <a:spcPts val="0"/>
                        </a:spcBef>
                        <a:spcAft>
                          <a:spcPts val="0"/>
                        </a:spcAft>
                        <a:buClr>
                          <a:srgbClr val="000000"/>
                        </a:buClr>
                        <a:buSzPts val="1400"/>
                        <a:buFont typeface="Arial"/>
                        <a:buNone/>
                      </a:pPr>
                      <a:r>
                        <a:rPr lang="hu-HU" sz="1400" u="none" cap="none" strike="noStrike"/>
                        <a:t>50</a:t>
                      </a:r>
                      <a:r>
                        <a:rPr lang="hu-HU" sz="1400" u="none" cap="none" strike="noStrike"/>
                        <a:t> </a:t>
                      </a:r>
                      <a:r>
                        <a:rPr lang="hu-HU" sz="1400" u="none" cap="none" strike="noStrike"/>
                        <a:t>km-es területi korlátozás</a:t>
                      </a:r>
                      <a:endParaRPr/>
                    </a:p>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hu-HU" sz="1400" u="none" cap="none" strike="noStrike"/>
                        <a:t>95.000</a:t>
                      </a:r>
                      <a:endParaRPr/>
                    </a:p>
                  </a:txBody>
                  <a:tcPr marT="45725" marB="45725" marR="91450" marL="91450"/>
                </a:tc>
              </a:tr>
            </a:tbl>
          </a:graphicData>
        </a:graphic>
      </p:graphicFrame>
      <p:sp>
        <p:nvSpPr>
          <p:cNvPr id="711" name="Google Shape;711;p62"/>
          <p:cNvSpPr txBox="1"/>
          <p:nvPr/>
        </p:nvSpPr>
        <p:spPr>
          <a:xfrm>
            <a:off x="120054" y="5511888"/>
            <a:ext cx="543097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hu-HU" sz="1400" u="none" cap="none" strike="noStrike">
                <a:solidFill>
                  <a:srgbClr val="000000"/>
                </a:solidFill>
                <a:latin typeface="Arial"/>
                <a:ea typeface="Arial"/>
                <a:cs typeface="Arial"/>
                <a:sym typeface="Arial"/>
              </a:rPr>
              <a:t>Pontos részletek. </a:t>
            </a:r>
            <a:r>
              <a:rPr b="0" i="1" lang="hu-HU"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https://www.gnssnet.hu/pdf/gnss_farmrtk_arak.pdf</a:t>
            </a:r>
            <a:endParaRPr b="0" i="1" sz="1400" u="none" cap="none" strike="noStrike">
              <a:solidFill>
                <a:srgbClr val="000000"/>
              </a:solidFill>
              <a:latin typeface="Arial"/>
              <a:ea typeface="Arial"/>
              <a:cs typeface="Arial"/>
              <a:sym typeface="Arial"/>
            </a:endParaRPr>
          </a:p>
        </p:txBody>
      </p:sp>
      <p:sp>
        <p:nvSpPr>
          <p:cNvPr id="712" name="Google Shape;712;p62"/>
          <p:cNvSpPr txBox="1"/>
          <p:nvPr/>
        </p:nvSpPr>
        <p:spPr>
          <a:xfrm>
            <a:off x="8458913" y="5915925"/>
            <a:ext cx="792205"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80. ábra</a:t>
            </a:r>
            <a:endParaRPr/>
          </a:p>
        </p:txBody>
      </p:sp>
      <p:sp>
        <p:nvSpPr>
          <p:cNvPr id="713" name="Google Shape;713;p62"/>
          <p:cNvSpPr txBox="1"/>
          <p:nvPr/>
        </p:nvSpPr>
        <p:spPr>
          <a:xfrm>
            <a:off x="226380" y="1233452"/>
            <a:ext cx="36503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800" u="none" cap="none" strike="noStrike">
                <a:solidFill>
                  <a:srgbClr val="00B050"/>
                </a:solidFill>
                <a:latin typeface="Calibri"/>
                <a:ea typeface="Calibri"/>
                <a:cs typeface="Calibri"/>
                <a:sym typeface="Calibri"/>
              </a:rPr>
              <a:t>A FARM RTK rendszer igénybevétele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63"/>
          <p:cNvSpPr txBox="1"/>
          <p:nvPr>
            <p:ph type="title"/>
          </p:nvPr>
        </p:nvSpPr>
        <p:spPr>
          <a:xfrm>
            <a:off x="321547" y="365126"/>
            <a:ext cx="11555605" cy="6768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Gyakorlati jellegű kérdések I.</a:t>
            </a:r>
            <a:endParaRPr/>
          </a:p>
        </p:txBody>
      </p:sp>
      <p:sp>
        <p:nvSpPr>
          <p:cNvPr id="720" name="Google Shape;720;p63"/>
          <p:cNvSpPr txBox="1"/>
          <p:nvPr>
            <p:ph idx="1" type="body"/>
          </p:nvPr>
        </p:nvSpPr>
        <p:spPr>
          <a:xfrm>
            <a:off x="318197" y="1120424"/>
            <a:ext cx="11555605" cy="5158102"/>
          </a:xfrm>
          <a:prstGeom prst="rect">
            <a:avLst/>
          </a:prstGeom>
          <a:no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1) Az Agriculture 4.0 a mezőgazdaság ……………alapuló modernizációját jelenti. </a:t>
            </a:r>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marketingen</a:t>
            </a:r>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digitalizáción</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gyártmányfejlesztésen</a:t>
            </a:r>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2) Az automatizált, robotizált termelés technológiákban alkalmazott gépek, berendezések üzemeltetése ………………válik.</a:t>
            </a:r>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egyszerűbbé</a:t>
            </a:r>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költségesebbé</a:t>
            </a:r>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hatékonyabbá</a:t>
            </a:r>
            <a:endParaRPr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3) Előrejelzések szerint a mezőgazdaságban alkalmazott robotok globális piaca 2025-re eléri a ……… milliárd dollárt. </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25-30</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50</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500 </a:t>
            </a:r>
            <a:endParaRPr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4) A robotok alkalmazásával ……(a)…… a gazdaságok jövedelmezősége, …..(b) ……a termelés környezeti terhelése, valamint ………(c)…….az ágazatokban tapasztalható egyre súlyosabb munkaerő hiány. </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javítható </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csökkenthető </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kompenzálható</a:t>
            </a:r>
            <a:endParaRPr sz="1600">
              <a:solidFill>
                <a:srgbClr val="00B05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4"/>
          <p:cNvSpPr txBox="1"/>
          <p:nvPr>
            <p:ph type="title"/>
          </p:nvPr>
        </p:nvSpPr>
        <p:spPr>
          <a:xfrm>
            <a:off x="321547" y="365126"/>
            <a:ext cx="11555605" cy="6024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Gyakorlati jellegű kérdések II.</a:t>
            </a:r>
            <a:endParaRPr/>
          </a:p>
        </p:txBody>
      </p:sp>
      <p:sp>
        <p:nvSpPr>
          <p:cNvPr id="726" name="Google Shape;726;p64"/>
          <p:cNvSpPr txBox="1"/>
          <p:nvPr>
            <p:ph idx="1" type="body"/>
          </p:nvPr>
        </p:nvSpPr>
        <p:spPr>
          <a:xfrm>
            <a:off x="375684" y="1124478"/>
            <a:ext cx="10515600" cy="5047721"/>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800"/>
              <a:buNone/>
            </a:pPr>
            <a:r>
              <a:rPr b="1" lang="hu-HU" sz="1600">
                <a:solidFill>
                  <a:srgbClr val="00B050"/>
                </a:solidFill>
                <a:latin typeface="Calibri"/>
                <a:ea typeface="Calibri"/>
                <a:cs typeface="Calibri"/>
                <a:sym typeface="Calibri"/>
              </a:rPr>
              <a:t>5) Válassza ki az alábbiak közül a helyes állításokat!</a:t>
            </a:r>
            <a:endParaRPr b="1" sz="1600">
              <a:solidFill>
                <a:srgbClr val="00B050"/>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b="1" lang="hu-HU" sz="1600">
                <a:solidFill>
                  <a:srgbClr val="00B050"/>
                </a:solidFill>
                <a:latin typeface="Calibri"/>
                <a:ea typeface="Calibri"/>
                <a:cs typeface="Calibri"/>
                <a:sym typeface="Calibri"/>
              </a:rPr>
              <a:t>A mezőgazdasági szektorra jellemző, hogy:</a:t>
            </a:r>
            <a:endParaRPr b="1"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az élelmiszerek iránti mennyiségi igény növekszik </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a termelési környezetet egyáltalán nem lehet technikailag megváltoztatni</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a termelési környezet a termék mennyiségét és minőségét befolyásolja</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a kézi munka igény jellemzően alacsony</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a rendelkezésre álló munkaerő folyamatosan növekszik </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a növénytermesztésben szűk a betakarítási időintervallum</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napjainkban minimális a vegyszerhasználat, és az ebből fakadó környezetterhelés</a:t>
            </a:r>
            <a:endParaRPr sz="1600">
              <a:solidFill>
                <a:srgbClr val="00B050"/>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b="1" lang="hu-HU" sz="1600">
                <a:solidFill>
                  <a:srgbClr val="00B050"/>
                </a:solidFill>
                <a:latin typeface="Calibri"/>
                <a:ea typeface="Calibri"/>
                <a:cs typeface="Calibri"/>
                <a:sym typeface="Calibri"/>
              </a:rPr>
              <a:t>6) Párosítsa az alábbi fogalmakat (I-III), és a meghatározásokat (a-c)!</a:t>
            </a:r>
            <a:endParaRPr b="1" sz="1600">
              <a:solidFill>
                <a:srgbClr val="00B050"/>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lang="hu-HU" sz="1600">
                <a:solidFill>
                  <a:srgbClr val="00B050"/>
                </a:solidFill>
                <a:latin typeface="Calibri"/>
                <a:ea typeface="Calibri"/>
                <a:cs typeface="Calibri"/>
                <a:sym typeface="Calibri"/>
              </a:rPr>
              <a:t>I. Az információ-, és kommunikációtechnológia </a:t>
            </a:r>
            <a:endParaRPr sz="1600">
              <a:solidFill>
                <a:srgbClr val="00B050"/>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lang="hu-HU" sz="1600">
                <a:solidFill>
                  <a:srgbClr val="00B050"/>
                </a:solidFill>
                <a:latin typeface="Calibri"/>
                <a:ea typeface="Calibri"/>
                <a:cs typeface="Calibri"/>
                <a:sym typeface="Calibri"/>
              </a:rPr>
              <a:t>II. A mesterséges intelligencia </a:t>
            </a:r>
            <a:endParaRPr sz="1600">
              <a:solidFill>
                <a:srgbClr val="00B050"/>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lang="hu-HU" sz="1600">
                <a:solidFill>
                  <a:srgbClr val="00B050"/>
                </a:solidFill>
                <a:latin typeface="Calibri"/>
                <a:ea typeface="Calibri"/>
                <a:cs typeface="Calibri"/>
                <a:sym typeface="Calibri"/>
              </a:rPr>
              <a:t>III. Ágens technológia</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Fejlett programrendszer olyan problémák megoldására, amelyekre nem, vagy nehezen dolgozható ki algoritmus, vagy  egzakt megoldásukhoz hiányos, pontatlan információkkal rendelkezünk.</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Különböző szenzorokkal felszerelt robot érzékelést, mérést, adatgyűjtést végez környezetén, és abba mozgást végző szerkezeti egységei (pl. karok) segítségével beavatkozik. </a:t>
            </a:r>
            <a:endParaRPr sz="16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Az audiovizuális rendszerek és telefonos kommunikációs hálózatok számítógépes rendszerekkel történő összekapcsolódásával létrejött komplex technikai rendszerekre utal.</a:t>
            </a:r>
            <a:endParaRPr sz="1600">
              <a:solidFill>
                <a:srgbClr val="00B050"/>
              </a:solidFill>
              <a:latin typeface="Calibri"/>
              <a:ea typeface="Calibri"/>
              <a:cs typeface="Calibri"/>
              <a:sym typeface="Calibri"/>
            </a:endParaRPr>
          </a:p>
          <a:p>
            <a:pPr indent="0" lvl="0" marL="114300" rtl="0" algn="just">
              <a:lnSpc>
                <a:spcPct val="100000"/>
              </a:lnSpc>
              <a:spcBef>
                <a:spcPts val="0"/>
              </a:spcBef>
              <a:spcAft>
                <a:spcPts val="0"/>
              </a:spcAft>
              <a:buSzPts val="1800"/>
              <a:buNone/>
            </a:pPr>
            <a:r>
              <a:rPr b="1" lang="hu-HU" sz="1600" u="sng">
                <a:solidFill>
                  <a:srgbClr val="00B050"/>
                </a:solidFill>
                <a:latin typeface="Calibri"/>
                <a:ea typeface="Calibri"/>
                <a:cs typeface="Calibri"/>
                <a:sym typeface="Calibri"/>
              </a:rPr>
              <a:t>Válasz: I-c, II-a, III-b</a:t>
            </a:r>
            <a:endParaRPr sz="1600" u="sng">
              <a:solidFill>
                <a:srgbClr val="00B050"/>
              </a:solidFill>
              <a:latin typeface="Calibri"/>
              <a:ea typeface="Calibri"/>
              <a:cs typeface="Calibri"/>
              <a:sym typeface="Calibri"/>
            </a:endParaRPr>
          </a:p>
          <a:p>
            <a:pPr indent="-228600" lvl="0" marL="457200" rtl="0" algn="l">
              <a:lnSpc>
                <a:spcPct val="100000"/>
              </a:lnSpc>
              <a:spcBef>
                <a:spcPts val="0"/>
              </a:spcBef>
              <a:spcAft>
                <a:spcPts val="0"/>
              </a:spcAft>
              <a:buSzPts val="1800"/>
              <a:buNone/>
            </a:pPr>
            <a:r>
              <a:t/>
            </a:r>
            <a:endParaRPr sz="1600">
              <a:solidFill>
                <a:srgbClr val="00B05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65"/>
          <p:cNvSpPr txBox="1"/>
          <p:nvPr>
            <p:ph type="title"/>
          </p:nvPr>
        </p:nvSpPr>
        <p:spPr>
          <a:xfrm>
            <a:off x="318197" y="375757"/>
            <a:ext cx="11555605" cy="47484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Gyakorlati jellegű kérdések III.</a:t>
            </a:r>
            <a:endParaRPr/>
          </a:p>
        </p:txBody>
      </p:sp>
      <p:sp>
        <p:nvSpPr>
          <p:cNvPr id="732" name="Google Shape;732;p65"/>
          <p:cNvSpPr txBox="1"/>
          <p:nvPr>
            <p:ph idx="1" type="body"/>
          </p:nvPr>
        </p:nvSpPr>
        <p:spPr>
          <a:xfrm>
            <a:off x="318197" y="1134509"/>
            <a:ext cx="11555605" cy="5207812"/>
          </a:xfrm>
          <a:prstGeom prst="rect">
            <a:avLst/>
          </a:prstGeom>
          <a:no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7) Állítsa sorrendbe a robot ágensek működési mechanizmusának elemeit! </a:t>
            </a:r>
            <a:r>
              <a:rPr lang="hu-HU" sz="1600">
                <a:solidFill>
                  <a:srgbClr val="00B050"/>
                </a:solidFill>
                <a:latin typeface="Calibri"/>
                <a:ea typeface="Calibri"/>
                <a:cs typeface="Calibri"/>
                <a:sym typeface="Calibri"/>
              </a:rPr>
              <a:t>környezeti jellemzők érzékelése, értelmezése,</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rabicPeriod"/>
            </a:pPr>
            <a:r>
              <a:rPr lang="hu-HU" sz="1600">
                <a:solidFill>
                  <a:srgbClr val="00B050"/>
                </a:solidFill>
                <a:latin typeface="Calibri"/>
                <a:ea typeface="Calibri"/>
                <a:cs typeface="Calibri"/>
                <a:sym typeface="Calibri"/>
              </a:rPr>
              <a:t>környezeti jellemzők érzékelése és értelmezése</a:t>
            </a:r>
            <a:endParaRPr/>
          </a:p>
          <a:p>
            <a:pPr indent="-342900" lvl="0" marL="342900" rtl="0" algn="just">
              <a:lnSpc>
                <a:spcPct val="120000"/>
              </a:lnSpc>
              <a:spcBef>
                <a:spcPts val="0"/>
              </a:spcBef>
              <a:spcAft>
                <a:spcPts val="0"/>
              </a:spcAft>
              <a:buSzPts val="1800"/>
              <a:buFont typeface="Arial"/>
              <a:buAutoNum type="arabicPeriod"/>
            </a:pPr>
            <a:r>
              <a:rPr lang="hu-HU" sz="1600">
                <a:solidFill>
                  <a:srgbClr val="00B050"/>
                </a:solidFill>
                <a:latin typeface="Calibri"/>
                <a:ea typeface="Calibri"/>
                <a:cs typeface="Calibri"/>
                <a:sym typeface="Calibri"/>
              </a:rPr>
              <a:t>döntés,</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rabicPeriod"/>
            </a:pPr>
            <a:r>
              <a:rPr lang="hu-HU" sz="1600">
                <a:solidFill>
                  <a:srgbClr val="00B050"/>
                </a:solidFill>
                <a:latin typeface="Calibri"/>
                <a:ea typeface="Calibri"/>
                <a:cs typeface="Calibri"/>
                <a:sym typeface="Calibri"/>
              </a:rPr>
              <a:t>a szükséges beavatkozás, programtervének megalkotása,</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rabicPeriod"/>
            </a:pPr>
            <a:r>
              <a:rPr lang="hu-HU" sz="1600">
                <a:solidFill>
                  <a:srgbClr val="00B050"/>
                </a:solidFill>
                <a:latin typeface="Calibri"/>
                <a:ea typeface="Calibri"/>
                <a:cs typeface="Calibri"/>
                <a:sym typeface="Calibri"/>
              </a:rPr>
              <a:t>beavatkozás,</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rabicPeriod"/>
            </a:pPr>
            <a:r>
              <a:rPr lang="hu-HU" sz="1600">
                <a:solidFill>
                  <a:srgbClr val="00B050"/>
                </a:solidFill>
                <a:latin typeface="Calibri"/>
                <a:ea typeface="Calibri"/>
                <a:cs typeface="Calibri"/>
                <a:sym typeface="Calibri"/>
              </a:rPr>
              <a:t>gépi tanulás</a:t>
            </a:r>
            <a:endParaRPr/>
          </a:p>
          <a:p>
            <a:pPr indent="0" lvl="0" marL="0" rtl="0" algn="just">
              <a:lnSpc>
                <a:spcPct val="120000"/>
              </a:lnSpc>
              <a:spcBef>
                <a:spcPts val="0"/>
              </a:spcBef>
              <a:spcAft>
                <a:spcPts val="0"/>
              </a:spcAft>
              <a:buSzPts val="1800"/>
              <a:buNone/>
            </a:pPr>
            <a:r>
              <a:rPr b="1" lang="hu-HU" sz="1600" u="sng">
                <a:solidFill>
                  <a:srgbClr val="00B050"/>
                </a:solidFill>
                <a:latin typeface="Calibri"/>
                <a:ea typeface="Calibri"/>
                <a:cs typeface="Calibri"/>
                <a:sym typeface="Calibri"/>
              </a:rPr>
              <a:t>Megoldás: (1) a szükséges beavatkozás programtervének megalkotása, (2) környezeti jellemzők érzékelése és értelmezése, (3) beavatkozás, (4) döntés, (5) gépi tanulás</a:t>
            </a:r>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8) A GPS rendszerben történő helymeghatározáshoz …….(a)……pályán keringő műholdból egyszerre legalább …..(b)….. műhold egyidejű érzékelése szükséges.</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24</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4</a:t>
            </a:r>
            <a:endParaRPr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9) Válassza ki az igaz állítást!</a:t>
            </a:r>
            <a:endParaRPr b="1"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A geostacionárius pálya olyan Föld körüli pálya, amelyen egy objektum keringési ideje:</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a Föld forgási periódusának fele</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a Föld forgási periódusával megegyezik</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a Föld forgási periódusának kétszerese</a:t>
            </a:r>
            <a:endParaRPr sz="1600">
              <a:solidFill>
                <a:srgbClr val="00B050"/>
              </a:solidFill>
              <a:latin typeface="Calibri"/>
              <a:ea typeface="Calibri"/>
              <a:cs typeface="Calibri"/>
              <a:sym typeface="Calibri"/>
            </a:endParaRPr>
          </a:p>
          <a:p>
            <a:pPr indent="-228600" lvl="0" marL="457200" rtl="0" algn="l">
              <a:lnSpc>
                <a:spcPct val="120000"/>
              </a:lnSpc>
              <a:spcBef>
                <a:spcPts val="0"/>
              </a:spcBef>
              <a:spcAft>
                <a:spcPts val="0"/>
              </a:spcAft>
              <a:buSzPts val="1800"/>
              <a:buNone/>
            </a:pPr>
            <a:r>
              <a:t/>
            </a:r>
            <a:endParaRPr sz="1600">
              <a:solidFill>
                <a:srgbClr val="00B05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66"/>
          <p:cNvSpPr txBox="1"/>
          <p:nvPr>
            <p:ph type="title"/>
          </p:nvPr>
        </p:nvSpPr>
        <p:spPr>
          <a:xfrm>
            <a:off x="321547" y="365126"/>
            <a:ext cx="11555605" cy="501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solidFill>
                  <a:srgbClr val="00B050"/>
                </a:solidFill>
              </a:rPr>
              <a:t>Gyakorlati jellegű kérdések IV.</a:t>
            </a:r>
            <a:endParaRPr/>
          </a:p>
        </p:txBody>
      </p:sp>
      <p:sp>
        <p:nvSpPr>
          <p:cNvPr id="738" name="Google Shape;738;p66"/>
          <p:cNvSpPr txBox="1"/>
          <p:nvPr>
            <p:ph idx="1" type="body"/>
          </p:nvPr>
        </p:nvSpPr>
        <p:spPr>
          <a:xfrm>
            <a:off x="321547" y="1323754"/>
            <a:ext cx="11555605" cy="4476306"/>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SzPts val="1800"/>
              <a:buNone/>
            </a:pPr>
            <a:r>
              <a:rPr b="1" lang="hu-HU" sz="2000">
                <a:solidFill>
                  <a:srgbClr val="00B050"/>
                </a:solidFill>
                <a:latin typeface="Calibri"/>
                <a:ea typeface="Calibri"/>
                <a:cs typeface="Calibri"/>
                <a:sym typeface="Calibri"/>
              </a:rPr>
              <a:t>10) Az RTK rendszerrel jelenleg elérhető szántóföldi művelési pontosság:</a:t>
            </a:r>
            <a:endParaRPr b="1"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1 cm</a:t>
            </a:r>
            <a:endParaRPr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b="1" lang="hu-HU" sz="2000" u="sng">
                <a:solidFill>
                  <a:srgbClr val="00B050"/>
                </a:solidFill>
                <a:latin typeface="Calibri"/>
                <a:ea typeface="Calibri"/>
                <a:cs typeface="Calibri"/>
                <a:sym typeface="Calibri"/>
              </a:rPr>
              <a:t>2,5 cm</a:t>
            </a:r>
            <a:endParaRPr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25 cm</a:t>
            </a:r>
            <a:endParaRPr sz="2000">
              <a:solidFill>
                <a:srgbClr val="00B050"/>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b="1" lang="hu-HU" sz="2000">
                <a:solidFill>
                  <a:srgbClr val="00B050"/>
                </a:solidFill>
                <a:latin typeface="Calibri"/>
                <a:ea typeface="Calibri"/>
                <a:cs typeface="Calibri"/>
                <a:sym typeface="Calibri"/>
              </a:rPr>
              <a:t>11) Mely angol kifejezés megfelelője az RTK mozaikszó?</a:t>
            </a:r>
            <a:endParaRPr b="1"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Robot Technological Kinematic</a:t>
            </a:r>
            <a:endParaRPr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Robot Training Key</a:t>
            </a:r>
            <a:endParaRPr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b="1" lang="hu-HU" sz="2000" u="sng">
                <a:solidFill>
                  <a:srgbClr val="00B050"/>
                </a:solidFill>
                <a:latin typeface="Calibri"/>
                <a:ea typeface="Calibri"/>
                <a:cs typeface="Calibri"/>
                <a:sym typeface="Calibri"/>
              </a:rPr>
              <a:t>Real Time Kinematic</a:t>
            </a:r>
            <a:endParaRPr sz="2000">
              <a:solidFill>
                <a:srgbClr val="00B050"/>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b="1" lang="hu-HU" sz="2000">
                <a:solidFill>
                  <a:srgbClr val="00B050"/>
                </a:solidFill>
                <a:latin typeface="Calibri"/>
                <a:ea typeface="Calibri"/>
                <a:cs typeface="Calibri"/>
                <a:sym typeface="Calibri"/>
              </a:rPr>
              <a:t>12) A differenciális GPS működéséhez egy …….(a)………pont szükséges, amelynek tudjuk a pontos helyét. Az ebben a pontban vett GPS-jeleket összehasonlítva a ……..(b)……származó jelekkel meghatározhatók a műholdanként az eltérések, és ennek alapján a táblán mozgó géphez …...(c)………jel küldhető. </a:t>
            </a:r>
            <a:endParaRPr b="1"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referencia </a:t>
            </a:r>
            <a:endParaRPr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műholdakról </a:t>
            </a:r>
            <a:endParaRPr sz="20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korrekciós</a:t>
            </a:r>
            <a:endParaRPr sz="2000">
              <a:solidFill>
                <a:srgbClr val="00B05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67"/>
          <p:cNvSpPr txBox="1"/>
          <p:nvPr>
            <p:ph type="title"/>
          </p:nvPr>
        </p:nvSpPr>
        <p:spPr>
          <a:xfrm>
            <a:off x="321547" y="365126"/>
            <a:ext cx="11555605" cy="50142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Gyakorlati jellegű kérdések V.</a:t>
            </a:r>
            <a:endParaRPr/>
          </a:p>
        </p:txBody>
      </p:sp>
      <p:sp>
        <p:nvSpPr>
          <p:cNvPr id="744" name="Google Shape;744;p67"/>
          <p:cNvSpPr txBox="1"/>
          <p:nvPr>
            <p:ph idx="1" type="body"/>
          </p:nvPr>
        </p:nvSpPr>
        <p:spPr>
          <a:xfrm>
            <a:off x="321547" y="1139825"/>
            <a:ext cx="11555605" cy="4351338"/>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SzPts val="1800"/>
              <a:buNone/>
            </a:pPr>
            <a:r>
              <a:rPr b="1" lang="hu-HU" sz="1800">
                <a:solidFill>
                  <a:srgbClr val="00B050"/>
                </a:solidFill>
                <a:latin typeface="Calibri"/>
                <a:ea typeface="Calibri"/>
                <a:cs typeface="Calibri"/>
                <a:sym typeface="Calibri"/>
              </a:rPr>
              <a:t>13) A földi bázisú korrekciós jelnek egy sokkal egyszerűbb és ingyenes változata a ………………bázisállomás. Ebben az esetben a GPS-es sorvezető a GPS-jeleket (esetleg plusz az EGNOS által már korrigált GPS-jeleket is) egy adott pontban több másodpercig rögzíti.</a:t>
            </a:r>
            <a:endParaRPr/>
          </a:p>
          <a:p>
            <a:pPr indent="-342900" lvl="0" marL="342900" rtl="0" algn="just">
              <a:lnSpc>
                <a:spcPct val="100000"/>
              </a:lnSpc>
              <a:spcBef>
                <a:spcPts val="0"/>
              </a:spcBef>
              <a:spcAft>
                <a:spcPts val="0"/>
              </a:spcAft>
              <a:buSzPts val="1800"/>
              <a:buFont typeface="Arial"/>
              <a:buAutoNum type="alphaLcParenR"/>
            </a:pPr>
            <a:r>
              <a:rPr b="1" lang="hu-HU" sz="1800" u="sng">
                <a:solidFill>
                  <a:srgbClr val="00B050"/>
                </a:solidFill>
                <a:latin typeface="Calibri"/>
                <a:ea typeface="Calibri"/>
                <a:cs typeface="Calibri"/>
                <a:sym typeface="Calibri"/>
              </a:rPr>
              <a:t>virtuális</a:t>
            </a:r>
            <a:endParaRPr sz="18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800">
                <a:solidFill>
                  <a:srgbClr val="00B050"/>
                </a:solidFill>
                <a:latin typeface="Calibri"/>
                <a:ea typeface="Calibri"/>
                <a:cs typeface="Calibri"/>
                <a:sym typeface="Calibri"/>
              </a:rPr>
              <a:t>helyi</a:t>
            </a:r>
            <a:endParaRPr/>
          </a:p>
          <a:p>
            <a:pPr indent="-342900" lvl="0" marL="342900" rtl="0" algn="just">
              <a:lnSpc>
                <a:spcPct val="100000"/>
              </a:lnSpc>
              <a:spcBef>
                <a:spcPts val="0"/>
              </a:spcBef>
              <a:spcAft>
                <a:spcPts val="0"/>
              </a:spcAft>
              <a:buSzPts val="1800"/>
              <a:buFont typeface="Arial"/>
              <a:buAutoNum type="alphaLcParenR"/>
            </a:pPr>
            <a:r>
              <a:rPr lang="hu-HU" sz="1800">
                <a:solidFill>
                  <a:srgbClr val="00B050"/>
                </a:solidFill>
                <a:latin typeface="Calibri"/>
                <a:ea typeface="Calibri"/>
                <a:cs typeface="Calibri"/>
                <a:sym typeface="Calibri"/>
              </a:rPr>
              <a:t>európai</a:t>
            </a:r>
            <a:endParaRPr/>
          </a:p>
          <a:p>
            <a:pPr indent="0" lvl="0" marL="0" rtl="0" algn="just">
              <a:lnSpc>
                <a:spcPct val="100000"/>
              </a:lnSpc>
              <a:spcBef>
                <a:spcPts val="0"/>
              </a:spcBef>
              <a:spcAft>
                <a:spcPts val="0"/>
              </a:spcAft>
              <a:buSzPts val="1800"/>
              <a:buNone/>
            </a:pPr>
            <a:r>
              <a:rPr b="1" lang="hu-HU" sz="1800">
                <a:solidFill>
                  <a:srgbClr val="00B050"/>
                </a:solidFill>
                <a:latin typeface="Calibri"/>
                <a:ea typeface="Calibri"/>
                <a:cs typeface="Calibri"/>
                <a:sym typeface="Calibri"/>
              </a:rPr>
              <a:t>14) Jelölje meg a traktorok robotizálásának főbb technikai elemeit:</a:t>
            </a:r>
            <a:endParaRPr b="1" sz="18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rabicPeriod"/>
            </a:pPr>
            <a:r>
              <a:rPr lang="hu-HU" sz="1800">
                <a:solidFill>
                  <a:srgbClr val="00B050"/>
                </a:solidFill>
                <a:latin typeface="Calibri"/>
                <a:ea typeface="Calibri"/>
                <a:cs typeface="Calibri"/>
                <a:sym typeface="Calibri"/>
              </a:rPr>
              <a:t>műholdas helymeghatározó rendszer</a:t>
            </a:r>
            <a:endParaRPr sz="18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rabicPeriod"/>
            </a:pPr>
            <a:r>
              <a:rPr b="1" lang="hu-HU" sz="1800" u="sng">
                <a:solidFill>
                  <a:srgbClr val="00B050"/>
                </a:solidFill>
                <a:latin typeface="Calibri"/>
                <a:ea typeface="Calibri"/>
                <a:cs typeface="Calibri"/>
                <a:sym typeface="Calibri"/>
              </a:rPr>
              <a:t>robotkormány</a:t>
            </a:r>
            <a:r>
              <a:rPr lang="hu-HU" sz="1800">
                <a:solidFill>
                  <a:srgbClr val="00B050"/>
                </a:solidFill>
                <a:latin typeface="Calibri"/>
                <a:ea typeface="Calibri"/>
                <a:cs typeface="Calibri"/>
                <a:sym typeface="Calibri"/>
              </a:rPr>
              <a:t>,</a:t>
            </a:r>
            <a:endParaRPr/>
          </a:p>
          <a:p>
            <a:pPr indent="-342900" lvl="0" marL="342900" rtl="0" algn="just">
              <a:lnSpc>
                <a:spcPct val="100000"/>
              </a:lnSpc>
              <a:spcBef>
                <a:spcPts val="0"/>
              </a:spcBef>
              <a:spcAft>
                <a:spcPts val="0"/>
              </a:spcAft>
              <a:buSzPts val="1800"/>
              <a:buFont typeface="Arial"/>
              <a:buAutoNum type="arabicPeriod"/>
            </a:pPr>
            <a:r>
              <a:rPr lang="hu-HU" sz="1800">
                <a:solidFill>
                  <a:srgbClr val="00B050"/>
                </a:solidFill>
                <a:latin typeface="Calibri"/>
                <a:ea typeface="Calibri"/>
                <a:cs typeface="Calibri"/>
                <a:sym typeface="Calibri"/>
              </a:rPr>
              <a:t>orvégi forduló automatika,</a:t>
            </a:r>
            <a:endParaRPr sz="18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rabicPeriod"/>
            </a:pPr>
            <a:r>
              <a:rPr lang="hu-HU" sz="1800">
                <a:solidFill>
                  <a:srgbClr val="00B050"/>
                </a:solidFill>
                <a:latin typeface="Calibri"/>
                <a:ea typeface="Calibri"/>
                <a:cs typeface="Calibri"/>
                <a:sym typeface="Calibri"/>
              </a:rPr>
              <a:t>automatizált motor-, és hajtás vezérlő rendszer </a:t>
            </a:r>
            <a:endParaRPr sz="18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800">
                <a:solidFill>
                  <a:srgbClr val="00B050"/>
                </a:solidFill>
                <a:latin typeface="Calibri"/>
                <a:ea typeface="Calibri"/>
                <a:cs typeface="Calibri"/>
                <a:sym typeface="Calibri"/>
              </a:rPr>
              <a:t>erőátviteli rendszer</a:t>
            </a:r>
            <a:endParaRPr sz="18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lang="hu-HU" sz="1800">
                <a:solidFill>
                  <a:srgbClr val="00B050"/>
                </a:solidFill>
                <a:latin typeface="Calibri"/>
                <a:ea typeface="Calibri"/>
                <a:cs typeface="Calibri"/>
                <a:sym typeface="Calibri"/>
              </a:rPr>
              <a:t>szakaszvezérlő rendszer</a:t>
            </a:r>
            <a:endParaRPr sz="1800">
              <a:solidFill>
                <a:srgbClr val="00B050"/>
              </a:solidFill>
              <a:latin typeface="Calibri"/>
              <a:ea typeface="Calibri"/>
              <a:cs typeface="Calibri"/>
              <a:sym typeface="Calibri"/>
            </a:endParaRPr>
          </a:p>
          <a:p>
            <a:pPr indent="-342900" lvl="0" marL="342900" rtl="0" algn="just">
              <a:lnSpc>
                <a:spcPct val="100000"/>
              </a:lnSpc>
              <a:spcBef>
                <a:spcPts val="0"/>
              </a:spcBef>
              <a:spcAft>
                <a:spcPts val="0"/>
              </a:spcAft>
              <a:buSzPts val="1800"/>
              <a:buFont typeface="Arial"/>
              <a:buAutoNum type="alphaLcParenR"/>
            </a:pPr>
            <a:r>
              <a:rPr b="1" lang="hu-HU" sz="1800" u="sng">
                <a:solidFill>
                  <a:srgbClr val="00B050"/>
                </a:solidFill>
                <a:latin typeface="Calibri"/>
                <a:ea typeface="Calibri"/>
                <a:cs typeface="Calibri"/>
                <a:sym typeface="Calibri"/>
              </a:rPr>
              <a:t>automatikus kormányrendszer</a:t>
            </a:r>
            <a:endParaRPr sz="1800">
              <a:solidFill>
                <a:srgbClr val="00B050"/>
              </a:solidFill>
              <a:latin typeface="Calibri"/>
              <a:ea typeface="Calibri"/>
              <a:cs typeface="Calibri"/>
              <a:sym typeface="Calibri"/>
            </a:endParaRPr>
          </a:p>
          <a:p>
            <a:pPr indent="-228600" lvl="0" marL="457200" rtl="0" algn="l">
              <a:lnSpc>
                <a:spcPct val="100000"/>
              </a:lnSpc>
              <a:spcBef>
                <a:spcPts val="0"/>
              </a:spcBef>
              <a:spcAft>
                <a:spcPts val="0"/>
              </a:spcAft>
              <a:buSzPts val="1800"/>
              <a:buNone/>
            </a:pPr>
            <a:r>
              <a:t/>
            </a:r>
            <a:endParaRPr sz="1800">
              <a:solidFill>
                <a:srgbClr val="00B05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68"/>
          <p:cNvSpPr txBox="1"/>
          <p:nvPr>
            <p:ph type="title"/>
          </p:nvPr>
        </p:nvSpPr>
        <p:spPr>
          <a:xfrm>
            <a:off x="318197" y="280064"/>
            <a:ext cx="11555605" cy="5492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Gyakorlati jellegű kérdések VI.</a:t>
            </a:r>
            <a:endParaRPr/>
          </a:p>
        </p:txBody>
      </p:sp>
      <p:sp>
        <p:nvSpPr>
          <p:cNvPr id="750" name="Google Shape;750;p68"/>
          <p:cNvSpPr txBox="1"/>
          <p:nvPr>
            <p:ph idx="1" type="body"/>
          </p:nvPr>
        </p:nvSpPr>
        <p:spPr>
          <a:xfrm>
            <a:off x="318197" y="990969"/>
            <a:ext cx="11555605" cy="5175915"/>
          </a:xfrm>
          <a:prstGeom prst="rect">
            <a:avLst/>
          </a:prstGeom>
          <a:no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15) A LIDAR alkalmazása:</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hőmérséklet mérés</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távolság mérés</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fényerősség mérés </a:t>
            </a:r>
            <a:endParaRPr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16) Melyik cégcsoport fejlesztése a MARS (Mobile Agricultural Robot Swarms) technológia?</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1600">
                <a:solidFill>
                  <a:srgbClr val="00B050"/>
                </a:solidFill>
                <a:latin typeface="Calibri"/>
                <a:ea typeface="Calibri"/>
                <a:cs typeface="Calibri"/>
                <a:sym typeface="Calibri"/>
              </a:rPr>
              <a:t>CLAAS</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AGCO-Fendt</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JOHN DEERE</a:t>
            </a:r>
            <a:endParaRPr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b="1" lang="hu-HU" sz="1600">
                <a:solidFill>
                  <a:srgbClr val="00B050"/>
                </a:solidFill>
                <a:latin typeface="Calibri"/>
                <a:ea typeface="Calibri"/>
                <a:cs typeface="Calibri"/>
                <a:sym typeface="Calibri"/>
              </a:rPr>
              <a:t>17) A NAIO sorközművelő robot haladási sebessége gyomírtási munkában:   </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15.20 m/h</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15-20 km/h</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1 km/h</a:t>
            </a:r>
            <a:endParaRPr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lang="hu-HU" sz="1600">
                <a:solidFill>
                  <a:srgbClr val="00B050"/>
                </a:solidFill>
                <a:latin typeface="Calibri"/>
                <a:ea typeface="Calibri"/>
                <a:cs typeface="Calibri"/>
                <a:sym typeface="Calibri"/>
              </a:rPr>
              <a:t> </a:t>
            </a:r>
            <a:r>
              <a:rPr b="1" lang="hu-HU" sz="1600">
                <a:solidFill>
                  <a:srgbClr val="00B050"/>
                </a:solidFill>
                <a:latin typeface="Calibri"/>
                <a:ea typeface="Calibri"/>
                <a:cs typeface="Calibri"/>
                <a:sym typeface="Calibri"/>
              </a:rPr>
              <a:t>18) A precíziós növényvédelmi technológiákban  a növényegyedek felismeréséhez a robotok jellemzően </a:t>
            </a:r>
            <a:endParaRPr b="1"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1600" u="sng">
                <a:solidFill>
                  <a:srgbClr val="00B050"/>
                </a:solidFill>
                <a:latin typeface="Calibri"/>
                <a:ea typeface="Calibri"/>
                <a:cs typeface="Calibri"/>
                <a:sym typeface="Calibri"/>
              </a:rPr>
              <a:t>kamerarendszert </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3D nyomtatót</a:t>
            </a:r>
            <a:endParaRPr sz="16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1600">
                <a:solidFill>
                  <a:srgbClr val="00B050"/>
                </a:solidFill>
                <a:latin typeface="Calibri"/>
                <a:ea typeface="Calibri"/>
                <a:cs typeface="Calibri"/>
                <a:sym typeface="Calibri"/>
              </a:rPr>
              <a:t>mechanikus letapogatót</a:t>
            </a:r>
            <a:endParaRPr sz="16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lang="hu-HU" sz="1600">
                <a:solidFill>
                  <a:srgbClr val="00B050"/>
                </a:solidFill>
                <a:latin typeface="Calibri"/>
                <a:ea typeface="Calibri"/>
                <a:cs typeface="Calibri"/>
                <a:sym typeface="Calibri"/>
              </a:rPr>
              <a:t>alkalmaznak.</a:t>
            </a:r>
            <a:endParaRPr sz="1600">
              <a:solidFill>
                <a:srgbClr val="00B050"/>
              </a:solidFill>
              <a:latin typeface="Calibri"/>
              <a:ea typeface="Calibri"/>
              <a:cs typeface="Calibri"/>
              <a:sym typeface="Calibri"/>
            </a:endParaRPr>
          </a:p>
          <a:p>
            <a:pPr indent="-228600" lvl="0" marL="457200" rtl="0" algn="l">
              <a:lnSpc>
                <a:spcPct val="120000"/>
              </a:lnSpc>
              <a:spcBef>
                <a:spcPts val="0"/>
              </a:spcBef>
              <a:spcAft>
                <a:spcPts val="0"/>
              </a:spcAft>
              <a:buSzPts val="1800"/>
              <a:buNone/>
            </a:pPr>
            <a:r>
              <a:t/>
            </a:r>
            <a:endParaRPr sz="1600">
              <a:solidFill>
                <a:srgbClr val="00B05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69"/>
          <p:cNvSpPr txBox="1"/>
          <p:nvPr>
            <p:ph type="title"/>
          </p:nvPr>
        </p:nvSpPr>
        <p:spPr>
          <a:xfrm>
            <a:off x="321547" y="365126"/>
            <a:ext cx="11555605" cy="7619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Gyakorlati jellegű kérdések VII.</a:t>
            </a:r>
            <a:endParaRPr/>
          </a:p>
        </p:txBody>
      </p:sp>
      <p:sp>
        <p:nvSpPr>
          <p:cNvPr id="756" name="Google Shape;756;p69"/>
          <p:cNvSpPr txBox="1"/>
          <p:nvPr>
            <p:ph idx="1" type="body"/>
          </p:nvPr>
        </p:nvSpPr>
        <p:spPr>
          <a:xfrm>
            <a:off x="318197" y="1379056"/>
            <a:ext cx="11555605" cy="4607073"/>
          </a:xfrm>
          <a:prstGeom prst="rect">
            <a:avLst/>
          </a:prstGeom>
          <a:noFill/>
          <a:ln>
            <a:noFill/>
          </a:ln>
        </p:spPr>
        <p:txBody>
          <a:bodyPr anchorCtr="0" anchor="t" bIns="45700" lIns="91425" spcFirstLastPara="1" rIns="91425" wrap="square" tIns="45700">
            <a:noAutofit/>
          </a:bodyPr>
          <a:lstStyle/>
          <a:p>
            <a:pPr indent="0" lvl="0" marL="0" rtl="0" algn="just">
              <a:lnSpc>
                <a:spcPct val="120000"/>
              </a:lnSpc>
              <a:spcBef>
                <a:spcPts val="0"/>
              </a:spcBef>
              <a:spcAft>
                <a:spcPts val="0"/>
              </a:spcAft>
              <a:buSzPts val="1800"/>
              <a:buNone/>
            </a:pPr>
            <a:r>
              <a:rPr b="1" lang="hu-HU" sz="2000">
                <a:solidFill>
                  <a:srgbClr val="00B050"/>
                </a:solidFill>
                <a:latin typeface="Calibri"/>
                <a:ea typeface="Calibri"/>
                <a:cs typeface="Calibri"/>
                <a:sym typeface="Calibri"/>
              </a:rPr>
              <a:t>19) Az RFID azonosítási  technológiában a TAG az:</a:t>
            </a:r>
            <a:endParaRPr b="1"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olvasó</a:t>
            </a:r>
            <a:endParaRPr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író</a:t>
            </a:r>
            <a:endParaRPr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2000" u="sng">
                <a:solidFill>
                  <a:srgbClr val="00B050"/>
                </a:solidFill>
                <a:latin typeface="Calibri"/>
                <a:ea typeface="Calibri"/>
                <a:cs typeface="Calibri"/>
                <a:sym typeface="Calibri"/>
              </a:rPr>
              <a:t>Azonosító</a:t>
            </a:r>
            <a:endParaRPr/>
          </a:p>
          <a:p>
            <a:pPr indent="0" lvl="0" marL="0" rtl="0" algn="just">
              <a:lnSpc>
                <a:spcPct val="120000"/>
              </a:lnSpc>
              <a:spcBef>
                <a:spcPts val="0"/>
              </a:spcBef>
              <a:spcAft>
                <a:spcPts val="0"/>
              </a:spcAft>
              <a:buSzPts val="1800"/>
              <a:buNone/>
            </a:pPr>
            <a:r>
              <a:rPr b="1" lang="hu-HU" sz="2000">
                <a:solidFill>
                  <a:srgbClr val="00B050"/>
                </a:solidFill>
                <a:latin typeface="Calibri"/>
                <a:ea typeface="Calibri"/>
                <a:cs typeface="Calibri"/>
                <a:sym typeface="Calibri"/>
              </a:rPr>
              <a:t>20) Az állatazonosító BOLUS transzponder elhelyezése:</a:t>
            </a:r>
            <a:endParaRPr b="1"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bőr alatt</a:t>
            </a:r>
            <a:endParaRPr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2000">
                <a:solidFill>
                  <a:srgbClr val="00B050"/>
                </a:solidFill>
                <a:latin typeface="Calibri"/>
                <a:ea typeface="Calibri"/>
                <a:cs typeface="Calibri"/>
                <a:sym typeface="Calibri"/>
              </a:rPr>
              <a:t>gyomorban</a:t>
            </a:r>
            <a:endParaRPr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fülben</a:t>
            </a:r>
            <a:endParaRPr sz="2000">
              <a:solidFill>
                <a:srgbClr val="00B050"/>
              </a:solidFill>
              <a:latin typeface="Calibri"/>
              <a:ea typeface="Calibri"/>
              <a:cs typeface="Calibri"/>
              <a:sym typeface="Calibri"/>
            </a:endParaRPr>
          </a:p>
          <a:p>
            <a:pPr indent="0" lvl="0" marL="0" rtl="0" algn="just">
              <a:lnSpc>
                <a:spcPct val="120000"/>
              </a:lnSpc>
              <a:spcBef>
                <a:spcPts val="0"/>
              </a:spcBef>
              <a:spcAft>
                <a:spcPts val="0"/>
              </a:spcAft>
              <a:buSzPts val="1800"/>
              <a:buNone/>
            </a:pPr>
            <a:r>
              <a:rPr lang="hu-HU" sz="2000">
                <a:solidFill>
                  <a:srgbClr val="00B050"/>
                </a:solidFill>
                <a:latin typeface="Calibri"/>
                <a:ea typeface="Calibri"/>
                <a:cs typeface="Calibri"/>
                <a:sym typeface="Calibri"/>
              </a:rPr>
              <a:t> </a:t>
            </a:r>
            <a:r>
              <a:rPr b="1" lang="hu-HU" sz="2000">
                <a:solidFill>
                  <a:srgbClr val="00B050"/>
                </a:solidFill>
                <a:latin typeface="Calibri"/>
                <a:ea typeface="Calibri"/>
                <a:cs typeface="Calibri"/>
                <a:sym typeface="Calibri"/>
              </a:rPr>
              <a:t>21) A fejés komplex művelete jelenleg </a:t>
            </a:r>
            <a:endParaRPr b="1"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részben robotizálható</a:t>
            </a:r>
            <a:endParaRPr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kizárólag kézzel végezhető</a:t>
            </a:r>
            <a:endParaRPr sz="2000">
              <a:solidFill>
                <a:srgbClr val="00B050"/>
              </a:solidFill>
              <a:latin typeface="Calibri"/>
              <a:ea typeface="Calibri"/>
              <a:cs typeface="Calibri"/>
              <a:sym typeface="Calibri"/>
            </a:endParaRPr>
          </a:p>
          <a:p>
            <a:pPr indent="-342900" lvl="0" marL="342900" rtl="0" algn="just">
              <a:lnSpc>
                <a:spcPct val="120000"/>
              </a:lnSpc>
              <a:spcBef>
                <a:spcPts val="0"/>
              </a:spcBef>
              <a:spcAft>
                <a:spcPts val="0"/>
              </a:spcAft>
              <a:buSzPts val="1800"/>
              <a:buFont typeface="Arial"/>
              <a:buAutoNum type="alphaLcParenR"/>
            </a:pPr>
            <a:r>
              <a:rPr b="1" lang="hu-HU" sz="2000" u="sng">
                <a:solidFill>
                  <a:srgbClr val="00B050"/>
                </a:solidFill>
                <a:latin typeface="Calibri"/>
                <a:ea typeface="Calibri"/>
                <a:cs typeface="Calibri"/>
                <a:sym typeface="Calibri"/>
              </a:rPr>
              <a:t>teljes mértékben robotizálható</a:t>
            </a:r>
            <a:endParaRPr sz="2000">
              <a:solidFill>
                <a:srgbClr val="00B050"/>
              </a:solidFill>
              <a:latin typeface="Calibri"/>
              <a:ea typeface="Calibri"/>
              <a:cs typeface="Calibri"/>
              <a:sym typeface="Calibri"/>
            </a:endParaRPr>
          </a:p>
          <a:p>
            <a:pPr indent="-228600" lvl="0" marL="457200" rtl="0" algn="l">
              <a:lnSpc>
                <a:spcPct val="120000"/>
              </a:lnSpc>
              <a:spcBef>
                <a:spcPts val="0"/>
              </a:spcBef>
              <a:spcAft>
                <a:spcPts val="0"/>
              </a:spcAft>
              <a:buSzPts val="1800"/>
              <a:buNone/>
            </a:pPr>
            <a:r>
              <a:t/>
            </a:r>
            <a:endParaRPr sz="2000">
              <a:solidFill>
                <a:srgbClr val="00B05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ph type="title"/>
          </p:nvPr>
        </p:nvSpPr>
        <p:spPr>
          <a:xfrm>
            <a:off x="671512" y="244881"/>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Témaspecifikus szakmai kérdések</a:t>
            </a:r>
            <a:endParaRPr/>
          </a:p>
        </p:txBody>
      </p:sp>
      <p:sp>
        <p:nvSpPr>
          <p:cNvPr id="101" name="Google Shape;101;p16"/>
          <p:cNvSpPr txBox="1"/>
          <p:nvPr>
            <p:ph idx="1" type="body"/>
          </p:nvPr>
        </p:nvSpPr>
        <p:spPr>
          <a:xfrm>
            <a:off x="671512" y="1570444"/>
            <a:ext cx="10848975" cy="4351338"/>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Mit jelent az automatizáción, robotizáción alapuló technológiaváltás?</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Hogyan jellemezhető a Smart Farming koncepció?</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Melyek azok az új technológiák amelyek a robotizáció komplex fogalomrendszerébe sorolhatók?</a:t>
            </a:r>
            <a:endParaRPr/>
          </a:p>
          <a:p>
            <a:pPr indent="-342900" lvl="0" marL="342900" rtl="0" algn="l">
              <a:lnSpc>
                <a:spcPct val="120000"/>
              </a:lnSpc>
              <a:spcBef>
                <a:spcPts val="600"/>
              </a:spcBef>
              <a:spcAft>
                <a:spcPts val="0"/>
              </a:spcAft>
              <a:buSzPts val="1800"/>
              <a:buFont typeface="Arial"/>
              <a:buAutoNum type="arabicPeriod"/>
            </a:pPr>
            <a:r>
              <a:rPr lang="hu-HU" sz="1800">
                <a:latin typeface="Calibri"/>
                <a:ea typeface="Calibri"/>
                <a:cs typeface="Calibri"/>
                <a:sym typeface="Calibri"/>
              </a:rPr>
              <a:t>Mely tényezőkön keresztül érvényesül a robotizációban a technológiai folyamatok eredményesebbé válása?</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Hogyan javítja a műszaki folyamatok robotizálása a gazdálkodás hatékonyságát?</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Mely területeken, milyen funkcionális robotok alkalmazhatók  a mezőgazdaságban?</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Mely területek robotizálása jelent érdemi választ korunk gazdálkodási problémáira, mi ennek az oka?</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Milyen gazdasági mérettől lehet létjogosultsága a robottechnológia alkalmazásának?</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Milyen új ismeretek szükségesek a robotizált farmok menedzseléséhez?</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Milyen gazdálkodási  jellemzők figyelembevételével lehet meghatározni az új  technológiák bevezetésének megtérülését?</a:t>
            </a:r>
            <a:endParaRPr/>
          </a:p>
          <a:p>
            <a:pPr indent="-342900" lvl="0" marL="342900" rtl="0" algn="l">
              <a:lnSpc>
                <a:spcPct val="90000"/>
              </a:lnSpc>
              <a:spcBef>
                <a:spcPts val="1000"/>
              </a:spcBef>
              <a:spcAft>
                <a:spcPts val="0"/>
              </a:spcAft>
              <a:buSzPts val="1800"/>
              <a:buFont typeface="Arial"/>
              <a:buAutoNum type="arabicPeriod"/>
            </a:pPr>
            <a:r>
              <a:rPr lang="hu-HU" sz="1800">
                <a:latin typeface="Calibri"/>
                <a:ea typeface="Calibri"/>
                <a:cs typeface="Calibri"/>
                <a:sym typeface="Calibri"/>
              </a:rPr>
              <a:t>Milyen szabályozók hatnak a robotok alkalmazására?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70"/>
          <p:cNvSpPr txBox="1"/>
          <p:nvPr>
            <p:ph type="title"/>
          </p:nvPr>
        </p:nvSpPr>
        <p:spPr>
          <a:xfrm>
            <a:off x="321547" y="365125"/>
            <a:ext cx="11555605" cy="69813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Gyakorlati jellegű kérdések VIII.</a:t>
            </a:r>
            <a:endParaRPr/>
          </a:p>
        </p:txBody>
      </p:sp>
      <p:sp>
        <p:nvSpPr>
          <p:cNvPr id="762" name="Google Shape;762;p70"/>
          <p:cNvSpPr txBox="1"/>
          <p:nvPr>
            <p:ph idx="1" type="body"/>
          </p:nvPr>
        </p:nvSpPr>
        <p:spPr>
          <a:xfrm>
            <a:off x="321547" y="1174898"/>
            <a:ext cx="11555605" cy="5002065"/>
          </a:xfrm>
          <a:prstGeom prst="rect">
            <a:avLst/>
          </a:prstGeom>
          <a:noFill/>
          <a:ln>
            <a:noFill/>
          </a:ln>
        </p:spPr>
        <p:txBody>
          <a:bodyPr anchorCtr="0" anchor="t" bIns="45700" lIns="91425" spcFirstLastPara="1" rIns="91425" wrap="square" tIns="45700">
            <a:normAutofit/>
          </a:bodyPr>
          <a:lstStyle/>
          <a:p>
            <a:pPr indent="0" lvl="0" marL="0" rtl="0" algn="just">
              <a:lnSpc>
                <a:spcPct val="110000"/>
              </a:lnSpc>
              <a:spcBef>
                <a:spcPts val="0"/>
              </a:spcBef>
              <a:spcAft>
                <a:spcPts val="0"/>
              </a:spcAft>
              <a:buSzPts val="1800"/>
              <a:buNone/>
            </a:pPr>
            <a:r>
              <a:rPr b="1" lang="hu-HU" sz="2000">
                <a:solidFill>
                  <a:srgbClr val="00B050"/>
                </a:solidFill>
                <a:latin typeface="Calibri"/>
                <a:ea typeface="Calibri"/>
                <a:cs typeface="Calibri"/>
                <a:sym typeface="Calibri"/>
              </a:rPr>
              <a:t>22) A drónok területteljesítménye a földi gépekhez mérten:</a:t>
            </a:r>
            <a:endParaRPr b="1"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hasonló </a:t>
            </a:r>
            <a:endParaRPr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b="1" lang="hu-HU" sz="2000" u="sng">
                <a:solidFill>
                  <a:srgbClr val="00B050"/>
                </a:solidFill>
                <a:latin typeface="Calibri"/>
                <a:ea typeface="Calibri"/>
                <a:cs typeface="Calibri"/>
                <a:sym typeface="Calibri"/>
              </a:rPr>
              <a:t>nagyobb</a:t>
            </a:r>
            <a:endParaRPr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lényegesen kisebb</a:t>
            </a:r>
            <a:endParaRPr sz="2000">
              <a:solidFill>
                <a:srgbClr val="00B050"/>
              </a:solidFill>
              <a:latin typeface="Calibri"/>
              <a:ea typeface="Calibri"/>
              <a:cs typeface="Calibri"/>
              <a:sym typeface="Calibri"/>
            </a:endParaRPr>
          </a:p>
          <a:p>
            <a:pPr indent="0" lvl="0" marL="0" rtl="0" algn="just">
              <a:lnSpc>
                <a:spcPct val="110000"/>
              </a:lnSpc>
              <a:spcBef>
                <a:spcPts val="0"/>
              </a:spcBef>
              <a:spcAft>
                <a:spcPts val="0"/>
              </a:spcAft>
              <a:buSzPts val="1800"/>
              <a:buNone/>
            </a:pPr>
            <a:r>
              <a:rPr lang="hu-HU" sz="2000">
                <a:solidFill>
                  <a:srgbClr val="00B050"/>
                </a:solidFill>
                <a:latin typeface="Calibri"/>
                <a:ea typeface="Calibri"/>
                <a:cs typeface="Calibri"/>
                <a:sym typeface="Calibri"/>
              </a:rPr>
              <a:t> </a:t>
            </a:r>
            <a:r>
              <a:rPr b="1" lang="hu-HU" sz="2000">
                <a:solidFill>
                  <a:srgbClr val="00B050"/>
                </a:solidFill>
                <a:latin typeface="Calibri"/>
                <a:ea typeface="Calibri"/>
                <a:cs typeface="Calibri"/>
                <a:sym typeface="Calibri"/>
              </a:rPr>
              <a:t>23) A drónok alkalmazásának egyik legnagyobb technikai problémája:</a:t>
            </a:r>
            <a:endParaRPr b="1"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az elérhető repülési magasság alacsony</a:t>
            </a:r>
            <a:endParaRPr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b="1" lang="hu-HU" sz="2000" u="sng">
                <a:solidFill>
                  <a:srgbClr val="00B050"/>
                </a:solidFill>
                <a:latin typeface="Calibri"/>
                <a:ea typeface="Calibri"/>
                <a:cs typeface="Calibri"/>
                <a:sym typeface="Calibri"/>
              </a:rPr>
              <a:t>az egy felszállással végezhető munka időtartama viszonylag rövid </a:t>
            </a:r>
            <a:endParaRPr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nem minden körülmény között repülhetnek</a:t>
            </a:r>
            <a:endParaRPr sz="2000">
              <a:solidFill>
                <a:srgbClr val="00B050"/>
              </a:solidFill>
              <a:latin typeface="Calibri"/>
              <a:ea typeface="Calibri"/>
              <a:cs typeface="Calibri"/>
              <a:sym typeface="Calibri"/>
            </a:endParaRPr>
          </a:p>
          <a:p>
            <a:pPr indent="0" lvl="0" marL="0" rtl="0" algn="just">
              <a:lnSpc>
                <a:spcPct val="110000"/>
              </a:lnSpc>
              <a:spcBef>
                <a:spcPts val="0"/>
              </a:spcBef>
              <a:spcAft>
                <a:spcPts val="0"/>
              </a:spcAft>
              <a:buSzPts val="1800"/>
              <a:buNone/>
            </a:pPr>
            <a:r>
              <a:rPr b="1" lang="hu-HU" sz="2000">
                <a:solidFill>
                  <a:srgbClr val="00B050"/>
                </a:solidFill>
                <a:latin typeface="Calibri"/>
                <a:ea typeface="Calibri"/>
                <a:cs typeface="Calibri"/>
                <a:sym typeface="Calibri"/>
              </a:rPr>
              <a:t>24) Mely technológiai elem tekinthető az egyik leginkább jövedelmezőnek a szántóföldi precíziós technológiák alkalmazásában:</a:t>
            </a:r>
            <a:endParaRPr b="1"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automatikus kormányzás</a:t>
            </a:r>
            <a:endParaRPr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lang="hu-HU" sz="2000">
                <a:solidFill>
                  <a:srgbClr val="00B050"/>
                </a:solidFill>
                <a:latin typeface="Calibri"/>
                <a:ea typeface="Calibri"/>
                <a:cs typeface="Calibri"/>
                <a:sym typeface="Calibri"/>
              </a:rPr>
              <a:t>munkagép munkamélység szabályzás</a:t>
            </a:r>
            <a:endParaRPr sz="2000">
              <a:solidFill>
                <a:srgbClr val="00B050"/>
              </a:solidFill>
              <a:latin typeface="Calibri"/>
              <a:ea typeface="Calibri"/>
              <a:cs typeface="Calibri"/>
              <a:sym typeface="Calibri"/>
            </a:endParaRPr>
          </a:p>
          <a:p>
            <a:pPr indent="-342900" lvl="0" marL="342900" rtl="0" algn="just">
              <a:lnSpc>
                <a:spcPct val="110000"/>
              </a:lnSpc>
              <a:spcBef>
                <a:spcPts val="0"/>
              </a:spcBef>
              <a:spcAft>
                <a:spcPts val="0"/>
              </a:spcAft>
              <a:buSzPts val="1800"/>
              <a:buFont typeface="Arial"/>
              <a:buAutoNum type="alphaLcParenR"/>
            </a:pPr>
            <a:r>
              <a:rPr b="1" lang="hu-HU" sz="2000" u="sng">
                <a:solidFill>
                  <a:srgbClr val="00B050"/>
                </a:solidFill>
                <a:latin typeface="Calibri"/>
                <a:ea typeface="Calibri"/>
                <a:cs typeface="Calibri"/>
                <a:sym typeface="Calibri"/>
              </a:rPr>
              <a:t>szakaszvezérlés</a:t>
            </a:r>
            <a:endParaRPr sz="2000">
              <a:solidFill>
                <a:srgbClr val="00B05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71"/>
          <p:cNvSpPr txBox="1"/>
          <p:nvPr>
            <p:ph type="title"/>
          </p:nvPr>
        </p:nvSpPr>
        <p:spPr>
          <a:xfrm>
            <a:off x="321547" y="232218"/>
            <a:ext cx="11555605" cy="66623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Gyakorlati jellegű kérdések IX.</a:t>
            </a:r>
            <a:endParaRPr/>
          </a:p>
        </p:txBody>
      </p:sp>
      <p:sp>
        <p:nvSpPr>
          <p:cNvPr id="768" name="Google Shape;768;p71"/>
          <p:cNvSpPr txBox="1"/>
          <p:nvPr>
            <p:ph idx="1" type="body"/>
          </p:nvPr>
        </p:nvSpPr>
        <p:spPr>
          <a:xfrm>
            <a:off x="321547" y="975020"/>
            <a:ext cx="11555605" cy="435133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1800"/>
              <a:buNone/>
            </a:pPr>
            <a:r>
              <a:rPr b="1" lang="hu-HU" sz="2000">
                <a:solidFill>
                  <a:srgbClr val="00B050"/>
                </a:solidFill>
                <a:latin typeface="Calibri"/>
                <a:ea typeface="Calibri"/>
                <a:cs typeface="Calibri"/>
                <a:sym typeface="Calibri"/>
              </a:rPr>
              <a:t>25) Milyen konstrukcióban érhető el hazánkban a GNNS szolgáltatás?</a:t>
            </a:r>
            <a:endParaRPr b="1" sz="2000">
              <a:solidFill>
                <a:srgbClr val="00B050"/>
              </a:solidFill>
              <a:latin typeface="Calibri"/>
              <a:ea typeface="Calibri"/>
              <a:cs typeface="Calibri"/>
              <a:sym typeface="Calibri"/>
            </a:endParaRPr>
          </a:p>
          <a:p>
            <a:pPr indent="-342900" lvl="0" marL="342900" rtl="0" algn="just">
              <a:lnSpc>
                <a:spcPct val="90000"/>
              </a:lnSpc>
              <a:spcBef>
                <a:spcPts val="1000"/>
              </a:spcBef>
              <a:spcAft>
                <a:spcPts val="0"/>
              </a:spcAft>
              <a:buSzPts val="1800"/>
              <a:buFont typeface="Arial"/>
              <a:buAutoNum type="alphaLcParenR"/>
            </a:pPr>
            <a:r>
              <a:rPr lang="hu-HU" sz="2000">
                <a:solidFill>
                  <a:srgbClr val="00B050"/>
                </a:solidFill>
                <a:latin typeface="Calibri"/>
                <a:ea typeface="Calibri"/>
                <a:cs typeface="Calibri"/>
                <a:sym typeface="Calibri"/>
              </a:rPr>
              <a:t>Területi korlátozás nélkül, ingyenesen</a:t>
            </a:r>
            <a:endParaRPr sz="2000">
              <a:solidFill>
                <a:srgbClr val="00B050"/>
              </a:solidFill>
              <a:latin typeface="Calibri"/>
              <a:ea typeface="Calibri"/>
              <a:cs typeface="Calibri"/>
              <a:sym typeface="Calibri"/>
            </a:endParaRPr>
          </a:p>
          <a:p>
            <a:pPr indent="-342900" lvl="0" marL="342900" rtl="0" algn="just">
              <a:lnSpc>
                <a:spcPct val="90000"/>
              </a:lnSpc>
              <a:spcBef>
                <a:spcPts val="1000"/>
              </a:spcBef>
              <a:spcAft>
                <a:spcPts val="0"/>
              </a:spcAft>
              <a:buSzPts val="1800"/>
              <a:buFont typeface="Arial"/>
              <a:buAutoNum type="alphaLcParenR"/>
            </a:pPr>
            <a:r>
              <a:rPr b="1" lang="hu-HU" sz="2000" u="sng">
                <a:solidFill>
                  <a:srgbClr val="00B050"/>
                </a:solidFill>
                <a:latin typeface="Calibri"/>
                <a:ea typeface="Calibri"/>
                <a:cs typeface="Calibri"/>
                <a:sym typeface="Calibri"/>
              </a:rPr>
              <a:t>Területi korlátozással, éves, vagy rövidebb időtartamú előfizetéssel.</a:t>
            </a:r>
            <a:endParaRPr sz="2000">
              <a:solidFill>
                <a:srgbClr val="00B050"/>
              </a:solidFill>
              <a:latin typeface="Calibri"/>
              <a:ea typeface="Calibri"/>
              <a:cs typeface="Calibri"/>
              <a:sym typeface="Calibri"/>
            </a:endParaRPr>
          </a:p>
          <a:p>
            <a:pPr indent="-342900" lvl="0" marL="342900" rtl="0" algn="just">
              <a:lnSpc>
                <a:spcPct val="90000"/>
              </a:lnSpc>
              <a:spcBef>
                <a:spcPts val="1000"/>
              </a:spcBef>
              <a:spcAft>
                <a:spcPts val="0"/>
              </a:spcAft>
              <a:buSzPts val="1800"/>
              <a:buFont typeface="Arial"/>
              <a:buAutoNum type="alphaLcParenR"/>
            </a:pPr>
            <a:r>
              <a:rPr lang="hu-HU" sz="2000">
                <a:solidFill>
                  <a:srgbClr val="00B050"/>
                </a:solidFill>
                <a:latin typeface="Calibri"/>
                <a:ea typeface="Calibri"/>
                <a:cs typeface="Calibri"/>
                <a:sym typeface="Calibri"/>
              </a:rPr>
              <a:t>Még nem elérhető.</a:t>
            </a:r>
            <a:endParaRPr sz="2000">
              <a:solidFill>
                <a:srgbClr val="00B050"/>
              </a:solidFill>
              <a:latin typeface="Calibri"/>
              <a:ea typeface="Calibri"/>
              <a:cs typeface="Calibri"/>
              <a:sym typeface="Calibri"/>
            </a:endParaRPr>
          </a:p>
          <a:p>
            <a:pPr indent="0" lvl="0" marL="0" rtl="0" algn="just">
              <a:lnSpc>
                <a:spcPct val="90000"/>
              </a:lnSpc>
              <a:spcBef>
                <a:spcPts val="1000"/>
              </a:spcBef>
              <a:spcAft>
                <a:spcPts val="0"/>
              </a:spcAft>
              <a:buSzPts val="1800"/>
              <a:buNone/>
            </a:pPr>
            <a:r>
              <a:rPr b="1" lang="hu-HU" sz="2000">
                <a:solidFill>
                  <a:srgbClr val="00B050"/>
                </a:solidFill>
                <a:latin typeface="Calibri"/>
                <a:ea typeface="Calibri"/>
                <a:cs typeface="Calibri"/>
                <a:sym typeface="Calibri"/>
              </a:rPr>
              <a:t>26) Mi az M2M technológia lényege?</a:t>
            </a:r>
            <a:endParaRPr b="1" sz="2000">
              <a:solidFill>
                <a:srgbClr val="00B050"/>
              </a:solidFill>
              <a:latin typeface="Calibri"/>
              <a:ea typeface="Calibri"/>
              <a:cs typeface="Calibri"/>
              <a:sym typeface="Calibri"/>
            </a:endParaRPr>
          </a:p>
          <a:p>
            <a:pPr indent="-342900" lvl="0" marL="342900" rtl="0" algn="just">
              <a:lnSpc>
                <a:spcPct val="90000"/>
              </a:lnSpc>
              <a:spcBef>
                <a:spcPts val="1000"/>
              </a:spcBef>
              <a:spcAft>
                <a:spcPts val="0"/>
              </a:spcAft>
              <a:buSzPts val="1800"/>
              <a:buFont typeface="Arial"/>
              <a:buAutoNum type="alphaLcParenR"/>
            </a:pPr>
            <a:r>
              <a:rPr b="1" lang="hu-HU" sz="2000">
                <a:solidFill>
                  <a:srgbClr val="00B050"/>
                </a:solidFill>
                <a:latin typeface="Calibri"/>
                <a:ea typeface="Calibri"/>
                <a:cs typeface="Calibri"/>
                <a:sym typeface="Calibri"/>
              </a:rPr>
              <a:t>ember-gép kapcsolat</a:t>
            </a:r>
            <a:endParaRPr b="1" sz="2000">
              <a:solidFill>
                <a:srgbClr val="00B050"/>
              </a:solidFill>
              <a:latin typeface="Calibri"/>
              <a:ea typeface="Calibri"/>
              <a:cs typeface="Calibri"/>
              <a:sym typeface="Calibri"/>
            </a:endParaRPr>
          </a:p>
          <a:p>
            <a:pPr indent="-342900" lvl="0" marL="342900" rtl="0" algn="just">
              <a:lnSpc>
                <a:spcPct val="90000"/>
              </a:lnSpc>
              <a:spcBef>
                <a:spcPts val="1000"/>
              </a:spcBef>
              <a:spcAft>
                <a:spcPts val="0"/>
              </a:spcAft>
              <a:buSzPts val="1800"/>
              <a:buFont typeface="Arial"/>
              <a:buAutoNum type="alphaLcParenR"/>
            </a:pPr>
            <a:r>
              <a:rPr lang="hu-HU" sz="2000">
                <a:solidFill>
                  <a:srgbClr val="00B050"/>
                </a:solidFill>
                <a:latin typeface="Calibri"/>
                <a:ea typeface="Calibri"/>
                <a:cs typeface="Calibri"/>
                <a:sym typeface="Calibri"/>
              </a:rPr>
              <a:t>ember-ember kapcsolat</a:t>
            </a:r>
            <a:endParaRPr sz="2000">
              <a:solidFill>
                <a:srgbClr val="00B050"/>
              </a:solidFill>
              <a:latin typeface="Calibri"/>
              <a:ea typeface="Calibri"/>
              <a:cs typeface="Calibri"/>
              <a:sym typeface="Calibri"/>
            </a:endParaRPr>
          </a:p>
          <a:p>
            <a:pPr indent="-342900" lvl="0" marL="342900" rtl="0" algn="just">
              <a:lnSpc>
                <a:spcPct val="90000"/>
              </a:lnSpc>
              <a:spcBef>
                <a:spcPts val="1000"/>
              </a:spcBef>
              <a:spcAft>
                <a:spcPts val="0"/>
              </a:spcAft>
              <a:buSzPts val="1800"/>
              <a:buFont typeface="Arial"/>
              <a:buAutoNum type="alphaLcParenR"/>
            </a:pPr>
            <a:r>
              <a:rPr b="1" lang="hu-HU" sz="2000" u="sng">
                <a:solidFill>
                  <a:srgbClr val="00B050"/>
                </a:solidFill>
                <a:latin typeface="Calibri"/>
                <a:ea typeface="Calibri"/>
                <a:cs typeface="Calibri"/>
                <a:sym typeface="Calibri"/>
              </a:rPr>
              <a:t>gép-gép kapcsolat</a:t>
            </a:r>
            <a:endParaRPr sz="2000">
              <a:solidFill>
                <a:srgbClr val="00B050"/>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72"/>
          <p:cNvSpPr txBox="1"/>
          <p:nvPr>
            <p:ph type="title"/>
          </p:nvPr>
        </p:nvSpPr>
        <p:spPr>
          <a:xfrm>
            <a:off x="636395" y="354492"/>
            <a:ext cx="11555605" cy="67154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Felhasznált irodalmi hivatkozások jegyzéke</a:t>
            </a:r>
            <a:endParaRPr/>
          </a:p>
        </p:txBody>
      </p:sp>
      <p:sp>
        <p:nvSpPr>
          <p:cNvPr id="774" name="Google Shape;774;p72"/>
          <p:cNvSpPr txBox="1"/>
          <p:nvPr>
            <p:ph idx="1" type="body"/>
          </p:nvPr>
        </p:nvSpPr>
        <p:spPr>
          <a:xfrm>
            <a:off x="636395" y="1026040"/>
            <a:ext cx="10515600" cy="5220587"/>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Char char="•"/>
            </a:pPr>
            <a:r>
              <a:rPr lang="hu-HU" sz="1800">
                <a:latin typeface="Calibri"/>
                <a:ea typeface="Calibri"/>
                <a:cs typeface="Calibri"/>
                <a:sym typeface="Calibri"/>
              </a:rPr>
              <a:t>Agriculture 4.0</a:t>
            </a:r>
            <a:br>
              <a:rPr lang="hu-HU" sz="1800">
                <a:latin typeface="Calibri"/>
                <a:ea typeface="Calibri"/>
                <a:cs typeface="Calibri"/>
                <a:sym typeface="Calibri"/>
              </a:rPr>
            </a:br>
            <a:r>
              <a:rPr lang="hu-HU" sz="1800">
                <a:latin typeface="Calibri"/>
                <a:ea typeface="Calibri"/>
                <a:cs typeface="Calibri"/>
                <a:sym typeface="Calibri"/>
              </a:rPr>
              <a:t>Integrated Crop Management Vol.24 (2020), ISSN 1020-4555</a:t>
            </a:r>
            <a:br>
              <a:rPr lang="hu-HU" sz="1800">
                <a:latin typeface="Calibri"/>
                <a:ea typeface="Calibri"/>
                <a:cs typeface="Calibri"/>
                <a:sym typeface="Calibri"/>
              </a:rPr>
            </a:br>
            <a:r>
              <a:rPr lang="hu-HU" sz="1800">
                <a:latin typeface="Calibri"/>
                <a:ea typeface="Calibri"/>
                <a:cs typeface="Calibri"/>
                <a:sym typeface="Calibri"/>
              </a:rPr>
              <a:t>http://www.fao.org/3/cb2186en/CB2186EN.pdf</a:t>
            </a:r>
            <a:endParaRPr/>
          </a:p>
          <a:p>
            <a:pPr indent="-342900" lvl="0" marL="457200" rtl="0" algn="l">
              <a:lnSpc>
                <a:spcPct val="100000"/>
              </a:lnSpc>
              <a:spcBef>
                <a:spcPts val="0"/>
              </a:spcBef>
              <a:spcAft>
                <a:spcPts val="0"/>
              </a:spcAft>
              <a:buSzPts val="1800"/>
              <a:buChar char="•"/>
            </a:pPr>
            <a:r>
              <a:rPr lang="hu-HU" sz="1800">
                <a:latin typeface="Calibri"/>
                <a:ea typeface="Calibri"/>
                <a:cs typeface="Calibri"/>
                <a:sym typeface="Calibri"/>
              </a:rPr>
              <a:t>Ferencz Á. (2016): A precíziós gazdálkodás szervezése és gazdaságtana</a:t>
            </a:r>
            <a:br>
              <a:rPr lang="hu-HU" sz="1800">
                <a:latin typeface="Calibri"/>
                <a:ea typeface="Calibri"/>
                <a:cs typeface="Calibri"/>
                <a:sym typeface="Calibri"/>
              </a:rPr>
            </a:br>
            <a:r>
              <a:rPr lang="hu-HU" sz="1800">
                <a:latin typeface="Calibri"/>
                <a:ea typeface="Calibri"/>
                <a:cs typeface="Calibri"/>
                <a:sym typeface="Calibri"/>
              </a:rPr>
              <a:t>EFOP-3.4.3-16-2016-00014</a:t>
            </a:r>
            <a:br>
              <a:rPr lang="hu-HU" sz="1800">
                <a:latin typeface="Calibri"/>
                <a:ea typeface="Calibri"/>
                <a:cs typeface="Calibri"/>
                <a:sym typeface="Calibri"/>
              </a:rPr>
            </a:br>
            <a:r>
              <a:rPr lang="hu-HU" sz="1800">
                <a:latin typeface="Calibri"/>
                <a:ea typeface="Calibri"/>
                <a:cs typeface="Calibri"/>
                <a:sym typeface="Calibri"/>
              </a:rPr>
              <a:t>http://eta.bibl.u-szeged.hu/4982/9/EFOP343_Prec%C3%ADzi%C3%B3s%20agr%C3%A1rgazd%C3%A1lkod%C3%A1si%20szakm%C3%A9rn%C3%B6k_A%20prec%C3%ADzi%C3%B3s%20gazd%C3%A1lkod%C3%A1s%20szervez%C3%A9se%20%C3%A9s%20gazdas%C3%A1gtana_4.%20olvas%C3%B3lecke_Ferencz%20%C3%81rp%C3%A1d_2021.%2001.23..pdf</a:t>
            </a:r>
            <a:endParaRPr sz="1800"/>
          </a:p>
          <a:p>
            <a:pPr indent="-342900" lvl="0" marL="457200" rtl="0" algn="l">
              <a:lnSpc>
                <a:spcPct val="100000"/>
              </a:lnSpc>
              <a:spcBef>
                <a:spcPts val="0"/>
              </a:spcBef>
              <a:spcAft>
                <a:spcPts val="0"/>
              </a:spcAft>
              <a:buSzPts val="1800"/>
              <a:buChar char="•"/>
            </a:pPr>
            <a:r>
              <a:rPr lang="hu-HU" sz="1800"/>
              <a:t>Bártfai Z.-Blahunka Z.-Bognár I.-Faust D.: Robotok a mezőgazdaságban</a:t>
            </a:r>
            <a:br>
              <a:rPr lang="hu-HU" sz="1800"/>
            </a:br>
            <a:r>
              <a:rPr lang="hu-HU" sz="1800"/>
              <a:t>Mezőgazdasági Technika, No10/2018, HU ISSN 0026 1890</a:t>
            </a:r>
            <a:endParaRPr/>
          </a:p>
          <a:p>
            <a:pPr indent="-342900" lvl="0" marL="457200" rtl="0" algn="l">
              <a:lnSpc>
                <a:spcPct val="100000"/>
              </a:lnSpc>
              <a:spcBef>
                <a:spcPts val="0"/>
              </a:spcBef>
              <a:spcAft>
                <a:spcPts val="0"/>
              </a:spcAft>
              <a:buSzPts val="1800"/>
              <a:buChar char="•"/>
            </a:pPr>
            <a:r>
              <a:rPr lang="hu-HU" sz="1800"/>
              <a:t>Bártfai Z.-Faust D.-Tóth L.: Automatizálás, robotizálás az állattartásban</a:t>
            </a:r>
            <a:br>
              <a:rPr lang="hu-HU" sz="1800"/>
            </a:br>
            <a:r>
              <a:rPr lang="hu-HU" sz="1800"/>
              <a:t>Mezőgazdasági Technika, No11/2018, HU ISSN 0026 1890</a:t>
            </a:r>
            <a:endParaRPr/>
          </a:p>
          <a:p>
            <a:pPr indent="-342900" lvl="0" marL="457200" rtl="0" algn="l">
              <a:lnSpc>
                <a:spcPct val="100000"/>
              </a:lnSpc>
              <a:spcBef>
                <a:spcPts val="0"/>
              </a:spcBef>
              <a:spcAft>
                <a:spcPts val="0"/>
              </a:spcAft>
              <a:buSzPts val="1800"/>
              <a:buChar char="•"/>
            </a:pPr>
            <a:r>
              <a:rPr lang="hu-HU" sz="1800"/>
              <a:t>Blahunka Z.- Bognár I.-Bártfai Z. (2018): Traktoros aggregát infokommunikációs rendszerének kialakítása precíziós technológiában való alkalmazhatóság céljából (IV. Országos Tritikálé Nap: Fókuszban újra a tritikálé zöldhasznosítása Konferencia)</a:t>
            </a:r>
            <a:endParaRPr/>
          </a:p>
          <a:p>
            <a:pPr indent="-228600" lvl="0" marL="457200" rtl="0" algn="l">
              <a:lnSpc>
                <a:spcPct val="100000"/>
              </a:lnSpc>
              <a:spcBef>
                <a:spcPts val="0"/>
              </a:spcBef>
              <a:spcAft>
                <a:spcPts val="0"/>
              </a:spcAft>
              <a:buSzPts val="1800"/>
              <a:buNone/>
            </a:pPr>
            <a:r>
              <a:t/>
            </a:r>
            <a:endParaRPr sz="18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73"/>
          <p:cNvSpPr txBox="1"/>
          <p:nvPr>
            <p:ph type="title"/>
          </p:nvPr>
        </p:nvSpPr>
        <p:spPr>
          <a:xfrm>
            <a:off x="321547" y="274750"/>
            <a:ext cx="11555605" cy="57585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Felhasznált irodalmi hivatkozások jegyzéke</a:t>
            </a:r>
            <a:endParaRPr/>
          </a:p>
        </p:txBody>
      </p:sp>
      <p:sp>
        <p:nvSpPr>
          <p:cNvPr id="780" name="Google Shape;780;p73"/>
          <p:cNvSpPr txBox="1"/>
          <p:nvPr>
            <p:ph idx="1" type="body"/>
          </p:nvPr>
        </p:nvSpPr>
        <p:spPr>
          <a:xfrm>
            <a:off x="403258" y="850605"/>
            <a:ext cx="11555605" cy="5151473"/>
          </a:xfrm>
          <a:prstGeom prst="rect">
            <a:avLst/>
          </a:prstGeom>
          <a:noFill/>
          <a:ln>
            <a:noFill/>
          </a:ln>
        </p:spPr>
        <p:txBody>
          <a:bodyPr anchorCtr="0" anchor="t" bIns="45700" lIns="91425" spcFirstLastPara="1" rIns="91425" wrap="square" tIns="45700">
            <a:noAutofit/>
          </a:bodyPr>
          <a:lstStyle/>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Faust D. (2011): Rendszertechnika</a:t>
            </a:r>
            <a:br>
              <a:rPr b="0" i="0" lang="hu-HU" sz="1800" cap="none" strike="noStrike">
                <a:solidFill>
                  <a:srgbClr val="00B050"/>
                </a:solidFill>
                <a:latin typeface="Calibri"/>
                <a:ea typeface="Calibri"/>
                <a:cs typeface="Calibri"/>
                <a:sym typeface="Calibri"/>
              </a:rPr>
            </a:br>
            <a:r>
              <a:rPr b="0" i="0" lang="hu-HU" sz="1800" cap="none" strike="noStrike">
                <a:solidFill>
                  <a:srgbClr val="00B050"/>
                </a:solidFill>
                <a:latin typeface="Calibri"/>
                <a:ea typeface="Calibri"/>
                <a:cs typeface="Calibri"/>
                <a:sym typeface="Calibri"/>
              </a:rPr>
              <a:t>https://www.tankonyvtar.hu/hu/tartalom/tamop412A/2010-0019_Rendszertechnika/ch07.html</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Faust D. (2020) Gépek és rendszerek üzemeltetése</a:t>
            </a:r>
            <a:br>
              <a:rPr b="0" i="0" lang="hu-HU" sz="1800" cap="none" strike="noStrike">
                <a:solidFill>
                  <a:srgbClr val="00B050"/>
                </a:solidFill>
                <a:latin typeface="Calibri"/>
                <a:ea typeface="Calibri"/>
                <a:cs typeface="Calibri"/>
                <a:sym typeface="Calibri"/>
              </a:rPr>
            </a:br>
            <a:r>
              <a:rPr b="0" i="0" lang="hu-HU" sz="1800" cap="none" strike="noStrike">
                <a:solidFill>
                  <a:srgbClr val="00B050"/>
                </a:solidFill>
                <a:latin typeface="Calibri"/>
                <a:ea typeface="Calibri"/>
                <a:cs typeface="Calibri"/>
                <a:sym typeface="Calibri"/>
              </a:rPr>
              <a:t>SZIE, Oktatási anyag</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Hajdú J. (2018): Felgyorsult a mezőgazdasági robotokfejlesztése</a:t>
            </a:r>
            <a:br>
              <a:rPr b="0" i="0" lang="hu-HU" sz="1800" cap="none" strike="noStrike">
                <a:solidFill>
                  <a:srgbClr val="00B050"/>
                </a:solidFill>
                <a:latin typeface="Calibri"/>
                <a:ea typeface="Calibri"/>
                <a:cs typeface="Calibri"/>
                <a:sym typeface="Calibri"/>
              </a:rPr>
            </a:br>
            <a:r>
              <a:rPr b="0" i="0" lang="hu-HU" sz="1800" cap="none" strike="noStrike">
                <a:solidFill>
                  <a:srgbClr val="00B050"/>
                </a:solidFill>
                <a:latin typeface="Calibri"/>
                <a:ea typeface="Calibri"/>
                <a:cs typeface="Calibri"/>
                <a:sym typeface="Calibri"/>
              </a:rPr>
              <a:t>Mezőgazdasági Technika, NO5/2018, HU ISSN 0026 1890</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Homicskó Á.O. (Szerk, 2018): Egyes modern technológiák etikai, jogi és szabályozási kihívásai</a:t>
            </a:r>
            <a:br>
              <a:rPr b="0" i="0" lang="hu-HU" sz="1800" cap="none" strike="noStrike">
                <a:solidFill>
                  <a:srgbClr val="00B050"/>
                </a:solidFill>
                <a:latin typeface="Calibri"/>
                <a:ea typeface="Calibri"/>
                <a:cs typeface="Calibri"/>
                <a:sym typeface="Calibri"/>
              </a:rPr>
            </a:br>
            <a:r>
              <a:rPr b="0" i="0" lang="hu-HU" sz="1800" cap="none" strike="noStrike">
                <a:solidFill>
                  <a:srgbClr val="00B050"/>
                </a:solidFill>
                <a:latin typeface="Calibri"/>
                <a:ea typeface="Calibri"/>
                <a:cs typeface="Calibri"/>
                <a:sym typeface="Calibri"/>
              </a:rPr>
              <a:t>Károli Gáspár Református Egyetem Állam- és Jogtudományi Kar Budapest, , ISNB 978-963-9808-85-0</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Jonathan B. Wiener: The regulation of technology, and the technology of regulation, Technology in society 26 (2004) 483</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Martin F. (2017): Robotok kora</a:t>
            </a:r>
            <a:br>
              <a:rPr b="0" i="0" lang="hu-HU" sz="1800" cap="none" strike="noStrike">
                <a:solidFill>
                  <a:srgbClr val="00B050"/>
                </a:solidFill>
                <a:latin typeface="Calibri"/>
                <a:ea typeface="Calibri"/>
                <a:cs typeface="Calibri"/>
                <a:sym typeface="Calibri"/>
              </a:rPr>
            </a:br>
            <a:r>
              <a:rPr b="0" i="0" lang="hu-HU" sz="1800" cap="none" strike="noStrike">
                <a:solidFill>
                  <a:srgbClr val="00B050"/>
                </a:solidFill>
                <a:latin typeface="Calibri"/>
                <a:ea typeface="Calibri"/>
                <a:cs typeface="Calibri"/>
                <a:sym typeface="Calibri"/>
              </a:rPr>
              <a:t>HVG Kiadó Zrt, Budapest, ISBN 978-963-304-391-2</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Piglerné Lakner R.-Starkné Werner Á. (2011): Ágens technológia</a:t>
            </a:r>
            <a:br>
              <a:rPr b="0" i="0" lang="hu-HU" sz="1800" cap="none" strike="noStrike">
                <a:solidFill>
                  <a:srgbClr val="00B050"/>
                </a:solidFill>
                <a:latin typeface="Calibri"/>
                <a:ea typeface="Calibri"/>
                <a:cs typeface="Calibri"/>
                <a:sym typeface="Calibri"/>
              </a:rPr>
            </a:br>
            <a:r>
              <a:rPr b="0" i="0" lang="hu-HU" sz="1800" u="sng" cap="none" strike="noStrike">
                <a:solidFill>
                  <a:srgbClr val="00B050"/>
                </a:solidFill>
                <a:latin typeface="Calibri"/>
                <a:ea typeface="Calibri"/>
                <a:cs typeface="Calibri"/>
                <a:sym typeface="Calibri"/>
                <a:hlinkClick r:id="rId3">
                  <a:extLst>
                    <a:ext uri="{A12FA001-AC4F-418D-AE19-62706E023703}">
                      <ahyp:hlinkClr val="tx"/>
                    </a:ext>
                  </a:extLst>
                </a:hlinkClick>
              </a:rPr>
              <a:t>https://www.tankonyvtar.hu/hu/tartalom/tamop425/0008_lakner_werner/Lakner_Werner_Agens_9_9.html</a:t>
            </a:r>
            <a:endParaRPr b="0" i="0" sz="1800" cap="none" strike="noStrike">
              <a:solidFill>
                <a:srgbClr val="00B050"/>
              </a:solidFill>
              <a:latin typeface="Calibri"/>
              <a:ea typeface="Calibri"/>
              <a:cs typeface="Calibri"/>
              <a:sym typeface="Calibri"/>
            </a:endParaRPr>
          </a:p>
          <a:p>
            <a:pPr indent="-342900" lvl="0" marL="457200" marR="0" rtl="0" algn="l">
              <a:lnSpc>
                <a:spcPct val="90000"/>
              </a:lnSpc>
              <a:spcBef>
                <a:spcPts val="1000"/>
              </a:spcBef>
              <a:spcAft>
                <a:spcPts val="0"/>
              </a:spcAft>
              <a:buClr>
                <a:srgbClr val="1C9E4A"/>
              </a:buClr>
              <a:buSzPts val="1800"/>
              <a:buFont typeface="Arial"/>
              <a:buChar char="•"/>
            </a:pPr>
            <a:r>
              <a:rPr b="0" i="0" lang="hu-HU" sz="1800" cap="none" strike="noStrike">
                <a:solidFill>
                  <a:srgbClr val="00B050"/>
                </a:solidFill>
                <a:latin typeface="Calibri"/>
                <a:ea typeface="Calibri"/>
                <a:cs typeface="Calibri"/>
                <a:sym typeface="Calibri"/>
              </a:rPr>
              <a:t>Sonnewend Gy. (2018): A drónok repülésének szabályozása hazai és nemzetközi viszonylatokban</a:t>
            </a:r>
            <a:br>
              <a:rPr b="0" i="0" lang="hu-HU" sz="1800" cap="none" strike="noStrike">
                <a:solidFill>
                  <a:srgbClr val="00B050"/>
                </a:solidFill>
                <a:latin typeface="Calibri"/>
                <a:ea typeface="Calibri"/>
                <a:cs typeface="Calibri"/>
                <a:sym typeface="Calibri"/>
              </a:rPr>
            </a:br>
            <a:r>
              <a:rPr b="0" i="0" lang="hu-HU" sz="1800" cap="none" strike="noStrike">
                <a:solidFill>
                  <a:srgbClr val="00B050"/>
                </a:solidFill>
                <a:latin typeface="Calibri"/>
                <a:ea typeface="Calibri"/>
                <a:cs typeface="Calibri"/>
                <a:sym typeface="Calibri"/>
              </a:rPr>
              <a:t>Nemzeti Közszolgálati Egyetem, Szolnok, TDK dolgozat</a:t>
            </a:r>
            <a:endParaRPr/>
          </a:p>
          <a:p>
            <a:pPr indent="-228600" lvl="0" marL="457200" rtl="0" algn="l">
              <a:lnSpc>
                <a:spcPct val="90000"/>
              </a:lnSpc>
              <a:spcBef>
                <a:spcPts val="1000"/>
              </a:spcBef>
              <a:spcAft>
                <a:spcPts val="0"/>
              </a:spcAft>
              <a:buClr>
                <a:srgbClr val="1C9E4A"/>
              </a:buClr>
              <a:buSzPts val="1800"/>
              <a:buNone/>
            </a:pPr>
            <a:r>
              <a:t/>
            </a:r>
            <a:endParaRPr sz="1800">
              <a:solidFill>
                <a:srgbClr val="00B05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74"/>
          <p:cNvSpPr txBox="1"/>
          <p:nvPr>
            <p:ph type="title"/>
          </p:nvPr>
        </p:nvSpPr>
        <p:spPr>
          <a:xfrm>
            <a:off x="321547" y="101009"/>
            <a:ext cx="11555605" cy="58002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Felhasznált irodalmi hivatkozások jegyzéke</a:t>
            </a:r>
            <a:endParaRPr/>
          </a:p>
        </p:txBody>
      </p:sp>
      <p:sp>
        <p:nvSpPr>
          <p:cNvPr id="786" name="Google Shape;786;p74"/>
          <p:cNvSpPr txBox="1"/>
          <p:nvPr>
            <p:ph idx="1" type="body"/>
          </p:nvPr>
        </p:nvSpPr>
        <p:spPr>
          <a:xfrm>
            <a:off x="386523" y="950277"/>
            <a:ext cx="11555605" cy="4947603"/>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300"/>
              </a:spcBef>
              <a:spcAft>
                <a:spcPts val="0"/>
              </a:spcAft>
              <a:buSzPts val="1800"/>
              <a:buChar char="•"/>
            </a:pPr>
            <a:r>
              <a:rPr lang="hu-HU" sz="1800" u="sng">
                <a:solidFill>
                  <a:srgbClr val="00B050"/>
                </a:solidFill>
                <a:hlinkClick r:id="rId3">
                  <a:extLst>
                    <a:ext uri="{A12FA001-AC4F-418D-AE19-62706E023703}">
                      <ahyp:hlinkClr val="tx"/>
                    </a:ext>
                  </a:extLst>
                </a:hlinkClick>
              </a:rPr>
              <a:t>http://ugyvedforum.hu/cikkek/2018/10/robotok-eljott-az-ido-a-jogi-szabalyozas-kialakitasara-dr-udvary-sandor-a-megelozo-lepesekrol</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4">
                  <a:extLst>
                    <a:ext uri="{A12FA001-AC4F-418D-AE19-62706E023703}">
                      <ahyp:hlinkClr val="tx"/>
                    </a:ext>
                  </a:extLst>
                </a:hlinkClick>
              </a:rPr>
              <a:t>http://www.agrogazda.hu/hirek/publikaciok/gps_technologia_a_mezogazdasagban</a:t>
            </a:r>
            <a:endParaRPr sz="1800">
              <a:solidFill>
                <a:srgbClr val="00B050"/>
              </a:solidFill>
            </a:endParaRPr>
          </a:p>
          <a:p>
            <a:pPr indent="-342900" lvl="0" marL="457200" rtl="0" algn="l">
              <a:lnSpc>
                <a:spcPct val="90000"/>
              </a:lnSpc>
              <a:spcBef>
                <a:spcPts val="300"/>
              </a:spcBef>
              <a:spcAft>
                <a:spcPts val="0"/>
              </a:spcAft>
              <a:buSzPts val="1800"/>
              <a:buChar char="•"/>
            </a:pPr>
            <a:r>
              <a:rPr lang="hu-HU" sz="1800">
                <a:solidFill>
                  <a:srgbClr val="00B050"/>
                </a:solidFill>
              </a:rPr>
              <a:t>http://www.farmrtk.hu</a:t>
            </a:r>
            <a:endParaRPr/>
          </a:p>
          <a:p>
            <a:pPr indent="-342900" lvl="0" marL="457200" rtl="0" algn="l">
              <a:lnSpc>
                <a:spcPct val="90000"/>
              </a:lnSpc>
              <a:spcBef>
                <a:spcPts val="300"/>
              </a:spcBef>
              <a:spcAft>
                <a:spcPts val="0"/>
              </a:spcAft>
              <a:buSzPts val="1800"/>
              <a:buChar char="•"/>
            </a:pPr>
            <a:r>
              <a:rPr lang="hu-HU" sz="1800" u="sng">
                <a:solidFill>
                  <a:srgbClr val="00B050"/>
                </a:solidFill>
                <a:hlinkClick r:id="rId5">
                  <a:extLst>
                    <a:ext uri="{A12FA001-AC4F-418D-AE19-62706E023703}">
                      <ahyp:hlinkClr val="tx"/>
                    </a:ext>
                  </a:extLst>
                </a:hlinkClick>
              </a:rPr>
              <a:t>http://www.jovogyara.hu/intelligens-rendszerhalozatok-a-pneumatikaban.html</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6">
                  <a:extLst>
                    <a:ext uri="{A12FA001-AC4F-418D-AE19-62706E023703}">
                      <ahyp:hlinkClr val="tx"/>
                    </a:ext>
                  </a:extLst>
                </a:hlinkClick>
              </a:rPr>
              <a:t>http://www.uni-miskolc.hu/~elkedani/Oktatas/Intelligens%20es%20osszetett%20szenzorok.pdf</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7">
                  <a:extLst>
                    <a:ext uri="{A12FA001-AC4F-418D-AE19-62706E023703}">
                      <ahyp:hlinkClr val="tx"/>
                    </a:ext>
                  </a:extLst>
                </a:hlinkClick>
              </a:rPr>
              <a:t>https://hu.wikipedia.org</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8">
                  <a:extLst>
                    <a:ext uri="{A12FA001-AC4F-418D-AE19-62706E023703}">
                      <ahyp:hlinkClr val="tx"/>
                    </a:ext>
                  </a:extLst>
                </a:hlinkClick>
              </a:rPr>
              <a:t>https://www.agrarszektor.hu/allat/az-allatok-kozott-is-az-automatika-a-nyero.11985.html</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9">
                  <a:extLst>
                    <a:ext uri="{A12FA001-AC4F-418D-AE19-62706E023703}">
                      <ahyp:hlinkClr val="tx"/>
                    </a:ext>
                  </a:extLst>
                </a:hlinkClick>
              </a:rPr>
              <a:t>https://www.agroinform.hu/allattenyesztes/eurotier-2018-kihagyhatatlan-standok-baromfi-es-szarvasmarhatartoknak-37980-001</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10">
                  <a:extLst>
                    <a:ext uri="{A12FA001-AC4F-418D-AE19-62706E023703}">
                      <ahyp:hlinkClr val="tx"/>
                    </a:ext>
                  </a:extLst>
                </a:hlinkClick>
              </a:rPr>
              <a:t>https://www.agroinform.hu/geppiac_sugo/gazdak-akik-a-sajat-borukon-erzik-a-helyspecifikus-gazdalkodas-elonyeit-39664-001</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11">
                  <a:extLst>
                    <a:ext uri="{A12FA001-AC4F-418D-AE19-62706E023703}">
                      <ahyp:hlinkClr val="tx"/>
                    </a:ext>
                  </a:extLst>
                </a:hlinkClick>
              </a:rPr>
              <a:t>https://www.agroinform.hu/szantofold/harom-gazdalkodo-mondja-el-hogyan-haladnak-lepesrol-lepesre-a-precizios-gazdalkodasban-39601-001</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12">
                  <a:extLst>
                    <a:ext uri="{A12FA001-AC4F-418D-AE19-62706E023703}">
                      <ahyp:hlinkClr val="tx"/>
                    </a:ext>
                  </a:extLst>
                </a:hlinkClick>
              </a:rPr>
              <a:t>https://www.agronaplo.hu/szakfolyoirat/2015/12/gepesites/robotok-a-szarvasmarha-istallokban</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13">
                  <a:extLst>
                    <a:ext uri="{A12FA001-AC4F-418D-AE19-62706E023703}">
                      <ahyp:hlinkClr val="tx"/>
                    </a:ext>
                  </a:extLst>
                </a:hlinkClick>
              </a:rPr>
              <a:t>https://www.fendt.com/int/fendt-mars.html</a:t>
            </a:r>
            <a:endParaRPr sz="1800">
              <a:solidFill>
                <a:srgbClr val="00B050"/>
              </a:solidFill>
            </a:endParaRPr>
          </a:p>
          <a:p>
            <a:pPr indent="-342900" lvl="0" marL="457200" rtl="0" algn="l">
              <a:lnSpc>
                <a:spcPct val="90000"/>
              </a:lnSpc>
              <a:spcBef>
                <a:spcPts val="300"/>
              </a:spcBef>
              <a:spcAft>
                <a:spcPts val="0"/>
              </a:spcAft>
              <a:buSzPts val="1800"/>
              <a:buChar char="•"/>
            </a:pPr>
            <a:r>
              <a:rPr lang="hu-HU" sz="1800" u="sng">
                <a:solidFill>
                  <a:srgbClr val="00B050"/>
                </a:solidFill>
                <a:hlinkClick r:id="rId14">
                  <a:extLst>
                    <a:ext uri="{A12FA001-AC4F-418D-AE19-62706E023703}">
                      <ahyp:hlinkClr val="tx"/>
                    </a:ext>
                  </a:extLst>
                </a:hlinkClick>
              </a:rPr>
              <a:t>https://www.fendt.com/int/fendt-mars.html</a:t>
            </a:r>
            <a:endParaRPr sz="1800">
              <a:solidFill>
                <a:srgbClr val="00B05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75"/>
          <p:cNvSpPr txBox="1"/>
          <p:nvPr>
            <p:ph type="title"/>
          </p:nvPr>
        </p:nvSpPr>
        <p:spPr>
          <a:xfrm>
            <a:off x="321547" y="365125"/>
            <a:ext cx="11555605" cy="73215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Felhasznált irodalmi hivatkozások jegyzéke</a:t>
            </a:r>
            <a:endParaRPr/>
          </a:p>
        </p:txBody>
      </p:sp>
      <p:sp>
        <p:nvSpPr>
          <p:cNvPr id="792" name="Google Shape;792;p75"/>
          <p:cNvSpPr txBox="1"/>
          <p:nvPr>
            <p:ph idx="1" type="body"/>
          </p:nvPr>
        </p:nvSpPr>
        <p:spPr>
          <a:xfrm>
            <a:off x="321547" y="1368424"/>
            <a:ext cx="11555605" cy="4544695"/>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https://hu.wikipedia.org/wiki/Mesters%C3%A9ges_intelligencia</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https://www.europarl.europa.eu/news/hu/headlines/society/20200827STO85804/mi-az-a-mesterseges-intelligencia-es-mire-hasznaljak</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http://okt.ektf.hu/data/szlahorek/file/kezek/06_blended_04_11/821a_virtulis_valsg_fogalmnak_meghatrozsa.html</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https://hu.wikipedia.org/wiki/Kiterjesztett_val%C3%B3s%C3%A1g</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https://lexunit.hu/blog/mi-az-a-big-data-es-mire-hasznaljuk/</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http://www.techmonitor.hu/termek-megoldas/melytanulas-gepi-latas-20191122</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https://www.cnc.hu/2018/02/a-gepek-tolunk-tanultak-gepi-latas-a-gyakorlatban/</a:t>
            </a:r>
            <a:endParaRPr/>
          </a:p>
          <a:p>
            <a:pPr indent="-342900" lvl="0" marL="457200" rtl="0" algn="l">
              <a:lnSpc>
                <a:spcPct val="90000"/>
              </a:lnSpc>
              <a:spcBef>
                <a:spcPts val="1000"/>
              </a:spcBef>
              <a:spcAft>
                <a:spcPts val="0"/>
              </a:spcAft>
              <a:buClr>
                <a:srgbClr val="1C9E4A"/>
              </a:buClr>
              <a:buSzPts val="1800"/>
              <a:buChar char="•"/>
            </a:pPr>
            <a:r>
              <a:rPr lang="hu-HU" sz="1800" u="sng">
                <a:solidFill>
                  <a:srgbClr val="00B050"/>
                </a:solidFill>
                <a:hlinkClick r:id="rId3">
                  <a:extLst>
                    <a:ext uri="{A12FA001-AC4F-418D-AE19-62706E023703}">
                      <ahyp:hlinkClr val="tx"/>
                    </a:ext>
                  </a:extLst>
                </a:hlinkClick>
              </a:rPr>
              <a:t>https://muszakiesinformatikaineveles.wordpress.com/7-osztaly-uj/eroforrasok-es-termeles/a-robot-fogalma-robotfajtak-es-alkalmazasuk-a-robot-szerkezete-es-modellezese/</a:t>
            </a:r>
            <a:endParaRPr sz="1800">
              <a:solidFill>
                <a:srgbClr val="00B050"/>
              </a:solidFill>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https://regi.tankonyvtar.hu/hu/tartalom/tamop412A/2011-0042_robotmechanizmusok/ch01.html#ch-PI-I.1</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https://agroforum.hu/szakcikkek/gepeszet/john-deere-robot-traktor-nem-alhir-valosag/</a:t>
            </a:r>
            <a:endParaRPr/>
          </a:p>
          <a:p>
            <a:pPr indent="-342900" lvl="0" marL="457200" rtl="0" algn="l">
              <a:lnSpc>
                <a:spcPct val="90000"/>
              </a:lnSpc>
              <a:spcBef>
                <a:spcPts val="1000"/>
              </a:spcBef>
              <a:spcAft>
                <a:spcPts val="0"/>
              </a:spcAft>
              <a:buClr>
                <a:srgbClr val="1C9E4A"/>
              </a:buClr>
              <a:buSzPts val="1800"/>
              <a:buChar char="•"/>
            </a:pPr>
            <a:r>
              <a:rPr lang="hu-HU" sz="1800">
                <a:solidFill>
                  <a:srgbClr val="00B050"/>
                </a:solidFill>
              </a:rPr>
              <a:t>https://mezohir.hu/2021/02/14/gyors-japan-almaszedo-robot-mezogazdasag/</a:t>
            </a:r>
            <a:endParaRPr/>
          </a:p>
          <a:p>
            <a:pPr indent="-228600" lvl="0" marL="457200" rtl="0" algn="l">
              <a:lnSpc>
                <a:spcPct val="90000"/>
              </a:lnSpc>
              <a:spcBef>
                <a:spcPts val="1000"/>
              </a:spcBef>
              <a:spcAft>
                <a:spcPts val="0"/>
              </a:spcAft>
              <a:buClr>
                <a:srgbClr val="1C9E4A"/>
              </a:buClr>
              <a:buSzPts val="1800"/>
              <a:buNone/>
            </a:pPr>
            <a:r>
              <a:t/>
            </a:r>
            <a:endParaRPr sz="1800">
              <a:solidFill>
                <a:srgbClr val="00B05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76"/>
          <p:cNvSpPr txBox="1"/>
          <p:nvPr>
            <p:ph type="title"/>
          </p:nvPr>
        </p:nvSpPr>
        <p:spPr>
          <a:xfrm>
            <a:off x="321547" y="365125"/>
            <a:ext cx="11555605" cy="58483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Felhasznált irodalmi hivatkozások jegyzéke</a:t>
            </a:r>
            <a:endParaRPr/>
          </a:p>
        </p:txBody>
      </p:sp>
      <p:sp>
        <p:nvSpPr>
          <p:cNvPr id="798" name="Google Shape;798;p76"/>
          <p:cNvSpPr txBox="1"/>
          <p:nvPr>
            <p:ph idx="1" type="body"/>
          </p:nvPr>
        </p:nvSpPr>
        <p:spPr>
          <a:xfrm>
            <a:off x="397747" y="1241424"/>
            <a:ext cx="11555605" cy="4707255"/>
          </a:xfrm>
          <a:prstGeom prst="rect">
            <a:avLst/>
          </a:prstGeom>
          <a:noFill/>
          <a:ln>
            <a:noFill/>
          </a:ln>
        </p:spPr>
        <p:txBody>
          <a:bodyPr anchorCtr="0" anchor="t" bIns="45700" lIns="91425" spcFirstLastPara="1" rIns="91425" wrap="square" tIns="45700">
            <a:normAutofit fontScale="62500" lnSpcReduction="20000"/>
          </a:bodyPr>
          <a:lstStyle/>
          <a:p>
            <a:pPr indent="-342900" lvl="0" marL="457200" rtl="0" algn="l">
              <a:lnSpc>
                <a:spcPct val="90000"/>
              </a:lnSpc>
              <a:spcBef>
                <a:spcPts val="1000"/>
              </a:spcBef>
              <a:spcAft>
                <a:spcPts val="0"/>
              </a:spcAft>
              <a:buClr>
                <a:srgbClr val="1C9E4A"/>
              </a:buClr>
              <a:buSzPct val="102857"/>
              <a:buChar char="•"/>
            </a:pPr>
            <a:r>
              <a:rPr lang="hu-HU"/>
              <a:t>https://mainichi.jp/english/articles/20201229/p2a/00m/0dm/038000c</a:t>
            </a:r>
            <a:endParaRPr/>
          </a:p>
          <a:p>
            <a:pPr indent="-342900" lvl="0" marL="457200" rtl="0" algn="l">
              <a:lnSpc>
                <a:spcPct val="90000"/>
              </a:lnSpc>
              <a:spcBef>
                <a:spcPts val="1000"/>
              </a:spcBef>
              <a:spcAft>
                <a:spcPts val="0"/>
              </a:spcAft>
              <a:buClr>
                <a:srgbClr val="1C9E4A"/>
              </a:buClr>
              <a:buSzPct val="102857"/>
              <a:buChar char="•"/>
            </a:pPr>
            <a:r>
              <a:rPr lang="hu-HU"/>
              <a:t>https://www.agrarszektor.hu/gepek/mar-most-ezt-tudjak-a-kerteszeti-robotok-hova-vezethet-a-gepek-forradalma.18451.html</a:t>
            </a:r>
            <a:endParaRPr/>
          </a:p>
          <a:p>
            <a:pPr indent="-342900" lvl="0" marL="457200" rtl="0" algn="l">
              <a:lnSpc>
                <a:spcPct val="90000"/>
              </a:lnSpc>
              <a:spcBef>
                <a:spcPts val="1000"/>
              </a:spcBef>
              <a:spcAft>
                <a:spcPts val="0"/>
              </a:spcAft>
              <a:buClr>
                <a:srgbClr val="1C9E4A"/>
              </a:buClr>
              <a:buSzPct val="102857"/>
              <a:buChar char="•"/>
            </a:pPr>
            <a:r>
              <a:rPr lang="hu-HU"/>
              <a:t>https://metomotion.com/</a:t>
            </a:r>
            <a:endParaRPr/>
          </a:p>
          <a:p>
            <a:pPr indent="-342900" lvl="0" marL="457200" rtl="0" algn="l">
              <a:lnSpc>
                <a:spcPct val="90000"/>
              </a:lnSpc>
              <a:spcBef>
                <a:spcPts val="1000"/>
              </a:spcBef>
              <a:spcAft>
                <a:spcPts val="0"/>
              </a:spcAft>
              <a:buClr>
                <a:srgbClr val="1C9E4A"/>
              </a:buClr>
              <a:buSzPct val="102857"/>
              <a:buChar char="•"/>
            </a:pPr>
            <a:r>
              <a:rPr lang="hu-HU"/>
              <a:t>https://agroforum.hu/lapszam-cikk/aldas-vagy-atok-robotok-a-mezogazdasagban-1-zoldsegtermesztes/</a:t>
            </a:r>
            <a:endParaRPr/>
          </a:p>
          <a:p>
            <a:pPr indent="-342900" lvl="0" marL="457200" rtl="0" algn="l">
              <a:lnSpc>
                <a:spcPct val="90000"/>
              </a:lnSpc>
              <a:spcBef>
                <a:spcPts val="1000"/>
              </a:spcBef>
              <a:spcAft>
                <a:spcPts val="0"/>
              </a:spcAft>
              <a:buClr>
                <a:srgbClr val="1C9E4A"/>
              </a:buClr>
              <a:buSzPct val="102857"/>
              <a:buChar char="•"/>
            </a:pPr>
            <a:r>
              <a:rPr lang="hu-HU"/>
              <a:t>http://jogazda.com/robotok-mar-zoldsegtermesztesben/</a:t>
            </a:r>
            <a:endParaRPr/>
          </a:p>
          <a:p>
            <a:pPr indent="-342900" lvl="0" marL="457200" rtl="0" algn="l">
              <a:lnSpc>
                <a:spcPct val="90000"/>
              </a:lnSpc>
              <a:spcBef>
                <a:spcPts val="1000"/>
              </a:spcBef>
              <a:spcAft>
                <a:spcPts val="0"/>
              </a:spcAft>
              <a:buClr>
                <a:srgbClr val="1C9E4A"/>
              </a:buClr>
              <a:buSzPct val="102857"/>
              <a:buChar char="•"/>
            </a:pPr>
            <a:r>
              <a:rPr lang="hu-HU"/>
              <a:t>https://www.techrepublic.com/article/future-of-farming-ai-enabled-harvest-robot-flexes-new-dexterity-skills/</a:t>
            </a:r>
            <a:endParaRPr/>
          </a:p>
          <a:p>
            <a:pPr indent="-342900" lvl="0" marL="457200" rtl="0" algn="l">
              <a:lnSpc>
                <a:spcPct val="90000"/>
              </a:lnSpc>
              <a:spcBef>
                <a:spcPts val="1000"/>
              </a:spcBef>
              <a:spcAft>
                <a:spcPts val="0"/>
              </a:spcAft>
              <a:buClr>
                <a:srgbClr val="1C9E4A"/>
              </a:buClr>
              <a:buSzPct val="102857"/>
              <a:buChar char="•"/>
            </a:pPr>
            <a:r>
              <a:rPr lang="hu-HU"/>
              <a:t>https://benthamopen.com/FULLTEXT/TOASJ-13-101</a:t>
            </a:r>
            <a:endParaRPr/>
          </a:p>
          <a:p>
            <a:pPr indent="-342900" lvl="0" marL="457200" rtl="0" algn="l">
              <a:lnSpc>
                <a:spcPct val="90000"/>
              </a:lnSpc>
              <a:spcBef>
                <a:spcPts val="1000"/>
              </a:spcBef>
              <a:spcAft>
                <a:spcPts val="0"/>
              </a:spcAft>
              <a:buClr>
                <a:srgbClr val="1C9E4A"/>
              </a:buClr>
              <a:buSzPct val="102857"/>
              <a:buChar char="•"/>
            </a:pPr>
            <a:r>
              <a:rPr lang="hu-HU"/>
              <a:t>https://regi.tankonyvtar.hu/hu/tartalom/tamop425/0038_informatika_Projektlabor/ch01s08.html</a:t>
            </a:r>
            <a:endParaRPr/>
          </a:p>
          <a:p>
            <a:pPr indent="-342900" lvl="0" marL="457200" rtl="0" algn="l">
              <a:lnSpc>
                <a:spcPct val="90000"/>
              </a:lnSpc>
              <a:spcBef>
                <a:spcPts val="1000"/>
              </a:spcBef>
              <a:spcAft>
                <a:spcPts val="0"/>
              </a:spcAft>
              <a:buClr>
                <a:srgbClr val="1C9E4A"/>
              </a:buClr>
              <a:buSzPct val="102857"/>
              <a:buChar char="•"/>
            </a:pPr>
            <a:r>
              <a:rPr lang="hu-HU"/>
              <a:t>https://www.agroinform.hu/gepeszet/robotpilota-rendszerek-a-precizios-gazdalkodasban-21555</a:t>
            </a:r>
            <a:endParaRPr/>
          </a:p>
          <a:p>
            <a:pPr indent="-342900" lvl="0" marL="457200" rtl="0" algn="l">
              <a:lnSpc>
                <a:spcPct val="90000"/>
              </a:lnSpc>
              <a:spcBef>
                <a:spcPts val="1000"/>
              </a:spcBef>
              <a:spcAft>
                <a:spcPts val="0"/>
              </a:spcAft>
              <a:buClr>
                <a:srgbClr val="1C9E4A"/>
              </a:buClr>
              <a:buSzPct val="102857"/>
              <a:buChar char="•"/>
            </a:pPr>
            <a:r>
              <a:rPr lang="hu-HU"/>
              <a:t>https://net.jogtar.hu/jogszabaly?docid=A2100038.KOR</a:t>
            </a:r>
            <a:endParaRPr/>
          </a:p>
          <a:p>
            <a:pPr indent="-342900" lvl="0" marL="457200" rtl="0" algn="l">
              <a:lnSpc>
                <a:spcPct val="90000"/>
              </a:lnSpc>
              <a:spcBef>
                <a:spcPts val="1000"/>
              </a:spcBef>
              <a:spcAft>
                <a:spcPts val="0"/>
              </a:spcAft>
              <a:buClr>
                <a:srgbClr val="1C9E4A"/>
              </a:buClr>
              <a:buSzPct val="102857"/>
              <a:buChar char="•"/>
            </a:pPr>
            <a:r>
              <a:rPr lang="hu-HU"/>
              <a:t>https://legter.hu/blog/dron-torveny-2021-erthetoen-szakertoktol/</a:t>
            </a:r>
            <a:endParaRPr/>
          </a:p>
          <a:p>
            <a:pPr indent="-342900" lvl="0" marL="457200" rtl="0" algn="l">
              <a:lnSpc>
                <a:spcPct val="90000"/>
              </a:lnSpc>
              <a:spcBef>
                <a:spcPts val="1000"/>
              </a:spcBef>
              <a:spcAft>
                <a:spcPts val="0"/>
              </a:spcAft>
              <a:buClr>
                <a:srgbClr val="1C9E4A"/>
              </a:buClr>
              <a:buSzPct val="102857"/>
              <a:buChar char="•"/>
            </a:pPr>
            <a:r>
              <a:rPr lang="hu-HU"/>
              <a:t>https://www.agronaplo.hu/szakfolyoirat/2021/01/szantofold/hol-tart-most-a-dronos-kijuttatas-szabalyozasa-konkretumok-es-nyitva-allo-kerdesek</a:t>
            </a:r>
            <a:endParaRPr/>
          </a:p>
          <a:p>
            <a:pPr indent="-228600" lvl="0" marL="457200" rtl="0" algn="l">
              <a:lnSpc>
                <a:spcPct val="90000"/>
              </a:lnSpc>
              <a:spcBef>
                <a:spcPts val="1000"/>
              </a:spcBef>
              <a:spcAft>
                <a:spcPts val="0"/>
              </a:spcAft>
              <a:buClr>
                <a:srgbClr val="1C9E4A"/>
              </a:buClr>
              <a:buSzPct val="102857"/>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77"/>
          <p:cNvSpPr txBox="1"/>
          <p:nvPr>
            <p:ph type="title"/>
          </p:nvPr>
        </p:nvSpPr>
        <p:spPr>
          <a:xfrm>
            <a:off x="504427" y="294005"/>
            <a:ext cx="11555605" cy="8032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Fogalomtár I.</a:t>
            </a:r>
            <a:endParaRPr/>
          </a:p>
        </p:txBody>
      </p:sp>
      <p:sp>
        <p:nvSpPr>
          <p:cNvPr id="804" name="Google Shape;804;p77"/>
          <p:cNvSpPr txBox="1"/>
          <p:nvPr>
            <p:ph idx="1" type="body"/>
          </p:nvPr>
        </p:nvSpPr>
        <p:spPr>
          <a:xfrm>
            <a:off x="504427" y="1097280"/>
            <a:ext cx="10515600" cy="5154296"/>
          </a:xfrm>
          <a:prstGeom prst="rect">
            <a:avLst/>
          </a:prstGeom>
          <a:noFill/>
          <a:ln>
            <a:noFill/>
          </a:ln>
        </p:spPr>
        <p:txBody>
          <a:bodyPr anchorCtr="0" anchor="t" bIns="45700" lIns="91425" spcFirstLastPara="1" rIns="91425" wrap="square" tIns="45700">
            <a:noAutofit/>
          </a:bodyPr>
          <a:lstStyle/>
          <a:p>
            <a:pPr indent="-342900" lvl="0" marL="457200" rtl="0" algn="just">
              <a:lnSpc>
                <a:spcPct val="90000"/>
              </a:lnSpc>
              <a:spcBef>
                <a:spcPts val="1000"/>
              </a:spcBef>
              <a:spcAft>
                <a:spcPts val="0"/>
              </a:spcAft>
              <a:buSzPts val="1800"/>
              <a:buChar char="•"/>
            </a:pPr>
            <a:r>
              <a:rPr b="1" lang="hu-HU" sz="1500">
                <a:latin typeface="Calibri"/>
                <a:ea typeface="Calibri"/>
                <a:cs typeface="Calibri"/>
                <a:sym typeface="Calibri"/>
              </a:rPr>
              <a:t>Ágens</a:t>
            </a:r>
            <a:r>
              <a:rPr lang="hu-HU" sz="1500">
                <a:latin typeface="Calibri"/>
                <a:ea typeface="Calibri"/>
                <a:cs typeface="Calibri"/>
                <a:sym typeface="Calibri"/>
              </a:rPr>
              <a:t>: a rendszertechnikai értelmezés szerint minden olyan működő, autonóm entitás, amely a dinamikusan változó környezetének jellemzőit érzékeli, értelmezi, és működését ehhez is igazítva hatást gyakorol a környezetére. A hatás jellege fizikai és kommunikációs lehet. Kívánatos tulajdonságai: önállóság, személyiség, kommunikációs képesség, alkalmazkodóképesség, mobilitás</a:t>
            </a:r>
            <a:endParaRPr/>
          </a:p>
          <a:p>
            <a:pPr indent="-342900" lvl="0" marL="457200" rtl="0" algn="just">
              <a:lnSpc>
                <a:spcPct val="90000"/>
              </a:lnSpc>
              <a:spcBef>
                <a:spcPts val="1000"/>
              </a:spcBef>
              <a:spcAft>
                <a:spcPts val="0"/>
              </a:spcAft>
              <a:buSzPts val="1800"/>
              <a:buChar char="•"/>
            </a:pPr>
            <a:r>
              <a:rPr b="1" lang="hu-HU" sz="1500">
                <a:latin typeface="Calibri"/>
                <a:ea typeface="Calibri"/>
                <a:cs typeface="Calibri"/>
                <a:sym typeface="Calibri"/>
              </a:rPr>
              <a:t>Drón</a:t>
            </a:r>
            <a:r>
              <a:rPr lang="hu-HU" sz="1500">
                <a:latin typeface="Calibri"/>
                <a:ea typeface="Calibri"/>
                <a:cs typeface="Calibri"/>
                <a:sym typeface="Calibri"/>
              </a:rPr>
              <a:t>: Pilótanélküli, távirányított, repülni képes eszköz.</a:t>
            </a:r>
            <a:endParaRPr/>
          </a:p>
          <a:p>
            <a:pPr indent="-342900" lvl="0" marL="457200" rtl="0" algn="just">
              <a:lnSpc>
                <a:spcPct val="90000"/>
              </a:lnSpc>
              <a:spcBef>
                <a:spcPts val="1000"/>
              </a:spcBef>
              <a:spcAft>
                <a:spcPts val="0"/>
              </a:spcAft>
              <a:buSzPts val="1800"/>
              <a:buChar char="•"/>
            </a:pPr>
            <a:r>
              <a:rPr b="1" lang="hu-HU" sz="1500">
                <a:latin typeface="Calibri"/>
                <a:ea typeface="Calibri"/>
                <a:cs typeface="Calibri"/>
                <a:sym typeface="Calibri"/>
              </a:rPr>
              <a:t>Felhőalapú szolgáltatások </a:t>
            </a:r>
            <a:r>
              <a:rPr lang="hu-HU" sz="1500">
                <a:latin typeface="Calibri"/>
                <a:ea typeface="Calibri"/>
                <a:cs typeface="Calibri"/>
                <a:sym typeface="Calibri"/>
              </a:rPr>
              <a:t>alatt azt kell érteni, hogy az adatokat, szoftvereket nem helyi adat-hordozón, hanem egy szolgáltató eszközein (szerverein), az úgynevezett felhőben tárolják. A publikus vagy privát információkat, adatokat – akár feldolgozott formában – az internet segítsé-gével tetszőleges eszközzel (pl. mobiltelefon, laptop, stb.) el lehet érni. A felhőalapú szolgáltatások az utóbbi években mindennapjaink részévé váltak, nem csak az iparban, hanem a mezőgazdaságban is.</a:t>
            </a:r>
            <a:endParaRPr/>
          </a:p>
          <a:p>
            <a:pPr indent="-342900" lvl="0" marL="457200" rtl="0" algn="just">
              <a:lnSpc>
                <a:spcPct val="90000"/>
              </a:lnSpc>
              <a:spcBef>
                <a:spcPts val="1000"/>
              </a:spcBef>
              <a:spcAft>
                <a:spcPts val="0"/>
              </a:spcAft>
              <a:buSzPts val="1800"/>
              <a:buChar char="•"/>
            </a:pPr>
            <a:r>
              <a:rPr b="1" lang="hu-HU" sz="1500">
                <a:latin typeface="Calibri"/>
                <a:ea typeface="Calibri"/>
                <a:cs typeface="Calibri"/>
                <a:sym typeface="Calibri"/>
              </a:rPr>
              <a:t>Intelligens érzékelő: </a:t>
            </a:r>
            <a:r>
              <a:rPr lang="hu-HU" sz="1500">
                <a:latin typeface="Calibri"/>
                <a:ea typeface="Calibri"/>
                <a:cs typeface="Calibri"/>
                <a:sym typeface="Calibri"/>
              </a:rPr>
              <a:t>megfelelő bemeneti jelre (fény, hő, hang, mozgás, érintés stb.) egy elő-re meghatározott műveletet végez. Funkciói: jel érzékelés, digitális jelfeldolgozás, jeltovábbítás szabványos protokollon, önkalibrálás, öndiagnosztizálás</a:t>
            </a:r>
            <a:endParaRPr/>
          </a:p>
          <a:p>
            <a:pPr indent="-342900" lvl="0" marL="457200" rtl="0" algn="just">
              <a:lnSpc>
                <a:spcPct val="90000"/>
              </a:lnSpc>
              <a:spcBef>
                <a:spcPts val="1000"/>
              </a:spcBef>
              <a:spcAft>
                <a:spcPts val="0"/>
              </a:spcAft>
              <a:buSzPts val="1800"/>
              <a:buChar char="•"/>
            </a:pPr>
            <a:r>
              <a:rPr b="1" lang="hu-HU" sz="1500">
                <a:latin typeface="Calibri"/>
                <a:ea typeface="Calibri"/>
                <a:cs typeface="Calibri"/>
                <a:sym typeface="Calibri"/>
              </a:rPr>
              <a:t>IoT</a:t>
            </a:r>
            <a:r>
              <a:rPr lang="hu-HU" sz="1500">
                <a:latin typeface="Calibri"/>
                <a:ea typeface="Calibri"/>
                <a:cs typeface="Calibri"/>
                <a:sym typeface="Calibri"/>
              </a:rPr>
              <a:t> (Internet of Things), magyarul a ’dolgok internete’ kifejezés jelentése, hogy a gépek, a jár-művek, az eszközök kommunikációs szabványok segítségével kapcsolódnak az internetre és azon keresztül egymáshoz. Az IoT megvalósításához folyamatos internet kapcsolat szükséges, míg az M2M-hez nem szükséges az internet.</a:t>
            </a:r>
            <a:endParaRPr/>
          </a:p>
          <a:p>
            <a:pPr indent="-342900" lvl="0" marL="457200" rtl="0" algn="just">
              <a:lnSpc>
                <a:spcPct val="90000"/>
              </a:lnSpc>
              <a:spcBef>
                <a:spcPts val="1000"/>
              </a:spcBef>
              <a:spcAft>
                <a:spcPts val="0"/>
              </a:spcAft>
              <a:buSzPts val="1800"/>
              <a:buChar char="•"/>
            </a:pPr>
            <a:r>
              <a:rPr b="1" lang="hu-HU" sz="1500">
                <a:latin typeface="Calibri"/>
                <a:ea typeface="Calibri"/>
                <a:cs typeface="Calibri"/>
                <a:sym typeface="Calibri"/>
              </a:rPr>
              <a:t>M2M</a:t>
            </a:r>
            <a:r>
              <a:rPr lang="hu-HU" sz="1500">
                <a:latin typeface="Calibri"/>
                <a:ea typeface="Calibri"/>
                <a:cs typeface="Calibri"/>
                <a:sym typeface="Calibri"/>
              </a:rPr>
              <a:t> (Machine to Machine), magyarul gép-gép közötti kommunikáció alatt azt értik, hogy a gépek az emberektől függetlenül képesek egymással „beszélgetni”, és hatékonyan át tudják venni az összetett folyamatok irányítását is. Így például a különböző gyártósoron dolgozó robotok önállóan képesek a szükséges alkatrészekkel kiszolgálni egymást, vagy a mezőgazdaságban a két traktor, egy gépkezelő rendszer (Fendt Guide Connect) esetén kommunikál a két traktoros gépcsoport. A gépek közötti kapcsolat több féleképen valósulhat meg: vezetékes összeköttetéssel, SIM-kártyás megoldással, mobilkommunikációs hálózattal, RFID rádiófrekvenciás azonosítással stb.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78"/>
          <p:cNvSpPr txBox="1"/>
          <p:nvPr>
            <p:ph type="title"/>
          </p:nvPr>
        </p:nvSpPr>
        <p:spPr>
          <a:xfrm>
            <a:off x="321547" y="365125"/>
            <a:ext cx="11555605" cy="6864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Fogalomtár II.</a:t>
            </a:r>
            <a:endParaRPr/>
          </a:p>
        </p:txBody>
      </p:sp>
      <p:sp>
        <p:nvSpPr>
          <p:cNvPr id="811" name="Google Shape;811;p78"/>
          <p:cNvSpPr txBox="1"/>
          <p:nvPr>
            <p:ph idx="1" type="body"/>
          </p:nvPr>
        </p:nvSpPr>
        <p:spPr>
          <a:xfrm>
            <a:off x="321547" y="1253330"/>
            <a:ext cx="11555605" cy="5015389"/>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Clr>
                <a:srgbClr val="1C9E4A"/>
              </a:buClr>
              <a:buSzPts val="1800"/>
              <a:buChar char="•"/>
            </a:pPr>
            <a:r>
              <a:rPr b="1" lang="hu-HU" sz="1600">
                <a:latin typeface="Calibri"/>
                <a:ea typeface="Calibri"/>
                <a:cs typeface="Calibri"/>
                <a:sym typeface="Calibri"/>
              </a:rPr>
              <a:t>Mechatronika</a:t>
            </a:r>
            <a:r>
              <a:rPr lang="hu-HU" sz="1600">
                <a:latin typeface="Calibri"/>
                <a:ea typeface="Calibri"/>
                <a:cs typeface="Calibri"/>
                <a:sym typeface="Calibri"/>
              </a:rPr>
              <a:t>: a gépészet, az elektronika, elektrotechnika és a számítógépes irányítás egymás hatását erősítő integrációja. Az angol elnevezés a gépészmérnök és villamosmérnök fogalmakból ered: Mechanical Engineering illetve Electronic engineering részszavaiból származik a "Mechatronics" szó. A mechatronika egyik legfontosabb alkalmazási területe a robotika.</a:t>
            </a:r>
            <a:endParaRPr/>
          </a:p>
          <a:p>
            <a:pPr indent="-342900" lvl="0" marL="457200" rtl="0" algn="l">
              <a:lnSpc>
                <a:spcPct val="90000"/>
              </a:lnSpc>
              <a:spcBef>
                <a:spcPts val="1000"/>
              </a:spcBef>
              <a:spcAft>
                <a:spcPts val="0"/>
              </a:spcAft>
              <a:buClr>
                <a:srgbClr val="1C9E4A"/>
              </a:buClr>
              <a:buSzPts val="1800"/>
              <a:buChar char="•"/>
            </a:pPr>
            <a:r>
              <a:rPr b="1" lang="hu-HU" sz="1600">
                <a:latin typeface="Calibri"/>
                <a:ea typeface="Calibri"/>
                <a:cs typeface="Calibri"/>
                <a:sym typeface="Calibri"/>
              </a:rPr>
              <a:t>Mesterséges intelligencia </a:t>
            </a:r>
            <a:r>
              <a:rPr lang="hu-HU" sz="1600">
                <a:latin typeface="Calibri"/>
                <a:ea typeface="Calibri"/>
                <a:cs typeface="Calibri"/>
                <a:sym typeface="Calibri"/>
              </a:rPr>
              <a:t>(AI, Artificial Intelligence) alatt egy gép, program, vagy mesterségesen létrehozott tudat által megnyilvánuló intelligenciát értünk. A fogalmat legtöbbször a számítógépekkel társítjuk. A mesterségesen létrehozott tárgy állandó emberi beavatkozás nélkül képes válaszolni környezeti behatásokra (ez az automatizáltság szintje), hasonlóan viselkedik, mint egy természetes intelligenciával rendelkező élőlény, és viselkedését célszerűen és megismételhető módon tudja változtatni (ez a tanulás képessége).</a:t>
            </a:r>
            <a:endParaRPr/>
          </a:p>
          <a:p>
            <a:pPr indent="-342900" lvl="0" marL="457200" rtl="0" algn="l">
              <a:lnSpc>
                <a:spcPct val="90000"/>
              </a:lnSpc>
              <a:spcBef>
                <a:spcPts val="1000"/>
              </a:spcBef>
              <a:spcAft>
                <a:spcPts val="0"/>
              </a:spcAft>
              <a:buClr>
                <a:srgbClr val="1C9E4A"/>
              </a:buClr>
              <a:buSzPts val="1800"/>
              <a:buChar char="•"/>
            </a:pPr>
            <a:r>
              <a:rPr b="1" lang="hu-HU" sz="1600">
                <a:latin typeface="Calibri"/>
                <a:ea typeface="Calibri"/>
                <a:cs typeface="Calibri"/>
                <a:sym typeface="Calibri"/>
              </a:rPr>
              <a:t>Mesterséges neurális hálózat, </a:t>
            </a:r>
            <a:r>
              <a:rPr lang="hu-HU" sz="1600">
                <a:latin typeface="Calibri"/>
                <a:ea typeface="Calibri"/>
                <a:cs typeface="Calibri"/>
                <a:sym typeface="Calibri"/>
              </a:rPr>
              <a:t>mesterséges neuronháló vagy ANN (Artificial Neural Network) biológiai ihletésű szimuláció. Fő alkalmazási területe a gépi tanulás, amelynek célja ezeknek a hálóknak a tanuló rendszerként történő gyakorlati alkalmazása.</a:t>
            </a:r>
            <a:endParaRPr/>
          </a:p>
          <a:p>
            <a:pPr indent="-342900" lvl="0" marL="457200" rtl="0" algn="l">
              <a:lnSpc>
                <a:spcPct val="90000"/>
              </a:lnSpc>
              <a:spcBef>
                <a:spcPts val="1000"/>
              </a:spcBef>
              <a:spcAft>
                <a:spcPts val="0"/>
              </a:spcAft>
              <a:buClr>
                <a:srgbClr val="1C9E4A"/>
              </a:buClr>
              <a:buSzPts val="1800"/>
              <a:buChar char="•"/>
            </a:pPr>
            <a:r>
              <a:rPr b="1" lang="hu-HU" sz="1600">
                <a:latin typeface="Calibri"/>
                <a:ea typeface="Calibri"/>
                <a:cs typeface="Calibri"/>
                <a:sym typeface="Calibri"/>
              </a:rPr>
              <a:t>Mezőgazdaság 4.0 </a:t>
            </a:r>
            <a:r>
              <a:rPr lang="hu-HU" sz="1600">
                <a:latin typeface="Calibri"/>
                <a:ea typeface="Calibri"/>
                <a:cs typeface="Calibri"/>
                <a:sym typeface="Calibri"/>
              </a:rPr>
              <a:t>kifejezést szokás használni a mezőgazdaság digitalizálására. A mezőgazdaság a gazdaság egyik fő ága, amely élelmiszereket és ipari nyersanyagokat állít elő. A mezőgazdaság digitalizálásának eredményei elsősorban a precíziós gazdálkodás, a logisztika alkalmazásában és a termelési feladatokat ellátó eszközök működtetésének modernizálásában jelentkeznek. </a:t>
            </a:r>
            <a:endParaRPr/>
          </a:p>
          <a:p>
            <a:pPr indent="-342900" lvl="0" marL="457200" rtl="0" algn="l">
              <a:lnSpc>
                <a:spcPct val="90000"/>
              </a:lnSpc>
              <a:spcBef>
                <a:spcPts val="1000"/>
              </a:spcBef>
              <a:spcAft>
                <a:spcPts val="0"/>
              </a:spcAft>
              <a:buClr>
                <a:srgbClr val="1C9E4A"/>
              </a:buClr>
              <a:buSzPts val="1800"/>
              <a:buChar char="•"/>
            </a:pPr>
            <a:r>
              <a:rPr b="1" lang="hu-HU" sz="1600">
                <a:latin typeface="Calibri"/>
                <a:ea typeface="Calibri"/>
                <a:cs typeface="Calibri"/>
                <a:sym typeface="Calibri"/>
              </a:rPr>
              <a:t>Robot</a:t>
            </a:r>
            <a:r>
              <a:rPr lang="hu-HU" sz="1600">
                <a:latin typeface="Calibri"/>
                <a:ea typeface="Calibri"/>
                <a:cs typeface="Calibri"/>
                <a:sym typeface="Calibri"/>
              </a:rPr>
              <a:t>: A robot fogalmát a Nemzetközi Szabványügyi Hivatal (ISO „Manipulating Robots”, ISO8373:1996) a következő módon állapítja meg: „A robot automatikusan vezérelt, újra programozható, három vagy több tengelyű mozgásra és sokoldalú beavatkozásra képes eszköz. A robot lehet rögzített vagy mozgó eszköz”. A jelenlegi harmadik generációs robotok intelligens, autonóm, szenzorokkal érzékeli a környezet változását, jól alkalmazkodik környezetéhez, vezeték nélkül irányítható, korszerű intelligens aktuátorokkal rendelkezik. Bonyolult navigációs feladatokat képes megoldani, tanuló algoritmusokat alkalmaz. Felismeri a környezetet, hanggal is irányítható. A fejlesztések tartalmazzák a kerekeken</a:t>
            </a:r>
            <a:endParaRPr/>
          </a:p>
          <a:p>
            <a:pPr indent="-228600" lvl="0" marL="457200" rtl="0" algn="l">
              <a:lnSpc>
                <a:spcPct val="90000"/>
              </a:lnSpc>
              <a:spcBef>
                <a:spcPts val="1000"/>
              </a:spcBef>
              <a:spcAft>
                <a:spcPts val="0"/>
              </a:spcAft>
              <a:buClr>
                <a:srgbClr val="1C9E4A"/>
              </a:buClr>
              <a:buSzPts val="1800"/>
              <a:buNone/>
            </a:pPr>
            <a:r>
              <a:t/>
            </a:r>
            <a:endParaRPr sz="1600">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79"/>
          <p:cNvSpPr txBox="1"/>
          <p:nvPr>
            <p:ph type="title"/>
          </p:nvPr>
        </p:nvSpPr>
        <p:spPr>
          <a:xfrm>
            <a:off x="321547" y="365125"/>
            <a:ext cx="11555605" cy="79311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TAG</a:t>
            </a:r>
            <a:endParaRPr/>
          </a:p>
        </p:txBody>
      </p:sp>
      <p:sp>
        <p:nvSpPr>
          <p:cNvPr id="817" name="Google Shape;817;p79"/>
          <p:cNvSpPr txBox="1"/>
          <p:nvPr>
            <p:ph idx="1" type="body"/>
          </p:nvPr>
        </p:nvSpPr>
        <p:spPr>
          <a:xfrm>
            <a:off x="772160" y="1056640"/>
            <a:ext cx="10515600" cy="5436235"/>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Agrárinformatika</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Automatizáció</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Automatikus kormányzás</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Autonóm működés</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Azonosítási technológiák</a:t>
            </a:r>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Ágens technológia (Agent technology)</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Dolgok Internete (IoT)</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Gép-Gép Kommunikáció (M2M)</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Mesterséges intelligencia (Artificial intelligence)</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Műholdas helymeghatározás</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Okos gazdálkodás (Smart farming)</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Precíziós technologiág (Precision technologies)</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Robotika</a:t>
            </a:r>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RTK (Real Time Kinematic)</a:t>
            </a:r>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Távfelügyelet (Remote Control)</a:t>
            </a:r>
            <a:endParaRPr sz="1400">
              <a:solidFill>
                <a:srgbClr val="00B050"/>
              </a:solidFill>
              <a:latin typeface="Calibri"/>
              <a:ea typeface="Calibri"/>
              <a:cs typeface="Calibri"/>
              <a:sym typeface="Calibri"/>
            </a:endParaRPr>
          </a:p>
          <a:p>
            <a:pPr indent="-342900" lvl="0" marL="342900" rtl="0" algn="l">
              <a:lnSpc>
                <a:spcPct val="90000"/>
              </a:lnSpc>
              <a:spcBef>
                <a:spcPts val="1000"/>
              </a:spcBef>
              <a:spcAft>
                <a:spcPts val="0"/>
              </a:spcAft>
              <a:buSzPts val="1800"/>
              <a:buFont typeface="Arial"/>
              <a:buAutoNum type="arabicPeriod"/>
            </a:pPr>
            <a:r>
              <a:rPr lang="hu-HU" sz="1400">
                <a:solidFill>
                  <a:srgbClr val="00B050"/>
                </a:solidFill>
                <a:latin typeface="Calibri"/>
                <a:ea typeface="Calibri"/>
                <a:cs typeface="Calibri"/>
                <a:sym typeface="Calibri"/>
              </a:rPr>
              <a:t>Térinformatika</a:t>
            </a:r>
            <a:endParaRPr sz="1400">
              <a:solidFill>
                <a:srgbClr val="00B050"/>
              </a:solidFill>
              <a:latin typeface="Calibri"/>
              <a:ea typeface="Calibri"/>
              <a:cs typeface="Calibri"/>
              <a:sym typeface="Calibri"/>
            </a:endParaRPr>
          </a:p>
          <a:p>
            <a:pPr indent="-228600" lvl="0" marL="457200" rtl="0" algn="l">
              <a:lnSpc>
                <a:spcPct val="90000"/>
              </a:lnSpc>
              <a:spcBef>
                <a:spcPts val="1000"/>
              </a:spcBef>
              <a:spcAft>
                <a:spcPts val="0"/>
              </a:spcAft>
              <a:buClr>
                <a:srgbClr val="1C9E4A"/>
              </a:buClr>
              <a:buSzPts val="1800"/>
              <a:buNone/>
            </a:pPr>
            <a:r>
              <a:t/>
            </a:r>
            <a:endParaRPr sz="1400">
              <a:solidFill>
                <a:srgbClr val="00B05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type="title"/>
          </p:nvPr>
        </p:nvSpPr>
        <p:spPr>
          <a:xfrm>
            <a:off x="693686" y="269432"/>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mezőgazdaság robotizációját erősítő gazdasági, társadalmi tendenciák</a:t>
            </a:r>
            <a:endParaRPr/>
          </a:p>
        </p:txBody>
      </p:sp>
      <p:sp>
        <p:nvSpPr>
          <p:cNvPr id="108" name="Google Shape;108;p17"/>
          <p:cNvSpPr txBox="1"/>
          <p:nvPr>
            <p:ph idx="1" type="body"/>
          </p:nvPr>
        </p:nvSpPr>
        <p:spPr>
          <a:xfrm>
            <a:off x="636395" y="1479938"/>
            <a:ext cx="11555605" cy="522484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600"/>
              </a:spcBef>
              <a:spcAft>
                <a:spcPts val="0"/>
              </a:spcAft>
              <a:buSzPts val="1800"/>
              <a:buNone/>
            </a:pPr>
            <a:r>
              <a:rPr lang="hu-HU" sz="1900">
                <a:latin typeface="Calibri"/>
                <a:ea typeface="Calibri"/>
                <a:cs typeface="Calibri"/>
                <a:sym typeface="Calibri"/>
              </a:rPr>
              <a:t>Az iparban lejátszódó folyamatok, technológiai fejlesztések a </a:t>
            </a:r>
            <a:r>
              <a:rPr b="1" lang="hu-HU" sz="1900">
                <a:latin typeface="Calibri"/>
                <a:ea typeface="Calibri"/>
                <a:cs typeface="Calibri"/>
                <a:sym typeface="Calibri"/>
              </a:rPr>
              <a:t>mezőgazdaság automatizálására </a:t>
            </a:r>
            <a:r>
              <a:rPr lang="hu-HU" sz="1900">
                <a:latin typeface="Calibri"/>
                <a:ea typeface="Calibri"/>
                <a:cs typeface="Calibri"/>
                <a:sym typeface="Calibri"/>
              </a:rPr>
              <a:t>is kedvező hatással vannak. </a:t>
            </a:r>
            <a:endParaRPr/>
          </a:p>
          <a:p>
            <a:pPr indent="0" lvl="0" marL="0" rtl="0" algn="l">
              <a:lnSpc>
                <a:spcPct val="110000"/>
              </a:lnSpc>
              <a:spcBef>
                <a:spcPts val="600"/>
              </a:spcBef>
              <a:spcAft>
                <a:spcPts val="0"/>
              </a:spcAft>
              <a:buSzPts val="1800"/>
              <a:buNone/>
            </a:pPr>
            <a:r>
              <a:rPr b="1" lang="hu-HU" sz="1900">
                <a:latin typeface="Calibri"/>
                <a:ea typeface="Calibri"/>
                <a:cs typeface="Calibri"/>
                <a:sym typeface="Calibri"/>
              </a:rPr>
              <a:t>Az agrárágazat sajátosságai:</a:t>
            </a:r>
            <a:endParaRPr/>
          </a:p>
          <a:p>
            <a:pPr indent="-285750" lvl="0" marL="285750" rtl="0" algn="l">
              <a:lnSpc>
                <a:spcPct val="110000"/>
              </a:lnSpc>
              <a:spcBef>
                <a:spcPts val="600"/>
              </a:spcBef>
              <a:spcAft>
                <a:spcPts val="0"/>
              </a:spcAft>
              <a:buSzPts val="1800"/>
              <a:buChar char="•"/>
            </a:pPr>
            <a:r>
              <a:rPr lang="hu-HU" sz="1900">
                <a:latin typeface="Calibri"/>
                <a:ea typeface="Calibri"/>
                <a:cs typeface="Calibri"/>
                <a:sym typeface="Calibri"/>
              </a:rPr>
              <a:t>a termelési környezet technikailag részben optimalizálható, és ez a termék mennyiségét és minőségét is javítja,</a:t>
            </a:r>
            <a:endParaRPr/>
          </a:p>
          <a:p>
            <a:pPr indent="-285750" lvl="0" marL="285750" rtl="0" algn="l">
              <a:lnSpc>
                <a:spcPct val="110000"/>
              </a:lnSpc>
              <a:spcBef>
                <a:spcPts val="600"/>
              </a:spcBef>
              <a:spcAft>
                <a:spcPts val="0"/>
              </a:spcAft>
              <a:buSzPts val="1800"/>
              <a:buChar char="•"/>
            </a:pPr>
            <a:r>
              <a:rPr lang="hu-HU" sz="1900">
                <a:latin typeface="Calibri"/>
                <a:ea typeface="Calibri"/>
                <a:cs typeface="Calibri"/>
                <a:sym typeface="Calibri"/>
              </a:rPr>
              <a:t>a szántóföldi növénytermesztés technológiailag optimális időtartama erősen korlátozott, </a:t>
            </a:r>
            <a:endParaRPr/>
          </a:p>
          <a:p>
            <a:pPr indent="-285750" lvl="0" marL="285750" rtl="0" algn="l">
              <a:lnSpc>
                <a:spcPct val="110000"/>
              </a:lnSpc>
              <a:spcBef>
                <a:spcPts val="600"/>
              </a:spcBef>
              <a:spcAft>
                <a:spcPts val="0"/>
              </a:spcAft>
              <a:buSzPts val="1800"/>
              <a:buChar char="•"/>
            </a:pPr>
            <a:r>
              <a:rPr lang="hu-HU" sz="1900">
                <a:latin typeface="Calibri"/>
                <a:ea typeface="Calibri"/>
                <a:cs typeface="Calibri"/>
                <a:sym typeface="Calibri"/>
              </a:rPr>
              <a:t>A termelés az időjárásnak kitett, a klímaváltozás hatásai kedvezőtlenek </a:t>
            </a:r>
            <a:endParaRPr/>
          </a:p>
          <a:p>
            <a:pPr indent="-285750" lvl="0" marL="285750" rtl="0" algn="l">
              <a:lnSpc>
                <a:spcPct val="110000"/>
              </a:lnSpc>
              <a:spcBef>
                <a:spcPts val="600"/>
              </a:spcBef>
              <a:spcAft>
                <a:spcPts val="0"/>
              </a:spcAft>
              <a:buSzPts val="1800"/>
              <a:buChar char="•"/>
            </a:pPr>
            <a:r>
              <a:rPr lang="hu-HU" sz="1900">
                <a:latin typeface="Calibri"/>
                <a:ea typeface="Calibri"/>
                <a:cs typeface="Calibri"/>
                <a:sym typeface="Calibri"/>
              </a:rPr>
              <a:t>a kézi munka igény-, és a így a bérköltség magas,</a:t>
            </a:r>
            <a:endParaRPr/>
          </a:p>
          <a:p>
            <a:pPr indent="-285750" lvl="0" marL="285750" rtl="0" algn="l">
              <a:lnSpc>
                <a:spcPct val="110000"/>
              </a:lnSpc>
              <a:spcBef>
                <a:spcPts val="600"/>
              </a:spcBef>
              <a:spcAft>
                <a:spcPts val="0"/>
              </a:spcAft>
              <a:buSzPts val="1800"/>
              <a:buChar char="•"/>
            </a:pPr>
            <a:r>
              <a:rPr lang="hu-HU" sz="1900">
                <a:latin typeface="Calibri"/>
                <a:ea typeface="Calibri"/>
                <a:cs typeface="Calibri"/>
                <a:sym typeface="Calibri"/>
              </a:rPr>
              <a:t>az új generáció mezőgazdaság iránti érdeklődése csökken, a vidék megtartó ereje sérülékeny</a:t>
            </a:r>
            <a:endParaRPr/>
          </a:p>
          <a:p>
            <a:pPr indent="-285750" lvl="1" marL="285750" rtl="0" algn="l">
              <a:lnSpc>
                <a:spcPct val="110000"/>
              </a:lnSpc>
              <a:spcBef>
                <a:spcPts val="600"/>
              </a:spcBef>
              <a:spcAft>
                <a:spcPts val="0"/>
              </a:spcAft>
              <a:buSzPts val="1800"/>
              <a:buChar char="•"/>
            </a:pPr>
            <a:r>
              <a:rPr lang="hu-HU" sz="1900">
                <a:latin typeface="Calibri"/>
                <a:ea typeface="Calibri"/>
                <a:cs typeface="Calibri"/>
                <a:sym typeface="Calibri"/>
              </a:rPr>
              <a:t>gazdasági, környezeti okok miatti elvándorlás,</a:t>
            </a:r>
            <a:endParaRPr/>
          </a:p>
          <a:p>
            <a:pPr indent="-285750" lvl="0" marL="285750" rtl="0" algn="l">
              <a:lnSpc>
                <a:spcPct val="110000"/>
              </a:lnSpc>
              <a:spcBef>
                <a:spcPts val="600"/>
              </a:spcBef>
              <a:spcAft>
                <a:spcPts val="0"/>
              </a:spcAft>
              <a:buSzPts val="1800"/>
              <a:buChar char="•"/>
            </a:pPr>
            <a:r>
              <a:rPr lang="hu-HU" sz="1900">
                <a:latin typeface="Calibri"/>
                <a:ea typeface="Calibri"/>
                <a:cs typeface="Calibri"/>
                <a:sym typeface="Calibri"/>
              </a:rPr>
              <a:t>a termékelőállítás jelentős környezetterheléssel járhat (pl. vegyszerhasználat)</a:t>
            </a:r>
            <a:endParaRPr/>
          </a:p>
          <a:p>
            <a:pPr indent="-285750" lvl="0" marL="285750" rtl="0" algn="l">
              <a:lnSpc>
                <a:spcPct val="110000"/>
              </a:lnSpc>
              <a:spcBef>
                <a:spcPts val="600"/>
              </a:spcBef>
              <a:spcAft>
                <a:spcPts val="0"/>
              </a:spcAft>
              <a:buSzPts val="1800"/>
              <a:buChar char="•"/>
            </a:pPr>
            <a:r>
              <a:rPr lang="hu-HU" sz="1900">
                <a:latin typeface="Calibri"/>
                <a:ea typeface="Calibri"/>
                <a:cs typeface="Calibri"/>
                <a:sym typeface="Calibri"/>
              </a:rPr>
              <a:t>az eredményességet a szabályozók és a nemzetközi gazdasági környezet befolyásolja</a:t>
            </a:r>
            <a:endParaRPr/>
          </a:p>
          <a:p>
            <a:pPr indent="0" lvl="0" marL="0" rtl="0" algn="l">
              <a:lnSpc>
                <a:spcPct val="110000"/>
              </a:lnSpc>
              <a:spcBef>
                <a:spcPts val="600"/>
              </a:spcBef>
              <a:spcAft>
                <a:spcPts val="0"/>
              </a:spcAft>
              <a:buSzPts val="1800"/>
              <a:buNone/>
            </a:pPr>
            <a:r>
              <a:rPr b="1" lang="hu-HU" sz="1900">
                <a:latin typeface="Calibri"/>
                <a:ea typeface="Calibri"/>
                <a:cs typeface="Calibri"/>
                <a:sym typeface="Calibri"/>
              </a:rPr>
              <a:t>Szükséges az intelligens technológiák alkalmazására épülő automatizálás, robotizáció.</a:t>
            </a:r>
            <a:endParaRPr/>
          </a:p>
          <a:p>
            <a:pPr indent="-228600" lvl="0" marL="457200" rtl="0" algn="l">
              <a:lnSpc>
                <a:spcPct val="110000"/>
              </a:lnSpc>
              <a:spcBef>
                <a:spcPts val="600"/>
              </a:spcBef>
              <a:spcAft>
                <a:spcPts val="0"/>
              </a:spcAft>
              <a:buSzPts val="1800"/>
              <a:buNone/>
            </a:pPr>
            <a:r>
              <a:t/>
            </a:r>
            <a:endParaRPr sz="1900">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8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Az ábrák forrása</a:t>
            </a:r>
            <a:endParaRPr/>
          </a:p>
        </p:txBody>
      </p:sp>
      <p:sp>
        <p:nvSpPr>
          <p:cNvPr id="824" name="Google Shape;824;p80"/>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hu-HU" sz="1800">
                <a:latin typeface="Arial"/>
                <a:ea typeface="Arial"/>
                <a:cs typeface="Arial"/>
                <a:sym typeface="Arial"/>
              </a:rPr>
              <a:t>Az ábrák forrása a mellékelt jegyzetben került feltüntetésre.</a:t>
            </a:r>
            <a:endParaRPr/>
          </a:p>
          <a:p>
            <a:pPr indent="0" lvl="0" marL="114300" rtl="0" algn="l">
              <a:lnSpc>
                <a:spcPct val="90000"/>
              </a:lnSpc>
              <a:spcBef>
                <a:spcPts val="1000"/>
              </a:spcBef>
              <a:spcAft>
                <a:spcPts val="0"/>
              </a:spcAft>
              <a:buSzPts val="1800"/>
              <a:buNone/>
            </a:pPr>
            <a:r>
              <a:rPr lang="hu-HU" sz="1800">
                <a:latin typeface="Arial"/>
                <a:ea typeface="Arial"/>
                <a:cs typeface="Arial"/>
                <a:sym typeface="Arial"/>
              </a:rPr>
              <a:t>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8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jó gyakorlatok/esettanulmányok forrása</a:t>
            </a:r>
            <a:endParaRPr/>
          </a:p>
        </p:txBody>
      </p:sp>
      <p:sp>
        <p:nvSpPr>
          <p:cNvPr id="830" name="Google Shape;830;p81"/>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hu-HU" sz="1800">
                <a:latin typeface="Arial"/>
                <a:ea typeface="Arial"/>
                <a:cs typeface="Arial"/>
                <a:sym typeface="Arial"/>
              </a:rPr>
              <a:t>A jó gyakorlatok/ esettanulmányok bemutatásában közölt információk forrása:</a:t>
            </a:r>
            <a:endParaRPr/>
          </a:p>
          <a:p>
            <a:pPr indent="0" lvl="0" marL="114300" rtl="0" algn="l">
              <a:lnSpc>
                <a:spcPct val="90000"/>
              </a:lnSpc>
              <a:spcBef>
                <a:spcPts val="1000"/>
              </a:spcBef>
              <a:spcAft>
                <a:spcPts val="0"/>
              </a:spcAft>
              <a:buSzPts val="1800"/>
              <a:buNone/>
            </a:pPr>
            <a:r>
              <a:rPr lang="hu-HU" sz="1800">
                <a:latin typeface="Arial"/>
                <a:ea typeface="Arial"/>
                <a:cs typeface="Arial"/>
                <a:sym typeface="Arial"/>
              </a:rPr>
              <a:t>A megjelölt vállalat kompetens vezetőjével folytatott telefonos, illetve levelezés alapú kommunikáció, és ennek eredményeként a megküldött tájékoztató anyagok, amelyekből a bemutatott ismeretanyagot a szerző állította össze.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681717" y="221585"/>
            <a:ext cx="11555605" cy="9373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robotizációt támogató intelligens technológiák</a:t>
            </a:r>
            <a:endParaRPr/>
          </a:p>
        </p:txBody>
      </p:sp>
      <p:grpSp>
        <p:nvGrpSpPr>
          <p:cNvPr id="115" name="Google Shape;115;p18"/>
          <p:cNvGrpSpPr/>
          <p:nvPr/>
        </p:nvGrpSpPr>
        <p:grpSpPr>
          <a:xfrm>
            <a:off x="519290" y="1547046"/>
            <a:ext cx="10971725" cy="4731467"/>
            <a:chOff x="376415" y="148865"/>
            <a:chExt cx="10971725" cy="4731467"/>
          </a:xfrm>
        </p:grpSpPr>
        <p:sp>
          <p:nvSpPr>
            <p:cNvPr id="116" name="Google Shape;116;p18"/>
            <p:cNvSpPr/>
            <p:nvPr/>
          </p:nvSpPr>
          <p:spPr>
            <a:xfrm rot="10800000">
              <a:off x="999171" y="148865"/>
              <a:ext cx="10348969" cy="4731467"/>
            </a:xfrm>
            <a:prstGeom prst="homePlate">
              <a:avLst>
                <a:gd fmla="val 50000" name="adj"/>
              </a:avLst>
            </a:prstGeom>
            <a:solidFill>
              <a:srgbClr val="54813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nvSpPr>
          <p:spPr>
            <a:xfrm>
              <a:off x="2182038" y="148865"/>
              <a:ext cx="9166102" cy="4731467"/>
            </a:xfrm>
            <a:prstGeom prst="rect">
              <a:avLst/>
            </a:prstGeom>
            <a:noFill/>
            <a:ln>
              <a:noFill/>
            </a:ln>
          </p:spPr>
          <p:txBody>
            <a:bodyPr anchorCtr="0" anchor="t" bIns="76200" lIns="1758525" spcFirstLastPara="1" rIns="142225" wrap="square" tIns="76200">
              <a:noAutofit/>
            </a:bodyPr>
            <a:lstStyle/>
            <a:p>
              <a:pPr indent="0" lvl="0" marL="0" marR="0" rtl="0" algn="l">
                <a:lnSpc>
                  <a:spcPct val="90000"/>
                </a:lnSpc>
                <a:spcBef>
                  <a:spcPts val="0"/>
                </a:spcBef>
                <a:spcAft>
                  <a:spcPts val="0"/>
                </a:spcAft>
                <a:buClr>
                  <a:srgbClr val="000000"/>
                </a:buClr>
                <a:buSzPts val="2300"/>
                <a:buFont typeface="Arial"/>
                <a:buNone/>
              </a:pPr>
              <a:r>
                <a:rPr b="1" i="0" lang="hu-HU" sz="2300" u="none" cap="none" strike="noStrike">
                  <a:solidFill>
                    <a:schemeClr val="lt1"/>
                  </a:solidFill>
                  <a:latin typeface="Calibri"/>
                  <a:ea typeface="Calibri"/>
                  <a:cs typeface="Calibri"/>
                  <a:sym typeface="Calibri"/>
                </a:rPr>
                <a:t>Kulcstechnológiák, high-tech alkalmazások:</a:t>
              </a:r>
              <a:endParaRPr/>
            </a:p>
            <a:p>
              <a:pPr indent="-271463" lvl="1" marL="536575" marR="0" rtl="0" algn="l">
                <a:lnSpc>
                  <a:spcPct val="90000"/>
                </a:lnSpc>
                <a:spcBef>
                  <a:spcPts val="805"/>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Információ-, és kommunikációtechnológia,</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Mesterséges intelligencia,</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IoT (dolgok internete),</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VR (virtuális valóság), AR (kiterjesztett valóság),</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M2M (gép-gép kommunikáció)</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Big Data, adatelemzés,</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CV (számítógépes látás),</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ML (gépi tanulás),</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Intelligens, összetett érzékelő rendszerek, </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Vezeték nélküli mérőhálózatok,</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Intelligens, integrált hálózati rendszerek,</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Osztott intelligencia, kiber-fizikai rendszerek,</a:t>
              </a:r>
              <a:endParaRPr/>
            </a:p>
            <a:p>
              <a:pPr indent="-271463" lvl="1" marL="536575" marR="0" rtl="0" algn="l">
                <a:lnSpc>
                  <a:spcPct val="90000"/>
                </a:lnSpc>
                <a:spcBef>
                  <a:spcPts val="300"/>
                </a:spcBef>
                <a:spcAft>
                  <a:spcPts val="0"/>
                </a:spcAft>
                <a:buClr>
                  <a:srgbClr val="000000"/>
                </a:buClr>
                <a:buSzPts val="2000"/>
                <a:buFont typeface="Arial"/>
                <a:buChar char="•"/>
              </a:pPr>
              <a:r>
                <a:rPr b="0" i="0" lang="hu-HU" sz="2000" u="none" cap="none" strike="noStrike">
                  <a:solidFill>
                    <a:schemeClr val="lt1"/>
                  </a:solidFill>
                  <a:latin typeface="Calibri"/>
                  <a:ea typeface="Calibri"/>
                  <a:cs typeface="Calibri"/>
                  <a:sym typeface="Calibri"/>
                </a:rPr>
                <a:t>Ágens technológia</a:t>
              </a:r>
              <a:endParaRPr/>
            </a:p>
            <a:p>
              <a:pPr indent="0" lvl="1" marL="171450" marR="0" rtl="0" algn="l">
                <a:lnSpc>
                  <a:spcPct val="90000"/>
                </a:lnSpc>
                <a:spcBef>
                  <a:spcPts val="30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8"/>
            <p:cNvSpPr/>
            <p:nvPr/>
          </p:nvSpPr>
          <p:spPr>
            <a:xfrm>
              <a:off x="376415" y="801782"/>
              <a:ext cx="3288052" cy="3468145"/>
            </a:xfrm>
            <a:prstGeom prst="ellipse">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idx="4294967295" type="title"/>
          </p:nvPr>
        </p:nvSpPr>
        <p:spPr>
          <a:xfrm>
            <a:off x="247411" y="232219"/>
            <a:ext cx="11214488" cy="71939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600"/>
              <a:buNone/>
            </a:pPr>
            <a:r>
              <a:rPr lang="hu-HU"/>
              <a:t>A robotizációt támogató technológiák konvergenciája</a:t>
            </a:r>
            <a:endParaRPr/>
          </a:p>
        </p:txBody>
      </p:sp>
      <p:pic>
        <p:nvPicPr>
          <p:cNvPr id="124" name="Google Shape;124;p19"/>
          <p:cNvPicPr preferRelativeResize="0"/>
          <p:nvPr/>
        </p:nvPicPr>
        <p:blipFill rotWithShape="1">
          <a:blip r:embed="rId3">
            <a:alphaModFix/>
          </a:blip>
          <a:srcRect b="0" l="0" r="0" t="0"/>
          <a:stretch/>
        </p:blipFill>
        <p:spPr>
          <a:xfrm>
            <a:off x="344193" y="1170059"/>
            <a:ext cx="6359636" cy="4490107"/>
          </a:xfrm>
          <a:prstGeom prst="rect">
            <a:avLst/>
          </a:prstGeom>
          <a:noFill/>
          <a:ln>
            <a:noFill/>
          </a:ln>
        </p:spPr>
      </p:pic>
      <p:sp>
        <p:nvSpPr>
          <p:cNvPr id="125" name="Google Shape;125;p19"/>
          <p:cNvSpPr txBox="1"/>
          <p:nvPr/>
        </p:nvSpPr>
        <p:spPr>
          <a:xfrm>
            <a:off x="6852685" y="1217426"/>
            <a:ext cx="4995124" cy="436998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hu-HU" sz="1800" u="none" cap="none" strike="noStrike">
                <a:solidFill>
                  <a:srgbClr val="00B050"/>
                </a:solidFill>
                <a:latin typeface="Calibri"/>
                <a:ea typeface="Calibri"/>
                <a:cs typeface="Calibri"/>
                <a:sym typeface="Calibri"/>
              </a:rPr>
              <a:t>Konvergencia megatrend:</a:t>
            </a:r>
            <a:endParaRPr/>
          </a:p>
          <a:p>
            <a:pPr indent="-285750" lvl="0" marL="285750" marR="0" rtl="0" algn="just">
              <a:lnSpc>
                <a:spcPct val="100000"/>
              </a:lnSpc>
              <a:spcBef>
                <a:spcPts val="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Nagyhatású, széleskörben alkalmazott technológiák összefonódása</a:t>
            </a:r>
            <a:endParaRPr/>
          </a:p>
          <a:p>
            <a:pPr indent="-285750" lvl="0" marL="285750" marR="0" rtl="0" algn="just">
              <a:lnSpc>
                <a:spcPct val="100000"/>
              </a:lnSpc>
              <a:spcBef>
                <a:spcPts val="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Csak magas fejlettségű technológiák között indulhat el</a:t>
            </a:r>
            <a:endParaRPr/>
          </a:p>
          <a:p>
            <a:pPr indent="-285750" lvl="0" marL="285750" marR="0" rtl="0" algn="just">
              <a:lnSpc>
                <a:spcPct val="100000"/>
              </a:lnSpc>
              <a:spcBef>
                <a:spcPts val="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A digitalizáció közvetlen hatása</a:t>
            </a:r>
            <a:endParaRPr/>
          </a:p>
          <a:p>
            <a:pPr indent="-285750" lvl="0" marL="285750" marR="0" rtl="0" algn="just">
              <a:lnSpc>
                <a:spcPct val="100000"/>
              </a:lnSpc>
              <a:spcBef>
                <a:spcPts val="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Egyik fő folyamata a telekommunikáció és a számítástechnika összekapcsolódása</a:t>
            </a:r>
            <a:endParaRPr/>
          </a:p>
          <a:p>
            <a:pPr indent="-285750" lvl="0" marL="285750" marR="0" rtl="0" algn="just">
              <a:lnSpc>
                <a:spcPct val="100000"/>
              </a:lnSpc>
              <a:spcBef>
                <a:spcPts val="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Fontos folyamata a mérő és adatgyűjtő rendszerek valamint az IKT összekapcsolódásaként előálló intelligens mérőhálózato kialakulása</a:t>
            </a:r>
            <a:endParaRPr/>
          </a:p>
          <a:p>
            <a:pPr indent="-285750" lvl="0" marL="285750" marR="0" rtl="0" algn="just">
              <a:lnSpc>
                <a:spcPct val="100000"/>
              </a:lnSpc>
              <a:spcBef>
                <a:spcPts val="0"/>
              </a:spcBef>
              <a:spcAft>
                <a:spcPts val="0"/>
              </a:spcAft>
              <a:buClr>
                <a:srgbClr val="000000"/>
              </a:buClr>
              <a:buSzPts val="1800"/>
              <a:buFont typeface="Arial"/>
              <a:buChar char="•"/>
            </a:pPr>
            <a:r>
              <a:rPr b="0" i="0" lang="hu-HU" sz="1800" u="none" cap="none" strike="noStrike">
                <a:solidFill>
                  <a:srgbClr val="00B050"/>
                </a:solidFill>
                <a:latin typeface="Calibri"/>
                <a:ea typeface="Calibri"/>
                <a:cs typeface="Calibri"/>
                <a:sym typeface="Calibri"/>
              </a:rPr>
              <a:t>Ez a technológia a robotágensekben is megjelenik</a:t>
            </a:r>
            <a:endParaRPr/>
          </a:p>
          <a:p>
            <a:pPr indent="0" lvl="0" marL="0" marR="0" rtl="0" algn="just">
              <a:lnSpc>
                <a:spcPct val="100000"/>
              </a:lnSpc>
              <a:spcBef>
                <a:spcPts val="0"/>
              </a:spcBef>
              <a:spcAft>
                <a:spcPts val="0"/>
              </a:spcAft>
              <a:buNone/>
            </a:pPr>
            <a:r>
              <a:t/>
            </a:r>
            <a:endParaRPr b="0" i="0" sz="1800" u="none" cap="none" strike="noStrike">
              <a:solidFill>
                <a:srgbClr val="00B050"/>
              </a:solidFill>
              <a:latin typeface="Calibri"/>
              <a:ea typeface="Calibri"/>
              <a:cs typeface="Calibri"/>
              <a:sym typeface="Calibri"/>
            </a:endParaRPr>
          </a:p>
        </p:txBody>
      </p:sp>
      <p:sp>
        <p:nvSpPr>
          <p:cNvPr id="126" name="Google Shape;126;p19"/>
          <p:cNvSpPr txBox="1"/>
          <p:nvPr/>
        </p:nvSpPr>
        <p:spPr>
          <a:xfrm>
            <a:off x="3567223" y="6076507"/>
            <a:ext cx="70083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00B050"/>
                </a:solidFill>
                <a:latin typeface="Calibri"/>
                <a:ea typeface="Calibri"/>
                <a:cs typeface="Calibri"/>
                <a:sym typeface="Calibri"/>
              </a:rPr>
              <a:t>2. ábra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2021-04-21T15:27:09Z</dcterms:created>
  <dc:creator>Péter Varga</dc:creator>
</cp:coreProperties>
</file>