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y="6858000" cx="12192000"/>
  <p:notesSz cx="6858000" cy="9144000"/>
  <p:embeddedFontLst>
    <p:embeddedFont>
      <p:font typeface="Century Gothic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9" roundtripDataSignature="AMtx7mivp1PLI/xPTOCyC/cf6L8dTM2l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font" Target="fonts/CenturyGothic-regular.fntdata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font" Target="fonts/CenturyGothic-italic.fntdata"/><Relationship Id="rId12" Type="http://schemas.openxmlformats.org/officeDocument/2006/relationships/slide" Target="slides/slide8.xml"/><Relationship Id="rId56" Type="http://schemas.openxmlformats.org/officeDocument/2006/relationships/font" Target="fonts/CenturyGothic-bold.fntdata"/><Relationship Id="rId15" Type="http://schemas.openxmlformats.org/officeDocument/2006/relationships/slide" Target="slides/slide11.xml"/><Relationship Id="rId59" Type="http://customschemas.google.com/relationships/presentationmetadata" Target="metadata"/><Relationship Id="rId14" Type="http://schemas.openxmlformats.org/officeDocument/2006/relationships/slide" Target="slides/slide10.xml"/><Relationship Id="rId58" Type="http://schemas.openxmlformats.org/officeDocument/2006/relationships/font" Target="fonts/CenturyGothic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03d5b2036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d03d5b203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d03d5b203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descr="A képen szöveg látható&#10;&#10;Automatikusan generált leírás" id="14" name="Google Shape;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831850" y="99630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831850" y="387603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>
  <p:cSld name="Összehasonlítá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21548" y="365125"/>
            <a:ext cx="115235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172200" y="1909187"/>
            <a:ext cx="5672850" cy="585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6172200" y="2505075"/>
            <a:ext cx="567285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321548" y="1909187"/>
            <a:ext cx="5672852" cy="595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7"/>
          <p:cNvSpPr txBox="1"/>
          <p:nvPr>
            <p:ph idx="4" type="body"/>
          </p:nvPr>
        </p:nvSpPr>
        <p:spPr>
          <a:xfrm>
            <a:off x="321548" y="2505075"/>
            <a:ext cx="567285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descr="A képen szöveg látható&#10;&#10;Automatikusan generált leírás" id="9" name="Google Shape;9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8.jpg"/><Relationship Id="rId9" Type="http://schemas.openxmlformats.org/officeDocument/2006/relationships/image" Target="../media/image11.jpg"/><Relationship Id="rId5" Type="http://schemas.openxmlformats.org/officeDocument/2006/relationships/image" Target="../media/image15.jp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1.bin"/><Relationship Id="rId8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4.jpg"/><Relationship Id="rId6" Type="http://schemas.openxmlformats.org/officeDocument/2006/relationships/image" Target="../media/image16.jpg"/><Relationship Id="rId7" Type="http://schemas.openxmlformats.org/officeDocument/2006/relationships/image" Target="../media/image24.jpg"/><Relationship Id="rId8" Type="http://schemas.openxmlformats.org/officeDocument/2006/relationships/image" Target="../media/image37.jp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jpg"/><Relationship Id="rId10" Type="http://schemas.openxmlformats.org/officeDocument/2006/relationships/image" Target="../media/image36.png"/><Relationship Id="rId13" Type="http://schemas.openxmlformats.org/officeDocument/2006/relationships/image" Target="../media/image43.jpg"/><Relationship Id="rId1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Relationship Id="rId14" Type="http://schemas.openxmlformats.org/officeDocument/2006/relationships/image" Target="../media/image33.jp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28.png"/><Relationship Id="rId8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5" Type="http://schemas.openxmlformats.org/officeDocument/2006/relationships/image" Target="../media/image21.png"/><Relationship Id="rId6" Type="http://schemas.openxmlformats.org/officeDocument/2006/relationships/image" Target="../media/image36.png"/><Relationship Id="rId7" Type="http://schemas.openxmlformats.org/officeDocument/2006/relationships/image" Target="../media/image32.png"/><Relationship Id="rId8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36.png"/><Relationship Id="rId5" Type="http://schemas.openxmlformats.org/officeDocument/2006/relationships/image" Target="../media/image35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4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5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spminstrument.com/measuring-techniques/hd-technologies/" TargetMode="External"/><Relationship Id="rId4" Type="http://schemas.openxmlformats.org/officeDocument/2006/relationships/hyperlink" Target="https://www.spminstrument.com/solutions/industries/power-production/" TargetMode="External"/><Relationship Id="rId5" Type="http://schemas.openxmlformats.org/officeDocument/2006/relationships/hyperlink" Target="https://www.spminstrument.com/solutions/industries/facilities-management/" TargetMode="External"/><Relationship Id="rId6" Type="http://schemas.openxmlformats.org/officeDocument/2006/relationships/hyperlink" Target="https://www.spminstrument.com/products-and-services/transducers-and-transmitters/airius/" TargetMode="External"/><Relationship Id="rId7" Type="http://schemas.openxmlformats.org/officeDocument/2006/relationships/hyperlink" Target="https://www.youtube.com/c/SPMInstrumentAB/video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2.jpg"/><Relationship Id="rId4" Type="http://schemas.openxmlformats.org/officeDocument/2006/relationships/image" Target="../media/image4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jpg"/><Relationship Id="rId4" Type="http://schemas.openxmlformats.org/officeDocument/2006/relationships/image" Target="../media/image48.jpg"/></Relationships>
</file>

<file path=ppt/slides/_rels/slide25.xml.rels><?xml version="1.0" encoding="UTF-8" standalone="yes"?><Relationships xmlns="http://schemas.openxmlformats.org/package/2006/relationships"><Relationship Id="rId1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jpg"/><Relationship Id="rId4" Type="http://schemas.openxmlformats.org/officeDocument/2006/relationships/image" Target="../media/image86.png"/><Relationship Id="rId9" Type="http://schemas.openxmlformats.org/officeDocument/2006/relationships/image" Target="../media/image56.png"/><Relationship Id="rId5" Type="http://schemas.openxmlformats.org/officeDocument/2006/relationships/image" Target="../media/image46.jpg"/><Relationship Id="rId6" Type="http://schemas.openxmlformats.org/officeDocument/2006/relationships/image" Target="../media/image60.jpg"/><Relationship Id="rId7" Type="http://schemas.openxmlformats.org/officeDocument/2006/relationships/image" Target="../media/image49.jpg"/><Relationship Id="rId8" Type="http://schemas.openxmlformats.org/officeDocument/2006/relationships/image" Target="../media/image5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jpg"/><Relationship Id="rId4" Type="http://schemas.openxmlformats.org/officeDocument/2006/relationships/image" Target="../media/image7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8.jpg"/><Relationship Id="rId4" Type="http://schemas.openxmlformats.org/officeDocument/2006/relationships/image" Target="../media/image6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9.png"/><Relationship Id="rId4" Type="http://schemas.openxmlformats.org/officeDocument/2006/relationships/image" Target="../media/image73.png"/><Relationship Id="rId5" Type="http://schemas.openxmlformats.org/officeDocument/2006/relationships/image" Target="../media/image80.png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83.png"/><Relationship Id="rId10" Type="http://schemas.openxmlformats.org/officeDocument/2006/relationships/image" Target="../media/image82.png"/><Relationship Id="rId13" Type="http://schemas.openxmlformats.org/officeDocument/2006/relationships/image" Target="../media/image78.png"/><Relationship Id="rId1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5.png"/><Relationship Id="rId4" Type="http://schemas.openxmlformats.org/officeDocument/2006/relationships/image" Target="../media/image64.png"/><Relationship Id="rId9" Type="http://schemas.openxmlformats.org/officeDocument/2006/relationships/image" Target="../media/image71.jpg"/><Relationship Id="rId5" Type="http://schemas.openxmlformats.org/officeDocument/2006/relationships/image" Target="../media/image63.png"/><Relationship Id="rId6" Type="http://schemas.openxmlformats.org/officeDocument/2006/relationships/image" Target="../media/image70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9.jpg"/><Relationship Id="rId4" Type="http://schemas.openxmlformats.org/officeDocument/2006/relationships/image" Target="../media/image8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7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0.jpg"/><Relationship Id="rId4" Type="http://schemas.openxmlformats.org/officeDocument/2006/relationships/image" Target="../media/image8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4.jpg"/><Relationship Id="rId5" Type="http://schemas.openxmlformats.org/officeDocument/2006/relationships/image" Target="../media/image26.jpg"/><Relationship Id="rId6" Type="http://schemas.openxmlformats.org/officeDocument/2006/relationships/image" Target="../media/image5.jpg"/><Relationship Id="rId7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1402977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hu-HU"/>
              <a:t>Prediktív gép karbantartás és szervíz</a:t>
            </a:r>
            <a:endParaRPr/>
          </a:p>
        </p:txBody>
      </p:sp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1389530" y="3602038"/>
            <a:ext cx="9144000" cy="4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</a:pPr>
            <a:r>
              <a:rPr lang="hu-HU"/>
              <a:t>Dr.Kalácska Gábor,  MATE, Műszaki Intézet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03d5b2036_1_5"/>
          <p:cNvSpPr txBox="1"/>
          <p:nvPr>
            <p:ph type="title"/>
          </p:nvPr>
        </p:nvSpPr>
        <p:spPr>
          <a:xfrm>
            <a:off x="409003" y="2989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200"/>
              <a:t>II. Mezőgazdasági stabil gépek prediktív karbantartása</a:t>
            </a:r>
            <a:endParaRPr sz="3200"/>
          </a:p>
        </p:txBody>
      </p:sp>
      <p:sp>
        <p:nvSpPr>
          <p:cNvPr id="144" name="Google Shape;144;gd03d5b2036_1_5"/>
          <p:cNvSpPr txBox="1"/>
          <p:nvPr/>
        </p:nvSpPr>
        <p:spPr>
          <a:xfrm>
            <a:off x="564506" y="1383627"/>
            <a:ext cx="11069782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sng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Jellegzetes alkalmazási területek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villanymotoros hajtásra felépített szellőztető rendszerek állattartó telepeken, víz és zagyszivattyús rendszerek, öntözéstechnika, termény- és takarmány feldolgozás, élelmiszeripari gyártási folyamatok gépei…</a:t>
            </a:r>
            <a:endParaRPr/>
          </a:p>
        </p:txBody>
      </p:sp>
      <p:pic>
        <p:nvPicPr>
          <p:cNvPr id="145" name="Google Shape;145;gd03d5b2036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031" y="2975419"/>
            <a:ext cx="2387211" cy="206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d03d5b2036_1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6365" y="2794602"/>
            <a:ext cx="2507923" cy="220829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d03d5b2036_1_5"/>
          <p:cNvSpPr txBox="1"/>
          <p:nvPr/>
        </p:nvSpPr>
        <p:spPr>
          <a:xfrm>
            <a:off x="3444815" y="3065347"/>
            <a:ext cx="22098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Üzemi </a:t>
            </a:r>
            <a:r>
              <a:rPr b="1" i="0" lang="hu-HU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gépállapot paraméterek </a:t>
            </a:r>
            <a:r>
              <a:rPr b="1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mérése jó állapotban</a:t>
            </a:r>
            <a:endParaRPr/>
          </a:p>
        </p:txBody>
      </p:sp>
      <p:sp>
        <p:nvSpPr>
          <p:cNvPr id="148" name="Google Shape;148;gd03d5b2036_1_5"/>
          <p:cNvSpPr txBox="1"/>
          <p:nvPr/>
        </p:nvSpPr>
        <p:spPr>
          <a:xfrm>
            <a:off x="5964772" y="2307155"/>
            <a:ext cx="288212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Üzemi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hu-HU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gépállapot paraméterek mérése: működési folyamat rendellenesség, alkatrészek meghibásodó,- vagy hibás állapotban</a:t>
            </a:r>
            <a:endParaRPr b="0" i="0" sz="1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gd03d5b2036_1_5"/>
          <p:cNvCxnSpPr/>
          <p:nvPr/>
        </p:nvCxnSpPr>
        <p:spPr>
          <a:xfrm>
            <a:off x="4881062" y="4186811"/>
            <a:ext cx="494502" cy="987862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gd03d5b2036_1_5"/>
          <p:cNvCxnSpPr/>
          <p:nvPr/>
        </p:nvCxnSpPr>
        <p:spPr>
          <a:xfrm flipH="1">
            <a:off x="6186853" y="4117545"/>
            <a:ext cx="588020" cy="1073001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gd03d5b2036_1_5"/>
          <p:cNvSpPr txBox="1"/>
          <p:nvPr/>
        </p:nvSpPr>
        <p:spPr>
          <a:xfrm>
            <a:off x="4507923" y="5649806"/>
            <a:ext cx="5586845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b="0" i="0" lang="hu-HU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Eredmények összehasonlítása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b="0" i="0" lang="hu-HU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Karbantartási és javítási döntések megalapozása</a:t>
            </a:r>
            <a:endParaRPr/>
          </a:p>
        </p:txBody>
      </p:sp>
      <p:sp>
        <p:nvSpPr>
          <p:cNvPr id="152" name="Google Shape;152;gd03d5b2036_1_5"/>
          <p:cNvSpPr txBox="1"/>
          <p:nvPr/>
        </p:nvSpPr>
        <p:spPr>
          <a:xfrm>
            <a:off x="1054976" y="5002895"/>
            <a:ext cx="315082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SPM instrument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d03d5b2036_1_5"/>
          <p:cNvSpPr txBox="1"/>
          <p:nvPr/>
        </p:nvSpPr>
        <p:spPr>
          <a:xfrm>
            <a:off x="9989876" y="4910852"/>
            <a:ext cx="18621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SPM instrument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443346" y="211237"/>
            <a:ext cx="11555605" cy="474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/>
              <a:t>1. A mért jelek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592225" y="1735118"/>
            <a:ext cx="102529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Az üzem közbeni mechanikus rezgések: elmozdulás, sebesség, gyorsulás az idő függvényében, rezgésdiagnosztika</a:t>
            </a:r>
            <a:endParaRPr b="0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Gábor\Dokumentumok\My Documents\egyetem\KALACSKA\oktatas\gepuzemfenntartas\eloadas-alapanyag\hetedik tema\17.jpg" id="160" name="Google Shape;1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888" y="2208737"/>
            <a:ext cx="5436768" cy="290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2675070" y="5539015"/>
            <a:ext cx="13288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Idő függvény</a:t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4003964" y="5545067"/>
            <a:ext cx="540327" cy="3077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5081098" y="5329623"/>
            <a:ext cx="144201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Fourier transzformációs algoritmus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7600247" y="5375790"/>
            <a:ext cx="369939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Frekvencia spektrum: működő gép-, és géphiba specifikus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frekvencia spektrum változása a prediktív géphiba analízis alapja</a:t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6789756" y="5521917"/>
            <a:ext cx="540327" cy="3077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592225" y="1304477"/>
            <a:ext cx="89777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 gépek üzem közbeni hőmérséklet változása: infravörös termográfia használata, hőkamerák</a:t>
            </a:r>
            <a:endParaRPr b="0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703385" y="773723"/>
            <a:ext cx="43777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gépek milyen tulajdonságát mérjük?</a:t>
            </a:r>
            <a:endParaRPr/>
          </a:p>
        </p:txBody>
      </p:sp>
      <p:sp>
        <p:nvSpPr>
          <p:cNvPr id="168" name="Google Shape;168;p21"/>
          <p:cNvSpPr txBox="1"/>
          <p:nvPr/>
        </p:nvSpPr>
        <p:spPr>
          <a:xfrm>
            <a:off x="1222744" y="4008474"/>
            <a:ext cx="16601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Gépcsoport összetett rezgése</a:t>
            </a:r>
            <a:endParaRPr b="0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8204141" y="4739125"/>
            <a:ext cx="264106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Kalácska G: Gépüzemfenntartás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/>
        </p:nvSpPr>
        <p:spPr>
          <a:xfrm>
            <a:off x="741218" y="288205"/>
            <a:ext cx="64562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2. Mérési- és értékelési lehetőségek szintjei</a:t>
            </a:r>
            <a:endParaRPr b="0" i="0" sz="2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459187" y="4658178"/>
            <a:ext cx="260465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Rezgés mérés: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kézi műszer + szakember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rezgés becslés, gépállapot becslés</a:t>
            </a:r>
            <a:endParaRPr/>
          </a:p>
        </p:txBody>
      </p:sp>
      <p:sp>
        <p:nvSpPr>
          <p:cNvPr id="176" name="Google Shape;176;p22"/>
          <p:cNvSpPr txBox="1"/>
          <p:nvPr/>
        </p:nvSpPr>
        <p:spPr>
          <a:xfrm>
            <a:off x="3661419" y="3833468"/>
            <a:ext cx="227214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Rezgés mérés, trendfigyelés, felügyelet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Kéziműszer + szoftver + szakember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Hibatrendek, karbantartás tervezés</a:t>
            </a:r>
            <a:endParaRPr/>
          </a:p>
        </p:txBody>
      </p:sp>
      <p:sp>
        <p:nvSpPr>
          <p:cNvPr id="177" name="Google Shape;177;p22"/>
          <p:cNvSpPr txBox="1"/>
          <p:nvPr/>
        </p:nvSpPr>
        <p:spPr>
          <a:xfrm>
            <a:off x="6691341" y="2875336"/>
            <a:ext cx="240083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Szenzorok + szakértői rendszer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On-line és off-line mérés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Hiba azonosítás és trend analízis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Karbantartási és szerviz javaslat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Távdiagnosztika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Expert Alert</a:t>
            </a:r>
            <a:endParaRPr b="0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9613222" y="1371255"/>
            <a:ext cx="2078182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Szenzorok + szakértői rendszerek, big data, auto machine learning</a:t>
            </a:r>
            <a:endParaRPr b="0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Folyamat felügyelet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Gépállapot elemzés, trendek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Karbantartás tervezés,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Szerviz szolgáltatás Folyamat optimalizálás</a:t>
            </a:r>
            <a:endParaRPr/>
          </a:p>
        </p:txBody>
      </p:sp>
      <p:pic>
        <p:nvPicPr>
          <p:cNvPr descr="DCA31" id="179" name="Google Shape;17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433" y="3338171"/>
            <a:ext cx="1040922" cy="1224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XHammerhead" id="180" name="Google Shape;18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03787" y="2518240"/>
            <a:ext cx="1399308" cy="10483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1" name="Google Shape;181;p22"/>
          <p:cNvGraphicFramePr/>
          <p:nvPr/>
        </p:nvGraphicFramePr>
        <p:xfrm>
          <a:off x="5749658" y="1551724"/>
          <a:ext cx="3200377" cy="1352156"/>
        </p:xfrm>
        <a:graphic>
          <a:graphicData uri="http://schemas.openxmlformats.org/presentationml/2006/ole">
            <mc:AlternateContent>
              <mc:Choice Requires="v">
                <p:oleObj r:id="rId6" imgH="1352156" imgW="3200377" progId="PaintShopPro" spid="_x0000_s1">
                  <p:embed/>
                </p:oleObj>
              </mc:Choice>
              <mc:Fallback>
                <p:oleObj r:id="rId7" imgH="1352156" imgW="3200377" progId="PaintShopPro">
                  <p:embed/>
                  <p:pic>
                    <p:nvPicPr>
                      <p:cNvPr id="181" name="Google Shape;181;p22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749658" y="1551724"/>
                        <a:ext cx="3200377" cy="1352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Information Everywhere" id="182" name="Google Shape;182;p22"/>
          <p:cNvPicPr preferRelativeResize="0"/>
          <p:nvPr/>
        </p:nvPicPr>
        <p:blipFill rotWithShape="1">
          <a:blip r:embed="rId9">
            <a:alphaModFix/>
          </a:blip>
          <a:srcRect b="61909" l="16421" r="35600" t="0"/>
          <a:stretch/>
        </p:blipFill>
        <p:spPr>
          <a:xfrm>
            <a:off x="9509878" y="166917"/>
            <a:ext cx="2284870" cy="104389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/>
          <p:nvPr/>
        </p:nvSpPr>
        <p:spPr>
          <a:xfrm>
            <a:off x="5523787" y="1210812"/>
            <a:ext cx="1167554" cy="2231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2"/>
          <p:cNvSpPr/>
          <p:nvPr/>
        </p:nvSpPr>
        <p:spPr>
          <a:xfrm rot="-571638">
            <a:off x="2418759" y="5067489"/>
            <a:ext cx="8490553" cy="463482"/>
          </a:xfrm>
          <a:prstGeom prst="rightArrow">
            <a:avLst>
              <a:gd fmla="val 50000" name="adj1"/>
              <a:gd fmla="val 244546" name="adj2"/>
            </a:avLst>
          </a:prstGeom>
          <a:solidFill>
            <a:srgbClr val="FFC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22"/>
          <p:cNvCxnSpPr/>
          <p:nvPr/>
        </p:nvCxnSpPr>
        <p:spPr>
          <a:xfrm>
            <a:off x="4197927" y="5875535"/>
            <a:ext cx="599700" cy="578100"/>
          </a:xfrm>
          <a:prstGeom prst="bentConnector3">
            <a:avLst>
              <a:gd fmla="val 50000" name="adj1"/>
            </a:avLst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6" name="Google Shape;186;p22"/>
          <p:cNvSpPr txBox="1"/>
          <p:nvPr/>
        </p:nvSpPr>
        <p:spPr>
          <a:xfrm>
            <a:off x="5110161" y="5829268"/>
            <a:ext cx="66845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Részben-, vagy teljesen megvásárolható szolgáltatások gépüzemeltetőknek, nem kell diagnosztikai szakembernek lenni ! 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/>
        </p:nvSpPr>
        <p:spPr>
          <a:xfrm>
            <a:off x="1072662" y="509954"/>
            <a:ext cx="74998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3. Termék és szolgáltatás rendszerek</a:t>
            </a:r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1222131" y="1318846"/>
            <a:ext cx="9231923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 különböző tudású műszereket, szoftvereket és szolgáltatásokat (gépállapot analízis, előrejelzés, szerviz) termék rendszerként értelmezzük. Néhány a főbb gyártók közül, melyek termékei és szolgáltatási elérhetők Magyarországon: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SPM Instrument (műszerek, szoftverek, szolgáltatás vásárlás, értékelés, prediktív gépállapot jelentés, big data analízis, trendek, képzések)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SKF (műszerek, mérés, képzések, távdiagnosztika, prediktív karbantartás, szerviz)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VIBRO-LASER Instruments LLC (műszerek, on-line rendszerek, képzések, szolgáltatások, prediktív karbantartás)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Azima LLC (műszerek, képzések, szolgáltatások, prediktív karbantartás)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Connection Technology Center Inc. (műszerek, képzések, szolgáltatások, prediktív karbantartás)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Brüel &amp; Kjaer (műszerek, elemzések, szolgáltatások, prediktív karbantartás)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Azima DLI engineering corporation (műszerek, on-line rendszerek, tananyagok, prediktív karbantartás, big data analízis, trendek,)</a:t>
            </a:r>
            <a:endParaRPr b="0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/>
        </p:nvSpPr>
        <p:spPr>
          <a:xfrm>
            <a:off x="328732" y="298399"/>
            <a:ext cx="96187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4. Példa: SPM HD (High Definition) mérési elvű rendszere</a:t>
            </a:r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3979334" y="1447800"/>
            <a:ext cx="4556452" cy="4572000"/>
          </a:xfrm>
          <a:prstGeom prst="roundRect">
            <a:avLst>
              <a:gd fmla="val 2509" name="adj"/>
            </a:avLst>
          </a:prstGeom>
          <a:solidFill>
            <a:srgbClr val="A5A5A5">
              <a:alpha val="5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99" name="Google Shape;199;p24"/>
          <p:cNvGrpSpPr/>
          <p:nvPr/>
        </p:nvGrpSpPr>
        <p:grpSpPr>
          <a:xfrm>
            <a:off x="8836925" y="3962400"/>
            <a:ext cx="1093569" cy="1828800"/>
            <a:chOff x="7370124" y="4114800"/>
            <a:chExt cx="1093812" cy="1828800"/>
          </a:xfrm>
        </p:grpSpPr>
        <p:sp>
          <p:nvSpPr>
            <p:cNvPr id="200" name="Google Shape;200;p24"/>
            <p:cNvSpPr/>
            <p:nvPr/>
          </p:nvSpPr>
          <p:spPr>
            <a:xfrm>
              <a:off x="7756655" y="4149725"/>
              <a:ext cx="322334" cy="322263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" name="Google Shape;201;p24"/>
            <p:cNvSpPr txBox="1"/>
            <p:nvPr/>
          </p:nvSpPr>
          <p:spPr>
            <a:xfrm>
              <a:off x="7774098" y="4114800"/>
              <a:ext cx="320993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2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202" name="Google Shape;202;p24"/>
            <p:cNvGrpSpPr/>
            <p:nvPr/>
          </p:nvGrpSpPr>
          <p:grpSpPr>
            <a:xfrm>
              <a:off x="7680439" y="5067300"/>
              <a:ext cx="515370" cy="490532"/>
              <a:chOff x="2142093" y="5857900"/>
              <a:chExt cx="515370" cy="490532"/>
            </a:xfrm>
          </p:grpSpPr>
          <p:cxnSp>
            <p:nvCxnSpPr>
              <p:cNvPr id="203" name="Google Shape;203;p24"/>
              <p:cNvCxnSpPr/>
              <p:nvPr/>
            </p:nvCxnSpPr>
            <p:spPr>
              <a:xfrm>
                <a:off x="2143681" y="6143650"/>
                <a:ext cx="500173" cy="158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204" name="Google Shape;204;p24"/>
              <p:cNvCxnSpPr/>
              <p:nvPr/>
            </p:nvCxnSpPr>
            <p:spPr>
              <a:xfrm rot="-5400000">
                <a:off x="2000012" y="5999981"/>
                <a:ext cx="285750" cy="158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205" name="Google Shape;205;p24"/>
              <p:cNvCxnSpPr/>
              <p:nvPr/>
            </p:nvCxnSpPr>
            <p:spPr>
              <a:xfrm rot="-5400000">
                <a:off x="2179415" y="6107932"/>
                <a:ext cx="714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6" name="Google Shape;206;p24"/>
              <p:cNvCxnSpPr/>
              <p:nvPr/>
            </p:nvCxnSpPr>
            <p:spPr>
              <a:xfrm rot="-5400000">
                <a:off x="2215150" y="6072213"/>
                <a:ext cx="1428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7" name="Google Shape;207;p24"/>
              <p:cNvCxnSpPr/>
              <p:nvPr/>
            </p:nvCxnSpPr>
            <p:spPr>
              <a:xfrm rot="-5400000">
                <a:off x="2322322" y="6107932"/>
                <a:ext cx="714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8" name="Google Shape;208;p24"/>
              <p:cNvCxnSpPr/>
              <p:nvPr/>
            </p:nvCxnSpPr>
            <p:spPr>
              <a:xfrm rot="-5400000">
                <a:off x="2358057" y="6072213"/>
                <a:ext cx="1428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09" name="Google Shape;209;p24"/>
              <p:cNvSpPr txBox="1"/>
              <p:nvPr/>
            </p:nvSpPr>
            <p:spPr>
              <a:xfrm>
                <a:off x="2514587" y="6102211"/>
                <a:ext cx="14287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hu-HU" sz="1000" u="none" cap="none" strike="noStrik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f</a:t>
                </a:r>
                <a:endParaRPr/>
              </a:p>
            </p:txBody>
          </p:sp>
          <p:cxnSp>
            <p:nvCxnSpPr>
              <p:cNvPr id="210" name="Google Shape;210;p24"/>
              <p:cNvCxnSpPr/>
              <p:nvPr/>
            </p:nvCxnSpPr>
            <p:spPr>
              <a:xfrm rot="-5400000">
                <a:off x="2360430" y="6107932"/>
                <a:ext cx="714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1" name="Google Shape;211;p24"/>
              <p:cNvCxnSpPr/>
              <p:nvPr/>
            </p:nvCxnSpPr>
            <p:spPr>
              <a:xfrm rot="-5400000">
                <a:off x="2288977" y="6107932"/>
                <a:ext cx="714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2" name="Google Shape;212;p24"/>
              <p:cNvCxnSpPr/>
              <p:nvPr/>
            </p:nvCxnSpPr>
            <p:spPr>
              <a:xfrm rot="-5400000">
                <a:off x="2217524" y="6107932"/>
                <a:ext cx="714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3" name="Google Shape;213;p24"/>
              <p:cNvCxnSpPr/>
              <p:nvPr/>
            </p:nvCxnSpPr>
            <p:spPr>
              <a:xfrm rot="-5400000">
                <a:off x="2105588" y="6076976"/>
                <a:ext cx="1428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4" name="Google Shape;214;p24"/>
              <p:cNvCxnSpPr/>
              <p:nvPr/>
            </p:nvCxnSpPr>
            <p:spPr>
              <a:xfrm rot="-5400000">
                <a:off x="2427120" y="6098407"/>
                <a:ext cx="714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5" name="Google Shape;215;p24"/>
              <p:cNvCxnSpPr/>
              <p:nvPr/>
            </p:nvCxnSpPr>
            <p:spPr>
              <a:xfrm rot="-5400000">
                <a:off x="2462855" y="6062688"/>
                <a:ext cx="1428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6" name="Google Shape;216;p24"/>
              <p:cNvCxnSpPr/>
              <p:nvPr/>
            </p:nvCxnSpPr>
            <p:spPr>
              <a:xfrm rot="-5400000">
                <a:off x="2465228" y="6098407"/>
                <a:ext cx="714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17" name="Google Shape;217;p24"/>
            <p:cNvGrpSpPr/>
            <p:nvPr/>
          </p:nvGrpSpPr>
          <p:grpSpPr>
            <a:xfrm>
              <a:off x="7680439" y="5453063"/>
              <a:ext cx="515370" cy="490537"/>
              <a:chOff x="5786225" y="5214159"/>
              <a:chExt cx="515370" cy="490537"/>
            </a:xfrm>
          </p:grpSpPr>
          <p:cxnSp>
            <p:nvCxnSpPr>
              <p:cNvPr id="218" name="Google Shape;218;p24"/>
              <p:cNvCxnSpPr/>
              <p:nvPr/>
            </p:nvCxnSpPr>
            <p:spPr>
              <a:xfrm>
                <a:off x="5787813" y="5499909"/>
                <a:ext cx="500173" cy="158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219" name="Google Shape;219;p24"/>
              <p:cNvCxnSpPr/>
              <p:nvPr/>
            </p:nvCxnSpPr>
            <p:spPr>
              <a:xfrm rot="-5400000">
                <a:off x="5644144" y="5356240"/>
                <a:ext cx="285750" cy="158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220" name="Google Shape;220;p24"/>
              <p:cNvSpPr txBox="1"/>
              <p:nvPr/>
            </p:nvSpPr>
            <p:spPr>
              <a:xfrm>
                <a:off x="6158719" y="5458475"/>
                <a:ext cx="14287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hu-HU" sz="1000" u="none" cap="none" strike="noStrik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t</a:t>
                </a:r>
                <a:endParaRPr/>
              </a:p>
            </p:txBody>
          </p:sp>
          <p:sp>
            <p:nvSpPr>
              <p:cNvPr id="221" name="Google Shape;221;p24"/>
              <p:cNvSpPr/>
              <p:nvPr/>
            </p:nvSpPr>
            <p:spPr>
              <a:xfrm>
                <a:off x="5786225" y="5376084"/>
                <a:ext cx="423957" cy="109537"/>
              </a:xfrm>
              <a:custGeom>
                <a:rect b="b" l="l" r="r" t="t"/>
                <a:pathLst>
                  <a:path extrusionOk="0" h="109537" w="423862">
                    <a:moveTo>
                      <a:pt x="0" y="109537"/>
                    </a:moveTo>
                    <a:cubicBezTo>
                      <a:pt x="4762" y="106362"/>
                      <a:pt x="8805" y="101657"/>
                      <a:pt x="14287" y="100012"/>
                    </a:cubicBezTo>
                    <a:cubicBezTo>
                      <a:pt x="25039" y="96786"/>
                      <a:pt x="38764" y="102142"/>
                      <a:pt x="47625" y="95250"/>
                    </a:cubicBezTo>
                    <a:cubicBezTo>
                      <a:pt x="55550" y="89086"/>
                      <a:pt x="57150" y="66675"/>
                      <a:pt x="57150" y="66675"/>
                    </a:cubicBezTo>
                    <a:cubicBezTo>
                      <a:pt x="58737" y="55562"/>
                      <a:pt x="54900" y="42103"/>
                      <a:pt x="61912" y="33337"/>
                    </a:cubicBezTo>
                    <a:cubicBezTo>
                      <a:pt x="65488" y="28867"/>
                      <a:pt x="72624" y="38392"/>
                      <a:pt x="76200" y="42862"/>
                    </a:cubicBezTo>
                    <a:cubicBezTo>
                      <a:pt x="79336" y="46782"/>
                      <a:pt x="79375" y="52387"/>
                      <a:pt x="80962" y="57150"/>
                    </a:cubicBezTo>
                    <a:cubicBezTo>
                      <a:pt x="82550" y="68262"/>
                      <a:pt x="75533" y="85783"/>
                      <a:pt x="85725" y="90487"/>
                    </a:cubicBezTo>
                    <a:cubicBezTo>
                      <a:pt x="118225" y="105487"/>
                      <a:pt x="136058" y="90270"/>
                      <a:pt x="157162" y="76200"/>
                    </a:cubicBezTo>
                    <a:cubicBezTo>
                      <a:pt x="158750" y="60325"/>
                      <a:pt x="158985" y="44256"/>
                      <a:pt x="161925" y="28575"/>
                    </a:cubicBezTo>
                    <a:cubicBezTo>
                      <a:pt x="163775" y="18707"/>
                      <a:pt x="171450" y="0"/>
                      <a:pt x="171450" y="0"/>
                    </a:cubicBezTo>
                    <a:cubicBezTo>
                      <a:pt x="175439" y="23939"/>
                      <a:pt x="179055" y="48050"/>
                      <a:pt x="185737" y="71437"/>
                    </a:cubicBezTo>
                    <a:cubicBezTo>
                      <a:pt x="187116" y="76264"/>
                      <a:pt x="188912" y="80962"/>
                      <a:pt x="190500" y="85725"/>
                    </a:cubicBezTo>
                    <a:cubicBezTo>
                      <a:pt x="209550" y="84137"/>
                      <a:pt x="230552" y="89511"/>
                      <a:pt x="247650" y="80962"/>
                    </a:cubicBezTo>
                    <a:cubicBezTo>
                      <a:pt x="256630" y="76472"/>
                      <a:pt x="254740" y="62127"/>
                      <a:pt x="257175" y="52387"/>
                    </a:cubicBezTo>
                    <a:lnTo>
                      <a:pt x="266700" y="14287"/>
                    </a:lnTo>
                    <a:cubicBezTo>
                      <a:pt x="268287" y="19050"/>
                      <a:pt x="270699" y="23613"/>
                      <a:pt x="271462" y="28575"/>
                    </a:cubicBezTo>
                    <a:cubicBezTo>
                      <a:pt x="273888" y="44344"/>
                      <a:pt x="271180" y="61065"/>
                      <a:pt x="276225" y="76200"/>
                    </a:cubicBezTo>
                    <a:cubicBezTo>
                      <a:pt x="278035" y="81630"/>
                      <a:pt x="285153" y="83715"/>
                      <a:pt x="290512" y="85725"/>
                    </a:cubicBezTo>
                    <a:cubicBezTo>
                      <a:pt x="298091" y="88567"/>
                      <a:pt x="306472" y="88524"/>
                      <a:pt x="314325" y="90487"/>
                    </a:cubicBezTo>
                    <a:cubicBezTo>
                      <a:pt x="319195" y="91705"/>
                      <a:pt x="323850" y="93662"/>
                      <a:pt x="328612" y="95250"/>
                    </a:cubicBezTo>
                    <a:cubicBezTo>
                      <a:pt x="333375" y="92075"/>
                      <a:pt x="339725" y="90488"/>
                      <a:pt x="342900" y="85725"/>
                    </a:cubicBezTo>
                    <a:cubicBezTo>
                      <a:pt x="346531" y="80279"/>
                      <a:pt x="346242" y="73065"/>
                      <a:pt x="347662" y="66675"/>
                    </a:cubicBezTo>
                    <a:cubicBezTo>
                      <a:pt x="353897" y="38615"/>
                      <a:pt x="353062" y="37766"/>
                      <a:pt x="357187" y="4762"/>
                    </a:cubicBezTo>
                    <a:cubicBezTo>
                      <a:pt x="357264" y="5380"/>
                      <a:pt x="347685" y="84934"/>
                      <a:pt x="381000" y="90487"/>
                    </a:cubicBezTo>
                    <a:cubicBezTo>
                      <a:pt x="395093" y="92836"/>
                      <a:pt x="409575" y="90487"/>
                      <a:pt x="423862" y="90487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222" name="Google Shape;222;p24"/>
            <p:cNvSpPr/>
            <p:nvPr/>
          </p:nvSpPr>
          <p:spPr>
            <a:xfrm>
              <a:off x="7370124" y="4457075"/>
              <a:ext cx="10938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1400" u="none" cap="none" strike="noStrik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Hiba analízis</a:t>
              </a:r>
              <a:endParaRPr b="0" i="0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24"/>
          <p:cNvGrpSpPr/>
          <p:nvPr/>
        </p:nvGrpSpPr>
        <p:grpSpPr>
          <a:xfrm>
            <a:off x="9016699" y="1449388"/>
            <a:ext cx="1041698" cy="1674812"/>
            <a:chOff x="7550581" y="1260902"/>
            <a:chExt cx="1041695" cy="1674385"/>
          </a:xfrm>
        </p:grpSpPr>
        <p:sp>
          <p:nvSpPr>
            <p:cNvPr id="224" name="Google Shape;224;p24"/>
            <p:cNvSpPr/>
            <p:nvPr/>
          </p:nvSpPr>
          <p:spPr>
            <a:xfrm>
              <a:off x="7739792" y="1319624"/>
              <a:ext cx="322261" cy="322181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" name="Google Shape;225;p24"/>
            <p:cNvSpPr txBox="1"/>
            <p:nvPr/>
          </p:nvSpPr>
          <p:spPr>
            <a:xfrm>
              <a:off x="7740269" y="1260902"/>
              <a:ext cx="320921" cy="415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2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226" name="Google Shape;226;p24"/>
            <p:cNvCxnSpPr/>
            <p:nvPr/>
          </p:nvCxnSpPr>
          <p:spPr>
            <a:xfrm>
              <a:off x="7681054" y="2389326"/>
              <a:ext cx="500061" cy="15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27" name="Google Shape;227;p24"/>
            <p:cNvCxnSpPr/>
            <p:nvPr/>
          </p:nvCxnSpPr>
          <p:spPr>
            <a:xfrm rot="-5400000">
              <a:off x="7539010" y="2247281"/>
              <a:ext cx="285677" cy="15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28" name="Google Shape;228;p24"/>
            <p:cNvSpPr/>
            <p:nvPr/>
          </p:nvSpPr>
          <p:spPr>
            <a:xfrm>
              <a:off x="7706454" y="2314733"/>
              <a:ext cx="36513" cy="36503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366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7777892" y="2319494"/>
              <a:ext cx="36512" cy="36504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366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7852504" y="2319494"/>
              <a:ext cx="34925" cy="36504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366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7927116" y="2271881"/>
              <a:ext cx="36512" cy="36504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366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7998553" y="2233791"/>
              <a:ext cx="36513" cy="36504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366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8073166" y="2200462"/>
              <a:ext cx="36512" cy="36503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366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234" name="Google Shape;234;p24"/>
            <p:cNvCxnSpPr/>
            <p:nvPr/>
          </p:nvCxnSpPr>
          <p:spPr>
            <a:xfrm>
              <a:off x="7681054" y="2817842"/>
              <a:ext cx="500061" cy="15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35" name="Google Shape;235;p24"/>
            <p:cNvCxnSpPr/>
            <p:nvPr/>
          </p:nvCxnSpPr>
          <p:spPr>
            <a:xfrm rot="-5400000">
              <a:off x="7539010" y="2674209"/>
              <a:ext cx="285677" cy="15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36" name="Google Shape;236;p24"/>
            <p:cNvSpPr/>
            <p:nvPr/>
          </p:nvSpPr>
          <p:spPr>
            <a:xfrm>
              <a:off x="7706454" y="2741661"/>
              <a:ext cx="36513" cy="36504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0CA1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7777892" y="2746423"/>
              <a:ext cx="36512" cy="36503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0CA1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7852504" y="2746423"/>
              <a:ext cx="34925" cy="36503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0CA1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7927116" y="2748010"/>
              <a:ext cx="36512" cy="36504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0CA1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7998553" y="2744836"/>
              <a:ext cx="36513" cy="36504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0CA1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8073166" y="2746423"/>
              <a:ext cx="36512" cy="36503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0CA1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7550581" y="1673423"/>
              <a:ext cx="732892" cy="307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1400" u="none" cap="none" strike="noStrik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Állapot</a:t>
              </a:r>
              <a:endParaRPr b="0" i="0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grön-gul-röd.psd" id="243" name="Google Shape;243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05800" y="2057400"/>
              <a:ext cx="286476" cy="8778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4" name="Google Shape;244;p24"/>
          <p:cNvSpPr/>
          <p:nvPr/>
        </p:nvSpPr>
        <p:spPr>
          <a:xfrm>
            <a:off x="3979334" y="1447800"/>
            <a:ext cx="4556452" cy="4572000"/>
          </a:xfrm>
          <a:prstGeom prst="roundRect">
            <a:avLst>
              <a:gd fmla="val 2509" name="adj"/>
            </a:avLst>
          </a:prstGeom>
          <a:solidFill>
            <a:srgbClr val="A5A5A5">
              <a:alpha val="5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45" name="Google Shape;245;p24"/>
          <p:cNvGrpSpPr/>
          <p:nvPr/>
        </p:nvGrpSpPr>
        <p:grpSpPr>
          <a:xfrm>
            <a:off x="4708525" y="3886200"/>
            <a:ext cx="4114800" cy="1754188"/>
            <a:chOff x="3337250" y="4038600"/>
            <a:chExt cx="4114801" cy="1753640"/>
          </a:xfrm>
        </p:grpSpPr>
        <p:sp>
          <p:nvSpPr>
            <p:cNvPr id="246" name="Google Shape;246;p24"/>
            <p:cNvSpPr/>
            <p:nvPr/>
          </p:nvSpPr>
          <p:spPr>
            <a:xfrm flipH="1" rot="10800000">
              <a:off x="3337250" y="4038600"/>
              <a:ext cx="4114801" cy="1295400"/>
            </a:xfrm>
            <a:prstGeom prst="bentArrow">
              <a:avLst>
                <a:gd fmla="val 9407" name="adj1"/>
                <a:gd fmla="val 11601" name="adj2"/>
                <a:gd fmla="val 12627" name="adj3"/>
                <a:gd fmla="val 25449" name="adj4"/>
              </a:avLst>
            </a:prstGeom>
            <a:gradFill>
              <a:gsLst>
                <a:gs pos="0">
                  <a:srgbClr val="FF7714"/>
                </a:gs>
                <a:gs pos="100000">
                  <a:srgbClr val="FFA77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4023058" y="4639733"/>
              <a:ext cx="1219200" cy="1152507"/>
            </a:xfrm>
            <a:prstGeom prst="roundRect">
              <a:avLst>
                <a:gd fmla="val 8161" name="adj"/>
              </a:avLst>
            </a:prstGeom>
            <a:gradFill>
              <a:gsLst>
                <a:gs pos="0">
                  <a:srgbClr val="AB0000"/>
                </a:gs>
                <a:gs pos="20000">
                  <a:srgbClr val="FF5300"/>
                </a:gs>
                <a:gs pos="100000">
                  <a:srgbClr val="FF737B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4480250" y="4698794"/>
              <a:ext cx="322263" cy="3221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4020612" y="4580467"/>
              <a:ext cx="1247044" cy="1166818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9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5</a:t>
              </a:r>
              <a:endParaRPr/>
            </a:p>
            <a:p>
              <a:pPr indent="0" lvl="0" marL="0" marR="0" rtl="0" algn="ctr">
                <a:lnSpc>
                  <a:spcPct val="107142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i="0" lang="hu-HU" sz="14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RPM-ingadozások kezelője</a:t>
              </a:r>
              <a:endPara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50" name="Google Shape;250;p24"/>
          <p:cNvGrpSpPr/>
          <p:nvPr/>
        </p:nvGrpSpPr>
        <p:grpSpPr>
          <a:xfrm>
            <a:off x="4708525" y="1597272"/>
            <a:ext cx="4114800" cy="1831728"/>
            <a:chOff x="3337250" y="1444872"/>
            <a:chExt cx="4114801" cy="1831728"/>
          </a:xfrm>
        </p:grpSpPr>
        <p:sp>
          <p:nvSpPr>
            <p:cNvPr id="251" name="Google Shape;251;p24"/>
            <p:cNvSpPr/>
            <p:nvPr/>
          </p:nvSpPr>
          <p:spPr>
            <a:xfrm>
              <a:off x="3337250" y="2057400"/>
              <a:ext cx="4114801" cy="1219200"/>
            </a:xfrm>
            <a:prstGeom prst="bentArrow">
              <a:avLst>
                <a:gd fmla="val 9407" name="adj1"/>
                <a:gd fmla="val 11601" name="adj2"/>
                <a:gd fmla="val 13199" name="adj3"/>
                <a:gd fmla="val 25449" name="adj4"/>
              </a:avLst>
            </a:prstGeom>
            <a:gradFill>
              <a:gsLst>
                <a:gs pos="0">
                  <a:srgbClr val="FF7714"/>
                </a:gs>
                <a:gs pos="100000">
                  <a:srgbClr val="FFA77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4714876" y="1610247"/>
              <a:ext cx="1247044" cy="1166818"/>
            </a:xfrm>
            <a:prstGeom prst="roundRect">
              <a:avLst>
                <a:gd fmla="val 6464" name="adj"/>
              </a:avLst>
            </a:prstGeom>
            <a:gradFill>
              <a:gsLst>
                <a:gs pos="0">
                  <a:srgbClr val="7B7B7B"/>
                </a:gs>
                <a:gs pos="32000">
                  <a:srgbClr val="9F9F9F"/>
                </a:gs>
                <a:gs pos="100000">
                  <a:srgbClr val="C9C9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166050" y="1701800"/>
              <a:ext cx="322263" cy="32226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4700388" y="1444872"/>
              <a:ext cx="1247044" cy="1166818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9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i="0" lang="hu-HU" sz="14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Zavarszűrő</a:t>
              </a:r>
              <a:endPara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55" name="Google Shape;255;p24"/>
          <p:cNvGrpSpPr/>
          <p:nvPr/>
        </p:nvGrpSpPr>
        <p:grpSpPr>
          <a:xfrm>
            <a:off x="7005638" y="4419601"/>
            <a:ext cx="1250950" cy="1254125"/>
            <a:chOff x="5634557" y="4538132"/>
            <a:chExt cx="1250230" cy="1254108"/>
          </a:xfrm>
        </p:grpSpPr>
        <p:sp>
          <p:nvSpPr>
            <p:cNvPr id="256" name="Google Shape;256;p24"/>
            <p:cNvSpPr/>
            <p:nvPr/>
          </p:nvSpPr>
          <p:spPr>
            <a:xfrm>
              <a:off x="5634557" y="4639733"/>
              <a:ext cx="1230854" cy="1152507"/>
            </a:xfrm>
            <a:prstGeom prst="roundRect">
              <a:avLst>
                <a:gd fmla="val 7485" name="adj"/>
              </a:avLst>
            </a:prstGeom>
            <a:gradFill>
              <a:gsLst>
                <a:gs pos="0">
                  <a:srgbClr val="EFEFEF"/>
                </a:gs>
                <a:gs pos="25000">
                  <a:srgbClr val="4695DF"/>
                </a:gs>
                <a:gs pos="100000">
                  <a:srgbClr val="5DFF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6104187" y="4715930"/>
              <a:ext cx="322077" cy="32225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5637743" y="4538132"/>
              <a:ext cx="1247044" cy="1166818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9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6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i="0" lang="hu-HU" sz="14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Hibajel javító / erősítő</a:t>
              </a:r>
              <a:endPara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59" name="Google Shape;259;p24"/>
          <p:cNvGrpSpPr/>
          <p:nvPr/>
        </p:nvGrpSpPr>
        <p:grpSpPr>
          <a:xfrm>
            <a:off x="606797" y="2934660"/>
            <a:ext cx="4752610" cy="1297594"/>
            <a:chOff x="-747338" y="2943146"/>
            <a:chExt cx="4752070" cy="1297594"/>
          </a:xfrm>
        </p:grpSpPr>
        <p:sp>
          <p:nvSpPr>
            <p:cNvPr id="260" name="Google Shape;260;p24"/>
            <p:cNvSpPr txBox="1"/>
            <p:nvPr/>
          </p:nvSpPr>
          <p:spPr>
            <a:xfrm>
              <a:off x="-747338" y="3676642"/>
              <a:ext cx="240350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1400" u="none" cap="none" strike="noStrik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Fordulatszám csapágy No.</a:t>
              </a:r>
              <a:endParaRPr/>
            </a:p>
          </p:txBody>
        </p:sp>
        <p:sp>
          <p:nvSpPr>
            <p:cNvPr id="261" name="Google Shape;261;p24"/>
            <p:cNvSpPr txBox="1"/>
            <p:nvPr/>
          </p:nvSpPr>
          <p:spPr>
            <a:xfrm>
              <a:off x="-580680" y="3454079"/>
              <a:ext cx="17794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1400" u="none" cap="none" strike="noStrik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Rezgés, ütés impulzus</a:t>
              </a:r>
              <a:endParaRPr b="0" i="0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2806188" y="3124200"/>
              <a:ext cx="1198544" cy="1116540"/>
            </a:xfrm>
            <a:prstGeom prst="roundRect">
              <a:avLst>
                <a:gd fmla="val 7189" name="adj"/>
              </a:avLst>
            </a:prstGeom>
            <a:gradFill>
              <a:gsLst>
                <a:gs pos="0">
                  <a:srgbClr val="FFAB36"/>
                </a:gs>
                <a:gs pos="48000">
                  <a:srgbClr val="FFCC66"/>
                </a:gs>
                <a:gs pos="100000">
                  <a:srgbClr val="FFED4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263" name="Google Shape;263;p24"/>
            <p:cNvCxnSpPr/>
            <p:nvPr/>
          </p:nvCxnSpPr>
          <p:spPr>
            <a:xfrm flipH="1" rot="10800000">
              <a:off x="1599942" y="3535037"/>
              <a:ext cx="1142870" cy="304800"/>
            </a:xfrm>
            <a:prstGeom prst="bentConnector3">
              <a:avLst>
                <a:gd fmla="val -68501" name="adj1"/>
              </a:avLst>
            </a:prstGeom>
            <a:noFill/>
            <a:ln cap="flat" cmpd="sng" w="12700">
              <a:solidFill>
                <a:srgbClr val="7F7F7F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264" name="Google Shape;264;p24"/>
            <p:cNvCxnSpPr/>
            <p:nvPr/>
          </p:nvCxnSpPr>
          <p:spPr>
            <a:xfrm flipH="1" rot="10800000">
              <a:off x="1371368" y="3347465"/>
              <a:ext cx="1371444" cy="228600"/>
            </a:xfrm>
            <a:prstGeom prst="bentConnector3">
              <a:avLst>
                <a:gd fmla="val -48750" name="adj1"/>
              </a:avLst>
            </a:prstGeom>
            <a:noFill/>
            <a:ln cap="flat" cmpd="sng" w="12700">
              <a:solidFill>
                <a:srgbClr val="7F7F7F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65" name="Google Shape;265;p24"/>
            <p:cNvSpPr/>
            <p:nvPr/>
          </p:nvSpPr>
          <p:spPr>
            <a:xfrm>
              <a:off x="3217421" y="3216803"/>
              <a:ext cx="322225" cy="32226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2751667" y="2943146"/>
              <a:ext cx="1247044" cy="1166818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9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i="0" lang="hu-HU" sz="14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Adatgyűjtés</a:t>
              </a:r>
              <a:endPara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267" name="Google Shape;26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4664" y="3527425"/>
            <a:ext cx="1658937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:\BILDARKIV\ PRODUKTER\Handinstrument\BearingChecker\Studiobilder\Studio 2005_10_13\BC_0603_1.jpg" id="268" name="Google Shape;26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3818" y="1910917"/>
            <a:ext cx="613404" cy="1438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:\ 71XXX Produkter\VibChecker\Foton\VibChecker_standard.jpg" id="269" name="Google Shape;26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9935" y="1863187"/>
            <a:ext cx="607065" cy="1466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erald.jpg" id="270" name="Google Shape;270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228399" y="1322850"/>
            <a:ext cx="695401" cy="2011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mond_Ex.jpg" id="271" name="Google Shape;271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2593357" y="1422502"/>
            <a:ext cx="858446" cy="1940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/>
          <p:nvPr/>
        </p:nvSpPr>
        <p:spPr>
          <a:xfrm>
            <a:off x="688705" y="4248019"/>
            <a:ext cx="307155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hu-HU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Eszközök széles skálája</a:t>
            </a:r>
            <a:endParaRPr b="1" i="0" sz="14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Kifinomult elemző készülékek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Multifunkciós adatgyűjtők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Egy-funkció ellenőrzők</a:t>
            </a:r>
            <a:endParaRPr b="0" i="0" sz="14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4"/>
          <p:cNvSpPr txBox="1"/>
          <p:nvPr/>
        </p:nvSpPr>
        <p:spPr>
          <a:xfrm>
            <a:off x="6960375" y="6163244"/>
            <a:ext cx="315082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Homolya Gy: SPM training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 txBox="1"/>
          <p:nvPr/>
        </p:nvSpPr>
        <p:spPr>
          <a:xfrm>
            <a:off x="677008" y="219811"/>
            <a:ext cx="92231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5. Korszerű, vezeték nélküli lokális rendszer</a:t>
            </a:r>
            <a:endParaRPr/>
          </a:p>
        </p:txBody>
      </p:sp>
      <p:pic>
        <p:nvPicPr>
          <p:cNvPr descr="En bild som visar ritning&#10;&#10;Automatiskt genererad beskrivning" id="279" name="Google Shape;2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1387" y="1447546"/>
            <a:ext cx="665973" cy="66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7030" y="1647221"/>
            <a:ext cx="271676" cy="271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 bild som visar ritning&#10;&#10;Automatiskt genererad beskrivning" id="281" name="Google Shape;28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063" y="1447547"/>
            <a:ext cx="665973" cy="66597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5"/>
          <p:cNvSpPr/>
          <p:nvPr/>
        </p:nvSpPr>
        <p:spPr>
          <a:xfrm rot="-5400000">
            <a:off x="1780155" y="1862873"/>
            <a:ext cx="165426" cy="944371"/>
          </a:xfrm>
          <a:prstGeom prst="leftBrace">
            <a:avLst>
              <a:gd fmla="val 8333" name="adj1"/>
              <a:gd fmla="val 49494" name="adj2"/>
            </a:avLst>
          </a:prstGeom>
          <a:noFill/>
          <a:ln cap="flat" cmpd="sng" w="2857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5"/>
          <p:cNvSpPr txBox="1"/>
          <p:nvPr/>
        </p:nvSpPr>
        <p:spPr>
          <a:xfrm>
            <a:off x="1433026" y="2464007"/>
            <a:ext cx="8596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SETUP</a:t>
            </a:r>
            <a:endParaRPr/>
          </a:p>
        </p:txBody>
      </p:sp>
      <p:pic>
        <p:nvPicPr>
          <p:cNvPr descr="En bild som visar ritning, rum&#10;&#10;Automatiskt genererad beskrivning" id="284" name="Google Shape;28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57199" y="1935852"/>
            <a:ext cx="665973" cy="66597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5"/>
          <p:cNvSpPr/>
          <p:nvPr/>
        </p:nvSpPr>
        <p:spPr>
          <a:xfrm>
            <a:off x="4357199" y="1252924"/>
            <a:ext cx="665973" cy="665973"/>
          </a:xfrm>
          <a:prstGeom prst="ellipse">
            <a:avLst/>
          </a:prstGeom>
          <a:solidFill>
            <a:srgbClr val="9AAED2"/>
          </a:solidFill>
          <a:ln cap="flat" cmpd="sng" w="25400">
            <a:solidFill>
              <a:srgbClr val="8F8D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hu-HU" sz="1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CES</a:t>
            </a:r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4853218" y="934023"/>
            <a:ext cx="594932" cy="453569"/>
          </a:xfrm>
          <a:prstGeom prst="roundRect">
            <a:avLst>
              <a:gd fmla="val 16667" name="adj"/>
            </a:avLst>
          </a:prstGeom>
          <a:solidFill>
            <a:srgbClr val="8F8D8C"/>
          </a:solidFill>
          <a:ln cap="flat" cmpd="sng" w="28575">
            <a:solidFill>
              <a:srgbClr val="8F8D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hu-HU" sz="1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Virtual DSP</a:t>
            </a:r>
            <a:endParaRPr/>
          </a:p>
        </p:txBody>
      </p:sp>
      <p:cxnSp>
        <p:nvCxnSpPr>
          <p:cNvPr id="287" name="Google Shape;287;p25"/>
          <p:cNvCxnSpPr/>
          <p:nvPr/>
        </p:nvCxnSpPr>
        <p:spPr>
          <a:xfrm>
            <a:off x="3080729" y="1772461"/>
            <a:ext cx="137822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En bild som visar ritning&#10;&#10;Automatiskt genererad beskrivning" id="288" name="Google Shape;28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106" y="991444"/>
            <a:ext cx="665973" cy="665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 bild som visar klocka, tallrik&#10;&#10;Automatiskt genererad beskrivning" id="289" name="Google Shape;289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74551" y="2081374"/>
            <a:ext cx="665973" cy="665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 bild som visar ritning&#10;&#10;Automatiskt genererad beskrivning" id="290" name="Google Shape;290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02674" y="2068387"/>
            <a:ext cx="665973" cy="665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 bild som visar ritning&#10;&#10;Automatiskt genererad beskrivning" id="291" name="Google Shape;291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84565" y="968719"/>
            <a:ext cx="665973" cy="6659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25"/>
          <p:cNvCxnSpPr/>
          <p:nvPr/>
        </p:nvCxnSpPr>
        <p:spPr>
          <a:xfrm flipH="1" rot="10800000">
            <a:off x="5646428" y="1387592"/>
            <a:ext cx="537855" cy="366586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" name="Google Shape;293;p25"/>
          <p:cNvCxnSpPr/>
          <p:nvPr/>
        </p:nvCxnSpPr>
        <p:spPr>
          <a:xfrm>
            <a:off x="5646428" y="2081374"/>
            <a:ext cx="537854" cy="336398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En bild som visar ritning, mätare&#10;&#10;Automatiskt genererad beskrivning" id="294" name="Google Shape;294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56711" y="1541665"/>
            <a:ext cx="377232" cy="3772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25"/>
          <p:cNvCxnSpPr/>
          <p:nvPr/>
        </p:nvCxnSpPr>
        <p:spPr>
          <a:xfrm>
            <a:off x="3893543" y="1730281"/>
            <a:ext cx="137822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25"/>
          <p:cNvSpPr txBox="1"/>
          <p:nvPr/>
        </p:nvSpPr>
        <p:spPr>
          <a:xfrm>
            <a:off x="7202798" y="1256866"/>
            <a:ext cx="8657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hu-HU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.NET</a:t>
            </a:r>
            <a:endParaRPr/>
          </a:p>
        </p:txBody>
      </p:sp>
      <p:sp>
        <p:nvSpPr>
          <p:cNvPr id="297" name="Google Shape;297;p25"/>
          <p:cNvSpPr txBox="1"/>
          <p:nvPr/>
        </p:nvSpPr>
        <p:spPr>
          <a:xfrm>
            <a:off x="2381062" y="3161285"/>
            <a:ext cx="11566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Okos telefon,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Tablet a SETUP-hoz</a:t>
            </a:r>
            <a:endParaRPr/>
          </a:p>
        </p:txBody>
      </p:sp>
      <p:sp>
        <p:nvSpPr>
          <p:cNvPr id="298" name="Google Shape;298;p25"/>
          <p:cNvSpPr txBox="1"/>
          <p:nvPr/>
        </p:nvSpPr>
        <p:spPr>
          <a:xfrm>
            <a:off x="1576715" y="3252186"/>
            <a:ext cx="8439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Bluetooth</a:t>
            </a:r>
            <a:endParaRPr b="0" i="0" sz="12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388311" y="2833642"/>
            <a:ext cx="128285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SPM Airius, vezeték nélküli szenzorok a gépeken</a:t>
            </a:r>
            <a:endParaRPr/>
          </a:p>
        </p:txBody>
      </p:sp>
      <p:sp>
        <p:nvSpPr>
          <p:cNvPr id="300" name="Google Shape;300;p25"/>
          <p:cNvSpPr txBox="1"/>
          <p:nvPr/>
        </p:nvSpPr>
        <p:spPr>
          <a:xfrm>
            <a:off x="3537684" y="3321386"/>
            <a:ext cx="58236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WiFi</a:t>
            </a:r>
            <a:endParaRPr b="0" i="0" sz="12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5"/>
          <p:cNvSpPr txBox="1"/>
          <p:nvPr/>
        </p:nvSpPr>
        <p:spPr>
          <a:xfrm>
            <a:off x="4206862" y="2929021"/>
            <a:ext cx="156318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„Condmaster” SPM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szakértői rendszer helyi szervere (CES), beágyazott virtuális DSP-vel (Digital Signal Processor) </a:t>
            </a:r>
            <a:endParaRPr/>
          </a:p>
        </p:txBody>
      </p:sp>
      <p:sp>
        <p:nvSpPr>
          <p:cNvPr id="302" name="Google Shape;302;p25"/>
          <p:cNvSpPr txBox="1"/>
          <p:nvPr/>
        </p:nvSpPr>
        <p:spPr>
          <a:xfrm>
            <a:off x="8423420" y="1324430"/>
            <a:ext cx="207459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Eredmények: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 gépállapot, géphibák, trendek, karbantartási javaslatok, riportok, értesítés küldés, riasztás szervíznek, üzemeltetőnek</a:t>
            </a:r>
            <a:endParaRPr/>
          </a:p>
        </p:txBody>
      </p:sp>
      <p:sp>
        <p:nvSpPr>
          <p:cNvPr id="303" name="Google Shape;303;p25"/>
          <p:cNvSpPr txBox="1"/>
          <p:nvPr/>
        </p:nvSpPr>
        <p:spPr>
          <a:xfrm>
            <a:off x="966063" y="4235642"/>
            <a:ext cx="87219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Javasolható: nagy állattartó telepek légtechnikai rendszereihez, víz szennyvíz szivattyúkat, öntöző rendszereket üzemeltető komplex telepek fontos gépeinek prediktív karbantartásához</a:t>
            </a:r>
            <a:endParaRPr/>
          </a:p>
        </p:txBody>
      </p:sp>
      <p:pic>
        <p:nvPicPr>
          <p:cNvPr id="304" name="Google Shape;304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529338" y="4865154"/>
            <a:ext cx="1937353" cy="145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935467" y="4853638"/>
            <a:ext cx="2266109" cy="151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40920" y="4886416"/>
            <a:ext cx="2216758" cy="147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448907" y="4860735"/>
            <a:ext cx="2255350" cy="150083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5"/>
          <p:cNvSpPr txBox="1"/>
          <p:nvPr/>
        </p:nvSpPr>
        <p:spPr>
          <a:xfrm>
            <a:off x="6537210" y="2796667"/>
            <a:ext cx="315082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Homolya Gy: SPM training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5"/>
          <p:cNvSpPr/>
          <p:nvPr/>
        </p:nvSpPr>
        <p:spPr>
          <a:xfrm>
            <a:off x="4047586" y="6427777"/>
            <a:ext cx="49792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https://chemplex.hu, https://foxer.hu, http://hu.dpwaterpump.com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 txBox="1"/>
          <p:nvPr/>
        </p:nvSpPr>
        <p:spPr>
          <a:xfrm>
            <a:off x="677008" y="307731"/>
            <a:ext cx="92231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6. Felhő alapú rendszer</a:t>
            </a:r>
            <a:endParaRPr/>
          </a:p>
        </p:txBody>
      </p:sp>
      <p:pic>
        <p:nvPicPr>
          <p:cNvPr descr="En bild som visar ritning&#10;&#10;Automatiskt genererad beskrivning" id="315" name="Google Shape;31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1387" y="1843178"/>
            <a:ext cx="665973" cy="66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7030" y="2042853"/>
            <a:ext cx="271676" cy="271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 bild som visar ritning&#10;&#10;Automatiskt genererad beskrivning" id="317" name="Google Shape;31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063" y="1843179"/>
            <a:ext cx="665973" cy="66597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6"/>
          <p:cNvSpPr/>
          <p:nvPr/>
        </p:nvSpPr>
        <p:spPr>
          <a:xfrm rot="-5400000">
            <a:off x="1780155" y="2258505"/>
            <a:ext cx="165426" cy="944371"/>
          </a:xfrm>
          <a:prstGeom prst="leftBrace">
            <a:avLst>
              <a:gd fmla="val 8333" name="adj1"/>
              <a:gd fmla="val 49494" name="adj2"/>
            </a:avLst>
          </a:prstGeom>
          <a:noFill/>
          <a:ln cap="flat" cmpd="sng" w="2857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26"/>
          <p:cNvSpPr txBox="1"/>
          <p:nvPr/>
        </p:nvSpPr>
        <p:spPr>
          <a:xfrm>
            <a:off x="1433026" y="2859639"/>
            <a:ext cx="8596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SETUP</a:t>
            </a:r>
            <a:endParaRPr/>
          </a:p>
        </p:txBody>
      </p:sp>
      <p:cxnSp>
        <p:nvCxnSpPr>
          <p:cNvPr id="320" name="Google Shape;320;p26"/>
          <p:cNvCxnSpPr/>
          <p:nvPr/>
        </p:nvCxnSpPr>
        <p:spPr>
          <a:xfrm>
            <a:off x="3080729" y="2168093"/>
            <a:ext cx="137822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En bild som visar ritning, mätare&#10;&#10;Automatiskt genererad beskrivning" id="321" name="Google Shape;321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6711" y="1937297"/>
            <a:ext cx="377232" cy="377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 bild som visar ritning&#10;&#10;Automatiskt genererad beskrivning" id="322" name="Google Shape;32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261" y="1916017"/>
            <a:ext cx="714251" cy="714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26"/>
          <p:cNvGrpSpPr/>
          <p:nvPr/>
        </p:nvGrpSpPr>
        <p:grpSpPr>
          <a:xfrm>
            <a:off x="6733609" y="1878481"/>
            <a:ext cx="714251" cy="714251"/>
            <a:chOff x="10398361" y="2826176"/>
            <a:chExt cx="1485269" cy="1485269"/>
          </a:xfrm>
        </p:grpSpPr>
        <p:pic>
          <p:nvPicPr>
            <p:cNvPr descr="En bild som visar ritning&#10;&#10;Automatiskt genererad beskrivning" id="324" name="Google Shape;324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398361" y="2826176"/>
              <a:ext cx="1485269" cy="14852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26"/>
            <p:cNvSpPr txBox="1"/>
            <p:nvPr/>
          </p:nvSpPr>
          <p:spPr>
            <a:xfrm>
              <a:off x="10708130" y="3557023"/>
              <a:ext cx="1087444" cy="576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1" i="0" lang="hu-HU" sz="10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.</a:t>
              </a:r>
              <a:r>
                <a:rPr b="1" i="0" lang="hu-HU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NET</a:t>
              </a:r>
              <a:endParaRPr/>
            </a:p>
          </p:txBody>
        </p:sp>
      </p:grpSp>
      <p:cxnSp>
        <p:nvCxnSpPr>
          <p:cNvPr id="326" name="Google Shape;326;p26"/>
          <p:cNvCxnSpPr/>
          <p:nvPr/>
        </p:nvCxnSpPr>
        <p:spPr>
          <a:xfrm flipH="1" rot="10800000">
            <a:off x="3927562" y="1929970"/>
            <a:ext cx="179672" cy="112883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7" name="Google Shape;327;p26"/>
          <p:cNvCxnSpPr/>
          <p:nvPr/>
        </p:nvCxnSpPr>
        <p:spPr>
          <a:xfrm>
            <a:off x="5606567" y="1937297"/>
            <a:ext cx="172180" cy="112188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8" name="Google Shape;328;p26"/>
          <p:cNvSpPr/>
          <p:nvPr/>
        </p:nvSpPr>
        <p:spPr>
          <a:xfrm>
            <a:off x="4353746" y="1301354"/>
            <a:ext cx="1033078" cy="188656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En bild som visar ritning, rum&#10;&#10;Automatiskt genererad beskrivning" id="329" name="Google Shape;329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65224" y="1853266"/>
            <a:ext cx="419877" cy="41987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6"/>
          <p:cNvSpPr/>
          <p:nvPr/>
        </p:nvSpPr>
        <p:spPr>
          <a:xfrm>
            <a:off x="4784654" y="1849025"/>
            <a:ext cx="525007" cy="527558"/>
          </a:xfrm>
          <a:prstGeom prst="ellipse">
            <a:avLst/>
          </a:prstGeom>
          <a:solidFill>
            <a:srgbClr val="9AAED2"/>
          </a:solidFill>
          <a:ln cap="flat" cmpd="sng" w="25400">
            <a:solidFill>
              <a:srgbClr val="8F8D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hu-HU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CES</a:t>
            </a:r>
            <a:endParaRPr/>
          </a:p>
        </p:txBody>
      </p:sp>
      <p:sp>
        <p:nvSpPr>
          <p:cNvPr id="331" name="Google Shape;331;p26"/>
          <p:cNvSpPr/>
          <p:nvPr/>
        </p:nvSpPr>
        <p:spPr>
          <a:xfrm>
            <a:off x="4719749" y="2376583"/>
            <a:ext cx="589912" cy="325315"/>
          </a:xfrm>
          <a:prstGeom prst="roundRect">
            <a:avLst>
              <a:gd fmla="val 16667" name="adj"/>
            </a:avLst>
          </a:prstGeom>
          <a:solidFill>
            <a:srgbClr val="8F8D8C"/>
          </a:solidFill>
          <a:ln cap="flat" cmpd="sng" w="28575">
            <a:solidFill>
              <a:srgbClr val="8F8D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hu-HU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Virtual</a:t>
            </a:r>
            <a:r>
              <a:rPr b="0" i="0" lang="hu-HU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DSP</a:t>
            </a:r>
            <a:endParaRPr/>
          </a:p>
        </p:txBody>
      </p:sp>
      <p:pic>
        <p:nvPicPr>
          <p:cNvPr descr="En bild som visar byggnad&#10;&#10;Automatiskt genererad beskrivning" id="332" name="Google Shape;332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42392" y="1417868"/>
            <a:ext cx="967269" cy="419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 bild som visar ritning&#10;&#10;Automatiskt genererad beskrivning" id="333" name="Google Shape;333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97845" y="2884727"/>
            <a:ext cx="811816" cy="20588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6"/>
          <p:cNvSpPr txBox="1"/>
          <p:nvPr/>
        </p:nvSpPr>
        <p:spPr>
          <a:xfrm>
            <a:off x="683205" y="909330"/>
            <a:ext cx="57242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helyi szerver kiváltható felhő alapú szolgáltatással</a:t>
            </a:r>
            <a:endParaRPr/>
          </a:p>
        </p:txBody>
      </p:sp>
      <p:sp>
        <p:nvSpPr>
          <p:cNvPr id="335" name="Google Shape;335;p26"/>
          <p:cNvSpPr txBox="1"/>
          <p:nvPr/>
        </p:nvSpPr>
        <p:spPr>
          <a:xfrm>
            <a:off x="921415" y="3640262"/>
            <a:ext cx="10279299" cy="2200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érzékelő kezdeti beállítása Bluetooth-on keresztül SPM Connect app program segítségével.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SPM Connect app-ban szükséges összes információt az SPM biztosítja.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adatokat elküldik az SPM felhőbe, amelyet a Microsoft Azure tárol.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eredmények csak a Condmaster.NET-en keresztül érhetők el.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SPM felhőmegoldás a következőket tartalmazza: SQL Server, a felhőben tárolva. Az egyes szinteknél megadott tárhely (azaz az Airius-érzékelők száma) garantáltan három évig elegendő, ha érzékelőnként és naponta négy háromcsatornás mérést végeznek. További adattárolás könnyen hozzáadható. Condmaster Entity Server (CES), a Cloud szolgáltatásban tárolva.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0" i="0" lang="hu-HU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előfizetés azt jelenti, hogy az ügyfeleknek havonta számlázzák a kiválasztott számú Airius érzékelő tárhelyének költségét.</a:t>
            </a:r>
            <a:endParaRPr/>
          </a:p>
        </p:txBody>
      </p:sp>
      <p:sp>
        <p:nvSpPr>
          <p:cNvPr id="336" name="Google Shape;336;p26"/>
          <p:cNvSpPr txBox="1"/>
          <p:nvPr/>
        </p:nvSpPr>
        <p:spPr>
          <a:xfrm>
            <a:off x="7757347" y="1602558"/>
            <a:ext cx="207459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Eredmények: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 gépállapot, géphibák, trendek, karbantartási javaslatok, riportok, értesítés küldés, riasztás szervíznek, üzemeltetőnek</a:t>
            </a:r>
            <a:endParaRPr/>
          </a:p>
        </p:txBody>
      </p:sp>
      <p:sp>
        <p:nvSpPr>
          <p:cNvPr id="337" name="Google Shape;337;p26"/>
          <p:cNvSpPr txBox="1"/>
          <p:nvPr/>
        </p:nvSpPr>
        <p:spPr>
          <a:xfrm>
            <a:off x="5288573" y="3103352"/>
            <a:ext cx="315082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Homolya Gy: SPM training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2" name="Google Shape;342;p27"/>
          <p:cNvCxnSpPr/>
          <p:nvPr/>
        </p:nvCxnSpPr>
        <p:spPr>
          <a:xfrm>
            <a:off x="7455665" y="4294746"/>
            <a:ext cx="1692061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3" name="Google Shape;343;p27"/>
          <p:cNvSpPr txBox="1"/>
          <p:nvPr/>
        </p:nvSpPr>
        <p:spPr>
          <a:xfrm>
            <a:off x="551657" y="308424"/>
            <a:ext cx="104563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7. Teljes prediktív szolgáltatás (informatikai megoldások: A, B, C, D)</a:t>
            </a:r>
            <a:endParaRPr b="0" i="0" sz="2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n bild som visar ritning&#10;&#10;Automatiskt genererad beskrivning" id="344" name="Google Shape;34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657" y="4294925"/>
            <a:ext cx="873125" cy="87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 bild som visar ritning, mätare&#10;&#10;Automatiskt genererad beskrivning" id="345" name="Google Shape;34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5380" y="4062739"/>
            <a:ext cx="841312" cy="84131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7"/>
          <p:cNvSpPr/>
          <p:nvPr/>
        </p:nvSpPr>
        <p:spPr>
          <a:xfrm>
            <a:off x="397622" y="2699541"/>
            <a:ext cx="3535281" cy="313959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47" name="Google Shape;347;p27"/>
          <p:cNvGrpSpPr/>
          <p:nvPr/>
        </p:nvGrpSpPr>
        <p:grpSpPr>
          <a:xfrm>
            <a:off x="3382037" y="3989483"/>
            <a:ext cx="1081087" cy="873125"/>
            <a:chOff x="6954458" y="802620"/>
            <a:chExt cx="1081087" cy="873125"/>
          </a:xfrm>
        </p:grpSpPr>
        <p:sp>
          <p:nvSpPr>
            <p:cNvPr id="348" name="Google Shape;348;p27"/>
            <p:cNvSpPr/>
            <p:nvPr/>
          </p:nvSpPr>
          <p:spPr>
            <a:xfrm>
              <a:off x="6954458" y="802620"/>
              <a:ext cx="1081087" cy="87312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49" name="Google Shape;349;p27"/>
            <p:cNvGrpSpPr/>
            <p:nvPr/>
          </p:nvGrpSpPr>
          <p:grpSpPr>
            <a:xfrm>
              <a:off x="7008572" y="802620"/>
              <a:ext cx="979157" cy="777311"/>
              <a:chOff x="5663380" y="3205163"/>
              <a:chExt cx="979157" cy="777311"/>
            </a:xfrm>
          </p:grpSpPr>
          <p:sp>
            <p:nvSpPr>
              <p:cNvPr id="350" name="Google Shape;350;p27"/>
              <p:cNvSpPr/>
              <p:nvPr/>
            </p:nvSpPr>
            <p:spPr>
              <a:xfrm>
                <a:off x="5663381" y="342900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1" name="Google Shape;351;p27"/>
              <p:cNvSpPr/>
              <p:nvPr/>
            </p:nvSpPr>
            <p:spPr>
              <a:xfrm>
                <a:off x="6005475" y="342900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2" name="Google Shape;352;p27"/>
              <p:cNvSpPr/>
              <p:nvPr/>
            </p:nvSpPr>
            <p:spPr>
              <a:xfrm>
                <a:off x="6347569" y="342900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3" name="Google Shape;353;p27"/>
              <p:cNvSpPr/>
              <p:nvPr/>
            </p:nvSpPr>
            <p:spPr>
              <a:xfrm>
                <a:off x="5835766" y="362585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4" name="Google Shape;354;p27"/>
              <p:cNvSpPr/>
              <p:nvPr/>
            </p:nvSpPr>
            <p:spPr>
              <a:xfrm>
                <a:off x="6181033" y="362585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5" name="Google Shape;355;p27"/>
              <p:cNvSpPr/>
              <p:nvPr/>
            </p:nvSpPr>
            <p:spPr>
              <a:xfrm>
                <a:off x="5663380" y="382270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6" name="Google Shape;356;p27"/>
              <p:cNvSpPr/>
              <p:nvPr/>
            </p:nvSpPr>
            <p:spPr>
              <a:xfrm>
                <a:off x="6005475" y="382270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7" name="Google Shape;357;p27"/>
              <p:cNvSpPr/>
              <p:nvPr/>
            </p:nvSpPr>
            <p:spPr>
              <a:xfrm>
                <a:off x="6347570" y="382270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8" name="Google Shape;358;p27"/>
              <p:cNvSpPr/>
              <p:nvPr/>
            </p:nvSpPr>
            <p:spPr>
              <a:xfrm>
                <a:off x="5663380" y="3625850"/>
                <a:ext cx="126156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9" name="Google Shape;359;p27"/>
              <p:cNvSpPr/>
              <p:nvPr/>
            </p:nvSpPr>
            <p:spPr>
              <a:xfrm>
                <a:off x="6516380" y="3625850"/>
                <a:ext cx="126156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0" name="Google Shape;360;p27"/>
              <p:cNvSpPr txBox="1"/>
              <p:nvPr/>
            </p:nvSpPr>
            <p:spPr>
              <a:xfrm>
                <a:off x="5663380" y="3205163"/>
                <a:ext cx="97915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hu-HU" sz="1200" u="none" cap="none" strike="noStrik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FIREWALL</a:t>
                </a:r>
                <a:endParaRPr/>
              </a:p>
            </p:txBody>
          </p:sp>
        </p:grpSp>
      </p:grpSp>
      <p:grpSp>
        <p:nvGrpSpPr>
          <p:cNvPr id="361" name="Google Shape;361;p27"/>
          <p:cNvGrpSpPr/>
          <p:nvPr/>
        </p:nvGrpSpPr>
        <p:grpSpPr>
          <a:xfrm>
            <a:off x="2719059" y="3174360"/>
            <a:ext cx="994306" cy="430508"/>
            <a:chOff x="2719059" y="3508456"/>
            <a:chExt cx="994306" cy="430508"/>
          </a:xfrm>
        </p:grpSpPr>
        <p:sp>
          <p:nvSpPr>
            <p:cNvPr id="362" name="Google Shape;362;p27"/>
            <p:cNvSpPr/>
            <p:nvPr/>
          </p:nvSpPr>
          <p:spPr>
            <a:xfrm>
              <a:off x="2879533" y="3757989"/>
              <a:ext cx="689104" cy="180975"/>
            </a:xfrm>
            <a:prstGeom prst="roundRect">
              <a:avLst>
                <a:gd fmla="val 16667" name="adj"/>
              </a:avLst>
            </a:prstGeom>
            <a:solidFill>
              <a:srgbClr val="8F8D8C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3451162" y="3815139"/>
              <a:ext cx="66676" cy="65464"/>
            </a:xfrm>
            <a:prstGeom prst="ellipse">
              <a:avLst/>
            </a:prstGeom>
            <a:solidFill>
              <a:srgbClr val="77DC2C"/>
            </a:solidFill>
            <a:ln cap="flat" cmpd="sng" w="25400">
              <a:solidFill>
                <a:srgbClr val="77DC2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3333687" y="3815139"/>
              <a:ext cx="66676" cy="65464"/>
            </a:xfrm>
            <a:prstGeom prst="ellipse">
              <a:avLst/>
            </a:prstGeom>
            <a:solidFill>
              <a:srgbClr val="77DC2C"/>
            </a:solidFill>
            <a:ln cap="flat" cmpd="sng" w="25400">
              <a:solidFill>
                <a:srgbClr val="77DC2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3216212" y="3815139"/>
              <a:ext cx="66676" cy="65464"/>
            </a:xfrm>
            <a:prstGeom prst="ellipse">
              <a:avLst/>
            </a:prstGeom>
            <a:solidFill>
              <a:srgbClr val="77DC2C"/>
            </a:solidFill>
            <a:ln cap="flat" cmpd="sng" w="25400">
              <a:solidFill>
                <a:srgbClr val="77DC2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6" name="Google Shape;366;p27"/>
            <p:cNvSpPr txBox="1"/>
            <p:nvPr/>
          </p:nvSpPr>
          <p:spPr>
            <a:xfrm>
              <a:off x="2719059" y="3508456"/>
              <a:ext cx="9943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hu-HU" sz="12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4G MODEM</a:t>
              </a:r>
              <a:endParaRPr/>
            </a:p>
          </p:txBody>
        </p:sp>
      </p:grpSp>
      <p:grpSp>
        <p:nvGrpSpPr>
          <p:cNvPr id="367" name="Google Shape;367;p27"/>
          <p:cNvGrpSpPr/>
          <p:nvPr/>
        </p:nvGrpSpPr>
        <p:grpSpPr>
          <a:xfrm>
            <a:off x="4508817" y="2227424"/>
            <a:ext cx="1299626" cy="1293302"/>
            <a:chOff x="4226973" y="2683785"/>
            <a:chExt cx="1299626" cy="1293302"/>
          </a:xfrm>
        </p:grpSpPr>
        <p:cxnSp>
          <p:nvCxnSpPr>
            <p:cNvPr id="368" name="Google Shape;368;p27"/>
            <p:cNvCxnSpPr/>
            <p:nvPr/>
          </p:nvCxnSpPr>
          <p:spPr>
            <a:xfrm flipH="1" rot="10800000">
              <a:off x="4591050" y="2909888"/>
              <a:ext cx="295275" cy="77625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9" name="Google Shape;369;p27"/>
            <p:cNvCxnSpPr/>
            <p:nvPr/>
          </p:nvCxnSpPr>
          <p:spPr>
            <a:xfrm rot="10800000">
              <a:off x="4702970" y="3402807"/>
              <a:ext cx="466724" cy="261938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0" name="Google Shape;370;p27"/>
            <p:cNvCxnSpPr/>
            <p:nvPr/>
          </p:nvCxnSpPr>
          <p:spPr>
            <a:xfrm rot="10800000">
              <a:off x="4886325" y="2909888"/>
              <a:ext cx="295275" cy="77625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1" name="Google Shape;371;p27"/>
            <p:cNvCxnSpPr/>
            <p:nvPr/>
          </p:nvCxnSpPr>
          <p:spPr>
            <a:xfrm flipH="1" rot="10800000">
              <a:off x="4602956" y="3402807"/>
              <a:ext cx="466724" cy="261938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2" name="Google Shape;372;p27"/>
            <p:cNvCxnSpPr/>
            <p:nvPr/>
          </p:nvCxnSpPr>
          <p:spPr>
            <a:xfrm flipH="1" rot="10800000">
              <a:off x="4702970" y="3195638"/>
              <a:ext cx="288130" cy="18576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3" name="Google Shape;373;p27"/>
            <p:cNvCxnSpPr/>
            <p:nvPr/>
          </p:nvCxnSpPr>
          <p:spPr>
            <a:xfrm rot="10800000">
              <a:off x="4781550" y="3195637"/>
              <a:ext cx="288130" cy="18576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4" name="Google Shape;374;p27"/>
            <p:cNvCxnSpPr/>
            <p:nvPr/>
          </p:nvCxnSpPr>
          <p:spPr>
            <a:xfrm rot="10800000">
              <a:off x="4836318" y="3033713"/>
              <a:ext cx="141685" cy="122636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5" name="Google Shape;375;p27"/>
            <p:cNvCxnSpPr/>
            <p:nvPr/>
          </p:nvCxnSpPr>
          <p:spPr>
            <a:xfrm flipH="1" rot="10800000">
              <a:off x="4797027" y="3033713"/>
              <a:ext cx="141685" cy="122636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6" name="Google Shape;376;p27"/>
            <p:cNvSpPr/>
            <p:nvPr/>
          </p:nvSpPr>
          <p:spPr>
            <a:xfrm>
              <a:off x="4858940" y="2824163"/>
              <a:ext cx="55959" cy="50007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7" name="Google Shape;377;p27"/>
            <p:cNvSpPr/>
            <p:nvPr/>
          </p:nvSpPr>
          <p:spPr>
            <a:xfrm rot="2627211">
              <a:off x="4812768" y="2771775"/>
              <a:ext cx="154781" cy="152431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12700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8" name="Google Shape;378;p27"/>
            <p:cNvSpPr/>
            <p:nvPr/>
          </p:nvSpPr>
          <p:spPr>
            <a:xfrm flipH="1" rot="-2627211">
              <a:off x="4805622" y="2771776"/>
              <a:ext cx="154781" cy="152431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12700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9" name="Google Shape;379;p27"/>
            <p:cNvSpPr/>
            <p:nvPr/>
          </p:nvSpPr>
          <p:spPr>
            <a:xfrm flipH="1" rot="-2627211">
              <a:off x="4770551" y="2732462"/>
              <a:ext cx="224922" cy="234656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12700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 rot="2627211">
              <a:off x="4782911" y="2728979"/>
              <a:ext cx="224922" cy="234656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12700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1" name="Google Shape;381;p27"/>
            <p:cNvSpPr txBox="1"/>
            <p:nvPr/>
          </p:nvSpPr>
          <p:spPr>
            <a:xfrm>
              <a:off x="4226973" y="3700088"/>
              <a:ext cx="12996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hu-HU" sz="12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4G MOBILE DATA</a:t>
              </a:r>
              <a:endParaRPr/>
            </a:p>
          </p:txBody>
        </p:sp>
      </p:grpSp>
      <p:sp>
        <p:nvSpPr>
          <p:cNvPr id="382" name="Google Shape;382;p27"/>
          <p:cNvSpPr txBox="1"/>
          <p:nvPr/>
        </p:nvSpPr>
        <p:spPr>
          <a:xfrm>
            <a:off x="1769356" y="2414456"/>
            <a:ext cx="20465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hu-HU" sz="1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Felhasználó telephelye</a:t>
            </a:r>
            <a:endParaRPr/>
          </a:p>
        </p:txBody>
      </p:sp>
      <p:sp>
        <p:nvSpPr>
          <p:cNvPr id="383" name="Google Shape;383;p27"/>
          <p:cNvSpPr/>
          <p:nvPr/>
        </p:nvSpPr>
        <p:spPr>
          <a:xfrm>
            <a:off x="8172136" y="2752292"/>
            <a:ext cx="3535281" cy="313959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4" name="Google Shape;384;p27"/>
          <p:cNvGrpSpPr/>
          <p:nvPr/>
        </p:nvGrpSpPr>
        <p:grpSpPr>
          <a:xfrm>
            <a:off x="7834636" y="2087925"/>
            <a:ext cx="1413431" cy="1271183"/>
            <a:chOff x="7518983" y="1935138"/>
            <a:chExt cx="1413431" cy="1271183"/>
          </a:xfrm>
        </p:grpSpPr>
        <p:sp>
          <p:nvSpPr>
            <p:cNvPr id="385" name="Google Shape;385;p27"/>
            <p:cNvSpPr/>
            <p:nvPr/>
          </p:nvSpPr>
          <p:spPr>
            <a:xfrm>
              <a:off x="7518983" y="1935138"/>
              <a:ext cx="1413431" cy="127118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En bild som visar stopp, mörk, tecken, ljus&#10;&#10;Automatiskt genererad beskrivning" id="386" name="Google Shape;386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7594000" y="1993546"/>
              <a:ext cx="1263399" cy="10932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Google Shape;387;p27"/>
          <p:cNvSpPr txBox="1"/>
          <p:nvPr/>
        </p:nvSpPr>
        <p:spPr>
          <a:xfrm>
            <a:off x="8989890" y="2804299"/>
            <a:ext cx="14739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hu-HU" sz="1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Karbantartási szolgáltató, SPM</a:t>
            </a:r>
            <a:endParaRPr b="1" i="0" sz="12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8" name="Google Shape;388;p27"/>
          <p:cNvSpPr/>
          <p:nvPr/>
        </p:nvSpPr>
        <p:spPr>
          <a:xfrm>
            <a:off x="9159521" y="3916676"/>
            <a:ext cx="937468" cy="880811"/>
          </a:xfrm>
          <a:prstGeom prst="ellipse">
            <a:avLst/>
          </a:prstGeom>
          <a:solidFill>
            <a:srgbClr val="9AAED2"/>
          </a:solidFill>
          <a:ln cap="flat" cmpd="sng" w="25400">
            <a:solidFill>
              <a:srgbClr val="8F8D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hu-HU" sz="2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CES</a:t>
            </a:r>
            <a:endParaRPr/>
          </a:p>
        </p:txBody>
      </p:sp>
      <p:pic>
        <p:nvPicPr>
          <p:cNvPr descr="En bild som visar ritning, rum&#10;&#10;Automatiskt genererad beskrivning" id="389" name="Google Shape;38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4489" y="4633819"/>
            <a:ext cx="873125" cy="87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 bild som visar ritning&#10;&#10;Automatiskt genererad beskrivning" id="390" name="Google Shape;390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34489" y="3207220"/>
            <a:ext cx="873125" cy="873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27"/>
          <p:cNvCxnSpPr/>
          <p:nvPr/>
        </p:nvCxnSpPr>
        <p:spPr>
          <a:xfrm flipH="1" rot="10800000">
            <a:off x="1453760" y="4580361"/>
            <a:ext cx="308133" cy="8095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2" name="Google Shape;392;p27"/>
          <p:cNvCxnSpPr/>
          <p:nvPr/>
        </p:nvCxnSpPr>
        <p:spPr>
          <a:xfrm flipH="1" rot="10800000">
            <a:off x="3713365" y="2527012"/>
            <a:ext cx="1068000" cy="3990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3" name="Google Shape;393;p27"/>
          <p:cNvCxnSpPr/>
          <p:nvPr/>
        </p:nvCxnSpPr>
        <p:spPr>
          <a:xfrm>
            <a:off x="5463444" y="2911965"/>
            <a:ext cx="1976700" cy="13827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4" name="Google Shape;394;p27"/>
          <p:cNvSpPr txBox="1"/>
          <p:nvPr/>
        </p:nvSpPr>
        <p:spPr>
          <a:xfrm>
            <a:off x="2057996" y="3376050"/>
            <a:ext cx="4919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hu-HU" sz="2400" u="none" cap="none" strike="noStrike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endParaRPr/>
          </a:p>
        </p:txBody>
      </p:sp>
      <p:sp>
        <p:nvSpPr>
          <p:cNvPr id="395" name="Google Shape;395;p27"/>
          <p:cNvSpPr txBox="1"/>
          <p:nvPr/>
        </p:nvSpPr>
        <p:spPr>
          <a:xfrm>
            <a:off x="2745488" y="4042235"/>
            <a:ext cx="4919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b="1" i="0" lang="hu-HU" sz="2400" u="none" cap="none" strike="noStrike">
                <a:solidFill>
                  <a:srgbClr val="00B050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endParaRPr/>
          </a:p>
        </p:txBody>
      </p:sp>
      <p:cxnSp>
        <p:nvCxnSpPr>
          <p:cNvPr id="396" name="Google Shape;396;p27"/>
          <p:cNvCxnSpPr/>
          <p:nvPr/>
        </p:nvCxnSpPr>
        <p:spPr>
          <a:xfrm flipH="1" rot="10800000">
            <a:off x="4511254" y="4462585"/>
            <a:ext cx="2944411" cy="18827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7" name="Google Shape;397;p27"/>
          <p:cNvSpPr txBox="1"/>
          <p:nvPr/>
        </p:nvSpPr>
        <p:spPr>
          <a:xfrm>
            <a:off x="8661833" y="3765769"/>
            <a:ext cx="4919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Arial"/>
              <a:buNone/>
            </a:pPr>
            <a:r>
              <a:rPr b="1" i="0" lang="hu-HU" sz="2400" u="none" cap="none" strike="noStrike">
                <a:solidFill>
                  <a:srgbClr val="4472C4"/>
                </a:solidFill>
                <a:latin typeface="Avenir"/>
                <a:ea typeface="Avenir"/>
                <a:cs typeface="Avenir"/>
                <a:sym typeface="Avenir"/>
              </a:rPr>
              <a:t>C</a:t>
            </a:r>
            <a:endParaRPr/>
          </a:p>
        </p:txBody>
      </p:sp>
      <p:grpSp>
        <p:nvGrpSpPr>
          <p:cNvPr id="398" name="Google Shape;398;p27"/>
          <p:cNvGrpSpPr/>
          <p:nvPr/>
        </p:nvGrpSpPr>
        <p:grpSpPr>
          <a:xfrm>
            <a:off x="6290681" y="5187589"/>
            <a:ext cx="935681" cy="873126"/>
            <a:chOff x="5606052" y="200323"/>
            <a:chExt cx="2822451" cy="2815102"/>
          </a:xfrm>
        </p:grpSpPr>
        <p:grpSp>
          <p:nvGrpSpPr>
            <p:cNvPr id="399" name="Google Shape;399;p27"/>
            <p:cNvGrpSpPr/>
            <p:nvPr/>
          </p:nvGrpSpPr>
          <p:grpSpPr>
            <a:xfrm>
              <a:off x="5606052" y="200323"/>
              <a:ext cx="2822451" cy="2609308"/>
              <a:chOff x="5606052" y="200323"/>
              <a:chExt cx="2822451" cy="2609308"/>
            </a:xfrm>
          </p:grpSpPr>
          <p:sp>
            <p:nvSpPr>
              <p:cNvPr id="400" name="Google Shape;400;p27"/>
              <p:cNvSpPr/>
              <p:nvPr/>
            </p:nvSpPr>
            <p:spPr>
              <a:xfrm rot="5400000">
                <a:off x="6571248" y="-192278"/>
                <a:ext cx="990508" cy="1846689"/>
              </a:xfrm>
              <a:prstGeom prst="ellipse">
                <a:avLst/>
              </a:prstGeom>
              <a:noFill/>
              <a:ln cap="flat" cmpd="sng" w="38100">
                <a:solidFill>
                  <a:srgbClr val="4472C4">
                    <a:alpha val="4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281891" y="788237"/>
                <a:ext cx="1569227" cy="1492693"/>
              </a:xfrm>
              <a:prstGeom prst="ellipse">
                <a:avLst/>
              </a:prstGeom>
              <a:noFill/>
              <a:ln cap="flat" cmpd="sng" w="38100">
                <a:solidFill>
                  <a:srgbClr val="4472C4">
                    <a:alpha val="4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91778" y="789961"/>
                <a:ext cx="949452" cy="1490969"/>
              </a:xfrm>
              <a:prstGeom prst="ellipse">
                <a:avLst/>
              </a:prstGeom>
              <a:noFill/>
              <a:ln cap="flat" cmpd="sng" w="38100">
                <a:solidFill>
                  <a:srgbClr val="4472C4">
                    <a:alpha val="4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 rot="5400000">
                <a:off x="6586765" y="1391033"/>
                <a:ext cx="990508" cy="1846689"/>
              </a:xfrm>
              <a:prstGeom prst="ellipse">
                <a:avLst/>
              </a:prstGeom>
              <a:noFill/>
              <a:ln cap="flat" cmpd="sng" w="38100">
                <a:solidFill>
                  <a:srgbClr val="4472C4">
                    <a:alpha val="4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404" name="Google Shape;404;p27"/>
              <p:cNvCxnSpPr>
                <a:stCxn id="401" idx="2"/>
                <a:endCxn id="401" idx="6"/>
              </p:cNvCxnSpPr>
              <p:nvPr/>
            </p:nvCxnSpPr>
            <p:spPr>
              <a:xfrm>
                <a:off x="6281891" y="1534584"/>
                <a:ext cx="15693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472C4">
                    <a:alpha val="4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5" name="Google Shape;405;p27"/>
              <p:cNvCxnSpPr>
                <a:stCxn id="402" idx="0"/>
                <a:endCxn id="402" idx="4"/>
              </p:cNvCxnSpPr>
              <p:nvPr/>
            </p:nvCxnSpPr>
            <p:spPr>
              <a:xfrm>
                <a:off x="7066504" y="789961"/>
                <a:ext cx="0" cy="14910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472C4">
                    <a:alpha val="4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06" name="Google Shape;406;p27"/>
              <p:cNvSpPr/>
              <p:nvPr/>
            </p:nvSpPr>
            <p:spPr>
              <a:xfrm>
                <a:off x="6057278" y="200323"/>
                <a:ext cx="2076082" cy="488791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 rot="3078539">
                <a:off x="7387626" y="572643"/>
                <a:ext cx="928963" cy="513852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 flipH="1" rot="-3078539">
                <a:off x="5571815" y="668823"/>
                <a:ext cx="1252535" cy="513852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 rot="7655440">
                <a:off x="7477095" y="1865411"/>
                <a:ext cx="928963" cy="513852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 rot="-7161274">
                <a:off x="5712583" y="1865454"/>
                <a:ext cx="928963" cy="513852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11" name="Google Shape;411;p27"/>
            <p:cNvSpPr/>
            <p:nvPr/>
          </p:nvSpPr>
          <p:spPr>
            <a:xfrm>
              <a:off x="5920490" y="2526634"/>
              <a:ext cx="2076082" cy="48879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412" name="Google Shape;412;p27"/>
          <p:cNvCxnSpPr>
            <a:endCxn id="408" idx="0"/>
          </p:cNvCxnSpPr>
          <p:nvPr/>
        </p:nvCxnSpPr>
        <p:spPr>
          <a:xfrm>
            <a:off x="4511266" y="4593871"/>
            <a:ext cx="1909200" cy="7689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3" name="Google Shape;413;p27"/>
          <p:cNvCxnSpPr>
            <a:stCxn id="406" idx="0"/>
          </p:cNvCxnSpPr>
          <p:nvPr/>
        </p:nvCxnSpPr>
        <p:spPr>
          <a:xfrm rot="-5400000">
            <a:off x="7576994" y="3688789"/>
            <a:ext cx="706200" cy="2291400"/>
          </a:xfrm>
          <a:prstGeom prst="curvedConnector2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14" name="Google Shape;414;p27"/>
          <p:cNvGrpSpPr/>
          <p:nvPr/>
        </p:nvGrpSpPr>
        <p:grpSpPr>
          <a:xfrm>
            <a:off x="7657960" y="3904482"/>
            <a:ext cx="1081087" cy="873125"/>
            <a:chOff x="6954458" y="802620"/>
            <a:chExt cx="1081087" cy="873125"/>
          </a:xfrm>
        </p:grpSpPr>
        <p:sp>
          <p:nvSpPr>
            <p:cNvPr id="415" name="Google Shape;415;p27"/>
            <p:cNvSpPr/>
            <p:nvPr/>
          </p:nvSpPr>
          <p:spPr>
            <a:xfrm>
              <a:off x="6954458" y="802620"/>
              <a:ext cx="1081087" cy="87312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16" name="Google Shape;416;p27"/>
            <p:cNvGrpSpPr/>
            <p:nvPr/>
          </p:nvGrpSpPr>
          <p:grpSpPr>
            <a:xfrm>
              <a:off x="7008572" y="802620"/>
              <a:ext cx="979157" cy="777311"/>
              <a:chOff x="5663380" y="3205163"/>
              <a:chExt cx="979157" cy="777311"/>
            </a:xfrm>
          </p:grpSpPr>
          <p:sp>
            <p:nvSpPr>
              <p:cNvPr id="417" name="Google Shape;417;p27"/>
              <p:cNvSpPr/>
              <p:nvPr/>
            </p:nvSpPr>
            <p:spPr>
              <a:xfrm>
                <a:off x="5663381" y="342900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005475" y="342900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347569" y="342900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5835766" y="362585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181033" y="362585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5663380" y="382270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005475" y="382270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347570" y="3822700"/>
                <a:ext cx="294967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5663380" y="3625850"/>
                <a:ext cx="126156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516380" y="3625850"/>
                <a:ext cx="126156" cy="159774"/>
              </a:xfrm>
              <a:prstGeom prst="roundRect">
                <a:avLst>
                  <a:gd fmla="val 16667" name="adj"/>
                </a:avLst>
              </a:prstGeom>
              <a:solidFill>
                <a:srgbClr val="C55A11">
                  <a:alpha val="49019"/>
                </a:srgbClr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7" name="Google Shape;427;p27"/>
              <p:cNvSpPr txBox="1"/>
              <p:nvPr/>
            </p:nvSpPr>
            <p:spPr>
              <a:xfrm>
                <a:off x="5663380" y="3205163"/>
                <a:ext cx="97915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hu-HU" sz="1200" u="none" cap="none" strike="noStrik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FIREWALL</a:t>
                </a:r>
                <a:endParaRPr/>
              </a:p>
            </p:txBody>
          </p:sp>
        </p:grpSp>
      </p:grpSp>
      <p:sp>
        <p:nvSpPr>
          <p:cNvPr id="428" name="Google Shape;428;p27"/>
          <p:cNvSpPr txBox="1"/>
          <p:nvPr/>
        </p:nvSpPr>
        <p:spPr>
          <a:xfrm>
            <a:off x="7024734" y="4784484"/>
            <a:ext cx="4919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b="1" i="0" lang="hu-HU" sz="2400" u="none" cap="none" strike="noStrike">
                <a:solidFill>
                  <a:srgbClr val="7030A0"/>
                </a:solidFill>
                <a:latin typeface="Avenir"/>
                <a:ea typeface="Avenir"/>
                <a:cs typeface="Avenir"/>
                <a:sym typeface="Avenir"/>
              </a:rPr>
              <a:t>D</a:t>
            </a:r>
            <a:endParaRPr/>
          </a:p>
        </p:txBody>
      </p:sp>
      <p:cxnSp>
        <p:nvCxnSpPr>
          <p:cNvPr id="429" name="Google Shape;429;p27"/>
          <p:cNvCxnSpPr/>
          <p:nvPr/>
        </p:nvCxnSpPr>
        <p:spPr>
          <a:xfrm flipH="1" rot="10800000">
            <a:off x="10156216" y="3916676"/>
            <a:ext cx="278273" cy="16544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0" name="Google Shape;430;p27"/>
          <p:cNvCxnSpPr/>
          <p:nvPr/>
        </p:nvCxnSpPr>
        <p:spPr>
          <a:xfrm>
            <a:off x="10096989" y="4678980"/>
            <a:ext cx="287676" cy="18484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1" name="Google Shape;431;p27"/>
          <p:cNvSpPr txBox="1"/>
          <p:nvPr/>
        </p:nvSpPr>
        <p:spPr>
          <a:xfrm>
            <a:off x="5480278" y="5771311"/>
            <a:ext cx="139952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hu-HU" sz="1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3:rd PARTY</a:t>
            </a:r>
            <a:endParaRPr/>
          </a:p>
        </p:txBody>
      </p:sp>
      <p:pic>
        <p:nvPicPr>
          <p:cNvPr id="432" name="Google Shape;432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2302" y="2345871"/>
            <a:ext cx="1363677" cy="9074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3" name="Google Shape;433;p27"/>
          <p:cNvCxnSpPr/>
          <p:nvPr/>
        </p:nvCxnSpPr>
        <p:spPr>
          <a:xfrm flipH="1" rot="10800000">
            <a:off x="2266037" y="3604939"/>
            <a:ext cx="519900" cy="457800"/>
          </a:xfrm>
          <a:prstGeom prst="curvedConnector2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4" name="Google Shape;434;p27"/>
          <p:cNvCxnSpPr/>
          <p:nvPr/>
        </p:nvCxnSpPr>
        <p:spPr>
          <a:xfrm>
            <a:off x="2686692" y="4483395"/>
            <a:ext cx="647100" cy="318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5" name="Google Shape;435;p27"/>
          <p:cNvSpPr/>
          <p:nvPr/>
        </p:nvSpPr>
        <p:spPr>
          <a:xfrm flipH="1">
            <a:off x="3103683" y="1721214"/>
            <a:ext cx="6796453" cy="676493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7"/>
          <p:cNvSpPr txBox="1"/>
          <p:nvPr/>
        </p:nvSpPr>
        <p:spPr>
          <a:xfrm>
            <a:off x="4185067" y="944566"/>
            <a:ext cx="773820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Információ visszacsatolás: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 gépállapotok, hibatrendek, hibák, karbantartási program, optimalizált beavatkozások, folyamat felügyelet, riasztások, szerviz szolgáltató</a:t>
            </a:r>
            <a:endParaRPr/>
          </a:p>
        </p:txBody>
      </p:sp>
      <p:sp>
        <p:nvSpPr>
          <p:cNvPr id="437" name="Google Shape;437;p27"/>
          <p:cNvSpPr/>
          <p:nvPr/>
        </p:nvSpPr>
        <p:spPr>
          <a:xfrm>
            <a:off x="3216212" y="5996887"/>
            <a:ext cx="6683925" cy="621314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7"/>
          <p:cNvSpPr txBox="1"/>
          <p:nvPr/>
        </p:nvSpPr>
        <p:spPr>
          <a:xfrm>
            <a:off x="5760524" y="6216328"/>
            <a:ext cx="20286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Mérés, adatgyűjtés</a:t>
            </a:r>
            <a:endParaRPr/>
          </a:p>
        </p:txBody>
      </p:sp>
      <p:sp>
        <p:nvSpPr>
          <p:cNvPr id="439" name="Google Shape;439;p27"/>
          <p:cNvSpPr txBox="1"/>
          <p:nvPr/>
        </p:nvSpPr>
        <p:spPr>
          <a:xfrm>
            <a:off x="9900137" y="5965308"/>
            <a:ext cx="315082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Homolya Gy: SPM training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8"/>
          <p:cNvSpPr txBox="1"/>
          <p:nvPr/>
        </p:nvSpPr>
        <p:spPr>
          <a:xfrm>
            <a:off x="650630" y="153062"/>
            <a:ext cx="53017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8. Milyen géphibák azonosíthatók?</a:t>
            </a:r>
            <a:endParaRPr/>
          </a:p>
        </p:txBody>
      </p:sp>
      <p:sp>
        <p:nvSpPr>
          <p:cNvPr id="445" name="Google Shape;445;p28"/>
          <p:cNvSpPr txBox="1"/>
          <p:nvPr>
            <p:ph idx="1" type="body"/>
          </p:nvPr>
        </p:nvSpPr>
        <p:spPr>
          <a:xfrm>
            <a:off x="504092" y="888115"/>
            <a:ext cx="4583113" cy="2901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lang="hu-H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Kiegyensúlyozatlanság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lang="hu-H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Tengely beállítási hiba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lang="hu-H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Gördülő csapágyak</a:t>
            </a: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Lazulás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Hajlott tengely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Excentrikusság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Szíj- és lánchajtás problémák</a:t>
            </a:r>
            <a:endParaRPr/>
          </a:p>
        </p:txBody>
      </p:sp>
      <p:sp>
        <p:nvSpPr>
          <p:cNvPr id="446" name="Google Shape;446;p28"/>
          <p:cNvSpPr/>
          <p:nvPr/>
        </p:nvSpPr>
        <p:spPr>
          <a:xfrm>
            <a:off x="5368559" y="987715"/>
            <a:ext cx="3541713" cy="2546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Sikló csapágyak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Fogaskerék problémák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Impeller lapát problémák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Villany motor rúd és tekercselés problémák stb …</a:t>
            </a:r>
            <a:endParaRPr/>
          </a:p>
        </p:txBody>
      </p:sp>
      <p:pic>
        <p:nvPicPr>
          <p:cNvPr id="447" name="Google Shape;44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7347" y="888069"/>
            <a:ext cx="2544521" cy="220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4833" y="3417921"/>
            <a:ext cx="2812320" cy="247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9587" y="3628195"/>
            <a:ext cx="6821890" cy="2682408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8"/>
          <p:cNvSpPr txBox="1"/>
          <p:nvPr/>
        </p:nvSpPr>
        <p:spPr>
          <a:xfrm>
            <a:off x="10049607" y="5720287"/>
            <a:ext cx="315082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SPM instrument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8"/>
          <p:cNvSpPr txBox="1"/>
          <p:nvPr/>
        </p:nvSpPr>
        <p:spPr>
          <a:xfrm>
            <a:off x="1475114" y="5720286"/>
            <a:ext cx="264106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Kalácska G: Gépüzemfenntartás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9"/>
          <p:cNvSpPr txBox="1"/>
          <p:nvPr/>
        </p:nvSpPr>
        <p:spPr>
          <a:xfrm>
            <a:off x="650630" y="153062"/>
            <a:ext cx="53017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9. Ellenőrző kérdések és segédletek</a:t>
            </a:r>
            <a:endParaRPr/>
          </a:p>
        </p:txBody>
      </p:sp>
      <p:sp>
        <p:nvSpPr>
          <p:cNvPr id="457" name="Google Shape;457;p29"/>
          <p:cNvSpPr txBox="1"/>
          <p:nvPr/>
        </p:nvSpPr>
        <p:spPr>
          <a:xfrm>
            <a:off x="844061" y="808892"/>
            <a:ext cx="9522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</a:t>
            </a:r>
            <a:r>
              <a:rPr b="0" i="1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üres helyekre </a:t>
            </a: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keresse meg a helyes választ (válaszokat) a zárójeles opciók közül. </a:t>
            </a:r>
            <a:endParaRPr/>
          </a:p>
        </p:txBody>
      </p:sp>
      <p:sp>
        <p:nvSpPr>
          <p:cNvPr id="458" name="Google Shape;458;p29"/>
          <p:cNvSpPr txBox="1"/>
          <p:nvPr/>
        </p:nvSpPr>
        <p:spPr>
          <a:xfrm>
            <a:off x="712177" y="1310834"/>
            <a:ext cx="10911254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1. A mezőgazdaságban használt stabil gépek , mint pl.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………………........, 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szíj és lánchajtások, fogaskerekes hajtóművek, kuplungok állapota jól diagnosztizálható és a hibák előre jelezhetők. (villanymotorok, szivattyúk, ventilátorok) 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2. Vezeték nélküli, helyi, diagnosztikai és predikciós rendszerek is léteznek, csak rendelkezni kell bluetooth kapcsolattal a telefon és a szenzorok között,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………………..,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valamint prediktív karbantartást nyújtó szoftverrel. (wifi hálózattal, lokális szerverrel)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3. Felhő alapú informatikai szolgáltatás igénybe vételével továbbra is szükség van a szenzorokra,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……………………,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de nincs szükség lokális szerverre, és az eredmények csak interneten keresztül érhetők el. (szenzorokra, okostelefonra vagy tabletre)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9"/>
          <p:cNvSpPr txBox="1"/>
          <p:nvPr/>
        </p:nvSpPr>
        <p:spPr>
          <a:xfrm>
            <a:off x="712177" y="4311378"/>
            <a:ext cx="9372600" cy="2139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Az alábbi linkeken további animációk, videók segítik a részletesebb megértést.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https://www.spminstrument.com/measuring-techniques/hd-technologies/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https://www.spminstrument.com/solutions/industries/power-production/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https://www.spminstrument.com/solutions/industries/facilities-management/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https://www.spminstrument.com/products-and-services/transducers-and-transmitters/airius/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https://www.youtube.com/c/SPMInstrumentAB/videos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/>
          <p:nvPr/>
        </p:nvSpPr>
        <p:spPr>
          <a:xfrm>
            <a:off x="748193" y="0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Calibri"/>
              <a:buNone/>
            </a:pPr>
            <a:r>
              <a:rPr b="1" i="0" lang="hu-HU" sz="36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Tartalomjegyzék</a:t>
            </a:r>
            <a:endParaRPr/>
          </a:p>
        </p:txBody>
      </p:sp>
      <p:sp>
        <p:nvSpPr>
          <p:cNvPr id="69" name="Google Shape;69;gd03d5b2036_1_0"/>
          <p:cNvSpPr txBox="1"/>
          <p:nvPr/>
        </p:nvSpPr>
        <p:spPr>
          <a:xfrm>
            <a:off x="2600512" y="772194"/>
            <a:ext cx="7931207" cy="547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i="0" lang="hu-HU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Bevezetés……………………………………………………………………………………….…..4.dia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I. Általános ismertetés: – gépkarbantartás célja, stratégiák……………………………  5.dia</a:t>
            </a:r>
            <a:endParaRPr b="0" i="0" sz="1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4000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Gépkarbantartás célja és karbantartási mix………………………………………….…6.dia</a:t>
            </a:r>
            <a:endParaRPr b="0" i="0" sz="1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4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Állapotfelügyelet – a prediktív cselekvés alapja……………………………………...8.dia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4000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1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Ellenőrző kérdések……………………………………….....……………………………………..9.dia</a:t>
            </a:r>
            <a:endParaRPr b="0" i="1" sz="1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II. </a:t>
            </a: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Mezőgazdasági stabil gépek prediktív karbantartása…………………………….…...10.dia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mért jelek…………………………………………………………………………..…………..….11.dia</a:t>
            </a:r>
            <a:endParaRPr/>
          </a:p>
          <a:p>
            <a:pPr indent="-342900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Mérési- és értékelési lehetőségek szintjei…………………………………………..…</a:t>
            </a: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12.dia</a:t>
            </a:r>
            <a:endParaRPr b="0" i="0" sz="1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Termék és szolgáltatás rendszerek………………………………………………………….3.dia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Példa: SPM HD (High Definition) mérési elvű rendszere……………………..…14.dia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Korszerű, vezeték nélküli lokális rendszer………………………………………….….15.dia</a:t>
            </a:r>
            <a:endParaRPr/>
          </a:p>
          <a:p>
            <a:pPr indent="-342900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Felhő alapú rendszer……………………………………………………………………..………16.dia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4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Teljes prediktív szolgáltatás……………………………………………………………………17.dia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4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Milyen géphibák azonosíthatók?...............................................................18.dia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4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AutoNum type="arabicPeriod"/>
            </a:pPr>
            <a:r>
              <a:rPr b="0" i="1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Ellenőrző kérdések </a:t>
            </a: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és segédletek…………………………………………………………..19.dia</a:t>
            </a:r>
            <a:endParaRPr b="0" i="1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7700" lvl="0" marL="342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0"/>
          <p:cNvSpPr txBox="1"/>
          <p:nvPr>
            <p:ph type="title"/>
          </p:nvPr>
        </p:nvSpPr>
        <p:spPr>
          <a:xfrm>
            <a:off x="330340" y="34820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200"/>
              <a:t>III. Mezőgazdasági mobil gépek prediktív karbantartása, szervize</a:t>
            </a:r>
            <a:endParaRPr sz="3200"/>
          </a:p>
        </p:txBody>
      </p:sp>
      <p:sp>
        <p:nvSpPr>
          <p:cNvPr id="465" name="Google Shape;465;p30"/>
          <p:cNvSpPr txBox="1"/>
          <p:nvPr>
            <p:ph idx="1" type="body"/>
          </p:nvPr>
        </p:nvSpPr>
        <p:spPr>
          <a:xfrm>
            <a:off x="479040" y="1360769"/>
            <a:ext cx="8480322" cy="29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/>
              <a:t>A következőkben a prediktív szerviz működését lehetővé tevő technológia elemei, kialakulása és fejlődése kerül bemutatásra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Ez az egyik leginnovatívabb technológia a mobil gépeknél, amely a mezőgazdaság gépesítését napjainkban kíséri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 rendszer gyakorlati haszna az alábbi kérdések tisztázása után egyértelművé válik: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800"/>
              <a:t>Miért jelentős segítség ez az üzemeltetőknek?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800"/>
              <a:t>Milyen hasznát látja a szerviz a rendszernek?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Milyen fejődési lehetőségek vannak ebben a rendszerben?</a:t>
            </a:r>
            <a:endParaRPr/>
          </a:p>
        </p:txBody>
      </p:sp>
      <p:pic>
        <p:nvPicPr>
          <p:cNvPr id="466" name="Google Shape;46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9390" y="1090240"/>
            <a:ext cx="2477274" cy="2091267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0"/>
          <p:cNvSpPr txBox="1"/>
          <p:nvPr/>
        </p:nvSpPr>
        <p:spPr>
          <a:xfrm>
            <a:off x="9595416" y="3282633"/>
            <a:ext cx="21887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JCB Greenshields Service</a:t>
            </a:r>
            <a:endParaRPr/>
          </a:p>
        </p:txBody>
      </p:sp>
      <p:pic>
        <p:nvPicPr>
          <p:cNvPr id="468" name="Google Shape;46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1192" y="3876184"/>
            <a:ext cx="4003013" cy="209380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0"/>
          <p:cNvSpPr txBox="1"/>
          <p:nvPr/>
        </p:nvSpPr>
        <p:spPr>
          <a:xfrm>
            <a:off x="8750810" y="5969993"/>
            <a:ext cx="32419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Proactive Connected Support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0"/>
          <p:cNvSpPr txBox="1"/>
          <p:nvPr/>
        </p:nvSpPr>
        <p:spPr>
          <a:xfrm>
            <a:off x="1539567" y="4249096"/>
            <a:ext cx="6549356" cy="2200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Rendszerek, amelyek lehetővé teszik a prediktív szervizt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JD Link, RDA, SAR, Expert Alerts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Mit jelentenek ezek a kifejezések a gyakorlatban?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Hogyan függenek ezek össze a prediktív szerviz rendszerével?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Hogyan használható a rendszer?</a:t>
            </a:r>
            <a:endParaRPr b="0" i="0" sz="1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1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/>
              <a:t>1. Kapcsolatban – vezeték nélkül</a:t>
            </a:r>
            <a:endParaRPr b="0" sz="2800"/>
          </a:p>
        </p:txBody>
      </p:sp>
      <p:sp>
        <p:nvSpPr>
          <p:cNvPr id="476" name="Google Shape;476;p31"/>
          <p:cNvSpPr txBox="1"/>
          <p:nvPr/>
        </p:nvSpPr>
        <p:spPr>
          <a:xfrm>
            <a:off x="9542128" y="5343409"/>
            <a:ext cx="24022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agiculture.newholland.com</a:t>
            </a:r>
            <a:endParaRPr/>
          </a:p>
        </p:txBody>
      </p:sp>
      <p:sp>
        <p:nvSpPr>
          <p:cNvPr id="477" name="Google Shape;477;p31"/>
          <p:cNvSpPr/>
          <p:nvPr/>
        </p:nvSpPr>
        <p:spPr>
          <a:xfrm>
            <a:off x="3111828" y="1685925"/>
            <a:ext cx="5112567" cy="914398"/>
          </a:xfrm>
          <a:prstGeom prst="rect">
            <a:avLst/>
          </a:prstGeom>
          <a:solidFill>
            <a:srgbClr val="1087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5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Adatot gyűjt, a gép üzemeltetését és üzemelését felügyeli.</a:t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8" name="Google Shape;478;p31"/>
          <p:cNvSpPr/>
          <p:nvPr/>
        </p:nvSpPr>
        <p:spPr>
          <a:xfrm>
            <a:off x="722329" y="1686598"/>
            <a:ext cx="2389499" cy="914400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Flotta távfelügyelet</a:t>
            </a:r>
            <a:endParaRPr b="0" i="0" sz="1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9" name="Google Shape;479;p31"/>
          <p:cNvSpPr/>
          <p:nvPr/>
        </p:nvSpPr>
        <p:spPr>
          <a:xfrm>
            <a:off x="3111828" y="2758160"/>
            <a:ext cx="5112567" cy="914399"/>
          </a:xfrm>
          <a:prstGeom prst="rect">
            <a:avLst/>
          </a:prstGeom>
          <a:solidFill>
            <a:srgbClr val="1087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5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fülkében lévő kijelzőhöz való csatlakozás lehetősége, távolról.</a:t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0" name="Google Shape;480;p31"/>
          <p:cNvSpPr/>
          <p:nvPr/>
        </p:nvSpPr>
        <p:spPr>
          <a:xfrm>
            <a:off x="722329" y="2758161"/>
            <a:ext cx="2389499" cy="914400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hu-HU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Távoli kijelző elérés (RDA)</a:t>
            </a:r>
            <a:endParaRPr b="0" i="0" sz="1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1" name="Google Shape;481;p31"/>
          <p:cNvSpPr/>
          <p:nvPr/>
        </p:nvSpPr>
        <p:spPr>
          <a:xfrm>
            <a:off x="3111828" y="3829721"/>
            <a:ext cx="5112567" cy="914399"/>
          </a:xfrm>
          <a:prstGeom prst="rect">
            <a:avLst/>
          </a:prstGeom>
          <a:solidFill>
            <a:srgbClr val="1087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5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Pontos diagnosztikai adatok, hiba jelzések elérése és programozás.</a:t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2" name="Google Shape;482;p31"/>
          <p:cNvSpPr/>
          <p:nvPr/>
        </p:nvSpPr>
        <p:spPr>
          <a:xfrm>
            <a:off x="722329" y="3829724"/>
            <a:ext cx="2389499" cy="914400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hu-HU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Szerviz távdiagnosztika (SAR) </a:t>
            </a:r>
            <a:endParaRPr b="0" i="0" sz="1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3" name="Google Shape;483;p31"/>
          <p:cNvSpPr/>
          <p:nvPr/>
        </p:nvSpPr>
        <p:spPr>
          <a:xfrm>
            <a:off x="3111828" y="4915567"/>
            <a:ext cx="5112567" cy="914399"/>
          </a:xfrm>
          <a:prstGeom prst="rect">
            <a:avLst/>
          </a:prstGeom>
          <a:solidFill>
            <a:srgbClr val="1087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5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Prediktív szerviz információ, automatikus hiba előrejelzés, javítási segéd</a:t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4" name="Google Shape;484;p31"/>
          <p:cNvSpPr/>
          <p:nvPr/>
        </p:nvSpPr>
        <p:spPr>
          <a:xfrm>
            <a:off x="722329" y="4915574"/>
            <a:ext cx="2389499" cy="914400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Prediktív szerviz</a:t>
            </a:r>
            <a:endParaRPr b="0" i="0" sz="1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5" name="Google Shape;48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2576" y="1992033"/>
            <a:ext cx="4934144" cy="334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2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>
                <a:latin typeface="Calibri"/>
                <a:ea typeface="Calibri"/>
                <a:cs typeface="Calibri"/>
                <a:sym typeface="Calibri"/>
              </a:rPr>
              <a:t>Flotta követés - JDLink</a:t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2"/>
          <p:cNvSpPr txBox="1"/>
          <p:nvPr>
            <p:ph idx="1" type="body"/>
          </p:nvPr>
        </p:nvSpPr>
        <p:spPr>
          <a:xfrm>
            <a:off x="751602" y="1349430"/>
            <a:ext cx="638156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Az első részegység amire szükségünk van: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Flottakövető rendszer</a:t>
            </a:r>
            <a:endParaRPr sz="18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GSM kapcsolat, jelenleg 4G hálózaton keresztül</a:t>
            </a:r>
            <a:endParaRPr sz="18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 Az erőgép működési paramétereit közvetíti a gyártó szervere felé</a:t>
            </a:r>
            <a:endParaRPr sz="18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Pontos hely és idő információ a paramétereken kívül</a:t>
            </a:r>
            <a:endParaRPr sz="18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Az üzemeltető pontos képet kap a flotta helyzetéről és állapotáról, segíti a munkaszervezést</a:t>
            </a:r>
            <a:endParaRPr sz="18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Elérhető Laptopon,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JDLink App segítségével okostelefonon vagy akár tableten</a:t>
            </a:r>
            <a:endParaRPr sz="18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492" name="Google Shape;49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3167" y="935190"/>
            <a:ext cx="4536490" cy="446431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2"/>
          <p:cNvSpPr txBox="1"/>
          <p:nvPr/>
        </p:nvSpPr>
        <p:spPr>
          <a:xfrm>
            <a:off x="8457042" y="5454547"/>
            <a:ext cx="327615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Proactive Connected Support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3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/>
              <a:t>Flotta követés – Fendt Future Farming</a:t>
            </a:r>
            <a:endParaRPr/>
          </a:p>
        </p:txBody>
      </p:sp>
      <p:sp>
        <p:nvSpPr>
          <p:cNvPr id="499" name="Google Shape;499;p33"/>
          <p:cNvSpPr txBox="1"/>
          <p:nvPr>
            <p:ph idx="1" type="body"/>
          </p:nvPr>
        </p:nvSpPr>
        <p:spPr>
          <a:xfrm>
            <a:off x="751602" y="1349430"/>
            <a:ext cx="673081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/>
              <a:t>A gép adatait követni lehet az irodából, Fendt Future Farming rendszer segítségével: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A Fendt Connect felületen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A Fendt Connect App segítségével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Elérhető információk: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A gép helyzete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Fogyasztás és terheltségi adatok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Hibakódok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Várható szervizek időpontja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Dokumentációs adatok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500" name="Google Shape;50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5453" y="3973520"/>
            <a:ext cx="4124325" cy="275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3" title="Fendt Connect webes felüle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8163" y="1530891"/>
            <a:ext cx="4459549" cy="2972194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3"/>
          <p:cNvSpPr txBox="1"/>
          <p:nvPr/>
        </p:nvSpPr>
        <p:spPr>
          <a:xfrm>
            <a:off x="9929658" y="4503085"/>
            <a:ext cx="21600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FENDT Connect webes felület</a:t>
            </a:r>
            <a:endParaRPr/>
          </a:p>
        </p:txBody>
      </p:sp>
      <p:sp>
        <p:nvSpPr>
          <p:cNvPr id="503" name="Google Shape;503;p33"/>
          <p:cNvSpPr txBox="1"/>
          <p:nvPr/>
        </p:nvSpPr>
        <p:spPr>
          <a:xfrm>
            <a:off x="9193716" y="6310388"/>
            <a:ext cx="21600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FENDT Connect használata precíziós gazdálkodáshoz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4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3200"/>
              <a:t>Flotta </a:t>
            </a:r>
            <a:r>
              <a:rPr b="0" lang="hu-HU" sz="2800"/>
              <a:t>követés</a:t>
            </a:r>
            <a:r>
              <a:rPr b="0" lang="hu-HU" sz="3200"/>
              <a:t> – CNH Industrial AGXTEND™ </a:t>
            </a:r>
            <a:endParaRPr/>
          </a:p>
        </p:txBody>
      </p:sp>
      <p:sp>
        <p:nvSpPr>
          <p:cNvPr id="509" name="Google Shape;509;p34"/>
          <p:cNvSpPr txBox="1"/>
          <p:nvPr>
            <p:ph idx="1" type="body"/>
          </p:nvPr>
        </p:nvSpPr>
        <p:spPr>
          <a:xfrm>
            <a:off x="751602" y="1349429"/>
            <a:ext cx="6625144" cy="4693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1143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r>
              <a:rPr lang="hu-HU"/>
              <a:t>A CNH Industrial márkái saját elnevezésű flottakövető és precíziós farm megoldásokat forgalmaztak, de azonos műszaki tartalommal: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2857"/>
              <a:buChar char="•"/>
            </a:pPr>
            <a:r>
              <a:rPr lang="hu-HU"/>
              <a:t>Case AFS – Advanced Farming Systems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2857"/>
              <a:buChar char="•"/>
            </a:pPr>
            <a:r>
              <a:rPr lang="hu-HU"/>
              <a:t>New Holland PLM – Precision Farm Management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2857"/>
              <a:buChar char="•"/>
            </a:pPr>
            <a:r>
              <a:rPr lang="hu-HU"/>
              <a:t>A rendszerek III. fázisában telemetriai alapú adat rendszereket használnak:</a:t>
            </a:r>
            <a:endParaRPr/>
          </a:p>
          <a:p>
            <a:pPr indent="-2857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Font typeface="Arial"/>
              <a:buChar char="•"/>
            </a:pPr>
            <a:r>
              <a:rPr lang="hu-HU"/>
              <a:t>Döntés támogató rendszer </a:t>
            </a:r>
            <a:endParaRPr/>
          </a:p>
          <a:p>
            <a:pPr indent="-2857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Font typeface="Arial"/>
              <a:buChar char="•"/>
            </a:pPr>
            <a:r>
              <a:rPr lang="hu-HU"/>
              <a:t>Logisztikai management</a:t>
            </a:r>
            <a:endParaRPr/>
          </a:p>
          <a:p>
            <a:pPr indent="-2857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Font typeface="Arial"/>
              <a:buChar char="•"/>
            </a:pPr>
            <a:r>
              <a:rPr lang="hu-HU"/>
              <a:t>Gép produktivitás</a:t>
            </a:r>
            <a:endParaRPr/>
          </a:p>
          <a:p>
            <a:pPr indent="-2857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Font typeface="Arial"/>
              <a:buChar char="•"/>
            </a:pPr>
            <a:r>
              <a:rPr lang="hu-HU"/>
              <a:t>Visszajelző rendszer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2857"/>
              <a:buChar char="•"/>
            </a:pPr>
            <a:r>
              <a:rPr lang="hu-HU"/>
              <a:t>Az adatokat egy szabad felhasználású felületen keresztül a kapcsolódó partnerek is felhasználhatják</a:t>
            </a:r>
            <a:endParaRPr/>
          </a:p>
          <a:p>
            <a:pPr indent="0" lvl="0" marL="1143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r>
              <a:rPr lang="hu-HU"/>
              <a:t>Továbbfejlesztési lehetőség az AGXTEND™, egyesített, akár utólag is felszerelhető rendszerrel lehetséges, amely a talajállapot adatait is figyelembe veszi.</a:t>
            </a:r>
            <a:endParaRPr/>
          </a:p>
        </p:txBody>
      </p:sp>
      <p:pic>
        <p:nvPicPr>
          <p:cNvPr id="510" name="Google Shape;51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5346" y="956161"/>
            <a:ext cx="4434639" cy="249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2535" y="3449428"/>
            <a:ext cx="4437064" cy="262015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4"/>
          <p:cNvSpPr txBox="1"/>
          <p:nvPr/>
        </p:nvSpPr>
        <p:spPr>
          <a:xfrm>
            <a:off x="10533185" y="6135437"/>
            <a:ext cx="164411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CHN Industrial</a:t>
            </a:r>
            <a:endParaRPr b="0" i="0" sz="10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4"/>
          <p:cNvSpPr txBox="1"/>
          <p:nvPr/>
        </p:nvSpPr>
        <p:spPr>
          <a:xfrm>
            <a:off x="7287952" y="6135437"/>
            <a:ext cx="32452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6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CASE AFS rendszer elvi lehetőségei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tractor in field.jpg" id="518" name="Google Shape;51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3274" y="2048236"/>
            <a:ext cx="3121152" cy="2081784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cell tower 1.gif" id="519" name="Google Shape;519;p35"/>
          <p:cNvPicPr preferRelativeResize="0"/>
          <p:nvPr/>
        </p:nvPicPr>
        <p:blipFill rotWithShape="1">
          <a:blip r:embed="rId4">
            <a:alphaModFix/>
          </a:blip>
          <a:srcRect b="12041" l="0" r="0" t="0"/>
          <a:stretch/>
        </p:blipFill>
        <p:spPr>
          <a:xfrm>
            <a:off x="4455988" y="4420707"/>
            <a:ext cx="1300162" cy="1560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utsa.edu/today/images/graphics/gatewaylaptop.jpg" id="520" name="Google Shape;52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8825" y="2509355"/>
            <a:ext cx="1214438" cy="1214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" name="Google Shape;521;p35"/>
          <p:cNvGrpSpPr/>
          <p:nvPr/>
        </p:nvGrpSpPr>
        <p:grpSpPr>
          <a:xfrm>
            <a:off x="7627815" y="3382482"/>
            <a:ext cx="369887" cy="625475"/>
            <a:chOff x="6099559" y="1361841"/>
            <a:chExt cx="2650741" cy="3952200"/>
          </a:xfrm>
        </p:grpSpPr>
        <p:pic>
          <p:nvPicPr>
            <p:cNvPr descr="http://handspreca.com/wp-content/uploads/2009/12/vlingo-40-plus-bring-e2809cvlingo-everywheree2809d-for-blackberry-smartphone.jpg" id="522" name="Google Shape;522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99559" y="1361841"/>
              <a:ext cx="2650741" cy="395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p35"/>
            <p:cNvSpPr/>
            <p:nvPr/>
          </p:nvSpPr>
          <p:spPr>
            <a:xfrm>
              <a:off x="6531869" y="2124194"/>
              <a:ext cx="1843007" cy="1404335"/>
            </a:xfrm>
            <a:prstGeom prst="roundRect">
              <a:avLst>
                <a:gd fmla="val 5758" name="adj"/>
              </a:avLst>
            </a:prstGeom>
            <a:solidFill>
              <a:srgbClr val="BBD6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5"/>
            <p:cNvSpPr txBox="1"/>
            <p:nvPr/>
          </p:nvSpPr>
          <p:spPr>
            <a:xfrm>
              <a:off x="6661150" y="2355851"/>
              <a:ext cx="1481364" cy="1750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:\Documents and Settings\ab04634\Local Settings\Temporary Internet Files\Content.IE5\G1C7RARP\MP900402149[1].jpg" id="525" name="Google Shape;525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07338" y="3382480"/>
            <a:ext cx="1581150" cy="142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6" name="Google Shape;526;p35"/>
          <p:cNvCxnSpPr/>
          <p:nvPr/>
        </p:nvCxnSpPr>
        <p:spPr>
          <a:xfrm flipH="1" rot="5400000">
            <a:off x="7510340" y="4403245"/>
            <a:ext cx="801687" cy="1730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7" name="Google Shape;527;p35"/>
          <p:cNvCxnSpPr/>
          <p:nvPr/>
        </p:nvCxnSpPr>
        <p:spPr>
          <a:xfrm rot="-5400000">
            <a:off x="7592094" y="3945249"/>
            <a:ext cx="1350962" cy="5397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8" name="Google Shape;528;p35"/>
          <p:cNvCxnSpPr/>
          <p:nvPr/>
        </p:nvCxnSpPr>
        <p:spPr>
          <a:xfrm flipH="1" rot="10800000">
            <a:off x="7997700" y="4420705"/>
            <a:ext cx="909638" cy="469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9" name="Google Shape;529;p35"/>
          <p:cNvSpPr txBox="1"/>
          <p:nvPr/>
        </p:nvSpPr>
        <p:spPr>
          <a:xfrm>
            <a:off x="3524232" y="4902395"/>
            <a:ext cx="11890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GSM hálózat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5"/>
          <p:cNvSpPr txBox="1"/>
          <p:nvPr/>
        </p:nvSpPr>
        <p:spPr>
          <a:xfrm>
            <a:off x="6761038" y="5981218"/>
            <a:ext cx="19621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Adat szerver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ell tower 1.gif" id="531" name="Google Shape;531;p35"/>
          <p:cNvPicPr preferRelativeResize="0"/>
          <p:nvPr/>
        </p:nvPicPr>
        <p:blipFill rotWithShape="1">
          <a:blip r:embed="rId8">
            <a:alphaModFix/>
          </a:blip>
          <a:srcRect b="72028" l="0" r="60419" t="0"/>
          <a:stretch/>
        </p:blipFill>
        <p:spPr>
          <a:xfrm rot="-8373190">
            <a:off x="3799675" y="3563151"/>
            <a:ext cx="528583" cy="468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ll tower 1.gif" id="532" name="Google Shape;532;p35"/>
          <p:cNvPicPr preferRelativeResize="0"/>
          <p:nvPr/>
        </p:nvPicPr>
        <p:blipFill rotWithShape="1">
          <a:blip r:embed="rId8">
            <a:alphaModFix/>
          </a:blip>
          <a:srcRect b="72028" l="0" r="60419" t="0"/>
          <a:stretch/>
        </p:blipFill>
        <p:spPr>
          <a:xfrm rot="-8373190">
            <a:off x="4048895" y="3954998"/>
            <a:ext cx="660545" cy="585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tellite_clipart.png" id="533" name="Google Shape;533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36396" y="1166529"/>
            <a:ext cx="1399327" cy="1021508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35"/>
          <p:cNvSpPr txBox="1"/>
          <p:nvPr/>
        </p:nvSpPr>
        <p:spPr>
          <a:xfrm>
            <a:off x="7596198" y="2174641"/>
            <a:ext cx="27032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JDLink Web-oldal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5"/>
          <p:cNvSpPr txBox="1"/>
          <p:nvPr/>
        </p:nvSpPr>
        <p:spPr>
          <a:xfrm>
            <a:off x="4868442" y="2174643"/>
            <a:ext cx="11890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GPS műhold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5"/>
          <p:cNvSpPr txBox="1"/>
          <p:nvPr>
            <p:ph type="title"/>
          </p:nvPr>
        </p:nvSpPr>
        <p:spPr>
          <a:xfrm>
            <a:off x="646093" y="108252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>
                <a:latin typeface="Calibri"/>
                <a:ea typeface="Calibri"/>
                <a:cs typeface="Calibri"/>
                <a:sym typeface="Calibri"/>
              </a:rPr>
              <a:t>2. A jármű távfelügyeletek működési elve</a:t>
            </a:r>
            <a:endParaRPr/>
          </a:p>
        </p:txBody>
      </p:sp>
      <p:sp>
        <p:nvSpPr>
          <p:cNvPr id="537" name="Google Shape;537;p35"/>
          <p:cNvSpPr txBox="1"/>
          <p:nvPr/>
        </p:nvSpPr>
        <p:spPr>
          <a:xfrm>
            <a:off x="9100740" y="5484978"/>
            <a:ext cx="26686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Connected Support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ll tower 1.gif" id="538" name="Google Shape;538;p35"/>
          <p:cNvPicPr preferRelativeResize="0"/>
          <p:nvPr/>
        </p:nvPicPr>
        <p:blipFill rotWithShape="1">
          <a:blip r:embed="rId8">
            <a:alphaModFix/>
          </a:blip>
          <a:srcRect b="72028" l="0" r="60419" t="0"/>
          <a:stretch/>
        </p:blipFill>
        <p:spPr>
          <a:xfrm flipH="1" rot="8682629">
            <a:off x="3951795" y="2104768"/>
            <a:ext cx="556951" cy="49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9" name="Google Shape;539;p35"/>
          <p:cNvCxnSpPr/>
          <p:nvPr/>
        </p:nvCxnSpPr>
        <p:spPr>
          <a:xfrm>
            <a:off x="5106863" y="4804882"/>
            <a:ext cx="2286000" cy="1108200"/>
          </a:xfrm>
          <a:prstGeom prst="bentConnector3">
            <a:avLst>
              <a:gd fmla="val 14" name="adj1"/>
            </a:avLst>
          </a:prstGeom>
          <a:noFill/>
          <a:ln cap="flat" cmpd="sng" w="28575">
            <a:solidFill>
              <a:srgbClr val="0099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40" name="Google Shape;540;p35"/>
          <p:cNvGrpSpPr/>
          <p:nvPr/>
        </p:nvGrpSpPr>
        <p:grpSpPr>
          <a:xfrm>
            <a:off x="7143625" y="4781132"/>
            <a:ext cx="1365250" cy="1281113"/>
            <a:chOff x="5791200" y="4568558"/>
            <a:chExt cx="1364589" cy="1280892"/>
          </a:xfrm>
        </p:grpSpPr>
        <p:pic>
          <p:nvPicPr>
            <p:cNvPr id="541" name="Google Shape;541;p35"/>
            <p:cNvPicPr preferRelativeResize="0"/>
            <p:nvPr/>
          </p:nvPicPr>
          <p:blipFill rotWithShape="1">
            <a:blip r:embed="rId10">
              <a:alphaModFix/>
            </a:blip>
            <a:srcRect b="39215" l="0" r="53911" t="7382"/>
            <a:stretch/>
          </p:blipFill>
          <p:spPr>
            <a:xfrm>
              <a:off x="5791200" y="4568558"/>
              <a:ext cx="569364" cy="1257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35"/>
            <p:cNvPicPr preferRelativeResize="0"/>
            <p:nvPr/>
          </p:nvPicPr>
          <p:blipFill rotWithShape="1">
            <a:blip r:embed="rId10">
              <a:alphaModFix/>
            </a:blip>
            <a:srcRect b="39215" l="0" r="53911" t="7382"/>
            <a:stretch/>
          </p:blipFill>
          <p:spPr>
            <a:xfrm>
              <a:off x="6186885" y="4576735"/>
              <a:ext cx="569364" cy="1257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35"/>
            <p:cNvPicPr preferRelativeResize="0"/>
            <p:nvPr/>
          </p:nvPicPr>
          <p:blipFill rotWithShape="1">
            <a:blip r:embed="rId10">
              <a:alphaModFix/>
            </a:blip>
            <a:srcRect b="39215" l="0" r="53911" t="7382"/>
            <a:stretch/>
          </p:blipFill>
          <p:spPr>
            <a:xfrm>
              <a:off x="6586425" y="4591897"/>
              <a:ext cx="569364" cy="1257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6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>
                <a:latin typeface="Calibri"/>
                <a:ea typeface="Calibri"/>
                <a:cs typeface="Calibri"/>
                <a:sym typeface="Calibri"/>
              </a:rPr>
              <a:t>3. Távdiagnosztika az üzemeltetőnek</a:t>
            </a:r>
            <a:endParaRPr/>
          </a:p>
        </p:txBody>
      </p:sp>
      <p:sp>
        <p:nvSpPr>
          <p:cNvPr id="549" name="Google Shape;549;p36"/>
          <p:cNvSpPr txBox="1"/>
          <p:nvPr>
            <p:ph idx="1" type="body"/>
          </p:nvPr>
        </p:nvSpPr>
        <p:spPr>
          <a:xfrm>
            <a:off x="6540498" y="1455265"/>
            <a:ext cx="517120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 távdiagnosztika a tulajdonosnak 5 évig költségmentes a nagyobb teljesítményű traktorok és önjáró gépek esetében.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 távdiagnosztika biztosítja többek között a következő gép paramétereket: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800"/>
              <a:t>Terhelés,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800"/>
              <a:t>Hőmérsékletek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800"/>
              <a:t>Nyomások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800"/>
              <a:t>Motor működési adatok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Flotta management lehetőségei: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800"/>
              <a:t>A gép pontos helyzete és a pontos idő – meghatározható, hol dolgozhat, mikor dolgozhat a gép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JDLink_Frame_photo.JPG" id="550" name="Google Shape;55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50" y="1538287"/>
            <a:ext cx="5389564" cy="3781426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36"/>
          <p:cNvSpPr txBox="1"/>
          <p:nvPr/>
        </p:nvSpPr>
        <p:spPr>
          <a:xfrm>
            <a:off x="791793" y="5455293"/>
            <a:ext cx="26686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Connected Support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7"/>
          <p:cNvSpPr txBox="1"/>
          <p:nvPr>
            <p:ph type="title"/>
          </p:nvPr>
        </p:nvSpPr>
        <p:spPr>
          <a:xfrm>
            <a:off x="751601" y="292977"/>
            <a:ext cx="5344399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/>
              <a:t>4. Távdiagnosztika lehetőségei</a:t>
            </a:r>
            <a:endParaRPr/>
          </a:p>
        </p:txBody>
      </p:sp>
      <p:sp>
        <p:nvSpPr>
          <p:cNvPr id="557" name="Google Shape;557;p37"/>
          <p:cNvSpPr txBox="1"/>
          <p:nvPr>
            <p:ph idx="1" type="body"/>
          </p:nvPr>
        </p:nvSpPr>
        <p:spPr>
          <a:xfrm>
            <a:off x="751602" y="1645764"/>
            <a:ext cx="5227981" cy="25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>
                <a:solidFill>
                  <a:srgbClr val="00B050"/>
                </a:solidFill>
              </a:rPr>
              <a:t>Hibakódok rögzítése, csoportosítása</a:t>
            </a:r>
            <a:endParaRPr/>
          </a:p>
          <a:p>
            <a:pPr indent="-342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A kód megjelenése előtt és közben jelen levő működési paraméterek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 kezelő által használt beállítások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Ezek megjelenésekor a pontos idő és pozíció</a:t>
            </a:r>
            <a:endParaRPr/>
          </a:p>
          <a:p>
            <a:pPr indent="-342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 sz="1800"/>
              <a:t>Kötelező karbantartásokról értesítések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3399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558" name="Google Shape;55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6963" y="2679"/>
            <a:ext cx="5979457" cy="6855321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7"/>
          <p:cNvSpPr txBox="1"/>
          <p:nvPr/>
        </p:nvSpPr>
        <p:spPr>
          <a:xfrm>
            <a:off x="3434592" y="5914212"/>
            <a:ext cx="26686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Connected Support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8"/>
          <p:cNvSpPr txBox="1"/>
          <p:nvPr>
            <p:ph type="title"/>
          </p:nvPr>
        </p:nvSpPr>
        <p:spPr>
          <a:xfrm>
            <a:off x="659423" y="292977"/>
            <a:ext cx="9313553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/>
              <a:t>5. A mobil gépek távdiagnosztikai műszaki háttere</a:t>
            </a:r>
            <a:endParaRPr/>
          </a:p>
        </p:txBody>
      </p:sp>
      <p:sp>
        <p:nvSpPr>
          <p:cNvPr id="565" name="Google Shape;565;p38"/>
          <p:cNvSpPr txBox="1"/>
          <p:nvPr>
            <p:ph idx="1" type="body"/>
          </p:nvPr>
        </p:nvSpPr>
        <p:spPr>
          <a:xfrm>
            <a:off x="595271" y="1402183"/>
            <a:ext cx="75815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500"/>
              <a:t>Az aktuális mezőgazdasági erőgépek elektronikája jelentős fejlődésen esett át: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500"/>
              <a:t>Hálózati kialakítása miatt az érzékelők jeleit komplexen használja és értékeli.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500"/>
              <a:t>Számolt paraméterekkel is dolgoznak.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500"/>
              <a:t>Az érzékelők érvényes tartománya egyre szűkebb, a rendszer elemeit optimális tartományban tartják.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500"/>
              <a:t> A kialakult érzékelő rendszer öndiagnózist tesz lehetővé.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500"/>
              <a:t>A működési tartományt úgy határozzák meg, hogy a hiba megjelenésekor a rendszer átáll vészüzemmódba:</a:t>
            </a:r>
            <a:endParaRPr/>
          </a:p>
          <a:p>
            <a:pPr indent="-288000" lvl="1" marL="643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500"/>
              <a:t>Munkavégzés már nem lehetséges, de a gép mozgásképes a telephelyig.</a:t>
            </a:r>
            <a:endParaRPr/>
          </a:p>
          <a:p>
            <a:pPr indent="-288000" lvl="1" marL="643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500"/>
              <a:t>Ritkábban következnek be főegységet érintő, komoly következménykárral járó törések, meghibásodások.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500"/>
              <a:t>Csökken a gép javításához szükséges idő.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500"/>
              <a:t>A javításhoz szükséges alkatrészek költsége jelentősen csökken.</a:t>
            </a:r>
            <a:endParaRPr/>
          </a:p>
        </p:txBody>
      </p:sp>
      <p:pic>
        <p:nvPicPr>
          <p:cNvPr id="566" name="Google Shape;566;p38"/>
          <p:cNvPicPr preferRelativeResize="0"/>
          <p:nvPr/>
        </p:nvPicPr>
        <p:blipFill rotWithShape="1">
          <a:blip r:embed="rId3">
            <a:alphaModFix/>
          </a:blip>
          <a:srcRect b="-1" l="0" r="0" t="0"/>
          <a:stretch/>
        </p:blipFill>
        <p:spPr>
          <a:xfrm>
            <a:off x="8322383" y="984738"/>
            <a:ext cx="3301186" cy="4883947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38"/>
          <p:cNvSpPr txBox="1"/>
          <p:nvPr/>
        </p:nvSpPr>
        <p:spPr>
          <a:xfrm>
            <a:off x="10543037" y="5954464"/>
            <a:ext cx="14604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9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/>
              <a:t>6. Hogyan lesz ebből prediktív szerviz?</a:t>
            </a:r>
            <a:endParaRPr b="0" sz="2800"/>
          </a:p>
        </p:txBody>
      </p:sp>
      <p:sp>
        <p:nvSpPr>
          <p:cNvPr id="573" name="Google Shape;573;p39"/>
          <p:cNvSpPr txBox="1"/>
          <p:nvPr>
            <p:ph idx="1" type="body"/>
          </p:nvPr>
        </p:nvSpPr>
        <p:spPr>
          <a:xfrm>
            <a:off x="751601" y="1241007"/>
            <a:ext cx="5684367" cy="2141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solidFill>
                  <a:srgbClr val="FF0000"/>
                </a:solidFill>
              </a:rPr>
              <a:t>Minden egy kézben: JDLink – az alap rendszer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solidFill>
                  <a:srgbClr val="FF0000"/>
                </a:solidFill>
              </a:rPr>
              <a:t>1.</a:t>
            </a:r>
            <a:r>
              <a:rPr lang="hu-HU" sz="1800"/>
              <a:t> Karbantartás kalkulátor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solidFill>
                  <a:srgbClr val="FF0000"/>
                </a:solidFill>
              </a:rPr>
              <a:t>2.</a:t>
            </a:r>
            <a:r>
              <a:rPr lang="hu-HU" sz="1800"/>
              <a:t> RDA – távoli kijelző elérés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solidFill>
                  <a:srgbClr val="FF0000"/>
                </a:solidFill>
              </a:rPr>
              <a:t>3.</a:t>
            </a:r>
            <a:r>
              <a:rPr lang="hu-HU" sz="1800"/>
              <a:t> SAR – Szerviz távdiagnosztika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solidFill>
                  <a:srgbClr val="FF0000"/>
                </a:solidFill>
              </a:rPr>
              <a:t>4.</a:t>
            </a:r>
            <a:r>
              <a:rPr lang="hu-HU" sz="1800"/>
              <a:t> MyJohnDeere – műveleti központ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solidFill>
                  <a:srgbClr val="FF0000"/>
                </a:solidFill>
              </a:rPr>
              <a:t>5.</a:t>
            </a:r>
            <a:r>
              <a:rPr lang="hu-HU" sz="1800"/>
              <a:t> Expert Alerts – prediktív szerviz</a:t>
            </a:r>
            <a:endParaRPr sz="1800"/>
          </a:p>
          <a:p>
            <a:pPr indent="-1714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574" name="Google Shape;574;p39"/>
          <p:cNvSpPr txBox="1"/>
          <p:nvPr/>
        </p:nvSpPr>
        <p:spPr>
          <a:xfrm>
            <a:off x="1279141" y="3598969"/>
            <a:ext cx="6293035" cy="2398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Ad.1: karbantarás kalkulátor, a távdiagnosztikát használva működik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Figyelmeztetést küld az ütemezett karbantartási feladatokról (üzemeltetőnek és a szerviz képviselőnek)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Dokumentálja a kötelező szervizek elvégzését</a:t>
            </a:r>
            <a:endParaRPr b="0" i="0" sz="1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Segíti a gép kötelező karbantartásának ütemezését – szezonális munkák során a munkaszervezés ehhez igazítható</a:t>
            </a:r>
            <a:endParaRPr b="0" i="0" sz="1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4477" y="368574"/>
            <a:ext cx="3827249" cy="552016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39"/>
          <p:cNvSpPr txBox="1"/>
          <p:nvPr/>
        </p:nvSpPr>
        <p:spPr>
          <a:xfrm>
            <a:off x="9311054" y="6120228"/>
            <a:ext cx="2268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Connected Support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2272506" y="372549"/>
            <a:ext cx="8233569" cy="631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III. Mezőgazdasági mobil gépek prediktív karbantartása, szervize………….20.dia</a:t>
            </a:r>
            <a:endParaRPr/>
          </a:p>
          <a:p>
            <a:pPr indent="-341999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Kapcsolatban – vezeték nélkül…………………………………………………………….….....21.dia</a:t>
            </a:r>
            <a:endParaRPr/>
          </a:p>
          <a:p>
            <a:pPr indent="-341999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jármű távfelügyeletek működési elve……………………………………………………...25.dia</a:t>
            </a:r>
            <a:endParaRPr/>
          </a:p>
          <a:p>
            <a:pPr indent="-341999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Távdiagnosztika az üzemeltetőnek………………………………………………………….....26.dia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999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Távdiagnosztika lehetőségei……………………………………………………………….…...…27.dia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999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mobil gépek távdiagnosztikai műszaki háttere………………………………………..28.dia </a:t>
            </a:r>
            <a:endParaRPr/>
          </a:p>
          <a:p>
            <a:pPr indent="-341999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Hogyan lesz ebből prediktív szerviz?...............................................................29.dia</a:t>
            </a:r>
            <a:endParaRPr/>
          </a:p>
          <a:p>
            <a:pPr indent="-341999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követő (reaktív) és a prediktív szerviz szemlélet  összehasonlítása…….......38.dia 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999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Hogyan működik a prediktív szerviz?..............................................................40.dia</a:t>
            </a:r>
            <a:endParaRPr/>
          </a:p>
          <a:p>
            <a:pPr indent="-341999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Expert Alerts működése egy példán bemutatva………………………………………….41.dia</a:t>
            </a:r>
            <a:endParaRPr/>
          </a:p>
          <a:p>
            <a:pPr indent="-341999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Expert Alerts prediktív szerviz fejlesztési iránya, eredményei…………………44.dia </a:t>
            </a:r>
            <a:endParaRPr/>
          </a:p>
          <a:p>
            <a:pPr indent="-341999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Üzleti szempontok…………………………………………………………………………..………….45.dia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999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Gyakorlati példák…………………………………………………………………………….………….46.dia 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999" lvl="0" marL="5400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Ellenőrző kérdések……………………………………………………………………….…….……...47.dia</a:t>
            </a:r>
            <a:endParaRPr/>
          </a:p>
          <a:p>
            <a:pPr indent="0" lvl="0" marL="90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hu-HU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IV. Felhasznált irodalmi hivatkozások jegyzéke…………………………………..….49.dia</a:t>
            </a:r>
            <a:endParaRPr/>
          </a:p>
          <a:p>
            <a:pPr indent="0" lvl="0" marL="90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hu-HU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V. Szakcímkék, TAG-ek……………………………………………………………………………50.dia 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0"/>
          <p:cNvSpPr txBox="1"/>
          <p:nvPr>
            <p:ph type="title"/>
          </p:nvPr>
        </p:nvSpPr>
        <p:spPr>
          <a:xfrm>
            <a:off x="751601" y="292977"/>
            <a:ext cx="319614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1800">
                <a:solidFill>
                  <a:srgbClr val="FF0000"/>
                </a:solidFill>
              </a:rPr>
              <a:t>Ad.2: Távoli kijelző elérés (RDA) </a:t>
            </a:r>
            <a:endParaRPr/>
          </a:p>
        </p:txBody>
      </p:sp>
      <p:sp>
        <p:nvSpPr>
          <p:cNvPr id="582" name="Google Shape;582;p40"/>
          <p:cNvSpPr txBox="1"/>
          <p:nvPr>
            <p:ph idx="1" type="body"/>
          </p:nvPr>
        </p:nvSpPr>
        <p:spPr>
          <a:xfrm>
            <a:off x="738888" y="1091204"/>
            <a:ext cx="10515600" cy="224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 kezelő nem igazodik el a kijelző működésén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Távoli kijelző elérés laptopon, vagy akár tablet, vagy telefon segítségével is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 távdiagnosztika segítségével közvetlen adatkapcsolattal mutatja a kijelzőt, de nem lehet közvetlenül beavatkozni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Telefonon irányítható a kezelő, hogy mit használjon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Gyakorlatilag valós idejű kapcsolatot lehet létrehozni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583" name="Google Shape;58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3412" y="3367609"/>
            <a:ext cx="4043689" cy="269511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584" name="Google Shape;58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554" y="3337828"/>
            <a:ext cx="4129959" cy="275468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85" name="Google Shape;585;p40"/>
          <p:cNvSpPr txBox="1"/>
          <p:nvPr/>
        </p:nvSpPr>
        <p:spPr>
          <a:xfrm>
            <a:off x="5289020" y="5662618"/>
            <a:ext cx="18078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Connected Support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1"/>
          <p:cNvSpPr txBox="1"/>
          <p:nvPr>
            <p:ph type="title"/>
          </p:nvPr>
        </p:nvSpPr>
        <p:spPr>
          <a:xfrm>
            <a:off x="665159" y="288074"/>
            <a:ext cx="1073994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1800">
                <a:solidFill>
                  <a:srgbClr val="00B050"/>
                </a:solidFill>
              </a:rPr>
              <a:t>A mezőgazdasági gépek diagnosztikája – JD Service Advisor, Fendt Fendias</a:t>
            </a:r>
            <a:endParaRPr b="0" sz="1800">
              <a:solidFill>
                <a:srgbClr val="00B050"/>
              </a:solidFill>
            </a:endParaRPr>
          </a:p>
        </p:txBody>
      </p:sp>
      <p:sp>
        <p:nvSpPr>
          <p:cNvPr id="591" name="Google Shape;591;p41"/>
          <p:cNvSpPr txBox="1"/>
          <p:nvPr>
            <p:ph idx="1" type="body"/>
          </p:nvPr>
        </p:nvSpPr>
        <p:spPr>
          <a:xfrm>
            <a:off x="665159" y="114478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A gyártók saját, laptopra telepíthető diagnosztikai szoftvere, amely tartalmaz: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Kezelési utasítást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Szerelési utasítást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Diagnosztika leírást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Élő kapcsolatot lehet létrehozni a mezőgazdasági géppel (USB, Bluetooth, vagy WIFI)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Programot lehet frissíteni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Kalibrálni lehet a gépet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Távdiagnosztikát lehet végezni</a:t>
            </a:r>
            <a:endParaRPr/>
          </a:p>
        </p:txBody>
      </p:sp>
      <p:sp>
        <p:nvSpPr>
          <p:cNvPr id="592" name="Google Shape;592;p41"/>
          <p:cNvSpPr/>
          <p:nvPr/>
        </p:nvSpPr>
        <p:spPr>
          <a:xfrm>
            <a:off x="9076575" y="1020392"/>
            <a:ext cx="2841564" cy="28951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41"/>
          <p:cNvSpPr txBox="1"/>
          <p:nvPr/>
        </p:nvSpPr>
        <p:spPr>
          <a:xfrm>
            <a:off x="9145432" y="3915569"/>
            <a:ext cx="26686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SAR Dealer Training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4" name="Google Shape;59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9850" y="3320453"/>
            <a:ext cx="3412699" cy="2558364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41"/>
          <p:cNvSpPr txBox="1"/>
          <p:nvPr/>
        </p:nvSpPr>
        <p:spPr>
          <a:xfrm>
            <a:off x="5559850" y="5878817"/>
            <a:ext cx="26686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FENDT Service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2"/>
          <p:cNvSpPr txBox="1"/>
          <p:nvPr>
            <p:ph type="title"/>
          </p:nvPr>
        </p:nvSpPr>
        <p:spPr>
          <a:xfrm>
            <a:off x="751601" y="117334"/>
            <a:ext cx="651084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Ad.3: Távdiagnosztika a szervizben – Service Advisor Remote SAR</a:t>
            </a:r>
            <a:endParaRPr/>
          </a:p>
        </p:txBody>
      </p:sp>
      <p:grpSp>
        <p:nvGrpSpPr>
          <p:cNvPr id="601" name="Google Shape;601;p42"/>
          <p:cNvGrpSpPr/>
          <p:nvPr/>
        </p:nvGrpSpPr>
        <p:grpSpPr>
          <a:xfrm>
            <a:off x="857250" y="1001668"/>
            <a:ext cx="10923533" cy="4421070"/>
            <a:chOff x="611054" y="1749013"/>
            <a:chExt cx="11169730" cy="4444127"/>
          </a:xfrm>
        </p:grpSpPr>
        <p:pic>
          <p:nvPicPr>
            <p:cNvPr id="602" name="Google Shape;60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1054" y="1749013"/>
              <a:ext cx="11169730" cy="4444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3" name="Google Shape;603;p42"/>
            <p:cNvSpPr/>
            <p:nvPr/>
          </p:nvSpPr>
          <p:spPr>
            <a:xfrm>
              <a:off x="1265184" y="2857500"/>
              <a:ext cx="3421116" cy="169545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4" name="Google Shape;604;p42"/>
          <p:cNvSpPr txBox="1"/>
          <p:nvPr/>
        </p:nvSpPr>
        <p:spPr>
          <a:xfrm>
            <a:off x="9323119" y="5506920"/>
            <a:ext cx="26686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SAR Dealer Training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3"/>
          <p:cNvSpPr txBox="1"/>
          <p:nvPr/>
        </p:nvSpPr>
        <p:spPr>
          <a:xfrm>
            <a:off x="4054516" y="5163141"/>
            <a:ext cx="36788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 arra alkalmas vezérlőegységek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szoftver frissítése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43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hu-H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Ad.3: </a:t>
            </a:r>
            <a:r>
              <a:rPr b="0" lang="hu-HU" sz="1800">
                <a:latin typeface="Calibri"/>
                <a:ea typeface="Calibri"/>
                <a:cs typeface="Calibri"/>
                <a:sym typeface="Calibri"/>
              </a:rPr>
              <a:t>Távdiagnosztika a szervizben – az SAR lehetőségei</a:t>
            </a:r>
            <a:endParaRPr b="0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mote5 copy.jpg" id="611" name="Google Shape;61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4494" y="2858693"/>
            <a:ext cx="4339096" cy="890315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3"/>
          <p:cNvSpPr txBox="1"/>
          <p:nvPr/>
        </p:nvSpPr>
        <p:spPr>
          <a:xfrm>
            <a:off x="6946777" y="1240940"/>
            <a:ext cx="34524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Felvételek készítése üzem közben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43"/>
          <p:cNvSpPr txBox="1"/>
          <p:nvPr/>
        </p:nvSpPr>
        <p:spPr>
          <a:xfrm>
            <a:off x="2057400" y="1240940"/>
            <a:ext cx="383655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Diagnosztikai hibakódok kiolvasása és frissítése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43"/>
          <p:cNvSpPr txBox="1"/>
          <p:nvPr/>
        </p:nvSpPr>
        <p:spPr>
          <a:xfrm>
            <a:off x="8638635" y="5946589"/>
            <a:ext cx="26686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SAR Dealer Training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Google Shape;615;p43"/>
          <p:cNvCxnSpPr/>
          <p:nvPr/>
        </p:nvCxnSpPr>
        <p:spPr>
          <a:xfrm flipH="1">
            <a:off x="5762074" y="3578403"/>
            <a:ext cx="10084" cy="1414134"/>
          </a:xfrm>
          <a:prstGeom prst="straightConnector1">
            <a:avLst/>
          </a:prstGeom>
          <a:noFill/>
          <a:ln cap="flat" cmpd="sng" w="19050">
            <a:solidFill>
              <a:srgbClr val="316F27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16" name="Google Shape;616;p43"/>
          <p:cNvCxnSpPr/>
          <p:nvPr/>
        </p:nvCxnSpPr>
        <p:spPr>
          <a:xfrm flipH="1" rot="10800000">
            <a:off x="5772158" y="1778222"/>
            <a:ext cx="2768953" cy="909867"/>
          </a:xfrm>
          <a:prstGeom prst="straightConnector1">
            <a:avLst/>
          </a:prstGeom>
          <a:noFill/>
          <a:ln cap="flat" cmpd="sng" w="19050">
            <a:solidFill>
              <a:srgbClr val="316F27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17" name="Google Shape;617;p43"/>
          <p:cNvCxnSpPr/>
          <p:nvPr/>
        </p:nvCxnSpPr>
        <p:spPr>
          <a:xfrm rot="10800000">
            <a:off x="3843795" y="1778222"/>
            <a:ext cx="1918279" cy="1101584"/>
          </a:xfrm>
          <a:prstGeom prst="straightConnector1">
            <a:avLst/>
          </a:prstGeom>
          <a:noFill/>
          <a:ln cap="flat" cmpd="sng" w="19050">
            <a:solidFill>
              <a:srgbClr val="316F27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771" y="3365535"/>
            <a:ext cx="6488146" cy="2581454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44"/>
          <p:cNvSpPr txBox="1"/>
          <p:nvPr>
            <p:ph type="title"/>
          </p:nvPr>
        </p:nvSpPr>
        <p:spPr>
          <a:xfrm>
            <a:off x="751602" y="155179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Ad.3: </a:t>
            </a:r>
            <a:r>
              <a:rPr b="0" lang="hu-HU" sz="1800"/>
              <a:t>Távdiagnosztika – SAR </a:t>
            </a:r>
            <a:endParaRPr/>
          </a:p>
        </p:txBody>
      </p:sp>
      <p:sp>
        <p:nvSpPr>
          <p:cNvPr id="624" name="Google Shape;624;p44"/>
          <p:cNvSpPr txBox="1"/>
          <p:nvPr>
            <p:ph idx="1" type="body"/>
          </p:nvPr>
        </p:nvSpPr>
        <p:spPr>
          <a:xfrm>
            <a:off x="751602" y="1349430"/>
            <a:ext cx="654031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/>
              <a:t>John Deere Sevice Advisor Remote távdiagnosztika</a:t>
            </a:r>
            <a:endParaRPr/>
          </a:p>
          <a:p>
            <a:pPr indent="-1143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 sz="1800"/>
              <a:t>Hibakódok lekérése, törlése</a:t>
            </a:r>
            <a:endParaRPr/>
          </a:p>
          <a:p>
            <a:pPr indent="-1143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 sz="1800"/>
              <a:t>Gép működése közbeni tesztek elvégzése</a:t>
            </a:r>
            <a:endParaRPr/>
          </a:p>
          <a:p>
            <a:pPr indent="-1143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 sz="1800"/>
              <a:t>Paraméterek, információk kiolvasása, ezekről felvételek készítése</a:t>
            </a:r>
            <a:endParaRPr/>
          </a:p>
          <a:p>
            <a:pPr indent="-1143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 sz="1800"/>
              <a:t>Vezérlőegység szoftver frissítés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2000"/>
          </a:p>
        </p:txBody>
      </p:sp>
      <p:sp>
        <p:nvSpPr>
          <p:cNvPr id="625" name="Google Shape;625;p44"/>
          <p:cNvSpPr txBox="1"/>
          <p:nvPr/>
        </p:nvSpPr>
        <p:spPr>
          <a:xfrm>
            <a:off x="7630582" y="1356254"/>
            <a:ext cx="456141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Az üzemeltető rendellenes működést jelez</a:t>
            </a:r>
            <a:endParaRPr/>
          </a:p>
          <a:p>
            <a:pPr indent="-277813" lvl="0" marL="27781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szerviz munkaszervezője SAR segítségével le tudja kérdezni a gép:</a:t>
            </a:r>
            <a:endParaRPr/>
          </a:p>
          <a:p>
            <a:pPr indent="-285750" lvl="2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Hibakódjait</a:t>
            </a:r>
            <a:endParaRPr/>
          </a:p>
          <a:p>
            <a:pPr indent="-285750" lvl="2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Működési paramétereit</a:t>
            </a:r>
            <a:endParaRPr/>
          </a:p>
          <a:p>
            <a:pPr indent="-285750" lvl="2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Helyzetét</a:t>
            </a:r>
            <a:endParaRPr/>
          </a:p>
          <a:p>
            <a:pPr indent="-277813" lvl="0" marL="27781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szerelő felkészülhet a javításra</a:t>
            </a:r>
            <a:endParaRPr/>
          </a:p>
          <a:p>
            <a:pPr indent="-277813" lvl="0" marL="27781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Így megérkezve a géphez rövidül a javításra fordított idő</a:t>
            </a:r>
            <a:endParaRPr/>
          </a:p>
          <a:p>
            <a:pPr indent="-277813" lvl="0" marL="27781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Csökken a gép állásideje, tartani lehet az agronómiailag optimális műveleti időket</a:t>
            </a:r>
            <a:endParaRPr b="0" i="0" sz="1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44"/>
          <p:cNvSpPr txBox="1"/>
          <p:nvPr/>
        </p:nvSpPr>
        <p:spPr>
          <a:xfrm>
            <a:off x="7411493" y="5700768"/>
            <a:ext cx="26686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SAR Dealer Training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5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1800"/>
              <a:t>Kommunikációs módszer: vezeték nélküli adattovábbítás </a:t>
            </a:r>
            <a:endParaRPr b="0" sz="1800"/>
          </a:p>
        </p:txBody>
      </p:sp>
      <p:sp>
        <p:nvSpPr>
          <p:cNvPr id="632" name="Google Shape;632;p45"/>
          <p:cNvSpPr txBox="1"/>
          <p:nvPr>
            <p:ph idx="1" type="body"/>
          </p:nvPr>
        </p:nvSpPr>
        <p:spPr>
          <a:xfrm>
            <a:off x="6392332" y="1349430"/>
            <a:ext cx="4874869" cy="294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/>
              <a:t>WDT – wireless data transfer 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 műveleti központba érkezik feldolgozásra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Távdiagnosztikai kapcsolattal működik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Gépek közötti adatátvitelt tesz lehetővé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Munkaműveletek összegzését teszi lehetővé több gép között, táblán belül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Munkaműveletet és gépállapotot tud összekapcsolni</a:t>
            </a:r>
            <a:endParaRPr/>
          </a:p>
        </p:txBody>
      </p:sp>
      <p:pic>
        <p:nvPicPr>
          <p:cNvPr id="633" name="Google Shape;63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453656"/>
            <a:ext cx="5257800" cy="308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4501" y="3969807"/>
            <a:ext cx="3107268" cy="234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0213" y="5028324"/>
            <a:ext cx="936104" cy="1104242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5"/>
          <p:cNvSpPr txBox="1"/>
          <p:nvPr/>
        </p:nvSpPr>
        <p:spPr>
          <a:xfrm>
            <a:off x="838200" y="4627819"/>
            <a:ext cx="26686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Connected Support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45"/>
          <p:cNvSpPr txBox="1"/>
          <p:nvPr/>
        </p:nvSpPr>
        <p:spPr>
          <a:xfrm>
            <a:off x="6324228" y="6132566"/>
            <a:ext cx="26686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Connected Support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6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1800">
                <a:solidFill>
                  <a:srgbClr val="FF0000"/>
                </a:solidFill>
              </a:rPr>
              <a:t>Ad.4: Műveleti központ – ahol minden megjelenik</a:t>
            </a:r>
            <a:endParaRPr b="0" sz="1800">
              <a:solidFill>
                <a:srgbClr val="FF0000"/>
              </a:solidFill>
            </a:endParaRPr>
          </a:p>
        </p:txBody>
      </p:sp>
      <p:sp>
        <p:nvSpPr>
          <p:cNvPr id="643" name="Google Shape;643;p46"/>
          <p:cNvSpPr txBox="1"/>
          <p:nvPr>
            <p:ph idx="1" type="body"/>
          </p:nvPr>
        </p:nvSpPr>
        <p:spPr>
          <a:xfrm>
            <a:off x="6040984" y="911593"/>
            <a:ext cx="5171201" cy="206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hu-HU" sz="1800"/>
              <a:t>Egy helyen jelenik meg minden információ: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hu-HU" sz="1800"/>
              <a:t>Karbantartás</a:t>
            </a:r>
            <a:endParaRPr sz="18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hu-HU" sz="1800"/>
              <a:t>Üzemelési paraméterek</a:t>
            </a:r>
            <a:endParaRPr sz="18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hu-HU" sz="1800"/>
              <a:t>Gépállapot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hu-HU" sz="1800"/>
              <a:t>Elvégzett munka dokumentálása, logisztika</a:t>
            </a:r>
            <a:endParaRPr sz="1800"/>
          </a:p>
          <a:p>
            <a:pPr indent="-1714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644" name="Google Shape;644;p46"/>
          <p:cNvGrpSpPr/>
          <p:nvPr/>
        </p:nvGrpSpPr>
        <p:grpSpPr>
          <a:xfrm>
            <a:off x="7062694" y="3042137"/>
            <a:ext cx="2197571" cy="1340406"/>
            <a:chOff x="-692743" y="2186688"/>
            <a:chExt cx="3171221" cy="1933780"/>
          </a:xfrm>
        </p:grpSpPr>
        <p:pic>
          <p:nvPicPr>
            <p:cNvPr id="645" name="Google Shape;645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692743" y="2186688"/>
              <a:ext cx="3171221" cy="19337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46" name="Google Shape;646;p46"/>
            <p:cNvGrpSpPr/>
            <p:nvPr/>
          </p:nvGrpSpPr>
          <p:grpSpPr>
            <a:xfrm>
              <a:off x="-225631" y="2296688"/>
              <a:ext cx="2221343" cy="1467789"/>
              <a:chOff x="92486" y="1086129"/>
              <a:chExt cx="6556792" cy="4063997"/>
            </a:xfrm>
          </p:grpSpPr>
          <p:pic>
            <p:nvPicPr>
              <p:cNvPr id="647" name="Google Shape;647;p4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92486" y="1086129"/>
                <a:ext cx="6556792" cy="40639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8" name="Google Shape;648;p4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24236" y="2055124"/>
                <a:ext cx="175971" cy="15030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49" name="Google Shape;649;p46"/>
            <p:cNvSpPr txBox="1"/>
            <p:nvPr/>
          </p:nvSpPr>
          <p:spPr>
            <a:xfrm>
              <a:off x="-155259" y="2551092"/>
              <a:ext cx="2150971" cy="908392"/>
            </a:xfrm>
            <a:prstGeom prst="rect">
              <a:avLst/>
            </a:prstGeom>
            <a:solidFill>
              <a:schemeClr val="dk1">
                <a:alpha val="68627"/>
              </a:schemeClr>
            </a:solidFill>
            <a:ln>
              <a:noFill/>
            </a:ln>
          </p:spPr>
          <p:txBody>
            <a:bodyPr anchorCtr="0" anchor="ctr" bIns="27000" lIns="54000" spcFirstLastPara="1" rIns="54000" wrap="square" tIns="2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hu-HU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MyJohnDeere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hu-HU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Műveleti központ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0" name="Google Shape;650;p46"/>
          <p:cNvGrpSpPr/>
          <p:nvPr/>
        </p:nvGrpSpPr>
        <p:grpSpPr>
          <a:xfrm>
            <a:off x="5095707" y="4567836"/>
            <a:ext cx="1671027" cy="1595507"/>
            <a:chOff x="470980" y="4365899"/>
            <a:chExt cx="2228036" cy="2126789"/>
          </a:xfrm>
        </p:grpSpPr>
        <p:sp>
          <p:nvSpPr>
            <p:cNvPr id="651" name="Google Shape;651;p46"/>
            <p:cNvSpPr txBox="1"/>
            <p:nvPr/>
          </p:nvSpPr>
          <p:spPr>
            <a:xfrm>
              <a:off x="477672" y="4900267"/>
              <a:ext cx="2221344" cy="11045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7000" lIns="54000" spcFirstLastPara="1" rIns="54000" wrap="square" tIns="2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6"/>
            <p:cNvSpPr txBox="1"/>
            <p:nvPr/>
          </p:nvSpPr>
          <p:spPr>
            <a:xfrm>
              <a:off x="477672" y="6004835"/>
              <a:ext cx="2221344" cy="487853"/>
            </a:xfrm>
            <a:prstGeom prst="rect">
              <a:avLst/>
            </a:prstGeom>
            <a:solidFill>
              <a:srgbClr val="FAF9F9"/>
            </a:solidFill>
            <a:ln>
              <a:noFill/>
            </a:ln>
          </p:spPr>
          <p:txBody>
            <a:bodyPr anchorCtr="0" anchor="ctr" bIns="27000" lIns="54000" spcFirstLastPara="1" rIns="54000" wrap="square" tIns="2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Gép teljesítmény és logisztika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6"/>
            <p:cNvSpPr txBox="1"/>
            <p:nvPr/>
          </p:nvSpPr>
          <p:spPr>
            <a:xfrm>
              <a:off x="477672" y="4365899"/>
              <a:ext cx="2221343" cy="6470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27000" lIns="54000" spcFirstLastPara="1" rIns="54000" wrap="square" tIns="27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hu-HU" sz="14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Kapcsolódott gépek</a:t>
              </a:r>
              <a:endParaRPr b="1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654" name="Google Shape;654;p4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3381" y="5131704"/>
              <a:ext cx="1108631" cy="663283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</p:spPr>
        </p:pic>
        <p:sp>
          <p:nvSpPr>
            <p:cNvPr id="655" name="Google Shape;655;p46"/>
            <p:cNvSpPr/>
            <p:nvPr/>
          </p:nvSpPr>
          <p:spPr>
            <a:xfrm>
              <a:off x="470980" y="4365899"/>
              <a:ext cx="2228035" cy="2126789"/>
            </a:xfrm>
            <a:prstGeom prst="rect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6" name="Google Shape;656;p46"/>
          <p:cNvGrpSpPr/>
          <p:nvPr/>
        </p:nvGrpSpPr>
        <p:grpSpPr>
          <a:xfrm>
            <a:off x="7332440" y="4567832"/>
            <a:ext cx="1671027" cy="1595508"/>
            <a:chOff x="3234922" y="4365899"/>
            <a:chExt cx="2228036" cy="2126790"/>
          </a:xfrm>
        </p:grpSpPr>
        <p:sp>
          <p:nvSpPr>
            <p:cNvPr id="657" name="Google Shape;657;p46"/>
            <p:cNvSpPr txBox="1"/>
            <p:nvPr/>
          </p:nvSpPr>
          <p:spPr>
            <a:xfrm>
              <a:off x="3241614" y="4900267"/>
              <a:ext cx="2215811" cy="11045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7000" lIns="54000" spcFirstLastPara="1" rIns="54000" wrap="square" tIns="2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6"/>
            <p:cNvSpPr txBox="1"/>
            <p:nvPr/>
          </p:nvSpPr>
          <p:spPr>
            <a:xfrm>
              <a:off x="3241614" y="6004835"/>
              <a:ext cx="2221344" cy="487854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27000" lIns="54000" spcFirstLastPara="1" rIns="54000" wrap="square" tIns="2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Munkautasítás felügyelet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6"/>
            <p:cNvSpPr txBox="1"/>
            <p:nvPr/>
          </p:nvSpPr>
          <p:spPr>
            <a:xfrm>
              <a:off x="3241615" y="4365899"/>
              <a:ext cx="2215811" cy="64707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t" bIns="27000" lIns="54000" spcFirstLastPara="1" rIns="54000" wrap="square" tIns="27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hu-HU" sz="14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Gépkezelők kapcsolatban</a:t>
              </a:r>
              <a:endParaRPr b="1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0" name="Google Shape;660;p46"/>
            <p:cNvSpPr/>
            <p:nvPr/>
          </p:nvSpPr>
          <p:spPr>
            <a:xfrm>
              <a:off x="3234922" y="4365899"/>
              <a:ext cx="2222503" cy="2126789"/>
            </a:xfrm>
            <a:prstGeom prst="rect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1" name="Google Shape;661;p4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558098" y="4993228"/>
              <a:ext cx="685714" cy="9238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2" name="Google Shape;662;p46"/>
          <p:cNvGrpSpPr/>
          <p:nvPr/>
        </p:nvGrpSpPr>
        <p:grpSpPr>
          <a:xfrm>
            <a:off x="9530891" y="4567832"/>
            <a:ext cx="1681294" cy="1595508"/>
            <a:chOff x="6070657" y="4365899"/>
            <a:chExt cx="2241726" cy="2126790"/>
          </a:xfrm>
        </p:grpSpPr>
        <p:sp>
          <p:nvSpPr>
            <p:cNvPr id="663" name="Google Shape;663;p46"/>
            <p:cNvSpPr txBox="1"/>
            <p:nvPr/>
          </p:nvSpPr>
          <p:spPr>
            <a:xfrm>
              <a:off x="6077349" y="4900267"/>
              <a:ext cx="2221344" cy="11045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7000" lIns="54000" spcFirstLastPara="1" rIns="54000" wrap="square" tIns="2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6"/>
            <p:cNvSpPr txBox="1"/>
            <p:nvPr/>
          </p:nvSpPr>
          <p:spPr>
            <a:xfrm>
              <a:off x="6077349" y="6004835"/>
              <a:ext cx="2221344" cy="487854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27000" lIns="54000" spcFirstLastPara="1" rIns="54000" wrap="square" tIns="2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u-H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Tábla adat elemzések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6"/>
            <p:cNvSpPr txBox="1"/>
            <p:nvPr/>
          </p:nvSpPr>
          <p:spPr>
            <a:xfrm>
              <a:off x="6091040" y="4365899"/>
              <a:ext cx="2221343" cy="647070"/>
            </a:xfrm>
            <a:prstGeom prst="rect">
              <a:avLst/>
            </a:prstGeom>
            <a:solidFill>
              <a:srgbClr val="316F27"/>
            </a:solidFill>
            <a:ln>
              <a:noFill/>
            </a:ln>
          </p:spPr>
          <p:txBody>
            <a:bodyPr anchorCtr="0" anchor="t" bIns="27000" lIns="54000" spcFirstLastPara="1" rIns="54000" wrap="square" tIns="27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hu-HU" sz="14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Tábla adatok, térképek</a:t>
              </a:r>
              <a:endParaRPr b="1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6" name="Google Shape;666;p46"/>
            <p:cNvSpPr/>
            <p:nvPr/>
          </p:nvSpPr>
          <p:spPr>
            <a:xfrm>
              <a:off x="6070657" y="4365899"/>
              <a:ext cx="2228035" cy="2126789"/>
            </a:xfrm>
            <a:prstGeom prst="rect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46"/>
          <p:cNvGrpSpPr/>
          <p:nvPr/>
        </p:nvGrpSpPr>
        <p:grpSpPr>
          <a:xfrm>
            <a:off x="9859330" y="4999527"/>
            <a:ext cx="1012850" cy="772417"/>
            <a:chOff x="-4709663" y="3841063"/>
            <a:chExt cx="2290313" cy="1841412"/>
          </a:xfrm>
        </p:grpSpPr>
        <p:pic>
          <p:nvPicPr>
            <p:cNvPr descr="C:\Users\jk91870\Pictures\AMS_pictures_CommonComponents\GS2630_starscreen_freigestellt.jpg" id="668" name="Google Shape;668;p4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4709663" y="3841063"/>
              <a:ext cx="2290313" cy="1841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:\145_Marketing\Advertising &amp; Communications\01_SHOWS\2013 Agritechnica\Display_Sticker\Aufträge\combine_documentation_2630.jpg" id="669" name="Google Shape;669;p4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4362450" y="4203769"/>
              <a:ext cx="1560605" cy="11710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0" name="Google Shape;670;p4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57956" y="1202821"/>
            <a:ext cx="4027958" cy="28715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1" name="Google Shape;671;p46"/>
          <p:cNvGrpSpPr/>
          <p:nvPr/>
        </p:nvGrpSpPr>
        <p:grpSpPr>
          <a:xfrm rot="-523397">
            <a:off x="1224223" y="4435754"/>
            <a:ext cx="2916341" cy="1482442"/>
            <a:chOff x="588250" y="1596461"/>
            <a:chExt cx="3410544" cy="2287978"/>
          </a:xfrm>
        </p:grpSpPr>
        <p:pic>
          <p:nvPicPr>
            <p:cNvPr id="672" name="Google Shape;672;p4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 rot="5400000">
              <a:off x="1149533" y="1035178"/>
              <a:ext cx="2287978" cy="3410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3" name="Google Shape;673;p4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49276" y="2899027"/>
              <a:ext cx="2461195" cy="827856"/>
            </a:xfrm>
            <a:prstGeom prst="rect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pic>
          <p:nvPicPr>
            <p:cNvPr id="674" name="Google Shape;674;p4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49277" y="1759247"/>
              <a:ext cx="2461194" cy="1044000"/>
            </a:xfrm>
            <a:prstGeom prst="rect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</p:grpSp>
      <p:sp>
        <p:nvSpPr>
          <p:cNvPr id="675" name="Google Shape;675;p46"/>
          <p:cNvSpPr txBox="1"/>
          <p:nvPr/>
        </p:nvSpPr>
        <p:spPr>
          <a:xfrm>
            <a:off x="1997229" y="6029865"/>
            <a:ext cx="26686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Connected Support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6" name="Google Shape;676;p46"/>
          <p:cNvCxnSpPr/>
          <p:nvPr/>
        </p:nvCxnSpPr>
        <p:spPr>
          <a:xfrm flipH="1">
            <a:off x="5931278" y="4037190"/>
            <a:ext cx="2162700" cy="479400"/>
          </a:xfrm>
          <a:prstGeom prst="bentConnector2">
            <a:avLst/>
          </a:prstGeom>
          <a:noFill/>
          <a:ln cap="flat" cmpd="sng" w="25400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77" name="Google Shape;677;p46"/>
          <p:cNvCxnSpPr/>
          <p:nvPr/>
        </p:nvCxnSpPr>
        <p:spPr>
          <a:xfrm>
            <a:off x="8228980" y="4037191"/>
            <a:ext cx="2145000" cy="486600"/>
          </a:xfrm>
          <a:prstGeom prst="bentConnector2">
            <a:avLst/>
          </a:prstGeom>
          <a:noFill/>
          <a:ln cap="flat" cmpd="sng" w="25400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78" name="Google Shape;678;p46"/>
          <p:cNvCxnSpPr/>
          <p:nvPr/>
        </p:nvCxnSpPr>
        <p:spPr>
          <a:xfrm>
            <a:off x="8161478" y="4043166"/>
            <a:ext cx="0" cy="476854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79" name="Google Shape;679;p46"/>
          <p:cNvSpPr/>
          <p:nvPr/>
        </p:nvSpPr>
        <p:spPr>
          <a:xfrm>
            <a:off x="8100886" y="4490950"/>
            <a:ext cx="135000" cy="135035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0" name="Google Shape;680;p46"/>
          <p:cNvSpPr/>
          <p:nvPr/>
        </p:nvSpPr>
        <p:spPr>
          <a:xfrm>
            <a:off x="5863718" y="4490214"/>
            <a:ext cx="135000" cy="135035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1" name="Google Shape;681;p46"/>
          <p:cNvSpPr/>
          <p:nvPr/>
        </p:nvSpPr>
        <p:spPr>
          <a:xfrm>
            <a:off x="10306547" y="4497532"/>
            <a:ext cx="135000" cy="135035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2" name="Google Shape;682;p46"/>
          <p:cNvSpPr/>
          <p:nvPr/>
        </p:nvSpPr>
        <p:spPr>
          <a:xfrm>
            <a:off x="8093978" y="3943302"/>
            <a:ext cx="135000" cy="135035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7"/>
          <p:cNvSpPr txBox="1"/>
          <p:nvPr>
            <p:ph type="title"/>
          </p:nvPr>
        </p:nvSpPr>
        <p:spPr>
          <a:xfrm>
            <a:off x="751601" y="292977"/>
            <a:ext cx="5185649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1800">
                <a:solidFill>
                  <a:srgbClr val="FF0000"/>
                </a:solidFill>
              </a:rPr>
              <a:t>Ad.5: A prediktív szerviz rendszer – Expert Alerts</a:t>
            </a:r>
            <a:endParaRPr b="0" sz="1800">
              <a:solidFill>
                <a:srgbClr val="FF0000"/>
              </a:solidFill>
            </a:endParaRPr>
          </a:p>
        </p:txBody>
      </p:sp>
      <p:sp>
        <p:nvSpPr>
          <p:cNvPr id="688" name="Google Shape;688;p47"/>
          <p:cNvSpPr txBox="1"/>
          <p:nvPr>
            <p:ph idx="1" type="body"/>
          </p:nvPr>
        </p:nvSpPr>
        <p:spPr>
          <a:xfrm>
            <a:off x="616662" y="1158273"/>
            <a:ext cx="5455525" cy="3739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 sz="1800">
                <a:solidFill>
                  <a:srgbClr val="00B050"/>
                </a:solidFill>
              </a:rPr>
              <a:t>Mi az az Expert Alerts?</a:t>
            </a:r>
            <a:endParaRPr/>
          </a:p>
          <a:p>
            <a:pPr indent="-360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 sz="1800">
                <a:solidFill>
                  <a:srgbClr val="00B050"/>
                </a:solidFill>
              </a:rPr>
              <a:t>Az Expert Alert egy olyan, John Deere által támogatott és fejlesztett analitikai rendszer, amely a mezőgazdasági motoros gépek üzemi paramétereit, hibakódjait elemzi, egy folyamatosan optimalizált algoritmus segítségével.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>
                <a:solidFill>
                  <a:srgbClr val="00B050"/>
                </a:solidFill>
              </a:rPr>
              <a:t>Ebből adódóan előre tudja jelezni a várható meghibásodásokat még mielőtt azok bekövetkeznének.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B050"/>
              </a:solidFill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solidFill>
                  <a:srgbClr val="FF0000"/>
                </a:solidFill>
              </a:rPr>
              <a:t>Nem csak a hibát jelzi megoldást is ad rá!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689" name="Google Shape;689;p47"/>
          <p:cNvPicPr preferRelativeResize="0"/>
          <p:nvPr/>
        </p:nvPicPr>
        <p:blipFill rotWithShape="1">
          <a:blip r:embed="rId3">
            <a:alphaModFix/>
          </a:blip>
          <a:srcRect b="45" l="0" r="0" t="45"/>
          <a:stretch/>
        </p:blipFill>
        <p:spPr>
          <a:xfrm>
            <a:off x="6072188" y="0"/>
            <a:ext cx="61198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7"/>
          <p:cNvSpPr txBox="1"/>
          <p:nvPr/>
        </p:nvSpPr>
        <p:spPr>
          <a:xfrm>
            <a:off x="2856785" y="6055588"/>
            <a:ext cx="31479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Proactive Service Approach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8"/>
          <p:cNvSpPr txBox="1"/>
          <p:nvPr>
            <p:ph type="title"/>
          </p:nvPr>
        </p:nvSpPr>
        <p:spPr>
          <a:xfrm>
            <a:off x="751600" y="292977"/>
            <a:ext cx="11440399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/>
              <a:t>7. A követő (reaktív) és a prediktív szerviz szemlélet  összehasonlítása</a:t>
            </a:r>
            <a:endParaRPr b="0" sz="2800"/>
          </a:p>
        </p:txBody>
      </p:sp>
      <p:sp>
        <p:nvSpPr>
          <p:cNvPr id="696" name="Google Shape;696;p48"/>
          <p:cNvSpPr txBox="1"/>
          <p:nvPr/>
        </p:nvSpPr>
        <p:spPr>
          <a:xfrm>
            <a:off x="650128" y="1539740"/>
            <a:ext cx="10885746" cy="449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MEGELŐZŐ szerviz szemlélet</a:t>
            </a:r>
            <a:endParaRPr/>
          </a:p>
        </p:txBody>
      </p:sp>
      <p:sp>
        <p:nvSpPr>
          <p:cNvPr id="697" name="Google Shape;697;p48"/>
          <p:cNvSpPr txBox="1"/>
          <p:nvPr/>
        </p:nvSpPr>
        <p:spPr>
          <a:xfrm>
            <a:off x="650128" y="5678664"/>
            <a:ext cx="10885746" cy="449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KÖVETŐ (reaktív) szerviz szemlélet</a:t>
            </a:r>
            <a:endParaRPr/>
          </a:p>
        </p:txBody>
      </p:sp>
      <p:grpSp>
        <p:nvGrpSpPr>
          <p:cNvPr id="698" name="Google Shape;698;p48"/>
          <p:cNvGrpSpPr/>
          <p:nvPr/>
        </p:nvGrpSpPr>
        <p:grpSpPr>
          <a:xfrm>
            <a:off x="689842" y="3574303"/>
            <a:ext cx="989550" cy="913603"/>
            <a:chOff x="2811000" y="3694389"/>
            <a:chExt cx="703263" cy="649288"/>
          </a:xfrm>
        </p:grpSpPr>
        <p:sp>
          <p:nvSpPr>
            <p:cNvPr id="699" name="Google Shape;699;p48"/>
            <p:cNvSpPr/>
            <p:nvPr/>
          </p:nvSpPr>
          <p:spPr>
            <a:xfrm>
              <a:off x="2811000" y="3694389"/>
              <a:ext cx="703263" cy="64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2811000" y="3876952"/>
              <a:ext cx="633413" cy="436563"/>
            </a:xfrm>
            <a:custGeom>
              <a:rect b="b" l="l" r="r" t="t"/>
              <a:pathLst>
                <a:path extrusionOk="0" h="156" w="228">
                  <a:moveTo>
                    <a:pt x="199" y="110"/>
                  </a:moveTo>
                  <a:cubicBezTo>
                    <a:pt x="199" y="125"/>
                    <a:pt x="186" y="137"/>
                    <a:pt x="171" y="137"/>
                  </a:cubicBezTo>
                  <a:cubicBezTo>
                    <a:pt x="156" y="137"/>
                    <a:pt x="144" y="125"/>
                    <a:pt x="144" y="110"/>
                  </a:cubicBezTo>
                  <a:cubicBezTo>
                    <a:pt x="144" y="94"/>
                    <a:pt x="156" y="82"/>
                    <a:pt x="171" y="82"/>
                  </a:cubicBezTo>
                  <a:cubicBezTo>
                    <a:pt x="186" y="82"/>
                    <a:pt x="199" y="94"/>
                    <a:pt x="199" y="110"/>
                  </a:cubicBezTo>
                  <a:moveTo>
                    <a:pt x="160" y="33"/>
                  </a:moveTo>
                  <a:cubicBezTo>
                    <a:pt x="160" y="33"/>
                    <a:pt x="160" y="36"/>
                    <a:pt x="160" y="35"/>
                  </a:cubicBezTo>
                  <a:cubicBezTo>
                    <a:pt x="160" y="34"/>
                    <a:pt x="159" y="33"/>
                    <a:pt x="158" y="33"/>
                  </a:cubicBezTo>
                  <a:cubicBezTo>
                    <a:pt x="157" y="33"/>
                    <a:pt x="156" y="33"/>
                    <a:pt x="155" y="34"/>
                  </a:cubicBezTo>
                  <a:cubicBezTo>
                    <a:pt x="154" y="34"/>
                    <a:pt x="153" y="35"/>
                    <a:pt x="153" y="36"/>
                  </a:cubicBezTo>
                  <a:cubicBezTo>
                    <a:pt x="152" y="36"/>
                    <a:pt x="152" y="37"/>
                    <a:pt x="152" y="38"/>
                  </a:cubicBezTo>
                  <a:cubicBezTo>
                    <a:pt x="151" y="41"/>
                    <a:pt x="150" y="43"/>
                    <a:pt x="149" y="46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3" y="49"/>
                    <a:pt x="140" y="51"/>
                    <a:pt x="136" y="53"/>
                  </a:cubicBezTo>
                  <a:cubicBezTo>
                    <a:pt x="136" y="54"/>
                    <a:pt x="135" y="54"/>
                    <a:pt x="135" y="54"/>
                  </a:cubicBezTo>
                  <a:cubicBezTo>
                    <a:pt x="132" y="54"/>
                    <a:pt x="129" y="54"/>
                    <a:pt x="126" y="55"/>
                  </a:cubicBezTo>
                  <a:cubicBezTo>
                    <a:pt x="124" y="55"/>
                    <a:pt x="123" y="56"/>
                    <a:pt x="122" y="58"/>
                  </a:cubicBezTo>
                  <a:cubicBezTo>
                    <a:pt x="122" y="58"/>
                    <a:pt x="121" y="58"/>
                    <a:pt x="121" y="59"/>
                  </a:cubicBezTo>
                  <a:cubicBezTo>
                    <a:pt x="121" y="60"/>
                    <a:pt x="121" y="61"/>
                    <a:pt x="121" y="62"/>
                  </a:cubicBezTo>
                  <a:cubicBezTo>
                    <a:pt x="121" y="62"/>
                    <a:pt x="121" y="63"/>
                    <a:pt x="121" y="63"/>
                  </a:cubicBezTo>
                  <a:cubicBezTo>
                    <a:pt x="122" y="64"/>
                    <a:pt x="122" y="64"/>
                    <a:pt x="123" y="64"/>
                  </a:cubicBezTo>
                  <a:cubicBezTo>
                    <a:pt x="123" y="65"/>
                    <a:pt x="123" y="65"/>
                    <a:pt x="124" y="65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1" y="69"/>
                    <a:pt x="119" y="71"/>
                    <a:pt x="118" y="74"/>
                  </a:cubicBezTo>
                  <a:cubicBezTo>
                    <a:pt x="117" y="76"/>
                    <a:pt x="117" y="77"/>
                    <a:pt x="116" y="79"/>
                  </a:cubicBezTo>
                  <a:cubicBezTo>
                    <a:pt x="116" y="79"/>
                    <a:pt x="115" y="79"/>
                    <a:pt x="115" y="79"/>
                  </a:cubicBezTo>
                  <a:cubicBezTo>
                    <a:pt x="112" y="79"/>
                    <a:pt x="109" y="79"/>
                    <a:pt x="106" y="79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5" y="79"/>
                    <a:pt x="105" y="78"/>
                    <a:pt x="105" y="78"/>
                  </a:cubicBezTo>
                  <a:cubicBezTo>
                    <a:pt x="106" y="77"/>
                    <a:pt x="107" y="76"/>
                    <a:pt x="108" y="75"/>
                  </a:cubicBezTo>
                  <a:cubicBezTo>
                    <a:pt x="110" y="74"/>
                    <a:pt x="111" y="73"/>
                    <a:pt x="112" y="72"/>
                  </a:cubicBezTo>
                  <a:cubicBezTo>
                    <a:pt x="114" y="70"/>
                    <a:pt x="116" y="67"/>
                    <a:pt x="117" y="65"/>
                  </a:cubicBezTo>
                  <a:cubicBezTo>
                    <a:pt x="119" y="60"/>
                    <a:pt x="122" y="55"/>
                    <a:pt x="124" y="50"/>
                  </a:cubicBezTo>
                  <a:cubicBezTo>
                    <a:pt x="124" y="49"/>
                    <a:pt x="125" y="48"/>
                    <a:pt x="125" y="47"/>
                  </a:cubicBezTo>
                  <a:cubicBezTo>
                    <a:pt x="126" y="46"/>
                    <a:pt x="126" y="46"/>
                    <a:pt x="128" y="46"/>
                  </a:cubicBezTo>
                  <a:cubicBezTo>
                    <a:pt x="128" y="47"/>
                    <a:pt x="129" y="47"/>
                    <a:pt x="130" y="48"/>
                  </a:cubicBezTo>
                  <a:cubicBezTo>
                    <a:pt x="131" y="48"/>
                    <a:pt x="132" y="49"/>
                    <a:pt x="134" y="50"/>
                  </a:cubicBezTo>
                  <a:cubicBezTo>
                    <a:pt x="134" y="50"/>
                    <a:pt x="134" y="50"/>
                    <a:pt x="135" y="50"/>
                  </a:cubicBezTo>
                  <a:cubicBezTo>
                    <a:pt x="135" y="51"/>
                    <a:pt x="136" y="50"/>
                    <a:pt x="136" y="50"/>
                  </a:cubicBezTo>
                  <a:cubicBezTo>
                    <a:pt x="136" y="50"/>
                    <a:pt x="136" y="49"/>
                    <a:pt x="136" y="49"/>
                  </a:cubicBezTo>
                  <a:cubicBezTo>
                    <a:pt x="136" y="49"/>
                    <a:pt x="136" y="48"/>
                    <a:pt x="135" y="48"/>
                  </a:cubicBezTo>
                  <a:cubicBezTo>
                    <a:pt x="132" y="45"/>
                    <a:pt x="129" y="42"/>
                    <a:pt x="126" y="39"/>
                  </a:cubicBezTo>
                  <a:cubicBezTo>
                    <a:pt x="125" y="38"/>
                    <a:pt x="123" y="37"/>
                    <a:pt x="122" y="36"/>
                  </a:cubicBezTo>
                  <a:cubicBezTo>
                    <a:pt x="122" y="35"/>
                    <a:pt x="121" y="35"/>
                    <a:pt x="121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9" y="34"/>
                    <a:pt x="119" y="35"/>
                    <a:pt x="119" y="35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3" y="42"/>
                    <a:pt x="123" y="43"/>
                    <a:pt x="122" y="44"/>
                  </a:cubicBezTo>
                  <a:cubicBezTo>
                    <a:pt x="122" y="44"/>
                    <a:pt x="121" y="45"/>
                    <a:pt x="121" y="46"/>
                  </a:cubicBezTo>
                  <a:cubicBezTo>
                    <a:pt x="121" y="47"/>
                    <a:pt x="120" y="47"/>
                    <a:pt x="119" y="47"/>
                  </a:cubicBezTo>
                  <a:cubicBezTo>
                    <a:pt x="117" y="47"/>
                    <a:pt x="116" y="47"/>
                    <a:pt x="115" y="47"/>
                  </a:cubicBezTo>
                  <a:cubicBezTo>
                    <a:pt x="112" y="47"/>
                    <a:pt x="110" y="47"/>
                    <a:pt x="107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5" y="47"/>
                    <a:pt x="105" y="47"/>
                    <a:pt x="105" y="46"/>
                  </a:cubicBezTo>
                  <a:cubicBezTo>
                    <a:pt x="105" y="44"/>
                    <a:pt x="105" y="43"/>
                    <a:pt x="105" y="41"/>
                  </a:cubicBezTo>
                  <a:cubicBezTo>
                    <a:pt x="105" y="38"/>
                    <a:pt x="106" y="34"/>
                    <a:pt x="106" y="31"/>
                  </a:cubicBezTo>
                  <a:cubicBezTo>
                    <a:pt x="107" y="27"/>
                    <a:pt x="107" y="22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54" y="18"/>
                    <a:pt x="158" y="18"/>
                  </a:cubicBezTo>
                  <a:cubicBezTo>
                    <a:pt x="158" y="18"/>
                    <a:pt x="159" y="18"/>
                    <a:pt x="159" y="18"/>
                  </a:cubicBezTo>
                  <a:cubicBezTo>
                    <a:pt x="159" y="18"/>
                    <a:pt x="160" y="19"/>
                    <a:pt x="160" y="19"/>
                  </a:cubicBezTo>
                  <a:cubicBezTo>
                    <a:pt x="160" y="21"/>
                    <a:pt x="160" y="22"/>
                    <a:pt x="160" y="24"/>
                  </a:cubicBezTo>
                  <a:cubicBezTo>
                    <a:pt x="160" y="27"/>
                    <a:pt x="160" y="30"/>
                    <a:pt x="160" y="33"/>
                  </a:cubicBezTo>
                  <a:cubicBezTo>
                    <a:pt x="160" y="33"/>
                    <a:pt x="160" y="33"/>
                    <a:pt x="160" y="33"/>
                  </a:cubicBezTo>
                  <a:moveTo>
                    <a:pt x="54" y="120"/>
                  </a:moveTo>
                  <a:cubicBezTo>
                    <a:pt x="54" y="131"/>
                    <a:pt x="46" y="139"/>
                    <a:pt x="35" y="140"/>
                  </a:cubicBezTo>
                  <a:cubicBezTo>
                    <a:pt x="34" y="140"/>
                    <a:pt x="34" y="140"/>
                    <a:pt x="33" y="139"/>
                  </a:cubicBezTo>
                  <a:cubicBezTo>
                    <a:pt x="23" y="138"/>
                    <a:pt x="16" y="130"/>
                    <a:pt x="16" y="121"/>
                  </a:cubicBezTo>
                  <a:cubicBezTo>
                    <a:pt x="16" y="113"/>
                    <a:pt x="21" y="106"/>
                    <a:pt x="28" y="103"/>
                  </a:cubicBezTo>
                  <a:cubicBezTo>
                    <a:pt x="30" y="102"/>
                    <a:pt x="32" y="102"/>
                    <a:pt x="35" y="102"/>
                  </a:cubicBezTo>
                  <a:cubicBezTo>
                    <a:pt x="45" y="102"/>
                    <a:pt x="54" y="110"/>
                    <a:pt x="54" y="120"/>
                  </a:cubicBezTo>
                  <a:moveTo>
                    <a:pt x="228" y="87"/>
                  </a:moveTo>
                  <a:cubicBezTo>
                    <a:pt x="228" y="87"/>
                    <a:pt x="228" y="87"/>
                    <a:pt x="228" y="87"/>
                  </a:cubicBezTo>
                  <a:cubicBezTo>
                    <a:pt x="220" y="63"/>
                    <a:pt x="194" y="50"/>
                    <a:pt x="179" y="49"/>
                  </a:cubicBezTo>
                  <a:cubicBezTo>
                    <a:pt x="175" y="49"/>
                    <a:pt x="175" y="49"/>
                    <a:pt x="173" y="49"/>
                  </a:cubicBezTo>
                  <a:cubicBezTo>
                    <a:pt x="172" y="49"/>
                    <a:pt x="172" y="49"/>
                    <a:pt x="172" y="48"/>
                  </a:cubicBezTo>
                  <a:cubicBezTo>
                    <a:pt x="172" y="47"/>
                    <a:pt x="171" y="17"/>
                    <a:pt x="171" y="14"/>
                  </a:cubicBezTo>
                  <a:cubicBezTo>
                    <a:pt x="172" y="14"/>
                    <a:pt x="173" y="14"/>
                    <a:pt x="173" y="14"/>
                  </a:cubicBezTo>
                  <a:cubicBezTo>
                    <a:pt x="174" y="14"/>
                    <a:pt x="174" y="13"/>
                    <a:pt x="175" y="13"/>
                  </a:cubicBezTo>
                  <a:cubicBezTo>
                    <a:pt x="176" y="12"/>
                    <a:pt x="177" y="10"/>
                    <a:pt x="177" y="9"/>
                  </a:cubicBezTo>
                  <a:cubicBezTo>
                    <a:pt x="178" y="7"/>
                    <a:pt x="176" y="5"/>
                    <a:pt x="174" y="5"/>
                  </a:cubicBezTo>
                  <a:cubicBezTo>
                    <a:pt x="173" y="5"/>
                    <a:pt x="173" y="5"/>
                    <a:pt x="172" y="5"/>
                  </a:cubicBezTo>
                  <a:cubicBezTo>
                    <a:pt x="169" y="5"/>
                    <a:pt x="110" y="5"/>
                    <a:pt x="103" y="5"/>
                  </a:cubicBezTo>
                  <a:cubicBezTo>
                    <a:pt x="102" y="5"/>
                    <a:pt x="102" y="5"/>
                    <a:pt x="102" y="4"/>
                  </a:cubicBezTo>
                  <a:cubicBezTo>
                    <a:pt x="102" y="4"/>
                    <a:pt x="101" y="1"/>
                    <a:pt x="99" y="1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4" y="0"/>
                    <a:pt x="93" y="1"/>
                    <a:pt x="92" y="3"/>
                  </a:cubicBezTo>
                  <a:cubicBezTo>
                    <a:pt x="92" y="4"/>
                    <a:pt x="91" y="4"/>
                    <a:pt x="91" y="5"/>
                  </a:cubicBezTo>
                  <a:cubicBezTo>
                    <a:pt x="91" y="5"/>
                    <a:pt x="91" y="5"/>
                    <a:pt x="91" y="6"/>
                  </a:cubicBezTo>
                  <a:cubicBezTo>
                    <a:pt x="91" y="7"/>
                    <a:pt x="91" y="8"/>
                    <a:pt x="91" y="9"/>
                  </a:cubicBezTo>
                  <a:cubicBezTo>
                    <a:pt x="91" y="10"/>
                    <a:pt x="92" y="10"/>
                    <a:pt x="93" y="10"/>
                  </a:cubicBezTo>
                  <a:cubicBezTo>
                    <a:pt x="93" y="10"/>
                    <a:pt x="103" y="14"/>
                    <a:pt x="102" y="15"/>
                  </a:cubicBezTo>
                  <a:cubicBezTo>
                    <a:pt x="102" y="17"/>
                    <a:pt x="101" y="20"/>
                    <a:pt x="101" y="23"/>
                  </a:cubicBezTo>
                  <a:cubicBezTo>
                    <a:pt x="100" y="27"/>
                    <a:pt x="100" y="30"/>
                    <a:pt x="99" y="34"/>
                  </a:cubicBezTo>
                  <a:cubicBezTo>
                    <a:pt x="98" y="37"/>
                    <a:pt x="98" y="39"/>
                    <a:pt x="98" y="42"/>
                  </a:cubicBezTo>
                  <a:cubicBezTo>
                    <a:pt x="98" y="43"/>
                    <a:pt x="98" y="44"/>
                    <a:pt x="97" y="46"/>
                  </a:cubicBezTo>
                  <a:cubicBezTo>
                    <a:pt x="97" y="46"/>
                    <a:pt x="97" y="47"/>
                    <a:pt x="96" y="47"/>
                  </a:cubicBezTo>
                  <a:cubicBezTo>
                    <a:pt x="96" y="48"/>
                    <a:pt x="96" y="47"/>
                    <a:pt x="95" y="47"/>
                  </a:cubicBezTo>
                  <a:cubicBezTo>
                    <a:pt x="95" y="46"/>
                    <a:pt x="95" y="45"/>
                    <a:pt x="95" y="44"/>
                  </a:cubicBezTo>
                  <a:cubicBezTo>
                    <a:pt x="95" y="38"/>
                    <a:pt x="95" y="33"/>
                    <a:pt x="95" y="28"/>
                  </a:cubicBezTo>
                  <a:cubicBezTo>
                    <a:pt x="95" y="26"/>
                    <a:pt x="95" y="25"/>
                    <a:pt x="94" y="23"/>
                  </a:cubicBezTo>
                  <a:cubicBezTo>
                    <a:pt x="93" y="21"/>
                    <a:pt x="92" y="19"/>
                    <a:pt x="90" y="17"/>
                  </a:cubicBezTo>
                  <a:cubicBezTo>
                    <a:pt x="89" y="17"/>
                    <a:pt x="89" y="17"/>
                    <a:pt x="88" y="16"/>
                  </a:cubicBezTo>
                  <a:cubicBezTo>
                    <a:pt x="87" y="15"/>
                    <a:pt x="86" y="15"/>
                    <a:pt x="85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5"/>
                    <a:pt x="84" y="15"/>
                  </a:cubicBezTo>
                  <a:cubicBezTo>
                    <a:pt x="85" y="17"/>
                    <a:pt x="85" y="19"/>
                    <a:pt x="86" y="21"/>
                  </a:cubicBezTo>
                  <a:cubicBezTo>
                    <a:pt x="86" y="21"/>
                    <a:pt x="86" y="22"/>
                    <a:pt x="87" y="22"/>
                  </a:cubicBezTo>
                  <a:cubicBezTo>
                    <a:pt x="87" y="22"/>
                    <a:pt x="88" y="23"/>
                    <a:pt x="88" y="24"/>
                  </a:cubicBezTo>
                  <a:cubicBezTo>
                    <a:pt x="88" y="25"/>
                    <a:pt x="88" y="25"/>
                    <a:pt x="88" y="26"/>
                  </a:cubicBezTo>
                  <a:cubicBezTo>
                    <a:pt x="88" y="29"/>
                    <a:pt x="88" y="31"/>
                    <a:pt x="88" y="33"/>
                  </a:cubicBezTo>
                  <a:cubicBezTo>
                    <a:pt x="88" y="38"/>
                    <a:pt x="88" y="43"/>
                    <a:pt x="88" y="47"/>
                  </a:cubicBezTo>
                  <a:cubicBezTo>
                    <a:pt x="88" y="48"/>
                    <a:pt x="88" y="48"/>
                    <a:pt x="87" y="48"/>
                  </a:cubicBezTo>
                  <a:cubicBezTo>
                    <a:pt x="87" y="48"/>
                    <a:pt x="87" y="48"/>
                    <a:pt x="86" y="48"/>
                  </a:cubicBezTo>
                  <a:cubicBezTo>
                    <a:pt x="85" y="48"/>
                    <a:pt x="84" y="48"/>
                    <a:pt x="83" y="48"/>
                  </a:cubicBezTo>
                  <a:cubicBezTo>
                    <a:pt x="81" y="48"/>
                    <a:pt x="78" y="48"/>
                    <a:pt x="76" y="48"/>
                  </a:cubicBezTo>
                  <a:cubicBezTo>
                    <a:pt x="41" y="50"/>
                    <a:pt x="18" y="53"/>
                    <a:pt x="9" y="55"/>
                  </a:cubicBezTo>
                  <a:cubicBezTo>
                    <a:pt x="8" y="55"/>
                    <a:pt x="6" y="56"/>
                    <a:pt x="5" y="57"/>
                  </a:cubicBezTo>
                  <a:cubicBezTo>
                    <a:pt x="4" y="57"/>
                    <a:pt x="1" y="60"/>
                    <a:pt x="1" y="63"/>
                  </a:cubicBezTo>
                  <a:cubicBezTo>
                    <a:pt x="0" y="64"/>
                    <a:pt x="7" y="100"/>
                    <a:pt x="7" y="100"/>
                  </a:cubicBezTo>
                  <a:cubicBezTo>
                    <a:pt x="5" y="101"/>
                    <a:pt x="4" y="103"/>
                    <a:pt x="3" y="105"/>
                  </a:cubicBezTo>
                  <a:cubicBezTo>
                    <a:pt x="1" y="110"/>
                    <a:pt x="0" y="115"/>
                    <a:pt x="0" y="121"/>
                  </a:cubicBezTo>
                  <a:cubicBezTo>
                    <a:pt x="0" y="140"/>
                    <a:pt x="16" y="156"/>
                    <a:pt x="35" y="156"/>
                  </a:cubicBezTo>
                  <a:cubicBezTo>
                    <a:pt x="43" y="156"/>
                    <a:pt x="51" y="153"/>
                    <a:pt x="57" y="148"/>
                  </a:cubicBezTo>
                  <a:cubicBezTo>
                    <a:pt x="65" y="142"/>
                    <a:pt x="69" y="133"/>
                    <a:pt x="70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8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7" y="124"/>
                    <a:pt x="100" y="124"/>
                    <a:pt x="102" y="124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33" y="143"/>
                    <a:pt x="151" y="156"/>
                    <a:pt x="171" y="156"/>
                  </a:cubicBezTo>
                  <a:cubicBezTo>
                    <a:pt x="195" y="156"/>
                    <a:pt x="215" y="138"/>
                    <a:pt x="217" y="114"/>
                  </a:cubicBezTo>
                  <a:cubicBezTo>
                    <a:pt x="217" y="114"/>
                    <a:pt x="218" y="114"/>
                    <a:pt x="218" y="114"/>
                  </a:cubicBezTo>
                  <a:cubicBezTo>
                    <a:pt x="218" y="109"/>
                    <a:pt x="218" y="104"/>
                    <a:pt x="217" y="100"/>
                  </a:cubicBezTo>
                  <a:cubicBezTo>
                    <a:pt x="215" y="91"/>
                    <a:pt x="211" y="83"/>
                    <a:pt x="204" y="76"/>
                  </a:cubicBezTo>
                  <a:cubicBezTo>
                    <a:pt x="206" y="76"/>
                    <a:pt x="217" y="81"/>
                    <a:pt x="219" y="85"/>
                  </a:cubicBezTo>
                  <a:cubicBezTo>
                    <a:pt x="220" y="85"/>
                    <a:pt x="222" y="88"/>
                    <a:pt x="224" y="88"/>
                  </a:cubicBezTo>
                  <a:cubicBezTo>
                    <a:pt x="225" y="88"/>
                    <a:pt x="226" y="88"/>
                    <a:pt x="227" y="88"/>
                  </a:cubicBezTo>
                  <a:cubicBezTo>
                    <a:pt x="228" y="89"/>
                    <a:pt x="228" y="88"/>
                    <a:pt x="228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063413" y="3729314"/>
              <a:ext cx="236538" cy="103188"/>
            </a:xfrm>
            <a:custGeom>
              <a:rect b="b" l="l" r="r" t="t"/>
              <a:pathLst>
                <a:path extrusionOk="0" h="37" w="85">
                  <a:moveTo>
                    <a:pt x="22" y="37"/>
                  </a:moveTo>
                  <a:cubicBezTo>
                    <a:pt x="21" y="37"/>
                    <a:pt x="20" y="36"/>
                    <a:pt x="19" y="36"/>
                  </a:cubicBezTo>
                  <a:cubicBezTo>
                    <a:pt x="17" y="34"/>
                    <a:pt x="17" y="31"/>
                    <a:pt x="18" y="29"/>
                  </a:cubicBezTo>
                  <a:cubicBezTo>
                    <a:pt x="19" y="28"/>
                    <a:pt x="26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8" y="19"/>
                    <a:pt x="66" y="28"/>
                    <a:pt x="66" y="29"/>
                  </a:cubicBezTo>
                  <a:cubicBezTo>
                    <a:pt x="68" y="31"/>
                    <a:pt x="67" y="34"/>
                    <a:pt x="65" y="36"/>
                  </a:cubicBezTo>
                  <a:cubicBezTo>
                    <a:pt x="63" y="37"/>
                    <a:pt x="60" y="37"/>
                    <a:pt x="58" y="35"/>
                  </a:cubicBezTo>
                  <a:cubicBezTo>
                    <a:pt x="58" y="35"/>
                    <a:pt x="53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1" y="29"/>
                    <a:pt x="26" y="35"/>
                    <a:pt x="26" y="35"/>
                  </a:cubicBezTo>
                  <a:cubicBezTo>
                    <a:pt x="25" y="36"/>
                    <a:pt x="24" y="37"/>
                    <a:pt x="22" y="37"/>
                  </a:cubicBezTo>
                  <a:close/>
                  <a:moveTo>
                    <a:pt x="5" y="26"/>
                  </a:moveTo>
                  <a:cubicBezTo>
                    <a:pt x="4" y="26"/>
                    <a:pt x="3" y="25"/>
                    <a:pt x="2" y="25"/>
                  </a:cubicBezTo>
                  <a:cubicBezTo>
                    <a:pt x="0" y="23"/>
                    <a:pt x="0" y="20"/>
                    <a:pt x="1" y="18"/>
                  </a:cubicBezTo>
                  <a:cubicBezTo>
                    <a:pt x="2" y="17"/>
                    <a:pt x="15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0" y="0"/>
                    <a:pt x="83" y="17"/>
                    <a:pt x="83" y="17"/>
                  </a:cubicBezTo>
                  <a:cubicBezTo>
                    <a:pt x="85" y="20"/>
                    <a:pt x="85" y="23"/>
                    <a:pt x="82" y="24"/>
                  </a:cubicBezTo>
                  <a:cubicBezTo>
                    <a:pt x="80" y="26"/>
                    <a:pt x="77" y="26"/>
                    <a:pt x="75" y="23"/>
                  </a:cubicBezTo>
                  <a:cubicBezTo>
                    <a:pt x="75" y="23"/>
                    <a:pt x="65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20" y="10"/>
                    <a:pt x="9" y="23"/>
                    <a:pt x="9" y="24"/>
                  </a:cubicBezTo>
                  <a:cubicBezTo>
                    <a:pt x="8" y="25"/>
                    <a:pt x="7" y="26"/>
                    <a:pt x="5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2" name="Google Shape;702;p48"/>
          <p:cNvGrpSpPr/>
          <p:nvPr/>
        </p:nvGrpSpPr>
        <p:grpSpPr>
          <a:xfrm>
            <a:off x="10256898" y="3556531"/>
            <a:ext cx="989550" cy="913603"/>
            <a:chOff x="2811000" y="3694389"/>
            <a:chExt cx="703263" cy="649288"/>
          </a:xfrm>
        </p:grpSpPr>
        <p:sp>
          <p:nvSpPr>
            <p:cNvPr id="703" name="Google Shape;703;p48"/>
            <p:cNvSpPr/>
            <p:nvPr/>
          </p:nvSpPr>
          <p:spPr>
            <a:xfrm>
              <a:off x="2811000" y="3694389"/>
              <a:ext cx="703263" cy="64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2811000" y="3876952"/>
              <a:ext cx="633413" cy="436563"/>
            </a:xfrm>
            <a:custGeom>
              <a:rect b="b" l="l" r="r" t="t"/>
              <a:pathLst>
                <a:path extrusionOk="0" h="156" w="228">
                  <a:moveTo>
                    <a:pt x="199" y="110"/>
                  </a:moveTo>
                  <a:cubicBezTo>
                    <a:pt x="199" y="125"/>
                    <a:pt x="186" y="137"/>
                    <a:pt x="171" y="137"/>
                  </a:cubicBezTo>
                  <a:cubicBezTo>
                    <a:pt x="156" y="137"/>
                    <a:pt x="144" y="125"/>
                    <a:pt x="144" y="110"/>
                  </a:cubicBezTo>
                  <a:cubicBezTo>
                    <a:pt x="144" y="94"/>
                    <a:pt x="156" y="82"/>
                    <a:pt x="171" y="82"/>
                  </a:cubicBezTo>
                  <a:cubicBezTo>
                    <a:pt x="186" y="82"/>
                    <a:pt x="199" y="94"/>
                    <a:pt x="199" y="110"/>
                  </a:cubicBezTo>
                  <a:moveTo>
                    <a:pt x="160" y="33"/>
                  </a:moveTo>
                  <a:cubicBezTo>
                    <a:pt x="160" y="33"/>
                    <a:pt x="160" y="36"/>
                    <a:pt x="160" y="35"/>
                  </a:cubicBezTo>
                  <a:cubicBezTo>
                    <a:pt x="160" y="34"/>
                    <a:pt x="159" y="33"/>
                    <a:pt x="158" y="33"/>
                  </a:cubicBezTo>
                  <a:cubicBezTo>
                    <a:pt x="157" y="33"/>
                    <a:pt x="156" y="33"/>
                    <a:pt x="155" y="34"/>
                  </a:cubicBezTo>
                  <a:cubicBezTo>
                    <a:pt x="154" y="34"/>
                    <a:pt x="153" y="35"/>
                    <a:pt x="153" y="36"/>
                  </a:cubicBezTo>
                  <a:cubicBezTo>
                    <a:pt x="152" y="36"/>
                    <a:pt x="152" y="37"/>
                    <a:pt x="152" y="38"/>
                  </a:cubicBezTo>
                  <a:cubicBezTo>
                    <a:pt x="151" y="41"/>
                    <a:pt x="150" y="43"/>
                    <a:pt x="149" y="46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3" y="49"/>
                    <a:pt x="140" y="51"/>
                    <a:pt x="136" y="53"/>
                  </a:cubicBezTo>
                  <a:cubicBezTo>
                    <a:pt x="136" y="54"/>
                    <a:pt x="135" y="54"/>
                    <a:pt x="135" y="54"/>
                  </a:cubicBezTo>
                  <a:cubicBezTo>
                    <a:pt x="132" y="54"/>
                    <a:pt x="129" y="54"/>
                    <a:pt x="126" y="55"/>
                  </a:cubicBezTo>
                  <a:cubicBezTo>
                    <a:pt x="124" y="55"/>
                    <a:pt x="123" y="56"/>
                    <a:pt x="122" y="58"/>
                  </a:cubicBezTo>
                  <a:cubicBezTo>
                    <a:pt x="122" y="58"/>
                    <a:pt x="121" y="58"/>
                    <a:pt x="121" y="59"/>
                  </a:cubicBezTo>
                  <a:cubicBezTo>
                    <a:pt x="121" y="60"/>
                    <a:pt x="121" y="61"/>
                    <a:pt x="121" y="62"/>
                  </a:cubicBezTo>
                  <a:cubicBezTo>
                    <a:pt x="121" y="62"/>
                    <a:pt x="121" y="63"/>
                    <a:pt x="121" y="63"/>
                  </a:cubicBezTo>
                  <a:cubicBezTo>
                    <a:pt x="122" y="64"/>
                    <a:pt x="122" y="64"/>
                    <a:pt x="123" y="64"/>
                  </a:cubicBezTo>
                  <a:cubicBezTo>
                    <a:pt x="123" y="65"/>
                    <a:pt x="123" y="65"/>
                    <a:pt x="124" y="65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1" y="69"/>
                    <a:pt x="119" y="71"/>
                    <a:pt x="118" y="74"/>
                  </a:cubicBezTo>
                  <a:cubicBezTo>
                    <a:pt x="117" y="76"/>
                    <a:pt x="117" y="77"/>
                    <a:pt x="116" y="79"/>
                  </a:cubicBezTo>
                  <a:cubicBezTo>
                    <a:pt x="116" y="79"/>
                    <a:pt x="115" y="79"/>
                    <a:pt x="115" y="79"/>
                  </a:cubicBezTo>
                  <a:cubicBezTo>
                    <a:pt x="112" y="79"/>
                    <a:pt x="109" y="79"/>
                    <a:pt x="106" y="79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5" y="79"/>
                    <a:pt x="105" y="78"/>
                    <a:pt x="105" y="78"/>
                  </a:cubicBezTo>
                  <a:cubicBezTo>
                    <a:pt x="106" y="77"/>
                    <a:pt x="107" y="76"/>
                    <a:pt x="108" y="75"/>
                  </a:cubicBezTo>
                  <a:cubicBezTo>
                    <a:pt x="110" y="74"/>
                    <a:pt x="111" y="73"/>
                    <a:pt x="112" y="72"/>
                  </a:cubicBezTo>
                  <a:cubicBezTo>
                    <a:pt x="114" y="70"/>
                    <a:pt x="116" y="67"/>
                    <a:pt x="117" y="65"/>
                  </a:cubicBezTo>
                  <a:cubicBezTo>
                    <a:pt x="119" y="60"/>
                    <a:pt x="122" y="55"/>
                    <a:pt x="124" y="50"/>
                  </a:cubicBezTo>
                  <a:cubicBezTo>
                    <a:pt x="124" y="49"/>
                    <a:pt x="125" y="48"/>
                    <a:pt x="125" y="47"/>
                  </a:cubicBezTo>
                  <a:cubicBezTo>
                    <a:pt x="126" y="46"/>
                    <a:pt x="126" y="46"/>
                    <a:pt x="128" y="46"/>
                  </a:cubicBezTo>
                  <a:cubicBezTo>
                    <a:pt x="128" y="47"/>
                    <a:pt x="129" y="47"/>
                    <a:pt x="130" y="48"/>
                  </a:cubicBezTo>
                  <a:cubicBezTo>
                    <a:pt x="131" y="48"/>
                    <a:pt x="132" y="49"/>
                    <a:pt x="134" y="50"/>
                  </a:cubicBezTo>
                  <a:cubicBezTo>
                    <a:pt x="134" y="50"/>
                    <a:pt x="134" y="50"/>
                    <a:pt x="135" y="50"/>
                  </a:cubicBezTo>
                  <a:cubicBezTo>
                    <a:pt x="135" y="51"/>
                    <a:pt x="136" y="50"/>
                    <a:pt x="136" y="50"/>
                  </a:cubicBezTo>
                  <a:cubicBezTo>
                    <a:pt x="136" y="50"/>
                    <a:pt x="136" y="49"/>
                    <a:pt x="136" y="49"/>
                  </a:cubicBezTo>
                  <a:cubicBezTo>
                    <a:pt x="136" y="49"/>
                    <a:pt x="136" y="48"/>
                    <a:pt x="135" y="48"/>
                  </a:cubicBezTo>
                  <a:cubicBezTo>
                    <a:pt x="132" y="45"/>
                    <a:pt x="129" y="42"/>
                    <a:pt x="126" y="39"/>
                  </a:cubicBezTo>
                  <a:cubicBezTo>
                    <a:pt x="125" y="38"/>
                    <a:pt x="123" y="37"/>
                    <a:pt x="122" y="36"/>
                  </a:cubicBezTo>
                  <a:cubicBezTo>
                    <a:pt x="122" y="35"/>
                    <a:pt x="121" y="35"/>
                    <a:pt x="121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9" y="34"/>
                    <a:pt x="119" y="35"/>
                    <a:pt x="119" y="35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3" y="42"/>
                    <a:pt x="123" y="43"/>
                    <a:pt x="122" y="44"/>
                  </a:cubicBezTo>
                  <a:cubicBezTo>
                    <a:pt x="122" y="44"/>
                    <a:pt x="121" y="45"/>
                    <a:pt x="121" y="46"/>
                  </a:cubicBezTo>
                  <a:cubicBezTo>
                    <a:pt x="121" y="47"/>
                    <a:pt x="120" y="47"/>
                    <a:pt x="119" y="47"/>
                  </a:cubicBezTo>
                  <a:cubicBezTo>
                    <a:pt x="117" y="47"/>
                    <a:pt x="116" y="47"/>
                    <a:pt x="115" y="47"/>
                  </a:cubicBezTo>
                  <a:cubicBezTo>
                    <a:pt x="112" y="47"/>
                    <a:pt x="110" y="47"/>
                    <a:pt x="107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5" y="47"/>
                    <a:pt x="105" y="47"/>
                    <a:pt x="105" y="46"/>
                  </a:cubicBezTo>
                  <a:cubicBezTo>
                    <a:pt x="105" y="44"/>
                    <a:pt x="105" y="43"/>
                    <a:pt x="105" y="41"/>
                  </a:cubicBezTo>
                  <a:cubicBezTo>
                    <a:pt x="105" y="38"/>
                    <a:pt x="106" y="34"/>
                    <a:pt x="106" y="31"/>
                  </a:cubicBezTo>
                  <a:cubicBezTo>
                    <a:pt x="107" y="27"/>
                    <a:pt x="107" y="22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54" y="18"/>
                    <a:pt x="158" y="18"/>
                  </a:cubicBezTo>
                  <a:cubicBezTo>
                    <a:pt x="158" y="18"/>
                    <a:pt x="159" y="18"/>
                    <a:pt x="159" y="18"/>
                  </a:cubicBezTo>
                  <a:cubicBezTo>
                    <a:pt x="159" y="18"/>
                    <a:pt x="160" y="19"/>
                    <a:pt x="160" y="19"/>
                  </a:cubicBezTo>
                  <a:cubicBezTo>
                    <a:pt x="160" y="21"/>
                    <a:pt x="160" y="22"/>
                    <a:pt x="160" y="24"/>
                  </a:cubicBezTo>
                  <a:cubicBezTo>
                    <a:pt x="160" y="27"/>
                    <a:pt x="160" y="30"/>
                    <a:pt x="160" y="33"/>
                  </a:cubicBezTo>
                  <a:cubicBezTo>
                    <a:pt x="160" y="33"/>
                    <a:pt x="160" y="33"/>
                    <a:pt x="160" y="33"/>
                  </a:cubicBezTo>
                  <a:moveTo>
                    <a:pt x="54" y="120"/>
                  </a:moveTo>
                  <a:cubicBezTo>
                    <a:pt x="54" y="131"/>
                    <a:pt x="46" y="139"/>
                    <a:pt x="35" y="140"/>
                  </a:cubicBezTo>
                  <a:cubicBezTo>
                    <a:pt x="34" y="140"/>
                    <a:pt x="34" y="140"/>
                    <a:pt x="33" y="139"/>
                  </a:cubicBezTo>
                  <a:cubicBezTo>
                    <a:pt x="23" y="138"/>
                    <a:pt x="16" y="130"/>
                    <a:pt x="16" y="121"/>
                  </a:cubicBezTo>
                  <a:cubicBezTo>
                    <a:pt x="16" y="113"/>
                    <a:pt x="21" y="106"/>
                    <a:pt x="28" y="103"/>
                  </a:cubicBezTo>
                  <a:cubicBezTo>
                    <a:pt x="30" y="102"/>
                    <a:pt x="32" y="102"/>
                    <a:pt x="35" y="102"/>
                  </a:cubicBezTo>
                  <a:cubicBezTo>
                    <a:pt x="45" y="102"/>
                    <a:pt x="54" y="110"/>
                    <a:pt x="54" y="120"/>
                  </a:cubicBezTo>
                  <a:moveTo>
                    <a:pt x="228" y="87"/>
                  </a:moveTo>
                  <a:cubicBezTo>
                    <a:pt x="228" y="87"/>
                    <a:pt x="228" y="87"/>
                    <a:pt x="228" y="87"/>
                  </a:cubicBezTo>
                  <a:cubicBezTo>
                    <a:pt x="220" y="63"/>
                    <a:pt x="194" y="50"/>
                    <a:pt x="179" y="49"/>
                  </a:cubicBezTo>
                  <a:cubicBezTo>
                    <a:pt x="175" y="49"/>
                    <a:pt x="175" y="49"/>
                    <a:pt x="173" y="49"/>
                  </a:cubicBezTo>
                  <a:cubicBezTo>
                    <a:pt x="172" y="49"/>
                    <a:pt x="172" y="49"/>
                    <a:pt x="172" y="48"/>
                  </a:cubicBezTo>
                  <a:cubicBezTo>
                    <a:pt x="172" y="47"/>
                    <a:pt x="171" y="17"/>
                    <a:pt x="171" y="14"/>
                  </a:cubicBezTo>
                  <a:cubicBezTo>
                    <a:pt x="172" y="14"/>
                    <a:pt x="173" y="14"/>
                    <a:pt x="173" y="14"/>
                  </a:cubicBezTo>
                  <a:cubicBezTo>
                    <a:pt x="174" y="14"/>
                    <a:pt x="174" y="13"/>
                    <a:pt x="175" y="13"/>
                  </a:cubicBezTo>
                  <a:cubicBezTo>
                    <a:pt x="176" y="12"/>
                    <a:pt x="177" y="10"/>
                    <a:pt x="177" y="9"/>
                  </a:cubicBezTo>
                  <a:cubicBezTo>
                    <a:pt x="178" y="7"/>
                    <a:pt x="176" y="5"/>
                    <a:pt x="174" y="5"/>
                  </a:cubicBezTo>
                  <a:cubicBezTo>
                    <a:pt x="173" y="5"/>
                    <a:pt x="173" y="5"/>
                    <a:pt x="172" y="5"/>
                  </a:cubicBezTo>
                  <a:cubicBezTo>
                    <a:pt x="169" y="5"/>
                    <a:pt x="110" y="5"/>
                    <a:pt x="103" y="5"/>
                  </a:cubicBezTo>
                  <a:cubicBezTo>
                    <a:pt x="102" y="5"/>
                    <a:pt x="102" y="5"/>
                    <a:pt x="102" y="4"/>
                  </a:cubicBezTo>
                  <a:cubicBezTo>
                    <a:pt x="102" y="4"/>
                    <a:pt x="101" y="1"/>
                    <a:pt x="99" y="1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4" y="0"/>
                    <a:pt x="93" y="1"/>
                    <a:pt x="92" y="3"/>
                  </a:cubicBezTo>
                  <a:cubicBezTo>
                    <a:pt x="92" y="4"/>
                    <a:pt x="91" y="4"/>
                    <a:pt x="91" y="5"/>
                  </a:cubicBezTo>
                  <a:cubicBezTo>
                    <a:pt x="91" y="5"/>
                    <a:pt x="91" y="5"/>
                    <a:pt x="91" y="6"/>
                  </a:cubicBezTo>
                  <a:cubicBezTo>
                    <a:pt x="91" y="7"/>
                    <a:pt x="91" y="8"/>
                    <a:pt x="91" y="9"/>
                  </a:cubicBezTo>
                  <a:cubicBezTo>
                    <a:pt x="91" y="10"/>
                    <a:pt x="92" y="10"/>
                    <a:pt x="93" y="10"/>
                  </a:cubicBezTo>
                  <a:cubicBezTo>
                    <a:pt x="93" y="10"/>
                    <a:pt x="103" y="14"/>
                    <a:pt x="102" y="15"/>
                  </a:cubicBezTo>
                  <a:cubicBezTo>
                    <a:pt x="102" y="17"/>
                    <a:pt x="101" y="20"/>
                    <a:pt x="101" y="23"/>
                  </a:cubicBezTo>
                  <a:cubicBezTo>
                    <a:pt x="100" y="27"/>
                    <a:pt x="100" y="30"/>
                    <a:pt x="99" y="34"/>
                  </a:cubicBezTo>
                  <a:cubicBezTo>
                    <a:pt x="98" y="37"/>
                    <a:pt x="98" y="39"/>
                    <a:pt x="98" y="42"/>
                  </a:cubicBezTo>
                  <a:cubicBezTo>
                    <a:pt x="98" y="43"/>
                    <a:pt x="98" y="44"/>
                    <a:pt x="97" y="46"/>
                  </a:cubicBezTo>
                  <a:cubicBezTo>
                    <a:pt x="97" y="46"/>
                    <a:pt x="97" y="47"/>
                    <a:pt x="96" y="47"/>
                  </a:cubicBezTo>
                  <a:cubicBezTo>
                    <a:pt x="96" y="48"/>
                    <a:pt x="96" y="47"/>
                    <a:pt x="95" y="47"/>
                  </a:cubicBezTo>
                  <a:cubicBezTo>
                    <a:pt x="95" y="46"/>
                    <a:pt x="95" y="45"/>
                    <a:pt x="95" y="44"/>
                  </a:cubicBezTo>
                  <a:cubicBezTo>
                    <a:pt x="95" y="38"/>
                    <a:pt x="95" y="33"/>
                    <a:pt x="95" y="28"/>
                  </a:cubicBezTo>
                  <a:cubicBezTo>
                    <a:pt x="95" y="26"/>
                    <a:pt x="95" y="25"/>
                    <a:pt x="94" y="23"/>
                  </a:cubicBezTo>
                  <a:cubicBezTo>
                    <a:pt x="93" y="21"/>
                    <a:pt x="92" y="19"/>
                    <a:pt x="90" y="17"/>
                  </a:cubicBezTo>
                  <a:cubicBezTo>
                    <a:pt x="89" y="17"/>
                    <a:pt x="89" y="17"/>
                    <a:pt x="88" y="16"/>
                  </a:cubicBezTo>
                  <a:cubicBezTo>
                    <a:pt x="87" y="15"/>
                    <a:pt x="86" y="15"/>
                    <a:pt x="85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5"/>
                    <a:pt x="84" y="15"/>
                  </a:cubicBezTo>
                  <a:cubicBezTo>
                    <a:pt x="85" y="17"/>
                    <a:pt x="85" y="19"/>
                    <a:pt x="86" y="21"/>
                  </a:cubicBezTo>
                  <a:cubicBezTo>
                    <a:pt x="86" y="21"/>
                    <a:pt x="86" y="22"/>
                    <a:pt x="87" y="22"/>
                  </a:cubicBezTo>
                  <a:cubicBezTo>
                    <a:pt x="87" y="22"/>
                    <a:pt x="88" y="23"/>
                    <a:pt x="88" y="24"/>
                  </a:cubicBezTo>
                  <a:cubicBezTo>
                    <a:pt x="88" y="25"/>
                    <a:pt x="88" y="25"/>
                    <a:pt x="88" y="26"/>
                  </a:cubicBezTo>
                  <a:cubicBezTo>
                    <a:pt x="88" y="29"/>
                    <a:pt x="88" y="31"/>
                    <a:pt x="88" y="33"/>
                  </a:cubicBezTo>
                  <a:cubicBezTo>
                    <a:pt x="88" y="38"/>
                    <a:pt x="88" y="43"/>
                    <a:pt x="88" y="47"/>
                  </a:cubicBezTo>
                  <a:cubicBezTo>
                    <a:pt x="88" y="48"/>
                    <a:pt x="88" y="48"/>
                    <a:pt x="87" y="48"/>
                  </a:cubicBezTo>
                  <a:cubicBezTo>
                    <a:pt x="87" y="48"/>
                    <a:pt x="87" y="48"/>
                    <a:pt x="86" y="48"/>
                  </a:cubicBezTo>
                  <a:cubicBezTo>
                    <a:pt x="85" y="48"/>
                    <a:pt x="84" y="48"/>
                    <a:pt x="83" y="48"/>
                  </a:cubicBezTo>
                  <a:cubicBezTo>
                    <a:pt x="81" y="48"/>
                    <a:pt x="78" y="48"/>
                    <a:pt x="76" y="48"/>
                  </a:cubicBezTo>
                  <a:cubicBezTo>
                    <a:pt x="41" y="50"/>
                    <a:pt x="18" y="53"/>
                    <a:pt x="9" y="55"/>
                  </a:cubicBezTo>
                  <a:cubicBezTo>
                    <a:pt x="8" y="55"/>
                    <a:pt x="6" y="56"/>
                    <a:pt x="5" y="57"/>
                  </a:cubicBezTo>
                  <a:cubicBezTo>
                    <a:pt x="4" y="57"/>
                    <a:pt x="1" y="60"/>
                    <a:pt x="1" y="63"/>
                  </a:cubicBezTo>
                  <a:cubicBezTo>
                    <a:pt x="0" y="64"/>
                    <a:pt x="7" y="100"/>
                    <a:pt x="7" y="100"/>
                  </a:cubicBezTo>
                  <a:cubicBezTo>
                    <a:pt x="5" y="101"/>
                    <a:pt x="4" y="103"/>
                    <a:pt x="3" y="105"/>
                  </a:cubicBezTo>
                  <a:cubicBezTo>
                    <a:pt x="1" y="110"/>
                    <a:pt x="0" y="115"/>
                    <a:pt x="0" y="121"/>
                  </a:cubicBezTo>
                  <a:cubicBezTo>
                    <a:pt x="0" y="140"/>
                    <a:pt x="16" y="156"/>
                    <a:pt x="35" y="156"/>
                  </a:cubicBezTo>
                  <a:cubicBezTo>
                    <a:pt x="43" y="156"/>
                    <a:pt x="51" y="153"/>
                    <a:pt x="57" y="148"/>
                  </a:cubicBezTo>
                  <a:cubicBezTo>
                    <a:pt x="65" y="142"/>
                    <a:pt x="69" y="133"/>
                    <a:pt x="70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8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7" y="124"/>
                    <a:pt x="100" y="124"/>
                    <a:pt x="102" y="124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33" y="143"/>
                    <a:pt x="151" y="156"/>
                    <a:pt x="171" y="156"/>
                  </a:cubicBezTo>
                  <a:cubicBezTo>
                    <a:pt x="195" y="156"/>
                    <a:pt x="215" y="138"/>
                    <a:pt x="217" y="114"/>
                  </a:cubicBezTo>
                  <a:cubicBezTo>
                    <a:pt x="217" y="114"/>
                    <a:pt x="218" y="114"/>
                    <a:pt x="218" y="114"/>
                  </a:cubicBezTo>
                  <a:cubicBezTo>
                    <a:pt x="218" y="109"/>
                    <a:pt x="218" y="104"/>
                    <a:pt x="217" y="100"/>
                  </a:cubicBezTo>
                  <a:cubicBezTo>
                    <a:pt x="215" y="91"/>
                    <a:pt x="211" y="83"/>
                    <a:pt x="204" y="76"/>
                  </a:cubicBezTo>
                  <a:cubicBezTo>
                    <a:pt x="206" y="76"/>
                    <a:pt x="217" y="81"/>
                    <a:pt x="219" y="85"/>
                  </a:cubicBezTo>
                  <a:cubicBezTo>
                    <a:pt x="220" y="85"/>
                    <a:pt x="222" y="88"/>
                    <a:pt x="224" y="88"/>
                  </a:cubicBezTo>
                  <a:cubicBezTo>
                    <a:pt x="225" y="88"/>
                    <a:pt x="226" y="88"/>
                    <a:pt x="227" y="88"/>
                  </a:cubicBezTo>
                  <a:cubicBezTo>
                    <a:pt x="228" y="89"/>
                    <a:pt x="228" y="88"/>
                    <a:pt x="228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063413" y="3729314"/>
              <a:ext cx="236538" cy="103188"/>
            </a:xfrm>
            <a:custGeom>
              <a:rect b="b" l="l" r="r" t="t"/>
              <a:pathLst>
                <a:path extrusionOk="0" h="37" w="85">
                  <a:moveTo>
                    <a:pt x="22" y="37"/>
                  </a:moveTo>
                  <a:cubicBezTo>
                    <a:pt x="21" y="37"/>
                    <a:pt x="20" y="36"/>
                    <a:pt x="19" y="36"/>
                  </a:cubicBezTo>
                  <a:cubicBezTo>
                    <a:pt x="17" y="34"/>
                    <a:pt x="17" y="31"/>
                    <a:pt x="18" y="29"/>
                  </a:cubicBezTo>
                  <a:cubicBezTo>
                    <a:pt x="19" y="28"/>
                    <a:pt x="26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8" y="19"/>
                    <a:pt x="66" y="28"/>
                    <a:pt x="66" y="29"/>
                  </a:cubicBezTo>
                  <a:cubicBezTo>
                    <a:pt x="68" y="31"/>
                    <a:pt x="67" y="34"/>
                    <a:pt x="65" y="36"/>
                  </a:cubicBezTo>
                  <a:cubicBezTo>
                    <a:pt x="63" y="37"/>
                    <a:pt x="60" y="37"/>
                    <a:pt x="58" y="35"/>
                  </a:cubicBezTo>
                  <a:cubicBezTo>
                    <a:pt x="58" y="35"/>
                    <a:pt x="53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1" y="29"/>
                    <a:pt x="26" y="35"/>
                    <a:pt x="26" y="35"/>
                  </a:cubicBezTo>
                  <a:cubicBezTo>
                    <a:pt x="25" y="36"/>
                    <a:pt x="24" y="37"/>
                    <a:pt x="22" y="37"/>
                  </a:cubicBezTo>
                  <a:close/>
                  <a:moveTo>
                    <a:pt x="5" y="26"/>
                  </a:moveTo>
                  <a:cubicBezTo>
                    <a:pt x="4" y="26"/>
                    <a:pt x="3" y="25"/>
                    <a:pt x="2" y="25"/>
                  </a:cubicBezTo>
                  <a:cubicBezTo>
                    <a:pt x="0" y="23"/>
                    <a:pt x="0" y="20"/>
                    <a:pt x="1" y="18"/>
                  </a:cubicBezTo>
                  <a:cubicBezTo>
                    <a:pt x="2" y="17"/>
                    <a:pt x="15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0" y="0"/>
                    <a:pt x="83" y="17"/>
                    <a:pt x="83" y="17"/>
                  </a:cubicBezTo>
                  <a:cubicBezTo>
                    <a:pt x="85" y="20"/>
                    <a:pt x="85" y="23"/>
                    <a:pt x="82" y="24"/>
                  </a:cubicBezTo>
                  <a:cubicBezTo>
                    <a:pt x="80" y="26"/>
                    <a:pt x="77" y="26"/>
                    <a:pt x="75" y="23"/>
                  </a:cubicBezTo>
                  <a:cubicBezTo>
                    <a:pt x="75" y="23"/>
                    <a:pt x="65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20" y="10"/>
                    <a:pt x="9" y="23"/>
                    <a:pt x="9" y="24"/>
                  </a:cubicBezTo>
                  <a:cubicBezTo>
                    <a:pt x="8" y="25"/>
                    <a:pt x="7" y="26"/>
                    <a:pt x="5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48"/>
          <p:cNvSpPr/>
          <p:nvPr/>
        </p:nvSpPr>
        <p:spPr>
          <a:xfrm>
            <a:off x="1679393" y="4640448"/>
            <a:ext cx="1029310" cy="870463"/>
          </a:xfrm>
          <a:custGeom>
            <a:rect b="b" l="l" r="r" t="t"/>
            <a:pathLst>
              <a:path extrusionOk="0" h="514" w="608">
                <a:moveTo>
                  <a:pt x="338" y="21"/>
                </a:moveTo>
                <a:cubicBezTo>
                  <a:pt x="601" y="454"/>
                  <a:pt x="601" y="454"/>
                  <a:pt x="601" y="454"/>
                </a:cubicBezTo>
                <a:cubicBezTo>
                  <a:pt x="606" y="460"/>
                  <a:pt x="608" y="467"/>
                  <a:pt x="608" y="476"/>
                </a:cubicBezTo>
                <a:cubicBezTo>
                  <a:pt x="608" y="497"/>
                  <a:pt x="591" y="514"/>
                  <a:pt x="570" y="514"/>
                </a:cubicBezTo>
                <a:cubicBezTo>
                  <a:pt x="570" y="514"/>
                  <a:pt x="570" y="514"/>
                  <a:pt x="570" y="514"/>
                </a:cubicBezTo>
                <a:cubicBezTo>
                  <a:pt x="38" y="514"/>
                  <a:pt x="38" y="514"/>
                  <a:pt x="38" y="514"/>
                </a:cubicBezTo>
                <a:cubicBezTo>
                  <a:pt x="38" y="514"/>
                  <a:pt x="38" y="514"/>
                  <a:pt x="38" y="514"/>
                </a:cubicBezTo>
                <a:cubicBezTo>
                  <a:pt x="17" y="514"/>
                  <a:pt x="0" y="497"/>
                  <a:pt x="0" y="476"/>
                </a:cubicBezTo>
                <a:cubicBezTo>
                  <a:pt x="0" y="467"/>
                  <a:pt x="2" y="460"/>
                  <a:pt x="7" y="454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6" y="8"/>
                  <a:pt x="289" y="0"/>
                  <a:pt x="304" y="0"/>
                </a:cubicBezTo>
                <a:cubicBezTo>
                  <a:pt x="319" y="0"/>
                  <a:pt x="332" y="8"/>
                  <a:pt x="338" y="21"/>
                </a:cubicBezTo>
                <a:close/>
                <a:moveTo>
                  <a:pt x="304" y="133"/>
                </a:moveTo>
                <a:cubicBezTo>
                  <a:pt x="283" y="133"/>
                  <a:pt x="266" y="150"/>
                  <a:pt x="266" y="171"/>
                </a:cubicBezTo>
                <a:cubicBezTo>
                  <a:pt x="266" y="304"/>
                  <a:pt x="266" y="304"/>
                  <a:pt x="266" y="304"/>
                </a:cubicBezTo>
                <a:cubicBezTo>
                  <a:pt x="266" y="325"/>
                  <a:pt x="283" y="342"/>
                  <a:pt x="304" y="342"/>
                </a:cubicBezTo>
                <a:cubicBezTo>
                  <a:pt x="325" y="342"/>
                  <a:pt x="342" y="325"/>
                  <a:pt x="342" y="304"/>
                </a:cubicBezTo>
                <a:cubicBezTo>
                  <a:pt x="342" y="171"/>
                  <a:pt x="342" y="171"/>
                  <a:pt x="342" y="171"/>
                </a:cubicBezTo>
                <a:cubicBezTo>
                  <a:pt x="342" y="150"/>
                  <a:pt x="325" y="133"/>
                  <a:pt x="304" y="133"/>
                </a:cubicBezTo>
                <a:close/>
                <a:moveTo>
                  <a:pt x="304" y="380"/>
                </a:moveTo>
                <a:cubicBezTo>
                  <a:pt x="283" y="380"/>
                  <a:pt x="266" y="398"/>
                  <a:pt x="266" y="419"/>
                </a:cubicBezTo>
                <a:cubicBezTo>
                  <a:pt x="266" y="440"/>
                  <a:pt x="283" y="457"/>
                  <a:pt x="304" y="457"/>
                </a:cubicBezTo>
                <a:cubicBezTo>
                  <a:pt x="325" y="457"/>
                  <a:pt x="342" y="440"/>
                  <a:pt x="342" y="419"/>
                </a:cubicBezTo>
                <a:cubicBezTo>
                  <a:pt x="342" y="398"/>
                  <a:pt x="325" y="380"/>
                  <a:pt x="304" y="38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8"/>
          <p:cNvSpPr/>
          <p:nvPr/>
        </p:nvSpPr>
        <p:spPr>
          <a:xfrm>
            <a:off x="1679393" y="2592440"/>
            <a:ext cx="1029310" cy="870463"/>
          </a:xfrm>
          <a:custGeom>
            <a:rect b="b" l="l" r="r" t="t"/>
            <a:pathLst>
              <a:path extrusionOk="0" h="514" w="608">
                <a:moveTo>
                  <a:pt x="338" y="21"/>
                </a:moveTo>
                <a:cubicBezTo>
                  <a:pt x="601" y="454"/>
                  <a:pt x="601" y="454"/>
                  <a:pt x="601" y="454"/>
                </a:cubicBezTo>
                <a:cubicBezTo>
                  <a:pt x="606" y="460"/>
                  <a:pt x="608" y="467"/>
                  <a:pt x="608" y="476"/>
                </a:cubicBezTo>
                <a:cubicBezTo>
                  <a:pt x="608" y="497"/>
                  <a:pt x="591" y="514"/>
                  <a:pt x="570" y="514"/>
                </a:cubicBezTo>
                <a:cubicBezTo>
                  <a:pt x="570" y="514"/>
                  <a:pt x="570" y="514"/>
                  <a:pt x="570" y="514"/>
                </a:cubicBezTo>
                <a:cubicBezTo>
                  <a:pt x="38" y="514"/>
                  <a:pt x="38" y="514"/>
                  <a:pt x="38" y="514"/>
                </a:cubicBezTo>
                <a:cubicBezTo>
                  <a:pt x="38" y="514"/>
                  <a:pt x="38" y="514"/>
                  <a:pt x="38" y="514"/>
                </a:cubicBezTo>
                <a:cubicBezTo>
                  <a:pt x="17" y="514"/>
                  <a:pt x="0" y="497"/>
                  <a:pt x="0" y="476"/>
                </a:cubicBezTo>
                <a:cubicBezTo>
                  <a:pt x="0" y="467"/>
                  <a:pt x="2" y="460"/>
                  <a:pt x="7" y="454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6" y="8"/>
                  <a:pt x="289" y="0"/>
                  <a:pt x="304" y="0"/>
                </a:cubicBezTo>
                <a:cubicBezTo>
                  <a:pt x="319" y="0"/>
                  <a:pt x="332" y="8"/>
                  <a:pt x="338" y="21"/>
                </a:cubicBezTo>
                <a:close/>
                <a:moveTo>
                  <a:pt x="304" y="133"/>
                </a:moveTo>
                <a:cubicBezTo>
                  <a:pt x="283" y="133"/>
                  <a:pt x="266" y="150"/>
                  <a:pt x="266" y="171"/>
                </a:cubicBezTo>
                <a:cubicBezTo>
                  <a:pt x="266" y="304"/>
                  <a:pt x="266" y="304"/>
                  <a:pt x="266" y="304"/>
                </a:cubicBezTo>
                <a:cubicBezTo>
                  <a:pt x="266" y="325"/>
                  <a:pt x="283" y="342"/>
                  <a:pt x="304" y="342"/>
                </a:cubicBezTo>
                <a:cubicBezTo>
                  <a:pt x="325" y="342"/>
                  <a:pt x="342" y="325"/>
                  <a:pt x="342" y="304"/>
                </a:cubicBezTo>
                <a:cubicBezTo>
                  <a:pt x="342" y="171"/>
                  <a:pt x="342" y="171"/>
                  <a:pt x="342" y="171"/>
                </a:cubicBezTo>
                <a:cubicBezTo>
                  <a:pt x="342" y="150"/>
                  <a:pt x="325" y="133"/>
                  <a:pt x="304" y="133"/>
                </a:cubicBezTo>
                <a:close/>
                <a:moveTo>
                  <a:pt x="304" y="380"/>
                </a:moveTo>
                <a:cubicBezTo>
                  <a:pt x="283" y="380"/>
                  <a:pt x="266" y="398"/>
                  <a:pt x="266" y="419"/>
                </a:cubicBezTo>
                <a:cubicBezTo>
                  <a:pt x="266" y="440"/>
                  <a:pt x="283" y="457"/>
                  <a:pt x="304" y="457"/>
                </a:cubicBezTo>
                <a:cubicBezTo>
                  <a:pt x="325" y="457"/>
                  <a:pt x="342" y="440"/>
                  <a:pt x="342" y="419"/>
                </a:cubicBezTo>
                <a:cubicBezTo>
                  <a:pt x="342" y="398"/>
                  <a:pt x="325" y="380"/>
                  <a:pt x="304" y="3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8" name="Google Shape;708;p48"/>
          <p:cNvGrpSpPr/>
          <p:nvPr/>
        </p:nvGrpSpPr>
        <p:grpSpPr>
          <a:xfrm>
            <a:off x="3856159" y="4341430"/>
            <a:ext cx="1430158" cy="1129884"/>
            <a:chOff x="9453563" y="-223837"/>
            <a:chExt cx="3092449" cy="2443163"/>
          </a:xfrm>
        </p:grpSpPr>
        <p:sp>
          <p:nvSpPr>
            <p:cNvPr id="709" name="Google Shape;709;p48"/>
            <p:cNvSpPr/>
            <p:nvPr/>
          </p:nvSpPr>
          <p:spPr>
            <a:xfrm>
              <a:off x="9453563" y="77788"/>
              <a:ext cx="1001712" cy="1139825"/>
            </a:xfrm>
            <a:custGeom>
              <a:rect b="b" l="l" r="r" t="t"/>
              <a:pathLst>
                <a:path extrusionOk="0" h="230" w="202">
                  <a:moveTo>
                    <a:pt x="72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91" y="0"/>
                    <a:pt x="94" y="3"/>
                    <a:pt x="94" y="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61"/>
                    <a:pt x="91" y="64"/>
                    <a:pt x="87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0"/>
                    <a:pt x="72" y="0"/>
                    <a:pt x="72" y="0"/>
                  </a:cubicBezTo>
                  <a:close/>
                  <a:moveTo>
                    <a:pt x="134" y="215"/>
                  </a:moveTo>
                  <a:cubicBezTo>
                    <a:pt x="128" y="217"/>
                    <a:pt x="122" y="214"/>
                    <a:pt x="120" y="209"/>
                  </a:cubicBezTo>
                  <a:cubicBezTo>
                    <a:pt x="118" y="203"/>
                    <a:pt x="120" y="197"/>
                    <a:pt x="126" y="195"/>
                  </a:cubicBezTo>
                  <a:cubicBezTo>
                    <a:pt x="142" y="189"/>
                    <a:pt x="156" y="177"/>
                    <a:pt x="165" y="163"/>
                  </a:cubicBezTo>
                  <a:cubicBezTo>
                    <a:pt x="175" y="149"/>
                    <a:pt x="180" y="133"/>
                    <a:pt x="180" y="115"/>
                  </a:cubicBezTo>
                  <a:cubicBezTo>
                    <a:pt x="180" y="97"/>
                    <a:pt x="175" y="80"/>
                    <a:pt x="165" y="66"/>
                  </a:cubicBezTo>
                  <a:cubicBezTo>
                    <a:pt x="156" y="52"/>
                    <a:pt x="142" y="41"/>
                    <a:pt x="126" y="35"/>
                  </a:cubicBezTo>
                  <a:cubicBezTo>
                    <a:pt x="120" y="32"/>
                    <a:pt x="118" y="26"/>
                    <a:pt x="120" y="21"/>
                  </a:cubicBezTo>
                  <a:cubicBezTo>
                    <a:pt x="122" y="15"/>
                    <a:pt x="128" y="12"/>
                    <a:pt x="134" y="15"/>
                  </a:cubicBezTo>
                  <a:cubicBezTo>
                    <a:pt x="154" y="23"/>
                    <a:pt x="171" y="37"/>
                    <a:pt x="183" y="54"/>
                  </a:cubicBezTo>
                  <a:cubicBezTo>
                    <a:pt x="195" y="72"/>
                    <a:pt x="202" y="93"/>
                    <a:pt x="202" y="115"/>
                  </a:cubicBezTo>
                  <a:cubicBezTo>
                    <a:pt x="202" y="137"/>
                    <a:pt x="195" y="158"/>
                    <a:pt x="183" y="175"/>
                  </a:cubicBezTo>
                  <a:cubicBezTo>
                    <a:pt x="171" y="193"/>
                    <a:pt x="154" y="207"/>
                    <a:pt x="134" y="215"/>
                  </a:cubicBezTo>
                  <a:close/>
                  <a:moveTo>
                    <a:pt x="136" y="173"/>
                  </a:moveTo>
                  <a:cubicBezTo>
                    <a:pt x="145" y="166"/>
                    <a:pt x="153" y="157"/>
                    <a:pt x="158" y="147"/>
                  </a:cubicBezTo>
                  <a:cubicBezTo>
                    <a:pt x="163" y="138"/>
                    <a:pt x="166" y="127"/>
                    <a:pt x="166" y="115"/>
                  </a:cubicBezTo>
                  <a:cubicBezTo>
                    <a:pt x="166" y="103"/>
                    <a:pt x="163" y="92"/>
                    <a:pt x="158" y="82"/>
                  </a:cubicBezTo>
                  <a:cubicBezTo>
                    <a:pt x="153" y="72"/>
                    <a:pt x="145" y="63"/>
                    <a:pt x="136" y="57"/>
                  </a:cubicBezTo>
                  <a:cubicBezTo>
                    <a:pt x="131" y="53"/>
                    <a:pt x="125" y="54"/>
                    <a:pt x="121" y="59"/>
                  </a:cubicBezTo>
                  <a:cubicBezTo>
                    <a:pt x="118" y="64"/>
                    <a:pt x="119" y="71"/>
                    <a:pt x="123" y="74"/>
                  </a:cubicBezTo>
                  <a:cubicBezTo>
                    <a:pt x="130" y="79"/>
                    <a:pt x="135" y="85"/>
                    <a:pt x="139" y="92"/>
                  </a:cubicBezTo>
                  <a:cubicBezTo>
                    <a:pt x="142" y="99"/>
                    <a:pt x="144" y="107"/>
                    <a:pt x="144" y="115"/>
                  </a:cubicBezTo>
                  <a:cubicBezTo>
                    <a:pt x="144" y="123"/>
                    <a:pt x="142" y="131"/>
                    <a:pt x="139" y="138"/>
                  </a:cubicBezTo>
                  <a:cubicBezTo>
                    <a:pt x="135" y="145"/>
                    <a:pt x="130" y="151"/>
                    <a:pt x="123" y="156"/>
                  </a:cubicBezTo>
                  <a:cubicBezTo>
                    <a:pt x="119" y="159"/>
                    <a:pt x="118" y="166"/>
                    <a:pt x="121" y="171"/>
                  </a:cubicBezTo>
                  <a:cubicBezTo>
                    <a:pt x="125" y="175"/>
                    <a:pt x="131" y="176"/>
                    <a:pt x="136" y="173"/>
                  </a:cubicBezTo>
                  <a:close/>
                  <a:moveTo>
                    <a:pt x="58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8" y="0"/>
                    <a:pt x="0" y="64"/>
                    <a:pt x="0" y="115"/>
                  </a:cubicBezTo>
                  <a:cubicBezTo>
                    <a:pt x="0" y="165"/>
                    <a:pt x="8" y="230"/>
                    <a:pt x="51" y="230"/>
                  </a:cubicBezTo>
                  <a:cubicBezTo>
                    <a:pt x="58" y="230"/>
                    <a:pt x="58" y="230"/>
                    <a:pt x="58" y="230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3" y="165"/>
                    <a:pt x="36" y="159"/>
                    <a:pt x="36" y="151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1"/>
                    <a:pt x="43" y="64"/>
                    <a:pt x="51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0"/>
                    <a:pt x="58" y="0"/>
                    <a:pt x="58" y="0"/>
                  </a:cubicBezTo>
                  <a:close/>
                  <a:moveTo>
                    <a:pt x="72" y="230"/>
                  </a:moveTo>
                  <a:cubicBezTo>
                    <a:pt x="87" y="230"/>
                    <a:pt x="87" y="230"/>
                    <a:pt x="87" y="230"/>
                  </a:cubicBezTo>
                  <a:cubicBezTo>
                    <a:pt x="91" y="230"/>
                    <a:pt x="94" y="227"/>
                    <a:pt x="94" y="22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8"/>
                    <a:pt x="91" y="165"/>
                    <a:pt x="87" y="165"/>
                  </a:cubicBezTo>
                  <a:cubicBezTo>
                    <a:pt x="72" y="165"/>
                    <a:pt x="72" y="165"/>
                    <a:pt x="72" y="165"/>
                  </a:cubicBezTo>
                  <a:lnTo>
                    <a:pt x="72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11020425" y="-223837"/>
              <a:ext cx="1525587" cy="1922463"/>
            </a:xfrm>
            <a:custGeom>
              <a:rect b="b" l="l" r="r" t="t"/>
              <a:pathLst>
                <a:path extrusionOk="0" h="388" w="308">
                  <a:moveTo>
                    <a:pt x="36" y="309"/>
                  </a:moveTo>
                  <a:cubicBezTo>
                    <a:pt x="33" y="306"/>
                    <a:pt x="35" y="282"/>
                    <a:pt x="35" y="282"/>
                  </a:cubicBezTo>
                  <a:cubicBezTo>
                    <a:pt x="35" y="282"/>
                    <a:pt x="35" y="282"/>
                    <a:pt x="21" y="283"/>
                  </a:cubicBezTo>
                  <a:cubicBezTo>
                    <a:pt x="6" y="283"/>
                    <a:pt x="9" y="269"/>
                    <a:pt x="9" y="269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29" y="214"/>
                    <a:pt x="29" y="214"/>
                    <a:pt x="29" y="214"/>
                  </a:cubicBezTo>
                  <a:cubicBezTo>
                    <a:pt x="17" y="190"/>
                    <a:pt x="24" y="133"/>
                    <a:pt x="24" y="133"/>
                  </a:cubicBezTo>
                  <a:cubicBezTo>
                    <a:pt x="24" y="133"/>
                    <a:pt x="0" y="107"/>
                    <a:pt x="38" y="93"/>
                  </a:cubicBezTo>
                  <a:cubicBezTo>
                    <a:pt x="77" y="79"/>
                    <a:pt x="216" y="0"/>
                    <a:pt x="266" y="99"/>
                  </a:cubicBezTo>
                  <a:cubicBezTo>
                    <a:pt x="308" y="184"/>
                    <a:pt x="242" y="236"/>
                    <a:pt x="235" y="255"/>
                  </a:cubicBezTo>
                  <a:cubicBezTo>
                    <a:pt x="228" y="273"/>
                    <a:pt x="256" y="311"/>
                    <a:pt x="256" y="311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8"/>
                    <a:pt x="159" y="369"/>
                    <a:pt x="144" y="356"/>
                  </a:cubicBezTo>
                  <a:cubicBezTo>
                    <a:pt x="129" y="343"/>
                    <a:pt x="125" y="343"/>
                    <a:pt x="125" y="343"/>
                  </a:cubicBezTo>
                  <a:cubicBezTo>
                    <a:pt x="125" y="343"/>
                    <a:pt x="117" y="345"/>
                    <a:pt x="87" y="363"/>
                  </a:cubicBezTo>
                  <a:cubicBezTo>
                    <a:pt x="57" y="381"/>
                    <a:pt x="50" y="358"/>
                    <a:pt x="49" y="344"/>
                  </a:cubicBezTo>
                  <a:cubicBezTo>
                    <a:pt x="48" y="330"/>
                    <a:pt x="44" y="333"/>
                    <a:pt x="42" y="325"/>
                  </a:cubicBezTo>
                  <a:cubicBezTo>
                    <a:pt x="40" y="317"/>
                    <a:pt x="39" y="312"/>
                    <a:pt x="36" y="3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9948863" y="1550988"/>
              <a:ext cx="1343025" cy="668338"/>
            </a:xfrm>
            <a:custGeom>
              <a:rect b="b" l="l" r="r" t="t"/>
              <a:pathLst>
                <a:path extrusionOk="0" h="135" w="271">
                  <a:moveTo>
                    <a:pt x="6" y="0"/>
                  </a:moveTo>
                  <a:cubicBezTo>
                    <a:pt x="271" y="120"/>
                    <a:pt x="271" y="120"/>
                    <a:pt x="271" y="120"/>
                  </a:cubicBezTo>
                  <a:cubicBezTo>
                    <a:pt x="271" y="121"/>
                    <a:pt x="271" y="122"/>
                    <a:pt x="271" y="123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6" y="132"/>
                    <a:pt x="259" y="135"/>
                    <a:pt x="252" y="13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2" y="20"/>
                    <a:pt x="0" y="12"/>
                    <a:pt x="3" y="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9983788" y="1535113"/>
              <a:ext cx="1319212" cy="595313"/>
            </a:xfrm>
            <a:custGeom>
              <a:rect b="b" l="l" r="r" t="t"/>
              <a:pathLst>
                <a:path extrusionOk="0" h="375" w="831">
                  <a:moveTo>
                    <a:pt x="203" y="25"/>
                  </a:moveTo>
                  <a:lnTo>
                    <a:pt x="291" y="66"/>
                  </a:lnTo>
                  <a:lnTo>
                    <a:pt x="590" y="200"/>
                  </a:lnTo>
                  <a:lnTo>
                    <a:pt x="675" y="241"/>
                  </a:lnTo>
                  <a:lnTo>
                    <a:pt x="831" y="375"/>
                  </a:lnTo>
                  <a:lnTo>
                    <a:pt x="415" y="188"/>
                  </a:lnTo>
                  <a:lnTo>
                    <a:pt x="0" y="0"/>
                  </a:lnTo>
                  <a:lnTo>
                    <a:pt x="203" y="25"/>
                  </a:lnTo>
                  <a:close/>
                  <a:moveTo>
                    <a:pt x="434" y="144"/>
                  </a:moveTo>
                  <a:lnTo>
                    <a:pt x="209" y="44"/>
                  </a:lnTo>
                  <a:lnTo>
                    <a:pt x="131" y="41"/>
                  </a:lnTo>
                  <a:lnTo>
                    <a:pt x="422" y="172"/>
                  </a:lnTo>
                  <a:lnTo>
                    <a:pt x="715" y="303"/>
                  </a:lnTo>
                  <a:lnTo>
                    <a:pt x="659" y="247"/>
                  </a:lnTo>
                  <a:lnTo>
                    <a:pt x="434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10752138" y="1287463"/>
              <a:ext cx="630237" cy="530225"/>
            </a:xfrm>
            <a:custGeom>
              <a:rect b="b" l="l" r="r" t="t"/>
              <a:pathLst>
                <a:path extrusionOk="0" h="107" w="127">
                  <a:moveTo>
                    <a:pt x="4" y="7"/>
                  </a:moveTo>
                  <a:cubicBezTo>
                    <a:pt x="6" y="2"/>
                    <a:pt x="10" y="0"/>
                    <a:pt x="14" y="1"/>
                  </a:cubicBezTo>
                  <a:cubicBezTo>
                    <a:pt x="18" y="2"/>
                    <a:pt x="21" y="7"/>
                    <a:pt x="20" y="11"/>
                  </a:cubicBezTo>
                  <a:cubicBezTo>
                    <a:pt x="16" y="23"/>
                    <a:pt x="17" y="36"/>
                    <a:pt x="21" y="48"/>
                  </a:cubicBezTo>
                  <a:cubicBezTo>
                    <a:pt x="25" y="60"/>
                    <a:pt x="32" y="70"/>
                    <a:pt x="43" y="78"/>
                  </a:cubicBezTo>
                  <a:cubicBezTo>
                    <a:pt x="53" y="86"/>
                    <a:pt x="66" y="90"/>
                    <a:pt x="78" y="91"/>
                  </a:cubicBezTo>
                  <a:cubicBezTo>
                    <a:pt x="90" y="92"/>
                    <a:pt x="103" y="88"/>
                    <a:pt x="114" y="82"/>
                  </a:cubicBezTo>
                  <a:cubicBezTo>
                    <a:pt x="118" y="79"/>
                    <a:pt x="123" y="81"/>
                    <a:pt x="125" y="84"/>
                  </a:cubicBezTo>
                  <a:cubicBezTo>
                    <a:pt x="127" y="88"/>
                    <a:pt x="126" y="93"/>
                    <a:pt x="122" y="95"/>
                  </a:cubicBezTo>
                  <a:cubicBezTo>
                    <a:pt x="109" y="104"/>
                    <a:pt x="93" y="107"/>
                    <a:pt x="77" y="107"/>
                  </a:cubicBezTo>
                  <a:cubicBezTo>
                    <a:pt x="62" y="106"/>
                    <a:pt x="46" y="101"/>
                    <a:pt x="33" y="91"/>
                  </a:cubicBezTo>
                  <a:cubicBezTo>
                    <a:pt x="20" y="81"/>
                    <a:pt x="11" y="68"/>
                    <a:pt x="6" y="53"/>
                  </a:cubicBezTo>
                  <a:cubicBezTo>
                    <a:pt x="1" y="38"/>
                    <a:pt x="0" y="22"/>
                    <a:pt x="4" y="7"/>
                  </a:cubicBezTo>
                  <a:close/>
                  <a:moveTo>
                    <a:pt x="28" y="27"/>
                  </a:moveTo>
                  <a:cubicBezTo>
                    <a:pt x="28" y="35"/>
                    <a:pt x="30" y="43"/>
                    <a:pt x="34" y="51"/>
                  </a:cubicBezTo>
                  <a:cubicBezTo>
                    <a:pt x="37" y="58"/>
                    <a:pt x="42" y="65"/>
                    <a:pt x="49" y="70"/>
                  </a:cubicBezTo>
                  <a:cubicBezTo>
                    <a:pt x="56" y="75"/>
                    <a:pt x="64" y="78"/>
                    <a:pt x="72" y="80"/>
                  </a:cubicBezTo>
                  <a:cubicBezTo>
                    <a:pt x="80" y="81"/>
                    <a:pt x="89" y="80"/>
                    <a:pt x="97" y="78"/>
                  </a:cubicBezTo>
                  <a:cubicBezTo>
                    <a:pt x="101" y="77"/>
                    <a:pt x="103" y="72"/>
                    <a:pt x="102" y="68"/>
                  </a:cubicBezTo>
                  <a:cubicBezTo>
                    <a:pt x="100" y="64"/>
                    <a:pt x="96" y="62"/>
                    <a:pt x="92" y="63"/>
                  </a:cubicBezTo>
                  <a:cubicBezTo>
                    <a:pt x="86" y="65"/>
                    <a:pt x="80" y="65"/>
                    <a:pt x="75" y="64"/>
                  </a:cubicBezTo>
                  <a:cubicBezTo>
                    <a:pt x="69" y="63"/>
                    <a:pt x="64" y="61"/>
                    <a:pt x="59" y="57"/>
                  </a:cubicBezTo>
                  <a:cubicBezTo>
                    <a:pt x="54" y="53"/>
                    <a:pt x="50" y="49"/>
                    <a:pt x="48" y="44"/>
                  </a:cubicBezTo>
                  <a:cubicBezTo>
                    <a:pt x="45" y="38"/>
                    <a:pt x="44" y="33"/>
                    <a:pt x="44" y="27"/>
                  </a:cubicBezTo>
                  <a:cubicBezTo>
                    <a:pt x="44" y="22"/>
                    <a:pt x="41" y="19"/>
                    <a:pt x="36" y="19"/>
                  </a:cubicBezTo>
                  <a:cubicBezTo>
                    <a:pt x="32" y="19"/>
                    <a:pt x="28" y="22"/>
                    <a:pt x="28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4" name="Google Shape;714;p48"/>
          <p:cNvGrpSpPr/>
          <p:nvPr/>
        </p:nvGrpSpPr>
        <p:grpSpPr>
          <a:xfrm>
            <a:off x="6372326" y="4039300"/>
            <a:ext cx="1465621" cy="1547395"/>
            <a:chOff x="10237788" y="-823913"/>
            <a:chExt cx="2589212" cy="2733676"/>
          </a:xfrm>
        </p:grpSpPr>
        <p:sp>
          <p:nvSpPr>
            <p:cNvPr id="715" name="Google Shape;715;p48"/>
            <p:cNvSpPr/>
            <p:nvPr/>
          </p:nvSpPr>
          <p:spPr>
            <a:xfrm>
              <a:off x="11449050" y="-823913"/>
              <a:ext cx="1377950" cy="9540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10399713" y="881063"/>
              <a:ext cx="1385887" cy="742950"/>
            </a:xfrm>
            <a:custGeom>
              <a:rect b="b" l="l" r="r" t="t"/>
              <a:pathLst>
                <a:path extrusionOk="0" h="179" w="334">
                  <a:moveTo>
                    <a:pt x="41" y="21"/>
                  </a:moveTo>
                  <a:cubicBezTo>
                    <a:pt x="66" y="21"/>
                    <a:pt x="65" y="60"/>
                    <a:pt x="116" y="60"/>
                  </a:cubicBezTo>
                  <a:cubicBezTo>
                    <a:pt x="177" y="60"/>
                    <a:pt x="188" y="0"/>
                    <a:pt x="232" y="1"/>
                  </a:cubicBezTo>
                  <a:cubicBezTo>
                    <a:pt x="287" y="1"/>
                    <a:pt x="302" y="37"/>
                    <a:pt x="317" y="59"/>
                  </a:cubicBezTo>
                  <a:cubicBezTo>
                    <a:pt x="320" y="63"/>
                    <a:pt x="331" y="81"/>
                    <a:pt x="334" y="113"/>
                  </a:cubicBezTo>
                  <a:cubicBezTo>
                    <a:pt x="334" y="154"/>
                    <a:pt x="334" y="154"/>
                    <a:pt x="334" y="154"/>
                  </a:cubicBezTo>
                  <a:cubicBezTo>
                    <a:pt x="334" y="167"/>
                    <a:pt x="323" y="179"/>
                    <a:pt x="309" y="179"/>
                  </a:cubicBezTo>
                  <a:cubicBezTo>
                    <a:pt x="172" y="167"/>
                    <a:pt x="172" y="167"/>
                    <a:pt x="172" y="167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21" y="156"/>
                    <a:pt x="1" y="145"/>
                    <a:pt x="0" y="13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2"/>
                    <a:pt x="0" y="21"/>
                    <a:pt x="41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10237788" y="-39688"/>
              <a:ext cx="1123950" cy="596900"/>
            </a:xfrm>
            <a:custGeom>
              <a:rect b="b" l="l" r="r" t="t"/>
              <a:pathLst>
                <a:path extrusionOk="0" h="144" w="271">
                  <a:moveTo>
                    <a:pt x="191" y="109"/>
                  </a:moveTo>
                  <a:cubicBezTo>
                    <a:pt x="191" y="109"/>
                    <a:pt x="241" y="109"/>
                    <a:pt x="271" y="109"/>
                  </a:cubicBezTo>
                  <a:cubicBezTo>
                    <a:pt x="271" y="109"/>
                    <a:pt x="261" y="0"/>
                    <a:pt x="183" y="0"/>
                  </a:cubicBezTo>
                  <a:cubicBezTo>
                    <a:pt x="79" y="1"/>
                    <a:pt x="72" y="62"/>
                    <a:pt x="72" y="62"/>
                  </a:cubicBezTo>
                  <a:cubicBezTo>
                    <a:pt x="72" y="62"/>
                    <a:pt x="0" y="87"/>
                    <a:pt x="0" y="114"/>
                  </a:cubicBezTo>
                  <a:cubicBezTo>
                    <a:pt x="0" y="140"/>
                    <a:pt x="55" y="144"/>
                    <a:pt x="120" y="139"/>
                  </a:cubicBezTo>
                  <a:cubicBezTo>
                    <a:pt x="165" y="135"/>
                    <a:pt x="191" y="109"/>
                    <a:pt x="191" y="1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10587038" y="461962"/>
              <a:ext cx="696912" cy="576263"/>
            </a:xfrm>
            <a:custGeom>
              <a:rect b="b" l="l" r="r" t="t"/>
              <a:pathLst>
                <a:path extrusionOk="0" h="139" w="168">
                  <a:moveTo>
                    <a:pt x="0" y="32"/>
                  </a:moveTo>
                  <a:cubicBezTo>
                    <a:pt x="0" y="32"/>
                    <a:pt x="4" y="139"/>
                    <a:pt x="72" y="139"/>
                  </a:cubicBezTo>
                  <a:cubicBezTo>
                    <a:pt x="127" y="139"/>
                    <a:pt x="153" y="81"/>
                    <a:pt x="158" y="64"/>
                  </a:cubicBezTo>
                  <a:cubicBezTo>
                    <a:pt x="165" y="41"/>
                    <a:pt x="168" y="15"/>
                    <a:pt x="168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1"/>
                    <a:pt x="91" y="30"/>
                    <a:pt x="49" y="31"/>
                  </a:cubicBezTo>
                  <a:cubicBezTo>
                    <a:pt x="3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10898188" y="1138238"/>
              <a:ext cx="754062" cy="755650"/>
            </a:xfrm>
            <a:custGeom>
              <a:rect b="b" l="l" r="r" t="t"/>
              <a:pathLst>
                <a:path extrusionOk="0" h="182" w="182">
                  <a:moveTo>
                    <a:pt x="46" y="172"/>
                  </a:moveTo>
                  <a:cubicBezTo>
                    <a:pt x="120" y="88"/>
                    <a:pt x="120" y="88"/>
                    <a:pt x="120" y="88"/>
                  </a:cubicBezTo>
                  <a:cubicBezTo>
                    <a:pt x="125" y="90"/>
                    <a:pt x="131" y="91"/>
                    <a:pt x="137" y="91"/>
                  </a:cubicBezTo>
                  <a:cubicBezTo>
                    <a:pt x="149" y="91"/>
                    <a:pt x="161" y="86"/>
                    <a:pt x="169" y="78"/>
                  </a:cubicBezTo>
                  <a:cubicBezTo>
                    <a:pt x="177" y="70"/>
                    <a:pt x="182" y="58"/>
                    <a:pt x="182" y="46"/>
                  </a:cubicBezTo>
                  <a:cubicBezTo>
                    <a:pt x="182" y="43"/>
                    <a:pt x="182" y="39"/>
                    <a:pt x="181" y="36"/>
                  </a:cubicBezTo>
                  <a:cubicBezTo>
                    <a:pt x="181" y="33"/>
                    <a:pt x="178" y="31"/>
                    <a:pt x="175" y="32"/>
                  </a:cubicBezTo>
                  <a:cubicBezTo>
                    <a:pt x="174" y="32"/>
                    <a:pt x="173" y="33"/>
                    <a:pt x="172" y="33"/>
                  </a:cubicBezTo>
                  <a:cubicBezTo>
                    <a:pt x="154" y="51"/>
                    <a:pt x="154" y="51"/>
                    <a:pt x="154" y="51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1" y="8"/>
                    <a:pt x="151" y="5"/>
                    <a:pt x="149" y="3"/>
                  </a:cubicBezTo>
                  <a:cubicBezTo>
                    <a:pt x="147" y="0"/>
                    <a:pt x="140" y="0"/>
                    <a:pt x="137" y="0"/>
                  </a:cubicBezTo>
                  <a:cubicBezTo>
                    <a:pt x="135" y="0"/>
                    <a:pt x="131" y="0"/>
                    <a:pt x="128" y="1"/>
                  </a:cubicBezTo>
                  <a:cubicBezTo>
                    <a:pt x="119" y="3"/>
                    <a:pt x="111" y="7"/>
                    <a:pt x="105" y="13"/>
                  </a:cubicBezTo>
                  <a:cubicBezTo>
                    <a:pt x="96" y="22"/>
                    <a:pt x="91" y="33"/>
                    <a:pt x="91" y="46"/>
                  </a:cubicBezTo>
                  <a:cubicBezTo>
                    <a:pt x="91" y="52"/>
                    <a:pt x="92" y="57"/>
                    <a:pt x="95" y="63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9" y="137"/>
                    <a:pt x="8" y="138"/>
                    <a:pt x="8" y="139"/>
                  </a:cubicBezTo>
                  <a:cubicBezTo>
                    <a:pt x="3" y="143"/>
                    <a:pt x="0" y="150"/>
                    <a:pt x="0" y="157"/>
                  </a:cubicBezTo>
                  <a:cubicBezTo>
                    <a:pt x="0" y="164"/>
                    <a:pt x="3" y="170"/>
                    <a:pt x="8" y="175"/>
                  </a:cubicBezTo>
                  <a:cubicBezTo>
                    <a:pt x="12" y="180"/>
                    <a:pt x="19" y="182"/>
                    <a:pt x="26" y="182"/>
                  </a:cubicBezTo>
                  <a:cubicBezTo>
                    <a:pt x="33" y="182"/>
                    <a:pt x="39" y="180"/>
                    <a:pt x="44" y="175"/>
                  </a:cubicBezTo>
                  <a:cubicBezTo>
                    <a:pt x="45" y="174"/>
                    <a:pt x="45" y="173"/>
                    <a:pt x="46" y="172"/>
                  </a:cubicBezTo>
                  <a:close/>
                  <a:moveTo>
                    <a:pt x="26" y="148"/>
                  </a:moveTo>
                  <a:cubicBezTo>
                    <a:pt x="28" y="148"/>
                    <a:pt x="30" y="149"/>
                    <a:pt x="32" y="151"/>
                  </a:cubicBezTo>
                  <a:cubicBezTo>
                    <a:pt x="33" y="152"/>
                    <a:pt x="34" y="154"/>
                    <a:pt x="34" y="157"/>
                  </a:cubicBezTo>
                  <a:cubicBezTo>
                    <a:pt x="34" y="159"/>
                    <a:pt x="33" y="161"/>
                    <a:pt x="32" y="163"/>
                  </a:cubicBezTo>
                  <a:cubicBezTo>
                    <a:pt x="30" y="164"/>
                    <a:pt x="28" y="165"/>
                    <a:pt x="26" y="165"/>
                  </a:cubicBezTo>
                  <a:cubicBezTo>
                    <a:pt x="23" y="165"/>
                    <a:pt x="21" y="164"/>
                    <a:pt x="20" y="163"/>
                  </a:cubicBezTo>
                  <a:cubicBezTo>
                    <a:pt x="18" y="161"/>
                    <a:pt x="17" y="159"/>
                    <a:pt x="17" y="157"/>
                  </a:cubicBezTo>
                  <a:cubicBezTo>
                    <a:pt x="17" y="154"/>
                    <a:pt x="18" y="152"/>
                    <a:pt x="20" y="151"/>
                  </a:cubicBezTo>
                  <a:cubicBezTo>
                    <a:pt x="21" y="149"/>
                    <a:pt x="23" y="148"/>
                    <a:pt x="26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10880725" y="1122363"/>
              <a:ext cx="788987" cy="787400"/>
            </a:xfrm>
            <a:custGeom>
              <a:rect b="b" l="l" r="r" t="t"/>
              <a:pathLst>
                <a:path extrusionOk="0" h="190" w="190">
                  <a:moveTo>
                    <a:pt x="30" y="190"/>
                  </a:moveTo>
                  <a:cubicBezTo>
                    <a:pt x="22" y="190"/>
                    <a:pt x="14" y="187"/>
                    <a:pt x="9" y="182"/>
                  </a:cubicBezTo>
                  <a:cubicBezTo>
                    <a:pt x="3" y="176"/>
                    <a:pt x="0" y="169"/>
                    <a:pt x="0" y="161"/>
                  </a:cubicBezTo>
                  <a:cubicBezTo>
                    <a:pt x="0" y="153"/>
                    <a:pt x="3" y="145"/>
                    <a:pt x="9" y="140"/>
                  </a:cubicBezTo>
                  <a:cubicBezTo>
                    <a:pt x="10" y="139"/>
                    <a:pt x="11" y="138"/>
                    <a:pt x="12" y="137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2" y="60"/>
                    <a:pt x="91" y="55"/>
                    <a:pt x="91" y="50"/>
                  </a:cubicBezTo>
                  <a:cubicBezTo>
                    <a:pt x="91" y="36"/>
                    <a:pt x="96" y="24"/>
                    <a:pt x="106" y="15"/>
                  </a:cubicBezTo>
                  <a:cubicBezTo>
                    <a:pt x="113" y="8"/>
                    <a:pt x="122" y="3"/>
                    <a:pt x="132" y="1"/>
                  </a:cubicBezTo>
                  <a:cubicBezTo>
                    <a:pt x="135" y="0"/>
                    <a:pt x="139" y="0"/>
                    <a:pt x="141" y="0"/>
                  </a:cubicBezTo>
                  <a:cubicBezTo>
                    <a:pt x="147" y="0"/>
                    <a:pt x="153" y="1"/>
                    <a:pt x="156" y="4"/>
                  </a:cubicBezTo>
                  <a:cubicBezTo>
                    <a:pt x="158" y="6"/>
                    <a:pt x="159" y="8"/>
                    <a:pt x="159" y="11"/>
                  </a:cubicBezTo>
                  <a:cubicBezTo>
                    <a:pt x="159" y="13"/>
                    <a:pt x="158" y="16"/>
                    <a:pt x="156" y="1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58" y="50"/>
                    <a:pt x="158" y="50"/>
                    <a:pt x="158" y="50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4" y="33"/>
                    <a:pt x="176" y="32"/>
                    <a:pt x="178" y="32"/>
                  </a:cubicBezTo>
                  <a:cubicBezTo>
                    <a:pt x="179" y="32"/>
                    <a:pt x="179" y="32"/>
                    <a:pt x="180" y="32"/>
                  </a:cubicBezTo>
                  <a:cubicBezTo>
                    <a:pt x="185" y="32"/>
                    <a:pt x="189" y="35"/>
                    <a:pt x="189" y="40"/>
                  </a:cubicBezTo>
                  <a:cubicBezTo>
                    <a:pt x="190" y="43"/>
                    <a:pt x="190" y="46"/>
                    <a:pt x="190" y="50"/>
                  </a:cubicBezTo>
                  <a:cubicBezTo>
                    <a:pt x="190" y="63"/>
                    <a:pt x="185" y="75"/>
                    <a:pt x="176" y="85"/>
                  </a:cubicBezTo>
                  <a:cubicBezTo>
                    <a:pt x="167" y="94"/>
                    <a:pt x="154" y="99"/>
                    <a:pt x="141" y="99"/>
                  </a:cubicBezTo>
                  <a:cubicBezTo>
                    <a:pt x="135" y="99"/>
                    <a:pt x="130" y="98"/>
                    <a:pt x="125" y="97"/>
                  </a:cubicBezTo>
                  <a:cubicBezTo>
                    <a:pt x="53" y="179"/>
                    <a:pt x="53" y="179"/>
                    <a:pt x="53" y="179"/>
                  </a:cubicBezTo>
                  <a:cubicBezTo>
                    <a:pt x="52" y="180"/>
                    <a:pt x="52" y="181"/>
                    <a:pt x="51" y="182"/>
                  </a:cubicBezTo>
                  <a:cubicBezTo>
                    <a:pt x="45" y="187"/>
                    <a:pt x="38" y="190"/>
                    <a:pt x="30" y="190"/>
                  </a:cubicBezTo>
                  <a:close/>
                  <a:moveTo>
                    <a:pt x="141" y="8"/>
                  </a:moveTo>
                  <a:cubicBezTo>
                    <a:pt x="139" y="8"/>
                    <a:pt x="135" y="8"/>
                    <a:pt x="133" y="9"/>
                  </a:cubicBezTo>
                  <a:cubicBezTo>
                    <a:pt x="125" y="10"/>
                    <a:pt x="117" y="14"/>
                    <a:pt x="111" y="20"/>
                  </a:cubicBezTo>
                  <a:cubicBezTo>
                    <a:pt x="104" y="28"/>
                    <a:pt x="99" y="39"/>
                    <a:pt x="99" y="50"/>
                  </a:cubicBezTo>
                  <a:cubicBezTo>
                    <a:pt x="99" y="55"/>
                    <a:pt x="100" y="60"/>
                    <a:pt x="102" y="65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6" y="144"/>
                    <a:pt x="15" y="145"/>
                    <a:pt x="14" y="146"/>
                  </a:cubicBezTo>
                  <a:cubicBezTo>
                    <a:pt x="10" y="150"/>
                    <a:pt x="8" y="155"/>
                    <a:pt x="8" y="161"/>
                  </a:cubicBezTo>
                  <a:cubicBezTo>
                    <a:pt x="8" y="167"/>
                    <a:pt x="10" y="172"/>
                    <a:pt x="14" y="176"/>
                  </a:cubicBezTo>
                  <a:cubicBezTo>
                    <a:pt x="19" y="180"/>
                    <a:pt x="24" y="182"/>
                    <a:pt x="30" y="182"/>
                  </a:cubicBezTo>
                  <a:cubicBezTo>
                    <a:pt x="36" y="182"/>
                    <a:pt x="41" y="180"/>
                    <a:pt x="45" y="176"/>
                  </a:cubicBezTo>
                  <a:cubicBezTo>
                    <a:pt x="46" y="175"/>
                    <a:pt x="46" y="175"/>
                    <a:pt x="47" y="174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30" y="90"/>
                    <a:pt x="136" y="91"/>
                    <a:pt x="141" y="91"/>
                  </a:cubicBezTo>
                  <a:cubicBezTo>
                    <a:pt x="152" y="91"/>
                    <a:pt x="162" y="87"/>
                    <a:pt x="170" y="79"/>
                  </a:cubicBezTo>
                  <a:cubicBezTo>
                    <a:pt x="178" y="71"/>
                    <a:pt x="182" y="61"/>
                    <a:pt x="182" y="50"/>
                  </a:cubicBezTo>
                  <a:cubicBezTo>
                    <a:pt x="182" y="47"/>
                    <a:pt x="182" y="44"/>
                    <a:pt x="182" y="41"/>
                  </a:cubicBezTo>
                  <a:cubicBezTo>
                    <a:pt x="181" y="40"/>
                    <a:pt x="181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0"/>
                    <a:pt x="151" y="10"/>
                    <a:pt x="150" y="9"/>
                  </a:cubicBezTo>
                  <a:cubicBezTo>
                    <a:pt x="150" y="9"/>
                    <a:pt x="148" y="8"/>
                    <a:pt x="141" y="8"/>
                  </a:cubicBezTo>
                  <a:close/>
                  <a:moveTo>
                    <a:pt x="30" y="173"/>
                  </a:moveTo>
                  <a:cubicBezTo>
                    <a:pt x="26" y="173"/>
                    <a:pt x="23" y="172"/>
                    <a:pt x="21" y="170"/>
                  </a:cubicBezTo>
                  <a:cubicBezTo>
                    <a:pt x="18" y="167"/>
                    <a:pt x="17" y="164"/>
                    <a:pt x="17" y="161"/>
                  </a:cubicBezTo>
                  <a:cubicBezTo>
                    <a:pt x="17" y="157"/>
                    <a:pt x="18" y="154"/>
                    <a:pt x="21" y="152"/>
                  </a:cubicBezTo>
                  <a:cubicBezTo>
                    <a:pt x="26" y="147"/>
                    <a:pt x="34" y="147"/>
                    <a:pt x="39" y="152"/>
                  </a:cubicBezTo>
                  <a:cubicBezTo>
                    <a:pt x="41" y="154"/>
                    <a:pt x="42" y="157"/>
                    <a:pt x="42" y="161"/>
                  </a:cubicBezTo>
                  <a:cubicBezTo>
                    <a:pt x="42" y="164"/>
                    <a:pt x="41" y="167"/>
                    <a:pt x="39" y="170"/>
                  </a:cubicBezTo>
                  <a:cubicBezTo>
                    <a:pt x="36" y="172"/>
                    <a:pt x="33" y="173"/>
                    <a:pt x="30" y="173"/>
                  </a:cubicBezTo>
                  <a:close/>
                  <a:moveTo>
                    <a:pt x="30" y="156"/>
                  </a:moveTo>
                  <a:cubicBezTo>
                    <a:pt x="29" y="156"/>
                    <a:pt x="27" y="157"/>
                    <a:pt x="27" y="158"/>
                  </a:cubicBezTo>
                  <a:cubicBezTo>
                    <a:pt x="26" y="158"/>
                    <a:pt x="25" y="160"/>
                    <a:pt x="25" y="161"/>
                  </a:cubicBezTo>
                  <a:cubicBezTo>
                    <a:pt x="25" y="162"/>
                    <a:pt x="26" y="163"/>
                    <a:pt x="27" y="164"/>
                  </a:cubicBezTo>
                  <a:cubicBezTo>
                    <a:pt x="28" y="166"/>
                    <a:pt x="31" y="166"/>
                    <a:pt x="33" y="164"/>
                  </a:cubicBezTo>
                  <a:cubicBezTo>
                    <a:pt x="34" y="163"/>
                    <a:pt x="34" y="162"/>
                    <a:pt x="34" y="161"/>
                  </a:cubicBezTo>
                  <a:cubicBezTo>
                    <a:pt x="34" y="160"/>
                    <a:pt x="34" y="158"/>
                    <a:pt x="33" y="158"/>
                  </a:cubicBezTo>
                  <a:cubicBezTo>
                    <a:pt x="32" y="157"/>
                    <a:pt x="31" y="156"/>
                    <a:pt x="30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11615738" y="96837"/>
              <a:ext cx="249237" cy="1905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11445875" y="263525"/>
              <a:ext cx="128587" cy="95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11909425" y="-715963"/>
              <a:ext cx="627062" cy="625475"/>
            </a:xfrm>
            <a:custGeom>
              <a:rect b="b" l="l" r="r" t="t"/>
              <a:pathLst>
                <a:path extrusionOk="0" h="151" w="151">
                  <a:moveTo>
                    <a:pt x="54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92" y="19"/>
                    <a:pt x="98" y="22"/>
                    <a:pt x="104" y="25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29" y="53"/>
                    <a:pt x="132" y="60"/>
                    <a:pt x="134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34" y="97"/>
                    <a:pt x="134" y="97"/>
                    <a:pt x="134" y="97"/>
                  </a:cubicBezTo>
                  <a:cubicBezTo>
                    <a:pt x="132" y="104"/>
                    <a:pt x="129" y="111"/>
                    <a:pt x="126" y="116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16" y="151"/>
                    <a:pt x="116" y="151"/>
                    <a:pt x="116" y="151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1" y="140"/>
                    <a:pt x="99" y="141"/>
                    <a:pt x="96" y="142"/>
                  </a:cubicBezTo>
                  <a:cubicBezTo>
                    <a:pt x="97" y="139"/>
                    <a:pt x="97" y="135"/>
                    <a:pt x="97" y="131"/>
                  </a:cubicBezTo>
                  <a:cubicBezTo>
                    <a:pt x="97" y="130"/>
                    <a:pt x="97" y="130"/>
                    <a:pt x="97" y="129"/>
                  </a:cubicBezTo>
                  <a:cubicBezTo>
                    <a:pt x="113" y="119"/>
                    <a:pt x="124" y="102"/>
                    <a:pt x="124" y="82"/>
                  </a:cubicBezTo>
                  <a:cubicBezTo>
                    <a:pt x="124" y="52"/>
                    <a:pt x="99" y="27"/>
                    <a:pt x="69" y="27"/>
                  </a:cubicBezTo>
                  <a:cubicBezTo>
                    <a:pt x="49" y="27"/>
                    <a:pt x="31" y="39"/>
                    <a:pt x="22" y="55"/>
                  </a:cubicBezTo>
                  <a:cubicBezTo>
                    <a:pt x="22" y="55"/>
                    <a:pt x="21" y="55"/>
                    <a:pt x="21" y="55"/>
                  </a:cubicBezTo>
                  <a:cubicBezTo>
                    <a:pt x="17" y="55"/>
                    <a:pt x="12" y="56"/>
                    <a:pt x="8" y="56"/>
                  </a:cubicBezTo>
                  <a:cubicBezTo>
                    <a:pt x="10" y="53"/>
                    <a:pt x="11" y="50"/>
                    <a:pt x="13" y="4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41" y="22"/>
                    <a:pt x="47" y="19"/>
                    <a:pt x="54" y="18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11698288" y="-554038"/>
              <a:ext cx="228600" cy="228600"/>
            </a:xfrm>
            <a:custGeom>
              <a:rect b="b" l="l" r="r" t="t"/>
              <a:pathLst>
                <a:path extrusionOk="0" h="55" w="55">
                  <a:moveTo>
                    <a:pt x="39" y="28"/>
                  </a:moveTo>
                  <a:cubicBezTo>
                    <a:pt x="39" y="21"/>
                    <a:pt x="33" y="16"/>
                    <a:pt x="27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34"/>
                    <a:pt x="21" y="39"/>
                    <a:pt x="27" y="39"/>
                  </a:cubicBezTo>
                  <a:cubicBezTo>
                    <a:pt x="33" y="39"/>
                    <a:pt x="39" y="34"/>
                    <a:pt x="39" y="28"/>
                  </a:cubicBezTo>
                  <a:close/>
                  <a:moveTo>
                    <a:pt x="16" y="9"/>
                  </a:moveTo>
                  <a:cubicBezTo>
                    <a:pt x="18" y="7"/>
                    <a:pt x="20" y="6"/>
                    <a:pt x="22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5" y="6"/>
                    <a:pt x="37" y="7"/>
                    <a:pt x="39" y="9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8" y="18"/>
                    <a:pt x="48" y="20"/>
                    <a:pt x="49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5"/>
                    <a:pt x="48" y="37"/>
                    <a:pt x="46" y="3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7" y="48"/>
                    <a:pt x="35" y="49"/>
                    <a:pt x="33" y="49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0" y="49"/>
                    <a:pt x="18" y="48"/>
                    <a:pt x="16" y="47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6" y="35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7" y="18"/>
                    <a:pt x="8" y="16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11806238" y="-350838"/>
              <a:ext cx="373062" cy="373063"/>
            </a:xfrm>
            <a:custGeom>
              <a:rect b="b" l="l" r="r" t="t"/>
              <a:pathLst>
                <a:path extrusionOk="0" h="90" w="90">
                  <a:moveTo>
                    <a:pt x="63" y="45"/>
                  </a:moveTo>
                  <a:cubicBezTo>
                    <a:pt x="63" y="35"/>
                    <a:pt x="55" y="27"/>
                    <a:pt x="45" y="27"/>
                  </a:cubicBezTo>
                  <a:cubicBezTo>
                    <a:pt x="35" y="27"/>
                    <a:pt x="27" y="35"/>
                    <a:pt x="27" y="45"/>
                  </a:cubicBezTo>
                  <a:cubicBezTo>
                    <a:pt x="27" y="55"/>
                    <a:pt x="35" y="63"/>
                    <a:pt x="45" y="63"/>
                  </a:cubicBezTo>
                  <a:cubicBezTo>
                    <a:pt x="55" y="63"/>
                    <a:pt x="63" y="55"/>
                    <a:pt x="63" y="45"/>
                  </a:cubicBezTo>
                  <a:close/>
                  <a:moveTo>
                    <a:pt x="9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3"/>
                    <a:pt x="12" y="29"/>
                    <a:pt x="14" y="2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9" y="12"/>
                    <a:pt x="33" y="10"/>
                    <a:pt x="36" y="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7" y="10"/>
                    <a:pt x="61" y="12"/>
                    <a:pt x="64" y="14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8" y="29"/>
                    <a:pt x="80" y="33"/>
                    <a:pt x="81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7"/>
                    <a:pt x="78" y="61"/>
                    <a:pt x="76" y="64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1" y="78"/>
                    <a:pt x="57" y="80"/>
                    <a:pt x="54" y="81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3" y="80"/>
                    <a:pt x="29" y="78"/>
                    <a:pt x="26" y="76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1"/>
                    <a:pt x="10" y="57"/>
                    <a:pt x="9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26" name="Google Shape;726;p48"/>
          <p:cNvCxnSpPr/>
          <p:nvPr/>
        </p:nvCxnSpPr>
        <p:spPr>
          <a:xfrm>
            <a:off x="1184618" y="4686713"/>
            <a:ext cx="579600" cy="334800"/>
          </a:xfrm>
          <a:prstGeom prst="bentConnector2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27" name="Google Shape;727;p48"/>
          <p:cNvCxnSpPr/>
          <p:nvPr/>
        </p:nvCxnSpPr>
        <p:spPr>
          <a:xfrm flipH="1" rot="10800000">
            <a:off x="9704243" y="4686072"/>
            <a:ext cx="1047300" cy="380400"/>
          </a:xfrm>
          <a:prstGeom prst="bentConnector2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28" name="Google Shape;728;p48"/>
          <p:cNvCxnSpPr/>
          <p:nvPr/>
        </p:nvCxnSpPr>
        <p:spPr>
          <a:xfrm>
            <a:off x="2814167" y="5058722"/>
            <a:ext cx="935634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29" name="Google Shape;729;p48"/>
          <p:cNvCxnSpPr/>
          <p:nvPr/>
        </p:nvCxnSpPr>
        <p:spPr>
          <a:xfrm>
            <a:off x="2763771" y="3052546"/>
            <a:ext cx="1583381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0" name="Google Shape;730;p48"/>
          <p:cNvCxnSpPr/>
          <p:nvPr/>
        </p:nvCxnSpPr>
        <p:spPr>
          <a:xfrm>
            <a:off x="5706361" y="3065056"/>
            <a:ext cx="2123170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1" name="Google Shape;731;p48"/>
          <p:cNvCxnSpPr/>
          <p:nvPr/>
        </p:nvCxnSpPr>
        <p:spPr>
          <a:xfrm flipH="1" rot="10800000">
            <a:off x="1184618" y="3055773"/>
            <a:ext cx="579600" cy="334800"/>
          </a:xfrm>
          <a:prstGeom prst="bentConnector2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2" name="Google Shape;732;p48"/>
          <p:cNvCxnSpPr/>
          <p:nvPr/>
        </p:nvCxnSpPr>
        <p:spPr>
          <a:xfrm>
            <a:off x="9704243" y="3038022"/>
            <a:ext cx="1047300" cy="380400"/>
          </a:xfrm>
          <a:prstGeom prst="bentConnector2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733" name="Google Shape;733;p48"/>
          <p:cNvGrpSpPr/>
          <p:nvPr/>
        </p:nvGrpSpPr>
        <p:grpSpPr>
          <a:xfrm>
            <a:off x="4548452" y="2034546"/>
            <a:ext cx="1457108" cy="1542021"/>
            <a:chOff x="9774238" y="-306388"/>
            <a:chExt cx="2724150" cy="2882901"/>
          </a:xfrm>
        </p:grpSpPr>
        <p:sp>
          <p:nvSpPr>
            <p:cNvPr id="734" name="Google Shape;734;p48"/>
            <p:cNvSpPr/>
            <p:nvPr/>
          </p:nvSpPr>
          <p:spPr>
            <a:xfrm>
              <a:off x="11047413" y="-306388"/>
              <a:ext cx="1450975" cy="1006475"/>
            </a:xfrm>
            <a:custGeom>
              <a:rect b="b" l="l" r="r" t="t"/>
              <a:pathLst>
                <a:path extrusionOk="0" h="220" w="317">
                  <a:moveTo>
                    <a:pt x="317" y="110"/>
                  </a:moveTo>
                  <a:cubicBezTo>
                    <a:pt x="317" y="171"/>
                    <a:pt x="246" y="220"/>
                    <a:pt x="159" y="220"/>
                  </a:cubicBezTo>
                  <a:cubicBezTo>
                    <a:pt x="71" y="220"/>
                    <a:pt x="0" y="171"/>
                    <a:pt x="0" y="110"/>
                  </a:cubicBezTo>
                  <a:cubicBezTo>
                    <a:pt x="0" y="49"/>
                    <a:pt x="71" y="0"/>
                    <a:pt x="159" y="0"/>
                  </a:cubicBezTo>
                  <a:cubicBezTo>
                    <a:pt x="246" y="0"/>
                    <a:pt x="317" y="49"/>
                    <a:pt x="317" y="110"/>
                  </a:cubicBezTo>
                  <a:close/>
                  <a:moveTo>
                    <a:pt x="167" y="43"/>
                  </a:moveTo>
                  <a:cubicBezTo>
                    <a:pt x="167" y="30"/>
                    <a:pt x="167" y="30"/>
                    <a:pt x="167" y="30"/>
                  </a:cubicBezTo>
                  <a:cubicBezTo>
                    <a:pt x="167" y="25"/>
                    <a:pt x="163" y="22"/>
                    <a:pt x="159" y="22"/>
                  </a:cubicBezTo>
                  <a:cubicBezTo>
                    <a:pt x="155" y="22"/>
                    <a:pt x="151" y="25"/>
                    <a:pt x="151" y="30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7"/>
                    <a:pt x="155" y="50"/>
                    <a:pt x="159" y="50"/>
                  </a:cubicBezTo>
                  <a:cubicBezTo>
                    <a:pt x="163" y="50"/>
                    <a:pt x="167" y="47"/>
                    <a:pt x="167" y="43"/>
                  </a:cubicBezTo>
                  <a:close/>
                  <a:moveTo>
                    <a:pt x="174" y="167"/>
                  </a:moveTo>
                  <a:cubicBezTo>
                    <a:pt x="143" y="167"/>
                    <a:pt x="143" y="167"/>
                    <a:pt x="143" y="167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84"/>
                    <a:pt x="148" y="188"/>
                    <a:pt x="154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70" y="188"/>
                    <a:pt x="174" y="184"/>
                    <a:pt x="174" y="178"/>
                  </a:cubicBezTo>
                  <a:cubicBezTo>
                    <a:pt x="174" y="167"/>
                    <a:pt x="174" y="167"/>
                    <a:pt x="174" y="167"/>
                  </a:cubicBezTo>
                  <a:close/>
                  <a:moveTo>
                    <a:pt x="143" y="157"/>
                  </a:moveTo>
                  <a:cubicBezTo>
                    <a:pt x="174" y="157"/>
                    <a:pt x="174" y="157"/>
                    <a:pt x="174" y="157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40"/>
                    <a:pt x="187" y="135"/>
                    <a:pt x="193" y="126"/>
                  </a:cubicBezTo>
                  <a:cubicBezTo>
                    <a:pt x="198" y="119"/>
                    <a:pt x="200" y="111"/>
                    <a:pt x="200" y="102"/>
                  </a:cubicBezTo>
                  <a:cubicBezTo>
                    <a:pt x="200" y="79"/>
                    <a:pt x="182" y="61"/>
                    <a:pt x="159" y="61"/>
                  </a:cubicBezTo>
                  <a:cubicBezTo>
                    <a:pt x="136" y="61"/>
                    <a:pt x="117" y="79"/>
                    <a:pt x="117" y="102"/>
                  </a:cubicBezTo>
                  <a:cubicBezTo>
                    <a:pt x="117" y="111"/>
                    <a:pt x="120" y="119"/>
                    <a:pt x="125" y="126"/>
                  </a:cubicBezTo>
                  <a:cubicBezTo>
                    <a:pt x="131" y="135"/>
                    <a:pt x="143" y="140"/>
                    <a:pt x="143" y="152"/>
                  </a:cubicBezTo>
                  <a:cubicBezTo>
                    <a:pt x="143" y="157"/>
                    <a:pt x="143" y="157"/>
                    <a:pt x="143" y="157"/>
                  </a:cubicBezTo>
                  <a:close/>
                  <a:moveTo>
                    <a:pt x="207" y="66"/>
                  </a:moveTo>
                  <a:cubicBezTo>
                    <a:pt x="204" y="69"/>
                    <a:pt x="199" y="69"/>
                    <a:pt x="196" y="66"/>
                  </a:cubicBezTo>
                  <a:cubicBezTo>
                    <a:pt x="193" y="63"/>
                    <a:pt x="193" y="58"/>
                    <a:pt x="196" y="5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8" y="42"/>
                    <a:pt x="213" y="42"/>
                    <a:pt x="216" y="45"/>
                  </a:cubicBezTo>
                  <a:cubicBezTo>
                    <a:pt x="219" y="49"/>
                    <a:pt x="219" y="53"/>
                    <a:pt x="216" y="56"/>
                  </a:cubicBezTo>
                  <a:cubicBezTo>
                    <a:pt x="207" y="66"/>
                    <a:pt x="207" y="66"/>
                    <a:pt x="207" y="66"/>
                  </a:cubicBezTo>
                  <a:close/>
                  <a:moveTo>
                    <a:pt x="219" y="110"/>
                  </a:moveTo>
                  <a:cubicBezTo>
                    <a:pt x="232" y="110"/>
                    <a:pt x="232" y="110"/>
                    <a:pt x="232" y="110"/>
                  </a:cubicBezTo>
                  <a:cubicBezTo>
                    <a:pt x="236" y="110"/>
                    <a:pt x="239" y="107"/>
                    <a:pt x="239" y="102"/>
                  </a:cubicBezTo>
                  <a:cubicBezTo>
                    <a:pt x="239" y="98"/>
                    <a:pt x="236" y="95"/>
                    <a:pt x="232" y="95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4" y="95"/>
                    <a:pt x="211" y="98"/>
                    <a:pt x="211" y="102"/>
                  </a:cubicBezTo>
                  <a:cubicBezTo>
                    <a:pt x="211" y="107"/>
                    <a:pt x="214" y="110"/>
                    <a:pt x="219" y="110"/>
                  </a:cubicBezTo>
                  <a:close/>
                  <a:moveTo>
                    <a:pt x="196" y="150"/>
                  </a:moveTo>
                  <a:cubicBezTo>
                    <a:pt x="193" y="147"/>
                    <a:pt x="193" y="142"/>
                    <a:pt x="196" y="139"/>
                  </a:cubicBezTo>
                  <a:cubicBezTo>
                    <a:pt x="199" y="136"/>
                    <a:pt x="204" y="136"/>
                    <a:pt x="207" y="139"/>
                  </a:cubicBezTo>
                  <a:cubicBezTo>
                    <a:pt x="216" y="148"/>
                    <a:pt x="216" y="148"/>
                    <a:pt x="216" y="148"/>
                  </a:cubicBezTo>
                  <a:cubicBezTo>
                    <a:pt x="219" y="151"/>
                    <a:pt x="219" y="156"/>
                    <a:pt x="216" y="159"/>
                  </a:cubicBezTo>
                  <a:cubicBezTo>
                    <a:pt x="213" y="162"/>
                    <a:pt x="208" y="162"/>
                    <a:pt x="205" y="159"/>
                  </a:cubicBezTo>
                  <a:cubicBezTo>
                    <a:pt x="196" y="150"/>
                    <a:pt x="196" y="150"/>
                    <a:pt x="196" y="150"/>
                  </a:cubicBezTo>
                  <a:close/>
                  <a:moveTo>
                    <a:pt x="111" y="139"/>
                  </a:moveTo>
                  <a:cubicBezTo>
                    <a:pt x="114" y="136"/>
                    <a:pt x="119" y="136"/>
                    <a:pt x="122" y="139"/>
                  </a:cubicBezTo>
                  <a:cubicBezTo>
                    <a:pt x="125" y="142"/>
                    <a:pt x="125" y="147"/>
                    <a:pt x="122" y="150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0" y="162"/>
                    <a:pt x="105" y="162"/>
                    <a:pt x="102" y="159"/>
                  </a:cubicBezTo>
                  <a:cubicBezTo>
                    <a:pt x="99" y="156"/>
                    <a:pt x="99" y="151"/>
                    <a:pt x="102" y="148"/>
                  </a:cubicBezTo>
                  <a:cubicBezTo>
                    <a:pt x="111" y="139"/>
                    <a:pt x="111" y="139"/>
                    <a:pt x="111" y="139"/>
                  </a:cubicBezTo>
                  <a:close/>
                  <a:moveTo>
                    <a:pt x="99" y="95"/>
                  </a:moveTo>
                  <a:cubicBezTo>
                    <a:pt x="86" y="95"/>
                    <a:pt x="86" y="95"/>
                    <a:pt x="86" y="95"/>
                  </a:cubicBezTo>
                  <a:cubicBezTo>
                    <a:pt x="82" y="95"/>
                    <a:pt x="78" y="98"/>
                    <a:pt x="78" y="102"/>
                  </a:cubicBezTo>
                  <a:cubicBezTo>
                    <a:pt x="78" y="107"/>
                    <a:pt x="82" y="110"/>
                    <a:pt x="86" y="110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03" y="110"/>
                    <a:pt x="107" y="107"/>
                    <a:pt x="107" y="102"/>
                  </a:cubicBezTo>
                  <a:cubicBezTo>
                    <a:pt x="107" y="98"/>
                    <a:pt x="103" y="95"/>
                    <a:pt x="99" y="95"/>
                  </a:cubicBezTo>
                  <a:close/>
                  <a:moveTo>
                    <a:pt x="122" y="66"/>
                  </a:moveTo>
                  <a:cubicBezTo>
                    <a:pt x="119" y="69"/>
                    <a:pt x="114" y="69"/>
                    <a:pt x="111" y="6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99" y="53"/>
                    <a:pt x="99" y="49"/>
                    <a:pt x="102" y="45"/>
                  </a:cubicBezTo>
                  <a:cubicBezTo>
                    <a:pt x="105" y="42"/>
                    <a:pt x="110" y="42"/>
                    <a:pt x="113" y="4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5" y="58"/>
                    <a:pt x="125" y="63"/>
                    <a:pt x="122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9944101" y="1492250"/>
              <a:ext cx="1460500" cy="777875"/>
            </a:xfrm>
            <a:custGeom>
              <a:rect b="b" l="l" r="r" t="t"/>
              <a:pathLst>
                <a:path extrusionOk="0" h="170" w="319">
                  <a:moveTo>
                    <a:pt x="39" y="20"/>
                  </a:moveTo>
                  <a:cubicBezTo>
                    <a:pt x="63" y="20"/>
                    <a:pt x="63" y="57"/>
                    <a:pt x="111" y="57"/>
                  </a:cubicBezTo>
                  <a:cubicBezTo>
                    <a:pt x="169" y="57"/>
                    <a:pt x="180" y="0"/>
                    <a:pt x="222" y="1"/>
                  </a:cubicBezTo>
                  <a:cubicBezTo>
                    <a:pt x="274" y="1"/>
                    <a:pt x="289" y="35"/>
                    <a:pt x="303" y="55"/>
                  </a:cubicBezTo>
                  <a:cubicBezTo>
                    <a:pt x="305" y="59"/>
                    <a:pt x="316" y="77"/>
                    <a:pt x="319" y="107"/>
                  </a:cubicBezTo>
                  <a:cubicBezTo>
                    <a:pt x="319" y="146"/>
                    <a:pt x="319" y="146"/>
                    <a:pt x="319" y="146"/>
                  </a:cubicBezTo>
                  <a:cubicBezTo>
                    <a:pt x="319" y="159"/>
                    <a:pt x="309" y="170"/>
                    <a:pt x="296" y="170"/>
                  </a:cubicBezTo>
                  <a:cubicBezTo>
                    <a:pt x="165" y="158"/>
                    <a:pt x="165" y="158"/>
                    <a:pt x="165" y="158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21" y="149"/>
                    <a:pt x="1" y="138"/>
                    <a:pt x="1" y="125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97"/>
                    <a:pt x="0" y="20"/>
                    <a:pt x="39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9774238" y="522287"/>
              <a:ext cx="1185863" cy="627063"/>
            </a:xfrm>
            <a:custGeom>
              <a:rect b="b" l="l" r="r" t="t"/>
              <a:pathLst>
                <a:path extrusionOk="0" h="137" w="259">
                  <a:moveTo>
                    <a:pt x="182" y="104"/>
                  </a:moveTo>
                  <a:cubicBezTo>
                    <a:pt x="182" y="104"/>
                    <a:pt x="230" y="103"/>
                    <a:pt x="259" y="103"/>
                  </a:cubicBezTo>
                  <a:cubicBezTo>
                    <a:pt x="259" y="103"/>
                    <a:pt x="249" y="0"/>
                    <a:pt x="175" y="0"/>
                  </a:cubicBezTo>
                  <a:cubicBezTo>
                    <a:pt x="75" y="0"/>
                    <a:pt x="69" y="59"/>
                    <a:pt x="69" y="59"/>
                  </a:cubicBezTo>
                  <a:cubicBezTo>
                    <a:pt x="69" y="59"/>
                    <a:pt x="0" y="82"/>
                    <a:pt x="0" y="108"/>
                  </a:cubicBezTo>
                  <a:cubicBezTo>
                    <a:pt x="0" y="134"/>
                    <a:pt x="52" y="137"/>
                    <a:pt x="115" y="132"/>
                  </a:cubicBezTo>
                  <a:cubicBezTo>
                    <a:pt x="158" y="129"/>
                    <a:pt x="182" y="104"/>
                    <a:pt x="182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10140951" y="1047750"/>
              <a:ext cx="736600" cy="609600"/>
            </a:xfrm>
            <a:custGeom>
              <a:rect b="b" l="l" r="r" t="t"/>
              <a:pathLst>
                <a:path extrusionOk="0" h="133" w="161">
                  <a:moveTo>
                    <a:pt x="0" y="30"/>
                  </a:moveTo>
                  <a:cubicBezTo>
                    <a:pt x="0" y="30"/>
                    <a:pt x="4" y="133"/>
                    <a:pt x="69" y="132"/>
                  </a:cubicBezTo>
                  <a:cubicBezTo>
                    <a:pt x="121" y="132"/>
                    <a:pt x="146" y="77"/>
                    <a:pt x="151" y="61"/>
                  </a:cubicBezTo>
                  <a:cubicBezTo>
                    <a:pt x="158" y="39"/>
                    <a:pt x="161" y="15"/>
                    <a:pt x="16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87" y="28"/>
                    <a:pt x="47" y="30"/>
                  </a:cubicBezTo>
                  <a:cubicBezTo>
                    <a:pt x="29" y="31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10469563" y="1762125"/>
              <a:ext cx="796925" cy="795338"/>
            </a:xfrm>
            <a:custGeom>
              <a:rect b="b" l="l" r="r" t="t"/>
              <a:pathLst>
                <a:path extrusionOk="0" h="174" w="174">
                  <a:moveTo>
                    <a:pt x="44" y="164"/>
                  </a:moveTo>
                  <a:cubicBezTo>
                    <a:pt x="114" y="84"/>
                    <a:pt x="114" y="84"/>
                    <a:pt x="114" y="84"/>
                  </a:cubicBezTo>
                  <a:cubicBezTo>
                    <a:pt x="119" y="86"/>
                    <a:pt x="125" y="87"/>
                    <a:pt x="130" y="87"/>
                  </a:cubicBezTo>
                  <a:cubicBezTo>
                    <a:pt x="143" y="87"/>
                    <a:pt x="153" y="82"/>
                    <a:pt x="161" y="74"/>
                  </a:cubicBezTo>
                  <a:cubicBezTo>
                    <a:pt x="169" y="66"/>
                    <a:pt x="174" y="55"/>
                    <a:pt x="174" y="43"/>
                  </a:cubicBezTo>
                  <a:cubicBezTo>
                    <a:pt x="174" y="40"/>
                    <a:pt x="174" y="37"/>
                    <a:pt x="173" y="34"/>
                  </a:cubicBezTo>
                  <a:cubicBezTo>
                    <a:pt x="172" y="31"/>
                    <a:pt x="170" y="29"/>
                    <a:pt x="167" y="30"/>
                  </a:cubicBezTo>
                  <a:cubicBezTo>
                    <a:pt x="166" y="30"/>
                    <a:pt x="165" y="31"/>
                    <a:pt x="164" y="32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4" y="8"/>
                    <a:pt x="144" y="4"/>
                    <a:pt x="142" y="2"/>
                  </a:cubicBezTo>
                  <a:cubicBezTo>
                    <a:pt x="140" y="0"/>
                    <a:pt x="134" y="0"/>
                    <a:pt x="130" y="0"/>
                  </a:cubicBezTo>
                  <a:cubicBezTo>
                    <a:pt x="129" y="0"/>
                    <a:pt x="125" y="0"/>
                    <a:pt x="122" y="0"/>
                  </a:cubicBezTo>
                  <a:cubicBezTo>
                    <a:pt x="114" y="2"/>
                    <a:pt x="106" y="6"/>
                    <a:pt x="100" y="12"/>
                  </a:cubicBezTo>
                  <a:cubicBezTo>
                    <a:pt x="92" y="20"/>
                    <a:pt x="87" y="31"/>
                    <a:pt x="87" y="43"/>
                  </a:cubicBezTo>
                  <a:cubicBezTo>
                    <a:pt x="87" y="49"/>
                    <a:pt x="88" y="54"/>
                    <a:pt x="90" y="5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8" y="131"/>
                    <a:pt x="7" y="132"/>
                  </a:cubicBezTo>
                  <a:cubicBezTo>
                    <a:pt x="3" y="136"/>
                    <a:pt x="0" y="142"/>
                    <a:pt x="0" y="149"/>
                  </a:cubicBezTo>
                  <a:cubicBezTo>
                    <a:pt x="0" y="156"/>
                    <a:pt x="3" y="162"/>
                    <a:pt x="7" y="167"/>
                  </a:cubicBezTo>
                  <a:cubicBezTo>
                    <a:pt x="12" y="171"/>
                    <a:pt x="18" y="174"/>
                    <a:pt x="24" y="174"/>
                  </a:cubicBezTo>
                  <a:cubicBezTo>
                    <a:pt x="31" y="174"/>
                    <a:pt x="37" y="171"/>
                    <a:pt x="42" y="167"/>
                  </a:cubicBezTo>
                  <a:cubicBezTo>
                    <a:pt x="42" y="166"/>
                    <a:pt x="43" y="165"/>
                    <a:pt x="44" y="164"/>
                  </a:cubicBezTo>
                  <a:close/>
                  <a:moveTo>
                    <a:pt x="24" y="141"/>
                  </a:moveTo>
                  <a:cubicBezTo>
                    <a:pt x="27" y="141"/>
                    <a:pt x="29" y="142"/>
                    <a:pt x="30" y="143"/>
                  </a:cubicBezTo>
                  <a:cubicBezTo>
                    <a:pt x="32" y="145"/>
                    <a:pt x="33" y="147"/>
                    <a:pt x="33" y="149"/>
                  </a:cubicBezTo>
                  <a:cubicBezTo>
                    <a:pt x="33" y="152"/>
                    <a:pt x="32" y="154"/>
                    <a:pt x="30" y="155"/>
                  </a:cubicBezTo>
                  <a:cubicBezTo>
                    <a:pt x="29" y="157"/>
                    <a:pt x="27" y="157"/>
                    <a:pt x="24" y="157"/>
                  </a:cubicBezTo>
                  <a:cubicBezTo>
                    <a:pt x="22" y="157"/>
                    <a:pt x="20" y="157"/>
                    <a:pt x="19" y="155"/>
                  </a:cubicBezTo>
                  <a:cubicBezTo>
                    <a:pt x="17" y="154"/>
                    <a:pt x="16" y="152"/>
                    <a:pt x="16" y="149"/>
                  </a:cubicBezTo>
                  <a:cubicBezTo>
                    <a:pt x="16" y="147"/>
                    <a:pt x="17" y="145"/>
                    <a:pt x="19" y="143"/>
                  </a:cubicBezTo>
                  <a:cubicBezTo>
                    <a:pt x="20" y="142"/>
                    <a:pt x="22" y="141"/>
                    <a:pt x="24" y="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10452101" y="1743075"/>
              <a:ext cx="833438" cy="833438"/>
            </a:xfrm>
            <a:custGeom>
              <a:rect b="b" l="l" r="r" t="t"/>
              <a:pathLst>
                <a:path extrusionOk="0" h="182" w="182">
                  <a:moveTo>
                    <a:pt x="28" y="182"/>
                  </a:moveTo>
                  <a:cubicBezTo>
                    <a:pt x="21" y="182"/>
                    <a:pt x="14" y="179"/>
                    <a:pt x="8" y="173"/>
                  </a:cubicBezTo>
                  <a:cubicBezTo>
                    <a:pt x="3" y="168"/>
                    <a:pt x="0" y="161"/>
                    <a:pt x="0" y="153"/>
                  </a:cubicBezTo>
                  <a:cubicBezTo>
                    <a:pt x="0" y="146"/>
                    <a:pt x="3" y="139"/>
                    <a:pt x="8" y="133"/>
                  </a:cubicBezTo>
                  <a:cubicBezTo>
                    <a:pt x="9" y="132"/>
                    <a:pt x="10" y="132"/>
                    <a:pt x="11" y="13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8" y="57"/>
                    <a:pt x="87" y="52"/>
                    <a:pt x="87" y="47"/>
                  </a:cubicBezTo>
                  <a:cubicBezTo>
                    <a:pt x="87" y="35"/>
                    <a:pt x="92" y="23"/>
                    <a:pt x="101" y="14"/>
                  </a:cubicBezTo>
                  <a:cubicBezTo>
                    <a:pt x="108" y="7"/>
                    <a:pt x="116" y="2"/>
                    <a:pt x="126" y="1"/>
                  </a:cubicBezTo>
                  <a:cubicBezTo>
                    <a:pt x="128" y="0"/>
                    <a:pt x="132" y="0"/>
                    <a:pt x="134" y="0"/>
                  </a:cubicBezTo>
                  <a:cubicBezTo>
                    <a:pt x="140" y="0"/>
                    <a:pt x="146" y="0"/>
                    <a:pt x="149" y="3"/>
                  </a:cubicBezTo>
                  <a:cubicBezTo>
                    <a:pt x="151" y="5"/>
                    <a:pt x="152" y="7"/>
                    <a:pt x="152" y="10"/>
                  </a:cubicBezTo>
                  <a:cubicBezTo>
                    <a:pt x="152" y="12"/>
                    <a:pt x="151" y="15"/>
                    <a:pt x="149" y="16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7" y="31"/>
                    <a:pt x="168" y="31"/>
                    <a:pt x="170" y="30"/>
                  </a:cubicBezTo>
                  <a:cubicBezTo>
                    <a:pt x="170" y="30"/>
                    <a:pt x="171" y="30"/>
                    <a:pt x="172" y="30"/>
                  </a:cubicBezTo>
                  <a:cubicBezTo>
                    <a:pt x="176" y="30"/>
                    <a:pt x="180" y="33"/>
                    <a:pt x="181" y="37"/>
                  </a:cubicBezTo>
                  <a:cubicBezTo>
                    <a:pt x="182" y="41"/>
                    <a:pt x="182" y="44"/>
                    <a:pt x="182" y="47"/>
                  </a:cubicBezTo>
                  <a:cubicBezTo>
                    <a:pt x="182" y="60"/>
                    <a:pt x="177" y="72"/>
                    <a:pt x="168" y="81"/>
                  </a:cubicBezTo>
                  <a:cubicBezTo>
                    <a:pt x="159" y="90"/>
                    <a:pt x="147" y="95"/>
                    <a:pt x="134" y="95"/>
                  </a:cubicBezTo>
                  <a:cubicBezTo>
                    <a:pt x="129" y="95"/>
                    <a:pt x="124" y="94"/>
                    <a:pt x="120" y="92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0" y="172"/>
                    <a:pt x="49" y="172"/>
                    <a:pt x="48" y="173"/>
                  </a:cubicBezTo>
                  <a:cubicBezTo>
                    <a:pt x="43" y="179"/>
                    <a:pt x="36" y="182"/>
                    <a:pt x="28" y="182"/>
                  </a:cubicBezTo>
                  <a:close/>
                  <a:moveTo>
                    <a:pt x="134" y="8"/>
                  </a:moveTo>
                  <a:cubicBezTo>
                    <a:pt x="133" y="8"/>
                    <a:pt x="129" y="8"/>
                    <a:pt x="127" y="8"/>
                  </a:cubicBezTo>
                  <a:cubicBezTo>
                    <a:pt x="119" y="10"/>
                    <a:pt x="112" y="13"/>
                    <a:pt x="106" y="19"/>
                  </a:cubicBezTo>
                  <a:cubicBezTo>
                    <a:pt x="99" y="27"/>
                    <a:pt x="95" y="37"/>
                    <a:pt x="95" y="47"/>
                  </a:cubicBezTo>
                  <a:cubicBezTo>
                    <a:pt x="95" y="52"/>
                    <a:pt x="96" y="57"/>
                    <a:pt x="98" y="62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5" y="137"/>
                    <a:pt x="14" y="138"/>
                    <a:pt x="14" y="139"/>
                  </a:cubicBezTo>
                  <a:cubicBezTo>
                    <a:pt x="10" y="143"/>
                    <a:pt x="8" y="148"/>
                    <a:pt x="8" y="153"/>
                  </a:cubicBezTo>
                  <a:cubicBezTo>
                    <a:pt x="8" y="159"/>
                    <a:pt x="10" y="164"/>
                    <a:pt x="14" y="168"/>
                  </a:cubicBezTo>
                  <a:cubicBezTo>
                    <a:pt x="18" y="172"/>
                    <a:pt x="23" y="174"/>
                    <a:pt x="28" y="174"/>
                  </a:cubicBezTo>
                  <a:cubicBezTo>
                    <a:pt x="34" y="174"/>
                    <a:pt x="39" y="172"/>
                    <a:pt x="43" y="168"/>
                  </a:cubicBezTo>
                  <a:cubicBezTo>
                    <a:pt x="44" y="167"/>
                    <a:pt x="44" y="166"/>
                    <a:pt x="45" y="166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4" y="86"/>
                    <a:pt x="129" y="87"/>
                    <a:pt x="134" y="87"/>
                  </a:cubicBezTo>
                  <a:cubicBezTo>
                    <a:pt x="145" y="87"/>
                    <a:pt x="155" y="83"/>
                    <a:pt x="163" y="75"/>
                  </a:cubicBezTo>
                  <a:cubicBezTo>
                    <a:pt x="170" y="68"/>
                    <a:pt x="174" y="58"/>
                    <a:pt x="174" y="47"/>
                  </a:cubicBezTo>
                  <a:cubicBezTo>
                    <a:pt x="174" y="45"/>
                    <a:pt x="174" y="42"/>
                    <a:pt x="173" y="39"/>
                  </a:cubicBezTo>
                  <a:cubicBezTo>
                    <a:pt x="173" y="38"/>
                    <a:pt x="173" y="38"/>
                    <a:pt x="172" y="38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4" y="11"/>
                    <a:pt x="144" y="10"/>
                    <a:pt x="144" y="10"/>
                  </a:cubicBezTo>
                  <a:cubicBezTo>
                    <a:pt x="144" y="10"/>
                    <a:pt x="144" y="9"/>
                    <a:pt x="143" y="9"/>
                  </a:cubicBezTo>
                  <a:cubicBezTo>
                    <a:pt x="143" y="8"/>
                    <a:pt x="141" y="8"/>
                    <a:pt x="134" y="8"/>
                  </a:cubicBezTo>
                  <a:close/>
                  <a:moveTo>
                    <a:pt x="28" y="165"/>
                  </a:moveTo>
                  <a:cubicBezTo>
                    <a:pt x="25" y="165"/>
                    <a:pt x="22" y="164"/>
                    <a:pt x="20" y="162"/>
                  </a:cubicBezTo>
                  <a:cubicBezTo>
                    <a:pt x="18" y="159"/>
                    <a:pt x="16" y="156"/>
                    <a:pt x="16" y="153"/>
                  </a:cubicBezTo>
                  <a:cubicBezTo>
                    <a:pt x="16" y="150"/>
                    <a:pt x="18" y="147"/>
                    <a:pt x="20" y="145"/>
                  </a:cubicBezTo>
                  <a:cubicBezTo>
                    <a:pt x="24" y="140"/>
                    <a:pt x="32" y="140"/>
                    <a:pt x="37" y="145"/>
                  </a:cubicBezTo>
                  <a:cubicBezTo>
                    <a:pt x="39" y="147"/>
                    <a:pt x="40" y="150"/>
                    <a:pt x="40" y="153"/>
                  </a:cubicBezTo>
                  <a:cubicBezTo>
                    <a:pt x="40" y="156"/>
                    <a:pt x="39" y="159"/>
                    <a:pt x="37" y="162"/>
                  </a:cubicBezTo>
                  <a:cubicBezTo>
                    <a:pt x="35" y="164"/>
                    <a:pt x="32" y="165"/>
                    <a:pt x="28" y="165"/>
                  </a:cubicBezTo>
                  <a:close/>
                  <a:moveTo>
                    <a:pt x="28" y="149"/>
                  </a:moveTo>
                  <a:cubicBezTo>
                    <a:pt x="27" y="149"/>
                    <a:pt x="26" y="149"/>
                    <a:pt x="25" y="150"/>
                  </a:cubicBezTo>
                  <a:cubicBezTo>
                    <a:pt x="25" y="151"/>
                    <a:pt x="24" y="152"/>
                    <a:pt x="24" y="153"/>
                  </a:cubicBezTo>
                  <a:cubicBezTo>
                    <a:pt x="24" y="154"/>
                    <a:pt x="25" y="155"/>
                    <a:pt x="25" y="156"/>
                  </a:cubicBezTo>
                  <a:cubicBezTo>
                    <a:pt x="27" y="158"/>
                    <a:pt x="30" y="158"/>
                    <a:pt x="31" y="156"/>
                  </a:cubicBezTo>
                  <a:cubicBezTo>
                    <a:pt x="32" y="155"/>
                    <a:pt x="33" y="154"/>
                    <a:pt x="33" y="153"/>
                  </a:cubicBezTo>
                  <a:cubicBezTo>
                    <a:pt x="33" y="152"/>
                    <a:pt x="32" y="151"/>
                    <a:pt x="31" y="150"/>
                  </a:cubicBezTo>
                  <a:cubicBezTo>
                    <a:pt x="31" y="149"/>
                    <a:pt x="30" y="149"/>
                    <a:pt x="28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11225213" y="663575"/>
              <a:ext cx="261938" cy="201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11047413" y="838200"/>
              <a:ext cx="131763" cy="1000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2" name="Google Shape;742;p48"/>
          <p:cNvGrpSpPr/>
          <p:nvPr/>
        </p:nvGrpSpPr>
        <p:grpSpPr>
          <a:xfrm>
            <a:off x="8051808" y="2317208"/>
            <a:ext cx="1430158" cy="1129884"/>
            <a:chOff x="9453563" y="-223837"/>
            <a:chExt cx="3092449" cy="2443163"/>
          </a:xfrm>
        </p:grpSpPr>
        <p:sp>
          <p:nvSpPr>
            <p:cNvPr id="743" name="Google Shape;743;p48"/>
            <p:cNvSpPr/>
            <p:nvPr/>
          </p:nvSpPr>
          <p:spPr>
            <a:xfrm>
              <a:off x="9453563" y="77788"/>
              <a:ext cx="1001712" cy="1139825"/>
            </a:xfrm>
            <a:custGeom>
              <a:rect b="b" l="l" r="r" t="t"/>
              <a:pathLst>
                <a:path extrusionOk="0" h="230" w="202">
                  <a:moveTo>
                    <a:pt x="72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91" y="0"/>
                    <a:pt x="94" y="3"/>
                    <a:pt x="94" y="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61"/>
                    <a:pt x="91" y="64"/>
                    <a:pt x="87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0"/>
                    <a:pt x="72" y="0"/>
                    <a:pt x="72" y="0"/>
                  </a:cubicBezTo>
                  <a:close/>
                  <a:moveTo>
                    <a:pt x="134" y="215"/>
                  </a:moveTo>
                  <a:cubicBezTo>
                    <a:pt x="128" y="217"/>
                    <a:pt x="122" y="214"/>
                    <a:pt x="120" y="209"/>
                  </a:cubicBezTo>
                  <a:cubicBezTo>
                    <a:pt x="118" y="203"/>
                    <a:pt x="120" y="197"/>
                    <a:pt x="126" y="195"/>
                  </a:cubicBezTo>
                  <a:cubicBezTo>
                    <a:pt x="142" y="189"/>
                    <a:pt x="156" y="177"/>
                    <a:pt x="165" y="163"/>
                  </a:cubicBezTo>
                  <a:cubicBezTo>
                    <a:pt x="175" y="149"/>
                    <a:pt x="180" y="133"/>
                    <a:pt x="180" y="115"/>
                  </a:cubicBezTo>
                  <a:cubicBezTo>
                    <a:pt x="180" y="97"/>
                    <a:pt x="175" y="80"/>
                    <a:pt x="165" y="66"/>
                  </a:cubicBezTo>
                  <a:cubicBezTo>
                    <a:pt x="156" y="52"/>
                    <a:pt x="142" y="41"/>
                    <a:pt x="126" y="35"/>
                  </a:cubicBezTo>
                  <a:cubicBezTo>
                    <a:pt x="120" y="32"/>
                    <a:pt x="118" y="26"/>
                    <a:pt x="120" y="21"/>
                  </a:cubicBezTo>
                  <a:cubicBezTo>
                    <a:pt x="122" y="15"/>
                    <a:pt x="128" y="12"/>
                    <a:pt x="134" y="15"/>
                  </a:cubicBezTo>
                  <a:cubicBezTo>
                    <a:pt x="154" y="23"/>
                    <a:pt x="171" y="37"/>
                    <a:pt x="183" y="54"/>
                  </a:cubicBezTo>
                  <a:cubicBezTo>
                    <a:pt x="195" y="72"/>
                    <a:pt x="202" y="93"/>
                    <a:pt x="202" y="115"/>
                  </a:cubicBezTo>
                  <a:cubicBezTo>
                    <a:pt x="202" y="137"/>
                    <a:pt x="195" y="158"/>
                    <a:pt x="183" y="175"/>
                  </a:cubicBezTo>
                  <a:cubicBezTo>
                    <a:pt x="171" y="193"/>
                    <a:pt x="154" y="207"/>
                    <a:pt x="134" y="215"/>
                  </a:cubicBezTo>
                  <a:close/>
                  <a:moveTo>
                    <a:pt x="136" y="173"/>
                  </a:moveTo>
                  <a:cubicBezTo>
                    <a:pt x="145" y="166"/>
                    <a:pt x="153" y="157"/>
                    <a:pt x="158" y="147"/>
                  </a:cubicBezTo>
                  <a:cubicBezTo>
                    <a:pt x="163" y="138"/>
                    <a:pt x="166" y="127"/>
                    <a:pt x="166" y="115"/>
                  </a:cubicBezTo>
                  <a:cubicBezTo>
                    <a:pt x="166" y="103"/>
                    <a:pt x="163" y="92"/>
                    <a:pt x="158" y="82"/>
                  </a:cubicBezTo>
                  <a:cubicBezTo>
                    <a:pt x="153" y="72"/>
                    <a:pt x="145" y="63"/>
                    <a:pt x="136" y="57"/>
                  </a:cubicBezTo>
                  <a:cubicBezTo>
                    <a:pt x="131" y="53"/>
                    <a:pt x="125" y="54"/>
                    <a:pt x="121" y="59"/>
                  </a:cubicBezTo>
                  <a:cubicBezTo>
                    <a:pt x="118" y="64"/>
                    <a:pt x="119" y="71"/>
                    <a:pt x="123" y="74"/>
                  </a:cubicBezTo>
                  <a:cubicBezTo>
                    <a:pt x="130" y="79"/>
                    <a:pt x="135" y="85"/>
                    <a:pt x="139" y="92"/>
                  </a:cubicBezTo>
                  <a:cubicBezTo>
                    <a:pt x="142" y="99"/>
                    <a:pt x="144" y="107"/>
                    <a:pt x="144" y="115"/>
                  </a:cubicBezTo>
                  <a:cubicBezTo>
                    <a:pt x="144" y="123"/>
                    <a:pt x="142" y="131"/>
                    <a:pt x="139" y="138"/>
                  </a:cubicBezTo>
                  <a:cubicBezTo>
                    <a:pt x="135" y="145"/>
                    <a:pt x="130" y="151"/>
                    <a:pt x="123" y="156"/>
                  </a:cubicBezTo>
                  <a:cubicBezTo>
                    <a:pt x="119" y="159"/>
                    <a:pt x="118" y="166"/>
                    <a:pt x="121" y="171"/>
                  </a:cubicBezTo>
                  <a:cubicBezTo>
                    <a:pt x="125" y="175"/>
                    <a:pt x="131" y="176"/>
                    <a:pt x="136" y="173"/>
                  </a:cubicBezTo>
                  <a:close/>
                  <a:moveTo>
                    <a:pt x="58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8" y="0"/>
                    <a:pt x="0" y="64"/>
                    <a:pt x="0" y="115"/>
                  </a:cubicBezTo>
                  <a:cubicBezTo>
                    <a:pt x="0" y="165"/>
                    <a:pt x="8" y="230"/>
                    <a:pt x="51" y="230"/>
                  </a:cubicBezTo>
                  <a:cubicBezTo>
                    <a:pt x="58" y="230"/>
                    <a:pt x="58" y="230"/>
                    <a:pt x="58" y="230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3" y="165"/>
                    <a:pt x="36" y="159"/>
                    <a:pt x="36" y="151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1"/>
                    <a:pt x="43" y="64"/>
                    <a:pt x="51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0"/>
                    <a:pt x="58" y="0"/>
                    <a:pt x="58" y="0"/>
                  </a:cubicBezTo>
                  <a:close/>
                  <a:moveTo>
                    <a:pt x="72" y="230"/>
                  </a:moveTo>
                  <a:cubicBezTo>
                    <a:pt x="87" y="230"/>
                    <a:pt x="87" y="230"/>
                    <a:pt x="87" y="230"/>
                  </a:cubicBezTo>
                  <a:cubicBezTo>
                    <a:pt x="91" y="230"/>
                    <a:pt x="94" y="227"/>
                    <a:pt x="94" y="22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8"/>
                    <a:pt x="91" y="165"/>
                    <a:pt x="87" y="165"/>
                  </a:cubicBezTo>
                  <a:cubicBezTo>
                    <a:pt x="72" y="165"/>
                    <a:pt x="72" y="165"/>
                    <a:pt x="72" y="165"/>
                  </a:cubicBezTo>
                  <a:lnTo>
                    <a:pt x="72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11020425" y="-223837"/>
              <a:ext cx="1525587" cy="1922463"/>
            </a:xfrm>
            <a:custGeom>
              <a:rect b="b" l="l" r="r" t="t"/>
              <a:pathLst>
                <a:path extrusionOk="0" h="388" w="308">
                  <a:moveTo>
                    <a:pt x="36" y="309"/>
                  </a:moveTo>
                  <a:cubicBezTo>
                    <a:pt x="33" y="306"/>
                    <a:pt x="35" y="282"/>
                    <a:pt x="35" y="282"/>
                  </a:cubicBezTo>
                  <a:cubicBezTo>
                    <a:pt x="35" y="282"/>
                    <a:pt x="35" y="282"/>
                    <a:pt x="21" y="283"/>
                  </a:cubicBezTo>
                  <a:cubicBezTo>
                    <a:pt x="6" y="283"/>
                    <a:pt x="9" y="269"/>
                    <a:pt x="9" y="269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29" y="214"/>
                    <a:pt x="29" y="214"/>
                    <a:pt x="29" y="214"/>
                  </a:cubicBezTo>
                  <a:cubicBezTo>
                    <a:pt x="17" y="190"/>
                    <a:pt x="24" y="133"/>
                    <a:pt x="24" y="133"/>
                  </a:cubicBezTo>
                  <a:cubicBezTo>
                    <a:pt x="24" y="133"/>
                    <a:pt x="0" y="107"/>
                    <a:pt x="38" y="93"/>
                  </a:cubicBezTo>
                  <a:cubicBezTo>
                    <a:pt x="77" y="79"/>
                    <a:pt x="216" y="0"/>
                    <a:pt x="266" y="99"/>
                  </a:cubicBezTo>
                  <a:cubicBezTo>
                    <a:pt x="308" y="184"/>
                    <a:pt x="242" y="236"/>
                    <a:pt x="235" y="255"/>
                  </a:cubicBezTo>
                  <a:cubicBezTo>
                    <a:pt x="228" y="273"/>
                    <a:pt x="256" y="311"/>
                    <a:pt x="256" y="311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8"/>
                    <a:pt x="159" y="369"/>
                    <a:pt x="144" y="356"/>
                  </a:cubicBezTo>
                  <a:cubicBezTo>
                    <a:pt x="129" y="343"/>
                    <a:pt x="125" y="343"/>
                    <a:pt x="125" y="343"/>
                  </a:cubicBezTo>
                  <a:cubicBezTo>
                    <a:pt x="125" y="343"/>
                    <a:pt x="117" y="345"/>
                    <a:pt x="87" y="363"/>
                  </a:cubicBezTo>
                  <a:cubicBezTo>
                    <a:pt x="57" y="381"/>
                    <a:pt x="50" y="358"/>
                    <a:pt x="49" y="344"/>
                  </a:cubicBezTo>
                  <a:cubicBezTo>
                    <a:pt x="48" y="330"/>
                    <a:pt x="44" y="333"/>
                    <a:pt x="42" y="325"/>
                  </a:cubicBezTo>
                  <a:cubicBezTo>
                    <a:pt x="40" y="317"/>
                    <a:pt x="39" y="312"/>
                    <a:pt x="36" y="3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9948863" y="1550988"/>
              <a:ext cx="1343025" cy="668338"/>
            </a:xfrm>
            <a:custGeom>
              <a:rect b="b" l="l" r="r" t="t"/>
              <a:pathLst>
                <a:path extrusionOk="0" h="135" w="271">
                  <a:moveTo>
                    <a:pt x="6" y="0"/>
                  </a:moveTo>
                  <a:cubicBezTo>
                    <a:pt x="271" y="120"/>
                    <a:pt x="271" y="120"/>
                    <a:pt x="271" y="120"/>
                  </a:cubicBezTo>
                  <a:cubicBezTo>
                    <a:pt x="271" y="121"/>
                    <a:pt x="271" y="122"/>
                    <a:pt x="271" y="123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6" y="132"/>
                    <a:pt x="259" y="135"/>
                    <a:pt x="252" y="13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2" y="20"/>
                    <a:pt x="0" y="12"/>
                    <a:pt x="3" y="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9983788" y="1535113"/>
              <a:ext cx="1319212" cy="595313"/>
            </a:xfrm>
            <a:custGeom>
              <a:rect b="b" l="l" r="r" t="t"/>
              <a:pathLst>
                <a:path extrusionOk="0" h="375" w="831">
                  <a:moveTo>
                    <a:pt x="203" y="25"/>
                  </a:moveTo>
                  <a:lnTo>
                    <a:pt x="291" y="66"/>
                  </a:lnTo>
                  <a:lnTo>
                    <a:pt x="590" y="200"/>
                  </a:lnTo>
                  <a:lnTo>
                    <a:pt x="675" y="241"/>
                  </a:lnTo>
                  <a:lnTo>
                    <a:pt x="831" y="375"/>
                  </a:lnTo>
                  <a:lnTo>
                    <a:pt x="415" y="188"/>
                  </a:lnTo>
                  <a:lnTo>
                    <a:pt x="0" y="0"/>
                  </a:lnTo>
                  <a:lnTo>
                    <a:pt x="203" y="25"/>
                  </a:lnTo>
                  <a:close/>
                  <a:moveTo>
                    <a:pt x="434" y="144"/>
                  </a:moveTo>
                  <a:lnTo>
                    <a:pt x="209" y="44"/>
                  </a:lnTo>
                  <a:lnTo>
                    <a:pt x="131" y="41"/>
                  </a:lnTo>
                  <a:lnTo>
                    <a:pt x="422" y="172"/>
                  </a:lnTo>
                  <a:lnTo>
                    <a:pt x="715" y="303"/>
                  </a:lnTo>
                  <a:lnTo>
                    <a:pt x="659" y="247"/>
                  </a:lnTo>
                  <a:lnTo>
                    <a:pt x="434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10752138" y="1287463"/>
              <a:ext cx="630237" cy="530225"/>
            </a:xfrm>
            <a:custGeom>
              <a:rect b="b" l="l" r="r" t="t"/>
              <a:pathLst>
                <a:path extrusionOk="0" h="107" w="127">
                  <a:moveTo>
                    <a:pt x="4" y="7"/>
                  </a:moveTo>
                  <a:cubicBezTo>
                    <a:pt x="6" y="2"/>
                    <a:pt x="10" y="0"/>
                    <a:pt x="14" y="1"/>
                  </a:cubicBezTo>
                  <a:cubicBezTo>
                    <a:pt x="18" y="2"/>
                    <a:pt x="21" y="7"/>
                    <a:pt x="20" y="11"/>
                  </a:cubicBezTo>
                  <a:cubicBezTo>
                    <a:pt x="16" y="23"/>
                    <a:pt x="17" y="36"/>
                    <a:pt x="21" y="48"/>
                  </a:cubicBezTo>
                  <a:cubicBezTo>
                    <a:pt x="25" y="60"/>
                    <a:pt x="32" y="70"/>
                    <a:pt x="43" y="78"/>
                  </a:cubicBezTo>
                  <a:cubicBezTo>
                    <a:pt x="53" y="86"/>
                    <a:pt x="66" y="90"/>
                    <a:pt x="78" y="91"/>
                  </a:cubicBezTo>
                  <a:cubicBezTo>
                    <a:pt x="90" y="92"/>
                    <a:pt x="103" y="88"/>
                    <a:pt x="114" y="82"/>
                  </a:cubicBezTo>
                  <a:cubicBezTo>
                    <a:pt x="118" y="79"/>
                    <a:pt x="123" y="81"/>
                    <a:pt x="125" y="84"/>
                  </a:cubicBezTo>
                  <a:cubicBezTo>
                    <a:pt x="127" y="88"/>
                    <a:pt x="126" y="93"/>
                    <a:pt x="122" y="95"/>
                  </a:cubicBezTo>
                  <a:cubicBezTo>
                    <a:pt x="109" y="104"/>
                    <a:pt x="93" y="107"/>
                    <a:pt x="77" y="107"/>
                  </a:cubicBezTo>
                  <a:cubicBezTo>
                    <a:pt x="62" y="106"/>
                    <a:pt x="46" y="101"/>
                    <a:pt x="33" y="91"/>
                  </a:cubicBezTo>
                  <a:cubicBezTo>
                    <a:pt x="20" y="81"/>
                    <a:pt x="11" y="68"/>
                    <a:pt x="6" y="53"/>
                  </a:cubicBezTo>
                  <a:cubicBezTo>
                    <a:pt x="1" y="38"/>
                    <a:pt x="0" y="22"/>
                    <a:pt x="4" y="7"/>
                  </a:cubicBezTo>
                  <a:close/>
                  <a:moveTo>
                    <a:pt x="28" y="27"/>
                  </a:moveTo>
                  <a:cubicBezTo>
                    <a:pt x="28" y="35"/>
                    <a:pt x="30" y="43"/>
                    <a:pt x="34" y="51"/>
                  </a:cubicBezTo>
                  <a:cubicBezTo>
                    <a:pt x="37" y="58"/>
                    <a:pt x="42" y="65"/>
                    <a:pt x="49" y="70"/>
                  </a:cubicBezTo>
                  <a:cubicBezTo>
                    <a:pt x="56" y="75"/>
                    <a:pt x="64" y="78"/>
                    <a:pt x="72" y="80"/>
                  </a:cubicBezTo>
                  <a:cubicBezTo>
                    <a:pt x="80" y="81"/>
                    <a:pt x="89" y="80"/>
                    <a:pt x="97" y="78"/>
                  </a:cubicBezTo>
                  <a:cubicBezTo>
                    <a:pt x="101" y="77"/>
                    <a:pt x="103" y="72"/>
                    <a:pt x="102" y="68"/>
                  </a:cubicBezTo>
                  <a:cubicBezTo>
                    <a:pt x="100" y="64"/>
                    <a:pt x="96" y="62"/>
                    <a:pt x="92" y="63"/>
                  </a:cubicBezTo>
                  <a:cubicBezTo>
                    <a:pt x="86" y="65"/>
                    <a:pt x="80" y="65"/>
                    <a:pt x="75" y="64"/>
                  </a:cubicBezTo>
                  <a:cubicBezTo>
                    <a:pt x="69" y="63"/>
                    <a:pt x="64" y="61"/>
                    <a:pt x="59" y="57"/>
                  </a:cubicBezTo>
                  <a:cubicBezTo>
                    <a:pt x="54" y="53"/>
                    <a:pt x="50" y="49"/>
                    <a:pt x="48" y="44"/>
                  </a:cubicBezTo>
                  <a:cubicBezTo>
                    <a:pt x="45" y="38"/>
                    <a:pt x="44" y="33"/>
                    <a:pt x="44" y="27"/>
                  </a:cubicBezTo>
                  <a:cubicBezTo>
                    <a:pt x="44" y="22"/>
                    <a:pt x="41" y="19"/>
                    <a:pt x="36" y="19"/>
                  </a:cubicBezTo>
                  <a:cubicBezTo>
                    <a:pt x="32" y="19"/>
                    <a:pt x="28" y="22"/>
                    <a:pt x="28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48"/>
          <p:cNvGrpSpPr/>
          <p:nvPr/>
        </p:nvGrpSpPr>
        <p:grpSpPr>
          <a:xfrm>
            <a:off x="8506145" y="4038963"/>
            <a:ext cx="1457108" cy="1542021"/>
            <a:chOff x="9774238" y="-306388"/>
            <a:chExt cx="2724150" cy="2882901"/>
          </a:xfrm>
        </p:grpSpPr>
        <p:sp>
          <p:nvSpPr>
            <p:cNvPr id="749" name="Google Shape;749;p48"/>
            <p:cNvSpPr/>
            <p:nvPr/>
          </p:nvSpPr>
          <p:spPr>
            <a:xfrm>
              <a:off x="11047413" y="-306388"/>
              <a:ext cx="1450975" cy="1006475"/>
            </a:xfrm>
            <a:custGeom>
              <a:rect b="b" l="l" r="r" t="t"/>
              <a:pathLst>
                <a:path extrusionOk="0" h="220" w="317">
                  <a:moveTo>
                    <a:pt x="317" y="110"/>
                  </a:moveTo>
                  <a:cubicBezTo>
                    <a:pt x="317" y="171"/>
                    <a:pt x="246" y="220"/>
                    <a:pt x="159" y="220"/>
                  </a:cubicBezTo>
                  <a:cubicBezTo>
                    <a:pt x="71" y="220"/>
                    <a:pt x="0" y="171"/>
                    <a:pt x="0" y="110"/>
                  </a:cubicBezTo>
                  <a:cubicBezTo>
                    <a:pt x="0" y="49"/>
                    <a:pt x="71" y="0"/>
                    <a:pt x="159" y="0"/>
                  </a:cubicBezTo>
                  <a:cubicBezTo>
                    <a:pt x="246" y="0"/>
                    <a:pt x="317" y="49"/>
                    <a:pt x="317" y="110"/>
                  </a:cubicBezTo>
                  <a:close/>
                  <a:moveTo>
                    <a:pt x="167" y="43"/>
                  </a:moveTo>
                  <a:cubicBezTo>
                    <a:pt x="167" y="30"/>
                    <a:pt x="167" y="30"/>
                    <a:pt x="167" y="30"/>
                  </a:cubicBezTo>
                  <a:cubicBezTo>
                    <a:pt x="167" y="25"/>
                    <a:pt x="163" y="22"/>
                    <a:pt x="159" y="22"/>
                  </a:cubicBezTo>
                  <a:cubicBezTo>
                    <a:pt x="155" y="22"/>
                    <a:pt x="151" y="25"/>
                    <a:pt x="151" y="30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7"/>
                    <a:pt x="155" y="50"/>
                    <a:pt x="159" y="50"/>
                  </a:cubicBezTo>
                  <a:cubicBezTo>
                    <a:pt x="163" y="50"/>
                    <a:pt x="167" y="47"/>
                    <a:pt x="167" y="43"/>
                  </a:cubicBezTo>
                  <a:close/>
                  <a:moveTo>
                    <a:pt x="174" y="167"/>
                  </a:moveTo>
                  <a:cubicBezTo>
                    <a:pt x="143" y="167"/>
                    <a:pt x="143" y="167"/>
                    <a:pt x="143" y="167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84"/>
                    <a:pt x="148" y="188"/>
                    <a:pt x="154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70" y="188"/>
                    <a:pt x="174" y="184"/>
                    <a:pt x="174" y="178"/>
                  </a:cubicBezTo>
                  <a:cubicBezTo>
                    <a:pt x="174" y="167"/>
                    <a:pt x="174" y="167"/>
                    <a:pt x="174" y="167"/>
                  </a:cubicBezTo>
                  <a:close/>
                  <a:moveTo>
                    <a:pt x="143" y="157"/>
                  </a:moveTo>
                  <a:cubicBezTo>
                    <a:pt x="174" y="157"/>
                    <a:pt x="174" y="157"/>
                    <a:pt x="174" y="157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40"/>
                    <a:pt x="187" y="135"/>
                    <a:pt x="193" y="126"/>
                  </a:cubicBezTo>
                  <a:cubicBezTo>
                    <a:pt x="198" y="119"/>
                    <a:pt x="200" y="111"/>
                    <a:pt x="200" y="102"/>
                  </a:cubicBezTo>
                  <a:cubicBezTo>
                    <a:pt x="200" y="79"/>
                    <a:pt x="182" y="61"/>
                    <a:pt x="159" y="61"/>
                  </a:cubicBezTo>
                  <a:cubicBezTo>
                    <a:pt x="136" y="61"/>
                    <a:pt x="117" y="79"/>
                    <a:pt x="117" y="102"/>
                  </a:cubicBezTo>
                  <a:cubicBezTo>
                    <a:pt x="117" y="111"/>
                    <a:pt x="120" y="119"/>
                    <a:pt x="125" y="126"/>
                  </a:cubicBezTo>
                  <a:cubicBezTo>
                    <a:pt x="131" y="135"/>
                    <a:pt x="143" y="140"/>
                    <a:pt x="143" y="152"/>
                  </a:cubicBezTo>
                  <a:cubicBezTo>
                    <a:pt x="143" y="157"/>
                    <a:pt x="143" y="157"/>
                    <a:pt x="143" y="157"/>
                  </a:cubicBezTo>
                  <a:close/>
                  <a:moveTo>
                    <a:pt x="207" y="66"/>
                  </a:moveTo>
                  <a:cubicBezTo>
                    <a:pt x="204" y="69"/>
                    <a:pt x="199" y="69"/>
                    <a:pt x="196" y="66"/>
                  </a:cubicBezTo>
                  <a:cubicBezTo>
                    <a:pt x="193" y="63"/>
                    <a:pt x="193" y="58"/>
                    <a:pt x="196" y="5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8" y="42"/>
                    <a:pt x="213" y="42"/>
                    <a:pt x="216" y="45"/>
                  </a:cubicBezTo>
                  <a:cubicBezTo>
                    <a:pt x="219" y="49"/>
                    <a:pt x="219" y="53"/>
                    <a:pt x="216" y="56"/>
                  </a:cubicBezTo>
                  <a:cubicBezTo>
                    <a:pt x="207" y="66"/>
                    <a:pt x="207" y="66"/>
                    <a:pt x="207" y="66"/>
                  </a:cubicBezTo>
                  <a:close/>
                  <a:moveTo>
                    <a:pt x="219" y="110"/>
                  </a:moveTo>
                  <a:cubicBezTo>
                    <a:pt x="232" y="110"/>
                    <a:pt x="232" y="110"/>
                    <a:pt x="232" y="110"/>
                  </a:cubicBezTo>
                  <a:cubicBezTo>
                    <a:pt x="236" y="110"/>
                    <a:pt x="239" y="107"/>
                    <a:pt x="239" y="102"/>
                  </a:cubicBezTo>
                  <a:cubicBezTo>
                    <a:pt x="239" y="98"/>
                    <a:pt x="236" y="95"/>
                    <a:pt x="232" y="95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4" y="95"/>
                    <a:pt x="211" y="98"/>
                    <a:pt x="211" y="102"/>
                  </a:cubicBezTo>
                  <a:cubicBezTo>
                    <a:pt x="211" y="107"/>
                    <a:pt x="214" y="110"/>
                    <a:pt x="219" y="110"/>
                  </a:cubicBezTo>
                  <a:close/>
                  <a:moveTo>
                    <a:pt x="196" y="150"/>
                  </a:moveTo>
                  <a:cubicBezTo>
                    <a:pt x="193" y="147"/>
                    <a:pt x="193" y="142"/>
                    <a:pt x="196" y="139"/>
                  </a:cubicBezTo>
                  <a:cubicBezTo>
                    <a:pt x="199" y="136"/>
                    <a:pt x="204" y="136"/>
                    <a:pt x="207" y="139"/>
                  </a:cubicBezTo>
                  <a:cubicBezTo>
                    <a:pt x="216" y="148"/>
                    <a:pt x="216" y="148"/>
                    <a:pt x="216" y="148"/>
                  </a:cubicBezTo>
                  <a:cubicBezTo>
                    <a:pt x="219" y="151"/>
                    <a:pt x="219" y="156"/>
                    <a:pt x="216" y="159"/>
                  </a:cubicBezTo>
                  <a:cubicBezTo>
                    <a:pt x="213" y="162"/>
                    <a:pt x="208" y="162"/>
                    <a:pt x="205" y="159"/>
                  </a:cubicBezTo>
                  <a:cubicBezTo>
                    <a:pt x="196" y="150"/>
                    <a:pt x="196" y="150"/>
                    <a:pt x="196" y="150"/>
                  </a:cubicBezTo>
                  <a:close/>
                  <a:moveTo>
                    <a:pt x="111" y="139"/>
                  </a:moveTo>
                  <a:cubicBezTo>
                    <a:pt x="114" y="136"/>
                    <a:pt x="119" y="136"/>
                    <a:pt x="122" y="139"/>
                  </a:cubicBezTo>
                  <a:cubicBezTo>
                    <a:pt x="125" y="142"/>
                    <a:pt x="125" y="147"/>
                    <a:pt x="122" y="150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0" y="162"/>
                    <a:pt x="105" y="162"/>
                    <a:pt x="102" y="159"/>
                  </a:cubicBezTo>
                  <a:cubicBezTo>
                    <a:pt x="99" y="156"/>
                    <a:pt x="99" y="151"/>
                    <a:pt x="102" y="148"/>
                  </a:cubicBezTo>
                  <a:cubicBezTo>
                    <a:pt x="111" y="139"/>
                    <a:pt x="111" y="139"/>
                    <a:pt x="111" y="139"/>
                  </a:cubicBezTo>
                  <a:close/>
                  <a:moveTo>
                    <a:pt x="99" y="95"/>
                  </a:moveTo>
                  <a:cubicBezTo>
                    <a:pt x="86" y="95"/>
                    <a:pt x="86" y="95"/>
                    <a:pt x="86" y="95"/>
                  </a:cubicBezTo>
                  <a:cubicBezTo>
                    <a:pt x="82" y="95"/>
                    <a:pt x="78" y="98"/>
                    <a:pt x="78" y="102"/>
                  </a:cubicBezTo>
                  <a:cubicBezTo>
                    <a:pt x="78" y="107"/>
                    <a:pt x="82" y="110"/>
                    <a:pt x="86" y="110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03" y="110"/>
                    <a:pt x="107" y="107"/>
                    <a:pt x="107" y="102"/>
                  </a:cubicBezTo>
                  <a:cubicBezTo>
                    <a:pt x="107" y="98"/>
                    <a:pt x="103" y="95"/>
                    <a:pt x="99" y="95"/>
                  </a:cubicBezTo>
                  <a:close/>
                  <a:moveTo>
                    <a:pt x="122" y="66"/>
                  </a:moveTo>
                  <a:cubicBezTo>
                    <a:pt x="119" y="69"/>
                    <a:pt x="114" y="69"/>
                    <a:pt x="111" y="6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99" y="53"/>
                    <a:pt x="99" y="49"/>
                    <a:pt x="102" y="45"/>
                  </a:cubicBezTo>
                  <a:cubicBezTo>
                    <a:pt x="105" y="42"/>
                    <a:pt x="110" y="42"/>
                    <a:pt x="113" y="4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5" y="58"/>
                    <a:pt x="125" y="63"/>
                    <a:pt x="122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9944101" y="1492250"/>
              <a:ext cx="1460500" cy="777875"/>
            </a:xfrm>
            <a:custGeom>
              <a:rect b="b" l="l" r="r" t="t"/>
              <a:pathLst>
                <a:path extrusionOk="0" h="170" w="319">
                  <a:moveTo>
                    <a:pt x="39" y="20"/>
                  </a:moveTo>
                  <a:cubicBezTo>
                    <a:pt x="63" y="20"/>
                    <a:pt x="63" y="57"/>
                    <a:pt x="111" y="57"/>
                  </a:cubicBezTo>
                  <a:cubicBezTo>
                    <a:pt x="169" y="57"/>
                    <a:pt x="180" y="0"/>
                    <a:pt x="222" y="1"/>
                  </a:cubicBezTo>
                  <a:cubicBezTo>
                    <a:pt x="274" y="1"/>
                    <a:pt x="289" y="35"/>
                    <a:pt x="303" y="55"/>
                  </a:cubicBezTo>
                  <a:cubicBezTo>
                    <a:pt x="305" y="59"/>
                    <a:pt x="316" y="77"/>
                    <a:pt x="319" y="107"/>
                  </a:cubicBezTo>
                  <a:cubicBezTo>
                    <a:pt x="319" y="146"/>
                    <a:pt x="319" y="146"/>
                    <a:pt x="319" y="146"/>
                  </a:cubicBezTo>
                  <a:cubicBezTo>
                    <a:pt x="319" y="159"/>
                    <a:pt x="309" y="170"/>
                    <a:pt x="296" y="170"/>
                  </a:cubicBezTo>
                  <a:cubicBezTo>
                    <a:pt x="165" y="158"/>
                    <a:pt x="165" y="158"/>
                    <a:pt x="165" y="158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21" y="149"/>
                    <a:pt x="1" y="138"/>
                    <a:pt x="1" y="125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97"/>
                    <a:pt x="0" y="20"/>
                    <a:pt x="39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9774238" y="522287"/>
              <a:ext cx="1185863" cy="627063"/>
            </a:xfrm>
            <a:custGeom>
              <a:rect b="b" l="l" r="r" t="t"/>
              <a:pathLst>
                <a:path extrusionOk="0" h="137" w="259">
                  <a:moveTo>
                    <a:pt x="182" y="104"/>
                  </a:moveTo>
                  <a:cubicBezTo>
                    <a:pt x="182" y="104"/>
                    <a:pt x="230" y="103"/>
                    <a:pt x="259" y="103"/>
                  </a:cubicBezTo>
                  <a:cubicBezTo>
                    <a:pt x="259" y="103"/>
                    <a:pt x="249" y="0"/>
                    <a:pt x="175" y="0"/>
                  </a:cubicBezTo>
                  <a:cubicBezTo>
                    <a:pt x="75" y="0"/>
                    <a:pt x="69" y="59"/>
                    <a:pt x="69" y="59"/>
                  </a:cubicBezTo>
                  <a:cubicBezTo>
                    <a:pt x="69" y="59"/>
                    <a:pt x="0" y="82"/>
                    <a:pt x="0" y="108"/>
                  </a:cubicBezTo>
                  <a:cubicBezTo>
                    <a:pt x="0" y="134"/>
                    <a:pt x="52" y="137"/>
                    <a:pt x="115" y="132"/>
                  </a:cubicBezTo>
                  <a:cubicBezTo>
                    <a:pt x="158" y="129"/>
                    <a:pt x="182" y="104"/>
                    <a:pt x="182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10140951" y="1047750"/>
              <a:ext cx="736600" cy="609600"/>
            </a:xfrm>
            <a:custGeom>
              <a:rect b="b" l="l" r="r" t="t"/>
              <a:pathLst>
                <a:path extrusionOk="0" h="133" w="161">
                  <a:moveTo>
                    <a:pt x="0" y="30"/>
                  </a:moveTo>
                  <a:cubicBezTo>
                    <a:pt x="0" y="30"/>
                    <a:pt x="4" y="133"/>
                    <a:pt x="69" y="132"/>
                  </a:cubicBezTo>
                  <a:cubicBezTo>
                    <a:pt x="121" y="132"/>
                    <a:pt x="146" y="77"/>
                    <a:pt x="151" y="61"/>
                  </a:cubicBezTo>
                  <a:cubicBezTo>
                    <a:pt x="158" y="39"/>
                    <a:pt x="161" y="15"/>
                    <a:pt x="16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87" y="28"/>
                    <a:pt x="47" y="30"/>
                  </a:cubicBezTo>
                  <a:cubicBezTo>
                    <a:pt x="29" y="31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10469563" y="1762125"/>
              <a:ext cx="796925" cy="795338"/>
            </a:xfrm>
            <a:custGeom>
              <a:rect b="b" l="l" r="r" t="t"/>
              <a:pathLst>
                <a:path extrusionOk="0" h="174" w="174">
                  <a:moveTo>
                    <a:pt x="44" y="164"/>
                  </a:moveTo>
                  <a:cubicBezTo>
                    <a:pt x="114" y="84"/>
                    <a:pt x="114" y="84"/>
                    <a:pt x="114" y="84"/>
                  </a:cubicBezTo>
                  <a:cubicBezTo>
                    <a:pt x="119" y="86"/>
                    <a:pt x="125" y="87"/>
                    <a:pt x="130" y="87"/>
                  </a:cubicBezTo>
                  <a:cubicBezTo>
                    <a:pt x="143" y="87"/>
                    <a:pt x="153" y="82"/>
                    <a:pt x="161" y="74"/>
                  </a:cubicBezTo>
                  <a:cubicBezTo>
                    <a:pt x="169" y="66"/>
                    <a:pt x="174" y="55"/>
                    <a:pt x="174" y="43"/>
                  </a:cubicBezTo>
                  <a:cubicBezTo>
                    <a:pt x="174" y="40"/>
                    <a:pt x="174" y="37"/>
                    <a:pt x="173" y="34"/>
                  </a:cubicBezTo>
                  <a:cubicBezTo>
                    <a:pt x="172" y="31"/>
                    <a:pt x="170" y="29"/>
                    <a:pt x="167" y="30"/>
                  </a:cubicBezTo>
                  <a:cubicBezTo>
                    <a:pt x="166" y="30"/>
                    <a:pt x="165" y="31"/>
                    <a:pt x="164" y="32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4" y="8"/>
                    <a:pt x="144" y="4"/>
                    <a:pt x="142" y="2"/>
                  </a:cubicBezTo>
                  <a:cubicBezTo>
                    <a:pt x="140" y="0"/>
                    <a:pt x="134" y="0"/>
                    <a:pt x="130" y="0"/>
                  </a:cubicBezTo>
                  <a:cubicBezTo>
                    <a:pt x="129" y="0"/>
                    <a:pt x="125" y="0"/>
                    <a:pt x="122" y="0"/>
                  </a:cubicBezTo>
                  <a:cubicBezTo>
                    <a:pt x="114" y="2"/>
                    <a:pt x="106" y="6"/>
                    <a:pt x="100" y="12"/>
                  </a:cubicBezTo>
                  <a:cubicBezTo>
                    <a:pt x="92" y="20"/>
                    <a:pt x="87" y="31"/>
                    <a:pt x="87" y="43"/>
                  </a:cubicBezTo>
                  <a:cubicBezTo>
                    <a:pt x="87" y="49"/>
                    <a:pt x="88" y="54"/>
                    <a:pt x="90" y="5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8" y="131"/>
                    <a:pt x="7" y="132"/>
                  </a:cubicBezTo>
                  <a:cubicBezTo>
                    <a:pt x="3" y="136"/>
                    <a:pt x="0" y="142"/>
                    <a:pt x="0" y="149"/>
                  </a:cubicBezTo>
                  <a:cubicBezTo>
                    <a:pt x="0" y="156"/>
                    <a:pt x="3" y="162"/>
                    <a:pt x="7" y="167"/>
                  </a:cubicBezTo>
                  <a:cubicBezTo>
                    <a:pt x="12" y="171"/>
                    <a:pt x="18" y="174"/>
                    <a:pt x="24" y="174"/>
                  </a:cubicBezTo>
                  <a:cubicBezTo>
                    <a:pt x="31" y="174"/>
                    <a:pt x="37" y="171"/>
                    <a:pt x="42" y="167"/>
                  </a:cubicBezTo>
                  <a:cubicBezTo>
                    <a:pt x="42" y="166"/>
                    <a:pt x="43" y="165"/>
                    <a:pt x="44" y="164"/>
                  </a:cubicBezTo>
                  <a:close/>
                  <a:moveTo>
                    <a:pt x="24" y="141"/>
                  </a:moveTo>
                  <a:cubicBezTo>
                    <a:pt x="27" y="141"/>
                    <a:pt x="29" y="142"/>
                    <a:pt x="30" y="143"/>
                  </a:cubicBezTo>
                  <a:cubicBezTo>
                    <a:pt x="32" y="145"/>
                    <a:pt x="33" y="147"/>
                    <a:pt x="33" y="149"/>
                  </a:cubicBezTo>
                  <a:cubicBezTo>
                    <a:pt x="33" y="152"/>
                    <a:pt x="32" y="154"/>
                    <a:pt x="30" y="155"/>
                  </a:cubicBezTo>
                  <a:cubicBezTo>
                    <a:pt x="29" y="157"/>
                    <a:pt x="27" y="157"/>
                    <a:pt x="24" y="157"/>
                  </a:cubicBezTo>
                  <a:cubicBezTo>
                    <a:pt x="22" y="157"/>
                    <a:pt x="20" y="157"/>
                    <a:pt x="19" y="155"/>
                  </a:cubicBezTo>
                  <a:cubicBezTo>
                    <a:pt x="17" y="154"/>
                    <a:pt x="16" y="152"/>
                    <a:pt x="16" y="149"/>
                  </a:cubicBezTo>
                  <a:cubicBezTo>
                    <a:pt x="16" y="147"/>
                    <a:pt x="17" y="145"/>
                    <a:pt x="19" y="143"/>
                  </a:cubicBezTo>
                  <a:cubicBezTo>
                    <a:pt x="20" y="142"/>
                    <a:pt x="22" y="141"/>
                    <a:pt x="24" y="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10452101" y="1743075"/>
              <a:ext cx="833438" cy="833438"/>
            </a:xfrm>
            <a:custGeom>
              <a:rect b="b" l="l" r="r" t="t"/>
              <a:pathLst>
                <a:path extrusionOk="0" h="182" w="182">
                  <a:moveTo>
                    <a:pt x="28" y="182"/>
                  </a:moveTo>
                  <a:cubicBezTo>
                    <a:pt x="21" y="182"/>
                    <a:pt x="14" y="179"/>
                    <a:pt x="8" y="173"/>
                  </a:cubicBezTo>
                  <a:cubicBezTo>
                    <a:pt x="3" y="168"/>
                    <a:pt x="0" y="161"/>
                    <a:pt x="0" y="153"/>
                  </a:cubicBezTo>
                  <a:cubicBezTo>
                    <a:pt x="0" y="146"/>
                    <a:pt x="3" y="139"/>
                    <a:pt x="8" y="133"/>
                  </a:cubicBezTo>
                  <a:cubicBezTo>
                    <a:pt x="9" y="132"/>
                    <a:pt x="10" y="132"/>
                    <a:pt x="11" y="13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8" y="57"/>
                    <a:pt x="87" y="52"/>
                    <a:pt x="87" y="47"/>
                  </a:cubicBezTo>
                  <a:cubicBezTo>
                    <a:pt x="87" y="35"/>
                    <a:pt x="92" y="23"/>
                    <a:pt x="101" y="14"/>
                  </a:cubicBezTo>
                  <a:cubicBezTo>
                    <a:pt x="108" y="7"/>
                    <a:pt x="116" y="2"/>
                    <a:pt x="126" y="1"/>
                  </a:cubicBezTo>
                  <a:cubicBezTo>
                    <a:pt x="128" y="0"/>
                    <a:pt x="132" y="0"/>
                    <a:pt x="134" y="0"/>
                  </a:cubicBezTo>
                  <a:cubicBezTo>
                    <a:pt x="140" y="0"/>
                    <a:pt x="146" y="0"/>
                    <a:pt x="149" y="3"/>
                  </a:cubicBezTo>
                  <a:cubicBezTo>
                    <a:pt x="151" y="5"/>
                    <a:pt x="152" y="7"/>
                    <a:pt x="152" y="10"/>
                  </a:cubicBezTo>
                  <a:cubicBezTo>
                    <a:pt x="152" y="12"/>
                    <a:pt x="151" y="15"/>
                    <a:pt x="149" y="16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7" y="31"/>
                    <a:pt x="168" y="31"/>
                    <a:pt x="170" y="30"/>
                  </a:cubicBezTo>
                  <a:cubicBezTo>
                    <a:pt x="170" y="30"/>
                    <a:pt x="171" y="30"/>
                    <a:pt x="172" y="30"/>
                  </a:cubicBezTo>
                  <a:cubicBezTo>
                    <a:pt x="176" y="30"/>
                    <a:pt x="180" y="33"/>
                    <a:pt x="181" y="37"/>
                  </a:cubicBezTo>
                  <a:cubicBezTo>
                    <a:pt x="182" y="41"/>
                    <a:pt x="182" y="44"/>
                    <a:pt x="182" y="47"/>
                  </a:cubicBezTo>
                  <a:cubicBezTo>
                    <a:pt x="182" y="60"/>
                    <a:pt x="177" y="72"/>
                    <a:pt x="168" y="81"/>
                  </a:cubicBezTo>
                  <a:cubicBezTo>
                    <a:pt x="159" y="90"/>
                    <a:pt x="147" y="95"/>
                    <a:pt x="134" y="95"/>
                  </a:cubicBezTo>
                  <a:cubicBezTo>
                    <a:pt x="129" y="95"/>
                    <a:pt x="124" y="94"/>
                    <a:pt x="120" y="92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0" y="172"/>
                    <a:pt x="49" y="172"/>
                    <a:pt x="48" y="173"/>
                  </a:cubicBezTo>
                  <a:cubicBezTo>
                    <a:pt x="43" y="179"/>
                    <a:pt x="36" y="182"/>
                    <a:pt x="28" y="182"/>
                  </a:cubicBezTo>
                  <a:close/>
                  <a:moveTo>
                    <a:pt x="134" y="8"/>
                  </a:moveTo>
                  <a:cubicBezTo>
                    <a:pt x="133" y="8"/>
                    <a:pt x="129" y="8"/>
                    <a:pt x="127" y="8"/>
                  </a:cubicBezTo>
                  <a:cubicBezTo>
                    <a:pt x="119" y="10"/>
                    <a:pt x="112" y="13"/>
                    <a:pt x="106" y="19"/>
                  </a:cubicBezTo>
                  <a:cubicBezTo>
                    <a:pt x="99" y="27"/>
                    <a:pt x="95" y="37"/>
                    <a:pt x="95" y="47"/>
                  </a:cubicBezTo>
                  <a:cubicBezTo>
                    <a:pt x="95" y="52"/>
                    <a:pt x="96" y="57"/>
                    <a:pt x="98" y="62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5" y="137"/>
                    <a:pt x="14" y="138"/>
                    <a:pt x="14" y="139"/>
                  </a:cubicBezTo>
                  <a:cubicBezTo>
                    <a:pt x="10" y="143"/>
                    <a:pt x="8" y="148"/>
                    <a:pt x="8" y="153"/>
                  </a:cubicBezTo>
                  <a:cubicBezTo>
                    <a:pt x="8" y="159"/>
                    <a:pt x="10" y="164"/>
                    <a:pt x="14" y="168"/>
                  </a:cubicBezTo>
                  <a:cubicBezTo>
                    <a:pt x="18" y="172"/>
                    <a:pt x="23" y="174"/>
                    <a:pt x="28" y="174"/>
                  </a:cubicBezTo>
                  <a:cubicBezTo>
                    <a:pt x="34" y="174"/>
                    <a:pt x="39" y="172"/>
                    <a:pt x="43" y="168"/>
                  </a:cubicBezTo>
                  <a:cubicBezTo>
                    <a:pt x="44" y="167"/>
                    <a:pt x="44" y="166"/>
                    <a:pt x="45" y="166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4" y="86"/>
                    <a:pt x="129" y="87"/>
                    <a:pt x="134" y="87"/>
                  </a:cubicBezTo>
                  <a:cubicBezTo>
                    <a:pt x="145" y="87"/>
                    <a:pt x="155" y="83"/>
                    <a:pt x="163" y="75"/>
                  </a:cubicBezTo>
                  <a:cubicBezTo>
                    <a:pt x="170" y="68"/>
                    <a:pt x="174" y="58"/>
                    <a:pt x="174" y="47"/>
                  </a:cubicBezTo>
                  <a:cubicBezTo>
                    <a:pt x="174" y="45"/>
                    <a:pt x="174" y="42"/>
                    <a:pt x="173" y="39"/>
                  </a:cubicBezTo>
                  <a:cubicBezTo>
                    <a:pt x="173" y="38"/>
                    <a:pt x="173" y="38"/>
                    <a:pt x="172" y="38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4" y="11"/>
                    <a:pt x="144" y="10"/>
                    <a:pt x="144" y="10"/>
                  </a:cubicBezTo>
                  <a:cubicBezTo>
                    <a:pt x="144" y="10"/>
                    <a:pt x="144" y="9"/>
                    <a:pt x="143" y="9"/>
                  </a:cubicBezTo>
                  <a:cubicBezTo>
                    <a:pt x="143" y="8"/>
                    <a:pt x="141" y="8"/>
                    <a:pt x="134" y="8"/>
                  </a:cubicBezTo>
                  <a:close/>
                  <a:moveTo>
                    <a:pt x="28" y="165"/>
                  </a:moveTo>
                  <a:cubicBezTo>
                    <a:pt x="25" y="165"/>
                    <a:pt x="22" y="164"/>
                    <a:pt x="20" y="162"/>
                  </a:cubicBezTo>
                  <a:cubicBezTo>
                    <a:pt x="18" y="159"/>
                    <a:pt x="16" y="156"/>
                    <a:pt x="16" y="153"/>
                  </a:cubicBezTo>
                  <a:cubicBezTo>
                    <a:pt x="16" y="150"/>
                    <a:pt x="18" y="147"/>
                    <a:pt x="20" y="145"/>
                  </a:cubicBezTo>
                  <a:cubicBezTo>
                    <a:pt x="24" y="140"/>
                    <a:pt x="32" y="140"/>
                    <a:pt x="37" y="145"/>
                  </a:cubicBezTo>
                  <a:cubicBezTo>
                    <a:pt x="39" y="147"/>
                    <a:pt x="40" y="150"/>
                    <a:pt x="40" y="153"/>
                  </a:cubicBezTo>
                  <a:cubicBezTo>
                    <a:pt x="40" y="156"/>
                    <a:pt x="39" y="159"/>
                    <a:pt x="37" y="162"/>
                  </a:cubicBezTo>
                  <a:cubicBezTo>
                    <a:pt x="35" y="164"/>
                    <a:pt x="32" y="165"/>
                    <a:pt x="28" y="165"/>
                  </a:cubicBezTo>
                  <a:close/>
                  <a:moveTo>
                    <a:pt x="28" y="149"/>
                  </a:moveTo>
                  <a:cubicBezTo>
                    <a:pt x="27" y="149"/>
                    <a:pt x="26" y="149"/>
                    <a:pt x="25" y="150"/>
                  </a:cubicBezTo>
                  <a:cubicBezTo>
                    <a:pt x="25" y="151"/>
                    <a:pt x="24" y="152"/>
                    <a:pt x="24" y="153"/>
                  </a:cubicBezTo>
                  <a:cubicBezTo>
                    <a:pt x="24" y="154"/>
                    <a:pt x="25" y="155"/>
                    <a:pt x="25" y="156"/>
                  </a:cubicBezTo>
                  <a:cubicBezTo>
                    <a:pt x="27" y="158"/>
                    <a:pt x="30" y="158"/>
                    <a:pt x="31" y="156"/>
                  </a:cubicBezTo>
                  <a:cubicBezTo>
                    <a:pt x="32" y="155"/>
                    <a:pt x="33" y="154"/>
                    <a:pt x="33" y="153"/>
                  </a:cubicBezTo>
                  <a:cubicBezTo>
                    <a:pt x="33" y="152"/>
                    <a:pt x="32" y="151"/>
                    <a:pt x="31" y="150"/>
                  </a:cubicBezTo>
                  <a:cubicBezTo>
                    <a:pt x="31" y="149"/>
                    <a:pt x="30" y="149"/>
                    <a:pt x="28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11225213" y="663575"/>
              <a:ext cx="261938" cy="201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11047413" y="838200"/>
              <a:ext cx="131763" cy="1000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57" name="Google Shape;757;p48"/>
          <p:cNvCxnSpPr/>
          <p:nvPr/>
        </p:nvCxnSpPr>
        <p:spPr>
          <a:xfrm>
            <a:off x="5340296" y="5057476"/>
            <a:ext cx="935634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58" name="Google Shape;758;p48"/>
          <p:cNvCxnSpPr/>
          <p:nvPr/>
        </p:nvCxnSpPr>
        <p:spPr>
          <a:xfrm>
            <a:off x="7409487" y="5057476"/>
            <a:ext cx="935634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59" name="Google Shape;759;p48"/>
          <p:cNvSpPr txBox="1"/>
          <p:nvPr/>
        </p:nvSpPr>
        <p:spPr>
          <a:xfrm>
            <a:off x="8662718" y="6172589"/>
            <a:ext cx="31479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Proactive Service Approach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9"/>
          <p:cNvSpPr txBox="1"/>
          <p:nvPr>
            <p:ph idx="1" type="body"/>
          </p:nvPr>
        </p:nvSpPr>
        <p:spPr>
          <a:xfrm>
            <a:off x="787260" y="800630"/>
            <a:ext cx="534439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solidFill>
                  <a:srgbClr val="FF0000"/>
                </a:solidFill>
              </a:rPr>
              <a:t>A követő (reaktív) szerviz: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A korábbiakban bemutatott lehetőségek egyre inkább segítik a szerviz munkáját, de csak a bekövetkezett meghibásodásra reagálnak: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A kezelő jelzésére,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A távdiagnosztikai rendszeren megjelenő hibakódra,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hu-HU" sz="1800"/>
              <a:t>Egy már meglevő meghibásodás visszajelzésére.</a:t>
            </a:r>
            <a:endParaRPr/>
          </a:p>
        </p:txBody>
      </p:sp>
      <p:sp>
        <p:nvSpPr>
          <p:cNvPr id="765" name="Google Shape;765;p49"/>
          <p:cNvSpPr txBox="1"/>
          <p:nvPr/>
        </p:nvSpPr>
        <p:spPr>
          <a:xfrm>
            <a:off x="6430433" y="80063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</a:pP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prediktív szerviz:</a:t>
            </a:r>
            <a:endParaRPr/>
          </a:p>
          <a:p>
            <a:pPr indent="-277813" lvl="0" marL="27781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Az évente több, mint 10000 géppel gyarapodó „adatszolgáltató” rendszer jelentős mennyiségű információt tárol.</a:t>
            </a:r>
            <a:endParaRPr/>
          </a:p>
          <a:p>
            <a:pPr indent="-277813" lvl="0" marL="27781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már előfordult esetekből, a bekövetkezés feltételeiből következtetni lehet a további gépek viselkedésére.</a:t>
            </a:r>
            <a:endParaRPr/>
          </a:p>
          <a:p>
            <a:pPr indent="-277813" lvl="0" marL="27781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rendszer egyre inkább előre tudja jelezni a várható meghibásodást.</a:t>
            </a:r>
            <a:endParaRPr/>
          </a:p>
          <a:p>
            <a:pPr indent="-277813" lvl="0" marL="27781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Jelentősen lecsökken a következménykárok értéke, a nagy értékű komplett egységek cseréje.</a:t>
            </a:r>
            <a:endParaRPr/>
          </a:p>
          <a:p>
            <a:pPr indent="-277813" lvl="0" marL="27781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Csökken a munkavégzés során a meghibásodásokból adódó állásidő.</a:t>
            </a:r>
            <a:endParaRPr b="0" i="0" sz="1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6" name="Google Shape;766;p49"/>
          <p:cNvGrpSpPr/>
          <p:nvPr/>
        </p:nvGrpSpPr>
        <p:grpSpPr>
          <a:xfrm>
            <a:off x="2829222" y="3799418"/>
            <a:ext cx="2066925" cy="1527175"/>
            <a:chOff x="7002463" y="544513"/>
            <a:chExt cx="2066925" cy="1527175"/>
          </a:xfrm>
        </p:grpSpPr>
        <p:sp>
          <p:nvSpPr>
            <p:cNvPr id="767" name="Google Shape;767;p49"/>
            <p:cNvSpPr/>
            <p:nvPr/>
          </p:nvSpPr>
          <p:spPr>
            <a:xfrm>
              <a:off x="7007225" y="1069975"/>
              <a:ext cx="812800" cy="1001713"/>
            </a:xfrm>
            <a:custGeom>
              <a:rect b="b" l="l" r="r" t="t"/>
              <a:pathLst>
                <a:path extrusionOk="0" h="234" w="190">
                  <a:moveTo>
                    <a:pt x="95" y="0"/>
                  </a:moveTo>
                  <a:cubicBezTo>
                    <a:pt x="68" y="0"/>
                    <a:pt x="47" y="16"/>
                    <a:pt x="47" y="52"/>
                  </a:cubicBezTo>
                  <a:cubicBezTo>
                    <a:pt x="47" y="88"/>
                    <a:pt x="69" y="117"/>
                    <a:pt x="95" y="117"/>
                  </a:cubicBezTo>
                  <a:cubicBezTo>
                    <a:pt x="120" y="117"/>
                    <a:pt x="142" y="87"/>
                    <a:pt x="142" y="52"/>
                  </a:cubicBezTo>
                  <a:cubicBezTo>
                    <a:pt x="142" y="16"/>
                    <a:pt x="121" y="0"/>
                    <a:pt x="95" y="0"/>
                  </a:cubicBezTo>
                  <a:close/>
                  <a:moveTo>
                    <a:pt x="187" y="167"/>
                  </a:moveTo>
                  <a:cubicBezTo>
                    <a:pt x="189" y="169"/>
                    <a:pt x="190" y="172"/>
                    <a:pt x="190" y="175"/>
                  </a:cubicBezTo>
                  <a:cubicBezTo>
                    <a:pt x="190" y="219"/>
                    <a:pt x="190" y="219"/>
                    <a:pt x="190" y="219"/>
                  </a:cubicBezTo>
                  <a:cubicBezTo>
                    <a:pt x="190" y="227"/>
                    <a:pt x="184" y="233"/>
                    <a:pt x="175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7" y="234"/>
                    <a:pt x="0" y="227"/>
                    <a:pt x="0" y="219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2"/>
                    <a:pt x="1" y="169"/>
                    <a:pt x="3" y="167"/>
                  </a:cubicBezTo>
                  <a:cubicBezTo>
                    <a:pt x="11" y="154"/>
                    <a:pt x="25" y="146"/>
                    <a:pt x="40" y="140"/>
                  </a:cubicBezTo>
                  <a:cubicBezTo>
                    <a:pt x="57" y="134"/>
                    <a:pt x="77" y="131"/>
                    <a:pt x="95" y="131"/>
                  </a:cubicBezTo>
                  <a:cubicBezTo>
                    <a:pt x="113" y="131"/>
                    <a:pt x="133" y="134"/>
                    <a:pt x="150" y="140"/>
                  </a:cubicBezTo>
                  <a:cubicBezTo>
                    <a:pt x="166" y="146"/>
                    <a:pt x="179" y="154"/>
                    <a:pt x="187" y="16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7002463" y="544513"/>
              <a:ext cx="1668462" cy="1111250"/>
            </a:xfrm>
            <a:custGeom>
              <a:rect b="b" l="l" r="r" t="t"/>
              <a:pathLst>
                <a:path extrusionOk="0" h="260" w="390">
                  <a:moveTo>
                    <a:pt x="249" y="1"/>
                  </a:moveTo>
                  <a:cubicBezTo>
                    <a:pt x="247" y="0"/>
                    <a:pt x="245" y="1"/>
                    <a:pt x="243" y="1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4" y="68"/>
                    <a:pt x="0" y="73"/>
                    <a:pt x="0" y="80"/>
                  </a:cubicBezTo>
                  <a:cubicBezTo>
                    <a:pt x="1" y="260"/>
                    <a:pt x="1" y="260"/>
                    <a:pt x="1" y="260"/>
                  </a:cubicBezTo>
                  <a:cubicBezTo>
                    <a:pt x="16" y="250"/>
                    <a:pt x="20" y="249"/>
                    <a:pt x="30" y="245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47"/>
                    <a:pt x="386" y="41"/>
                    <a:pt x="380" y="39"/>
                  </a:cubicBezTo>
                  <a:cubicBezTo>
                    <a:pt x="253" y="1"/>
                    <a:pt x="253" y="1"/>
                    <a:pt x="253" y="1"/>
                  </a:cubicBezTo>
                  <a:cubicBezTo>
                    <a:pt x="252" y="1"/>
                    <a:pt x="251" y="1"/>
                    <a:pt x="249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7974013" y="1317625"/>
              <a:ext cx="1095375" cy="749300"/>
            </a:xfrm>
            <a:custGeom>
              <a:rect b="b" l="l" r="r" t="t"/>
              <a:pathLst>
                <a:path extrusionOk="0" h="175" w="256">
                  <a:moveTo>
                    <a:pt x="223" y="122"/>
                  </a:moveTo>
                  <a:cubicBezTo>
                    <a:pt x="223" y="140"/>
                    <a:pt x="209" y="153"/>
                    <a:pt x="192" y="154"/>
                  </a:cubicBezTo>
                  <a:cubicBezTo>
                    <a:pt x="175" y="154"/>
                    <a:pt x="161" y="140"/>
                    <a:pt x="161" y="123"/>
                  </a:cubicBezTo>
                  <a:cubicBezTo>
                    <a:pt x="161" y="105"/>
                    <a:pt x="175" y="91"/>
                    <a:pt x="192" y="91"/>
                  </a:cubicBezTo>
                  <a:cubicBezTo>
                    <a:pt x="209" y="91"/>
                    <a:pt x="223" y="105"/>
                    <a:pt x="223" y="122"/>
                  </a:cubicBezTo>
                  <a:moveTo>
                    <a:pt x="180" y="36"/>
                  </a:moveTo>
                  <a:cubicBezTo>
                    <a:pt x="180" y="36"/>
                    <a:pt x="179" y="40"/>
                    <a:pt x="179" y="39"/>
                  </a:cubicBezTo>
                  <a:cubicBezTo>
                    <a:pt x="179" y="38"/>
                    <a:pt x="178" y="37"/>
                    <a:pt x="177" y="37"/>
                  </a:cubicBezTo>
                  <a:cubicBezTo>
                    <a:pt x="176" y="37"/>
                    <a:pt x="175" y="37"/>
                    <a:pt x="174" y="37"/>
                  </a:cubicBezTo>
                  <a:cubicBezTo>
                    <a:pt x="172" y="38"/>
                    <a:pt x="172" y="39"/>
                    <a:pt x="171" y="40"/>
                  </a:cubicBezTo>
                  <a:cubicBezTo>
                    <a:pt x="171" y="40"/>
                    <a:pt x="170" y="41"/>
                    <a:pt x="170" y="42"/>
                  </a:cubicBezTo>
                  <a:cubicBezTo>
                    <a:pt x="169" y="45"/>
                    <a:pt x="168" y="48"/>
                    <a:pt x="167" y="51"/>
                  </a:cubicBezTo>
                  <a:cubicBezTo>
                    <a:pt x="166" y="52"/>
                    <a:pt x="166" y="52"/>
                    <a:pt x="165" y="53"/>
                  </a:cubicBezTo>
                  <a:cubicBezTo>
                    <a:pt x="161" y="54"/>
                    <a:pt x="157" y="57"/>
                    <a:pt x="153" y="59"/>
                  </a:cubicBezTo>
                  <a:cubicBezTo>
                    <a:pt x="152" y="60"/>
                    <a:pt x="152" y="60"/>
                    <a:pt x="151" y="60"/>
                  </a:cubicBezTo>
                  <a:cubicBezTo>
                    <a:pt x="148" y="60"/>
                    <a:pt x="145" y="61"/>
                    <a:pt x="141" y="61"/>
                  </a:cubicBezTo>
                  <a:cubicBezTo>
                    <a:pt x="139" y="61"/>
                    <a:pt x="137" y="62"/>
                    <a:pt x="136" y="64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5" y="67"/>
                    <a:pt x="135" y="68"/>
                    <a:pt x="135" y="69"/>
                  </a:cubicBezTo>
                  <a:cubicBezTo>
                    <a:pt x="135" y="70"/>
                    <a:pt x="136" y="70"/>
                    <a:pt x="136" y="70"/>
                  </a:cubicBezTo>
                  <a:cubicBezTo>
                    <a:pt x="136" y="71"/>
                    <a:pt x="137" y="71"/>
                    <a:pt x="138" y="72"/>
                  </a:cubicBezTo>
                  <a:cubicBezTo>
                    <a:pt x="138" y="72"/>
                    <a:pt x="138" y="72"/>
                    <a:pt x="139" y="73"/>
                  </a:cubicBezTo>
                  <a:cubicBezTo>
                    <a:pt x="138" y="73"/>
                    <a:pt x="138" y="74"/>
                    <a:pt x="138" y="74"/>
                  </a:cubicBezTo>
                  <a:cubicBezTo>
                    <a:pt x="136" y="77"/>
                    <a:pt x="134" y="80"/>
                    <a:pt x="132" y="83"/>
                  </a:cubicBezTo>
                  <a:cubicBezTo>
                    <a:pt x="132" y="85"/>
                    <a:pt x="131" y="86"/>
                    <a:pt x="130" y="88"/>
                  </a:cubicBezTo>
                  <a:cubicBezTo>
                    <a:pt x="130" y="88"/>
                    <a:pt x="129" y="89"/>
                    <a:pt x="129" y="89"/>
                  </a:cubicBezTo>
                  <a:cubicBezTo>
                    <a:pt x="125" y="89"/>
                    <a:pt x="122" y="89"/>
                    <a:pt x="118" y="89"/>
                  </a:cubicBezTo>
                  <a:cubicBezTo>
                    <a:pt x="118" y="89"/>
                    <a:pt x="118" y="89"/>
                    <a:pt x="117" y="88"/>
                  </a:cubicBezTo>
                  <a:cubicBezTo>
                    <a:pt x="117" y="88"/>
                    <a:pt x="117" y="87"/>
                    <a:pt x="118" y="87"/>
                  </a:cubicBezTo>
                  <a:cubicBezTo>
                    <a:pt x="119" y="86"/>
                    <a:pt x="120" y="85"/>
                    <a:pt x="121" y="84"/>
                  </a:cubicBezTo>
                  <a:cubicBezTo>
                    <a:pt x="123" y="82"/>
                    <a:pt x="124" y="81"/>
                    <a:pt x="126" y="80"/>
                  </a:cubicBezTo>
                  <a:cubicBezTo>
                    <a:pt x="128" y="78"/>
                    <a:pt x="130" y="75"/>
                    <a:pt x="131" y="72"/>
                  </a:cubicBezTo>
                  <a:cubicBezTo>
                    <a:pt x="134" y="66"/>
                    <a:pt x="136" y="61"/>
                    <a:pt x="139" y="55"/>
                  </a:cubicBezTo>
                  <a:cubicBezTo>
                    <a:pt x="139" y="54"/>
                    <a:pt x="140" y="53"/>
                    <a:pt x="140" y="53"/>
                  </a:cubicBezTo>
                  <a:cubicBezTo>
                    <a:pt x="141" y="51"/>
                    <a:pt x="141" y="51"/>
                    <a:pt x="143" y="52"/>
                  </a:cubicBezTo>
                  <a:cubicBezTo>
                    <a:pt x="144" y="52"/>
                    <a:pt x="145" y="53"/>
                    <a:pt x="145" y="53"/>
                  </a:cubicBezTo>
                  <a:cubicBezTo>
                    <a:pt x="147" y="54"/>
                    <a:pt x="148" y="55"/>
                    <a:pt x="150" y="56"/>
                  </a:cubicBezTo>
                  <a:cubicBezTo>
                    <a:pt x="150" y="56"/>
                    <a:pt x="150" y="56"/>
                    <a:pt x="151" y="56"/>
                  </a:cubicBezTo>
                  <a:cubicBezTo>
                    <a:pt x="151" y="56"/>
                    <a:pt x="152" y="56"/>
                    <a:pt x="152" y="56"/>
                  </a:cubicBezTo>
                  <a:cubicBezTo>
                    <a:pt x="153" y="55"/>
                    <a:pt x="153" y="55"/>
                    <a:pt x="152" y="55"/>
                  </a:cubicBezTo>
                  <a:cubicBezTo>
                    <a:pt x="152" y="54"/>
                    <a:pt x="152" y="54"/>
                    <a:pt x="151" y="54"/>
                  </a:cubicBezTo>
                  <a:cubicBezTo>
                    <a:pt x="148" y="50"/>
                    <a:pt x="145" y="47"/>
                    <a:pt x="141" y="44"/>
                  </a:cubicBezTo>
                  <a:cubicBezTo>
                    <a:pt x="140" y="42"/>
                    <a:pt x="138" y="41"/>
                    <a:pt x="137" y="40"/>
                  </a:cubicBezTo>
                  <a:cubicBezTo>
                    <a:pt x="136" y="39"/>
                    <a:pt x="136" y="39"/>
                    <a:pt x="135" y="38"/>
                  </a:cubicBezTo>
                  <a:cubicBezTo>
                    <a:pt x="135" y="38"/>
                    <a:pt x="135" y="38"/>
                    <a:pt x="134" y="38"/>
                  </a:cubicBezTo>
                  <a:cubicBezTo>
                    <a:pt x="133" y="38"/>
                    <a:pt x="133" y="39"/>
                    <a:pt x="133" y="39"/>
                  </a:cubicBezTo>
                  <a:cubicBezTo>
                    <a:pt x="133" y="40"/>
                    <a:pt x="134" y="40"/>
                    <a:pt x="134" y="40"/>
                  </a:cubicBezTo>
                  <a:cubicBezTo>
                    <a:pt x="135" y="42"/>
                    <a:pt x="136" y="44"/>
                    <a:pt x="137" y="45"/>
                  </a:cubicBezTo>
                  <a:cubicBezTo>
                    <a:pt x="137" y="46"/>
                    <a:pt x="137" y="47"/>
                    <a:pt x="137" y="48"/>
                  </a:cubicBezTo>
                  <a:cubicBezTo>
                    <a:pt x="136" y="49"/>
                    <a:pt x="136" y="50"/>
                    <a:pt x="136" y="51"/>
                  </a:cubicBezTo>
                  <a:cubicBezTo>
                    <a:pt x="135" y="52"/>
                    <a:pt x="134" y="52"/>
                    <a:pt x="133" y="52"/>
                  </a:cubicBezTo>
                  <a:cubicBezTo>
                    <a:pt x="132" y="52"/>
                    <a:pt x="130" y="53"/>
                    <a:pt x="129" y="53"/>
                  </a:cubicBezTo>
                  <a:cubicBezTo>
                    <a:pt x="126" y="53"/>
                    <a:pt x="123" y="53"/>
                    <a:pt x="120" y="53"/>
                  </a:cubicBezTo>
                  <a:cubicBezTo>
                    <a:pt x="119" y="53"/>
                    <a:pt x="119" y="53"/>
                    <a:pt x="118" y="53"/>
                  </a:cubicBezTo>
                  <a:cubicBezTo>
                    <a:pt x="117" y="53"/>
                    <a:pt x="117" y="52"/>
                    <a:pt x="117" y="51"/>
                  </a:cubicBezTo>
                  <a:cubicBezTo>
                    <a:pt x="117" y="50"/>
                    <a:pt x="117" y="48"/>
                    <a:pt x="118" y="46"/>
                  </a:cubicBezTo>
                  <a:cubicBezTo>
                    <a:pt x="118" y="42"/>
                    <a:pt x="118" y="38"/>
                    <a:pt x="119" y="34"/>
                  </a:cubicBezTo>
                  <a:cubicBezTo>
                    <a:pt x="119" y="29"/>
                    <a:pt x="120" y="25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73" y="20"/>
                    <a:pt x="177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9" y="20"/>
                    <a:pt x="179" y="20"/>
                    <a:pt x="179" y="21"/>
                  </a:cubicBezTo>
                  <a:cubicBezTo>
                    <a:pt x="179" y="23"/>
                    <a:pt x="179" y="25"/>
                    <a:pt x="179" y="26"/>
                  </a:cubicBezTo>
                  <a:cubicBezTo>
                    <a:pt x="179" y="30"/>
                    <a:pt x="179" y="33"/>
                    <a:pt x="180" y="36"/>
                  </a:cubicBezTo>
                  <a:cubicBezTo>
                    <a:pt x="180" y="36"/>
                    <a:pt x="180" y="36"/>
                    <a:pt x="180" y="36"/>
                  </a:cubicBezTo>
                  <a:moveTo>
                    <a:pt x="60" y="135"/>
                  </a:moveTo>
                  <a:cubicBezTo>
                    <a:pt x="61" y="146"/>
                    <a:pt x="52" y="156"/>
                    <a:pt x="39" y="156"/>
                  </a:cubicBezTo>
                  <a:cubicBezTo>
                    <a:pt x="39" y="156"/>
                    <a:pt x="38" y="156"/>
                    <a:pt x="37" y="156"/>
                  </a:cubicBezTo>
                  <a:cubicBezTo>
                    <a:pt x="26" y="155"/>
                    <a:pt x="18" y="146"/>
                    <a:pt x="18" y="135"/>
                  </a:cubicBezTo>
                  <a:cubicBezTo>
                    <a:pt x="18" y="126"/>
                    <a:pt x="23" y="119"/>
                    <a:pt x="31" y="115"/>
                  </a:cubicBezTo>
                  <a:cubicBezTo>
                    <a:pt x="33" y="114"/>
                    <a:pt x="36" y="114"/>
                    <a:pt x="39" y="114"/>
                  </a:cubicBezTo>
                  <a:cubicBezTo>
                    <a:pt x="51" y="114"/>
                    <a:pt x="60" y="123"/>
                    <a:pt x="60" y="135"/>
                  </a:cubicBezTo>
                  <a:moveTo>
                    <a:pt x="256" y="97"/>
                  </a:moveTo>
                  <a:cubicBezTo>
                    <a:pt x="256" y="97"/>
                    <a:pt x="256" y="97"/>
                    <a:pt x="255" y="96"/>
                  </a:cubicBezTo>
                  <a:cubicBezTo>
                    <a:pt x="246" y="70"/>
                    <a:pt x="218" y="56"/>
                    <a:pt x="201" y="55"/>
                  </a:cubicBezTo>
                  <a:cubicBezTo>
                    <a:pt x="196" y="55"/>
                    <a:pt x="196" y="54"/>
                    <a:pt x="194" y="55"/>
                  </a:cubicBezTo>
                  <a:cubicBezTo>
                    <a:pt x="193" y="55"/>
                    <a:pt x="193" y="54"/>
                    <a:pt x="193" y="54"/>
                  </a:cubicBezTo>
                  <a:cubicBezTo>
                    <a:pt x="193" y="52"/>
                    <a:pt x="192" y="19"/>
                    <a:pt x="192" y="16"/>
                  </a:cubicBezTo>
                  <a:cubicBezTo>
                    <a:pt x="192" y="15"/>
                    <a:pt x="193" y="15"/>
                    <a:pt x="194" y="15"/>
                  </a:cubicBezTo>
                  <a:cubicBezTo>
                    <a:pt x="195" y="15"/>
                    <a:pt x="195" y="14"/>
                    <a:pt x="196" y="14"/>
                  </a:cubicBezTo>
                  <a:cubicBezTo>
                    <a:pt x="198" y="13"/>
                    <a:pt x="198" y="11"/>
                    <a:pt x="199" y="9"/>
                  </a:cubicBezTo>
                  <a:cubicBezTo>
                    <a:pt x="199" y="7"/>
                    <a:pt x="197" y="5"/>
                    <a:pt x="195" y="5"/>
                  </a:cubicBezTo>
                  <a:cubicBezTo>
                    <a:pt x="194" y="5"/>
                    <a:pt x="193" y="5"/>
                    <a:pt x="193" y="5"/>
                  </a:cubicBezTo>
                  <a:cubicBezTo>
                    <a:pt x="189" y="5"/>
                    <a:pt x="123" y="5"/>
                    <a:pt x="115" y="5"/>
                  </a:cubicBezTo>
                  <a:cubicBezTo>
                    <a:pt x="114" y="5"/>
                    <a:pt x="114" y="5"/>
                    <a:pt x="114" y="4"/>
                  </a:cubicBezTo>
                  <a:cubicBezTo>
                    <a:pt x="114" y="4"/>
                    <a:pt x="112" y="1"/>
                    <a:pt x="111" y="0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105" y="0"/>
                    <a:pt x="103" y="1"/>
                    <a:pt x="103" y="3"/>
                  </a:cubicBezTo>
                  <a:cubicBezTo>
                    <a:pt x="102" y="4"/>
                    <a:pt x="102" y="5"/>
                    <a:pt x="102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7"/>
                    <a:pt x="102" y="8"/>
                    <a:pt x="102" y="10"/>
                  </a:cubicBezTo>
                  <a:cubicBezTo>
                    <a:pt x="102" y="11"/>
                    <a:pt x="103" y="11"/>
                    <a:pt x="104" y="11"/>
                  </a:cubicBezTo>
                  <a:cubicBezTo>
                    <a:pt x="104" y="11"/>
                    <a:pt x="115" y="16"/>
                    <a:pt x="115" y="16"/>
                  </a:cubicBezTo>
                  <a:cubicBezTo>
                    <a:pt x="114" y="19"/>
                    <a:pt x="114" y="22"/>
                    <a:pt x="113" y="25"/>
                  </a:cubicBezTo>
                  <a:cubicBezTo>
                    <a:pt x="112" y="29"/>
                    <a:pt x="111" y="34"/>
                    <a:pt x="111" y="38"/>
                  </a:cubicBezTo>
                  <a:cubicBezTo>
                    <a:pt x="110" y="41"/>
                    <a:pt x="110" y="44"/>
                    <a:pt x="110" y="47"/>
                  </a:cubicBezTo>
                  <a:cubicBezTo>
                    <a:pt x="109" y="48"/>
                    <a:pt x="109" y="49"/>
                    <a:pt x="109" y="51"/>
                  </a:cubicBezTo>
                  <a:cubicBezTo>
                    <a:pt x="109" y="52"/>
                    <a:pt x="109" y="52"/>
                    <a:pt x="108" y="53"/>
                  </a:cubicBezTo>
                  <a:cubicBezTo>
                    <a:pt x="107" y="53"/>
                    <a:pt x="107" y="53"/>
                    <a:pt x="107" y="52"/>
                  </a:cubicBezTo>
                  <a:cubicBezTo>
                    <a:pt x="107" y="51"/>
                    <a:pt x="107" y="50"/>
                    <a:pt x="107" y="49"/>
                  </a:cubicBezTo>
                  <a:cubicBezTo>
                    <a:pt x="107" y="43"/>
                    <a:pt x="106" y="37"/>
                    <a:pt x="106" y="31"/>
                  </a:cubicBezTo>
                  <a:cubicBezTo>
                    <a:pt x="106" y="29"/>
                    <a:pt x="106" y="28"/>
                    <a:pt x="105" y="26"/>
                  </a:cubicBezTo>
                  <a:cubicBezTo>
                    <a:pt x="104" y="23"/>
                    <a:pt x="103" y="21"/>
                    <a:pt x="100" y="19"/>
                  </a:cubicBezTo>
                  <a:cubicBezTo>
                    <a:pt x="100" y="19"/>
                    <a:pt x="99" y="18"/>
                    <a:pt x="99" y="18"/>
                  </a:cubicBezTo>
                  <a:cubicBezTo>
                    <a:pt x="97" y="17"/>
                    <a:pt x="96" y="16"/>
                    <a:pt x="95" y="16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5" y="18"/>
                    <a:pt x="95" y="21"/>
                    <a:pt x="96" y="23"/>
                  </a:cubicBezTo>
                  <a:cubicBezTo>
                    <a:pt x="96" y="24"/>
                    <a:pt x="96" y="24"/>
                    <a:pt x="97" y="24"/>
                  </a:cubicBezTo>
                  <a:cubicBezTo>
                    <a:pt x="98" y="25"/>
                    <a:pt x="98" y="25"/>
                    <a:pt x="98" y="26"/>
                  </a:cubicBezTo>
                  <a:cubicBezTo>
                    <a:pt x="98" y="27"/>
                    <a:pt x="98" y="28"/>
                    <a:pt x="98" y="29"/>
                  </a:cubicBezTo>
                  <a:cubicBezTo>
                    <a:pt x="98" y="32"/>
                    <a:pt x="98" y="35"/>
                    <a:pt x="98" y="37"/>
                  </a:cubicBezTo>
                  <a:cubicBezTo>
                    <a:pt x="98" y="42"/>
                    <a:pt x="98" y="47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5" y="54"/>
                    <a:pt x="94" y="54"/>
                    <a:pt x="93" y="54"/>
                  </a:cubicBezTo>
                  <a:cubicBezTo>
                    <a:pt x="90" y="54"/>
                    <a:pt x="88" y="54"/>
                    <a:pt x="85" y="54"/>
                  </a:cubicBezTo>
                  <a:cubicBezTo>
                    <a:pt x="46" y="56"/>
                    <a:pt x="21" y="59"/>
                    <a:pt x="11" y="62"/>
                  </a:cubicBezTo>
                  <a:cubicBezTo>
                    <a:pt x="9" y="62"/>
                    <a:pt x="7" y="63"/>
                    <a:pt x="6" y="63"/>
                  </a:cubicBezTo>
                  <a:cubicBezTo>
                    <a:pt x="4" y="64"/>
                    <a:pt x="1" y="68"/>
                    <a:pt x="1" y="70"/>
                  </a:cubicBezTo>
                  <a:cubicBezTo>
                    <a:pt x="0" y="72"/>
                    <a:pt x="8" y="112"/>
                    <a:pt x="8" y="112"/>
                  </a:cubicBezTo>
                  <a:cubicBezTo>
                    <a:pt x="6" y="114"/>
                    <a:pt x="5" y="116"/>
                    <a:pt x="4" y="118"/>
                  </a:cubicBezTo>
                  <a:cubicBezTo>
                    <a:pt x="1" y="123"/>
                    <a:pt x="0" y="129"/>
                    <a:pt x="0" y="135"/>
                  </a:cubicBezTo>
                  <a:cubicBezTo>
                    <a:pt x="0" y="157"/>
                    <a:pt x="18" y="175"/>
                    <a:pt x="39" y="175"/>
                  </a:cubicBezTo>
                  <a:cubicBezTo>
                    <a:pt x="49" y="174"/>
                    <a:pt x="57" y="171"/>
                    <a:pt x="64" y="166"/>
                  </a:cubicBezTo>
                  <a:cubicBezTo>
                    <a:pt x="72" y="159"/>
                    <a:pt x="78" y="149"/>
                    <a:pt x="79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8" y="139"/>
                    <a:pt x="89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39"/>
                    <a:pt x="106" y="139"/>
                    <a:pt x="107" y="139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09" y="139"/>
                    <a:pt x="112" y="139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9" y="160"/>
                    <a:pt x="169" y="175"/>
                    <a:pt x="192" y="175"/>
                  </a:cubicBezTo>
                  <a:cubicBezTo>
                    <a:pt x="219" y="175"/>
                    <a:pt x="241" y="154"/>
                    <a:pt x="244" y="128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45" y="122"/>
                    <a:pt x="244" y="117"/>
                    <a:pt x="243" y="111"/>
                  </a:cubicBezTo>
                  <a:cubicBezTo>
                    <a:pt x="241" y="101"/>
                    <a:pt x="236" y="92"/>
                    <a:pt x="229" y="85"/>
                  </a:cubicBezTo>
                  <a:cubicBezTo>
                    <a:pt x="231" y="85"/>
                    <a:pt x="243" y="90"/>
                    <a:pt x="246" y="94"/>
                  </a:cubicBezTo>
                  <a:cubicBezTo>
                    <a:pt x="246" y="95"/>
                    <a:pt x="249" y="98"/>
                    <a:pt x="251" y="98"/>
                  </a:cubicBezTo>
                  <a:cubicBezTo>
                    <a:pt x="252" y="98"/>
                    <a:pt x="253" y="99"/>
                    <a:pt x="254" y="99"/>
                  </a:cubicBezTo>
                  <a:cubicBezTo>
                    <a:pt x="255" y="99"/>
                    <a:pt x="256" y="98"/>
                    <a:pt x="256" y="97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632313" y="243987"/>
            <a:ext cx="19062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3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Bevezetés</a:t>
            </a:r>
            <a:endParaRPr b="1" i="0" sz="3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32313" y="948104"/>
            <a:ext cx="11026287" cy="5269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tananyag elsajátítása segítséget nyújt a korszerű, gazdaságos- és magas műszaki megbízhatóságot eredményező karbantartási stratégiák kiválasztásában. </a:t>
            </a:r>
            <a:endParaRPr/>
          </a:p>
          <a:p>
            <a:pPr indent="-285750" lvl="0" marL="28575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mezőgazdaságban használatos gépek esetén is igaz, hogy a karbantartást, szerviztechnikát egyre inkább átszövi a klasszikus gépészetet kiszolgáló informatikai háttér, ami már az Ipar 4.0 eszközeit és módszereit használja.</a:t>
            </a:r>
            <a:endParaRPr/>
          </a:p>
          <a:p>
            <a:pPr indent="-285750" lvl="0" marL="28575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gépek állapotát ma már diagnosztizálhatjuk távban (remote sensing) is, előre lehet jelezni eseményeket, szerviz tevékenység tervezhető. A nagyszámú mérési adatok alapján események, hibák valószínűsíthetők, amire így aztán jó előre fel lehet készülni.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tananyag három fő részből áll:</a:t>
            </a:r>
            <a:endParaRPr/>
          </a:p>
          <a:p>
            <a:pPr indent="-400050" lvl="0" marL="4000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romanU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Általános ismertetés a karbantartási stratégiákról</a:t>
            </a:r>
            <a:endParaRPr/>
          </a:p>
          <a:p>
            <a:pPr indent="-400050" lvl="0" marL="4000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romanU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Stabil gépek diagnosztikájára alapozott prediktív karbantartási rendszerek</a:t>
            </a:r>
            <a:endParaRPr/>
          </a:p>
          <a:p>
            <a:pPr indent="-400050" lvl="0" marL="4000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romanU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Mobil mezőgazdasági gépek esetén fejlesztett prediktív karbantartás és szerviz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Minden fő rész után ön-ellenőrzést segítő kérdések találhatók, melyek átgondolt megválaszolása segíti a tananyag mélyebb megértését.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50"/>
          <p:cNvSpPr txBox="1"/>
          <p:nvPr/>
        </p:nvSpPr>
        <p:spPr>
          <a:xfrm>
            <a:off x="1009988" y="2556342"/>
            <a:ext cx="10555877" cy="647747"/>
          </a:xfrm>
          <a:prstGeom prst="rect">
            <a:avLst/>
          </a:prstGeom>
          <a:noFill/>
          <a:ln>
            <a:noFill/>
          </a:ln>
        </p:spPr>
        <p:txBody>
          <a:bodyPr anchorCtr="0" anchor="b" bIns="71950" lIns="1799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lehetséges gép meghibásodást a gép valós idejű diagnosztikai adatainak az előre meghatározott Expert Alerts szabályokkal való összehasonlításából generálja</a:t>
            </a:r>
            <a:endParaRPr/>
          </a:p>
        </p:txBody>
      </p:sp>
      <p:sp>
        <p:nvSpPr>
          <p:cNvPr id="775" name="Google Shape;775;p50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hu-HU" sz="2800"/>
              <a:t>8. Hogyan működik a prediktív szerviz?</a:t>
            </a:r>
            <a:endParaRPr/>
          </a:p>
        </p:txBody>
      </p:sp>
      <p:sp>
        <p:nvSpPr>
          <p:cNvPr id="776" name="Google Shape;776;p50"/>
          <p:cNvSpPr txBox="1"/>
          <p:nvPr/>
        </p:nvSpPr>
        <p:spPr>
          <a:xfrm>
            <a:off x="1009987" y="5228298"/>
            <a:ext cx="10555876" cy="791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79925" spcFirstLastPara="1" rIns="0" wrap="square" tIns="7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John Deere az Expert Alerts szabályokat az ismert gép diagnosztikai adatok alapján hozta létre, ahol az ismétlődő hibákat és a gép meghibásodás egyéb jelzéseit azonosították be (a gyakorlati szerviztől kapott visszajelzésekre támaszkodva)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7" name="Google Shape;777;p50"/>
          <p:cNvCxnSpPr/>
          <p:nvPr/>
        </p:nvCxnSpPr>
        <p:spPr>
          <a:xfrm>
            <a:off x="0" y="5228298"/>
            <a:ext cx="12185650" cy="0"/>
          </a:xfrm>
          <a:prstGeom prst="straightConnector1">
            <a:avLst/>
          </a:prstGeom>
          <a:solidFill>
            <a:schemeClr val="accent1"/>
          </a:solidFill>
          <a:ln cap="flat" cmpd="sng" w="2540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78" name="Google Shape;778;p50"/>
          <p:cNvSpPr txBox="1"/>
          <p:nvPr/>
        </p:nvSpPr>
        <p:spPr>
          <a:xfrm>
            <a:off x="1009988" y="4346642"/>
            <a:ext cx="8996484" cy="791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950" lIns="1799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aktív távdiagnosztikai előfizetéssel és partneri hozzájárulással rendelkező gépekről küld az Expert Alerts valós idejű gép diagnosztikai adatokat</a:t>
            </a:r>
            <a:endParaRPr/>
          </a:p>
        </p:txBody>
      </p:sp>
      <p:pic>
        <p:nvPicPr>
          <p:cNvPr id="779" name="Google Shape;77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119" y="3732786"/>
            <a:ext cx="4309761" cy="613856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50"/>
          <p:cNvSpPr txBox="1"/>
          <p:nvPr/>
        </p:nvSpPr>
        <p:spPr>
          <a:xfrm>
            <a:off x="996953" y="1570157"/>
            <a:ext cx="10568910" cy="510384"/>
          </a:xfrm>
          <a:prstGeom prst="rect">
            <a:avLst/>
          </a:prstGeom>
          <a:noFill/>
          <a:ln>
            <a:noFill/>
          </a:ln>
        </p:spPr>
        <p:txBody>
          <a:bodyPr anchorCtr="0" anchor="b" bIns="71950" lIns="1799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Expert Alerts üzenet e-mail-en érkezik megelőzés céljából a Központi szervizhez. A szerviz értesíti a tulajdonost a hibáról. A tulajdonos fogadja a szervizt vagy visszautasítja a lehetőséget.</a:t>
            </a:r>
            <a:endParaRPr/>
          </a:p>
        </p:txBody>
      </p:sp>
      <p:grpSp>
        <p:nvGrpSpPr>
          <p:cNvPr id="781" name="Google Shape;781;p50"/>
          <p:cNvGrpSpPr/>
          <p:nvPr/>
        </p:nvGrpSpPr>
        <p:grpSpPr>
          <a:xfrm>
            <a:off x="1156485" y="3204090"/>
            <a:ext cx="10399936" cy="301367"/>
            <a:chOff x="1154555" y="3084646"/>
            <a:chExt cx="10404000" cy="301485"/>
          </a:xfrm>
        </p:grpSpPr>
        <p:cxnSp>
          <p:nvCxnSpPr>
            <p:cNvPr id="782" name="Google Shape;782;p50"/>
            <p:cNvCxnSpPr/>
            <p:nvPr/>
          </p:nvCxnSpPr>
          <p:spPr>
            <a:xfrm>
              <a:off x="1154555" y="3384000"/>
              <a:ext cx="10404000" cy="0"/>
            </a:xfrm>
            <a:prstGeom prst="straightConnector1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783" name="Google Shape;783;p50"/>
            <p:cNvSpPr/>
            <p:nvPr/>
          </p:nvSpPr>
          <p:spPr>
            <a:xfrm>
              <a:off x="1155600" y="3084646"/>
              <a:ext cx="530400" cy="301485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4" name="Google Shape;784;p50"/>
          <p:cNvGrpSpPr/>
          <p:nvPr/>
        </p:nvGrpSpPr>
        <p:grpSpPr>
          <a:xfrm>
            <a:off x="1156485" y="2125521"/>
            <a:ext cx="10399936" cy="292372"/>
            <a:chOff x="1154555" y="3093645"/>
            <a:chExt cx="10404000" cy="292486"/>
          </a:xfrm>
        </p:grpSpPr>
        <p:cxnSp>
          <p:nvCxnSpPr>
            <p:cNvPr id="785" name="Google Shape;785;p50"/>
            <p:cNvCxnSpPr/>
            <p:nvPr/>
          </p:nvCxnSpPr>
          <p:spPr>
            <a:xfrm>
              <a:off x="1154555" y="3384000"/>
              <a:ext cx="10404000" cy="0"/>
            </a:xfrm>
            <a:prstGeom prst="straightConnector1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786" name="Google Shape;786;p50"/>
            <p:cNvSpPr/>
            <p:nvPr/>
          </p:nvSpPr>
          <p:spPr>
            <a:xfrm>
              <a:off x="1155600" y="3093645"/>
              <a:ext cx="530400" cy="292486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7" name="Google Shape;787;p50"/>
          <p:cNvSpPr txBox="1"/>
          <p:nvPr/>
        </p:nvSpPr>
        <p:spPr>
          <a:xfrm>
            <a:off x="8792363" y="4057330"/>
            <a:ext cx="31479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Proactive Service Approach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51"/>
          <p:cNvSpPr txBox="1"/>
          <p:nvPr/>
        </p:nvSpPr>
        <p:spPr>
          <a:xfrm>
            <a:off x="1779820" y="2522304"/>
            <a:ext cx="3482791" cy="153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799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Úgy látszik, hogy minden, a gépről fogadott adat alátámasztja összeállított algoritmus több, egymástól független szintjét is 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51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/>
              <a:t>9. Expert Alerts működése egy példán bemutatva</a:t>
            </a:r>
            <a:endParaRPr b="0" sz="2800"/>
          </a:p>
        </p:txBody>
      </p:sp>
      <p:sp>
        <p:nvSpPr>
          <p:cNvPr id="794" name="Google Shape;794;p51"/>
          <p:cNvSpPr txBox="1"/>
          <p:nvPr/>
        </p:nvSpPr>
        <p:spPr>
          <a:xfrm>
            <a:off x="1841416" y="4346642"/>
            <a:ext cx="8165057" cy="791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950" lIns="1799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Ha egy traktor aktív JDLink</a:t>
            </a:r>
            <a:r>
              <a:rPr b="0" baseline="3000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rendszerrel rendelkezik és  a partner hozzájárul az Expert Alerts használatához, értesítést kap a valós idejű gép diagnosztikai adatokról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51"/>
          <p:cNvSpPr txBox="1"/>
          <p:nvPr/>
        </p:nvSpPr>
        <p:spPr>
          <a:xfrm>
            <a:off x="1841416" y="1695251"/>
            <a:ext cx="9157669" cy="699154"/>
          </a:xfrm>
          <a:prstGeom prst="rect">
            <a:avLst/>
          </a:prstGeom>
          <a:noFill/>
          <a:ln>
            <a:noFill/>
          </a:ln>
        </p:spPr>
        <p:txBody>
          <a:bodyPr anchorCtr="0" anchor="b" bIns="71950" lIns="1799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Egy Expert Alerts e-mailt kap a központi szerviz, amely egy segéd szivattyú hibát valószínűsít a gépen és megadja a szereléshez szükséges információkat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6" name="Google Shape;796;p51"/>
          <p:cNvGrpSpPr/>
          <p:nvPr/>
        </p:nvGrpSpPr>
        <p:grpSpPr>
          <a:xfrm>
            <a:off x="650130" y="4083335"/>
            <a:ext cx="989550" cy="913603"/>
            <a:chOff x="2811000" y="3694389"/>
            <a:chExt cx="703263" cy="649288"/>
          </a:xfrm>
        </p:grpSpPr>
        <p:sp>
          <p:nvSpPr>
            <p:cNvPr id="797" name="Google Shape;797;p51"/>
            <p:cNvSpPr/>
            <p:nvPr/>
          </p:nvSpPr>
          <p:spPr>
            <a:xfrm>
              <a:off x="2811000" y="3694389"/>
              <a:ext cx="703263" cy="64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51"/>
            <p:cNvSpPr/>
            <p:nvPr/>
          </p:nvSpPr>
          <p:spPr>
            <a:xfrm>
              <a:off x="2811000" y="3876952"/>
              <a:ext cx="633413" cy="436563"/>
            </a:xfrm>
            <a:custGeom>
              <a:rect b="b" l="l" r="r" t="t"/>
              <a:pathLst>
                <a:path extrusionOk="0" h="156" w="228">
                  <a:moveTo>
                    <a:pt x="199" y="110"/>
                  </a:moveTo>
                  <a:cubicBezTo>
                    <a:pt x="199" y="125"/>
                    <a:pt x="186" y="137"/>
                    <a:pt x="171" y="137"/>
                  </a:cubicBezTo>
                  <a:cubicBezTo>
                    <a:pt x="156" y="137"/>
                    <a:pt x="144" y="125"/>
                    <a:pt x="144" y="110"/>
                  </a:cubicBezTo>
                  <a:cubicBezTo>
                    <a:pt x="144" y="94"/>
                    <a:pt x="156" y="82"/>
                    <a:pt x="171" y="82"/>
                  </a:cubicBezTo>
                  <a:cubicBezTo>
                    <a:pt x="186" y="82"/>
                    <a:pt x="199" y="94"/>
                    <a:pt x="199" y="110"/>
                  </a:cubicBezTo>
                  <a:moveTo>
                    <a:pt x="160" y="33"/>
                  </a:moveTo>
                  <a:cubicBezTo>
                    <a:pt x="160" y="33"/>
                    <a:pt x="160" y="36"/>
                    <a:pt x="160" y="35"/>
                  </a:cubicBezTo>
                  <a:cubicBezTo>
                    <a:pt x="160" y="34"/>
                    <a:pt x="159" y="33"/>
                    <a:pt x="158" y="33"/>
                  </a:cubicBezTo>
                  <a:cubicBezTo>
                    <a:pt x="157" y="33"/>
                    <a:pt x="156" y="33"/>
                    <a:pt x="155" y="34"/>
                  </a:cubicBezTo>
                  <a:cubicBezTo>
                    <a:pt x="154" y="34"/>
                    <a:pt x="153" y="35"/>
                    <a:pt x="153" y="36"/>
                  </a:cubicBezTo>
                  <a:cubicBezTo>
                    <a:pt x="152" y="36"/>
                    <a:pt x="152" y="37"/>
                    <a:pt x="152" y="38"/>
                  </a:cubicBezTo>
                  <a:cubicBezTo>
                    <a:pt x="151" y="41"/>
                    <a:pt x="150" y="43"/>
                    <a:pt x="149" y="46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3" y="49"/>
                    <a:pt x="140" y="51"/>
                    <a:pt x="136" y="53"/>
                  </a:cubicBezTo>
                  <a:cubicBezTo>
                    <a:pt x="136" y="54"/>
                    <a:pt x="135" y="54"/>
                    <a:pt x="135" y="54"/>
                  </a:cubicBezTo>
                  <a:cubicBezTo>
                    <a:pt x="132" y="54"/>
                    <a:pt x="129" y="54"/>
                    <a:pt x="126" y="55"/>
                  </a:cubicBezTo>
                  <a:cubicBezTo>
                    <a:pt x="124" y="55"/>
                    <a:pt x="123" y="56"/>
                    <a:pt x="122" y="58"/>
                  </a:cubicBezTo>
                  <a:cubicBezTo>
                    <a:pt x="122" y="58"/>
                    <a:pt x="121" y="58"/>
                    <a:pt x="121" y="59"/>
                  </a:cubicBezTo>
                  <a:cubicBezTo>
                    <a:pt x="121" y="60"/>
                    <a:pt x="121" y="61"/>
                    <a:pt x="121" y="62"/>
                  </a:cubicBezTo>
                  <a:cubicBezTo>
                    <a:pt x="121" y="62"/>
                    <a:pt x="121" y="63"/>
                    <a:pt x="121" y="63"/>
                  </a:cubicBezTo>
                  <a:cubicBezTo>
                    <a:pt x="122" y="64"/>
                    <a:pt x="122" y="64"/>
                    <a:pt x="123" y="64"/>
                  </a:cubicBezTo>
                  <a:cubicBezTo>
                    <a:pt x="123" y="65"/>
                    <a:pt x="123" y="65"/>
                    <a:pt x="124" y="65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1" y="69"/>
                    <a:pt x="119" y="71"/>
                    <a:pt x="118" y="74"/>
                  </a:cubicBezTo>
                  <a:cubicBezTo>
                    <a:pt x="117" y="76"/>
                    <a:pt x="117" y="77"/>
                    <a:pt x="116" y="79"/>
                  </a:cubicBezTo>
                  <a:cubicBezTo>
                    <a:pt x="116" y="79"/>
                    <a:pt x="115" y="79"/>
                    <a:pt x="115" y="79"/>
                  </a:cubicBezTo>
                  <a:cubicBezTo>
                    <a:pt x="112" y="79"/>
                    <a:pt x="109" y="79"/>
                    <a:pt x="106" y="79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5" y="79"/>
                    <a:pt x="105" y="78"/>
                    <a:pt x="105" y="78"/>
                  </a:cubicBezTo>
                  <a:cubicBezTo>
                    <a:pt x="106" y="77"/>
                    <a:pt x="107" y="76"/>
                    <a:pt x="108" y="75"/>
                  </a:cubicBezTo>
                  <a:cubicBezTo>
                    <a:pt x="110" y="74"/>
                    <a:pt x="111" y="73"/>
                    <a:pt x="112" y="72"/>
                  </a:cubicBezTo>
                  <a:cubicBezTo>
                    <a:pt x="114" y="70"/>
                    <a:pt x="116" y="67"/>
                    <a:pt x="117" y="65"/>
                  </a:cubicBezTo>
                  <a:cubicBezTo>
                    <a:pt x="119" y="60"/>
                    <a:pt x="122" y="55"/>
                    <a:pt x="124" y="50"/>
                  </a:cubicBezTo>
                  <a:cubicBezTo>
                    <a:pt x="124" y="49"/>
                    <a:pt x="125" y="48"/>
                    <a:pt x="125" y="47"/>
                  </a:cubicBezTo>
                  <a:cubicBezTo>
                    <a:pt x="126" y="46"/>
                    <a:pt x="126" y="46"/>
                    <a:pt x="128" y="46"/>
                  </a:cubicBezTo>
                  <a:cubicBezTo>
                    <a:pt x="128" y="47"/>
                    <a:pt x="129" y="47"/>
                    <a:pt x="130" y="48"/>
                  </a:cubicBezTo>
                  <a:cubicBezTo>
                    <a:pt x="131" y="48"/>
                    <a:pt x="132" y="49"/>
                    <a:pt x="134" y="50"/>
                  </a:cubicBezTo>
                  <a:cubicBezTo>
                    <a:pt x="134" y="50"/>
                    <a:pt x="134" y="50"/>
                    <a:pt x="135" y="50"/>
                  </a:cubicBezTo>
                  <a:cubicBezTo>
                    <a:pt x="135" y="51"/>
                    <a:pt x="136" y="50"/>
                    <a:pt x="136" y="50"/>
                  </a:cubicBezTo>
                  <a:cubicBezTo>
                    <a:pt x="136" y="50"/>
                    <a:pt x="136" y="49"/>
                    <a:pt x="136" y="49"/>
                  </a:cubicBezTo>
                  <a:cubicBezTo>
                    <a:pt x="136" y="49"/>
                    <a:pt x="136" y="48"/>
                    <a:pt x="135" y="48"/>
                  </a:cubicBezTo>
                  <a:cubicBezTo>
                    <a:pt x="132" y="45"/>
                    <a:pt x="129" y="42"/>
                    <a:pt x="126" y="39"/>
                  </a:cubicBezTo>
                  <a:cubicBezTo>
                    <a:pt x="125" y="38"/>
                    <a:pt x="123" y="37"/>
                    <a:pt x="122" y="36"/>
                  </a:cubicBezTo>
                  <a:cubicBezTo>
                    <a:pt x="122" y="35"/>
                    <a:pt x="121" y="35"/>
                    <a:pt x="121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9" y="34"/>
                    <a:pt x="119" y="35"/>
                    <a:pt x="119" y="35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3" y="42"/>
                    <a:pt x="123" y="43"/>
                    <a:pt x="122" y="44"/>
                  </a:cubicBezTo>
                  <a:cubicBezTo>
                    <a:pt x="122" y="44"/>
                    <a:pt x="121" y="45"/>
                    <a:pt x="121" y="46"/>
                  </a:cubicBezTo>
                  <a:cubicBezTo>
                    <a:pt x="121" y="47"/>
                    <a:pt x="120" y="47"/>
                    <a:pt x="119" y="47"/>
                  </a:cubicBezTo>
                  <a:cubicBezTo>
                    <a:pt x="117" y="47"/>
                    <a:pt x="116" y="47"/>
                    <a:pt x="115" y="47"/>
                  </a:cubicBezTo>
                  <a:cubicBezTo>
                    <a:pt x="112" y="47"/>
                    <a:pt x="110" y="47"/>
                    <a:pt x="107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5" y="47"/>
                    <a:pt x="105" y="47"/>
                    <a:pt x="105" y="46"/>
                  </a:cubicBezTo>
                  <a:cubicBezTo>
                    <a:pt x="105" y="44"/>
                    <a:pt x="105" y="43"/>
                    <a:pt x="105" y="41"/>
                  </a:cubicBezTo>
                  <a:cubicBezTo>
                    <a:pt x="105" y="38"/>
                    <a:pt x="106" y="34"/>
                    <a:pt x="106" y="31"/>
                  </a:cubicBezTo>
                  <a:cubicBezTo>
                    <a:pt x="107" y="27"/>
                    <a:pt x="107" y="22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54" y="18"/>
                    <a:pt x="158" y="18"/>
                  </a:cubicBezTo>
                  <a:cubicBezTo>
                    <a:pt x="158" y="18"/>
                    <a:pt x="159" y="18"/>
                    <a:pt x="159" y="18"/>
                  </a:cubicBezTo>
                  <a:cubicBezTo>
                    <a:pt x="159" y="18"/>
                    <a:pt x="160" y="19"/>
                    <a:pt x="160" y="19"/>
                  </a:cubicBezTo>
                  <a:cubicBezTo>
                    <a:pt x="160" y="21"/>
                    <a:pt x="160" y="22"/>
                    <a:pt x="160" y="24"/>
                  </a:cubicBezTo>
                  <a:cubicBezTo>
                    <a:pt x="160" y="27"/>
                    <a:pt x="160" y="30"/>
                    <a:pt x="160" y="33"/>
                  </a:cubicBezTo>
                  <a:cubicBezTo>
                    <a:pt x="160" y="33"/>
                    <a:pt x="160" y="33"/>
                    <a:pt x="160" y="33"/>
                  </a:cubicBezTo>
                  <a:moveTo>
                    <a:pt x="54" y="120"/>
                  </a:moveTo>
                  <a:cubicBezTo>
                    <a:pt x="54" y="131"/>
                    <a:pt x="46" y="139"/>
                    <a:pt x="35" y="140"/>
                  </a:cubicBezTo>
                  <a:cubicBezTo>
                    <a:pt x="34" y="140"/>
                    <a:pt x="34" y="140"/>
                    <a:pt x="33" y="139"/>
                  </a:cubicBezTo>
                  <a:cubicBezTo>
                    <a:pt x="23" y="138"/>
                    <a:pt x="16" y="130"/>
                    <a:pt x="16" y="121"/>
                  </a:cubicBezTo>
                  <a:cubicBezTo>
                    <a:pt x="16" y="113"/>
                    <a:pt x="21" y="106"/>
                    <a:pt x="28" y="103"/>
                  </a:cubicBezTo>
                  <a:cubicBezTo>
                    <a:pt x="30" y="102"/>
                    <a:pt x="32" y="102"/>
                    <a:pt x="35" y="102"/>
                  </a:cubicBezTo>
                  <a:cubicBezTo>
                    <a:pt x="45" y="102"/>
                    <a:pt x="54" y="110"/>
                    <a:pt x="54" y="120"/>
                  </a:cubicBezTo>
                  <a:moveTo>
                    <a:pt x="228" y="87"/>
                  </a:moveTo>
                  <a:cubicBezTo>
                    <a:pt x="228" y="87"/>
                    <a:pt x="228" y="87"/>
                    <a:pt x="228" y="87"/>
                  </a:cubicBezTo>
                  <a:cubicBezTo>
                    <a:pt x="220" y="63"/>
                    <a:pt x="194" y="50"/>
                    <a:pt x="179" y="49"/>
                  </a:cubicBezTo>
                  <a:cubicBezTo>
                    <a:pt x="175" y="49"/>
                    <a:pt x="175" y="49"/>
                    <a:pt x="173" y="49"/>
                  </a:cubicBezTo>
                  <a:cubicBezTo>
                    <a:pt x="172" y="49"/>
                    <a:pt x="172" y="49"/>
                    <a:pt x="172" y="48"/>
                  </a:cubicBezTo>
                  <a:cubicBezTo>
                    <a:pt x="172" y="47"/>
                    <a:pt x="171" y="17"/>
                    <a:pt x="171" y="14"/>
                  </a:cubicBezTo>
                  <a:cubicBezTo>
                    <a:pt x="172" y="14"/>
                    <a:pt x="173" y="14"/>
                    <a:pt x="173" y="14"/>
                  </a:cubicBezTo>
                  <a:cubicBezTo>
                    <a:pt x="174" y="14"/>
                    <a:pt x="174" y="13"/>
                    <a:pt x="175" y="13"/>
                  </a:cubicBezTo>
                  <a:cubicBezTo>
                    <a:pt x="176" y="12"/>
                    <a:pt x="177" y="10"/>
                    <a:pt x="177" y="9"/>
                  </a:cubicBezTo>
                  <a:cubicBezTo>
                    <a:pt x="178" y="7"/>
                    <a:pt x="176" y="5"/>
                    <a:pt x="174" y="5"/>
                  </a:cubicBezTo>
                  <a:cubicBezTo>
                    <a:pt x="173" y="5"/>
                    <a:pt x="173" y="5"/>
                    <a:pt x="172" y="5"/>
                  </a:cubicBezTo>
                  <a:cubicBezTo>
                    <a:pt x="169" y="5"/>
                    <a:pt x="110" y="5"/>
                    <a:pt x="103" y="5"/>
                  </a:cubicBezTo>
                  <a:cubicBezTo>
                    <a:pt x="102" y="5"/>
                    <a:pt x="102" y="5"/>
                    <a:pt x="102" y="4"/>
                  </a:cubicBezTo>
                  <a:cubicBezTo>
                    <a:pt x="102" y="4"/>
                    <a:pt x="101" y="1"/>
                    <a:pt x="99" y="1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4" y="0"/>
                    <a:pt x="93" y="1"/>
                    <a:pt x="92" y="3"/>
                  </a:cubicBezTo>
                  <a:cubicBezTo>
                    <a:pt x="92" y="4"/>
                    <a:pt x="91" y="4"/>
                    <a:pt x="91" y="5"/>
                  </a:cubicBezTo>
                  <a:cubicBezTo>
                    <a:pt x="91" y="5"/>
                    <a:pt x="91" y="5"/>
                    <a:pt x="91" y="6"/>
                  </a:cubicBezTo>
                  <a:cubicBezTo>
                    <a:pt x="91" y="7"/>
                    <a:pt x="91" y="8"/>
                    <a:pt x="91" y="9"/>
                  </a:cubicBezTo>
                  <a:cubicBezTo>
                    <a:pt x="91" y="10"/>
                    <a:pt x="92" y="10"/>
                    <a:pt x="93" y="10"/>
                  </a:cubicBezTo>
                  <a:cubicBezTo>
                    <a:pt x="93" y="10"/>
                    <a:pt x="103" y="14"/>
                    <a:pt x="102" y="15"/>
                  </a:cubicBezTo>
                  <a:cubicBezTo>
                    <a:pt x="102" y="17"/>
                    <a:pt x="101" y="20"/>
                    <a:pt x="101" y="23"/>
                  </a:cubicBezTo>
                  <a:cubicBezTo>
                    <a:pt x="100" y="27"/>
                    <a:pt x="100" y="30"/>
                    <a:pt x="99" y="34"/>
                  </a:cubicBezTo>
                  <a:cubicBezTo>
                    <a:pt x="98" y="37"/>
                    <a:pt x="98" y="39"/>
                    <a:pt x="98" y="42"/>
                  </a:cubicBezTo>
                  <a:cubicBezTo>
                    <a:pt x="98" y="43"/>
                    <a:pt x="98" y="44"/>
                    <a:pt x="97" y="46"/>
                  </a:cubicBezTo>
                  <a:cubicBezTo>
                    <a:pt x="97" y="46"/>
                    <a:pt x="97" y="47"/>
                    <a:pt x="96" y="47"/>
                  </a:cubicBezTo>
                  <a:cubicBezTo>
                    <a:pt x="96" y="48"/>
                    <a:pt x="96" y="47"/>
                    <a:pt x="95" y="47"/>
                  </a:cubicBezTo>
                  <a:cubicBezTo>
                    <a:pt x="95" y="46"/>
                    <a:pt x="95" y="45"/>
                    <a:pt x="95" y="44"/>
                  </a:cubicBezTo>
                  <a:cubicBezTo>
                    <a:pt x="95" y="38"/>
                    <a:pt x="95" y="33"/>
                    <a:pt x="95" y="28"/>
                  </a:cubicBezTo>
                  <a:cubicBezTo>
                    <a:pt x="95" y="26"/>
                    <a:pt x="95" y="25"/>
                    <a:pt x="94" y="23"/>
                  </a:cubicBezTo>
                  <a:cubicBezTo>
                    <a:pt x="93" y="21"/>
                    <a:pt x="92" y="19"/>
                    <a:pt x="90" y="17"/>
                  </a:cubicBezTo>
                  <a:cubicBezTo>
                    <a:pt x="89" y="17"/>
                    <a:pt x="89" y="17"/>
                    <a:pt x="88" y="16"/>
                  </a:cubicBezTo>
                  <a:cubicBezTo>
                    <a:pt x="87" y="15"/>
                    <a:pt x="86" y="15"/>
                    <a:pt x="85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5"/>
                    <a:pt x="84" y="15"/>
                  </a:cubicBezTo>
                  <a:cubicBezTo>
                    <a:pt x="85" y="17"/>
                    <a:pt x="85" y="19"/>
                    <a:pt x="86" y="21"/>
                  </a:cubicBezTo>
                  <a:cubicBezTo>
                    <a:pt x="86" y="21"/>
                    <a:pt x="86" y="22"/>
                    <a:pt x="87" y="22"/>
                  </a:cubicBezTo>
                  <a:cubicBezTo>
                    <a:pt x="87" y="22"/>
                    <a:pt x="88" y="23"/>
                    <a:pt x="88" y="24"/>
                  </a:cubicBezTo>
                  <a:cubicBezTo>
                    <a:pt x="88" y="25"/>
                    <a:pt x="88" y="25"/>
                    <a:pt x="88" y="26"/>
                  </a:cubicBezTo>
                  <a:cubicBezTo>
                    <a:pt x="88" y="29"/>
                    <a:pt x="88" y="31"/>
                    <a:pt x="88" y="33"/>
                  </a:cubicBezTo>
                  <a:cubicBezTo>
                    <a:pt x="88" y="38"/>
                    <a:pt x="88" y="43"/>
                    <a:pt x="88" y="47"/>
                  </a:cubicBezTo>
                  <a:cubicBezTo>
                    <a:pt x="88" y="48"/>
                    <a:pt x="88" y="48"/>
                    <a:pt x="87" y="48"/>
                  </a:cubicBezTo>
                  <a:cubicBezTo>
                    <a:pt x="87" y="48"/>
                    <a:pt x="87" y="48"/>
                    <a:pt x="86" y="48"/>
                  </a:cubicBezTo>
                  <a:cubicBezTo>
                    <a:pt x="85" y="48"/>
                    <a:pt x="84" y="48"/>
                    <a:pt x="83" y="48"/>
                  </a:cubicBezTo>
                  <a:cubicBezTo>
                    <a:pt x="81" y="48"/>
                    <a:pt x="78" y="48"/>
                    <a:pt x="76" y="48"/>
                  </a:cubicBezTo>
                  <a:cubicBezTo>
                    <a:pt x="41" y="50"/>
                    <a:pt x="18" y="53"/>
                    <a:pt x="9" y="55"/>
                  </a:cubicBezTo>
                  <a:cubicBezTo>
                    <a:pt x="8" y="55"/>
                    <a:pt x="6" y="56"/>
                    <a:pt x="5" y="57"/>
                  </a:cubicBezTo>
                  <a:cubicBezTo>
                    <a:pt x="4" y="57"/>
                    <a:pt x="1" y="60"/>
                    <a:pt x="1" y="63"/>
                  </a:cubicBezTo>
                  <a:cubicBezTo>
                    <a:pt x="0" y="64"/>
                    <a:pt x="7" y="100"/>
                    <a:pt x="7" y="100"/>
                  </a:cubicBezTo>
                  <a:cubicBezTo>
                    <a:pt x="5" y="101"/>
                    <a:pt x="4" y="103"/>
                    <a:pt x="3" y="105"/>
                  </a:cubicBezTo>
                  <a:cubicBezTo>
                    <a:pt x="1" y="110"/>
                    <a:pt x="0" y="115"/>
                    <a:pt x="0" y="121"/>
                  </a:cubicBezTo>
                  <a:cubicBezTo>
                    <a:pt x="0" y="140"/>
                    <a:pt x="16" y="156"/>
                    <a:pt x="35" y="156"/>
                  </a:cubicBezTo>
                  <a:cubicBezTo>
                    <a:pt x="43" y="156"/>
                    <a:pt x="51" y="153"/>
                    <a:pt x="57" y="148"/>
                  </a:cubicBezTo>
                  <a:cubicBezTo>
                    <a:pt x="65" y="142"/>
                    <a:pt x="69" y="133"/>
                    <a:pt x="70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8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7" y="124"/>
                    <a:pt x="100" y="124"/>
                    <a:pt x="102" y="124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33" y="143"/>
                    <a:pt x="151" y="156"/>
                    <a:pt x="171" y="156"/>
                  </a:cubicBezTo>
                  <a:cubicBezTo>
                    <a:pt x="195" y="156"/>
                    <a:pt x="215" y="138"/>
                    <a:pt x="217" y="114"/>
                  </a:cubicBezTo>
                  <a:cubicBezTo>
                    <a:pt x="217" y="114"/>
                    <a:pt x="218" y="114"/>
                    <a:pt x="218" y="114"/>
                  </a:cubicBezTo>
                  <a:cubicBezTo>
                    <a:pt x="218" y="109"/>
                    <a:pt x="218" y="104"/>
                    <a:pt x="217" y="100"/>
                  </a:cubicBezTo>
                  <a:cubicBezTo>
                    <a:pt x="215" y="91"/>
                    <a:pt x="211" y="83"/>
                    <a:pt x="204" y="76"/>
                  </a:cubicBezTo>
                  <a:cubicBezTo>
                    <a:pt x="206" y="76"/>
                    <a:pt x="217" y="81"/>
                    <a:pt x="219" y="85"/>
                  </a:cubicBezTo>
                  <a:cubicBezTo>
                    <a:pt x="220" y="85"/>
                    <a:pt x="222" y="88"/>
                    <a:pt x="224" y="88"/>
                  </a:cubicBezTo>
                  <a:cubicBezTo>
                    <a:pt x="225" y="88"/>
                    <a:pt x="226" y="88"/>
                    <a:pt x="227" y="88"/>
                  </a:cubicBezTo>
                  <a:cubicBezTo>
                    <a:pt x="228" y="89"/>
                    <a:pt x="228" y="88"/>
                    <a:pt x="228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3063413" y="3729314"/>
              <a:ext cx="236538" cy="103188"/>
            </a:xfrm>
            <a:custGeom>
              <a:rect b="b" l="l" r="r" t="t"/>
              <a:pathLst>
                <a:path extrusionOk="0" h="37" w="85">
                  <a:moveTo>
                    <a:pt x="22" y="37"/>
                  </a:moveTo>
                  <a:cubicBezTo>
                    <a:pt x="21" y="37"/>
                    <a:pt x="20" y="36"/>
                    <a:pt x="19" y="36"/>
                  </a:cubicBezTo>
                  <a:cubicBezTo>
                    <a:pt x="17" y="34"/>
                    <a:pt x="17" y="31"/>
                    <a:pt x="18" y="29"/>
                  </a:cubicBezTo>
                  <a:cubicBezTo>
                    <a:pt x="19" y="28"/>
                    <a:pt x="26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8" y="19"/>
                    <a:pt x="66" y="28"/>
                    <a:pt x="66" y="29"/>
                  </a:cubicBezTo>
                  <a:cubicBezTo>
                    <a:pt x="68" y="31"/>
                    <a:pt x="67" y="34"/>
                    <a:pt x="65" y="36"/>
                  </a:cubicBezTo>
                  <a:cubicBezTo>
                    <a:pt x="63" y="37"/>
                    <a:pt x="60" y="37"/>
                    <a:pt x="58" y="35"/>
                  </a:cubicBezTo>
                  <a:cubicBezTo>
                    <a:pt x="58" y="35"/>
                    <a:pt x="53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1" y="29"/>
                    <a:pt x="26" y="35"/>
                    <a:pt x="26" y="35"/>
                  </a:cubicBezTo>
                  <a:cubicBezTo>
                    <a:pt x="25" y="36"/>
                    <a:pt x="24" y="37"/>
                    <a:pt x="22" y="37"/>
                  </a:cubicBezTo>
                  <a:close/>
                  <a:moveTo>
                    <a:pt x="5" y="26"/>
                  </a:moveTo>
                  <a:cubicBezTo>
                    <a:pt x="4" y="26"/>
                    <a:pt x="3" y="25"/>
                    <a:pt x="2" y="25"/>
                  </a:cubicBezTo>
                  <a:cubicBezTo>
                    <a:pt x="0" y="23"/>
                    <a:pt x="0" y="20"/>
                    <a:pt x="1" y="18"/>
                  </a:cubicBezTo>
                  <a:cubicBezTo>
                    <a:pt x="2" y="17"/>
                    <a:pt x="15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0" y="0"/>
                    <a:pt x="83" y="17"/>
                    <a:pt x="83" y="17"/>
                  </a:cubicBezTo>
                  <a:cubicBezTo>
                    <a:pt x="85" y="20"/>
                    <a:pt x="85" y="23"/>
                    <a:pt x="82" y="24"/>
                  </a:cubicBezTo>
                  <a:cubicBezTo>
                    <a:pt x="80" y="26"/>
                    <a:pt x="77" y="26"/>
                    <a:pt x="75" y="23"/>
                  </a:cubicBezTo>
                  <a:cubicBezTo>
                    <a:pt x="75" y="23"/>
                    <a:pt x="65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20" y="10"/>
                    <a:pt x="9" y="23"/>
                    <a:pt x="9" y="24"/>
                  </a:cubicBezTo>
                  <a:cubicBezTo>
                    <a:pt x="8" y="25"/>
                    <a:pt x="7" y="26"/>
                    <a:pt x="5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0" name="Google Shape;800;p51"/>
          <p:cNvSpPr txBox="1"/>
          <p:nvPr/>
        </p:nvSpPr>
        <p:spPr>
          <a:xfrm>
            <a:off x="5625575" y="2508054"/>
            <a:ext cx="2601593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799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Közben az is látszik, hogy ez csak azokra a motorokra érvényes, ahol a 7. karakter egy R vagy U a motorszámban (RG6090Rxxxxxx)</a:t>
            </a:r>
            <a:endParaRPr/>
          </a:p>
        </p:txBody>
      </p:sp>
      <p:sp>
        <p:nvSpPr>
          <p:cNvPr id="801" name="Google Shape;801;p51"/>
          <p:cNvSpPr txBox="1"/>
          <p:nvPr/>
        </p:nvSpPr>
        <p:spPr>
          <a:xfrm>
            <a:off x="8590131" y="2520975"/>
            <a:ext cx="3175759" cy="1548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799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Ha minden alváz- és motorszám azonosító egyezik, megvizsgálja a rendszer, hogy megjelent-e az a jellemző hibakód a gépen vagy a JDLinken?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2" name="Google Shape;802;p51"/>
          <p:cNvGrpSpPr/>
          <p:nvPr/>
        </p:nvGrpSpPr>
        <p:grpSpPr>
          <a:xfrm>
            <a:off x="2003645" y="3928343"/>
            <a:ext cx="9608245" cy="301367"/>
            <a:chOff x="1154555" y="3084646"/>
            <a:chExt cx="9612000" cy="301485"/>
          </a:xfrm>
        </p:grpSpPr>
        <p:cxnSp>
          <p:nvCxnSpPr>
            <p:cNvPr id="803" name="Google Shape;803;p51"/>
            <p:cNvCxnSpPr/>
            <p:nvPr/>
          </p:nvCxnSpPr>
          <p:spPr>
            <a:xfrm>
              <a:off x="1154555" y="3384000"/>
              <a:ext cx="9612000" cy="0"/>
            </a:xfrm>
            <a:prstGeom prst="straightConnector1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804" name="Google Shape;804;p51"/>
            <p:cNvSpPr/>
            <p:nvPr/>
          </p:nvSpPr>
          <p:spPr>
            <a:xfrm>
              <a:off x="1155600" y="3084646"/>
              <a:ext cx="530400" cy="301485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1"/>
          <p:cNvGrpSpPr/>
          <p:nvPr/>
        </p:nvGrpSpPr>
        <p:grpSpPr>
          <a:xfrm flipH="1">
            <a:off x="2004690" y="2138021"/>
            <a:ext cx="9608245" cy="301367"/>
            <a:chOff x="1154555" y="3084646"/>
            <a:chExt cx="9612000" cy="301485"/>
          </a:xfrm>
        </p:grpSpPr>
        <p:cxnSp>
          <p:nvCxnSpPr>
            <p:cNvPr id="806" name="Google Shape;806;p51"/>
            <p:cNvCxnSpPr/>
            <p:nvPr/>
          </p:nvCxnSpPr>
          <p:spPr>
            <a:xfrm>
              <a:off x="1154555" y="3384000"/>
              <a:ext cx="9612000" cy="0"/>
            </a:xfrm>
            <a:prstGeom prst="straightConnector1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807" name="Google Shape;807;p51"/>
            <p:cNvSpPr/>
            <p:nvPr/>
          </p:nvSpPr>
          <p:spPr>
            <a:xfrm>
              <a:off x="1155600" y="3084646"/>
              <a:ext cx="530400" cy="301485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8" name="Google Shape;808;p51"/>
          <p:cNvSpPr/>
          <p:nvPr/>
        </p:nvSpPr>
        <p:spPr>
          <a:xfrm rot="5400000">
            <a:off x="5209794" y="3068945"/>
            <a:ext cx="530193" cy="301367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51"/>
          <p:cNvSpPr/>
          <p:nvPr/>
        </p:nvSpPr>
        <p:spPr>
          <a:xfrm rot="5400000">
            <a:off x="8275693" y="3072359"/>
            <a:ext cx="530193" cy="301367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51"/>
          <p:cNvSpPr txBox="1"/>
          <p:nvPr/>
        </p:nvSpPr>
        <p:spPr>
          <a:xfrm>
            <a:off x="698307" y="5278226"/>
            <a:ext cx="10915733" cy="95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ISMERT EXPERT ALERTS-ek</a:t>
            </a:r>
            <a:b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jelenleg elérhető Expert Alerts esetek felsorolását egy folyamatosan frissülő gyári leírás tartalmazza.</a:t>
            </a:r>
            <a:endParaRPr/>
          </a:p>
        </p:txBody>
      </p:sp>
      <p:pic>
        <p:nvPicPr>
          <p:cNvPr id="811" name="Google Shape;81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345" y="2778692"/>
            <a:ext cx="1115475" cy="102443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51"/>
          <p:cNvSpPr txBox="1"/>
          <p:nvPr/>
        </p:nvSpPr>
        <p:spPr>
          <a:xfrm>
            <a:off x="2269786" y="6386826"/>
            <a:ext cx="314793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Proactive Service Approach</a:t>
            </a:r>
            <a:endParaRPr b="0" i="0" sz="10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52"/>
          <p:cNvPicPr preferRelativeResize="0"/>
          <p:nvPr/>
        </p:nvPicPr>
        <p:blipFill rotWithShape="1">
          <a:blip r:embed="rId3">
            <a:alphaModFix/>
          </a:blip>
          <a:srcRect b="-1" l="0" r="0" t="0"/>
          <a:stretch/>
        </p:blipFill>
        <p:spPr>
          <a:xfrm>
            <a:off x="8991600" y="0"/>
            <a:ext cx="3200400" cy="3476422"/>
          </a:xfrm>
          <a:custGeom>
            <a:rect b="b" l="l" r="r" t="t"/>
            <a:pathLst>
              <a:path extrusionOk="0"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18" name="Google Shape;818;p52"/>
          <p:cNvSpPr txBox="1"/>
          <p:nvPr>
            <p:ph type="title"/>
          </p:nvPr>
        </p:nvSpPr>
        <p:spPr>
          <a:xfrm>
            <a:off x="751600" y="112002"/>
            <a:ext cx="5191999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1800"/>
              <a:t>A prediktív szerviz használata az üzemeltető oldaláról</a:t>
            </a:r>
            <a:endParaRPr/>
          </a:p>
        </p:txBody>
      </p:sp>
      <p:sp>
        <p:nvSpPr>
          <p:cNvPr id="819" name="Google Shape;819;p52"/>
          <p:cNvSpPr txBox="1"/>
          <p:nvPr>
            <p:ph idx="1" type="body"/>
          </p:nvPr>
        </p:nvSpPr>
        <p:spPr>
          <a:xfrm>
            <a:off x="894476" y="2771830"/>
            <a:ext cx="5344398" cy="2752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solidFill>
                  <a:srgbClr val="FF0000"/>
                </a:solidFill>
              </a:rPr>
              <a:t>Kiválaszthatja a partner a javítás idejét: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800">
                <a:solidFill>
                  <a:srgbClr val="00B050"/>
                </a:solidFill>
              </a:rPr>
              <a:t>A megfelelő időben jelzett várható meghibásodás alapján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800">
                <a:solidFill>
                  <a:srgbClr val="00B050"/>
                </a:solidFill>
              </a:rPr>
              <a:t>Áttervezheti a munkabeosztást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800">
                <a:solidFill>
                  <a:srgbClr val="00B050"/>
                </a:solidFill>
              </a:rPr>
              <a:t>Figyelembe veheti az időjárási előrejelzés adatait, a munkavégzésre alkalmatlan napra betervezheti a javítást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800">
                <a:solidFill>
                  <a:srgbClr val="00B050"/>
                </a:solidFill>
              </a:rPr>
              <a:t>Felkészülhet kieső gépre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u-HU" sz="1800">
                <a:solidFill>
                  <a:srgbClr val="00B050"/>
                </a:solidFill>
              </a:rPr>
              <a:t>Csökkennek a kiesés költségei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20" name="Google Shape;82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442" y="828676"/>
            <a:ext cx="2596158" cy="19455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52"/>
          <p:cNvSpPr txBox="1"/>
          <p:nvPr/>
        </p:nvSpPr>
        <p:spPr>
          <a:xfrm>
            <a:off x="3423800" y="1942381"/>
            <a:ext cx="19581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JCB Sales Manual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52"/>
          <p:cNvSpPr txBox="1"/>
          <p:nvPr/>
        </p:nvSpPr>
        <p:spPr>
          <a:xfrm>
            <a:off x="6133227" y="112002"/>
            <a:ext cx="4887199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102564"/>
              <a:buFont typeface="Calibri"/>
              <a:buNone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prediktív szerviz a szerelő oldaláról</a:t>
            </a:r>
            <a:endParaRPr b="0" i="0" sz="1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52"/>
          <p:cNvSpPr txBox="1"/>
          <p:nvPr/>
        </p:nvSpPr>
        <p:spPr>
          <a:xfrm>
            <a:off x="6514227" y="2771830"/>
            <a:ext cx="5026898" cy="3695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szerelő már felkészülten érkezhet a helyszínre: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5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jelzéssel egyszerre érkezik az ún. DTAC megoldás, ami megadja:</a:t>
            </a:r>
            <a:endParaRPr/>
          </a:p>
          <a:p>
            <a:pPr indent="-2857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25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várható hibaokokat</a:t>
            </a:r>
            <a:endParaRPr/>
          </a:p>
          <a:p>
            <a:pPr indent="-2857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25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várhatóan szükséges alkatrész, ill. szoftver igényeket</a:t>
            </a:r>
            <a:endParaRPr/>
          </a:p>
          <a:p>
            <a:pPr indent="-2857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25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szükséges javítás menetét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5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Meg tudja nézni az alkatrész elérhetőségét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5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Tervezheti ennek alapján a munkabeosztását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5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Rendelkezik azzal a szaktudással, ami a gyors javításhoz szükséges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52"/>
          <p:cNvSpPr txBox="1"/>
          <p:nvPr/>
        </p:nvSpPr>
        <p:spPr>
          <a:xfrm>
            <a:off x="7376234" y="2262540"/>
            <a:ext cx="24011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Proactive Service Approach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3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/>
              <a:t>A prediktív szerviz ciklus lezárása</a:t>
            </a:r>
            <a:endParaRPr/>
          </a:p>
        </p:txBody>
      </p:sp>
      <p:sp>
        <p:nvSpPr>
          <p:cNvPr id="830" name="Google Shape;830;p53"/>
          <p:cNvSpPr txBox="1"/>
          <p:nvPr>
            <p:ph idx="1" type="body"/>
          </p:nvPr>
        </p:nvSpPr>
        <p:spPr>
          <a:xfrm>
            <a:off x="751602" y="1092255"/>
            <a:ext cx="4239498" cy="2295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/>
              <a:t>A javítás befejezése után szükséges:</a:t>
            </a:r>
            <a:endParaRPr/>
          </a:p>
          <a:p>
            <a:pPr indent="-285750" lvl="0" marL="716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50"/>
              <a:buFont typeface="Arial"/>
              <a:buChar char="•"/>
            </a:pPr>
            <a:r>
              <a:rPr lang="hu-HU" sz="1800"/>
              <a:t>Az üzemeltető véleménye</a:t>
            </a:r>
            <a:endParaRPr/>
          </a:p>
          <a:p>
            <a:pPr indent="-285750" lvl="1" marL="717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250"/>
              <a:buFont typeface="Arial"/>
              <a:buChar char="•"/>
            </a:pPr>
            <a:r>
              <a:rPr lang="hu-HU" sz="1800"/>
              <a:t>A hibaelhárítás körülményeiről</a:t>
            </a:r>
            <a:endParaRPr/>
          </a:p>
          <a:p>
            <a:pPr indent="-285750" lvl="1" marL="717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250"/>
              <a:buFont typeface="Arial"/>
              <a:buChar char="•"/>
            </a:pPr>
            <a:r>
              <a:rPr lang="hu-HU" sz="1800"/>
              <a:t>A szervíz reagálási idejéről</a:t>
            </a:r>
            <a:endParaRPr/>
          </a:p>
        </p:txBody>
      </p:sp>
      <p:sp>
        <p:nvSpPr>
          <p:cNvPr id="831" name="Google Shape;831;p53"/>
          <p:cNvSpPr txBox="1"/>
          <p:nvPr/>
        </p:nvSpPr>
        <p:spPr>
          <a:xfrm>
            <a:off x="5247402" y="1092255"/>
            <a:ext cx="5344398" cy="1612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Arial"/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szerviz szolgáltató részéről:</a:t>
            </a:r>
            <a:endParaRPr/>
          </a:p>
          <a:p>
            <a:pPr indent="-285750" lvl="1" marL="717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25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felhasznált alkatrészek cikkszáma</a:t>
            </a:r>
            <a:endParaRPr/>
          </a:p>
          <a:p>
            <a:pPr indent="-285750" lvl="1" marL="717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25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javításhoz szükséges munka idő</a:t>
            </a:r>
            <a:endParaRPr/>
          </a:p>
          <a:p>
            <a:pPr indent="-285750" lvl="1" marL="717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25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Mennyire volt hasznos a mellékelt információ?</a:t>
            </a:r>
            <a:endParaRPr/>
          </a:p>
          <a:p>
            <a:pPr indent="-142875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53"/>
          <p:cNvSpPr txBox="1"/>
          <p:nvPr/>
        </p:nvSpPr>
        <p:spPr>
          <a:xfrm>
            <a:off x="751600" y="2808288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Calibri"/>
              <a:buNone/>
            </a:pPr>
            <a:r>
              <a:rPr b="0" i="0" lang="hu-HU" sz="2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Az Expert Alerts prediktív szerviz működésének feltétele</a:t>
            </a:r>
            <a:endParaRPr b="0" i="0" sz="2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53"/>
          <p:cNvSpPr txBox="1"/>
          <p:nvPr/>
        </p:nvSpPr>
        <p:spPr>
          <a:xfrm>
            <a:off x="4384674" y="3601745"/>
            <a:ext cx="7807326" cy="287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Megfelelően kiépített szerviz hálózat: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gépek felszerelése a kommunikációt lehetővé tevő rendszerrel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Diszpécser, aki állandóan figyeli a beérkező értesítéseket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gép elhelyezkedése alapján az országos szervizhálózat működtetése, hogy gyorsan elérhető legyen a gép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Jól használható alkatrész raktárkészlet, hogy rövid időn belül rendelkezésre álljon a szükséges alkatrész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Jól képzett szerelő, aki meg tudja javítani a gépet</a:t>
            </a:r>
            <a:endParaRPr b="0" i="0" sz="1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4" name="Google Shape;834;p53"/>
          <p:cNvPicPr preferRelativeResize="0"/>
          <p:nvPr/>
        </p:nvPicPr>
        <p:blipFill rotWithShape="1">
          <a:blip r:embed="rId3">
            <a:alphaModFix/>
          </a:blip>
          <a:srcRect b="12500" l="0" r="0" t="12500"/>
          <a:stretch/>
        </p:blipFill>
        <p:spPr>
          <a:xfrm>
            <a:off x="751600" y="3696482"/>
            <a:ext cx="2841625" cy="2388406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53"/>
          <p:cNvSpPr txBox="1"/>
          <p:nvPr/>
        </p:nvSpPr>
        <p:spPr>
          <a:xfrm>
            <a:off x="1765843" y="6092826"/>
            <a:ext cx="26872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Proactive Service Approach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4"/>
          <p:cNvSpPr txBox="1"/>
          <p:nvPr>
            <p:ph type="title"/>
          </p:nvPr>
        </p:nvSpPr>
        <p:spPr>
          <a:xfrm>
            <a:off x="751601" y="292977"/>
            <a:ext cx="9983074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/>
              <a:t>10. Az Expert Alerts prediktív szerviz fejlesztési iránya, eredményei</a:t>
            </a:r>
            <a:endParaRPr b="0" sz="2800"/>
          </a:p>
        </p:txBody>
      </p:sp>
      <p:sp>
        <p:nvSpPr>
          <p:cNvPr id="841" name="Google Shape;841;p54"/>
          <p:cNvSpPr txBox="1"/>
          <p:nvPr>
            <p:ph idx="1" type="body"/>
          </p:nvPr>
        </p:nvSpPr>
        <p:spPr>
          <a:xfrm>
            <a:off x="751602" y="1819330"/>
            <a:ext cx="5344398" cy="4171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Font typeface="Arial"/>
              <a:buChar char="•"/>
            </a:pPr>
            <a:r>
              <a:rPr lang="hu-HU" sz="1800"/>
              <a:t>A tapasztalatok bővülésével egyre pontosabbá válik az előrejelzés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Font typeface="Arial"/>
              <a:buChar char="•"/>
            </a:pPr>
            <a:r>
              <a:rPr lang="hu-HU" sz="1800"/>
              <a:t>Új területek kerülhetnek a prediktív szerviz megfigyelési tartományába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Font typeface="Arial"/>
              <a:buChar char="•"/>
            </a:pPr>
            <a:r>
              <a:rPr lang="hu-HU" sz="1800"/>
              <a:t>A termékfejlesztésnél figyelembe tudják venni a megszerzett tapasztalatokat, a jövőben elkészülő gépek már mentesek lesznek a megismert hibáktól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rPr lang="hu-HU" sz="1800"/>
              <a:t>Célirányossá válhat a javítás támogatása:</a:t>
            </a:r>
            <a:endParaRPr/>
          </a:p>
          <a:p>
            <a:pPr indent="-285750" lvl="1" marL="5270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Font typeface="Arial"/>
              <a:buChar char="•"/>
            </a:pPr>
            <a:r>
              <a:rPr lang="hu-HU" sz="1800"/>
              <a:t>A hiba megjelenésekor célirányosan összeállított alkatrész csomaggal lehet a géphez menni,</a:t>
            </a:r>
            <a:endParaRPr/>
          </a:p>
          <a:p>
            <a:pPr indent="-285750" lvl="1" marL="5270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Font typeface="Arial"/>
              <a:buChar char="•"/>
            </a:pPr>
            <a:r>
              <a:rPr lang="hu-HU" sz="1800"/>
              <a:t>Csökken a tévedés lehetősége csúcsidőben, szezonális munkák során</a:t>
            </a:r>
            <a:endParaRPr/>
          </a:p>
        </p:txBody>
      </p:sp>
      <p:pic>
        <p:nvPicPr>
          <p:cNvPr descr="C:\Users\jh60919\Pictures\A&amp;T\Parts Photos\10_11_1_r2b005353_N.jpg" id="842" name="Google Shape;84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8425" y="2128838"/>
            <a:ext cx="5743575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54"/>
          <p:cNvSpPr txBox="1"/>
          <p:nvPr/>
        </p:nvSpPr>
        <p:spPr>
          <a:xfrm>
            <a:off x="9947410" y="4728973"/>
            <a:ext cx="19847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Collective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55"/>
          <p:cNvSpPr txBox="1"/>
          <p:nvPr>
            <p:ph type="title"/>
          </p:nvPr>
        </p:nvSpPr>
        <p:spPr>
          <a:xfrm>
            <a:off x="751602" y="292977"/>
            <a:ext cx="3582274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/>
              <a:t>11. Üzleti szempontok</a:t>
            </a:r>
            <a:endParaRPr b="0" sz="2800"/>
          </a:p>
        </p:txBody>
      </p:sp>
      <p:sp>
        <p:nvSpPr>
          <p:cNvPr id="849" name="Google Shape;849;p55"/>
          <p:cNvSpPr txBox="1"/>
          <p:nvPr>
            <p:ph idx="1" type="body"/>
          </p:nvPr>
        </p:nvSpPr>
        <p:spPr>
          <a:xfrm>
            <a:off x="751601" y="1349430"/>
            <a:ext cx="661122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/>
              <a:t>Az Expert Alerts rendszer költségmentes 5 évig, így közvetlen költség eddig nem értelmezhető: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 távdiagnosztikai egység a nagyobb teljesítményű traktorokban és önjáró betakarító gépeken széria felszereltség. Kisebb gépekre utólag is felszerelhető az egység, aminek van egyszeri beszerzési költsége, majd 5 év költségmentes működés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 rendszer működéséhez a EU jogrendszerének megfelelően a gép tulajdonosának hozzájárulását kell adnia a hazai márka képviseletnek, hogy használhassa az adatait.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Az engedély bírtokában a rendszer automatikusan generálja az értesítéseket, amiből a szerviz elindíthatja a javítást.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 partner közvetett megtakarítása az állásidők csökkenésében, az alacsonyabb értékű javítási számlákban mérhető, amely azonban remélhetőleg alacsony, mivel ideális esetben a gép csak karbantartást igényel.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850" name="Google Shape;85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200" y="2548878"/>
            <a:ext cx="4495800" cy="2588272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55"/>
          <p:cNvSpPr txBox="1"/>
          <p:nvPr/>
        </p:nvSpPr>
        <p:spPr>
          <a:xfrm>
            <a:off x="10029816" y="5167312"/>
            <a:ext cx="19998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Collective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6"/>
          <p:cNvSpPr txBox="1"/>
          <p:nvPr>
            <p:ph type="title"/>
          </p:nvPr>
        </p:nvSpPr>
        <p:spPr>
          <a:xfrm>
            <a:off x="751602" y="95063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/>
              <a:t>12. Gyakorlati példák</a:t>
            </a:r>
            <a:endParaRPr b="0" sz="2800"/>
          </a:p>
        </p:txBody>
      </p:sp>
      <p:sp>
        <p:nvSpPr>
          <p:cNvPr id="857" name="Google Shape;857;p56"/>
          <p:cNvSpPr txBox="1"/>
          <p:nvPr>
            <p:ph idx="1" type="body"/>
          </p:nvPr>
        </p:nvSpPr>
        <p:spPr>
          <a:xfrm>
            <a:off x="438151" y="1043093"/>
            <a:ext cx="5581650" cy="3260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Egy nem túl jelentős értékű meghibásodás gyakoribb előfordulása az Expert Alerts üzenetei alapján vált egyértelművé: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 hiba egy szerelői csoportnál nem jelent meg olyan mértékben, hogy feltűnő lett volna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 prediktív szerviz országos összesítéséből már elérte azt a mértéket, hogy a gyártó reagált, és módosított az alkatrészen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800"/>
              <a:t>Az új alkatrész meghibásodása nem kimutatható a rendszeren keresztül, megszűnt a probléma</a:t>
            </a:r>
            <a:endParaRPr/>
          </a:p>
        </p:txBody>
      </p:sp>
      <p:sp>
        <p:nvSpPr>
          <p:cNvPr id="858" name="Google Shape;858;p56"/>
          <p:cNvSpPr txBox="1"/>
          <p:nvPr/>
        </p:nvSpPr>
        <p:spPr>
          <a:xfrm>
            <a:off x="6333252" y="943386"/>
            <a:ext cx="568729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Egy nagy teljesítményű gép különösen nagy értékű fődarabjában a rendszer a forgó alkatrész szokatlan rezgését állapította meg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gyár felkérte az üzemeltetőt, hogy álljon le a géppel és az érintett tengelyt a csapágyával cserélje ki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kiszerelt alkatrész kopása még nagyon korai állapotban volt, így nem károsodott a nagy értékű fődarab, nem volt következménykár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Az üzemeltető éppen végzett a tervezett munkájával, a következő szezonig volt elég idő a javítás elvégzésére, nem volt váratlan állásideje a gépnek.</a:t>
            </a:r>
            <a:endParaRPr b="0" i="0" sz="1800" u="none" cap="none" strike="noStrike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9" name="Google Shape;85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4674" y="4392439"/>
            <a:ext cx="4810125" cy="2075962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56"/>
          <p:cNvSpPr txBox="1"/>
          <p:nvPr/>
        </p:nvSpPr>
        <p:spPr>
          <a:xfrm>
            <a:off x="6924674" y="6468401"/>
            <a:ext cx="23336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Collective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1" name="Google Shape;86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272" y="4172876"/>
            <a:ext cx="2048243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56"/>
          <p:cNvSpPr txBox="1"/>
          <p:nvPr/>
        </p:nvSpPr>
        <p:spPr>
          <a:xfrm>
            <a:off x="3144393" y="6468400"/>
            <a:ext cx="32574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John Deere Collective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7"/>
          <p:cNvSpPr txBox="1"/>
          <p:nvPr/>
        </p:nvSpPr>
        <p:spPr>
          <a:xfrm>
            <a:off x="838080" y="2111981"/>
            <a:ext cx="10515240" cy="361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…………..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flotta távfelügyeleti rendszer képezi a prediktív szerviz technológiai alapját, e nélkül nem lehet folyamatos kapcsolatot teremteni a mezőgazdasági géppel. </a:t>
            </a: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(JDLink, Pro-Link, LIN-Bus)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távdiagnosztika lehetővé teszi a mezőgazdasági gép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paramétereinek folyamatos rögzítését, így későbbi kiértékelését. </a:t>
            </a: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(terhelés, hőmérsékletek, nyomások, motor működési adatok)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szerviz távdiagnosztikai rendszere lehetővé teszi a mezőgazdasági gép meghibásodásakor a gép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………….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vizsgálatát, mielőtt a szervizes elindult volna a gép pillanatnyi tartózkodási helyére </a:t>
            </a: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(diagnosztikai, elméleti, adatmentes, előzetes)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műveleti központ egyesíti azokat a számítógépes felületeket, amelyek a mezőgazdasági vállalkozás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információit napi szinten követik. </a:t>
            </a: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(termelési, műszaki, gazdasági)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57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0" lang="hu-HU" sz="2800"/>
              <a:t>13. Ellenőrző kérdések</a:t>
            </a:r>
            <a:endParaRPr b="0" sz="2800"/>
          </a:p>
        </p:txBody>
      </p:sp>
      <p:sp>
        <p:nvSpPr>
          <p:cNvPr id="869" name="Google Shape;869;p57"/>
          <p:cNvSpPr txBox="1"/>
          <p:nvPr/>
        </p:nvSpPr>
        <p:spPr>
          <a:xfrm>
            <a:off x="838080" y="1163951"/>
            <a:ext cx="95220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</a:t>
            </a:r>
            <a:r>
              <a:rPr b="0" i="1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üres helyekre </a:t>
            </a: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keresse meg a helyes választ (válaszokat) a zárójeles opciók közül, vagy adja meg a választ  a kérdésre</a:t>
            </a:r>
            <a:endParaRPr b="0" i="1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8"/>
          <p:cNvSpPr txBox="1"/>
          <p:nvPr/>
        </p:nvSpPr>
        <p:spPr>
          <a:xfrm>
            <a:off x="704730" y="11016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 startAt="5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prediktív szerviz alkalmazása hogyan befolyásolja a szervizes reakció idejét? (Lassítja, gyorsítja, nem befolyásolja)</a:t>
            </a:r>
            <a:endParaRPr/>
          </a:p>
          <a:p>
            <a:pPr indent="-514350" lvl="0" marL="51435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 startAt="5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mezőgazdasági gépek diagnosztikája során létre kell hozni egy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………….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kapcsolatot ahhoz, hogy kiolvashatók legyenek a gép működési paraméterei. (vezetékes, Bluetooth, WIFI)</a:t>
            </a:r>
            <a:endParaRPr/>
          </a:p>
          <a:p>
            <a:pPr indent="-514350" lvl="0" marL="51435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 startAt="5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Európai Unió jelenlegi előírásai alapján a prediktív szerviz működéséhez a mezőgazdasági gép tulajdonosának hozzá kell járulni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formában a tevékenységhez (írásos, elektronikus, papír)</a:t>
            </a:r>
            <a:endParaRPr/>
          </a:p>
          <a:p>
            <a:pPr indent="-514350" lvl="0" marL="51435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 startAt="5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prediktív szerviz előre jelzi a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………………..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a várható meghibásodást, a tulajdonos csak akkor érzékeli a meghibásodást, ha a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…………………..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felhívja, hogy valami gond várható a géppel. (szervizt, kereskedőt; szervizest, falugazdát) </a:t>
            </a:r>
            <a:endParaRPr/>
          </a:p>
          <a:p>
            <a:pPr indent="-514350" lvl="0" marL="51435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AutoNum type="arabicPeriod" startAt="5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prediktív szerviz gyakorlati haszna, hogy lehetővé teszi a szerviz beavatkozását már akkor, amikor a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 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még végzi az elvárt munkáját, nem kell megvárni a(z)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………..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valós meghibásodását. (mezőgazdasági gép, gréder; erőgép, munkagép)</a:t>
            </a:r>
            <a:endParaRPr/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51435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59"/>
          <p:cNvSpPr txBox="1"/>
          <p:nvPr/>
        </p:nvSpPr>
        <p:spPr>
          <a:xfrm>
            <a:off x="857130" y="1241006"/>
            <a:ext cx="10515240" cy="4777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48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Janik J.: Gépüzemfenntartás I. Dunaújvárosi főiskolai kiadó</a:t>
            </a:r>
            <a:endParaRPr/>
          </a:p>
          <a:p>
            <a:pPr indent="-28548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Kalácska G.: Gépüzemfenntartás. MATE Műszaki intézet, előadásanyag</a:t>
            </a:r>
            <a:endParaRPr/>
          </a:p>
          <a:p>
            <a:pPr indent="-28548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Homolya Gy.: SPM diagnosztikai rendszerek. SPM Training, előadásanyag</a:t>
            </a:r>
            <a:endParaRPr/>
          </a:p>
          <a:p>
            <a:pPr indent="-28548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Homolya Gy.: SPM prediktív karbantartás, az Ipar 4.0 tükrében. SPM Training, előadásanyag</a:t>
            </a:r>
            <a:endParaRPr/>
          </a:p>
          <a:p>
            <a:pPr indent="-28548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Tapazdi T.: Prediktív gép karbantartás és szerviz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48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John Deere Proactive Service Approach_English – előadásanyag</a:t>
            </a:r>
            <a:endParaRPr/>
          </a:p>
          <a:p>
            <a:pPr indent="-28548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John Deere SAR Dealer Training Complete_JDIN – előadásanyag </a:t>
            </a:r>
            <a:endParaRPr/>
          </a:p>
          <a:p>
            <a:pPr indent="-28548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John Deere Connected Support – előadásanyag </a:t>
            </a:r>
            <a:endParaRPr/>
          </a:p>
          <a:p>
            <a:pPr indent="-28548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KITE – A jövő szervize, szerviz támogató eszközök</a:t>
            </a:r>
            <a:endParaRPr/>
          </a:p>
          <a:p>
            <a:pPr indent="-28548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Fendt Future Farming: Intelligentes Maschinenmanagement durch Fendt Connect  - 10647 web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48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CNH Corporate Communications: CNH Industrial launches new Precision Farming aftermarket brand AGXTEND™ </a:t>
            </a:r>
            <a:endParaRPr/>
          </a:p>
          <a:p>
            <a:pPr indent="-28548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CNH Industrial: Investor Day, Auburn Hills May 8th 2014 Precision Farming, David Larson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59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 sz="3200"/>
              <a:t>IV. Felhasznált irodalom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 sz="3200">
                <a:latin typeface="Calibri"/>
                <a:ea typeface="Calibri"/>
                <a:cs typeface="Calibri"/>
                <a:sym typeface="Calibri"/>
              </a:rPr>
              <a:t>I. Általános ismertetés: – gépkarbantartás célja, stratégiák</a:t>
            </a:r>
            <a:br>
              <a:rPr lang="hu-HU" sz="3200">
                <a:latin typeface="Calibri"/>
                <a:ea typeface="Calibri"/>
                <a:cs typeface="Calibri"/>
                <a:sym typeface="Calibri"/>
              </a:rPr>
            </a:br>
            <a:endParaRPr sz="3200"/>
          </a:p>
        </p:txBody>
      </p:sp>
      <p:sp>
        <p:nvSpPr>
          <p:cNvPr id="86" name="Google Shape;86;p16"/>
          <p:cNvSpPr txBox="1"/>
          <p:nvPr/>
        </p:nvSpPr>
        <p:spPr>
          <a:xfrm>
            <a:off x="462594" y="2126117"/>
            <a:ext cx="992963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Ebben a részben az olvasó áttekintést kap: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A gyakorlatban használatos karbantartási stratégiákról, azok fő jellemzőiről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gépállapot felügyeleten alapuló predikció használhatóságáról stabil- és mobil géprendszerek fontos és kritikus gépeinél, gépelemeinél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▪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prediktív karbantartási stratégia műszaki és gazdasági előnyeiről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0"/>
          <p:cNvSpPr txBox="1"/>
          <p:nvPr/>
        </p:nvSpPr>
        <p:spPr>
          <a:xfrm>
            <a:off x="4638555" y="1539810"/>
            <a:ext cx="4114920" cy="4822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611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Karbantartási stratégia</a:t>
            </a:r>
            <a:endParaRPr/>
          </a:p>
          <a:p>
            <a:pPr indent="-2857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Rezgés diagnosztika</a:t>
            </a:r>
            <a:endParaRPr/>
          </a:p>
          <a:p>
            <a:pPr indent="-2857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Lokális és felhő alapú adatkezelés</a:t>
            </a:r>
            <a:endParaRPr/>
          </a:p>
          <a:p>
            <a:pPr indent="-2857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Távdiagnosztika</a:t>
            </a:r>
            <a:endParaRPr/>
          </a:p>
          <a:p>
            <a:pPr indent="-2857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Géphiba előrejelzés</a:t>
            </a:r>
            <a:endParaRPr/>
          </a:p>
          <a:p>
            <a:pPr indent="-2857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Termelési folyamat megbízhatóság, Ipar 4.0</a:t>
            </a:r>
            <a:endParaRPr b="0" i="0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Szerviz diagnosztikai program</a:t>
            </a:r>
            <a:endParaRPr/>
          </a:p>
          <a:p>
            <a:pPr indent="-2857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Flotta követés</a:t>
            </a:r>
            <a:endParaRPr/>
          </a:p>
          <a:p>
            <a:pPr indent="-2857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Karbantartás kalkulátor</a:t>
            </a:r>
            <a:endParaRPr/>
          </a:p>
          <a:p>
            <a:pPr indent="-2857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Távoli kijelző elérés</a:t>
            </a:r>
            <a:endParaRPr/>
          </a:p>
          <a:p>
            <a:pPr indent="-2857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Vezeték nélküli adatátvitel</a:t>
            </a:r>
            <a:endParaRPr/>
          </a:p>
          <a:p>
            <a:pPr indent="-2857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Követő szerviz mobil gépekre</a:t>
            </a:r>
            <a:endParaRPr b="0" i="0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Prediktív szerviz</a:t>
            </a:r>
            <a:endParaRPr/>
          </a:p>
          <a:p>
            <a:pPr indent="-2857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hu-HU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Diszpécser</a:t>
            </a:r>
            <a:endParaRPr/>
          </a:p>
          <a:p>
            <a:pPr indent="-184150" lvl="0" marL="28611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60"/>
          <p:cNvSpPr txBox="1"/>
          <p:nvPr>
            <p:ph type="title"/>
          </p:nvPr>
        </p:nvSpPr>
        <p:spPr>
          <a:xfrm>
            <a:off x="751601" y="292977"/>
            <a:ext cx="9221375" cy="94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/>
              <a:t>V. Szakcímkék, TAG-ek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733274" y="792700"/>
            <a:ext cx="703750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elvárt műszaki megbízhatóság a legkedvezőbb áron.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De milyen karbantartási stratégiával? 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862957" y="157148"/>
            <a:ext cx="37449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1. Gépkarbantartás célja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0909" y="1932592"/>
            <a:ext cx="6238215" cy="271703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1557751" y="2534548"/>
            <a:ext cx="16754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www.cnc.hu</a:t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 rot="-9608180">
            <a:off x="400679" y="4460982"/>
            <a:ext cx="1967346" cy="892191"/>
          </a:xfrm>
          <a:prstGeom prst="wedgeRoundRectCallout">
            <a:avLst>
              <a:gd fmla="val -45418" name="adj1"/>
              <a:gd fmla="val 130593" name="adj2"/>
              <a:gd fmla="val 16667" name="adj3"/>
            </a:avLst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/>
          <p:nvPr/>
        </p:nvSpPr>
        <p:spPr>
          <a:xfrm rot="10800000">
            <a:off x="3139686" y="5333821"/>
            <a:ext cx="1967346" cy="892191"/>
          </a:xfrm>
          <a:prstGeom prst="wedgeRoundRectCallout">
            <a:avLst>
              <a:gd fmla="val -25378" name="adj1"/>
              <a:gd fmla="val 129964" name="adj2"/>
              <a:gd fmla="val 16667" name="adj3"/>
            </a:avLst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/>
          <p:nvPr/>
        </p:nvSpPr>
        <p:spPr>
          <a:xfrm flipH="1" rot="10800000">
            <a:off x="6069405" y="5333817"/>
            <a:ext cx="2511966" cy="892195"/>
          </a:xfrm>
          <a:prstGeom prst="wedgeRoundRectCallout">
            <a:avLst>
              <a:gd fmla="val -20755" name="adj1"/>
              <a:gd fmla="val 164127" name="adj2"/>
              <a:gd fmla="val 16667" name="adj3"/>
            </a:avLst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/>
          <p:nvPr/>
        </p:nvSpPr>
        <p:spPr>
          <a:xfrm flipH="1" rot="9181259">
            <a:off x="9344763" y="4489099"/>
            <a:ext cx="2324149" cy="1003094"/>
          </a:xfrm>
          <a:prstGeom prst="wedgeRoundRectCallout">
            <a:avLst>
              <a:gd fmla="val -42766" name="adj1"/>
              <a:gd fmla="val 148478" name="adj2"/>
              <a:gd fmla="val 16667" name="adj3"/>
            </a:avLst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/>
          <p:nvPr/>
        </p:nvSpPr>
        <p:spPr>
          <a:xfrm rot="1273613">
            <a:off x="479013" y="4645467"/>
            <a:ext cx="18106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 géphasználat nem igényel odafigyelést.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3139686" y="5333821"/>
            <a:ext cx="204124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Felesleges anyag- és alkatrészcserét, leállási időt is tartalmazhat.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6143301" y="5397512"/>
            <a:ext cx="243807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 gép állapotától függő, optimalizált tevékenység műszakilag és pénzügyileg.</a:t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 rot="-1579222">
            <a:off x="9383294" y="4459051"/>
            <a:ext cx="242029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Főleg ipari gyártásnál, a prediktív karbantartás .következő fokozata, teljes automatizálás</a:t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5733143" y="1531364"/>
            <a:ext cx="2438400" cy="276252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454138" y="209583"/>
            <a:ext cx="116183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400" u="sng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Karbantartási mix: </a:t>
            </a:r>
            <a:r>
              <a:rPr b="0" i="0" lang="hu-HU" sz="2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egy gépcsoportban bármelyik stratégia, akár több is, párhuzamosan alkalmazható, attól függően, hogy mennyire fontos az adott gép-, részegység vagy gépelem.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1396" y="1465942"/>
            <a:ext cx="3152016" cy="2100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10863412" y="3364109"/>
            <a:ext cx="14108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KITE Zrt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7275565" y="3759846"/>
            <a:ext cx="46207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sng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Mobil gépcsoport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pl. traktor és vetőgép kapcsolat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2602" y="3684394"/>
            <a:ext cx="1347597" cy="135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5">
            <a:alphaModFix/>
          </a:blip>
          <a:srcRect b="0" l="0" r="0" t="20526"/>
          <a:stretch/>
        </p:blipFill>
        <p:spPr>
          <a:xfrm>
            <a:off x="3110966" y="3659432"/>
            <a:ext cx="1699862" cy="135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2574" y="1465942"/>
            <a:ext cx="2676509" cy="2006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526641" y="5197532"/>
            <a:ext cx="49742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sng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Stabil gépcsoport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pl. villamos hajtások, takarmány előállítás géprendszere, ventilátor-, és szivattyú rendszerek….. </a:t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47568" y="1437116"/>
            <a:ext cx="2026100" cy="20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7103153" y="4984437"/>
            <a:ext cx="496936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4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Prevenció: </a:t>
            </a:r>
            <a:r>
              <a:rPr b="0" i="0" lang="hu-HU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kritikus és fontos gépek állapotát, működési folyamatát mérni kell, előre jelezni a szükséges karbantartást, a várható meghibásodást.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8839736" y="4239254"/>
            <a:ext cx="377371" cy="73025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/>
          <p:nvPr/>
        </p:nvSpPr>
        <p:spPr>
          <a:xfrm rot="-5400000">
            <a:off x="6325523" y="5176582"/>
            <a:ext cx="377371" cy="73025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4259551" y="3566760"/>
            <a:ext cx="29338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https://chemplex.hu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www.gcmec.com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https://foxer.hu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        http://hu.dpwaterpump.com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754744" y="504708"/>
            <a:ext cx="96924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2. Állapotfelügyelet – a prediktív cselekvés alapja</a:t>
            </a:r>
            <a:endParaRPr b="0" i="0" sz="2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754744" y="1234633"/>
            <a:ext cx="7184570" cy="4962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A gépállapot felügyelet lehetővé teszi a karbantartás ütemezését, a szükséges intézkedéseket, hogy elkerüljék az elmulasztásának következményeit, mielőtt a hiba bekövetkezik.</a:t>
            </a:r>
            <a:endParaRPr/>
          </a:p>
          <a:p>
            <a:pPr indent="-1524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Előnyök</a:t>
            </a:r>
            <a:b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4625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Minimalizált termelés leállás</a:t>
            </a:r>
            <a:endParaRPr/>
          </a:p>
          <a:p>
            <a:pPr indent="-174625" lvl="0" marL="2667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Maximális termelékenység</a:t>
            </a:r>
            <a:endParaRPr/>
          </a:p>
          <a:p>
            <a:pPr indent="-174625" lvl="0" marL="2667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Kevesebb másodlagos kár</a:t>
            </a:r>
            <a:endParaRPr/>
          </a:p>
          <a:p>
            <a:pPr indent="-174625" lvl="0" marL="2667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Csökkentett alkatrész készlet</a:t>
            </a:r>
            <a:endParaRPr/>
          </a:p>
          <a:p>
            <a:pPr indent="-174625" lvl="0" marL="2667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magasabb minőségű javítás és rövidebb javítási időt</a:t>
            </a:r>
            <a:endParaRPr/>
          </a:p>
          <a:p>
            <a:pPr indent="-174625" lvl="0" marL="2667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Megtartott eszköz értéke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G_0401_3.jpg" id="127" name="Google Shape;127;p19"/>
          <p:cNvPicPr preferRelativeResize="0"/>
          <p:nvPr/>
        </p:nvPicPr>
        <p:blipFill rotWithShape="1">
          <a:blip r:embed="rId3">
            <a:alphaModFix/>
          </a:blip>
          <a:srcRect b="4103" l="5004" r="3956" t="3892"/>
          <a:stretch/>
        </p:blipFill>
        <p:spPr>
          <a:xfrm>
            <a:off x="8498115" y="1234633"/>
            <a:ext cx="1868215" cy="2056291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5715" y="3903663"/>
            <a:ext cx="3245722" cy="229165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8345715" y="6295694"/>
            <a:ext cx="315082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New Holland Farming Photography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8345715" y="3419959"/>
            <a:ext cx="315082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Forrás: SPM instrument</a:t>
            </a:r>
            <a:endParaRPr b="0" i="0" sz="1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923194" y="364829"/>
            <a:ext cx="7801808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3. Ellenőrző kérdések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Az </a:t>
            </a:r>
            <a:r>
              <a:rPr b="0" i="1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üres helyekre </a:t>
            </a: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keresse meg a helyes választ (válaszokat) a zárójeles opciók közül. </a:t>
            </a:r>
            <a:endParaRPr b="0" i="1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993530" y="2177561"/>
            <a:ext cx="920554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reaktív, preventív, prediktív és preskriptív karbantartási stratégiák olyan módszerek, melyek a gépek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……………………..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kívánják biztosítani  gazdaságilag is indokolható módszerekkel. </a:t>
            </a: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(műszaki megbízhatóságát, rendelkezésre állását, üzemképességét)</a:t>
            </a:r>
            <a:endParaRPr b="0" i="1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1160584" y="3620961"/>
            <a:ext cx="920554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karbantartási mix azt jelenti, hogy akár több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………….…….…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is használható a különböző gépeknél, attól függően, hogy mennyire létfontos – vagy nem – a gép az adott vállalkozás tevékenységében </a:t>
            </a: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(karbantartási stratégia, karbantartási módszer, ellenőrzési módszer és szerviz tevékenység)</a:t>
            </a:r>
            <a:endParaRPr b="0" i="1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1160584" y="4853356"/>
            <a:ext cx="93989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gépállapot felügyelet lehetővé teszi a gépfelhasználóknak, hogy minimalizált termelés leállás, </a:t>
            </a:r>
            <a:r>
              <a:rPr b="0" i="0" lang="hu-H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</a:t>
            </a:r>
            <a:r>
              <a:rPr b="0" i="0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csökkentett alkatrész készlet mellett történjen a termelés. (</a:t>
            </a:r>
            <a:r>
              <a:rPr b="0" i="1" lang="hu-HU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maximális termelékenység, kevesebb másodlagos kár)</a:t>
            </a:r>
            <a:endParaRPr b="0" i="1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2021-04-21T15:27:09Z</dcterms:created>
  <dc:creator>Péter Varga</dc:creator>
</cp:coreProperties>
</file>