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a175cdb81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2" name="Google Shape;112;gda175cdb81_0_3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da175cdb81_0_4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gda175cdb81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a175cdb81_0_4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gda175cdb81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da175cdb81_0_4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gda175cdb81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a175cdb81_0_4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gda175cdb81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da175cdb81_0_4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gda175cdb81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da175cdb81_0_4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gda175cdb81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da175cdb81_0_4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gda175cdb81_0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da175cdb81_0_4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gda175cdb81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da175cdb81_0_4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gda175cdb81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da175cdb81_0_5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gda175cdb81_0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da175cdb81_0_3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da175cdb81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da175cdb81_0_5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gda175cdb81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da175cdb81_0_5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gda175cdb81_0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da175cdb81_0_5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gda175cdb81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da175cdb81_0_5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da175cdb81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da175cdb81_0_5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gda175cdb81_0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da175cdb81_0_5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da175cdb81_0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da175cdb81_0_7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gda175cdb81_0_7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da175cdb81_0_5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gda175cdb81_0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da175cdb81_0_5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gda175cdb81_0_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da175cdb81_0_6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gda175cdb81_0_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da175cdb81_0_7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gda175cdb81_0_7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da175cdb81_0_6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gda175cdb81_0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da175cdb81_0_6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gda175cdb81_0_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a175cdb81_0_3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da175cdb81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a175cdb81_0_3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gda175cdb81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a175cdb81_0_3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da175cdb81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da175cdb81_0_3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gda175cdb81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da175cdb81_0_3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gda175cdb81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a175cdb81_0_4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gda175cdb81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ctrTitle"/>
          </p:nvPr>
        </p:nvSpPr>
        <p:spPr>
          <a:xfrm>
            <a:off x="1022420" y="1062614"/>
            <a:ext cx="6858000" cy="14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1022422" y="2618631"/>
            <a:ext cx="68580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pic>
        <p:nvPicPr>
          <p:cNvPr descr="A képen szöveg látható&#10;&#10;Automatikusan generált leírás" id="59" name="Google Shape;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6" y="7537"/>
            <a:ext cx="2471895" cy="680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241160" y="1369219"/>
            <a:ext cx="866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623888" y="747230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623888" y="2907024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241160" y="1369219"/>
            <a:ext cx="42738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2" type="body"/>
          </p:nvPr>
        </p:nvSpPr>
        <p:spPr>
          <a:xfrm>
            <a:off x="4629150" y="1369219"/>
            <a:ext cx="42789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>
  <p:cSld name="Összehasonlítá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241161" y="273844"/>
            <a:ext cx="8642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" type="body"/>
          </p:nvPr>
        </p:nvSpPr>
        <p:spPr>
          <a:xfrm>
            <a:off x="4629150" y="1431890"/>
            <a:ext cx="42546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6" name="Google Shape;76;p18"/>
          <p:cNvSpPr txBox="1"/>
          <p:nvPr>
            <p:ph idx="2" type="body"/>
          </p:nvPr>
        </p:nvSpPr>
        <p:spPr>
          <a:xfrm>
            <a:off x="4629150" y="1878806"/>
            <a:ext cx="42546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78" name="Google Shape;78;p18"/>
          <p:cNvSpPr txBox="1"/>
          <p:nvPr>
            <p:ph idx="3" type="body"/>
          </p:nvPr>
        </p:nvSpPr>
        <p:spPr>
          <a:xfrm>
            <a:off x="241161" y="1431890"/>
            <a:ext cx="42549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9" name="Google Shape;79;p18"/>
          <p:cNvSpPr txBox="1"/>
          <p:nvPr>
            <p:ph idx="4" type="body"/>
          </p:nvPr>
        </p:nvSpPr>
        <p:spPr>
          <a:xfrm>
            <a:off x="241161" y="1878806"/>
            <a:ext cx="42549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88" name="Google Shape;88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94" name="Google Shape;94;p22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" type="body"/>
          </p:nvPr>
        </p:nvSpPr>
        <p:spPr>
          <a:xfrm rot="5400000">
            <a:off x="2942814" y="-1332432"/>
            <a:ext cx="3263400" cy="86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8" name="Google Shape;98;p23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2" name="Google Shape;102;p24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 1">
  <p:cSld name="Csak cím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Google Shape;104;p25"/>
          <p:cNvCxnSpPr/>
          <p:nvPr/>
        </p:nvCxnSpPr>
        <p:spPr>
          <a:xfrm>
            <a:off x="579359" y="899491"/>
            <a:ext cx="402600" cy="0"/>
          </a:xfrm>
          <a:prstGeom prst="straightConnector1">
            <a:avLst/>
          </a:prstGeom>
          <a:noFill/>
          <a:ln cap="sq" cmpd="sng" w="38100">
            <a:solidFill>
              <a:srgbClr val="42E1F6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105" name="Google Shape;105;p25"/>
          <p:cNvSpPr txBox="1"/>
          <p:nvPr>
            <p:ph idx="10" type="dt"/>
          </p:nvPr>
        </p:nvSpPr>
        <p:spPr>
          <a:xfrm>
            <a:off x="49944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6" name="Google Shape;106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7" name="Google Shape;107;p25"/>
          <p:cNvSpPr txBox="1"/>
          <p:nvPr>
            <p:ph idx="12" type="sldNum"/>
          </p:nvPr>
        </p:nvSpPr>
        <p:spPr>
          <a:xfrm>
            <a:off x="6587159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5"/>
          <p:cNvSpPr txBox="1"/>
          <p:nvPr>
            <p:ph type="title"/>
          </p:nvPr>
        </p:nvSpPr>
        <p:spPr>
          <a:xfrm>
            <a:off x="499442" y="273844"/>
            <a:ext cx="72201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35D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25"/>
          <p:cNvSpPr txBox="1"/>
          <p:nvPr/>
        </p:nvSpPr>
        <p:spPr>
          <a:xfrm>
            <a:off x="7878337" y="273844"/>
            <a:ext cx="7662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" sz="900" u="none" cap="none" strike="noStrike">
                <a:solidFill>
                  <a:srgbClr val="8B8A8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b="0" i="0" lang="hu" sz="1700" u="none" cap="none" strike="noStrike">
                <a:solidFill>
                  <a:srgbClr val="42E1F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‹#›</a:t>
            </a:fld>
            <a:endParaRPr b="0" i="0" sz="1700" u="none" cap="none" strike="noStrike">
              <a:solidFill>
                <a:srgbClr val="42E1F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700"/>
              <a:buFont typeface="Calibri"/>
              <a:buNone/>
              <a:defRPr b="1" i="0" sz="27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41160" y="1369219"/>
            <a:ext cx="866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9E4A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9E4A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pic>
        <p:nvPicPr>
          <p:cNvPr descr="A képen szöveg látható&#10;&#10;Automatikusan generált leírás" id="54" name="Google Shape;54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64" y="4717670"/>
            <a:ext cx="1574317" cy="43336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9.jpg"/><Relationship Id="rId5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Relationship Id="rId4" Type="http://schemas.openxmlformats.org/officeDocument/2006/relationships/image" Target="../media/image19.png"/><Relationship Id="rId5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Relationship Id="rId4" Type="http://schemas.openxmlformats.org/officeDocument/2006/relationships/image" Target="../media/image22.jpg"/><Relationship Id="rId9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23.jpg"/><Relationship Id="rId7" Type="http://schemas.openxmlformats.org/officeDocument/2006/relationships/image" Target="../media/image25.jpg"/><Relationship Id="rId8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4" Type="http://schemas.openxmlformats.org/officeDocument/2006/relationships/image" Target="../media/image37.jpg"/><Relationship Id="rId5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jpg"/><Relationship Id="rId4" Type="http://schemas.openxmlformats.org/officeDocument/2006/relationships/image" Target="../media/image35.jpg"/><Relationship Id="rId5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Relationship Id="rId4" Type="http://schemas.openxmlformats.org/officeDocument/2006/relationships/image" Target="../media/image40.jpg"/><Relationship Id="rId9" Type="http://schemas.openxmlformats.org/officeDocument/2006/relationships/image" Target="../media/image44.pn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3.png"/><Relationship Id="rId8" Type="http://schemas.openxmlformats.org/officeDocument/2006/relationships/hyperlink" Target="https://www.headwallphotonics.com/blog/bid/336623/Hyperspectral-Sensors-for-UAV-Applications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jpg"/><Relationship Id="rId4" Type="http://schemas.openxmlformats.org/officeDocument/2006/relationships/image" Target="../media/image49.jpg"/><Relationship Id="rId9" Type="http://schemas.openxmlformats.org/officeDocument/2006/relationships/image" Target="../media/image48.png"/><Relationship Id="rId5" Type="http://schemas.openxmlformats.org/officeDocument/2006/relationships/image" Target="../media/image54.jpg"/><Relationship Id="rId6" Type="http://schemas.openxmlformats.org/officeDocument/2006/relationships/image" Target="../media/image55.jpg"/><Relationship Id="rId7" Type="http://schemas.openxmlformats.org/officeDocument/2006/relationships/image" Target="../media/image56.jpg"/><Relationship Id="rId8" Type="http://schemas.openxmlformats.org/officeDocument/2006/relationships/image" Target="../media/image5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8.png"/><Relationship Id="rId4" Type="http://schemas.openxmlformats.org/officeDocument/2006/relationships/image" Target="../media/image57.jpg"/><Relationship Id="rId5" Type="http://schemas.openxmlformats.org/officeDocument/2006/relationships/image" Target="../media/image6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1.png"/><Relationship Id="rId4" Type="http://schemas.openxmlformats.org/officeDocument/2006/relationships/image" Target="../media/image6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2.png"/><Relationship Id="rId4" Type="http://schemas.openxmlformats.org/officeDocument/2006/relationships/image" Target="../media/image59.png"/><Relationship Id="rId5" Type="http://schemas.openxmlformats.org/officeDocument/2006/relationships/image" Target="../media/image66.png"/><Relationship Id="rId6" Type="http://schemas.openxmlformats.org/officeDocument/2006/relationships/image" Target="../media/image67.jpg"/><Relationship Id="rId7" Type="http://schemas.openxmlformats.org/officeDocument/2006/relationships/image" Target="../media/image63.jpg"/><Relationship Id="rId8" Type="http://schemas.openxmlformats.org/officeDocument/2006/relationships/image" Target="../media/image6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0.png"/><Relationship Id="rId4" Type="http://schemas.openxmlformats.org/officeDocument/2006/relationships/image" Target="../media/image72.png"/><Relationship Id="rId5" Type="http://schemas.openxmlformats.org/officeDocument/2006/relationships/image" Target="../media/image7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 txBox="1"/>
          <p:nvPr>
            <p:ph type="ctrTitle"/>
          </p:nvPr>
        </p:nvSpPr>
        <p:spPr>
          <a:xfrm>
            <a:off x="1052233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4500"/>
              <a:buFont typeface="Calibri"/>
              <a:buNone/>
            </a:pPr>
            <a:r>
              <a:rPr lang="hu"/>
              <a:t>Monitoring drónok 1. rész</a:t>
            </a:r>
            <a:endParaRPr/>
          </a:p>
        </p:txBody>
      </p:sp>
      <p:sp>
        <p:nvSpPr>
          <p:cNvPr id="115" name="Google Shape;115;p26"/>
          <p:cNvSpPr txBox="1"/>
          <p:nvPr>
            <p:ph idx="1" type="subTitle"/>
          </p:nvPr>
        </p:nvSpPr>
        <p:spPr>
          <a:xfrm>
            <a:off x="1042147" y="2701528"/>
            <a:ext cx="6858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"/>
              <a:t>Dr. Milics Gábor - Turbéki Richárd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5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A felszín visszaverő képessége (A reflektancia)</a:t>
            </a:r>
            <a:endParaRPr/>
          </a:p>
        </p:txBody>
      </p:sp>
      <p:sp>
        <p:nvSpPr>
          <p:cNvPr id="192" name="Google Shape;192;p35"/>
          <p:cNvSpPr txBox="1"/>
          <p:nvPr>
            <p:ph idx="1" type="body"/>
          </p:nvPr>
        </p:nvSpPr>
        <p:spPr>
          <a:xfrm>
            <a:off x="346325" y="1252050"/>
            <a:ext cx="409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/>
              <a:t>A reflektancia (ρ) egy felszín visszaverő képességének leírására szolgál, a felszín által visszavert sugárzás és a felszínre eső sugárzás hányadosa. Értéke hullámhosszfüggő, a különböző hullámhosszúságú sugárzást különböző mértékben veri vissza egy adott felszín. A monitoring drónok kamerái kitüntetett visszaverődési tartományokban készítenek felvételeket.</a:t>
            </a:r>
            <a:endParaRPr/>
          </a:p>
        </p:txBody>
      </p:sp>
      <p:pic>
        <p:nvPicPr>
          <p:cNvPr id="193" name="Google Shape;19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8774" y="1628149"/>
            <a:ext cx="4125901" cy="25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5"/>
          <p:cNvSpPr txBox="1"/>
          <p:nvPr/>
        </p:nvSpPr>
        <p:spPr>
          <a:xfrm>
            <a:off x="4532438" y="4499456"/>
            <a:ext cx="984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KÉK (B)</a:t>
            </a:r>
            <a:endParaRPr sz="1000">
              <a:solidFill>
                <a:srgbClr val="0000FF"/>
              </a:solidFill>
            </a:endParaRPr>
          </a:p>
        </p:txBody>
      </p:sp>
      <p:sp>
        <p:nvSpPr>
          <p:cNvPr id="195" name="Google Shape;195;p35"/>
          <p:cNvSpPr txBox="1"/>
          <p:nvPr/>
        </p:nvSpPr>
        <p:spPr>
          <a:xfrm>
            <a:off x="5516813" y="4499456"/>
            <a:ext cx="1269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ZÖLD (G)</a:t>
            </a:r>
            <a:endParaRPr sz="1000">
              <a:solidFill>
                <a:srgbClr val="1C9E4A"/>
              </a:solidFill>
            </a:endParaRPr>
          </a:p>
        </p:txBody>
      </p:sp>
      <p:sp>
        <p:nvSpPr>
          <p:cNvPr id="196" name="Google Shape;196;p35"/>
          <p:cNvSpPr txBox="1"/>
          <p:nvPr/>
        </p:nvSpPr>
        <p:spPr>
          <a:xfrm>
            <a:off x="6661463" y="4499456"/>
            <a:ext cx="1398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VÖRÖS (R)</a:t>
            </a:r>
            <a:endParaRPr sz="1000">
              <a:solidFill>
                <a:srgbClr val="FF0000"/>
              </a:solidFill>
            </a:endParaRPr>
          </a:p>
        </p:txBody>
      </p:sp>
      <p:sp>
        <p:nvSpPr>
          <p:cNvPr id="197" name="Google Shape;197;p35"/>
          <p:cNvSpPr txBox="1"/>
          <p:nvPr/>
        </p:nvSpPr>
        <p:spPr>
          <a:xfrm>
            <a:off x="7961944" y="4499456"/>
            <a:ext cx="1398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 sz="2000">
                <a:latin typeface="Calibri"/>
                <a:ea typeface="Calibri"/>
                <a:cs typeface="Calibri"/>
                <a:sym typeface="Calibri"/>
              </a:rPr>
              <a:t>NIR</a:t>
            </a:r>
            <a:endParaRPr sz="1000"/>
          </a:p>
        </p:txBody>
      </p:sp>
      <p:sp>
        <p:nvSpPr>
          <p:cNvPr id="198" name="Google Shape;198;p35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6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Felmérő drónok - mint hordozóeszközök - fajtái</a:t>
            </a:r>
            <a:endParaRPr/>
          </a:p>
        </p:txBody>
      </p:sp>
      <p:sp>
        <p:nvSpPr>
          <p:cNvPr id="204" name="Google Shape;204;p36"/>
          <p:cNvSpPr txBox="1"/>
          <p:nvPr>
            <p:ph idx="1" type="body"/>
          </p:nvPr>
        </p:nvSpPr>
        <p:spPr>
          <a:xfrm>
            <a:off x="241160" y="1369219"/>
            <a:ext cx="866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342900" rtl="0" algn="l">
              <a:spcBef>
                <a:spcPts val="800"/>
              </a:spcBef>
              <a:spcAft>
                <a:spcPts val="0"/>
              </a:spcAft>
              <a:buSzPts val="2400"/>
              <a:buChar char="-"/>
            </a:pPr>
            <a:r>
              <a:rPr lang="hu" sz="2400"/>
              <a:t>Forgószárnyas (többnyire multirotoros) drónok</a:t>
            </a:r>
            <a:endParaRPr sz="2400"/>
          </a:p>
          <a:p>
            <a:pPr indent="-317500" lvl="0" marL="3429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hu" sz="2400"/>
              <a:t>Merevszárnyas drónok</a:t>
            </a:r>
            <a:endParaRPr sz="2400"/>
          </a:p>
          <a:p>
            <a:pPr indent="-317500" lvl="0" marL="3429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hu" sz="2400"/>
              <a:t>Hibrid megoldások</a:t>
            </a:r>
            <a:endParaRPr sz="2400"/>
          </a:p>
        </p:txBody>
      </p:sp>
      <p:sp>
        <p:nvSpPr>
          <p:cNvPr id="205" name="Google Shape;205;p36"/>
          <p:cNvSpPr txBox="1"/>
          <p:nvPr/>
        </p:nvSpPr>
        <p:spPr>
          <a:xfrm>
            <a:off x="556050" y="3376275"/>
            <a:ext cx="49863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 sz="20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forgószárnyas drónokkal a fel- és leszállás egyszerűbb, területteljesítményük viszont jóval kisebb, mint a merev szárnyas eszközöké.</a:t>
            </a:r>
            <a:endParaRPr sz="700"/>
          </a:p>
        </p:txBody>
      </p:sp>
      <p:pic>
        <p:nvPicPr>
          <p:cNvPr id="206" name="Google Shape;20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4313" y="1971422"/>
            <a:ext cx="2104519" cy="140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4856" y="1369219"/>
            <a:ext cx="1793080" cy="119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4856" y="3523350"/>
            <a:ext cx="1793081" cy="109299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6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Forgószárnyas drónok</a:t>
            </a:r>
            <a:endParaRPr/>
          </a:p>
        </p:txBody>
      </p:sp>
      <p:sp>
        <p:nvSpPr>
          <p:cNvPr id="215" name="Google Shape;215;p37"/>
          <p:cNvSpPr txBox="1"/>
          <p:nvPr>
            <p:ph idx="1" type="body"/>
          </p:nvPr>
        </p:nvSpPr>
        <p:spPr>
          <a:xfrm>
            <a:off x="241160" y="1369219"/>
            <a:ext cx="866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</a:pPr>
            <a:r>
              <a:rPr lang="hu" sz="2100"/>
              <a:t>Előnyei:</a:t>
            </a:r>
            <a:endParaRPr sz="2100"/>
          </a:p>
          <a:p>
            <a:pPr indent="-260350" lvl="0" marL="3429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500"/>
              <a:buChar char="-"/>
            </a:pPr>
            <a:r>
              <a:rPr lang="hu" sz="2100"/>
              <a:t>választható repülési sebesség</a:t>
            </a:r>
            <a:endParaRPr sz="2100"/>
          </a:p>
          <a:p>
            <a:pPr indent="-260350" lvl="0" marL="3429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hu" sz="2100"/>
              <a:t>könnyű fel-, és leszállás</a:t>
            </a:r>
            <a:endParaRPr sz="2100"/>
          </a:p>
          <a:p>
            <a:pPr indent="-260350" lvl="0" marL="3429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hu" sz="2100"/>
              <a:t>könnyű manőverezhetőség</a:t>
            </a:r>
            <a:endParaRPr sz="2100"/>
          </a:p>
          <a:p>
            <a:pPr indent="-260350" lvl="0" marL="3429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hu" sz="2100"/>
              <a:t>kicsi időjárási kitettség</a:t>
            </a:r>
            <a:endParaRPr sz="210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</a:pPr>
            <a:r>
              <a:rPr lang="hu" sz="2100"/>
              <a:t>Hátrányai:</a:t>
            </a:r>
            <a:endParaRPr sz="2100"/>
          </a:p>
          <a:p>
            <a:pPr indent="-260350" lvl="0" marL="3429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500"/>
              <a:buChar char="-"/>
            </a:pPr>
            <a:r>
              <a:rPr lang="hu" sz="2100"/>
              <a:t>kis területteljesítmény</a:t>
            </a:r>
            <a:endParaRPr sz="2100"/>
          </a:p>
          <a:p>
            <a:pPr indent="-260350" lvl="0" marL="3429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hu" sz="2100"/>
              <a:t>lassú adatgyűjtés</a:t>
            </a:r>
            <a:endParaRPr sz="210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</a:pPr>
            <a:r>
              <a:t/>
            </a:r>
            <a:endParaRPr sz="2100"/>
          </a:p>
          <a:p>
            <a:pPr indent="0" lvl="0" marL="3429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</a:pPr>
            <a:r>
              <a:t/>
            </a:r>
            <a:endParaRPr sz="2100"/>
          </a:p>
        </p:txBody>
      </p:sp>
      <p:sp>
        <p:nvSpPr>
          <p:cNvPr id="216" name="Google Shape;216;p37"/>
          <p:cNvSpPr txBox="1"/>
          <p:nvPr/>
        </p:nvSpPr>
        <p:spPr>
          <a:xfrm>
            <a:off x="474638" y="3844500"/>
            <a:ext cx="8306700" cy="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just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 sz="2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felhasználhatóság (kisebb vizsgálandó területek) a célfeladatok (gyors adatgyűjtés) valamint az ár-érték arány miatt hazánkban inkább a forgószárnyas, multirotoros drónok terjedtek el. </a:t>
            </a:r>
            <a:endParaRPr sz="1100"/>
          </a:p>
        </p:txBody>
      </p:sp>
      <p:pic>
        <p:nvPicPr>
          <p:cNvPr id="217" name="Google Shape;21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0650" y="492769"/>
            <a:ext cx="1720704" cy="2294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3882" y="492769"/>
            <a:ext cx="1474388" cy="14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2163" y="2291427"/>
            <a:ext cx="1774894" cy="133116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7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Merevszárnyas drónok</a:t>
            </a:r>
            <a:endParaRPr/>
          </a:p>
        </p:txBody>
      </p:sp>
      <p:sp>
        <p:nvSpPr>
          <p:cNvPr id="226" name="Google Shape;226;p38"/>
          <p:cNvSpPr txBox="1"/>
          <p:nvPr>
            <p:ph idx="1" type="body"/>
          </p:nvPr>
        </p:nvSpPr>
        <p:spPr>
          <a:xfrm>
            <a:off x="241154" y="1369225"/>
            <a:ext cx="52500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</a:pPr>
            <a:r>
              <a:rPr lang="hu" sz="2100"/>
              <a:t>Előnyei:</a:t>
            </a:r>
            <a:endParaRPr sz="2100"/>
          </a:p>
          <a:p>
            <a:pPr indent="-260350" lvl="0" marL="3429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500"/>
              <a:buChar char="-"/>
            </a:pPr>
            <a:r>
              <a:rPr lang="hu" sz="2100"/>
              <a:t>nagy területteljesítmény</a:t>
            </a:r>
            <a:endParaRPr sz="2100"/>
          </a:p>
          <a:p>
            <a:pPr indent="-298450" lvl="0" marL="3429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hu" sz="2100"/>
              <a:t>gyors adatgyűjtés</a:t>
            </a:r>
            <a:endParaRPr sz="210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</a:pPr>
            <a:r>
              <a:rPr lang="hu" sz="2100"/>
              <a:t>Hátrányai:</a:t>
            </a:r>
            <a:endParaRPr sz="2100"/>
          </a:p>
          <a:p>
            <a:pPr indent="-298450" lvl="0" marL="3429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hu" sz="2100"/>
              <a:t>leszállás nehézkes, mivel területet kell biztosítani a művelethez</a:t>
            </a:r>
            <a:endParaRPr sz="2100"/>
          </a:p>
          <a:p>
            <a:pPr indent="-298450" lvl="0" marL="3429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hu" sz="2100"/>
              <a:t>időjárás, fényviszony kitettség</a:t>
            </a:r>
            <a:endParaRPr sz="2100"/>
          </a:p>
          <a:p>
            <a:pPr indent="0" lvl="0" marL="3429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</a:pPr>
            <a:r>
              <a:t/>
            </a:r>
            <a:endParaRPr sz="2100"/>
          </a:p>
        </p:txBody>
      </p:sp>
      <p:pic>
        <p:nvPicPr>
          <p:cNvPr id="227" name="Google Shape;2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3000" y="623753"/>
            <a:ext cx="3031668" cy="280655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8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Ã©ptalÃ¡lat a kÃ¶vetkezÅre: âdji phantom 3 proâ" id="233" name="Google Shape;23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0499" y="3580271"/>
            <a:ext cx="2400544" cy="143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9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A forgószárnyas és a merevszárnyas drónok összehasonlítása</a:t>
            </a:r>
            <a:endParaRPr/>
          </a:p>
        </p:txBody>
      </p:sp>
      <p:sp>
        <p:nvSpPr>
          <p:cNvPr id="235" name="Google Shape;235;p39"/>
          <p:cNvSpPr txBox="1"/>
          <p:nvPr>
            <p:ph idx="1" type="body"/>
          </p:nvPr>
        </p:nvSpPr>
        <p:spPr>
          <a:xfrm>
            <a:off x="241156" y="1342800"/>
            <a:ext cx="38454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</a:pPr>
            <a:r>
              <a:rPr lang="hu" sz="2100"/>
              <a:t>Előnyei:</a:t>
            </a:r>
            <a:endParaRPr sz="2100"/>
          </a:p>
          <a:p>
            <a:pPr indent="-260350" lvl="0" marL="3429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500"/>
              <a:buChar char="-"/>
            </a:pPr>
            <a:r>
              <a:rPr lang="hu" sz="2100"/>
              <a:t>nagy területteljesítmény</a:t>
            </a:r>
            <a:endParaRPr sz="2100"/>
          </a:p>
          <a:p>
            <a:pPr indent="-298450" lvl="0" marL="3429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hu" sz="2100"/>
              <a:t>gyors adatgyűjtés</a:t>
            </a:r>
            <a:endParaRPr sz="210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</a:pPr>
            <a:r>
              <a:rPr lang="hu" sz="2100"/>
              <a:t>Hátrányai:</a:t>
            </a:r>
            <a:endParaRPr sz="2100"/>
          </a:p>
          <a:p>
            <a:pPr indent="-298450" lvl="0" marL="3429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hu" sz="2100"/>
              <a:t>fel- és leszállás nehézkes, mivel területet kell biztosítani a művelethez</a:t>
            </a:r>
            <a:endParaRPr sz="2100"/>
          </a:p>
          <a:p>
            <a:pPr indent="-298450" lvl="0" marL="3429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hu" sz="2100"/>
              <a:t>időjárás, fényviszony kitettség</a:t>
            </a:r>
            <a:endParaRPr sz="2100"/>
          </a:p>
          <a:p>
            <a:pPr indent="0" lvl="0" marL="3429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</a:pPr>
            <a:r>
              <a:t/>
            </a:r>
            <a:endParaRPr sz="2100"/>
          </a:p>
        </p:txBody>
      </p:sp>
      <p:pic>
        <p:nvPicPr>
          <p:cNvPr descr="http://www.geo-matching.com/upload/2184-general.png" id="236" name="Google Shape;23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6638" y="3303601"/>
            <a:ext cx="2628039" cy="175202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9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9300" y="901375"/>
            <a:ext cx="5205749" cy="86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9"/>
          <p:cNvSpPr txBox="1"/>
          <p:nvPr/>
        </p:nvSpPr>
        <p:spPr>
          <a:xfrm>
            <a:off x="4449625" y="1588050"/>
            <a:ext cx="25155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✅könnyű irányítás, manőverezőképesség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✅képes egy helyben lebegni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✅horizontális és vertikális irányíthatóság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✅vertikális fel, és leszállás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✅kompakt méret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✅alacsony ár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✅egyetlen pontra képes leszállni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❌rövid repülési idő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❌kis súlyú hasznos terhet bír el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❌alacsony szél stabilitás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❌relatív lassú repülési sebesség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9"/>
          <p:cNvSpPr txBox="1"/>
          <p:nvPr/>
        </p:nvSpPr>
        <p:spPr>
          <a:xfrm>
            <a:off x="6721525" y="1588050"/>
            <a:ext cx="25155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❌képzettséget igénylő használat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❌nem képes fix pozícióban maradni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❌csak horizontálisan képes repülni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❌csak kézből képes felszállni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❌robosztus szerkezetű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❌drága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❌nehézkes leszállás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✅hosszú repülési idő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✅nagyobb súlyú hasznos terhet is szállíthat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✅jó széltűrés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latin typeface="Calibri"/>
                <a:ea typeface="Calibri"/>
                <a:cs typeface="Calibri"/>
                <a:sym typeface="Calibri"/>
              </a:rPr>
              <a:t>✅nagyobb repülési sebesség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Egy multirotoros monitoring drón-rendszer elemei</a:t>
            </a:r>
            <a:endParaRPr/>
          </a:p>
        </p:txBody>
      </p:sp>
      <p:sp>
        <p:nvSpPr>
          <p:cNvPr id="246" name="Google Shape;246;p40"/>
          <p:cNvSpPr txBox="1"/>
          <p:nvPr>
            <p:ph idx="1" type="body"/>
          </p:nvPr>
        </p:nvSpPr>
        <p:spPr>
          <a:xfrm>
            <a:off x="241160" y="1369219"/>
            <a:ext cx="866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/>
              <a:t>Drón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/>
              <a:t>Kamera / szenzor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/>
              <a:t>Kontroller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/>
              <a:t>Akkumulátorok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/>
              <a:t>Multitöltő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/>
              <a:t>Vezérlő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/>
              <a:t>Kontroller állvány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247" name="Google Shape;24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3144" y="3374606"/>
            <a:ext cx="2089702" cy="156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4856" y="1236656"/>
            <a:ext cx="1504352" cy="15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1556" y="1369217"/>
            <a:ext cx="1859231" cy="95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3137" y="1236656"/>
            <a:ext cx="2089708" cy="156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90742" y="2893669"/>
            <a:ext cx="1591970" cy="2048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00735" y="2545453"/>
            <a:ext cx="1504348" cy="112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00743" y="3900188"/>
            <a:ext cx="1504350" cy="104169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0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Fényszenzor használata</a:t>
            </a:r>
            <a:endParaRPr/>
          </a:p>
        </p:txBody>
      </p:sp>
      <p:sp>
        <p:nvSpPr>
          <p:cNvPr id="260" name="Google Shape;260;p41"/>
          <p:cNvSpPr txBox="1"/>
          <p:nvPr>
            <p:ph idx="1" type="body"/>
          </p:nvPr>
        </p:nvSpPr>
        <p:spPr>
          <a:xfrm>
            <a:off x="241155" y="1142400"/>
            <a:ext cx="4807500" cy="3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</a:pPr>
            <a:r>
              <a:rPr lang="hu" sz="2000"/>
              <a:t>A beeső fény intenzitásának ismerete elengedhetetlen fontosságú a kisebb fényviszony változások hatásának kiküszöbölésére. Egyes drónok esetén a fényszenzor segítségével automatikus a képek kalibrációja. Az összetettebb kamerák  esetén minden esetben szükség van a kamera kalibrációjára. </a:t>
            </a:r>
            <a:endParaRPr sz="2000"/>
          </a:p>
        </p:txBody>
      </p:sp>
      <p:pic>
        <p:nvPicPr>
          <p:cNvPr id="261" name="Google Shape;26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513" y="2326088"/>
            <a:ext cx="3397201" cy="225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8966" y="328294"/>
            <a:ext cx="2869713" cy="174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1"/>
          <p:cNvSpPr/>
          <p:nvPr/>
        </p:nvSpPr>
        <p:spPr>
          <a:xfrm>
            <a:off x="6455680" y="778050"/>
            <a:ext cx="582900" cy="6138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1"/>
          <p:cNvSpPr/>
          <p:nvPr/>
        </p:nvSpPr>
        <p:spPr>
          <a:xfrm>
            <a:off x="6611836" y="2691131"/>
            <a:ext cx="582900" cy="6138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65" name="Google Shape;265;p41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2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A reflektancia kalibráció</a:t>
            </a:r>
            <a:endParaRPr/>
          </a:p>
        </p:txBody>
      </p:sp>
      <p:sp>
        <p:nvSpPr>
          <p:cNvPr id="271" name="Google Shape;271;p42"/>
          <p:cNvSpPr txBox="1"/>
          <p:nvPr>
            <p:ph idx="1" type="body"/>
          </p:nvPr>
        </p:nvSpPr>
        <p:spPr>
          <a:xfrm>
            <a:off x="241150" y="1397725"/>
            <a:ext cx="4107900" cy="29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/>
              <a:t>A fény visszaverődési tulajdonságainak eltérése miatti kalibráció lehetőséget nyújt arra, hogy az egyes idősoros felmérések összehasonlíthatóvá váljanak. Az értékszerűen vizsgálható mérések lehetővé teszik a folyamatok vizsgálatát. A kalibrációhoz speciális kalibráló panelre van szükség.</a:t>
            </a:r>
            <a:endParaRPr/>
          </a:p>
        </p:txBody>
      </p:sp>
      <p:pic>
        <p:nvPicPr>
          <p:cNvPr id="272" name="Google Shape;27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5903" y="790855"/>
            <a:ext cx="2345963" cy="22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2"/>
          <p:cNvSpPr txBox="1"/>
          <p:nvPr/>
        </p:nvSpPr>
        <p:spPr>
          <a:xfrm>
            <a:off x="4416825" y="3846656"/>
            <a:ext cx="44649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kalibrációt minden repülés előtt és után el kell végezni!</a:t>
            </a:r>
            <a:endParaRPr sz="300">
              <a:solidFill>
                <a:srgbClr val="FF0000"/>
              </a:solidFill>
            </a:endParaRPr>
          </a:p>
        </p:txBody>
      </p:sp>
      <p:pic>
        <p:nvPicPr>
          <p:cNvPr id="274" name="Google Shape;27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1003" y="673462"/>
            <a:ext cx="1713658" cy="228487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2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3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Kalibrációs panel használata</a:t>
            </a:r>
            <a:endParaRPr/>
          </a:p>
        </p:txBody>
      </p:sp>
      <p:sp>
        <p:nvSpPr>
          <p:cNvPr id="281" name="Google Shape;281;p43"/>
          <p:cNvSpPr txBox="1"/>
          <p:nvPr>
            <p:ph idx="1" type="body"/>
          </p:nvPr>
        </p:nvSpPr>
        <p:spPr>
          <a:xfrm>
            <a:off x="241150" y="1143450"/>
            <a:ext cx="4768500" cy="34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 sz="2000"/>
              <a:t>A repülés előtt és után lefotózott panel segítségével a felmérések megbízhatósága növelhető és az értékek normalizálása megtörténik. A kalibrációs panelről készített felvételeket a képfeldolgozás során a szoftverek külön kezelik, ezek hiányában a fényvisszaverődési értékek eltérése miatt a felvételek nem lesznek összevethetők.  </a:t>
            </a:r>
            <a:endParaRPr sz="2000"/>
          </a:p>
          <a:p>
            <a:pPr indent="0" lvl="0" marL="0" rtl="0" algn="just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 sz="2000"/>
              <a:t>Szikrázóan napos időben csak a panel használata javasolt, borult időben a fényszenzor és a panel együtt.</a:t>
            </a:r>
            <a:endParaRPr sz="2000"/>
          </a:p>
        </p:txBody>
      </p:sp>
      <p:pic>
        <p:nvPicPr>
          <p:cNvPr id="282" name="Google Shape;28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6619" y="948824"/>
            <a:ext cx="3418050" cy="25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6868" y="4034437"/>
            <a:ext cx="5341070" cy="8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3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4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A monitoring drónok üzemeltetésének feltételrendszere</a:t>
            </a:r>
            <a:endParaRPr/>
          </a:p>
        </p:txBody>
      </p:sp>
      <p:sp>
        <p:nvSpPr>
          <p:cNvPr id="290" name="Google Shape;290;p44"/>
          <p:cNvSpPr txBox="1"/>
          <p:nvPr>
            <p:ph idx="1" type="body"/>
          </p:nvPr>
        </p:nvSpPr>
        <p:spPr>
          <a:xfrm>
            <a:off x="241160" y="1369219"/>
            <a:ext cx="866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66666"/>
              <a:buNone/>
            </a:pPr>
            <a:r>
              <a:rPr lang="hu"/>
              <a:t>Eszközpark összeállítása során figyelembe veendők</a:t>
            </a:r>
            <a:endParaRPr/>
          </a:p>
          <a:p>
            <a:pPr indent="-247332" lvl="0" marL="342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66666"/>
              <a:buChar char="-"/>
            </a:pPr>
            <a:r>
              <a:rPr lang="hu"/>
              <a:t>felhasználás szerinti kamera/drón megválasztása</a:t>
            </a:r>
            <a:endParaRPr/>
          </a:p>
          <a:p>
            <a:pPr indent="-247332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6666"/>
              <a:buChar char="-"/>
            </a:pPr>
            <a:r>
              <a:rPr lang="hu"/>
              <a:t>területteljesítmény igényének felmérése (akkumulátorok száma)</a:t>
            </a:r>
            <a:endParaRPr/>
          </a:p>
          <a:p>
            <a:pPr indent="-247332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6666"/>
              <a:buChar char="-"/>
            </a:pPr>
            <a:r>
              <a:rPr lang="hu"/>
              <a:t>vezérlőegység (tablet) a tervező futtatásához</a:t>
            </a:r>
            <a:endParaRPr/>
          </a:p>
          <a:p>
            <a:pPr indent="-247332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6666"/>
              <a:buChar char="-"/>
            </a:pPr>
            <a:r>
              <a:rPr lang="hu"/>
              <a:t>multitöltő </a:t>
            </a:r>
            <a:endParaRPr/>
          </a:p>
          <a:p>
            <a:pPr indent="-247332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6666"/>
              <a:buChar char="-"/>
            </a:pPr>
            <a:r>
              <a:rPr lang="hu"/>
              <a:t>autós töltő</a:t>
            </a:r>
            <a:endParaRPr/>
          </a:p>
          <a:p>
            <a:pPr indent="-247332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6666"/>
              <a:buChar char="-"/>
            </a:pPr>
            <a:r>
              <a:rPr lang="hu"/>
              <a:t>kontroller tartó állvány</a:t>
            </a:r>
            <a:endParaRPr/>
          </a:p>
          <a:p>
            <a:pPr indent="-247332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6666"/>
              <a:buChar char="-"/>
            </a:pPr>
            <a:r>
              <a:rPr lang="hu"/>
              <a:t>leszálló pad</a:t>
            </a:r>
            <a:endParaRPr/>
          </a:p>
          <a:p>
            <a:pPr indent="-247332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6666"/>
              <a:buChar char="-"/>
            </a:pPr>
            <a:r>
              <a:rPr lang="hu"/>
              <a:t>napellenző</a:t>
            </a:r>
            <a:endParaRPr/>
          </a:p>
          <a:p>
            <a:pPr indent="0" lvl="0" marL="342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/>
              <a:t>+</a:t>
            </a:r>
            <a:endParaRPr/>
          </a:p>
          <a:p>
            <a:pPr indent="-247332" lvl="0" marL="342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66666"/>
              <a:buChar char="-"/>
            </a:pPr>
            <a:r>
              <a:rPr lang="hu"/>
              <a:t>RTK bázisállomás</a:t>
            </a:r>
            <a:endParaRPr/>
          </a:p>
          <a:p>
            <a:pPr indent="-247332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6666"/>
              <a:buChar char="-"/>
            </a:pPr>
            <a:r>
              <a:rPr lang="hu"/>
              <a:t>reflektancia panel</a:t>
            </a:r>
            <a:endParaRPr/>
          </a:p>
          <a:p>
            <a:pPr indent="-247332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6666"/>
              <a:buChar char="-"/>
            </a:pPr>
            <a:r>
              <a:rPr lang="hu"/>
              <a:t>Földi illesztési pontok (GCP) kijelölés</a:t>
            </a:r>
            <a:endParaRPr/>
          </a:p>
        </p:txBody>
      </p:sp>
      <p:pic>
        <p:nvPicPr>
          <p:cNvPr id="291" name="Google Shape;29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4113" y="1411274"/>
            <a:ext cx="1530881" cy="73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1088" y="2603588"/>
            <a:ext cx="2786849" cy="189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0250" y="3926638"/>
            <a:ext cx="1105594" cy="108892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4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7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Tartalomjegyzék I.</a:t>
            </a:r>
            <a:endParaRPr/>
          </a:p>
        </p:txBody>
      </p:sp>
      <p:sp>
        <p:nvSpPr>
          <p:cNvPr id="121" name="Google Shape;121;p27"/>
          <p:cNvSpPr txBox="1"/>
          <p:nvPr>
            <p:ph idx="1" type="body"/>
          </p:nvPr>
        </p:nvSpPr>
        <p:spPr>
          <a:xfrm>
            <a:off x="241160" y="1369219"/>
            <a:ext cx="866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6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66666"/>
              <a:buNone/>
            </a:pPr>
            <a:r>
              <a:rPr lang="hu"/>
              <a:t>Bevezetés, általános ismertetés									4. dia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66666"/>
              <a:buNone/>
            </a:pPr>
            <a:r>
              <a:rPr lang="hu"/>
              <a:t>A tananyag célja											5. dia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66666"/>
              <a:buNone/>
            </a:pPr>
            <a:r>
              <a:rPr lang="hu"/>
              <a:t>Témaspecifikus szakmai kérdések									6.  dia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66666"/>
              <a:buFont typeface="Arial"/>
              <a:buNone/>
            </a:pPr>
            <a:r>
              <a:rPr lang="hu"/>
              <a:t>Miért használjunk monitoring drónokat?								7. dia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66666"/>
              <a:buFont typeface="Arial"/>
              <a:buNone/>
            </a:pPr>
            <a:r>
              <a:rPr lang="hu"/>
              <a:t>Műholdkép vagy drónfelvétel? 									8. dia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ct val="66666"/>
              <a:buNone/>
            </a:pPr>
            <a:r>
              <a:rPr lang="hu"/>
              <a:t>A spektrum												9. dia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ct val="66666"/>
              <a:buNone/>
            </a:pPr>
            <a:r>
              <a:rPr lang="hu"/>
              <a:t>A felszín visszaverő képessége (reflektancia)							10. dia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ct val="66666"/>
              <a:buNone/>
            </a:pPr>
            <a:r>
              <a:rPr lang="hu"/>
              <a:t>Felmérő drónok - mint hordozóeszközök - fajtái 						11. dia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66666"/>
              <a:buFont typeface="Arial"/>
              <a:buNone/>
            </a:pPr>
            <a:r>
              <a:rPr lang="hu"/>
              <a:t>Forgószárnyas drónok	</a:t>
            </a:r>
            <a:r>
              <a:rPr lang="hu"/>
              <a:t>									12. dia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66666"/>
              <a:buFont typeface="Arial"/>
              <a:buNone/>
            </a:pPr>
            <a:r>
              <a:rPr lang="hu"/>
              <a:t>Merevszárnyas drónok										13. dia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66666"/>
              <a:buFont typeface="Arial"/>
              <a:buNone/>
            </a:pPr>
            <a:r>
              <a:rPr lang="hu"/>
              <a:t>Forgószárnyas és a merevszárnyas drónok összehasonlítása 					14. dia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66666"/>
              <a:buFont typeface="Arial"/>
              <a:buNone/>
            </a:pPr>
            <a:r>
              <a:rPr lang="hu"/>
              <a:t>Egy multirotoros drónrendszer elemei								15. dia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ct val="66666"/>
              <a:buNone/>
            </a:pPr>
            <a:r>
              <a:rPr lang="hu"/>
              <a:t>A fényszenzor használata										16. dia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5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Kamera: az adatgyűjtés eszköze</a:t>
            </a:r>
            <a:endParaRPr/>
          </a:p>
        </p:txBody>
      </p:sp>
      <p:sp>
        <p:nvSpPr>
          <p:cNvPr id="300" name="Google Shape;300;p45"/>
          <p:cNvSpPr txBox="1"/>
          <p:nvPr>
            <p:ph idx="1" type="body"/>
          </p:nvPr>
        </p:nvSpPr>
        <p:spPr>
          <a:xfrm>
            <a:off x="241160" y="1369219"/>
            <a:ext cx="866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/>
              <a:t>RGB kamera</a:t>
            </a:r>
            <a:endParaRPr/>
          </a:p>
        </p:txBody>
      </p:sp>
      <p:pic>
        <p:nvPicPr>
          <p:cNvPr id="301" name="Google Shape;30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244" y="1825331"/>
            <a:ext cx="1463551" cy="1170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7838" y="1905508"/>
            <a:ext cx="1835892" cy="99427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5"/>
          <p:cNvSpPr txBox="1"/>
          <p:nvPr/>
        </p:nvSpPr>
        <p:spPr>
          <a:xfrm>
            <a:off x="5680294" y="1331963"/>
            <a:ext cx="28230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hu" sz="2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Multispektrális kamera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45"/>
          <p:cNvSpPr txBox="1"/>
          <p:nvPr>
            <p:ph idx="1" type="body"/>
          </p:nvPr>
        </p:nvSpPr>
        <p:spPr>
          <a:xfrm>
            <a:off x="241163" y="3101156"/>
            <a:ext cx="3992100" cy="1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hu" sz="1700"/>
              <a:t>A távérzékelésben az emberi szem által hasznosítható információk előállítására használják, segítségével megállapítást tehetünk a növényállomány állapotát illetően és számszerűsíthetünk károkozást, vagy a növény egyedek számát.</a:t>
            </a:r>
            <a:endParaRPr sz="1700"/>
          </a:p>
        </p:txBody>
      </p:sp>
      <p:sp>
        <p:nvSpPr>
          <p:cNvPr id="305" name="Google Shape;305;p45"/>
          <p:cNvSpPr txBox="1"/>
          <p:nvPr/>
        </p:nvSpPr>
        <p:spPr>
          <a:xfrm>
            <a:off x="4499269" y="3044006"/>
            <a:ext cx="4315200" cy="20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7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Növényélettani mérésekre szolgáló szenzorok, melyek hullámhossz sávonként képesek vizsgálni a területet. Értékszerű vizsgálatok végezhetők el, melyek idősorosan megbízhatóan összehasonlíthatók és nagy érzékenységgel rendelkeznek élettani szempontból. Képesek például korai elváltozásokat detektálni.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61156" y="1737178"/>
            <a:ext cx="2069351" cy="117058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5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6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Kamera: speciális kamerák</a:t>
            </a:r>
            <a:endParaRPr/>
          </a:p>
        </p:txBody>
      </p:sp>
      <p:sp>
        <p:nvSpPr>
          <p:cNvPr id="313" name="Google Shape;313;p46"/>
          <p:cNvSpPr txBox="1"/>
          <p:nvPr>
            <p:ph idx="1" type="body"/>
          </p:nvPr>
        </p:nvSpPr>
        <p:spPr>
          <a:xfrm>
            <a:off x="241160" y="1369219"/>
            <a:ext cx="866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/>
              <a:t>Hőkamera</a:t>
            </a:r>
            <a:endParaRPr/>
          </a:p>
        </p:txBody>
      </p:sp>
      <p:sp>
        <p:nvSpPr>
          <p:cNvPr id="314" name="Google Shape;314;p46"/>
          <p:cNvSpPr txBox="1"/>
          <p:nvPr/>
        </p:nvSpPr>
        <p:spPr>
          <a:xfrm>
            <a:off x="5058600" y="1331963"/>
            <a:ext cx="28230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hu" sz="2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Hiperspektrális kamera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46"/>
          <p:cNvSpPr txBox="1"/>
          <p:nvPr>
            <p:ph idx="1" type="body"/>
          </p:nvPr>
        </p:nvSpPr>
        <p:spPr>
          <a:xfrm>
            <a:off x="241163" y="3612431"/>
            <a:ext cx="3992100" cy="1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hu" sz="1700"/>
              <a:t>A hőkamerák felvételei információt nyújtanak a növényállomány stresszes állapotáról.</a:t>
            </a:r>
            <a:endParaRPr sz="1700"/>
          </a:p>
        </p:txBody>
      </p:sp>
      <p:sp>
        <p:nvSpPr>
          <p:cNvPr id="316" name="Google Shape;316;p46"/>
          <p:cNvSpPr txBox="1"/>
          <p:nvPr/>
        </p:nvSpPr>
        <p:spPr>
          <a:xfrm>
            <a:off x="4792744" y="3591881"/>
            <a:ext cx="3849300" cy="10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7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hiperspektrális felvételek a spektrumtartomány sok hullámhosszán készítenek felvételeket. Alkalmazásuk jelenleg elsősorban a kutatásban indokolt. 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63" y="1934606"/>
            <a:ext cx="1560547" cy="1604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0866" y="1934606"/>
            <a:ext cx="2139249" cy="16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5769" y="2367975"/>
            <a:ext cx="509456" cy="407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2044" y="2181141"/>
            <a:ext cx="509456" cy="40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01688" y="1923180"/>
            <a:ext cx="2822851" cy="1587858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6"/>
          <p:cNvSpPr txBox="1"/>
          <p:nvPr/>
        </p:nvSpPr>
        <p:spPr>
          <a:xfrm>
            <a:off x="4887863" y="4725506"/>
            <a:ext cx="343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u="sng">
                <a:solidFill>
                  <a:schemeClr val="hlink"/>
                </a:solidFill>
                <a:hlinkClick r:id="rId8"/>
              </a:rPr>
              <a:t>Hyperspectral Sensors for UAV Applications (headwallphotonics.com)</a:t>
            </a:r>
            <a:endParaRPr sz="1100"/>
          </a:p>
        </p:txBody>
      </p:sp>
      <p:pic>
        <p:nvPicPr>
          <p:cNvPr id="323" name="Google Shape;323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98281" y="3073144"/>
            <a:ext cx="968826" cy="437888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6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7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A kamerák által gyűjtött képek</a:t>
            </a:r>
            <a:endParaRPr/>
          </a:p>
        </p:txBody>
      </p:sp>
      <p:sp>
        <p:nvSpPr>
          <p:cNvPr id="330" name="Google Shape;330;p47"/>
          <p:cNvSpPr txBox="1"/>
          <p:nvPr>
            <p:ph idx="1" type="body"/>
          </p:nvPr>
        </p:nvSpPr>
        <p:spPr>
          <a:xfrm>
            <a:off x="241160" y="1369219"/>
            <a:ext cx="866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hu"/>
              <a:t>RGB felvétel</a:t>
            </a:r>
            <a:endParaRPr/>
          </a:p>
        </p:txBody>
      </p:sp>
      <p:sp>
        <p:nvSpPr>
          <p:cNvPr id="331" name="Google Shape;331;p47"/>
          <p:cNvSpPr txBox="1"/>
          <p:nvPr/>
        </p:nvSpPr>
        <p:spPr>
          <a:xfrm>
            <a:off x="3255309" y="1025456"/>
            <a:ext cx="29148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 sz="2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Multispektrális felvételek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63" y="2134505"/>
            <a:ext cx="3260984" cy="21734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3" name="Google Shape;333;p47"/>
          <p:cNvGrpSpPr/>
          <p:nvPr/>
        </p:nvGrpSpPr>
        <p:grpSpPr>
          <a:xfrm>
            <a:off x="4189790" y="1497477"/>
            <a:ext cx="1045933" cy="3447508"/>
            <a:chOff x="8548599" y="1941949"/>
            <a:chExt cx="1394577" cy="4596677"/>
          </a:xfrm>
        </p:grpSpPr>
        <p:pic>
          <p:nvPicPr>
            <p:cNvPr id="334" name="Google Shape;334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548599" y="5377477"/>
              <a:ext cx="1394576" cy="1161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47"/>
            <p:cNvSpPr txBox="1"/>
            <p:nvPr/>
          </p:nvSpPr>
          <p:spPr>
            <a:xfrm>
              <a:off x="8548599" y="5377475"/>
              <a:ext cx="4839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100">
                  <a:latin typeface="Calibri"/>
                  <a:ea typeface="Calibri"/>
                  <a:cs typeface="Calibri"/>
                  <a:sym typeface="Calibri"/>
                </a:rPr>
                <a:t>NIR</a:t>
              </a:r>
              <a:endParaRPr sz="11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6" name="Google Shape;336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548600" y="4232294"/>
              <a:ext cx="1394576" cy="10459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7" name="Google Shape;337;p47"/>
            <p:cNvSpPr txBox="1"/>
            <p:nvPr/>
          </p:nvSpPr>
          <p:spPr>
            <a:xfrm>
              <a:off x="8548599" y="4232300"/>
              <a:ext cx="483900" cy="63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1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RED</a:t>
              </a:r>
              <a:endParaRPr sz="1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8" name="Google Shape;338;p4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48600" y="3087121"/>
              <a:ext cx="1394563" cy="1045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47"/>
            <p:cNvSpPr txBox="1"/>
            <p:nvPr/>
          </p:nvSpPr>
          <p:spPr>
            <a:xfrm>
              <a:off x="8548600" y="3087125"/>
              <a:ext cx="7440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100">
                  <a:solidFill>
                    <a:srgbClr val="38761D"/>
                  </a:solidFill>
                  <a:latin typeface="Calibri"/>
                  <a:ea typeface="Calibri"/>
                  <a:cs typeface="Calibri"/>
                  <a:sym typeface="Calibri"/>
                </a:rPr>
                <a:t>GREEN</a:t>
              </a:r>
              <a:endParaRPr sz="11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0" name="Google Shape;340;p4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548600" y="1941949"/>
              <a:ext cx="1394576" cy="1045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p47"/>
            <p:cNvSpPr txBox="1"/>
            <p:nvPr/>
          </p:nvSpPr>
          <p:spPr>
            <a:xfrm>
              <a:off x="8548600" y="1941950"/>
              <a:ext cx="7440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1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BLUE</a:t>
              </a:r>
              <a:endParaRPr sz="11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2" name="Google Shape;342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3369" y="2132137"/>
            <a:ext cx="2914876" cy="217818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7"/>
          <p:cNvSpPr txBox="1"/>
          <p:nvPr/>
        </p:nvSpPr>
        <p:spPr>
          <a:xfrm>
            <a:off x="6070059" y="1454972"/>
            <a:ext cx="26214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 sz="2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Származtatott indexek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7"/>
          <p:cNvSpPr txBox="1"/>
          <p:nvPr/>
        </p:nvSpPr>
        <p:spPr>
          <a:xfrm>
            <a:off x="5923369" y="2134500"/>
            <a:ext cx="507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>
                <a:latin typeface="Calibri"/>
                <a:ea typeface="Calibri"/>
                <a:cs typeface="Calibri"/>
                <a:sym typeface="Calibri"/>
              </a:rPr>
              <a:t>NDVI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5" name="Google Shape;345;p47"/>
          <p:cNvCxnSpPr>
            <a:stCxn id="336" idx="3"/>
            <a:endCxn id="342" idx="1"/>
          </p:cNvCxnSpPr>
          <p:nvPr/>
        </p:nvCxnSpPr>
        <p:spPr>
          <a:xfrm flipH="1" rot="10800000">
            <a:off x="5235722" y="3221361"/>
            <a:ext cx="687600" cy="38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6" name="Google Shape;346;p47"/>
          <p:cNvCxnSpPr>
            <a:stCxn id="334" idx="3"/>
          </p:cNvCxnSpPr>
          <p:nvPr/>
        </p:nvCxnSpPr>
        <p:spPr>
          <a:xfrm flipH="1" rot="10800000">
            <a:off x="5235722" y="3681254"/>
            <a:ext cx="695400" cy="82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47" name="Google Shape;347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73288" y="4401806"/>
            <a:ext cx="1815033" cy="606938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7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8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A drónfelvételek készítése: a tervezés lépései - I.</a:t>
            </a:r>
            <a:endParaRPr/>
          </a:p>
        </p:txBody>
      </p:sp>
      <p:sp>
        <p:nvSpPr>
          <p:cNvPr id="354" name="Google Shape;354;p48"/>
          <p:cNvSpPr txBox="1"/>
          <p:nvPr>
            <p:ph idx="1" type="body"/>
          </p:nvPr>
        </p:nvSpPr>
        <p:spPr>
          <a:xfrm>
            <a:off x="241160" y="1369219"/>
            <a:ext cx="866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/>
              <a:t>Cél megfogalmazása: Mit szeretnénk vizsgálni, elérni?</a:t>
            </a:r>
            <a:endParaRPr/>
          </a:p>
          <a:p>
            <a:pPr indent="0" lvl="0" marL="342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355" name="Google Shape;35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2305069"/>
            <a:ext cx="7315200" cy="1757363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8"/>
          <p:cNvSpPr txBox="1"/>
          <p:nvPr/>
        </p:nvSpPr>
        <p:spPr>
          <a:xfrm>
            <a:off x="1464525" y="4124719"/>
            <a:ext cx="132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>
                <a:latin typeface="Calibri"/>
                <a:ea typeface="Calibri"/>
                <a:cs typeface="Calibri"/>
                <a:sym typeface="Calibri"/>
              </a:rPr>
              <a:t>Vizuális térkép (RGB)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8"/>
          <p:cNvSpPr txBox="1"/>
          <p:nvPr/>
        </p:nvSpPr>
        <p:spPr>
          <a:xfrm>
            <a:off x="4080263" y="4124719"/>
            <a:ext cx="9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>
                <a:latin typeface="Calibri"/>
                <a:ea typeface="Calibri"/>
                <a:cs typeface="Calibri"/>
                <a:sym typeface="Calibri"/>
              </a:rPr>
              <a:t>Klorofill térkép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48"/>
          <p:cNvSpPr txBox="1"/>
          <p:nvPr/>
        </p:nvSpPr>
        <p:spPr>
          <a:xfrm>
            <a:off x="6544331" y="4124719"/>
            <a:ext cx="10683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>
                <a:latin typeface="Calibri"/>
                <a:ea typeface="Calibri"/>
                <a:cs typeface="Calibri"/>
                <a:sym typeface="Calibri"/>
              </a:rPr>
              <a:t>Kijuttatási térkép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8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9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A drónfelvételek készítése: a tervezés lépései - II. </a:t>
            </a:r>
            <a:endParaRPr/>
          </a:p>
        </p:txBody>
      </p:sp>
      <p:sp>
        <p:nvSpPr>
          <p:cNvPr id="365" name="Google Shape;365;p49"/>
          <p:cNvSpPr txBox="1"/>
          <p:nvPr>
            <p:ph idx="1" type="body"/>
          </p:nvPr>
        </p:nvSpPr>
        <p:spPr>
          <a:xfrm>
            <a:off x="159525" y="1164225"/>
            <a:ext cx="4412400" cy="3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légköri körülmények, a felvételezés végrehajtását gátló időjárási körülmények.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repülések tervezésekor előzetesen érdemes tájékozódni az időjárási körülményekről. A mobiltelefonos applikációk előrejelzéssel is segítenek a biztonságos repülési idő meghatározásához. </a:t>
            </a:r>
            <a:endParaRPr/>
          </a:p>
        </p:txBody>
      </p:sp>
      <p:pic>
        <p:nvPicPr>
          <p:cNvPr id="366" name="Google Shape;36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6500" y="1128150"/>
            <a:ext cx="2044200" cy="377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3738" y="1128159"/>
            <a:ext cx="2044200" cy="374552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9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0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A tervezés lépései - III.</a:t>
            </a:r>
            <a:endParaRPr/>
          </a:p>
        </p:txBody>
      </p:sp>
      <p:pic>
        <p:nvPicPr>
          <p:cNvPr id="374" name="Google Shape;37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8937" y="723412"/>
            <a:ext cx="4928906" cy="3696676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0"/>
          <p:cNvSpPr txBox="1"/>
          <p:nvPr>
            <p:ph idx="1" type="body"/>
          </p:nvPr>
        </p:nvSpPr>
        <p:spPr>
          <a:xfrm>
            <a:off x="139775" y="1098750"/>
            <a:ext cx="3796200" cy="20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hu"/>
              <a:t>Előtervezés</a:t>
            </a:r>
            <a:endParaRPr/>
          </a:p>
          <a:p>
            <a:pPr indent="-260350" lvl="0" marL="342900" rtl="0" algn="l">
              <a:spcBef>
                <a:spcPts val="800"/>
              </a:spcBef>
              <a:spcAft>
                <a:spcPts val="0"/>
              </a:spcAft>
              <a:buSzPts val="1500"/>
              <a:buChar char="-"/>
            </a:pPr>
            <a:r>
              <a:rPr lang="hu" sz="1500"/>
              <a:t>pontos tábla kijelölés</a:t>
            </a:r>
            <a:endParaRPr sz="1500"/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hu" sz="1500"/>
              <a:t>domborzati viszonyok feltérképezése</a:t>
            </a:r>
            <a:endParaRPr sz="1500"/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hu" sz="1500"/>
              <a:t>repülési útvonal megválasztása</a:t>
            </a:r>
            <a:endParaRPr sz="1500"/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hu" sz="1500"/>
              <a:t>drón/kamera kiválasztása</a:t>
            </a:r>
            <a:endParaRPr sz="1500"/>
          </a:p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hu" sz="1500"/>
              <a:t>cél alapján meghatározott felbontás</a:t>
            </a:r>
            <a:endParaRPr sz="1500"/>
          </a:p>
          <a:p>
            <a:pPr indent="0" lvl="0" marL="3429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hu" sz="1500"/>
              <a:t>elérése a repülési magasság beállításával</a:t>
            </a:r>
            <a:endParaRPr/>
          </a:p>
        </p:txBody>
      </p:sp>
      <p:sp>
        <p:nvSpPr>
          <p:cNvPr id="376" name="Google Shape;376;p50"/>
          <p:cNvSpPr txBox="1"/>
          <p:nvPr/>
        </p:nvSpPr>
        <p:spPr>
          <a:xfrm>
            <a:off x="241163" y="3126750"/>
            <a:ext cx="3593400" cy="13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 sz="17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Az előtervezést érdemes irodai körülmények között elvégezni. Ezzel egyrészt fel lehet készülni a repülésre, másrész elkerülhető a terepi pontatlan kijelölés.</a:t>
            </a:r>
            <a:endParaRPr sz="600"/>
          </a:p>
        </p:txBody>
      </p:sp>
      <p:sp>
        <p:nvSpPr>
          <p:cNvPr id="377" name="Google Shape;377;p50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1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A tervezés lépései - IV.</a:t>
            </a:r>
            <a:endParaRPr/>
          </a:p>
        </p:txBody>
      </p:sp>
      <p:sp>
        <p:nvSpPr>
          <p:cNvPr id="383" name="Google Shape;383;p51"/>
          <p:cNvSpPr txBox="1"/>
          <p:nvPr>
            <p:ph idx="1" type="body"/>
          </p:nvPr>
        </p:nvSpPr>
        <p:spPr>
          <a:xfrm>
            <a:off x="139775" y="1098750"/>
            <a:ext cx="4359600" cy="20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just">
              <a:spcBef>
                <a:spcPts val="800"/>
              </a:spcBef>
              <a:spcAft>
                <a:spcPts val="0"/>
              </a:spcAft>
              <a:buNone/>
            </a:pPr>
            <a:r>
              <a:rPr lang="hu"/>
              <a:t>Előkészületek - akkumulátor </a:t>
            </a:r>
            <a:endParaRPr/>
          </a:p>
          <a:p>
            <a:pPr indent="0" lvl="0" marL="342900" rtl="0" algn="just">
              <a:spcBef>
                <a:spcPts val="800"/>
              </a:spcBef>
              <a:spcAft>
                <a:spcPts val="0"/>
              </a:spcAft>
              <a:buNone/>
            </a:pPr>
            <a:r>
              <a:rPr lang="hu" sz="1500"/>
              <a:t>A repülés megkezdése előtt mindenképpen teljes kapacitásra fel kell tölteni az akkumulátorokat. </a:t>
            </a:r>
            <a:endParaRPr sz="1500"/>
          </a:p>
          <a:p>
            <a:pPr indent="0" lvl="0" marL="342900" rtl="0" algn="just">
              <a:spcBef>
                <a:spcPts val="800"/>
              </a:spcBef>
              <a:spcAft>
                <a:spcPts val="0"/>
              </a:spcAft>
              <a:buNone/>
            </a:pPr>
            <a:r>
              <a:rPr lang="hu" sz="1500"/>
              <a:t>Ez egyrészt a drón akkumulátorai, másrészt a távirányító akkumulátora. </a:t>
            </a:r>
            <a:endParaRPr sz="1500"/>
          </a:p>
          <a:p>
            <a:pPr indent="0" lvl="0" marL="342900" rtl="0" algn="just">
              <a:spcBef>
                <a:spcPts val="800"/>
              </a:spcBef>
              <a:spcAft>
                <a:spcPts val="0"/>
              </a:spcAft>
              <a:buNone/>
            </a:pPr>
            <a:r>
              <a:rPr lang="hu" sz="1500"/>
              <a:t>Arra is különösen figyelni kell, hogy a monitor akkumulátora is teljesen fel legyen töltve.  </a:t>
            </a:r>
            <a:endParaRPr sz="1500"/>
          </a:p>
        </p:txBody>
      </p:sp>
      <p:sp>
        <p:nvSpPr>
          <p:cNvPr id="384" name="Google Shape;384;p51"/>
          <p:cNvSpPr txBox="1"/>
          <p:nvPr/>
        </p:nvSpPr>
        <p:spPr>
          <a:xfrm>
            <a:off x="241177" y="3126750"/>
            <a:ext cx="4330800" cy="13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 sz="17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memória kártya ellenőrzése szintén javasolt a terepre indulás előtt. Bár minden repülés előtt el lehet végezni a formatálást, az adatvesztés megelőzése miatt érdemes a tárolókapacitást is irodai körülmények között ellenőrizni. </a:t>
            </a:r>
            <a:endParaRPr sz="1700"/>
          </a:p>
        </p:txBody>
      </p:sp>
      <p:sp>
        <p:nvSpPr>
          <p:cNvPr id="385" name="Google Shape;385;p51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pic>
        <p:nvPicPr>
          <p:cNvPr id="386" name="Google Shape;38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975" y="1623024"/>
            <a:ext cx="2340000" cy="217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6137" y="341225"/>
            <a:ext cx="2339999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3400" y="2117500"/>
            <a:ext cx="1362724" cy="90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1"/>
          <p:cNvSpPr txBox="1"/>
          <p:nvPr/>
        </p:nvSpPr>
        <p:spPr>
          <a:xfrm>
            <a:off x="1810075" y="4381500"/>
            <a:ext cx="6954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34290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Repülést kezdeni minden esetben teljes töltöttségű akkumulátorral szabad csak megkezdeni!</a:t>
            </a:r>
            <a:r>
              <a:rPr lang="hu" sz="15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pl. 70%-os töltöttség esetén az akkumulátort újra fel kell tölteni.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2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A tervezés lépései - V.</a:t>
            </a:r>
            <a:endParaRPr/>
          </a:p>
        </p:txBody>
      </p:sp>
      <p:sp>
        <p:nvSpPr>
          <p:cNvPr id="395" name="Google Shape;395;p52"/>
          <p:cNvSpPr txBox="1"/>
          <p:nvPr>
            <p:ph idx="1" type="body"/>
          </p:nvPr>
        </p:nvSpPr>
        <p:spPr>
          <a:xfrm>
            <a:off x="267850" y="1415925"/>
            <a:ext cx="3580800" cy="24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</a:pPr>
            <a:r>
              <a:rPr lang="hu" sz="2300"/>
              <a:t>Tervezés a helyszínen</a:t>
            </a:r>
            <a:endParaRPr sz="2300"/>
          </a:p>
          <a:p>
            <a:pPr indent="-285750" lvl="0" marL="3429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900"/>
              <a:buChar char="-"/>
            </a:pPr>
            <a:r>
              <a:rPr lang="hu" sz="1900"/>
              <a:t>a drón a művelet során a felszállási ponttól számított fix magasságon repül</a:t>
            </a:r>
            <a:endParaRPr sz="1900"/>
          </a:p>
          <a:p>
            <a:pPr indent="-28575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hu" sz="1900"/>
              <a:t>körülmények meghatározása</a:t>
            </a:r>
            <a:endParaRPr sz="1900"/>
          </a:p>
          <a:p>
            <a:pPr indent="-28575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hu" sz="1900"/>
              <a:t>fényviszony, időjárás felmérése</a:t>
            </a:r>
            <a:endParaRPr sz="1900"/>
          </a:p>
          <a:p>
            <a:pPr indent="-28575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hu" sz="1900"/>
              <a:t>légtér ellenőrzése</a:t>
            </a:r>
            <a:endParaRPr sz="1900"/>
          </a:p>
          <a:p>
            <a:pPr indent="-28575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hu" sz="1900"/>
              <a:t>jogi követelmények betartása</a:t>
            </a:r>
            <a:endParaRPr sz="1900"/>
          </a:p>
          <a:p>
            <a:pPr indent="0" lvl="0" marL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1700"/>
          </a:p>
        </p:txBody>
      </p:sp>
      <p:pic>
        <p:nvPicPr>
          <p:cNvPr id="396" name="Google Shape;39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3566" y="2532328"/>
            <a:ext cx="4593431" cy="2121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6969" y="149754"/>
            <a:ext cx="4593433" cy="2313659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2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399" name="Google Shape;399;p52"/>
          <p:cNvSpPr txBox="1"/>
          <p:nvPr/>
        </p:nvSpPr>
        <p:spPr>
          <a:xfrm>
            <a:off x="267850" y="3659800"/>
            <a:ext cx="34197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helyszíni tervezés során a repülési sebesség megválasztását az időjárási körülmények is befolyásolják. Felhős időben a repülési sebességet érdemes csökkenteni!</a:t>
            </a:r>
            <a:endParaRPr sz="5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3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A tervezés lépései - VI.</a:t>
            </a:r>
            <a:endParaRPr/>
          </a:p>
        </p:txBody>
      </p:sp>
      <p:sp>
        <p:nvSpPr>
          <p:cNvPr id="405" name="Google Shape;405;p53"/>
          <p:cNvSpPr txBox="1"/>
          <p:nvPr>
            <p:ph idx="1" type="body"/>
          </p:nvPr>
        </p:nvSpPr>
        <p:spPr>
          <a:xfrm>
            <a:off x="241175" y="1316350"/>
            <a:ext cx="3383100" cy="19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just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852"/>
              <a:buNone/>
            </a:pPr>
            <a:r>
              <a:rPr lang="hu" sz="1527"/>
              <a:t>Optimális repülési magasság, idő és terepi felbontás tervezése</a:t>
            </a:r>
            <a:endParaRPr sz="1527"/>
          </a:p>
          <a:p>
            <a:pPr indent="0" lvl="0" marL="0" rtl="0" algn="just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852"/>
              <a:buNone/>
            </a:pPr>
            <a:r>
              <a:rPr lang="hu" sz="1217"/>
              <a:t>Az optimális repülési magasság megválasztásánál figyelembe kell venni a rendelkezésre álló akkumulátor időt valamint a kívánt terepi felbontást (GSD - Ground Sample Distance). a magasság növelésével értelemszerűen romlik a terepi felbontás, ugyanakkor egységnyi akkumulátor idővel nagyobb területteljesítmény érhető el. </a:t>
            </a:r>
            <a:endParaRPr sz="1217"/>
          </a:p>
          <a:p>
            <a:pPr indent="0" lvl="0" marL="0" rtl="0" algn="just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085"/>
              <a:buNone/>
            </a:pPr>
            <a:r>
              <a:t/>
            </a:r>
            <a:endParaRPr sz="1527"/>
          </a:p>
        </p:txBody>
      </p:sp>
      <p:pic>
        <p:nvPicPr>
          <p:cNvPr id="406" name="Google Shape;40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472" y="1016269"/>
            <a:ext cx="3261938" cy="188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7645" y="3079556"/>
            <a:ext cx="3253574" cy="188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8406" y="2141568"/>
            <a:ext cx="1529528" cy="86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1163" y="3078938"/>
            <a:ext cx="1912200" cy="1274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0500" y="3078938"/>
            <a:ext cx="1912191" cy="1274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78406" y="1008540"/>
            <a:ext cx="1529528" cy="86036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3"/>
          <p:cNvSpPr/>
          <p:nvPr/>
        </p:nvSpPr>
        <p:spPr>
          <a:xfrm>
            <a:off x="7524150" y="1351950"/>
            <a:ext cx="671700" cy="411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3" name="Google Shape;413;p53"/>
          <p:cNvCxnSpPr/>
          <p:nvPr/>
        </p:nvCxnSpPr>
        <p:spPr>
          <a:xfrm flipH="1">
            <a:off x="7379513" y="1771650"/>
            <a:ext cx="150000" cy="371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14" name="Google Shape;414;p53"/>
          <p:cNvCxnSpPr/>
          <p:nvPr/>
        </p:nvCxnSpPr>
        <p:spPr>
          <a:xfrm>
            <a:off x="8201025" y="1764506"/>
            <a:ext cx="700200" cy="393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15" name="Google Shape;415;p53"/>
          <p:cNvSpPr txBox="1"/>
          <p:nvPr/>
        </p:nvSpPr>
        <p:spPr>
          <a:xfrm>
            <a:off x="7641313" y="2721638"/>
            <a:ext cx="1003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>
                <a:latin typeface="Calibri"/>
                <a:ea typeface="Calibri"/>
                <a:cs typeface="Calibri"/>
                <a:sym typeface="Calibri"/>
              </a:rPr>
              <a:t>35 m magasság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53"/>
          <p:cNvSpPr txBox="1"/>
          <p:nvPr/>
        </p:nvSpPr>
        <p:spPr>
          <a:xfrm>
            <a:off x="7641313" y="1008544"/>
            <a:ext cx="1003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>
                <a:latin typeface="Calibri"/>
                <a:ea typeface="Calibri"/>
                <a:cs typeface="Calibri"/>
                <a:sym typeface="Calibri"/>
              </a:rPr>
              <a:t>60 m magasság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53"/>
          <p:cNvSpPr txBox="1"/>
          <p:nvPr/>
        </p:nvSpPr>
        <p:spPr>
          <a:xfrm>
            <a:off x="1734113" y="4449244"/>
            <a:ext cx="31638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 sz="14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terepi felbontás romlása miatt a tőszámlálás lehetősége bizonytalanná válik.</a:t>
            </a:r>
            <a:endParaRPr sz="800"/>
          </a:p>
        </p:txBody>
      </p:sp>
      <p:sp>
        <p:nvSpPr>
          <p:cNvPr id="418" name="Google Shape;418;p53"/>
          <p:cNvSpPr txBox="1"/>
          <p:nvPr/>
        </p:nvSpPr>
        <p:spPr>
          <a:xfrm>
            <a:off x="695394" y="3927750"/>
            <a:ext cx="1003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>
                <a:latin typeface="Calibri"/>
                <a:ea typeface="Calibri"/>
                <a:cs typeface="Calibri"/>
                <a:sym typeface="Calibri"/>
              </a:rPr>
              <a:t>GSD: 0,5 cm/px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53"/>
          <p:cNvSpPr txBox="1"/>
          <p:nvPr/>
        </p:nvSpPr>
        <p:spPr>
          <a:xfrm>
            <a:off x="2744731" y="3927750"/>
            <a:ext cx="1003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>
                <a:latin typeface="Calibri"/>
                <a:ea typeface="Calibri"/>
                <a:cs typeface="Calibri"/>
                <a:sym typeface="Calibri"/>
              </a:rPr>
              <a:t>GSD: 1,6 cm/px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53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4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Az útvonaltervezés alapja</a:t>
            </a:r>
            <a:endParaRPr/>
          </a:p>
        </p:txBody>
      </p:sp>
      <p:sp>
        <p:nvSpPr>
          <p:cNvPr id="426" name="Google Shape;426;p54"/>
          <p:cNvSpPr txBox="1"/>
          <p:nvPr>
            <p:ph idx="1" type="body"/>
          </p:nvPr>
        </p:nvSpPr>
        <p:spPr>
          <a:xfrm>
            <a:off x="241150" y="1023675"/>
            <a:ext cx="3884700" cy="29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200"/>
              <a:buNone/>
            </a:pPr>
            <a:r>
              <a:t/>
            </a:r>
            <a:endParaRPr sz="60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200"/>
              <a:buNone/>
            </a:pPr>
            <a:r>
              <a:rPr lang="hu" sz="1700"/>
              <a:t>A tervezés során az alábbi paramétereket kell átgondolni:</a:t>
            </a:r>
            <a:endParaRPr sz="170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200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200"/>
              <a:buNone/>
            </a:pPr>
            <a:r>
              <a:rPr lang="hu" sz="1700"/>
              <a:t>Készített képek közötti átfedések (oldalsó és előre átfedés!) </a:t>
            </a:r>
            <a:endParaRPr sz="170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200"/>
              <a:buNone/>
            </a:pPr>
            <a:r>
              <a:rPr lang="hu" sz="1700"/>
              <a:t>Repülési magasság </a:t>
            </a:r>
            <a:endParaRPr sz="170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200"/>
              <a:buNone/>
            </a:pPr>
            <a:r>
              <a:rPr lang="hu" sz="1700"/>
              <a:t>Repülési sebesség</a:t>
            </a:r>
            <a:endParaRPr sz="170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200"/>
              <a:buNone/>
            </a:pPr>
            <a:r>
              <a:rPr lang="hu" sz="1700"/>
              <a:t>Repülési útvonal</a:t>
            </a:r>
            <a:endParaRPr sz="170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200"/>
              <a:buNone/>
            </a:pPr>
            <a:r>
              <a:rPr lang="hu" sz="1700"/>
              <a:t>Repülési idő</a:t>
            </a:r>
            <a:endParaRPr sz="170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200"/>
              <a:buNone/>
            </a:pPr>
            <a:r>
              <a:rPr lang="hu" sz="1700"/>
              <a:t>Kívánt földfelszíni felbontás (GSD)</a:t>
            </a:r>
            <a:endParaRPr sz="170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sz="600"/>
          </a:p>
        </p:txBody>
      </p:sp>
      <p:pic>
        <p:nvPicPr>
          <p:cNvPr id="427" name="Google Shape;42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3750" y="1023666"/>
            <a:ext cx="4498170" cy="364678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4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429" name="Google Shape;429;p54"/>
          <p:cNvSpPr txBox="1"/>
          <p:nvPr/>
        </p:nvSpPr>
        <p:spPr>
          <a:xfrm>
            <a:off x="241150" y="3947175"/>
            <a:ext cx="4022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 sz="1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tervezésnél a fényviszonyokat befolyásoló felhőzöttség a repülési sebességet jelentősen befolyásolja. Például a DJI GS Pro alkalmazás bizonyos repülési sebesség esetén nem engedi a felvételek automatikus elkészítését a túl hosszú záridő (shutter speed) miatt. </a:t>
            </a:r>
            <a:endParaRPr sz="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Tartalomjegyzék II.</a:t>
            </a:r>
            <a:endParaRPr/>
          </a:p>
        </p:txBody>
      </p:sp>
      <p:sp>
        <p:nvSpPr>
          <p:cNvPr id="127" name="Google Shape;127;p28"/>
          <p:cNvSpPr txBox="1"/>
          <p:nvPr>
            <p:ph idx="1" type="body"/>
          </p:nvPr>
        </p:nvSpPr>
        <p:spPr>
          <a:xfrm>
            <a:off x="241160" y="1369219"/>
            <a:ext cx="866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 sz="1300"/>
              <a:t>A reflektancia kalibráció</a:t>
            </a:r>
            <a:r>
              <a:rPr lang="hu" sz="1300"/>
              <a:t>										17. dia</a:t>
            </a:r>
            <a:endParaRPr sz="13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 sz="1300"/>
              <a:t>A kalibrációs panel használata									18. dia</a:t>
            </a:r>
            <a:endParaRPr sz="13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 sz="1300"/>
              <a:t>A monitoring drónok üzemeltetésének feltételrendszere					19. dia </a:t>
            </a:r>
            <a:endParaRPr sz="13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hu" sz="1300"/>
              <a:t>Kamera: az adatgyűjtés eszköze									20. dia</a:t>
            </a:r>
            <a:endParaRPr sz="13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hu" sz="1300"/>
              <a:t>Kamera: speciális kamerák 										21. dia</a:t>
            </a:r>
            <a:endParaRPr sz="13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 sz="1300"/>
              <a:t>A kamerák által gyűjtött képek									22. dia</a:t>
            </a:r>
            <a:endParaRPr sz="13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 sz="1300"/>
              <a:t>A drónfelvételek készítése - a tervezés lépései							23 - 28. dia</a:t>
            </a:r>
            <a:endParaRPr sz="13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 sz="1300"/>
              <a:t>Az útvonaltervezés alapja										29. dia</a:t>
            </a:r>
            <a:endParaRPr sz="13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 sz="1300"/>
              <a:t>Az útvonaltervezés lépései (Pix4D)								30. dia </a:t>
            </a:r>
            <a:endParaRPr sz="13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 sz="1300"/>
              <a:t>Az útvonaltervezés lépései (DJI GS Pro)</a:t>
            </a:r>
            <a:r>
              <a:rPr lang="hu" sz="1300"/>
              <a:t>								31. dia</a:t>
            </a:r>
            <a:endParaRPr sz="13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5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Az útvonaltervezés lépései (Pix4D)</a:t>
            </a:r>
            <a:endParaRPr/>
          </a:p>
        </p:txBody>
      </p:sp>
      <p:sp>
        <p:nvSpPr>
          <p:cNvPr id="435" name="Google Shape;435;p55"/>
          <p:cNvSpPr txBox="1"/>
          <p:nvPr>
            <p:ph idx="1" type="body"/>
          </p:nvPr>
        </p:nvSpPr>
        <p:spPr>
          <a:xfrm>
            <a:off x="241150" y="1369225"/>
            <a:ext cx="3592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just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hu" sz="1700"/>
              <a:t>A repüléstervező szoftverek  beállításait minden repülés előtt érdemes alaposan ellenőrizni. </a:t>
            </a:r>
            <a:endParaRPr sz="1700"/>
          </a:p>
          <a:p>
            <a:pPr indent="0" lvl="0" marL="0" rtl="0" algn="just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hu" sz="1700"/>
              <a:t>A felvételezési feladatok függvényében az automatikus beállítások közül is eltérő opciók választhatók. </a:t>
            </a:r>
            <a:endParaRPr sz="1700"/>
          </a:p>
          <a:p>
            <a:pPr indent="0" lvl="0" marL="0" rtl="0" algn="just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hu" sz="1700"/>
              <a:t>Érdemes a tervezést a kamera optikájának megfelelően a felszíni felbontás figyelembevételével kezdeni. A felbontás növekedésével ugyanis növelhető a repülési magasság - és ezzel a területteljesítmény.</a:t>
            </a:r>
            <a:endParaRPr sz="1700"/>
          </a:p>
          <a:p>
            <a:pPr indent="0" lvl="0" marL="0" rtl="0" algn="just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hu" sz="1700"/>
              <a:t>A repüléstervező szoftverek legtöbbje automatikusan kizárólag a repülési sebességet állítja, a paraméterezést a repülést tervező végzi el. </a:t>
            </a:r>
            <a:endParaRPr sz="1700"/>
          </a:p>
        </p:txBody>
      </p:sp>
      <p:pic>
        <p:nvPicPr>
          <p:cNvPr id="436" name="Google Shape;43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6438" y="1328307"/>
            <a:ext cx="4951501" cy="2727788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5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6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Az útvonaltervezés lépései (DJI GS Pro)</a:t>
            </a:r>
            <a:endParaRPr/>
          </a:p>
        </p:txBody>
      </p:sp>
      <p:sp>
        <p:nvSpPr>
          <p:cNvPr id="443" name="Google Shape;443;p56"/>
          <p:cNvSpPr txBox="1"/>
          <p:nvPr>
            <p:ph idx="1" type="body"/>
          </p:nvPr>
        </p:nvSpPr>
        <p:spPr>
          <a:xfrm>
            <a:off x="241150" y="1369225"/>
            <a:ext cx="3996300" cy="15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 sz="1700"/>
              <a:t>A DJI GS Pro repüléstervezési szoftver a DJI monitoring drónok saját repüléstervezési környezete. A monitoring feladatok elvégzéséhez ajánlott az eszközök saját szoftverének használata a megbízható munkavégzés érdekében. </a:t>
            </a:r>
            <a:endParaRPr sz="1700"/>
          </a:p>
        </p:txBody>
      </p:sp>
      <p:pic>
        <p:nvPicPr>
          <p:cNvPr id="444" name="Google Shape;44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7719" y="549525"/>
            <a:ext cx="2028825" cy="44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2672" y="1737280"/>
            <a:ext cx="4295232" cy="2527276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6"/>
          <p:cNvSpPr txBox="1"/>
          <p:nvPr>
            <p:ph idx="1" type="body"/>
          </p:nvPr>
        </p:nvSpPr>
        <p:spPr>
          <a:xfrm>
            <a:off x="4351325" y="4468602"/>
            <a:ext cx="4295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 sz="1500"/>
              <a:t>A DJI GS Pro repüléstervezési munkafolyamata (video)</a:t>
            </a:r>
            <a:endParaRPr sz="1500"/>
          </a:p>
        </p:txBody>
      </p:sp>
      <p:pic>
        <p:nvPicPr>
          <p:cNvPr id="447" name="Google Shape;447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445" y="2969126"/>
            <a:ext cx="1999280" cy="1499476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6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Bevezetés, általános ismertetés</a:t>
            </a:r>
            <a:endParaRPr/>
          </a:p>
        </p:txBody>
      </p:sp>
      <p:sp>
        <p:nvSpPr>
          <p:cNvPr id="133" name="Google Shape;133;p29"/>
          <p:cNvSpPr txBox="1"/>
          <p:nvPr>
            <p:ph idx="1" type="body"/>
          </p:nvPr>
        </p:nvSpPr>
        <p:spPr>
          <a:xfrm>
            <a:off x="241160" y="1369219"/>
            <a:ext cx="866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/>
              <a:t>A monitoring drónok használata a mezőgazdaságban egyre több területen jelenik meg. A monitoring drónok feladata, hogy adatot gyűjtsenek egy adott mezőgazdasági területről. Az adatok lehetnek eltérő hullámhossz tartományban készített fénykép felvételek, illetve egyéb fizikai tulajdonságokat meghatározó adatok (pl. magassági adatokat tartalmazó pontfelhő). A monitoring drónok adatai azonnali képet mutatnak a mezőgazdaságban a növényállomány állapotáról, többszöri alkalmazásukkal idősor analízis is készíthető. Az eltérő célfeladatok függvényében eltérő felépítésű (merev-, illetve forgószárnyas) drónok alkalmazására van lehetőség. A drónra, mint hordozóeszközre szerelt szenzorok eltérő tulajdonságokat képesek vizsgálni.</a:t>
            </a:r>
            <a:endParaRPr/>
          </a:p>
        </p:txBody>
      </p:sp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1669" y="228459"/>
            <a:ext cx="1627971" cy="108504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9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A tananyag célja</a:t>
            </a:r>
            <a:endParaRPr/>
          </a:p>
        </p:txBody>
      </p:sp>
      <p:sp>
        <p:nvSpPr>
          <p:cNvPr id="141" name="Google Shape;141;p30"/>
          <p:cNvSpPr txBox="1"/>
          <p:nvPr>
            <p:ph idx="1" type="body"/>
          </p:nvPr>
        </p:nvSpPr>
        <p:spPr>
          <a:xfrm>
            <a:off x="241160" y="1369219"/>
            <a:ext cx="866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/>
              <a:t>A modul anyagának elsajátítása hozzásegíti a hallgatót ahhoz, hogy megértse a monitoring drónok alkalmazásában rejlő lehetőségeket a mezőgazdasági megfigyelések során. A tananyag elsajátítása révén a hallgató elméleti ismeretanyaggal fog rendelkezni a monitoring drónok útvonaltervezési feladatairól, a repülési paraméterek meghatározásáról és beállításairól, a felvételezéshez használt szenzorokról, valamint a rögzített képek feldolgozásáról, ugyanakkor a tananyag elvégzése nem jogosít fel senkit arra, hogy a drónokat üzemeltesse és munkaeszközként alkalmazza!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/>
              <a:t>A tudásanyag a “drónhasználat” modult követően javasolt, elsajátítást követően érdemes megismerkedni a “munkavégző drónok” modullal. </a:t>
            </a:r>
            <a:endParaRPr/>
          </a:p>
        </p:txBody>
      </p:sp>
      <p:pic>
        <p:nvPicPr>
          <p:cNvPr id="142" name="Google Shape;1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4438" y="196622"/>
            <a:ext cx="1723500" cy="114871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0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Témaspecifikus szakmai kérdések</a:t>
            </a:r>
            <a:endParaRPr/>
          </a:p>
        </p:txBody>
      </p:sp>
      <p:sp>
        <p:nvSpPr>
          <p:cNvPr id="149" name="Google Shape;149;p31"/>
          <p:cNvSpPr txBox="1"/>
          <p:nvPr>
            <p:ph idx="1" type="body"/>
          </p:nvPr>
        </p:nvSpPr>
        <p:spPr>
          <a:xfrm>
            <a:off x="241160" y="1369219"/>
            <a:ext cx="866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SzPts val="1400"/>
              <a:buChar char="●"/>
            </a:pPr>
            <a:r>
              <a:rPr lang="hu"/>
              <a:t>Milyen feladatok végezhetők el egy monitoring drón segítségével?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hu"/>
              <a:t>Milyen eszközökre, és milyen erőforrásokra van szükségünk?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hu"/>
              <a:t>Milyen eszközökkel és protokollal kaphatunk megfelelő minőségű képeket az adatfeldolgozáshoz?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hu"/>
              <a:t>Mik az adatszerzéshez szükséges állomások?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hu"/>
              <a:t>Miért van szükség a fényvisszaverődés kalibrálására?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hu"/>
              <a:t>Mik az repüléstervezés során figyelembe veendő környezeti faktorok?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hu"/>
              <a:t>Miért van szükség a mezőgazdaságban a multispektrális felvételezésre?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hu"/>
              <a:t>Mik az adatfeldolgozás lehetőségei és eredményei?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hu"/>
              <a:t>Milyen következtetéseket vonhatunk le az alkalmazás során?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hu"/>
              <a:t>Milyen megoldások vannak a képfeldolgozás automatizálására?</a:t>
            </a:r>
            <a:endParaRPr/>
          </a:p>
        </p:txBody>
      </p:sp>
      <p:sp>
        <p:nvSpPr>
          <p:cNvPr id="150" name="Google Shape;150;p31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2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Miért használjunk monitoring drónokat?</a:t>
            </a:r>
            <a:endParaRPr/>
          </a:p>
        </p:txBody>
      </p:sp>
      <p:sp>
        <p:nvSpPr>
          <p:cNvPr id="156" name="Google Shape;156;p32"/>
          <p:cNvSpPr txBox="1"/>
          <p:nvPr>
            <p:ph idx="1" type="body"/>
          </p:nvPr>
        </p:nvSpPr>
        <p:spPr>
          <a:xfrm>
            <a:off x="241160" y="1369219"/>
            <a:ext cx="866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/>
              <a:t>A monitoring drónok alkalmazásának egyik indoka, hogy a rajtuk elhelyezett kamerás, illetve szenzorok térbeli felbontása nagyságrenddel jobb a műholdak felvételeinél. Az eltérő felbontások (műhold 10 m-es képpont élesség) láthatóan más képminőséget és ezzel más adattartalmat jelentenek a mezőgazdaság számára.  </a:t>
            </a:r>
            <a:endParaRPr/>
          </a:p>
        </p:txBody>
      </p:sp>
      <p:pic>
        <p:nvPicPr>
          <p:cNvPr id="157" name="Google Shape;1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494" y="3247050"/>
            <a:ext cx="4388814" cy="123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2"/>
          <p:cNvSpPr txBox="1"/>
          <p:nvPr/>
        </p:nvSpPr>
        <p:spPr>
          <a:xfrm>
            <a:off x="241163" y="3516225"/>
            <a:ext cx="19536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 sz="14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Sentinel-2 műholdfelvétel adataiból készített NDVI kép</a:t>
            </a:r>
            <a:endParaRPr sz="300"/>
          </a:p>
        </p:txBody>
      </p:sp>
      <p:sp>
        <p:nvSpPr>
          <p:cNvPr id="159" name="Google Shape;159;p32"/>
          <p:cNvSpPr txBox="1"/>
          <p:nvPr/>
        </p:nvSpPr>
        <p:spPr>
          <a:xfrm>
            <a:off x="6686775" y="3516225"/>
            <a:ext cx="19536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 sz="14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Drónnal rögzített felvétel adataiból készített NDVI kép</a:t>
            </a:r>
            <a:endParaRPr sz="300"/>
          </a:p>
        </p:txBody>
      </p:sp>
      <p:sp>
        <p:nvSpPr>
          <p:cNvPr id="160" name="Google Shape;160;p32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Műholdkép vagy drónfelvétel?</a:t>
            </a:r>
            <a:endParaRPr/>
          </a:p>
        </p:txBody>
      </p:sp>
      <p:sp>
        <p:nvSpPr>
          <p:cNvPr id="166" name="Google Shape;166;p33"/>
          <p:cNvSpPr txBox="1"/>
          <p:nvPr/>
        </p:nvSpPr>
        <p:spPr>
          <a:xfrm>
            <a:off x="380025" y="1174931"/>
            <a:ext cx="66213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35D"/>
              </a:buClr>
              <a:buSzPts val="1700"/>
              <a:buFont typeface="Times New Roman"/>
              <a:buNone/>
            </a:pPr>
            <a:r>
              <a:rPr lang="hu" sz="2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Bár a műholdfelvételek (Sentinel-2) elvi rendelkezésre állási ideje néhány nap, a gyakorlatban ez messze nincs így!  </a:t>
            </a:r>
            <a:endParaRPr sz="210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lh6.googleusercontent.com/hDeNCBdTYkKFV0fqyeOdiqbajheHMNzY_KEx5QEWFwm63xFv6YLfdvK2Y8_Sklp-tDJLIiIEefFtigxZ3G5WHmsLPbs7y12BHTQC991Tyd9RBwmXouS9GupWQwzRyA" id="167" name="Google Shape;16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552" y="2271106"/>
            <a:ext cx="6860257" cy="208350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3"/>
          <p:cNvSpPr txBox="1"/>
          <p:nvPr/>
        </p:nvSpPr>
        <p:spPr>
          <a:xfrm>
            <a:off x="499441" y="1617832"/>
            <a:ext cx="82899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35D"/>
              </a:buClr>
              <a:buSzPts val="1700"/>
              <a:buFont typeface="Times New Roman"/>
              <a:buNone/>
            </a:pPr>
            <a:r>
              <a:rPr lang="hu" sz="2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Elérhető műholdképek</a:t>
            </a:r>
            <a:endParaRPr sz="210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8395" y="342899"/>
            <a:ext cx="1419545" cy="1640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95584" y="2291758"/>
            <a:ext cx="1612350" cy="210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33"/>
          <p:cNvCxnSpPr/>
          <p:nvPr/>
        </p:nvCxnSpPr>
        <p:spPr>
          <a:xfrm flipH="1">
            <a:off x="896100" y="2217803"/>
            <a:ext cx="475500" cy="460500"/>
          </a:xfrm>
          <a:prstGeom prst="straightConnector1">
            <a:avLst/>
          </a:prstGeom>
          <a:noFill/>
          <a:ln cap="flat" cmpd="sng" w="9525">
            <a:solidFill>
              <a:srgbClr val="1E6EB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2" name="Google Shape;172;p33"/>
          <p:cNvCxnSpPr/>
          <p:nvPr/>
        </p:nvCxnSpPr>
        <p:spPr>
          <a:xfrm>
            <a:off x="1580950" y="2217803"/>
            <a:ext cx="65100" cy="381000"/>
          </a:xfrm>
          <a:prstGeom prst="straightConnector1">
            <a:avLst/>
          </a:prstGeom>
          <a:noFill/>
          <a:ln cap="flat" cmpd="sng" w="9525">
            <a:solidFill>
              <a:srgbClr val="1E6EB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3" name="Google Shape;173;p33"/>
          <p:cNvCxnSpPr/>
          <p:nvPr/>
        </p:nvCxnSpPr>
        <p:spPr>
          <a:xfrm>
            <a:off x="1855270" y="2232179"/>
            <a:ext cx="873600" cy="381300"/>
          </a:xfrm>
          <a:prstGeom prst="straightConnector1">
            <a:avLst/>
          </a:prstGeom>
          <a:noFill/>
          <a:ln cap="flat" cmpd="sng" w="9525">
            <a:solidFill>
              <a:srgbClr val="1E6EB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74" name="Google Shape;174;p33"/>
          <p:cNvSpPr txBox="1"/>
          <p:nvPr/>
        </p:nvSpPr>
        <p:spPr>
          <a:xfrm>
            <a:off x="3690679" y="4595945"/>
            <a:ext cx="16098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2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35D"/>
              </a:buClr>
              <a:buSzPct val="80952"/>
              <a:buFont typeface="Times New Roman"/>
              <a:buNone/>
            </a:pPr>
            <a:r>
              <a:rPr lang="hu" sz="21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UAV felvételek</a:t>
            </a:r>
            <a:endParaRPr sz="210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5" name="Google Shape;175;p33"/>
          <p:cNvCxnSpPr/>
          <p:nvPr/>
        </p:nvCxnSpPr>
        <p:spPr>
          <a:xfrm rot="10800000">
            <a:off x="3898146" y="3883745"/>
            <a:ext cx="310500" cy="712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6" name="Google Shape;176;p33"/>
          <p:cNvCxnSpPr/>
          <p:nvPr/>
        </p:nvCxnSpPr>
        <p:spPr>
          <a:xfrm flipH="1" rot="10800000">
            <a:off x="4340935" y="3883745"/>
            <a:ext cx="193200" cy="712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7" name="Google Shape;177;p33"/>
          <p:cNvCxnSpPr/>
          <p:nvPr/>
        </p:nvCxnSpPr>
        <p:spPr>
          <a:xfrm flipH="1" rot="10800000">
            <a:off x="4644362" y="3883974"/>
            <a:ext cx="484200" cy="714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78" name="Google Shape;178;p33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 txBox="1"/>
          <p:nvPr>
            <p:ph type="title"/>
          </p:nvPr>
        </p:nvSpPr>
        <p:spPr>
          <a:xfrm>
            <a:off x="241160" y="273844"/>
            <a:ext cx="866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"/>
              <a:t>A spektrum</a:t>
            </a:r>
            <a:endParaRPr/>
          </a:p>
        </p:txBody>
      </p:sp>
      <p:sp>
        <p:nvSpPr>
          <p:cNvPr id="184" name="Google Shape;184;p34"/>
          <p:cNvSpPr txBox="1"/>
          <p:nvPr>
            <p:ph idx="1" type="body"/>
          </p:nvPr>
        </p:nvSpPr>
        <p:spPr>
          <a:xfrm>
            <a:off x="241155" y="1369225"/>
            <a:ext cx="40638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hu" sz="2000"/>
              <a:t>A monitoring drónok jelentős részben a spektrum látható fény és  infravörös tartományában készítik a felvételeket. A  kitüntetett sávok a kék (~440nm), a zöld (~550nm) és a vörös (~680nm) tartományok, ezen felül a vörös él/vörös váll értékek illetve a közeli infravörös (NIR) tartomány visszaverődési értékei hasznosak.    </a:t>
            </a:r>
            <a:endParaRPr sz="2000"/>
          </a:p>
        </p:txBody>
      </p:sp>
      <p:pic>
        <p:nvPicPr>
          <p:cNvPr id="185" name="Google Shape;18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8363" y="589894"/>
            <a:ext cx="4300538" cy="349329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4"/>
          <p:cNvSpPr txBox="1"/>
          <p:nvPr>
            <p:ph idx="12" type="sldNum"/>
          </p:nvPr>
        </p:nvSpPr>
        <p:spPr>
          <a:xfrm>
            <a:off x="8764675" y="4865230"/>
            <a:ext cx="3807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