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9AA0A6"/>
          </p15:clr>
        </p15:guide>
        <p15:guide id="2" pos="3840">
          <p15:clr>
            <a:srgbClr val="9AA0A6"/>
          </p15:clr>
        </p15:guide>
      </p15:sldGuideLst>
    </p:ext>
    <p:ext uri="http://customooxmlschemas.google.com/">
      <go:slidesCustomData xmlns:go="http://customooxmlschemas.google.com/" r:id="rId80" roundtripDataSignature="AMtx7miHNgwUJQEF5VVXApoJarajFOJm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E571F8-315F-4877-ACF8-D097991FFC41}">
  <a:tblStyle styleId="{05E571F8-315F-4877-ACF8-D097991FFC4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F1E8"/>
          </a:solidFill>
        </a:fill>
      </a:tcStyle>
    </a:wholeTbl>
    <a:band1H>
      <a:tcTxStyle/>
      <a:tcStyle>
        <a:fill>
          <a:solidFill>
            <a:srgbClr val="D4E2CE"/>
          </a:solidFill>
        </a:fill>
      </a:tcStyle>
    </a:band1H>
    <a:band2H>
      <a:tcTxStyle/>
    </a:band2H>
    <a:band1V>
      <a:tcTxStyle/>
      <a:tcStyle>
        <a:fill>
          <a:solidFill>
            <a:srgbClr val="D4E2CE"/>
          </a:solidFill>
        </a:fill>
      </a:tcStyle>
    </a:band1V>
    <a:band2V>
      <a:tcTxStyle/>
    </a:band2V>
    <a:lastCol>
      <a:tcTxStyle b="on" i="off">
        <a:font>
          <a:latin typeface="Arial"/>
          <a:ea typeface="Arial"/>
          <a:cs typeface="Arial"/>
        </a:font>
        <a:schemeClr val="lt1"/>
      </a:tcTxStyle>
      <a:tcStyle>
        <a:fill>
          <a:solidFill>
            <a:schemeClr val="accent6"/>
          </a:solidFill>
        </a:fill>
      </a:tcStyle>
    </a:lastCol>
    <a:firstCol>
      <a:tcTxStyle b="on" i="off">
        <a:font>
          <a:latin typeface="Arial"/>
          <a:ea typeface="Arial"/>
          <a:cs typeface="Arial"/>
        </a:font>
        <a:schemeClr val="lt1"/>
      </a:tcTxStyle>
      <a:tcStyle>
        <a:fill>
          <a:solidFill>
            <a:schemeClr val="accent6"/>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 styleId="{C74CCA6C-8046-40CC-BAEC-0E37D08C23FF}"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 name="Google Shape;6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23" name="Google Shape;423;p5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587" name="Google Shape;587;p6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e0ece13215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e0ece1321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e0ece13215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e0ece1321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e0ece13215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e0ece1321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e0ece13215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e0ece1321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e0ece13215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e0ece13215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e0ece13215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e0ece1321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e0ece13215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e0ece1321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e0ece13215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e0ece1321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e0ece13215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e0ece1321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showMasterSp="0"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
          <p:cNvSpPr txBox="1"/>
          <p:nvPr>
            <p:ph type="ctrTitle"/>
          </p:nvPr>
        </p:nvSpPr>
        <p:spPr>
          <a:xfrm>
            <a:off x="1363227" y="1416819"/>
            <a:ext cx="9144000" cy="198261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3"/>
          <p:cNvSpPr txBox="1"/>
          <p:nvPr>
            <p:ph idx="1" type="subTitle"/>
          </p:nvPr>
        </p:nvSpPr>
        <p:spPr>
          <a:xfrm>
            <a:off x="1363230" y="3491508"/>
            <a:ext cx="9144000" cy="5378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14" name="Google Shape;14;p3"/>
          <p:cNvPicPr preferRelativeResize="0"/>
          <p:nvPr/>
        </p:nvPicPr>
        <p:blipFill rotWithShape="1">
          <a:blip r:embed="rId3">
            <a:alphaModFix/>
          </a:blip>
          <a:srcRect b="0" l="0" r="0" t="0"/>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52" name="Shape 52"/>
        <p:cNvGrpSpPr/>
        <p:nvPr/>
      </p:nvGrpSpPr>
      <p:grpSpPr>
        <a:xfrm>
          <a:off x="0" y="0"/>
          <a:ext cx="0" cy="0"/>
          <a:chOff x="0" y="0"/>
          <a:chExt cx="0" cy="0"/>
        </a:xfrm>
      </p:grpSpPr>
      <p:sp>
        <p:nvSpPr>
          <p:cNvPr id="53" name="Google Shape;53;p1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2"/>
          <p:cNvSpPr txBox="1"/>
          <p:nvPr>
            <p:ph idx="1" type="body"/>
          </p:nvPr>
        </p:nvSpPr>
        <p:spPr>
          <a:xfrm rot="5400000">
            <a:off x="3923681" y="-1776509"/>
            <a:ext cx="4351338" cy="1155560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56" name="Shape 56"/>
        <p:cNvGrpSpPr/>
        <p:nvPr/>
      </p:nvGrpSpPr>
      <p:grpSpPr>
        <a:xfrm>
          <a:off x="0" y="0"/>
          <a:ext cx="0" cy="0"/>
          <a:chOff x="0" y="0"/>
          <a:chExt cx="0" cy="0"/>
        </a:xfrm>
      </p:grpSpPr>
      <p:sp>
        <p:nvSpPr>
          <p:cNvPr id="57" name="Google Shape;57;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1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15" name="Shape 15"/>
        <p:cNvGrpSpPr/>
        <p:nvPr/>
      </p:nvGrpSpPr>
      <p:grpSpPr>
        <a:xfrm>
          <a:off x="0" y="0"/>
          <a:ext cx="0" cy="0"/>
          <a:chOff x="0" y="0"/>
          <a:chExt cx="0" cy="0"/>
        </a:xfrm>
      </p:grpSpPr>
      <p:sp>
        <p:nvSpPr>
          <p:cNvPr id="16" name="Google Shape;16;p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4"/>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19" name="Shape 19"/>
        <p:cNvGrpSpPr/>
        <p:nvPr/>
      </p:nvGrpSpPr>
      <p:grpSpPr>
        <a:xfrm>
          <a:off x="0" y="0"/>
          <a:ext cx="0" cy="0"/>
          <a:chOff x="0" y="0"/>
          <a:chExt cx="0" cy="0"/>
        </a:xfrm>
      </p:grpSpPr>
      <p:sp>
        <p:nvSpPr>
          <p:cNvPr id="20" name="Google Shape;20;p7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2" name="Google Shape;22;p7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 name="Google Shape;23;p77"/>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SzPts val="1200"/>
              <a:buNone/>
              <a:defRPr/>
            </a:lvl1pPr>
            <a:lvl2pPr indent="0" lvl="1" marL="0" marR="0" algn="r">
              <a:lnSpc>
                <a:spcPct val="100000"/>
              </a:lnSpc>
              <a:spcBef>
                <a:spcPts val="0"/>
              </a:spcBef>
              <a:spcAft>
                <a:spcPts val="0"/>
              </a:spcAft>
              <a:buSzPts val="1200"/>
              <a:buNone/>
              <a:defRPr/>
            </a:lvl2pPr>
            <a:lvl3pPr indent="0" lvl="2" marL="0" marR="0" algn="r">
              <a:lnSpc>
                <a:spcPct val="100000"/>
              </a:lnSpc>
              <a:spcBef>
                <a:spcPts val="0"/>
              </a:spcBef>
              <a:spcAft>
                <a:spcPts val="0"/>
              </a:spcAft>
              <a:buSzPts val="1200"/>
              <a:buNone/>
              <a:defRPr/>
            </a:lvl3pPr>
            <a:lvl4pPr indent="0" lvl="3" marL="0" marR="0" algn="r">
              <a:lnSpc>
                <a:spcPct val="100000"/>
              </a:lnSpc>
              <a:spcBef>
                <a:spcPts val="0"/>
              </a:spcBef>
              <a:spcAft>
                <a:spcPts val="0"/>
              </a:spcAft>
              <a:buSzPts val="1200"/>
              <a:buNone/>
              <a:defRPr/>
            </a:lvl4pPr>
            <a:lvl5pPr indent="0" lvl="4" marL="0" marR="0" algn="r">
              <a:lnSpc>
                <a:spcPct val="100000"/>
              </a:lnSpc>
              <a:spcBef>
                <a:spcPts val="0"/>
              </a:spcBef>
              <a:spcAft>
                <a:spcPts val="0"/>
              </a:spcAft>
              <a:buSzPts val="1200"/>
              <a:buNone/>
              <a:defRPr/>
            </a:lvl5pPr>
            <a:lvl6pPr indent="0" lvl="5" marL="0" marR="0" algn="r">
              <a:lnSpc>
                <a:spcPct val="100000"/>
              </a:lnSpc>
              <a:spcBef>
                <a:spcPts val="0"/>
              </a:spcBef>
              <a:spcAft>
                <a:spcPts val="0"/>
              </a:spcAft>
              <a:buSzPts val="1200"/>
              <a:buNone/>
              <a:defRPr/>
            </a:lvl6pPr>
            <a:lvl7pPr indent="0" lvl="6" marL="0" marR="0" algn="r">
              <a:lnSpc>
                <a:spcPct val="100000"/>
              </a:lnSpc>
              <a:spcBef>
                <a:spcPts val="0"/>
              </a:spcBef>
              <a:spcAft>
                <a:spcPts val="0"/>
              </a:spcAft>
              <a:buSzPts val="1200"/>
              <a:buNone/>
              <a:defRPr/>
            </a:lvl7pPr>
            <a:lvl8pPr indent="0" lvl="7" marL="0" marR="0" algn="r">
              <a:lnSpc>
                <a:spcPct val="100000"/>
              </a:lnSpc>
              <a:spcBef>
                <a:spcPts val="0"/>
              </a:spcBef>
              <a:spcAft>
                <a:spcPts val="0"/>
              </a:spcAft>
              <a:buSzPts val="1200"/>
              <a:buNone/>
              <a:defRPr/>
            </a:lvl8pPr>
            <a:lvl9pPr indent="0" lvl="8" marL="0" marR="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24" name="Shape 24"/>
        <p:cNvGrpSpPr/>
        <p:nvPr/>
      </p:nvGrpSpPr>
      <p:grpSpPr>
        <a:xfrm>
          <a:off x="0" y="0"/>
          <a:ext cx="0" cy="0"/>
          <a:chOff x="0" y="0"/>
          <a:chExt cx="0" cy="0"/>
        </a:xfrm>
      </p:grpSpPr>
      <p:sp>
        <p:nvSpPr>
          <p:cNvPr id="25" name="Google Shape;25;p5"/>
          <p:cNvSpPr txBox="1"/>
          <p:nvPr>
            <p:ph type="title"/>
          </p:nvPr>
        </p:nvSpPr>
        <p:spPr>
          <a:xfrm>
            <a:off x="831850" y="996307"/>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
          <p:cNvSpPr txBox="1"/>
          <p:nvPr>
            <p:ph idx="1" type="body"/>
          </p:nvPr>
        </p:nvSpPr>
        <p:spPr>
          <a:xfrm>
            <a:off x="831850" y="3876032"/>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7" name="Google Shape;27;p5"/>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rtalomrész" type="twoObj">
  <p:cSld name="TWO_OBJECTS">
    <p:spTree>
      <p:nvGrpSpPr>
        <p:cNvPr id="28" name="Shape 28"/>
        <p:cNvGrpSpPr/>
        <p:nvPr/>
      </p:nvGrpSpPr>
      <p:grpSpPr>
        <a:xfrm>
          <a:off x="0" y="0"/>
          <a:ext cx="0" cy="0"/>
          <a:chOff x="0" y="0"/>
          <a:chExt cx="0" cy="0"/>
        </a:xfrm>
      </p:grpSpPr>
      <p:sp>
        <p:nvSpPr>
          <p:cNvPr id="29" name="Google Shape;29;p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
          <p:cNvSpPr txBox="1"/>
          <p:nvPr>
            <p:ph idx="1" type="body"/>
          </p:nvPr>
        </p:nvSpPr>
        <p:spPr>
          <a:xfrm>
            <a:off x="321547" y="1825625"/>
            <a:ext cx="5698253"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
          <p:cNvSpPr txBox="1"/>
          <p:nvPr>
            <p:ph idx="2" type="body"/>
          </p:nvPr>
        </p:nvSpPr>
        <p:spPr>
          <a:xfrm>
            <a:off x="6172200" y="1825625"/>
            <a:ext cx="570495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p:cSld name="Összehasonlítás">
    <p:spTree>
      <p:nvGrpSpPr>
        <p:cNvPr id="33" name="Shape 33"/>
        <p:cNvGrpSpPr/>
        <p:nvPr/>
      </p:nvGrpSpPr>
      <p:grpSpPr>
        <a:xfrm>
          <a:off x="0" y="0"/>
          <a:ext cx="0" cy="0"/>
          <a:chOff x="0" y="0"/>
          <a:chExt cx="0" cy="0"/>
        </a:xfrm>
      </p:grpSpPr>
      <p:sp>
        <p:nvSpPr>
          <p:cNvPr id="34" name="Google Shape;34;p7"/>
          <p:cNvSpPr txBox="1"/>
          <p:nvPr>
            <p:ph type="title"/>
          </p:nvPr>
        </p:nvSpPr>
        <p:spPr>
          <a:xfrm>
            <a:off x="321548" y="365125"/>
            <a:ext cx="115235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 type="body"/>
          </p:nvPr>
        </p:nvSpPr>
        <p:spPr>
          <a:xfrm>
            <a:off x="6172200" y="1909187"/>
            <a:ext cx="5672850" cy="58584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 name="Google Shape;36;p7"/>
          <p:cNvSpPr txBox="1"/>
          <p:nvPr>
            <p:ph idx="2" type="body"/>
          </p:nvPr>
        </p:nvSpPr>
        <p:spPr>
          <a:xfrm>
            <a:off x="6172200" y="2505075"/>
            <a:ext cx="567285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7"/>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
        <p:nvSpPr>
          <p:cNvPr id="38" name="Google Shape;38;p7"/>
          <p:cNvSpPr txBox="1"/>
          <p:nvPr>
            <p:ph idx="3" type="body"/>
          </p:nvPr>
        </p:nvSpPr>
        <p:spPr>
          <a:xfrm>
            <a:off x="321548" y="1909187"/>
            <a:ext cx="5672852" cy="59588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4" type="body"/>
          </p:nvPr>
        </p:nvSpPr>
        <p:spPr>
          <a:xfrm>
            <a:off x="321548" y="2505075"/>
            <a:ext cx="567285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40" name="Shape 40"/>
        <p:cNvGrpSpPr/>
        <p:nvPr/>
      </p:nvGrpSpPr>
      <p:grpSpPr>
        <a:xfrm>
          <a:off x="0" y="0"/>
          <a:ext cx="0" cy="0"/>
          <a:chOff x="0" y="0"/>
          <a:chExt cx="0" cy="0"/>
        </a:xfrm>
      </p:grpSpPr>
      <p:sp>
        <p:nvSpPr>
          <p:cNvPr id="41" name="Google Shape;41;p9"/>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42" name="Shape 42"/>
        <p:cNvGrpSpPr/>
        <p:nvPr/>
      </p:nvGrpSpPr>
      <p:grpSpPr>
        <a:xfrm>
          <a:off x="0" y="0"/>
          <a:ext cx="0" cy="0"/>
          <a:chOff x="0" y="0"/>
          <a:chExt cx="0" cy="0"/>
        </a:xfrm>
      </p:grpSpPr>
      <p:sp>
        <p:nvSpPr>
          <p:cNvPr id="43" name="Google Shape;43;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C9E4A"/>
              </a:buClr>
              <a:buSzPts val="3200"/>
              <a:buChar char="•"/>
              <a:defRPr sz="3200"/>
            </a:lvl1pPr>
            <a:lvl2pPr indent="-406400" lvl="1" marL="914400" algn="l">
              <a:lnSpc>
                <a:spcPct val="90000"/>
              </a:lnSpc>
              <a:spcBef>
                <a:spcPts val="500"/>
              </a:spcBef>
              <a:spcAft>
                <a:spcPts val="0"/>
              </a:spcAft>
              <a:buClr>
                <a:srgbClr val="1C9E4A"/>
              </a:buClr>
              <a:buSzPts val="2800"/>
              <a:buChar char="•"/>
              <a:defRPr sz="2800"/>
            </a:lvl2pPr>
            <a:lvl3pPr indent="-381000" lvl="2" marL="1371600" algn="l">
              <a:lnSpc>
                <a:spcPct val="90000"/>
              </a:lnSpc>
              <a:spcBef>
                <a:spcPts val="500"/>
              </a:spcBef>
              <a:spcAft>
                <a:spcPts val="0"/>
              </a:spcAft>
              <a:buClr>
                <a:srgbClr val="1C9E4A"/>
              </a:buClr>
              <a:buSzPts val="2400"/>
              <a:buChar char="•"/>
              <a:defRPr sz="2400"/>
            </a:lvl3pPr>
            <a:lvl4pPr indent="-355600" lvl="3" marL="1828800" algn="l">
              <a:lnSpc>
                <a:spcPct val="90000"/>
              </a:lnSpc>
              <a:spcBef>
                <a:spcPts val="500"/>
              </a:spcBef>
              <a:spcAft>
                <a:spcPts val="0"/>
              </a:spcAft>
              <a:buClr>
                <a:srgbClr val="1C9E4A"/>
              </a:buClr>
              <a:buSzPts val="2000"/>
              <a:buChar char="•"/>
              <a:defRPr sz="2000"/>
            </a:lvl4pPr>
            <a:lvl5pPr indent="-355600" lvl="4" marL="2286000" algn="l">
              <a:lnSpc>
                <a:spcPct val="90000"/>
              </a:lnSpc>
              <a:spcBef>
                <a:spcPts val="500"/>
              </a:spcBef>
              <a:spcAft>
                <a:spcPts val="0"/>
              </a:spcAft>
              <a:buClr>
                <a:srgbClr val="1C9E4A"/>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5" name="Google Shape;45;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 name="Google Shape;46;p10"/>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47" name="Shape 47"/>
        <p:cNvGrpSpPr/>
        <p:nvPr/>
      </p:nvGrpSpPr>
      <p:grpSpPr>
        <a:xfrm>
          <a:off x="0" y="0"/>
          <a:ext cx="0" cy="0"/>
          <a:chOff x="0" y="0"/>
          <a:chExt cx="0" cy="0"/>
        </a:xfrm>
      </p:grpSpPr>
      <p:sp>
        <p:nvSpPr>
          <p:cNvPr id="48" name="Google Shape;48;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1C9E4A"/>
              </a:buClr>
              <a:buSzPts val="3200"/>
              <a:buFont typeface="Arial"/>
              <a:buNone/>
              <a:defRPr b="0" i="0" sz="3200" u="none" cap="none" strike="noStrike">
                <a:solidFill>
                  <a:srgbClr val="1C9E4A"/>
                </a:solidFill>
                <a:latin typeface="Calibri"/>
                <a:ea typeface="Calibri"/>
                <a:cs typeface="Calibri"/>
                <a:sym typeface="Calibri"/>
              </a:defRPr>
            </a:lvl1pPr>
            <a:lvl2pPr lvl="1" marR="0" rtl="0" algn="l">
              <a:lnSpc>
                <a:spcPct val="90000"/>
              </a:lnSpc>
              <a:spcBef>
                <a:spcPts val="500"/>
              </a:spcBef>
              <a:spcAft>
                <a:spcPts val="0"/>
              </a:spcAft>
              <a:buClr>
                <a:srgbClr val="1C9E4A"/>
              </a:buClr>
              <a:buSzPts val="2800"/>
              <a:buFont typeface="Arial"/>
              <a:buNone/>
              <a:defRPr b="0" i="0" sz="2800" u="none" cap="none" strike="noStrike">
                <a:solidFill>
                  <a:srgbClr val="1C9E4A"/>
                </a:solidFill>
                <a:latin typeface="Calibri"/>
                <a:ea typeface="Calibri"/>
                <a:cs typeface="Calibri"/>
                <a:sym typeface="Calibri"/>
              </a:defRPr>
            </a:lvl2pPr>
            <a:lvl3pPr lvl="2" marR="0" rtl="0" algn="l">
              <a:lnSpc>
                <a:spcPct val="90000"/>
              </a:lnSpc>
              <a:spcBef>
                <a:spcPts val="500"/>
              </a:spcBef>
              <a:spcAft>
                <a:spcPts val="0"/>
              </a:spcAft>
              <a:buClr>
                <a:srgbClr val="1C9E4A"/>
              </a:buClr>
              <a:buSzPts val="2400"/>
              <a:buFont typeface="Arial"/>
              <a:buNone/>
              <a:defRPr b="0" i="0" sz="2400" u="none" cap="none" strike="noStrike">
                <a:solidFill>
                  <a:srgbClr val="1C9E4A"/>
                </a:solidFill>
                <a:latin typeface="Calibri"/>
                <a:ea typeface="Calibri"/>
                <a:cs typeface="Calibri"/>
                <a:sym typeface="Calibri"/>
              </a:defRPr>
            </a:lvl3pPr>
            <a:lvl4pPr lvl="3"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4pPr>
            <a:lvl5pPr lvl="4"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0" name="Google Shape;50;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 name="Google Shape;51;p11"/>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C9E4A"/>
              </a:buClr>
              <a:buSzPts val="3600"/>
              <a:buFont typeface="Calibri"/>
              <a:buNone/>
              <a:defRPr b="1" i="0" sz="3600" u="none" cap="none" strike="noStrike">
                <a:solidFill>
                  <a:srgbClr val="1C9E4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C9E4A"/>
              </a:buClr>
              <a:buSzPts val="2800"/>
              <a:buFont typeface="Arial"/>
              <a:buChar char="•"/>
              <a:defRPr b="0" i="0" sz="2800" u="none" cap="none" strike="noStrike">
                <a:solidFill>
                  <a:srgbClr val="1C9E4A"/>
                </a:solidFill>
                <a:latin typeface="Calibri"/>
                <a:ea typeface="Calibri"/>
                <a:cs typeface="Calibri"/>
                <a:sym typeface="Calibri"/>
              </a:defRPr>
            </a:lvl1pPr>
            <a:lvl2pPr indent="-381000" lvl="1" marL="914400" marR="0" rtl="0" algn="l">
              <a:lnSpc>
                <a:spcPct val="90000"/>
              </a:lnSpc>
              <a:spcBef>
                <a:spcPts val="500"/>
              </a:spcBef>
              <a:spcAft>
                <a:spcPts val="0"/>
              </a:spcAft>
              <a:buClr>
                <a:srgbClr val="1C9E4A"/>
              </a:buClr>
              <a:buSzPts val="2400"/>
              <a:buFont typeface="Arial"/>
              <a:buChar char="•"/>
              <a:defRPr b="0" i="0" sz="2400" u="none" cap="none" strike="noStrike">
                <a:solidFill>
                  <a:srgbClr val="1C9E4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C9E4A"/>
              </a:buClr>
              <a:buSzPts val="2000"/>
              <a:buFont typeface="Arial"/>
              <a:buChar char="•"/>
              <a:defRPr b="0" i="0" sz="2000" u="none" cap="none" strike="noStrike">
                <a:solidFill>
                  <a:srgbClr val="1C9E4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9" name="Google Shape;9;p2"/>
          <p:cNvPicPr preferRelativeResize="0"/>
          <p:nvPr/>
        </p:nvPicPr>
        <p:blipFill rotWithShape="1">
          <a:blip r:embed="rId1">
            <a:alphaModFix/>
          </a:blip>
          <a:srcRect b="0" l="0" r="0" t="0"/>
          <a:stretch/>
        </p:blipFill>
        <p:spPr>
          <a:xfrm>
            <a:off x="1019" y="6290227"/>
            <a:ext cx="2099090" cy="5778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3.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hyperlink" Target="https://www.materials-talks.com/blog/2018/05/29/field-spectroscopy-part-one-mitigating-the-impact-of-sub-optimal-and-changing-weather-conditions/" TargetMode="External"/><Relationship Id="rId5" Type="http://schemas.openxmlformats.org/officeDocument/2006/relationships/hyperlink" Target="https://www.materials-talks.com/blog/2018/05/29/field-spectroscopy-part-one-mitigating-the-impact-of-sub-optimal-and-changing-weather-conditions/" TargetMode="External"/><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 Id="rId4" Type="http://schemas.openxmlformats.org/officeDocument/2006/relationships/image" Target="../media/image58.jpg"/><Relationship Id="rId5"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usgs.gov/" TargetMode="External"/><Relationship Id="rId4" Type="http://schemas.openxmlformats.org/officeDocument/2006/relationships/hyperlink" Target="http://landsat.gsfc.nasa.gov/" TargetMode="External"/><Relationship Id="rId5" Type="http://schemas.openxmlformats.org/officeDocument/2006/relationships/hyperlink" Target="https://scihub.copernicus.eu/" TargetMode="External"/><Relationship Id="rId6" Type="http://schemas.openxmlformats.org/officeDocument/2006/relationships/hyperlink" Target="https://modis.gsfc.nasa.gov/data/dataprod/" TargetMode="External"/><Relationship Id="rId7" Type="http://schemas.openxmlformats.org/officeDocument/2006/relationships/hyperlink" Target="http://www.satimagingcorp.com/satellite-sensors/worldview-3/"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1.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8.png"/><Relationship Id="rId4" Type="http://schemas.openxmlformats.org/officeDocument/2006/relationships/image" Target="../media/image66.png"/><Relationship Id="rId5"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9.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9.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4.png"/><Relationship Id="rId4" Type="http://schemas.openxmlformats.org/officeDocument/2006/relationships/image" Target="../media/image60.png"/><Relationship Id="rId5" Type="http://schemas.openxmlformats.org/officeDocument/2006/relationships/image" Target="../media/image70.png"/><Relationship Id="rId6" Type="http://schemas.openxmlformats.org/officeDocument/2006/relationships/hyperlink" Target="https://www.indexdatabase.d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4.png"/><Relationship Id="rId4" Type="http://schemas.openxmlformats.org/officeDocument/2006/relationships/image" Target="../media/image77.png"/><Relationship Id="rId5" Type="http://schemas.openxmlformats.org/officeDocument/2006/relationships/image" Target="../media/image71.png"/><Relationship Id="rId6"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 Id="rId4" Type="http://schemas.openxmlformats.org/officeDocument/2006/relationships/image" Target="../media/image79.png"/><Relationship Id="rId5" Type="http://schemas.openxmlformats.org/officeDocument/2006/relationships/image" Target="../media/image75.png"/><Relationship Id="rId6"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6.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5.png"/><Relationship Id="rId4" Type="http://schemas.openxmlformats.org/officeDocument/2006/relationships/image" Target="../media/image92.png"/><Relationship Id="rId5"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0.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10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1.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11" Type="http://schemas.openxmlformats.org/officeDocument/2006/relationships/hyperlink" Target="https://www.orfeo-toolbox.org/" TargetMode="External"/><Relationship Id="rId10" Type="http://schemas.openxmlformats.org/officeDocument/2006/relationships/hyperlink" Target="https://step.esa.int/main/doc/tutorials/snap-tutorials/" TargetMode="External"/><Relationship Id="rId13" Type="http://schemas.openxmlformats.org/officeDocument/2006/relationships/hyperlink" Target="https://www.hexagongeospatial.com/products/power-portfolio/erdas-imagine" TargetMode="External"/><Relationship Id="rId12" Type="http://schemas.openxmlformats.org/officeDocument/2006/relationships/hyperlink" Target="http://www.ecognition.com/" TargetMode="External"/><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qgis.org/hu/site/" TargetMode="External"/><Relationship Id="rId4" Type="http://schemas.openxmlformats.org/officeDocument/2006/relationships/hyperlink" Target="http://www.agt.bme.hu/gis/qgis/" TargetMode="External"/><Relationship Id="rId9" Type="http://schemas.openxmlformats.org/officeDocument/2006/relationships/hyperlink" Target="https://step.esa.int/main/toolboxes/snap/" TargetMode="External"/><Relationship Id="rId15" Type="http://schemas.openxmlformats.org/officeDocument/2006/relationships/hyperlink" Target="https://clarklabs.org/" TargetMode="External"/><Relationship Id="rId14" Type="http://schemas.openxmlformats.org/officeDocument/2006/relationships/hyperlink" Target="https://www.harrisgeospatial.com/Software-Technology/ENVI" TargetMode="External"/><Relationship Id="rId5" Type="http://schemas.openxmlformats.org/officeDocument/2006/relationships/hyperlink" Target="http://www.agt.bme.hu/gis/qgis/" TargetMode="External"/><Relationship Id="rId6" Type="http://schemas.openxmlformats.org/officeDocument/2006/relationships/hyperlink" Target="https://grass.osgeo.org/" TargetMode="External"/><Relationship Id="rId7" Type="http://schemas.openxmlformats.org/officeDocument/2006/relationships/hyperlink" Target="http://www.agt.bme.hu/gis/grass/" TargetMode="External"/><Relationship Id="rId8" Type="http://schemas.openxmlformats.org/officeDocument/2006/relationships/hyperlink" Target="http://www.agt.bme.hu/gis/gras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www.axial.hu/gps/vantage/szoftveres-hatter/maxi-map/monitoring-modul" TargetMode="External"/><Relationship Id="rId4" Type="http://schemas.openxmlformats.org/officeDocument/2006/relationships/hyperlink" Target="https://www.axial.hu/gps/vantage/szoftveres-hatter/maxi-map/monitoring-modul" TargetMode="External"/><Relationship Id="rId9" Type="http://schemas.openxmlformats.org/officeDocument/2006/relationships/image" Target="../media/image99.png"/><Relationship Id="rId5" Type="http://schemas.openxmlformats.org/officeDocument/2006/relationships/hyperlink" Target="https://www.axial.hu/gps/vantage/szoftveres-hatter/maxi-map/a-maxi-map-bemutat" TargetMode="External"/><Relationship Id="rId6" Type="http://schemas.openxmlformats.org/officeDocument/2006/relationships/hyperlink" Target="https://www.axial.hu/gps/vantage/szoftveres-hatter/maxi-map/a-maxi-map-bemutat" TargetMode="External"/><Relationship Id="rId7" Type="http://schemas.openxmlformats.org/officeDocument/2006/relationships/hyperlink" Target="https://www.axial.hu/gps/vantage/adatmanagement/maxi-hozam-muholdas-hozamterkepezes" TargetMode="External"/><Relationship Id="rId8" Type="http://schemas.openxmlformats.org/officeDocument/2006/relationships/hyperlink" Target="https://www.axial.hu/gps/vantage/adatmanagement/maxi-hozam-muholdas-hozamterkepeze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7.png"/><Relationship Id="rId4" Type="http://schemas.openxmlformats.org/officeDocument/2006/relationships/hyperlink" Target="https://pgr.hu/preczone" TargetMode="External"/><Relationship Id="rId5" Type="http://schemas.openxmlformats.org/officeDocument/2006/relationships/hyperlink" Target="https://ikragrar.hu/blog/hozammeres-az-urbol" TargetMode="External"/><Relationship Id="rId6" Type="http://schemas.openxmlformats.org/officeDocument/2006/relationships/hyperlink" Target="https://k-prec.hu/" TargetMode="External"/><Relationship Id="rId7" Type="http://schemas.openxmlformats.org/officeDocument/2006/relationships/hyperlink" Target="https://k-prec.hu/"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apps.sentinel-hub.com/eo-browser" TargetMode="External"/><Relationship Id="rId4" Type="http://schemas.openxmlformats.org/officeDocument/2006/relationships/hyperlink" Target="https://www.sentinel-hub.com/explore/eobrowser/" TargetMode="External"/><Relationship Id="rId9" Type="http://schemas.openxmlformats.org/officeDocument/2006/relationships/hyperlink" Target="https://climate.com/bayer-PLUS" TargetMode="External"/><Relationship Id="rId5" Type="http://schemas.openxmlformats.org/officeDocument/2006/relationships/hyperlink" Target="https://onesoil.ai/en/" TargetMode="External"/><Relationship Id="rId6" Type="http://schemas.openxmlformats.org/officeDocument/2006/relationships/hyperlink" Target="https://cropsat.com/" TargetMode="External"/><Relationship Id="rId7" Type="http://schemas.openxmlformats.org/officeDocument/2006/relationships/hyperlink" Target="https://www.xarvio.com/hu/hu/products/field-manager.html" TargetMode="External"/><Relationship Id="rId8" Type="http://schemas.openxmlformats.org/officeDocument/2006/relationships/hyperlink" Target="https://www.at.farm/"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1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0.pn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3.png"/><Relationship Id="rId4" Type="http://schemas.openxmlformats.org/officeDocument/2006/relationships/image" Target="../media/image105.png"/><Relationship Id="rId5" Type="http://schemas.openxmlformats.org/officeDocument/2006/relationships/image" Target="../media/image10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0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1" Type="http://schemas.openxmlformats.org/officeDocument/2006/relationships/hyperlink" Target="https://scihub.copernicus.eu/" TargetMode="External"/><Relationship Id="rId10" Type="http://schemas.openxmlformats.org/officeDocument/2006/relationships/hyperlink" Target="https://apps.sentinel-hub.com/eo-browser" TargetMode="External"/><Relationship Id="rId13" Type="http://schemas.openxmlformats.org/officeDocument/2006/relationships/hyperlink" Target="https://earthdata.nasa.gov/learn/backgrounders/remote-sensing" TargetMode="External"/><Relationship Id="rId12" Type="http://schemas.openxmlformats.org/officeDocument/2006/relationships/hyperlink" Target="https://modis.gsfc.nasa.gov//gallery/showall.php" TargetMode="External"/><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s://www.mdpi.com/2072-4292/5/2/949" TargetMode="External"/><Relationship Id="rId4" Type="http://schemas.openxmlformats.org/officeDocument/2006/relationships/hyperlink" Target="https://www.mdpi.com/2072-4292/5/2/949" TargetMode="External"/><Relationship Id="rId9" Type="http://schemas.openxmlformats.org/officeDocument/2006/relationships/hyperlink" Target="http://www.igik.edu.pl/pl/teledetekcja-monitorowanie-suszy-rolniczej" TargetMode="External"/><Relationship Id="rId5" Type="http://schemas.openxmlformats.org/officeDocument/2006/relationships/hyperlink" Target="https://www.mdpi.com/2072-4292/12/19/3136" TargetMode="External"/><Relationship Id="rId6" Type="http://schemas.openxmlformats.org/officeDocument/2006/relationships/hyperlink" Target="https://regi.tankonyvtar.hu/hu/tartalom/tamop425/0027_FOI1/ch01s06.html" TargetMode="External"/><Relationship Id="rId7" Type="http://schemas.openxmlformats.org/officeDocument/2006/relationships/hyperlink" Target="https://k-prec.hu/sites/default/files/2021-02/2020_08_AUGUSZTUS_TOTAL.pdf" TargetMode="External"/><Relationship Id="rId8" Type="http://schemas.openxmlformats.org/officeDocument/2006/relationships/hyperlink" Target="https://k-prec.hu/sites/default/files/2021-02/2020_10_OKTOBER_TOTAL-to05wj.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 name="Shape 63"/>
        <p:cNvGrpSpPr/>
        <p:nvPr/>
      </p:nvGrpSpPr>
      <p:grpSpPr>
        <a:xfrm>
          <a:off x="0" y="0"/>
          <a:ext cx="0" cy="0"/>
          <a:chOff x="0" y="0"/>
          <a:chExt cx="0" cy="0"/>
        </a:xfrm>
      </p:grpSpPr>
      <p:sp>
        <p:nvSpPr>
          <p:cNvPr id="64" name="Google Shape;64;p1"/>
          <p:cNvSpPr txBox="1"/>
          <p:nvPr>
            <p:ph type="ctrTitle"/>
          </p:nvPr>
        </p:nvSpPr>
        <p:spPr>
          <a:xfrm>
            <a:off x="1402977"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C9E4A"/>
              </a:buClr>
              <a:buSzPts val="6000"/>
              <a:buFont typeface="Calibri"/>
              <a:buNone/>
            </a:pPr>
            <a:r>
              <a:rPr lang="hu-HU"/>
              <a:t>Műholdas távérzékelés</a:t>
            </a:r>
            <a:endParaRPr/>
          </a:p>
        </p:txBody>
      </p:sp>
      <p:sp>
        <p:nvSpPr>
          <p:cNvPr id="65" name="Google Shape;65;p1"/>
          <p:cNvSpPr txBox="1"/>
          <p:nvPr>
            <p:ph idx="1" type="subTitle"/>
          </p:nvPr>
        </p:nvSpPr>
        <p:spPr>
          <a:xfrm>
            <a:off x="1389530" y="3602038"/>
            <a:ext cx="9144000" cy="43208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C9E4A"/>
              </a:buClr>
              <a:buSzPts val="2400"/>
              <a:buNone/>
            </a:pPr>
            <a:r>
              <a:rPr lang="hu-HU"/>
              <a:t>Verőné Dr. Wojtaszek Małgorzata - Kauserné Dr. Szabó Virág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Távérzékelés fizikai alapjai </a:t>
            </a:r>
            <a:br>
              <a:rPr lang="hu-HU"/>
            </a:br>
            <a:endParaRPr sz="2400"/>
          </a:p>
        </p:txBody>
      </p:sp>
      <p:sp>
        <p:nvSpPr>
          <p:cNvPr id="123" name="Google Shape;123;p19"/>
          <p:cNvSpPr txBox="1"/>
          <p:nvPr>
            <p:ph idx="1" type="body"/>
          </p:nvPr>
        </p:nvSpPr>
        <p:spPr>
          <a:xfrm>
            <a:off x="6505575" y="1071575"/>
            <a:ext cx="5371500" cy="546510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2880"/>
              <a:buNone/>
            </a:pPr>
            <a:r>
              <a:rPr b="1" lang="hu-HU" sz="1800"/>
              <a:t>Mi a távérzékelés?</a:t>
            </a:r>
            <a:endParaRPr sz="1800"/>
          </a:p>
          <a:p>
            <a:pPr indent="0" lvl="0" marL="114300" rtl="0" algn="just">
              <a:lnSpc>
                <a:spcPct val="90000"/>
              </a:lnSpc>
              <a:spcBef>
                <a:spcPts val="1000"/>
              </a:spcBef>
              <a:spcAft>
                <a:spcPts val="0"/>
              </a:spcAft>
              <a:buSzPts val="2880"/>
              <a:buNone/>
            </a:pPr>
            <a:r>
              <a:rPr lang="hu-HU" sz="1800"/>
              <a:t>A távérzékelés egy sajátos adatnyerési eljárás, amelynek során a földfelszín és földfelszíni objektumok bizonyos sajátosságairól (pl. méret, anyagi összetétel, stb.) anélkül jutunk információhoz, hogy a vizsgált tárggyal közvetlen kapcsolatba kerülnénk. Az adatgyűjtés az elektromágneses energia bizonyos hullámhosszúságú tartományok (pl. látható fény) detektálásán alapul. A szenzorok a Föld felszínétől különböző távolságban lévő platformokon helyezkednek el: műholdakon, repülőgépeken vagy egy állványon. </a:t>
            </a:r>
            <a:endParaRPr sz="1800"/>
          </a:p>
          <a:p>
            <a:pPr indent="0" lvl="0" marL="114300" rtl="0" algn="just">
              <a:lnSpc>
                <a:spcPct val="90000"/>
              </a:lnSpc>
              <a:spcBef>
                <a:spcPts val="1000"/>
              </a:spcBef>
              <a:spcAft>
                <a:spcPts val="0"/>
              </a:spcAft>
              <a:buSzPts val="2880"/>
              <a:buNone/>
            </a:pPr>
            <a:r>
              <a:rPr lang="hu-HU" sz="1800"/>
              <a:t>A távérzékelés két alapvető folyamatot foglal magában. </a:t>
            </a:r>
            <a:endParaRPr sz="1800"/>
          </a:p>
          <a:p>
            <a:pPr indent="-342900" lvl="0" marL="457200" rtl="0" algn="l">
              <a:lnSpc>
                <a:spcPct val="90000"/>
              </a:lnSpc>
              <a:spcBef>
                <a:spcPts val="1000"/>
              </a:spcBef>
              <a:spcAft>
                <a:spcPts val="0"/>
              </a:spcAft>
              <a:buSzPts val="1800"/>
              <a:buFont typeface="Calibri"/>
              <a:buChar char="-"/>
            </a:pPr>
            <a:r>
              <a:rPr b="1" lang="hu-HU" sz="1800"/>
              <a:t>Adatnyerés: </a:t>
            </a:r>
            <a:r>
              <a:rPr lang="hu-HU" sz="1800"/>
              <a:t>az objektumról az elektromágneses energia által közvetített adatok valamilyen távolságból történő érzékelése</a:t>
            </a:r>
            <a:endParaRPr sz="1800"/>
          </a:p>
          <a:p>
            <a:pPr indent="-342900" lvl="0" marL="457200" rtl="0" algn="l">
              <a:lnSpc>
                <a:spcPct val="90000"/>
              </a:lnSpc>
              <a:spcBef>
                <a:spcPts val="1000"/>
              </a:spcBef>
              <a:spcAft>
                <a:spcPts val="0"/>
              </a:spcAft>
              <a:buSzPts val="1800"/>
              <a:buFont typeface="Calibri"/>
              <a:buChar char="-"/>
            </a:pPr>
            <a:r>
              <a:rPr b="1" lang="hu-HU" sz="1800"/>
              <a:t>Adatfeldolgozás</a:t>
            </a:r>
            <a:r>
              <a:rPr lang="hu-HU" sz="1800"/>
              <a:t> vagyis információnyerés: az észlelt és rögzített adatok feldolgozása, értelmezése</a:t>
            </a:r>
            <a:endParaRPr sz="1800"/>
          </a:p>
        </p:txBody>
      </p:sp>
      <p:pic>
        <p:nvPicPr>
          <p:cNvPr descr="1Legi" id="124" name="Google Shape;124;p19"/>
          <p:cNvPicPr preferRelativeResize="0"/>
          <p:nvPr/>
        </p:nvPicPr>
        <p:blipFill rotWithShape="1">
          <a:blip r:embed="rId3">
            <a:alphaModFix/>
          </a:blip>
          <a:srcRect b="0" l="0" r="0" t="0"/>
          <a:stretch/>
        </p:blipFill>
        <p:spPr>
          <a:xfrm>
            <a:off x="1339083" y="3078740"/>
            <a:ext cx="1727951" cy="1717363"/>
          </a:xfrm>
          <a:prstGeom prst="rect">
            <a:avLst/>
          </a:prstGeom>
          <a:noFill/>
          <a:ln>
            <a:noFill/>
          </a:ln>
        </p:spPr>
      </p:pic>
      <p:pic>
        <p:nvPicPr>
          <p:cNvPr id="125" name="Google Shape;125;p19"/>
          <p:cNvPicPr preferRelativeResize="0"/>
          <p:nvPr/>
        </p:nvPicPr>
        <p:blipFill rotWithShape="1">
          <a:blip r:embed="rId4">
            <a:alphaModFix/>
          </a:blip>
          <a:srcRect b="0" l="0" r="0" t="0"/>
          <a:stretch/>
        </p:blipFill>
        <p:spPr>
          <a:xfrm>
            <a:off x="342368" y="1409004"/>
            <a:ext cx="3615241" cy="1865538"/>
          </a:xfrm>
          <a:prstGeom prst="rect">
            <a:avLst/>
          </a:prstGeom>
          <a:noFill/>
          <a:ln>
            <a:noFill/>
          </a:ln>
        </p:spPr>
      </p:pic>
      <p:sp>
        <p:nvSpPr>
          <p:cNvPr id="126" name="Google Shape;126;p19"/>
          <p:cNvSpPr/>
          <p:nvPr/>
        </p:nvSpPr>
        <p:spPr>
          <a:xfrm>
            <a:off x="3952431" y="2020949"/>
            <a:ext cx="22197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99"/>
                </a:solidFill>
                <a:latin typeface="Arial Rounded"/>
                <a:ea typeface="Arial Rounded"/>
                <a:cs typeface="Arial Rounded"/>
                <a:sym typeface="Arial Rounded"/>
              </a:rPr>
              <a:t>Műholdas távérzékelés</a:t>
            </a:r>
            <a:endParaRPr/>
          </a:p>
        </p:txBody>
      </p:sp>
      <p:pic>
        <p:nvPicPr>
          <p:cNvPr id="127" name="Google Shape;127;p19"/>
          <p:cNvPicPr preferRelativeResize="0"/>
          <p:nvPr/>
        </p:nvPicPr>
        <p:blipFill rotWithShape="1">
          <a:blip r:embed="rId5">
            <a:alphaModFix/>
          </a:blip>
          <a:srcRect b="0" l="0" r="0" t="0"/>
          <a:stretch/>
        </p:blipFill>
        <p:spPr>
          <a:xfrm>
            <a:off x="1841705" y="4979808"/>
            <a:ext cx="725487" cy="1079086"/>
          </a:xfrm>
          <a:prstGeom prst="rect">
            <a:avLst/>
          </a:prstGeom>
          <a:noFill/>
          <a:ln>
            <a:noFill/>
          </a:ln>
        </p:spPr>
      </p:pic>
      <p:cxnSp>
        <p:nvCxnSpPr>
          <p:cNvPr id="128" name="Google Shape;128;p19"/>
          <p:cNvCxnSpPr/>
          <p:nvPr/>
        </p:nvCxnSpPr>
        <p:spPr>
          <a:xfrm flipH="1">
            <a:off x="3827060" y="1641368"/>
            <a:ext cx="35979" cy="4447589"/>
          </a:xfrm>
          <a:prstGeom prst="straightConnector1">
            <a:avLst/>
          </a:prstGeom>
          <a:noFill/>
          <a:ln cap="flat" cmpd="sng" w="38100">
            <a:solidFill>
              <a:srgbClr val="1E4E79"/>
            </a:solidFill>
            <a:prstDash val="solid"/>
            <a:round/>
            <a:headEnd len="sm" w="sm" type="none"/>
            <a:tailEnd len="med" w="med" type="triangle"/>
          </a:ln>
        </p:spPr>
      </p:cxnSp>
      <p:sp>
        <p:nvSpPr>
          <p:cNvPr id="129" name="Google Shape;129;p19"/>
          <p:cNvSpPr/>
          <p:nvPr/>
        </p:nvSpPr>
        <p:spPr>
          <a:xfrm rot="-5400000">
            <a:off x="2415477" y="4018062"/>
            <a:ext cx="252825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99"/>
                </a:solidFill>
                <a:latin typeface="Arial Rounded"/>
                <a:ea typeface="Arial Rounded"/>
                <a:cs typeface="Arial Rounded"/>
                <a:sym typeface="Arial Rounded"/>
              </a:rPr>
              <a:t>Földfelszíntől való távolság</a:t>
            </a:r>
            <a:endParaRPr b="0" i="0" sz="1400" u="none" cap="none" strike="noStrike">
              <a:solidFill>
                <a:srgbClr val="000000"/>
              </a:solidFill>
              <a:latin typeface="Arial"/>
              <a:ea typeface="Arial"/>
              <a:cs typeface="Arial"/>
              <a:sym typeface="Arial"/>
            </a:endParaRPr>
          </a:p>
        </p:txBody>
      </p:sp>
      <p:sp>
        <p:nvSpPr>
          <p:cNvPr id="130" name="Google Shape;130;p19"/>
          <p:cNvSpPr/>
          <p:nvPr/>
        </p:nvSpPr>
        <p:spPr>
          <a:xfrm>
            <a:off x="3970415" y="3933824"/>
            <a:ext cx="17524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99"/>
                </a:solidFill>
                <a:latin typeface="Arial Rounded"/>
                <a:ea typeface="Arial Rounded"/>
                <a:cs typeface="Arial Rounded"/>
                <a:sym typeface="Arial Rounded"/>
              </a:rPr>
              <a:t>Légi fényképezés </a:t>
            </a:r>
            <a:endParaRPr b="0" i="0" sz="1400" u="none" cap="none" strike="noStrike">
              <a:solidFill>
                <a:srgbClr val="000000"/>
              </a:solidFill>
              <a:latin typeface="Arial"/>
              <a:ea typeface="Arial"/>
              <a:cs typeface="Arial"/>
              <a:sym typeface="Arial"/>
            </a:endParaRPr>
          </a:p>
        </p:txBody>
      </p:sp>
      <p:sp>
        <p:nvSpPr>
          <p:cNvPr id="131" name="Google Shape;131;p19"/>
          <p:cNvSpPr/>
          <p:nvPr/>
        </p:nvSpPr>
        <p:spPr>
          <a:xfrm>
            <a:off x="4035296" y="5694462"/>
            <a:ext cx="16898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0099"/>
                </a:solidFill>
                <a:latin typeface="Arial Rounded"/>
                <a:ea typeface="Arial Rounded"/>
                <a:cs typeface="Arial Rounded"/>
                <a:sym typeface="Arial Rounded"/>
              </a:rPr>
              <a:t>Földi adatnyerés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240523" y="23551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Távérzékelés elvi folyamata</a:t>
            </a:r>
            <a:endParaRPr/>
          </a:p>
        </p:txBody>
      </p:sp>
      <p:sp>
        <p:nvSpPr>
          <p:cNvPr id="137" name="Google Shape;137;p20"/>
          <p:cNvSpPr txBox="1"/>
          <p:nvPr>
            <p:ph idx="1" type="body"/>
          </p:nvPr>
        </p:nvSpPr>
        <p:spPr>
          <a:xfrm>
            <a:off x="5581650" y="1400175"/>
            <a:ext cx="6452727" cy="4975226"/>
          </a:xfrm>
          <a:prstGeom prst="rect">
            <a:avLst/>
          </a:prstGeom>
          <a:noFill/>
          <a:ln>
            <a:noFill/>
          </a:ln>
        </p:spPr>
        <p:txBody>
          <a:bodyPr anchorCtr="0" anchor="t" bIns="45700" lIns="91425" spcFirstLastPara="1" rIns="91425" wrap="square" tIns="45700">
            <a:noAutofit/>
          </a:bodyPr>
          <a:lstStyle/>
          <a:p>
            <a:pPr indent="0" lvl="0" marL="114300" rtl="0" algn="just">
              <a:lnSpc>
                <a:spcPct val="90000"/>
              </a:lnSpc>
              <a:spcBef>
                <a:spcPts val="1000"/>
              </a:spcBef>
              <a:spcAft>
                <a:spcPts val="0"/>
              </a:spcAft>
              <a:buSzPts val="1800"/>
              <a:buNone/>
            </a:pPr>
            <a:r>
              <a:rPr lang="hu-HU" sz="1800"/>
              <a:t>A természetes vagy mesterséges forrásból induló, különböző hullámhosszú elektromágneses energia az atmoszférán keresztül terjed és a földfelszínre jutva ott kölcsönhatásba kerül a felszíni objektumokkal. A kölcsönhatás következtében módosult energia útja az atmoszférán át a felvevő berendezésig vezet, ahol az energiamennyiség mérése és a földi vevőállomásra való továbbítása történik.</a:t>
            </a:r>
            <a:endParaRPr/>
          </a:p>
          <a:p>
            <a:pPr indent="0" lvl="0" marL="114300" rtl="0" algn="l">
              <a:lnSpc>
                <a:spcPct val="90000"/>
              </a:lnSpc>
              <a:spcBef>
                <a:spcPts val="1000"/>
              </a:spcBef>
              <a:spcAft>
                <a:spcPts val="0"/>
              </a:spcAft>
              <a:buSzPts val="1800"/>
              <a:buNone/>
            </a:pPr>
            <a:r>
              <a:rPr b="1" lang="hu-HU" sz="1800"/>
              <a:t>A távérzékelés folyamatának elemei </a:t>
            </a:r>
            <a:endParaRPr/>
          </a:p>
          <a:p>
            <a:pPr indent="-514350" lvl="0" marL="628650" rtl="0" algn="l">
              <a:lnSpc>
                <a:spcPct val="90000"/>
              </a:lnSpc>
              <a:spcBef>
                <a:spcPts val="1000"/>
              </a:spcBef>
              <a:spcAft>
                <a:spcPts val="0"/>
              </a:spcAft>
              <a:buSzPts val="1800"/>
              <a:buAutoNum type="arabicPeriod"/>
            </a:pPr>
            <a:r>
              <a:rPr lang="hu-HU" sz="1800"/>
              <a:t>Energiaforrás (pl. Nap)</a:t>
            </a:r>
            <a:endParaRPr/>
          </a:p>
          <a:p>
            <a:pPr indent="-514350" lvl="0" marL="628650" rtl="0" algn="l">
              <a:lnSpc>
                <a:spcPct val="90000"/>
              </a:lnSpc>
              <a:spcBef>
                <a:spcPts val="1000"/>
              </a:spcBef>
              <a:spcAft>
                <a:spcPts val="0"/>
              </a:spcAft>
              <a:buSzPts val="1800"/>
              <a:buAutoNum type="arabicPeriod"/>
            </a:pPr>
            <a:r>
              <a:rPr lang="hu-HU" sz="1800"/>
              <a:t>Az energia terjedése a légkörben</a:t>
            </a:r>
            <a:endParaRPr/>
          </a:p>
          <a:p>
            <a:pPr indent="-514350" lvl="0" marL="628650" rtl="0" algn="l">
              <a:lnSpc>
                <a:spcPct val="90000"/>
              </a:lnSpc>
              <a:spcBef>
                <a:spcPts val="1000"/>
              </a:spcBef>
              <a:spcAft>
                <a:spcPts val="0"/>
              </a:spcAft>
              <a:buSzPts val="1800"/>
              <a:buAutoNum type="arabicPeriod"/>
            </a:pPr>
            <a:r>
              <a:rPr lang="hu-HU" sz="1800"/>
              <a:t>A földfelszín és az energia kölcsönhatása</a:t>
            </a:r>
            <a:endParaRPr/>
          </a:p>
          <a:p>
            <a:pPr indent="-514350" lvl="0" marL="628650" rtl="0" algn="l">
              <a:lnSpc>
                <a:spcPct val="90000"/>
              </a:lnSpc>
              <a:spcBef>
                <a:spcPts val="1000"/>
              </a:spcBef>
              <a:spcAft>
                <a:spcPts val="0"/>
              </a:spcAft>
              <a:buSzPts val="1800"/>
              <a:buAutoNum type="arabicPeriod"/>
            </a:pPr>
            <a:r>
              <a:rPr lang="hu-HU" sz="1800"/>
              <a:t>A visszavert energia útja a légkörön át az érzékelőig</a:t>
            </a:r>
            <a:endParaRPr/>
          </a:p>
          <a:p>
            <a:pPr indent="-514350" lvl="0" marL="628650" rtl="0" algn="l">
              <a:lnSpc>
                <a:spcPct val="90000"/>
              </a:lnSpc>
              <a:spcBef>
                <a:spcPts val="1000"/>
              </a:spcBef>
              <a:spcAft>
                <a:spcPts val="0"/>
              </a:spcAft>
              <a:buSzPts val="1800"/>
              <a:buAutoNum type="arabicPeriod"/>
            </a:pPr>
            <a:r>
              <a:rPr lang="hu-HU" sz="1800"/>
              <a:t>Az érkező energia rögzítése és továbbítása a földi vevő állomások felé</a:t>
            </a:r>
            <a:endParaRPr/>
          </a:p>
          <a:p>
            <a:pPr indent="-514350" lvl="0" marL="628650" rtl="0" algn="l">
              <a:lnSpc>
                <a:spcPct val="90000"/>
              </a:lnSpc>
              <a:spcBef>
                <a:spcPts val="1000"/>
              </a:spcBef>
              <a:spcAft>
                <a:spcPts val="0"/>
              </a:spcAft>
              <a:buSzPts val="1800"/>
              <a:buAutoNum type="arabicPeriod"/>
            </a:pPr>
            <a:r>
              <a:rPr lang="hu-HU" sz="1800"/>
              <a:t>Az adatelemzés, felhasználás</a:t>
            </a:r>
            <a:endParaRPr/>
          </a:p>
        </p:txBody>
      </p:sp>
      <p:pic>
        <p:nvPicPr>
          <p:cNvPr id="138" name="Google Shape;138;p20"/>
          <p:cNvPicPr preferRelativeResize="0"/>
          <p:nvPr/>
        </p:nvPicPr>
        <p:blipFill rotWithShape="1">
          <a:blip r:embed="rId3">
            <a:alphaModFix/>
          </a:blip>
          <a:srcRect b="0" l="0" r="0" t="0"/>
          <a:stretch/>
        </p:blipFill>
        <p:spPr>
          <a:xfrm>
            <a:off x="307450" y="1561075"/>
            <a:ext cx="5069426" cy="3649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távérzékelésben használt energiaforrások</a:t>
            </a:r>
            <a:br>
              <a:rPr lang="hu-HU"/>
            </a:br>
            <a:r>
              <a:rPr lang="hu-HU"/>
              <a:t>Passzív, aktív rendszerek</a:t>
            </a:r>
            <a:endParaRPr/>
          </a:p>
        </p:txBody>
      </p:sp>
      <p:sp>
        <p:nvSpPr>
          <p:cNvPr id="144" name="Google Shape;144;p21"/>
          <p:cNvSpPr txBox="1"/>
          <p:nvPr>
            <p:ph idx="1" type="body"/>
          </p:nvPr>
        </p:nvSpPr>
        <p:spPr>
          <a:xfrm>
            <a:off x="4772025" y="1825625"/>
            <a:ext cx="7105127"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hu-HU" sz="1800"/>
              <a:t>Természetes</a:t>
            </a:r>
            <a:r>
              <a:rPr lang="hu-HU" sz="1800"/>
              <a:t> energiaforrás</a:t>
            </a:r>
            <a:endParaRPr/>
          </a:p>
          <a:p>
            <a:pPr indent="-342900" lvl="1" marL="914400" rtl="0" algn="l">
              <a:lnSpc>
                <a:spcPct val="90000"/>
              </a:lnSpc>
              <a:spcBef>
                <a:spcPts val="500"/>
              </a:spcBef>
              <a:spcAft>
                <a:spcPts val="0"/>
              </a:spcAft>
              <a:buSzPts val="1800"/>
              <a:buChar char="•"/>
            </a:pPr>
            <a:r>
              <a:rPr lang="hu-HU" sz="1800"/>
              <a:t>A távérzékelésben használt alapvető energiaforrás a </a:t>
            </a:r>
            <a:r>
              <a:rPr b="1" lang="hu-HU" sz="1800"/>
              <a:t>Nap</a:t>
            </a:r>
            <a:endParaRPr/>
          </a:p>
          <a:p>
            <a:pPr indent="-342900" lvl="1" marL="914400" rtl="0" algn="l">
              <a:lnSpc>
                <a:spcPct val="90000"/>
              </a:lnSpc>
              <a:spcBef>
                <a:spcPts val="500"/>
              </a:spcBef>
              <a:spcAft>
                <a:spcPts val="0"/>
              </a:spcAft>
              <a:buSzPts val="1800"/>
              <a:buChar char="•"/>
            </a:pPr>
            <a:r>
              <a:rPr lang="hu-HU" sz="1800"/>
              <a:t>Minden anyag bocsát ki elektromágneses energiát az abszolút nulla fok feletti hőmérsékleten (0°K vagy –273°C). Így </a:t>
            </a:r>
            <a:r>
              <a:rPr b="1" lang="hu-HU" sz="1800"/>
              <a:t>a földfelszín és a felszíni tárgyak </a:t>
            </a:r>
            <a:r>
              <a:rPr lang="hu-HU" sz="1800"/>
              <a:t>is energiaforrások. </a:t>
            </a:r>
            <a:endParaRPr/>
          </a:p>
          <a:p>
            <a:pPr indent="0" lvl="0" marL="114300" rtl="0" algn="l">
              <a:lnSpc>
                <a:spcPct val="90000"/>
              </a:lnSpc>
              <a:spcBef>
                <a:spcPts val="1000"/>
              </a:spcBef>
              <a:spcAft>
                <a:spcPts val="0"/>
              </a:spcAft>
              <a:buSzPts val="1800"/>
              <a:buNone/>
            </a:pPr>
            <a:r>
              <a:rPr b="1" lang="hu-HU" sz="1800"/>
              <a:t>Mesterséges</a:t>
            </a:r>
            <a:r>
              <a:rPr lang="hu-HU" sz="1800"/>
              <a:t> energiaforrás</a:t>
            </a:r>
            <a:endParaRPr/>
          </a:p>
          <a:p>
            <a:pPr indent="0" lvl="0" marL="114300" rtl="0" algn="l">
              <a:lnSpc>
                <a:spcPct val="90000"/>
              </a:lnSpc>
              <a:spcBef>
                <a:spcPts val="1000"/>
              </a:spcBef>
              <a:spcAft>
                <a:spcPts val="0"/>
              </a:spcAft>
              <a:buSzPts val="1800"/>
              <a:buNone/>
            </a:pPr>
            <a:r>
              <a:rPr lang="hu-HU" sz="1800"/>
              <a:t>A felhasznált energiaforrások és a működési elvek alapján a szenzorok két fő csoportba sorolhatók: </a:t>
            </a:r>
            <a:endParaRPr/>
          </a:p>
          <a:p>
            <a:pPr indent="-342900" lvl="0" marL="457200" rtl="0" algn="just">
              <a:lnSpc>
                <a:spcPct val="90000"/>
              </a:lnSpc>
              <a:spcBef>
                <a:spcPts val="1000"/>
              </a:spcBef>
              <a:spcAft>
                <a:spcPts val="0"/>
              </a:spcAft>
              <a:buSzPts val="1800"/>
              <a:buFont typeface="Arial"/>
              <a:buAutoNum type="arabicPeriod"/>
            </a:pPr>
            <a:r>
              <a:rPr b="1" lang="hu-HU" sz="1800"/>
              <a:t>Passzív rendszerek: </a:t>
            </a:r>
            <a:r>
              <a:rPr lang="hu-HU" sz="1800"/>
              <a:t>ebben az esetben a felvétel a Napból jövő és a felszín által visszavert (reflektált), vagy a földfelszíni objektumok saját maguk által kibocsátott (emitált) sugárzásának mérésén alapul</a:t>
            </a:r>
            <a:endParaRPr/>
          </a:p>
          <a:p>
            <a:pPr indent="-342900" lvl="0" marL="457200" rtl="0" algn="l">
              <a:lnSpc>
                <a:spcPct val="90000"/>
              </a:lnSpc>
              <a:spcBef>
                <a:spcPts val="1000"/>
              </a:spcBef>
              <a:spcAft>
                <a:spcPts val="0"/>
              </a:spcAft>
              <a:buSzPts val="1800"/>
              <a:buFont typeface="Arial"/>
              <a:buAutoNum type="arabicPeriod"/>
            </a:pPr>
            <a:r>
              <a:rPr b="1" lang="hu-HU" sz="1800"/>
              <a:t>Aktív rendszerek: e</a:t>
            </a:r>
            <a:r>
              <a:rPr lang="hu-HU" sz="1800"/>
              <a:t>bben az esetben a felvevő berendezés saját energiaforrással rendelkezik (pl. LIDAR, Radar) - így sugárforrás és érzékelő is egyaránt </a:t>
            </a:r>
            <a:endParaRPr/>
          </a:p>
        </p:txBody>
      </p:sp>
      <p:pic>
        <p:nvPicPr>
          <p:cNvPr id="145" name="Google Shape;145;p21"/>
          <p:cNvPicPr preferRelativeResize="0"/>
          <p:nvPr/>
        </p:nvPicPr>
        <p:blipFill rotWithShape="1">
          <a:blip r:embed="rId3">
            <a:alphaModFix/>
          </a:blip>
          <a:srcRect b="0" l="0" r="0" t="0"/>
          <a:stretch/>
        </p:blipFill>
        <p:spPr>
          <a:xfrm>
            <a:off x="1638175" y="1690688"/>
            <a:ext cx="3027355" cy="43593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Passzív felvevőrendszerek </a:t>
            </a:r>
            <a:endParaRPr>
              <a:solidFill>
                <a:srgbClr val="FF0000"/>
              </a:solidFill>
            </a:endParaRPr>
          </a:p>
        </p:txBody>
      </p:sp>
      <p:sp>
        <p:nvSpPr>
          <p:cNvPr id="151" name="Google Shape;151;p22"/>
          <p:cNvSpPr txBox="1"/>
          <p:nvPr>
            <p:ph idx="1" type="body"/>
          </p:nvPr>
        </p:nvSpPr>
        <p:spPr>
          <a:xfrm>
            <a:off x="6027576" y="1825625"/>
            <a:ext cx="5849576" cy="4351338"/>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just">
              <a:lnSpc>
                <a:spcPct val="90000"/>
              </a:lnSpc>
              <a:spcBef>
                <a:spcPts val="1000"/>
              </a:spcBef>
              <a:spcAft>
                <a:spcPts val="0"/>
              </a:spcAft>
              <a:buSzPct val="82949"/>
              <a:buNone/>
            </a:pPr>
            <a:r>
              <a:rPr lang="hu-HU"/>
              <a:t>Érzékelhető spektrumtartomány</a:t>
            </a:r>
            <a:endParaRPr/>
          </a:p>
          <a:p>
            <a:pPr indent="-342900" lvl="1" marL="914400" rtl="0" algn="just">
              <a:lnSpc>
                <a:spcPct val="90000"/>
              </a:lnSpc>
              <a:spcBef>
                <a:spcPts val="500"/>
              </a:spcBef>
              <a:spcAft>
                <a:spcPts val="0"/>
              </a:spcAft>
              <a:buSzPct val="96774"/>
              <a:buFont typeface="Arial"/>
              <a:buChar char="•"/>
            </a:pPr>
            <a:r>
              <a:rPr lang="hu-HU"/>
              <a:t>Optikai (látható, infravörös, termális infravörös)</a:t>
            </a:r>
            <a:endParaRPr/>
          </a:p>
          <a:p>
            <a:pPr indent="-342900" lvl="1" marL="914400" rtl="0" algn="just">
              <a:lnSpc>
                <a:spcPct val="90000"/>
              </a:lnSpc>
              <a:spcBef>
                <a:spcPts val="500"/>
              </a:spcBef>
              <a:spcAft>
                <a:spcPts val="0"/>
              </a:spcAft>
              <a:buSzPct val="96774"/>
              <a:buFont typeface="Arial"/>
              <a:buChar char="•"/>
            </a:pPr>
            <a:r>
              <a:rPr lang="hu-HU"/>
              <a:t> és mikrohullámú </a:t>
            </a:r>
            <a:endParaRPr/>
          </a:p>
          <a:p>
            <a:pPr indent="0" lvl="0" marL="114300" rtl="0" algn="just">
              <a:lnSpc>
                <a:spcPct val="90000"/>
              </a:lnSpc>
              <a:spcBef>
                <a:spcPts val="1000"/>
              </a:spcBef>
              <a:spcAft>
                <a:spcPts val="0"/>
              </a:spcAft>
              <a:buSzPct val="82949"/>
              <a:buNone/>
            </a:pPr>
            <a:r>
              <a:rPr lang="hu-HU"/>
              <a:t>Az ide tartozó szenzorok alapvetően két csoportba sorolhatók:</a:t>
            </a:r>
            <a:endParaRPr/>
          </a:p>
          <a:p>
            <a:pPr indent="-514350" lvl="0" marL="628650" rtl="0" algn="just">
              <a:lnSpc>
                <a:spcPct val="90000"/>
              </a:lnSpc>
              <a:spcBef>
                <a:spcPts val="1000"/>
              </a:spcBef>
              <a:spcAft>
                <a:spcPts val="0"/>
              </a:spcAft>
              <a:buSzPct val="82949"/>
              <a:buFont typeface="Arial"/>
              <a:buAutoNum type="arabicPeriod"/>
            </a:pPr>
            <a:r>
              <a:rPr b="1" lang="hu-HU"/>
              <a:t>Radiométerek</a:t>
            </a:r>
            <a:r>
              <a:rPr lang="hu-HU"/>
              <a:t> pl. földfelszín hőmérsékletének érzékelése   </a:t>
            </a:r>
            <a:endParaRPr/>
          </a:p>
          <a:p>
            <a:pPr indent="-514350" lvl="0" marL="628650" rtl="0" algn="just">
              <a:lnSpc>
                <a:spcPct val="90000"/>
              </a:lnSpc>
              <a:spcBef>
                <a:spcPts val="1000"/>
              </a:spcBef>
              <a:spcAft>
                <a:spcPts val="0"/>
              </a:spcAft>
              <a:buSzPct val="82949"/>
              <a:buFont typeface="Arial"/>
              <a:buAutoNum type="arabicPeriod"/>
            </a:pPr>
            <a:r>
              <a:rPr b="1" lang="hu-HU"/>
              <a:t>Spektrométerek</a:t>
            </a:r>
            <a:r>
              <a:rPr lang="hu-HU"/>
              <a:t> pl. többsávos (BGR, NIR, MIR) adatnyerés </a:t>
            </a:r>
            <a:endParaRPr/>
          </a:p>
          <a:p>
            <a:pPr indent="0" lvl="0" marL="114300" rtl="0" algn="just">
              <a:lnSpc>
                <a:spcPct val="90000"/>
              </a:lnSpc>
              <a:spcBef>
                <a:spcPts val="1000"/>
              </a:spcBef>
              <a:spcAft>
                <a:spcPts val="0"/>
              </a:spcAft>
              <a:buSzPct val="82949"/>
              <a:buNone/>
            </a:pPr>
            <a:r>
              <a:rPr lang="hu-HU"/>
              <a:t>A legtöbb passzív érzékelő üzemeltetése  </a:t>
            </a:r>
            <a:r>
              <a:rPr b="1" lang="hu-HU"/>
              <a:t>napszak- és időjárásfüggő</a:t>
            </a:r>
            <a:r>
              <a:rPr lang="hu-HU"/>
              <a:t>, vagyis a felvételek minősége és felhasználási lehetősége erőteljesen függ  a légkör állapotától. </a:t>
            </a:r>
            <a:r>
              <a:rPr b="1" lang="hu-HU"/>
              <a:t>Az egyik leggyakoribb korlátja a sűrű felhőzet. </a:t>
            </a:r>
            <a:endParaRPr/>
          </a:p>
        </p:txBody>
      </p:sp>
      <p:pic>
        <p:nvPicPr>
          <p:cNvPr id="152" name="Google Shape;152;p22"/>
          <p:cNvPicPr preferRelativeResize="0"/>
          <p:nvPr/>
        </p:nvPicPr>
        <p:blipFill rotWithShape="1">
          <a:blip r:embed="rId3">
            <a:alphaModFix/>
          </a:blip>
          <a:srcRect b="0" l="0" r="0" t="0"/>
          <a:stretch/>
        </p:blipFill>
        <p:spPr>
          <a:xfrm>
            <a:off x="228955" y="1690688"/>
            <a:ext cx="5568186" cy="3581108"/>
          </a:xfrm>
          <a:prstGeom prst="rect">
            <a:avLst/>
          </a:prstGeom>
          <a:noFill/>
          <a:ln>
            <a:noFill/>
          </a:ln>
        </p:spPr>
      </p:pic>
      <p:sp>
        <p:nvSpPr>
          <p:cNvPr id="153" name="Google Shape;153;p22"/>
          <p:cNvSpPr txBox="1"/>
          <p:nvPr/>
        </p:nvSpPr>
        <p:spPr>
          <a:xfrm>
            <a:off x="598572" y="5438299"/>
            <a:ext cx="4828951"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Sentinel 2 felvételek részletei.</a:t>
            </a:r>
            <a:endParaRPr/>
          </a:p>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Különböző típusú felhők hatása a felvételek minőségére: felhő fehér színnel, árnyéka fekete színnel jelenik meg.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3"/>
          <p:cNvPicPr preferRelativeResize="0"/>
          <p:nvPr/>
        </p:nvPicPr>
        <p:blipFill rotWithShape="1">
          <a:blip r:embed="rId3">
            <a:alphaModFix/>
          </a:blip>
          <a:srcRect b="13299" l="0" r="0" t="10858"/>
          <a:stretch/>
        </p:blipFill>
        <p:spPr>
          <a:xfrm rot="3262849">
            <a:off x="-152304" y="2075405"/>
            <a:ext cx="2667463" cy="954716"/>
          </a:xfrm>
          <a:prstGeom prst="rect">
            <a:avLst/>
          </a:prstGeom>
          <a:noFill/>
          <a:ln>
            <a:noFill/>
          </a:ln>
        </p:spPr>
      </p:pic>
      <p:sp>
        <p:nvSpPr>
          <p:cNvPr id="159" name="Google Shape;159;p23"/>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sugárzás fizikai törvényei</a:t>
            </a:r>
            <a:endParaRPr/>
          </a:p>
        </p:txBody>
      </p:sp>
      <p:sp>
        <p:nvSpPr>
          <p:cNvPr id="160" name="Google Shape;160;p23"/>
          <p:cNvSpPr txBox="1"/>
          <p:nvPr>
            <p:ph idx="1" type="body"/>
          </p:nvPr>
        </p:nvSpPr>
        <p:spPr>
          <a:xfrm>
            <a:off x="6781800" y="1739304"/>
            <a:ext cx="5085827" cy="4351338"/>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just">
              <a:lnSpc>
                <a:spcPct val="90000"/>
              </a:lnSpc>
              <a:spcBef>
                <a:spcPts val="1000"/>
              </a:spcBef>
              <a:spcAft>
                <a:spcPts val="0"/>
              </a:spcAft>
              <a:buSzPct val="75630"/>
              <a:buNone/>
            </a:pPr>
            <a:r>
              <a:rPr lang="hu-HU"/>
              <a:t>Az elektromágneses sugárzás jellemzői:</a:t>
            </a:r>
            <a:endParaRPr/>
          </a:p>
          <a:p>
            <a:pPr indent="-342900" lvl="1" marL="914400" rtl="0" algn="just">
              <a:lnSpc>
                <a:spcPct val="90000"/>
              </a:lnSpc>
              <a:spcBef>
                <a:spcPts val="500"/>
              </a:spcBef>
              <a:spcAft>
                <a:spcPts val="0"/>
              </a:spcAft>
              <a:buSzPct val="88235"/>
              <a:buChar char="•"/>
            </a:pPr>
            <a:r>
              <a:rPr b="1" lang="hu-HU"/>
              <a:t>hullámhossz </a:t>
            </a:r>
            <a:endParaRPr/>
          </a:p>
          <a:p>
            <a:pPr indent="-342900" lvl="1" marL="914400" rtl="0" algn="just">
              <a:lnSpc>
                <a:spcPct val="90000"/>
              </a:lnSpc>
              <a:spcBef>
                <a:spcPts val="500"/>
              </a:spcBef>
              <a:spcAft>
                <a:spcPts val="0"/>
              </a:spcAft>
              <a:buSzPct val="88235"/>
              <a:buChar char="•"/>
            </a:pPr>
            <a:r>
              <a:rPr b="1" lang="hu-HU"/>
              <a:t>frekvencia</a:t>
            </a:r>
            <a:endParaRPr/>
          </a:p>
          <a:p>
            <a:pPr indent="0" lvl="0" marL="114300" rtl="0" algn="just">
              <a:lnSpc>
                <a:spcPct val="90000"/>
              </a:lnSpc>
              <a:spcBef>
                <a:spcPts val="1000"/>
              </a:spcBef>
              <a:spcAft>
                <a:spcPts val="0"/>
              </a:spcAft>
              <a:buSzPct val="75630"/>
              <a:buNone/>
            </a:pPr>
            <a:r>
              <a:rPr lang="hu-HU"/>
              <a:t>Két szomszédos hullám csúcsa közötti távolságot hullámhossznak (</a:t>
            </a:r>
            <a:r>
              <a:rPr b="1" lang="hu-HU">
                <a:latin typeface="Calibri"/>
                <a:ea typeface="Calibri"/>
                <a:cs typeface="Calibri"/>
                <a:sym typeface="Calibri"/>
              </a:rPr>
              <a:t>λ</a:t>
            </a:r>
            <a:r>
              <a:rPr lang="hu-HU"/>
              <a:t>), az időegység alatt egy ponton áthaladó csúcsok számát frekvenciának (v) nevezzük.</a:t>
            </a:r>
            <a:endParaRPr/>
          </a:p>
          <a:p>
            <a:pPr indent="0" lvl="0" marL="114300" rtl="0" algn="just">
              <a:lnSpc>
                <a:spcPct val="90000"/>
              </a:lnSpc>
              <a:spcBef>
                <a:spcPts val="1000"/>
              </a:spcBef>
              <a:spcAft>
                <a:spcPts val="0"/>
              </a:spcAft>
              <a:buSzPct val="75630"/>
              <a:buNone/>
            </a:pPr>
            <a:r>
              <a:rPr lang="hu-HU"/>
              <a:t>A távérzékelésben leggyakrabban </a:t>
            </a:r>
            <a:r>
              <a:rPr b="1" lang="hu-HU"/>
              <a:t>a felvételek jellemzéséhez hullámhosszt használunk</a:t>
            </a:r>
            <a:r>
              <a:rPr lang="hu-HU"/>
              <a:t>. Pl. látható spektrumtartomány: 400 és 700 nm-es intervallum. </a:t>
            </a:r>
            <a:endParaRPr/>
          </a:p>
        </p:txBody>
      </p:sp>
      <p:sp>
        <p:nvSpPr>
          <p:cNvPr id="161" name="Google Shape;161;p23"/>
          <p:cNvSpPr/>
          <p:nvPr/>
        </p:nvSpPr>
        <p:spPr>
          <a:xfrm>
            <a:off x="1571985" y="5453390"/>
            <a:ext cx="5209815" cy="53617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0" i="0" lang="hu-HU" sz="1400" u="none" cap="none" strike="noStrike">
                <a:solidFill>
                  <a:srgbClr val="000000"/>
                </a:solidFill>
                <a:latin typeface="Arial"/>
                <a:ea typeface="Arial"/>
                <a:cs typeface="Arial"/>
                <a:sym typeface="Arial"/>
              </a:rPr>
              <a:t>Az elektromágneses hullám összetevő. E – elektromágnes tér, M – mágneses tér, C – fénysebesség, </a:t>
            </a:r>
            <a:r>
              <a:rPr b="1" i="0" lang="hu-HU" sz="1400" u="none" cap="none" strike="noStrike">
                <a:solidFill>
                  <a:srgbClr val="000000"/>
                </a:solidFill>
                <a:latin typeface="Calibri"/>
                <a:ea typeface="Calibri"/>
                <a:cs typeface="Calibri"/>
                <a:sym typeface="Calibri"/>
              </a:rPr>
              <a:t>λ</a:t>
            </a:r>
            <a:r>
              <a:rPr b="0" i="0" lang="hu-HU" sz="1400" u="none" cap="none" strike="noStrike">
                <a:solidFill>
                  <a:srgbClr val="000000"/>
                </a:solidFill>
                <a:latin typeface="Arial"/>
                <a:ea typeface="Arial"/>
                <a:cs typeface="Arial"/>
                <a:sym typeface="Arial"/>
              </a:rPr>
              <a:t> - hullámhossz </a:t>
            </a:r>
            <a:endParaRPr/>
          </a:p>
        </p:txBody>
      </p:sp>
      <p:sp>
        <p:nvSpPr>
          <p:cNvPr id="162" name="Google Shape;162;p23"/>
          <p:cNvSpPr/>
          <p:nvPr/>
        </p:nvSpPr>
        <p:spPr>
          <a:xfrm rot="3257829">
            <a:off x="1215011" y="2734547"/>
            <a:ext cx="138531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200" u="none" cap="none" strike="noStrike">
                <a:solidFill>
                  <a:srgbClr val="000000"/>
                </a:solidFill>
                <a:latin typeface="Arial"/>
                <a:ea typeface="Arial"/>
                <a:cs typeface="Arial"/>
                <a:sym typeface="Arial"/>
              </a:rPr>
              <a:t>Energia terjedése</a:t>
            </a:r>
            <a:endParaRPr/>
          </a:p>
        </p:txBody>
      </p:sp>
      <p:sp>
        <p:nvSpPr>
          <p:cNvPr id="163" name="Google Shape;163;p23"/>
          <p:cNvSpPr txBox="1"/>
          <p:nvPr/>
        </p:nvSpPr>
        <p:spPr>
          <a:xfrm>
            <a:off x="1172392" y="1717437"/>
            <a:ext cx="147055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200" u="none" cap="none" strike="noStrike">
                <a:solidFill>
                  <a:srgbClr val="000000"/>
                </a:solidFill>
                <a:latin typeface="Arial"/>
                <a:ea typeface="Arial"/>
                <a:cs typeface="Arial"/>
                <a:sym typeface="Arial"/>
              </a:rPr>
              <a:t>Energia forrás</a:t>
            </a:r>
            <a:endParaRPr/>
          </a:p>
        </p:txBody>
      </p:sp>
      <p:pic>
        <p:nvPicPr>
          <p:cNvPr id="164" name="Google Shape;164;p23"/>
          <p:cNvPicPr preferRelativeResize="0"/>
          <p:nvPr/>
        </p:nvPicPr>
        <p:blipFill rotWithShape="1">
          <a:blip r:embed="rId4">
            <a:alphaModFix/>
          </a:blip>
          <a:srcRect b="0" l="0" r="0" t="0"/>
          <a:stretch/>
        </p:blipFill>
        <p:spPr>
          <a:xfrm>
            <a:off x="1679749" y="3681599"/>
            <a:ext cx="4772025" cy="1771791"/>
          </a:xfrm>
          <a:prstGeom prst="rect">
            <a:avLst/>
          </a:prstGeom>
          <a:noFill/>
          <a:ln>
            <a:noFill/>
          </a:ln>
        </p:spPr>
      </p:pic>
      <p:pic>
        <p:nvPicPr>
          <p:cNvPr id="165" name="Google Shape;165;p23"/>
          <p:cNvPicPr preferRelativeResize="0"/>
          <p:nvPr/>
        </p:nvPicPr>
        <p:blipFill rotWithShape="1">
          <a:blip r:embed="rId5">
            <a:alphaModFix/>
          </a:blip>
          <a:srcRect b="0" l="0" r="0" t="0"/>
          <a:stretch/>
        </p:blipFill>
        <p:spPr>
          <a:xfrm>
            <a:off x="10468704" y="2418762"/>
            <a:ext cx="1099231" cy="3840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Az elektromágneses spektrum tartomány részei </a:t>
            </a:r>
            <a:endParaRPr/>
          </a:p>
        </p:txBody>
      </p:sp>
      <p:sp>
        <p:nvSpPr>
          <p:cNvPr id="171" name="Google Shape;171;p24"/>
          <p:cNvSpPr txBox="1"/>
          <p:nvPr>
            <p:ph idx="1" type="body"/>
          </p:nvPr>
        </p:nvSpPr>
        <p:spPr>
          <a:xfrm>
            <a:off x="5429839" y="1592853"/>
            <a:ext cx="6627382" cy="5155906"/>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Font typeface="Arial"/>
              <a:buAutoNum type="arabicPeriod"/>
            </a:pPr>
            <a:r>
              <a:rPr b="1" lang="hu-HU" sz="2000"/>
              <a:t>A látható fény (VIS</a:t>
            </a:r>
            <a:r>
              <a:rPr lang="hu-HU" sz="2000"/>
              <a:t>) (λ = 0,4 – 0,7 </a:t>
            </a:r>
            <a:r>
              <a:rPr i="1" lang="hu-HU" sz="2000">
                <a:latin typeface="Calibri"/>
                <a:ea typeface="Calibri"/>
                <a:cs typeface="Calibri"/>
                <a:sym typeface="Calibri"/>
              </a:rPr>
              <a:t>μ</a:t>
            </a:r>
            <a:r>
              <a:rPr lang="hu-HU" sz="2000"/>
              <a:t>m) az emberi szem által érzékelhető elektromágneses sugárzás</a:t>
            </a:r>
            <a:endParaRPr/>
          </a:p>
          <a:p>
            <a:pPr indent="-342900" lvl="0" marL="457200" rtl="0" algn="l">
              <a:lnSpc>
                <a:spcPct val="90000"/>
              </a:lnSpc>
              <a:spcBef>
                <a:spcPts val="1000"/>
              </a:spcBef>
              <a:spcAft>
                <a:spcPts val="0"/>
              </a:spcAft>
              <a:buSzPts val="1800"/>
              <a:buFont typeface="Arial"/>
              <a:buAutoNum type="arabicPeriod"/>
            </a:pPr>
            <a:r>
              <a:rPr lang="hu-HU" sz="2000"/>
              <a:t>Az </a:t>
            </a:r>
            <a:r>
              <a:rPr b="1" lang="hu-HU" sz="2000"/>
              <a:t>infravörös </a:t>
            </a:r>
            <a:r>
              <a:rPr lang="hu-HU" sz="2000"/>
              <a:t>tartomány</a:t>
            </a:r>
            <a:endParaRPr/>
          </a:p>
          <a:p>
            <a:pPr indent="-342900" lvl="1" marL="914400" rtl="0" algn="l">
              <a:lnSpc>
                <a:spcPct val="90000"/>
              </a:lnSpc>
              <a:spcBef>
                <a:spcPts val="500"/>
              </a:spcBef>
              <a:spcAft>
                <a:spcPts val="0"/>
              </a:spcAft>
              <a:buSzPts val="1800"/>
              <a:buFont typeface="Arial"/>
              <a:buChar char="•"/>
            </a:pPr>
            <a:r>
              <a:rPr b="1" lang="hu-HU" sz="1800"/>
              <a:t>A közeli infravörösben (NIR) (λ = 0,7 - 1,3 </a:t>
            </a:r>
            <a:r>
              <a:rPr i="1" lang="hu-HU" sz="1800">
                <a:latin typeface="Calibri"/>
                <a:ea typeface="Calibri"/>
                <a:cs typeface="Calibri"/>
                <a:sym typeface="Calibri"/>
              </a:rPr>
              <a:t>μ</a:t>
            </a:r>
            <a:r>
              <a:rPr b="1" lang="hu-HU" sz="1800"/>
              <a:t>m) </a:t>
            </a:r>
            <a:r>
              <a:rPr lang="hu-HU" sz="1800"/>
              <a:t>a látható fényhez hasonlóan a felszín által visszavert napsugárzás közvetíti az információt </a:t>
            </a:r>
            <a:endParaRPr/>
          </a:p>
          <a:p>
            <a:pPr indent="-342900" lvl="1" marL="914400" rtl="0" algn="l">
              <a:lnSpc>
                <a:spcPct val="90000"/>
              </a:lnSpc>
              <a:spcBef>
                <a:spcPts val="500"/>
              </a:spcBef>
              <a:spcAft>
                <a:spcPts val="0"/>
              </a:spcAft>
              <a:buSzPts val="1800"/>
              <a:buChar char="•"/>
            </a:pPr>
            <a:r>
              <a:rPr b="1" lang="hu-HU" sz="1800"/>
              <a:t>A közép infravörös (MIR) (λ = 1,3 - 3,0 </a:t>
            </a:r>
            <a:r>
              <a:rPr i="1" lang="hu-HU" sz="1800">
                <a:latin typeface="Calibri"/>
                <a:ea typeface="Calibri"/>
                <a:cs typeface="Calibri"/>
                <a:sym typeface="Calibri"/>
              </a:rPr>
              <a:t>μ</a:t>
            </a:r>
            <a:r>
              <a:rPr b="1" lang="hu-HU" sz="1800"/>
              <a:t>m) </a:t>
            </a:r>
            <a:r>
              <a:rPr lang="hu-HU" sz="1800"/>
              <a:t>tartományban is a visszavert napsugárzás dominál</a:t>
            </a:r>
            <a:endParaRPr/>
          </a:p>
          <a:p>
            <a:pPr indent="-342900" lvl="1" marL="914400" rtl="0" algn="l">
              <a:lnSpc>
                <a:spcPct val="90000"/>
              </a:lnSpc>
              <a:spcBef>
                <a:spcPts val="500"/>
              </a:spcBef>
              <a:spcAft>
                <a:spcPts val="0"/>
              </a:spcAft>
              <a:buSzPts val="1800"/>
              <a:buChar char="•"/>
            </a:pPr>
            <a:r>
              <a:rPr b="1" lang="hu-HU" sz="1800"/>
              <a:t>A távoli (termális) infravörösben (TIR) (λ = 3 - 15 </a:t>
            </a:r>
            <a:r>
              <a:rPr i="1" lang="hu-HU" sz="1800">
                <a:latin typeface="Calibri"/>
                <a:ea typeface="Calibri"/>
                <a:cs typeface="Calibri"/>
                <a:sym typeface="Calibri"/>
              </a:rPr>
              <a:t>μ</a:t>
            </a:r>
            <a:r>
              <a:rPr b="1" lang="hu-HU" sz="1800"/>
              <a:t>m</a:t>
            </a:r>
            <a:r>
              <a:rPr lang="hu-HU" sz="1800"/>
              <a:t>) jelentőssé válik a felszín által kibocsátott sugárzás, mellyel a felszín termális tulajdonságait tanulmányozhatjuk</a:t>
            </a:r>
            <a:endParaRPr/>
          </a:p>
          <a:p>
            <a:pPr indent="-342900" lvl="0" marL="457200" rtl="0" algn="l">
              <a:lnSpc>
                <a:spcPct val="90000"/>
              </a:lnSpc>
              <a:spcBef>
                <a:spcPts val="1000"/>
              </a:spcBef>
              <a:spcAft>
                <a:spcPts val="0"/>
              </a:spcAft>
              <a:buSzPts val="1800"/>
              <a:buFont typeface="Arial"/>
              <a:buAutoNum type="arabicPeriod"/>
            </a:pPr>
            <a:r>
              <a:rPr lang="hu-HU" sz="2000"/>
              <a:t>Külön kategóriának tekinthető a </a:t>
            </a:r>
            <a:r>
              <a:rPr b="1" lang="hu-HU" sz="2000"/>
              <a:t>mikrohullámú tartomány (1 mm - 1 m)</a:t>
            </a:r>
            <a:r>
              <a:rPr lang="hu-HU" sz="2000"/>
              <a:t>. </a:t>
            </a:r>
            <a:endParaRPr/>
          </a:p>
        </p:txBody>
      </p:sp>
      <p:pic>
        <p:nvPicPr>
          <p:cNvPr id="172" name="Google Shape;172;p24"/>
          <p:cNvPicPr preferRelativeResize="0"/>
          <p:nvPr/>
        </p:nvPicPr>
        <p:blipFill rotWithShape="1">
          <a:blip r:embed="rId3">
            <a:alphaModFix/>
          </a:blip>
          <a:srcRect b="0" l="0" r="0" t="0"/>
          <a:stretch/>
        </p:blipFill>
        <p:spPr>
          <a:xfrm>
            <a:off x="244639" y="2026839"/>
            <a:ext cx="4784560" cy="1807816"/>
          </a:xfrm>
          <a:prstGeom prst="rect">
            <a:avLst/>
          </a:prstGeom>
          <a:noFill/>
          <a:ln>
            <a:noFill/>
          </a:ln>
        </p:spPr>
      </p:pic>
      <p:sp>
        <p:nvSpPr>
          <p:cNvPr id="173" name="Google Shape;173;p24"/>
          <p:cNvSpPr/>
          <p:nvPr/>
        </p:nvSpPr>
        <p:spPr>
          <a:xfrm>
            <a:off x="321547" y="4170806"/>
            <a:ext cx="4561538"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rgbClr val="000000"/>
                </a:solidFill>
                <a:latin typeface="Calibri"/>
                <a:ea typeface="Calibri"/>
                <a:cs typeface="Calibri"/>
                <a:sym typeface="Calibri"/>
              </a:rPr>
              <a:t>A hullámhosszok különböző egységekben adhatók meg:</a:t>
            </a:r>
            <a:endParaRPr/>
          </a:p>
          <a:p>
            <a:pPr indent="-285750" lvl="0" marL="285750" marR="0" rtl="0" algn="l">
              <a:lnSpc>
                <a:spcPct val="100000"/>
              </a:lnSpc>
              <a:spcBef>
                <a:spcPts val="0"/>
              </a:spcBef>
              <a:spcAft>
                <a:spcPts val="0"/>
              </a:spcAft>
              <a:buClr>
                <a:srgbClr val="000000"/>
              </a:buClr>
              <a:buSzPts val="1400"/>
              <a:buFont typeface="Arial"/>
              <a:buChar char="•"/>
            </a:pPr>
            <a:r>
              <a:rPr b="0" i="1" lang="hu-HU" sz="1400" u="none" cap="none" strike="noStrike">
                <a:solidFill>
                  <a:srgbClr val="000000"/>
                </a:solidFill>
                <a:latin typeface="Calibri"/>
                <a:ea typeface="Calibri"/>
                <a:cs typeface="Calibri"/>
                <a:sym typeface="Calibri"/>
              </a:rPr>
              <a:t>centimétert (cm) és métert (m) használunk mikrohullámok és rádióhullámok estén</a:t>
            </a:r>
            <a:endParaRPr/>
          </a:p>
          <a:p>
            <a:pPr indent="-285750" lvl="0" marL="285750" marR="0" rtl="0" algn="l">
              <a:lnSpc>
                <a:spcPct val="100000"/>
              </a:lnSpc>
              <a:spcBef>
                <a:spcPts val="0"/>
              </a:spcBef>
              <a:spcAft>
                <a:spcPts val="0"/>
              </a:spcAft>
              <a:buClr>
                <a:srgbClr val="000000"/>
              </a:buClr>
              <a:buSzPts val="1400"/>
              <a:buFont typeface="Arial"/>
              <a:buChar char="•"/>
            </a:pPr>
            <a:r>
              <a:rPr b="0" i="1" lang="hu-HU" sz="1400" u="none" cap="none" strike="noStrike">
                <a:solidFill>
                  <a:srgbClr val="000000"/>
                </a:solidFill>
                <a:latin typeface="Calibri"/>
                <a:ea typeface="Calibri"/>
                <a:cs typeface="Calibri"/>
                <a:sym typeface="Calibri"/>
              </a:rPr>
              <a:t>mikrométereket (μm) használunk az infravörös sugárzás esetén: 1 μm = 10</a:t>
            </a:r>
            <a:r>
              <a:rPr b="0" baseline="30000" i="1" lang="hu-HU" sz="1400" u="none" cap="none" strike="noStrike">
                <a:solidFill>
                  <a:srgbClr val="000000"/>
                </a:solidFill>
                <a:latin typeface="Calibri"/>
                <a:ea typeface="Calibri"/>
                <a:cs typeface="Calibri"/>
                <a:sym typeface="Calibri"/>
              </a:rPr>
              <a:t>-6</a:t>
            </a:r>
            <a:r>
              <a:rPr b="0" i="1" lang="hu-HU" sz="1400" u="none" cap="none" strike="noStrike">
                <a:solidFill>
                  <a:srgbClr val="000000"/>
                </a:solidFill>
                <a:latin typeface="Calibri"/>
                <a:ea typeface="Calibri"/>
                <a:cs typeface="Calibri"/>
                <a:sym typeface="Calibri"/>
              </a:rPr>
              <a:t> m</a:t>
            </a:r>
            <a:endParaRPr/>
          </a:p>
          <a:p>
            <a:pPr indent="-285750" lvl="0" marL="285750" marR="0" rtl="0" algn="l">
              <a:lnSpc>
                <a:spcPct val="100000"/>
              </a:lnSpc>
              <a:spcBef>
                <a:spcPts val="0"/>
              </a:spcBef>
              <a:spcAft>
                <a:spcPts val="0"/>
              </a:spcAft>
              <a:buClr>
                <a:srgbClr val="000000"/>
              </a:buClr>
              <a:buSzPts val="1400"/>
              <a:buFont typeface="Arial"/>
              <a:buChar char="•"/>
            </a:pPr>
            <a:r>
              <a:rPr b="0" i="1" lang="hu-HU" sz="1400" u="none" cap="none" strike="noStrike">
                <a:solidFill>
                  <a:srgbClr val="000000"/>
                </a:solidFill>
                <a:latin typeface="Calibri"/>
                <a:ea typeface="Calibri"/>
                <a:cs typeface="Calibri"/>
                <a:sym typeface="Calibri"/>
              </a:rPr>
              <a:t>nanometreket (nm) használunk a látható hullámhosszok jellemzésére: 1 nm = 10</a:t>
            </a:r>
            <a:r>
              <a:rPr b="0" baseline="30000" i="1" lang="hu-HU" sz="1400" u="none" cap="none" strike="noStrike">
                <a:solidFill>
                  <a:srgbClr val="000000"/>
                </a:solidFill>
                <a:latin typeface="Calibri"/>
                <a:ea typeface="Calibri"/>
                <a:cs typeface="Calibri"/>
                <a:sym typeface="Calibri"/>
              </a:rPr>
              <a:t>-9</a:t>
            </a:r>
            <a:r>
              <a:rPr b="0" i="1" lang="hu-HU" sz="1400" u="none" cap="none" strike="noStrike">
                <a:solidFill>
                  <a:srgbClr val="000000"/>
                </a:solidFill>
                <a:latin typeface="Calibri"/>
                <a:ea typeface="Calibri"/>
                <a:cs typeface="Calibri"/>
                <a:sym typeface="Calibri"/>
              </a:rPr>
              <a:t> m, 1 μm = 1000 nm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Látható spektrumtartomány (fény)</a:t>
            </a:r>
            <a:endParaRPr/>
          </a:p>
        </p:txBody>
      </p:sp>
      <p:sp>
        <p:nvSpPr>
          <p:cNvPr id="179" name="Google Shape;179;p25"/>
          <p:cNvSpPr txBox="1"/>
          <p:nvPr>
            <p:ph idx="1" type="body"/>
          </p:nvPr>
        </p:nvSpPr>
        <p:spPr>
          <a:xfrm>
            <a:off x="5210174" y="1825625"/>
            <a:ext cx="6666977" cy="4908549"/>
          </a:xfrm>
          <a:prstGeom prst="rect">
            <a:avLst/>
          </a:prstGeom>
          <a:noFill/>
          <a:ln>
            <a:noFill/>
          </a:ln>
        </p:spPr>
        <p:txBody>
          <a:bodyPr anchorCtr="0" anchor="t" bIns="45700" lIns="91425" spcFirstLastPara="1" rIns="91425" wrap="square" tIns="45700">
            <a:normAutofit fontScale="70000" lnSpcReduction="20000"/>
          </a:bodyPr>
          <a:lstStyle/>
          <a:p>
            <a:pPr indent="-342900" lvl="0" marL="457200" rtl="0" algn="just">
              <a:lnSpc>
                <a:spcPct val="90000"/>
              </a:lnSpc>
              <a:spcBef>
                <a:spcPts val="1000"/>
              </a:spcBef>
              <a:spcAft>
                <a:spcPts val="0"/>
              </a:spcAft>
              <a:buSzPct val="91836"/>
              <a:buChar char="•"/>
            </a:pPr>
            <a:r>
              <a:rPr b="1" lang="hu-HU"/>
              <a:t>A fény </a:t>
            </a:r>
            <a:r>
              <a:rPr lang="hu-HU"/>
              <a:t>(400-720 nm), az egyetlen  spektrumtartomány része, amelyre </a:t>
            </a:r>
            <a:r>
              <a:rPr b="1" lang="hu-HU"/>
              <a:t>az emberi szem érzékeny</a:t>
            </a:r>
            <a:r>
              <a:rPr lang="hu-HU"/>
              <a:t>. </a:t>
            </a:r>
            <a:endParaRPr/>
          </a:p>
          <a:p>
            <a:pPr indent="-342900" lvl="0" marL="457200" rtl="0" algn="just">
              <a:lnSpc>
                <a:spcPct val="90000"/>
              </a:lnSpc>
              <a:spcBef>
                <a:spcPts val="1000"/>
              </a:spcBef>
              <a:spcAft>
                <a:spcPts val="0"/>
              </a:spcAft>
              <a:buSzPct val="91836"/>
              <a:buChar char="•"/>
            </a:pPr>
            <a:r>
              <a:rPr lang="hu-HU"/>
              <a:t>A fény spektrális eloszlása, az ultraibolya és az infra­vörös sugárzás közé esik. A vörös tartomány hullámhossza a leghosszabb, az ibolyáé a legrövidebb. Amikor az összes hullámot együtt látjuk, fehér fényt látunk, de valójában az egyes hullámhosszoknak színek felelnek meg.</a:t>
            </a:r>
            <a:endParaRPr/>
          </a:p>
          <a:p>
            <a:pPr indent="-342900" lvl="0" marL="457200" rtl="0" algn="just">
              <a:lnSpc>
                <a:spcPct val="90000"/>
              </a:lnSpc>
              <a:spcBef>
                <a:spcPts val="1000"/>
              </a:spcBef>
              <a:spcAft>
                <a:spcPts val="0"/>
              </a:spcAft>
              <a:buSzPct val="91836"/>
              <a:buChar char="•"/>
            </a:pPr>
            <a:r>
              <a:rPr lang="hu-HU"/>
              <a:t>A látható tartományba eső színskála egy prizma segítségével könnyen előál­lítható. </a:t>
            </a:r>
            <a:endParaRPr/>
          </a:p>
          <a:p>
            <a:pPr indent="-342900" lvl="0" marL="457200" rtl="0" algn="just">
              <a:lnSpc>
                <a:spcPct val="90000"/>
              </a:lnSpc>
              <a:spcBef>
                <a:spcPts val="1000"/>
              </a:spcBef>
              <a:spcAft>
                <a:spcPts val="0"/>
              </a:spcAft>
              <a:buSzPct val="91836"/>
              <a:buChar char="•"/>
            </a:pPr>
            <a:r>
              <a:rPr lang="hu-HU"/>
              <a:t>A távérzékelésben használt szenzorok az egyes színtartományokban külön-külön rögzítenek az adatokat! </a:t>
            </a:r>
            <a:endParaRPr/>
          </a:p>
          <a:p>
            <a:pPr indent="-342900" lvl="0" marL="457200" rtl="0" algn="just">
              <a:lnSpc>
                <a:spcPct val="90000"/>
              </a:lnSpc>
              <a:spcBef>
                <a:spcPts val="1000"/>
              </a:spcBef>
              <a:spcAft>
                <a:spcPts val="0"/>
              </a:spcAft>
              <a:buSzPct val="91836"/>
              <a:buChar char="•"/>
            </a:pPr>
            <a:r>
              <a:rPr lang="hu-HU"/>
              <a:t>Fontos megjegyezni, hogy a </a:t>
            </a:r>
            <a:r>
              <a:rPr b="1" lang="hu-HU"/>
              <a:t>sugárzás döntő többsége a szemünk számára "láthatatlan</a:t>
            </a:r>
            <a:r>
              <a:rPr lang="hu-HU"/>
              <a:t>", de különböző  szenzorokkal érzékelhető és mérhető. Ennek köszönhetően a </a:t>
            </a:r>
            <a:r>
              <a:rPr b="1" lang="hu-HU"/>
              <a:t>távérzékeléssel olyan információhoz is juthatunk, amely szabad szemmel nem érzékelhető</a:t>
            </a:r>
            <a:r>
              <a:rPr lang="hu-HU"/>
              <a:t>! </a:t>
            </a:r>
            <a:endParaRPr/>
          </a:p>
        </p:txBody>
      </p:sp>
      <p:pic>
        <p:nvPicPr>
          <p:cNvPr id="180" name="Google Shape;180;p25"/>
          <p:cNvPicPr preferRelativeResize="0"/>
          <p:nvPr/>
        </p:nvPicPr>
        <p:blipFill rotWithShape="1">
          <a:blip r:embed="rId3">
            <a:alphaModFix/>
          </a:blip>
          <a:srcRect b="49153" l="0" r="0" t="0"/>
          <a:stretch/>
        </p:blipFill>
        <p:spPr>
          <a:xfrm rot="10800000">
            <a:off x="0" y="3423343"/>
            <a:ext cx="4910588" cy="762237"/>
          </a:xfrm>
          <a:prstGeom prst="rect">
            <a:avLst/>
          </a:prstGeom>
          <a:noFill/>
          <a:ln>
            <a:noFill/>
          </a:ln>
        </p:spPr>
      </p:pic>
      <p:pic>
        <p:nvPicPr>
          <p:cNvPr id="181" name="Google Shape;181;p25"/>
          <p:cNvPicPr preferRelativeResize="0"/>
          <p:nvPr/>
        </p:nvPicPr>
        <p:blipFill rotWithShape="1">
          <a:blip r:embed="rId4">
            <a:alphaModFix/>
          </a:blip>
          <a:srcRect b="0" l="0" r="0" t="0"/>
          <a:stretch/>
        </p:blipFill>
        <p:spPr>
          <a:xfrm>
            <a:off x="1675835" y="4539574"/>
            <a:ext cx="2155253" cy="1533624"/>
          </a:xfrm>
          <a:prstGeom prst="rect">
            <a:avLst/>
          </a:prstGeom>
          <a:noFill/>
          <a:ln>
            <a:noFill/>
          </a:ln>
        </p:spPr>
      </p:pic>
      <p:sp>
        <p:nvSpPr>
          <p:cNvPr id="182" name="Google Shape;182;p25"/>
          <p:cNvSpPr txBox="1"/>
          <p:nvPr/>
        </p:nvSpPr>
        <p:spPr>
          <a:xfrm>
            <a:off x="3831088" y="3093641"/>
            <a:ext cx="2159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Noto Sans Symbols"/>
              <a:buNone/>
            </a:pPr>
            <a:r>
              <a:rPr b="0" i="0" lang="hu-HU" sz="1400" u="none" cap="none" strike="noStrike">
                <a:solidFill>
                  <a:srgbClr val="000000"/>
                </a:solidFill>
                <a:latin typeface="Verdana"/>
                <a:ea typeface="Verdana"/>
                <a:cs typeface="Verdana"/>
                <a:sym typeface="Verdana"/>
              </a:rPr>
              <a:t>Infravörös </a:t>
            </a:r>
            <a:endParaRPr/>
          </a:p>
        </p:txBody>
      </p:sp>
      <p:pic>
        <p:nvPicPr>
          <p:cNvPr id="183" name="Google Shape;183;p25"/>
          <p:cNvPicPr preferRelativeResize="0"/>
          <p:nvPr/>
        </p:nvPicPr>
        <p:blipFill rotWithShape="1">
          <a:blip r:embed="rId5">
            <a:alphaModFix/>
          </a:blip>
          <a:srcRect b="64309" l="0" r="0" t="0"/>
          <a:stretch/>
        </p:blipFill>
        <p:spPr>
          <a:xfrm>
            <a:off x="424488" y="1690688"/>
            <a:ext cx="4572396" cy="620136"/>
          </a:xfrm>
          <a:prstGeom prst="rect">
            <a:avLst/>
          </a:prstGeom>
          <a:noFill/>
          <a:ln>
            <a:noFill/>
          </a:ln>
        </p:spPr>
      </p:pic>
      <p:pic>
        <p:nvPicPr>
          <p:cNvPr id="184" name="Google Shape;184;p25"/>
          <p:cNvPicPr preferRelativeResize="0"/>
          <p:nvPr/>
        </p:nvPicPr>
        <p:blipFill rotWithShape="1">
          <a:blip r:embed="rId5">
            <a:alphaModFix/>
          </a:blip>
          <a:srcRect b="0" l="0" r="0" t="63157"/>
          <a:stretch/>
        </p:blipFill>
        <p:spPr>
          <a:xfrm>
            <a:off x="240164" y="2329641"/>
            <a:ext cx="4572396" cy="640155"/>
          </a:xfrm>
          <a:prstGeom prst="rect">
            <a:avLst/>
          </a:prstGeom>
          <a:noFill/>
          <a:ln>
            <a:noFill/>
          </a:ln>
        </p:spPr>
      </p:pic>
      <p:cxnSp>
        <p:nvCxnSpPr>
          <p:cNvPr id="185" name="Google Shape;185;p25"/>
          <p:cNvCxnSpPr/>
          <p:nvPr/>
        </p:nvCxnSpPr>
        <p:spPr>
          <a:xfrm>
            <a:off x="630689" y="2969796"/>
            <a:ext cx="615951" cy="453547"/>
          </a:xfrm>
          <a:prstGeom prst="straightConnector1">
            <a:avLst/>
          </a:prstGeom>
          <a:noFill/>
          <a:ln cap="flat" cmpd="sng" w="19050">
            <a:solidFill>
              <a:schemeClr val="dk1"/>
            </a:solidFill>
            <a:prstDash val="solid"/>
            <a:round/>
            <a:headEnd len="sm" w="sm" type="none"/>
            <a:tailEnd len="sm" w="sm" type="none"/>
          </a:ln>
        </p:spPr>
      </p:cxnSp>
      <p:cxnSp>
        <p:nvCxnSpPr>
          <p:cNvPr id="186" name="Google Shape;186;p25"/>
          <p:cNvCxnSpPr/>
          <p:nvPr/>
        </p:nvCxnSpPr>
        <p:spPr>
          <a:xfrm>
            <a:off x="2221364" y="2969796"/>
            <a:ext cx="1714500" cy="453547"/>
          </a:xfrm>
          <a:prstGeom prst="straightConnector1">
            <a:avLst/>
          </a:prstGeom>
          <a:noFill/>
          <a:ln cap="flat" cmpd="sng" w="19050">
            <a:solidFill>
              <a:schemeClr val="dk1"/>
            </a:solidFill>
            <a:prstDash val="solid"/>
            <a:round/>
            <a:headEnd len="sm" w="sm" type="none"/>
            <a:tailEnd len="sm" w="sm" type="none"/>
          </a:ln>
        </p:spPr>
      </p:cxnSp>
      <p:sp>
        <p:nvSpPr>
          <p:cNvPr id="187" name="Google Shape;187;p25"/>
          <p:cNvSpPr txBox="1"/>
          <p:nvPr/>
        </p:nvSpPr>
        <p:spPr>
          <a:xfrm>
            <a:off x="342700" y="3090672"/>
            <a:ext cx="1259539"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Noto Sans Symbols"/>
              <a:buNone/>
            </a:pPr>
            <a:r>
              <a:rPr b="0" i="0" lang="hu-HU" sz="1400" u="none" cap="none" strike="noStrike">
                <a:solidFill>
                  <a:srgbClr val="000000"/>
                </a:solidFill>
                <a:latin typeface="Verdana"/>
                <a:ea typeface="Verdana"/>
                <a:cs typeface="Verdana"/>
                <a:sym typeface="Verdana"/>
              </a:rPr>
              <a:t>Ultraibolya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légkör hatása a távérzékelésre</a:t>
            </a:r>
            <a:endParaRPr/>
          </a:p>
        </p:txBody>
      </p:sp>
      <p:pic>
        <p:nvPicPr>
          <p:cNvPr id="193" name="Google Shape;193;p26"/>
          <p:cNvPicPr preferRelativeResize="0"/>
          <p:nvPr/>
        </p:nvPicPr>
        <p:blipFill rotWithShape="1">
          <a:blip r:embed="rId3">
            <a:alphaModFix/>
          </a:blip>
          <a:srcRect b="0" l="0" r="0" t="0"/>
          <a:stretch/>
        </p:blipFill>
        <p:spPr>
          <a:xfrm>
            <a:off x="542925" y="2183210"/>
            <a:ext cx="3402334" cy="3138205"/>
          </a:xfrm>
          <a:prstGeom prst="rect">
            <a:avLst/>
          </a:prstGeom>
          <a:noFill/>
          <a:ln>
            <a:noFill/>
          </a:ln>
        </p:spPr>
      </p:pic>
      <p:sp>
        <p:nvSpPr>
          <p:cNvPr id="194" name="Google Shape;194;p26"/>
          <p:cNvSpPr txBox="1"/>
          <p:nvPr>
            <p:ph idx="1" type="body"/>
          </p:nvPr>
        </p:nvSpPr>
        <p:spPr>
          <a:xfrm>
            <a:off x="4599991" y="1854200"/>
            <a:ext cx="7277161" cy="4351338"/>
          </a:xfrm>
          <a:prstGeom prst="rect">
            <a:avLst/>
          </a:prstGeom>
          <a:noFill/>
          <a:ln>
            <a:noFill/>
          </a:ln>
        </p:spPr>
        <p:txBody>
          <a:bodyPr anchorCtr="0" anchor="t" bIns="45700" lIns="91425" spcFirstLastPara="1" rIns="91425" wrap="square" tIns="45700">
            <a:normAutofit lnSpcReduction="20000"/>
          </a:bodyPr>
          <a:lstStyle/>
          <a:p>
            <a:pPr indent="0" lvl="0" marL="114300" rtl="0" algn="just">
              <a:lnSpc>
                <a:spcPct val="90000"/>
              </a:lnSpc>
              <a:spcBef>
                <a:spcPts val="1000"/>
              </a:spcBef>
              <a:spcAft>
                <a:spcPts val="0"/>
              </a:spcAft>
              <a:buSzPts val="1946"/>
              <a:buNone/>
            </a:pPr>
            <a:r>
              <a:rPr lang="hu-HU"/>
              <a:t>Az atmoszféra hatása </a:t>
            </a:r>
            <a:r>
              <a:rPr b="1" lang="hu-HU"/>
              <a:t>függ a légkör állapotától, a részecskék nagyságától, az elektromágneses energia hullámhosszától és a sugárzás által megtett út hosszától. </a:t>
            </a:r>
            <a:endParaRPr/>
          </a:p>
          <a:p>
            <a:pPr indent="0" lvl="0" marL="114300" rtl="0" algn="just">
              <a:lnSpc>
                <a:spcPct val="90000"/>
              </a:lnSpc>
              <a:spcBef>
                <a:spcPts val="1000"/>
              </a:spcBef>
              <a:spcAft>
                <a:spcPts val="0"/>
              </a:spcAft>
              <a:buSzPts val="1946"/>
              <a:buNone/>
            </a:pPr>
            <a:r>
              <a:rPr lang="hu-HU"/>
              <a:t>Légkör hatása</a:t>
            </a:r>
            <a:endParaRPr/>
          </a:p>
          <a:p>
            <a:pPr indent="-352167" lvl="1" marL="914400" rtl="0" algn="just">
              <a:lnSpc>
                <a:spcPct val="90000"/>
              </a:lnSpc>
              <a:spcBef>
                <a:spcPts val="500"/>
              </a:spcBef>
              <a:spcAft>
                <a:spcPts val="0"/>
              </a:spcAft>
              <a:buSzPts val="1946"/>
              <a:buChar char="•"/>
            </a:pPr>
            <a:r>
              <a:rPr b="1" lang="hu-HU"/>
              <a:t>Szóródás</a:t>
            </a:r>
            <a:endParaRPr/>
          </a:p>
          <a:p>
            <a:pPr indent="-352167" lvl="1" marL="914400" rtl="0" algn="just">
              <a:lnSpc>
                <a:spcPct val="90000"/>
              </a:lnSpc>
              <a:spcBef>
                <a:spcPts val="500"/>
              </a:spcBef>
              <a:spcAft>
                <a:spcPts val="0"/>
              </a:spcAft>
              <a:buSzPts val="1946"/>
              <a:buChar char="•"/>
            </a:pPr>
            <a:r>
              <a:rPr b="1" lang="hu-HU"/>
              <a:t>Elnyelődés</a:t>
            </a:r>
            <a:r>
              <a:rPr lang="hu-HU"/>
              <a:t> </a:t>
            </a:r>
            <a:endParaRPr/>
          </a:p>
          <a:p>
            <a:pPr indent="-228600" lvl="1" marL="914400" rtl="0" algn="just">
              <a:lnSpc>
                <a:spcPct val="90000"/>
              </a:lnSpc>
              <a:spcBef>
                <a:spcPts val="500"/>
              </a:spcBef>
              <a:spcAft>
                <a:spcPts val="0"/>
              </a:spcAft>
              <a:buSzPts val="1946"/>
              <a:buNone/>
            </a:pPr>
            <a:r>
              <a:t/>
            </a:r>
            <a:endParaRPr/>
          </a:p>
          <a:p>
            <a:pPr indent="0" lvl="0" marL="114300" rtl="0" algn="just">
              <a:lnSpc>
                <a:spcPct val="90000"/>
              </a:lnSpc>
              <a:spcBef>
                <a:spcPts val="1000"/>
              </a:spcBef>
              <a:spcAft>
                <a:spcPts val="0"/>
              </a:spcAft>
              <a:buSzPts val="1946"/>
              <a:buNone/>
            </a:pPr>
            <a:r>
              <a:rPr b="1" lang="hu-HU"/>
              <a:t>Gyakorlati jelentősége</a:t>
            </a:r>
            <a:endParaRPr/>
          </a:p>
          <a:p>
            <a:pPr indent="-352167" lvl="1" marL="914400" rtl="0" algn="just">
              <a:lnSpc>
                <a:spcPct val="90000"/>
              </a:lnSpc>
              <a:spcBef>
                <a:spcPts val="500"/>
              </a:spcBef>
              <a:spcAft>
                <a:spcPts val="0"/>
              </a:spcAft>
              <a:buSzPts val="1946"/>
              <a:buChar char="•"/>
            </a:pPr>
            <a:r>
              <a:rPr lang="hu-HU"/>
              <a:t>Negatív hatással van a felvétel minőségére </a:t>
            </a:r>
            <a:endParaRPr/>
          </a:p>
          <a:p>
            <a:pPr indent="-352167" lvl="1" marL="914400" rtl="0" algn="just">
              <a:lnSpc>
                <a:spcPct val="90000"/>
              </a:lnSpc>
              <a:spcBef>
                <a:spcPts val="500"/>
              </a:spcBef>
              <a:spcAft>
                <a:spcPts val="0"/>
              </a:spcAft>
              <a:buSzPts val="1946"/>
              <a:buChar char="•"/>
            </a:pPr>
            <a:r>
              <a:rPr lang="hu-HU"/>
              <a:t>Az információ tartalma csökken (pl. kontraszt csökkentés)</a:t>
            </a:r>
            <a:endParaRPr/>
          </a:p>
          <a:p>
            <a:pPr indent="-352167" lvl="1" marL="914400" rtl="0" algn="just">
              <a:lnSpc>
                <a:spcPct val="90000"/>
              </a:lnSpc>
              <a:spcBef>
                <a:spcPts val="500"/>
              </a:spcBef>
              <a:spcAft>
                <a:spcPts val="0"/>
              </a:spcAft>
              <a:buSzPts val="1946"/>
              <a:buChar char="•"/>
            </a:pPr>
            <a:r>
              <a:rPr lang="hu-HU"/>
              <a:t>Teljes információveszteség (pl. felhőhatás)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légkör szelektív hatása </a:t>
            </a:r>
            <a:endParaRPr/>
          </a:p>
        </p:txBody>
      </p:sp>
      <p:pic>
        <p:nvPicPr>
          <p:cNvPr id="200" name="Google Shape;200;p27"/>
          <p:cNvPicPr preferRelativeResize="0"/>
          <p:nvPr/>
        </p:nvPicPr>
        <p:blipFill rotWithShape="1">
          <a:blip r:embed="rId3">
            <a:alphaModFix/>
          </a:blip>
          <a:srcRect b="0" l="0" r="32086" t="0"/>
          <a:stretch/>
        </p:blipFill>
        <p:spPr>
          <a:xfrm>
            <a:off x="321547" y="1785938"/>
            <a:ext cx="6581774" cy="4162425"/>
          </a:xfrm>
          <a:prstGeom prst="rect">
            <a:avLst/>
          </a:prstGeom>
          <a:noFill/>
          <a:ln>
            <a:noFill/>
          </a:ln>
        </p:spPr>
      </p:pic>
      <p:sp>
        <p:nvSpPr>
          <p:cNvPr id="201" name="Google Shape;201;p27"/>
          <p:cNvSpPr txBox="1"/>
          <p:nvPr>
            <p:ph idx="1" type="body"/>
          </p:nvPr>
        </p:nvSpPr>
        <p:spPr>
          <a:xfrm>
            <a:off x="6903320" y="1597025"/>
            <a:ext cx="5088655" cy="4351338"/>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just">
              <a:lnSpc>
                <a:spcPct val="90000"/>
              </a:lnSpc>
              <a:spcBef>
                <a:spcPts val="1000"/>
              </a:spcBef>
              <a:spcAft>
                <a:spcPts val="0"/>
              </a:spcAft>
              <a:buSzPct val="91836"/>
              <a:buNone/>
            </a:pPr>
            <a:r>
              <a:rPr lang="hu-HU"/>
              <a:t>Légkör </a:t>
            </a:r>
            <a:r>
              <a:rPr b="1" lang="hu-HU"/>
              <a:t>szelektív hatása</a:t>
            </a:r>
            <a:endParaRPr/>
          </a:p>
          <a:p>
            <a:pPr indent="-342900" lvl="1" marL="914400" rtl="0" algn="just">
              <a:lnSpc>
                <a:spcPct val="90000"/>
              </a:lnSpc>
              <a:spcBef>
                <a:spcPts val="500"/>
              </a:spcBef>
              <a:spcAft>
                <a:spcPts val="0"/>
              </a:spcAft>
              <a:buSzPct val="98901"/>
              <a:buChar char="•"/>
            </a:pPr>
            <a:r>
              <a:rPr lang="hu-HU" sz="2600"/>
              <a:t>Az atmoszféra – a jó időjárási viszonyok mellett is – csak bizonyos tartományokat enged át. </a:t>
            </a:r>
            <a:endParaRPr/>
          </a:p>
          <a:p>
            <a:pPr indent="-342900" lvl="1" marL="914400" rtl="0" algn="just">
              <a:lnSpc>
                <a:spcPct val="90000"/>
              </a:lnSpc>
              <a:spcBef>
                <a:spcPts val="500"/>
              </a:spcBef>
              <a:spcAft>
                <a:spcPts val="0"/>
              </a:spcAft>
              <a:buSzPct val="98901"/>
              <a:buChar char="•"/>
            </a:pPr>
            <a:r>
              <a:rPr lang="hu-HU" sz="2600"/>
              <a:t>Azokat a tartományokat, melyeket az atmoszféra teljesen vagy részlegesen átengedi, </a:t>
            </a:r>
            <a:r>
              <a:rPr b="1" lang="hu-HU" sz="2600"/>
              <a:t>légköri ablakoknak </a:t>
            </a:r>
            <a:r>
              <a:rPr lang="hu-HU" sz="2600"/>
              <a:t>nevezzük. </a:t>
            </a:r>
            <a:endParaRPr/>
          </a:p>
          <a:p>
            <a:pPr indent="0" lvl="0" marL="114300" rtl="0" algn="just">
              <a:lnSpc>
                <a:spcPct val="90000"/>
              </a:lnSpc>
              <a:spcBef>
                <a:spcPts val="1000"/>
              </a:spcBef>
              <a:spcAft>
                <a:spcPts val="0"/>
              </a:spcAft>
              <a:buSzPct val="91836"/>
              <a:buNone/>
            </a:pPr>
            <a:r>
              <a:rPr b="1" lang="hu-HU"/>
              <a:t>Gyakorlati jelentősége</a:t>
            </a:r>
            <a:endParaRPr/>
          </a:p>
          <a:p>
            <a:pPr indent="-342900" lvl="1" marL="914400" rtl="0" algn="just">
              <a:lnSpc>
                <a:spcPct val="90000"/>
              </a:lnSpc>
              <a:spcBef>
                <a:spcPts val="500"/>
              </a:spcBef>
              <a:spcAft>
                <a:spcPts val="0"/>
              </a:spcAft>
              <a:buSzPct val="98901"/>
              <a:buChar char="•"/>
            </a:pPr>
            <a:r>
              <a:rPr lang="hu-HU" sz="2600"/>
              <a:t>A légkör szelektív hatása döntően befolyásolja azt, hogy mely spektrális sávokat alkalmazhatjuk a távérzékelő rendszerekben. </a:t>
            </a:r>
            <a:endParaRPr/>
          </a:p>
          <a:p>
            <a:pPr indent="0" lvl="0" marL="114300" rtl="0" algn="l">
              <a:lnSpc>
                <a:spcPct val="90000"/>
              </a:lnSpc>
              <a:spcBef>
                <a:spcPts val="1000"/>
              </a:spcBef>
              <a:spcAft>
                <a:spcPts val="0"/>
              </a:spcAft>
              <a:buSzPct val="91836"/>
              <a:buNone/>
            </a:pPr>
            <a:r>
              <a:t/>
            </a:r>
            <a:endParaRPr/>
          </a:p>
          <a:p>
            <a:pPr indent="0" lvl="0" marL="114300" rtl="0" algn="just">
              <a:lnSpc>
                <a:spcPct val="90000"/>
              </a:lnSpc>
              <a:spcBef>
                <a:spcPts val="1000"/>
              </a:spcBef>
              <a:spcAft>
                <a:spcPts val="0"/>
              </a:spcAft>
              <a:buSzPct val="111801"/>
              <a:buNone/>
            </a:pPr>
            <a:r>
              <a:rPr i="1" lang="hu-HU" sz="2300">
                <a:solidFill>
                  <a:schemeClr val="dk1"/>
                </a:solidFill>
              </a:rPr>
              <a:t>Az ábra mutatja a Nap és föld által kibocsátott elektromágneses energia (b), a  légköri ablakok (a) és a szenzorok spektrális érzékenysége (c) között fennálló kapcsolatot és függőséget.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Légkör hatása </a:t>
            </a:r>
            <a:br>
              <a:rPr lang="hu-HU"/>
            </a:br>
            <a:r>
              <a:rPr lang="hu-HU" sz="2800">
                <a:solidFill>
                  <a:srgbClr val="00B050"/>
                </a:solidFill>
              </a:rPr>
              <a:t>Hogyan jelenik meg a felvételeken</a:t>
            </a:r>
            <a:r>
              <a:rPr lang="hu-HU">
                <a:solidFill>
                  <a:srgbClr val="00B050"/>
                </a:solidFill>
              </a:rPr>
              <a:t>?</a:t>
            </a:r>
            <a:endParaRPr/>
          </a:p>
        </p:txBody>
      </p:sp>
      <p:pic>
        <p:nvPicPr>
          <p:cNvPr id="207" name="Google Shape;207;p28"/>
          <p:cNvPicPr preferRelativeResize="0"/>
          <p:nvPr/>
        </p:nvPicPr>
        <p:blipFill rotWithShape="1">
          <a:blip r:embed="rId3">
            <a:alphaModFix/>
          </a:blip>
          <a:srcRect b="0" l="0" r="0" t="0"/>
          <a:stretch/>
        </p:blipFill>
        <p:spPr>
          <a:xfrm>
            <a:off x="-1" y="1878806"/>
            <a:ext cx="5840963" cy="4224595"/>
          </a:xfrm>
          <a:prstGeom prst="rect">
            <a:avLst/>
          </a:prstGeom>
          <a:noFill/>
          <a:ln>
            <a:noFill/>
          </a:ln>
        </p:spPr>
      </p:pic>
      <p:sp>
        <p:nvSpPr>
          <p:cNvPr id="208" name="Google Shape;208;p28"/>
          <p:cNvSpPr txBox="1"/>
          <p:nvPr>
            <p:ph idx="1" type="body"/>
          </p:nvPr>
        </p:nvSpPr>
        <p:spPr>
          <a:xfrm>
            <a:off x="6027576" y="1690688"/>
            <a:ext cx="5506676" cy="4351338"/>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just">
              <a:lnSpc>
                <a:spcPct val="90000"/>
              </a:lnSpc>
              <a:spcBef>
                <a:spcPts val="1000"/>
              </a:spcBef>
              <a:spcAft>
                <a:spcPts val="0"/>
              </a:spcAft>
              <a:buSzPct val="82949"/>
              <a:buChar char="•"/>
            </a:pPr>
            <a:r>
              <a:rPr lang="hu-HU"/>
              <a:t>A: teljes információveszteség (felhő és árnyék hatása). A felhők általában fehér, halványsárga vagy halványszürke színűek. </a:t>
            </a:r>
            <a:endParaRPr/>
          </a:p>
          <a:p>
            <a:pPr indent="-342900" lvl="0" marL="457200" rtl="0" algn="just">
              <a:lnSpc>
                <a:spcPct val="90000"/>
              </a:lnSpc>
              <a:spcBef>
                <a:spcPts val="1000"/>
              </a:spcBef>
              <a:spcAft>
                <a:spcPts val="0"/>
              </a:spcAft>
              <a:buSzPct val="82949"/>
              <a:buChar char="•"/>
            </a:pPr>
            <a:r>
              <a:rPr lang="hu-HU"/>
              <a:t>B: információ csökkentés. Köd okozta hatások: elnyelődés, szóródás.  </a:t>
            </a:r>
            <a:endParaRPr/>
          </a:p>
          <a:p>
            <a:pPr indent="-342900" lvl="0" marL="457200" rtl="0" algn="just">
              <a:lnSpc>
                <a:spcPct val="90000"/>
              </a:lnSpc>
              <a:spcBef>
                <a:spcPts val="1000"/>
              </a:spcBef>
              <a:spcAft>
                <a:spcPts val="0"/>
              </a:spcAft>
              <a:buSzPct val="82949"/>
              <a:buChar char="•"/>
            </a:pPr>
            <a:r>
              <a:rPr lang="hu-HU"/>
              <a:t>C, D: megfelelő időjárási körülmények között készült felvételek.</a:t>
            </a:r>
            <a:endParaRPr/>
          </a:p>
          <a:p>
            <a:pPr indent="0" lvl="0" marL="114300" rtl="0" algn="just">
              <a:lnSpc>
                <a:spcPct val="90000"/>
              </a:lnSpc>
              <a:spcBef>
                <a:spcPts val="1000"/>
              </a:spcBef>
              <a:spcAft>
                <a:spcPts val="0"/>
              </a:spcAft>
              <a:buSzPct val="82949"/>
              <a:buNone/>
            </a:pPr>
            <a:r>
              <a:rPr b="1" lang="hu-HU"/>
              <a:t>Gyakorlati jelentősége </a:t>
            </a:r>
            <a:endParaRPr/>
          </a:p>
          <a:p>
            <a:pPr indent="-342900" lvl="0" marL="457200" rtl="0" algn="just">
              <a:lnSpc>
                <a:spcPct val="90000"/>
              </a:lnSpc>
              <a:spcBef>
                <a:spcPts val="1000"/>
              </a:spcBef>
              <a:spcAft>
                <a:spcPts val="0"/>
              </a:spcAft>
              <a:buSzPct val="82949"/>
              <a:buChar char="•"/>
            </a:pPr>
            <a:r>
              <a:rPr lang="hu-HU"/>
              <a:t>A felhők és azok árnyékai teljes mértékben megakadályozhatják az adatok felhasználását.</a:t>
            </a:r>
            <a:endParaRPr/>
          </a:p>
          <a:p>
            <a:pPr indent="-342900" lvl="0" marL="457200" rtl="0" algn="just">
              <a:lnSpc>
                <a:spcPct val="90000"/>
              </a:lnSpc>
              <a:spcBef>
                <a:spcPts val="1000"/>
              </a:spcBef>
              <a:spcAft>
                <a:spcPts val="0"/>
              </a:spcAft>
              <a:buSzPct val="82949"/>
              <a:buChar char="•"/>
            </a:pPr>
            <a:r>
              <a:rPr lang="hu-HU"/>
              <a:t>Enyhén ködös időben készült felvételek csak radiometriai korrekció után adhatnak megbízható, valós adatokat. </a:t>
            </a:r>
            <a:endParaRPr/>
          </a:p>
          <a:p>
            <a:pPr indent="0" lvl="0" marL="114300" rtl="0" algn="l">
              <a:lnSpc>
                <a:spcPct val="90000"/>
              </a:lnSpc>
              <a:spcBef>
                <a:spcPts val="1000"/>
              </a:spcBef>
              <a:spcAft>
                <a:spcPts val="0"/>
              </a:spcAft>
              <a:buSzPct val="82949"/>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Tartalomjegyzék 1</a:t>
            </a:r>
            <a:endParaRPr/>
          </a:p>
        </p:txBody>
      </p:sp>
      <p:sp>
        <p:nvSpPr>
          <p:cNvPr id="71" name="Google Shape;71;p14"/>
          <p:cNvSpPr txBox="1"/>
          <p:nvPr>
            <p:ph idx="1" type="body"/>
          </p:nvPr>
        </p:nvSpPr>
        <p:spPr>
          <a:xfrm>
            <a:off x="321550" y="1885000"/>
            <a:ext cx="7728600" cy="4222800"/>
          </a:xfrm>
          <a:prstGeom prst="rect">
            <a:avLst/>
          </a:prstGeom>
          <a:noFill/>
          <a:ln>
            <a:noFill/>
          </a:ln>
        </p:spPr>
        <p:txBody>
          <a:bodyPr anchorCtr="0" anchor="t" bIns="45700" lIns="91425" spcFirstLastPara="1" rIns="91425" wrap="square" tIns="45700">
            <a:noAutofit/>
          </a:bodyPr>
          <a:lstStyle/>
          <a:p>
            <a:pPr indent="-502165" lvl="0" marL="628650" rtl="0" algn="l">
              <a:lnSpc>
                <a:spcPct val="70000"/>
              </a:lnSpc>
              <a:spcBef>
                <a:spcPts val="1000"/>
              </a:spcBef>
              <a:spcAft>
                <a:spcPts val="0"/>
              </a:spcAft>
              <a:buSzPts val="1608"/>
              <a:buFont typeface="Arial"/>
              <a:buChar char="●"/>
            </a:pPr>
            <a:r>
              <a:rPr lang="hu-HU" sz="2270"/>
              <a:t>Bevezetés								                  4-5. dia	</a:t>
            </a:r>
            <a:endParaRPr sz="2270"/>
          </a:p>
          <a:p>
            <a:pPr indent="-502165" lvl="0" marL="628650" rtl="0" algn="l">
              <a:lnSpc>
                <a:spcPct val="70000"/>
              </a:lnSpc>
              <a:spcBef>
                <a:spcPts val="1000"/>
              </a:spcBef>
              <a:spcAft>
                <a:spcPts val="0"/>
              </a:spcAft>
              <a:buSzPts val="1608"/>
              <a:buFont typeface="Arial"/>
              <a:buChar char="●"/>
            </a:pPr>
            <a:r>
              <a:rPr lang="hu-HU" sz="2270"/>
              <a:t>Elsajátítható</a:t>
            </a:r>
            <a:r>
              <a:rPr lang="hu-HU" sz="2270"/>
              <a:t> ismeretek, készségek, a megszerzett</a:t>
            </a:r>
            <a:endParaRPr sz="2270"/>
          </a:p>
          <a:p>
            <a:pPr indent="0" lvl="0" marL="457200" rtl="0" algn="l">
              <a:lnSpc>
                <a:spcPct val="70000"/>
              </a:lnSpc>
              <a:spcBef>
                <a:spcPts val="1000"/>
              </a:spcBef>
              <a:spcAft>
                <a:spcPts val="0"/>
              </a:spcAft>
              <a:buNone/>
            </a:pPr>
            <a:r>
              <a:rPr lang="hu-HU" sz="2270"/>
              <a:t>   tudás gyakorlati jelentősége                                   6-8. dia 	</a:t>
            </a:r>
            <a:endParaRPr sz="2270"/>
          </a:p>
          <a:p>
            <a:pPr indent="-502165" lvl="0" marL="628650" rtl="0" algn="l">
              <a:lnSpc>
                <a:spcPct val="70000"/>
              </a:lnSpc>
              <a:spcBef>
                <a:spcPts val="1000"/>
              </a:spcBef>
              <a:spcAft>
                <a:spcPts val="0"/>
              </a:spcAft>
              <a:buSzPts val="1608"/>
              <a:buFont typeface="Arial"/>
              <a:buChar char="●"/>
            </a:pPr>
            <a:r>
              <a:rPr lang="hu-HU" sz="2270"/>
              <a:t>Témaspecifikus szakmai kérdések		                     9. dia</a:t>
            </a:r>
            <a:endParaRPr sz="2270"/>
          </a:p>
          <a:p>
            <a:pPr indent="-502165" lvl="0" marL="628650" rtl="0" algn="l">
              <a:lnSpc>
                <a:spcPct val="70000"/>
              </a:lnSpc>
              <a:spcBef>
                <a:spcPts val="1000"/>
              </a:spcBef>
              <a:spcAft>
                <a:spcPts val="0"/>
              </a:spcAft>
              <a:buSzPts val="1608"/>
              <a:buFont typeface="Arial"/>
              <a:buChar char="●"/>
            </a:pPr>
            <a:r>
              <a:rPr lang="hu-HU" sz="2270"/>
              <a:t>Távérzékelés fizikai alapjai 			             10-28. dia	</a:t>
            </a:r>
            <a:endParaRPr sz="2270"/>
          </a:p>
          <a:p>
            <a:pPr indent="-502165" lvl="0" marL="628650" rtl="0" algn="l">
              <a:lnSpc>
                <a:spcPct val="70000"/>
              </a:lnSpc>
              <a:spcBef>
                <a:spcPts val="1000"/>
              </a:spcBef>
              <a:spcAft>
                <a:spcPts val="0"/>
              </a:spcAft>
              <a:buSzPts val="1608"/>
              <a:buFont typeface="Arial"/>
              <a:buChar char="●"/>
            </a:pPr>
            <a:r>
              <a:rPr lang="hu-HU" sz="2270"/>
              <a:t>Műholdas adatnyerés 				             29-37. dia</a:t>
            </a:r>
            <a:endParaRPr sz="2270"/>
          </a:p>
          <a:p>
            <a:pPr indent="-330715" lvl="1" marL="914400" rtl="0" algn="l">
              <a:lnSpc>
                <a:spcPct val="70000"/>
              </a:lnSpc>
              <a:spcBef>
                <a:spcPts val="1000"/>
              </a:spcBef>
              <a:spcAft>
                <a:spcPts val="0"/>
              </a:spcAft>
              <a:buSzPts val="1608"/>
              <a:buFont typeface="Arial"/>
              <a:buChar char="○"/>
            </a:pPr>
            <a:r>
              <a:rPr lang="hu-HU" sz="1960"/>
              <a:t>Jelenleg működő rendszerek</a:t>
            </a:r>
            <a:endParaRPr sz="1960"/>
          </a:p>
          <a:p>
            <a:pPr indent="-330715" lvl="1" marL="914400" rtl="0" algn="l">
              <a:lnSpc>
                <a:spcPct val="70000"/>
              </a:lnSpc>
              <a:spcBef>
                <a:spcPts val="1000"/>
              </a:spcBef>
              <a:spcAft>
                <a:spcPts val="0"/>
              </a:spcAft>
              <a:buSzPts val="1608"/>
              <a:buFont typeface="Arial"/>
              <a:buChar char="○"/>
            </a:pPr>
            <a:r>
              <a:rPr lang="hu-HU" sz="1960"/>
              <a:t>Szabad forrású adatok</a:t>
            </a:r>
            <a:endParaRPr sz="1960"/>
          </a:p>
          <a:p>
            <a:pPr indent="-502165" lvl="0" marL="628650" rtl="0" algn="l">
              <a:lnSpc>
                <a:spcPct val="70000"/>
              </a:lnSpc>
              <a:spcBef>
                <a:spcPts val="1000"/>
              </a:spcBef>
              <a:spcAft>
                <a:spcPts val="0"/>
              </a:spcAft>
              <a:buSzPts val="1608"/>
              <a:buFont typeface="Arial"/>
              <a:buChar char="●"/>
            </a:pPr>
            <a:r>
              <a:rPr lang="hu-HU" sz="2270"/>
              <a:t>Adatból információnyerés				             38-44. dia</a:t>
            </a:r>
            <a:endParaRPr sz="2270"/>
          </a:p>
          <a:p>
            <a:pPr indent="-330715" lvl="1" marL="914400" rtl="0" algn="l">
              <a:lnSpc>
                <a:spcPct val="70000"/>
              </a:lnSpc>
              <a:spcBef>
                <a:spcPts val="1000"/>
              </a:spcBef>
              <a:spcAft>
                <a:spcPts val="0"/>
              </a:spcAft>
              <a:buSzPts val="1608"/>
              <a:buFont typeface="Arial"/>
              <a:buChar char="○"/>
            </a:pPr>
            <a:r>
              <a:rPr lang="hu-HU" sz="1960"/>
              <a:t>Bevezetés az adatfeldolgozásba </a:t>
            </a:r>
            <a:endParaRPr sz="1960"/>
          </a:p>
          <a:p>
            <a:pPr indent="-330715" lvl="1" marL="914400" rtl="0" algn="l">
              <a:lnSpc>
                <a:spcPct val="70000"/>
              </a:lnSpc>
              <a:spcBef>
                <a:spcPts val="1000"/>
              </a:spcBef>
              <a:spcAft>
                <a:spcPts val="0"/>
              </a:spcAft>
              <a:buSzPts val="1608"/>
              <a:buFont typeface="Arial"/>
              <a:buChar char="○"/>
            </a:pPr>
            <a:r>
              <a:rPr lang="hu-HU" sz="1960"/>
              <a:t>Előfeldolgozás egyes műveletei </a:t>
            </a:r>
            <a:endParaRPr sz="1960"/>
          </a:p>
          <a:p>
            <a:pPr indent="-502165" lvl="0" marL="628650" rtl="0" algn="l">
              <a:lnSpc>
                <a:spcPct val="70000"/>
              </a:lnSpc>
              <a:spcBef>
                <a:spcPts val="1000"/>
              </a:spcBef>
              <a:spcAft>
                <a:spcPts val="1000"/>
              </a:spcAft>
              <a:buSzPts val="1608"/>
              <a:buFont typeface="Arial"/>
              <a:buChar char="●"/>
            </a:pPr>
            <a:r>
              <a:rPr lang="hu-HU" sz="2270"/>
              <a:t>Osztályozási eljárások					             45-48. dia</a:t>
            </a:r>
            <a:endParaRPr sz="2170"/>
          </a:p>
        </p:txBody>
      </p:sp>
      <p:sp>
        <p:nvSpPr>
          <p:cNvPr id="72" name="Google Shape;72;p14"/>
          <p:cNvSpPr txBox="1"/>
          <p:nvPr/>
        </p:nvSpPr>
        <p:spPr>
          <a:xfrm>
            <a:off x="7835800" y="4888125"/>
            <a:ext cx="4299600" cy="1754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1" lang="hu-HU" sz="1200" u="none" cap="none" strike="noStrike">
                <a:solidFill>
                  <a:schemeClr val="dk1"/>
                </a:solidFill>
              </a:rPr>
              <a:t>Megjegyzés:</a:t>
            </a:r>
            <a:endParaRPr b="1" i="1" sz="1200">
              <a:solidFill>
                <a:schemeClr val="dk1"/>
              </a:solidFill>
            </a:endParaRPr>
          </a:p>
          <a:p>
            <a:pPr indent="0" lvl="0" marL="0" marR="0" rtl="0" algn="just">
              <a:lnSpc>
                <a:spcPct val="100000"/>
              </a:lnSpc>
              <a:spcBef>
                <a:spcPts val="0"/>
              </a:spcBef>
              <a:spcAft>
                <a:spcPts val="0"/>
              </a:spcAft>
              <a:buNone/>
            </a:pPr>
            <a:r>
              <a:rPr b="0" i="1" lang="hu-HU" sz="1200" u="none" cap="none" strike="noStrike">
                <a:solidFill>
                  <a:schemeClr val="dk1"/>
                </a:solidFill>
                <a:latin typeface="Arial"/>
                <a:ea typeface="Arial"/>
                <a:cs typeface="Arial"/>
                <a:sym typeface="Arial"/>
              </a:rPr>
              <a:t>A távérzékelés fizikai alapjainak rövid ismertetése más</a:t>
            </a:r>
            <a:r>
              <a:rPr i="1" lang="hu-HU" sz="1200">
                <a:solidFill>
                  <a:schemeClr val="dk1"/>
                </a:solidFill>
              </a:rPr>
              <a:t>  tananyagrészekben</a:t>
            </a:r>
            <a:r>
              <a:rPr b="0" i="1" lang="hu-HU" sz="1200" u="none" cap="none" strike="noStrike">
                <a:solidFill>
                  <a:schemeClr val="dk1"/>
                </a:solidFill>
                <a:latin typeface="Arial"/>
                <a:ea typeface="Arial"/>
                <a:cs typeface="Arial"/>
                <a:sym typeface="Arial"/>
              </a:rPr>
              <a:t> is megtalálható</a:t>
            </a:r>
            <a:r>
              <a:rPr i="1" lang="hu-HU" sz="1200">
                <a:solidFill>
                  <a:schemeClr val="dk1"/>
                </a:solidFill>
              </a:rPr>
              <a:t>, í</a:t>
            </a:r>
            <a:r>
              <a:rPr b="0" i="1" lang="hu-HU" sz="1200" u="none" cap="none" strike="noStrike">
                <a:solidFill>
                  <a:schemeClr val="dk1"/>
                </a:solidFill>
                <a:latin typeface="Arial"/>
                <a:ea typeface="Arial"/>
                <a:cs typeface="Arial"/>
                <a:sym typeface="Arial"/>
              </a:rPr>
              <a:t>gy bizonyos fokú átfedés a két </a:t>
            </a:r>
            <a:r>
              <a:rPr i="1" lang="hu-HU" sz="1200">
                <a:solidFill>
                  <a:schemeClr val="dk1"/>
                </a:solidFill>
              </a:rPr>
              <a:t>tananyag</a:t>
            </a:r>
            <a:r>
              <a:rPr b="0" i="1" lang="hu-HU" sz="1200" u="none" cap="none" strike="noStrike">
                <a:solidFill>
                  <a:schemeClr val="dk1"/>
                </a:solidFill>
                <a:latin typeface="Arial"/>
                <a:ea typeface="Arial"/>
                <a:cs typeface="Arial"/>
                <a:sym typeface="Arial"/>
              </a:rPr>
              <a:t> között elkerülhetetlen.</a:t>
            </a:r>
            <a:endParaRPr i="1" sz="1200">
              <a:solidFill>
                <a:schemeClr val="dk1"/>
              </a:solidFill>
            </a:endParaRPr>
          </a:p>
          <a:p>
            <a:pPr indent="0" lvl="0" marL="0" marR="0" rtl="0" algn="just">
              <a:lnSpc>
                <a:spcPct val="100000"/>
              </a:lnSpc>
              <a:spcBef>
                <a:spcPts val="0"/>
              </a:spcBef>
              <a:spcAft>
                <a:spcPts val="0"/>
              </a:spcAft>
              <a:buNone/>
            </a:pPr>
            <a:r>
              <a:t/>
            </a:r>
            <a:endParaRPr b="0" i="1"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None/>
            </a:pPr>
            <a:r>
              <a:rPr b="0" i="1" lang="hu-HU" sz="1200" u="none" cap="none" strike="noStrike">
                <a:solidFill>
                  <a:schemeClr val="dk1"/>
                </a:solidFill>
                <a:latin typeface="Arial"/>
                <a:ea typeface="Arial"/>
                <a:cs typeface="Arial"/>
                <a:sym typeface="Arial"/>
              </a:rPr>
              <a:t>Jelen modul a téma megközelítésében és a tárgyalás mélységében a műholdas távérzékelés tudatos és  eredményes alkalmazásához feltétlenü</a:t>
            </a:r>
            <a:r>
              <a:rPr i="1" lang="hu-HU" sz="1200">
                <a:solidFill>
                  <a:schemeClr val="dk1"/>
                </a:solidFill>
              </a:rPr>
              <a:t>l</a:t>
            </a:r>
            <a:r>
              <a:rPr b="0" i="1" lang="hu-HU" sz="1200" u="none" cap="none" strike="noStrike">
                <a:solidFill>
                  <a:schemeClr val="dk1"/>
                </a:solidFill>
                <a:latin typeface="Arial"/>
                <a:ea typeface="Arial"/>
                <a:cs typeface="Arial"/>
                <a:sym typeface="Arial"/>
              </a:rPr>
              <a:t> szükséges ismeretek átadását célozza meg.</a:t>
            </a:r>
            <a:r>
              <a:rPr b="0" i="0" lang="hu-HU" sz="1200" u="none" cap="none" strike="noStrike">
                <a:solidFill>
                  <a:srgbClr val="548135"/>
                </a:solidFill>
                <a:latin typeface="Arial"/>
                <a:ea typeface="Arial"/>
                <a:cs typeface="Arial"/>
                <a:sym typeface="Arial"/>
              </a:rPr>
              <a:t> </a:t>
            </a:r>
            <a:endParaRPr sz="1200"/>
          </a:p>
        </p:txBody>
      </p:sp>
      <p:pic>
        <p:nvPicPr>
          <p:cNvPr id="73" name="Google Shape;73;p14"/>
          <p:cNvPicPr preferRelativeResize="0"/>
          <p:nvPr/>
        </p:nvPicPr>
        <p:blipFill rotWithShape="1">
          <a:blip r:embed="rId3">
            <a:alphaModFix/>
          </a:blip>
          <a:srcRect b="0" l="0" r="0" t="0"/>
          <a:stretch/>
        </p:blipFill>
        <p:spPr>
          <a:xfrm>
            <a:off x="7702033" y="286051"/>
            <a:ext cx="4398643" cy="3142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Az elektromágneses sugárzás kölcsönhatása a földfelszínnel</a:t>
            </a:r>
            <a:endParaRPr/>
          </a:p>
        </p:txBody>
      </p:sp>
      <p:pic>
        <p:nvPicPr>
          <p:cNvPr id="214" name="Google Shape;214;p29"/>
          <p:cNvPicPr preferRelativeResize="0"/>
          <p:nvPr/>
        </p:nvPicPr>
        <p:blipFill rotWithShape="1">
          <a:blip r:embed="rId3">
            <a:alphaModFix/>
          </a:blip>
          <a:srcRect b="0" l="0" r="0" t="0"/>
          <a:stretch/>
        </p:blipFill>
        <p:spPr>
          <a:xfrm>
            <a:off x="744618" y="2103654"/>
            <a:ext cx="4048125" cy="2715995"/>
          </a:xfrm>
          <a:prstGeom prst="rect">
            <a:avLst/>
          </a:prstGeom>
          <a:noFill/>
          <a:ln>
            <a:noFill/>
          </a:ln>
        </p:spPr>
      </p:pic>
      <p:sp>
        <p:nvSpPr>
          <p:cNvPr id="215" name="Google Shape;215;p29"/>
          <p:cNvSpPr txBox="1"/>
          <p:nvPr>
            <p:ph idx="1" type="body"/>
          </p:nvPr>
        </p:nvSpPr>
        <p:spPr>
          <a:xfrm>
            <a:off x="5215813" y="1494054"/>
            <a:ext cx="6661340" cy="5186664"/>
          </a:xfrm>
          <a:prstGeom prst="rect">
            <a:avLst/>
          </a:prstGeom>
          <a:noFill/>
          <a:ln>
            <a:noFill/>
          </a:ln>
        </p:spPr>
        <p:txBody>
          <a:bodyPr anchorCtr="0" anchor="t" bIns="45700" lIns="91425" spcFirstLastPara="1" rIns="91425" wrap="square" tIns="45700">
            <a:noAutofit/>
          </a:bodyPr>
          <a:lstStyle/>
          <a:p>
            <a:pPr indent="0" lvl="0" marL="114300" rtl="0" algn="just">
              <a:lnSpc>
                <a:spcPct val="90000"/>
              </a:lnSpc>
              <a:spcBef>
                <a:spcPts val="1000"/>
              </a:spcBef>
              <a:spcAft>
                <a:spcPts val="0"/>
              </a:spcAft>
              <a:buSzPts val="1800"/>
              <a:buNone/>
            </a:pPr>
            <a:r>
              <a:rPr lang="hu-HU" sz="1800"/>
              <a:t>A kölcsönhatás következtében az energiának egy része </a:t>
            </a:r>
            <a:endParaRPr/>
          </a:p>
          <a:p>
            <a:pPr indent="-342900" lvl="1" marL="914400" rtl="0" algn="just">
              <a:lnSpc>
                <a:spcPct val="90000"/>
              </a:lnSpc>
              <a:spcBef>
                <a:spcPts val="500"/>
              </a:spcBef>
              <a:spcAft>
                <a:spcPts val="0"/>
              </a:spcAft>
              <a:buSzPts val="1800"/>
              <a:buChar char="•"/>
            </a:pPr>
            <a:r>
              <a:rPr b="1" lang="hu-HU" sz="1800"/>
              <a:t>visszaverődik, </a:t>
            </a:r>
            <a:endParaRPr/>
          </a:p>
          <a:p>
            <a:pPr indent="-342900" lvl="1" marL="914400" rtl="0" algn="just">
              <a:lnSpc>
                <a:spcPct val="90000"/>
              </a:lnSpc>
              <a:spcBef>
                <a:spcPts val="500"/>
              </a:spcBef>
              <a:spcAft>
                <a:spcPts val="0"/>
              </a:spcAft>
              <a:buSzPts val="1800"/>
              <a:buChar char="•"/>
            </a:pPr>
            <a:r>
              <a:rPr lang="hu-HU" sz="1800"/>
              <a:t>egy része elnyelődik és </a:t>
            </a:r>
            <a:endParaRPr/>
          </a:p>
          <a:p>
            <a:pPr indent="-342900" lvl="1" marL="914400" rtl="0" algn="just">
              <a:lnSpc>
                <a:spcPct val="90000"/>
              </a:lnSpc>
              <a:spcBef>
                <a:spcPts val="500"/>
              </a:spcBef>
              <a:spcAft>
                <a:spcPts val="0"/>
              </a:spcAft>
              <a:buSzPts val="1800"/>
              <a:buChar char="•"/>
            </a:pPr>
            <a:r>
              <a:rPr lang="hu-HU" sz="1800"/>
              <a:t>egy része továbbhalad. </a:t>
            </a:r>
            <a:endParaRPr/>
          </a:p>
          <a:p>
            <a:pPr indent="0" lvl="0" marL="114300" rtl="0" algn="just">
              <a:lnSpc>
                <a:spcPct val="90000"/>
              </a:lnSpc>
              <a:spcBef>
                <a:spcPts val="1000"/>
              </a:spcBef>
              <a:spcAft>
                <a:spcPts val="0"/>
              </a:spcAft>
              <a:buSzPts val="1800"/>
              <a:buNone/>
            </a:pPr>
            <a:r>
              <a:rPr lang="hu-HU" sz="1800"/>
              <a:t>A felszíni tárgyak legtöbbször különbözőképpen reflektálják, nyelik el és továbbítják az energiát a különböző hullámhossz tartományokban. </a:t>
            </a:r>
            <a:endParaRPr/>
          </a:p>
          <a:p>
            <a:pPr indent="0" lvl="0" marL="114300" rtl="0" algn="just">
              <a:lnSpc>
                <a:spcPct val="90000"/>
              </a:lnSpc>
              <a:spcBef>
                <a:spcPts val="1000"/>
              </a:spcBef>
              <a:spcAft>
                <a:spcPts val="0"/>
              </a:spcAft>
              <a:buSzPts val="1800"/>
              <a:buNone/>
            </a:pPr>
            <a:r>
              <a:rPr lang="hu-HU" sz="1800"/>
              <a:t>Két különböző tárgy lehet hasonló egy spektrális tartományban és egy másik tartományban különböző. </a:t>
            </a:r>
            <a:endParaRPr/>
          </a:p>
          <a:p>
            <a:pPr indent="0" lvl="0" marL="114300" rtl="0" algn="just">
              <a:lnSpc>
                <a:spcPct val="90000"/>
              </a:lnSpc>
              <a:spcBef>
                <a:spcPts val="1000"/>
              </a:spcBef>
              <a:spcAft>
                <a:spcPts val="0"/>
              </a:spcAft>
              <a:buSzPts val="1800"/>
              <a:buNone/>
            </a:pPr>
            <a:r>
              <a:rPr lang="hu-HU" sz="1800"/>
              <a:t>A felvevő berendezések a visszavert (reflektált) sugárzást rögzítik.</a:t>
            </a:r>
            <a:endParaRPr/>
          </a:p>
          <a:p>
            <a:pPr indent="0" lvl="0" marL="114300" rtl="0" algn="just">
              <a:lnSpc>
                <a:spcPct val="90000"/>
              </a:lnSpc>
              <a:spcBef>
                <a:spcPts val="1000"/>
              </a:spcBef>
              <a:spcAft>
                <a:spcPts val="0"/>
              </a:spcAft>
              <a:buSzPts val="1800"/>
              <a:buNone/>
            </a:pPr>
            <a:r>
              <a:rPr b="1" lang="hu-HU" sz="1800"/>
              <a:t>Fontos ismerni, hogy</a:t>
            </a:r>
            <a:endParaRPr/>
          </a:p>
          <a:p>
            <a:pPr indent="-342900" lvl="0" marL="457200" rtl="0" algn="just">
              <a:lnSpc>
                <a:spcPct val="90000"/>
              </a:lnSpc>
              <a:spcBef>
                <a:spcPts val="1000"/>
              </a:spcBef>
              <a:spcAft>
                <a:spcPts val="0"/>
              </a:spcAft>
              <a:buSzPts val="1800"/>
              <a:buChar char="•"/>
            </a:pPr>
            <a:r>
              <a:rPr b="1" lang="hu-HU" sz="1800"/>
              <a:t>egy adott tartományban a visszaverődés a felszínborítás milyen tulajdonságaitól függ, </a:t>
            </a:r>
            <a:endParaRPr b="1"/>
          </a:p>
          <a:p>
            <a:pPr indent="-342900" lvl="0" marL="457200" rtl="0" algn="just">
              <a:lnSpc>
                <a:spcPct val="90000"/>
              </a:lnSpc>
              <a:spcBef>
                <a:spcPts val="1000"/>
              </a:spcBef>
              <a:spcAft>
                <a:spcPts val="0"/>
              </a:spcAft>
              <a:buSzPts val="1800"/>
              <a:buChar char="•"/>
            </a:pPr>
            <a:r>
              <a:rPr b="1" lang="hu-HU" sz="1800"/>
              <a:t>valamint azoknak a tulajdonságoknak a változása milyen hatással van a reflektanciára.</a:t>
            </a:r>
            <a:r>
              <a:rPr lang="hu-HU" sz="1800"/>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sz="3400"/>
              <a:t>Az elektromágneses sugárzás kölcsönhatása a földfelszínnel 1.</a:t>
            </a:r>
            <a:endParaRPr sz="3400"/>
          </a:p>
        </p:txBody>
      </p:sp>
      <p:pic>
        <p:nvPicPr>
          <p:cNvPr id="221" name="Google Shape;221;p30"/>
          <p:cNvPicPr preferRelativeResize="0"/>
          <p:nvPr/>
        </p:nvPicPr>
        <p:blipFill rotWithShape="1">
          <a:blip r:embed="rId3">
            <a:alphaModFix/>
          </a:blip>
          <a:srcRect b="0" l="0" r="0" t="0"/>
          <a:stretch/>
        </p:blipFill>
        <p:spPr>
          <a:xfrm>
            <a:off x="666749" y="1962150"/>
            <a:ext cx="5169423" cy="3333750"/>
          </a:xfrm>
          <a:prstGeom prst="rect">
            <a:avLst/>
          </a:prstGeom>
          <a:noFill/>
          <a:ln>
            <a:noFill/>
          </a:ln>
        </p:spPr>
      </p:pic>
      <p:sp>
        <p:nvSpPr>
          <p:cNvPr id="222" name="Google Shape;222;p30"/>
          <p:cNvSpPr txBox="1"/>
          <p:nvPr>
            <p:ph idx="1" type="body"/>
          </p:nvPr>
        </p:nvSpPr>
        <p:spPr>
          <a:xfrm>
            <a:off x="5943600" y="1435100"/>
            <a:ext cx="5933552" cy="5289550"/>
          </a:xfrm>
          <a:prstGeom prst="rect">
            <a:avLst/>
          </a:prstGeom>
          <a:noFill/>
          <a:ln>
            <a:noFill/>
          </a:ln>
        </p:spPr>
        <p:txBody>
          <a:bodyPr anchorCtr="0" anchor="t" bIns="45700" lIns="91425" spcFirstLastPara="1" rIns="91425" wrap="square" tIns="45700">
            <a:noAutofit/>
          </a:bodyPr>
          <a:lstStyle/>
          <a:p>
            <a:pPr indent="0" lvl="0" marL="114300" rtl="0" algn="just">
              <a:lnSpc>
                <a:spcPct val="90000"/>
              </a:lnSpc>
              <a:spcBef>
                <a:spcPts val="1000"/>
              </a:spcBef>
              <a:spcAft>
                <a:spcPts val="0"/>
              </a:spcAft>
              <a:buSzPts val="1800"/>
              <a:buNone/>
            </a:pPr>
            <a:r>
              <a:rPr lang="hu-HU" sz="2000"/>
              <a:t>A visszavert, elnyelt és tovább haladó energia aránya függ a felszín</a:t>
            </a:r>
            <a:endParaRPr/>
          </a:p>
          <a:p>
            <a:pPr indent="-342900" lvl="1" marL="914400" rtl="0" algn="just">
              <a:lnSpc>
                <a:spcPct val="90000"/>
              </a:lnSpc>
              <a:spcBef>
                <a:spcPts val="500"/>
              </a:spcBef>
              <a:spcAft>
                <a:spcPts val="0"/>
              </a:spcAft>
              <a:buSzPts val="1800"/>
              <a:buChar char="•"/>
            </a:pPr>
            <a:r>
              <a:rPr b="1" lang="hu-HU" sz="2000">
                <a:solidFill>
                  <a:srgbClr val="00B050"/>
                </a:solidFill>
              </a:rPr>
              <a:t>típusától,</a:t>
            </a:r>
            <a:endParaRPr/>
          </a:p>
          <a:p>
            <a:pPr indent="-342900" lvl="1" marL="914400" rtl="0" algn="just">
              <a:lnSpc>
                <a:spcPct val="90000"/>
              </a:lnSpc>
              <a:spcBef>
                <a:spcPts val="500"/>
              </a:spcBef>
              <a:spcAft>
                <a:spcPts val="0"/>
              </a:spcAft>
              <a:buSzPts val="1800"/>
              <a:buChar char="•"/>
            </a:pPr>
            <a:r>
              <a:rPr b="1" lang="hu-HU" sz="2000">
                <a:solidFill>
                  <a:srgbClr val="00B050"/>
                </a:solidFill>
              </a:rPr>
              <a:t>állapotától</a:t>
            </a:r>
            <a:endParaRPr/>
          </a:p>
          <a:p>
            <a:pPr indent="-342900" lvl="1" marL="914400" rtl="0" algn="just">
              <a:lnSpc>
                <a:spcPct val="90000"/>
              </a:lnSpc>
              <a:spcBef>
                <a:spcPts val="500"/>
              </a:spcBef>
              <a:spcAft>
                <a:spcPts val="0"/>
              </a:spcAft>
              <a:buSzPts val="1800"/>
              <a:buChar char="•"/>
            </a:pPr>
            <a:r>
              <a:rPr lang="hu-HU" sz="2000"/>
              <a:t> a felszín </a:t>
            </a:r>
            <a:r>
              <a:rPr b="1" lang="hu-HU" sz="2000"/>
              <a:t>simasága/érdessége</a:t>
            </a:r>
            <a:r>
              <a:rPr lang="hu-HU" sz="2000"/>
              <a:t>  módosító hatással van</a:t>
            </a:r>
            <a:endParaRPr/>
          </a:p>
          <a:p>
            <a:pPr indent="0" lvl="0" marL="114300" rtl="0" algn="just">
              <a:lnSpc>
                <a:spcPct val="90000"/>
              </a:lnSpc>
              <a:spcBef>
                <a:spcPts val="1000"/>
              </a:spcBef>
              <a:spcAft>
                <a:spcPts val="0"/>
              </a:spcAft>
              <a:buSzPts val="1800"/>
              <a:buNone/>
            </a:pPr>
            <a:r>
              <a:rPr lang="hu-HU" sz="2000"/>
              <a:t>Visszaverődés lehet </a:t>
            </a:r>
            <a:endParaRPr/>
          </a:p>
          <a:p>
            <a:pPr indent="-342900" lvl="1" marL="914400" rtl="0" algn="just">
              <a:lnSpc>
                <a:spcPct val="90000"/>
              </a:lnSpc>
              <a:spcBef>
                <a:spcPts val="500"/>
              </a:spcBef>
              <a:spcAft>
                <a:spcPts val="0"/>
              </a:spcAft>
              <a:buSzPts val="1800"/>
              <a:buChar char="•"/>
            </a:pPr>
            <a:r>
              <a:rPr b="1" lang="hu-HU" sz="2000"/>
              <a:t>Tükrös: </a:t>
            </a:r>
            <a:r>
              <a:rPr lang="hu-HU" sz="2000"/>
              <a:t>a visszaverődés szöge megegyezik a besugárzás szögével</a:t>
            </a:r>
            <a:endParaRPr b="1" sz="2000"/>
          </a:p>
          <a:p>
            <a:pPr indent="-342900" lvl="1" marL="914400" rtl="0" algn="just">
              <a:lnSpc>
                <a:spcPct val="90000"/>
              </a:lnSpc>
              <a:spcBef>
                <a:spcPts val="500"/>
              </a:spcBef>
              <a:spcAft>
                <a:spcPts val="0"/>
              </a:spcAft>
              <a:buSzPts val="1800"/>
              <a:buChar char="•"/>
            </a:pPr>
            <a:r>
              <a:rPr b="1" lang="hu-HU" sz="2000"/>
              <a:t>Diffúz: </a:t>
            </a:r>
            <a:r>
              <a:rPr lang="hu-HU" sz="2000"/>
              <a:t> a felszín minden irányba egyenletesen veri vissza az elektromágneses energiát</a:t>
            </a:r>
            <a:endParaRPr/>
          </a:p>
          <a:p>
            <a:pPr indent="0" lvl="0" marL="114300" rtl="0" algn="just">
              <a:lnSpc>
                <a:spcPct val="90000"/>
              </a:lnSpc>
              <a:spcBef>
                <a:spcPts val="1000"/>
              </a:spcBef>
              <a:spcAft>
                <a:spcPts val="0"/>
              </a:spcAft>
              <a:buSzPts val="1800"/>
              <a:buNone/>
            </a:pPr>
            <a:r>
              <a:rPr lang="hu-HU" sz="2000"/>
              <a:t>Az, hogy egy felszín melyik típusú visszaverést közelíti meg </a:t>
            </a:r>
            <a:r>
              <a:rPr b="1" lang="hu-HU" sz="2000"/>
              <a:t>a felszín érdességétől és a beérkező energia hullámhosszától függ.</a:t>
            </a:r>
            <a:r>
              <a:rPr lang="hu-HU" sz="2000"/>
              <a:t> A természetes földfelszín legtöbbször megközelíti a diffúz visszaverődést.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sz="3400"/>
              <a:t>Az elektromágneses sugárzás kölcsönhatása a földfelszínnel 2.</a:t>
            </a:r>
            <a:endParaRPr sz="3400"/>
          </a:p>
        </p:txBody>
      </p:sp>
      <p:sp>
        <p:nvSpPr>
          <p:cNvPr id="228" name="Google Shape;228;p31"/>
          <p:cNvSpPr txBox="1"/>
          <p:nvPr>
            <p:ph idx="1" type="body"/>
          </p:nvPr>
        </p:nvSpPr>
        <p:spPr>
          <a:xfrm>
            <a:off x="6457950" y="1825625"/>
            <a:ext cx="5419200" cy="4356900"/>
          </a:xfrm>
          <a:prstGeom prst="rect">
            <a:avLst/>
          </a:prstGeom>
          <a:noFill/>
          <a:ln>
            <a:noFill/>
          </a:ln>
        </p:spPr>
        <p:txBody>
          <a:bodyPr anchorCtr="0" anchor="t" bIns="45700" lIns="91425" spcFirstLastPara="1" rIns="91425" wrap="square" tIns="45700">
            <a:normAutofit lnSpcReduction="20000"/>
          </a:bodyPr>
          <a:lstStyle/>
          <a:p>
            <a:pPr indent="0" lvl="0" marL="114300" rtl="0" algn="just">
              <a:lnSpc>
                <a:spcPct val="90000"/>
              </a:lnSpc>
              <a:spcBef>
                <a:spcPts val="1000"/>
              </a:spcBef>
              <a:spcAft>
                <a:spcPts val="0"/>
              </a:spcAft>
              <a:buSzPts val="1946"/>
              <a:buNone/>
            </a:pPr>
            <a:r>
              <a:rPr lang="hu-HU"/>
              <a:t>A földfelszín spektrális jellemzésére a </a:t>
            </a:r>
            <a:r>
              <a:rPr b="1" lang="hu-HU"/>
              <a:t>reflektancia</a:t>
            </a:r>
            <a:r>
              <a:rPr lang="hu-HU"/>
              <a:t> (visszaverődési) értéket használják. </a:t>
            </a:r>
            <a:endParaRPr/>
          </a:p>
          <a:p>
            <a:pPr indent="0" lvl="0" marL="114300" rtl="0" algn="just">
              <a:lnSpc>
                <a:spcPct val="90000"/>
              </a:lnSpc>
              <a:spcBef>
                <a:spcPts val="1000"/>
              </a:spcBef>
              <a:spcAft>
                <a:spcPts val="0"/>
              </a:spcAft>
              <a:buSzPts val="1946"/>
              <a:buNone/>
            </a:pPr>
            <a:r>
              <a:rPr lang="hu-HU"/>
              <a:t>A reflektancia megmutatja az adott </a:t>
            </a:r>
            <a:r>
              <a:rPr b="1" lang="hu-HU"/>
              <a:t>felszínre belépő és arról visszavert energia hányadát egy adott hullámhosszon</a:t>
            </a:r>
            <a:r>
              <a:rPr lang="hu-HU"/>
              <a:t>, legtöbbször %-ban kifejezve.</a:t>
            </a:r>
            <a:endParaRPr/>
          </a:p>
          <a:p>
            <a:pPr indent="0" lvl="0" marL="114300" rtl="0" algn="l">
              <a:lnSpc>
                <a:spcPct val="90000"/>
              </a:lnSpc>
              <a:spcBef>
                <a:spcPts val="1000"/>
              </a:spcBef>
              <a:spcAft>
                <a:spcPts val="0"/>
              </a:spcAft>
              <a:buSzPts val="1946"/>
              <a:buNone/>
            </a:pPr>
            <a:r>
              <a:rPr lang="hu-HU"/>
              <a:t>           R% = E</a:t>
            </a:r>
            <a:r>
              <a:rPr baseline="-25000" lang="hu-HU"/>
              <a:t>v</a:t>
            </a:r>
            <a:r>
              <a:rPr lang="hu-HU"/>
              <a:t> (</a:t>
            </a:r>
            <a:r>
              <a:rPr b="1" lang="hu-HU"/>
              <a:t>λ</a:t>
            </a:r>
            <a:r>
              <a:rPr lang="hu-HU"/>
              <a:t>) /E</a:t>
            </a:r>
            <a:r>
              <a:rPr baseline="-25000" lang="hu-HU"/>
              <a:t>b</a:t>
            </a:r>
            <a:r>
              <a:rPr lang="hu-HU"/>
              <a:t> (</a:t>
            </a:r>
            <a:r>
              <a:rPr b="1" lang="hu-HU"/>
              <a:t>λ</a:t>
            </a:r>
            <a:r>
              <a:rPr lang="hu-HU"/>
              <a:t>)x100</a:t>
            </a:r>
            <a:endParaRPr/>
          </a:p>
          <a:p>
            <a:pPr indent="0" lvl="1" marL="571500" rtl="0" algn="l">
              <a:lnSpc>
                <a:spcPct val="90000"/>
              </a:lnSpc>
              <a:spcBef>
                <a:spcPts val="500"/>
              </a:spcBef>
              <a:spcAft>
                <a:spcPts val="0"/>
              </a:spcAft>
              <a:buSzPts val="1946"/>
              <a:buNone/>
            </a:pPr>
            <a:r>
              <a:rPr lang="hu-HU" sz="1700"/>
              <a:t>R  – reflektancia</a:t>
            </a:r>
            <a:endParaRPr sz="1700"/>
          </a:p>
          <a:p>
            <a:pPr indent="0" lvl="1" marL="571500" rtl="0" algn="l">
              <a:lnSpc>
                <a:spcPct val="90000"/>
              </a:lnSpc>
              <a:spcBef>
                <a:spcPts val="500"/>
              </a:spcBef>
              <a:spcAft>
                <a:spcPts val="0"/>
              </a:spcAft>
              <a:buSzPts val="1946"/>
              <a:buNone/>
            </a:pPr>
            <a:r>
              <a:rPr lang="hu-HU" sz="1700"/>
              <a:t>Ev – visszavert energia</a:t>
            </a:r>
            <a:endParaRPr/>
          </a:p>
          <a:p>
            <a:pPr indent="0" lvl="1" marL="571500" rtl="0" algn="l">
              <a:lnSpc>
                <a:spcPct val="90000"/>
              </a:lnSpc>
              <a:spcBef>
                <a:spcPts val="500"/>
              </a:spcBef>
              <a:spcAft>
                <a:spcPts val="0"/>
              </a:spcAft>
              <a:buSzPts val="1946"/>
              <a:buNone/>
            </a:pPr>
            <a:r>
              <a:rPr lang="hu-HU" sz="1700"/>
              <a:t>Eb – beérkező energia</a:t>
            </a:r>
            <a:endParaRPr/>
          </a:p>
          <a:p>
            <a:pPr indent="0" lvl="0" marL="114300" rtl="0" algn="l">
              <a:lnSpc>
                <a:spcPct val="90000"/>
              </a:lnSpc>
              <a:spcBef>
                <a:spcPts val="1000"/>
              </a:spcBef>
              <a:spcAft>
                <a:spcPts val="0"/>
              </a:spcAft>
              <a:buSzPts val="1946"/>
              <a:buNone/>
            </a:pPr>
            <a:r>
              <a:t/>
            </a:r>
            <a:endParaRPr/>
          </a:p>
        </p:txBody>
      </p:sp>
      <p:pic>
        <p:nvPicPr>
          <p:cNvPr id="229" name="Google Shape;229;p31"/>
          <p:cNvPicPr preferRelativeResize="0"/>
          <p:nvPr/>
        </p:nvPicPr>
        <p:blipFill rotWithShape="1">
          <a:blip r:embed="rId3">
            <a:alphaModFix/>
          </a:blip>
          <a:srcRect b="0" l="0" r="0" t="0"/>
          <a:stretch/>
        </p:blipFill>
        <p:spPr>
          <a:xfrm>
            <a:off x="2169397" y="1415592"/>
            <a:ext cx="1288178" cy="1797457"/>
          </a:xfrm>
          <a:prstGeom prst="rect">
            <a:avLst/>
          </a:prstGeom>
          <a:noFill/>
          <a:ln>
            <a:noFill/>
          </a:ln>
        </p:spPr>
      </p:pic>
      <p:sp>
        <p:nvSpPr>
          <p:cNvPr id="230" name="Google Shape;230;p31"/>
          <p:cNvSpPr/>
          <p:nvPr/>
        </p:nvSpPr>
        <p:spPr>
          <a:xfrm>
            <a:off x="3013249" y="6311900"/>
            <a:ext cx="714040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000" u="none" cap="none" strike="noStrike">
                <a:solidFill>
                  <a:srgbClr val="000000"/>
                </a:solidFill>
                <a:latin typeface="Arial"/>
                <a:ea typeface="Arial"/>
                <a:cs typeface="Arial"/>
                <a:sym typeface="Arial"/>
              </a:rPr>
              <a:t>Forrás: </a:t>
            </a:r>
            <a:r>
              <a:rPr b="0" i="0" lang="hu-HU" sz="1000" u="sng" cap="none" strike="noStrike">
                <a:solidFill>
                  <a:srgbClr val="000000"/>
                </a:solidFill>
                <a:latin typeface="Arial"/>
                <a:ea typeface="Arial"/>
                <a:cs typeface="Arial"/>
                <a:sym typeface="Arial"/>
                <a:hlinkClick r:id="rId4">
                  <a:extLst>
                    <a:ext uri="{A12FA001-AC4F-418D-AE19-62706E023703}">
                      <ahyp:hlinkClr val="tx"/>
                    </a:ext>
                  </a:extLst>
                </a:hlinkClick>
              </a:rPr>
              <a:t>https://www.materials-talks.com/blog/2018/05/29/field-spectroscopy-part-one-mitigating-the-impact-of-sub-optimal-and-changing-weather-conditions</a:t>
            </a:r>
            <a:r>
              <a:rPr b="0" i="0" lang="hu-HU" sz="1400" u="sng" cap="none" strike="noStrike">
                <a:solidFill>
                  <a:srgbClr val="000000"/>
                </a:solidFill>
                <a:latin typeface="Arial"/>
                <a:ea typeface="Arial"/>
                <a:cs typeface="Arial"/>
                <a:sym typeface="Arial"/>
                <a:hlinkClick r:id="rId5">
                  <a:extLst>
                    <a:ext uri="{A12FA001-AC4F-418D-AE19-62706E023703}">
                      <ahyp:hlinkClr val="tx"/>
                    </a:ext>
                  </a:extLst>
                </a:hlinkClick>
              </a:rPr>
              <a:t>/</a:t>
            </a:r>
            <a:r>
              <a:rPr b="0" i="0" lang="hu-HU" sz="1400" u="none" cap="none" strike="noStrike">
                <a:solidFill>
                  <a:srgbClr val="000000"/>
                </a:solidFill>
                <a:latin typeface="Arial"/>
                <a:ea typeface="Arial"/>
                <a:cs typeface="Arial"/>
                <a:sym typeface="Arial"/>
              </a:rPr>
              <a:t> </a:t>
            </a:r>
            <a:r>
              <a:rPr b="0" i="0" lang="hu-HU" sz="1000" u="none" cap="none" strike="noStrike">
                <a:solidFill>
                  <a:srgbClr val="000000"/>
                </a:solidFill>
                <a:latin typeface="Arial"/>
                <a:ea typeface="Arial"/>
                <a:cs typeface="Arial"/>
                <a:sym typeface="Arial"/>
              </a:rPr>
              <a:t>módosítással</a:t>
            </a:r>
            <a:endParaRPr/>
          </a:p>
        </p:txBody>
      </p:sp>
      <p:sp>
        <p:nvSpPr>
          <p:cNvPr id="231" name="Google Shape;231;p31"/>
          <p:cNvSpPr/>
          <p:nvPr/>
        </p:nvSpPr>
        <p:spPr>
          <a:xfrm rot="5400000">
            <a:off x="2713210" y="3353668"/>
            <a:ext cx="314325" cy="285750"/>
          </a:xfrm>
          <a:prstGeom prst="chevron">
            <a:avLst>
              <a:gd fmla="val 500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232" name="Google Shape;232;p31"/>
          <p:cNvPicPr preferRelativeResize="0"/>
          <p:nvPr/>
        </p:nvPicPr>
        <p:blipFill rotWithShape="1">
          <a:blip r:embed="rId6">
            <a:alphaModFix/>
          </a:blip>
          <a:srcRect b="0" l="0" r="0" t="0"/>
          <a:stretch/>
        </p:blipFill>
        <p:spPr>
          <a:xfrm>
            <a:off x="424956" y="3721174"/>
            <a:ext cx="5768849" cy="2089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Alap felszínborítás spektrális jellemzői 1. </a:t>
            </a:r>
            <a:br>
              <a:rPr lang="hu-HU"/>
            </a:br>
            <a:r>
              <a:rPr lang="hu-HU" sz="3200"/>
              <a:t>Egészséges növényzet reflektanciája </a:t>
            </a:r>
            <a:endParaRPr/>
          </a:p>
        </p:txBody>
      </p:sp>
      <p:pic>
        <p:nvPicPr>
          <p:cNvPr id="238" name="Google Shape;238;p32"/>
          <p:cNvPicPr preferRelativeResize="0"/>
          <p:nvPr/>
        </p:nvPicPr>
        <p:blipFill rotWithShape="1">
          <a:blip r:embed="rId3">
            <a:alphaModFix/>
          </a:blip>
          <a:srcRect b="0" l="0" r="0" t="0"/>
          <a:stretch/>
        </p:blipFill>
        <p:spPr>
          <a:xfrm>
            <a:off x="321547" y="1825625"/>
            <a:ext cx="6933936" cy="3546475"/>
          </a:xfrm>
          <a:prstGeom prst="rect">
            <a:avLst/>
          </a:prstGeom>
          <a:noFill/>
          <a:ln>
            <a:noFill/>
          </a:ln>
        </p:spPr>
      </p:pic>
      <p:sp>
        <p:nvSpPr>
          <p:cNvPr id="239" name="Google Shape;239;p32"/>
          <p:cNvSpPr txBox="1"/>
          <p:nvPr>
            <p:ph idx="1" type="body"/>
          </p:nvPr>
        </p:nvSpPr>
        <p:spPr>
          <a:xfrm>
            <a:off x="7398227" y="1825625"/>
            <a:ext cx="4584224" cy="4351338"/>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82949"/>
              <a:buNone/>
            </a:pPr>
            <a:r>
              <a:rPr lang="hu-HU"/>
              <a:t>Az </a:t>
            </a:r>
            <a:r>
              <a:rPr b="1" lang="hu-HU"/>
              <a:t>egészséges növényzet </a:t>
            </a:r>
            <a:r>
              <a:rPr lang="hu-HU"/>
              <a:t>reflektanciája a növényzet biológiai tulajdonságaival magyarázható. </a:t>
            </a:r>
            <a:endParaRPr/>
          </a:p>
          <a:p>
            <a:pPr indent="-342900" lvl="0" marL="457200" rtl="0" algn="l">
              <a:lnSpc>
                <a:spcPct val="90000"/>
              </a:lnSpc>
              <a:spcBef>
                <a:spcPts val="1000"/>
              </a:spcBef>
              <a:spcAft>
                <a:spcPts val="0"/>
              </a:spcAft>
              <a:buClr>
                <a:srgbClr val="1C9E4A"/>
              </a:buClr>
              <a:buSzPct val="82949"/>
              <a:buChar char="•"/>
            </a:pPr>
            <a:r>
              <a:rPr b="1" lang="hu-HU">
                <a:solidFill>
                  <a:srgbClr val="00B050"/>
                </a:solidFill>
              </a:rPr>
              <a:t>Fotoszintézis</a:t>
            </a:r>
            <a:r>
              <a:rPr lang="hu-HU"/>
              <a:t>: a látható spektrumtartományban lévő lokális minimum a </a:t>
            </a:r>
            <a:r>
              <a:rPr b="1" lang="hu-HU"/>
              <a:t> levelek klorofill aktivitás</a:t>
            </a:r>
            <a:r>
              <a:rPr lang="hu-HU"/>
              <a:t>ától függ </a:t>
            </a:r>
            <a:endParaRPr/>
          </a:p>
          <a:p>
            <a:pPr indent="-342900" lvl="0" marL="457200" rtl="0" algn="l">
              <a:lnSpc>
                <a:spcPct val="90000"/>
              </a:lnSpc>
              <a:spcBef>
                <a:spcPts val="1000"/>
              </a:spcBef>
              <a:spcAft>
                <a:spcPts val="0"/>
              </a:spcAft>
              <a:buClr>
                <a:srgbClr val="1C9E4A"/>
              </a:buClr>
              <a:buSzPct val="82949"/>
              <a:buChar char="•"/>
            </a:pPr>
            <a:r>
              <a:rPr lang="hu-HU"/>
              <a:t>A </a:t>
            </a:r>
            <a:r>
              <a:rPr b="1" lang="hu-HU"/>
              <a:t>közeli infravörös </a:t>
            </a:r>
            <a:r>
              <a:rPr lang="hu-HU"/>
              <a:t>tartományban a reflektancia ugrásszerűen megemelkedik, ami </a:t>
            </a:r>
            <a:r>
              <a:rPr b="1" lang="hu-HU"/>
              <a:t>a levelek sejtszerkezet</a:t>
            </a:r>
            <a:r>
              <a:rPr lang="hu-HU"/>
              <a:t>ének tulajdonítható. </a:t>
            </a:r>
            <a:endParaRPr/>
          </a:p>
          <a:p>
            <a:pPr indent="-342900" lvl="0" marL="457200" rtl="0" algn="l">
              <a:lnSpc>
                <a:spcPct val="90000"/>
              </a:lnSpc>
              <a:spcBef>
                <a:spcPts val="1000"/>
              </a:spcBef>
              <a:spcAft>
                <a:spcPts val="0"/>
              </a:spcAft>
              <a:buClr>
                <a:srgbClr val="1C9E4A"/>
              </a:buClr>
              <a:buSzPct val="82949"/>
              <a:buChar char="•"/>
            </a:pPr>
            <a:r>
              <a:rPr lang="hu-HU"/>
              <a:t>A </a:t>
            </a:r>
            <a:r>
              <a:rPr b="1" lang="hu-HU"/>
              <a:t>közép infravörös </a:t>
            </a:r>
            <a:r>
              <a:rPr lang="hu-HU"/>
              <a:t>tartományban lévő helyi minimumok a levelekben lévő </a:t>
            </a:r>
            <a:r>
              <a:rPr b="1" lang="hu-HU"/>
              <a:t>víz-abszorpció</a:t>
            </a:r>
            <a:r>
              <a:rPr lang="hu-HU"/>
              <a:t> következményei.</a:t>
            </a:r>
            <a:endParaRPr/>
          </a:p>
          <a:p>
            <a:pPr indent="-228600" lvl="0" marL="457200" rtl="0" algn="l">
              <a:lnSpc>
                <a:spcPct val="90000"/>
              </a:lnSpc>
              <a:spcBef>
                <a:spcPts val="1000"/>
              </a:spcBef>
              <a:spcAft>
                <a:spcPts val="0"/>
              </a:spcAft>
              <a:buClr>
                <a:srgbClr val="1C9E4A"/>
              </a:buClr>
              <a:buSzPct val="82949"/>
              <a:buNone/>
            </a:pPr>
            <a:r>
              <a:t/>
            </a:r>
            <a:endParaRPr/>
          </a:p>
          <a:p>
            <a:pPr indent="-228600" lvl="0" marL="457200" rtl="0" algn="l">
              <a:lnSpc>
                <a:spcPct val="90000"/>
              </a:lnSpc>
              <a:spcBef>
                <a:spcPts val="1000"/>
              </a:spcBef>
              <a:spcAft>
                <a:spcPts val="0"/>
              </a:spcAft>
              <a:buClr>
                <a:srgbClr val="1C9E4A"/>
              </a:buClr>
              <a:buSzPct val="82949"/>
              <a:buNone/>
            </a:pPr>
            <a:r>
              <a:t/>
            </a:r>
            <a:endParaRPr/>
          </a:p>
          <a:p>
            <a:pPr indent="-228600" lvl="0" marL="457200" rtl="0" algn="l">
              <a:lnSpc>
                <a:spcPct val="90000"/>
              </a:lnSpc>
              <a:spcBef>
                <a:spcPts val="1000"/>
              </a:spcBef>
              <a:spcAft>
                <a:spcPts val="0"/>
              </a:spcAft>
              <a:buClr>
                <a:srgbClr val="1C9E4A"/>
              </a:buClr>
              <a:buSzPct val="82949"/>
              <a:buNone/>
            </a:pPr>
            <a:r>
              <a:t/>
            </a:r>
            <a:endParaRPr/>
          </a:p>
        </p:txBody>
      </p:sp>
      <p:sp>
        <p:nvSpPr>
          <p:cNvPr id="240" name="Google Shape;240;p32"/>
          <p:cNvSpPr/>
          <p:nvPr/>
        </p:nvSpPr>
        <p:spPr>
          <a:xfrm>
            <a:off x="464290" y="5372100"/>
            <a:ext cx="60960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0" i="1" lang="hu-HU" sz="1400" u="none" cap="none" strike="noStrike">
                <a:solidFill>
                  <a:schemeClr val="dk1"/>
                </a:solidFill>
                <a:latin typeface="Verdana"/>
                <a:ea typeface="Verdana"/>
                <a:cs typeface="Verdana"/>
                <a:sym typeface="Verdana"/>
              </a:rPr>
              <a:t>Az egészséges növényzet reflektanciáját meghatározó tényezők a 0,4 - 2,6 μm  hullámhossz tartományban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Vegetáció spektrális tulajdonságai </a:t>
            </a:r>
            <a:br>
              <a:rPr lang="hu-HU"/>
            </a:br>
            <a:r>
              <a:rPr lang="hu-HU" sz="2800">
                <a:solidFill>
                  <a:srgbClr val="00B050"/>
                </a:solidFill>
              </a:rPr>
              <a:t>Hogyan jelenik meg a növény az egyes spektrumtartományokban?  </a:t>
            </a:r>
            <a:endParaRPr/>
          </a:p>
        </p:txBody>
      </p:sp>
      <p:pic>
        <p:nvPicPr>
          <p:cNvPr id="246" name="Google Shape;246;p33"/>
          <p:cNvPicPr preferRelativeResize="0"/>
          <p:nvPr/>
        </p:nvPicPr>
        <p:blipFill rotWithShape="1">
          <a:blip r:embed="rId3">
            <a:alphaModFix/>
          </a:blip>
          <a:srcRect b="0" l="0" r="1760" t="4021"/>
          <a:stretch/>
        </p:blipFill>
        <p:spPr>
          <a:xfrm>
            <a:off x="492116" y="1690688"/>
            <a:ext cx="6404370" cy="4618405"/>
          </a:xfrm>
          <a:prstGeom prst="rect">
            <a:avLst/>
          </a:prstGeom>
          <a:noFill/>
          <a:ln>
            <a:noFill/>
          </a:ln>
        </p:spPr>
      </p:pic>
      <p:sp>
        <p:nvSpPr>
          <p:cNvPr id="247" name="Google Shape;247;p33"/>
          <p:cNvSpPr txBox="1"/>
          <p:nvPr>
            <p:ph idx="1" type="body"/>
          </p:nvPr>
        </p:nvSpPr>
        <p:spPr>
          <a:xfrm>
            <a:off x="7419975" y="1825625"/>
            <a:ext cx="4610100" cy="4908550"/>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69498"/>
              <a:buNone/>
            </a:pPr>
            <a:r>
              <a:rPr lang="hu-HU"/>
              <a:t>Műholdas felvétel (részlet)</a:t>
            </a:r>
            <a:endParaRPr/>
          </a:p>
          <a:p>
            <a:pPr indent="-342900" lvl="0" marL="457200" rtl="0" algn="l">
              <a:lnSpc>
                <a:spcPct val="90000"/>
              </a:lnSpc>
              <a:spcBef>
                <a:spcPts val="1000"/>
              </a:spcBef>
              <a:spcAft>
                <a:spcPts val="0"/>
              </a:spcAft>
              <a:buClr>
                <a:srgbClr val="1C9E4A"/>
              </a:buClr>
              <a:buSzPct val="69498"/>
              <a:buChar char="•"/>
            </a:pPr>
            <a:r>
              <a:rPr lang="hu-HU"/>
              <a:t>G: zöld spektrumtartományban a kultúrnövényekre alacsony értékek jellemzőek (sötét szürke árnyalat) </a:t>
            </a:r>
            <a:endParaRPr/>
          </a:p>
          <a:p>
            <a:pPr indent="-342900" lvl="0" marL="457200" rtl="0" algn="l">
              <a:lnSpc>
                <a:spcPct val="90000"/>
              </a:lnSpc>
              <a:spcBef>
                <a:spcPts val="1000"/>
              </a:spcBef>
              <a:spcAft>
                <a:spcPts val="0"/>
              </a:spcAft>
              <a:buClr>
                <a:srgbClr val="1C9E4A"/>
              </a:buClr>
              <a:buSzPct val="69498"/>
              <a:buChar char="•"/>
            </a:pPr>
            <a:r>
              <a:rPr lang="hu-HU"/>
              <a:t>IR: közeli infravörös spektrumtartományban a kultúrnövényekre magas értékek jellemzőek (világos szürke árnyalat)</a:t>
            </a:r>
            <a:endParaRPr/>
          </a:p>
          <a:p>
            <a:pPr indent="-342900" lvl="0" marL="457200" rtl="0" algn="l">
              <a:lnSpc>
                <a:spcPct val="90000"/>
              </a:lnSpc>
              <a:spcBef>
                <a:spcPts val="1000"/>
              </a:spcBef>
              <a:spcAft>
                <a:spcPts val="0"/>
              </a:spcAft>
              <a:buClr>
                <a:srgbClr val="1C9E4A"/>
              </a:buClr>
              <a:buSzPct val="69498"/>
              <a:buChar char="•"/>
            </a:pPr>
            <a:r>
              <a:rPr lang="hu-HU"/>
              <a:t>Hamisszínes felvételen vegetáció piros színnel jelenik meg. </a:t>
            </a:r>
            <a:endParaRPr/>
          </a:p>
        </p:txBody>
      </p:sp>
      <p:pic>
        <p:nvPicPr>
          <p:cNvPr id="248" name="Google Shape;248;p33"/>
          <p:cNvPicPr preferRelativeResize="0"/>
          <p:nvPr/>
        </p:nvPicPr>
        <p:blipFill rotWithShape="1">
          <a:blip r:embed="rId4">
            <a:alphaModFix/>
          </a:blip>
          <a:srcRect b="0" l="0" r="0" t="0"/>
          <a:stretch/>
        </p:blipFill>
        <p:spPr>
          <a:xfrm>
            <a:off x="4852456" y="4600208"/>
            <a:ext cx="2331053" cy="1576755"/>
          </a:xfrm>
          <a:prstGeom prst="rect">
            <a:avLst/>
          </a:prstGeom>
          <a:noFill/>
          <a:ln>
            <a:noFill/>
          </a:ln>
        </p:spPr>
      </p:pic>
      <p:sp>
        <p:nvSpPr>
          <p:cNvPr id="249" name="Google Shape;249;p33"/>
          <p:cNvSpPr/>
          <p:nvPr/>
        </p:nvSpPr>
        <p:spPr>
          <a:xfrm>
            <a:off x="5543550" y="4514850"/>
            <a:ext cx="555799" cy="37147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0" name="Google Shape;250;p33"/>
          <p:cNvSpPr txBox="1"/>
          <p:nvPr/>
        </p:nvSpPr>
        <p:spPr>
          <a:xfrm>
            <a:off x="610378" y="1763713"/>
            <a:ext cx="399272"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Arial"/>
                <a:ea typeface="Arial"/>
                <a:cs typeface="Arial"/>
                <a:sym typeface="Arial"/>
              </a:rPr>
              <a:t>G</a:t>
            </a:r>
            <a:endParaRPr/>
          </a:p>
        </p:txBody>
      </p:sp>
      <p:sp>
        <p:nvSpPr>
          <p:cNvPr id="251" name="Google Shape;251;p33"/>
          <p:cNvSpPr/>
          <p:nvPr/>
        </p:nvSpPr>
        <p:spPr>
          <a:xfrm>
            <a:off x="6017982" y="1798172"/>
            <a:ext cx="364202"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FF0000"/>
                </a:solidFill>
                <a:latin typeface="Arial"/>
                <a:ea typeface="Arial"/>
                <a:cs typeface="Arial"/>
                <a:sym typeface="Arial"/>
              </a:rPr>
              <a:t>IR</a:t>
            </a:r>
            <a:endParaRPr/>
          </a:p>
        </p:txBody>
      </p:sp>
      <p:sp>
        <p:nvSpPr>
          <p:cNvPr id="252" name="Google Shape;252;p33"/>
          <p:cNvSpPr/>
          <p:nvPr/>
        </p:nvSpPr>
        <p:spPr>
          <a:xfrm rot="-3193463">
            <a:off x="433392" y="3456378"/>
            <a:ext cx="1017044" cy="289924"/>
          </a:xfrm>
          <a:prstGeom prst="roundRect">
            <a:avLst>
              <a:gd fmla="val 16667" name="adj"/>
            </a:avLst>
          </a:prstGeom>
          <a:noFill/>
          <a:ln cap="flat" cmpd="sng" w="2857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3" name="Google Shape;253;p33"/>
          <p:cNvSpPr/>
          <p:nvPr/>
        </p:nvSpPr>
        <p:spPr>
          <a:xfrm rot="-3193463">
            <a:off x="3363727" y="3551628"/>
            <a:ext cx="1017044" cy="289924"/>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54" name="Google Shape;254;p33"/>
          <p:cNvPicPr preferRelativeResize="0"/>
          <p:nvPr/>
        </p:nvPicPr>
        <p:blipFill rotWithShape="1">
          <a:blip r:embed="rId5">
            <a:alphaModFix/>
          </a:blip>
          <a:srcRect b="0" l="0" r="0" t="0"/>
          <a:stretch/>
        </p:blipFill>
        <p:spPr>
          <a:xfrm>
            <a:off x="205093" y="5131190"/>
            <a:ext cx="1959429" cy="99181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Stressz hatása az EM visszaverődésére (reflektanciára) </a:t>
            </a:r>
            <a:endParaRPr/>
          </a:p>
        </p:txBody>
      </p:sp>
      <p:sp>
        <p:nvSpPr>
          <p:cNvPr id="260" name="Google Shape;260;p34"/>
          <p:cNvSpPr txBox="1"/>
          <p:nvPr>
            <p:ph idx="1" type="body"/>
          </p:nvPr>
        </p:nvSpPr>
        <p:spPr>
          <a:xfrm>
            <a:off x="5829300" y="1523841"/>
            <a:ext cx="5895452" cy="5029359"/>
          </a:xfrm>
          <a:prstGeom prst="rect">
            <a:avLst/>
          </a:prstGeom>
          <a:noFill/>
          <a:ln>
            <a:noFill/>
          </a:ln>
        </p:spPr>
        <p:txBody>
          <a:bodyPr anchorCtr="0" anchor="t" bIns="45700" lIns="91425" spcFirstLastPara="1" rIns="91425" wrap="square" tIns="45700">
            <a:normAutofit fontScale="92500"/>
          </a:bodyPr>
          <a:lstStyle/>
          <a:p>
            <a:pPr indent="0" lvl="0" marL="114300" rtl="0" algn="just">
              <a:lnSpc>
                <a:spcPct val="90000"/>
              </a:lnSpc>
              <a:spcBef>
                <a:spcPts val="1000"/>
              </a:spcBef>
              <a:spcAft>
                <a:spcPts val="0"/>
              </a:spcAft>
              <a:buSzPct val="88452"/>
              <a:buNone/>
            </a:pPr>
            <a:r>
              <a:rPr lang="hu-HU" sz="2200"/>
              <a:t>Ha egy növény valamilyen káros hatástól szenved (</a:t>
            </a:r>
            <a:r>
              <a:rPr b="1" lang="hu-HU" sz="2200"/>
              <a:t>betegség, szárazság</a:t>
            </a:r>
            <a:r>
              <a:rPr lang="hu-HU" sz="2200"/>
              <a:t>) akkor csökken a fotoszintézis üteme és lelassul a növekedése, ami a növényzet spektrális tulajdonságainak változását eredményezi. </a:t>
            </a:r>
            <a:endParaRPr/>
          </a:p>
          <a:p>
            <a:pPr indent="-342900" lvl="0" marL="457200" rtl="0" algn="just">
              <a:lnSpc>
                <a:spcPct val="90000"/>
              </a:lnSpc>
              <a:spcBef>
                <a:spcPts val="1000"/>
              </a:spcBef>
              <a:spcAft>
                <a:spcPts val="0"/>
              </a:spcAft>
              <a:buSzPct val="69498"/>
              <a:buChar char="•"/>
            </a:pPr>
            <a:r>
              <a:rPr lang="hu-HU"/>
              <a:t>A lokális </a:t>
            </a:r>
            <a:r>
              <a:rPr b="1" lang="hu-HU"/>
              <a:t>minimum és maximum értékek markáns jellege mérséklődik</a:t>
            </a:r>
            <a:endParaRPr/>
          </a:p>
          <a:p>
            <a:pPr indent="-342900" lvl="0" marL="457200" rtl="0" algn="just">
              <a:lnSpc>
                <a:spcPct val="90000"/>
              </a:lnSpc>
              <a:spcBef>
                <a:spcPts val="1000"/>
              </a:spcBef>
              <a:spcAft>
                <a:spcPts val="0"/>
              </a:spcAft>
              <a:buSzPct val="69498"/>
              <a:buChar char="•"/>
            </a:pPr>
            <a:r>
              <a:rPr lang="hu-HU"/>
              <a:t>A levelek sárgulása: a </a:t>
            </a:r>
            <a:r>
              <a:rPr b="1" lang="hu-HU"/>
              <a:t>vörös és a zöld fény hasonlóan verődik vissza</a:t>
            </a:r>
            <a:r>
              <a:rPr lang="hu-HU"/>
              <a:t> </a:t>
            </a:r>
            <a:endParaRPr/>
          </a:p>
          <a:p>
            <a:pPr indent="-342900" lvl="0" marL="457200" rtl="0" algn="just">
              <a:lnSpc>
                <a:spcPct val="90000"/>
              </a:lnSpc>
              <a:spcBef>
                <a:spcPts val="1000"/>
              </a:spcBef>
              <a:spcAft>
                <a:spcPts val="0"/>
              </a:spcAft>
              <a:buSzPct val="69498"/>
              <a:buChar char="•"/>
            </a:pPr>
            <a:r>
              <a:rPr lang="hu-HU"/>
              <a:t>Szárazság esetén </a:t>
            </a:r>
            <a:r>
              <a:rPr b="1" lang="hu-HU"/>
              <a:t>a NIR tartományban erőteljesen csökken </a:t>
            </a:r>
            <a:r>
              <a:rPr lang="hu-HU"/>
              <a:t>az R% </a:t>
            </a:r>
            <a:endParaRPr/>
          </a:p>
          <a:p>
            <a:pPr indent="-342900" lvl="0" marL="457200" rtl="0" algn="just">
              <a:lnSpc>
                <a:spcPct val="90000"/>
              </a:lnSpc>
              <a:spcBef>
                <a:spcPts val="1000"/>
              </a:spcBef>
              <a:spcAft>
                <a:spcPts val="0"/>
              </a:spcAft>
              <a:buSzPct val="69498"/>
              <a:buChar char="•"/>
            </a:pPr>
            <a:r>
              <a:rPr lang="hu-HU"/>
              <a:t>A </a:t>
            </a:r>
            <a:r>
              <a:rPr b="1" lang="hu-HU"/>
              <a:t>közép infravörösben pedig emelkedik</a:t>
            </a:r>
            <a:r>
              <a:rPr lang="hu-HU"/>
              <a:t> az R% (vízhiány hatása) </a:t>
            </a:r>
            <a:endParaRPr/>
          </a:p>
        </p:txBody>
      </p:sp>
      <p:pic>
        <p:nvPicPr>
          <p:cNvPr id="261" name="Google Shape;261;p34"/>
          <p:cNvPicPr preferRelativeResize="0"/>
          <p:nvPr/>
        </p:nvPicPr>
        <p:blipFill rotWithShape="1">
          <a:blip r:embed="rId3">
            <a:alphaModFix/>
          </a:blip>
          <a:srcRect b="0" l="0" r="0" t="0"/>
          <a:stretch/>
        </p:blipFill>
        <p:spPr>
          <a:xfrm>
            <a:off x="550147" y="1523841"/>
            <a:ext cx="4421903" cy="2902781"/>
          </a:xfrm>
          <a:prstGeom prst="rect">
            <a:avLst/>
          </a:prstGeom>
          <a:noFill/>
          <a:ln>
            <a:noFill/>
          </a:ln>
        </p:spPr>
      </p:pic>
      <p:pic>
        <p:nvPicPr>
          <p:cNvPr id="262" name="Google Shape;262;p34"/>
          <p:cNvPicPr preferRelativeResize="0"/>
          <p:nvPr/>
        </p:nvPicPr>
        <p:blipFill rotWithShape="1">
          <a:blip r:embed="rId4">
            <a:alphaModFix/>
          </a:blip>
          <a:srcRect b="0" l="0" r="0" t="0"/>
          <a:stretch/>
        </p:blipFill>
        <p:spPr>
          <a:xfrm>
            <a:off x="1550664" y="4426622"/>
            <a:ext cx="3850011" cy="19881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Alap felszínborítás spektrális jellemzői 2.</a:t>
            </a:r>
            <a:br>
              <a:rPr lang="hu-HU"/>
            </a:br>
            <a:r>
              <a:rPr lang="hu-HU"/>
              <a:t>Talaj általános reflektanciája </a:t>
            </a:r>
            <a:endParaRPr/>
          </a:p>
        </p:txBody>
      </p:sp>
      <p:pic>
        <p:nvPicPr>
          <p:cNvPr id="268" name="Google Shape;268;p35"/>
          <p:cNvPicPr preferRelativeResize="0"/>
          <p:nvPr/>
        </p:nvPicPr>
        <p:blipFill rotWithShape="1">
          <a:blip r:embed="rId3">
            <a:alphaModFix/>
          </a:blip>
          <a:srcRect b="0" l="0" r="0" t="0"/>
          <a:stretch/>
        </p:blipFill>
        <p:spPr>
          <a:xfrm>
            <a:off x="589142" y="1706199"/>
            <a:ext cx="4703294" cy="2503839"/>
          </a:xfrm>
          <a:prstGeom prst="rect">
            <a:avLst/>
          </a:prstGeom>
          <a:noFill/>
          <a:ln>
            <a:noFill/>
          </a:ln>
        </p:spPr>
      </p:pic>
      <p:sp>
        <p:nvSpPr>
          <p:cNvPr id="269" name="Google Shape;269;p35"/>
          <p:cNvSpPr txBox="1"/>
          <p:nvPr>
            <p:ph idx="1" type="body"/>
          </p:nvPr>
        </p:nvSpPr>
        <p:spPr>
          <a:xfrm>
            <a:off x="6918036" y="1690688"/>
            <a:ext cx="5075619" cy="4422775"/>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lang="hu-HU" sz="2400"/>
              <a:t>A talaj R% értéke összefüggésben van a talaj bizonyos fizikai és kémiai tulajdonságaival. A reflektanciát meghatározó tényezők: </a:t>
            </a:r>
            <a:endParaRPr/>
          </a:p>
          <a:p>
            <a:pPr indent="-342900" lvl="1" marL="914400" rtl="0" algn="l">
              <a:lnSpc>
                <a:spcPct val="90000"/>
              </a:lnSpc>
              <a:spcBef>
                <a:spcPts val="500"/>
              </a:spcBef>
              <a:spcAft>
                <a:spcPts val="0"/>
              </a:spcAft>
              <a:buSzPts val="1800"/>
              <a:buChar char="•"/>
            </a:pPr>
            <a:r>
              <a:rPr lang="hu-HU" sz="2000"/>
              <a:t>a </a:t>
            </a:r>
            <a:r>
              <a:rPr b="1" lang="hu-HU" sz="2000"/>
              <a:t>szervesanyag-tartalom</a:t>
            </a:r>
            <a:r>
              <a:rPr lang="hu-HU" sz="2000"/>
              <a:t> </a:t>
            </a:r>
            <a:endParaRPr/>
          </a:p>
          <a:p>
            <a:pPr indent="-342900" lvl="1" marL="914400" rtl="0" algn="l">
              <a:lnSpc>
                <a:spcPct val="90000"/>
              </a:lnSpc>
              <a:spcBef>
                <a:spcPts val="500"/>
              </a:spcBef>
              <a:spcAft>
                <a:spcPts val="0"/>
              </a:spcAft>
              <a:buSzPts val="1800"/>
              <a:buChar char="•"/>
            </a:pPr>
            <a:r>
              <a:rPr lang="hu-HU" sz="2000"/>
              <a:t>a </a:t>
            </a:r>
            <a:r>
              <a:rPr b="1" lang="hu-HU" sz="2000"/>
              <a:t>nedvességtartalom</a:t>
            </a:r>
            <a:endParaRPr/>
          </a:p>
          <a:p>
            <a:pPr indent="-342900" lvl="1" marL="914400" rtl="0" algn="l">
              <a:lnSpc>
                <a:spcPct val="90000"/>
              </a:lnSpc>
              <a:spcBef>
                <a:spcPts val="500"/>
              </a:spcBef>
              <a:spcAft>
                <a:spcPts val="0"/>
              </a:spcAft>
              <a:buSzPts val="1800"/>
              <a:buChar char="•"/>
            </a:pPr>
            <a:r>
              <a:rPr lang="hu-HU" sz="2000"/>
              <a:t>a talajképző kőzet</a:t>
            </a:r>
            <a:endParaRPr/>
          </a:p>
          <a:p>
            <a:pPr indent="-342900" lvl="1" marL="914400" rtl="0" algn="l">
              <a:lnSpc>
                <a:spcPct val="90000"/>
              </a:lnSpc>
              <a:spcBef>
                <a:spcPts val="500"/>
              </a:spcBef>
              <a:spcAft>
                <a:spcPts val="0"/>
              </a:spcAft>
              <a:buSzPts val="1800"/>
              <a:buChar char="•"/>
            </a:pPr>
            <a:r>
              <a:rPr lang="hu-HU" sz="2000"/>
              <a:t>a színes vegyületek jelenléte</a:t>
            </a:r>
            <a:endParaRPr/>
          </a:p>
          <a:p>
            <a:pPr indent="-342900" lvl="1" marL="914400" rtl="0" algn="l">
              <a:lnSpc>
                <a:spcPct val="90000"/>
              </a:lnSpc>
              <a:spcBef>
                <a:spcPts val="500"/>
              </a:spcBef>
              <a:spcAft>
                <a:spcPts val="0"/>
              </a:spcAft>
              <a:buSzPts val="1800"/>
              <a:buChar char="•"/>
            </a:pPr>
            <a:r>
              <a:rPr lang="hu-HU" sz="2000"/>
              <a:t>a talaj fizikai félesége, a szemcsék mérete, sótartalma, stb.</a:t>
            </a:r>
            <a:endParaRPr/>
          </a:p>
          <a:p>
            <a:pPr indent="0" lvl="0" marL="114300" rtl="0" algn="l">
              <a:lnSpc>
                <a:spcPct val="90000"/>
              </a:lnSpc>
              <a:spcBef>
                <a:spcPts val="1000"/>
              </a:spcBef>
              <a:spcAft>
                <a:spcPts val="0"/>
              </a:spcAft>
              <a:buSzPts val="1800"/>
              <a:buNone/>
            </a:pPr>
            <a:r>
              <a:rPr lang="hu-HU" sz="2400"/>
              <a:t>Ezek a tényezők komplexek, változékonyak és kölcsönhatásban vannak egymással. </a:t>
            </a:r>
            <a:endParaRPr/>
          </a:p>
        </p:txBody>
      </p:sp>
      <p:sp>
        <p:nvSpPr>
          <p:cNvPr id="270" name="Google Shape;270;p35"/>
          <p:cNvSpPr/>
          <p:nvPr/>
        </p:nvSpPr>
        <p:spPr>
          <a:xfrm>
            <a:off x="589142" y="4225549"/>
            <a:ext cx="3284919" cy="94179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1" lang="hu-HU" sz="1200" u="none" cap="none" strike="noStrike">
                <a:solidFill>
                  <a:srgbClr val="000000"/>
                </a:solidFill>
                <a:latin typeface="Verdana"/>
                <a:ea typeface="Verdana"/>
                <a:cs typeface="Verdana"/>
                <a:sym typeface="Verdana"/>
              </a:rPr>
              <a:t>a: nagy sza., középfinom tx., b: alacsony sza., közepes Fe, c: alacsony sza., közepes tx., d: magas sza., durva tx., e: magas Fe, finom tx.</a:t>
            </a:r>
            <a:endParaRPr b="0" i="0" sz="1200" u="none" cap="none" strike="noStrike">
              <a:solidFill>
                <a:srgbClr val="000000"/>
              </a:solidFill>
              <a:latin typeface="Verdana"/>
              <a:ea typeface="Verdana"/>
              <a:cs typeface="Verdana"/>
              <a:sym typeface="Verdana"/>
            </a:endParaRPr>
          </a:p>
        </p:txBody>
      </p:sp>
      <p:pic>
        <p:nvPicPr>
          <p:cNvPr id="271" name="Google Shape;271;p35"/>
          <p:cNvPicPr preferRelativeResize="0"/>
          <p:nvPr/>
        </p:nvPicPr>
        <p:blipFill rotWithShape="1">
          <a:blip r:embed="rId4">
            <a:alphaModFix/>
          </a:blip>
          <a:srcRect b="0" l="0" r="0" t="0"/>
          <a:stretch/>
        </p:blipFill>
        <p:spPr>
          <a:xfrm>
            <a:off x="4129831" y="4401099"/>
            <a:ext cx="2694666" cy="24569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Szervesanyag és víztartalom hatása a reflektanciára </a:t>
            </a:r>
            <a:endParaRPr/>
          </a:p>
        </p:txBody>
      </p:sp>
      <p:sp>
        <p:nvSpPr>
          <p:cNvPr id="277" name="Google Shape;277;p36"/>
          <p:cNvSpPr txBox="1"/>
          <p:nvPr>
            <p:ph idx="1" type="body"/>
          </p:nvPr>
        </p:nvSpPr>
        <p:spPr>
          <a:xfrm>
            <a:off x="6522098" y="1825625"/>
            <a:ext cx="5355053" cy="4952388"/>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just">
              <a:lnSpc>
                <a:spcPct val="90000"/>
              </a:lnSpc>
              <a:spcBef>
                <a:spcPts val="1000"/>
              </a:spcBef>
              <a:spcAft>
                <a:spcPts val="0"/>
              </a:spcAft>
              <a:buSzPct val="69498"/>
              <a:buNone/>
            </a:pPr>
            <a:r>
              <a:rPr lang="hu-HU"/>
              <a:t>Általános megfigyelés:</a:t>
            </a:r>
            <a:endParaRPr/>
          </a:p>
          <a:p>
            <a:pPr indent="-342900" lvl="0" marL="457200" rtl="0" algn="just">
              <a:lnSpc>
                <a:spcPct val="90000"/>
              </a:lnSpc>
              <a:spcBef>
                <a:spcPts val="1000"/>
              </a:spcBef>
              <a:spcAft>
                <a:spcPts val="0"/>
              </a:spcAft>
              <a:buSzPct val="69498"/>
              <a:buChar char="•"/>
            </a:pPr>
            <a:r>
              <a:rPr lang="hu-HU"/>
              <a:t> a szervesanyag és víztartalom növekedés a talaj visszaverődésének csökkenésével jár a 0,4-2,5 </a:t>
            </a:r>
            <a:r>
              <a:rPr lang="hu-HU">
                <a:solidFill>
                  <a:srgbClr val="00B050"/>
                </a:solidFill>
                <a:latin typeface="Verdana"/>
                <a:ea typeface="Verdana"/>
                <a:cs typeface="Verdana"/>
                <a:sym typeface="Verdana"/>
              </a:rPr>
              <a:t>μ</a:t>
            </a:r>
            <a:r>
              <a:rPr lang="hu-HU"/>
              <a:t>m hullámhossz tartományban. </a:t>
            </a:r>
            <a:endParaRPr/>
          </a:p>
          <a:p>
            <a:pPr indent="-342900" lvl="0" marL="457200" rtl="0" algn="just">
              <a:lnSpc>
                <a:spcPct val="90000"/>
              </a:lnSpc>
              <a:spcBef>
                <a:spcPts val="1000"/>
              </a:spcBef>
              <a:spcAft>
                <a:spcPts val="0"/>
              </a:spcAft>
              <a:buSzPct val="69498"/>
              <a:buChar char="•"/>
            </a:pPr>
            <a:r>
              <a:rPr lang="hu-HU"/>
              <a:t>A 2%-nál több humuszt tartalmazó talajoknál a humusz a reflektancia fő meghatározója. </a:t>
            </a:r>
            <a:endParaRPr/>
          </a:p>
          <a:p>
            <a:pPr indent="-342900" lvl="0" marL="457200" rtl="0" algn="just">
              <a:lnSpc>
                <a:spcPct val="90000"/>
              </a:lnSpc>
              <a:spcBef>
                <a:spcPts val="1000"/>
              </a:spcBef>
              <a:spcAft>
                <a:spcPts val="0"/>
              </a:spcAft>
              <a:buSzPct val="69498"/>
              <a:buChar char="•"/>
            </a:pPr>
            <a:r>
              <a:rPr lang="hu-HU"/>
              <a:t>Az 1,3-1,5 és 1,75-1,95 </a:t>
            </a:r>
            <a:r>
              <a:rPr lang="hu-HU">
                <a:solidFill>
                  <a:srgbClr val="00B050"/>
                </a:solidFill>
                <a:latin typeface="Verdana"/>
                <a:ea typeface="Verdana"/>
                <a:cs typeface="Verdana"/>
                <a:sym typeface="Verdana"/>
              </a:rPr>
              <a:t>μ</a:t>
            </a:r>
            <a:r>
              <a:rPr lang="hu-HU"/>
              <a:t>m-es intervallumban a reflektancia csökkenése a talajban kötött víz abszorpciójának következménye. </a:t>
            </a:r>
            <a:endParaRPr/>
          </a:p>
        </p:txBody>
      </p:sp>
      <p:pic>
        <p:nvPicPr>
          <p:cNvPr id="278" name="Google Shape;278;p36"/>
          <p:cNvPicPr preferRelativeResize="0"/>
          <p:nvPr/>
        </p:nvPicPr>
        <p:blipFill rotWithShape="1">
          <a:blip r:embed="rId3">
            <a:alphaModFix/>
          </a:blip>
          <a:srcRect b="24841" l="0" r="35019" t="9513"/>
          <a:stretch/>
        </p:blipFill>
        <p:spPr>
          <a:xfrm>
            <a:off x="2717482" y="3456329"/>
            <a:ext cx="3804616" cy="3265180"/>
          </a:xfrm>
          <a:prstGeom prst="rect">
            <a:avLst/>
          </a:prstGeom>
          <a:noFill/>
          <a:ln>
            <a:noFill/>
          </a:ln>
        </p:spPr>
      </p:pic>
      <p:pic>
        <p:nvPicPr>
          <p:cNvPr id="279" name="Google Shape;279;p36"/>
          <p:cNvPicPr preferRelativeResize="0"/>
          <p:nvPr/>
        </p:nvPicPr>
        <p:blipFill rotWithShape="1">
          <a:blip r:embed="rId4">
            <a:alphaModFix/>
          </a:blip>
          <a:srcRect b="0" l="0" r="0" t="0"/>
          <a:stretch/>
        </p:blipFill>
        <p:spPr>
          <a:xfrm>
            <a:off x="0" y="1477169"/>
            <a:ext cx="4352648" cy="30340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Adatnyerés </a:t>
            </a:r>
            <a:endParaRPr/>
          </a:p>
        </p:txBody>
      </p:sp>
      <p:pic>
        <p:nvPicPr>
          <p:cNvPr id="285" name="Google Shape;285;p37"/>
          <p:cNvPicPr preferRelativeResize="0"/>
          <p:nvPr/>
        </p:nvPicPr>
        <p:blipFill rotWithShape="1">
          <a:blip r:embed="rId3">
            <a:alphaModFix/>
          </a:blip>
          <a:srcRect b="0" l="0" r="0" t="0"/>
          <a:stretch/>
        </p:blipFill>
        <p:spPr>
          <a:xfrm>
            <a:off x="7776639" y="718253"/>
            <a:ext cx="4210818" cy="5580948"/>
          </a:xfrm>
          <a:prstGeom prst="rect">
            <a:avLst/>
          </a:prstGeom>
          <a:noFill/>
          <a:ln>
            <a:noFill/>
          </a:ln>
        </p:spPr>
      </p:pic>
      <p:sp>
        <p:nvSpPr>
          <p:cNvPr id="286" name="Google Shape;286;p37"/>
          <p:cNvSpPr txBox="1"/>
          <p:nvPr>
            <p:ph idx="1" type="body"/>
          </p:nvPr>
        </p:nvSpPr>
        <p:spPr>
          <a:xfrm>
            <a:off x="321548" y="1690688"/>
            <a:ext cx="6926978" cy="4351338"/>
          </a:xfrm>
          <a:prstGeom prst="rect">
            <a:avLst/>
          </a:prstGeom>
          <a:noFill/>
          <a:ln>
            <a:noFill/>
          </a:ln>
        </p:spPr>
        <p:txBody>
          <a:bodyPr anchorCtr="0" anchor="t" bIns="45700" lIns="91425" spcFirstLastPara="1" rIns="91425" wrap="square" tIns="45700">
            <a:normAutofit fontScale="85000" lnSpcReduction="10000"/>
          </a:bodyPr>
          <a:lstStyle/>
          <a:p>
            <a:pPr indent="0" lvl="0" marL="114300" rtl="0" algn="just">
              <a:lnSpc>
                <a:spcPct val="90000"/>
              </a:lnSpc>
              <a:spcBef>
                <a:spcPts val="1000"/>
              </a:spcBef>
              <a:spcAft>
                <a:spcPts val="0"/>
              </a:spcAft>
              <a:buSzPct val="75630"/>
              <a:buNone/>
            </a:pPr>
            <a:r>
              <a:rPr lang="hu-HU"/>
              <a:t>A távérzékelés során a vizsgált tárgyról visszavert vagy általa kibocsátott energiát többféle módon lehet érzékelni és rögzíteni. A különböző spektrális tartományokban eltérő törvényszerűségek érvényesülnek és ezért különböző műszereket, érzékelőket kell használni a </a:t>
            </a:r>
            <a:r>
              <a:rPr b="1" lang="hu-HU"/>
              <a:t>jobb, megbízhatóbb eredmények elérése</a:t>
            </a:r>
            <a:r>
              <a:rPr lang="hu-HU"/>
              <a:t> érdekében.</a:t>
            </a:r>
            <a:endParaRPr/>
          </a:p>
          <a:p>
            <a:pPr indent="0" lvl="0" marL="114300" rtl="0" algn="just">
              <a:lnSpc>
                <a:spcPct val="90000"/>
              </a:lnSpc>
              <a:spcBef>
                <a:spcPts val="1000"/>
              </a:spcBef>
              <a:spcAft>
                <a:spcPts val="0"/>
              </a:spcAft>
              <a:buSzPct val="75630"/>
              <a:buNone/>
            </a:pPr>
            <a:r>
              <a:rPr lang="hu-HU"/>
              <a:t>A szenzorok különböző platformokra helyezhetők el mint pl. például darukra, pilóta nélküli légi járművekre, repülőgépekre vagy műholdakra. A hordozó eszköz </a:t>
            </a:r>
            <a:r>
              <a:rPr b="1" lang="hu-HU"/>
              <a:t>repülési magassága hatással van a képek térbeli geometriai (pixel méret) felbontására és az érzékelő által lefedett terület méretére.</a:t>
            </a:r>
            <a:endParaRPr/>
          </a:p>
          <a:p>
            <a:pPr indent="0" lvl="0" marL="114300" rtl="0" algn="l">
              <a:lnSpc>
                <a:spcPct val="90000"/>
              </a:lnSpc>
              <a:spcBef>
                <a:spcPts val="1000"/>
              </a:spcBef>
              <a:spcAft>
                <a:spcPts val="0"/>
              </a:spcAft>
              <a:buSzPct val="7563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Műholdas adatnyerés </a:t>
            </a:r>
            <a:endParaRPr/>
          </a:p>
        </p:txBody>
      </p:sp>
      <p:sp>
        <p:nvSpPr>
          <p:cNvPr id="292" name="Google Shape;292;p38"/>
          <p:cNvSpPr txBox="1"/>
          <p:nvPr>
            <p:ph idx="1" type="body"/>
          </p:nvPr>
        </p:nvSpPr>
        <p:spPr>
          <a:xfrm>
            <a:off x="321547" y="1477503"/>
            <a:ext cx="6349841" cy="4690031"/>
          </a:xfrm>
          <a:prstGeom prst="rect">
            <a:avLst/>
          </a:prstGeom>
          <a:noFill/>
          <a:ln>
            <a:noFill/>
          </a:ln>
        </p:spPr>
        <p:txBody>
          <a:bodyPr anchorCtr="0" anchor="t" bIns="45700" lIns="91425" spcFirstLastPara="1" rIns="91425" wrap="square" tIns="45700">
            <a:normAutofit fontScale="47500" lnSpcReduction="20000"/>
          </a:bodyPr>
          <a:lstStyle/>
          <a:p>
            <a:pPr indent="0" lvl="0" marL="114300" rtl="0" algn="just">
              <a:lnSpc>
                <a:spcPct val="90000"/>
              </a:lnSpc>
              <a:spcBef>
                <a:spcPts val="1000"/>
              </a:spcBef>
              <a:spcAft>
                <a:spcPts val="0"/>
              </a:spcAft>
              <a:buSzPct val="105263"/>
              <a:buNone/>
            </a:pPr>
            <a:r>
              <a:rPr lang="hu-HU" sz="3600"/>
              <a:t>Az optikai tartományban (VIS-IR) működő felvevők lényegében két típusba sorolhatók:</a:t>
            </a:r>
            <a:endParaRPr/>
          </a:p>
          <a:p>
            <a:pPr indent="0" lvl="1" marL="571500" rtl="0" algn="just">
              <a:lnSpc>
                <a:spcPct val="90000"/>
              </a:lnSpc>
              <a:spcBef>
                <a:spcPts val="500"/>
              </a:spcBef>
              <a:spcAft>
                <a:spcPts val="0"/>
              </a:spcAft>
              <a:buSzPct val="105263"/>
              <a:buNone/>
            </a:pPr>
            <a:r>
              <a:rPr lang="hu-HU" sz="3600"/>
              <a:t>•	</a:t>
            </a:r>
            <a:r>
              <a:rPr b="1" lang="hu-HU" sz="3600"/>
              <a:t>fényképező típusú rendszerek</a:t>
            </a:r>
            <a:endParaRPr/>
          </a:p>
          <a:p>
            <a:pPr indent="0" lvl="1" marL="571500" rtl="0" algn="just">
              <a:lnSpc>
                <a:spcPct val="90000"/>
              </a:lnSpc>
              <a:spcBef>
                <a:spcPts val="500"/>
              </a:spcBef>
              <a:spcAft>
                <a:spcPts val="0"/>
              </a:spcAft>
              <a:buSzPct val="105263"/>
              <a:buNone/>
            </a:pPr>
            <a:r>
              <a:rPr b="1" lang="hu-HU" sz="3600"/>
              <a:t>•	digitális pásztázó letapogatók</a:t>
            </a:r>
            <a:endParaRPr/>
          </a:p>
          <a:p>
            <a:pPr indent="0" lvl="0" marL="114300" rtl="0" algn="just">
              <a:lnSpc>
                <a:spcPct val="90000"/>
              </a:lnSpc>
              <a:spcBef>
                <a:spcPts val="1000"/>
              </a:spcBef>
              <a:spcAft>
                <a:spcPts val="0"/>
              </a:spcAft>
              <a:buSzPct val="105263"/>
              <a:buNone/>
            </a:pPr>
            <a:r>
              <a:t/>
            </a:r>
            <a:endParaRPr sz="3600"/>
          </a:p>
          <a:p>
            <a:pPr indent="0" lvl="0" marL="114300" rtl="0" algn="just">
              <a:lnSpc>
                <a:spcPct val="90000"/>
              </a:lnSpc>
              <a:spcBef>
                <a:spcPts val="1000"/>
              </a:spcBef>
              <a:spcAft>
                <a:spcPts val="0"/>
              </a:spcAft>
              <a:buSzPct val="90225"/>
              <a:buNone/>
            </a:pPr>
            <a:r>
              <a:rPr lang="hu-HU" sz="4200"/>
              <a:t>A </a:t>
            </a:r>
            <a:r>
              <a:rPr b="1" lang="hu-HU" sz="4200"/>
              <a:t>fényképező típusú </a:t>
            </a:r>
            <a:r>
              <a:rPr lang="hu-HU" sz="4200"/>
              <a:t>rendszerekre az jellemző, hogy az adott területi egységről adott pillanatban teljes képet készítenek. Pl. fényképező kamerák, digitális videó képkészítők.</a:t>
            </a:r>
            <a:endParaRPr/>
          </a:p>
          <a:p>
            <a:pPr indent="0" lvl="0" marL="114300" rtl="0" algn="just">
              <a:lnSpc>
                <a:spcPct val="90000"/>
              </a:lnSpc>
              <a:spcBef>
                <a:spcPts val="1000"/>
              </a:spcBef>
              <a:spcAft>
                <a:spcPts val="0"/>
              </a:spcAft>
              <a:buSzPct val="90225"/>
              <a:buNone/>
            </a:pPr>
            <a:r>
              <a:rPr lang="hu-HU" sz="4200"/>
              <a:t>A </a:t>
            </a:r>
            <a:r>
              <a:rPr b="1" lang="hu-HU" sz="4200"/>
              <a:t>digitális pásztázó letapogató </a:t>
            </a:r>
            <a:r>
              <a:rPr lang="hu-HU" sz="4200"/>
              <a:t>rendszerek - a fényképezéstől eltérően pixelenként</a:t>
            </a:r>
            <a:r>
              <a:rPr lang="hu-HU" sz="4200">
                <a:solidFill>
                  <a:schemeClr val="dk1"/>
                </a:solidFill>
              </a:rPr>
              <a:t>*</a:t>
            </a:r>
            <a:r>
              <a:rPr lang="hu-HU" sz="4200"/>
              <a:t>- a repülés irányára merőleges sávokból a detektorokra érkező elektromágneses energiát rögzítik a különböző hullámhossz tartományokban. </a:t>
            </a:r>
            <a:endParaRPr/>
          </a:p>
          <a:p>
            <a:pPr indent="0" lvl="0" marL="114300" rtl="0" algn="just">
              <a:lnSpc>
                <a:spcPct val="90000"/>
              </a:lnSpc>
              <a:spcBef>
                <a:spcPts val="1000"/>
              </a:spcBef>
              <a:spcAft>
                <a:spcPts val="0"/>
              </a:spcAft>
              <a:buSzPct val="90225"/>
              <a:buNone/>
            </a:pPr>
            <a:r>
              <a:rPr lang="hu-HU" sz="4200"/>
              <a:t>Az adatgyűjtés keresztsávos (a), soros (b), köríves és oldalra tekintő üzemmódban történhet. </a:t>
            </a:r>
            <a:endParaRPr/>
          </a:p>
          <a:p>
            <a:pPr indent="0" lvl="0" marL="114300" rtl="0" algn="just">
              <a:lnSpc>
                <a:spcPct val="90000"/>
              </a:lnSpc>
              <a:spcBef>
                <a:spcPts val="1000"/>
              </a:spcBef>
              <a:spcAft>
                <a:spcPts val="0"/>
              </a:spcAft>
              <a:buSzPct val="145748"/>
              <a:buNone/>
            </a:pPr>
            <a:r>
              <a:t/>
            </a:r>
            <a:endParaRPr i="1" sz="2600"/>
          </a:p>
          <a:p>
            <a:pPr indent="0" lvl="0" marL="114300" rtl="0" algn="just">
              <a:lnSpc>
                <a:spcPct val="90000"/>
              </a:lnSpc>
              <a:spcBef>
                <a:spcPts val="1000"/>
              </a:spcBef>
              <a:spcAft>
                <a:spcPts val="0"/>
              </a:spcAft>
              <a:buSzPct val="145748"/>
              <a:buNone/>
            </a:pPr>
            <a:r>
              <a:rPr i="1" lang="hu-HU" sz="2600"/>
              <a:t>*</a:t>
            </a:r>
            <a:r>
              <a:rPr i="1" lang="hu-HU" sz="2600">
                <a:solidFill>
                  <a:schemeClr val="dk1"/>
                </a:solidFill>
              </a:rPr>
              <a:t>Pixelméret a pillanatnyi látószög által lefedett területnek felel meg </a:t>
            </a:r>
            <a:endParaRPr/>
          </a:p>
        </p:txBody>
      </p:sp>
      <p:pic>
        <p:nvPicPr>
          <p:cNvPr id="293" name="Google Shape;293;p38"/>
          <p:cNvPicPr preferRelativeResize="0"/>
          <p:nvPr/>
        </p:nvPicPr>
        <p:blipFill rotWithShape="1">
          <a:blip r:embed="rId3">
            <a:alphaModFix/>
          </a:blip>
          <a:srcRect b="0" l="0" r="0" t="0"/>
          <a:stretch/>
        </p:blipFill>
        <p:spPr>
          <a:xfrm>
            <a:off x="7063199" y="389657"/>
            <a:ext cx="4813953" cy="2736275"/>
          </a:xfrm>
          <a:prstGeom prst="rect">
            <a:avLst/>
          </a:prstGeom>
          <a:noFill/>
          <a:ln cap="flat" cmpd="sng" w="9525">
            <a:solidFill>
              <a:schemeClr val="dk1"/>
            </a:solidFill>
            <a:prstDash val="solid"/>
            <a:round/>
            <a:headEnd len="sm" w="sm" type="none"/>
            <a:tailEnd len="sm" w="sm" type="none"/>
          </a:ln>
        </p:spPr>
      </p:pic>
      <p:pic>
        <p:nvPicPr>
          <p:cNvPr id="294" name="Google Shape;294;p38"/>
          <p:cNvPicPr preferRelativeResize="0"/>
          <p:nvPr/>
        </p:nvPicPr>
        <p:blipFill rotWithShape="1">
          <a:blip r:embed="rId4">
            <a:alphaModFix/>
          </a:blip>
          <a:srcRect b="0" l="0" r="0" t="0"/>
          <a:stretch/>
        </p:blipFill>
        <p:spPr>
          <a:xfrm>
            <a:off x="7063199" y="3194627"/>
            <a:ext cx="4813953" cy="3180775"/>
          </a:xfrm>
          <a:prstGeom prst="rect">
            <a:avLst/>
          </a:prstGeom>
          <a:noFill/>
          <a:ln>
            <a:noFill/>
          </a:ln>
        </p:spPr>
      </p:pic>
      <p:sp>
        <p:nvSpPr>
          <p:cNvPr id="295" name="Google Shape;295;p38"/>
          <p:cNvSpPr/>
          <p:nvPr/>
        </p:nvSpPr>
        <p:spPr>
          <a:xfrm>
            <a:off x="6305550" y="6375402"/>
            <a:ext cx="557160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200" u="none" cap="none" strike="noStrike">
                <a:solidFill>
                  <a:srgbClr val="000000"/>
                </a:solidFill>
                <a:latin typeface="Arial"/>
                <a:ea typeface="Arial"/>
                <a:cs typeface="Arial"/>
                <a:sym typeface="Arial"/>
              </a:rPr>
              <a:t>a. Multispektrális mechanikus letapogató berendezés felépítési vázlata</a:t>
            </a:r>
            <a:endParaRPr/>
          </a:p>
          <a:p>
            <a:pPr indent="0" lvl="0" marL="0" marR="0" rtl="0" algn="l">
              <a:lnSpc>
                <a:spcPct val="100000"/>
              </a:lnSpc>
              <a:spcBef>
                <a:spcPts val="0"/>
              </a:spcBef>
              <a:spcAft>
                <a:spcPts val="0"/>
              </a:spcAft>
              <a:buNone/>
            </a:pPr>
            <a:r>
              <a:rPr b="0" i="1" lang="hu-HU" sz="1200" u="none" cap="none" strike="noStrike">
                <a:solidFill>
                  <a:srgbClr val="000000"/>
                </a:solidFill>
                <a:latin typeface="Arial"/>
                <a:ea typeface="Arial"/>
                <a:cs typeface="Arial"/>
                <a:sym typeface="Arial"/>
              </a:rPr>
              <a:t>b. Lineáris sor elrendezésű letapogató általános vázlata. Forrás: CCRS alapján.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21550" y="365125"/>
            <a:ext cx="11555700" cy="72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Tartalomjegyzék 2</a:t>
            </a:r>
            <a:endParaRPr/>
          </a:p>
        </p:txBody>
      </p:sp>
      <p:sp>
        <p:nvSpPr>
          <p:cNvPr id="79" name="Google Shape;79;p15"/>
          <p:cNvSpPr txBox="1"/>
          <p:nvPr>
            <p:ph idx="1" type="body"/>
          </p:nvPr>
        </p:nvSpPr>
        <p:spPr>
          <a:xfrm>
            <a:off x="321550" y="1165675"/>
            <a:ext cx="11555700" cy="5692200"/>
          </a:xfrm>
          <a:prstGeom prst="rect">
            <a:avLst/>
          </a:prstGeom>
          <a:noFill/>
          <a:ln>
            <a:noFill/>
          </a:ln>
        </p:spPr>
        <p:txBody>
          <a:bodyPr anchorCtr="0" anchor="t" bIns="45700" lIns="91425" spcFirstLastPara="1" rIns="91425" wrap="square" tIns="45700">
            <a:normAutofit fontScale="25000" lnSpcReduction="10000"/>
          </a:bodyPr>
          <a:lstStyle/>
          <a:p>
            <a:pPr indent="-370910" lvl="0" marL="457200" rtl="0" algn="l">
              <a:lnSpc>
                <a:spcPct val="100000"/>
              </a:lnSpc>
              <a:spcBef>
                <a:spcPts val="0"/>
              </a:spcBef>
              <a:spcAft>
                <a:spcPts val="0"/>
              </a:spcAft>
              <a:buSzPct val="100000"/>
              <a:buChar char="●"/>
            </a:pPr>
            <a:r>
              <a:rPr lang="hu-HU" sz="8964"/>
              <a:t>Távérzékelés alkalmazási lehetőségei a mezőgazdaságban (esettanulmányok)		49-51. dia</a:t>
            </a:r>
            <a:endParaRPr sz="8964"/>
          </a:p>
          <a:p>
            <a:pPr indent="-364560" lvl="1" marL="914400" rtl="0" algn="l">
              <a:lnSpc>
                <a:spcPct val="100000"/>
              </a:lnSpc>
              <a:spcBef>
                <a:spcPts val="0"/>
              </a:spcBef>
              <a:spcAft>
                <a:spcPts val="0"/>
              </a:spcAft>
              <a:buSzPct val="100000"/>
              <a:buChar char="○"/>
            </a:pPr>
            <a:r>
              <a:rPr lang="hu-HU" sz="8564"/>
              <a:t>Növénymonitoring																</a:t>
            </a:r>
            <a:r>
              <a:rPr lang="hu-HU" sz="8964"/>
              <a:t>52. dia</a:t>
            </a:r>
            <a:endParaRPr sz="8964"/>
          </a:p>
          <a:p>
            <a:pPr indent="-358210" lvl="2" marL="1371600" rtl="0" algn="l">
              <a:lnSpc>
                <a:spcPct val="100000"/>
              </a:lnSpc>
              <a:spcBef>
                <a:spcPts val="0"/>
              </a:spcBef>
              <a:spcAft>
                <a:spcPts val="0"/>
              </a:spcAft>
              <a:buSzPct val="100000"/>
              <a:buChar char="■"/>
            </a:pPr>
            <a:r>
              <a:rPr lang="hu-HU" sz="8164"/>
              <a:t>Táblán belüli heterogenitás térképezése</a:t>
            </a:r>
            <a:endParaRPr sz="8164"/>
          </a:p>
          <a:p>
            <a:pPr indent="-358210" lvl="2" marL="1371600" rtl="0" algn="l">
              <a:lnSpc>
                <a:spcPct val="100000"/>
              </a:lnSpc>
              <a:spcBef>
                <a:spcPts val="0"/>
              </a:spcBef>
              <a:spcAft>
                <a:spcPts val="0"/>
              </a:spcAft>
              <a:buSzPct val="100000"/>
              <a:buChar char="■"/>
            </a:pPr>
            <a:r>
              <a:rPr lang="hu-HU" sz="8164"/>
              <a:t>Vegetáció állapotának felmérése (probléma felderítése)</a:t>
            </a:r>
            <a:endParaRPr sz="8164"/>
          </a:p>
          <a:p>
            <a:pPr indent="-364560" lvl="1" marL="914400" rtl="0" algn="l">
              <a:lnSpc>
                <a:spcPct val="100000"/>
              </a:lnSpc>
              <a:spcBef>
                <a:spcPts val="0"/>
              </a:spcBef>
              <a:spcAft>
                <a:spcPts val="0"/>
              </a:spcAft>
              <a:buSzPct val="100000"/>
              <a:buChar char="○"/>
            </a:pPr>
            <a:r>
              <a:rPr lang="hu-HU" sz="8564"/>
              <a:t>Indexek-alapú elemzések														</a:t>
            </a:r>
            <a:r>
              <a:rPr lang="hu-HU" sz="8964"/>
              <a:t>53. dia</a:t>
            </a:r>
            <a:endParaRPr sz="8964"/>
          </a:p>
          <a:p>
            <a:pPr indent="-364560" lvl="1" marL="914400" rtl="0" algn="l">
              <a:lnSpc>
                <a:spcPct val="100000"/>
              </a:lnSpc>
              <a:spcBef>
                <a:spcPts val="0"/>
              </a:spcBef>
              <a:spcAft>
                <a:spcPts val="0"/>
              </a:spcAft>
              <a:buSzPct val="100000"/>
              <a:buChar char="○"/>
            </a:pPr>
            <a:r>
              <a:rPr lang="hu-HU" sz="8564"/>
              <a:t>Vízstressz, távérzékelés alapú talaj és növénynedvesség becslési lehetőségek		</a:t>
            </a:r>
            <a:r>
              <a:rPr lang="hu-HU" sz="8964"/>
              <a:t>54-56. dia</a:t>
            </a:r>
            <a:endParaRPr sz="8964"/>
          </a:p>
          <a:p>
            <a:pPr indent="-364560" lvl="1" marL="914400" rtl="0" algn="l">
              <a:lnSpc>
                <a:spcPct val="100000"/>
              </a:lnSpc>
              <a:spcBef>
                <a:spcPts val="0"/>
              </a:spcBef>
              <a:spcAft>
                <a:spcPts val="0"/>
              </a:spcAft>
              <a:buSzPct val="100000"/>
              <a:buChar char="○"/>
            </a:pPr>
            <a:r>
              <a:rPr lang="hu-HU" sz="8564"/>
              <a:t>Talajtani alkalmazások 															</a:t>
            </a:r>
            <a:r>
              <a:rPr lang="hu-HU" sz="8964"/>
              <a:t>57-58. dia</a:t>
            </a:r>
            <a:endParaRPr sz="8964"/>
          </a:p>
          <a:p>
            <a:pPr indent="-358210" lvl="2" marL="1371600" rtl="0" algn="l">
              <a:lnSpc>
                <a:spcPct val="100000"/>
              </a:lnSpc>
              <a:spcBef>
                <a:spcPts val="0"/>
              </a:spcBef>
              <a:spcAft>
                <a:spcPts val="0"/>
              </a:spcAft>
              <a:buSzPct val="100000"/>
              <a:buChar char="■"/>
            </a:pPr>
            <a:r>
              <a:rPr lang="hu-HU" sz="8164"/>
              <a:t>Talajállapot </a:t>
            </a:r>
            <a:endParaRPr sz="8164"/>
          </a:p>
          <a:p>
            <a:pPr indent="-358210" lvl="2" marL="1371600" rtl="0" algn="l">
              <a:lnSpc>
                <a:spcPct val="100000"/>
              </a:lnSpc>
              <a:spcBef>
                <a:spcPts val="0"/>
              </a:spcBef>
              <a:spcAft>
                <a:spcPts val="0"/>
              </a:spcAft>
              <a:buSzPct val="100000"/>
              <a:buChar char="■"/>
            </a:pPr>
            <a:r>
              <a:rPr lang="hu-HU" sz="8164"/>
              <a:t>Táblán belüli heterogenitás térképezése </a:t>
            </a:r>
            <a:endParaRPr sz="8164"/>
          </a:p>
          <a:p>
            <a:pPr indent="-358210" lvl="2" marL="1371600" rtl="0" algn="l">
              <a:lnSpc>
                <a:spcPct val="100000"/>
              </a:lnSpc>
              <a:spcBef>
                <a:spcPts val="0"/>
              </a:spcBef>
              <a:spcAft>
                <a:spcPts val="0"/>
              </a:spcAft>
              <a:buSzPct val="100000"/>
              <a:buChar char="■"/>
            </a:pPr>
            <a:r>
              <a:rPr lang="hu-HU" sz="8164"/>
              <a:t>Talajdegradáció</a:t>
            </a:r>
            <a:endParaRPr sz="8164"/>
          </a:p>
          <a:p>
            <a:pPr indent="-370910" lvl="0" marL="457200" rtl="0" algn="l">
              <a:lnSpc>
                <a:spcPct val="100000"/>
              </a:lnSpc>
              <a:spcBef>
                <a:spcPts val="0"/>
              </a:spcBef>
              <a:spcAft>
                <a:spcPts val="0"/>
              </a:spcAft>
              <a:buSzPct val="100000"/>
              <a:buChar char="●"/>
            </a:pPr>
            <a:r>
              <a:rPr lang="hu-HU" sz="8964"/>
              <a:t>Képfeldolgozás hardveres és szoftveres háttere										59. dia</a:t>
            </a:r>
            <a:endParaRPr sz="8964"/>
          </a:p>
          <a:p>
            <a:pPr indent="-370910" lvl="0" marL="457200" rtl="0" algn="l">
              <a:lnSpc>
                <a:spcPct val="100000"/>
              </a:lnSpc>
              <a:spcBef>
                <a:spcPts val="0"/>
              </a:spcBef>
              <a:spcAft>
                <a:spcPts val="0"/>
              </a:spcAft>
              <a:buSzPct val="100000"/>
              <a:buChar char="●"/>
            </a:pPr>
            <a:r>
              <a:rPr lang="hu-HU" sz="8964"/>
              <a:t>Szolgáltatás, szaktanácsadás lehetőségei											60-62. dia</a:t>
            </a:r>
            <a:endParaRPr sz="8964"/>
          </a:p>
          <a:p>
            <a:pPr indent="-370910" lvl="0" marL="457200" rtl="0" algn="l">
              <a:lnSpc>
                <a:spcPct val="100000"/>
              </a:lnSpc>
              <a:spcBef>
                <a:spcPts val="0"/>
              </a:spcBef>
              <a:spcAft>
                <a:spcPts val="0"/>
              </a:spcAft>
              <a:buSzPct val="100000"/>
              <a:buChar char="●"/>
            </a:pPr>
            <a:r>
              <a:rPr lang="hu-HU" sz="8964"/>
              <a:t>Gyakorlati jellegű kérdések															63-68. dia</a:t>
            </a:r>
            <a:endParaRPr sz="8964"/>
          </a:p>
          <a:p>
            <a:pPr indent="-370910" lvl="0" marL="457200" rtl="0" algn="l">
              <a:lnSpc>
                <a:spcPct val="100000"/>
              </a:lnSpc>
              <a:spcBef>
                <a:spcPts val="0"/>
              </a:spcBef>
              <a:spcAft>
                <a:spcPts val="0"/>
              </a:spcAft>
              <a:buSzPct val="100000"/>
              <a:buChar char="●"/>
            </a:pPr>
            <a:r>
              <a:rPr lang="hu-HU" sz="8964"/>
              <a:t>A legfontosabb fogalmak, definíciók													69-71. dia</a:t>
            </a:r>
            <a:endParaRPr sz="8964"/>
          </a:p>
          <a:p>
            <a:pPr indent="-370910" lvl="0" marL="457200" rtl="0" algn="l">
              <a:lnSpc>
                <a:spcPct val="100000"/>
              </a:lnSpc>
              <a:spcBef>
                <a:spcPts val="0"/>
              </a:spcBef>
              <a:spcAft>
                <a:spcPts val="0"/>
              </a:spcAft>
              <a:buSzPct val="100000"/>
              <a:buChar char="●"/>
            </a:pPr>
            <a:r>
              <a:rPr lang="hu-HU" sz="8964"/>
              <a:t>A tananyaghoz kapcsolódó kulcsszavak jegyzéke										72. dia</a:t>
            </a:r>
            <a:endParaRPr sz="8964"/>
          </a:p>
          <a:p>
            <a:pPr indent="-358210" lvl="0" marL="457200" rtl="0" algn="l">
              <a:lnSpc>
                <a:spcPct val="100000"/>
              </a:lnSpc>
              <a:spcBef>
                <a:spcPts val="0"/>
              </a:spcBef>
              <a:spcAft>
                <a:spcPts val="0"/>
              </a:spcAft>
              <a:buSzPct val="91075"/>
              <a:buChar char="●"/>
            </a:pPr>
            <a:r>
              <a:rPr lang="hu-HU" sz="8964"/>
              <a:t>Felhasznált irodalom, hivatkozások jegyzéke					</a:t>
            </a:r>
            <a:r>
              <a:rPr lang="hu-HU" sz="8564"/>
              <a:t>				</a:t>
            </a:r>
            <a:r>
              <a:rPr lang="hu-HU" sz="8564"/>
              <a:t>	</a:t>
            </a:r>
            <a:r>
              <a:rPr lang="hu-HU" sz="8964"/>
              <a:t>73. dia</a:t>
            </a:r>
            <a:endParaRPr sz="8964"/>
          </a:p>
          <a:p>
            <a:pPr indent="-228600" lvl="1" marL="914400" rtl="0" algn="l">
              <a:lnSpc>
                <a:spcPct val="90000"/>
              </a:lnSpc>
              <a:spcBef>
                <a:spcPts val="500"/>
              </a:spcBef>
              <a:spcAft>
                <a:spcPts val="0"/>
              </a:spcAft>
              <a:buSzPct val="56250"/>
              <a:buFont typeface="Arial"/>
              <a:buNone/>
            </a:pPr>
            <a:r>
              <a:t/>
            </a:r>
            <a:endParaRPr sz="3200"/>
          </a:p>
          <a:p>
            <a:pPr indent="0" lvl="0" marL="114300" rtl="0" algn="l">
              <a:lnSpc>
                <a:spcPct val="90000"/>
              </a:lnSpc>
              <a:spcBef>
                <a:spcPts val="1000"/>
              </a:spcBef>
              <a:spcAft>
                <a:spcPts val="0"/>
              </a:spcAft>
              <a:buSzPct val="64285"/>
              <a:buNone/>
            </a:pPr>
            <a:r>
              <a:t/>
            </a:r>
            <a:endParaRPr/>
          </a:p>
          <a:p>
            <a:pPr indent="0" lvl="0" marL="114300" rtl="0" algn="l">
              <a:lnSpc>
                <a:spcPct val="90000"/>
              </a:lnSpc>
              <a:spcBef>
                <a:spcPts val="1000"/>
              </a:spcBef>
              <a:spcAft>
                <a:spcPts val="0"/>
              </a:spcAft>
              <a:buSzPct val="64285"/>
              <a:buNone/>
            </a:pPr>
            <a:r>
              <a:t/>
            </a:r>
            <a:endParaRPr/>
          </a:p>
          <a:p>
            <a:pPr indent="-400050" lvl="0" marL="628650" rtl="0" algn="l">
              <a:lnSpc>
                <a:spcPct val="90000"/>
              </a:lnSpc>
              <a:spcBef>
                <a:spcPts val="1000"/>
              </a:spcBef>
              <a:spcAft>
                <a:spcPts val="0"/>
              </a:spcAft>
              <a:buSzPct val="64285"/>
              <a:buFont typeface="Arial"/>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9"/>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Műholdas felvevőrendszerek</a:t>
            </a:r>
            <a:br>
              <a:rPr lang="hu-HU"/>
            </a:br>
            <a:r>
              <a:rPr lang="hu-HU" sz="2800"/>
              <a:t>Mi a műholdas felvevőrendszer? </a:t>
            </a:r>
            <a:endParaRPr/>
          </a:p>
        </p:txBody>
      </p:sp>
      <p:sp>
        <p:nvSpPr>
          <p:cNvPr id="301" name="Google Shape;301;p39"/>
          <p:cNvSpPr txBox="1"/>
          <p:nvPr>
            <p:ph idx="1" type="body"/>
          </p:nvPr>
        </p:nvSpPr>
        <p:spPr>
          <a:xfrm>
            <a:off x="321548" y="1825625"/>
            <a:ext cx="6340510" cy="4351338"/>
          </a:xfrm>
          <a:prstGeom prst="rect">
            <a:avLst/>
          </a:prstGeom>
          <a:noFill/>
          <a:ln>
            <a:noFill/>
          </a:ln>
        </p:spPr>
        <p:txBody>
          <a:bodyPr anchorCtr="0" anchor="t" bIns="45700" lIns="91425" spcFirstLastPara="1" rIns="91425" wrap="square" tIns="45700">
            <a:normAutofit fontScale="85000" lnSpcReduction="10000"/>
          </a:bodyPr>
          <a:lstStyle/>
          <a:p>
            <a:pPr indent="0" lvl="0" marL="114300" rtl="0" algn="just">
              <a:lnSpc>
                <a:spcPct val="90000"/>
              </a:lnSpc>
              <a:spcBef>
                <a:spcPts val="1000"/>
              </a:spcBef>
              <a:spcAft>
                <a:spcPts val="0"/>
              </a:spcAft>
              <a:buSzPct val="75630"/>
              <a:buNone/>
            </a:pPr>
            <a:r>
              <a:rPr lang="hu-HU"/>
              <a:t>Föld körül állandó pályán mozgó eszközök. </a:t>
            </a:r>
            <a:endParaRPr/>
          </a:p>
          <a:p>
            <a:pPr indent="0" lvl="0" marL="114300" rtl="0" algn="just">
              <a:lnSpc>
                <a:spcPct val="90000"/>
              </a:lnSpc>
              <a:spcBef>
                <a:spcPts val="1000"/>
              </a:spcBef>
              <a:spcAft>
                <a:spcPts val="0"/>
              </a:spcAft>
              <a:buSzPct val="75630"/>
              <a:buNone/>
            </a:pPr>
            <a:r>
              <a:rPr b="1" lang="hu-HU"/>
              <a:t>Pályatípusok</a:t>
            </a:r>
            <a:endParaRPr/>
          </a:p>
          <a:p>
            <a:pPr indent="-342900" lvl="1" marL="914400" rtl="0" algn="just">
              <a:lnSpc>
                <a:spcPct val="90000"/>
              </a:lnSpc>
              <a:spcBef>
                <a:spcPts val="500"/>
              </a:spcBef>
              <a:spcAft>
                <a:spcPts val="0"/>
              </a:spcAft>
              <a:buSzPct val="88235"/>
              <a:buFont typeface="Arial"/>
              <a:buChar char="•"/>
            </a:pPr>
            <a:r>
              <a:rPr lang="hu-HU"/>
              <a:t>Geostacionárius (főleg meteorológiai megfigyelés)</a:t>
            </a:r>
            <a:endParaRPr/>
          </a:p>
          <a:p>
            <a:pPr indent="-342900" lvl="1" marL="914400" rtl="0" algn="just">
              <a:lnSpc>
                <a:spcPct val="90000"/>
              </a:lnSpc>
              <a:spcBef>
                <a:spcPts val="500"/>
              </a:spcBef>
              <a:spcAft>
                <a:spcPts val="0"/>
              </a:spcAft>
              <a:buSzPct val="88235"/>
              <a:buFont typeface="Arial"/>
              <a:buChar char="•"/>
            </a:pPr>
            <a:r>
              <a:rPr b="1" lang="hu-HU"/>
              <a:t>A közel-poláris, napszinkron  (földmegfigyelés)</a:t>
            </a:r>
            <a:endParaRPr/>
          </a:p>
          <a:p>
            <a:pPr indent="0" lvl="0" marL="114300" rtl="0" algn="just">
              <a:lnSpc>
                <a:spcPct val="90000"/>
              </a:lnSpc>
              <a:spcBef>
                <a:spcPts val="1000"/>
              </a:spcBef>
              <a:spcAft>
                <a:spcPts val="0"/>
              </a:spcAft>
              <a:buSzPct val="75630"/>
              <a:buNone/>
            </a:pPr>
            <a:r>
              <a:rPr lang="hu-HU"/>
              <a:t>Előnye: </a:t>
            </a:r>
            <a:r>
              <a:rPr b="1" lang="hu-HU"/>
              <a:t>azonos földrajzi szélességek esetében, azonos helyi időpontban készít felvételeket</a:t>
            </a:r>
            <a:r>
              <a:rPr lang="hu-HU"/>
              <a:t>. Ismétlődő felvételek készítésekor </a:t>
            </a:r>
            <a:r>
              <a:rPr b="1" lang="hu-HU"/>
              <a:t>a megvilágítási szög, az árnyékhatás ugyanaz marad</a:t>
            </a:r>
            <a:r>
              <a:rPr lang="hu-HU"/>
              <a:t>. </a:t>
            </a:r>
            <a:endParaRPr/>
          </a:p>
          <a:p>
            <a:pPr indent="0" lvl="0" marL="114300" rtl="0" algn="just">
              <a:lnSpc>
                <a:spcPct val="90000"/>
              </a:lnSpc>
              <a:spcBef>
                <a:spcPts val="1000"/>
              </a:spcBef>
              <a:spcAft>
                <a:spcPts val="0"/>
              </a:spcAft>
              <a:buSzPct val="88235"/>
              <a:buNone/>
            </a:pPr>
            <a:r>
              <a:rPr lang="hu-HU" sz="2400"/>
              <a:t>Megjegyzés: a napszinkron pálya nem küszöböli ki az </a:t>
            </a:r>
            <a:r>
              <a:rPr b="1" lang="hu-HU" sz="2400"/>
              <a:t>évszakonkénti megvilágítási változásokat</a:t>
            </a:r>
            <a:r>
              <a:rPr lang="hu-HU" sz="2400"/>
              <a:t>. Ezek a tényezők és a légköri hatások okozhatják a felvételek közötti intenzitás különbségeket. </a:t>
            </a:r>
            <a:endParaRPr/>
          </a:p>
        </p:txBody>
      </p:sp>
      <p:pic>
        <p:nvPicPr>
          <p:cNvPr id="302" name="Google Shape;302;p39"/>
          <p:cNvPicPr preferRelativeResize="0"/>
          <p:nvPr/>
        </p:nvPicPr>
        <p:blipFill rotWithShape="1">
          <a:blip r:embed="rId3">
            <a:alphaModFix/>
          </a:blip>
          <a:srcRect b="0" l="0" r="0" t="0"/>
          <a:stretch/>
        </p:blipFill>
        <p:spPr>
          <a:xfrm>
            <a:off x="6841501" y="3575844"/>
            <a:ext cx="5039713" cy="2703657"/>
          </a:xfrm>
          <a:prstGeom prst="rect">
            <a:avLst/>
          </a:prstGeom>
          <a:noFill/>
          <a:ln>
            <a:noFill/>
          </a:ln>
        </p:spPr>
      </p:pic>
      <p:pic>
        <p:nvPicPr>
          <p:cNvPr id="303" name="Google Shape;303;p39"/>
          <p:cNvPicPr preferRelativeResize="0"/>
          <p:nvPr/>
        </p:nvPicPr>
        <p:blipFill rotWithShape="1">
          <a:blip r:embed="rId4">
            <a:alphaModFix/>
          </a:blip>
          <a:srcRect b="0" l="0" r="0" t="0"/>
          <a:stretch/>
        </p:blipFill>
        <p:spPr>
          <a:xfrm>
            <a:off x="7188449" y="289021"/>
            <a:ext cx="4688704" cy="320995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Trendek a Föld megfigyelésében</a:t>
            </a:r>
            <a:endParaRPr/>
          </a:p>
        </p:txBody>
      </p:sp>
      <p:sp>
        <p:nvSpPr>
          <p:cNvPr id="309" name="Google Shape;309;p40"/>
          <p:cNvSpPr txBox="1"/>
          <p:nvPr>
            <p:ph idx="1" type="body"/>
          </p:nvPr>
        </p:nvSpPr>
        <p:spPr>
          <a:xfrm>
            <a:off x="321548" y="1495425"/>
            <a:ext cx="6947000" cy="4672013"/>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just">
              <a:lnSpc>
                <a:spcPct val="90000"/>
              </a:lnSpc>
              <a:spcBef>
                <a:spcPts val="1000"/>
              </a:spcBef>
              <a:spcAft>
                <a:spcPts val="0"/>
              </a:spcAft>
              <a:buSzPct val="99173"/>
              <a:buNone/>
            </a:pPr>
            <a:r>
              <a:rPr lang="hu-HU" sz="3300"/>
              <a:t>Az első erőforrás-kutató műhold megjelenése óta az adatnyerési technológia folyamatoson fejlődik.</a:t>
            </a:r>
            <a:endParaRPr/>
          </a:p>
          <a:p>
            <a:pPr indent="-342900" lvl="0" marL="457200" rtl="0" algn="just">
              <a:lnSpc>
                <a:spcPct val="90000"/>
              </a:lnSpc>
              <a:spcBef>
                <a:spcPts val="1000"/>
              </a:spcBef>
              <a:spcAft>
                <a:spcPts val="0"/>
              </a:spcAft>
              <a:buSzPct val="99173"/>
              <a:buChar char="•"/>
            </a:pPr>
            <a:r>
              <a:rPr b="1" lang="hu-HU" sz="3300"/>
              <a:t>Az adat mennyisége és minősége növekszik</a:t>
            </a:r>
            <a:endParaRPr/>
          </a:p>
          <a:p>
            <a:pPr indent="-342900" lvl="0" marL="457200" rtl="0" algn="just">
              <a:lnSpc>
                <a:spcPct val="90000"/>
              </a:lnSpc>
              <a:spcBef>
                <a:spcPts val="1000"/>
              </a:spcBef>
              <a:spcAft>
                <a:spcPts val="0"/>
              </a:spcAft>
              <a:buSzPct val="99173"/>
              <a:buChar char="•"/>
            </a:pPr>
            <a:r>
              <a:rPr b="1" lang="hu-HU" sz="3300"/>
              <a:t>Az adatok komplexitása növekszik</a:t>
            </a:r>
            <a:endParaRPr/>
          </a:p>
          <a:p>
            <a:pPr indent="-342900" lvl="0" marL="457200" rtl="0" algn="just">
              <a:lnSpc>
                <a:spcPct val="90000"/>
              </a:lnSpc>
              <a:spcBef>
                <a:spcPts val="1000"/>
              </a:spcBef>
              <a:spcAft>
                <a:spcPts val="0"/>
              </a:spcAft>
              <a:buSzPct val="99173"/>
              <a:buChar char="•"/>
            </a:pPr>
            <a:r>
              <a:rPr b="1" lang="hu-HU" sz="3300"/>
              <a:t>Növekvő igények a GIS-ben</a:t>
            </a:r>
            <a:endParaRPr b="1" sz="3300"/>
          </a:p>
          <a:p>
            <a:pPr indent="0" lvl="0" marL="114300" rtl="0" algn="just">
              <a:lnSpc>
                <a:spcPct val="90000"/>
              </a:lnSpc>
              <a:spcBef>
                <a:spcPts val="1000"/>
              </a:spcBef>
              <a:spcAft>
                <a:spcPts val="0"/>
              </a:spcAft>
              <a:buSzPct val="99173"/>
              <a:buNone/>
            </a:pPr>
            <a:r>
              <a:rPr lang="hu-HU" sz="3300"/>
              <a:t>Műholdas felvételek </a:t>
            </a:r>
            <a:endParaRPr/>
          </a:p>
          <a:p>
            <a:pPr indent="-342900" lvl="1" marL="914400" rtl="0" algn="just">
              <a:lnSpc>
                <a:spcPct val="90000"/>
              </a:lnSpc>
              <a:spcBef>
                <a:spcPts val="500"/>
              </a:spcBef>
              <a:spcAft>
                <a:spcPts val="0"/>
              </a:spcAft>
              <a:buSzPct val="99173"/>
              <a:buChar char="•"/>
            </a:pPr>
            <a:r>
              <a:rPr lang="hu-HU" sz="3300"/>
              <a:t>Geometriai  felbontás:  &lt; 1 m</a:t>
            </a:r>
            <a:endParaRPr/>
          </a:p>
          <a:p>
            <a:pPr indent="-342900" lvl="1" marL="914400" rtl="0" algn="just">
              <a:lnSpc>
                <a:spcPct val="90000"/>
              </a:lnSpc>
              <a:spcBef>
                <a:spcPts val="500"/>
              </a:spcBef>
              <a:spcAft>
                <a:spcPts val="0"/>
              </a:spcAft>
              <a:buSzPct val="99173"/>
              <a:buChar char="•"/>
            </a:pPr>
            <a:r>
              <a:rPr lang="hu-HU" sz="3300"/>
              <a:t>Spektrális felbontás: 1 - több 10 sáv </a:t>
            </a:r>
            <a:endParaRPr/>
          </a:p>
          <a:p>
            <a:pPr indent="-342900" lvl="1" marL="914400" rtl="0" algn="just">
              <a:lnSpc>
                <a:spcPct val="90000"/>
              </a:lnSpc>
              <a:spcBef>
                <a:spcPts val="500"/>
              </a:spcBef>
              <a:spcAft>
                <a:spcPts val="0"/>
              </a:spcAft>
              <a:buSzPct val="99173"/>
              <a:buChar char="•"/>
            </a:pPr>
            <a:r>
              <a:rPr lang="hu-HU" sz="3300"/>
              <a:t>Időbeli felbontás: 1- néhány nap</a:t>
            </a:r>
            <a:endParaRPr/>
          </a:p>
          <a:p>
            <a:pPr indent="0" lvl="0" marL="114300" rtl="0" algn="just">
              <a:lnSpc>
                <a:spcPct val="90000"/>
              </a:lnSpc>
              <a:spcBef>
                <a:spcPts val="1000"/>
              </a:spcBef>
              <a:spcAft>
                <a:spcPts val="0"/>
              </a:spcAft>
              <a:buSzPct val="99173"/>
              <a:buNone/>
            </a:pPr>
            <a:r>
              <a:rPr lang="hu-HU" sz="3300"/>
              <a:t>Jelenleg félméteres felbontású (részletességű) műholdas képek is elérhetőek, melyek már rendkívül részletes információval szolgálnak. Az ilyen felvétel megrendelése azonban költséggel jár. </a:t>
            </a:r>
            <a:endParaRPr/>
          </a:p>
          <a:p>
            <a:pPr indent="0" lvl="0" marL="114300" rtl="0" algn="just">
              <a:lnSpc>
                <a:spcPct val="90000"/>
              </a:lnSpc>
              <a:spcBef>
                <a:spcPts val="1000"/>
              </a:spcBef>
              <a:spcAft>
                <a:spcPts val="0"/>
              </a:spcAft>
              <a:buSzPct val="99173"/>
              <a:buNone/>
            </a:pPr>
            <a:r>
              <a:rPr lang="hu-HU" sz="3300"/>
              <a:t>A közepes felbontású (10-30 m) műholdas adatok </a:t>
            </a:r>
            <a:r>
              <a:rPr b="1" lang="hu-HU" sz="3300"/>
              <a:t>szabadon érhetők el</a:t>
            </a:r>
            <a:r>
              <a:rPr lang="hu-HU" sz="3300"/>
              <a:t>.</a:t>
            </a:r>
            <a:endParaRPr/>
          </a:p>
          <a:p>
            <a:pPr indent="0" lvl="0" marL="114300" rtl="0" algn="l">
              <a:lnSpc>
                <a:spcPct val="90000"/>
              </a:lnSpc>
              <a:spcBef>
                <a:spcPts val="1000"/>
              </a:spcBef>
              <a:spcAft>
                <a:spcPts val="0"/>
              </a:spcAft>
              <a:buSzPct val="116883"/>
              <a:buNone/>
            </a:pPr>
            <a:r>
              <a:rPr lang="hu-HU"/>
              <a:t> </a:t>
            </a:r>
            <a:endParaRPr/>
          </a:p>
        </p:txBody>
      </p:sp>
      <p:pic>
        <p:nvPicPr>
          <p:cNvPr id="310" name="Google Shape;310;p40"/>
          <p:cNvPicPr preferRelativeResize="0"/>
          <p:nvPr/>
        </p:nvPicPr>
        <p:blipFill rotWithShape="1">
          <a:blip r:embed="rId3">
            <a:alphaModFix/>
          </a:blip>
          <a:srcRect b="0" l="0" r="0" t="0"/>
          <a:stretch/>
        </p:blipFill>
        <p:spPr>
          <a:xfrm>
            <a:off x="7128651" y="2678328"/>
            <a:ext cx="4942051" cy="3787785"/>
          </a:xfrm>
          <a:prstGeom prst="rect">
            <a:avLst/>
          </a:prstGeom>
          <a:noFill/>
          <a:ln>
            <a:noFill/>
          </a:ln>
        </p:spPr>
      </p:pic>
      <p:pic>
        <p:nvPicPr>
          <p:cNvPr id="311" name="Google Shape;311;p40"/>
          <p:cNvPicPr preferRelativeResize="0"/>
          <p:nvPr/>
        </p:nvPicPr>
        <p:blipFill rotWithShape="1">
          <a:blip r:embed="rId4">
            <a:alphaModFix/>
          </a:blip>
          <a:srcRect b="0" l="0" r="0" t="0"/>
          <a:stretch/>
        </p:blipFill>
        <p:spPr>
          <a:xfrm>
            <a:off x="8838214" y="828459"/>
            <a:ext cx="2896003" cy="1849870"/>
          </a:xfrm>
          <a:prstGeom prst="rect">
            <a:avLst/>
          </a:prstGeom>
          <a:noFill/>
          <a:ln>
            <a:noFill/>
          </a:ln>
        </p:spPr>
      </p:pic>
      <p:sp>
        <p:nvSpPr>
          <p:cNvPr id="312" name="Google Shape;312;p40"/>
          <p:cNvSpPr txBox="1"/>
          <p:nvPr/>
        </p:nvSpPr>
        <p:spPr>
          <a:xfrm>
            <a:off x="4486275" y="6167438"/>
            <a:ext cx="724794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chemeClr val="dk1"/>
                </a:solidFill>
                <a:latin typeface="Arial"/>
                <a:ea typeface="Arial"/>
                <a:cs typeface="Arial"/>
                <a:sym typeface="Arial"/>
              </a:rPr>
              <a:t>Megjegyzés: modul keretein belül néhány választott optikai spektrum tartományban működő, szabadforrású rendszer bemutatásra kerül. </a:t>
            </a:r>
            <a:endParaRPr i="1">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1"/>
          <p:cNvSpPr txBox="1"/>
          <p:nvPr>
            <p:ph type="title"/>
          </p:nvPr>
        </p:nvSpPr>
        <p:spPr>
          <a:xfrm>
            <a:off x="321547" y="299811"/>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Felvevőrendszerek jellemzése, összehasonlítása </a:t>
            </a:r>
            <a:br>
              <a:rPr lang="hu-HU"/>
            </a:br>
            <a:r>
              <a:rPr lang="hu-HU" sz="2400"/>
              <a:t>Hogyan döntsük el melyik szenzor a legalkalmasabb az adott feladat megoldásához?</a:t>
            </a:r>
            <a:endParaRPr/>
          </a:p>
        </p:txBody>
      </p:sp>
      <p:pic>
        <p:nvPicPr>
          <p:cNvPr id="318" name="Google Shape;318;p41"/>
          <p:cNvPicPr preferRelativeResize="0"/>
          <p:nvPr/>
        </p:nvPicPr>
        <p:blipFill rotWithShape="1">
          <a:blip r:embed="rId3">
            <a:alphaModFix/>
          </a:blip>
          <a:srcRect b="0" l="0" r="0" t="0"/>
          <a:stretch/>
        </p:blipFill>
        <p:spPr>
          <a:xfrm>
            <a:off x="2360941" y="1750616"/>
            <a:ext cx="8036793" cy="3628574"/>
          </a:xfrm>
          <a:prstGeom prst="rect">
            <a:avLst/>
          </a:prstGeom>
          <a:noFill/>
          <a:ln>
            <a:noFill/>
          </a:ln>
        </p:spPr>
      </p:pic>
      <p:pic>
        <p:nvPicPr>
          <p:cNvPr id="319" name="Google Shape;319;p41"/>
          <p:cNvPicPr preferRelativeResize="0"/>
          <p:nvPr/>
        </p:nvPicPr>
        <p:blipFill rotWithShape="1">
          <a:blip r:embed="rId4">
            <a:alphaModFix/>
          </a:blip>
          <a:srcRect b="0" l="0" r="0" t="0"/>
          <a:stretch/>
        </p:blipFill>
        <p:spPr>
          <a:xfrm>
            <a:off x="7265068" y="4357195"/>
            <a:ext cx="2217830" cy="1472261"/>
          </a:xfrm>
          <a:prstGeom prst="rect">
            <a:avLst/>
          </a:prstGeom>
          <a:noFill/>
          <a:ln>
            <a:noFill/>
          </a:ln>
        </p:spPr>
      </p:pic>
      <p:pic>
        <p:nvPicPr>
          <p:cNvPr id="320" name="Google Shape;320;p41"/>
          <p:cNvPicPr preferRelativeResize="0"/>
          <p:nvPr/>
        </p:nvPicPr>
        <p:blipFill rotWithShape="1">
          <a:blip r:embed="rId5">
            <a:alphaModFix/>
          </a:blip>
          <a:srcRect b="0" l="0" r="0" t="0"/>
          <a:stretch/>
        </p:blipFill>
        <p:spPr>
          <a:xfrm>
            <a:off x="1643934" y="4244988"/>
            <a:ext cx="1326502" cy="1329930"/>
          </a:xfrm>
          <a:prstGeom prst="rect">
            <a:avLst/>
          </a:prstGeom>
          <a:noFill/>
          <a:ln>
            <a:noFill/>
          </a:ln>
        </p:spPr>
      </p:pic>
      <p:pic>
        <p:nvPicPr>
          <p:cNvPr id="321" name="Google Shape;321;p41"/>
          <p:cNvPicPr preferRelativeResize="0"/>
          <p:nvPr/>
        </p:nvPicPr>
        <p:blipFill rotWithShape="1">
          <a:blip r:embed="rId6">
            <a:alphaModFix/>
          </a:blip>
          <a:srcRect b="0" l="0" r="0" t="0"/>
          <a:stretch/>
        </p:blipFill>
        <p:spPr>
          <a:xfrm>
            <a:off x="2761946" y="4544188"/>
            <a:ext cx="1326502" cy="1329930"/>
          </a:xfrm>
          <a:prstGeom prst="rect">
            <a:avLst/>
          </a:prstGeom>
          <a:noFill/>
          <a:ln>
            <a:noFill/>
          </a:ln>
        </p:spPr>
      </p:pic>
      <p:pic>
        <p:nvPicPr>
          <p:cNvPr id="322" name="Google Shape;322;p41"/>
          <p:cNvPicPr preferRelativeResize="0"/>
          <p:nvPr/>
        </p:nvPicPr>
        <p:blipFill rotWithShape="1">
          <a:blip r:embed="rId7">
            <a:alphaModFix/>
          </a:blip>
          <a:srcRect b="0" l="0" r="0" t="0"/>
          <a:stretch/>
        </p:blipFill>
        <p:spPr>
          <a:xfrm>
            <a:off x="303197" y="1910333"/>
            <a:ext cx="1865782" cy="1363645"/>
          </a:xfrm>
          <a:prstGeom prst="rect">
            <a:avLst/>
          </a:prstGeom>
          <a:noFill/>
          <a:ln>
            <a:noFill/>
          </a:ln>
        </p:spPr>
      </p:pic>
      <p:sp>
        <p:nvSpPr>
          <p:cNvPr id="323" name="Google Shape;323;p41"/>
          <p:cNvSpPr/>
          <p:nvPr/>
        </p:nvSpPr>
        <p:spPr>
          <a:xfrm>
            <a:off x="4739804" y="5480725"/>
            <a:ext cx="2286000" cy="247195"/>
          </a:xfrm>
          <a:prstGeom prst="stripedRightArrow">
            <a:avLst>
              <a:gd fmla="val 50000" name="adj1"/>
              <a:gd fmla="val 50000" name="adj2"/>
            </a:avLst>
          </a:prstGeom>
          <a:solidFill>
            <a:srgbClr val="B3C6E7"/>
          </a:solidFill>
          <a:ln cap="flat" cmpd="sng" w="127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4" name="Google Shape;324;p41"/>
          <p:cNvSpPr txBox="1"/>
          <p:nvPr/>
        </p:nvSpPr>
        <p:spPr>
          <a:xfrm>
            <a:off x="6388647" y="5874118"/>
            <a:ext cx="72778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2021</a:t>
            </a:r>
            <a:endParaRPr/>
          </a:p>
        </p:txBody>
      </p:sp>
      <p:sp>
        <p:nvSpPr>
          <p:cNvPr id="325" name="Google Shape;325;p41"/>
          <p:cNvSpPr/>
          <p:nvPr/>
        </p:nvSpPr>
        <p:spPr>
          <a:xfrm>
            <a:off x="4624249" y="5886375"/>
            <a:ext cx="58221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1972</a:t>
            </a:r>
            <a:endParaRPr/>
          </a:p>
        </p:txBody>
      </p:sp>
      <p:pic>
        <p:nvPicPr>
          <p:cNvPr id="326" name="Google Shape;326;p41"/>
          <p:cNvPicPr preferRelativeResize="0"/>
          <p:nvPr/>
        </p:nvPicPr>
        <p:blipFill rotWithShape="1">
          <a:blip r:embed="rId8">
            <a:alphaModFix/>
          </a:blip>
          <a:srcRect b="0" l="0" r="0" t="0"/>
          <a:stretch/>
        </p:blipFill>
        <p:spPr>
          <a:xfrm>
            <a:off x="9578879" y="3898406"/>
            <a:ext cx="2383743" cy="1194920"/>
          </a:xfrm>
          <a:prstGeom prst="rect">
            <a:avLst/>
          </a:prstGeom>
          <a:noFill/>
          <a:ln>
            <a:noFill/>
          </a:ln>
        </p:spPr>
      </p:pic>
      <p:pic>
        <p:nvPicPr>
          <p:cNvPr id="327" name="Google Shape;327;p41"/>
          <p:cNvPicPr preferRelativeResize="0"/>
          <p:nvPr/>
        </p:nvPicPr>
        <p:blipFill rotWithShape="1">
          <a:blip r:embed="rId9">
            <a:alphaModFix/>
          </a:blip>
          <a:srcRect b="0" l="0" r="0" t="0"/>
          <a:stretch/>
        </p:blipFill>
        <p:spPr>
          <a:xfrm>
            <a:off x="9452059" y="2233013"/>
            <a:ext cx="2510563" cy="104096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Copernicus program</a:t>
            </a:r>
            <a:br>
              <a:rPr lang="hu-HU"/>
            </a:br>
            <a:r>
              <a:rPr lang="hu-HU"/>
              <a:t>„..</a:t>
            </a:r>
            <a:r>
              <a:rPr lang="hu-HU" sz="3100"/>
              <a:t>a műholdas távérzékelési adatok minél szélesebb körű hasznosítása..”</a:t>
            </a:r>
            <a:br>
              <a:rPr lang="hu-HU"/>
            </a:br>
            <a:endParaRPr/>
          </a:p>
        </p:txBody>
      </p:sp>
      <p:sp>
        <p:nvSpPr>
          <p:cNvPr id="333" name="Google Shape;333;p42"/>
          <p:cNvSpPr txBox="1"/>
          <p:nvPr>
            <p:ph idx="1" type="body"/>
          </p:nvPr>
        </p:nvSpPr>
        <p:spPr>
          <a:xfrm>
            <a:off x="3053862" y="1586140"/>
            <a:ext cx="4315768" cy="4215946"/>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69498"/>
              <a:buNone/>
            </a:pPr>
            <a:r>
              <a:rPr b="1" lang="hu-HU"/>
              <a:t>Űrszegmens/ adatnyerés </a:t>
            </a:r>
            <a:endParaRPr/>
          </a:p>
          <a:p>
            <a:pPr indent="-342900" lvl="1" marL="914400" rtl="0" algn="l">
              <a:lnSpc>
                <a:spcPct val="90000"/>
              </a:lnSpc>
              <a:spcBef>
                <a:spcPts val="500"/>
              </a:spcBef>
              <a:spcAft>
                <a:spcPts val="0"/>
              </a:spcAft>
              <a:buSzPct val="81081"/>
              <a:buChar char="•"/>
            </a:pPr>
            <a:r>
              <a:rPr lang="hu-HU"/>
              <a:t>Sentinel műholdak </a:t>
            </a:r>
            <a:endParaRPr/>
          </a:p>
          <a:p>
            <a:pPr indent="-342900" lvl="1" marL="914400" rtl="0" algn="l">
              <a:lnSpc>
                <a:spcPct val="90000"/>
              </a:lnSpc>
              <a:spcBef>
                <a:spcPts val="500"/>
              </a:spcBef>
              <a:spcAft>
                <a:spcPts val="0"/>
              </a:spcAft>
              <a:buSzPct val="81081"/>
              <a:buChar char="•"/>
            </a:pPr>
            <a:r>
              <a:rPr lang="hu-HU"/>
              <a:t>Más földmegfigyelő műholdak integrálása a Copernicus rendszerbe</a:t>
            </a:r>
            <a:endParaRPr/>
          </a:p>
          <a:p>
            <a:pPr indent="0" lvl="0" marL="114300" rtl="0" algn="l">
              <a:lnSpc>
                <a:spcPct val="90000"/>
              </a:lnSpc>
              <a:spcBef>
                <a:spcPts val="1000"/>
              </a:spcBef>
              <a:spcAft>
                <a:spcPts val="0"/>
              </a:spcAft>
              <a:buSzPct val="69498"/>
              <a:buNone/>
            </a:pPr>
            <a:r>
              <a:rPr b="1" lang="hu-HU"/>
              <a:t>Felhasználói szegmens/ felhasználás támogatása </a:t>
            </a:r>
            <a:endParaRPr/>
          </a:p>
          <a:p>
            <a:pPr indent="-342900" lvl="1" marL="914400" rtl="0" algn="l">
              <a:lnSpc>
                <a:spcPct val="90000"/>
              </a:lnSpc>
              <a:spcBef>
                <a:spcPts val="500"/>
              </a:spcBef>
              <a:spcAft>
                <a:spcPts val="0"/>
              </a:spcAft>
              <a:buSzPct val="81081"/>
              <a:buChar char="•"/>
            </a:pPr>
            <a:r>
              <a:rPr lang="hu-HU"/>
              <a:t>Sentinel adatai nyilvánosan és ingyenesen hozzáférhetők</a:t>
            </a:r>
            <a:endParaRPr/>
          </a:p>
          <a:p>
            <a:pPr indent="-342900" lvl="1" marL="914400" rtl="0" algn="l">
              <a:lnSpc>
                <a:spcPct val="90000"/>
              </a:lnSpc>
              <a:spcBef>
                <a:spcPts val="500"/>
              </a:spcBef>
              <a:spcAft>
                <a:spcPts val="0"/>
              </a:spcAft>
              <a:buSzPct val="81081"/>
              <a:buChar char="•"/>
            </a:pPr>
            <a:r>
              <a:rPr lang="hu-HU"/>
              <a:t>Az adatkiértékelést támogató szabadforrású szoftverek, webes felületek, oktató anyagok </a:t>
            </a:r>
            <a:endParaRPr/>
          </a:p>
          <a:p>
            <a:pPr indent="0" lvl="1" marL="571500" rtl="0" algn="l">
              <a:lnSpc>
                <a:spcPct val="90000"/>
              </a:lnSpc>
              <a:spcBef>
                <a:spcPts val="500"/>
              </a:spcBef>
              <a:spcAft>
                <a:spcPts val="0"/>
              </a:spcAft>
              <a:buSzPct val="81081"/>
              <a:buNone/>
            </a:pPr>
            <a:r>
              <a:t/>
            </a:r>
            <a:endParaRPr/>
          </a:p>
        </p:txBody>
      </p:sp>
      <p:pic>
        <p:nvPicPr>
          <p:cNvPr id="334" name="Google Shape;334;p42"/>
          <p:cNvPicPr preferRelativeResize="0"/>
          <p:nvPr/>
        </p:nvPicPr>
        <p:blipFill rotWithShape="1">
          <a:blip r:embed="rId3">
            <a:alphaModFix/>
          </a:blip>
          <a:srcRect b="0" l="0" r="0" t="0"/>
          <a:stretch/>
        </p:blipFill>
        <p:spPr>
          <a:xfrm>
            <a:off x="154175" y="1876039"/>
            <a:ext cx="2814377" cy="3636147"/>
          </a:xfrm>
          <a:prstGeom prst="rect">
            <a:avLst/>
          </a:prstGeom>
          <a:noFill/>
          <a:ln>
            <a:noFill/>
          </a:ln>
        </p:spPr>
      </p:pic>
      <p:pic>
        <p:nvPicPr>
          <p:cNvPr id="335" name="Google Shape;335;p42"/>
          <p:cNvPicPr preferRelativeResize="0"/>
          <p:nvPr/>
        </p:nvPicPr>
        <p:blipFill rotWithShape="1">
          <a:blip r:embed="rId4">
            <a:alphaModFix/>
          </a:blip>
          <a:srcRect b="0" l="0" r="0" t="0"/>
          <a:stretch/>
        </p:blipFill>
        <p:spPr>
          <a:xfrm>
            <a:off x="7573003" y="1487755"/>
            <a:ext cx="4304149" cy="2402032"/>
          </a:xfrm>
          <a:prstGeom prst="rect">
            <a:avLst/>
          </a:prstGeom>
          <a:noFill/>
          <a:ln cap="flat" cmpd="sng" w="9525">
            <a:solidFill>
              <a:schemeClr val="dk1"/>
            </a:solidFill>
            <a:prstDash val="solid"/>
            <a:round/>
            <a:headEnd len="sm" w="sm" type="none"/>
            <a:tailEnd len="sm" w="sm" type="none"/>
          </a:ln>
        </p:spPr>
      </p:pic>
      <p:pic>
        <p:nvPicPr>
          <p:cNvPr id="336" name="Google Shape;336;p42"/>
          <p:cNvPicPr preferRelativeResize="0"/>
          <p:nvPr/>
        </p:nvPicPr>
        <p:blipFill rotWithShape="1">
          <a:blip r:embed="rId5">
            <a:alphaModFix/>
          </a:blip>
          <a:srcRect b="0" l="0" r="0" t="0"/>
          <a:stretch/>
        </p:blipFill>
        <p:spPr>
          <a:xfrm>
            <a:off x="7540250" y="4211127"/>
            <a:ext cx="4467532" cy="20808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3"/>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LANDSAT misszió </a:t>
            </a:r>
            <a:endParaRPr/>
          </a:p>
        </p:txBody>
      </p:sp>
      <p:pic>
        <p:nvPicPr>
          <p:cNvPr id="342" name="Google Shape;342;p43"/>
          <p:cNvPicPr preferRelativeResize="0"/>
          <p:nvPr>
            <p:ph idx="1" type="body"/>
          </p:nvPr>
        </p:nvPicPr>
        <p:blipFill rotWithShape="1">
          <a:blip r:embed="rId3">
            <a:alphaModFix/>
          </a:blip>
          <a:srcRect b="0" l="0" r="0" t="0"/>
          <a:stretch/>
        </p:blipFill>
        <p:spPr>
          <a:xfrm>
            <a:off x="931147" y="1422055"/>
            <a:ext cx="7592367" cy="1771148"/>
          </a:xfrm>
          <a:prstGeom prst="rect">
            <a:avLst/>
          </a:prstGeom>
          <a:noFill/>
          <a:ln>
            <a:noFill/>
          </a:ln>
        </p:spPr>
      </p:pic>
      <p:pic>
        <p:nvPicPr>
          <p:cNvPr descr="landsat7" id="343" name="Google Shape;343;p43"/>
          <p:cNvPicPr preferRelativeResize="0"/>
          <p:nvPr/>
        </p:nvPicPr>
        <p:blipFill rotWithShape="1">
          <a:blip r:embed="rId4">
            <a:alphaModFix/>
          </a:blip>
          <a:srcRect b="5307" l="5348" r="3260" t="11196"/>
          <a:stretch/>
        </p:blipFill>
        <p:spPr>
          <a:xfrm>
            <a:off x="9507036" y="620511"/>
            <a:ext cx="2245520" cy="1603088"/>
          </a:xfrm>
          <a:prstGeom prst="rect">
            <a:avLst/>
          </a:prstGeom>
          <a:noFill/>
          <a:ln>
            <a:noFill/>
          </a:ln>
        </p:spPr>
      </p:pic>
      <p:sp>
        <p:nvSpPr>
          <p:cNvPr id="344" name="Google Shape;344;p43"/>
          <p:cNvSpPr/>
          <p:nvPr/>
        </p:nvSpPr>
        <p:spPr>
          <a:xfrm>
            <a:off x="566058" y="3391210"/>
            <a:ext cx="8033656" cy="2803844"/>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0"/>
              </a:spcBef>
              <a:spcAft>
                <a:spcPts val="0"/>
              </a:spcAft>
              <a:buClr>
                <a:srgbClr val="1C9E4A"/>
              </a:buClr>
              <a:buSzPts val="1800"/>
              <a:buFont typeface="Arial"/>
              <a:buChar char="•"/>
            </a:pPr>
            <a:r>
              <a:rPr b="0" i="0" lang="hu-HU" sz="2400" u="none" cap="none" strike="noStrike">
                <a:solidFill>
                  <a:srgbClr val="1C9E4A"/>
                </a:solidFill>
                <a:latin typeface="Calibri"/>
                <a:ea typeface="Calibri"/>
                <a:cs typeface="Calibri"/>
                <a:sym typeface="Calibri"/>
              </a:rPr>
              <a:t>Első földmegfigyelő rendszer, összesen 8 műhold került pályára, jelenleg LANDSAT 9 működik</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400" u="none" cap="none" strike="noStrike">
                <a:solidFill>
                  <a:srgbClr val="1C9E4A"/>
                </a:solidFill>
                <a:latin typeface="Calibri"/>
                <a:ea typeface="Calibri"/>
                <a:cs typeface="Calibri"/>
                <a:sym typeface="Calibri"/>
              </a:rPr>
              <a:t>1972 óta rendszeres adatszolgáltatás</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400" u="none" cap="none" strike="noStrike">
                <a:solidFill>
                  <a:srgbClr val="1C9E4A"/>
                </a:solidFill>
                <a:latin typeface="Calibri"/>
                <a:ea typeface="Calibri"/>
                <a:cs typeface="Calibri"/>
                <a:sym typeface="Calibri"/>
              </a:rPr>
              <a:t>közepes felbontású, multispektrális és pankromatikus szenzorok</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400" u="none" cap="none" strike="noStrike">
                <a:solidFill>
                  <a:srgbClr val="1C9E4A"/>
                </a:solidFill>
                <a:latin typeface="Calibri"/>
                <a:ea typeface="Calibri"/>
                <a:cs typeface="Calibri"/>
                <a:sym typeface="Calibri"/>
              </a:rPr>
              <a:t>az időben és térben lejátszó földfelszíni folyamatok rendszeres nyomon követéséhez, állapotrögzítéséhez </a:t>
            </a:r>
            <a:endParaRPr/>
          </a:p>
        </p:txBody>
      </p:sp>
      <p:pic>
        <p:nvPicPr>
          <p:cNvPr id="345" name="Google Shape;345;p43"/>
          <p:cNvPicPr preferRelativeResize="0"/>
          <p:nvPr/>
        </p:nvPicPr>
        <p:blipFill rotWithShape="1">
          <a:blip r:embed="rId5">
            <a:alphaModFix/>
          </a:blip>
          <a:srcRect b="0" l="0" r="0" t="0"/>
          <a:stretch/>
        </p:blipFill>
        <p:spPr>
          <a:xfrm>
            <a:off x="8848810" y="2383829"/>
            <a:ext cx="2999492" cy="3731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Műholdas felvevőrendszerek </a:t>
            </a:r>
            <a:endParaRPr/>
          </a:p>
        </p:txBody>
      </p:sp>
      <p:graphicFrame>
        <p:nvGraphicFramePr>
          <p:cNvPr id="351" name="Google Shape;351;p44"/>
          <p:cNvGraphicFramePr/>
          <p:nvPr/>
        </p:nvGraphicFramePr>
        <p:xfrm>
          <a:off x="185058" y="1560059"/>
          <a:ext cx="3000000" cy="3000000"/>
        </p:xfrm>
        <a:graphic>
          <a:graphicData uri="http://schemas.openxmlformats.org/drawingml/2006/table">
            <a:tbl>
              <a:tblPr bandRow="1" firstRow="1">
                <a:noFill/>
                <a:tableStyleId>{05E571F8-315F-4877-ACF8-D097991FFC41}</a:tableStyleId>
              </a:tblPr>
              <a:tblGrid>
                <a:gridCol w="2227350"/>
                <a:gridCol w="2414575"/>
                <a:gridCol w="2827450"/>
                <a:gridCol w="2485750"/>
                <a:gridCol w="1866750"/>
              </a:tblGrid>
              <a:tr h="468000">
                <a:tc>
                  <a:txBody>
                    <a:bodyPr/>
                    <a:lstStyle/>
                    <a:p>
                      <a:pPr indent="0" lvl="0" marL="0" marR="0" rtl="0" algn="l">
                        <a:lnSpc>
                          <a:spcPct val="100000"/>
                        </a:lnSpc>
                        <a:spcBef>
                          <a:spcPts val="0"/>
                        </a:spcBef>
                        <a:spcAft>
                          <a:spcPts val="0"/>
                        </a:spcAft>
                        <a:buNone/>
                      </a:pPr>
                      <a:r>
                        <a:rPr lang="hu-HU" sz="1400" u="none" cap="none" strike="noStrike"/>
                        <a:t>Specifikáció</a:t>
                      </a:r>
                      <a:endParaRPr/>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LANDSAT OLI</a:t>
                      </a:r>
                      <a:endParaRPr/>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Sentinel 2</a:t>
                      </a:r>
                      <a:endParaRPr/>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MODIS</a:t>
                      </a:r>
                      <a:endParaRPr/>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WorlView (kereskedelmi műhold)</a:t>
                      </a:r>
                      <a:endParaRPr/>
                    </a:p>
                  </a:txBody>
                  <a:tcPr marT="45725" marB="45725" marR="91450" marL="91450"/>
                </a:tc>
              </a:tr>
              <a:tr h="653925">
                <a:tc>
                  <a:txBody>
                    <a:bodyPr/>
                    <a:lstStyle/>
                    <a:p>
                      <a:pPr indent="0" lvl="0" marL="0" marR="0" rtl="0" algn="l">
                        <a:lnSpc>
                          <a:spcPct val="100000"/>
                        </a:lnSpc>
                        <a:spcBef>
                          <a:spcPts val="0"/>
                        </a:spcBef>
                        <a:spcAft>
                          <a:spcPts val="0"/>
                        </a:spcAft>
                        <a:buNone/>
                      </a:pPr>
                      <a:r>
                        <a:rPr b="1" lang="hu-HU" sz="1600" u="none" cap="none" strike="noStrike"/>
                        <a:t>Geometriai felbontás</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30 m, 15 m</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10 m, 20 m, 60 m</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250 m, 500 m, 1 km</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0,5 m (Pan)</a:t>
                      </a:r>
                      <a:endParaRPr/>
                    </a:p>
                    <a:p>
                      <a:pPr indent="0" lvl="0" marL="0" marR="0" rtl="0" algn="l">
                        <a:lnSpc>
                          <a:spcPct val="100000"/>
                        </a:lnSpc>
                        <a:spcBef>
                          <a:spcPts val="0"/>
                        </a:spcBef>
                        <a:spcAft>
                          <a:spcPts val="0"/>
                        </a:spcAft>
                        <a:buNone/>
                      </a:pPr>
                      <a:r>
                        <a:rPr lang="hu-HU" sz="1600" u="none" cap="none" strike="noStrike"/>
                        <a:t>&lt;</a:t>
                      </a:r>
                      <a:r>
                        <a:rPr lang="hu-HU" sz="1600" u="none" cap="none" strike="noStrike"/>
                        <a:t> </a:t>
                      </a:r>
                      <a:r>
                        <a:rPr lang="hu-HU" sz="1600" u="none" cap="none" strike="noStrike"/>
                        <a:t>2 m (MS)</a:t>
                      </a:r>
                      <a:endParaRPr/>
                    </a:p>
                    <a:p>
                      <a:pPr indent="0" lvl="0" marL="0" marR="0" rtl="0" algn="l">
                        <a:lnSpc>
                          <a:spcPct val="100000"/>
                        </a:lnSpc>
                        <a:spcBef>
                          <a:spcPts val="0"/>
                        </a:spcBef>
                        <a:spcAft>
                          <a:spcPts val="0"/>
                        </a:spcAft>
                        <a:buNone/>
                      </a:pPr>
                      <a:r>
                        <a:rPr lang="hu-HU" sz="1600" u="none" cap="none" strike="noStrike"/>
                        <a:t>&lt; 4 m (SWIR)</a:t>
                      </a:r>
                      <a:endParaRPr/>
                    </a:p>
                  </a:txBody>
                  <a:tcPr marT="45725" marB="45725" marR="91450" marL="91450"/>
                </a:tc>
              </a:tr>
              <a:tr h="653925">
                <a:tc>
                  <a:txBody>
                    <a:bodyPr/>
                    <a:lstStyle/>
                    <a:p>
                      <a:pPr indent="0" lvl="0" marL="0" marR="0" rtl="0" algn="l">
                        <a:lnSpc>
                          <a:spcPct val="100000"/>
                        </a:lnSpc>
                        <a:spcBef>
                          <a:spcPts val="0"/>
                        </a:spcBef>
                        <a:spcAft>
                          <a:spcPts val="0"/>
                        </a:spcAft>
                        <a:buNone/>
                      </a:pPr>
                      <a:r>
                        <a:rPr b="1" lang="hu-HU" sz="1600" u="none" cap="none" strike="noStrike"/>
                        <a:t>Temporális felbontás</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16 nap</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5 nap</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1-2 nap</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Programozás </a:t>
                      </a:r>
                      <a:endParaRPr/>
                    </a:p>
                  </a:txBody>
                  <a:tcPr marT="45725" marB="45725" marR="91450" marL="91450"/>
                </a:tc>
              </a:tr>
              <a:tr h="400775">
                <a:tc>
                  <a:txBody>
                    <a:bodyPr/>
                    <a:lstStyle/>
                    <a:p>
                      <a:pPr indent="0" lvl="0" marL="0" marR="0" rtl="0" algn="l">
                        <a:lnSpc>
                          <a:spcPct val="100000"/>
                        </a:lnSpc>
                        <a:spcBef>
                          <a:spcPts val="0"/>
                        </a:spcBef>
                        <a:spcAft>
                          <a:spcPts val="0"/>
                        </a:spcAft>
                        <a:buNone/>
                      </a:pPr>
                      <a:r>
                        <a:rPr b="1" lang="hu-HU" sz="1600" u="none" cap="none" strike="noStrike"/>
                        <a:t>Spektrális felbontás</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9 sáv + 1 Pan</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13 sáv</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36 sáv</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8-8 sáv + 1 Pan</a:t>
                      </a:r>
                      <a:endParaRPr/>
                    </a:p>
                  </a:txBody>
                  <a:tcPr marT="45725" marB="45725" marR="91450" marL="91450"/>
                </a:tc>
              </a:tr>
              <a:tr h="468000">
                <a:tc>
                  <a:txBody>
                    <a:bodyPr/>
                    <a:lstStyle/>
                    <a:p>
                      <a:pPr indent="0" lvl="0" marL="0" marR="0" rtl="0" algn="l">
                        <a:lnSpc>
                          <a:spcPct val="100000"/>
                        </a:lnSpc>
                        <a:spcBef>
                          <a:spcPts val="0"/>
                        </a:spcBef>
                        <a:spcAft>
                          <a:spcPts val="0"/>
                        </a:spcAft>
                        <a:buNone/>
                      </a:pPr>
                      <a:r>
                        <a:rPr b="1" lang="hu-HU" sz="1600" u="none" cap="none" strike="noStrike"/>
                        <a:t>Elérhető</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2013-tól</a:t>
                      </a:r>
                      <a:endParaRPr/>
                    </a:p>
                    <a:p>
                      <a:pPr indent="0" lvl="0" marL="0" marR="0" rtl="0" algn="l">
                        <a:lnSpc>
                          <a:spcPct val="100000"/>
                        </a:lnSpc>
                        <a:spcBef>
                          <a:spcPts val="0"/>
                        </a:spcBef>
                        <a:spcAft>
                          <a:spcPts val="0"/>
                        </a:spcAft>
                        <a:buNone/>
                      </a:pPr>
                      <a:r>
                        <a:rPr lang="hu-HU" sz="1600" u="none" cap="none" strike="noStrike"/>
                        <a:t>1972-tól</a:t>
                      </a:r>
                      <a:r>
                        <a:rPr lang="hu-HU" sz="1600" u="none" cap="none" strike="noStrike"/>
                        <a:t> LANDSAT 1-7</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2015-tól</a:t>
                      </a:r>
                      <a:r>
                        <a:rPr lang="hu-HU" sz="1600" u="none" cap="none" strike="noStrike"/>
                        <a:t> </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2000</a:t>
                      </a:r>
                      <a:endParaRPr/>
                    </a:p>
                  </a:txBody>
                  <a:tcPr marT="45725" marB="45725" marR="91450" marL="91450"/>
                </a:tc>
                <a:tc>
                  <a:txBody>
                    <a:bodyPr/>
                    <a:lstStyle/>
                    <a:p>
                      <a:pPr indent="0" lvl="0" marL="0" marR="0" rtl="0" algn="l">
                        <a:lnSpc>
                          <a:spcPct val="100000"/>
                        </a:lnSpc>
                        <a:spcBef>
                          <a:spcPts val="0"/>
                        </a:spcBef>
                        <a:spcAft>
                          <a:spcPts val="0"/>
                        </a:spcAft>
                        <a:buNone/>
                      </a:pPr>
                      <a:r>
                        <a:rPr lang="hu-HU" sz="1600" u="none" cap="none" strike="noStrike"/>
                        <a:t>2007</a:t>
                      </a:r>
                      <a:endParaRPr/>
                    </a:p>
                  </a:txBody>
                  <a:tcPr marT="45725" marB="45725" marR="91450" marL="91450"/>
                </a:tc>
              </a:tr>
              <a:tr h="1461700">
                <a:tc>
                  <a:txBody>
                    <a:bodyPr/>
                    <a:lstStyle/>
                    <a:p>
                      <a:pPr indent="0" lvl="0" marL="0" marR="0" rtl="0" algn="l">
                        <a:lnSpc>
                          <a:spcPct val="100000"/>
                        </a:lnSpc>
                        <a:spcBef>
                          <a:spcPts val="0"/>
                        </a:spcBef>
                        <a:spcAft>
                          <a:spcPts val="0"/>
                        </a:spcAft>
                        <a:buNone/>
                      </a:pPr>
                      <a:r>
                        <a:rPr b="1" lang="hu-HU" sz="1400" u="none" cap="none" strike="noStrike"/>
                        <a:t>Adatbázis, feldolgozásának</a:t>
                      </a:r>
                      <a:r>
                        <a:rPr b="1" lang="hu-HU" sz="1400" u="none" cap="none" strike="noStrike"/>
                        <a:t> támogatása szabad forrású </a:t>
                      </a:r>
                      <a:r>
                        <a:rPr b="1" lang="hu-HU" sz="1400" u="none" cap="none" strike="noStrike"/>
                        <a:t>szoftverekkel  </a:t>
                      </a:r>
                      <a:endParaRPr/>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Regisztráció szükséges </a:t>
                      </a:r>
                      <a:endParaRPr/>
                    </a:p>
                    <a:p>
                      <a:pPr indent="0" lvl="0" marL="0" marR="0" rtl="0" algn="l">
                        <a:lnSpc>
                          <a:spcPct val="100000"/>
                        </a:lnSpc>
                        <a:spcBef>
                          <a:spcPts val="0"/>
                        </a:spcBef>
                        <a:spcAft>
                          <a:spcPts val="0"/>
                        </a:spcAft>
                        <a:buNone/>
                      </a:pPr>
                      <a:r>
                        <a:rPr lang="hu-HU" sz="1400" u="sng" cap="none" strike="noStrike">
                          <a:solidFill>
                            <a:schemeClr val="hlink"/>
                          </a:solidFill>
                          <a:hlinkClick r:id="rId3"/>
                        </a:rPr>
                        <a:t>https://www.usgs.gov</a:t>
                      </a:r>
                      <a:endParaRPr sz="1400" u="none" cap="none" strike="noStrike"/>
                    </a:p>
                    <a:p>
                      <a:pPr indent="0" lvl="0" marL="0" marR="0" rtl="0" algn="l">
                        <a:lnSpc>
                          <a:spcPct val="100000"/>
                        </a:lnSpc>
                        <a:spcBef>
                          <a:spcPts val="0"/>
                        </a:spcBef>
                        <a:spcAft>
                          <a:spcPts val="0"/>
                        </a:spcAft>
                        <a:buNone/>
                      </a:pPr>
                      <a:r>
                        <a:rPr lang="hu-HU" sz="1400" u="sng" cap="none" strike="noStrike">
                          <a:solidFill>
                            <a:schemeClr val="hlink"/>
                          </a:solidFill>
                          <a:hlinkClick r:id="rId4"/>
                        </a:rPr>
                        <a:t>http://landsat.gsfc.nasa.gov/</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Regisztráció szükséges </a:t>
                      </a:r>
                      <a:r>
                        <a:rPr lang="hu-HU" sz="1400" u="sng" cap="none" strike="noStrike">
                          <a:solidFill>
                            <a:schemeClr val="hlink"/>
                          </a:solidFill>
                          <a:hlinkClick r:id="rId5"/>
                        </a:rPr>
                        <a:t>https://scihub.copernicus.eu</a:t>
                      </a:r>
                      <a:endParaRPr sz="1400" u="none" cap="none" strike="noStrike"/>
                    </a:p>
                    <a:p>
                      <a:pPr indent="0" lvl="0" marL="0" marR="0" rtl="0" algn="l">
                        <a:lnSpc>
                          <a:spcPct val="100000"/>
                        </a:lnSpc>
                        <a:spcBef>
                          <a:spcPts val="0"/>
                        </a:spcBef>
                        <a:spcAft>
                          <a:spcPts val="0"/>
                        </a:spcAft>
                        <a:buNone/>
                      </a:pPr>
                      <a:r>
                        <a:rPr lang="hu-HU" sz="1400" u="none" cap="none" strike="noStrike"/>
                        <a:t>Sentinel 2 MSI Surface </a:t>
                      </a:r>
                      <a:endParaRPr/>
                    </a:p>
                    <a:p>
                      <a:pPr indent="0" lvl="0" marL="0" marR="0" rtl="0" algn="l">
                        <a:lnSpc>
                          <a:spcPct val="100000"/>
                        </a:lnSpc>
                        <a:spcBef>
                          <a:spcPts val="0"/>
                        </a:spcBef>
                        <a:spcAft>
                          <a:spcPts val="0"/>
                        </a:spcAft>
                        <a:buNone/>
                      </a:pPr>
                      <a:r>
                        <a:rPr lang="hu-HU" sz="1400" u="none" cap="none" strike="noStrike"/>
                        <a:t>QGIS, SNAP, Google Earth Engine, EO</a:t>
                      </a:r>
                      <a:r>
                        <a:rPr lang="hu-HU" sz="1400" u="none" cap="none" strike="noStrike"/>
                        <a:t> Browser</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400" u="sng" cap="none" strike="noStrike">
                          <a:solidFill>
                            <a:schemeClr val="hlink"/>
                          </a:solidFill>
                          <a:hlinkClick r:id="rId6"/>
                        </a:rPr>
                        <a:t>https://modis.gsfc.nasa.gov/data/dataprod/</a:t>
                      </a:r>
                      <a:endParaRPr sz="1400" u="none" cap="none" strike="noStrike"/>
                    </a:p>
                    <a:p>
                      <a:pPr indent="0" lvl="0" marL="0" marR="0" rtl="0" algn="l">
                        <a:lnSpc>
                          <a:spcPct val="100000"/>
                        </a:lnSpc>
                        <a:spcBef>
                          <a:spcPts val="0"/>
                        </a:spcBef>
                        <a:spcAft>
                          <a:spcPts val="0"/>
                        </a:spcAft>
                        <a:buNone/>
                      </a:pPr>
                      <a:r>
                        <a:rPr lang="hu-HU" sz="1400" u="none" cap="none" strike="noStrike"/>
                        <a:t>Elérhető termékek pl. Vegetációs indexek (NDVI, EVI), Levél index (LAI), evapotranszpiráció </a:t>
                      </a:r>
                      <a:endParaRPr/>
                    </a:p>
                  </a:txBody>
                  <a:tcPr marT="45725" marB="45725" marR="91450" marL="91450"/>
                </a:tc>
                <a:tc>
                  <a:txBody>
                    <a:bodyPr/>
                    <a:lstStyle/>
                    <a:p>
                      <a:pPr indent="0" lvl="0" marL="0" marR="0" rtl="0" algn="l">
                        <a:lnSpc>
                          <a:spcPct val="100000"/>
                        </a:lnSpc>
                        <a:spcBef>
                          <a:spcPts val="0"/>
                        </a:spcBef>
                        <a:spcAft>
                          <a:spcPts val="0"/>
                        </a:spcAft>
                        <a:buNone/>
                      </a:pPr>
                      <a:r>
                        <a:rPr lang="hu-HU" sz="1400" u="sng" cap="none" strike="noStrike">
                          <a:solidFill>
                            <a:schemeClr val="hlink"/>
                          </a:solidFill>
                          <a:hlinkClick r:id="rId7"/>
                        </a:rPr>
                        <a:t>www.satimagingcorp.com/satellite-sensors/worldview-3/</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
        <p:nvSpPr>
          <p:cNvPr id="352" name="Google Shape;352;p44"/>
          <p:cNvSpPr txBox="1"/>
          <p:nvPr/>
        </p:nvSpPr>
        <p:spPr>
          <a:xfrm>
            <a:off x="2933400" y="6242400"/>
            <a:ext cx="894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hu-HU">
                <a:solidFill>
                  <a:schemeClr val="dk1"/>
                </a:solidFill>
              </a:rPr>
              <a:t>A felvevőrendszerek - </a:t>
            </a:r>
            <a:r>
              <a:rPr i="1" lang="hu-HU">
                <a:solidFill>
                  <a:schemeClr val="dk1"/>
                </a:solidFill>
              </a:rPr>
              <a:t>a teljesség igénye nélkül – példaként kerültek bemutatásra.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Mit várunk a műholdas rendszerektől? </a:t>
            </a:r>
            <a:endParaRPr/>
          </a:p>
        </p:txBody>
      </p:sp>
      <p:sp>
        <p:nvSpPr>
          <p:cNvPr id="358" name="Google Shape;358;p45"/>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lang="hu-HU"/>
              <a:t>Adatok, adatok, adatok…. </a:t>
            </a:r>
            <a:endParaRPr/>
          </a:p>
          <a:p>
            <a:pPr indent="-342900" lvl="1" marL="914400" rtl="0" algn="l">
              <a:lnSpc>
                <a:spcPct val="90000"/>
              </a:lnSpc>
              <a:spcBef>
                <a:spcPts val="500"/>
              </a:spcBef>
              <a:spcAft>
                <a:spcPts val="0"/>
              </a:spcAft>
              <a:buSzPts val="1800"/>
              <a:buChar char="•"/>
            </a:pPr>
            <a:r>
              <a:rPr lang="hu-HU"/>
              <a:t>nagy területekről (pl. 5000 - 36 000 km</a:t>
            </a:r>
            <a:r>
              <a:rPr baseline="30000" lang="hu-HU"/>
              <a:t>2</a:t>
            </a:r>
            <a:r>
              <a:rPr lang="hu-HU"/>
              <a:t>-es)</a:t>
            </a:r>
            <a:endParaRPr/>
          </a:p>
          <a:p>
            <a:pPr indent="-342900" lvl="1" marL="914400" rtl="0" algn="l">
              <a:lnSpc>
                <a:spcPct val="90000"/>
              </a:lnSpc>
              <a:spcBef>
                <a:spcPts val="500"/>
              </a:spcBef>
              <a:spcAft>
                <a:spcPts val="0"/>
              </a:spcAft>
              <a:buSzPts val="1800"/>
              <a:buChar char="•"/>
            </a:pPr>
            <a:r>
              <a:rPr lang="hu-HU"/>
              <a:t>részletes (pl. 1x1 m - 30x30 m-es pixelméret) </a:t>
            </a:r>
            <a:endParaRPr/>
          </a:p>
          <a:p>
            <a:pPr indent="-342900" lvl="1" marL="914400" rtl="0" algn="l">
              <a:lnSpc>
                <a:spcPct val="90000"/>
              </a:lnSpc>
              <a:spcBef>
                <a:spcPts val="500"/>
              </a:spcBef>
              <a:spcAft>
                <a:spcPts val="0"/>
              </a:spcAft>
              <a:buSzPts val="1800"/>
              <a:buFont typeface="Arial"/>
              <a:buChar char="•"/>
            </a:pPr>
            <a:r>
              <a:rPr lang="hu-HU"/>
              <a:t>homogén </a:t>
            </a:r>
            <a:endParaRPr/>
          </a:p>
          <a:p>
            <a:pPr indent="-342900" lvl="1" marL="914400" rtl="0" algn="l">
              <a:lnSpc>
                <a:spcPct val="90000"/>
              </a:lnSpc>
              <a:spcBef>
                <a:spcPts val="500"/>
              </a:spcBef>
              <a:spcAft>
                <a:spcPts val="0"/>
              </a:spcAft>
              <a:buSzPts val="1800"/>
              <a:buFont typeface="Arial"/>
              <a:buChar char="•"/>
            </a:pPr>
            <a:r>
              <a:rPr lang="hu-HU"/>
              <a:t>periodikusan ismétlődő adatok</a:t>
            </a:r>
            <a:endParaRPr/>
          </a:p>
          <a:p>
            <a:pPr indent="0" lvl="0" marL="114300" rtl="0" algn="l">
              <a:lnSpc>
                <a:spcPct val="90000"/>
              </a:lnSpc>
              <a:spcBef>
                <a:spcPts val="1000"/>
              </a:spcBef>
              <a:spcAft>
                <a:spcPts val="0"/>
              </a:spcAft>
              <a:buSzPts val="1800"/>
              <a:buNone/>
            </a:pPr>
            <a:r>
              <a:rPr lang="hu-HU"/>
              <a:t>Látvány</a:t>
            </a:r>
            <a:endParaRPr/>
          </a:p>
          <a:p>
            <a:pPr indent="0" lvl="0" marL="114300" rtl="0" algn="l">
              <a:lnSpc>
                <a:spcPct val="90000"/>
              </a:lnSpc>
              <a:spcBef>
                <a:spcPts val="1000"/>
              </a:spcBef>
              <a:spcAft>
                <a:spcPts val="0"/>
              </a:spcAft>
              <a:buSzPts val="1800"/>
              <a:buNone/>
            </a:pPr>
            <a:r>
              <a:rPr lang="hu-HU"/>
              <a:t>Információ</a:t>
            </a:r>
            <a:endParaRPr/>
          </a:p>
          <a:p>
            <a:pPr indent="-342900" lvl="1" marL="914400" rtl="0" algn="l">
              <a:lnSpc>
                <a:spcPct val="90000"/>
              </a:lnSpc>
              <a:spcBef>
                <a:spcPts val="500"/>
              </a:spcBef>
              <a:spcAft>
                <a:spcPts val="0"/>
              </a:spcAft>
              <a:buSzPts val="1800"/>
              <a:buChar char="•"/>
            </a:pPr>
            <a:r>
              <a:rPr lang="hu-HU"/>
              <a:t>Képelemzés (vizuális, digitális) </a:t>
            </a:r>
            <a:endParaRPr/>
          </a:p>
          <a:p>
            <a:pPr indent="-342900" lvl="1" marL="914400" rtl="0" algn="l">
              <a:lnSpc>
                <a:spcPct val="90000"/>
              </a:lnSpc>
              <a:spcBef>
                <a:spcPts val="500"/>
              </a:spcBef>
              <a:spcAft>
                <a:spcPts val="0"/>
              </a:spcAft>
              <a:buSzPts val="1800"/>
              <a:buChar char="•"/>
            </a:pPr>
            <a:r>
              <a:rPr lang="hu-HU"/>
              <a:t>Szoftverek </a:t>
            </a:r>
            <a:endParaRPr/>
          </a:p>
          <a:p>
            <a:pPr indent="-342900" lvl="1" marL="914400" rtl="0" algn="l">
              <a:lnSpc>
                <a:spcPct val="90000"/>
              </a:lnSpc>
              <a:spcBef>
                <a:spcPts val="500"/>
              </a:spcBef>
              <a:spcAft>
                <a:spcPts val="0"/>
              </a:spcAft>
              <a:buSzPts val="1800"/>
              <a:buChar char="•"/>
            </a:pPr>
            <a:r>
              <a:rPr lang="hu-HU"/>
              <a:t>Algoritmusok </a:t>
            </a:r>
            <a:endParaRPr/>
          </a:p>
          <a:p>
            <a:pPr indent="-228600" lvl="0" marL="457200" rtl="0" algn="l">
              <a:lnSpc>
                <a:spcPct val="90000"/>
              </a:lnSpc>
              <a:spcBef>
                <a:spcPts val="1000"/>
              </a:spcBef>
              <a:spcAft>
                <a:spcPts val="0"/>
              </a:spcAft>
              <a:buClr>
                <a:srgbClr val="1C9E4A"/>
              </a:buClr>
              <a:buSzPts val="1800"/>
              <a:buNone/>
            </a:pPr>
            <a:r>
              <a:t/>
            </a:r>
            <a:endParaRPr/>
          </a:p>
        </p:txBody>
      </p:sp>
      <p:pic>
        <p:nvPicPr>
          <p:cNvPr id="359" name="Google Shape;359;p45"/>
          <p:cNvPicPr preferRelativeResize="0"/>
          <p:nvPr/>
        </p:nvPicPr>
        <p:blipFill rotWithShape="1">
          <a:blip r:embed="rId3">
            <a:alphaModFix/>
          </a:blip>
          <a:srcRect b="0" l="0" r="0" t="0"/>
          <a:stretch/>
        </p:blipFill>
        <p:spPr>
          <a:xfrm>
            <a:off x="5866227" y="3162300"/>
            <a:ext cx="6383703" cy="3581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6"/>
          <p:cNvSpPr/>
          <p:nvPr/>
        </p:nvSpPr>
        <p:spPr>
          <a:xfrm>
            <a:off x="9334500" y="5353538"/>
            <a:ext cx="1066800" cy="1056787"/>
          </a:xfrm>
          <a:prstGeom prst="rect">
            <a:avLst/>
          </a:prstGeom>
          <a:solidFill>
            <a:srgbClr val="525252"/>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5" name="Google Shape;365;p4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Digitális műholdfelvétel pixeles felépítése </a:t>
            </a:r>
            <a:br>
              <a:rPr lang="hu-HU"/>
            </a:br>
            <a:r>
              <a:rPr lang="hu-HU"/>
              <a:t> </a:t>
            </a:r>
            <a:endParaRPr/>
          </a:p>
        </p:txBody>
      </p:sp>
      <p:sp>
        <p:nvSpPr>
          <p:cNvPr id="366" name="Google Shape;366;p46"/>
          <p:cNvSpPr txBox="1"/>
          <p:nvPr>
            <p:ph idx="1" type="body"/>
          </p:nvPr>
        </p:nvSpPr>
        <p:spPr>
          <a:xfrm>
            <a:off x="321548" y="1825625"/>
            <a:ext cx="6012578" cy="4351338"/>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just">
              <a:lnSpc>
                <a:spcPct val="90000"/>
              </a:lnSpc>
              <a:spcBef>
                <a:spcPts val="1000"/>
              </a:spcBef>
              <a:spcAft>
                <a:spcPts val="0"/>
              </a:spcAft>
              <a:buSzPct val="75630"/>
              <a:buChar char="•"/>
            </a:pPr>
            <a:r>
              <a:rPr lang="hu-HU"/>
              <a:t>A pásztázással készített felvételeket </a:t>
            </a:r>
            <a:r>
              <a:rPr b="1" lang="hu-HU"/>
              <a:t>szabályos négyzetrács</a:t>
            </a:r>
            <a:r>
              <a:rPr lang="hu-HU"/>
              <a:t>hoz</a:t>
            </a:r>
            <a:r>
              <a:rPr b="1" lang="hu-HU"/>
              <a:t> </a:t>
            </a:r>
            <a:r>
              <a:rPr lang="hu-HU"/>
              <a:t>lehet hasonlítani</a:t>
            </a:r>
            <a:endParaRPr/>
          </a:p>
          <a:p>
            <a:pPr indent="-342900" lvl="0" marL="457200" rtl="0" algn="just">
              <a:lnSpc>
                <a:spcPct val="90000"/>
              </a:lnSpc>
              <a:spcBef>
                <a:spcPts val="1000"/>
              </a:spcBef>
              <a:spcAft>
                <a:spcPts val="0"/>
              </a:spcAft>
              <a:buSzPct val="75630"/>
              <a:buChar char="•"/>
            </a:pPr>
            <a:r>
              <a:rPr lang="hu-HU"/>
              <a:t>Minden képelemhez (</a:t>
            </a:r>
            <a:r>
              <a:rPr b="1" lang="hu-HU"/>
              <a:t>pixe</a:t>
            </a:r>
            <a:r>
              <a:rPr lang="hu-HU"/>
              <a:t>lhez) annyi számérték tartozik, ahány sávban működik a felvevő. Pl. 13 sávos (Sentinel 2) felvétel esetén 13 érték.</a:t>
            </a:r>
            <a:endParaRPr/>
          </a:p>
          <a:p>
            <a:pPr indent="-342900" lvl="0" marL="457200" rtl="0" algn="just">
              <a:lnSpc>
                <a:spcPct val="90000"/>
              </a:lnSpc>
              <a:spcBef>
                <a:spcPts val="1000"/>
              </a:spcBef>
              <a:spcAft>
                <a:spcPts val="0"/>
              </a:spcAft>
              <a:buSzPct val="75630"/>
              <a:buChar char="•"/>
            </a:pPr>
            <a:r>
              <a:rPr lang="hu-HU"/>
              <a:t>Ezek az értékek </a:t>
            </a:r>
            <a:r>
              <a:rPr b="1" lang="hu-HU"/>
              <a:t>pozitív egész számok </a:t>
            </a:r>
            <a:r>
              <a:rPr lang="hu-HU"/>
              <a:t>és a leggyakoribb esetben 0-tól 255-ig terjednek, de a radiometriai felbontástól függően több ezer is lehet. </a:t>
            </a:r>
            <a:endParaRPr/>
          </a:p>
          <a:p>
            <a:pPr indent="-342900" lvl="0" marL="457200" rtl="0" algn="just">
              <a:lnSpc>
                <a:spcPct val="90000"/>
              </a:lnSpc>
              <a:spcBef>
                <a:spcPts val="1000"/>
              </a:spcBef>
              <a:spcAft>
                <a:spcPts val="0"/>
              </a:spcAft>
              <a:buSzPct val="75630"/>
              <a:buChar char="•"/>
            </a:pPr>
            <a:r>
              <a:rPr lang="hu-HU"/>
              <a:t>Egy </a:t>
            </a:r>
            <a:r>
              <a:rPr b="1" lang="hu-HU"/>
              <a:t>pixel értéke </a:t>
            </a:r>
            <a:r>
              <a:rPr lang="hu-HU"/>
              <a:t>a sugárforrás által kibocsátott </a:t>
            </a:r>
            <a:r>
              <a:rPr b="1" lang="hu-HU"/>
              <a:t>energia eloszlásának, a légkör állapotának és a földfelszín spektrális tulajdonságainak a függvénye</a:t>
            </a:r>
            <a:r>
              <a:rPr lang="hu-HU"/>
              <a:t>. </a:t>
            </a:r>
            <a:endParaRPr/>
          </a:p>
        </p:txBody>
      </p:sp>
      <p:pic>
        <p:nvPicPr>
          <p:cNvPr id="367" name="Google Shape;367;p46"/>
          <p:cNvPicPr preferRelativeResize="0"/>
          <p:nvPr/>
        </p:nvPicPr>
        <p:blipFill rotWithShape="1">
          <a:blip r:embed="rId3">
            <a:alphaModFix/>
          </a:blip>
          <a:srcRect b="0" l="0" r="0" t="0"/>
          <a:stretch/>
        </p:blipFill>
        <p:spPr>
          <a:xfrm>
            <a:off x="9181196" y="545021"/>
            <a:ext cx="2093898" cy="1505098"/>
          </a:xfrm>
          <a:prstGeom prst="rect">
            <a:avLst/>
          </a:prstGeom>
          <a:noFill/>
          <a:ln cap="flat" cmpd="sng" w="9525">
            <a:solidFill>
              <a:srgbClr val="FF0000"/>
            </a:solidFill>
            <a:prstDash val="solid"/>
            <a:round/>
            <a:headEnd len="sm" w="sm" type="none"/>
            <a:tailEnd len="sm" w="sm" type="none"/>
          </a:ln>
        </p:spPr>
      </p:pic>
      <p:cxnSp>
        <p:nvCxnSpPr>
          <p:cNvPr id="368" name="Google Shape;368;p46"/>
          <p:cNvCxnSpPr/>
          <p:nvPr/>
        </p:nvCxnSpPr>
        <p:spPr>
          <a:xfrm flipH="1">
            <a:off x="9500419" y="2046264"/>
            <a:ext cx="727726" cy="508360"/>
          </a:xfrm>
          <a:prstGeom prst="straightConnector1">
            <a:avLst/>
          </a:prstGeom>
          <a:noFill/>
          <a:ln cap="flat" cmpd="sng" w="28575">
            <a:solidFill>
              <a:srgbClr val="FF0000"/>
            </a:solidFill>
            <a:prstDash val="solid"/>
            <a:round/>
            <a:headEnd len="sm" w="sm" type="none"/>
            <a:tailEnd len="med" w="med" type="triangle"/>
          </a:ln>
        </p:spPr>
      </p:cxnSp>
      <p:cxnSp>
        <p:nvCxnSpPr>
          <p:cNvPr id="369" name="Google Shape;369;p46"/>
          <p:cNvCxnSpPr/>
          <p:nvPr/>
        </p:nvCxnSpPr>
        <p:spPr>
          <a:xfrm flipH="1">
            <a:off x="6891875" y="1193346"/>
            <a:ext cx="2189676" cy="1338638"/>
          </a:xfrm>
          <a:prstGeom prst="straightConnector1">
            <a:avLst/>
          </a:prstGeom>
          <a:noFill/>
          <a:ln cap="flat" cmpd="sng" w="28575">
            <a:solidFill>
              <a:srgbClr val="FF0000"/>
            </a:solidFill>
            <a:prstDash val="solid"/>
            <a:round/>
            <a:headEnd len="sm" w="sm" type="none"/>
            <a:tailEnd len="med" w="med" type="triangle"/>
          </a:ln>
        </p:spPr>
      </p:cxnSp>
      <p:pic>
        <p:nvPicPr>
          <p:cNvPr id="370" name="Google Shape;370;p46"/>
          <p:cNvPicPr preferRelativeResize="0"/>
          <p:nvPr/>
        </p:nvPicPr>
        <p:blipFill rotWithShape="1">
          <a:blip r:embed="rId4">
            <a:alphaModFix/>
          </a:blip>
          <a:srcRect b="0" l="0" r="0" t="0"/>
          <a:stretch/>
        </p:blipFill>
        <p:spPr>
          <a:xfrm>
            <a:off x="6743469" y="2550768"/>
            <a:ext cx="5334462" cy="2511770"/>
          </a:xfrm>
          <a:prstGeom prst="rect">
            <a:avLst/>
          </a:prstGeom>
          <a:noFill/>
          <a:ln>
            <a:noFill/>
          </a:ln>
        </p:spPr>
      </p:pic>
      <p:pic>
        <p:nvPicPr>
          <p:cNvPr id="371" name="Google Shape;371;p46"/>
          <p:cNvPicPr preferRelativeResize="0"/>
          <p:nvPr/>
        </p:nvPicPr>
        <p:blipFill rotWithShape="1">
          <a:blip r:embed="rId5">
            <a:alphaModFix/>
          </a:blip>
          <a:srcRect b="0" l="0" r="0" t="0"/>
          <a:stretch/>
        </p:blipFill>
        <p:spPr>
          <a:xfrm rot="-5400000">
            <a:off x="7448439" y="4858584"/>
            <a:ext cx="1138157" cy="2128067"/>
          </a:xfrm>
          <a:prstGeom prst="rect">
            <a:avLst/>
          </a:prstGeom>
          <a:noFill/>
          <a:ln>
            <a:noFill/>
          </a:ln>
        </p:spPr>
      </p:pic>
      <p:sp>
        <p:nvSpPr>
          <p:cNvPr id="372" name="Google Shape;372;p46"/>
          <p:cNvSpPr txBox="1"/>
          <p:nvPr/>
        </p:nvSpPr>
        <p:spPr>
          <a:xfrm>
            <a:off x="9410700" y="5507118"/>
            <a:ext cx="9906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200" u="none" cap="none" strike="noStrike">
                <a:solidFill>
                  <a:schemeClr val="lt1"/>
                </a:solidFill>
                <a:latin typeface="Arial"/>
                <a:ea typeface="Arial"/>
                <a:cs typeface="Arial"/>
                <a:sym typeface="Arial"/>
              </a:rPr>
              <a:t>Pixel: a felvétel elemi alkotórésze</a:t>
            </a:r>
            <a:endParaRPr/>
          </a:p>
        </p:txBody>
      </p:sp>
      <p:cxnSp>
        <p:nvCxnSpPr>
          <p:cNvPr id="373" name="Google Shape;373;p46"/>
          <p:cNvCxnSpPr/>
          <p:nvPr/>
        </p:nvCxnSpPr>
        <p:spPr>
          <a:xfrm>
            <a:off x="7810500" y="6000750"/>
            <a:ext cx="1524000" cy="409575"/>
          </a:xfrm>
          <a:prstGeom prst="straightConnector1">
            <a:avLst/>
          </a:prstGeom>
          <a:noFill/>
          <a:ln cap="flat" cmpd="sng" w="28575">
            <a:solidFill>
              <a:srgbClr val="FF0000"/>
            </a:solidFill>
            <a:prstDash val="solid"/>
            <a:round/>
            <a:headEnd len="sm" w="sm"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45000"/>
              <a:buNone/>
            </a:pPr>
            <a:r>
              <a:rPr lang="hu-HU" sz="4000"/>
              <a:t>Adatból információ (folyamatábra)</a:t>
            </a:r>
            <a:endParaRPr sz="4000"/>
          </a:p>
          <a:p>
            <a:pPr indent="0" lvl="0" marL="0" rtl="0" algn="l">
              <a:lnSpc>
                <a:spcPct val="90000"/>
              </a:lnSpc>
              <a:spcBef>
                <a:spcPts val="0"/>
              </a:spcBef>
              <a:spcAft>
                <a:spcPts val="0"/>
              </a:spcAft>
              <a:buClr>
                <a:srgbClr val="1C9E4A"/>
              </a:buClr>
              <a:buSzPct val="50000"/>
              <a:buNone/>
            </a:pPr>
            <a:r>
              <a:rPr lang="hu-HU"/>
              <a:t>Adatnyerés - kiértékelés </a:t>
            </a:r>
            <a:br>
              <a:rPr lang="hu-HU"/>
            </a:br>
            <a:endParaRPr/>
          </a:p>
        </p:txBody>
      </p:sp>
      <p:pic>
        <p:nvPicPr>
          <p:cNvPr id="379" name="Google Shape;379;p47"/>
          <p:cNvPicPr preferRelativeResize="0"/>
          <p:nvPr/>
        </p:nvPicPr>
        <p:blipFill rotWithShape="1">
          <a:blip r:embed="rId3">
            <a:alphaModFix/>
          </a:blip>
          <a:srcRect b="0" l="0" r="0" t="3355"/>
          <a:stretch/>
        </p:blipFill>
        <p:spPr>
          <a:xfrm>
            <a:off x="771524" y="1690688"/>
            <a:ext cx="11224206" cy="49332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Előfeldolgozás </a:t>
            </a:r>
            <a:endParaRPr/>
          </a:p>
        </p:txBody>
      </p:sp>
      <p:sp>
        <p:nvSpPr>
          <p:cNvPr id="385" name="Google Shape;385;p48"/>
          <p:cNvSpPr txBox="1"/>
          <p:nvPr>
            <p:ph idx="1" type="body"/>
          </p:nvPr>
        </p:nvSpPr>
        <p:spPr>
          <a:xfrm>
            <a:off x="2093198" y="3619499"/>
            <a:ext cx="9593978" cy="2995613"/>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82949"/>
              <a:buNone/>
            </a:pPr>
            <a:r>
              <a:rPr lang="hu-HU"/>
              <a:t>Az </a:t>
            </a:r>
            <a:r>
              <a:rPr b="1" lang="hu-HU"/>
              <a:t>előfeldolgozás</a:t>
            </a:r>
            <a:r>
              <a:rPr lang="hu-HU"/>
              <a:t> célja a felvételek </a:t>
            </a:r>
            <a:r>
              <a:rPr b="1" lang="hu-HU"/>
              <a:t>gyakorlati felhasználásra alkalmassá tétele</a:t>
            </a:r>
            <a:endParaRPr/>
          </a:p>
          <a:p>
            <a:pPr indent="0" lvl="0" marL="114300" rtl="0" algn="l">
              <a:lnSpc>
                <a:spcPct val="90000"/>
              </a:lnSpc>
              <a:spcBef>
                <a:spcPts val="1000"/>
              </a:spcBef>
              <a:spcAft>
                <a:spcPts val="0"/>
              </a:spcAft>
              <a:buSzPct val="82949"/>
              <a:buNone/>
            </a:pPr>
            <a:r>
              <a:rPr b="1" lang="hu-HU">
                <a:solidFill>
                  <a:srgbClr val="00B050"/>
                </a:solidFill>
              </a:rPr>
              <a:t>Műveletek</a:t>
            </a:r>
            <a:endParaRPr/>
          </a:p>
          <a:p>
            <a:pPr indent="-342900" lvl="1" marL="914400" rtl="0" algn="l">
              <a:lnSpc>
                <a:spcPct val="90000"/>
              </a:lnSpc>
              <a:spcBef>
                <a:spcPts val="500"/>
              </a:spcBef>
              <a:spcAft>
                <a:spcPts val="0"/>
              </a:spcAft>
              <a:buSzPct val="96774"/>
              <a:buFont typeface="Arial"/>
              <a:buChar char="•"/>
            </a:pPr>
            <a:r>
              <a:rPr lang="hu-HU"/>
              <a:t>a képek bevitele a feldolgozó rendszerbe,</a:t>
            </a:r>
            <a:endParaRPr/>
          </a:p>
          <a:p>
            <a:pPr indent="-342900" lvl="1" marL="914400" rtl="0" algn="l">
              <a:lnSpc>
                <a:spcPct val="90000"/>
              </a:lnSpc>
              <a:spcBef>
                <a:spcPts val="500"/>
              </a:spcBef>
              <a:spcAft>
                <a:spcPts val="0"/>
              </a:spcAft>
              <a:buSzPct val="96774"/>
              <a:buFont typeface="Arial"/>
              <a:buChar char="•"/>
            </a:pPr>
            <a:r>
              <a:rPr lang="hu-HU"/>
              <a:t>az adatok megjelenítése, elemi képpont statisztikák számítása, </a:t>
            </a:r>
            <a:endParaRPr/>
          </a:p>
          <a:p>
            <a:pPr indent="-342900" lvl="1" marL="914400" rtl="0" algn="l">
              <a:lnSpc>
                <a:spcPct val="90000"/>
              </a:lnSpc>
              <a:spcBef>
                <a:spcPts val="500"/>
              </a:spcBef>
              <a:spcAft>
                <a:spcPts val="0"/>
              </a:spcAft>
              <a:buSzPct val="96774"/>
              <a:buFont typeface="Arial"/>
              <a:buChar char="•"/>
            </a:pPr>
            <a:r>
              <a:rPr lang="hu-HU"/>
              <a:t>radiometriai hibák csökkentése (radiometriai korrekció, légköri korrekció),</a:t>
            </a:r>
            <a:endParaRPr/>
          </a:p>
          <a:p>
            <a:pPr indent="-342900" lvl="1" marL="914400" rtl="0" algn="l">
              <a:lnSpc>
                <a:spcPct val="90000"/>
              </a:lnSpc>
              <a:spcBef>
                <a:spcPts val="500"/>
              </a:spcBef>
              <a:spcAft>
                <a:spcPts val="0"/>
              </a:spcAft>
              <a:buSzPct val="96774"/>
              <a:buFont typeface="Arial"/>
              <a:buChar char="•"/>
            </a:pPr>
            <a:r>
              <a:rPr lang="hu-HU"/>
              <a:t>vizuális interpretációt segítő eljárások végrehajtása (intenzitási műveletek: hisztogram transzformáció, szűrések, színkompozitok előállítása),</a:t>
            </a:r>
            <a:endParaRPr/>
          </a:p>
          <a:p>
            <a:pPr indent="-342900" lvl="1" marL="914400" rtl="0" algn="l">
              <a:lnSpc>
                <a:spcPct val="90000"/>
              </a:lnSpc>
              <a:spcBef>
                <a:spcPts val="500"/>
              </a:spcBef>
              <a:spcAft>
                <a:spcPts val="0"/>
              </a:spcAft>
              <a:buSzPct val="96774"/>
              <a:buFont typeface="Arial"/>
              <a:buChar char="•"/>
            </a:pPr>
            <a:r>
              <a:rPr lang="hu-HU"/>
              <a:t>térképi rendszerbe illesztés (geometriai transzformáció),</a:t>
            </a:r>
            <a:endParaRPr/>
          </a:p>
          <a:p>
            <a:pPr indent="-342900" lvl="1" marL="914400" rtl="0" algn="l">
              <a:lnSpc>
                <a:spcPct val="90000"/>
              </a:lnSpc>
              <a:spcBef>
                <a:spcPts val="500"/>
              </a:spcBef>
              <a:spcAft>
                <a:spcPts val="0"/>
              </a:spcAft>
              <a:buSzPct val="96774"/>
              <a:buFont typeface="Arial"/>
              <a:buChar char="•"/>
            </a:pPr>
            <a:r>
              <a:rPr lang="hu-HU"/>
              <a:t>adatcsökkenő eljárások alkalmazása (pl. indexek),</a:t>
            </a:r>
            <a:endParaRPr/>
          </a:p>
          <a:p>
            <a:pPr indent="-342900" lvl="1" marL="914400" rtl="0" algn="l">
              <a:lnSpc>
                <a:spcPct val="90000"/>
              </a:lnSpc>
              <a:spcBef>
                <a:spcPts val="500"/>
              </a:spcBef>
              <a:spcAft>
                <a:spcPts val="0"/>
              </a:spcAft>
              <a:buSzPct val="96774"/>
              <a:buFont typeface="Arial"/>
              <a:buChar char="•"/>
            </a:pPr>
            <a:r>
              <a:rPr lang="hu-HU"/>
              <a:t>az előfeldolgozott felvétel megjelenítése.</a:t>
            </a:r>
            <a:endParaRPr/>
          </a:p>
          <a:p>
            <a:pPr indent="-228600" lvl="0" marL="457200" rtl="0" algn="l">
              <a:lnSpc>
                <a:spcPct val="90000"/>
              </a:lnSpc>
              <a:spcBef>
                <a:spcPts val="1000"/>
              </a:spcBef>
              <a:spcAft>
                <a:spcPts val="0"/>
              </a:spcAft>
              <a:buClr>
                <a:srgbClr val="1C9E4A"/>
              </a:buClr>
              <a:buSzPct val="82949"/>
              <a:buNone/>
            </a:pPr>
            <a:r>
              <a:t/>
            </a:r>
            <a:endParaRPr/>
          </a:p>
        </p:txBody>
      </p:sp>
      <p:pic>
        <p:nvPicPr>
          <p:cNvPr id="386" name="Google Shape;386;p48"/>
          <p:cNvPicPr preferRelativeResize="0"/>
          <p:nvPr/>
        </p:nvPicPr>
        <p:blipFill rotWithShape="1">
          <a:blip r:embed="rId3">
            <a:alphaModFix/>
          </a:blip>
          <a:srcRect b="0" l="0" r="0" t="0"/>
          <a:stretch/>
        </p:blipFill>
        <p:spPr>
          <a:xfrm>
            <a:off x="4753534" y="679400"/>
            <a:ext cx="7218866" cy="2452850"/>
          </a:xfrm>
          <a:prstGeom prst="rect">
            <a:avLst/>
          </a:prstGeom>
          <a:noFill/>
          <a:ln>
            <a:noFill/>
          </a:ln>
        </p:spPr>
      </p:pic>
      <p:pic>
        <p:nvPicPr>
          <p:cNvPr id="387" name="Google Shape;387;p48"/>
          <p:cNvPicPr preferRelativeResize="0"/>
          <p:nvPr/>
        </p:nvPicPr>
        <p:blipFill rotWithShape="1">
          <a:blip r:embed="rId4">
            <a:alphaModFix/>
          </a:blip>
          <a:srcRect b="0" l="0" r="0" t="0"/>
          <a:stretch/>
        </p:blipFill>
        <p:spPr>
          <a:xfrm>
            <a:off x="379889" y="1413743"/>
            <a:ext cx="4188497" cy="1718516"/>
          </a:xfrm>
          <a:prstGeom prst="rect">
            <a:avLst/>
          </a:prstGeom>
          <a:noFill/>
          <a:ln>
            <a:noFill/>
          </a:ln>
        </p:spPr>
      </p:pic>
      <p:sp>
        <p:nvSpPr>
          <p:cNvPr id="388" name="Google Shape;388;p48"/>
          <p:cNvSpPr txBox="1"/>
          <p:nvPr/>
        </p:nvSpPr>
        <p:spPr>
          <a:xfrm>
            <a:off x="1015550" y="3132259"/>
            <a:ext cx="355282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Nyers és radiometriailag korrigált felvétel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Bevezetés 1.</a:t>
            </a:r>
            <a:br>
              <a:rPr lang="hu-HU"/>
            </a:br>
            <a:r>
              <a:rPr lang="hu-HU" sz="2400"/>
              <a:t>Távérzékelés a </a:t>
            </a:r>
            <a:r>
              <a:rPr lang="hu-HU" sz="2400"/>
              <a:t>mezőgazdaságban</a:t>
            </a:r>
            <a:r>
              <a:rPr lang="hu-HU" sz="2400"/>
              <a:t> </a:t>
            </a:r>
            <a:r>
              <a:rPr lang="hu-HU" sz="2400">
                <a:solidFill>
                  <a:srgbClr val="FF0000"/>
                </a:solidFill>
              </a:rPr>
              <a:t> </a:t>
            </a:r>
            <a:endParaRPr/>
          </a:p>
        </p:txBody>
      </p:sp>
      <p:sp>
        <p:nvSpPr>
          <p:cNvPr id="85" name="Google Shape;85;p16"/>
          <p:cNvSpPr txBox="1"/>
          <p:nvPr>
            <p:ph idx="1" type="body"/>
          </p:nvPr>
        </p:nvSpPr>
        <p:spPr>
          <a:xfrm>
            <a:off x="454900" y="1425575"/>
            <a:ext cx="11555700" cy="4812300"/>
          </a:xfrm>
          <a:prstGeom prst="rect">
            <a:avLst/>
          </a:prstGeom>
          <a:noFill/>
          <a:ln>
            <a:noFill/>
          </a:ln>
        </p:spPr>
        <p:txBody>
          <a:bodyPr anchorCtr="0" anchor="t" bIns="45700" lIns="91425" spcFirstLastPara="1" rIns="91425" wrap="square" tIns="45700">
            <a:noAutofit/>
          </a:bodyPr>
          <a:lstStyle/>
          <a:p>
            <a:pPr indent="0" lvl="0" marL="0" rtl="0" algn="just">
              <a:lnSpc>
                <a:spcPct val="107000"/>
              </a:lnSpc>
              <a:spcBef>
                <a:spcPts val="1000"/>
              </a:spcBef>
              <a:spcAft>
                <a:spcPts val="0"/>
              </a:spcAft>
              <a:buSzPts val="1800"/>
              <a:buNone/>
            </a:pPr>
            <a:r>
              <a:rPr lang="hu-HU" sz="1800"/>
              <a:t>A XXI. században az emberiségnek több új kihívással kell szembesülnie. Ilyen kihívásnak számít a megújuló természeti erőforrások fenntarthatósága, a mezőgazdasággal szemben támasztott elvárások, vagy a Föld népességének növekedése és a termőterület csökkenés problémája. A fenntartható fejlődés  csak a földhasználat optimalizálásával, a termőhely-specifikus gazdálkodással teljesíthetők. A megvalósítás alapvető követelménye a terület természeti adottságainak és a használat egyensúlyának megteremtése. Az utóbbi évtizedek műszaki tudományainak erőteljes fejlődése olyan új eszközöket, adatnyerési és technológiai megoldásokat kínál, melyek az életünk szinte minden területét forradalmasította, így a mezőgazdaságban is gyökeres változásokhoz vezetett. A meglévő technológiai korszerűsítés mellett megjelent a precíziós mezőgazdasági technológia. A precíziós mezőgazdaság fő törekvése a termőföldek helyfüggő művelése az optimális termésmennyiség elérése céljából. A precíziós gazdálkodás egyik alapfeltétele egy korszerű, naprakész információs rendszer kialakítása, amely a haszonnövény termesztési területéről, a talaj és a növény állapotáról, annak fejlődéséről szolgáltat információkat. Ilyen jellegű információs rendszer felállításához nélkülözhetetlen a modern adatnyerési és elemzési technológiák alkalmazása. </a:t>
            </a:r>
            <a:endParaRPr sz="1800"/>
          </a:p>
          <a:p>
            <a:pPr indent="0" lvl="0" marL="0" rtl="0" algn="just">
              <a:lnSpc>
                <a:spcPct val="107000"/>
              </a:lnSpc>
              <a:spcBef>
                <a:spcPts val="1000"/>
              </a:spcBef>
              <a:spcAft>
                <a:spcPts val="0"/>
              </a:spcAft>
              <a:buSzPts val="1800"/>
              <a:buNone/>
            </a:pPr>
            <a:r>
              <a:rPr lang="hu-HU" sz="1800"/>
              <a:t>A távérzékelés a leghatékonyabb eszköz a földfelszín felmérésében és változásainak nyomon követésében. A műholdas adatgyűjtés megváltoztatta a tudásunkat, lehetőséget adott a Föld más szemszögből történő kutatására, a földfelszín megfigyelésére, térképezésére, felszíni folyamatok nyomon követésére. </a:t>
            </a:r>
            <a:endParaRPr b="1" sz="800">
              <a:solidFill>
                <a:srgbClr val="548135"/>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9"/>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Előfeldolgozás/ példa 1.</a:t>
            </a:r>
            <a:endParaRPr/>
          </a:p>
        </p:txBody>
      </p:sp>
      <p:sp>
        <p:nvSpPr>
          <p:cNvPr id="394" name="Google Shape;394;p49"/>
          <p:cNvSpPr txBox="1"/>
          <p:nvPr>
            <p:ph idx="1" type="body"/>
          </p:nvPr>
        </p:nvSpPr>
        <p:spPr>
          <a:xfrm>
            <a:off x="419164" y="4659312"/>
            <a:ext cx="5009004" cy="13414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hu-HU" sz="2400"/>
              <a:t>Kontrasztfokozás</a:t>
            </a:r>
            <a:endParaRPr/>
          </a:p>
          <a:p>
            <a:pPr indent="0" lvl="0" marL="114300" rtl="0" algn="just">
              <a:lnSpc>
                <a:spcPct val="90000"/>
              </a:lnSpc>
              <a:spcBef>
                <a:spcPts val="1000"/>
              </a:spcBef>
              <a:spcAft>
                <a:spcPts val="0"/>
              </a:spcAft>
              <a:buSzPts val="1800"/>
              <a:buNone/>
            </a:pPr>
            <a:r>
              <a:rPr lang="hu-HU" sz="1600"/>
              <a:t>Hisztogram transzformáció során az eredeti kép intenzitás tartományát húzzuk szét a teljes (lehetséges) intenzitási tartományra. </a:t>
            </a:r>
            <a:endParaRPr/>
          </a:p>
        </p:txBody>
      </p:sp>
      <p:pic>
        <p:nvPicPr>
          <p:cNvPr id="395" name="Google Shape;395;p49"/>
          <p:cNvPicPr preferRelativeResize="0"/>
          <p:nvPr/>
        </p:nvPicPr>
        <p:blipFill rotWithShape="1">
          <a:blip r:embed="rId3">
            <a:alphaModFix/>
          </a:blip>
          <a:srcRect b="0" l="0" r="0" t="0"/>
          <a:stretch/>
        </p:blipFill>
        <p:spPr>
          <a:xfrm>
            <a:off x="6076951" y="4278267"/>
            <a:ext cx="5735598" cy="2347240"/>
          </a:xfrm>
          <a:prstGeom prst="rect">
            <a:avLst/>
          </a:prstGeom>
          <a:noFill/>
          <a:ln>
            <a:noFill/>
          </a:ln>
        </p:spPr>
      </p:pic>
      <p:sp>
        <p:nvSpPr>
          <p:cNvPr id="396" name="Google Shape;396;p49"/>
          <p:cNvSpPr/>
          <p:nvPr/>
        </p:nvSpPr>
        <p:spPr>
          <a:xfrm>
            <a:off x="6378282" y="5822827"/>
            <a:ext cx="6096000" cy="28353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t/>
            </a:r>
            <a:endParaRPr b="1" i="0" sz="1200" u="none" cap="none" strike="noStrike">
              <a:solidFill>
                <a:srgbClr val="000000"/>
              </a:solidFill>
              <a:latin typeface="Verdana"/>
              <a:ea typeface="Verdana"/>
              <a:cs typeface="Verdana"/>
              <a:sym typeface="Verdana"/>
            </a:endParaRPr>
          </a:p>
        </p:txBody>
      </p:sp>
      <p:pic>
        <p:nvPicPr>
          <p:cNvPr id="397" name="Google Shape;397;p49"/>
          <p:cNvPicPr preferRelativeResize="0"/>
          <p:nvPr/>
        </p:nvPicPr>
        <p:blipFill rotWithShape="1">
          <a:blip r:embed="rId4">
            <a:alphaModFix/>
          </a:blip>
          <a:srcRect b="0" l="0" r="0" t="0"/>
          <a:stretch/>
        </p:blipFill>
        <p:spPr>
          <a:xfrm>
            <a:off x="419164" y="1690688"/>
            <a:ext cx="4485002" cy="2908300"/>
          </a:xfrm>
          <a:prstGeom prst="rect">
            <a:avLst/>
          </a:prstGeom>
          <a:noFill/>
          <a:ln>
            <a:noFill/>
          </a:ln>
        </p:spPr>
      </p:pic>
      <p:sp>
        <p:nvSpPr>
          <p:cNvPr id="398" name="Google Shape;398;p49"/>
          <p:cNvSpPr/>
          <p:nvPr/>
        </p:nvSpPr>
        <p:spPr>
          <a:xfrm>
            <a:off x="5919948" y="3001617"/>
            <a:ext cx="5876503" cy="1162369"/>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1" i="0" lang="hu-HU" sz="2000" u="none" cap="none" strike="noStrike">
                <a:solidFill>
                  <a:srgbClr val="00B050"/>
                </a:solidFill>
                <a:latin typeface="Calibri"/>
                <a:ea typeface="Calibri"/>
                <a:cs typeface="Calibri"/>
                <a:sym typeface="Calibri"/>
              </a:rPr>
              <a:t>Geometriai korrekció</a:t>
            </a:r>
            <a:endParaRPr/>
          </a:p>
          <a:p>
            <a:pPr indent="0" lvl="0" marL="114300" marR="0" rtl="0" algn="just">
              <a:lnSpc>
                <a:spcPct val="90000"/>
              </a:lnSpc>
              <a:spcBef>
                <a:spcPts val="1000"/>
              </a:spcBef>
              <a:spcAft>
                <a:spcPts val="0"/>
              </a:spcAft>
              <a:buNone/>
            </a:pPr>
            <a:r>
              <a:rPr b="0" i="0" lang="hu-HU" sz="1600" u="none" cap="none" strike="noStrike">
                <a:solidFill>
                  <a:srgbClr val="00B050"/>
                </a:solidFill>
                <a:latin typeface="Calibri"/>
                <a:ea typeface="Calibri"/>
                <a:cs typeface="Calibri"/>
                <a:sym typeface="Calibri"/>
              </a:rPr>
              <a:t>Nyers és az EOV koordináta-rendszerbe illesztett felvétel, valamint a georeferáláshoz kiválasztott illesztő pontok. A felvételek két különböző időpontban készültek. </a:t>
            </a:r>
            <a:endParaRPr b="0" i="0" sz="2800" u="none" cap="none" strike="noStrike">
              <a:solidFill>
                <a:srgbClr val="1C9E4A"/>
              </a:solidFill>
              <a:latin typeface="Calibri"/>
              <a:ea typeface="Calibri"/>
              <a:cs typeface="Calibri"/>
              <a:sym typeface="Calibri"/>
            </a:endParaRPr>
          </a:p>
        </p:txBody>
      </p:sp>
      <p:pic>
        <p:nvPicPr>
          <p:cNvPr id="399" name="Google Shape;399;p49"/>
          <p:cNvPicPr preferRelativeResize="0"/>
          <p:nvPr/>
        </p:nvPicPr>
        <p:blipFill rotWithShape="1">
          <a:blip r:embed="rId5">
            <a:alphaModFix/>
          </a:blip>
          <a:srcRect b="0" l="0" r="0" t="0"/>
          <a:stretch/>
        </p:blipFill>
        <p:spPr>
          <a:xfrm>
            <a:off x="9079592" y="406447"/>
            <a:ext cx="2732956" cy="2244603"/>
          </a:xfrm>
          <a:prstGeom prst="rect">
            <a:avLst/>
          </a:prstGeom>
          <a:noFill/>
          <a:ln>
            <a:noFill/>
          </a:ln>
        </p:spPr>
      </p:pic>
      <p:sp>
        <p:nvSpPr>
          <p:cNvPr id="400" name="Google Shape;400;p49"/>
          <p:cNvSpPr/>
          <p:nvPr/>
        </p:nvSpPr>
        <p:spPr>
          <a:xfrm>
            <a:off x="5125557" y="654251"/>
            <a:ext cx="3732643"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rgbClr val="00B050"/>
                </a:solidFill>
                <a:latin typeface="Calibri"/>
                <a:ea typeface="Calibri"/>
                <a:cs typeface="Calibri"/>
                <a:sym typeface="Calibri"/>
              </a:rPr>
              <a:t>Légköri korrekció</a:t>
            </a:r>
            <a:endParaRPr/>
          </a:p>
          <a:p>
            <a:pPr indent="0" lvl="0" marL="0" marR="0" rtl="0" algn="just">
              <a:lnSpc>
                <a:spcPct val="100000"/>
              </a:lnSpc>
              <a:spcBef>
                <a:spcPts val="0"/>
              </a:spcBef>
              <a:spcAft>
                <a:spcPts val="0"/>
              </a:spcAft>
              <a:buNone/>
            </a:pPr>
            <a:r>
              <a:rPr b="0" i="0" lang="hu-HU" sz="1600" u="none" cap="none" strike="noStrike">
                <a:solidFill>
                  <a:srgbClr val="00B050"/>
                </a:solidFill>
                <a:latin typeface="Calibri"/>
                <a:ea typeface="Calibri"/>
                <a:cs typeface="Calibri"/>
                <a:sym typeface="Calibri"/>
              </a:rPr>
              <a:t>Színhelyes (RGB) és hamisszínes  kompozit (RGNIR). Az első kép eredeti adatokból készült, a második radiancia szintű korrekció,  illetve a harmadik légköri korrekció eredményeként látható</a:t>
            </a:r>
            <a:r>
              <a:rPr b="1" i="0" lang="hu-HU" sz="1600" u="none" cap="none" strike="noStrike">
                <a:solidFill>
                  <a:srgbClr val="00B050"/>
                </a:solidFill>
                <a:latin typeface="Calibri"/>
                <a:ea typeface="Calibri"/>
                <a:cs typeface="Calibri"/>
                <a:sym typeface="Calibri"/>
              </a:rPr>
              <a:t>.</a:t>
            </a:r>
            <a:endParaRPr/>
          </a:p>
          <a:p>
            <a:pPr indent="0" lvl="0" marL="0" marR="0" rtl="0" algn="l">
              <a:lnSpc>
                <a:spcPct val="100000"/>
              </a:lnSpc>
              <a:spcBef>
                <a:spcPts val="0"/>
              </a:spcBef>
              <a:spcAft>
                <a:spcPts val="0"/>
              </a:spcAft>
              <a:buNone/>
            </a:pPr>
            <a:r>
              <a:t/>
            </a:r>
            <a:endParaRPr b="1" i="0" sz="2000" u="none" cap="none" strike="noStrike">
              <a:solidFill>
                <a:srgbClr val="00B05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Előfeldolgozás/ példa 2.</a:t>
            </a:r>
            <a:endParaRPr/>
          </a:p>
        </p:txBody>
      </p:sp>
      <p:pic>
        <p:nvPicPr>
          <p:cNvPr id="406" name="Google Shape;406;p50"/>
          <p:cNvPicPr preferRelativeResize="0"/>
          <p:nvPr/>
        </p:nvPicPr>
        <p:blipFill rotWithShape="1">
          <a:blip r:embed="rId3">
            <a:alphaModFix/>
          </a:blip>
          <a:srcRect b="0" l="0" r="0" t="0"/>
          <a:stretch/>
        </p:blipFill>
        <p:spPr>
          <a:xfrm>
            <a:off x="200024" y="1549144"/>
            <a:ext cx="3545993" cy="2305189"/>
          </a:xfrm>
          <a:prstGeom prst="rect">
            <a:avLst/>
          </a:prstGeom>
          <a:noFill/>
          <a:ln>
            <a:noFill/>
          </a:ln>
        </p:spPr>
      </p:pic>
      <p:sp>
        <p:nvSpPr>
          <p:cNvPr id="407" name="Google Shape;407;p50"/>
          <p:cNvSpPr txBox="1"/>
          <p:nvPr>
            <p:ph idx="1" type="body"/>
          </p:nvPr>
        </p:nvSpPr>
        <p:spPr>
          <a:xfrm>
            <a:off x="873998" y="4258353"/>
            <a:ext cx="10765552" cy="2075772"/>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lang="hu-HU"/>
              <a:t>A színkompozit előállítása</a:t>
            </a:r>
            <a:endParaRPr/>
          </a:p>
          <a:p>
            <a:pPr indent="-342900" lvl="1" marL="914400" rtl="0" algn="l">
              <a:lnSpc>
                <a:spcPct val="90000"/>
              </a:lnSpc>
              <a:spcBef>
                <a:spcPts val="500"/>
              </a:spcBef>
              <a:spcAft>
                <a:spcPts val="0"/>
              </a:spcAft>
              <a:buSzPct val="88235"/>
              <a:buFont typeface="Arial"/>
              <a:buChar char="•"/>
            </a:pPr>
            <a:r>
              <a:rPr lang="hu-HU"/>
              <a:t>multispektrális felvétel sávjaihoz három alapszín hozzárendelése</a:t>
            </a:r>
            <a:endParaRPr/>
          </a:p>
          <a:p>
            <a:pPr indent="-342900" lvl="1" marL="914400" rtl="0" algn="l">
              <a:lnSpc>
                <a:spcPct val="90000"/>
              </a:lnSpc>
              <a:spcBef>
                <a:spcPts val="500"/>
              </a:spcBef>
              <a:spcAft>
                <a:spcPts val="0"/>
              </a:spcAft>
              <a:buSzPct val="88235"/>
              <a:buChar char="•"/>
            </a:pPr>
            <a:r>
              <a:rPr lang="hu-HU"/>
              <a:t>a felhasznált sávok </a:t>
            </a:r>
            <a:r>
              <a:rPr b="1" lang="hu-HU"/>
              <a:t>spektrális érzékenységétől </a:t>
            </a:r>
            <a:r>
              <a:rPr lang="hu-HU"/>
              <a:t>és az </a:t>
            </a:r>
            <a:r>
              <a:rPr b="1" lang="hu-HU"/>
              <a:t>alapszínek hozzárendelési sorrendjétől </a:t>
            </a:r>
            <a:r>
              <a:rPr lang="hu-HU"/>
              <a:t>függően lehet </a:t>
            </a:r>
            <a:r>
              <a:rPr b="1" lang="hu-HU"/>
              <a:t>színhelyes </a:t>
            </a:r>
            <a:r>
              <a:rPr lang="hu-HU"/>
              <a:t>és </a:t>
            </a:r>
            <a:r>
              <a:rPr b="1" lang="hu-HU"/>
              <a:t>hamisszínes</a:t>
            </a:r>
            <a:endParaRPr/>
          </a:p>
          <a:p>
            <a:pPr indent="-342900" lvl="1" marL="914400" rtl="0" algn="l">
              <a:lnSpc>
                <a:spcPct val="90000"/>
              </a:lnSpc>
              <a:spcBef>
                <a:spcPts val="500"/>
              </a:spcBef>
              <a:spcAft>
                <a:spcPts val="0"/>
              </a:spcAft>
              <a:buSzPct val="88235"/>
              <a:buChar char="•"/>
            </a:pPr>
            <a:r>
              <a:rPr lang="hu-HU"/>
              <a:t>leggyakrabban alkalmazott színkompozit a természetes színektől eltér és ún. hamisszínes felvételt ad, mely egy-egy látható (kódolt szín: Blue - kék), a közeli infravörös (kódolt szín: Red- piros) és a közép infravörös (kódolt szín: Green - zöld) sávot tartalmaz. </a:t>
            </a:r>
            <a:endParaRPr/>
          </a:p>
        </p:txBody>
      </p:sp>
      <p:pic>
        <p:nvPicPr>
          <p:cNvPr id="408" name="Google Shape;408;p50"/>
          <p:cNvPicPr preferRelativeResize="0"/>
          <p:nvPr/>
        </p:nvPicPr>
        <p:blipFill rotWithShape="1">
          <a:blip r:embed="rId4">
            <a:alphaModFix/>
          </a:blip>
          <a:srcRect b="0" l="0" r="0" t="0"/>
          <a:stretch/>
        </p:blipFill>
        <p:spPr>
          <a:xfrm>
            <a:off x="4337384" y="1531703"/>
            <a:ext cx="7539768" cy="2322630"/>
          </a:xfrm>
          <a:prstGeom prst="rect">
            <a:avLst/>
          </a:prstGeom>
          <a:noFill/>
          <a:ln>
            <a:noFill/>
          </a:ln>
        </p:spPr>
      </p:pic>
      <p:sp>
        <p:nvSpPr>
          <p:cNvPr id="409" name="Google Shape;409;p50"/>
          <p:cNvSpPr/>
          <p:nvPr/>
        </p:nvSpPr>
        <p:spPr>
          <a:xfrm>
            <a:off x="4230984" y="3854333"/>
            <a:ext cx="764616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600" u="none" cap="none" strike="noStrike">
                <a:solidFill>
                  <a:schemeClr val="dk1"/>
                </a:solidFill>
                <a:latin typeface="Calibri"/>
                <a:ea typeface="Calibri"/>
                <a:cs typeface="Calibri"/>
                <a:sym typeface="Calibri"/>
              </a:rPr>
              <a:t>Színhelyes kompozit Sentinel 2 (B,G,R)                Hamisszínes kompozit, Sentinel 2 (G,R,NIR) </a:t>
            </a:r>
            <a:endParaRPr/>
          </a:p>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Indexek </a:t>
            </a:r>
            <a:endParaRPr/>
          </a:p>
        </p:txBody>
      </p:sp>
      <p:sp>
        <p:nvSpPr>
          <p:cNvPr id="415" name="Google Shape;415;p51"/>
          <p:cNvSpPr txBox="1"/>
          <p:nvPr>
            <p:ph idx="1" type="body"/>
          </p:nvPr>
        </p:nvSpPr>
        <p:spPr>
          <a:xfrm>
            <a:off x="321550" y="1614150"/>
            <a:ext cx="6279300" cy="4669800"/>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l">
              <a:lnSpc>
                <a:spcPct val="90000"/>
              </a:lnSpc>
              <a:spcBef>
                <a:spcPts val="1000"/>
              </a:spcBef>
              <a:spcAft>
                <a:spcPts val="0"/>
              </a:spcAft>
              <a:buSzPct val="102857"/>
              <a:buNone/>
            </a:pPr>
            <a:r>
              <a:rPr b="1" lang="hu-HU"/>
              <a:t>Számítás</a:t>
            </a:r>
            <a:endParaRPr/>
          </a:p>
          <a:p>
            <a:pPr indent="-356616" lvl="0" marL="457200" rtl="0" algn="l">
              <a:lnSpc>
                <a:spcPct val="90000"/>
              </a:lnSpc>
              <a:spcBef>
                <a:spcPts val="1000"/>
              </a:spcBef>
              <a:spcAft>
                <a:spcPts val="0"/>
              </a:spcAft>
              <a:buClr>
                <a:srgbClr val="1C9E4A"/>
              </a:buClr>
              <a:buSzPct val="102857"/>
              <a:buChar char="•"/>
            </a:pPr>
            <a:r>
              <a:rPr lang="hu-HU"/>
              <a:t>a különbség és hányados képek</a:t>
            </a:r>
            <a:endParaRPr/>
          </a:p>
          <a:p>
            <a:pPr indent="-356616" lvl="0" marL="457200" rtl="0" algn="l">
              <a:lnSpc>
                <a:spcPct val="90000"/>
              </a:lnSpc>
              <a:spcBef>
                <a:spcPts val="1000"/>
              </a:spcBef>
              <a:spcAft>
                <a:spcPts val="0"/>
              </a:spcAft>
              <a:buClr>
                <a:srgbClr val="1C9E4A"/>
              </a:buClr>
              <a:buSzPct val="102857"/>
              <a:buChar char="•"/>
            </a:pPr>
            <a:r>
              <a:rPr lang="hu-HU"/>
              <a:t>az eredeti felvétel sávjai között elvégzett aritmetikai műveletek eredményei</a:t>
            </a:r>
            <a:endParaRPr/>
          </a:p>
          <a:p>
            <a:pPr indent="0" lvl="0" marL="114300" rtl="0" algn="l">
              <a:lnSpc>
                <a:spcPct val="90000"/>
              </a:lnSpc>
              <a:spcBef>
                <a:spcPts val="1000"/>
              </a:spcBef>
              <a:spcAft>
                <a:spcPts val="0"/>
              </a:spcAft>
              <a:buSzPct val="102857"/>
              <a:buNone/>
            </a:pPr>
            <a:r>
              <a:rPr b="1" lang="hu-HU"/>
              <a:t>Típusok </a:t>
            </a:r>
            <a:endParaRPr/>
          </a:p>
          <a:p>
            <a:pPr indent="-356616" lvl="0" marL="457200" rtl="0" algn="l">
              <a:lnSpc>
                <a:spcPct val="90000"/>
              </a:lnSpc>
              <a:spcBef>
                <a:spcPts val="1000"/>
              </a:spcBef>
              <a:spcAft>
                <a:spcPts val="0"/>
              </a:spcAft>
              <a:buClr>
                <a:srgbClr val="1C9E4A"/>
              </a:buClr>
              <a:buSzPct val="102857"/>
              <a:buChar char="•"/>
            </a:pPr>
            <a:r>
              <a:rPr lang="hu-HU"/>
              <a:t>Vegetáció, talaj, víz, nedvesség indexek</a:t>
            </a:r>
            <a:endParaRPr/>
          </a:p>
          <a:p>
            <a:pPr indent="0" lvl="0" marL="114300" rtl="0" algn="l">
              <a:lnSpc>
                <a:spcPct val="90000"/>
              </a:lnSpc>
              <a:spcBef>
                <a:spcPts val="1000"/>
              </a:spcBef>
              <a:spcAft>
                <a:spcPts val="0"/>
              </a:spcAft>
              <a:buSzPct val="102857"/>
              <a:buNone/>
            </a:pPr>
            <a:r>
              <a:rPr b="1" lang="hu-HU"/>
              <a:t>Alkalmazás (példák)</a:t>
            </a:r>
            <a:endParaRPr/>
          </a:p>
          <a:p>
            <a:pPr indent="-356616" lvl="0" marL="457200" rtl="0" algn="l">
              <a:lnSpc>
                <a:spcPct val="90000"/>
              </a:lnSpc>
              <a:spcBef>
                <a:spcPts val="1000"/>
              </a:spcBef>
              <a:spcAft>
                <a:spcPts val="0"/>
              </a:spcAft>
              <a:buClr>
                <a:srgbClr val="1C9E4A"/>
              </a:buClr>
              <a:buSzPct val="102857"/>
              <a:buChar char="•"/>
            </a:pPr>
            <a:r>
              <a:rPr lang="hu-HU"/>
              <a:t>Két vagy több sáv információjának bizonyos mértékű összevonása (adatcsökkentés)</a:t>
            </a:r>
            <a:endParaRPr/>
          </a:p>
          <a:p>
            <a:pPr indent="-356616" lvl="0" marL="457200" rtl="0" algn="l">
              <a:lnSpc>
                <a:spcPct val="90000"/>
              </a:lnSpc>
              <a:spcBef>
                <a:spcPts val="1000"/>
              </a:spcBef>
              <a:spcAft>
                <a:spcPts val="0"/>
              </a:spcAft>
              <a:buClr>
                <a:srgbClr val="1C9E4A"/>
              </a:buClr>
              <a:buSzPct val="102857"/>
              <a:buChar char="•"/>
            </a:pPr>
            <a:r>
              <a:rPr lang="hu-HU"/>
              <a:t>az eltérések kimutatása</a:t>
            </a:r>
            <a:endParaRPr/>
          </a:p>
          <a:p>
            <a:pPr indent="-356616" lvl="0" marL="457200" rtl="0" algn="l">
              <a:lnSpc>
                <a:spcPct val="90000"/>
              </a:lnSpc>
              <a:spcBef>
                <a:spcPts val="1000"/>
              </a:spcBef>
              <a:spcAft>
                <a:spcPts val="0"/>
              </a:spcAft>
              <a:buClr>
                <a:srgbClr val="1C9E4A"/>
              </a:buClr>
              <a:buSzPct val="102857"/>
              <a:buChar char="•"/>
            </a:pPr>
            <a:r>
              <a:rPr lang="hu-HU"/>
              <a:t>Normalizáció, különböző időpontban készült felvételek feldolgozása</a:t>
            </a:r>
            <a:endParaRPr/>
          </a:p>
          <a:p>
            <a:pPr indent="-356616" lvl="0" marL="457200" rtl="0" algn="l">
              <a:lnSpc>
                <a:spcPct val="90000"/>
              </a:lnSpc>
              <a:spcBef>
                <a:spcPts val="1000"/>
              </a:spcBef>
              <a:spcAft>
                <a:spcPts val="0"/>
              </a:spcAft>
              <a:buClr>
                <a:srgbClr val="1C9E4A"/>
              </a:buClr>
              <a:buSzPct val="102857"/>
              <a:buChar char="•"/>
            </a:pPr>
            <a:r>
              <a:rPr lang="hu-HU"/>
              <a:t>Térképezés: növényzet jelenlétének kimutatása és állapotának jellemzése, problémák detektálása,  a növényzet monitoringja </a:t>
            </a:r>
            <a:endParaRPr/>
          </a:p>
        </p:txBody>
      </p:sp>
      <p:pic>
        <p:nvPicPr>
          <p:cNvPr id="416" name="Google Shape;416;p51"/>
          <p:cNvPicPr preferRelativeResize="0"/>
          <p:nvPr/>
        </p:nvPicPr>
        <p:blipFill rotWithShape="1">
          <a:blip r:embed="rId3">
            <a:alphaModFix/>
          </a:blip>
          <a:srcRect b="0" l="0" r="0" t="0"/>
          <a:stretch/>
        </p:blipFill>
        <p:spPr>
          <a:xfrm>
            <a:off x="6742997" y="2580653"/>
            <a:ext cx="5153603" cy="3074079"/>
          </a:xfrm>
          <a:prstGeom prst="rect">
            <a:avLst/>
          </a:prstGeom>
          <a:noFill/>
          <a:ln>
            <a:noFill/>
          </a:ln>
        </p:spPr>
      </p:pic>
      <p:sp>
        <p:nvSpPr>
          <p:cNvPr id="417" name="Google Shape;417;p51"/>
          <p:cNvSpPr txBox="1"/>
          <p:nvPr/>
        </p:nvSpPr>
        <p:spPr>
          <a:xfrm>
            <a:off x="10051230" y="5281127"/>
            <a:ext cx="1845370"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200" u="none" cap="none" strike="noStrike">
                <a:solidFill>
                  <a:srgbClr val="000000"/>
                </a:solidFill>
                <a:latin typeface="Arial"/>
                <a:ea typeface="Arial"/>
                <a:cs typeface="Arial"/>
                <a:sym typeface="Arial"/>
              </a:rPr>
              <a:t>Indexek (NDVI, RATIO) </a:t>
            </a:r>
            <a:endParaRPr/>
          </a:p>
        </p:txBody>
      </p:sp>
      <p:pic>
        <p:nvPicPr>
          <p:cNvPr id="418" name="Google Shape;418;p51"/>
          <p:cNvPicPr preferRelativeResize="0"/>
          <p:nvPr/>
        </p:nvPicPr>
        <p:blipFill rotWithShape="1">
          <a:blip r:embed="rId4">
            <a:alphaModFix/>
          </a:blip>
          <a:srcRect b="0" l="0" r="0" t="0"/>
          <a:stretch/>
        </p:blipFill>
        <p:spPr>
          <a:xfrm>
            <a:off x="5155791" y="765175"/>
            <a:ext cx="6882981" cy="1469263"/>
          </a:xfrm>
          <a:prstGeom prst="rect">
            <a:avLst/>
          </a:prstGeom>
          <a:noFill/>
          <a:ln>
            <a:noFill/>
          </a:ln>
        </p:spPr>
      </p:pic>
      <p:sp>
        <p:nvSpPr>
          <p:cNvPr id="419" name="Google Shape;419;p51"/>
          <p:cNvSpPr/>
          <p:nvPr/>
        </p:nvSpPr>
        <p:spPr>
          <a:xfrm>
            <a:off x="6556306" y="5177678"/>
            <a:ext cx="3494924"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Calibri"/>
                <a:ea typeface="Calibri"/>
                <a:cs typeface="Calibri"/>
                <a:sym typeface="Calibri"/>
              </a:rPr>
              <a:t>The Normalised Difference Vegetation Index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1400" u="none" cap="none" strike="noStrike">
                <a:solidFill>
                  <a:srgbClr val="000000"/>
                </a:solidFill>
                <a:latin typeface="Calibri"/>
                <a:ea typeface="Calibri"/>
                <a:cs typeface="Calibri"/>
                <a:sym typeface="Calibri"/>
              </a:rPr>
              <a:t>NDVI = (NIR - Red) / (NIR + Red)</a:t>
            </a:r>
            <a:endParaRPr/>
          </a:p>
          <a:p>
            <a:pPr indent="0" lvl="0" marL="0" marR="0" rtl="0" algn="l">
              <a:lnSpc>
                <a:spcPct val="100000"/>
              </a:lnSpc>
              <a:spcBef>
                <a:spcPts val="0"/>
              </a:spcBef>
              <a:spcAft>
                <a:spcPts val="0"/>
              </a:spcAft>
              <a:buNone/>
            </a:pPr>
            <a:r>
              <a:rPr b="0" i="0" lang="hu-HU" sz="1400" u="none" cap="none" strike="noStrike">
                <a:solidFill>
                  <a:srgbClr val="000000"/>
                </a:solidFill>
                <a:latin typeface="Calibri"/>
                <a:ea typeface="Calibri"/>
                <a:cs typeface="Calibri"/>
                <a:sym typeface="Calibri"/>
              </a:rPr>
              <a:t>Ratio Vegetation Index </a:t>
            </a:r>
            <a:endParaRPr/>
          </a:p>
          <a:p>
            <a:pPr indent="0" lvl="0" marL="0" marR="0" rtl="0" algn="l">
              <a:lnSpc>
                <a:spcPct val="100000"/>
              </a:lnSpc>
              <a:spcBef>
                <a:spcPts val="0"/>
              </a:spcBef>
              <a:spcAft>
                <a:spcPts val="0"/>
              </a:spcAft>
              <a:buNone/>
            </a:pPr>
            <a:r>
              <a:rPr b="1" i="0" lang="hu-HU" sz="1400" u="none" cap="none" strike="noStrike">
                <a:solidFill>
                  <a:srgbClr val="000000"/>
                </a:solidFill>
                <a:latin typeface="Calibri"/>
                <a:ea typeface="Calibri"/>
                <a:cs typeface="Calibri"/>
                <a:sym typeface="Calibri"/>
              </a:rPr>
              <a:t>RATIO = NIR/RED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Példa/ Módosított vegetációs index</a:t>
            </a:r>
            <a:endParaRPr/>
          </a:p>
        </p:txBody>
      </p:sp>
      <p:sp>
        <p:nvSpPr>
          <p:cNvPr id="426" name="Google Shape;426;p52"/>
          <p:cNvSpPr txBox="1"/>
          <p:nvPr>
            <p:ph idx="1" type="body"/>
          </p:nvPr>
        </p:nvSpPr>
        <p:spPr>
          <a:xfrm>
            <a:off x="5824998" y="4417846"/>
            <a:ext cx="6335868" cy="203835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0"/>
              </a:spcAft>
              <a:buSzPct val="69498"/>
              <a:buNone/>
            </a:pPr>
            <a:r>
              <a:rPr lang="hu-HU"/>
              <a:t>SAVI = ( (NIR-Red) / (NIR+Red+L) ) · (1+L)</a:t>
            </a:r>
            <a:endParaRPr/>
          </a:p>
          <a:p>
            <a:pPr indent="0" lvl="0" marL="0" rtl="0" algn="l">
              <a:lnSpc>
                <a:spcPct val="90000"/>
              </a:lnSpc>
              <a:spcBef>
                <a:spcPts val="1000"/>
              </a:spcBef>
              <a:spcAft>
                <a:spcPts val="0"/>
              </a:spcAft>
              <a:buSzPct val="84606"/>
              <a:buNone/>
            </a:pPr>
            <a:r>
              <a:rPr lang="hu-HU" sz="2300"/>
              <a:t>L (módosító faktor) értéke a talaj fedettségétől függ. </a:t>
            </a:r>
            <a:endParaRPr sz="2300"/>
          </a:p>
          <a:p>
            <a:pPr indent="-342900" lvl="1" marL="914400" rtl="0" algn="l">
              <a:lnSpc>
                <a:spcPct val="90000"/>
              </a:lnSpc>
              <a:spcBef>
                <a:spcPts val="500"/>
              </a:spcBef>
              <a:spcAft>
                <a:spcPts val="0"/>
              </a:spcAft>
              <a:buSzPct val="84606"/>
              <a:buFont typeface="Arial"/>
              <a:buChar char="•"/>
            </a:pPr>
            <a:r>
              <a:rPr lang="hu-HU" sz="2300"/>
              <a:t>Teljes lefedettség esetén L = 0 (SAVI=NDVI) </a:t>
            </a:r>
            <a:endParaRPr/>
          </a:p>
          <a:p>
            <a:pPr indent="-342900" lvl="1" marL="914400" rtl="0" algn="l">
              <a:lnSpc>
                <a:spcPct val="90000"/>
              </a:lnSpc>
              <a:spcBef>
                <a:spcPts val="500"/>
              </a:spcBef>
              <a:spcAft>
                <a:spcPts val="0"/>
              </a:spcAft>
              <a:buSzPct val="84606"/>
              <a:buFont typeface="Arial"/>
              <a:buChar char="•"/>
            </a:pPr>
            <a:r>
              <a:rPr lang="hu-HU" sz="2300"/>
              <a:t>Minimális lefedettség (talaj visszaverődés dominál) L=1</a:t>
            </a:r>
            <a:endParaRPr/>
          </a:p>
          <a:p>
            <a:pPr indent="-342900" lvl="1" marL="914400" rtl="0" algn="l">
              <a:lnSpc>
                <a:spcPct val="90000"/>
              </a:lnSpc>
              <a:spcBef>
                <a:spcPts val="500"/>
              </a:spcBef>
              <a:spcAft>
                <a:spcPts val="0"/>
              </a:spcAft>
              <a:buSzPct val="84606"/>
              <a:buFont typeface="Arial"/>
              <a:buChar char="•"/>
            </a:pPr>
            <a:r>
              <a:rPr lang="hu-HU" sz="2300"/>
              <a:t>Közel 50%-os lefedettség L= 0.5</a:t>
            </a:r>
            <a:endParaRPr sz="2300"/>
          </a:p>
        </p:txBody>
      </p:sp>
      <p:sp>
        <p:nvSpPr>
          <p:cNvPr id="427" name="Google Shape;427;p5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hu-HU"/>
              <a:t>‹#›</a:t>
            </a:fld>
            <a:endParaRPr/>
          </a:p>
        </p:txBody>
      </p:sp>
      <p:pic>
        <p:nvPicPr>
          <p:cNvPr id="428" name="Google Shape;428;p52"/>
          <p:cNvPicPr preferRelativeResize="0"/>
          <p:nvPr/>
        </p:nvPicPr>
        <p:blipFill rotWithShape="1">
          <a:blip r:embed="rId3">
            <a:alphaModFix/>
          </a:blip>
          <a:srcRect b="0" l="0" r="0" t="0"/>
          <a:stretch/>
        </p:blipFill>
        <p:spPr>
          <a:xfrm>
            <a:off x="5975379" y="1585087"/>
            <a:ext cx="6035108" cy="1710532"/>
          </a:xfrm>
          <a:prstGeom prst="rect">
            <a:avLst/>
          </a:prstGeom>
          <a:noFill/>
          <a:ln>
            <a:noFill/>
          </a:ln>
        </p:spPr>
      </p:pic>
      <p:sp>
        <p:nvSpPr>
          <p:cNvPr id="429" name="Google Shape;429;p52"/>
          <p:cNvSpPr/>
          <p:nvPr/>
        </p:nvSpPr>
        <p:spPr>
          <a:xfrm>
            <a:off x="5916450" y="3364278"/>
            <a:ext cx="3076483" cy="800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Növényfejlődés korai stádiumában</a:t>
            </a:r>
            <a:endParaRPr/>
          </a:p>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(vegyes pixelek: növény-talaj)</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0" name="Google Shape;430;p52"/>
          <p:cNvSpPr/>
          <p:nvPr/>
        </p:nvSpPr>
        <p:spPr>
          <a:xfrm>
            <a:off x="9051507" y="3364278"/>
            <a:ext cx="295898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600" u="none" cap="none" strike="noStrike">
                <a:solidFill>
                  <a:srgbClr val="00B050"/>
                </a:solidFill>
                <a:latin typeface="Calibri"/>
                <a:ea typeface="Calibri"/>
                <a:cs typeface="Calibri"/>
                <a:sym typeface="Calibri"/>
              </a:rPr>
              <a:t>Teljes lefedettség (vegyes pixelek csak az erodált területen fordulnak elő)</a:t>
            </a:r>
            <a:endParaRPr/>
          </a:p>
        </p:txBody>
      </p:sp>
      <p:pic>
        <p:nvPicPr>
          <p:cNvPr id="431" name="Google Shape;431;p52"/>
          <p:cNvPicPr preferRelativeResize="0"/>
          <p:nvPr/>
        </p:nvPicPr>
        <p:blipFill rotWithShape="1">
          <a:blip r:embed="rId4">
            <a:alphaModFix/>
          </a:blip>
          <a:srcRect b="0" l="0" r="0" t="0"/>
          <a:stretch/>
        </p:blipFill>
        <p:spPr>
          <a:xfrm>
            <a:off x="510351" y="2560684"/>
            <a:ext cx="3922712" cy="3427100"/>
          </a:xfrm>
          <a:prstGeom prst="rect">
            <a:avLst/>
          </a:prstGeom>
          <a:noFill/>
          <a:ln>
            <a:noFill/>
          </a:ln>
        </p:spPr>
      </p:pic>
      <p:pic>
        <p:nvPicPr>
          <p:cNvPr id="432" name="Google Shape;432;p52"/>
          <p:cNvPicPr preferRelativeResize="0"/>
          <p:nvPr/>
        </p:nvPicPr>
        <p:blipFill rotWithShape="1">
          <a:blip r:embed="rId5">
            <a:alphaModFix/>
          </a:blip>
          <a:srcRect b="0" l="0" r="0" t="0"/>
          <a:stretch/>
        </p:blipFill>
        <p:spPr>
          <a:xfrm>
            <a:off x="2191580" y="4324350"/>
            <a:ext cx="2427422" cy="1663434"/>
          </a:xfrm>
          <a:prstGeom prst="rect">
            <a:avLst/>
          </a:prstGeom>
          <a:noFill/>
          <a:ln>
            <a:noFill/>
          </a:ln>
        </p:spPr>
      </p:pic>
      <p:sp>
        <p:nvSpPr>
          <p:cNvPr id="433" name="Google Shape;433;p52"/>
          <p:cNvSpPr/>
          <p:nvPr/>
        </p:nvSpPr>
        <p:spPr>
          <a:xfrm>
            <a:off x="393656" y="1985618"/>
            <a:ext cx="4718136" cy="5847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0" i="0" lang="hu-HU" sz="1600" u="none" cap="none" strike="noStrike">
                <a:solidFill>
                  <a:srgbClr val="00B050"/>
                </a:solidFill>
                <a:latin typeface="Calibri"/>
                <a:ea typeface="Calibri"/>
                <a:cs typeface="Calibri"/>
                <a:sym typeface="Calibri"/>
              </a:rPr>
              <a:t>Sentinel 2 alapján számítható</a:t>
            </a:r>
            <a:r>
              <a:rPr b="0" i="0" lang="hu-HU" sz="1600" u="none" cap="none" strike="noStrike">
                <a:solidFill>
                  <a:srgbClr val="00B050"/>
                </a:solidFill>
                <a:latin typeface="Calibri"/>
                <a:ea typeface="Calibri"/>
                <a:cs typeface="Calibri"/>
                <a:sym typeface="Calibri"/>
              </a:rPr>
              <a:t> </a:t>
            </a:r>
            <a:r>
              <a:rPr b="0" i="0" lang="hu-HU" sz="1600" u="none" cap="none" strike="noStrike">
                <a:solidFill>
                  <a:srgbClr val="00B050"/>
                </a:solidFill>
                <a:latin typeface="Calibri"/>
                <a:ea typeface="Calibri"/>
                <a:cs typeface="Calibri"/>
                <a:sym typeface="Calibri"/>
              </a:rPr>
              <a:t>indexek bázisa (</a:t>
            </a:r>
            <a:r>
              <a:rPr b="0" i="0" lang="hu-HU" sz="1600" u="none" cap="none" strike="noStrike">
                <a:solidFill>
                  <a:srgbClr val="00B050"/>
                </a:solidFill>
                <a:latin typeface="Calibri"/>
                <a:ea typeface="Calibri"/>
                <a:cs typeface="Calibri"/>
                <a:sym typeface="Calibri"/>
              </a:rPr>
              <a:t>IDB): </a:t>
            </a:r>
            <a:r>
              <a:rPr b="0" i="0" lang="hu-HU" sz="16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https://www.indexdatabase.de/</a:t>
            </a:r>
            <a:r>
              <a:rPr b="0" i="0" lang="hu-HU" sz="1600" u="none" cap="none" strike="noStrike">
                <a:solidFill>
                  <a:schemeClr val="dk1"/>
                </a:solidFill>
                <a:latin typeface="Calibri"/>
                <a:ea typeface="Calibri"/>
                <a:cs typeface="Calibri"/>
                <a:sym typeface="Calibri"/>
              </a:rPr>
              <a:t> </a:t>
            </a:r>
            <a:r>
              <a:rPr b="0" i="0" lang="hu-HU" sz="1600" u="none" cap="none" strike="noStrike">
                <a:solidFill>
                  <a:schemeClr val="dk1"/>
                </a:solidFill>
                <a:latin typeface="Calibri"/>
                <a:ea typeface="Calibri"/>
                <a:cs typeface="Calibri"/>
                <a:sym typeface="Calibri"/>
              </a:rPr>
              <a:t> </a:t>
            </a:r>
            <a:endParaRPr/>
          </a:p>
        </p:txBody>
      </p:sp>
      <p:sp>
        <p:nvSpPr>
          <p:cNvPr id="434" name="Google Shape;434;p52"/>
          <p:cNvSpPr/>
          <p:nvPr/>
        </p:nvSpPr>
        <p:spPr>
          <a:xfrm>
            <a:off x="321547" y="1690688"/>
            <a:ext cx="4469528" cy="4491037"/>
          </a:xfrm>
          <a:prstGeom prst="roundRect">
            <a:avLst>
              <a:gd fmla="val 16667" name="adj"/>
            </a:avLst>
          </a:pr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3"/>
          <p:cNvSpPr txBox="1"/>
          <p:nvPr>
            <p:ph type="title"/>
          </p:nvPr>
        </p:nvSpPr>
        <p:spPr>
          <a:xfrm>
            <a:off x="321547" y="365125"/>
            <a:ext cx="11555605" cy="112777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Adatelemzés, mint kihívás</a:t>
            </a:r>
            <a:br>
              <a:rPr lang="hu-HU"/>
            </a:br>
            <a:r>
              <a:rPr lang="hu-HU" sz="2700"/>
              <a:t>Adatok…mit kezdjünk velük? </a:t>
            </a:r>
            <a:endParaRPr/>
          </a:p>
        </p:txBody>
      </p:sp>
      <p:sp>
        <p:nvSpPr>
          <p:cNvPr id="440" name="Google Shape;440;p53"/>
          <p:cNvSpPr txBox="1"/>
          <p:nvPr>
            <p:ph idx="1" type="body"/>
          </p:nvPr>
        </p:nvSpPr>
        <p:spPr>
          <a:xfrm>
            <a:off x="321547" y="1825625"/>
            <a:ext cx="11555605" cy="2653069"/>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b="1" lang="hu-HU"/>
              <a:t>Adatok, adatok, adatok…. </a:t>
            </a:r>
            <a:endParaRPr/>
          </a:p>
          <a:p>
            <a:pPr indent="-342900" lvl="1" marL="914400" rtl="0" algn="l">
              <a:lnSpc>
                <a:spcPct val="90000"/>
              </a:lnSpc>
              <a:spcBef>
                <a:spcPts val="500"/>
              </a:spcBef>
              <a:spcAft>
                <a:spcPts val="0"/>
              </a:spcAft>
              <a:buSzPct val="88235"/>
              <a:buChar char="•"/>
            </a:pPr>
            <a:r>
              <a:rPr lang="hu-HU"/>
              <a:t>Az adatokhoz való hozzáférés </a:t>
            </a:r>
            <a:endParaRPr/>
          </a:p>
          <a:p>
            <a:pPr indent="-342900" lvl="1" marL="914400" rtl="0" algn="l">
              <a:lnSpc>
                <a:spcPct val="90000"/>
              </a:lnSpc>
              <a:spcBef>
                <a:spcPts val="500"/>
              </a:spcBef>
              <a:spcAft>
                <a:spcPts val="0"/>
              </a:spcAft>
              <a:buSzPct val="88235"/>
              <a:buChar char="•"/>
            </a:pPr>
            <a:r>
              <a:rPr lang="hu-HU"/>
              <a:t>Saját adatnyerési lehetőségek</a:t>
            </a:r>
            <a:endParaRPr/>
          </a:p>
          <a:p>
            <a:pPr indent="0" lvl="0" marL="114300" rtl="0" algn="l">
              <a:lnSpc>
                <a:spcPct val="90000"/>
              </a:lnSpc>
              <a:spcBef>
                <a:spcPts val="1000"/>
              </a:spcBef>
              <a:spcAft>
                <a:spcPts val="0"/>
              </a:spcAft>
              <a:buSzPct val="75630"/>
              <a:buNone/>
            </a:pPr>
            <a:r>
              <a:rPr b="1" lang="hu-HU"/>
              <a:t>Látvány</a:t>
            </a:r>
            <a:endParaRPr/>
          </a:p>
          <a:p>
            <a:pPr indent="0" lvl="0" marL="114300" rtl="0" algn="l">
              <a:lnSpc>
                <a:spcPct val="90000"/>
              </a:lnSpc>
              <a:spcBef>
                <a:spcPts val="1000"/>
              </a:spcBef>
              <a:spcAft>
                <a:spcPts val="0"/>
              </a:spcAft>
              <a:buSzPct val="75630"/>
              <a:buNone/>
            </a:pPr>
            <a:r>
              <a:rPr b="1" lang="hu-HU"/>
              <a:t>Információ</a:t>
            </a:r>
            <a:endParaRPr/>
          </a:p>
          <a:p>
            <a:pPr indent="0" lvl="1" marL="571500" rtl="0" algn="l">
              <a:lnSpc>
                <a:spcPct val="90000"/>
              </a:lnSpc>
              <a:spcBef>
                <a:spcPts val="500"/>
              </a:spcBef>
              <a:spcAft>
                <a:spcPts val="0"/>
              </a:spcAft>
              <a:buSzPct val="88235"/>
              <a:buNone/>
            </a:pPr>
            <a:r>
              <a:rPr lang="hu-HU"/>
              <a:t>Képelemzés (vizuális,           digitális) </a:t>
            </a:r>
            <a:endParaRPr/>
          </a:p>
          <a:p>
            <a:pPr indent="-342900" lvl="1" marL="914400" rtl="0" algn="l">
              <a:lnSpc>
                <a:spcPct val="90000"/>
              </a:lnSpc>
              <a:spcBef>
                <a:spcPts val="500"/>
              </a:spcBef>
              <a:spcAft>
                <a:spcPts val="0"/>
              </a:spcAft>
              <a:buSzPct val="88235"/>
              <a:buChar char="•"/>
            </a:pPr>
            <a:r>
              <a:rPr lang="hu-HU"/>
              <a:t>Szoftverek </a:t>
            </a:r>
            <a:endParaRPr/>
          </a:p>
          <a:p>
            <a:pPr indent="-342900" lvl="1" marL="914400" rtl="0" algn="l">
              <a:lnSpc>
                <a:spcPct val="90000"/>
              </a:lnSpc>
              <a:spcBef>
                <a:spcPts val="500"/>
              </a:spcBef>
              <a:spcAft>
                <a:spcPts val="0"/>
              </a:spcAft>
              <a:buSzPct val="88235"/>
              <a:buChar char="•"/>
            </a:pPr>
            <a:r>
              <a:rPr lang="hu-HU"/>
              <a:t>Algoritmusok </a:t>
            </a:r>
            <a:endParaRPr/>
          </a:p>
          <a:p>
            <a:pPr indent="-228600" lvl="0" marL="457200" rtl="0" algn="l">
              <a:lnSpc>
                <a:spcPct val="90000"/>
              </a:lnSpc>
              <a:spcBef>
                <a:spcPts val="1000"/>
              </a:spcBef>
              <a:spcAft>
                <a:spcPts val="0"/>
              </a:spcAft>
              <a:buClr>
                <a:srgbClr val="1C9E4A"/>
              </a:buClr>
              <a:buSzPct val="75630"/>
              <a:buNone/>
            </a:pPr>
            <a:r>
              <a:t/>
            </a:r>
            <a:endParaRPr/>
          </a:p>
        </p:txBody>
      </p:sp>
      <p:pic>
        <p:nvPicPr>
          <p:cNvPr id="441" name="Google Shape;441;p53"/>
          <p:cNvPicPr preferRelativeResize="0"/>
          <p:nvPr/>
        </p:nvPicPr>
        <p:blipFill rotWithShape="1">
          <a:blip r:embed="rId3">
            <a:alphaModFix/>
          </a:blip>
          <a:srcRect b="0" l="0" r="0" t="0"/>
          <a:stretch/>
        </p:blipFill>
        <p:spPr>
          <a:xfrm>
            <a:off x="8327846" y="2917688"/>
            <a:ext cx="3097036" cy="1322947"/>
          </a:xfrm>
          <a:prstGeom prst="rect">
            <a:avLst/>
          </a:prstGeom>
          <a:noFill/>
          <a:ln>
            <a:noFill/>
          </a:ln>
        </p:spPr>
      </p:pic>
      <p:pic>
        <p:nvPicPr>
          <p:cNvPr id="442" name="Google Shape;442;p53"/>
          <p:cNvPicPr preferRelativeResize="0"/>
          <p:nvPr/>
        </p:nvPicPr>
        <p:blipFill rotWithShape="1">
          <a:blip r:embed="rId4">
            <a:alphaModFix/>
          </a:blip>
          <a:srcRect b="0" l="0" r="0" t="0"/>
          <a:stretch/>
        </p:blipFill>
        <p:spPr>
          <a:xfrm>
            <a:off x="5949074" y="3362735"/>
            <a:ext cx="1926503" cy="432854"/>
          </a:xfrm>
          <a:prstGeom prst="rect">
            <a:avLst/>
          </a:prstGeom>
          <a:noFill/>
          <a:ln>
            <a:noFill/>
          </a:ln>
        </p:spPr>
      </p:pic>
      <p:pic>
        <p:nvPicPr>
          <p:cNvPr id="443" name="Google Shape;443;p53"/>
          <p:cNvPicPr preferRelativeResize="0"/>
          <p:nvPr/>
        </p:nvPicPr>
        <p:blipFill rotWithShape="1">
          <a:blip r:embed="rId5">
            <a:alphaModFix/>
          </a:blip>
          <a:srcRect b="0" l="0" r="0" t="0"/>
          <a:stretch/>
        </p:blipFill>
        <p:spPr>
          <a:xfrm>
            <a:off x="4733083" y="3289577"/>
            <a:ext cx="914479" cy="579170"/>
          </a:xfrm>
          <a:prstGeom prst="rect">
            <a:avLst/>
          </a:prstGeom>
          <a:noFill/>
          <a:ln>
            <a:noFill/>
          </a:ln>
        </p:spPr>
      </p:pic>
      <p:pic>
        <p:nvPicPr>
          <p:cNvPr id="444" name="Google Shape;444;p53"/>
          <p:cNvPicPr preferRelativeResize="0"/>
          <p:nvPr/>
        </p:nvPicPr>
        <p:blipFill rotWithShape="1">
          <a:blip r:embed="rId6">
            <a:alphaModFix/>
          </a:blip>
          <a:srcRect b="0" l="0" r="0" t="0"/>
          <a:stretch/>
        </p:blipFill>
        <p:spPr>
          <a:xfrm>
            <a:off x="3186818" y="3082295"/>
            <a:ext cx="499915" cy="786452"/>
          </a:xfrm>
          <a:prstGeom prst="rect">
            <a:avLst/>
          </a:prstGeom>
          <a:noFill/>
          <a:ln>
            <a:noFill/>
          </a:ln>
        </p:spPr>
      </p:pic>
      <p:sp>
        <p:nvSpPr>
          <p:cNvPr id="445" name="Google Shape;445;p53"/>
          <p:cNvSpPr/>
          <p:nvPr/>
        </p:nvSpPr>
        <p:spPr>
          <a:xfrm>
            <a:off x="5483290" y="4240635"/>
            <a:ext cx="6096000" cy="1964127"/>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1" i="0" lang="hu-HU" sz="2400" u="none" cap="none" strike="noStrike">
                <a:solidFill>
                  <a:srgbClr val="1C9E4A"/>
                </a:solidFill>
                <a:latin typeface="Calibri"/>
                <a:ea typeface="Calibri"/>
                <a:cs typeface="Calibri"/>
                <a:sym typeface="Calibri"/>
              </a:rPr>
              <a:t>Mit várjunk a képelemzéstől ?</a:t>
            </a:r>
            <a:endParaRPr/>
          </a:p>
          <a:p>
            <a:pPr indent="0" lvl="0" marL="114300" marR="0" rtl="0" algn="l">
              <a:lnSpc>
                <a:spcPct val="90000"/>
              </a:lnSpc>
              <a:spcBef>
                <a:spcPts val="1000"/>
              </a:spcBef>
              <a:spcAft>
                <a:spcPts val="0"/>
              </a:spcAft>
              <a:buNone/>
            </a:pPr>
            <a:r>
              <a:rPr b="0" i="0" lang="hu-HU" sz="2400" u="none" cap="none" strike="noStrike">
                <a:solidFill>
                  <a:srgbClr val="1C9E4A"/>
                </a:solidFill>
                <a:latin typeface="Calibri"/>
                <a:ea typeface="Calibri"/>
                <a:cs typeface="Calibri"/>
                <a:sym typeface="Calibri"/>
              </a:rPr>
              <a:t>LEGYEN:</a:t>
            </a:r>
            <a:endParaRPr/>
          </a:p>
          <a:p>
            <a:pPr indent="-342900" lvl="1" marL="914400" marR="0" rtl="0" algn="l">
              <a:lnSpc>
                <a:spcPct val="90000"/>
              </a:lnSpc>
              <a:spcBef>
                <a:spcPts val="5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számítógépen megvalósítható és megbízható,</a:t>
            </a:r>
            <a:endParaRPr/>
          </a:p>
          <a:p>
            <a:pPr indent="-342900" lvl="1" marL="914400" marR="0" rtl="0" algn="l">
              <a:lnSpc>
                <a:spcPct val="90000"/>
              </a:lnSpc>
              <a:spcBef>
                <a:spcPts val="5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 gyors, objektív</a:t>
            </a:r>
            <a:endParaRPr/>
          </a:p>
          <a:p>
            <a:pPr indent="-342900" lvl="1" marL="914400" marR="0" rtl="0" algn="l">
              <a:lnSpc>
                <a:spcPct val="90000"/>
              </a:lnSpc>
              <a:spcBef>
                <a:spcPts val="5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 ismételhető, kiterjeszthető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Osztályozás/tematikus térképezés </a:t>
            </a:r>
            <a:endParaRPr/>
          </a:p>
        </p:txBody>
      </p:sp>
      <p:sp>
        <p:nvSpPr>
          <p:cNvPr id="451" name="Google Shape;451;p54"/>
          <p:cNvSpPr txBox="1"/>
          <p:nvPr>
            <p:ph idx="1" type="body"/>
          </p:nvPr>
        </p:nvSpPr>
        <p:spPr>
          <a:xfrm>
            <a:off x="620129" y="1758294"/>
            <a:ext cx="4894264" cy="4351338"/>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69498"/>
              <a:buNone/>
            </a:pPr>
            <a:r>
              <a:rPr lang="hu-HU"/>
              <a:t>Módszerek</a:t>
            </a:r>
            <a:endParaRPr/>
          </a:p>
          <a:p>
            <a:pPr indent="0" lvl="0" marL="114300" rtl="0" algn="l">
              <a:lnSpc>
                <a:spcPct val="90000"/>
              </a:lnSpc>
              <a:spcBef>
                <a:spcPts val="1000"/>
              </a:spcBef>
              <a:spcAft>
                <a:spcPts val="0"/>
              </a:spcAft>
              <a:buSzPct val="69498"/>
              <a:buNone/>
            </a:pPr>
            <a:r>
              <a:rPr b="1" lang="hu-HU"/>
              <a:t>Vizuális interpretáció  </a:t>
            </a:r>
            <a:endParaRPr/>
          </a:p>
          <a:p>
            <a:pPr indent="-342900" lvl="1" marL="914400" rtl="0" algn="l">
              <a:lnSpc>
                <a:spcPct val="90000"/>
              </a:lnSpc>
              <a:spcBef>
                <a:spcPts val="500"/>
              </a:spcBef>
              <a:spcAft>
                <a:spcPts val="0"/>
              </a:spcAft>
              <a:buSzPct val="81081"/>
              <a:buChar char="•"/>
            </a:pPr>
            <a:r>
              <a:rPr lang="hu-HU"/>
              <a:t>a tematikus döntéseket a felvételeken szemmel látható információk – színárnyalatok, tónuskülönbségek, mintázat, geometriai, térbeli összefüggések – alapján a kiértékelő személy hozza meg</a:t>
            </a:r>
            <a:endParaRPr/>
          </a:p>
          <a:p>
            <a:pPr indent="0" lvl="0" marL="114300" rtl="0" algn="l">
              <a:lnSpc>
                <a:spcPct val="90000"/>
              </a:lnSpc>
              <a:spcBef>
                <a:spcPts val="1000"/>
              </a:spcBef>
              <a:spcAft>
                <a:spcPts val="0"/>
              </a:spcAft>
              <a:buSzPct val="69498"/>
              <a:buNone/>
            </a:pPr>
            <a:r>
              <a:rPr b="1" lang="hu-HU"/>
              <a:t>Digitális képelemzés</a:t>
            </a:r>
            <a:endParaRPr/>
          </a:p>
          <a:p>
            <a:pPr indent="-342900" lvl="1" marL="914400" rtl="0" algn="l">
              <a:lnSpc>
                <a:spcPct val="90000"/>
              </a:lnSpc>
              <a:spcBef>
                <a:spcPts val="500"/>
              </a:spcBef>
              <a:spcAft>
                <a:spcPts val="0"/>
              </a:spcAft>
              <a:buSzPct val="81081"/>
              <a:buChar char="•"/>
            </a:pPr>
            <a:r>
              <a:rPr lang="hu-HU"/>
              <a:t>az osztályozás teljes folyamata a számítógépek és a programokba beépített algoritmusok használatán alapul. </a:t>
            </a:r>
            <a:endParaRPr/>
          </a:p>
        </p:txBody>
      </p:sp>
      <p:pic>
        <p:nvPicPr>
          <p:cNvPr id="452" name="Google Shape;452;p54"/>
          <p:cNvPicPr preferRelativeResize="0"/>
          <p:nvPr/>
        </p:nvPicPr>
        <p:blipFill rotWithShape="1">
          <a:blip r:embed="rId3">
            <a:alphaModFix/>
          </a:blip>
          <a:srcRect b="0" l="0" r="0" t="0"/>
          <a:stretch/>
        </p:blipFill>
        <p:spPr>
          <a:xfrm>
            <a:off x="6086813" y="1121213"/>
            <a:ext cx="5790339" cy="4238289"/>
          </a:xfrm>
          <a:prstGeom prst="rect">
            <a:avLst/>
          </a:prstGeom>
          <a:noFill/>
          <a:ln>
            <a:noFill/>
          </a:ln>
        </p:spPr>
      </p:pic>
      <p:pic>
        <p:nvPicPr>
          <p:cNvPr id="453" name="Google Shape;453;p54"/>
          <p:cNvPicPr preferRelativeResize="0"/>
          <p:nvPr/>
        </p:nvPicPr>
        <p:blipFill rotWithShape="1">
          <a:blip r:embed="rId4">
            <a:alphaModFix/>
          </a:blip>
          <a:srcRect b="0" l="0" r="0" t="0"/>
          <a:stretch/>
        </p:blipFill>
        <p:spPr>
          <a:xfrm>
            <a:off x="9410799" y="4951015"/>
            <a:ext cx="1047390" cy="1158617"/>
          </a:xfrm>
          <a:prstGeom prst="rect">
            <a:avLst/>
          </a:prstGeom>
          <a:noFill/>
          <a:ln>
            <a:noFill/>
          </a:ln>
        </p:spPr>
      </p:pic>
      <p:pic>
        <p:nvPicPr>
          <p:cNvPr id="454" name="Google Shape;454;p54"/>
          <p:cNvPicPr preferRelativeResize="0"/>
          <p:nvPr/>
        </p:nvPicPr>
        <p:blipFill rotWithShape="1">
          <a:blip r:embed="rId5">
            <a:alphaModFix/>
          </a:blip>
          <a:srcRect b="0" l="0" r="0" t="0"/>
          <a:stretch/>
        </p:blipFill>
        <p:spPr>
          <a:xfrm>
            <a:off x="10482355" y="2220869"/>
            <a:ext cx="1062938" cy="933311"/>
          </a:xfrm>
          <a:prstGeom prst="rect">
            <a:avLst/>
          </a:prstGeom>
          <a:noFill/>
          <a:ln>
            <a:noFill/>
          </a:ln>
        </p:spPr>
      </p:pic>
      <p:pic>
        <p:nvPicPr>
          <p:cNvPr id="455" name="Google Shape;455;p54"/>
          <p:cNvPicPr preferRelativeResize="0"/>
          <p:nvPr/>
        </p:nvPicPr>
        <p:blipFill rotWithShape="1">
          <a:blip r:embed="rId6">
            <a:alphaModFix/>
          </a:blip>
          <a:srcRect b="0" l="0" r="0" t="0"/>
          <a:stretch/>
        </p:blipFill>
        <p:spPr>
          <a:xfrm>
            <a:off x="9534789" y="865577"/>
            <a:ext cx="1187542" cy="977248"/>
          </a:xfrm>
          <a:prstGeom prst="rect">
            <a:avLst/>
          </a:prstGeom>
          <a:noFill/>
          <a:ln>
            <a:noFill/>
          </a:ln>
        </p:spPr>
      </p:pic>
      <p:sp>
        <p:nvSpPr>
          <p:cNvPr id="456" name="Google Shape;456;p54"/>
          <p:cNvSpPr/>
          <p:nvPr/>
        </p:nvSpPr>
        <p:spPr>
          <a:xfrm>
            <a:off x="8098088" y="6154385"/>
            <a:ext cx="305083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Digitális képelemzés, folyamatábra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5"/>
          <p:cNvSpPr/>
          <p:nvPr/>
        </p:nvSpPr>
        <p:spPr>
          <a:xfrm>
            <a:off x="7587448" y="1143014"/>
            <a:ext cx="2171700" cy="1954531"/>
          </a:xfrm>
          <a:prstGeom prst="roundRect">
            <a:avLst>
              <a:gd fmla="val 16667" name="adj"/>
            </a:avLst>
          </a:prstGeom>
          <a:no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2" name="Google Shape;462;p5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hu-HU"/>
              <a:t>Vizuális interpretáció</a:t>
            </a:r>
            <a:endParaRPr/>
          </a:p>
        </p:txBody>
      </p:sp>
      <p:sp>
        <p:nvSpPr>
          <p:cNvPr id="463" name="Google Shape;463;p55"/>
          <p:cNvSpPr/>
          <p:nvPr/>
        </p:nvSpPr>
        <p:spPr>
          <a:xfrm>
            <a:off x="5458537" y="1988150"/>
            <a:ext cx="1081602" cy="531223"/>
          </a:xfrm>
          <a:prstGeom prst="roundRect">
            <a:avLst>
              <a:gd fmla="val 16667" name="adj"/>
            </a:avLst>
          </a:prstGeom>
          <a:gradFill>
            <a:gsLst>
              <a:gs pos="0">
                <a:schemeClr val="accent3"/>
              </a:gs>
              <a:gs pos="100000">
                <a:srgbClr val="D8D8D8"/>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Műholdas felvétel </a:t>
            </a:r>
            <a:endParaRPr/>
          </a:p>
        </p:txBody>
      </p:sp>
      <p:sp>
        <p:nvSpPr>
          <p:cNvPr id="464" name="Google Shape;464;p55"/>
          <p:cNvSpPr/>
          <p:nvPr/>
        </p:nvSpPr>
        <p:spPr>
          <a:xfrm>
            <a:off x="6930998" y="1988154"/>
            <a:ext cx="1312900" cy="531223"/>
          </a:xfrm>
          <a:prstGeom prst="roundRect">
            <a:avLst>
              <a:gd fmla="val 16667" name="adj"/>
            </a:avLst>
          </a:prstGeom>
          <a:gradFill>
            <a:gsLst>
              <a:gs pos="0">
                <a:srgbClr val="FFD300"/>
              </a:gs>
              <a:gs pos="100000">
                <a:srgbClr val="FFEF63"/>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Objektumok azonosítása </a:t>
            </a:r>
            <a:endParaRPr/>
          </a:p>
        </p:txBody>
      </p:sp>
      <p:sp>
        <p:nvSpPr>
          <p:cNvPr id="465" name="Google Shape;465;p55"/>
          <p:cNvSpPr/>
          <p:nvPr/>
        </p:nvSpPr>
        <p:spPr>
          <a:xfrm>
            <a:off x="9025616" y="1988151"/>
            <a:ext cx="1247692" cy="531223"/>
          </a:xfrm>
          <a:prstGeom prst="roundRect">
            <a:avLst>
              <a:gd fmla="val 16667" name="adj"/>
            </a:avLst>
          </a:prstGeom>
          <a:gradFill>
            <a:gsLst>
              <a:gs pos="0">
                <a:srgbClr val="FFD300"/>
              </a:gs>
              <a:gs pos="100000">
                <a:srgbClr val="FFEF63"/>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Interpretáció</a:t>
            </a:r>
            <a:endParaRPr/>
          </a:p>
        </p:txBody>
      </p:sp>
      <p:sp>
        <p:nvSpPr>
          <p:cNvPr id="466" name="Google Shape;466;p55"/>
          <p:cNvSpPr/>
          <p:nvPr/>
        </p:nvSpPr>
        <p:spPr>
          <a:xfrm>
            <a:off x="10627449" y="1988148"/>
            <a:ext cx="1249703" cy="531223"/>
          </a:xfrm>
          <a:prstGeom prst="roundRect">
            <a:avLst>
              <a:gd fmla="val 16667" name="adj"/>
            </a:avLst>
          </a:prstGeom>
          <a:gradFill>
            <a:gsLst>
              <a:gs pos="0">
                <a:schemeClr val="accent3"/>
              </a:gs>
              <a:gs pos="100000">
                <a:srgbClr val="D8D8D8"/>
              </a:gs>
            </a:gsLst>
            <a:lin ang="16200000" scaled="0"/>
          </a:gradFill>
          <a:ln cap="flat" cmpd="sng" w="9525">
            <a:solidFill>
              <a:srgbClr val="A1A1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Osztályozási eredmény</a:t>
            </a:r>
            <a:endParaRPr/>
          </a:p>
        </p:txBody>
      </p:sp>
      <p:sp>
        <p:nvSpPr>
          <p:cNvPr id="467" name="Google Shape;467;p55"/>
          <p:cNvSpPr/>
          <p:nvPr/>
        </p:nvSpPr>
        <p:spPr>
          <a:xfrm>
            <a:off x="8044648" y="904813"/>
            <a:ext cx="1257300" cy="531223"/>
          </a:xfrm>
          <a:prstGeom prst="roundRect">
            <a:avLst>
              <a:gd fmla="val 16667" name="adj"/>
            </a:avLst>
          </a:prstGeom>
          <a:gradFill>
            <a:gsLst>
              <a:gs pos="0">
                <a:srgbClr val="6DBC37"/>
              </a:gs>
              <a:gs pos="100000">
                <a:srgbClr val="B8FE9C"/>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Szakmai tudás</a:t>
            </a:r>
            <a:endParaRPr/>
          </a:p>
        </p:txBody>
      </p:sp>
      <p:sp>
        <p:nvSpPr>
          <p:cNvPr id="468" name="Google Shape;468;p55"/>
          <p:cNvSpPr/>
          <p:nvPr/>
        </p:nvSpPr>
        <p:spPr>
          <a:xfrm>
            <a:off x="7854170" y="1517483"/>
            <a:ext cx="192552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dk1"/>
                </a:solidFill>
                <a:latin typeface="Arial"/>
                <a:ea typeface="Arial"/>
                <a:cs typeface="Arial"/>
                <a:sym typeface="Arial"/>
              </a:rPr>
              <a:t>Interpretáció elemei </a:t>
            </a:r>
            <a:endParaRPr/>
          </a:p>
        </p:txBody>
      </p:sp>
      <p:sp>
        <p:nvSpPr>
          <p:cNvPr id="469" name="Google Shape;469;p55"/>
          <p:cNvSpPr/>
          <p:nvPr/>
        </p:nvSpPr>
        <p:spPr>
          <a:xfrm>
            <a:off x="6683644" y="2120955"/>
            <a:ext cx="180975" cy="265611"/>
          </a:xfrm>
          <a:prstGeom prst="chevron">
            <a:avLst>
              <a:gd fmla="val 500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0" name="Google Shape;470;p55"/>
          <p:cNvSpPr/>
          <p:nvPr/>
        </p:nvSpPr>
        <p:spPr>
          <a:xfrm>
            <a:off x="10359891" y="2120955"/>
            <a:ext cx="180975" cy="265611"/>
          </a:xfrm>
          <a:prstGeom prst="chevron">
            <a:avLst>
              <a:gd fmla="val 500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1" name="Google Shape;471;p55"/>
          <p:cNvSpPr/>
          <p:nvPr/>
        </p:nvSpPr>
        <p:spPr>
          <a:xfrm>
            <a:off x="8528471" y="2120955"/>
            <a:ext cx="180975" cy="265611"/>
          </a:xfrm>
          <a:prstGeom prst="chevron">
            <a:avLst>
              <a:gd fmla="val 500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72" name="Google Shape;472;p55"/>
          <p:cNvSpPr/>
          <p:nvPr/>
        </p:nvSpPr>
        <p:spPr>
          <a:xfrm>
            <a:off x="321548" y="1671371"/>
            <a:ext cx="4993484" cy="3337324"/>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0" i="0" lang="hu-HU" sz="2400" u="none" cap="none" strike="noStrike">
                <a:solidFill>
                  <a:srgbClr val="1C9E4A"/>
                </a:solidFill>
                <a:latin typeface="Calibri"/>
                <a:ea typeface="Calibri"/>
                <a:cs typeface="Calibri"/>
                <a:sym typeface="Calibri"/>
              </a:rPr>
              <a:t>Tematikus kategóriák  meghatározása és értelmezése </a:t>
            </a:r>
            <a:r>
              <a:rPr b="1" i="0" lang="hu-HU" sz="2400" u="none" cap="none" strike="noStrike">
                <a:solidFill>
                  <a:srgbClr val="1C9E4A"/>
                </a:solidFill>
                <a:latin typeface="Calibri"/>
                <a:ea typeface="Calibri"/>
                <a:cs typeface="Calibri"/>
                <a:sym typeface="Calibri"/>
              </a:rPr>
              <a:t>látás útján </a:t>
            </a:r>
            <a:r>
              <a:rPr b="0" i="0" lang="hu-HU" sz="2400" u="none" cap="none" strike="noStrike">
                <a:solidFill>
                  <a:srgbClr val="1C9E4A"/>
                </a:solidFill>
                <a:latin typeface="Calibri"/>
                <a:ea typeface="Calibri"/>
                <a:cs typeface="Calibri"/>
                <a:sym typeface="Calibri"/>
              </a:rPr>
              <a:t>történik.</a:t>
            </a:r>
            <a:endParaRPr/>
          </a:p>
          <a:p>
            <a:pPr indent="-342900" lvl="2"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Tárgyak, objektumok felismerése, azonosítása</a:t>
            </a:r>
            <a:endParaRPr/>
          </a:p>
          <a:p>
            <a:pPr indent="-342900" lvl="2"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Határvonalainak elkülönítése </a:t>
            </a:r>
            <a:endParaRPr/>
          </a:p>
          <a:p>
            <a:pPr indent="-342900" lvl="2"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Tárgyak egymáshoz való viszonyának elemzése</a:t>
            </a:r>
            <a:endParaRPr/>
          </a:p>
          <a:p>
            <a:pPr indent="-342900" lvl="2"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Következtetések</a:t>
            </a:r>
            <a:endParaRPr/>
          </a:p>
          <a:p>
            <a:pPr indent="-342900" lvl="2"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Osztályozás (tematikus információ) </a:t>
            </a:r>
            <a:endParaRPr/>
          </a:p>
        </p:txBody>
      </p:sp>
      <p:sp>
        <p:nvSpPr>
          <p:cNvPr id="473" name="Google Shape;473;p55"/>
          <p:cNvSpPr/>
          <p:nvPr/>
        </p:nvSpPr>
        <p:spPr>
          <a:xfrm>
            <a:off x="419100" y="5306157"/>
            <a:ext cx="5410200" cy="94179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hu-HU" sz="1600" u="none" cap="none" strike="noStrike">
                <a:solidFill>
                  <a:srgbClr val="00B050"/>
                </a:solidFill>
                <a:latin typeface="Verdana"/>
                <a:ea typeface="Verdana"/>
                <a:cs typeface="Verdana"/>
                <a:sym typeface="Verdana"/>
              </a:rPr>
              <a:t>Hátránya: szubjektív, időigényes   módszer, az eredményessége az interpretátor szaktudásától és tapasztalatától függ.  </a:t>
            </a:r>
            <a:endParaRPr b="0" i="0" sz="1600" u="none" cap="none" strike="noStrike">
              <a:solidFill>
                <a:srgbClr val="00B050"/>
              </a:solidFill>
              <a:latin typeface="Verdana"/>
              <a:ea typeface="Verdana"/>
              <a:cs typeface="Verdana"/>
              <a:sym typeface="Verdana"/>
            </a:endParaRPr>
          </a:p>
        </p:txBody>
      </p:sp>
      <p:pic>
        <p:nvPicPr>
          <p:cNvPr id="474" name="Google Shape;474;p55"/>
          <p:cNvPicPr preferRelativeResize="0"/>
          <p:nvPr/>
        </p:nvPicPr>
        <p:blipFill rotWithShape="1">
          <a:blip r:embed="rId3">
            <a:alphaModFix/>
          </a:blip>
          <a:srcRect b="0" l="0" r="0" t="0"/>
          <a:stretch/>
        </p:blipFill>
        <p:spPr>
          <a:xfrm>
            <a:off x="6188048" y="3527812"/>
            <a:ext cx="3182388" cy="2780017"/>
          </a:xfrm>
          <a:prstGeom prst="rect">
            <a:avLst/>
          </a:prstGeom>
          <a:noFill/>
          <a:ln>
            <a:noFill/>
          </a:ln>
        </p:spPr>
      </p:pic>
      <p:sp>
        <p:nvSpPr>
          <p:cNvPr id="475" name="Google Shape;475;p55"/>
          <p:cNvSpPr/>
          <p:nvPr/>
        </p:nvSpPr>
        <p:spPr>
          <a:xfrm>
            <a:off x="9534524" y="3642386"/>
            <a:ext cx="2657475" cy="2344231"/>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1" i="0" lang="hu-HU" sz="2000" u="none" cap="none" strike="noStrike">
                <a:solidFill>
                  <a:srgbClr val="1C9E4A"/>
                </a:solidFill>
                <a:latin typeface="Calibri"/>
                <a:ea typeface="Calibri"/>
                <a:cs typeface="Calibri"/>
                <a:sym typeface="Calibri"/>
              </a:rPr>
              <a:t>Interpretáció elemei </a:t>
            </a:r>
            <a:endParaRPr/>
          </a:p>
          <a:p>
            <a:pPr indent="-342900" lvl="3" marL="457200" marR="0" rtl="0" algn="l">
              <a:lnSpc>
                <a:spcPct val="5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Szín, </a:t>
            </a:r>
            <a:r>
              <a:rPr lang="hu-HU" sz="2000">
                <a:solidFill>
                  <a:srgbClr val="1C9E4A"/>
                </a:solidFill>
                <a:latin typeface="Calibri"/>
                <a:ea typeface="Calibri"/>
                <a:cs typeface="Calibri"/>
                <a:sym typeface="Calibri"/>
              </a:rPr>
              <a:t>t</a:t>
            </a:r>
            <a:r>
              <a:rPr b="0" i="0" lang="hu-HU" sz="2000" u="none" cap="none" strike="noStrike">
                <a:solidFill>
                  <a:srgbClr val="1C9E4A"/>
                </a:solidFill>
                <a:latin typeface="Calibri"/>
                <a:ea typeface="Calibri"/>
                <a:cs typeface="Calibri"/>
                <a:sym typeface="Calibri"/>
              </a:rPr>
              <a:t>ónus</a:t>
            </a:r>
            <a:endParaRPr/>
          </a:p>
          <a:p>
            <a:pPr indent="-342900" lvl="2" marL="457200" marR="0" rtl="0" algn="l">
              <a:lnSpc>
                <a:spcPct val="5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Méret, alak </a:t>
            </a:r>
            <a:endParaRPr/>
          </a:p>
          <a:p>
            <a:pPr indent="-342900" lvl="2" marL="457200" marR="0" rtl="0" algn="l">
              <a:lnSpc>
                <a:spcPct val="50000"/>
              </a:lnSpc>
              <a:spcBef>
                <a:spcPts val="1000"/>
              </a:spcBef>
              <a:spcAft>
                <a:spcPts val="0"/>
              </a:spcAft>
              <a:buClr>
                <a:srgbClr val="1C9E4A"/>
              </a:buClr>
              <a:buSzPts val="1800"/>
              <a:buFont typeface="Arial"/>
              <a:buChar char="•"/>
            </a:pPr>
            <a:r>
              <a:rPr lang="hu-HU" sz="2000">
                <a:solidFill>
                  <a:srgbClr val="1C9E4A"/>
                </a:solidFill>
                <a:latin typeface="Calibri"/>
                <a:ea typeface="Calibri"/>
                <a:cs typeface="Calibri"/>
                <a:sym typeface="Calibri"/>
              </a:rPr>
              <a:t>T</a:t>
            </a:r>
            <a:r>
              <a:rPr b="0" i="0" lang="hu-HU" sz="2000" u="none" cap="none" strike="noStrike">
                <a:solidFill>
                  <a:srgbClr val="1C9E4A"/>
                </a:solidFill>
                <a:latin typeface="Calibri"/>
                <a:ea typeface="Calibri"/>
                <a:cs typeface="Calibri"/>
                <a:sym typeface="Calibri"/>
              </a:rPr>
              <a:t>extúra</a:t>
            </a:r>
            <a:endParaRPr/>
          </a:p>
          <a:p>
            <a:pPr indent="-342900" lvl="2" marL="457200" marR="0" rtl="0" algn="l">
              <a:lnSpc>
                <a:spcPct val="50000"/>
              </a:lnSpc>
              <a:spcBef>
                <a:spcPts val="1000"/>
              </a:spcBef>
              <a:spcAft>
                <a:spcPts val="0"/>
              </a:spcAft>
              <a:buClr>
                <a:srgbClr val="1C9E4A"/>
              </a:buClr>
              <a:buSzPts val="1800"/>
              <a:buFont typeface="Arial"/>
              <a:buChar char="•"/>
            </a:pPr>
            <a:r>
              <a:rPr lang="hu-HU" sz="2000">
                <a:solidFill>
                  <a:srgbClr val="1C9E4A"/>
                </a:solidFill>
                <a:latin typeface="Calibri"/>
                <a:ea typeface="Calibri"/>
                <a:cs typeface="Calibri"/>
                <a:sym typeface="Calibri"/>
              </a:rPr>
              <a:t>S</a:t>
            </a:r>
            <a:r>
              <a:rPr b="0" i="0" lang="hu-HU" sz="2000" u="none" cap="none" strike="noStrike">
                <a:solidFill>
                  <a:srgbClr val="1C9E4A"/>
                </a:solidFill>
                <a:latin typeface="Calibri"/>
                <a:ea typeface="Calibri"/>
                <a:cs typeface="Calibri"/>
                <a:sym typeface="Calibri"/>
              </a:rPr>
              <a:t>éma</a:t>
            </a:r>
            <a:endParaRPr/>
          </a:p>
          <a:p>
            <a:pPr indent="-342900" lvl="2" marL="457200" marR="0" rtl="0" algn="l">
              <a:lnSpc>
                <a:spcPct val="50000"/>
              </a:lnSpc>
              <a:spcBef>
                <a:spcPts val="1000"/>
              </a:spcBef>
              <a:spcAft>
                <a:spcPts val="0"/>
              </a:spcAft>
              <a:buClr>
                <a:srgbClr val="1C9E4A"/>
              </a:buClr>
              <a:buSzPts val="1800"/>
              <a:buFont typeface="Arial"/>
              <a:buChar char="•"/>
            </a:pPr>
            <a:r>
              <a:rPr lang="hu-HU" sz="2000">
                <a:solidFill>
                  <a:srgbClr val="1C9E4A"/>
                </a:solidFill>
                <a:latin typeface="Calibri"/>
                <a:ea typeface="Calibri"/>
                <a:cs typeface="Calibri"/>
                <a:sym typeface="Calibri"/>
              </a:rPr>
              <a:t>Á</a:t>
            </a:r>
            <a:r>
              <a:rPr b="0" i="0" lang="hu-HU" sz="2000" u="none" cap="none" strike="noStrike">
                <a:solidFill>
                  <a:srgbClr val="1C9E4A"/>
                </a:solidFill>
                <a:latin typeface="Calibri"/>
                <a:ea typeface="Calibri"/>
                <a:cs typeface="Calibri"/>
                <a:sym typeface="Calibri"/>
              </a:rPr>
              <a:t>rnyék</a:t>
            </a:r>
            <a:endParaRPr/>
          </a:p>
          <a:p>
            <a:pPr indent="-342900" lvl="2" marL="457200" marR="0" rtl="0" algn="l">
              <a:lnSpc>
                <a:spcPct val="5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Magasság</a:t>
            </a:r>
            <a:endParaRPr/>
          </a:p>
          <a:p>
            <a:pPr indent="-342900" lvl="2" marL="457200" marR="0" rtl="0" algn="l">
              <a:lnSpc>
                <a:spcPct val="5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Elhelyezkedés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Térképezés automatikus osztályozással</a:t>
            </a:r>
            <a:br>
              <a:rPr lang="hu-HU"/>
            </a:br>
            <a:r>
              <a:rPr lang="hu-HU" sz="2800"/>
              <a:t>Információnyerés/Példa </a:t>
            </a:r>
            <a:endParaRPr/>
          </a:p>
        </p:txBody>
      </p:sp>
      <p:pic>
        <p:nvPicPr>
          <p:cNvPr id="481" name="Google Shape;481;p56"/>
          <p:cNvPicPr preferRelativeResize="0"/>
          <p:nvPr/>
        </p:nvPicPr>
        <p:blipFill rotWithShape="1">
          <a:blip r:embed="rId3">
            <a:alphaModFix/>
          </a:blip>
          <a:srcRect b="0" l="0" r="0" t="0"/>
          <a:stretch/>
        </p:blipFill>
        <p:spPr>
          <a:xfrm>
            <a:off x="1996751" y="1595534"/>
            <a:ext cx="9116008" cy="4793992"/>
          </a:xfrm>
          <a:prstGeom prst="rect">
            <a:avLst/>
          </a:prstGeom>
          <a:noFill/>
          <a:ln>
            <a:noFill/>
          </a:ln>
        </p:spPr>
      </p:pic>
      <p:pic>
        <p:nvPicPr>
          <p:cNvPr id="482" name="Google Shape;482;p56"/>
          <p:cNvPicPr preferRelativeResize="0"/>
          <p:nvPr/>
        </p:nvPicPr>
        <p:blipFill rotWithShape="1">
          <a:blip r:embed="rId4">
            <a:alphaModFix/>
          </a:blip>
          <a:srcRect b="0" l="0" r="0" t="0"/>
          <a:stretch/>
        </p:blipFill>
        <p:spPr>
          <a:xfrm>
            <a:off x="10067731" y="365125"/>
            <a:ext cx="1922101" cy="217899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Ellenőrzött osztályozás </a:t>
            </a:r>
            <a:endParaRPr/>
          </a:p>
        </p:txBody>
      </p:sp>
      <p:sp>
        <p:nvSpPr>
          <p:cNvPr id="488" name="Google Shape;488;p57"/>
          <p:cNvSpPr txBox="1"/>
          <p:nvPr>
            <p:ph idx="1" type="body"/>
          </p:nvPr>
        </p:nvSpPr>
        <p:spPr>
          <a:xfrm>
            <a:off x="321547" y="1825625"/>
            <a:ext cx="5704957" cy="4351338"/>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lang="hu-HU"/>
              <a:t>Az osztályozás előtt </a:t>
            </a:r>
            <a:r>
              <a:rPr b="1" lang="hu-HU"/>
              <a:t>referencia-adatok</a:t>
            </a:r>
            <a:r>
              <a:rPr lang="hu-HU"/>
              <a:t> alapján meghatározzuk a tematikus kategóriák spektrális tulajdonságait, vagyis </a:t>
            </a:r>
            <a:r>
              <a:rPr b="1" lang="hu-HU"/>
              <a:t>ismerjük a kategóriákra jellemző adatokat </a:t>
            </a:r>
            <a:r>
              <a:rPr lang="hu-HU"/>
              <a:t>(pl. intenzitási érték).</a:t>
            </a:r>
            <a:endParaRPr/>
          </a:p>
          <a:p>
            <a:pPr indent="0" lvl="0" marL="114300" rtl="0" algn="l">
              <a:lnSpc>
                <a:spcPct val="90000"/>
              </a:lnSpc>
              <a:spcBef>
                <a:spcPts val="1000"/>
              </a:spcBef>
              <a:spcAft>
                <a:spcPts val="0"/>
              </a:spcAft>
              <a:buSzPct val="75630"/>
              <a:buNone/>
            </a:pPr>
            <a:r>
              <a:rPr lang="hu-HU"/>
              <a:t>Ennek alapján a képfeldolgozó rendszer bármelyik </a:t>
            </a:r>
            <a:r>
              <a:rPr b="1" lang="hu-HU"/>
              <a:t>ismeretlen hovatartozású pixelt vagy objektumot az előre meghatározott célkategóriák valamelyikébe besorolja</a:t>
            </a:r>
            <a:r>
              <a:rPr lang="hu-HU"/>
              <a:t>. </a:t>
            </a:r>
            <a:endParaRPr/>
          </a:p>
          <a:p>
            <a:pPr indent="0" lvl="0" marL="114300" rtl="0" algn="l">
              <a:lnSpc>
                <a:spcPct val="90000"/>
              </a:lnSpc>
              <a:spcBef>
                <a:spcPts val="1000"/>
              </a:spcBef>
              <a:spcAft>
                <a:spcPts val="0"/>
              </a:spcAft>
              <a:buSzPct val="75630"/>
              <a:buNone/>
            </a:pPr>
            <a:r>
              <a:rPr lang="hu-HU"/>
              <a:t>Az osztályozás teljes folyamata három alapvető fázisból épül fel:</a:t>
            </a:r>
            <a:endParaRPr/>
          </a:p>
          <a:p>
            <a:pPr indent="-457200" lvl="1" marL="1028700" rtl="0" algn="l">
              <a:lnSpc>
                <a:spcPct val="90000"/>
              </a:lnSpc>
              <a:spcBef>
                <a:spcPts val="500"/>
              </a:spcBef>
              <a:spcAft>
                <a:spcPts val="0"/>
              </a:spcAft>
              <a:buSzPct val="88235"/>
              <a:buFont typeface="Arial"/>
              <a:buAutoNum type="arabicPeriod"/>
            </a:pPr>
            <a:r>
              <a:rPr b="1" lang="hu-HU"/>
              <a:t>Tanulási fázis</a:t>
            </a:r>
            <a:endParaRPr/>
          </a:p>
          <a:p>
            <a:pPr indent="-457200" lvl="1" marL="1028700" rtl="0" algn="l">
              <a:lnSpc>
                <a:spcPct val="90000"/>
              </a:lnSpc>
              <a:spcBef>
                <a:spcPts val="500"/>
              </a:spcBef>
              <a:spcAft>
                <a:spcPts val="0"/>
              </a:spcAft>
              <a:buSzPct val="88235"/>
              <a:buFont typeface="Arial"/>
              <a:buAutoNum type="arabicPeriod"/>
            </a:pPr>
            <a:r>
              <a:rPr b="1" lang="hu-HU"/>
              <a:t>Osztályozási fázis</a:t>
            </a:r>
            <a:endParaRPr/>
          </a:p>
          <a:p>
            <a:pPr indent="-457200" lvl="1" marL="1028700" rtl="0" algn="l">
              <a:lnSpc>
                <a:spcPct val="90000"/>
              </a:lnSpc>
              <a:spcBef>
                <a:spcPts val="500"/>
              </a:spcBef>
              <a:spcAft>
                <a:spcPts val="0"/>
              </a:spcAft>
              <a:buSzPct val="88235"/>
              <a:buFont typeface="Arial"/>
              <a:buAutoNum type="arabicPeriod"/>
            </a:pPr>
            <a:r>
              <a:rPr b="1" lang="hu-HU"/>
              <a:t>Output fázis</a:t>
            </a:r>
            <a:endParaRPr/>
          </a:p>
        </p:txBody>
      </p:sp>
      <p:pic>
        <p:nvPicPr>
          <p:cNvPr id="489" name="Google Shape;489;p57"/>
          <p:cNvPicPr preferRelativeResize="0"/>
          <p:nvPr/>
        </p:nvPicPr>
        <p:blipFill rotWithShape="1">
          <a:blip r:embed="rId3">
            <a:alphaModFix/>
          </a:blip>
          <a:srcRect b="0" l="0" r="0" t="0"/>
          <a:stretch/>
        </p:blipFill>
        <p:spPr>
          <a:xfrm>
            <a:off x="6199140" y="1478252"/>
            <a:ext cx="5505376" cy="455309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Távérzékelés alkalmazási lehetőségek a mezőgazdaságban </a:t>
            </a:r>
            <a:endParaRPr/>
          </a:p>
        </p:txBody>
      </p:sp>
      <p:sp>
        <p:nvSpPr>
          <p:cNvPr id="495" name="Google Shape;495;p58"/>
          <p:cNvSpPr txBox="1"/>
          <p:nvPr>
            <p:ph idx="1" type="body"/>
          </p:nvPr>
        </p:nvSpPr>
        <p:spPr>
          <a:xfrm>
            <a:off x="321547" y="1825625"/>
            <a:ext cx="6587253" cy="4351338"/>
          </a:xfrm>
          <a:prstGeom prst="rect">
            <a:avLst/>
          </a:prstGeom>
          <a:noFill/>
          <a:ln>
            <a:noFill/>
          </a:ln>
        </p:spPr>
        <p:txBody>
          <a:bodyPr anchorCtr="0" anchor="t" bIns="45700" lIns="91425" spcFirstLastPara="1" rIns="91425" wrap="square" tIns="45700">
            <a:normAutofit fontScale="70000" lnSpcReduction="20000"/>
          </a:bodyPr>
          <a:lstStyle/>
          <a:p>
            <a:pPr indent="-342900" lvl="0" marL="457200" rtl="0" algn="just">
              <a:lnSpc>
                <a:spcPct val="90000"/>
              </a:lnSpc>
              <a:spcBef>
                <a:spcPts val="1000"/>
              </a:spcBef>
              <a:spcAft>
                <a:spcPts val="0"/>
              </a:spcAft>
              <a:buSzPct val="91836"/>
              <a:buChar char="•"/>
            </a:pPr>
            <a:r>
              <a:rPr lang="hu-HU"/>
              <a:t>Az első erőforrásmegfigyelő műhold megjelenése (1972) óta a technológia egyik legnagyobb felhasználója a mezőgazdaság </a:t>
            </a:r>
            <a:endParaRPr/>
          </a:p>
          <a:p>
            <a:pPr indent="-342900" lvl="0" marL="457200" rtl="0" algn="just">
              <a:lnSpc>
                <a:spcPct val="90000"/>
              </a:lnSpc>
              <a:spcBef>
                <a:spcPts val="1000"/>
              </a:spcBef>
              <a:spcAft>
                <a:spcPts val="0"/>
              </a:spcAft>
              <a:buSzPct val="91836"/>
              <a:buChar char="•"/>
            </a:pPr>
            <a:r>
              <a:rPr lang="hu-HU"/>
              <a:t>A felvételek archiválásra kerülnek, közel 50 évre visszamenőleg érhetők el az adatok a Föld felszínéről </a:t>
            </a:r>
            <a:endParaRPr/>
          </a:p>
          <a:p>
            <a:pPr indent="-342900" lvl="0" marL="457200" rtl="0" algn="just">
              <a:lnSpc>
                <a:spcPct val="90000"/>
              </a:lnSpc>
              <a:spcBef>
                <a:spcPts val="1000"/>
              </a:spcBef>
              <a:spcAft>
                <a:spcPts val="0"/>
              </a:spcAft>
              <a:buSzPct val="91836"/>
              <a:buChar char="•"/>
            </a:pPr>
            <a:r>
              <a:rPr lang="hu-HU"/>
              <a:t>Lehetővé teszi a </a:t>
            </a:r>
            <a:r>
              <a:rPr b="1" lang="hu-HU"/>
              <a:t>növényzet biofizikai állapotáról, talajról, térben és időben lejátszódó folyamatokról  információ </a:t>
            </a:r>
            <a:r>
              <a:rPr lang="hu-HU"/>
              <a:t>gyűjtését nagy területeken néhány napos gyakorisággal</a:t>
            </a:r>
            <a:endParaRPr/>
          </a:p>
          <a:p>
            <a:pPr indent="-342900" lvl="0" marL="457200" rtl="0" algn="just">
              <a:lnSpc>
                <a:spcPct val="90000"/>
              </a:lnSpc>
              <a:spcBef>
                <a:spcPts val="1000"/>
              </a:spcBef>
              <a:spcAft>
                <a:spcPts val="0"/>
              </a:spcAft>
              <a:buSzPct val="91836"/>
              <a:buChar char="•"/>
            </a:pPr>
            <a:r>
              <a:rPr b="1" lang="hu-HU"/>
              <a:t>Aktuális, objektív </a:t>
            </a:r>
            <a:r>
              <a:rPr lang="hu-HU"/>
              <a:t>globális, regionális és lokális  lefedettséget biztosít</a:t>
            </a:r>
            <a:endParaRPr/>
          </a:p>
          <a:p>
            <a:pPr indent="-342900" lvl="0" marL="457200" rtl="0" algn="just">
              <a:lnSpc>
                <a:spcPct val="90000"/>
              </a:lnSpc>
              <a:spcBef>
                <a:spcPts val="1000"/>
              </a:spcBef>
              <a:spcAft>
                <a:spcPts val="0"/>
              </a:spcAft>
              <a:buSzPct val="91836"/>
              <a:buChar char="•"/>
            </a:pPr>
            <a:r>
              <a:rPr lang="hu-HU"/>
              <a:t>Rendkívül jó a térbeli mintavételezés (minden pixelnyi területről kapunk információt) </a:t>
            </a:r>
            <a:endParaRPr/>
          </a:p>
          <a:p>
            <a:pPr indent="-342900" lvl="0" marL="457200" rtl="0" algn="just">
              <a:lnSpc>
                <a:spcPct val="90000"/>
              </a:lnSpc>
              <a:spcBef>
                <a:spcPts val="1000"/>
              </a:spcBef>
              <a:spcAft>
                <a:spcPts val="0"/>
              </a:spcAft>
              <a:buSzPct val="91836"/>
              <a:buChar char="•"/>
            </a:pPr>
            <a:r>
              <a:rPr b="1" lang="hu-HU"/>
              <a:t>Alkalmas táblán belüli monitoringra, így a precíziós mezőgazdaság támogatására </a:t>
            </a:r>
            <a:endParaRPr/>
          </a:p>
          <a:p>
            <a:pPr indent="-228600" lvl="0" marL="457200" rtl="0" algn="l">
              <a:lnSpc>
                <a:spcPct val="90000"/>
              </a:lnSpc>
              <a:spcBef>
                <a:spcPts val="1000"/>
              </a:spcBef>
              <a:spcAft>
                <a:spcPts val="0"/>
              </a:spcAft>
              <a:buClr>
                <a:srgbClr val="1C9E4A"/>
              </a:buClr>
              <a:buSzPct val="91836"/>
              <a:buNone/>
            </a:pPr>
            <a:r>
              <a:t/>
            </a:r>
            <a:endParaRPr/>
          </a:p>
        </p:txBody>
      </p:sp>
      <p:pic>
        <p:nvPicPr>
          <p:cNvPr id="496" name="Google Shape;496;p58"/>
          <p:cNvPicPr preferRelativeResize="0"/>
          <p:nvPr/>
        </p:nvPicPr>
        <p:blipFill rotWithShape="1">
          <a:blip r:embed="rId3">
            <a:alphaModFix/>
          </a:blip>
          <a:srcRect b="23475" l="36716" r="16595" t="27292"/>
          <a:stretch/>
        </p:blipFill>
        <p:spPr>
          <a:xfrm>
            <a:off x="7594565" y="4684010"/>
            <a:ext cx="2333791" cy="1384281"/>
          </a:xfrm>
          <a:prstGeom prst="rect">
            <a:avLst/>
          </a:prstGeom>
          <a:noFill/>
          <a:ln>
            <a:noFill/>
          </a:ln>
        </p:spPr>
      </p:pic>
      <p:pic>
        <p:nvPicPr>
          <p:cNvPr id="497" name="Google Shape;497;p58"/>
          <p:cNvPicPr preferRelativeResize="0"/>
          <p:nvPr/>
        </p:nvPicPr>
        <p:blipFill rotWithShape="1">
          <a:blip r:embed="rId4">
            <a:alphaModFix/>
          </a:blip>
          <a:srcRect b="0" l="0" r="0" t="0"/>
          <a:stretch/>
        </p:blipFill>
        <p:spPr>
          <a:xfrm>
            <a:off x="10069670" y="4684010"/>
            <a:ext cx="1807482" cy="1384281"/>
          </a:xfrm>
          <a:prstGeom prst="rect">
            <a:avLst/>
          </a:prstGeom>
          <a:noFill/>
          <a:ln>
            <a:noFill/>
          </a:ln>
        </p:spPr>
      </p:pic>
      <p:pic>
        <p:nvPicPr>
          <p:cNvPr id="498" name="Google Shape;498;p58"/>
          <p:cNvPicPr preferRelativeResize="0"/>
          <p:nvPr/>
        </p:nvPicPr>
        <p:blipFill rotWithShape="1">
          <a:blip r:embed="rId5">
            <a:alphaModFix/>
          </a:blip>
          <a:srcRect b="0" l="0" r="0" t="0"/>
          <a:stretch/>
        </p:blipFill>
        <p:spPr>
          <a:xfrm>
            <a:off x="7946017" y="1256173"/>
            <a:ext cx="3931135" cy="3315827"/>
          </a:xfrm>
          <a:prstGeom prst="rect">
            <a:avLst/>
          </a:prstGeom>
          <a:noFill/>
          <a:ln>
            <a:noFill/>
          </a:ln>
        </p:spPr>
      </p:pic>
      <p:sp>
        <p:nvSpPr>
          <p:cNvPr id="499" name="Google Shape;499;p58"/>
          <p:cNvSpPr txBox="1"/>
          <p:nvPr/>
        </p:nvSpPr>
        <p:spPr>
          <a:xfrm>
            <a:off x="7594565" y="6262255"/>
            <a:ext cx="428258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Öntözött területek műholdas felvételeken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Bevezetés 2. </a:t>
            </a:r>
            <a:br>
              <a:rPr lang="hu-HU"/>
            </a:br>
            <a:r>
              <a:rPr lang="hu-HU" sz="2400"/>
              <a:t>Tananyag</a:t>
            </a:r>
            <a:r>
              <a:rPr lang="hu-HU"/>
              <a:t> </a:t>
            </a:r>
            <a:r>
              <a:rPr lang="hu-HU" sz="2400"/>
              <a:t>célja</a:t>
            </a:r>
            <a:r>
              <a:rPr lang="hu-HU"/>
              <a:t> </a:t>
            </a:r>
            <a:r>
              <a:rPr lang="hu-HU" sz="2400"/>
              <a:t> </a:t>
            </a:r>
            <a:r>
              <a:rPr lang="hu-HU" sz="2400">
                <a:solidFill>
                  <a:srgbClr val="FF0000"/>
                </a:solidFill>
              </a:rPr>
              <a:t> </a:t>
            </a:r>
            <a:endParaRPr/>
          </a:p>
        </p:txBody>
      </p:sp>
      <p:pic>
        <p:nvPicPr>
          <p:cNvPr id="91" name="Google Shape;91;p17"/>
          <p:cNvPicPr preferRelativeResize="0"/>
          <p:nvPr/>
        </p:nvPicPr>
        <p:blipFill rotWithShape="1">
          <a:blip r:embed="rId3">
            <a:alphaModFix/>
          </a:blip>
          <a:srcRect b="0" l="0" r="0" t="0"/>
          <a:stretch/>
        </p:blipFill>
        <p:spPr>
          <a:xfrm>
            <a:off x="321547" y="2047346"/>
            <a:ext cx="5456393" cy="1969179"/>
          </a:xfrm>
          <a:prstGeom prst="rect">
            <a:avLst/>
          </a:prstGeom>
          <a:noFill/>
          <a:ln>
            <a:noFill/>
          </a:ln>
        </p:spPr>
      </p:pic>
      <p:sp>
        <p:nvSpPr>
          <p:cNvPr id="92" name="Google Shape;92;p17"/>
          <p:cNvSpPr txBox="1"/>
          <p:nvPr>
            <p:ph idx="1" type="body"/>
          </p:nvPr>
        </p:nvSpPr>
        <p:spPr>
          <a:xfrm>
            <a:off x="6099397" y="1205821"/>
            <a:ext cx="5752672" cy="2927350"/>
          </a:xfrm>
          <a:prstGeom prst="rect">
            <a:avLst/>
          </a:prstGeom>
          <a:noFill/>
          <a:ln>
            <a:noFill/>
          </a:ln>
        </p:spPr>
        <p:txBody>
          <a:bodyPr anchorCtr="0" anchor="t" bIns="45700" lIns="91425" spcFirstLastPara="1" rIns="91425" wrap="square" tIns="45700">
            <a:noAutofit/>
          </a:bodyPr>
          <a:lstStyle/>
          <a:p>
            <a:pPr indent="0" lvl="0" marL="0" rtl="0" algn="just">
              <a:lnSpc>
                <a:spcPct val="107000"/>
              </a:lnSpc>
              <a:spcBef>
                <a:spcPts val="1000"/>
              </a:spcBef>
              <a:spcAft>
                <a:spcPts val="0"/>
              </a:spcAft>
              <a:buSzPts val="1800"/>
              <a:buNone/>
            </a:pPr>
            <a:r>
              <a:rPr lang="hu-HU" sz="2000">
                <a:solidFill>
                  <a:srgbClr val="1C9E4A"/>
                </a:solidFill>
                <a:latin typeface="Calibri"/>
                <a:ea typeface="Calibri"/>
                <a:cs typeface="Calibri"/>
                <a:sym typeface="Calibri"/>
              </a:rPr>
              <a:t>A precíziós mezőgazdasági technológia felhasználói számára az egyik legnagyobb kihívás a terület termését befolyásoló adottságainak és </a:t>
            </a:r>
            <a:r>
              <a:rPr b="1" lang="hu-HU" sz="2000">
                <a:solidFill>
                  <a:srgbClr val="1C9E4A"/>
                </a:solidFill>
                <a:latin typeface="Calibri"/>
                <a:ea typeface="Calibri"/>
                <a:cs typeface="Calibri"/>
                <a:sym typeface="Calibri"/>
              </a:rPr>
              <a:t>a táblán belüli változékonyságának felismerése, mérése, elemzése és olyan releváns, térhez kötött információ előállítása, amely felhasználható a döntések tervezésében, </a:t>
            </a:r>
            <a:r>
              <a:rPr b="1" lang="hu-HU" sz="2000"/>
              <a:t>kivitelezésében</a:t>
            </a:r>
            <a:r>
              <a:rPr b="1" lang="hu-HU" sz="2000">
                <a:solidFill>
                  <a:srgbClr val="1C9E4A"/>
                </a:solidFill>
                <a:latin typeface="Calibri"/>
                <a:ea typeface="Calibri"/>
                <a:cs typeface="Calibri"/>
                <a:sym typeface="Calibri"/>
              </a:rPr>
              <a:t> és a hatékonyságunknak ellenőrzésében.</a:t>
            </a:r>
            <a:r>
              <a:rPr lang="hu-HU" sz="2000">
                <a:solidFill>
                  <a:srgbClr val="1C9E4A"/>
                </a:solidFill>
                <a:latin typeface="Calibri"/>
                <a:ea typeface="Calibri"/>
                <a:cs typeface="Calibri"/>
                <a:sym typeface="Calibri"/>
              </a:rPr>
              <a:t> </a:t>
            </a:r>
            <a:endParaRPr>
              <a:solidFill>
                <a:srgbClr val="1C9E4A"/>
              </a:solidFill>
            </a:endParaRPr>
          </a:p>
        </p:txBody>
      </p:sp>
      <p:sp>
        <p:nvSpPr>
          <p:cNvPr id="93" name="Google Shape;93;p17"/>
          <p:cNvSpPr/>
          <p:nvPr/>
        </p:nvSpPr>
        <p:spPr>
          <a:xfrm>
            <a:off x="591975" y="4299875"/>
            <a:ext cx="11104800" cy="17388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0" i="0" lang="hu-HU" sz="2000" u="none" cap="none" strike="noStrike">
                <a:solidFill>
                  <a:srgbClr val="1C9E4A"/>
                </a:solidFill>
                <a:latin typeface="Calibri"/>
                <a:ea typeface="Calibri"/>
                <a:cs typeface="Calibri"/>
                <a:sym typeface="Calibri"/>
              </a:rPr>
              <a:t>A távérzékelés a leghatékonyabb eszköz a földfelszín felmérésében és változásainak nyomon követésében. Jelenleg egyre több műholdas adat áll rendelkezésre, azonban a gyakorlati felhasználásához szükséges ismeretek hiányoznak, ami a felhasználását erőteljesen gátolja. </a:t>
            </a:r>
            <a:r>
              <a:rPr b="1" i="0" lang="hu-HU" sz="2000" u="none" cap="none" strike="noStrike">
                <a:solidFill>
                  <a:srgbClr val="1C9E4A"/>
                </a:solidFill>
                <a:latin typeface="Calibri"/>
                <a:ea typeface="Calibri"/>
                <a:cs typeface="Calibri"/>
                <a:sym typeface="Calibri"/>
              </a:rPr>
              <a:t>A tananyag megmutatja, hogy hogyan értelmezzük és kezeljük a műholdas távérzékelés adatait és hogyan építsük be a felvételekből nyert információt a precíziós mezőgazdasági technológiába</a:t>
            </a:r>
            <a:r>
              <a:rPr b="0" i="0" lang="hu-HU" sz="2000" u="none" cap="none" strike="noStrike">
                <a:solidFill>
                  <a:srgbClr val="1C9E4A"/>
                </a:solidFill>
                <a:latin typeface="Calibri"/>
                <a:ea typeface="Calibri"/>
                <a:cs typeface="Calibri"/>
                <a:sym typeface="Calibri"/>
              </a:rPr>
              <a:t>.</a:t>
            </a:r>
            <a:endParaRPr>
              <a:solidFill>
                <a:srgbClr val="1C9E4A"/>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9"/>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Távérzékelés hatékony eszköz az adatnyerésben, térképezésben</a:t>
            </a:r>
            <a:br>
              <a:rPr lang="hu-HU"/>
            </a:br>
            <a:endParaRPr/>
          </a:p>
        </p:txBody>
      </p:sp>
      <p:sp>
        <p:nvSpPr>
          <p:cNvPr id="505" name="Google Shape;505;p59"/>
          <p:cNvSpPr txBox="1"/>
          <p:nvPr>
            <p:ph idx="1" type="body"/>
          </p:nvPr>
        </p:nvSpPr>
        <p:spPr>
          <a:xfrm>
            <a:off x="321547" y="1596574"/>
            <a:ext cx="6347108" cy="4351338"/>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b="1" lang="hu-HU"/>
              <a:t>Növény fejlődésének nyomon követése </a:t>
            </a:r>
            <a:endParaRPr/>
          </a:p>
          <a:p>
            <a:pPr indent="-342900" lvl="1" marL="914400" rtl="0" algn="l">
              <a:lnSpc>
                <a:spcPct val="90000"/>
              </a:lnSpc>
              <a:spcBef>
                <a:spcPts val="500"/>
              </a:spcBef>
              <a:spcAft>
                <a:spcPts val="0"/>
              </a:spcAft>
              <a:buSzPct val="88235"/>
              <a:buChar char="•"/>
            </a:pPr>
            <a:r>
              <a:rPr lang="hu-HU"/>
              <a:t>Fejlődési eltérések</a:t>
            </a:r>
            <a:endParaRPr/>
          </a:p>
          <a:p>
            <a:pPr indent="-342900" lvl="1" marL="914400" rtl="0" algn="l">
              <a:lnSpc>
                <a:spcPct val="90000"/>
              </a:lnSpc>
              <a:spcBef>
                <a:spcPts val="500"/>
              </a:spcBef>
              <a:spcAft>
                <a:spcPts val="0"/>
              </a:spcAft>
              <a:buSzPct val="88235"/>
              <a:buChar char="•"/>
            </a:pPr>
            <a:r>
              <a:rPr lang="hu-HU"/>
              <a:t>Problémák felderítése </a:t>
            </a:r>
            <a:endParaRPr/>
          </a:p>
          <a:p>
            <a:pPr indent="-342900" lvl="2" marL="1371600" rtl="0" algn="l">
              <a:lnSpc>
                <a:spcPct val="90000"/>
              </a:lnSpc>
              <a:spcBef>
                <a:spcPts val="500"/>
              </a:spcBef>
              <a:spcAft>
                <a:spcPts val="0"/>
              </a:spcAft>
              <a:buSzPct val="105882"/>
              <a:buFont typeface="Courier New"/>
              <a:buChar char="o"/>
            </a:pPr>
            <a:r>
              <a:rPr lang="hu-HU"/>
              <a:t>kártevők</a:t>
            </a:r>
            <a:endParaRPr/>
          </a:p>
          <a:p>
            <a:pPr indent="-342900" lvl="2" marL="1371600" rtl="0" algn="l">
              <a:lnSpc>
                <a:spcPct val="90000"/>
              </a:lnSpc>
              <a:spcBef>
                <a:spcPts val="500"/>
              </a:spcBef>
              <a:spcAft>
                <a:spcPts val="0"/>
              </a:spcAft>
              <a:buSzPct val="105882"/>
              <a:buFont typeface="Courier New"/>
              <a:buChar char="o"/>
            </a:pPr>
            <a:r>
              <a:rPr lang="hu-HU"/>
              <a:t>tápanyaghiány</a:t>
            </a:r>
            <a:endParaRPr/>
          </a:p>
          <a:p>
            <a:pPr indent="-342900" lvl="1" marL="914400" rtl="0" algn="l">
              <a:lnSpc>
                <a:spcPct val="90000"/>
              </a:lnSpc>
              <a:spcBef>
                <a:spcPts val="500"/>
              </a:spcBef>
              <a:spcAft>
                <a:spcPts val="0"/>
              </a:spcAft>
              <a:buSzPct val="88235"/>
              <a:buChar char="•"/>
            </a:pPr>
            <a:r>
              <a:rPr lang="hu-HU"/>
              <a:t>Stresszhatások </a:t>
            </a:r>
            <a:endParaRPr/>
          </a:p>
          <a:p>
            <a:pPr indent="-342900" lvl="2" marL="1371600" rtl="0" algn="l">
              <a:lnSpc>
                <a:spcPct val="90000"/>
              </a:lnSpc>
              <a:spcBef>
                <a:spcPts val="500"/>
              </a:spcBef>
              <a:spcAft>
                <a:spcPts val="0"/>
              </a:spcAft>
              <a:buSzPct val="105882"/>
              <a:buFont typeface="Courier New"/>
              <a:buChar char="o"/>
            </a:pPr>
            <a:r>
              <a:rPr lang="hu-HU"/>
              <a:t>Szélsőséges vízháztartási helyzetek (aszály, ár- és belvíz)</a:t>
            </a:r>
            <a:endParaRPr/>
          </a:p>
          <a:p>
            <a:pPr indent="-342900" lvl="1" marL="914400" rtl="0" algn="l">
              <a:lnSpc>
                <a:spcPct val="90000"/>
              </a:lnSpc>
              <a:spcBef>
                <a:spcPts val="500"/>
              </a:spcBef>
              <a:spcAft>
                <a:spcPts val="0"/>
              </a:spcAft>
              <a:buSzPct val="88235"/>
              <a:buFont typeface="Arial"/>
              <a:buChar char="•"/>
            </a:pPr>
            <a:r>
              <a:rPr lang="hu-HU"/>
              <a:t>Termésbecslés</a:t>
            </a:r>
            <a:endParaRPr/>
          </a:p>
          <a:p>
            <a:pPr indent="0" lvl="0" marL="114300" rtl="0" algn="l">
              <a:lnSpc>
                <a:spcPct val="90000"/>
              </a:lnSpc>
              <a:spcBef>
                <a:spcPts val="1000"/>
              </a:spcBef>
              <a:spcAft>
                <a:spcPts val="0"/>
              </a:spcAft>
              <a:buSzPct val="75630"/>
              <a:buNone/>
            </a:pPr>
            <a:r>
              <a:rPr b="1" lang="hu-HU"/>
              <a:t>Talaj variabilitás (táblán belüli) </a:t>
            </a:r>
            <a:endParaRPr/>
          </a:p>
          <a:p>
            <a:pPr indent="-342900" lvl="1" marL="914400" rtl="0" algn="l">
              <a:lnSpc>
                <a:spcPct val="90000"/>
              </a:lnSpc>
              <a:spcBef>
                <a:spcPts val="500"/>
              </a:spcBef>
              <a:spcAft>
                <a:spcPts val="0"/>
              </a:spcAft>
              <a:buSzPct val="88235"/>
              <a:buFont typeface="Arial"/>
              <a:buChar char="•"/>
            </a:pPr>
            <a:r>
              <a:rPr lang="hu-HU"/>
              <a:t>Degradáció</a:t>
            </a:r>
            <a:endParaRPr/>
          </a:p>
          <a:p>
            <a:pPr indent="-342900" lvl="1" marL="914400" rtl="0" algn="l">
              <a:lnSpc>
                <a:spcPct val="90000"/>
              </a:lnSpc>
              <a:spcBef>
                <a:spcPts val="500"/>
              </a:spcBef>
              <a:spcAft>
                <a:spcPts val="0"/>
              </a:spcAft>
              <a:buSzPct val="88235"/>
              <a:buFont typeface="Arial"/>
              <a:buChar char="•"/>
            </a:pPr>
            <a:r>
              <a:rPr lang="hu-HU"/>
              <a:t>Tápanyaellátási eltérések (szervesanyag tartalma) </a:t>
            </a:r>
            <a:endParaRPr/>
          </a:p>
          <a:p>
            <a:pPr indent="-342900" lvl="1" marL="914400" rtl="0" algn="l">
              <a:lnSpc>
                <a:spcPct val="90000"/>
              </a:lnSpc>
              <a:spcBef>
                <a:spcPts val="500"/>
              </a:spcBef>
              <a:spcAft>
                <a:spcPts val="0"/>
              </a:spcAft>
              <a:buSzPct val="88235"/>
              <a:buFont typeface="Arial"/>
              <a:buChar char="•"/>
            </a:pPr>
            <a:r>
              <a:rPr lang="hu-HU"/>
              <a:t>Nedvességtartalom </a:t>
            </a:r>
            <a:endParaRPr/>
          </a:p>
          <a:p>
            <a:pPr indent="0" lvl="0" marL="114300" rtl="0" algn="l">
              <a:lnSpc>
                <a:spcPct val="90000"/>
              </a:lnSpc>
              <a:spcBef>
                <a:spcPts val="1000"/>
              </a:spcBef>
              <a:spcAft>
                <a:spcPts val="0"/>
              </a:spcAft>
              <a:buSzPct val="75630"/>
              <a:buNone/>
            </a:pPr>
            <a:r>
              <a:rPr b="1" lang="hu-HU"/>
              <a:t>Táblán belüli kezelési egységek detektálása</a:t>
            </a:r>
            <a:endParaRPr/>
          </a:p>
        </p:txBody>
      </p:sp>
      <p:pic>
        <p:nvPicPr>
          <p:cNvPr id="506" name="Google Shape;506;p59"/>
          <p:cNvPicPr preferRelativeResize="0"/>
          <p:nvPr/>
        </p:nvPicPr>
        <p:blipFill rotWithShape="1">
          <a:blip r:embed="rId3">
            <a:alphaModFix/>
          </a:blip>
          <a:srcRect b="25239" l="2650" r="49884" t="3657"/>
          <a:stretch/>
        </p:blipFill>
        <p:spPr>
          <a:xfrm>
            <a:off x="8347042" y="1180738"/>
            <a:ext cx="3530110" cy="2820556"/>
          </a:xfrm>
          <a:prstGeom prst="rect">
            <a:avLst/>
          </a:prstGeom>
          <a:noFill/>
          <a:ln>
            <a:noFill/>
          </a:ln>
        </p:spPr>
      </p:pic>
      <p:sp>
        <p:nvSpPr>
          <p:cNvPr id="507" name="Google Shape;507;p59"/>
          <p:cNvSpPr txBox="1"/>
          <p:nvPr/>
        </p:nvSpPr>
        <p:spPr>
          <a:xfrm>
            <a:off x="7435272" y="2885825"/>
            <a:ext cx="2346038"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Talajdegradáció hatása a növény fejlődésére</a:t>
            </a:r>
            <a:endParaRPr/>
          </a:p>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Sentinel 2, hamisszínes felvétel (3,4,8)</a:t>
            </a:r>
            <a:endParaRPr/>
          </a:p>
        </p:txBody>
      </p:sp>
      <p:pic>
        <p:nvPicPr>
          <p:cNvPr id="508" name="Google Shape;508;p59"/>
          <p:cNvPicPr preferRelativeResize="0"/>
          <p:nvPr/>
        </p:nvPicPr>
        <p:blipFill rotWithShape="1">
          <a:blip r:embed="rId4">
            <a:alphaModFix/>
          </a:blip>
          <a:srcRect b="0" l="0" r="0" t="0"/>
          <a:stretch/>
        </p:blipFill>
        <p:spPr>
          <a:xfrm>
            <a:off x="6738600" y="4114198"/>
            <a:ext cx="5138552" cy="1687412"/>
          </a:xfrm>
          <a:prstGeom prst="rect">
            <a:avLst/>
          </a:prstGeom>
          <a:noFill/>
          <a:ln>
            <a:noFill/>
          </a:ln>
        </p:spPr>
      </p:pic>
      <p:sp>
        <p:nvSpPr>
          <p:cNvPr id="509" name="Google Shape;509;p59"/>
          <p:cNvSpPr/>
          <p:nvPr/>
        </p:nvSpPr>
        <p:spPr>
          <a:xfrm>
            <a:off x="5781963" y="5853797"/>
            <a:ext cx="6289964"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Kukoricatábla: termésállapot különböző aszályos körülmények között. A vegetációs index (NDVI) értékei jól tükrözik az adott év csapadékviszonyait (aszályos évben az NDVI értékek jóval alacsonyabbak, valamint a táblán belüli eltérések nagyobbak)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Térbeli és időbeli variabilitás térképezése</a:t>
            </a:r>
            <a:endParaRPr/>
          </a:p>
        </p:txBody>
      </p:sp>
      <p:sp>
        <p:nvSpPr>
          <p:cNvPr id="515" name="Google Shape;515;p60"/>
          <p:cNvSpPr/>
          <p:nvPr/>
        </p:nvSpPr>
        <p:spPr>
          <a:xfrm>
            <a:off x="6291423" y="1297503"/>
            <a:ext cx="5585729" cy="4573560"/>
          </a:xfrm>
          <a:prstGeom prst="rect">
            <a:avLst/>
          </a:prstGeom>
          <a:noFill/>
          <a:ln>
            <a:noFill/>
          </a:ln>
        </p:spPr>
        <p:txBody>
          <a:bodyPr anchorCtr="0" anchor="t" bIns="45700" lIns="91425" spcFirstLastPara="1" rIns="91425" wrap="square" tIns="45700">
            <a:spAutoFit/>
          </a:bodyPr>
          <a:lstStyle/>
          <a:p>
            <a:pPr indent="0" lvl="0" marL="114300" marR="0" rtl="0" algn="just">
              <a:lnSpc>
                <a:spcPct val="90000"/>
              </a:lnSpc>
              <a:spcBef>
                <a:spcPts val="0"/>
              </a:spcBef>
              <a:spcAft>
                <a:spcPts val="0"/>
              </a:spcAft>
              <a:buNone/>
            </a:pPr>
            <a:r>
              <a:rPr b="0" i="0" lang="hu-HU" sz="2000" u="none" cap="none" strike="noStrike">
                <a:solidFill>
                  <a:srgbClr val="1C9E4A"/>
                </a:solidFill>
                <a:latin typeface="Calibri"/>
                <a:ea typeface="Calibri"/>
                <a:cs typeface="Calibri"/>
                <a:sym typeface="Calibri"/>
              </a:rPr>
              <a:t>A </a:t>
            </a:r>
            <a:r>
              <a:rPr b="1" i="0" lang="hu-HU" sz="2000" u="none" cap="none" strike="noStrike">
                <a:solidFill>
                  <a:srgbClr val="1C9E4A"/>
                </a:solidFill>
                <a:latin typeface="Calibri"/>
                <a:ea typeface="Calibri"/>
                <a:cs typeface="Calibri"/>
                <a:sym typeface="Calibri"/>
              </a:rPr>
              <a:t>térbeli változékonyság a talaj</a:t>
            </a:r>
            <a:r>
              <a:rPr b="0" i="0" lang="hu-HU" sz="2000" u="none" cap="none" strike="noStrike">
                <a:solidFill>
                  <a:srgbClr val="1C9E4A"/>
                </a:solidFill>
                <a:latin typeface="Calibri"/>
                <a:ea typeface="Calibri"/>
                <a:cs typeface="Calibri"/>
                <a:sym typeface="Calibri"/>
              </a:rPr>
              <a:t>, </a:t>
            </a:r>
            <a:r>
              <a:rPr b="1" i="0" lang="hu-HU" sz="2000" u="none" cap="none" strike="noStrike">
                <a:solidFill>
                  <a:srgbClr val="1C9E4A"/>
                </a:solidFill>
                <a:latin typeface="Calibri"/>
                <a:ea typeface="Calibri"/>
                <a:cs typeface="Calibri"/>
                <a:sym typeface="Calibri"/>
              </a:rPr>
              <a:t>a növényi jellemzők sokféleségét és állapotát, a környezetet és a külső feltételeket jellemzi </a:t>
            </a:r>
            <a:r>
              <a:rPr b="0" i="0" lang="hu-HU" sz="2000" u="none" cap="none" strike="noStrike">
                <a:solidFill>
                  <a:srgbClr val="1C9E4A"/>
                </a:solidFill>
                <a:latin typeface="Calibri"/>
                <a:ea typeface="Calibri"/>
                <a:cs typeface="Calibri"/>
                <a:sym typeface="Calibri"/>
              </a:rPr>
              <a:t>egy adott táblán belül, gazdaságban vagy régióban. Míg az időbeli változékonyság ezen jellemzők és feltételek időbeli változásait jelenti.</a:t>
            </a:r>
            <a:endParaRPr/>
          </a:p>
          <a:p>
            <a:pPr indent="0" lvl="0" marL="114300" marR="0" rtl="0" algn="just">
              <a:lnSpc>
                <a:spcPct val="90000"/>
              </a:lnSpc>
              <a:spcBef>
                <a:spcPts val="1000"/>
              </a:spcBef>
              <a:spcAft>
                <a:spcPts val="0"/>
              </a:spcAft>
              <a:buNone/>
            </a:pPr>
            <a:r>
              <a:rPr b="0" i="0" lang="hu-HU" sz="2400" u="none" cap="none" strike="noStrike">
                <a:solidFill>
                  <a:srgbClr val="1C9E4A"/>
                </a:solidFill>
                <a:latin typeface="Calibri"/>
                <a:ea typeface="Calibri"/>
                <a:cs typeface="Calibri"/>
                <a:sym typeface="Calibri"/>
              </a:rPr>
              <a:t>Kulcskérdés: </a:t>
            </a:r>
            <a:r>
              <a:rPr b="1" i="0" lang="hu-HU" sz="2400" u="none" cap="none" strike="noStrike">
                <a:solidFill>
                  <a:srgbClr val="1C9E4A"/>
                </a:solidFill>
                <a:latin typeface="Calibri"/>
                <a:ea typeface="Calibri"/>
                <a:cs typeface="Calibri"/>
                <a:sym typeface="Calibri"/>
              </a:rPr>
              <a:t>termést befolyásoló tényezők térbeli variabilitásának </a:t>
            </a:r>
            <a:endParaRPr/>
          </a:p>
          <a:p>
            <a:pPr indent="-285750" lvl="8" marL="400050" marR="0" rtl="0" algn="l">
              <a:lnSpc>
                <a:spcPct val="90000"/>
              </a:lnSpc>
              <a:spcBef>
                <a:spcPts val="1000"/>
              </a:spcBef>
              <a:spcAft>
                <a:spcPts val="0"/>
              </a:spcAft>
              <a:buClr>
                <a:srgbClr val="1C9E4A"/>
              </a:buClr>
              <a:buSzPts val="1800"/>
              <a:buChar char="•"/>
            </a:pPr>
            <a:r>
              <a:rPr b="1" i="0" lang="hu-HU" sz="2000" u="none" cap="none" strike="noStrike">
                <a:solidFill>
                  <a:srgbClr val="1C9E4A"/>
                </a:solidFill>
                <a:latin typeface="Calibri"/>
                <a:ea typeface="Calibri"/>
                <a:cs typeface="Calibri"/>
                <a:sym typeface="Calibri"/>
              </a:rPr>
              <a:t>Felismerése </a:t>
            </a:r>
            <a:endParaRPr b="1"/>
          </a:p>
          <a:p>
            <a:pPr indent="-285750" lvl="8" marL="400050" marR="0" rtl="0" algn="l">
              <a:lnSpc>
                <a:spcPct val="90000"/>
              </a:lnSpc>
              <a:spcBef>
                <a:spcPts val="1000"/>
              </a:spcBef>
              <a:spcAft>
                <a:spcPts val="0"/>
              </a:spcAft>
              <a:buClr>
                <a:srgbClr val="1C9E4A"/>
              </a:buClr>
              <a:buSzPts val="1800"/>
              <a:buChar char="•"/>
            </a:pPr>
            <a:r>
              <a:rPr b="1" i="0" lang="hu-HU" sz="2000" u="none" cap="none" strike="noStrike">
                <a:solidFill>
                  <a:srgbClr val="1C9E4A"/>
                </a:solidFill>
                <a:latin typeface="Calibri"/>
                <a:ea typeface="Calibri"/>
                <a:cs typeface="Calibri"/>
                <a:sym typeface="Calibri"/>
              </a:rPr>
              <a:t>Azonosítása </a:t>
            </a:r>
            <a:endParaRPr b="1"/>
          </a:p>
          <a:p>
            <a:pPr indent="-285750" lvl="8" marL="400050" marR="0" rtl="0" algn="l">
              <a:lnSpc>
                <a:spcPct val="90000"/>
              </a:lnSpc>
              <a:spcBef>
                <a:spcPts val="1000"/>
              </a:spcBef>
              <a:spcAft>
                <a:spcPts val="0"/>
              </a:spcAft>
              <a:buClr>
                <a:srgbClr val="1C9E4A"/>
              </a:buClr>
              <a:buSzPts val="1800"/>
              <a:buChar char="•"/>
            </a:pPr>
            <a:r>
              <a:rPr b="1" i="0" lang="hu-HU" sz="2000" u="none" cap="none" strike="noStrike">
                <a:solidFill>
                  <a:srgbClr val="1C9E4A"/>
                </a:solidFill>
                <a:latin typeface="Calibri"/>
                <a:ea typeface="Calibri"/>
                <a:cs typeface="Calibri"/>
                <a:sym typeface="Calibri"/>
              </a:rPr>
              <a:t>Mérése (megbízható mérés!!) </a:t>
            </a:r>
            <a:endParaRPr b="1"/>
          </a:p>
          <a:p>
            <a:pPr indent="-285750" lvl="8" marL="400050" marR="0" rtl="0" algn="l">
              <a:lnSpc>
                <a:spcPct val="90000"/>
              </a:lnSpc>
              <a:spcBef>
                <a:spcPts val="1000"/>
              </a:spcBef>
              <a:spcAft>
                <a:spcPts val="0"/>
              </a:spcAft>
              <a:buClr>
                <a:srgbClr val="1C9E4A"/>
              </a:buClr>
              <a:buSzPts val="1800"/>
              <a:buChar char="•"/>
            </a:pPr>
            <a:r>
              <a:rPr b="1" i="0" lang="hu-HU" sz="2000" u="none" cap="none" strike="noStrike">
                <a:solidFill>
                  <a:srgbClr val="1C9E4A"/>
                </a:solidFill>
                <a:latin typeface="Calibri"/>
                <a:ea typeface="Calibri"/>
                <a:cs typeface="Calibri"/>
                <a:sym typeface="Calibri"/>
              </a:rPr>
              <a:t>Mérési eredmények értelmezése (analízis)</a:t>
            </a:r>
            <a:endParaRPr b="1"/>
          </a:p>
          <a:p>
            <a:pPr indent="-285750" lvl="8" marL="400050" marR="0" rtl="0" algn="l">
              <a:lnSpc>
                <a:spcPct val="90000"/>
              </a:lnSpc>
              <a:spcBef>
                <a:spcPts val="1000"/>
              </a:spcBef>
              <a:spcAft>
                <a:spcPts val="0"/>
              </a:spcAft>
              <a:buClr>
                <a:srgbClr val="1C9E4A"/>
              </a:buClr>
              <a:buSzPts val="1800"/>
              <a:buChar char="•"/>
            </a:pPr>
            <a:r>
              <a:rPr b="1" i="0" lang="hu-HU" sz="2000" u="none" cap="none" strike="noStrike">
                <a:solidFill>
                  <a:srgbClr val="1C9E4A"/>
                </a:solidFill>
                <a:latin typeface="Calibri"/>
                <a:ea typeface="Calibri"/>
                <a:cs typeface="Calibri"/>
                <a:sym typeface="Calibri"/>
              </a:rPr>
              <a:t>Információ beépítése a döntéshozatalba</a:t>
            </a:r>
            <a:endParaRPr b="1"/>
          </a:p>
        </p:txBody>
      </p:sp>
      <p:pic>
        <p:nvPicPr>
          <p:cNvPr id="516" name="Google Shape;516;p60"/>
          <p:cNvPicPr preferRelativeResize="0"/>
          <p:nvPr/>
        </p:nvPicPr>
        <p:blipFill rotWithShape="1">
          <a:blip r:embed="rId3">
            <a:alphaModFix/>
          </a:blip>
          <a:srcRect b="0" l="0" r="0" t="0"/>
          <a:stretch/>
        </p:blipFill>
        <p:spPr>
          <a:xfrm>
            <a:off x="338130" y="1867990"/>
            <a:ext cx="5761219" cy="2700762"/>
          </a:xfrm>
          <a:prstGeom prst="rect">
            <a:avLst/>
          </a:prstGeom>
          <a:noFill/>
          <a:ln>
            <a:noFill/>
          </a:ln>
        </p:spPr>
      </p:pic>
      <p:sp>
        <p:nvSpPr>
          <p:cNvPr id="517" name="Google Shape;517;p60"/>
          <p:cNvSpPr/>
          <p:nvPr/>
        </p:nvSpPr>
        <p:spPr>
          <a:xfrm>
            <a:off x="431594" y="5001423"/>
            <a:ext cx="56327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Egy tábla variabilitásának térképezése többsávos, többidőpontú Sentinel 2 műholdas adatok objektum-alapú osztályozásával.</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Növényi állapot felmérése</a:t>
            </a:r>
            <a:br>
              <a:rPr lang="hu-HU"/>
            </a:br>
            <a:endParaRPr/>
          </a:p>
        </p:txBody>
      </p:sp>
      <p:sp>
        <p:nvSpPr>
          <p:cNvPr id="523" name="Google Shape;523;p61"/>
          <p:cNvSpPr txBox="1"/>
          <p:nvPr>
            <p:ph idx="1" type="body"/>
          </p:nvPr>
        </p:nvSpPr>
        <p:spPr>
          <a:xfrm>
            <a:off x="321548" y="1825625"/>
            <a:ext cx="6793628" cy="4351338"/>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rgbClr val="1C9E4A"/>
              </a:buClr>
              <a:buSzPct val="82949"/>
              <a:buChar char="•"/>
            </a:pPr>
            <a:r>
              <a:rPr lang="hu-HU"/>
              <a:t>A növekedés korai szakaszának értékelése a </a:t>
            </a:r>
            <a:r>
              <a:rPr lang="hu-HU"/>
              <a:t>vetés vagy kelés problémákról adhat információt </a:t>
            </a:r>
            <a:r>
              <a:rPr lang="hu-HU"/>
              <a:t>(fontos a kezelések tervezésében és a termés-előrejelzésben) </a:t>
            </a:r>
            <a:endParaRPr/>
          </a:p>
          <a:p>
            <a:pPr indent="-342900" lvl="0" marL="457200" rtl="0" algn="l">
              <a:lnSpc>
                <a:spcPct val="90000"/>
              </a:lnSpc>
              <a:spcBef>
                <a:spcPts val="1000"/>
              </a:spcBef>
              <a:spcAft>
                <a:spcPts val="0"/>
              </a:spcAft>
              <a:buClr>
                <a:srgbClr val="1C9E4A"/>
              </a:buClr>
              <a:buSzPct val="82949"/>
              <a:buChar char="•"/>
            </a:pPr>
            <a:r>
              <a:rPr lang="hu-HU"/>
              <a:t>A lehetséges hozamkorlátozásokra vonatkozó következtetések levonására szolgál. </a:t>
            </a:r>
            <a:endParaRPr/>
          </a:p>
          <a:p>
            <a:pPr indent="-342900" lvl="0" marL="457200" rtl="0" algn="l">
              <a:lnSpc>
                <a:spcPct val="90000"/>
              </a:lnSpc>
              <a:spcBef>
                <a:spcPts val="1000"/>
              </a:spcBef>
              <a:spcAft>
                <a:spcPts val="0"/>
              </a:spcAft>
              <a:buClr>
                <a:srgbClr val="1C9E4A"/>
              </a:buClr>
              <a:buSzPct val="82949"/>
              <a:buChar char="•"/>
            </a:pPr>
            <a:r>
              <a:rPr lang="hu-HU"/>
              <a:t>Stresszhatások detektálása</a:t>
            </a:r>
            <a:endParaRPr/>
          </a:p>
          <a:p>
            <a:pPr indent="-342900" lvl="1" marL="914400" rtl="0" algn="l">
              <a:lnSpc>
                <a:spcPct val="90000"/>
              </a:lnSpc>
              <a:spcBef>
                <a:spcPts val="500"/>
              </a:spcBef>
              <a:spcAft>
                <a:spcPts val="0"/>
              </a:spcAft>
              <a:buSzPct val="96774"/>
              <a:buChar char="•"/>
            </a:pPr>
            <a:r>
              <a:rPr lang="hu-HU"/>
              <a:t>Gyenge vízellátás (aszály)</a:t>
            </a:r>
            <a:endParaRPr/>
          </a:p>
          <a:p>
            <a:pPr indent="-342900" lvl="1" marL="914400" rtl="0" algn="l">
              <a:lnSpc>
                <a:spcPct val="90000"/>
              </a:lnSpc>
              <a:spcBef>
                <a:spcPts val="500"/>
              </a:spcBef>
              <a:spcAft>
                <a:spcPts val="0"/>
              </a:spcAft>
              <a:buSzPct val="96774"/>
              <a:buChar char="•"/>
            </a:pPr>
            <a:r>
              <a:rPr lang="hu-HU"/>
              <a:t>Extrém hőmérsékletek (hő)</a:t>
            </a:r>
            <a:endParaRPr/>
          </a:p>
          <a:p>
            <a:pPr indent="-342900" lvl="1" marL="914400" rtl="0" algn="l">
              <a:lnSpc>
                <a:spcPct val="90000"/>
              </a:lnSpc>
              <a:spcBef>
                <a:spcPts val="500"/>
              </a:spcBef>
              <a:spcAft>
                <a:spcPts val="0"/>
              </a:spcAft>
              <a:buSzPct val="96774"/>
              <a:buChar char="•"/>
            </a:pPr>
            <a:r>
              <a:rPr lang="hu-HU"/>
              <a:t>Túlzott vízellátás (túlnedvesedés, belvíz)</a:t>
            </a:r>
            <a:endParaRPr/>
          </a:p>
          <a:p>
            <a:pPr indent="-342900" lvl="1" marL="914400" rtl="0" algn="l">
              <a:lnSpc>
                <a:spcPct val="90000"/>
              </a:lnSpc>
              <a:spcBef>
                <a:spcPts val="500"/>
              </a:spcBef>
              <a:spcAft>
                <a:spcPts val="0"/>
              </a:spcAft>
              <a:buSzPct val="96774"/>
              <a:buChar char="•"/>
            </a:pPr>
            <a:r>
              <a:rPr lang="hu-HU"/>
              <a:t>Tápanyaghiány </a:t>
            </a:r>
            <a:endParaRPr/>
          </a:p>
          <a:p>
            <a:pPr indent="-342900" lvl="1" marL="914400" rtl="0" algn="l">
              <a:lnSpc>
                <a:spcPct val="90000"/>
              </a:lnSpc>
              <a:spcBef>
                <a:spcPts val="500"/>
              </a:spcBef>
              <a:spcAft>
                <a:spcPts val="0"/>
              </a:spcAft>
              <a:buSzPct val="96774"/>
              <a:buChar char="•"/>
            </a:pPr>
            <a:r>
              <a:rPr lang="hu-HU"/>
              <a:t>Alacsony talajtermelékenység </a:t>
            </a:r>
            <a:endParaRPr/>
          </a:p>
          <a:p>
            <a:pPr indent="-342900" lvl="1" marL="914400" rtl="0" algn="l">
              <a:lnSpc>
                <a:spcPct val="90000"/>
              </a:lnSpc>
              <a:spcBef>
                <a:spcPts val="500"/>
              </a:spcBef>
              <a:spcAft>
                <a:spcPts val="0"/>
              </a:spcAft>
              <a:buSzPct val="96774"/>
              <a:buChar char="•"/>
            </a:pPr>
            <a:r>
              <a:rPr lang="hu-HU"/>
              <a:t>Gombás, bakteriális vagy vírusos fertőzés</a:t>
            </a:r>
            <a:endParaRPr/>
          </a:p>
          <a:p>
            <a:pPr indent="-342900" lvl="1" marL="914400" rtl="0" algn="l">
              <a:lnSpc>
                <a:spcPct val="90000"/>
              </a:lnSpc>
              <a:spcBef>
                <a:spcPts val="500"/>
              </a:spcBef>
              <a:spcAft>
                <a:spcPts val="0"/>
              </a:spcAft>
              <a:buSzPct val="96774"/>
              <a:buChar char="•"/>
            </a:pPr>
            <a:r>
              <a:rPr lang="hu-HU"/>
              <a:t>Rovarinvázió</a:t>
            </a:r>
            <a:endParaRPr/>
          </a:p>
          <a:p>
            <a:pPr indent="-342900" lvl="0" marL="457200" rtl="0" algn="l">
              <a:lnSpc>
                <a:spcPct val="90000"/>
              </a:lnSpc>
              <a:spcBef>
                <a:spcPts val="1000"/>
              </a:spcBef>
              <a:spcAft>
                <a:spcPts val="0"/>
              </a:spcAft>
              <a:buClr>
                <a:srgbClr val="1C9E4A"/>
              </a:buClr>
              <a:buSzPct val="82949"/>
              <a:buChar char="•"/>
            </a:pPr>
            <a:r>
              <a:rPr lang="hu-HU"/>
              <a:t>Jellemzően az index-alapú képelemzési módszerek alkalmazhatók</a:t>
            </a:r>
            <a:endParaRPr/>
          </a:p>
          <a:p>
            <a:pPr indent="-228600" lvl="0" marL="457200" rtl="0" algn="l">
              <a:lnSpc>
                <a:spcPct val="90000"/>
              </a:lnSpc>
              <a:spcBef>
                <a:spcPts val="1000"/>
              </a:spcBef>
              <a:spcAft>
                <a:spcPts val="0"/>
              </a:spcAft>
              <a:buClr>
                <a:srgbClr val="1C9E4A"/>
              </a:buClr>
              <a:buSzPct val="82949"/>
              <a:buNone/>
            </a:pPr>
            <a:r>
              <a:t/>
            </a:r>
            <a:endParaRPr/>
          </a:p>
          <a:p>
            <a:pPr indent="-228600" lvl="0" marL="457200" rtl="0" algn="l">
              <a:lnSpc>
                <a:spcPct val="90000"/>
              </a:lnSpc>
              <a:spcBef>
                <a:spcPts val="1000"/>
              </a:spcBef>
              <a:spcAft>
                <a:spcPts val="0"/>
              </a:spcAft>
              <a:buClr>
                <a:srgbClr val="1C9E4A"/>
              </a:buClr>
              <a:buSzPct val="82949"/>
              <a:buNone/>
            </a:pPr>
            <a:r>
              <a:t/>
            </a:r>
            <a:endParaRPr/>
          </a:p>
        </p:txBody>
      </p:sp>
      <p:pic>
        <p:nvPicPr>
          <p:cNvPr id="524" name="Google Shape;524;p61"/>
          <p:cNvPicPr preferRelativeResize="0"/>
          <p:nvPr/>
        </p:nvPicPr>
        <p:blipFill rotWithShape="1">
          <a:blip r:embed="rId3">
            <a:alphaModFix/>
          </a:blip>
          <a:srcRect b="0" l="0" r="0" t="0"/>
          <a:stretch/>
        </p:blipFill>
        <p:spPr>
          <a:xfrm>
            <a:off x="7302822" y="591943"/>
            <a:ext cx="4291956" cy="4621169"/>
          </a:xfrm>
          <a:prstGeom prst="rect">
            <a:avLst/>
          </a:prstGeom>
          <a:noFill/>
          <a:ln>
            <a:noFill/>
          </a:ln>
        </p:spPr>
      </p:pic>
      <p:sp>
        <p:nvSpPr>
          <p:cNvPr id="525" name="Google Shape;525;p61"/>
          <p:cNvSpPr/>
          <p:nvPr/>
        </p:nvSpPr>
        <p:spPr>
          <a:xfrm>
            <a:off x="7115176" y="5438299"/>
            <a:ext cx="466118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Sentinel 2, növény fejlődésbeli eltérések megjelenítése (SWIR, színhelyes, hamisszínes kompozit)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Index-alapú elemzések</a:t>
            </a:r>
            <a:br>
              <a:rPr lang="hu-HU"/>
            </a:br>
            <a:endParaRPr sz="2700"/>
          </a:p>
        </p:txBody>
      </p:sp>
      <p:sp>
        <p:nvSpPr>
          <p:cNvPr id="531" name="Google Shape;531;p62"/>
          <p:cNvSpPr txBox="1"/>
          <p:nvPr>
            <p:ph idx="1" type="body"/>
          </p:nvPr>
        </p:nvSpPr>
        <p:spPr>
          <a:xfrm>
            <a:off x="406402" y="1492118"/>
            <a:ext cx="11055924" cy="2189940"/>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just">
              <a:lnSpc>
                <a:spcPct val="90000"/>
              </a:lnSpc>
              <a:spcBef>
                <a:spcPts val="1000"/>
              </a:spcBef>
              <a:spcAft>
                <a:spcPts val="0"/>
              </a:spcAft>
              <a:buSzPct val="91836"/>
              <a:buNone/>
            </a:pPr>
            <a:r>
              <a:rPr lang="hu-HU"/>
              <a:t>A károsodott, a környezeti stresszhatásoknak kitett növényzet </a:t>
            </a:r>
            <a:r>
              <a:rPr b="1" lang="hu-HU"/>
              <a:t>összetételében, szerkezetében vagy tömegében bekövetkezett </a:t>
            </a:r>
            <a:r>
              <a:rPr lang="hu-HU"/>
              <a:t>bármilyen</a:t>
            </a:r>
            <a:r>
              <a:rPr b="1" lang="hu-HU"/>
              <a:t> változás a reflektancia viszonyok megváltozásával jár</a:t>
            </a:r>
            <a:r>
              <a:rPr lang="hu-HU"/>
              <a:t>. </a:t>
            </a:r>
            <a:endParaRPr/>
          </a:p>
          <a:p>
            <a:pPr indent="0" lvl="0" marL="114300" rtl="0" algn="just">
              <a:lnSpc>
                <a:spcPct val="90000"/>
              </a:lnSpc>
              <a:spcBef>
                <a:spcPts val="1000"/>
              </a:spcBef>
              <a:spcAft>
                <a:spcPts val="0"/>
              </a:spcAft>
              <a:buSzPct val="91836"/>
              <a:buNone/>
            </a:pPr>
            <a:r>
              <a:rPr lang="hu-HU"/>
              <a:t>Az egészséges és a beteg állományok reflektancia viszonyai között a </a:t>
            </a:r>
            <a:r>
              <a:rPr b="1" lang="hu-HU"/>
              <a:t>legjelentősebb eltérés a közeli infravörös </a:t>
            </a:r>
            <a:r>
              <a:rPr lang="hu-HU"/>
              <a:t>tartományban (NIR) tapasztalható (</a:t>
            </a:r>
            <a:r>
              <a:rPr b="1" lang="hu-HU"/>
              <a:t>erőteljes csökkenés). </a:t>
            </a:r>
            <a:r>
              <a:rPr lang="hu-HU"/>
              <a:t>A </a:t>
            </a:r>
            <a:r>
              <a:rPr b="1" lang="hu-HU"/>
              <a:t>látható spektrum tartományban </a:t>
            </a:r>
            <a:r>
              <a:rPr lang="hu-HU"/>
              <a:t>(0,6-0,7 µm) ekkor </a:t>
            </a:r>
            <a:r>
              <a:rPr b="1" lang="hu-HU"/>
              <a:t>reflektancia növekedés </a:t>
            </a:r>
            <a:r>
              <a:rPr lang="hu-HU"/>
              <a:t>tapasztalható. </a:t>
            </a:r>
            <a:endParaRPr/>
          </a:p>
          <a:p>
            <a:pPr indent="0" lvl="0" marL="114300" rtl="0" algn="just">
              <a:lnSpc>
                <a:spcPct val="90000"/>
              </a:lnSpc>
              <a:spcBef>
                <a:spcPts val="1000"/>
              </a:spcBef>
              <a:spcAft>
                <a:spcPts val="0"/>
              </a:spcAft>
              <a:buSzPct val="91836"/>
              <a:buNone/>
            </a:pPr>
            <a:r>
              <a:rPr lang="hu-HU"/>
              <a:t>A hiányos vízellátás a fotoszintézist gátolja, valamint a </a:t>
            </a:r>
            <a:r>
              <a:rPr b="1" lang="hu-HU"/>
              <a:t>közép infravörös </a:t>
            </a:r>
            <a:r>
              <a:rPr lang="hu-HU"/>
              <a:t>tartományban a vízelnyelési sávok </a:t>
            </a:r>
            <a:r>
              <a:rPr b="1" lang="hu-HU"/>
              <a:t>lokális minimumainak nagymértékű változását </a:t>
            </a:r>
            <a:r>
              <a:rPr lang="hu-HU"/>
              <a:t>is eredményezi. </a:t>
            </a:r>
            <a:endParaRPr/>
          </a:p>
        </p:txBody>
      </p:sp>
      <p:pic>
        <p:nvPicPr>
          <p:cNvPr id="532" name="Google Shape;532;p62"/>
          <p:cNvPicPr preferRelativeResize="0"/>
          <p:nvPr/>
        </p:nvPicPr>
        <p:blipFill rotWithShape="1">
          <a:blip r:embed="rId3">
            <a:alphaModFix/>
          </a:blip>
          <a:srcRect b="0" l="0" r="0" t="0"/>
          <a:stretch/>
        </p:blipFill>
        <p:spPr>
          <a:xfrm>
            <a:off x="1791855" y="3520829"/>
            <a:ext cx="9472542" cy="2576443"/>
          </a:xfrm>
          <a:prstGeom prst="rect">
            <a:avLst/>
          </a:prstGeom>
          <a:noFill/>
          <a:ln>
            <a:noFill/>
          </a:ln>
        </p:spPr>
      </p:pic>
      <p:sp>
        <p:nvSpPr>
          <p:cNvPr id="533" name="Google Shape;533;p62"/>
          <p:cNvSpPr/>
          <p:nvPr/>
        </p:nvSpPr>
        <p:spPr>
          <a:xfrm>
            <a:off x="2576944" y="6097272"/>
            <a:ext cx="821112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600" u="none" cap="none" strike="noStrike">
                <a:solidFill>
                  <a:schemeClr val="dk1"/>
                </a:solidFill>
                <a:latin typeface="Calibri"/>
                <a:ea typeface="Calibri"/>
                <a:cs typeface="Calibri"/>
                <a:sym typeface="Calibri"/>
              </a:rPr>
              <a:t>Zöld és száraz növényzet, valamint különböző nedvességtartalmú (száraz, 4-8-12%) talajminták reflektancia görbéi. Az indexek kiszámításához használt spektrális sávok ki vannak emelve.</a:t>
            </a:r>
            <a:endParaRPr b="0" i="1" sz="1600" u="none" cap="none" strike="noStrik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3"/>
          <p:cNvSpPr txBox="1"/>
          <p:nvPr>
            <p:ph type="title"/>
          </p:nvPr>
        </p:nvSpPr>
        <p:spPr>
          <a:xfrm>
            <a:off x="318150" y="-86691"/>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Az indexek gyakorlati felhasználása nedvességméréshez 1.</a:t>
            </a:r>
            <a:endParaRPr/>
          </a:p>
        </p:txBody>
      </p:sp>
      <p:sp>
        <p:nvSpPr>
          <p:cNvPr id="539" name="Google Shape;539;p63"/>
          <p:cNvSpPr txBox="1"/>
          <p:nvPr>
            <p:ph idx="1" type="body"/>
          </p:nvPr>
        </p:nvSpPr>
        <p:spPr>
          <a:xfrm>
            <a:off x="147024" y="914115"/>
            <a:ext cx="11652398" cy="3463921"/>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1000"/>
              </a:spcBef>
              <a:spcAft>
                <a:spcPts val="0"/>
              </a:spcAft>
              <a:buSzPct val="64285"/>
              <a:buNone/>
            </a:pPr>
            <a:r>
              <a:rPr b="1" lang="hu-HU"/>
              <a:t>Őszi búzáról készült felvétel </a:t>
            </a:r>
            <a:endParaRPr/>
          </a:p>
          <a:p>
            <a:pPr indent="0" lvl="0" marL="0" rtl="0" algn="l">
              <a:lnSpc>
                <a:spcPct val="90000"/>
              </a:lnSpc>
              <a:spcBef>
                <a:spcPts val="1000"/>
              </a:spcBef>
              <a:spcAft>
                <a:spcPts val="0"/>
              </a:spcAft>
              <a:buSzPct val="69230"/>
              <a:buNone/>
            </a:pPr>
            <a:r>
              <a:rPr b="1" lang="hu-HU" sz="2600"/>
              <a:t>A képen</a:t>
            </a:r>
            <a:r>
              <a:rPr lang="hu-HU" sz="2600"/>
              <a:t>: </a:t>
            </a:r>
            <a:endParaRPr/>
          </a:p>
          <a:p>
            <a:pPr indent="0" lvl="0" marL="0" rtl="0" algn="l">
              <a:lnSpc>
                <a:spcPct val="90000"/>
              </a:lnSpc>
              <a:spcBef>
                <a:spcPts val="1000"/>
              </a:spcBef>
              <a:spcAft>
                <a:spcPts val="0"/>
              </a:spcAft>
              <a:buSzPct val="69230"/>
              <a:buNone/>
            </a:pPr>
            <a:r>
              <a:rPr lang="hu-HU" sz="2600"/>
              <a:t>Hamisszínes felvétel</a:t>
            </a:r>
            <a:endParaRPr/>
          </a:p>
          <a:p>
            <a:pPr indent="0" lvl="0" marL="0" rtl="0" algn="l">
              <a:lnSpc>
                <a:spcPct val="90000"/>
              </a:lnSpc>
              <a:spcBef>
                <a:spcPts val="1000"/>
              </a:spcBef>
              <a:spcAft>
                <a:spcPts val="0"/>
              </a:spcAft>
              <a:buSzPct val="69230"/>
              <a:buNone/>
            </a:pPr>
            <a:r>
              <a:rPr lang="hu-HU" sz="2600"/>
              <a:t>(vizuális szemléltetés)</a:t>
            </a:r>
            <a:endParaRPr/>
          </a:p>
          <a:p>
            <a:pPr indent="0" lvl="0" marL="0" rtl="0" algn="l">
              <a:lnSpc>
                <a:spcPct val="90000"/>
              </a:lnSpc>
              <a:spcBef>
                <a:spcPts val="1000"/>
              </a:spcBef>
              <a:spcAft>
                <a:spcPts val="0"/>
              </a:spcAft>
              <a:buSzPct val="64285"/>
              <a:buNone/>
            </a:pPr>
            <a:r>
              <a:t/>
            </a:r>
            <a:endParaRPr b="1"/>
          </a:p>
          <a:p>
            <a:pPr indent="0" lvl="0" marL="0" rtl="0" algn="l">
              <a:lnSpc>
                <a:spcPct val="90000"/>
              </a:lnSpc>
              <a:spcBef>
                <a:spcPts val="1000"/>
              </a:spcBef>
              <a:spcAft>
                <a:spcPts val="0"/>
              </a:spcAft>
              <a:buSzPct val="64285"/>
              <a:buNone/>
            </a:pPr>
            <a:r>
              <a:t/>
            </a:r>
            <a:endParaRPr b="1"/>
          </a:p>
          <a:p>
            <a:pPr indent="0" lvl="0" marL="0" rtl="0" algn="l">
              <a:lnSpc>
                <a:spcPct val="90000"/>
              </a:lnSpc>
              <a:spcBef>
                <a:spcPts val="1000"/>
              </a:spcBef>
              <a:spcAft>
                <a:spcPts val="0"/>
              </a:spcAft>
              <a:buSzPct val="64285"/>
              <a:buNone/>
            </a:pPr>
            <a:r>
              <a:t/>
            </a:r>
            <a:endParaRPr b="1"/>
          </a:p>
          <a:p>
            <a:pPr indent="0" lvl="0" marL="0" rtl="0" algn="l">
              <a:lnSpc>
                <a:spcPct val="90000"/>
              </a:lnSpc>
              <a:spcBef>
                <a:spcPts val="1000"/>
              </a:spcBef>
              <a:spcAft>
                <a:spcPts val="0"/>
              </a:spcAft>
              <a:buSzPct val="64285"/>
              <a:buNone/>
            </a:pPr>
            <a:r>
              <a:t/>
            </a:r>
            <a:endParaRPr b="1"/>
          </a:p>
          <a:p>
            <a:pPr indent="0" lvl="0" marL="0" rtl="0" algn="l">
              <a:lnSpc>
                <a:spcPct val="90000"/>
              </a:lnSpc>
              <a:spcBef>
                <a:spcPts val="1000"/>
              </a:spcBef>
              <a:spcAft>
                <a:spcPts val="0"/>
              </a:spcAft>
              <a:buSzPct val="64285"/>
              <a:buNone/>
            </a:pPr>
            <a:r>
              <a:t/>
            </a:r>
            <a:endParaRPr/>
          </a:p>
        </p:txBody>
      </p:sp>
      <p:pic>
        <p:nvPicPr>
          <p:cNvPr id="540" name="Google Shape;540;p63"/>
          <p:cNvPicPr preferRelativeResize="0"/>
          <p:nvPr/>
        </p:nvPicPr>
        <p:blipFill rotWithShape="1">
          <a:blip r:embed="rId3">
            <a:alphaModFix/>
          </a:blip>
          <a:srcRect b="0" l="0" r="0" t="0"/>
          <a:stretch/>
        </p:blipFill>
        <p:spPr>
          <a:xfrm>
            <a:off x="3510959" y="1499929"/>
            <a:ext cx="5341208" cy="4885892"/>
          </a:xfrm>
          <a:prstGeom prst="rect">
            <a:avLst/>
          </a:prstGeom>
          <a:noFill/>
          <a:ln>
            <a:noFill/>
          </a:ln>
        </p:spPr>
      </p:pic>
      <p:sp>
        <p:nvSpPr>
          <p:cNvPr id="541" name="Google Shape;541;p63"/>
          <p:cNvSpPr txBox="1"/>
          <p:nvPr/>
        </p:nvSpPr>
        <p:spPr>
          <a:xfrm>
            <a:off x="9016350" y="1467499"/>
            <a:ext cx="3173938" cy="214930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C9E4A"/>
              </a:buClr>
              <a:buSzPts val="1800"/>
              <a:buFont typeface="Arial"/>
              <a:buNone/>
            </a:pPr>
            <a:r>
              <a:rPr b="1" i="0" lang="hu-HU" sz="2600" u="none" cap="none" strike="noStrike">
                <a:solidFill>
                  <a:srgbClr val="1C9E4A"/>
                </a:solidFill>
                <a:latin typeface="Calibri"/>
                <a:ea typeface="Calibri"/>
                <a:cs typeface="Calibri"/>
                <a:sym typeface="Calibri"/>
              </a:rPr>
              <a:t>B képen</a:t>
            </a:r>
            <a:r>
              <a:rPr b="0" i="0" lang="hu-HU" sz="2600" u="none" cap="none" strike="noStrike">
                <a:solidFill>
                  <a:srgbClr val="1C9E4A"/>
                </a:solidFill>
                <a:latin typeface="Calibri"/>
                <a:ea typeface="Calibri"/>
                <a:cs typeface="Calibri"/>
                <a:sym typeface="Calibri"/>
              </a:rPr>
              <a:t>: NDVI index </a:t>
            </a:r>
            <a:endParaRPr/>
          </a:p>
          <a:p>
            <a:pPr indent="0" lvl="0" marL="0" marR="0" rtl="0" algn="l">
              <a:lnSpc>
                <a:spcPct val="90000"/>
              </a:lnSpc>
              <a:spcBef>
                <a:spcPts val="1000"/>
              </a:spcBef>
              <a:spcAft>
                <a:spcPts val="0"/>
              </a:spcAft>
              <a:buClr>
                <a:srgbClr val="1C9E4A"/>
              </a:buClr>
              <a:buSzPts val="1800"/>
              <a:buFont typeface="Arial"/>
              <a:buNone/>
            </a:pPr>
            <a:r>
              <a:rPr b="0" i="0" lang="hu-HU" sz="2600" u="none" cap="none" strike="noStrike">
                <a:solidFill>
                  <a:srgbClr val="1C9E4A"/>
                </a:solidFill>
                <a:latin typeface="Calibri"/>
                <a:ea typeface="Calibri"/>
                <a:cs typeface="Calibri"/>
                <a:sym typeface="Calibri"/>
              </a:rPr>
              <a:t>zöld: erősebb vegetáció</a:t>
            </a:r>
            <a:endParaRPr/>
          </a:p>
          <a:p>
            <a:pPr indent="0" lvl="0" marL="0" marR="0" rtl="0" algn="l">
              <a:lnSpc>
                <a:spcPct val="90000"/>
              </a:lnSpc>
              <a:spcBef>
                <a:spcPts val="1000"/>
              </a:spcBef>
              <a:spcAft>
                <a:spcPts val="0"/>
              </a:spcAft>
              <a:buClr>
                <a:srgbClr val="1C9E4A"/>
              </a:buClr>
              <a:buSzPts val="1800"/>
              <a:buFont typeface="Arial"/>
              <a:buNone/>
            </a:pPr>
            <a:r>
              <a:rPr b="0" i="0" lang="hu-HU" sz="2600" u="none" cap="none" strike="noStrike">
                <a:solidFill>
                  <a:srgbClr val="1C9E4A"/>
                </a:solidFill>
                <a:latin typeface="Calibri"/>
                <a:ea typeface="Calibri"/>
                <a:cs typeface="Calibri"/>
                <a:sym typeface="Calibri"/>
              </a:rPr>
              <a:t>kék: gyengébb vegetáció</a:t>
            </a:r>
            <a:endParaRPr/>
          </a:p>
        </p:txBody>
      </p:sp>
      <p:sp>
        <p:nvSpPr>
          <p:cNvPr id="542" name="Google Shape;542;p63"/>
          <p:cNvSpPr txBox="1"/>
          <p:nvPr/>
        </p:nvSpPr>
        <p:spPr>
          <a:xfrm>
            <a:off x="8852167" y="4007760"/>
            <a:ext cx="3401651" cy="1660968"/>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C9E4A"/>
              </a:buClr>
              <a:buSzPts val="1800"/>
              <a:buFont typeface="Arial"/>
              <a:buNone/>
            </a:pPr>
            <a:r>
              <a:rPr b="1" i="0" lang="hu-HU" sz="2600" u="none" cap="none" strike="noStrike">
                <a:solidFill>
                  <a:srgbClr val="1C9E4A"/>
                </a:solidFill>
                <a:latin typeface="Calibri"/>
                <a:ea typeface="Calibri"/>
                <a:cs typeface="Calibri"/>
                <a:sym typeface="Calibri"/>
              </a:rPr>
              <a:t>D képen</a:t>
            </a:r>
            <a:r>
              <a:rPr b="0" i="0" lang="hu-HU" sz="2600" u="none" cap="none" strike="noStrike">
                <a:solidFill>
                  <a:srgbClr val="1C9E4A"/>
                </a:solidFill>
                <a:latin typeface="Calibri"/>
                <a:ea typeface="Calibri"/>
                <a:cs typeface="Calibri"/>
                <a:sym typeface="Calibri"/>
              </a:rPr>
              <a:t>: NDRE index</a:t>
            </a:r>
            <a:endParaRPr/>
          </a:p>
          <a:p>
            <a:pPr indent="0" lvl="0" marL="0" marR="0" rtl="0" algn="l">
              <a:lnSpc>
                <a:spcPct val="90000"/>
              </a:lnSpc>
              <a:spcBef>
                <a:spcPts val="1000"/>
              </a:spcBef>
              <a:spcAft>
                <a:spcPts val="0"/>
              </a:spcAft>
              <a:buClr>
                <a:srgbClr val="1C9E4A"/>
              </a:buClr>
              <a:buSzPts val="1800"/>
              <a:buFont typeface="Arial"/>
              <a:buNone/>
            </a:pPr>
            <a:r>
              <a:rPr b="0" i="0" lang="hu-HU" sz="2600" u="none" cap="none" strike="noStrike">
                <a:solidFill>
                  <a:srgbClr val="1C9E4A"/>
                </a:solidFill>
                <a:latin typeface="Calibri"/>
                <a:ea typeface="Calibri"/>
                <a:cs typeface="Calibri"/>
                <a:sym typeface="Calibri"/>
              </a:rPr>
              <a:t>kiemelkednek a magasabb víztartalmú területek</a:t>
            </a:r>
            <a:endParaRPr/>
          </a:p>
        </p:txBody>
      </p:sp>
      <p:sp>
        <p:nvSpPr>
          <p:cNvPr id="543" name="Google Shape;543;p63"/>
          <p:cNvSpPr txBox="1"/>
          <p:nvPr/>
        </p:nvSpPr>
        <p:spPr>
          <a:xfrm>
            <a:off x="131667" y="3976147"/>
            <a:ext cx="3488306" cy="202106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C9E4A"/>
              </a:buClr>
              <a:buSzPts val="1800"/>
              <a:buFont typeface="Arial"/>
              <a:buNone/>
            </a:pPr>
            <a:r>
              <a:rPr b="1" i="0" lang="hu-HU" sz="2600" u="none" cap="none" strike="noStrike">
                <a:solidFill>
                  <a:srgbClr val="1C9E4A"/>
                </a:solidFill>
                <a:latin typeface="Calibri"/>
                <a:ea typeface="Calibri"/>
                <a:cs typeface="Calibri"/>
                <a:sym typeface="Calibri"/>
              </a:rPr>
              <a:t>C képen</a:t>
            </a:r>
            <a:r>
              <a:rPr b="0" i="0" lang="hu-HU" sz="2600" u="none" cap="none" strike="noStrike">
                <a:solidFill>
                  <a:srgbClr val="1C9E4A"/>
                </a:solidFill>
                <a:latin typeface="Calibri"/>
                <a:ea typeface="Calibri"/>
                <a:cs typeface="Calibri"/>
                <a:sym typeface="Calibri"/>
              </a:rPr>
              <a:t>: NDWI index világosszürke: magasabb víztartalom</a:t>
            </a:r>
            <a:endParaRPr/>
          </a:p>
          <a:p>
            <a:pPr indent="0" lvl="0" marL="0" marR="0" rtl="0" algn="l">
              <a:lnSpc>
                <a:spcPct val="90000"/>
              </a:lnSpc>
              <a:spcBef>
                <a:spcPts val="1000"/>
              </a:spcBef>
              <a:spcAft>
                <a:spcPts val="0"/>
              </a:spcAft>
              <a:buClr>
                <a:srgbClr val="1C9E4A"/>
              </a:buClr>
              <a:buSzPts val="1800"/>
              <a:buFont typeface="Arial"/>
              <a:buNone/>
            </a:pPr>
            <a:r>
              <a:rPr b="0" i="0" lang="hu-HU" sz="2600" u="none" cap="none" strike="noStrike">
                <a:solidFill>
                  <a:srgbClr val="1C9E4A"/>
                </a:solidFill>
                <a:latin typeface="Calibri"/>
                <a:ea typeface="Calibri"/>
                <a:cs typeface="Calibri"/>
                <a:sym typeface="Calibri"/>
              </a:rPr>
              <a:t>sötétszürke: alacsonyabb víztartalom</a:t>
            </a:r>
            <a:endParaRPr/>
          </a:p>
        </p:txBody>
      </p:sp>
      <p:cxnSp>
        <p:nvCxnSpPr>
          <p:cNvPr id="544" name="Google Shape;544;p63"/>
          <p:cNvCxnSpPr/>
          <p:nvPr/>
        </p:nvCxnSpPr>
        <p:spPr>
          <a:xfrm flipH="1">
            <a:off x="7581014" y="2239815"/>
            <a:ext cx="1509823" cy="396710"/>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545" name="Google Shape;545;p63"/>
          <p:cNvCxnSpPr/>
          <p:nvPr/>
        </p:nvCxnSpPr>
        <p:spPr>
          <a:xfrm rot="10800000">
            <a:off x="8006316" y="3002359"/>
            <a:ext cx="1084521" cy="0"/>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546" name="Google Shape;546;p63"/>
          <p:cNvCxnSpPr/>
          <p:nvPr/>
        </p:nvCxnSpPr>
        <p:spPr>
          <a:xfrm flipH="1" rot="10800000">
            <a:off x="3510959" y="5539563"/>
            <a:ext cx="1817134" cy="243087"/>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547" name="Google Shape;547;p63"/>
          <p:cNvCxnSpPr/>
          <p:nvPr/>
        </p:nvCxnSpPr>
        <p:spPr>
          <a:xfrm>
            <a:off x="3195880" y="4916125"/>
            <a:ext cx="1773365" cy="234830"/>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548" name="Google Shape;548;p63"/>
          <p:cNvCxnSpPr/>
          <p:nvPr/>
        </p:nvCxnSpPr>
        <p:spPr>
          <a:xfrm flipH="1">
            <a:off x="7842073" y="5098307"/>
            <a:ext cx="1084521" cy="634588"/>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sp>
        <p:nvSpPr>
          <p:cNvPr id="549" name="Google Shape;549;p63"/>
          <p:cNvSpPr/>
          <p:nvPr/>
        </p:nvSpPr>
        <p:spPr>
          <a:xfrm>
            <a:off x="8926594" y="5732895"/>
            <a:ext cx="279840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NDRE (Normalized Difference Red Edge Index) </a:t>
            </a:r>
            <a:endParaRPr/>
          </a:p>
        </p:txBody>
      </p:sp>
      <p:sp>
        <p:nvSpPr>
          <p:cNvPr id="550" name="Google Shape;550;p63"/>
          <p:cNvSpPr/>
          <p:nvPr/>
        </p:nvSpPr>
        <p:spPr>
          <a:xfrm>
            <a:off x="216550" y="3419655"/>
            <a:ext cx="248046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NDWI (Normalized Difference Water Index)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4"/>
          <p:cNvSpPr txBox="1"/>
          <p:nvPr>
            <p:ph type="title"/>
          </p:nvPr>
        </p:nvSpPr>
        <p:spPr>
          <a:xfrm>
            <a:off x="321547" y="395253"/>
            <a:ext cx="11555700" cy="71405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C9E4A"/>
              </a:buClr>
              <a:buSzPts val="1800"/>
              <a:buNone/>
            </a:pPr>
            <a:r>
              <a:rPr lang="hu-HU"/>
              <a:t>Az indexek gyakorlati felhasználása nedvességméréshez 2.</a:t>
            </a:r>
            <a:br>
              <a:rPr lang="hu-HU"/>
            </a:br>
            <a:endParaRPr/>
          </a:p>
        </p:txBody>
      </p:sp>
      <p:sp>
        <p:nvSpPr>
          <p:cNvPr id="556" name="Google Shape;556;p64"/>
          <p:cNvSpPr txBox="1"/>
          <p:nvPr>
            <p:ph idx="1" type="body"/>
          </p:nvPr>
        </p:nvSpPr>
        <p:spPr>
          <a:xfrm>
            <a:off x="222285" y="904127"/>
            <a:ext cx="11654962" cy="536311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1000"/>
              </a:spcBef>
              <a:spcAft>
                <a:spcPts val="0"/>
              </a:spcAft>
              <a:buSzPct val="69498"/>
              <a:buNone/>
            </a:pPr>
            <a:r>
              <a:rPr b="1" lang="hu-HU"/>
              <a:t>Vegetációmentes terület!</a:t>
            </a:r>
            <a:endParaRPr/>
          </a:p>
          <a:p>
            <a:pPr indent="0" lvl="0" marL="0" rtl="0" algn="l">
              <a:lnSpc>
                <a:spcPct val="90000"/>
              </a:lnSpc>
              <a:spcBef>
                <a:spcPts val="1000"/>
              </a:spcBef>
              <a:spcAft>
                <a:spcPts val="0"/>
              </a:spcAft>
              <a:buSzPct val="69498"/>
              <a:buNone/>
            </a:pPr>
            <a:r>
              <a:rPr b="1" lang="hu-HU"/>
              <a:t>A képen</a:t>
            </a:r>
            <a:r>
              <a:rPr lang="hu-HU"/>
              <a:t>: </a:t>
            </a:r>
            <a:endParaRPr/>
          </a:p>
          <a:p>
            <a:pPr indent="0" lvl="0" marL="0" rtl="0" algn="l">
              <a:lnSpc>
                <a:spcPct val="90000"/>
              </a:lnSpc>
              <a:spcBef>
                <a:spcPts val="1000"/>
              </a:spcBef>
              <a:spcAft>
                <a:spcPts val="0"/>
              </a:spcAft>
              <a:buSzPct val="69498"/>
              <a:buNone/>
            </a:pPr>
            <a:r>
              <a:rPr lang="hu-HU"/>
              <a:t>Hamisszínes felvétel</a:t>
            </a:r>
            <a:endParaRPr/>
          </a:p>
          <a:p>
            <a:pPr indent="0" lvl="0" marL="0" rtl="0" algn="l">
              <a:lnSpc>
                <a:spcPct val="90000"/>
              </a:lnSpc>
              <a:spcBef>
                <a:spcPts val="1000"/>
              </a:spcBef>
              <a:spcAft>
                <a:spcPts val="0"/>
              </a:spcAft>
              <a:buSzPct val="69498"/>
              <a:buNone/>
            </a:pPr>
            <a:r>
              <a:rPr lang="hu-HU"/>
              <a:t>(vizuális szemléltetés) </a:t>
            </a:r>
            <a:endParaRPr/>
          </a:p>
          <a:p>
            <a:pPr indent="0" lvl="0" marL="0" rtl="0" algn="l">
              <a:lnSpc>
                <a:spcPct val="90000"/>
              </a:lnSpc>
              <a:spcBef>
                <a:spcPts val="1000"/>
              </a:spcBef>
              <a:spcAft>
                <a:spcPts val="0"/>
              </a:spcAft>
              <a:buSzPct val="69498"/>
              <a:buNone/>
            </a:pPr>
            <a:r>
              <a:t/>
            </a:r>
            <a:endParaRPr b="1"/>
          </a:p>
          <a:p>
            <a:pPr indent="0" lvl="0" marL="0" rtl="0" algn="l">
              <a:lnSpc>
                <a:spcPct val="90000"/>
              </a:lnSpc>
              <a:spcBef>
                <a:spcPts val="1000"/>
              </a:spcBef>
              <a:spcAft>
                <a:spcPts val="0"/>
              </a:spcAft>
              <a:buSzPct val="69498"/>
              <a:buNone/>
            </a:pPr>
            <a:r>
              <a:t/>
            </a:r>
            <a:endParaRPr b="1"/>
          </a:p>
          <a:p>
            <a:pPr indent="0" lvl="0" marL="0" rtl="0" algn="l">
              <a:lnSpc>
                <a:spcPct val="90000"/>
              </a:lnSpc>
              <a:spcBef>
                <a:spcPts val="1000"/>
              </a:spcBef>
              <a:spcAft>
                <a:spcPts val="0"/>
              </a:spcAft>
              <a:buSzPct val="69498"/>
              <a:buNone/>
            </a:pPr>
            <a:r>
              <a:t/>
            </a:r>
            <a:endParaRPr b="1"/>
          </a:p>
          <a:p>
            <a:pPr indent="0" lvl="0" marL="0" rtl="0" algn="l">
              <a:lnSpc>
                <a:spcPct val="90000"/>
              </a:lnSpc>
              <a:spcBef>
                <a:spcPts val="1000"/>
              </a:spcBef>
              <a:spcAft>
                <a:spcPts val="0"/>
              </a:spcAft>
              <a:buSzPct val="69498"/>
              <a:buNone/>
            </a:pPr>
            <a:r>
              <a:rPr b="1" lang="hu-HU"/>
              <a:t>C képen</a:t>
            </a:r>
            <a:r>
              <a:rPr lang="hu-HU"/>
              <a:t>: NDWI index</a:t>
            </a:r>
            <a:endParaRPr/>
          </a:p>
          <a:p>
            <a:pPr indent="0" lvl="0" marL="0" rtl="0" algn="l">
              <a:lnSpc>
                <a:spcPct val="90000"/>
              </a:lnSpc>
              <a:spcBef>
                <a:spcPts val="1000"/>
              </a:spcBef>
              <a:spcAft>
                <a:spcPts val="0"/>
              </a:spcAft>
              <a:buSzPct val="69498"/>
              <a:buNone/>
            </a:pPr>
            <a:r>
              <a:rPr lang="hu-HU"/>
              <a:t>világosabb részek: </a:t>
            </a:r>
            <a:endParaRPr/>
          </a:p>
          <a:p>
            <a:pPr indent="0" lvl="0" marL="0" rtl="0" algn="l">
              <a:lnSpc>
                <a:spcPct val="90000"/>
              </a:lnSpc>
              <a:spcBef>
                <a:spcPts val="1000"/>
              </a:spcBef>
              <a:spcAft>
                <a:spcPts val="0"/>
              </a:spcAft>
              <a:buSzPct val="69498"/>
              <a:buNone/>
            </a:pPr>
            <a:r>
              <a:rPr lang="hu-HU"/>
              <a:t>magasabb víztartalom</a:t>
            </a:r>
            <a:endParaRPr/>
          </a:p>
          <a:p>
            <a:pPr indent="0" lvl="0" marL="0" rtl="0" algn="l">
              <a:lnSpc>
                <a:spcPct val="90000"/>
              </a:lnSpc>
              <a:spcBef>
                <a:spcPts val="1000"/>
              </a:spcBef>
              <a:spcAft>
                <a:spcPts val="0"/>
              </a:spcAft>
              <a:buSzPct val="69498"/>
              <a:buNone/>
            </a:pPr>
            <a:r>
              <a:rPr lang="hu-HU"/>
              <a:t>fekete: </a:t>
            </a:r>
            <a:endParaRPr/>
          </a:p>
          <a:p>
            <a:pPr indent="0" lvl="0" marL="0" rtl="0" algn="l">
              <a:lnSpc>
                <a:spcPct val="90000"/>
              </a:lnSpc>
              <a:spcBef>
                <a:spcPts val="1000"/>
              </a:spcBef>
              <a:spcAft>
                <a:spcPts val="0"/>
              </a:spcAft>
              <a:buSzPct val="69498"/>
              <a:buNone/>
            </a:pPr>
            <a:r>
              <a:rPr lang="hu-HU"/>
              <a:t>alacsonyabb víztartalom</a:t>
            </a:r>
            <a:endParaRPr/>
          </a:p>
          <a:p>
            <a:pPr indent="0" lvl="0" marL="0" rtl="0" algn="l">
              <a:lnSpc>
                <a:spcPct val="90000"/>
              </a:lnSpc>
              <a:spcBef>
                <a:spcPts val="1000"/>
              </a:spcBef>
              <a:spcAft>
                <a:spcPts val="0"/>
              </a:spcAft>
              <a:buSzPct val="69498"/>
              <a:buNone/>
            </a:pPr>
            <a:r>
              <a:t/>
            </a:r>
            <a:endParaRPr/>
          </a:p>
        </p:txBody>
      </p:sp>
      <p:pic>
        <p:nvPicPr>
          <p:cNvPr id="557" name="Google Shape;557;p64"/>
          <p:cNvPicPr preferRelativeResize="0"/>
          <p:nvPr/>
        </p:nvPicPr>
        <p:blipFill rotWithShape="1">
          <a:blip r:embed="rId3">
            <a:alphaModFix/>
          </a:blip>
          <a:srcRect b="0" l="0" r="0" t="0"/>
          <a:stretch/>
        </p:blipFill>
        <p:spPr>
          <a:xfrm>
            <a:off x="3604438" y="1445139"/>
            <a:ext cx="5260541" cy="4930382"/>
          </a:xfrm>
          <a:prstGeom prst="rect">
            <a:avLst/>
          </a:prstGeom>
          <a:noFill/>
          <a:ln>
            <a:noFill/>
          </a:ln>
        </p:spPr>
      </p:pic>
      <p:sp>
        <p:nvSpPr>
          <p:cNvPr id="558" name="Google Shape;558;p64"/>
          <p:cNvSpPr txBox="1"/>
          <p:nvPr/>
        </p:nvSpPr>
        <p:spPr>
          <a:xfrm>
            <a:off x="8864979" y="1445139"/>
            <a:ext cx="3146268" cy="1429109"/>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C9E4A"/>
              </a:buClr>
              <a:buSzPts val="1800"/>
              <a:buFont typeface="Arial"/>
              <a:buNone/>
            </a:pPr>
            <a:r>
              <a:rPr b="1" i="0" lang="hu-HU" sz="2600" u="none" cap="none" strike="noStrike">
                <a:solidFill>
                  <a:srgbClr val="1C9E4A"/>
                </a:solidFill>
                <a:latin typeface="Calibri"/>
                <a:ea typeface="Calibri"/>
                <a:cs typeface="Calibri"/>
                <a:sym typeface="Calibri"/>
              </a:rPr>
              <a:t>B képen</a:t>
            </a:r>
            <a:r>
              <a:rPr b="0" i="0" lang="hu-HU" sz="2600" u="none" cap="none" strike="noStrike">
                <a:solidFill>
                  <a:srgbClr val="1C9E4A"/>
                </a:solidFill>
                <a:latin typeface="Calibri"/>
                <a:ea typeface="Calibri"/>
                <a:cs typeface="Calibri"/>
                <a:sym typeface="Calibri"/>
              </a:rPr>
              <a:t>: NDVI index </a:t>
            </a:r>
            <a:endParaRPr/>
          </a:p>
          <a:p>
            <a:pPr indent="0" lvl="0" marL="0" marR="0" rtl="0" algn="l">
              <a:lnSpc>
                <a:spcPct val="90000"/>
              </a:lnSpc>
              <a:spcBef>
                <a:spcPts val="1000"/>
              </a:spcBef>
              <a:spcAft>
                <a:spcPts val="0"/>
              </a:spcAft>
              <a:buClr>
                <a:srgbClr val="1C9E4A"/>
              </a:buClr>
              <a:buSzPts val="1800"/>
              <a:buFont typeface="Arial"/>
              <a:buNone/>
            </a:pPr>
            <a:r>
              <a:rPr b="0" i="0" lang="hu-HU" sz="2600" u="none" cap="none" strike="noStrike">
                <a:solidFill>
                  <a:srgbClr val="1C9E4A"/>
                </a:solidFill>
                <a:latin typeface="Calibri"/>
                <a:ea typeface="Calibri"/>
                <a:cs typeface="Calibri"/>
                <a:sym typeface="Calibri"/>
              </a:rPr>
              <a:t>homogénnek tűnik </a:t>
            </a:r>
            <a:endParaRPr/>
          </a:p>
          <a:p>
            <a:pPr indent="0" lvl="0" marL="0" marR="0" rtl="0" algn="l">
              <a:lnSpc>
                <a:spcPct val="90000"/>
              </a:lnSpc>
              <a:spcBef>
                <a:spcPts val="1000"/>
              </a:spcBef>
              <a:spcAft>
                <a:spcPts val="0"/>
              </a:spcAft>
              <a:buClr>
                <a:srgbClr val="1C9E4A"/>
              </a:buClr>
              <a:buSzPts val="1800"/>
              <a:buFont typeface="Arial"/>
              <a:buNone/>
            </a:pPr>
            <a:r>
              <a:rPr b="0" i="0" lang="hu-HU" sz="2600" u="none" cap="none" strike="noStrike">
                <a:solidFill>
                  <a:srgbClr val="1C9E4A"/>
                </a:solidFill>
                <a:latin typeface="Calibri"/>
                <a:ea typeface="Calibri"/>
                <a:cs typeface="Calibri"/>
                <a:sym typeface="Calibri"/>
              </a:rPr>
              <a:t>🡪 kevésbé alkalmas!</a:t>
            </a:r>
            <a:endParaRPr b="0" i="0" sz="2600" u="none" cap="none" strike="noStrike">
              <a:solidFill>
                <a:srgbClr val="1C9E4A"/>
              </a:solidFill>
              <a:latin typeface="Calibri"/>
              <a:ea typeface="Calibri"/>
              <a:cs typeface="Calibri"/>
              <a:sym typeface="Calibri"/>
            </a:endParaRPr>
          </a:p>
        </p:txBody>
      </p:sp>
      <p:sp>
        <p:nvSpPr>
          <p:cNvPr id="559" name="Google Shape;559;p64"/>
          <p:cNvSpPr txBox="1"/>
          <p:nvPr/>
        </p:nvSpPr>
        <p:spPr>
          <a:xfrm>
            <a:off x="8864979" y="3917424"/>
            <a:ext cx="3688819" cy="1660968"/>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C9E4A"/>
              </a:buClr>
              <a:buSzPts val="1800"/>
              <a:buFont typeface="Arial"/>
              <a:buNone/>
            </a:pPr>
            <a:r>
              <a:rPr b="1" i="0" lang="hu-HU" sz="2600" u="none" cap="none" strike="noStrike">
                <a:solidFill>
                  <a:srgbClr val="1C9E4A"/>
                </a:solidFill>
                <a:latin typeface="Calibri"/>
                <a:ea typeface="Calibri"/>
                <a:cs typeface="Calibri"/>
                <a:sym typeface="Calibri"/>
              </a:rPr>
              <a:t>D képen</a:t>
            </a:r>
            <a:r>
              <a:rPr b="0" i="0" lang="hu-HU" sz="2600" u="none" cap="none" strike="noStrike">
                <a:solidFill>
                  <a:srgbClr val="1C9E4A"/>
                </a:solidFill>
                <a:latin typeface="Calibri"/>
                <a:ea typeface="Calibri"/>
                <a:cs typeface="Calibri"/>
                <a:sym typeface="Calibri"/>
              </a:rPr>
              <a:t>: NDRE index</a:t>
            </a:r>
            <a:endParaRPr/>
          </a:p>
          <a:p>
            <a:pPr indent="0" lvl="0" marL="0" marR="0" rtl="0" algn="l">
              <a:lnSpc>
                <a:spcPct val="90000"/>
              </a:lnSpc>
              <a:spcBef>
                <a:spcPts val="1000"/>
              </a:spcBef>
              <a:spcAft>
                <a:spcPts val="0"/>
              </a:spcAft>
              <a:buClr>
                <a:srgbClr val="1C9E4A"/>
              </a:buClr>
              <a:buSzPts val="1800"/>
              <a:buFont typeface="Arial"/>
              <a:buNone/>
            </a:pPr>
            <a:r>
              <a:rPr b="0" i="0" lang="hu-HU" sz="2600" u="none" cap="none" strike="noStrike">
                <a:solidFill>
                  <a:srgbClr val="1C9E4A"/>
                </a:solidFill>
                <a:latin typeface="Calibri"/>
                <a:ea typeface="Calibri"/>
                <a:cs typeface="Calibri"/>
                <a:sym typeface="Calibri"/>
              </a:rPr>
              <a:t>kiemelkednek a magasabb víztartalmú területek</a:t>
            </a:r>
            <a:endParaRPr/>
          </a:p>
        </p:txBody>
      </p:sp>
      <p:cxnSp>
        <p:nvCxnSpPr>
          <p:cNvPr id="560" name="Google Shape;560;p64"/>
          <p:cNvCxnSpPr/>
          <p:nvPr/>
        </p:nvCxnSpPr>
        <p:spPr>
          <a:xfrm>
            <a:off x="3264195" y="4922874"/>
            <a:ext cx="2169042" cy="776664"/>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Az indexek gyakorlati felhasználása nedvességméréshez 3.</a:t>
            </a:r>
            <a:br>
              <a:rPr lang="hu-HU"/>
            </a:br>
            <a:endParaRPr/>
          </a:p>
        </p:txBody>
      </p:sp>
      <p:pic>
        <p:nvPicPr>
          <p:cNvPr id="566" name="Google Shape;566;p65"/>
          <p:cNvPicPr preferRelativeResize="0"/>
          <p:nvPr/>
        </p:nvPicPr>
        <p:blipFill rotWithShape="1">
          <a:blip r:embed="rId3">
            <a:alphaModFix/>
          </a:blip>
          <a:srcRect b="0" l="0" r="0" t="0"/>
          <a:stretch/>
        </p:blipFill>
        <p:spPr>
          <a:xfrm>
            <a:off x="3253086" y="1796808"/>
            <a:ext cx="5870125" cy="3955406"/>
          </a:xfrm>
          <a:prstGeom prst="rect">
            <a:avLst/>
          </a:prstGeom>
          <a:noFill/>
          <a:ln>
            <a:noFill/>
          </a:ln>
        </p:spPr>
      </p:pic>
      <p:sp>
        <p:nvSpPr>
          <p:cNvPr id="567" name="Google Shape;567;p65"/>
          <p:cNvSpPr txBox="1"/>
          <p:nvPr>
            <p:ph idx="1" type="body"/>
          </p:nvPr>
        </p:nvSpPr>
        <p:spPr>
          <a:xfrm>
            <a:off x="314848" y="1105786"/>
            <a:ext cx="11590390" cy="575221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b="1" lang="hu-HU"/>
              <a:t>Belvizes terület!</a:t>
            </a:r>
            <a:endParaRPr/>
          </a:p>
          <a:p>
            <a:pPr indent="0" lvl="0" marL="0" rtl="0" algn="l">
              <a:lnSpc>
                <a:spcPct val="100000"/>
              </a:lnSpc>
              <a:spcBef>
                <a:spcPts val="1000"/>
              </a:spcBef>
              <a:spcAft>
                <a:spcPts val="0"/>
              </a:spcAft>
              <a:buSzPts val="1800"/>
              <a:buNone/>
            </a:pPr>
            <a:r>
              <a:rPr b="1" lang="hu-HU" sz="2400"/>
              <a:t>A képen</a:t>
            </a:r>
            <a:r>
              <a:rPr lang="hu-HU" sz="2400"/>
              <a:t>: </a:t>
            </a:r>
            <a:endParaRPr/>
          </a:p>
          <a:p>
            <a:pPr indent="0" lvl="0" marL="0" marR="0" rtl="0" algn="l">
              <a:lnSpc>
                <a:spcPct val="90000"/>
              </a:lnSpc>
              <a:spcBef>
                <a:spcPts val="1000"/>
              </a:spcBef>
              <a:spcAft>
                <a:spcPts val="0"/>
              </a:spcAft>
              <a:buClr>
                <a:srgbClr val="1C9E4A"/>
              </a:buClr>
              <a:buSzPts val="1800"/>
              <a:buFont typeface="Arial"/>
              <a:buNone/>
            </a:pPr>
            <a:r>
              <a:rPr b="0" i="0" lang="hu-HU" sz="2400" u="none" cap="none" strike="noStrike">
                <a:solidFill>
                  <a:srgbClr val="1C9E4A"/>
                </a:solidFill>
                <a:latin typeface="Calibri"/>
                <a:ea typeface="Calibri"/>
                <a:cs typeface="Calibri"/>
                <a:sym typeface="Calibri"/>
              </a:rPr>
              <a:t>Hamisszínes felvétel</a:t>
            </a:r>
            <a:endParaRPr/>
          </a:p>
          <a:p>
            <a:pPr indent="0" lvl="0" marL="0" rtl="0" algn="l">
              <a:lnSpc>
                <a:spcPct val="90000"/>
              </a:lnSpc>
              <a:spcBef>
                <a:spcPts val="1000"/>
              </a:spcBef>
              <a:spcAft>
                <a:spcPts val="0"/>
              </a:spcAft>
              <a:buSzPts val="1800"/>
              <a:buNone/>
            </a:pPr>
            <a:r>
              <a:rPr lang="hu-HU" sz="2400"/>
              <a:t>(vizuális szemléltetés) </a:t>
            </a:r>
            <a:endParaRPr/>
          </a:p>
          <a:p>
            <a:pPr indent="0" lvl="0" marL="0" rtl="0" algn="l">
              <a:lnSpc>
                <a:spcPct val="90000"/>
              </a:lnSpc>
              <a:spcBef>
                <a:spcPts val="1000"/>
              </a:spcBef>
              <a:spcAft>
                <a:spcPts val="0"/>
              </a:spcAft>
              <a:buSzPts val="1800"/>
              <a:buNone/>
            </a:pPr>
            <a:r>
              <a:rPr lang="hu-HU" sz="2400"/>
              <a:t>belvíz: sötét színnel</a:t>
            </a:r>
            <a:endParaRPr b="1" sz="2400"/>
          </a:p>
          <a:p>
            <a:pPr indent="0" lvl="0" marL="0" rtl="0" algn="l">
              <a:lnSpc>
                <a:spcPct val="90000"/>
              </a:lnSpc>
              <a:spcBef>
                <a:spcPts val="2500"/>
              </a:spcBef>
              <a:spcAft>
                <a:spcPts val="0"/>
              </a:spcAft>
              <a:buSzPts val="1800"/>
              <a:buNone/>
            </a:pPr>
            <a:r>
              <a:rPr b="1" lang="hu-HU" sz="2400"/>
              <a:t>C képen</a:t>
            </a:r>
            <a:r>
              <a:rPr lang="hu-HU" sz="2400"/>
              <a:t>: NDWI index </a:t>
            </a:r>
            <a:endParaRPr/>
          </a:p>
          <a:p>
            <a:pPr indent="0" lvl="0" marL="0" rtl="0" algn="l">
              <a:lnSpc>
                <a:spcPct val="90000"/>
              </a:lnSpc>
              <a:spcBef>
                <a:spcPts val="1000"/>
              </a:spcBef>
              <a:spcAft>
                <a:spcPts val="0"/>
              </a:spcAft>
              <a:buSzPts val="1800"/>
              <a:buNone/>
            </a:pPr>
            <a:r>
              <a:rPr lang="hu-HU" sz="2400"/>
              <a:t>világosabb részek: </a:t>
            </a:r>
            <a:endParaRPr/>
          </a:p>
          <a:p>
            <a:pPr indent="0" lvl="0" marL="0" rtl="0" algn="l">
              <a:lnSpc>
                <a:spcPct val="90000"/>
              </a:lnSpc>
              <a:spcBef>
                <a:spcPts val="1000"/>
              </a:spcBef>
              <a:spcAft>
                <a:spcPts val="0"/>
              </a:spcAft>
              <a:buSzPts val="1800"/>
              <a:buNone/>
            </a:pPr>
            <a:r>
              <a:rPr lang="hu-HU" sz="2400"/>
              <a:t>magasabb víztartalom</a:t>
            </a:r>
            <a:endParaRPr/>
          </a:p>
          <a:p>
            <a:pPr indent="0" lvl="0" marL="0" rtl="0" algn="l">
              <a:lnSpc>
                <a:spcPct val="90000"/>
              </a:lnSpc>
              <a:spcBef>
                <a:spcPts val="1000"/>
              </a:spcBef>
              <a:spcAft>
                <a:spcPts val="0"/>
              </a:spcAft>
              <a:buSzPts val="1800"/>
              <a:buNone/>
            </a:pPr>
            <a:r>
              <a:rPr lang="hu-HU" sz="2400"/>
              <a:t>szürke: </a:t>
            </a:r>
            <a:endParaRPr/>
          </a:p>
          <a:p>
            <a:pPr indent="0" lvl="0" marL="0" rtl="0" algn="l">
              <a:lnSpc>
                <a:spcPct val="90000"/>
              </a:lnSpc>
              <a:spcBef>
                <a:spcPts val="1000"/>
              </a:spcBef>
              <a:spcAft>
                <a:spcPts val="0"/>
              </a:spcAft>
              <a:buSzPts val="1800"/>
              <a:buNone/>
            </a:pPr>
            <a:r>
              <a:rPr lang="hu-HU" sz="2400"/>
              <a:t>alacsonyabb víztartalom</a:t>
            </a:r>
            <a:endParaRPr/>
          </a:p>
          <a:p>
            <a:pPr indent="0" lvl="0" marL="0" rtl="0" algn="l">
              <a:lnSpc>
                <a:spcPct val="90000"/>
              </a:lnSpc>
              <a:spcBef>
                <a:spcPts val="1000"/>
              </a:spcBef>
              <a:spcAft>
                <a:spcPts val="0"/>
              </a:spcAft>
              <a:buSzPts val="1800"/>
              <a:buNone/>
            </a:pPr>
            <a:r>
              <a:t/>
            </a:r>
            <a:endParaRPr/>
          </a:p>
        </p:txBody>
      </p:sp>
      <p:sp>
        <p:nvSpPr>
          <p:cNvPr id="568" name="Google Shape;568;p65"/>
          <p:cNvSpPr txBox="1"/>
          <p:nvPr/>
        </p:nvSpPr>
        <p:spPr>
          <a:xfrm>
            <a:off x="9122735" y="1756094"/>
            <a:ext cx="3127093" cy="134601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C9E4A"/>
              </a:buClr>
              <a:buSzPts val="1800"/>
              <a:buFont typeface="Arial"/>
              <a:buNone/>
            </a:pPr>
            <a:r>
              <a:rPr b="1" i="0" lang="hu-HU" sz="2400" u="none" cap="none" strike="noStrike">
                <a:solidFill>
                  <a:srgbClr val="1C9E4A"/>
                </a:solidFill>
                <a:latin typeface="Calibri"/>
                <a:ea typeface="Calibri"/>
                <a:cs typeface="Calibri"/>
                <a:sym typeface="Calibri"/>
              </a:rPr>
              <a:t>B képen</a:t>
            </a:r>
            <a:r>
              <a:rPr b="0" i="0" lang="hu-HU" sz="2400" u="none" cap="none" strike="noStrike">
                <a:solidFill>
                  <a:srgbClr val="1C9E4A"/>
                </a:solidFill>
                <a:latin typeface="Calibri"/>
                <a:ea typeface="Calibri"/>
                <a:cs typeface="Calibri"/>
                <a:sym typeface="Calibri"/>
              </a:rPr>
              <a:t>: NDVI index </a:t>
            </a:r>
            <a:endParaRPr/>
          </a:p>
          <a:p>
            <a:pPr indent="0" lvl="0" marL="0" marR="0" rtl="0" algn="l">
              <a:lnSpc>
                <a:spcPct val="90000"/>
              </a:lnSpc>
              <a:spcBef>
                <a:spcPts val="1000"/>
              </a:spcBef>
              <a:spcAft>
                <a:spcPts val="0"/>
              </a:spcAft>
              <a:buClr>
                <a:srgbClr val="1C9E4A"/>
              </a:buClr>
              <a:buSzPts val="1800"/>
              <a:buFont typeface="Arial"/>
              <a:buNone/>
            </a:pPr>
            <a:r>
              <a:rPr b="0" i="0" lang="hu-HU" sz="2400" u="none" cap="none" strike="noStrike">
                <a:solidFill>
                  <a:srgbClr val="1C9E4A"/>
                </a:solidFill>
                <a:latin typeface="Calibri"/>
                <a:ea typeface="Calibri"/>
                <a:cs typeface="Calibri"/>
                <a:sym typeface="Calibri"/>
              </a:rPr>
              <a:t>sötét </a:t>
            </a:r>
            <a:r>
              <a:rPr b="0" i="0" lang="hu-HU" sz="2400" u="none" cap="none" strike="noStrike">
                <a:solidFill>
                  <a:srgbClr val="1C9E4A"/>
                </a:solidFill>
                <a:latin typeface="Calibri"/>
                <a:ea typeface="Calibri"/>
                <a:cs typeface="Calibri"/>
                <a:sym typeface="Calibri"/>
              </a:rPr>
              <a:t>foltok</a:t>
            </a:r>
            <a:r>
              <a:rPr b="0" i="0" lang="hu-HU" sz="2400" u="none" cap="none" strike="noStrike">
                <a:solidFill>
                  <a:srgbClr val="1C9E4A"/>
                </a:solidFill>
                <a:latin typeface="Calibri"/>
                <a:ea typeface="Calibri"/>
                <a:cs typeface="Calibri"/>
                <a:sym typeface="Calibri"/>
              </a:rPr>
              <a:t>: </a:t>
            </a:r>
            <a:endParaRPr/>
          </a:p>
          <a:p>
            <a:pPr indent="0" lvl="0" marL="0" marR="0" rtl="0" algn="l">
              <a:lnSpc>
                <a:spcPct val="90000"/>
              </a:lnSpc>
              <a:spcBef>
                <a:spcPts val="1000"/>
              </a:spcBef>
              <a:spcAft>
                <a:spcPts val="0"/>
              </a:spcAft>
              <a:buClr>
                <a:srgbClr val="1C9E4A"/>
              </a:buClr>
              <a:buSzPts val="1800"/>
              <a:buFont typeface="Arial"/>
              <a:buNone/>
            </a:pPr>
            <a:r>
              <a:rPr b="0" i="0" lang="hu-HU" sz="2400" u="none" cap="none" strike="noStrike">
                <a:solidFill>
                  <a:srgbClr val="1C9E4A"/>
                </a:solidFill>
                <a:latin typeface="Calibri"/>
                <a:ea typeface="Calibri"/>
                <a:cs typeface="Calibri"/>
                <a:sym typeface="Calibri"/>
              </a:rPr>
              <a:t>magasabb víztartalom</a:t>
            </a:r>
            <a:endParaRPr b="0" i="0" sz="2400" u="none" cap="none" strike="noStrike">
              <a:solidFill>
                <a:srgbClr val="1C9E4A"/>
              </a:solidFill>
              <a:latin typeface="Calibri"/>
              <a:ea typeface="Calibri"/>
              <a:cs typeface="Calibri"/>
              <a:sym typeface="Calibri"/>
            </a:endParaRPr>
          </a:p>
        </p:txBody>
      </p:sp>
      <p:sp>
        <p:nvSpPr>
          <p:cNvPr id="569" name="Google Shape;569;p65"/>
          <p:cNvSpPr txBox="1"/>
          <p:nvPr/>
        </p:nvSpPr>
        <p:spPr>
          <a:xfrm>
            <a:off x="9148181" y="3774511"/>
            <a:ext cx="3132425" cy="2081595"/>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1C9E4A"/>
              </a:buClr>
              <a:buSzPts val="1800"/>
              <a:buFont typeface="Arial"/>
              <a:buNone/>
            </a:pPr>
            <a:r>
              <a:rPr b="1" i="0" lang="hu-HU" sz="2400" u="none" cap="none" strike="noStrike">
                <a:solidFill>
                  <a:srgbClr val="1C9E4A"/>
                </a:solidFill>
                <a:latin typeface="Calibri"/>
                <a:ea typeface="Calibri"/>
                <a:cs typeface="Calibri"/>
                <a:sym typeface="Calibri"/>
              </a:rPr>
              <a:t>D képen</a:t>
            </a:r>
            <a:r>
              <a:rPr b="0" i="0" lang="hu-HU" sz="2400" u="none" cap="none" strike="noStrike">
                <a:solidFill>
                  <a:srgbClr val="1C9E4A"/>
                </a:solidFill>
                <a:latin typeface="Calibri"/>
                <a:ea typeface="Calibri"/>
                <a:cs typeface="Calibri"/>
                <a:sym typeface="Calibri"/>
              </a:rPr>
              <a:t>: NDRE index</a:t>
            </a:r>
            <a:endParaRPr/>
          </a:p>
          <a:p>
            <a:pPr indent="0" lvl="0" marL="0" marR="0" rtl="0" algn="l">
              <a:lnSpc>
                <a:spcPct val="100000"/>
              </a:lnSpc>
              <a:spcBef>
                <a:spcPts val="200"/>
              </a:spcBef>
              <a:spcAft>
                <a:spcPts val="0"/>
              </a:spcAft>
              <a:buClr>
                <a:srgbClr val="1C9E4A"/>
              </a:buClr>
              <a:buSzPts val="1800"/>
              <a:buFont typeface="Arial"/>
              <a:buNone/>
            </a:pPr>
            <a:r>
              <a:rPr b="0" i="0" lang="hu-HU" sz="2400" u="none" cap="none" strike="noStrike">
                <a:solidFill>
                  <a:srgbClr val="1C9E4A"/>
                </a:solidFill>
                <a:latin typeface="Calibri"/>
                <a:ea typeface="Calibri"/>
                <a:cs typeface="Calibri"/>
                <a:sym typeface="Calibri"/>
              </a:rPr>
              <a:t>kiemelkednek a </a:t>
            </a:r>
            <a:endParaRPr b="0" i="0" sz="2400" u="none" cap="none" strike="noStrike">
              <a:solidFill>
                <a:srgbClr val="1C9E4A"/>
              </a:solidFill>
              <a:latin typeface="Calibri"/>
              <a:ea typeface="Calibri"/>
              <a:cs typeface="Calibri"/>
              <a:sym typeface="Calibri"/>
            </a:endParaRPr>
          </a:p>
          <a:p>
            <a:pPr indent="0" lvl="0" marL="0" marR="0" rtl="0" algn="l">
              <a:lnSpc>
                <a:spcPct val="100000"/>
              </a:lnSpc>
              <a:spcBef>
                <a:spcPts val="400"/>
              </a:spcBef>
              <a:spcAft>
                <a:spcPts val="0"/>
              </a:spcAft>
              <a:buClr>
                <a:srgbClr val="1C9E4A"/>
              </a:buClr>
              <a:buSzPts val="1800"/>
              <a:buFont typeface="Arial"/>
              <a:buNone/>
            </a:pPr>
            <a:r>
              <a:rPr b="0" i="0" lang="hu-HU" sz="2400" u="none" cap="none" strike="noStrike">
                <a:solidFill>
                  <a:srgbClr val="1C9E4A"/>
                </a:solidFill>
                <a:latin typeface="Calibri"/>
                <a:ea typeface="Calibri"/>
                <a:cs typeface="Calibri"/>
                <a:sym typeface="Calibri"/>
              </a:rPr>
              <a:t>magasabb víztartalmú </a:t>
            </a:r>
            <a:endParaRPr/>
          </a:p>
          <a:p>
            <a:pPr indent="0" lvl="0" marL="0" marR="0" rtl="0" algn="l">
              <a:lnSpc>
                <a:spcPct val="100000"/>
              </a:lnSpc>
              <a:spcBef>
                <a:spcPts val="400"/>
              </a:spcBef>
              <a:spcAft>
                <a:spcPts val="0"/>
              </a:spcAft>
              <a:buClr>
                <a:srgbClr val="1C9E4A"/>
              </a:buClr>
              <a:buSzPts val="1800"/>
              <a:buFont typeface="Arial"/>
              <a:buNone/>
            </a:pPr>
            <a:r>
              <a:rPr b="0" i="0" lang="hu-HU" sz="2400" u="none" cap="none" strike="noStrike">
                <a:solidFill>
                  <a:srgbClr val="1C9E4A"/>
                </a:solidFill>
                <a:latin typeface="Calibri"/>
                <a:ea typeface="Calibri"/>
                <a:cs typeface="Calibri"/>
                <a:sym typeface="Calibri"/>
              </a:rPr>
              <a:t>területek </a:t>
            </a:r>
            <a:endParaRPr/>
          </a:p>
          <a:p>
            <a:pPr indent="0" lvl="0" marL="0" marR="0" rtl="0" algn="l">
              <a:lnSpc>
                <a:spcPct val="100000"/>
              </a:lnSpc>
              <a:spcBef>
                <a:spcPts val="400"/>
              </a:spcBef>
              <a:spcAft>
                <a:spcPts val="0"/>
              </a:spcAft>
              <a:buClr>
                <a:srgbClr val="1C9E4A"/>
              </a:buClr>
              <a:buSzPts val="1800"/>
              <a:buFont typeface="Arial"/>
              <a:buNone/>
            </a:pPr>
            <a:r>
              <a:rPr b="0" i="0" lang="hu-HU" sz="2400" u="none" cap="none" strike="noStrike">
                <a:solidFill>
                  <a:srgbClr val="1C9E4A"/>
                </a:solidFill>
                <a:latin typeface="Calibri"/>
                <a:ea typeface="Calibri"/>
                <a:cs typeface="Calibri"/>
                <a:sym typeface="Calibri"/>
              </a:rPr>
              <a:t>(fekete foltok)</a:t>
            </a:r>
            <a:endParaRPr/>
          </a:p>
        </p:txBody>
      </p:sp>
      <p:cxnSp>
        <p:nvCxnSpPr>
          <p:cNvPr id="570" name="Google Shape;570;p65"/>
          <p:cNvCxnSpPr/>
          <p:nvPr/>
        </p:nvCxnSpPr>
        <p:spPr>
          <a:xfrm flipH="1" rot="10800000">
            <a:off x="2845508" y="2126804"/>
            <a:ext cx="1177616" cy="1142239"/>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571" name="Google Shape;571;p65"/>
          <p:cNvCxnSpPr/>
          <p:nvPr/>
        </p:nvCxnSpPr>
        <p:spPr>
          <a:xfrm rot="10800000">
            <a:off x="6961362" y="2121029"/>
            <a:ext cx="2222205" cy="721390"/>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572" name="Google Shape;572;p65"/>
          <p:cNvCxnSpPr/>
          <p:nvPr/>
        </p:nvCxnSpPr>
        <p:spPr>
          <a:xfrm flipH="1" rot="10800000">
            <a:off x="2902688" y="4209046"/>
            <a:ext cx="1120436" cy="608949"/>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cxnSp>
        <p:nvCxnSpPr>
          <p:cNvPr id="573" name="Google Shape;573;p65"/>
          <p:cNvCxnSpPr/>
          <p:nvPr/>
        </p:nvCxnSpPr>
        <p:spPr>
          <a:xfrm rot="10800000">
            <a:off x="7198242" y="4472348"/>
            <a:ext cx="2091071" cy="1056583"/>
          </a:xfrm>
          <a:prstGeom prst="straightConnector1">
            <a:avLst/>
          </a:prstGeom>
          <a:noFill/>
          <a:ln cap="flat" cmpd="sng" w="38100">
            <a:solidFill>
              <a:schemeClr val="accent6"/>
            </a:solidFill>
            <a:prstDash val="solid"/>
            <a:round/>
            <a:headEnd len="sm" w="sm" type="none"/>
            <a:tailEnd len="med" w="med" type="triangle"/>
          </a:ln>
          <a:effectLst>
            <a:outerShdw blurRad="40000" rotWithShape="0" dir="5400000" dist="23000">
              <a:srgbClr val="000000">
                <a:alpha val="34901"/>
              </a:srgbClr>
            </a:outerShdw>
          </a:effectLst>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66"/>
          <p:cNvSpPr txBox="1"/>
          <p:nvPr>
            <p:ph type="title"/>
          </p:nvPr>
        </p:nvSpPr>
        <p:spPr>
          <a:xfrm>
            <a:off x="321547" y="365125"/>
            <a:ext cx="11555605" cy="126971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0000"/>
              <a:buNone/>
            </a:pPr>
            <a:br>
              <a:rPr lang="hu-HU" sz="4000"/>
            </a:br>
            <a:r>
              <a:rPr lang="hu-HU" sz="4000"/>
              <a:t>Távérzékelés talajtani felmérésekben </a:t>
            </a:r>
            <a:br>
              <a:rPr lang="hu-HU"/>
            </a:br>
            <a:br>
              <a:rPr lang="hu-HU"/>
            </a:br>
            <a:endParaRPr/>
          </a:p>
        </p:txBody>
      </p:sp>
      <p:sp>
        <p:nvSpPr>
          <p:cNvPr id="579" name="Google Shape;579;p66"/>
          <p:cNvSpPr txBox="1"/>
          <p:nvPr>
            <p:ph idx="1" type="body"/>
          </p:nvPr>
        </p:nvSpPr>
        <p:spPr>
          <a:xfrm>
            <a:off x="840509" y="1440872"/>
            <a:ext cx="7195127" cy="4802909"/>
          </a:xfrm>
          <a:prstGeom prst="rect">
            <a:avLst/>
          </a:prstGeom>
          <a:noFill/>
          <a:ln>
            <a:noFill/>
          </a:ln>
        </p:spPr>
        <p:txBody>
          <a:bodyPr anchorCtr="0" anchor="t" bIns="45700" lIns="91425" spcFirstLastPara="1" rIns="91425" wrap="square" tIns="45700">
            <a:normAutofit fontScale="62500" lnSpcReduction="20000"/>
          </a:bodyPr>
          <a:lstStyle/>
          <a:p>
            <a:pPr indent="0" lvl="0" marL="114300" rtl="0" algn="l">
              <a:lnSpc>
                <a:spcPct val="90000"/>
              </a:lnSpc>
              <a:spcBef>
                <a:spcPts val="1000"/>
              </a:spcBef>
              <a:spcAft>
                <a:spcPts val="0"/>
              </a:spcAft>
              <a:buSzPct val="102857"/>
              <a:buNone/>
            </a:pPr>
            <a:r>
              <a:rPr b="1" lang="hu-HU"/>
              <a:t>Információ nyerése</a:t>
            </a:r>
            <a:endParaRPr/>
          </a:p>
          <a:p>
            <a:pPr indent="-342900" lvl="0" marL="457200" rtl="0" algn="l">
              <a:lnSpc>
                <a:spcPct val="90000"/>
              </a:lnSpc>
              <a:spcBef>
                <a:spcPts val="1000"/>
              </a:spcBef>
              <a:spcAft>
                <a:spcPts val="0"/>
              </a:spcAft>
              <a:buClr>
                <a:srgbClr val="1C9E4A"/>
              </a:buClr>
              <a:buSzPct val="102857"/>
              <a:buChar char="•"/>
            </a:pPr>
            <a:r>
              <a:rPr lang="hu-HU"/>
              <a:t>Táblán belüli heterogenitás térképezése </a:t>
            </a:r>
            <a:endParaRPr/>
          </a:p>
          <a:p>
            <a:pPr indent="-342900" lvl="0" marL="457200" rtl="0" algn="l">
              <a:lnSpc>
                <a:spcPct val="90000"/>
              </a:lnSpc>
              <a:spcBef>
                <a:spcPts val="1000"/>
              </a:spcBef>
              <a:spcAft>
                <a:spcPts val="0"/>
              </a:spcAft>
              <a:buClr>
                <a:srgbClr val="1C9E4A"/>
              </a:buClr>
              <a:buSzPct val="102857"/>
              <a:buChar char="•"/>
            </a:pPr>
            <a:r>
              <a:rPr lang="hu-HU"/>
              <a:t>Terület adottságainak felmérése</a:t>
            </a:r>
            <a:endParaRPr/>
          </a:p>
          <a:p>
            <a:pPr indent="-342900" lvl="0" marL="457200" rtl="0" algn="l">
              <a:lnSpc>
                <a:spcPct val="90000"/>
              </a:lnSpc>
              <a:spcBef>
                <a:spcPts val="1000"/>
              </a:spcBef>
              <a:spcAft>
                <a:spcPts val="0"/>
              </a:spcAft>
              <a:buClr>
                <a:srgbClr val="1C9E4A"/>
              </a:buClr>
              <a:buSzPct val="102857"/>
              <a:buChar char="•"/>
            </a:pPr>
            <a:r>
              <a:rPr lang="hu-HU"/>
              <a:t>Talajállapot </a:t>
            </a:r>
            <a:endParaRPr/>
          </a:p>
          <a:p>
            <a:pPr indent="-342900" lvl="0" marL="457200" rtl="0" algn="l">
              <a:lnSpc>
                <a:spcPct val="90000"/>
              </a:lnSpc>
              <a:spcBef>
                <a:spcPts val="1000"/>
              </a:spcBef>
              <a:spcAft>
                <a:spcPts val="0"/>
              </a:spcAft>
              <a:buClr>
                <a:srgbClr val="1C9E4A"/>
              </a:buClr>
              <a:buSzPct val="102857"/>
              <a:buChar char="•"/>
            </a:pPr>
            <a:r>
              <a:rPr lang="hu-HU"/>
              <a:t>Talajdegradáció</a:t>
            </a:r>
            <a:endParaRPr/>
          </a:p>
          <a:p>
            <a:pPr indent="-342900" lvl="1" marL="914400" rtl="0" algn="l">
              <a:lnSpc>
                <a:spcPct val="90000"/>
              </a:lnSpc>
              <a:spcBef>
                <a:spcPts val="500"/>
              </a:spcBef>
              <a:spcAft>
                <a:spcPts val="0"/>
              </a:spcAft>
              <a:buSzPct val="119999"/>
              <a:buFont typeface="Courier New"/>
              <a:buChar char="o"/>
            </a:pPr>
            <a:r>
              <a:rPr lang="hu-HU"/>
              <a:t>időben nem, vagy csak lassan változó tényezők (pl. erózió)</a:t>
            </a:r>
            <a:endParaRPr/>
          </a:p>
          <a:p>
            <a:pPr indent="-342900" lvl="1" marL="914400" rtl="0" algn="l">
              <a:lnSpc>
                <a:spcPct val="90000"/>
              </a:lnSpc>
              <a:spcBef>
                <a:spcPts val="500"/>
              </a:spcBef>
              <a:spcAft>
                <a:spcPts val="0"/>
              </a:spcAft>
              <a:buSzPct val="119999"/>
              <a:buFont typeface="Courier New"/>
              <a:buChar char="o"/>
            </a:pPr>
            <a:r>
              <a:rPr lang="hu-HU"/>
              <a:t>degradáció felismerése és térbeli kiterjedésének pontos térképezése</a:t>
            </a:r>
            <a:endParaRPr/>
          </a:p>
          <a:p>
            <a:pPr indent="-342900" lvl="0" marL="457200" rtl="0" algn="l">
              <a:lnSpc>
                <a:spcPct val="90000"/>
              </a:lnSpc>
              <a:spcBef>
                <a:spcPts val="1000"/>
              </a:spcBef>
              <a:spcAft>
                <a:spcPts val="0"/>
              </a:spcAft>
              <a:buClr>
                <a:srgbClr val="1C9E4A"/>
              </a:buClr>
              <a:buSzPct val="102857"/>
              <a:buChar char="•"/>
            </a:pPr>
            <a:r>
              <a:rPr lang="hu-HU"/>
              <a:t>valamilyen események hatására fellépő problémák (pl. belvíz) és hatásuk a növényfejlődésre </a:t>
            </a:r>
            <a:endParaRPr/>
          </a:p>
          <a:p>
            <a:pPr indent="0" lvl="0" marL="114300" rtl="0" algn="l">
              <a:lnSpc>
                <a:spcPct val="90000"/>
              </a:lnSpc>
              <a:spcBef>
                <a:spcPts val="1000"/>
              </a:spcBef>
              <a:spcAft>
                <a:spcPts val="0"/>
              </a:spcAft>
              <a:buSzPct val="102857"/>
              <a:buNone/>
            </a:pPr>
            <a:r>
              <a:rPr b="1" lang="hu-HU"/>
              <a:t>Tematikus információ beépítése a döntéshozatalba (talajmintavételezés, talajvédelmi beavatkozások, stb.) </a:t>
            </a:r>
            <a:endParaRPr/>
          </a:p>
          <a:p>
            <a:pPr indent="-342900" lvl="0" marL="457200" rtl="0" algn="l">
              <a:lnSpc>
                <a:spcPct val="90000"/>
              </a:lnSpc>
              <a:spcBef>
                <a:spcPts val="1000"/>
              </a:spcBef>
              <a:spcAft>
                <a:spcPts val="0"/>
              </a:spcAft>
              <a:buClr>
                <a:srgbClr val="1C9E4A"/>
              </a:buClr>
              <a:buSzPct val="102857"/>
              <a:buChar char="•"/>
            </a:pPr>
            <a:r>
              <a:rPr lang="hu-HU"/>
              <a:t>A talajminőségi kategóriák elhatárolása pontosabb, megbízhatóbb</a:t>
            </a:r>
            <a:endParaRPr/>
          </a:p>
          <a:p>
            <a:pPr indent="-342900" lvl="0" marL="457200" rtl="0" algn="l">
              <a:lnSpc>
                <a:spcPct val="90000"/>
              </a:lnSpc>
              <a:spcBef>
                <a:spcPts val="1000"/>
              </a:spcBef>
              <a:spcAft>
                <a:spcPts val="0"/>
              </a:spcAft>
              <a:buClr>
                <a:srgbClr val="1C9E4A"/>
              </a:buClr>
              <a:buSzPct val="102857"/>
              <a:buChar char="•"/>
            </a:pPr>
            <a:r>
              <a:rPr lang="hu-HU"/>
              <a:t>A talajminta helyének optimális kijelölése (jobban jellemzi az adott termőhelyi egységet)</a:t>
            </a:r>
            <a:endParaRPr/>
          </a:p>
          <a:p>
            <a:pPr indent="-342900" lvl="0" marL="457200" rtl="0" algn="l">
              <a:lnSpc>
                <a:spcPct val="90000"/>
              </a:lnSpc>
              <a:spcBef>
                <a:spcPts val="1000"/>
              </a:spcBef>
              <a:spcAft>
                <a:spcPts val="0"/>
              </a:spcAft>
              <a:buClr>
                <a:srgbClr val="1C9E4A"/>
              </a:buClr>
              <a:buSzPct val="102857"/>
              <a:buChar char="•"/>
            </a:pPr>
            <a:r>
              <a:rPr lang="hu-HU"/>
              <a:t>Talajvédelmi beavatkozások tervezése</a:t>
            </a:r>
            <a:endParaRPr/>
          </a:p>
          <a:p>
            <a:pPr indent="-342900" lvl="0" marL="457200" rtl="0" algn="l">
              <a:lnSpc>
                <a:spcPct val="90000"/>
              </a:lnSpc>
              <a:spcBef>
                <a:spcPts val="1000"/>
              </a:spcBef>
              <a:spcAft>
                <a:spcPts val="0"/>
              </a:spcAft>
              <a:buClr>
                <a:srgbClr val="1C9E4A"/>
              </a:buClr>
              <a:buSzPct val="102857"/>
              <a:buChar char="•"/>
            </a:pPr>
            <a:r>
              <a:rPr lang="hu-HU"/>
              <a:t>Művelés tervezése</a:t>
            </a:r>
            <a:endParaRPr/>
          </a:p>
          <a:p>
            <a:pPr indent="-228600" lvl="0" marL="457200" rtl="0" algn="l">
              <a:lnSpc>
                <a:spcPct val="90000"/>
              </a:lnSpc>
              <a:spcBef>
                <a:spcPts val="1000"/>
              </a:spcBef>
              <a:spcAft>
                <a:spcPts val="0"/>
              </a:spcAft>
              <a:buClr>
                <a:srgbClr val="1C9E4A"/>
              </a:buClr>
              <a:buSzPct val="102857"/>
              <a:buNone/>
            </a:pPr>
            <a:r>
              <a:t/>
            </a:r>
            <a:endParaRPr/>
          </a:p>
          <a:p>
            <a:pPr indent="-228600" lvl="0" marL="457200" rtl="0" algn="l">
              <a:lnSpc>
                <a:spcPct val="90000"/>
              </a:lnSpc>
              <a:spcBef>
                <a:spcPts val="1000"/>
              </a:spcBef>
              <a:spcAft>
                <a:spcPts val="0"/>
              </a:spcAft>
              <a:buClr>
                <a:srgbClr val="1C9E4A"/>
              </a:buClr>
              <a:buSzPct val="102857"/>
              <a:buNone/>
            </a:pPr>
            <a:r>
              <a:t/>
            </a:r>
            <a:endParaRPr/>
          </a:p>
        </p:txBody>
      </p:sp>
      <p:pic>
        <p:nvPicPr>
          <p:cNvPr id="580" name="Google Shape;580;p66"/>
          <p:cNvPicPr preferRelativeResize="0"/>
          <p:nvPr/>
        </p:nvPicPr>
        <p:blipFill rotWithShape="1">
          <a:blip r:embed="rId3">
            <a:alphaModFix/>
          </a:blip>
          <a:srcRect b="0" l="0" r="0" t="0"/>
          <a:stretch/>
        </p:blipFill>
        <p:spPr>
          <a:xfrm>
            <a:off x="9827491" y="495718"/>
            <a:ext cx="2153290" cy="2578281"/>
          </a:xfrm>
          <a:prstGeom prst="rect">
            <a:avLst/>
          </a:prstGeom>
          <a:noFill/>
          <a:ln>
            <a:noFill/>
          </a:ln>
        </p:spPr>
      </p:pic>
      <p:pic>
        <p:nvPicPr>
          <p:cNvPr id="581" name="Google Shape;581;p66"/>
          <p:cNvPicPr preferRelativeResize="0"/>
          <p:nvPr/>
        </p:nvPicPr>
        <p:blipFill rotWithShape="1">
          <a:blip r:embed="rId4">
            <a:alphaModFix/>
          </a:blip>
          <a:srcRect b="0" l="0" r="0" t="0"/>
          <a:stretch/>
        </p:blipFill>
        <p:spPr>
          <a:xfrm>
            <a:off x="6143082" y="1171446"/>
            <a:ext cx="3580780" cy="1787886"/>
          </a:xfrm>
          <a:prstGeom prst="rect">
            <a:avLst/>
          </a:prstGeom>
          <a:noFill/>
          <a:ln>
            <a:noFill/>
          </a:ln>
        </p:spPr>
      </p:pic>
      <p:pic>
        <p:nvPicPr>
          <p:cNvPr id="582" name="Google Shape;582;p66"/>
          <p:cNvPicPr preferRelativeResize="0"/>
          <p:nvPr/>
        </p:nvPicPr>
        <p:blipFill rotWithShape="1">
          <a:blip r:embed="rId5">
            <a:alphaModFix/>
          </a:blip>
          <a:srcRect b="0" l="0" r="0" t="0"/>
          <a:stretch/>
        </p:blipFill>
        <p:spPr>
          <a:xfrm>
            <a:off x="8460509" y="3073999"/>
            <a:ext cx="3731491" cy="3288594"/>
          </a:xfrm>
          <a:prstGeom prst="rect">
            <a:avLst/>
          </a:prstGeom>
          <a:noFill/>
          <a:ln>
            <a:noFill/>
          </a:ln>
        </p:spPr>
      </p:pic>
      <p:sp>
        <p:nvSpPr>
          <p:cNvPr id="583" name="Google Shape;583;p66"/>
          <p:cNvSpPr/>
          <p:nvPr/>
        </p:nvSpPr>
        <p:spPr>
          <a:xfrm>
            <a:off x="5985462" y="5828282"/>
            <a:ext cx="389602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200" u="none" cap="none" strike="noStrike">
                <a:solidFill>
                  <a:srgbClr val="000000"/>
                </a:solidFill>
                <a:latin typeface="Arial"/>
                <a:ea typeface="Arial"/>
                <a:cs typeface="Arial"/>
                <a:sym typeface="Arial"/>
              </a:rPr>
              <a:t>A: Input (Sentinel 2: B3,B4,B8)</a:t>
            </a:r>
            <a:endParaRPr/>
          </a:p>
          <a:p>
            <a:pPr indent="0" lvl="0" marL="0" marR="0" rtl="0" algn="l">
              <a:lnSpc>
                <a:spcPct val="100000"/>
              </a:lnSpc>
              <a:spcBef>
                <a:spcPts val="0"/>
              </a:spcBef>
              <a:spcAft>
                <a:spcPts val="0"/>
              </a:spcAft>
              <a:buNone/>
            </a:pPr>
            <a:r>
              <a:rPr b="0" i="1" lang="hu-HU" sz="1200" u="none" cap="none" strike="noStrike">
                <a:solidFill>
                  <a:srgbClr val="000000"/>
                </a:solidFill>
                <a:latin typeface="Arial"/>
                <a:ea typeface="Arial"/>
                <a:cs typeface="Arial"/>
                <a:sym typeface="Arial"/>
              </a:rPr>
              <a:t>B: NDVI </a:t>
            </a:r>
            <a:endParaRPr/>
          </a:p>
          <a:p>
            <a:pPr indent="0" lvl="0" marL="0" marR="0" rtl="0" algn="l">
              <a:lnSpc>
                <a:spcPct val="100000"/>
              </a:lnSpc>
              <a:spcBef>
                <a:spcPts val="0"/>
              </a:spcBef>
              <a:spcAft>
                <a:spcPts val="0"/>
              </a:spcAft>
              <a:buNone/>
            </a:pPr>
            <a:r>
              <a:rPr b="0" i="1" lang="hu-HU" sz="1200" u="none" cap="none" strike="noStrike">
                <a:solidFill>
                  <a:srgbClr val="000000"/>
                </a:solidFill>
                <a:latin typeface="Arial"/>
                <a:ea typeface="Arial"/>
                <a:cs typeface="Arial"/>
                <a:sym typeface="Arial"/>
              </a:rPr>
              <a:t>C: SWIR (B12)</a:t>
            </a:r>
            <a:endParaRPr/>
          </a:p>
          <a:p>
            <a:pPr indent="0" lvl="0" marL="0" marR="0" rtl="0" algn="l">
              <a:lnSpc>
                <a:spcPct val="100000"/>
              </a:lnSpc>
              <a:spcBef>
                <a:spcPts val="0"/>
              </a:spcBef>
              <a:spcAft>
                <a:spcPts val="0"/>
              </a:spcAft>
              <a:buNone/>
            </a:pPr>
            <a:r>
              <a:rPr b="0" i="1" lang="hu-HU" sz="1200" u="none" cap="none" strike="noStrike">
                <a:solidFill>
                  <a:srgbClr val="000000"/>
                </a:solidFill>
                <a:latin typeface="Arial"/>
                <a:ea typeface="Arial"/>
                <a:cs typeface="Arial"/>
                <a:sym typeface="Arial"/>
              </a:rPr>
              <a:t>D: Talajnedvesség (becslési modell alapján)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67"/>
          <p:cNvPicPr preferRelativeResize="0"/>
          <p:nvPr/>
        </p:nvPicPr>
        <p:blipFill rotWithShape="1">
          <a:blip r:embed="rId3">
            <a:alphaModFix/>
          </a:blip>
          <a:srcRect b="0" l="0" r="0" t="0"/>
          <a:stretch/>
        </p:blipFill>
        <p:spPr>
          <a:xfrm>
            <a:off x="7712364" y="2973514"/>
            <a:ext cx="3177309" cy="2230633"/>
          </a:xfrm>
          <a:prstGeom prst="rect">
            <a:avLst/>
          </a:prstGeom>
          <a:noFill/>
          <a:ln>
            <a:noFill/>
          </a:ln>
        </p:spPr>
      </p:pic>
      <p:sp>
        <p:nvSpPr>
          <p:cNvPr id="590" name="Google Shape;590;p6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Erózió hatása a növény fejlődésére / Példa</a:t>
            </a:r>
            <a:endParaRPr/>
          </a:p>
        </p:txBody>
      </p:sp>
      <p:pic>
        <p:nvPicPr>
          <p:cNvPr id="591" name="Google Shape;591;p67"/>
          <p:cNvPicPr preferRelativeResize="0"/>
          <p:nvPr>
            <p:ph idx="1" type="body"/>
          </p:nvPr>
        </p:nvPicPr>
        <p:blipFill rotWithShape="1">
          <a:blip r:embed="rId4">
            <a:alphaModFix/>
          </a:blip>
          <a:srcRect b="0" l="0" r="0" t="0"/>
          <a:stretch/>
        </p:blipFill>
        <p:spPr>
          <a:xfrm>
            <a:off x="1366982" y="1717041"/>
            <a:ext cx="6345382" cy="3753803"/>
          </a:xfrm>
          <a:prstGeom prst="rect">
            <a:avLst/>
          </a:prstGeom>
          <a:noFill/>
          <a:ln>
            <a:noFill/>
          </a:ln>
        </p:spPr>
      </p:pic>
      <p:sp>
        <p:nvSpPr>
          <p:cNvPr id="592" name="Google Shape;592;p67"/>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hu-HU"/>
              <a:t>‹#›</a:t>
            </a:fld>
            <a:endParaRPr/>
          </a:p>
        </p:txBody>
      </p:sp>
      <p:sp>
        <p:nvSpPr>
          <p:cNvPr id="593" name="Google Shape;593;p67"/>
          <p:cNvSpPr/>
          <p:nvPr/>
        </p:nvSpPr>
        <p:spPr>
          <a:xfrm>
            <a:off x="1964486" y="5465417"/>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4" name="Google Shape;594;p67"/>
          <p:cNvSpPr/>
          <p:nvPr/>
        </p:nvSpPr>
        <p:spPr>
          <a:xfrm>
            <a:off x="1201293" y="5475120"/>
            <a:ext cx="317876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Őszi felvételek búzatábláról: növény csak részben fedi le a területet. </a:t>
            </a:r>
            <a:endParaRPr/>
          </a:p>
        </p:txBody>
      </p:sp>
      <p:sp>
        <p:nvSpPr>
          <p:cNvPr id="595" name="Google Shape;595;p67"/>
          <p:cNvSpPr/>
          <p:nvPr/>
        </p:nvSpPr>
        <p:spPr>
          <a:xfrm>
            <a:off x="4863213" y="5465417"/>
            <a:ext cx="277230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Tavaszi felvételek búzatábláról: erodált területeken vegetációhiány látható</a:t>
            </a:r>
            <a:endParaRPr/>
          </a:p>
        </p:txBody>
      </p:sp>
      <p:sp>
        <p:nvSpPr>
          <p:cNvPr id="596" name="Google Shape;596;p67"/>
          <p:cNvSpPr/>
          <p:nvPr/>
        </p:nvSpPr>
        <p:spPr>
          <a:xfrm>
            <a:off x="8195515" y="5249974"/>
            <a:ext cx="269415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Táblán belüli eltérések felmérése az automatikus osztályozással.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e0ece13215_1_2"/>
          <p:cNvSpPr txBox="1"/>
          <p:nvPr>
            <p:ph type="title"/>
          </p:nvPr>
        </p:nvSpPr>
        <p:spPr>
          <a:xfrm>
            <a:off x="318150" y="0"/>
            <a:ext cx="11555700" cy="956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hu-HU"/>
              <a:t>A k</a:t>
            </a:r>
            <a:r>
              <a:rPr lang="hu-HU">
                <a:solidFill>
                  <a:srgbClr val="1C9E4A"/>
                </a:solidFill>
              </a:rPr>
              <a:t>épfeldolgozás </a:t>
            </a:r>
            <a:r>
              <a:rPr lang="hu-HU">
                <a:solidFill>
                  <a:srgbClr val="1C9E4A"/>
                </a:solidFill>
              </a:rPr>
              <a:t>szoftveres és </a:t>
            </a:r>
            <a:r>
              <a:rPr lang="hu-HU">
                <a:solidFill>
                  <a:srgbClr val="1C9E4A"/>
                </a:solidFill>
              </a:rPr>
              <a:t>hardveres háttere</a:t>
            </a:r>
            <a:endParaRPr/>
          </a:p>
        </p:txBody>
      </p:sp>
      <p:sp>
        <p:nvSpPr>
          <p:cNvPr id="602" name="Google Shape;602;ge0ece13215_1_2"/>
          <p:cNvSpPr txBox="1"/>
          <p:nvPr>
            <p:ph idx="4294967295" type="body"/>
          </p:nvPr>
        </p:nvSpPr>
        <p:spPr>
          <a:xfrm>
            <a:off x="8302200" y="1253400"/>
            <a:ext cx="3108300" cy="4783200"/>
          </a:xfrm>
          <a:prstGeom prst="rect">
            <a:avLst/>
          </a:prstGeom>
        </p:spPr>
        <p:txBody>
          <a:bodyPr anchorCtr="0" anchor="t" bIns="45700" lIns="91425" spcFirstLastPara="1" rIns="91425" wrap="square" tIns="45700">
            <a:normAutofit/>
          </a:bodyPr>
          <a:lstStyle/>
          <a:p>
            <a:pPr indent="0" lvl="0" marL="0" rtl="0" algn="l">
              <a:lnSpc>
                <a:spcPct val="80000"/>
              </a:lnSpc>
              <a:spcBef>
                <a:spcPts val="1000"/>
              </a:spcBef>
              <a:spcAft>
                <a:spcPts val="0"/>
              </a:spcAft>
              <a:buNone/>
            </a:pPr>
            <a:r>
              <a:rPr lang="hu-HU" sz="1750"/>
              <a:t>*A nyílt forráskódú szoftverek (FLOSS: Free/Libre open source software) kötöttségek nélkül használható, terjeszthető és módosítható számítógépes programok.</a:t>
            </a:r>
            <a:endParaRPr sz="1750"/>
          </a:p>
          <a:p>
            <a:pPr indent="0" lvl="0" marL="0" rtl="0" algn="l">
              <a:lnSpc>
                <a:spcPct val="80000"/>
              </a:lnSpc>
              <a:spcBef>
                <a:spcPts val="1000"/>
              </a:spcBef>
              <a:spcAft>
                <a:spcPts val="0"/>
              </a:spcAft>
              <a:buNone/>
            </a:pPr>
            <a:r>
              <a:t/>
            </a:r>
            <a:endParaRPr sz="1750"/>
          </a:p>
          <a:p>
            <a:pPr indent="0" lvl="0" marL="0" rtl="0" algn="l">
              <a:lnSpc>
                <a:spcPct val="80000"/>
              </a:lnSpc>
              <a:spcBef>
                <a:spcPts val="1000"/>
              </a:spcBef>
              <a:spcAft>
                <a:spcPts val="0"/>
              </a:spcAft>
              <a:buNone/>
            </a:pPr>
            <a:r>
              <a:t/>
            </a:r>
            <a:endParaRPr sz="1750"/>
          </a:p>
          <a:p>
            <a:pPr indent="0" lvl="0" marL="0" rtl="0" algn="l">
              <a:lnSpc>
                <a:spcPct val="80000"/>
              </a:lnSpc>
              <a:spcBef>
                <a:spcPts val="1000"/>
              </a:spcBef>
              <a:spcAft>
                <a:spcPts val="0"/>
              </a:spcAft>
              <a:buNone/>
            </a:pPr>
            <a:r>
              <a:rPr lang="hu-HU" sz="1750"/>
              <a:t>*A zárt forráskódú szoftverek (closed source software) olyan számítástechnikai programok, amelyeket a tulajdonos-fejlesztő kizárólagos jogait fenntartó, a termék másolását vagy újrafelhasználását kizáró licenc (End User License Agreement, EULA) alapján bocsátottak ki.</a:t>
            </a:r>
            <a:endParaRPr sz="1750"/>
          </a:p>
        </p:txBody>
      </p:sp>
      <p:sp>
        <p:nvSpPr>
          <p:cNvPr id="603" name="Google Shape;603;ge0ece13215_1_2"/>
          <p:cNvSpPr txBox="1"/>
          <p:nvPr>
            <p:ph idx="1" type="body"/>
          </p:nvPr>
        </p:nvSpPr>
        <p:spPr>
          <a:xfrm>
            <a:off x="2531525" y="6164800"/>
            <a:ext cx="7771200" cy="486300"/>
          </a:xfrm>
          <a:prstGeom prst="rect">
            <a:avLst/>
          </a:prstGeom>
        </p:spPr>
        <p:txBody>
          <a:bodyPr anchorCtr="0" anchor="t" bIns="45700" lIns="91425" spcFirstLastPara="1" rIns="91425" wrap="square" tIns="45700">
            <a:noAutofit/>
          </a:bodyPr>
          <a:lstStyle/>
          <a:p>
            <a:pPr indent="0" lvl="0" marL="0" rtl="0" algn="l">
              <a:lnSpc>
                <a:spcPct val="70000"/>
              </a:lnSpc>
              <a:spcBef>
                <a:spcPts val="1000"/>
              </a:spcBef>
              <a:spcAft>
                <a:spcPts val="0"/>
              </a:spcAft>
              <a:buSzPts val="523"/>
              <a:buNone/>
            </a:pPr>
            <a:r>
              <a:rPr i="1" lang="hu-HU" sz="1559">
                <a:solidFill>
                  <a:schemeClr val="dk1"/>
                </a:solidFill>
              </a:rPr>
              <a:t>A táblázatban felsorolt szoftverek a szakmában leggyakrabban használt szoftverek - a teljesség igénye nélkül – kerültek felsorolásra.</a:t>
            </a:r>
            <a:endParaRPr i="1" sz="1559">
              <a:solidFill>
                <a:schemeClr val="dk1"/>
              </a:solidFill>
            </a:endParaRPr>
          </a:p>
          <a:p>
            <a:pPr indent="0" lvl="0" marL="0" rtl="0" algn="l">
              <a:lnSpc>
                <a:spcPct val="70000"/>
              </a:lnSpc>
              <a:spcBef>
                <a:spcPts val="1000"/>
              </a:spcBef>
              <a:spcAft>
                <a:spcPts val="0"/>
              </a:spcAft>
              <a:buSzPts val="523"/>
              <a:buNone/>
            </a:pPr>
            <a:r>
              <a:t/>
            </a:r>
            <a:endParaRPr i="1" sz="1829"/>
          </a:p>
        </p:txBody>
      </p:sp>
      <p:graphicFrame>
        <p:nvGraphicFramePr>
          <p:cNvPr id="604" name="Google Shape;604;ge0ece13215_1_2"/>
          <p:cNvGraphicFramePr/>
          <p:nvPr/>
        </p:nvGraphicFramePr>
        <p:xfrm>
          <a:off x="617775" y="821500"/>
          <a:ext cx="3000000" cy="3000000"/>
        </p:xfrm>
        <a:graphic>
          <a:graphicData uri="http://schemas.openxmlformats.org/drawingml/2006/table">
            <a:tbl>
              <a:tblPr>
                <a:noFill/>
                <a:tableStyleId>{C74CCA6C-8046-40CC-BAEC-0E37D08C23FF}</a:tableStyleId>
              </a:tblPr>
              <a:tblGrid>
                <a:gridCol w="1913750"/>
                <a:gridCol w="5333725"/>
              </a:tblGrid>
              <a:tr h="378500">
                <a:tc>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Szoftver neve</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Elérhetőség (URL), Dátum: 2021.06.18</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378500">
                <a:tc gridSpan="2">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*Nyílt forráskódú térinformatikai alkalmazások</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hMerge="1"/>
              </a:tr>
              <a:tr h="588800">
                <a:tc>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QGIS</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3"/>
                        </a:rPr>
                        <a:t>https://qgis.org/hu/site/</a:t>
                      </a:r>
                      <a:endParaRPr sz="1500" u="sng">
                        <a:solidFill>
                          <a:schemeClr val="hlink"/>
                        </a:solidFill>
                        <a:latin typeface="Calibri"/>
                        <a:ea typeface="Calibri"/>
                        <a:cs typeface="Calibri"/>
                        <a:sym typeface="Calibri"/>
                      </a:endParaRPr>
                    </a:p>
                    <a:p>
                      <a:pPr indent="0" lvl="0" marL="0" rtl="0" algn="just">
                        <a:lnSpc>
                          <a:spcPct val="100000"/>
                        </a:lnSpc>
                        <a:spcBef>
                          <a:spcPts val="0"/>
                        </a:spcBef>
                        <a:spcAft>
                          <a:spcPts val="0"/>
                        </a:spcAft>
                        <a:buNone/>
                      </a:pPr>
                      <a:r>
                        <a:rPr lang="hu-HU" sz="1500">
                          <a:solidFill>
                            <a:srgbClr val="1C9E4A"/>
                          </a:solidFill>
                          <a:latin typeface="Calibri"/>
                          <a:ea typeface="Calibri"/>
                          <a:cs typeface="Calibri"/>
                          <a:sym typeface="Calibri"/>
                        </a:rPr>
                        <a:t>Magyar nyelvű anyagok:</a:t>
                      </a:r>
                      <a:r>
                        <a:rPr lang="hu-HU" sz="1500">
                          <a:solidFill>
                            <a:srgbClr val="1C9E4A"/>
                          </a:solidFill>
                          <a:uFill>
                            <a:noFill/>
                          </a:uFill>
                          <a:latin typeface="Calibri"/>
                          <a:ea typeface="Calibri"/>
                          <a:cs typeface="Calibri"/>
                          <a:sym typeface="Calibri"/>
                          <a:hlinkClick r:id="rId4">
                            <a:extLst>
                              <a:ext uri="{A12FA001-AC4F-418D-AE19-62706E023703}">
                                <ahyp:hlinkClr val="tx"/>
                              </a:ext>
                            </a:extLst>
                          </a:hlinkClick>
                        </a:rPr>
                        <a:t> </a:t>
                      </a:r>
                      <a:r>
                        <a:rPr lang="hu-HU" sz="1500" u="sng">
                          <a:solidFill>
                            <a:schemeClr val="hlink"/>
                          </a:solidFill>
                          <a:latin typeface="Calibri"/>
                          <a:ea typeface="Calibri"/>
                          <a:cs typeface="Calibri"/>
                          <a:sym typeface="Calibri"/>
                          <a:hlinkClick r:id="rId5"/>
                        </a:rPr>
                        <a:t>http://www.agt.bme.hu/gis/qgis/</a:t>
                      </a:r>
                      <a:endParaRPr sz="1500" u="sng">
                        <a:solidFill>
                          <a:schemeClr val="hlink"/>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588800">
                <a:tc>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Grass GIS</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6"/>
                        </a:rPr>
                        <a:t>https://grass.osgeo.org/</a:t>
                      </a:r>
                      <a:endParaRPr sz="1500" u="sng">
                        <a:solidFill>
                          <a:schemeClr val="hlink"/>
                        </a:solidFill>
                        <a:latin typeface="Calibri"/>
                        <a:ea typeface="Calibri"/>
                        <a:cs typeface="Calibri"/>
                        <a:sym typeface="Calibri"/>
                      </a:endParaRPr>
                    </a:p>
                    <a:p>
                      <a:pPr indent="0" lvl="0" marL="0" rtl="0" algn="just">
                        <a:lnSpc>
                          <a:spcPct val="100000"/>
                        </a:lnSpc>
                        <a:spcBef>
                          <a:spcPts val="0"/>
                        </a:spcBef>
                        <a:spcAft>
                          <a:spcPts val="0"/>
                        </a:spcAft>
                        <a:buNone/>
                      </a:pPr>
                      <a:r>
                        <a:rPr lang="hu-HU" sz="1500">
                          <a:solidFill>
                            <a:srgbClr val="1C9E4A"/>
                          </a:solidFill>
                          <a:latin typeface="Calibri"/>
                          <a:ea typeface="Calibri"/>
                          <a:cs typeface="Calibri"/>
                          <a:sym typeface="Calibri"/>
                        </a:rPr>
                        <a:t>Magyar nyelvű anyagok:</a:t>
                      </a:r>
                      <a:r>
                        <a:rPr lang="hu-HU" sz="1500">
                          <a:solidFill>
                            <a:srgbClr val="1C9E4A"/>
                          </a:solidFill>
                          <a:uFill>
                            <a:noFill/>
                          </a:uFill>
                          <a:latin typeface="Calibri"/>
                          <a:ea typeface="Calibri"/>
                          <a:cs typeface="Calibri"/>
                          <a:sym typeface="Calibri"/>
                          <a:hlinkClick r:id="rId7">
                            <a:extLst>
                              <a:ext uri="{A12FA001-AC4F-418D-AE19-62706E023703}">
                                <ahyp:hlinkClr val="tx"/>
                              </a:ext>
                            </a:extLst>
                          </a:hlinkClick>
                        </a:rPr>
                        <a:t> </a:t>
                      </a:r>
                      <a:r>
                        <a:rPr lang="hu-HU" sz="1500" u="sng">
                          <a:solidFill>
                            <a:schemeClr val="hlink"/>
                          </a:solidFill>
                          <a:latin typeface="Calibri"/>
                          <a:ea typeface="Calibri"/>
                          <a:cs typeface="Calibri"/>
                          <a:sym typeface="Calibri"/>
                          <a:hlinkClick r:id="rId8"/>
                        </a:rPr>
                        <a:t>http://www.agt.bme.hu/gis/grass/</a:t>
                      </a:r>
                      <a:endParaRPr sz="1500" u="sng">
                        <a:solidFill>
                          <a:schemeClr val="hlink"/>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588800">
                <a:tc>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SNAP</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9"/>
                        </a:rPr>
                        <a:t>https://step.esa.int/main/toolboxes/snap/</a:t>
                      </a:r>
                      <a:endParaRPr sz="1500" u="sng">
                        <a:solidFill>
                          <a:schemeClr val="hlink"/>
                        </a:solidFill>
                        <a:latin typeface="Calibri"/>
                        <a:ea typeface="Calibri"/>
                        <a:cs typeface="Calibri"/>
                        <a:sym typeface="Calibri"/>
                      </a:endParaRPr>
                    </a:p>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10"/>
                        </a:rPr>
                        <a:t>https://step.esa.int/main/doc/tutorials/snap-tutorials/</a:t>
                      </a:r>
                      <a:endParaRPr sz="1500" u="sng">
                        <a:solidFill>
                          <a:schemeClr val="hlink"/>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378500">
                <a:tc>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ORFEO ToolBox</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11"/>
                        </a:rPr>
                        <a:t>https://www.orfeo-toolbox.org/</a:t>
                      </a:r>
                      <a:endParaRPr sz="1500" u="sng">
                        <a:solidFill>
                          <a:schemeClr val="hlink"/>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378500">
                <a:tc gridSpan="2">
                  <a:txBody>
                    <a:bodyPr/>
                    <a:lstStyle/>
                    <a:p>
                      <a:pPr indent="0" lvl="0" marL="0" rtl="0" algn="just">
                        <a:lnSpc>
                          <a:spcPct val="100000"/>
                        </a:lnSpc>
                        <a:spcBef>
                          <a:spcPts val="0"/>
                        </a:spcBef>
                        <a:spcAft>
                          <a:spcPts val="0"/>
                        </a:spcAft>
                        <a:buNone/>
                      </a:pPr>
                      <a:r>
                        <a:rPr b="1" lang="hu-HU" sz="1500">
                          <a:solidFill>
                            <a:srgbClr val="1C9E4A"/>
                          </a:solidFill>
                          <a:latin typeface="Calibri"/>
                          <a:ea typeface="Calibri"/>
                          <a:cs typeface="Calibri"/>
                          <a:sym typeface="Calibri"/>
                        </a:rPr>
                        <a:t>*Zárt forráskódú térinformatikai alkalmazások</a:t>
                      </a:r>
                      <a:endParaRPr b="1"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hMerge="1"/>
              </a:tr>
              <a:tr h="588800">
                <a:tc>
                  <a:txBody>
                    <a:bodyPr/>
                    <a:lstStyle/>
                    <a:p>
                      <a:pPr indent="0" lvl="0" marL="0" rtl="0" algn="just">
                        <a:lnSpc>
                          <a:spcPct val="100000"/>
                        </a:lnSpc>
                        <a:spcBef>
                          <a:spcPts val="0"/>
                        </a:spcBef>
                        <a:spcAft>
                          <a:spcPts val="0"/>
                        </a:spcAft>
                        <a:buNone/>
                      </a:pPr>
                      <a:r>
                        <a:rPr lang="hu-HU" sz="1500">
                          <a:solidFill>
                            <a:srgbClr val="1C9E4A"/>
                          </a:solidFill>
                          <a:latin typeface="Calibri"/>
                          <a:ea typeface="Calibri"/>
                          <a:cs typeface="Calibri"/>
                          <a:sym typeface="Calibri"/>
                        </a:rPr>
                        <a:t>Trimble Ecognition</a:t>
                      </a:r>
                      <a:endParaRPr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12"/>
                        </a:rPr>
                        <a:t>http://www.ecognition.com/</a:t>
                      </a:r>
                      <a:endParaRPr sz="1500" u="sng">
                        <a:solidFill>
                          <a:schemeClr val="hlink"/>
                        </a:solidFill>
                        <a:latin typeface="Calibri"/>
                        <a:ea typeface="Calibri"/>
                        <a:cs typeface="Calibri"/>
                        <a:sym typeface="Calibri"/>
                      </a:endParaRPr>
                    </a:p>
                    <a:p>
                      <a:pPr indent="0" lvl="0" marL="0" rtl="0" algn="just">
                        <a:lnSpc>
                          <a:spcPct val="100000"/>
                        </a:lnSpc>
                        <a:spcBef>
                          <a:spcPts val="0"/>
                        </a:spcBef>
                        <a:spcAft>
                          <a:spcPts val="0"/>
                        </a:spcAft>
                        <a:buNone/>
                      </a:pPr>
                      <a:r>
                        <a:rPr lang="hu-HU" sz="1500">
                          <a:solidFill>
                            <a:srgbClr val="1C9E4A"/>
                          </a:solidFill>
                          <a:latin typeface="Calibri"/>
                          <a:ea typeface="Calibri"/>
                          <a:cs typeface="Calibri"/>
                          <a:sym typeface="Calibri"/>
                        </a:rPr>
                        <a:t>Trial verzió és elírás a feniit címen elérhető</a:t>
                      </a:r>
                      <a:endParaRPr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588800">
                <a:tc>
                  <a:txBody>
                    <a:bodyPr/>
                    <a:lstStyle/>
                    <a:p>
                      <a:pPr indent="0" lvl="0" marL="0" rtl="0" algn="just">
                        <a:lnSpc>
                          <a:spcPct val="100000"/>
                        </a:lnSpc>
                        <a:spcBef>
                          <a:spcPts val="0"/>
                        </a:spcBef>
                        <a:spcAft>
                          <a:spcPts val="0"/>
                        </a:spcAft>
                        <a:buNone/>
                      </a:pPr>
                      <a:r>
                        <a:rPr lang="hu-HU" sz="1500">
                          <a:solidFill>
                            <a:srgbClr val="1C9E4A"/>
                          </a:solidFill>
                          <a:latin typeface="Calibri"/>
                          <a:ea typeface="Calibri"/>
                          <a:cs typeface="Calibri"/>
                          <a:sym typeface="Calibri"/>
                        </a:rPr>
                        <a:t>Erdas Imagine</a:t>
                      </a:r>
                      <a:endParaRPr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13"/>
                        </a:rPr>
                        <a:t>https://www.hexagongeospatial.com/products/power-portfolio/erdas-imagine</a:t>
                      </a:r>
                      <a:endParaRPr sz="1500" u="sng">
                        <a:solidFill>
                          <a:schemeClr val="hlink"/>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378500">
                <a:tc>
                  <a:txBody>
                    <a:bodyPr/>
                    <a:lstStyle/>
                    <a:p>
                      <a:pPr indent="0" lvl="0" marL="0" rtl="0" algn="just">
                        <a:lnSpc>
                          <a:spcPct val="100000"/>
                        </a:lnSpc>
                        <a:spcBef>
                          <a:spcPts val="0"/>
                        </a:spcBef>
                        <a:spcAft>
                          <a:spcPts val="0"/>
                        </a:spcAft>
                        <a:buNone/>
                      </a:pPr>
                      <a:r>
                        <a:rPr lang="hu-HU" sz="1500">
                          <a:solidFill>
                            <a:srgbClr val="1C9E4A"/>
                          </a:solidFill>
                          <a:latin typeface="Calibri"/>
                          <a:ea typeface="Calibri"/>
                          <a:cs typeface="Calibri"/>
                          <a:sym typeface="Calibri"/>
                        </a:rPr>
                        <a:t>ENVI</a:t>
                      </a:r>
                      <a:endParaRPr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14"/>
                        </a:rPr>
                        <a:t>https://www.harrisgeospatial.com/Software-Technology/ENVI</a:t>
                      </a:r>
                      <a:endParaRPr sz="1500" u="sng">
                        <a:solidFill>
                          <a:schemeClr val="hlink"/>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r h="378500">
                <a:tc>
                  <a:txBody>
                    <a:bodyPr/>
                    <a:lstStyle/>
                    <a:p>
                      <a:pPr indent="0" lvl="0" marL="0" rtl="0" algn="just">
                        <a:lnSpc>
                          <a:spcPct val="100000"/>
                        </a:lnSpc>
                        <a:spcBef>
                          <a:spcPts val="0"/>
                        </a:spcBef>
                        <a:spcAft>
                          <a:spcPts val="0"/>
                        </a:spcAft>
                        <a:buNone/>
                      </a:pPr>
                      <a:r>
                        <a:rPr lang="hu-HU" sz="1500">
                          <a:solidFill>
                            <a:srgbClr val="1C9E4A"/>
                          </a:solidFill>
                          <a:latin typeface="Calibri"/>
                          <a:ea typeface="Calibri"/>
                          <a:cs typeface="Calibri"/>
                          <a:sym typeface="Calibri"/>
                        </a:rPr>
                        <a:t>Clark Labs IDRISI</a:t>
                      </a:r>
                      <a:endParaRPr sz="1500">
                        <a:solidFill>
                          <a:srgbClr val="1C9E4A"/>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c>
                  <a:txBody>
                    <a:bodyPr/>
                    <a:lstStyle/>
                    <a:p>
                      <a:pPr indent="0" lvl="0" marL="0" rtl="0" algn="just">
                        <a:lnSpc>
                          <a:spcPct val="100000"/>
                        </a:lnSpc>
                        <a:spcBef>
                          <a:spcPts val="0"/>
                        </a:spcBef>
                        <a:spcAft>
                          <a:spcPts val="0"/>
                        </a:spcAft>
                        <a:buNone/>
                      </a:pPr>
                      <a:r>
                        <a:rPr lang="hu-HU" sz="1500" u="sng">
                          <a:solidFill>
                            <a:schemeClr val="hlink"/>
                          </a:solidFill>
                          <a:latin typeface="Calibri"/>
                          <a:ea typeface="Calibri"/>
                          <a:cs typeface="Calibri"/>
                          <a:sym typeface="Calibri"/>
                          <a:hlinkClick r:id="rId15"/>
                        </a:rPr>
                        <a:t>https://clarklabs.org/</a:t>
                      </a:r>
                      <a:endParaRPr sz="1500" u="sng">
                        <a:solidFill>
                          <a:schemeClr val="hlink"/>
                        </a:solidFill>
                        <a:latin typeface="Calibri"/>
                        <a:ea typeface="Calibri"/>
                        <a:cs typeface="Calibri"/>
                        <a:sym typeface="Calibri"/>
                      </a:endParaRPr>
                    </a:p>
                  </a:txBody>
                  <a:tcPr marT="18000" marB="18000" marR="18000" marL="18000" anchor="ctr">
                    <a:lnL cap="flat" cmpd="sng" w="9525">
                      <a:solidFill>
                        <a:srgbClr val="1C9E4A"/>
                      </a:solidFill>
                      <a:prstDash val="solid"/>
                      <a:round/>
                      <a:headEnd len="sm" w="sm" type="none"/>
                      <a:tailEnd len="sm" w="sm" type="none"/>
                    </a:lnL>
                    <a:lnR cap="flat" cmpd="sng" w="9525">
                      <a:solidFill>
                        <a:srgbClr val="1C9E4A"/>
                      </a:solidFill>
                      <a:prstDash val="solid"/>
                      <a:round/>
                      <a:headEnd len="sm" w="sm" type="none"/>
                      <a:tailEnd len="sm" w="sm" type="none"/>
                    </a:lnR>
                    <a:lnT cap="flat" cmpd="sng" w="9525">
                      <a:solidFill>
                        <a:srgbClr val="1C9E4A"/>
                      </a:solidFill>
                      <a:prstDash val="solid"/>
                      <a:round/>
                      <a:headEnd len="sm" w="sm" type="none"/>
                      <a:tailEnd len="sm" w="sm" type="none"/>
                    </a:lnT>
                    <a:lnB cap="flat" cmpd="sng" w="9525">
                      <a:solidFill>
                        <a:srgbClr val="1C9E4A"/>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e0ece13215_0_15"/>
          <p:cNvSpPr txBox="1"/>
          <p:nvPr>
            <p:ph type="title"/>
          </p:nvPr>
        </p:nvSpPr>
        <p:spPr>
          <a:xfrm>
            <a:off x="321547" y="365125"/>
            <a:ext cx="11555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hu-HU"/>
              <a:t>Miért érdemes ezt a tananyagot megismerni?</a:t>
            </a:r>
            <a:br>
              <a:rPr lang="hu-HU"/>
            </a:br>
            <a:r>
              <a:rPr lang="hu-HU"/>
              <a:t>Elsajátítható ismeretek, készségek.</a:t>
            </a:r>
            <a:endParaRPr/>
          </a:p>
        </p:txBody>
      </p:sp>
      <p:sp>
        <p:nvSpPr>
          <p:cNvPr id="99" name="Google Shape;99;ge0ece13215_0_15"/>
          <p:cNvSpPr txBox="1"/>
          <p:nvPr>
            <p:ph idx="1" type="body"/>
          </p:nvPr>
        </p:nvSpPr>
        <p:spPr>
          <a:xfrm>
            <a:off x="321550" y="1825625"/>
            <a:ext cx="11555700" cy="4597800"/>
          </a:xfrm>
          <a:prstGeom prst="rect">
            <a:avLst/>
          </a:prstGeom>
        </p:spPr>
        <p:txBody>
          <a:bodyPr anchorCtr="0" anchor="t" bIns="45700" lIns="91425" spcFirstLastPara="1" rIns="91425" wrap="square" tIns="45700">
            <a:normAutofit lnSpcReduction="20000"/>
          </a:bodyPr>
          <a:lstStyle/>
          <a:p>
            <a:pPr indent="-381000" lvl="0" marL="457200" rtl="0" algn="just">
              <a:spcBef>
                <a:spcPts val="1000"/>
              </a:spcBef>
              <a:spcAft>
                <a:spcPts val="0"/>
              </a:spcAft>
              <a:buClr>
                <a:srgbClr val="1C9E4A"/>
              </a:buClr>
              <a:buSzPts val="2400"/>
              <a:buChar char="•"/>
            </a:pPr>
            <a:r>
              <a:rPr lang="hu-HU" sz="2400">
                <a:solidFill>
                  <a:srgbClr val="1C9E4A"/>
                </a:solidFill>
              </a:rPr>
              <a:t>A tananyag a precíziós gazdálkodás technológia nyújtott előnyök teljes körű kihasználásához </a:t>
            </a:r>
            <a:r>
              <a:rPr b="1" lang="hu-HU" sz="2400">
                <a:solidFill>
                  <a:srgbClr val="1C9E4A"/>
                </a:solidFill>
              </a:rPr>
              <a:t>a szakmában hiánypótló távérzékelési (adatnyerés, adatelemzés és alkalmazás) ismereteket biztosít</a:t>
            </a:r>
            <a:r>
              <a:rPr lang="hu-HU" sz="2400">
                <a:solidFill>
                  <a:srgbClr val="1C9E4A"/>
                </a:solidFill>
              </a:rPr>
              <a:t>, melyek a területi adottságok térképezésére és a növény fejlődésének </a:t>
            </a:r>
            <a:r>
              <a:rPr lang="hu-HU" sz="2400">
                <a:solidFill>
                  <a:srgbClr val="1C9E4A"/>
                </a:solidFill>
              </a:rPr>
              <a:t>nyomon követésére</a:t>
            </a:r>
            <a:r>
              <a:rPr lang="hu-HU" sz="2400">
                <a:solidFill>
                  <a:srgbClr val="1C9E4A"/>
                </a:solidFill>
              </a:rPr>
              <a:t> vonatkoznak.	</a:t>
            </a:r>
            <a:endParaRPr sz="2400">
              <a:solidFill>
                <a:srgbClr val="1C9E4A"/>
              </a:solidFill>
            </a:endParaRPr>
          </a:p>
          <a:p>
            <a:pPr indent="0" lvl="0" marL="0" rtl="0" algn="just">
              <a:spcBef>
                <a:spcPts val="1000"/>
              </a:spcBef>
              <a:spcAft>
                <a:spcPts val="0"/>
              </a:spcAft>
              <a:buNone/>
            </a:pPr>
            <a:r>
              <a:rPr lang="hu-HU" sz="2400">
                <a:solidFill>
                  <a:srgbClr val="1C9E4A"/>
                </a:solidFill>
              </a:rPr>
              <a:t>Milyen készségeket, ismereteket fog elsajátítani?</a:t>
            </a:r>
            <a:endParaRPr sz="2400">
              <a:solidFill>
                <a:srgbClr val="1C9E4A"/>
              </a:solidFill>
            </a:endParaRPr>
          </a:p>
          <a:p>
            <a:pPr indent="-381000" lvl="0" marL="457200" rtl="0" algn="just">
              <a:spcBef>
                <a:spcPts val="1000"/>
              </a:spcBef>
              <a:spcAft>
                <a:spcPts val="0"/>
              </a:spcAft>
              <a:buClr>
                <a:srgbClr val="1C9E4A"/>
              </a:buClr>
              <a:buSzPts val="2400"/>
              <a:buChar char="•"/>
            </a:pPr>
            <a:r>
              <a:rPr b="1" lang="hu-HU" sz="2400">
                <a:solidFill>
                  <a:srgbClr val="1C9E4A"/>
                </a:solidFill>
              </a:rPr>
              <a:t>Távérzékelés</a:t>
            </a:r>
            <a:r>
              <a:rPr lang="hu-HU" sz="2400">
                <a:solidFill>
                  <a:srgbClr val="1C9E4A"/>
                </a:solidFill>
              </a:rPr>
              <a:t>i adatok felhasználásából származó </a:t>
            </a:r>
            <a:r>
              <a:rPr b="1" lang="hu-HU" sz="2400">
                <a:solidFill>
                  <a:srgbClr val="1C9E4A"/>
                </a:solidFill>
              </a:rPr>
              <a:t>előnyök felismerése és a gyakorlatba való átültetési készsége</a:t>
            </a:r>
            <a:r>
              <a:rPr lang="hu-HU" sz="2400">
                <a:solidFill>
                  <a:srgbClr val="1C9E4A"/>
                </a:solidFill>
              </a:rPr>
              <a:t>.</a:t>
            </a:r>
            <a:endParaRPr sz="2400">
              <a:solidFill>
                <a:srgbClr val="1C9E4A"/>
              </a:solidFill>
            </a:endParaRPr>
          </a:p>
          <a:p>
            <a:pPr indent="-381000" lvl="0" marL="457200" rtl="0" algn="just">
              <a:spcBef>
                <a:spcPts val="0"/>
              </a:spcBef>
              <a:spcAft>
                <a:spcPts val="0"/>
              </a:spcAft>
              <a:buClr>
                <a:srgbClr val="1C9E4A"/>
              </a:buClr>
              <a:buSzPts val="2400"/>
              <a:buChar char="•"/>
            </a:pPr>
            <a:r>
              <a:rPr lang="hu-HU" sz="2400">
                <a:solidFill>
                  <a:srgbClr val="1C9E4A"/>
                </a:solidFill>
              </a:rPr>
              <a:t>Képes lesz az </a:t>
            </a:r>
            <a:r>
              <a:rPr b="1" lang="hu-HU" sz="2400">
                <a:solidFill>
                  <a:srgbClr val="1C9E4A"/>
                </a:solidFill>
              </a:rPr>
              <a:t>adatok keresésére és kiválasztására </a:t>
            </a:r>
            <a:r>
              <a:rPr lang="hu-HU" sz="2400">
                <a:solidFill>
                  <a:srgbClr val="1C9E4A"/>
                </a:solidFill>
              </a:rPr>
              <a:t>az alkalmazás függvényében, valamint egyszerű </a:t>
            </a:r>
            <a:r>
              <a:rPr b="1" lang="hu-HU" sz="2400">
                <a:solidFill>
                  <a:srgbClr val="1C9E4A"/>
                </a:solidFill>
              </a:rPr>
              <a:t>képfeldolgozási műveletek elvégzésére </a:t>
            </a:r>
            <a:r>
              <a:rPr lang="hu-HU" sz="2400">
                <a:solidFill>
                  <a:srgbClr val="1C9E4A"/>
                </a:solidFill>
              </a:rPr>
              <a:t>és információ nyerésére.</a:t>
            </a:r>
            <a:endParaRPr sz="2400">
              <a:solidFill>
                <a:srgbClr val="1C9E4A"/>
              </a:solidFill>
            </a:endParaRPr>
          </a:p>
          <a:p>
            <a:pPr indent="-381000" lvl="0" marL="457200" rtl="0" algn="just">
              <a:spcBef>
                <a:spcPts val="0"/>
              </a:spcBef>
              <a:spcAft>
                <a:spcPts val="0"/>
              </a:spcAft>
              <a:buClr>
                <a:srgbClr val="1C9E4A"/>
              </a:buClr>
              <a:buSzPts val="2400"/>
              <a:buChar char="•"/>
            </a:pPr>
            <a:r>
              <a:rPr lang="hu-HU" sz="2400">
                <a:solidFill>
                  <a:srgbClr val="1C9E4A"/>
                </a:solidFill>
              </a:rPr>
              <a:t>Képes lesz alkalmazni a műholdas távérzékelést a </a:t>
            </a:r>
            <a:r>
              <a:rPr b="1" lang="hu-HU" sz="2400">
                <a:solidFill>
                  <a:srgbClr val="1C9E4A"/>
                </a:solidFill>
              </a:rPr>
              <a:t>termőhely-termés összefüggések vizsgálatáho</a:t>
            </a:r>
            <a:r>
              <a:rPr lang="hu-HU" sz="2400">
                <a:solidFill>
                  <a:srgbClr val="1C9E4A"/>
                </a:solidFill>
              </a:rPr>
              <a:t>z, elemzéséhez, az összefüggéseket befolyásoló tényezők feltárásához és ennek megfelelően az agrotechnikai módszerek tervezéséhez, alkalmazásához.</a:t>
            </a:r>
            <a:endParaRPr sz="2400">
              <a:solidFill>
                <a:srgbClr val="1C9E4A"/>
              </a:solidFill>
            </a:endParaRPr>
          </a:p>
          <a:p>
            <a:pPr indent="0" lvl="0" marL="0" rtl="0" algn="l">
              <a:spcBef>
                <a:spcPts val="100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e0ece13215_0_35"/>
          <p:cNvSpPr txBox="1"/>
          <p:nvPr>
            <p:ph type="title"/>
          </p:nvPr>
        </p:nvSpPr>
        <p:spPr>
          <a:xfrm>
            <a:off x="318150" y="81725"/>
            <a:ext cx="11555700" cy="900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hu-HU">
                <a:solidFill>
                  <a:srgbClr val="1C9E4A"/>
                </a:solidFill>
              </a:rPr>
              <a:t>Szolgáltatás, szaktanácsadás lehetőségei</a:t>
            </a:r>
            <a:endParaRPr/>
          </a:p>
        </p:txBody>
      </p:sp>
      <p:sp>
        <p:nvSpPr>
          <p:cNvPr id="610" name="Google Shape;610;ge0ece13215_0_35"/>
          <p:cNvSpPr txBox="1"/>
          <p:nvPr>
            <p:ph idx="1" type="body"/>
          </p:nvPr>
        </p:nvSpPr>
        <p:spPr>
          <a:xfrm>
            <a:off x="321550" y="982325"/>
            <a:ext cx="11555700" cy="5649000"/>
          </a:xfrm>
          <a:prstGeom prst="rect">
            <a:avLst/>
          </a:prstGeom>
        </p:spPr>
        <p:txBody>
          <a:bodyPr anchorCtr="0" anchor="t" bIns="45700" lIns="91425" spcFirstLastPara="1" rIns="91425" wrap="square" tIns="45700">
            <a:normAutofit/>
          </a:bodyPr>
          <a:lstStyle/>
          <a:p>
            <a:pPr indent="-349250" lvl="0" marL="457200" rtl="0" algn="l">
              <a:spcBef>
                <a:spcPts val="1000"/>
              </a:spcBef>
              <a:spcAft>
                <a:spcPts val="0"/>
              </a:spcAft>
              <a:buClr>
                <a:srgbClr val="1C9E4A"/>
              </a:buClr>
              <a:buSzPts val="1900"/>
              <a:buAutoNum type="arabicPeriod"/>
            </a:pPr>
            <a:r>
              <a:rPr b="1" lang="hu-HU" sz="2000">
                <a:solidFill>
                  <a:srgbClr val="1C9E4A"/>
                </a:solidFill>
              </a:rPr>
              <a:t>mAXI-MAP: az AXIÁL </a:t>
            </a:r>
            <a:r>
              <a:rPr lang="hu-HU" sz="2000">
                <a:solidFill>
                  <a:srgbClr val="1C9E4A"/>
                </a:solidFill>
              </a:rPr>
              <a:t>saját fejlesztésű rendszere a helyspecifikus gazdálkodók számára. A rendszer  </a:t>
            </a:r>
            <a:r>
              <a:rPr lang="hu-HU" sz="2000"/>
              <a:t>m</a:t>
            </a:r>
            <a:r>
              <a:rPr lang="hu-HU" sz="2000">
                <a:solidFill>
                  <a:srgbClr val="1C9E4A"/>
                </a:solidFill>
              </a:rPr>
              <a:t>onitoring modulja (térképező és tervező modul mellett) az agronómiai döntésekhez szolgáltat fontos adatokat: pl.  műholdas adatgyűjtésből származó információ a növényállomány aktivitásáról, vízstresszéről, index alapú elemzések, stb.</a:t>
            </a:r>
            <a:endParaRPr sz="2000">
              <a:solidFill>
                <a:srgbClr val="1C9E4A"/>
              </a:solidFill>
            </a:endParaRPr>
          </a:p>
          <a:p>
            <a:pPr indent="-355600" lvl="1" marL="914400" rtl="0" algn="l">
              <a:spcBef>
                <a:spcPts val="0"/>
              </a:spcBef>
              <a:spcAft>
                <a:spcPts val="0"/>
              </a:spcAft>
              <a:buClr>
                <a:srgbClr val="1C9E4A"/>
              </a:buClr>
              <a:buSzPts val="2000"/>
              <a:buChar char="•"/>
            </a:pPr>
            <a:r>
              <a:rPr lang="hu-HU" sz="1400">
                <a:solidFill>
                  <a:srgbClr val="1C9E4A"/>
                </a:solidFill>
              </a:rPr>
              <a:t>Információ:</a:t>
            </a:r>
            <a:r>
              <a:rPr lang="hu-HU" sz="1400">
                <a:solidFill>
                  <a:srgbClr val="1C9E4A"/>
                </a:solidFill>
                <a:uFill>
                  <a:noFill/>
                </a:uFill>
                <a:hlinkClick r:id="rId3">
                  <a:extLst>
                    <a:ext uri="{A12FA001-AC4F-418D-AE19-62706E023703}">
                      <ahyp:hlinkClr val="tx"/>
                    </a:ext>
                  </a:extLst>
                </a:hlinkClick>
              </a:rPr>
              <a:t> </a:t>
            </a:r>
            <a:r>
              <a:rPr lang="hu-HU" sz="1400" u="sng">
                <a:solidFill>
                  <a:schemeClr val="hlink"/>
                </a:solidFill>
                <a:hlinkClick r:id="rId4"/>
              </a:rPr>
              <a:t>https://www.axial.hu/gps/vantage/szoftveres-hatter/maxi-map/monitoring-modul</a:t>
            </a:r>
            <a:endParaRPr sz="1400">
              <a:solidFill>
                <a:srgbClr val="1C9E4A"/>
              </a:solidFill>
            </a:endParaRPr>
          </a:p>
          <a:p>
            <a:pPr indent="-355600" lvl="1" marL="914400" rtl="0" algn="l">
              <a:spcBef>
                <a:spcPts val="0"/>
              </a:spcBef>
              <a:spcAft>
                <a:spcPts val="0"/>
              </a:spcAft>
              <a:buClr>
                <a:srgbClr val="1C9E4A"/>
              </a:buClr>
              <a:buSzPts val="2000"/>
              <a:buChar char="•"/>
            </a:pPr>
            <a:r>
              <a:rPr lang="hu-HU" sz="1400">
                <a:solidFill>
                  <a:srgbClr val="1C9E4A"/>
                </a:solidFill>
              </a:rPr>
              <a:t>A maxi-map bemutatása:</a:t>
            </a:r>
            <a:r>
              <a:rPr lang="hu-HU" sz="1400">
                <a:solidFill>
                  <a:srgbClr val="1C9E4A"/>
                </a:solidFill>
                <a:uFill>
                  <a:noFill/>
                </a:uFill>
                <a:hlinkClick r:id="rId5">
                  <a:extLst>
                    <a:ext uri="{A12FA001-AC4F-418D-AE19-62706E023703}">
                      <ahyp:hlinkClr val="tx"/>
                    </a:ext>
                  </a:extLst>
                </a:hlinkClick>
              </a:rPr>
              <a:t> </a:t>
            </a:r>
            <a:r>
              <a:rPr lang="hu-HU" sz="1400" u="sng">
                <a:solidFill>
                  <a:schemeClr val="hlink"/>
                </a:solidFill>
                <a:hlinkClick r:id="rId6"/>
              </a:rPr>
              <a:t>https://www.axial.hu/gps/vantage/szoftveres-hatter/maxi-map/a-maxi-map-bemutat</a:t>
            </a:r>
            <a:endParaRPr sz="1400" u="sng">
              <a:solidFill>
                <a:schemeClr val="hlink"/>
              </a:solidFill>
            </a:endParaRPr>
          </a:p>
          <a:p>
            <a:pPr indent="-349250" lvl="0" marL="457200" rtl="0" algn="l">
              <a:spcBef>
                <a:spcPts val="0"/>
              </a:spcBef>
              <a:spcAft>
                <a:spcPts val="0"/>
              </a:spcAft>
              <a:buClr>
                <a:srgbClr val="1C9E4A"/>
              </a:buClr>
              <a:buSzPts val="1900"/>
              <a:buAutoNum type="arabicPeriod"/>
            </a:pPr>
            <a:r>
              <a:rPr b="1" lang="hu-HU" sz="2000">
                <a:solidFill>
                  <a:srgbClr val="1C9E4A"/>
                </a:solidFill>
              </a:rPr>
              <a:t>mAXI-Hozam műholdas hozamtérképezés: </a:t>
            </a:r>
            <a:r>
              <a:rPr lang="hu-HU" sz="2000">
                <a:solidFill>
                  <a:srgbClr val="1C9E4A"/>
                </a:solidFill>
              </a:rPr>
              <a:t>Az AXIÁL műholdas hozamtérképezés egy olyan egyedülálló távérzékelési megoldás, mely képes műholdfelvételekből hozamtérkép előállítására – nagy pontossággal visszaadja a hozam táblán belüli mintázatát és t/ha-ban megadja minden egyes mérési cella hozamát.</a:t>
            </a:r>
            <a:endParaRPr sz="2000">
              <a:solidFill>
                <a:srgbClr val="1C9E4A"/>
              </a:solidFill>
            </a:endParaRPr>
          </a:p>
          <a:p>
            <a:pPr indent="-342900" lvl="1" marL="914400" rtl="0" algn="l">
              <a:spcBef>
                <a:spcPts val="0"/>
              </a:spcBef>
              <a:spcAft>
                <a:spcPts val="0"/>
              </a:spcAft>
              <a:buClr>
                <a:srgbClr val="1C9E4A"/>
              </a:buClr>
              <a:buSzPts val="1800"/>
              <a:buChar char="•"/>
            </a:pPr>
            <a:r>
              <a:rPr lang="hu-HU" sz="1500">
                <a:solidFill>
                  <a:srgbClr val="1C9E4A"/>
                </a:solidFill>
              </a:rPr>
              <a:t>Információ:</a:t>
            </a:r>
            <a:r>
              <a:rPr lang="hu-HU" sz="1500">
                <a:solidFill>
                  <a:srgbClr val="1C9E4A"/>
                </a:solidFill>
                <a:uFill>
                  <a:noFill/>
                </a:uFill>
                <a:hlinkClick r:id="rId7">
                  <a:extLst>
                    <a:ext uri="{A12FA001-AC4F-418D-AE19-62706E023703}">
                      <ahyp:hlinkClr val="tx"/>
                    </a:ext>
                  </a:extLst>
                </a:hlinkClick>
              </a:rPr>
              <a:t> </a:t>
            </a:r>
            <a:r>
              <a:rPr lang="hu-HU" sz="1500" u="sng">
                <a:solidFill>
                  <a:schemeClr val="hlink"/>
                </a:solidFill>
                <a:hlinkClick r:id="rId8"/>
              </a:rPr>
              <a:t>https://www.axial.hu/gps/vantage/adatmanagement/maxi-hozam-muholdas-hozamterkepezes</a:t>
            </a:r>
            <a:endParaRPr sz="1500" u="sng">
              <a:solidFill>
                <a:schemeClr val="hlink"/>
              </a:solidFill>
            </a:endParaRPr>
          </a:p>
          <a:p>
            <a:pPr indent="0" lvl="0" marL="0" rtl="0" algn="l">
              <a:spcBef>
                <a:spcPts val="1000"/>
              </a:spcBef>
              <a:spcAft>
                <a:spcPts val="0"/>
              </a:spcAft>
              <a:buNone/>
            </a:pPr>
            <a:r>
              <a:t/>
            </a:r>
            <a:endParaRPr/>
          </a:p>
        </p:txBody>
      </p:sp>
      <p:pic>
        <p:nvPicPr>
          <p:cNvPr id="611" name="Google Shape;611;ge0ece13215_0_35"/>
          <p:cNvPicPr preferRelativeResize="0"/>
          <p:nvPr/>
        </p:nvPicPr>
        <p:blipFill>
          <a:blip r:embed="rId9">
            <a:alphaModFix/>
          </a:blip>
          <a:stretch>
            <a:fillRect/>
          </a:stretch>
        </p:blipFill>
        <p:spPr>
          <a:xfrm>
            <a:off x="2809813" y="4087163"/>
            <a:ext cx="6067425" cy="2657475"/>
          </a:xfrm>
          <a:prstGeom prst="rect">
            <a:avLst/>
          </a:prstGeom>
          <a:noFill/>
          <a:ln>
            <a:noFill/>
          </a:ln>
        </p:spPr>
      </p:pic>
      <p:sp>
        <p:nvSpPr>
          <p:cNvPr id="612" name="Google Shape;612;ge0ece13215_0_35"/>
          <p:cNvSpPr txBox="1"/>
          <p:nvPr/>
        </p:nvSpPr>
        <p:spPr>
          <a:xfrm>
            <a:off x="8971700" y="5938625"/>
            <a:ext cx="30000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hu-HU" sz="1000">
                <a:solidFill>
                  <a:srgbClr val="1C9E4A"/>
                </a:solidFill>
              </a:rPr>
              <a:t>Forrás: https://www.axial.hu/gps/vantage/adatmanagement/maxi-hozam-muholdas-hozamterkepezes</a:t>
            </a:r>
            <a:endParaRPr sz="1000">
              <a:solidFill>
                <a:srgbClr val="1C9E4A"/>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e0ece13215_0_41"/>
          <p:cNvSpPr txBox="1"/>
          <p:nvPr>
            <p:ph type="title"/>
          </p:nvPr>
        </p:nvSpPr>
        <p:spPr>
          <a:xfrm>
            <a:off x="321550" y="365125"/>
            <a:ext cx="11555700" cy="68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hu-HU">
                <a:solidFill>
                  <a:srgbClr val="1C9E4A"/>
                </a:solidFill>
              </a:rPr>
              <a:t>Szolgáltatás, szaktanácsadás lehetőségei </a:t>
            </a:r>
            <a:r>
              <a:rPr lang="hu-HU"/>
              <a:t>II</a:t>
            </a:r>
            <a:r>
              <a:rPr lang="hu-HU">
                <a:solidFill>
                  <a:srgbClr val="1C9E4A"/>
                </a:solidFill>
              </a:rPr>
              <a:t>.</a:t>
            </a:r>
            <a:endParaRPr/>
          </a:p>
        </p:txBody>
      </p:sp>
      <p:pic>
        <p:nvPicPr>
          <p:cNvPr id="618" name="Google Shape;618;ge0ece13215_0_41"/>
          <p:cNvPicPr preferRelativeResize="0"/>
          <p:nvPr/>
        </p:nvPicPr>
        <p:blipFill>
          <a:blip r:embed="rId3">
            <a:alphaModFix/>
          </a:blip>
          <a:stretch>
            <a:fillRect/>
          </a:stretch>
        </p:blipFill>
        <p:spPr>
          <a:xfrm>
            <a:off x="8729550" y="3650300"/>
            <a:ext cx="2875750" cy="2916124"/>
          </a:xfrm>
          <a:prstGeom prst="rect">
            <a:avLst/>
          </a:prstGeom>
          <a:noFill/>
          <a:ln>
            <a:noFill/>
          </a:ln>
        </p:spPr>
      </p:pic>
      <p:sp>
        <p:nvSpPr>
          <p:cNvPr id="619" name="Google Shape;619;ge0ece13215_0_41"/>
          <p:cNvSpPr txBox="1"/>
          <p:nvPr>
            <p:ph idx="1" type="body"/>
          </p:nvPr>
        </p:nvSpPr>
        <p:spPr>
          <a:xfrm>
            <a:off x="321550" y="1049125"/>
            <a:ext cx="11419200" cy="5844300"/>
          </a:xfrm>
          <a:prstGeom prst="rect">
            <a:avLst/>
          </a:prstGeom>
        </p:spPr>
        <p:txBody>
          <a:bodyPr anchorCtr="0" anchor="t" bIns="45700" lIns="91425" spcFirstLastPara="1" rIns="91425" wrap="square" tIns="45700">
            <a:normAutofit fontScale="92500" lnSpcReduction="10000"/>
          </a:bodyPr>
          <a:lstStyle/>
          <a:p>
            <a:pPr indent="0" lvl="0" marL="0" rtl="0" algn="l">
              <a:spcBef>
                <a:spcPts val="1000"/>
              </a:spcBef>
              <a:spcAft>
                <a:spcPts val="0"/>
              </a:spcAft>
              <a:buNone/>
            </a:pPr>
            <a:r>
              <a:rPr lang="hu-HU" sz="2646">
                <a:solidFill>
                  <a:srgbClr val="1C9E4A"/>
                </a:solidFill>
              </a:rPr>
              <a:t>3. </a:t>
            </a:r>
            <a:r>
              <a:rPr b="1" lang="hu-HU" sz="2646">
                <a:solidFill>
                  <a:srgbClr val="1C9E4A"/>
                </a:solidFill>
              </a:rPr>
              <a:t>KITE</a:t>
            </a:r>
            <a:r>
              <a:rPr b="1" lang="hu-HU" sz="2646"/>
              <a:t>: </a:t>
            </a:r>
            <a:r>
              <a:rPr lang="hu-HU" sz="2646"/>
              <a:t>Precíziós Gazdálkodási Rendszerén (PGR) belül elérhető a PrecSat, a PrecSat Pro és a PrecSat Extra alkalmazás, amely olyan speciális űrfelvétel böngésző, ahol a felhasználók megtekinthetik a Landsat és a Sentinel 2. műholdak által készített felvételeket. A felületen rögzíthetőek a mezőgazdasági táblák, kiszámíthatóak az adott tábla NDVI értékei, melyeknek eltérő időpontú összehasonlítására is van lehetőség. </a:t>
            </a:r>
            <a:endParaRPr sz="2646"/>
          </a:p>
          <a:p>
            <a:pPr indent="-384059" lvl="0" marL="457200" rtl="0" algn="l">
              <a:spcBef>
                <a:spcPts val="1000"/>
              </a:spcBef>
              <a:spcAft>
                <a:spcPts val="0"/>
              </a:spcAft>
              <a:buSzPct val="100000"/>
              <a:buChar char="•"/>
            </a:pPr>
            <a:r>
              <a:rPr lang="hu-HU" sz="2646"/>
              <a:t>Információ: </a:t>
            </a:r>
            <a:r>
              <a:rPr lang="hu-HU" sz="2646" u="sng">
                <a:solidFill>
                  <a:schemeClr val="hlink"/>
                </a:solidFill>
                <a:hlinkClick r:id="rId4"/>
              </a:rPr>
              <a:t>https://pgr.hu/preczone</a:t>
            </a:r>
            <a:endParaRPr sz="2646"/>
          </a:p>
          <a:p>
            <a:pPr indent="0" lvl="0" marL="0" rtl="0" algn="l">
              <a:spcBef>
                <a:spcPts val="1000"/>
              </a:spcBef>
              <a:spcAft>
                <a:spcPts val="0"/>
              </a:spcAft>
              <a:buNone/>
            </a:pPr>
            <a:r>
              <a:rPr lang="hu-HU" sz="2646">
                <a:solidFill>
                  <a:srgbClr val="1C9E4A"/>
                </a:solidFill>
              </a:rPr>
              <a:t>4. </a:t>
            </a:r>
            <a:r>
              <a:rPr b="1" lang="hu-HU" sz="2646">
                <a:solidFill>
                  <a:srgbClr val="1C9E4A"/>
                </a:solidFill>
              </a:rPr>
              <a:t>IKR Agrár, COSIMA Kft.</a:t>
            </a:r>
            <a:r>
              <a:rPr lang="hu-HU" sz="2646"/>
              <a:t>: Űrfelvételeken alapuló hozammérés. Segítségével a hozamadatok a múltba visszamenőlegesen is feltérképezhetőek.</a:t>
            </a:r>
            <a:r>
              <a:rPr lang="hu-HU" sz="2646">
                <a:solidFill>
                  <a:srgbClr val="1C9E4A"/>
                </a:solidFill>
              </a:rPr>
              <a:t>  </a:t>
            </a:r>
            <a:endParaRPr sz="2646">
              <a:solidFill>
                <a:srgbClr val="1C9E4A"/>
              </a:solidFill>
            </a:endParaRPr>
          </a:p>
          <a:p>
            <a:pPr indent="-384059" lvl="0" marL="457200" rtl="0" algn="l">
              <a:spcBef>
                <a:spcPts val="1000"/>
              </a:spcBef>
              <a:spcAft>
                <a:spcPts val="0"/>
              </a:spcAft>
              <a:buSzPct val="100000"/>
              <a:buChar char="•"/>
            </a:pPr>
            <a:r>
              <a:rPr lang="hu-HU" sz="2646">
                <a:solidFill>
                  <a:srgbClr val="1C9E4A"/>
                </a:solidFill>
              </a:rPr>
              <a:t>Információ: </a:t>
            </a:r>
            <a:r>
              <a:rPr lang="hu-HU" sz="2646" u="sng">
                <a:solidFill>
                  <a:schemeClr val="hlink"/>
                </a:solidFill>
                <a:hlinkClick r:id="rId5"/>
              </a:rPr>
              <a:t>https://ikragrar.hu/blog/hozammeres-az-urbol</a:t>
            </a:r>
            <a:endParaRPr sz="2646"/>
          </a:p>
          <a:p>
            <a:pPr indent="0" lvl="0" marL="0" rtl="0" algn="l">
              <a:spcBef>
                <a:spcPts val="1000"/>
              </a:spcBef>
              <a:spcAft>
                <a:spcPts val="0"/>
              </a:spcAft>
              <a:buNone/>
            </a:pPr>
            <a:r>
              <a:rPr lang="hu-HU" sz="2646">
                <a:solidFill>
                  <a:srgbClr val="1C9E4A"/>
                </a:solidFill>
              </a:rPr>
              <a:t>5. </a:t>
            </a:r>
            <a:r>
              <a:rPr b="1" lang="hu-HU" sz="2646">
                <a:solidFill>
                  <a:srgbClr val="1C9E4A"/>
                </a:solidFill>
              </a:rPr>
              <a:t>K-Prec Kft.</a:t>
            </a:r>
            <a:r>
              <a:rPr lang="hu-HU" sz="2646">
                <a:solidFill>
                  <a:srgbClr val="1C9E4A"/>
                </a:solidFill>
              </a:rPr>
              <a:t>:</a:t>
            </a:r>
            <a:r>
              <a:rPr lang="hu-HU" sz="2646"/>
              <a:t> Távérzékelés felhasználása a tápanyag-utánpótlás </a:t>
            </a:r>
            <a:endParaRPr sz="2646"/>
          </a:p>
          <a:p>
            <a:pPr indent="0" lvl="0" marL="0" rtl="0" algn="l">
              <a:spcBef>
                <a:spcPts val="1000"/>
              </a:spcBef>
              <a:spcAft>
                <a:spcPts val="0"/>
              </a:spcAft>
              <a:buNone/>
            </a:pPr>
            <a:r>
              <a:rPr lang="hu-HU" sz="2646"/>
              <a:t>és a növényvédelem során.</a:t>
            </a:r>
            <a:endParaRPr sz="2646"/>
          </a:p>
          <a:p>
            <a:pPr indent="-384059" lvl="0" marL="457200" rtl="0" algn="l">
              <a:spcBef>
                <a:spcPts val="1000"/>
              </a:spcBef>
              <a:spcAft>
                <a:spcPts val="0"/>
              </a:spcAft>
              <a:buSzPct val="100000"/>
              <a:buChar char="•"/>
            </a:pPr>
            <a:r>
              <a:rPr lang="hu-HU" sz="2646"/>
              <a:t>Információ: </a:t>
            </a:r>
            <a:r>
              <a:rPr lang="hu-HU" sz="2646" u="sng">
                <a:solidFill>
                  <a:schemeClr val="hlink"/>
                </a:solidFill>
                <a:hlinkClick r:id="rId6"/>
              </a:rPr>
              <a:t>https://k-prec.hu/</a:t>
            </a:r>
            <a:endParaRPr sz="1648"/>
          </a:p>
          <a:p>
            <a:pPr indent="0" lvl="0" marL="0" rtl="0" algn="l">
              <a:spcBef>
                <a:spcPts val="1000"/>
              </a:spcBef>
              <a:spcAft>
                <a:spcPts val="0"/>
              </a:spcAft>
              <a:buNone/>
            </a:pPr>
            <a:r>
              <a:t/>
            </a:r>
            <a:endParaRPr sz="2100"/>
          </a:p>
          <a:p>
            <a:pPr indent="0" lvl="0" marL="0" rtl="0" algn="l">
              <a:spcBef>
                <a:spcPts val="1000"/>
              </a:spcBef>
              <a:spcAft>
                <a:spcPts val="0"/>
              </a:spcAft>
              <a:buNone/>
            </a:pPr>
            <a:r>
              <a:t/>
            </a:r>
            <a:endParaRPr/>
          </a:p>
        </p:txBody>
      </p:sp>
      <p:sp>
        <p:nvSpPr>
          <p:cNvPr id="620" name="Google Shape;620;ge0ece13215_0_41"/>
          <p:cNvSpPr txBox="1"/>
          <p:nvPr/>
        </p:nvSpPr>
        <p:spPr>
          <a:xfrm>
            <a:off x="8605300" y="6342300"/>
            <a:ext cx="3000000" cy="55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hu-HU" sz="1200">
                <a:solidFill>
                  <a:srgbClr val="1C9E4A"/>
                </a:solidFill>
              </a:rPr>
              <a:t>Forrás: </a:t>
            </a:r>
            <a:r>
              <a:rPr lang="hu-HU" sz="1200" u="sng">
                <a:solidFill>
                  <a:srgbClr val="1C9E4A"/>
                </a:solidFill>
                <a:hlinkClick r:id="rId7">
                  <a:extLst>
                    <a:ext uri="{A12FA001-AC4F-418D-AE19-62706E023703}">
                      <ahyp:hlinkClr val="tx"/>
                    </a:ext>
                  </a:extLst>
                </a:hlinkClick>
              </a:rPr>
              <a:t>https://k-prec.hu/</a:t>
            </a:r>
            <a:endParaRPr sz="1200">
              <a:solidFill>
                <a:srgbClr val="1C9E4A"/>
              </a:solidFill>
            </a:endParaRPr>
          </a:p>
          <a:p>
            <a:pPr indent="0" lvl="0" marL="0" rtl="0" algn="ctr">
              <a:lnSpc>
                <a:spcPct val="115000"/>
              </a:lnSpc>
              <a:spcBef>
                <a:spcPts val="0"/>
              </a:spcBef>
              <a:spcAft>
                <a:spcPts val="0"/>
              </a:spcAft>
              <a:buNone/>
            </a:pPr>
            <a:r>
              <a:t/>
            </a:r>
            <a:endParaRPr sz="1000">
              <a:solidFill>
                <a:srgbClr val="1C9E4A"/>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e0ece13215_1_9"/>
          <p:cNvSpPr txBox="1"/>
          <p:nvPr>
            <p:ph type="title"/>
          </p:nvPr>
        </p:nvSpPr>
        <p:spPr>
          <a:xfrm>
            <a:off x="318150" y="190275"/>
            <a:ext cx="11555700" cy="858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hu-HU"/>
              <a:t>Egyéb lehetőségek</a:t>
            </a:r>
            <a:endParaRPr/>
          </a:p>
        </p:txBody>
      </p:sp>
      <p:sp>
        <p:nvSpPr>
          <p:cNvPr id="626" name="Google Shape;626;ge0ece13215_1_9"/>
          <p:cNvSpPr txBox="1"/>
          <p:nvPr>
            <p:ph idx="1" type="body"/>
          </p:nvPr>
        </p:nvSpPr>
        <p:spPr>
          <a:xfrm>
            <a:off x="321550" y="971400"/>
            <a:ext cx="11769000" cy="5886600"/>
          </a:xfrm>
          <a:prstGeom prst="rect">
            <a:avLst/>
          </a:prstGeom>
        </p:spPr>
        <p:txBody>
          <a:bodyPr anchorCtr="0" anchor="t" bIns="45700" lIns="91425" spcFirstLastPara="1" rIns="91425" wrap="square" tIns="45700">
            <a:normAutofit fontScale="92500" lnSpcReduction="10000"/>
          </a:bodyPr>
          <a:lstStyle/>
          <a:p>
            <a:pPr indent="0" lvl="0" marL="0" rtl="0" algn="l">
              <a:spcBef>
                <a:spcPts val="1000"/>
              </a:spcBef>
              <a:spcAft>
                <a:spcPts val="0"/>
              </a:spcAft>
              <a:buNone/>
            </a:pPr>
            <a:r>
              <a:t/>
            </a:r>
            <a:endParaRPr b="1" sz="1200">
              <a:solidFill>
                <a:schemeClr val="dk1"/>
              </a:solidFill>
              <a:latin typeface="Times New Roman"/>
              <a:ea typeface="Times New Roman"/>
              <a:cs typeface="Times New Roman"/>
              <a:sym typeface="Times New Roman"/>
            </a:endParaRPr>
          </a:p>
          <a:p>
            <a:pPr indent="-346075" lvl="0" marL="457200" rtl="0" algn="l">
              <a:spcBef>
                <a:spcPts val="0"/>
              </a:spcBef>
              <a:spcAft>
                <a:spcPts val="0"/>
              </a:spcAft>
              <a:buClr>
                <a:srgbClr val="1C9E4A"/>
              </a:buClr>
              <a:buSzPct val="86956"/>
              <a:buAutoNum type="arabicPeriod"/>
            </a:pPr>
            <a:r>
              <a:rPr b="1" lang="hu-HU" sz="2300">
                <a:solidFill>
                  <a:srgbClr val="1C9E4A"/>
                </a:solidFill>
              </a:rPr>
              <a:t>Sentinel Hub OE Browser</a:t>
            </a:r>
            <a:r>
              <a:rPr lang="hu-HU" sz="2300">
                <a:solidFill>
                  <a:srgbClr val="1C9E4A"/>
                </a:solidFill>
              </a:rPr>
              <a:t> (</a:t>
            </a:r>
            <a:r>
              <a:rPr lang="hu-HU" sz="2300" u="sng">
                <a:solidFill>
                  <a:schemeClr val="hlink"/>
                </a:solidFill>
                <a:hlinkClick r:id="rId3"/>
              </a:rPr>
              <a:t>https://apps.sentinel-hub.com/eo-browser</a:t>
            </a:r>
            <a:r>
              <a:rPr lang="hu-HU" sz="2300">
                <a:solidFill>
                  <a:srgbClr val="1C9E4A"/>
                </a:solidFill>
              </a:rPr>
              <a:t>): műholdas felvételek keresése, kiválasztott időpontra tetszőleges színkompozit állítható elő és sávok közötti </a:t>
            </a:r>
            <a:r>
              <a:rPr lang="hu-HU" sz="2300">
                <a:solidFill>
                  <a:srgbClr val="1C9E4A"/>
                </a:solidFill>
              </a:rPr>
              <a:t>egyszerű </a:t>
            </a:r>
            <a:r>
              <a:rPr lang="hu-HU" sz="2300">
                <a:solidFill>
                  <a:srgbClr val="1C9E4A"/>
                </a:solidFill>
              </a:rPr>
              <a:t>műveletek végezhetők el, mint pl. indexek (NDVI, NDWI, stb.) számítása. Ezek használatával a kiválasztott területen bekövetkezett változások is nyomon követhetők, az indexképek, vagy kompozitok letölthetők. Használatának útmutatója: </a:t>
            </a:r>
            <a:r>
              <a:rPr lang="hu-HU" sz="2300" u="sng">
                <a:solidFill>
                  <a:schemeClr val="hlink"/>
                </a:solidFill>
                <a:hlinkClick r:id="rId4"/>
              </a:rPr>
              <a:t>https://www.sentinel-hub.com/explore/eobrowser/</a:t>
            </a:r>
            <a:endParaRPr sz="2300">
              <a:solidFill>
                <a:srgbClr val="1C9E4A"/>
              </a:solidFill>
            </a:endParaRPr>
          </a:p>
          <a:p>
            <a:pPr indent="-346075" lvl="0" marL="457200" rtl="0" algn="l">
              <a:spcBef>
                <a:spcPts val="0"/>
              </a:spcBef>
              <a:spcAft>
                <a:spcPts val="0"/>
              </a:spcAft>
              <a:buClr>
                <a:srgbClr val="1C9E4A"/>
              </a:buClr>
              <a:buSzPct val="86956"/>
              <a:buAutoNum type="arabicPeriod"/>
            </a:pPr>
            <a:r>
              <a:rPr b="1" lang="hu-HU" sz="2300">
                <a:solidFill>
                  <a:srgbClr val="1C9E4A"/>
                </a:solidFill>
              </a:rPr>
              <a:t>Onesoil (</a:t>
            </a:r>
            <a:r>
              <a:rPr lang="hu-HU" sz="2300" u="sng">
                <a:solidFill>
                  <a:schemeClr val="hlink"/>
                </a:solidFill>
                <a:hlinkClick r:id="rId5"/>
              </a:rPr>
              <a:t>https://onesoil.ai/en/</a:t>
            </a:r>
            <a:r>
              <a:rPr lang="hu-HU" sz="2300">
                <a:solidFill>
                  <a:srgbClr val="1C9E4A"/>
                </a:solidFill>
              </a:rPr>
              <a:t>): </a:t>
            </a:r>
            <a:r>
              <a:rPr lang="hu-HU" sz="600">
                <a:solidFill>
                  <a:schemeClr val="dk1"/>
                </a:solidFill>
              </a:rPr>
              <a:t> </a:t>
            </a:r>
            <a:r>
              <a:rPr lang="hu-HU" sz="2300">
                <a:solidFill>
                  <a:srgbClr val="1C9E4A"/>
                </a:solidFill>
              </a:rPr>
              <a:t>növénymonitoring, anomáliák detektálása, differenciált tápanyag pótlás </a:t>
            </a:r>
            <a:endParaRPr sz="2300">
              <a:solidFill>
                <a:srgbClr val="1C9E4A"/>
              </a:solidFill>
            </a:endParaRPr>
          </a:p>
          <a:p>
            <a:pPr indent="-346075" lvl="0" marL="457200" rtl="0" algn="l">
              <a:spcBef>
                <a:spcPts val="0"/>
              </a:spcBef>
              <a:spcAft>
                <a:spcPts val="0"/>
              </a:spcAft>
              <a:buClr>
                <a:srgbClr val="1C9E4A"/>
              </a:buClr>
              <a:buSzPct val="86956"/>
              <a:buAutoNum type="arabicPeriod"/>
            </a:pPr>
            <a:r>
              <a:rPr b="1" lang="hu-HU" sz="2300">
                <a:solidFill>
                  <a:srgbClr val="1C9E4A"/>
                </a:solidFill>
              </a:rPr>
              <a:t>CropSAT </a:t>
            </a:r>
            <a:r>
              <a:rPr lang="hu-HU" sz="2300">
                <a:solidFill>
                  <a:srgbClr val="1C9E4A"/>
                </a:solidFill>
              </a:rPr>
              <a:t>(</a:t>
            </a:r>
            <a:r>
              <a:rPr lang="hu-HU" sz="2300" u="sng">
                <a:solidFill>
                  <a:schemeClr val="hlink"/>
                </a:solidFill>
                <a:hlinkClick r:id="rId6"/>
              </a:rPr>
              <a:t>https://cropsat.com/</a:t>
            </a:r>
            <a:r>
              <a:rPr lang="hu-HU" sz="2300">
                <a:solidFill>
                  <a:srgbClr val="1C9E4A"/>
                </a:solidFill>
              </a:rPr>
              <a:t>): Sentinel 2 alapú, interakt</a:t>
            </a:r>
            <a:r>
              <a:rPr lang="hu-HU" sz="2300"/>
              <a:t>í</a:t>
            </a:r>
            <a:r>
              <a:rPr lang="hu-HU" sz="2300">
                <a:solidFill>
                  <a:srgbClr val="1C9E4A"/>
                </a:solidFill>
              </a:rPr>
              <a:t>v </a:t>
            </a:r>
            <a:r>
              <a:rPr lang="hu-HU" sz="2100">
                <a:solidFill>
                  <a:srgbClr val="1C9E4A"/>
                </a:solidFill>
                <a:highlight>
                  <a:srgbClr val="F8F9FA"/>
                </a:highlight>
                <a:latin typeface="Arial"/>
                <a:ea typeface="Arial"/>
                <a:cs typeface="Arial"/>
                <a:sym typeface="Arial"/>
              </a:rPr>
              <a:t>döntéstámogató rendszer</a:t>
            </a:r>
            <a:endParaRPr sz="2300">
              <a:solidFill>
                <a:srgbClr val="1C9E4A"/>
              </a:solidFill>
            </a:endParaRPr>
          </a:p>
          <a:p>
            <a:pPr indent="-346075" lvl="0" marL="457200" rtl="0" algn="l">
              <a:spcBef>
                <a:spcPts val="0"/>
              </a:spcBef>
              <a:spcAft>
                <a:spcPts val="0"/>
              </a:spcAft>
              <a:buSzPct val="86956"/>
              <a:buAutoNum type="arabicPeriod"/>
            </a:pPr>
            <a:r>
              <a:rPr b="1" lang="hu-HU" sz="2300"/>
              <a:t>xarvio Field Manager - BASF: </a:t>
            </a:r>
            <a:r>
              <a:rPr lang="hu-HU" sz="2300"/>
              <a:t>Művelési zóna szintű aktuális biomassza térképek, valós idejű műholdas adatok elemzése és értelmezése alapján. Művelési zóna térképek megjelenítése a tábla heterogenitását figyelembe véve, differenciált vetés, tápanyag-utánpótlás, helyspecifikus növényvédelem, hozamtérképek. </a:t>
            </a:r>
            <a:r>
              <a:rPr lang="hu-HU" sz="2300" u="sng">
                <a:solidFill>
                  <a:schemeClr val="hlink"/>
                </a:solidFill>
                <a:hlinkClick r:id="rId7"/>
              </a:rPr>
              <a:t>https://www.xarvio.com/hu/hu/products/field-manager.html</a:t>
            </a:r>
            <a:endParaRPr sz="2300"/>
          </a:p>
          <a:p>
            <a:pPr indent="-346075" lvl="0" marL="457200" rtl="0" algn="l">
              <a:spcBef>
                <a:spcPts val="0"/>
              </a:spcBef>
              <a:spcAft>
                <a:spcPts val="0"/>
              </a:spcAft>
              <a:buSzPct val="86956"/>
              <a:buAutoNum type="arabicPeriod"/>
            </a:pPr>
            <a:r>
              <a:rPr b="1" lang="hu-HU" sz="2300"/>
              <a:t>Atfarm - Yara: </a:t>
            </a:r>
            <a:r>
              <a:rPr lang="hu-HU" sz="2300"/>
              <a:t>Táblamonitoring és tápanyag-kijuttatás műholdképek alapján. </a:t>
            </a:r>
            <a:r>
              <a:rPr lang="hu-HU" sz="2300" u="sng">
                <a:solidFill>
                  <a:schemeClr val="hlink"/>
                </a:solidFill>
                <a:hlinkClick r:id="rId8"/>
              </a:rPr>
              <a:t>https://www.at.farm/</a:t>
            </a:r>
            <a:endParaRPr sz="2300"/>
          </a:p>
          <a:p>
            <a:pPr indent="-346075" lvl="0" marL="457200" rtl="0" algn="l">
              <a:spcBef>
                <a:spcPts val="0"/>
              </a:spcBef>
              <a:spcAft>
                <a:spcPts val="0"/>
              </a:spcAft>
              <a:buSzPct val="86956"/>
              <a:buAutoNum type="arabicPeriod"/>
            </a:pPr>
            <a:r>
              <a:rPr b="1" lang="hu-HU" sz="2300"/>
              <a:t>Climate FieldView - Bayer Plus:</a:t>
            </a:r>
            <a:r>
              <a:rPr lang="hu-HU" sz="2300"/>
              <a:t> Növényállapot megfigyelése, változtatott mennyiségű kijuttatások  műholdképek alapján, hozamok elemzése. </a:t>
            </a:r>
            <a:r>
              <a:rPr lang="hu-HU" sz="2300" u="sng">
                <a:solidFill>
                  <a:schemeClr val="hlink"/>
                </a:solidFill>
                <a:hlinkClick r:id="rId9"/>
              </a:rPr>
              <a:t>https://climate.com/bayer-PLUS</a:t>
            </a:r>
            <a:endParaRPr sz="2300"/>
          </a:p>
          <a:p>
            <a:pPr indent="0" lvl="0" marL="0" rtl="0" algn="l">
              <a:spcBef>
                <a:spcPts val="1000"/>
              </a:spcBef>
              <a:spcAft>
                <a:spcPts val="0"/>
              </a:spcAft>
              <a:buClr>
                <a:schemeClr val="dk1"/>
              </a:buClr>
              <a:buSzPct val="41561"/>
              <a:buFont typeface="Arial"/>
              <a:buNone/>
            </a:pPr>
            <a:r>
              <a:t/>
            </a:r>
            <a:endParaRPr sz="2646"/>
          </a:p>
          <a:p>
            <a:pPr indent="0" lvl="0" marL="0" rtl="0" algn="l">
              <a:spcBef>
                <a:spcPts val="1000"/>
              </a:spcBef>
              <a:spcAft>
                <a:spcPts val="0"/>
              </a:spcAft>
              <a:buNone/>
            </a:pPr>
            <a:r>
              <a:rPr lang="hu-HU" sz="1200">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8"/>
          <p:cNvSpPr txBox="1"/>
          <p:nvPr>
            <p:ph type="title"/>
          </p:nvPr>
        </p:nvSpPr>
        <p:spPr>
          <a:xfrm>
            <a:off x="318197" y="133100"/>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Gyakorlati jellegű kérdések</a:t>
            </a:r>
            <a:endParaRPr/>
          </a:p>
          <a:p>
            <a:pPr indent="0" lvl="0" marL="274320" rtl="0" algn="l">
              <a:lnSpc>
                <a:spcPct val="107916"/>
              </a:lnSpc>
              <a:spcBef>
                <a:spcPts val="1200"/>
              </a:spcBef>
              <a:spcAft>
                <a:spcPts val="0"/>
              </a:spcAft>
              <a:buClr>
                <a:schemeClr val="dk1"/>
              </a:buClr>
              <a:buSzPts val="1100"/>
              <a:buFont typeface="Arial"/>
              <a:buNone/>
            </a:pPr>
            <a:r>
              <a:rPr b="0" i="1" lang="hu-HU" sz="1800">
                <a:solidFill>
                  <a:schemeClr val="dk1"/>
                </a:solidFill>
                <a:latin typeface="Times New Roman"/>
                <a:ea typeface="Times New Roman"/>
                <a:cs typeface="Times New Roman"/>
                <a:sym typeface="Times New Roman"/>
              </a:rPr>
              <a:t>Egyes kérdéseknél több válasz is jó lehet. </a:t>
            </a:r>
            <a:endParaRPr b="0" i="1" sz="1800"/>
          </a:p>
        </p:txBody>
      </p:sp>
      <p:sp>
        <p:nvSpPr>
          <p:cNvPr id="632" name="Google Shape;632;p68"/>
          <p:cNvSpPr txBox="1"/>
          <p:nvPr>
            <p:ph idx="1" type="body"/>
          </p:nvPr>
        </p:nvSpPr>
        <p:spPr>
          <a:xfrm>
            <a:off x="321548" y="1458687"/>
            <a:ext cx="11276404" cy="2992016"/>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l">
              <a:lnSpc>
                <a:spcPct val="90000"/>
              </a:lnSpc>
              <a:spcBef>
                <a:spcPts val="1000"/>
              </a:spcBef>
              <a:spcAft>
                <a:spcPts val="0"/>
              </a:spcAft>
              <a:buSzPct val="91836"/>
              <a:buNone/>
            </a:pPr>
            <a:r>
              <a:rPr lang="hu-HU"/>
              <a:t>1. Melyik spektrumtartományra érzékeny az emberi szem?</a:t>
            </a:r>
            <a:endParaRPr/>
          </a:p>
          <a:p>
            <a:pPr indent="0" lvl="1" marL="571500" rtl="0" algn="l">
              <a:lnSpc>
                <a:spcPct val="90000"/>
              </a:lnSpc>
              <a:spcBef>
                <a:spcPts val="500"/>
              </a:spcBef>
              <a:spcAft>
                <a:spcPts val="0"/>
              </a:spcAft>
              <a:buSzPct val="107142"/>
              <a:buNone/>
            </a:pPr>
            <a:r>
              <a:rPr lang="hu-HU"/>
              <a:t>A) Távoli infravörösre (termál)                                       B) Közeli infravörösre</a:t>
            </a:r>
            <a:endParaRPr/>
          </a:p>
          <a:p>
            <a:pPr indent="0" lvl="1" marL="571500" rtl="0" algn="l">
              <a:lnSpc>
                <a:spcPct val="90000"/>
              </a:lnSpc>
              <a:spcBef>
                <a:spcPts val="500"/>
              </a:spcBef>
              <a:spcAft>
                <a:spcPts val="0"/>
              </a:spcAft>
              <a:buSzPct val="107142"/>
              <a:buNone/>
            </a:pPr>
            <a:r>
              <a:rPr lang="hu-HU"/>
              <a:t>C) Látható spektrumtartományra                                 D) Mikrohullámú tartományra</a:t>
            </a:r>
            <a:endParaRPr/>
          </a:p>
          <a:p>
            <a:pPr indent="0" lvl="0" marL="114300" rtl="0" algn="l">
              <a:lnSpc>
                <a:spcPct val="90000"/>
              </a:lnSpc>
              <a:spcBef>
                <a:spcPts val="1000"/>
              </a:spcBef>
              <a:spcAft>
                <a:spcPts val="0"/>
              </a:spcAft>
              <a:buSzPct val="91836"/>
              <a:buNone/>
            </a:pPr>
            <a:r>
              <a:rPr lang="hu-HU"/>
              <a:t>2. Melyik állítás igaz? (több válasz is jó lehet)</a:t>
            </a:r>
            <a:endParaRPr/>
          </a:p>
          <a:p>
            <a:pPr indent="0" lvl="1" marL="571500" rtl="0" algn="l">
              <a:lnSpc>
                <a:spcPct val="90000"/>
              </a:lnSpc>
              <a:spcBef>
                <a:spcPts val="500"/>
              </a:spcBef>
              <a:spcAft>
                <a:spcPts val="0"/>
              </a:spcAft>
              <a:buSzPct val="107142"/>
              <a:buNone/>
            </a:pPr>
            <a:r>
              <a:rPr lang="hu-HU"/>
              <a:t>A) Ködös időben is kiváló minőségű felvételeket lehet készíteni látható tartományban. </a:t>
            </a:r>
            <a:endParaRPr/>
          </a:p>
          <a:p>
            <a:pPr indent="0" lvl="1" marL="571500" rtl="0" algn="l">
              <a:lnSpc>
                <a:spcPct val="90000"/>
              </a:lnSpc>
              <a:spcBef>
                <a:spcPts val="500"/>
              </a:spcBef>
              <a:spcAft>
                <a:spcPts val="0"/>
              </a:spcAft>
              <a:buSzPct val="107142"/>
              <a:buNone/>
            </a:pPr>
            <a:r>
              <a:rPr lang="hu-HU"/>
              <a:t>B) Ködös, felhős időjárás nem alkalmas jó minőségű felvételek készítésére látható tartományban. </a:t>
            </a:r>
            <a:endParaRPr/>
          </a:p>
          <a:p>
            <a:pPr indent="0" lvl="1" marL="571500" rtl="0" algn="l">
              <a:lnSpc>
                <a:spcPct val="90000"/>
              </a:lnSpc>
              <a:spcBef>
                <a:spcPts val="500"/>
              </a:spcBef>
              <a:spcAft>
                <a:spcPts val="0"/>
              </a:spcAft>
              <a:buSzPct val="107142"/>
              <a:buNone/>
            </a:pPr>
            <a:r>
              <a:rPr lang="hu-HU"/>
              <a:t>C) A fény veszteség nélkül áthalad a felhőkön.                   </a:t>
            </a:r>
            <a:endParaRPr/>
          </a:p>
          <a:p>
            <a:pPr indent="0" lvl="1" marL="571500" rtl="0" algn="l">
              <a:lnSpc>
                <a:spcPct val="90000"/>
              </a:lnSpc>
              <a:spcBef>
                <a:spcPts val="500"/>
              </a:spcBef>
              <a:spcAft>
                <a:spcPts val="0"/>
              </a:spcAft>
              <a:buSzPct val="107142"/>
              <a:buNone/>
            </a:pPr>
            <a:r>
              <a:rPr lang="hu-HU"/>
              <a:t>D) A fény nem tud áthaladni a felhőkön.</a:t>
            </a:r>
            <a:endParaRPr/>
          </a:p>
          <a:p>
            <a:pPr indent="0" lvl="0" marL="114300" rtl="0" algn="l">
              <a:lnSpc>
                <a:spcPct val="90000"/>
              </a:lnSpc>
              <a:spcBef>
                <a:spcPts val="1000"/>
              </a:spcBef>
              <a:spcAft>
                <a:spcPts val="0"/>
              </a:spcAft>
              <a:buSzPct val="91836"/>
              <a:buNone/>
            </a:pPr>
            <a:r>
              <a:rPr lang="hu-HU"/>
              <a:t>3. A lenti felvételek közül melyik a hamisszínes? </a:t>
            </a:r>
            <a:endParaRPr/>
          </a:p>
          <a:p>
            <a:pPr indent="0" lvl="1" marL="571500" rtl="0" algn="l">
              <a:lnSpc>
                <a:spcPct val="90000"/>
              </a:lnSpc>
              <a:spcBef>
                <a:spcPts val="500"/>
              </a:spcBef>
              <a:spcAft>
                <a:spcPts val="0"/>
              </a:spcAft>
              <a:buSzPct val="107142"/>
              <a:buNone/>
            </a:pPr>
            <a:r>
              <a:rPr lang="hu-HU"/>
              <a:t>A) Mindegyik (1,2,3)           B) 1. számú             C) 2. számú           D) 3. számú </a:t>
            </a:r>
            <a:endParaRPr/>
          </a:p>
          <a:p>
            <a:pPr indent="0" lvl="0" marL="114300" rtl="0" algn="l">
              <a:lnSpc>
                <a:spcPct val="90000"/>
              </a:lnSpc>
              <a:spcBef>
                <a:spcPts val="1000"/>
              </a:spcBef>
              <a:spcAft>
                <a:spcPts val="0"/>
              </a:spcAft>
              <a:buSzPct val="91836"/>
              <a:buNone/>
            </a:pPr>
            <a:r>
              <a:t/>
            </a:r>
            <a:endParaRPr/>
          </a:p>
          <a:p>
            <a:pPr indent="0" lvl="0" marL="114300" rtl="0" algn="l">
              <a:lnSpc>
                <a:spcPct val="90000"/>
              </a:lnSpc>
              <a:spcBef>
                <a:spcPts val="1000"/>
              </a:spcBef>
              <a:spcAft>
                <a:spcPts val="0"/>
              </a:spcAft>
              <a:buSzPct val="91836"/>
              <a:buNone/>
            </a:pPr>
            <a:r>
              <a:t/>
            </a:r>
            <a:endParaRPr/>
          </a:p>
          <a:p>
            <a:pPr indent="0" lvl="0" marL="114300" rtl="0" algn="l">
              <a:lnSpc>
                <a:spcPct val="90000"/>
              </a:lnSpc>
              <a:spcBef>
                <a:spcPts val="1000"/>
              </a:spcBef>
              <a:spcAft>
                <a:spcPts val="0"/>
              </a:spcAft>
              <a:buSzPct val="91836"/>
              <a:buNone/>
            </a:pPr>
            <a:r>
              <a:t/>
            </a:r>
            <a:endParaRPr/>
          </a:p>
          <a:p>
            <a:pPr indent="-228600" lvl="0" marL="457200" rtl="0" algn="l">
              <a:lnSpc>
                <a:spcPct val="90000"/>
              </a:lnSpc>
              <a:spcBef>
                <a:spcPts val="1000"/>
              </a:spcBef>
              <a:spcAft>
                <a:spcPts val="0"/>
              </a:spcAft>
              <a:buClr>
                <a:srgbClr val="1C9E4A"/>
              </a:buClr>
              <a:buSzPct val="91836"/>
              <a:buNone/>
            </a:pPr>
            <a:r>
              <a:t/>
            </a:r>
            <a:endParaRPr/>
          </a:p>
        </p:txBody>
      </p:sp>
      <p:pic>
        <p:nvPicPr>
          <p:cNvPr id="633" name="Google Shape;633;p68"/>
          <p:cNvPicPr preferRelativeResize="0"/>
          <p:nvPr/>
        </p:nvPicPr>
        <p:blipFill rotWithShape="1">
          <a:blip r:embed="rId3">
            <a:alphaModFix/>
          </a:blip>
          <a:srcRect b="0" l="0" r="0" t="0"/>
          <a:stretch/>
        </p:blipFill>
        <p:spPr>
          <a:xfrm>
            <a:off x="2144295" y="4450704"/>
            <a:ext cx="9454049" cy="218826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9"/>
          <p:cNvSpPr txBox="1"/>
          <p:nvPr>
            <p:ph idx="1" type="body"/>
          </p:nvPr>
        </p:nvSpPr>
        <p:spPr>
          <a:xfrm>
            <a:off x="564144" y="2236500"/>
            <a:ext cx="11276404" cy="4071322"/>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lang="hu-HU" sz="2000"/>
              <a:t>5. Az NDVI számításához melyik spektrális sávokat használjuk?</a:t>
            </a:r>
            <a:endParaRPr/>
          </a:p>
          <a:p>
            <a:pPr indent="0" lvl="1" marL="571500" rtl="0" algn="l">
              <a:lnSpc>
                <a:spcPct val="90000"/>
              </a:lnSpc>
              <a:spcBef>
                <a:spcPts val="500"/>
              </a:spcBef>
              <a:spcAft>
                <a:spcPts val="0"/>
              </a:spcAft>
              <a:buSzPts val="1800"/>
              <a:buNone/>
            </a:pPr>
            <a:r>
              <a:rPr lang="hu-HU" sz="1700"/>
              <a:t>A) látható fény (VIS) és közeli infravörös (NIR)                           B) látható fény vörös (R) és közeli infravörös (NIR) </a:t>
            </a:r>
            <a:endParaRPr/>
          </a:p>
          <a:p>
            <a:pPr indent="0" lvl="1" marL="571500" rtl="0" algn="l">
              <a:lnSpc>
                <a:spcPct val="90000"/>
              </a:lnSpc>
              <a:spcBef>
                <a:spcPts val="500"/>
              </a:spcBef>
              <a:spcAft>
                <a:spcPts val="0"/>
              </a:spcAft>
              <a:buSzPts val="1800"/>
              <a:buNone/>
            </a:pPr>
            <a:r>
              <a:rPr lang="hu-HU" sz="1700"/>
              <a:t>C) látható fény vörös (R) és zöld (G)                                             D) közeli (NIR) és közép infravörös (SWIR)</a:t>
            </a:r>
            <a:endParaRPr/>
          </a:p>
          <a:p>
            <a:pPr indent="0" lvl="0" marL="114300" rtl="0" algn="l">
              <a:lnSpc>
                <a:spcPct val="90000"/>
              </a:lnSpc>
              <a:spcBef>
                <a:spcPts val="1000"/>
              </a:spcBef>
              <a:spcAft>
                <a:spcPts val="0"/>
              </a:spcAft>
              <a:buSzPts val="1800"/>
              <a:buNone/>
            </a:pPr>
            <a:r>
              <a:rPr lang="hu-HU" sz="2000"/>
              <a:t>6. Talajnedvesség becsléséhez milyen spektrális sávokat használunk?</a:t>
            </a:r>
            <a:endParaRPr/>
          </a:p>
          <a:p>
            <a:pPr indent="0" lvl="1" marL="571500" rtl="0" algn="l">
              <a:lnSpc>
                <a:spcPct val="90000"/>
              </a:lnSpc>
              <a:spcBef>
                <a:spcPts val="500"/>
              </a:spcBef>
              <a:spcAft>
                <a:spcPts val="0"/>
              </a:spcAft>
              <a:buSzPts val="1800"/>
              <a:buNone/>
            </a:pPr>
            <a:r>
              <a:rPr lang="hu-HU" sz="1600"/>
              <a:t>A) Talajnedvesség becslése nem lehetséges távérzékeléssel            B) NDVI elemzése alapján becsülhető </a:t>
            </a:r>
            <a:endParaRPr/>
          </a:p>
          <a:p>
            <a:pPr indent="0" lvl="1" marL="571500" rtl="0" algn="l">
              <a:lnSpc>
                <a:spcPct val="90000"/>
              </a:lnSpc>
              <a:spcBef>
                <a:spcPts val="500"/>
              </a:spcBef>
              <a:spcAft>
                <a:spcPts val="0"/>
              </a:spcAft>
              <a:buSzPts val="1800"/>
              <a:buNone/>
            </a:pPr>
            <a:r>
              <a:rPr lang="hu-HU" sz="1600"/>
              <a:t>C) látható fény vörös (R) és közeli infravörös (NIR)                             D) közeli (NIR) és közép infravörös (SWIR)</a:t>
            </a:r>
            <a:endParaRPr/>
          </a:p>
          <a:p>
            <a:pPr indent="0" lvl="0" marL="114300" rtl="0" algn="l">
              <a:lnSpc>
                <a:spcPct val="90000"/>
              </a:lnSpc>
              <a:spcBef>
                <a:spcPts val="1000"/>
              </a:spcBef>
              <a:spcAft>
                <a:spcPts val="0"/>
              </a:spcAft>
              <a:buSzPts val="1800"/>
              <a:buNone/>
            </a:pPr>
            <a:r>
              <a:rPr lang="hu-HU" sz="2000"/>
              <a:t>7. Mit mutat a spektrális felbontás?</a:t>
            </a:r>
            <a:endParaRPr/>
          </a:p>
          <a:p>
            <a:pPr indent="-342900" lvl="1" marL="914400" rtl="0" algn="l">
              <a:lnSpc>
                <a:spcPct val="90000"/>
              </a:lnSpc>
              <a:spcBef>
                <a:spcPts val="500"/>
              </a:spcBef>
              <a:spcAft>
                <a:spcPts val="0"/>
              </a:spcAft>
              <a:buSzPts val="1800"/>
              <a:buAutoNum type="alphaUcParenR"/>
            </a:pPr>
            <a:r>
              <a:rPr lang="hu-HU" sz="1600"/>
              <a:t>A sávok számát és szélességét                              B) A pixel méretét           C) Egy adott területnek a visszaverőképességét              </a:t>
            </a:r>
            <a:endParaRPr/>
          </a:p>
          <a:p>
            <a:pPr indent="0" lvl="1" marL="571500" rtl="0" algn="l">
              <a:lnSpc>
                <a:spcPct val="90000"/>
              </a:lnSpc>
              <a:spcBef>
                <a:spcPts val="500"/>
              </a:spcBef>
              <a:spcAft>
                <a:spcPts val="0"/>
              </a:spcAft>
              <a:buSzPts val="1800"/>
              <a:buNone/>
            </a:pPr>
            <a:r>
              <a:rPr lang="hu-HU" sz="1600"/>
              <a:t>D)  Egy kép intenzitási tartományát </a:t>
            </a:r>
            <a:endParaRPr/>
          </a:p>
          <a:p>
            <a:pPr indent="0" lvl="0" marL="114300" rtl="0" algn="l">
              <a:lnSpc>
                <a:spcPct val="90000"/>
              </a:lnSpc>
              <a:spcBef>
                <a:spcPts val="1000"/>
              </a:spcBef>
              <a:spcAft>
                <a:spcPts val="0"/>
              </a:spcAft>
              <a:buSzPts val="1800"/>
              <a:buNone/>
            </a:pPr>
            <a:r>
              <a:rPr lang="hu-HU" sz="2000"/>
              <a:t>8. Mi a legjobb geometriai felbontás, amely elérhető a következő szenzorok esetén?  (Választási lehetőség: 2, 10, 20, 30 vagy 250 m)  </a:t>
            </a:r>
            <a:endParaRPr/>
          </a:p>
          <a:p>
            <a:pPr indent="-342900" lvl="1" marL="914400" rtl="0" algn="l">
              <a:lnSpc>
                <a:spcPct val="90000"/>
              </a:lnSpc>
              <a:spcBef>
                <a:spcPts val="500"/>
              </a:spcBef>
              <a:spcAft>
                <a:spcPts val="0"/>
              </a:spcAft>
              <a:buSzPts val="1800"/>
              <a:buAutoNum type="alphaUcParenR"/>
            </a:pPr>
            <a:r>
              <a:rPr lang="hu-HU" sz="1600"/>
              <a:t>MODIS …………………….                    B) LANDSAT OLI ………………………………..</a:t>
            </a:r>
            <a:endParaRPr/>
          </a:p>
          <a:p>
            <a:pPr indent="0" lvl="1" marL="571500" rtl="0" algn="l">
              <a:lnSpc>
                <a:spcPct val="90000"/>
              </a:lnSpc>
              <a:spcBef>
                <a:spcPts val="500"/>
              </a:spcBef>
              <a:spcAft>
                <a:spcPts val="0"/>
              </a:spcAft>
              <a:buSzPts val="1800"/>
              <a:buNone/>
            </a:pPr>
            <a:r>
              <a:rPr lang="hu-HU" sz="1600"/>
              <a:t>C)  Sentinel 2 …………………                     C) WorldView …………………………………..</a:t>
            </a:r>
            <a:endParaRPr/>
          </a:p>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rgbClr val="1C9E4A"/>
              </a:buClr>
              <a:buSzPts val="1800"/>
              <a:buNone/>
            </a:pPr>
            <a:r>
              <a:t/>
            </a:r>
            <a:endParaRPr/>
          </a:p>
        </p:txBody>
      </p:sp>
      <p:pic>
        <p:nvPicPr>
          <p:cNvPr id="639" name="Google Shape;639;p69"/>
          <p:cNvPicPr preferRelativeResize="0"/>
          <p:nvPr/>
        </p:nvPicPr>
        <p:blipFill rotWithShape="1">
          <a:blip r:embed="rId3">
            <a:alphaModFix/>
          </a:blip>
          <a:srcRect b="0" l="57131" r="0" t="0"/>
          <a:stretch/>
        </p:blipFill>
        <p:spPr>
          <a:xfrm>
            <a:off x="8710180" y="234496"/>
            <a:ext cx="2561201" cy="2359356"/>
          </a:xfrm>
          <a:prstGeom prst="rect">
            <a:avLst/>
          </a:prstGeom>
          <a:noFill/>
          <a:ln>
            <a:noFill/>
          </a:ln>
        </p:spPr>
      </p:pic>
      <p:sp>
        <p:nvSpPr>
          <p:cNvPr id="640" name="Google Shape;640;p69"/>
          <p:cNvSpPr/>
          <p:nvPr/>
        </p:nvSpPr>
        <p:spPr>
          <a:xfrm>
            <a:off x="564144" y="1323430"/>
            <a:ext cx="8243954" cy="940770"/>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0" i="0" lang="hu-HU" sz="2000" u="none" cap="none" strike="noStrike">
                <a:solidFill>
                  <a:srgbClr val="1C9E4A"/>
                </a:solidFill>
                <a:latin typeface="Calibri"/>
                <a:ea typeface="Calibri"/>
                <a:cs typeface="Calibri"/>
                <a:sym typeface="Calibri"/>
              </a:rPr>
              <a:t>4. Hamisszínes felvételen a vegetáció milyen színnel jelenik meg? </a:t>
            </a:r>
            <a:endParaRPr/>
          </a:p>
          <a:p>
            <a:pPr indent="0" lvl="1" marL="571500" marR="0" rtl="0" algn="l">
              <a:lnSpc>
                <a:spcPct val="90000"/>
              </a:lnSpc>
              <a:spcBef>
                <a:spcPts val="500"/>
              </a:spcBef>
              <a:spcAft>
                <a:spcPts val="0"/>
              </a:spcAft>
              <a:buNone/>
            </a:pPr>
            <a:r>
              <a:rPr b="0" i="0" lang="hu-HU" sz="1600" u="none" cap="none" strike="noStrike">
                <a:solidFill>
                  <a:srgbClr val="1C9E4A"/>
                </a:solidFill>
                <a:latin typeface="Calibri"/>
                <a:ea typeface="Calibri"/>
                <a:cs typeface="Calibri"/>
                <a:sym typeface="Calibri"/>
              </a:rPr>
              <a:t>A) Piros különböző árnyalataival                                  B) Zöld különböző árnyalataival</a:t>
            </a:r>
            <a:endParaRPr/>
          </a:p>
          <a:p>
            <a:pPr indent="0" lvl="1" marL="571500" marR="0" rtl="0" algn="l">
              <a:lnSpc>
                <a:spcPct val="90000"/>
              </a:lnSpc>
              <a:spcBef>
                <a:spcPts val="500"/>
              </a:spcBef>
              <a:spcAft>
                <a:spcPts val="0"/>
              </a:spcAft>
              <a:buNone/>
            </a:pPr>
            <a:r>
              <a:rPr b="0" i="0" lang="hu-HU" sz="1600" u="none" cap="none" strike="noStrike">
                <a:solidFill>
                  <a:srgbClr val="1C9E4A"/>
                </a:solidFill>
                <a:latin typeface="Calibri"/>
                <a:ea typeface="Calibri"/>
                <a:cs typeface="Calibri"/>
                <a:sym typeface="Calibri"/>
              </a:rPr>
              <a:t>C) Halványkékkel                                                             D) Pirossal, de barna is lehet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70"/>
          <p:cNvSpPr txBox="1"/>
          <p:nvPr>
            <p:ph idx="1" type="body"/>
          </p:nvPr>
        </p:nvSpPr>
        <p:spPr>
          <a:xfrm>
            <a:off x="405523" y="565992"/>
            <a:ext cx="11555605" cy="5414929"/>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lang="hu-HU" sz="2200"/>
              <a:t>9. Mi a Copernicus program?</a:t>
            </a:r>
            <a:endParaRPr/>
          </a:p>
          <a:p>
            <a:pPr indent="0" lvl="1" marL="571500" rtl="0" algn="l">
              <a:lnSpc>
                <a:spcPct val="90000"/>
              </a:lnSpc>
              <a:spcBef>
                <a:spcPts val="500"/>
              </a:spcBef>
              <a:spcAft>
                <a:spcPts val="0"/>
              </a:spcAft>
              <a:buSzPts val="1800"/>
              <a:buNone/>
            </a:pPr>
            <a:r>
              <a:rPr lang="hu-HU" sz="1700"/>
              <a:t>A) A Föld körül keringő és méréseket végző mesterséges holdak (Sentinel) üzemeltetését és az adatok szolgáltatását biztosító program</a:t>
            </a:r>
            <a:endParaRPr/>
          </a:p>
          <a:p>
            <a:pPr indent="0" lvl="1" marL="571500" rtl="0" algn="l">
              <a:lnSpc>
                <a:spcPct val="90000"/>
              </a:lnSpc>
              <a:spcBef>
                <a:spcPts val="500"/>
              </a:spcBef>
              <a:spcAft>
                <a:spcPts val="0"/>
              </a:spcAft>
              <a:buSzPts val="1800"/>
              <a:buNone/>
            </a:pPr>
            <a:r>
              <a:rPr lang="hu-HU" sz="1700"/>
              <a:t>B) Szuper nagyfelbontású, szabadforrású adatokat biztosító ESA programja</a:t>
            </a:r>
            <a:endParaRPr/>
          </a:p>
          <a:p>
            <a:pPr indent="0" lvl="1" marL="571500" rtl="0" algn="l">
              <a:lnSpc>
                <a:spcPct val="90000"/>
              </a:lnSpc>
              <a:spcBef>
                <a:spcPts val="500"/>
              </a:spcBef>
              <a:spcAft>
                <a:spcPts val="0"/>
              </a:spcAft>
              <a:buSzPts val="1800"/>
              <a:buNone/>
            </a:pPr>
            <a:r>
              <a:rPr lang="hu-HU" sz="1700"/>
              <a:t>C) NASA által elindított távérzékelési projekt</a:t>
            </a:r>
            <a:endParaRPr/>
          </a:p>
          <a:p>
            <a:pPr indent="0" lvl="1" marL="571500" rtl="0" algn="l">
              <a:lnSpc>
                <a:spcPct val="90000"/>
              </a:lnSpc>
              <a:spcBef>
                <a:spcPts val="500"/>
              </a:spcBef>
              <a:spcAft>
                <a:spcPts val="0"/>
              </a:spcAft>
              <a:buSzPts val="1800"/>
              <a:buNone/>
            </a:pPr>
            <a:r>
              <a:rPr lang="hu-HU" sz="1700"/>
              <a:t>D) Kezelési zónatérképeket generáló webes szolgáltatás</a:t>
            </a:r>
            <a:endParaRPr/>
          </a:p>
          <a:p>
            <a:pPr indent="0" lvl="0" marL="114300" rtl="0" algn="l">
              <a:lnSpc>
                <a:spcPct val="90000"/>
              </a:lnSpc>
              <a:spcBef>
                <a:spcPts val="1000"/>
              </a:spcBef>
              <a:spcAft>
                <a:spcPts val="0"/>
              </a:spcAft>
              <a:buSzPts val="1800"/>
              <a:buNone/>
            </a:pPr>
            <a:r>
              <a:rPr lang="hu-HU" sz="2200"/>
              <a:t>10. A felvételek vizuális kiértékelésének hatásfokát, pontosságát melyik eljárással lehet segíteni?</a:t>
            </a:r>
            <a:endParaRPr/>
          </a:p>
          <a:p>
            <a:pPr indent="0" lvl="1" marL="571500" rtl="0" algn="l">
              <a:lnSpc>
                <a:spcPct val="90000"/>
              </a:lnSpc>
              <a:spcBef>
                <a:spcPts val="500"/>
              </a:spcBef>
              <a:spcAft>
                <a:spcPts val="0"/>
              </a:spcAft>
              <a:buSzPts val="1800"/>
              <a:buNone/>
            </a:pPr>
            <a:r>
              <a:rPr lang="hu-HU" sz="1700"/>
              <a:t>A) Kontrasztfokozás         B) Automatikus osztályozás           C) Indexek előállítása             D) Szegmentálás</a:t>
            </a:r>
            <a:endParaRPr/>
          </a:p>
          <a:p>
            <a:pPr indent="0" lvl="0" marL="114300" rtl="0" algn="l">
              <a:lnSpc>
                <a:spcPct val="90000"/>
              </a:lnSpc>
              <a:spcBef>
                <a:spcPts val="1000"/>
              </a:spcBef>
              <a:spcAft>
                <a:spcPts val="0"/>
              </a:spcAft>
              <a:buSzPts val="1800"/>
              <a:buNone/>
            </a:pPr>
            <a:r>
              <a:rPr lang="hu-HU" sz="2200"/>
              <a:t>11. Mit jelent a multispektrális felvétel?</a:t>
            </a:r>
            <a:endParaRPr/>
          </a:p>
          <a:p>
            <a:pPr indent="0" lvl="1" marL="571500" rtl="0" algn="l">
              <a:lnSpc>
                <a:spcPct val="90000"/>
              </a:lnSpc>
              <a:spcBef>
                <a:spcPts val="500"/>
              </a:spcBef>
              <a:spcAft>
                <a:spcPts val="0"/>
              </a:spcAft>
              <a:buSzPts val="1800"/>
              <a:buNone/>
            </a:pPr>
            <a:r>
              <a:rPr lang="hu-HU" sz="1700"/>
              <a:t>A) Egysávos műholdas kép          B) Legalább három különböző spektrális sávban készült felvétel   </a:t>
            </a:r>
            <a:endParaRPr/>
          </a:p>
          <a:p>
            <a:pPr indent="0" lvl="1" marL="571500" rtl="0" algn="l">
              <a:lnSpc>
                <a:spcPct val="90000"/>
              </a:lnSpc>
              <a:spcBef>
                <a:spcPts val="500"/>
              </a:spcBef>
              <a:spcAft>
                <a:spcPts val="0"/>
              </a:spcAft>
              <a:buSzPts val="1800"/>
              <a:buNone/>
            </a:pPr>
            <a:r>
              <a:rPr lang="hu-HU" sz="1700"/>
              <a:t>C) Több időpontban készült színes felvételek sorozata </a:t>
            </a:r>
            <a:endParaRPr/>
          </a:p>
          <a:p>
            <a:pPr indent="0" lvl="0" marL="114300" rtl="0" algn="l">
              <a:lnSpc>
                <a:spcPct val="90000"/>
              </a:lnSpc>
              <a:spcBef>
                <a:spcPts val="1000"/>
              </a:spcBef>
              <a:spcAft>
                <a:spcPts val="0"/>
              </a:spcAft>
              <a:buSzPts val="1800"/>
              <a:buNone/>
            </a:pPr>
            <a:r>
              <a:rPr lang="hu-HU" sz="2200"/>
              <a:t>12. Távérzékelés alapú növénymonitoringhoz melyik spektrális tartományok szükségesek? </a:t>
            </a:r>
            <a:endParaRPr/>
          </a:p>
          <a:p>
            <a:pPr indent="-342900" lvl="1" marL="914400" rtl="0" algn="l">
              <a:lnSpc>
                <a:spcPct val="90000"/>
              </a:lnSpc>
              <a:spcBef>
                <a:spcPts val="500"/>
              </a:spcBef>
              <a:spcAft>
                <a:spcPts val="0"/>
              </a:spcAft>
              <a:buSzPts val="1800"/>
              <a:buAutoNum type="alphaUcParenR"/>
            </a:pPr>
            <a:r>
              <a:rPr lang="hu-HU" sz="1700"/>
              <a:t>Elegendő RGB            B) Bármilyen 1 sávos felvétel, de legjobb SWIR          C) Három sávos felvétel: G, R és NIR</a:t>
            </a:r>
            <a:endParaRPr/>
          </a:p>
          <a:p>
            <a:pPr indent="0" lvl="0" marL="114300" rtl="0" algn="l">
              <a:lnSpc>
                <a:spcPct val="90000"/>
              </a:lnSpc>
              <a:spcBef>
                <a:spcPts val="1000"/>
              </a:spcBef>
              <a:spcAft>
                <a:spcPts val="0"/>
              </a:spcAft>
              <a:buSzPts val="1800"/>
              <a:buNone/>
            </a:pPr>
            <a:r>
              <a:rPr lang="hu-HU" sz="2200"/>
              <a:t>13. Melyek az elektromágneses energia azon tartományai, amelyek szabadon (a légkör állapotától       függetlenül) áthaladnak a légkörön keresztül?  </a:t>
            </a:r>
            <a:endParaRPr/>
          </a:p>
          <a:p>
            <a:pPr indent="0" lvl="1" marL="571500" rtl="0" algn="l">
              <a:lnSpc>
                <a:spcPct val="90000"/>
              </a:lnSpc>
              <a:spcBef>
                <a:spcPts val="500"/>
              </a:spcBef>
              <a:spcAft>
                <a:spcPts val="0"/>
              </a:spcAft>
              <a:buSzPts val="1800"/>
              <a:buNone/>
            </a:pPr>
            <a:r>
              <a:rPr lang="hu-HU" sz="1600"/>
              <a:t>A) SWIR     B) Vörös (R)     C) Mikrohullámú        D) Infravörös        E) Látható (VIS)</a:t>
            </a:r>
            <a:endParaRPr/>
          </a:p>
          <a:p>
            <a:pPr indent="0" lvl="0" marL="114300" rtl="0" algn="l">
              <a:lnSpc>
                <a:spcPct val="90000"/>
              </a:lnSpc>
              <a:spcBef>
                <a:spcPts val="1000"/>
              </a:spcBef>
              <a:spcAft>
                <a:spcPts val="0"/>
              </a:spcAft>
              <a:buSzPts val="1800"/>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1"/>
          <p:cNvSpPr txBox="1"/>
          <p:nvPr>
            <p:ph idx="1" type="body"/>
          </p:nvPr>
        </p:nvSpPr>
        <p:spPr>
          <a:xfrm>
            <a:off x="405524" y="565992"/>
            <a:ext cx="8004204" cy="5414929"/>
          </a:xfrm>
          <a:prstGeom prst="rect">
            <a:avLst/>
          </a:prstGeom>
          <a:noFill/>
          <a:ln>
            <a:noFill/>
          </a:ln>
        </p:spPr>
        <p:txBody>
          <a:bodyPr anchorCtr="0" anchor="t" bIns="45700" lIns="91425" spcFirstLastPara="1" rIns="91425" wrap="square" tIns="45700">
            <a:normAutofit lnSpcReduction="20000"/>
          </a:bodyPr>
          <a:lstStyle/>
          <a:p>
            <a:pPr indent="0" lvl="0" marL="114300" rtl="0" algn="l">
              <a:lnSpc>
                <a:spcPct val="90000"/>
              </a:lnSpc>
              <a:spcBef>
                <a:spcPts val="1000"/>
              </a:spcBef>
              <a:spcAft>
                <a:spcPts val="0"/>
              </a:spcAft>
              <a:buSzPts val="1800"/>
              <a:buNone/>
            </a:pPr>
            <a:r>
              <a:t/>
            </a:r>
            <a:endParaRPr sz="2200"/>
          </a:p>
          <a:p>
            <a:pPr indent="0" lvl="0" marL="114300" rtl="0" algn="l">
              <a:lnSpc>
                <a:spcPct val="90000"/>
              </a:lnSpc>
              <a:spcBef>
                <a:spcPts val="1000"/>
              </a:spcBef>
              <a:spcAft>
                <a:spcPts val="0"/>
              </a:spcAft>
              <a:buSzPts val="1800"/>
              <a:buNone/>
            </a:pPr>
            <a:r>
              <a:rPr lang="hu-HU" sz="2200"/>
              <a:t>14. Melyik eljárás alkalmas táblán belüli heterogenitás térképezésére?</a:t>
            </a:r>
            <a:endParaRPr/>
          </a:p>
          <a:p>
            <a:pPr indent="-342900" lvl="1" marL="914400" rtl="0" algn="l">
              <a:lnSpc>
                <a:spcPct val="90000"/>
              </a:lnSpc>
              <a:spcBef>
                <a:spcPts val="500"/>
              </a:spcBef>
              <a:spcAft>
                <a:spcPts val="0"/>
              </a:spcAft>
              <a:buSzPts val="1800"/>
              <a:buAutoNum type="alphaUcParenR"/>
            </a:pPr>
            <a:r>
              <a:rPr lang="hu-HU" sz="1600"/>
              <a:t>Automatikus osztályozás          B) Ellenőrzött osztályozás     C) Vizuális interpretáció</a:t>
            </a:r>
            <a:endParaRPr/>
          </a:p>
          <a:p>
            <a:pPr indent="0" lvl="1" marL="571500" rtl="0" algn="l">
              <a:lnSpc>
                <a:spcPct val="90000"/>
              </a:lnSpc>
              <a:spcBef>
                <a:spcPts val="500"/>
              </a:spcBef>
              <a:spcAft>
                <a:spcPts val="0"/>
              </a:spcAft>
              <a:buSzPts val="1800"/>
              <a:buNone/>
            </a:pPr>
            <a:r>
              <a:rPr lang="hu-HU" sz="1600"/>
              <a:t>D)  Kontrasztfokozás </a:t>
            </a:r>
            <a:endParaRPr/>
          </a:p>
          <a:p>
            <a:pPr indent="0" lvl="0" marL="114300" rtl="0" algn="l">
              <a:lnSpc>
                <a:spcPct val="90000"/>
              </a:lnSpc>
              <a:spcBef>
                <a:spcPts val="1000"/>
              </a:spcBef>
              <a:spcAft>
                <a:spcPts val="0"/>
              </a:spcAft>
              <a:buSzPts val="1800"/>
              <a:buNone/>
            </a:pPr>
            <a:r>
              <a:rPr lang="hu-HU" sz="2200"/>
              <a:t>15. Egy terület termőképessége meghatározásához és térképezéséhez elegendő….   </a:t>
            </a:r>
            <a:endParaRPr/>
          </a:p>
          <a:p>
            <a:pPr indent="-342900" lvl="1" marL="914400" rtl="0" algn="l">
              <a:lnSpc>
                <a:spcPct val="90000"/>
              </a:lnSpc>
              <a:spcBef>
                <a:spcPts val="500"/>
              </a:spcBef>
              <a:spcAft>
                <a:spcPts val="0"/>
              </a:spcAft>
              <a:buSzPts val="1800"/>
              <a:buAutoNum type="alphaUcParenR"/>
            </a:pPr>
            <a:r>
              <a:rPr lang="hu-HU" sz="1700"/>
              <a:t>Egy műholdas felvétel elemzése           B) Egy vegetációs időszakban készült felvételeinek elemzése       C) Több éves idősorozat elemzése           </a:t>
            </a:r>
            <a:endParaRPr/>
          </a:p>
          <a:p>
            <a:pPr indent="0" lvl="0" marL="114300" rtl="0" algn="l">
              <a:lnSpc>
                <a:spcPct val="90000"/>
              </a:lnSpc>
              <a:spcBef>
                <a:spcPts val="1000"/>
              </a:spcBef>
              <a:spcAft>
                <a:spcPts val="0"/>
              </a:spcAft>
              <a:buSzPts val="1800"/>
              <a:buNone/>
            </a:pPr>
            <a:r>
              <a:rPr lang="hu-HU" sz="2200"/>
              <a:t>16. Az 1. ábra az NDVI érték táblán belüli változását mutatja május és október közötti időszakban. Mi az oka az index többszöri, hirtelen változásának? Milyen növény lehet ez?</a:t>
            </a:r>
            <a:endParaRPr/>
          </a:p>
          <a:p>
            <a:pPr indent="0" lvl="1" marL="571500" rtl="0" algn="l">
              <a:lnSpc>
                <a:spcPct val="90000"/>
              </a:lnSpc>
              <a:spcBef>
                <a:spcPts val="500"/>
              </a:spcBef>
              <a:spcAft>
                <a:spcPts val="0"/>
              </a:spcAft>
              <a:buSzPts val="1800"/>
              <a:buNone/>
            </a:pPr>
            <a:r>
              <a:rPr lang="hu-HU" sz="1600"/>
              <a:t>A) Kártevő invázió, kukorica          B) Jégkár, búza         C) Vadkár, búza   D) Kaszálás, lucerna    </a:t>
            </a:r>
            <a:endParaRPr/>
          </a:p>
          <a:p>
            <a:pPr indent="0" lvl="0" marL="114300" rtl="0" algn="l">
              <a:lnSpc>
                <a:spcPct val="90000"/>
              </a:lnSpc>
              <a:spcBef>
                <a:spcPts val="1000"/>
              </a:spcBef>
              <a:spcAft>
                <a:spcPts val="0"/>
              </a:spcAft>
              <a:buSzPts val="1800"/>
              <a:buNone/>
            </a:pPr>
            <a:r>
              <a:rPr lang="hu-HU" sz="2200"/>
              <a:t>17. A 2. ábra az NDVI érték táblán belüli változását mutatja május és október közötti időszakban. Mi az oka az index hirtelen változásának? Milyen növény lehet ez?</a:t>
            </a:r>
            <a:endParaRPr/>
          </a:p>
          <a:p>
            <a:pPr indent="-342900" lvl="1" marL="914400" rtl="0" algn="l">
              <a:lnSpc>
                <a:spcPct val="90000"/>
              </a:lnSpc>
              <a:spcBef>
                <a:spcPts val="500"/>
              </a:spcBef>
              <a:spcAft>
                <a:spcPts val="0"/>
              </a:spcAft>
              <a:buSzPts val="1800"/>
              <a:buAutoNum type="alphaUcParenR"/>
            </a:pPr>
            <a:r>
              <a:rPr lang="hu-HU" sz="1700"/>
              <a:t>Viharkár, búza       B) Érés, búza      C) Aratás, búza      </a:t>
            </a:r>
            <a:endParaRPr/>
          </a:p>
          <a:p>
            <a:pPr indent="0" lvl="0" marL="114300" rtl="0" algn="l">
              <a:lnSpc>
                <a:spcPct val="90000"/>
              </a:lnSpc>
              <a:spcBef>
                <a:spcPts val="1000"/>
              </a:spcBef>
              <a:spcAft>
                <a:spcPts val="0"/>
              </a:spcAft>
              <a:buSzPts val="1800"/>
              <a:buNone/>
            </a:pPr>
            <a:r>
              <a:t/>
            </a:r>
            <a:endParaRPr/>
          </a:p>
        </p:txBody>
      </p:sp>
      <p:pic>
        <p:nvPicPr>
          <p:cNvPr id="651" name="Google Shape;651;p71"/>
          <p:cNvPicPr preferRelativeResize="0"/>
          <p:nvPr/>
        </p:nvPicPr>
        <p:blipFill rotWithShape="1">
          <a:blip r:embed="rId3">
            <a:alphaModFix/>
          </a:blip>
          <a:srcRect b="0" l="0" r="0" t="0"/>
          <a:stretch/>
        </p:blipFill>
        <p:spPr>
          <a:xfrm>
            <a:off x="8670637" y="328613"/>
            <a:ext cx="3062802" cy="2806473"/>
          </a:xfrm>
          <a:prstGeom prst="rect">
            <a:avLst/>
          </a:prstGeom>
          <a:noFill/>
          <a:ln>
            <a:noFill/>
          </a:ln>
        </p:spPr>
      </p:pic>
      <p:sp>
        <p:nvSpPr>
          <p:cNvPr id="652" name="Google Shape;652;p71"/>
          <p:cNvSpPr txBox="1"/>
          <p:nvPr/>
        </p:nvSpPr>
        <p:spPr>
          <a:xfrm rot="-5400000">
            <a:off x="8281565" y="591717"/>
            <a:ext cx="6422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NDVI</a:t>
            </a:r>
            <a:endParaRPr/>
          </a:p>
        </p:txBody>
      </p:sp>
      <p:pic>
        <p:nvPicPr>
          <p:cNvPr id="653" name="Google Shape;653;p71"/>
          <p:cNvPicPr preferRelativeResize="0"/>
          <p:nvPr/>
        </p:nvPicPr>
        <p:blipFill rotWithShape="1">
          <a:blip r:embed="rId4">
            <a:alphaModFix/>
          </a:blip>
          <a:srcRect b="0" l="0" r="0" t="0"/>
          <a:stretch/>
        </p:blipFill>
        <p:spPr>
          <a:xfrm>
            <a:off x="8773885" y="3622223"/>
            <a:ext cx="3062507" cy="2880776"/>
          </a:xfrm>
          <a:prstGeom prst="rect">
            <a:avLst/>
          </a:prstGeom>
          <a:noFill/>
          <a:ln>
            <a:noFill/>
          </a:ln>
        </p:spPr>
      </p:pic>
      <p:sp>
        <p:nvSpPr>
          <p:cNvPr id="654" name="Google Shape;654;p71"/>
          <p:cNvSpPr/>
          <p:nvPr/>
        </p:nvSpPr>
        <p:spPr>
          <a:xfrm rot="-5400000">
            <a:off x="8284671" y="3910381"/>
            <a:ext cx="6142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NDVI</a:t>
            </a:r>
            <a:endParaRPr/>
          </a:p>
        </p:txBody>
      </p:sp>
      <p:sp>
        <p:nvSpPr>
          <p:cNvPr id="655" name="Google Shape;655;p71"/>
          <p:cNvSpPr/>
          <p:nvPr/>
        </p:nvSpPr>
        <p:spPr>
          <a:xfrm>
            <a:off x="10809990" y="2209800"/>
            <a:ext cx="740908"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1. ábra</a:t>
            </a:r>
            <a:endParaRPr/>
          </a:p>
        </p:txBody>
      </p:sp>
      <p:sp>
        <p:nvSpPr>
          <p:cNvPr id="656" name="Google Shape;656;p71"/>
          <p:cNvSpPr/>
          <p:nvPr/>
        </p:nvSpPr>
        <p:spPr>
          <a:xfrm>
            <a:off x="10809990" y="3761362"/>
            <a:ext cx="740908"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2. ábra</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2"/>
          <p:cNvSpPr txBox="1"/>
          <p:nvPr>
            <p:ph idx="1" type="body"/>
          </p:nvPr>
        </p:nvSpPr>
        <p:spPr>
          <a:xfrm>
            <a:off x="604575" y="686917"/>
            <a:ext cx="6824031" cy="3003340"/>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hu-HU" sz="2000"/>
              <a:t>18. Az 1. ábrán látható három spektrális görbe melyik felszínborítás visszaverődését jellemzi? (Választási lehetőség: zöld vegetáció, leszáradt vegetáció, talaj, víz) </a:t>
            </a:r>
            <a:endParaRPr/>
          </a:p>
          <a:p>
            <a:pPr indent="-342900" lvl="1" marL="914400" rtl="0" algn="l">
              <a:lnSpc>
                <a:spcPct val="90000"/>
              </a:lnSpc>
              <a:spcBef>
                <a:spcPts val="500"/>
              </a:spcBef>
              <a:spcAft>
                <a:spcPts val="0"/>
              </a:spcAft>
              <a:buSzPts val="1800"/>
              <a:buAutoNum type="alphaUcParenR"/>
            </a:pPr>
            <a:r>
              <a:rPr lang="hu-HU" sz="1600"/>
              <a:t>…………………….     B)………………………..    C)………………………….</a:t>
            </a:r>
            <a:endParaRPr/>
          </a:p>
          <a:p>
            <a:pPr indent="0" lvl="0" marL="114300" rtl="0" algn="l">
              <a:lnSpc>
                <a:spcPct val="90000"/>
              </a:lnSpc>
              <a:spcBef>
                <a:spcPts val="1000"/>
              </a:spcBef>
              <a:spcAft>
                <a:spcPts val="0"/>
              </a:spcAft>
              <a:buSzPts val="1800"/>
              <a:buNone/>
            </a:pPr>
            <a:r>
              <a:rPr lang="hu-HU" sz="2000"/>
              <a:t>19. A felsorolt eljárások közül melyik tartozik az előfeldolgozási műveletekhez? (radiometriai korrekció, automatikus osztályozás, klaszterezés, kontrasztfokozás, geometriai korrekció)</a:t>
            </a:r>
            <a:endParaRPr/>
          </a:p>
          <a:p>
            <a:pPr indent="0" lvl="1" marL="571500" rtl="0" algn="l">
              <a:lnSpc>
                <a:spcPct val="90000"/>
              </a:lnSpc>
              <a:spcBef>
                <a:spcPts val="500"/>
              </a:spcBef>
              <a:spcAft>
                <a:spcPts val="0"/>
              </a:spcAft>
              <a:buSzPts val="1800"/>
              <a:buNone/>
            </a:pPr>
            <a:r>
              <a:rPr lang="hu-HU" sz="1600"/>
              <a:t>………………………………………………………………………………………………..</a:t>
            </a:r>
            <a:endParaRPr/>
          </a:p>
        </p:txBody>
      </p:sp>
      <p:pic>
        <p:nvPicPr>
          <p:cNvPr id="662" name="Google Shape;662;p72"/>
          <p:cNvPicPr preferRelativeResize="0"/>
          <p:nvPr/>
        </p:nvPicPr>
        <p:blipFill rotWithShape="1">
          <a:blip r:embed="rId3">
            <a:alphaModFix/>
          </a:blip>
          <a:srcRect b="0" l="0" r="0" t="0"/>
          <a:stretch/>
        </p:blipFill>
        <p:spPr>
          <a:xfrm>
            <a:off x="7928039" y="285629"/>
            <a:ext cx="3815605" cy="1795264"/>
          </a:xfrm>
          <a:prstGeom prst="rect">
            <a:avLst/>
          </a:prstGeom>
          <a:noFill/>
          <a:ln>
            <a:noFill/>
          </a:ln>
        </p:spPr>
      </p:pic>
      <p:sp>
        <p:nvSpPr>
          <p:cNvPr id="663" name="Google Shape;663;p72"/>
          <p:cNvSpPr/>
          <p:nvPr/>
        </p:nvSpPr>
        <p:spPr>
          <a:xfrm>
            <a:off x="473946" y="3572575"/>
            <a:ext cx="8933516" cy="2480166"/>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0" i="0" lang="hu-HU" sz="2000" u="none" cap="none" strike="noStrike">
                <a:solidFill>
                  <a:srgbClr val="1C9E4A"/>
                </a:solidFill>
                <a:latin typeface="Calibri"/>
                <a:ea typeface="Calibri"/>
                <a:cs typeface="Calibri"/>
                <a:sym typeface="Calibri"/>
              </a:rPr>
              <a:t>20. A 2. ábrán két NDVI érték görbéje látható. Az értékek lefutása alapján milyen növényről van? </a:t>
            </a:r>
            <a:endParaRPr/>
          </a:p>
          <a:p>
            <a:pPr indent="0" lvl="4" marL="114300" marR="0" rtl="0" algn="l">
              <a:lnSpc>
                <a:spcPct val="90000"/>
              </a:lnSpc>
              <a:spcBef>
                <a:spcPts val="1000"/>
              </a:spcBef>
              <a:spcAft>
                <a:spcPts val="0"/>
              </a:spcAft>
              <a:buNone/>
            </a:pPr>
            <a:r>
              <a:rPr b="0" i="0" lang="hu-HU" sz="1600" u="none" cap="none" strike="noStrike">
                <a:solidFill>
                  <a:srgbClr val="1C9E4A"/>
                </a:solidFill>
                <a:latin typeface="Calibri"/>
                <a:ea typeface="Calibri"/>
                <a:cs typeface="Calibri"/>
                <a:sym typeface="Calibri"/>
              </a:rPr>
              <a:t>A) Kukorica, napraforgó    B) Napraforgó, de két különböző tábla    C) Kukorica, de két különböző tábla    D) NDVI alapján ezt nem lehet eldönteni</a:t>
            </a:r>
            <a:endParaRPr/>
          </a:p>
          <a:p>
            <a:pPr indent="0" lvl="0" marL="114300" marR="0" rtl="0" algn="l">
              <a:lnSpc>
                <a:spcPct val="90000"/>
              </a:lnSpc>
              <a:spcBef>
                <a:spcPts val="1000"/>
              </a:spcBef>
              <a:spcAft>
                <a:spcPts val="0"/>
              </a:spcAft>
              <a:buNone/>
            </a:pPr>
            <a:r>
              <a:rPr b="0" i="0" lang="hu-HU" sz="2000" u="none" cap="none" strike="noStrike">
                <a:solidFill>
                  <a:srgbClr val="1C9E4A"/>
                </a:solidFill>
                <a:latin typeface="Calibri"/>
                <a:ea typeface="Calibri"/>
                <a:cs typeface="Calibri"/>
                <a:sym typeface="Calibri"/>
              </a:rPr>
              <a:t>21. Talajállapot felméréséhez milyen felvételek alkalmasak?</a:t>
            </a:r>
            <a:endParaRPr/>
          </a:p>
          <a:p>
            <a:pPr indent="-342900" lvl="1" marL="914400" marR="0" rtl="0" algn="l">
              <a:lnSpc>
                <a:spcPct val="90000"/>
              </a:lnSpc>
              <a:spcBef>
                <a:spcPts val="500"/>
              </a:spcBef>
              <a:spcAft>
                <a:spcPts val="0"/>
              </a:spcAft>
              <a:buClr>
                <a:srgbClr val="1C9E4A"/>
              </a:buClr>
              <a:buSzPts val="1800"/>
              <a:buFont typeface="Arial"/>
              <a:buAutoNum type="alphaUcParenR"/>
            </a:pPr>
            <a:r>
              <a:rPr b="0" i="0" lang="hu-HU" sz="1600" u="none" cap="none" strike="noStrike">
                <a:solidFill>
                  <a:srgbClr val="1C9E4A"/>
                </a:solidFill>
                <a:latin typeface="Calibri"/>
                <a:ea typeface="Calibri"/>
                <a:cs typeface="Calibri"/>
                <a:sym typeface="Calibri"/>
              </a:rPr>
              <a:t>Vegetációmentes időszakban készült VIS és NIR            B) Elegendő egy sávos SWIR felvétel     </a:t>
            </a:r>
            <a:endParaRPr/>
          </a:p>
          <a:p>
            <a:pPr indent="0" lvl="1" marL="571500" marR="0" rtl="0" algn="l">
              <a:lnSpc>
                <a:spcPct val="90000"/>
              </a:lnSpc>
              <a:spcBef>
                <a:spcPts val="500"/>
              </a:spcBef>
              <a:spcAft>
                <a:spcPts val="0"/>
              </a:spcAft>
              <a:buNone/>
            </a:pPr>
            <a:r>
              <a:rPr b="0" i="0" lang="hu-HU" sz="1600" u="none" cap="none" strike="noStrike">
                <a:solidFill>
                  <a:srgbClr val="1C9E4A"/>
                </a:solidFill>
                <a:latin typeface="Calibri"/>
                <a:ea typeface="Calibri"/>
                <a:cs typeface="Calibri"/>
                <a:sym typeface="Calibri"/>
              </a:rPr>
              <a:t>C) Vegetációs időszakban készült multispektrális felvétel is alkalmas         </a:t>
            </a:r>
            <a:endParaRPr/>
          </a:p>
          <a:p>
            <a:pPr indent="0" lvl="1" marL="571500" marR="0" rtl="0" algn="l">
              <a:lnSpc>
                <a:spcPct val="90000"/>
              </a:lnSpc>
              <a:spcBef>
                <a:spcPts val="500"/>
              </a:spcBef>
              <a:spcAft>
                <a:spcPts val="0"/>
              </a:spcAft>
              <a:buNone/>
            </a:pPr>
            <a:r>
              <a:rPr b="0" i="0" lang="hu-HU" sz="1600" u="none" cap="none" strike="noStrike">
                <a:solidFill>
                  <a:srgbClr val="1C9E4A"/>
                </a:solidFill>
                <a:latin typeface="Calibri"/>
                <a:ea typeface="Calibri"/>
                <a:cs typeface="Calibri"/>
                <a:sym typeface="Calibri"/>
              </a:rPr>
              <a:t>D) Elegendő bármilyen sáv, de fontos, hogy vegetációmentes időszakban készüljön </a:t>
            </a:r>
            <a:endParaRPr/>
          </a:p>
        </p:txBody>
      </p:sp>
      <p:pic>
        <p:nvPicPr>
          <p:cNvPr id="664" name="Google Shape;664;p72"/>
          <p:cNvPicPr preferRelativeResize="0"/>
          <p:nvPr/>
        </p:nvPicPr>
        <p:blipFill rotWithShape="1">
          <a:blip r:embed="rId4">
            <a:alphaModFix/>
          </a:blip>
          <a:srcRect b="0" l="0" r="0" t="0"/>
          <a:stretch/>
        </p:blipFill>
        <p:spPr>
          <a:xfrm>
            <a:off x="9363175" y="2188586"/>
            <a:ext cx="2349310" cy="2154813"/>
          </a:xfrm>
          <a:prstGeom prst="rect">
            <a:avLst/>
          </a:prstGeom>
          <a:noFill/>
          <a:ln>
            <a:noFill/>
          </a:ln>
        </p:spPr>
      </p:pic>
      <p:pic>
        <p:nvPicPr>
          <p:cNvPr id="665" name="Google Shape;665;p72"/>
          <p:cNvPicPr preferRelativeResize="0"/>
          <p:nvPr/>
        </p:nvPicPr>
        <p:blipFill rotWithShape="1">
          <a:blip r:embed="rId5">
            <a:alphaModFix/>
          </a:blip>
          <a:srcRect b="0" l="0" r="0" t="0"/>
          <a:stretch/>
        </p:blipFill>
        <p:spPr>
          <a:xfrm>
            <a:off x="9363175" y="4485965"/>
            <a:ext cx="2388465" cy="2222311"/>
          </a:xfrm>
          <a:prstGeom prst="rect">
            <a:avLst/>
          </a:prstGeom>
          <a:noFill/>
          <a:ln>
            <a:noFill/>
          </a:ln>
        </p:spPr>
      </p:pic>
      <p:sp>
        <p:nvSpPr>
          <p:cNvPr id="666" name="Google Shape;666;p72"/>
          <p:cNvSpPr/>
          <p:nvPr/>
        </p:nvSpPr>
        <p:spPr>
          <a:xfrm>
            <a:off x="11374840" y="77894"/>
            <a:ext cx="740908"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1. ábra</a:t>
            </a:r>
            <a:endParaRPr/>
          </a:p>
        </p:txBody>
      </p:sp>
      <p:sp>
        <p:nvSpPr>
          <p:cNvPr id="667" name="Google Shape;667;p72"/>
          <p:cNvSpPr/>
          <p:nvPr/>
        </p:nvSpPr>
        <p:spPr>
          <a:xfrm>
            <a:off x="11342031" y="2304854"/>
            <a:ext cx="740908"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2. ábra</a:t>
            </a:r>
            <a:endParaRPr/>
          </a:p>
        </p:txBody>
      </p:sp>
      <p:sp>
        <p:nvSpPr>
          <p:cNvPr id="668" name="Google Shape;668;p72"/>
          <p:cNvSpPr/>
          <p:nvPr/>
        </p:nvSpPr>
        <p:spPr>
          <a:xfrm rot="-5400000">
            <a:off x="8946438" y="2579813"/>
            <a:ext cx="6142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NDVI</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id="673" name="Google Shape;673;p73"/>
          <p:cNvPicPr preferRelativeResize="0"/>
          <p:nvPr/>
        </p:nvPicPr>
        <p:blipFill rotWithShape="1">
          <a:blip r:embed="rId3">
            <a:alphaModFix/>
          </a:blip>
          <a:srcRect b="0" l="0" r="0" t="0"/>
          <a:stretch/>
        </p:blipFill>
        <p:spPr>
          <a:xfrm>
            <a:off x="7374927" y="582919"/>
            <a:ext cx="1837528" cy="2345337"/>
          </a:xfrm>
          <a:prstGeom prst="rect">
            <a:avLst/>
          </a:prstGeom>
          <a:noFill/>
          <a:ln>
            <a:noFill/>
          </a:ln>
        </p:spPr>
      </p:pic>
      <p:pic>
        <p:nvPicPr>
          <p:cNvPr id="674" name="Google Shape;674;p73"/>
          <p:cNvPicPr preferRelativeResize="0"/>
          <p:nvPr/>
        </p:nvPicPr>
        <p:blipFill rotWithShape="1">
          <a:blip r:embed="rId4">
            <a:alphaModFix/>
          </a:blip>
          <a:srcRect b="0" l="0" r="0" t="0"/>
          <a:stretch/>
        </p:blipFill>
        <p:spPr>
          <a:xfrm>
            <a:off x="9356859" y="582919"/>
            <a:ext cx="2528884" cy="2345337"/>
          </a:xfrm>
          <a:prstGeom prst="rect">
            <a:avLst/>
          </a:prstGeom>
          <a:noFill/>
          <a:ln>
            <a:noFill/>
          </a:ln>
        </p:spPr>
      </p:pic>
      <p:pic>
        <p:nvPicPr>
          <p:cNvPr id="675" name="Google Shape;675;p73"/>
          <p:cNvPicPr preferRelativeResize="0"/>
          <p:nvPr/>
        </p:nvPicPr>
        <p:blipFill rotWithShape="1">
          <a:blip r:embed="rId5">
            <a:alphaModFix/>
          </a:blip>
          <a:srcRect b="7844" l="11237" r="11976" t="13867"/>
          <a:stretch/>
        </p:blipFill>
        <p:spPr>
          <a:xfrm>
            <a:off x="9356859" y="3015342"/>
            <a:ext cx="2528884" cy="3145981"/>
          </a:xfrm>
          <a:prstGeom prst="rect">
            <a:avLst/>
          </a:prstGeom>
          <a:noFill/>
          <a:ln>
            <a:noFill/>
          </a:ln>
          <a:effectLst>
            <a:outerShdw blurRad="292100" rotWithShape="0" algn="tl" dir="2700000" dist="139700">
              <a:srgbClr val="333333">
                <a:alpha val="64705"/>
              </a:srgbClr>
            </a:outerShdw>
          </a:effectLst>
        </p:spPr>
      </p:pic>
      <p:sp>
        <p:nvSpPr>
          <p:cNvPr id="676" name="Google Shape;676;p73"/>
          <p:cNvSpPr/>
          <p:nvPr/>
        </p:nvSpPr>
        <p:spPr>
          <a:xfrm>
            <a:off x="446315" y="495955"/>
            <a:ext cx="6928612" cy="2897203"/>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0" i="0" lang="hu-HU" sz="2000" u="none" cap="none" strike="noStrike">
                <a:solidFill>
                  <a:srgbClr val="1C9E4A"/>
                </a:solidFill>
                <a:latin typeface="Calibri"/>
                <a:ea typeface="Calibri"/>
                <a:cs typeface="Calibri"/>
                <a:sym typeface="Calibri"/>
              </a:rPr>
              <a:t>22. Az űrfelvételek részletein látható táblán belüli heterogenitás milyen jelenségnek a következménye? (Választási lehetőség: erózió, belvíz) </a:t>
            </a:r>
            <a:endParaRPr/>
          </a:p>
          <a:p>
            <a:pPr indent="-342900" lvl="1" marL="914400" marR="0" rtl="0" algn="l">
              <a:lnSpc>
                <a:spcPct val="90000"/>
              </a:lnSpc>
              <a:spcBef>
                <a:spcPts val="500"/>
              </a:spcBef>
              <a:spcAft>
                <a:spcPts val="0"/>
              </a:spcAft>
              <a:buClr>
                <a:srgbClr val="1C9E4A"/>
              </a:buClr>
              <a:buSzPts val="1800"/>
              <a:buFont typeface="Arial"/>
              <a:buAutoNum type="alphaUcParenR"/>
            </a:pPr>
            <a:r>
              <a:rPr b="0" i="0" lang="hu-HU" sz="1600" u="none" cap="none" strike="noStrike">
                <a:solidFill>
                  <a:srgbClr val="1C9E4A"/>
                </a:solidFill>
                <a:latin typeface="Calibri"/>
                <a:ea typeface="Calibri"/>
                <a:cs typeface="Calibri"/>
                <a:sym typeface="Calibri"/>
              </a:rPr>
              <a:t>…………………   B)…………………..    C)…..………………  D)……………………….</a:t>
            </a:r>
            <a:endParaRPr/>
          </a:p>
          <a:p>
            <a:pPr indent="0" lvl="0" marL="114300" marR="0" rtl="0" algn="l">
              <a:lnSpc>
                <a:spcPct val="90000"/>
              </a:lnSpc>
              <a:spcBef>
                <a:spcPts val="1000"/>
              </a:spcBef>
              <a:spcAft>
                <a:spcPts val="0"/>
              </a:spcAft>
              <a:buNone/>
            </a:pPr>
            <a:r>
              <a:rPr b="0" i="0" lang="hu-HU" sz="2000" u="none" cap="none" strike="noStrike">
                <a:solidFill>
                  <a:srgbClr val="1C9E4A"/>
                </a:solidFill>
                <a:latin typeface="Calibri"/>
                <a:ea typeface="Calibri"/>
                <a:cs typeface="Calibri"/>
                <a:sym typeface="Calibri"/>
              </a:rPr>
              <a:t>23. Az űrfelvételek részletein hogyan (milyen színnel) jelennek meg a következő felszínborítások? (Választási lehetőség: élénkpiros, halványpiros, sötét szürkés-kék, világoskék)  </a:t>
            </a:r>
            <a:endParaRPr/>
          </a:p>
          <a:p>
            <a:pPr indent="0" lvl="1" marL="571500" marR="0" rtl="0" algn="l">
              <a:lnSpc>
                <a:spcPct val="90000"/>
              </a:lnSpc>
              <a:spcBef>
                <a:spcPts val="500"/>
              </a:spcBef>
              <a:spcAft>
                <a:spcPts val="0"/>
              </a:spcAft>
              <a:buNone/>
            </a:pPr>
            <a:r>
              <a:rPr b="0" i="0" lang="hu-HU" sz="1600" u="none" cap="none" strike="noStrike">
                <a:solidFill>
                  <a:srgbClr val="1C9E4A"/>
                </a:solidFill>
                <a:latin typeface="Calibri"/>
                <a:ea typeface="Calibri"/>
                <a:cs typeface="Calibri"/>
                <a:sym typeface="Calibri"/>
              </a:rPr>
              <a:t>Erőteljes vegetáció: …………………   Hiányos vagy gyenge vegetáció:…………………..    Gyenge sza. tartamú, erodált terület:…………………  Sza.-ban gazdag terület: …………………………..</a:t>
            </a:r>
            <a:endParaRPr/>
          </a:p>
        </p:txBody>
      </p:sp>
      <p:sp>
        <p:nvSpPr>
          <p:cNvPr id="677" name="Google Shape;677;p73"/>
          <p:cNvSpPr txBox="1"/>
          <p:nvPr/>
        </p:nvSpPr>
        <p:spPr>
          <a:xfrm>
            <a:off x="7814720" y="582919"/>
            <a:ext cx="269734"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A</a:t>
            </a:r>
            <a:endParaRPr/>
          </a:p>
        </p:txBody>
      </p:sp>
      <p:sp>
        <p:nvSpPr>
          <p:cNvPr id="678" name="Google Shape;678;p73"/>
          <p:cNvSpPr/>
          <p:nvPr/>
        </p:nvSpPr>
        <p:spPr>
          <a:xfrm>
            <a:off x="9740175" y="989112"/>
            <a:ext cx="304892"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B</a:t>
            </a:r>
            <a:endParaRPr/>
          </a:p>
        </p:txBody>
      </p:sp>
      <p:sp>
        <p:nvSpPr>
          <p:cNvPr id="679" name="Google Shape;679;p73"/>
          <p:cNvSpPr/>
          <p:nvPr/>
        </p:nvSpPr>
        <p:spPr>
          <a:xfrm>
            <a:off x="10929211" y="1447810"/>
            <a:ext cx="31451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C</a:t>
            </a:r>
            <a:endParaRPr/>
          </a:p>
        </p:txBody>
      </p:sp>
      <p:sp>
        <p:nvSpPr>
          <p:cNvPr id="680" name="Google Shape;680;p73"/>
          <p:cNvSpPr/>
          <p:nvPr/>
        </p:nvSpPr>
        <p:spPr>
          <a:xfrm>
            <a:off x="10621301" y="3765277"/>
            <a:ext cx="314510"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D</a:t>
            </a:r>
            <a:endParaRPr/>
          </a:p>
        </p:txBody>
      </p:sp>
      <p:sp>
        <p:nvSpPr>
          <p:cNvPr id="681" name="Google Shape;681;p73"/>
          <p:cNvSpPr/>
          <p:nvPr/>
        </p:nvSpPr>
        <p:spPr>
          <a:xfrm>
            <a:off x="448724" y="3504189"/>
            <a:ext cx="8684390" cy="2693045"/>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0" i="0" lang="hu-HU" sz="2000" u="none" cap="none" strike="noStrike">
                <a:solidFill>
                  <a:srgbClr val="1C9E4A"/>
                </a:solidFill>
                <a:latin typeface="Calibri"/>
                <a:ea typeface="Calibri"/>
                <a:cs typeface="Calibri"/>
                <a:sym typeface="Calibri"/>
              </a:rPr>
              <a:t>24. Egy időpontra vonatkozó NDVI kép alkalmas: (Választási lehetőség: növény állapotának felmérésére, termésbecslésre, stresszhatás elemzésére, problémák felderítésére)</a:t>
            </a:r>
            <a:endParaRPr/>
          </a:p>
          <a:p>
            <a:pPr indent="0" lvl="2" marL="114300" marR="0" rtl="0" algn="l">
              <a:lnSpc>
                <a:spcPct val="90000"/>
              </a:lnSpc>
              <a:spcBef>
                <a:spcPts val="1000"/>
              </a:spcBef>
              <a:spcAft>
                <a:spcPts val="0"/>
              </a:spcAft>
              <a:buNone/>
            </a:pPr>
            <a:r>
              <a:rPr b="0" i="0" lang="hu-HU" sz="1600" u="none" cap="none" strike="noStrike">
                <a:solidFill>
                  <a:srgbClr val="1C9E4A"/>
                </a:solidFill>
                <a:latin typeface="Calibri"/>
                <a:ea typeface="Calibri"/>
                <a:cs typeface="Calibri"/>
                <a:sym typeface="Calibri"/>
              </a:rPr>
              <a:t>………………………………………………….…………………………………………………. </a:t>
            </a:r>
            <a:endParaRPr/>
          </a:p>
          <a:p>
            <a:pPr indent="0" lvl="0" marL="114300" marR="0" rtl="0" algn="l">
              <a:lnSpc>
                <a:spcPct val="90000"/>
              </a:lnSpc>
              <a:spcBef>
                <a:spcPts val="1000"/>
              </a:spcBef>
              <a:spcAft>
                <a:spcPts val="0"/>
              </a:spcAft>
              <a:buNone/>
            </a:pPr>
            <a:r>
              <a:rPr b="0" i="0" lang="hu-HU" sz="2000" u="none" cap="none" strike="noStrike">
                <a:solidFill>
                  <a:srgbClr val="1C9E4A"/>
                </a:solidFill>
                <a:latin typeface="Calibri"/>
                <a:ea typeface="Calibri"/>
                <a:cs typeface="Calibri"/>
                <a:sym typeface="Calibri"/>
              </a:rPr>
              <a:t>25. A precíziós mezőgazdaságban a távérzékelés használható:</a:t>
            </a:r>
            <a:endParaRPr/>
          </a:p>
          <a:p>
            <a:pPr indent="0" lvl="1" marL="571500" marR="0" rtl="0" algn="l">
              <a:lnSpc>
                <a:spcPct val="90000"/>
              </a:lnSpc>
              <a:spcBef>
                <a:spcPts val="500"/>
              </a:spcBef>
              <a:spcAft>
                <a:spcPts val="0"/>
              </a:spcAft>
              <a:buNone/>
            </a:pPr>
            <a:r>
              <a:rPr b="0" i="0" lang="hu-HU" sz="1600" u="none" cap="none" strike="noStrike">
                <a:solidFill>
                  <a:srgbClr val="1C9E4A"/>
                </a:solidFill>
                <a:latin typeface="Calibri"/>
                <a:ea typeface="Calibri"/>
                <a:cs typeface="Calibri"/>
                <a:sym typeface="Calibri"/>
              </a:rPr>
              <a:t>A) Csak látványos képek előállításához         B) Talajmintavételezési zónák meghatározásában    C) Növényfejlődési problémák felfedezésében és térképezésében       D) Termésbecslésben   E) Kezelési zónák meghatározásában  </a:t>
            </a:r>
            <a:endParaRPr/>
          </a:p>
          <a:p>
            <a:pPr indent="-228600" lvl="1" marL="914400" marR="0" rtl="0" algn="l">
              <a:lnSpc>
                <a:spcPct val="90000"/>
              </a:lnSpc>
              <a:spcBef>
                <a:spcPts val="500"/>
              </a:spcBef>
              <a:spcAft>
                <a:spcPts val="0"/>
              </a:spcAft>
              <a:buClr>
                <a:srgbClr val="1C9E4A"/>
              </a:buClr>
              <a:buSzPts val="1800"/>
              <a:buFont typeface="Arial"/>
              <a:buNone/>
            </a:pPr>
            <a:r>
              <a:t/>
            </a:r>
            <a:endParaRPr b="0" i="0" sz="1600" u="none" cap="none" strike="noStrike">
              <a:solidFill>
                <a:srgbClr val="1C9E4A"/>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4"/>
          <p:cNvSpPr txBox="1"/>
          <p:nvPr>
            <p:ph type="title"/>
          </p:nvPr>
        </p:nvSpPr>
        <p:spPr>
          <a:xfrm>
            <a:off x="321550" y="365125"/>
            <a:ext cx="11555700" cy="768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legfontosabb fogalmak, definíciók </a:t>
            </a:r>
            <a:endParaRPr/>
          </a:p>
        </p:txBody>
      </p:sp>
      <p:sp>
        <p:nvSpPr>
          <p:cNvPr id="687" name="Google Shape;687;p74"/>
          <p:cNvSpPr txBox="1"/>
          <p:nvPr>
            <p:ph idx="1" type="body"/>
          </p:nvPr>
        </p:nvSpPr>
        <p:spPr>
          <a:xfrm>
            <a:off x="321550" y="1265700"/>
            <a:ext cx="11555700" cy="5592300"/>
          </a:xfrm>
          <a:prstGeom prst="rect">
            <a:avLst/>
          </a:prstGeom>
          <a:noFill/>
          <a:ln>
            <a:noFill/>
          </a:ln>
        </p:spPr>
        <p:txBody>
          <a:bodyPr anchorCtr="0" anchor="t" bIns="45700" lIns="91425" spcFirstLastPara="1" rIns="91425" wrap="square" tIns="45700">
            <a:normAutofit fontScale="25000" lnSpcReduction="20000"/>
          </a:bodyPr>
          <a:lstStyle/>
          <a:p>
            <a:pPr indent="0" lvl="0" marL="114300" rtl="0" algn="just">
              <a:spcBef>
                <a:spcPts val="1000"/>
              </a:spcBef>
              <a:spcAft>
                <a:spcPts val="0"/>
              </a:spcAft>
              <a:buClr>
                <a:schemeClr val="dk1"/>
              </a:buClr>
              <a:buSzPts val="275"/>
              <a:buFont typeface="Arial"/>
              <a:buNone/>
            </a:pPr>
            <a:r>
              <a:rPr b="1" lang="hu-HU" sz="8150">
                <a:solidFill>
                  <a:srgbClr val="1C9E4A"/>
                </a:solidFill>
              </a:rPr>
              <a:t>Távérzékelés:</a:t>
            </a:r>
            <a:r>
              <a:rPr lang="hu-HU" sz="8150">
                <a:solidFill>
                  <a:srgbClr val="1C9E4A"/>
                </a:solidFill>
              </a:rPr>
              <a:t> az elektromágneses energia detektálásán alapuló adatnyerés és adatfeldolgozás. Távérzékelés során úgy gyűjtünk adatokat, hogy az adatgyűjtő berendezés (szenzor) nincs közvetlen kapcsolatban a vizsgált tárggyal vagy jelenséggel.</a:t>
            </a:r>
            <a:endParaRPr sz="8150">
              <a:solidFill>
                <a:srgbClr val="1C9E4A"/>
              </a:solidFill>
            </a:endParaRPr>
          </a:p>
          <a:p>
            <a:pPr indent="0" lvl="0" marL="114300" rtl="0" algn="just">
              <a:spcBef>
                <a:spcPts val="1000"/>
              </a:spcBef>
              <a:spcAft>
                <a:spcPts val="0"/>
              </a:spcAft>
              <a:buClr>
                <a:schemeClr val="dk1"/>
              </a:buClr>
              <a:buSzPts val="275"/>
              <a:buFont typeface="Arial"/>
              <a:buNone/>
            </a:pPr>
            <a:r>
              <a:rPr b="1" lang="hu-HU" sz="8150">
                <a:solidFill>
                  <a:srgbClr val="1C9E4A"/>
                </a:solidFill>
              </a:rPr>
              <a:t>Látható fény tartománya (VIS)</a:t>
            </a:r>
            <a:r>
              <a:rPr lang="hu-HU" sz="8150">
                <a:solidFill>
                  <a:srgbClr val="1C9E4A"/>
                </a:solidFill>
              </a:rPr>
              <a:t> (λ = 0,4 - 0,7 </a:t>
            </a:r>
            <a:r>
              <a:rPr lang="hu-HU" sz="8150">
                <a:solidFill>
                  <a:srgbClr val="1C9E4A"/>
                </a:solidFill>
                <a:latin typeface="Arial"/>
                <a:ea typeface="Arial"/>
                <a:cs typeface="Arial"/>
                <a:sym typeface="Arial"/>
              </a:rPr>
              <a:t>m</a:t>
            </a:r>
            <a:r>
              <a:rPr lang="hu-HU" sz="8150">
                <a:solidFill>
                  <a:srgbClr val="1C9E4A"/>
                </a:solidFill>
              </a:rPr>
              <a:t>m): az emberi szem által érzékelhető elektromágneses sugárzás, a kéktől, a zöldön át a vörös színig terjed.</a:t>
            </a:r>
            <a:endParaRPr sz="8150">
              <a:solidFill>
                <a:srgbClr val="1C9E4A"/>
              </a:solidFill>
            </a:endParaRPr>
          </a:p>
          <a:p>
            <a:pPr indent="0" lvl="0" marL="114300" rtl="0" algn="just">
              <a:spcBef>
                <a:spcPts val="1000"/>
              </a:spcBef>
              <a:spcAft>
                <a:spcPts val="0"/>
              </a:spcAft>
              <a:buClr>
                <a:schemeClr val="dk1"/>
              </a:buClr>
              <a:buSzPts val="275"/>
              <a:buFont typeface="Arial"/>
              <a:buNone/>
            </a:pPr>
            <a:r>
              <a:rPr b="1" lang="hu-HU" sz="8150">
                <a:solidFill>
                  <a:srgbClr val="1C9E4A"/>
                </a:solidFill>
              </a:rPr>
              <a:t>Infravörös (IR)</a:t>
            </a:r>
            <a:r>
              <a:rPr lang="hu-HU" sz="8150">
                <a:solidFill>
                  <a:srgbClr val="1C9E4A"/>
                </a:solidFill>
              </a:rPr>
              <a:t> spektrumtartomány: az emberi szem által nem érzékelhető elektromágneses sugárzás, melyet három részre szokás bontani</a:t>
            </a:r>
            <a:endParaRPr sz="8150">
              <a:solidFill>
                <a:srgbClr val="1C9E4A"/>
              </a:solidFill>
            </a:endParaRPr>
          </a:p>
          <a:p>
            <a:pPr indent="-357981" lvl="0" marL="457200" rtl="0" algn="just">
              <a:spcBef>
                <a:spcPts val="500"/>
              </a:spcBef>
              <a:spcAft>
                <a:spcPts val="0"/>
              </a:spcAft>
              <a:buClr>
                <a:srgbClr val="1C9E4A"/>
              </a:buClr>
              <a:buSzPct val="100000"/>
              <a:buChar char="•"/>
            </a:pPr>
            <a:r>
              <a:rPr b="1" lang="hu-HU" sz="8150">
                <a:solidFill>
                  <a:srgbClr val="1C9E4A"/>
                </a:solidFill>
              </a:rPr>
              <a:t>közeli infravörös (NIR) </a:t>
            </a:r>
            <a:r>
              <a:rPr lang="hu-HU" sz="8150">
                <a:solidFill>
                  <a:srgbClr val="1C9E4A"/>
                </a:solidFill>
              </a:rPr>
              <a:t> (λ = 0,7 - 1,3 </a:t>
            </a:r>
            <a:r>
              <a:rPr lang="hu-HU" sz="8150">
                <a:solidFill>
                  <a:srgbClr val="1C9E4A"/>
                </a:solidFill>
                <a:latin typeface="Arial"/>
                <a:ea typeface="Arial"/>
                <a:cs typeface="Arial"/>
                <a:sym typeface="Arial"/>
              </a:rPr>
              <a:t>m</a:t>
            </a:r>
            <a:r>
              <a:rPr lang="hu-HU" sz="8150">
                <a:solidFill>
                  <a:srgbClr val="1C9E4A"/>
                </a:solidFill>
              </a:rPr>
              <a:t>m)</a:t>
            </a:r>
            <a:endParaRPr sz="8150">
              <a:solidFill>
                <a:srgbClr val="1C9E4A"/>
              </a:solidFill>
            </a:endParaRPr>
          </a:p>
          <a:p>
            <a:pPr indent="-357981" lvl="0" marL="457200" rtl="0" algn="just">
              <a:spcBef>
                <a:spcPts val="0"/>
              </a:spcBef>
              <a:spcAft>
                <a:spcPts val="0"/>
              </a:spcAft>
              <a:buClr>
                <a:srgbClr val="1C9E4A"/>
              </a:buClr>
              <a:buSzPct val="100000"/>
              <a:buChar char="•"/>
            </a:pPr>
            <a:r>
              <a:rPr b="1" lang="hu-HU" sz="8150">
                <a:solidFill>
                  <a:srgbClr val="1C9E4A"/>
                </a:solidFill>
              </a:rPr>
              <a:t>köz</a:t>
            </a:r>
            <a:r>
              <a:rPr b="1" lang="hu-HU" sz="8150"/>
              <a:t>ép</a:t>
            </a:r>
            <a:r>
              <a:rPr b="1" lang="hu-HU" sz="8150">
                <a:solidFill>
                  <a:srgbClr val="1C9E4A"/>
                </a:solidFill>
              </a:rPr>
              <a:t> infravörös (MIR)</a:t>
            </a:r>
            <a:r>
              <a:rPr lang="hu-HU" sz="8150">
                <a:solidFill>
                  <a:srgbClr val="1C9E4A"/>
                </a:solidFill>
              </a:rPr>
              <a:t> (λ = 1,3 - 3,0 </a:t>
            </a:r>
            <a:r>
              <a:rPr lang="hu-HU" sz="8150">
                <a:solidFill>
                  <a:srgbClr val="1C9E4A"/>
                </a:solidFill>
                <a:latin typeface="Arial"/>
                <a:ea typeface="Arial"/>
                <a:cs typeface="Arial"/>
                <a:sym typeface="Arial"/>
              </a:rPr>
              <a:t>m</a:t>
            </a:r>
            <a:r>
              <a:rPr lang="hu-HU" sz="8150">
                <a:solidFill>
                  <a:srgbClr val="1C9E4A"/>
                </a:solidFill>
              </a:rPr>
              <a:t>m)</a:t>
            </a:r>
            <a:endParaRPr sz="8150">
              <a:solidFill>
                <a:srgbClr val="1C9E4A"/>
              </a:solidFill>
            </a:endParaRPr>
          </a:p>
          <a:p>
            <a:pPr indent="-357981" lvl="0" marL="457200" rtl="0" algn="just">
              <a:spcBef>
                <a:spcPts val="0"/>
              </a:spcBef>
              <a:spcAft>
                <a:spcPts val="0"/>
              </a:spcAft>
              <a:buClr>
                <a:srgbClr val="1C9E4A"/>
              </a:buClr>
              <a:buSzPct val="100000"/>
              <a:buChar char="•"/>
            </a:pPr>
            <a:r>
              <a:rPr b="1" lang="hu-HU" sz="8150">
                <a:solidFill>
                  <a:srgbClr val="1C9E4A"/>
                </a:solidFill>
              </a:rPr>
              <a:t>távoli (termális) infravörös (TIR)</a:t>
            </a:r>
            <a:r>
              <a:rPr lang="hu-HU" sz="8150">
                <a:solidFill>
                  <a:srgbClr val="1C9E4A"/>
                </a:solidFill>
              </a:rPr>
              <a:t> (λ = 3 - 15 </a:t>
            </a:r>
            <a:r>
              <a:rPr lang="hu-HU" sz="8150">
                <a:solidFill>
                  <a:srgbClr val="1C9E4A"/>
                </a:solidFill>
                <a:latin typeface="Arial"/>
                <a:ea typeface="Arial"/>
                <a:cs typeface="Arial"/>
                <a:sym typeface="Arial"/>
              </a:rPr>
              <a:t>m</a:t>
            </a:r>
            <a:r>
              <a:rPr lang="hu-HU" sz="8150">
                <a:solidFill>
                  <a:srgbClr val="1C9E4A"/>
                </a:solidFill>
              </a:rPr>
              <a:t>m</a:t>
            </a:r>
            <a:r>
              <a:rPr lang="hu-HU" sz="8150">
                <a:solidFill>
                  <a:srgbClr val="1C9E4A"/>
                </a:solidFill>
              </a:rPr>
              <a:t>)</a:t>
            </a:r>
            <a:endParaRPr sz="8150">
              <a:solidFill>
                <a:srgbClr val="1C9E4A"/>
              </a:solidFill>
              <a:latin typeface="Verdana"/>
              <a:ea typeface="Verdana"/>
              <a:cs typeface="Verdana"/>
              <a:sym typeface="Verdana"/>
            </a:endParaRPr>
          </a:p>
          <a:p>
            <a:pPr indent="0" lvl="0" marL="114300" rtl="0" algn="just">
              <a:spcBef>
                <a:spcPts val="1000"/>
              </a:spcBef>
              <a:spcAft>
                <a:spcPts val="0"/>
              </a:spcAft>
              <a:buClr>
                <a:schemeClr val="dk1"/>
              </a:buClr>
              <a:buSzPts val="275"/>
              <a:buFont typeface="Arial"/>
              <a:buNone/>
            </a:pPr>
            <a:r>
              <a:rPr b="1" lang="hu-HU" sz="8150">
                <a:solidFill>
                  <a:srgbClr val="1C9E4A"/>
                </a:solidFill>
              </a:rPr>
              <a:t>Hullámhossz</a:t>
            </a:r>
            <a:r>
              <a:rPr lang="hu-HU" sz="8150">
                <a:solidFill>
                  <a:srgbClr val="1C9E4A"/>
                </a:solidFill>
              </a:rPr>
              <a:t>: a távérzékelésben az elektromágneses energia jellemzésére használt kifejezés, két szomszédos hullám csúcsa közötti távolságot hullámhossznak (</a:t>
            </a:r>
            <a:r>
              <a:rPr lang="hu-HU" sz="8150">
                <a:solidFill>
                  <a:srgbClr val="1C9E4A"/>
                </a:solidFill>
                <a:latin typeface="Arial"/>
                <a:ea typeface="Arial"/>
                <a:cs typeface="Arial"/>
                <a:sym typeface="Arial"/>
              </a:rPr>
              <a:t>l</a:t>
            </a:r>
            <a:r>
              <a:rPr lang="hu-HU" sz="8150">
                <a:solidFill>
                  <a:srgbClr val="1C9E4A"/>
                </a:solidFill>
              </a:rPr>
              <a:t>) nevezzük.</a:t>
            </a:r>
            <a:endParaRPr sz="8150">
              <a:solidFill>
                <a:srgbClr val="1C9E4A"/>
              </a:solidFill>
            </a:endParaRPr>
          </a:p>
          <a:p>
            <a:pPr indent="0" lvl="0" marL="114300" rtl="0" algn="just">
              <a:spcBef>
                <a:spcPts val="1000"/>
              </a:spcBef>
              <a:spcAft>
                <a:spcPts val="0"/>
              </a:spcAft>
              <a:buClr>
                <a:schemeClr val="dk1"/>
              </a:buClr>
              <a:buSzPts val="275"/>
              <a:buFont typeface="Arial"/>
              <a:buNone/>
            </a:pPr>
            <a:r>
              <a:rPr b="1" lang="hu-HU" sz="8150">
                <a:solidFill>
                  <a:srgbClr val="1C9E4A"/>
                </a:solidFill>
              </a:rPr>
              <a:t>Reflektancia</a:t>
            </a:r>
            <a:r>
              <a:rPr lang="hu-HU" sz="8150">
                <a:solidFill>
                  <a:srgbClr val="1C9E4A"/>
                </a:solidFill>
              </a:rPr>
              <a:t>: a reflektancia megmutatja az adott felszínre belépő és arról visszavert energia hányadosát egy adott hullámhosszon, legtöbbször %-ban kifejezve.</a:t>
            </a:r>
            <a:endParaRPr sz="8150">
              <a:solidFill>
                <a:srgbClr val="1C9E4A"/>
              </a:solidFill>
            </a:endParaRPr>
          </a:p>
          <a:p>
            <a:pPr indent="0" lvl="0" marL="114300" rtl="0" algn="just">
              <a:spcBef>
                <a:spcPts val="1000"/>
              </a:spcBef>
              <a:spcAft>
                <a:spcPts val="0"/>
              </a:spcAft>
              <a:buClr>
                <a:schemeClr val="dk1"/>
              </a:buClr>
              <a:buSzPts val="275"/>
              <a:buFont typeface="Arial"/>
              <a:buNone/>
            </a:pPr>
            <a:r>
              <a:rPr b="1" lang="hu-HU" sz="8150">
                <a:solidFill>
                  <a:srgbClr val="1C9E4A"/>
                </a:solidFill>
              </a:rPr>
              <a:t>Reflektancia görbe</a:t>
            </a:r>
            <a:r>
              <a:rPr lang="hu-HU" sz="8150">
                <a:solidFill>
                  <a:srgbClr val="1C9E4A"/>
                </a:solidFill>
              </a:rPr>
              <a:t>: a reflektancia adatok ábrázolását a hullámhossz függvényében reflektancia görbének nevezzük és a földfelszíni borítások spektrális tulajdonságainak ismertetésére szolgál.</a:t>
            </a:r>
            <a:endParaRPr sz="8150">
              <a:solidFill>
                <a:srgbClr val="1C9E4A"/>
              </a:solidFill>
            </a:endParaRPr>
          </a:p>
          <a:p>
            <a:pPr indent="0" lvl="0" marL="114300" rtl="0" algn="l">
              <a:lnSpc>
                <a:spcPct val="90000"/>
              </a:lnSpc>
              <a:spcBef>
                <a:spcPts val="1000"/>
              </a:spcBef>
              <a:spcAft>
                <a:spcPts val="0"/>
              </a:spcAft>
              <a:buSzPct val="116883"/>
              <a:buNone/>
            </a:pPr>
            <a:r>
              <a:t/>
            </a:r>
            <a:endParaRPr/>
          </a:p>
          <a:p>
            <a:pPr indent="0" lvl="0" marL="114300" rtl="0" algn="l">
              <a:lnSpc>
                <a:spcPct val="90000"/>
              </a:lnSpc>
              <a:spcBef>
                <a:spcPts val="1000"/>
              </a:spcBef>
              <a:spcAft>
                <a:spcPts val="0"/>
              </a:spcAft>
              <a:buSzPct val="116883"/>
              <a:buNone/>
            </a:pPr>
            <a:r>
              <a:t/>
            </a:r>
            <a:endParaRPr/>
          </a:p>
          <a:p>
            <a:pPr indent="0" lvl="0" marL="114300" rtl="0" algn="l">
              <a:lnSpc>
                <a:spcPct val="90000"/>
              </a:lnSpc>
              <a:spcBef>
                <a:spcPts val="1000"/>
              </a:spcBef>
              <a:spcAft>
                <a:spcPts val="0"/>
              </a:spcAft>
              <a:buSzPct val="116883"/>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e0ece13215_0_21"/>
          <p:cNvSpPr txBox="1"/>
          <p:nvPr>
            <p:ph type="title"/>
          </p:nvPr>
        </p:nvSpPr>
        <p:spPr>
          <a:xfrm>
            <a:off x="321547" y="365125"/>
            <a:ext cx="11555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hu-HU">
                <a:solidFill>
                  <a:srgbClr val="1C9E4A"/>
                </a:solidFill>
              </a:rPr>
              <a:t>Mire fogja tudni a gyakorlatban használni a megszerzett tudást? </a:t>
            </a:r>
            <a:endParaRPr/>
          </a:p>
        </p:txBody>
      </p:sp>
      <p:sp>
        <p:nvSpPr>
          <p:cNvPr id="105" name="Google Shape;105;ge0ece13215_0_21"/>
          <p:cNvSpPr txBox="1"/>
          <p:nvPr>
            <p:ph idx="1" type="body"/>
          </p:nvPr>
        </p:nvSpPr>
        <p:spPr>
          <a:xfrm>
            <a:off x="321550" y="1825625"/>
            <a:ext cx="11555700" cy="4843500"/>
          </a:xfrm>
          <a:prstGeom prst="rect">
            <a:avLst/>
          </a:prstGeom>
        </p:spPr>
        <p:txBody>
          <a:bodyPr anchorCtr="0" anchor="t" bIns="45700" lIns="91425" spcFirstLastPara="1" rIns="91425" wrap="square" tIns="45700">
            <a:normAutofit lnSpcReduction="20000"/>
          </a:bodyPr>
          <a:lstStyle/>
          <a:p>
            <a:pPr indent="0" lvl="0" marL="114300" rtl="0" algn="just">
              <a:spcBef>
                <a:spcPts val="1000"/>
              </a:spcBef>
              <a:spcAft>
                <a:spcPts val="0"/>
              </a:spcAft>
              <a:buClr>
                <a:schemeClr val="dk1"/>
              </a:buClr>
              <a:buSzPts val="1100"/>
              <a:buFont typeface="Arial"/>
              <a:buNone/>
            </a:pPr>
            <a:r>
              <a:rPr b="1" lang="hu-HU" sz="2600">
                <a:solidFill>
                  <a:srgbClr val="1C9E4A"/>
                </a:solidFill>
              </a:rPr>
              <a:t>Önálló felhasználás</a:t>
            </a:r>
            <a:endParaRPr b="1" sz="2600">
              <a:solidFill>
                <a:srgbClr val="1C9E4A"/>
              </a:solidFill>
            </a:endParaRPr>
          </a:p>
          <a:p>
            <a:pPr indent="-368300" lvl="0" marL="457200" rtl="0" algn="just">
              <a:spcBef>
                <a:spcPts val="500"/>
              </a:spcBef>
              <a:spcAft>
                <a:spcPts val="0"/>
              </a:spcAft>
              <a:buClr>
                <a:srgbClr val="1C9E4A"/>
              </a:buClr>
              <a:buSzPts val="2200"/>
              <a:buChar char="•"/>
            </a:pPr>
            <a:r>
              <a:rPr lang="hu-HU" sz="2200">
                <a:solidFill>
                  <a:srgbClr val="1C9E4A"/>
                </a:solidFill>
              </a:rPr>
              <a:t>Képes lesz a modern adatnyerési, elemzési technológiát eredményesen alkalmazni a földművelési és növénytermesztési folyamatok tervezéséhez, szervezéséhez és az ellenőrzéséhez, a tábla szintű és táblán belüli méréseknél.</a:t>
            </a:r>
            <a:endParaRPr sz="2200">
              <a:solidFill>
                <a:srgbClr val="1C9E4A"/>
              </a:solidFill>
            </a:endParaRPr>
          </a:p>
          <a:p>
            <a:pPr indent="-368300" lvl="0" marL="457200" rtl="0" algn="just">
              <a:spcBef>
                <a:spcPts val="0"/>
              </a:spcBef>
              <a:spcAft>
                <a:spcPts val="0"/>
              </a:spcAft>
              <a:buClr>
                <a:srgbClr val="1C9E4A"/>
              </a:buClr>
              <a:buSzPts val="2200"/>
              <a:buChar char="•"/>
            </a:pPr>
            <a:r>
              <a:rPr lang="hu-HU" sz="2200">
                <a:solidFill>
                  <a:srgbClr val="1C9E4A"/>
                </a:solidFill>
              </a:rPr>
              <a:t>A termőhely-termés összefüggések vizsgálatához, elemzéséhez, az összefüggéseket befolyásoló tényezők feltárásához és ennek megfelelően az agrotechnikai módszerek tervezéséhez, alkalmazásához.</a:t>
            </a:r>
            <a:endParaRPr sz="2200">
              <a:solidFill>
                <a:srgbClr val="1C9E4A"/>
              </a:solidFill>
            </a:endParaRPr>
          </a:p>
          <a:p>
            <a:pPr indent="0" lvl="0" marL="114300" rtl="0" algn="just">
              <a:spcBef>
                <a:spcPts val="1000"/>
              </a:spcBef>
              <a:spcAft>
                <a:spcPts val="0"/>
              </a:spcAft>
              <a:buClr>
                <a:schemeClr val="dk1"/>
              </a:buClr>
              <a:buSzPts val="1100"/>
              <a:buFont typeface="Arial"/>
              <a:buNone/>
            </a:pPr>
            <a:r>
              <a:rPr b="1" lang="hu-HU" sz="2600">
                <a:solidFill>
                  <a:srgbClr val="1C9E4A"/>
                </a:solidFill>
              </a:rPr>
              <a:t>Szaktanács igénybevétele esetén</a:t>
            </a:r>
            <a:endParaRPr b="1" sz="2600">
              <a:solidFill>
                <a:srgbClr val="1C9E4A"/>
              </a:solidFill>
            </a:endParaRPr>
          </a:p>
          <a:p>
            <a:pPr indent="-368300" lvl="0" marL="457200" rtl="0" algn="just">
              <a:spcBef>
                <a:spcPts val="500"/>
              </a:spcBef>
              <a:spcAft>
                <a:spcPts val="0"/>
              </a:spcAft>
              <a:buClr>
                <a:srgbClr val="1C9E4A"/>
              </a:buClr>
              <a:buSzPts val="2200"/>
              <a:buChar char="•"/>
            </a:pPr>
            <a:r>
              <a:rPr lang="hu-HU" sz="2200">
                <a:solidFill>
                  <a:srgbClr val="1C9E4A"/>
                </a:solidFill>
              </a:rPr>
              <a:t>A megszerzett tudás alapján képes lesz a szaktanácsadás kritikus, de szakszerű elemzésére, céltudatos alkalmazására.</a:t>
            </a:r>
            <a:endParaRPr sz="2200">
              <a:solidFill>
                <a:srgbClr val="1C9E4A"/>
              </a:solidFill>
            </a:endParaRPr>
          </a:p>
          <a:p>
            <a:pPr indent="-368300" lvl="0" marL="457200" rtl="0" algn="just">
              <a:spcBef>
                <a:spcPts val="0"/>
              </a:spcBef>
              <a:spcAft>
                <a:spcPts val="0"/>
              </a:spcAft>
              <a:buClr>
                <a:srgbClr val="1C9E4A"/>
              </a:buClr>
              <a:buSzPts val="2200"/>
              <a:buChar char="•"/>
            </a:pPr>
            <a:r>
              <a:rPr lang="hu-HU" sz="2200">
                <a:solidFill>
                  <a:srgbClr val="1C9E4A"/>
                </a:solidFill>
              </a:rPr>
              <a:t>Távérzékelési ismeretek birtokában képes lesz eredményesebb együttműködésre a szaktanácsadókkal, partnerekkel.</a:t>
            </a:r>
            <a:endParaRPr sz="2200">
              <a:solidFill>
                <a:srgbClr val="1C9E4A"/>
              </a:solidFill>
            </a:endParaRPr>
          </a:p>
          <a:p>
            <a:pPr indent="-368300" lvl="0" marL="457200" rtl="0" algn="just">
              <a:spcBef>
                <a:spcPts val="0"/>
              </a:spcBef>
              <a:spcAft>
                <a:spcPts val="0"/>
              </a:spcAft>
              <a:buClr>
                <a:srgbClr val="1C9E4A"/>
              </a:buClr>
              <a:buSzPts val="2200"/>
              <a:buChar char="•"/>
            </a:pPr>
            <a:r>
              <a:rPr lang="hu-HU" sz="2200">
                <a:solidFill>
                  <a:srgbClr val="1C9E4A"/>
                </a:solidFill>
              </a:rPr>
              <a:t>Látni fogja a szaktanácsadás valós értékét.</a:t>
            </a:r>
            <a:endParaRPr sz="2200">
              <a:solidFill>
                <a:srgbClr val="1C9E4A"/>
              </a:solidFill>
            </a:endParaRPr>
          </a:p>
          <a:p>
            <a:pPr indent="0" lvl="0" marL="0" rtl="0" algn="l">
              <a:spcBef>
                <a:spcPts val="100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e0ece13215_0_48"/>
          <p:cNvSpPr txBox="1"/>
          <p:nvPr>
            <p:ph type="title"/>
          </p:nvPr>
        </p:nvSpPr>
        <p:spPr>
          <a:xfrm>
            <a:off x="321550" y="365125"/>
            <a:ext cx="11555700" cy="957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rgbClr val="1C9E4A"/>
              </a:buClr>
              <a:buSzPts val="1800"/>
              <a:buFont typeface="Arial"/>
              <a:buNone/>
            </a:pPr>
            <a:r>
              <a:rPr lang="hu-HU"/>
              <a:t>A legfontosabb fogalmak, definíciók  </a:t>
            </a:r>
            <a:endParaRPr/>
          </a:p>
        </p:txBody>
      </p:sp>
      <p:sp>
        <p:nvSpPr>
          <p:cNvPr id="693" name="Google Shape;693;ge0ece13215_0_48"/>
          <p:cNvSpPr txBox="1"/>
          <p:nvPr>
            <p:ph idx="1" type="body"/>
          </p:nvPr>
        </p:nvSpPr>
        <p:spPr>
          <a:xfrm>
            <a:off x="321550" y="1473625"/>
            <a:ext cx="11555700" cy="4874400"/>
          </a:xfrm>
          <a:prstGeom prst="rect">
            <a:avLst/>
          </a:prstGeom>
        </p:spPr>
        <p:txBody>
          <a:bodyPr anchorCtr="0" anchor="t" bIns="45700" lIns="91425" spcFirstLastPara="1" rIns="91425" wrap="square" tIns="45700">
            <a:normAutofit lnSpcReduction="20000"/>
          </a:bodyPr>
          <a:lstStyle/>
          <a:p>
            <a:pPr indent="0" lvl="0" marL="0" rtl="0" algn="just">
              <a:lnSpc>
                <a:spcPct val="100000"/>
              </a:lnSpc>
              <a:spcBef>
                <a:spcPts val="1000"/>
              </a:spcBef>
              <a:spcAft>
                <a:spcPts val="0"/>
              </a:spcAft>
              <a:buSzPts val="935"/>
              <a:buNone/>
            </a:pPr>
            <a:r>
              <a:rPr b="1" lang="hu-HU" sz="2180"/>
              <a:t>Index képek:</a:t>
            </a:r>
            <a:r>
              <a:rPr lang="hu-HU" sz="2180"/>
              <a:t> a különbség és hányados képek, melyek az eredeti felvétel két vagy több sáv között elvégzett aritmetikai műveletek eredményei. Az index képek alkalmasak több sáv információjának bizonyos mértékű összevonására, az eltérések kimutatására, normalizálásra és különböző időpontban készült felvételek feldolgozására. </a:t>
            </a:r>
            <a:endParaRPr sz="2180"/>
          </a:p>
          <a:p>
            <a:pPr indent="0" lvl="0" marL="457200" rtl="0" algn="just">
              <a:lnSpc>
                <a:spcPct val="100000"/>
              </a:lnSpc>
              <a:spcBef>
                <a:spcPts val="1000"/>
              </a:spcBef>
              <a:spcAft>
                <a:spcPts val="0"/>
              </a:spcAft>
              <a:buSzPts val="935"/>
              <a:buNone/>
            </a:pPr>
            <a:r>
              <a:rPr b="1" lang="hu-HU" sz="2180"/>
              <a:t>Vegetációs indexek</a:t>
            </a:r>
            <a:r>
              <a:rPr lang="hu-HU" sz="2180"/>
              <a:t> (VI): a növényzet jelenlétének kimutatására és állapotának jellemzésére használt index képek. A VI-ek számításához általában a spektrális csatornák közül a látható fény vörös (Red) sávot és a közeli infravörös (NIR) sávot használják pl. NDVI (normalizált vegetációs index) </a:t>
            </a:r>
            <a:endParaRPr sz="2180"/>
          </a:p>
          <a:p>
            <a:pPr indent="0" lvl="0" marL="0" rtl="0" algn="just">
              <a:lnSpc>
                <a:spcPct val="100000"/>
              </a:lnSpc>
              <a:spcBef>
                <a:spcPts val="1000"/>
              </a:spcBef>
              <a:spcAft>
                <a:spcPts val="0"/>
              </a:spcAft>
              <a:buSzPts val="935"/>
              <a:buNone/>
            </a:pPr>
            <a:r>
              <a:rPr b="1" lang="hu-HU" sz="2180"/>
              <a:t>Színkompozit</a:t>
            </a:r>
            <a:r>
              <a:rPr lang="hu-HU" sz="2180"/>
              <a:t>: a multispektrális felvétel sávjaihoz az RGB színek hozzárendelésével és színkeveréssel előállított színes kép. A felhasznált sávok és a szín hozzárendelés függvényében lehet:</a:t>
            </a:r>
            <a:endParaRPr sz="2180"/>
          </a:p>
          <a:p>
            <a:pPr indent="0" lvl="0" marL="457200" rtl="0" algn="just">
              <a:lnSpc>
                <a:spcPct val="100000"/>
              </a:lnSpc>
              <a:spcBef>
                <a:spcPts val="1000"/>
              </a:spcBef>
              <a:spcAft>
                <a:spcPts val="0"/>
              </a:spcAft>
              <a:buSzPts val="935"/>
              <a:buNone/>
            </a:pPr>
            <a:r>
              <a:rPr b="1" lang="hu-HU" sz="2180"/>
              <a:t>Színhelyes </a:t>
            </a:r>
            <a:r>
              <a:rPr lang="hu-HU" sz="2180"/>
              <a:t>(valósszínes): az RGB színek hozzárendelése a leképzési sorrendnek felel meg.</a:t>
            </a:r>
            <a:endParaRPr sz="2180"/>
          </a:p>
          <a:p>
            <a:pPr indent="0" lvl="0" marL="457200" rtl="0" algn="just">
              <a:lnSpc>
                <a:spcPct val="100000"/>
              </a:lnSpc>
              <a:spcBef>
                <a:spcPts val="1000"/>
              </a:spcBef>
              <a:spcAft>
                <a:spcPts val="0"/>
              </a:spcAft>
              <a:buSzPts val="935"/>
              <a:buNone/>
            </a:pPr>
            <a:r>
              <a:rPr b="1" lang="hu-HU" sz="2180"/>
              <a:t>Hamisszínes</a:t>
            </a:r>
            <a:r>
              <a:rPr lang="hu-HU" sz="2180"/>
              <a:t>: tipikus hamisszínes kép egy-egy látható (kódolt szín: Blue - kék), a közeli infravörös (kódolt szín: Red- piros) és a közepes infravörös (kódolt szín: Green - zöld) sávot tartalmaz. Ilyen felvételen a vegetáció vörös színnel jelenik meg. </a:t>
            </a:r>
            <a:endParaRPr sz="2180"/>
          </a:p>
          <a:p>
            <a:pPr indent="0" lvl="0" marL="0" rtl="0" algn="l">
              <a:lnSpc>
                <a:spcPct val="70000"/>
              </a:lnSpc>
              <a:spcBef>
                <a:spcPts val="1000"/>
              </a:spcBef>
              <a:spcAft>
                <a:spcPts val="0"/>
              </a:spcAft>
              <a:buSzPts val="935"/>
              <a:buNone/>
            </a:pPr>
            <a:r>
              <a:t/>
            </a:r>
            <a:endParaRPr sz="238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ge0ece13215_0_53"/>
          <p:cNvSpPr txBox="1"/>
          <p:nvPr>
            <p:ph type="title"/>
          </p:nvPr>
        </p:nvSpPr>
        <p:spPr>
          <a:xfrm>
            <a:off x="318150" y="213975"/>
            <a:ext cx="11555700" cy="787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hu-HU"/>
              <a:t>A legfontosabb fogalmak, definíciók   </a:t>
            </a:r>
            <a:endParaRPr/>
          </a:p>
        </p:txBody>
      </p:sp>
      <p:sp>
        <p:nvSpPr>
          <p:cNvPr id="699" name="Google Shape;699;ge0ece13215_0_53"/>
          <p:cNvSpPr txBox="1"/>
          <p:nvPr>
            <p:ph idx="1" type="body"/>
          </p:nvPr>
        </p:nvSpPr>
        <p:spPr>
          <a:xfrm>
            <a:off x="318150" y="1001175"/>
            <a:ext cx="11555700" cy="5686800"/>
          </a:xfrm>
          <a:prstGeom prst="rect">
            <a:avLst/>
          </a:prstGeom>
        </p:spPr>
        <p:txBody>
          <a:bodyPr anchorCtr="0" anchor="t" bIns="45700" lIns="91425" spcFirstLastPara="1" rIns="91425" wrap="square" tIns="45700">
            <a:normAutofit lnSpcReduction="20000"/>
          </a:bodyPr>
          <a:lstStyle/>
          <a:p>
            <a:pPr indent="0" lvl="0" marL="114300" rtl="0" algn="just">
              <a:spcBef>
                <a:spcPts val="1000"/>
              </a:spcBef>
              <a:spcAft>
                <a:spcPts val="0"/>
              </a:spcAft>
              <a:buClr>
                <a:schemeClr val="dk1"/>
              </a:buClr>
              <a:buSzPts val="1100"/>
              <a:buFont typeface="Arial"/>
              <a:buNone/>
            </a:pPr>
            <a:r>
              <a:rPr b="1" lang="hu-HU" sz="2000">
                <a:solidFill>
                  <a:srgbClr val="1C9E4A"/>
                </a:solidFill>
              </a:rPr>
              <a:t>Radiometriai korrekció</a:t>
            </a:r>
            <a:r>
              <a:rPr lang="hu-HU" sz="2000">
                <a:solidFill>
                  <a:srgbClr val="1C9E4A"/>
                </a:solidFill>
              </a:rPr>
              <a:t>: a felvételt terhelő különböző jellegű véletlen és szisztematikus intenzitási hibáinak eltávolítása, csökkentése, vagyis a felvétel fizikai jellemzőinek lehető legjobb megközelítése, a kép helyreállítása.</a:t>
            </a:r>
            <a:endParaRPr sz="2000">
              <a:solidFill>
                <a:srgbClr val="1C9E4A"/>
              </a:solidFill>
            </a:endParaRPr>
          </a:p>
          <a:p>
            <a:pPr indent="0" lvl="0" marL="114300" rtl="0" algn="just">
              <a:spcBef>
                <a:spcPts val="1000"/>
              </a:spcBef>
              <a:spcAft>
                <a:spcPts val="0"/>
              </a:spcAft>
              <a:buClr>
                <a:schemeClr val="dk1"/>
              </a:buClr>
              <a:buSzPts val="1100"/>
              <a:buFont typeface="Arial"/>
              <a:buNone/>
            </a:pPr>
            <a:r>
              <a:rPr b="1" lang="hu-HU" sz="2000">
                <a:solidFill>
                  <a:srgbClr val="1C9E4A"/>
                </a:solidFill>
              </a:rPr>
              <a:t>Kontraszt fokozása</a:t>
            </a:r>
            <a:r>
              <a:rPr lang="hu-HU" sz="2000">
                <a:solidFill>
                  <a:srgbClr val="1C9E4A"/>
                </a:solidFill>
              </a:rPr>
              <a:t>: kép további feldolgozáshoz (vizuális kiértékeléshez) a lehető legelőnyösebb formába történő átalakítása vagyis nem az eredeti állapot visszaadása a cél, hanem a kiértékeléshez szükséges jellegzetességek hangsúlyozása, fokozása.</a:t>
            </a:r>
            <a:endParaRPr sz="2000">
              <a:solidFill>
                <a:srgbClr val="1C9E4A"/>
              </a:solidFill>
            </a:endParaRPr>
          </a:p>
          <a:p>
            <a:pPr indent="0" lvl="0" marL="114300" rtl="0" algn="just">
              <a:spcBef>
                <a:spcPts val="1000"/>
              </a:spcBef>
              <a:spcAft>
                <a:spcPts val="0"/>
              </a:spcAft>
              <a:buClr>
                <a:schemeClr val="dk1"/>
              </a:buClr>
              <a:buSzPts val="1100"/>
              <a:buFont typeface="Arial"/>
              <a:buNone/>
            </a:pPr>
            <a:r>
              <a:rPr b="1" lang="hu-HU" sz="2000">
                <a:solidFill>
                  <a:srgbClr val="1C9E4A"/>
                </a:solidFill>
              </a:rPr>
              <a:t>Geometriai korrekció</a:t>
            </a:r>
            <a:r>
              <a:rPr lang="hu-HU" sz="2000">
                <a:solidFill>
                  <a:srgbClr val="1C9E4A"/>
                </a:solidFill>
              </a:rPr>
              <a:t>: a felvétel egyes pixeleit terhelő geometriai hibák csökkentése és egy adott vetületi rendszerbe való transzformálás.</a:t>
            </a:r>
            <a:endParaRPr sz="2000">
              <a:solidFill>
                <a:srgbClr val="1C9E4A"/>
              </a:solidFill>
            </a:endParaRPr>
          </a:p>
          <a:p>
            <a:pPr indent="0" lvl="0" marL="114300" rtl="0" algn="just">
              <a:spcBef>
                <a:spcPts val="1000"/>
              </a:spcBef>
              <a:spcAft>
                <a:spcPts val="0"/>
              </a:spcAft>
              <a:buClr>
                <a:schemeClr val="dk1"/>
              </a:buClr>
              <a:buSzPts val="1100"/>
              <a:buFont typeface="Arial"/>
              <a:buNone/>
            </a:pPr>
            <a:r>
              <a:rPr b="1" lang="hu-HU" sz="2000">
                <a:solidFill>
                  <a:srgbClr val="1C9E4A"/>
                </a:solidFill>
              </a:rPr>
              <a:t>Osztályozás: </a:t>
            </a:r>
            <a:r>
              <a:rPr lang="hu-HU" sz="2000">
                <a:solidFill>
                  <a:srgbClr val="1C9E4A"/>
                </a:solidFill>
              </a:rPr>
              <a:t>távérzékelt adatok vizuális interpretációjával vagy digitális képelemzési eljárások alkalmazásával a tematikus (pl. növényállapot) információ nyerése és az eredmények tematikus térkép formában történő megjelenítése további felhasználás céljából.</a:t>
            </a:r>
            <a:endParaRPr sz="2000">
              <a:solidFill>
                <a:srgbClr val="1C9E4A"/>
              </a:solidFill>
            </a:endParaRPr>
          </a:p>
          <a:p>
            <a:pPr indent="-342900" lvl="0" marL="914400" rtl="0" algn="just">
              <a:spcBef>
                <a:spcPts val="500"/>
              </a:spcBef>
              <a:spcAft>
                <a:spcPts val="0"/>
              </a:spcAft>
              <a:buClr>
                <a:srgbClr val="1C9E4A"/>
              </a:buClr>
              <a:buSzPts val="1800"/>
              <a:buChar char="•"/>
            </a:pPr>
            <a:r>
              <a:rPr b="1" lang="hu-HU" sz="1800">
                <a:solidFill>
                  <a:srgbClr val="1C9E4A"/>
                </a:solidFill>
              </a:rPr>
              <a:t>Klaszterezés (automatikus osztályozási eljárás): </a:t>
            </a:r>
            <a:r>
              <a:rPr lang="hu-HU" sz="1800">
                <a:solidFill>
                  <a:srgbClr val="1C9E4A"/>
                </a:solidFill>
              </a:rPr>
              <a:t>digitális kép tartalmának spektrális adatosztályokra (klaszterekre) bontása. Az osztályozás végrehajtása előtt nem ismerjük a tematikus kategóriák spektrális jellemzőit.</a:t>
            </a:r>
            <a:endParaRPr sz="1800">
              <a:solidFill>
                <a:srgbClr val="1C9E4A"/>
              </a:solidFill>
            </a:endParaRPr>
          </a:p>
          <a:p>
            <a:pPr indent="-342900" lvl="0" marL="914400" rtl="0" algn="just">
              <a:spcBef>
                <a:spcPts val="0"/>
              </a:spcBef>
              <a:spcAft>
                <a:spcPts val="0"/>
              </a:spcAft>
              <a:buClr>
                <a:srgbClr val="1C9E4A"/>
              </a:buClr>
              <a:buSzPts val="1800"/>
              <a:buChar char="•"/>
            </a:pPr>
            <a:r>
              <a:rPr b="1" lang="hu-HU" sz="1800">
                <a:solidFill>
                  <a:srgbClr val="1C9E4A"/>
                </a:solidFill>
              </a:rPr>
              <a:t>Ellenőrzött osztályozás: </a:t>
            </a:r>
            <a:r>
              <a:rPr lang="hu-HU" sz="1800">
                <a:solidFill>
                  <a:srgbClr val="1C9E4A"/>
                </a:solidFill>
              </a:rPr>
              <a:t>az osztályozás első lépéseként referencia-adatok alapján meghatározzuk a tematikus kategóriák spektrális tulajdonságait, vagyis ismerjük a kategóriákra jellemző leíró statisztikákat (pl. intenzitási értékeket). Az ismeretlen hovatartozású pixel vagy objektum jellemzőit hasonlítjuk az egyes kategóriák jellemzőivel és a legjobban hasonló célkategóriák soroljuk hozzá.</a:t>
            </a:r>
            <a:endParaRPr sz="1800">
              <a:solidFill>
                <a:srgbClr val="1C9E4A"/>
              </a:solidFill>
            </a:endParaRPr>
          </a:p>
          <a:p>
            <a:pPr indent="0" lvl="0" marL="0" rtl="0" algn="l">
              <a:spcBef>
                <a:spcPts val="100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5"/>
          <p:cNvSpPr txBox="1"/>
          <p:nvPr>
            <p:ph type="title"/>
          </p:nvPr>
        </p:nvSpPr>
        <p:spPr>
          <a:xfrm>
            <a:off x="318150" y="251775"/>
            <a:ext cx="11555700" cy="711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tananyaghoz kapcsolódó kulcsszavak jegyzéke</a:t>
            </a:r>
            <a:endParaRPr/>
          </a:p>
        </p:txBody>
      </p:sp>
      <p:sp>
        <p:nvSpPr>
          <p:cNvPr id="705" name="Google Shape;705;p75"/>
          <p:cNvSpPr txBox="1"/>
          <p:nvPr>
            <p:ph idx="1" type="body"/>
          </p:nvPr>
        </p:nvSpPr>
        <p:spPr>
          <a:xfrm>
            <a:off x="750175" y="1242175"/>
            <a:ext cx="4956000" cy="5053800"/>
          </a:xfrm>
          <a:prstGeom prst="rect">
            <a:avLst/>
          </a:prstGeom>
        </p:spPr>
        <p:txBody>
          <a:bodyPr anchorCtr="0" anchor="t" bIns="45700" lIns="91425" spcFirstLastPara="1" rIns="91425" wrap="square" tIns="45700">
            <a:normAutofit lnSpcReduction="10000"/>
          </a:bodyPr>
          <a:lstStyle/>
          <a:p>
            <a:pPr indent="0" lvl="0" marL="0" rtl="0" algn="just">
              <a:lnSpc>
                <a:spcPct val="80000"/>
              </a:lnSpc>
              <a:spcBef>
                <a:spcPts val="1000"/>
              </a:spcBef>
              <a:spcAft>
                <a:spcPts val="0"/>
              </a:spcAft>
              <a:buSzPts val="688"/>
              <a:buNone/>
            </a:pPr>
            <a:r>
              <a:rPr b="1" lang="hu-HU" sz="1600"/>
              <a:t>ESA </a:t>
            </a:r>
            <a:r>
              <a:rPr lang="hu-HU" sz="1600"/>
              <a:t>(European Space Agency) Európai Űrügynökség: egy kormányközi szervezet, mely a világűr felderítésével és felhasználásával foglalkozik</a:t>
            </a:r>
            <a:endParaRPr sz="1600"/>
          </a:p>
          <a:p>
            <a:pPr indent="0" lvl="0" marL="0" rtl="0" algn="just">
              <a:lnSpc>
                <a:spcPct val="80000"/>
              </a:lnSpc>
              <a:spcBef>
                <a:spcPts val="1000"/>
              </a:spcBef>
              <a:spcAft>
                <a:spcPts val="0"/>
              </a:spcAft>
              <a:buSzPts val="688"/>
              <a:buNone/>
            </a:pPr>
            <a:r>
              <a:rPr b="1" lang="hu-HU" sz="1600"/>
              <a:t>USGS</a:t>
            </a:r>
            <a:r>
              <a:rPr lang="hu-HU" sz="1600"/>
              <a:t> (United States Geological Survey Earth Explorer: </a:t>
            </a:r>
            <a:r>
              <a:rPr lang="hu-HU" sz="1600"/>
              <a:t>szabadforrású</a:t>
            </a:r>
            <a:r>
              <a:rPr lang="hu-HU" sz="1600"/>
              <a:t> műholdas felvételek </a:t>
            </a:r>
            <a:r>
              <a:rPr lang="hu-HU" sz="1600"/>
              <a:t>szolgáltatója</a:t>
            </a:r>
            <a:r>
              <a:rPr lang="hu-HU" sz="1600"/>
              <a:t> (keresési, letöltési lehetőség) </a:t>
            </a:r>
            <a:endParaRPr sz="1600"/>
          </a:p>
          <a:p>
            <a:pPr indent="0" lvl="0" marL="0" rtl="0" algn="just">
              <a:lnSpc>
                <a:spcPct val="80000"/>
              </a:lnSpc>
              <a:spcBef>
                <a:spcPts val="1000"/>
              </a:spcBef>
              <a:spcAft>
                <a:spcPts val="0"/>
              </a:spcAft>
              <a:buSzPts val="688"/>
              <a:buNone/>
            </a:pPr>
            <a:r>
              <a:rPr b="1" lang="hu-HU" sz="1600"/>
              <a:t>LANDSAT: </a:t>
            </a:r>
            <a:r>
              <a:rPr lang="hu-HU" sz="1600"/>
              <a:t>több generációs amerikai földfigyelő műholdrendszer</a:t>
            </a:r>
            <a:endParaRPr sz="1600"/>
          </a:p>
          <a:p>
            <a:pPr indent="0" lvl="0" marL="0" rtl="0" algn="just">
              <a:lnSpc>
                <a:spcPct val="80000"/>
              </a:lnSpc>
              <a:spcBef>
                <a:spcPts val="1000"/>
              </a:spcBef>
              <a:spcAft>
                <a:spcPts val="0"/>
              </a:spcAft>
              <a:buSzPts val="688"/>
              <a:buNone/>
            </a:pPr>
            <a:r>
              <a:rPr b="1" lang="hu-HU" sz="1600"/>
              <a:t>Sentinel</a:t>
            </a:r>
            <a:r>
              <a:rPr lang="hu-HU" sz="1600"/>
              <a:t>:  európai Kopernikusz program </a:t>
            </a:r>
            <a:r>
              <a:rPr lang="hu-HU" sz="1600"/>
              <a:t>többféle</a:t>
            </a:r>
            <a:r>
              <a:rPr lang="hu-HU" sz="1600"/>
              <a:t> szenzorokkal felszerelt földmegfigyelő műholdrendszer</a:t>
            </a:r>
            <a:endParaRPr sz="1600"/>
          </a:p>
          <a:p>
            <a:pPr indent="0" lvl="0" marL="0" rtl="0" algn="just">
              <a:lnSpc>
                <a:spcPct val="80000"/>
              </a:lnSpc>
              <a:spcBef>
                <a:spcPts val="1000"/>
              </a:spcBef>
              <a:spcAft>
                <a:spcPts val="0"/>
              </a:spcAft>
              <a:buSzPts val="688"/>
              <a:buNone/>
            </a:pPr>
            <a:r>
              <a:rPr b="1" lang="hu-HU" sz="1600"/>
              <a:t>Sentinel Hub</a:t>
            </a:r>
            <a:r>
              <a:rPr lang="hu-HU" sz="1600"/>
              <a:t>: webes felület, mely hozzáférést biztosít a Föld megfigyelési adataihoz</a:t>
            </a:r>
            <a:endParaRPr sz="1600"/>
          </a:p>
          <a:p>
            <a:pPr indent="0" lvl="0" marL="0" rtl="0" algn="just">
              <a:lnSpc>
                <a:spcPct val="80000"/>
              </a:lnSpc>
              <a:spcBef>
                <a:spcPts val="1000"/>
              </a:spcBef>
              <a:spcAft>
                <a:spcPts val="0"/>
              </a:spcAft>
              <a:buSzPts val="688"/>
              <a:buNone/>
            </a:pPr>
            <a:r>
              <a:rPr b="1" lang="hu-HU" sz="1600"/>
              <a:t>VI</a:t>
            </a:r>
            <a:r>
              <a:rPr lang="hu-HU" sz="1600"/>
              <a:t> (Vegetation index) Vegetációs index</a:t>
            </a:r>
            <a:endParaRPr sz="1600"/>
          </a:p>
          <a:p>
            <a:pPr indent="0" lvl="0" marL="0" rtl="0" algn="just">
              <a:lnSpc>
                <a:spcPct val="80000"/>
              </a:lnSpc>
              <a:spcBef>
                <a:spcPts val="1000"/>
              </a:spcBef>
              <a:spcAft>
                <a:spcPts val="0"/>
              </a:spcAft>
              <a:buSzPts val="688"/>
              <a:buNone/>
            </a:pPr>
            <a:r>
              <a:rPr b="1" lang="hu-HU" sz="1600"/>
              <a:t>NDVI</a:t>
            </a:r>
            <a:r>
              <a:rPr lang="hu-HU" sz="1600"/>
              <a:t> (Normalized Difference Vegetation Index): normalizált vegetációs index</a:t>
            </a:r>
            <a:endParaRPr sz="1600"/>
          </a:p>
          <a:p>
            <a:pPr indent="0" lvl="0" marL="0" rtl="0" algn="just">
              <a:lnSpc>
                <a:spcPct val="80000"/>
              </a:lnSpc>
              <a:spcBef>
                <a:spcPts val="1000"/>
              </a:spcBef>
              <a:spcAft>
                <a:spcPts val="0"/>
              </a:spcAft>
              <a:buSzPts val="688"/>
              <a:buNone/>
            </a:pPr>
            <a:r>
              <a:rPr b="1" lang="hu-HU" sz="1600"/>
              <a:t>NDWI</a:t>
            </a:r>
            <a:r>
              <a:rPr lang="hu-HU" sz="1600"/>
              <a:t> (Normalized Difference Water Index): normalizált víz index</a:t>
            </a:r>
            <a:endParaRPr sz="1600"/>
          </a:p>
          <a:p>
            <a:pPr indent="0" lvl="0" marL="0" rtl="0" algn="just">
              <a:lnSpc>
                <a:spcPct val="80000"/>
              </a:lnSpc>
              <a:spcBef>
                <a:spcPts val="1000"/>
              </a:spcBef>
              <a:spcAft>
                <a:spcPts val="0"/>
              </a:spcAft>
              <a:buSzPts val="688"/>
              <a:buNone/>
            </a:pPr>
            <a:r>
              <a:rPr b="1" lang="hu-HU" sz="1600"/>
              <a:t>VIS </a:t>
            </a:r>
            <a:r>
              <a:rPr lang="hu-HU" sz="1600"/>
              <a:t>(visible): látható </a:t>
            </a:r>
            <a:r>
              <a:rPr lang="hu-HU" sz="1600"/>
              <a:t>fénytartomány</a:t>
            </a:r>
            <a:r>
              <a:rPr lang="hu-HU" sz="1600"/>
              <a:t>, NIR (near infrared) közeli infravörös, SWIR (Short-wave infrared): rövidhullámú infravörös</a:t>
            </a:r>
            <a:endParaRPr sz="1600"/>
          </a:p>
          <a:p>
            <a:pPr indent="0" lvl="0" marL="0" rtl="0" algn="l">
              <a:lnSpc>
                <a:spcPct val="70000"/>
              </a:lnSpc>
              <a:spcBef>
                <a:spcPts val="1000"/>
              </a:spcBef>
              <a:spcAft>
                <a:spcPts val="0"/>
              </a:spcAft>
              <a:buSzPts val="688"/>
              <a:buNone/>
            </a:pPr>
            <a:r>
              <a:t/>
            </a:r>
            <a:endParaRPr sz="1750"/>
          </a:p>
        </p:txBody>
      </p:sp>
      <p:sp>
        <p:nvSpPr>
          <p:cNvPr id="706" name="Google Shape;706;p75"/>
          <p:cNvSpPr txBox="1"/>
          <p:nvPr>
            <p:ph idx="2" type="body"/>
          </p:nvPr>
        </p:nvSpPr>
        <p:spPr>
          <a:xfrm>
            <a:off x="6657075" y="1077025"/>
            <a:ext cx="5119500" cy="5384100"/>
          </a:xfrm>
          <a:prstGeom prst="rect">
            <a:avLst/>
          </a:prstGeom>
        </p:spPr>
        <p:txBody>
          <a:bodyPr anchorCtr="0" anchor="t" bIns="45700" lIns="91425" spcFirstLastPara="1" rIns="91425" wrap="square" tIns="45700">
            <a:noAutofit/>
          </a:bodyPr>
          <a:lstStyle/>
          <a:p>
            <a:pPr indent="0" lvl="0" marL="0" rtl="0" algn="just">
              <a:lnSpc>
                <a:spcPct val="80000"/>
              </a:lnSpc>
              <a:spcBef>
                <a:spcPts val="1000"/>
              </a:spcBef>
              <a:spcAft>
                <a:spcPts val="0"/>
              </a:spcAft>
              <a:buClr>
                <a:schemeClr val="dk1"/>
              </a:buClr>
              <a:buSzPts val="1100"/>
              <a:buFont typeface="Arial"/>
              <a:buNone/>
            </a:pPr>
            <a:r>
              <a:rPr b="1" lang="hu-HU" sz="1600">
                <a:solidFill>
                  <a:srgbClr val="1C9E4A"/>
                </a:solidFill>
              </a:rPr>
              <a:t>Spektrális felbontás: </a:t>
            </a:r>
            <a:r>
              <a:rPr lang="hu-HU" sz="1600">
                <a:solidFill>
                  <a:srgbClr val="1C9E4A"/>
                </a:solidFill>
              </a:rPr>
              <a:t>szenzorok spektrális érzékenység jellemzésére használt kifejezés, mely a felvételi sávszámát, egy-egy sáv szélességét és az átfogott elektromágneses spektrum tartományát mutatja</a:t>
            </a:r>
            <a:endParaRPr sz="1600">
              <a:solidFill>
                <a:srgbClr val="1C9E4A"/>
              </a:solidFill>
            </a:endParaRPr>
          </a:p>
          <a:p>
            <a:pPr indent="0" lvl="0" marL="0" rtl="0" algn="just">
              <a:lnSpc>
                <a:spcPct val="80000"/>
              </a:lnSpc>
              <a:spcBef>
                <a:spcPts val="1000"/>
              </a:spcBef>
              <a:spcAft>
                <a:spcPts val="0"/>
              </a:spcAft>
              <a:buClr>
                <a:schemeClr val="dk1"/>
              </a:buClr>
              <a:buSzPts val="1100"/>
              <a:buFont typeface="Arial"/>
              <a:buNone/>
            </a:pPr>
            <a:r>
              <a:rPr b="1" lang="hu-HU" sz="1600">
                <a:solidFill>
                  <a:srgbClr val="1C9E4A"/>
                </a:solidFill>
              </a:rPr>
              <a:t>Geometriai felbontás: </a:t>
            </a:r>
            <a:r>
              <a:rPr lang="hu-HU" sz="1600">
                <a:solidFill>
                  <a:srgbClr val="1C9E4A"/>
                </a:solidFill>
              </a:rPr>
              <a:t>az elemi földi pixel méretét, vagyis a legkisebb ábrázolt területnek a méretét jelenti</a:t>
            </a:r>
            <a:endParaRPr sz="1600">
              <a:solidFill>
                <a:srgbClr val="1C9E4A"/>
              </a:solidFill>
            </a:endParaRPr>
          </a:p>
          <a:p>
            <a:pPr indent="0" lvl="0" marL="0" rtl="0" algn="just">
              <a:lnSpc>
                <a:spcPct val="80000"/>
              </a:lnSpc>
              <a:spcBef>
                <a:spcPts val="1000"/>
              </a:spcBef>
              <a:spcAft>
                <a:spcPts val="0"/>
              </a:spcAft>
              <a:buClr>
                <a:schemeClr val="dk1"/>
              </a:buClr>
              <a:buSzPts val="1100"/>
              <a:buFont typeface="Arial"/>
              <a:buNone/>
            </a:pPr>
            <a:r>
              <a:rPr b="1" lang="hu-HU" sz="1600">
                <a:solidFill>
                  <a:srgbClr val="1C9E4A"/>
                </a:solidFill>
              </a:rPr>
              <a:t>Pixel</a:t>
            </a:r>
            <a:r>
              <a:rPr lang="hu-HU" sz="1600">
                <a:solidFill>
                  <a:srgbClr val="1C9E4A"/>
                </a:solidFill>
              </a:rPr>
              <a:t>: képpont, digitális kép legkisebb egysége (pl. Sentinel 2: 10, 20 vagy 60 m)</a:t>
            </a:r>
            <a:endParaRPr sz="1600">
              <a:solidFill>
                <a:srgbClr val="1C9E4A"/>
              </a:solidFill>
            </a:endParaRPr>
          </a:p>
          <a:p>
            <a:pPr indent="0" lvl="0" marL="0" rtl="0" algn="just">
              <a:lnSpc>
                <a:spcPct val="80000"/>
              </a:lnSpc>
              <a:spcBef>
                <a:spcPts val="1000"/>
              </a:spcBef>
              <a:spcAft>
                <a:spcPts val="0"/>
              </a:spcAft>
              <a:buClr>
                <a:schemeClr val="dk1"/>
              </a:buClr>
              <a:buSzPts val="1100"/>
              <a:buFont typeface="Arial"/>
              <a:buNone/>
            </a:pPr>
            <a:r>
              <a:rPr b="1" lang="hu-HU" sz="1600">
                <a:solidFill>
                  <a:srgbClr val="1C9E4A"/>
                </a:solidFill>
              </a:rPr>
              <a:t>Pankromatikus felvétel</a:t>
            </a:r>
            <a:r>
              <a:rPr lang="hu-HU" sz="1600">
                <a:solidFill>
                  <a:srgbClr val="1C9E4A"/>
                </a:solidFill>
              </a:rPr>
              <a:t>: egy széles spektrális sávban készült egy sávos képet (pl. teljes VIS tartományban)</a:t>
            </a:r>
            <a:endParaRPr sz="1600">
              <a:solidFill>
                <a:srgbClr val="1C9E4A"/>
              </a:solidFill>
            </a:endParaRPr>
          </a:p>
          <a:p>
            <a:pPr indent="0" lvl="0" marL="0" rtl="0" algn="just">
              <a:lnSpc>
                <a:spcPct val="80000"/>
              </a:lnSpc>
              <a:spcBef>
                <a:spcPts val="1000"/>
              </a:spcBef>
              <a:spcAft>
                <a:spcPts val="0"/>
              </a:spcAft>
              <a:buClr>
                <a:schemeClr val="dk1"/>
              </a:buClr>
              <a:buSzPts val="1100"/>
              <a:buFont typeface="Arial"/>
              <a:buNone/>
            </a:pPr>
            <a:r>
              <a:rPr b="1" lang="hu-HU" sz="1600">
                <a:solidFill>
                  <a:srgbClr val="1C9E4A"/>
                </a:solidFill>
              </a:rPr>
              <a:t>Multispektrális felvétel</a:t>
            </a:r>
            <a:r>
              <a:rPr lang="hu-HU" sz="1600">
                <a:solidFill>
                  <a:srgbClr val="1C9E4A"/>
                </a:solidFill>
              </a:rPr>
              <a:t>: húsznál kevesebb sávban készült felvétel (pl. Sentinel 2: 13 sáv)</a:t>
            </a:r>
            <a:endParaRPr sz="1600">
              <a:solidFill>
                <a:srgbClr val="1C9E4A"/>
              </a:solidFill>
            </a:endParaRPr>
          </a:p>
          <a:p>
            <a:pPr indent="0" lvl="0" marL="0" rtl="0" algn="just">
              <a:lnSpc>
                <a:spcPct val="80000"/>
              </a:lnSpc>
              <a:spcBef>
                <a:spcPts val="1000"/>
              </a:spcBef>
              <a:spcAft>
                <a:spcPts val="0"/>
              </a:spcAft>
              <a:buClr>
                <a:schemeClr val="dk1"/>
              </a:buClr>
              <a:buSzPts val="1100"/>
              <a:buFont typeface="Arial"/>
              <a:buNone/>
            </a:pPr>
            <a:r>
              <a:rPr b="1" lang="hu-HU" sz="1600">
                <a:solidFill>
                  <a:srgbClr val="1C9E4A"/>
                </a:solidFill>
              </a:rPr>
              <a:t>Hiperspektrális felvétel: </a:t>
            </a:r>
            <a:r>
              <a:rPr lang="hu-HU" sz="1600">
                <a:solidFill>
                  <a:srgbClr val="1C9E4A"/>
                </a:solidFill>
              </a:rPr>
              <a:t>húsznál több (akár 300), igen keskeny (2-10 nm) sávban készült felvétel</a:t>
            </a:r>
            <a:endParaRPr sz="1600">
              <a:solidFill>
                <a:srgbClr val="1C9E4A"/>
              </a:solidFill>
            </a:endParaRPr>
          </a:p>
          <a:p>
            <a:pPr indent="0" lvl="0" marL="0" rtl="0" algn="just">
              <a:lnSpc>
                <a:spcPct val="80000"/>
              </a:lnSpc>
              <a:spcBef>
                <a:spcPts val="1000"/>
              </a:spcBef>
              <a:spcAft>
                <a:spcPts val="0"/>
              </a:spcAft>
              <a:buClr>
                <a:schemeClr val="dk1"/>
              </a:buClr>
              <a:buSzPts val="1100"/>
              <a:buFont typeface="Arial"/>
              <a:buNone/>
            </a:pPr>
            <a:r>
              <a:rPr b="1" lang="hu-HU" sz="1600">
                <a:solidFill>
                  <a:srgbClr val="1C9E4A"/>
                </a:solidFill>
              </a:rPr>
              <a:t>Táblán belüli heterogenitás</a:t>
            </a:r>
            <a:r>
              <a:rPr lang="hu-HU" sz="1600">
                <a:solidFill>
                  <a:srgbClr val="1C9E4A"/>
                </a:solidFill>
              </a:rPr>
              <a:t>: valamilyen szempont szerint homogének tekinthet tábla részek azonosítása</a:t>
            </a:r>
            <a:endParaRPr sz="1600">
              <a:solidFill>
                <a:srgbClr val="1C9E4A"/>
              </a:solidFill>
            </a:endParaRPr>
          </a:p>
          <a:p>
            <a:pPr indent="0" lvl="0" marL="0" rtl="0" algn="just">
              <a:lnSpc>
                <a:spcPct val="80000"/>
              </a:lnSpc>
              <a:spcBef>
                <a:spcPts val="1000"/>
              </a:spcBef>
              <a:spcAft>
                <a:spcPts val="0"/>
              </a:spcAft>
              <a:buNone/>
            </a:pPr>
            <a:r>
              <a:rPr b="1" lang="hu-HU" sz="1600">
                <a:solidFill>
                  <a:srgbClr val="1C9E4A"/>
                </a:solidFill>
              </a:rPr>
              <a:t>QGIS </a:t>
            </a:r>
            <a:r>
              <a:rPr lang="hu-HU" sz="1600">
                <a:solidFill>
                  <a:srgbClr val="1C9E4A"/>
                </a:solidFill>
              </a:rPr>
              <a:t>(Quantum GIS): szabad forrású térinformatikai szoftver</a:t>
            </a:r>
            <a:endParaRPr>
              <a:solidFill>
                <a:srgbClr val="1C9E4A"/>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76"/>
          <p:cNvSpPr txBox="1"/>
          <p:nvPr>
            <p:ph type="title"/>
          </p:nvPr>
        </p:nvSpPr>
        <p:spPr>
          <a:xfrm>
            <a:off x="321597" y="0"/>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Felhasznált irodalom, hivatkozások jegyzéke </a:t>
            </a:r>
            <a:endParaRPr/>
          </a:p>
        </p:txBody>
      </p:sp>
      <p:sp>
        <p:nvSpPr>
          <p:cNvPr id="712" name="Google Shape;712;p76"/>
          <p:cNvSpPr txBox="1"/>
          <p:nvPr>
            <p:ph idx="1" type="body"/>
          </p:nvPr>
        </p:nvSpPr>
        <p:spPr>
          <a:xfrm>
            <a:off x="321600" y="1078800"/>
            <a:ext cx="11555700" cy="5216700"/>
          </a:xfrm>
          <a:prstGeom prst="rect">
            <a:avLst/>
          </a:prstGeom>
          <a:noFill/>
          <a:ln>
            <a:noFill/>
          </a:ln>
        </p:spPr>
        <p:txBody>
          <a:bodyPr anchorCtr="0" anchor="t" bIns="45700" lIns="91425" spcFirstLastPara="1" rIns="91425" wrap="square" tIns="45700">
            <a:normAutofit fontScale="25000" lnSpcReduction="20000"/>
          </a:bodyPr>
          <a:lstStyle/>
          <a:p>
            <a:pPr indent="-317500" lvl="0" marL="457200" rtl="0" algn="l">
              <a:lnSpc>
                <a:spcPct val="115000"/>
              </a:lnSpc>
              <a:spcBef>
                <a:spcPts val="1200"/>
              </a:spcBef>
              <a:spcAft>
                <a:spcPts val="0"/>
              </a:spcAft>
              <a:buSzPct val="100000"/>
              <a:buChar char="•"/>
            </a:pPr>
            <a:r>
              <a:rPr lang="hu-HU" sz="5600">
                <a:solidFill>
                  <a:srgbClr val="1C9E4A"/>
                </a:solidFill>
              </a:rPr>
              <a:t>Atzberger, Clement. 2013. Advances in Remote Sensing of Agriculture: Context Description, Existing Operational Monitoring Systems and Major Information Needs. Remote Sens. 5, no. 2: 949-981.</a:t>
            </a:r>
            <a:r>
              <a:rPr lang="hu-HU" sz="5600">
                <a:solidFill>
                  <a:srgbClr val="1C9E4A"/>
                </a:solidFill>
                <a:uFill>
                  <a:noFill/>
                </a:uFill>
                <a:hlinkClick r:id="rId3">
                  <a:extLst>
                    <a:ext uri="{A12FA001-AC4F-418D-AE19-62706E023703}">
                      <ahyp:hlinkClr val="tx"/>
                    </a:ext>
                  </a:extLst>
                </a:hlinkClick>
              </a:rPr>
              <a:t> </a:t>
            </a:r>
            <a:r>
              <a:rPr lang="hu-HU" sz="5600" u="sng">
                <a:solidFill>
                  <a:srgbClr val="1155CC"/>
                </a:solidFill>
                <a:hlinkClick r:id="rId4">
                  <a:extLst>
                    <a:ext uri="{A12FA001-AC4F-418D-AE19-62706E023703}">
                      <ahyp:hlinkClr val="tx"/>
                    </a:ext>
                  </a:extLst>
                </a:hlinkClick>
              </a:rPr>
              <a:t>https://www.mdpi.com/2072-4292/5/2/949</a:t>
            </a:r>
            <a:endParaRPr sz="5600"/>
          </a:p>
          <a:p>
            <a:pPr indent="-317500" lvl="0" marL="457200" rtl="0" algn="l">
              <a:spcBef>
                <a:spcPts val="1000"/>
              </a:spcBef>
              <a:spcAft>
                <a:spcPts val="0"/>
              </a:spcAft>
              <a:buSzPct val="100000"/>
              <a:buChar char="•"/>
            </a:pPr>
            <a:r>
              <a:rPr lang="hu-HU" sz="5600"/>
              <a:t>Gyivicsán Z. (2020): OE AMK szakdolgozat(Precíziós gazdálkodás szakmérnöki képzés)</a:t>
            </a:r>
            <a:endParaRPr sz="5600"/>
          </a:p>
          <a:p>
            <a:pPr indent="-317500" lvl="0" marL="457200" rtl="0" algn="l">
              <a:lnSpc>
                <a:spcPct val="115000"/>
              </a:lnSpc>
              <a:spcBef>
                <a:spcPts val="0"/>
              </a:spcBef>
              <a:spcAft>
                <a:spcPts val="0"/>
              </a:spcAft>
              <a:buSzPct val="100000"/>
              <a:buChar char="•"/>
            </a:pPr>
            <a:r>
              <a:rPr lang="hu-HU" sz="5600">
                <a:solidFill>
                  <a:srgbClr val="1C9E4A"/>
                </a:solidFill>
              </a:rPr>
              <a:t>Rajendra P. Sishodia 1, Ram L. Ray and Sudhir K. Singh: Applications of Remote Sensing in Precision Agriculture:  </a:t>
            </a:r>
            <a:r>
              <a:rPr lang="hu-HU" sz="5600" u="sng">
                <a:solidFill>
                  <a:schemeClr val="hlink"/>
                </a:solidFill>
                <a:hlinkClick r:id="rId5"/>
              </a:rPr>
              <a:t>https://www.mdpi.com/2072-4292/12/19/3136</a:t>
            </a:r>
            <a:endParaRPr sz="5600">
              <a:solidFill>
                <a:srgbClr val="1C9E4A"/>
              </a:solidFill>
            </a:endParaRPr>
          </a:p>
          <a:p>
            <a:pPr indent="-317500" lvl="0" marL="457200" rtl="0" algn="l">
              <a:lnSpc>
                <a:spcPct val="115000"/>
              </a:lnSpc>
              <a:spcBef>
                <a:spcPts val="0"/>
              </a:spcBef>
              <a:spcAft>
                <a:spcPts val="0"/>
              </a:spcAft>
              <a:buSzPct val="100000"/>
              <a:buChar char="•"/>
            </a:pPr>
            <a:r>
              <a:rPr lang="hu-HU" sz="5600"/>
              <a:t>Szabó V.: (2020): OE AMK szakdolgozat (Precíziós gazdálkodás szakmérnöki képzés)</a:t>
            </a:r>
            <a:endParaRPr sz="5600"/>
          </a:p>
          <a:p>
            <a:pPr indent="-317500" lvl="0" marL="457200" rtl="0" algn="l">
              <a:spcBef>
                <a:spcPts val="1000"/>
              </a:spcBef>
              <a:spcAft>
                <a:spcPts val="0"/>
              </a:spcAft>
              <a:buSzPct val="100000"/>
              <a:buChar char="•"/>
            </a:pPr>
            <a:r>
              <a:rPr lang="hu-HU" sz="5600"/>
              <a:t>Varga K. (2019): OE AMK, szakdolgozat</a:t>
            </a:r>
            <a:endParaRPr sz="5600"/>
          </a:p>
          <a:p>
            <a:pPr indent="-317500" lvl="0" marL="457200" rtl="0" algn="l">
              <a:lnSpc>
                <a:spcPct val="90000"/>
              </a:lnSpc>
              <a:spcBef>
                <a:spcPts val="1000"/>
              </a:spcBef>
              <a:spcAft>
                <a:spcPts val="0"/>
              </a:spcAft>
              <a:buClr>
                <a:srgbClr val="1C9E4A"/>
              </a:buClr>
              <a:buSzPct val="100000"/>
              <a:buChar char="•"/>
            </a:pPr>
            <a:r>
              <a:rPr lang="hu-HU" sz="5600"/>
              <a:t>Verőné Wojtaszek M. (2010): Fotointerpretáció és távérzékelés 1., A távérzékelés fizikai alapjai. </a:t>
            </a:r>
            <a:r>
              <a:rPr lang="hu-HU" sz="5600" u="sng">
                <a:solidFill>
                  <a:schemeClr val="hlink"/>
                </a:solidFill>
                <a:hlinkClick r:id="rId6"/>
              </a:rPr>
              <a:t>https://regi.tankonyvtar.hu/hu/tartalom/tamop425/0027_FOI1/ch01s06.html</a:t>
            </a:r>
            <a:endParaRPr sz="5600"/>
          </a:p>
          <a:p>
            <a:pPr indent="-317500" lvl="0" marL="457200" rtl="0" algn="l">
              <a:lnSpc>
                <a:spcPct val="90000"/>
              </a:lnSpc>
              <a:spcBef>
                <a:spcPts val="1000"/>
              </a:spcBef>
              <a:spcAft>
                <a:spcPts val="0"/>
              </a:spcAft>
              <a:buSzPct val="100000"/>
              <a:buChar char="•"/>
            </a:pPr>
            <a:r>
              <a:rPr lang="hu-HU" sz="5600"/>
              <a:t>Verőné Wojtaszek M. (2015): Objektum-alapú képelemzés, elektronikus jegyzet, ÓE AMK</a:t>
            </a:r>
            <a:endParaRPr sz="5600"/>
          </a:p>
          <a:p>
            <a:pPr indent="-317500" lvl="0" marL="457200" rtl="0" algn="l">
              <a:lnSpc>
                <a:spcPct val="90000"/>
              </a:lnSpc>
              <a:spcBef>
                <a:spcPts val="1000"/>
              </a:spcBef>
              <a:spcAft>
                <a:spcPts val="0"/>
              </a:spcAft>
              <a:buClr>
                <a:srgbClr val="1C9E4A"/>
              </a:buClr>
              <a:buSzPct val="100000"/>
              <a:buChar char="•"/>
            </a:pPr>
            <a:r>
              <a:rPr lang="hu-HU" sz="5600"/>
              <a:t>Verőné Wojtaszek M. (2015): Digitális képelemzés, elektronikus jegyzet, ÓE AMK</a:t>
            </a:r>
            <a:endParaRPr sz="5600"/>
          </a:p>
          <a:p>
            <a:pPr indent="-317500" lvl="0" marL="457200" rtl="0" algn="l">
              <a:lnSpc>
                <a:spcPct val="90000"/>
              </a:lnSpc>
              <a:spcBef>
                <a:spcPts val="1000"/>
              </a:spcBef>
              <a:spcAft>
                <a:spcPts val="0"/>
              </a:spcAft>
              <a:buClr>
                <a:srgbClr val="1C9E4A"/>
              </a:buClr>
              <a:buSzPct val="100000"/>
              <a:buChar char="•"/>
            </a:pPr>
            <a:r>
              <a:rPr lang="hu-HU" sz="5600"/>
              <a:t>Verőné Wojtaszek M. - Szabó V. - Kauser J. (2020a): A talaj és a növény vízellátottságának mérési lehetőségei távérzékelési módszerekkel. Agrofórum. </a:t>
            </a:r>
            <a:r>
              <a:rPr lang="hu-HU" sz="5600" u="sng">
                <a:solidFill>
                  <a:schemeClr val="hlink"/>
                </a:solidFill>
                <a:hlinkClick r:id="rId7"/>
              </a:rPr>
              <a:t>https://k-prec.hu/sites/default/files/2021-02/2020_08_AUGUSZTUS_TOTAL.pdf</a:t>
            </a:r>
            <a:endParaRPr sz="5600"/>
          </a:p>
          <a:p>
            <a:pPr indent="-317500" lvl="0" marL="457200" rtl="0" algn="l">
              <a:lnSpc>
                <a:spcPct val="90000"/>
              </a:lnSpc>
              <a:spcBef>
                <a:spcPts val="1000"/>
              </a:spcBef>
              <a:spcAft>
                <a:spcPts val="0"/>
              </a:spcAft>
              <a:buClr>
                <a:srgbClr val="1C9E4A"/>
              </a:buClr>
              <a:buSzPct val="100000"/>
              <a:buChar char="•"/>
            </a:pPr>
            <a:r>
              <a:rPr lang="hu-HU" sz="5600"/>
              <a:t>Verőné Wojtaszek M. - Szabó V. - Kauser J. (2020b): A talaj és a növény vízellátottságának mérési lehetőségei távérzékelési módszerekkel 2. Agrofórum. </a:t>
            </a:r>
            <a:r>
              <a:rPr lang="hu-HU" sz="5600" u="sng">
                <a:solidFill>
                  <a:schemeClr val="hlink"/>
                </a:solidFill>
                <a:hlinkClick r:id="rId8"/>
              </a:rPr>
              <a:t>https://k-prec.hu/sites/default/files/2021-02/2020_10_OKTOBER_TOTAL-to05wj.pdf</a:t>
            </a:r>
            <a:endParaRPr sz="5600"/>
          </a:p>
          <a:p>
            <a:pPr indent="-317500" lvl="0" marL="457200" rtl="0" algn="l">
              <a:lnSpc>
                <a:spcPct val="90000"/>
              </a:lnSpc>
              <a:spcBef>
                <a:spcPts val="1000"/>
              </a:spcBef>
              <a:spcAft>
                <a:spcPts val="0"/>
              </a:spcAft>
              <a:buClr>
                <a:srgbClr val="1C9E4A"/>
              </a:buClr>
              <a:buSzPct val="100000"/>
              <a:buChar char="•"/>
            </a:pPr>
            <a:r>
              <a:rPr lang="hu-HU" sz="5600" u="sng">
                <a:solidFill>
                  <a:schemeClr val="hlink"/>
                </a:solidFill>
                <a:hlinkClick r:id="rId9"/>
              </a:rPr>
              <a:t>http://www.igik.edu.pl/pl/teledetekcja-monitorowanie-suszy-rolniczej</a:t>
            </a:r>
            <a:endParaRPr sz="5600"/>
          </a:p>
          <a:p>
            <a:pPr indent="-317500" lvl="0" marL="457200" rtl="0" algn="l">
              <a:lnSpc>
                <a:spcPct val="90000"/>
              </a:lnSpc>
              <a:spcBef>
                <a:spcPts val="1000"/>
              </a:spcBef>
              <a:spcAft>
                <a:spcPts val="0"/>
              </a:spcAft>
              <a:buSzPct val="100000"/>
              <a:buChar char="•"/>
            </a:pPr>
            <a:r>
              <a:rPr lang="hu-HU" sz="5600"/>
              <a:t>EO Browser: </a:t>
            </a:r>
            <a:r>
              <a:rPr lang="hu-HU" sz="5600" u="sng">
                <a:solidFill>
                  <a:schemeClr val="hlink"/>
                </a:solidFill>
                <a:hlinkClick r:id="rId10"/>
              </a:rPr>
              <a:t>https://apps.sentinel-hub.com/eo-browser</a:t>
            </a:r>
            <a:endParaRPr sz="5600"/>
          </a:p>
          <a:p>
            <a:pPr indent="-317500" lvl="0" marL="457200" rtl="0" algn="l">
              <a:lnSpc>
                <a:spcPct val="90000"/>
              </a:lnSpc>
              <a:spcBef>
                <a:spcPts val="1000"/>
              </a:spcBef>
              <a:spcAft>
                <a:spcPts val="0"/>
              </a:spcAft>
              <a:buSzPct val="100000"/>
              <a:buChar char="•"/>
            </a:pPr>
            <a:r>
              <a:rPr lang="hu-HU" sz="5600" u="sng">
                <a:solidFill>
                  <a:schemeClr val="hlink"/>
                </a:solidFill>
                <a:hlinkClick r:id="rId11"/>
              </a:rPr>
              <a:t>https://scihub.copernicus.eu/</a:t>
            </a:r>
            <a:endParaRPr sz="5600"/>
          </a:p>
          <a:p>
            <a:pPr indent="-317500" lvl="0" marL="457200" rtl="0" algn="l">
              <a:lnSpc>
                <a:spcPct val="90000"/>
              </a:lnSpc>
              <a:spcBef>
                <a:spcPts val="1000"/>
              </a:spcBef>
              <a:spcAft>
                <a:spcPts val="0"/>
              </a:spcAft>
              <a:buSzPct val="100000"/>
              <a:buChar char="•"/>
            </a:pPr>
            <a:r>
              <a:rPr lang="hu-HU" sz="5600" u="sng">
                <a:solidFill>
                  <a:schemeClr val="hlink"/>
                </a:solidFill>
                <a:hlinkClick r:id="rId12"/>
              </a:rPr>
              <a:t>https://modis.gsfc.nasa.gov//gallery/showall.php</a:t>
            </a:r>
            <a:endParaRPr sz="5600"/>
          </a:p>
          <a:p>
            <a:pPr indent="-317500" lvl="0" marL="457200" rtl="0" algn="l">
              <a:lnSpc>
                <a:spcPct val="90000"/>
              </a:lnSpc>
              <a:spcBef>
                <a:spcPts val="1000"/>
              </a:spcBef>
              <a:spcAft>
                <a:spcPts val="0"/>
              </a:spcAft>
              <a:buSzPct val="100000"/>
              <a:buChar char="•"/>
            </a:pPr>
            <a:r>
              <a:rPr lang="hu-HU" sz="5600" u="sng">
                <a:solidFill>
                  <a:schemeClr val="hlink"/>
                </a:solidFill>
                <a:hlinkClick r:id="rId13"/>
              </a:rPr>
              <a:t>https://earthdata.nasa.gov/learn/backgrounders/remote-sensing</a:t>
            </a:r>
            <a:endParaRPr sz="5600"/>
          </a:p>
          <a:p>
            <a:pPr indent="-317500" lvl="0" marL="457200" rtl="0" algn="l">
              <a:lnSpc>
                <a:spcPct val="90000"/>
              </a:lnSpc>
              <a:spcBef>
                <a:spcPts val="1000"/>
              </a:spcBef>
              <a:spcAft>
                <a:spcPts val="0"/>
              </a:spcAft>
              <a:buSzPct val="100000"/>
              <a:buChar char="•"/>
            </a:pPr>
            <a:r>
              <a:rPr lang="hu-HU" sz="5600"/>
              <a:t>valamint a bemutatóban felsorolt hivatkozások. </a:t>
            </a:r>
            <a:endParaRPr sz="5600"/>
          </a:p>
          <a:p>
            <a:pPr indent="0" lvl="0" marL="0" rtl="0" algn="l">
              <a:lnSpc>
                <a:spcPct val="90000"/>
              </a:lnSpc>
              <a:spcBef>
                <a:spcPts val="1000"/>
              </a:spcBef>
              <a:spcAft>
                <a:spcPts val="0"/>
              </a:spcAft>
              <a:buNone/>
            </a:pPr>
            <a:r>
              <a:t/>
            </a:r>
            <a:endParaRPr sz="3374"/>
          </a:p>
          <a:p>
            <a:pPr indent="-228600" lvl="0" marL="457200" rtl="0" algn="l">
              <a:lnSpc>
                <a:spcPct val="90000"/>
              </a:lnSpc>
              <a:spcBef>
                <a:spcPts val="1000"/>
              </a:spcBef>
              <a:spcAft>
                <a:spcPts val="0"/>
              </a:spcAft>
              <a:buClr>
                <a:srgbClr val="1C9E4A"/>
              </a:buClr>
              <a:buSzPct val="102857"/>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e0ece13215_0_28"/>
          <p:cNvSpPr txBox="1"/>
          <p:nvPr>
            <p:ph type="title"/>
          </p:nvPr>
        </p:nvSpPr>
        <p:spPr>
          <a:xfrm>
            <a:off x="318147" y="81750"/>
            <a:ext cx="11555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hu-HU" sz="2700">
                <a:solidFill>
                  <a:srgbClr val="1C9E4A"/>
                </a:solidFill>
              </a:rPr>
              <a:t>Miért érdemes műholdas távérzékelést használni a mezőgazdaságban?</a:t>
            </a:r>
            <a:endParaRPr sz="2700">
              <a:solidFill>
                <a:srgbClr val="1C9E4A"/>
              </a:solidFill>
            </a:endParaRPr>
          </a:p>
          <a:p>
            <a:pPr indent="0" lvl="0" marL="0" rtl="0" algn="l">
              <a:spcBef>
                <a:spcPts val="0"/>
              </a:spcBef>
              <a:spcAft>
                <a:spcPts val="0"/>
              </a:spcAft>
              <a:buNone/>
            </a:pPr>
            <a:r>
              <a:rPr lang="hu-HU" sz="2700">
                <a:solidFill>
                  <a:srgbClr val="1C9E4A"/>
                </a:solidFill>
              </a:rPr>
              <a:t>A megszerzett tudás milyen módon fogja a gazdaság jövedelmezőségét segíteni? </a:t>
            </a:r>
            <a:endParaRPr sz="3500"/>
          </a:p>
        </p:txBody>
      </p:sp>
      <p:sp>
        <p:nvSpPr>
          <p:cNvPr id="111" name="Google Shape;111;ge0ece13215_0_28"/>
          <p:cNvSpPr txBox="1"/>
          <p:nvPr>
            <p:ph idx="1" type="body"/>
          </p:nvPr>
        </p:nvSpPr>
        <p:spPr>
          <a:xfrm>
            <a:off x="397125" y="1407450"/>
            <a:ext cx="11555700" cy="5034900"/>
          </a:xfrm>
          <a:prstGeom prst="rect">
            <a:avLst/>
          </a:prstGeom>
        </p:spPr>
        <p:txBody>
          <a:bodyPr anchorCtr="0" anchor="t" bIns="45700" lIns="91425" spcFirstLastPara="1" rIns="91425" wrap="square" tIns="45700">
            <a:normAutofit lnSpcReduction="20000"/>
          </a:bodyPr>
          <a:lstStyle/>
          <a:p>
            <a:pPr indent="0" lvl="0" marL="114300" rtl="0" algn="l">
              <a:spcBef>
                <a:spcPts val="1000"/>
              </a:spcBef>
              <a:spcAft>
                <a:spcPts val="0"/>
              </a:spcAft>
              <a:buClr>
                <a:schemeClr val="dk1"/>
              </a:buClr>
              <a:buSzPts val="1100"/>
              <a:buFont typeface="Arial"/>
              <a:buNone/>
            </a:pPr>
            <a:r>
              <a:rPr b="1" lang="hu-HU" sz="2200">
                <a:solidFill>
                  <a:srgbClr val="1C9E4A"/>
                </a:solidFill>
              </a:rPr>
              <a:t>Műholdas távérzékelés az egyetlen adatforrás</a:t>
            </a:r>
            <a:r>
              <a:rPr lang="hu-HU" sz="2200">
                <a:solidFill>
                  <a:srgbClr val="1C9E4A"/>
                </a:solidFill>
              </a:rPr>
              <a:t>, amely</a:t>
            </a:r>
            <a:endParaRPr sz="2200">
              <a:solidFill>
                <a:srgbClr val="1C9E4A"/>
              </a:solidFill>
            </a:endParaRPr>
          </a:p>
          <a:p>
            <a:pPr indent="-349250" lvl="0" marL="457200" rtl="0" algn="l">
              <a:spcBef>
                <a:spcPts val="500"/>
              </a:spcBef>
              <a:spcAft>
                <a:spcPts val="0"/>
              </a:spcAft>
              <a:buClr>
                <a:srgbClr val="1C9E4A"/>
              </a:buClr>
              <a:buSzPts val="1900"/>
              <a:buChar char="•"/>
            </a:pPr>
            <a:r>
              <a:rPr lang="hu-HU" sz="1900">
                <a:solidFill>
                  <a:srgbClr val="1C9E4A"/>
                </a:solidFill>
              </a:rPr>
              <a:t>néhány naponként ismétlődő, objektív adatokat biztosít</a:t>
            </a:r>
            <a:endParaRPr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globális lefedettségű, de alkalmas táblán belüli elemzésekre, növénymonitoringra</a:t>
            </a:r>
            <a:endParaRPr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digitális adatokat biztosít, így bármilyen térinformatikai adatbázisban integrálhatók</a:t>
            </a:r>
            <a:endParaRPr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rendkívül jó térbeli mintavételezést tesz lehetővé, vagyis minden pixelnyi területre (pl. Sentinel 2 esetén 10 m) adatot biztosít</a:t>
            </a:r>
            <a:endParaRPr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hasznos az elérhetetlen területek megfigyeléséhez.</a:t>
            </a:r>
            <a:endParaRPr sz="1900">
              <a:solidFill>
                <a:srgbClr val="1C9E4A"/>
              </a:solidFill>
            </a:endParaRPr>
          </a:p>
          <a:p>
            <a:pPr indent="0" lvl="0" marL="114300" rtl="0" algn="l">
              <a:spcBef>
                <a:spcPts val="1000"/>
              </a:spcBef>
              <a:spcAft>
                <a:spcPts val="0"/>
              </a:spcAft>
              <a:buClr>
                <a:schemeClr val="dk1"/>
              </a:buClr>
              <a:buSzPts val="1100"/>
              <a:buFont typeface="Arial"/>
              <a:buNone/>
            </a:pPr>
            <a:r>
              <a:rPr lang="hu-HU" sz="2200">
                <a:solidFill>
                  <a:srgbClr val="1C9E4A"/>
                </a:solidFill>
              </a:rPr>
              <a:t>Alkalmazható:</a:t>
            </a:r>
            <a:endParaRPr sz="2200">
              <a:solidFill>
                <a:srgbClr val="1C9E4A"/>
              </a:solidFill>
            </a:endParaRPr>
          </a:p>
          <a:p>
            <a:pPr indent="-349250" lvl="0" marL="457200" rtl="0" algn="l">
              <a:spcBef>
                <a:spcPts val="500"/>
              </a:spcBef>
              <a:spcAft>
                <a:spcPts val="0"/>
              </a:spcAft>
              <a:buClr>
                <a:srgbClr val="1C9E4A"/>
              </a:buClr>
              <a:buSzPts val="1900"/>
              <a:buChar char="•"/>
            </a:pPr>
            <a:r>
              <a:rPr lang="hu-HU" sz="1900">
                <a:solidFill>
                  <a:srgbClr val="1C9E4A"/>
                </a:solidFill>
              </a:rPr>
              <a:t>a növények növekedésének figyelemmel kísérésére</a:t>
            </a:r>
            <a:endParaRPr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a terület termelékenységének becslésére</a:t>
            </a:r>
            <a:endParaRPr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stresszhatások detektálására</a:t>
            </a:r>
            <a:endParaRPr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alap információt ad a helyspecifikus döntésekhez</a:t>
            </a:r>
            <a:endParaRPr sz="1900">
              <a:solidFill>
                <a:srgbClr val="1C9E4A"/>
              </a:solidFill>
            </a:endParaRPr>
          </a:p>
          <a:p>
            <a:pPr indent="0" lvl="0" marL="457200" rtl="0" algn="l">
              <a:spcBef>
                <a:spcPts val="500"/>
              </a:spcBef>
              <a:spcAft>
                <a:spcPts val="0"/>
              </a:spcAft>
              <a:buNone/>
            </a:pPr>
            <a:r>
              <a:t/>
            </a:r>
            <a:endParaRPr sz="1900">
              <a:solidFill>
                <a:srgbClr val="1C9E4A"/>
              </a:solidFill>
            </a:endParaRPr>
          </a:p>
          <a:p>
            <a:pPr indent="0" lvl="0" marL="0" rtl="0" algn="l">
              <a:spcBef>
                <a:spcPts val="500"/>
              </a:spcBef>
              <a:spcAft>
                <a:spcPts val="0"/>
              </a:spcAft>
              <a:buNone/>
            </a:pPr>
            <a:r>
              <a:rPr lang="hu-HU" sz="2150">
                <a:solidFill>
                  <a:srgbClr val="1C9E4A"/>
                </a:solidFill>
              </a:rPr>
              <a:t>Alkalmazásának előnyei:</a:t>
            </a:r>
            <a:endParaRPr sz="2150">
              <a:solidFill>
                <a:srgbClr val="1C9E4A"/>
              </a:solidFill>
            </a:endParaRPr>
          </a:p>
          <a:p>
            <a:pPr indent="-349250" lvl="0" marL="457200" rtl="0" algn="l">
              <a:spcBef>
                <a:spcPts val="500"/>
              </a:spcBef>
              <a:spcAft>
                <a:spcPts val="0"/>
              </a:spcAft>
              <a:buClr>
                <a:srgbClr val="1C9E4A"/>
              </a:buClr>
              <a:buSzPts val="1900"/>
              <a:buChar char="•"/>
            </a:pPr>
            <a:r>
              <a:rPr b="1" lang="hu-HU" sz="1900">
                <a:solidFill>
                  <a:srgbClr val="1C9E4A"/>
                </a:solidFill>
              </a:rPr>
              <a:t>optimalizálható a terméshozam, miközben csökkenthetők a ráfordítások</a:t>
            </a:r>
            <a:endParaRPr b="1" sz="1900">
              <a:solidFill>
                <a:srgbClr val="1C9E4A"/>
              </a:solidFill>
            </a:endParaRPr>
          </a:p>
          <a:p>
            <a:pPr indent="-349250" lvl="0" marL="457200" rtl="0" algn="l">
              <a:spcBef>
                <a:spcPts val="0"/>
              </a:spcBef>
              <a:spcAft>
                <a:spcPts val="0"/>
              </a:spcAft>
              <a:buClr>
                <a:srgbClr val="1C9E4A"/>
              </a:buClr>
              <a:buSzPts val="1900"/>
              <a:buChar char="•"/>
            </a:pPr>
            <a:r>
              <a:rPr b="1" lang="hu-HU" sz="1900">
                <a:solidFill>
                  <a:srgbClr val="1C9E4A"/>
                </a:solidFill>
              </a:rPr>
              <a:t>inputanyagok (pl. víz, műtrágya)  veszteségének csökkentése</a:t>
            </a:r>
            <a:endParaRPr b="1" sz="1900">
              <a:solidFill>
                <a:srgbClr val="1C9E4A"/>
              </a:solidFill>
            </a:endParaRPr>
          </a:p>
          <a:p>
            <a:pPr indent="-349250" lvl="0" marL="457200" rtl="0" algn="l">
              <a:spcBef>
                <a:spcPts val="0"/>
              </a:spcBef>
              <a:spcAft>
                <a:spcPts val="0"/>
              </a:spcAft>
              <a:buClr>
                <a:srgbClr val="1C9E4A"/>
              </a:buClr>
              <a:buSzPts val="1900"/>
              <a:buChar char="•"/>
            </a:pPr>
            <a:r>
              <a:rPr lang="hu-HU" sz="1900">
                <a:solidFill>
                  <a:srgbClr val="1C9E4A"/>
                </a:solidFill>
              </a:rPr>
              <a:t>időben elvégzett beavatkozással a költségek csökkenthetőek </a:t>
            </a:r>
            <a:r>
              <a:rPr b="1" lang="hu-HU" sz="1900">
                <a:solidFill>
                  <a:srgbClr val="1C9E4A"/>
                </a:solidFill>
              </a:rPr>
              <a:t>és az eredményesség növelhető.</a:t>
            </a:r>
            <a:endParaRPr b="1" sz="1900">
              <a:solidFill>
                <a:srgbClr val="1C9E4A"/>
              </a:solidFill>
            </a:endParaRPr>
          </a:p>
          <a:p>
            <a:pPr indent="0" lvl="0" marL="0" rtl="0" algn="l">
              <a:spcBef>
                <a:spcPts val="100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321547" y="365125"/>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Témaspecifikus szakmai kérdések</a:t>
            </a:r>
            <a:endParaRPr/>
          </a:p>
        </p:txBody>
      </p:sp>
      <p:sp>
        <p:nvSpPr>
          <p:cNvPr id="117" name="Google Shape;117;p18"/>
          <p:cNvSpPr txBox="1"/>
          <p:nvPr>
            <p:ph idx="1" type="body"/>
          </p:nvPr>
        </p:nvSpPr>
        <p:spPr>
          <a:xfrm>
            <a:off x="321546" y="1825625"/>
            <a:ext cx="11159253" cy="4351200"/>
          </a:xfrm>
          <a:prstGeom prst="rect">
            <a:avLst/>
          </a:prstGeom>
          <a:noFill/>
          <a:ln>
            <a:noFill/>
          </a:ln>
        </p:spPr>
        <p:txBody>
          <a:bodyPr anchorCtr="0" anchor="t" bIns="45700" lIns="91425" spcFirstLastPara="1" rIns="91425" wrap="square" tIns="45700">
            <a:normAutofit fontScale="77500" lnSpcReduction="20000"/>
          </a:bodyPr>
          <a:lstStyle/>
          <a:p>
            <a:pPr indent="-526596" lvl="0" marL="514350" rtl="0" algn="just">
              <a:lnSpc>
                <a:spcPct val="90000"/>
              </a:lnSpc>
              <a:spcBef>
                <a:spcPts val="1000"/>
              </a:spcBef>
              <a:spcAft>
                <a:spcPts val="0"/>
              </a:spcAft>
              <a:buSzPct val="91836"/>
              <a:buFont typeface="Arial"/>
              <a:buAutoNum type="arabicPeriod"/>
            </a:pPr>
            <a:r>
              <a:rPr lang="hu-HU"/>
              <a:t>Hogyan kapcsolódik a távérzékelés a mezőgazdaságban végbemenő digitalizációhoz?</a:t>
            </a:r>
            <a:endParaRPr/>
          </a:p>
          <a:p>
            <a:pPr indent="-526596" lvl="0" marL="514350" rtl="0" algn="just">
              <a:lnSpc>
                <a:spcPct val="90000"/>
              </a:lnSpc>
              <a:spcBef>
                <a:spcPts val="1000"/>
              </a:spcBef>
              <a:spcAft>
                <a:spcPts val="0"/>
              </a:spcAft>
              <a:buSzPct val="91836"/>
              <a:buFont typeface="Arial"/>
              <a:buAutoNum type="arabicPeriod"/>
            </a:pPr>
            <a:r>
              <a:rPr lang="hu-HU"/>
              <a:t>Mi alapján döntsük el, hogy a jelenleg elérhető, egyre növekvő mennyiségű és minőségű távérzékelési adatok közül, melyik a legalkalmasabb a mezőgazdaság támogatására?</a:t>
            </a:r>
            <a:endParaRPr/>
          </a:p>
          <a:p>
            <a:pPr indent="-526596" lvl="0" marL="514350" rtl="0" algn="just">
              <a:lnSpc>
                <a:spcPct val="90000"/>
              </a:lnSpc>
              <a:spcBef>
                <a:spcPts val="1000"/>
              </a:spcBef>
              <a:spcAft>
                <a:spcPts val="0"/>
              </a:spcAft>
              <a:buSzPct val="91836"/>
              <a:buFont typeface="Arial"/>
              <a:buAutoNum type="arabicPeriod"/>
            </a:pPr>
            <a:r>
              <a:rPr lang="hu-HU"/>
              <a:t>Milyen kapcsolat van a növény, valamint a talaj tulajdonságai és a műhold szenzorjai által regisztrált értékek között?</a:t>
            </a:r>
            <a:endParaRPr/>
          </a:p>
          <a:p>
            <a:pPr indent="-526596" lvl="0" marL="514350" rtl="0" algn="just">
              <a:lnSpc>
                <a:spcPct val="90000"/>
              </a:lnSpc>
              <a:spcBef>
                <a:spcPts val="1000"/>
              </a:spcBef>
              <a:spcAft>
                <a:spcPts val="0"/>
              </a:spcAft>
              <a:buSzPct val="91836"/>
              <a:buFont typeface="Arial"/>
              <a:buAutoNum type="arabicPeriod"/>
            </a:pPr>
            <a:r>
              <a:rPr lang="hu-HU"/>
              <a:t> A stressz hatások  hogyan változtatják meg a földfeszin spektrális tulajdonságait és ez hogyan jelenik meg a felvételeken?</a:t>
            </a:r>
            <a:endParaRPr/>
          </a:p>
          <a:p>
            <a:pPr indent="-526596" lvl="0" marL="514350" rtl="0" algn="just">
              <a:lnSpc>
                <a:spcPct val="90000"/>
              </a:lnSpc>
              <a:spcBef>
                <a:spcPts val="1000"/>
              </a:spcBef>
              <a:spcAft>
                <a:spcPts val="0"/>
              </a:spcAft>
              <a:buSzPct val="91836"/>
              <a:buFont typeface="Arial"/>
              <a:buAutoNum type="arabicPeriod"/>
            </a:pPr>
            <a:r>
              <a:rPr lang="hu-HU"/>
              <a:t>A spektrális felbontás növekedése, ami a kezelendő adatok mennyiség </a:t>
            </a:r>
            <a:r>
              <a:rPr lang="hu-HU"/>
              <a:t>növekedését</a:t>
            </a:r>
            <a:r>
              <a:rPr lang="hu-HU"/>
              <a:t> jelenti, valóban információ többlettel jár? </a:t>
            </a:r>
            <a:endParaRPr/>
          </a:p>
          <a:p>
            <a:pPr indent="-526596" lvl="0" marL="514350" rtl="0" algn="just">
              <a:lnSpc>
                <a:spcPct val="90000"/>
              </a:lnSpc>
              <a:spcBef>
                <a:spcPts val="1000"/>
              </a:spcBef>
              <a:spcAft>
                <a:spcPts val="0"/>
              </a:spcAft>
              <a:buSzPct val="91836"/>
              <a:buFont typeface="Arial"/>
              <a:buAutoNum type="arabicPeriod"/>
            </a:pPr>
            <a:r>
              <a:rPr lang="hu-HU"/>
              <a:t>Mikor és milyen felmérésekhez célszerű indexeket használni?</a:t>
            </a:r>
            <a:endParaRPr/>
          </a:p>
          <a:p>
            <a:pPr indent="-526596" lvl="0" marL="514350" rtl="0" algn="just">
              <a:lnSpc>
                <a:spcPct val="90000"/>
              </a:lnSpc>
              <a:spcBef>
                <a:spcPts val="1000"/>
              </a:spcBef>
              <a:spcAft>
                <a:spcPts val="0"/>
              </a:spcAft>
              <a:buSzPct val="91836"/>
              <a:buFont typeface="Arial"/>
              <a:buAutoNum type="arabicPeriod"/>
            </a:pPr>
            <a:r>
              <a:rPr lang="hu-HU"/>
              <a:t>Hogyan történjen a felvételek kiértékelése, vizuális interpretációval vagy digitális képfeldolgozással? Előnyök, hátrányok! </a:t>
            </a:r>
            <a:endParaRPr/>
          </a:p>
          <a:p>
            <a:pPr indent="-526596" lvl="0" marL="514350" rtl="0" algn="just">
              <a:lnSpc>
                <a:spcPct val="90000"/>
              </a:lnSpc>
              <a:spcBef>
                <a:spcPts val="1000"/>
              </a:spcBef>
              <a:spcAft>
                <a:spcPts val="0"/>
              </a:spcAft>
              <a:buSzPct val="91836"/>
              <a:buFont typeface="Arial"/>
              <a:buAutoNum type="arabicPeriod"/>
            </a:pPr>
            <a:r>
              <a:rPr lang="hu-HU"/>
              <a:t>Hogyan lehet támogatni a precíziós gazdálkodás egyes folyamatait a műholdas távérzékeléssel?</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2021-04-21T15:27:09Z</dcterms:created>
  <dc:creator>Péter Varga</dc:creator>
</cp:coreProperties>
</file>