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6858000" cx="12192000"/>
  <p:notesSz cx="6858000" cy="9144000"/>
  <p:embeddedFontLst>
    <p:embeddedFont>
      <p:font typeface="Montserrat Light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2" roundtripDataSignature="AMtx7mj7ajo+ud+3F3wKVnIOuJmHAZ1qQ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Kinga Gyovainé Illé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Light-regular.fntdata"/><Relationship Id="rId47" Type="http://schemas.openxmlformats.org/officeDocument/2006/relationships/slide" Target="slides/slide42.xml"/><Relationship Id="rId49" Type="http://schemas.openxmlformats.org/officeDocument/2006/relationships/font" Target="fonts/Montserrat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Light-boldItalic.fntdata"/><Relationship Id="rId50" Type="http://schemas.openxmlformats.org/officeDocument/2006/relationships/font" Target="fonts/MontserratLight-italic.fntdata"/><Relationship Id="rId52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4-27T07:30:36.738">
    <p:pos x="10" y="10"/>
    <p:text/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Iiy5yLQ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" name="Google Shape;8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:notes"/>
          <p:cNvSpPr/>
          <p:nvPr>
            <p:ph idx="2" type="sldImg"/>
          </p:nvPr>
        </p:nvSpPr>
        <p:spPr>
          <a:xfrm>
            <a:off x="92075" y="746125"/>
            <a:ext cx="662305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8" name="Google Shape;13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hu-HU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T20 comes equipped with 8 nozzles and high-volume pumps that can spray at a rate of up to 6 L/min. A highly optimized wind field produces droplets ideal in size and consistency. The T20 is also equipped with a new 4-channel electromagnetic flow meter, which monitors and controls four hoses individually, ensuring an efficient flow rate for each nozzle.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400"/>
              <a:t>Two high-volume diaphragm pumps spray at a rate of up to 6L/min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:notes"/>
          <p:cNvSpPr/>
          <p:nvPr>
            <p:ph idx="2" type="sldImg"/>
          </p:nvPr>
        </p:nvSpPr>
        <p:spPr>
          <a:xfrm>
            <a:off x="92075" y="746125"/>
            <a:ext cx="6623050" cy="37258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6" name="Google Shape;14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b="0" i="0" lang="hu-HU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T20 comes equipped with 8 nozzles and high-volume pumps that can spray at a rate of up to 6 L/min. A highly optimized wind field produces droplets ideal in size and consistency. The T20 is also equipped with a new 4-channel electromagnetic flow meter, which monitors and controls four hoses individually, ensuring an efficient flow rate for each nozzle.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hu-HU" sz="1400"/>
              <a:t>Two high-volume diaphragm pumps spray at a rate of up to 6L/min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hu-HU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d03d5b2036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d03d5b203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03d5b2036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gd03d5b203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14" name="Google Shape;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>
  <p:cSld name="Összehasonlítá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/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" type="body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7"/>
          <p:cNvSpPr txBox="1"/>
          <p:nvPr>
            <p:ph idx="2" type="body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59" name="Google Shape;59;p7"/>
          <p:cNvSpPr txBox="1"/>
          <p:nvPr>
            <p:ph idx="3" type="body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7"/>
          <p:cNvSpPr txBox="1"/>
          <p:nvPr>
            <p:ph idx="4" type="body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11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" type="body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3_Placeholder">
  <p:cSld name="63_Placehol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/>
          <p:nvPr>
            <p:ph idx="2" type="pic"/>
          </p:nvPr>
        </p:nvSpPr>
        <p:spPr>
          <a:xfrm>
            <a:off x="6823192" y="1395665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53"/>
          <p:cNvSpPr/>
          <p:nvPr>
            <p:ph idx="3" type="pic"/>
          </p:nvPr>
        </p:nvSpPr>
        <p:spPr>
          <a:xfrm>
            <a:off x="8449235" y="1395665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53"/>
          <p:cNvSpPr/>
          <p:nvPr>
            <p:ph idx="4" type="pic"/>
          </p:nvPr>
        </p:nvSpPr>
        <p:spPr>
          <a:xfrm>
            <a:off x="10075277" y="1395665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53"/>
          <p:cNvSpPr/>
          <p:nvPr>
            <p:ph idx="5" type="pic"/>
          </p:nvPr>
        </p:nvSpPr>
        <p:spPr>
          <a:xfrm>
            <a:off x="6823192" y="3021283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53"/>
          <p:cNvSpPr/>
          <p:nvPr>
            <p:ph idx="6" type="pic"/>
          </p:nvPr>
        </p:nvSpPr>
        <p:spPr>
          <a:xfrm>
            <a:off x="8449235" y="3021283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53"/>
          <p:cNvSpPr/>
          <p:nvPr>
            <p:ph idx="7" type="pic"/>
          </p:nvPr>
        </p:nvSpPr>
        <p:spPr>
          <a:xfrm>
            <a:off x="10075277" y="3021283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53"/>
          <p:cNvSpPr/>
          <p:nvPr>
            <p:ph idx="8" type="pic"/>
          </p:nvPr>
        </p:nvSpPr>
        <p:spPr>
          <a:xfrm>
            <a:off x="6823192" y="4646902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53"/>
          <p:cNvSpPr/>
          <p:nvPr>
            <p:ph idx="9" type="pic"/>
          </p:nvPr>
        </p:nvSpPr>
        <p:spPr>
          <a:xfrm>
            <a:off x="8449235" y="4646902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53"/>
          <p:cNvSpPr/>
          <p:nvPr/>
        </p:nvSpPr>
        <p:spPr>
          <a:xfrm>
            <a:off x="10075277" y="4646902"/>
            <a:ext cx="1439793" cy="143941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1" name="Google Shape;31;p53"/>
          <p:cNvSpPr/>
          <p:nvPr>
            <p:ph idx="13" type="pic"/>
          </p:nvPr>
        </p:nvSpPr>
        <p:spPr>
          <a:xfrm>
            <a:off x="10075277" y="4646902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laceholder-minus">
  <p:cSld name="1_Placeholder-minu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4"/>
          <p:cNvSpPr/>
          <p:nvPr>
            <p:ph idx="2" type="pic"/>
          </p:nvPr>
        </p:nvSpPr>
        <p:spPr>
          <a:xfrm>
            <a:off x="8522283" y="3452686"/>
            <a:ext cx="2173091" cy="21488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4"/>
          <p:cNvSpPr/>
          <p:nvPr>
            <p:ph idx="3" type="pic"/>
          </p:nvPr>
        </p:nvSpPr>
        <p:spPr>
          <a:xfrm>
            <a:off x="6076945" y="3452686"/>
            <a:ext cx="2173091" cy="21488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ImageLayout">
  <p:cSld name="9_Image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5"/>
          <p:cNvSpPr/>
          <p:nvPr>
            <p:ph idx="2" type="pic"/>
          </p:nvPr>
        </p:nvSpPr>
        <p:spPr>
          <a:xfrm>
            <a:off x="7654371" y="2322972"/>
            <a:ext cx="2212633" cy="2212057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5"/>
          <p:cNvSpPr/>
          <p:nvPr>
            <p:ph idx="3" type="pic"/>
          </p:nvPr>
        </p:nvSpPr>
        <p:spPr>
          <a:xfrm>
            <a:off x="9979367" y="2322972"/>
            <a:ext cx="2212633" cy="2212057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55"/>
          <p:cNvSpPr/>
          <p:nvPr>
            <p:ph idx="4" type="pic"/>
          </p:nvPr>
        </p:nvSpPr>
        <p:spPr>
          <a:xfrm>
            <a:off x="9979367" y="0"/>
            <a:ext cx="2212633" cy="2212057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55"/>
          <p:cNvSpPr/>
          <p:nvPr>
            <p:ph idx="5" type="pic"/>
          </p:nvPr>
        </p:nvSpPr>
        <p:spPr>
          <a:xfrm>
            <a:off x="9979367" y="4645943"/>
            <a:ext cx="2212633" cy="2212057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55"/>
          <p:cNvSpPr/>
          <p:nvPr>
            <p:ph idx="6" type="pic"/>
          </p:nvPr>
        </p:nvSpPr>
        <p:spPr>
          <a:xfrm>
            <a:off x="5329375" y="4645943"/>
            <a:ext cx="2212633" cy="2212057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55"/>
          <p:cNvSpPr/>
          <p:nvPr>
            <p:ph idx="7" type="pic"/>
          </p:nvPr>
        </p:nvSpPr>
        <p:spPr>
          <a:xfrm>
            <a:off x="7654371" y="4645943"/>
            <a:ext cx="2212633" cy="2212057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" type="body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" type="body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2" type="body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9" name="Google Shape;9;p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11.jpg"/><Relationship Id="rId13" Type="http://schemas.openxmlformats.org/officeDocument/2006/relationships/image" Target="../media/image15.png"/><Relationship Id="rId1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31.jpg"/><Relationship Id="rId9" Type="http://schemas.openxmlformats.org/officeDocument/2006/relationships/image" Target="../media/image6.jpg"/><Relationship Id="rId15" Type="http://schemas.openxmlformats.org/officeDocument/2006/relationships/image" Target="../media/image30.png"/><Relationship Id="rId14" Type="http://schemas.openxmlformats.org/officeDocument/2006/relationships/image" Target="../media/image19.png"/><Relationship Id="rId5" Type="http://schemas.openxmlformats.org/officeDocument/2006/relationships/image" Target="../media/image9.jpg"/><Relationship Id="rId6" Type="http://schemas.openxmlformats.org/officeDocument/2006/relationships/image" Target="../media/image16.png"/><Relationship Id="rId7" Type="http://schemas.openxmlformats.org/officeDocument/2006/relationships/image" Target="../media/image8.jpg"/><Relationship Id="rId8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8.jpg"/><Relationship Id="rId5" Type="http://schemas.openxmlformats.org/officeDocument/2006/relationships/image" Target="../media/image28.png"/><Relationship Id="rId6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22.jpg"/><Relationship Id="rId5" Type="http://schemas.openxmlformats.org/officeDocument/2006/relationships/image" Target="../media/image3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comments" Target="../comments/comment1.xml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Relationship Id="rId4" Type="http://schemas.openxmlformats.org/officeDocument/2006/relationships/image" Target="../media/image4.png"/><Relationship Id="rId5" Type="http://schemas.openxmlformats.org/officeDocument/2006/relationships/image" Target="../media/image3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jp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jpg"/><Relationship Id="rId4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jpg"/><Relationship Id="rId4" Type="http://schemas.openxmlformats.org/officeDocument/2006/relationships/image" Target="../media/image45.jpg"/><Relationship Id="rId5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"/>
          <p:cNvSpPr txBox="1"/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/>
              <a:t>Munkavégző Drónok a Mezőgazdaságban</a:t>
            </a:r>
            <a:endParaRPr/>
          </a:p>
        </p:txBody>
      </p:sp>
      <p:sp>
        <p:nvSpPr>
          <p:cNvPr id="84" name="Google Shape;84;p1"/>
          <p:cNvSpPr txBox="1"/>
          <p:nvPr>
            <p:ph idx="1" type="subTitle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/>
              <a:t>Kijuttatás tervezése és annak folyamatai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3900" y="1145665"/>
            <a:ext cx="7658100" cy="407784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0" y="1041009"/>
            <a:ext cx="11226800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függetlenül használható a talajállapottól, illetve növény méretétől, fenológiai fázisától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kezelések időben elvégezhetők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nincs taposási kár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elkerülhető a talaj felesleges tömörítése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differenciált, helyspecifikus kijuttatás, foltkezelés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soriránytól független kijuttatást tesz lehetővé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Ebből kifolyólag:</a:t>
            </a:r>
            <a:endParaRPr b="0" i="0" sz="200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költségoptimalizálás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csökkentett környezetterhelés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precíziós gazdálkodásba jól beilleszthető</a:t>
            </a:r>
            <a:endParaRPr b="1" i="0" sz="24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321547" y="126609"/>
            <a:ext cx="115557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Permetező drón használatának előnyei</a:t>
            </a:r>
            <a:endParaRPr b="1" i="0" sz="3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bemutatása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26800" y="2163266"/>
            <a:ext cx="954085" cy="53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/>
          <p:cNvPicPr preferRelativeResize="0"/>
          <p:nvPr/>
        </p:nvPicPr>
        <p:blipFill rotWithShape="1">
          <a:blip r:embed="rId3">
            <a:alphaModFix/>
          </a:blip>
          <a:srcRect b="16938" l="0" r="0" t="0"/>
          <a:stretch/>
        </p:blipFill>
        <p:spPr>
          <a:xfrm>
            <a:off x="-1" y="1041400"/>
            <a:ext cx="12192001" cy="517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0" y="95205"/>
            <a:ext cx="11226800" cy="2431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Permetező drón használatának lehetőségei</a:t>
            </a:r>
            <a:endParaRPr b="1" i="0" sz="32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Felázott talajon történő vegyszer kijuttatás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Gyakoribb kezelés lehetősége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Folt kezelés/kihagyás </a:t>
            </a:r>
            <a:endParaRPr b="1" i="0" sz="24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- Érésgyorsítás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b="38045" l="29690" r="39773" t="10094"/>
          <a:stretch/>
        </p:blipFill>
        <p:spPr>
          <a:xfrm>
            <a:off x="4651522" y="4563965"/>
            <a:ext cx="1910658" cy="217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4">
            <a:alphaModFix/>
          </a:blip>
          <a:srcRect b="26495" l="12052" r="10769" t="16411"/>
          <a:stretch/>
        </p:blipFill>
        <p:spPr>
          <a:xfrm>
            <a:off x="7012044" y="147353"/>
            <a:ext cx="5179956" cy="287393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491060" y="3021283"/>
            <a:ext cx="6145881" cy="2816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tartály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szűrők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szivattyúk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csövek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dekompresszor szelepek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Fúvókák (hidraulikus, CDA)</a:t>
            </a:r>
            <a:endParaRPr b="1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7F7F7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491060" y="1317635"/>
            <a:ext cx="547241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4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 permetező rendszer bemutatása</a:t>
            </a:r>
            <a:endParaRPr b="1" i="0" sz="40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23"/>
          <p:cNvPicPr preferRelativeResize="0"/>
          <p:nvPr>
            <p:ph idx="6" type="pic"/>
          </p:nvPr>
        </p:nvPicPr>
        <p:blipFill rotWithShape="1">
          <a:blip r:embed="rId5">
            <a:alphaModFix/>
          </a:blip>
          <a:srcRect b="0" l="3704" r="3704" t="0"/>
          <a:stretch/>
        </p:blipFill>
        <p:spPr>
          <a:xfrm>
            <a:off x="6296132" y="4789099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60" name="Google Shape;160;p23"/>
          <p:cNvPicPr preferRelativeResize="0"/>
          <p:nvPr>
            <p:ph idx="13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79387" y="3269630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61" name="Google Shape;161;p23"/>
          <p:cNvPicPr preferRelativeResize="0"/>
          <p:nvPr>
            <p:ph idx="8" type="pic"/>
          </p:nvPr>
        </p:nvPicPr>
        <p:blipFill rotWithShape="1">
          <a:blip r:embed="rId7">
            <a:alphaModFix/>
          </a:blip>
          <a:srcRect b="9234" l="0" r="0" t="17285"/>
          <a:stretch/>
        </p:blipFill>
        <p:spPr>
          <a:xfrm>
            <a:off x="2776262" y="2786861"/>
            <a:ext cx="2157617" cy="152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62" name="Google Shape;162;p23"/>
          <p:cNvPicPr preferRelativeResize="0"/>
          <p:nvPr>
            <p:ph idx="4" type="pic"/>
          </p:nvPr>
        </p:nvPicPr>
        <p:blipFill rotWithShape="1">
          <a:blip r:embed="rId8">
            <a:alphaModFix/>
          </a:blip>
          <a:srcRect b="0" l="-2884" r="29384" t="0"/>
          <a:stretch/>
        </p:blipFill>
        <p:spPr>
          <a:xfrm>
            <a:off x="10716000" y="1643580"/>
            <a:ext cx="1476000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63" name="Google Shape;163;p23"/>
          <p:cNvPicPr preferRelativeResize="0"/>
          <p:nvPr>
            <p:ph idx="7" type="pic"/>
          </p:nvPr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75277" y="3021283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64" name="Google Shape;164;p23"/>
          <p:cNvPicPr preferRelativeResize="0"/>
          <p:nvPr>
            <p:ph idx="5" type="pic"/>
          </p:nvPr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98455" y="3358994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94594" y="2363290"/>
            <a:ext cx="954085" cy="53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653047" y="3351469"/>
            <a:ext cx="1605422" cy="160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>
            <p:ph idx="2" type="pic"/>
          </p:nvPr>
        </p:nvPicPr>
        <p:blipFill rotWithShape="1">
          <a:blip r:embed="rId13">
            <a:alphaModFix/>
          </a:blip>
          <a:srcRect b="0" l="4651" r="4650" t="0"/>
          <a:stretch/>
        </p:blipFill>
        <p:spPr>
          <a:xfrm>
            <a:off x="10100915" y="4646901"/>
            <a:ext cx="1439793" cy="143941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14">
            <a:alphaModFix/>
          </a:blip>
          <a:srcRect b="11198" l="34713" r="54865" t="63211"/>
          <a:stretch/>
        </p:blipFill>
        <p:spPr>
          <a:xfrm>
            <a:off x="8182913" y="4625130"/>
            <a:ext cx="1419109" cy="193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090512" y="2565719"/>
            <a:ext cx="1703126" cy="2197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8342" y="545909"/>
            <a:ext cx="2578291" cy="257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548" l="0" r="0" t="15014"/>
          <a:stretch/>
        </p:blipFill>
        <p:spPr>
          <a:xfrm>
            <a:off x="8537273" y="3124200"/>
            <a:ext cx="2912502" cy="24587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76" name="Google Shape;176;p24"/>
          <p:cNvSpPr/>
          <p:nvPr/>
        </p:nvSpPr>
        <p:spPr>
          <a:xfrm>
            <a:off x="310986" y="545909"/>
            <a:ext cx="5686791" cy="5447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Tartály típusok:</a:t>
            </a:r>
            <a:endParaRPr b="1" i="0" sz="32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Permetező, repítő tárcsás granulátum szóró </a:t>
            </a:r>
            <a:endParaRPr/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t/>
            </a:r>
            <a:endParaRPr b="1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Jellemző tartály térfogat:</a:t>
            </a:r>
            <a:endParaRPr b="1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10 liter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16 liter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20 liter</a:t>
            </a:r>
            <a:endParaRPr/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t/>
            </a:r>
            <a:endParaRPr b="1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Tartály elhelyezkedés:</a:t>
            </a:r>
            <a:endParaRPr b="1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Rögzített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Cserélhető</a:t>
            </a:r>
            <a:endParaRPr/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8739" y="3986791"/>
            <a:ext cx="2223436" cy="287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0" l="12084" r="12084" t="0"/>
          <a:stretch/>
        </p:blipFill>
        <p:spPr>
          <a:xfrm>
            <a:off x="5997777" y="1196033"/>
            <a:ext cx="2173091" cy="21488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5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17" y="4645944"/>
            <a:ext cx="2867283" cy="2150462"/>
          </a:xfrm>
          <a:prstGeom prst="rect">
            <a:avLst/>
          </a:prstGeom>
          <a:solidFill>
            <a:srgbClr val="F3F3F5"/>
          </a:solidFill>
          <a:ln>
            <a:noFill/>
          </a:ln>
        </p:spPr>
      </p:pic>
      <p:sp>
        <p:nvSpPr>
          <p:cNvPr id="184" name="Google Shape;184;p25"/>
          <p:cNvSpPr/>
          <p:nvPr/>
        </p:nvSpPr>
        <p:spPr>
          <a:xfrm>
            <a:off x="3441748" y="586383"/>
            <a:ext cx="653727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4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Vezérlés</a:t>
            </a:r>
            <a:endParaRPr b="0" i="0" sz="4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5"/>
          <p:cNvSpPr/>
          <p:nvPr/>
        </p:nvSpPr>
        <p:spPr>
          <a:xfrm>
            <a:off x="651231" y="1468995"/>
            <a:ext cx="6424126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Főbb részek: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Szoftver: Telepített, vagy csatlakoztatható okos eszköz része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Joystick</a:t>
            </a:r>
            <a:endParaRPr b="1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Mobil internet tartó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USB port</a:t>
            </a:r>
            <a:endParaRPr b="1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SD kártya olvasó és funkciója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Kiegészítő gombok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Akkumulátor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b="1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RTK modul</a:t>
            </a:r>
            <a:endParaRPr b="1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24812" l="8437" r="7134" t="0"/>
          <a:stretch/>
        </p:blipFill>
        <p:spPr>
          <a:xfrm>
            <a:off x="6353241" y="3889365"/>
            <a:ext cx="2790760" cy="2907041"/>
          </a:xfrm>
          <a:prstGeom prst="rect">
            <a:avLst/>
          </a:prstGeom>
          <a:solidFill>
            <a:srgbClr val="F3F3F5"/>
          </a:solidFill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 rotWithShape="1">
          <a:blip r:embed="rId5">
            <a:alphaModFix/>
          </a:blip>
          <a:srcRect b="0" l="10033" r="0" t="18653"/>
          <a:stretch/>
        </p:blipFill>
        <p:spPr>
          <a:xfrm>
            <a:off x="7778492" y="798017"/>
            <a:ext cx="4340225" cy="3091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>
            <p:ph type="title"/>
          </p:nvPr>
        </p:nvSpPr>
        <p:spPr>
          <a:xfrm>
            <a:off x="0" y="1"/>
            <a:ext cx="10515600" cy="1821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hu-HU" sz="2800"/>
              <a:t>A permetező drón információs felülete és beállítási lehetőségei</a:t>
            </a:r>
            <a:br>
              <a:rPr b="1" lang="hu-HU" sz="2800"/>
            </a:br>
            <a:br>
              <a:rPr lang="hu-HU" sz="2800"/>
            </a:br>
            <a:r>
              <a:rPr lang="hu-HU" sz="2400"/>
              <a:t>Információ a kezelőről és a repülésekről</a:t>
            </a:r>
            <a:endParaRPr sz="2400"/>
          </a:p>
        </p:txBody>
      </p:sp>
      <p:sp>
        <p:nvSpPr>
          <p:cNvPr id="193" name="Google Shape;193;p26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94" name="Google Shape;19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821409"/>
            <a:ext cx="6100997" cy="407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1003" y="1821409"/>
            <a:ext cx="6100997" cy="407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296055" y="0"/>
            <a:ext cx="10459387" cy="2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2800"/>
              <a:t>A </a:t>
            </a:r>
            <a:r>
              <a:rPr b="1" lang="hu-HU" sz="2800"/>
              <a:t>permetező drón inf</a:t>
            </a:r>
            <a:r>
              <a:rPr lang="hu-HU" sz="2800"/>
              <a:t>ormáció</a:t>
            </a:r>
            <a:r>
              <a:rPr b="1" lang="hu-HU" sz="2800"/>
              <a:t>s felülete és beállítási lehetőségei</a:t>
            </a:r>
            <a:br>
              <a:rPr b="1" lang="hu-HU" sz="2400"/>
            </a:br>
            <a:br>
              <a:rPr lang="hu-HU" sz="2400"/>
            </a:br>
            <a:r>
              <a:rPr b="0" lang="hu-HU" sz="2400"/>
              <a:t>Információ az automata jellegű repülések során kezelt területekről </a:t>
            </a:r>
            <a:br>
              <a:rPr lang="hu-HU" sz="2400"/>
            </a:br>
            <a:br>
              <a:rPr lang="hu-HU" sz="2400"/>
            </a:br>
            <a:endParaRPr sz="2400"/>
          </a:p>
        </p:txBody>
      </p:sp>
      <p:sp>
        <p:nvSpPr>
          <p:cNvPr id="201" name="Google Shape;201;p27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202" name="Google Shape;20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54536"/>
            <a:ext cx="5951095" cy="383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1095" y="2154537"/>
            <a:ext cx="6240906" cy="3830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d03d5b2036_1_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9" r="168" t="0"/>
          <a:stretch/>
        </p:blipFill>
        <p:spPr>
          <a:xfrm>
            <a:off x="16751" y="0"/>
            <a:ext cx="12165294" cy="61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d03d5b2036_1_5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69" r="168" t="0"/>
          <a:stretch/>
        </p:blipFill>
        <p:spPr>
          <a:xfrm>
            <a:off x="16750" y="1"/>
            <a:ext cx="12175249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d03d5b2036_1_5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Repülések és munkaterület megtervezése</a:t>
            </a:r>
            <a:endParaRPr/>
          </a:p>
        </p:txBody>
      </p:sp>
      <p:sp>
        <p:nvSpPr>
          <p:cNvPr id="211" name="Google Shape;211;gd03d5b2036_1_5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hu-HU" sz="3200"/>
              <a:t>Terület kimérés, kijelölés</a:t>
            </a:r>
            <a:endParaRPr/>
          </a:p>
          <a:p>
            <a:pPr indent="-1714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 b="1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•	kimérés kontrollerrel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•	kimérés RTK modullal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•	kimérés drónnal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•	kijelölés külső szoftver rendszerben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•	kész repülési terv szerkesztése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•	műveletek végrehajtása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12" name="Google Shape;212;gd03d5b2036_1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2641" y="2055949"/>
            <a:ext cx="6169402" cy="448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Repülések és munkaterület megtervezése</a:t>
            </a:r>
            <a:endParaRPr/>
          </a:p>
        </p:txBody>
      </p:sp>
      <p:sp>
        <p:nvSpPr>
          <p:cNvPr id="218" name="Google Shape;218;p28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Külső szoftverrel előre tervezés, a területi sajátosságokat figyelembe véve</a:t>
            </a:r>
            <a:endParaRPr/>
          </a:p>
        </p:txBody>
      </p:sp>
      <p:pic>
        <p:nvPicPr>
          <p:cNvPr id="219" name="Google Shape;219;p28"/>
          <p:cNvPicPr preferRelativeResize="0"/>
          <p:nvPr/>
        </p:nvPicPr>
        <p:blipFill rotWithShape="1">
          <a:blip r:embed="rId3">
            <a:alphaModFix/>
          </a:blip>
          <a:srcRect b="-1375" l="30968" r="1907" t="1376"/>
          <a:stretch/>
        </p:blipFill>
        <p:spPr>
          <a:xfrm rot="5400000">
            <a:off x="7305001" y="2110464"/>
            <a:ext cx="3419335" cy="471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6609" y="5638096"/>
            <a:ext cx="954085" cy="53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648766"/>
            <a:ext cx="6525890" cy="3528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648325"/>
            <a:ext cx="954085" cy="5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Műveleti módok</a:t>
            </a:r>
            <a:endParaRPr/>
          </a:p>
        </p:txBody>
      </p:sp>
      <p:sp>
        <p:nvSpPr>
          <p:cNvPr id="228" name="Google Shape;228;p29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1. Automata, előre tervezett repülés: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- előkészített adatokból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- helyszíni kimérés után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09116" y="2440525"/>
            <a:ext cx="5982884" cy="37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915" y="2863352"/>
            <a:ext cx="954085" cy="53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idx="1" type="body"/>
          </p:nvPr>
        </p:nvSpPr>
        <p:spPr>
          <a:xfrm>
            <a:off x="321547" y="204952"/>
            <a:ext cx="11555605" cy="5972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Tartalomjegyzék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Permetező drónok bemutatása</a:t>
            </a:r>
            <a:endParaRPr sz="24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Permetező drónok felhasználásának előnyei</a:t>
            </a:r>
            <a:endParaRPr sz="24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Permetező rendszer bemutatása</a:t>
            </a:r>
            <a:endParaRPr sz="24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A vezérlő (kontroller) bemutatása</a:t>
            </a:r>
            <a:endParaRPr sz="24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A drónok információs felületének ismertetése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Műveleti terület kijelölési módok</a:t>
            </a:r>
            <a:endParaRPr sz="24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Permetezés beállítási szempontok</a:t>
            </a:r>
            <a:endParaRPr sz="24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Nagyüzemi munkafolyamatok 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Elsodródás , környezetvédelem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Munkabiztonság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hu-HU" sz="2400"/>
              <a:t>Képesítések, jogosítványok</a:t>
            </a:r>
            <a:endParaRPr/>
          </a:p>
          <a:p>
            <a:pPr indent="-4000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4000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4000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4000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4000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Műveleti módok</a:t>
            </a:r>
            <a:endParaRPr/>
          </a:p>
        </p:txBody>
      </p:sp>
      <p:sp>
        <p:nvSpPr>
          <p:cNvPr id="236" name="Google Shape;236;p30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2. A-B útvonal: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Nincs szükség előzetesen kimérni a területet,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mivel a drón automatikusan megtervezi 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repülési útvonalat magának a művelet közben.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0047" y="2548646"/>
            <a:ext cx="42672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3162" y="2934790"/>
            <a:ext cx="954085" cy="53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Műveleti módok</a:t>
            </a:r>
            <a:endParaRPr/>
          </a:p>
        </p:txBody>
      </p:sp>
      <p:sp>
        <p:nvSpPr>
          <p:cNvPr id="244" name="Google Shape;244;p31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3. Manuális művelet: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Ez a mód a rövid, szakaszos permetezési igényű,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bonyolult elrendezésű és kis méretű területre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alkalmazandó.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45" name="Google Shape;24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0047" y="2548646"/>
            <a:ext cx="42672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23162" y="2934790"/>
            <a:ext cx="954085" cy="53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Repülések és munkaterület megtervezésének lépései</a:t>
            </a:r>
            <a:endParaRPr/>
          </a:p>
        </p:txBody>
      </p:sp>
      <p:sp>
        <p:nvSpPr>
          <p:cNvPr id="252" name="Google Shape;252;p32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- Sarok pontok megadása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- Tereptárgyak egyéb akadályok és nem kezelendő területek megadása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- Kalibrációs pont meghatározása, bejelölése</a:t>
            </a:r>
            <a:endParaRPr/>
          </a:p>
        </p:txBody>
      </p:sp>
      <p:pic>
        <p:nvPicPr>
          <p:cNvPr id="253" name="Google Shape;253;p32"/>
          <p:cNvPicPr preferRelativeResize="0"/>
          <p:nvPr/>
        </p:nvPicPr>
        <p:blipFill rotWithShape="1">
          <a:blip r:embed="rId3">
            <a:alphaModFix/>
          </a:blip>
          <a:srcRect b="0" l="15301" r="-54" t="0"/>
          <a:stretch/>
        </p:blipFill>
        <p:spPr>
          <a:xfrm>
            <a:off x="7625679" y="3534809"/>
            <a:ext cx="4251568" cy="3099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Magassági beállítások, szántóföldi kultúra szerint</a:t>
            </a:r>
            <a:endParaRPr/>
          </a:p>
        </p:txBody>
      </p:sp>
      <p:sp>
        <p:nvSpPr>
          <p:cNvPr id="259" name="Google Shape;259;p33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b="1" lang="hu-HU"/>
              <a:t>Szántóföldi beállítás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Gabona méretű növények: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Jellemzően 1,5-2,8 m magasság közt kell beállítani a magasságot,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A további beállítások, úgy mint sebesség, lémennyiség, a kezelés céljának, valamint az időjárási körülmények, és a fenológiai állapot függvényében történnek.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(Kontakt gombaölő és becőragasztó hatékony kijuttatására nem alkalmasak a jelenlegi permetező drónok!)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Napraforgó, kukorica: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Fenológiai fázis alapján kell elvégezni a beállításokat, azonban ha a teljes fejlettséget vesszük alapul, úgy 1,9-3,4 m közt van jellemzően a repülési magasság.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A további beállítás itt is függ a gabonánál leírtaktól.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Magassági beállítások ültetvény szerint</a:t>
            </a:r>
            <a:endParaRPr/>
          </a:p>
        </p:txBody>
      </p:sp>
      <p:sp>
        <p:nvSpPr>
          <p:cNvPr id="265" name="Google Shape;265;p34"/>
          <p:cNvSpPr txBox="1"/>
          <p:nvPr>
            <p:ph idx="1" type="body"/>
          </p:nvPr>
        </p:nvSpPr>
        <p:spPr>
          <a:xfrm>
            <a:off x="0" y="1825625"/>
            <a:ext cx="11877247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b="1" lang="hu-HU"/>
              <a:t>Ültetvény mód beállítás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Szőlő: 2,3-4 m között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Intenzív gyümölcsös: 3,6-6 m között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A további beállítások, úgy mint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sebesség, lémennyiség, a kezelés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céljának, valamint az időjárási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körülmények függvényében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történnek.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rPr lang="hu-HU"/>
              <a:t>Lemosó permetezésre nem alkalmas a drón!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75630"/>
              <a:buNone/>
            </a:pPr>
            <a:r>
              <a:t/>
            </a:r>
            <a:endParaRPr/>
          </a:p>
        </p:txBody>
      </p:sp>
      <p:pic>
        <p:nvPicPr>
          <p:cNvPr id="266" name="Google Shape;26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125" y="1518771"/>
            <a:ext cx="6619875" cy="496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2125" y="5907460"/>
            <a:ext cx="954085" cy="53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Nagyüzemi munkafolyamatok</a:t>
            </a:r>
            <a:endParaRPr/>
          </a:p>
        </p:txBody>
      </p:sp>
      <p:sp>
        <p:nvSpPr>
          <p:cNvPr id="273" name="Google Shape;273;p35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Terület felmérése, munkatervezés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Drón inputtal történő ellátása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Drón energia forrás (akkumulátor) töltése, cseréje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Vezérlő (kontroller) akkumulátor cseréje</a:t>
            </a:r>
            <a:endParaRPr/>
          </a:p>
        </p:txBody>
      </p:sp>
      <p:pic>
        <p:nvPicPr>
          <p:cNvPr id="274" name="Google Shape;27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6303" y="0"/>
            <a:ext cx="38556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Nagyüzemi munkafolyamatok, humán erőforrás</a:t>
            </a:r>
            <a:endParaRPr/>
          </a:p>
        </p:txBody>
      </p:sp>
      <p:sp>
        <p:nvSpPr>
          <p:cNvPr id="280" name="Google Shape;280;p36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Munkavédelmi és munkaszervezési okokból kifolyólag egyedül NEM lehet drónos permetezést folytatni!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Személyzet száma függ a drónok számától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Vezető drón kezelő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Másod drón kezelő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Kiszolgáló személyzet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Nagyüzemi munkafolyamatokhoz szükséges eszközök</a:t>
            </a:r>
            <a:endParaRPr/>
          </a:p>
        </p:txBody>
      </p:sp>
      <p:sp>
        <p:nvSpPr>
          <p:cNvPr id="286" name="Google Shape;286;p37"/>
          <p:cNvSpPr txBox="1"/>
          <p:nvPr>
            <p:ph idx="1" type="body"/>
          </p:nvPr>
        </p:nvSpPr>
        <p:spPr>
          <a:xfrm>
            <a:off x="321547" y="1825625"/>
            <a:ext cx="5593478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Drón 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Kontroller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Akkumulátorok 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Töltők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Aggregátor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Input anyagok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Víz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hu-HU"/>
              <a:t>Permetlé keverő eszközök, vagy apparátus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87" name="Google Shape;28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5025" y="1647359"/>
            <a:ext cx="6276975" cy="4707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Ökonómiai és ökológiai szempontok</a:t>
            </a:r>
            <a:endParaRPr/>
          </a:p>
        </p:txBody>
      </p:sp>
      <p:sp>
        <p:nvSpPr>
          <p:cNvPr id="293" name="Google Shape;293;p38"/>
          <p:cNvSpPr txBox="1"/>
          <p:nvPr>
            <p:ph idx="1" type="body"/>
          </p:nvPr>
        </p:nvSpPr>
        <p:spPr>
          <a:xfrm>
            <a:off x="321547" y="1825625"/>
            <a:ext cx="4531807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Becslések szerint az állományszárítás 5-20% termésveszteséget okozhat a földigépek használatakor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kipergő termés szemek a jövő évi árvakelések számát növelik</a:t>
            </a:r>
            <a:endParaRPr/>
          </a:p>
        </p:txBody>
      </p:sp>
      <p:pic>
        <p:nvPicPr>
          <p:cNvPr id="294" name="Google Shape;29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3354" y="1758461"/>
            <a:ext cx="6799385" cy="509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91740" y="0"/>
            <a:ext cx="3700260" cy="277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3354" y="1786585"/>
            <a:ext cx="954085" cy="53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915" y="2236466"/>
            <a:ext cx="954085" cy="53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9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Elsodródás, párolgás, környezetvédelem</a:t>
            </a:r>
            <a:endParaRPr/>
          </a:p>
        </p:txBody>
      </p:sp>
      <p:sp>
        <p:nvSpPr>
          <p:cNvPr id="303" name="Google Shape;303;p39"/>
          <p:cNvSpPr txBox="1"/>
          <p:nvPr>
            <p:ph idx="1" type="body"/>
          </p:nvPr>
        </p:nvSpPr>
        <p:spPr>
          <a:xfrm>
            <a:off x="321547" y="1825625"/>
            <a:ext cx="4531807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Szélérzékenység csökkentése megfelelő beállításokkal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Legveszélyesebb a herbicid hatású és a taglózó hatású rovarölő vegyszerek kijuttatása szakszerűtlen módon és rossz időjárási körülmények esetén. </a:t>
            </a:r>
            <a:endParaRPr/>
          </a:p>
        </p:txBody>
      </p:sp>
      <p:pic>
        <p:nvPicPr>
          <p:cNvPr id="304" name="Google Shape;30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3354" y="1354015"/>
            <a:ext cx="7338646" cy="550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915" y="4677865"/>
            <a:ext cx="954085" cy="53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321547" y="728663"/>
            <a:ext cx="11555605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/>
            </a:pPr>
            <a:r>
              <a:rPr lang="hu-HU" sz="6000"/>
              <a:t>Permetező drónok bemutatása</a:t>
            </a:r>
            <a:endParaRPr sz="6000"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/>
            </a:pPr>
            <a:r>
              <a:rPr lang="hu-HU" sz="6000"/>
              <a:t>Permetező drón használatának előnyei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/>
            </a:pPr>
            <a:r>
              <a:rPr lang="hu-HU" sz="6000"/>
              <a:t>Permetező drón használatának lehetőségei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/>
            </a:pPr>
            <a:r>
              <a:rPr lang="hu-HU" sz="6000"/>
              <a:t>A permetező rendszer bemutatása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/>
            </a:pPr>
            <a:r>
              <a:rPr lang="hu-HU" sz="6000"/>
              <a:t>Tartály típusok</a:t>
            </a:r>
            <a:endParaRPr sz="6000"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/>
            </a:pPr>
            <a:r>
              <a:rPr lang="hu-HU" sz="6000"/>
              <a:t>Vezérlés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/>
            </a:pPr>
            <a:r>
              <a:rPr lang="hu-HU" sz="6000"/>
              <a:t>A permetező drón információs felülete és beállítási lehetőségei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/>
            </a:pPr>
            <a:r>
              <a:rPr lang="hu-HU" sz="6000"/>
              <a:t>Repülések és munkaterület megtervezése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/>
            </a:pPr>
            <a:r>
              <a:rPr lang="hu-HU" sz="6000"/>
              <a:t>Műveleti módok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/>
            </a:pPr>
            <a:r>
              <a:rPr lang="hu-HU" sz="6000"/>
              <a:t>Repülések és munkaterület megtervezésének lépései</a:t>
            </a:r>
            <a:endParaRPr/>
          </a:p>
          <a:p>
            <a:pPr indent="-4000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51209"/>
              <a:buFont typeface="Arial"/>
              <a:buNone/>
            </a:pPr>
            <a:r>
              <a:t/>
            </a:r>
            <a:endParaRPr sz="7400"/>
          </a:p>
          <a:p>
            <a:pPr indent="-4000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35338"/>
              <a:buFont typeface="Arial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35338"/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 txBox="1"/>
          <p:nvPr>
            <p:ph type="title"/>
          </p:nvPr>
        </p:nvSpPr>
        <p:spPr>
          <a:xfrm>
            <a:off x="321547" y="0"/>
            <a:ext cx="11555700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Címsorrend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Méhkímélő technológia</a:t>
            </a:r>
            <a:endParaRPr/>
          </a:p>
        </p:txBody>
      </p:sp>
      <p:sp>
        <p:nvSpPr>
          <p:cNvPr id="311" name="Google Shape;311;p40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permetező drónok tájékozódási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technológiája lehetővé teszi 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csillagászati naplemente utáni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növényvédelmi eljárások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kivitelezését.</a:t>
            </a:r>
            <a:endParaRPr/>
          </a:p>
        </p:txBody>
      </p:sp>
      <p:pic>
        <p:nvPicPr>
          <p:cNvPr id="312" name="Google Shape;31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6062" y="1690825"/>
            <a:ext cx="6775938" cy="508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37915" y="6176825"/>
            <a:ext cx="954085" cy="53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Munkabiztonság</a:t>
            </a:r>
            <a:endParaRPr/>
          </a:p>
        </p:txBody>
      </p:sp>
      <p:sp>
        <p:nvSpPr>
          <p:cNvPr id="319" name="Google Shape;319;p41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Terület adottságainak figyelembevétele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repülés előkészítésekor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Személy, élőlények és vagyon védelme</a:t>
            </a:r>
            <a:endParaRPr/>
          </a:p>
        </p:txBody>
      </p:sp>
      <p:pic>
        <p:nvPicPr>
          <p:cNvPr id="320" name="Google Shape;32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0461" y="164123"/>
            <a:ext cx="5861539" cy="439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6861" y="2766646"/>
            <a:ext cx="5455139" cy="409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37915" y="3120528"/>
            <a:ext cx="954085" cy="53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Képesítések, jogosítványok</a:t>
            </a:r>
            <a:endParaRPr/>
          </a:p>
        </p:txBody>
      </p:sp>
      <p:sp>
        <p:nvSpPr>
          <p:cNvPr id="328" name="Google Shape;328;p42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/>
              <a:t>Jelenlegi jogszabályi környezet még nem teszi lehetővé a permetező drónok hivatalos jogosítvánnyal történő kezelését, azonban a törvény kidolgozása folyamatban van.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/>
              <a:t>Ettől függetlenül kijelenthető, hogy a szükséges ismereteket nem nélkülözheti az optimális drón kezelő: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Font typeface="Arial"/>
              <a:buChar char="•"/>
            </a:pPr>
            <a:r>
              <a:rPr lang="hu-HU"/>
              <a:t>Agronómia (elsősorban növényvédelem)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Font typeface="Arial"/>
              <a:buChar char="•"/>
            </a:pPr>
            <a:r>
              <a:rPr lang="hu-HU"/>
              <a:t>Légi jártasság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Font typeface="Arial"/>
              <a:buChar char="•"/>
            </a:pPr>
            <a:r>
              <a:rPr lang="hu-HU"/>
              <a:t>Jogi ismeret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Font typeface="Arial"/>
              <a:buChar char="•"/>
            </a:pPr>
            <a:r>
              <a:rPr lang="hu-HU"/>
              <a:t>Kijuttatás technológia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Font typeface="Arial"/>
              <a:buChar char="•"/>
            </a:pPr>
            <a:r>
              <a:rPr lang="hu-HU"/>
              <a:t>Térinformatika (opcionális)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3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Nagyüzemi kísérletek</a:t>
            </a:r>
            <a:endParaRPr/>
          </a:p>
        </p:txBody>
      </p:sp>
      <p:sp>
        <p:nvSpPr>
          <p:cNvPr id="334" name="Google Shape;334;p43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Nincs rá jogi lehetőség!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Jelenleg „fekete” technológia!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Gyakorlati kérdések</a:t>
            </a:r>
            <a:endParaRPr/>
          </a:p>
        </p:txBody>
      </p:sp>
      <p:sp>
        <p:nvSpPr>
          <p:cNvPr id="340" name="Google Shape;340;p4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 a permetező drón használatának főbb előnye?</a:t>
            </a:r>
            <a:endParaRPr/>
          </a:p>
          <a:p>
            <a:pPr indent="-457200" lvl="2" marL="10318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AutoNum type="alphaLcParenR"/>
            </a:pPr>
            <a:r>
              <a:rPr lang="hu-HU" sz="1800"/>
              <a:t>nincs neki</a:t>
            </a:r>
            <a:endParaRPr sz="1800"/>
          </a:p>
          <a:p>
            <a:pPr indent="-457200" lvl="2" marL="10318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AutoNum type="alphaLcParenR"/>
            </a:pPr>
            <a:r>
              <a:rPr lang="hu-HU" sz="1800"/>
              <a:t>Talaj állapottól és fenológiai fázistól független munkavégzés</a:t>
            </a:r>
            <a:endParaRPr sz="1800"/>
          </a:p>
          <a:p>
            <a:pPr indent="-457200" lvl="2" marL="10318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AutoNum type="alphaLcParenR"/>
            </a:pPr>
            <a:r>
              <a:rPr lang="hu-HU" sz="1800"/>
              <a:t>Halkabban dolgozik mint földi gép, így nem zavarja a környezetet</a:t>
            </a:r>
            <a:endParaRPr/>
          </a:p>
          <a:p>
            <a:pPr indent="0" lvl="2" marL="5746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0" lvl="1" marL="1174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hu-HU" sz="2800"/>
              <a:t>Jellemzően hány helyen található szűrő a drónos permetező rendszeren?</a:t>
            </a:r>
            <a:endParaRPr sz="2800"/>
          </a:p>
          <a:p>
            <a:pPr indent="-457200" lvl="2" marL="10318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AutoNum type="alphaLcParenR"/>
            </a:pPr>
            <a:r>
              <a:rPr lang="hu-HU" sz="1800"/>
              <a:t>egy a tartály bemeneti és egy kimeneti részén</a:t>
            </a:r>
            <a:endParaRPr/>
          </a:p>
          <a:p>
            <a:pPr indent="-457200" lvl="2" marL="10318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AutoNum type="alphaLcParenR"/>
            </a:pPr>
            <a:r>
              <a:rPr lang="hu-HU" sz="1800"/>
              <a:t>minimum négy</a:t>
            </a:r>
            <a:endParaRPr sz="1800"/>
          </a:p>
          <a:p>
            <a:pPr indent="-457200" lvl="2" marL="10318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fúvókánként egy-egy</a:t>
            </a:r>
            <a:endParaRPr sz="1800"/>
          </a:p>
          <a:p>
            <a:pPr indent="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 txBox="1"/>
          <p:nvPr>
            <p:ph idx="1" type="body"/>
          </p:nvPr>
        </p:nvSpPr>
        <p:spPr>
          <a:xfrm>
            <a:off x="318197" y="334281"/>
            <a:ext cx="11555605" cy="5816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Milyen szórófej típusokat használnak a permetező drónok működési elv (cseppképzés) szerint 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impulzus szórófej, légbeszívásos fúvóka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mikro szórófej, lapított rézcső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hidraulikus cseppképzésű fúvóka és forgó tárcsás szórófej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Jellemzően milyen űrmértékű tartályok vannak a jelenlegi permetező drónokon?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10, 20, 30,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5, 10, 15,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40, 50, 60 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Hogyan kommunikálhat egymással a drón és a vezérlő egység (kontroller) munka közben?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rádióhullám, wifi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mikrohullám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bluetooth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6"/>
          <p:cNvSpPr txBox="1"/>
          <p:nvPr>
            <p:ph idx="1" type="body"/>
          </p:nvPr>
        </p:nvSpPr>
        <p:spPr>
          <a:xfrm>
            <a:off x="318197" y="334281"/>
            <a:ext cx="11555605" cy="5816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Jellemzően milyen alap információt kell szolgáltatnia a kontrollernek a kezelőjéről?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azonosítóját, repülések helyét, idejét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arcképét, repülések sikerességét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nem szolgáltat információt, mivel irányításra fejlesztették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Milyen terület kijelölési lehetőségek vannak drónos műveletek előtt?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kontrollerrel, drónnal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lézeres távolságmérővel, mérőszalaggal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műholdas térképpel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 az automata repülések elsődleges előnye?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nem kell annyira figyelni a munka folyamatokra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kevesebb energiát fogyaszt a drón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precízebb munkavégzés valósul meg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7"/>
          <p:cNvSpPr txBox="1"/>
          <p:nvPr>
            <p:ph idx="1" type="body"/>
          </p:nvPr>
        </p:nvSpPr>
        <p:spPr>
          <a:xfrm>
            <a:off x="318197" y="334281"/>
            <a:ext cx="11555605" cy="5816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 az úgynevezett A-B útvonalas művelet előnye?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nem kell előre kimérni a területet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a földi gépeknél egyenesebb vonalat tud húzni a drón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könnyebb két pont közt repülni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Mire használjuk a manuális műveletet?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kis területet körbe repülni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rövid impulzus szerű permetezés kis területen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szőlő ültetvény kezelésére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Mire való a kalibrációs pont?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itt végezzük el a permetszer kimérését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referencia helyzetként adjuk meg a drónnak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kifutó pálya  vége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8"/>
          <p:cNvSpPr txBox="1"/>
          <p:nvPr>
            <p:ph idx="1" type="body"/>
          </p:nvPr>
        </p:nvSpPr>
        <p:spPr>
          <a:xfrm>
            <a:off x="318197" y="334281"/>
            <a:ext cx="11555605" cy="5816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 a jellemző magassági intervallum, szántóföldön, gabona méretű növények esetében?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1-2 m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3,1–5,5 m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1,5-2,8 m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 a jellemző magassági intervallum, szőlő esetében?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2,3-4 m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5-6 m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1,5-2 m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 a jellemző magassági intervallum, intenzív gyümölcsös esetében?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15-20 m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6-9 m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3,6-6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9"/>
          <p:cNvSpPr txBox="1"/>
          <p:nvPr>
            <p:ph idx="1" type="body"/>
          </p:nvPr>
        </p:nvSpPr>
        <p:spPr>
          <a:xfrm>
            <a:off x="318197" y="334281"/>
            <a:ext cx="11555605" cy="5816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Kell-e segítő személyzet drónos permetezéshez?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nem szükséges, mivel a drónt egyedül kell irányítani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kell, hogy valaki fotó dokumentálni tudja az eseményeket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kell, munkabiztonsági és balesetmegelőzés szempontjából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Milyen eszközök kellenek biztosan nagyüzemi munkavégzéshez?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aggregátor, akkumulátor töltő, 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keverő kanál, vizes kanna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aggregátor, RTK bázis állomás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Földi gépekhez képest körülbelül hány százalékkal csökkenthető a taposási kár drónos állományszárítás során?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lphaLcParenR"/>
            </a:pPr>
            <a:r>
              <a:rPr lang="hu-HU" sz="1800"/>
              <a:t>1-2 %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5-20 %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50-60 % 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321547" y="400692"/>
            <a:ext cx="11555605" cy="6142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Magassági beállítások, szántóföldi kultúra szerint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Magassági beállítások ültetvény szerint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Nagyüzemi munkafolyamatok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Nagyüzemi munkafolyamatok, humán erőforrás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Nagyüzemi munkafolyamatokhoz szükséges eszközök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Ökonómiai és ökológiai szempontok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Elsodródás, környezetvédelem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Méhkímélő technológia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Munka biztonság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Képesítések, jogosítványok</a:t>
            </a:r>
            <a:endParaRPr/>
          </a:p>
          <a:p>
            <a:pPr indent="-5143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AutoNum type="arabicPeriod" startAt="10"/>
            </a:pPr>
            <a:r>
              <a:rPr lang="hu-HU" sz="6000"/>
              <a:t>Nagyüzemi kísérletek</a:t>
            </a:r>
            <a:endParaRPr sz="6000"/>
          </a:p>
          <a:p>
            <a:pPr indent="-4000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None/>
            </a:pPr>
            <a:r>
              <a:t/>
            </a:r>
            <a:endParaRPr sz="6000"/>
          </a:p>
          <a:p>
            <a:pPr indent="-4000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None/>
            </a:pPr>
            <a:r>
              <a:t/>
            </a:r>
            <a:endParaRPr sz="6000"/>
          </a:p>
          <a:p>
            <a:pPr indent="-400050" lvl="0" marL="62865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63157"/>
              <a:buFont typeface="Arial"/>
              <a:buNone/>
            </a:pPr>
            <a:r>
              <a:t/>
            </a:r>
            <a:endParaRPr sz="6000"/>
          </a:p>
          <a:p>
            <a:pPr indent="-4000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35338"/>
              <a:buFont typeface="Arial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35338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0"/>
          <p:cNvSpPr txBox="1"/>
          <p:nvPr>
            <p:ph idx="1" type="body"/>
          </p:nvPr>
        </p:nvSpPr>
        <p:spPr>
          <a:xfrm>
            <a:off x="318197" y="334281"/>
            <a:ext cx="11555605" cy="5816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Drónos permetezés esetén kell-e tartani permet elsodródástól?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nem kell, mivel a rotorok lefelé kényszerítik a cseppeket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kell, mert a magasból a kis méretű cseppeket könnyebben viszi el a légmozgás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csak akkor kell, ha 30 km/h feletti szélben dolgozunk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Alkalmasak-e a permetező drónok a méhkímélő technológiára?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igen, mert éjszakai munkára is alkalmasak ezek a gépek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nem, mert a méhecskéket veszélyeztetik a forgó szárnyak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nem, mert naplemente után nem tud tájékozódni a drón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Mely típusú szerek okozhatnak nagymértékű kárt elsodródás esetén?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lphaLcParenR"/>
            </a:pPr>
            <a:r>
              <a:rPr lang="hu-HU" sz="1800"/>
              <a:t>felszívódó rovarölő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kontakt gombaölő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felszívódó gyomirtó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1"/>
          <p:cNvSpPr txBox="1"/>
          <p:nvPr>
            <p:ph idx="1" type="body"/>
          </p:nvPr>
        </p:nvSpPr>
        <p:spPr>
          <a:xfrm>
            <a:off x="318197" y="334281"/>
            <a:ext cx="11555605" cy="5816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Munkabiztonsági szempontból mi az elsődleges irányelv?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nem permetezzük le a szomszéd területet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a személyek és élőlények védelme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éjszaka permetezünk, mert akkor kisebb az elsodródás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Van-e lehetőség hivatalosan drónos permetezésre?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Van, ha a terület tulajdonosa megengedi a műveletet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nincs, mivel a jogszabály nem teszi lehetővé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Van, amennyiben rendelkezünk kísérleti engedéllyel, és a szükséges jogosítványokkal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 befolyásolja a drónos permetezés sikerességét?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lphaLcParenR"/>
            </a:pPr>
            <a:r>
              <a:rPr lang="hu-HU" sz="1800"/>
              <a:t>jó látási viszonyok, megfelelő páratartalom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AutoNum type="alphaLcParenR"/>
            </a:pPr>
            <a:r>
              <a:rPr lang="hu-HU" sz="1800"/>
              <a:t>lémennyiség, sebesség, magasság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szakirányító aktív jelenléte, jó kisegítő személyzet</a:t>
            </a:r>
            <a:endParaRPr sz="1800"/>
          </a:p>
          <a:p>
            <a:pPr indent="-4000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2"/>
          <p:cNvSpPr txBox="1"/>
          <p:nvPr>
            <p:ph idx="1" type="body"/>
          </p:nvPr>
        </p:nvSpPr>
        <p:spPr>
          <a:xfrm>
            <a:off x="318197" y="334281"/>
            <a:ext cx="11555605" cy="58161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Repülés tervezésénél, szükséges-e megjelölni a tereptárgyakat?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nem, mivel a legtöbb permetező drón önállóan ki tudja kerülni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igen, mivel jobb ha nem permetezzük le azokat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igen., mivel ez a megoldás megbízhatóbb, mint az autonóm kikerülés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Mikortól számít méhkímélő technológiának a permetezés?</a:t>
            </a:r>
            <a:endParaRPr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csillagászati naplementétől, 23:00-ig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16 óra után, ha nem látunk méheket a helyszínen</a:t>
            </a:r>
            <a:endParaRPr sz="1800"/>
          </a:p>
          <a:p>
            <a:pPr indent="-514350" lvl="0" marL="6286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AutoNum type="alphaLcParenR"/>
            </a:pPr>
            <a:r>
              <a:rPr lang="hu-HU" sz="1800"/>
              <a:t>amikortól a méhész arra engedélyt ad</a:t>
            </a:r>
            <a:endParaRPr sz="1800"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Bevezetés</a:t>
            </a:r>
            <a:endParaRPr/>
          </a:p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mezőgazdasági felhasználású munka drónok térhódítása az utóbbi években elkezdődött, és egyre gyakrabban kerül a mezőgazdasági szereplők látókörébe a technológia.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Számos olyan feladatot lehet ezekkel az eszközökkel megoldani, melyek eddig nem vagy csak károkozás mellett lehetett a földi gépekkel.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technológia gyorsabban fejlődött, mint a szabályozási és vizsgálati eljárások, így jelenleg sok a nyitott kérdés.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tananyag elsődleges célja, hogy bemutassa a kijuttatási munkákat végző nehéz drónok szerepét, használatát és ahhoz kapcsolódó előkészületi, valamint működtetési folyamatait.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Témaspecifikus szakmai kérdések</a:t>
            </a:r>
            <a:endParaRPr/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Mire lehet használni a permetező drónt?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Milyen részekből áll össze egy permetező drón?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Hogyan történik a drónok vezérlése?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Hogyan lehet a műveleteket megtervezni?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Milyen kijuttatás műveleti módok vannak?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Milyen beállítási lehetőségek vannak egy-egy kultúrához?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Hogyan zajlik a nagyüzemi drónos permetezés, mi kell hozzá?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Témaspecifikus szakmai kérdések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Kell-e számítani elsodródásra?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Milyen kapcsolat van a drónos növényvédelem és a környezetterhelés között?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Milyen óvintézkedéseket lehet a sikeres munka végzése érdekében megtenni?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d03d5b2036_1_0"/>
          <p:cNvPicPr preferRelativeResize="0"/>
          <p:nvPr/>
        </p:nvPicPr>
        <p:blipFill rotWithShape="1">
          <a:blip r:embed="rId3">
            <a:alphaModFix/>
          </a:blip>
          <a:srcRect b="11851" l="0" r="0" t="0"/>
          <a:stretch/>
        </p:blipFill>
        <p:spPr>
          <a:xfrm>
            <a:off x="2184401" y="0"/>
            <a:ext cx="100076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d03d5b2036_1_0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Permetez</a:t>
            </a:r>
            <a:r>
              <a:rPr lang="hu-HU">
                <a:solidFill>
                  <a:schemeClr val="lt1"/>
                </a:solidFill>
              </a:rPr>
              <a:t>ő drónok bemutatása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5" name="Google Shape;125;gd03d5b2036_1_0"/>
          <p:cNvSpPr txBox="1"/>
          <p:nvPr>
            <p:ph idx="1" type="body"/>
          </p:nvPr>
        </p:nvSpPr>
        <p:spPr>
          <a:xfrm>
            <a:off x="0" y="1825625"/>
            <a:ext cx="11877247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3200"/>
              <a:t>Folyékony és szilárd szemcsék </a:t>
            </a:r>
            <a:r>
              <a:rPr lang="hu-HU" sz="3200">
                <a:solidFill>
                  <a:srgbClr val="FF0000"/>
                </a:solidFill>
              </a:rPr>
              <a:t>granulátumok kijuttatására alkalmas </a:t>
            </a:r>
            <a:r>
              <a:rPr lang="hu-HU" sz="3200"/>
              <a:t>eszközök, melyek automatikus, fél </a:t>
            </a:r>
            <a:r>
              <a:rPr lang="hu-HU" sz="3200">
                <a:solidFill>
                  <a:srgbClr val="FF0000"/>
                </a:solidFill>
              </a:rPr>
              <a:t>automatikus és manuális </a:t>
            </a:r>
            <a:r>
              <a:rPr lang="hu-HU" sz="3200"/>
              <a:t>vezérléssel</a:t>
            </a:r>
            <a:r>
              <a:rPr lang="hu-HU" sz="3200">
                <a:solidFill>
                  <a:srgbClr val="FF0000"/>
                </a:solidFill>
              </a:rPr>
              <a:t> </a:t>
            </a:r>
            <a:r>
              <a:rPr lang="hu-HU" sz="3200"/>
              <a:t>irányíthatók </a:t>
            </a:r>
            <a:r>
              <a:rPr lang="hu-HU" sz="3200">
                <a:solidFill>
                  <a:schemeClr val="lt1"/>
                </a:solidFill>
              </a:rPr>
              <a:t>nagy</a:t>
            </a:r>
            <a:r>
              <a:rPr lang="hu-HU" sz="3200"/>
              <a:t> </a:t>
            </a:r>
            <a:r>
              <a:rPr lang="hu-HU" sz="3200">
                <a:solidFill>
                  <a:schemeClr val="lt1"/>
                </a:solidFill>
              </a:rPr>
              <a:t>pontossággal.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26" name="Google Shape;126;gd03d5b2036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4401" y="5936647"/>
            <a:ext cx="951058" cy="536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Permetező drónok bemutatása</a:t>
            </a:r>
            <a:endParaRPr/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Rotorok száma szerint: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Dual-kopter (2 rotor), Quadro-kopter (4 rotor), Hexa-kopter (6 rotor), Okto- kopter (8 rotor)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1425" y="3705225"/>
            <a:ext cx="264795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8453" y="2876275"/>
            <a:ext cx="3562350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32047" y="3295583"/>
            <a:ext cx="2723734" cy="2723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2021-04-21T15:27:09Z</dcterms:created>
  <dc:creator>Péter Varga</dc:creator>
</cp:coreProperties>
</file>