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47"/>
  </p:notesMasterIdLst>
  <p:sldIdLst>
    <p:sldId id="256" r:id="rId3"/>
    <p:sldId id="257" r:id="rId4"/>
    <p:sldId id="281" r:id="rId5"/>
    <p:sldId id="280" r:id="rId6"/>
    <p:sldId id="260" r:id="rId7"/>
    <p:sldId id="306" r:id="rId8"/>
    <p:sldId id="326" r:id="rId9"/>
    <p:sldId id="261" r:id="rId10"/>
    <p:sldId id="263" r:id="rId11"/>
    <p:sldId id="311" r:id="rId12"/>
    <p:sldId id="312" r:id="rId13"/>
    <p:sldId id="307" r:id="rId14"/>
    <p:sldId id="345" r:id="rId15"/>
    <p:sldId id="330" r:id="rId16"/>
    <p:sldId id="323" r:id="rId17"/>
    <p:sldId id="329" r:id="rId18"/>
    <p:sldId id="324" r:id="rId19"/>
    <p:sldId id="313" r:id="rId20"/>
    <p:sldId id="298" r:id="rId21"/>
    <p:sldId id="321" r:id="rId22"/>
    <p:sldId id="320" r:id="rId23"/>
    <p:sldId id="317" r:id="rId24"/>
    <p:sldId id="318" r:id="rId25"/>
    <p:sldId id="344" r:id="rId26"/>
    <p:sldId id="346" r:id="rId27"/>
    <p:sldId id="325" r:id="rId28"/>
    <p:sldId id="265" r:id="rId29"/>
    <p:sldId id="266" r:id="rId30"/>
    <p:sldId id="268" r:id="rId31"/>
    <p:sldId id="336" r:id="rId32"/>
    <p:sldId id="335" r:id="rId33"/>
    <p:sldId id="303" r:id="rId34"/>
    <p:sldId id="301" r:id="rId35"/>
    <p:sldId id="305" r:id="rId36"/>
    <p:sldId id="334" r:id="rId37"/>
    <p:sldId id="304" r:id="rId38"/>
    <p:sldId id="300" r:id="rId39"/>
    <p:sldId id="283" r:id="rId40"/>
    <p:sldId id="285" r:id="rId41"/>
    <p:sldId id="338" r:id="rId42"/>
    <p:sldId id="327" r:id="rId43"/>
    <p:sldId id="284" r:id="rId44"/>
    <p:sldId id="347" r:id="rId45"/>
    <p:sldId id="343" r:id="rId4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4" roundtripDataSignature="AMtx7mj/YgChDxrHdlbjqiZlReiv6js5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C9E4A"/>
    <a:srgbClr val="D60093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6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64" Type="http://customschemas.google.com/relationships/presentationmetadata" Target="meta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2982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207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024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0302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387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432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954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719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777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681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351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65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73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458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915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119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085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434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367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42213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3718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7095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822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41144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949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361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4785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546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5265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1705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9311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1340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53030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91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4029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156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4018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362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2162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329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28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4D3A-4270-4D9E-B770-25F7F1D0C9F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4DF-4763-452A-9596-1B2598F8F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26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4D3A-4270-4D9E-B770-25F7F1D0C9F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4DF-4763-452A-9596-1B2598F8F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626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4D3A-4270-4D9E-B770-25F7F1D0C9F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4DF-4763-452A-9596-1B2598F8F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912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4D3A-4270-4D9E-B770-25F7F1D0C9F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4DF-4763-452A-9596-1B2598F8F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300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4D3A-4270-4D9E-B770-25F7F1D0C9F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4DF-4763-452A-9596-1B2598F8F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811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4D3A-4270-4D9E-B770-25F7F1D0C9F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4DF-4763-452A-9596-1B2598F8F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52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4D3A-4270-4D9E-B770-25F7F1D0C9F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4DF-4763-452A-9596-1B2598F8F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136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4D3A-4270-4D9E-B770-25F7F1D0C9F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4DF-4763-452A-9596-1B2598F8F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9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4D3A-4270-4D9E-B770-25F7F1D0C9F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4DF-4763-452A-9596-1B2598F8F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305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4D3A-4270-4D9E-B770-25F7F1D0C9F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4DF-4763-452A-9596-1B2598F8F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142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4D3A-4270-4D9E-B770-25F7F1D0C9F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4DF-4763-452A-9596-1B2598F8F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95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94D3A-4270-4D9E-B770-25F7F1D0C9F6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AF4DF-4763-452A-9596-1B2598F8F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2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zlekedesihatosag.kormany.hu/hu/dokumentum/202855" TargetMode="External"/><Relationship Id="rId2" Type="http://schemas.openxmlformats.org/officeDocument/2006/relationships/hyperlink" Target="https://www.kozlekedesihatosag.kormany.hu/hu/dokumentum/20288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ozlekedesihatosag.kormany.hu/hu/dokumentum/202839" TargetMode="External"/><Relationship Id="rId4" Type="http://schemas.openxmlformats.org/officeDocument/2006/relationships/hyperlink" Target="https://www.kozlekedesihatosag.kormany.hu/hu/dokumentum/20287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usinessandcafe.blog.hu/2017/01/21/9_szabaly_hogy_vegre_te_is_elerhesd_az_almaid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mzetikonyvtar.blog.hu/page/4" TargetMode="Externa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nkerforge.com/de/doc/Hardware/Bricklets/GPS.html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isresources.com/gps-surveying-techniques" TargetMode="Externa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 smtClean="0"/>
              <a:t>Drónhasználat </a:t>
            </a:r>
            <a:r>
              <a:rPr lang="hu-HU" dirty="0"/>
              <a:t>alapjai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Dr. Zalai </a:t>
            </a:r>
            <a:r>
              <a:rPr lang="hu-HU"/>
              <a:t>Mihály </a:t>
            </a:r>
            <a:r>
              <a:rPr lang="hu-HU" smtClean="0"/>
              <a:t>– Kimás</a:t>
            </a:r>
            <a:r>
              <a:rPr lang="hu-HU" dirty="0" smtClean="0"/>
              <a:t> </a:t>
            </a:r>
            <a:r>
              <a:rPr lang="hu-HU" dirty="0"/>
              <a:t>Ákos – Kovács László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Drónok irányítása és programozása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indent="-457200"/>
            <a:r>
              <a:rPr lang="hu-HU" dirty="0"/>
              <a:t>Manuális – csak kézi irányítás lehetősége</a:t>
            </a:r>
          </a:p>
          <a:p>
            <a:pPr lvl="1" indent="-457200"/>
            <a:r>
              <a:rPr lang="hu-HU" dirty="0"/>
              <a:t>VLOS / BVLOS</a:t>
            </a:r>
          </a:p>
          <a:p>
            <a:pPr indent="-457200"/>
            <a:r>
              <a:rPr lang="hu-HU" dirty="0"/>
              <a:t>Automata – előre programozott terv szerint</a:t>
            </a:r>
          </a:p>
          <a:p>
            <a:pPr lvl="1" indent="-457200"/>
            <a:r>
              <a:rPr lang="hu-HU" dirty="0"/>
              <a:t>RTH – </a:t>
            </a:r>
            <a:r>
              <a:rPr lang="hu-HU" dirty="0" err="1"/>
              <a:t>return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home</a:t>
            </a:r>
            <a:r>
              <a:rPr lang="hu-HU" dirty="0"/>
              <a:t> – automata hazatérés</a:t>
            </a:r>
          </a:p>
          <a:p>
            <a:pPr lvl="1" indent="-457200"/>
            <a:r>
              <a:rPr lang="hu-HU" dirty="0"/>
              <a:t>Repülési terv végrehajtása</a:t>
            </a:r>
          </a:p>
          <a:p>
            <a:pPr indent="-457200"/>
            <a:r>
              <a:rPr lang="hu-HU" dirty="0"/>
              <a:t>Autonóm – önálló döntéshozatalra képes</a:t>
            </a:r>
          </a:p>
          <a:p>
            <a:pPr lvl="1" indent="-457200"/>
            <a:r>
              <a:rPr lang="hu-HU" dirty="0"/>
              <a:t>Repülési akadály észlelése, repülés megszakítása</a:t>
            </a:r>
          </a:p>
          <a:p>
            <a:pPr lvl="1" indent="-457200"/>
            <a:r>
              <a:rPr lang="hu-HU" dirty="0"/>
              <a:t>Repülési akadály észlelése &amp; kikerülése</a:t>
            </a:r>
          </a:p>
          <a:p>
            <a:pPr lvl="1" indent="-457200"/>
            <a:r>
              <a:rPr lang="hu-HU" dirty="0"/>
              <a:t>Repülés optimalizálása (pozíció, magasság, sebesség)</a:t>
            </a:r>
          </a:p>
          <a:p>
            <a:pPr indent="-457200"/>
            <a:r>
              <a:rPr lang="hu-HU" dirty="0"/>
              <a:t>Szintek átjárhatósága</a:t>
            </a:r>
          </a:p>
          <a:p>
            <a:pPr lvl="1" indent="-457200"/>
            <a:endParaRPr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623" y="1825625"/>
            <a:ext cx="4370377" cy="309205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329952" y="4940908"/>
            <a:ext cx="270467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https://hu.pinterest.com/pin/392305817534840904/</a:t>
            </a:r>
          </a:p>
        </p:txBody>
      </p:sp>
    </p:spTree>
    <p:extLst>
      <p:ext uri="{BB962C8B-B14F-4D97-AF65-F5344CB8AC3E}">
        <p14:creationId xmlns:p14="http://schemas.microsoft.com/office/powerpoint/2010/main" val="3115633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Drónok irányítása </a:t>
            </a:r>
            <a:r>
              <a:rPr lang="hu-HU" dirty="0" smtClean="0"/>
              <a:t>és programozása</a:t>
            </a:r>
            <a:br>
              <a:rPr lang="hu-HU" dirty="0" smtClean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7437535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Automata – </a:t>
            </a:r>
            <a:br>
              <a:rPr lang="hu-HU" dirty="0"/>
            </a:br>
            <a:r>
              <a:rPr lang="hu-HU" dirty="0"/>
              <a:t>előre programozott terv szerint</a:t>
            </a:r>
          </a:p>
          <a:p>
            <a:pPr indent="-457200"/>
            <a:r>
              <a:rPr lang="hu-HU" dirty="0"/>
              <a:t>Külső geometria import</a:t>
            </a:r>
          </a:p>
          <a:p>
            <a:pPr lvl="1" indent="-457200"/>
            <a:r>
              <a:rPr lang="hu-HU" dirty="0"/>
              <a:t>KML fájl import közvetlenül vagy </a:t>
            </a:r>
            <a:r>
              <a:rPr lang="hu-HU" dirty="0" err="1"/>
              <a:t>sd</a:t>
            </a:r>
            <a:r>
              <a:rPr lang="hu-HU" dirty="0"/>
              <a:t> kártyán keresztül;</a:t>
            </a:r>
          </a:p>
          <a:p>
            <a:pPr lvl="1" indent="-457200"/>
            <a:r>
              <a:rPr lang="hu-HU" dirty="0"/>
              <a:t>KML fájl tartalmazhat több poligont, ami meghatározza az eszköz által repült területeket;</a:t>
            </a:r>
          </a:p>
          <a:p>
            <a:pPr lvl="1" indent="-457200"/>
            <a:r>
              <a:rPr lang="hu-HU" dirty="0"/>
              <a:t>Fontos eleme a precíziós gazdálkodásnak.</a:t>
            </a:r>
          </a:p>
          <a:p>
            <a:pPr lvl="1" indent="-457200"/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43083"/>
          <a:stretch/>
        </p:blipFill>
        <p:spPr>
          <a:xfrm>
            <a:off x="7601920" y="142875"/>
            <a:ext cx="4432917" cy="4270159"/>
          </a:xfrm>
          <a:prstGeom prst="rect">
            <a:avLst/>
          </a:prstGeom>
        </p:spPr>
      </p:pic>
      <p:pic>
        <p:nvPicPr>
          <p:cNvPr id="4" name="Kép 3" descr="A képen szöveg látható&#10;&#10;Automatikusan generált leírás">
            <a:extLst>
              <a:ext uri="{FF2B5EF4-FFF2-40B4-BE49-F238E27FC236}">
                <a16:creationId xmlns="" xmlns:a16="http://schemas.microsoft.com/office/drawing/2014/main" id="{B3F5E6CF-5E4C-4636-A9ED-71D8FCF2A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310" y="4270159"/>
            <a:ext cx="3626931" cy="222271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0D147733-968F-4E97-9C6F-A01ECC26C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6079" y="4270159"/>
            <a:ext cx="1308758" cy="114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38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Drónok felhasználása – általában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Szállítás</a:t>
            </a:r>
          </a:p>
          <a:p>
            <a:pPr indent="-457200"/>
            <a:r>
              <a:rPr lang="hu-HU" dirty="0"/>
              <a:t>Szórakozás &amp; sport</a:t>
            </a:r>
          </a:p>
          <a:p>
            <a:pPr indent="-457200"/>
            <a:r>
              <a:rPr lang="hu-HU" dirty="0"/>
              <a:t>Filmezés &amp; fotózás</a:t>
            </a:r>
          </a:p>
          <a:p>
            <a:pPr indent="-457200"/>
            <a:r>
              <a:rPr lang="hu-HU" dirty="0"/>
              <a:t>Térképészet</a:t>
            </a:r>
          </a:p>
          <a:p>
            <a:pPr indent="-457200"/>
            <a:r>
              <a:rPr lang="hu-HU" dirty="0"/>
              <a:t>Harcászat &amp; űrkutatás</a:t>
            </a:r>
          </a:p>
          <a:p>
            <a:pPr indent="-457200"/>
            <a:r>
              <a:rPr lang="hu-HU" dirty="0"/>
              <a:t>Monitoring</a:t>
            </a:r>
          </a:p>
          <a:p>
            <a:pPr indent="-457200"/>
            <a:r>
              <a:rPr lang="hu-HU" dirty="0"/>
              <a:t>Anyag kijuttatás</a:t>
            </a:r>
          </a:p>
          <a:p>
            <a:pPr indent="-457200"/>
            <a:r>
              <a:rPr lang="hu-HU" dirty="0"/>
              <a:t>Környezet megfigyelés - szennyeződések</a:t>
            </a:r>
          </a:p>
          <a:p>
            <a:pPr indent="-457200"/>
            <a:endParaRPr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09" y="2473676"/>
            <a:ext cx="2692038" cy="201705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4" t="20980" r="36520" b="39608"/>
          <a:stretch/>
        </p:blipFill>
        <p:spPr>
          <a:xfrm>
            <a:off x="8987009" y="260157"/>
            <a:ext cx="2692038" cy="2017059"/>
          </a:xfrm>
          <a:prstGeom prst="rect">
            <a:avLst/>
          </a:prstGeom>
        </p:spPr>
      </p:pic>
      <p:grpSp>
        <p:nvGrpSpPr>
          <p:cNvPr id="5" name="Csoportba foglalás 4"/>
          <p:cNvGrpSpPr/>
          <p:nvPr/>
        </p:nvGrpSpPr>
        <p:grpSpPr>
          <a:xfrm>
            <a:off x="8488601" y="4687195"/>
            <a:ext cx="3190446" cy="2017059"/>
            <a:chOff x="8232428" y="4294566"/>
            <a:chExt cx="3190446" cy="2017059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8" r="12848"/>
            <a:stretch/>
          </p:blipFill>
          <p:spPr>
            <a:xfrm>
              <a:off x="8720015" y="4294566"/>
              <a:ext cx="2702859" cy="2017059"/>
            </a:xfrm>
            <a:prstGeom prst="rect">
              <a:avLst/>
            </a:prstGeom>
          </p:spPr>
        </p:pic>
        <p:sp>
          <p:nvSpPr>
            <p:cNvPr id="7" name="Szövegdoboz 6"/>
            <p:cNvSpPr txBox="1"/>
            <p:nvPr/>
          </p:nvSpPr>
          <p:spPr>
            <a:xfrm>
              <a:off x="8232428" y="6050015"/>
              <a:ext cx="31904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100" dirty="0"/>
                <a:t>https://i.ytimg.com</a:t>
              </a:r>
              <a:endParaRPr lang="en-GB" sz="1100" dirty="0"/>
            </a:p>
          </p:txBody>
        </p:sp>
      </p:grpSp>
      <p:grpSp>
        <p:nvGrpSpPr>
          <p:cNvPr id="8" name="Csoportba foglalás 7"/>
          <p:cNvGrpSpPr/>
          <p:nvPr/>
        </p:nvGrpSpPr>
        <p:grpSpPr>
          <a:xfrm>
            <a:off x="5796563" y="1298196"/>
            <a:ext cx="3190446" cy="2021838"/>
            <a:chOff x="5664098" y="2014039"/>
            <a:chExt cx="3190446" cy="2021838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0" r="7505"/>
            <a:stretch/>
          </p:blipFill>
          <p:spPr>
            <a:xfrm>
              <a:off x="6099397" y="2014039"/>
              <a:ext cx="2689413" cy="2021838"/>
            </a:xfrm>
            <a:prstGeom prst="rect">
              <a:avLst/>
            </a:prstGeom>
          </p:spPr>
        </p:pic>
        <p:sp>
          <p:nvSpPr>
            <p:cNvPr id="10" name="Szövegdoboz 9"/>
            <p:cNvSpPr txBox="1"/>
            <p:nvPr/>
          </p:nvSpPr>
          <p:spPr>
            <a:xfrm>
              <a:off x="5664098" y="3774267"/>
              <a:ext cx="31904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100" dirty="0"/>
                <a:t>https://www.thebroadcastbridge.com</a:t>
              </a:r>
              <a:endParaRPr lang="en-GB" sz="1100" dirty="0"/>
            </a:p>
          </p:txBody>
        </p:sp>
      </p:grpSp>
      <p:grpSp>
        <p:nvGrpSpPr>
          <p:cNvPr id="11" name="Csoportba foglalás 10"/>
          <p:cNvGrpSpPr/>
          <p:nvPr/>
        </p:nvGrpSpPr>
        <p:grpSpPr>
          <a:xfrm>
            <a:off x="5730829" y="3381978"/>
            <a:ext cx="3190446" cy="2017059"/>
            <a:chOff x="5409484" y="4159766"/>
            <a:chExt cx="3190446" cy="2017059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3"/>
            <a:stretch/>
          </p:blipFill>
          <p:spPr>
            <a:xfrm>
              <a:off x="5893632" y="4159766"/>
              <a:ext cx="2706297" cy="2017059"/>
            </a:xfrm>
            <a:prstGeom prst="rect">
              <a:avLst/>
            </a:prstGeom>
          </p:spPr>
        </p:pic>
        <p:sp>
          <p:nvSpPr>
            <p:cNvPr id="13" name="Szövegdoboz 12"/>
            <p:cNvSpPr txBox="1"/>
            <p:nvPr/>
          </p:nvSpPr>
          <p:spPr>
            <a:xfrm>
              <a:off x="5409484" y="5915215"/>
              <a:ext cx="31904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100" dirty="0"/>
                <a:t>https://www.nasa.gov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8699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 smtClean="0"/>
              <a:t>Fogalomtár I.</a:t>
            </a:r>
            <a:r>
              <a:rPr lang="hu-HU" dirty="0"/>
              <a:t/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14438"/>
            <a:ext cx="11555700" cy="49623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None/>
            </a:pPr>
            <a:r>
              <a:rPr lang="hu-HU" sz="2000" dirty="0" smtClean="0"/>
              <a:t>UAV</a:t>
            </a:r>
            <a:r>
              <a:rPr lang="hu-HU" sz="2000" dirty="0"/>
              <a:t>: </a:t>
            </a:r>
            <a:r>
              <a:rPr lang="hu-HU" sz="2000" dirty="0" err="1" smtClean="0"/>
              <a:t>Unmanned</a:t>
            </a:r>
            <a:r>
              <a:rPr lang="hu-HU" sz="2000" dirty="0" smtClean="0"/>
              <a:t> </a:t>
            </a:r>
            <a:r>
              <a:rPr lang="hu-HU" sz="2000" dirty="0" err="1" smtClean="0"/>
              <a:t>Aerial</a:t>
            </a:r>
            <a:r>
              <a:rPr lang="hu-HU" sz="2000" dirty="0" smtClean="0"/>
              <a:t> </a:t>
            </a:r>
            <a:r>
              <a:rPr lang="hu-HU" sz="2000" dirty="0" err="1" smtClean="0"/>
              <a:t>Vehicle</a:t>
            </a:r>
            <a:r>
              <a:rPr lang="hu-HU" sz="2000" dirty="0" smtClean="0"/>
              <a:t>. Pilóta nélküli </a:t>
            </a:r>
            <a:r>
              <a:rPr lang="hu-HU" sz="2000" dirty="0" err="1" smtClean="0"/>
              <a:t>légijármű</a:t>
            </a:r>
            <a:endParaRPr lang="hu-HU" sz="2000" dirty="0"/>
          </a:p>
          <a:p>
            <a:pPr marL="0" lvl="0" indent="0">
              <a:buNone/>
            </a:pPr>
            <a:r>
              <a:rPr lang="hu-HU" sz="2000" dirty="0"/>
              <a:t>UAS: </a:t>
            </a:r>
            <a:r>
              <a:rPr lang="hu-HU" sz="2000" dirty="0" err="1" smtClean="0"/>
              <a:t>Unmanned</a:t>
            </a:r>
            <a:r>
              <a:rPr lang="hu-HU" sz="2000" dirty="0" smtClean="0"/>
              <a:t> </a:t>
            </a:r>
            <a:r>
              <a:rPr lang="hu-HU" sz="2000" dirty="0" err="1" smtClean="0"/>
              <a:t>Aerial</a:t>
            </a:r>
            <a:r>
              <a:rPr lang="hu-HU" sz="2000" dirty="0" smtClean="0"/>
              <a:t> System. Pilóta </a:t>
            </a:r>
            <a:r>
              <a:rPr lang="hu-HU" sz="2000" dirty="0"/>
              <a:t>nélküli légijármű-rendszer: pilóta nélküli </a:t>
            </a:r>
            <a:r>
              <a:rPr lang="hu-HU" sz="2000" dirty="0" err="1" smtClean="0"/>
              <a:t>légijármű</a:t>
            </a:r>
            <a:r>
              <a:rPr lang="hu-HU" sz="2000" dirty="0" smtClean="0"/>
              <a:t> </a:t>
            </a:r>
            <a:r>
              <a:rPr lang="hu-HU" sz="2000" dirty="0"/>
              <a:t>és az azt távolról vezérlő berendezés</a:t>
            </a:r>
          </a:p>
          <a:p>
            <a:pPr marL="0" lvl="0" indent="0">
              <a:buNone/>
            </a:pPr>
            <a:r>
              <a:rPr lang="hu-HU" sz="2000" dirty="0"/>
              <a:t>VLOS</a:t>
            </a:r>
            <a:r>
              <a:rPr lang="hu-HU" sz="2000" dirty="0" smtClean="0"/>
              <a:t>: Visual Line of </a:t>
            </a:r>
            <a:r>
              <a:rPr lang="hu-HU" sz="2000" dirty="0" err="1" smtClean="0"/>
              <a:t>Sight</a:t>
            </a:r>
            <a:r>
              <a:rPr lang="hu-HU" sz="2000" dirty="0" smtClean="0"/>
              <a:t>, repülési feladat látótávolságon belül</a:t>
            </a:r>
            <a:endParaRPr lang="hu-HU" sz="2000" dirty="0"/>
          </a:p>
          <a:p>
            <a:pPr marL="0" indent="0">
              <a:buNone/>
            </a:pPr>
            <a:r>
              <a:rPr lang="hu-HU" sz="2000" dirty="0"/>
              <a:t>BVLOS: </a:t>
            </a:r>
            <a:r>
              <a:rPr lang="hu-HU" sz="2000" dirty="0" err="1" smtClean="0"/>
              <a:t>Beyond</a:t>
            </a:r>
            <a:r>
              <a:rPr lang="hu-HU" sz="2000" dirty="0"/>
              <a:t> </a:t>
            </a:r>
            <a:r>
              <a:rPr lang="hu-HU" sz="2000" dirty="0" smtClean="0"/>
              <a:t>Visual </a:t>
            </a:r>
            <a:r>
              <a:rPr lang="hu-HU" sz="2000" dirty="0"/>
              <a:t>Line of </a:t>
            </a:r>
            <a:r>
              <a:rPr lang="hu-HU" sz="2000" dirty="0" err="1" smtClean="0"/>
              <a:t>Sight</a:t>
            </a:r>
            <a:r>
              <a:rPr lang="hu-HU" sz="2000" dirty="0" smtClean="0"/>
              <a:t>, </a:t>
            </a:r>
            <a:r>
              <a:rPr lang="hu-HU" sz="2000" dirty="0"/>
              <a:t>repülési feladat </a:t>
            </a:r>
            <a:r>
              <a:rPr lang="hu-HU" sz="2000" dirty="0" smtClean="0"/>
              <a:t>látótávolságon kívül</a:t>
            </a:r>
          </a:p>
          <a:p>
            <a:pPr marL="0" indent="0">
              <a:buNone/>
            </a:pPr>
            <a:r>
              <a:rPr lang="hu-HU" sz="2000" dirty="0" smtClean="0"/>
              <a:t>RTH: </a:t>
            </a:r>
            <a:r>
              <a:rPr lang="hu-HU" sz="2000" dirty="0" err="1" smtClean="0"/>
              <a:t>Return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Home, a repülési feladat megszakítására, és a </a:t>
            </a:r>
            <a:r>
              <a:rPr lang="hu-HU" sz="2000" dirty="0" err="1" smtClean="0"/>
              <a:t>drónnak</a:t>
            </a:r>
            <a:r>
              <a:rPr lang="hu-HU" sz="2000" dirty="0" smtClean="0"/>
              <a:t> </a:t>
            </a:r>
            <a:r>
              <a:rPr lang="hu-HU" sz="2000" dirty="0" err="1" smtClean="0"/>
              <a:t>a</a:t>
            </a:r>
            <a:r>
              <a:rPr lang="hu-HU" sz="2000" dirty="0" smtClean="0"/>
              <a:t> kiindulási helyére történő automatikus visszatérésére szolgáló funkció.</a:t>
            </a:r>
          </a:p>
          <a:p>
            <a:pPr marL="0" indent="0">
              <a:buNone/>
            </a:pPr>
            <a:r>
              <a:rPr lang="hu-HU" sz="2000" dirty="0" smtClean="0"/>
              <a:t>KML fájl</a:t>
            </a:r>
            <a:r>
              <a:rPr lang="hu-HU" sz="2000" dirty="0"/>
              <a:t>: </a:t>
            </a:r>
            <a:r>
              <a:rPr lang="hu-HU" sz="2000" dirty="0" err="1"/>
              <a:t>Keyhole</a:t>
            </a:r>
            <a:r>
              <a:rPr lang="hu-HU" sz="2000" dirty="0"/>
              <a:t> </a:t>
            </a:r>
            <a:r>
              <a:rPr lang="hu-HU" sz="2000" dirty="0" err="1"/>
              <a:t>Markup</a:t>
            </a:r>
            <a:r>
              <a:rPr lang="hu-HU" sz="2000" dirty="0"/>
              <a:t> </a:t>
            </a:r>
            <a:r>
              <a:rPr lang="hu-HU" sz="2000" dirty="0" err="1" smtClean="0"/>
              <a:t>Language</a:t>
            </a:r>
            <a:r>
              <a:rPr lang="hu-HU" sz="2000" dirty="0" smtClean="0"/>
              <a:t>, helymeghatározási rendszerekben földrajzi jelöléssel ellátott térképek alkalmazását lehetővé tevő fájltípus. </a:t>
            </a:r>
          </a:p>
          <a:p>
            <a:pPr marL="0" indent="0">
              <a:buNone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140567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FF7FBFB-CF0B-40F5-B91E-DEDE428D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Drón regisztráció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A98520A3-7017-4F02-8A24-D81E5D8DB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314450"/>
            <a:ext cx="9153757" cy="4862513"/>
          </a:xfrm>
        </p:spPr>
        <p:txBody>
          <a:bodyPr>
            <a:normAutofit fontScale="70000" lnSpcReduction="20000"/>
          </a:bodyPr>
          <a:lstStyle/>
          <a:p>
            <a:pPr lvl="0">
              <a:buSzPct val="82949"/>
            </a:pPr>
            <a:r>
              <a:rPr lang="hu-HU" dirty="0"/>
              <a:t>Minden drónt regisztrálni kell, ami az alábbi feltételek valamelyikét teljesíti</a:t>
            </a:r>
          </a:p>
          <a:p>
            <a:pPr lvl="1">
              <a:buSzPct val="96774"/>
            </a:pPr>
            <a:r>
              <a:rPr lang="hu-HU" sz="2900" dirty="0"/>
              <a:t>120 gramm feletti tömeggel rendelkezik;</a:t>
            </a:r>
          </a:p>
          <a:p>
            <a:pPr lvl="1">
              <a:buSzPct val="96774"/>
            </a:pPr>
            <a:r>
              <a:rPr lang="hu-HU" sz="2900" dirty="0"/>
              <a:t>rendelkezik adatrögzítővel (például kamera);</a:t>
            </a:r>
          </a:p>
          <a:p>
            <a:pPr lvl="1">
              <a:buSzPct val="96774"/>
            </a:pPr>
            <a:r>
              <a:rPr lang="hu-HU" sz="2900" dirty="0"/>
              <a:t>100 métertől messzebb képes eltávolodni a pilótától.</a:t>
            </a:r>
          </a:p>
          <a:p>
            <a:pPr marL="571500" lvl="1" indent="0">
              <a:buSzPct val="96774"/>
              <a:buNone/>
            </a:pPr>
            <a:endParaRPr lang="hu-HU" dirty="0"/>
          </a:p>
          <a:p>
            <a:pPr lvl="0" algn="just">
              <a:buSzPct val="82949"/>
            </a:pPr>
            <a:r>
              <a:rPr lang="hu-HU" dirty="0"/>
              <a:t>Drón üzembentartó nyilvántartásba vétele természetes személy esetén</a:t>
            </a:r>
          </a:p>
          <a:p>
            <a:pPr marL="114300" lvl="0" indent="0">
              <a:buSzPct val="110599"/>
              <a:buNone/>
            </a:pPr>
            <a:r>
              <a:rPr lang="hu-HU" sz="2100" u="sng" dirty="0" smtClean="0">
                <a:solidFill>
                  <a:srgbClr val="0081B5"/>
                </a:solidFill>
                <a:latin typeface="Work Sans"/>
                <a:ea typeface="Work Sans"/>
                <a:cs typeface="Work Sans"/>
                <a:sym typeface="Work Sans"/>
                <a:hlinkClick r:id="rId2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lang="hu-HU" sz="2100" u="sng" dirty="0">
                <a:solidFill>
                  <a:srgbClr val="0081B5"/>
                </a:solidFill>
                <a:latin typeface="Work Sans"/>
                <a:ea typeface="Work Sans"/>
                <a:cs typeface="Work Sans"/>
                <a:sym typeface="Work Sans"/>
                <a:hlinkClick r:id="rId2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://www.kozlekedesihatosag.kormany.hu/hu/dokumentum/202887</a:t>
            </a:r>
            <a:endParaRPr lang="hu-HU" sz="2100" u="sng" dirty="0">
              <a:solidFill>
                <a:srgbClr val="0081B5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algn="just">
              <a:buSzPct val="82949"/>
            </a:pPr>
            <a:r>
              <a:rPr lang="hu-HU" dirty="0">
                <a:sym typeface="Work Sans"/>
              </a:rPr>
              <a:t>Drón nyilvántartásba vétele természetes személy esetén</a:t>
            </a:r>
          </a:p>
          <a:p>
            <a:pPr marL="114300" indent="0">
              <a:buSzPct val="110599"/>
              <a:buNone/>
            </a:pPr>
            <a:r>
              <a:rPr lang="hu-HU" sz="2100" dirty="0">
                <a:solidFill>
                  <a:srgbClr val="455465"/>
                </a:solidFill>
                <a:latin typeface="Work Sans"/>
                <a:sym typeface="Work Sans"/>
                <a:hlinkClick r:id="rId3"/>
              </a:rPr>
              <a:t>https://www.kozlekedesihatosag.kormany.hu/hu/dokumentum/202855</a:t>
            </a:r>
            <a:endParaRPr lang="hu-HU" sz="2100" dirty="0">
              <a:solidFill>
                <a:srgbClr val="455465"/>
              </a:solidFill>
              <a:latin typeface="Work Sans"/>
              <a:sym typeface="Work Sans"/>
            </a:endParaRPr>
          </a:p>
          <a:p>
            <a:pPr algn="just">
              <a:buSzPct val="82949"/>
            </a:pPr>
            <a:r>
              <a:rPr lang="hu-HU" sz="2900" dirty="0"/>
              <a:t>Drón üzembentartó nyilvántartásba vétele jogi személy esetén</a:t>
            </a:r>
          </a:p>
          <a:p>
            <a:pPr marL="114300" lvl="0" indent="0">
              <a:buSzPct val="110599"/>
              <a:buNone/>
            </a:pPr>
            <a:r>
              <a:rPr lang="hu-HU" sz="2100" u="sng" dirty="0" smtClean="0">
                <a:solidFill>
                  <a:srgbClr val="0081B5"/>
                </a:solidFill>
                <a:latin typeface="Work Sans"/>
                <a:ea typeface="Work Sans"/>
                <a:cs typeface="Work Sans"/>
                <a:sym typeface="Work Sans"/>
                <a:hlinkClick r:id="rId4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lang="hu-HU" sz="2100" u="sng" dirty="0">
                <a:solidFill>
                  <a:srgbClr val="0081B5"/>
                </a:solidFill>
                <a:latin typeface="Work Sans"/>
                <a:ea typeface="Work Sans"/>
                <a:cs typeface="Work Sans"/>
                <a:sym typeface="Work Sans"/>
                <a:hlinkClick r:id="rId4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://www.kozlekedesihatosag.kormany.hu/hu/dokumentum/202871</a:t>
            </a:r>
            <a:endParaRPr lang="hu-HU" sz="2100" u="sng" dirty="0">
              <a:solidFill>
                <a:srgbClr val="0081B5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lvl="0" algn="just">
              <a:buSzPct val="82949"/>
            </a:pPr>
            <a:r>
              <a:rPr lang="hu-HU" sz="2900" dirty="0">
                <a:sym typeface="Work Sans"/>
              </a:rPr>
              <a:t>Drón nyilvántartásba vétele jogi személy esetén</a:t>
            </a:r>
          </a:p>
          <a:p>
            <a:pPr marL="114300" indent="0">
              <a:buSzPct val="110599"/>
              <a:buNone/>
            </a:pPr>
            <a:r>
              <a:rPr lang="hu-HU" sz="2200" dirty="0">
                <a:solidFill>
                  <a:srgbClr val="455465"/>
                </a:solidFill>
                <a:latin typeface="Work Sans"/>
                <a:sym typeface="Work Sans"/>
                <a:hlinkClick r:id="rId5"/>
              </a:rPr>
              <a:t>https://</a:t>
            </a:r>
            <a:r>
              <a:rPr lang="hu-HU" sz="2200" dirty="0" smtClean="0">
                <a:solidFill>
                  <a:srgbClr val="455465"/>
                </a:solidFill>
                <a:latin typeface="Work Sans"/>
                <a:sym typeface="Work Sans"/>
                <a:hlinkClick r:id="rId5"/>
              </a:rPr>
              <a:t>www.kozlekedesihatosag.kormany.hu/hu/dokumentum/202839</a:t>
            </a:r>
            <a:endParaRPr lang="hu-HU" sz="2200" dirty="0" smtClean="0">
              <a:solidFill>
                <a:srgbClr val="455465"/>
              </a:solidFill>
              <a:latin typeface="Work Sans"/>
              <a:sym typeface="Work Sans"/>
            </a:endParaRPr>
          </a:p>
          <a:p>
            <a:pPr marL="571500" lvl="1" indent="0">
              <a:buSzPct val="96774"/>
              <a:buNone/>
            </a:pPr>
            <a:endParaRPr lang="hu-HU" dirty="0"/>
          </a:p>
          <a:p>
            <a:pPr marL="457200" lvl="1" algn="just">
              <a:spcBef>
                <a:spcPts val="1000"/>
              </a:spcBef>
              <a:buSzPct val="82949"/>
            </a:pPr>
            <a:r>
              <a:rPr lang="hu-HU" sz="2800" dirty="0"/>
              <a:t>Azokat a drónokat, amik a fenti feltétel egyikét sem teljesítik, nem szükséges regisztrálni, azokat hívjuk „játék” </a:t>
            </a:r>
            <a:r>
              <a:rPr lang="hu-HU" sz="2800" dirty="0" err="1"/>
              <a:t>drónoknak</a:t>
            </a:r>
            <a:r>
              <a:rPr lang="hu-HU" sz="2800" dirty="0"/>
              <a:t>.</a:t>
            </a:r>
            <a:endParaRPr lang="hu-HU" dirty="0"/>
          </a:p>
          <a:p>
            <a:pPr marL="457200" lvl="1" indent="-228600">
              <a:spcBef>
                <a:spcPts val="1000"/>
              </a:spcBef>
              <a:buSzPct val="82949"/>
              <a:buNone/>
            </a:pPr>
            <a:endParaRPr lang="hu-HU" sz="2800" dirty="0"/>
          </a:p>
          <a:p>
            <a:pPr marL="571500" lvl="1" indent="0">
              <a:buSzPct val="96774"/>
              <a:buNone/>
            </a:pPr>
            <a:endParaRPr lang="hu-HU" dirty="0"/>
          </a:p>
          <a:p>
            <a:pPr lvl="1" indent="-228600">
              <a:buSzPct val="96774"/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7182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FF7FBFB-CF0B-40F5-B91E-DEDE428D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Drón használat </a:t>
            </a:r>
            <a:r>
              <a:rPr lang="hu-HU" dirty="0" smtClean="0"/>
              <a:t>előfeltételei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A98520A3-7017-4F02-8A24-D81E5D8DB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9153757" cy="4351338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hu-HU" b="1" dirty="0" smtClean="0"/>
              <a:t>Regisztrációs feladatok</a:t>
            </a:r>
            <a:endParaRPr lang="hu-HU" b="1" dirty="0"/>
          </a:p>
          <a:p>
            <a:r>
              <a:rPr lang="hu-HU" dirty="0"/>
              <a:t>Drónpilóta alapvizsgán való részvétel és sikeres drónpilótavizsga;</a:t>
            </a:r>
          </a:p>
          <a:p>
            <a:r>
              <a:rPr lang="hu-HU" dirty="0"/>
              <a:t>Drón, drónnyilvántartásban való regisztrációja;</a:t>
            </a:r>
          </a:p>
          <a:p>
            <a:r>
              <a:rPr lang="hu-HU" dirty="0"/>
              <a:t>Drón üzembetartójának nyilvántartásba vétele;</a:t>
            </a:r>
          </a:p>
          <a:p>
            <a:r>
              <a:rPr lang="hu-HU" dirty="0"/>
              <a:t>Felelősségbiztosítás megkötése;</a:t>
            </a:r>
          </a:p>
          <a:p>
            <a:r>
              <a:rPr lang="hu-HU" dirty="0"/>
              <a:t>Lakott terület </a:t>
            </a:r>
            <a:r>
              <a:rPr lang="hu-HU" dirty="0" smtClean="0"/>
              <a:t>felett, valamint bármely </a:t>
            </a:r>
            <a:r>
              <a:rPr lang="hu-HU" dirty="0"/>
              <a:t>területen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120 </a:t>
            </a:r>
            <a:r>
              <a:rPr lang="hu-HU" dirty="0"/>
              <a:t>méter feletti </a:t>
            </a:r>
            <a:r>
              <a:rPr lang="hu-HU" dirty="0" smtClean="0"/>
              <a:t>magasságban történő repülés előtt </a:t>
            </a:r>
            <a:br>
              <a:rPr lang="hu-HU" dirty="0" smtClean="0"/>
            </a:br>
            <a:r>
              <a:rPr lang="hu-HU" dirty="0" smtClean="0"/>
              <a:t>„Eseti légtér” igénylése</a:t>
            </a:r>
          </a:p>
          <a:p>
            <a:r>
              <a:rPr lang="hu-HU" dirty="0" smtClean="0"/>
              <a:t>Repülés </a:t>
            </a:r>
            <a:r>
              <a:rPr lang="hu-HU" dirty="0"/>
              <a:t>előtti légtérhasználat </a:t>
            </a:r>
            <a:r>
              <a:rPr lang="hu-HU" dirty="0" smtClean="0"/>
              <a:t>regisztráció 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5008C28D-1DC6-41D3-9AB7-C3BF9B20B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72856" y="195856"/>
            <a:ext cx="3810061" cy="2382558"/>
          </a:xfrm>
          <a:prstGeom prst="rect">
            <a:avLst/>
          </a:prstGeom>
        </p:spPr>
      </p:pic>
      <p:pic>
        <p:nvPicPr>
          <p:cNvPr id="8" name="Kép 7" descr="A képen szöveg, könyvtár, polc, szoba látható&#10;&#10;Automatikusan generált leírás">
            <a:extLst>
              <a:ext uri="{FF2B5EF4-FFF2-40B4-BE49-F238E27FC236}">
                <a16:creationId xmlns="" xmlns:a16="http://schemas.microsoft.com/office/drawing/2014/main" id="{C3C74C17-9307-4243-A98E-323799ED3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750618" y="2914033"/>
            <a:ext cx="2512635" cy="33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47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954F43C2-980D-4B73-8502-92665251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Drón használat előfeltételei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7B31E0EE-6EF4-496F-90F3-D2A24BF35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690688"/>
            <a:ext cx="8387447" cy="448627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hu-HU" b="1" dirty="0"/>
              <a:t>Drón reptetés megkezdése előtti teendők</a:t>
            </a:r>
            <a:endParaRPr lang="hu-HU" b="1" dirty="0" smtClean="0"/>
          </a:p>
          <a:p>
            <a:r>
              <a:rPr lang="hu-HU" dirty="0" smtClean="0"/>
              <a:t>Drón </a:t>
            </a:r>
            <a:r>
              <a:rPr lang="hu-HU" dirty="0"/>
              <a:t>műszaki állapotának ellenőrzése, belső vezérlő programjának szükség szerinti frissítése;</a:t>
            </a:r>
          </a:p>
          <a:p>
            <a:r>
              <a:rPr lang="hu-HU" dirty="0"/>
              <a:t>Akkumulátorok teljes feltöltése a „tárolási” állapotról;</a:t>
            </a:r>
          </a:p>
          <a:p>
            <a:r>
              <a:rPr lang="hu-HU" dirty="0" smtClean="0"/>
              <a:t>Légtérhasználat </a:t>
            </a:r>
            <a:r>
              <a:rPr lang="hu-HU" dirty="0"/>
              <a:t>bejelentése a </a:t>
            </a:r>
            <a:r>
              <a:rPr lang="hu-HU" dirty="0" err="1"/>
              <a:t>MyDroneSpace</a:t>
            </a:r>
            <a:r>
              <a:rPr lang="hu-HU" dirty="0"/>
              <a:t> alkalmazásban;</a:t>
            </a:r>
          </a:p>
          <a:p>
            <a:r>
              <a:rPr lang="hu-HU" dirty="0" smtClean="0"/>
              <a:t>Korlátozott </a:t>
            </a:r>
            <a:r>
              <a:rPr lang="hu-HU" dirty="0"/>
              <a:t>(természetvédelem, katonai, légi közlekedés) légtér igénybe vétele: külön engedéllyel.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93AA8749-EE17-45BF-8C9F-2E6D601E0C1D}"/>
              </a:ext>
            </a:extLst>
          </p:cNvPr>
          <p:cNvSpPr txBox="1"/>
          <p:nvPr/>
        </p:nvSpPr>
        <p:spPr>
          <a:xfrm>
            <a:off x="9069279" y="2870861"/>
            <a:ext cx="31227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https://mydronespace.hu/applikacio</a:t>
            </a:r>
          </a:p>
        </p:txBody>
      </p:sp>
      <p:pic>
        <p:nvPicPr>
          <p:cNvPr id="7" name="Kép 6">
            <a:extLst>
              <a:ext uri="{FF2B5EF4-FFF2-40B4-BE49-F238E27FC236}">
                <a16:creationId xmlns="" xmlns:a16="http://schemas.microsoft.com/office/drawing/2014/main" id="{26B54B17-9BEB-46CE-ADBA-D41EC9AC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176" y="1768921"/>
            <a:ext cx="27146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39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48C21BC0-C4B6-4B33-B4EF-27B1A459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Drónok </a:t>
            </a:r>
            <a:r>
              <a:rPr lang="hu-HU" dirty="0" smtClean="0"/>
              <a:t>üzemeltetése – </a:t>
            </a:r>
            <a:r>
              <a:rPr lang="hu-HU" dirty="0"/>
              <a:t>helymeghatározás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50D09640-21AC-4CD3-8EED-C3E7C023A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976545"/>
            <a:ext cx="11698818" cy="4351338"/>
          </a:xfrm>
        </p:spPr>
        <p:txBody>
          <a:bodyPr/>
          <a:lstStyle/>
          <a:p>
            <a:r>
              <a:rPr lang="hu-HU" dirty="0"/>
              <a:t>GPS eszközzel nem rendelkező drónok</a:t>
            </a:r>
          </a:p>
          <a:p>
            <a:pPr lvl="1"/>
            <a:r>
              <a:rPr lang="hu-HU" dirty="0"/>
              <a:t>nincs helyadat</a:t>
            </a:r>
          </a:p>
          <a:p>
            <a:r>
              <a:rPr lang="hu-HU" dirty="0"/>
              <a:t>GPS eszközzel rendelkező drónok</a:t>
            </a:r>
          </a:p>
          <a:p>
            <a:pPr lvl="1"/>
            <a:r>
              <a:rPr lang="hu-HU" dirty="0"/>
              <a:t>1-2 méter pontosságú helymeghatározás</a:t>
            </a:r>
          </a:p>
          <a:p>
            <a:r>
              <a:rPr lang="hu-HU" dirty="0"/>
              <a:t>GPS, kiegészítve RTK korrekciós jel vételére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alkalmas </a:t>
            </a:r>
            <a:r>
              <a:rPr lang="hu-HU" dirty="0"/>
              <a:t>eszközzel</a:t>
            </a:r>
          </a:p>
          <a:p>
            <a:pPr lvl="1"/>
            <a:r>
              <a:rPr lang="hu-HU" dirty="0"/>
              <a:t>2 cm pontosságú helymeghatározás </a:t>
            </a:r>
          </a:p>
        </p:txBody>
      </p:sp>
      <p:pic>
        <p:nvPicPr>
          <p:cNvPr id="5" name="Kép 4" descr="A képen szöveg, elektronika látható&#10;&#10;Automatikusan generált leírás">
            <a:extLst>
              <a:ext uri="{FF2B5EF4-FFF2-40B4-BE49-F238E27FC236}">
                <a16:creationId xmlns="" xmlns:a16="http://schemas.microsoft.com/office/drawing/2014/main" id="{602CFB9A-6E78-4D25-82BC-FEC05DA11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83717" y="1443313"/>
            <a:ext cx="3470200" cy="251589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4A0C8590-7C3D-426B-8089-A019FD46E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06952" y="3959208"/>
            <a:ext cx="3470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51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Drónok üzemeltetése – Veszélyforrások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6" y="1469036"/>
            <a:ext cx="8903933" cy="5031777"/>
          </a:xfrm>
          <a:prstGeom prst="rect">
            <a:avLst/>
          </a:prstGeom>
        </p:spPr>
        <p:txBody>
          <a:bodyPr spcFirstLastPara="1" wrap="square" lIns="91425" tIns="45700" rIns="91425" bIns="45700" numCol="1" anchor="t" anchorCtr="0">
            <a:normAutofit/>
          </a:bodyPr>
          <a:lstStyle/>
          <a:p>
            <a:pPr indent="-457200"/>
            <a:r>
              <a:rPr lang="hu-HU" dirty="0"/>
              <a:t>Repülésbiztonság</a:t>
            </a:r>
          </a:p>
          <a:p>
            <a:pPr lvl="1" indent="-457200"/>
            <a:r>
              <a:rPr lang="hu-HU" dirty="0"/>
              <a:t>Távvezetékek</a:t>
            </a:r>
          </a:p>
          <a:p>
            <a:pPr lvl="1" indent="-457200"/>
            <a:r>
              <a:rPr lang="hu-HU" dirty="0"/>
              <a:t>Épületek</a:t>
            </a:r>
          </a:p>
          <a:p>
            <a:pPr lvl="1" indent="-457200"/>
            <a:r>
              <a:rPr lang="hu-HU" dirty="0"/>
              <a:t>Természetes </a:t>
            </a:r>
            <a:r>
              <a:rPr lang="hu-HU" dirty="0" smtClean="0"/>
              <a:t>akadályok</a:t>
            </a:r>
          </a:p>
          <a:p>
            <a:pPr lvl="1" indent="-457200"/>
            <a:r>
              <a:rPr lang="hu-HU" dirty="0" smtClean="0"/>
              <a:t>Légi közlekedés</a:t>
            </a:r>
            <a:endParaRPr lang="hu-HU" dirty="0"/>
          </a:p>
          <a:p>
            <a:pPr indent="-457200"/>
            <a:r>
              <a:rPr lang="hu-HU" dirty="0"/>
              <a:t>Navigációs rendszert zavaró hatások</a:t>
            </a:r>
          </a:p>
          <a:p>
            <a:pPr lvl="1" indent="-457200"/>
            <a:r>
              <a:rPr lang="hu-HU" dirty="0"/>
              <a:t>Távvezetékek (EMI)</a:t>
            </a:r>
          </a:p>
          <a:p>
            <a:pPr lvl="1" indent="-457200"/>
            <a:r>
              <a:rPr lang="hu-HU" dirty="0"/>
              <a:t>Napkitörések (Kp index)</a:t>
            </a:r>
          </a:p>
          <a:p>
            <a:pPr lvl="1" indent="-457200"/>
            <a:r>
              <a:rPr lang="hu-HU" dirty="0"/>
              <a:t>Látható műholdak </a:t>
            </a:r>
            <a:r>
              <a:rPr lang="hu-HU" dirty="0" smtClean="0"/>
              <a:t>alacsony száma</a:t>
            </a:r>
            <a:endParaRPr lang="hu-HU" dirty="0"/>
          </a:p>
          <a:p>
            <a:pPr lvl="1" indent="-457200"/>
            <a:r>
              <a:rPr lang="hu-HU" dirty="0"/>
              <a:t>Domborzat </a:t>
            </a:r>
            <a:r>
              <a:rPr lang="hu-HU" dirty="0" smtClean="0"/>
              <a:t>és növényzet </a:t>
            </a:r>
          </a:p>
          <a:p>
            <a:pPr lvl="1" indent="-457200"/>
            <a:r>
              <a:rPr lang="hu-HU" dirty="0" smtClean="0"/>
              <a:t>Épületek</a:t>
            </a:r>
            <a:endParaRPr lang="hu-HU" dirty="0"/>
          </a:p>
          <a:p>
            <a:pPr lvl="1" indent="-457200"/>
            <a:endParaRPr lang="hu-HU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9343249" y="1690824"/>
            <a:ext cx="2243914" cy="4566965"/>
            <a:chOff x="8928911" y="1433513"/>
            <a:chExt cx="2353128" cy="4743312"/>
          </a:xfrm>
        </p:grpSpPr>
        <p:grpSp>
          <p:nvGrpSpPr>
            <p:cNvPr id="3" name="Csoportba foglalás 2"/>
            <p:cNvGrpSpPr/>
            <p:nvPr/>
          </p:nvGrpSpPr>
          <p:grpSpPr>
            <a:xfrm>
              <a:off x="8928911" y="1433513"/>
              <a:ext cx="2229627" cy="4743312"/>
              <a:chOff x="7257273" y="1585913"/>
              <a:chExt cx="2229627" cy="4743312"/>
            </a:xfrm>
          </p:grpSpPr>
          <p:pic>
            <p:nvPicPr>
              <p:cNvPr id="2" name="Kép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1064"/>
              <a:stretch/>
            </p:blipFill>
            <p:spPr>
              <a:xfrm>
                <a:off x="7257273" y="1585913"/>
                <a:ext cx="858027" cy="4743312"/>
              </a:xfrm>
              <a:prstGeom prst="rect">
                <a:avLst/>
              </a:prstGeom>
            </p:spPr>
          </p:pic>
          <p:pic>
            <p:nvPicPr>
              <p:cNvPr id="6" name="Kép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455" r="11276"/>
              <a:stretch/>
            </p:blipFill>
            <p:spPr>
              <a:xfrm>
                <a:off x="8115300" y="1585913"/>
                <a:ext cx="1371600" cy="4743312"/>
              </a:xfrm>
              <a:prstGeom prst="rect">
                <a:avLst/>
              </a:prstGeom>
            </p:spPr>
          </p:pic>
        </p:grp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12"/>
            <a:stretch/>
          </p:blipFill>
          <p:spPr>
            <a:xfrm>
              <a:off x="11133029" y="1433513"/>
              <a:ext cx="149010" cy="4743312"/>
            </a:xfrm>
            <a:prstGeom prst="rect">
              <a:avLst/>
            </a:prstGeom>
          </p:spPr>
        </p:pic>
      </p:grpSp>
      <p:sp>
        <p:nvSpPr>
          <p:cNvPr id="9" name="Google Shape;69;gd03d5b2036_1_0"/>
          <p:cNvSpPr txBox="1">
            <a:spLocks/>
          </p:cNvSpPr>
          <p:nvPr/>
        </p:nvSpPr>
        <p:spPr>
          <a:xfrm>
            <a:off x="5057775" y="1469036"/>
            <a:ext cx="4320104" cy="5184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457200"/>
            <a:r>
              <a:rPr lang="hu-HU" dirty="0" smtClean="0"/>
              <a:t>Időjárási kitettség</a:t>
            </a:r>
          </a:p>
          <a:p>
            <a:pPr lvl="1" indent="-457200"/>
            <a:r>
              <a:rPr lang="hu-HU" dirty="0" smtClean="0"/>
              <a:t>Szélsebesség</a:t>
            </a:r>
          </a:p>
          <a:p>
            <a:pPr lvl="1" indent="-457200"/>
            <a:r>
              <a:rPr lang="hu-HU" dirty="0" smtClean="0"/>
              <a:t>Felhőzet jellege</a:t>
            </a:r>
          </a:p>
          <a:p>
            <a:pPr lvl="1" indent="-45720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23759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Drónok mezőgazdasági felhasználása</a:t>
            </a:r>
            <a:r>
              <a:rPr lang="hu-HU" dirty="0"/>
              <a:t/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Tőszámbecslés</a:t>
            </a:r>
          </a:p>
          <a:p>
            <a:pPr indent="-457200"/>
            <a:r>
              <a:rPr lang="hu-HU" dirty="0" smtClean="0"/>
              <a:t>Növényállapot </a:t>
            </a:r>
            <a:r>
              <a:rPr lang="hu-HU" dirty="0"/>
              <a:t>felmérés (monitoring)</a:t>
            </a:r>
          </a:p>
          <a:p>
            <a:pPr indent="-457200"/>
            <a:r>
              <a:rPr lang="hu-HU" dirty="0"/>
              <a:t>Terület felmérés (monitoring)</a:t>
            </a:r>
          </a:p>
          <a:p>
            <a:pPr indent="-457200"/>
            <a:r>
              <a:rPr lang="hu-HU" dirty="0" smtClean="0"/>
              <a:t>Területmérés</a:t>
            </a:r>
            <a:endParaRPr lang="hu-HU" dirty="0"/>
          </a:p>
          <a:p>
            <a:pPr indent="-457200"/>
            <a:r>
              <a:rPr lang="hu-HU" dirty="0"/>
              <a:t>Környezeti és biológiai károk felmérése (belvíz, vadkár, aszály)</a:t>
            </a:r>
          </a:p>
          <a:p>
            <a:pPr indent="-457200"/>
            <a:r>
              <a:rPr lang="hu-HU" dirty="0"/>
              <a:t>Permetlé kijuttatás</a:t>
            </a:r>
          </a:p>
          <a:p>
            <a:pPr indent="-457200"/>
            <a:r>
              <a:rPr lang="hu-HU" dirty="0"/>
              <a:t>Szilárd anyag kijuttatás (kapszula, granulátum, vetés)</a:t>
            </a:r>
          </a:p>
          <a:p>
            <a:pPr indent="-457200"/>
            <a:r>
              <a:rPr lang="hu-HU" dirty="0"/>
              <a:t>Agronómiai terv készítés</a:t>
            </a:r>
          </a:p>
        </p:txBody>
      </p:sp>
    </p:spTree>
    <p:extLst>
      <p:ext uri="{BB962C8B-B14F-4D97-AF65-F5344CB8AC3E}">
        <p14:creationId xmlns:p14="http://schemas.microsoft.com/office/powerpoint/2010/main" val="2904424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>
                <a:solidFill>
                  <a:srgbClr val="0070C0"/>
                </a:solidFill>
              </a:rPr>
              <a:t>Tartalomjegyzék</a:t>
            </a:r>
            <a:br>
              <a:rPr lang="hu-HU" dirty="0" smtClean="0">
                <a:solidFill>
                  <a:srgbClr val="0070C0"/>
                </a:solidFill>
              </a:rPr>
            </a:br>
            <a:endParaRPr dirty="0">
              <a:solidFill>
                <a:srgbClr val="0070C0"/>
              </a:solidFill>
            </a:endParaRPr>
          </a:p>
        </p:txBody>
      </p:sp>
      <p:sp>
        <p:nvSpPr>
          <p:cNvPr id="2" name="Szöveg helye 1"/>
          <p:cNvSpPr>
            <a:spLocks noGrp="1"/>
          </p:cNvSpPr>
          <p:nvPr>
            <p:ph type="body" idx="1"/>
          </p:nvPr>
        </p:nvSpPr>
        <p:spPr>
          <a:xfrm>
            <a:off x="401095" y="4362451"/>
            <a:ext cx="5698253" cy="181451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 smtClean="0"/>
              <a:t>Drón regisztráció	14.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 smtClean="0"/>
              <a:t>Drón használat előfeltételei	15-16.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/>
              <a:t>Drónok üzemeltetése	</a:t>
            </a:r>
            <a:r>
              <a:rPr lang="hu-HU" sz="2200" spc="-50" dirty="0" smtClean="0"/>
              <a:t>17-18.</a:t>
            </a:r>
            <a:endParaRPr lang="hu-HU" sz="2200" spc="-50" dirty="0"/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 smtClean="0"/>
              <a:t>Drónok </a:t>
            </a:r>
            <a:r>
              <a:rPr lang="hu-HU" sz="2200" spc="-50" dirty="0"/>
              <a:t>mezőgazdasági felhasználása	19-24</a:t>
            </a:r>
            <a:r>
              <a:rPr lang="hu-HU" sz="2200" spc="-50" dirty="0" smtClean="0"/>
              <a:t>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/>
              <a:t>Fogalomtár </a:t>
            </a:r>
            <a:r>
              <a:rPr lang="hu-HU" sz="2200" spc="-50" dirty="0" smtClean="0"/>
              <a:t>II.</a:t>
            </a:r>
            <a:r>
              <a:rPr lang="hu-HU" sz="2200" spc="-50" dirty="0"/>
              <a:t>	</a:t>
            </a:r>
            <a:r>
              <a:rPr lang="hu-HU" sz="2200" spc="-50" dirty="0" smtClean="0"/>
              <a:t>25.</a:t>
            </a:r>
            <a:endParaRPr lang="hu-HU" sz="2200" spc="-5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172200" y="1473994"/>
            <a:ext cx="5704952" cy="35321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 smtClean="0"/>
              <a:t>Monitoring </a:t>
            </a:r>
            <a:r>
              <a:rPr lang="hu-HU" sz="2200" spc="-50" dirty="0"/>
              <a:t>rendszer technikai </a:t>
            </a:r>
            <a:r>
              <a:rPr lang="hu-HU" sz="2200" spc="-50" dirty="0" smtClean="0"/>
              <a:t>háttere	26-29.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100" dirty="0" smtClean="0"/>
              <a:t>Milyen monitoring </a:t>
            </a:r>
            <a:r>
              <a:rPr lang="hu-HU" sz="2200" spc="-100" dirty="0" err="1" smtClean="0"/>
              <a:t>drónra</a:t>
            </a:r>
            <a:r>
              <a:rPr lang="hu-HU" sz="2200" spc="-100" dirty="0" smtClean="0"/>
              <a:t> van szükségem?	</a:t>
            </a:r>
            <a:r>
              <a:rPr lang="hu-HU" sz="2200" spc="-50" dirty="0" smtClean="0"/>
              <a:t>30-31.</a:t>
            </a:r>
            <a:endParaRPr lang="hu-HU" sz="2200" spc="-50" dirty="0"/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/>
              <a:t>Drónos permetezés </a:t>
            </a:r>
            <a:r>
              <a:rPr lang="hu-HU" sz="2200" spc="-50" dirty="0" smtClean="0"/>
              <a:t>lehetőségei	32-34.</a:t>
            </a:r>
            <a:endParaRPr lang="hu-HU" sz="2200" spc="-50" dirty="0"/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/>
              <a:t>Drónos permetezés technikai </a:t>
            </a:r>
            <a:r>
              <a:rPr lang="hu-HU" sz="2200" spc="-50" dirty="0" smtClean="0"/>
              <a:t>háttere	35-38.</a:t>
            </a:r>
            <a:endParaRPr lang="hu-HU" sz="2200" spc="-50" dirty="0"/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/>
              <a:t>Milyen a jó permetező </a:t>
            </a:r>
            <a:r>
              <a:rPr lang="hu-HU" sz="2200" spc="-50" dirty="0" smtClean="0"/>
              <a:t>drón?	39.	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/>
              <a:t>Miből áll a jó </a:t>
            </a:r>
            <a:r>
              <a:rPr lang="hu-HU" sz="2200" spc="-50" dirty="0" err="1" smtClean="0"/>
              <a:t>permeteződrón-rendszer</a:t>
            </a:r>
            <a:r>
              <a:rPr lang="hu-HU" sz="2200" spc="-50" dirty="0" smtClean="0"/>
              <a:t>?	40.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 smtClean="0"/>
              <a:t>Költség-haszon elemzés	41. 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 smtClean="0"/>
              <a:t>Kapcsolódó jogszabályok	42.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 smtClean="0"/>
              <a:t>Fogalomtár III.	43.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  <a:tabLst>
                <a:tab pos="5386388" algn="r"/>
              </a:tabLst>
            </a:pPr>
            <a:r>
              <a:rPr lang="hu-HU" sz="2200" spc="-50" dirty="0" smtClean="0"/>
              <a:t>Kulcsszavak	44.</a:t>
            </a:r>
          </a:p>
        </p:txBody>
      </p:sp>
      <p:sp>
        <p:nvSpPr>
          <p:cNvPr id="5" name="Szöveg helye 1"/>
          <p:cNvSpPr txBox="1">
            <a:spLocks/>
          </p:cNvSpPr>
          <p:nvPr/>
        </p:nvSpPr>
        <p:spPr>
          <a:xfrm>
            <a:off x="401096" y="1473994"/>
            <a:ext cx="5698253" cy="280352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>
                <a:tab pos="5386388" algn="r"/>
              </a:tabLst>
            </a:pPr>
            <a:r>
              <a:rPr lang="hu-HU" sz="2200" spc="-50" dirty="0" smtClean="0"/>
              <a:t>Bevezetés	3-4.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>
                <a:tab pos="5386388" algn="r"/>
              </a:tabLst>
            </a:pPr>
            <a:r>
              <a:rPr lang="hu-HU" sz="2200" spc="-50" dirty="0" err="1" smtClean="0"/>
              <a:t>Témaspecifikus</a:t>
            </a:r>
            <a:r>
              <a:rPr lang="hu-HU" sz="2200" spc="-50" dirty="0" smtClean="0"/>
              <a:t> szakmai kérdések	5.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>
                <a:tab pos="5386388" algn="r"/>
              </a:tabLst>
            </a:pPr>
            <a:r>
              <a:rPr lang="hu-HU" sz="2200" spc="-50" dirty="0" smtClean="0"/>
              <a:t>Mi a drón, drónos rendszer?	6-7.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>
                <a:tab pos="5386388" algn="r"/>
              </a:tabLst>
            </a:pPr>
            <a:r>
              <a:rPr lang="hu-HU" sz="2200" spc="-50" dirty="0" smtClean="0"/>
              <a:t>Drónok energia ellátása	8.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>
                <a:tab pos="5386388" algn="r"/>
              </a:tabLst>
            </a:pPr>
            <a:r>
              <a:rPr lang="hu-HU" sz="2200" spc="-50" dirty="0" smtClean="0"/>
              <a:t>Drónok szerkezeti felépítése	9.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>
                <a:tab pos="5386388" algn="r"/>
              </a:tabLst>
            </a:pPr>
            <a:r>
              <a:rPr lang="hu-HU" sz="2200" spc="-50" dirty="0" smtClean="0"/>
              <a:t>Drónok irányítása és programozása	10-11.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>
                <a:tab pos="5386388" algn="r"/>
              </a:tabLst>
            </a:pPr>
            <a:r>
              <a:rPr lang="hu-HU" sz="2200" spc="-50" dirty="0" smtClean="0"/>
              <a:t>Drónok felhasználása – általában	12.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Font typeface="Arial"/>
              <a:buNone/>
              <a:tabLst>
                <a:tab pos="5386388" algn="r"/>
              </a:tabLst>
            </a:pPr>
            <a:r>
              <a:rPr lang="hu-HU" sz="2200" spc="-50" dirty="0" smtClean="0"/>
              <a:t>Fogalomtár I.	13.</a:t>
            </a:r>
            <a:endParaRPr lang="hu-HU" sz="2200" spc="-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Drónok mezőgazdasági </a:t>
            </a:r>
            <a:r>
              <a:rPr lang="hu-HU" dirty="0" smtClean="0"/>
              <a:t>felhasználása – </a:t>
            </a:r>
            <a:r>
              <a:rPr lang="hu-HU" dirty="0"/>
              <a:t>A</a:t>
            </a:r>
            <a:r>
              <a:rPr lang="hu-HU" dirty="0" smtClean="0"/>
              <a:t>gronómiai </a:t>
            </a:r>
            <a:r>
              <a:rPr lang="hu-HU" dirty="0"/>
              <a:t>terv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hu-HU" dirty="0"/>
              <a:t>Helyspecifikusan eltérő műveletek</a:t>
            </a:r>
          </a:p>
          <a:p>
            <a:pPr indent="-457200"/>
            <a:r>
              <a:rPr lang="hu-HU" dirty="0"/>
              <a:t>Talajművelés</a:t>
            </a:r>
          </a:p>
          <a:p>
            <a:pPr indent="-457200"/>
            <a:r>
              <a:rPr lang="hu-HU" dirty="0"/>
              <a:t>Vetés</a:t>
            </a:r>
          </a:p>
          <a:p>
            <a:pPr indent="-457200"/>
            <a:r>
              <a:rPr lang="hu-HU" dirty="0"/>
              <a:t>Tápanyag utánpótlás</a:t>
            </a:r>
          </a:p>
          <a:p>
            <a:pPr indent="-457200"/>
            <a:r>
              <a:rPr lang="hu-HU" dirty="0"/>
              <a:t>Növényvédelem</a:t>
            </a:r>
          </a:p>
          <a:p>
            <a:pPr indent="-457200"/>
            <a:endParaRPr dirty="0"/>
          </a:p>
        </p:txBody>
      </p:sp>
      <p:sp>
        <p:nvSpPr>
          <p:cNvPr id="2" name="Téglalap 1"/>
          <p:cNvSpPr/>
          <p:nvPr/>
        </p:nvSpPr>
        <p:spPr>
          <a:xfrm>
            <a:off x="6199094" y="2043953"/>
            <a:ext cx="5785729" cy="4556872"/>
          </a:xfrm>
          <a:prstGeom prst="rect">
            <a:avLst/>
          </a:prstGeom>
          <a:solidFill>
            <a:srgbClr val="1C9E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44500" algn="l"/>
              </a:tabLst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	A pontos agronómiai terv készítés </a:t>
            </a:r>
            <a:b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	feltétele minimum 5 éves </a:t>
            </a:r>
            <a:b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	többszintű adatgyűjtés!</a:t>
            </a:r>
            <a:b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6450" lvl="3" indent="-361950">
              <a:buFont typeface="Arial" panose="020B0604020202020204" pitchFamily="34" charset="0"/>
              <a:buChar char="•"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Talaj és állomány monitoring</a:t>
            </a:r>
          </a:p>
          <a:p>
            <a:pPr marL="806450" lvl="3" indent="-361950">
              <a:buFont typeface="Arial" panose="020B0604020202020204" pitchFamily="34" charset="0"/>
              <a:buChar char="•"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Talajvizsgálat</a:t>
            </a:r>
          </a:p>
          <a:p>
            <a:pPr marL="806450" lvl="3" indent="-361950">
              <a:buFont typeface="Arial" panose="020B0604020202020204" pitchFamily="34" charset="0"/>
              <a:buChar char="•"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Hozamtérkép</a:t>
            </a:r>
          </a:p>
          <a:p>
            <a:pPr marL="806450" lvl="3" indent="-361950">
              <a:buFont typeface="Arial" panose="020B0604020202020204" pitchFamily="34" charset="0"/>
              <a:buChar char="•"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Agronómiai gyakorlat</a:t>
            </a:r>
          </a:p>
          <a:p>
            <a:pPr marL="806450" lvl="3" indent="-361950">
              <a:buFont typeface="Arial" panose="020B0604020202020204" pitchFamily="34" charset="0"/>
              <a:buChar char="•"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Szakértői szemle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3388809" y="4616511"/>
            <a:ext cx="2710588" cy="1984314"/>
            <a:chOff x="3388809" y="4381060"/>
            <a:chExt cx="2710588" cy="1984314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8809" y="4381060"/>
              <a:ext cx="2710588" cy="1795765"/>
            </a:xfrm>
            <a:prstGeom prst="rect">
              <a:avLst/>
            </a:prstGeom>
          </p:spPr>
        </p:pic>
        <p:sp>
          <p:nvSpPr>
            <p:cNvPr id="4" name="Szövegdoboz 3"/>
            <p:cNvSpPr txBox="1"/>
            <p:nvPr/>
          </p:nvSpPr>
          <p:spPr>
            <a:xfrm>
              <a:off x="3388810" y="6149930"/>
              <a:ext cx="22320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800" dirty="0"/>
                <a:t>https://doi.org/10.15302/J-FASE-2018240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1460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Drónok mezőgazdasági </a:t>
            </a:r>
            <a:r>
              <a:rPr lang="hu-HU" dirty="0" smtClean="0"/>
              <a:t>felhasználása – felbontás igény</a:t>
            </a:r>
            <a:r>
              <a:rPr lang="hu-HU" dirty="0"/>
              <a:t/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hu-HU" dirty="0"/>
              <a:t>A kívánt felbontás mértéke felhasználás függő</a:t>
            </a:r>
          </a:p>
          <a:p>
            <a:pPr indent="-457200"/>
            <a:r>
              <a:rPr lang="hu-HU" dirty="0"/>
              <a:t>Gyom-csíranövény azonosítás </a:t>
            </a:r>
            <a:r>
              <a:rPr lang="hu-HU" dirty="0">
                <a:sym typeface="Wingdings" panose="05000000000000000000" pitchFamily="2" charset="2"/>
              </a:rPr>
              <a:t> 2 x 2 mm / pixel alatt</a:t>
            </a:r>
            <a:endParaRPr lang="hu-HU" dirty="0"/>
          </a:p>
          <a:p>
            <a:pPr indent="-457200"/>
            <a:r>
              <a:rPr lang="hu-HU" dirty="0"/>
              <a:t>Növényegészségügyi </a:t>
            </a:r>
            <a:r>
              <a:rPr lang="hu-HU" dirty="0" smtClean="0"/>
              <a:t>felmérés </a:t>
            </a:r>
            <a:r>
              <a:rPr lang="hu-HU" dirty="0"/>
              <a:t>&amp;</a:t>
            </a:r>
            <a:r>
              <a:rPr lang="hu-HU" dirty="0" smtClean="0"/>
              <a:t> Tőszámbecslés </a:t>
            </a:r>
            <a:r>
              <a:rPr lang="hu-HU" dirty="0">
                <a:sym typeface="Wingdings" panose="05000000000000000000" pitchFamily="2" charset="2"/>
              </a:rPr>
              <a:t> 2 x 2 cm / pixel alatt</a:t>
            </a:r>
          </a:p>
          <a:p>
            <a:pPr indent="-457200"/>
            <a:r>
              <a:rPr lang="hu-HU" dirty="0"/>
              <a:t>Gyomfoltok azonosítása </a:t>
            </a:r>
            <a:r>
              <a:rPr lang="hu-HU" dirty="0">
                <a:sym typeface="Wingdings" panose="05000000000000000000" pitchFamily="2" charset="2"/>
              </a:rPr>
              <a:t> 10 x 10 cm / pixel alatt</a:t>
            </a:r>
          </a:p>
          <a:p>
            <a:pPr indent="-457200"/>
            <a:r>
              <a:rPr lang="hu-HU" dirty="0">
                <a:sym typeface="Wingdings" panose="05000000000000000000" pitchFamily="2" charset="2"/>
              </a:rPr>
              <a:t>Tápanyag utánpótlási terv  akár 1 x 1 méter feletti pixel</a:t>
            </a:r>
            <a:endParaRPr dirty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1279453" y="4806854"/>
            <a:ext cx="9561654" cy="1443385"/>
            <a:chOff x="2038737" y="4806854"/>
            <a:chExt cx="9561654" cy="1443385"/>
          </a:xfrm>
        </p:grpSpPr>
        <p:grpSp>
          <p:nvGrpSpPr>
            <p:cNvPr id="10" name="Csoportba foglalás 9"/>
            <p:cNvGrpSpPr/>
            <p:nvPr/>
          </p:nvGrpSpPr>
          <p:grpSpPr>
            <a:xfrm>
              <a:off x="2038737" y="4806854"/>
              <a:ext cx="8194532" cy="1443385"/>
              <a:chOff x="1780279" y="4506812"/>
              <a:chExt cx="8194532" cy="1443385"/>
            </a:xfrm>
          </p:grpSpPr>
          <p:pic>
            <p:nvPicPr>
              <p:cNvPr id="2" name="Kép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9403" y="4509193"/>
                <a:ext cx="1361198" cy="1440000"/>
              </a:xfrm>
              <a:prstGeom prst="rect">
                <a:avLst/>
              </a:prstGeom>
            </p:spPr>
          </p:pic>
          <p:pic>
            <p:nvPicPr>
              <p:cNvPr id="3" name="Kép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5193" y="4510197"/>
                <a:ext cx="1364212" cy="1440000"/>
              </a:xfrm>
              <a:prstGeom prst="rect">
                <a:avLst/>
              </a:prstGeom>
            </p:spPr>
          </p:pic>
          <p:pic>
            <p:nvPicPr>
              <p:cNvPr id="4" name="Kép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8275" y="4507816"/>
                <a:ext cx="1376283" cy="1440000"/>
              </a:xfrm>
              <a:prstGeom prst="rect">
                <a:avLst/>
              </a:prstGeom>
            </p:spPr>
          </p:pic>
          <p:pic>
            <p:nvPicPr>
              <p:cNvPr id="5" name="Kép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8635" y="4506812"/>
                <a:ext cx="1369912" cy="1440000"/>
              </a:xfrm>
              <a:prstGeom prst="rect">
                <a:avLst/>
              </a:prstGeom>
            </p:spPr>
          </p:pic>
          <p:pic>
            <p:nvPicPr>
              <p:cNvPr id="6" name="Kép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0279" y="4506812"/>
                <a:ext cx="1372949" cy="1440000"/>
              </a:xfrm>
              <a:prstGeom prst="rect">
                <a:avLst/>
              </a:prstGeom>
            </p:spPr>
          </p:pic>
          <p:pic>
            <p:nvPicPr>
              <p:cNvPr id="9" name="Kép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0303" y="4507816"/>
                <a:ext cx="1364508" cy="1440000"/>
              </a:xfrm>
              <a:prstGeom prst="rect">
                <a:avLst/>
              </a:prstGeom>
            </p:spPr>
          </p:pic>
        </p:grpSp>
        <p:pic>
          <p:nvPicPr>
            <p:cNvPr id="13" name="Kép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4"/>
            <a:stretch/>
          </p:blipFill>
          <p:spPr>
            <a:xfrm>
              <a:off x="10217607" y="4806858"/>
              <a:ext cx="1382784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3069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Drónok mezőgazdasági </a:t>
            </a:r>
            <a:r>
              <a:rPr lang="hu-HU" dirty="0" smtClean="0"/>
              <a:t>felhasználása – Talaj-monitoring</a:t>
            </a:r>
            <a:r>
              <a:rPr lang="hu-HU" dirty="0"/>
              <a:t/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b="1" dirty="0"/>
              <a:t>Terület felmérés</a:t>
            </a:r>
          </a:p>
          <a:p>
            <a:pPr lvl="1" indent="-457200"/>
            <a:r>
              <a:rPr lang="hu-HU" sz="2800" dirty="0" err="1"/>
              <a:t>Talajmintavételi</a:t>
            </a:r>
            <a:r>
              <a:rPr lang="hu-HU" sz="2800" dirty="0"/>
              <a:t> terv előkészítés</a:t>
            </a:r>
          </a:p>
          <a:p>
            <a:pPr lvl="1" indent="-457200"/>
            <a:r>
              <a:rPr lang="hu-HU" sz="2800" dirty="0"/>
              <a:t>Művelési zónák megállapítása</a:t>
            </a:r>
          </a:p>
          <a:p>
            <a:pPr lvl="1" indent="-457200"/>
            <a:r>
              <a:rPr lang="hu-HU" sz="2800" dirty="0"/>
              <a:t>Erodáltság térképezés</a:t>
            </a:r>
          </a:p>
          <a:p>
            <a:pPr lvl="1" indent="-457200"/>
            <a:endParaRPr lang="hu-HU" sz="2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4658749" y="3370658"/>
            <a:ext cx="7218498" cy="3225279"/>
            <a:chOff x="4658749" y="3370658"/>
            <a:chExt cx="7218498" cy="3225279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3"/>
            <a:srcRect l="14285" t="12945" r="50794" b="5463"/>
            <a:stretch/>
          </p:blipFill>
          <p:spPr>
            <a:xfrm>
              <a:off x="4658749" y="3381010"/>
              <a:ext cx="2277485" cy="2991789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4"/>
            <a:srcRect l="15716" t="13031" r="15554" b="5095"/>
            <a:stretch/>
          </p:blipFill>
          <p:spPr>
            <a:xfrm>
              <a:off x="7165487" y="3370658"/>
              <a:ext cx="4482507" cy="3002141"/>
            </a:xfrm>
            <a:prstGeom prst="rect">
              <a:avLst/>
            </a:prstGeom>
          </p:spPr>
        </p:pic>
        <p:sp>
          <p:nvSpPr>
            <p:cNvPr id="2" name="Szövegdoboz 1"/>
            <p:cNvSpPr txBox="1"/>
            <p:nvPr/>
          </p:nvSpPr>
          <p:spPr>
            <a:xfrm>
              <a:off x="8588188" y="6372799"/>
              <a:ext cx="328905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85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https://doi.org/10.1016/j.compag.2018.08.039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206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Drónok mezőgazdasági </a:t>
            </a:r>
            <a:r>
              <a:rPr lang="hu-HU" dirty="0" smtClean="0"/>
              <a:t>felhasználása – Növény-monitoring</a:t>
            </a:r>
            <a:r>
              <a:rPr lang="hu-HU" dirty="0"/>
              <a:t/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b="1" dirty="0" smtClean="0"/>
              <a:t>Növényállomány felmérés</a:t>
            </a:r>
            <a:endParaRPr lang="hu-HU" b="1" dirty="0"/>
          </a:p>
          <a:p>
            <a:pPr lvl="1" indent="-457200"/>
            <a:r>
              <a:rPr lang="hu-HU" sz="2800" dirty="0" smtClean="0"/>
              <a:t>Növényállapot </a:t>
            </a:r>
            <a:r>
              <a:rPr lang="hu-HU" sz="2800" dirty="0"/>
              <a:t>fejlettség</a:t>
            </a:r>
          </a:p>
          <a:p>
            <a:pPr lvl="1" indent="-457200"/>
            <a:r>
              <a:rPr lang="hu-HU" sz="2800" dirty="0"/>
              <a:t>Tápanyag </a:t>
            </a:r>
            <a:r>
              <a:rPr lang="hu-HU" sz="2800" dirty="0" smtClean="0"/>
              <a:t>ellátottság</a:t>
            </a:r>
          </a:p>
          <a:p>
            <a:pPr lvl="1" indent="-457200"/>
            <a:r>
              <a:rPr lang="hu-HU" sz="2800" dirty="0"/>
              <a:t>Vadkár </a:t>
            </a:r>
            <a:r>
              <a:rPr lang="hu-HU" sz="2800" dirty="0" smtClean="0"/>
              <a:t>elemzés</a:t>
            </a:r>
            <a:endParaRPr lang="hu-HU" sz="2800" dirty="0"/>
          </a:p>
          <a:p>
            <a:pPr indent="-457200"/>
            <a:r>
              <a:rPr lang="hu-HU" b="1" dirty="0" smtClean="0"/>
              <a:t>Növényegészségügyi felmérés</a:t>
            </a:r>
          </a:p>
          <a:p>
            <a:pPr lvl="1" indent="-457200"/>
            <a:r>
              <a:rPr lang="hu-HU" sz="2800" dirty="0" smtClean="0"/>
              <a:t>Kártevő jelenlét</a:t>
            </a:r>
          </a:p>
          <a:p>
            <a:pPr lvl="1" indent="-457200"/>
            <a:r>
              <a:rPr lang="hu-HU" sz="2800" dirty="0" smtClean="0"/>
              <a:t>Kórokozó </a:t>
            </a:r>
            <a:r>
              <a:rPr lang="hu-HU" sz="2800" dirty="0"/>
              <a:t>fertőzöttség</a:t>
            </a:r>
          </a:p>
          <a:p>
            <a:pPr lvl="1" indent="-457200"/>
            <a:r>
              <a:rPr lang="hu-HU" sz="2800" dirty="0"/>
              <a:t>Gyomnövény fertőzöttség</a:t>
            </a:r>
          </a:p>
          <a:p>
            <a:pPr lvl="1" indent="-457200"/>
            <a:r>
              <a:rPr lang="hu-HU" sz="2800" dirty="0" smtClean="0"/>
              <a:t>Kezelési </a:t>
            </a:r>
            <a:r>
              <a:rPr lang="hu-HU" sz="2800" dirty="0"/>
              <a:t>terv készítés</a:t>
            </a:r>
          </a:p>
          <a:p>
            <a:pPr lvl="1" indent="-457200"/>
            <a:endParaRPr lang="hu-HU" sz="2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68" y="3885434"/>
            <a:ext cx="4102100" cy="205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22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Drónok mezőgazdasági felhasználása </a:t>
            </a:r>
            <a:r>
              <a:rPr lang="hu-HU" dirty="0" smtClean="0"/>
              <a:t>– döntéshozatal </a:t>
            </a:r>
            <a:br>
              <a:rPr lang="hu-HU" dirty="0" smtClean="0"/>
            </a:br>
            <a:endParaRPr dirty="0">
              <a:solidFill>
                <a:srgbClr val="FF0000"/>
              </a:solidFill>
            </a:endParaRPr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70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hu-HU" b="1" dirty="0" smtClean="0"/>
              <a:t>Döntéstámogatás lépései</a:t>
            </a:r>
          </a:p>
          <a:p>
            <a:pPr indent="-457200"/>
            <a:r>
              <a:rPr lang="hu-HU" dirty="0" smtClean="0"/>
              <a:t>Probléma feltárása</a:t>
            </a:r>
          </a:p>
          <a:p>
            <a:pPr indent="-457200"/>
            <a:r>
              <a:rPr lang="hu-HU" dirty="0" smtClean="0"/>
              <a:t>Adatgyűjtés </a:t>
            </a:r>
            <a:r>
              <a:rPr lang="hu-HU" dirty="0"/>
              <a:t>(monitoring)</a:t>
            </a:r>
          </a:p>
          <a:p>
            <a:pPr indent="-457200"/>
            <a:r>
              <a:rPr lang="hu-HU" dirty="0" smtClean="0"/>
              <a:t>Adatfeldolgozás</a:t>
            </a:r>
            <a:br>
              <a:rPr lang="hu-HU" dirty="0" smtClean="0"/>
            </a:br>
            <a:r>
              <a:rPr lang="hu-HU" dirty="0" smtClean="0"/>
              <a:t>Adat </a:t>
            </a:r>
            <a:r>
              <a:rPr lang="hu-HU" dirty="0" smtClean="0">
                <a:sym typeface="Wingdings" panose="05000000000000000000" pitchFamily="2" charset="2"/>
              </a:rPr>
              <a:t> Információ transzfer</a:t>
            </a:r>
          </a:p>
          <a:p>
            <a:pPr indent="-457200"/>
            <a:r>
              <a:rPr lang="hu-HU" dirty="0" smtClean="0"/>
              <a:t>Programozott </a:t>
            </a:r>
            <a:r>
              <a:rPr lang="hu-HU" dirty="0"/>
              <a:t>munkaművelet </a:t>
            </a:r>
            <a:br>
              <a:rPr lang="hu-HU" dirty="0"/>
            </a:br>
            <a:r>
              <a:rPr lang="hu-HU" dirty="0"/>
              <a:t>(az előre betáplált terv szerint)</a:t>
            </a:r>
          </a:p>
          <a:p>
            <a:pPr indent="-457200"/>
            <a:r>
              <a:rPr lang="hu-HU" dirty="0" smtClean="0"/>
              <a:t>Visszacsatolás</a:t>
            </a:r>
            <a:endParaRPr lang="hu-HU" dirty="0"/>
          </a:p>
        </p:txBody>
      </p:sp>
      <p:grpSp>
        <p:nvGrpSpPr>
          <p:cNvPr id="5" name="Csoportba foglalás 4"/>
          <p:cNvGrpSpPr>
            <a:grpSpLocks noChangeAspect="1"/>
          </p:cNvGrpSpPr>
          <p:nvPr/>
        </p:nvGrpSpPr>
        <p:grpSpPr>
          <a:xfrm>
            <a:off x="6022221" y="2159876"/>
            <a:ext cx="6029627" cy="3814452"/>
            <a:chOff x="2328863" y="1595064"/>
            <a:chExt cx="7988970" cy="5053969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8863" y="1595064"/>
              <a:ext cx="7988970" cy="4830831"/>
            </a:xfrm>
            <a:prstGeom prst="rect">
              <a:avLst/>
            </a:prstGeom>
          </p:spPr>
        </p:pic>
        <p:sp>
          <p:nvSpPr>
            <p:cNvPr id="3" name="Téglalap 2"/>
            <p:cNvSpPr/>
            <p:nvPr/>
          </p:nvSpPr>
          <p:spPr>
            <a:xfrm>
              <a:off x="7916214" y="6425895"/>
              <a:ext cx="1827744" cy="223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8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https://www.</a:t>
              </a:r>
              <a:r>
                <a:rPr lang="en-GB" sz="8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doi:10.3390/s18040944</a:t>
              </a:r>
            </a:p>
          </p:txBody>
        </p:sp>
      </p:grpSp>
      <p:cxnSp>
        <p:nvCxnSpPr>
          <p:cNvPr id="10" name="Egyenes összekötő 9"/>
          <p:cNvCxnSpPr/>
          <p:nvPr/>
        </p:nvCxnSpPr>
        <p:spPr>
          <a:xfrm>
            <a:off x="3421117" y="5533697"/>
            <a:ext cx="2238704" cy="15766"/>
          </a:xfrm>
          <a:prstGeom prst="line">
            <a:avLst/>
          </a:prstGeom>
          <a:ln w="25400">
            <a:solidFill>
              <a:srgbClr val="1C9E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5659821" y="2695907"/>
            <a:ext cx="1" cy="2853555"/>
          </a:xfrm>
          <a:prstGeom prst="line">
            <a:avLst/>
          </a:prstGeom>
          <a:ln w="25400">
            <a:solidFill>
              <a:srgbClr val="1C9E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H="1">
            <a:off x="4871545" y="2704581"/>
            <a:ext cx="788277" cy="916"/>
          </a:xfrm>
          <a:prstGeom prst="straightConnector1">
            <a:avLst/>
          </a:prstGeom>
          <a:ln w="25400">
            <a:solidFill>
              <a:srgbClr val="1C9E4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H="1" flipV="1">
            <a:off x="5113776" y="3913907"/>
            <a:ext cx="557048" cy="3417"/>
          </a:xfrm>
          <a:prstGeom prst="straightConnector1">
            <a:avLst/>
          </a:prstGeom>
          <a:ln w="25400">
            <a:solidFill>
              <a:srgbClr val="1C9E4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flipH="1" flipV="1">
            <a:off x="4979523" y="3308115"/>
            <a:ext cx="693682" cy="3174"/>
          </a:xfrm>
          <a:prstGeom prst="straightConnector1">
            <a:avLst/>
          </a:prstGeom>
          <a:ln w="25400">
            <a:solidFill>
              <a:srgbClr val="1C9E4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nyíllal 46"/>
          <p:cNvCxnSpPr/>
          <p:nvPr/>
        </p:nvCxnSpPr>
        <p:spPr>
          <a:xfrm flipH="1" flipV="1">
            <a:off x="5273154" y="4519942"/>
            <a:ext cx="378578" cy="5256"/>
          </a:xfrm>
          <a:prstGeom prst="straightConnector1">
            <a:avLst/>
          </a:prstGeom>
          <a:ln w="25400">
            <a:solidFill>
              <a:srgbClr val="1C9E4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977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 smtClean="0"/>
              <a:t>Fogalomtár II.</a:t>
            </a:r>
            <a:r>
              <a:rPr lang="hu-HU" dirty="0"/>
              <a:t/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085850"/>
            <a:ext cx="11555700" cy="50909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None/>
            </a:pPr>
            <a:r>
              <a:rPr lang="hu-HU" sz="2000" dirty="0"/>
              <a:t>GPS: Global </a:t>
            </a:r>
            <a:r>
              <a:rPr lang="hu-HU" sz="2000" dirty="0" err="1"/>
              <a:t>Positioning</a:t>
            </a:r>
            <a:r>
              <a:rPr lang="hu-HU" sz="2000" dirty="0"/>
              <a:t> System. Globális Helymeghatározó Rendszer. </a:t>
            </a:r>
          </a:p>
          <a:p>
            <a:pPr marL="0" lvl="0" indent="0">
              <a:buNone/>
            </a:pPr>
            <a:r>
              <a:rPr lang="hu-HU" sz="2000" dirty="0"/>
              <a:t>RTK: Real-Time </a:t>
            </a:r>
            <a:r>
              <a:rPr lang="hu-HU" sz="2000" dirty="0" err="1"/>
              <a:t>Kinematic</a:t>
            </a:r>
            <a:r>
              <a:rPr lang="hu-HU" sz="2000" dirty="0"/>
              <a:t> </a:t>
            </a:r>
            <a:r>
              <a:rPr lang="hu-HU" sz="2000" dirty="0" err="1"/>
              <a:t>positioning</a:t>
            </a:r>
            <a:r>
              <a:rPr lang="hu-HU" sz="2000" dirty="0"/>
              <a:t>. Műhold alapú, de földi referencia állomás által korrigált helymeghatározási rendszer.</a:t>
            </a:r>
          </a:p>
          <a:p>
            <a:pPr marL="0" lvl="0" indent="0">
              <a:buNone/>
            </a:pPr>
            <a:r>
              <a:rPr lang="hu-HU" sz="2000" dirty="0" smtClean="0"/>
              <a:t>EMI</a:t>
            </a:r>
            <a:r>
              <a:rPr lang="hu-HU" sz="2000" dirty="0"/>
              <a:t>: Elektromágneses Impulzus</a:t>
            </a:r>
          </a:p>
          <a:p>
            <a:pPr marL="0" lvl="0" indent="0">
              <a:buNone/>
            </a:pPr>
            <a:r>
              <a:rPr lang="hu-HU" sz="2000" dirty="0"/>
              <a:t>KP index: globális sarki fény index (0-9). Erős naptevékenység hatására értéke növekszik. 4-es érték felett az elektronikus eszközöket (GPS) zavarhatja</a:t>
            </a:r>
          </a:p>
          <a:p>
            <a:pPr marL="0" lvl="0" indent="0">
              <a:buNone/>
            </a:pPr>
            <a:r>
              <a:rPr lang="hu-HU" sz="2000" dirty="0"/>
              <a:t>NDVI: </a:t>
            </a:r>
            <a:r>
              <a:rPr lang="hu-HU" sz="2000" dirty="0" err="1"/>
              <a:t>Normalized</a:t>
            </a:r>
            <a:r>
              <a:rPr lang="hu-HU" sz="2000" dirty="0"/>
              <a:t> </a:t>
            </a:r>
            <a:r>
              <a:rPr lang="hu-HU" sz="2000" dirty="0" err="1"/>
              <a:t>Difference</a:t>
            </a:r>
            <a:r>
              <a:rPr lang="hu-HU" sz="2000" dirty="0"/>
              <a:t> </a:t>
            </a:r>
            <a:r>
              <a:rPr lang="hu-HU" sz="2000" dirty="0" err="1"/>
              <a:t>Vegetation</a:t>
            </a:r>
            <a:r>
              <a:rPr lang="hu-HU" sz="2000" dirty="0"/>
              <a:t> Index. Normalizált vegetációs index, mely kifejezi a terület vegetációs aktivitását</a:t>
            </a:r>
            <a:r>
              <a:rPr lang="hu-HU" sz="2000" dirty="0" smtClean="0"/>
              <a:t>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010388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Fénymérési paraméterek </a:t>
            </a:r>
            <a:br>
              <a:rPr lang="hu-HU" dirty="0" smtClean="0"/>
            </a:br>
            <a:r>
              <a:rPr lang="hu-HU" dirty="0" smtClean="0"/>
              <a:t>RGB </a:t>
            </a:r>
            <a:r>
              <a:rPr lang="hu-HU" dirty="0"/>
              <a:t>– </a:t>
            </a:r>
            <a:r>
              <a:rPr lang="en-US" sz="2800" dirty="0"/>
              <a:t>R</a:t>
            </a:r>
            <a:r>
              <a:rPr lang="en-US" sz="2800" b="0" dirty="0"/>
              <a:t>ed (</a:t>
            </a:r>
            <a:r>
              <a:rPr lang="en-US" sz="2800" b="0" dirty="0" err="1"/>
              <a:t>piros</a:t>
            </a:r>
            <a:r>
              <a:rPr lang="en-US" sz="2800" b="0" dirty="0"/>
              <a:t>), </a:t>
            </a:r>
            <a:r>
              <a:rPr lang="en-US" sz="2800" dirty="0"/>
              <a:t>G</a:t>
            </a:r>
            <a:r>
              <a:rPr lang="en-US" sz="2800" b="0" dirty="0"/>
              <a:t>reen (</a:t>
            </a:r>
            <a:r>
              <a:rPr lang="en-US" sz="2800" b="0" dirty="0" err="1"/>
              <a:t>zöld</a:t>
            </a:r>
            <a:r>
              <a:rPr lang="en-US" sz="2800" b="0" dirty="0"/>
              <a:t>), </a:t>
            </a:r>
            <a:r>
              <a:rPr lang="en-US" sz="2800" dirty="0"/>
              <a:t>B</a:t>
            </a:r>
            <a:r>
              <a:rPr lang="en-US" sz="2800" b="0" dirty="0"/>
              <a:t>lue (</a:t>
            </a:r>
            <a:r>
              <a:rPr lang="en-US" sz="2800" b="0" dirty="0" err="1"/>
              <a:t>kék</a:t>
            </a:r>
            <a:r>
              <a:rPr lang="en-US" sz="2800" b="0" dirty="0" smtClean="0"/>
              <a:t>)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6979433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just"/>
            <a:r>
              <a:rPr lang="hu-HU" dirty="0"/>
              <a:t>A vörös, zöld és kék fény különböző mértékű keverése által hozza létre a színeket;</a:t>
            </a:r>
          </a:p>
          <a:p>
            <a:pPr lvl="0" algn="just"/>
            <a:r>
              <a:rPr lang="hu-HU" dirty="0"/>
              <a:t>Az RGB skálán egy színt az határoz meg, hogy milyen intenzitású a három szín komponense;</a:t>
            </a:r>
          </a:p>
          <a:p>
            <a:pPr algn="just"/>
            <a:r>
              <a:rPr lang="hu-HU" dirty="0"/>
              <a:t>A háromdimenziós modellben, ahol a 3 tengely sorra a 3 alapszínt adja meg, 0 és valamilyen maximális érték (általában </a:t>
            </a:r>
            <a:r>
              <a:rPr lang="hu-HU" dirty="0" smtClean="0"/>
              <a:t>0 </a:t>
            </a:r>
            <a:r>
              <a:rPr lang="hu-HU" dirty="0"/>
              <a:t>vagy 255) között.</a:t>
            </a:r>
          </a:p>
          <a:p>
            <a:pPr lvl="0"/>
            <a:endParaRPr lang="hu-HU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8" name="Picture 4" descr="rgb színgörbe">
            <a:extLst>
              <a:ext uri="{FF2B5EF4-FFF2-40B4-BE49-F238E27FC236}">
                <a16:creationId xmlns="" xmlns:a16="http://schemas.microsoft.com/office/drawing/2014/main" id="{1E3455D2-0E81-4385-A685-52E004CBF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49" y="2348393"/>
            <a:ext cx="2760956" cy="19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gb színkör">
            <a:extLst>
              <a:ext uri="{FF2B5EF4-FFF2-40B4-BE49-F238E27FC236}">
                <a16:creationId xmlns="" xmlns:a16="http://schemas.microsoft.com/office/drawing/2014/main" id="{40828B8B-EFD3-4C2D-99AE-1C46CE13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49" y="222627"/>
            <a:ext cx="2760956" cy="19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8DB4DF00-5AB2-4089-986C-0AE9D18FF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849" y="4486062"/>
            <a:ext cx="2432489" cy="1812338"/>
          </a:xfrm>
          <a:prstGeom prst="rect">
            <a:avLst/>
          </a:prstGeom>
        </p:spPr>
      </p:pic>
      <p:pic>
        <p:nvPicPr>
          <p:cNvPr id="7" name="Kép 6"/>
          <p:cNvPicPr/>
          <p:nvPr/>
        </p:nvPicPr>
        <p:blipFill>
          <a:blip r:embed="rId6"/>
          <a:stretch>
            <a:fillRect/>
          </a:stretch>
        </p:blipFill>
        <p:spPr>
          <a:xfrm>
            <a:off x="9615057" y="3302973"/>
            <a:ext cx="24003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79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Fénymérési paraméterek</a:t>
            </a:r>
            <a:br>
              <a:rPr lang="hu-HU" dirty="0" smtClean="0"/>
            </a:br>
            <a:r>
              <a:rPr lang="hu-HU" dirty="0" smtClean="0"/>
              <a:t>NDVI </a:t>
            </a:r>
            <a:r>
              <a:rPr lang="hu-HU" dirty="0"/>
              <a:t>– Normalizált Differenciális Vegetációs </a:t>
            </a:r>
            <a:r>
              <a:rPr lang="hu-HU" dirty="0" smtClean="0"/>
              <a:t>Index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39913"/>
            <a:ext cx="6979433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hu-HU" dirty="0"/>
              <a:t>NDVI a leggyakrabban használt, a növényzet vegetációs aktivitását méri;</a:t>
            </a:r>
          </a:p>
          <a:p>
            <a:pPr lvl="0"/>
            <a:r>
              <a:rPr lang="hu-HU" dirty="0"/>
              <a:t>A vegetációs index egy olyan számított érték amely kifejezi a növényzet termelt klorofill mennyiségét;</a:t>
            </a:r>
          </a:p>
          <a:p>
            <a:pPr lvl="0"/>
            <a:r>
              <a:rPr lang="hu-HU" dirty="0"/>
              <a:t>a vegetáció fejlettségi fokát ki tudjuk fejezni ha kimutatjuk a látható és a közeli infravörös sávban mért értékek közötti különbséget.</a:t>
            </a:r>
          </a:p>
          <a:p>
            <a:pPr lvl="0"/>
            <a:endParaRPr lang="hu-HU"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21587" t="10404" r="21111" b="5745"/>
          <a:stretch/>
        </p:blipFill>
        <p:spPr>
          <a:xfrm>
            <a:off x="7307774" y="1552108"/>
            <a:ext cx="4562679" cy="375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37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53" y="664586"/>
            <a:ext cx="2116245" cy="1802661"/>
          </a:xfrm>
          <a:prstGeom prst="rect">
            <a:avLst/>
          </a:prstGeom>
        </p:spPr>
      </p:pic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Alakfelismerő rendszerek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414463"/>
            <a:ext cx="11555700" cy="47623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indent="-457200"/>
            <a:r>
              <a:rPr lang="hu-HU" dirty="0"/>
              <a:t>1. lépés: egyszikű-kétszikű elkülönítés</a:t>
            </a:r>
          </a:p>
          <a:p>
            <a:pPr indent="-457200"/>
            <a:r>
              <a:rPr lang="hu-HU" dirty="0"/>
              <a:t>2. lépés faj szintű azonosítás</a:t>
            </a:r>
          </a:p>
          <a:p>
            <a:pPr marL="0" indent="0">
              <a:buNone/>
            </a:pPr>
            <a:endParaRPr lang="hu-HU" sz="1400" dirty="0"/>
          </a:p>
          <a:p>
            <a:pPr marL="0" indent="0">
              <a:buNone/>
            </a:pPr>
            <a:r>
              <a:rPr lang="hu-HU" b="1" dirty="0"/>
              <a:t>Nehézségek</a:t>
            </a:r>
          </a:p>
          <a:p>
            <a:pPr indent="-457200"/>
            <a:r>
              <a:rPr lang="hu-HU" dirty="0" smtClean="0"/>
              <a:t>Nagy felbontás igény (&lt;1 mm/pixel)</a:t>
            </a:r>
          </a:p>
          <a:p>
            <a:pPr indent="-457200"/>
            <a:r>
              <a:rPr lang="hu-HU" dirty="0" smtClean="0"/>
              <a:t>Csak </a:t>
            </a:r>
            <a:r>
              <a:rPr lang="hu-HU" dirty="0"/>
              <a:t>földi/földközeli </a:t>
            </a:r>
            <a:br>
              <a:rPr lang="hu-HU" dirty="0"/>
            </a:br>
            <a:r>
              <a:rPr lang="hu-HU" dirty="0"/>
              <a:t>monitoringnál</a:t>
            </a:r>
          </a:p>
          <a:p>
            <a:pPr indent="-457200"/>
            <a:r>
              <a:rPr lang="hu-HU" dirty="0"/>
              <a:t>Nagy faji változatosság</a:t>
            </a:r>
          </a:p>
          <a:p>
            <a:pPr indent="-457200"/>
            <a:r>
              <a:rPr lang="hu-HU" dirty="0"/>
              <a:t>Közeli rokon fajok hasonlósága</a:t>
            </a:r>
          </a:p>
          <a:p>
            <a:pPr indent="-457200"/>
            <a:r>
              <a:rPr lang="hu-HU" dirty="0"/>
              <a:t>Fedett/károsodott levelek </a:t>
            </a:r>
          </a:p>
          <a:p>
            <a:pPr indent="-457200"/>
            <a:r>
              <a:rPr lang="hu-HU" dirty="0"/>
              <a:t>Nagy számú referencia szükséges</a:t>
            </a:r>
            <a:endParaRPr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5458422" y="2200273"/>
            <a:ext cx="6557366" cy="4269851"/>
            <a:chOff x="5458422" y="2200273"/>
            <a:chExt cx="6557366" cy="4269851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47" t="11392" r="12308" b="5811"/>
            <a:stretch/>
          </p:blipFill>
          <p:spPr>
            <a:xfrm>
              <a:off x="5515574" y="2200273"/>
              <a:ext cx="6500214" cy="4119984"/>
            </a:xfrm>
            <a:prstGeom prst="rect">
              <a:avLst/>
            </a:prstGeom>
          </p:spPr>
        </p:pic>
        <p:sp>
          <p:nvSpPr>
            <p:cNvPr id="2" name="Szövegdoboz 1"/>
            <p:cNvSpPr txBox="1"/>
            <p:nvPr/>
          </p:nvSpPr>
          <p:spPr>
            <a:xfrm>
              <a:off x="5458422" y="6239292"/>
              <a:ext cx="62430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5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https://doi.org/10.1614/WT-D-16-00068.1</a:t>
              </a:r>
            </a:p>
          </p:txBody>
        </p:sp>
      </p:grpSp>
      <p:sp>
        <p:nvSpPr>
          <p:cNvPr id="5" name="AutoShape 2" descr="data:image/png;base64,iVBORw0KGgoAAAANSUhEUgAAAHcAAAA6CAMAAAC9ITYKAAAAkFBMVEX///+OtTMAAADm7diBrQDMzMwbCxLe6cvp6On4+vSHsRwYAA4SAAr8/fuxsLAdDxULAAAjFRxBPkCLsys0Ki6+v7/f3t7s8uLy8vIuIyirx3KTuD6+05c6MzanxGzO3bFQS01ybnC60Y+gwFzT4brE16GNiouwynqYu0u2zoZ1pwBfWlyXk5WlpKR+e3xkYmNI4PoiAAADPklEQVRYhe2W25aiMBBFixAuiQGDgIAooAKtreL//92kImqrONMPvaZfOA9ZuS03p1KpCDBq1KhRo0aNGvU7cpJfwS7px39jLYr6jjUM7+3GNP1R7i7khqN7DjcM/hRoCzXXPUK+9Xtecvn05L0DrSJUtD32DOOF6xJ7IoRcxYpr37npfD5g3oqxNT83esSdv3MbjrgCoOQD3ElUHappJK07N21XRGl2evohnwSaG1KmXTxwly8Jm3Dtcw+7Ib+TqaVaO1vfuLEkh6PvtzMye/TsB5Hm5ovNK5e+usdAG2GTUOQ+5dWFC4esunJ9GVmXtZOscByD1a2V9/k6i9QATO5owz2XsXdcDaRmo/Hbx7Wee85mPde1AxdPMoU5dNIHIEFHZDZpoRVRRKaKSyFfXrlOTmnhATPC3HghbzCPr7YHuVl26Lmd8CGNJLFnJHblAUBEU3+O3+V2WWRZmqsNIydBmwvlhdF6IL93Cgk5Rpkmz9ys9f1DNvEvXI9EKZyDdeoH0oVp5IEIYjza2f18qacNI/cDyxD7ZINxVithuPVCI3wJM+ZzMLEDse7vkSXO4AoValeuAFYiBTEd4NafF66hS1LoPHMTp2xKhynwlnGjCHGV4Vyd3Pyu2/aIsdbckzpIDYntM8DMfsMFo9Fcvl0o0fqBy8od5ShamFAw3jTqFptFP5eX7H6+cOeeoAtagHZ6VMcevOPW3EMubRzUY5wTQ99czCaq6pXBtiHb87Cf40byhnu2VRpXtgWpULRhLvAyR7+30v81zt6SXsnKaQOfyeI2pksPBri+3cJ5EoNOq1h0j9zszi3zrSIVmyGuCnWT04tBVa8YW/Left6w/nyFfeNOsg4seYY2WFXROTj6GVEPhrxz7eB0unIhx/rs4P1g5QsXP2+z4xhctQMrZsj5bmPeVlNbXLlQSWKpa+OmVbT23IiQDN+BDDfEolJ7Z5KIG7fWpIbmOVW1X9WIvHwiQ1Lvc04X8EF5vq8fb/CXR9ebK3snvFL9SC95uk09PWW5GMQ+lpfWNC+dxBx8F5lZQ91v+asOsrIUam79e+vPqhVECim/9yfgJ5X67bo7/ne/o0aNGjVq1KhR39IfArY7w0ZFhTY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674" y="885825"/>
            <a:ext cx="1620409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47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Alkalmazási feltételrendszer – Monitoring</a:t>
            </a:r>
            <a:br>
              <a:rPr lang="hu-HU" dirty="0"/>
            </a:br>
            <a:r>
              <a:rPr lang="hu-HU" dirty="0"/>
              <a:t>Kérdezz! Felelek.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lvl="0"/>
            <a:r>
              <a:rPr lang="hu-HU" dirty="0">
                <a:solidFill>
                  <a:srgbClr val="0070C0"/>
                </a:solidFill>
              </a:rPr>
              <a:t>Milyen típusú tevékenység esetén ajánlott a technológia használata?</a:t>
            </a:r>
          </a:p>
          <a:p>
            <a:pPr lvl="0"/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Intenzív szántóföldi növénytermesztés.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/>
            <a:r>
              <a:rPr lang="hu-HU" dirty="0">
                <a:solidFill>
                  <a:srgbClr val="0070C0"/>
                </a:solidFill>
              </a:rPr>
              <a:t>Mi az a kapacitás, termelési volumen, birtokméret, stb., ami esetén már indokolt a technológia, eljárás alkalmazása?</a:t>
            </a:r>
          </a:p>
          <a:p>
            <a:pPr lvl="0"/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Szolgáltatás igénybe vétele esetén birtokmérettől független. Saját géppark kialakítása mellett 100 hektár felett.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/>
            <a:r>
              <a:rPr lang="hu-HU" dirty="0">
                <a:solidFill>
                  <a:srgbClr val="0070C0"/>
                </a:solidFill>
              </a:rPr>
              <a:t>Milyen egyéb paramétereknek kell a vállalkozásnak megfelelnie, hogy az adott technológiát / eljárást használhassa?</a:t>
            </a:r>
          </a:p>
          <a:p>
            <a:pPr lvl="0"/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drónos monitoring információk kiegészítése egyéb monitoring eszközökkel.</a:t>
            </a:r>
          </a:p>
          <a:p>
            <a:pPr lvl="0"/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Precíziós adatok felhasználásához precíziós géppark felállítása</a:t>
            </a:r>
            <a:r>
              <a:rPr lang="hu-H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	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29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Bevezetés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690825"/>
            <a:ext cx="11341386" cy="44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>
              <a:buNone/>
            </a:pPr>
            <a:r>
              <a:rPr lang="hu-HU" dirty="0"/>
              <a:t>A tananyag megismerését követően ismereteket szerezhetünk a </a:t>
            </a:r>
            <a:r>
              <a:rPr lang="hu-HU" dirty="0" err="1"/>
              <a:t>drónokban</a:t>
            </a:r>
            <a:r>
              <a:rPr lang="hu-HU" dirty="0"/>
              <a:t> rejlő lehetőségekről, illetve ismereteket adunk át a drónok használatának megkezdéséhez szükséges elengedhetetlen alapismeretekről.</a:t>
            </a:r>
          </a:p>
          <a:p>
            <a:pPr marL="0" lvl="0" indent="0">
              <a:buNone/>
            </a:pPr>
            <a:r>
              <a:rPr lang="hu-HU" dirty="0"/>
              <a:t>A tananyag elsajátítását követően átadásra kerülnek azok az alapvető</a:t>
            </a:r>
            <a:br>
              <a:rPr lang="hu-HU" dirty="0"/>
            </a:br>
            <a:r>
              <a:rPr lang="hu-HU" dirty="0"/>
              <a:t>információk, amik segítségével betekintést </a:t>
            </a:r>
            <a:br>
              <a:rPr lang="hu-HU" dirty="0"/>
            </a:br>
            <a:r>
              <a:rPr lang="hu-HU" dirty="0"/>
              <a:t>kap a  hallgató a drón reptetés alapjaiba és </a:t>
            </a:r>
            <a:br>
              <a:rPr lang="hu-HU" dirty="0"/>
            </a:br>
            <a:r>
              <a:rPr lang="hu-HU" dirty="0"/>
              <a:t>a  mezőgazdasági  drón használatban  rejlő </a:t>
            </a:r>
            <a:br>
              <a:rPr lang="hu-HU" dirty="0"/>
            </a:br>
            <a:r>
              <a:rPr lang="hu-HU" dirty="0"/>
              <a:t>potenciális lehetőségeibe.</a:t>
            </a:r>
          </a:p>
        </p:txBody>
      </p:sp>
      <p:pic>
        <p:nvPicPr>
          <p:cNvPr id="4" name="Kép 3" descr="C:\Users\ZalaiV13\AppData\Local\Microsoft\Windows\INetCache\Content.Word\Névtelen1 másolat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4" y="3686175"/>
            <a:ext cx="4604909" cy="2818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165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 smtClean="0"/>
              <a:t>Milyen monitoring </a:t>
            </a:r>
            <a:r>
              <a:rPr lang="hu-HU" dirty="0" err="1" smtClean="0"/>
              <a:t>drónra</a:t>
            </a:r>
            <a:r>
              <a:rPr lang="hu-HU" dirty="0" smtClean="0"/>
              <a:t> van szükségem?</a:t>
            </a:r>
            <a:br>
              <a:rPr lang="hu-HU" dirty="0" smtClean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690825"/>
            <a:ext cx="11555700" cy="44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Kiválasztás szempontjai</a:t>
            </a:r>
          </a:p>
          <a:p>
            <a:pPr indent="-457200"/>
            <a:r>
              <a:rPr lang="hu-HU" dirty="0"/>
              <a:t>Méret, súly, hordozhatóság</a:t>
            </a:r>
          </a:p>
          <a:p>
            <a:pPr indent="-457200"/>
            <a:r>
              <a:rPr lang="hu-HU" dirty="0"/>
              <a:t>Emelési kapacitás (hasznos teher)</a:t>
            </a:r>
          </a:p>
          <a:p>
            <a:pPr indent="-457200"/>
            <a:r>
              <a:rPr lang="hu-HU" dirty="0"/>
              <a:t>Üzemidő, repülési idő</a:t>
            </a:r>
          </a:p>
          <a:p>
            <a:pPr indent="-457200"/>
            <a:r>
              <a:rPr lang="hu-HU" dirty="0"/>
              <a:t>Kamera minősége (színtartomány, felbontás)</a:t>
            </a:r>
          </a:p>
          <a:p>
            <a:pPr indent="-457200"/>
            <a:r>
              <a:rPr lang="hu-HU" dirty="0"/>
              <a:t>Szoftver támogatás (képfeldolgozás)</a:t>
            </a:r>
          </a:p>
          <a:p>
            <a:pPr indent="-457200"/>
            <a:r>
              <a:rPr lang="hu-HU" dirty="0"/>
              <a:t>Időjárás állóság (szél!)</a:t>
            </a:r>
          </a:p>
          <a:p>
            <a:pPr indent="-457200"/>
            <a:r>
              <a:rPr lang="hu-HU" dirty="0"/>
              <a:t>Bővíthetőség (szenzorok)</a:t>
            </a:r>
          </a:p>
          <a:p>
            <a:pPr indent="-457200"/>
            <a:r>
              <a:rPr lang="hu-HU" dirty="0"/>
              <a:t>Ár (drón, kiegészítők &amp; szoftverek)</a:t>
            </a:r>
            <a:endParaRPr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16" y="3016525"/>
            <a:ext cx="3342831" cy="3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Milyen monitoring </a:t>
            </a:r>
            <a:r>
              <a:rPr lang="hu-HU" dirty="0" err="1"/>
              <a:t>drónra</a:t>
            </a:r>
            <a:r>
              <a:rPr lang="hu-HU" dirty="0"/>
              <a:t> van szükségem</a:t>
            </a:r>
            <a:r>
              <a:rPr lang="hu-HU" dirty="0" smtClean="0"/>
              <a:t>?</a:t>
            </a:r>
            <a:r>
              <a:rPr lang="hu-HU" dirty="0"/>
              <a:t/>
            </a:r>
            <a:br>
              <a:rPr lang="hu-HU" dirty="0"/>
            </a:br>
            <a:endParaRPr dirty="0">
              <a:solidFill>
                <a:srgbClr val="FF0000"/>
              </a:solidFill>
            </a:endParaRPr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428750"/>
            <a:ext cx="11555700" cy="47480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indent="-457200"/>
            <a:r>
              <a:rPr lang="hu-HU" dirty="0"/>
              <a:t>1. szint: A drón a gazda szeme</a:t>
            </a:r>
          </a:p>
          <a:p>
            <a:pPr lvl="1" indent="-457200"/>
            <a:r>
              <a:rPr lang="hu-HU" dirty="0"/>
              <a:t>Manuális irányítás</a:t>
            </a:r>
          </a:p>
          <a:p>
            <a:pPr lvl="1" indent="-457200"/>
            <a:r>
              <a:rPr lang="hu-HU" dirty="0"/>
              <a:t>Élőkép</a:t>
            </a:r>
          </a:p>
          <a:p>
            <a:pPr lvl="1" indent="-457200"/>
            <a:r>
              <a:rPr lang="hu-HU" dirty="0"/>
              <a:t>RGB</a:t>
            </a:r>
          </a:p>
          <a:p>
            <a:pPr indent="-457200"/>
            <a:r>
              <a:rPr lang="hu-HU" dirty="0"/>
              <a:t>2. szint: Táblatérkép összeállítása</a:t>
            </a:r>
          </a:p>
          <a:p>
            <a:pPr lvl="1" indent="-457200"/>
            <a:r>
              <a:rPr lang="hu-HU" dirty="0"/>
              <a:t>Automata repülés</a:t>
            </a:r>
          </a:p>
          <a:p>
            <a:pPr lvl="1" indent="-457200"/>
            <a:r>
              <a:rPr lang="hu-HU" dirty="0"/>
              <a:t>RGB / RGB &amp; NIR</a:t>
            </a:r>
          </a:p>
          <a:p>
            <a:pPr lvl="1" indent="-457200"/>
            <a:r>
              <a:rPr lang="hu-HU" dirty="0"/>
              <a:t>Fényképek összeilleszthetősége</a:t>
            </a:r>
          </a:p>
          <a:p>
            <a:pPr indent="-457200"/>
            <a:r>
              <a:rPr lang="hu-HU" dirty="0"/>
              <a:t>3. szint: Precíziós megoldások tervezése</a:t>
            </a:r>
          </a:p>
          <a:p>
            <a:pPr lvl="1" indent="-457200"/>
            <a:r>
              <a:rPr lang="hu-HU" dirty="0"/>
              <a:t>2. lépés + helymeghatározás (georeferált adatok)</a:t>
            </a:r>
          </a:p>
          <a:p>
            <a:pPr lvl="1" indent="-457200"/>
            <a:r>
              <a:rPr lang="hu-HU" dirty="0"/>
              <a:t>Idősoros adatsorok (rétegek) kezelése</a:t>
            </a:r>
          </a:p>
          <a:p>
            <a:pPr lvl="1" indent="-457200"/>
            <a:r>
              <a:rPr lang="hu-HU" dirty="0"/>
              <a:t>RGB + NIR + IR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8193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Drónos permetezés lehetőségei</a:t>
            </a:r>
            <a:br>
              <a:rPr lang="hu-HU" dirty="0" smtClean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b="1" dirty="0"/>
              <a:t>Betegséges és kártevők elleni védekezés magas / zárt  állományban</a:t>
            </a:r>
          </a:p>
          <a:p>
            <a:pPr marL="0" indent="0">
              <a:buNone/>
            </a:pPr>
            <a:r>
              <a:rPr lang="hu-HU" dirty="0"/>
              <a:t>Például:</a:t>
            </a:r>
          </a:p>
          <a:p>
            <a:pPr indent="-457200"/>
            <a:r>
              <a:rPr lang="hu-HU" dirty="0"/>
              <a:t>Napraforgó tányérbetegségek és kártevők elleni védelme</a:t>
            </a:r>
          </a:p>
          <a:p>
            <a:pPr indent="-457200"/>
            <a:r>
              <a:rPr lang="hu-HU" dirty="0"/>
              <a:t>Kukorica kukoricamoly elleni védelme</a:t>
            </a:r>
          </a:p>
          <a:p>
            <a:pPr indent="-457200"/>
            <a:r>
              <a:rPr lang="hu-HU" dirty="0"/>
              <a:t>Repce szár- és becő károsítók elleni védelme</a:t>
            </a:r>
          </a:p>
          <a:p>
            <a:pPr indent="-457200"/>
            <a:r>
              <a:rPr lang="hu-HU" dirty="0"/>
              <a:t>Zárt állományú kabakosok védelme</a:t>
            </a:r>
          </a:p>
          <a:p>
            <a:pPr indent="-457200"/>
            <a:r>
              <a:rPr lang="hu-HU" dirty="0"/>
              <a:t>Magas lombkoronájú gyümölcsösök és erdők védelme</a:t>
            </a:r>
          </a:p>
          <a:p>
            <a:pPr indent="-457200"/>
            <a:endParaRPr lang="hu-HU" dirty="0"/>
          </a:p>
          <a:p>
            <a:pPr indent="-457200"/>
            <a:endParaRPr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16" y="3636652"/>
            <a:ext cx="2160000" cy="144204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21" b="7624"/>
          <a:stretch/>
        </p:blipFill>
        <p:spPr>
          <a:xfrm>
            <a:off x="9411585" y="5078698"/>
            <a:ext cx="2160000" cy="150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4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Drónos permetezés lehetőségei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690825"/>
            <a:ext cx="11555700" cy="44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b="1" dirty="0"/>
              <a:t>Gyomnövények elleni védekezés</a:t>
            </a:r>
          </a:p>
          <a:p>
            <a:pPr indent="-457200"/>
            <a:r>
              <a:rPr lang="hu-HU" dirty="0"/>
              <a:t>Felázott területek kezelése</a:t>
            </a:r>
          </a:p>
          <a:p>
            <a:pPr indent="-457200"/>
            <a:r>
              <a:rPr lang="hu-HU" dirty="0"/>
              <a:t>Megkésett kezelések (magas állomány)</a:t>
            </a:r>
          </a:p>
          <a:p>
            <a:pPr indent="-457200"/>
            <a:r>
              <a:rPr lang="hu-HU" dirty="0"/>
              <a:t>Zárt állomány alá permetezés</a:t>
            </a:r>
          </a:p>
          <a:p>
            <a:pPr indent="-457200"/>
            <a:r>
              <a:rPr lang="hu-HU" dirty="0"/>
              <a:t>Teljes felületű / foltkezelés</a:t>
            </a:r>
          </a:p>
          <a:p>
            <a:pPr indent="-457200"/>
            <a:r>
              <a:rPr lang="hu-HU" dirty="0"/>
              <a:t>Taposási kár kiküszöbölése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7" t="21043" r="24625" b="9582"/>
          <a:stretch/>
        </p:blipFill>
        <p:spPr>
          <a:xfrm>
            <a:off x="7572375" y="1825625"/>
            <a:ext cx="4304872" cy="475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Drónos permetezés lehetőségei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Pontos időzítés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Egyenletes elosztás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Mikroelem pótlás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„</a:t>
            </a:r>
            <a:r>
              <a:rPr lang="hu-HU" dirty="0" err="1"/>
              <a:t>Stresszoldás</a:t>
            </a:r>
            <a:r>
              <a:rPr lang="hu-HU" dirty="0"/>
              <a:t>”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endParaRPr lang="hu-HU" dirty="0"/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3686174" y="1943100"/>
            <a:ext cx="8505825" cy="4368525"/>
            <a:chOff x="-4" y="1657350"/>
            <a:chExt cx="9144000" cy="3814762"/>
          </a:xfrm>
        </p:grpSpPr>
        <p:grpSp>
          <p:nvGrpSpPr>
            <p:cNvPr id="7" name="Csoportba foglalás 6"/>
            <p:cNvGrpSpPr/>
            <p:nvPr/>
          </p:nvGrpSpPr>
          <p:grpSpPr>
            <a:xfrm>
              <a:off x="-4" y="2043112"/>
              <a:ext cx="9144000" cy="3429000"/>
              <a:chOff x="-4" y="2043112"/>
              <a:chExt cx="9144000" cy="3429000"/>
            </a:xfrm>
          </p:grpSpPr>
          <p:pic>
            <p:nvPicPr>
              <p:cNvPr id="18" name="Kép 17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" y="2043112"/>
                <a:ext cx="9144000" cy="3429000"/>
              </a:xfrm>
              <a:prstGeom prst="rect">
                <a:avLst/>
              </a:prstGeom>
            </p:spPr>
          </p:pic>
          <p:pic>
            <p:nvPicPr>
              <p:cNvPr id="19" name="Kép 1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000" b="30500"/>
              <a:stretch/>
            </p:blipFill>
            <p:spPr>
              <a:xfrm>
                <a:off x="1285870" y="4110034"/>
                <a:ext cx="1905006" cy="833444"/>
              </a:xfrm>
              <a:prstGeom prst="rect">
                <a:avLst/>
              </a:prstGeom>
            </p:spPr>
          </p:pic>
        </p:grpSp>
        <p:sp>
          <p:nvSpPr>
            <p:cNvPr id="8" name="Lefelé nyíl 7"/>
            <p:cNvSpPr/>
            <p:nvPr/>
          </p:nvSpPr>
          <p:spPr>
            <a:xfrm>
              <a:off x="3038475" y="2814638"/>
              <a:ext cx="490538" cy="17145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Lefelé nyíl 8"/>
            <p:cNvSpPr/>
            <p:nvPr/>
          </p:nvSpPr>
          <p:spPr>
            <a:xfrm>
              <a:off x="4643434" y="2814638"/>
              <a:ext cx="400054" cy="127158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228600" y="1657350"/>
              <a:ext cx="8654143" cy="45689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/>
                <a:t>„Drón támogatott” tápanyaggazdálkodás</a:t>
              </a:r>
              <a:endParaRPr lang="en-US" sz="2800" b="1" dirty="0"/>
            </a:p>
          </p:txBody>
        </p:sp>
        <p:sp>
          <p:nvSpPr>
            <p:cNvPr id="14" name="Lefelé nyíl 13"/>
            <p:cNvSpPr/>
            <p:nvPr/>
          </p:nvSpPr>
          <p:spPr>
            <a:xfrm>
              <a:off x="228600" y="2814638"/>
              <a:ext cx="1057270" cy="17145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Lefelé nyíl 14"/>
            <p:cNvSpPr/>
            <p:nvPr/>
          </p:nvSpPr>
          <p:spPr>
            <a:xfrm>
              <a:off x="527065" y="2838449"/>
              <a:ext cx="787381" cy="1714500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Lefelé nyíl 15"/>
            <p:cNvSpPr/>
            <p:nvPr/>
          </p:nvSpPr>
          <p:spPr>
            <a:xfrm>
              <a:off x="3190875" y="2838446"/>
              <a:ext cx="490538" cy="1714500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Lefelé nyíl 16"/>
            <p:cNvSpPr/>
            <p:nvPr/>
          </p:nvSpPr>
          <p:spPr>
            <a:xfrm>
              <a:off x="4795834" y="2838446"/>
              <a:ext cx="400054" cy="1271587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Lefelé nyíl 19"/>
          <p:cNvSpPr/>
          <p:nvPr/>
        </p:nvSpPr>
        <p:spPr>
          <a:xfrm>
            <a:off x="9096589" y="2483029"/>
            <a:ext cx="372134" cy="1456175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Lefelé nyíl 20"/>
          <p:cNvSpPr/>
          <p:nvPr/>
        </p:nvSpPr>
        <p:spPr>
          <a:xfrm>
            <a:off x="10575022" y="2483029"/>
            <a:ext cx="372134" cy="1456175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Lefelé nyíl 21"/>
          <p:cNvSpPr/>
          <p:nvPr/>
        </p:nvSpPr>
        <p:spPr>
          <a:xfrm>
            <a:off x="10074203" y="2483029"/>
            <a:ext cx="372134" cy="1456175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Lefelé nyíl 22"/>
          <p:cNvSpPr/>
          <p:nvPr/>
        </p:nvSpPr>
        <p:spPr>
          <a:xfrm>
            <a:off x="9591894" y="2492553"/>
            <a:ext cx="372134" cy="1456175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057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 smtClean="0"/>
              <a:t>Drónos permetezés technikai háttere</a:t>
            </a:r>
            <a:br>
              <a:rPr lang="hu-HU" dirty="0" smtClean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371600"/>
            <a:ext cx="11555700" cy="4805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>
              <a:buNone/>
            </a:pPr>
            <a:r>
              <a:rPr lang="en-GB" dirty="0" err="1"/>
              <a:t>Cseppméret</a:t>
            </a:r>
            <a:r>
              <a:rPr lang="en-GB" dirty="0"/>
              <a:t> </a:t>
            </a:r>
            <a:r>
              <a:rPr lang="en-GB" dirty="0" err="1"/>
              <a:t>osztályozás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American Society of Agricultural and Biological Engineers (ASABE) S572.1 standard </a:t>
            </a:r>
            <a:r>
              <a:rPr lang="en-GB" dirty="0" err="1" smtClean="0"/>
              <a:t>alapján</a:t>
            </a:r>
            <a:endParaRPr lang="en-GB" dirty="0"/>
          </a:p>
        </p:txBody>
      </p:sp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376601"/>
              </p:ext>
            </p:extLst>
          </p:nvPr>
        </p:nvGraphicFramePr>
        <p:xfrm>
          <a:off x="321549" y="2371729"/>
          <a:ext cx="11555708" cy="413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527"/>
                <a:gridCol w="1213616"/>
                <a:gridCol w="1213616"/>
                <a:gridCol w="1213616"/>
                <a:gridCol w="2143129"/>
                <a:gridCol w="2143129"/>
                <a:gridCol w="1333075"/>
              </a:tblGrid>
              <a:tr h="590252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Permet minősége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Csepp mérete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VMD érték (</a:t>
                      </a:r>
                      <a:r>
                        <a:rPr lang="el-GR" sz="1600" dirty="0" smtClean="0"/>
                        <a:t>μ</a:t>
                      </a:r>
                      <a:r>
                        <a:rPr lang="hu-HU" sz="1600" dirty="0" smtClean="0"/>
                        <a:t>m)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Színkód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Megtapadás nedves levélen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Felhasználási cél</a:t>
                      </a:r>
                      <a:endParaRPr lang="en-GB" sz="160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Elsodródás hajlam</a:t>
                      </a:r>
                      <a:endParaRPr lang="en-GB" sz="1600" dirty="0"/>
                    </a:p>
                  </a:txBody>
                  <a:tcPr anchor="ctr"/>
                </a:tc>
              </a:tr>
              <a:tr h="443412">
                <a:tc>
                  <a:txBody>
                    <a:bodyPr/>
                    <a:lstStyle/>
                    <a:p>
                      <a:r>
                        <a:rPr lang="hu-HU" sz="1600" b="1" dirty="0" smtClean="0"/>
                        <a:t>Extrém finom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Kicsi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&lt;60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Lila</a:t>
                      </a:r>
                      <a:endParaRPr lang="en-GB" sz="1600" b="1" dirty="0"/>
                    </a:p>
                  </a:txBody>
                  <a:tcPr anchor="ctr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Kiváló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Kivételes esetek</a:t>
                      </a:r>
                      <a:endParaRPr lang="en-GB" sz="16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Nagy</a:t>
                      </a:r>
                      <a:endParaRPr lang="en-GB" sz="1600" b="1" dirty="0"/>
                    </a:p>
                  </a:txBody>
                  <a:tcPr anchor="ctr"/>
                </a:tc>
              </a:tr>
              <a:tr h="443412">
                <a:tc>
                  <a:txBody>
                    <a:bodyPr/>
                    <a:lstStyle/>
                    <a:p>
                      <a:r>
                        <a:rPr lang="hu-HU" sz="1600" b="1" dirty="0" smtClean="0"/>
                        <a:t>Nagyon</a:t>
                      </a:r>
                      <a:r>
                        <a:rPr lang="hu-HU" sz="1600" b="1" baseline="0" dirty="0" smtClean="0"/>
                        <a:t> finom</a:t>
                      </a:r>
                      <a:endParaRPr lang="en-GB" sz="1600" b="1" dirty="0"/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61-105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Piros</a:t>
                      </a:r>
                      <a:endParaRPr lang="en-GB" sz="16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Kiváló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Kivételes esetek</a:t>
                      </a:r>
                      <a:endParaRPr lang="en-GB" sz="1600" b="1" dirty="0"/>
                    </a:p>
                  </a:txBody>
                  <a:tcPr marL="45720" marR="45720" anchor="ctr"/>
                </a:tc>
                <a:tc rowSpan="6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 anchor="ctr"/>
                </a:tc>
              </a:tr>
              <a:tr h="443412">
                <a:tc>
                  <a:txBody>
                    <a:bodyPr/>
                    <a:lstStyle/>
                    <a:p>
                      <a:r>
                        <a:rPr lang="hu-HU" sz="1600" b="1" dirty="0" smtClean="0"/>
                        <a:t>Finom</a:t>
                      </a:r>
                      <a:endParaRPr lang="en-GB" sz="16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106-235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Narancs</a:t>
                      </a:r>
                      <a:endParaRPr lang="en-GB" sz="16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Nagyon jó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Jó fedettség</a:t>
                      </a:r>
                      <a:endParaRPr lang="en-GB" sz="1600" b="1" dirty="0"/>
                    </a:p>
                  </a:txBody>
                  <a:tcPr marL="45720" marR="457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 anchor="ctr"/>
                </a:tc>
              </a:tr>
              <a:tr h="443412">
                <a:tc>
                  <a:txBody>
                    <a:bodyPr/>
                    <a:lstStyle/>
                    <a:p>
                      <a:r>
                        <a:rPr lang="hu-HU" sz="1600" b="1" dirty="0" smtClean="0"/>
                        <a:t>Közepes</a:t>
                      </a:r>
                      <a:endParaRPr lang="en-GB" sz="16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236-340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Sárga</a:t>
                      </a:r>
                      <a:endParaRPr lang="en-GB" sz="16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Jó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Átlagos felhasználás</a:t>
                      </a:r>
                      <a:endParaRPr lang="en-GB" sz="1600" b="1" dirty="0"/>
                    </a:p>
                  </a:txBody>
                  <a:tcPr marL="45720" marR="457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 anchor="ctr"/>
                </a:tc>
              </a:tr>
              <a:tr h="443412">
                <a:tc>
                  <a:txBody>
                    <a:bodyPr/>
                    <a:lstStyle/>
                    <a:p>
                      <a:r>
                        <a:rPr lang="hu-HU" sz="1600" b="1" dirty="0" smtClean="0"/>
                        <a:t>Durva</a:t>
                      </a:r>
                      <a:endParaRPr lang="en-GB" sz="16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341-403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Kék</a:t>
                      </a:r>
                      <a:endParaRPr lang="en-GB" sz="1600" b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Mérsékelt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Felszívódó peszticid</a:t>
                      </a:r>
                      <a:endParaRPr lang="en-GB" sz="1600" b="1" dirty="0"/>
                    </a:p>
                  </a:txBody>
                  <a:tcPr marL="45720" marR="457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 anchor="ctr"/>
                </a:tc>
              </a:tr>
              <a:tr h="443412">
                <a:tc>
                  <a:txBody>
                    <a:bodyPr/>
                    <a:lstStyle/>
                    <a:p>
                      <a:r>
                        <a:rPr lang="hu-HU" sz="1600" b="1" dirty="0" smtClean="0"/>
                        <a:t>Nagyon durva</a:t>
                      </a:r>
                      <a:endParaRPr lang="en-GB" sz="16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404-502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Zöld</a:t>
                      </a:r>
                      <a:endParaRPr lang="en-GB" sz="1600" b="1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Gyenge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err="1" smtClean="0"/>
                        <a:t>Talajherbicid</a:t>
                      </a:r>
                      <a:endParaRPr lang="en-GB" sz="1600" b="1" dirty="0"/>
                    </a:p>
                  </a:txBody>
                  <a:tcPr marL="45720" marR="457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 anchor="ctr"/>
                </a:tc>
              </a:tr>
              <a:tr h="443412">
                <a:tc>
                  <a:txBody>
                    <a:bodyPr/>
                    <a:lstStyle/>
                    <a:p>
                      <a:r>
                        <a:rPr lang="hu-HU" sz="1600" b="1" dirty="0" smtClean="0"/>
                        <a:t>Extrém durva</a:t>
                      </a:r>
                      <a:endParaRPr lang="en-GB" sz="16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503-665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Fehér</a:t>
                      </a:r>
                      <a:endParaRPr lang="en-GB" sz="16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Nagyon gyenge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Folyékony műtrágya</a:t>
                      </a:r>
                      <a:endParaRPr lang="en-GB" sz="1600" b="1" dirty="0"/>
                    </a:p>
                  </a:txBody>
                  <a:tcPr marL="45720" marR="4572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 anchor="ctr"/>
                </a:tc>
              </a:tr>
              <a:tr h="443412">
                <a:tc>
                  <a:txBody>
                    <a:bodyPr/>
                    <a:lstStyle/>
                    <a:p>
                      <a:r>
                        <a:rPr lang="hu-HU" sz="1600" b="1" dirty="0" smtClean="0"/>
                        <a:t>Szélsőségesen</a:t>
                      </a:r>
                      <a:r>
                        <a:rPr lang="hu-HU" sz="1600" b="1" baseline="0" dirty="0" smtClean="0"/>
                        <a:t> durva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Nagy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&gt;666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>
                          <a:solidFill>
                            <a:schemeClr val="bg1"/>
                          </a:solidFill>
                        </a:rPr>
                        <a:t>Fekete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Nagyon gyenge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Folyékony műtrágya</a:t>
                      </a:r>
                      <a:endParaRPr lang="en-GB" sz="16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 smtClean="0"/>
                        <a:t>Kicsi</a:t>
                      </a:r>
                      <a:endParaRPr lang="en-GB" sz="16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Lefelé nyíl 4"/>
          <p:cNvSpPr/>
          <p:nvPr/>
        </p:nvSpPr>
        <p:spPr>
          <a:xfrm>
            <a:off x="2857500" y="3614738"/>
            <a:ext cx="757238" cy="2271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elé nyíl 7"/>
          <p:cNvSpPr/>
          <p:nvPr/>
        </p:nvSpPr>
        <p:spPr>
          <a:xfrm>
            <a:off x="10812835" y="3614738"/>
            <a:ext cx="757238" cy="2271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189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Drónos permetezés technikai háttere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62" t="18309" r="56349" b="12239"/>
          <a:stretch/>
        </p:blipFill>
        <p:spPr>
          <a:xfrm>
            <a:off x="0" y="1762265"/>
            <a:ext cx="4667179" cy="4686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l="5644" t="8094" r="6040" b="3840"/>
          <a:stretch/>
        </p:blipFill>
        <p:spPr>
          <a:xfrm>
            <a:off x="4632731" y="1835350"/>
            <a:ext cx="7278964" cy="408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Drónos permetezés technikai háttere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403131"/>
            <a:ext cx="11555700" cy="8871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  <a:tabLst>
                <a:tab pos="4214813" algn="ctr"/>
                <a:tab pos="6015038" algn="ctr"/>
                <a:tab pos="7886700" algn="ctr"/>
              </a:tabLst>
            </a:pPr>
            <a:r>
              <a:rPr lang="hu-HU" sz="2400" b="1" dirty="0" smtClean="0"/>
              <a:t>Permetlé cseppszám igény: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  <a:tabLst>
                <a:tab pos="3136900" algn="ctr"/>
                <a:tab pos="4745038" algn="ctr"/>
                <a:tab pos="6464300" algn="ctr"/>
                <a:tab pos="7886700" algn="ctr"/>
              </a:tabLst>
            </a:pPr>
            <a:r>
              <a:rPr lang="hu-HU" sz="2400" dirty="0" smtClean="0"/>
              <a:t>Hatóanyag típusa: </a:t>
            </a:r>
            <a:r>
              <a:rPr lang="hu-HU" sz="2400" b="1" dirty="0" smtClean="0"/>
              <a:t>	</a:t>
            </a:r>
            <a:r>
              <a:rPr lang="hu-HU" sz="2400" dirty="0" smtClean="0"/>
              <a:t>Felszívódó</a:t>
            </a:r>
            <a:r>
              <a:rPr lang="hu-HU" sz="2400" dirty="0"/>
              <a:t>	Lokális	Kontakt</a:t>
            </a:r>
            <a:endParaRPr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4" t="26496" r="49269" b="10828"/>
          <a:stretch/>
        </p:blipFill>
        <p:spPr>
          <a:xfrm>
            <a:off x="2128346" y="2313294"/>
            <a:ext cx="5612524" cy="412837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464607" y="6342657"/>
            <a:ext cx="3228975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https://sprayers101.com</a:t>
            </a:r>
            <a:endParaRPr lang="en-GB" sz="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303" y="1950799"/>
            <a:ext cx="2902685" cy="456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0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Drónos permetezés technikai háttere</a:t>
            </a:r>
            <a:br>
              <a:rPr lang="hu-HU" dirty="0"/>
            </a:br>
            <a:endParaRPr dirty="0">
              <a:solidFill>
                <a:srgbClr val="FF0000"/>
              </a:solidFill>
            </a:endParaRPr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419496"/>
            <a:ext cx="11555700" cy="46910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hu-HU" dirty="0"/>
              <a:t>Cseppképzési módok</a:t>
            </a:r>
            <a:r>
              <a:rPr lang="hu-HU" dirty="0" smtClean="0"/>
              <a:t>:</a:t>
            </a:r>
            <a:endParaRPr lang="hu-HU" dirty="0"/>
          </a:p>
          <a:p>
            <a:pPr>
              <a:spcBef>
                <a:spcPts val="1200"/>
              </a:spcBef>
            </a:pPr>
            <a:r>
              <a:rPr lang="hu-HU" b="1" dirty="0"/>
              <a:t>hidraulikus, </a:t>
            </a:r>
            <a:r>
              <a:rPr lang="hu-HU" i="1" dirty="0"/>
              <a:t>homogén folyadékcseppek</a:t>
            </a:r>
          </a:p>
          <a:p>
            <a:pPr>
              <a:spcBef>
                <a:spcPts val="1200"/>
              </a:spcBef>
            </a:pPr>
            <a:r>
              <a:rPr lang="hu-HU" dirty="0"/>
              <a:t>szállítólevegős &amp; légporlasztásos, </a:t>
            </a:r>
            <a:br>
              <a:rPr lang="hu-HU" dirty="0"/>
            </a:br>
            <a:r>
              <a:rPr lang="hu-HU" i="1" dirty="0"/>
              <a:t>folyadék és levegő keveréke</a:t>
            </a:r>
          </a:p>
          <a:p>
            <a:pPr>
              <a:spcBef>
                <a:spcPts val="1200"/>
              </a:spcBef>
            </a:pPr>
            <a:r>
              <a:rPr lang="hu-HU" b="1" dirty="0"/>
              <a:t>mechanikus (CDA), </a:t>
            </a:r>
            <a:r>
              <a:rPr lang="hu-HU" i="1" dirty="0"/>
              <a:t>forgótárcsás</a:t>
            </a:r>
          </a:p>
          <a:p>
            <a:pPr>
              <a:spcBef>
                <a:spcPts val="1200"/>
              </a:spcBef>
            </a:pPr>
            <a:r>
              <a:rPr lang="hu-HU" dirty="0"/>
              <a:t>termikus (</a:t>
            </a:r>
            <a:r>
              <a:rPr lang="hu-HU" dirty="0" err="1"/>
              <a:t>melegködképzés</a:t>
            </a:r>
            <a:r>
              <a:rPr lang="hu-HU" dirty="0"/>
              <a:t>), </a:t>
            </a:r>
            <a:br>
              <a:rPr lang="hu-HU" dirty="0"/>
            </a:br>
            <a:r>
              <a:rPr lang="hu-HU" i="1" dirty="0"/>
              <a:t>belső </a:t>
            </a:r>
            <a:r>
              <a:rPr lang="hu-HU" i="1" dirty="0" smtClean="0"/>
              <a:t>terekben</a:t>
            </a:r>
          </a:p>
          <a:p>
            <a:pPr marL="114300" indent="0">
              <a:spcBef>
                <a:spcPts val="1200"/>
              </a:spcBef>
              <a:buNone/>
            </a:pPr>
            <a:endParaRPr lang="hu-HU" dirty="0" smtClean="0"/>
          </a:p>
          <a:p>
            <a:pPr marL="114300" indent="0">
              <a:spcBef>
                <a:spcPts val="1200"/>
              </a:spcBef>
              <a:buNone/>
            </a:pPr>
            <a:r>
              <a:rPr lang="hu-HU" dirty="0" smtClean="0"/>
              <a:t>A kisebb fúvóka keresztmetszet miatt </a:t>
            </a:r>
            <a:br>
              <a:rPr lang="hu-HU" dirty="0" smtClean="0"/>
            </a:br>
            <a:r>
              <a:rPr lang="hu-HU" dirty="0" smtClean="0"/>
              <a:t>homogénebb és „tisztább” permetlé </a:t>
            </a:r>
            <a:br>
              <a:rPr lang="hu-HU" dirty="0" smtClean="0"/>
            </a:br>
            <a:r>
              <a:rPr lang="hu-HU" dirty="0" smtClean="0"/>
              <a:t>előkészítés igénye!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0280276" y="6472929"/>
            <a:ext cx="1420007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hu-HU" sz="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://www.ismtech.hu</a:t>
            </a:r>
            <a:endParaRPr lang="en-GB" sz="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6729413" y="576703"/>
            <a:ext cx="5173745" cy="5666122"/>
            <a:chOff x="6729413" y="868640"/>
            <a:chExt cx="5173745" cy="5666122"/>
          </a:xfrm>
        </p:grpSpPr>
        <p:grpSp>
          <p:nvGrpSpPr>
            <p:cNvPr id="14" name="Csoportba foglalás 13"/>
            <p:cNvGrpSpPr/>
            <p:nvPr/>
          </p:nvGrpSpPr>
          <p:grpSpPr>
            <a:xfrm>
              <a:off x="8395317" y="868640"/>
              <a:ext cx="3481931" cy="2743138"/>
              <a:chOff x="3477691" y="1479698"/>
              <a:chExt cx="4933038" cy="4857429"/>
            </a:xfrm>
          </p:grpSpPr>
          <p:pic>
            <p:nvPicPr>
              <p:cNvPr id="18" name="Tartalom hely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85"/>
              <a:stretch/>
            </p:blipFill>
            <p:spPr>
              <a:xfrm>
                <a:off x="3477691" y="1479698"/>
                <a:ext cx="4933037" cy="446230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Szövegdoboz 18"/>
              <p:cNvSpPr txBox="1"/>
              <p:nvPr/>
            </p:nvSpPr>
            <p:spPr>
              <a:xfrm>
                <a:off x="5246859" y="5942004"/>
                <a:ext cx="3163870" cy="39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hu-HU" sz="8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https://microngroup.com</a:t>
                </a:r>
                <a:endParaRPr lang="en-GB" sz="8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Csoportba foglalás 14"/>
            <p:cNvGrpSpPr/>
            <p:nvPr/>
          </p:nvGrpSpPr>
          <p:grpSpPr>
            <a:xfrm>
              <a:off x="6729413" y="3804244"/>
              <a:ext cx="5173745" cy="2730518"/>
              <a:chOff x="6729413" y="3804244"/>
              <a:chExt cx="5173745" cy="2730518"/>
            </a:xfrm>
          </p:grpSpPr>
          <p:pic>
            <p:nvPicPr>
              <p:cNvPr id="16" name="Tartalom hely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9413" y="3804244"/>
                <a:ext cx="5173745" cy="252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Szövegdoboz 16"/>
              <p:cNvSpPr txBox="1"/>
              <p:nvPr/>
            </p:nvSpPr>
            <p:spPr>
              <a:xfrm>
                <a:off x="8686801" y="6311624"/>
                <a:ext cx="3190446" cy="22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hu-HU" sz="8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https:// </a:t>
                </a:r>
                <a:r>
                  <a:rPr lang="hu-HU" sz="85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pumpsandsprays.com.au</a:t>
                </a:r>
                <a:endParaRPr lang="en-GB" sz="8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28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altLang="hu-HU" dirty="0"/>
              <a:t>Milyen a jó permetező drón?</a:t>
            </a:r>
            <a:br>
              <a:rPr lang="hu-HU" alt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328738"/>
            <a:ext cx="11555700" cy="48480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600"/>
              </a:spcBef>
            </a:pPr>
            <a:r>
              <a:rPr lang="hu-HU" sz="2400" b="1" dirty="0"/>
              <a:t>Önvezető</a:t>
            </a:r>
          </a:p>
          <a:p>
            <a:pPr lvl="1">
              <a:spcBef>
                <a:spcPts val="600"/>
              </a:spcBef>
            </a:pPr>
            <a:r>
              <a:rPr lang="hu-HU" sz="2000" dirty="0"/>
              <a:t>Automatikus repülési terv készítés</a:t>
            </a:r>
          </a:p>
          <a:p>
            <a:pPr lvl="1">
              <a:spcBef>
                <a:spcPts val="600"/>
              </a:spcBef>
            </a:pPr>
            <a:r>
              <a:rPr lang="hu-HU" sz="2000" dirty="0"/>
              <a:t>Automatikus területarányos permetlé adagolás</a:t>
            </a:r>
          </a:p>
          <a:p>
            <a:pPr lvl="1">
              <a:spcBef>
                <a:spcPts val="600"/>
              </a:spcBef>
            </a:pPr>
            <a:r>
              <a:rPr lang="hu-HU" sz="2000" dirty="0"/>
              <a:t>Automatikus visszatérés a felszállási helyre &amp; megszakítási pontra</a:t>
            </a:r>
          </a:p>
          <a:p>
            <a:pPr>
              <a:spcBef>
                <a:spcPts val="600"/>
              </a:spcBef>
            </a:pPr>
            <a:r>
              <a:rPr lang="hu-HU" sz="2400" b="1" dirty="0"/>
              <a:t>Biztonsági követelmények</a:t>
            </a:r>
          </a:p>
          <a:p>
            <a:pPr lvl="1">
              <a:spcBef>
                <a:spcPts val="600"/>
              </a:spcBef>
            </a:pPr>
            <a:r>
              <a:rPr lang="hu-HU" sz="2000" dirty="0"/>
              <a:t>Ütközésvédelem</a:t>
            </a:r>
          </a:p>
          <a:p>
            <a:pPr lvl="1">
              <a:spcBef>
                <a:spcPts val="600"/>
              </a:spcBef>
            </a:pPr>
            <a:r>
              <a:rPr lang="hu-HU" sz="2000" dirty="0"/>
              <a:t>Por-, víz- és permetléálló motor; 6 v. 8 db</a:t>
            </a:r>
          </a:p>
          <a:p>
            <a:pPr lvl="1">
              <a:spcBef>
                <a:spcPts val="600"/>
              </a:spcBef>
            </a:pPr>
            <a:r>
              <a:rPr lang="hu-HU" sz="2000" dirty="0"/>
              <a:t>Több szintű repülésirányító rendszer</a:t>
            </a:r>
          </a:p>
          <a:p>
            <a:pPr>
              <a:spcBef>
                <a:spcPts val="600"/>
              </a:spcBef>
            </a:pPr>
            <a:r>
              <a:rPr lang="hu-HU" sz="2400" b="1" dirty="0"/>
              <a:t>GPS / RTK pontosság</a:t>
            </a:r>
          </a:p>
          <a:p>
            <a:pPr lvl="1">
              <a:spcBef>
                <a:spcPts val="600"/>
              </a:spcBef>
            </a:pPr>
            <a:r>
              <a:rPr lang="hu-HU" sz="2000" dirty="0"/>
              <a:t>Differenciált kijuttatási térképek kezelése</a:t>
            </a:r>
          </a:p>
          <a:p>
            <a:pPr>
              <a:spcBef>
                <a:spcPts val="600"/>
              </a:spcBef>
            </a:pPr>
            <a:r>
              <a:rPr lang="hu-HU" sz="2400" b="1" dirty="0"/>
              <a:t>Talajszint- és növényállomány-magasság követés</a:t>
            </a:r>
          </a:p>
          <a:p>
            <a:pPr lvl="1">
              <a:spcBef>
                <a:spcPts val="600"/>
              </a:spcBef>
            </a:pPr>
            <a:r>
              <a:rPr lang="hu-HU" sz="2000" dirty="0"/>
              <a:t>Egyenletes hossz- és keresztirányú szóráskép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9" r="13333"/>
          <a:stretch/>
        </p:blipFill>
        <p:spPr>
          <a:xfrm>
            <a:off x="9086850" y="0"/>
            <a:ext cx="2486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2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Bevezetés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dirty="0"/>
              <a:t>A tananyag célja általános áttekintést adni </a:t>
            </a:r>
          </a:p>
          <a:p>
            <a:pPr lvl="0" indent="-457200">
              <a:buFontTx/>
              <a:buChar char="-"/>
            </a:pPr>
            <a:r>
              <a:rPr lang="hu-HU" dirty="0"/>
              <a:t>a drónok tulajdonságairól,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a mezőgazdasági drónok felhasználhatóságáról,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rendelkezésre álló drónok típusairól,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drónos feladatok osztályozásáról,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monitoring </a:t>
            </a:r>
            <a:r>
              <a:rPr lang="hu-HU" dirty="0" err="1"/>
              <a:t>drónozás</a:t>
            </a:r>
            <a:r>
              <a:rPr lang="hu-HU" dirty="0"/>
              <a:t> technikai hátteréről,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permetező </a:t>
            </a:r>
            <a:r>
              <a:rPr lang="hu-HU" dirty="0" err="1"/>
              <a:t>drónozás</a:t>
            </a:r>
            <a:r>
              <a:rPr lang="hu-HU" dirty="0"/>
              <a:t> lehetőségeiről.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3847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altLang="hu-HU" dirty="0" smtClean="0"/>
              <a:t>Miből áll a </a:t>
            </a:r>
            <a:r>
              <a:rPr lang="hu-HU" altLang="hu-HU" dirty="0"/>
              <a:t>jó </a:t>
            </a:r>
            <a:r>
              <a:rPr lang="hu-HU" altLang="hu-HU" dirty="0" err="1" smtClean="0"/>
              <a:t>permeteződrón-rendszer</a:t>
            </a:r>
            <a:r>
              <a:rPr lang="hu-HU" altLang="hu-HU" dirty="0" smtClean="0"/>
              <a:t>?</a:t>
            </a:r>
            <a:r>
              <a:rPr lang="hu-HU" altLang="hu-HU" dirty="0"/>
              <a:t/>
            </a:r>
            <a:br>
              <a:rPr lang="hu-HU" alt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328738"/>
            <a:ext cx="11555700" cy="48480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hu-HU" b="1" dirty="0" smtClean="0"/>
              <a:t>Permetező drón(ok)</a:t>
            </a:r>
          </a:p>
          <a:p>
            <a:pPr>
              <a:spcBef>
                <a:spcPts val="600"/>
              </a:spcBef>
            </a:pPr>
            <a:r>
              <a:rPr lang="hu-HU" b="1" dirty="0" smtClean="0"/>
              <a:t>Irányító, adatrögzítő és kommunikációs eszközök</a:t>
            </a:r>
          </a:p>
          <a:p>
            <a:pPr>
              <a:spcBef>
                <a:spcPts val="600"/>
              </a:spcBef>
            </a:pPr>
            <a:r>
              <a:rPr lang="hu-HU" b="1" dirty="0"/>
              <a:t>Permetezési feladat előkészítés</a:t>
            </a:r>
          </a:p>
          <a:p>
            <a:pPr lvl="1">
              <a:spcBef>
                <a:spcPts val="600"/>
              </a:spcBef>
            </a:pPr>
            <a:r>
              <a:rPr lang="hu-HU" dirty="0"/>
              <a:t>Táblaadatok rögzítése (kézi, drónnal, adat-input)</a:t>
            </a:r>
          </a:p>
          <a:p>
            <a:pPr lvl="1">
              <a:spcBef>
                <a:spcPts val="600"/>
              </a:spcBef>
            </a:pPr>
            <a:r>
              <a:rPr lang="hu-HU" dirty="0"/>
              <a:t>Kijuttatási térképek (Kieső területek, differenciált kijuttatási terv)</a:t>
            </a:r>
          </a:p>
          <a:p>
            <a:pPr>
              <a:spcBef>
                <a:spcPts val="600"/>
              </a:spcBef>
            </a:pPr>
            <a:r>
              <a:rPr lang="hu-HU" b="1" dirty="0" smtClean="0"/>
              <a:t>Drónkezelő</a:t>
            </a:r>
          </a:p>
          <a:p>
            <a:pPr lvl="1">
              <a:spcBef>
                <a:spcPts val="600"/>
              </a:spcBef>
            </a:pPr>
            <a:r>
              <a:rPr lang="hu-HU" dirty="0" smtClean="0"/>
              <a:t>Képzési rendszer fókusza: </a:t>
            </a:r>
            <a:r>
              <a:rPr lang="hu-HU" dirty="0" err="1" smtClean="0"/>
              <a:t>drón-kezelés</a:t>
            </a:r>
            <a:r>
              <a:rPr lang="hu-HU" dirty="0" smtClean="0"/>
              <a:t>, növényvédelem, üzemeltetés-biztonság</a:t>
            </a:r>
            <a:endParaRPr lang="hu-HU" dirty="0"/>
          </a:p>
          <a:p>
            <a:pPr>
              <a:spcBef>
                <a:spcPts val="600"/>
              </a:spcBef>
            </a:pPr>
            <a:r>
              <a:rPr lang="hu-HU" b="1" dirty="0" smtClean="0"/>
              <a:t>Energiaellátás</a:t>
            </a:r>
          </a:p>
          <a:p>
            <a:pPr lvl="1">
              <a:spcBef>
                <a:spcPts val="600"/>
              </a:spcBef>
            </a:pPr>
            <a:r>
              <a:rPr lang="hu-HU" dirty="0" smtClean="0"/>
              <a:t>Akkumulátor park</a:t>
            </a:r>
          </a:p>
          <a:p>
            <a:pPr lvl="1">
              <a:spcBef>
                <a:spcPts val="600"/>
              </a:spcBef>
            </a:pPr>
            <a:r>
              <a:rPr lang="hu-HU" dirty="0" smtClean="0"/>
              <a:t>Aggregátor - Töltési lehetőség szántóföldön </a:t>
            </a:r>
            <a:endParaRPr lang="hu-HU" dirty="0"/>
          </a:p>
          <a:p>
            <a:pPr>
              <a:spcBef>
                <a:spcPts val="600"/>
              </a:spcBef>
            </a:pPr>
            <a:r>
              <a:rPr lang="hu-HU" b="1" dirty="0" smtClean="0"/>
              <a:t>Permetlé előkészítés</a:t>
            </a:r>
          </a:p>
          <a:p>
            <a:pPr lvl="1">
              <a:spcBef>
                <a:spcPts val="600"/>
              </a:spcBef>
            </a:pPr>
            <a:r>
              <a:rPr lang="hu-HU" dirty="0" smtClean="0"/>
              <a:t>Nagy pontosság</a:t>
            </a:r>
          </a:p>
          <a:p>
            <a:pPr lvl="1">
              <a:spcBef>
                <a:spcPts val="600"/>
              </a:spcBef>
            </a:pPr>
            <a:r>
              <a:rPr lang="hu-HU" dirty="0" smtClean="0"/>
              <a:t>Homogén összetétel</a:t>
            </a:r>
          </a:p>
          <a:p>
            <a:pPr lvl="1">
              <a:spcBef>
                <a:spcPts val="600"/>
              </a:spcBef>
            </a:pPr>
            <a:r>
              <a:rPr lang="hu-HU" dirty="0" smtClean="0"/>
              <a:t>Automata adagolás</a:t>
            </a:r>
            <a:endParaRPr lang="hu-HU" sz="3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9"/>
          <a:stretch/>
        </p:blipFill>
        <p:spPr>
          <a:xfrm>
            <a:off x="7630511" y="3988678"/>
            <a:ext cx="4067504" cy="232366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585436" y="6256938"/>
            <a:ext cx="211257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https://ismtech.hu</a:t>
            </a:r>
            <a:endParaRPr lang="en-GB" sz="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74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Üzleti megközelítés – költség-haszon elemzés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457325"/>
            <a:ext cx="11555700" cy="52006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114300" lvl="0" indent="0">
              <a:buNone/>
            </a:pPr>
            <a:r>
              <a:rPr lang="hu-HU" sz="3100" b="1" dirty="0"/>
              <a:t>Monitoring</a:t>
            </a:r>
            <a:endParaRPr lang="hu-HU" b="1" dirty="0"/>
          </a:p>
          <a:p>
            <a:pPr lvl="0"/>
            <a:r>
              <a:rPr lang="hu-HU" dirty="0"/>
              <a:t>Többlet információ </a:t>
            </a:r>
            <a:r>
              <a:rPr lang="hu-HU" dirty="0">
                <a:sym typeface="Wingdings" panose="05000000000000000000" pitchFamily="2" charset="2"/>
              </a:rPr>
              <a:t> döntéstámogatás  optimális idejű kijuttatás</a:t>
            </a:r>
            <a:br>
              <a:rPr lang="hu-HU" dirty="0">
                <a:sym typeface="Wingdings" panose="05000000000000000000" pitchFamily="2" charset="2"/>
              </a:rPr>
            </a:br>
            <a:r>
              <a:rPr lang="hu-HU" dirty="0">
                <a:sym typeface="Wingdings" panose="05000000000000000000" pitchFamily="2" charset="2"/>
              </a:rPr>
              <a:t>(5-20 % terméshozam növekedés)</a:t>
            </a:r>
            <a:endParaRPr lang="hu-HU" dirty="0"/>
          </a:p>
          <a:p>
            <a:pPr lvl="0"/>
            <a:r>
              <a:rPr lang="hu-HU" dirty="0"/>
              <a:t>Többlet információ </a:t>
            </a:r>
            <a:r>
              <a:rPr lang="hu-HU" dirty="0">
                <a:sym typeface="Wingdings" panose="05000000000000000000" pitchFamily="2" charset="2"/>
              </a:rPr>
              <a:t> kijuttatási térkép  helyspecifikus kezelések</a:t>
            </a:r>
            <a:br>
              <a:rPr lang="hu-HU" dirty="0">
                <a:sym typeface="Wingdings" panose="05000000000000000000" pitchFamily="2" charset="2"/>
              </a:rPr>
            </a:br>
            <a:r>
              <a:rPr lang="hu-HU" dirty="0">
                <a:sym typeface="Wingdings" panose="05000000000000000000" pitchFamily="2" charset="2"/>
              </a:rPr>
              <a:t>(5-60 % input anyag megtakarítás)</a:t>
            </a:r>
          </a:p>
          <a:p>
            <a:pPr lvl="0"/>
            <a:endParaRPr lang="hu-HU" sz="1400" dirty="0"/>
          </a:p>
          <a:p>
            <a:pPr marL="114300" lvl="0" indent="0">
              <a:buNone/>
            </a:pPr>
            <a:r>
              <a:rPr lang="hu-HU" sz="3100" b="1" dirty="0" smtClean="0"/>
              <a:t>Kijuttatás (permetezés)</a:t>
            </a:r>
            <a:endParaRPr lang="hu-HU" b="1" dirty="0"/>
          </a:p>
          <a:p>
            <a:pPr lvl="0"/>
            <a:r>
              <a:rPr lang="hu-HU" dirty="0"/>
              <a:t>Taposási kár kiküszöbölése (3-10 % terméshozam növekedés)</a:t>
            </a:r>
          </a:p>
          <a:p>
            <a:pPr lvl="0"/>
            <a:r>
              <a:rPr lang="hu-HU" dirty="0"/>
              <a:t>Többlet technológiai lehetőségek (növényegészségügy és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növénytáplálás</a:t>
            </a:r>
            <a:r>
              <a:rPr lang="hu-HU" dirty="0"/>
              <a:t>; 5-50 % terméshozam növekedés)</a:t>
            </a:r>
          </a:p>
          <a:p>
            <a:pPr marL="114300" lvl="0" indent="0">
              <a:buNone/>
            </a:pPr>
            <a:endParaRPr lang="hu-HU" sz="1400" dirty="0" smtClean="0"/>
          </a:p>
          <a:p>
            <a:pPr marL="114300" lvl="0" indent="0">
              <a:buNone/>
            </a:pPr>
            <a:r>
              <a:rPr lang="hu-HU" sz="3100" b="1" dirty="0" smtClean="0"/>
              <a:t>Technológia </a:t>
            </a:r>
            <a:r>
              <a:rPr lang="hu-HU" sz="3100" b="1" dirty="0"/>
              <a:t>igénybevétel módja: </a:t>
            </a:r>
          </a:p>
          <a:p>
            <a:pPr lvl="1"/>
            <a:r>
              <a:rPr lang="hu-HU" sz="2800" dirty="0"/>
              <a:t>Saját eszközpark létrehozása</a:t>
            </a:r>
          </a:p>
          <a:p>
            <a:pPr lvl="1"/>
            <a:r>
              <a:rPr lang="hu-HU" sz="2800" dirty="0"/>
              <a:t>Szolgáltatási / szaktanácsadási rendszer</a:t>
            </a:r>
            <a:endParaRPr lang="en-GB" sz="2800" b="1" dirty="0"/>
          </a:p>
          <a:p>
            <a:pPr marL="114300" indent="0" algn="r">
              <a:buNone/>
            </a:pPr>
            <a:r>
              <a:rPr lang="hu-HU" b="1" dirty="0"/>
              <a:t>Megtérülés ideje: 1-3 év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80870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/>
              <a:t>Kapcsolódó jogszabályok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514475"/>
            <a:ext cx="11555700" cy="46623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>
              <a:lnSpc>
                <a:spcPct val="110000"/>
              </a:lnSpc>
              <a:buSzPct val="85714"/>
              <a:buNone/>
            </a:pPr>
            <a:r>
              <a:rPr lang="hu-HU" sz="3000" dirty="0"/>
              <a:t>A Bizottság (EU) 2019/945 felhatalmazáson alapuló rendelete a pilóta nélküli légijármű-rendszerekről és a pilóta nélküli légijármű-rendszerek harmadik országbeli üzembentartóiról;</a:t>
            </a:r>
          </a:p>
          <a:p>
            <a:pPr marL="0" lvl="0" indent="0">
              <a:lnSpc>
                <a:spcPct val="110000"/>
              </a:lnSpc>
              <a:buSzPct val="85714"/>
              <a:buNone/>
            </a:pPr>
            <a:r>
              <a:rPr lang="hu-HU" sz="3000" dirty="0"/>
              <a:t>A Bizottság (EU) 2019/ 947 végrehajtási rendelete a pilóta nélküli járművekkel végzett műveletekre vonatkozó szabályokról és eljárásokról;</a:t>
            </a:r>
            <a:endParaRPr lang="hu-HU" sz="2400" dirty="0"/>
          </a:p>
          <a:p>
            <a:pPr marL="0" lvl="0" indent="0">
              <a:lnSpc>
                <a:spcPct val="110000"/>
              </a:lnSpc>
              <a:buSzPct val="85714"/>
              <a:buNone/>
            </a:pPr>
            <a:r>
              <a:rPr lang="hu-HU" sz="3000" dirty="0"/>
              <a:t>A légiközlekedésről szóló 1995. évi XCVII. törvény; </a:t>
            </a:r>
            <a:br>
              <a:rPr lang="hu-HU" sz="3000" dirty="0"/>
            </a:br>
            <a:r>
              <a:rPr lang="hu-HU" sz="3000" dirty="0"/>
              <a:t/>
            </a:r>
            <a:br>
              <a:rPr lang="hu-HU" sz="3000" dirty="0"/>
            </a:br>
            <a:r>
              <a:rPr lang="hu-HU" sz="3000" dirty="0"/>
              <a:t>A távoli pilóták képzését és vizsgáztatását végző szervezetek kijelöléséről, a távoli pilóták képzésének és vizsgáztatásának részletes szabályairól, valamint a vizsgán való részvétel díjáról szóló 6/2021. (II. 5.) ITM rendelet;</a:t>
            </a:r>
            <a:endParaRPr lang="hu-HU" sz="2400" dirty="0"/>
          </a:p>
          <a:p>
            <a:pPr marL="0" lvl="0" indent="0">
              <a:lnSpc>
                <a:spcPct val="110000"/>
              </a:lnSpc>
              <a:buSzPct val="85714"/>
              <a:buNone/>
            </a:pPr>
            <a:r>
              <a:rPr lang="hu-HU" sz="3000" dirty="0"/>
              <a:t>A pilóta nélküli állami </a:t>
            </a:r>
            <a:r>
              <a:rPr lang="hu-HU" sz="3000" dirty="0" err="1"/>
              <a:t>légijárművek</a:t>
            </a:r>
            <a:r>
              <a:rPr lang="hu-HU" sz="3000" dirty="0"/>
              <a:t> repüléséről szóló 38/2021. (II. 2.) Korm. rendelet;</a:t>
            </a:r>
            <a:endParaRPr lang="hu-HU" sz="2400" dirty="0"/>
          </a:p>
          <a:p>
            <a:pPr marL="0" lvl="0" indent="0">
              <a:lnSpc>
                <a:spcPct val="110000"/>
              </a:lnSpc>
              <a:buSzPct val="82949"/>
              <a:buNone/>
            </a:pPr>
            <a:endParaRPr lang="hu-HU" sz="3100" dirty="0"/>
          </a:p>
          <a:p>
            <a:pPr marL="0" lvl="0" indent="0">
              <a:lnSpc>
                <a:spcPct val="110000"/>
              </a:lnSpc>
              <a:buSzPct val="82949"/>
              <a:buNone/>
            </a:pPr>
            <a:r>
              <a:rPr lang="hu-HU" sz="3100" dirty="0"/>
              <a:t>Kapcsolódó jogszabályok – folyamatban lévő változások:</a:t>
            </a:r>
            <a:endParaRPr lang="hu-HU" sz="2400" dirty="0"/>
          </a:p>
          <a:p>
            <a:pPr marL="0" lvl="0" indent="0">
              <a:lnSpc>
                <a:spcPct val="110000"/>
              </a:lnSpc>
              <a:buSzPct val="82949"/>
              <a:buNone/>
            </a:pPr>
            <a:r>
              <a:rPr lang="hu-HU" sz="3100" dirty="0"/>
              <a:t>A növényvédelmi tevékenységről szóló 43/2010. IV. 23. FVM rendelet; </a:t>
            </a:r>
          </a:p>
          <a:p>
            <a:pPr marL="0" lvl="0" indent="0">
              <a:lnSpc>
                <a:spcPct val="110000"/>
              </a:lnSpc>
              <a:buSzPct val="82949"/>
              <a:buNone/>
            </a:pPr>
            <a:r>
              <a:rPr lang="hu-HU" sz="3100" dirty="0"/>
              <a:t>A mező- és erdőgazdasági légi munkavégzésről  szóló 44/2005. (V. 6.) </a:t>
            </a:r>
            <a:r>
              <a:rPr lang="hu-HU" sz="3100" dirty="0" err="1"/>
              <a:t>FVM-GKM-KvVM</a:t>
            </a:r>
            <a:r>
              <a:rPr lang="hu-HU" sz="3100" dirty="0"/>
              <a:t> együttes rendelet.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5600966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 smtClean="0"/>
              <a:t>Fogalomtár III.</a:t>
            </a:r>
            <a:r>
              <a:rPr lang="hu-HU" dirty="0"/>
              <a:t/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085850"/>
            <a:ext cx="11555700" cy="50909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None/>
            </a:pPr>
            <a:r>
              <a:rPr lang="hu-HU" sz="2000" dirty="0" smtClean="0"/>
              <a:t>NDVI</a:t>
            </a:r>
            <a:r>
              <a:rPr lang="hu-HU" sz="2000" dirty="0"/>
              <a:t>: </a:t>
            </a:r>
            <a:r>
              <a:rPr lang="hu-HU" sz="2000" dirty="0" err="1"/>
              <a:t>Normalized</a:t>
            </a:r>
            <a:r>
              <a:rPr lang="hu-HU" sz="2000" dirty="0"/>
              <a:t> </a:t>
            </a:r>
            <a:r>
              <a:rPr lang="hu-HU" sz="2000" dirty="0" err="1"/>
              <a:t>Difference</a:t>
            </a:r>
            <a:r>
              <a:rPr lang="hu-HU" sz="2000" dirty="0"/>
              <a:t> </a:t>
            </a:r>
            <a:r>
              <a:rPr lang="hu-HU" sz="2000" dirty="0" err="1"/>
              <a:t>Vegetation</a:t>
            </a:r>
            <a:r>
              <a:rPr lang="hu-HU" sz="2000" dirty="0"/>
              <a:t> Index. Normalizált vegetációs index, mely kifejezi a terület vegetációs aktivitását.</a:t>
            </a:r>
          </a:p>
          <a:p>
            <a:pPr marL="0" lvl="0" indent="0">
              <a:buNone/>
            </a:pPr>
            <a:r>
              <a:rPr lang="hu-HU" sz="2000" dirty="0" smtClean="0"/>
              <a:t>RGB: a vörös (</a:t>
            </a:r>
            <a:r>
              <a:rPr lang="hu-HU" sz="2000" dirty="0" err="1" smtClean="0"/>
              <a:t>red</a:t>
            </a:r>
            <a:r>
              <a:rPr lang="hu-HU" sz="2000" dirty="0" smtClean="0"/>
              <a:t>), zöld (</a:t>
            </a:r>
            <a:r>
              <a:rPr lang="hu-HU" sz="2000" dirty="0" err="1" smtClean="0"/>
              <a:t>green</a:t>
            </a:r>
            <a:r>
              <a:rPr lang="hu-HU" sz="2000" dirty="0" smtClean="0"/>
              <a:t>) és kék (</a:t>
            </a:r>
            <a:r>
              <a:rPr lang="hu-HU" sz="2000" dirty="0" err="1" smtClean="0"/>
              <a:t>blue</a:t>
            </a:r>
            <a:r>
              <a:rPr lang="hu-HU" sz="2000" dirty="0" smtClean="0"/>
              <a:t>) fény különböző mértékű keverésével meghatározott színtér. Gyakran az emberi szemmel látható fénytartománnyal azonosított színtér.</a:t>
            </a:r>
          </a:p>
          <a:p>
            <a:pPr marL="0" lvl="0" indent="0">
              <a:buNone/>
            </a:pPr>
            <a:r>
              <a:rPr lang="hu-HU" sz="2000" dirty="0" smtClean="0"/>
              <a:t>NIR: </a:t>
            </a:r>
            <a:r>
              <a:rPr lang="hu-HU" sz="2000" dirty="0" err="1" smtClean="0"/>
              <a:t>Near</a:t>
            </a:r>
            <a:r>
              <a:rPr lang="hu-HU" sz="2000" dirty="0" smtClean="0"/>
              <a:t> Infra Red. Közeli Infravörös (fény). Az infravörös fénynek az emberi szemmel látható fénytartományhoz közel eső része.</a:t>
            </a:r>
            <a:endParaRPr lang="hu-HU" sz="2000" dirty="0"/>
          </a:p>
          <a:p>
            <a:pPr marL="0" lvl="0" indent="0">
              <a:buNone/>
            </a:pPr>
            <a:r>
              <a:rPr lang="hu-HU" sz="2000" dirty="0" err="1" smtClean="0"/>
              <a:t>Georeferálás</a:t>
            </a:r>
            <a:r>
              <a:rPr lang="hu-HU" sz="2000" dirty="0" smtClean="0"/>
              <a:t>: műholdfelvétel, térkép</a:t>
            </a:r>
            <a:r>
              <a:rPr lang="hu-HU" sz="2000" dirty="0"/>
              <a:t> </a:t>
            </a:r>
            <a:r>
              <a:rPr lang="hu-HU" sz="2000" dirty="0" smtClean="0"/>
              <a:t>vagy </a:t>
            </a:r>
            <a:r>
              <a:rPr lang="hu-HU" sz="2000" dirty="0" err="1" smtClean="0"/>
              <a:t>légifotó</a:t>
            </a:r>
            <a:r>
              <a:rPr lang="hu-HU" sz="2000" dirty="0" smtClean="0"/>
              <a:t> térképi vetületre történő illesztése, mely során az illeszteni kívánt kép pontjaihoz (pixel) koordinátákat rendelünk. </a:t>
            </a:r>
            <a:endParaRPr lang="hu-HU" sz="2000" dirty="0"/>
          </a:p>
          <a:p>
            <a:pPr marL="0" lvl="0" indent="0">
              <a:buNone/>
            </a:pPr>
            <a:r>
              <a:rPr lang="hu-HU" sz="2000" dirty="0"/>
              <a:t>CDA</a:t>
            </a:r>
            <a:r>
              <a:rPr lang="hu-HU" sz="2000" dirty="0" smtClean="0"/>
              <a:t>: </a:t>
            </a:r>
            <a:r>
              <a:rPr lang="hu-HU" sz="2000" dirty="0" err="1" smtClean="0"/>
              <a:t>Controlled</a:t>
            </a:r>
            <a:r>
              <a:rPr lang="hu-HU" sz="2000" dirty="0" smtClean="0"/>
              <a:t> </a:t>
            </a:r>
            <a:r>
              <a:rPr lang="hu-HU" sz="2000" dirty="0" err="1" smtClean="0"/>
              <a:t>Droplet</a:t>
            </a:r>
            <a:r>
              <a:rPr lang="hu-HU" sz="2000" dirty="0" smtClean="0"/>
              <a:t> </a:t>
            </a:r>
            <a:r>
              <a:rPr lang="hu-HU" sz="2000" dirty="0" err="1" smtClean="0"/>
              <a:t>Application</a:t>
            </a:r>
            <a:r>
              <a:rPr lang="hu-HU" sz="2000" dirty="0" smtClean="0"/>
              <a:t>. Szabályozott – mechanikai – cseppképzés.</a:t>
            </a:r>
          </a:p>
          <a:p>
            <a:pPr marL="0" lvl="0" indent="0">
              <a:buNone/>
            </a:pPr>
            <a:r>
              <a:rPr lang="hu-HU" sz="2000" dirty="0" smtClean="0"/>
              <a:t>VMD:</a:t>
            </a:r>
            <a:r>
              <a:rPr lang="hu-HU" sz="2000" dirty="0" err="1" smtClean="0"/>
              <a:t>Volume</a:t>
            </a:r>
            <a:r>
              <a:rPr lang="hu-HU" sz="2000" dirty="0" smtClean="0"/>
              <a:t> </a:t>
            </a:r>
            <a:r>
              <a:rPr lang="hu-HU" sz="2000" dirty="0" err="1" smtClean="0"/>
              <a:t>Median</a:t>
            </a:r>
            <a:r>
              <a:rPr lang="hu-HU" sz="2000" dirty="0" smtClean="0"/>
              <a:t> </a:t>
            </a:r>
            <a:r>
              <a:rPr lang="hu-HU" sz="2000" dirty="0" err="1" smtClean="0"/>
              <a:t>Diameter</a:t>
            </a:r>
            <a:r>
              <a:rPr lang="hu-HU" sz="2000" dirty="0" smtClean="0"/>
              <a:t>. Cseppméret középérték. Az a cseppméret, melynél a permetlé térfogatának a fele kisebb, míg másik fele nagyobb cseppekből áll.</a:t>
            </a:r>
          </a:p>
          <a:p>
            <a:pPr marL="0" lvl="0" indent="0">
              <a:buNone/>
            </a:pPr>
            <a:r>
              <a:rPr lang="hu-HU" sz="2000" dirty="0" smtClean="0"/>
              <a:t>LV: </a:t>
            </a:r>
            <a:r>
              <a:rPr lang="hu-HU" sz="2000" dirty="0" err="1" smtClean="0"/>
              <a:t>Low</a:t>
            </a:r>
            <a:r>
              <a:rPr lang="hu-HU" sz="2000" dirty="0" smtClean="0"/>
              <a:t> </a:t>
            </a:r>
            <a:r>
              <a:rPr lang="hu-HU" sz="2000" dirty="0" err="1" smtClean="0"/>
              <a:t>Volume</a:t>
            </a:r>
            <a:r>
              <a:rPr lang="hu-HU" sz="2000" dirty="0" smtClean="0"/>
              <a:t>, kis lémennyiség (5-50 liter/ha) melletti peszticid kijuttatás.</a:t>
            </a:r>
          </a:p>
          <a:p>
            <a:pPr marL="0" lvl="0" indent="0">
              <a:buNone/>
            </a:pPr>
            <a:r>
              <a:rPr lang="hu-HU" sz="2000" dirty="0" smtClean="0"/>
              <a:t>ULV: Ultra </a:t>
            </a:r>
            <a:r>
              <a:rPr lang="hu-HU" sz="2000" dirty="0" err="1" smtClean="0"/>
              <a:t>Low</a:t>
            </a:r>
            <a:r>
              <a:rPr lang="hu-HU" sz="2000" dirty="0" smtClean="0"/>
              <a:t> </a:t>
            </a:r>
            <a:r>
              <a:rPr lang="hu-HU" sz="2000" dirty="0" err="1" smtClean="0"/>
              <a:t>Volume</a:t>
            </a:r>
            <a:r>
              <a:rPr lang="hu-HU" sz="2000" dirty="0" smtClean="0"/>
              <a:t>, nagyon kis lémennyiség (0,5-5 liter/ha) melletti peszticid kijuttatás.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039996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 smtClean="0"/>
              <a:t>Kulcsszavak</a:t>
            </a:r>
            <a:r>
              <a:rPr lang="hu-HU" dirty="0"/>
              <a:t/>
            </a:r>
            <a:br>
              <a:rPr lang="hu-HU" dirty="0"/>
            </a:b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indent="-457200"/>
            <a:r>
              <a:rPr lang="hu-HU" dirty="0" smtClean="0"/>
              <a:t>Drón</a:t>
            </a:r>
          </a:p>
          <a:p>
            <a:pPr indent="-457200"/>
            <a:r>
              <a:rPr lang="hu-HU" dirty="0" smtClean="0"/>
              <a:t>UAV</a:t>
            </a:r>
          </a:p>
          <a:p>
            <a:pPr indent="-457200"/>
            <a:r>
              <a:rPr lang="hu-HU" dirty="0" smtClean="0"/>
              <a:t>UAS</a:t>
            </a:r>
            <a:endParaRPr lang="hu-HU" dirty="0"/>
          </a:p>
          <a:p>
            <a:pPr indent="-457200"/>
            <a:r>
              <a:rPr lang="hu-HU" dirty="0"/>
              <a:t>Drón vizsga</a:t>
            </a:r>
          </a:p>
          <a:p>
            <a:pPr indent="-457200"/>
            <a:r>
              <a:rPr lang="hu-HU" dirty="0"/>
              <a:t>Digitális mezőgazdaság</a:t>
            </a:r>
          </a:p>
          <a:p>
            <a:pPr indent="-457200"/>
            <a:r>
              <a:rPr lang="hu-HU" dirty="0"/>
              <a:t>NDVI</a:t>
            </a:r>
          </a:p>
          <a:p>
            <a:pPr indent="-457200"/>
            <a:r>
              <a:rPr lang="hu-HU" dirty="0"/>
              <a:t>Térinformatika</a:t>
            </a:r>
          </a:p>
          <a:p>
            <a:pPr indent="-457200"/>
            <a:r>
              <a:rPr lang="hu-HU" dirty="0"/>
              <a:t>Permetléképzés</a:t>
            </a:r>
          </a:p>
          <a:p>
            <a:pPr indent="-457200"/>
            <a:r>
              <a:rPr lang="hu-HU" dirty="0" smtClean="0"/>
              <a:t>Monitoring</a:t>
            </a:r>
          </a:p>
          <a:p>
            <a:pPr indent="-457200"/>
            <a:r>
              <a:rPr lang="hu-HU" dirty="0" smtClean="0"/>
              <a:t>Cseppképzés</a:t>
            </a:r>
            <a:endParaRPr lang="hu-HU" dirty="0"/>
          </a:p>
          <a:p>
            <a:pPr indent="-457200"/>
            <a:r>
              <a:rPr lang="hu-HU" dirty="0" smtClean="0"/>
              <a:t>Permetezés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9699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hu-HU" dirty="0" err="1"/>
              <a:t>Témaspecifikus</a:t>
            </a:r>
            <a:r>
              <a:rPr lang="hu-HU" dirty="0"/>
              <a:t> szakmai kérdések</a:t>
            </a:r>
            <a:r>
              <a:rPr lang="hu-HU" dirty="0">
                <a:solidFill>
                  <a:srgbClr val="0070C0"/>
                </a:solidFill>
              </a:rPr>
              <a:t/>
            </a:r>
            <a:br>
              <a:rPr lang="hu-HU" dirty="0">
                <a:solidFill>
                  <a:srgbClr val="0070C0"/>
                </a:solidFill>
              </a:rPr>
            </a:br>
            <a:endParaRPr dirty="0">
              <a:solidFill>
                <a:srgbClr val="0070C0"/>
              </a:solidFill>
            </a:endParaRPr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7300"/>
            <a:ext cx="11555700" cy="4919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lvl="0"/>
            <a:r>
              <a:rPr lang="hu-HU" dirty="0"/>
              <a:t>Mi a drón?</a:t>
            </a:r>
          </a:p>
          <a:p>
            <a:pPr lvl="0"/>
            <a:r>
              <a:rPr lang="hu-HU" dirty="0"/>
              <a:t>Hogyan üzemeltethetőek a drónok?</a:t>
            </a:r>
          </a:p>
          <a:p>
            <a:pPr lvl="0"/>
            <a:r>
              <a:rPr lang="hu-HU" dirty="0"/>
              <a:t>Milyen környezeti hatásokkal kell számolnunk drón használata során?</a:t>
            </a:r>
          </a:p>
          <a:p>
            <a:pPr lvl="0"/>
            <a:r>
              <a:rPr lang="hu-HU" dirty="0"/>
              <a:t>Milyen agronómiai lehetőséget adnak a drónok?</a:t>
            </a:r>
          </a:p>
          <a:p>
            <a:pPr lvl="0"/>
            <a:r>
              <a:rPr lang="hu-HU" dirty="0"/>
              <a:t>Milyen lehetőségeink vannak a drónos </a:t>
            </a:r>
            <a:r>
              <a:rPr lang="hu-HU" dirty="0" err="1"/>
              <a:t>monitoringban</a:t>
            </a:r>
            <a:r>
              <a:rPr lang="hu-HU" dirty="0"/>
              <a:t>?</a:t>
            </a:r>
          </a:p>
          <a:p>
            <a:pPr lvl="0"/>
            <a:r>
              <a:rPr lang="hu-HU" dirty="0"/>
              <a:t>Drónos permetezésnél milyen környezeti feltételeknek kell teljesülnie?</a:t>
            </a:r>
          </a:p>
          <a:p>
            <a:pPr lvl="0"/>
            <a:r>
              <a:rPr lang="hu-HU" dirty="0"/>
              <a:t>Milyen technológiai elvárások vannak drónos kijutatásnál?</a:t>
            </a:r>
          </a:p>
          <a:p>
            <a:r>
              <a:rPr lang="hu-HU" dirty="0"/>
              <a:t>Mikor ne használjunk drónokat?</a:t>
            </a:r>
          </a:p>
          <a:p>
            <a:pPr lvl="0"/>
            <a:r>
              <a:rPr lang="hu-HU" dirty="0"/>
              <a:t>Milyen jogi szabályozása van a </a:t>
            </a:r>
            <a:r>
              <a:rPr lang="hu-HU" dirty="0" err="1"/>
              <a:t>drónhasználatnak</a:t>
            </a:r>
            <a:r>
              <a:rPr lang="hu-HU" dirty="0"/>
              <a:t>?</a:t>
            </a:r>
          </a:p>
          <a:p>
            <a:pPr lvl="0"/>
            <a:r>
              <a:rPr lang="hu-HU" dirty="0"/>
              <a:t>Kinek éri meg </a:t>
            </a:r>
            <a:r>
              <a:rPr lang="hu-HU" dirty="0" err="1"/>
              <a:t>drónozni</a:t>
            </a:r>
            <a:r>
              <a:rPr lang="hu-HU" dirty="0"/>
              <a:t>?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45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Mi a drón?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Drón = Pilóta nélküli légi jármű</a:t>
            </a:r>
          </a:p>
          <a:p>
            <a:pPr lvl="1" indent="-457200"/>
            <a:r>
              <a:rPr lang="hu-HU" dirty="0"/>
              <a:t>Méretmegkötés nélkül</a:t>
            </a:r>
          </a:p>
          <a:p>
            <a:pPr lvl="1" indent="-457200"/>
            <a:r>
              <a:rPr lang="hu-HU" dirty="0"/>
              <a:t>Felhasználási módtól függetlenül</a:t>
            </a:r>
          </a:p>
          <a:p>
            <a:pPr lvl="1" indent="-457200"/>
            <a:endParaRPr lang="hu-HU" dirty="0"/>
          </a:p>
          <a:p>
            <a:pPr indent="-457200"/>
            <a:r>
              <a:rPr lang="hu-HU" dirty="0"/>
              <a:t>UAV = </a:t>
            </a:r>
            <a:r>
              <a:rPr lang="hu-HU" dirty="0" err="1"/>
              <a:t>Unmanned</a:t>
            </a:r>
            <a:r>
              <a:rPr lang="hu-HU" dirty="0"/>
              <a:t> </a:t>
            </a:r>
            <a:r>
              <a:rPr lang="hu-HU" dirty="0" err="1"/>
              <a:t>Aerial</a:t>
            </a:r>
            <a:r>
              <a:rPr lang="hu-HU" dirty="0"/>
              <a:t> </a:t>
            </a:r>
            <a:r>
              <a:rPr lang="hu-HU" dirty="0" err="1"/>
              <a:t>Vehicle</a:t>
            </a:r>
            <a:endParaRPr lang="hu-HU" dirty="0"/>
          </a:p>
          <a:p>
            <a:pPr indent="-457200"/>
            <a:r>
              <a:rPr lang="hu-HU" dirty="0"/>
              <a:t>UAS = </a:t>
            </a:r>
            <a:r>
              <a:rPr lang="hu-HU" dirty="0" err="1"/>
              <a:t>Unmanned</a:t>
            </a:r>
            <a:r>
              <a:rPr lang="hu-HU" dirty="0"/>
              <a:t> </a:t>
            </a:r>
            <a:r>
              <a:rPr lang="hu-HU" dirty="0" err="1"/>
              <a:t>Aerial</a:t>
            </a:r>
            <a:r>
              <a:rPr lang="hu-HU" dirty="0"/>
              <a:t> System</a:t>
            </a:r>
          </a:p>
          <a:p>
            <a:pPr marL="457200" lvl="1" indent="0">
              <a:buNone/>
            </a:pPr>
            <a:r>
              <a:rPr lang="hu-HU" dirty="0"/>
              <a:t>(drón + földi irányítás)</a:t>
            </a:r>
            <a:endParaRPr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16" y="4567990"/>
            <a:ext cx="3200400" cy="21336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/>
          <a:stretch/>
        </p:blipFill>
        <p:spPr>
          <a:xfrm>
            <a:off x="7375163" y="2546676"/>
            <a:ext cx="3190866" cy="211393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r="8585"/>
          <a:stretch/>
        </p:blipFill>
        <p:spPr>
          <a:xfrm>
            <a:off x="8279475" y="516177"/>
            <a:ext cx="3190866" cy="21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3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/>
          <a:srcRect l="15463"/>
          <a:stretch/>
        </p:blipFill>
        <p:spPr>
          <a:xfrm>
            <a:off x="6456616" y="4577590"/>
            <a:ext cx="3193679" cy="2124000"/>
          </a:xfrm>
          <a:prstGeom prst="rect">
            <a:avLst/>
          </a:prstGeom>
        </p:spPr>
      </p:pic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Mi a drónos rendszer?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519880"/>
            <a:ext cx="11555700" cy="483805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indent="-457200"/>
            <a:r>
              <a:rPr lang="hu-HU" dirty="0"/>
              <a:t>UAS = </a:t>
            </a:r>
            <a:r>
              <a:rPr lang="hu-HU" dirty="0" err="1"/>
              <a:t>Unmanned</a:t>
            </a:r>
            <a:r>
              <a:rPr lang="hu-HU" dirty="0"/>
              <a:t> </a:t>
            </a:r>
            <a:r>
              <a:rPr lang="hu-HU" dirty="0" err="1"/>
              <a:t>Aerial</a:t>
            </a:r>
            <a:r>
              <a:rPr lang="hu-HU" dirty="0"/>
              <a:t> System részei</a:t>
            </a:r>
          </a:p>
          <a:p>
            <a:pPr lvl="1" indent="-457200"/>
            <a:r>
              <a:rPr lang="hu-HU" dirty="0"/>
              <a:t>Drón (UAV)</a:t>
            </a:r>
          </a:p>
          <a:p>
            <a:pPr lvl="1" indent="-457200"/>
            <a:r>
              <a:rPr lang="hu-HU" dirty="0"/>
              <a:t>Földi irányító felület (távirányító</a:t>
            </a:r>
            <a:r>
              <a:rPr lang="hu-HU" dirty="0" smtClean="0"/>
              <a:t>)</a:t>
            </a:r>
          </a:p>
          <a:p>
            <a:pPr indent="-457200"/>
            <a:endParaRPr lang="hu-HU" dirty="0"/>
          </a:p>
          <a:p>
            <a:pPr indent="-457200"/>
            <a:r>
              <a:rPr lang="hu-HU" dirty="0" smtClean="0"/>
              <a:t>Tágabb értelemben elemei</a:t>
            </a:r>
            <a:endParaRPr lang="hu-HU" dirty="0"/>
          </a:p>
          <a:p>
            <a:pPr lvl="1" indent="-457200"/>
            <a:r>
              <a:rPr lang="hu-HU" dirty="0"/>
              <a:t>Drónkezelő (pilóta) és kiszolgáló személyzet</a:t>
            </a:r>
          </a:p>
          <a:p>
            <a:pPr lvl="1" indent="-457200"/>
            <a:r>
              <a:rPr lang="hu-HU" dirty="0"/>
              <a:t>Energiaellátást biztosító eszközök</a:t>
            </a:r>
          </a:p>
          <a:p>
            <a:pPr lvl="1" indent="-457200"/>
            <a:r>
              <a:rPr lang="hu-HU" dirty="0"/>
              <a:t>Le és felszállást biztosító eszközök</a:t>
            </a:r>
            <a:br>
              <a:rPr lang="hu-HU" dirty="0"/>
            </a:br>
            <a:r>
              <a:rPr lang="hu-HU" dirty="0"/>
              <a:t>(indítókatapult - merevszárnyú UAV)</a:t>
            </a:r>
            <a:br>
              <a:rPr lang="hu-HU" dirty="0"/>
            </a:br>
            <a:r>
              <a:rPr lang="hu-HU" dirty="0"/>
              <a:t>(fel-/leszálló zóna – forgószárnyas UAV)</a:t>
            </a:r>
          </a:p>
          <a:p>
            <a:pPr lvl="1" indent="-457200"/>
            <a:r>
              <a:rPr lang="hu-HU" dirty="0"/>
              <a:t>Egyéb eszközök (</a:t>
            </a:r>
            <a:r>
              <a:rPr lang="hu-HU" dirty="0" err="1"/>
              <a:t>pl</a:t>
            </a:r>
            <a:r>
              <a:rPr lang="hu-HU" dirty="0"/>
              <a:t>: permetlé ellátás, </a:t>
            </a:r>
            <a:br>
              <a:rPr lang="hu-HU" dirty="0"/>
            </a:br>
            <a:r>
              <a:rPr lang="hu-HU" dirty="0"/>
              <a:t>meteorológia megfigyelő eszközök)</a:t>
            </a:r>
          </a:p>
          <a:p>
            <a:pPr lvl="1" indent="-457200"/>
            <a:r>
              <a:rPr lang="hu-HU" dirty="0"/>
              <a:t>Kommunikációs hálózat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t="12291" r="10507" b="6042"/>
          <a:stretch/>
        </p:blipFill>
        <p:spPr>
          <a:xfrm>
            <a:off x="7356106" y="2540456"/>
            <a:ext cx="3203766" cy="213360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5320" r="9488"/>
          <a:stretch/>
        </p:blipFill>
        <p:spPr>
          <a:xfrm>
            <a:off x="8265683" y="512922"/>
            <a:ext cx="321845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28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Drónok energiaellátása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731167"/>
            <a:ext cx="11555700" cy="444565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/>
              <a:t>Akkumulátor</a:t>
            </a:r>
          </a:p>
          <a:p>
            <a:pPr indent="-457200"/>
            <a:r>
              <a:rPr lang="hu-HU" dirty="0"/>
              <a:t>Robbanómotor</a:t>
            </a:r>
          </a:p>
          <a:p>
            <a:pPr indent="-457200"/>
            <a:r>
              <a:rPr lang="hu-HU" dirty="0"/>
              <a:t>Hibrid</a:t>
            </a:r>
          </a:p>
          <a:p>
            <a:pPr indent="-457200"/>
            <a:r>
              <a:rPr lang="hu-HU" dirty="0"/>
              <a:t>Eltérő cél (emelőképesség/üzemidő) 	</a:t>
            </a:r>
            <a:endParaRPr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3616" r="13096" b="14942"/>
          <a:stretch/>
        </p:blipFill>
        <p:spPr>
          <a:xfrm>
            <a:off x="5054883" y="4176705"/>
            <a:ext cx="2654118" cy="2160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950" y="4416239"/>
            <a:ext cx="2160000" cy="168093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t="18704" r="11127" b="19814"/>
          <a:stretch/>
        </p:blipFill>
        <p:spPr>
          <a:xfrm rot="16200000">
            <a:off x="2810150" y="4417738"/>
            <a:ext cx="2160000" cy="167793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99" y="4537616"/>
            <a:ext cx="3993434" cy="206112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/>
          <a:stretch/>
        </p:blipFill>
        <p:spPr>
          <a:xfrm>
            <a:off x="8034767" y="2431199"/>
            <a:ext cx="3842480" cy="206112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301" y="324783"/>
            <a:ext cx="3667832" cy="206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Drónok szerkezeti felépítése</a:t>
            </a:r>
            <a:br>
              <a:rPr lang="hu-HU" dirty="0"/>
            </a:b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/>
            <a:r>
              <a:rPr lang="hu-HU" dirty="0" smtClean="0"/>
              <a:t>Merevszárnyú</a:t>
            </a:r>
            <a:endParaRPr lang="hu-HU" dirty="0"/>
          </a:p>
          <a:p>
            <a:pPr indent="-457200"/>
            <a:r>
              <a:rPr lang="hu-HU" dirty="0" smtClean="0"/>
              <a:t>Forgószárnyú</a:t>
            </a:r>
            <a:endParaRPr lang="hu-HU" dirty="0"/>
          </a:p>
          <a:p>
            <a:pPr indent="-457200"/>
            <a:r>
              <a:rPr lang="hu-HU" dirty="0"/>
              <a:t>Hibrid rendszer</a:t>
            </a:r>
          </a:p>
          <a:p>
            <a:pPr indent="-457200"/>
            <a:endParaRPr dirty="0"/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6878918" y="3127629"/>
            <a:ext cx="4524188" cy="2810461"/>
            <a:chOff x="6878918" y="3127629"/>
            <a:chExt cx="4524188" cy="2810461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918" y="3127629"/>
              <a:ext cx="4524188" cy="2544856"/>
            </a:xfrm>
            <a:prstGeom prst="rect">
              <a:avLst/>
            </a:prstGeom>
          </p:spPr>
        </p:pic>
        <p:sp>
          <p:nvSpPr>
            <p:cNvPr id="5" name="Szövegdoboz 4"/>
            <p:cNvSpPr txBox="1"/>
            <p:nvPr/>
          </p:nvSpPr>
          <p:spPr>
            <a:xfrm>
              <a:off x="8212660" y="5676480"/>
              <a:ext cx="31904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100" dirty="0"/>
                <a:t>https://www.directindustry.com</a:t>
              </a:r>
              <a:endParaRPr lang="en-GB" sz="1100" dirty="0"/>
            </a:p>
          </p:txBody>
        </p:sp>
      </p:grpSp>
      <p:grpSp>
        <p:nvGrpSpPr>
          <p:cNvPr id="11" name="Csoportba foglalás 10"/>
          <p:cNvGrpSpPr/>
          <p:nvPr/>
        </p:nvGrpSpPr>
        <p:grpSpPr>
          <a:xfrm>
            <a:off x="1388578" y="3181417"/>
            <a:ext cx="4523632" cy="2802019"/>
            <a:chOff x="1388578" y="3181417"/>
            <a:chExt cx="4523632" cy="2802019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578" y="3181417"/>
              <a:ext cx="4523632" cy="2536414"/>
            </a:xfrm>
            <a:prstGeom prst="rect">
              <a:avLst/>
            </a:prstGeom>
          </p:spPr>
        </p:pic>
        <p:sp>
          <p:nvSpPr>
            <p:cNvPr id="7" name="Szövegdoboz 6"/>
            <p:cNvSpPr txBox="1"/>
            <p:nvPr/>
          </p:nvSpPr>
          <p:spPr>
            <a:xfrm>
              <a:off x="2721764" y="5721826"/>
              <a:ext cx="31904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100" dirty="0"/>
                <a:t>https://www.dji.com</a:t>
              </a:r>
              <a:endParaRPr lang="en-GB" sz="1100" dirty="0"/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6404777" y="670761"/>
            <a:ext cx="4524188" cy="2817261"/>
            <a:chOff x="6404777" y="670761"/>
            <a:chExt cx="4524188" cy="2817261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306526"/>
                </a:clrFrom>
                <a:clrTo>
                  <a:srgbClr val="30652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4777" y="670761"/>
              <a:ext cx="4524188" cy="2544468"/>
            </a:xfrm>
            <a:prstGeom prst="rect">
              <a:avLst/>
            </a:prstGeom>
          </p:spPr>
        </p:pic>
        <p:sp>
          <p:nvSpPr>
            <p:cNvPr id="12" name="Szövegdoboz 11"/>
            <p:cNvSpPr txBox="1"/>
            <p:nvPr/>
          </p:nvSpPr>
          <p:spPr>
            <a:xfrm>
              <a:off x="7738519" y="3226412"/>
              <a:ext cx="31904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100" dirty="0"/>
                <a:t>https://geoforum.pl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89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3840</TotalTime>
  <Words>1823</Words>
  <Application>Microsoft Office PowerPoint</Application>
  <PresentationFormat>Szélesvásznú</PresentationFormat>
  <Paragraphs>441</Paragraphs>
  <Slides>44</Slides>
  <Notes>40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Wingdings</vt:lpstr>
      <vt:lpstr>Work Sans</vt:lpstr>
      <vt:lpstr>Office-téma</vt:lpstr>
      <vt:lpstr>Egyéni tervezés</vt:lpstr>
      <vt:lpstr>Drónhasználat alapjai</vt:lpstr>
      <vt:lpstr>Tartalomjegyzék </vt:lpstr>
      <vt:lpstr>Bevezetés </vt:lpstr>
      <vt:lpstr>Bevezetés </vt:lpstr>
      <vt:lpstr>Témaspecifikus szakmai kérdések </vt:lpstr>
      <vt:lpstr>Mi a drón? </vt:lpstr>
      <vt:lpstr>Mi a drónos rendszer? </vt:lpstr>
      <vt:lpstr>Drónok energiaellátása </vt:lpstr>
      <vt:lpstr>Drónok szerkezeti felépítése </vt:lpstr>
      <vt:lpstr>Drónok irányítása és programozása </vt:lpstr>
      <vt:lpstr>Drónok irányítása és programozása </vt:lpstr>
      <vt:lpstr>Drónok felhasználása – általában </vt:lpstr>
      <vt:lpstr>Fogalomtár I. </vt:lpstr>
      <vt:lpstr>Drón regisztráció </vt:lpstr>
      <vt:lpstr>Drón használat előfeltételei </vt:lpstr>
      <vt:lpstr>Drón használat előfeltételei </vt:lpstr>
      <vt:lpstr>Drónok üzemeltetése – helymeghatározás </vt:lpstr>
      <vt:lpstr>Drónok üzemeltetése – Veszélyforrások </vt:lpstr>
      <vt:lpstr>Drónok mezőgazdasági felhasználása </vt:lpstr>
      <vt:lpstr>Drónok mezőgazdasági felhasználása – Agronómiai terv </vt:lpstr>
      <vt:lpstr>Drónok mezőgazdasági felhasználása – felbontás igény </vt:lpstr>
      <vt:lpstr>Drónok mezőgazdasági felhasználása – Talaj-monitoring </vt:lpstr>
      <vt:lpstr>Drónok mezőgazdasági felhasználása – Növény-monitoring </vt:lpstr>
      <vt:lpstr>Drónok mezőgazdasági felhasználása – döntéshozatal  </vt:lpstr>
      <vt:lpstr>Fogalomtár II. </vt:lpstr>
      <vt:lpstr>Fénymérési paraméterek  RGB – Red (piros), Green (zöld), Blue (kék)</vt:lpstr>
      <vt:lpstr>Fénymérési paraméterek NDVI – Normalizált Differenciális Vegetációs Index</vt:lpstr>
      <vt:lpstr>Alakfelismerő rendszerek </vt:lpstr>
      <vt:lpstr>Alkalmazási feltételrendszer – Monitoring Kérdezz! Felelek.</vt:lpstr>
      <vt:lpstr>Milyen monitoring drónra van szükségem? </vt:lpstr>
      <vt:lpstr>Milyen monitoring drónra van szükségem? </vt:lpstr>
      <vt:lpstr>Drónos permetezés lehetőségei </vt:lpstr>
      <vt:lpstr>Drónos permetezés lehetőségei </vt:lpstr>
      <vt:lpstr>Drónos permetezés lehetőségei </vt:lpstr>
      <vt:lpstr>Drónos permetezés technikai háttere </vt:lpstr>
      <vt:lpstr>Drónos permetezés technikai háttere </vt:lpstr>
      <vt:lpstr>Drónos permetezés technikai háttere </vt:lpstr>
      <vt:lpstr>Drónos permetezés technikai háttere </vt:lpstr>
      <vt:lpstr>Milyen a jó permetező drón? </vt:lpstr>
      <vt:lpstr>Miből áll a jó permeteződrón-rendszer? </vt:lpstr>
      <vt:lpstr>Üzleti megközelítés – költség-haszon elemzés </vt:lpstr>
      <vt:lpstr>Kapcsolódó jogszabályok </vt:lpstr>
      <vt:lpstr>Fogalomtár III. </vt:lpstr>
      <vt:lpstr>Kulcsszavak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Péter Varga</dc:creator>
  <cp:lastModifiedBy>Dr. Zalai Mihály</cp:lastModifiedBy>
  <cp:revision>177</cp:revision>
  <dcterms:created xsi:type="dcterms:W3CDTF">2021-04-21T15:27:09Z</dcterms:created>
  <dcterms:modified xsi:type="dcterms:W3CDTF">2021-06-29T20:54:48Z</dcterms:modified>
</cp:coreProperties>
</file>