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4" roundtripDataSignature="AMtx7mi72CYPk6NWi3Yl1ZvDWhs6QhRC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10" Type="http://schemas.openxmlformats.org/officeDocument/2006/relationships/slide" Target="slides/slide6.xml"/><Relationship Id="rId54"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economy-profit-stock-exchange-pay-3213967"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shift4shop.com/hubfs/ThinkstockPhotos-502255976.png"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kozertplusz.hu/"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kidigital.hu/wp-content/uploads/OKI_F1_sajtoanyag-01.jp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100"/>
              <a:buNone/>
            </a:pPr>
            <a:r>
              <a:rPr lang="hu-HU" sz="1100">
                <a:latin typeface="Times New Roman"/>
                <a:ea typeface="Times New Roman"/>
                <a:cs typeface="Times New Roman"/>
                <a:sym typeface="Times New Roman"/>
              </a:rPr>
              <a:t>Kép: Egy nap a sharing economy világában 27 (https://www.pwc.com/hu/hu/sajtoszoba/2015/sharing_economy.html)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A dia a Price Waterhouse Copers </a:t>
            </a:r>
            <a:r>
              <a:rPr i="1" lang="hu-HU" sz="1100">
                <a:solidFill>
                  <a:schemeClr val="dk1"/>
                </a:solidFill>
                <a:latin typeface="Calibri"/>
                <a:ea typeface="Calibri"/>
                <a:cs typeface="Calibri"/>
                <a:sym typeface="Calibri"/>
              </a:rPr>
              <a:t>Osztogatnak vagy fosztogatnak? – A Sharing Economy térnyerése</a:t>
            </a:r>
            <a:r>
              <a:rPr lang="hu-HU" sz="1100">
                <a:solidFill>
                  <a:schemeClr val="dk1"/>
                </a:solidFill>
                <a:latin typeface="Calibri"/>
                <a:ea typeface="Calibri"/>
                <a:cs typeface="Calibri"/>
                <a:sym typeface="Calibri"/>
              </a:rPr>
              <a:t> címen elkészített tanulmánya alapján készült. Humoros körképként mutatja be, milyen formákban van jelen ez a gazdasági modell jelenleg az életünkben .</a:t>
            </a:r>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A 2000-es évek második felére a fogyasztói magatartás jelentősen megváltozott. Egyre többen kezdték el felismerni, hogy eddigi fogyasztási szokásaik a továbbiakban már nem fenntarthatók. Ebben a környezetben olyan cégek jöttek létre, melyek a megváltozott fogyasztói problémákra újfajta</a:t>
            </a:r>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megoldásokat kínáltak.</a:t>
            </a:r>
            <a:endParaRPr/>
          </a:p>
          <a:p>
            <a:pPr indent="0" lvl="0" marL="0" rtl="0" algn="l">
              <a:lnSpc>
                <a:spcPct val="100000"/>
              </a:lnSpc>
              <a:spcBef>
                <a:spcPts val="0"/>
              </a:spcBef>
              <a:spcAft>
                <a:spcPts val="0"/>
              </a:spcAft>
              <a:buSzPts val="1100"/>
              <a:buNone/>
            </a:pPr>
            <a:r>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A korábbiakban már áttekintettük mely társadalmi és kulturális változások járultak hozzá elsősorban az új fogyasztói magatartás és trendek kialakulásához. (10. dia a Sharing Economy hajtóerői)</a:t>
            </a:r>
            <a:endParaRPr/>
          </a:p>
          <a:p>
            <a:pPr indent="0" lvl="0" marL="0" rtl="0" algn="l">
              <a:lnSpc>
                <a:spcPct val="100000"/>
              </a:lnSpc>
              <a:spcBef>
                <a:spcPts val="0"/>
              </a:spcBef>
              <a:spcAft>
                <a:spcPts val="0"/>
              </a:spcAft>
              <a:buSzPts val="1100"/>
              <a:buNone/>
            </a:pPr>
            <a:r>
              <a:rPr b="1" lang="hu-HU" sz="1100" u="sng">
                <a:solidFill>
                  <a:schemeClr val="dk1"/>
                </a:solidFill>
                <a:latin typeface="Calibri"/>
                <a:ea typeface="Calibri"/>
                <a:cs typeface="Calibri"/>
                <a:sym typeface="Calibri"/>
              </a:rPr>
              <a:t>A Sharing Economy hajtóerői:</a:t>
            </a:r>
            <a:endParaRPr sz="11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b="1" lang="hu-HU" sz="1100" u="none">
                <a:solidFill>
                  <a:schemeClr val="dk1"/>
                </a:solidFill>
                <a:latin typeface="Calibri"/>
                <a:ea typeface="Calibri"/>
                <a:cs typeface="Calibri"/>
                <a:sym typeface="Calibri"/>
              </a:rPr>
              <a:t>technológiai innovációk, fejlett digitális platformok és eszközök elterjedése</a:t>
            </a:r>
            <a:endParaRPr sz="1100" u="non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b="1" lang="hu-HU" sz="1100" u="none">
                <a:solidFill>
                  <a:schemeClr val="dk1"/>
                </a:solidFill>
                <a:latin typeface="Calibri"/>
                <a:ea typeface="Calibri"/>
                <a:cs typeface="Calibri"/>
                <a:sym typeface="Calibri"/>
              </a:rPr>
              <a:t>gazdasági megfontolások, törekvés az anyagi források racionálisabb felhasználására</a:t>
            </a:r>
            <a:endParaRPr sz="1100" u="non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b="1" lang="hu-HU" sz="1100" u="none">
                <a:solidFill>
                  <a:schemeClr val="dk1"/>
                </a:solidFill>
                <a:latin typeface="Calibri"/>
                <a:ea typeface="Calibri"/>
                <a:cs typeface="Calibri"/>
                <a:sym typeface="Calibri"/>
              </a:rPr>
              <a:t>társadalomban bekövetkező értékrendváltás, új fogyasztói igények, szorosabb együttműködés és a tulajdonhoz való viszony megváltozása, környezet tudatosabb fogyasztás</a:t>
            </a:r>
            <a:endParaRPr sz="1100" u="non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b="1" lang="hu-HU" sz="1100" u="none">
                <a:solidFill>
                  <a:schemeClr val="dk1"/>
                </a:solidFill>
                <a:latin typeface="Calibri"/>
                <a:ea typeface="Calibri"/>
                <a:cs typeface="Calibri"/>
                <a:sym typeface="Calibri"/>
              </a:rPr>
              <a:t>környezeti tényezők, társadalmi változások, globalizáció és urbanizáció</a:t>
            </a:r>
            <a:endParaRPr sz="1100" u="non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hu-HU" sz="1100" u="none">
                <a:solidFill>
                  <a:schemeClr val="dk1"/>
                </a:solidFill>
                <a:latin typeface="Calibri"/>
                <a:ea typeface="Calibri"/>
                <a:cs typeface="Calibri"/>
                <a:sym typeface="Calibri"/>
              </a:rPr>
              <a:t>A fogyasztói magatartás változásának vizsgálata és megértése, lényeges az agrárium számára, mind a fennmaradás, mind a fejlődés tekintetében. Fontos arra bíztatni a termelőket, hogy gondolkodjanak a fogyasztó fejével is. A hétköznapi élet átalakulása, az instant megoldások iránti növekvő kereslet, az internet és az elektronikai eszközök használatának terjedése, számtalan új területen nyitja meg a személyes kapcsolat kialakításának lehetőségét a fogyasztókkal.</a:t>
            </a:r>
            <a:endParaRPr/>
          </a:p>
          <a:p>
            <a:pPr indent="0" lvl="0" marL="0" rtl="0" algn="l">
              <a:lnSpc>
                <a:spcPct val="100000"/>
              </a:lnSpc>
              <a:spcBef>
                <a:spcPts val="0"/>
              </a:spcBef>
              <a:spcAft>
                <a:spcPts val="0"/>
              </a:spcAft>
              <a:buSzPts val="1100"/>
              <a:buNone/>
            </a:pPr>
            <a:r>
              <a:rPr lang="hu-HU" sz="1100" u="none">
                <a:solidFill>
                  <a:schemeClr val="dk1"/>
                </a:solidFill>
                <a:latin typeface="Calibri"/>
                <a:ea typeface="Calibri"/>
                <a:cs typeface="Calibri"/>
                <a:sym typeface="Calibri"/>
              </a:rPr>
              <a:t>Az ábra áttekintése gondolatébresztő. Az elektronikus elérés, amellett, hogy gyors és hatékony kommunikációs eszköz, bizalmon és együttműködésen alapuló gazdasági szövetségek létrejöttét teszi lehetővé, termelő és fogyasztó vagy termelő és termelő között.</a:t>
            </a:r>
            <a:endParaRPr/>
          </a:p>
          <a:p>
            <a:pPr indent="0" lvl="0" marL="0" rtl="0" algn="l">
              <a:lnSpc>
                <a:spcPct val="100000"/>
              </a:lnSpc>
              <a:spcBef>
                <a:spcPts val="0"/>
              </a:spcBef>
              <a:spcAft>
                <a:spcPts val="0"/>
              </a:spcAft>
              <a:buSzPts val="1100"/>
              <a:buNone/>
            </a:pPr>
            <a:r>
              <a:rPr lang="hu-HU" sz="1100" u="none">
                <a:solidFill>
                  <a:schemeClr val="dk1"/>
                </a:solidFill>
                <a:latin typeface="Calibri"/>
                <a:ea typeface="Calibri"/>
                <a:cs typeface="Calibri"/>
                <a:sym typeface="Calibri"/>
              </a:rPr>
              <a:t>A gondolkodásunk megváltoztatása az új lehetőségek létrehozásának első lépése. Az internet és a digitalizáció a jelen és a jövő leghatékonyabb eszköze az együtt gondolkodásra.</a:t>
            </a:r>
            <a:br>
              <a:rPr b="1" lang="hu-HU" sz="1100" u="none">
                <a:solidFill>
                  <a:schemeClr val="dk1"/>
                </a:solidFill>
                <a:latin typeface="Calibri"/>
                <a:ea typeface="Calibri"/>
                <a:cs typeface="Calibri"/>
                <a:sym typeface="Calibri"/>
              </a:rPr>
            </a:br>
            <a:endParaRPr sz="1100" u="non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  </a:t>
            </a:r>
            <a:endParaRPr/>
          </a:p>
          <a:p>
            <a:pPr indent="-228600" lvl="0" marL="457200" rtl="0" algn="l">
              <a:lnSpc>
                <a:spcPct val="100000"/>
              </a:lnSpc>
              <a:spcBef>
                <a:spcPts val="0"/>
              </a:spcBef>
              <a:spcAft>
                <a:spcPts val="0"/>
              </a:spcAft>
              <a:buSzPts val="1100"/>
              <a:buNone/>
            </a:pPr>
            <a:r>
              <a:t/>
            </a:r>
            <a:endParaRPr/>
          </a:p>
        </p:txBody>
      </p:sp>
      <p:sp>
        <p:nvSpPr>
          <p:cNvPr id="121" name="Google Shape;12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Új üzleti modell? – A közösségi gazdaság kihívásai Magyarországon/ Lengyel Levente 2017 (http://midra.uni-miskolc.hu)</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https://www.pwc.com/hu/hu/sajtoszoba/2015/sharing_economy.html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Kép: </a:t>
            </a:r>
            <a:r>
              <a:rPr lang="hu-HU" sz="1100" u="sng">
                <a:solidFill>
                  <a:schemeClr val="hlink"/>
                </a:solidFill>
                <a:latin typeface="Times New Roman"/>
                <a:ea typeface="Times New Roman"/>
                <a:cs typeface="Times New Roman"/>
                <a:sym typeface="Times New Roman"/>
                <a:hlinkClick r:id="rId2"/>
              </a:rPr>
              <a:t>https://pixabay.com/photos/economy-profit-stock-exchange-pay-3213967</a:t>
            </a:r>
            <a:endParaRPr sz="1100">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a:t>
            </a:r>
            <a:r>
              <a:rPr b="1" lang="hu-HU" sz="1100">
                <a:latin typeface="Times New Roman"/>
                <a:ea typeface="Times New Roman"/>
                <a:cs typeface="Times New Roman"/>
                <a:sym typeface="Times New Roman"/>
              </a:rPr>
              <a:t>fogyasztói szokások jelentős megváltozása</a:t>
            </a:r>
            <a:r>
              <a:rPr lang="hu-HU" sz="1100">
                <a:latin typeface="Times New Roman"/>
                <a:ea typeface="Times New Roman"/>
                <a:cs typeface="Times New Roman"/>
                <a:sym typeface="Times New Roman"/>
              </a:rPr>
              <a:t> következtében létrejövő „sharing economy”</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cégek – Couchsurfing, Airbnb, Uber és társaik– úgynevezett </a:t>
            </a:r>
            <a:r>
              <a:rPr b="1" lang="hu-HU" sz="1100">
                <a:latin typeface="Times New Roman"/>
                <a:ea typeface="Times New Roman"/>
                <a:cs typeface="Times New Roman"/>
                <a:sym typeface="Times New Roman"/>
              </a:rPr>
              <a:t>„teremtő rombolással”</a:t>
            </a:r>
            <a:r>
              <a:rPr lang="hu-HU" sz="1100">
                <a:latin typeface="Times New Roman"/>
                <a:ea typeface="Times New Roman"/>
                <a:cs typeface="Times New Roman"/>
                <a:sym typeface="Times New Roman"/>
              </a:rPr>
              <a:t> forgatnak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fel teljes iparágakat, csupán néhány év leforgása alatt.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Kijelenthetjük, hogy az elmúlt és minden bizonnyal a következő évek </a:t>
            </a:r>
            <a:r>
              <a:rPr b="1" lang="hu-HU" sz="1100">
                <a:latin typeface="Times New Roman"/>
                <a:ea typeface="Times New Roman"/>
                <a:cs typeface="Times New Roman"/>
                <a:sym typeface="Times New Roman"/>
              </a:rPr>
              <a:t>egyik legfontosabb globális üzleti trendjéről</a:t>
            </a:r>
            <a:r>
              <a:rPr lang="hu-HU" sz="1100">
                <a:latin typeface="Times New Roman"/>
                <a:ea typeface="Times New Roman"/>
                <a:cs typeface="Times New Roman"/>
                <a:sym typeface="Times New Roman"/>
              </a:rPr>
              <a:t> és sikertörténetéről beszélhetünk, melyek jelentősen </a:t>
            </a:r>
            <a:r>
              <a:rPr b="1" lang="hu-HU" sz="1100">
                <a:latin typeface="Times New Roman"/>
                <a:ea typeface="Times New Roman"/>
                <a:cs typeface="Times New Roman"/>
                <a:sym typeface="Times New Roman"/>
              </a:rPr>
              <a:t>meg fogják változtatni az üzleti környezetünket</a:t>
            </a:r>
            <a:r>
              <a:rPr lang="hu-HU" sz="1100">
                <a:latin typeface="Times New Roman"/>
                <a:ea typeface="Times New Roman"/>
                <a:cs typeface="Times New Roman"/>
                <a:sym typeface="Times New Roman"/>
              </a:rPr>
              <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Definíció alapján mely cégek tartoznak ebbe a kategóriába: </a:t>
            </a:r>
            <a:r>
              <a:rPr lang="hu-HU" sz="1100">
                <a:latin typeface="Times New Roman"/>
                <a:ea typeface="Times New Roman"/>
                <a:cs typeface="Times New Roman"/>
                <a:sym typeface="Times New Roman"/>
              </a:rPr>
              <a:t>A közösségi gazdaság egy </a:t>
            </a:r>
            <a:r>
              <a:rPr b="1" lang="hu-HU" sz="1100">
                <a:latin typeface="Times New Roman"/>
                <a:ea typeface="Times New Roman"/>
                <a:cs typeface="Times New Roman"/>
                <a:sym typeface="Times New Roman"/>
              </a:rPr>
              <a:t>gazdasági, elosztási rendszer</a:t>
            </a:r>
            <a:r>
              <a:rPr lang="hu-HU" sz="1100">
                <a:latin typeface="Times New Roman"/>
                <a:ea typeface="Times New Roman"/>
                <a:cs typeface="Times New Roman"/>
                <a:sym typeface="Times New Roman"/>
              </a:rPr>
              <a:t>, amelybe beletartozik minden olyan innovatív </a:t>
            </a:r>
            <a:r>
              <a:rPr b="1" lang="hu-HU" sz="1100">
                <a:latin typeface="Times New Roman"/>
                <a:ea typeface="Times New Roman"/>
                <a:cs typeface="Times New Roman"/>
                <a:sym typeface="Times New Roman"/>
              </a:rPr>
              <a:t>üzleti modell, platform és technológia</a:t>
            </a:r>
            <a:r>
              <a:rPr lang="hu-HU" sz="1100">
                <a:latin typeface="Times New Roman"/>
                <a:ea typeface="Times New Roman"/>
                <a:cs typeface="Times New Roman"/>
                <a:sym typeface="Times New Roman"/>
              </a:rPr>
              <a:t>, amely a </a:t>
            </a:r>
            <a:r>
              <a:rPr b="1" lang="hu-HU" sz="1100">
                <a:latin typeface="Times New Roman"/>
                <a:ea typeface="Times New Roman"/>
                <a:cs typeface="Times New Roman"/>
                <a:sym typeface="Times New Roman"/>
              </a:rPr>
              <a:t>kihasználatlan</a:t>
            </a:r>
            <a:r>
              <a:rPr lang="hu-HU" sz="1100">
                <a:latin typeface="Times New Roman"/>
                <a:ea typeface="Times New Roman"/>
                <a:cs typeface="Times New Roman"/>
                <a:sym typeface="Times New Roman"/>
              </a:rPr>
              <a:t> megfogható és megfoghatatlan </a:t>
            </a:r>
            <a:r>
              <a:rPr b="1" lang="hu-HU" sz="1100">
                <a:latin typeface="Times New Roman"/>
                <a:ea typeface="Times New Roman"/>
                <a:cs typeface="Times New Roman"/>
                <a:sym typeface="Times New Roman"/>
              </a:rPr>
              <a:t>erőforrások bérbeadását, cseréjét, kölcsönzését, ajándékozását</a:t>
            </a:r>
            <a:r>
              <a:rPr lang="hu-HU" sz="1100">
                <a:latin typeface="Times New Roman"/>
                <a:ea typeface="Times New Roman"/>
                <a:cs typeface="Times New Roman"/>
                <a:sym typeface="Times New Roman"/>
              </a:rPr>
              <a:t> szolgálja széleskörű hozzáférés és magas hatékonyság mellett.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Ebbe a kategóriába soroljuk az agráriumban jelenleg is működő non profit szervezetbe tömörül társulásokat, a TÉSZ-eket is. A Termelői Értékesítő Szervezetek csere illetve közösségi birtoklás alapján működő szerveződések.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közösségi gazdasági modellek terjeszkedésének megértéséhez tekintsük át, azt a 4 fő gazdasági és társadalmi változást, ami a kutatások alapján ehhez legnagyobb mértékben járul hozzá:</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A Sharing Economy hajtóerői:</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technológiai innovációk, fejlett </a:t>
            </a:r>
            <a:r>
              <a:rPr b="1" lang="hu-HU" sz="1100">
                <a:latin typeface="Times New Roman"/>
                <a:ea typeface="Times New Roman"/>
                <a:cs typeface="Times New Roman"/>
                <a:sym typeface="Times New Roman"/>
              </a:rPr>
              <a:t>digitális platformok és eszközök elterjedése</a:t>
            </a:r>
            <a:endParaRPr b="1"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gazdasági megfontolások, törekvés az </a:t>
            </a:r>
            <a:r>
              <a:rPr b="1" lang="hu-HU" sz="1100">
                <a:latin typeface="Times New Roman"/>
                <a:ea typeface="Times New Roman"/>
                <a:cs typeface="Times New Roman"/>
                <a:sym typeface="Times New Roman"/>
              </a:rPr>
              <a:t>anyagi források racionálisabb felhasználására</a:t>
            </a:r>
            <a:endParaRPr b="1"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társadalomban bekövetkező </a:t>
            </a:r>
            <a:r>
              <a:rPr b="1" lang="hu-HU" sz="1100">
                <a:latin typeface="Times New Roman"/>
                <a:ea typeface="Times New Roman"/>
                <a:cs typeface="Times New Roman"/>
                <a:sym typeface="Times New Roman"/>
              </a:rPr>
              <a:t>értékrendváltás, új fogyasztói igények</a:t>
            </a:r>
            <a:r>
              <a:rPr lang="hu-HU" sz="1100">
                <a:latin typeface="Times New Roman"/>
                <a:ea typeface="Times New Roman"/>
                <a:cs typeface="Times New Roman"/>
                <a:sym typeface="Times New Roman"/>
              </a:rPr>
              <a:t>, szorosabb együttműködés és a tulajdonhoz való viszony megváltozása, </a:t>
            </a:r>
            <a:r>
              <a:rPr b="1" lang="hu-HU" sz="1100">
                <a:latin typeface="Times New Roman"/>
                <a:ea typeface="Times New Roman"/>
                <a:cs typeface="Times New Roman"/>
                <a:sym typeface="Times New Roman"/>
              </a:rPr>
              <a:t>környezet tudatosabb </a:t>
            </a:r>
            <a:r>
              <a:rPr lang="hu-HU" sz="1100">
                <a:latin typeface="Times New Roman"/>
                <a:ea typeface="Times New Roman"/>
                <a:cs typeface="Times New Roman"/>
                <a:sym typeface="Times New Roman"/>
              </a:rPr>
              <a:t>fogyasztás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környezeti tényezők, társadalmi változások, </a:t>
            </a:r>
            <a:r>
              <a:rPr b="1" lang="hu-HU" sz="1100">
                <a:latin typeface="Times New Roman"/>
                <a:ea typeface="Times New Roman"/>
                <a:cs typeface="Times New Roman"/>
                <a:sym typeface="Times New Roman"/>
              </a:rPr>
              <a:t>globalizáció és urbanizáció</a:t>
            </a:r>
            <a:endParaRPr b="1" sz="1050">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a:p>
        </p:txBody>
      </p:sp>
      <p:sp>
        <p:nvSpPr>
          <p:cNvPr id="129" name="Google Shape;12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https://www.pwc.com/hu/hu/sajtoszoba/2015/sharing_economy.html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Kép: A sharing economy vállalatok üzleti modellje 11 (PricewaterhouseCoopers Magyarország, (2015) p. 13)</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sharing economy vállalatok esetében is megkülönböztethetünk consumer-to-consumer (C2C), valamint business-to-consumer (B2C) üzleti modelleket.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Üzleti modellek a tranzakcióban résztvevő szereplők szerint: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b="1" lang="hu-HU" sz="1100">
                <a:latin typeface="Times New Roman"/>
                <a:ea typeface="Times New Roman"/>
                <a:cs typeface="Times New Roman"/>
                <a:sym typeface="Times New Roman"/>
              </a:rPr>
              <a:t>vevőtől a vevőnek </a:t>
            </a:r>
            <a:r>
              <a:rPr lang="hu-HU" sz="1100">
                <a:latin typeface="Times New Roman"/>
                <a:ea typeface="Times New Roman"/>
                <a:cs typeface="Times New Roman"/>
                <a:sym typeface="Times New Roman"/>
              </a:rPr>
              <a:t>(C2C) modell esetében  a keresleti és a kínálati oldal valamely vállalat közvetítésével, annak platformján keresztül lép egymással interakcióba. Magyarországon elsősorban erre látunk példát.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b="1" lang="hu-HU" sz="1100">
                <a:latin typeface="Times New Roman"/>
                <a:ea typeface="Times New Roman"/>
                <a:cs typeface="Times New Roman"/>
                <a:sym typeface="Times New Roman"/>
              </a:rPr>
              <a:t>üzlettől a vevőnek </a:t>
            </a:r>
            <a:r>
              <a:rPr lang="hu-HU" sz="1100">
                <a:latin typeface="Times New Roman"/>
                <a:ea typeface="Times New Roman"/>
                <a:cs typeface="Times New Roman"/>
                <a:sym typeface="Times New Roman"/>
              </a:rPr>
              <a:t>(B2C) modell esetén a kínálati oldal és a közvetítő csatorna összeolvad: a felhasználók az igény kielégítéséhez szükséges erőforrásokat egy cégtől, annak saját platformján keresztül tudják igénybe venni.</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Globálisan egyre több hagyományos vállalat juttatja el termékeit ezen az új b2c üzleti modellen keresztül a felhasználóinak, ezzel új bevételi csatornákat kialakítva, mint például a Daimler (Car2Go) vagy a BMW (DriveNow), de b2c modellben működik a MOL Bubi is.</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https://www.pwc.com/hu/hu/sajtoszoba/2015/sharing_economy.html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Kép: A sharing economy vállalatok üzleti modellje 11 (PricewaterhouseCoopers Magyarország, (2015) p. 13)</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sharing economy vállalatok esetében is megkülönböztethetünk consumer-to-consumer (C2C), valamint business-to-consumer (B2C) üzleti modelleket.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Üzleti modellek a tranzakcióban résztvevő szereplők szerint: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b="1" lang="hu-HU" sz="1100">
                <a:latin typeface="Times New Roman"/>
                <a:ea typeface="Times New Roman"/>
                <a:cs typeface="Times New Roman"/>
                <a:sym typeface="Times New Roman"/>
              </a:rPr>
              <a:t>vevőtől a vevőnek </a:t>
            </a:r>
            <a:r>
              <a:rPr lang="hu-HU" sz="1100">
                <a:latin typeface="Times New Roman"/>
                <a:ea typeface="Times New Roman"/>
                <a:cs typeface="Times New Roman"/>
                <a:sym typeface="Times New Roman"/>
              </a:rPr>
              <a:t>(C2C) modell esetében  a keresleti és a kínálati oldal valamely vállalat közvetítésével, annak platformján keresztül lép egymással interakcióba. Magyarországon elsősorban erre látunk példát.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b="1" lang="hu-HU" sz="1100">
                <a:latin typeface="Times New Roman"/>
                <a:ea typeface="Times New Roman"/>
                <a:cs typeface="Times New Roman"/>
                <a:sym typeface="Times New Roman"/>
              </a:rPr>
              <a:t>üzlettől a vevőnek </a:t>
            </a:r>
            <a:r>
              <a:rPr lang="hu-HU" sz="1100">
                <a:latin typeface="Times New Roman"/>
                <a:ea typeface="Times New Roman"/>
                <a:cs typeface="Times New Roman"/>
                <a:sym typeface="Times New Roman"/>
              </a:rPr>
              <a:t>(B2C) modell esetén a kínálati oldal és a közvetítő csatorna összeolvad: a felhasználók az igény kielégítéséhez szükséges erőforrásokat egy cégtől, annak saját platformján keresztül tudják igénybe venni.</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Globálisan egyre több hagyományos vállalat juttatja el termékeit ezen az új b2c üzleti modellen keresztül a felhasználóinak, ezzel új bevételi csatornákat kialakítva, mint például a Daimler (Car2Go) vagy a BMW (DriveNow), de b2c modellben működik a MOL Bubi is.</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https://www.pwc.com/hu/hu/kiadvanyok/assets/pdf/sharing_economy.pdf</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t/>
            </a:r>
            <a:endParaRPr sz="1100">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Érdemes megvizsgálni, hogy néhány év alatt hogyan tudott ilyen gyorsan és ilyen széles körben meghonosodni a jelenség.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Ehhez segítségül a dia bemutatja azokat a fő irányvonalakat és tulajdonságokat, amelyek a sharing economy cégekre jellemzők.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A sharing economy cégek fő jellemzői:</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Megosztáson</a:t>
            </a:r>
            <a:r>
              <a:rPr lang="hu-HU" sz="1100">
                <a:latin typeface="Times New Roman"/>
                <a:ea typeface="Times New Roman"/>
                <a:cs typeface="Times New Roman"/>
                <a:sym typeface="Times New Roman"/>
              </a:rPr>
              <a:t> alapul: A sharing economy modellekben a felhasználók rövidebb vagy hosszabb távon megosztják egymással erőforrásaikat, amely lehet eszköz vagy szolgáltatás.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Kihasználatlan kapacitások, erőforrások</a:t>
            </a:r>
            <a:r>
              <a:rPr lang="hu-HU" sz="1100">
                <a:latin typeface="Times New Roman"/>
                <a:ea typeface="Times New Roman"/>
                <a:cs typeface="Times New Roman"/>
                <a:sym typeface="Times New Roman"/>
              </a:rPr>
              <a:t>: A résztvevők a kihasználatlan kapacitásaikat, erőforrásaikat bocsájtják eladásra vagy osztják meg egymással.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On-demand jelleg</a:t>
            </a:r>
            <a:r>
              <a:rPr lang="hu-HU" sz="1100">
                <a:latin typeface="Times New Roman"/>
                <a:ea typeface="Times New Roman"/>
                <a:cs typeface="Times New Roman"/>
                <a:sym typeface="Times New Roman"/>
              </a:rPr>
              <a:t>: A felhasználó már annak felmerülésekor ki tudja elégíteni fogyasztási igényét, valamint az igénybe vett erőforrásért cserébe a felhasználás mértékének függvényében fizethet.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Személyes interakció magasabb foka</a:t>
            </a:r>
            <a:r>
              <a:rPr lang="hu-HU" sz="1100">
                <a:latin typeface="Times New Roman"/>
                <a:ea typeface="Times New Roman"/>
                <a:cs typeface="Times New Roman"/>
                <a:sym typeface="Times New Roman"/>
              </a:rPr>
              <a:t>: A személyes interakció aránya sokkal nagyobb a sharing economy üzleti modellekben; a felhasználók sokszor egy közösség tagjainak tekintik magukat.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Fenntarthatóságra való törekvés</a:t>
            </a:r>
            <a:r>
              <a:rPr lang="hu-HU" sz="1100">
                <a:latin typeface="Times New Roman"/>
                <a:ea typeface="Times New Roman"/>
                <a:cs typeface="Times New Roman"/>
                <a:sym typeface="Times New Roman"/>
              </a:rPr>
              <a:t>: A sharing economy kezdeményezések törekednek a fenntarthatóságra. A tagok új termék vásárlása helyett megosztják egymással használaton kívüli eszközeiket, ezáltal költséget takarítanak meg, növelve az egyestermékek hasznos élettartamát és csökkentve az új termék vásárlása miatti környezetszennyezés mértékét.</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t/>
            </a:r>
            <a:endParaRPr sz="1100">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https://www.pwc.com/hu/hu/kiadvanyok/assets/pdf/sharing_economy.pdf</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sharing economy erejét és fontosságát jól mutatja az a tény, hogy az elmúlt 15 évben (főként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2010-2015 között) több mint 200 megosztáson alapuló üzleti modellt követő startup, összesen</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11,5 milliárd dollár értékű befektetést kapott. </a:t>
            </a:r>
            <a:r>
              <a:rPr lang="hu-HU" sz="1100">
                <a:solidFill>
                  <a:schemeClr val="dk1"/>
                </a:solidFill>
                <a:latin typeface="Calibri"/>
                <a:ea typeface="Calibri"/>
                <a:cs typeface="Calibri"/>
                <a:sym typeface="Calibri"/>
              </a:rPr>
              <a:t>(Wall Street Journal 2015 Július)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következő három dia bemutatja a jelenleg Magyarországon működő gyakorlatokat, rövid leírással.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Érdemes az ismertetést annak a gondolatnak a bevezetésével kezdeni, hogy a tananyagban bemutatott e-csatornák és kommunikációs eszközök használata, hogyan teremt új innovációs együttműködési lehetőségeket az agráriumban jelenleg elkülönülten gazdálkodó szervezetek számára.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Ezért elsőként a jelenleg ott működő gyakorlatokat soroljuk fel.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Közösségi gazdasági modellek az agráriumban.</a:t>
            </a:r>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Közösségi mezőgazdasági rendszerek:</a:t>
            </a:r>
            <a:endParaRPr/>
          </a:p>
          <a:p>
            <a:pPr indent="0" lvl="0" marL="0" rtl="0" algn="just">
              <a:lnSpc>
                <a:spcPct val="150000"/>
              </a:lnSpc>
              <a:spcBef>
                <a:spcPts val="0"/>
              </a:spcBef>
              <a:spcAft>
                <a:spcPts val="0"/>
              </a:spcAft>
              <a:buSzPts val="1100"/>
              <a:buNone/>
            </a:pPr>
            <a:r>
              <a:rPr b="0" lang="hu-HU" sz="1100">
                <a:latin typeface="Times New Roman"/>
                <a:ea typeface="Times New Roman"/>
                <a:cs typeface="Times New Roman"/>
                <a:sym typeface="Times New Roman"/>
              </a:rPr>
              <a:t>A közösségi mezőgazdálkodás fogalmi meghatározása: A közösségi mezőgazdálkodás a gazdák é fogyasztóik közvetlen kapcsolatán, hosszú távú elköteleződésén és partnerségén alapuló gazdálkodási forma. Lényege, hogy a gazdálkodó mellett a fogyasztónak is fontos szerepe van a gazdaság fenntartásában. A gyakorlatban a közösségi mezőgazdaságegy gazdából vagy gazdacsoportból és egy vásárlói körből áll, akik kölcsönösen elkötelezik magukat az együttműködés mellett. Ezt gyakran írásos megállapodásban is rögzítik. (forrás: https://tudatosvasarlo.hu)</a:t>
            </a:r>
            <a:endParaRPr/>
          </a:p>
          <a:p>
            <a:pPr indent="0" lvl="0" marL="0" rtl="0" algn="just">
              <a:lnSpc>
                <a:spcPct val="150000"/>
              </a:lnSpc>
              <a:spcBef>
                <a:spcPts val="0"/>
              </a:spcBef>
              <a:spcAft>
                <a:spcPts val="0"/>
              </a:spcAft>
              <a:buSzPts val="1100"/>
              <a:buNone/>
            </a:pPr>
            <a:r>
              <a:t/>
            </a:r>
            <a:endParaRPr b="0" sz="1050">
              <a:latin typeface="Calibri"/>
              <a:ea typeface="Calibri"/>
              <a:cs typeface="Calibri"/>
              <a:sym typeface="Calibri"/>
            </a:endParaRPr>
          </a:p>
          <a:p>
            <a:pPr indent="0" lvl="0" marL="0" rtl="0" algn="l">
              <a:lnSpc>
                <a:spcPct val="100000"/>
              </a:lnSpc>
              <a:spcBef>
                <a:spcPts val="0"/>
              </a:spcBef>
              <a:spcAft>
                <a:spcPts val="0"/>
              </a:spcAft>
              <a:buSzPts val="1100"/>
              <a:buNone/>
            </a:pPr>
            <a:r>
              <a:rPr lang="hu-HU" sz="1050"/>
              <a:t>Célja: </a:t>
            </a:r>
            <a:endParaRPr/>
          </a:p>
          <a:p>
            <a:pPr indent="-285750" lvl="0" marL="285750" rtl="0" algn="l">
              <a:lnSpc>
                <a:spcPct val="100000"/>
              </a:lnSpc>
              <a:spcBef>
                <a:spcPts val="0"/>
              </a:spcBef>
              <a:spcAft>
                <a:spcPts val="0"/>
              </a:spcAft>
              <a:buClr>
                <a:schemeClr val="dk1"/>
              </a:buClr>
              <a:buSzPts val="1100"/>
              <a:buFont typeface="Arial"/>
              <a:buChar char="•"/>
            </a:pPr>
            <a:r>
              <a:rPr lang="hu-HU" sz="1050"/>
              <a:t>A gazdaságok fenntartása – a tagok azért fizetnek, hogy valaki megtermeli az árukat.</a:t>
            </a:r>
            <a:endParaRPr/>
          </a:p>
          <a:p>
            <a:pPr indent="-285750" lvl="0" marL="285750" rtl="0" algn="l">
              <a:lnSpc>
                <a:spcPct val="100000"/>
              </a:lnSpc>
              <a:spcBef>
                <a:spcPts val="0"/>
              </a:spcBef>
              <a:spcAft>
                <a:spcPts val="0"/>
              </a:spcAft>
              <a:buClr>
                <a:schemeClr val="dk1"/>
              </a:buClr>
              <a:buSzPts val="1100"/>
              <a:buFont typeface="Arial"/>
              <a:buChar char="•"/>
            </a:pPr>
            <a:r>
              <a:rPr lang="hu-HU" sz="1050"/>
              <a:t>Környezetvédelmi szempontból elfogadható, fenntartható mezőgazdasági alternatívát kínálni.</a:t>
            </a:r>
            <a:endParaRPr/>
          </a:p>
          <a:p>
            <a:pPr indent="-285750" lvl="0" marL="285750" rtl="0" algn="l">
              <a:lnSpc>
                <a:spcPct val="100000"/>
              </a:lnSpc>
              <a:spcBef>
                <a:spcPts val="0"/>
              </a:spcBef>
              <a:spcAft>
                <a:spcPts val="0"/>
              </a:spcAft>
              <a:buClr>
                <a:schemeClr val="dk1"/>
              </a:buClr>
              <a:buSzPts val="1100"/>
              <a:buFont typeface="Arial"/>
              <a:buChar char="•"/>
            </a:pPr>
            <a:r>
              <a:rPr lang="hu-HU" sz="1050"/>
              <a:t>Több munkahelyet és megélhetési lehetőséget biztosítani a vidéki népesség számára.</a:t>
            </a:r>
            <a:endParaRPr/>
          </a:p>
          <a:p>
            <a:pPr indent="-285750" lvl="0" marL="285750" rtl="0" algn="l">
              <a:lnSpc>
                <a:spcPct val="100000"/>
              </a:lnSpc>
              <a:spcBef>
                <a:spcPts val="0"/>
              </a:spcBef>
              <a:spcAft>
                <a:spcPts val="0"/>
              </a:spcAft>
              <a:buClr>
                <a:schemeClr val="dk1"/>
              </a:buClr>
              <a:buSzPts val="1100"/>
              <a:buFont typeface="Arial"/>
              <a:buChar char="•"/>
            </a:pPr>
            <a:r>
              <a:rPr lang="hu-HU" sz="1050"/>
              <a:t>Megőrizni a kézműves eljárásokat.</a:t>
            </a:r>
            <a:endParaRPr/>
          </a:p>
          <a:p>
            <a:pPr indent="-285750" lvl="0" marL="285750" rtl="0" algn="l">
              <a:lnSpc>
                <a:spcPct val="100000"/>
              </a:lnSpc>
              <a:spcBef>
                <a:spcPts val="0"/>
              </a:spcBef>
              <a:spcAft>
                <a:spcPts val="0"/>
              </a:spcAft>
              <a:buClr>
                <a:schemeClr val="dk1"/>
              </a:buClr>
              <a:buSzPts val="1100"/>
              <a:buFont typeface="Arial"/>
              <a:buChar char="•"/>
            </a:pPr>
            <a:r>
              <a:rPr lang="hu-HU" sz="1050"/>
              <a:t>Magasabb szintű bio-, faj- és fajta változatosságot fenntartani.</a:t>
            </a:r>
            <a:endParaRPr/>
          </a:p>
          <a:p>
            <a:pPr indent="-285750" lvl="0" marL="285750" rtl="0" algn="l">
              <a:lnSpc>
                <a:spcPct val="100000"/>
              </a:lnSpc>
              <a:spcBef>
                <a:spcPts val="0"/>
              </a:spcBef>
              <a:spcAft>
                <a:spcPts val="0"/>
              </a:spcAft>
              <a:buClr>
                <a:schemeClr val="dk1"/>
              </a:buClr>
              <a:buSzPts val="1100"/>
              <a:buFont typeface="Arial"/>
              <a:buChar char="•"/>
            </a:pPr>
            <a:r>
              <a:rPr lang="hu-HU" sz="1050"/>
              <a:t>Megőrizni a hagyományos tájképeket.</a:t>
            </a:r>
            <a:endParaRPr/>
          </a:p>
          <a:p>
            <a:pPr indent="-285750" lvl="0" marL="285750" rtl="0" algn="l">
              <a:lnSpc>
                <a:spcPct val="100000"/>
              </a:lnSpc>
              <a:spcBef>
                <a:spcPts val="0"/>
              </a:spcBef>
              <a:spcAft>
                <a:spcPts val="0"/>
              </a:spcAft>
              <a:buClr>
                <a:schemeClr val="dk1"/>
              </a:buClr>
              <a:buSzPts val="1100"/>
              <a:buFont typeface="Arial"/>
              <a:buChar char="•"/>
            </a:pPr>
            <a:r>
              <a:rPr lang="hu-HU" sz="1050"/>
              <a:t>Átlátható ár képzési és termelési eljárásokat nyújtani.</a:t>
            </a:r>
            <a:endParaRPr/>
          </a:p>
          <a:p>
            <a:pPr indent="-215900" lvl="0" marL="285750" rtl="0" algn="l">
              <a:lnSpc>
                <a:spcPct val="100000"/>
              </a:lnSpc>
              <a:spcBef>
                <a:spcPts val="0"/>
              </a:spcBef>
              <a:spcAft>
                <a:spcPts val="0"/>
              </a:spcAft>
              <a:buClr>
                <a:schemeClr val="dk1"/>
              </a:buClr>
              <a:buSzPts val="1100"/>
              <a:buFont typeface="Arial"/>
              <a:buNone/>
            </a:pPr>
            <a:r>
              <a:t/>
            </a:r>
            <a:endParaRPr sz="1050"/>
          </a:p>
          <a:p>
            <a:pPr indent="0" lvl="0" marL="0" marR="0" rtl="0" algn="l">
              <a:lnSpc>
                <a:spcPct val="100000"/>
              </a:lnSpc>
              <a:spcBef>
                <a:spcPts val="0"/>
              </a:spcBef>
              <a:spcAft>
                <a:spcPts val="0"/>
              </a:spcAft>
              <a:buClr>
                <a:schemeClr val="dk1"/>
              </a:buClr>
              <a:buSzPts val="1100"/>
              <a:buFont typeface="Arial"/>
              <a:buNone/>
            </a:pPr>
            <a:r>
              <a:rPr lang="hu-HU" sz="1050"/>
              <a:t>Alapja: a közösség – önkéntes alárendeltség a közös céloknak, érdekeknek, szabályoknak</a:t>
            </a:r>
            <a:endParaRPr/>
          </a:p>
          <a:p>
            <a:pPr indent="0" lvl="0" marL="0" rtl="0" algn="l">
              <a:lnSpc>
                <a:spcPct val="100000"/>
              </a:lnSpc>
              <a:spcBef>
                <a:spcPts val="0"/>
              </a:spcBef>
              <a:spcAft>
                <a:spcPts val="0"/>
              </a:spcAft>
              <a:buSzPts val="1100"/>
              <a:buNone/>
            </a:pPr>
            <a:r>
              <a:t/>
            </a:r>
            <a:endParaRPr sz="1050"/>
          </a:p>
          <a:p>
            <a:pPr indent="0" lvl="0" marL="0" rtl="0" algn="l">
              <a:lnSpc>
                <a:spcPct val="100000"/>
              </a:lnSpc>
              <a:spcBef>
                <a:spcPts val="0"/>
              </a:spcBef>
              <a:spcAft>
                <a:spcPts val="0"/>
              </a:spcAft>
              <a:buSzPts val="1100"/>
              <a:buNone/>
            </a:pPr>
            <a:r>
              <a:rPr lang="hu-HU" sz="1050"/>
              <a:t>Megjelenési formái: részes rendszer és dobozrendszer</a:t>
            </a:r>
            <a:endParaRPr/>
          </a:p>
          <a:p>
            <a:pPr indent="0" lvl="0" marL="0" rtl="0" algn="l">
              <a:lnSpc>
                <a:spcPct val="100000"/>
              </a:lnSpc>
              <a:spcBef>
                <a:spcPts val="0"/>
              </a:spcBef>
              <a:spcAft>
                <a:spcPts val="0"/>
              </a:spcAft>
              <a:buSzPts val="1100"/>
              <a:buNone/>
            </a:pPr>
            <a:r>
              <a:rPr b="1" lang="hu-HU" sz="1050"/>
              <a:t>Részes rendszer: </a:t>
            </a:r>
            <a:r>
              <a:rPr lang="hu-HU" sz="1050"/>
              <a:t>a vásárlók osztoznak a gazdaság valamennyi termékén és költségén és ezért rendszeresen megkapják az őket illető részt, a gazdaság adott időszak alatt termett összes terményéből, azaz a frissen előállított élelmiszert.</a:t>
            </a:r>
            <a:endParaRPr/>
          </a:p>
          <a:p>
            <a:pPr indent="0" lvl="0" marL="0" rtl="0" algn="l">
              <a:lnSpc>
                <a:spcPct val="100000"/>
              </a:lnSpc>
              <a:spcBef>
                <a:spcPts val="0"/>
              </a:spcBef>
              <a:spcAft>
                <a:spcPts val="0"/>
              </a:spcAft>
              <a:buSzPts val="1100"/>
              <a:buNone/>
            </a:pPr>
            <a:r>
              <a:rPr b="1" lang="hu-HU" sz="1050"/>
              <a:t>Dobozrendszer</a:t>
            </a:r>
            <a:r>
              <a:rPr lang="hu-HU" sz="1050"/>
              <a:t>: a vásárlói mindössze azt vállalják, hogy, hogy tetszőleges időszakon át, meghatározott értékben vásárolnak a gazdaság termékeiből. A gazda máshová is szállít.</a:t>
            </a:r>
            <a:endParaRPr/>
          </a:p>
          <a:p>
            <a:pPr indent="0" lvl="0" marL="0" rtl="0" algn="l">
              <a:lnSpc>
                <a:spcPct val="100000"/>
              </a:lnSpc>
              <a:spcBef>
                <a:spcPts val="0"/>
              </a:spcBef>
              <a:spcAft>
                <a:spcPts val="0"/>
              </a:spcAft>
              <a:buSzPts val="1100"/>
              <a:buNone/>
            </a:pPr>
            <a:r>
              <a:t/>
            </a:r>
            <a:endParaRPr sz="1050"/>
          </a:p>
          <a:p>
            <a:pPr indent="0" lvl="0" marL="0" rtl="0" algn="l">
              <a:lnSpc>
                <a:spcPct val="100000"/>
              </a:lnSpc>
              <a:spcBef>
                <a:spcPts val="0"/>
              </a:spcBef>
              <a:spcAft>
                <a:spcPts val="0"/>
              </a:spcAft>
              <a:buSzPts val="1100"/>
              <a:buNone/>
            </a:pPr>
            <a:r>
              <a:rPr lang="hu-HU" sz="1050"/>
              <a:t>Sajátosságai:</a:t>
            </a:r>
            <a:endParaRPr/>
          </a:p>
          <a:p>
            <a:pPr indent="-285750" lvl="0" marL="285750" rtl="0" algn="l">
              <a:lnSpc>
                <a:spcPct val="100000"/>
              </a:lnSpc>
              <a:spcBef>
                <a:spcPts val="0"/>
              </a:spcBef>
              <a:spcAft>
                <a:spcPts val="0"/>
              </a:spcAft>
              <a:buClr>
                <a:schemeClr val="dk1"/>
              </a:buClr>
              <a:buSzPts val="1100"/>
              <a:buFont typeface="Arial"/>
              <a:buChar char="•"/>
            </a:pPr>
            <a:r>
              <a:rPr lang="hu-HU" sz="1050"/>
              <a:t>A termelők közvetlenül értékesítenek a fogyasztónak.</a:t>
            </a:r>
            <a:endParaRPr/>
          </a:p>
          <a:p>
            <a:pPr indent="-285750" lvl="0" marL="285750" rtl="0" algn="l">
              <a:lnSpc>
                <a:spcPct val="100000"/>
              </a:lnSpc>
              <a:spcBef>
                <a:spcPts val="0"/>
              </a:spcBef>
              <a:spcAft>
                <a:spcPts val="0"/>
              </a:spcAft>
              <a:buClr>
                <a:schemeClr val="dk1"/>
              </a:buClr>
              <a:buSzPts val="1100"/>
              <a:buFont typeface="Arial"/>
              <a:buChar char="•"/>
            </a:pPr>
            <a:r>
              <a:rPr lang="hu-HU" sz="1050"/>
              <a:t>Az ár képzés tekintetében, a gazda a termelés költségeit osztja szét a fogyasztók között. Az ár képzés méltányos, ésszerű és független a piaci áraktól.</a:t>
            </a:r>
            <a:endParaRPr/>
          </a:p>
          <a:p>
            <a:pPr indent="-285750" lvl="0" marL="285750" rtl="0" algn="l">
              <a:lnSpc>
                <a:spcPct val="100000"/>
              </a:lnSpc>
              <a:spcBef>
                <a:spcPts val="0"/>
              </a:spcBef>
              <a:spcAft>
                <a:spcPts val="0"/>
              </a:spcAft>
              <a:buClr>
                <a:schemeClr val="dk1"/>
              </a:buClr>
              <a:buSzPts val="1100"/>
              <a:buFont typeface="Arial"/>
              <a:buChar char="•"/>
            </a:pPr>
            <a:r>
              <a:rPr lang="hu-HU" sz="1050"/>
              <a:t>Közös kockázatvállalás, a vásárlók is felelősséget vállalnak a nehezebb időszakokért, jobb időszakokban több terményt vihetnek haza.</a:t>
            </a:r>
            <a:endParaRPr/>
          </a:p>
          <a:p>
            <a:pPr indent="0" lvl="0" marL="0" rtl="0" algn="l">
              <a:lnSpc>
                <a:spcPct val="100000"/>
              </a:lnSpc>
              <a:spcBef>
                <a:spcPts val="0"/>
              </a:spcBef>
              <a:spcAft>
                <a:spcPts val="0"/>
              </a:spcAft>
              <a:buSzPts val="1100"/>
              <a:buNone/>
            </a:pPr>
            <a:r>
              <a:t/>
            </a:r>
            <a:endParaRPr sz="1050"/>
          </a:p>
          <a:p>
            <a:pPr indent="0" lvl="0" marL="0" rtl="0" algn="just">
              <a:lnSpc>
                <a:spcPct val="150000"/>
              </a:lnSpc>
              <a:spcBef>
                <a:spcPts val="0"/>
              </a:spcBef>
              <a:spcAft>
                <a:spcPts val="0"/>
              </a:spcAft>
              <a:buSzPts val="1100"/>
              <a:buNone/>
            </a:pPr>
            <a:r>
              <a:t/>
            </a:r>
            <a:endParaRPr b="0"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
        <p:nvSpPr>
          <p:cNvPr id="151" name="Google Shape;15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a:t>
            </a:r>
            <a:r>
              <a:rPr lang="hu-HU"/>
              <a:t>https://tudatosvasarlo.hu</a:t>
            </a:r>
            <a:endParaRPr/>
          </a:p>
          <a:p>
            <a:pPr indent="0" lvl="0" marL="0" marR="0" rtl="0" algn="just">
              <a:lnSpc>
                <a:spcPct val="150000"/>
              </a:lnSpc>
              <a:spcBef>
                <a:spcPts val="0"/>
              </a:spcBef>
              <a:spcAft>
                <a:spcPts val="0"/>
              </a:spcAft>
              <a:buClr>
                <a:schemeClr val="dk1"/>
              </a:buClr>
              <a:buSzPts val="1200"/>
              <a:buFont typeface="Calibri"/>
              <a:buNone/>
            </a:pPr>
            <a:r>
              <a:rPr b="0" lang="hu-HU"/>
              <a:t>Képek: Dobozrendszer 14 (</a:t>
            </a:r>
            <a:r>
              <a:rPr lang="hu-HU" sz="1100"/>
              <a:t>http://evkerek.blogspot.com/p/mi-az-az-amap-zoldseg-kozosseg.html) </a:t>
            </a:r>
            <a:endParaRPr/>
          </a:p>
          <a:p>
            <a:pPr indent="0" lvl="0" marL="0" rtl="0" algn="just">
              <a:lnSpc>
                <a:spcPct val="150000"/>
              </a:lnSpc>
              <a:spcBef>
                <a:spcPts val="0"/>
              </a:spcBef>
              <a:spcAft>
                <a:spcPts val="0"/>
              </a:spcAft>
              <a:buSzPts val="1100"/>
              <a:buNone/>
            </a:pPr>
            <a:r>
              <a:rPr lang="hu-HU" sz="1100"/>
              <a:t>Szatyorbolt weboldal 14 (http://szatyorbolt.hu/rolunk)</a:t>
            </a:r>
            <a:r>
              <a:rPr b="0" lang="hu-HU"/>
              <a:t>	</a:t>
            </a:r>
            <a:endParaRPr/>
          </a:p>
          <a:p>
            <a:pPr indent="0" lvl="0" marL="0" rtl="0" algn="just">
              <a:lnSpc>
                <a:spcPct val="150000"/>
              </a:lnSpc>
              <a:spcBef>
                <a:spcPts val="0"/>
              </a:spcBef>
              <a:spcAft>
                <a:spcPts val="0"/>
              </a:spcAft>
              <a:buSzPts val="1100"/>
              <a:buNone/>
            </a:pPr>
            <a:r>
              <a:t/>
            </a:r>
            <a:endParaRPr b="1"/>
          </a:p>
          <a:p>
            <a:pPr indent="0" lvl="0" marL="0" rtl="0" algn="just">
              <a:lnSpc>
                <a:spcPct val="150000"/>
              </a:lnSpc>
              <a:spcBef>
                <a:spcPts val="0"/>
              </a:spcBef>
              <a:spcAft>
                <a:spcPts val="0"/>
              </a:spcAft>
              <a:buSzPts val="1100"/>
              <a:buNone/>
            </a:pPr>
            <a:r>
              <a:rPr b="1" lang="hu-HU"/>
              <a:t>Bevásárló közösségek:</a:t>
            </a:r>
            <a:endParaRPr/>
          </a:p>
          <a:p>
            <a:pPr indent="0" lvl="0" marL="0" rtl="0" algn="l">
              <a:lnSpc>
                <a:spcPct val="100000"/>
              </a:lnSpc>
              <a:spcBef>
                <a:spcPts val="0"/>
              </a:spcBef>
              <a:spcAft>
                <a:spcPts val="0"/>
              </a:spcAft>
              <a:buSzPts val="1100"/>
              <a:buNone/>
            </a:pPr>
            <a:r>
              <a:rPr lang="hu-HU"/>
              <a:t>Megosztáson és/vagy rövidtávú bérlésen alapuló gyakorlatok: </a:t>
            </a:r>
            <a:r>
              <a:rPr b="1" lang="hu-HU"/>
              <a:t>szatyor közösségek</a:t>
            </a:r>
            <a:endParaRPr/>
          </a:p>
          <a:p>
            <a:pPr indent="0" lvl="0" marL="0" rtl="0" algn="l">
              <a:lnSpc>
                <a:spcPct val="100000"/>
              </a:lnSpc>
              <a:spcBef>
                <a:spcPts val="0"/>
              </a:spcBef>
              <a:spcAft>
                <a:spcPts val="0"/>
              </a:spcAft>
              <a:buSzPts val="1100"/>
              <a:buNone/>
            </a:pPr>
            <a:r>
              <a:rPr lang="hu-HU"/>
              <a:t>Közvetlenül termelőktől vásárolnak közösen, majd az így megvásárolt árut elosztják: </a:t>
            </a:r>
            <a:r>
              <a:rPr b="1" lang="hu-HU"/>
              <a:t>szatyorbolt</a:t>
            </a:r>
            <a:r>
              <a:rPr lang="hu-HU"/>
              <a:t>.</a:t>
            </a:r>
            <a:endParaRPr/>
          </a:p>
          <a:p>
            <a:pPr indent="0" lvl="0" marL="0" rtl="0" algn="l">
              <a:lnSpc>
                <a:spcPct val="100000"/>
              </a:lnSpc>
              <a:spcBef>
                <a:spcPts val="0"/>
              </a:spcBef>
              <a:spcAft>
                <a:spcPts val="0"/>
              </a:spcAft>
              <a:buSzPts val="1100"/>
              <a:buNone/>
            </a:pPr>
            <a:r>
              <a:rPr lang="hu-HU"/>
              <a:t>Közösség építés, tanulási lehetőségek, szemléletformáló programok: </a:t>
            </a:r>
            <a:r>
              <a:rPr b="1" lang="hu-HU"/>
              <a:t>szatyor közösségek</a:t>
            </a:r>
            <a:r>
              <a:rPr lang="hu-HU"/>
              <a:t>.</a:t>
            </a:r>
            <a:endParaRPr/>
          </a:p>
          <a:p>
            <a:pPr indent="0" lvl="0" marL="0" rtl="0" algn="l">
              <a:lnSpc>
                <a:spcPct val="100000"/>
              </a:lnSpc>
              <a:spcBef>
                <a:spcPts val="0"/>
              </a:spcBef>
              <a:spcAft>
                <a:spcPts val="0"/>
              </a:spcAft>
              <a:buSzPts val="1100"/>
              <a:buNone/>
            </a:pPr>
            <a:r>
              <a:rPr lang="hu-HU"/>
              <a:t>Közösségi üzemeltetéssel működő városi növénytermesztés: </a:t>
            </a:r>
            <a:r>
              <a:rPr b="1" lang="hu-HU"/>
              <a:t>közösségi kertek</a:t>
            </a:r>
            <a:endParaRPr/>
          </a:p>
          <a:p>
            <a:pPr indent="0" lvl="0" marL="0" rtl="0" algn="l">
              <a:lnSpc>
                <a:spcPct val="100000"/>
              </a:lnSpc>
              <a:spcBef>
                <a:spcPts val="0"/>
              </a:spcBef>
              <a:spcAft>
                <a:spcPts val="0"/>
              </a:spcAft>
              <a:buSzPts val="1100"/>
              <a:buNone/>
            </a:pPr>
            <a:r>
              <a:rPr lang="hu-HU"/>
              <a:t>Olyan kertek, amelyek általában egy lakóközösség összefogásával, közösségi üzemeltetéssel jönnek létre városi növénytermesztésre (elsősorban zöldség- és gyümölcstermesztésre).</a:t>
            </a:r>
            <a:endParaRPr/>
          </a:p>
          <a:p>
            <a:pPr indent="0" lvl="0" marL="0" rtl="0" algn="l">
              <a:lnSpc>
                <a:spcPct val="100000"/>
              </a:lnSpc>
              <a:spcBef>
                <a:spcPts val="0"/>
              </a:spcBef>
              <a:spcAft>
                <a:spcPts val="0"/>
              </a:spcAft>
              <a:buSzPts val="1100"/>
              <a:buNone/>
            </a:pPr>
            <a:r>
              <a:rPr lang="hu-HU"/>
              <a:t>Példák Magyarországon: </a:t>
            </a:r>
            <a:r>
              <a:rPr lang="hu-HU" sz="1050"/>
              <a:t>NYITOTT KERT, BIOÉLÉSKAMRA, BIONIUM, MAGYAR ÖKOTÁRSULÁS, ELEVEN FÖLD SZÖVETKEZET, ÉVKERÉK ÖKOTANYA, HÁROMKAPTÁR BIOKERT, PRO CSEREHÁT EGYESÜLET, „PRIVÁT LECSÓ”, ÁTALAKULÓ WEKERLE, ÁTALAKULÓ DUNA-PART</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
        <p:nvSpPr>
          <p:cNvPr id="158" name="Google Shape;15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Forrás: https://www.nak.hu/kiadvanyok/kiadvanyok/1595-termeloi-csoport-tajekoztato-1/file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hu-HU"/>
              <a:t>Szöveg:</a:t>
            </a:r>
            <a:endParaRPr/>
          </a:p>
          <a:p>
            <a:pPr indent="0" lvl="0" marL="0" rtl="0" algn="l">
              <a:lnSpc>
                <a:spcPct val="100000"/>
              </a:lnSpc>
              <a:spcBef>
                <a:spcPts val="0"/>
              </a:spcBef>
              <a:spcAft>
                <a:spcPts val="0"/>
              </a:spcAft>
              <a:buSzPts val="1100"/>
              <a:buNone/>
            </a:pPr>
            <a:r>
              <a:rPr lang="hu-HU"/>
              <a:t>A termelői csoport a termelői szerveződések azon formája, amely a tagjai számára egy-egy termék (termékcsoport) piaci értékesítéséhez kapcsolódó követelmények és feltételek megteremtésére, az ezzel összefüggő szolgáltatási tevékenységek kialakítására és a koordinálására jön létre. (forrás: www.nak.hu)</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hu-HU"/>
              <a:t>A termelői csoport (TCS), és a termelői értékesítő szervezet (TÉSZ) fogalmát gyakran tévesen alkalmazzák. A TÉSZ a zöldség-gyümölcs ágazatban</a:t>
            </a:r>
            <a:endParaRPr/>
          </a:p>
          <a:p>
            <a:pPr indent="0" lvl="0" marL="0" rtl="0" algn="l">
              <a:lnSpc>
                <a:spcPct val="100000"/>
              </a:lnSpc>
              <a:spcBef>
                <a:spcPts val="0"/>
              </a:spcBef>
              <a:spcAft>
                <a:spcPts val="0"/>
              </a:spcAft>
              <a:buSzPts val="1100"/>
              <a:buNone/>
            </a:pPr>
            <a:r>
              <a:rPr lang="hu-HU"/>
              <a:t>létrejött termelői együttműködés, amelynek támogatási forrása a Közös Agrárpolitika Garanciaalapja, míg a TCS-k jellemzően az egyéb szektorokban (2013-tól a zöldség-gyümölcs ágazat induló szervezetei is ide tartoznak) jöhetnek létre, és forrásuk a strukturális alapokból származik. Sem a TCS, sem a TÉSZ nem egy önálló jogi forma, hanem egy elismerési eljárás folyamán megszerezhető cím. Alapja egy jól működő gazdasági szervezet, amelynél alapkritérium, hogy az érintett ágazatban egy vagy több termék előállításával foglalkozzon, és rendelkezzen az agrárpolitikáért felelős miniszter elismerésével és elfogadott működési programmal.</a:t>
            </a:r>
            <a:endParaRPr/>
          </a:p>
          <a:p>
            <a:pPr indent="-228600" lvl="0" marL="457200" rtl="0" algn="l">
              <a:lnSpc>
                <a:spcPct val="100000"/>
              </a:lnSpc>
              <a:spcBef>
                <a:spcPts val="0"/>
              </a:spcBef>
              <a:spcAft>
                <a:spcPts val="0"/>
              </a:spcAft>
              <a:buSzPts val="1100"/>
              <a:buNone/>
            </a:pPr>
            <a:r>
              <a:t/>
            </a:r>
            <a:endParaRPr/>
          </a:p>
        </p:txBody>
      </p:sp>
      <p:sp>
        <p:nvSpPr>
          <p:cNvPr id="168" name="Google Shape;16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https://www.pwc.com/hu/hu/kiadvanyok/assets/pdf/sharing_economy.pdf</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a:t>
            </a:r>
            <a:r>
              <a:rPr b="1" lang="hu-HU" sz="1100">
                <a:latin typeface="Times New Roman"/>
                <a:ea typeface="Times New Roman"/>
                <a:cs typeface="Times New Roman"/>
                <a:sym typeface="Times New Roman"/>
              </a:rPr>
              <a:t>együtt gondolkodás</a:t>
            </a:r>
            <a:r>
              <a:rPr lang="hu-HU" sz="1100">
                <a:latin typeface="Times New Roman"/>
                <a:ea typeface="Times New Roman"/>
                <a:cs typeface="Times New Roman"/>
                <a:sym typeface="Times New Roman"/>
              </a:rPr>
              <a:t> lehetőségét megtartva, ez a dia bemutatja azt a 7 kiemelt iparágat, ahol jelenleg dinamikusan fejlődő sharing economy cégek működnek hazánkban.</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virtuális piactéren jelen lévő szereplők, az online eszközök segítségével egyedüli társulási lehetőségeket alkothatnak meg. A későbbiekben bemutatásra kerül majd, ehhez milyen együttműködési és technikai segítséget kínáló szolgáltatók működnek jelenleg.</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
        <p:nvSpPr>
          <p:cNvPr id="174" name="Google Shape;17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következő két dia, mintegy összefoglalva az eddigi elméleti tudást, vázlatosan felsorolja milyen előnyöket jelent az agrárium számára a bemutatott szolgáltatások és gyakorlatok alkalmazása.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Alapvetően két nézőpont szerint: a </a:t>
            </a:r>
            <a:r>
              <a:rPr b="1" lang="hu-HU" sz="1100">
                <a:latin typeface="Times New Roman"/>
                <a:ea typeface="Times New Roman"/>
                <a:cs typeface="Times New Roman"/>
                <a:sym typeface="Times New Roman"/>
              </a:rPr>
              <a:t>jelenlegi költségek csökkentésének lehetősége </a:t>
            </a:r>
            <a:r>
              <a:rPr lang="hu-HU" sz="1100">
                <a:latin typeface="Times New Roman"/>
                <a:ea typeface="Times New Roman"/>
                <a:cs typeface="Times New Roman"/>
                <a:sym typeface="Times New Roman"/>
              </a:rPr>
              <a:t>és a teljesítmény mutatók </a:t>
            </a:r>
            <a:r>
              <a:rPr b="1" lang="hu-HU" sz="1100">
                <a:latin typeface="Times New Roman"/>
                <a:ea typeface="Times New Roman"/>
                <a:cs typeface="Times New Roman"/>
                <a:sym typeface="Times New Roman"/>
              </a:rPr>
              <a:t>eredményességének növelése </a:t>
            </a:r>
            <a:r>
              <a:rPr lang="hu-HU" sz="1100">
                <a:latin typeface="Times New Roman"/>
                <a:ea typeface="Times New Roman"/>
                <a:cs typeface="Times New Roman"/>
                <a:sym typeface="Times New Roman"/>
              </a:rPr>
              <a:t>mentén. Figyelembe véve az operatív működésből, marketing és kommunikációs tevékenységből, a fogyasztói preferencia és a piaci környezet változásából, a technológia fejlődéséből eredő hatásokat.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i="1" lang="hu-HU" sz="1100">
                <a:latin typeface="Times New Roman"/>
                <a:ea typeface="Times New Roman"/>
                <a:cs typeface="Times New Roman"/>
                <a:sym typeface="Times New Roman"/>
              </a:rPr>
              <a:t>(Ajánlott a két dia vázlatos felsorolásán közösen végig haladni és átbeszélni, kifejteni az ott felvázolt gondolatokat. Bár a két téma az átláthatóság kedvéért külön blokkban jelenik meg, gyakorlati szemmel nézve a sharing economy modellek jelentik a lehetőségeket, míg az e-csatornák és a digitalizációs eljárások az ezek megvalósításához szükséges eszközt.)</a:t>
            </a:r>
            <a:endParaRPr/>
          </a:p>
          <a:p>
            <a:pPr indent="0" lvl="0" marL="0" rtl="0" algn="just">
              <a:lnSpc>
                <a:spcPct val="150000"/>
              </a:lnSpc>
              <a:spcBef>
                <a:spcPts val="0"/>
              </a:spcBef>
              <a:spcAft>
                <a:spcPts val="0"/>
              </a:spcAft>
              <a:buSzPts val="1100"/>
              <a:buNone/>
            </a:pPr>
            <a:r>
              <a:t/>
            </a:r>
            <a:endParaRPr i="1" sz="1100">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b="1" lang="hu-HU" sz="1050"/>
              <a:t>Az elektronikus kereskedelemi szolgáltatások alkalmazásának legfontosabb előnyei:</a:t>
            </a:r>
            <a:endParaRPr/>
          </a:p>
          <a:p>
            <a:pPr indent="0" lvl="0" marL="0" rtl="0" algn="l">
              <a:lnSpc>
                <a:spcPct val="100000"/>
              </a:lnSpc>
              <a:spcBef>
                <a:spcPts val="0"/>
              </a:spcBef>
              <a:spcAft>
                <a:spcPts val="0"/>
              </a:spcAft>
              <a:buSzPts val="1100"/>
              <a:buNone/>
            </a:pPr>
            <a:r>
              <a:t/>
            </a:r>
            <a:endParaRPr sz="1050"/>
          </a:p>
          <a:p>
            <a:pPr indent="-285750" lvl="0" marL="285750" rtl="0" algn="l">
              <a:lnSpc>
                <a:spcPct val="100000"/>
              </a:lnSpc>
              <a:spcBef>
                <a:spcPts val="0"/>
              </a:spcBef>
              <a:spcAft>
                <a:spcPts val="0"/>
              </a:spcAft>
              <a:buClr>
                <a:schemeClr val="dk1"/>
              </a:buClr>
              <a:buSzPts val="1100"/>
              <a:buFont typeface="Arial"/>
              <a:buChar char="•"/>
            </a:pPr>
            <a:r>
              <a:rPr lang="hu-HU" sz="1050"/>
              <a:t>új értékesítési lehetőségeket teremt, a termelő több háztartásba tud eljutni, </a:t>
            </a:r>
            <a:r>
              <a:rPr b="1" lang="hu-HU" sz="1050"/>
              <a:t>nő a versenyképessége</a:t>
            </a:r>
            <a:endParaRPr/>
          </a:p>
          <a:p>
            <a:pPr indent="-285750" lvl="0" marL="285750" rtl="0" algn="l">
              <a:lnSpc>
                <a:spcPct val="100000"/>
              </a:lnSpc>
              <a:spcBef>
                <a:spcPts val="0"/>
              </a:spcBef>
              <a:spcAft>
                <a:spcPts val="0"/>
              </a:spcAft>
              <a:buClr>
                <a:schemeClr val="dk1"/>
              </a:buClr>
              <a:buSzPts val="1100"/>
              <a:buFont typeface="Arial"/>
              <a:buChar char="•"/>
            </a:pPr>
            <a:r>
              <a:rPr lang="hu-HU" sz="1050"/>
              <a:t>a rövid ellátási lánc </a:t>
            </a:r>
            <a:r>
              <a:rPr b="1" lang="hu-HU" sz="1050"/>
              <a:t>növeli</a:t>
            </a:r>
            <a:r>
              <a:rPr lang="hu-HU" sz="1050"/>
              <a:t> a termelő </a:t>
            </a:r>
            <a:r>
              <a:rPr b="1" lang="hu-HU" sz="1050"/>
              <a:t>jövedelmezőségét</a:t>
            </a:r>
            <a:endParaRPr/>
          </a:p>
          <a:p>
            <a:pPr indent="-285750" lvl="0" marL="285750" rtl="0" algn="l">
              <a:lnSpc>
                <a:spcPct val="100000"/>
              </a:lnSpc>
              <a:spcBef>
                <a:spcPts val="0"/>
              </a:spcBef>
              <a:spcAft>
                <a:spcPts val="0"/>
              </a:spcAft>
              <a:buClr>
                <a:schemeClr val="dk1"/>
              </a:buClr>
              <a:buSzPts val="1100"/>
              <a:buFont typeface="Arial"/>
              <a:buChar char="•"/>
            </a:pPr>
            <a:r>
              <a:rPr lang="hu-HU" sz="1050"/>
              <a:t>új kereskedelmi csatornát nyit a meglévők mellé, az értékesítéssel és a beszerzéssel foglalkozó munkatársak </a:t>
            </a:r>
            <a:r>
              <a:rPr b="1" lang="hu-HU" sz="1050"/>
              <a:t>termelékenységét növeli</a:t>
            </a:r>
            <a:endParaRPr/>
          </a:p>
          <a:p>
            <a:pPr indent="-285750" lvl="0" marL="285750" rtl="0" algn="l">
              <a:lnSpc>
                <a:spcPct val="100000"/>
              </a:lnSpc>
              <a:spcBef>
                <a:spcPts val="0"/>
              </a:spcBef>
              <a:spcAft>
                <a:spcPts val="0"/>
              </a:spcAft>
              <a:buClr>
                <a:schemeClr val="dk1"/>
              </a:buClr>
              <a:buSzPts val="1100"/>
              <a:buFont typeface="Arial"/>
              <a:buChar char="•"/>
            </a:pPr>
            <a:r>
              <a:rPr lang="hu-HU" sz="1050"/>
              <a:t>a digitalizált termékek gyorsan célba juttathatók, </a:t>
            </a:r>
            <a:r>
              <a:rPr b="1" lang="hu-HU" sz="1050"/>
              <a:t>csökkenti a marketing és értékesítési költségeket</a:t>
            </a:r>
            <a:endParaRPr/>
          </a:p>
          <a:p>
            <a:pPr indent="-285750" lvl="0" marL="285750" rtl="0" algn="l">
              <a:lnSpc>
                <a:spcPct val="100000"/>
              </a:lnSpc>
              <a:spcBef>
                <a:spcPts val="0"/>
              </a:spcBef>
              <a:spcAft>
                <a:spcPts val="0"/>
              </a:spcAft>
              <a:buClr>
                <a:schemeClr val="dk1"/>
              </a:buClr>
              <a:buSzPts val="1100"/>
              <a:buFont typeface="Arial"/>
              <a:buChar char="•"/>
            </a:pPr>
            <a:r>
              <a:rPr lang="hu-HU" sz="1050"/>
              <a:t>a telefonos vagy papíralapú kommunikációnál gazdagabb lehetőséget biztosít, </a:t>
            </a:r>
            <a:r>
              <a:rPr b="1" lang="hu-HU" sz="1050"/>
              <a:t>csökkenti az adminisztratív költségeket</a:t>
            </a:r>
            <a:endParaRPr/>
          </a:p>
          <a:p>
            <a:pPr indent="-285750" lvl="0" marL="285750" rtl="0" algn="l">
              <a:lnSpc>
                <a:spcPct val="100000"/>
              </a:lnSpc>
              <a:spcBef>
                <a:spcPts val="0"/>
              </a:spcBef>
              <a:spcAft>
                <a:spcPts val="0"/>
              </a:spcAft>
              <a:buClr>
                <a:schemeClr val="dk1"/>
              </a:buClr>
              <a:buSzPts val="1100"/>
              <a:buFont typeface="Arial"/>
              <a:buChar char="•"/>
            </a:pPr>
            <a:r>
              <a:rPr b="1" lang="hu-HU" sz="1050"/>
              <a:t>növeli a gyártás rugalmasságát</a:t>
            </a:r>
            <a:r>
              <a:rPr lang="hu-HU" sz="1050"/>
              <a:t>, lehetővé teszi a „just – in – time” szállításokat, </a:t>
            </a:r>
            <a:r>
              <a:rPr b="1" lang="hu-HU" sz="1050"/>
              <a:t>csökkenti a beszerzési költségeket</a:t>
            </a:r>
            <a:endParaRPr/>
          </a:p>
          <a:p>
            <a:pPr indent="-285750" lvl="0" marL="285750" rtl="0" algn="l">
              <a:lnSpc>
                <a:spcPct val="100000"/>
              </a:lnSpc>
              <a:spcBef>
                <a:spcPts val="0"/>
              </a:spcBef>
              <a:spcAft>
                <a:spcPts val="0"/>
              </a:spcAft>
              <a:buClr>
                <a:schemeClr val="dk1"/>
              </a:buClr>
              <a:buSzPts val="1100"/>
              <a:buFont typeface="Arial"/>
              <a:buChar char="•"/>
            </a:pPr>
            <a:r>
              <a:rPr lang="hu-HU" sz="1050"/>
              <a:t>könnyebb a termékek meghatározása, konfigurálása, lehetővé teszi a márkázást és </a:t>
            </a:r>
            <a:r>
              <a:rPr b="1" lang="hu-HU" sz="1050"/>
              <a:t>növeli a márkaismertséget</a:t>
            </a:r>
            <a:endParaRPr/>
          </a:p>
          <a:p>
            <a:pPr indent="-285750" lvl="0" marL="285750" rtl="0" algn="l">
              <a:lnSpc>
                <a:spcPct val="100000"/>
              </a:lnSpc>
              <a:spcBef>
                <a:spcPts val="0"/>
              </a:spcBef>
              <a:spcAft>
                <a:spcPts val="0"/>
              </a:spcAft>
              <a:buClr>
                <a:schemeClr val="dk1"/>
              </a:buClr>
              <a:buSzPts val="1100"/>
              <a:buFont typeface="Arial"/>
              <a:buChar char="•"/>
            </a:pPr>
            <a:r>
              <a:rPr lang="hu-HU" sz="1050"/>
              <a:t>a fogyasztóval közvetlen a kapcsolat</a:t>
            </a:r>
            <a:r>
              <a:rPr b="1" lang="hu-HU" sz="1050"/>
              <a:t>, be lehet vonni a termék tervezésébe, kipróbálásába</a:t>
            </a:r>
            <a:endParaRPr/>
          </a:p>
          <a:p>
            <a:pPr indent="-285750" lvl="0" marL="285750" rtl="0" algn="l">
              <a:lnSpc>
                <a:spcPct val="100000"/>
              </a:lnSpc>
              <a:spcBef>
                <a:spcPts val="0"/>
              </a:spcBef>
              <a:spcAft>
                <a:spcPts val="0"/>
              </a:spcAft>
              <a:buClr>
                <a:schemeClr val="dk1"/>
              </a:buClr>
              <a:buSzPts val="1100"/>
              <a:buFont typeface="Arial"/>
              <a:buChar char="•"/>
            </a:pPr>
            <a:r>
              <a:rPr lang="hu-HU" sz="1050"/>
              <a:t>a marketing kommunikációs eszközök közvetlenül hatnak, </a:t>
            </a:r>
            <a:r>
              <a:rPr b="1" lang="hu-HU" sz="1050"/>
              <a:t>gyors reakciót </a:t>
            </a:r>
            <a:r>
              <a:rPr lang="hu-HU" sz="1050"/>
              <a:t>tesznek lehetővé </a:t>
            </a:r>
            <a:r>
              <a:rPr b="1" lang="hu-HU" sz="1050"/>
              <a:t>a vevői visszajelzésekre</a:t>
            </a:r>
            <a:endParaRPr/>
          </a:p>
          <a:p>
            <a:pPr indent="0" lvl="0" marL="0" rtl="0" algn="just">
              <a:lnSpc>
                <a:spcPct val="150000"/>
              </a:lnSpc>
              <a:spcBef>
                <a:spcPts val="0"/>
              </a:spcBef>
              <a:spcAft>
                <a:spcPts val="0"/>
              </a:spcAft>
              <a:buSzPts val="1100"/>
              <a:buNone/>
            </a:pPr>
            <a:r>
              <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
        <p:nvSpPr>
          <p:cNvPr id="180" name="Google Shape;18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hu-HU"/>
              <a:t>A közösségi gazdasági gyakorlatok alkalmazásának legfontosabb előnyei:</a:t>
            </a:r>
            <a:endParaRPr/>
          </a:p>
          <a:p>
            <a:pPr indent="0" lvl="0" marL="0" rtl="0" algn="l">
              <a:lnSpc>
                <a:spcPct val="100000"/>
              </a:lnSpc>
              <a:spcBef>
                <a:spcPts val="0"/>
              </a:spcBef>
              <a:spcAft>
                <a:spcPts val="0"/>
              </a:spcAft>
              <a:buSzPts val="1100"/>
              <a:buNone/>
            </a:pPr>
            <a:r>
              <a:t/>
            </a:r>
            <a:endParaRPr/>
          </a:p>
          <a:p>
            <a:pPr indent="-285750" lvl="0" marL="285750" rtl="0" algn="l">
              <a:lnSpc>
                <a:spcPct val="100000"/>
              </a:lnSpc>
              <a:spcBef>
                <a:spcPts val="0"/>
              </a:spcBef>
              <a:spcAft>
                <a:spcPts val="0"/>
              </a:spcAft>
              <a:buClr>
                <a:schemeClr val="dk1"/>
              </a:buClr>
              <a:buSzPts val="1200"/>
              <a:buFont typeface="Arial"/>
              <a:buChar char="•"/>
            </a:pPr>
            <a:r>
              <a:rPr lang="hu-HU"/>
              <a:t>a vertikális integráció révén </a:t>
            </a:r>
            <a:r>
              <a:rPr b="1" lang="hu-HU"/>
              <a:t>nagyobb bevétel </a:t>
            </a:r>
            <a:r>
              <a:rPr lang="hu-HU"/>
              <a:t>realizálható</a:t>
            </a:r>
            <a:endParaRPr/>
          </a:p>
          <a:p>
            <a:pPr indent="-285750" lvl="0" marL="285750" rtl="0" algn="l">
              <a:lnSpc>
                <a:spcPct val="100000"/>
              </a:lnSpc>
              <a:spcBef>
                <a:spcPts val="0"/>
              </a:spcBef>
              <a:spcAft>
                <a:spcPts val="0"/>
              </a:spcAft>
              <a:buClr>
                <a:schemeClr val="dk1"/>
              </a:buClr>
              <a:buSzPts val="1200"/>
              <a:buFont typeface="Arial"/>
              <a:buChar char="•"/>
            </a:pPr>
            <a:r>
              <a:rPr lang="hu-HU"/>
              <a:t>növeli az együttműködés lehetőségeit, </a:t>
            </a:r>
            <a:r>
              <a:rPr b="1" lang="hu-HU"/>
              <a:t>csökkenti a kommunikációs költségeket</a:t>
            </a:r>
            <a:endParaRPr/>
          </a:p>
          <a:p>
            <a:pPr indent="-285750" lvl="0" marL="285750" rtl="0" algn="l">
              <a:lnSpc>
                <a:spcPct val="100000"/>
              </a:lnSpc>
              <a:spcBef>
                <a:spcPts val="0"/>
              </a:spcBef>
              <a:spcAft>
                <a:spcPts val="0"/>
              </a:spcAft>
              <a:buClr>
                <a:schemeClr val="dk1"/>
              </a:buClr>
              <a:buSzPts val="1200"/>
              <a:buFont typeface="Arial"/>
              <a:buChar char="•"/>
            </a:pPr>
            <a:r>
              <a:rPr b="1" lang="hu-HU"/>
              <a:t>nagyobb rugalmasságot </a:t>
            </a:r>
            <a:r>
              <a:rPr lang="hu-HU"/>
              <a:t>biztosít a földrajzi elhelyezkedés tekintetében</a:t>
            </a:r>
            <a:endParaRPr/>
          </a:p>
          <a:p>
            <a:pPr indent="-285750" lvl="0" marL="285750" rtl="0" algn="l">
              <a:lnSpc>
                <a:spcPct val="100000"/>
              </a:lnSpc>
              <a:spcBef>
                <a:spcPts val="0"/>
              </a:spcBef>
              <a:spcAft>
                <a:spcPts val="0"/>
              </a:spcAft>
              <a:buClr>
                <a:schemeClr val="dk1"/>
              </a:buClr>
              <a:buSzPts val="1200"/>
              <a:buFont typeface="Arial"/>
              <a:buChar char="•"/>
            </a:pPr>
            <a:r>
              <a:rPr lang="hu-HU"/>
              <a:t>a közösségi finanszírozás alkalmazása révén, </a:t>
            </a:r>
            <a:r>
              <a:rPr b="1" lang="hu-HU"/>
              <a:t>alternatív forrásokhoz férhetnek hozzá</a:t>
            </a:r>
            <a:endParaRPr/>
          </a:p>
          <a:p>
            <a:pPr indent="-285750" lvl="0" marL="285750" rtl="0" algn="l">
              <a:lnSpc>
                <a:spcPct val="100000"/>
              </a:lnSpc>
              <a:spcBef>
                <a:spcPts val="0"/>
              </a:spcBef>
              <a:spcAft>
                <a:spcPts val="0"/>
              </a:spcAft>
              <a:buClr>
                <a:schemeClr val="dk1"/>
              </a:buClr>
              <a:buSzPts val="1200"/>
              <a:buFont typeface="Arial"/>
              <a:buChar char="•"/>
            </a:pPr>
            <a:r>
              <a:rPr lang="hu-HU"/>
              <a:t>a közösségi forrásteremtés, a közösségi innováció révén </a:t>
            </a:r>
            <a:r>
              <a:rPr b="1" lang="hu-HU"/>
              <a:t>bevonhatják a fogyasztókat a K+F problémák megoldásába</a:t>
            </a:r>
            <a:endParaRPr/>
          </a:p>
          <a:p>
            <a:pPr indent="-285750" lvl="0" marL="285750" rtl="0" algn="l">
              <a:lnSpc>
                <a:spcPct val="100000"/>
              </a:lnSpc>
              <a:spcBef>
                <a:spcPts val="0"/>
              </a:spcBef>
              <a:spcAft>
                <a:spcPts val="0"/>
              </a:spcAft>
              <a:buClr>
                <a:schemeClr val="dk1"/>
              </a:buClr>
              <a:buSzPts val="1200"/>
              <a:buFont typeface="Arial"/>
              <a:buChar char="•"/>
            </a:pPr>
            <a:r>
              <a:rPr lang="hu-HU"/>
              <a:t>közösségi információs platformok használatával, </a:t>
            </a:r>
            <a:r>
              <a:rPr b="1" lang="hu-HU"/>
              <a:t>a termelők megoszthatják a tapasztalataikat és információikat</a:t>
            </a:r>
            <a:endParaRPr/>
          </a:p>
          <a:p>
            <a:pPr indent="-285750" lvl="0" marL="285750" rtl="0" algn="l">
              <a:lnSpc>
                <a:spcPct val="100000"/>
              </a:lnSpc>
              <a:spcBef>
                <a:spcPts val="0"/>
              </a:spcBef>
              <a:spcAft>
                <a:spcPts val="0"/>
              </a:spcAft>
              <a:buClr>
                <a:schemeClr val="dk1"/>
              </a:buClr>
              <a:buSzPts val="1200"/>
              <a:buFont typeface="Arial"/>
              <a:buChar char="•"/>
            </a:pPr>
            <a:r>
              <a:rPr lang="hu-HU"/>
              <a:t>a megújuló energiaforrások közösségi finanszírozása </a:t>
            </a:r>
            <a:r>
              <a:rPr b="1" lang="hu-HU"/>
              <a:t>csökkenti a működési költségeket</a:t>
            </a:r>
            <a:endParaRPr/>
          </a:p>
          <a:p>
            <a:pPr indent="-285750" lvl="0" marL="285750" rtl="0" algn="l">
              <a:lnSpc>
                <a:spcPct val="100000"/>
              </a:lnSpc>
              <a:spcBef>
                <a:spcPts val="0"/>
              </a:spcBef>
              <a:spcAft>
                <a:spcPts val="0"/>
              </a:spcAft>
              <a:buClr>
                <a:schemeClr val="dk1"/>
              </a:buClr>
              <a:buSzPts val="1200"/>
              <a:buFont typeface="Arial"/>
              <a:buChar char="•"/>
            </a:pPr>
            <a:r>
              <a:rPr lang="hu-HU"/>
              <a:t>a virtuális erőművek és közösségi napelemparkok kiépítése </a:t>
            </a:r>
            <a:r>
              <a:rPr b="1" lang="hu-HU"/>
              <a:t>profittermelési- gazdaságossági </a:t>
            </a:r>
            <a:r>
              <a:rPr lang="hu-HU"/>
              <a:t>illetve</a:t>
            </a:r>
            <a:r>
              <a:rPr b="1" lang="hu-HU"/>
              <a:t> környezettudatossági előnyöket jelent</a:t>
            </a:r>
            <a:endParaRPr/>
          </a:p>
          <a:p>
            <a:pPr indent="-285750" lvl="0" marL="285750" rtl="0" algn="l">
              <a:lnSpc>
                <a:spcPct val="100000"/>
              </a:lnSpc>
              <a:spcBef>
                <a:spcPts val="0"/>
              </a:spcBef>
              <a:spcAft>
                <a:spcPts val="0"/>
              </a:spcAft>
              <a:buClr>
                <a:schemeClr val="dk1"/>
              </a:buClr>
              <a:buSzPts val="1200"/>
              <a:buFont typeface="Arial"/>
              <a:buChar char="•"/>
            </a:pPr>
            <a:r>
              <a:rPr lang="hu-HU"/>
              <a:t>a digitalizációs és technikai eszközök megosztásával </a:t>
            </a:r>
            <a:r>
              <a:rPr b="1" lang="hu-HU"/>
              <a:t>csökkennek a tranzakciós költségek</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
        <p:nvSpPr>
          <p:cNvPr id="186" name="Google Shape;18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03d5b2036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d03d5b2036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rPr lang="hu-HU" sz="1100">
                <a:latin typeface="Times New Roman"/>
                <a:ea typeface="Times New Roman"/>
                <a:cs typeface="Times New Roman"/>
                <a:sym typeface="Times New Roman"/>
              </a:rPr>
              <a:t>Források: </a:t>
            </a:r>
            <a:r>
              <a:rPr lang="hu-HU" sz="1050">
                <a:latin typeface="Calibri"/>
                <a:ea typeface="Calibri"/>
                <a:cs typeface="Calibri"/>
                <a:sym typeface="Calibri"/>
              </a:rPr>
              <a:t>e-Kereskedelem/Dr. Eszes István 2011 (https://www.eszes.net)</a:t>
            </a:r>
            <a:endParaRPr/>
          </a:p>
          <a:p>
            <a:pPr indent="0" lvl="0" marL="0" rtl="0" algn="l">
              <a:lnSpc>
                <a:spcPct val="107000"/>
              </a:lnSpc>
              <a:spcBef>
                <a:spcPts val="800"/>
              </a:spcBef>
              <a:spcAft>
                <a:spcPts val="0"/>
              </a:spcAft>
              <a:buSzPts val="1100"/>
              <a:buNone/>
            </a:pPr>
            <a:r>
              <a:rPr lang="hu-HU" sz="1050">
                <a:latin typeface="Calibri"/>
                <a:ea typeface="Calibri"/>
                <a:cs typeface="Calibri"/>
                <a:sym typeface="Calibri"/>
              </a:rPr>
              <a:t>E-Business/Elektronikus kereskedelem (http://www.date.hu/~lpeter/E-business/E-Business_1-3_el%F5ad%E1s.pdf)</a:t>
            </a:r>
            <a:endParaRPr/>
          </a:p>
          <a:p>
            <a:pPr indent="0" lvl="0" marL="0" rtl="0" algn="just">
              <a:lnSpc>
                <a:spcPct val="150000"/>
              </a:lnSpc>
              <a:spcBef>
                <a:spcPts val="800"/>
              </a:spcBef>
              <a:spcAft>
                <a:spcPts val="0"/>
              </a:spcAft>
              <a:buSzPts val="1100"/>
              <a:buNone/>
            </a:pPr>
            <a:r>
              <a:t/>
            </a:r>
            <a:endParaRPr sz="1100">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előzőekben már áttekintettük a vállaltközi B2B elektronikus kereskedelmi piac szereplőit és az általuk nyújtott szolgáltatásokat. (9. dia)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Mikor egy gazdálkodó szervezet úgy dönt, hogy az e-piacra lép, velük kerül kapcsolatba.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Nagyon fontos hangsúlyozni: </a:t>
            </a:r>
            <a:r>
              <a:rPr b="1" lang="hu-HU" sz="1100">
                <a:latin typeface="Times New Roman"/>
                <a:ea typeface="Times New Roman"/>
                <a:cs typeface="Times New Roman"/>
                <a:sym typeface="Times New Roman"/>
              </a:rPr>
              <a:t>„Az elektronikus kereskedelembe való bekapcsolódást stratégiai problémaként kell kezelni!” (http://www.date.hu/~lpeter/E-business/E-Business_1-3_el%F5ad%E1s.pdf)</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Ezért lényegében egy </a:t>
            </a:r>
            <a:r>
              <a:rPr b="1" lang="hu-HU" sz="1100">
                <a:latin typeface="Times New Roman"/>
                <a:ea typeface="Times New Roman"/>
                <a:cs typeface="Times New Roman"/>
                <a:sym typeface="Times New Roman"/>
              </a:rPr>
              <a:t>üzleti modell felépítéséről</a:t>
            </a:r>
            <a:r>
              <a:rPr lang="hu-HU" sz="1100">
                <a:latin typeface="Times New Roman"/>
                <a:ea typeface="Times New Roman"/>
                <a:cs typeface="Times New Roman"/>
                <a:sym typeface="Times New Roman"/>
              </a:rPr>
              <a:t> van szó. Így az operatív lépéseket a tények széleskörű, objektív </a:t>
            </a:r>
            <a:r>
              <a:rPr b="1" lang="hu-HU" sz="1100">
                <a:latin typeface="Times New Roman"/>
                <a:ea typeface="Times New Roman"/>
                <a:cs typeface="Times New Roman"/>
                <a:sym typeface="Times New Roman"/>
              </a:rPr>
              <a:t>vizsgálatával</a:t>
            </a:r>
            <a:r>
              <a:rPr lang="hu-HU" sz="1100">
                <a:latin typeface="Times New Roman"/>
                <a:ea typeface="Times New Roman"/>
                <a:cs typeface="Times New Roman"/>
                <a:sym typeface="Times New Roman"/>
              </a:rPr>
              <a:t> érdemes kezdeni.</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következő diák ebben igyekeznek segítséget nyújtani, bemutatva azokat a hagyományos üzleti modell tervezésénél esetleg hiányzó szempontokat, ami az e-kereskedelem esetében kulcsfontosságú.</a:t>
            </a:r>
            <a:endParaRPr/>
          </a:p>
          <a:p>
            <a:pPr indent="0" lvl="0" marL="0" rtl="0" algn="just">
              <a:lnSpc>
                <a:spcPct val="150000"/>
              </a:lnSpc>
              <a:spcBef>
                <a:spcPts val="0"/>
              </a:spcBef>
              <a:spcAft>
                <a:spcPts val="0"/>
              </a:spcAft>
              <a:buSzPts val="1100"/>
              <a:buNone/>
            </a:pPr>
            <a:r>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i="1" lang="hu-HU" sz="1100">
                <a:latin typeface="Times New Roman"/>
                <a:ea typeface="Times New Roman"/>
                <a:cs typeface="Times New Roman"/>
                <a:sym typeface="Times New Roman"/>
              </a:rPr>
              <a:t>(A diákon nincsen lehetőség teljes terjedelmében megjeleníteni a folyamatot, ezért inkább egy gondolkodási struktúrát vázolnak fel, néhány kulcsszó és folyamat kiemelésével. Az előadásnál érdemes interaktív, kérdező technikával megbizonyosodni róla, hogy a hallgatóság rögzíti a legfontosabb pontokat.)</a:t>
            </a:r>
            <a:endParaRPr/>
          </a:p>
          <a:p>
            <a:pPr indent="0" lvl="0" marL="0" rtl="0" algn="just">
              <a:lnSpc>
                <a:spcPct val="150000"/>
              </a:lnSpc>
              <a:spcBef>
                <a:spcPts val="0"/>
              </a:spcBef>
              <a:spcAft>
                <a:spcPts val="0"/>
              </a:spcAft>
              <a:buSzPts val="1100"/>
              <a:buNone/>
            </a:pPr>
            <a:r>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Nagyon fontos többször is hangsúlyozni, hogy </a:t>
            </a:r>
            <a:r>
              <a:rPr b="1" lang="hu-HU" sz="1100">
                <a:latin typeface="Times New Roman"/>
                <a:ea typeface="Times New Roman"/>
                <a:cs typeface="Times New Roman"/>
                <a:sym typeface="Times New Roman"/>
              </a:rPr>
              <a:t>az e-kereskedelem veszélyt is jelenthet</a:t>
            </a:r>
            <a:r>
              <a:rPr lang="hu-HU" sz="1100">
                <a:latin typeface="Times New Roman"/>
                <a:ea typeface="Times New Roman"/>
                <a:cs typeface="Times New Roman"/>
                <a:sym typeface="Times New Roman"/>
              </a:rPr>
              <a:t>, amennyiben rosszul megválasztott eszközök, stratégia vagy elégtelen informatikai háttér vagy szolgáltatás nyújtásával üzemel. Fontos a gyorsan változó piac és a versenytársak folyamatos figyelése! A vásárlók digitális lenyomataiból származó információk feldolgozása és felhasználása a stratégia finomításához!</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Frissítés, frissítés!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Egy üzleti modell felépítéséről van szó:</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 stratégia fontos lépése az </a:t>
            </a:r>
            <a:r>
              <a:rPr b="1" lang="hu-HU" sz="1100">
                <a:latin typeface="Times New Roman"/>
                <a:ea typeface="Times New Roman"/>
                <a:cs typeface="Times New Roman"/>
                <a:sym typeface="Times New Roman"/>
              </a:rPr>
              <a:t>üzleti modell </a:t>
            </a:r>
            <a:r>
              <a:rPr lang="hu-HU" sz="1100">
                <a:latin typeface="Times New Roman"/>
                <a:ea typeface="Times New Roman"/>
                <a:cs typeface="Times New Roman"/>
                <a:sym typeface="Times New Roman"/>
              </a:rPr>
              <a:t>kialakítása!</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 </a:t>
            </a:r>
            <a:r>
              <a:rPr b="1" lang="hu-HU" sz="1100">
                <a:latin typeface="Times New Roman"/>
                <a:ea typeface="Times New Roman"/>
                <a:cs typeface="Times New Roman"/>
                <a:sym typeface="Times New Roman"/>
              </a:rPr>
              <a:t>célcsoport</a:t>
            </a:r>
            <a:r>
              <a:rPr lang="hu-HU" sz="1100">
                <a:latin typeface="Times New Roman"/>
                <a:ea typeface="Times New Roman"/>
                <a:cs typeface="Times New Roman"/>
                <a:sym typeface="Times New Roman"/>
              </a:rPr>
              <a:t> meghatározása, felmérése (e-készültség, igények, stb.)</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 hagyományos kereskedelemmel azonos, vagy nagyobb </a:t>
            </a:r>
            <a:r>
              <a:rPr b="1" lang="hu-HU" sz="1100">
                <a:latin typeface="Times New Roman"/>
                <a:ea typeface="Times New Roman"/>
                <a:cs typeface="Times New Roman"/>
                <a:sym typeface="Times New Roman"/>
              </a:rPr>
              <a:t>érték</a:t>
            </a:r>
            <a:r>
              <a:rPr lang="hu-HU" sz="1100">
                <a:latin typeface="Times New Roman"/>
                <a:ea typeface="Times New Roman"/>
                <a:cs typeface="Times New Roman"/>
                <a:sym typeface="Times New Roman"/>
              </a:rPr>
              <a:t> kialakítása (pl. idő, pénz megtakarítás)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 vállalkozás </a:t>
            </a:r>
            <a:r>
              <a:rPr b="1" lang="hu-HU" sz="1100">
                <a:latin typeface="Times New Roman"/>
                <a:ea typeface="Times New Roman"/>
                <a:cs typeface="Times New Roman"/>
                <a:sym typeface="Times New Roman"/>
              </a:rPr>
              <a:t>részesedése az értékből, </a:t>
            </a:r>
            <a:r>
              <a:rPr lang="hu-HU" sz="1100">
                <a:latin typeface="Times New Roman"/>
                <a:ea typeface="Times New Roman"/>
                <a:cs typeface="Times New Roman"/>
                <a:sym typeface="Times New Roman"/>
              </a:rPr>
              <a:t>a bevétel és profitszerzés modelljének kialakítása</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b="1" lang="hu-HU" sz="1100">
                <a:latin typeface="Times New Roman"/>
                <a:ea typeface="Times New Roman"/>
                <a:cs typeface="Times New Roman"/>
                <a:sym typeface="Times New Roman"/>
              </a:rPr>
              <a:t>kontrollpontok</a:t>
            </a:r>
            <a:r>
              <a:rPr lang="hu-HU" sz="1100">
                <a:latin typeface="Times New Roman"/>
                <a:ea typeface="Times New Roman"/>
                <a:cs typeface="Times New Roman"/>
                <a:sym typeface="Times New Roman"/>
              </a:rPr>
              <a:t> beépítése, a folyamatos nyereséghez a stratégiai kontrollpontokat előre meg kell határozni</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kudarc tipikus okai általában a következők: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Noto Sans Symbols"/>
              <a:buChar char="∙"/>
            </a:pPr>
            <a:r>
              <a:rPr b="1" lang="hu-HU" sz="1100">
                <a:latin typeface="Times New Roman"/>
                <a:ea typeface="Times New Roman"/>
                <a:cs typeface="Times New Roman"/>
                <a:sym typeface="Times New Roman"/>
              </a:rPr>
              <a:t>hibás feltételezések</a:t>
            </a:r>
            <a:r>
              <a:rPr lang="hu-HU" sz="1100">
                <a:latin typeface="Times New Roman"/>
                <a:ea typeface="Times New Roman"/>
                <a:cs typeface="Times New Roman"/>
                <a:sym typeface="Times New Roman"/>
              </a:rPr>
              <a:t> a piac elvárásairól a kereskedelmi folyamatok működéséről</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Noto Sans Symbols"/>
              <a:buChar char="∙"/>
            </a:pPr>
            <a:r>
              <a:rPr lang="hu-HU" sz="1100">
                <a:latin typeface="Times New Roman"/>
                <a:ea typeface="Times New Roman"/>
                <a:cs typeface="Times New Roman"/>
                <a:sym typeface="Times New Roman"/>
              </a:rPr>
              <a:t>a célcsoport „</a:t>
            </a:r>
            <a:r>
              <a:rPr b="1" lang="hu-HU" sz="1100">
                <a:latin typeface="Times New Roman"/>
                <a:ea typeface="Times New Roman"/>
                <a:cs typeface="Times New Roman"/>
                <a:sym typeface="Times New Roman"/>
              </a:rPr>
              <a:t>e-felkészületlensége</a:t>
            </a:r>
            <a:r>
              <a:rPr lang="hu-HU" sz="1100">
                <a:latin typeface="Times New Roman"/>
                <a:ea typeface="Times New Roman"/>
                <a:cs typeface="Times New Roman"/>
                <a:sym typeface="Times New Roman"/>
              </a:rPr>
              <a: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Noto Sans Symbols"/>
              <a:buChar char="∙"/>
            </a:pPr>
            <a:r>
              <a:rPr b="1" lang="hu-HU" sz="1100">
                <a:latin typeface="Times New Roman"/>
                <a:ea typeface="Times New Roman"/>
                <a:cs typeface="Times New Roman"/>
                <a:sym typeface="Times New Roman"/>
              </a:rPr>
              <a:t>költségtúllépés</a:t>
            </a:r>
            <a:r>
              <a:rPr lang="hu-HU" sz="1100">
                <a:latin typeface="Times New Roman"/>
                <a:ea typeface="Times New Roman"/>
                <a:cs typeface="Times New Roman"/>
                <a:sym typeface="Times New Roman"/>
              </a:rPr>
              <a:t>, forráselvonás a cég alap működésétől</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Noto Sans Symbols"/>
              <a:buChar char="∙"/>
            </a:pPr>
            <a:r>
              <a:rPr lang="hu-HU" sz="1100">
                <a:latin typeface="Times New Roman"/>
                <a:ea typeface="Times New Roman"/>
                <a:cs typeface="Times New Roman"/>
                <a:sym typeface="Times New Roman"/>
              </a:rPr>
              <a:t>hibás, hiányos vagy nem létező </a:t>
            </a:r>
            <a:r>
              <a:rPr b="1" lang="hu-HU" sz="1100">
                <a:latin typeface="Times New Roman"/>
                <a:ea typeface="Times New Roman"/>
                <a:cs typeface="Times New Roman"/>
                <a:sym typeface="Times New Roman"/>
              </a:rPr>
              <a:t>stratégia</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Noto Sans Symbols"/>
              <a:buChar char="∙"/>
            </a:pPr>
            <a:r>
              <a:rPr lang="hu-HU" sz="1100">
                <a:latin typeface="Times New Roman"/>
                <a:ea typeface="Times New Roman"/>
                <a:cs typeface="Times New Roman"/>
                <a:sym typeface="Times New Roman"/>
              </a:rPr>
              <a:t>a hagyományos kereskedelmi csatornák „</a:t>
            </a:r>
            <a:r>
              <a:rPr b="1" lang="hu-HU" sz="1100">
                <a:latin typeface="Times New Roman"/>
                <a:ea typeface="Times New Roman"/>
                <a:cs typeface="Times New Roman"/>
                <a:sym typeface="Times New Roman"/>
              </a:rPr>
              <a:t>hanyagolása</a:t>
            </a:r>
            <a:r>
              <a:rPr lang="hu-HU" sz="1100">
                <a:latin typeface="Times New Roman"/>
                <a:ea typeface="Times New Roman"/>
                <a:cs typeface="Times New Roman"/>
                <a:sym typeface="Times New Roman"/>
              </a:rPr>
              <a:t>”</a:t>
            </a:r>
            <a:endParaRPr sz="1050">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a:p>
        </p:txBody>
      </p:sp>
      <p:sp>
        <p:nvSpPr>
          <p:cNvPr id="192" name="Google Shape;19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rPr lang="hu-HU" sz="1100">
                <a:latin typeface="Times New Roman"/>
                <a:ea typeface="Times New Roman"/>
                <a:cs typeface="Times New Roman"/>
                <a:sym typeface="Times New Roman"/>
              </a:rPr>
              <a:t>Forrás: </a:t>
            </a:r>
            <a:r>
              <a:rPr lang="hu-HU" sz="1050">
                <a:latin typeface="Calibri"/>
                <a:ea typeface="Calibri"/>
                <a:cs typeface="Calibri"/>
                <a:sym typeface="Calibri"/>
              </a:rPr>
              <a:t>E-Business/Elektronikus kereskedelem (http://www.date.hu/~lpeter/E-business/E-Business_1-3_el%F5ad%E1s.pdf)</a:t>
            </a:r>
            <a:endParaRPr/>
          </a:p>
          <a:p>
            <a:pPr indent="0" lvl="0" marL="0" rtl="0" algn="just">
              <a:lnSpc>
                <a:spcPct val="150000"/>
              </a:lnSpc>
              <a:spcBef>
                <a:spcPts val="800"/>
              </a:spcBef>
              <a:spcAft>
                <a:spcPts val="0"/>
              </a:spcAft>
              <a:buSzPts val="1100"/>
              <a:buNone/>
            </a:pPr>
            <a:r>
              <a:t/>
            </a:r>
            <a:endParaRPr sz="1100">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a korábban kifejtettek alapján, konkrét stratégia tervezési menetrendet vázol fel.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komplex kérdések átbeszélésében segítséget nyújtanak a kiemelt területek. Fontos hangsúlyozni, hogy nem vagyunk IT szakemberek, piackutatók stb.!</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Már a stratégiai tervezésnél is nagyon fontos a megfelelő szakértők, tanácsadók bevonása és az együtt gondolkodás. Az információ gyűjtés, tájékozódás és piackutatás.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„Hogyan lehet bekapcsolódni az elektronikus kereskedelembe?”</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Meg kell ismerni a </a:t>
            </a:r>
            <a:r>
              <a:rPr b="1" lang="hu-HU" sz="1100">
                <a:latin typeface="Times New Roman"/>
                <a:ea typeface="Times New Roman"/>
                <a:cs typeface="Times New Roman"/>
                <a:sym typeface="Times New Roman"/>
              </a:rPr>
              <a:t>lehetőségeket</a:t>
            </a:r>
            <a:r>
              <a:rPr lang="hu-HU" sz="1100">
                <a:latin typeface="Times New Roman"/>
                <a:ea typeface="Times New Roman"/>
                <a:cs typeface="Times New Roman"/>
                <a:sym typeface="Times New Roman"/>
              </a:rPr>
              <a:t>, a modern technika </a:t>
            </a:r>
            <a:r>
              <a:rPr b="1" lang="hu-HU" sz="1100">
                <a:latin typeface="Times New Roman"/>
                <a:ea typeface="Times New Roman"/>
                <a:cs typeface="Times New Roman"/>
                <a:sym typeface="Times New Roman"/>
              </a:rPr>
              <a:t>képességeit</a:t>
            </a:r>
            <a:r>
              <a:rPr lang="hu-HU" sz="1100">
                <a:latin typeface="Times New Roman"/>
                <a:ea typeface="Times New Roman"/>
                <a:cs typeface="Times New Roman"/>
                <a:sym typeface="Times New Roman"/>
              </a:rPr>
              <a:t>, a már </a:t>
            </a:r>
            <a:r>
              <a:rPr b="1" lang="hu-HU" sz="1100">
                <a:latin typeface="Times New Roman"/>
                <a:ea typeface="Times New Roman"/>
                <a:cs typeface="Times New Roman"/>
                <a:sym typeface="Times New Roman"/>
              </a:rPr>
              <a:t>működő</a:t>
            </a:r>
            <a:r>
              <a:rPr lang="hu-HU" sz="1100">
                <a:latin typeface="Times New Roman"/>
                <a:ea typeface="Times New Roman"/>
                <a:cs typeface="Times New Roman"/>
                <a:sym typeface="Times New Roman"/>
              </a:rPr>
              <a:t> és sikeresnek bizonyult </a:t>
            </a:r>
            <a:r>
              <a:rPr b="1" lang="hu-HU" sz="1100">
                <a:latin typeface="Times New Roman"/>
                <a:ea typeface="Times New Roman"/>
                <a:cs typeface="Times New Roman"/>
                <a:sym typeface="Times New Roman"/>
              </a:rPr>
              <a:t>megoldásokat</a:t>
            </a:r>
            <a:r>
              <a:rPr lang="hu-HU" sz="1100">
                <a:latin typeface="Times New Roman"/>
                <a:ea typeface="Times New Roman"/>
                <a:cs typeface="Times New Roman"/>
                <a:sym typeface="Times New Roman"/>
              </a:rPr>
              <a:t>, </a:t>
            </a:r>
            <a:r>
              <a:rPr b="1" lang="hu-HU" sz="1100">
                <a:latin typeface="Times New Roman"/>
                <a:ea typeface="Times New Roman"/>
                <a:cs typeface="Times New Roman"/>
                <a:sym typeface="Times New Roman"/>
              </a:rPr>
              <a:t>modelleket</a:t>
            </a:r>
            <a:r>
              <a:rPr lang="hu-HU" sz="1100">
                <a:latin typeface="Times New Roman"/>
                <a:ea typeface="Times New Roman"/>
                <a:cs typeface="Times New Roman"/>
                <a:sym typeface="Times New Roman"/>
              </a:rPr>
              <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Mérjük fel pontosan és ismerjük meg a lehetőségeinket!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az internet és az IT által kínált </a:t>
            </a:r>
            <a:r>
              <a:rPr b="1" lang="hu-HU" sz="1100">
                <a:latin typeface="Times New Roman"/>
                <a:ea typeface="Times New Roman"/>
                <a:cs typeface="Times New Roman"/>
                <a:sym typeface="Times New Roman"/>
              </a:rPr>
              <a:t>új lehetőségekről </a:t>
            </a:r>
            <a:r>
              <a:rPr lang="hu-HU" sz="1100">
                <a:latin typeface="Times New Roman"/>
                <a:ea typeface="Times New Roman"/>
                <a:cs typeface="Times New Roman"/>
                <a:sym typeface="Times New Roman"/>
              </a:rPr>
              <a:t>szóló információk beszerzése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érdeklődés az új lehetőségek iránt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szaktanácsadó igénybevétele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önképzés, képzés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e-kereskedelmi tréning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Gondoljuk át milyen szerepe lehet az </a:t>
            </a:r>
            <a:r>
              <a:rPr b="1" lang="hu-HU" sz="1100">
                <a:latin typeface="Times New Roman"/>
                <a:ea typeface="Times New Roman"/>
                <a:cs typeface="Times New Roman"/>
                <a:sym typeface="Times New Roman"/>
              </a:rPr>
              <a:t>elektronikus kereskedelemnek </a:t>
            </a:r>
            <a:r>
              <a:rPr lang="hu-HU" sz="1100">
                <a:latin typeface="Times New Roman"/>
                <a:ea typeface="Times New Roman"/>
                <a:cs typeface="Times New Roman"/>
                <a:sym typeface="Times New Roman"/>
              </a:rPr>
              <a:t>a </a:t>
            </a:r>
            <a:r>
              <a:rPr b="1" lang="hu-HU" sz="1100">
                <a:latin typeface="Times New Roman"/>
                <a:ea typeface="Times New Roman"/>
                <a:cs typeface="Times New Roman"/>
                <a:sym typeface="Times New Roman"/>
              </a:rPr>
              <a:t>vállalat stratégiájában</a:t>
            </a:r>
            <a:r>
              <a:rPr lang="hu-HU" sz="1100">
                <a:latin typeface="Times New Roman"/>
                <a:ea typeface="Times New Roman"/>
                <a:cs typeface="Times New Roman"/>
                <a:sym typeface="Times New Roman"/>
              </a:rPr>
              <a:t>, milyen </a:t>
            </a:r>
            <a:r>
              <a:rPr b="1" lang="hu-HU" sz="1100">
                <a:latin typeface="Times New Roman"/>
                <a:ea typeface="Times New Roman"/>
                <a:cs typeface="Times New Roman"/>
                <a:sym typeface="Times New Roman"/>
              </a:rPr>
              <a:t>előnyök</a:t>
            </a:r>
            <a:r>
              <a:rPr lang="hu-HU" sz="1100">
                <a:latin typeface="Times New Roman"/>
                <a:ea typeface="Times New Roman"/>
                <a:cs typeface="Times New Roman"/>
                <a:sym typeface="Times New Roman"/>
              </a:rPr>
              <a:t> származhatnak belőle!</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Elemezzük a </a:t>
            </a:r>
            <a:r>
              <a:rPr b="1" lang="hu-HU" sz="1100">
                <a:latin typeface="Times New Roman"/>
                <a:ea typeface="Times New Roman"/>
                <a:cs typeface="Times New Roman"/>
                <a:sym typeface="Times New Roman"/>
              </a:rPr>
              <a:t>piacot</a:t>
            </a:r>
            <a:r>
              <a:rPr lang="hu-HU" sz="1100">
                <a:latin typeface="Times New Roman"/>
                <a:ea typeface="Times New Roman"/>
                <a:cs typeface="Times New Roman"/>
                <a:sym typeface="Times New Roman"/>
              </a:rPr>
              <a:t>, a </a:t>
            </a:r>
            <a:r>
              <a:rPr b="1" lang="hu-HU" sz="1100">
                <a:latin typeface="Times New Roman"/>
                <a:ea typeface="Times New Roman"/>
                <a:cs typeface="Times New Roman"/>
                <a:sym typeface="Times New Roman"/>
              </a:rPr>
              <a:t>vevők</a:t>
            </a:r>
            <a:r>
              <a:rPr lang="hu-HU" sz="1100">
                <a:latin typeface="Times New Roman"/>
                <a:ea typeface="Times New Roman"/>
                <a:cs typeface="Times New Roman"/>
                <a:sym typeface="Times New Roman"/>
              </a:rPr>
              <a:t> vásárlási szokásait, az iparági </a:t>
            </a:r>
            <a:r>
              <a:rPr b="1" lang="hu-HU" sz="1100">
                <a:latin typeface="Times New Roman"/>
                <a:ea typeface="Times New Roman"/>
                <a:cs typeface="Times New Roman"/>
                <a:sym typeface="Times New Roman"/>
              </a:rPr>
              <a:t>értékláncot</a:t>
            </a:r>
            <a:r>
              <a:rPr lang="hu-HU" sz="1100">
                <a:latin typeface="Times New Roman"/>
                <a:ea typeface="Times New Roman"/>
                <a:cs typeface="Times New Roman"/>
                <a:sym typeface="Times New Roman"/>
              </a:rPr>
              <a:t>, a </a:t>
            </a:r>
            <a:r>
              <a:rPr b="1" lang="hu-HU" sz="1100">
                <a:latin typeface="Times New Roman"/>
                <a:ea typeface="Times New Roman"/>
                <a:cs typeface="Times New Roman"/>
                <a:sym typeface="Times New Roman"/>
              </a:rPr>
              <a:t>versenytársak</a:t>
            </a:r>
            <a:r>
              <a:rPr lang="hu-HU" sz="1100">
                <a:latin typeface="Times New Roman"/>
                <a:ea typeface="Times New Roman"/>
                <a:cs typeface="Times New Roman"/>
                <a:sym typeface="Times New Roman"/>
              </a:rPr>
              <a:t> várható lépéseit!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Elemezzük </a:t>
            </a:r>
            <a:r>
              <a:rPr b="1" lang="hu-HU" sz="1100">
                <a:latin typeface="Times New Roman"/>
                <a:ea typeface="Times New Roman"/>
                <a:cs typeface="Times New Roman"/>
                <a:sym typeface="Times New Roman"/>
              </a:rPr>
              <a:t>a vállalat adottságait</a:t>
            </a:r>
            <a:r>
              <a:rPr lang="hu-HU" sz="1100">
                <a:latin typeface="Times New Roman"/>
                <a:ea typeface="Times New Roman"/>
                <a:cs typeface="Times New Roman"/>
                <a:sym typeface="Times New Roman"/>
              </a:rPr>
              <a:t>, a </a:t>
            </a:r>
            <a:r>
              <a:rPr b="1" lang="hu-HU" sz="1100">
                <a:latin typeface="Times New Roman"/>
                <a:ea typeface="Times New Roman"/>
                <a:cs typeface="Times New Roman"/>
                <a:sym typeface="Times New Roman"/>
              </a:rPr>
              <a:t>technikai lehetőségeket</a:t>
            </a:r>
            <a:r>
              <a:rPr lang="hu-HU" sz="1100">
                <a:latin typeface="Times New Roman"/>
                <a:ea typeface="Times New Roman"/>
                <a:cs typeface="Times New Roman"/>
                <a:sym typeface="Times New Roman"/>
              </a:rPr>
              <a:t>, a mozgósítható </a:t>
            </a:r>
            <a:r>
              <a:rPr b="1" lang="hu-HU" sz="1100">
                <a:latin typeface="Times New Roman"/>
                <a:ea typeface="Times New Roman"/>
                <a:cs typeface="Times New Roman"/>
                <a:sym typeface="Times New Roman"/>
              </a:rPr>
              <a:t>anyagi és emberi erőforrásokat</a:t>
            </a:r>
            <a:r>
              <a:rPr lang="hu-HU" sz="1100">
                <a:latin typeface="Times New Roman"/>
                <a:ea typeface="Times New Roman"/>
                <a:cs typeface="Times New Roman"/>
                <a:sym typeface="Times New Roman"/>
              </a:rPr>
              <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Tervezzük meg az alkalmazható </a:t>
            </a:r>
            <a:r>
              <a:rPr b="1" lang="hu-HU" sz="1100">
                <a:latin typeface="Times New Roman"/>
                <a:ea typeface="Times New Roman"/>
                <a:cs typeface="Times New Roman"/>
                <a:sym typeface="Times New Roman"/>
              </a:rPr>
              <a:t>elektronikus üzleti modellt</a:t>
            </a:r>
            <a:r>
              <a:rPr lang="hu-HU" sz="1100">
                <a:latin typeface="Times New Roman"/>
                <a:ea typeface="Times New Roman"/>
                <a:cs typeface="Times New Roman"/>
                <a:sym typeface="Times New Roman"/>
              </a:rPr>
              <a:t>, készítsünk pontos </a:t>
            </a:r>
            <a:r>
              <a:rPr b="1" lang="hu-HU" sz="1100">
                <a:latin typeface="Times New Roman"/>
                <a:ea typeface="Times New Roman"/>
                <a:cs typeface="Times New Roman"/>
                <a:sym typeface="Times New Roman"/>
              </a:rPr>
              <a:t>tervet</a:t>
            </a:r>
            <a:r>
              <a:rPr lang="hu-HU" sz="1100">
                <a:latin typeface="Times New Roman"/>
                <a:ea typeface="Times New Roman"/>
                <a:cs typeface="Times New Roman"/>
                <a:sym typeface="Times New Roman"/>
              </a:rPr>
              <a:t> a megvalósításhoz, </a:t>
            </a:r>
            <a:r>
              <a:rPr b="1" lang="hu-HU" sz="1100">
                <a:latin typeface="Times New Roman"/>
                <a:ea typeface="Times New Roman"/>
                <a:cs typeface="Times New Roman"/>
                <a:sym typeface="Times New Roman"/>
              </a:rPr>
              <a:t>költségvetést</a:t>
            </a:r>
            <a:r>
              <a:rPr lang="hu-HU" sz="1100">
                <a:latin typeface="Times New Roman"/>
                <a:ea typeface="Times New Roman"/>
                <a:cs typeface="Times New Roman"/>
                <a:sym typeface="Times New Roman"/>
              </a:rPr>
              <a:t>, végezzünk gazdaságossági és megtérülési </a:t>
            </a:r>
            <a:r>
              <a:rPr b="1" lang="hu-HU" sz="1100">
                <a:latin typeface="Times New Roman"/>
                <a:ea typeface="Times New Roman"/>
                <a:cs typeface="Times New Roman"/>
                <a:sym typeface="Times New Roman"/>
              </a:rPr>
              <a:t>számításokat</a:t>
            </a:r>
            <a:r>
              <a:rPr lang="hu-HU" sz="1100">
                <a:latin typeface="Times New Roman"/>
                <a:ea typeface="Times New Roman"/>
                <a:cs typeface="Times New Roman"/>
                <a:sym typeface="Times New Roman"/>
              </a:rPr>
              <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Mérjük fel a </a:t>
            </a:r>
            <a:r>
              <a:rPr b="1" lang="hu-HU" sz="1100">
                <a:latin typeface="Times New Roman"/>
                <a:ea typeface="Times New Roman"/>
                <a:cs typeface="Times New Roman"/>
                <a:sym typeface="Times New Roman"/>
              </a:rPr>
              <a:t>kockázatokat</a:t>
            </a:r>
            <a:r>
              <a:rPr lang="hu-HU" sz="1100">
                <a:latin typeface="Times New Roman"/>
                <a:ea typeface="Times New Roman"/>
                <a:cs typeface="Times New Roman"/>
                <a:sym typeface="Times New Roman"/>
              </a:rPr>
              <a:t>, gondoljuk át a kiküszöbölésük, illetve a csökkentésükkel kapcsolatos lehetőségeket és teendőket!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Döntsük el, hogy a </a:t>
            </a:r>
            <a:r>
              <a:rPr b="1" lang="hu-HU" sz="1100">
                <a:latin typeface="Times New Roman"/>
                <a:ea typeface="Times New Roman"/>
                <a:cs typeface="Times New Roman"/>
                <a:sym typeface="Times New Roman"/>
              </a:rPr>
              <a:t>megvalósítás</a:t>
            </a:r>
            <a:r>
              <a:rPr lang="hu-HU" sz="1100">
                <a:latin typeface="Times New Roman"/>
                <a:ea typeface="Times New Roman"/>
                <a:cs typeface="Times New Roman"/>
                <a:sym typeface="Times New Roman"/>
              </a:rPr>
              <a:t> és a működtetés során a vállalat mit akar a maga embereivel és eszközeivel csinálni, és mit kíván másokra bízni!</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Válasszuk ki az elektronikus csatornán értékesíthető </a:t>
            </a:r>
            <a:r>
              <a:rPr b="1" lang="hu-HU" sz="1100">
                <a:latin typeface="Times New Roman"/>
                <a:ea typeface="Times New Roman"/>
                <a:cs typeface="Times New Roman"/>
                <a:sym typeface="Times New Roman"/>
              </a:rPr>
              <a:t>termékeket</a:t>
            </a:r>
            <a:r>
              <a:rPr lang="hu-HU" sz="1100">
                <a:latin typeface="Times New Roman"/>
                <a:ea typeface="Times New Roman"/>
                <a:cs typeface="Times New Roman"/>
                <a:sym typeface="Times New Roman"/>
              </a:rPr>
              <a:t>, azonosítsuk azokat a </a:t>
            </a:r>
            <a:r>
              <a:rPr b="1" lang="hu-HU" sz="1100">
                <a:latin typeface="Times New Roman"/>
                <a:ea typeface="Times New Roman"/>
                <a:cs typeface="Times New Roman"/>
                <a:sym typeface="Times New Roman"/>
              </a:rPr>
              <a:t>vevőket</a:t>
            </a:r>
            <a:r>
              <a:rPr lang="hu-HU" sz="1100">
                <a:latin typeface="Times New Roman"/>
                <a:ea typeface="Times New Roman"/>
                <a:cs typeface="Times New Roman"/>
                <a:sym typeface="Times New Roman"/>
              </a:rPr>
              <a:t>, akik tudnak és akarnak elektronikus úton vásárolni!</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Tervezzük és szervezzük meg az elektronikus kereskedelem </a:t>
            </a:r>
            <a:r>
              <a:rPr b="1" lang="hu-HU" sz="1100">
                <a:latin typeface="Times New Roman"/>
                <a:ea typeface="Times New Roman"/>
                <a:cs typeface="Times New Roman"/>
                <a:sym typeface="Times New Roman"/>
              </a:rPr>
              <a:t>folyamatát</a:t>
            </a:r>
            <a:r>
              <a:rPr lang="hu-HU" sz="1100">
                <a:latin typeface="Times New Roman"/>
                <a:ea typeface="Times New Roman"/>
                <a:cs typeface="Times New Roman"/>
                <a:sym typeface="Times New Roman"/>
              </a:rPr>
              <a:t>, válasszuk ki a </a:t>
            </a:r>
            <a:r>
              <a:rPr b="1" lang="hu-HU" sz="1100">
                <a:latin typeface="Times New Roman"/>
                <a:ea typeface="Times New Roman"/>
                <a:cs typeface="Times New Roman"/>
                <a:sym typeface="Times New Roman"/>
              </a:rPr>
              <a:t>fizetés módját</a:t>
            </a:r>
            <a:r>
              <a:rPr lang="hu-HU" sz="1100">
                <a:latin typeface="Times New Roman"/>
                <a:ea typeface="Times New Roman"/>
                <a:cs typeface="Times New Roman"/>
                <a:sym typeface="Times New Roman"/>
              </a:rPr>
              <a:t>, szervezzük meg a </a:t>
            </a:r>
            <a:r>
              <a:rPr b="1" lang="hu-HU" sz="1100">
                <a:latin typeface="Times New Roman"/>
                <a:ea typeface="Times New Roman"/>
                <a:cs typeface="Times New Roman"/>
                <a:sym typeface="Times New Roman"/>
              </a:rPr>
              <a:t>lebonyolítását</a:t>
            </a:r>
            <a:r>
              <a:rPr lang="hu-HU" sz="1100">
                <a:latin typeface="Times New Roman"/>
                <a:ea typeface="Times New Roman"/>
                <a:cs typeface="Times New Roman"/>
                <a:sym typeface="Times New Roman"/>
              </a:rPr>
              <a:t>!</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rPr lang="hu-HU" sz="1100">
                <a:latin typeface="Times New Roman"/>
                <a:ea typeface="Times New Roman"/>
                <a:cs typeface="Times New Roman"/>
                <a:sym typeface="Times New Roman"/>
              </a:rPr>
              <a:t>Forrás: : </a:t>
            </a:r>
            <a:r>
              <a:rPr lang="hu-HU" sz="1050">
                <a:latin typeface="Calibri"/>
                <a:ea typeface="Calibri"/>
                <a:cs typeface="Calibri"/>
                <a:sym typeface="Calibri"/>
              </a:rPr>
              <a:t>E-Business/Elektronikus kereskedelem (http://www.date.hu/~lpeter/E-business/E-Business_1-3_el%F5ad%E1s.pdf)</a:t>
            </a:r>
            <a:endParaRPr/>
          </a:p>
          <a:p>
            <a:pPr indent="0" lvl="0" marL="0" rtl="0" algn="just">
              <a:lnSpc>
                <a:spcPct val="150000"/>
              </a:lnSpc>
              <a:spcBef>
                <a:spcPts val="800"/>
              </a:spcBef>
              <a:spcAft>
                <a:spcPts val="0"/>
              </a:spcAft>
              <a:buSzPts val="1100"/>
              <a:buNone/>
            </a:pPr>
            <a:r>
              <a:t/>
            </a:r>
            <a:endParaRPr sz="1100">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az eddigi gondolatmenetet folytatva, részletesebb és konkrét feladatok ismertetésével, nyomatékosítja a megvalósítás lépéseit.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t/>
            </a:r>
            <a:endParaRPr i="1" sz="1100">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i="1" lang="hu-HU" sz="1100">
                <a:latin typeface="Times New Roman"/>
                <a:ea typeface="Times New Roman"/>
                <a:cs typeface="Times New Roman"/>
                <a:sym typeface="Times New Roman"/>
              </a:rPr>
              <a:t>(A felsorolás átbeszélése közben, érdemes újra és újra elmondani, hogy a legfontosabb a megfelelő szakértők bevonása, a felkészültség és a folyamatos kontroll.)</a:t>
            </a:r>
            <a:endParaRPr/>
          </a:p>
          <a:p>
            <a:pPr indent="0" lvl="0" marL="0" rtl="0" algn="just">
              <a:lnSpc>
                <a:spcPct val="150000"/>
              </a:lnSpc>
              <a:spcBef>
                <a:spcPts val="0"/>
              </a:spcBef>
              <a:spcAft>
                <a:spcPts val="0"/>
              </a:spcAft>
              <a:buSzPts val="1100"/>
              <a:buNone/>
            </a:pPr>
            <a:r>
              <a:t/>
            </a:r>
            <a:endParaRPr i="1" sz="1100">
              <a:latin typeface="Times New Roman"/>
              <a:ea typeface="Times New Roman"/>
              <a:cs typeface="Times New Roman"/>
              <a:sym typeface="Times New Roman"/>
            </a:endParaRPr>
          </a:p>
          <a:p>
            <a:pPr indent="0" lvl="0" marL="0" marR="0" rtl="0" algn="l">
              <a:lnSpc>
                <a:spcPct val="90000"/>
              </a:lnSpc>
              <a:spcBef>
                <a:spcPts val="1000"/>
              </a:spcBef>
              <a:spcAft>
                <a:spcPts val="0"/>
              </a:spcAft>
              <a:buClr>
                <a:srgbClr val="3F3F3F"/>
              </a:buClr>
              <a:buSzPts val="1600"/>
              <a:buFont typeface="Arial"/>
              <a:buNone/>
            </a:pPr>
            <a:r>
              <a:rPr b="1" i="0" lang="hu-HU" sz="1400" u="none" cap="none" strike="noStrike">
                <a:solidFill>
                  <a:srgbClr val="3F3F3F"/>
                </a:solidFill>
                <a:latin typeface="Calibri"/>
                <a:ea typeface="Calibri"/>
                <a:cs typeface="Calibri"/>
                <a:sym typeface="Calibri"/>
              </a:rPr>
              <a:t>A megvalósítás:</a:t>
            </a:r>
            <a:endParaRPr/>
          </a:p>
          <a:p>
            <a:pPr indent="0" lvl="0" marL="0" rtl="0" algn="l">
              <a:lnSpc>
                <a:spcPct val="100000"/>
              </a:lnSpc>
              <a:spcBef>
                <a:spcPts val="0"/>
              </a:spcBef>
              <a:spcAft>
                <a:spcPts val="0"/>
              </a:spcAft>
              <a:buSzPts val="1100"/>
              <a:buNone/>
            </a:pPr>
            <a:r>
              <a:rPr b="1" lang="hu-HU" sz="1400"/>
              <a:t>Válasszuk ki a közreműködő partnereket és biztosítsuk a saját munkatársak elkötelezettségét!</a:t>
            </a:r>
            <a:endParaRPr/>
          </a:p>
          <a:p>
            <a:pPr indent="-285750" lvl="0" marL="285750" rtl="0" algn="l">
              <a:lnSpc>
                <a:spcPct val="100000"/>
              </a:lnSpc>
              <a:spcBef>
                <a:spcPts val="0"/>
              </a:spcBef>
              <a:spcAft>
                <a:spcPts val="0"/>
              </a:spcAft>
              <a:buClr>
                <a:schemeClr val="dk1"/>
              </a:buClr>
              <a:buSzPts val="1600"/>
              <a:buFont typeface="Arial"/>
              <a:buChar char="•"/>
            </a:pPr>
            <a:r>
              <a:rPr lang="hu-HU" sz="1400"/>
              <a:t>Válasszuk ki a szükséges </a:t>
            </a:r>
            <a:r>
              <a:rPr b="1" lang="hu-HU" sz="1400"/>
              <a:t>szállítókat</a:t>
            </a:r>
            <a:r>
              <a:rPr lang="hu-HU" sz="1400"/>
              <a:t>, </a:t>
            </a:r>
            <a:r>
              <a:rPr b="1" lang="hu-HU" sz="1400"/>
              <a:t>közreműködőket</a:t>
            </a:r>
            <a:r>
              <a:rPr lang="hu-HU" sz="1400"/>
              <a:t>, </a:t>
            </a:r>
            <a:r>
              <a:rPr b="1" lang="hu-HU" sz="1400"/>
              <a:t>tanácsadókat</a:t>
            </a:r>
            <a:r>
              <a:rPr lang="hu-HU" sz="1400"/>
              <a:t>, </a:t>
            </a:r>
            <a:r>
              <a:rPr b="1" lang="hu-HU" sz="1400"/>
              <a:t>szolgáltatókat</a:t>
            </a:r>
            <a:r>
              <a:rPr lang="hu-HU" sz="1400"/>
              <a:t>, kössünk szerződést velük, ellenőrizzük a munkájukat!</a:t>
            </a:r>
            <a:endParaRPr/>
          </a:p>
          <a:p>
            <a:pPr indent="-285750" lvl="0" marL="285750" rtl="0" algn="l">
              <a:lnSpc>
                <a:spcPct val="100000"/>
              </a:lnSpc>
              <a:spcBef>
                <a:spcPts val="0"/>
              </a:spcBef>
              <a:spcAft>
                <a:spcPts val="0"/>
              </a:spcAft>
              <a:buClr>
                <a:schemeClr val="dk1"/>
              </a:buClr>
              <a:buSzPts val="1600"/>
              <a:buFont typeface="Arial"/>
              <a:buChar char="•"/>
            </a:pPr>
            <a:r>
              <a:rPr lang="hu-HU" sz="1400"/>
              <a:t>Illesszük be az elektronikus kereskedelmet a </a:t>
            </a:r>
            <a:r>
              <a:rPr b="1" lang="hu-HU" sz="1400"/>
              <a:t>vállalat szervezeti és működési rendjébe</a:t>
            </a:r>
            <a:r>
              <a:rPr lang="hu-HU" sz="1400"/>
              <a:t>, szervezzük át a </a:t>
            </a:r>
            <a:r>
              <a:rPr b="1" lang="hu-HU" sz="1400"/>
              <a:t>logisztikai, informatikai</a:t>
            </a:r>
            <a:r>
              <a:rPr lang="hu-HU" sz="1400"/>
              <a:t> és egyéb </a:t>
            </a:r>
            <a:r>
              <a:rPr b="1" lang="hu-HU" sz="1400"/>
              <a:t>rendszereket, folyamatokat!</a:t>
            </a:r>
            <a:endParaRPr/>
          </a:p>
          <a:p>
            <a:pPr indent="-285750" lvl="0" marL="285750" rtl="0" algn="l">
              <a:lnSpc>
                <a:spcPct val="100000"/>
              </a:lnSpc>
              <a:spcBef>
                <a:spcPts val="0"/>
              </a:spcBef>
              <a:spcAft>
                <a:spcPts val="0"/>
              </a:spcAft>
              <a:buClr>
                <a:schemeClr val="dk1"/>
              </a:buClr>
              <a:buSzPts val="1600"/>
              <a:buFont typeface="Arial"/>
              <a:buChar char="•"/>
            </a:pPr>
            <a:r>
              <a:rPr lang="hu-HU" sz="1400"/>
              <a:t>Készítsük fel, motiváljuk és menedzseljük a </a:t>
            </a:r>
            <a:r>
              <a:rPr b="1" lang="hu-HU" sz="1400"/>
              <a:t>közreműködőket!</a:t>
            </a:r>
            <a:endParaRPr/>
          </a:p>
          <a:p>
            <a:pPr indent="-184150" lvl="0" marL="285750" rtl="0" algn="l">
              <a:lnSpc>
                <a:spcPct val="100000"/>
              </a:lnSpc>
              <a:spcBef>
                <a:spcPts val="0"/>
              </a:spcBef>
              <a:spcAft>
                <a:spcPts val="0"/>
              </a:spcAft>
              <a:buClr>
                <a:schemeClr val="dk1"/>
              </a:buClr>
              <a:buSzPts val="1600"/>
              <a:buFont typeface="Arial"/>
              <a:buNone/>
            </a:pPr>
            <a:r>
              <a:t/>
            </a:r>
            <a:endParaRPr b="1" sz="1400"/>
          </a:p>
          <a:p>
            <a:pPr indent="0" lvl="0" marL="0" rtl="0" algn="l">
              <a:lnSpc>
                <a:spcPct val="100000"/>
              </a:lnSpc>
              <a:spcBef>
                <a:spcPts val="0"/>
              </a:spcBef>
              <a:spcAft>
                <a:spcPts val="0"/>
              </a:spcAft>
              <a:buSzPts val="1100"/>
              <a:buNone/>
            </a:pPr>
            <a:r>
              <a:rPr b="1" lang="hu-HU" sz="1400"/>
              <a:t>Készítsük el a megvalósításhoz szükséges IT infrastruktúrát!</a:t>
            </a:r>
            <a:endParaRPr/>
          </a:p>
          <a:p>
            <a:pPr indent="-285750" lvl="0" marL="285750" rtl="0" algn="l">
              <a:lnSpc>
                <a:spcPct val="100000"/>
              </a:lnSpc>
              <a:spcBef>
                <a:spcPts val="0"/>
              </a:spcBef>
              <a:spcAft>
                <a:spcPts val="0"/>
              </a:spcAft>
              <a:buClr>
                <a:schemeClr val="dk1"/>
              </a:buClr>
              <a:buSzPts val="1600"/>
              <a:buFont typeface="Arial"/>
              <a:buChar char="•"/>
            </a:pPr>
            <a:r>
              <a:rPr lang="hu-HU" sz="1400"/>
              <a:t>Kereskedelmi célú </a:t>
            </a:r>
            <a:r>
              <a:rPr b="1" lang="hu-HU" sz="1400"/>
              <a:t>webhely</a:t>
            </a:r>
            <a:r>
              <a:rPr lang="hu-HU" sz="1400"/>
              <a:t> kiépítése.</a:t>
            </a:r>
            <a:endParaRPr/>
          </a:p>
          <a:p>
            <a:pPr indent="-285750" lvl="0" marL="285750" rtl="0" algn="l">
              <a:lnSpc>
                <a:spcPct val="100000"/>
              </a:lnSpc>
              <a:spcBef>
                <a:spcPts val="0"/>
              </a:spcBef>
              <a:spcAft>
                <a:spcPts val="0"/>
              </a:spcAft>
              <a:buClr>
                <a:schemeClr val="dk1"/>
              </a:buClr>
              <a:buSzPts val="1600"/>
              <a:buFont typeface="Arial"/>
              <a:buChar char="•"/>
            </a:pPr>
            <a:r>
              <a:rPr lang="hu-HU" sz="1400"/>
              <a:t>Domain név választása, </a:t>
            </a:r>
            <a:r>
              <a:rPr b="1" lang="hu-HU" sz="1400"/>
              <a:t>adminisztrációs és regisztrációs </a:t>
            </a:r>
            <a:r>
              <a:rPr lang="hu-HU" sz="1400"/>
              <a:t>feladatok.</a:t>
            </a:r>
            <a:endParaRPr/>
          </a:p>
          <a:p>
            <a:pPr indent="-285750" lvl="0" marL="285750" rtl="0" algn="l">
              <a:lnSpc>
                <a:spcPct val="100000"/>
              </a:lnSpc>
              <a:spcBef>
                <a:spcPts val="0"/>
              </a:spcBef>
              <a:spcAft>
                <a:spcPts val="0"/>
              </a:spcAft>
              <a:buClr>
                <a:schemeClr val="dk1"/>
              </a:buClr>
              <a:buSzPts val="1600"/>
              <a:buFont typeface="Arial"/>
              <a:buChar char="•"/>
            </a:pPr>
            <a:r>
              <a:rPr lang="hu-HU" sz="1400"/>
              <a:t>A szükséges </a:t>
            </a:r>
            <a:r>
              <a:rPr b="1" lang="hu-HU" sz="1400"/>
              <a:t>hardver- és szoftvereszközök kiválasztása</a:t>
            </a:r>
            <a:r>
              <a:rPr lang="hu-HU" sz="1400"/>
              <a:t>, a szükséges hálózatok, kapcsolatok kiépítése.</a:t>
            </a:r>
            <a:endParaRPr/>
          </a:p>
          <a:p>
            <a:pPr indent="-285750" lvl="0" marL="285750" rtl="0" algn="l">
              <a:lnSpc>
                <a:spcPct val="100000"/>
              </a:lnSpc>
              <a:spcBef>
                <a:spcPts val="0"/>
              </a:spcBef>
              <a:spcAft>
                <a:spcPts val="0"/>
              </a:spcAft>
              <a:buClr>
                <a:schemeClr val="dk1"/>
              </a:buClr>
              <a:buSzPts val="1600"/>
              <a:buFont typeface="Arial"/>
              <a:buChar char="•"/>
            </a:pPr>
            <a:r>
              <a:rPr lang="hu-HU" sz="1400"/>
              <a:t>Elektronikus áru- és/vagy szolgáltatáskatalógus, az elektronikus kereskedelmet szolgáló </a:t>
            </a:r>
            <a:r>
              <a:rPr b="1" lang="hu-HU" sz="1400"/>
              <a:t>adatbázisok</a:t>
            </a:r>
            <a:r>
              <a:rPr lang="hu-HU" sz="1400"/>
              <a:t> felépítése.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rPr lang="hu-HU" sz="1100">
                <a:latin typeface="Times New Roman"/>
                <a:ea typeface="Times New Roman"/>
                <a:cs typeface="Times New Roman"/>
                <a:sym typeface="Times New Roman"/>
              </a:rPr>
              <a:t>Forrás: </a:t>
            </a:r>
            <a:r>
              <a:rPr lang="hu-HU" sz="1050">
                <a:latin typeface="Calibri"/>
                <a:ea typeface="Calibri"/>
                <a:cs typeface="Calibri"/>
                <a:sym typeface="Calibri"/>
              </a:rPr>
              <a:t>E-Business/Elektronikus kereskedelem (http://www.date.hu/~lpeter/E-business/E-Business_1-3_el%F5ad%E1s.pdf)</a:t>
            </a:r>
            <a:endParaRPr/>
          </a:p>
          <a:p>
            <a:pPr indent="0" lvl="0" marL="0" rtl="0" algn="l">
              <a:lnSpc>
                <a:spcPct val="107000"/>
              </a:lnSpc>
              <a:spcBef>
                <a:spcPts val="800"/>
              </a:spcBef>
              <a:spcAft>
                <a:spcPts val="0"/>
              </a:spcAft>
              <a:buSzPts val="1100"/>
              <a:buNone/>
            </a:pPr>
            <a:r>
              <a:t/>
            </a:r>
            <a:endParaRPr sz="1100">
              <a:latin typeface="Times New Roman"/>
              <a:ea typeface="Times New Roman"/>
              <a:cs typeface="Times New Roman"/>
              <a:sym typeface="Times New Roman"/>
            </a:endParaRPr>
          </a:p>
          <a:p>
            <a:pPr indent="0" lvl="0" marL="0" rtl="0" algn="l">
              <a:lnSpc>
                <a:spcPct val="107000"/>
              </a:lnSpc>
              <a:spcBef>
                <a:spcPts val="800"/>
              </a:spcBef>
              <a:spcAft>
                <a:spcPts val="0"/>
              </a:spcAft>
              <a:buSzPts val="1100"/>
              <a:buNone/>
            </a:pPr>
            <a:r>
              <a:rPr lang="hu-HU" sz="1100">
                <a:latin typeface="Times New Roman"/>
                <a:ea typeface="Times New Roman"/>
                <a:cs typeface="Times New Roman"/>
                <a:sym typeface="Times New Roman"/>
              </a:rPr>
              <a:t>Szöveg</a:t>
            </a:r>
            <a:r>
              <a:rPr lang="hu-HU" sz="1050">
                <a:latin typeface="Calibri"/>
                <a:ea typeface="Calibri"/>
                <a:cs typeface="Calibri"/>
                <a:sym typeface="Calibri"/>
              </a:rPr>
              <a:t>:</a:t>
            </a:r>
            <a:endParaRPr/>
          </a:p>
          <a:p>
            <a:pPr indent="0" lvl="0" marL="0" rtl="0" algn="just">
              <a:lnSpc>
                <a:spcPct val="150000"/>
              </a:lnSpc>
              <a:spcBef>
                <a:spcPts val="800"/>
              </a:spcBef>
              <a:spcAft>
                <a:spcPts val="0"/>
              </a:spcAft>
              <a:buSzPts val="1100"/>
              <a:buNone/>
            </a:pPr>
            <a:r>
              <a:rPr lang="hu-HU" sz="1100">
                <a:latin typeface="Times New Roman"/>
                <a:ea typeface="Times New Roman"/>
                <a:cs typeface="Times New Roman"/>
                <a:sym typeface="Times New Roman"/>
              </a:rPr>
              <a:t>A tervezés és a fejlesztések végrehajtásával nem ér véget a piacra lépés. A bevezetés és a megfelelő kommunikáció (külső, belső) stratégiai jelentőségű.</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Ennek lépéseit mutatja be a dia.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A FEJLESZTÉS után jöhet a BEVEZETÉS!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Gondoskodjunk az elkészült e-commerce alkalmazás üzemeltetéséről, karbantartásáról, az üzlet megindításáról:</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 piacon </a:t>
            </a:r>
            <a:r>
              <a:rPr b="1" lang="hu-HU" sz="1100">
                <a:latin typeface="Times New Roman"/>
                <a:ea typeface="Times New Roman"/>
                <a:cs typeface="Times New Roman"/>
                <a:sym typeface="Times New Roman"/>
              </a:rPr>
              <a:t>be kell vezetni </a:t>
            </a:r>
            <a:r>
              <a:rPr lang="hu-HU" sz="1100">
                <a:latin typeface="Times New Roman"/>
                <a:ea typeface="Times New Roman"/>
                <a:cs typeface="Times New Roman"/>
                <a:sym typeface="Times New Roman"/>
              </a:rPr>
              <a:t>az új értékesítési csatornát, </a:t>
            </a:r>
            <a:r>
              <a:rPr b="1" lang="hu-HU" sz="1100">
                <a:latin typeface="Times New Roman"/>
                <a:ea typeface="Times New Roman"/>
                <a:cs typeface="Times New Roman"/>
                <a:sym typeface="Times New Roman"/>
              </a:rPr>
              <a:t>tájékoztatni</a:t>
            </a:r>
            <a:r>
              <a:rPr lang="hu-HU" sz="1100">
                <a:latin typeface="Times New Roman"/>
                <a:ea typeface="Times New Roman"/>
                <a:cs typeface="Times New Roman"/>
                <a:sym typeface="Times New Roman"/>
              </a:rPr>
              <a:t> kell a meglévő és a lehetséges vevőket, </a:t>
            </a:r>
            <a:r>
              <a:rPr b="1" lang="hu-HU" sz="1100">
                <a:latin typeface="Times New Roman"/>
                <a:ea typeface="Times New Roman"/>
                <a:cs typeface="Times New Roman"/>
                <a:sym typeface="Times New Roman"/>
              </a:rPr>
              <a:t>kommunikálni</a:t>
            </a:r>
            <a:r>
              <a:rPr lang="hu-HU" sz="1100">
                <a:latin typeface="Times New Roman"/>
                <a:ea typeface="Times New Roman"/>
                <a:cs typeface="Times New Roman"/>
                <a:sym typeface="Times New Roman"/>
              </a:rPr>
              <a:t> kell velük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rendszeresen </a:t>
            </a:r>
            <a:r>
              <a:rPr b="1" lang="hu-HU" sz="1100">
                <a:latin typeface="Times New Roman"/>
                <a:ea typeface="Times New Roman"/>
                <a:cs typeface="Times New Roman"/>
                <a:sym typeface="Times New Roman"/>
              </a:rPr>
              <a:t>mérni és értékelni kell az eredményeket</a:t>
            </a:r>
            <a:r>
              <a:rPr lang="hu-HU" sz="1100">
                <a:latin typeface="Times New Roman"/>
                <a:ea typeface="Times New Roman"/>
                <a:cs typeface="Times New Roman"/>
                <a:sym typeface="Times New Roman"/>
              </a:rPr>
              <a:t>, meg kell határozni a szükséges teendőket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gondoskodni kell a </a:t>
            </a:r>
            <a:r>
              <a:rPr b="1" lang="hu-HU" sz="1100">
                <a:latin typeface="Times New Roman"/>
                <a:ea typeface="Times New Roman"/>
                <a:cs typeface="Times New Roman"/>
                <a:sym typeface="Times New Roman"/>
              </a:rPr>
              <a:t>minőség</a:t>
            </a:r>
            <a:r>
              <a:rPr lang="hu-HU" sz="1100">
                <a:latin typeface="Times New Roman"/>
                <a:ea typeface="Times New Roman"/>
                <a:cs typeface="Times New Roman"/>
                <a:sym typeface="Times New Roman"/>
              </a:rPr>
              <a:t> folyamatos fenntartásáról, a rendszer biztonságáról</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 kialakított rendszert </a:t>
            </a:r>
            <a:r>
              <a:rPr b="1" lang="hu-HU" sz="1100">
                <a:latin typeface="Times New Roman"/>
                <a:ea typeface="Times New Roman"/>
                <a:cs typeface="Times New Roman"/>
                <a:sym typeface="Times New Roman"/>
              </a:rPr>
              <a:t>karban kell tartani és fejleszteni </a:t>
            </a:r>
            <a:r>
              <a:rPr lang="hu-HU" sz="1100">
                <a:latin typeface="Times New Roman"/>
                <a:ea typeface="Times New Roman"/>
                <a:cs typeface="Times New Roman"/>
                <a:sym typeface="Times New Roman"/>
              </a:rPr>
              <a:t>kell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operatív üzleti rész lezárásaként a költségek tervezéséhez nyújt segítséget a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potenciálisan felmerülő, esetenként új költségtípusok felsorolása.</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rPr b="1" lang="hu-HU"/>
              <a:t>A bevezetés és az üzemeltetés során potenciálisan felmerülő költségtípusok:</a:t>
            </a:r>
            <a:endParaRPr/>
          </a:p>
          <a:p>
            <a:pPr indent="-285750" lvl="0" marL="285750" rtl="0" algn="l">
              <a:lnSpc>
                <a:spcPct val="100000"/>
              </a:lnSpc>
              <a:spcBef>
                <a:spcPts val="0"/>
              </a:spcBef>
              <a:spcAft>
                <a:spcPts val="0"/>
              </a:spcAft>
              <a:buClr>
                <a:schemeClr val="dk1"/>
              </a:buClr>
              <a:buSzPts val="1200"/>
              <a:buFont typeface="Arial"/>
              <a:buChar char="•"/>
            </a:pPr>
            <a:r>
              <a:rPr lang="hu-HU"/>
              <a:t>IT költségek (fejlesztés, karbantartás, üzemeltetés)</a:t>
            </a:r>
            <a:endParaRPr/>
          </a:p>
          <a:p>
            <a:pPr indent="-285750" lvl="0" marL="285750" rtl="0" algn="l">
              <a:lnSpc>
                <a:spcPct val="100000"/>
              </a:lnSpc>
              <a:spcBef>
                <a:spcPts val="0"/>
              </a:spcBef>
              <a:spcAft>
                <a:spcPts val="0"/>
              </a:spcAft>
              <a:buClr>
                <a:schemeClr val="dk1"/>
              </a:buClr>
              <a:buSzPts val="1200"/>
              <a:buFont typeface="Arial"/>
              <a:buChar char="•"/>
            </a:pPr>
            <a:r>
              <a:rPr lang="hu-HU"/>
              <a:t>belső humán erőforrás költségek (oktatás, új munkaerő felvétel, stb.)</a:t>
            </a:r>
            <a:endParaRPr/>
          </a:p>
          <a:p>
            <a:pPr indent="-285750" lvl="0" marL="285750" rtl="0" algn="l">
              <a:lnSpc>
                <a:spcPct val="100000"/>
              </a:lnSpc>
              <a:spcBef>
                <a:spcPts val="0"/>
              </a:spcBef>
              <a:spcAft>
                <a:spcPts val="0"/>
              </a:spcAft>
              <a:buClr>
                <a:schemeClr val="dk1"/>
              </a:buClr>
              <a:buSzPts val="1200"/>
              <a:buFont typeface="Arial"/>
              <a:buChar char="•"/>
            </a:pPr>
            <a:r>
              <a:rPr lang="hu-HU"/>
              <a:t>a szükséges egyéb beruházások költségei</a:t>
            </a:r>
            <a:endParaRPr/>
          </a:p>
          <a:p>
            <a:pPr indent="-285750" lvl="0" marL="285750" rtl="0" algn="l">
              <a:lnSpc>
                <a:spcPct val="100000"/>
              </a:lnSpc>
              <a:spcBef>
                <a:spcPts val="0"/>
              </a:spcBef>
              <a:spcAft>
                <a:spcPts val="0"/>
              </a:spcAft>
              <a:buClr>
                <a:schemeClr val="dk1"/>
              </a:buClr>
              <a:buSzPts val="1200"/>
              <a:buFont typeface="Arial"/>
              <a:buChar char="•"/>
            </a:pPr>
            <a:r>
              <a:rPr lang="hu-HU"/>
              <a:t>az ügyfél kezelés költségei</a:t>
            </a:r>
            <a:endParaRPr/>
          </a:p>
          <a:p>
            <a:pPr indent="-285750" lvl="0" marL="285750" rtl="0" algn="l">
              <a:lnSpc>
                <a:spcPct val="100000"/>
              </a:lnSpc>
              <a:spcBef>
                <a:spcPts val="0"/>
              </a:spcBef>
              <a:spcAft>
                <a:spcPts val="0"/>
              </a:spcAft>
              <a:buClr>
                <a:schemeClr val="dk1"/>
              </a:buClr>
              <a:buSzPts val="1200"/>
              <a:buFont typeface="Arial"/>
              <a:buChar char="•"/>
            </a:pPr>
            <a:r>
              <a:rPr lang="hu-HU"/>
              <a:t>a logisztikai költségek (amennyiben a folyamatok átszervezésére van szükség)</a:t>
            </a:r>
            <a:endParaRPr/>
          </a:p>
          <a:p>
            <a:pPr indent="-285750" lvl="0" marL="285750" rtl="0" algn="l">
              <a:lnSpc>
                <a:spcPct val="100000"/>
              </a:lnSpc>
              <a:spcBef>
                <a:spcPts val="0"/>
              </a:spcBef>
              <a:spcAft>
                <a:spcPts val="0"/>
              </a:spcAft>
              <a:buClr>
                <a:schemeClr val="dk1"/>
              </a:buClr>
              <a:buSzPts val="1200"/>
              <a:buFont typeface="Arial"/>
              <a:buChar char="•"/>
            </a:pPr>
            <a:r>
              <a:rPr lang="hu-HU"/>
              <a:t>a bevezetés marketing költségei (online, offline)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Források: https://www.pwc.com/hu/hu/kiadvanyok/assets/pdf/sharing_economy.pdf</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https://www.sharingeconomy.hu/</a:t>
            </a:r>
            <a:endParaRPr/>
          </a:p>
          <a:p>
            <a:pPr indent="0" lvl="0" marL="0" rtl="0" algn="just">
              <a:lnSpc>
                <a:spcPct val="150000"/>
              </a:lnSpc>
              <a:spcBef>
                <a:spcPts val="0"/>
              </a:spcBef>
              <a:spcAft>
                <a:spcPts val="0"/>
              </a:spcAft>
              <a:buSzPts val="1100"/>
              <a:buNone/>
            </a:pPr>
            <a:r>
              <a:rPr lang="hu-HU" sz="1050">
                <a:latin typeface="Calibri"/>
                <a:ea typeface="Calibri"/>
                <a:cs typeface="Calibri"/>
                <a:sym typeface="Calibri"/>
              </a:rPr>
              <a:t>Baranyai_SzaboGG_A_termeloi_szovetkezes_2017_u.pdf</a:t>
            </a:r>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Amennyiben végrehajtottuk a bemutatott stratégia tervezés lépéseit, egyben alaposan </a:t>
            </a:r>
            <a:r>
              <a:rPr b="1" lang="hu-HU" sz="1100">
                <a:latin typeface="Times New Roman"/>
                <a:ea typeface="Times New Roman"/>
                <a:cs typeface="Times New Roman"/>
                <a:sym typeface="Times New Roman"/>
              </a:rPr>
              <a:t>áttekintettük</a:t>
            </a:r>
            <a:r>
              <a:rPr lang="hu-HU" sz="1100">
                <a:latin typeface="Times New Roman"/>
                <a:ea typeface="Times New Roman"/>
                <a:cs typeface="Times New Roman"/>
                <a:sym typeface="Times New Roman"/>
              </a:rPr>
              <a:t> a gazdálkodó szervezet </a:t>
            </a:r>
            <a:r>
              <a:rPr b="1" lang="hu-HU" sz="1100">
                <a:latin typeface="Times New Roman"/>
                <a:ea typeface="Times New Roman"/>
                <a:cs typeface="Times New Roman"/>
                <a:sym typeface="Times New Roman"/>
              </a:rPr>
              <a:t>folyamatait</a:t>
            </a:r>
            <a:r>
              <a:rPr lang="hu-HU" sz="1100">
                <a:latin typeface="Times New Roman"/>
                <a:ea typeface="Times New Roman"/>
                <a:cs typeface="Times New Roman"/>
                <a:sym typeface="Times New Roman"/>
              </a:rPr>
              <a:t> és </a:t>
            </a:r>
            <a:r>
              <a:rPr b="1" lang="hu-HU" sz="1100">
                <a:latin typeface="Times New Roman"/>
                <a:ea typeface="Times New Roman"/>
                <a:cs typeface="Times New Roman"/>
                <a:sym typeface="Times New Roman"/>
              </a:rPr>
              <a:t>erőforrásait</a:t>
            </a:r>
            <a:r>
              <a:rPr lang="hu-HU" sz="1100">
                <a:latin typeface="Times New Roman"/>
                <a:ea typeface="Times New Roman"/>
                <a:cs typeface="Times New Roman"/>
                <a:sym typeface="Times New Roman"/>
              </a:rPr>
              <a:t>. Feltárhattuk a szűkös és a </a:t>
            </a:r>
            <a:r>
              <a:rPr b="1" lang="hu-HU" sz="1100">
                <a:latin typeface="Times New Roman"/>
                <a:ea typeface="Times New Roman"/>
                <a:cs typeface="Times New Roman"/>
                <a:sym typeface="Times New Roman"/>
              </a:rPr>
              <a:t>szabad</a:t>
            </a:r>
            <a:r>
              <a:rPr lang="hu-HU" sz="1100">
                <a:latin typeface="Times New Roman"/>
                <a:ea typeface="Times New Roman"/>
                <a:cs typeface="Times New Roman"/>
                <a:sym typeface="Times New Roman"/>
              </a:rPr>
              <a:t> </a:t>
            </a:r>
            <a:r>
              <a:rPr b="1" lang="hu-HU" sz="1100">
                <a:latin typeface="Times New Roman"/>
                <a:ea typeface="Times New Roman"/>
                <a:cs typeface="Times New Roman"/>
                <a:sym typeface="Times New Roman"/>
              </a:rPr>
              <a:t>kapacitásainkat</a:t>
            </a:r>
            <a:r>
              <a:rPr lang="hu-HU" sz="1100">
                <a:latin typeface="Times New Roman"/>
                <a:ea typeface="Times New Roman"/>
                <a:cs typeface="Times New Roman"/>
                <a:sym typeface="Times New Roman"/>
              </a:rPr>
              <a:t> is. Ezeket az információkat felhasználva, a frissített informatikai és logisztikai rendszereinkre, folyamatainkra támaszkodva, átgondolhatjuk a </a:t>
            </a:r>
            <a:r>
              <a:rPr b="1" lang="hu-HU" sz="1100">
                <a:latin typeface="Times New Roman"/>
                <a:ea typeface="Times New Roman"/>
                <a:cs typeface="Times New Roman"/>
                <a:sym typeface="Times New Roman"/>
              </a:rPr>
              <a:t>kihasználatlan erőforrásaink megosztását</a:t>
            </a:r>
            <a:r>
              <a:rPr lang="hu-HU" sz="1100">
                <a:latin typeface="Times New Roman"/>
                <a:ea typeface="Times New Roman"/>
                <a:cs typeface="Times New Roman"/>
                <a:sym typeface="Times New Roman"/>
              </a:rPr>
              <a:t>, vagy épp másokéinak az igénybevételét. Azaz becsatlakozhatunk egy közösségi gazdaságba.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Korábban már megismertük a jelenleg működő formákat és tájékozódhattunk az új lehetőségek hatásairól a költségeinkre és az eredményünkre.</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Ez a dia azt mutatja be, milyen </a:t>
            </a:r>
            <a:r>
              <a:rPr b="1" lang="hu-HU" sz="1100">
                <a:latin typeface="Times New Roman"/>
                <a:ea typeface="Times New Roman"/>
                <a:cs typeface="Times New Roman"/>
                <a:sym typeface="Times New Roman"/>
              </a:rPr>
              <a:t>szakmai szakértő szervezet</a:t>
            </a:r>
            <a:r>
              <a:rPr lang="hu-HU" sz="1100">
                <a:latin typeface="Times New Roman"/>
                <a:ea typeface="Times New Roman"/>
                <a:cs typeface="Times New Roman"/>
                <a:sym typeface="Times New Roman"/>
              </a:rPr>
              <a:t> segítségét kérhetjük a megvalósításhoz. Valamint bemutatja milyen </a:t>
            </a:r>
            <a:r>
              <a:rPr b="1" lang="hu-HU" sz="1100">
                <a:latin typeface="Times New Roman"/>
                <a:ea typeface="Times New Roman"/>
                <a:cs typeface="Times New Roman"/>
                <a:sym typeface="Times New Roman"/>
              </a:rPr>
              <a:t>kockázatot</a:t>
            </a:r>
            <a:r>
              <a:rPr lang="hu-HU" sz="1100">
                <a:latin typeface="Times New Roman"/>
                <a:ea typeface="Times New Roman"/>
                <a:cs typeface="Times New Roman"/>
                <a:sym typeface="Times New Roman"/>
              </a:rPr>
              <a:t> vállalunk, ha figyelmen kívül hagyjuk ennek a dinamikusan fejlődő irányzatnak a térhódítását és kiaknázatlanuk hagyjuk a benne rejlő </a:t>
            </a:r>
            <a:r>
              <a:rPr b="1" lang="hu-HU" sz="1100">
                <a:latin typeface="Times New Roman"/>
                <a:ea typeface="Times New Roman"/>
                <a:cs typeface="Times New Roman"/>
                <a:sym typeface="Times New Roman"/>
              </a:rPr>
              <a:t>lehetőségeket</a:t>
            </a:r>
            <a:r>
              <a:rPr lang="hu-HU" sz="1100">
                <a:latin typeface="Times New Roman"/>
                <a:ea typeface="Times New Roman"/>
                <a:cs typeface="Times New Roman"/>
                <a:sym typeface="Times New Roman"/>
              </a:rPr>
              <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Együttműködési lehetőségek a közösségi gazdaság keretein belül:</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ágazati információmegosztó portálok létesítése (az információt nem birtokolni, hanem elérni jövedelmezőbb)</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erőforrás megosztás (termelési eszközök, gyártási vagy csomagolási kapacitás, virtuális erőművek, közös napelem parkok)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keresztfinanszírozás (stratégiai befektetés, stratégiai egyezségek informatikai, kommunikációs és marketing cégekkel)</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értékesítési platformok kialakítása (virtuális piacterek, közös logisztika a kiszállításban)</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 fogyasztók bevonása (K+F feladatok delegálása, termékfejlesztés, élőállat lízing, lokális termelői és fogyasztói társulások)</a:t>
            </a:r>
            <a:endParaRPr/>
          </a:p>
          <a:p>
            <a:pPr indent="-342900" lvl="0" marL="342900" marR="0" rtl="0" algn="just">
              <a:lnSpc>
                <a:spcPct val="150000"/>
              </a:lnSpc>
              <a:spcBef>
                <a:spcPts val="0"/>
              </a:spcBef>
              <a:spcAft>
                <a:spcPts val="0"/>
              </a:spcAft>
              <a:buClr>
                <a:schemeClr val="dk1"/>
              </a:buClr>
              <a:buSzPts val="1100"/>
              <a:buFont typeface="Arial"/>
              <a:buChar char="•"/>
            </a:pPr>
            <a:r>
              <a:rPr lang="hu-HU" sz="1050"/>
              <a:t>gépi bérszolgáltatás, kölcsönösségen alapuló munkavégzés, közös inputbeszerzés és értékesítés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a:p>
          <a:p>
            <a:pPr indent="0" lvl="0" marL="0" rtl="0" algn="l">
              <a:lnSpc>
                <a:spcPct val="100000"/>
              </a:lnSpc>
              <a:spcBef>
                <a:spcPts val="0"/>
              </a:spcBef>
              <a:spcAft>
                <a:spcPts val="0"/>
              </a:spcAft>
              <a:buSzPts val="1100"/>
              <a:buNone/>
            </a:pPr>
            <a:r>
              <a:rPr b="1" lang="hu-HU" sz="1050"/>
              <a:t>Példák hazai együttműködésre:</a:t>
            </a:r>
            <a:endParaRPr/>
          </a:p>
          <a:p>
            <a:pPr indent="0" lvl="0" marL="0" rtl="0" algn="l">
              <a:lnSpc>
                <a:spcPct val="100000"/>
              </a:lnSpc>
              <a:spcBef>
                <a:spcPts val="0"/>
              </a:spcBef>
              <a:spcAft>
                <a:spcPts val="0"/>
              </a:spcAft>
              <a:buSzPts val="1100"/>
              <a:buNone/>
            </a:pPr>
            <a:r>
              <a:rPr lang="hu-HU" sz="1050"/>
              <a:t>Szatyor Közösségek (pl. Kiskosár Bevásárló Közösség – Esztergom, Nyíregyházi Kosár Közösség, Miskolci Zöld Kosár Közösség, Natúr kosár érd)</a:t>
            </a:r>
            <a:endParaRPr/>
          </a:p>
          <a:p>
            <a:pPr indent="0" lvl="0" marL="0" rtl="0" algn="l">
              <a:lnSpc>
                <a:spcPct val="100000"/>
              </a:lnSpc>
              <a:spcBef>
                <a:spcPts val="0"/>
              </a:spcBef>
              <a:spcAft>
                <a:spcPts val="0"/>
              </a:spcAft>
              <a:buSzPts val="1100"/>
              <a:buNone/>
            </a:pPr>
            <a:r>
              <a:rPr lang="hu-HU" sz="1050"/>
              <a:t>Közösségi gazdaságok, kezdeményezések (www.nyitottkert.hu, www.okotarsulas.hu, www.bionium.hu, www.haromkaptar.hu, www.biokert.info )</a:t>
            </a:r>
            <a:endParaRPr/>
          </a:p>
          <a:p>
            <a:pPr indent="0" lvl="0" marL="0" rtl="0" algn="l">
              <a:lnSpc>
                <a:spcPct val="100000"/>
              </a:lnSpc>
              <a:spcBef>
                <a:spcPts val="0"/>
              </a:spcBef>
              <a:spcAft>
                <a:spcPts val="0"/>
              </a:spcAft>
              <a:buSzPts val="1100"/>
              <a:buNone/>
            </a:pPr>
            <a:r>
              <a:t/>
            </a:r>
            <a:endParaRPr sz="1050"/>
          </a:p>
          <a:p>
            <a:pPr indent="0" lvl="0" marL="0" rtl="0" algn="l">
              <a:lnSpc>
                <a:spcPct val="100000"/>
              </a:lnSpc>
              <a:spcBef>
                <a:spcPts val="0"/>
              </a:spcBef>
              <a:spcAft>
                <a:spcPts val="0"/>
              </a:spcAft>
              <a:buSzPts val="1100"/>
              <a:buNone/>
            </a:pPr>
            <a:r>
              <a:rPr b="1" lang="hu-HU" sz="1050"/>
              <a:t>Támogatás, tanácsadást nyújtó szervezetek:</a:t>
            </a:r>
            <a:endParaRPr/>
          </a:p>
          <a:p>
            <a:pPr indent="0" lvl="0" marL="0" rtl="0" algn="l">
              <a:lnSpc>
                <a:spcPct val="100000"/>
              </a:lnSpc>
              <a:spcBef>
                <a:spcPts val="0"/>
              </a:spcBef>
              <a:spcAft>
                <a:spcPts val="0"/>
              </a:spcAft>
              <a:buSzPts val="1100"/>
              <a:buNone/>
            </a:pPr>
            <a:r>
              <a:rPr lang="hu-HU" sz="1050"/>
              <a:t>https://tudatosvasarlo.hu</a:t>
            </a:r>
            <a:endParaRPr/>
          </a:p>
          <a:p>
            <a:pPr indent="0" lvl="0" marL="0" rtl="0" algn="l">
              <a:lnSpc>
                <a:spcPct val="110000"/>
              </a:lnSpc>
              <a:spcBef>
                <a:spcPts val="0"/>
              </a:spcBef>
              <a:spcAft>
                <a:spcPts val="0"/>
              </a:spcAft>
              <a:buSzPts val="1100"/>
              <a:buNone/>
            </a:pPr>
            <a:r>
              <a:rPr lang="hu-HU" sz="1050"/>
              <a:t>https://www.szatyorbolt.hu</a:t>
            </a:r>
            <a:endParaRPr/>
          </a:p>
          <a:p>
            <a:pPr indent="0" lvl="0" marL="0" rtl="0" algn="l">
              <a:lnSpc>
                <a:spcPct val="110000"/>
              </a:lnSpc>
              <a:spcBef>
                <a:spcPts val="0"/>
              </a:spcBef>
              <a:spcAft>
                <a:spcPts val="0"/>
              </a:spcAft>
              <a:buSzPts val="1100"/>
              <a:buNone/>
            </a:pPr>
            <a:r>
              <a:rPr lang="hu-HU" sz="1050"/>
              <a:t>http://szatyoregyesulet.hu</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rPr lang="hu-HU" sz="1100"/>
              <a:t>http://kozertplusz.hu</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Szöveg: </a:t>
            </a:r>
            <a:endParaRPr/>
          </a:p>
          <a:p>
            <a:pPr indent="0" lvl="0" marL="0" rtl="0" algn="l">
              <a:lnSpc>
                <a:spcPct val="100000"/>
              </a:lnSpc>
              <a:spcBef>
                <a:spcPts val="0"/>
              </a:spcBef>
              <a:spcAft>
                <a:spcPts val="0"/>
              </a:spcAft>
              <a:buSzPts val="1100"/>
              <a:buNone/>
            </a:pPr>
            <a:r>
              <a:rPr lang="hu-HU"/>
              <a:t>A dia bemutat hazai szakmai szervezeteket és az általuk nyújtott támogatási területeket.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hu-HU"/>
              <a:t>Az ötletek kidolgozásához és az együttműködéshez segítséget nyújtó hazai szakmai szervezetek:</a:t>
            </a:r>
            <a:endParaRPr/>
          </a:p>
          <a:p>
            <a:pPr indent="0" lvl="0" marL="0" rtl="0" algn="l">
              <a:lnSpc>
                <a:spcPct val="100000"/>
              </a:lnSpc>
              <a:spcBef>
                <a:spcPts val="0"/>
              </a:spcBef>
              <a:spcAft>
                <a:spcPts val="0"/>
              </a:spcAft>
              <a:buSzPts val="1100"/>
              <a:buNone/>
            </a:pPr>
            <a:r>
              <a:rPr b="1" lang="hu-HU"/>
              <a:t>Sharing Economy Szövetség (SESz) </a:t>
            </a:r>
            <a:endParaRPr/>
          </a:p>
          <a:p>
            <a:pPr indent="0" lvl="0" marL="0" rtl="0" algn="l">
              <a:lnSpc>
                <a:spcPct val="100000"/>
              </a:lnSpc>
              <a:spcBef>
                <a:spcPts val="0"/>
              </a:spcBef>
              <a:spcAft>
                <a:spcPts val="0"/>
              </a:spcAft>
              <a:buSzPts val="1100"/>
              <a:buNone/>
            </a:pPr>
            <a:r>
              <a:rPr lang="hu-HU"/>
              <a:t>https://www.sharingeconomy.hu/</a:t>
            </a:r>
            <a:endParaRPr/>
          </a:p>
          <a:p>
            <a:pPr indent="0" lvl="0" marL="0" rtl="0" algn="l">
              <a:lnSpc>
                <a:spcPct val="100000"/>
              </a:lnSpc>
              <a:spcBef>
                <a:spcPts val="0"/>
              </a:spcBef>
              <a:spcAft>
                <a:spcPts val="0"/>
              </a:spcAft>
              <a:buSzPts val="1100"/>
              <a:buNone/>
            </a:pPr>
            <a:r>
              <a:rPr lang="hu-HU"/>
              <a:t>A nyújtott támogatások:</a:t>
            </a:r>
            <a:endParaRPr/>
          </a:p>
          <a:p>
            <a:pPr indent="-285750" lvl="0" marL="285750" rtl="0" algn="l">
              <a:lnSpc>
                <a:spcPct val="100000"/>
              </a:lnSpc>
              <a:spcBef>
                <a:spcPts val="0"/>
              </a:spcBef>
              <a:spcAft>
                <a:spcPts val="0"/>
              </a:spcAft>
              <a:buClr>
                <a:schemeClr val="dk1"/>
              </a:buClr>
              <a:buSzPts val="1200"/>
              <a:buFont typeface="Arial"/>
              <a:buChar char="•"/>
            </a:pPr>
            <a:r>
              <a:rPr lang="hu-HU"/>
              <a:t>érdekképviselet (segítik a közösségi gazdaság működéséhez szükséges általános feltételrendszer létrejöttét, emellett minden lehetséges fórumon képviselik a vállalkozások és fogyasztók érdekeit)</a:t>
            </a:r>
            <a:endParaRPr/>
          </a:p>
          <a:p>
            <a:pPr indent="-285750" lvl="0" marL="285750" rtl="0" algn="l">
              <a:lnSpc>
                <a:spcPct val="100000"/>
              </a:lnSpc>
              <a:spcBef>
                <a:spcPts val="0"/>
              </a:spcBef>
              <a:spcAft>
                <a:spcPts val="0"/>
              </a:spcAft>
              <a:buClr>
                <a:schemeClr val="dk1"/>
              </a:buClr>
              <a:buSzPts val="1200"/>
              <a:buFont typeface="Arial"/>
              <a:buChar char="•"/>
            </a:pPr>
            <a:r>
              <a:rPr lang="hu-HU"/>
              <a:t>edukáció (támogatják a közösségi gazdasággal kapcsolatos ismeretek elmélyítését, népszerűsítik a sharing economy szellemében működő vállalkozások törekvéseit)</a:t>
            </a:r>
            <a:endParaRPr/>
          </a:p>
          <a:p>
            <a:pPr indent="-285750" lvl="0" marL="285750" rtl="0" algn="l">
              <a:lnSpc>
                <a:spcPct val="100000"/>
              </a:lnSpc>
              <a:spcBef>
                <a:spcPts val="0"/>
              </a:spcBef>
              <a:spcAft>
                <a:spcPts val="0"/>
              </a:spcAft>
              <a:buClr>
                <a:schemeClr val="dk1"/>
              </a:buClr>
              <a:buSzPts val="1200"/>
              <a:buFont typeface="Arial"/>
              <a:buChar char="•"/>
            </a:pPr>
            <a:r>
              <a:rPr lang="hu-HU"/>
              <a:t>szabályozás (támogatják és elősegítik a közösségi gazdasági modellek működéséhez igazodó, minden érintett számára ideális jogi irányelvek és adószabályozás kialakítását)</a:t>
            </a:r>
            <a:endParaRPr/>
          </a:p>
          <a:p>
            <a:pPr indent="0" lvl="0" marL="0" rtl="0" algn="l">
              <a:lnSpc>
                <a:spcPct val="100000"/>
              </a:lnSpc>
              <a:spcBef>
                <a:spcPts val="0"/>
              </a:spcBef>
              <a:spcAft>
                <a:spcPts val="0"/>
              </a:spcAft>
              <a:buSzPts val="1100"/>
              <a:buNone/>
            </a:pPr>
            <a:r>
              <a:rPr b="1" lang="hu-HU"/>
              <a:t>HANGYA</a:t>
            </a:r>
            <a:endParaRPr/>
          </a:p>
          <a:p>
            <a:pPr indent="0" lvl="0" marL="0" rtl="0" algn="l">
              <a:lnSpc>
                <a:spcPct val="100000"/>
              </a:lnSpc>
              <a:spcBef>
                <a:spcPts val="0"/>
              </a:spcBef>
              <a:spcAft>
                <a:spcPts val="0"/>
              </a:spcAft>
              <a:buSzPts val="1100"/>
              <a:buNone/>
            </a:pPr>
            <a:r>
              <a:rPr lang="hu-HU"/>
              <a:t>http://hangyaszov.hu</a:t>
            </a:r>
            <a:endParaRPr/>
          </a:p>
          <a:p>
            <a:pPr indent="0" lvl="0" marL="0" rtl="0" algn="l">
              <a:lnSpc>
                <a:spcPct val="100000"/>
              </a:lnSpc>
              <a:spcBef>
                <a:spcPts val="0"/>
              </a:spcBef>
              <a:spcAft>
                <a:spcPts val="0"/>
              </a:spcAft>
              <a:buSzPts val="1100"/>
              <a:buNone/>
            </a:pPr>
            <a:r>
              <a:rPr lang="hu-HU"/>
              <a:t>A nyújtott támogatások:</a:t>
            </a:r>
            <a:endParaRPr/>
          </a:p>
          <a:p>
            <a:pPr indent="-285750" lvl="0" marL="285750" rtl="0" algn="l">
              <a:lnSpc>
                <a:spcPct val="110000"/>
              </a:lnSpc>
              <a:spcBef>
                <a:spcPts val="0"/>
              </a:spcBef>
              <a:spcAft>
                <a:spcPts val="0"/>
              </a:spcAft>
              <a:buClr>
                <a:schemeClr val="dk1"/>
              </a:buClr>
              <a:buSzPts val="1200"/>
              <a:buFont typeface="Arial"/>
              <a:buChar char="•"/>
            </a:pPr>
            <a:r>
              <a:rPr lang="hu-HU"/>
              <a:t>szövetkezeti érdekképviseleti szervezetként tagjai együttműködésének intézményi keretéül, érdekképviseleti központjául szolgál</a:t>
            </a:r>
            <a:endParaRPr/>
          </a:p>
          <a:p>
            <a:pPr indent="-285750" lvl="0" marL="285750" rtl="0" algn="l">
              <a:lnSpc>
                <a:spcPct val="110000"/>
              </a:lnSpc>
              <a:spcBef>
                <a:spcPts val="0"/>
              </a:spcBef>
              <a:spcAft>
                <a:spcPts val="0"/>
              </a:spcAft>
              <a:buClr>
                <a:schemeClr val="dk1"/>
              </a:buClr>
              <a:buSzPts val="1200"/>
              <a:buFont typeface="Arial"/>
              <a:buChar char="•"/>
            </a:pPr>
            <a:r>
              <a:rPr lang="hu-HU"/>
              <a:t>tagjai felhatalmazása alapján eljár kormányzati szervezeteknél, a Magyar Köztársaság Országggyűlésénél, az európai intézményeknél a tevékenységüket befolyásoló szabályozási környezet számukra kedvező feltételeinek kialakítása érdekében</a:t>
            </a:r>
            <a:endParaRPr/>
          </a:p>
          <a:p>
            <a:pPr indent="-285750" lvl="0" marL="285750" rtl="0" algn="l">
              <a:lnSpc>
                <a:spcPct val="110000"/>
              </a:lnSpc>
              <a:spcBef>
                <a:spcPts val="0"/>
              </a:spcBef>
              <a:spcAft>
                <a:spcPts val="0"/>
              </a:spcAft>
              <a:buClr>
                <a:schemeClr val="dk1"/>
              </a:buClr>
              <a:buSzPts val="1200"/>
              <a:buFont typeface="Arial"/>
              <a:buChar char="•"/>
            </a:pPr>
            <a:r>
              <a:rPr lang="hu-HU"/>
              <a:t>fórumot és kereteket teremt jelentős közérdekű szövetkezési kérdések megvitatására</a:t>
            </a:r>
            <a:endParaRPr/>
          </a:p>
          <a:p>
            <a:pPr indent="-285750" lvl="0" marL="285750" rtl="0" algn="l">
              <a:lnSpc>
                <a:spcPct val="110000"/>
              </a:lnSpc>
              <a:spcBef>
                <a:spcPts val="0"/>
              </a:spcBef>
              <a:spcAft>
                <a:spcPts val="0"/>
              </a:spcAft>
              <a:buClr>
                <a:schemeClr val="dk1"/>
              </a:buClr>
              <a:buSzPts val="1200"/>
              <a:buFont typeface="Arial"/>
              <a:buChar char="•"/>
            </a:pPr>
            <a:r>
              <a:rPr lang="hu-HU"/>
              <a:t>szervezési és tanácsadási segítséget nyújt az önszerveződő termelői szervezetek létesítéséhez, piaci szerepük és pénzügyi kapcsolataik előnyös alakításához;</a:t>
            </a:r>
            <a:endParaRPr/>
          </a:p>
          <a:p>
            <a:pPr indent="-285750" lvl="0" marL="285750" rtl="0" algn="l">
              <a:lnSpc>
                <a:spcPct val="110000"/>
              </a:lnSpc>
              <a:spcBef>
                <a:spcPts val="0"/>
              </a:spcBef>
              <a:spcAft>
                <a:spcPts val="0"/>
              </a:spcAft>
              <a:buClr>
                <a:schemeClr val="dk1"/>
              </a:buClr>
              <a:buSzPts val="1200"/>
              <a:buFont typeface="Arial"/>
              <a:buChar char="•"/>
            </a:pPr>
            <a:r>
              <a:rPr lang="hu-HU"/>
              <a:t>szakmai továbbképzést, gazdálkodási tanácsadási és oktatási tevékenységet folytat</a:t>
            </a:r>
            <a:endParaRPr/>
          </a:p>
          <a:p>
            <a:pPr indent="-285750" lvl="0" marL="285750" rtl="0" algn="l">
              <a:lnSpc>
                <a:spcPct val="110000"/>
              </a:lnSpc>
              <a:spcBef>
                <a:spcPts val="0"/>
              </a:spcBef>
              <a:spcAft>
                <a:spcPts val="0"/>
              </a:spcAft>
              <a:buClr>
                <a:schemeClr val="dk1"/>
              </a:buClr>
              <a:buSzPts val="1200"/>
              <a:buFont typeface="Arial"/>
              <a:buChar char="•"/>
            </a:pPr>
            <a:r>
              <a:rPr lang="hu-HU"/>
              <a:t>hazai és nemzetközi kapcsolataival segíti a szakmai, gazdasági és üzleti kapcsolatok építését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Források: https://docplayer.hu/17653610-Az-e-kereskedelem-jogi-szabalyozasa.html</a:t>
            </a:r>
            <a:endParaRPr sz="1050">
              <a:latin typeface="Calibri"/>
              <a:ea typeface="Calibri"/>
              <a:cs typeface="Calibri"/>
              <a:sym typeface="Calibri"/>
            </a:endParaRPr>
          </a:p>
          <a:p>
            <a:pPr indent="0" lvl="0" marL="44958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https://net.jogtar.hu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t/>
            </a:r>
            <a:endParaRPr sz="1100">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felsorolja a jelenleg hatályos törvényeket és jogszabályokat.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Fontos kiemelni, hogy az e-kereskedelmi rendszert műszaki oldalról úgy kell kialakítani, hogy az a törvényekben, jogszabályokban és szerződésekben vállalt kötelezettségeknek eleget tudjon tenni!</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https://eur-lex.europa.eu</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hangsúlyozza, hogy a sharing economy gyakorlatok jogi szabályozása  jelenleg még folyamatban van.</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Bemutatja a vonatkozó uniós irányelveket és kiemeli a főbb szabályozási pontokat.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Irányelvek: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Európai Parlament és a Tanács 2000/31/EK irányelve (Elektronikus kereskedelemről szóló irányelv) ( (2000. június 8.)</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Európai Bizottság Közleménye (</a:t>
            </a:r>
            <a:r>
              <a:rPr i="1" lang="hu-HU" sz="1100">
                <a:latin typeface="Times New Roman"/>
                <a:ea typeface="Times New Roman"/>
                <a:cs typeface="Times New Roman"/>
                <a:sym typeface="Times New Roman"/>
              </a:rPr>
              <a:t>A közösségi gazdaságra vonatkozó európai menetrend</a:t>
            </a:r>
            <a:r>
              <a:rPr lang="hu-HU" sz="1100">
                <a:latin typeface="Times New Roman"/>
                <a:ea typeface="Times New Roman"/>
                <a:cs typeface="Times New Roman"/>
                <a:sym typeface="Times New Roman"/>
              </a:rPr>
              <a:t>) (2016)</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Ez a dokumentum olyan, nem kötelező iránymutatás, amely arról szól, hogy a hatályos uniós jogszabályok hogyan alkalmazandók a közösségi gazdaság vonatkozásában, és a piaci szereplőket és a közigazgatási szerveket érintő alapvető kérdésekkel foglalkozik.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A fenti menetrendben érintett területek: </a:t>
            </a:r>
            <a:r>
              <a:rPr lang="hu-HU" sz="1100">
                <a:latin typeface="Times New Roman"/>
                <a:ea typeface="Times New Roman"/>
                <a:cs typeface="Times New Roman"/>
                <a:sym typeface="Times New Roman"/>
              </a:rPr>
              <a:t>a megosztás alapú gazdaság definiálása, piacra jutási követelmények, felelősségi rendszerek, a felhasználók védelme, a sharing economy egyéni vállalkozók és munkavállalók közötti kapcsolata, az adózás.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Hangsúlyozza: </a:t>
            </a:r>
            <a:r>
              <a:rPr i="1" lang="hu-HU" sz="1100">
                <a:latin typeface="Times New Roman"/>
                <a:ea typeface="Times New Roman"/>
                <a:cs typeface="Times New Roman"/>
                <a:sym typeface="Times New Roman"/>
              </a:rPr>
              <a:t>„a közleményben adott iránymutatás elsősorban a gazdasági tevékenységekkel foglalkozik.”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Ez alapján, az uniós jog értelmében a díjmentesen, költségmegosztással vagy térítés fejében nyújtott szolgáltatások nem minősülnek gazdasági tevékenységnek, ezért ezek kérdéskörét a közlemény nem érinti.</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https://www.eszes.net/eTanulmanyok/eKereskedelem_Eszes.pdf</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virtuális piactérre lépve kilépünk a </a:t>
            </a:r>
            <a:r>
              <a:rPr b="1" lang="hu-HU" sz="1100">
                <a:latin typeface="Times New Roman"/>
                <a:ea typeface="Times New Roman"/>
                <a:cs typeface="Times New Roman"/>
                <a:sym typeface="Times New Roman"/>
              </a:rPr>
              <a:t>fizikai korlátozó tényezők</a:t>
            </a:r>
            <a:r>
              <a:rPr lang="hu-HU" sz="1100">
                <a:latin typeface="Times New Roman"/>
                <a:ea typeface="Times New Roman"/>
                <a:cs typeface="Times New Roman"/>
                <a:sym typeface="Times New Roman"/>
              </a:rPr>
              <a:t> világából. Amit a klasszikus kereskedelemben nem tudunk megoldani, azt az online felületek </a:t>
            </a:r>
            <a:r>
              <a:rPr b="1" lang="hu-HU" sz="1100">
                <a:latin typeface="Times New Roman"/>
                <a:ea typeface="Times New Roman"/>
                <a:cs typeface="Times New Roman"/>
                <a:sym typeface="Times New Roman"/>
              </a:rPr>
              <a:t>felgyorsítják</a:t>
            </a:r>
            <a:r>
              <a:rPr lang="hu-HU" sz="1100">
                <a:latin typeface="Times New Roman"/>
                <a:ea typeface="Times New Roman"/>
                <a:cs typeface="Times New Roman"/>
                <a:sym typeface="Times New Roman"/>
              </a:rPr>
              <a:t>, </a:t>
            </a:r>
            <a:r>
              <a:rPr b="1" lang="hu-HU" sz="1100">
                <a:latin typeface="Times New Roman"/>
                <a:ea typeface="Times New Roman"/>
                <a:cs typeface="Times New Roman"/>
                <a:sym typeface="Times New Roman"/>
              </a:rPr>
              <a:t>kitágítják</a:t>
            </a:r>
            <a:r>
              <a:rPr lang="hu-HU" sz="1100">
                <a:latin typeface="Times New Roman"/>
                <a:ea typeface="Times New Roman"/>
                <a:cs typeface="Times New Roman"/>
                <a:sym typeface="Times New Roman"/>
              </a:rPr>
              <a:t> és </a:t>
            </a:r>
            <a:r>
              <a:rPr b="1" lang="hu-HU" sz="1100">
                <a:latin typeface="Times New Roman"/>
                <a:ea typeface="Times New Roman"/>
                <a:cs typeface="Times New Roman"/>
                <a:sym typeface="Times New Roman"/>
              </a:rPr>
              <a:t>interaktívvá</a:t>
            </a:r>
            <a:r>
              <a:rPr lang="hu-HU" sz="1100">
                <a:latin typeface="Times New Roman"/>
                <a:ea typeface="Times New Roman"/>
                <a:cs typeface="Times New Roman"/>
                <a:sym typeface="Times New Roman"/>
              </a:rPr>
              <a:t> teszik.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bemutatja, hogy a fogyasztók és termelők közötti kapcsolat építésének milyen lehetőségeit hordozza az elektronikus kereskedelem. Milyen előnyöket jelent ez a gazdálkodó szervezetek számára.</a:t>
            </a:r>
            <a:endParaRPr sz="1050">
              <a:latin typeface="Calibri"/>
              <a:ea typeface="Calibri"/>
              <a:cs typeface="Calibri"/>
              <a:sym typeface="Calibri"/>
            </a:endParaRPr>
          </a:p>
          <a:p>
            <a:pPr indent="0" lvl="0" marL="0" rtl="0" algn="l">
              <a:lnSpc>
                <a:spcPct val="90000"/>
              </a:lnSpc>
              <a:spcBef>
                <a:spcPts val="1000"/>
              </a:spcBef>
              <a:spcAft>
                <a:spcPts val="0"/>
              </a:spcAft>
              <a:buSzPts val="1100"/>
              <a:buNone/>
            </a:pPr>
            <a:r>
              <a:rPr b="1" lang="hu-HU" sz="1100">
                <a:latin typeface="Times New Roman"/>
                <a:ea typeface="Times New Roman"/>
                <a:cs typeface="Times New Roman"/>
                <a:sym typeface="Times New Roman"/>
              </a:rPr>
              <a:t>Milyen megoldásokat kínálnak a virtuális értékesítési rendszerek a klasszikus kereskedelem gyenge pontjaira?</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rPr b="1" lang="hu-HU"/>
              <a:t>Az e-kereskedelem jellegzetes technológiai vonásainak üzleti jelentősége:</a:t>
            </a:r>
            <a:endParaRPr/>
          </a:p>
          <a:p>
            <a:pPr indent="0" lvl="0" marL="0" rtl="0" algn="l">
              <a:lnSpc>
                <a:spcPct val="100000"/>
              </a:lnSpc>
              <a:spcBef>
                <a:spcPts val="0"/>
              </a:spcBef>
              <a:spcAft>
                <a:spcPts val="0"/>
              </a:spcAft>
              <a:buSzPts val="1100"/>
              <a:buNone/>
            </a:pPr>
            <a:r>
              <a:rPr b="1" lang="hu-HU"/>
              <a:t>Mindenhol elérhető </a:t>
            </a:r>
            <a:r>
              <a:rPr lang="hu-HU"/>
              <a:t>– A piac kiszabadul a földrajzi határok közül. A termelő </a:t>
            </a:r>
            <a:r>
              <a:rPr b="1" lang="hu-HU"/>
              <a:t>több fogyasztóhoz juthat el, gyorsabban</a:t>
            </a:r>
            <a:r>
              <a:rPr lang="hu-HU"/>
              <a:t>.</a:t>
            </a:r>
            <a:endParaRPr/>
          </a:p>
          <a:p>
            <a:pPr indent="0" lvl="0" marL="0" rtl="0" algn="l">
              <a:lnSpc>
                <a:spcPct val="100000"/>
              </a:lnSpc>
              <a:spcBef>
                <a:spcPts val="0"/>
              </a:spcBef>
              <a:spcAft>
                <a:spcPts val="0"/>
              </a:spcAft>
              <a:buSzPts val="1100"/>
              <a:buNone/>
            </a:pPr>
            <a:r>
              <a:rPr b="1" lang="hu-HU"/>
              <a:t>Globalitás</a:t>
            </a:r>
            <a:r>
              <a:rPr lang="hu-HU"/>
              <a:t> – A virtuális piactéren a vállalatok is könnyen elérik egymást, </a:t>
            </a:r>
            <a:r>
              <a:rPr b="1" lang="hu-HU"/>
              <a:t>megoszthatják a piaci információkat, kereskedhetnek</a:t>
            </a:r>
            <a:r>
              <a:rPr lang="hu-HU"/>
              <a:t>.</a:t>
            </a:r>
            <a:endParaRPr/>
          </a:p>
          <a:p>
            <a:pPr indent="0" lvl="0" marL="0" rtl="0" algn="l">
              <a:lnSpc>
                <a:spcPct val="100000"/>
              </a:lnSpc>
              <a:spcBef>
                <a:spcPts val="0"/>
              </a:spcBef>
              <a:spcAft>
                <a:spcPts val="0"/>
              </a:spcAft>
              <a:buSzPts val="1100"/>
              <a:buNone/>
            </a:pPr>
            <a:r>
              <a:rPr b="1" lang="hu-HU"/>
              <a:t>Általános szabványok- </a:t>
            </a:r>
            <a:r>
              <a:rPr lang="hu-HU"/>
              <a:t>Minden vállalat számára ugyanazon, </a:t>
            </a:r>
            <a:r>
              <a:rPr b="1" lang="hu-HU"/>
              <a:t>kedvező árú </a:t>
            </a:r>
            <a:r>
              <a:rPr lang="hu-HU"/>
              <a:t>globális </a:t>
            </a:r>
            <a:r>
              <a:rPr b="1" lang="hu-HU"/>
              <a:t>technológiai szabvány </a:t>
            </a:r>
            <a:r>
              <a:rPr lang="hu-HU"/>
              <a:t>áll rendelkezésre.</a:t>
            </a:r>
            <a:endParaRPr/>
          </a:p>
          <a:p>
            <a:pPr indent="0" lvl="0" marL="0" rtl="0" algn="l">
              <a:lnSpc>
                <a:spcPct val="100000"/>
              </a:lnSpc>
              <a:spcBef>
                <a:spcPts val="0"/>
              </a:spcBef>
              <a:spcAft>
                <a:spcPts val="0"/>
              </a:spcAft>
              <a:buSzPts val="1100"/>
              <a:buNone/>
            </a:pPr>
            <a:r>
              <a:rPr b="1" lang="hu-HU"/>
              <a:t>Gazdag tartalom </a:t>
            </a:r>
            <a:r>
              <a:rPr lang="hu-HU"/>
              <a:t>– Célzott, vevőre szabott marketing üzenetek. </a:t>
            </a:r>
            <a:r>
              <a:rPr b="1" lang="hu-HU"/>
              <a:t>Adminisztrációs és értékesítési költségek csökkenthetők</a:t>
            </a:r>
            <a:r>
              <a:rPr lang="hu-HU"/>
              <a:t>. </a:t>
            </a:r>
            <a:endParaRPr/>
          </a:p>
          <a:p>
            <a:pPr indent="0" lvl="0" marL="0" rtl="0" algn="l">
              <a:lnSpc>
                <a:spcPct val="100000"/>
              </a:lnSpc>
              <a:spcBef>
                <a:spcPts val="0"/>
              </a:spcBef>
              <a:spcAft>
                <a:spcPts val="0"/>
              </a:spcAft>
              <a:buSzPts val="1100"/>
              <a:buNone/>
            </a:pPr>
            <a:r>
              <a:rPr b="1" lang="hu-HU"/>
              <a:t>Interaktivitás</a:t>
            </a:r>
            <a:r>
              <a:rPr lang="hu-HU"/>
              <a:t> – A fogyasztó része lesz a termékek fejlesztésének és értékesítésének. </a:t>
            </a:r>
            <a:r>
              <a:rPr b="1" lang="hu-HU"/>
              <a:t>Csökkenek a marketing költségek</a:t>
            </a:r>
            <a:r>
              <a:rPr lang="hu-HU"/>
              <a:t>.</a:t>
            </a:r>
            <a:endParaRPr/>
          </a:p>
          <a:p>
            <a:pPr indent="0" lvl="0" marL="0" rtl="0" algn="l">
              <a:lnSpc>
                <a:spcPct val="100000"/>
              </a:lnSpc>
              <a:spcBef>
                <a:spcPts val="0"/>
              </a:spcBef>
              <a:spcAft>
                <a:spcPts val="0"/>
              </a:spcAft>
              <a:buSzPts val="1100"/>
              <a:buNone/>
            </a:pPr>
            <a:r>
              <a:rPr b="1" lang="hu-HU"/>
              <a:t>Információ sűrűség </a:t>
            </a:r>
            <a:r>
              <a:rPr lang="hu-HU"/>
              <a:t>– Az </a:t>
            </a:r>
            <a:r>
              <a:rPr b="1" lang="hu-HU"/>
              <a:t>információfeldolgozás</a:t>
            </a:r>
            <a:r>
              <a:rPr lang="hu-HU"/>
              <a:t>, </a:t>
            </a:r>
            <a:r>
              <a:rPr b="1" lang="hu-HU"/>
              <a:t>tárolás</a:t>
            </a:r>
            <a:r>
              <a:rPr lang="hu-HU"/>
              <a:t> és </a:t>
            </a:r>
            <a:r>
              <a:rPr b="1" lang="hu-HU"/>
              <a:t>kommunikáció költségei </a:t>
            </a:r>
            <a:r>
              <a:rPr lang="hu-HU"/>
              <a:t>drasztikusan </a:t>
            </a:r>
            <a:r>
              <a:rPr b="1" lang="hu-HU"/>
              <a:t>csökkennek</a:t>
            </a:r>
            <a:r>
              <a:rPr lang="hu-HU"/>
              <a:t>, az információ pontossága és aktualitása sokat javul.</a:t>
            </a:r>
            <a:endParaRPr/>
          </a:p>
          <a:p>
            <a:pPr indent="0" lvl="0" marL="0" rtl="0" algn="l">
              <a:lnSpc>
                <a:spcPct val="100000"/>
              </a:lnSpc>
              <a:spcBef>
                <a:spcPts val="0"/>
              </a:spcBef>
              <a:spcAft>
                <a:spcPts val="0"/>
              </a:spcAft>
              <a:buSzPts val="1100"/>
              <a:buNone/>
            </a:pPr>
            <a:r>
              <a:rPr b="1" lang="hu-HU"/>
              <a:t>Kapacitás</a:t>
            </a:r>
            <a:r>
              <a:rPr lang="hu-HU"/>
              <a:t> – Több termék bemutatására és értékesítésére van lehetőség. </a:t>
            </a:r>
            <a:r>
              <a:rPr b="1" lang="hu-HU"/>
              <a:t>Csökkenek a polcon tartás költségei</a:t>
            </a:r>
            <a:r>
              <a:rPr lang="hu-HU"/>
              <a:t>, nő a jövedelmezőség. </a:t>
            </a:r>
            <a:endParaRPr/>
          </a:p>
          <a:p>
            <a:pPr indent="0" lvl="0" marL="0" rtl="0" algn="l">
              <a:lnSpc>
                <a:spcPct val="100000"/>
              </a:lnSpc>
              <a:spcBef>
                <a:spcPts val="0"/>
              </a:spcBef>
              <a:spcAft>
                <a:spcPts val="0"/>
              </a:spcAft>
              <a:buSzPts val="1100"/>
              <a:buNone/>
            </a:pPr>
            <a:r>
              <a:rPr b="1" lang="hu-HU"/>
              <a:t>A közvetítő kereskedelem súlya csökken </a:t>
            </a:r>
            <a:r>
              <a:rPr lang="hu-HU"/>
              <a:t>– Rövidebb lesz az ellátási lánc, </a:t>
            </a:r>
            <a:r>
              <a:rPr b="1" lang="hu-HU"/>
              <a:t>nő a jövedelmezőség</a:t>
            </a:r>
            <a:r>
              <a:rPr lang="hu-HU"/>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Kép: www.kozertplusz.hu</a:t>
            </a:r>
            <a:endParaRPr/>
          </a:p>
          <a:p>
            <a:pPr indent="0" lvl="0" marL="0" rtl="0" algn="l">
              <a:lnSpc>
                <a:spcPct val="100000"/>
              </a:lnSpc>
              <a:spcBef>
                <a:spcPts val="0"/>
              </a:spcBef>
              <a:spcAft>
                <a:spcPts val="0"/>
              </a:spcAft>
              <a:buSzPts val="1100"/>
              <a:buNone/>
            </a:pPr>
            <a:r>
              <a:t/>
            </a:r>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elektronikus kereskedelembe való becsatlakozás több formában is történhet. Mindegyik feltétele ugyan a </a:t>
            </a:r>
            <a:r>
              <a:rPr b="1" lang="hu-HU" sz="1100">
                <a:latin typeface="Times New Roman"/>
                <a:ea typeface="Times New Roman"/>
                <a:cs typeface="Times New Roman"/>
                <a:sym typeface="Times New Roman"/>
              </a:rPr>
              <a:t>korszerű informatikai rendszer kiépítése</a:t>
            </a:r>
            <a:r>
              <a:rPr lang="hu-HU" sz="1100">
                <a:latin typeface="Times New Roman"/>
                <a:ea typeface="Times New Roman"/>
                <a:cs typeface="Times New Roman"/>
                <a:sym typeface="Times New Roman"/>
              </a:rPr>
              <a:t> és </a:t>
            </a:r>
            <a:r>
              <a:rPr b="1" lang="hu-HU" sz="1100">
                <a:latin typeface="Times New Roman"/>
                <a:ea typeface="Times New Roman"/>
                <a:cs typeface="Times New Roman"/>
                <a:sym typeface="Times New Roman"/>
              </a:rPr>
              <a:t>karbantartása</a:t>
            </a:r>
            <a:r>
              <a:rPr lang="hu-HU" sz="1100">
                <a:latin typeface="Times New Roman"/>
                <a:ea typeface="Times New Roman"/>
                <a:cs typeface="Times New Roman"/>
                <a:sym typeface="Times New Roman"/>
              </a:rPr>
              <a:t>, a fogyasztók közvetlen eléréséhez már egy jól strukturált, gyors weboldal is elegendő.</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bemutatja, hogy milyen eszközök segítségével hozhatók közvetlen kapcsolatba egymással a termelők és a fogyasztók. Felsorolja mitől is válik vonzóvá egy weboldal, gyakorlati példával alátámasztva. A folyamat a korábban már bemutatott hatások alapján, a költségcsökkentési mechanizmusok körébe tartozik.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Költségcsökkentési mechanizmusok I.</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CÉL: a magyar termelők, élelmiszer előállítók és a fogyasztók közötti kapcsolatépítés fejlesztése</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HOGYAN: marketingkutatás a fogyasztói preferenciák és trendek megismerése</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weboldal fejlesztés a fogyasztók közvetlen tájékoztatása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applikációk és innovációs eszközök használata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A jó weboldal ismérvei:</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Noto Sans Symbols"/>
              <a:buChar char="✔"/>
            </a:pPr>
            <a:r>
              <a:rPr lang="hu-HU" sz="1100">
                <a:latin typeface="Times New Roman"/>
                <a:ea typeface="Times New Roman"/>
                <a:cs typeface="Times New Roman"/>
                <a:sym typeface="Times New Roman"/>
              </a:rPr>
              <a:t>gyors és széleskörű információátadás 					</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Noto Sans Symbols"/>
              <a:buChar char="✔"/>
            </a:pPr>
            <a:r>
              <a:rPr lang="hu-HU" sz="1100">
                <a:latin typeface="Times New Roman"/>
                <a:ea typeface="Times New Roman"/>
                <a:cs typeface="Times New Roman"/>
                <a:sym typeface="Times New Roman"/>
              </a:rPr>
              <a:t>vizuális hatások alkalmazása					</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Noto Sans Symbols"/>
              <a:buChar char="✔"/>
            </a:pPr>
            <a:r>
              <a:rPr lang="hu-HU" sz="1100">
                <a:latin typeface="Times New Roman"/>
                <a:ea typeface="Times New Roman"/>
                <a:cs typeface="Times New Roman"/>
                <a:sym typeface="Times New Roman"/>
              </a:rPr>
              <a:t>kategorizálás, áttekinthetőség				</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Noto Sans Symbols"/>
              <a:buChar char="✔"/>
            </a:pPr>
            <a:r>
              <a:rPr lang="hu-HU" sz="1100">
                <a:latin typeface="Times New Roman"/>
                <a:ea typeface="Times New Roman"/>
                <a:cs typeface="Times New Roman"/>
                <a:sym typeface="Times New Roman"/>
              </a:rPr>
              <a:t>több termék bemutatható</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Noto Sans Symbols"/>
              <a:buChar char="✔"/>
            </a:pPr>
            <a:r>
              <a:rPr lang="hu-HU" sz="1100">
                <a:latin typeface="Times New Roman"/>
                <a:ea typeface="Times New Roman"/>
                <a:cs typeface="Times New Roman"/>
                <a:sym typeface="Times New Roman"/>
              </a:rPr>
              <a:t>magas minőségű fotók</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d03d5b2036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d03d5b2036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hu-HU" sz="1100">
                <a:latin typeface="Times New Roman"/>
                <a:ea typeface="Times New Roman"/>
                <a:cs typeface="Times New Roman"/>
                <a:sym typeface="Times New Roman"/>
              </a:rPr>
              <a:t>Kép: ecommerce-shopping-cart-keyboard 3 (</a:t>
            </a:r>
            <a:r>
              <a:rPr b="0" i="0" lang="hu-HU"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https://blog.shift4shop.com/hubfs/ThinkstockPhotos-502255976.png</a:t>
            </a:r>
            <a:r>
              <a:rPr b="0" i="0" lang="hu-HU" sz="1100" u="none" cap="none" strike="noStrike">
                <a:solidFill>
                  <a:schemeClr val="dk1"/>
                </a:solidFill>
                <a:latin typeface="Calibri"/>
                <a:ea typeface="Calibri"/>
                <a:cs typeface="Calibri"/>
                <a:sym typeface="Calibri"/>
              </a:rPr>
              <a:t> </a:t>
            </a: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228600" lvl="0" marL="457200" rtl="0" algn="just">
              <a:lnSpc>
                <a:spcPct val="120000"/>
              </a:lnSpc>
              <a:spcBef>
                <a:spcPts val="0"/>
              </a:spcBef>
              <a:spcAft>
                <a:spcPts val="0"/>
              </a:spcAft>
              <a:buSzPts val="1600"/>
              <a:buNone/>
            </a:pPr>
            <a:r>
              <a:rPr lang="hu-HU"/>
              <a:t>Az IoT (Internet of Things) használatának terjedése új értékesítési és kommunikációs lehetőségek kialakulását eredményezi. Ezek megismerése és alkalmazása az agráriumban nem csak versenyelőnyt és hatékonyabb működést jelent a gazdaságok számára, hanem a fennmaradás és fejlődés eszközeként szolgálhat.</a:t>
            </a:r>
            <a:endParaRPr/>
          </a:p>
          <a:p>
            <a:pPr indent="-228600" lvl="0" marL="457200" rtl="0" algn="just">
              <a:lnSpc>
                <a:spcPct val="120000"/>
              </a:lnSpc>
              <a:spcBef>
                <a:spcPts val="0"/>
              </a:spcBef>
              <a:spcAft>
                <a:spcPts val="0"/>
              </a:spcAft>
              <a:buSzPts val="1600"/>
              <a:buNone/>
            </a:pPr>
            <a:r>
              <a:t/>
            </a:r>
            <a:endParaRPr/>
          </a:p>
          <a:p>
            <a:pPr indent="0" lvl="0" marL="0" rtl="0" algn="just">
              <a:lnSpc>
                <a:spcPct val="100000"/>
              </a:lnSpc>
              <a:spcBef>
                <a:spcPts val="0"/>
              </a:spcBef>
              <a:spcAft>
                <a:spcPts val="0"/>
              </a:spcAft>
              <a:buClr>
                <a:srgbClr val="000000"/>
              </a:buClr>
              <a:buSzPts val="1100"/>
              <a:buNone/>
            </a:pPr>
            <a:r>
              <a:rPr lang="hu-HU" sz="1100"/>
              <a:t>Az online jelenlét közvetlen kapcsolatot hoz létre a termelő és a fogyasztó között. A megosztáson alapuló közösségi gazdálkodási modell pedig segít jobban kihasználni a kapacitásokat és erőforrásokat.</a:t>
            </a:r>
            <a:endParaRPr/>
          </a:p>
          <a:p>
            <a:pPr indent="0" lvl="0" marL="0" rtl="0" algn="just">
              <a:lnSpc>
                <a:spcPct val="100000"/>
              </a:lnSpc>
              <a:spcBef>
                <a:spcPts val="0"/>
              </a:spcBef>
              <a:spcAft>
                <a:spcPts val="0"/>
              </a:spcAft>
              <a:buClr>
                <a:srgbClr val="000000"/>
              </a:buClr>
              <a:buSzPts val="1100"/>
              <a:buNone/>
            </a:pPr>
            <a:r>
              <a:t/>
            </a:r>
            <a:endParaRPr sz="1100"/>
          </a:p>
          <a:p>
            <a:pPr indent="0" lvl="0" marL="0" rtl="0" algn="just">
              <a:lnSpc>
                <a:spcPct val="100000"/>
              </a:lnSpc>
              <a:spcBef>
                <a:spcPts val="0"/>
              </a:spcBef>
              <a:spcAft>
                <a:spcPts val="0"/>
              </a:spcAft>
              <a:buClr>
                <a:srgbClr val="000000"/>
              </a:buClr>
              <a:buSzPts val="1100"/>
              <a:buNone/>
            </a:pPr>
            <a:r>
              <a:rPr lang="hu-HU" sz="1100"/>
              <a:t>A tananyag összefoglalja azokat az elektronikus kereskedelmi lehetőségeket, amelyeknek az alkalmazása hozzájárul a jövedelmezőség és a versenyképesség növeléséhez. Továbbá bemutat olyan Sharing Economy gyakorlatokat, amelyek hozzájárulnak a hatékony kapacitáskihasználáshoz és költségmegtakarításhoz.</a:t>
            </a:r>
            <a:endParaRPr/>
          </a:p>
          <a:p>
            <a:pPr indent="0" lvl="0" marL="0" rtl="0" algn="just">
              <a:lnSpc>
                <a:spcPct val="100000"/>
              </a:lnSpc>
              <a:spcBef>
                <a:spcPts val="0"/>
              </a:spcBef>
              <a:spcAft>
                <a:spcPts val="0"/>
              </a:spcAft>
              <a:buClr>
                <a:srgbClr val="000000"/>
              </a:buClr>
              <a:buSzPts val="1100"/>
              <a:buNone/>
            </a:pPr>
            <a:r>
              <a:t/>
            </a:r>
            <a:endParaRPr sz="1100"/>
          </a:p>
          <a:p>
            <a:pPr indent="0" lvl="0" marL="0" rtl="0" algn="just">
              <a:lnSpc>
                <a:spcPct val="100000"/>
              </a:lnSpc>
              <a:spcBef>
                <a:spcPts val="0"/>
              </a:spcBef>
              <a:spcAft>
                <a:spcPts val="0"/>
              </a:spcAft>
              <a:buClr>
                <a:srgbClr val="000000"/>
              </a:buClr>
              <a:buSzPts val="1100"/>
              <a:buNone/>
            </a:pPr>
            <a:r>
              <a:rPr lang="hu-HU" sz="1100"/>
              <a:t>Áttekintésre kerülnek azok az értékesítési és információs csatornák, amelyek alkalmazása új csatornákat nyithat meg a fogyasztó és a termelő között, és hozzájárulhatnak az értékesítési és disztribúciós költségek csökkentéséhez. </a:t>
            </a:r>
            <a:endParaRPr/>
          </a:p>
          <a:p>
            <a:pPr indent="0" lvl="0" marL="0" rtl="0" algn="just">
              <a:lnSpc>
                <a:spcPct val="100000"/>
              </a:lnSpc>
              <a:spcBef>
                <a:spcPts val="0"/>
              </a:spcBef>
              <a:spcAft>
                <a:spcPts val="0"/>
              </a:spcAft>
              <a:buClr>
                <a:srgbClr val="000000"/>
              </a:buClr>
              <a:buSzPts val="1100"/>
              <a:buNone/>
            </a:pPr>
            <a:r>
              <a:t/>
            </a:r>
            <a:endParaRPr/>
          </a:p>
          <a:p>
            <a:pPr indent="0" lvl="0" marL="0" rtl="0" algn="just">
              <a:lnSpc>
                <a:spcPct val="100000"/>
              </a:lnSpc>
              <a:spcBef>
                <a:spcPts val="0"/>
              </a:spcBef>
              <a:spcAft>
                <a:spcPts val="0"/>
              </a:spcAft>
              <a:buClr>
                <a:srgbClr val="000000"/>
              </a:buClr>
              <a:buSzPts val="1100"/>
              <a:buNone/>
            </a:pPr>
            <a:r>
              <a:rPr lang="hu-HU"/>
              <a:t>A gyakorlatok és szolgáltatások bevezetése egyszerű a gazdaságok számára. </a:t>
            </a:r>
            <a:r>
              <a:rPr b="1" lang="hu-HU"/>
              <a:t>Minimális eszközigényű </a:t>
            </a:r>
            <a:r>
              <a:rPr lang="hu-HU"/>
              <a:t>kezdeti beruházások, </a:t>
            </a:r>
            <a:r>
              <a:rPr b="1" lang="hu-HU"/>
              <a:t>könnyű működtetés</a:t>
            </a:r>
            <a:r>
              <a:rPr lang="hu-HU"/>
              <a:t>, ami a költségek csökkentésén túl a digitálisan felhalmozódó információ feldolgozásával segíti az </a:t>
            </a:r>
            <a:r>
              <a:rPr b="1" lang="hu-HU"/>
              <a:t>erőforrások hatékony felhasználását</a:t>
            </a:r>
            <a:r>
              <a:rPr lang="hu-HU"/>
              <a:t>, a </a:t>
            </a:r>
            <a:r>
              <a:rPr b="1" lang="hu-HU"/>
              <a:t>beruházások tervezését</a:t>
            </a:r>
            <a:r>
              <a:rPr lang="hu-HU"/>
              <a:t>, a </a:t>
            </a:r>
            <a:r>
              <a:rPr b="1" lang="hu-HU"/>
              <a:t>termékfejlesztést</a:t>
            </a:r>
            <a:r>
              <a:rPr lang="hu-HU"/>
              <a:t>.</a:t>
            </a:r>
            <a:endParaRPr/>
          </a:p>
          <a:p>
            <a:pPr indent="0" lvl="0" marL="0" rtl="0" algn="just">
              <a:lnSpc>
                <a:spcPct val="100000"/>
              </a:lnSpc>
              <a:spcBef>
                <a:spcPts val="0"/>
              </a:spcBef>
              <a:spcAft>
                <a:spcPts val="0"/>
              </a:spcAft>
              <a:buClr>
                <a:srgbClr val="000000"/>
              </a:buClr>
              <a:buSzPts val="1100"/>
              <a:buNone/>
            </a:pPr>
            <a:r>
              <a:t/>
            </a:r>
            <a:endParaRPr/>
          </a:p>
          <a:p>
            <a:pPr indent="0" lvl="0" marL="0" rtl="0" algn="just">
              <a:lnSpc>
                <a:spcPct val="100000"/>
              </a:lnSpc>
              <a:spcBef>
                <a:spcPts val="0"/>
              </a:spcBef>
              <a:spcAft>
                <a:spcPts val="0"/>
              </a:spcAft>
              <a:buClr>
                <a:srgbClr val="000000"/>
              </a:buClr>
              <a:buSzPts val="1100"/>
              <a:buNone/>
            </a:pPr>
            <a:r>
              <a:rPr lang="hu-HU" sz="1100"/>
              <a:t>A megszerzett tudás és információk a gazdasági döntéshozatal támogatása mellett új együttműködési lehetőségeket és értékesítési csatornákat is feltárnak, amelyek a rendelkezésre álló erőforrások megosztásával az erőforrások hatékony felhasználásához vezethetnek.</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Az e-kereskedelem (e-business) (www.iit.uni-miskolc.hu/~pance/ebus_bevezeto.doc) </a:t>
            </a:r>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a:p>
          <a:p>
            <a:pPr indent="0" lvl="0" marL="0" rtl="0" algn="just">
              <a:lnSpc>
                <a:spcPct val="150000"/>
              </a:lnSpc>
              <a:spcBef>
                <a:spcPts val="0"/>
              </a:spcBef>
              <a:spcAft>
                <a:spcPts val="0"/>
              </a:spcAft>
              <a:buSzPts val="1100"/>
              <a:buNone/>
            </a:pPr>
            <a:r>
              <a:rPr lang="hu-HU" sz="1050">
                <a:latin typeface="Times New Roman"/>
                <a:ea typeface="Times New Roman"/>
                <a:cs typeface="Times New Roman"/>
                <a:sym typeface="Times New Roman"/>
              </a:rPr>
              <a:t>Szöveg:</a:t>
            </a:r>
            <a:endParaRPr sz="1000">
              <a:latin typeface="Calibri"/>
              <a:ea typeface="Calibri"/>
              <a:cs typeface="Calibri"/>
              <a:sym typeface="Calibri"/>
            </a:endParaRPr>
          </a:p>
          <a:p>
            <a:pPr indent="0" lvl="0" marL="0" rtl="0" algn="just">
              <a:lnSpc>
                <a:spcPct val="150000"/>
              </a:lnSpc>
              <a:spcBef>
                <a:spcPts val="0"/>
              </a:spcBef>
              <a:spcAft>
                <a:spcPts val="0"/>
              </a:spcAft>
              <a:buSzPts val="1100"/>
              <a:buNone/>
            </a:pPr>
            <a:r>
              <a:t/>
            </a:r>
            <a:endParaRPr sz="1050">
              <a:latin typeface="Calibri"/>
              <a:ea typeface="Calibri"/>
              <a:cs typeface="Calibri"/>
              <a:sym typeface="Calibri"/>
            </a:endParaRPr>
          </a:p>
          <a:p>
            <a:pPr indent="-6350" lvl="0" marL="6350" rtl="0" algn="l">
              <a:lnSpc>
                <a:spcPct val="120000"/>
              </a:lnSpc>
              <a:spcBef>
                <a:spcPts val="0"/>
              </a:spcBef>
              <a:spcAft>
                <a:spcPts val="0"/>
              </a:spcAft>
              <a:buSzPts val="1600"/>
              <a:buNone/>
            </a:pPr>
            <a:r>
              <a:rPr b="1" lang="hu-HU"/>
              <a:t>Az online vásárlási döntést befolyásoló tényezők.</a:t>
            </a:r>
            <a:endParaRPr/>
          </a:p>
          <a:p>
            <a:pPr indent="-6350" lvl="0" marL="6350" rtl="0" algn="l">
              <a:lnSpc>
                <a:spcPct val="120000"/>
              </a:lnSpc>
              <a:spcBef>
                <a:spcPts val="0"/>
              </a:spcBef>
              <a:spcAft>
                <a:spcPts val="0"/>
              </a:spcAft>
              <a:buSzPts val="1600"/>
              <a:buNone/>
            </a:pPr>
            <a:r>
              <a:rPr b="1" lang="hu-HU"/>
              <a:t>Hasznos tippek, hogyan tegyük kíváncsivá és bírjuk vásárlásra az érdeklődőket:</a:t>
            </a:r>
            <a:endParaRPr/>
          </a:p>
          <a:p>
            <a:pPr indent="-6350" lvl="0" marL="6350" rtl="0" algn="l">
              <a:lnSpc>
                <a:spcPct val="120000"/>
              </a:lnSpc>
              <a:spcBef>
                <a:spcPts val="0"/>
              </a:spcBef>
              <a:spcAft>
                <a:spcPts val="0"/>
              </a:spcAft>
              <a:buSzPts val="1600"/>
              <a:buNone/>
            </a:pPr>
            <a:r>
              <a:rPr lang="hu-HU"/>
              <a:t>az e-kereskedelemi oldal legyen </a:t>
            </a:r>
            <a:r>
              <a:rPr b="1" lang="hu-HU"/>
              <a:t>biztonságos</a:t>
            </a:r>
            <a:r>
              <a:rPr lang="hu-HU"/>
              <a:t> és rendelkezzen </a:t>
            </a:r>
            <a:r>
              <a:rPr b="1" lang="hu-HU"/>
              <a:t>magas funkcionalitással, lehetőség szerint bankkártyás és utánvétes fizetéssel is</a:t>
            </a:r>
            <a:endParaRPr/>
          </a:p>
          <a:p>
            <a:pPr indent="-6350" lvl="0" marL="6350" rtl="0" algn="l">
              <a:lnSpc>
                <a:spcPct val="120000"/>
              </a:lnSpc>
              <a:spcBef>
                <a:spcPts val="0"/>
              </a:spcBef>
              <a:spcAft>
                <a:spcPts val="0"/>
              </a:spcAft>
              <a:buSzPts val="1600"/>
              <a:buNone/>
            </a:pPr>
            <a:r>
              <a:rPr b="1" lang="hu-HU"/>
              <a:t>folyamatos frissítés, új ajánlatok</a:t>
            </a:r>
            <a:r>
              <a:rPr lang="hu-HU"/>
              <a:t> - a soha nem változó oldal nem csábítja a vásárlókat</a:t>
            </a:r>
            <a:endParaRPr/>
          </a:p>
          <a:p>
            <a:pPr indent="-6350" lvl="0" marL="6350" rtl="0" algn="l">
              <a:lnSpc>
                <a:spcPct val="120000"/>
              </a:lnSpc>
              <a:spcBef>
                <a:spcPts val="0"/>
              </a:spcBef>
              <a:spcAft>
                <a:spcPts val="0"/>
              </a:spcAft>
              <a:buSzPts val="1600"/>
              <a:buNone/>
            </a:pPr>
            <a:r>
              <a:rPr b="1" lang="hu-HU"/>
              <a:t>professzionális kinézet</a:t>
            </a:r>
            <a:r>
              <a:rPr lang="hu-HU"/>
              <a:t> - nem csak a terméket, hanem a vállalkozást is el kell adnia</a:t>
            </a:r>
            <a:endParaRPr/>
          </a:p>
          <a:p>
            <a:pPr indent="-6350" lvl="0" marL="6350" rtl="0" algn="l">
              <a:lnSpc>
                <a:spcPct val="120000"/>
              </a:lnSpc>
              <a:spcBef>
                <a:spcPts val="0"/>
              </a:spcBef>
              <a:spcAft>
                <a:spcPts val="0"/>
              </a:spcAft>
              <a:buSzPts val="1600"/>
              <a:buNone/>
            </a:pPr>
            <a:r>
              <a:rPr b="1" lang="hu-HU"/>
              <a:t>egyszerű</a:t>
            </a:r>
            <a:r>
              <a:rPr lang="hu-HU"/>
              <a:t> - a vásárló találja meg könnyen, amit akar, vezesse végig az online vásárlás fázisain, minden része legyen egyértelmű</a:t>
            </a:r>
            <a:endParaRPr/>
          </a:p>
          <a:p>
            <a:pPr indent="-6350" lvl="0" marL="6350" rtl="0" algn="l">
              <a:lnSpc>
                <a:spcPct val="120000"/>
              </a:lnSpc>
              <a:spcBef>
                <a:spcPts val="0"/>
              </a:spcBef>
              <a:spcAft>
                <a:spcPts val="0"/>
              </a:spcAft>
              <a:buSzPts val="1600"/>
              <a:buNone/>
            </a:pPr>
            <a:r>
              <a:rPr b="1" lang="hu-HU"/>
              <a:t>navigálhatóság</a:t>
            </a:r>
            <a:r>
              <a:rPr lang="hu-HU"/>
              <a:t> – a sok link és gomb, útvesztővé teszi az oldalt</a:t>
            </a:r>
            <a:endParaRPr/>
          </a:p>
          <a:p>
            <a:pPr indent="-6350" lvl="0" marL="6350" rtl="0" algn="l">
              <a:lnSpc>
                <a:spcPct val="120000"/>
              </a:lnSpc>
              <a:spcBef>
                <a:spcPts val="0"/>
              </a:spcBef>
              <a:spcAft>
                <a:spcPts val="0"/>
              </a:spcAft>
              <a:buSzPts val="1600"/>
              <a:buNone/>
            </a:pPr>
            <a:r>
              <a:rPr b="1" lang="hu-HU"/>
              <a:t>gyorsaság</a:t>
            </a:r>
            <a:r>
              <a:rPr lang="hu-HU"/>
              <a:t> - ne halmozd a választási lehetőségeket és ne várakoztasd a vásárlókat, a gyors oldal segíti a lemorzsolódás csökkentését, a keresőben való rangsorolást</a:t>
            </a:r>
            <a:endParaRPr/>
          </a:p>
          <a:p>
            <a:pPr indent="-6350" lvl="0" marL="6350" rtl="0" algn="l">
              <a:lnSpc>
                <a:spcPct val="120000"/>
              </a:lnSpc>
              <a:spcBef>
                <a:spcPts val="0"/>
              </a:spcBef>
              <a:spcAft>
                <a:spcPts val="0"/>
              </a:spcAft>
              <a:buSzPts val="1600"/>
              <a:buNone/>
            </a:pPr>
            <a:r>
              <a:rPr b="1" lang="hu-HU"/>
              <a:t>grafikus tartalmak korlátozása</a:t>
            </a:r>
            <a:r>
              <a:rPr lang="hu-HU"/>
              <a:t> – tömörítéssel megmarad a gyors betöltődés</a:t>
            </a:r>
            <a:endParaRPr/>
          </a:p>
          <a:p>
            <a:pPr indent="-6350" lvl="0" marL="6350" rtl="0" algn="l">
              <a:lnSpc>
                <a:spcPct val="120000"/>
              </a:lnSpc>
              <a:spcBef>
                <a:spcPts val="0"/>
              </a:spcBef>
              <a:spcAft>
                <a:spcPts val="0"/>
              </a:spcAft>
              <a:buSzPts val="1600"/>
              <a:buNone/>
            </a:pPr>
            <a:r>
              <a:rPr b="1" lang="hu-HU"/>
              <a:t>a vásárlók elkötelezése</a:t>
            </a:r>
            <a:r>
              <a:rPr lang="hu-HU"/>
              <a:t> – akkor is erősítsd bizalmát, ha nem vásárolt, fontos a hírlevél adatbázis és a közösségi média oldalak táborának építése</a:t>
            </a:r>
            <a:endParaRPr/>
          </a:p>
          <a:p>
            <a:pPr indent="-6350" lvl="0" marL="6350" rtl="0" algn="l">
              <a:lnSpc>
                <a:spcPct val="120000"/>
              </a:lnSpc>
              <a:spcBef>
                <a:spcPts val="0"/>
              </a:spcBef>
              <a:spcAft>
                <a:spcPts val="0"/>
              </a:spcAft>
              <a:buSzPts val="1600"/>
              <a:buNone/>
            </a:pPr>
            <a:r>
              <a:rPr b="1" lang="hu-HU"/>
              <a:t>Friss tippek, információk a kommunikáció serkentésére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Új üzleti modell? – A közösségi gazdaság kihívásai Magyarországon/ Lengyel Levente 2017 (http://midra.uni-miskolc.hu)</a:t>
            </a:r>
            <a:endParaRPr/>
          </a:p>
          <a:p>
            <a:pPr indent="0" lvl="0" marL="0" rtl="0" algn="just">
              <a:lnSpc>
                <a:spcPct val="150000"/>
              </a:lnSpc>
              <a:spcBef>
                <a:spcPts val="0"/>
              </a:spcBef>
              <a:spcAft>
                <a:spcPts val="0"/>
              </a:spcAft>
              <a:buSzPts val="1100"/>
              <a:buNone/>
            </a:pPr>
            <a:r>
              <a:rPr lang="hu-HU" sz="1050">
                <a:latin typeface="Calibri"/>
                <a:ea typeface="Calibri"/>
                <a:cs typeface="Calibri"/>
                <a:sym typeface="Calibri"/>
              </a:rPr>
              <a:t>https://www.nak.hu/kiadvanyok/kiadvanyok/1595-termeloi-csoport-tajekoztato-1/file</a:t>
            </a:r>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rPr b="1" lang="hu-HU"/>
              <a:t>Gazdasági tényezők</a:t>
            </a:r>
            <a:endParaRPr/>
          </a:p>
          <a:p>
            <a:pPr indent="0" lvl="0" marL="0" rtl="0" algn="l">
              <a:lnSpc>
                <a:spcPct val="100000"/>
              </a:lnSpc>
              <a:spcBef>
                <a:spcPts val="0"/>
              </a:spcBef>
              <a:spcAft>
                <a:spcPts val="0"/>
              </a:spcAft>
              <a:buSzPts val="1100"/>
              <a:buNone/>
            </a:pPr>
            <a:r>
              <a:rPr b="1" lang="hu-HU"/>
              <a:t>Bevételszerzés</a:t>
            </a:r>
            <a:r>
              <a:rPr lang="hu-HU"/>
              <a:t> felesleges vagy kihasználatlan készletekből: erőforrás és kihasználatlan kapacitások megosztása.</a:t>
            </a:r>
            <a:endParaRPr/>
          </a:p>
          <a:p>
            <a:pPr indent="0" lvl="0" marL="0" rtl="0" algn="l">
              <a:lnSpc>
                <a:spcPct val="100000"/>
              </a:lnSpc>
              <a:spcBef>
                <a:spcPts val="0"/>
              </a:spcBef>
              <a:spcAft>
                <a:spcPts val="0"/>
              </a:spcAft>
              <a:buSzPts val="1100"/>
              <a:buNone/>
            </a:pPr>
            <a:r>
              <a:rPr b="1" lang="hu-HU"/>
              <a:t>Pénzügyi rugalmasság </a:t>
            </a:r>
            <a:r>
              <a:rPr lang="hu-HU"/>
              <a:t>növelése: a kihasználatlan eszközök cseréjéből vagy bérbeadásából, többletjövedelem realizálható.</a:t>
            </a:r>
            <a:endParaRPr/>
          </a:p>
          <a:p>
            <a:pPr indent="0" lvl="0" marL="0" rtl="0" algn="l">
              <a:lnSpc>
                <a:spcPct val="100000"/>
              </a:lnSpc>
              <a:spcBef>
                <a:spcPts val="0"/>
              </a:spcBef>
              <a:spcAft>
                <a:spcPts val="0"/>
              </a:spcAft>
              <a:buSzPts val="1100"/>
              <a:buNone/>
            </a:pPr>
            <a:r>
              <a:rPr lang="hu-HU"/>
              <a:t>Birtoklás helyett </a:t>
            </a:r>
            <a:r>
              <a:rPr b="1" lang="hu-HU"/>
              <a:t>hozzáférés</a:t>
            </a:r>
            <a:r>
              <a:rPr lang="hu-HU"/>
              <a:t>: közös eszközhasználat, közös logisztika a kiszállításban, ágazati információ megosztó platformok.</a:t>
            </a:r>
            <a:endParaRPr/>
          </a:p>
          <a:p>
            <a:pPr indent="0" lvl="0" marL="0" rtl="0" algn="l">
              <a:lnSpc>
                <a:spcPct val="100000"/>
              </a:lnSpc>
              <a:spcBef>
                <a:spcPts val="0"/>
              </a:spcBef>
              <a:spcAft>
                <a:spcPts val="0"/>
              </a:spcAft>
              <a:buSzPts val="1100"/>
              <a:buNone/>
            </a:pPr>
            <a:r>
              <a:rPr b="1" lang="hu-HU"/>
              <a:t>Csökkenő</a:t>
            </a:r>
            <a:r>
              <a:rPr lang="hu-HU"/>
              <a:t> belépési </a:t>
            </a:r>
            <a:r>
              <a:rPr b="1" lang="hu-HU"/>
              <a:t>korlátok</a:t>
            </a:r>
            <a:r>
              <a:rPr lang="hu-HU"/>
              <a:t>: az IT technológiák fejlődése és terjedése, a közös platformok használata, virtuális piactér.</a:t>
            </a:r>
            <a:endParaRPr/>
          </a:p>
          <a:p>
            <a:pPr indent="0" lvl="0" marL="0" rtl="0" algn="l">
              <a:lnSpc>
                <a:spcPct val="100000"/>
              </a:lnSpc>
              <a:spcBef>
                <a:spcPts val="0"/>
              </a:spcBef>
              <a:spcAft>
                <a:spcPts val="0"/>
              </a:spcAft>
              <a:buSzPts val="1100"/>
              <a:buNone/>
            </a:pPr>
            <a:r>
              <a:rPr b="1" lang="hu-HU"/>
              <a:t>Pénzügyi tranzakciók egyszerűsödése</a:t>
            </a:r>
            <a:r>
              <a:rPr lang="hu-HU"/>
              <a:t>: nő a vásárlók bizalma az online fizetési eszközökben, nő az utalás, előre fizetés.</a:t>
            </a:r>
            <a:endParaRPr/>
          </a:p>
          <a:p>
            <a:pPr indent="0" lvl="0" marL="0" rtl="0" algn="l">
              <a:lnSpc>
                <a:spcPct val="100000"/>
              </a:lnSpc>
              <a:spcBef>
                <a:spcPts val="0"/>
              </a:spcBef>
              <a:spcAft>
                <a:spcPts val="0"/>
              </a:spcAft>
              <a:buSzPts val="1100"/>
              <a:buNone/>
            </a:pPr>
            <a:r>
              <a:rPr lang="hu-HU"/>
              <a:t>Értékesítés-biztonság, árbevétel-növekedés, könnyebb-beszerzés, csökkenő tranzakciós költségek.</a:t>
            </a:r>
            <a:endParaRPr/>
          </a:p>
          <a:p>
            <a:pPr indent="0" lvl="0" marL="0" rtl="0" algn="l">
              <a:lnSpc>
                <a:spcPct val="100000"/>
              </a:lnSpc>
              <a:spcBef>
                <a:spcPts val="0"/>
              </a:spcBef>
              <a:spcAft>
                <a:spcPts val="0"/>
              </a:spcAft>
              <a:buSzPts val="1100"/>
              <a:buNone/>
            </a:pPr>
            <a:r>
              <a:rPr b="1" lang="hu-HU"/>
              <a:t>Szakmai segítség és tanácsadás</a:t>
            </a:r>
            <a:r>
              <a:rPr lang="hu-HU"/>
              <a:t>: pályázati támogatások, EU-s, illetve szektortól függően nemzeti kiegészítő támogatások lehívása.</a:t>
            </a:r>
            <a:endParaRPr/>
          </a:p>
          <a:p>
            <a:pPr indent="0" lvl="0" marL="0" rtl="0" algn="l">
              <a:lnSpc>
                <a:spcPct val="100000"/>
              </a:lnSpc>
              <a:spcBef>
                <a:spcPts val="0"/>
              </a:spcBef>
              <a:spcAft>
                <a:spcPts val="0"/>
              </a:spcAft>
              <a:buSzPts val="1100"/>
              <a:buNone/>
            </a:pPr>
            <a:r>
              <a:rPr b="1" lang="hu-HU"/>
              <a:t>Piaci és technológiai kockázat csökkentése</a:t>
            </a:r>
            <a:r>
              <a:rPr lang="hu-HU"/>
              <a:t>: információk, szakember irányítja, kintlévőség kezelés, input-előfinanszírozás, ár képzés.</a:t>
            </a:r>
            <a:endParaRPr/>
          </a:p>
          <a:p>
            <a:pPr indent="0" lvl="0" marL="0" rtl="0" algn="l">
              <a:lnSpc>
                <a:spcPct val="100000"/>
              </a:lnSpc>
              <a:spcBef>
                <a:spcPts val="0"/>
              </a:spcBef>
              <a:spcAft>
                <a:spcPts val="0"/>
              </a:spcAft>
              <a:buSzPts val="1100"/>
              <a:buNone/>
            </a:pPr>
            <a:r>
              <a:rPr b="1" lang="hu-HU"/>
              <a:t>Oktatás és szaktanácsadás</a:t>
            </a:r>
            <a:r>
              <a:rPr lang="hu-HU"/>
              <a:t>: tanfolyamok, szakmai konferenciák, termelő és gyártói találkozók, fórumok.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hu-HU"/>
              <a:t>Technológiai hajtóerők:</a:t>
            </a:r>
            <a:endParaRPr/>
          </a:p>
          <a:p>
            <a:pPr indent="0" lvl="0" marL="0" rtl="0" algn="l">
              <a:lnSpc>
                <a:spcPct val="100000"/>
              </a:lnSpc>
              <a:spcBef>
                <a:spcPts val="0"/>
              </a:spcBef>
              <a:spcAft>
                <a:spcPts val="0"/>
              </a:spcAft>
              <a:buSzPts val="1100"/>
              <a:buNone/>
            </a:pPr>
            <a:r>
              <a:rPr lang="hu-HU"/>
              <a:t>Közösségi hálózat: a közösen használt információk beszerzése </a:t>
            </a:r>
            <a:r>
              <a:rPr b="1" lang="hu-HU"/>
              <a:t>csökkenti a működési költségeket</a:t>
            </a:r>
            <a:r>
              <a:rPr lang="hu-HU"/>
              <a:t>.</a:t>
            </a:r>
            <a:endParaRPr/>
          </a:p>
          <a:p>
            <a:pPr indent="0" lvl="0" marL="0" rtl="0" algn="l">
              <a:lnSpc>
                <a:spcPct val="100000"/>
              </a:lnSpc>
              <a:spcBef>
                <a:spcPts val="0"/>
              </a:spcBef>
              <a:spcAft>
                <a:spcPts val="0"/>
              </a:spcAft>
              <a:buSzPts val="1100"/>
              <a:buNone/>
            </a:pPr>
            <a:r>
              <a:rPr lang="hu-HU"/>
              <a:t>Mobil eszközök és platformok: kommunikációs, </a:t>
            </a:r>
            <a:r>
              <a:rPr b="1" lang="hu-HU"/>
              <a:t>adminisztrációs és értékesítési költségeket csökkent</a:t>
            </a:r>
            <a:r>
              <a:rPr lang="hu-HU"/>
              <a:t>.</a:t>
            </a:r>
            <a:endParaRPr/>
          </a:p>
          <a:p>
            <a:pPr indent="0" lvl="0" marL="0" rtl="0" algn="l">
              <a:lnSpc>
                <a:spcPct val="100000"/>
              </a:lnSpc>
              <a:spcBef>
                <a:spcPts val="0"/>
              </a:spcBef>
              <a:spcAft>
                <a:spcPts val="0"/>
              </a:spcAft>
              <a:buSzPts val="1100"/>
              <a:buNone/>
            </a:pPr>
            <a:r>
              <a:rPr lang="hu-HU"/>
              <a:t>Fizetési rendszerek: növelik a vásárlói hajlandóságot és gyakoriságot, az áruk forgási sebességét, </a:t>
            </a:r>
            <a:r>
              <a:rPr b="1" lang="hu-HU"/>
              <a:t>nő a jövedelmezőség</a:t>
            </a:r>
            <a:r>
              <a:rPr lang="hu-HU"/>
              <a:t>.</a:t>
            </a:r>
            <a:endParaRPr/>
          </a:p>
          <a:p>
            <a:pPr indent="0" lvl="0" marL="0" rtl="0" algn="l">
              <a:lnSpc>
                <a:spcPct val="100000"/>
              </a:lnSpc>
              <a:spcBef>
                <a:spcPts val="0"/>
              </a:spcBef>
              <a:spcAft>
                <a:spcPts val="0"/>
              </a:spcAft>
              <a:buSzPts val="1100"/>
              <a:buNone/>
            </a:pPr>
            <a:r>
              <a:rPr lang="hu-HU"/>
              <a:t>Internet elterjedése: az agrárium </a:t>
            </a:r>
            <a:r>
              <a:rPr b="1" lang="hu-HU"/>
              <a:t>digitalizációja</a:t>
            </a:r>
            <a:r>
              <a:rPr lang="hu-HU"/>
              <a:t>, az </a:t>
            </a:r>
            <a:r>
              <a:rPr b="1" lang="hu-HU"/>
              <a:t>e-kereskedelem</a:t>
            </a:r>
            <a:r>
              <a:rPr lang="hu-HU"/>
              <a:t> és a </a:t>
            </a:r>
            <a:r>
              <a:rPr b="1" lang="hu-HU"/>
              <a:t>sharing economy </a:t>
            </a:r>
            <a:r>
              <a:rPr lang="hu-HU"/>
              <a:t>gyakorlatok, új </a:t>
            </a:r>
            <a:r>
              <a:rPr b="1" lang="hu-HU"/>
              <a:t>technológiák</a:t>
            </a:r>
            <a:r>
              <a:rPr lang="hu-HU"/>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Kép: www.kozertplusz.hu</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e-kereskedelemhez csatlakozás vagy a sharing economy gyakorlatok a gazdálkodó szervezetek egyéb működési struktúráira is hatással van, ahogyan az az üzleti modell kialakításának folyamatakor bemutatásra került. Az online értékesítés, a fogyasztók közvetlen kiszolgálása legtöbbször a logisztikai és disztribúciós folyamatok átszervezését igényli.</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Így a digitalizációnak olyan közvetett határhatásai is vannak, melyek hosszú távon, az ellátási lánc lerövidítésével, a készletgazdálkodás átszervezésével hozzájárulnak a jövedelemezőség és a hatékonyság javításához.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a közvetlen kiszállítás előnyeit és pozitív hatásait mutatja be.</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Disztribúció, logisztika: a rövid ellátási lánc kialakítása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CÉL: a logisztikai és raktározási gyakorlat átalakítása, hűtést igénylő folyamatok csökkentése</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HOGYAN: a termelés átszervezése, erőforrás megosztás és hatékonyabb felhasználás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 disztribúció átszervezése, a fogyasztók közvetlen kiszolgálása</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rPr b="1" lang="hu-HU"/>
              <a:t>A termelőtől a fogyasztóig:</a:t>
            </a:r>
            <a:endParaRPr/>
          </a:p>
          <a:p>
            <a:pPr indent="-285750" lvl="0" marL="285750" rtl="0" algn="l">
              <a:lnSpc>
                <a:spcPct val="100000"/>
              </a:lnSpc>
              <a:spcBef>
                <a:spcPts val="0"/>
              </a:spcBef>
              <a:spcAft>
                <a:spcPts val="0"/>
              </a:spcAft>
              <a:buClr>
                <a:schemeClr val="dk1"/>
              </a:buClr>
              <a:buSzPts val="1200"/>
              <a:buFont typeface="Noto Sans Symbols"/>
              <a:buChar char="✔"/>
            </a:pPr>
            <a:r>
              <a:rPr lang="hu-HU"/>
              <a:t>a közvetítő kereskedők számának csökkentése</a:t>
            </a:r>
            <a:endParaRPr/>
          </a:p>
          <a:p>
            <a:pPr indent="-285750" lvl="0" marL="285750" rtl="0" algn="l">
              <a:lnSpc>
                <a:spcPct val="100000"/>
              </a:lnSpc>
              <a:spcBef>
                <a:spcPts val="0"/>
              </a:spcBef>
              <a:spcAft>
                <a:spcPts val="0"/>
              </a:spcAft>
              <a:buClr>
                <a:schemeClr val="dk1"/>
              </a:buClr>
              <a:buSzPts val="1200"/>
              <a:buFont typeface="Noto Sans Symbols"/>
              <a:buChar char="✔"/>
            </a:pPr>
            <a:r>
              <a:rPr lang="hu-HU"/>
              <a:t>a magyar termékek iránti bizalom növelése</a:t>
            </a:r>
            <a:endParaRPr/>
          </a:p>
          <a:p>
            <a:pPr indent="-285750" lvl="0" marL="285750" rtl="0" algn="l">
              <a:lnSpc>
                <a:spcPct val="100000"/>
              </a:lnSpc>
              <a:spcBef>
                <a:spcPts val="0"/>
              </a:spcBef>
              <a:spcAft>
                <a:spcPts val="0"/>
              </a:spcAft>
              <a:buClr>
                <a:schemeClr val="dk1"/>
              </a:buClr>
              <a:buSzPts val="1200"/>
              <a:buFont typeface="Noto Sans Symbols"/>
              <a:buChar char="✔"/>
            </a:pPr>
            <a:r>
              <a:rPr lang="hu-HU"/>
              <a:t>közvetlen kapcsolat a termék gyártójával</a:t>
            </a:r>
            <a:endParaRPr/>
          </a:p>
          <a:p>
            <a:pPr indent="-285750" lvl="0" marL="285750" rtl="0" algn="l">
              <a:lnSpc>
                <a:spcPct val="100000"/>
              </a:lnSpc>
              <a:spcBef>
                <a:spcPts val="0"/>
              </a:spcBef>
              <a:spcAft>
                <a:spcPts val="0"/>
              </a:spcAft>
              <a:buClr>
                <a:schemeClr val="dk1"/>
              </a:buClr>
              <a:buSzPts val="1200"/>
              <a:buFont typeface="Noto Sans Symbols"/>
              <a:buChar char="✔"/>
            </a:pPr>
            <a:r>
              <a:rPr lang="hu-HU"/>
              <a:t>a termékkel kapcsolatos közvetlen visszajelzés</a:t>
            </a:r>
            <a:endParaRPr/>
          </a:p>
          <a:p>
            <a:pPr indent="-285750" lvl="0" marL="285750" rtl="0" algn="l">
              <a:lnSpc>
                <a:spcPct val="100000"/>
              </a:lnSpc>
              <a:spcBef>
                <a:spcPts val="0"/>
              </a:spcBef>
              <a:spcAft>
                <a:spcPts val="0"/>
              </a:spcAft>
              <a:buClr>
                <a:schemeClr val="dk1"/>
              </a:buClr>
              <a:buSzPts val="1200"/>
              <a:buFont typeface="Noto Sans Symbols"/>
              <a:buChar char="✔"/>
            </a:pPr>
            <a:r>
              <a:rPr lang="hu-HU"/>
              <a:t>fontos információk a vevőkről</a:t>
            </a:r>
            <a:endParaRPr/>
          </a:p>
          <a:p>
            <a:pPr indent="-285750" lvl="0" marL="285750" rtl="0" algn="l">
              <a:lnSpc>
                <a:spcPct val="100000"/>
              </a:lnSpc>
              <a:spcBef>
                <a:spcPts val="0"/>
              </a:spcBef>
              <a:spcAft>
                <a:spcPts val="0"/>
              </a:spcAft>
              <a:buClr>
                <a:schemeClr val="dk1"/>
              </a:buClr>
              <a:buSzPts val="1200"/>
              <a:buFont typeface="Noto Sans Symbols"/>
              <a:buChar char="✔"/>
            </a:pPr>
            <a:r>
              <a:rPr lang="hu-HU"/>
              <a:t>az ismert és megbízható eladó garanciája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100"/>
              <a:buNone/>
            </a:pPr>
            <a:r>
              <a:rPr lang="hu-HU" sz="1100">
                <a:latin typeface="Times New Roman"/>
                <a:ea typeface="Times New Roman"/>
                <a:cs typeface="Times New Roman"/>
                <a:sym typeface="Times New Roman"/>
              </a:rPr>
              <a:t>Kép: Big Data 30 (http://globalhealthgovernance.org/blog/2017/12/1/how-to-find-data-on-infectious-disease-outbreaks)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http://www.agr.unideb.hu/ebook/logisztika/az_etechnolgik_fejldsi_szakaszai.html Kápolnai et al. (2002) alapján</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https://www.portfolio.hu/vallalatok/it/elkepeszto-mennyi-adat-letezik-mire-lehet-felhasznalni.186053.html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elektronikus csatornák használatának másik fontos velejárója, hogy az online kommunikáció következtében rengeteg adat halmozódik fel.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Ezek az adatok, megfelelő árugazdálkodási rendszerek használata mellett, kiválóan szűrhető és kutatható adatbázist hoznak létre. Az így keletkezett információk mind a működési folyamatok, mind a fogyasztói szokások és preferenciák terén magas haszonnal visszaforgathatók az operatív működés során.</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bemutatja, hogy hol, milyen kategóriákban keletkeznek, hogyan dolgozhatók fel.</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http://www.agr.unideb.hu/ebook/logisztika/az_etechnolgik_fejldsi_szakaszai.html Kápolnai et al. (2002) alapján</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https://www.portfolio.hu/vallalatok/it/elkepeszto-mennyi-adat-letezik-mire-lehet-felhasznalni.186053.html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t/>
            </a:r>
            <a:endParaRPr sz="1100">
              <a:latin typeface="Times New Roman"/>
              <a:ea typeface="Times New Roman"/>
              <a:cs typeface="Times New Roman"/>
              <a:sym typeface="Times New Roman"/>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folytatja a felhalmozódó adatok feldolgozási formáinak ismertetését és vázlatosan bemutatja a felhasználási területeket.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Az adatok átalakítása:</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jelentéskészítési funkció – sztenderdek, megfelelő kimutatások elkészítésében segít a cégeknek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kockázatkezelés – előírt ráták, kimutatások készítéséhez</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adatok vizualizálása – listák böngészése helyett, egy az arra alkalmas mobileszköz használatával azonnal grafikonok, kimutatások, a legfontosabb adatokat megjelenítő ábrákat kapnak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előrejelzések – a múlt béli adatok alapján ennek elkészítésére is alkalmas a szoftver, trendek, tendenciák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Mire használhatók az adatok: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termékértékesítés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ügyfélmenedzsment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vállalati döntéshozatal</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marketing</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termékfejlesztés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stratégia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Az operatív működés során keletkező adatok: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gépi megrendelések, elektronikus beszerzés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automatizált készletfigyelés és raktárkezelés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disztribúciós csatorna mentén</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elektronikus megrendelés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elektronikus igényfelmérés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keletkező adatok megoszthatók más gazdálkodó szervezetekkel!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Amennyiben nem ütközik adatvédelmi törvénybe, értékesíthetők!</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Képek: PicNic weboldal 32 (https://picnic.app/nl/)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PicNic kiszállítás 32 (https://picnic.app/nl/)</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rPr lang="hu-HU"/>
              <a:t>            Közért+ (www.kozertplusz.hu)</a:t>
            </a:r>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esettanulmányokban három e-kereskedelmi modellel fogunk megismerkedni.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első a holland PicNic kiskereskedelmi online élelmiszer lánc. A működésének egyedi jellege miatt nagyobb terjedelemben kerül bemutatásra az operatív működése.</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Emellett egy hazai kiskereskedelmi lánccal foglalkozunk, akik előnyben részesítik a magyar termékeket, és logisztikai valamint digitalizációs megoldásokat nyújtanak a kistermelőknek.</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Kép: PicNic weboldal német 33 (https://picnic.app/de/)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hu-HU"/>
              <a:t>Szöveg:</a:t>
            </a:r>
            <a:endParaRPr/>
          </a:p>
          <a:p>
            <a:pPr indent="0" lvl="0" marL="0" rtl="0" algn="l">
              <a:lnSpc>
                <a:spcPct val="100000"/>
              </a:lnSpc>
              <a:spcBef>
                <a:spcPts val="0"/>
              </a:spcBef>
              <a:spcAft>
                <a:spcPts val="0"/>
              </a:spcAft>
              <a:buSzPts val="1100"/>
              <a:buNone/>
            </a:pPr>
            <a:r>
              <a:rPr lang="hu-HU"/>
              <a:t>A PicNic </a:t>
            </a:r>
            <a:r>
              <a:rPr b="1" lang="hu-HU"/>
              <a:t>kizárólag online </a:t>
            </a:r>
            <a:r>
              <a:rPr lang="hu-HU"/>
              <a:t>értékesítéssel foglalkozó élelmiszer lánc. Hollandiában alapították 2015-ben.</a:t>
            </a:r>
            <a:endParaRPr/>
          </a:p>
          <a:p>
            <a:pPr indent="0" lvl="0" marL="0" rtl="0" algn="l">
              <a:lnSpc>
                <a:spcPct val="100000"/>
              </a:lnSpc>
              <a:spcBef>
                <a:spcPts val="0"/>
              </a:spcBef>
              <a:spcAft>
                <a:spcPts val="0"/>
              </a:spcAft>
              <a:buSzPts val="1100"/>
              <a:buNone/>
            </a:pPr>
            <a:r>
              <a:rPr lang="hu-HU"/>
              <a:t>Vidéki városban Amersfortban kezdte meg a működését, amely több tekintetben is rendhagyónak számít.</a:t>
            </a:r>
            <a:endParaRPr/>
          </a:p>
          <a:p>
            <a:pPr indent="0" lvl="0" marL="0" rtl="0" algn="l">
              <a:lnSpc>
                <a:spcPct val="100000"/>
              </a:lnSpc>
              <a:spcBef>
                <a:spcPts val="0"/>
              </a:spcBef>
              <a:spcAft>
                <a:spcPts val="0"/>
              </a:spcAft>
              <a:buSzPts val="1100"/>
              <a:buNone/>
            </a:pPr>
            <a:r>
              <a:rPr lang="hu-HU"/>
              <a:t>Mostanra </a:t>
            </a:r>
            <a:r>
              <a:rPr b="1" lang="hu-HU"/>
              <a:t>Európa legnagyobb online élelmiszer lánca</a:t>
            </a:r>
            <a:r>
              <a:rPr lang="hu-HU"/>
              <a:t> lett. 35 városban van jelen Hollandiában, 95000 regisztrált vásárlót tudhat a magáénak.</a:t>
            </a:r>
            <a:endParaRPr/>
          </a:p>
          <a:p>
            <a:pPr indent="0" lvl="0" marL="0" rtl="0" algn="l">
              <a:lnSpc>
                <a:spcPct val="100000"/>
              </a:lnSpc>
              <a:spcBef>
                <a:spcPts val="0"/>
              </a:spcBef>
              <a:spcAft>
                <a:spcPts val="0"/>
              </a:spcAft>
              <a:buSzPts val="1100"/>
              <a:buNone/>
            </a:pPr>
            <a:r>
              <a:rPr lang="hu-HU"/>
              <a:t>385 tagú elektromos flottából, 3 tranzit raktárból és számos lokális átrakó raktárból (city-hub) álló logisztikai flottával dolgozik.</a:t>
            </a:r>
            <a:endParaRPr/>
          </a:p>
          <a:p>
            <a:pPr indent="0" lvl="0" marL="0" rtl="0" algn="l">
              <a:lnSpc>
                <a:spcPct val="100000"/>
              </a:lnSpc>
              <a:spcBef>
                <a:spcPts val="0"/>
              </a:spcBef>
              <a:spcAft>
                <a:spcPts val="0"/>
              </a:spcAft>
              <a:buSzPts val="1100"/>
              <a:buNone/>
            </a:pPr>
            <a:r>
              <a:rPr lang="hu-HU"/>
              <a:t>2018-ra a holland élelmiszer piac 5%-át birtokolja, az online élelmiszerpiaci részesedése pedig 80%</a:t>
            </a:r>
            <a:endParaRPr/>
          </a:p>
          <a:p>
            <a:pPr indent="0" lvl="0" marL="0" rtl="0" algn="l">
              <a:lnSpc>
                <a:spcPct val="100000"/>
              </a:lnSpc>
              <a:spcBef>
                <a:spcPts val="0"/>
              </a:spcBef>
              <a:spcAft>
                <a:spcPts val="0"/>
              </a:spcAft>
              <a:buSzPts val="1100"/>
              <a:buNone/>
            </a:pPr>
            <a:r>
              <a:rPr lang="hu-HU"/>
              <a:t>A következő diákon bemutatásra kerül az innovatív start up működése, mely kiváló gyakorlati bemutatása a tananyagban szereplő online piacra lépésnek.</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Kép: Nyomon követhető kiszállítás 34 (https://www.youtube.com/watch?v=s3QUCdDouOo, screen)</a:t>
            </a:r>
            <a:endParaRPr/>
          </a:p>
          <a:p>
            <a:pPr indent="0" lvl="0" marL="0" rtl="0" algn="l">
              <a:lnSpc>
                <a:spcPct val="100000"/>
              </a:lnSpc>
              <a:spcBef>
                <a:spcPts val="0"/>
              </a:spcBef>
              <a:spcAft>
                <a:spcPts val="0"/>
              </a:spcAft>
              <a:buSzPts val="1100"/>
              <a:buNone/>
            </a:pPr>
            <a:r>
              <a:rPr lang="hu-HU"/>
              <a:t>PicNic elektromos Van 34 (https://www.youtube.com/watch?v=s3QUCdDouOo, screen)</a:t>
            </a:r>
            <a:endParaRPr/>
          </a:p>
          <a:p>
            <a:pPr indent="0" lvl="0" marL="0" rtl="0" algn="l">
              <a:lnSpc>
                <a:spcPct val="100000"/>
              </a:lnSpc>
              <a:spcBef>
                <a:spcPts val="0"/>
              </a:spcBef>
              <a:spcAft>
                <a:spcPts val="0"/>
              </a:spcAft>
              <a:buSzPts val="1100"/>
              <a:buNone/>
            </a:pPr>
            <a:r>
              <a:rPr lang="hu-HU"/>
              <a:t>PicNic mobilApp 34 (device screen)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hu-HU"/>
              <a:t>Szöveg:</a:t>
            </a:r>
            <a:endParaRPr/>
          </a:p>
          <a:p>
            <a:pPr indent="0" lvl="0" marL="0" rtl="0" algn="l">
              <a:lnSpc>
                <a:spcPct val="100000"/>
              </a:lnSpc>
              <a:spcBef>
                <a:spcPts val="0"/>
              </a:spcBef>
              <a:spcAft>
                <a:spcPts val="0"/>
              </a:spcAft>
              <a:buSzPts val="1100"/>
              <a:buNone/>
            </a:pPr>
            <a:r>
              <a:rPr lang="hu-HU"/>
              <a:t>Üzleti elképzelésének lényege, hogy az online élelmiszerkereskedelmi forgalmat a prémium termékekről átterelje a tömegtermékek irányába.</a:t>
            </a:r>
            <a:endParaRPr/>
          </a:p>
          <a:p>
            <a:pPr indent="0" lvl="0" marL="0" rtl="0" algn="l">
              <a:lnSpc>
                <a:spcPct val="100000"/>
              </a:lnSpc>
              <a:spcBef>
                <a:spcPts val="0"/>
              </a:spcBef>
              <a:spcAft>
                <a:spcPts val="0"/>
              </a:spcAft>
              <a:buSzPts val="1100"/>
              <a:buNone/>
            </a:pPr>
            <a:r>
              <a:rPr lang="hu-HU"/>
              <a:t>Első lépésként nagy szórású mintából merített piackutatást végeztek, inverz kérdésfeltevéssel. Arra keresték a választ: miért nem vásárolnak a hollandok élelmiszert online?</a:t>
            </a:r>
            <a:endParaRPr/>
          </a:p>
          <a:p>
            <a:pPr indent="0" lvl="0" marL="0" rtl="0" algn="l">
              <a:lnSpc>
                <a:spcPct val="100000"/>
              </a:lnSpc>
              <a:spcBef>
                <a:spcPts val="0"/>
              </a:spcBef>
              <a:spcAft>
                <a:spcPts val="0"/>
              </a:spcAft>
              <a:buSzPts val="1100"/>
              <a:buNone/>
            </a:pPr>
            <a:r>
              <a:rPr lang="hu-HU"/>
              <a:t>A felmérés eredménye két fő okot azonosított. A vevőket elriasztja a magas kiszállítási költség. Valamint a kiszállításra megadott hosszú időablak. Ami általában minimum két óra. Senki nem ér rá ennyit várakozni otthon, hogy megérkezzen a futár.</a:t>
            </a:r>
            <a:endParaRPr/>
          </a:p>
          <a:p>
            <a:pPr indent="0" lvl="0" marL="0" rtl="0" algn="l">
              <a:lnSpc>
                <a:spcPct val="100000"/>
              </a:lnSpc>
              <a:spcBef>
                <a:spcPts val="0"/>
              </a:spcBef>
              <a:spcAft>
                <a:spcPts val="0"/>
              </a:spcAft>
              <a:buSzPts val="1100"/>
              <a:buNone/>
            </a:pPr>
            <a:r>
              <a:rPr lang="hu-HU"/>
              <a:t>Így üzleti koncepciójukat ezeknek a problémáknak a megoldására építették fel. </a:t>
            </a:r>
            <a:endParaRPr/>
          </a:p>
          <a:p>
            <a:pPr indent="0" lvl="0" marL="0" rtl="0" algn="l">
              <a:lnSpc>
                <a:spcPct val="100000"/>
              </a:lnSpc>
              <a:spcBef>
                <a:spcPts val="0"/>
              </a:spcBef>
              <a:spcAft>
                <a:spcPts val="0"/>
              </a:spcAft>
              <a:buSzPts val="1100"/>
              <a:buNone/>
            </a:pPr>
            <a:r>
              <a:rPr lang="hu-HU"/>
              <a:t>A tervezésnél arra kerestek válaszokat:</a:t>
            </a:r>
            <a:endParaRPr/>
          </a:p>
          <a:p>
            <a:pPr indent="0" lvl="0" marL="0" rtl="0" algn="l">
              <a:lnSpc>
                <a:spcPct val="100000"/>
              </a:lnSpc>
              <a:spcBef>
                <a:spcPts val="0"/>
              </a:spcBef>
              <a:spcAft>
                <a:spcPts val="0"/>
              </a:spcAft>
              <a:buSzPts val="1100"/>
              <a:buNone/>
            </a:pPr>
            <a:r>
              <a:rPr lang="hu-HU"/>
              <a:t>Hogyan tehetik ingyenessé a kiszállítást?</a:t>
            </a:r>
            <a:endParaRPr/>
          </a:p>
          <a:p>
            <a:pPr indent="0" lvl="0" marL="0" rtl="0" algn="l">
              <a:lnSpc>
                <a:spcPct val="100000"/>
              </a:lnSpc>
              <a:spcBef>
                <a:spcPts val="0"/>
              </a:spcBef>
              <a:spcAft>
                <a:spcPts val="0"/>
              </a:spcAft>
              <a:buSzPts val="1100"/>
              <a:buNone/>
            </a:pPr>
            <a:r>
              <a:rPr lang="hu-HU"/>
              <a:t>Hogyan garantálhatnak 1 óra vagy annál is rövidebb kiszállítási időablakot?</a:t>
            </a:r>
            <a:endParaRPr/>
          </a:p>
          <a:p>
            <a:pPr indent="0" lvl="0" marL="0" rtl="0" algn="l">
              <a:lnSpc>
                <a:spcPct val="100000"/>
              </a:lnSpc>
              <a:spcBef>
                <a:spcPts val="0"/>
              </a:spcBef>
              <a:spcAft>
                <a:spcPts val="0"/>
              </a:spcAft>
              <a:buSzPts val="1100"/>
              <a:buNone/>
            </a:pPr>
            <a:r>
              <a:rPr lang="hu-HU"/>
              <a:t>A várakozási idő lerövidítése érdekében, hogyan tehetik online nyomon követhetővé a kiszállítást végző autókat?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Kép: PicNic túrakövetés 35 (https://www.youtube.com/watch?v=s3QUCdDouOo, képernyőfotó)</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PicNic apps 35 (https://picnic.app/nl/)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mobileApp screen 35 (https://picnic.app/nl/)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működésüket végül három alappillérre építették fel, melyből az első a kizárólag online értékesítés és marketing.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Egyedi fejlesztésű szoftverrel dolgoznak, amely Android és IOS rendszereken futtatható. Ennek egyik része a mobil applikáció, amely tartalmazza az online webshop-ot, a vásárlói felületek kezelését. Direkt adatkapcsolati összeköttetésben van a vállalatirányítási, útvonaltervező és raktárkezelési programmal.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rendelés előzetes regisztrációhoz kötött. A szükséges személyes adatok kitöltése után a vevő nem kerül azonnal az adatbázisba, hanem néhány nap várakozási idő után adhatja le első megrendelését.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Ennek a túratervezés szempontjából van jelentősége. A kiszállítási pontosság tartása miatt, a túratervet egy nagyon bonyolult algoritmus állítja össze. Ebbe kell beilleszteni az új vásárlók földrajzi elhelyezkedéséhez kapcsolódó adatokat.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rendelést minden nap 22:00-ig adhatják le. Online előre fizetéssel rendezhetik. a másnapi kiszállításhoz 1 órás intervallumot választhatnak, ami a szállítás reggelén 20 perce csökken és a jármű online nyomon követhető az applikáció segítségével.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Minden adminisztráció elektronikusan történik, a folyamat 100%-ig papírmentes.</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Kép: PicNic tranzit raktár 36 </a:t>
            </a:r>
            <a:r>
              <a:rPr lang="hu-HU" sz="1100">
                <a:latin typeface="Times New Roman"/>
                <a:ea typeface="Times New Roman"/>
                <a:cs typeface="Times New Roman"/>
                <a:sym typeface="Times New Roman"/>
              </a:rPr>
              <a:t>(https://www.youtube.com/watch?v=s3QUCdDouOo, képernyőfotó)</a:t>
            </a:r>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        PicNic friss komissió 36 (https://www.youtube.com/watch?v=s3QUCdDouOo, képernyőfotó)</a:t>
            </a:r>
            <a:endParaRPr/>
          </a:p>
          <a:p>
            <a:pPr indent="0" lvl="0" marL="0" marR="0" rtl="0" algn="l">
              <a:lnSpc>
                <a:spcPct val="100000"/>
              </a:lnSpc>
              <a:spcBef>
                <a:spcPts val="0"/>
              </a:spcBef>
              <a:spcAft>
                <a:spcPts val="0"/>
              </a:spcAft>
              <a:buClr>
                <a:schemeClr val="dk1"/>
              </a:buClr>
              <a:buSzPts val="1200"/>
              <a:buFont typeface="Calibri"/>
              <a:buNone/>
            </a:pPr>
            <a:r>
              <a:rPr lang="hu-HU"/>
              <a:t>       Picnic bepakolás 36 </a:t>
            </a:r>
            <a:r>
              <a:rPr lang="hu-HU" sz="1100">
                <a:latin typeface="Times New Roman"/>
                <a:ea typeface="Times New Roman"/>
                <a:cs typeface="Times New Roman"/>
                <a:sym typeface="Times New Roman"/>
              </a:rPr>
              <a:t>(https://www.youtube.com/watch?v=s3QUCdDouOo, képernyőfotó)</a:t>
            </a:r>
            <a:endParaRPr/>
          </a:p>
          <a:p>
            <a:pPr indent="0" lvl="0" marL="0" marR="0" rtl="0" algn="l">
              <a:lnSpc>
                <a:spcPct val="100000"/>
              </a:lnSpc>
              <a:spcBef>
                <a:spcPts val="0"/>
              </a:spcBef>
              <a:spcAft>
                <a:spcPts val="0"/>
              </a:spcAft>
              <a:buClr>
                <a:schemeClr val="dk1"/>
              </a:buClr>
              <a:buSzPts val="1200"/>
              <a:buFont typeface="Calibri"/>
              <a:buNone/>
            </a:pPr>
            <a:r>
              <a:rPr lang="hu-HU"/>
              <a:t>        PicNic komissió 36 </a:t>
            </a:r>
            <a:r>
              <a:rPr lang="hu-HU" sz="1100">
                <a:latin typeface="Times New Roman"/>
                <a:ea typeface="Times New Roman"/>
                <a:cs typeface="Times New Roman"/>
                <a:sym typeface="Times New Roman"/>
              </a:rPr>
              <a:t>(https://www.youtube.com/watch?v=s3QUCdDouOo, képernyőfotó)</a:t>
            </a:r>
            <a:endParaRPr/>
          </a:p>
          <a:p>
            <a:pPr indent="0" lvl="0" marL="0" marR="0" rtl="0" algn="l">
              <a:lnSpc>
                <a:spcPct val="100000"/>
              </a:lnSpc>
              <a:spcBef>
                <a:spcPts val="0"/>
              </a:spcBef>
              <a:spcAft>
                <a:spcPts val="0"/>
              </a:spcAft>
              <a:buClr>
                <a:schemeClr val="dk1"/>
              </a:buClr>
              <a:buSzPts val="1200"/>
              <a:buFont typeface="Calibri"/>
              <a:buNone/>
            </a:pPr>
            <a:r>
              <a:t/>
            </a:r>
            <a:endParaRPr sz="11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Szöveg:</a:t>
            </a:r>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A működés és a kezdeti célkitűzés elérésének második pillére a logisztikai és disztribúciós folyamat lett.</a:t>
            </a:r>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25 EUR-ban határozták meg a minimum vevőkosár értékét. Ez alatt az összeg alatt a rendszer nem engedi véglegesíteni a megrendelést.</a:t>
            </a:r>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Az applikáció a vevő megrendeléseit feldolgozó túratervező és komissiózó (összeválogató)  program segítségével 22:00-kor automatikusan összesíti az aznapi megrendeléseket, transzformálja őket, szállítói megrendelésekké és elküldi a beszállítóknak.</a:t>
            </a:r>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Helyi termelőkkel dolgoznak együtt a frissáru területén. Márka termékeket*  és fagyasztott árut vásárolnak közvetlenül a gyártóktól, és együttműködési megállapodásuk van az Edeka nagykereskedelmi lánccal.</a:t>
            </a:r>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A beszállítás másnap reggel történik a tranzitraktárba. A minőségi és mennyiségi áruátvétel után megindul a komissiózás  (összeválogatás). A termékeket a vevőre komissiózzák , a kiszállítási útvonalterv alapján, egy egyedileg terveztetett kerekes rácsos állványra. Az állvány mérete a kiszállító autók rakterének méretével megegyező.  Így az átpakolást egyetlen személy végezheti.</a:t>
            </a:r>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A friss és fagyasztott árut hűtőboxokba helyezik. Az állványokat kiszállításra előkészítve betolják a kamionba, ami elviszi a lokális átrakó raktárakba (city hub).</a:t>
            </a:r>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A komissiózás  után a raktárak minden nap kiürülnek. Nincsen készleten tartáshoz kapcsolódó költség, kidobásból vagy leértékelésből eredő veszteség.</a:t>
            </a:r>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A friss áru magas minősége a napi beszállítással biztosított.</a:t>
            </a:r>
            <a:endParaRPr/>
          </a:p>
          <a:p>
            <a:pPr indent="0" lvl="0" marL="0" marR="0" rtl="0" algn="l">
              <a:lnSpc>
                <a:spcPct val="100000"/>
              </a:lnSpc>
              <a:spcBef>
                <a:spcPts val="0"/>
              </a:spcBef>
              <a:spcAft>
                <a:spcPts val="0"/>
              </a:spcAft>
              <a:buClr>
                <a:schemeClr val="dk1"/>
              </a:buClr>
              <a:buSzPts val="1200"/>
              <a:buFont typeface="Calibri"/>
              <a:buNone/>
            </a:pPr>
            <a:r>
              <a:t/>
            </a:r>
            <a:endParaRPr sz="11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lang="hu-HU" sz="1100">
                <a:latin typeface="Times New Roman"/>
                <a:ea typeface="Times New Roman"/>
                <a:cs typeface="Times New Roman"/>
                <a:sym typeface="Times New Roman"/>
              </a:rPr>
              <a:t>*márkatermékek: A márkatermékek azok a termékek vagy szolgáltatások, melyek jól megkülönböztethető, egyedi jegyekkel, a márkajegyekkel rendelkeznek. Márkajegyek a márkanév, logó, szlogen, a csomagolás formája, színvilága; a kommunikációs eszközök grafikája és szövegezése. (forrás: Márkalexikon)</a:t>
            </a:r>
            <a:endParaRPr/>
          </a:p>
          <a:p>
            <a:pPr indent="0" lvl="0" marL="0" marR="0" rtl="0" algn="l">
              <a:lnSpc>
                <a:spcPct val="100000"/>
              </a:lnSpc>
              <a:spcBef>
                <a:spcPts val="0"/>
              </a:spcBef>
              <a:spcAft>
                <a:spcPts val="0"/>
              </a:spcAft>
              <a:buClr>
                <a:schemeClr val="dk1"/>
              </a:buClr>
              <a:buSzPts val="1200"/>
              <a:buFont typeface="Calibri"/>
              <a:buNone/>
            </a:pPr>
            <a:r>
              <a:t/>
            </a:r>
            <a:endParaRPr sz="1100">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Kép: PicNic bepakolás 37 ((https://picnic.app/nl/)</a:t>
            </a:r>
            <a:endParaRPr/>
          </a:p>
          <a:p>
            <a:pPr indent="0" lvl="0" marL="0" rtl="0" algn="l">
              <a:lnSpc>
                <a:spcPct val="100000"/>
              </a:lnSpc>
              <a:spcBef>
                <a:spcPts val="0"/>
              </a:spcBef>
              <a:spcAft>
                <a:spcPts val="0"/>
              </a:spcAft>
              <a:buSzPts val="1100"/>
              <a:buNone/>
            </a:pPr>
            <a:r>
              <a:rPr lang="hu-HU"/>
              <a:t>       PicNic local city hub 37 (https://picnic.app/nl/)</a:t>
            </a:r>
            <a:endParaRPr/>
          </a:p>
          <a:p>
            <a:pPr indent="0" lvl="0" marL="0" rtl="0" algn="l">
              <a:lnSpc>
                <a:spcPct val="100000"/>
              </a:lnSpc>
              <a:spcBef>
                <a:spcPts val="0"/>
              </a:spcBef>
              <a:spcAft>
                <a:spcPts val="0"/>
              </a:spcAft>
              <a:buSzPts val="1100"/>
              <a:buNone/>
            </a:pPr>
            <a:r>
              <a:rPr lang="hu-HU"/>
              <a:t>       PicNic kiszállítás 37 (https://picnic.app/nl/)</a:t>
            </a:r>
            <a:endParaRPr/>
          </a:p>
          <a:p>
            <a:pPr indent="0" lvl="0" marL="0" rtl="0" algn="l">
              <a:lnSpc>
                <a:spcPct val="100000"/>
              </a:lnSpc>
              <a:spcBef>
                <a:spcPts val="0"/>
              </a:spcBef>
              <a:spcAft>
                <a:spcPts val="0"/>
              </a:spcAft>
              <a:buSzPts val="1100"/>
              <a:buNone/>
            </a:pPr>
            <a:r>
              <a:rPr lang="hu-HU"/>
              <a:t>        PicNic runner 37 (https://picnic.app/nl/)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hu-HU"/>
              <a:t>Szöveg:</a:t>
            </a:r>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A feltételek teljesítésének harmadik pillére a kiszállítási modell lett.</a:t>
            </a:r>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A problémafelvetés a taxi vagy busz kérdésének megoldását jelentette. Eldöntheti-e a vevő, hogy melyik nap melyik időszakában szeretné megkapni az árut, vagy olyan menetrendet állítunk össze, amiben a kiszállítási időpontok ciklikusan változnak naponta egy adott lokációhoz. Ami azt jelenti, hogy ugyanaz a vevő kedden a délelőtti periódusban választhat egy órát, szerdán délután, csütörtökön este. Ezt a metódust követve a korábbi tejesemberek munkavégzését vették alapul, aki ugyanahhoz a házhoz minden szerdán 3-kor érkezett.</a:t>
            </a:r>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A kiszállítás másik fontos eleme az elektromos flotta, ami egyedi kialakítással (hátul és oldalt is) nyitható, ahogyan a fotókon is látható. Így amikor a kamion megérkezik a lokális átrakó raktárba (city hub-ba), egyetlen ember legurítja és felpakolja az útvonal-terv szerint összeállított állványt. Ugyanez a személy szállít ki és értékesít is. Az autók méretükből adódóan a járdán, a bejárat előtt is tudnak parkolni, így egy fuvarral 18 vevőt tudnak kiszolgálni 2‒3 óra alatt. Egy autó 3-szor fordul naponta. A kiszállításkor a kézi scan-er segítségével leolvasott vonalkód alapján találják meg a ládát és benne az árut, majd az oldalsó ajtón keresztül veszik ki </a:t>
            </a:r>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A hűtőboxok használata miatt az átrakó raktárakban nincsen hűtés.</a:t>
            </a:r>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Összefoglalva a folyamatot, a három pillér: online értékesítés, logisztika és disztribúció; kiszállítási modell segítségével biztosítják az eredeti célkitűzések megvalósulását, az ingyenes kiszállítást és a 20 perces időkaput.</a:t>
            </a:r>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A termékeik árát a mindenkori kiskereskedelmi bolthálózatok, szupermarketek, hipermarketek polci  áraihoz hasonlítják, kedvezményeket és akciókat is biztosítanak, így a szolgáltatás valóban ingyenes.</a:t>
            </a:r>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Az automatizált adminisztráció és raktárkezelés, a kis létszámú személyzet, és az elektromos járművek alacsony üzemeltetési költsége, mind hozzájárulnak a relatív alacsony működési költségszinthez. </a:t>
            </a:r>
            <a:endParaRPr/>
          </a:p>
          <a:p>
            <a:pPr indent="0" lvl="0" marL="0" rtl="0" algn="l">
              <a:lnSpc>
                <a:spcPct val="100000"/>
              </a:lnSpc>
              <a:spcBef>
                <a:spcPts val="0"/>
              </a:spcBef>
              <a:spcAft>
                <a:spcPts val="0"/>
              </a:spcAft>
              <a:buSzPts val="1100"/>
              <a:buNone/>
            </a:pPr>
            <a:r>
              <a:rPr lang="hu-HU" sz="11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hu-HU"/>
              <a:t>Kép: </a:t>
            </a:r>
            <a:r>
              <a:rPr lang="hu-HU" sz="1100">
                <a:solidFill>
                  <a:schemeClr val="dk1"/>
                </a:solidFill>
                <a:latin typeface="Arial"/>
                <a:ea typeface="Arial"/>
                <a:cs typeface="Arial"/>
                <a:sym typeface="Arial"/>
              </a:rPr>
              <a:t>www.wefrood.com</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hu-HU"/>
              <a:t>A kis gyümölcs- és zöldségtermelők számára lehetőséget kínál, hogy termékeiket ingyen népszerűsítsék – azonban nincs közvetlen kapcsolat a termelő és a fogyasztó között</a:t>
            </a:r>
            <a:endParaRPr/>
          </a:p>
          <a:p>
            <a:pPr indent="-298450" lvl="0" marL="457200" rtl="0" algn="l">
              <a:lnSpc>
                <a:spcPct val="100000"/>
              </a:lnSpc>
              <a:spcBef>
                <a:spcPts val="0"/>
              </a:spcBef>
              <a:spcAft>
                <a:spcPts val="0"/>
              </a:spcAft>
              <a:buSzPts val="1100"/>
              <a:buChar char="●"/>
            </a:pPr>
            <a:r>
              <a:rPr lang="hu-HU"/>
              <a:t>Logisztika: a termelő feladata is lehet, vagy a szolgáltató is szállít magánháztartásokba, átvevő pontokra</a:t>
            </a:r>
            <a:endParaRPr/>
          </a:p>
          <a:p>
            <a:pPr indent="-298450" lvl="0" marL="457200" rtl="0" algn="l">
              <a:lnSpc>
                <a:spcPct val="100000"/>
              </a:lnSpc>
              <a:spcBef>
                <a:spcPts val="0"/>
              </a:spcBef>
              <a:spcAft>
                <a:spcPts val="0"/>
              </a:spcAft>
              <a:buSzPts val="1100"/>
              <a:buChar char="●"/>
            </a:pPr>
            <a:r>
              <a:rPr lang="hu-HU"/>
              <a:t>A minőség biztosítása a termelők feladata, akiket a fogyasztók pontozhatnak rendelés után</a:t>
            </a:r>
            <a:endParaRPr/>
          </a:p>
          <a:p>
            <a:pPr indent="-298450" lvl="0" marL="457200" rtl="0" algn="l">
              <a:lnSpc>
                <a:spcPct val="100000"/>
              </a:lnSpc>
              <a:spcBef>
                <a:spcPts val="0"/>
              </a:spcBef>
              <a:spcAft>
                <a:spcPts val="0"/>
              </a:spcAft>
              <a:buSzPts val="1100"/>
              <a:buChar char="●"/>
            </a:pPr>
            <a:r>
              <a:rPr lang="hu-HU"/>
              <a:t>Egyedi funkciók, pl. Smart shopping (bevásárlólista kezelés), kamrakezelés (feltünteti, mely termékeket szükséges a hűtőben tartani), edukáció (gyermekeknek ismeretterjesztő játék, valamint receptek)</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hu-HU" sz="1100">
                <a:solidFill>
                  <a:schemeClr val="dk1"/>
                </a:solidFill>
                <a:latin typeface="Arial"/>
                <a:ea typeface="Arial"/>
                <a:cs typeface="Arial"/>
                <a:sym typeface="Arial"/>
              </a:rPr>
              <a:t>kép: www.coeur-paysan.com</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hu-HU"/>
              <a:t>Francia online termelői élelmiszerértékesítési platform</a:t>
            </a:r>
            <a:endParaRPr/>
          </a:p>
          <a:p>
            <a:pPr indent="-298450" lvl="0" marL="457200" rtl="0" algn="l">
              <a:lnSpc>
                <a:spcPct val="100000"/>
              </a:lnSpc>
              <a:spcBef>
                <a:spcPts val="0"/>
              </a:spcBef>
              <a:spcAft>
                <a:spcPts val="0"/>
              </a:spcAft>
              <a:buSzPts val="1100"/>
              <a:buChar char="●"/>
            </a:pPr>
            <a:r>
              <a:rPr lang="hu-HU"/>
              <a:t>Két átvevő ponton vehetik át a fogyasztók a megrendelt és előre összekészített csomagjukat </a:t>
            </a:r>
            <a:endParaRPr/>
          </a:p>
          <a:p>
            <a:pPr indent="-298450" lvl="0" marL="457200" rtl="0" algn="l">
              <a:lnSpc>
                <a:spcPct val="100000"/>
              </a:lnSpc>
              <a:spcBef>
                <a:spcPts val="0"/>
              </a:spcBef>
              <a:spcAft>
                <a:spcPts val="0"/>
              </a:spcAft>
              <a:buSzPts val="1100"/>
              <a:buChar char="●"/>
            </a:pPr>
            <a:r>
              <a:rPr lang="hu-HU"/>
              <a:t>Optimális érettségben betakarított, felelősségteljes gyakorlat szerint feldolgozott termékek, figyelnek a helyi termékek forgalmazására</a:t>
            </a:r>
            <a:endParaRPr/>
          </a:p>
          <a:p>
            <a:pPr indent="-298450" lvl="0" marL="457200" rtl="0" algn="l">
              <a:lnSpc>
                <a:spcPct val="100000"/>
              </a:lnSpc>
              <a:spcBef>
                <a:spcPts val="0"/>
              </a:spcBef>
              <a:spcAft>
                <a:spcPts val="0"/>
              </a:spcAft>
              <a:buSzPts val="1100"/>
              <a:buChar char="●"/>
            </a:pPr>
            <a:r>
              <a:rPr lang="hu-HU"/>
              <a:t>Nincs önálló minőségbiztosításuk,a  helyi termelők egyéni elköteleződése igazolja a minőséget</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hu-HU" sz="1100">
                <a:solidFill>
                  <a:schemeClr val="dk1"/>
                </a:solidFill>
                <a:latin typeface="Arial"/>
                <a:ea typeface="Arial"/>
                <a:cs typeface="Arial"/>
                <a:sym typeface="Arial"/>
              </a:rPr>
              <a:t>kép: </a:t>
            </a:r>
            <a:r>
              <a:rPr lang="hu-HU" sz="1100" u="sng">
                <a:solidFill>
                  <a:schemeClr val="dk1"/>
                </a:solidFill>
                <a:latin typeface="Arial"/>
                <a:ea typeface="Arial"/>
                <a:cs typeface="Arial"/>
                <a:sym typeface="Arial"/>
                <a:hlinkClick r:id="rId2">
                  <a:extLst>
                    <a:ext uri="{A12FA001-AC4F-418D-AE19-62706E023703}">
                      <ahyp:hlinkClr val="tx"/>
                    </a:ext>
                  </a:extLst>
                </a:hlinkClick>
              </a:rPr>
              <a:t>http://kozertplusz.hu</a:t>
            </a:r>
            <a:r>
              <a:rPr lang="hu-HU" sz="1100" u="sng">
                <a:solidFill>
                  <a:schemeClr val="dk1"/>
                </a:solidFill>
                <a:latin typeface="Arial"/>
                <a:ea typeface="Arial"/>
                <a:cs typeface="Arial"/>
                <a:sym typeface="Arial"/>
              </a:rPr>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hu-HU"/>
              <a:t>Szöveg</a:t>
            </a:r>
            <a:endParaRPr/>
          </a:p>
          <a:p>
            <a:pPr indent="-285750" lvl="0" marL="285750" rtl="0" algn="l">
              <a:lnSpc>
                <a:spcPct val="100000"/>
              </a:lnSpc>
              <a:spcBef>
                <a:spcPts val="0"/>
              </a:spcBef>
              <a:spcAft>
                <a:spcPts val="0"/>
              </a:spcAft>
              <a:buSzPts val="1600"/>
              <a:buChar char="●"/>
            </a:pPr>
            <a:r>
              <a:rPr lang="hu-HU"/>
              <a:t>Csak online értékesítés</a:t>
            </a:r>
            <a:endParaRPr/>
          </a:p>
          <a:p>
            <a:pPr indent="-285750" lvl="0" marL="285750" rtl="0" algn="l">
              <a:lnSpc>
                <a:spcPct val="100000"/>
              </a:lnSpc>
              <a:spcBef>
                <a:spcPts val="0"/>
              </a:spcBef>
              <a:spcAft>
                <a:spcPts val="0"/>
              </a:spcAft>
              <a:buSzPts val="1600"/>
              <a:buChar char="●"/>
            </a:pPr>
            <a:r>
              <a:rPr lang="hu-HU"/>
              <a:t>Saját logisztikai flotta, a kiszállítás 15.000 forint felett ingyenes, házhoz szállítás 1-3 nap alatt</a:t>
            </a:r>
            <a:endParaRPr/>
          </a:p>
          <a:p>
            <a:pPr indent="-285750" lvl="0" marL="285750" rtl="0" algn="l">
              <a:lnSpc>
                <a:spcPct val="100000"/>
              </a:lnSpc>
              <a:spcBef>
                <a:spcPts val="0"/>
              </a:spcBef>
              <a:spcAft>
                <a:spcPts val="0"/>
              </a:spcAft>
              <a:buSzPts val="1600"/>
              <a:buChar char="●"/>
            </a:pPr>
            <a:r>
              <a:rPr lang="hu-HU"/>
              <a:t>Kiszállítás: Budapest és Pest megye, Fejér megye, Csongrád-Csanád megye, Bács-Kiskun megye, Komárom-Esztergom megye, Győr-Moson-Sopron megye</a:t>
            </a:r>
            <a:endParaRPr/>
          </a:p>
          <a:p>
            <a:pPr indent="-285750" lvl="0" marL="285750" rtl="0" algn="l">
              <a:lnSpc>
                <a:spcPct val="100000"/>
              </a:lnSpc>
              <a:spcBef>
                <a:spcPts val="0"/>
              </a:spcBef>
              <a:spcAft>
                <a:spcPts val="0"/>
              </a:spcAft>
              <a:buSzPts val="1600"/>
              <a:buChar char="●"/>
            </a:pPr>
            <a:r>
              <a:rPr lang="hu-HU"/>
              <a:t>Magyar termelők, kézművesek termékeit értékesítik, rövid ellátási lánccal</a:t>
            </a:r>
            <a:endParaRPr/>
          </a:p>
          <a:p>
            <a:pPr indent="-285750" lvl="0" marL="285750" rtl="0" algn="l">
              <a:lnSpc>
                <a:spcPct val="100000"/>
              </a:lnSpc>
              <a:spcBef>
                <a:spcPts val="0"/>
              </a:spcBef>
              <a:spcAft>
                <a:spcPts val="0"/>
              </a:spcAft>
              <a:buSzPts val="1600"/>
              <a:buChar char="●"/>
            </a:pPr>
            <a:r>
              <a:rPr lang="hu-HU"/>
              <a:t>Céljük, hogy segítsék a termelők marketing, digitalizációs és logisztikai terheit</a:t>
            </a:r>
            <a:endParaRPr/>
          </a:p>
          <a:p>
            <a:pPr indent="-285750" lvl="0" marL="285750" rtl="0" algn="l">
              <a:lnSpc>
                <a:spcPct val="100000"/>
              </a:lnSpc>
              <a:spcBef>
                <a:spcPts val="0"/>
              </a:spcBef>
              <a:spcAft>
                <a:spcPts val="0"/>
              </a:spcAft>
              <a:buSzPts val="1600"/>
              <a:buChar char="●"/>
            </a:pPr>
            <a:r>
              <a:rPr lang="hu-HU"/>
              <a:t>Friss, minőségbiztosított, jellemzően szezonális termékek</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Szöveg:</a:t>
            </a:r>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Helyes válaszok: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Calibri"/>
              <a:buAutoNum type="arabicPeriod"/>
            </a:pPr>
            <a:r>
              <a:rPr lang="hu-HU" sz="1100">
                <a:latin typeface="Times New Roman"/>
                <a:ea typeface="Times New Roman"/>
                <a:cs typeface="Times New Roman"/>
                <a:sym typeface="Times New Roman"/>
              </a:rPr>
              <a:t>versenyelőnyt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Calibri"/>
              <a:buAutoNum type="arabicPeriod"/>
            </a:pPr>
            <a:r>
              <a:rPr lang="hu-HU" sz="1100">
                <a:latin typeface="Times New Roman"/>
                <a:ea typeface="Times New Roman"/>
                <a:cs typeface="Times New Roman"/>
                <a:sym typeface="Times New Roman"/>
              </a:rPr>
              <a:t>közvetlen kapcsolat kialakítása</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Calibri"/>
              <a:buAutoNum type="arabicPeriod"/>
            </a:pPr>
            <a:r>
              <a:rPr lang="hu-HU" sz="1100">
                <a:latin typeface="Times New Roman"/>
                <a:ea typeface="Times New Roman"/>
                <a:cs typeface="Times New Roman"/>
                <a:sym typeface="Times New Roman"/>
              </a:rPr>
              <a:t>költségcsökkentés, ellátási lánc rövidítése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Calibri"/>
              <a:buAutoNum type="arabicPeriod"/>
            </a:pPr>
            <a:r>
              <a:rPr lang="hu-HU" sz="1100">
                <a:latin typeface="Times New Roman"/>
                <a:ea typeface="Times New Roman"/>
                <a:cs typeface="Times New Roman"/>
                <a:sym typeface="Times New Roman"/>
              </a:rPr>
              <a:t>FMCG termékek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Calibri"/>
              <a:buAutoNum type="arabicPeriod"/>
            </a:pPr>
            <a:r>
              <a:rPr lang="hu-HU" sz="1100">
                <a:latin typeface="Times New Roman"/>
                <a:ea typeface="Times New Roman"/>
                <a:cs typeface="Times New Roman"/>
                <a:sym typeface="Times New Roman"/>
              </a:rPr>
              <a:t>e-kereskedő</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Calibri"/>
              <a:buAutoNum type="arabicPeriod"/>
            </a:pPr>
            <a:r>
              <a:rPr lang="hu-HU" sz="1100">
                <a:latin typeface="Times New Roman"/>
                <a:ea typeface="Times New Roman"/>
                <a:cs typeface="Times New Roman"/>
                <a:sym typeface="Times New Roman"/>
              </a:rPr>
              <a:t>adminisztratív költségeket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Calibri"/>
              <a:buAutoNum type="arabicPeriod"/>
            </a:pPr>
            <a:r>
              <a:rPr lang="hu-HU" sz="1100">
                <a:latin typeface="Times New Roman"/>
                <a:ea typeface="Times New Roman"/>
                <a:cs typeface="Times New Roman"/>
                <a:sym typeface="Times New Roman"/>
              </a:rPr>
              <a:t>piackialakító</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Calibri"/>
              <a:buAutoNum type="arabicPeriod"/>
            </a:pPr>
            <a:r>
              <a:rPr lang="hu-HU" sz="1100">
                <a:latin typeface="Times New Roman"/>
                <a:ea typeface="Times New Roman"/>
                <a:cs typeface="Times New Roman"/>
                <a:sym typeface="Times New Roman"/>
              </a:rPr>
              <a:t>erőforrások megosztásán</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Helyes válaszok:</a:t>
            </a:r>
            <a:endParaRPr/>
          </a:p>
          <a:p>
            <a:pPr indent="0" lvl="0" marL="0" rtl="0" algn="l">
              <a:lnSpc>
                <a:spcPct val="100000"/>
              </a:lnSpc>
              <a:spcBef>
                <a:spcPts val="0"/>
              </a:spcBef>
              <a:spcAft>
                <a:spcPts val="0"/>
              </a:spcAft>
              <a:buSzPts val="1100"/>
              <a:buNone/>
            </a:pPr>
            <a:r>
              <a:rPr lang="hu-HU"/>
              <a:t>9. mindegyik</a:t>
            </a:r>
            <a:endParaRPr/>
          </a:p>
          <a:p>
            <a:pPr indent="0" lvl="0" marL="0" rtl="0" algn="l">
              <a:lnSpc>
                <a:spcPct val="100000"/>
              </a:lnSpc>
              <a:spcBef>
                <a:spcPts val="0"/>
              </a:spcBef>
              <a:spcAft>
                <a:spcPts val="0"/>
              </a:spcAft>
              <a:buSzPts val="1100"/>
              <a:buNone/>
            </a:pPr>
            <a:r>
              <a:rPr lang="hu-HU"/>
              <a:t>10. kihasználatlan kapacitásokat és erőforrásokat</a:t>
            </a:r>
            <a:endParaRPr/>
          </a:p>
          <a:p>
            <a:pPr indent="0" lvl="0" marL="0" rtl="0" algn="l">
              <a:lnSpc>
                <a:spcPct val="100000"/>
              </a:lnSpc>
              <a:spcBef>
                <a:spcPts val="0"/>
              </a:spcBef>
              <a:spcAft>
                <a:spcPts val="0"/>
              </a:spcAft>
              <a:buSzPts val="1100"/>
              <a:buNone/>
            </a:pPr>
            <a:r>
              <a:rPr lang="hu-HU"/>
              <a:t>11. szatyorközösséget</a:t>
            </a:r>
            <a:endParaRPr/>
          </a:p>
          <a:p>
            <a:pPr indent="0" lvl="0" marL="0" rtl="0" algn="l">
              <a:lnSpc>
                <a:spcPct val="100000"/>
              </a:lnSpc>
              <a:spcBef>
                <a:spcPts val="0"/>
              </a:spcBef>
              <a:spcAft>
                <a:spcPts val="0"/>
              </a:spcAft>
              <a:buSzPts val="1100"/>
              <a:buNone/>
            </a:pPr>
            <a:r>
              <a:rPr lang="hu-HU"/>
              <a:t>12. alternatív forrásokhoz</a:t>
            </a:r>
            <a:endParaRPr/>
          </a:p>
          <a:p>
            <a:pPr indent="0" lvl="0" marL="0" rtl="0" algn="l">
              <a:lnSpc>
                <a:spcPct val="100000"/>
              </a:lnSpc>
              <a:spcBef>
                <a:spcPts val="0"/>
              </a:spcBef>
              <a:spcAft>
                <a:spcPts val="0"/>
              </a:spcAft>
              <a:buSzPts val="1100"/>
              <a:buNone/>
            </a:pPr>
            <a:r>
              <a:rPr lang="hu-HU"/>
              <a:t>13. C2C</a:t>
            </a:r>
            <a:endParaRPr/>
          </a:p>
          <a:p>
            <a:pPr indent="0" lvl="0" marL="0" rtl="0" algn="l">
              <a:lnSpc>
                <a:spcPct val="100000"/>
              </a:lnSpc>
              <a:spcBef>
                <a:spcPts val="0"/>
              </a:spcBef>
              <a:spcAft>
                <a:spcPts val="0"/>
              </a:spcAft>
              <a:buSzPts val="1100"/>
              <a:buNone/>
            </a:pPr>
            <a:r>
              <a:rPr lang="hu-HU"/>
              <a:t>14. kiskereskedelem és fogyasztói javak</a:t>
            </a:r>
            <a:endParaRPr/>
          </a:p>
          <a:p>
            <a:pPr indent="0" lvl="0" marL="0" rtl="0" algn="l">
              <a:lnSpc>
                <a:spcPct val="100000"/>
              </a:lnSpc>
              <a:spcBef>
                <a:spcPts val="0"/>
              </a:spcBef>
              <a:spcAft>
                <a:spcPts val="0"/>
              </a:spcAft>
              <a:buSzPts val="1100"/>
              <a:buNone/>
            </a:pPr>
            <a:r>
              <a:rPr lang="hu-HU"/>
              <a:t>15. személyes interakció aránya</a:t>
            </a:r>
            <a:endParaRPr/>
          </a:p>
          <a:p>
            <a:pPr indent="0" lvl="0" marL="0" rtl="0" algn="l">
              <a:lnSpc>
                <a:spcPct val="100000"/>
              </a:lnSpc>
              <a:spcBef>
                <a:spcPts val="0"/>
              </a:spcBef>
              <a:spcAft>
                <a:spcPts val="0"/>
              </a:spcAft>
              <a:buSzPts val="1100"/>
              <a:buNone/>
            </a:pPr>
            <a:r>
              <a:rPr lang="hu-HU"/>
              <a:t>16. pénzügyi rugalmasságot</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Helyes válaszok:</a:t>
            </a:r>
            <a:endParaRPr/>
          </a:p>
          <a:p>
            <a:pPr indent="0" lvl="0" marL="0" rtl="0" algn="l">
              <a:lnSpc>
                <a:spcPct val="100000"/>
              </a:lnSpc>
              <a:spcBef>
                <a:spcPts val="0"/>
              </a:spcBef>
              <a:spcAft>
                <a:spcPts val="0"/>
              </a:spcAft>
              <a:buSzPts val="1100"/>
              <a:buNone/>
            </a:pPr>
            <a:r>
              <a:rPr lang="hu-HU"/>
              <a:t>17. értékesítési</a:t>
            </a:r>
            <a:endParaRPr/>
          </a:p>
          <a:p>
            <a:pPr indent="0" lvl="0" marL="0" rtl="0" algn="l">
              <a:lnSpc>
                <a:spcPct val="100000"/>
              </a:lnSpc>
              <a:spcBef>
                <a:spcPts val="0"/>
              </a:spcBef>
              <a:spcAft>
                <a:spcPts val="0"/>
              </a:spcAft>
              <a:buSzPts val="1100"/>
              <a:buNone/>
            </a:pPr>
            <a:r>
              <a:rPr lang="hu-HU"/>
              <a:t>18. stratégiai</a:t>
            </a:r>
            <a:endParaRPr/>
          </a:p>
          <a:p>
            <a:pPr indent="0" lvl="0" marL="0" rtl="0" algn="l">
              <a:lnSpc>
                <a:spcPct val="100000"/>
              </a:lnSpc>
              <a:spcBef>
                <a:spcPts val="0"/>
              </a:spcBef>
              <a:spcAft>
                <a:spcPts val="0"/>
              </a:spcAft>
              <a:buSzPts val="1100"/>
              <a:buNone/>
            </a:pPr>
            <a:r>
              <a:rPr lang="hu-HU"/>
              <a:t>19. eladó vállalatok</a:t>
            </a:r>
            <a:endParaRPr/>
          </a:p>
          <a:p>
            <a:pPr indent="0" lvl="0" marL="0" rtl="0" algn="l">
              <a:lnSpc>
                <a:spcPct val="100000"/>
              </a:lnSpc>
              <a:spcBef>
                <a:spcPts val="0"/>
              </a:spcBef>
              <a:spcAft>
                <a:spcPts val="0"/>
              </a:spcAft>
              <a:buSzPts val="1100"/>
              <a:buNone/>
            </a:pPr>
            <a:r>
              <a:rPr lang="hu-HU"/>
              <a:t>20. fogyasztókat</a:t>
            </a:r>
            <a:endParaRPr/>
          </a:p>
          <a:p>
            <a:pPr indent="0" lvl="0" marL="0" rtl="0" algn="l">
              <a:lnSpc>
                <a:spcPct val="100000"/>
              </a:lnSpc>
              <a:spcBef>
                <a:spcPts val="0"/>
              </a:spcBef>
              <a:spcAft>
                <a:spcPts val="0"/>
              </a:spcAft>
              <a:buSzPts val="1100"/>
              <a:buNone/>
            </a:pPr>
            <a:r>
              <a:rPr lang="hu-HU"/>
              <a:t>21. tartalom szolgáltató</a:t>
            </a:r>
            <a:endParaRPr/>
          </a:p>
          <a:p>
            <a:pPr indent="0" lvl="0" marL="0" rtl="0" algn="l">
              <a:lnSpc>
                <a:spcPct val="100000"/>
              </a:lnSpc>
              <a:spcBef>
                <a:spcPts val="0"/>
              </a:spcBef>
              <a:spcAft>
                <a:spcPts val="0"/>
              </a:spcAft>
              <a:buSzPts val="1100"/>
              <a:buNone/>
            </a:pPr>
            <a:r>
              <a:rPr lang="hu-HU"/>
              <a:t>22. globalitás</a:t>
            </a:r>
            <a:endParaRPr/>
          </a:p>
          <a:p>
            <a:pPr indent="0" lvl="0" marL="0" rtl="0" algn="l">
              <a:lnSpc>
                <a:spcPct val="100000"/>
              </a:lnSpc>
              <a:spcBef>
                <a:spcPts val="0"/>
              </a:spcBef>
              <a:spcAft>
                <a:spcPts val="0"/>
              </a:spcAft>
              <a:buSzPts val="1100"/>
              <a:buNone/>
            </a:pPr>
            <a:r>
              <a:rPr lang="hu-HU"/>
              <a:t>23. adatok vizualizálása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Források: e-Kereskedelem/Dr. Eszes István 2011 (https://www.eszes.net)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E-Business/Elektronikus kereskedelem (http://www.date.hu/~lpeter/E-business/E-Business_1-3_el%F5ad%E1s.pdf)</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elektronikus kereskedelem helyzete és fejlődése/Széchenyi István Egyetem/Simon Brigitta 2018 (https://prezi.com/bcngvnsla0si/az-elektronikus-kereskedelem-helyzete-es-fejlodese/)</a:t>
            </a:r>
            <a:endParaRPr/>
          </a:p>
          <a:p>
            <a:pPr indent="0" lvl="0" marL="0" rtl="0" algn="just">
              <a:lnSpc>
                <a:spcPct val="150000"/>
              </a:lnSpc>
              <a:spcBef>
                <a:spcPts val="0"/>
              </a:spcBef>
              <a:spcAft>
                <a:spcPts val="0"/>
              </a:spcAft>
              <a:buSzPts val="1100"/>
              <a:buNone/>
            </a:pPr>
            <a:r>
              <a:rPr lang="hu-HU" sz="1050">
                <a:latin typeface="Calibri"/>
                <a:ea typeface="Calibri"/>
                <a:cs typeface="Calibri"/>
                <a:sym typeface="Calibri"/>
              </a:rPr>
              <a:t>Az e-kereskedelem (e-business) (www.iit.uni-miskolc.hu/~pance/ebus_bevezeto.doc)</a:t>
            </a:r>
            <a:endParaRPr/>
          </a:p>
          <a:p>
            <a:pPr indent="0" lvl="0" marL="0" rtl="0" algn="just">
              <a:lnSpc>
                <a:spcPct val="150000"/>
              </a:lnSpc>
              <a:spcBef>
                <a:spcPts val="0"/>
              </a:spcBef>
              <a:spcAft>
                <a:spcPts val="0"/>
              </a:spcAft>
              <a:buSzPts val="1100"/>
              <a:buNone/>
            </a:pPr>
            <a:r>
              <a:rPr lang="hu-HU" sz="1050">
                <a:latin typeface="Calibri"/>
                <a:ea typeface="Calibri"/>
                <a:cs typeface="Calibri"/>
                <a:sym typeface="Calibri"/>
              </a:rPr>
              <a:t>Kommunikáció az információs társadalmak korában (http://unipub.lib.uni-corvinus.hu/3327/1/FSA_kutatasi_terv_FIN.pdf)</a:t>
            </a:r>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Kép: </a:t>
            </a:r>
            <a:r>
              <a:rPr lang="hu-HU" sz="1100" u="sng">
                <a:solidFill>
                  <a:schemeClr val="dk1"/>
                </a:solidFill>
                <a:hlinkClick r:id="rId2">
                  <a:extLst>
                    <a:ext uri="{A12FA001-AC4F-418D-AE19-62706E023703}">
                      <ahyp:hlinkClr val="tx"/>
                    </a:ext>
                  </a:extLst>
                </a:hlinkClick>
              </a:rPr>
              <a:t>https://gkidigital.hu/wp-content/uploads/OKI_F1_sajtoanyag-01.jpg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áttekinti ás általánosan ismerteti, az elektronikus kereskedelem meghatározásait és kategóriáit, az ügyletekben részt vevő szereplők, termékek és szolgáltatások alapján. Valamint azonosítja az ország e-felkészültségét definiáló tényezőket. Ezen belül azokat a területeket emeli ki, amik közvetlenül hatással vannak az elektronikus kereskedelemre.</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Fogalmi meghatározások: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Elektronikus kereskedelemnek nevezzük mindazon </a:t>
            </a:r>
            <a:r>
              <a:rPr b="1" lang="hu-HU" sz="1100">
                <a:latin typeface="Times New Roman"/>
                <a:ea typeface="Times New Roman"/>
                <a:cs typeface="Times New Roman"/>
                <a:sym typeface="Times New Roman"/>
              </a:rPr>
              <a:t>eszközök és eljárások összességét</a:t>
            </a:r>
            <a:r>
              <a:rPr lang="hu-HU" sz="1100">
                <a:latin typeface="Times New Roman"/>
                <a:ea typeface="Times New Roman"/>
                <a:cs typeface="Times New Roman"/>
                <a:sym typeface="Times New Roman"/>
              </a:rPr>
              <a:t>, amelyekkel megvalósítható </a:t>
            </a:r>
            <a:r>
              <a:rPr b="1" lang="hu-HU" sz="1100">
                <a:latin typeface="Times New Roman"/>
                <a:ea typeface="Times New Roman"/>
                <a:cs typeface="Times New Roman"/>
                <a:sym typeface="Times New Roman"/>
              </a:rPr>
              <a:t>az áruk, termékek, szolgáltatások és ellenértékük cseréje </a:t>
            </a:r>
            <a:r>
              <a:rPr lang="hu-HU" sz="1100">
                <a:latin typeface="Times New Roman"/>
                <a:ea typeface="Times New Roman"/>
                <a:cs typeface="Times New Roman"/>
                <a:sym typeface="Times New Roman"/>
              </a:rPr>
              <a:t>és az ehhez kapcsolódó adminisztráció </a:t>
            </a:r>
            <a:r>
              <a:rPr b="1" lang="hu-HU" sz="1100">
                <a:latin typeface="Times New Roman"/>
                <a:ea typeface="Times New Roman"/>
                <a:cs typeface="Times New Roman"/>
                <a:sym typeface="Times New Roman"/>
              </a:rPr>
              <a:t>a világhálón </a:t>
            </a:r>
            <a:r>
              <a:rPr lang="hu-HU" sz="1100">
                <a:latin typeface="Times New Roman"/>
                <a:ea typeface="Times New Roman"/>
                <a:cs typeface="Times New Roman"/>
                <a:sym typeface="Times New Roman"/>
              </a:rPr>
              <a:t>keresztül.(www.iit.uni-miskolc.hu/~pance/ebus_bevezeto.doc saját összegzés az anyagban)</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elektronikus kereskedelmet tekinthetjük a vállalat </a:t>
            </a:r>
            <a:r>
              <a:rPr b="1" lang="hu-HU" sz="1100">
                <a:latin typeface="Times New Roman"/>
                <a:ea typeface="Times New Roman"/>
                <a:cs typeface="Times New Roman"/>
                <a:sym typeface="Times New Roman"/>
              </a:rPr>
              <a:t>virtuális eladási terének.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ügyletekben résztvevő szereplők alapján több megjelenési formát különböztetünk meg:</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vállalatok közötti B2B kereskedelem (fő cél a tranzakciós költségek csökkentése)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kiskereskedelmi értékesítés B2C (egy eladó – sok egyedi vevő, online jelenlét)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két természetes személy között lezajló ügylet C2C (digitális „bolhapiac”)</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ügyletekben szereplő áruk, termékek, szolgáltatások alapján az alábbi kategóriákat használjuk: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keresés (böngészők)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tartalom (hírek, időjárás, térkép, szótár, játék)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közösségépítés (csevegés, hirdetés, üzenet üdvözlőkártya, személyes honlap)</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kereskedelem (állás, kocsi, ingatlan, áruház)</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személyes ügyintézés (e–mail, notesz, naptár)</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Egy adott ország e-felkészültségét mérő tényezők:</a:t>
            </a:r>
            <a:endParaRPr sz="1050">
              <a:latin typeface="Calibri"/>
              <a:ea typeface="Calibri"/>
              <a:cs typeface="Calibri"/>
              <a:sym typeface="Calibri"/>
            </a:endParaRPr>
          </a:p>
          <a:p>
            <a:pPr indent="-171450" lvl="0" marL="17145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Digitális kompetencia (A felsorolásban az egyén szerepét jelenti. („A digitális kompetencia az információs társadalmi technológiák (IST) magabiztos és kritikus használatát jelenti a munkára, szórakozásra és kommunikációra. Olyan alapvető infokommunikációs (ICT) készségek határozzák meg, mint a számítógép használata információ visszakeresésére, kiértékelésére, tárolására, előállítására, bemutatására és cseréjére, valamint az együttműködő/társas hálózatokban (collaborative networks) való kommunikációra és részvételre. Ehhez a kompetenciához elengedhetetlen tudások, készségek és hozzáállások kapcsolódnak: a digitális kompetencia megköveteli az információs társadalmi technológiák természetének, szerepének és lehetőségeinek ismeretét és értését a mindennapi kontextusban, a személyes és szociális életben és a munkában is egyaránt. Ez magában foglalja a fő számítógépes alkalmazásokat, mint például a szövegszerkesztés, táblázatkészítés, adatbázisok, információtárolás és -kezelés; az Internet lehetőségeinek és potenciális veszélyeinek ismeretét és az elektronikus médián (e-mail, hálózati eszközök) keresztüli kommunikációt munka, szabadidő, az információmegosztás és együttműködő hálózatépítés (collaborative networking), a tanulás és a kutatás során. Az egyéneknek továbbá tisztában kell lenniük azzal, hogy az információs társadalmi technológiák hogyan támogathatják a kreativitást és az innovációt; ismerniük kell az elérhető információk hitelessége és megbízhatósága körüli kérdéseket és az információs társadalmi technológiák interaktív használatának jogi és etikai elveit.) (http://unipub.lib.uni-corvinus.hu/3327/1/FSA_kutatasi_terv_FIN.pdf saját összegzés a kutatásban bemutatott források alapján)</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IT infrastruktúra színvonala</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jogi szabályozás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bizalom a cégek és fogyasztók között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elektronikus fizetési módok elterjedése (utánvétes fizetés, futárszolgálat, készpénzes fizetés, e-cash, hagyományos banki átutalás (EFT), bankkártyás fizetés (credit és debit card), elektronikus csekk, mobil fizetés)</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i="1" lang="hu-HU" sz="1100">
                <a:latin typeface="Times New Roman"/>
                <a:ea typeface="Times New Roman"/>
                <a:cs typeface="Times New Roman"/>
                <a:sym typeface="Times New Roman"/>
              </a:rPr>
              <a:t>(Javasolt az egyes kategóriák ismertetése, ahol szükséges a megfelelő mélységig történő részletesebb kifejtése vagy magyarázata.)</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Források: E-Business/Elektronikus kereskedelem (http://www.date.hu/~lpeter/E-business/E-Business_1-3_el%F5ad%E1s.pdf)</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Kápolnai et al. (2002) alapján</a:t>
            </a:r>
            <a:endParaRPr/>
          </a:p>
          <a:p>
            <a:pPr indent="0" lvl="0" marL="0" rtl="0" algn="just">
              <a:lnSpc>
                <a:spcPct val="150000"/>
              </a:lnSpc>
              <a:spcBef>
                <a:spcPts val="0"/>
              </a:spcBef>
              <a:spcAft>
                <a:spcPts val="0"/>
              </a:spcAft>
              <a:buSzPts val="1100"/>
              <a:buNone/>
            </a:pPr>
            <a:r>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Szöveg:</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i="1" lang="hu-HU" sz="1100">
                <a:latin typeface="Times New Roman"/>
                <a:ea typeface="Times New Roman"/>
                <a:cs typeface="Times New Roman"/>
                <a:sym typeface="Times New Roman"/>
              </a:rPr>
              <a:t>(A dia kérdésfeltevéssel igyekszik interaktív beszélgetésbe vonva a résztvevőket, összegyűjteni és bemutatni, miért kapcsolódik be egy vállalat az elektronikus kereskedelembe. Elegendő az egyes kategóriák bemutatása, általános felsorolásról van szó. A dia tartalma illeszkedik a témaspecifikus </a:t>
            </a:r>
            <a:r>
              <a:rPr lang="hu-HU" sz="1100">
                <a:latin typeface="Times New Roman"/>
                <a:ea typeface="Times New Roman"/>
                <a:cs typeface="Times New Roman"/>
                <a:sym typeface="Times New Roman"/>
              </a:rPr>
              <a:t>szakmai kérdések tartalmához.)</a:t>
            </a:r>
            <a:r>
              <a:rPr b="1" lang="hu-HU" sz="1400">
                <a:solidFill>
                  <a:srgbClr val="000000"/>
                </a:solidFill>
                <a:latin typeface="Calibri"/>
                <a:ea typeface="Calibri"/>
                <a:cs typeface="Calibri"/>
                <a:sym typeface="Calibri"/>
              </a:rPr>
              <a:t> </a:t>
            </a:r>
            <a:endParaRPr sz="1050">
              <a:latin typeface="Calibri"/>
              <a:ea typeface="Calibri"/>
              <a:cs typeface="Calibri"/>
              <a:sym typeface="Calibri"/>
            </a:endParaRPr>
          </a:p>
          <a:p>
            <a:pPr indent="0" lvl="0" marL="0" rtl="0" algn="just">
              <a:lnSpc>
                <a:spcPct val="150000"/>
              </a:lnSpc>
              <a:spcBef>
                <a:spcPts val="800"/>
              </a:spcBef>
              <a:spcAft>
                <a:spcPts val="0"/>
              </a:spcAft>
              <a:buSzPts val="1100"/>
              <a:buNone/>
            </a:pPr>
            <a:r>
              <a:rPr b="1" lang="hu-HU" sz="1050">
                <a:latin typeface="Calibri"/>
                <a:ea typeface="Calibri"/>
                <a:cs typeface="Calibri"/>
                <a:sym typeface="Calibri"/>
              </a:rPr>
              <a:t>„Mi késztet egy vállalatot az elektronikus kereskedelembe való bekapcsolódásra?”</a:t>
            </a:r>
            <a:endParaRPr sz="1050">
              <a:latin typeface="Calibri"/>
              <a:ea typeface="Calibri"/>
              <a:cs typeface="Calibri"/>
              <a:sym typeface="Calibri"/>
            </a:endParaRPr>
          </a:p>
          <a:p>
            <a:pPr indent="-342900" lvl="0" marL="342900" rtl="0" algn="just">
              <a:lnSpc>
                <a:spcPct val="150000"/>
              </a:lnSpc>
              <a:spcBef>
                <a:spcPts val="800"/>
              </a:spcBef>
              <a:spcAft>
                <a:spcPts val="0"/>
              </a:spcAft>
              <a:buClr>
                <a:schemeClr val="dk1"/>
              </a:buClr>
              <a:buSzPts val="1200"/>
              <a:buFont typeface="Arial"/>
              <a:buChar char="•"/>
            </a:pPr>
            <a:r>
              <a:rPr lang="hu-HU" sz="1100">
                <a:latin typeface="Times New Roman"/>
                <a:ea typeface="Times New Roman"/>
                <a:cs typeface="Times New Roman"/>
                <a:sym typeface="Times New Roman"/>
              </a:rPr>
              <a:t>piac megtartása, versenytársak viselkedése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piac bővítése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vevő beszerzési rendszerének elektronizálása</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költségek csökkentése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belső működés (szervezet) átalakítása</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A fejlődésnek és a növekedésnek több fontos mozgatórugója van:</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b="1" lang="hu-HU" sz="1100">
                <a:latin typeface="Times New Roman"/>
                <a:ea typeface="Times New Roman"/>
                <a:cs typeface="Times New Roman"/>
                <a:sym typeface="Times New Roman"/>
              </a:rPr>
              <a:t>internet terjedése</a:t>
            </a:r>
            <a:r>
              <a:rPr lang="hu-HU" sz="1100">
                <a:latin typeface="Times New Roman"/>
                <a:ea typeface="Times New Roman"/>
                <a:cs typeface="Times New Roman"/>
                <a:sym typeface="Times New Roman"/>
              </a:rPr>
              <a:t>, multimédiás technológiák fejlődése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informatikai, adatkezelési </a:t>
            </a:r>
            <a:r>
              <a:rPr b="1" lang="hu-HU" sz="1100">
                <a:latin typeface="Times New Roman"/>
                <a:ea typeface="Times New Roman"/>
                <a:cs typeface="Times New Roman"/>
                <a:sym typeface="Times New Roman"/>
              </a:rPr>
              <a:t>alkalmazások fejlődése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b="1" lang="hu-HU" sz="1100">
                <a:latin typeface="Times New Roman"/>
                <a:ea typeface="Times New Roman"/>
                <a:cs typeface="Times New Roman"/>
                <a:sym typeface="Times New Roman"/>
              </a:rPr>
              <a:t>új felhasználói generációk </a:t>
            </a:r>
            <a:r>
              <a:rPr lang="hu-HU" sz="1100">
                <a:latin typeface="Times New Roman"/>
                <a:ea typeface="Times New Roman"/>
                <a:cs typeface="Times New Roman"/>
                <a:sym typeface="Times New Roman"/>
              </a:rPr>
              <a:t>megjelenése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támogató </a:t>
            </a:r>
            <a:r>
              <a:rPr b="1" lang="hu-HU" sz="1100">
                <a:latin typeface="Times New Roman"/>
                <a:ea typeface="Times New Roman"/>
                <a:cs typeface="Times New Roman"/>
                <a:sym typeface="Times New Roman"/>
              </a:rPr>
              <a:t>kormányzati programok</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globális </a:t>
            </a:r>
            <a:r>
              <a:rPr b="1" lang="hu-HU" sz="1100">
                <a:latin typeface="Times New Roman"/>
                <a:ea typeface="Times New Roman"/>
                <a:cs typeface="Times New Roman"/>
                <a:sym typeface="Times New Roman"/>
              </a:rPr>
              <a:t>verseny</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elektronikus rendszerekhez való </a:t>
            </a:r>
            <a:r>
              <a:rPr b="1" lang="hu-HU" sz="1100">
                <a:latin typeface="Times New Roman"/>
                <a:ea typeface="Times New Roman"/>
                <a:cs typeface="Times New Roman"/>
                <a:sym typeface="Times New Roman"/>
              </a:rPr>
              <a:t>kapcsolódás kényszere</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A termék eljuttatása a megrendelőhöz:</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saját szállítás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postai szállítás</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futárszolgálat</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a vevő eljön érte a legközelebbi üzletre</a:t>
            </a:r>
            <a:endParaRPr sz="1050">
              <a:latin typeface="Calibri"/>
              <a:ea typeface="Calibri"/>
              <a:cs typeface="Calibri"/>
              <a:sym typeface="Calibri"/>
            </a:endParaRPr>
          </a:p>
          <a:p>
            <a:pPr indent="-342900" lvl="0" marL="342900" rtl="0" algn="just">
              <a:lnSpc>
                <a:spcPct val="150000"/>
              </a:lnSpc>
              <a:spcBef>
                <a:spcPts val="0"/>
              </a:spcBef>
              <a:spcAft>
                <a:spcPts val="0"/>
              </a:spcAft>
              <a:buClr>
                <a:schemeClr val="dk1"/>
              </a:buClr>
              <a:buSzPts val="1200"/>
              <a:buFont typeface="Arial"/>
              <a:buChar char="•"/>
            </a:pPr>
            <a:r>
              <a:rPr lang="hu-HU" sz="1100">
                <a:latin typeface="Times New Roman"/>
                <a:ea typeface="Times New Roman"/>
                <a:cs typeface="Times New Roman"/>
                <a:sym typeface="Times New Roman"/>
              </a:rPr>
              <a:t>átvétel Pick-Pack ponton (MOL benzinkutak és a Magyar Posta megjelölt kirendeltségein történő személyes vagy csomagautomatás átvételi lehetőség)</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hu-HU"/>
              <a:t>Kép: https://gkidigital.hu/wp-content/uploads/OKI_F1_sajtoanyag-02.jpg</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Források: e-Kereskedelem/Dr. Eszes István 2011 (https://www.eszes.net)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E-Business/Elektronikus kereskedelem (http://www.date.hu/~lpeter/E-business/E-Business_1-3_el%F5ad%E1s.pdf)</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 dia felsorolja és néhány egyszerű szemponttal jellemzi a lakossági B2C piacon működő e-kereskedelmi üzleti modelleket.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i="1" lang="hu-HU" sz="1100">
                <a:latin typeface="Times New Roman"/>
                <a:ea typeface="Times New Roman"/>
                <a:cs typeface="Times New Roman"/>
                <a:sym typeface="Times New Roman"/>
              </a:rPr>
              <a:t>(Ajánlott a felsoroláson végig menni, részletesebben bemutatni a kiemelt releváns modellt érdemes. Ez a modell fedi le a kiskereskedelmi online forgalmat. A fogalom magyarázatok nem szükségesek, elegendő tisztában lenni a típusok sokféleségével.)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agrárium szempontjából leginkább releváns értékesítési modell az </a:t>
            </a:r>
            <a:r>
              <a:rPr b="1" lang="hu-HU" sz="1100">
                <a:latin typeface="Times New Roman"/>
                <a:ea typeface="Times New Roman"/>
                <a:cs typeface="Times New Roman"/>
                <a:sym typeface="Times New Roman"/>
              </a:rPr>
              <a:t>e-kereskedő</a:t>
            </a:r>
            <a:r>
              <a:rPr lang="hu-HU" sz="1100">
                <a:latin typeface="Times New Roman"/>
                <a:ea typeface="Times New Roman"/>
                <a:cs typeface="Times New Roman"/>
                <a:sym typeface="Times New Roman"/>
              </a:rPr>
              <a: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e-kereskedő az interneten kereskedelmi tevékenységet folytat. Ez a klasszikus bolti kiskereskedelem online formája. A szakirodalom (Wiedmann(2003), Turban (2010), Chaffey (2009)) megkülönbözetet: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virtuális kereskedőt:</a:t>
            </a:r>
            <a:r>
              <a:rPr lang="hu-HU" sz="1100">
                <a:latin typeface="Times New Roman"/>
                <a:ea typeface="Times New Roman"/>
                <a:cs typeface="Times New Roman"/>
                <a:sym typeface="Times New Roman"/>
              </a:rPr>
              <a:t> ez a kiskereskedelmi bolt online változata, ahol a vevő éjjel – nappal vásárolhat anélkül, hogy el kellene hagynia lakását vagy munkahelyét. (pl.: Amazon)</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„habarcs és klikk”</a:t>
            </a:r>
            <a:r>
              <a:rPr lang="hu-HU" sz="1100">
                <a:latin typeface="Times New Roman"/>
                <a:ea typeface="Times New Roman"/>
                <a:cs typeface="Times New Roman"/>
                <a:sym typeface="Times New Roman"/>
              </a:rPr>
              <a:t> vagy időérzékeny típusú vevőkre szakosodott: fizikai üzletekkel rendelkező vállalat online értékesítési csatornája. A vevő itt elsősorban információt gyűjt online, a vásárlást fizikailag az üzletben bonyolítja le. (pl. Alexandra, Libri)</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katalógus kereskedő:</a:t>
            </a:r>
            <a:r>
              <a:rPr lang="hu-HU" sz="1100">
                <a:latin typeface="Times New Roman"/>
                <a:ea typeface="Times New Roman"/>
                <a:cs typeface="Times New Roman"/>
                <a:sym typeface="Times New Roman"/>
              </a:rPr>
              <a:t> A direktmail katalógus kereskedő online csatornája. (pl.: Quelle, Otto)</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Közvetlen gyártói: A gyártó online csatornán keresztül közvetlenül a végfelhasználó részére értékesít. (pl.: Dell.com, Sonystyle.com)</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Forrás: E-Business/Elektronikus kereskedelem (http://www.date.hu/~lpeter/E-business/E-Business_1-3_el%F5ad%E1s.pdf)</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 </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Az e-kereskedelembe bekapcsolódó gazdaságok létre kell, hogy hozzák a működésükhöz és az értékesítési stratégiájukhoz leginkább illeszkedő </a:t>
            </a:r>
            <a:r>
              <a:rPr b="1" lang="hu-HU" sz="1100">
                <a:latin typeface="Times New Roman"/>
                <a:ea typeface="Times New Roman"/>
                <a:cs typeface="Times New Roman"/>
                <a:sym typeface="Times New Roman"/>
              </a:rPr>
              <a:t>e-üzleti modellt</a:t>
            </a:r>
            <a:r>
              <a:rPr lang="hu-HU" sz="1100">
                <a:latin typeface="Times New Roman"/>
                <a:ea typeface="Times New Roman"/>
                <a:cs typeface="Times New Roman"/>
                <a:sym typeface="Times New Roman"/>
              </a:rPr>
              <a:t>. Ezért fontos megismerkedni az üzleti elektronikus piacok szereplőivel. Ők nyújtják majd a működtetéshez szükséges szakmai és szolgáltatási hátteret.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Ez a dia bemutatja a vállalatközi B2B piac legfontosabb szereplőit, kiemelve a kiskereskedelmi online tevékenység szempontjából leginkább releváns partnereket.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eladó vállalatok </a:t>
            </a:r>
            <a:r>
              <a:rPr lang="hu-HU" sz="1100">
                <a:latin typeface="Times New Roman"/>
                <a:ea typeface="Times New Roman"/>
                <a:cs typeface="Times New Roman"/>
                <a:sym typeface="Times New Roman"/>
              </a:rPr>
              <a:t>- akik új piacokat, új értékesítési csatornákat keresnek, csökkenteni akarják az értékesítési költségeket, tartós és jövedelmező ügyfélkapcsolatok fenntartására törekednek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vevő vállalatok - akik olcsó, de megbízható beszerzési forrásokat keresnek, alacsony készletszintekkel akarnak dolgozni, csökkenteni akarják a beszerzési költségeket</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lang="hu-HU" sz="1100">
                <a:latin typeface="Times New Roman"/>
                <a:ea typeface="Times New Roman"/>
                <a:cs typeface="Times New Roman"/>
                <a:sym typeface="Times New Roman"/>
              </a:rPr>
              <a:t>elektronikus közvetítők - akik segítik a vevők és az eladók egymásra találását, piacteret biztosítanak, tranzakciók elektronikus bonyolítására adnak lehetőséget, kereskedelemmel kapcsolatos szolgáltatásokat nyújtanak, és mindezt üzleti alapon teszik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szállítási, logisztikai cégek </a:t>
            </a:r>
            <a:r>
              <a:rPr lang="hu-HU" sz="1100">
                <a:latin typeface="Times New Roman"/>
                <a:ea typeface="Times New Roman"/>
                <a:cs typeface="Times New Roman"/>
                <a:sym typeface="Times New Roman"/>
              </a:rPr>
              <a:t>- akik gondoskodnak az áru célba juttatásáról</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bankok</a:t>
            </a:r>
            <a:r>
              <a:rPr lang="hu-HU" sz="1100">
                <a:latin typeface="Times New Roman"/>
                <a:ea typeface="Times New Roman"/>
                <a:cs typeface="Times New Roman"/>
                <a:sym typeface="Times New Roman"/>
              </a:rPr>
              <a:t> - akiken keresztül a pénzügyi tranzakciók elektronikus úton lebonyolíthatók</a:t>
            </a:r>
            <a:endParaRPr sz="1050">
              <a:latin typeface="Calibri"/>
              <a:ea typeface="Calibri"/>
              <a:cs typeface="Calibri"/>
              <a:sym typeface="Calibri"/>
            </a:endParaRPr>
          </a:p>
          <a:p>
            <a:pPr indent="0" lvl="0" marL="0" rtl="0" algn="just">
              <a:lnSpc>
                <a:spcPct val="150000"/>
              </a:lnSpc>
              <a:spcBef>
                <a:spcPts val="0"/>
              </a:spcBef>
              <a:spcAft>
                <a:spcPts val="0"/>
              </a:spcAft>
              <a:buSzPts val="1100"/>
              <a:buNone/>
            </a:pPr>
            <a:r>
              <a:rPr b="1" lang="hu-HU" sz="1100">
                <a:latin typeface="Times New Roman"/>
                <a:ea typeface="Times New Roman"/>
                <a:cs typeface="Times New Roman"/>
                <a:sym typeface="Times New Roman"/>
              </a:rPr>
              <a:t>informatikai fejlesztők és szolgáltatók </a:t>
            </a:r>
            <a:r>
              <a:rPr lang="hu-HU" sz="1100">
                <a:latin typeface="Times New Roman"/>
                <a:ea typeface="Times New Roman"/>
                <a:cs typeface="Times New Roman"/>
                <a:sym typeface="Times New Roman"/>
              </a:rPr>
              <a:t>- akik előállítják az elektronikus kereskedelemhez szükséges szoftvereket, testre szabják és telepítik azokat, támogatják a működésüket</a:t>
            </a:r>
            <a:endParaRPr sz="105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showMasterSp="0" type="title">
  <p:cSld name="TITLE">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3"/>
          <p:cNvSpPr txBox="1"/>
          <p:nvPr>
            <p:ph type="ctrTitle"/>
          </p:nvPr>
        </p:nvSpPr>
        <p:spPr>
          <a:xfrm>
            <a:off x="1363227" y="1416819"/>
            <a:ext cx="9144000" cy="198261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C9E4A"/>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3"/>
          <p:cNvSpPr txBox="1"/>
          <p:nvPr>
            <p:ph idx="1" type="subTitle"/>
          </p:nvPr>
        </p:nvSpPr>
        <p:spPr>
          <a:xfrm>
            <a:off x="1363230" y="3491508"/>
            <a:ext cx="9144000" cy="53788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C9E4A"/>
              </a:buClr>
              <a:buSzPts val="2400"/>
              <a:buNone/>
              <a:defRPr sz="2400"/>
            </a:lvl1pPr>
            <a:lvl2pPr lvl="1" algn="ctr">
              <a:lnSpc>
                <a:spcPct val="90000"/>
              </a:lnSpc>
              <a:spcBef>
                <a:spcPts val="500"/>
              </a:spcBef>
              <a:spcAft>
                <a:spcPts val="0"/>
              </a:spcAft>
              <a:buClr>
                <a:srgbClr val="1C9E4A"/>
              </a:buClr>
              <a:buSzPts val="2000"/>
              <a:buNone/>
              <a:defRPr sz="2000"/>
            </a:lvl2pPr>
            <a:lvl3pPr lvl="2" algn="ctr">
              <a:lnSpc>
                <a:spcPct val="90000"/>
              </a:lnSpc>
              <a:spcBef>
                <a:spcPts val="500"/>
              </a:spcBef>
              <a:spcAft>
                <a:spcPts val="0"/>
              </a:spcAft>
              <a:buClr>
                <a:srgbClr val="1C9E4A"/>
              </a:buClr>
              <a:buSzPts val="1800"/>
              <a:buNone/>
              <a:defRPr sz="1800"/>
            </a:lvl3pPr>
            <a:lvl4pPr lvl="3" algn="ctr">
              <a:lnSpc>
                <a:spcPct val="90000"/>
              </a:lnSpc>
              <a:spcBef>
                <a:spcPts val="500"/>
              </a:spcBef>
              <a:spcAft>
                <a:spcPts val="0"/>
              </a:spcAft>
              <a:buClr>
                <a:srgbClr val="1C9E4A"/>
              </a:buClr>
              <a:buSzPts val="1600"/>
              <a:buNone/>
              <a:defRPr sz="1600"/>
            </a:lvl4pPr>
            <a:lvl5pPr lvl="4" algn="ctr">
              <a:lnSpc>
                <a:spcPct val="90000"/>
              </a:lnSpc>
              <a:spcBef>
                <a:spcPts val="500"/>
              </a:spcBef>
              <a:spcAft>
                <a:spcPts val="0"/>
              </a:spcAft>
              <a:buClr>
                <a:srgbClr val="1C9E4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 name="Google Shape;13;p3"/>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pic>
        <p:nvPicPr>
          <p:cNvPr descr="A képen szöveg látható&#10;&#10;Automatikusan generált leírás" id="14" name="Google Shape;14;p3"/>
          <p:cNvPicPr preferRelativeResize="0"/>
          <p:nvPr/>
        </p:nvPicPr>
        <p:blipFill rotWithShape="1">
          <a:blip r:embed="rId3">
            <a:alphaModFix/>
          </a:blip>
          <a:srcRect b="0" l="0" r="0" t="0"/>
          <a:stretch/>
        </p:blipFill>
        <p:spPr>
          <a:xfrm>
            <a:off x="10048" y="10049"/>
            <a:ext cx="3295859" cy="90725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függőleges szöveg" type="vertTx">
  <p:cSld name="VERTICAL_TEXT">
    <p:spTree>
      <p:nvGrpSpPr>
        <p:cNvPr id="50" name="Shape 50"/>
        <p:cNvGrpSpPr/>
        <p:nvPr/>
      </p:nvGrpSpPr>
      <p:grpSpPr>
        <a:xfrm>
          <a:off x="0" y="0"/>
          <a:ext cx="0" cy="0"/>
          <a:chOff x="0" y="0"/>
          <a:chExt cx="0" cy="0"/>
        </a:xfrm>
      </p:grpSpPr>
      <p:sp>
        <p:nvSpPr>
          <p:cNvPr id="51" name="Google Shape;51;p12"/>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2"/>
          <p:cNvSpPr txBox="1"/>
          <p:nvPr>
            <p:ph idx="1" type="body"/>
          </p:nvPr>
        </p:nvSpPr>
        <p:spPr>
          <a:xfrm rot="5400000">
            <a:off x="3923681" y="-1776509"/>
            <a:ext cx="4351338" cy="1155560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2"/>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üggőleges cím és szöveg" type="vertTitleAndTx">
  <p:cSld name="VERTICAL_TITLE_AND_VERTICAL_TEXT">
    <p:spTree>
      <p:nvGrpSpPr>
        <p:cNvPr id="54" name="Shape 54"/>
        <p:cNvGrpSpPr/>
        <p:nvPr/>
      </p:nvGrpSpPr>
      <p:grpSpPr>
        <a:xfrm>
          <a:off x="0" y="0"/>
          <a:ext cx="0" cy="0"/>
          <a:chOff x="0" y="0"/>
          <a:chExt cx="0" cy="0"/>
        </a:xfrm>
      </p:grpSpPr>
      <p:sp>
        <p:nvSpPr>
          <p:cNvPr id="55" name="Google Shape;5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3"/>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tartalom" type="obj">
  <p:cSld name="OBJECT">
    <p:spTree>
      <p:nvGrpSpPr>
        <p:cNvPr id="15" name="Shape 15"/>
        <p:cNvGrpSpPr/>
        <p:nvPr/>
      </p:nvGrpSpPr>
      <p:grpSpPr>
        <a:xfrm>
          <a:off x="0" y="0"/>
          <a:ext cx="0" cy="0"/>
          <a:chOff x="0" y="0"/>
          <a:chExt cx="0" cy="0"/>
        </a:xfrm>
      </p:grpSpPr>
      <p:sp>
        <p:nvSpPr>
          <p:cNvPr id="16" name="Google Shape;16;p4"/>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4"/>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831850" y="996307"/>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9E4A"/>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 type="body"/>
          </p:nvPr>
        </p:nvSpPr>
        <p:spPr>
          <a:xfrm>
            <a:off x="831850" y="3876032"/>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 name="Google Shape;22;p5"/>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type="twoObj">
  <p:cSld name="TWO_OBJECTS">
    <p:spTree>
      <p:nvGrpSpPr>
        <p:cNvPr id="23" name="Shape 23"/>
        <p:cNvGrpSpPr/>
        <p:nvPr/>
      </p:nvGrpSpPr>
      <p:grpSpPr>
        <a:xfrm>
          <a:off x="0" y="0"/>
          <a:ext cx="0" cy="0"/>
          <a:chOff x="0" y="0"/>
          <a:chExt cx="0" cy="0"/>
        </a:xfrm>
      </p:grpSpPr>
      <p:sp>
        <p:nvSpPr>
          <p:cNvPr id="24" name="Google Shape;24;p6"/>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321547" y="1825625"/>
            <a:ext cx="5698253"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6"/>
          <p:cNvSpPr txBox="1"/>
          <p:nvPr>
            <p:ph idx="2" type="body"/>
          </p:nvPr>
        </p:nvSpPr>
        <p:spPr>
          <a:xfrm>
            <a:off x="6172200" y="1825625"/>
            <a:ext cx="570495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6"/>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p:cSld name="Összehasonlítás">
    <p:spTree>
      <p:nvGrpSpPr>
        <p:cNvPr id="28" name="Shape 28"/>
        <p:cNvGrpSpPr/>
        <p:nvPr/>
      </p:nvGrpSpPr>
      <p:grpSpPr>
        <a:xfrm>
          <a:off x="0" y="0"/>
          <a:ext cx="0" cy="0"/>
          <a:chOff x="0" y="0"/>
          <a:chExt cx="0" cy="0"/>
        </a:xfrm>
      </p:grpSpPr>
      <p:sp>
        <p:nvSpPr>
          <p:cNvPr id="29" name="Google Shape;29;p7"/>
          <p:cNvSpPr txBox="1"/>
          <p:nvPr>
            <p:ph type="title"/>
          </p:nvPr>
        </p:nvSpPr>
        <p:spPr>
          <a:xfrm>
            <a:off x="321548" y="365125"/>
            <a:ext cx="1152350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
          <p:cNvSpPr txBox="1"/>
          <p:nvPr>
            <p:ph idx="1" type="body"/>
          </p:nvPr>
        </p:nvSpPr>
        <p:spPr>
          <a:xfrm>
            <a:off x="6172200" y="1909187"/>
            <a:ext cx="5672850" cy="58584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C9E4A"/>
              </a:buClr>
              <a:buSzPts val="2400"/>
              <a:buNone/>
              <a:defRPr b="1" sz="2400"/>
            </a:lvl1pPr>
            <a:lvl2pPr indent="-228600" lvl="1" marL="914400" algn="l">
              <a:lnSpc>
                <a:spcPct val="90000"/>
              </a:lnSpc>
              <a:spcBef>
                <a:spcPts val="500"/>
              </a:spcBef>
              <a:spcAft>
                <a:spcPts val="0"/>
              </a:spcAft>
              <a:buClr>
                <a:srgbClr val="1C9E4A"/>
              </a:buClr>
              <a:buSzPts val="2000"/>
              <a:buNone/>
              <a:defRPr b="1" sz="2000"/>
            </a:lvl2pPr>
            <a:lvl3pPr indent="-228600" lvl="2" marL="1371600" algn="l">
              <a:lnSpc>
                <a:spcPct val="90000"/>
              </a:lnSpc>
              <a:spcBef>
                <a:spcPts val="500"/>
              </a:spcBef>
              <a:spcAft>
                <a:spcPts val="0"/>
              </a:spcAft>
              <a:buClr>
                <a:srgbClr val="1C9E4A"/>
              </a:buClr>
              <a:buSzPts val="1800"/>
              <a:buNone/>
              <a:defRPr b="1" sz="1800"/>
            </a:lvl3pPr>
            <a:lvl4pPr indent="-228600" lvl="3" marL="1828800" algn="l">
              <a:lnSpc>
                <a:spcPct val="90000"/>
              </a:lnSpc>
              <a:spcBef>
                <a:spcPts val="500"/>
              </a:spcBef>
              <a:spcAft>
                <a:spcPts val="0"/>
              </a:spcAft>
              <a:buClr>
                <a:srgbClr val="1C9E4A"/>
              </a:buClr>
              <a:buSzPts val="1600"/>
              <a:buNone/>
              <a:defRPr b="1" sz="1600"/>
            </a:lvl4pPr>
            <a:lvl5pPr indent="-228600" lvl="4" marL="2286000" algn="l">
              <a:lnSpc>
                <a:spcPct val="90000"/>
              </a:lnSpc>
              <a:spcBef>
                <a:spcPts val="500"/>
              </a:spcBef>
              <a:spcAft>
                <a:spcPts val="0"/>
              </a:spcAft>
              <a:buClr>
                <a:srgbClr val="1C9E4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7"/>
          <p:cNvSpPr txBox="1"/>
          <p:nvPr>
            <p:ph idx="2" type="body"/>
          </p:nvPr>
        </p:nvSpPr>
        <p:spPr>
          <a:xfrm>
            <a:off x="6172200" y="2505075"/>
            <a:ext cx="567285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
        <p:nvSpPr>
          <p:cNvPr id="33" name="Google Shape;33;p7"/>
          <p:cNvSpPr txBox="1"/>
          <p:nvPr>
            <p:ph idx="3" type="body"/>
          </p:nvPr>
        </p:nvSpPr>
        <p:spPr>
          <a:xfrm>
            <a:off x="321548" y="1909187"/>
            <a:ext cx="5672852" cy="59588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C9E4A"/>
              </a:buClr>
              <a:buSzPts val="2400"/>
              <a:buNone/>
              <a:defRPr b="1" sz="2400"/>
            </a:lvl1pPr>
            <a:lvl2pPr indent="-228600" lvl="1" marL="914400" algn="l">
              <a:lnSpc>
                <a:spcPct val="90000"/>
              </a:lnSpc>
              <a:spcBef>
                <a:spcPts val="500"/>
              </a:spcBef>
              <a:spcAft>
                <a:spcPts val="0"/>
              </a:spcAft>
              <a:buClr>
                <a:srgbClr val="1C9E4A"/>
              </a:buClr>
              <a:buSzPts val="2000"/>
              <a:buNone/>
              <a:defRPr b="1" sz="2000"/>
            </a:lvl2pPr>
            <a:lvl3pPr indent="-228600" lvl="2" marL="1371600" algn="l">
              <a:lnSpc>
                <a:spcPct val="90000"/>
              </a:lnSpc>
              <a:spcBef>
                <a:spcPts val="500"/>
              </a:spcBef>
              <a:spcAft>
                <a:spcPts val="0"/>
              </a:spcAft>
              <a:buClr>
                <a:srgbClr val="1C9E4A"/>
              </a:buClr>
              <a:buSzPts val="1800"/>
              <a:buNone/>
              <a:defRPr b="1" sz="1800"/>
            </a:lvl3pPr>
            <a:lvl4pPr indent="-228600" lvl="3" marL="1828800" algn="l">
              <a:lnSpc>
                <a:spcPct val="90000"/>
              </a:lnSpc>
              <a:spcBef>
                <a:spcPts val="500"/>
              </a:spcBef>
              <a:spcAft>
                <a:spcPts val="0"/>
              </a:spcAft>
              <a:buClr>
                <a:srgbClr val="1C9E4A"/>
              </a:buClr>
              <a:buSzPts val="1600"/>
              <a:buNone/>
              <a:defRPr b="1" sz="1600"/>
            </a:lvl4pPr>
            <a:lvl5pPr indent="-228600" lvl="4" marL="2286000" algn="l">
              <a:lnSpc>
                <a:spcPct val="90000"/>
              </a:lnSpc>
              <a:spcBef>
                <a:spcPts val="500"/>
              </a:spcBef>
              <a:spcAft>
                <a:spcPts val="0"/>
              </a:spcAft>
              <a:buClr>
                <a:srgbClr val="1C9E4A"/>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7"/>
          <p:cNvSpPr txBox="1"/>
          <p:nvPr>
            <p:ph idx="4" type="body"/>
          </p:nvPr>
        </p:nvSpPr>
        <p:spPr>
          <a:xfrm>
            <a:off x="321548" y="2505075"/>
            <a:ext cx="567285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9E4A"/>
              </a:buClr>
              <a:buSzPts val="1800"/>
              <a:buChar char="•"/>
              <a:defRPr/>
            </a:lvl1pPr>
            <a:lvl2pPr indent="-342900" lvl="1" marL="914400" algn="l">
              <a:lnSpc>
                <a:spcPct val="90000"/>
              </a:lnSpc>
              <a:spcBef>
                <a:spcPts val="500"/>
              </a:spcBef>
              <a:spcAft>
                <a:spcPts val="0"/>
              </a:spcAft>
              <a:buClr>
                <a:srgbClr val="1C9E4A"/>
              </a:buClr>
              <a:buSzPts val="1800"/>
              <a:buChar char="•"/>
              <a:defRPr/>
            </a:lvl2pPr>
            <a:lvl3pPr indent="-342900" lvl="2" marL="1371600" algn="l">
              <a:lnSpc>
                <a:spcPct val="90000"/>
              </a:lnSpc>
              <a:spcBef>
                <a:spcPts val="500"/>
              </a:spcBef>
              <a:spcAft>
                <a:spcPts val="0"/>
              </a:spcAft>
              <a:buClr>
                <a:srgbClr val="1C9E4A"/>
              </a:buClr>
              <a:buSzPts val="1800"/>
              <a:buChar char="•"/>
              <a:defRPr/>
            </a:lvl3pPr>
            <a:lvl4pPr indent="-342900" lvl="3" marL="1828800" algn="l">
              <a:lnSpc>
                <a:spcPct val="90000"/>
              </a:lnSpc>
              <a:spcBef>
                <a:spcPts val="500"/>
              </a:spcBef>
              <a:spcAft>
                <a:spcPts val="0"/>
              </a:spcAft>
              <a:buClr>
                <a:srgbClr val="1C9E4A"/>
              </a:buClr>
              <a:buSzPts val="1800"/>
              <a:buChar char="•"/>
              <a:defRPr/>
            </a:lvl4pPr>
            <a:lvl5pPr indent="-342900" lvl="4" marL="2286000" algn="l">
              <a:lnSpc>
                <a:spcPct val="90000"/>
              </a:lnSpc>
              <a:spcBef>
                <a:spcPts val="500"/>
              </a:spcBef>
              <a:spcAft>
                <a:spcPts val="0"/>
              </a:spcAft>
              <a:buClr>
                <a:srgbClr val="1C9E4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35" name="Shape 35"/>
        <p:cNvGrpSpPr/>
        <p:nvPr/>
      </p:nvGrpSpPr>
      <p:grpSpPr>
        <a:xfrm>
          <a:off x="0" y="0"/>
          <a:ext cx="0" cy="0"/>
          <a:chOff x="0" y="0"/>
          <a:chExt cx="0" cy="0"/>
        </a:xfrm>
      </p:grpSpPr>
      <p:sp>
        <p:nvSpPr>
          <p:cNvPr id="36" name="Google Shape;36;p8"/>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C9E4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type="blank">
  <p:cSld name="BLANK">
    <p:spTree>
      <p:nvGrpSpPr>
        <p:cNvPr id="38" name="Shape 38"/>
        <p:cNvGrpSpPr/>
        <p:nvPr/>
      </p:nvGrpSpPr>
      <p:grpSpPr>
        <a:xfrm>
          <a:off x="0" y="0"/>
          <a:ext cx="0" cy="0"/>
          <a:chOff x="0" y="0"/>
          <a:chExt cx="0" cy="0"/>
        </a:xfrm>
      </p:grpSpPr>
      <p:sp>
        <p:nvSpPr>
          <p:cNvPr id="39" name="Google Shape;39;p9"/>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talomrész képaláírással" type="objTx">
  <p:cSld name="OBJECT_WITH_CAPTION_TEXT">
    <p:spTree>
      <p:nvGrpSpPr>
        <p:cNvPr id="40" name="Shape 40"/>
        <p:cNvGrpSpPr/>
        <p:nvPr/>
      </p:nvGrpSpPr>
      <p:grpSpPr>
        <a:xfrm>
          <a:off x="0" y="0"/>
          <a:ext cx="0" cy="0"/>
          <a:chOff x="0" y="0"/>
          <a:chExt cx="0" cy="0"/>
        </a:xfrm>
      </p:grpSpPr>
      <p:sp>
        <p:nvSpPr>
          <p:cNvPr id="41" name="Google Shape;4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9E4A"/>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C9E4A"/>
              </a:buClr>
              <a:buSzPts val="3200"/>
              <a:buChar char="•"/>
              <a:defRPr sz="3200"/>
            </a:lvl1pPr>
            <a:lvl2pPr indent="-406400" lvl="1" marL="914400" algn="l">
              <a:lnSpc>
                <a:spcPct val="90000"/>
              </a:lnSpc>
              <a:spcBef>
                <a:spcPts val="500"/>
              </a:spcBef>
              <a:spcAft>
                <a:spcPts val="0"/>
              </a:spcAft>
              <a:buClr>
                <a:srgbClr val="1C9E4A"/>
              </a:buClr>
              <a:buSzPts val="2800"/>
              <a:buChar char="•"/>
              <a:defRPr sz="2800"/>
            </a:lvl2pPr>
            <a:lvl3pPr indent="-381000" lvl="2" marL="1371600" algn="l">
              <a:lnSpc>
                <a:spcPct val="90000"/>
              </a:lnSpc>
              <a:spcBef>
                <a:spcPts val="500"/>
              </a:spcBef>
              <a:spcAft>
                <a:spcPts val="0"/>
              </a:spcAft>
              <a:buClr>
                <a:srgbClr val="1C9E4A"/>
              </a:buClr>
              <a:buSzPts val="2400"/>
              <a:buChar char="•"/>
              <a:defRPr sz="2400"/>
            </a:lvl3pPr>
            <a:lvl4pPr indent="-355600" lvl="3" marL="1828800" algn="l">
              <a:lnSpc>
                <a:spcPct val="90000"/>
              </a:lnSpc>
              <a:spcBef>
                <a:spcPts val="500"/>
              </a:spcBef>
              <a:spcAft>
                <a:spcPts val="0"/>
              </a:spcAft>
              <a:buClr>
                <a:srgbClr val="1C9E4A"/>
              </a:buClr>
              <a:buSzPts val="2000"/>
              <a:buChar char="•"/>
              <a:defRPr sz="2000"/>
            </a:lvl4pPr>
            <a:lvl5pPr indent="-355600" lvl="4" marL="2286000" algn="l">
              <a:lnSpc>
                <a:spcPct val="90000"/>
              </a:lnSpc>
              <a:spcBef>
                <a:spcPts val="500"/>
              </a:spcBef>
              <a:spcAft>
                <a:spcPts val="0"/>
              </a:spcAft>
              <a:buClr>
                <a:srgbClr val="1C9E4A"/>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 name="Google Shape;4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9E4A"/>
              </a:buClr>
              <a:buSzPts val="1600"/>
              <a:buNone/>
              <a:defRPr sz="1600"/>
            </a:lvl1pPr>
            <a:lvl2pPr indent="-228600" lvl="1" marL="914400" algn="l">
              <a:lnSpc>
                <a:spcPct val="90000"/>
              </a:lnSpc>
              <a:spcBef>
                <a:spcPts val="500"/>
              </a:spcBef>
              <a:spcAft>
                <a:spcPts val="0"/>
              </a:spcAft>
              <a:buClr>
                <a:srgbClr val="1C9E4A"/>
              </a:buClr>
              <a:buSzPts val="1400"/>
              <a:buNone/>
              <a:defRPr sz="1400"/>
            </a:lvl2pPr>
            <a:lvl3pPr indent="-228600" lvl="2" marL="1371600" algn="l">
              <a:lnSpc>
                <a:spcPct val="90000"/>
              </a:lnSpc>
              <a:spcBef>
                <a:spcPts val="500"/>
              </a:spcBef>
              <a:spcAft>
                <a:spcPts val="0"/>
              </a:spcAft>
              <a:buClr>
                <a:srgbClr val="1C9E4A"/>
              </a:buClr>
              <a:buSzPts val="1200"/>
              <a:buNone/>
              <a:defRPr sz="1200"/>
            </a:lvl3pPr>
            <a:lvl4pPr indent="-228600" lvl="3" marL="1828800" algn="l">
              <a:lnSpc>
                <a:spcPct val="90000"/>
              </a:lnSpc>
              <a:spcBef>
                <a:spcPts val="500"/>
              </a:spcBef>
              <a:spcAft>
                <a:spcPts val="0"/>
              </a:spcAft>
              <a:buClr>
                <a:srgbClr val="1C9E4A"/>
              </a:buClr>
              <a:buSzPts val="1000"/>
              <a:buNone/>
              <a:defRPr sz="1000"/>
            </a:lvl4pPr>
            <a:lvl5pPr indent="-228600" lvl="4" marL="2286000" algn="l">
              <a:lnSpc>
                <a:spcPct val="90000"/>
              </a:lnSpc>
              <a:spcBef>
                <a:spcPts val="500"/>
              </a:spcBef>
              <a:spcAft>
                <a:spcPts val="0"/>
              </a:spcAft>
              <a:buClr>
                <a:srgbClr val="1C9E4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10"/>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ép képaláírással" type="picTx">
  <p:cSld name="PICTURE_WITH_CAPTION_TEXT">
    <p:spTree>
      <p:nvGrpSpPr>
        <p:cNvPr id="45" name="Shape 45"/>
        <p:cNvGrpSpPr/>
        <p:nvPr/>
      </p:nvGrpSpPr>
      <p:grpSpPr>
        <a:xfrm>
          <a:off x="0" y="0"/>
          <a:ext cx="0" cy="0"/>
          <a:chOff x="0" y="0"/>
          <a:chExt cx="0" cy="0"/>
        </a:xfrm>
      </p:grpSpPr>
      <p:sp>
        <p:nvSpPr>
          <p:cNvPr id="46" name="Google Shape;46;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9E4A"/>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1C9E4A"/>
              </a:buClr>
              <a:buSzPts val="3200"/>
              <a:buFont typeface="Arial"/>
              <a:buNone/>
              <a:defRPr b="0" i="0" sz="3200" u="none" cap="none" strike="noStrike">
                <a:solidFill>
                  <a:srgbClr val="1C9E4A"/>
                </a:solidFill>
                <a:latin typeface="Calibri"/>
                <a:ea typeface="Calibri"/>
                <a:cs typeface="Calibri"/>
                <a:sym typeface="Calibri"/>
              </a:defRPr>
            </a:lvl1pPr>
            <a:lvl2pPr lvl="1" marR="0" rtl="0" algn="l">
              <a:lnSpc>
                <a:spcPct val="90000"/>
              </a:lnSpc>
              <a:spcBef>
                <a:spcPts val="500"/>
              </a:spcBef>
              <a:spcAft>
                <a:spcPts val="0"/>
              </a:spcAft>
              <a:buClr>
                <a:srgbClr val="1C9E4A"/>
              </a:buClr>
              <a:buSzPts val="2800"/>
              <a:buFont typeface="Arial"/>
              <a:buNone/>
              <a:defRPr b="0" i="0" sz="2800" u="none" cap="none" strike="noStrike">
                <a:solidFill>
                  <a:srgbClr val="1C9E4A"/>
                </a:solidFill>
                <a:latin typeface="Calibri"/>
                <a:ea typeface="Calibri"/>
                <a:cs typeface="Calibri"/>
                <a:sym typeface="Calibri"/>
              </a:defRPr>
            </a:lvl2pPr>
            <a:lvl3pPr lvl="2" marR="0" rtl="0" algn="l">
              <a:lnSpc>
                <a:spcPct val="90000"/>
              </a:lnSpc>
              <a:spcBef>
                <a:spcPts val="500"/>
              </a:spcBef>
              <a:spcAft>
                <a:spcPts val="0"/>
              </a:spcAft>
              <a:buClr>
                <a:srgbClr val="1C9E4A"/>
              </a:buClr>
              <a:buSzPts val="2400"/>
              <a:buFont typeface="Arial"/>
              <a:buNone/>
              <a:defRPr b="0" i="0" sz="2400" u="none" cap="none" strike="noStrike">
                <a:solidFill>
                  <a:srgbClr val="1C9E4A"/>
                </a:solidFill>
                <a:latin typeface="Calibri"/>
                <a:ea typeface="Calibri"/>
                <a:cs typeface="Calibri"/>
                <a:sym typeface="Calibri"/>
              </a:defRPr>
            </a:lvl3pPr>
            <a:lvl4pPr lvl="3" marR="0" rtl="0" algn="l">
              <a:lnSpc>
                <a:spcPct val="90000"/>
              </a:lnSpc>
              <a:spcBef>
                <a:spcPts val="500"/>
              </a:spcBef>
              <a:spcAft>
                <a:spcPts val="0"/>
              </a:spcAft>
              <a:buClr>
                <a:srgbClr val="1C9E4A"/>
              </a:buClr>
              <a:buSzPts val="2000"/>
              <a:buFont typeface="Arial"/>
              <a:buNone/>
              <a:defRPr b="0" i="0" sz="2000" u="none" cap="none" strike="noStrike">
                <a:solidFill>
                  <a:srgbClr val="1C9E4A"/>
                </a:solidFill>
                <a:latin typeface="Calibri"/>
                <a:ea typeface="Calibri"/>
                <a:cs typeface="Calibri"/>
                <a:sym typeface="Calibri"/>
              </a:defRPr>
            </a:lvl4pPr>
            <a:lvl5pPr lvl="4" marR="0" rtl="0" algn="l">
              <a:lnSpc>
                <a:spcPct val="90000"/>
              </a:lnSpc>
              <a:spcBef>
                <a:spcPts val="500"/>
              </a:spcBef>
              <a:spcAft>
                <a:spcPts val="0"/>
              </a:spcAft>
              <a:buClr>
                <a:srgbClr val="1C9E4A"/>
              </a:buClr>
              <a:buSzPts val="2000"/>
              <a:buFont typeface="Arial"/>
              <a:buNone/>
              <a:defRPr b="0" i="0" sz="2000" u="none" cap="none" strike="noStrike">
                <a:solidFill>
                  <a:srgbClr val="1C9E4A"/>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8" name="Google Shape;48;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9E4A"/>
              </a:buClr>
              <a:buSzPts val="1600"/>
              <a:buNone/>
              <a:defRPr sz="1600"/>
            </a:lvl1pPr>
            <a:lvl2pPr indent="-228600" lvl="1" marL="914400" algn="l">
              <a:lnSpc>
                <a:spcPct val="90000"/>
              </a:lnSpc>
              <a:spcBef>
                <a:spcPts val="500"/>
              </a:spcBef>
              <a:spcAft>
                <a:spcPts val="0"/>
              </a:spcAft>
              <a:buClr>
                <a:srgbClr val="1C9E4A"/>
              </a:buClr>
              <a:buSzPts val="1400"/>
              <a:buNone/>
              <a:defRPr sz="1400"/>
            </a:lvl2pPr>
            <a:lvl3pPr indent="-228600" lvl="2" marL="1371600" algn="l">
              <a:lnSpc>
                <a:spcPct val="90000"/>
              </a:lnSpc>
              <a:spcBef>
                <a:spcPts val="500"/>
              </a:spcBef>
              <a:spcAft>
                <a:spcPts val="0"/>
              </a:spcAft>
              <a:buClr>
                <a:srgbClr val="1C9E4A"/>
              </a:buClr>
              <a:buSzPts val="1200"/>
              <a:buNone/>
              <a:defRPr sz="1200"/>
            </a:lvl3pPr>
            <a:lvl4pPr indent="-228600" lvl="3" marL="1828800" algn="l">
              <a:lnSpc>
                <a:spcPct val="90000"/>
              </a:lnSpc>
              <a:spcBef>
                <a:spcPts val="500"/>
              </a:spcBef>
              <a:spcAft>
                <a:spcPts val="0"/>
              </a:spcAft>
              <a:buClr>
                <a:srgbClr val="1C9E4A"/>
              </a:buClr>
              <a:buSzPts val="1000"/>
              <a:buNone/>
              <a:defRPr sz="1000"/>
            </a:lvl4pPr>
            <a:lvl5pPr indent="-228600" lvl="4" marL="2286000" algn="l">
              <a:lnSpc>
                <a:spcPct val="90000"/>
              </a:lnSpc>
              <a:spcBef>
                <a:spcPts val="500"/>
              </a:spcBef>
              <a:spcAft>
                <a:spcPts val="0"/>
              </a:spcAft>
              <a:buClr>
                <a:srgbClr val="1C9E4A"/>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 name="Google Shape;49;p11"/>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C9E4A"/>
              </a:buClr>
              <a:buSzPts val="3600"/>
              <a:buFont typeface="Calibri"/>
              <a:buNone/>
              <a:defRPr b="1" i="0" sz="3600" u="none" cap="none" strike="noStrike">
                <a:solidFill>
                  <a:srgbClr val="1C9E4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321547" y="1825625"/>
            <a:ext cx="11555605"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C9E4A"/>
              </a:buClr>
              <a:buSzPts val="2800"/>
              <a:buFont typeface="Arial"/>
              <a:buChar char="•"/>
              <a:defRPr b="0" i="0" sz="2800" u="none" cap="none" strike="noStrike">
                <a:solidFill>
                  <a:srgbClr val="1C9E4A"/>
                </a:solidFill>
                <a:latin typeface="Calibri"/>
                <a:ea typeface="Calibri"/>
                <a:cs typeface="Calibri"/>
                <a:sym typeface="Calibri"/>
              </a:defRPr>
            </a:lvl1pPr>
            <a:lvl2pPr indent="-381000" lvl="1" marL="914400" marR="0" rtl="0" algn="l">
              <a:lnSpc>
                <a:spcPct val="90000"/>
              </a:lnSpc>
              <a:spcBef>
                <a:spcPts val="500"/>
              </a:spcBef>
              <a:spcAft>
                <a:spcPts val="0"/>
              </a:spcAft>
              <a:buClr>
                <a:srgbClr val="1C9E4A"/>
              </a:buClr>
              <a:buSzPts val="2400"/>
              <a:buFont typeface="Arial"/>
              <a:buChar char="•"/>
              <a:defRPr b="0" i="0" sz="2400" u="none" cap="none" strike="noStrike">
                <a:solidFill>
                  <a:srgbClr val="1C9E4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1C9E4A"/>
              </a:buClr>
              <a:buSzPts val="2000"/>
              <a:buFont typeface="Arial"/>
              <a:buChar char="•"/>
              <a:defRPr b="0" i="0" sz="2000" u="none" cap="none" strike="noStrike">
                <a:solidFill>
                  <a:srgbClr val="1C9E4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1C9E4A"/>
              </a:buClr>
              <a:buSzPts val="1800"/>
              <a:buFont typeface="Arial"/>
              <a:buChar char="•"/>
              <a:defRPr b="0" i="0" sz="1800" u="none" cap="none" strike="noStrike">
                <a:solidFill>
                  <a:srgbClr val="1C9E4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1C9E4A"/>
              </a:buClr>
              <a:buSzPts val="1800"/>
              <a:buFont typeface="Arial"/>
              <a:buChar char="•"/>
              <a:defRPr b="0" i="0" sz="1800" u="none" cap="none" strike="noStrike">
                <a:solidFill>
                  <a:srgbClr val="1C9E4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2" type="sldNum"/>
          </p:nvPr>
        </p:nvSpPr>
        <p:spPr>
          <a:xfrm>
            <a:off x="11686233" y="6486974"/>
            <a:ext cx="507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rgbClr val="1C9E4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u-HU"/>
              <a:t>‹#›</a:t>
            </a:fld>
            <a:endParaRPr/>
          </a:p>
        </p:txBody>
      </p:sp>
      <p:pic>
        <p:nvPicPr>
          <p:cNvPr descr="A képen szöveg látható&#10;&#10;Automatikusan generált leírás" id="9" name="Google Shape;9;p2"/>
          <p:cNvPicPr preferRelativeResize="0"/>
          <p:nvPr/>
        </p:nvPicPr>
        <p:blipFill rotWithShape="1">
          <a:blip r:embed="rId1">
            <a:alphaModFix/>
          </a:blip>
          <a:srcRect b="0" l="0" r="0" t="0"/>
          <a:stretch/>
        </p:blipFill>
        <p:spPr>
          <a:xfrm>
            <a:off x="1019" y="6290227"/>
            <a:ext cx="2099090" cy="5778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s://www.pwc.com/hu/hu/kiadvanyok/assets/pdf/sharing_economy.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hyperlink" Target="https://pixabay.com/photos/economy-profit-stock-exchange-pay-321396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tudatosvasarlo.hu/" TargetMode="External"/><Relationship Id="rId4" Type="http://schemas.openxmlformats.org/officeDocument/2006/relationships/hyperlink" Target="https://www.szatyorbolt.hu/" TargetMode="External"/><Relationship Id="rId5" Type="http://schemas.openxmlformats.org/officeDocument/2006/relationships/hyperlink" Target="http://szatyoregyesulet.hu/" TargetMode="External"/><Relationship Id="rId6" Type="http://schemas.openxmlformats.org/officeDocument/2006/relationships/hyperlink" Target="http://kozertplusz.h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blog.shift4shop.com/hubfs/ThinkstockPhotos-502255976.png"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7.jpg"/><Relationship Id="rId5"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1.png"/><Relationship Id="rId4" Type="http://schemas.openxmlformats.org/officeDocument/2006/relationships/image" Target="../media/image31.png"/><Relationship Id="rId5" Type="http://schemas.openxmlformats.org/officeDocument/2006/relationships/image" Target="../media/image27.png"/><Relationship Id="rId6"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25.png"/><Relationship Id="rId6"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kozertplusz.hu/" TargetMode="Externa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gkidigital.hu/wp-content/uploads/OKI_F1_sajtoanyag-01.jpg" TargetMode="Externa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3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
          <p:cNvSpPr txBox="1"/>
          <p:nvPr>
            <p:ph type="ctrTitle"/>
          </p:nvPr>
        </p:nvSpPr>
        <p:spPr>
          <a:xfrm>
            <a:off x="1402977"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lang="hu-HU"/>
              <a:t>e-Kereskedelem és Sharing Economy</a:t>
            </a:r>
            <a:br>
              <a:rPr lang="hu-HU"/>
            </a:br>
            <a:r>
              <a:rPr lang="hu-HU"/>
              <a:t>az Agráriumban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150125" y="368489"/>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Sharing economy I.</a:t>
            </a:r>
            <a:endParaRPr/>
          </a:p>
        </p:txBody>
      </p:sp>
      <p:pic>
        <p:nvPicPr>
          <p:cNvPr id="124" name="Google Shape;124;p20"/>
          <p:cNvPicPr preferRelativeResize="0"/>
          <p:nvPr/>
        </p:nvPicPr>
        <p:blipFill rotWithShape="1">
          <a:blip r:embed="rId3">
            <a:alphaModFix/>
          </a:blip>
          <a:srcRect b="0" l="0" r="0" t="0"/>
          <a:stretch/>
        </p:blipFill>
        <p:spPr>
          <a:xfrm>
            <a:off x="6305267" y="96383"/>
            <a:ext cx="5250434" cy="6696528"/>
          </a:xfrm>
          <a:prstGeom prst="rect">
            <a:avLst/>
          </a:prstGeom>
          <a:noFill/>
          <a:ln>
            <a:noFill/>
          </a:ln>
        </p:spPr>
      </p:pic>
      <p:sp>
        <p:nvSpPr>
          <p:cNvPr id="125" name="Google Shape;125;p20"/>
          <p:cNvSpPr txBox="1"/>
          <p:nvPr/>
        </p:nvSpPr>
        <p:spPr>
          <a:xfrm>
            <a:off x="2361155" y="6392326"/>
            <a:ext cx="3944112"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hu-HU" sz="900" u="none" cap="none" strike="noStrike">
                <a:solidFill>
                  <a:schemeClr val="dk1"/>
                </a:solidFill>
                <a:latin typeface="Arial"/>
                <a:ea typeface="Arial"/>
                <a:cs typeface="Arial"/>
                <a:sym typeface="Arial"/>
              </a:rPr>
              <a:t>kép: </a:t>
            </a:r>
            <a:r>
              <a:rPr b="0" i="0" lang="hu-HU" sz="900" u="sng" cap="none" strike="noStrike">
                <a:solidFill>
                  <a:schemeClr val="dk1"/>
                </a:solidFill>
                <a:latin typeface="Arial"/>
                <a:ea typeface="Arial"/>
                <a:cs typeface="Arial"/>
                <a:sym typeface="Arial"/>
                <a:hlinkClick r:id="rId4">
                  <a:extLst>
                    <a:ext uri="{A12FA001-AC4F-418D-AE19-62706E023703}">
                      <ahyp:hlinkClr val="tx"/>
                    </a:ext>
                  </a:extLst>
                </a:hlinkClick>
              </a:rPr>
              <a:t>https://www.pwc.com/hu/hu/kiadvanyok/assets/pdf/sharing_economy.pdf</a:t>
            </a:r>
            <a:r>
              <a:rPr b="0" i="0" lang="hu-HU" sz="9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6" name="Google Shape;126;p20"/>
          <p:cNvSpPr txBox="1"/>
          <p:nvPr>
            <p:ph idx="1" type="body"/>
          </p:nvPr>
        </p:nvSpPr>
        <p:spPr>
          <a:xfrm>
            <a:off x="321547" y="1477108"/>
            <a:ext cx="5565187" cy="4699717"/>
          </a:xfrm>
          <a:prstGeom prst="rect">
            <a:avLst/>
          </a:prstGeom>
          <a:noFill/>
          <a:ln>
            <a:noFill/>
          </a:ln>
        </p:spPr>
        <p:txBody>
          <a:bodyPr anchorCtr="0" anchor="t" bIns="45700" lIns="91425" spcFirstLastPara="1" rIns="91425" wrap="square" tIns="45700">
            <a:normAutofit fontScale="62500" lnSpcReduction="20000"/>
          </a:bodyPr>
          <a:lstStyle/>
          <a:p>
            <a:pPr indent="-457200" lvl="0" marL="457200" rtl="0" algn="l">
              <a:lnSpc>
                <a:spcPct val="90000"/>
              </a:lnSpc>
              <a:spcBef>
                <a:spcPts val="1000"/>
              </a:spcBef>
              <a:spcAft>
                <a:spcPts val="0"/>
              </a:spcAft>
              <a:buSzPct val="102857"/>
              <a:buFont typeface="Calibri"/>
              <a:buChar char="-"/>
            </a:pPr>
            <a:r>
              <a:rPr lang="hu-HU"/>
              <a:t>8:00 – spotify és reggeli edzés</a:t>
            </a:r>
            <a:endParaRPr/>
          </a:p>
          <a:p>
            <a:pPr indent="-457200" lvl="0" marL="457200" rtl="0" algn="l">
              <a:lnSpc>
                <a:spcPct val="90000"/>
              </a:lnSpc>
              <a:spcBef>
                <a:spcPts val="1000"/>
              </a:spcBef>
              <a:spcAft>
                <a:spcPts val="0"/>
              </a:spcAft>
              <a:buSzPct val="102857"/>
              <a:buFont typeface="Calibri"/>
              <a:buChar char="-"/>
            </a:pPr>
            <a:r>
              <a:rPr lang="hu-HU"/>
              <a:t>9:15 – jelentkezés távmunkára a Taskrabbiten, majd munka a Kaptár közösségi irodaházban</a:t>
            </a:r>
            <a:endParaRPr/>
          </a:p>
          <a:p>
            <a:pPr indent="-457200" lvl="0" marL="457200" rtl="0" algn="l">
              <a:lnSpc>
                <a:spcPct val="90000"/>
              </a:lnSpc>
              <a:spcBef>
                <a:spcPts val="1000"/>
              </a:spcBef>
              <a:spcAft>
                <a:spcPts val="0"/>
              </a:spcAft>
              <a:buSzPct val="102857"/>
              <a:buFont typeface="Calibri"/>
              <a:buChar char="-"/>
            </a:pPr>
            <a:r>
              <a:rPr lang="hu-HU"/>
              <a:t>12:30 - ebéd a Yummberen keresztül</a:t>
            </a:r>
            <a:endParaRPr/>
          </a:p>
          <a:p>
            <a:pPr indent="-457200" lvl="0" marL="457200" rtl="0" algn="l">
              <a:lnSpc>
                <a:spcPct val="90000"/>
              </a:lnSpc>
              <a:spcBef>
                <a:spcPts val="1000"/>
              </a:spcBef>
              <a:spcAft>
                <a:spcPts val="0"/>
              </a:spcAft>
              <a:buSzPct val="102857"/>
              <a:buFont typeface="Calibri"/>
              <a:buChar char="-"/>
            </a:pPr>
            <a:r>
              <a:rPr lang="hu-HU"/>
              <a:t>13:45 - kurzus a Skillshare-en</a:t>
            </a:r>
            <a:endParaRPr/>
          </a:p>
          <a:p>
            <a:pPr indent="-457200" lvl="0" marL="457200" rtl="0" algn="l">
              <a:lnSpc>
                <a:spcPct val="90000"/>
              </a:lnSpc>
              <a:spcBef>
                <a:spcPts val="1000"/>
              </a:spcBef>
              <a:spcAft>
                <a:spcPts val="0"/>
              </a:spcAft>
              <a:buSzPct val="102857"/>
              <a:buFont typeface="Calibri"/>
              <a:buChar char="-"/>
            </a:pPr>
            <a:r>
              <a:rPr lang="hu-HU"/>
              <a:t>15:45 – ételek a Szatyorboltból</a:t>
            </a:r>
            <a:endParaRPr/>
          </a:p>
          <a:p>
            <a:pPr indent="-457200" lvl="0" marL="457200" rtl="0" algn="l">
              <a:lnSpc>
                <a:spcPct val="90000"/>
              </a:lnSpc>
              <a:spcBef>
                <a:spcPts val="1000"/>
              </a:spcBef>
              <a:spcAft>
                <a:spcPts val="0"/>
              </a:spcAft>
              <a:buSzPct val="102857"/>
              <a:buFont typeface="Calibri"/>
              <a:buChar char="-"/>
            </a:pPr>
            <a:r>
              <a:rPr lang="hu-HU"/>
              <a:t>16:00 – filmezés a Netflixen, olvasás a Ruccola.hu-n</a:t>
            </a:r>
            <a:endParaRPr/>
          </a:p>
          <a:p>
            <a:pPr indent="-457200" lvl="0" marL="457200" rtl="0" algn="l">
              <a:lnSpc>
                <a:spcPct val="90000"/>
              </a:lnSpc>
              <a:spcBef>
                <a:spcPts val="1000"/>
              </a:spcBef>
              <a:spcAft>
                <a:spcPts val="0"/>
              </a:spcAft>
              <a:buSzPct val="102857"/>
              <a:buFont typeface="Calibri"/>
              <a:buChar char="-"/>
            </a:pPr>
            <a:r>
              <a:rPr lang="hu-HU"/>
              <a:t>18:00 – társasjáték vásárlás a Kickstarteren</a:t>
            </a:r>
            <a:endParaRPr/>
          </a:p>
          <a:p>
            <a:pPr indent="-457200" lvl="0" marL="457200" rtl="0" algn="l">
              <a:lnSpc>
                <a:spcPct val="90000"/>
              </a:lnSpc>
              <a:spcBef>
                <a:spcPts val="1000"/>
              </a:spcBef>
              <a:spcAft>
                <a:spcPts val="0"/>
              </a:spcAft>
              <a:buSzPct val="102857"/>
              <a:buFont typeface="Calibri"/>
              <a:buChar char="-"/>
            </a:pPr>
            <a:r>
              <a:rPr lang="hu-HU"/>
              <a:t>18:30 – utazás tervezés az Airbnb és a Blablacar segítségével</a:t>
            </a:r>
            <a:endParaRPr/>
          </a:p>
          <a:p>
            <a:pPr indent="-457200" lvl="0" marL="457200" rtl="0" algn="l">
              <a:lnSpc>
                <a:spcPct val="90000"/>
              </a:lnSpc>
              <a:spcBef>
                <a:spcPts val="1000"/>
              </a:spcBef>
              <a:spcAft>
                <a:spcPts val="0"/>
              </a:spcAft>
              <a:buSzPct val="102857"/>
              <a:buFont typeface="Calibri"/>
              <a:buChar char="-"/>
            </a:pPr>
            <a:r>
              <a:rPr lang="hu-HU"/>
              <a:t>19:00 – eszköz vásárlás a Miutcánk.hu-n</a:t>
            </a:r>
            <a:endParaRPr/>
          </a:p>
          <a:p>
            <a:pPr indent="-457200" lvl="0" marL="457200" rtl="0" algn="l">
              <a:lnSpc>
                <a:spcPct val="90000"/>
              </a:lnSpc>
              <a:spcBef>
                <a:spcPts val="1000"/>
              </a:spcBef>
              <a:spcAft>
                <a:spcPts val="0"/>
              </a:spcAft>
              <a:buSzPct val="102857"/>
              <a:buFont typeface="Calibri"/>
              <a:buChar char="-"/>
            </a:pPr>
            <a:r>
              <a:rPr lang="hu-HU"/>
              <a:t>20:00 – közlekedés egy baráti vacsorára Waze navigációval és Uber sofőr szolgáltatásokkal</a:t>
            </a:r>
            <a:endParaRPr/>
          </a:p>
          <a:p>
            <a:pPr indent="-457200" lvl="0" marL="457200" rtl="0" algn="l">
              <a:lnSpc>
                <a:spcPct val="90000"/>
              </a:lnSpc>
              <a:spcBef>
                <a:spcPts val="1000"/>
              </a:spcBef>
              <a:spcAft>
                <a:spcPts val="0"/>
              </a:spcAft>
              <a:buSzPct val="102857"/>
              <a:buFont typeface="Calibri"/>
              <a:buChar char="-"/>
            </a:pPr>
            <a:r>
              <a:rPr lang="hu-HU"/>
              <a:t>20:15 – vacsora egy lakásétteremben</a:t>
            </a:r>
            <a:endParaRPr/>
          </a:p>
          <a:p>
            <a:pPr indent="-457200" lvl="0" marL="457200" rtl="0" algn="l">
              <a:lnSpc>
                <a:spcPct val="90000"/>
              </a:lnSpc>
              <a:spcBef>
                <a:spcPts val="1000"/>
              </a:spcBef>
              <a:spcAft>
                <a:spcPts val="0"/>
              </a:spcAft>
              <a:buSzPct val="102857"/>
              <a:buFont typeface="Calibri"/>
              <a:buChar char="-"/>
            </a:pPr>
            <a:r>
              <a:rPr lang="hu-HU"/>
              <a:t>23:00 – hazatekerés MOL Bubival</a:t>
            </a:r>
            <a:endParaRPr/>
          </a:p>
          <a:p>
            <a:pPr indent="-342900" lvl="0" marL="457200" rtl="0" algn="l">
              <a:lnSpc>
                <a:spcPct val="90000"/>
              </a:lnSpc>
              <a:spcBef>
                <a:spcPts val="1000"/>
              </a:spcBef>
              <a:spcAft>
                <a:spcPts val="0"/>
              </a:spcAft>
              <a:buSzPct val="102857"/>
              <a:buFont typeface="Calibri"/>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Sharing economy II.</a:t>
            </a:r>
            <a:endParaRPr/>
          </a:p>
        </p:txBody>
      </p:sp>
      <p:sp>
        <p:nvSpPr>
          <p:cNvPr id="132" name="Google Shape;132;p21"/>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1000"/>
              </a:spcBef>
              <a:spcAft>
                <a:spcPts val="0"/>
              </a:spcAft>
              <a:buClr>
                <a:schemeClr val="dk1"/>
              </a:buClr>
              <a:buSzPct val="120300"/>
              <a:buNone/>
            </a:pPr>
            <a:r>
              <a:rPr b="1" lang="hu-HU"/>
              <a:t>Sharing economy vagy másnéven közösségi gazdaság fogalom meghatározása:</a:t>
            </a:r>
            <a:endParaRPr/>
          </a:p>
          <a:p>
            <a:pPr indent="-228600" lvl="0" marL="457200" rtl="0" algn="l">
              <a:lnSpc>
                <a:spcPct val="120000"/>
              </a:lnSpc>
              <a:spcBef>
                <a:spcPts val="1000"/>
              </a:spcBef>
              <a:spcAft>
                <a:spcPts val="0"/>
              </a:spcAft>
              <a:buClr>
                <a:schemeClr val="dk1"/>
              </a:buClr>
              <a:buSzPct val="120300"/>
              <a:buNone/>
            </a:pPr>
            <a:r>
              <a:rPr b="1" lang="hu-HU"/>
              <a:t>Megjelenési formái:</a:t>
            </a:r>
            <a:endParaRPr/>
          </a:p>
          <a:p>
            <a:pPr indent="-285750" lvl="0" marL="285750" rtl="0" algn="l">
              <a:lnSpc>
                <a:spcPct val="120000"/>
              </a:lnSpc>
              <a:spcBef>
                <a:spcPts val="1000"/>
              </a:spcBef>
              <a:spcAft>
                <a:spcPts val="0"/>
              </a:spcAft>
              <a:buSzPct val="120300"/>
              <a:buChar char="•"/>
            </a:pPr>
            <a:r>
              <a:rPr lang="hu-HU"/>
              <a:t>cserekereskedelem</a:t>
            </a:r>
            <a:endParaRPr/>
          </a:p>
          <a:p>
            <a:pPr indent="-285750" lvl="0" marL="285750" rtl="0" algn="l">
              <a:lnSpc>
                <a:spcPct val="120000"/>
              </a:lnSpc>
              <a:spcBef>
                <a:spcPts val="1000"/>
              </a:spcBef>
              <a:spcAft>
                <a:spcPts val="0"/>
              </a:spcAft>
              <a:buSzPct val="120300"/>
              <a:buChar char="•"/>
            </a:pPr>
            <a:r>
              <a:rPr lang="hu-HU"/>
              <a:t>bérbeadás</a:t>
            </a:r>
            <a:endParaRPr/>
          </a:p>
          <a:p>
            <a:pPr indent="-285750" lvl="0" marL="285750" rtl="0" algn="l">
              <a:lnSpc>
                <a:spcPct val="120000"/>
              </a:lnSpc>
              <a:spcBef>
                <a:spcPts val="1000"/>
              </a:spcBef>
              <a:spcAft>
                <a:spcPts val="0"/>
              </a:spcAft>
              <a:buSzPct val="120300"/>
              <a:buChar char="•"/>
            </a:pPr>
            <a:r>
              <a:rPr lang="hu-HU"/>
              <a:t>ajándékozás</a:t>
            </a:r>
            <a:endParaRPr/>
          </a:p>
          <a:p>
            <a:pPr indent="-285750" lvl="0" marL="285750" rtl="0" algn="l">
              <a:lnSpc>
                <a:spcPct val="120000"/>
              </a:lnSpc>
              <a:spcBef>
                <a:spcPts val="1000"/>
              </a:spcBef>
              <a:spcAft>
                <a:spcPts val="0"/>
              </a:spcAft>
              <a:buSzPct val="120300"/>
              <a:buChar char="•"/>
            </a:pPr>
            <a:r>
              <a:rPr lang="hu-HU"/>
              <a:t>kölcsönzés</a:t>
            </a:r>
            <a:endParaRPr/>
          </a:p>
          <a:p>
            <a:pPr indent="-285750" lvl="0" marL="285750" rtl="0" algn="l">
              <a:lnSpc>
                <a:spcPct val="120000"/>
              </a:lnSpc>
              <a:spcBef>
                <a:spcPts val="1000"/>
              </a:spcBef>
              <a:spcAft>
                <a:spcPts val="0"/>
              </a:spcAft>
              <a:buSzPct val="120300"/>
              <a:buChar char="•"/>
            </a:pPr>
            <a:r>
              <a:rPr lang="hu-HU"/>
              <a:t>csere illetve közösségi birtoklás</a:t>
            </a:r>
            <a:endParaRPr/>
          </a:p>
          <a:p>
            <a:pPr indent="-228600" lvl="0" marL="457200" rtl="0" algn="l">
              <a:lnSpc>
                <a:spcPct val="120000"/>
              </a:lnSpc>
              <a:spcBef>
                <a:spcPts val="1000"/>
              </a:spcBef>
              <a:spcAft>
                <a:spcPts val="0"/>
              </a:spcAft>
              <a:buClr>
                <a:schemeClr val="dk1"/>
              </a:buClr>
              <a:buSzPct val="120300"/>
              <a:buNone/>
            </a:pPr>
            <a:r>
              <a:rPr b="1" lang="hu-HU"/>
              <a:t>A Sharing Economy hajtóerői:</a:t>
            </a:r>
            <a:endParaRPr/>
          </a:p>
          <a:p>
            <a:pPr indent="-285750" lvl="0" marL="285750" rtl="0" algn="l">
              <a:lnSpc>
                <a:spcPct val="120000"/>
              </a:lnSpc>
              <a:spcBef>
                <a:spcPts val="1000"/>
              </a:spcBef>
              <a:spcAft>
                <a:spcPts val="0"/>
              </a:spcAft>
              <a:buSzPct val="120300"/>
              <a:buChar char="•"/>
            </a:pPr>
            <a:r>
              <a:rPr lang="hu-HU"/>
              <a:t>technológiai innovációk, fejlett digitális platformok és eszközök elterjedése</a:t>
            </a:r>
            <a:endParaRPr/>
          </a:p>
          <a:p>
            <a:pPr indent="-285750" lvl="0" marL="285750" rtl="0" algn="l">
              <a:lnSpc>
                <a:spcPct val="120000"/>
              </a:lnSpc>
              <a:spcBef>
                <a:spcPts val="1000"/>
              </a:spcBef>
              <a:spcAft>
                <a:spcPts val="0"/>
              </a:spcAft>
              <a:buSzPct val="120300"/>
              <a:buChar char="•"/>
            </a:pPr>
            <a:r>
              <a:rPr lang="hu-HU"/>
              <a:t>gazdasági megfontolások, törekvés az anyagi források racionálisabb felhasználására</a:t>
            </a:r>
            <a:endParaRPr/>
          </a:p>
          <a:p>
            <a:pPr indent="-285750" lvl="0" marL="285750" rtl="0" algn="l">
              <a:lnSpc>
                <a:spcPct val="120000"/>
              </a:lnSpc>
              <a:spcBef>
                <a:spcPts val="1000"/>
              </a:spcBef>
              <a:spcAft>
                <a:spcPts val="0"/>
              </a:spcAft>
              <a:buSzPct val="120300"/>
              <a:buChar char="•"/>
            </a:pPr>
            <a:r>
              <a:rPr lang="hu-HU"/>
              <a:t>társadalomban bekövetkező értékrendváltás, új fogyasztói igények, szorosabb együttműködés és a tulajdonhoz való viszony megváltozása, környezettudatosabb fogyasztás</a:t>
            </a:r>
            <a:endParaRPr/>
          </a:p>
          <a:p>
            <a:pPr indent="-285750" lvl="0" marL="285750" rtl="0" algn="l">
              <a:lnSpc>
                <a:spcPct val="120000"/>
              </a:lnSpc>
              <a:spcBef>
                <a:spcPts val="1000"/>
              </a:spcBef>
              <a:spcAft>
                <a:spcPts val="0"/>
              </a:spcAft>
              <a:buSzPct val="120300"/>
              <a:buChar char="•"/>
            </a:pPr>
            <a:r>
              <a:rPr lang="hu-HU"/>
              <a:t>környezeti tényezők, társadalmi változások, globalizáció és urbanizáció</a:t>
            </a:r>
            <a:endParaRPr/>
          </a:p>
          <a:p>
            <a:pPr indent="0" lvl="0" marL="0" rtl="0" algn="l">
              <a:lnSpc>
                <a:spcPct val="90000"/>
              </a:lnSpc>
              <a:spcBef>
                <a:spcPts val="1000"/>
              </a:spcBef>
              <a:spcAft>
                <a:spcPts val="0"/>
              </a:spcAft>
              <a:buSzPct val="135338"/>
              <a:buNone/>
            </a:pPr>
            <a:r>
              <a:t/>
            </a:r>
            <a:endParaRPr/>
          </a:p>
        </p:txBody>
      </p:sp>
      <p:pic>
        <p:nvPicPr>
          <p:cNvPr id="133" name="Google Shape;133;p21"/>
          <p:cNvPicPr preferRelativeResize="0"/>
          <p:nvPr/>
        </p:nvPicPr>
        <p:blipFill rotWithShape="1">
          <a:blip r:embed="rId3">
            <a:alphaModFix/>
          </a:blip>
          <a:srcRect b="0" l="0" r="0" t="0"/>
          <a:stretch/>
        </p:blipFill>
        <p:spPr>
          <a:xfrm>
            <a:off x="7477587" y="2066655"/>
            <a:ext cx="3997081" cy="2518994"/>
          </a:xfrm>
          <a:prstGeom prst="rect">
            <a:avLst/>
          </a:prstGeom>
          <a:noFill/>
          <a:ln>
            <a:noFill/>
          </a:ln>
        </p:spPr>
      </p:pic>
      <p:sp>
        <p:nvSpPr>
          <p:cNvPr id="134" name="Google Shape;134;p21"/>
          <p:cNvSpPr txBox="1"/>
          <p:nvPr/>
        </p:nvSpPr>
        <p:spPr>
          <a:xfrm>
            <a:off x="7477587" y="4720449"/>
            <a:ext cx="3944112"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hu-HU" sz="900" u="none" cap="none" strike="noStrike">
                <a:solidFill>
                  <a:schemeClr val="dk1"/>
                </a:solidFill>
                <a:latin typeface="Arial"/>
                <a:ea typeface="Arial"/>
                <a:cs typeface="Arial"/>
                <a:sym typeface="Arial"/>
              </a:rPr>
              <a:t>kép: </a:t>
            </a:r>
            <a:r>
              <a:rPr b="0" i="0" lang="hu-HU" sz="900" u="sng" cap="none" strike="noStrike">
                <a:solidFill>
                  <a:srgbClr val="000000"/>
                </a:solidFill>
                <a:latin typeface="Times New Roman"/>
                <a:ea typeface="Times New Roman"/>
                <a:cs typeface="Times New Roman"/>
                <a:sym typeface="Times New Roman"/>
                <a:hlinkClick r:id="rId4">
                  <a:extLst>
                    <a:ext uri="{A12FA001-AC4F-418D-AE19-62706E023703}">
                      <ahyp:hlinkClr val="tx"/>
                    </a:ext>
                  </a:extLst>
                </a:hlinkClick>
              </a:rPr>
              <a:t>https://pixabay.com/photos/economy-profit-stock-exchange-pay-3213967</a:t>
            </a:r>
            <a:r>
              <a:rPr b="0" i="0" lang="hu-HU" sz="9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Sharing economy III.</a:t>
            </a:r>
            <a:endParaRPr/>
          </a:p>
        </p:txBody>
      </p:sp>
      <p:sp>
        <p:nvSpPr>
          <p:cNvPr id="140" name="Google Shape;140;p22"/>
          <p:cNvSpPr txBox="1"/>
          <p:nvPr>
            <p:ph idx="1" type="body"/>
          </p:nvPr>
        </p:nvSpPr>
        <p:spPr>
          <a:xfrm>
            <a:off x="321547" y="1825625"/>
            <a:ext cx="5410513" cy="4351200"/>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1000"/>
              </a:spcBef>
              <a:spcAft>
                <a:spcPts val="0"/>
              </a:spcAft>
              <a:buSzPts val="1600"/>
              <a:buNone/>
            </a:pPr>
            <a:r>
              <a:rPr b="1" lang="hu-HU" sz="1600"/>
              <a:t>Üzleti modellek a tranzakcióban résztvevő szereplők szerint:</a:t>
            </a:r>
            <a:endParaRPr/>
          </a:p>
          <a:p>
            <a:pPr indent="-285750" lvl="0" marL="285750" rtl="0" algn="l">
              <a:lnSpc>
                <a:spcPct val="100000"/>
              </a:lnSpc>
              <a:spcBef>
                <a:spcPts val="1000"/>
              </a:spcBef>
              <a:spcAft>
                <a:spcPts val="0"/>
              </a:spcAft>
              <a:buSzPts val="1600"/>
              <a:buChar char="•"/>
            </a:pPr>
            <a:r>
              <a:rPr lang="hu-HU" sz="1600"/>
              <a:t>vevőtől a vevőnek (C2C) modell esetében a keresleti és a kínálati oldal valamely vállalat közvetítésével, annak platformján keresztül lép egymással interakcióba. Magyarországon elsősorban erre látunk példát.</a:t>
            </a:r>
            <a:endParaRPr/>
          </a:p>
          <a:p>
            <a:pPr indent="-285750" lvl="0" marL="285750" rtl="0" algn="l">
              <a:lnSpc>
                <a:spcPct val="100000"/>
              </a:lnSpc>
              <a:spcBef>
                <a:spcPts val="1000"/>
              </a:spcBef>
              <a:spcAft>
                <a:spcPts val="0"/>
              </a:spcAft>
              <a:buSzPts val="1600"/>
              <a:buChar char="•"/>
            </a:pPr>
            <a:r>
              <a:rPr lang="hu-HU" sz="1600"/>
              <a:t>üzlettől a vevőnek (B2C) modell esetén a kínálati oldal és a közvetítő csatorna összeolvad: a felhasználók az igény kielégítéséhez szükséges erőforrásokat egy cégtől, annak saját platformján keresztül tudják igénybe venni.</a:t>
            </a:r>
            <a:endParaRPr/>
          </a:p>
          <a:p>
            <a:pPr indent="0" lvl="0" marL="0" rtl="0" algn="l">
              <a:lnSpc>
                <a:spcPct val="90000"/>
              </a:lnSpc>
              <a:spcBef>
                <a:spcPts val="1000"/>
              </a:spcBef>
              <a:spcAft>
                <a:spcPts val="0"/>
              </a:spcAft>
              <a:buSzPts val="1800"/>
              <a:buNone/>
            </a:pPr>
            <a:r>
              <a:t/>
            </a:r>
            <a:endParaRPr sz="1600"/>
          </a:p>
        </p:txBody>
      </p:sp>
      <p:pic>
        <p:nvPicPr>
          <p:cNvPr id="141" name="Google Shape;141;p22"/>
          <p:cNvPicPr preferRelativeResize="0"/>
          <p:nvPr/>
        </p:nvPicPr>
        <p:blipFill rotWithShape="1">
          <a:blip r:embed="rId3">
            <a:alphaModFix/>
          </a:blip>
          <a:srcRect b="0" l="0" r="0" t="0"/>
          <a:stretch/>
        </p:blipFill>
        <p:spPr>
          <a:xfrm>
            <a:off x="6209732" y="2106715"/>
            <a:ext cx="5660722" cy="3161321"/>
          </a:xfrm>
          <a:prstGeom prst="rect">
            <a:avLst/>
          </a:prstGeom>
          <a:noFill/>
          <a:ln>
            <a:noFill/>
          </a:ln>
        </p:spPr>
      </p:pic>
      <p:sp>
        <p:nvSpPr>
          <p:cNvPr id="142" name="Google Shape;142;p22"/>
          <p:cNvSpPr txBox="1"/>
          <p:nvPr/>
        </p:nvSpPr>
        <p:spPr>
          <a:xfrm>
            <a:off x="6096000" y="5268036"/>
            <a:ext cx="3935896"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https://www.pwc.com/hu/hu/sajtoszoba/2015/sharing_economy.html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Sharing economy IV.</a:t>
            </a:r>
            <a:endParaRPr/>
          </a:p>
        </p:txBody>
      </p:sp>
      <p:sp>
        <p:nvSpPr>
          <p:cNvPr id="148" name="Google Shape;148;p23"/>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77500" lnSpcReduction="20000"/>
          </a:bodyPr>
          <a:lstStyle/>
          <a:p>
            <a:pPr indent="-228600" lvl="0" marL="457200" rtl="0" algn="just">
              <a:lnSpc>
                <a:spcPct val="90000"/>
              </a:lnSpc>
              <a:spcBef>
                <a:spcPts val="1000"/>
              </a:spcBef>
              <a:spcAft>
                <a:spcPts val="0"/>
              </a:spcAft>
              <a:buClr>
                <a:schemeClr val="dk1"/>
              </a:buClr>
              <a:buSzPct val="73732"/>
              <a:buNone/>
            </a:pPr>
            <a:r>
              <a:rPr b="1" lang="hu-HU"/>
              <a:t>A sharing economy cégek fő jellemzői:</a:t>
            </a:r>
            <a:endParaRPr/>
          </a:p>
          <a:p>
            <a:pPr indent="-228600" lvl="0" marL="457200" rtl="0" algn="just">
              <a:lnSpc>
                <a:spcPct val="90000"/>
              </a:lnSpc>
              <a:spcBef>
                <a:spcPts val="1000"/>
              </a:spcBef>
              <a:spcAft>
                <a:spcPts val="0"/>
              </a:spcAft>
              <a:buClr>
                <a:schemeClr val="dk1"/>
              </a:buClr>
              <a:buSzPct val="73732"/>
              <a:buNone/>
            </a:pPr>
            <a:r>
              <a:rPr b="1" lang="hu-HU"/>
              <a:t>Megosztáson</a:t>
            </a:r>
            <a:r>
              <a:rPr lang="hu-HU"/>
              <a:t> alapul: A sharing economy modellekben a felhasználók rövidebb vagy hosszabb távon megosztják egymással erőforrásaikat, amely lehet eszköz vagy szolgáltatás.</a:t>
            </a:r>
            <a:endParaRPr/>
          </a:p>
          <a:p>
            <a:pPr indent="-228600" lvl="0" marL="457200" rtl="0" algn="just">
              <a:lnSpc>
                <a:spcPct val="90000"/>
              </a:lnSpc>
              <a:spcBef>
                <a:spcPts val="1000"/>
              </a:spcBef>
              <a:spcAft>
                <a:spcPts val="0"/>
              </a:spcAft>
              <a:buClr>
                <a:schemeClr val="dk1"/>
              </a:buClr>
              <a:buSzPct val="73732"/>
              <a:buNone/>
            </a:pPr>
            <a:r>
              <a:rPr b="1" lang="hu-HU"/>
              <a:t>Kihasználatlan kapacitások, erőforrások</a:t>
            </a:r>
            <a:r>
              <a:rPr lang="hu-HU"/>
              <a:t>: A résztvevők a kihasználatlan kapacitásaikat, erőforrásaikat bocsátják eladásra vagy osztják meg egymással.</a:t>
            </a:r>
            <a:endParaRPr/>
          </a:p>
          <a:p>
            <a:pPr indent="-228600" lvl="0" marL="457200" rtl="0" algn="just">
              <a:lnSpc>
                <a:spcPct val="90000"/>
              </a:lnSpc>
              <a:spcBef>
                <a:spcPts val="1000"/>
              </a:spcBef>
              <a:spcAft>
                <a:spcPts val="0"/>
              </a:spcAft>
              <a:buClr>
                <a:schemeClr val="dk1"/>
              </a:buClr>
              <a:buSzPct val="73732"/>
              <a:buNone/>
            </a:pPr>
            <a:r>
              <a:rPr b="1" lang="hu-HU"/>
              <a:t>On-demand jelleg</a:t>
            </a:r>
            <a:r>
              <a:rPr lang="hu-HU"/>
              <a:t>: A felhasználó már annak felmerülésekor ki tudja elégíteni fogyasztási igényét, valamint az igénybe vett erőforrásért cserébe a felhasználás mértékének függvényében fizethet.</a:t>
            </a:r>
            <a:endParaRPr/>
          </a:p>
          <a:p>
            <a:pPr indent="-228600" lvl="0" marL="457200" rtl="0" algn="just">
              <a:lnSpc>
                <a:spcPct val="90000"/>
              </a:lnSpc>
              <a:spcBef>
                <a:spcPts val="1000"/>
              </a:spcBef>
              <a:spcAft>
                <a:spcPts val="0"/>
              </a:spcAft>
              <a:buClr>
                <a:schemeClr val="dk1"/>
              </a:buClr>
              <a:buSzPct val="73732"/>
              <a:buNone/>
            </a:pPr>
            <a:r>
              <a:rPr b="1" lang="hu-HU"/>
              <a:t>Személyes interakció magasabb foka</a:t>
            </a:r>
            <a:r>
              <a:rPr lang="hu-HU"/>
              <a:t>: A személyes interakció aránya sokkal nagyobb a sharing economy üzleti modellekben, a felhasználók sokszor egy közösség tagjainak tekintik magukat.</a:t>
            </a:r>
            <a:endParaRPr/>
          </a:p>
          <a:p>
            <a:pPr indent="-228600" lvl="0" marL="457200" rtl="0" algn="just">
              <a:lnSpc>
                <a:spcPct val="90000"/>
              </a:lnSpc>
              <a:spcBef>
                <a:spcPts val="1000"/>
              </a:spcBef>
              <a:spcAft>
                <a:spcPts val="0"/>
              </a:spcAft>
              <a:buClr>
                <a:schemeClr val="dk1"/>
              </a:buClr>
              <a:buSzPct val="73732"/>
              <a:buNone/>
            </a:pPr>
            <a:r>
              <a:rPr b="1" lang="hu-HU"/>
              <a:t>Fenntarthatóságra való törekvés</a:t>
            </a:r>
            <a:r>
              <a:rPr lang="hu-HU"/>
              <a:t>: A sharing economy kezdeményezések törekednek a fenntarthatóságra. A tagok új termék vásárlása helyett megosztják egymással használaton kívüli eszközeiket, ezáltal költséget takarítanak meg, növelve az egyestermékek hasznos élettartamát és csökkentve az új termék vásárlása miatti környezetszennyezés mértékét.</a:t>
            </a:r>
            <a:endParaRPr/>
          </a:p>
          <a:p>
            <a:pPr indent="0" lvl="0" marL="0" rtl="0" algn="l">
              <a:lnSpc>
                <a:spcPct val="90000"/>
              </a:lnSpc>
              <a:spcBef>
                <a:spcPts val="1000"/>
              </a:spcBef>
              <a:spcAft>
                <a:spcPts val="0"/>
              </a:spcAft>
              <a:buSzPct val="82949"/>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314754" y="100243"/>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Főbb termékek és rövid ismertetésük</a:t>
            </a:r>
            <a:endParaRPr/>
          </a:p>
        </p:txBody>
      </p:sp>
      <p:sp>
        <p:nvSpPr>
          <p:cNvPr id="154" name="Google Shape;154;p24"/>
          <p:cNvSpPr txBox="1"/>
          <p:nvPr>
            <p:ph idx="1" type="body"/>
          </p:nvPr>
        </p:nvSpPr>
        <p:spPr>
          <a:xfrm>
            <a:off x="314754" y="1187296"/>
            <a:ext cx="7048572" cy="518142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1000"/>
              </a:spcBef>
              <a:spcAft>
                <a:spcPts val="0"/>
              </a:spcAft>
              <a:buClr>
                <a:schemeClr val="dk1"/>
              </a:buClr>
              <a:buSzPct val="84210"/>
              <a:buNone/>
            </a:pPr>
            <a:r>
              <a:rPr b="1" lang="hu-HU" sz="4000"/>
              <a:t>Közösségi gazdasági modellek az agráriumban.</a:t>
            </a:r>
            <a:endParaRPr sz="4000"/>
          </a:p>
          <a:p>
            <a:pPr indent="-228600" lvl="0" marL="457200" rtl="0" algn="l">
              <a:lnSpc>
                <a:spcPct val="120000"/>
              </a:lnSpc>
              <a:spcBef>
                <a:spcPts val="1000"/>
              </a:spcBef>
              <a:spcAft>
                <a:spcPts val="0"/>
              </a:spcAft>
              <a:buClr>
                <a:schemeClr val="dk1"/>
              </a:buClr>
              <a:buSzPct val="84210"/>
              <a:buNone/>
            </a:pPr>
            <a:r>
              <a:rPr b="1" lang="hu-HU" sz="4000"/>
              <a:t>Közösségi mezőgazdasági rendszerek:</a:t>
            </a:r>
            <a:endParaRPr sz="4000"/>
          </a:p>
          <a:p>
            <a:pPr indent="-228600" lvl="0" marL="457200" rtl="0" algn="l">
              <a:lnSpc>
                <a:spcPct val="120000"/>
              </a:lnSpc>
              <a:spcBef>
                <a:spcPts val="1000"/>
              </a:spcBef>
              <a:spcAft>
                <a:spcPts val="0"/>
              </a:spcAft>
              <a:buClr>
                <a:schemeClr val="dk1"/>
              </a:buClr>
              <a:buSzPct val="84210"/>
              <a:buNone/>
            </a:pPr>
            <a:r>
              <a:rPr lang="hu-HU" sz="4000"/>
              <a:t>Célja: </a:t>
            </a:r>
            <a:endParaRPr/>
          </a:p>
          <a:p>
            <a:pPr indent="-285750" lvl="0" marL="285750" rtl="0" algn="l">
              <a:lnSpc>
                <a:spcPct val="120000"/>
              </a:lnSpc>
              <a:spcBef>
                <a:spcPts val="1000"/>
              </a:spcBef>
              <a:spcAft>
                <a:spcPts val="0"/>
              </a:spcAft>
              <a:buSzPct val="84210"/>
              <a:buChar char="•"/>
            </a:pPr>
            <a:r>
              <a:rPr lang="hu-HU" sz="4000"/>
              <a:t>A gazdaságok fenntartása – a tagok azért fizetnek, hogy valaki megtermeli az árukat.</a:t>
            </a:r>
            <a:endParaRPr/>
          </a:p>
          <a:p>
            <a:pPr indent="-285750" lvl="0" marL="285750" rtl="0" algn="l">
              <a:lnSpc>
                <a:spcPct val="120000"/>
              </a:lnSpc>
              <a:spcBef>
                <a:spcPts val="1000"/>
              </a:spcBef>
              <a:spcAft>
                <a:spcPts val="0"/>
              </a:spcAft>
              <a:buSzPct val="84210"/>
              <a:buChar char="•"/>
            </a:pPr>
            <a:r>
              <a:rPr lang="hu-HU" sz="4000"/>
              <a:t>Környezetvédelmi szempontból elfogadható, fenntartható mezőgazdasági alternatívát kínálni.</a:t>
            </a:r>
            <a:endParaRPr/>
          </a:p>
          <a:p>
            <a:pPr indent="-285750" lvl="0" marL="285750" rtl="0" algn="l">
              <a:lnSpc>
                <a:spcPct val="120000"/>
              </a:lnSpc>
              <a:spcBef>
                <a:spcPts val="1000"/>
              </a:spcBef>
              <a:spcAft>
                <a:spcPts val="0"/>
              </a:spcAft>
              <a:buSzPct val="84210"/>
              <a:buChar char="•"/>
            </a:pPr>
            <a:r>
              <a:rPr lang="hu-HU" sz="4000"/>
              <a:t>Több munkahelyet és megélhetési lehetőséget biztosítani a vidéki népesség számára.</a:t>
            </a:r>
            <a:endParaRPr/>
          </a:p>
          <a:p>
            <a:pPr indent="-285750" lvl="0" marL="285750" rtl="0" algn="l">
              <a:lnSpc>
                <a:spcPct val="120000"/>
              </a:lnSpc>
              <a:spcBef>
                <a:spcPts val="1000"/>
              </a:spcBef>
              <a:spcAft>
                <a:spcPts val="0"/>
              </a:spcAft>
              <a:buSzPct val="84210"/>
              <a:buChar char="•"/>
            </a:pPr>
            <a:r>
              <a:rPr lang="hu-HU" sz="4000"/>
              <a:t>Megőrizni a kézműves eljárásokat.</a:t>
            </a:r>
            <a:endParaRPr/>
          </a:p>
          <a:p>
            <a:pPr indent="-285750" lvl="0" marL="285750" rtl="0" algn="l">
              <a:lnSpc>
                <a:spcPct val="120000"/>
              </a:lnSpc>
              <a:spcBef>
                <a:spcPts val="1000"/>
              </a:spcBef>
              <a:spcAft>
                <a:spcPts val="0"/>
              </a:spcAft>
              <a:buSzPct val="84210"/>
              <a:buChar char="•"/>
            </a:pPr>
            <a:r>
              <a:rPr lang="hu-HU" sz="4000"/>
              <a:t>Magasabb szintű bio-, faj- és fajta változatosságot fenntartani.</a:t>
            </a:r>
            <a:endParaRPr/>
          </a:p>
          <a:p>
            <a:pPr indent="-285750" lvl="0" marL="285750" rtl="0" algn="l">
              <a:lnSpc>
                <a:spcPct val="120000"/>
              </a:lnSpc>
              <a:spcBef>
                <a:spcPts val="1000"/>
              </a:spcBef>
              <a:spcAft>
                <a:spcPts val="0"/>
              </a:spcAft>
              <a:buSzPct val="84210"/>
              <a:buChar char="•"/>
            </a:pPr>
            <a:r>
              <a:rPr lang="hu-HU" sz="4000"/>
              <a:t>Megőrizni a hagyományos tájképeket.</a:t>
            </a:r>
            <a:endParaRPr/>
          </a:p>
          <a:p>
            <a:pPr indent="-285750" lvl="0" marL="285750" rtl="0" algn="l">
              <a:lnSpc>
                <a:spcPct val="120000"/>
              </a:lnSpc>
              <a:spcBef>
                <a:spcPts val="1000"/>
              </a:spcBef>
              <a:spcAft>
                <a:spcPts val="0"/>
              </a:spcAft>
              <a:buSzPct val="84210"/>
              <a:buChar char="•"/>
            </a:pPr>
            <a:r>
              <a:rPr lang="hu-HU" sz="4000"/>
              <a:t>Átlátható árképzési és termelési eljárásokat nyújtani.</a:t>
            </a:r>
            <a:endParaRPr/>
          </a:p>
          <a:p>
            <a:pPr indent="-228600" lvl="0" marL="457200" rtl="0" algn="l">
              <a:lnSpc>
                <a:spcPct val="70000"/>
              </a:lnSpc>
              <a:spcBef>
                <a:spcPts val="1000"/>
              </a:spcBef>
              <a:spcAft>
                <a:spcPts val="0"/>
              </a:spcAft>
              <a:buClr>
                <a:schemeClr val="dk1"/>
              </a:buClr>
              <a:buSzPct val="120300"/>
              <a:buNone/>
            </a:pPr>
            <a:r>
              <a:t/>
            </a:r>
            <a:endParaRPr/>
          </a:p>
          <a:p>
            <a:pPr indent="-228600" lvl="0" marL="457200" rtl="0" algn="l">
              <a:lnSpc>
                <a:spcPct val="70000"/>
              </a:lnSpc>
              <a:spcBef>
                <a:spcPts val="1000"/>
              </a:spcBef>
              <a:spcAft>
                <a:spcPts val="0"/>
              </a:spcAft>
              <a:buClr>
                <a:schemeClr val="dk1"/>
              </a:buClr>
              <a:buSzPct val="120300"/>
              <a:buNone/>
            </a:pPr>
            <a:r>
              <a:t/>
            </a:r>
            <a:endParaRPr/>
          </a:p>
          <a:p>
            <a:pPr indent="-228600" lvl="0" marL="457200" rtl="0" algn="l">
              <a:lnSpc>
                <a:spcPct val="70000"/>
              </a:lnSpc>
              <a:spcBef>
                <a:spcPts val="1000"/>
              </a:spcBef>
              <a:spcAft>
                <a:spcPts val="0"/>
              </a:spcAft>
              <a:buClr>
                <a:schemeClr val="dk1"/>
              </a:buClr>
              <a:buSzPct val="120300"/>
              <a:buNone/>
            </a:pPr>
            <a:r>
              <a:t/>
            </a:r>
            <a:endParaRPr/>
          </a:p>
          <a:p>
            <a:pPr indent="0" lvl="0" marL="0" rtl="0" algn="l">
              <a:lnSpc>
                <a:spcPct val="120000"/>
              </a:lnSpc>
              <a:spcBef>
                <a:spcPts val="1000"/>
              </a:spcBef>
              <a:spcAft>
                <a:spcPts val="0"/>
              </a:spcAft>
              <a:buSzPct val="135338"/>
              <a:buNone/>
            </a:pPr>
            <a:r>
              <a:t/>
            </a:r>
            <a:endParaRPr/>
          </a:p>
        </p:txBody>
      </p:sp>
      <p:sp>
        <p:nvSpPr>
          <p:cNvPr id="155" name="Google Shape;155;p24"/>
          <p:cNvSpPr txBox="1"/>
          <p:nvPr/>
        </p:nvSpPr>
        <p:spPr>
          <a:xfrm>
            <a:off x="7218948" y="1187296"/>
            <a:ext cx="4812631" cy="5341661"/>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marR="0" rtl="0" algn="l">
              <a:lnSpc>
                <a:spcPct val="120000"/>
              </a:lnSpc>
              <a:spcBef>
                <a:spcPts val="1000"/>
              </a:spcBef>
              <a:spcAft>
                <a:spcPts val="0"/>
              </a:spcAft>
              <a:buClr>
                <a:schemeClr val="dk1"/>
              </a:buClr>
              <a:buSzPct val="84210"/>
              <a:buFont typeface="Arial"/>
              <a:buNone/>
            </a:pPr>
            <a:r>
              <a:rPr b="0" i="0" lang="hu-HU" sz="4000" u="none" cap="none" strike="noStrike">
                <a:solidFill>
                  <a:srgbClr val="1C9E4A"/>
                </a:solidFill>
                <a:latin typeface="Calibri"/>
                <a:ea typeface="Calibri"/>
                <a:cs typeface="Calibri"/>
                <a:sym typeface="Calibri"/>
              </a:rPr>
              <a:t>Alapja: a közösség – önkéntes alárendeltség a közös céloknak, érdekeknek, szabályoknak</a:t>
            </a:r>
            <a:endParaRPr/>
          </a:p>
          <a:p>
            <a:pPr indent="-228600" lvl="0" marL="457200" marR="0" rtl="0" algn="l">
              <a:lnSpc>
                <a:spcPct val="120000"/>
              </a:lnSpc>
              <a:spcBef>
                <a:spcPts val="1000"/>
              </a:spcBef>
              <a:spcAft>
                <a:spcPts val="0"/>
              </a:spcAft>
              <a:buClr>
                <a:schemeClr val="dk1"/>
              </a:buClr>
              <a:buSzPct val="84210"/>
              <a:buFont typeface="Arial"/>
              <a:buNone/>
            </a:pPr>
            <a:r>
              <a:rPr b="0" i="0" lang="hu-HU" sz="4000" u="none" cap="none" strike="noStrike">
                <a:solidFill>
                  <a:srgbClr val="1C9E4A"/>
                </a:solidFill>
                <a:latin typeface="Calibri"/>
                <a:ea typeface="Calibri"/>
                <a:cs typeface="Calibri"/>
                <a:sym typeface="Calibri"/>
              </a:rPr>
              <a:t>Megjelenési formái: </a:t>
            </a:r>
            <a:r>
              <a:rPr b="1" i="0" lang="hu-HU" sz="4000" u="none" cap="none" strike="noStrike">
                <a:solidFill>
                  <a:srgbClr val="1C9E4A"/>
                </a:solidFill>
                <a:latin typeface="Calibri"/>
                <a:ea typeface="Calibri"/>
                <a:cs typeface="Calibri"/>
                <a:sym typeface="Calibri"/>
              </a:rPr>
              <a:t>részes rendszer és dobozrendszer</a:t>
            </a:r>
            <a:endParaRPr b="0" i="0" sz="4000" u="none" cap="none" strike="noStrike">
              <a:solidFill>
                <a:srgbClr val="1C9E4A"/>
              </a:solidFill>
              <a:latin typeface="Calibri"/>
              <a:ea typeface="Calibri"/>
              <a:cs typeface="Calibri"/>
              <a:sym typeface="Calibri"/>
            </a:endParaRPr>
          </a:p>
          <a:p>
            <a:pPr indent="-228600" lvl="0" marL="457200" marR="0" rtl="0" algn="l">
              <a:lnSpc>
                <a:spcPct val="120000"/>
              </a:lnSpc>
              <a:spcBef>
                <a:spcPts val="1000"/>
              </a:spcBef>
              <a:spcAft>
                <a:spcPts val="0"/>
              </a:spcAft>
              <a:buClr>
                <a:schemeClr val="dk1"/>
              </a:buClr>
              <a:buSzPct val="84210"/>
              <a:buFont typeface="Arial"/>
              <a:buNone/>
            </a:pPr>
            <a:r>
              <a:rPr b="0" i="0" lang="hu-HU" sz="4000" u="none" cap="none" strike="noStrike">
                <a:solidFill>
                  <a:srgbClr val="1C9E4A"/>
                </a:solidFill>
                <a:latin typeface="Calibri"/>
                <a:ea typeface="Calibri"/>
                <a:cs typeface="Calibri"/>
                <a:sym typeface="Calibri"/>
              </a:rPr>
              <a:t>Sajátosságai:</a:t>
            </a:r>
            <a:endParaRPr/>
          </a:p>
          <a:p>
            <a:pPr indent="-285750" lvl="0" marL="285750" marR="0" rtl="0" algn="l">
              <a:lnSpc>
                <a:spcPct val="120000"/>
              </a:lnSpc>
              <a:spcBef>
                <a:spcPts val="1000"/>
              </a:spcBef>
              <a:spcAft>
                <a:spcPts val="0"/>
              </a:spcAft>
              <a:buClr>
                <a:srgbClr val="1C9E4A"/>
              </a:buClr>
              <a:buSzPct val="84210"/>
              <a:buFont typeface="Arial"/>
              <a:buChar char="•"/>
            </a:pPr>
            <a:r>
              <a:rPr b="0" i="0" lang="hu-HU" sz="4000" u="none" cap="none" strike="noStrike">
                <a:solidFill>
                  <a:srgbClr val="1C9E4A"/>
                </a:solidFill>
                <a:latin typeface="Calibri"/>
                <a:ea typeface="Calibri"/>
                <a:cs typeface="Calibri"/>
                <a:sym typeface="Calibri"/>
              </a:rPr>
              <a:t>A termelők közvetlenül értékesítenek a fogyasztónak.</a:t>
            </a:r>
            <a:endParaRPr/>
          </a:p>
          <a:p>
            <a:pPr indent="-285750" lvl="0" marL="285750" marR="0" rtl="0" algn="l">
              <a:lnSpc>
                <a:spcPct val="120000"/>
              </a:lnSpc>
              <a:spcBef>
                <a:spcPts val="1000"/>
              </a:spcBef>
              <a:spcAft>
                <a:spcPts val="0"/>
              </a:spcAft>
              <a:buClr>
                <a:srgbClr val="1C9E4A"/>
              </a:buClr>
              <a:buSzPct val="84210"/>
              <a:buFont typeface="Arial"/>
              <a:buChar char="•"/>
            </a:pPr>
            <a:r>
              <a:rPr b="0" i="0" lang="hu-HU" sz="4000" u="none" cap="none" strike="noStrike">
                <a:solidFill>
                  <a:srgbClr val="1C9E4A"/>
                </a:solidFill>
                <a:latin typeface="Calibri"/>
                <a:ea typeface="Calibri"/>
                <a:cs typeface="Calibri"/>
                <a:sym typeface="Calibri"/>
              </a:rPr>
              <a:t>Az ár képzés tekintetében, a gazda a termelés költségeit osztja szét a fogyasztók között. Az árképzés méltányos, ésszerű és független a piaci áKözös kockázatvállalás, a vásárlók is felelősséget vállalnak a nehezebb időszakokért, jobb időszakokban több terményt vihetnek haza.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Főbb termékek és rövid ismertetésük</a:t>
            </a:r>
            <a:endParaRPr/>
          </a:p>
        </p:txBody>
      </p:sp>
      <p:sp>
        <p:nvSpPr>
          <p:cNvPr id="161" name="Google Shape;161;p25"/>
          <p:cNvSpPr txBox="1"/>
          <p:nvPr>
            <p:ph idx="1" type="body"/>
          </p:nvPr>
        </p:nvSpPr>
        <p:spPr>
          <a:xfrm>
            <a:off x="321547" y="1825625"/>
            <a:ext cx="11555700" cy="2389536"/>
          </a:xfrm>
          <a:prstGeom prst="rect">
            <a:avLst/>
          </a:prstGeom>
          <a:noFill/>
          <a:ln>
            <a:noFill/>
          </a:ln>
        </p:spPr>
        <p:txBody>
          <a:bodyPr anchorCtr="0" anchor="t" bIns="45700" lIns="91425" spcFirstLastPara="1" rIns="91425" wrap="square" tIns="45700">
            <a:normAutofit fontScale="55000" lnSpcReduction="20000"/>
          </a:bodyPr>
          <a:lstStyle/>
          <a:p>
            <a:pPr indent="-228600" lvl="0" marL="457200" rtl="0" algn="l">
              <a:lnSpc>
                <a:spcPct val="110000"/>
              </a:lnSpc>
              <a:spcBef>
                <a:spcPts val="1000"/>
              </a:spcBef>
              <a:spcAft>
                <a:spcPts val="0"/>
              </a:spcAft>
              <a:buClr>
                <a:schemeClr val="dk1"/>
              </a:buClr>
              <a:buSzPct val="126482"/>
              <a:buNone/>
            </a:pPr>
            <a:r>
              <a:rPr b="1" lang="hu-HU" sz="2300"/>
              <a:t>Bevásárló közösségek:</a:t>
            </a:r>
            <a:endParaRPr sz="2300"/>
          </a:p>
          <a:p>
            <a:pPr indent="-228600" lvl="0" marL="457200" rtl="0" algn="l">
              <a:lnSpc>
                <a:spcPct val="110000"/>
              </a:lnSpc>
              <a:spcBef>
                <a:spcPts val="1000"/>
              </a:spcBef>
              <a:spcAft>
                <a:spcPts val="0"/>
              </a:spcAft>
              <a:buClr>
                <a:schemeClr val="dk1"/>
              </a:buClr>
              <a:buSzPct val="126482"/>
              <a:buNone/>
            </a:pPr>
            <a:r>
              <a:rPr lang="hu-HU" sz="2300"/>
              <a:t>Megosztáson és/vagy rövidtávú bérlésen alapuló gyakorlatok: </a:t>
            </a:r>
            <a:r>
              <a:rPr b="1" lang="hu-HU" sz="2300"/>
              <a:t>szatyor közösségek</a:t>
            </a:r>
            <a:endParaRPr sz="2300"/>
          </a:p>
          <a:p>
            <a:pPr indent="-228600" lvl="0" marL="457200" rtl="0" algn="l">
              <a:lnSpc>
                <a:spcPct val="110000"/>
              </a:lnSpc>
              <a:spcBef>
                <a:spcPts val="1000"/>
              </a:spcBef>
              <a:spcAft>
                <a:spcPts val="0"/>
              </a:spcAft>
              <a:buClr>
                <a:schemeClr val="dk1"/>
              </a:buClr>
              <a:buSzPct val="126482"/>
              <a:buNone/>
            </a:pPr>
            <a:r>
              <a:rPr lang="hu-HU" sz="2300"/>
              <a:t>Közvetlenül termelőktől vásárolnak közösen, majd az így megvásárolt árut elosztják: </a:t>
            </a:r>
            <a:r>
              <a:rPr b="1" lang="hu-HU" sz="2300"/>
              <a:t>szatyorbolt</a:t>
            </a:r>
            <a:r>
              <a:rPr lang="hu-HU" sz="2300"/>
              <a:t>.</a:t>
            </a:r>
            <a:endParaRPr/>
          </a:p>
          <a:p>
            <a:pPr indent="-228600" lvl="0" marL="457200" rtl="0" algn="l">
              <a:lnSpc>
                <a:spcPct val="110000"/>
              </a:lnSpc>
              <a:spcBef>
                <a:spcPts val="1000"/>
              </a:spcBef>
              <a:spcAft>
                <a:spcPts val="0"/>
              </a:spcAft>
              <a:buClr>
                <a:schemeClr val="dk1"/>
              </a:buClr>
              <a:buSzPct val="126482"/>
              <a:buNone/>
            </a:pPr>
            <a:r>
              <a:rPr lang="hu-HU" sz="2300"/>
              <a:t>Közösségi üzemeltetéssel működő városi növénytermesztés: </a:t>
            </a:r>
            <a:r>
              <a:rPr b="1" lang="hu-HU" sz="2300"/>
              <a:t>közösségi kertek</a:t>
            </a:r>
            <a:endParaRPr sz="2300"/>
          </a:p>
          <a:p>
            <a:pPr indent="-228600" lvl="0" marL="457200" rtl="0" algn="l">
              <a:lnSpc>
                <a:spcPct val="110000"/>
              </a:lnSpc>
              <a:spcBef>
                <a:spcPts val="1000"/>
              </a:spcBef>
              <a:spcAft>
                <a:spcPts val="0"/>
              </a:spcAft>
              <a:buClr>
                <a:schemeClr val="dk1"/>
              </a:buClr>
              <a:buSzPct val="126482"/>
              <a:buNone/>
            </a:pPr>
            <a:r>
              <a:rPr lang="hu-HU" sz="2300"/>
              <a:t>Olyan kertek, amelyek általában egy lakóközösség összefogásával, közösségi üzemeltetéssel jönnek létre városi növénytermesztésre (elsősorban zöldség- és gyümölcstermesztésre).</a:t>
            </a:r>
            <a:endParaRPr/>
          </a:p>
          <a:p>
            <a:pPr indent="-228600" lvl="0" marL="457200" rtl="0" algn="l">
              <a:lnSpc>
                <a:spcPct val="110000"/>
              </a:lnSpc>
              <a:spcBef>
                <a:spcPts val="1000"/>
              </a:spcBef>
              <a:spcAft>
                <a:spcPts val="0"/>
              </a:spcAft>
              <a:buClr>
                <a:schemeClr val="dk1"/>
              </a:buClr>
              <a:buSzPct val="126482"/>
              <a:buNone/>
            </a:pPr>
            <a:r>
              <a:rPr lang="hu-HU" sz="2300"/>
              <a:t>Példák Magyarországon: NYITOTT KERT, BIOÉLÉSKAMRA, BIONIUM, MAGYAR ÖKOTÁRSULÁS, ELEVEN FÖLD SZÖVETKEZET, ÉVKERÉK ÖKOTANYA, HÁROMKAPTÁR BIOKERT, PRO CSEREHÁT EGYESÜLET, „PRIVÁT LECSÓ”, ÁTALAKULÓ WEKERLE, ÁTALAKULÓ DUNA-PART</a:t>
            </a:r>
            <a:endParaRPr/>
          </a:p>
          <a:p>
            <a:pPr indent="0" lvl="0" marL="0" rtl="0" algn="l">
              <a:lnSpc>
                <a:spcPct val="90000"/>
              </a:lnSpc>
              <a:spcBef>
                <a:spcPts val="1000"/>
              </a:spcBef>
              <a:spcAft>
                <a:spcPts val="0"/>
              </a:spcAft>
              <a:buSzPct val="116883"/>
              <a:buNone/>
            </a:pPr>
            <a:r>
              <a:t/>
            </a:r>
            <a:endParaRPr/>
          </a:p>
        </p:txBody>
      </p:sp>
      <p:pic>
        <p:nvPicPr>
          <p:cNvPr id="162" name="Google Shape;162;p25"/>
          <p:cNvPicPr preferRelativeResize="0"/>
          <p:nvPr/>
        </p:nvPicPr>
        <p:blipFill rotWithShape="1">
          <a:blip r:embed="rId3">
            <a:alphaModFix/>
          </a:blip>
          <a:srcRect b="0" l="0" r="0" t="0"/>
          <a:stretch/>
        </p:blipFill>
        <p:spPr>
          <a:xfrm>
            <a:off x="2234484" y="4365741"/>
            <a:ext cx="2836179" cy="2127134"/>
          </a:xfrm>
          <a:prstGeom prst="rect">
            <a:avLst/>
          </a:prstGeom>
          <a:noFill/>
          <a:ln>
            <a:noFill/>
          </a:ln>
        </p:spPr>
      </p:pic>
      <p:sp>
        <p:nvSpPr>
          <p:cNvPr id="163" name="Google Shape;163;p25"/>
          <p:cNvSpPr txBox="1"/>
          <p:nvPr/>
        </p:nvSpPr>
        <p:spPr>
          <a:xfrm>
            <a:off x="2134517" y="6510954"/>
            <a:ext cx="367437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kép:http://evkerek.blogspot.com/p/mi-az-az-amap-zoldseg-kozosseg.html </a:t>
            </a:r>
            <a:endParaRPr b="0" i="0" sz="1400" u="none" cap="none" strike="noStrike">
              <a:solidFill>
                <a:srgbClr val="000000"/>
              </a:solidFill>
              <a:latin typeface="Arial"/>
              <a:ea typeface="Arial"/>
              <a:cs typeface="Arial"/>
              <a:sym typeface="Arial"/>
            </a:endParaRPr>
          </a:p>
        </p:txBody>
      </p:sp>
      <p:sp>
        <p:nvSpPr>
          <p:cNvPr id="164" name="Google Shape;164;p25"/>
          <p:cNvSpPr txBox="1"/>
          <p:nvPr/>
        </p:nvSpPr>
        <p:spPr>
          <a:xfrm>
            <a:off x="6688512" y="6510954"/>
            <a:ext cx="428677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http://szatyorbolt.hu/rolunk</a:t>
            </a:r>
            <a:endParaRPr b="0" i="0" sz="1400" u="none" cap="none" strike="noStrike">
              <a:solidFill>
                <a:srgbClr val="000000"/>
              </a:solidFill>
              <a:latin typeface="Arial"/>
              <a:ea typeface="Arial"/>
              <a:cs typeface="Arial"/>
              <a:sym typeface="Arial"/>
            </a:endParaRPr>
          </a:p>
        </p:txBody>
      </p:sp>
      <p:pic>
        <p:nvPicPr>
          <p:cNvPr id="165" name="Google Shape;165;p25"/>
          <p:cNvPicPr preferRelativeResize="0"/>
          <p:nvPr/>
        </p:nvPicPr>
        <p:blipFill rotWithShape="1">
          <a:blip r:embed="rId4">
            <a:alphaModFix/>
          </a:blip>
          <a:srcRect b="0" l="0" r="0" t="0"/>
          <a:stretch/>
        </p:blipFill>
        <p:spPr>
          <a:xfrm>
            <a:off x="6772401" y="4354993"/>
            <a:ext cx="4432882" cy="21401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Főbb termékek és rövid ismertetésük</a:t>
            </a:r>
            <a:endParaRPr/>
          </a:p>
        </p:txBody>
      </p:sp>
      <p:sp>
        <p:nvSpPr>
          <p:cNvPr id="171" name="Google Shape;171;p26"/>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0"/>
              </a:spcBef>
              <a:spcAft>
                <a:spcPts val="0"/>
              </a:spcAft>
              <a:buSzPct val="120300"/>
              <a:buNone/>
            </a:pPr>
            <a:r>
              <a:rPr b="1" lang="hu-HU"/>
              <a:t>Termelői Csoportok Magyarországon</a:t>
            </a:r>
            <a:endParaRPr/>
          </a:p>
          <a:p>
            <a:pPr indent="-228600" lvl="0" marL="457200" rtl="0" algn="l">
              <a:lnSpc>
                <a:spcPct val="120000"/>
              </a:lnSpc>
              <a:spcBef>
                <a:spcPts val="0"/>
              </a:spcBef>
              <a:spcAft>
                <a:spcPts val="0"/>
              </a:spcAft>
              <a:buSzPct val="120300"/>
              <a:buNone/>
            </a:pPr>
            <a:r>
              <a:t/>
            </a:r>
            <a:endParaRPr b="1"/>
          </a:p>
          <a:p>
            <a:pPr indent="-228600" lvl="0" marL="457200" rtl="0" algn="l">
              <a:lnSpc>
                <a:spcPct val="120000"/>
              </a:lnSpc>
              <a:spcBef>
                <a:spcPts val="0"/>
              </a:spcBef>
              <a:spcAft>
                <a:spcPts val="0"/>
              </a:spcAft>
              <a:buSzPct val="120300"/>
              <a:buNone/>
            </a:pPr>
            <a:r>
              <a:rPr lang="hu-HU"/>
              <a:t>Termelői Értékesítő Szervezet (TÉSZ)</a:t>
            </a:r>
            <a:endParaRPr/>
          </a:p>
          <a:p>
            <a:pPr indent="-228600" lvl="0" marL="457200" rtl="0" algn="l">
              <a:lnSpc>
                <a:spcPct val="120000"/>
              </a:lnSpc>
              <a:spcBef>
                <a:spcPts val="0"/>
              </a:spcBef>
              <a:spcAft>
                <a:spcPts val="0"/>
              </a:spcAft>
              <a:buSzPct val="120300"/>
              <a:buNone/>
            </a:pPr>
            <a:r>
              <a:rPr lang="hu-HU"/>
              <a:t>A zöldség-gyümölcs ágazatban létrejött termelői együttműködés, amelynek támogatási forrása a Közös Agrárpolitika Garanciaalapja.</a:t>
            </a:r>
            <a:endParaRPr/>
          </a:p>
          <a:p>
            <a:pPr indent="-228600" lvl="0" marL="457200" rtl="0" algn="l">
              <a:lnSpc>
                <a:spcPct val="120000"/>
              </a:lnSpc>
              <a:spcBef>
                <a:spcPts val="0"/>
              </a:spcBef>
              <a:spcAft>
                <a:spcPts val="0"/>
              </a:spcAft>
              <a:buSzPct val="120300"/>
              <a:buNone/>
            </a:pPr>
            <a:r>
              <a:t/>
            </a:r>
            <a:endParaRPr/>
          </a:p>
          <a:p>
            <a:pPr indent="-228600" lvl="0" marL="457200" rtl="0" algn="l">
              <a:lnSpc>
                <a:spcPct val="120000"/>
              </a:lnSpc>
              <a:spcBef>
                <a:spcPts val="0"/>
              </a:spcBef>
              <a:spcAft>
                <a:spcPts val="0"/>
              </a:spcAft>
              <a:buSzPct val="120300"/>
              <a:buNone/>
            </a:pPr>
            <a:r>
              <a:rPr lang="hu-HU"/>
              <a:t>Termelői Csoport (TCS)</a:t>
            </a:r>
            <a:endParaRPr/>
          </a:p>
          <a:p>
            <a:pPr indent="-228600" lvl="0" marL="457200" rtl="0" algn="l">
              <a:lnSpc>
                <a:spcPct val="120000"/>
              </a:lnSpc>
              <a:spcBef>
                <a:spcPts val="0"/>
              </a:spcBef>
              <a:spcAft>
                <a:spcPts val="0"/>
              </a:spcAft>
              <a:buSzPct val="120300"/>
              <a:buNone/>
            </a:pPr>
            <a:r>
              <a:rPr lang="hu-HU"/>
              <a:t>A TCS-k jellemzően az egyéb szektorokban (2013-tól a zöldség-gyümölcs ágazat induló szervezetei is ide tartoznak) jöhetnek létre, és forrásuk a strukturális alapokból származik.</a:t>
            </a:r>
            <a:endParaRPr/>
          </a:p>
          <a:p>
            <a:pPr indent="-228600" lvl="0" marL="457200" rtl="0" algn="l">
              <a:lnSpc>
                <a:spcPct val="120000"/>
              </a:lnSpc>
              <a:spcBef>
                <a:spcPts val="0"/>
              </a:spcBef>
              <a:spcAft>
                <a:spcPts val="0"/>
              </a:spcAft>
              <a:buSzPct val="120300"/>
              <a:buNone/>
            </a:pPr>
            <a:r>
              <a:t/>
            </a:r>
            <a:endParaRPr/>
          </a:p>
          <a:p>
            <a:pPr indent="-228600" lvl="0" marL="457200" rtl="0" algn="l">
              <a:lnSpc>
                <a:spcPct val="120000"/>
              </a:lnSpc>
              <a:spcBef>
                <a:spcPts val="0"/>
              </a:spcBef>
              <a:spcAft>
                <a:spcPts val="0"/>
              </a:spcAft>
              <a:buSzPct val="120300"/>
              <a:buNone/>
            </a:pPr>
            <a:r>
              <a:rPr lang="hu-HU"/>
              <a:t>Jellemzőik:</a:t>
            </a:r>
            <a:endParaRPr/>
          </a:p>
          <a:p>
            <a:pPr indent="-285750" lvl="0" marL="285750" rtl="0" algn="l">
              <a:lnSpc>
                <a:spcPct val="120000"/>
              </a:lnSpc>
              <a:spcBef>
                <a:spcPts val="0"/>
              </a:spcBef>
              <a:spcAft>
                <a:spcPts val="0"/>
              </a:spcAft>
              <a:buSzPct val="120300"/>
              <a:buChar char="•"/>
            </a:pPr>
            <a:r>
              <a:rPr lang="hu-HU"/>
              <a:t>Nem egy önálló jogi forma, hanem egy elismerési eljárás folyamán megszerezhető cím.</a:t>
            </a:r>
            <a:endParaRPr/>
          </a:p>
          <a:p>
            <a:pPr indent="-285750" lvl="0" marL="285750" rtl="0" algn="l">
              <a:lnSpc>
                <a:spcPct val="120000"/>
              </a:lnSpc>
              <a:spcBef>
                <a:spcPts val="0"/>
              </a:spcBef>
              <a:spcAft>
                <a:spcPts val="0"/>
              </a:spcAft>
              <a:buSzPct val="120300"/>
              <a:buChar char="•"/>
            </a:pPr>
            <a:r>
              <a:rPr lang="hu-HU"/>
              <a:t>Egy gazdasági szervezet, a termékpálya koordinációjának hatékony szereplői.</a:t>
            </a:r>
            <a:endParaRPr/>
          </a:p>
          <a:p>
            <a:pPr indent="-285750" lvl="0" marL="285750" rtl="0" algn="l">
              <a:lnSpc>
                <a:spcPct val="120000"/>
              </a:lnSpc>
              <a:spcBef>
                <a:spcPts val="0"/>
              </a:spcBef>
              <a:spcAft>
                <a:spcPts val="0"/>
              </a:spcAft>
              <a:buSzPct val="120300"/>
              <a:buChar char="•"/>
            </a:pPr>
            <a:r>
              <a:rPr lang="hu-HU"/>
              <a:t>Folyamatos szaktanácsadási tevékenységük, az általuk működtetett növényvédelmi előrejelző és piaci információs rendszerük segítségével közvetítik a keresleti oldal igényeit a termelők felé. </a:t>
            </a:r>
            <a:endParaRPr/>
          </a:p>
          <a:p>
            <a:pPr indent="-228600" lvl="0" marL="457200" rtl="0" algn="l">
              <a:lnSpc>
                <a:spcPct val="120000"/>
              </a:lnSpc>
              <a:spcBef>
                <a:spcPts val="0"/>
              </a:spcBef>
              <a:spcAft>
                <a:spcPts val="0"/>
              </a:spcAft>
              <a:buSzPct val="120300"/>
              <a:buNone/>
            </a:pPr>
            <a:r>
              <a:t/>
            </a:r>
            <a:endParaRPr/>
          </a:p>
          <a:p>
            <a:pPr indent="-228600" lvl="0" marL="457200" rtl="0" algn="l">
              <a:lnSpc>
                <a:spcPct val="120000"/>
              </a:lnSpc>
              <a:spcBef>
                <a:spcPts val="0"/>
              </a:spcBef>
              <a:spcAft>
                <a:spcPts val="0"/>
              </a:spcAft>
              <a:buSzPct val="120300"/>
              <a:buNone/>
            </a:pPr>
            <a:r>
              <a:rPr lang="hu-HU"/>
              <a:t>Az együttműködési forma előnyei:</a:t>
            </a:r>
            <a:endParaRPr/>
          </a:p>
          <a:p>
            <a:pPr indent="-285750" lvl="0" marL="285750" rtl="0" algn="l">
              <a:lnSpc>
                <a:spcPct val="120000"/>
              </a:lnSpc>
              <a:spcBef>
                <a:spcPts val="0"/>
              </a:spcBef>
              <a:spcAft>
                <a:spcPts val="0"/>
              </a:spcAft>
              <a:buSzPct val="120300"/>
              <a:buChar char="•"/>
            </a:pPr>
            <a:r>
              <a:rPr lang="hu-HU"/>
              <a:t>gazdasági haszon</a:t>
            </a:r>
            <a:endParaRPr/>
          </a:p>
          <a:p>
            <a:pPr indent="-285750" lvl="0" marL="285750" rtl="0" algn="l">
              <a:lnSpc>
                <a:spcPct val="120000"/>
              </a:lnSpc>
              <a:spcBef>
                <a:spcPts val="0"/>
              </a:spcBef>
              <a:spcAft>
                <a:spcPts val="0"/>
              </a:spcAft>
              <a:buSzPct val="120300"/>
              <a:buChar char="•"/>
            </a:pPr>
            <a:r>
              <a:rPr lang="hu-HU"/>
              <a:t>szakmai segítség és tanácsadás a tagok számára</a:t>
            </a:r>
            <a:endParaRPr/>
          </a:p>
          <a:p>
            <a:pPr indent="-285750" lvl="0" marL="285750" rtl="0" algn="l">
              <a:lnSpc>
                <a:spcPct val="120000"/>
              </a:lnSpc>
              <a:spcBef>
                <a:spcPts val="0"/>
              </a:spcBef>
              <a:spcAft>
                <a:spcPts val="0"/>
              </a:spcAft>
              <a:buSzPct val="120300"/>
              <a:buChar char="•"/>
            </a:pPr>
            <a:r>
              <a:rPr lang="hu-HU"/>
              <a:t>a tagok pályázat beadása esetén plusz pontban részesülnek</a:t>
            </a:r>
            <a:endParaRPr/>
          </a:p>
          <a:p>
            <a:pPr indent="0" lvl="0" marL="0" rtl="0" algn="l">
              <a:lnSpc>
                <a:spcPct val="90000"/>
              </a:lnSpc>
              <a:spcBef>
                <a:spcPts val="1000"/>
              </a:spcBef>
              <a:spcAft>
                <a:spcPts val="0"/>
              </a:spcAft>
              <a:buSzPct val="135338"/>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Főbb termékek és rövid ismertetésük</a:t>
            </a:r>
            <a:endParaRPr/>
          </a:p>
        </p:txBody>
      </p:sp>
      <p:sp>
        <p:nvSpPr>
          <p:cNvPr id="177" name="Google Shape;177;p27"/>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1000"/>
              </a:spcBef>
              <a:spcAft>
                <a:spcPts val="0"/>
              </a:spcAft>
              <a:buClr>
                <a:schemeClr val="dk1"/>
              </a:buClr>
              <a:buSzPct val="120300"/>
              <a:buNone/>
            </a:pPr>
            <a:r>
              <a:rPr b="1" lang="hu-HU"/>
              <a:t>Kiemelt iparágak, ahol jelenleg is működik közösségi gazdaság:</a:t>
            </a:r>
            <a:endParaRPr/>
          </a:p>
          <a:p>
            <a:pPr indent="-285750" lvl="0" marL="285750" rtl="0" algn="l">
              <a:lnSpc>
                <a:spcPct val="120000"/>
              </a:lnSpc>
              <a:spcBef>
                <a:spcPts val="1000"/>
              </a:spcBef>
              <a:spcAft>
                <a:spcPts val="0"/>
              </a:spcAft>
              <a:buSzPct val="120300"/>
              <a:buChar char="•"/>
            </a:pPr>
            <a:r>
              <a:rPr b="1" lang="hu-HU"/>
              <a:t>Mobilitási iparág: </a:t>
            </a:r>
            <a:r>
              <a:rPr lang="hu-HU"/>
              <a:t>Hosszú távú autómegosztás (car sharing), rövidtávú autómegosztás (ride sharing), parkoló bérlés, on-demand autó- és kerékpárbérlés, közösségi navigációs alkalmazások. (pl.: BlaBlaCar, Uber, Lyft, Wundercar, Zipcar, BMW DriveNow, Car2Go, MOL Bubi, Waze)</a:t>
            </a:r>
            <a:endParaRPr/>
          </a:p>
          <a:p>
            <a:pPr indent="-285750" lvl="0" marL="285750" rtl="0" algn="l">
              <a:lnSpc>
                <a:spcPct val="120000"/>
              </a:lnSpc>
              <a:spcBef>
                <a:spcPts val="1000"/>
              </a:spcBef>
              <a:spcAft>
                <a:spcPts val="0"/>
              </a:spcAft>
              <a:buSzPct val="120300"/>
              <a:buChar char="•"/>
            </a:pPr>
            <a:r>
              <a:rPr b="1" lang="hu-HU"/>
              <a:t>Kiskereskedelem és fogyasztói javak: </a:t>
            </a:r>
            <a:r>
              <a:rPr lang="hu-HU"/>
              <a:t>Használati eszközök (pl. házi vagy házkörüli munkálatokhoz, konyhai, sport), ételmegosztás, alkalmi ruhakölcsönzés, szatyorközösségek, közösségi kertek. (pl.:Peerby, Shareyourmeal, Threadflip, Poshmark, Piqniq, Yummber, Miutcánk.hu)</a:t>
            </a:r>
            <a:endParaRPr/>
          </a:p>
          <a:p>
            <a:pPr indent="-285750" lvl="0" marL="285750" rtl="0" algn="l">
              <a:lnSpc>
                <a:spcPct val="120000"/>
              </a:lnSpc>
              <a:spcBef>
                <a:spcPts val="1000"/>
              </a:spcBef>
              <a:spcAft>
                <a:spcPts val="0"/>
              </a:spcAft>
              <a:buSzPct val="120300"/>
              <a:buChar char="•"/>
            </a:pPr>
            <a:r>
              <a:rPr b="1" lang="hu-HU"/>
              <a:t>Turisztika, szállodaipar: </a:t>
            </a:r>
            <a:r>
              <a:rPr lang="hu-HU"/>
              <a:t>Monetizált lakásmegosztás, nem monetizált lakásmegosztás, lakáscsere, közösségi turisztikai szolgáltatások, közösségi irodák. (pl.: Airbnb, Couchsurfing, HomeExchange, KAPTÁR)</a:t>
            </a:r>
            <a:endParaRPr/>
          </a:p>
          <a:p>
            <a:pPr indent="-285750" lvl="0" marL="285750" rtl="0" algn="l">
              <a:lnSpc>
                <a:spcPct val="120000"/>
              </a:lnSpc>
              <a:spcBef>
                <a:spcPts val="1000"/>
              </a:spcBef>
              <a:spcAft>
                <a:spcPts val="0"/>
              </a:spcAft>
              <a:buSzPct val="120300"/>
              <a:buChar char="•"/>
            </a:pPr>
            <a:r>
              <a:rPr b="1" lang="hu-HU"/>
              <a:t>Szórakozás, multimédia és telekommunikáció: </a:t>
            </a:r>
            <a:r>
              <a:rPr lang="hu-HU"/>
              <a:t>Online zene és videó streaming, közösségi hálózatmegosztás. (pl.: Spotify, Deezer, YouTube, Netflix, Fon, Ott One, UPC Wi-Free)</a:t>
            </a:r>
            <a:endParaRPr/>
          </a:p>
          <a:p>
            <a:pPr indent="-285750" lvl="0" marL="285750" rtl="0" algn="l">
              <a:lnSpc>
                <a:spcPct val="120000"/>
              </a:lnSpc>
              <a:spcBef>
                <a:spcPts val="1000"/>
              </a:spcBef>
              <a:spcAft>
                <a:spcPts val="0"/>
              </a:spcAft>
              <a:buSzPct val="120300"/>
              <a:buChar char="•"/>
            </a:pPr>
            <a:r>
              <a:rPr b="1" lang="hu-HU"/>
              <a:t>Pénzügyi szektor: </a:t>
            </a:r>
            <a:r>
              <a:rPr lang="hu-HU"/>
              <a:t>Közösségi finanszírozás (crowdfunding), c2c hitelezés, közösségi innováció (crowdcreation). (pl.: Kickstarter, Indiegogo, Lending Club, Zopa, InnoCentive, Creative Selector, MagNet Bank)</a:t>
            </a:r>
            <a:endParaRPr/>
          </a:p>
          <a:p>
            <a:pPr indent="-285750" lvl="0" marL="285750" rtl="0" algn="l">
              <a:lnSpc>
                <a:spcPct val="120000"/>
              </a:lnSpc>
              <a:spcBef>
                <a:spcPts val="1000"/>
              </a:spcBef>
              <a:spcAft>
                <a:spcPts val="0"/>
              </a:spcAft>
              <a:buSzPct val="120300"/>
              <a:buChar char="•"/>
            </a:pPr>
            <a:r>
              <a:rPr b="1" lang="hu-HU"/>
              <a:t>Energetikai szektor: </a:t>
            </a:r>
            <a:r>
              <a:rPr lang="hu-HU"/>
              <a:t>Szélpark, közösségi napelempark, virtuális erőművek, áramtárolási megoldások. (pl: Mosaic, Solar Share, Sunshot, Wien Energie, Tesla)</a:t>
            </a:r>
            <a:endParaRPr/>
          </a:p>
          <a:p>
            <a:pPr indent="-285750" lvl="0" marL="285750" rtl="0" algn="l">
              <a:lnSpc>
                <a:spcPct val="120000"/>
              </a:lnSpc>
              <a:spcBef>
                <a:spcPts val="1000"/>
              </a:spcBef>
              <a:spcAft>
                <a:spcPts val="0"/>
              </a:spcAft>
              <a:buSzPct val="120300"/>
              <a:buChar char="•"/>
            </a:pPr>
            <a:r>
              <a:rPr b="1" lang="hu-HU"/>
              <a:t>Emberi erőforrások szektor: </a:t>
            </a:r>
            <a:r>
              <a:rPr lang="hu-HU"/>
              <a:t>Különböző szolgáltatások, alkalmi munkák (háztartási-, táv-, stb.) elvégzése, online tanítás. (pl.:TaskRabbit, Sorted, SkillShare, Polyglot klub) </a:t>
            </a:r>
            <a:endParaRPr/>
          </a:p>
          <a:p>
            <a:pPr indent="0" lvl="0" marL="0" rtl="0" algn="l">
              <a:lnSpc>
                <a:spcPct val="90000"/>
              </a:lnSpc>
              <a:spcBef>
                <a:spcPts val="1000"/>
              </a:spcBef>
              <a:spcAft>
                <a:spcPts val="0"/>
              </a:spcAft>
              <a:buSzPct val="135338"/>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e-Kereskedelmi szolgáltatások használatának előnyei</a:t>
            </a:r>
            <a:endParaRPr/>
          </a:p>
        </p:txBody>
      </p:sp>
      <p:sp>
        <p:nvSpPr>
          <p:cNvPr id="183" name="Google Shape;183;p28"/>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62500" lnSpcReduction="20000"/>
          </a:bodyPr>
          <a:lstStyle/>
          <a:p>
            <a:pPr indent="-228600" lvl="0" marL="457200" rtl="0" algn="l">
              <a:lnSpc>
                <a:spcPct val="90000"/>
              </a:lnSpc>
              <a:spcBef>
                <a:spcPts val="1000"/>
              </a:spcBef>
              <a:spcAft>
                <a:spcPts val="0"/>
              </a:spcAft>
              <a:buClr>
                <a:schemeClr val="dk1"/>
              </a:buClr>
              <a:buSzPct val="91428"/>
              <a:buNone/>
            </a:pPr>
            <a:r>
              <a:rPr b="1" lang="hu-HU"/>
              <a:t>Az elektronikus kereskedelem legfontosabb előnyei:</a:t>
            </a:r>
            <a:endParaRPr/>
          </a:p>
          <a:p>
            <a:pPr indent="-228600" lvl="0" marL="457200" rtl="0" algn="l">
              <a:lnSpc>
                <a:spcPct val="90000"/>
              </a:lnSpc>
              <a:spcBef>
                <a:spcPts val="1000"/>
              </a:spcBef>
              <a:spcAft>
                <a:spcPts val="0"/>
              </a:spcAft>
              <a:buClr>
                <a:schemeClr val="dk1"/>
              </a:buClr>
              <a:buSzPct val="91428"/>
              <a:buNone/>
            </a:pPr>
            <a:r>
              <a:t/>
            </a:r>
            <a:endParaRPr/>
          </a:p>
          <a:p>
            <a:pPr indent="-285750" lvl="0" marL="285750" rtl="0" algn="l">
              <a:lnSpc>
                <a:spcPct val="90000"/>
              </a:lnSpc>
              <a:spcBef>
                <a:spcPts val="1000"/>
              </a:spcBef>
              <a:spcAft>
                <a:spcPts val="0"/>
              </a:spcAft>
              <a:buSzPct val="91428"/>
              <a:buChar char="•"/>
            </a:pPr>
            <a:r>
              <a:rPr lang="hu-HU"/>
              <a:t>új értékesítési csatorna, a termelő több háztartásba tud eljutni, </a:t>
            </a:r>
            <a:r>
              <a:rPr b="1" lang="hu-HU"/>
              <a:t>nő a versenyképessége</a:t>
            </a:r>
            <a:endParaRPr/>
          </a:p>
          <a:p>
            <a:pPr indent="-285750" lvl="0" marL="285750" rtl="0" algn="l">
              <a:lnSpc>
                <a:spcPct val="90000"/>
              </a:lnSpc>
              <a:spcBef>
                <a:spcPts val="1000"/>
              </a:spcBef>
              <a:spcAft>
                <a:spcPts val="0"/>
              </a:spcAft>
              <a:buSzPct val="91428"/>
              <a:buChar char="•"/>
            </a:pPr>
            <a:r>
              <a:rPr lang="hu-HU"/>
              <a:t>a rövid ellátási lánc </a:t>
            </a:r>
            <a:r>
              <a:rPr b="1" lang="hu-HU"/>
              <a:t>növeli</a:t>
            </a:r>
            <a:r>
              <a:rPr lang="hu-HU"/>
              <a:t> a termelő </a:t>
            </a:r>
            <a:r>
              <a:rPr b="1" lang="hu-HU"/>
              <a:t>jövedelmezőségét </a:t>
            </a:r>
            <a:r>
              <a:rPr lang="hu-HU"/>
              <a:t>a közvetítők kizárásával</a:t>
            </a:r>
            <a:endParaRPr/>
          </a:p>
          <a:p>
            <a:pPr indent="-285750" lvl="0" marL="285750" rtl="0" algn="l">
              <a:lnSpc>
                <a:spcPct val="90000"/>
              </a:lnSpc>
              <a:spcBef>
                <a:spcPts val="1000"/>
              </a:spcBef>
              <a:spcAft>
                <a:spcPts val="0"/>
              </a:spcAft>
              <a:buSzPct val="91428"/>
              <a:buChar char="•"/>
            </a:pPr>
            <a:r>
              <a:rPr lang="hu-HU"/>
              <a:t>a digitalizáció segítségével a termékek gyorsan célba juttathatók, </a:t>
            </a:r>
            <a:r>
              <a:rPr b="1" lang="hu-HU"/>
              <a:t>csökkenti a marketing és értékesítési költségeket</a:t>
            </a:r>
            <a:endParaRPr/>
          </a:p>
          <a:p>
            <a:pPr indent="-285750" lvl="0" marL="285750" rtl="0" algn="l">
              <a:lnSpc>
                <a:spcPct val="90000"/>
              </a:lnSpc>
              <a:spcBef>
                <a:spcPts val="1000"/>
              </a:spcBef>
              <a:spcAft>
                <a:spcPts val="0"/>
              </a:spcAft>
              <a:buSzPct val="91428"/>
              <a:buChar char="•"/>
            </a:pPr>
            <a:r>
              <a:rPr lang="hu-HU"/>
              <a:t>a telefonos vagy papíralapú kommunikációnál gazdagabb lehetőséget biztosít, </a:t>
            </a:r>
            <a:r>
              <a:rPr b="1" lang="hu-HU"/>
              <a:t>csökkenti az adminisztratív költségeket</a:t>
            </a:r>
            <a:endParaRPr/>
          </a:p>
          <a:p>
            <a:pPr indent="-285750" lvl="0" marL="285750" rtl="0" algn="l">
              <a:lnSpc>
                <a:spcPct val="90000"/>
              </a:lnSpc>
              <a:spcBef>
                <a:spcPts val="1000"/>
              </a:spcBef>
              <a:spcAft>
                <a:spcPts val="0"/>
              </a:spcAft>
              <a:buSzPct val="91428"/>
              <a:buChar char="•"/>
            </a:pPr>
            <a:r>
              <a:rPr b="1" lang="hu-HU"/>
              <a:t>növeli a gyártás rugalmasságát</a:t>
            </a:r>
            <a:r>
              <a:rPr lang="hu-HU"/>
              <a:t>, lehetővé teszi a „just – in – time” szállításokat, </a:t>
            </a:r>
            <a:r>
              <a:rPr b="1" lang="hu-HU"/>
              <a:t>csökkenti a beszerzési költségeket</a:t>
            </a:r>
            <a:endParaRPr/>
          </a:p>
          <a:p>
            <a:pPr indent="-285750" lvl="0" marL="285750" rtl="0" algn="l">
              <a:lnSpc>
                <a:spcPct val="90000"/>
              </a:lnSpc>
              <a:spcBef>
                <a:spcPts val="1000"/>
              </a:spcBef>
              <a:spcAft>
                <a:spcPts val="0"/>
              </a:spcAft>
              <a:buSzPct val="91428"/>
              <a:buChar char="•"/>
            </a:pPr>
            <a:r>
              <a:rPr lang="hu-HU"/>
              <a:t>könnyebb a termékek meghatározása, konfigurálása, lehetővé teszi a márkázást és </a:t>
            </a:r>
            <a:r>
              <a:rPr b="1" lang="hu-HU"/>
              <a:t>növeli a márkaismertséget</a:t>
            </a:r>
            <a:endParaRPr/>
          </a:p>
          <a:p>
            <a:pPr indent="-285750" lvl="0" marL="285750" rtl="0" algn="l">
              <a:lnSpc>
                <a:spcPct val="90000"/>
              </a:lnSpc>
              <a:spcBef>
                <a:spcPts val="1000"/>
              </a:spcBef>
              <a:spcAft>
                <a:spcPts val="0"/>
              </a:spcAft>
              <a:buSzPct val="91428"/>
              <a:buChar char="•"/>
            </a:pPr>
            <a:r>
              <a:rPr lang="hu-HU"/>
              <a:t>a fogyasztóval közvetlen a kapcsolat</a:t>
            </a:r>
            <a:r>
              <a:rPr b="1" lang="hu-HU"/>
              <a:t>, be lehet vonni a termék tervezésébe, kipróbálásába</a:t>
            </a:r>
            <a:endParaRPr/>
          </a:p>
          <a:p>
            <a:pPr indent="-285750" lvl="0" marL="285750" rtl="0" algn="l">
              <a:lnSpc>
                <a:spcPct val="90000"/>
              </a:lnSpc>
              <a:spcBef>
                <a:spcPts val="1000"/>
              </a:spcBef>
              <a:spcAft>
                <a:spcPts val="0"/>
              </a:spcAft>
              <a:buSzPct val="91428"/>
              <a:buChar char="•"/>
            </a:pPr>
            <a:r>
              <a:rPr lang="hu-HU"/>
              <a:t>a marketing kommunikációs eszközök közvetlenül hatnak, </a:t>
            </a:r>
            <a:r>
              <a:rPr b="1" lang="hu-HU"/>
              <a:t>gyors reakciót </a:t>
            </a:r>
            <a:r>
              <a:rPr lang="hu-HU"/>
              <a:t>tesznek lehetővé </a:t>
            </a:r>
            <a:r>
              <a:rPr b="1" lang="hu-HU"/>
              <a:t>a vevői visszajelzésekre</a:t>
            </a:r>
            <a:endParaRPr/>
          </a:p>
          <a:p>
            <a:pPr indent="0" lvl="0" marL="0" rtl="0" algn="l">
              <a:lnSpc>
                <a:spcPct val="90000"/>
              </a:lnSpc>
              <a:spcBef>
                <a:spcPts val="1000"/>
              </a:spcBef>
              <a:spcAft>
                <a:spcPts val="0"/>
              </a:spcAft>
              <a:buSzPct val="102857"/>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Sharing Economy gyakorlatok használatának előnyei</a:t>
            </a:r>
            <a:endParaRPr/>
          </a:p>
        </p:txBody>
      </p:sp>
      <p:sp>
        <p:nvSpPr>
          <p:cNvPr id="189" name="Google Shape;189;p29"/>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55000" lnSpcReduction="20000"/>
          </a:bodyPr>
          <a:lstStyle/>
          <a:p>
            <a:pPr indent="-228600" lvl="0" marL="457200" rtl="0" algn="l">
              <a:lnSpc>
                <a:spcPct val="120000"/>
              </a:lnSpc>
              <a:spcBef>
                <a:spcPts val="1000"/>
              </a:spcBef>
              <a:spcAft>
                <a:spcPts val="0"/>
              </a:spcAft>
              <a:buClr>
                <a:schemeClr val="dk1"/>
              </a:buClr>
              <a:buSzPct val="103896"/>
              <a:buNone/>
            </a:pPr>
            <a:r>
              <a:rPr b="1" lang="hu-HU"/>
              <a:t>A közösségi gazdasági gyakorlatok alkalmazásának legfontosabb előnyei:</a:t>
            </a:r>
            <a:endParaRPr/>
          </a:p>
          <a:p>
            <a:pPr indent="-228600" lvl="0" marL="457200" rtl="0" algn="l">
              <a:lnSpc>
                <a:spcPct val="120000"/>
              </a:lnSpc>
              <a:spcBef>
                <a:spcPts val="1000"/>
              </a:spcBef>
              <a:spcAft>
                <a:spcPts val="0"/>
              </a:spcAft>
              <a:buClr>
                <a:schemeClr val="dk1"/>
              </a:buClr>
              <a:buSzPct val="103896"/>
              <a:buNone/>
            </a:pPr>
            <a:r>
              <a:t/>
            </a:r>
            <a:endParaRPr/>
          </a:p>
          <a:p>
            <a:pPr indent="-285750" lvl="0" marL="285750" rtl="0" algn="l">
              <a:lnSpc>
                <a:spcPct val="120000"/>
              </a:lnSpc>
              <a:spcBef>
                <a:spcPts val="1000"/>
              </a:spcBef>
              <a:spcAft>
                <a:spcPts val="0"/>
              </a:spcAft>
              <a:buSzPct val="103896"/>
              <a:buChar char="•"/>
            </a:pPr>
            <a:r>
              <a:rPr lang="hu-HU"/>
              <a:t>a vertikális integráció révén </a:t>
            </a:r>
            <a:r>
              <a:rPr b="1" lang="hu-HU"/>
              <a:t>nagyobb bevétel </a:t>
            </a:r>
            <a:r>
              <a:rPr lang="hu-HU"/>
              <a:t>realizálható</a:t>
            </a:r>
            <a:endParaRPr/>
          </a:p>
          <a:p>
            <a:pPr indent="-285750" lvl="0" marL="285750" rtl="0" algn="l">
              <a:lnSpc>
                <a:spcPct val="120000"/>
              </a:lnSpc>
              <a:spcBef>
                <a:spcPts val="1000"/>
              </a:spcBef>
              <a:spcAft>
                <a:spcPts val="0"/>
              </a:spcAft>
              <a:buSzPct val="103896"/>
              <a:buChar char="•"/>
            </a:pPr>
            <a:r>
              <a:rPr lang="hu-HU"/>
              <a:t>növeli az együttműködés lehetőségeit, </a:t>
            </a:r>
            <a:r>
              <a:rPr b="1" lang="hu-HU"/>
              <a:t>csökkenti a kommunikációs költségeket</a:t>
            </a:r>
            <a:endParaRPr/>
          </a:p>
          <a:p>
            <a:pPr indent="-285750" lvl="0" marL="285750" rtl="0" algn="l">
              <a:lnSpc>
                <a:spcPct val="120000"/>
              </a:lnSpc>
              <a:spcBef>
                <a:spcPts val="1000"/>
              </a:spcBef>
              <a:spcAft>
                <a:spcPts val="0"/>
              </a:spcAft>
              <a:buSzPct val="103896"/>
              <a:buChar char="•"/>
            </a:pPr>
            <a:r>
              <a:rPr b="1" lang="hu-HU"/>
              <a:t>nagyobb rugalmasságot </a:t>
            </a:r>
            <a:r>
              <a:rPr lang="hu-HU"/>
              <a:t>biztosít a földrajzi elhelyezkedés tekintetében</a:t>
            </a:r>
            <a:endParaRPr/>
          </a:p>
          <a:p>
            <a:pPr indent="-285750" lvl="0" marL="285750" rtl="0" algn="l">
              <a:lnSpc>
                <a:spcPct val="120000"/>
              </a:lnSpc>
              <a:spcBef>
                <a:spcPts val="1000"/>
              </a:spcBef>
              <a:spcAft>
                <a:spcPts val="0"/>
              </a:spcAft>
              <a:buSzPct val="103896"/>
              <a:buChar char="•"/>
            </a:pPr>
            <a:r>
              <a:rPr lang="hu-HU"/>
              <a:t>a közösségi finanszírozás alkalmazása révén, </a:t>
            </a:r>
            <a:r>
              <a:rPr b="1" lang="hu-HU"/>
              <a:t>alternatív forrásokhoz férhetnek hozzá</a:t>
            </a:r>
            <a:endParaRPr/>
          </a:p>
          <a:p>
            <a:pPr indent="-285750" lvl="0" marL="285750" rtl="0" algn="l">
              <a:lnSpc>
                <a:spcPct val="120000"/>
              </a:lnSpc>
              <a:spcBef>
                <a:spcPts val="1000"/>
              </a:spcBef>
              <a:spcAft>
                <a:spcPts val="0"/>
              </a:spcAft>
              <a:buSzPct val="103896"/>
              <a:buChar char="•"/>
            </a:pPr>
            <a:r>
              <a:rPr lang="hu-HU"/>
              <a:t>a közösségi forrásteremtés, a közösségi innováció révén </a:t>
            </a:r>
            <a:r>
              <a:rPr b="1" lang="hu-HU"/>
              <a:t>bevonhatják a fogyasztókat a K+F problémák megoldásába</a:t>
            </a:r>
            <a:endParaRPr/>
          </a:p>
          <a:p>
            <a:pPr indent="-285750" lvl="0" marL="285750" rtl="0" algn="l">
              <a:lnSpc>
                <a:spcPct val="120000"/>
              </a:lnSpc>
              <a:spcBef>
                <a:spcPts val="1000"/>
              </a:spcBef>
              <a:spcAft>
                <a:spcPts val="0"/>
              </a:spcAft>
              <a:buSzPct val="103896"/>
              <a:buChar char="•"/>
            </a:pPr>
            <a:r>
              <a:rPr lang="hu-HU"/>
              <a:t>közösségi információs platformok használatával, </a:t>
            </a:r>
            <a:r>
              <a:rPr b="1" lang="hu-HU"/>
              <a:t>a termelők megoszthatják a tapasztalataikat és információikat</a:t>
            </a:r>
            <a:endParaRPr/>
          </a:p>
          <a:p>
            <a:pPr indent="-285750" lvl="0" marL="285750" rtl="0" algn="l">
              <a:lnSpc>
                <a:spcPct val="120000"/>
              </a:lnSpc>
              <a:spcBef>
                <a:spcPts val="1000"/>
              </a:spcBef>
              <a:spcAft>
                <a:spcPts val="0"/>
              </a:spcAft>
              <a:buSzPct val="103896"/>
              <a:buChar char="•"/>
            </a:pPr>
            <a:r>
              <a:rPr lang="hu-HU"/>
              <a:t>a megújuló energiaforrások közösségi finanszírozása </a:t>
            </a:r>
            <a:r>
              <a:rPr b="1" lang="hu-HU"/>
              <a:t>csökkenti a működési költségeket</a:t>
            </a:r>
            <a:endParaRPr/>
          </a:p>
          <a:p>
            <a:pPr indent="-285750" lvl="0" marL="285750" rtl="0" algn="l">
              <a:lnSpc>
                <a:spcPct val="120000"/>
              </a:lnSpc>
              <a:spcBef>
                <a:spcPts val="1000"/>
              </a:spcBef>
              <a:spcAft>
                <a:spcPts val="0"/>
              </a:spcAft>
              <a:buSzPct val="103896"/>
              <a:buChar char="•"/>
            </a:pPr>
            <a:r>
              <a:rPr lang="hu-HU"/>
              <a:t>a virtuális erőművek és közösségi napelemparkok kiépítése </a:t>
            </a:r>
            <a:r>
              <a:rPr b="1" lang="hu-HU"/>
              <a:t>profittermelési- gazdaságossági </a:t>
            </a:r>
            <a:r>
              <a:rPr lang="hu-HU"/>
              <a:t>illetve</a:t>
            </a:r>
            <a:r>
              <a:rPr b="1" lang="hu-HU"/>
              <a:t> környezettudatossági előnyöket jelent</a:t>
            </a:r>
            <a:endParaRPr/>
          </a:p>
          <a:p>
            <a:pPr indent="-285750" lvl="0" marL="285750" rtl="0" algn="l">
              <a:lnSpc>
                <a:spcPct val="120000"/>
              </a:lnSpc>
              <a:spcBef>
                <a:spcPts val="1000"/>
              </a:spcBef>
              <a:spcAft>
                <a:spcPts val="0"/>
              </a:spcAft>
              <a:buSzPct val="103896"/>
              <a:buChar char="•"/>
            </a:pPr>
            <a:r>
              <a:rPr lang="hu-HU"/>
              <a:t>a digitalizációs és technikai eszközök megosztásával </a:t>
            </a:r>
            <a:r>
              <a:rPr b="1" lang="hu-HU"/>
              <a:t>csökkennek a tranzakciós költségek</a:t>
            </a:r>
            <a:endParaRPr/>
          </a:p>
          <a:p>
            <a:pPr indent="0" lvl="0" marL="0" rtl="0" algn="l">
              <a:lnSpc>
                <a:spcPct val="90000"/>
              </a:lnSpc>
              <a:spcBef>
                <a:spcPts val="1000"/>
              </a:spcBef>
              <a:spcAft>
                <a:spcPts val="0"/>
              </a:spcAft>
              <a:buSzPct val="116883"/>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d03d5b2036_1_0"/>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Tartalomjegyzék</a:t>
            </a:r>
            <a:endParaRPr/>
          </a:p>
        </p:txBody>
      </p:sp>
      <p:sp>
        <p:nvSpPr>
          <p:cNvPr id="68" name="Google Shape;68;gd03d5b2036_1_0"/>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50000"/>
              </a:lnSpc>
              <a:spcBef>
                <a:spcPts val="1001"/>
              </a:spcBef>
              <a:spcAft>
                <a:spcPts val="0"/>
              </a:spcAft>
              <a:buSzPct val="120300"/>
              <a:buNone/>
            </a:pPr>
            <a:r>
              <a:t/>
            </a:r>
            <a:endParaRPr/>
          </a:p>
          <a:p>
            <a:pPr indent="-342900" lvl="0" marL="342900" rtl="0" algn="l">
              <a:lnSpc>
                <a:spcPct val="50000"/>
              </a:lnSpc>
              <a:spcBef>
                <a:spcPts val="1001"/>
              </a:spcBef>
              <a:spcAft>
                <a:spcPts val="0"/>
              </a:spcAft>
              <a:buSzPct val="120300"/>
              <a:buFont typeface="Arial"/>
              <a:buAutoNum type="arabicPeriod"/>
            </a:pPr>
            <a:r>
              <a:rPr lang="hu-HU"/>
              <a:t>Bevezetés, általános ismertetés 							3. dia</a:t>
            </a:r>
            <a:endParaRPr/>
          </a:p>
          <a:p>
            <a:pPr indent="-342900" lvl="0" marL="342900" rtl="0" algn="l">
              <a:lnSpc>
                <a:spcPct val="50000"/>
              </a:lnSpc>
              <a:spcBef>
                <a:spcPts val="1001"/>
              </a:spcBef>
              <a:spcAft>
                <a:spcPts val="0"/>
              </a:spcAft>
              <a:buSzPct val="120300"/>
              <a:buFont typeface="Arial"/>
              <a:buAutoNum type="arabicPeriod"/>
            </a:pPr>
            <a:r>
              <a:rPr lang="hu-HU"/>
              <a:t>Témaspecifikus szakmai kérdések							4. dia</a:t>
            </a:r>
            <a:endParaRPr/>
          </a:p>
          <a:p>
            <a:pPr indent="-342900" lvl="0" marL="342900" rtl="0" algn="l">
              <a:lnSpc>
                <a:spcPct val="50000"/>
              </a:lnSpc>
              <a:spcBef>
                <a:spcPts val="1001"/>
              </a:spcBef>
              <a:spcAft>
                <a:spcPts val="0"/>
              </a:spcAft>
              <a:buSzPct val="120300"/>
              <a:buFont typeface="Arial"/>
              <a:buAutoNum type="arabicPeriod"/>
            </a:pPr>
            <a:r>
              <a:rPr lang="hu-HU"/>
              <a:t>e-Kereskedelemről röviden							5. dia</a:t>
            </a:r>
            <a:endParaRPr/>
          </a:p>
          <a:p>
            <a:pPr indent="-342900" lvl="0" marL="342900" rtl="0" algn="l">
              <a:lnSpc>
                <a:spcPct val="50000"/>
              </a:lnSpc>
              <a:spcBef>
                <a:spcPts val="1001"/>
              </a:spcBef>
              <a:spcAft>
                <a:spcPts val="0"/>
              </a:spcAft>
              <a:buSzPct val="124756"/>
              <a:buFont typeface="Arial"/>
              <a:buAutoNum type="arabicPeriod"/>
            </a:pPr>
            <a:r>
              <a:rPr lang="hu-HU" sz="2700"/>
              <a:t>A lakossági B2C piacon működő e-kereskedelem üzleti modelljei </a:t>
            </a:r>
            <a:r>
              <a:rPr lang="hu-HU"/>
              <a:t>																8. dia</a:t>
            </a:r>
            <a:endParaRPr/>
          </a:p>
          <a:p>
            <a:pPr indent="-342900" lvl="0" marL="342900" rtl="0" algn="l">
              <a:lnSpc>
                <a:spcPct val="50000"/>
              </a:lnSpc>
              <a:spcBef>
                <a:spcPts val="1001"/>
              </a:spcBef>
              <a:spcAft>
                <a:spcPts val="0"/>
              </a:spcAft>
              <a:buSzPct val="120300"/>
              <a:buFont typeface="Arial"/>
              <a:buAutoNum type="arabicPeriod"/>
            </a:pPr>
            <a:r>
              <a:rPr lang="hu-HU"/>
              <a:t>A vállalatközi B2B piac bemutatása							9. dia</a:t>
            </a:r>
            <a:endParaRPr/>
          </a:p>
          <a:p>
            <a:pPr indent="-342900" lvl="0" marL="342900" rtl="0" algn="l">
              <a:lnSpc>
                <a:spcPct val="50000"/>
              </a:lnSpc>
              <a:spcBef>
                <a:spcPts val="1001"/>
              </a:spcBef>
              <a:spcAft>
                <a:spcPts val="0"/>
              </a:spcAft>
              <a:buSzPct val="120300"/>
              <a:buFont typeface="Arial"/>
              <a:buAutoNum type="arabicPeriod"/>
            </a:pPr>
            <a:r>
              <a:rPr lang="hu-HU"/>
              <a:t>Sharing Economy-ról röviden							10. dia</a:t>
            </a:r>
            <a:endParaRPr/>
          </a:p>
          <a:p>
            <a:pPr indent="-342900" lvl="0" marL="342900" rtl="0" algn="l">
              <a:lnSpc>
                <a:spcPct val="50000"/>
              </a:lnSpc>
              <a:spcBef>
                <a:spcPts val="1001"/>
              </a:spcBef>
              <a:spcAft>
                <a:spcPts val="0"/>
              </a:spcAft>
              <a:buSzPct val="120300"/>
              <a:buFont typeface="Arial"/>
              <a:buAutoNum type="arabicPeriod"/>
            </a:pPr>
            <a:r>
              <a:rPr lang="hu-HU"/>
              <a:t>Főbb termékek és rövid ismertetésük 						14. dia	</a:t>
            </a:r>
            <a:endParaRPr/>
          </a:p>
          <a:p>
            <a:pPr indent="-342900" lvl="0" marL="342900" rtl="0" algn="l">
              <a:lnSpc>
                <a:spcPct val="50000"/>
              </a:lnSpc>
              <a:spcBef>
                <a:spcPts val="1001"/>
              </a:spcBef>
              <a:spcAft>
                <a:spcPts val="0"/>
              </a:spcAft>
              <a:buSzPct val="120300"/>
              <a:buFont typeface="Arial"/>
              <a:buAutoNum type="arabicPeriod"/>
            </a:pPr>
            <a:r>
              <a:rPr lang="hu-HU"/>
              <a:t>e-Kereskedelmi szolgáltatások használatának előnyei					18. dia</a:t>
            </a:r>
            <a:endParaRPr/>
          </a:p>
          <a:p>
            <a:pPr indent="-342900" lvl="0" marL="342900" rtl="0" algn="l">
              <a:lnSpc>
                <a:spcPct val="50000"/>
              </a:lnSpc>
              <a:spcBef>
                <a:spcPts val="1001"/>
              </a:spcBef>
              <a:spcAft>
                <a:spcPts val="0"/>
              </a:spcAft>
              <a:buSzPct val="120300"/>
              <a:buFont typeface="Arial"/>
              <a:buAutoNum type="arabicPeriod"/>
            </a:pPr>
            <a:r>
              <a:rPr lang="hu-HU"/>
              <a:t>Sharing Economy gyakorlatok használatának előnyei					19. dia</a:t>
            </a:r>
            <a:endParaRPr/>
          </a:p>
          <a:p>
            <a:pPr indent="-342900" lvl="0" marL="342900" rtl="0" algn="l">
              <a:lnSpc>
                <a:spcPct val="50000"/>
              </a:lnSpc>
              <a:spcBef>
                <a:spcPts val="1001"/>
              </a:spcBef>
              <a:spcAft>
                <a:spcPts val="0"/>
              </a:spcAft>
              <a:buSzPct val="120300"/>
              <a:buFont typeface="Arial"/>
              <a:buAutoNum type="arabicPeriod"/>
            </a:pPr>
            <a:r>
              <a:rPr lang="hu-HU"/>
              <a:t>Üzleti aspektus								20. dia</a:t>
            </a:r>
            <a:endParaRPr/>
          </a:p>
          <a:p>
            <a:pPr indent="-342900" lvl="0" marL="342900" rtl="0" algn="l">
              <a:lnSpc>
                <a:spcPct val="50000"/>
              </a:lnSpc>
              <a:spcBef>
                <a:spcPts val="1001"/>
              </a:spcBef>
              <a:spcAft>
                <a:spcPts val="0"/>
              </a:spcAft>
              <a:buSzPct val="120300"/>
              <a:buFont typeface="Arial"/>
              <a:buAutoNum type="arabicPeriod"/>
            </a:pPr>
            <a:r>
              <a:rPr lang="hu-HU"/>
              <a:t>Kapcsolódó jogszabályok (e-Kereskedelem)						26. dia</a:t>
            </a:r>
            <a:endParaRPr/>
          </a:p>
          <a:p>
            <a:pPr indent="-342900" lvl="0" marL="342900" rtl="0" algn="l">
              <a:lnSpc>
                <a:spcPct val="50000"/>
              </a:lnSpc>
              <a:spcBef>
                <a:spcPts val="1001"/>
              </a:spcBef>
              <a:spcAft>
                <a:spcPts val="0"/>
              </a:spcAft>
              <a:buSzPct val="120300"/>
              <a:buFont typeface="Arial"/>
              <a:buAutoNum type="arabicPeriod"/>
            </a:pPr>
            <a:r>
              <a:rPr lang="hu-HU"/>
              <a:t>Kapcsolódó jogszabályok (Közösségi Gazdaság)						27. dia</a:t>
            </a:r>
            <a:endParaRPr/>
          </a:p>
          <a:p>
            <a:pPr indent="-342900" lvl="0" marL="342900" rtl="0" algn="l">
              <a:lnSpc>
                <a:spcPct val="50000"/>
              </a:lnSpc>
              <a:spcBef>
                <a:spcPts val="1001"/>
              </a:spcBef>
              <a:spcAft>
                <a:spcPts val="0"/>
              </a:spcAft>
              <a:buSzPct val="120300"/>
              <a:buFont typeface="Arial"/>
              <a:buAutoNum type="arabicPeriod"/>
            </a:pPr>
            <a:r>
              <a:rPr lang="hu-HU"/>
              <a:t>E-Kereskedelem használati előnyök bemutatása						28. dia</a:t>
            </a:r>
            <a:endParaRPr/>
          </a:p>
          <a:p>
            <a:pPr indent="-342900" lvl="0" marL="342900" rtl="0" algn="l">
              <a:lnSpc>
                <a:spcPct val="50000"/>
              </a:lnSpc>
              <a:spcBef>
                <a:spcPts val="1001"/>
              </a:spcBef>
              <a:spcAft>
                <a:spcPts val="0"/>
              </a:spcAft>
              <a:buSzPct val="120300"/>
              <a:buFont typeface="Arial"/>
              <a:buAutoNum type="arabicPeriod"/>
            </a:pPr>
            <a:r>
              <a:rPr lang="hu-HU"/>
              <a:t>Sharing economy használati előnyök bemutatása						31. dia</a:t>
            </a:r>
            <a:endParaRPr/>
          </a:p>
          <a:p>
            <a:pPr indent="-342900" lvl="0" marL="342900" rtl="0" algn="l">
              <a:lnSpc>
                <a:spcPct val="50000"/>
              </a:lnSpc>
              <a:spcBef>
                <a:spcPts val="1001"/>
              </a:spcBef>
              <a:spcAft>
                <a:spcPts val="0"/>
              </a:spcAft>
              <a:buSzPct val="120300"/>
              <a:buFont typeface="Arial"/>
              <a:buAutoNum type="arabicPeriod"/>
            </a:pPr>
            <a:r>
              <a:rPr lang="hu-HU"/>
              <a:t>Kapcsolódó szolgáltatások és adatfelhasználási lehetőségek 					32. dia</a:t>
            </a:r>
            <a:endParaRPr/>
          </a:p>
          <a:p>
            <a:pPr indent="-342900" lvl="0" marL="342900" rtl="0" algn="l">
              <a:lnSpc>
                <a:spcPct val="50000"/>
              </a:lnSpc>
              <a:spcBef>
                <a:spcPts val="1001"/>
              </a:spcBef>
              <a:spcAft>
                <a:spcPts val="0"/>
              </a:spcAft>
              <a:buSzPct val="120300"/>
              <a:buFont typeface="Arial"/>
              <a:buAutoNum type="arabicPeriod"/>
            </a:pPr>
            <a:r>
              <a:rPr lang="hu-HU"/>
              <a:t>E-kereskedelem az agráriumban							33. dia</a:t>
            </a:r>
            <a:endParaRPr/>
          </a:p>
          <a:p>
            <a:pPr indent="-342900" lvl="0" marL="342900" rtl="0" algn="l">
              <a:lnSpc>
                <a:spcPct val="50000"/>
              </a:lnSpc>
              <a:spcBef>
                <a:spcPts val="1001"/>
              </a:spcBef>
              <a:spcAft>
                <a:spcPts val="0"/>
              </a:spcAft>
              <a:buSzPct val="120300"/>
              <a:buFont typeface="Arial"/>
              <a:buAutoNum type="arabicPeriod"/>
            </a:pPr>
            <a:r>
              <a:rPr lang="hu-HU"/>
              <a:t>Jó gyakorlatok / esettanulmányok 							35. dia</a:t>
            </a:r>
            <a:endParaRPr/>
          </a:p>
          <a:p>
            <a:pPr indent="-342900" lvl="0" marL="342900" rtl="0" algn="l">
              <a:lnSpc>
                <a:spcPct val="50000"/>
              </a:lnSpc>
              <a:spcBef>
                <a:spcPts val="1001"/>
              </a:spcBef>
              <a:spcAft>
                <a:spcPts val="0"/>
              </a:spcAft>
              <a:buSzPct val="120300"/>
              <a:buFont typeface="Arial"/>
              <a:buAutoNum type="arabicPeriod"/>
            </a:pPr>
            <a:r>
              <a:rPr lang="hu-HU"/>
              <a:t>Gyakorlati jellegű kérdések							44. dia</a:t>
            </a:r>
            <a:endParaRPr/>
          </a:p>
          <a:p>
            <a:pPr indent="-342900" lvl="0" marL="342900" rtl="0" algn="l">
              <a:lnSpc>
                <a:spcPct val="50000"/>
              </a:lnSpc>
              <a:spcBef>
                <a:spcPts val="1001"/>
              </a:spcBef>
              <a:spcAft>
                <a:spcPts val="0"/>
              </a:spcAft>
              <a:buSzPct val="120300"/>
              <a:buFont typeface="Arial"/>
              <a:buAutoNum type="arabicPeriod"/>
            </a:pPr>
            <a:r>
              <a:rPr lang="hu-HU"/>
              <a:t>Felhasznált irodalmi hivatkozások jegyzéke 						47. dia</a:t>
            </a:r>
            <a:endParaRPr/>
          </a:p>
          <a:p>
            <a:pPr indent="-342900" lvl="0" marL="342900" rtl="0" algn="l">
              <a:lnSpc>
                <a:spcPct val="50000"/>
              </a:lnSpc>
              <a:spcBef>
                <a:spcPts val="1001"/>
              </a:spcBef>
              <a:spcAft>
                <a:spcPts val="0"/>
              </a:spcAft>
              <a:buSzPct val="120300"/>
              <a:buFont typeface="Arial"/>
              <a:buAutoNum type="arabicPeriod"/>
            </a:pPr>
            <a:r>
              <a:rPr lang="hu-HU"/>
              <a:t>Fogalomtár 								48. dia</a:t>
            </a:r>
            <a:endParaRPr/>
          </a:p>
          <a:p>
            <a:pPr indent="-342900" lvl="0" marL="342900" rtl="0" algn="l">
              <a:lnSpc>
                <a:spcPct val="50000"/>
              </a:lnSpc>
              <a:spcBef>
                <a:spcPts val="1001"/>
              </a:spcBef>
              <a:spcAft>
                <a:spcPts val="0"/>
              </a:spcAft>
              <a:buSzPct val="120300"/>
              <a:buFont typeface="Arial"/>
              <a:buAutoNum type="arabicPeriod"/>
            </a:pPr>
            <a:r>
              <a:rPr lang="hu-HU"/>
              <a:t>TAG-ek									49. dia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Üzleti aspektus</a:t>
            </a:r>
            <a:endParaRPr/>
          </a:p>
        </p:txBody>
      </p:sp>
      <p:sp>
        <p:nvSpPr>
          <p:cNvPr id="195" name="Google Shape;195;p30"/>
          <p:cNvSpPr txBox="1"/>
          <p:nvPr>
            <p:ph idx="1" type="body"/>
          </p:nvPr>
        </p:nvSpPr>
        <p:spPr>
          <a:xfrm>
            <a:off x="321547" y="1357313"/>
            <a:ext cx="11555700" cy="4819512"/>
          </a:xfrm>
          <a:prstGeom prst="rect">
            <a:avLst/>
          </a:prstGeom>
          <a:noFill/>
          <a:ln>
            <a:noFill/>
          </a:ln>
        </p:spPr>
        <p:txBody>
          <a:bodyPr anchorCtr="0" anchor="t" bIns="45700" lIns="91425" spcFirstLastPara="1" rIns="91425" wrap="square" tIns="45700">
            <a:normAutofit fontScale="40000" lnSpcReduction="20000"/>
          </a:bodyPr>
          <a:lstStyle/>
          <a:p>
            <a:pPr indent="-228600" lvl="0" marL="457200" rtl="0" algn="l">
              <a:lnSpc>
                <a:spcPct val="120000"/>
              </a:lnSpc>
              <a:spcBef>
                <a:spcPts val="1000"/>
              </a:spcBef>
              <a:spcAft>
                <a:spcPts val="0"/>
              </a:spcAft>
              <a:buClr>
                <a:schemeClr val="dk1"/>
              </a:buClr>
              <a:buSzPct val="142857"/>
              <a:buNone/>
            </a:pPr>
            <a:r>
              <a:rPr b="1" lang="hu-HU"/>
              <a:t>„Az elektronikus kereskedelembe való bekapcsolódást stratégiai problémaként kell kezelni!”</a:t>
            </a:r>
            <a:endParaRPr/>
          </a:p>
          <a:p>
            <a:pPr indent="-228600" lvl="0" marL="457200" rtl="0" algn="l">
              <a:lnSpc>
                <a:spcPct val="120000"/>
              </a:lnSpc>
              <a:spcBef>
                <a:spcPts val="1000"/>
              </a:spcBef>
              <a:spcAft>
                <a:spcPts val="0"/>
              </a:spcAft>
              <a:buClr>
                <a:schemeClr val="dk1"/>
              </a:buClr>
              <a:buSzPct val="142857"/>
              <a:buNone/>
            </a:pPr>
            <a:r>
              <a:t/>
            </a:r>
            <a:endParaRPr b="1"/>
          </a:p>
          <a:p>
            <a:pPr indent="-228600" lvl="0" marL="457200" rtl="0" algn="l">
              <a:lnSpc>
                <a:spcPct val="120000"/>
              </a:lnSpc>
              <a:spcBef>
                <a:spcPts val="1000"/>
              </a:spcBef>
              <a:spcAft>
                <a:spcPts val="0"/>
              </a:spcAft>
              <a:buClr>
                <a:schemeClr val="dk1"/>
              </a:buClr>
              <a:buSzPct val="142857"/>
              <a:buNone/>
            </a:pPr>
            <a:r>
              <a:rPr b="1" lang="hu-HU"/>
              <a:t>Egy üzleti modell felépítéséről van szó:</a:t>
            </a:r>
            <a:endParaRPr/>
          </a:p>
          <a:p>
            <a:pPr indent="-285750" lvl="0" marL="285750" rtl="0" algn="l">
              <a:lnSpc>
                <a:spcPct val="120000"/>
              </a:lnSpc>
              <a:spcBef>
                <a:spcPts val="1000"/>
              </a:spcBef>
              <a:spcAft>
                <a:spcPts val="0"/>
              </a:spcAft>
              <a:buSzPct val="142857"/>
              <a:buChar char="•"/>
            </a:pPr>
            <a:r>
              <a:rPr lang="hu-HU"/>
              <a:t>A stratégia fontos lépése az </a:t>
            </a:r>
            <a:r>
              <a:rPr b="1" lang="hu-HU"/>
              <a:t>üzleti modell </a:t>
            </a:r>
            <a:r>
              <a:rPr lang="hu-HU"/>
              <a:t>kialakítása!</a:t>
            </a:r>
            <a:endParaRPr/>
          </a:p>
          <a:p>
            <a:pPr indent="-285750" lvl="0" marL="285750" rtl="0" algn="l">
              <a:lnSpc>
                <a:spcPct val="120000"/>
              </a:lnSpc>
              <a:spcBef>
                <a:spcPts val="1000"/>
              </a:spcBef>
              <a:spcAft>
                <a:spcPts val="0"/>
              </a:spcAft>
              <a:buSzPct val="142857"/>
              <a:buChar char="•"/>
            </a:pPr>
            <a:r>
              <a:rPr lang="hu-HU"/>
              <a:t>a </a:t>
            </a:r>
            <a:r>
              <a:rPr b="1" lang="hu-HU"/>
              <a:t>célcsoport</a:t>
            </a:r>
            <a:r>
              <a:rPr lang="hu-HU"/>
              <a:t> meghatározása, felmérése </a:t>
            </a:r>
            <a:endParaRPr/>
          </a:p>
          <a:p>
            <a:pPr indent="-285750" lvl="0" marL="285750" rtl="0" algn="l">
              <a:lnSpc>
                <a:spcPct val="120000"/>
              </a:lnSpc>
              <a:spcBef>
                <a:spcPts val="1000"/>
              </a:spcBef>
              <a:spcAft>
                <a:spcPts val="0"/>
              </a:spcAft>
              <a:buSzPct val="142857"/>
              <a:buChar char="•"/>
            </a:pPr>
            <a:r>
              <a:rPr lang="hu-HU"/>
              <a:t>a hagyományos kereskedelemmel azonos, vagy nagyobb </a:t>
            </a:r>
            <a:r>
              <a:rPr b="1" lang="hu-HU"/>
              <a:t>érték</a:t>
            </a:r>
            <a:r>
              <a:rPr lang="hu-HU"/>
              <a:t> kialakítása (pl. idő, pénz megtakarítás)</a:t>
            </a:r>
            <a:endParaRPr/>
          </a:p>
          <a:p>
            <a:pPr indent="-285750" lvl="0" marL="285750" rtl="0" algn="l">
              <a:lnSpc>
                <a:spcPct val="120000"/>
              </a:lnSpc>
              <a:spcBef>
                <a:spcPts val="1000"/>
              </a:spcBef>
              <a:spcAft>
                <a:spcPts val="0"/>
              </a:spcAft>
              <a:buSzPct val="142857"/>
              <a:buChar char="•"/>
            </a:pPr>
            <a:r>
              <a:rPr lang="hu-HU"/>
              <a:t>a vállalkozás </a:t>
            </a:r>
            <a:r>
              <a:rPr b="1" lang="hu-HU"/>
              <a:t>részesedése az értékből, </a:t>
            </a:r>
            <a:r>
              <a:rPr lang="hu-HU"/>
              <a:t>a bevétel és profitszerzés modelljének kialakítása</a:t>
            </a:r>
            <a:endParaRPr/>
          </a:p>
          <a:p>
            <a:pPr indent="-285750" lvl="0" marL="285750" rtl="0" algn="l">
              <a:lnSpc>
                <a:spcPct val="120000"/>
              </a:lnSpc>
              <a:spcBef>
                <a:spcPts val="1000"/>
              </a:spcBef>
              <a:spcAft>
                <a:spcPts val="0"/>
              </a:spcAft>
              <a:buSzPct val="142857"/>
              <a:buChar char="•"/>
            </a:pPr>
            <a:r>
              <a:rPr b="1" lang="hu-HU"/>
              <a:t>kontrollpontok</a:t>
            </a:r>
            <a:r>
              <a:rPr lang="hu-HU"/>
              <a:t> beépítése, a folyamatos nyereséghez a stratégiai kontrollpontokat előre meg kell határozni</a:t>
            </a:r>
            <a:endParaRPr/>
          </a:p>
          <a:p>
            <a:pPr indent="-184150" lvl="0" marL="285750" rtl="0" algn="l">
              <a:lnSpc>
                <a:spcPct val="120000"/>
              </a:lnSpc>
              <a:spcBef>
                <a:spcPts val="1000"/>
              </a:spcBef>
              <a:spcAft>
                <a:spcPts val="0"/>
              </a:spcAft>
              <a:buSzPct val="142857"/>
              <a:buNone/>
            </a:pPr>
            <a:r>
              <a:t/>
            </a:r>
            <a:endParaRPr/>
          </a:p>
          <a:p>
            <a:pPr indent="-228600" lvl="0" marL="457200" rtl="0" algn="l">
              <a:lnSpc>
                <a:spcPct val="120000"/>
              </a:lnSpc>
              <a:spcBef>
                <a:spcPts val="1000"/>
              </a:spcBef>
              <a:spcAft>
                <a:spcPts val="0"/>
              </a:spcAft>
              <a:buClr>
                <a:schemeClr val="dk1"/>
              </a:buClr>
              <a:buSzPct val="142857"/>
              <a:buNone/>
            </a:pPr>
            <a:r>
              <a:rPr b="1" lang="hu-HU"/>
              <a:t>A kudarc tipikus okai általában a következők:</a:t>
            </a:r>
            <a:endParaRPr/>
          </a:p>
          <a:p>
            <a:pPr indent="-285750" lvl="0" marL="285750" rtl="0" algn="l">
              <a:lnSpc>
                <a:spcPct val="120000"/>
              </a:lnSpc>
              <a:spcBef>
                <a:spcPts val="1000"/>
              </a:spcBef>
              <a:spcAft>
                <a:spcPts val="0"/>
              </a:spcAft>
              <a:buSzPct val="142857"/>
              <a:buChar char="•"/>
            </a:pPr>
            <a:r>
              <a:rPr b="1" lang="hu-HU"/>
              <a:t>hibás feltételezések</a:t>
            </a:r>
            <a:r>
              <a:rPr lang="hu-HU"/>
              <a:t> a piac elvárásairól a kereskedelmi folyamatok működéséről</a:t>
            </a:r>
            <a:endParaRPr/>
          </a:p>
          <a:p>
            <a:pPr indent="-285750" lvl="0" marL="285750" rtl="0" algn="l">
              <a:lnSpc>
                <a:spcPct val="120000"/>
              </a:lnSpc>
              <a:spcBef>
                <a:spcPts val="1000"/>
              </a:spcBef>
              <a:spcAft>
                <a:spcPts val="0"/>
              </a:spcAft>
              <a:buSzPct val="142857"/>
              <a:buChar char="•"/>
            </a:pPr>
            <a:r>
              <a:rPr lang="hu-HU"/>
              <a:t>a célcsoport </a:t>
            </a:r>
            <a:r>
              <a:rPr b="1" lang="hu-HU"/>
              <a:t>digitális felkészületlensége</a:t>
            </a:r>
            <a:endParaRPr/>
          </a:p>
          <a:p>
            <a:pPr indent="-285750" lvl="0" marL="285750" rtl="0" algn="l">
              <a:lnSpc>
                <a:spcPct val="120000"/>
              </a:lnSpc>
              <a:spcBef>
                <a:spcPts val="1000"/>
              </a:spcBef>
              <a:spcAft>
                <a:spcPts val="0"/>
              </a:spcAft>
              <a:buSzPct val="142857"/>
              <a:buChar char="•"/>
            </a:pPr>
            <a:r>
              <a:rPr b="1" lang="hu-HU"/>
              <a:t>költségtúllépés</a:t>
            </a:r>
            <a:r>
              <a:rPr lang="hu-HU"/>
              <a:t>, forráselvonás a cég alap működésétől</a:t>
            </a:r>
            <a:endParaRPr/>
          </a:p>
          <a:p>
            <a:pPr indent="-285750" lvl="0" marL="285750" rtl="0" algn="l">
              <a:lnSpc>
                <a:spcPct val="120000"/>
              </a:lnSpc>
              <a:spcBef>
                <a:spcPts val="1000"/>
              </a:spcBef>
              <a:spcAft>
                <a:spcPts val="0"/>
              </a:spcAft>
              <a:buSzPct val="142857"/>
              <a:buChar char="•"/>
            </a:pPr>
            <a:r>
              <a:rPr lang="hu-HU"/>
              <a:t>hibás, hiányos vagy nem létező </a:t>
            </a:r>
            <a:r>
              <a:rPr b="1" lang="hu-HU"/>
              <a:t>stratégia</a:t>
            </a:r>
            <a:endParaRPr/>
          </a:p>
          <a:p>
            <a:pPr indent="-285750" lvl="0" marL="285750" rtl="0" algn="l">
              <a:lnSpc>
                <a:spcPct val="120000"/>
              </a:lnSpc>
              <a:spcBef>
                <a:spcPts val="1000"/>
              </a:spcBef>
              <a:spcAft>
                <a:spcPts val="0"/>
              </a:spcAft>
              <a:buSzPct val="142857"/>
              <a:buChar char="•"/>
            </a:pPr>
            <a:r>
              <a:rPr lang="hu-HU"/>
              <a:t>a hagyományos kereskedelmi csatornák „</a:t>
            </a:r>
            <a:r>
              <a:rPr b="1" lang="hu-HU"/>
              <a:t>hanyagolása</a:t>
            </a:r>
            <a:r>
              <a:rPr lang="hu-HU"/>
              <a:t>”</a:t>
            </a:r>
            <a:endParaRPr/>
          </a:p>
          <a:p>
            <a:pPr indent="0" lvl="0" marL="0" rtl="0" algn="l">
              <a:lnSpc>
                <a:spcPct val="90000"/>
              </a:lnSpc>
              <a:spcBef>
                <a:spcPts val="1000"/>
              </a:spcBef>
              <a:spcAft>
                <a:spcPts val="0"/>
              </a:spcAft>
              <a:buSzPct val="160714"/>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Üzleti aspektus</a:t>
            </a:r>
            <a:endParaRPr/>
          </a:p>
        </p:txBody>
      </p:sp>
      <p:sp>
        <p:nvSpPr>
          <p:cNvPr id="201" name="Google Shape;201;p31"/>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400"/>
              </a:spcBef>
              <a:spcAft>
                <a:spcPts val="0"/>
              </a:spcAft>
              <a:buSzPct val="120300"/>
              <a:buNone/>
            </a:pPr>
            <a:r>
              <a:rPr b="1" i="1" lang="hu-HU"/>
              <a:t>Hogyan lehet bekapcsolódni az elektronikus kereskedelembe?</a:t>
            </a:r>
            <a:endParaRPr/>
          </a:p>
          <a:p>
            <a:pPr indent="-285750" lvl="0" marL="285750" rtl="0" algn="l">
              <a:lnSpc>
                <a:spcPct val="120000"/>
              </a:lnSpc>
              <a:spcBef>
                <a:spcPts val="400"/>
              </a:spcBef>
              <a:spcAft>
                <a:spcPts val="0"/>
              </a:spcAft>
              <a:buSzPct val="120300"/>
              <a:buChar char="•"/>
            </a:pPr>
            <a:r>
              <a:rPr lang="hu-HU"/>
              <a:t>az internet és az IT által kínált </a:t>
            </a:r>
            <a:r>
              <a:rPr b="1" lang="hu-HU"/>
              <a:t>új lehetőségekről </a:t>
            </a:r>
            <a:r>
              <a:rPr lang="hu-HU"/>
              <a:t>szóló információk beszerzése</a:t>
            </a:r>
            <a:endParaRPr/>
          </a:p>
          <a:p>
            <a:pPr indent="-285750" lvl="0" marL="285750" rtl="0" algn="l">
              <a:lnSpc>
                <a:spcPct val="120000"/>
              </a:lnSpc>
              <a:spcBef>
                <a:spcPts val="400"/>
              </a:spcBef>
              <a:spcAft>
                <a:spcPts val="0"/>
              </a:spcAft>
              <a:buSzPct val="120300"/>
              <a:buChar char="•"/>
            </a:pPr>
            <a:r>
              <a:rPr lang="hu-HU"/>
              <a:t>érdeklődés az új lehetőségek iránt</a:t>
            </a:r>
            <a:endParaRPr/>
          </a:p>
          <a:p>
            <a:pPr indent="-285750" lvl="0" marL="285750" rtl="0" algn="l">
              <a:lnSpc>
                <a:spcPct val="120000"/>
              </a:lnSpc>
              <a:spcBef>
                <a:spcPts val="400"/>
              </a:spcBef>
              <a:spcAft>
                <a:spcPts val="0"/>
              </a:spcAft>
              <a:buSzPct val="120300"/>
              <a:buChar char="•"/>
            </a:pPr>
            <a:r>
              <a:rPr lang="hu-HU"/>
              <a:t>szaktanácsadó igénybevétele</a:t>
            </a:r>
            <a:endParaRPr/>
          </a:p>
          <a:p>
            <a:pPr indent="-285750" lvl="0" marL="285750" rtl="0" algn="l">
              <a:lnSpc>
                <a:spcPct val="120000"/>
              </a:lnSpc>
              <a:spcBef>
                <a:spcPts val="400"/>
              </a:spcBef>
              <a:spcAft>
                <a:spcPts val="0"/>
              </a:spcAft>
              <a:buSzPct val="120300"/>
              <a:buChar char="•"/>
            </a:pPr>
            <a:r>
              <a:rPr lang="hu-HU"/>
              <a:t>önképzés, képzés</a:t>
            </a:r>
            <a:endParaRPr/>
          </a:p>
          <a:p>
            <a:pPr indent="-285750" lvl="0" marL="285750" rtl="0" algn="l">
              <a:lnSpc>
                <a:spcPct val="120000"/>
              </a:lnSpc>
              <a:spcBef>
                <a:spcPts val="400"/>
              </a:spcBef>
              <a:spcAft>
                <a:spcPts val="0"/>
              </a:spcAft>
              <a:buSzPct val="120300"/>
              <a:buChar char="•"/>
            </a:pPr>
            <a:r>
              <a:rPr lang="hu-HU"/>
              <a:t>e-kereskedelmi tréning</a:t>
            </a:r>
            <a:endParaRPr/>
          </a:p>
          <a:p>
            <a:pPr indent="-6350" lvl="0" marL="6350" rtl="0" algn="l">
              <a:lnSpc>
                <a:spcPct val="120000"/>
              </a:lnSpc>
              <a:spcBef>
                <a:spcPts val="400"/>
              </a:spcBef>
              <a:spcAft>
                <a:spcPts val="0"/>
              </a:spcAft>
              <a:buSzPct val="120300"/>
              <a:buNone/>
            </a:pPr>
            <a:r>
              <a:t/>
            </a:r>
            <a:endParaRPr/>
          </a:p>
          <a:p>
            <a:pPr indent="-6350" lvl="0" marL="6350" rtl="0" algn="l">
              <a:lnSpc>
                <a:spcPct val="120000"/>
              </a:lnSpc>
              <a:spcBef>
                <a:spcPts val="400"/>
              </a:spcBef>
              <a:spcAft>
                <a:spcPts val="0"/>
              </a:spcAft>
              <a:buSzPct val="120300"/>
              <a:buNone/>
            </a:pPr>
            <a:r>
              <a:rPr lang="hu-HU"/>
              <a:t>Gondoljuk át milyen szerepe lehet az </a:t>
            </a:r>
            <a:r>
              <a:rPr b="1" lang="hu-HU"/>
              <a:t>elektronikus kereskedelemnek </a:t>
            </a:r>
            <a:r>
              <a:rPr lang="hu-HU"/>
              <a:t>a </a:t>
            </a:r>
            <a:r>
              <a:rPr b="1" lang="hu-HU"/>
              <a:t>vállalat stratégiájában</a:t>
            </a:r>
            <a:r>
              <a:rPr lang="hu-HU"/>
              <a:t>, milyen </a:t>
            </a:r>
            <a:r>
              <a:rPr b="1" lang="hu-HU"/>
              <a:t>előnyök</a:t>
            </a:r>
            <a:r>
              <a:rPr lang="hu-HU"/>
              <a:t> származhatnak belőle!</a:t>
            </a:r>
            <a:endParaRPr/>
          </a:p>
          <a:p>
            <a:pPr indent="-6350" lvl="0" marL="6350" rtl="0" algn="l">
              <a:lnSpc>
                <a:spcPct val="120000"/>
              </a:lnSpc>
              <a:spcBef>
                <a:spcPts val="400"/>
              </a:spcBef>
              <a:spcAft>
                <a:spcPts val="0"/>
              </a:spcAft>
              <a:buSzPct val="120300"/>
              <a:buNone/>
            </a:pPr>
            <a:r>
              <a:rPr lang="hu-HU"/>
              <a:t>Elemezzük a </a:t>
            </a:r>
            <a:r>
              <a:rPr b="1" lang="hu-HU"/>
              <a:t>piacot</a:t>
            </a:r>
            <a:r>
              <a:rPr lang="hu-HU"/>
              <a:t>, a </a:t>
            </a:r>
            <a:r>
              <a:rPr b="1" lang="hu-HU"/>
              <a:t>vevők</a:t>
            </a:r>
            <a:r>
              <a:rPr lang="hu-HU"/>
              <a:t> vásárlási szokásait, az iparági </a:t>
            </a:r>
            <a:r>
              <a:rPr b="1" lang="hu-HU"/>
              <a:t>értékláncot</a:t>
            </a:r>
            <a:r>
              <a:rPr lang="hu-HU"/>
              <a:t>, a </a:t>
            </a:r>
            <a:r>
              <a:rPr b="1" lang="hu-HU"/>
              <a:t>versenytársak</a:t>
            </a:r>
            <a:r>
              <a:rPr lang="hu-HU"/>
              <a:t> várható lépéseit!</a:t>
            </a:r>
            <a:endParaRPr/>
          </a:p>
          <a:p>
            <a:pPr indent="-6350" lvl="0" marL="6350" rtl="0" algn="l">
              <a:lnSpc>
                <a:spcPct val="120000"/>
              </a:lnSpc>
              <a:spcBef>
                <a:spcPts val="400"/>
              </a:spcBef>
              <a:spcAft>
                <a:spcPts val="0"/>
              </a:spcAft>
              <a:buSzPct val="120300"/>
              <a:buNone/>
            </a:pPr>
            <a:r>
              <a:rPr lang="hu-HU"/>
              <a:t>Elemezzük </a:t>
            </a:r>
            <a:r>
              <a:rPr b="1" lang="hu-HU"/>
              <a:t>a vállalat adottságait</a:t>
            </a:r>
            <a:r>
              <a:rPr lang="hu-HU"/>
              <a:t>, a </a:t>
            </a:r>
            <a:r>
              <a:rPr b="1" lang="hu-HU"/>
              <a:t>technikai lehetőségeket</a:t>
            </a:r>
            <a:r>
              <a:rPr lang="hu-HU"/>
              <a:t>, a mozgósítható </a:t>
            </a:r>
            <a:r>
              <a:rPr b="1" lang="hu-HU"/>
              <a:t>anyagi és emberi erőforrásokat</a:t>
            </a:r>
            <a:r>
              <a:rPr lang="hu-HU"/>
              <a:t>!</a:t>
            </a:r>
            <a:endParaRPr/>
          </a:p>
          <a:p>
            <a:pPr indent="-6350" lvl="0" marL="6350" rtl="0" algn="l">
              <a:lnSpc>
                <a:spcPct val="120000"/>
              </a:lnSpc>
              <a:spcBef>
                <a:spcPts val="400"/>
              </a:spcBef>
              <a:spcAft>
                <a:spcPts val="0"/>
              </a:spcAft>
              <a:buSzPct val="120300"/>
              <a:buNone/>
            </a:pPr>
            <a:r>
              <a:rPr lang="hu-HU"/>
              <a:t>Tervezzük meg az alkalmazható </a:t>
            </a:r>
            <a:r>
              <a:rPr b="1" lang="hu-HU"/>
              <a:t>elektronikus üzleti modellt</a:t>
            </a:r>
            <a:r>
              <a:rPr lang="hu-HU"/>
              <a:t>, készítsünk pontos </a:t>
            </a:r>
            <a:r>
              <a:rPr b="1" lang="hu-HU"/>
              <a:t>tervet</a:t>
            </a:r>
            <a:r>
              <a:rPr lang="hu-HU"/>
              <a:t> a megvalósításhoz, </a:t>
            </a:r>
            <a:r>
              <a:rPr b="1" lang="hu-HU"/>
              <a:t>költségvetést</a:t>
            </a:r>
            <a:r>
              <a:rPr lang="hu-HU"/>
              <a:t>, végezzünk gazdaságossági és megtérülési </a:t>
            </a:r>
            <a:r>
              <a:rPr b="1" lang="hu-HU"/>
              <a:t>számításokat</a:t>
            </a:r>
            <a:r>
              <a:rPr lang="hu-HU"/>
              <a:t>!</a:t>
            </a:r>
            <a:endParaRPr/>
          </a:p>
          <a:p>
            <a:pPr indent="-6350" lvl="0" marL="6350" rtl="0" algn="l">
              <a:lnSpc>
                <a:spcPct val="120000"/>
              </a:lnSpc>
              <a:spcBef>
                <a:spcPts val="400"/>
              </a:spcBef>
              <a:spcAft>
                <a:spcPts val="0"/>
              </a:spcAft>
              <a:buSzPct val="120300"/>
              <a:buNone/>
            </a:pPr>
            <a:r>
              <a:rPr lang="hu-HU"/>
              <a:t>Mérjük fel a </a:t>
            </a:r>
            <a:r>
              <a:rPr b="1" lang="hu-HU"/>
              <a:t>kockázatokat</a:t>
            </a:r>
            <a:r>
              <a:rPr lang="hu-HU"/>
              <a:t>, gondoljuk át a kiküszöbölésük, illetve a csökkentésükkel kapcsolatos lehetőségeket és teendőket!</a:t>
            </a:r>
            <a:endParaRPr/>
          </a:p>
          <a:p>
            <a:pPr indent="-6350" lvl="0" marL="6350" rtl="0" algn="l">
              <a:lnSpc>
                <a:spcPct val="120000"/>
              </a:lnSpc>
              <a:spcBef>
                <a:spcPts val="400"/>
              </a:spcBef>
              <a:spcAft>
                <a:spcPts val="0"/>
              </a:spcAft>
              <a:buSzPct val="120300"/>
              <a:buNone/>
            </a:pPr>
            <a:r>
              <a:rPr lang="hu-HU"/>
              <a:t>Döntsük el, hogy a </a:t>
            </a:r>
            <a:r>
              <a:rPr b="1" lang="hu-HU"/>
              <a:t>megvalósítás</a:t>
            </a:r>
            <a:r>
              <a:rPr lang="hu-HU"/>
              <a:t> és a működtetés során a vállalat mit akar a maga embereivel és eszközeivel csinálni, és mit kíván másokra bízni!</a:t>
            </a:r>
            <a:endParaRPr/>
          </a:p>
          <a:p>
            <a:pPr indent="-6350" lvl="0" marL="6350" rtl="0" algn="l">
              <a:lnSpc>
                <a:spcPct val="120000"/>
              </a:lnSpc>
              <a:spcBef>
                <a:spcPts val="400"/>
              </a:spcBef>
              <a:spcAft>
                <a:spcPts val="0"/>
              </a:spcAft>
              <a:buSzPct val="120300"/>
              <a:buNone/>
            </a:pPr>
            <a:r>
              <a:rPr lang="hu-HU"/>
              <a:t>Válasszuk ki az elektronikus csatornán értékesíthető </a:t>
            </a:r>
            <a:r>
              <a:rPr b="1" lang="hu-HU"/>
              <a:t>termékeket</a:t>
            </a:r>
            <a:r>
              <a:rPr lang="hu-HU"/>
              <a:t>, azonosítsuk azokat a </a:t>
            </a:r>
            <a:r>
              <a:rPr b="1" lang="hu-HU"/>
              <a:t>vevőket</a:t>
            </a:r>
            <a:r>
              <a:rPr lang="hu-HU"/>
              <a:t>, akik tudnak és akarnak elektronikus úton vásárolni!</a:t>
            </a:r>
            <a:endParaRPr/>
          </a:p>
          <a:p>
            <a:pPr indent="-6350" lvl="0" marL="6350" rtl="0" algn="l">
              <a:lnSpc>
                <a:spcPct val="120000"/>
              </a:lnSpc>
              <a:spcBef>
                <a:spcPts val="400"/>
              </a:spcBef>
              <a:spcAft>
                <a:spcPts val="0"/>
              </a:spcAft>
              <a:buSzPct val="120300"/>
              <a:buNone/>
            </a:pPr>
            <a:r>
              <a:rPr lang="hu-HU"/>
              <a:t>Tervezzük és szervezzük meg az elektronikus kereskedelem </a:t>
            </a:r>
            <a:r>
              <a:rPr b="1" lang="hu-HU"/>
              <a:t>folyamatát</a:t>
            </a:r>
            <a:r>
              <a:rPr lang="hu-HU"/>
              <a:t>, válasszuk ki a </a:t>
            </a:r>
            <a:r>
              <a:rPr b="1" lang="hu-HU"/>
              <a:t>fizetés módját</a:t>
            </a:r>
            <a:r>
              <a:rPr lang="hu-HU"/>
              <a:t>, szervezzük meg a </a:t>
            </a:r>
            <a:r>
              <a:rPr b="1" lang="hu-HU"/>
              <a:t>lebonyolítását</a:t>
            </a:r>
            <a:r>
              <a:rPr lang="hu-HU"/>
              <a:t>!</a:t>
            </a:r>
            <a:endParaRPr/>
          </a:p>
          <a:p>
            <a:pPr indent="0" lvl="0" marL="0" rtl="0" algn="l">
              <a:lnSpc>
                <a:spcPct val="90000"/>
              </a:lnSpc>
              <a:spcBef>
                <a:spcPts val="1000"/>
              </a:spcBef>
              <a:spcAft>
                <a:spcPts val="0"/>
              </a:spcAft>
              <a:buSzPct val="135338"/>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Üzleti aspektus</a:t>
            </a:r>
            <a:endParaRPr/>
          </a:p>
        </p:txBody>
      </p:sp>
      <p:sp>
        <p:nvSpPr>
          <p:cNvPr id="207" name="Google Shape;207;p32"/>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55000" lnSpcReduction="20000"/>
          </a:bodyPr>
          <a:lstStyle/>
          <a:p>
            <a:pPr indent="-228600" lvl="0" marL="457200" rtl="0" algn="l">
              <a:lnSpc>
                <a:spcPct val="120000"/>
              </a:lnSpc>
              <a:spcBef>
                <a:spcPts val="1000"/>
              </a:spcBef>
              <a:spcAft>
                <a:spcPts val="0"/>
              </a:spcAft>
              <a:buClr>
                <a:schemeClr val="dk1"/>
              </a:buClr>
              <a:buSzPct val="103896"/>
              <a:buNone/>
            </a:pPr>
            <a:r>
              <a:rPr b="1" lang="hu-HU"/>
              <a:t>A megvalósítás:</a:t>
            </a:r>
            <a:endParaRPr/>
          </a:p>
          <a:p>
            <a:pPr indent="-228600" lvl="0" marL="457200" rtl="0" algn="l">
              <a:lnSpc>
                <a:spcPct val="120000"/>
              </a:lnSpc>
              <a:spcBef>
                <a:spcPts val="1000"/>
              </a:spcBef>
              <a:spcAft>
                <a:spcPts val="0"/>
              </a:spcAft>
              <a:buClr>
                <a:schemeClr val="dk1"/>
              </a:buClr>
              <a:buSzPct val="103896"/>
              <a:buNone/>
            </a:pPr>
            <a:r>
              <a:rPr b="1" lang="hu-HU"/>
              <a:t>Válasszuk ki a közreműködő partnereket és biztosítsuk a saját munkatársak elkötelezettségét!</a:t>
            </a:r>
            <a:endParaRPr/>
          </a:p>
          <a:p>
            <a:pPr indent="-285750" lvl="0" marL="285750" rtl="0" algn="l">
              <a:lnSpc>
                <a:spcPct val="120000"/>
              </a:lnSpc>
              <a:spcBef>
                <a:spcPts val="1000"/>
              </a:spcBef>
              <a:spcAft>
                <a:spcPts val="0"/>
              </a:spcAft>
              <a:buSzPct val="103896"/>
              <a:buChar char="•"/>
            </a:pPr>
            <a:r>
              <a:rPr lang="hu-HU"/>
              <a:t>Válasszuk ki a szükséges </a:t>
            </a:r>
            <a:r>
              <a:rPr b="1" lang="hu-HU"/>
              <a:t>szállítókat</a:t>
            </a:r>
            <a:r>
              <a:rPr lang="hu-HU"/>
              <a:t>, </a:t>
            </a:r>
            <a:r>
              <a:rPr b="1" lang="hu-HU"/>
              <a:t>közreműködőket</a:t>
            </a:r>
            <a:r>
              <a:rPr lang="hu-HU"/>
              <a:t>, </a:t>
            </a:r>
            <a:r>
              <a:rPr b="1" lang="hu-HU"/>
              <a:t>tanácsadókat</a:t>
            </a:r>
            <a:r>
              <a:rPr lang="hu-HU"/>
              <a:t>, </a:t>
            </a:r>
            <a:r>
              <a:rPr b="1" lang="hu-HU"/>
              <a:t>szolgáltatókat</a:t>
            </a:r>
            <a:r>
              <a:rPr lang="hu-HU"/>
              <a:t>, kössünk szerződést velük, ellenőrizzük a munkájukat!</a:t>
            </a:r>
            <a:endParaRPr/>
          </a:p>
          <a:p>
            <a:pPr indent="-285750" lvl="0" marL="285750" rtl="0" algn="l">
              <a:lnSpc>
                <a:spcPct val="120000"/>
              </a:lnSpc>
              <a:spcBef>
                <a:spcPts val="1000"/>
              </a:spcBef>
              <a:spcAft>
                <a:spcPts val="0"/>
              </a:spcAft>
              <a:buSzPct val="103896"/>
              <a:buChar char="•"/>
            </a:pPr>
            <a:r>
              <a:rPr lang="hu-HU"/>
              <a:t>Illesszük be az elektronikus kereskedelmet a </a:t>
            </a:r>
            <a:r>
              <a:rPr b="1" lang="hu-HU"/>
              <a:t>vállalat szervezeti és működési rendjébe</a:t>
            </a:r>
            <a:r>
              <a:rPr lang="hu-HU"/>
              <a:t>, szervezzük át a </a:t>
            </a:r>
            <a:r>
              <a:rPr b="1" lang="hu-HU"/>
              <a:t>logisztikai, informatikai</a:t>
            </a:r>
            <a:r>
              <a:rPr lang="hu-HU"/>
              <a:t> és egyéb </a:t>
            </a:r>
            <a:r>
              <a:rPr b="1" lang="hu-HU"/>
              <a:t>rendszereket, folyamatokat!</a:t>
            </a:r>
            <a:endParaRPr/>
          </a:p>
          <a:p>
            <a:pPr indent="-285750" lvl="0" marL="285750" rtl="0" algn="l">
              <a:lnSpc>
                <a:spcPct val="120000"/>
              </a:lnSpc>
              <a:spcBef>
                <a:spcPts val="1000"/>
              </a:spcBef>
              <a:spcAft>
                <a:spcPts val="0"/>
              </a:spcAft>
              <a:buSzPct val="103896"/>
              <a:buChar char="•"/>
            </a:pPr>
            <a:r>
              <a:rPr lang="hu-HU"/>
              <a:t>Készítsük fel, motiváljuk és menedzseljük a </a:t>
            </a:r>
            <a:r>
              <a:rPr b="1" lang="hu-HU"/>
              <a:t>közreműködőket!</a:t>
            </a:r>
            <a:endParaRPr/>
          </a:p>
          <a:p>
            <a:pPr indent="-228600" lvl="0" marL="457200" rtl="0" algn="l">
              <a:lnSpc>
                <a:spcPct val="120000"/>
              </a:lnSpc>
              <a:spcBef>
                <a:spcPts val="1000"/>
              </a:spcBef>
              <a:spcAft>
                <a:spcPts val="0"/>
              </a:spcAft>
              <a:buClr>
                <a:schemeClr val="dk1"/>
              </a:buClr>
              <a:buSzPct val="103896"/>
              <a:buNone/>
            </a:pPr>
            <a:r>
              <a:rPr b="1" lang="hu-HU"/>
              <a:t>Készítsük el a megvalósításhoz szükséges IT infrastruktúrát!</a:t>
            </a:r>
            <a:endParaRPr/>
          </a:p>
          <a:p>
            <a:pPr indent="-285750" lvl="0" marL="285750" rtl="0" algn="l">
              <a:lnSpc>
                <a:spcPct val="120000"/>
              </a:lnSpc>
              <a:spcBef>
                <a:spcPts val="1000"/>
              </a:spcBef>
              <a:spcAft>
                <a:spcPts val="0"/>
              </a:spcAft>
              <a:buSzPct val="103896"/>
              <a:buChar char="•"/>
            </a:pPr>
            <a:r>
              <a:rPr lang="hu-HU"/>
              <a:t>Kereskedelmi célú </a:t>
            </a:r>
            <a:r>
              <a:rPr b="1" lang="hu-HU"/>
              <a:t>webhely</a:t>
            </a:r>
            <a:r>
              <a:rPr lang="hu-HU"/>
              <a:t> kiépítése.</a:t>
            </a:r>
            <a:endParaRPr/>
          </a:p>
          <a:p>
            <a:pPr indent="-285750" lvl="0" marL="285750" rtl="0" algn="l">
              <a:lnSpc>
                <a:spcPct val="120000"/>
              </a:lnSpc>
              <a:spcBef>
                <a:spcPts val="1000"/>
              </a:spcBef>
              <a:spcAft>
                <a:spcPts val="0"/>
              </a:spcAft>
              <a:buSzPct val="103896"/>
              <a:buChar char="•"/>
            </a:pPr>
            <a:r>
              <a:rPr lang="hu-HU"/>
              <a:t>Domain név választása, </a:t>
            </a:r>
            <a:r>
              <a:rPr b="1" lang="hu-HU"/>
              <a:t>adminisztrációs és regisztrációs </a:t>
            </a:r>
            <a:r>
              <a:rPr lang="hu-HU"/>
              <a:t>feladatok.</a:t>
            </a:r>
            <a:endParaRPr/>
          </a:p>
          <a:p>
            <a:pPr indent="-285750" lvl="0" marL="285750" rtl="0" algn="l">
              <a:lnSpc>
                <a:spcPct val="120000"/>
              </a:lnSpc>
              <a:spcBef>
                <a:spcPts val="1000"/>
              </a:spcBef>
              <a:spcAft>
                <a:spcPts val="0"/>
              </a:spcAft>
              <a:buSzPct val="103896"/>
              <a:buChar char="•"/>
            </a:pPr>
            <a:r>
              <a:rPr lang="hu-HU"/>
              <a:t>A szükséges </a:t>
            </a:r>
            <a:r>
              <a:rPr b="1" lang="hu-HU"/>
              <a:t>hardver- és szoftvereszközök kiválasztása</a:t>
            </a:r>
            <a:r>
              <a:rPr lang="hu-HU"/>
              <a:t>, a szükséges hálózatok, kapcsolatok kiépítése.</a:t>
            </a:r>
            <a:endParaRPr/>
          </a:p>
          <a:p>
            <a:pPr indent="-285750" lvl="0" marL="285750" rtl="0" algn="l">
              <a:lnSpc>
                <a:spcPct val="120000"/>
              </a:lnSpc>
              <a:spcBef>
                <a:spcPts val="1000"/>
              </a:spcBef>
              <a:spcAft>
                <a:spcPts val="0"/>
              </a:spcAft>
              <a:buSzPct val="103896"/>
              <a:buChar char="•"/>
            </a:pPr>
            <a:r>
              <a:rPr lang="hu-HU"/>
              <a:t>Elektronikus áru- és/vagy szolgáltatáskatalógus, az elektronikus kereskedelmet szolgáló </a:t>
            </a:r>
            <a:r>
              <a:rPr b="1" lang="hu-HU"/>
              <a:t>adatbázisok</a:t>
            </a:r>
            <a:r>
              <a:rPr lang="hu-HU"/>
              <a:t> felépítése.</a:t>
            </a:r>
            <a:endParaRPr/>
          </a:p>
          <a:p>
            <a:pPr indent="0" lvl="0" marL="0" rtl="0" algn="l">
              <a:lnSpc>
                <a:spcPct val="90000"/>
              </a:lnSpc>
              <a:spcBef>
                <a:spcPts val="1000"/>
              </a:spcBef>
              <a:spcAft>
                <a:spcPts val="0"/>
              </a:spcAft>
              <a:buSzPct val="116883"/>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Üzleti aspektus</a:t>
            </a:r>
            <a:endParaRPr/>
          </a:p>
        </p:txBody>
      </p:sp>
      <p:sp>
        <p:nvSpPr>
          <p:cNvPr id="213" name="Google Shape;213;p33"/>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0000" lnSpcReduction="20000"/>
          </a:bodyPr>
          <a:lstStyle/>
          <a:p>
            <a:pPr indent="-228600" lvl="0" marL="457200" rtl="0" algn="l">
              <a:lnSpc>
                <a:spcPct val="120000"/>
              </a:lnSpc>
              <a:spcBef>
                <a:spcPts val="1000"/>
              </a:spcBef>
              <a:spcAft>
                <a:spcPts val="0"/>
              </a:spcAft>
              <a:buClr>
                <a:schemeClr val="dk1"/>
              </a:buClr>
              <a:buSzPct val="142857"/>
              <a:buNone/>
            </a:pPr>
            <a:r>
              <a:rPr b="1" lang="hu-HU"/>
              <a:t>A FEJLESZTÉS után jöhet a BEVEZETÉS!</a:t>
            </a:r>
            <a:endParaRPr/>
          </a:p>
          <a:p>
            <a:pPr indent="-228600" lvl="0" marL="457200" rtl="0" algn="l">
              <a:lnSpc>
                <a:spcPct val="120000"/>
              </a:lnSpc>
              <a:spcBef>
                <a:spcPts val="1000"/>
              </a:spcBef>
              <a:spcAft>
                <a:spcPts val="0"/>
              </a:spcAft>
              <a:buClr>
                <a:schemeClr val="dk1"/>
              </a:buClr>
              <a:buSzPct val="142857"/>
              <a:buNone/>
            </a:pPr>
            <a:r>
              <a:rPr b="1" lang="hu-HU"/>
              <a:t>Gondoskodjunk az elkészült e-commerce alkalmazás üzemeltetéséről, karbantartásáról, az üzlet megindításáról:</a:t>
            </a:r>
            <a:endParaRPr/>
          </a:p>
          <a:p>
            <a:pPr indent="-285750" lvl="0" marL="285750" rtl="0" algn="l">
              <a:lnSpc>
                <a:spcPct val="120000"/>
              </a:lnSpc>
              <a:spcBef>
                <a:spcPts val="1000"/>
              </a:spcBef>
              <a:spcAft>
                <a:spcPts val="0"/>
              </a:spcAft>
              <a:buSzPct val="142857"/>
              <a:buChar char="•"/>
            </a:pPr>
            <a:r>
              <a:rPr lang="hu-HU"/>
              <a:t>a piacon </a:t>
            </a:r>
            <a:r>
              <a:rPr b="1" lang="hu-HU"/>
              <a:t>be kell vezetni </a:t>
            </a:r>
            <a:r>
              <a:rPr lang="hu-HU"/>
              <a:t>az új értékesítési csatornát, </a:t>
            </a:r>
            <a:r>
              <a:rPr b="1" lang="hu-HU"/>
              <a:t>tájékoztatni</a:t>
            </a:r>
            <a:r>
              <a:rPr lang="hu-HU"/>
              <a:t> kell a meglévő és a lehetséges vevőket, </a:t>
            </a:r>
            <a:r>
              <a:rPr b="1" lang="hu-HU"/>
              <a:t>kommunikálni</a:t>
            </a:r>
            <a:r>
              <a:rPr lang="hu-HU"/>
              <a:t> kell velük</a:t>
            </a:r>
            <a:endParaRPr/>
          </a:p>
          <a:p>
            <a:pPr indent="-285750" lvl="0" marL="285750" rtl="0" algn="l">
              <a:lnSpc>
                <a:spcPct val="120000"/>
              </a:lnSpc>
              <a:spcBef>
                <a:spcPts val="1000"/>
              </a:spcBef>
              <a:spcAft>
                <a:spcPts val="0"/>
              </a:spcAft>
              <a:buSzPct val="142857"/>
              <a:buChar char="•"/>
            </a:pPr>
            <a:r>
              <a:rPr lang="hu-HU"/>
              <a:t>rendszeresen </a:t>
            </a:r>
            <a:r>
              <a:rPr b="1" lang="hu-HU"/>
              <a:t>mérni és értékelni kell az eredményeket</a:t>
            </a:r>
            <a:r>
              <a:rPr lang="hu-HU"/>
              <a:t>, meg kell határozni a szükséges teendőket</a:t>
            </a:r>
            <a:endParaRPr/>
          </a:p>
          <a:p>
            <a:pPr indent="-285750" lvl="0" marL="285750" rtl="0" algn="l">
              <a:lnSpc>
                <a:spcPct val="120000"/>
              </a:lnSpc>
              <a:spcBef>
                <a:spcPts val="1000"/>
              </a:spcBef>
              <a:spcAft>
                <a:spcPts val="0"/>
              </a:spcAft>
              <a:buSzPct val="142857"/>
              <a:buChar char="•"/>
            </a:pPr>
            <a:r>
              <a:rPr lang="hu-HU"/>
              <a:t>gondoskodni kell a </a:t>
            </a:r>
            <a:r>
              <a:rPr b="1" lang="hu-HU"/>
              <a:t>minőség</a:t>
            </a:r>
            <a:r>
              <a:rPr lang="hu-HU"/>
              <a:t> folyamatos fenntartásáról, a rendszer biztonságáról</a:t>
            </a:r>
            <a:endParaRPr/>
          </a:p>
          <a:p>
            <a:pPr indent="-285750" lvl="0" marL="285750" rtl="0" algn="l">
              <a:lnSpc>
                <a:spcPct val="120000"/>
              </a:lnSpc>
              <a:spcBef>
                <a:spcPts val="1000"/>
              </a:spcBef>
              <a:spcAft>
                <a:spcPts val="0"/>
              </a:spcAft>
              <a:buSzPct val="142857"/>
              <a:buChar char="•"/>
            </a:pPr>
            <a:r>
              <a:rPr lang="hu-HU"/>
              <a:t>a kialakított rendszert </a:t>
            </a:r>
            <a:r>
              <a:rPr b="1" lang="hu-HU"/>
              <a:t>karban kell tartani és fejleszteni </a:t>
            </a:r>
            <a:r>
              <a:rPr lang="hu-HU"/>
              <a:t>kell</a:t>
            </a:r>
            <a:endParaRPr/>
          </a:p>
          <a:p>
            <a:pPr indent="-184150" lvl="0" marL="285750" rtl="0" algn="l">
              <a:lnSpc>
                <a:spcPct val="120000"/>
              </a:lnSpc>
              <a:spcBef>
                <a:spcPts val="1000"/>
              </a:spcBef>
              <a:spcAft>
                <a:spcPts val="0"/>
              </a:spcAft>
              <a:buSzPct val="142857"/>
              <a:buNone/>
            </a:pPr>
            <a:r>
              <a:t/>
            </a:r>
            <a:endParaRPr/>
          </a:p>
          <a:p>
            <a:pPr indent="-228600" lvl="0" marL="457200" rtl="0" algn="l">
              <a:lnSpc>
                <a:spcPct val="120000"/>
              </a:lnSpc>
              <a:spcBef>
                <a:spcPts val="1000"/>
              </a:spcBef>
              <a:spcAft>
                <a:spcPts val="0"/>
              </a:spcAft>
              <a:buClr>
                <a:schemeClr val="dk1"/>
              </a:buClr>
              <a:buSzPct val="142857"/>
              <a:buNone/>
            </a:pPr>
            <a:r>
              <a:rPr b="1" lang="hu-HU"/>
              <a:t>A bevezetés és az üzemeltetés során potenciálisan felmerülő költségtípusok:</a:t>
            </a:r>
            <a:endParaRPr/>
          </a:p>
          <a:p>
            <a:pPr indent="-285750" lvl="0" marL="285750" rtl="0" algn="l">
              <a:lnSpc>
                <a:spcPct val="120000"/>
              </a:lnSpc>
              <a:spcBef>
                <a:spcPts val="1000"/>
              </a:spcBef>
              <a:spcAft>
                <a:spcPts val="0"/>
              </a:spcAft>
              <a:buSzPct val="142857"/>
              <a:buChar char="•"/>
            </a:pPr>
            <a:r>
              <a:rPr lang="hu-HU"/>
              <a:t>IT költségek (fejlesztés, karbantartás, üzemeltetés)</a:t>
            </a:r>
            <a:endParaRPr/>
          </a:p>
          <a:p>
            <a:pPr indent="-285750" lvl="0" marL="285750" rtl="0" algn="l">
              <a:lnSpc>
                <a:spcPct val="120000"/>
              </a:lnSpc>
              <a:spcBef>
                <a:spcPts val="1000"/>
              </a:spcBef>
              <a:spcAft>
                <a:spcPts val="0"/>
              </a:spcAft>
              <a:buSzPct val="142857"/>
              <a:buChar char="•"/>
            </a:pPr>
            <a:r>
              <a:rPr lang="hu-HU"/>
              <a:t>belső humán erőforrás költségek (oktatás, új munkaerő felvétel, stb.)</a:t>
            </a:r>
            <a:endParaRPr/>
          </a:p>
          <a:p>
            <a:pPr indent="-285750" lvl="0" marL="285750" rtl="0" algn="l">
              <a:lnSpc>
                <a:spcPct val="120000"/>
              </a:lnSpc>
              <a:spcBef>
                <a:spcPts val="1000"/>
              </a:spcBef>
              <a:spcAft>
                <a:spcPts val="0"/>
              </a:spcAft>
              <a:buSzPct val="142857"/>
              <a:buChar char="•"/>
            </a:pPr>
            <a:r>
              <a:rPr lang="hu-HU"/>
              <a:t>a szükséges egyéb beruházások költségei</a:t>
            </a:r>
            <a:endParaRPr/>
          </a:p>
          <a:p>
            <a:pPr indent="-285750" lvl="0" marL="285750" rtl="0" algn="l">
              <a:lnSpc>
                <a:spcPct val="120000"/>
              </a:lnSpc>
              <a:spcBef>
                <a:spcPts val="1000"/>
              </a:spcBef>
              <a:spcAft>
                <a:spcPts val="0"/>
              </a:spcAft>
              <a:buSzPct val="142857"/>
              <a:buChar char="•"/>
            </a:pPr>
            <a:r>
              <a:rPr lang="hu-HU"/>
              <a:t>az ügyfél kezelés költségei</a:t>
            </a:r>
            <a:endParaRPr/>
          </a:p>
          <a:p>
            <a:pPr indent="-285750" lvl="0" marL="285750" rtl="0" algn="l">
              <a:lnSpc>
                <a:spcPct val="120000"/>
              </a:lnSpc>
              <a:spcBef>
                <a:spcPts val="1000"/>
              </a:spcBef>
              <a:spcAft>
                <a:spcPts val="0"/>
              </a:spcAft>
              <a:buSzPct val="142857"/>
              <a:buChar char="•"/>
            </a:pPr>
            <a:r>
              <a:rPr lang="hu-HU"/>
              <a:t>a logisztikai költségek (amennyiben a folyamatok átszervezésére van szükség)</a:t>
            </a:r>
            <a:endParaRPr/>
          </a:p>
          <a:p>
            <a:pPr indent="-285750" lvl="0" marL="285750" rtl="0" algn="l">
              <a:lnSpc>
                <a:spcPct val="120000"/>
              </a:lnSpc>
              <a:spcBef>
                <a:spcPts val="1000"/>
              </a:spcBef>
              <a:spcAft>
                <a:spcPts val="0"/>
              </a:spcAft>
              <a:buSzPct val="142857"/>
              <a:buChar char="•"/>
            </a:pPr>
            <a:r>
              <a:rPr lang="hu-HU"/>
              <a:t>Marketing költségek</a:t>
            </a:r>
            <a:endParaRPr/>
          </a:p>
          <a:p>
            <a:pPr indent="0" lvl="0" marL="0" rtl="0" algn="l">
              <a:lnSpc>
                <a:spcPct val="90000"/>
              </a:lnSpc>
              <a:spcBef>
                <a:spcPts val="1000"/>
              </a:spcBef>
              <a:spcAft>
                <a:spcPts val="0"/>
              </a:spcAft>
              <a:buSzPct val="160714"/>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Üzleti aspektus</a:t>
            </a:r>
            <a:endParaRPr/>
          </a:p>
        </p:txBody>
      </p:sp>
      <p:sp>
        <p:nvSpPr>
          <p:cNvPr id="219" name="Google Shape;219;p34"/>
          <p:cNvSpPr txBox="1"/>
          <p:nvPr>
            <p:ph idx="1" type="body"/>
          </p:nvPr>
        </p:nvSpPr>
        <p:spPr>
          <a:xfrm>
            <a:off x="321547" y="1403797"/>
            <a:ext cx="11555700" cy="4773028"/>
          </a:xfrm>
          <a:prstGeom prst="rect">
            <a:avLst/>
          </a:prstGeom>
          <a:noFill/>
          <a:ln>
            <a:noFill/>
          </a:ln>
        </p:spPr>
        <p:txBody>
          <a:bodyPr anchorCtr="0" anchor="t" bIns="45700" lIns="91425" spcFirstLastPara="1" rIns="91425" wrap="square" tIns="45700">
            <a:normAutofit fontScale="47500" lnSpcReduction="20000"/>
          </a:bodyPr>
          <a:lstStyle/>
          <a:p>
            <a:pPr indent="-6350" lvl="0" marL="6350" rtl="0" algn="l">
              <a:lnSpc>
                <a:spcPct val="120000"/>
              </a:lnSpc>
              <a:spcBef>
                <a:spcPts val="600"/>
              </a:spcBef>
              <a:spcAft>
                <a:spcPts val="0"/>
              </a:spcAft>
              <a:buSzPct val="120300"/>
              <a:buNone/>
            </a:pPr>
            <a:r>
              <a:rPr b="1" lang="hu-HU"/>
              <a:t>Együttműködési lehetőségek a közösségi gazdaság keretein belül:</a:t>
            </a:r>
            <a:endParaRPr/>
          </a:p>
          <a:p>
            <a:pPr indent="-285750" lvl="0" marL="285750" rtl="0" algn="l">
              <a:lnSpc>
                <a:spcPct val="120000"/>
              </a:lnSpc>
              <a:spcBef>
                <a:spcPts val="600"/>
              </a:spcBef>
              <a:spcAft>
                <a:spcPts val="0"/>
              </a:spcAft>
              <a:buSzPct val="120300"/>
              <a:buChar char="•"/>
            </a:pPr>
            <a:r>
              <a:rPr lang="hu-HU"/>
              <a:t>ágazati információmegosztó portálok létesítése (az információt nem birtokolni, hanem elérni jövedelmezőbb)</a:t>
            </a:r>
            <a:endParaRPr/>
          </a:p>
          <a:p>
            <a:pPr indent="-285750" lvl="0" marL="285750" rtl="0" algn="l">
              <a:lnSpc>
                <a:spcPct val="120000"/>
              </a:lnSpc>
              <a:spcBef>
                <a:spcPts val="600"/>
              </a:spcBef>
              <a:spcAft>
                <a:spcPts val="0"/>
              </a:spcAft>
              <a:buSzPct val="120300"/>
              <a:buChar char="•"/>
            </a:pPr>
            <a:r>
              <a:rPr lang="hu-HU"/>
              <a:t>erőforrás megosztás (termelési eszközök, gyártási vagy csomagolási kapacitás, virtuális erőművek, közös napelem parkok)</a:t>
            </a:r>
            <a:endParaRPr/>
          </a:p>
          <a:p>
            <a:pPr indent="-285750" lvl="0" marL="285750" rtl="0" algn="l">
              <a:lnSpc>
                <a:spcPct val="120000"/>
              </a:lnSpc>
              <a:spcBef>
                <a:spcPts val="600"/>
              </a:spcBef>
              <a:spcAft>
                <a:spcPts val="0"/>
              </a:spcAft>
              <a:buSzPct val="120300"/>
              <a:buChar char="•"/>
            </a:pPr>
            <a:r>
              <a:rPr lang="hu-HU"/>
              <a:t>keresztfinanszírozás (stratégiai befektetés, stratégiai egyezségek informatikai, kommunikációs és marketing cégekkel)</a:t>
            </a:r>
            <a:endParaRPr/>
          </a:p>
          <a:p>
            <a:pPr indent="-285750" lvl="0" marL="285750" rtl="0" algn="l">
              <a:lnSpc>
                <a:spcPct val="120000"/>
              </a:lnSpc>
              <a:spcBef>
                <a:spcPts val="600"/>
              </a:spcBef>
              <a:spcAft>
                <a:spcPts val="0"/>
              </a:spcAft>
              <a:buSzPct val="120300"/>
              <a:buChar char="•"/>
            </a:pPr>
            <a:r>
              <a:rPr lang="hu-HU"/>
              <a:t>értékesítési platformok kialakítása (virtuális piacterek, közös logisztika a kiszállításban)</a:t>
            </a:r>
            <a:endParaRPr/>
          </a:p>
          <a:p>
            <a:pPr indent="-285750" lvl="0" marL="285750" rtl="0" algn="l">
              <a:lnSpc>
                <a:spcPct val="120000"/>
              </a:lnSpc>
              <a:spcBef>
                <a:spcPts val="600"/>
              </a:spcBef>
              <a:spcAft>
                <a:spcPts val="0"/>
              </a:spcAft>
              <a:buSzPct val="120300"/>
              <a:buChar char="•"/>
            </a:pPr>
            <a:r>
              <a:rPr lang="hu-HU"/>
              <a:t>a fogyasztók bevonása (K+F feladatok delegálása, termékfejlesztés, élőállat lízing, lokális termelői és fogyasztói társulások)</a:t>
            </a:r>
            <a:endParaRPr/>
          </a:p>
          <a:p>
            <a:pPr indent="-285750" lvl="0" marL="285750" rtl="0" algn="l">
              <a:lnSpc>
                <a:spcPct val="120000"/>
              </a:lnSpc>
              <a:spcBef>
                <a:spcPts val="600"/>
              </a:spcBef>
              <a:spcAft>
                <a:spcPts val="0"/>
              </a:spcAft>
              <a:buSzPct val="120300"/>
              <a:buChar char="•"/>
            </a:pPr>
            <a:r>
              <a:rPr lang="hu-HU"/>
              <a:t>gépi bérszolgáltatás, kölcsönösségen alapuló munkavégzés, közös inputbeszerzés és értékesítés</a:t>
            </a:r>
            <a:endParaRPr/>
          </a:p>
          <a:p>
            <a:pPr indent="-228600" lvl="0" marL="457200" rtl="0" algn="l">
              <a:lnSpc>
                <a:spcPct val="120000"/>
              </a:lnSpc>
              <a:spcBef>
                <a:spcPts val="600"/>
              </a:spcBef>
              <a:spcAft>
                <a:spcPts val="0"/>
              </a:spcAft>
              <a:buSzPct val="120300"/>
              <a:buNone/>
            </a:pPr>
            <a:r>
              <a:t/>
            </a:r>
            <a:endParaRPr b="1"/>
          </a:p>
          <a:p>
            <a:pPr indent="-6350" lvl="0" marL="6350" rtl="0" algn="l">
              <a:lnSpc>
                <a:spcPct val="120000"/>
              </a:lnSpc>
              <a:spcBef>
                <a:spcPts val="600"/>
              </a:spcBef>
              <a:spcAft>
                <a:spcPts val="0"/>
              </a:spcAft>
              <a:buSzPct val="120300"/>
              <a:buNone/>
            </a:pPr>
            <a:r>
              <a:rPr b="1" lang="hu-HU"/>
              <a:t>Példák hazai együttműködésre:</a:t>
            </a:r>
            <a:endParaRPr/>
          </a:p>
          <a:p>
            <a:pPr indent="-6350" lvl="0" marL="6350" rtl="0" algn="l">
              <a:lnSpc>
                <a:spcPct val="120000"/>
              </a:lnSpc>
              <a:spcBef>
                <a:spcPts val="600"/>
              </a:spcBef>
              <a:spcAft>
                <a:spcPts val="0"/>
              </a:spcAft>
              <a:buSzPct val="120300"/>
              <a:buNone/>
            </a:pPr>
            <a:r>
              <a:rPr lang="hu-HU"/>
              <a:t>Szatyor Közösségek (pl. Kiskosár Bevásárló Közösség – Esztergom, Nyíregyházi Kosár Közösség, Miskolci Zöld Kosár Közösség, Natúr kosár érd)</a:t>
            </a:r>
            <a:endParaRPr/>
          </a:p>
          <a:p>
            <a:pPr indent="-6350" lvl="0" marL="6350" rtl="0" algn="l">
              <a:lnSpc>
                <a:spcPct val="120000"/>
              </a:lnSpc>
              <a:spcBef>
                <a:spcPts val="600"/>
              </a:spcBef>
              <a:spcAft>
                <a:spcPts val="0"/>
              </a:spcAft>
              <a:buSzPct val="120300"/>
              <a:buNone/>
            </a:pPr>
            <a:r>
              <a:rPr lang="hu-HU"/>
              <a:t>Közösségi gazdaságok, kezdeményezések (www.nyitottkert.hu, www.okotarsulas.hu, www.bionium.hu, www.haromkaptar.hu, www.biokert.info )</a:t>
            </a:r>
            <a:endParaRPr/>
          </a:p>
          <a:p>
            <a:pPr indent="-6350" lvl="0" marL="6350" rtl="0" algn="l">
              <a:lnSpc>
                <a:spcPct val="120000"/>
              </a:lnSpc>
              <a:spcBef>
                <a:spcPts val="600"/>
              </a:spcBef>
              <a:spcAft>
                <a:spcPts val="0"/>
              </a:spcAft>
              <a:buSzPct val="120300"/>
              <a:buNone/>
            </a:pPr>
            <a:r>
              <a:t/>
            </a:r>
            <a:endParaRPr/>
          </a:p>
          <a:p>
            <a:pPr indent="-6350" lvl="0" marL="6350" rtl="0" algn="l">
              <a:lnSpc>
                <a:spcPct val="120000"/>
              </a:lnSpc>
              <a:spcBef>
                <a:spcPts val="600"/>
              </a:spcBef>
              <a:spcAft>
                <a:spcPts val="0"/>
              </a:spcAft>
              <a:buSzPct val="120300"/>
              <a:buNone/>
            </a:pPr>
            <a:r>
              <a:rPr b="1" lang="hu-HU"/>
              <a:t>Támogatás, tanácsadást nyújtó szervezetek:</a:t>
            </a:r>
            <a:endParaRPr/>
          </a:p>
          <a:p>
            <a:pPr indent="-6350" lvl="0" marL="6350" rtl="0" algn="l">
              <a:lnSpc>
                <a:spcPct val="120000"/>
              </a:lnSpc>
              <a:spcBef>
                <a:spcPts val="0"/>
              </a:spcBef>
              <a:spcAft>
                <a:spcPts val="0"/>
              </a:spcAft>
              <a:buSzPct val="120300"/>
              <a:buNone/>
            </a:pPr>
            <a:r>
              <a:rPr lang="hu-HU" u="sng">
                <a:solidFill>
                  <a:schemeClr val="hlink"/>
                </a:solidFill>
                <a:hlinkClick r:id="rId3"/>
              </a:rPr>
              <a:t>https://tudatosvasarlo.hu</a:t>
            </a:r>
            <a:r>
              <a:rPr lang="hu-HU"/>
              <a:t> </a:t>
            </a:r>
            <a:endParaRPr/>
          </a:p>
          <a:p>
            <a:pPr indent="-6350" lvl="0" marL="6350" rtl="0" algn="l">
              <a:lnSpc>
                <a:spcPct val="120000"/>
              </a:lnSpc>
              <a:spcBef>
                <a:spcPts val="0"/>
              </a:spcBef>
              <a:spcAft>
                <a:spcPts val="0"/>
              </a:spcAft>
              <a:buSzPct val="120300"/>
              <a:buNone/>
            </a:pPr>
            <a:r>
              <a:rPr lang="hu-HU" u="sng">
                <a:solidFill>
                  <a:schemeClr val="hlink"/>
                </a:solidFill>
                <a:hlinkClick r:id="rId4"/>
              </a:rPr>
              <a:t>https://www.szatyorbolt.hu</a:t>
            </a:r>
            <a:r>
              <a:rPr lang="hu-HU"/>
              <a:t> </a:t>
            </a:r>
            <a:endParaRPr/>
          </a:p>
          <a:p>
            <a:pPr indent="-6350" lvl="0" marL="6350" rtl="0" algn="l">
              <a:lnSpc>
                <a:spcPct val="120000"/>
              </a:lnSpc>
              <a:spcBef>
                <a:spcPts val="0"/>
              </a:spcBef>
              <a:spcAft>
                <a:spcPts val="0"/>
              </a:spcAft>
              <a:buSzPct val="120300"/>
              <a:buNone/>
            </a:pPr>
            <a:r>
              <a:rPr lang="hu-HU" u="sng">
                <a:solidFill>
                  <a:schemeClr val="hlink"/>
                </a:solidFill>
                <a:hlinkClick r:id="rId5"/>
              </a:rPr>
              <a:t>http://szatyoregyesulet.hu</a:t>
            </a:r>
            <a:endParaRPr/>
          </a:p>
          <a:p>
            <a:pPr indent="-6350" lvl="0" marL="6350" rtl="0" algn="l">
              <a:lnSpc>
                <a:spcPct val="120000"/>
              </a:lnSpc>
              <a:spcBef>
                <a:spcPts val="0"/>
              </a:spcBef>
              <a:spcAft>
                <a:spcPts val="0"/>
              </a:spcAft>
              <a:buSzPct val="120300"/>
              <a:buNone/>
            </a:pPr>
            <a:r>
              <a:rPr lang="hu-HU" u="sng">
                <a:solidFill>
                  <a:schemeClr val="hlink"/>
                </a:solidFill>
                <a:hlinkClick r:id="rId6"/>
              </a:rPr>
              <a:t>http://kozertplusz.hu</a:t>
            </a:r>
            <a:r>
              <a:rPr lang="hu-HU"/>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Üzleti aspektus</a:t>
            </a:r>
            <a:endParaRPr/>
          </a:p>
        </p:txBody>
      </p:sp>
      <p:sp>
        <p:nvSpPr>
          <p:cNvPr id="225" name="Google Shape;225;p35"/>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0"/>
              </a:spcBef>
              <a:spcAft>
                <a:spcPts val="0"/>
              </a:spcAft>
              <a:buSzPct val="120300"/>
              <a:buNone/>
            </a:pPr>
            <a:r>
              <a:rPr b="1" lang="hu-HU"/>
              <a:t>Az ötletek kidolgozásához és az együttműködéshez segítséget nyújtó hazai szakmai szervezetek:</a:t>
            </a:r>
            <a:endParaRPr/>
          </a:p>
          <a:p>
            <a:pPr indent="-228600" lvl="0" marL="457200" rtl="0" algn="l">
              <a:lnSpc>
                <a:spcPct val="120000"/>
              </a:lnSpc>
              <a:spcBef>
                <a:spcPts val="0"/>
              </a:spcBef>
              <a:spcAft>
                <a:spcPts val="0"/>
              </a:spcAft>
              <a:buSzPct val="120300"/>
              <a:buNone/>
            </a:pPr>
            <a:r>
              <a:rPr b="1" lang="hu-HU"/>
              <a:t>Sharing Economy Szövetség (SESz) </a:t>
            </a:r>
            <a:endParaRPr/>
          </a:p>
          <a:p>
            <a:pPr indent="-228600" lvl="0" marL="457200" rtl="0" algn="l">
              <a:lnSpc>
                <a:spcPct val="120000"/>
              </a:lnSpc>
              <a:spcBef>
                <a:spcPts val="0"/>
              </a:spcBef>
              <a:spcAft>
                <a:spcPts val="0"/>
              </a:spcAft>
              <a:buSzPct val="120300"/>
              <a:buNone/>
            </a:pPr>
            <a:r>
              <a:rPr lang="hu-HU"/>
              <a:t>https://www.sharingeconomy.hu/</a:t>
            </a:r>
            <a:endParaRPr/>
          </a:p>
          <a:p>
            <a:pPr indent="-228600" lvl="0" marL="457200" rtl="0" algn="l">
              <a:lnSpc>
                <a:spcPct val="120000"/>
              </a:lnSpc>
              <a:spcBef>
                <a:spcPts val="0"/>
              </a:spcBef>
              <a:spcAft>
                <a:spcPts val="0"/>
              </a:spcAft>
              <a:buSzPct val="120300"/>
              <a:buNone/>
            </a:pPr>
            <a:r>
              <a:rPr lang="hu-HU"/>
              <a:t>A nyújtott támogatások:</a:t>
            </a:r>
            <a:endParaRPr/>
          </a:p>
          <a:p>
            <a:pPr indent="-285750" lvl="0" marL="285750" rtl="0" algn="l">
              <a:lnSpc>
                <a:spcPct val="120000"/>
              </a:lnSpc>
              <a:spcBef>
                <a:spcPts val="0"/>
              </a:spcBef>
              <a:spcAft>
                <a:spcPts val="0"/>
              </a:spcAft>
              <a:buSzPct val="120300"/>
              <a:buChar char="•"/>
            </a:pPr>
            <a:r>
              <a:rPr lang="hu-HU"/>
              <a:t>érdekképviselet (segítik a közösségi gazdaság működéséhez szükséges általános feltételrendszer létrejöttét, emellett minden lehetséges fórumon képviselik a vállalkozások és fogyasztók érdekeit)</a:t>
            </a:r>
            <a:endParaRPr/>
          </a:p>
          <a:p>
            <a:pPr indent="-285750" lvl="0" marL="285750" rtl="0" algn="l">
              <a:lnSpc>
                <a:spcPct val="120000"/>
              </a:lnSpc>
              <a:spcBef>
                <a:spcPts val="0"/>
              </a:spcBef>
              <a:spcAft>
                <a:spcPts val="0"/>
              </a:spcAft>
              <a:buSzPct val="120300"/>
              <a:buChar char="•"/>
            </a:pPr>
            <a:r>
              <a:rPr lang="hu-HU"/>
              <a:t>edukáció (támogatják a közösségi gazdasággal kapcsolatos ismeretek elmélyítését, népszerűsítik a sharing economy szellemében működő vállalkozások törekvéseit)</a:t>
            </a:r>
            <a:endParaRPr/>
          </a:p>
          <a:p>
            <a:pPr indent="-285750" lvl="0" marL="285750" rtl="0" algn="l">
              <a:lnSpc>
                <a:spcPct val="120000"/>
              </a:lnSpc>
              <a:spcBef>
                <a:spcPts val="0"/>
              </a:spcBef>
              <a:spcAft>
                <a:spcPts val="0"/>
              </a:spcAft>
              <a:buSzPct val="120300"/>
              <a:buChar char="•"/>
            </a:pPr>
            <a:r>
              <a:rPr lang="hu-HU"/>
              <a:t>szabályozás (támogatják és elősegítik a közösségi gazdasági modellek működéséhez igazodó, minden érintett számára ideális jogi irányelvek és adószabályozás kialakítását)</a:t>
            </a:r>
            <a:endParaRPr/>
          </a:p>
          <a:p>
            <a:pPr indent="-228600" lvl="0" marL="457200" rtl="0" algn="l">
              <a:lnSpc>
                <a:spcPct val="120000"/>
              </a:lnSpc>
              <a:spcBef>
                <a:spcPts val="0"/>
              </a:spcBef>
              <a:spcAft>
                <a:spcPts val="0"/>
              </a:spcAft>
              <a:buSzPct val="120300"/>
              <a:buNone/>
            </a:pPr>
            <a:r>
              <a:rPr b="1" lang="hu-HU"/>
              <a:t>HANGYA</a:t>
            </a:r>
            <a:endParaRPr/>
          </a:p>
          <a:p>
            <a:pPr indent="-228600" lvl="0" marL="457200" rtl="0" algn="l">
              <a:lnSpc>
                <a:spcPct val="120000"/>
              </a:lnSpc>
              <a:spcBef>
                <a:spcPts val="0"/>
              </a:spcBef>
              <a:spcAft>
                <a:spcPts val="0"/>
              </a:spcAft>
              <a:buSzPct val="120300"/>
              <a:buNone/>
            </a:pPr>
            <a:r>
              <a:rPr lang="hu-HU"/>
              <a:t>http://hangyaszov.hu</a:t>
            </a:r>
            <a:endParaRPr/>
          </a:p>
          <a:p>
            <a:pPr indent="-228600" lvl="0" marL="457200" rtl="0" algn="l">
              <a:lnSpc>
                <a:spcPct val="120000"/>
              </a:lnSpc>
              <a:spcBef>
                <a:spcPts val="0"/>
              </a:spcBef>
              <a:spcAft>
                <a:spcPts val="0"/>
              </a:spcAft>
              <a:buSzPct val="120300"/>
              <a:buNone/>
            </a:pPr>
            <a:r>
              <a:rPr lang="hu-HU"/>
              <a:t>A nyújtott támogatások:</a:t>
            </a:r>
            <a:endParaRPr/>
          </a:p>
          <a:p>
            <a:pPr indent="-285750" lvl="0" marL="285750" rtl="0" algn="l">
              <a:lnSpc>
                <a:spcPct val="120000"/>
              </a:lnSpc>
              <a:spcBef>
                <a:spcPts val="0"/>
              </a:spcBef>
              <a:spcAft>
                <a:spcPts val="0"/>
              </a:spcAft>
              <a:buSzPct val="120300"/>
              <a:buChar char="•"/>
            </a:pPr>
            <a:r>
              <a:rPr lang="hu-HU"/>
              <a:t>szövetkezeti érdekképviseleti szervezetként tagjai együttműködésének intézményi keretéül, érdekképviseleti központjául szolgál</a:t>
            </a:r>
            <a:endParaRPr/>
          </a:p>
          <a:p>
            <a:pPr indent="-285750" lvl="0" marL="285750" rtl="0" algn="l">
              <a:lnSpc>
                <a:spcPct val="120000"/>
              </a:lnSpc>
              <a:spcBef>
                <a:spcPts val="0"/>
              </a:spcBef>
              <a:spcAft>
                <a:spcPts val="0"/>
              </a:spcAft>
              <a:buSzPct val="120300"/>
              <a:buChar char="•"/>
            </a:pPr>
            <a:r>
              <a:rPr lang="hu-HU"/>
              <a:t>tagjai felhatalmazása alapján eljár kormányzati szervezeteknél, a Magyar Köztársaság Országggyűlésénél, az európai intézményeknél a tevékenységüket befolyásoló szabályozási környezet számukra kedvező feltételeinek kialakítása érdekében</a:t>
            </a:r>
            <a:endParaRPr/>
          </a:p>
          <a:p>
            <a:pPr indent="-285750" lvl="0" marL="285750" rtl="0" algn="l">
              <a:lnSpc>
                <a:spcPct val="120000"/>
              </a:lnSpc>
              <a:spcBef>
                <a:spcPts val="0"/>
              </a:spcBef>
              <a:spcAft>
                <a:spcPts val="0"/>
              </a:spcAft>
              <a:buSzPct val="120300"/>
              <a:buChar char="•"/>
            </a:pPr>
            <a:r>
              <a:rPr lang="hu-HU"/>
              <a:t>fórumot és kereteket teremt jelentős közérdekű szövetkezési kérdések megvitatására</a:t>
            </a:r>
            <a:endParaRPr/>
          </a:p>
          <a:p>
            <a:pPr indent="-285750" lvl="0" marL="285750" rtl="0" algn="l">
              <a:lnSpc>
                <a:spcPct val="120000"/>
              </a:lnSpc>
              <a:spcBef>
                <a:spcPts val="0"/>
              </a:spcBef>
              <a:spcAft>
                <a:spcPts val="0"/>
              </a:spcAft>
              <a:buSzPct val="120300"/>
              <a:buChar char="•"/>
            </a:pPr>
            <a:r>
              <a:rPr lang="hu-HU"/>
              <a:t>szervezési és tanácsadási segítséget nyújt az önszerveződő termelői szervezetek létesítéséhez, piaci szerepük és pénzügyi kapcsolataik előnyös alakításához;</a:t>
            </a:r>
            <a:endParaRPr/>
          </a:p>
          <a:p>
            <a:pPr indent="-285750" lvl="0" marL="285750" rtl="0" algn="l">
              <a:lnSpc>
                <a:spcPct val="120000"/>
              </a:lnSpc>
              <a:spcBef>
                <a:spcPts val="0"/>
              </a:spcBef>
              <a:spcAft>
                <a:spcPts val="0"/>
              </a:spcAft>
              <a:buSzPct val="120300"/>
              <a:buChar char="•"/>
            </a:pPr>
            <a:r>
              <a:rPr lang="hu-HU"/>
              <a:t>szakmai továbbképzést, gazdálkodási tanácsadási és oktatási tevékenységet folytat</a:t>
            </a:r>
            <a:endParaRPr/>
          </a:p>
          <a:p>
            <a:pPr indent="-285750" lvl="0" marL="285750" rtl="0" algn="l">
              <a:lnSpc>
                <a:spcPct val="120000"/>
              </a:lnSpc>
              <a:spcBef>
                <a:spcPts val="0"/>
              </a:spcBef>
              <a:spcAft>
                <a:spcPts val="0"/>
              </a:spcAft>
              <a:buSzPct val="120300"/>
              <a:buChar char="•"/>
            </a:pPr>
            <a:r>
              <a:rPr lang="hu-HU"/>
              <a:t>hazai és nemzetközi kapcsolataival segíti a szakmai, gazdasági és üzleti kapcsolatok építését</a:t>
            </a:r>
            <a:endParaRPr/>
          </a:p>
          <a:p>
            <a:pPr indent="0" lvl="0" marL="0" rtl="0" algn="l">
              <a:lnSpc>
                <a:spcPct val="90000"/>
              </a:lnSpc>
              <a:spcBef>
                <a:spcPts val="1000"/>
              </a:spcBef>
              <a:spcAft>
                <a:spcPts val="0"/>
              </a:spcAft>
              <a:buSzPct val="135338"/>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Kapcsolódó jogszabályok (e-Kereskedelem)</a:t>
            </a:r>
            <a:endParaRPr/>
          </a:p>
        </p:txBody>
      </p:sp>
      <p:sp>
        <p:nvSpPr>
          <p:cNvPr id="231" name="Google Shape;231;p36"/>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6350" lvl="0" marL="6350" rtl="0" algn="l">
              <a:lnSpc>
                <a:spcPct val="120000"/>
              </a:lnSpc>
              <a:spcBef>
                <a:spcPts val="1000"/>
              </a:spcBef>
              <a:spcAft>
                <a:spcPts val="0"/>
              </a:spcAft>
              <a:buSzPct val="120300"/>
              <a:buNone/>
            </a:pPr>
            <a:r>
              <a:rPr lang="hu-HU" u="sng"/>
              <a:t>Magyar törvények:</a:t>
            </a:r>
            <a:endParaRPr/>
          </a:p>
          <a:p>
            <a:pPr indent="-6350" lvl="0" marL="6350" rtl="0" algn="l">
              <a:lnSpc>
                <a:spcPct val="120000"/>
              </a:lnSpc>
              <a:spcBef>
                <a:spcPts val="1000"/>
              </a:spcBef>
              <a:spcAft>
                <a:spcPts val="0"/>
              </a:spcAft>
              <a:buSzPct val="120300"/>
              <a:buNone/>
            </a:pPr>
            <a:r>
              <a:rPr lang="hu-HU"/>
              <a:t>1997. évi CLV. Törvény (</a:t>
            </a:r>
            <a:r>
              <a:rPr i="1" lang="hu-HU"/>
              <a:t>a fogyasztóvédelemről</a:t>
            </a:r>
            <a:r>
              <a:rPr lang="hu-HU"/>
              <a:t>) (</a:t>
            </a:r>
            <a:r>
              <a:rPr b="1" lang="hu-HU"/>
              <a:t>Ftv.</a:t>
            </a:r>
            <a:r>
              <a:rPr lang="hu-HU"/>
              <a:t>)</a:t>
            </a:r>
            <a:endParaRPr/>
          </a:p>
          <a:p>
            <a:pPr indent="-6350" lvl="0" marL="6350" rtl="0" algn="l">
              <a:lnSpc>
                <a:spcPct val="120000"/>
              </a:lnSpc>
              <a:spcBef>
                <a:spcPts val="1000"/>
              </a:spcBef>
              <a:spcAft>
                <a:spcPts val="0"/>
              </a:spcAft>
              <a:buSzPct val="120300"/>
              <a:buNone/>
            </a:pPr>
            <a:r>
              <a:rPr lang="hu-HU"/>
              <a:t>2001. évi CVIII. Törvény (</a:t>
            </a:r>
            <a:r>
              <a:rPr i="1" lang="hu-HU"/>
              <a:t>az elektronikus kereskedelmi szolgáltatások, valamint az információs társadalommal összefüggő szolgáltatások egyes kérdéseiről</a:t>
            </a:r>
            <a:r>
              <a:rPr lang="hu-HU"/>
              <a:t>) (</a:t>
            </a:r>
            <a:r>
              <a:rPr b="1" lang="hu-HU"/>
              <a:t>Ekertv.</a:t>
            </a:r>
            <a:r>
              <a:rPr lang="hu-HU"/>
              <a:t>) </a:t>
            </a:r>
            <a:endParaRPr/>
          </a:p>
          <a:p>
            <a:pPr indent="-6350" lvl="0" marL="6350" rtl="0" algn="l">
              <a:lnSpc>
                <a:spcPct val="120000"/>
              </a:lnSpc>
              <a:spcBef>
                <a:spcPts val="1000"/>
              </a:spcBef>
              <a:spcAft>
                <a:spcPts val="0"/>
              </a:spcAft>
              <a:buSzPct val="120300"/>
              <a:buNone/>
            </a:pPr>
            <a:r>
              <a:rPr lang="hu-HU"/>
              <a:t>2005. évi CLXIV. Törvény (</a:t>
            </a:r>
            <a:r>
              <a:rPr i="1" lang="hu-HU"/>
              <a:t>a kereskedelemről</a:t>
            </a:r>
            <a:r>
              <a:rPr lang="hu-HU"/>
              <a:t>) (</a:t>
            </a:r>
            <a:r>
              <a:rPr b="1" lang="hu-HU"/>
              <a:t>Kertv.</a:t>
            </a:r>
            <a:r>
              <a:rPr lang="hu-HU"/>
              <a:t>)</a:t>
            </a:r>
            <a:endParaRPr/>
          </a:p>
          <a:p>
            <a:pPr indent="-6350" lvl="0" marL="6350" rtl="0" algn="l">
              <a:lnSpc>
                <a:spcPct val="120000"/>
              </a:lnSpc>
              <a:spcBef>
                <a:spcPts val="1000"/>
              </a:spcBef>
              <a:spcAft>
                <a:spcPts val="0"/>
              </a:spcAft>
              <a:buSzPct val="120300"/>
              <a:buNone/>
            </a:pPr>
            <a:r>
              <a:rPr lang="hu-HU"/>
              <a:t>2008. évi XLVIII. Törvény (</a:t>
            </a:r>
            <a:r>
              <a:rPr i="1" lang="hu-HU"/>
              <a:t>a gazdasági reklámtevékenység alapvető feltételeiről és egyes korlátairól</a:t>
            </a:r>
            <a:r>
              <a:rPr lang="hu-HU"/>
              <a:t>) (</a:t>
            </a:r>
            <a:r>
              <a:rPr b="1" lang="hu-HU"/>
              <a:t>Reklámtv.</a:t>
            </a:r>
            <a:r>
              <a:rPr lang="hu-HU"/>
              <a:t>)</a:t>
            </a:r>
            <a:endParaRPr/>
          </a:p>
          <a:p>
            <a:pPr indent="-6350" lvl="0" marL="6350" rtl="0" algn="l">
              <a:lnSpc>
                <a:spcPct val="120000"/>
              </a:lnSpc>
              <a:spcBef>
                <a:spcPts val="1000"/>
              </a:spcBef>
              <a:spcAft>
                <a:spcPts val="0"/>
              </a:spcAft>
              <a:buSzPct val="120300"/>
              <a:buNone/>
            </a:pPr>
            <a:r>
              <a:rPr lang="hu-HU"/>
              <a:t>2009. évi CXV. Törvény (</a:t>
            </a:r>
            <a:r>
              <a:rPr i="1" lang="hu-HU"/>
              <a:t>az egyéni vállalkozóról és az egyéni cégről</a:t>
            </a:r>
            <a:r>
              <a:rPr lang="hu-HU"/>
              <a:t>) (</a:t>
            </a:r>
            <a:r>
              <a:rPr b="1" lang="hu-HU"/>
              <a:t>Evtv.</a:t>
            </a:r>
            <a:r>
              <a:rPr lang="hu-HU"/>
              <a:t>)</a:t>
            </a:r>
            <a:endParaRPr/>
          </a:p>
          <a:p>
            <a:pPr indent="-6350" lvl="0" marL="6350" rtl="0" algn="l">
              <a:lnSpc>
                <a:spcPct val="120000"/>
              </a:lnSpc>
              <a:spcBef>
                <a:spcPts val="1000"/>
              </a:spcBef>
              <a:spcAft>
                <a:spcPts val="0"/>
              </a:spcAft>
              <a:buSzPct val="120300"/>
              <a:buNone/>
            </a:pPr>
            <a:r>
              <a:rPr lang="hu-HU"/>
              <a:t>2011. évi CXII. Törvény (</a:t>
            </a:r>
            <a:r>
              <a:rPr i="1" lang="hu-HU"/>
              <a:t>az információs önrendelkezési jogról és az információszabadságról</a:t>
            </a:r>
            <a:r>
              <a:rPr lang="hu-HU"/>
              <a:t>) (</a:t>
            </a:r>
            <a:r>
              <a:rPr b="1" lang="hu-HU"/>
              <a:t>Infotv.</a:t>
            </a:r>
            <a:r>
              <a:rPr lang="hu-HU"/>
              <a:t>)</a:t>
            </a:r>
            <a:endParaRPr/>
          </a:p>
          <a:p>
            <a:pPr indent="-6350" lvl="0" marL="6350" rtl="0" algn="l">
              <a:lnSpc>
                <a:spcPct val="120000"/>
              </a:lnSpc>
              <a:spcBef>
                <a:spcPts val="1000"/>
              </a:spcBef>
              <a:spcAft>
                <a:spcPts val="0"/>
              </a:spcAft>
              <a:buSzPct val="120300"/>
              <a:buNone/>
            </a:pPr>
            <a:r>
              <a:rPr lang="hu-HU"/>
              <a:t>2013. évi V. törvény (</a:t>
            </a:r>
            <a:r>
              <a:rPr i="1" lang="hu-HU"/>
              <a:t>a Polgári Törvénykönyvről</a:t>
            </a:r>
            <a:r>
              <a:rPr lang="hu-HU"/>
              <a:t>) (</a:t>
            </a:r>
            <a:r>
              <a:rPr b="1" lang="hu-HU"/>
              <a:t>Ptk</a:t>
            </a:r>
            <a:r>
              <a:rPr lang="hu-HU"/>
              <a:t>.)</a:t>
            </a:r>
            <a:endParaRPr/>
          </a:p>
          <a:p>
            <a:pPr indent="-6350" lvl="0" marL="6350" rtl="0" algn="l">
              <a:lnSpc>
                <a:spcPct val="120000"/>
              </a:lnSpc>
              <a:spcBef>
                <a:spcPts val="1000"/>
              </a:spcBef>
              <a:spcAft>
                <a:spcPts val="0"/>
              </a:spcAft>
              <a:buSzPct val="120300"/>
              <a:buNone/>
            </a:pPr>
            <a:r>
              <a:t/>
            </a:r>
            <a:endParaRPr/>
          </a:p>
          <a:p>
            <a:pPr indent="-6350" lvl="0" marL="6350" rtl="0" algn="l">
              <a:lnSpc>
                <a:spcPct val="120000"/>
              </a:lnSpc>
              <a:spcBef>
                <a:spcPts val="1000"/>
              </a:spcBef>
              <a:spcAft>
                <a:spcPts val="0"/>
              </a:spcAft>
              <a:buSzPct val="120300"/>
              <a:buNone/>
            </a:pPr>
            <a:r>
              <a:rPr lang="hu-HU" u="sng"/>
              <a:t>Kormány rendeletek:</a:t>
            </a:r>
            <a:endParaRPr/>
          </a:p>
          <a:p>
            <a:pPr indent="-6350" lvl="0" marL="6350" rtl="0" algn="l">
              <a:lnSpc>
                <a:spcPct val="120000"/>
              </a:lnSpc>
              <a:spcBef>
                <a:spcPts val="1000"/>
              </a:spcBef>
              <a:spcAft>
                <a:spcPts val="0"/>
              </a:spcAft>
              <a:buSzPct val="120300"/>
              <a:buNone/>
            </a:pPr>
            <a:r>
              <a:rPr lang="hu-HU"/>
              <a:t>210/2009. (IX. 29.) Korm. Rendelet (</a:t>
            </a:r>
            <a:r>
              <a:rPr i="1" lang="hu-HU"/>
              <a:t>a kereskedelmi tevékenységek végzésének feltételeiről</a:t>
            </a:r>
            <a:r>
              <a:rPr lang="hu-HU"/>
              <a:t>) (</a:t>
            </a:r>
            <a:r>
              <a:rPr b="1" lang="hu-HU"/>
              <a:t>KerR.)</a:t>
            </a:r>
            <a:endParaRPr/>
          </a:p>
          <a:p>
            <a:pPr indent="-6350" lvl="0" marL="6350" rtl="0" algn="l">
              <a:lnSpc>
                <a:spcPct val="120000"/>
              </a:lnSpc>
              <a:spcBef>
                <a:spcPts val="1000"/>
              </a:spcBef>
              <a:spcAft>
                <a:spcPts val="0"/>
              </a:spcAft>
              <a:buSzPct val="120300"/>
              <a:buNone/>
            </a:pPr>
            <a:r>
              <a:rPr lang="hu-HU"/>
              <a:t>45/2014. (II. 26.) Korm. Rendelet (</a:t>
            </a:r>
            <a:r>
              <a:rPr i="1" lang="hu-HU"/>
              <a:t>a fogyasztó és a vállalkozás közötti szerződések részletes szabályairól</a:t>
            </a:r>
            <a:r>
              <a:rPr lang="hu-HU"/>
              <a:t>) (</a:t>
            </a:r>
            <a:r>
              <a:rPr b="1" lang="hu-HU"/>
              <a:t>EkerR.</a:t>
            </a:r>
            <a:r>
              <a:rPr lang="hu-HU"/>
              <a:t>)</a:t>
            </a:r>
            <a:endParaRPr/>
          </a:p>
          <a:p>
            <a:pPr indent="0" lvl="0" marL="0" rtl="0" algn="l">
              <a:lnSpc>
                <a:spcPct val="90000"/>
              </a:lnSpc>
              <a:spcBef>
                <a:spcPts val="1000"/>
              </a:spcBef>
              <a:spcAft>
                <a:spcPts val="0"/>
              </a:spcAft>
              <a:buSzPct val="135338"/>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Kapcsolódó jogszabályok (Közösségi Gazdaság)</a:t>
            </a:r>
            <a:endParaRPr/>
          </a:p>
        </p:txBody>
      </p:sp>
      <p:sp>
        <p:nvSpPr>
          <p:cNvPr id="237" name="Google Shape;237;p37"/>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55000" lnSpcReduction="20000"/>
          </a:bodyPr>
          <a:lstStyle/>
          <a:p>
            <a:pPr indent="-6350" lvl="0" marL="6350" rtl="0" algn="l">
              <a:lnSpc>
                <a:spcPct val="120000"/>
              </a:lnSpc>
              <a:spcBef>
                <a:spcPts val="1000"/>
              </a:spcBef>
              <a:spcAft>
                <a:spcPts val="0"/>
              </a:spcAft>
              <a:buSzPct val="103896"/>
              <a:buNone/>
            </a:pPr>
            <a:r>
              <a:rPr b="1" lang="hu-HU"/>
              <a:t>Irányelvek:</a:t>
            </a:r>
            <a:endParaRPr/>
          </a:p>
          <a:p>
            <a:pPr indent="-6350" lvl="0" marL="6350" rtl="0" algn="l">
              <a:lnSpc>
                <a:spcPct val="120000"/>
              </a:lnSpc>
              <a:spcBef>
                <a:spcPts val="1000"/>
              </a:spcBef>
              <a:spcAft>
                <a:spcPts val="0"/>
              </a:spcAft>
              <a:buSzPct val="103896"/>
              <a:buNone/>
            </a:pPr>
            <a:r>
              <a:rPr lang="hu-HU"/>
              <a:t>Az Európai Parlament és a Tanács 2000/31/EK irányelve (Elektronikus kereskedelemről szóló irányelv) (2000. június 8.)</a:t>
            </a:r>
            <a:endParaRPr/>
          </a:p>
          <a:p>
            <a:pPr indent="-6350" lvl="0" marL="6350" rtl="0" algn="l">
              <a:lnSpc>
                <a:spcPct val="120000"/>
              </a:lnSpc>
              <a:spcBef>
                <a:spcPts val="1000"/>
              </a:spcBef>
              <a:spcAft>
                <a:spcPts val="0"/>
              </a:spcAft>
              <a:buSzPct val="103896"/>
              <a:buNone/>
            </a:pPr>
            <a:r>
              <a:t/>
            </a:r>
            <a:endParaRPr/>
          </a:p>
          <a:p>
            <a:pPr indent="-6350" lvl="0" marL="6350" rtl="0" algn="l">
              <a:lnSpc>
                <a:spcPct val="120000"/>
              </a:lnSpc>
              <a:spcBef>
                <a:spcPts val="1000"/>
              </a:spcBef>
              <a:spcAft>
                <a:spcPts val="0"/>
              </a:spcAft>
              <a:buSzPct val="103896"/>
              <a:buNone/>
            </a:pPr>
            <a:r>
              <a:rPr lang="hu-HU"/>
              <a:t>Az Európai Bizottság Közleménye (</a:t>
            </a:r>
            <a:r>
              <a:rPr i="1" lang="hu-HU"/>
              <a:t>A közösségi gazdaságra vonatkozó európai menetrend</a:t>
            </a:r>
            <a:r>
              <a:rPr lang="hu-HU"/>
              <a:t>) (2016)</a:t>
            </a:r>
            <a:endParaRPr/>
          </a:p>
          <a:p>
            <a:pPr indent="-6350" lvl="0" marL="6350" rtl="0" algn="l">
              <a:lnSpc>
                <a:spcPct val="120000"/>
              </a:lnSpc>
              <a:spcBef>
                <a:spcPts val="1000"/>
              </a:spcBef>
              <a:spcAft>
                <a:spcPts val="0"/>
              </a:spcAft>
              <a:buSzPct val="103896"/>
              <a:buNone/>
            </a:pPr>
            <a:r>
              <a:rPr lang="hu-HU"/>
              <a:t>Ez a dokumentum olyan, nem kötelező iránymutatás, amely arról szól, hogy a hatályos uniós jogszabályok hogyan alkalmazandók a közösségi gazdaság vonatkozásában, és a piaci szereplőket és a közigazgatási szerveket érintő alapvető kérdésekkel foglalkozik.</a:t>
            </a:r>
            <a:endParaRPr/>
          </a:p>
          <a:p>
            <a:pPr indent="-6350" lvl="0" marL="6350" rtl="0" algn="l">
              <a:lnSpc>
                <a:spcPct val="120000"/>
              </a:lnSpc>
              <a:spcBef>
                <a:spcPts val="1000"/>
              </a:spcBef>
              <a:spcAft>
                <a:spcPts val="0"/>
              </a:spcAft>
              <a:buSzPct val="103896"/>
              <a:buNone/>
            </a:pPr>
            <a:r>
              <a:rPr b="1" lang="hu-HU"/>
              <a:t>A fenti menetrendben érintett területek: </a:t>
            </a:r>
            <a:r>
              <a:rPr lang="hu-HU"/>
              <a:t>a megosztás alapú gazdaság definiálása, piacra jutási követelmények, felelősségi rendszerek, a felhasználók védelme, a sharing economy egyéni vállalkozók és munkavállalók közötti kapcsolata, az adózás.</a:t>
            </a:r>
            <a:endParaRPr/>
          </a:p>
          <a:p>
            <a:pPr indent="-6350" lvl="0" marL="6350" rtl="0" algn="l">
              <a:lnSpc>
                <a:spcPct val="120000"/>
              </a:lnSpc>
              <a:spcBef>
                <a:spcPts val="1000"/>
              </a:spcBef>
              <a:spcAft>
                <a:spcPts val="0"/>
              </a:spcAft>
              <a:buSzPct val="103896"/>
              <a:buNone/>
            </a:pPr>
            <a:r>
              <a:rPr lang="hu-HU"/>
              <a:t>Hangsúlyozza: </a:t>
            </a:r>
            <a:r>
              <a:rPr i="1" lang="hu-HU"/>
              <a:t>„a közleményben adott iránymutatás elsősorban a gazdasági tevékenységekkel foglalkozik.”</a:t>
            </a:r>
            <a:endParaRPr/>
          </a:p>
          <a:p>
            <a:pPr indent="-6350" lvl="0" marL="6350" rtl="0" algn="l">
              <a:lnSpc>
                <a:spcPct val="120000"/>
              </a:lnSpc>
              <a:spcBef>
                <a:spcPts val="1000"/>
              </a:spcBef>
              <a:spcAft>
                <a:spcPts val="0"/>
              </a:spcAft>
              <a:buSzPct val="103896"/>
              <a:buNone/>
            </a:pPr>
            <a:r>
              <a:rPr lang="hu-HU"/>
              <a:t>Ez alapján, az uniós jog értelmében a díjmentesen, költségmegosztással vagy térítés fejében nyújtott szolgáltatások nem minősülnek gazdasági tevékenységnek, ezért ezek kérdéskörét a közlemény nem érinti.</a:t>
            </a:r>
            <a:endParaRPr/>
          </a:p>
          <a:p>
            <a:pPr indent="0" lvl="0" marL="0" rtl="0" algn="l">
              <a:lnSpc>
                <a:spcPct val="120000"/>
              </a:lnSpc>
              <a:spcBef>
                <a:spcPts val="1000"/>
              </a:spcBef>
              <a:spcAft>
                <a:spcPts val="0"/>
              </a:spcAft>
              <a:buSzPct val="116883"/>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E-Kereskedelem használati előnyök bemutatása</a:t>
            </a:r>
            <a:endParaRPr/>
          </a:p>
        </p:txBody>
      </p:sp>
      <p:sp>
        <p:nvSpPr>
          <p:cNvPr id="243" name="Google Shape;243;p38"/>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55000" lnSpcReduction="20000"/>
          </a:bodyPr>
          <a:lstStyle/>
          <a:p>
            <a:pPr indent="-6350" lvl="0" marL="6350" rtl="0" algn="l">
              <a:lnSpc>
                <a:spcPct val="120000"/>
              </a:lnSpc>
              <a:spcBef>
                <a:spcPts val="1000"/>
              </a:spcBef>
              <a:spcAft>
                <a:spcPts val="0"/>
              </a:spcAft>
              <a:buSzPct val="103896"/>
              <a:buNone/>
            </a:pPr>
            <a:r>
              <a:rPr b="1" lang="hu-HU"/>
              <a:t>Milyen megoldásokat kínálnak a virtuális értékesítési rendszerek a klasszikus kereskedelem gyenge pontjaira?</a:t>
            </a:r>
            <a:endParaRPr/>
          </a:p>
          <a:p>
            <a:pPr indent="-6350" lvl="0" marL="6350" rtl="0" algn="l">
              <a:lnSpc>
                <a:spcPct val="120000"/>
              </a:lnSpc>
              <a:spcBef>
                <a:spcPts val="1000"/>
              </a:spcBef>
              <a:spcAft>
                <a:spcPts val="0"/>
              </a:spcAft>
              <a:buSzPct val="103896"/>
              <a:buNone/>
            </a:pPr>
            <a:r>
              <a:t/>
            </a:r>
            <a:endParaRPr b="1"/>
          </a:p>
          <a:p>
            <a:pPr indent="-6350" lvl="0" marL="6350" rtl="0" algn="l">
              <a:lnSpc>
                <a:spcPct val="120000"/>
              </a:lnSpc>
              <a:spcBef>
                <a:spcPts val="1000"/>
              </a:spcBef>
              <a:spcAft>
                <a:spcPts val="0"/>
              </a:spcAft>
              <a:buSzPct val="103896"/>
              <a:buNone/>
            </a:pPr>
            <a:r>
              <a:rPr b="1" lang="hu-HU"/>
              <a:t>Az e-kereskedelem jellegzetes technológiai vonásainak üzleti jelentősége:</a:t>
            </a:r>
            <a:endParaRPr/>
          </a:p>
          <a:p>
            <a:pPr indent="-6350" lvl="0" marL="6350" rtl="0" algn="l">
              <a:lnSpc>
                <a:spcPct val="120000"/>
              </a:lnSpc>
              <a:spcBef>
                <a:spcPts val="1000"/>
              </a:spcBef>
              <a:spcAft>
                <a:spcPts val="0"/>
              </a:spcAft>
              <a:buSzPct val="103896"/>
              <a:buNone/>
            </a:pPr>
            <a:r>
              <a:rPr b="1" lang="hu-HU"/>
              <a:t>Mindenhol elérhető </a:t>
            </a:r>
            <a:r>
              <a:rPr lang="hu-HU"/>
              <a:t>– A piac kiszabadul a földrajzi határok közül. A termelő </a:t>
            </a:r>
            <a:r>
              <a:rPr b="1" lang="hu-HU"/>
              <a:t>több fogyasztóhoz juthat el, gyorsabban</a:t>
            </a:r>
            <a:r>
              <a:rPr lang="hu-HU"/>
              <a:t>.</a:t>
            </a:r>
            <a:endParaRPr/>
          </a:p>
          <a:p>
            <a:pPr indent="-6350" lvl="0" marL="6350" rtl="0" algn="l">
              <a:lnSpc>
                <a:spcPct val="120000"/>
              </a:lnSpc>
              <a:spcBef>
                <a:spcPts val="1000"/>
              </a:spcBef>
              <a:spcAft>
                <a:spcPts val="0"/>
              </a:spcAft>
              <a:buSzPct val="103896"/>
              <a:buNone/>
            </a:pPr>
            <a:r>
              <a:rPr b="1" lang="hu-HU"/>
              <a:t>Globalitás</a:t>
            </a:r>
            <a:r>
              <a:rPr lang="hu-HU"/>
              <a:t> – A virtuális piactéren a vállalatok is könnyen elérik egymást, </a:t>
            </a:r>
            <a:r>
              <a:rPr b="1" lang="hu-HU"/>
              <a:t>megoszthatják a piaci információkat, kereskedhetnek</a:t>
            </a:r>
            <a:r>
              <a:rPr lang="hu-HU"/>
              <a:t>.</a:t>
            </a:r>
            <a:endParaRPr/>
          </a:p>
          <a:p>
            <a:pPr indent="-6350" lvl="0" marL="6350" rtl="0" algn="l">
              <a:lnSpc>
                <a:spcPct val="120000"/>
              </a:lnSpc>
              <a:spcBef>
                <a:spcPts val="1000"/>
              </a:spcBef>
              <a:spcAft>
                <a:spcPts val="0"/>
              </a:spcAft>
              <a:buSzPct val="103896"/>
              <a:buNone/>
            </a:pPr>
            <a:r>
              <a:rPr b="1" lang="hu-HU"/>
              <a:t>Általános szabványok- </a:t>
            </a:r>
            <a:r>
              <a:rPr lang="hu-HU"/>
              <a:t>Minden vállalat számára ugyanazon, </a:t>
            </a:r>
            <a:r>
              <a:rPr b="1" lang="hu-HU"/>
              <a:t>kedvező árú </a:t>
            </a:r>
            <a:r>
              <a:rPr lang="hu-HU"/>
              <a:t>globális </a:t>
            </a:r>
            <a:r>
              <a:rPr b="1" lang="hu-HU"/>
              <a:t>technológiai szabvány </a:t>
            </a:r>
            <a:r>
              <a:rPr lang="hu-HU"/>
              <a:t>áll rendelkezésre.</a:t>
            </a:r>
            <a:endParaRPr/>
          </a:p>
          <a:p>
            <a:pPr indent="-6350" lvl="0" marL="6350" rtl="0" algn="l">
              <a:lnSpc>
                <a:spcPct val="120000"/>
              </a:lnSpc>
              <a:spcBef>
                <a:spcPts val="1000"/>
              </a:spcBef>
              <a:spcAft>
                <a:spcPts val="0"/>
              </a:spcAft>
              <a:buSzPct val="103896"/>
              <a:buNone/>
            </a:pPr>
            <a:r>
              <a:rPr b="1" lang="hu-HU"/>
              <a:t>Gazdag tartalom </a:t>
            </a:r>
            <a:r>
              <a:rPr lang="hu-HU"/>
              <a:t>– Célzott, vevőre szabott marketing üzenetek. </a:t>
            </a:r>
            <a:r>
              <a:rPr b="1" lang="hu-HU"/>
              <a:t>Adminisztrációs és értékesítési költségek csökkenthetők</a:t>
            </a:r>
            <a:r>
              <a:rPr lang="hu-HU"/>
              <a:t>. </a:t>
            </a:r>
            <a:endParaRPr/>
          </a:p>
          <a:p>
            <a:pPr indent="-6350" lvl="0" marL="6350" rtl="0" algn="l">
              <a:lnSpc>
                <a:spcPct val="120000"/>
              </a:lnSpc>
              <a:spcBef>
                <a:spcPts val="1000"/>
              </a:spcBef>
              <a:spcAft>
                <a:spcPts val="0"/>
              </a:spcAft>
              <a:buSzPct val="103896"/>
              <a:buNone/>
            </a:pPr>
            <a:r>
              <a:rPr b="1" lang="hu-HU"/>
              <a:t>Interaktivitás</a:t>
            </a:r>
            <a:r>
              <a:rPr lang="hu-HU"/>
              <a:t> – A fogyasztó része lesz a termékek fejlesztésének és értékesítésének. </a:t>
            </a:r>
            <a:r>
              <a:rPr b="1" lang="hu-HU"/>
              <a:t>Csökkenek a marketing költségek</a:t>
            </a:r>
            <a:r>
              <a:rPr lang="hu-HU"/>
              <a:t>.</a:t>
            </a:r>
            <a:endParaRPr/>
          </a:p>
          <a:p>
            <a:pPr indent="-6350" lvl="0" marL="6350" rtl="0" algn="l">
              <a:lnSpc>
                <a:spcPct val="120000"/>
              </a:lnSpc>
              <a:spcBef>
                <a:spcPts val="1000"/>
              </a:spcBef>
              <a:spcAft>
                <a:spcPts val="0"/>
              </a:spcAft>
              <a:buSzPct val="103896"/>
              <a:buNone/>
            </a:pPr>
            <a:r>
              <a:rPr b="1" lang="hu-HU"/>
              <a:t>Információ sűrűség </a:t>
            </a:r>
            <a:r>
              <a:rPr lang="hu-HU"/>
              <a:t>– Az </a:t>
            </a:r>
            <a:r>
              <a:rPr b="1" lang="hu-HU"/>
              <a:t>információfeldolgozás</a:t>
            </a:r>
            <a:r>
              <a:rPr lang="hu-HU"/>
              <a:t>, </a:t>
            </a:r>
            <a:r>
              <a:rPr b="1" lang="hu-HU"/>
              <a:t>tárolás</a:t>
            </a:r>
            <a:r>
              <a:rPr lang="hu-HU"/>
              <a:t> és </a:t>
            </a:r>
            <a:r>
              <a:rPr b="1" lang="hu-HU"/>
              <a:t>kommunikáció költségei </a:t>
            </a:r>
            <a:r>
              <a:rPr lang="hu-HU"/>
              <a:t>drasztikusan </a:t>
            </a:r>
            <a:r>
              <a:rPr b="1" lang="hu-HU"/>
              <a:t>csökkennek</a:t>
            </a:r>
            <a:r>
              <a:rPr lang="hu-HU"/>
              <a:t>, az információ pontossága és aktualitása sokat javul.</a:t>
            </a:r>
            <a:endParaRPr/>
          </a:p>
          <a:p>
            <a:pPr indent="-6350" lvl="0" marL="6350" rtl="0" algn="l">
              <a:lnSpc>
                <a:spcPct val="120000"/>
              </a:lnSpc>
              <a:spcBef>
                <a:spcPts val="1000"/>
              </a:spcBef>
              <a:spcAft>
                <a:spcPts val="0"/>
              </a:spcAft>
              <a:buSzPct val="103896"/>
              <a:buNone/>
            </a:pPr>
            <a:r>
              <a:rPr b="1" lang="hu-HU"/>
              <a:t>Kapacitás</a:t>
            </a:r>
            <a:r>
              <a:rPr lang="hu-HU"/>
              <a:t> – Több termék bemutatására és értékesítésére van lehetőség. </a:t>
            </a:r>
            <a:r>
              <a:rPr b="1" lang="hu-HU"/>
              <a:t>Csökkenek a polcon tartás költségei</a:t>
            </a:r>
            <a:r>
              <a:rPr lang="hu-HU"/>
              <a:t>, nő a jövedelmezőség. </a:t>
            </a:r>
            <a:endParaRPr/>
          </a:p>
          <a:p>
            <a:pPr indent="-6350" lvl="0" marL="6350" rtl="0" algn="l">
              <a:lnSpc>
                <a:spcPct val="120000"/>
              </a:lnSpc>
              <a:spcBef>
                <a:spcPts val="1000"/>
              </a:spcBef>
              <a:spcAft>
                <a:spcPts val="0"/>
              </a:spcAft>
              <a:buSzPct val="103896"/>
              <a:buNone/>
            </a:pPr>
            <a:r>
              <a:rPr b="1" lang="hu-HU"/>
              <a:t>A közvetítő kereskedelem súlya csökken </a:t>
            </a:r>
            <a:r>
              <a:rPr lang="hu-HU"/>
              <a:t>– Rövidebb lesz az ellátási lánc, </a:t>
            </a:r>
            <a:r>
              <a:rPr b="1" lang="hu-HU"/>
              <a:t>nő a jövedelmezőség</a:t>
            </a:r>
            <a:r>
              <a:rPr lang="hu-HU"/>
              <a:t>.</a:t>
            </a:r>
            <a:endParaRPr/>
          </a:p>
          <a:p>
            <a:pPr indent="0" lvl="0" marL="0" rtl="0" algn="l">
              <a:lnSpc>
                <a:spcPct val="90000"/>
              </a:lnSpc>
              <a:spcBef>
                <a:spcPts val="1000"/>
              </a:spcBef>
              <a:spcAft>
                <a:spcPts val="0"/>
              </a:spcAft>
              <a:buSzPct val="116883"/>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E-Kereskedelem használati előnyök bemutatása</a:t>
            </a:r>
            <a:endParaRPr/>
          </a:p>
        </p:txBody>
      </p:sp>
      <p:sp>
        <p:nvSpPr>
          <p:cNvPr id="249" name="Google Shape;249;p39"/>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55000" lnSpcReduction="20000"/>
          </a:bodyPr>
          <a:lstStyle/>
          <a:p>
            <a:pPr indent="-6350" lvl="0" marL="6350" rtl="0" algn="l">
              <a:lnSpc>
                <a:spcPct val="120000"/>
              </a:lnSpc>
              <a:spcBef>
                <a:spcPts val="1000"/>
              </a:spcBef>
              <a:spcAft>
                <a:spcPts val="0"/>
              </a:spcAft>
              <a:buSzPct val="103896"/>
              <a:buNone/>
            </a:pPr>
            <a:r>
              <a:rPr b="1" lang="hu-HU"/>
              <a:t>Költségcsökkentési mechanizmusok I.</a:t>
            </a:r>
            <a:endParaRPr/>
          </a:p>
          <a:p>
            <a:pPr indent="-6350" lvl="0" marL="6350" rtl="0" algn="l">
              <a:lnSpc>
                <a:spcPct val="120000"/>
              </a:lnSpc>
              <a:spcBef>
                <a:spcPts val="1000"/>
              </a:spcBef>
              <a:spcAft>
                <a:spcPts val="0"/>
              </a:spcAft>
              <a:buSzPct val="103896"/>
              <a:buNone/>
            </a:pPr>
            <a:r>
              <a:rPr lang="hu-HU"/>
              <a:t>CÉL: a magyar termelők, élelmiszer előállítók és a fogyasztók közötti kapcsolatépítés fejlesztése, termelői digitalizáció, marketing és logisztikai támogatás, rövid ellátási lánc megteremtése</a:t>
            </a:r>
            <a:endParaRPr/>
          </a:p>
          <a:p>
            <a:pPr indent="-6350" lvl="0" marL="6350" rtl="0" algn="l">
              <a:lnSpc>
                <a:spcPct val="120000"/>
              </a:lnSpc>
              <a:spcBef>
                <a:spcPts val="1000"/>
              </a:spcBef>
              <a:spcAft>
                <a:spcPts val="0"/>
              </a:spcAft>
              <a:buSzPct val="103896"/>
              <a:buNone/>
            </a:pPr>
            <a:r>
              <a:rPr lang="hu-HU"/>
              <a:t>HOGYAN: marketingkutatás a fogyasztói preferenciák és trendek megismerése</a:t>
            </a:r>
            <a:endParaRPr/>
          </a:p>
          <a:p>
            <a:pPr indent="-6350" lvl="0" marL="6350" rtl="0" algn="l">
              <a:lnSpc>
                <a:spcPct val="120000"/>
              </a:lnSpc>
              <a:spcBef>
                <a:spcPts val="1000"/>
              </a:spcBef>
              <a:spcAft>
                <a:spcPts val="0"/>
              </a:spcAft>
              <a:buSzPct val="103896"/>
              <a:buNone/>
            </a:pPr>
            <a:r>
              <a:rPr lang="hu-HU"/>
              <a:t>                  weboldal fejlesztés a fogyasztók közvetlen tájékoztatása</a:t>
            </a:r>
            <a:endParaRPr/>
          </a:p>
          <a:p>
            <a:pPr indent="-228600" lvl="0" marL="457200" rtl="0" algn="l">
              <a:lnSpc>
                <a:spcPct val="120000"/>
              </a:lnSpc>
              <a:spcBef>
                <a:spcPts val="1000"/>
              </a:spcBef>
              <a:spcAft>
                <a:spcPts val="0"/>
              </a:spcAft>
              <a:buClr>
                <a:schemeClr val="dk1"/>
              </a:buClr>
              <a:buSzPct val="103896"/>
              <a:buNone/>
            </a:pPr>
            <a:r>
              <a:rPr b="1" lang="hu-HU"/>
              <a:t>A jó weboldal ismérvei:</a:t>
            </a:r>
            <a:endParaRPr/>
          </a:p>
          <a:p>
            <a:pPr indent="-285750" lvl="0" marL="285750" rtl="0" algn="l">
              <a:lnSpc>
                <a:spcPct val="120000"/>
              </a:lnSpc>
              <a:spcBef>
                <a:spcPts val="1000"/>
              </a:spcBef>
              <a:spcAft>
                <a:spcPts val="0"/>
              </a:spcAft>
              <a:buSzPct val="103896"/>
              <a:buFont typeface="Noto Sans Symbols"/>
              <a:buChar char="✔"/>
            </a:pPr>
            <a:r>
              <a:rPr lang="hu-HU"/>
              <a:t>gyors és széleskörű információátadás 					</a:t>
            </a:r>
            <a:endParaRPr/>
          </a:p>
          <a:p>
            <a:pPr indent="-285750" lvl="0" marL="285750" rtl="0" algn="l">
              <a:lnSpc>
                <a:spcPct val="120000"/>
              </a:lnSpc>
              <a:spcBef>
                <a:spcPts val="1000"/>
              </a:spcBef>
              <a:spcAft>
                <a:spcPts val="0"/>
              </a:spcAft>
              <a:buSzPct val="103896"/>
              <a:buFont typeface="Noto Sans Symbols"/>
              <a:buChar char="✔"/>
            </a:pPr>
            <a:r>
              <a:rPr lang="hu-HU"/>
              <a:t>vizuális hatások alkalmazása					</a:t>
            </a:r>
            <a:endParaRPr b="1"/>
          </a:p>
          <a:p>
            <a:pPr indent="-285750" lvl="0" marL="285750" rtl="0" algn="l">
              <a:lnSpc>
                <a:spcPct val="120000"/>
              </a:lnSpc>
              <a:spcBef>
                <a:spcPts val="1000"/>
              </a:spcBef>
              <a:spcAft>
                <a:spcPts val="0"/>
              </a:spcAft>
              <a:buSzPct val="103896"/>
              <a:buFont typeface="Noto Sans Symbols"/>
              <a:buChar char="✔"/>
            </a:pPr>
            <a:r>
              <a:rPr lang="hu-HU"/>
              <a:t>kategorizálás, áttekinthetőség				</a:t>
            </a:r>
            <a:endParaRPr/>
          </a:p>
          <a:p>
            <a:pPr indent="-285750" lvl="0" marL="285750" rtl="0" algn="l">
              <a:lnSpc>
                <a:spcPct val="120000"/>
              </a:lnSpc>
              <a:spcBef>
                <a:spcPts val="1000"/>
              </a:spcBef>
              <a:spcAft>
                <a:spcPts val="0"/>
              </a:spcAft>
              <a:buSzPct val="103896"/>
              <a:buFont typeface="Noto Sans Symbols"/>
              <a:buChar char="✔"/>
            </a:pPr>
            <a:r>
              <a:rPr lang="hu-HU"/>
              <a:t>több termék bemutatható</a:t>
            </a:r>
            <a:endParaRPr/>
          </a:p>
          <a:p>
            <a:pPr indent="-285750" lvl="0" marL="285750" rtl="0" algn="l">
              <a:lnSpc>
                <a:spcPct val="120000"/>
              </a:lnSpc>
              <a:spcBef>
                <a:spcPts val="1000"/>
              </a:spcBef>
              <a:spcAft>
                <a:spcPts val="0"/>
              </a:spcAft>
              <a:buSzPct val="103896"/>
              <a:buFont typeface="Noto Sans Symbols"/>
              <a:buChar char="✔"/>
            </a:pPr>
            <a:r>
              <a:rPr lang="hu-HU"/>
              <a:t>jó minőségű fotók</a:t>
            </a:r>
            <a:endParaRPr/>
          </a:p>
          <a:p>
            <a:pPr indent="0" lvl="0" marL="0" rtl="0" algn="l">
              <a:lnSpc>
                <a:spcPct val="90000"/>
              </a:lnSpc>
              <a:spcBef>
                <a:spcPts val="1000"/>
              </a:spcBef>
              <a:spcAft>
                <a:spcPts val="0"/>
              </a:spcAft>
              <a:buSzPct val="116883"/>
              <a:buNone/>
            </a:pPr>
            <a:r>
              <a:t/>
            </a:r>
            <a:endParaRPr/>
          </a:p>
        </p:txBody>
      </p:sp>
      <p:pic>
        <p:nvPicPr>
          <p:cNvPr id="250" name="Google Shape;250;p39"/>
          <p:cNvPicPr preferRelativeResize="0"/>
          <p:nvPr/>
        </p:nvPicPr>
        <p:blipFill rotWithShape="1">
          <a:blip r:embed="rId3">
            <a:alphaModFix/>
          </a:blip>
          <a:srcRect b="0" l="0" r="0" t="0"/>
          <a:stretch/>
        </p:blipFill>
        <p:spPr>
          <a:xfrm>
            <a:off x="6808606" y="2731041"/>
            <a:ext cx="5061847" cy="3349752"/>
          </a:xfrm>
          <a:prstGeom prst="rect">
            <a:avLst/>
          </a:prstGeom>
          <a:noFill/>
          <a:ln>
            <a:noFill/>
          </a:ln>
        </p:spPr>
      </p:pic>
      <p:sp>
        <p:nvSpPr>
          <p:cNvPr id="251" name="Google Shape;251;p39"/>
          <p:cNvSpPr txBox="1"/>
          <p:nvPr/>
        </p:nvSpPr>
        <p:spPr>
          <a:xfrm>
            <a:off x="6819039" y="6080793"/>
            <a:ext cx="282271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a:t>
            </a:r>
            <a:r>
              <a:rPr b="0" i="0" lang="hu-HU" sz="900" u="none" cap="none" strike="noStrike">
                <a:solidFill>
                  <a:schemeClr val="dk1"/>
                </a:solidFill>
                <a:latin typeface="Times New Roman"/>
                <a:ea typeface="Times New Roman"/>
                <a:cs typeface="Times New Roman"/>
                <a:sym typeface="Times New Roman"/>
              </a:rPr>
              <a:t>https://kozertplusz.hu</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d03d5b2036_1_5"/>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Bevezetés</a:t>
            </a:r>
            <a:endParaRPr/>
          </a:p>
        </p:txBody>
      </p:sp>
      <p:sp>
        <p:nvSpPr>
          <p:cNvPr id="74" name="Google Shape;74;gd03d5b2036_1_5"/>
          <p:cNvSpPr txBox="1"/>
          <p:nvPr>
            <p:ph idx="1" type="body"/>
          </p:nvPr>
        </p:nvSpPr>
        <p:spPr>
          <a:xfrm>
            <a:off x="314753" y="1371507"/>
            <a:ext cx="11555700" cy="4351200"/>
          </a:xfrm>
          <a:prstGeom prst="rect">
            <a:avLst/>
          </a:prstGeom>
          <a:noFill/>
          <a:ln>
            <a:noFill/>
          </a:ln>
        </p:spPr>
        <p:txBody>
          <a:bodyPr anchorCtr="0" anchor="t" bIns="45700" lIns="91425" spcFirstLastPara="1" rIns="91425" wrap="square" tIns="45700">
            <a:normAutofit fontScale="55000" lnSpcReduction="20000"/>
          </a:bodyPr>
          <a:lstStyle/>
          <a:p>
            <a:pPr indent="-228600" lvl="0" marL="457200" rtl="0" algn="just">
              <a:lnSpc>
                <a:spcPct val="120000"/>
              </a:lnSpc>
              <a:spcBef>
                <a:spcPts val="1000"/>
              </a:spcBef>
              <a:spcAft>
                <a:spcPts val="0"/>
              </a:spcAft>
              <a:buSzPct val="103896"/>
              <a:buNone/>
            </a:pPr>
            <a:r>
              <a:rPr lang="hu-HU"/>
              <a:t>Az IoT (Internet of Things) használatának terjedése új értékesítési és kommunikációs lehetőségek kialakulását eredményezi. Ezek megismerése és alkalmazása az agráriumban nem csak versenyelőnyt és hatékonyabb működést jelent a gazdaságok számára, hanem a fennmaradás és fejlődés eszközeként szolgálhat.</a:t>
            </a:r>
            <a:endParaRPr/>
          </a:p>
          <a:p>
            <a:pPr indent="-228600" lvl="0" marL="457200" rtl="0" algn="just">
              <a:lnSpc>
                <a:spcPct val="120000"/>
              </a:lnSpc>
              <a:spcBef>
                <a:spcPts val="1000"/>
              </a:spcBef>
              <a:spcAft>
                <a:spcPts val="0"/>
              </a:spcAft>
              <a:buSzPct val="103896"/>
              <a:buNone/>
            </a:pPr>
            <a:r>
              <a:t/>
            </a:r>
            <a:endParaRPr/>
          </a:p>
          <a:p>
            <a:pPr indent="0" lvl="0" marL="0" rtl="0" algn="just">
              <a:lnSpc>
                <a:spcPct val="100000"/>
              </a:lnSpc>
              <a:spcBef>
                <a:spcPts val="0"/>
              </a:spcBef>
              <a:spcAft>
                <a:spcPts val="0"/>
              </a:spcAft>
              <a:buClr>
                <a:srgbClr val="1C9E4A"/>
              </a:buClr>
              <a:buSzPct val="100000"/>
              <a:buNone/>
            </a:pPr>
            <a:r>
              <a:rPr lang="hu-HU" sz="2700"/>
              <a:t>Az online jelenlét közvetlen kapcsolatot hoz létre a termelő és a fogyasztó között. A megosztáson alapuló közösségi gazdálkodási modell pedig segít jobban kihasználni a kapacitásokat és erőforrásokat.</a:t>
            </a:r>
            <a:endParaRPr/>
          </a:p>
          <a:p>
            <a:pPr indent="0" lvl="0" marL="0" rtl="0" algn="just">
              <a:lnSpc>
                <a:spcPct val="100000"/>
              </a:lnSpc>
              <a:spcBef>
                <a:spcPts val="0"/>
              </a:spcBef>
              <a:spcAft>
                <a:spcPts val="0"/>
              </a:spcAft>
              <a:buClr>
                <a:srgbClr val="1C9E4A"/>
              </a:buClr>
              <a:buSzPct val="100000"/>
              <a:buNone/>
            </a:pPr>
            <a:r>
              <a:t/>
            </a:r>
            <a:endParaRPr sz="2700"/>
          </a:p>
          <a:p>
            <a:pPr indent="0" lvl="0" marL="0" rtl="0" algn="just">
              <a:lnSpc>
                <a:spcPct val="100000"/>
              </a:lnSpc>
              <a:spcBef>
                <a:spcPts val="0"/>
              </a:spcBef>
              <a:spcAft>
                <a:spcPts val="0"/>
              </a:spcAft>
              <a:buClr>
                <a:srgbClr val="1C9E4A"/>
              </a:buClr>
              <a:buSzPct val="100000"/>
              <a:buNone/>
            </a:pPr>
            <a:r>
              <a:rPr lang="hu-HU" sz="2700"/>
              <a:t>A tananyag összefoglalja azokat az elektronikus kereskedelmi lehetőségeket, amelyeknek az alkalmazása hozzájárul a jövedelmezőség és a versenyképesség növeléséhez. Továbbá bemutat olyan Sharing Economy gyakorlatokat, amelyek hozzájárulnak a hatékony kapacitáskihasználáshoz és költségmegtakarításhoz.</a:t>
            </a:r>
            <a:endParaRPr/>
          </a:p>
          <a:p>
            <a:pPr indent="0" lvl="0" marL="0" rtl="0" algn="just">
              <a:lnSpc>
                <a:spcPct val="100000"/>
              </a:lnSpc>
              <a:spcBef>
                <a:spcPts val="0"/>
              </a:spcBef>
              <a:spcAft>
                <a:spcPts val="0"/>
              </a:spcAft>
              <a:buClr>
                <a:srgbClr val="1C9E4A"/>
              </a:buClr>
              <a:buSzPct val="100000"/>
              <a:buNone/>
            </a:pPr>
            <a:r>
              <a:t/>
            </a:r>
            <a:endParaRPr sz="2700"/>
          </a:p>
          <a:p>
            <a:pPr indent="0" lvl="0" marL="0" rtl="0" algn="just">
              <a:lnSpc>
                <a:spcPct val="100000"/>
              </a:lnSpc>
              <a:spcBef>
                <a:spcPts val="0"/>
              </a:spcBef>
              <a:spcAft>
                <a:spcPts val="0"/>
              </a:spcAft>
              <a:buClr>
                <a:srgbClr val="1C9E4A"/>
              </a:buClr>
              <a:buSzPct val="100000"/>
              <a:buNone/>
            </a:pPr>
            <a:r>
              <a:rPr lang="hu-HU" sz="2700"/>
              <a:t>Áttekintésre kerülnek azok az értékesítési és információs csatornák, amelyek alkalmazása új csatornákat nyithat meg a fogyasztó és a termelő között, és hozzájárulhatnak az értékesítési és disztribúciós költségek csökkentéséhez. </a:t>
            </a:r>
            <a:endParaRPr/>
          </a:p>
          <a:p>
            <a:pPr indent="0" lvl="0" marL="0" rtl="0" algn="just">
              <a:lnSpc>
                <a:spcPct val="100000"/>
              </a:lnSpc>
              <a:spcBef>
                <a:spcPts val="0"/>
              </a:spcBef>
              <a:spcAft>
                <a:spcPts val="0"/>
              </a:spcAft>
              <a:buClr>
                <a:srgbClr val="1C9E4A"/>
              </a:buClr>
              <a:buSzPct val="100000"/>
              <a:buNone/>
            </a:pPr>
            <a:r>
              <a:t/>
            </a:r>
            <a:endParaRPr/>
          </a:p>
          <a:p>
            <a:pPr indent="0" lvl="0" marL="0" rtl="0" algn="just">
              <a:lnSpc>
                <a:spcPct val="100000"/>
              </a:lnSpc>
              <a:spcBef>
                <a:spcPts val="0"/>
              </a:spcBef>
              <a:spcAft>
                <a:spcPts val="0"/>
              </a:spcAft>
              <a:buClr>
                <a:srgbClr val="1C9E4A"/>
              </a:buClr>
              <a:buSzPct val="100000"/>
              <a:buNone/>
            </a:pPr>
            <a:r>
              <a:rPr lang="hu-HU"/>
              <a:t>A gyakorlatok és szolgáltatások bevezetése egyszerű a gazdaságok számára. Minimális eszközigényű kezdeti beruházások, könnyű működtetés, ami a költségek csökkentésén túl a digitálisan felhalmozódó információ feldolgozásával segíti az erőforrások hatékony felhasználását, a beruházások tervezését, a termékfejlesztést.</a:t>
            </a:r>
            <a:endParaRPr/>
          </a:p>
          <a:p>
            <a:pPr indent="0" lvl="0" marL="0" rtl="0" algn="just">
              <a:lnSpc>
                <a:spcPct val="100000"/>
              </a:lnSpc>
              <a:spcBef>
                <a:spcPts val="0"/>
              </a:spcBef>
              <a:spcAft>
                <a:spcPts val="0"/>
              </a:spcAft>
              <a:buClr>
                <a:srgbClr val="1C9E4A"/>
              </a:buClr>
              <a:buSzPct val="100000"/>
              <a:buNone/>
            </a:pPr>
            <a:r>
              <a:t/>
            </a:r>
            <a:endParaRPr/>
          </a:p>
          <a:p>
            <a:pPr indent="0" lvl="0" marL="0" rtl="0" algn="just">
              <a:lnSpc>
                <a:spcPct val="100000"/>
              </a:lnSpc>
              <a:spcBef>
                <a:spcPts val="0"/>
              </a:spcBef>
              <a:spcAft>
                <a:spcPts val="0"/>
              </a:spcAft>
              <a:buClr>
                <a:srgbClr val="1C9E4A"/>
              </a:buClr>
              <a:buSzPct val="100000"/>
              <a:buNone/>
            </a:pPr>
            <a:r>
              <a:rPr lang="hu-HU" sz="2700"/>
              <a:t>A megszerzett tudás és információk a gazdasági döntéshozatal támogatása mellett új együttműködési lehetőségeket és értékesítési csatornákat is feltárnak, amelyek a rendelkezésre álló erőforrások megosztásával az erőforrások hatékony felhasználásához vezethetnek.</a:t>
            </a:r>
            <a:endParaRPr/>
          </a:p>
          <a:p>
            <a:pPr indent="0" lvl="0" marL="0" rtl="0" algn="just">
              <a:lnSpc>
                <a:spcPct val="100000"/>
              </a:lnSpc>
              <a:spcBef>
                <a:spcPts val="0"/>
              </a:spcBef>
              <a:spcAft>
                <a:spcPts val="0"/>
              </a:spcAft>
              <a:buClr>
                <a:srgbClr val="1C9E4A"/>
              </a:buClr>
              <a:buSzPct val="100000"/>
              <a:buNone/>
            </a:pPr>
            <a:r>
              <a:t/>
            </a:r>
            <a:endParaRPr/>
          </a:p>
          <a:p>
            <a:pPr indent="0" lvl="0" marL="0" rtl="0" algn="l">
              <a:lnSpc>
                <a:spcPct val="90000"/>
              </a:lnSpc>
              <a:spcBef>
                <a:spcPts val="1000"/>
              </a:spcBef>
              <a:spcAft>
                <a:spcPts val="0"/>
              </a:spcAft>
              <a:buSzPct val="116883"/>
              <a:buNone/>
            </a:pPr>
            <a:r>
              <a:t/>
            </a:r>
            <a:endParaRPr/>
          </a:p>
        </p:txBody>
      </p:sp>
      <p:sp>
        <p:nvSpPr>
          <p:cNvPr id="75" name="Google Shape;75;gd03d5b2036_1_5"/>
          <p:cNvSpPr txBox="1"/>
          <p:nvPr/>
        </p:nvSpPr>
        <p:spPr>
          <a:xfrm>
            <a:off x="7933135" y="6492875"/>
            <a:ext cx="3944112"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hu-HU" sz="900" u="none" cap="none" strike="noStrike">
                <a:solidFill>
                  <a:schemeClr val="dk1"/>
                </a:solidFill>
                <a:latin typeface="Arial"/>
                <a:ea typeface="Arial"/>
                <a:cs typeface="Arial"/>
                <a:sym typeface="Arial"/>
              </a:rPr>
              <a:t>kép: </a:t>
            </a:r>
            <a:r>
              <a:rPr b="0" i="0" lang="hu-HU" sz="900" u="sng" cap="none" strike="noStrike">
                <a:solidFill>
                  <a:schemeClr val="dk1"/>
                </a:solidFill>
                <a:latin typeface="Arial"/>
                <a:ea typeface="Arial"/>
                <a:cs typeface="Arial"/>
                <a:sym typeface="Arial"/>
                <a:hlinkClick r:id="rId3">
                  <a:extLst>
                    <a:ext uri="{A12FA001-AC4F-418D-AE19-62706E023703}">
                      <ahyp:hlinkClr val="tx"/>
                    </a:ext>
                  </a:extLst>
                </a:hlinkClick>
              </a:rPr>
              <a:t>https://blog.shift4shop.com/hubfs/ThinkstockPhotos-502255976.png</a:t>
            </a:r>
            <a:r>
              <a:rPr b="0" i="0" lang="hu-HU" sz="9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6" name="Google Shape;76;gd03d5b2036_1_5"/>
          <p:cNvPicPr preferRelativeResize="0"/>
          <p:nvPr/>
        </p:nvPicPr>
        <p:blipFill rotWithShape="1">
          <a:blip r:embed="rId4">
            <a:alphaModFix/>
          </a:blip>
          <a:srcRect b="0" l="0" r="0" t="0"/>
          <a:stretch/>
        </p:blipFill>
        <p:spPr>
          <a:xfrm>
            <a:off x="5288910" y="5638978"/>
            <a:ext cx="1614180" cy="108472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E-Kereskedelem használati előnyök bemutatása</a:t>
            </a:r>
            <a:endParaRPr/>
          </a:p>
        </p:txBody>
      </p:sp>
      <p:sp>
        <p:nvSpPr>
          <p:cNvPr id="257" name="Google Shape;257;p40"/>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55000" lnSpcReduction="20000"/>
          </a:bodyPr>
          <a:lstStyle/>
          <a:p>
            <a:pPr indent="-6350" lvl="0" marL="6350" rtl="0" algn="l">
              <a:lnSpc>
                <a:spcPct val="120000"/>
              </a:lnSpc>
              <a:spcBef>
                <a:spcPts val="1000"/>
              </a:spcBef>
              <a:spcAft>
                <a:spcPts val="0"/>
              </a:spcAft>
              <a:buSzPct val="103896"/>
              <a:buNone/>
            </a:pPr>
            <a:r>
              <a:rPr b="1" lang="hu-HU"/>
              <a:t>Az online vásárlási döntést befolyásoló tényezők.</a:t>
            </a:r>
            <a:endParaRPr/>
          </a:p>
          <a:p>
            <a:pPr indent="-6350" lvl="0" marL="6350" rtl="0" algn="l">
              <a:lnSpc>
                <a:spcPct val="120000"/>
              </a:lnSpc>
              <a:spcBef>
                <a:spcPts val="1000"/>
              </a:spcBef>
              <a:spcAft>
                <a:spcPts val="0"/>
              </a:spcAft>
              <a:buSzPct val="103896"/>
              <a:buNone/>
            </a:pPr>
            <a:r>
              <a:rPr b="1" lang="hu-HU"/>
              <a:t>Hasznos tippek, hogyan tegyük kíváncsivá és bírjuk vásárlásra az érdeklődőket:</a:t>
            </a:r>
            <a:endParaRPr/>
          </a:p>
          <a:p>
            <a:pPr indent="-6350" lvl="0" marL="6350" rtl="0" algn="l">
              <a:lnSpc>
                <a:spcPct val="120000"/>
              </a:lnSpc>
              <a:spcBef>
                <a:spcPts val="1000"/>
              </a:spcBef>
              <a:spcAft>
                <a:spcPts val="0"/>
              </a:spcAft>
              <a:buSzPct val="103896"/>
              <a:buNone/>
            </a:pPr>
            <a:r>
              <a:rPr lang="hu-HU"/>
              <a:t>az e-kereskedelemi oldal legyen </a:t>
            </a:r>
            <a:r>
              <a:rPr b="1" lang="hu-HU"/>
              <a:t>biztonságos</a:t>
            </a:r>
            <a:r>
              <a:rPr lang="hu-HU"/>
              <a:t> és rendelkezzen </a:t>
            </a:r>
            <a:r>
              <a:rPr b="1" lang="hu-HU"/>
              <a:t>magas funkcionalitással, lehetőség szerint bankkártyás és utánvétes fizetéssel is</a:t>
            </a:r>
            <a:endParaRPr/>
          </a:p>
          <a:p>
            <a:pPr indent="-6350" lvl="0" marL="6350" rtl="0" algn="l">
              <a:lnSpc>
                <a:spcPct val="120000"/>
              </a:lnSpc>
              <a:spcBef>
                <a:spcPts val="1000"/>
              </a:spcBef>
              <a:spcAft>
                <a:spcPts val="0"/>
              </a:spcAft>
              <a:buSzPct val="103896"/>
              <a:buNone/>
            </a:pPr>
            <a:r>
              <a:rPr b="1" lang="hu-HU"/>
              <a:t>folyamatos frissítés, új ajánlatok</a:t>
            </a:r>
            <a:r>
              <a:rPr lang="hu-HU"/>
              <a:t> - a soha nem változó oldal nem csábítja a vásárlókat</a:t>
            </a:r>
            <a:endParaRPr/>
          </a:p>
          <a:p>
            <a:pPr indent="-6350" lvl="0" marL="6350" rtl="0" algn="l">
              <a:lnSpc>
                <a:spcPct val="120000"/>
              </a:lnSpc>
              <a:spcBef>
                <a:spcPts val="1000"/>
              </a:spcBef>
              <a:spcAft>
                <a:spcPts val="0"/>
              </a:spcAft>
              <a:buSzPct val="103896"/>
              <a:buNone/>
            </a:pPr>
            <a:r>
              <a:rPr b="1" lang="hu-HU"/>
              <a:t>professzionális kinézet</a:t>
            </a:r>
            <a:r>
              <a:rPr lang="hu-HU"/>
              <a:t> - nem csak a terméket, hanem a vállalkozást is el kell adnia</a:t>
            </a:r>
            <a:endParaRPr/>
          </a:p>
          <a:p>
            <a:pPr indent="-6350" lvl="0" marL="6350" rtl="0" algn="l">
              <a:lnSpc>
                <a:spcPct val="120000"/>
              </a:lnSpc>
              <a:spcBef>
                <a:spcPts val="1000"/>
              </a:spcBef>
              <a:spcAft>
                <a:spcPts val="0"/>
              </a:spcAft>
              <a:buSzPct val="103896"/>
              <a:buNone/>
            </a:pPr>
            <a:r>
              <a:rPr b="1" lang="hu-HU"/>
              <a:t>egyszerű</a:t>
            </a:r>
            <a:r>
              <a:rPr lang="hu-HU"/>
              <a:t> - a vásárló találja meg könnyen, amit akar, vezesse végig az online vásárlás fázisain, minden része legyen egyértelmű</a:t>
            </a:r>
            <a:endParaRPr/>
          </a:p>
          <a:p>
            <a:pPr indent="-6350" lvl="0" marL="6350" rtl="0" algn="l">
              <a:lnSpc>
                <a:spcPct val="120000"/>
              </a:lnSpc>
              <a:spcBef>
                <a:spcPts val="1000"/>
              </a:spcBef>
              <a:spcAft>
                <a:spcPts val="0"/>
              </a:spcAft>
              <a:buSzPct val="103896"/>
              <a:buNone/>
            </a:pPr>
            <a:r>
              <a:rPr b="1" lang="hu-HU"/>
              <a:t>navigálhatóság</a:t>
            </a:r>
            <a:r>
              <a:rPr lang="hu-HU"/>
              <a:t> – a sok link és gomb, útvesztővé teszi az oldalt</a:t>
            </a:r>
            <a:endParaRPr/>
          </a:p>
          <a:p>
            <a:pPr indent="-6350" lvl="0" marL="6350" rtl="0" algn="l">
              <a:lnSpc>
                <a:spcPct val="120000"/>
              </a:lnSpc>
              <a:spcBef>
                <a:spcPts val="1000"/>
              </a:spcBef>
              <a:spcAft>
                <a:spcPts val="0"/>
              </a:spcAft>
              <a:buSzPct val="103896"/>
              <a:buNone/>
            </a:pPr>
            <a:r>
              <a:rPr b="1" lang="hu-HU"/>
              <a:t>gyorsaság</a:t>
            </a:r>
            <a:r>
              <a:rPr lang="hu-HU"/>
              <a:t> - ne halmozd a választási lehetőségeket és ne várakoztasd a vásárlókat, a gyors oldal segíti a lemorzsolódás csökkentését, a keresőben való rangsorolást</a:t>
            </a:r>
            <a:endParaRPr/>
          </a:p>
          <a:p>
            <a:pPr indent="-6350" lvl="0" marL="6350" rtl="0" algn="l">
              <a:lnSpc>
                <a:spcPct val="120000"/>
              </a:lnSpc>
              <a:spcBef>
                <a:spcPts val="1000"/>
              </a:spcBef>
              <a:spcAft>
                <a:spcPts val="0"/>
              </a:spcAft>
              <a:buSzPct val="103896"/>
              <a:buNone/>
            </a:pPr>
            <a:r>
              <a:rPr b="1" lang="hu-HU"/>
              <a:t>grafikus tartalmak korlátozása</a:t>
            </a:r>
            <a:r>
              <a:rPr lang="hu-HU"/>
              <a:t> – tömörítéssel megmarad a gyors betöltődés</a:t>
            </a:r>
            <a:endParaRPr/>
          </a:p>
          <a:p>
            <a:pPr indent="-6350" lvl="0" marL="6350" rtl="0" algn="l">
              <a:lnSpc>
                <a:spcPct val="120000"/>
              </a:lnSpc>
              <a:spcBef>
                <a:spcPts val="1000"/>
              </a:spcBef>
              <a:spcAft>
                <a:spcPts val="0"/>
              </a:spcAft>
              <a:buSzPct val="103896"/>
              <a:buNone/>
            </a:pPr>
            <a:r>
              <a:rPr b="1" lang="hu-HU"/>
              <a:t>a vásárlók elkötelezése</a:t>
            </a:r>
            <a:r>
              <a:rPr lang="hu-HU"/>
              <a:t> – akkor is erősítsd bizalmát, ha nem vásárolt, fontos a hírlevél adatbázis és a közösségi média oldalak táborának építése</a:t>
            </a:r>
            <a:endParaRPr/>
          </a:p>
          <a:p>
            <a:pPr indent="-6350" lvl="0" marL="6350" rtl="0" algn="l">
              <a:lnSpc>
                <a:spcPct val="120000"/>
              </a:lnSpc>
              <a:spcBef>
                <a:spcPts val="1000"/>
              </a:spcBef>
              <a:spcAft>
                <a:spcPts val="0"/>
              </a:spcAft>
              <a:buSzPct val="103896"/>
              <a:buNone/>
            </a:pPr>
            <a:r>
              <a:rPr b="1" lang="hu-HU"/>
              <a:t>Friss tippek, információk a kommunikáció serkentésére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Sharing economy használati előnyök bemutatása</a:t>
            </a:r>
            <a:endParaRPr/>
          </a:p>
        </p:txBody>
      </p:sp>
      <p:sp>
        <p:nvSpPr>
          <p:cNvPr id="263" name="Google Shape;263;p41"/>
          <p:cNvSpPr txBox="1"/>
          <p:nvPr>
            <p:ph idx="1" type="body"/>
          </p:nvPr>
        </p:nvSpPr>
        <p:spPr>
          <a:xfrm>
            <a:off x="321547" y="1536192"/>
            <a:ext cx="11555700" cy="4640633"/>
          </a:xfrm>
          <a:prstGeom prst="rect">
            <a:avLst/>
          </a:prstGeom>
          <a:noFill/>
          <a:ln>
            <a:noFill/>
          </a:ln>
        </p:spPr>
        <p:txBody>
          <a:bodyPr anchorCtr="0" anchor="t" bIns="45700" lIns="91425" spcFirstLastPara="1" rIns="91425" wrap="square" tIns="45700">
            <a:normAutofit fontScale="40000" lnSpcReduction="20000"/>
          </a:bodyPr>
          <a:lstStyle/>
          <a:p>
            <a:pPr indent="-6350" lvl="0" marL="6350" rtl="0" algn="l">
              <a:lnSpc>
                <a:spcPct val="120000"/>
              </a:lnSpc>
              <a:spcBef>
                <a:spcPts val="1000"/>
              </a:spcBef>
              <a:spcAft>
                <a:spcPts val="0"/>
              </a:spcAft>
              <a:buSzPct val="142857"/>
              <a:buNone/>
            </a:pPr>
            <a:r>
              <a:rPr b="1" lang="hu-HU"/>
              <a:t>Gazdasági tényezők</a:t>
            </a:r>
            <a:endParaRPr/>
          </a:p>
          <a:p>
            <a:pPr indent="-6350" lvl="0" marL="6350" rtl="0" algn="l">
              <a:lnSpc>
                <a:spcPct val="120000"/>
              </a:lnSpc>
              <a:spcBef>
                <a:spcPts val="1000"/>
              </a:spcBef>
              <a:spcAft>
                <a:spcPts val="0"/>
              </a:spcAft>
              <a:buSzPct val="142857"/>
              <a:buNone/>
            </a:pPr>
            <a:r>
              <a:rPr b="1" lang="hu-HU"/>
              <a:t>Bevételszerzés</a:t>
            </a:r>
            <a:r>
              <a:rPr lang="hu-HU"/>
              <a:t> felesleges vagy kihasználatlan készletekből: erőforrás és kihasználatlan kapacitások megosztása.</a:t>
            </a:r>
            <a:endParaRPr/>
          </a:p>
          <a:p>
            <a:pPr indent="-6350" lvl="0" marL="6350" rtl="0" algn="l">
              <a:lnSpc>
                <a:spcPct val="120000"/>
              </a:lnSpc>
              <a:spcBef>
                <a:spcPts val="1000"/>
              </a:spcBef>
              <a:spcAft>
                <a:spcPts val="0"/>
              </a:spcAft>
              <a:buSzPct val="142857"/>
              <a:buNone/>
            </a:pPr>
            <a:r>
              <a:rPr b="1" lang="hu-HU"/>
              <a:t>Pénzügyi rugalmasság </a:t>
            </a:r>
            <a:r>
              <a:rPr lang="hu-HU"/>
              <a:t>növelése: a kihasználatlan eszközök cseréjéből vagy bérbeadásából, többletjövedelem realizálható.</a:t>
            </a:r>
            <a:endParaRPr/>
          </a:p>
          <a:p>
            <a:pPr indent="-6350" lvl="0" marL="6350" rtl="0" algn="l">
              <a:lnSpc>
                <a:spcPct val="120000"/>
              </a:lnSpc>
              <a:spcBef>
                <a:spcPts val="1000"/>
              </a:spcBef>
              <a:spcAft>
                <a:spcPts val="0"/>
              </a:spcAft>
              <a:buSzPct val="142857"/>
              <a:buNone/>
            </a:pPr>
            <a:r>
              <a:rPr lang="hu-HU"/>
              <a:t>Birtoklás helyett </a:t>
            </a:r>
            <a:r>
              <a:rPr b="1" lang="hu-HU"/>
              <a:t>hozzáférés</a:t>
            </a:r>
            <a:r>
              <a:rPr lang="hu-HU"/>
              <a:t>: közös eszközhasználat, közös logisztika a kiszállításban, ágazati információ megosztó platformok.</a:t>
            </a:r>
            <a:endParaRPr/>
          </a:p>
          <a:p>
            <a:pPr indent="-6350" lvl="0" marL="6350" rtl="0" algn="l">
              <a:lnSpc>
                <a:spcPct val="120000"/>
              </a:lnSpc>
              <a:spcBef>
                <a:spcPts val="1000"/>
              </a:spcBef>
              <a:spcAft>
                <a:spcPts val="0"/>
              </a:spcAft>
              <a:buSzPct val="142857"/>
              <a:buNone/>
            </a:pPr>
            <a:r>
              <a:rPr b="1" lang="hu-HU"/>
              <a:t>Csökkenő</a:t>
            </a:r>
            <a:r>
              <a:rPr lang="hu-HU"/>
              <a:t> belépési </a:t>
            </a:r>
            <a:r>
              <a:rPr b="1" lang="hu-HU"/>
              <a:t>korlátok</a:t>
            </a:r>
            <a:r>
              <a:rPr lang="hu-HU"/>
              <a:t>: az IT technológiák fejlődése és terjedése, a közös platformok használata, virtuális piactér.</a:t>
            </a:r>
            <a:endParaRPr/>
          </a:p>
          <a:p>
            <a:pPr indent="-6350" lvl="0" marL="6350" rtl="0" algn="l">
              <a:lnSpc>
                <a:spcPct val="120000"/>
              </a:lnSpc>
              <a:spcBef>
                <a:spcPts val="1000"/>
              </a:spcBef>
              <a:spcAft>
                <a:spcPts val="0"/>
              </a:spcAft>
              <a:buSzPct val="142857"/>
              <a:buNone/>
            </a:pPr>
            <a:r>
              <a:rPr b="1" lang="hu-HU"/>
              <a:t>Pénzügyi tranzakciók egyszerűsödése</a:t>
            </a:r>
            <a:r>
              <a:rPr lang="hu-HU"/>
              <a:t>: nő a vásárlók bizalma az online fizetési eszközökben, nő az utalás, előre fizetés.</a:t>
            </a:r>
            <a:endParaRPr/>
          </a:p>
          <a:p>
            <a:pPr indent="-6350" lvl="0" marL="6350" rtl="0" algn="l">
              <a:lnSpc>
                <a:spcPct val="120000"/>
              </a:lnSpc>
              <a:spcBef>
                <a:spcPts val="1000"/>
              </a:spcBef>
              <a:spcAft>
                <a:spcPts val="0"/>
              </a:spcAft>
              <a:buSzPct val="142857"/>
              <a:buNone/>
            </a:pPr>
            <a:r>
              <a:rPr lang="hu-HU"/>
              <a:t>Értékesítés-biztonság, árbevétel-növekedés, könnyebb-beszerzés, csökkenő tranzakciós költségek.</a:t>
            </a:r>
            <a:endParaRPr/>
          </a:p>
          <a:p>
            <a:pPr indent="-6350" lvl="0" marL="6350" rtl="0" algn="l">
              <a:lnSpc>
                <a:spcPct val="120000"/>
              </a:lnSpc>
              <a:spcBef>
                <a:spcPts val="1000"/>
              </a:spcBef>
              <a:spcAft>
                <a:spcPts val="0"/>
              </a:spcAft>
              <a:buSzPct val="142857"/>
              <a:buNone/>
            </a:pPr>
            <a:r>
              <a:rPr b="1" lang="hu-HU"/>
              <a:t>Szakmai segítség és tanácsadás</a:t>
            </a:r>
            <a:r>
              <a:rPr lang="hu-HU"/>
              <a:t>: pályázati támogatások, EU-s, illetve szektortól függően nemzeti kiegészítő támogatások lehívása.</a:t>
            </a:r>
            <a:endParaRPr/>
          </a:p>
          <a:p>
            <a:pPr indent="-6350" lvl="0" marL="6350" rtl="0" algn="l">
              <a:lnSpc>
                <a:spcPct val="120000"/>
              </a:lnSpc>
              <a:spcBef>
                <a:spcPts val="1000"/>
              </a:spcBef>
              <a:spcAft>
                <a:spcPts val="0"/>
              </a:spcAft>
              <a:buSzPct val="142857"/>
              <a:buNone/>
            </a:pPr>
            <a:r>
              <a:rPr b="1" lang="hu-HU"/>
              <a:t>Piaci és technológiai kockázat csökkentése</a:t>
            </a:r>
            <a:r>
              <a:rPr lang="hu-HU"/>
              <a:t>: információk, szakember irányítja, kintlévőség kezelés, input-előfinanszírozás, árképzés.</a:t>
            </a:r>
            <a:endParaRPr/>
          </a:p>
          <a:p>
            <a:pPr indent="-6350" lvl="0" marL="6350" rtl="0" algn="l">
              <a:lnSpc>
                <a:spcPct val="120000"/>
              </a:lnSpc>
              <a:spcBef>
                <a:spcPts val="1000"/>
              </a:spcBef>
              <a:spcAft>
                <a:spcPts val="0"/>
              </a:spcAft>
              <a:buSzPct val="142857"/>
              <a:buNone/>
            </a:pPr>
            <a:r>
              <a:rPr b="1" lang="hu-HU"/>
              <a:t>Oktatás és szaktanácsadás</a:t>
            </a:r>
            <a:r>
              <a:rPr lang="hu-HU"/>
              <a:t>: tanfolyamok, szakmai konferenciák, termelő és gyártói találkozók, fórumok.</a:t>
            </a:r>
            <a:endParaRPr/>
          </a:p>
          <a:p>
            <a:pPr indent="-6350" lvl="0" marL="6350" rtl="0" algn="l">
              <a:lnSpc>
                <a:spcPct val="120000"/>
              </a:lnSpc>
              <a:spcBef>
                <a:spcPts val="1000"/>
              </a:spcBef>
              <a:spcAft>
                <a:spcPts val="0"/>
              </a:spcAft>
              <a:buSzPct val="142857"/>
              <a:buNone/>
            </a:pPr>
            <a:r>
              <a:rPr b="1" lang="hu-HU"/>
              <a:t>Technológiai hajtóerők:</a:t>
            </a:r>
            <a:endParaRPr/>
          </a:p>
          <a:p>
            <a:pPr indent="-6350" lvl="0" marL="6350" rtl="0" algn="l">
              <a:lnSpc>
                <a:spcPct val="120000"/>
              </a:lnSpc>
              <a:spcBef>
                <a:spcPts val="1000"/>
              </a:spcBef>
              <a:spcAft>
                <a:spcPts val="0"/>
              </a:spcAft>
              <a:buSzPct val="142857"/>
              <a:buNone/>
            </a:pPr>
            <a:r>
              <a:rPr lang="hu-HU"/>
              <a:t>Közösségi hálózat: a közösen használt információk beszerzése </a:t>
            </a:r>
            <a:r>
              <a:rPr b="1" lang="hu-HU"/>
              <a:t>csökkenti a működési költségeket</a:t>
            </a:r>
            <a:r>
              <a:rPr lang="hu-HU"/>
              <a:t>.</a:t>
            </a:r>
            <a:endParaRPr/>
          </a:p>
          <a:p>
            <a:pPr indent="-6350" lvl="0" marL="6350" rtl="0" algn="l">
              <a:lnSpc>
                <a:spcPct val="120000"/>
              </a:lnSpc>
              <a:spcBef>
                <a:spcPts val="1000"/>
              </a:spcBef>
              <a:spcAft>
                <a:spcPts val="0"/>
              </a:spcAft>
              <a:buSzPct val="142857"/>
              <a:buNone/>
            </a:pPr>
            <a:r>
              <a:rPr lang="hu-HU"/>
              <a:t>Mobileszközök és platformok: kommunikációs, </a:t>
            </a:r>
            <a:r>
              <a:rPr b="1" lang="hu-HU"/>
              <a:t>adminisztrációs és értékesítési költségeket csökkent</a:t>
            </a:r>
            <a:r>
              <a:rPr lang="hu-HU"/>
              <a:t>.</a:t>
            </a:r>
            <a:endParaRPr/>
          </a:p>
          <a:p>
            <a:pPr indent="-6350" lvl="0" marL="6350" rtl="0" algn="l">
              <a:lnSpc>
                <a:spcPct val="120000"/>
              </a:lnSpc>
              <a:spcBef>
                <a:spcPts val="1000"/>
              </a:spcBef>
              <a:spcAft>
                <a:spcPts val="0"/>
              </a:spcAft>
              <a:buSzPct val="142857"/>
              <a:buNone/>
            </a:pPr>
            <a:r>
              <a:rPr lang="hu-HU"/>
              <a:t>Fizetési rendszerek: növelik a vásárlói hajlandóságot és gyakoriságot, az áruk forgási sebességét, </a:t>
            </a:r>
            <a:r>
              <a:rPr b="1" lang="hu-HU"/>
              <a:t>nő a jövedelmezőség</a:t>
            </a:r>
            <a:r>
              <a:rPr lang="hu-HU"/>
              <a:t>.</a:t>
            </a:r>
            <a:endParaRPr/>
          </a:p>
          <a:p>
            <a:pPr indent="-6350" lvl="0" marL="6350" rtl="0" algn="l">
              <a:lnSpc>
                <a:spcPct val="120000"/>
              </a:lnSpc>
              <a:spcBef>
                <a:spcPts val="1000"/>
              </a:spcBef>
              <a:spcAft>
                <a:spcPts val="0"/>
              </a:spcAft>
              <a:buSzPct val="142857"/>
              <a:buNone/>
            </a:pPr>
            <a:r>
              <a:rPr lang="hu-HU"/>
              <a:t>Internet elterjedése: az agrárium </a:t>
            </a:r>
            <a:r>
              <a:rPr b="1" lang="hu-HU"/>
              <a:t>digitalizációja</a:t>
            </a:r>
            <a:r>
              <a:rPr lang="hu-HU"/>
              <a:t>, az </a:t>
            </a:r>
            <a:r>
              <a:rPr b="1" lang="hu-HU"/>
              <a:t>e-kereskedelem</a:t>
            </a:r>
            <a:r>
              <a:rPr lang="hu-HU"/>
              <a:t> és a </a:t>
            </a:r>
            <a:r>
              <a:rPr b="1" lang="hu-HU"/>
              <a:t>sharing economy </a:t>
            </a:r>
            <a:r>
              <a:rPr lang="hu-HU"/>
              <a:t>gyakorlatok, új </a:t>
            </a:r>
            <a:r>
              <a:rPr b="1" lang="hu-HU"/>
              <a:t>technológiák</a:t>
            </a:r>
            <a:r>
              <a:rPr lang="hu-HU"/>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E-kereskedelem az agráriumban</a:t>
            </a:r>
            <a:endParaRPr/>
          </a:p>
        </p:txBody>
      </p:sp>
      <p:sp>
        <p:nvSpPr>
          <p:cNvPr id="269" name="Google Shape;269;p42"/>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6350" lvl="0" marL="6350" rtl="0" algn="l">
              <a:lnSpc>
                <a:spcPct val="120000"/>
              </a:lnSpc>
              <a:spcBef>
                <a:spcPts val="1000"/>
              </a:spcBef>
              <a:spcAft>
                <a:spcPts val="0"/>
              </a:spcAft>
              <a:buSzPct val="120300"/>
              <a:buNone/>
            </a:pPr>
            <a:r>
              <a:rPr b="1" lang="hu-HU"/>
              <a:t>Disztribúció, logisztika: a rövid ellátási lánc kialakítása</a:t>
            </a:r>
            <a:endParaRPr/>
          </a:p>
          <a:p>
            <a:pPr indent="-6350" lvl="0" marL="6350" rtl="0" algn="l">
              <a:lnSpc>
                <a:spcPct val="120000"/>
              </a:lnSpc>
              <a:spcBef>
                <a:spcPts val="1000"/>
              </a:spcBef>
              <a:spcAft>
                <a:spcPts val="0"/>
              </a:spcAft>
              <a:buSzPct val="120300"/>
              <a:buNone/>
            </a:pPr>
            <a:r>
              <a:rPr lang="hu-HU"/>
              <a:t>CÉL: a logisztikai és raktározási gyakorlat átalakítása, hűtést igénylő folyamatok csökkentése</a:t>
            </a:r>
            <a:endParaRPr/>
          </a:p>
          <a:p>
            <a:pPr indent="-6350" lvl="0" marL="6350" rtl="0" algn="l">
              <a:lnSpc>
                <a:spcPct val="120000"/>
              </a:lnSpc>
              <a:spcBef>
                <a:spcPts val="1000"/>
              </a:spcBef>
              <a:spcAft>
                <a:spcPts val="0"/>
              </a:spcAft>
              <a:buSzPct val="120300"/>
              <a:buNone/>
            </a:pPr>
            <a:r>
              <a:rPr lang="hu-HU"/>
              <a:t>HOGYAN: a termelés átszervezése, erőforrás megosztás és hatékonyabb felhasználás</a:t>
            </a:r>
            <a:endParaRPr/>
          </a:p>
          <a:p>
            <a:pPr indent="-6350" lvl="0" marL="6350" rtl="0" algn="l">
              <a:lnSpc>
                <a:spcPct val="120000"/>
              </a:lnSpc>
              <a:spcBef>
                <a:spcPts val="1000"/>
              </a:spcBef>
              <a:spcAft>
                <a:spcPts val="0"/>
              </a:spcAft>
              <a:buSzPct val="120300"/>
              <a:buNone/>
            </a:pPr>
            <a:r>
              <a:rPr lang="hu-HU"/>
              <a:t>                  a disztribúció átszervezése, a fogyasztók közvetlen kiszolgálása</a:t>
            </a:r>
            <a:endParaRPr/>
          </a:p>
          <a:p>
            <a:pPr indent="-6350" lvl="0" marL="6350" rtl="0" algn="l">
              <a:lnSpc>
                <a:spcPct val="120000"/>
              </a:lnSpc>
              <a:spcBef>
                <a:spcPts val="1000"/>
              </a:spcBef>
              <a:spcAft>
                <a:spcPts val="0"/>
              </a:spcAft>
              <a:buSzPct val="120300"/>
              <a:buNone/>
            </a:pPr>
            <a:r>
              <a:t/>
            </a:r>
            <a:endParaRPr/>
          </a:p>
          <a:p>
            <a:pPr indent="-228600" lvl="0" marL="457200" rtl="0" algn="l">
              <a:lnSpc>
                <a:spcPct val="120000"/>
              </a:lnSpc>
              <a:spcBef>
                <a:spcPts val="1000"/>
              </a:spcBef>
              <a:spcAft>
                <a:spcPts val="0"/>
              </a:spcAft>
              <a:buClr>
                <a:schemeClr val="dk1"/>
              </a:buClr>
              <a:buSzPct val="120300"/>
              <a:buNone/>
            </a:pPr>
            <a:r>
              <a:rPr b="1" lang="hu-HU"/>
              <a:t>A termelőtől a fogyasztóig:</a:t>
            </a:r>
            <a:endParaRPr/>
          </a:p>
          <a:p>
            <a:pPr indent="-285750" lvl="0" marL="285750" rtl="0" algn="l">
              <a:lnSpc>
                <a:spcPct val="120000"/>
              </a:lnSpc>
              <a:spcBef>
                <a:spcPts val="1000"/>
              </a:spcBef>
              <a:spcAft>
                <a:spcPts val="0"/>
              </a:spcAft>
              <a:buSzPct val="120300"/>
              <a:buFont typeface="Noto Sans Symbols"/>
              <a:buChar char="✔"/>
            </a:pPr>
            <a:r>
              <a:rPr lang="hu-HU"/>
              <a:t>a közvetítő kereskedők számának csökkentése</a:t>
            </a:r>
            <a:endParaRPr/>
          </a:p>
          <a:p>
            <a:pPr indent="-285750" lvl="0" marL="285750" rtl="0" algn="l">
              <a:lnSpc>
                <a:spcPct val="120000"/>
              </a:lnSpc>
              <a:spcBef>
                <a:spcPts val="1000"/>
              </a:spcBef>
              <a:spcAft>
                <a:spcPts val="0"/>
              </a:spcAft>
              <a:buSzPct val="120300"/>
              <a:buFont typeface="Noto Sans Symbols"/>
              <a:buChar char="✔"/>
            </a:pPr>
            <a:r>
              <a:rPr lang="hu-HU"/>
              <a:t>a magyar termékek iránti bizalom növelése</a:t>
            </a:r>
            <a:endParaRPr/>
          </a:p>
          <a:p>
            <a:pPr indent="-285750" lvl="0" marL="285750" rtl="0" algn="l">
              <a:lnSpc>
                <a:spcPct val="120000"/>
              </a:lnSpc>
              <a:spcBef>
                <a:spcPts val="1000"/>
              </a:spcBef>
              <a:spcAft>
                <a:spcPts val="0"/>
              </a:spcAft>
              <a:buSzPct val="120300"/>
              <a:buFont typeface="Noto Sans Symbols"/>
              <a:buChar char="✔"/>
            </a:pPr>
            <a:r>
              <a:rPr lang="hu-HU"/>
              <a:t>közvetlen kapcsolat a termék gyártójával</a:t>
            </a:r>
            <a:endParaRPr/>
          </a:p>
          <a:p>
            <a:pPr indent="-285750" lvl="0" marL="285750" rtl="0" algn="l">
              <a:lnSpc>
                <a:spcPct val="120000"/>
              </a:lnSpc>
              <a:spcBef>
                <a:spcPts val="1000"/>
              </a:spcBef>
              <a:spcAft>
                <a:spcPts val="0"/>
              </a:spcAft>
              <a:buSzPct val="120300"/>
              <a:buFont typeface="Noto Sans Symbols"/>
              <a:buChar char="✔"/>
            </a:pPr>
            <a:r>
              <a:rPr lang="hu-HU"/>
              <a:t>a termékkel kapcsolatos közvetlen visszajelzés</a:t>
            </a:r>
            <a:endParaRPr/>
          </a:p>
          <a:p>
            <a:pPr indent="-285750" lvl="0" marL="285750" rtl="0" algn="l">
              <a:lnSpc>
                <a:spcPct val="120000"/>
              </a:lnSpc>
              <a:spcBef>
                <a:spcPts val="1000"/>
              </a:spcBef>
              <a:spcAft>
                <a:spcPts val="0"/>
              </a:spcAft>
              <a:buSzPct val="120300"/>
              <a:buFont typeface="Noto Sans Symbols"/>
              <a:buChar char="✔"/>
            </a:pPr>
            <a:r>
              <a:rPr lang="hu-HU"/>
              <a:t>fontos információk a vevőkről</a:t>
            </a:r>
            <a:endParaRPr/>
          </a:p>
          <a:p>
            <a:pPr indent="-285750" lvl="0" marL="285750" rtl="0" algn="l">
              <a:lnSpc>
                <a:spcPct val="120000"/>
              </a:lnSpc>
              <a:spcBef>
                <a:spcPts val="1000"/>
              </a:spcBef>
              <a:spcAft>
                <a:spcPts val="0"/>
              </a:spcAft>
              <a:buSzPct val="120300"/>
              <a:buFont typeface="Noto Sans Symbols"/>
              <a:buChar char="✔"/>
            </a:pPr>
            <a:r>
              <a:rPr lang="hu-HU"/>
              <a:t>az ismert és megbízható eladó garanciája</a:t>
            </a:r>
            <a:endParaRPr/>
          </a:p>
          <a:p>
            <a:pPr indent="0" lvl="0" marL="0" rtl="0" algn="l">
              <a:lnSpc>
                <a:spcPct val="90000"/>
              </a:lnSpc>
              <a:spcBef>
                <a:spcPts val="1000"/>
              </a:spcBef>
              <a:spcAft>
                <a:spcPts val="0"/>
              </a:spcAft>
              <a:buSzPct val="135338"/>
              <a:buNone/>
            </a:pPr>
            <a:r>
              <a:t/>
            </a:r>
            <a:endParaRPr/>
          </a:p>
        </p:txBody>
      </p:sp>
      <p:pic>
        <p:nvPicPr>
          <p:cNvPr id="270" name="Google Shape;270;p42"/>
          <p:cNvPicPr preferRelativeResize="0"/>
          <p:nvPr/>
        </p:nvPicPr>
        <p:blipFill rotWithShape="1">
          <a:blip r:embed="rId3">
            <a:alphaModFix/>
          </a:blip>
          <a:srcRect b="0" l="0" r="0" t="0"/>
          <a:stretch/>
        </p:blipFill>
        <p:spPr>
          <a:xfrm>
            <a:off x="6638816" y="1449437"/>
            <a:ext cx="5400706" cy="3959125"/>
          </a:xfrm>
          <a:prstGeom prst="rect">
            <a:avLst/>
          </a:prstGeom>
          <a:noFill/>
          <a:ln>
            <a:noFill/>
          </a:ln>
        </p:spPr>
      </p:pic>
      <p:sp>
        <p:nvSpPr>
          <p:cNvPr id="271" name="Google Shape;271;p42"/>
          <p:cNvSpPr txBox="1"/>
          <p:nvPr/>
        </p:nvSpPr>
        <p:spPr>
          <a:xfrm>
            <a:off x="6782463" y="5461447"/>
            <a:ext cx="282271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a:t>
            </a:r>
            <a:r>
              <a:rPr b="0" i="0" lang="hu-HU" sz="900" u="none" cap="none" strike="noStrike">
                <a:solidFill>
                  <a:schemeClr val="dk1"/>
                </a:solidFill>
                <a:latin typeface="Times New Roman"/>
                <a:ea typeface="Times New Roman"/>
                <a:cs typeface="Times New Roman"/>
                <a:sym typeface="Times New Roman"/>
              </a:rPr>
              <a:t>https://kozertplusz.hu</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3"/>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Kapcsolódó szolgáltatások és adatfelhasználási lehetőségek </a:t>
            </a:r>
            <a:endParaRPr/>
          </a:p>
        </p:txBody>
      </p:sp>
      <p:sp>
        <p:nvSpPr>
          <p:cNvPr id="277" name="Google Shape;277;p43"/>
          <p:cNvSpPr txBox="1"/>
          <p:nvPr/>
        </p:nvSpPr>
        <p:spPr>
          <a:xfrm>
            <a:off x="314753" y="1583398"/>
            <a:ext cx="11267647" cy="4351338"/>
          </a:xfrm>
          <a:prstGeom prst="rect">
            <a:avLst/>
          </a:prstGeom>
          <a:noFill/>
          <a:ln>
            <a:noFill/>
          </a:ln>
        </p:spPr>
        <p:txBody>
          <a:bodyPr anchorCtr="0" anchor="t" bIns="45700" lIns="91425" spcFirstLastPara="1" rIns="91425" wrap="square" tIns="45700">
            <a:normAutofit fontScale="55000" lnSpcReduction="20000"/>
          </a:bodyPr>
          <a:lstStyle/>
          <a:p>
            <a:pPr indent="-6350" lvl="0" marL="6350" marR="0" rtl="0" algn="l">
              <a:lnSpc>
                <a:spcPct val="120000"/>
              </a:lnSpc>
              <a:spcBef>
                <a:spcPts val="1000"/>
              </a:spcBef>
              <a:spcAft>
                <a:spcPts val="0"/>
              </a:spcAft>
              <a:buClr>
                <a:srgbClr val="1C9E4A"/>
              </a:buClr>
              <a:buSzPct val="103896"/>
              <a:buFont typeface="Arial"/>
              <a:buNone/>
            </a:pPr>
            <a:r>
              <a:rPr b="1" i="0" lang="hu-HU" sz="2800" u="none" cap="none" strike="noStrike">
                <a:solidFill>
                  <a:srgbClr val="1C9E4A"/>
                </a:solidFill>
                <a:latin typeface="Calibri"/>
                <a:ea typeface="Calibri"/>
                <a:cs typeface="Calibri"/>
                <a:sym typeface="Calibri"/>
              </a:rPr>
              <a:t>A digitalizáció mellékterméke a Big Data jelenség</a:t>
            </a:r>
            <a:endParaRPr/>
          </a:p>
          <a:p>
            <a:pPr indent="-228600" lvl="0" marL="457200" marR="0" rtl="0" algn="l">
              <a:lnSpc>
                <a:spcPct val="120000"/>
              </a:lnSpc>
              <a:spcBef>
                <a:spcPts val="1000"/>
              </a:spcBef>
              <a:spcAft>
                <a:spcPts val="0"/>
              </a:spcAft>
              <a:buClr>
                <a:schemeClr val="dk1"/>
              </a:buClr>
              <a:buSzPct val="103896"/>
              <a:buFont typeface="Arial"/>
              <a:buNone/>
            </a:pPr>
            <a:r>
              <a:rPr b="1" i="0" lang="hu-HU" sz="2800" u="none" cap="none" strike="noStrike">
                <a:solidFill>
                  <a:srgbClr val="1C9E4A"/>
                </a:solidFill>
                <a:latin typeface="Calibri"/>
                <a:ea typeface="Calibri"/>
                <a:cs typeface="Calibri"/>
                <a:sym typeface="Calibri"/>
              </a:rPr>
              <a:t>Hol keletkeznek adatok:</a:t>
            </a:r>
            <a:endParaRPr b="0" i="0" sz="2800" u="none" cap="none" strike="noStrike">
              <a:solidFill>
                <a:srgbClr val="1C9E4A"/>
              </a:solidFill>
              <a:latin typeface="Calibri"/>
              <a:ea typeface="Calibri"/>
              <a:cs typeface="Calibri"/>
              <a:sym typeface="Calibri"/>
            </a:endParaRPr>
          </a:p>
          <a:p>
            <a:pPr indent="-285750" lvl="0" marL="285750" marR="0" rtl="0" algn="l">
              <a:lnSpc>
                <a:spcPct val="120000"/>
              </a:lnSpc>
              <a:spcBef>
                <a:spcPts val="1000"/>
              </a:spcBef>
              <a:spcAft>
                <a:spcPts val="0"/>
              </a:spcAft>
              <a:buClr>
                <a:srgbClr val="1C9E4A"/>
              </a:buClr>
              <a:buSzPct val="103896"/>
              <a:buFont typeface="Arial"/>
              <a:buChar char="•"/>
            </a:pPr>
            <a:r>
              <a:rPr b="0" i="0" lang="hu-HU" sz="2800" u="none" cap="none" strike="noStrike">
                <a:solidFill>
                  <a:srgbClr val="1C9E4A"/>
                </a:solidFill>
                <a:latin typeface="Calibri"/>
                <a:ea typeface="Calibri"/>
                <a:cs typeface="Calibri"/>
                <a:sym typeface="Calibri"/>
              </a:rPr>
              <a:t>az interneten </a:t>
            </a:r>
            <a:endParaRPr/>
          </a:p>
          <a:p>
            <a:pPr indent="-285750" lvl="0" marL="285750" marR="0" rtl="0" algn="l">
              <a:lnSpc>
                <a:spcPct val="120000"/>
              </a:lnSpc>
              <a:spcBef>
                <a:spcPts val="1000"/>
              </a:spcBef>
              <a:spcAft>
                <a:spcPts val="0"/>
              </a:spcAft>
              <a:buClr>
                <a:srgbClr val="1C9E4A"/>
              </a:buClr>
              <a:buSzPct val="103896"/>
              <a:buFont typeface="Arial"/>
              <a:buChar char="•"/>
            </a:pPr>
            <a:r>
              <a:rPr b="0" i="0" lang="hu-HU" sz="2800" u="none" cap="none" strike="noStrike">
                <a:solidFill>
                  <a:srgbClr val="1C9E4A"/>
                </a:solidFill>
                <a:latin typeface="Calibri"/>
                <a:ea typeface="Calibri"/>
                <a:cs typeface="Calibri"/>
                <a:sym typeface="Calibri"/>
              </a:rPr>
              <a:t>a gépek közötti adatkapcsolat során </a:t>
            </a:r>
            <a:endParaRPr/>
          </a:p>
          <a:p>
            <a:pPr indent="-285750" lvl="0" marL="285750" marR="0" rtl="0" algn="l">
              <a:lnSpc>
                <a:spcPct val="120000"/>
              </a:lnSpc>
              <a:spcBef>
                <a:spcPts val="1000"/>
              </a:spcBef>
              <a:spcAft>
                <a:spcPts val="0"/>
              </a:spcAft>
              <a:buClr>
                <a:srgbClr val="1C9E4A"/>
              </a:buClr>
              <a:buSzPct val="103896"/>
              <a:buFont typeface="Arial"/>
              <a:buChar char="•"/>
            </a:pPr>
            <a:r>
              <a:rPr b="0" i="0" lang="hu-HU" sz="2800" u="none" cap="none" strike="noStrike">
                <a:solidFill>
                  <a:srgbClr val="1C9E4A"/>
                </a:solidFill>
                <a:latin typeface="Calibri"/>
                <a:ea typeface="Calibri"/>
                <a:cs typeface="Calibri"/>
                <a:sym typeface="Calibri"/>
              </a:rPr>
              <a:t>magánhálózatok millióin</a:t>
            </a:r>
            <a:endParaRPr/>
          </a:p>
          <a:p>
            <a:pPr indent="-285750" lvl="0" marL="285750" marR="0" rtl="0" algn="l">
              <a:lnSpc>
                <a:spcPct val="120000"/>
              </a:lnSpc>
              <a:spcBef>
                <a:spcPts val="1000"/>
              </a:spcBef>
              <a:spcAft>
                <a:spcPts val="0"/>
              </a:spcAft>
              <a:buClr>
                <a:srgbClr val="1C9E4A"/>
              </a:buClr>
              <a:buSzPct val="103896"/>
              <a:buFont typeface="Arial"/>
              <a:buChar char="•"/>
            </a:pPr>
            <a:r>
              <a:rPr b="0" i="0" lang="hu-HU" sz="2800" u="none" cap="none" strike="noStrike">
                <a:solidFill>
                  <a:srgbClr val="1C9E4A"/>
                </a:solidFill>
                <a:latin typeface="Calibri"/>
                <a:ea typeface="Calibri"/>
                <a:cs typeface="Calibri"/>
                <a:sym typeface="Calibri"/>
              </a:rPr>
              <a:t>kártyás és egyéb pénzügyi tranzakciók során</a:t>
            </a:r>
            <a:endParaRPr/>
          </a:p>
          <a:p>
            <a:pPr indent="-285750" lvl="0" marL="285750" marR="0" rtl="0" algn="l">
              <a:lnSpc>
                <a:spcPct val="120000"/>
              </a:lnSpc>
              <a:spcBef>
                <a:spcPts val="1000"/>
              </a:spcBef>
              <a:spcAft>
                <a:spcPts val="0"/>
              </a:spcAft>
              <a:buClr>
                <a:srgbClr val="1C9E4A"/>
              </a:buClr>
              <a:buSzPct val="103896"/>
              <a:buFont typeface="Arial"/>
              <a:buChar char="•"/>
            </a:pPr>
            <a:r>
              <a:rPr b="0" i="0" lang="hu-HU" sz="2800" u="none" cap="none" strike="noStrike">
                <a:solidFill>
                  <a:srgbClr val="1C9E4A"/>
                </a:solidFill>
                <a:latin typeface="Calibri"/>
                <a:ea typeface="Calibri"/>
                <a:cs typeface="Calibri"/>
                <a:sym typeface="Calibri"/>
              </a:rPr>
              <a:t>telekommunikáció</a:t>
            </a:r>
            <a:endParaRPr/>
          </a:p>
          <a:p>
            <a:pPr indent="-228600" lvl="0" marL="457200" marR="0" rtl="0" algn="l">
              <a:lnSpc>
                <a:spcPct val="120000"/>
              </a:lnSpc>
              <a:spcBef>
                <a:spcPts val="1000"/>
              </a:spcBef>
              <a:spcAft>
                <a:spcPts val="0"/>
              </a:spcAft>
              <a:buClr>
                <a:schemeClr val="dk1"/>
              </a:buClr>
              <a:buSzPct val="103896"/>
              <a:buFont typeface="Arial"/>
              <a:buNone/>
            </a:pPr>
            <a:r>
              <a:rPr b="1" i="0" lang="hu-HU" sz="2800" u="none" cap="none" strike="noStrike">
                <a:solidFill>
                  <a:srgbClr val="1C9E4A"/>
                </a:solidFill>
                <a:latin typeface="Calibri"/>
                <a:ea typeface="Calibri"/>
                <a:cs typeface="Calibri"/>
                <a:sym typeface="Calibri"/>
              </a:rPr>
              <a:t>Feldolgozási lehetőség:</a:t>
            </a:r>
            <a:endParaRPr b="0" i="0" sz="2800" u="none" cap="none" strike="noStrike">
              <a:solidFill>
                <a:srgbClr val="1C9E4A"/>
              </a:solidFill>
              <a:latin typeface="Calibri"/>
              <a:ea typeface="Calibri"/>
              <a:cs typeface="Calibri"/>
              <a:sym typeface="Calibri"/>
            </a:endParaRPr>
          </a:p>
          <a:p>
            <a:pPr indent="-285750" lvl="0" marL="285750" marR="0" rtl="0" algn="l">
              <a:lnSpc>
                <a:spcPct val="120000"/>
              </a:lnSpc>
              <a:spcBef>
                <a:spcPts val="1000"/>
              </a:spcBef>
              <a:spcAft>
                <a:spcPts val="0"/>
              </a:spcAft>
              <a:buClr>
                <a:srgbClr val="1C9E4A"/>
              </a:buClr>
              <a:buSzPct val="103896"/>
              <a:buFont typeface="Arial"/>
              <a:buChar char="•"/>
            </a:pPr>
            <a:r>
              <a:rPr b="0" i="0" lang="hu-HU" sz="2800" u="none" cap="none" strike="noStrike">
                <a:solidFill>
                  <a:srgbClr val="1C9E4A"/>
                </a:solidFill>
                <a:latin typeface="Calibri"/>
                <a:ea typeface="Calibri"/>
                <a:cs typeface="Calibri"/>
                <a:sym typeface="Calibri"/>
              </a:rPr>
              <a:t>T-systems, a SAS, az IBM, a Microsoft és több más IT-vállalat is nyújt adattárház szolgáltatásokat</a:t>
            </a:r>
            <a:endParaRPr/>
          </a:p>
          <a:p>
            <a:pPr indent="-285750" lvl="0" marL="285750" marR="0" rtl="0" algn="l">
              <a:lnSpc>
                <a:spcPct val="120000"/>
              </a:lnSpc>
              <a:spcBef>
                <a:spcPts val="1000"/>
              </a:spcBef>
              <a:spcAft>
                <a:spcPts val="0"/>
              </a:spcAft>
              <a:buClr>
                <a:srgbClr val="1C9E4A"/>
              </a:buClr>
              <a:buSzPct val="103896"/>
              <a:buFont typeface="Arial"/>
              <a:buChar char="•"/>
            </a:pPr>
            <a:r>
              <a:rPr b="0" i="0" lang="hu-HU" sz="2800" u="none" cap="none" strike="noStrike">
                <a:solidFill>
                  <a:srgbClr val="1C9E4A"/>
                </a:solidFill>
                <a:latin typeface="Calibri"/>
                <a:ea typeface="Calibri"/>
                <a:cs typeface="Calibri"/>
                <a:sym typeface="Calibri"/>
              </a:rPr>
              <a:t>képesek az adatok közel valós idejű elemzésére</a:t>
            </a:r>
            <a:endParaRPr/>
          </a:p>
          <a:p>
            <a:pPr indent="-285750" lvl="0" marL="285750" marR="0" rtl="0" algn="l">
              <a:lnSpc>
                <a:spcPct val="120000"/>
              </a:lnSpc>
              <a:spcBef>
                <a:spcPts val="1000"/>
              </a:spcBef>
              <a:spcAft>
                <a:spcPts val="0"/>
              </a:spcAft>
              <a:buClr>
                <a:srgbClr val="1C9E4A"/>
              </a:buClr>
              <a:buSzPct val="103896"/>
              <a:buFont typeface="Arial"/>
              <a:buChar char="•"/>
            </a:pPr>
            <a:r>
              <a:rPr b="0" i="0" lang="hu-HU" sz="2800" u="none" cap="none" strike="noStrike">
                <a:solidFill>
                  <a:srgbClr val="1C9E4A"/>
                </a:solidFill>
                <a:latin typeface="Calibri"/>
                <a:ea typeface="Calibri"/>
                <a:cs typeface="Calibri"/>
                <a:sym typeface="Calibri"/>
              </a:rPr>
              <a:t>a nyers adatot használható információvá alakítják</a:t>
            </a:r>
            <a:endParaRPr/>
          </a:p>
          <a:p>
            <a:pPr indent="-228600" lvl="0" marL="457200" marR="0" rtl="0" algn="l">
              <a:lnSpc>
                <a:spcPct val="80000"/>
              </a:lnSpc>
              <a:spcBef>
                <a:spcPts val="1000"/>
              </a:spcBef>
              <a:spcAft>
                <a:spcPts val="0"/>
              </a:spcAft>
              <a:buClr>
                <a:schemeClr val="dk1"/>
              </a:buClr>
              <a:buSzPct val="103896"/>
              <a:buFont typeface="Arial"/>
              <a:buNone/>
            </a:pPr>
            <a:r>
              <a:t/>
            </a:r>
            <a:endParaRPr b="0" i="0" sz="2800" u="none" cap="none" strike="noStrike">
              <a:solidFill>
                <a:srgbClr val="1C9E4A"/>
              </a:solidFill>
              <a:latin typeface="Calibri"/>
              <a:ea typeface="Calibri"/>
              <a:cs typeface="Calibri"/>
              <a:sym typeface="Calibri"/>
            </a:endParaRPr>
          </a:p>
          <a:p>
            <a:pPr indent="-228600" lvl="0" marL="457200" marR="0" rtl="0" algn="l">
              <a:lnSpc>
                <a:spcPct val="80000"/>
              </a:lnSpc>
              <a:spcBef>
                <a:spcPts val="1000"/>
              </a:spcBef>
              <a:spcAft>
                <a:spcPts val="0"/>
              </a:spcAft>
              <a:buClr>
                <a:schemeClr val="dk1"/>
              </a:buClr>
              <a:buSzPct val="103896"/>
              <a:buFont typeface="Arial"/>
              <a:buNone/>
            </a:pPr>
            <a:r>
              <a:t/>
            </a:r>
            <a:endParaRPr b="0" i="0" sz="2800" u="none" cap="none" strike="noStrike">
              <a:solidFill>
                <a:srgbClr val="1C9E4A"/>
              </a:solidFill>
              <a:latin typeface="Calibri"/>
              <a:ea typeface="Calibri"/>
              <a:cs typeface="Calibri"/>
              <a:sym typeface="Calibri"/>
            </a:endParaRPr>
          </a:p>
        </p:txBody>
      </p:sp>
      <p:pic>
        <p:nvPicPr>
          <p:cNvPr id="278" name="Google Shape;278;p43"/>
          <p:cNvPicPr preferRelativeResize="0"/>
          <p:nvPr/>
        </p:nvPicPr>
        <p:blipFill rotWithShape="1">
          <a:blip r:embed="rId3">
            <a:alphaModFix/>
          </a:blip>
          <a:srcRect b="0" l="0" r="0" t="0"/>
          <a:stretch/>
        </p:blipFill>
        <p:spPr>
          <a:xfrm>
            <a:off x="6724418" y="1784486"/>
            <a:ext cx="4667026" cy="2278821"/>
          </a:xfrm>
          <a:prstGeom prst="rect">
            <a:avLst/>
          </a:prstGeom>
          <a:noFill/>
          <a:ln>
            <a:noFill/>
          </a:ln>
        </p:spPr>
      </p:pic>
      <p:sp>
        <p:nvSpPr>
          <p:cNvPr id="279" name="Google Shape;279;p43"/>
          <p:cNvSpPr txBox="1"/>
          <p:nvPr/>
        </p:nvSpPr>
        <p:spPr>
          <a:xfrm>
            <a:off x="6623963" y="4082829"/>
            <a:ext cx="523000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a:t>
            </a:r>
            <a:r>
              <a:rPr b="0" i="0" lang="hu-HU" sz="900" u="none" cap="none" strike="noStrike">
                <a:solidFill>
                  <a:schemeClr val="dk1"/>
                </a:solidFill>
                <a:latin typeface="Times New Roman"/>
                <a:ea typeface="Times New Roman"/>
                <a:cs typeface="Times New Roman"/>
                <a:sym typeface="Times New Roman"/>
              </a:rPr>
              <a:t>http://globalhealthgovernance.org/blog/2017/12/1/how-to-find-data-on-infectious-disease-outbreaks</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4"/>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Kapcsolódó szolgáltatások és adatfelhasználási lehetőségek </a:t>
            </a:r>
            <a:endParaRPr/>
          </a:p>
        </p:txBody>
      </p:sp>
      <p:sp>
        <p:nvSpPr>
          <p:cNvPr id="285" name="Google Shape;285;p44"/>
          <p:cNvSpPr txBox="1"/>
          <p:nvPr/>
        </p:nvSpPr>
        <p:spPr>
          <a:xfrm>
            <a:off x="321547" y="1690825"/>
            <a:ext cx="10515600" cy="4351338"/>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80000"/>
              </a:lnSpc>
              <a:spcBef>
                <a:spcPts val="1000"/>
              </a:spcBef>
              <a:spcAft>
                <a:spcPts val="0"/>
              </a:spcAft>
              <a:buClr>
                <a:schemeClr val="dk1"/>
              </a:buClr>
              <a:buSzPts val="1600"/>
              <a:buFont typeface="Arial"/>
              <a:buNone/>
            </a:pPr>
            <a:r>
              <a:rPr b="1" i="0" lang="hu-HU" sz="1480" u="none" cap="none" strike="noStrike">
                <a:solidFill>
                  <a:srgbClr val="1C9E4A"/>
                </a:solidFill>
                <a:latin typeface="Calibri"/>
                <a:ea typeface="Calibri"/>
                <a:cs typeface="Calibri"/>
                <a:sym typeface="Calibri"/>
              </a:rPr>
              <a:t>Az adatok átalakítása:</a:t>
            </a:r>
            <a:endParaRPr b="0" i="0" sz="280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rgbClr val="1C9E4A"/>
              </a:buClr>
              <a:buSzPts val="1600"/>
              <a:buFont typeface="Arial"/>
              <a:buChar char="•"/>
            </a:pPr>
            <a:r>
              <a:rPr b="0" i="0" lang="hu-HU" sz="1480" u="none" cap="none" strike="noStrike">
                <a:solidFill>
                  <a:srgbClr val="1C9E4A"/>
                </a:solidFill>
                <a:latin typeface="Calibri"/>
                <a:ea typeface="Calibri"/>
                <a:cs typeface="Calibri"/>
                <a:sym typeface="Calibri"/>
              </a:rPr>
              <a:t>jelentéskészítési funkció – sztenderdek, megfelelő kimutatások elkészítésében segít a cégeknek</a:t>
            </a:r>
            <a:endParaRPr b="0" i="0" sz="280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rgbClr val="1C9E4A"/>
              </a:buClr>
              <a:buSzPts val="1600"/>
              <a:buFont typeface="Arial"/>
              <a:buChar char="•"/>
            </a:pPr>
            <a:r>
              <a:rPr b="0" i="0" lang="hu-HU" sz="1480" u="none" cap="none" strike="noStrike">
                <a:solidFill>
                  <a:srgbClr val="1C9E4A"/>
                </a:solidFill>
                <a:latin typeface="Calibri"/>
                <a:ea typeface="Calibri"/>
                <a:cs typeface="Calibri"/>
                <a:sym typeface="Calibri"/>
              </a:rPr>
              <a:t>kockázatkezelés – előírt ráták, kimutatások készítéséhez</a:t>
            </a:r>
            <a:endParaRPr b="0" i="0" sz="280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rgbClr val="1C9E4A"/>
              </a:buClr>
              <a:buSzPts val="1600"/>
              <a:buFont typeface="Arial"/>
              <a:buChar char="•"/>
            </a:pPr>
            <a:r>
              <a:rPr b="0" i="0" lang="hu-HU" sz="1480" u="none" cap="none" strike="noStrike">
                <a:solidFill>
                  <a:srgbClr val="1C9E4A"/>
                </a:solidFill>
                <a:latin typeface="Calibri"/>
                <a:ea typeface="Calibri"/>
                <a:cs typeface="Calibri"/>
                <a:sym typeface="Calibri"/>
              </a:rPr>
              <a:t>adatok vizualizálása – listák böngészése helyett, egy az arra alkalmas mobileszköz használatával azonnal grafikonok, kimutatások, a legfontosabb adatokat megjelenítő ábrákat kapnak</a:t>
            </a:r>
            <a:endParaRPr b="0" i="0" sz="280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rgbClr val="1C9E4A"/>
              </a:buClr>
              <a:buSzPts val="1600"/>
              <a:buFont typeface="Arial"/>
              <a:buChar char="•"/>
            </a:pPr>
            <a:r>
              <a:rPr b="0" i="0" lang="hu-HU" sz="1480" u="none" cap="none" strike="noStrike">
                <a:solidFill>
                  <a:srgbClr val="1C9E4A"/>
                </a:solidFill>
                <a:latin typeface="Calibri"/>
                <a:ea typeface="Calibri"/>
                <a:cs typeface="Calibri"/>
                <a:sym typeface="Calibri"/>
              </a:rPr>
              <a:t>előrejelzések – a múlt béli adatok alapján ennek elkészítésére is alkalmas a szoftver, trendek, tendenciák</a:t>
            </a:r>
            <a:endParaRPr b="0" i="0" sz="2800" u="none" cap="none" strike="noStrike">
              <a:solidFill>
                <a:srgbClr val="1C9E4A"/>
              </a:solidFill>
              <a:latin typeface="Calibri"/>
              <a:ea typeface="Calibri"/>
              <a:cs typeface="Calibri"/>
              <a:sym typeface="Calibri"/>
            </a:endParaRPr>
          </a:p>
          <a:p>
            <a:pPr indent="-228600" lvl="0" marL="457200" marR="0" rtl="0" algn="l">
              <a:lnSpc>
                <a:spcPct val="80000"/>
              </a:lnSpc>
              <a:spcBef>
                <a:spcPts val="1000"/>
              </a:spcBef>
              <a:spcAft>
                <a:spcPts val="0"/>
              </a:spcAft>
              <a:buClr>
                <a:schemeClr val="dk1"/>
              </a:buClr>
              <a:buSzPts val="1600"/>
              <a:buFont typeface="Arial"/>
              <a:buNone/>
            </a:pPr>
            <a:r>
              <a:t/>
            </a:r>
            <a:endParaRPr b="0" i="0" sz="1480" u="none" cap="none" strike="noStrike">
              <a:solidFill>
                <a:srgbClr val="1C9E4A"/>
              </a:solidFill>
              <a:latin typeface="Calibri"/>
              <a:ea typeface="Calibri"/>
              <a:cs typeface="Calibri"/>
              <a:sym typeface="Calibri"/>
            </a:endParaRPr>
          </a:p>
          <a:p>
            <a:pPr indent="-228600" lvl="0" marL="457200" marR="0" rtl="0" algn="l">
              <a:lnSpc>
                <a:spcPct val="80000"/>
              </a:lnSpc>
              <a:spcBef>
                <a:spcPts val="1000"/>
              </a:spcBef>
              <a:spcAft>
                <a:spcPts val="0"/>
              </a:spcAft>
              <a:buClr>
                <a:schemeClr val="dk1"/>
              </a:buClr>
              <a:buSzPts val="1600"/>
              <a:buFont typeface="Arial"/>
              <a:buNone/>
            </a:pPr>
            <a:r>
              <a:rPr b="1" i="0" lang="hu-HU" sz="1480" u="none" cap="none" strike="noStrike">
                <a:solidFill>
                  <a:srgbClr val="1C9E4A"/>
                </a:solidFill>
                <a:latin typeface="Calibri"/>
                <a:ea typeface="Calibri"/>
                <a:cs typeface="Calibri"/>
                <a:sym typeface="Calibri"/>
              </a:rPr>
              <a:t>Mire használhatók az adatok:</a:t>
            </a:r>
            <a:endParaRPr b="0" i="0" sz="280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rgbClr val="1C9E4A"/>
              </a:buClr>
              <a:buSzPts val="1600"/>
              <a:buFont typeface="Arial"/>
              <a:buChar char="•"/>
            </a:pPr>
            <a:r>
              <a:rPr b="0" i="0" lang="hu-HU" sz="1480" u="none" cap="none" strike="noStrike">
                <a:solidFill>
                  <a:srgbClr val="1C9E4A"/>
                </a:solidFill>
                <a:latin typeface="Calibri"/>
                <a:ea typeface="Calibri"/>
                <a:cs typeface="Calibri"/>
                <a:sym typeface="Calibri"/>
              </a:rPr>
              <a:t>termékértékesítés</a:t>
            </a:r>
            <a:endParaRPr b="0" i="0" sz="280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rgbClr val="1C9E4A"/>
              </a:buClr>
              <a:buSzPts val="1600"/>
              <a:buFont typeface="Arial"/>
              <a:buChar char="•"/>
            </a:pPr>
            <a:r>
              <a:rPr b="0" i="0" lang="hu-HU" sz="1480" u="none" cap="none" strike="noStrike">
                <a:solidFill>
                  <a:srgbClr val="1C9E4A"/>
                </a:solidFill>
                <a:latin typeface="Calibri"/>
                <a:ea typeface="Calibri"/>
                <a:cs typeface="Calibri"/>
                <a:sym typeface="Calibri"/>
              </a:rPr>
              <a:t>ügyfélmenedzsment</a:t>
            </a:r>
            <a:endParaRPr b="0" i="0" sz="280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rgbClr val="1C9E4A"/>
              </a:buClr>
              <a:buSzPts val="1600"/>
              <a:buFont typeface="Arial"/>
              <a:buChar char="•"/>
            </a:pPr>
            <a:r>
              <a:rPr b="0" i="0" lang="hu-HU" sz="1480" u="none" cap="none" strike="noStrike">
                <a:solidFill>
                  <a:srgbClr val="1C9E4A"/>
                </a:solidFill>
                <a:latin typeface="Calibri"/>
                <a:ea typeface="Calibri"/>
                <a:cs typeface="Calibri"/>
                <a:sym typeface="Calibri"/>
              </a:rPr>
              <a:t>vállalati döntéshozatal</a:t>
            </a:r>
            <a:endParaRPr b="0" i="0" sz="280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rgbClr val="1C9E4A"/>
              </a:buClr>
              <a:buSzPts val="1600"/>
              <a:buFont typeface="Arial"/>
              <a:buChar char="•"/>
            </a:pPr>
            <a:r>
              <a:rPr b="0" i="0" lang="hu-HU" sz="1480" u="none" cap="none" strike="noStrike">
                <a:solidFill>
                  <a:srgbClr val="1C9E4A"/>
                </a:solidFill>
                <a:latin typeface="Calibri"/>
                <a:ea typeface="Calibri"/>
                <a:cs typeface="Calibri"/>
                <a:sym typeface="Calibri"/>
              </a:rPr>
              <a:t>marketing</a:t>
            </a:r>
            <a:endParaRPr b="0" i="0" sz="280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rgbClr val="1C9E4A"/>
              </a:buClr>
              <a:buSzPts val="1600"/>
              <a:buFont typeface="Arial"/>
              <a:buChar char="•"/>
            </a:pPr>
            <a:r>
              <a:rPr b="0" i="0" lang="hu-HU" sz="1480" u="none" cap="none" strike="noStrike">
                <a:solidFill>
                  <a:srgbClr val="1C9E4A"/>
                </a:solidFill>
                <a:latin typeface="Calibri"/>
                <a:ea typeface="Calibri"/>
                <a:cs typeface="Calibri"/>
                <a:sym typeface="Calibri"/>
              </a:rPr>
              <a:t>termékfejlesztés</a:t>
            </a:r>
            <a:endParaRPr b="0" i="0" sz="280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rgbClr val="1C9E4A"/>
              </a:buClr>
              <a:buSzPts val="1600"/>
              <a:buFont typeface="Arial"/>
              <a:buChar char="•"/>
            </a:pPr>
            <a:r>
              <a:rPr b="0" i="0" lang="hu-HU" sz="1480" u="none" cap="none" strike="noStrike">
                <a:solidFill>
                  <a:srgbClr val="1C9E4A"/>
                </a:solidFill>
                <a:latin typeface="Calibri"/>
                <a:ea typeface="Calibri"/>
                <a:cs typeface="Calibri"/>
                <a:sym typeface="Calibri"/>
              </a:rPr>
              <a:t>stratégiaalkotás</a:t>
            </a:r>
            <a:endParaRPr b="0" i="0" sz="2800" u="none" cap="none" strike="noStrike">
              <a:solidFill>
                <a:srgbClr val="1C9E4A"/>
              </a:solidFill>
              <a:latin typeface="Calibri"/>
              <a:ea typeface="Calibri"/>
              <a:cs typeface="Calibri"/>
              <a:sym typeface="Calibri"/>
            </a:endParaRPr>
          </a:p>
        </p:txBody>
      </p:sp>
      <p:sp>
        <p:nvSpPr>
          <p:cNvPr id="286" name="Google Shape;286;p44"/>
          <p:cNvSpPr txBox="1"/>
          <p:nvPr/>
        </p:nvSpPr>
        <p:spPr>
          <a:xfrm>
            <a:off x="4832371" y="3866494"/>
            <a:ext cx="6004776" cy="2908448"/>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1000"/>
              </a:spcBef>
              <a:spcAft>
                <a:spcPts val="0"/>
              </a:spcAft>
              <a:buClr>
                <a:srgbClr val="000000"/>
              </a:buClr>
              <a:buSzPts val="1600"/>
              <a:buFont typeface="Arial"/>
              <a:buNone/>
            </a:pPr>
            <a:r>
              <a:rPr b="1" i="0" lang="hu-HU" sz="1480" u="none" cap="none" strike="noStrike">
                <a:solidFill>
                  <a:srgbClr val="1C9E4A"/>
                </a:solidFill>
                <a:latin typeface="Calibri"/>
                <a:ea typeface="Calibri"/>
                <a:cs typeface="Calibri"/>
                <a:sym typeface="Calibri"/>
              </a:rPr>
              <a:t>Az operatív működés során keletkező adatok:</a:t>
            </a:r>
            <a:endParaRPr b="1" i="0" sz="148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chemeClr val="dk1"/>
              </a:buClr>
              <a:buSzPts val="1600"/>
              <a:buFont typeface="Arial"/>
              <a:buChar char="•"/>
            </a:pPr>
            <a:r>
              <a:rPr b="0" i="0" lang="hu-HU" sz="1480" u="none" cap="none" strike="noStrike">
                <a:solidFill>
                  <a:srgbClr val="1C9E4A"/>
                </a:solidFill>
                <a:latin typeface="Calibri"/>
                <a:ea typeface="Calibri"/>
                <a:cs typeface="Calibri"/>
                <a:sym typeface="Calibri"/>
              </a:rPr>
              <a:t>gépi megrendelések, elektronikus beszerzés</a:t>
            </a:r>
            <a:endParaRPr b="0" i="0" sz="148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chemeClr val="dk1"/>
              </a:buClr>
              <a:buSzPts val="1600"/>
              <a:buFont typeface="Arial"/>
              <a:buChar char="•"/>
            </a:pPr>
            <a:r>
              <a:rPr b="0" i="0" lang="hu-HU" sz="1480" u="none" cap="none" strike="noStrike">
                <a:solidFill>
                  <a:srgbClr val="1C9E4A"/>
                </a:solidFill>
                <a:latin typeface="Calibri"/>
                <a:ea typeface="Calibri"/>
                <a:cs typeface="Calibri"/>
                <a:sym typeface="Calibri"/>
              </a:rPr>
              <a:t>automatizált készletfigyelés és raktárkezelés</a:t>
            </a:r>
            <a:endParaRPr b="0" i="0" sz="148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chemeClr val="dk1"/>
              </a:buClr>
              <a:buSzPts val="1600"/>
              <a:buFont typeface="Arial"/>
              <a:buChar char="•"/>
            </a:pPr>
            <a:r>
              <a:rPr b="0" i="0" lang="hu-HU" sz="1480" u="none" cap="none" strike="noStrike">
                <a:solidFill>
                  <a:srgbClr val="1C9E4A"/>
                </a:solidFill>
                <a:latin typeface="Calibri"/>
                <a:ea typeface="Calibri"/>
                <a:cs typeface="Calibri"/>
                <a:sym typeface="Calibri"/>
              </a:rPr>
              <a:t>disztribúciós csatorna mentén</a:t>
            </a:r>
            <a:endParaRPr b="0" i="0" sz="148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chemeClr val="dk1"/>
              </a:buClr>
              <a:buSzPts val="1600"/>
              <a:buFont typeface="Arial"/>
              <a:buChar char="•"/>
            </a:pPr>
            <a:r>
              <a:rPr b="0" i="0" lang="hu-HU" sz="1480" u="none" cap="none" strike="noStrike">
                <a:solidFill>
                  <a:srgbClr val="1C9E4A"/>
                </a:solidFill>
                <a:latin typeface="Calibri"/>
                <a:ea typeface="Calibri"/>
                <a:cs typeface="Calibri"/>
                <a:sym typeface="Calibri"/>
              </a:rPr>
              <a:t>elektronikus megrendelés</a:t>
            </a:r>
            <a:endParaRPr b="0" i="0" sz="1480" u="none" cap="none" strike="noStrike">
              <a:solidFill>
                <a:srgbClr val="1C9E4A"/>
              </a:solidFill>
              <a:latin typeface="Calibri"/>
              <a:ea typeface="Calibri"/>
              <a:cs typeface="Calibri"/>
              <a:sym typeface="Calibri"/>
            </a:endParaRPr>
          </a:p>
          <a:p>
            <a:pPr indent="-285750" lvl="0" marL="285750" marR="0" rtl="0" algn="l">
              <a:lnSpc>
                <a:spcPct val="80000"/>
              </a:lnSpc>
              <a:spcBef>
                <a:spcPts val="1000"/>
              </a:spcBef>
              <a:spcAft>
                <a:spcPts val="0"/>
              </a:spcAft>
              <a:buClr>
                <a:schemeClr val="dk1"/>
              </a:buClr>
              <a:buSzPts val="1600"/>
              <a:buFont typeface="Arial"/>
              <a:buChar char="•"/>
            </a:pPr>
            <a:r>
              <a:rPr b="0" i="0" lang="hu-HU" sz="1480" u="none" cap="none" strike="noStrike">
                <a:solidFill>
                  <a:srgbClr val="1C9E4A"/>
                </a:solidFill>
                <a:latin typeface="Calibri"/>
                <a:ea typeface="Calibri"/>
                <a:cs typeface="Calibri"/>
                <a:sym typeface="Calibri"/>
              </a:rPr>
              <a:t>elektronikus igényfelmérés</a:t>
            </a:r>
            <a:endParaRPr b="0" i="0" sz="1480" u="none" cap="none" strike="noStrike">
              <a:solidFill>
                <a:srgbClr val="1C9E4A"/>
              </a:solidFill>
              <a:latin typeface="Calibri"/>
              <a:ea typeface="Calibri"/>
              <a:cs typeface="Calibri"/>
              <a:sym typeface="Calibri"/>
            </a:endParaRPr>
          </a:p>
          <a:p>
            <a:pPr indent="0" lvl="0" marL="0" marR="0" rtl="0" algn="l">
              <a:lnSpc>
                <a:spcPct val="80000"/>
              </a:lnSpc>
              <a:spcBef>
                <a:spcPts val="1000"/>
              </a:spcBef>
              <a:spcAft>
                <a:spcPts val="0"/>
              </a:spcAft>
              <a:buClr>
                <a:srgbClr val="000000"/>
              </a:buClr>
              <a:buSzPts val="1600"/>
              <a:buFont typeface="Arial"/>
              <a:buNone/>
            </a:pPr>
            <a:r>
              <a:t/>
            </a:r>
            <a:endParaRPr b="0" i="0" sz="1480" u="none" cap="none" strike="noStrike">
              <a:solidFill>
                <a:srgbClr val="1C9E4A"/>
              </a:solidFill>
              <a:latin typeface="Calibri"/>
              <a:ea typeface="Calibri"/>
              <a:cs typeface="Calibri"/>
              <a:sym typeface="Calibri"/>
            </a:endParaRPr>
          </a:p>
          <a:p>
            <a:pPr indent="0" lvl="0" marL="0" marR="0" rtl="0" algn="l">
              <a:lnSpc>
                <a:spcPct val="80000"/>
              </a:lnSpc>
              <a:spcBef>
                <a:spcPts val="1000"/>
              </a:spcBef>
              <a:spcAft>
                <a:spcPts val="0"/>
              </a:spcAft>
              <a:buClr>
                <a:srgbClr val="000000"/>
              </a:buClr>
              <a:buSzPts val="1600"/>
              <a:buFont typeface="Arial"/>
              <a:buNone/>
            </a:pPr>
            <a:r>
              <a:rPr b="0" i="0" lang="hu-HU" sz="1480" u="none" cap="none" strike="noStrike">
                <a:solidFill>
                  <a:srgbClr val="1C9E4A"/>
                </a:solidFill>
                <a:latin typeface="Calibri"/>
                <a:ea typeface="Calibri"/>
                <a:cs typeface="Calibri"/>
                <a:sym typeface="Calibri"/>
              </a:rPr>
              <a:t>A keletkező adatok megoszthatók más gazdálkodó szervezetekkel!</a:t>
            </a:r>
            <a:endParaRPr b="0" i="0" sz="1480" u="none" cap="none" strike="noStrike">
              <a:solidFill>
                <a:srgbClr val="1C9E4A"/>
              </a:solidFill>
              <a:latin typeface="Calibri"/>
              <a:ea typeface="Calibri"/>
              <a:cs typeface="Calibri"/>
              <a:sym typeface="Calibri"/>
            </a:endParaRPr>
          </a:p>
          <a:p>
            <a:pPr indent="0" lvl="0" marL="0" marR="0" rtl="0" algn="l">
              <a:lnSpc>
                <a:spcPct val="80000"/>
              </a:lnSpc>
              <a:spcBef>
                <a:spcPts val="1000"/>
              </a:spcBef>
              <a:spcAft>
                <a:spcPts val="0"/>
              </a:spcAft>
              <a:buClr>
                <a:srgbClr val="000000"/>
              </a:buClr>
              <a:buSzPts val="1600"/>
              <a:buFont typeface="Arial"/>
              <a:buNone/>
            </a:pPr>
            <a:r>
              <a:rPr b="0" i="0" lang="hu-HU" sz="1480" u="none" cap="none" strike="noStrike">
                <a:solidFill>
                  <a:srgbClr val="1C9E4A"/>
                </a:solidFill>
                <a:latin typeface="Calibri"/>
                <a:ea typeface="Calibri"/>
                <a:cs typeface="Calibri"/>
                <a:sym typeface="Calibri"/>
              </a:rPr>
              <a:t>Amennyiben nem ütközik adatvédelmi törvénybe, értékesíthetők!</a:t>
            </a:r>
            <a:endParaRPr b="0" i="0" sz="1480" u="none" cap="none" strike="noStrike">
              <a:solidFill>
                <a:srgbClr val="1C9E4A"/>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5"/>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Jó gyakorlatok</a:t>
            </a:r>
            <a:endParaRPr/>
          </a:p>
        </p:txBody>
      </p:sp>
      <p:sp>
        <p:nvSpPr>
          <p:cNvPr id="292" name="Google Shape;292;p45"/>
          <p:cNvSpPr txBox="1"/>
          <p:nvPr/>
        </p:nvSpPr>
        <p:spPr>
          <a:xfrm>
            <a:off x="606552" y="1590448"/>
            <a:ext cx="10515600" cy="435133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600"/>
              <a:buFont typeface="Arial"/>
              <a:buNone/>
            </a:pPr>
            <a:r>
              <a:rPr b="1" i="0" lang="hu-HU" sz="2800" u="none" cap="none" strike="noStrike">
                <a:solidFill>
                  <a:srgbClr val="1C9E4A"/>
                </a:solidFill>
                <a:latin typeface="Calibri"/>
                <a:ea typeface="Calibri"/>
                <a:cs typeface="Calibri"/>
                <a:sym typeface="Calibri"/>
              </a:rPr>
              <a:t>Online élelmiszer kereskedelem bemutatása:</a:t>
            </a:r>
            <a:endParaRPr b="0" i="0" sz="2800" u="none" cap="none" strike="noStrike">
              <a:solidFill>
                <a:srgbClr val="1C9E4A"/>
              </a:solidFill>
              <a:latin typeface="Calibri"/>
              <a:ea typeface="Calibri"/>
              <a:cs typeface="Calibri"/>
              <a:sym typeface="Calibri"/>
            </a:endParaRPr>
          </a:p>
          <a:p>
            <a:pPr indent="-228600" lvl="0" marL="457200" marR="0" rtl="0" algn="l">
              <a:lnSpc>
                <a:spcPct val="90000"/>
              </a:lnSpc>
              <a:spcBef>
                <a:spcPts val="1000"/>
              </a:spcBef>
              <a:spcAft>
                <a:spcPts val="0"/>
              </a:spcAft>
              <a:buClr>
                <a:schemeClr val="dk1"/>
              </a:buClr>
              <a:buSzPts val="1600"/>
              <a:buFont typeface="Arial"/>
              <a:buNone/>
            </a:pPr>
            <a:r>
              <a:rPr b="0" i="0" lang="hu-HU" sz="2800" u="none" cap="none" strike="noStrike">
                <a:solidFill>
                  <a:srgbClr val="1C9E4A"/>
                </a:solidFill>
                <a:latin typeface="Calibri"/>
                <a:ea typeface="Calibri"/>
                <a:cs typeface="Calibri"/>
                <a:sym typeface="Calibri"/>
              </a:rPr>
              <a:t>PicNic holland						Hazai példa, csak 							online kiskereskedelemmel 							foglalkozó, magyar termékeket 							előnyben részesítő vállalkozás				</a:t>
            </a:r>
            <a:endParaRPr/>
          </a:p>
        </p:txBody>
      </p:sp>
      <p:pic>
        <p:nvPicPr>
          <p:cNvPr id="293" name="Google Shape;293;p45"/>
          <p:cNvPicPr preferRelativeResize="0"/>
          <p:nvPr/>
        </p:nvPicPr>
        <p:blipFill rotWithShape="1">
          <a:blip r:embed="rId3">
            <a:alphaModFix/>
          </a:blip>
          <a:srcRect b="0" l="0" r="0" t="0"/>
          <a:stretch/>
        </p:blipFill>
        <p:spPr>
          <a:xfrm>
            <a:off x="3032760" y="2896906"/>
            <a:ext cx="2356263" cy="2849721"/>
          </a:xfrm>
          <a:prstGeom prst="rect">
            <a:avLst/>
          </a:prstGeom>
          <a:noFill/>
          <a:ln>
            <a:noFill/>
          </a:ln>
        </p:spPr>
      </p:pic>
      <p:pic>
        <p:nvPicPr>
          <p:cNvPr id="294" name="Google Shape;294;p45"/>
          <p:cNvPicPr preferRelativeResize="0"/>
          <p:nvPr/>
        </p:nvPicPr>
        <p:blipFill rotWithShape="1">
          <a:blip r:embed="rId4">
            <a:alphaModFix/>
          </a:blip>
          <a:srcRect b="0" l="0" r="0" t="0"/>
          <a:stretch/>
        </p:blipFill>
        <p:spPr>
          <a:xfrm>
            <a:off x="606552" y="4593264"/>
            <a:ext cx="2426208" cy="1679448"/>
          </a:xfrm>
          <a:prstGeom prst="rect">
            <a:avLst/>
          </a:prstGeom>
          <a:noFill/>
          <a:ln>
            <a:noFill/>
          </a:ln>
        </p:spPr>
      </p:pic>
      <p:pic>
        <p:nvPicPr>
          <p:cNvPr id="295" name="Google Shape;295;p45"/>
          <p:cNvPicPr preferRelativeResize="0"/>
          <p:nvPr/>
        </p:nvPicPr>
        <p:blipFill rotWithShape="1">
          <a:blip r:embed="rId5">
            <a:alphaModFix/>
          </a:blip>
          <a:srcRect b="0" l="0" r="0" t="0"/>
          <a:stretch/>
        </p:blipFill>
        <p:spPr>
          <a:xfrm>
            <a:off x="6050943" y="3907464"/>
            <a:ext cx="4409289" cy="2365248"/>
          </a:xfrm>
          <a:prstGeom prst="rect">
            <a:avLst/>
          </a:prstGeom>
          <a:noFill/>
          <a:ln>
            <a:noFill/>
          </a:ln>
        </p:spPr>
      </p:pic>
      <p:sp>
        <p:nvSpPr>
          <p:cNvPr id="296" name="Google Shape;296;p45"/>
          <p:cNvSpPr txBox="1"/>
          <p:nvPr/>
        </p:nvSpPr>
        <p:spPr>
          <a:xfrm>
            <a:off x="3050319" y="6033982"/>
            <a:ext cx="1491532" cy="2387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a:t>
            </a:r>
            <a:r>
              <a:rPr b="0" i="0" lang="hu-HU" sz="900" u="none" cap="none" strike="noStrike">
                <a:solidFill>
                  <a:schemeClr val="dk1"/>
                </a:solidFill>
                <a:latin typeface="Times New Roman"/>
                <a:ea typeface="Times New Roman"/>
                <a:cs typeface="Times New Roman"/>
                <a:sym typeface="Times New Roman"/>
              </a:rPr>
              <a:t>https://picnic.app/nl/)</a:t>
            </a:r>
            <a:endParaRPr b="0" i="0" sz="900" u="none" cap="none" strike="noStrike">
              <a:solidFill>
                <a:schemeClr val="dk1"/>
              </a:solidFill>
              <a:latin typeface="Arial"/>
              <a:ea typeface="Arial"/>
              <a:cs typeface="Arial"/>
              <a:sym typeface="Arial"/>
            </a:endParaRPr>
          </a:p>
        </p:txBody>
      </p:sp>
      <p:sp>
        <p:nvSpPr>
          <p:cNvPr id="297" name="Google Shape;297;p45"/>
          <p:cNvSpPr txBox="1"/>
          <p:nvPr/>
        </p:nvSpPr>
        <p:spPr>
          <a:xfrm>
            <a:off x="6055594" y="6373510"/>
            <a:ext cx="1491532" cy="2387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a:t>
            </a:r>
            <a:r>
              <a:rPr b="0" i="0" lang="hu-HU" sz="900" u="none" cap="none" strike="noStrike">
                <a:solidFill>
                  <a:schemeClr val="dk1"/>
                </a:solidFill>
                <a:latin typeface="Times New Roman"/>
                <a:ea typeface="Times New Roman"/>
                <a:cs typeface="Times New Roman"/>
                <a:sym typeface="Times New Roman"/>
              </a:rPr>
              <a:t>https://kozertplusz.hu</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6"/>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PicNic működésének bemutatása</a:t>
            </a:r>
            <a:endParaRPr/>
          </a:p>
        </p:txBody>
      </p:sp>
      <p:sp>
        <p:nvSpPr>
          <p:cNvPr id="303" name="Google Shape;303;p46"/>
          <p:cNvSpPr txBox="1"/>
          <p:nvPr/>
        </p:nvSpPr>
        <p:spPr>
          <a:xfrm>
            <a:off x="290453" y="1410390"/>
            <a:ext cx="6585835" cy="435133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600"/>
              <a:buFont typeface="Arial"/>
              <a:buNone/>
            </a:pPr>
            <a:r>
              <a:rPr b="0" i="0" lang="hu-HU" sz="2800" u="none" cap="none" strike="noStrike">
                <a:solidFill>
                  <a:srgbClr val="1C9E4A"/>
                </a:solidFill>
                <a:latin typeface="Calibri"/>
                <a:ea typeface="Calibri"/>
                <a:cs typeface="Calibri"/>
                <a:sym typeface="Calibri"/>
              </a:rPr>
              <a:t>				</a:t>
            </a:r>
            <a:endParaRPr/>
          </a:p>
          <a:p>
            <a:pPr indent="-285750" lvl="0" marL="285750" marR="0" rtl="0" algn="l">
              <a:lnSpc>
                <a:spcPct val="90000"/>
              </a:lnSpc>
              <a:spcBef>
                <a:spcPts val="1000"/>
              </a:spcBef>
              <a:spcAft>
                <a:spcPts val="0"/>
              </a:spcAft>
              <a:buClr>
                <a:srgbClr val="1C9E4A"/>
              </a:buClr>
              <a:buSzPts val="1600"/>
              <a:buFont typeface="Arial"/>
              <a:buChar char="•"/>
            </a:pPr>
            <a:r>
              <a:rPr b="0" i="0" lang="hu-HU" sz="2000" u="none" cap="none" strike="noStrike">
                <a:solidFill>
                  <a:srgbClr val="1C9E4A"/>
                </a:solidFill>
                <a:latin typeface="Calibri"/>
                <a:ea typeface="Calibri"/>
                <a:cs typeface="Calibri"/>
                <a:sym typeface="Calibri"/>
              </a:rPr>
              <a:t>kizárólag online értékesítő élelmiszer kiskereskedelmi lánc</a:t>
            </a:r>
            <a:endParaRPr/>
          </a:p>
          <a:p>
            <a:pPr indent="-285750" lvl="0" marL="285750" marR="0" rtl="0" algn="l">
              <a:lnSpc>
                <a:spcPct val="90000"/>
              </a:lnSpc>
              <a:spcBef>
                <a:spcPts val="1000"/>
              </a:spcBef>
              <a:spcAft>
                <a:spcPts val="0"/>
              </a:spcAft>
              <a:buClr>
                <a:srgbClr val="1C9E4A"/>
              </a:buClr>
              <a:buSzPts val="1600"/>
              <a:buFont typeface="Arial"/>
              <a:buChar char="•"/>
            </a:pPr>
            <a:r>
              <a:rPr b="0" i="0" lang="hu-HU" sz="2000" u="none" cap="none" strike="noStrike">
                <a:solidFill>
                  <a:srgbClr val="1C9E4A"/>
                </a:solidFill>
                <a:latin typeface="Calibri"/>
                <a:ea typeface="Calibri"/>
                <a:cs typeface="Calibri"/>
                <a:sym typeface="Calibri"/>
              </a:rPr>
              <a:t>2015-óta működik Hollandiában</a:t>
            </a:r>
            <a:endParaRPr/>
          </a:p>
          <a:p>
            <a:pPr indent="-285750" lvl="0" marL="285750" marR="0" rtl="0" algn="l">
              <a:lnSpc>
                <a:spcPct val="90000"/>
              </a:lnSpc>
              <a:spcBef>
                <a:spcPts val="1000"/>
              </a:spcBef>
              <a:spcAft>
                <a:spcPts val="0"/>
              </a:spcAft>
              <a:buClr>
                <a:srgbClr val="1C9E4A"/>
              </a:buClr>
              <a:buSzPts val="1600"/>
              <a:buFont typeface="Arial"/>
              <a:buChar char="•"/>
            </a:pPr>
            <a:r>
              <a:rPr b="0" i="0" lang="hu-HU" sz="2000" u="none" cap="none" strike="noStrike">
                <a:solidFill>
                  <a:srgbClr val="1C9E4A"/>
                </a:solidFill>
                <a:latin typeface="Calibri"/>
                <a:ea typeface="Calibri"/>
                <a:cs typeface="Calibri"/>
                <a:sym typeface="Calibri"/>
              </a:rPr>
              <a:t>35 városban, 385 tagú elektromos kiszállító flottával</a:t>
            </a:r>
            <a:endParaRPr/>
          </a:p>
          <a:p>
            <a:pPr indent="-285750" lvl="0" marL="285750" marR="0" rtl="0" algn="l">
              <a:lnSpc>
                <a:spcPct val="90000"/>
              </a:lnSpc>
              <a:spcBef>
                <a:spcPts val="1000"/>
              </a:spcBef>
              <a:spcAft>
                <a:spcPts val="0"/>
              </a:spcAft>
              <a:buClr>
                <a:srgbClr val="1C9E4A"/>
              </a:buClr>
              <a:buSzPts val="1600"/>
              <a:buFont typeface="Arial"/>
              <a:buChar char="•"/>
            </a:pPr>
            <a:r>
              <a:rPr b="0" i="0" lang="hu-HU" sz="2000" u="none" cap="none" strike="noStrike">
                <a:solidFill>
                  <a:srgbClr val="1C9E4A"/>
                </a:solidFill>
                <a:latin typeface="Calibri"/>
                <a:ea typeface="Calibri"/>
                <a:cs typeface="Calibri"/>
                <a:sym typeface="Calibri"/>
              </a:rPr>
              <a:t>95000 ezer regisztrál vásárlóval</a:t>
            </a:r>
            <a:endParaRPr/>
          </a:p>
          <a:p>
            <a:pPr indent="-285750" lvl="0" marL="285750" marR="0" rtl="0" algn="l">
              <a:lnSpc>
                <a:spcPct val="90000"/>
              </a:lnSpc>
              <a:spcBef>
                <a:spcPts val="1000"/>
              </a:spcBef>
              <a:spcAft>
                <a:spcPts val="0"/>
              </a:spcAft>
              <a:buClr>
                <a:srgbClr val="1C9E4A"/>
              </a:buClr>
              <a:buSzPts val="1600"/>
              <a:buFont typeface="Arial"/>
              <a:buChar char="•"/>
            </a:pPr>
            <a:r>
              <a:rPr b="0" i="0" lang="hu-HU" sz="2000" u="none" cap="none" strike="noStrike">
                <a:solidFill>
                  <a:srgbClr val="1C9E4A"/>
                </a:solidFill>
                <a:latin typeface="Calibri"/>
                <a:ea typeface="Calibri"/>
                <a:cs typeface="Calibri"/>
                <a:sym typeface="Calibri"/>
              </a:rPr>
              <a:t>2018-ra 5%-a holland élelmiszerpiaci részesedése</a:t>
            </a:r>
            <a:endParaRPr/>
          </a:p>
          <a:p>
            <a:pPr indent="-285750" lvl="0" marL="285750" marR="0" rtl="0" algn="l">
              <a:lnSpc>
                <a:spcPct val="90000"/>
              </a:lnSpc>
              <a:spcBef>
                <a:spcPts val="1000"/>
              </a:spcBef>
              <a:spcAft>
                <a:spcPts val="0"/>
              </a:spcAft>
              <a:buClr>
                <a:srgbClr val="1C9E4A"/>
              </a:buClr>
              <a:buSzPts val="1600"/>
              <a:buFont typeface="Arial"/>
              <a:buChar char="•"/>
            </a:pPr>
            <a:r>
              <a:rPr b="0" i="0" lang="hu-HU" sz="2000" u="none" cap="none" strike="noStrike">
                <a:solidFill>
                  <a:srgbClr val="1C9E4A"/>
                </a:solidFill>
                <a:latin typeface="Calibri"/>
                <a:ea typeface="Calibri"/>
                <a:cs typeface="Calibri"/>
                <a:sym typeface="Calibri"/>
              </a:rPr>
              <a:t>az online élelmiszerpiaci részesedése 80%</a:t>
            </a:r>
            <a:endParaRPr/>
          </a:p>
        </p:txBody>
      </p:sp>
      <p:pic>
        <p:nvPicPr>
          <p:cNvPr id="304" name="Google Shape;304;p46"/>
          <p:cNvPicPr preferRelativeResize="0"/>
          <p:nvPr/>
        </p:nvPicPr>
        <p:blipFill rotWithShape="1">
          <a:blip r:embed="rId3">
            <a:alphaModFix/>
          </a:blip>
          <a:srcRect b="0" l="0" r="0" t="0"/>
          <a:stretch/>
        </p:blipFill>
        <p:spPr>
          <a:xfrm>
            <a:off x="6448676" y="2386892"/>
            <a:ext cx="5538521" cy="3841749"/>
          </a:xfrm>
          <a:prstGeom prst="rect">
            <a:avLst/>
          </a:prstGeom>
          <a:noFill/>
          <a:ln>
            <a:noFill/>
          </a:ln>
        </p:spPr>
      </p:pic>
      <p:sp>
        <p:nvSpPr>
          <p:cNvPr id="305" name="Google Shape;305;p46"/>
          <p:cNvSpPr txBox="1"/>
          <p:nvPr/>
        </p:nvSpPr>
        <p:spPr>
          <a:xfrm>
            <a:off x="6448676" y="6377459"/>
            <a:ext cx="410307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https://picnic.app/de/)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7"/>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PicNic üzleti koncepció</a:t>
            </a:r>
            <a:endParaRPr/>
          </a:p>
        </p:txBody>
      </p:sp>
      <p:sp>
        <p:nvSpPr>
          <p:cNvPr id="311" name="Google Shape;311;p47"/>
          <p:cNvSpPr txBox="1"/>
          <p:nvPr>
            <p:ph idx="1" type="body"/>
          </p:nvPr>
        </p:nvSpPr>
        <p:spPr>
          <a:xfrm>
            <a:off x="321547" y="1825625"/>
            <a:ext cx="5898633" cy="4351200"/>
          </a:xfrm>
          <a:prstGeom prst="rect">
            <a:avLst/>
          </a:prstGeom>
          <a:noFill/>
          <a:ln>
            <a:noFill/>
          </a:ln>
        </p:spPr>
        <p:txBody>
          <a:bodyPr anchorCtr="0" anchor="t" bIns="45700" lIns="91425" spcFirstLastPara="1" rIns="91425" wrap="square" tIns="45700">
            <a:normAutofit fontScale="85000" lnSpcReduction="20000"/>
          </a:bodyPr>
          <a:lstStyle/>
          <a:p>
            <a:pPr indent="-228600" lvl="0" marL="457200" rtl="0" algn="l">
              <a:lnSpc>
                <a:spcPct val="90000"/>
              </a:lnSpc>
              <a:spcBef>
                <a:spcPts val="1000"/>
              </a:spcBef>
              <a:spcAft>
                <a:spcPts val="0"/>
              </a:spcAft>
              <a:buClr>
                <a:schemeClr val="dk1"/>
              </a:buClr>
              <a:buSzPct val="78431"/>
              <a:buNone/>
            </a:pPr>
            <a:r>
              <a:rPr b="1" lang="hu-HU" sz="2400"/>
              <a:t>Kiinduló kérdés:</a:t>
            </a:r>
            <a:endParaRPr sz="2400"/>
          </a:p>
          <a:p>
            <a:pPr indent="-228600" lvl="0" marL="457200" rtl="0" algn="l">
              <a:lnSpc>
                <a:spcPct val="90000"/>
              </a:lnSpc>
              <a:spcBef>
                <a:spcPts val="1000"/>
              </a:spcBef>
              <a:spcAft>
                <a:spcPts val="0"/>
              </a:spcAft>
              <a:buClr>
                <a:schemeClr val="dk1"/>
              </a:buClr>
              <a:buSzPct val="78431"/>
              <a:buNone/>
            </a:pPr>
            <a:r>
              <a:rPr i="1" lang="hu-HU" sz="2400"/>
              <a:t>„Miért nem vásárolnak az emberek élelmiszert online?”</a:t>
            </a:r>
            <a:endParaRPr sz="2400"/>
          </a:p>
          <a:p>
            <a:pPr indent="-228600" lvl="0" marL="457200" rtl="0" algn="l">
              <a:lnSpc>
                <a:spcPct val="90000"/>
              </a:lnSpc>
              <a:spcBef>
                <a:spcPts val="1000"/>
              </a:spcBef>
              <a:spcAft>
                <a:spcPts val="0"/>
              </a:spcAft>
              <a:buClr>
                <a:schemeClr val="dk1"/>
              </a:buClr>
              <a:buSzPct val="78431"/>
              <a:buNone/>
            </a:pPr>
            <a:r>
              <a:t/>
            </a:r>
            <a:endParaRPr sz="2400"/>
          </a:p>
          <a:p>
            <a:pPr indent="-228600" lvl="0" marL="457200" rtl="0" algn="l">
              <a:lnSpc>
                <a:spcPct val="90000"/>
              </a:lnSpc>
              <a:spcBef>
                <a:spcPts val="1000"/>
              </a:spcBef>
              <a:spcAft>
                <a:spcPts val="0"/>
              </a:spcAft>
              <a:buClr>
                <a:schemeClr val="dk1"/>
              </a:buClr>
              <a:buSzPct val="78431"/>
              <a:buNone/>
            </a:pPr>
            <a:r>
              <a:rPr b="1" lang="hu-HU" sz="2400"/>
              <a:t>A piackutatás eredménye:</a:t>
            </a:r>
            <a:endParaRPr sz="2400"/>
          </a:p>
          <a:p>
            <a:pPr indent="-285750" lvl="0" marL="285750" rtl="0" algn="l">
              <a:lnSpc>
                <a:spcPct val="90000"/>
              </a:lnSpc>
              <a:spcBef>
                <a:spcPts val="1000"/>
              </a:spcBef>
              <a:spcAft>
                <a:spcPts val="0"/>
              </a:spcAft>
              <a:buSzPct val="78431"/>
              <a:buChar char="•"/>
            </a:pPr>
            <a:r>
              <a:rPr lang="hu-HU" sz="2400"/>
              <a:t>magas kiszállítási költség</a:t>
            </a:r>
            <a:endParaRPr/>
          </a:p>
          <a:p>
            <a:pPr indent="-285750" lvl="0" marL="285750" rtl="0" algn="l">
              <a:lnSpc>
                <a:spcPct val="90000"/>
              </a:lnSpc>
              <a:spcBef>
                <a:spcPts val="1000"/>
              </a:spcBef>
              <a:spcAft>
                <a:spcPts val="0"/>
              </a:spcAft>
              <a:buSzPct val="78431"/>
              <a:buChar char="•"/>
            </a:pPr>
            <a:r>
              <a:rPr lang="hu-HU" sz="2400"/>
              <a:t>2-3 órás várakozási időablak a szállításra</a:t>
            </a:r>
            <a:endParaRPr/>
          </a:p>
          <a:p>
            <a:pPr indent="-228600" lvl="0" marL="457200" rtl="0" algn="l">
              <a:lnSpc>
                <a:spcPct val="90000"/>
              </a:lnSpc>
              <a:spcBef>
                <a:spcPts val="1000"/>
              </a:spcBef>
              <a:spcAft>
                <a:spcPts val="0"/>
              </a:spcAft>
              <a:buClr>
                <a:schemeClr val="dk1"/>
              </a:buClr>
              <a:buSzPct val="78431"/>
              <a:buNone/>
            </a:pPr>
            <a:r>
              <a:t/>
            </a:r>
            <a:endParaRPr sz="2400"/>
          </a:p>
          <a:p>
            <a:pPr indent="-228600" lvl="0" marL="457200" rtl="0" algn="l">
              <a:lnSpc>
                <a:spcPct val="90000"/>
              </a:lnSpc>
              <a:spcBef>
                <a:spcPts val="1000"/>
              </a:spcBef>
              <a:spcAft>
                <a:spcPts val="0"/>
              </a:spcAft>
              <a:buClr>
                <a:schemeClr val="dk1"/>
              </a:buClr>
              <a:buSzPct val="78431"/>
              <a:buNone/>
            </a:pPr>
            <a:r>
              <a:rPr b="1" lang="hu-HU" sz="2400"/>
              <a:t>Célkitűzés:</a:t>
            </a:r>
            <a:endParaRPr sz="2400"/>
          </a:p>
          <a:p>
            <a:pPr indent="-285750" lvl="0" marL="285750" rtl="0" algn="l">
              <a:lnSpc>
                <a:spcPct val="90000"/>
              </a:lnSpc>
              <a:spcBef>
                <a:spcPts val="1000"/>
              </a:spcBef>
              <a:spcAft>
                <a:spcPts val="0"/>
              </a:spcAft>
              <a:buSzPct val="78431"/>
              <a:buChar char="•"/>
            </a:pPr>
            <a:r>
              <a:rPr lang="hu-HU" sz="2400"/>
              <a:t>ingyenes kiszállítás</a:t>
            </a:r>
            <a:endParaRPr/>
          </a:p>
          <a:p>
            <a:pPr indent="-285750" lvl="0" marL="285750" rtl="0" algn="l">
              <a:lnSpc>
                <a:spcPct val="90000"/>
              </a:lnSpc>
              <a:spcBef>
                <a:spcPts val="1000"/>
              </a:spcBef>
              <a:spcAft>
                <a:spcPts val="0"/>
              </a:spcAft>
              <a:buSzPct val="78431"/>
              <a:buChar char="•"/>
            </a:pPr>
            <a:r>
              <a:rPr lang="hu-HU" sz="2400"/>
              <a:t>1 órás szállítási periódus</a:t>
            </a:r>
            <a:endParaRPr/>
          </a:p>
          <a:p>
            <a:pPr indent="-285750" lvl="0" marL="285750" rtl="0" algn="l">
              <a:lnSpc>
                <a:spcPct val="90000"/>
              </a:lnSpc>
              <a:spcBef>
                <a:spcPts val="1000"/>
              </a:spcBef>
              <a:spcAft>
                <a:spcPts val="0"/>
              </a:spcAft>
              <a:buSzPct val="78431"/>
              <a:buChar char="•"/>
            </a:pPr>
            <a:r>
              <a:rPr lang="hu-HU" sz="2400"/>
              <a:t>online nyomon követhetőség</a:t>
            </a:r>
            <a:endParaRPr/>
          </a:p>
          <a:p>
            <a:pPr indent="0" lvl="0" marL="0" rtl="0" algn="l">
              <a:lnSpc>
                <a:spcPct val="90000"/>
              </a:lnSpc>
              <a:spcBef>
                <a:spcPts val="1000"/>
              </a:spcBef>
              <a:spcAft>
                <a:spcPts val="0"/>
              </a:spcAft>
              <a:buSzPct val="75630"/>
              <a:buNone/>
            </a:pPr>
            <a:r>
              <a:t/>
            </a:r>
            <a:endParaRPr/>
          </a:p>
        </p:txBody>
      </p:sp>
      <p:pic>
        <p:nvPicPr>
          <p:cNvPr id="312" name="Google Shape;312;p47"/>
          <p:cNvPicPr preferRelativeResize="0"/>
          <p:nvPr/>
        </p:nvPicPr>
        <p:blipFill rotWithShape="1">
          <a:blip r:embed="rId3">
            <a:alphaModFix/>
          </a:blip>
          <a:srcRect b="0" l="0" r="0" t="0"/>
          <a:stretch/>
        </p:blipFill>
        <p:spPr>
          <a:xfrm>
            <a:off x="6318319" y="1690825"/>
            <a:ext cx="3721740" cy="1709675"/>
          </a:xfrm>
          <a:prstGeom prst="rect">
            <a:avLst/>
          </a:prstGeom>
          <a:noFill/>
          <a:ln>
            <a:noFill/>
          </a:ln>
        </p:spPr>
      </p:pic>
      <p:pic>
        <p:nvPicPr>
          <p:cNvPr id="313" name="Google Shape;313;p47"/>
          <p:cNvPicPr preferRelativeResize="0"/>
          <p:nvPr/>
        </p:nvPicPr>
        <p:blipFill rotWithShape="1">
          <a:blip r:embed="rId4">
            <a:alphaModFix/>
          </a:blip>
          <a:srcRect b="0" l="0" r="0" t="0"/>
          <a:stretch/>
        </p:blipFill>
        <p:spPr>
          <a:xfrm>
            <a:off x="6315047" y="3837888"/>
            <a:ext cx="3864033" cy="2161491"/>
          </a:xfrm>
          <a:prstGeom prst="rect">
            <a:avLst/>
          </a:prstGeom>
          <a:noFill/>
          <a:ln>
            <a:noFill/>
          </a:ln>
        </p:spPr>
      </p:pic>
      <p:pic>
        <p:nvPicPr>
          <p:cNvPr id="314" name="Google Shape;314;p47"/>
          <p:cNvPicPr preferRelativeResize="0"/>
          <p:nvPr/>
        </p:nvPicPr>
        <p:blipFill rotWithShape="1">
          <a:blip r:embed="rId5">
            <a:alphaModFix/>
          </a:blip>
          <a:srcRect b="0" l="0" r="0" t="0"/>
          <a:stretch/>
        </p:blipFill>
        <p:spPr>
          <a:xfrm>
            <a:off x="10456263" y="1984820"/>
            <a:ext cx="1425258" cy="2831359"/>
          </a:xfrm>
          <a:prstGeom prst="rect">
            <a:avLst/>
          </a:prstGeom>
          <a:noFill/>
          <a:ln>
            <a:noFill/>
          </a:ln>
        </p:spPr>
      </p:pic>
      <p:sp>
        <p:nvSpPr>
          <p:cNvPr id="315" name="Google Shape;315;p47"/>
          <p:cNvSpPr txBox="1"/>
          <p:nvPr/>
        </p:nvSpPr>
        <p:spPr>
          <a:xfrm>
            <a:off x="6257792" y="3399299"/>
            <a:ext cx="433346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https://www.youtube.com/watch?v=s3QUCdDouOo, képernyőfotó</a:t>
            </a:r>
            <a:endParaRPr b="0" i="0" sz="1400" u="none" cap="none" strike="noStrike">
              <a:solidFill>
                <a:srgbClr val="000000"/>
              </a:solidFill>
              <a:latin typeface="Arial"/>
              <a:ea typeface="Arial"/>
              <a:cs typeface="Arial"/>
              <a:sym typeface="Arial"/>
            </a:endParaRPr>
          </a:p>
        </p:txBody>
      </p:sp>
      <p:sp>
        <p:nvSpPr>
          <p:cNvPr id="316" name="Google Shape;316;p47"/>
          <p:cNvSpPr txBox="1"/>
          <p:nvPr/>
        </p:nvSpPr>
        <p:spPr>
          <a:xfrm>
            <a:off x="6233938" y="5999379"/>
            <a:ext cx="4333461"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https://www.youtube.com/watch?v=s3QUCdDouOo, képernyőfotó</a:t>
            </a:r>
            <a:endParaRPr b="0" i="0" sz="1400" u="none" cap="none" strike="noStrike">
              <a:solidFill>
                <a:srgbClr val="000000"/>
              </a:solidFill>
              <a:latin typeface="Arial"/>
              <a:ea typeface="Arial"/>
              <a:cs typeface="Arial"/>
              <a:sym typeface="Arial"/>
            </a:endParaRPr>
          </a:p>
        </p:txBody>
      </p:sp>
      <p:sp>
        <p:nvSpPr>
          <p:cNvPr id="317" name="Google Shape;317;p47"/>
          <p:cNvSpPr txBox="1"/>
          <p:nvPr/>
        </p:nvSpPr>
        <p:spPr>
          <a:xfrm>
            <a:off x="10273947" y="4835700"/>
            <a:ext cx="225154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mobil applikáció képernyőfotó</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8"/>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A működés pillérei: online értékesítés</a:t>
            </a:r>
            <a:endParaRPr/>
          </a:p>
        </p:txBody>
      </p:sp>
      <p:sp>
        <p:nvSpPr>
          <p:cNvPr id="323" name="Google Shape;323;p48"/>
          <p:cNvSpPr txBox="1"/>
          <p:nvPr>
            <p:ph idx="1" type="body"/>
          </p:nvPr>
        </p:nvSpPr>
        <p:spPr>
          <a:xfrm>
            <a:off x="321547" y="1825625"/>
            <a:ext cx="5774453" cy="4351200"/>
          </a:xfrm>
          <a:prstGeom prst="rect">
            <a:avLst/>
          </a:prstGeom>
          <a:noFill/>
          <a:ln>
            <a:noFill/>
          </a:ln>
        </p:spPr>
        <p:txBody>
          <a:bodyPr anchorCtr="0" anchor="t" bIns="45700" lIns="91425" spcFirstLastPara="1" rIns="91425" wrap="square" tIns="45700">
            <a:normAutofit fontScale="92500"/>
          </a:bodyPr>
          <a:lstStyle/>
          <a:p>
            <a:pPr indent="-285750" lvl="0" marL="285750" rtl="0" algn="l">
              <a:lnSpc>
                <a:spcPct val="90000"/>
              </a:lnSpc>
              <a:spcBef>
                <a:spcPts val="1000"/>
              </a:spcBef>
              <a:spcAft>
                <a:spcPts val="0"/>
              </a:spcAft>
              <a:buSzPct val="61776"/>
              <a:buChar char="•"/>
            </a:pPr>
            <a:r>
              <a:rPr lang="hu-HU"/>
              <a:t>mobil applikáció és szoftver fejlesztés</a:t>
            </a:r>
            <a:endParaRPr/>
          </a:p>
          <a:p>
            <a:pPr indent="-285750" lvl="0" marL="285750" rtl="0" algn="l">
              <a:lnSpc>
                <a:spcPct val="90000"/>
              </a:lnSpc>
              <a:spcBef>
                <a:spcPts val="1000"/>
              </a:spcBef>
              <a:spcAft>
                <a:spcPts val="0"/>
              </a:spcAft>
              <a:buSzPct val="61776"/>
              <a:buChar char="•"/>
            </a:pPr>
            <a:r>
              <a:rPr lang="hu-HU"/>
              <a:t>előzetes regisztráció</a:t>
            </a:r>
            <a:endParaRPr/>
          </a:p>
          <a:p>
            <a:pPr indent="-285750" lvl="0" marL="285750" rtl="0" algn="l">
              <a:lnSpc>
                <a:spcPct val="90000"/>
              </a:lnSpc>
              <a:spcBef>
                <a:spcPts val="1000"/>
              </a:spcBef>
              <a:spcAft>
                <a:spcPts val="0"/>
              </a:spcAft>
              <a:buSzPct val="61776"/>
              <a:buChar char="•"/>
            </a:pPr>
            <a:r>
              <a:rPr lang="hu-HU"/>
              <a:t>rendelés leadási határidő 22:00</a:t>
            </a:r>
            <a:endParaRPr/>
          </a:p>
          <a:p>
            <a:pPr indent="-285750" lvl="0" marL="285750" rtl="0" algn="l">
              <a:lnSpc>
                <a:spcPct val="90000"/>
              </a:lnSpc>
              <a:spcBef>
                <a:spcPts val="1000"/>
              </a:spcBef>
              <a:spcAft>
                <a:spcPts val="0"/>
              </a:spcAft>
              <a:buSzPct val="61776"/>
              <a:buChar char="•"/>
            </a:pPr>
            <a:r>
              <a:rPr lang="hu-HU"/>
              <a:t>automatikus rendelés összesítés és továbbítás</a:t>
            </a:r>
            <a:endParaRPr/>
          </a:p>
          <a:p>
            <a:pPr indent="-285750" lvl="0" marL="285750" rtl="0" algn="l">
              <a:lnSpc>
                <a:spcPct val="90000"/>
              </a:lnSpc>
              <a:spcBef>
                <a:spcPts val="1000"/>
              </a:spcBef>
              <a:spcAft>
                <a:spcPts val="0"/>
              </a:spcAft>
              <a:buSzPct val="61776"/>
              <a:buChar char="•"/>
            </a:pPr>
            <a:r>
              <a:rPr lang="hu-HU"/>
              <a:t>100% papírmentes adminisztráció</a:t>
            </a:r>
            <a:endParaRPr/>
          </a:p>
          <a:p>
            <a:pPr indent="-285750" lvl="0" marL="285750" rtl="0" algn="l">
              <a:lnSpc>
                <a:spcPct val="90000"/>
              </a:lnSpc>
              <a:spcBef>
                <a:spcPts val="1000"/>
              </a:spcBef>
              <a:spcAft>
                <a:spcPts val="0"/>
              </a:spcAft>
              <a:buSzPct val="61776"/>
              <a:buChar char="•"/>
            </a:pPr>
            <a:r>
              <a:rPr lang="hu-HU"/>
              <a:t>online marketing eszközök, vásárlásösztönzés</a:t>
            </a:r>
            <a:endParaRPr/>
          </a:p>
          <a:p>
            <a:pPr indent="-285750" lvl="0" marL="285750" rtl="0" algn="l">
              <a:lnSpc>
                <a:spcPct val="90000"/>
              </a:lnSpc>
              <a:spcBef>
                <a:spcPts val="1000"/>
              </a:spcBef>
              <a:spcAft>
                <a:spcPts val="0"/>
              </a:spcAft>
              <a:buSzPct val="61776"/>
              <a:buChar char="•"/>
            </a:pPr>
            <a:r>
              <a:rPr lang="hu-HU"/>
              <a:t>előre fizetés, elektronikus számlázás</a:t>
            </a:r>
            <a:endParaRPr/>
          </a:p>
          <a:p>
            <a:pPr indent="0" lvl="0" marL="0" rtl="0" algn="l">
              <a:lnSpc>
                <a:spcPct val="90000"/>
              </a:lnSpc>
              <a:spcBef>
                <a:spcPts val="1000"/>
              </a:spcBef>
              <a:spcAft>
                <a:spcPts val="0"/>
              </a:spcAft>
              <a:buSzPct val="69498"/>
              <a:buNone/>
            </a:pPr>
            <a:r>
              <a:t/>
            </a:r>
            <a:endParaRPr/>
          </a:p>
        </p:txBody>
      </p:sp>
      <p:pic>
        <p:nvPicPr>
          <p:cNvPr id="324" name="Google Shape;324;p48"/>
          <p:cNvPicPr preferRelativeResize="0"/>
          <p:nvPr/>
        </p:nvPicPr>
        <p:blipFill rotWithShape="1">
          <a:blip r:embed="rId3">
            <a:alphaModFix/>
          </a:blip>
          <a:srcRect b="0" l="0" r="0" t="0"/>
          <a:stretch/>
        </p:blipFill>
        <p:spPr>
          <a:xfrm>
            <a:off x="8109377" y="4533106"/>
            <a:ext cx="2691235" cy="1499696"/>
          </a:xfrm>
          <a:prstGeom prst="rect">
            <a:avLst/>
          </a:prstGeom>
          <a:noFill/>
          <a:ln>
            <a:noFill/>
          </a:ln>
        </p:spPr>
      </p:pic>
      <p:pic>
        <p:nvPicPr>
          <p:cNvPr id="325" name="Google Shape;325;p48"/>
          <p:cNvPicPr preferRelativeResize="0"/>
          <p:nvPr/>
        </p:nvPicPr>
        <p:blipFill rotWithShape="1">
          <a:blip r:embed="rId4">
            <a:alphaModFix/>
          </a:blip>
          <a:srcRect b="0" l="0" r="0" t="0"/>
          <a:stretch/>
        </p:blipFill>
        <p:spPr>
          <a:xfrm>
            <a:off x="6448720" y="1690825"/>
            <a:ext cx="3108347" cy="2787485"/>
          </a:xfrm>
          <a:prstGeom prst="rect">
            <a:avLst/>
          </a:prstGeom>
          <a:noFill/>
          <a:ln>
            <a:noFill/>
          </a:ln>
        </p:spPr>
      </p:pic>
      <p:pic>
        <p:nvPicPr>
          <p:cNvPr id="326" name="Google Shape;326;p48"/>
          <p:cNvPicPr preferRelativeResize="0"/>
          <p:nvPr/>
        </p:nvPicPr>
        <p:blipFill rotWithShape="1">
          <a:blip r:embed="rId5">
            <a:alphaModFix/>
          </a:blip>
          <a:srcRect b="0" l="0" r="0" t="0"/>
          <a:stretch/>
        </p:blipFill>
        <p:spPr>
          <a:xfrm>
            <a:off x="10120298" y="1692943"/>
            <a:ext cx="1869800" cy="2173123"/>
          </a:xfrm>
          <a:prstGeom prst="rect">
            <a:avLst/>
          </a:prstGeom>
          <a:noFill/>
          <a:ln>
            <a:noFill/>
          </a:ln>
        </p:spPr>
      </p:pic>
      <p:sp>
        <p:nvSpPr>
          <p:cNvPr id="327" name="Google Shape;327;p48"/>
          <p:cNvSpPr txBox="1"/>
          <p:nvPr/>
        </p:nvSpPr>
        <p:spPr>
          <a:xfrm>
            <a:off x="6366206" y="4445645"/>
            <a:ext cx="151869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a:t>
            </a:r>
            <a:r>
              <a:rPr b="0" i="0" lang="hu-HU" sz="900" u="none" cap="none" strike="noStrike">
                <a:solidFill>
                  <a:schemeClr val="dk1"/>
                </a:solidFill>
                <a:latin typeface="Times New Roman"/>
                <a:ea typeface="Times New Roman"/>
                <a:cs typeface="Times New Roman"/>
                <a:sym typeface="Times New Roman"/>
              </a:rPr>
              <a:t>https://picnic.app/nl/)</a:t>
            </a:r>
            <a:endParaRPr b="0" i="0" sz="900" u="none" cap="none" strike="noStrike">
              <a:solidFill>
                <a:schemeClr val="dk1"/>
              </a:solidFill>
              <a:latin typeface="Arial"/>
              <a:ea typeface="Arial"/>
              <a:cs typeface="Arial"/>
              <a:sym typeface="Arial"/>
            </a:endParaRPr>
          </a:p>
        </p:txBody>
      </p:sp>
      <p:sp>
        <p:nvSpPr>
          <p:cNvPr id="328" name="Google Shape;328;p48"/>
          <p:cNvSpPr txBox="1"/>
          <p:nvPr/>
        </p:nvSpPr>
        <p:spPr>
          <a:xfrm>
            <a:off x="10041262" y="3853338"/>
            <a:ext cx="151869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a:t>
            </a:r>
            <a:r>
              <a:rPr b="0" i="0" lang="hu-HU" sz="900" u="none" cap="none" strike="noStrike">
                <a:solidFill>
                  <a:schemeClr val="dk1"/>
                </a:solidFill>
                <a:latin typeface="Times New Roman"/>
                <a:ea typeface="Times New Roman"/>
                <a:cs typeface="Times New Roman"/>
                <a:sym typeface="Times New Roman"/>
              </a:rPr>
              <a:t>https://picnic.app/nl/)</a:t>
            </a:r>
            <a:endParaRPr b="0" i="0" sz="900" u="none" cap="none" strike="noStrike">
              <a:solidFill>
                <a:schemeClr val="dk1"/>
              </a:solidFill>
              <a:latin typeface="Arial"/>
              <a:ea typeface="Arial"/>
              <a:cs typeface="Arial"/>
              <a:sym typeface="Arial"/>
            </a:endParaRPr>
          </a:p>
        </p:txBody>
      </p:sp>
      <p:sp>
        <p:nvSpPr>
          <p:cNvPr id="329" name="Google Shape;329;p48"/>
          <p:cNvSpPr txBox="1"/>
          <p:nvPr/>
        </p:nvSpPr>
        <p:spPr>
          <a:xfrm>
            <a:off x="8022466" y="6016038"/>
            <a:ext cx="352159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a:t>
            </a:r>
            <a:r>
              <a:rPr b="0" i="0" lang="hu-HU" sz="900" u="none" cap="none" strike="noStrike">
                <a:solidFill>
                  <a:schemeClr val="dk1"/>
                </a:solidFill>
                <a:latin typeface="Times New Roman"/>
                <a:ea typeface="Times New Roman"/>
                <a:cs typeface="Times New Roman"/>
                <a:sym typeface="Times New Roman"/>
              </a:rPr>
              <a:t>https://www.youtube.com/watch?v=s3QUCdDouOo, képernyőfotó</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9"/>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A működés pillérei: logisztika és disztribúció</a:t>
            </a:r>
            <a:endParaRPr/>
          </a:p>
        </p:txBody>
      </p:sp>
      <p:sp>
        <p:nvSpPr>
          <p:cNvPr id="335" name="Google Shape;335;p49"/>
          <p:cNvSpPr txBox="1"/>
          <p:nvPr>
            <p:ph idx="1" type="body"/>
          </p:nvPr>
        </p:nvSpPr>
        <p:spPr>
          <a:xfrm>
            <a:off x="321547" y="1825625"/>
            <a:ext cx="5576774" cy="435120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1000"/>
              </a:spcBef>
              <a:spcAft>
                <a:spcPts val="0"/>
              </a:spcAft>
              <a:buClr>
                <a:schemeClr val="dk1"/>
              </a:buClr>
              <a:buSzPct val="120300"/>
              <a:buNone/>
            </a:pPr>
            <a:r>
              <a:rPr i="1" lang="hu-HU"/>
              <a:t>Ingyenes kiszállítás, minimum rendelési mennyiséghez kötött.</a:t>
            </a:r>
            <a:endParaRPr/>
          </a:p>
          <a:p>
            <a:pPr indent="-228600" lvl="0" marL="457200" rtl="0" algn="l">
              <a:lnSpc>
                <a:spcPct val="120000"/>
              </a:lnSpc>
              <a:spcBef>
                <a:spcPts val="1000"/>
              </a:spcBef>
              <a:spcAft>
                <a:spcPts val="0"/>
              </a:spcAft>
              <a:buClr>
                <a:schemeClr val="dk1"/>
              </a:buClr>
              <a:buSzPct val="120300"/>
              <a:buNone/>
            </a:pPr>
            <a:r>
              <a:t/>
            </a:r>
            <a:endParaRPr/>
          </a:p>
          <a:p>
            <a:pPr indent="-285750" lvl="0" marL="285750" rtl="0" algn="l">
              <a:lnSpc>
                <a:spcPct val="120000"/>
              </a:lnSpc>
              <a:spcBef>
                <a:spcPts val="1000"/>
              </a:spcBef>
              <a:spcAft>
                <a:spcPts val="0"/>
              </a:spcAft>
              <a:buSzPct val="120300"/>
              <a:buChar char="•"/>
            </a:pPr>
            <a:r>
              <a:rPr lang="hu-HU"/>
              <a:t>túratervező és komissiózó szoftver</a:t>
            </a:r>
            <a:endParaRPr/>
          </a:p>
          <a:p>
            <a:pPr indent="-285750" lvl="0" marL="285750" rtl="0" algn="l">
              <a:lnSpc>
                <a:spcPct val="120000"/>
              </a:lnSpc>
              <a:spcBef>
                <a:spcPts val="1000"/>
              </a:spcBef>
              <a:spcAft>
                <a:spcPts val="0"/>
              </a:spcAft>
              <a:buSzPct val="120300"/>
              <a:buChar char="•"/>
            </a:pPr>
            <a:r>
              <a:rPr lang="hu-HU"/>
              <a:t>napi beszállítás közvetlenül a termelőtől</a:t>
            </a:r>
            <a:endParaRPr/>
          </a:p>
          <a:p>
            <a:pPr indent="-285750" lvl="0" marL="285750" rtl="0" algn="l">
              <a:lnSpc>
                <a:spcPct val="120000"/>
              </a:lnSpc>
              <a:spcBef>
                <a:spcPts val="1000"/>
              </a:spcBef>
              <a:spcAft>
                <a:spcPts val="0"/>
              </a:spcAft>
              <a:buSzPct val="120300"/>
              <a:buChar char="•"/>
            </a:pPr>
            <a:r>
              <a:rPr lang="hu-HU"/>
              <a:t>minőségi áruátvétel</a:t>
            </a:r>
            <a:endParaRPr/>
          </a:p>
          <a:p>
            <a:pPr indent="-285750" lvl="0" marL="285750" rtl="0" algn="l">
              <a:lnSpc>
                <a:spcPct val="120000"/>
              </a:lnSpc>
              <a:spcBef>
                <a:spcPts val="1000"/>
              </a:spcBef>
              <a:spcAft>
                <a:spcPts val="0"/>
              </a:spcAft>
              <a:buSzPct val="120300"/>
              <a:buChar char="•"/>
            </a:pPr>
            <a:r>
              <a:rPr lang="hu-HU"/>
              <a:t>komissiózás a kiszállítási terv alapján, vevőre</a:t>
            </a:r>
            <a:endParaRPr/>
          </a:p>
          <a:p>
            <a:pPr indent="-285750" lvl="0" marL="285750" rtl="0" algn="l">
              <a:lnSpc>
                <a:spcPct val="120000"/>
              </a:lnSpc>
              <a:spcBef>
                <a:spcPts val="1000"/>
              </a:spcBef>
              <a:spcAft>
                <a:spcPts val="0"/>
              </a:spcAft>
              <a:buSzPct val="120300"/>
              <a:buChar char="•"/>
            </a:pPr>
            <a:r>
              <a:rPr lang="hu-HU"/>
              <a:t>tranzit raktárak alkalmazása</a:t>
            </a:r>
            <a:endParaRPr/>
          </a:p>
          <a:p>
            <a:pPr indent="-285750" lvl="0" marL="285750" rtl="0" algn="l">
              <a:lnSpc>
                <a:spcPct val="120000"/>
              </a:lnSpc>
              <a:spcBef>
                <a:spcPts val="1000"/>
              </a:spcBef>
              <a:spcAft>
                <a:spcPts val="0"/>
              </a:spcAft>
              <a:buSzPct val="120300"/>
              <a:buChar char="•"/>
            </a:pPr>
            <a:r>
              <a:rPr lang="hu-HU"/>
              <a:t>lokális átrakó raktárak, city-hub-ok</a:t>
            </a:r>
            <a:endParaRPr/>
          </a:p>
          <a:p>
            <a:pPr indent="-285750" lvl="0" marL="285750" rtl="0" algn="l">
              <a:lnSpc>
                <a:spcPct val="120000"/>
              </a:lnSpc>
              <a:spcBef>
                <a:spcPts val="1000"/>
              </a:spcBef>
              <a:spcAft>
                <a:spcPts val="0"/>
              </a:spcAft>
              <a:buSzPct val="120300"/>
              <a:buChar char="•"/>
            </a:pPr>
            <a:r>
              <a:rPr lang="hu-HU"/>
              <a:t>hűtőbox használatával nincsen raktárhűtés</a:t>
            </a:r>
            <a:endParaRPr/>
          </a:p>
          <a:p>
            <a:pPr indent="-285750" lvl="0" marL="285750" rtl="0" algn="l">
              <a:lnSpc>
                <a:spcPct val="120000"/>
              </a:lnSpc>
              <a:spcBef>
                <a:spcPts val="1000"/>
              </a:spcBef>
              <a:spcAft>
                <a:spcPts val="0"/>
              </a:spcAft>
              <a:buSzPct val="120300"/>
              <a:buChar char="•"/>
            </a:pPr>
            <a:r>
              <a:rPr lang="hu-HU"/>
              <a:t>a berendelt árut kiszállítja, nincsen készletkezelés</a:t>
            </a:r>
            <a:endParaRPr/>
          </a:p>
          <a:p>
            <a:pPr indent="-285750" lvl="0" marL="285750" rtl="0" algn="l">
              <a:lnSpc>
                <a:spcPct val="120000"/>
              </a:lnSpc>
              <a:spcBef>
                <a:spcPts val="1000"/>
              </a:spcBef>
              <a:spcAft>
                <a:spcPts val="0"/>
              </a:spcAft>
              <a:buSzPct val="120300"/>
              <a:buChar char="•"/>
            </a:pPr>
            <a:r>
              <a:rPr lang="hu-HU"/>
              <a:t>nincsen kidobási vagy romlási veszteség</a:t>
            </a:r>
            <a:endParaRPr/>
          </a:p>
          <a:p>
            <a:pPr indent="-285750" lvl="0" marL="285750" rtl="0" algn="l">
              <a:lnSpc>
                <a:spcPct val="120000"/>
              </a:lnSpc>
              <a:spcBef>
                <a:spcPts val="1000"/>
              </a:spcBef>
              <a:spcAft>
                <a:spcPts val="0"/>
              </a:spcAft>
              <a:buSzPct val="120300"/>
              <a:buChar char="•"/>
            </a:pPr>
            <a:r>
              <a:rPr lang="hu-HU"/>
              <a:t>magas minőségű friss áru</a:t>
            </a:r>
            <a:endParaRPr/>
          </a:p>
          <a:p>
            <a:pPr indent="0" lvl="0" marL="0" rtl="0" algn="l">
              <a:lnSpc>
                <a:spcPct val="90000"/>
              </a:lnSpc>
              <a:spcBef>
                <a:spcPts val="1000"/>
              </a:spcBef>
              <a:spcAft>
                <a:spcPts val="0"/>
              </a:spcAft>
              <a:buSzPct val="135338"/>
              <a:buNone/>
            </a:pPr>
            <a:r>
              <a:t/>
            </a:r>
            <a:endParaRPr/>
          </a:p>
        </p:txBody>
      </p:sp>
      <p:pic>
        <p:nvPicPr>
          <p:cNvPr id="336" name="Google Shape;336;p49"/>
          <p:cNvPicPr preferRelativeResize="0"/>
          <p:nvPr/>
        </p:nvPicPr>
        <p:blipFill rotWithShape="1">
          <a:blip r:embed="rId3">
            <a:alphaModFix/>
          </a:blip>
          <a:srcRect b="0" l="0" r="0" t="0"/>
          <a:stretch/>
        </p:blipFill>
        <p:spPr>
          <a:xfrm>
            <a:off x="6105839" y="1426858"/>
            <a:ext cx="2754129" cy="1512684"/>
          </a:xfrm>
          <a:prstGeom prst="rect">
            <a:avLst/>
          </a:prstGeom>
          <a:noFill/>
          <a:ln>
            <a:noFill/>
          </a:ln>
        </p:spPr>
      </p:pic>
      <p:pic>
        <p:nvPicPr>
          <p:cNvPr id="337" name="Google Shape;337;p49"/>
          <p:cNvPicPr preferRelativeResize="0"/>
          <p:nvPr/>
        </p:nvPicPr>
        <p:blipFill rotWithShape="1">
          <a:blip r:embed="rId4">
            <a:alphaModFix/>
          </a:blip>
          <a:srcRect b="0" l="0" r="0" t="0"/>
          <a:stretch/>
        </p:blipFill>
        <p:spPr>
          <a:xfrm>
            <a:off x="8969282" y="4341346"/>
            <a:ext cx="2907965" cy="1580178"/>
          </a:xfrm>
          <a:prstGeom prst="rect">
            <a:avLst/>
          </a:prstGeom>
          <a:noFill/>
          <a:ln>
            <a:noFill/>
          </a:ln>
        </p:spPr>
      </p:pic>
      <p:pic>
        <p:nvPicPr>
          <p:cNvPr id="338" name="Google Shape;338;p49"/>
          <p:cNvPicPr preferRelativeResize="0"/>
          <p:nvPr/>
        </p:nvPicPr>
        <p:blipFill rotWithShape="1">
          <a:blip r:embed="rId5">
            <a:alphaModFix/>
          </a:blip>
          <a:srcRect b="0" l="0" r="0" t="0"/>
          <a:stretch/>
        </p:blipFill>
        <p:spPr>
          <a:xfrm>
            <a:off x="8969282" y="2183200"/>
            <a:ext cx="2907965" cy="1586163"/>
          </a:xfrm>
          <a:prstGeom prst="rect">
            <a:avLst/>
          </a:prstGeom>
          <a:noFill/>
          <a:ln>
            <a:noFill/>
          </a:ln>
        </p:spPr>
      </p:pic>
      <p:pic>
        <p:nvPicPr>
          <p:cNvPr id="339" name="Google Shape;339;p49"/>
          <p:cNvPicPr preferRelativeResize="0"/>
          <p:nvPr/>
        </p:nvPicPr>
        <p:blipFill rotWithShape="1">
          <a:blip r:embed="rId6">
            <a:alphaModFix/>
          </a:blip>
          <a:srcRect b="0" l="0" r="0" t="0"/>
          <a:stretch/>
        </p:blipFill>
        <p:spPr>
          <a:xfrm>
            <a:off x="6105839" y="3602527"/>
            <a:ext cx="2754129" cy="1528908"/>
          </a:xfrm>
          <a:prstGeom prst="rect">
            <a:avLst/>
          </a:prstGeom>
          <a:noFill/>
          <a:ln>
            <a:noFill/>
          </a:ln>
        </p:spPr>
      </p:pic>
      <p:sp>
        <p:nvSpPr>
          <p:cNvPr id="340" name="Google Shape;340;p49"/>
          <p:cNvSpPr txBox="1"/>
          <p:nvPr/>
        </p:nvSpPr>
        <p:spPr>
          <a:xfrm>
            <a:off x="6007635" y="6094108"/>
            <a:ext cx="364169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képek: </a:t>
            </a:r>
            <a:r>
              <a:rPr b="0" i="0" lang="hu-HU" sz="900" u="none" cap="none" strike="noStrike">
                <a:solidFill>
                  <a:schemeClr val="dk1"/>
                </a:solidFill>
                <a:latin typeface="Times New Roman"/>
                <a:ea typeface="Times New Roman"/>
                <a:cs typeface="Times New Roman"/>
                <a:sym typeface="Times New Roman"/>
              </a:rPr>
              <a:t>https://www.youtube.com/watch?v=s3QUCdDouOo, képernyőfotó</a:t>
            </a:r>
            <a:r>
              <a:rPr b="0" i="0" lang="hu-HU" sz="9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Témaspecifikus szakmai kérdések</a:t>
            </a:r>
            <a:endParaRPr/>
          </a:p>
        </p:txBody>
      </p:sp>
      <p:sp>
        <p:nvSpPr>
          <p:cNvPr id="82" name="Google Shape;82;p14"/>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lnSpc>
                <a:spcPct val="90000"/>
              </a:lnSpc>
              <a:spcBef>
                <a:spcPts val="1000"/>
              </a:spcBef>
              <a:spcAft>
                <a:spcPts val="0"/>
              </a:spcAft>
              <a:buSzPct val="91428"/>
              <a:buAutoNum type="arabicPeriod"/>
            </a:pPr>
            <a:r>
              <a:rPr lang="hu-HU"/>
              <a:t>Hogyan járul hozzá az online platformok és csatornák alkalmazása a </a:t>
            </a:r>
            <a:r>
              <a:rPr b="1" lang="hu-HU"/>
              <a:t>költségek csökkentéséhez</a:t>
            </a:r>
            <a:r>
              <a:rPr lang="hu-HU"/>
              <a:t>?</a:t>
            </a:r>
            <a:endParaRPr/>
          </a:p>
          <a:p>
            <a:pPr indent="-342900" lvl="0" marL="342900" rtl="0" algn="l">
              <a:lnSpc>
                <a:spcPct val="90000"/>
              </a:lnSpc>
              <a:spcBef>
                <a:spcPts val="1000"/>
              </a:spcBef>
              <a:spcAft>
                <a:spcPts val="0"/>
              </a:spcAft>
              <a:buSzPct val="91428"/>
              <a:buAutoNum type="arabicPeriod"/>
            </a:pPr>
            <a:r>
              <a:rPr lang="hu-HU"/>
              <a:t>Hogyan </a:t>
            </a:r>
            <a:r>
              <a:rPr b="1" lang="hu-HU"/>
              <a:t>növeli</a:t>
            </a:r>
            <a:r>
              <a:rPr lang="hu-HU"/>
              <a:t> az elektronikus kereskedelem </a:t>
            </a:r>
            <a:r>
              <a:rPr b="1" lang="hu-HU"/>
              <a:t>a jövedelmezőséget</a:t>
            </a:r>
            <a:r>
              <a:rPr lang="hu-HU"/>
              <a:t>?</a:t>
            </a:r>
            <a:endParaRPr/>
          </a:p>
          <a:p>
            <a:pPr indent="-342900" lvl="0" marL="342900" rtl="0" algn="l">
              <a:lnSpc>
                <a:spcPct val="90000"/>
              </a:lnSpc>
              <a:spcBef>
                <a:spcPts val="1000"/>
              </a:spcBef>
              <a:spcAft>
                <a:spcPts val="0"/>
              </a:spcAft>
              <a:buSzPct val="91428"/>
              <a:buAutoNum type="arabicPeriod"/>
            </a:pPr>
            <a:r>
              <a:rPr lang="hu-HU"/>
              <a:t>Milyen </a:t>
            </a:r>
            <a:r>
              <a:rPr b="1" lang="hu-HU"/>
              <a:t>megoldásokat</a:t>
            </a:r>
            <a:r>
              <a:rPr lang="hu-HU"/>
              <a:t> kínálnak a virtuális értékesítési rendszerek a </a:t>
            </a:r>
            <a:r>
              <a:rPr b="1" lang="hu-HU"/>
              <a:t>klasszikus kereskedelem gyenge pontjaira</a:t>
            </a:r>
            <a:r>
              <a:rPr lang="hu-HU"/>
              <a:t>?</a:t>
            </a:r>
            <a:endParaRPr/>
          </a:p>
          <a:p>
            <a:pPr indent="-342900" lvl="0" marL="342900" rtl="0" algn="l">
              <a:lnSpc>
                <a:spcPct val="90000"/>
              </a:lnSpc>
              <a:spcBef>
                <a:spcPts val="1000"/>
              </a:spcBef>
              <a:spcAft>
                <a:spcPts val="0"/>
              </a:spcAft>
              <a:buSzPct val="91428"/>
              <a:buAutoNum type="arabicPeriod"/>
            </a:pPr>
            <a:r>
              <a:rPr b="1" lang="hu-HU"/>
              <a:t>Milyen</a:t>
            </a:r>
            <a:r>
              <a:rPr lang="hu-HU"/>
              <a:t> </a:t>
            </a:r>
            <a:r>
              <a:rPr b="1" lang="hu-HU"/>
              <a:t>eszközök és fejlesztések szükségesek </a:t>
            </a:r>
            <a:r>
              <a:rPr lang="hu-HU"/>
              <a:t>az e-kereskedelmi rendszerek </a:t>
            </a:r>
            <a:r>
              <a:rPr b="1" lang="hu-HU"/>
              <a:t>bevezetéséhez és működtetéséhez</a:t>
            </a:r>
            <a:r>
              <a:rPr lang="hu-HU"/>
              <a:t>?</a:t>
            </a:r>
            <a:endParaRPr/>
          </a:p>
          <a:p>
            <a:pPr indent="-342900" lvl="0" marL="342900" rtl="0" algn="l">
              <a:lnSpc>
                <a:spcPct val="90000"/>
              </a:lnSpc>
              <a:spcBef>
                <a:spcPts val="1000"/>
              </a:spcBef>
              <a:spcAft>
                <a:spcPts val="0"/>
              </a:spcAft>
              <a:buSzPct val="91428"/>
              <a:buAutoNum type="arabicPeriod"/>
            </a:pPr>
            <a:r>
              <a:rPr b="1" lang="hu-HU"/>
              <a:t>Hogyan támogatja </a:t>
            </a:r>
            <a:r>
              <a:rPr lang="hu-HU"/>
              <a:t>a működtetés során felhalmozódó online információk feldolgozása </a:t>
            </a:r>
            <a:r>
              <a:rPr b="1" lang="hu-HU"/>
              <a:t>az üzleti döntéshozatalt</a:t>
            </a:r>
            <a:r>
              <a:rPr lang="hu-HU"/>
              <a:t>?</a:t>
            </a:r>
            <a:endParaRPr/>
          </a:p>
          <a:p>
            <a:pPr indent="-342900" lvl="0" marL="342900" rtl="0" algn="l">
              <a:lnSpc>
                <a:spcPct val="90000"/>
              </a:lnSpc>
              <a:spcBef>
                <a:spcPts val="1000"/>
              </a:spcBef>
              <a:spcAft>
                <a:spcPts val="0"/>
              </a:spcAft>
              <a:buSzPct val="91428"/>
              <a:buAutoNum type="arabicPeriod"/>
            </a:pPr>
            <a:r>
              <a:rPr lang="hu-HU"/>
              <a:t>Milyen módon </a:t>
            </a:r>
            <a:r>
              <a:rPr b="1" lang="hu-HU"/>
              <a:t>befolyásolja</a:t>
            </a:r>
            <a:r>
              <a:rPr lang="hu-HU"/>
              <a:t> az online kereskedelem </a:t>
            </a:r>
            <a:r>
              <a:rPr b="1" lang="hu-HU"/>
              <a:t>a vevőkapcsolatokat</a:t>
            </a:r>
            <a:r>
              <a:rPr lang="hu-HU"/>
              <a:t>, hogyan teremt ez </a:t>
            </a:r>
            <a:r>
              <a:rPr b="1" lang="hu-HU"/>
              <a:t>versenyelőnyt</a:t>
            </a:r>
            <a:r>
              <a:rPr lang="hu-HU"/>
              <a:t>?</a:t>
            </a:r>
            <a:endParaRPr/>
          </a:p>
          <a:p>
            <a:pPr indent="-342900" lvl="0" marL="342900" rtl="0" algn="l">
              <a:lnSpc>
                <a:spcPct val="90000"/>
              </a:lnSpc>
              <a:spcBef>
                <a:spcPts val="1000"/>
              </a:spcBef>
              <a:spcAft>
                <a:spcPts val="0"/>
              </a:spcAft>
              <a:buSzPct val="91428"/>
              <a:buAutoNum type="arabicPeriod"/>
            </a:pPr>
            <a:r>
              <a:rPr lang="hu-HU"/>
              <a:t>Hogyan </a:t>
            </a:r>
            <a:r>
              <a:rPr b="1" lang="hu-HU"/>
              <a:t>növeli a meglévő erőforrások értékét </a:t>
            </a:r>
            <a:r>
              <a:rPr lang="hu-HU"/>
              <a:t>azok megosztása, és hogyan </a:t>
            </a:r>
            <a:r>
              <a:rPr b="1" lang="hu-HU"/>
              <a:t>növeli</a:t>
            </a:r>
            <a:r>
              <a:rPr lang="hu-HU"/>
              <a:t> ez a gyakorlat a </a:t>
            </a:r>
            <a:r>
              <a:rPr b="1" lang="hu-HU"/>
              <a:t>hatékonyságot</a:t>
            </a:r>
            <a:r>
              <a:rPr lang="hu-HU"/>
              <a:t>?</a:t>
            </a:r>
            <a:endParaRPr/>
          </a:p>
          <a:p>
            <a:pPr indent="-342900" lvl="0" marL="342900" rtl="0" algn="l">
              <a:lnSpc>
                <a:spcPct val="90000"/>
              </a:lnSpc>
              <a:spcBef>
                <a:spcPts val="1000"/>
              </a:spcBef>
              <a:spcAft>
                <a:spcPts val="0"/>
              </a:spcAft>
              <a:buSzPct val="91428"/>
              <a:buAutoNum type="arabicPeriod"/>
            </a:pPr>
            <a:r>
              <a:rPr lang="hu-HU"/>
              <a:t>Milyen típusú </a:t>
            </a:r>
            <a:r>
              <a:rPr b="1" lang="hu-HU"/>
              <a:t>adatok és információk megosztása </a:t>
            </a:r>
            <a:r>
              <a:rPr lang="hu-HU"/>
              <a:t>lehetséges egy közösségi gazdaság modell keretein belül?</a:t>
            </a:r>
            <a:endParaRPr/>
          </a:p>
          <a:p>
            <a:pPr indent="-342900" lvl="0" marL="342900" rtl="0" algn="l">
              <a:lnSpc>
                <a:spcPct val="90000"/>
              </a:lnSpc>
              <a:spcBef>
                <a:spcPts val="1000"/>
              </a:spcBef>
              <a:spcAft>
                <a:spcPts val="0"/>
              </a:spcAft>
              <a:buSzPct val="91428"/>
              <a:buAutoNum type="arabicPeriod"/>
            </a:pPr>
            <a:r>
              <a:rPr lang="hu-HU"/>
              <a:t>Hogyan járul hozzá a </a:t>
            </a:r>
            <a:r>
              <a:rPr b="1" lang="hu-HU"/>
              <a:t>magyar termékek forgalmának növekedéséhez </a:t>
            </a:r>
            <a:r>
              <a:rPr lang="hu-HU"/>
              <a:t>a termelői együttműködés?</a:t>
            </a:r>
            <a:endParaRPr/>
          </a:p>
          <a:p>
            <a:pPr indent="-342900" lvl="0" marL="342900" rtl="0" algn="l">
              <a:lnSpc>
                <a:spcPct val="90000"/>
              </a:lnSpc>
              <a:spcBef>
                <a:spcPts val="1000"/>
              </a:spcBef>
              <a:spcAft>
                <a:spcPts val="0"/>
              </a:spcAft>
              <a:buSzPct val="91428"/>
              <a:buAutoNum type="arabicPeriod"/>
            </a:pPr>
            <a:r>
              <a:rPr lang="hu-HU"/>
              <a:t>Hogyan segíti a </a:t>
            </a:r>
            <a:r>
              <a:rPr b="1" lang="hu-HU"/>
              <a:t>termelői tudásmegosztás </a:t>
            </a:r>
            <a:r>
              <a:rPr lang="hu-HU"/>
              <a:t>a gazdaságok működését, a beruházás tervezést és termékfejlesztést?</a:t>
            </a:r>
            <a:endParaRPr/>
          </a:p>
          <a:p>
            <a:pPr indent="0" lvl="0" marL="0" rtl="0" algn="l">
              <a:lnSpc>
                <a:spcPct val="90000"/>
              </a:lnSpc>
              <a:spcBef>
                <a:spcPts val="1000"/>
              </a:spcBef>
              <a:spcAft>
                <a:spcPts val="0"/>
              </a:spcAft>
              <a:buSzPct val="102857"/>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0"/>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A működés három pillére: kiszállítási modell</a:t>
            </a:r>
            <a:endParaRPr/>
          </a:p>
        </p:txBody>
      </p:sp>
      <p:sp>
        <p:nvSpPr>
          <p:cNvPr id="346" name="Google Shape;346;p50"/>
          <p:cNvSpPr txBox="1"/>
          <p:nvPr>
            <p:ph idx="1" type="body"/>
          </p:nvPr>
        </p:nvSpPr>
        <p:spPr>
          <a:xfrm>
            <a:off x="321547" y="1825625"/>
            <a:ext cx="5171652" cy="4351200"/>
          </a:xfrm>
          <a:prstGeom prst="rect">
            <a:avLst/>
          </a:prstGeom>
          <a:noFill/>
          <a:ln>
            <a:noFill/>
          </a:ln>
        </p:spPr>
        <p:txBody>
          <a:bodyPr anchorCtr="0" anchor="t" bIns="45700" lIns="91425" spcFirstLastPara="1" rIns="91425" wrap="square" tIns="45700">
            <a:normAutofit fontScale="70000" lnSpcReduction="20000"/>
          </a:bodyPr>
          <a:lstStyle/>
          <a:p>
            <a:pPr indent="-228600" lvl="0" marL="457200" rtl="0" algn="l">
              <a:lnSpc>
                <a:spcPct val="90000"/>
              </a:lnSpc>
              <a:spcBef>
                <a:spcPts val="1000"/>
              </a:spcBef>
              <a:spcAft>
                <a:spcPts val="0"/>
              </a:spcAft>
              <a:buClr>
                <a:schemeClr val="dk1"/>
              </a:buClr>
              <a:buSzPct val="81632"/>
              <a:buNone/>
            </a:pPr>
            <a:r>
              <a:rPr lang="hu-HU"/>
              <a:t>„Visszatér a tejes ember.”</a:t>
            </a:r>
            <a:endParaRPr/>
          </a:p>
          <a:p>
            <a:pPr indent="-228600" lvl="0" marL="457200" rtl="0" algn="l">
              <a:lnSpc>
                <a:spcPct val="90000"/>
              </a:lnSpc>
              <a:spcBef>
                <a:spcPts val="1000"/>
              </a:spcBef>
              <a:spcAft>
                <a:spcPts val="0"/>
              </a:spcAft>
              <a:buClr>
                <a:schemeClr val="dk1"/>
              </a:buClr>
              <a:buSzPct val="81632"/>
              <a:buNone/>
            </a:pPr>
            <a:r>
              <a:t/>
            </a:r>
            <a:endParaRPr/>
          </a:p>
          <a:p>
            <a:pPr indent="-285750" lvl="0" marL="285750" rtl="0" algn="l">
              <a:lnSpc>
                <a:spcPct val="90000"/>
              </a:lnSpc>
              <a:spcBef>
                <a:spcPts val="1000"/>
              </a:spcBef>
              <a:spcAft>
                <a:spcPts val="0"/>
              </a:spcAft>
              <a:buSzPct val="81632"/>
              <a:buChar char="•"/>
            </a:pPr>
            <a:r>
              <a:rPr lang="hu-HU"/>
              <a:t>túratervező szoftver</a:t>
            </a:r>
            <a:endParaRPr/>
          </a:p>
          <a:p>
            <a:pPr indent="-285750" lvl="0" marL="285750" rtl="0" algn="l">
              <a:lnSpc>
                <a:spcPct val="90000"/>
              </a:lnSpc>
              <a:spcBef>
                <a:spcPts val="1000"/>
              </a:spcBef>
              <a:spcAft>
                <a:spcPts val="0"/>
              </a:spcAft>
              <a:buSzPct val="81632"/>
              <a:buChar char="•"/>
            </a:pPr>
            <a:r>
              <a:rPr lang="hu-HU"/>
              <a:t>Taxi vagy busz?</a:t>
            </a:r>
            <a:endParaRPr/>
          </a:p>
          <a:p>
            <a:pPr indent="-285750" lvl="0" marL="285750" rtl="0" algn="l">
              <a:lnSpc>
                <a:spcPct val="90000"/>
              </a:lnSpc>
              <a:spcBef>
                <a:spcPts val="1000"/>
              </a:spcBef>
              <a:spcAft>
                <a:spcPts val="0"/>
              </a:spcAft>
              <a:buSzPct val="81632"/>
              <a:buChar char="•"/>
            </a:pPr>
            <a:r>
              <a:rPr lang="hu-HU"/>
              <a:t>kiszállítási időablak 20 perc pontossággal</a:t>
            </a:r>
            <a:endParaRPr/>
          </a:p>
          <a:p>
            <a:pPr indent="-285750" lvl="0" marL="285750" rtl="0" algn="l">
              <a:lnSpc>
                <a:spcPct val="90000"/>
              </a:lnSpc>
              <a:spcBef>
                <a:spcPts val="1000"/>
              </a:spcBef>
              <a:spcAft>
                <a:spcPts val="0"/>
              </a:spcAft>
              <a:buSzPct val="81632"/>
              <a:buChar char="•"/>
            </a:pPr>
            <a:r>
              <a:rPr lang="hu-HU"/>
              <a:t>az autó online nyomon követhető</a:t>
            </a:r>
            <a:endParaRPr/>
          </a:p>
          <a:p>
            <a:pPr indent="-285750" lvl="0" marL="285750" rtl="0" algn="l">
              <a:lnSpc>
                <a:spcPct val="90000"/>
              </a:lnSpc>
              <a:spcBef>
                <a:spcPts val="1000"/>
              </a:spcBef>
              <a:spcAft>
                <a:spcPts val="0"/>
              </a:spcAft>
              <a:buSzPct val="81632"/>
              <a:buChar char="•"/>
            </a:pPr>
            <a:r>
              <a:rPr lang="hu-HU"/>
              <a:t>egyedi fejlesztésű elektromos kiszállító flotta</a:t>
            </a:r>
            <a:endParaRPr/>
          </a:p>
          <a:p>
            <a:pPr indent="-285750" lvl="0" marL="285750" rtl="0" algn="l">
              <a:lnSpc>
                <a:spcPct val="90000"/>
              </a:lnSpc>
              <a:spcBef>
                <a:spcPts val="1000"/>
              </a:spcBef>
              <a:spcAft>
                <a:spcPts val="0"/>
              </a:spcAft>
              <a:buSzPct val="81632"/>
              <a:buChar char="•"/>
            </a:pPr>
            <a:r>
              <a:rPr lang="hu-HU"/>
              <a:t>speciális bepakolási lehetőség és elrendezés</a:t>
            </a:r>
            <a:endParaRPr/>
          </a:p>
          <a:p>
            <a:pPr indent="-285750" lvl="0" marL="285750" rtl="0" algn="l">
              <a:lnSpc>
                <a:spcPct val="90000"/>
              </a:lnSpc>
              <a:spcBef>
                <a:spcPts val="1000"/>
              </a:spcBef>
              <a:spcAft>
                <a:spcPts val="0"/>
              </a:spcAft>
              <a:buSzPct val="81632"/>
              <a:buChar char="•"/>
            </a:pPr>
            <a:r>
              <a:rPr lang="hu-HU"/>
              <a:t>a ‚runner’ egyszemélyben bepakol, kiszállít, értékesít</a:t>
            </a:r>
            <a:endParaRPr/>
          </a:p>
          <a:p>
            <a:pPr indent="-285750" lvl="0" marL="285750" rtl="0" algn="l">
              <a:lnSpc>
                <a:spcPct val="90000"/>
              </a:lnSpc>
              <a:spcBef>
                <a:spcPts val="1000"/>
              </a:spcBef>
              <a:spcAft>
                <a:spcPts val="0"/>
              </a:spcAft>
              <a:buSzPct val="81632"/>
              <a:buChar char="•"/>
            </a:pPr>
            <a:r>
              <a:rPr lang="hu-HU"/>
              <a:t>2-3 óra alatt 18 vevő kiszolgálása</a:t>
            </a:r>
            <a:endParaRPr/>
          </a:p>
          <a:p>
            <a:pPr indent="-285750" lvl="0" marL="285750" rtl="0" algn="l">
              <a:lnSpc>
                <a:spcPct val="90000"/>
              </a:lnSpc>
              <a:spcBef>
                <a:spcPts val="1000"/>
              </a:spcBef>
              <a:spcAft>
                <a:spcPts val="0"/>
              </a:spcAft>
              <a:buSzPct val="81632"/>
              <a:buChar char="•"/>
            </a:pPr>
            <a:r>
              <a:rPr lang="hu-HU"/>
              <a:t>1 autó, 3 forduló/ nap, 54 vevő, 108 láda</a:t>
            </a:r>
            <a:endParaRPr/>
          </a:p>
          <a:p>
            <a:pPr indent="0" lvl="0" marL="0" rtl="0" algn="l">
              <a:lnSpc>
                <a:spcPct val="90000"/>
              </a:lnSpc>
              <a:spcBef>
                <a:spcPts val="1000"/>
              </a:spcBef>
              <a:spcAft>
                <a:spcPts val="0"/>
              </a:spcAft>
              <a:buSzPct val="91836"/>
              <a:buNone/>
            </a:pPr>
            <a:r>
              <a:t/>
            </a:r>
            <a:endParaRPr/>
          </a:p>
        </p:txBody>
      </p:sp>
      <p:pic>
        <p:nvPicPr>
          <p:cNvPr id="347" name="Google Shape;347;p50"/>
          <p:cNvPicPr preferRelativeResize="0"/>
          <p:nvPr/>
        </p:nvPicPr>
        <p:blipFill rotWithShape="1">
          <a:blip r:embed="rId3">
            <a:alphaModFix/>
          </a:blip>
          <a:srcRect b="0" l="0" r="0" t="0"/>
          <a:stretch/>
        </p:blipFill>
        <p:spPr>
          <a:xfrm>
            <a:off x="5667412" y="1472785"/>
            <a:ext cx="2939094" cy="1956215"/>
          </a:xfrm>
          <a:prstGeom prst="rect">
            <a:avLst/>
          </a:prstGeom>
          <a:noFill/>
          <a:ln>
            <a:noFill/>
          </a:ln>
        </p:spPr>
      </p:pic>
      <p:pic>
        <p:nvPicPr>
          <p:cNvPr id="348" name="Google Shape;348;p50"/>
          <p:cNvPicPr preferRelativeResize="0"/>
          <p:nvPr/>
        </p:nvPicPr>
        <p:blipFill rotWithShape="1">
          <a:blip r:embed="rId4">
            <a:alphaModFix/>
          </a:blip>
          <a:srcRect b="0" l="0" r="0" t="0"/>
          <a:stretch/>
        </p:blipFill>
        <p:spPr>
          <a:xfrm>
            <a:off x="8780719" y="1667183"/>
            <a:ext cx="3085093" cy="2063156"/>
          </a:xfrm>
          <a:prstGeom prst="rect">
            <a:avLst/>
          </a:prstGeom>
          <a:noFill/>
          <a:ln>
            <a:noFill/>
          </a:ln>
        </p:spPr>
      </p:pic>
      <p:pic>
        <p:nvPicPr>
          <p:cNvPr id="349" name="Google Shape;349;p50"/>
          <p:cNvPicPr preferRelativeResize="0"/>
          <p:nvPr/>
        </p:nvPicPr>
        <p:blipFill rotWithShape="1">
          <a:blip r:embed="rId5">
            <a:alphaModFix/>
          </a:blip>
          <a:srcRect b="0" l="3410" r="0" t="0"/>
          <a:stretch/>
        </p:blipFill>
        <p:spPr>
          <a:xfrm>
            <a:off x="5667412" y="4109489"/>
            <a:ext cx="3005654" cy="1722152"/>
          </a:xfrm>
          <a:prstGeom prst="rect">
            <a:avLst/>
          </a:prstGeom>
          <a:noFill/>
          <a:ln>
            <a:noFill/>
          </a:ln>
        </p:spPr>
      </p:pic>
      <p:pic>
        <p:nvPicPr>
          <p:cNvPr id="350" name="Google Shape;350;p50"/>
          <p:cNvPicPr preferRelativeResize="0"/>
          <p:nvPr/>
        </p:nvPicPr>
        <p:blipFill rotWithShape="1">
          <a:blip r:embed="rId6">
            <a:alphaModFix/>
          </a:blip>
          <a:srcRect b="0" l="0" r="0" t="0"/>
          <a:stretch/>
        </p:blipFill>
        <p:spPr>
          <a:xfrm>
            <a:off x="8780719" y="4285117"/>
            <a:ext cx="3089734" cy="2177061"/>
          </a:xfrm>
          <a:prstGeom prst="rect">
            <a:avLst/>
          </a:prstGeom>
          <a:noFill/>
          <a:ln>
            <a:noFill/>
          </a:ln>
        </p:spPr>
      </p:pic>
      <p:sp>
        <p:nvSpPr>
          <p:cNvPr id="351" name="Google Shape;351;p50"/>
          <p:cNvSpPr txBox="1"/>
          <p:nvPr/>
        </p:nvSpPr>
        <p:spPr>
          <a:xfrm>
            <a:off x="5615960" y="6469370"/>
            <a:ext cx="163796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képek: https://picnic.app/nl/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a:t>Online élelmiszer értékesítés külföldről, wefrood.com</a:t>
            </a:r>
            <a:endParaRPr/>
          </a:p>
        </p:txBody>
      </p:sp>
      <p:sp>
        <p:nvSpPr>
          <p:cNvPr id="357" name="Google Shape;357;p51"/>
          <p:cNvSpPr txBox="1"/>
          <p:nvPr>
            <p:ph idx="1" type="body"/>
          </p:nvPr>
        </p:nvSpPr>
        <p:spPr>
          <a:xfrm>
            <a:off x="321548" y="1825625"/>
            <a:ext cx="7758424" cy="4351338"/>
          </a:xfrm>
          <a:prstGeom prst="rect">
            <a:avLst/>
          </a:prstGeom>
          <a:noFill/>
          <a:ln>
            <a:noFill/>
          </a:ln>
        </p:spPr>
        <p:txBody>
          <a:bodyPr anchorCtr="0" anchor="t" bIns="45700" lIns="91425" spcFirstLastPara="1" rIns="91425" wrap="square" tIns="45700">
            <a:normAutofit fontScale="85000" lnSpcReduction="10000"/>
          </a:bodyPr>
          <a:lstStyle/>
          <a:p>
            <a:pPr indent="-342900" lvl="0" marL="457200" rtl="0" algn="l">
              <a:lnSpc>
                <a:spcPct val="90000"/>
              </a:lnSpc>
              <a:spcBef>
                <a:spcPts val="1000"/>
              </a:spcBef>
              <a:spcAft>
                <a:spcPts val="0"/>
              </a:spcAft>
              <a:buClr>
                <a:srgbClr val="1C9E4A"/>
              </a:buClr>
              <a:buSzPct val="75630"/>
              <a:buChar char="•"/>
            </a:pPr>
            <a:r>
              <a:rPr lang="hu-HU"/>
              <a:t>A kis gyümölcs- és zöldségtermelők számára lehetőséget kínál, hogy termékeiket ingyen népszerűsítsék – azonban nincs közvetlen kapcsolat a termelő és a fogyasztó között</a:t>
            </a:r>
            <a:endParaRPr/>
          </a:p>
          <a:p>
            <a:pPr indent="-342900" lvl="0" marL="457200" rtl="0" algn="l">
              <a:lnSpc>
                <a:spcPct val="90000"/>
              </a:lnSpc>
              <a:spcBef>
                <a:spcPts val="1000"/>
              </a:spcBef>
              <a:spcAft>
                <a:spcPts val="0"/>
              </a:spcAft>
              <a:buClr>
                <a:srgbClr val="1C9E4A"/>
              </a:buClr>
              <a:buSzPct val="75630"/>
              <a:buChar char="•"/>
            </a:pPr>
            <a:r>
              <a:rPr lang="hu-HU"/>
              <a:t>Logisztika: a termelő feladata is lehet, vagy a szolgáltató is szállít magánháztartásokba, átvevő pontokra</a:t>
            </a:r>
            <a:endParaRPr/>
          </a:p>
          <a:p>
            <a:pPr indent="-342900" lvl="0" marL="457200" rtl="0" algn="l">
              <a:lnSpc>
                <a:spcPct val="90000"/>
              </a:lnSpc>
              <a:spcBef>
                <a:spcPts val="1000"/>
              </a:spcBef>
              <a:spcAft>
                <a:spcPts val="0"/>
              </a:spcAft>
              <a:buClr>
                <a:srgbClr val="1C9E4A"/>
              </a:buClr>
              <a:buSzPct val="75630"/>
              <a:buChar char="•"/>
            </a:pPr>
            <a:r>
              <a:rPr lang="hu-HU"/>
              <a:t>A minőség biztosítása a termelők feladata, akiket a fogyasztók pontozhatnak rendelés után</a:t>
            </a:r>
            <a:endParaRPr/>
          </a:p>
          <a:p>
            <a:pPr indent="-342900" lvl="0" marL="457200" rtl="0" algn="l">
              <a:lnSpc>
                <a:spcPct val="90000"/>
              </a:lnSpc>
              <a:spcBef>
                <a:spcPts val="1000"/>
              </a:spcBef>
              <a:spcAft>
                <a:spcPts val="0"/>
              </a:spcAft>
              <a:buClr>
                <a:srgbClr val="1C9E4A"/>
              </a:buClr>
              <a:buSzPct val="75630"/>
              <a:buChar char="•"/>
            </a:pPr>
            <a:r>
              <a:rPr lang="hu-HU"/>
              <a:t>Egyedi funkciók, pl. Smart shopping (bevásárlólista kezelés), kamrakezelés (feltünteti, mely termékeket szükséges a hűtőben tartani), edukáció (gyermekeknek ismeretterjesztő játék, valamint receptek)</a:t>
            </a:r>
            <a:endParaRPr/>
          </a:p>
          <a:p>
            <a:pPr indent="-228600" lvl="0" marL="457200" rtl="0" algn="l">
              <a:lnSpc>
                <a:spcPct val="90000"/>
              </a:lnSpc>
              <a:spcBef>
                <a:spcPts val="1000"/>
              </a:spcBef>
              <a:spcAft>
                <a:spcPts val="0"/>
              </a:spcAft>
              <a:buClr>
                <a:srgbClr val="1C9E4A"/>
              </a:buClr>
              <a:buSzPct val="75630"/>
              <a:buNone/>
            </a:pPr>
            <a:r>
              <a:t/>
            </a:r>
            <a:endParaRPr/>
          </a:p>
          <a:p>
            <a:pPr indent="-228600" lvl="0" marL="457200" rtl="0" algn="l">
              <a:lnSpc>
                <a:spcPct val="90000"/>
              </a:lnSpc>
              <a:spcBef>
                <a:spcPts val="1000"/>
              </a:spcBef>
              <a:spcAft>
                <a:spcPts val="0"/>
              </a:spcAft>
              <a:buClr>
                <a:srgbClr val="1C9E4A"/>
              </a:buClr>
              <a:buSzPct val="75630"/>
              <a:buNone/>
            </a:pPr>
            <a:r>
              <a:t/>
            </a:r>
            <a:endParaRPr/>
          </a:p>
        </p:txBody>
      </p:sp>
      <p:pic>
        <p:nvPicPr>
          <p:cNvPr descr="A képen személy, tartás, kéz, számítógép látható&#10;&#10;Automatikusan generált leírás" id="358" name="Google Shape;358;p51"/>
          <p:cNvPicPr preferRelativeResize="0"/>
          <p:nvPr/>
        </p:nvPicPr>
        <p:blipFill rotWithShape="1">
          <a:blip r:embed="rId3">
            <a:alphaModFix/>
          </a:blip>
          <a:srcRect b="0" l="0" r="0" t="0"/>
          <a:stretch/>
        </p:blipFill>
        <p:spPr>
          <a:xfrm>
            <a:off x="8198602" y="2173988"/>
            <a:ext cx="3678549" cy="2661484"/>
          </a:xfrm>
          <a:prstGeom prst="rect">
            <a:avLst/>
          </a:prstGeom>
          <a:noFill/>
          <a:ln>
            <a:noFill/>
          </a:ln>
        </p:spPr>
      </p:pic>
      <p:sp>
        <p:nvSpPr>
          <p:cNvPr id="359" name="Google Shape;359;p51"/>
          <p:cNvSpPr txBox="1"/>
          <p:nvPr/>
        </p:nvSpPr>
        <p:spPr>
          <a:xfrm>
            <a:off x="8198602" y="4953003"/>
            <a:ext cx="163796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képek: www.wefrood.com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txBox="1"/>
          <p:nvPr>
            <p:ph type="title"/>
          </p:nvPr>
        </p:nvSpPr>
        <p:spPr>
          <a:xfrm>
            <a:off x="321547" y="365125"/>
            <a:ext cx="115556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C9E4A"/>
              </a:buClr>
              <a:buSzPts val="1800"/>
              <a:buNone/>
            </a:pPr>
            <a:r>
              <a:rPr lang="hu-HU"/>
              <a:t>Online élelmiszer értékesítés külföldről, coeur-paysan.com</a:t>
            </a:r>
            <a:endParaRPr/>
          </a:p>
        </p:txBody>
      </p:sp>
      <p:sp>
        <p:nvSpPr>
          <p:cNvPr id="365" name="Google Shape;365;p52"/>
          <p:cNvSpPr txBox="1"/>
          <p:nvPr>
            <p:ph idx="1" type="body"/>
          </p:nvPr>
        </p:nvSpPr>
        <p:spPr>
          <a:xfrm>
            <a:off x="321548" y="1825625"/>
            <a:ext cx="7758424" cy="4351338"/>
          </a:xfrm>
          <a:prstGeom prst="rect">
            <a:avLst/>
          </a:prstGeom>
          <a:noFill/>
          <a:ln>
            <a:noFill/>
          </a:ln>
        </p:spPr>
        <p:txBody>
          <a:bodyPr anchorCtr="0" anchor="t" bIns="45700" lIns="91425" spcFirstLastPara="1" rIns="91425" wrap="square" tIns="45700">
            <a:normAutofit fontScale="92500"/>
          </a:bodyPr>
          <a:lstStyle/>
          <a:p>
            <a:pPr indent="-342900" lvl="0" marL="457200" rtl="0" algn="l">
              <a:lnSpc>
                <a:spcPct val="90000"/>
              </a:lnSpc>
              <a:spcBef>
                <a:spcPts val="1000"/>
              </a:spcBef>
              <a:spcAft>
                <a:spcPts val="0"/>
              </a:spcAft>
              <a:buSzPct val="69498"/>
              <a:buChar char="•"/>
            </a:pPr>
            <a:r>
              <a:rPr lang="hu-HU"/>
              <a:t>Francia online termelői élelmiszerértékesítési platform</a:t>
            </a:r>
            <a:endParaRPr/>
          </a:p>
          <a:p>
            <a:pPr indent="-342900" lvl="0" marL="457200" rtl="0" algn="l">
              <a:lnSpc>
                <a:spcPct val="90000"/>
              </a:lnSpc>
              <a:spcBef>
                <a:spcPts val="1000"/>
              </a:spcBef>
              <a:spcAft>
                <a:spcPts val="0"/>
              </a:spcAft>
              <a:buClr>
                <a:srgbClr val="1C9E4A"/>
              </a:buClr>
              <a:buSzPct val="69498"/>
              <a:buChar char="•"/>
            </a:pPr>
            <a:r>
              <a:rPr lang="hu-HU"/>
              <a:t>Két átvevő ponton vehetik át a fogyasztók a megrendelt és előre összekészített csomagjukat </a:t>
            </a:r>
            <a:endParaRPr/>
          </a:p>
          <a:p>
            <a:pPr indent="-342900" lvl="0" marL="457200" rtl="0" algn="l">
              <a:lnSpc>
                <a:spcPct val="90000"/>
              </a:lnSpc>
              <a:spcBef>
                <a:spcPts val="1000"/>
              </a:spcBef>
              <a:spcAft>
                <a:spcPts val="0"/>
              </a:spcAft>
              <a:buClr>
                <a:srgbClr val="1C9E4A"/>
              </a:buClr>
              <a:buSzPct val="69498"/>
              <a:buChar char="•"/>
            </a:pPr>
            <a:r>
              <a:rPr lang="hu-HU"/>
              <a:t>Optimális érettségben betakarított, felelősségteljes gyakorlat szerint feldolgozott termékek, figyelnek a helyi termékek forgalmazására</a:t>
            </a:r>
            <a:endParaRPr/>
          </a:p>
          <a:p>
            <a:pPr indent="-342900" lvl="0" marL="457200" rtl="0" algn="l">
              <a:lnSpc>
                <a:spcPct val="90000"/>
              </a:lnSpc>
              <a:spcBef>
                <a:spcPts val="1000"/>
              </a:spcBef>
              <a:spcAft>
                <a:spcPts val="0"/>
              </a:spcAft>
              <a:buSzPct val="69498"/>
              <a:buChar char="•"/>
            </a:pPr>
            <a:r>
              <a:rPr lang="hu-HU"/>
              <a:t>Nincs önálló minőségbiztosításuk,a  helyi termelők egyéni elköteleződése igazolja a minőséget</a:t>
            </a:r>
            <a:endParaRPr/>
          </a:p>
          <a:p>
            <a:pPr indent="-228600" lvl="0" marL="457200" rtl="0" algn="l">
              <a:lnSpc>
                <a:spcPct val="90000"/>
              </a:lnSpc>
              <a:spcBef>
                <a:spcPts val="1000"/>
              </a:spcBef>
              <a:spcAft>
                <a:spcPts val="0"/>
              </a:spcAft>
              <a:buSzPct val="69498"/>
              <a:buNone/>
            </a:pPr>
            <a:r>
              <a:t/>
            </a:r>
            <a:endParaRPr/>
          </a:p>
          <a:p>
            <a:pPr indent="-228600" lvl="0" marL="457200" rtl="0" algn="l">
              <a:lnSpc>
                <a:spcPct val="90000"/>
              </a:lnSpc>
              <a:spcBef>
                <a:spcPts val="1000"/>
              </a:spcBef>
              <a:spcAft>
                <a:spcPts val="0"/>
              </a:spcAft>
              <a:buClr>
                <a:srgbClr val="1C9E4A"/>
              </a:buClr>
              <a:buSzPct val="69498"/>
              <a:buNone/>
            </a:pPr>
            <a:r>
              <a:t/>
            </a:r>
            <a:endParaRPr/>
          </a:p>
          <a:p>
            <a:pPr indent="-228600" lvl="0" marL="457200" rtl="0" algn="l">
              <a:lnSpc>
                <a:spcPct val="90000"/>
              </a:lnSpc>
              <a:spcBef>
                <a:spcPts val="1000"/>
              </a:spcBef>
              <a:spcAft>
                <a:spcPts val="0"/>
              </a:spcAft>
              <a:buClr>
                <a:srgbClr val="1C9E4A"/>
              </a:buClr>
              <a:buSzPct val="69498"/>
              <a:buNone/>
            </a:pPr>
            <a:r>
              <a:t/>
            </a:r>
            <a:endParaRPr/>
          </a:p>
        </p:txBody>
      </p:sp>
      <p:sp>
        <p:nvSpPr>
          <p:cNvPr id="366" name="Google Shape;366;p52"/>
          <p:cNvSpPr txBox="1"/>
          <p:nvPr/>
        </p:nvSpPr>
        <p:spPr>
          <a:xfrm>
            <a:off x="8198602" y="4953003"/>
            <a:ext cx="2350686"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képek: www.coeur-paysan.com</a:t>
            </a:r>
            <a:endParaRPr b="0" i="0" sz="1400" u="none" cap="none" strike="noStrike">
              <a:solidFill>
                <a:srgbClr val="000000"/>
              </a:solidFill>
              <a:latin typeface="Arial"/>
              <a:ea typeface="Arial"/>
              <a:cs typeface="Arial"/>
              <a:sym typeface="Arial"/>
            </a:endParaRPr>
          </a:p>
        </p:txBody>
      </p:sp>
      <p:pic>
        <p:nvPicPr>
          <p:cNvPr id="367" name="Google Shape;367;p52"/>
          <p:cNvPicPr preferRelativeResize="0"/>
          <p:nvPr/>
        </p:nvPicPr>
        <p:blipFill rotWithShape="1">
          <a:blip r:embed="rId3">
            <a:alphaModFix/>
          </a:blip>
          <a:srcRect b="0" l="0" r="0" t="0"/>
          <a:stretch/>
        </p:blipFill>
        <p:spPr>
          <a:xfrm>
            <a:off x="8079971" y="1904998"/>
            <a:ext cx="3920071" cy="304800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3"/>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Hazai példa: Közért+, online élelmiszer kereskedelem</a:t>
            </a:r>
            <a:endParaRPr/>
          </a:p>
        </p:txBody>
      </p:sp>
      <p:sp>
        <p:nvSpPr>
          <p:cNvPr id="373" name="Google Shape;373;p53"/>
          <p:cNvSpPr txBox="1"/>
          <p:nvPr>
            <p:ph idx="1" type="body"/>
          </p:nvPr>
        </p:nvSpPr>
        <p:spPr>
          <a:xfrm>
            <a:off x="321546" y="1764359"/>
            <a:ext cx="9045477" cy="4351200"/>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rtl="0" algn="l">
              <a:lnSpc>
                <a:spcPct val="90000"/>
              </a:lnSpc>
              <a:spcBef>
                <a:spcPts val="1000"/>
              </a:spcBef>
              <a:spcAft>
                <a:spcPts val="0"/>
              </a:spcAft>
              <a:buSzPct val="61776"/>
              <a:buChar char="•"/>
            </a:pPr>
            <a:r>
              <a:rPr lang="hu-HU"/>
              <a:t>Csak online értékesítés</a:t>
            </a:r>
            <a:endParaRPr/>
          </a:p>
          <a:p>
            <a:pPr indent="-285750" lvl="0" marL="285750" rtl="0" algn="l">
              <a:lnSpc>
                <a:spcPct val="90000"/>
              </a:lnSpc>
              <a:spcBef>
                <a:spcPts val="1000"/>
              </a:spcBef>
              <a:spcAft>
                <a:spcPts val="0"/>
              </a:spcAft>
              <a:buSzPct val="61776"/>
              <a:buChar char="•"/>
            </a:pPr>
            <a:r>
              <a:rPr lang="hu-HU"/>
              <a:t>Saját logisztikai flotta, a kiszállítás 15.000 forint felett ingyenes, házhoz szállítás 1-3 nap alatt</a:t>
            </a:r>
            <a:endParaRPr/>
          </a:p>
          <a:p>
            <a:pPr indent="-285750" lvl="0" marL="285750" rtl="0" algn="l">
              <a:lnSpc>
                <a:spcPct val="90000"/>
              </a:lnSpc>
              <a:spcBef>
                <a:spcPts val="1000"/>
              </a:spcBef>
              <a:spcAft>
                <a:spcPts val="0"/>
              </a:spcAft>
              <a:buSzPct val="61776"/>
              <a:buChar char="•"/>
            </a:pPr>
            <a:r>
              <a:rPr lang="hu-HU"/>
              <a:t>Kiszállítás: Budapest és Pest megye, Fejér megye, Csongrád-Csanád megye, Bács-Kiskun megye, Komárom-Esztergom megye, Győr-Moson-Sopron megye</a:t>
            </a:r>
            <a:endParaRPr/>
          </a:p>
          <a:p>
            <a:pPr indent="-285750" lvl="0" marL="285750" rtl="0" algn="l">
              <a:lnSpc>
                <a:spcPct val="90000"/>
              </a:lnSpc>
              <a:spcBef>
                <a:spcPts val="1000"/>
              </a:spcBef>
              <a:spcAft>
                <a:spcPts val="0"/>
              </a:spcAft>
              <a:buSzPct val="61776"/>
              <a:buChar char="•"/>
            </a:pPr>
            <a:r>
              <a:rPr lang="hu-HU"/>
              <a:t>Magyar termelők, kézművesek termékeit értékesítik, rövid ellátási lánccal</a:t>
            </a:r>
            <a:endParaRPr/>
          </a:p>
          <a:p>
            <a:pPr indent="-285750" lvl="0" marL="285750" rtl="0" algn="l">
              <a:lnSpc>
                <a:spcPct val="90000"/>
              </a:lnSpc>
              <a:spcBef>
                <a:spcPts val="1000"/>
              </a:spcBef>
              <a:spcAft>
                <a:spcPts val="0"/>
              </a:spcAft>
              <a:buSzPct val="61776"/>
              <a:buChar char="•"/>
            </a:pPr>
            <a:r>
              <a:rPr lang="hu-HU"/>
              <a:t>Céljük, hogy segítsék a termelők marketing, digitalizációs és logisztikai terheit</a:t>
            </a:r>
            <a:endParaRPr/>
          </a:p>
          <a:p>
            <a:pPr indent="-285750" lvl="0" marL="285750" rtl="0" algn="l">
              <a:lnSpc>
                <a:spcPct val="90000"/>
              </a:lnSpc>
              <a:spcBef>
                <a:spcPts val="1000"/>
              </a:spcBef>
              <a:spcAft>
                <a:spcPts val="0"/>
              </a:spcAft>
              <a:buSzPct val="61776"/>
              <a:buChar char="•"/>
            </a:pPr>
            <a:r>
              <a:rPr lang="hu-HU"/>
              <a:t>Friss, minőségbiztosított, jellemzően szezonális termékek</a:t>
            </a:r>
            <a:endParaRPr/>
          </a:p>
          <a:p>
            <a:pPr indent="-184150" lvl="0" marL="285750" rtl="0" algn="l">
              <a:lnSpc>
                <a:spcPct val="90000"/>
              </a:lnSpc>
              <a:spcBef>
                <a:spcPts val="1000"/>
              </a:spcBef>
              <a:spcAft>
                <a:spcPts val="0"/>
              </a:spcAft>
              <a:buSzPct val="61776"/>
              <a:buNone/>
            </a:pPr>
            <a:r>
              <a:t/>
            </a:r>
            <a:endParaRPr/>
          </a:p>
          <a:p>
            <a:pPr indent="-184150" lvl="0" marL="285750" rtl="0" algn="l">
              <a:lnSpc>
                <a:spcPct val="90000"/>
              </a:lnSpc>
              <a:spcBef>
                <a:spcPts val="1000"/>
              </a:spcBef>
              <a:spcAft>
                <a:spcPts val="0"/>
              </a:spcAft>
              <a:buSzPct val="61776"/>
              <a:buNone/>
            </a:pPr>
            <a:r>
              <a:t/>
            </a:r>
            <a:endParaRPr/>
          </a:p>
          <a:p>
            <a:pPr indent="-184150" lvl="0" marL="285750" rtl="0" algn="l">
              <a:lnSpc>
                <a:spcPct val="90000"/>
              </a:lnSpc>
              <a:spcBef>
                <a:spcPts val="1000"/>
              </a:spcBef>
              <a:spcAft>
                <a:spcPts val="0"/>
              </a:spcAft>
              <a:buSzPct val="61776"/>
              <a:buNone/>
            </a:pPr>
            <a:r>
              <a:t/>
            </a:r>
            <a:endParaRPr/>
          </a:p>
          <a:p>
            <a:pPr indent="-184150" lvl="0" marL="285750" rtl="0" algn="l">
              <a:lnSpc>
                <a:spcPct val="90000"/>
              </a:lnSpc>
              <a:spcBef>
                <a:spcPts val="1000"/>
              </a:spcBef>
              <a:spcAft>
                <a:spcPts val="0"/>
              </a:spcAft>
              <a:buSzPct val="61776"/>
              <a:buNone/>
            </a:pPr>
            <a:r>
              <a:t/>
            </a:r>
            <a:endParaRPr/>
          </a:p>
          <a:p>
            <a:pPr indent="-184150" lvl="0" marL="285750" rtl="0" algn="l">
              <a:lnSpc>
                <a:spcPct val="90000"/>
              </a:lnSpc>
              <a:spcBef>
                <a:spcPts val="1000"/>
              </a:spcBef>
              <a:spcAft>
                <a:spcPts val="0"/>
              </a:spcAft>
              <a:buSzPct val="61776"/>
              <a:buNone/>
            </a:pPr>
            <a:r>
              <a:t/>
            </a:r>
            <a:endParaRPr/>
          </a:p>
          <a:p>
            <a:pPr indent="0" lvl="0" marL="0" rtl="0" algn="l">
              <a:lnSpc>
                <a:spcPct val="90000"/>
              </a:lnSpc>
              <a:spcBef>
                <a:spcPts val="1000"/>
              </a:spcBef>
              <a:spcAft>
                <a:spcPts val="0"/>
              </a:spcAft>
              <a:buSzPct val="69498"/>
              <a:buNone/>
            </a:pPr>
            <a:r>
              <a:t/>
            </a:r>
            <a:endParaRPr/>
          </a:p>
        </p:txBody>
      </p:sp>
      <p:sp>
        <p:nvSpPr>
          <p:cNvPr id="374" name="Google Shape;374;p53"/>
          <p:cNvSpPr txBox="1"/>
          <p:nvPr/>
        </p:nvSpPr>
        <p:spPr>
          <a:xfrm>
            <a:off x="9456234" y="3939959"/>
            <a:ext cx="4400931"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chemeClr val="dk1"/>
                </a:solidFill>
                <a:latin typeface="Arial"/>
                <a:ea typeface="Arial"/>
                <a:cs typeface="Arial"/>
                <a:sym typeface="Arial"/>
              </a:rPr>
              <a:t>kép: </a:t>
            </a:r>
            <a:r>
              <a:rPr b="0" i="0" lang="hu-HU" sz="900" u="sng" cap="none" strike="noStrike">
                <a:solidFill>
                  <a:schemeClr val="dk1"/>
                </a:solidFill>
                <a:latin typeface="Arial"/>
                <a:ea typeface="Arial"/>
                <a:cs typeface="Arial"/>
                <a:sym typeface="Arial"/>
                <a:hlinkClick r:id="rId3">
                  <a:extLst>
                    <a:ext uri="{A12FA001-AC4F-418D-AE19-62706E023703}">
                      <ahyp:hlinkClr val="tx"/>
                    </a:ext>
                  </a:extLst>
                </a:hlinkClick>
              </a:rPr>
              <a:t>http://kozertplusz.hu</a:t>
            </a:r>
            <a:r>
              <a:rPr b="0" i="0" lang="hu-HU" sz="900" u="sng"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75" name="Google Shape;375;p53"/>
          <p:cNvPicPr preferRelativeResize="0"/>
          <p:nvPr/>
        </p:nvPicPr>
        <p:blipFill rotWithShape="1">
          <a:blip r:embed="rId4">
            <a:alphaModFix/>
          </a:blip>
          <a:srcRect b="0" l="0" r="0" t="0"/>
          <a:stretch/>
        </p:blipFill>
        <p:spPr>
          <a:xfrm>
            <a:off x="9015889" y="2160289"/>
            <a:ext cx="3282176" cy="189506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Gyakorlati jellegű kérdések</a:t>
            </a:r>
            <a:endParaRPr/>
          </a:p>
        </p:txBody>
      </p:sp>
      <p:sp>
        <p:nvSpPr>
          <p:cNvPr id="381" name="Google Shape;381;p54"/>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1000"/>
              </a:spcBef>
              <a:spcAft>
                <a:spcPts val="0"/>
              </a:spcAft>
              <a:buClr>
                <a:schemeClr val="dk1"/>
              </a:buClr>
              <a:buSzPct val="120300"/>
              <a:buNone/>
            </a:pPr>
            <a:r>
              <a:rPr lang="hu-HU"/>
              <a:t>1. Az e-kereskedelmi eszközök alkalmazása az agráriumban nem csak ………………. és </a:t>
            </a:r>
            <a:r>
              <a:rPr b="1" lang="hu-HU"/>
              <a:t>költségmegtakarítást</a:t>
            </a:r>
            <a:r>
              <a:rPr lang="hu-HU"/>
              <a:t> jelent a gazdaságok számára, hanem a fennmaradás és fejlődés eszközeként szolgálhat. (bevételt, lehetőséget, nyereséget, versenyelőnyt)</a:t>
            </a:r>
            <a:endParaRPr/>
          </a:p>
          <a:p>
            <a:pPr indent="-228600" lvl="0" marL="457200" rtl="0" algn="l">
              <a:lnSpc>
                <a:spcPct val="120000"/>
              </a:lnSpc>
              <a:spcBef>
                <a:spcPts val="1000"/>
              </a:spcBef>
              <a:spcAft>
                <a:spcPts val="0"/>
              </a:spcAft>
              <a:buClr>
                <a:schemeClr val="dk1"/>
              </a:buClr>
              <a:buSzPct val="120300"/>
              <a:buNone/>
            </a:pPr>
            <a:r>
              <a:rPr lang="hu-HU"/>
              <a:t>2. Mi az online platformok </a:t>
            </a:r>
            <a:r>
              <a:rPr b="1" lang="hu-HU"/>
              <a:t>alkalmazásának elsődleges célja </a:t>
            </a:r>
            <a:r>
              <a:rPr lang="hu-HU"/>
              <a:t>a termelők és fogyasztók kommunikációjában? (információ felhalmozás, árérzékenység felmérése, közvetlen kapcsolat kialakítása)</a:t>
            </a:r>
            <a:endParaRPr/>
          </a:p>
          <a:p>
            <a:pPr indent="-228600" lvl="0" marL="457200" rtl="0" algn="l">
              <a:lnSpc>
                <a:spcPct val="120000"/>
              </a:lnSpc>
              <a:spcBef>
                <a:spcPts val="1000"/>
              </a:spcBef>
              <a:spcAft>
                <a:spcPts val="0"/>
              </a:spcAft>
              <a:buClr>
                <a:schemeClr val="dk1"/>
              </a:buClr>
              <a:buSzPct val="120300"/>
              <a:buNone/>
            </a:pPr>
            <a:r>
              <a:rPr lang="hu-HU"/>
              <a:t>3. Milyen mechanizmuson keresztül </a:t>
            </a:r>
            <a:r>
              <a:rPr b="1" lang="hu-HU"/>
              <a:t>növeli</a:t>
            </a:r>
            <a:r>
              <a:rPr lang="hu-HU"/>
              <a:t> az elektronikus kereskedelem </a:t>
            </a:r>
            <a:r>
              <a:rPr b="1" lang="hu-HU"/>
              <a:t>a jövedelmezőséget</a:t>
            </a:r>
            <a:r>
              <a:rPr lang="hu-HU"/>
              <a:t>? (költségcsökkentés, ellátási lánc rövidítése, értékesítési csatorna bővítése, közvetítő kereskedő bevonása)</a:t>
            </a:r>
            <a:endParaRPr/>
          </a:p>
          <a:p>
            <a:pPr indent="-228600" lvl="0" marL="457200" rtl="0" algn="l">
              <a:lnSpc>
                <a:spcPct val="120000"/>
              </a:lnSpc>
              <a:spcBef>
                <a:spcPts val="1000"/>
              </a:spcBef>
              <a:spcAft>
                <a:spcPts val="0"/>
              </a:spcAft>
              <a:buClr>
                <a:schemeClr val="dk1"/>
              </a:buClr>
              <a:buSzPct val="120300"/>
              <a:buNone/>
            </a:pPr>
            <a:r>
              <a:rPr lang="hu-HU"/>
              <a:t>4. Melyik szektor online értékesítési forgalma nőtt a legnagyobb mértékben 2017-re? (elektronikai eszközök, háztartási kisgépek, vegyi áru és kozmetikai termékek, FMCG termékek)</a:t>
            </a:r>
            <a:endParaRPr/>
          </a:p>
          <a:p>
            <a:pPr indent="-228600" lvl="0" marL="457200" rtl="0" algn="l">
              <a:lnSpc>
                <a:spcPct val="120000"/>
              </a:lnSpc>
              <a:spcBef>
                <a:spcPts val="1000"/>
              </a:spcBef>
              <a:spcAft>
                <a:spcPts val="0"/>
              </a:spcAft>
              <a:buClr>
                <a:schemeClr val="dk1"/>
              </a:buClr>
              <a:buSzPct val="120300"/>
              <a:buNone/>
            </a:pPr>
            <a:r>
              <a:rPr lang="hu-HU"/>
              <a:t>5. A lakossági piacon működő e-kereskedelmi modellek közül, a/az ……………. foglalkozik a kiskereskedelmi élelmiszer termékekkel. (ügynök, tartalom szolgáltató, portál, e-kereskedő)</a:t>
            </a:r>
            <a:endParaRPr/>
          </a:p>
          <a:p>
            <a:pPr indent="-228600" lvl="0" marL="457200" rtl="0" algn="l">
              <a:lnSpc>
                <a:spcPct val="120000"/>
              </a:lnSpc>
              <a:spcBef>
                <a:spcPts val="1000"/>
              </a:spcBef>
              <a:spcAft>
                <a:spcPts val="0"/>
              </a:spcAft>
              <a:buClr>
                <a:schemeClr val="dk1"/>
              </a:buClr>
              <a:buSzPct val="120300"/>
              <a:buNone/>
            </a:pPr>
            <a:r>
              <a:rPr lang="hu-HU"/>
              <a:t>6. Az elektronikus kereskedelmi eszközök alkalmazása a telefonos vagy papíralapú kommunikációnál </a:t>
            </a:r>
            <a:r>
              <a:rPr b="1" lang="hu-HU"/>
              <a:t>gazdagabb lehetőséget biztosít</a:t>
            </a:r>
            <a:r>
              <a:rPr lang="hu-HU"/>
              <a:t>, ezáltal </a:t>
            </a:r>
            <a:r>
              <a:rPr b="1" lang="hu-HU"/>
              <a:t>csökkenti</a:t>
            </a:r>
            <a:r>
              <a:rPr lang="hu-HU"/>
              <a:t> a/az ……………………. . (hatékonyságot, működési költségeket, a gyártás rugalmasságát, adminisztratív költségeket)</a:t>
            </a:r>
            <a:endParaRPr/>
          </a:p>
          <a:p>
            <a:pPr indent="-228600" lvl="0" marL="457200" rtl="0" algn="l">
              <a:lnSpc>
                <a:spcPct val="120000"/>
              </a:lnSpc>
              <a:spcBef>
                <a:spcPts val="1000"/>
              </a:spcBef>
              <a:spcAft>
                <a:spcPts val="0"/>
              </a:spcAft>
              <a:buClr>
                <a:schemeClr val="dk1"/>
              </a:buClr>
              <a:buSzPct val="120300"/>
              <a:buNone/>
            </a:pPr>
            <a:r>
              <a:rPr lang="hu-HU"/>
              <a:t>7. Azokat a </a:t>
            </a:r>
            <a:r>
              <a:rPr b="1" lang="hu-HU"/>
              <a:t>Web alapú vállalkozások</a:t>
            </a:r>
            <a:r>
              <a:rPr lang="hu-HU"/>
              <a:t>, melyek az internet technológia használatával </a:t>
            </a:r>
            <a:r>
              <a:rPr b="1" lang="hu-HU"/>
              <a:t>piacokat hoznak létre</a:t>
            </a:r>
            <a:r>
              <a:rPr lang="hu-HU"/>
              <a:t>, mely összehozza a vevőket és az eladókat, összefoglalóan …………………-nak/nek nevezzük. (elektronikus piactérnek, közösségi szolgáltatónak,  piackialakítónak, partnerhálózatnak)</a:t>
            </a:r>
            <a:endParaRPr/>
          </a:p>
          <a:p>
            <a:pPr indent="-228600" lvl="0" marL="457200" rtl="0" algn="l">
              <a:lnSpc>
                <a:spcPct val="120000"/>
              </a:lnSpc>
              <a:spcBef>
                <a:spcPts val="1000"/>
              </a:spcBef>
              <a:spcAft>
                <a:spcPts val="0"/>
              </a:spcAft>
              <a:buClr>
                <a:schemeClr val="dk1"/>
              </a:buClr>
              <a:buSzPct val="120300"/>
              <a:buNone/>
            </a:pPr>
            <a:r>
              <a:rPr lang="hu-HU"/>
              <a:t>8. A/az …………………….. alapuló közösségi gazdaság új lehetőségeket teremet a piaci információk cseréjére, a fejlődést segítő </a:t>
            </a:r>
            <a:r>
              <a:rPr b="1" lang="hu-HU"/>
              <a:t>tudásmegosztásra</a:t>
            </a:r>
            <a:r>
              <a:rPr lang="hu-HU"/>
              <a:t>. (erőforrások megosztásán, cserekereskedelmen, újrafelosztáson, kölcsön ügyleten)</a:t>
            </a:r>
            <a:endParaRPr/>
          </a:p>
          <a:p>
            <a:pPr indent="0" lvl="0" marL="0" rtl="0" algn="l">
              <a:lnSpc>
                <a:spcPct val="90000"/>
              </a:lnSpc>
              <a:spcBef>
                <a:spcPts val="1000"/>
              </a:spcBef>
              <a:spcAft>
                <a:spcPts val="0"/>
              </a:spcAft>
              <a:buSzPct val="135338"/>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5"/>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Gyakorlati jellegű kérdések</a:t>
            </a:r>
            <a:endParaRPr/>
          </a:p>
        </p:txBody>
      </p:sp>
      <p:sp>
        <p:nvSpPr>
          <p:cNvPr id="387" name="Google Shape;387;p55"/>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1000"/>
              </a:spcBef>
              <a:spcAft>
                <a:spcPts val="0"/>
              </a:spcAft>
              <a:buClr>
                <a:schemeClr val="dk1"/>
              </a:buClr>
              <a:buSzPct val="120300"/>
              <a:buNone/>
            </a:pPr>
            <a:r>
              <a:rPr lang="hu-HU"/>
              <a:t>9. A felsoroltak közül melyik tartozik a </a:t>
            </a:r>
            <a:r>
              <a:rPr b="1" lang="hu-HU"/>
              <a:t>közösségi gazdaság megjelenési formái</a:t>
            </a:r>
            <a:r>
              <a:rPr lang="hu-HU"/>
              <a:t> közé? (bérbeadás, ajándékozás, kölcsönzés, közösségi birtoklás)</a:t>
            </a:r>
            <a:endParaRPr/>
          </a:p>
          <a:p>
            <a:pPr indent="-228600" lvl="0" marL="457200" rtl="0" algn="l">
              <a:lnSpc>
                <a:spcPct val="120000"/>
              </a:lnSpc>
              <a:spcBef>
                <a:spcPts val="1000"/>
              </a:spcBef>
              <a:spcAft>
                <a:spcPts val="0"/>
              </a:spcAft>
              <a:buClr>
                <a:schemeClr val="dk1"/>
              </a:buClr>
              <a:buSzPct val="120300"/>
              <a:buNone/>
            </a:pPr>
            <a:r>
              <a:rPr lang="hu-HU"/>
              <a:t>10. A sharing economy cégek </a:t>
            </a:r>
            <a:r>
              <a:rPr b="1" lang="hu-HU"/>
              <a:t>egyik fő jellemzője</a:t>
            </a:r>
            <a:r>
              <a:rPr lang="hu-HU"/>
              <a:t>, hogy a folyamatokban részt vevők a/az ……………………………… </a:t>
            </a:r>
            <a:r>
              <a:rPr b="1" lang="hu-HU"/>
              <a:t>osztják meg</a:t>
            </a:r>
            <a:r>
              <a:rPr lang="hu-HU"/>
              <a:t> egymással. (profitot, osztalékot, kihasználatlan kapacitásokat és erőforrásokat, félkész termékeket)</a:t>
            </a:r>
            <a:endParaRPr/>
          </a:p>
          <a:p>
            <a:pPr indent="-228600" lvl="0" marL="457200" rtl="0" algn="l">
              <a:lnSpc>
                <a:spcPct val="120000"/>
              </a:lnSpc>
              <a:spcBef>
                <a:spcPts val="1000"/>
              </a:spcBef>
              <a:spcAft>
                <a:spcPts val="0"/>
              </a:spcAft>
              <a:buClr>
                <a:schemeClr val="dk1"/>
              </a:buClr>
              <a:buSzPct val="120300"/>
              <a:buNone/>
            </a:pPr>
            <a:r>
              <a:rPr lang="hu-HU"/>
              <a:t>11. Jelenleg a </a:t>
            </a:r>
            <a:r>
              <a:rPr b="1" lang="hu-HU"/>
              <a:t>magyar agráriumban működő </a:t>
            </a:r>
            <a:r>
              <a:rPr lang="hu-HU"/>
              <a:t>közösségi gazdasági modellek </a:t>
            </a:r>
            <a:r>
              <a:rPr b="1" lang="hu-HU"/>
              <a:t>közé soroljuk </a:t>
            </a:r>
            <a:r>
              <a:rPr lang="hu-HU"/>
              <a:t>a/az ………………………. . (parkoló bérlést, közösségi iroda használatot, ételmegosztást, szatyorközösséget)</a:t>
            </a:r>
            <a:endParaRPr/>
          </a:p>
          <a:p>
            <a:pPr indent="-228600" lvl="0" marL="457200" rtl="0" algn="l">
              <a:lnSpc>
                <a:spcPct val="120000"/>
              </a:lnSpc>
              <a:spcBef>
                <a:spcPts val="1000"/>
              </a:spcBef>
              <a:spcAft>
                <a:spcPts val="0"/>
              </a:spcAft>
              <a:buClr>
                <a:schemeClr val="dk1"/>
              </a:buClr>
              <a:buSzPct val="120300"/>
              <a:buNone/>
            </a:pPr>
            <a:r>
              <a:rPr lang="hu-HU"/>
              <a:t>12.  A </a:t>
            </a:r>
            <a:r>
              <a:rPr b="1" lang="hu-HU"/>
              <a:t>közösségi finanszírozás </a:t>
            </a:r>
            <a:r>
              <a:rPr lang="hu-HU"/>
              <a:t>alkalmazása révén a gazdaságok ………………….. </a:t>
            </a:r>
            <a:r>
              <a:rPr b="1" lang="hu-HU"/>
              <a:t>férhetnek hozzá</a:t>
            </a:r>
            <a:r>
              <a:rPr lang="hu-HU"/>
              <a:t>. (banki hiteltermékekhez, kockázati tőkéhez, alternatív forrásokhoz)</a:t>
            </a:r>
            <a:endParaRPr/>
          </a:p>
          <a:p>
            <a:pPr indent="-228600" lvl="0" marL="457200" rtl="0" algn="l">
              <a:lnSpc>
                <a:spcPct val="120000"/>
              </a:lnSpc>
              <a:spcBef>
                <a:spcPts val="1000"/>
              </a:spcBef>
              <a:spcAft>
                <a:spcPts val="0"/>
              </a:spcAft>
              <a:buClr>
                <a:schemeClr val="dk1"/>
              </a:buClr>
              <a:buSzPct val="120300"/>
              <a:buNone/>
            </a:pPr>
            <a:r>
              <a:rPr lang="hu-HU"/>
              <a:t>13. </a:t>
            </a:r>
            <a:r>
              <a:rPr b="1" lang="hu-HU"/>
              <a:t>A tranzakcióban részt vevő szereplők </a:t>
            </a:r>
            <a:r>
              <a:rPr lang="hu-HU"/>
              <a:t>szerint, a/az ……….. üzleti modell esetében  a keresleti és a kínálati oldal </a:t>
            </a:r>
            <a:r>
              <a:rPr b="1" lang="hu-HU"/>
              <a:t>valamely vállalat közvetítésével</a:t>
            </a:r>
            <a:r>
              <a:rPr lang="hu-HU"/>
              <a:t>, </a:t>
            </a:r>
            <a:r>
              <a:rPr b="1" lang="hu-HU"/>
              <a:t>annak platformján </a:t>
            </a:r>
            <a:r>
              <a:rPr lang="hu-HU"/>
              <a:t>keresztül lép egymással interakcióba. Magyarországon elsősorban erre látunk példát. (b2c, c2c, b2b)</a:t>
            </a:r>
            <a:endParaRPr/>
          </a:p>
          <a:p>
            <a:pPr indent="-228600" lvl="0" marL="457200" rtl="0" algn="l">
              <a:lnSpc>
                <a:spcPct val="120000"/>
              </a:lnSpc>
              <a:spcBef>
                <a:spcPts val="1000"/>
              </a:spcBef>
              <a:spcAft>
                <a:spcPts val="0"/>
              </a:spcAft>
              <a:buClr>
                <a:schemeClr val="dk1"/>
              </a:buClr>
              <a:buSzPct val="120300"/>
              <a:buNone/>
            </a:pPr>
            <a:r>
              <a:rPr lang="hu-HU"/>
              <a:t>14. </a:t>
            </a:r>
            <a:r>
              <a:rPr b="1" lang="hu-HU"/>
              <a:t>Melyik iparághoz </a:t>
            </a:r>
            <a:r>
              <a:rPr lang="hu-HU"/>
              <a:t>tartozó sharing economy modell a </a:t>
            </a:r>
            <a:r>
              <a:rPr b="1" lang="hu-HU"/>
              <a:t>közösségi kert</a:t>
            </a:r>
            <a:r>
              <a:rPr lang="hu-HU"/>
              <a:t>? (mobilitás, emberi erőforrás, energetika, kiskereskedelem és fogyasztói javak)</a:t>
            </a:r>
            <a:endParaRPr/>
          </a:p>
          <a:p>
            <a:pPr indent="-228600" lvl="0" marL="457200" rtl="0" algn="l">
              <a:lnSpc>
                <a:spcPct val="120000"/>
              </a:lnSpc>
              <a:spcBef>
                <a:spcPts val="1000"/>
              </a:spcBef>
              <a:spcAft>
                <a:spcPts val="0"/>
              </a:spcAft>
              <a:buClr>
                <a:schemeClr val="dk1"/>
              </a:buClr>
              <a:buSzPct val="120300"/>
              <a:buNone/>
            </a:pPr>
            <a:r>
              <a:rPr lang="hu-HU"/>
              <a:t>15. A/az ……………………. sokkal nagyobb a sharing economy üzleti modellekben, a felhasználók sokszor egy közösség tagjainak tekintik magukat. (bevétel növekedés, profit maximalizálás, személyes interakció aránya, költség csökkentés)</a:t>
            </a:r>
            <a:endParaRPr/>
          </a:p>
          <a:p>
            <a:pPr indent="-228600" lvl="0" marL="457200" rtl="0" algn="l">
              <a:lnSpc>
                <a:spcPct val="120000"/>
              </a:lnSpc>
              <a:spcBef>
                <a:spcPts val="1000"/>
              </a:spcBef>
              <a:spcAft>
                <a:spcPts val="0"/>
              </a:spcAft>
              <a:buClr>
                <a:schemeClr val="dk1"/>
              </a:buClr>
              <a:buSzPct val="120300"/>
              <a:buNone/>
            </a:pPr>
            <a:r>
              <a:rPr lang="hu-HU"/>
              <a:t>16. A kihasználatlan eszközök </a:t>
            </a:r>
            <a:r>
              <a:rPr b="1" lang="hu-HU"/>
              <a:t>cseréjéből</a:t>
            </a:r>
            <a:r>
              <a:rPr lang="hu-HU"/>
              <a:t> vagy </a:t>
            </a:r>
            <a:r>
              <a:rPr b="1" lang="hu-HU"/>
              <a:t>bérbeadásából</a:t>
            </a:r>
            <a:r>
              <a:rPr lang="hu-HU"/>
              <a:t>, többletjövedelem realizálható, ami növeli a/az …………………. (profitabilitást, hozzáadott értéket, pénzügyi rugalmasságot, vásárlói hajlandóságot)</a:t>
            </a:r>
            <a:endParaRPr/>
          </a:p>
          <a:p>
            <a:pPr indent="0" lvl="0" marL="0" rtl="0" algn="l">
              <a:lnSpc>
                <a:spcPct val="90000"/>
              </a:lnSpc>
              <a:spcBef>
                <a:spcPts val="1000"/>
              </a:spcBef>
              <a:spcAft>
                <a:spcPts val="0"/>
              </a:spcAft>
              <a:buSzPct val="135338"/>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6"/>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Gyakorlati jellegű kérdések</a:t>
            </a:r>
            <a:endParaRPr/>
          </a:p>
        </p:txBody>
      </p:sp>
      <p:sp>
        <p:nvSpPr>
          <p:cNvPr id="393" name="Google Shape;393;p56"/>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1000"/>
              </a:spcBef>
              <a:spcAft>
                <a:spcPts val="0"/>
              </a:spcAft>
              <a:buClr>
                <a:schemeClr val="dk1"/>
              </a:buClr>
              <a:buSzPct val="120300"/>
              <a:buNone/>
            </a:pPr>
            <a:r>
              <a:rPr lang="hu-HU"/>
              <a:t>17. A digitalizált termékek gyorsan célba juttathatók, </a:t>
            </a:r>
            <a:r>
              <a:rPr b="1" lang="hu-HU"/>
              <a:t>csökkentik a marketing és ……………..költségeket. </a:t>
            </a:r>
            <a:r>
              <a:rPr lang="hu-HU"/>
              <a:t>(gyártási, kommunikációs, disztribúciós, értékesítési)</a:t>
            </a:r>
            <a:endParaRPr b="1"/>
          </a:p>
          <a:p>
            <a:pPr indent="-228600" lvl="0" marL="457200" rtl="0" algn="l">
              <a:lnSpc>
                <a:spcPct val="120000"/>
              </a:lnSpc>
              <a:spcBef>
                <a:spcPts val="1000"/>
              </a:spcBef>
              <a:spcAft>
                <a:spcPts val="0"/>
              </a:spcAft>
              <a:buClr>
                <a:schemeClr val="dk1"/>
              </a:buClr>
              <a:buSzPct val="120300"/>
              <a:buNone/>
            </a:pPr>
            <a:r>
              <a:rPr lang="hu-HU"/>
              <a:t>18. Az elektronikus kereskedelembe való bekapcsolódást ……………….. problémaként kell kezelni! (logisztikai, értékesítési, stratégiai, irányítási)</a:t>
            </a:r>
            <a:endParaRPr/>
          </a:p>
          <a:p>
            <a:pPr indent="-228600" lvl="0" marL="457200" rtl="0" algn="l">
              <a:lnSpc>
                <a:spcPct val="120000"/>
              </a:lnSpc>
              <a:spcBef>
                <a:spcPts val="1000"/>
              </a:spcBef>
              <a:spcAft>
                <a:spcPts val="0"/>
              </a:spcAft>
              <a:buClr>
                <a:schemeClr val="dk1"/>
              </a:buClr>
              <a:buSzPct val="120300"/>
              <a:buNone/>
            </a:pPr>
            <a:r>
              <a:rPr lang="hu-HU"/>
              <a:t>19. Hogyan nevezzük azokat a szereplőket,  vállalatközi B2B piacon, akik új piacokat, új értékesítési csatornákat keresnek, csökkenteni akarják az értékesítési költségeket, tartós és jövedelmező ügyfélkapcsolatok fenntartására törekednek. (elektronikus közvetítők, bankok, informatikai fejlesztők, eladó vállalatok) </a:t>
            </a:r>
            <a:endParaRPr/>
          </a:p>
          <a:p>
            <a:pPr indent="-228600" lvl="0" marL="457200" rtl="0" algn="l">
              <a:lnSpc>
                <a:spcPct val="120000"/>
              </a:lnSpc>
              <a:spcBef>
                <a:spcPts val="1000"/>
              </a:spcBef>
              <a:spcAft>
                <a:spcPts val="0"/>
              </a:spcAft>
              <a:buClr>
                <a:schemeClr val="dk1"/>
              </a:buClr>
              <a:buSzPct val="120300"/>
              <a:buNone/>
            </a:pPr>
            <a:r>
              <a:rPr lang="hu-HU"/>
              <a:t>20. A közösségi forrásteremtés, a közösségi innováció révén a közösségi gazdaságok </a:t>
            </a:r>
            <a:r>
              <a:rPr b="1" lang="hu-HU"/>
              <a:t>bevonhatják a/az ………………. a K+F problémák megoldásába. </a:t>
            </a:r>
            <a:r>
              <a:rPr lang="hu-HU"/>
              <a:t>(termelőket, beszállítókat, fogyasztókat, közvetítőket)</a:t>
            </a:r>
            <a:endParaRPr/>
          </a:p>
          <a:p>
            <a:pPr indent="-228600" lvl="0" marL="457200" rtl="0" algn="l">
              <a:lnSpc>
                <a:spcPct val="120000"/>
              </a:lnSpc>
              <a:spcBef>
                <a:spcPts val="1000"/>
              </a:spcBef>
              <a:spcAft>
                <a:spcPts val="0"/>
              </a:spcAft>
              <a:buClr>
                <a:schemeClr val="dk1"/>
              </a:buClr>
              <a:buSzPct val="120300"/>
              <a:buNone/>
            </a:pPr>
            <a:r>
              <a:rPr lang="hu-HU"/>
              <a:t>21. Hogyan nevezzük azt a</a:t>
            </a:r>
            <a:r>
              <a:rPr b="1" lang="hu-HU"/>
              <a:t> </a:t>
            </a:r>
            <a:r>
              <a:rPr lang="hu-HU"/>
              <a:t>lakossági B2C piacon működő e-kereskedelem üzleti modellt, amelyik digitalizált információk előállítója, szolgáltatója, nem mindig saját megjelenéssel. (internetes áruház, elektronikus aukció, tartalom szolgáltató, közösségi szolgáltató)</a:t>
            </a:r>
            <a:endParaRPr/>
          </a:p>
          <a:p>
            <a:pPr indent="-228600" lvl="0" marL="457200" rtl="0" algn="l">
              <a:lnSpc>
                <a:spcPct val="120000"/>
              </a:lnSpc>
              <a:spcBef>
                <a:spcPts val="1000"/>
              </a:spcBef>
              <a:spcAft>
                <a:spcPts val="0"/>
              </a:spcAft>
              <a:buClr>
                <a:schemeClr val="dk1"/>
              </a:buClr>
              <a:buSzPct val="120300"/>
              <a:buNone/>
            </a:pPr>
            <a:r>
              <a:rPr lang="hu-HU"/>
              <a:t>22. Az elektronikus kereskedelem melyik jellegzetes vonását határozza meg, hogy a virtuális piactéren a vállalatok is könnyen elérik egymást, </a:t>
            </a:r>
            <a:r>
              <a:rPr b="1" lang="hu-HU"/>
              <a:t>megoszthatják a piaci információkat, kereskedhetnek. </a:t>
            </a:r>
            <a:r>
              <a:rPr lang="hu-HU"/>
              <a:t>(interaktivitás, kapacitás, globalitás)</a:t>
            </a:r>
            <a:endParaRPr/>
          </a:p>
          <a:p>
            <a:pPr indent="-228600" lvl="0" marL="457200" rtl="0" algn="l">
              <a:lnSpc>
                <a:spcPct val="120000"/>
              </a:lnSpc>
              <a:spcBef>
                <a:spcPts val="1000"/>
              </a:spcBef>
              <a:spcAft>
                <a:spcPts val="0"/>
              </a:spcAft>
              <a:buClr>
                <a:schemeClr val="dk1"/>
              </a:buClr>
              <a:buSzPct val="120300"/>
              <a:buNone/>
            </a:pPr>
            <a:r>
              <a:rPr lang="hu-HU"/>
              <a:t>23. Az elektronikus kereskedelem alkalmazása során, melyik adatfeldolgozási módszer esetén kapunk, egy arra alkalmas mobileszköz használatával azonnal grafikonokat, kimutatásokat, a legfontosabb adatokat megjelenítő ábrákat? (jelentéskészítés, előrejelzés, adatok vizualizálása)</a:t>
            </a:r>
            <a:endParaRPr/>
          </a:p>
          <a:p>
            <a:pPr indent="0" lvl="0" marL="0" rtl="0" algn="l">
              <a:lnSpc>
                <a:spcPct val="90000"/>
              </a:lnSpc>
              <a:spcBef>
                <a:spcPts val="1000"/>
              </a:spcBef>
              <a:spcAft>
                <a:spcPts val="0"/>
              </a:spcAft>
              <a:buSzPct val="135338"/>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7"/>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Felhasznált irodalmi hivatkozások jegyzéke </a:t>
            </a:r>
            <a:endParaRPr/>
          </a:p>
        </p:txBody>
      </p:sp>
      <p:sp>
        <p:nvSpPr>
          <p:cNvPr id="399" name="Google Shape;399;p57"/>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1000"/>
              </a:spcBef>
              <a:spcAft>
                <a:spcPts val="0"/>
              </a:spcAft>
              <a:buClr>
                <a:schemeClr val="dk1"/>
              </a:buClr>
              <a:buSzPct val="120300"/>
              <a:buNone/>
            </a:pPr>
            <a:r>
              <a:rPr lang="hu-HU"/>
              <a:t>e-Kereskedelem/Dr. Eszes István 2011 (https://www.eszes.net)</a:t>
            </a:r>
            <a:endParaRPr/>
          </a:p>
          <a:p>
            <a:pPr indent="-228600" lvl="0" marL="457200" rtl="0" algn="l">
              <a:lnSpc>
                <a:spcPct val="120000"/>
              </a:lnSpc>
              <a:spcBef>
                <a:spcPts val="1000"/>
              </a:spcBef>
              <a:spcAft>
                <a:spcPts val="0"/>
              </a:spcAft>
              <a:buClr>
                <a:schemeClr val="dk1"/>
              </a:buClr>
              <a:buSzPct val="120300"/>
              <a:buNone/>
            </a:pPr>
            <a:r>
              <a:rPr lang="hu-HU"/>
              <a:t>Új üzleti modell? – A közösségi gazdaság kihívásai Magyarországon/ Lengyel Levente 2017(http://midra.uni-miskolc.hu)</a:t>
            </a:r>
            <a:endParaRPr/>
          </a:p>
          <a:p>
            <a:pPr indent="-228600" lvl="0" marL="457200" rtl="0" algn="l">
              <a:lnSpc>
                <a:spcPct val="120000"/>
              </a:lnSpc>
              <a:spcBef>
                <a:spcPts val="1000"/>
              </a:spcBef>
              <a:spcAft>
                <a:spcPts val="0"/>
              </a:spcAft>
              <a:buClr>
                <a:schemeClr val="dk1"/>
              </a:buClr>
              <a:buSzPct val="120300"/>
              <a:buNone/>
            </a:pPr>
            <a:r>
              <a:rPr lang="hu-HU"/>
              <a:t>https://www.pwc.com/hu/hu/kiadvanyok/assets/pdf/sharing_economy.pdf</a:t>
            </a:r>
            <a:endParaRPr/>
          </a:p>
          <a:p>
            <a:pPr indent="-228600" lvl="0" marL="457200" rtl="0" algn="l">
              <a:lnSpc>
                <a:spcPct val="120000"/>
              </a:lnSpc>
              <a:spcBef>
                <a:spcPts val="1000"/>
              </a:spcBef>
              <a:spcAft>
                <a:spcPts val="0"/>
              </a:spcAft>
              <a:buClr>
                <a:schemeClr val="dk1"/>
              </a:buClr>
              <a:buSzPct val="120300"/>
              <a:buNone/>
            </a:pPr>
            <a:r>
              <a:rPr lang="hu-HU"/>
              <a:t>https://www.supermarktblog.com/2018/02/19/picnics-founder-michiel-muller-about-moving-the-needle-for-online-grocery-shopping-in-europe/</a:t>
            </a:r>
            <a:endParaRPr/>
          </a:p>
          <a:p>
            <a:pPr indent="-228600" lvl="0" marL="457200" rtl="0" algn="l">
              <a:lnSpc>
                <a:spcPct val="120000"/>
              </a:lnSpc>
              <a:spcBef>
                <a:spcPts val="1000"/>
              </a:spcBef>
              <a:spcAft>
                <a:spcPts val="0"/>
              </a:spcAft>
              <a:buClr>
                <a:schemeClr val="dk1"/>
              </a:buClr>
              <a:buSzPct val="120300"/>
              <a:buNone/>
            </a:pPr>
            <a:r>
              <a:rPr lang="hu-HU"/>
              <a:t>https://picnic.app/nl/</a:t>
            </a:r>
            <a:endParaRPr/>
          </a:p>
          <a:p>
            <a:pPr indent="-228600" lvl="0" marL="457200" rtl="0" algn="l">
              <a:lnSpc>
                <a:spcPct val="120000"/>
              </a:lnSpc>
              <a:spcBef>
                <a:spcPts val="1000"/>
              </a:spcBef>
              <a:spcAft>
                <a:spcPts val="0"/>
              </a:spcAft>
              <a:buClr>
                <a:schemeClr val="dk1"/>
              </a:buClr>
              <a:buSzPct val="120300"/>
              <a:buNone/>
            </a:pPr>
            <a:r>
              <a:rPr lang="hu-HU"/>
              <a:t>Az elektronikus kereskedelem helyzete és fejlődése/Széchenyi István Egyetem/Simon Brigitta 2018 (https://prezi.com/bcngvnsla0si/az-elektronikus-kereskedelem-helyzete-es-fejlodese/)</a:t>
            </a:r>
            <a:endParaRPr/>
          </a:p>
          <a:p>
            <a:pPr indent="-228600" lvl="0" marL="457200" rtl="0" algn="l">
              <a:lnSpc>
                <a:spcPct val="120000"/>
              </a:lnSpc>
              <a:spcBef>
                <a:spcPts val="1000"/>
              </a:spcBef>
              <a:spcAft>
                <a:spcPts val="0"/>
              </a:spcAft>
              <a:buClr>
                <a:schemeClr val="dk1"/>
              </a:buClr>
              <a:buSzPct val="120300"/>
              <a:buNone/>
            </a:pPr>
            <a:r>
              <a:rPr lang="hu-HU"/>
              <a:t>E-Business/Elektronikus kereskedelem (http://www.date.hu/~lpeter/E-business/E-Business_1-3_el%F5ad%E1s.pdf)</a:t>
            </a:r>
            <a:endParaRPr/>
          </a:p>
          <a:p>
            <a:pPr indent="-228600" lvl="0" marL="457200" rtl="0" algn="l">
              <a:lnSpc>
                <a:spcPct val="120000"/>
              </a:lnSpc>
              <a:spcBef>
                <a:spcPts val="1000"/>
              </a:spcBef>
              <a:spcAft>
                <a:spcPts val="0"/>
              </a:spcAft>
              <a:buClr>
                <a:schemeClr val="dk1"/>
              </a:buClr>
              <a:buSzPct val="120300"/>
              <a:buNone/>
            </a:pPr>
            <a:r>
              <a:rPr lang="hu-HU"/>
              <a:t>Magyarország 10 legnagyobb forgalmú online kiskereskedője (https://gkidigital.hu/2018/08/15/e-toplista-2018/)</a:t>
            </a:r>
            <a:endParaRPr/>
          </a:p>
          <a:p>
            <a:pPr indent="-228600" lvl="0" marL="457200" rtl="0" algn="l">
              <a:lnSpc>
                <a:spcPct val="120000"/>
              </a:lnSpc>
              <a:spcBef>
                <a:spcPts val="1000"/>
              </a:spcBef>
              <a:spcAft>
                <a:spcPts val="0"/>
              </a:spcAft>
              <a:buClr>
                <a:schemeClr val="dk1"/>
              </a:buClr>
              <a:buSzPct val="120300"/>
              <a:buNone/>
            </a:pPr>
            <a:r>
              <a:rPr lang="hu-HU"/>
              <a:t>Az e-kereskedelem (e-business) (www.iit.uni-miskolc.hu/~pance/ebus_bevezeto.doc)</a:t>
            </a:r>
            <a:endParaRPr/>
          </a:p>
          <a:p>
            <a:pPr indent="-228600" lvl="0" marL="457200" rtl="0" algn="l">
              <a:lnSpc>
                <a:spcPct val="120000"/>
              </a:lnSpc>
              <a:spcBef>
                <a:spcPts val="1000"/>
              </a:spcBef>
              <a:spcAft>
                <a:spcPts val="0"/>
              </a:spcAft>
              <a:buClr>
                <a:schemeClr val="dk1"/>
              </a:buClr>
              <a:buSzPct val="120300"/>
              <a:buNone/>
            </a:pPr>
            <a:r>
              <a:rPr lang="hu-HU"/>
              <a:t>Kommunikáció az információs társadalmak korában (http://unipub.lib.uni-corvinus.hu/3327/1/FSA_kutatasi_terv_FIN.pdf)</a:t>
            </a:r>
            <a:endParaRPr/>
          </a:p>
          <a:p>
            <a:pPr indent="-228600" lvl="0" marL="457200" rtl="0" algn="l">
              <a:lnSpc>
                <a:spcPct val="120000"/>
              </a:lnSpc>
              <a:spcBef>
                <a:spcPts val="1000"/>
              </a:spcBef>
              <a:spcAft>
                <a:spcPts val="0"/>
              </a:spcAft>
              <a:buClr>
                <a:schemeClr val="dk1"/>
              </a:buClr>
              <a:buSzPct val="120300"/>
              <a:buNone/>
            </a:pPr>
            <a:r>
              <a:rPr lang="hu-HU"/>
              <a:t>A digitális írástudás értelmezése (https://www.educatio.hu/pub_bin/download/tiop111/digitalis_irastudas_fejlesztese/01_A_digitalis_irastudas_ertelmezese.pdf)</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8"/>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Fogalomtár</a:t>
            </a:r>
            <a:endParaRPr/>
          </a:p>
        </p:txBody>
      </p:sp>
      <p:sp>
        <p:nvSpPr>
          <p:cNvPr id="405" name="Google Shape;405;p58"/>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40000" lnSpcReduction="20000"/>
          </a:bodyPr>
          <a:lstStyle/>
          <a:p>
            <a:pPr indent="-228600" lvl="0" marL="457200" rtl="0" algn="l">
              <a:lnSpc>
                <a:spcPct val="120000"/>
              </a:lnSpc>
              <a:spcBef>
                <a:spcPts val="1000"/>
              </a:spcBef>
              <a:spcAft>
                <a:spcPts val="0"/>
              </a:spcAft>
              <a:buClr>
                <a:schemeClr val="dk1"/>
              </a:buClr>
              <a:buSzPct val="142857"/>
              <a:buNone/>
            </a:pPr>
            <a:r>
              <a:rPr b="1" lang="hu-HU"/>
              <a:t>Elektronikus kereskedelemnek </a:t>
            </a:r>
            <a:r>
              <a:rPr lang="hu-HU"/>
              <a:t>nevezzük mindazon eszközök és eljárások összességét, amelyekkel megvalósítható az áruk, termékek, szolgáltatások és ellenértékük cseréje és az ehhez kapcsolódó adminisztráció a világhálón keresztül.</a:t>
            </a:r>
            <a:endParaRPr/>
          </a:p>
          <a:p>
            <a:pPr indent="-228600" lvl="0" marL="457200" rtl="0" algn="l">
              <a:lnSpc>
                <a:spcPct val="120000"/>
              </a:lnSpc>
              <a:spcBef>
                <a:spcPts val="1000"/>
              </a:spcBef>
              <a:spcAft>
                <a:spcPts val="0"/>
              </a:spcAft>
              <a:buClr>
                <a:schemeClr val="dk1"/>
              </a:buClr>
              <a:buSzPct val="142857"/>
              <a:buNone/>
            </a:pPr>
            <a:r>
              <a:rPr lang="hu-HU"/>
              <a:t>Az </a:t>
            </a:r>
            <a:r>
              <a:rPr b="1" lang="hu-HU"/>
              <a:t>információs műveltség </a:t>
            </a:r>
            <a:r>
              <a:rPr lang="hu-HU"/>
              <a:t>az egyénnek az a képessége, érdeklődése és hozzáállása, amely lehetővé teszi számára, hogy a digitális technológiát, a kommunikációs eszközöket megfelelően használja annak érdekében, hogy hozzáférjen az információhoz, rendszerezze, integrálja, értékelje azt, valamint új tudást hozzon létre és azt másokkal kommunikáció útján megossza, hogy hatékonyan tudjon részt venni a társadalomban.</a:t>
            </a:r>
            <a:endParaRPr/>
          </a:p>
          <a:p>
            <a:pPr indent="-228600" lvl="0" marL="457200" rtl="0" algn="l">
              <a:lnSpc>
                <a:spcPct val="120000"/>
              </a:lnSpc>
              <a:spcBef>
                <a:spcPts val="1000"/>
              </a:spcBef>
              <a:spcAft>
                <a:spcPts val="0"/>
              </a:spcAft>
              <a:buClr>
                <a:schemeClr val="dk1"/>
              </a:buClr>
              <a:buSzPct val="142857"/>
              <a:buNone/>
            </a:pPr>
            <a:r>
              <a:rPr lang="hu-HU"/>
              <a:t>Az</a:t>
            </a:r>
            <a:r>
              <a:rPr b="1" lang="hu-HU"/>
              <a:t> e-kereskedő </a:t>
            </a:r>
            <a:r>
              <a:rPr lang="hu-HU"/>
              <a:t>az interneten kereskedelmi tevékenységet folytat. Ez a klasszikus bolti kiskereskedelem online formája.</a:t>
            </a:r>
            <a:endParaRPr/>
          </a:p>
          <a:p>
            <a:pPr indent="-228600" lvl="0" marL="457200" rtl="0" algn="l">
              <a:lnSpc>
                <a:spcPct val="120000"/>
              </a:lnSpc>
              <a:spcBef>
                <a:spcPts val="1000"/>
              </a:spcBef>
              <a:spcAft>
                <a:spcPts val="0"/>
              </a:spcAft>
              <a:buClr>
                <a:schemeClr val="dk1"/>
              </a:buClr>
              <a:buSzPct val="142857"/>
              <a:buNone/>
            </a:pPr>
            <a:r>
              <a:rPr lang="hu-HU"/>
              <a:t>A </a:t>
            </a:r>
            <a:r>
              <a:rPr b="1" lang="hu-HU"/>
              <a:t>közösségi gazdaság (sharing economy) </a:t>
            </a:r>
            <a:r>
              <a:rPr lang="hu-HU"/>
              <a:t>egy gazdasági, elosztási rendszer, amelybe beletartozik minden olyan innovatív üzleti modell, platform és technológia, amely a kihasználatlan megfogható és megfoghatatlan erőforrások bérbeadását, cseréjét, kölcsönzését, ajándékozását szolgálja széleskörű hozzáférés és magas hatékonyság mellett.</a:t>
            </a:r>
            <a:endParaRPr/>
          </a:p>
          <a:p>
            <a:pPr indent="-228600" lvl="0" marL="457200" rtl="0" algn="l">
              <a:lnSpc>
                <a:spcPct val="120000"/>
              </a:lnSpc>
              <a:spcBef>
                <a:spcPts val="1000"/>
              </a:spcBef>
              <a:spcAft>
                <a:spcPts val="0"/>
              </a:spcAft>
              <a:buClr>
                <a:schemeClr val="dk1"/>
              </a:buClr>
              <a:buSzPct val="142857"/>
              <a:buNone/>
            </a:pPr>
            <a:r>
              <a:rPr b="1" lang="hu-HU"/>
              <a:t>Vevőtől a vevőnek </a:t>
            </a:r>
            <a:r>
              <a:rPr lang="hu-HU"/>
              <a:t>(C2C) közösségi gazdaság modell esetében  a keresleti és a kínálati oldal valamely vállalat közvetítésével, annak platformján keresztül lép egymással interakcióba. Magyarországon elsősorban erre látunk példát.</a:t>
            </a:r>
            <a:endParaRPr/>
          </a:p>
          <a:p>
            <a:pPr indent="-228600" lvl="0" marL="457200" rtl="0" algn="l">
              <a:lnSpc>
                <a:spcPct val="120000"/>
              </a:lnSpc>
              <a:spcBef>
                <a:spcPts val="1000"/>
              </a:spcBef>
              <a:spcAft>
                <a:spcPts val="0"/>
              </a:spcAft>
              <a:buClr>
                <a:schemeClr val="dk1"/>
              </a:buClr>
              <a:buSzPct val="142857"/>
              <a:buNone/>
            </a:pPr>
            <a:r>
              <a:rPr b="1" lang="hu-HU"/>
              <a:t>Üzlettől a vevőnek </a:t>
            </a:r>
            <a:r>
              <a:rPr lang="hu-HU"/>
              <a:t>(B2C) közösségi gazdaság modell esetén a kínálati oldal és a közvetítő csatorna összeolvad: a felhasználók az igény kielégítéséhez szükséges erőforrásokat egy cégtől, annak saját platformján keresztül tudják igénybe venni.</a:t>
            </a:r>
            <a:endParaRPr/>
          </a:p>
          <a:p>
            <a:pPr indent="-228600" lvl="0" marL="457200" rtl="0" algn="l">
              <a:lnSpc>
                <a:spcPct val="120000"/>
              </a:lnSpc>
              <a:spcBef>
                <a:spcPts val="1000"/>
              </a:spcBef>
              <a:spcAft>
                <a:spcPts val="0"/>
              </a:spcAft>
              <a:buClr>
                <a:schemeClr val="dk1"/>
              </a:buClr>
              <a:buSzPct val="142857"/>
              <a:buNone/>
            </a:pPr>
            <a:r>
              <a:rPr b="1" lang="hu-HU"/>
              <a:t>Elektronikus piactérnek</a:t>
            </a:r>
            <a:r>
              <a:rPr lang="hu-HU"/>
              <a:t> nevezzük azt a helyet, ahol a kibertérben aktív vevő és eladó találkozik, amelyre jellemző a nagyfokú integráció és automatizáltság a tranzakciók támogatására. Az elektronikus partnerhálózatok több elektronikus tranzakciós platform, piactér együttműködésével jönnek létre, nem annyira tervezetten, inkább spontán.</a:t>
            </a:r>
            <a:endParaRPr/>
          </a:p>
          <a:p>
            <a:pPr indent="-228600" lvl="0" marL="457200" rtl="0" algn="l">
              <a:lnSpc>
                <a:spcPct val="120000"/>
              </a:lnSpc>
              <a:spcBef>
                <a:spcPts val="1000"/>
              </a:spcBef>
              <a:spcAft>
                <a:spcPts val="0"/>
              </a:spcAft>
              <a:buClr>
                <a:schemeClr val="dk1"/>
              </a:buClr>
              <a:buSzPct val="142857"/>
              <a:buNone/>
            </a:pPr>
            <a:r>
              <a:rPr b="1" lang="hu-HU"/>
              <a:t>FMCG</a:t>
            </a:r>
            <a:r>
              <a:rPr lang="hu-HU"/>
              <a:t> (Fast Moving Consumer Goods), azaz gyorsan forgó fogyasztási cikkek.</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9"/>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TAG-ek	</a:t>
            </a:r>
            <a:endParaRPr/>
          </a:p>
        </p:txBody>
      </p:sp>
      <p:sp>
        <p:nvSpPr>
          <p:cNvPr id="411" name="Google Shape;411;p59"/>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600"/>
              <a:buNone/>
            </a:pPr>
            <a:r>
              <a:rPr b="1" lang="hu-HU" sz="1800"/>
              <a:t>elektronikus kereskedelem</a:t>
            </a:r>
            <a:endParaRPr sz="1800"/>
          </a:p>
          <a:p>
            <a:pPr indent="-228600" lvl="0" marL="457200" rtl="0" algn="l">
              <a:lnSpc>
                <a:spcPct val="90000"/>
              </a:lnSpc>
              <a:spcBef>
                <a:spcPts val="1000"/>
              </a:spcBef>
              <a:spcAft>
                <a:spcPts val="0"/>
              </a:spcAft>
              <a:buClr>
                <a:schemeClr val="dk1"/>
              </a:buClr>
              <a:buSzPts val="1600"/>
              <a:buNone/>
            </a:pPr>
            <a:r>
              <a:rPr b="1" lang="hu-HU" sz="1800"/>
              <a:t>e-kereskedő</a:t>
            </a:r>
            <a:endParaRPr sz="1800"/>
          </a:p>
          <a:p>
            <a:pPr indent="-228600" lvl="0" marL="457200" rtl="0" algn="l">
              <a:lnSpc>
                <a:spcPct val="90000"/>
              </a:lnSpc>
              <a:spcBef>
                <a:spcPts val="1000"/>
              </a:spcBef>
              <a:spcAft>
                <a:spcPts val="0"/>
              </a:spcAft>
              <a:buClr>
                <a:schemeClr val="dk1"/>
              </a:buClr>
              <a:buSzPts val="1600"/>
              <a:buNone/>
            </a:pPr>
            <a:r>
              <a:rPr b="1" lang="hu-HU" sz="1800"/>
              <a:t>virtuális piactér</a:t>
            </a:r>
            <a:endParaRPr sz="1800"/>
          </a:p>
          <a:p>
            <a:pPr indent="-228600" lvl="0" marL="457200" rtl="0" algn="l">
              <a:lnSpc>
                <a:spcPct val="90000"/>
              </a:lnSpc>
              <a:spcBef>
                <a:spcPts val="1000"/>
              </a:spcBef>
              <a:spcAft>
                <a:spcPts val="0"/>
              </a:spcAft>
              <a:buClr>
                <a:schemeClr val="dk1"/>
              </a:buClr>
              <a:buSzPts val="1600"/>
              <a:buNone/>
            </a:pPr>
            <a:r>
              <a:rPr b="1" lang="hu-HU" sz="1800"/>
              <a:t>e-üzleti modell</a:t>
            </a:r>
            <a:endParaRPr sz="1800"/>
          </a:p>
          <a:p>
            <a:pPr indent="-228600" lvl="0" marL="457200" rtl="0" algn="l">
              <a:lnSpc>
                <a:spcPct val="90000"/>
              </a:lnSpc>
              <a:spcBef>
                <a:spcPts val="1000"/>
              </a:spcBef>
              <a:spcAft>
                <a:spcPts val="0"/>
              </a:spcAft>
              <a:buClr>
                <a:schemeClr val="dk1"/>
              </a:buClr>
              <a:buSzPts val="1600"/>
              <a:buNone/>
            </a:pPr>
            <a:r>
              <a:rPr b="1" lang="hu-HU" sz="1800"/>
              <a:t>sharing economy – közösségi gazdaság</a:t>
            </a:r>
            <a:endParaRPr sz="1800"/>
          </a:p>
          <a:p>
            <a:pPr indent="-228600" lvl="0" marL="457200" rtl="0" algn="l">
              <a:lnSpc>
                <a:spcPct val="90000"/>
              </a:lnSpc>
              <a:spcBef>
                <a:spcPts val="1000"/>
              </a:spcBef>
              <a:spcAft>
                <a:spcPts val="0"/>
              </a:spcAft>
              <a:buClr>
                <a:schemeClr val="dk1"/>
              </a:buClr>
              <a:buSzPts val="1600"/>
              <a:buNone/>
            </a:pPr>
            <a:r>
              <a:rPr b="1" lang="hu-HU" sz="1800"/>
              <a:t>vevőtől a vevőnek C2C</a:t>
            </a:r>
            <a:endParaRPr sz="1800"/>
          </a:p>
          <a:p>
            <a:pPr indent="-228600" lvl="0" marL="457200" rtl="0" algn="l">
              <a:lnSpc>
                <a:spcPct val="90000"/>
              </a:lnSpc>
              <a:spcBef>
                <a:spcPts val="1000"/>
              </a:spcBef>
              <a:spcAft>
                <a:spcPts val="0"/>
              </a:spcAft>
              <a:buClr>
                <a:schemeClr val="dk1"/>
              </a:buClr>
              <a:buSzPts val="1600"/>
              <a:buNone/>
            </a:pPr>
            <a:r>
              <a:rPr b="1" lang="hu-HU" sz="1800"/>
              <a:t>üzlettől a vevőnek B2C</a:t>
            </a:r>
            <a:endParaRPr sz="1800"/>
          </a:p>
          <a:p>
            <a:pPr indent="-228600" lvl="0" marL="457200" rtl="0" algn="l">
              <a:lnSpc>
                <a:spcPct val="90000"/>
              </a:lnSpc>
              <a:spcBef>
                <a:spcPts val="1000"/>
              </a:spcBef>
              <a:spcAft>
                <a:spcPts val="0"/>
              </a:spcAft>
              <a:buClr>
                <a:schemeClr val="dk1"/>
              </a:buClr>
              <a:buSzPts val="1600"/>
              <a:buNone/>
            </a:pPr>
            <a:r>
              <a:rPr b="1" lang="hu-HU" sz="1800"/>
              <a:t>Sharing Economy Szövetség (SESz)</a:t>
            </a:r>
            <a:endParaRPr sz="1800"/>
          </a:p>
          <a:p>
            <a:pPr indent="-228600" lvl="0" marL="457200" rtl="0" algn="l">
              <a:lnSpc>
                <a:spcPct val="90000"/>
              </a:lnSpc>
              <a:spcBef>
                <a:spcPts val="1000"/>
              </a:spcBef>
              <a:spcAft>
                <a:spcPts val="0"/>
              </a:spcAft>
              <a:buClr>
                <a:schemeClr val="dk1"/>
              </a:buClr>
              <a:buSzPts val="1600"/>
              <a:buNone/>
            </a:pPr>
            <a:r>
              <a:rPr b="1" lang="hu-HU" sz="1800"/>
              <a:t>weboldal</a:t>
            </a:r>
            <a:endParaRPr sz="1800"/>
          </a:p>
          <a:p>
            <a:pPr indent="-228600" lvl="0" marL="457200" rtl="0" algn="l">
              <a:lnSpc>
                <a:spcPct val="90000"/>
              </a:lnSpc>
              <a:spcBef>
                <a:spcPts val="1000"/>
              </a:spcBef>
              <a:spcAft>
                <a:spcPts val="0"/>
              </a:spcAft>
              <a:buClr>
                <a:schemeClr val="dk1"/>
              </a:buClr>
              <a:buSzPts val="1600"/>
              <a:buNone/>
            </a:pPr>
            <a:r>
              <a:rPr b="1" lang="hu-HU" sz="1800"/>
              <a:t>webshop</a:t>
            </a:r>
            <a:endParaRPr sz="1800"/>
          </a:p>
          <a:p>
            <a:pPr indent="-228600" lvl="0" marL="457200" rtl="0" algn="l">
              <a:lnSpc>
                <a:spcPct val="90000"/>
              </a:lnSpc>
              <a:spcBef>
                <a:spcPts val="1000"/>
              </a:spcBef>
              <a:spcAft>
                <a:spcPts val="0"/>
              </a:spcAft>
              <a:buClr>
                <a:schemeClr val="dk1"/>
              </a:buClr>
              <a:buSzPts val="1600"/>
              <a:buNone/>
            </a:pPr>
            <a:r>
              <a:rPr b="1" lang="hu-HU" sz="1800"/>
              <a:t>mobil applikáció</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Az e-kereskedelemről röviden I.</a:t>
            </a:r>
            <a:endParaRPr/>
          </a:p>
        </p:txBody>
      </p:sp>
      <p:sp>
        <p:nvSpPr>
          <p:cNvPr id="88" name="Google Shape;88;p15"/>
          <p:cNvSpPr txBox="1"/>
          <p:nvPr>
            <p:ph idx="1" type="body"/>
          </p:nvPr>
        </p:nvSpPr>
        <p:spPr>
          <a:xfrm>
            <a:off x="321547" y="1825625"/>
            <a:ext cx="6508231" cy="4351200"/>
          </a:xfrm>
          <a:prstGeom prst="rect">
            <a:avLst/>
          </a:prstGeom>
          <a:noFill/>
          <a:ln>
            <a:noFill/>
          </a:ln>
        </p:spPr>
        <p:txBody>
          <a:bodyPr anchorCtr="0" anchor="t" bIns="45700" lIns="91425" spcFirstLastPara="1" rIns="91425" wrap="square" tIns="45700">
            <a:normAutofit fontScale="55000" lnSpcReduction="20000"/>
          </a:bodyPr>
          <a:lstStyle/>
          <a:p>
            <a:pPr indent="-228600" lvl="0" marL="457200" rtl="0" algn="l">
              <a:lnSpc>
                <a:spcPct val="90000"/>
              </a:lnSpc>
              <a:spcBef>
                <a:spcPts val="1000"/>
              </a:spcBef>
              <a:spcAft>
                <a:spcPts val="0"/>
              </a:spcAft>
              <a:buClr>
                <a:schemeClr val="dk1"/>
              </a:buClr>
              <a:buSzPct val="103896"/>
              <a:buNone/>
            </a:pPr>
            <a:r>
              <a:rPr b="1" lang="hu-HU"/>
              <a:t>Az elektronikus kereskedelem fogalmi meghatározása:</a:t>
            </a:r>
            <a:endParaRPr/>
          </a:p>
          <a:p>
            <a:pPr indent="-228600" lvl="0" marL="457200" rtl="0" algn="l">
              <a:lnSpc>
                <a:spcPct val="90000"/>
              </a:lnSpc>
              <a:spcBef>
                <a:spcPts val="1000"/>
              </a:spcBef>
              <a:spcAft>
                <a:spcPts val="0"/>
              </a:spcAft>
              <a:buClr>
                <a:schemeClr val="dk1"/>
              </a:buClr>
              <a:buSzPct val="103896"/>
              <a:buNone/>
            </a:pPr>
            <a:r>
              <a:rPr lang="hu-HU"/>
              <a:t>Az elektronikus kereskedelmet tekinthetjük a vállalat </a:t>
            </a:r>
            <a:r>
              <a:rPr b="1" lang="hu-HU"/>
              <a:t>virtuális eladási terének</a:t>
            </a:r>
            <a:r>
              <a:rPr lang="hu-HU"/>
              <a:t>.</a:t>
            </a:r>
            <a:endParaRPr/>
          </a:p>
          <a:p>
            <a:pPr indent="-228600" lvl="0" marL="457200" rtl="0" algn="l">
              <a:lnSpc>
                <a:spcPct val="90000"/>
              </a:lnSpc>
              <a:spcBef>
                <a:spcPts val="1000"/>
              </a:spcBef>
              <a:spcAft>
                <a:spcPts val="0"/>
              </a:spcAft>
              <a:buClr>
                <a:schemeClr val="dk1"/>
              </a:buClr>
              <a:buSzPct val="103896"/>
              <a:buNone/>
            </a:pPr>
            <a:r>
              <a:t/>
            </a:r>
            <a:endParaRPr/>
          </a:p>
          <a:p>
            <a:pPr indent="-228600" lvl="0" marL="457200" rtl="0" algn="l">
              <a:lnSpc>
                <a:spcPct val="90000"/>
              </a:lnSpc>
              <a:spcBef>
                <a:spcPts val="1000"/>
              </a:spcBef>
              <a:spcAft>
                <a:spcPts val="0"/>
              </a:spcAft>
              <a:buClr>
                <a:schemeClr val="dk1"/>
              </a:buClr>
              <a:buSzPct val="103896"/>
              <a:buNone/>
            </a:pPr>
            <a:r>
              <a:rPr b="1" lang="hu-HU"/>
              <a:t>Megjelenési formái:</a:t>
            </a:r>
            <a:endParaRPr/>
          </a:p>
          <a:p>
            <a:pPr indent="-285750" lvl="0" marL="285750" rtl="0" algn="l">
              <a:lnSpc>
                <a:spcPct val="90000"/>
              </a:lnSpc>
              <a:spcBef>
                <a:spcPts val="1000"/>
              </a:spcBef>
              <a:spcAft>
                <a:spcPts val="0"/>
              </a:spcAft>
              <a:buSzPct val="103896"/>
              <a:buChar char="•"/>
            </a:pPr>
            <a:r>
              <a:rPr lang="hu-HU"/>
              <a:t>vállalatok közötti B2B kereskedelem (fő cél a tranzakciós költségek csökkentése)</a:t>
            </a:r>
            <a:endParaRPr/>
          </a:p>
          <a:p>
            <a:pPr indent="-285750" lvl="0" marL="285750" rtl="0" algn="l">
              <a:lnSpc>
                <a:spcPct val="90000"/>
              </a:lnSpc>
              <a:spcBef>
                <a:spcPts val="1000"/>
              </a:spcBef>
              <a:spcAft>
                <a:spcPts val="0"/>
              </a:spcAft>
              <a:buSzPct val="103896"/>
              <a:buChar char="•"/>
            </a:pPr>
            <a:r>
              <a:rPr lang="hu-HU"/>
              <a:t>kiskereskedelmi értékesítés B2C (egy eladó – sok egyedi vevő, online jelenlét)</a:t>
            </a:r>
            <a:endParaRPr/>
          </a:p>
          <a:p>
            <a:pPr indent="-285750" lvl="0" marL="285750" rtl="0" algn="l">
              <a:lnSpc>
                <a:spcPct val="90000"/>
              </a:lnSpc>
              <a:spcBef>
                <a:spcPts val="1000"/>
              </a:spcBef>
              <a:spcAft>
                <a:spcPts val="0"/>
              </a:spcAft>
              <a:buSzPct val="103896"/>
              <a:buChar char="•"/>
            </a:pPr>
            <a:r>
              <a:rPr lang="hu-HU"/>
              <a:t>két természetes személy között lezajló ügylet C2C (digitális piacterek)</a:t>
            </a:r>
            <a:endParaRPr/>
          </a:p>
          <a:p>
            <a:pPr indent="-228600" lvl="0" marL="457200" rtl="0" algn="l">
              <a:lnSpc>
                <a:spcPct val="90000"/>
              </a:lnSpc>
              <a:spcBef>
                <a:spcPts val="1000"/>
              </a:spcBef>
              <a:spcAft>
                <a:spcPts val="0"/>
              </a:spcAft>
              <a:buClr>
                <a:schemeClr val="dk1"/>
              </a:buClr>
              <a:buSzPct val="103896"/>
              <a:buNone/>
            </a:pPr>
            <a:r>
              <a:rPr lang="hu-HU"/>
              <a:t>						</a:t>
            </a:r>
            <a:endParaRPr/>
          </a:p>
          <a:p>
            <a:pPr indent="-228600" lvl="0" marL="457200" rtl="0" algn="l">
              <a:lnSpc>
                <a:spcPct val="90000"/>
              </a:lnSpc>
              <a:spcBef>
                <a:spcPts val="1000"/>
              </a:spcBef>
              <a:spcAft>
                <a:spcPts val="0"/>
              </a:spcAft>
              <a:buClr>
                <a:schemeClr val="dk1"/>
              </a:buClr>
              <a:buSzPct val="103896"/>
              <a:buNone/>
            </a:pPr>
            <a:r>
              <a:rPr b="1" lang="hu-HU"/>
              <a:t>Áruk, termékek, szolgáltatások fajtái:</a:t>
            </a:r>
            <a:endParaRPr/>
          </a:p>
          <a:p>
            <a:pPr indent="-285750" lvl="0" marL="285750" rtl="0" algn="l">
              <a:lnSpc>
                <a:spcPct val="90000"/>
              </a:lnSpc>
              <a:spcBef>
                <a:spcPts val="1000"/>
              </a:spcBef>
              <a:spcAft>
                <a:spcPts val="0"/>
              </a:spcAft>
              <a:buSzPct val="103896"/>
              <a:buChar char="•"/>
            </a:pPr>
            <a:r>
              <a:rPr lang="hu-HU"/>
              <a:t>keresés (böngészők)</a:t>
            </a:r>
            <a:endParaRPr/>
          </a:p>
          <a:p>
            <a:pPr indent="-285750" lvl="0" marL="285750" rtl="0" algn="l">
              <a:lnSpc>
                <a:spcPct val="90000"/>
              </a:lnSpc>
              <a:spcBef>
                <a:spcPts val="1000"/>
              </a:spcBef>
              <a:spcAft>
                <a:spcPts val="0"/>
              </a:spcAft>
              <a:buSzPct val="103896"/>
              <a:buChar char="•"/>
            </a:pPr>
            <a:r>
              <a:rPr lang="hu-HU"/>
              <a:t>tartalom (hírek, időjárás)</a:t>
            </a:r>
            <a:endParaRPr/>
          </a:p>
          <a:p>
            <a:pPr indent="-285750" lvl="0" marL="285750" rtl="0" algn="l">
              <a:lnSpc>
                <a:spcPct val="90000"/>
              </a:lnSpc>
              <a:spcBef>
                <a:spcPts val="1000"/>
              </a:spcBef>
              <a:spcAft>
                <a:spcPts val="0"/>
              </a:spcAft>
              <a:buSzPct val="103896"/>
              <a:buChar char="•"/>
            </a:pPr>
            <a:r>
              <a:rPr lang="hu-HU"/>
              <a:t>közösségépítés (csevegés, személyes honlap)</a:t>
            </a:r>
            <a:endParaRPr/>
          </a:p>
          <a:p>
            <a:pPr indent="-285750" lvl="0" marL="285750" rtl="0" algn="l">
              <a:lnSpc>
                <a:spcPct val="90000"/>
              </a:lnSpc>
              <a:spcBef>
                <a:spcPts val="1000"/>
              </a:spcBef>
              <a:spcAft>
                <a:spcPts val="0"/>
              </a:spcAft>
              <a:buSzPct val="103896"/>
              <a:buChar char="•"/>
            </a:pPr>
            <a:r>
              <a:rPr lang="hu-HU"/>
              <a:t>kereskedelem (kocsi, ingatlan, webáruház)</a:t>
            </a:r>
            <a:endParaRPr/>
          </a:p>
          <a:p>
            <a:pPr indent="-285750" lvl="0" marL="285750" rtl="0" algn="l">
              <a:lnSpc>
                <a:spcPct val="90000"/>
              </a:lnSpc>
              <a:spcBef>
                <a:spcPts val="1000"/>
              </a:spcBef>
              <a:spcAft>
                <a:spcPts val="0"/>
              </a:spcAft>
              <a:buSzPct val="103896"/>
              <a:buChar char="•"/>
            </a:pPr>
            <a:r>
              <a:rPr lang="hu-HU"/>
              <a:t>személyes ügyintézés (e–mail, naptár)</a:t>
            </a:r>
            <a:endParaRPr/>
          </a:p>
          <a:p>
            <a:pPr indent="0" lvl="0" marL="0" rtl="0" algn="l">
              <a:lnSpc>
                <a:spcPct val="90000"/>
              </a:lnSpc>
              <a:spcBef>
                <a:spcPts val="1000"/>
              </a:spcBef>
              <a:spcAft>
                <a:spcPts val="0"/>
              </a:spcAft>
              <a:buSzPct val="116883"/>
              <a:buNone/>
            </a:pPr>
            <a:r>
              <a:t/>
            </a:r>
            <a:endParaRPr/>
          </a:p>
        </p:txBody>
      </p:sp>
      <p:sp>
        <p:nvSpPr>
          <p:cNvPr id="89" name="Google Shape;89;p15"/>
          <p:cNvSpPr txBox="1"/>
          <p:nvPr/>
        </p:nvSpPr>
        <p:spPr>
          <a:xfrm>
            <a:off x="7933135" y="6492875"/>
            <a:ext cx="3944112"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hu-HU" sz="900" u="none" cap="none" strike="noStrike">
                <a:solidFill>
                  <a:schemeClr val="dk1"/>
                </a:solidFill>
                <a:latin typeface="Arial"/>
                <a:ea typeface="Arial"/>
                <a:cs typeface="Arial"/>
                <a:sym typeface="Arial"/>
              </a:rPr>
              <a:t>kép: </a:t>
            </a:r>
            <a:r>
              <a:rPr b="0" i="0" lang="hu-HU" sz="900" u="sng" cap="none" strike="noStrike">
                <a:solidFill>
                  <a:schemeClr val="dk1"/>
                </a:solidFill>
                <a:latin typeface="Arial"/>
                <a:ea typeface="Arial"/>
                <a:cs typeface="Arial"/>
                <a:sym typeface="Arial"/>
                <a:hlinkClick r:id="rId3">
                  <a:extLst>
                    <a:ext uri="{A12FA001-AC4F-418D-AE19-62706E023703}">
                      <ahyp:hlinkClr val="tx"/>
                    </a:ext>
                  </a:extLst>
                </a:hlinkClick>
              </a:rPr>
              <a:t>https://gkidigital.hu/wp-content/uploads/OKI_F1_sajtoanyag-01.jpg</a:t>
            </a:r>
            <a:r>
              <a:rPr b="0" i="0" lang="hu-HU" sz="9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0" name="Google Shape;90;p15"/>
          <p:cNvPicPr preferRelativeResize="0"/>
          <p:nvPr/>
        </p:nvPicPr>
        <p:blipFill rotWithShape="1">
          <a:blip r:embed="rId4">
            <a:alphaModFix/>
          </a:blip>
          <a:srcRect b="0" l="0" r="0" t="0"/>
          <a:stretch/>
        </p:blipFill>
        <p:spPr>
          <a:xfrm>
            <a:off x="7710805" y="487972"/>
            <a:ext cx="4159648" cy="58820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Az e-kereskedelemről röviden II.</a:t>
            </a:r>
            <a:endParaRPr/>
          </a:p>
        </p:txBody>
      </p:sp>
      <p:sp>
        <p:nvSpPr>
          <p:cNvPr id="96" name="Google Shape;96;p16"/>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55000" lnSpcReduction="20000"/>
          </a:bodyPr>
          <a:lstStyle/>
          <a:p>
            <a:pPr indent="-228600" lvl="0" marL="457200" rtl="0" algn="l">
              <a:lnSpc>
                <a:spcPct val="80000"/>
              </a:lnSpc>
              <a:spcBef>
                <a:spcPts val="1000"/>
              </a:spcBef>
              <a:spcAft>
                <a:spcPts val="0"/>
              </a:spcAft>
              <a:buClr>
                <a:schemeClr val="dk1"/>
              </a:buClr>
              <a:buSzPct val="103896"/>
              <a:buNone/>
            </a:pPr>
            <a:r>
              <a:rPr b="1" i="1" lang="hu-HU"/>
              <a:t>Mi késztet egy vállalatot az elektronikus kereskedelembe való bekapcsolódásra?</a:t>
            </a:r>
            <a:endParaRPr/>
          </a:p>
          <a:p>
            <a:pPr indent="-285750" lvl="0" marL="285750" rtl="0" algn="l">
              <a:lnSpc>
                <a:spcPct val="80000"/>
              </a:lnSpc>
              <a:spcBef>
                <a:spcPts val="1000"/>
              </a:spcBef>
              <a:spcAft>
                <a:spcPts val="0"/>
              </a:spcAft>
              <a:buSzPct val="103896"/>
              <a:buChar char="•"/>
            </a:pPr>
            <a:r>
              <a:rPr lang="hu-HU"/>
              <a:t>a piac megtartása, versenytársak viselkedése</a:t>
            </a:r>
            <a:endParaRPr/>
          </a:p>
          <a:p>
            <a:pPr indent="-285750" lvl="0" marL="285750" rtl="0" algn="l">
              <a:lnSpc>
                <a:spcPct val="80000"/>
              </a:lnSpc>
              <a:spcBef>
                <a:spcPts val="1000"/>
              </a:spcBef>
              <a:spcAft>
                <a:spcPts val="0"/>
              </a:spcAft>
              <a:buSzPct val="103896"/>
              <a:buChar char="•"/>
            </a:pPr>
            <a:r>
              <a:rPr lang="hu-HU"/>
              <a:t>a piac bővítése</a:t>
            </a:r>
            <a:endParaRPr/>
          </a:p>
          <a:p>
            <a:pPr indent="-285750" lvl="0" marL="285750" rtl="0" algn="l">
              <a:lnSpc>
                <a:spcPct val="80000"/>
              </a:lnSpc>
              <a:spcBef>
                <a:spcPts val="1000"/>
              </a:spcBef>
              <a:spcAft>
                <a:spcPts val="0"/>
              </a:spcAft>
              <a:buSzPct val="103896"/>
              <a:buChar char="•"/>
            </a:pPr>
            <a:r>
              <a:rPr lang="hu-HU"/>
              <a:t>vevő beszerzési rendszerének elektronizálása</a:t>
            </a:r>
            <a:endParaRPr/>
          </a:p>
          <a:p>
            <a:pPr indent="-285750" lvl="0" marL="285750" rtl="0" algn="l">
              <a:lnSpc>
                <a:spcPct val="80000"/>
              </a:lnSpc>
              <a:spcBef>
                <a:spcPts val="1000"/>
              </a:spcBef>
              <a:spcAft>
                <a:spcPts val="0"/>
              </a:spcAft>
              <a:buSzPct val="103896"/>
              <a:buChar char="•"/>
            </a:pPr>
            <a:r>
              <a:rPr lang="hu-HU"/>
              <a:t>költségek csökkentése</a:t>
            </a:r>
            <a:endParaRPr/>
          </a:p>
          <a:p>
            <a:pPr indent="-285750" lvl="0" marL="285750" rtl="0" algn="l">
              <a:lnSpc>
                <a:spcPct val="80000"/>
              </a:lnSpc>
              <a:spcBef>
                <a:spcPts val="1000"/>
              </a:spcBef>
              <a:spcAft>
                <a:spcPts val="0"/>
              </a:spcAft>
              <a:buSzPct val="103896"/>
              <a:buChar char="•"/>
            </a:pPr>
            <a:r>
              <a:rPr lang="hu-HU"/>
              <a:t>belső működés (szervezet) átalakítása</a:t>
            </a:r>
            <a:endParaRPr/>
          </a:p>
          <a:p>
            <a:pPr indent="-184150" lvl="0" marL="285750" rtl="0" algn="l">
              <a:lnSpc>
                <a:spcPct val="80000"/>
              </a:lnSpc>
              <a:spcBef>
                <a:spcPts val="1000"/>
              </a:spcBef>
              <a:spcAft>
                <a:spcPts val="0"/>
              </a:spcAft>
              <a:buSzPct val="103896"/>
              <a:buNone/>
            </a:pPr>
            <a:r>
              <a:t/>
            </a:r>
            <a:endParaRPr/>
          </a:p>
          <a:p>
            <a:pPr indent="-228600" lvl="0" marL="457200" rtl="0" algn="l">
              <a:lnSpc>
                <a:spcPct val="80000"/>
              </a:lnSpc>
              <a:spcBef>
                <a:spcPts val="1000"/>
              </a:spcBef>
              <a:spcAft>
                <a:spcPts val="0"/>
              </a:spcAft>
              <a:buClr>
                <a:schemeClr val="dk1"/>
              </a:buClr>
              <a:buSzPct val="103896"/>
              <a:buNone/>
            </a:pPr>
            <a:r>
              <a:rPr b="1" lang="hu-HU"/>
              <a:t>A fejlődésnek és a növekedésnek több fontos mozgatórugója van:</a:t>
            </a:r>
            <a:endParaRPr/>
          </a:p>
          <a:p>
            <a:pPr indent="-285750" lvl="0" marL="285750" rtl="0" algn="l">
              <a:lnSpc>
                <a:spcPct val="80000"/>
              </a:lnSpc>
              <a:spcBef>
                <a:spcPts val="1000"/>
              </a:spcBef>
              <a:spcAft>
                <a:spcPts val="0"/>
              </a:spcAft>
              <a:buSzPct val="103896"/>
              <a:buChar char="•"/>
            </a:pPr>
            <a:r>
              <a:rPr b="1" lang="hu-HU"/>
              <a:t>internet terjedése</a:t>
            </a:r>
            <a:r>
              <a:rPr lang="hu-HU"/>
              <a:t>, multimédiás technológiák fejlődése</a:t>
            </a:r>
            <a:endParaRPr/>
          </a:p>
          <a:p>
            <a:pPr indent="-285750" lvl="0" marL="285750" rtl="0" algn="l">
              <a:lnSpc>
                <a:spcPct val="80000"/>
              </a:lnSpc>
              <a:spcBef>
                <a:spcPts val="1000"/>
              </a:spcBef>
              <a:spcAft>
                <a:spcPts val="0"/>
              </a:spcAft>
              <a:buSzPct val="103896"/>
              <a:buChar char="•"/>
            </a:pPr>
            <a:r>
              <a:rPr lang="hu-HU"/>
              <a:t>informatikai, adatkezelési </a:t>
            </a:r>
            <a:r>
              <a:rPr b="1" lang="hu-HU"/>
              <a:t>alkalmazások fejlődése</a:t>
            </a:r>
            <a:endParaRPr/>
          </a:p>
          <a:p>
            <a:pPr indent="-285750" lvl="0" marL="285750" rtl="0" algn="l">
              <a:lnSpc>
                <a:spcPct val="80000"/>
              </a:lnSpc>
              <a:spcBef>
                <a:spcPts val="1000"/>
              </a:spcBef>
              <a:spcAft>
                <a:spcPts val="0"/>
              </a:spcAft>
              <a:buSzPct val="103896"/>
              <a:buChar char="•"/>
            </a:pPr>
            <a:r>
              <a:rPr b="1" lang="hu-HU"/>
              <a:t>új felhasználói generációk </a:t>
            </a:r>
            <a:r>
              <a:rPr lang="hu-HU"/>
              <a:t>megjelenése</a:t>
            </a:r>
            <a:endParaRPr/>
          </a:p>
          <a:p>
            <a:pPr indent="-285750" lvl="0" marL="285750" rtl="0" algn="l">
              <a:lnSpc>
                <a:spcPct val="80000"/>
              </a:lnSpc>
              <a:spcBef>
                <a:spcPts val="1000"/>
              </a:spcBef>
              <a:spcAft>
                <a:spcPts val="0"/>
              </a:spcAft>
              <a:buSzPct val="103896"/>
              <a:buChar char="•"/>
            </a:pPr>
            <a:r>
              <a:rPr lang="hu-HU"/>
              <a:t>támogató </a:t>
            </a:r>
            <a:r>
              <a:rPr b="1" lang="hu-HU"/>
              <a:t>kormányzati programok</a:t>
            </a:r>
            <a:endParaRPr/>
          </a:p>
          <a:p>
            <a:pPr indent="-285750" lvl="0" marL="285750" rtl="0" algn="l">
              <a:lnSpc>
                <a:spcPct val="80000"/>
              </a:lnSpc>
              <a:spcBef>
                <a:spcPts val="1000"/>
              </a:spcBef>
              <a:spcAft>
                <a:spcPts val="0"/>
              </a:spcAft>
              <a:buSzPct val="103896"/>
              <a:buChar char="•"/>
            </a:pPr>
            <a:r>
              <a:rPr lang="hu-HU"/>
              <a:t>globális </a:t>
            </a:r>
            <a:r>
              <a:rPr b="1" lang="hu-HU"/>
              <a:t>verseny</a:t>
            </a:r>
            <a:endParaRPr/>
          </a:p>
          <a:p>
            <a:pPr indent="-285750" lvl="0" marL="285750" rtl="0" algn="l">
              <a:lnSpc>
                <a:spcPct val="80000"/>
              </a:lnSpc>
              <a:spcBef>
                <a:spcPts val="1000"/>
              </a:spcBef>
              <a:spcAft>
                <a:spcPts val="0"/>
              </a:spcAft>
              <a:buSzPct val="103896"/>
              <a:buChar char="•"/>
            </a:pPr>
            <a:r>
              <a:rPr lang="hu-HU"/>
              <a:t>elektronikus rendszerekhez való </a:t>
            </a:r>
            <a:r>
              <a:rPr b="1" lang="hu-HU"/>
              <a:t>kapcsolódás kényszere</a:t>
            </a:r>
            <a:endParaRPr/>
          </a:p>
          <a:p>
            <a:pPr indent="-285750" lvl="0" marL="285750" rtl="0" algn="l">
              <a:lnSpc>
                <a:spcPct val="80000"/>
              </a:lnSpc>
              <a:spcBef>
                <a:spcPts val="1000"/>
              </a:spcBef>
              <a:spcAft>
                <a:spcPts val="0"/>
              </a:spcAft>
              <a:buSzPct val="103896"/>
              <a:buChar char="•"/>
            </a:pPr>
            <a:r>
              <a:rPr b="1" lang="hu-HU"/>
              <a:t>Fogyasztói igény</a:t>
            </a:r>
            <a:endParaRPr/>
          </a:p>
          <a:p>
            <a:pPr indent="0" lvl="0" marL="0" rtl="0" algn="l">
              <a:lnSpc>
                <a:spcPct val="90000"/>
              </a:lnSpc>
              <a:spcBef>
                <a:spcPts val="1000"/>
              </a:spcBef>
              <a:spcAft>
                <a:spcPts val="0"/>
              </a:spcAft>
              <a:buSzPct val="116883"/>
              <a:buNone/>
            </a:pPr>
            <a:r>
              <a:t/>
            </a:r>
            <a:endParaRPr/>
          </a:p>
        </p:txBody>
      </p:sp>
      <p:sp>
        <p:nvSpPr>
          <p:cNvPr id="97" name="Google Shape;97;p16"/>
          <p:cNvSpPr txBox="1"/>
          <p:nvPr/>
        </p:nvSpPr>
        <p:spPr>
          <a:xfrm>
            <a:off x="7455877" y="4576387"/>
            <a:ext cx="4414576"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hu-HU" sz="1800" u="none" cap="none" strike="noStrike">
                <a:solidFill>
                  <a:srgbClr val="1C9E4A"/>
                </a:solidFill>
                <a:latin typeface="Calibri"/>
                <a:ea typeface="Calibri"/>
                <a:cs typeface="Calibri"/>
                <a:sym typeface="Calibri"/>
              </a:rPr>
              <a:t>A termék eljuttatása a megrendelőhöz:</a:t>
            </a:r>
            <a:endParaRPr b="1" i="0" sz="1800" u="none" cap="none" strike="noStrike">
              <a:solidFill>
                <a:srgbClr val="1C9E4A"/>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hu-HU" sz="1800" u="none" cap="none" strike="noStrike">
                <a:solidFill>
                  <a:srgbClr val="1C9E4A"/>
                </a:solidFill>
                <a:latin typeface="Calibri"/>
                <a:ea typeface="Calibri"/>
                <a:cs typeface="Calibri"/>
                <a:sym typeface="Calibri"/>
              </a:rPr>
              <a:t>saját szállítás</a:t>
            </a:r>
            <a:endParaRPr b="0" i="0" sz="1800" u="none" cap="none" strike="noStrike">
              <a:solidFill>
                <a:srgbClr val="1C9E4A"/>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hu-HU" sz="1800" u="none" cap="none" strike="noStrike">
                <a:solidFill>
                  <a:srgbClr val="1C9E4A"/>
                </a:solidFill>
                <a:latin typeface="Calibri"/>
                <a:ea typeface="Calibri"/>
                <a:cs typeface="Calibri"/>
                <a:sym typeface="Calibri"/>
              </a:rPr>
              <a:t>postai szállítás</a:t>
            </a:r>
            <a:endParaRPr b="0" i="0" sz="1800" u="none" cap="none" strike="noStrike">
              <a:solidFill>
                <a:srgbClr val="1C9E4A"/>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hu-HU" sz="1800" u="none" cap="none" strike="noStrike">
                <a:solidFill>
                  <a:srgbClr val="1C9E4A"/>
                </a:solidFill>
                <a:latin typeface="Calibri"/>
                <a:ea typeface="Calibri"/>
                <a:cs typeface="Calibri"/>
                <a:sym typeface="Calibri"/>
              </a:rPr>
              <a:t>futárszolgálat</a:t>
            </a:r>
            <a:endParaRPr b="0" i="0" sz="1800" u="none" cap="none" strike="noStrike">
              <a:solidFill>
                <a:srgbClr val="1C9E4A"/>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hu-HU" sz="1800" u="none" cap="none" strike="noStrike">
                <a:solidFill>
                  <a:srgbClr val="1C9E4A"/>
                </a:solidFill>
                <a:latin typeface="Calibri"/>
                <a:ea typeface="Calibri"/>
                <a:cs typeface="Calibri"/>
                <a:sym typeface="Calibri"/>
              </a:rPr>
              <a:t>a vevő eljön érte a legközelebbi üzletre</a:t>
            </a:r>
            <a:endParaRPr b="0" i="0" sz="1800" u="none" cap="none" strike="noStrike">
              <a:solidFill>
                <a:srgbClr val="1C9E4A"/>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hu-HU" sz="1800" u="none" cap="none" strike="noStrike">
                <a:solidFill>
                  <a:srgbClr val="1C9E4A"/>
                </a:solidFill>
                <a:latin typeface="Calibri"/>
                <a:ea typeface="Calibri"/>
                <a:cs typeface="Calibri"/>
                <a:sym typeface="Calibri"/>
              </a:rPr>
              <a:t>átvételi pontok, csomagautomaták</a:t>
            </a:r>
            <a:endParaRPr b="0" i="0" sz="1800" u="none" cap="none" strike="noStrike">
              <a:solidFill>
                <a:srgbClr val="1C9E4A"/>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hu-HU"/>
              <a:t>Az e-kereskedelemről röviden III.</a:t>
            </a:r>
            <a:endParaRPr/>
          </a:p>
        </p:txBody>
      </p:sp>
      <p:pic>
        <p:nvPicPr>
          <p:cNvPr id="103" name="Google Shape;103;p17"/>
          <p:cNvPicPr preferRelativeResize="0"/>
          <p:nvPr/>
        </p:nvPicPr>
        <p:blipFill rotWithShape="1">
          <a:blip r:embed="rId3">
            <a:alphaModFix/>
          </a:blip>
          <a:srcRect b="0" l="0" r="0" t="47823"/>
          <a:stretch/>
        </p:blipFill>
        <p:spPr>
          <a:xfrm>
            <a:off x="6096000" y="1728508"/>
            <a:ext cx="4964811" cy="3663059"/>
          </a:xfrm>
          <a:prstGeom prst="rect">
            <a:avLst/>
          </a:prstGeom>
          <a:noFill/>
          <a:ln>
            <a:noFill/>
          </a:ln>
        </p:spPr>
      </p:pic>
      <p:pic>
        <p:nvPicPr>
          <p:cNvPr id="104" name="Google Shape;104;p17"/>
          <p:cNvPicPr preferRelativeResize="0"/>
          <p:nvPr/>
        </p:nvPicPr>
        <p:blipFill rotWithShape="1">
          <a:blip r:embed="rId4">
            <a:alphaModFix/>
          </a:blip>
          <a:srcRect b="50486" l="0" r="0" t="0"/>
          <a:stretch/>
        </p:blipFill>
        <p:spPr>
          <a:xfrm>
            <a:off x="321547" y="1690825"/>
            <a:ext cx="5285509" cy="3700742"/>
          </a:xfrm>
          <a:prstGeom prst="rect">
            <a:avLst/>
          </a:prstGeom>
          <a:noFill/>
          <a:ln>
            <a:noFill/>
          </a:ln>
        </p:spPr>
      </p:pic>
      <p:sp>
        <p:nvSpPr>
          <p:cNvPr id="105" name="Google Shape;105;p17"/>
          <p:cNvSpPr txBox="1"/>
          <p:nvPr/>
        </p:nvSpPr>
        <p:spPr>
          <a:xfrm>
            <a:off x="321547" y="5578475"/>
            <a:ext cx="3944112"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hu-HU" sz="900" u="none" cap="none" strike="noStrike">
                <a:solidFill>
                  <a:schemeClr val="dk1"/>
                </a:solidFill>
                <a:latin typeface="Arial"/>
                <a:ea typeface="Arial"/>
                <a:cs typeface="Arial"/>
                <a:sym typeface="Arial"/>
              </a:rPr>
              <a:t>kép: </a:t>
            </a:r>
            <a:r>
              <a:rPr b="0" i="0" lang="hu-HU" sz="900" u="none" cap="none" strike="noStrike">
                <a:solidFill>
                  <a:srgbClr val="000000"/>
                </a:solidFill>
                <a:latin typeface="Arial"/>
                <a:ea typeface="Arial"/>
                <a:cs typeface="Arial"/>
                <a:sym typeface="Arial"/>
              </a:rPr>
              <a:t>https://gkidigital.hu/wp-content/uploads/OKI_F1_sajtoanyag-02.jpg </a:t>
            </a:r>
            <a:r>
              <a:rPr b="0" i="0" lang="hu-HU" sz="9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6" name="Google Shape;106;p17"/>
          <p:cNvSpPr txBox="1"/>
          <p:nvPr/>
        </p:nvSpPr>
        <p:spPr>
          <a:xfrm>
            <a:off x="6096000" y="5571783"/>
            <a:ext cx="3944112"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hu-HU" sz="900" u="none" cap="none" strike="noStrike">
                <a:solidFill>
                  <a:schemeClr val="dk1"/>
                </a:solidFill>
                <a:latin typeface="Arial"/>
                <a:ea typeface="Arial"/>
                <a:cs typeface="Arial"/>
                <a:sym typeface="Arial"/>
              </a:rPr>
              <a:t>kép: </a:t>
            </a:r>
            <a:r>
              <a:rPr b="0" i="0" lang="hu-HU" sz="900" u="none" cap="none" strike="noStrike">
                <a:solidFill>
                  <a:srgbClr val="000000"/>
                </a:solidFill>
                <a:latin typeface="Arial"/>
                <a:ea typeface="Arial"/>
                <a:cs typeface="Arial"/>
                <a:sym typeface="Arial"/>
              </a:rPr>
              <a:t>https://gkidigital.hu/wp-content/uploads/OKI_F1_sajtoanyag-02.jpg </a:t>
            </a:r>
            <a:r>
              <a:rPr b="0" i="0" lang="hu-HU" sz="9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20000"/>
              </a:lnSpc>
              <a:spcBef>
                <a:spcPts val="0"/>
              </a:spcBef>
              <a:spcAft>
                <a:spcPts val="0"/>
              </a:spcAft>
              <a:buClr>
                <a:schemeClr val="dk1"/>
              </a:buClr>
              <a:buSzPct val="49382"/>
              <a:buNone/>
            </a:pPr>
            <a:r>
              <a:rPr lang="hu-HU"/>
              <a:t>A lakossági B2C piacon működő e-kereskedelem üzleti modelljei</a:t>
            </a:r>
            <a:endParaRPr/>
          </a:p>
        </p:txBody>
      </p:sp>
      <p:sp>
        <p:nvSpPr>
          <p:cNvPr id="112" name="Google Shape;112;p18"/>
          <p:cNvSpPr txBox="1"/>
          <p:nvPr>
            <p:ph idx="1" type="body"/>
          </p:nvPr>
        </p:nvSpPr>
        <p:spPr>
          <a:xfrm>
            <a:off x="321547" y="1825625"/>
            <a:ext cx="11555700" cy="4392295"/>
          </a:xfrm>
          <a:prstGeom prst="rect">
            <a:avLst/>
          </a:prstGeom>
          <a:noFill/>
          <a:ln>
            <a:noFill/>
          </a:ln>
        </p:spPr>
        <p:txBody>
          <a:bodyPr anchorCtr="0" anchor="t" bIns="45700" lIns="91425" spcFirstLastPara="1" rIns="91425" wrap="square" tIns="45700">
            <a:normAutofit fontScale="47500" lnSpcReduction="20000"/>
          </a:bodyPr>
          <a:lstStyle/>
          <a:p>
            <a:pPr indent="-228600" lvl="0" marL="457200" rtl="0" algn="l">
              <a:lnSpc>
                <a:spcPct val="120000"/>
              </a:lnSpc>
              <a:spcBef>
                <a:spcPts val="1000"/>
              </a:spcBef>
              <a:spcAft>
                <a:spcPts val="0"/>
              </a:spcAft>
              <a:buClr>
                <a:schemeClr val="dk1"/>
              </a:buClr>
              <a:buSzPct val="120300"/>
              <a:buNone/>
            </a:pPr>
            <a:r>
              <a:rPr lang="hu-HU"/>
              <a:t>internetes szakbolt - árucikkek meghatározott körével foglalkozik</a:t>
            </a:r>
            <a:endParaRPr/>
          </a:p>
          <a:p>
            <a:pPr indent="-228600" lvl="0" marL="457200" rtl="0" algn="l">
              <a:lnSpc>
                <a:spcPct val="120000"/>
              </a:lnSpc>
              <a:spcBef>
                <a:spcPts val="1000"/>
              </a:spcBef>
              <a:spcAft>
                <a:spcPts val="0"/>
              </a:spcAft>
              <a:buClr>
                <a:schemeClr val="dk1"/>
              </a:buClr>
              <a:buSzPct val="120300"/>
              <a:buNone/>
            </a:pPr>
            <a:r>
              <a:rPr lang="hu-HU"/>
              <a:t>internetes áruház - több vállalat több fajta árucikkével foglalkozik </a:t>
            </a:r>
            <a:endParaRPr/>
          </a:p>
          <a:p>
            <a:pPr indent="-228600" lvl="0" marL="457200" rtl="0" algn="l">
              <a:lnSpc>
                <a:spcPct val="120000"/>
              </a:lnSpc>
              <a:spcBef>
                <a:spcPts val="1000"/>
              </a:spcBef>
              <a:spcAft>
                <a:spcPts val="0"/>
              </a:spcAft>
              <a:buClr>
                <a:schemeClr val="dk1"/>
              </a:buClr>
              <a:buSzPct val="120300"/>
              <a:buNone/>
            </a:pPr>
            <a:r>
              <a:rPr lang="hu-HU"/>
              <a:t>információs bróker -  információt szolgáltat termékekről, szolgáltatásokról, árakról</a:t>
            </a:r>
            <a:endParaRPr/>
          </a:p>
          <a:p>
            <a:pPr indent="-228600" lvl="0" marL="457200" rtl="0" algn="l">
              <a:lnSpc>
                <a:spcPct val="120000"/>
              </a:lnSpc>
              <a:spcBef>
                <a:spcPts val="1000"/>
              </a:spcBef>
              <a:spcAft>
                <a:spcPts val="0"/>
              </a:spcAft>
              <a:buClr>
                <a:schemeClr val="dk1"/>
              </a:buClr>
              <a:buSzPct val="120300"/>
              <a:buNone/>
            </a:pPr>
            <a:r>
              <a:rPr lang="hu-HU"/>
              <a:t>tranzakciós bróker/ ügynök – online kereskedelmi tranzakciókat támogat árucikktől függetlenül</a:t>
            </a:r>
            <a:endParaRPr/>
          </a:p>
          <a:p>
            <a:pPr indent="-228600" lvl="0" marL="457200" rtl="0" algn="l">
              <a:lnSpc>
                <a:spcPct val="120000"/>
              </a:lnSpc>
              <a:spcBef>
                <a:spcPts val="1000"/>
              </a:spcBef>
              <a:spcAft>
                <a:spcPts val="0"/>
              </a:spcAft>
              <a:buClr>
                <a:schemeClr val="dk1"/>
              </a:buClr>
              <a:buSzPct val="120300"/>
              <a:buNone/>
            </a:pPr>
            <a:r>
              <a:rPr lang="hu-HU"/>
              <a:t>elektronikus aukció - aukciós platform, a termékek az eladóktól függnek</a:t>
            </a:r>
            <a:endParaRPr/>
          </a:p>
          <a:p>
            <a:pPr indent="-228600" lvl="0" marL="457200" rtl="0" algn="l">
              <a:lnSpc>
                <a:spcPct val="120000"/>
              </a:lnSpc>
              <a:spcBef>
                <a:spcPts val="1000"/>
              </a:spcBef>
              <a:spcAft>
                <a:spcPts val="0"/>
              </a:spcAft>
              <a:buClr>
                <a:schemeClr val="dk1"/>
              </a:buClr>
              <a:buSzPct val="120300"/>
              <a:buNone/>
            </a:pPr>
            <a:r>
              <a:rPr lang="hu-HU"/>
              <a:t>digitalizált termékek boltja – zene, szoftver, könyv, stb.</a:t>
            </a:r>
            <a:endParaRPr/>
          </a:p>
          <a:p>
            <a:pPr indent="-228600" lvl="0" marL="457200" rtl="0" algn="l">
              <a:lnSpc>
                <a:spcPct val="120000"/>
              </a:lnSpc>
              <a:spcBef>
                <a:spcPts val="1000"/>
              </a:spcBef>
              <a:spcAft>
                <a:spcPts val="0"/>
              </a:spcAft>
              <a:buClr>
                <a:schemeClr val="dk1"/>
              </a:buClr>
              <a:buSzPct val="120300"/>
              <a:buNone/>
            </a:pPr>
            <a:r>
              <a:rPr lang="hu-HU"/>
              <a:t>internetes portál – általános és specializált keresés, tartalom és keresési szolgáltatás (hír, chat, zene, letöltés, streaming)</a:t>
            </a:r>
            <a:endParaRPr/>
          </a:p>
          <a:p>
            <a:pPr indent="-228600" lvl="0" marL="457200" rtl="0" algn="l">
              <a:lnSpc>
                <a:spcPct val="120000"/>
              </a:lnSpc>
              <a:spcBef>
                <a:spcPts val="1000"/>
              </a:spcBef>
              <a:spcAft>
                <a:spcPts val="0"/>
              </a:spcAft>
              <a:buClr>
                <a:schemeClr val="dk1"/>
              </a:buClr>
              <a:buSzPct val="120300"/>
              <a:buNone/>
            </a:pPr>
            <a:r>
              <a:rPr lang="hu-HU"/>
              <a:t>online szolgáltató – információ és szórakoztató tartalmak szolgáltatói, az internet felhasználásával (e-learning)</a:t>
            </a:r>
            <a:endParaRPr/>
          </a:p>
          <a:p>
            <a:pPr indent="-228600" lvl="0" marL="457200" rtl="0" algn="l">
              <a:lnSpc>
                <a:spcPct val="120000"/>
              </a:lnSpc>
              <a:spcBef>
                <a:spcPts val="1000"/>
              </a:spcBef>
              <a:spcAft>
                <a:spcPts val="0"/>
              </a:spcAft>
              <a:buClr>
                <a:schemeClr val="dk1"/>
              </a:buClr>
              <a:buSzPct val="120300"/>
              <a:buNone/>
            </a:pPr>
            <a:r>
              <a:rPr lang="hu-HU"/>
              <a:t>tartalom szolgáltató - digitalizált információk előállítója, szolgáltatója, nem mindig saját megjelenéssel</a:t>
            </a:r>
            <a:endParaRPr/>
          </a:p>
          <a:p>
            <a:pPr indent="-228600" lvl="0" marL="457200" rtl="0" algn="l">
              <a:lnSpc>
                <a:spcPct val="120000"/>
              </a:lnSpc>
              <a:spcBef>
                <a:spcPts val="1000"/>
              </a:spcBef>
              <a:spcAft>
                <a:spcPts val="0"/>
              </a:spcAft>
              <a:buClr>
                <a:schemeClr val="dk1"/>
              </a:buClr>
              <a:buSzPct val="120300"/>
              <a:buNone/>
            </a:pPr>
            <a:r>
              <a:rPr b="1" lang="hu-HU"/>
              <a:t>e-kereskedő</a:t>
            </a:r>
            <a:r>
              <a:rPr lang="hu-HU"/>
              <a:t> - virtuális kereskedő, katalógus kereskedő, közvetlen gyártói, kiskereskedelmi bolt online változata</a:t>
            </a:r>
            <a:endParaRPr/>
          </a:p>
          <a:p>
            <a:pPr indent="-228600" lvl="0" marL="457200" rtl="0" algn="l">
              <a:lnSpc>
                <a:spcPct val="120000"/>
              </a:lnSpc>
              <a:spcBef>
                <a:spcPts val="1000"/>
              </a:spcBef>
              <a:spcAft>
                <a:spcPts val="0"/>
              </a:spcAft>
              <a:buClr>
                <a:schemeClr val="dk1"/>
              </a:buClr>
              <a:buSzPct val="120300"/>
              <a:buNone/>
            </a:pPr>
            <a:r>
              <a:rPr lang="hu-HU"/>
              <a:t>piackialakító - web alapú vállalkozások, melyek az internet technológia használatával piacokat hoznak létre, mely összehozza a vevőket és az eladókat. (pl.: Vatera, Jófogás)</a:t>
            </a:r>
            <a:endParaRPr/>
          </a:p>
          <a:p>
            <a:pPr indent="-228600" lvl="0" marL="457200" rtl="0" algn="l">
              <a:lnSpc>
                <a:spcPct val="120000"/>
              </a:lnSpc>
              <a:spcBef>
                <a:spcPts val="1000"/>
              </a:spcBef>
              <a:spcAft>
                <a:spcPts val="0"/>
              </a:spcAft>
              <a:buClr>
                <a:schemeClr val="dk1"/>
              </a:buClr>
              <a:buSzPct val="120300"/>
              <a:buNone/>
            </a:pPr>
            <a:r>
              <a:rPr lang="hu-HU"/>
              <a:t>közösségi szolgáltató - Webhelyek, ahol a különböző érdeklődésű emberek összejöhetnek és találkoznak online. (pl.: Facebook, Twitter, MySpace)</a:t>
            </a:r>
            <a:endParaRPr/>
          </a:p>
          <a:p>
            <a:pPr indent="0" lvl="0" marL="0" rtl="0" algn="l">
              <a:lnSpc>
                <a:spcPct val="90000"/>
              </a:lnSpc>
              <a:spcBef>
                <a:spcPts val="1000"/>
              </a:spcBef>
              <a:spcAft>
                <a:spcPts val="0"/>
              </a:spcAft>
              <a:buSzPct val="135338"/>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21547" y="365125"/>
            <a:ext cx="11555700" cy="13257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hu-HU"/>
              <a:t>A vállalatközi B2B piac bemutatása</a:t>
            </a:r>
            <a:endParaRPr/>
          </a:p>
        </p:txBody>
      </p:sp>
      <p:sp>
        <p:nvSpPr>
          <p:cNvPr id="118" name="Google Shape;118;p19"/>
          <p:cNvSpPr txBox="1"/>
          <p:nvPr>
            <p:ph idx="1" type="body"/>
          </p:nvPr>
        </p:nvSpPr>
        <p:spPr>
          <a:xfrm>
            <a:off x="321547" y="1825625"/>
            <a:ext cx="11555700" cy="4351200"/>
          </a:xfrm>
          <a:prstGeom prst="rect">
            <a:avLst/>
          </a:prstGeom>
          <a:noFill/>
          <a:ln>
            <a:noFill/>
          </a:ln>
        </p:spPr>
        <p:txBody>
          <a:bodyPr anchorCtr="0" anchor="t" bIns="45700" lIns="91425" spcFirstLastPara="1" rIns="91425" wrap="square" tIns="45700">
            <a:normAutofit fontScale="62500" lnSpcReduction="20000"/>
          </a:bodyPr>
          <a:lstStyle/>
          <a:p>
            <a:pPr indent="-228600" lvl="0" marL="457200" rtl="0" algn="l">
              <a:lnSpc>
                <a:spcPct val="120000"/>
              </a:lnSpc>
              <a:spcBef>
                <a:spcPts val="1000"/>
              </a:spcBef>
              <a:spcAft>
                <a:spcPts val="0"/>
              </a:spcAft>
              <a:buClr>
                <a:schemeClr val="dk1"/>
              </a:buClr>
              <a:buSzPct val="91428"/>
              <a:buNone/>
            </a:pPr>
            <a:r>
              <a:rPr b="1" lang="hu-HU"/>
              <a:t>Legfontosabb szereplők:</a:t>
            </a:r>
            <a:endParaRPr/>
          </a:p>
          <a:p>
            <a:pPr indent="-228600" lvl="0" marL="457200" rtl="0" algn="l">
              <a:lnSpc>
                <a:spcPct val="120000"/>
              </a:lnSpc>
              <a:spcBef>
                <a:spcPts val="1000"/>
              </a:spcBef>
              <a:spcAft>
                <a:spcPts val="0"/>
              </a:spcAft>
              <a:buClr>
                <a:schemeClr val="dk1"/>
              </a:buClr>
              <a:buSzPct val="91428"/>
              <a:buNone/>
            </a:pPr>
            <a:r>
              <a:rPr b="1" lang="hu-HU"/>
              <a:t>eladó vállalatok </a:t>
            </a:r>
            <a:r>
              <a:rPr lang="hu-HU"/>
              <a:t>- akik új piacokat, új értékesítési csatornákat keresnek, csökkenteni akarják az értékesítési költségeket, tartós és jövedelmező ügyfélkapcsolatok fenntartására törekednek</a:t>
            </a:r>
            <a:endParaRPr/>
          </a:p>
          <a:p>
            <a:pPr indent="-228600" lvl="0" marL="457200" rtl="0" algn="l">
              <a:lnSpc>
                <a:spcPct val="120000"/>
              </a:lnSpc>
              <a:spcBef>
                <a:spcPts val="1000"/>
              </a:spcBef>
              <a:spcAft>
                <a:spcPts val="0"/>
              </a:spcAft>
              <a:buClr>
                <a:schemeClr val="dk1"/>
              </a:buClr>
              <a:buSzPct val="91428"/>
              <a:buNone/>
            </a:pPr>
            <a:r>
              <a:rPr b="1" lang="hu-HU"/>
              <a:t>vevő vállalatok </a:t>
            </a:r>
            <a:r>
              <a:rPr lang="hu-HU"/>
              <a:t>- akik olcsó de megbízható beszerzési forrásokat keresnek, alacsony készletszintekkel akarnak dolgozni, csökkenteni akarják a beszerzési költségeket</a:t>
            </a:r>
            <a:endParaRPr/>
          </a:p>
          <a:p>
            <a:pPr indent="-228600" lvl="0" marL="457200" rtl="0" algn="l">
              <a:lnSpc>
                <a:spcPct val="120000"/>
              </a:lnSpc>
              <a:spcBef>
                <a:spcPts val="1000"/>
              </a:spcBef>
              <a:spcAft>
                <a:spcPts val="0"/>
              </a:spcAft>
              <a:buClr>
                <a:schemeClr val="dk1"/>
              </a:buClr>
              <a:buSzPct val="91428"/>
              <a:buNone/>
            </a:pPr>
            <a:r>
              <a:rPr b="1" lang="hu-HU"/>
              <a:t>elektronikus közvetítők </a:t>
            </a:r>
            <a:r>
              <a:rPr lang="hu-HU"/>
              <a:t>- akik segítik a vevők és az eladók egymásra találását, piacteret biztosítanak, tranzakciók elektronikus bonyolítására adnak lehetőséget, kereskedelemmel kapcsolatos szolgáltatásokat nyújtanak, és mindezt üzleti alapon teszik</a:t>
            </a:r>
            <a:endParaRPr/>
          </a:p>
          <a:p>
            <a:pPr indent="-228600" lvl="0" marL="457200" rtl="0" algn="l">
              <a:lnSpc>
                <a:spcPct val="120000"/>
              </a:lnSpc>
              <a:spcBef>
                <a:spcPts val="1000"/>
              </a:spcBef>
              <a:spcAft>
                <a:spcPts val="0"/>
              </a:spcAft>
              <a:buClr>
                <a:schemeClr val="dk1"/>
              </a:buClr>
              <a:buSzPct val="91428"/>
              <a:buNone/>
            </a:pPr>
            <a:r>
              <a:rPr b="1" lang="hu-HU"/>
              <a:t>szállítási, logisztikai cégek </a:t>
            </a:r>
            <a:r>
              <a:rPr lang="hu-HU"/>
              <a:t>- akik gondoskodnak az áru célba juttatásáról</a:t>
            </a:r>
            <a:endParaRPr/>
          </a:p>
          <a:p>
            <a:pPr indent="-228600" lvl="0" marL="457200" rtl="0" algn="l">
              <a:lnSpc>
                <a:spcPct val="120000"/>
              </a:lnSpc>
              <a:spcBef>
                <a:spcPts val="1000"/>
              </a:spcBef>
              <a:spcAft>
                <a:spcPts val="0"/>
              </a:spcAft>
              <a:buClr>
                <a:schemeClr val="dk1"/>
              </a:buClr>
              <a:buSzPct val="91428"/>
              <a:buNone/>
            </a:pPr>
            <a:r>
              <a:rPr b="1" lang="hu-HU"/>
              <a:t>bankok</a:t>
            </a:r>
            <a:r>
              <a:rPr lang="hu-HU"/>
              <a:t> - akiken keresztül a pénzügyi tranzakciók elektronikus úton lebonyolíthatók</a:t>
            </a:r>
            <a:endParaRPr/>
          </a:p>
          <a:p>
            <a:pPr indent="-228600" lvl="0" marL="457200" rtl="0" algn="l">
              <a:lnSpc>
                <a:spcPct val="120000"/>
              </a:lnSpc>
              <a:spcBef>
                <a:spcPts val="1000"/>
              </a:spcBef>
              <a:spcAft>
                <a:spcPts val="0"/>
              </a:spcAft>
              <a:buClr>
                <a:schemeClr val="dk1"/>
              </a:buClr>
              <a:buSzPct val="91428"/>
              <a:buNone/>
            </a:pPr>
            <a:r>
              <a:rPr b="1" lang="hu-HU"/>
              <a:t>informatikai fejlesztők és szolgáltatók </a:t>
            </a:r>
            <a:r>
              <a:rPr lang="hu-HU"/>
              <a:t>- akik előállítják az elektronikus kereskedelemhez szükséges szoftvereket, testre szabják és telepítik azokat, támogatják a működésüket</a:t>
            </a:r>
            <a:endParaRPr/>
          </a:p>
          <a:p>
            <a:pPr indent="0" lvl="0" marL="0" rtl="0" algn="l">
              <a:lnSpc>
                <a:spcPct val="90000"/>
              </a:lnSpc>
              <a:spcBef>
                <a:spcPts val="1000"/>
              </a:spcBef>
              <a:spcAft>
                <a:spcPts val="0"/>
              </a:spcAft>
              <a:buSzPct val="102857"/>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2021-04-21T15:27:09Z</dcterms:created>
  <dc:creator>Péter Varga</dc:creator>
</cp:coreProperties>
</file>