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74"/>
  </p:notesMasterIdLst>
  <p:sldIdLst>
    <p:sldId id="256" r:id="rId5"/>
    <p:sldId id="257" r:id="rId6"/>
    <p:sldId id="261" r:id="rId7"/>
    <p:sldId id="260" r:id="rId8"/>
    <p:sldId id="315" r:id="rId9"/>
    <p:sldId id="317" r:id="rId10"/>
    <p:sldId id="318" r:id="rId11"/>
    <p:sldId id="258" r:id="rId12"/>
    <p:sldId id="321" r:id="rId13"/>
    <p:sldId id="322" r:id="rId14"/>
    <p:sldId id="329" r:id="rId15"/>
    <p:sldId id="324" r:id="rId16"/>
    <p:sldId id="263" r:id="rId17"/>
    <p:sldId id="264" r:id="rId18"/>
    <p:sldId id="265" r:id="rId19"/>
    <p:sldId id="311" r:id="rId20"/>
    <p:sldId id="345" r:id="rId21"/>
    <p:sldId id="339" r:id="rId22"/>
    <p:sldId id="340" r:id="rId23"/>
    <p:sldId id="338" r:id="rId24"/>
    <p:sldId id="330" r:id="rId25"/>
    <p:sldId id="313" r:id="rId26"/>
    <p:sldId id="268" r:id="rId27"/>
    <p:sldId id="269" r:id="rId28"/>
    <p:sldId id="270" r:id="rId29"/>
    <p:sldId id="271" r:id="rId30"/>
    <p:sldId id="272" r:id="rId31"/>
    <p:sldId id="273" r:id="rId32"/>
    <p:sldId id="275" r:id="rId33"/>
    <p:sldId id="276" r:id="rId34"/>
    <p:sldId id="278" r:id="rId35"/>
    <p:sldId id="281" r:id="rId36"/>
    <p:sldId id="282" r:id="rId37"/>
    <p:sldId id="283" r:id="rId38"/>
    <p:sldId id="284" r:id="rId39"/>
    <p:sldId id="327" r:id="rId40"/>
    <p:sldId id="334" r:id="rId41"/>
    <p:sldId id="333" r:id="rId42"/>
    <p:sldId id="287" r:id="rId43"/>
    <p:sldId id="288" r:id="rId44"/>
    <p:sldId id="289" r:id="rId45"/>
    <p:sldId id="290" r:id="rId46"/>
    <p:sldId id="292" r:id="rId47"/>
    <p:sldId id="294" r:id="rId48"/>
    <p:sldId id="295" r:id="rId49"/>
    <p:sldId id="332" r:id="rId50"/>
    <p:sldId id="296" r:id="rId51"/>
    <p:sldId id="297" r:id="rId52"/>
    <p:sldId id="298" r:id="rId53"/>
    <p:sldId id="299" r:id="rId54"/>
    <p:sldId id="300" r:id="rId55"/>
    <p:sldId id="301" r:id="rId56"/>
    <p:sldId id="341" r:id="rId57"/>
    <p:sldId id="342" r:id="rId58"/>
    <p:sldId id="343" r:id="rId59"/>
    <p:sldId id="344" r:id="rId60"/>
    <p:sldId id="335" r:id="rId61"/>
    <p:sldId id="302" r:id="rId62"/>
    <p:sldId id="303" r:id="rId63"/>
    <p:sldId id="337" r:id="rId64"/>
    <p:sldId id="346" r:id="rId65"/>
    <p:sldId id="347" r:id="rId66"/>
    <p:sldId id="348" r:id="rId67"/>
    <p:sldId id="349" r:id="rId68"/>
    <p:sldId id="306" r:id="rId69"/>
    <p:sldId id="307" r:id="rId70"/>
    <p:sldId id="331" r:id="rId71"/>
    <p:sldId id="308" r:id="rId72"/>
    <p:sldId id="336" r:id="rId7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j/YgChDxrHdlbjqiZlReiv6js5N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 Józwiak Ákos" initials="DJÁ" lastIdx="13" clrIdx="0">
    <p:extLst>
      <p:ext uri="{19B8F6BF-5375-455C-9EA6-DF929625EA0E}">
        <p15:presenceInfo xmlns:p15="http://schemas.microsoft.com/office/powerpoint/2012/main" userId="S::joz6705@univet.hu::4f07005f-3ec3-4874-adbb-094782c412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EDE"/>
    <a:srgbClr val="1C9E49"/>
    <a:srgbClr val="011235"/>
    <a:srgbClr val="C00000"/>
    <a:srgbClr val="C10000"/>
    <a:srgbClr val="AF52DE"/>
    <a:srgbClr val="4372C4"/>
    <a:srgbClr val="377BBB"/>
    <a:srgbClr val="4184C1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6549"/>
  </p:normalViewPr>
  <p:slideViewPr>
    <p:cSldViewPr snapToGrid="0" snapToObjects="1">
      <p:cViewPr varScale="1">
        <p:scale>
          <a:sx n="88" d="100"/>
          <a:sy n="88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515E8F-C1D4-F946-BDC3-AF47D66460DE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2FB70B73-43D8-5743-8C27-A5C03A14342F}">
      <dgm:prSet phldrT="[Szöveg]"/>
      <dgm:spPr/>
      <dgm:t>
        <a:bodyPr/>
        <a:lstStyle/>
        <a:p>
          <a:r>
            <a:rPr lang="hu-HU"/>
            <a:t>Minőség</a:t>
          </a:r>
        </a:p>
      </dgm:t>
    </dgm:pt>
    <dgm:pt modelId="{A2F4BD9A-79D6-3C46-B389-8D0C0F34231B}" type="parTrans" cxnId="{0E1E6D3C-837D-7F43-8DF5-20DB61B81E3B}">
      <dgm:prSet/>
      <dgm:spPr/>
      <dgm:t>
        <a:bodyPr/>
        <a:lstStyle/>
        <a:p>
          <a:endParaRPr lang="hu-HU"/>
        </a:p>
      </dgm:t>
    </dgm:pt>
    <dgm:pt modelId="{A4E44CF2-51FD-E348-AB1E-75D21B54BFAC}" type="sibTrans" cxnId="{0E1E6D3C-837D-7F43-8DF5-20DB61B81E3B}">
      <dgm:prSet/>
      <dgm:spPr/>
      <dgm:t>
        <a:bodyPr/>
        <a:lstStyle/>
        <a:p>
          <a:endParaRPr lang="hu-HU"/>
        </a:p>
      </dgm:t>
    </dgm:pt>
    <dgm:pt modelId="{69459EF9-2FF9-5947-9CC0-2965C9DF511A}">
      <dgm:prSet phldrT="[Szöveg]"/>
      <dgm:spPr/>
      <dgm:t>
        <a:bodyPr/>
        <a:lstStyle/>
        <a:p>
          <a:r>
            <a:rPr lang="hu-HU" dirty="0"/>
            <a:t>Biztonság</a:t>
          </a:r>
        </a:p>
      </dgm:t>
    </dgm:pt>
    <dgm:pt modelId="{006670B7-B15D-2E40-A63C-24D6FE051A6C}" type="parTrans" cxnId="{5C3BA29F-B0D2-A14F-88C7-1D96EB32E2AF}">
      <dgm:prSet/>
      <dgm:spPr/>
      <dgm:t>
        <a:bodyPr/>
        <a:lstStyle/>
        <a:p>
          <a:endParaRPr lang="hu-HU"/>
        </a:p>
      </dgm:t>
    </dgm:pt>
    <dgm:pt modelId="{8EE090F7-2FBD-764A-A16A-FD9BB205B927}" type="sibTrans" cxnId="{5C3BA29F-B0D2-A14F-88C7-1D96EB32E2AF}">
      <dgm:prSet/>
      <dgm:spPr/>
      <dgm:t>
        <a:bodyPr/>
        <a:lstStyle/>
        <a:p>
          <a:endParaRPr lang="hu-HU"/>
        </a:p>
      </dgm:t>
    </dgm:pt>
    <dgm:pt modelId="{9823B5CC-04A4-0E46-93EC-EF49E7115AD5}">
      <dgm:prSet phldrT="[Szöveg]"/>
      <dgm:spPr/>
      <dgm:t>
        <a:bodyPr/>
        <a:lstStyle/>
        <a:p>
          <a:r>
            <a:rPr lang="hu-HU" dirty="0"/>
            <a:t>Etikai tényezők</a:t>
          </a:r>
        </a:p>
      </dgm:t>
    </dgm:pt>
    <dgm:pt modelId="{4BC675BE-CAE3-6447-A429-119DF5A4A47B}" type="parTrans" cxnId="{440ADE7A-9792-6547-A518-36CA44F5ACB3}">
      <dgm:prSet/>
      <dgm:spPr/>
      <dgm:t>
        <a:bodyPr/>
        <a:lstStyle/>
        <a:p>
          <a:endParaRPr lang="hu-HU"/>
        </a:p>
      </dgm:t>
    </dgm:pt>
    <dgm:pt modelId="{49CDDF48-1D93-7640-B723-7F630E7C8B76}" type="sibTrans" cxnId="{440ADE7A-9792-6547-A518-36CA44F5ACB3}">
      <dgm:prSet/>
      <dgm:spPr/>
      <dgm:t>
        <a:bodyPr/>
        <a:lstStyle/>
        <a:p>
          <a:endParaRPr lang="hu-HU"/>
        </a:p>
      </dgm:t>
    </dgm:pt>
    <dgm:pt modelId="{DE0FCE55-8DE2-484B-8DC1-A304495262A1}">
      <dgm:prSet phldrT="[Szöveg]"/>
      <dgm:spPr/>
      <dgm:t>
        <a:bodyPr/>
        <a:lstStyle/>
        <a:p>
          <a:r>
            <a:rPr lang="hu-HU"/>
            <a:t>Esztétikai tényezők</a:t>
          </a:r>
        </a:p>
      </dgm:t>
    </dgm:pt>
    <dgm:pt modelId="{D607A55D-30DE-C043-AF31-8D1E0F7CFD24}" type="parTrans" cxnId="{69F0D2F1-3160-FD45-BA46-B0FD35080109}">
      <dgm:prSet/>
      <dgm:spPr/>
      <dgm:t>
        <a:bodyPr/>
        <a:lstStyle/>
        <a:p>
          <a:endParaRPr lang="hu-HU"/>
        </a:p>
      </dgm:t>
    </dgm:pt>
    <dgm:pt modelId="{EC82B40A-FCB1-6342-921A-8F7BB7704351}" type="sibTrans" cxnId="{69F0D2F1-3160-FD45-BA46-B0FD35080109}">
      <dgm:prSet/>
      <dgm:spPr/>
      <dgm:t>
        <a:bodyPr/>
        <a:lstStyle/>
        <a:p>
          <a:endParaRPr lang="hu-HU"/>
        </a:p>
      </dgm:t>
    </dgm:pt>
    <dgm:pt modelId="{893D87EC-27C8-A444-A7B9-67F5B85D41AC}">
      <dgm:prSet phldrT="[Szöveg]"/>
      <dgm:spPr/>
      <dgm:t>
        <a:bodyPr/>
        <a:lstStyle/>
        <a:p>
          <a:r>
            <a:rPr lang="hu-HU"/>
            <a:t>Funkcionális tényezők</a:t>
          </a:r>
        </a:p>
      </dgm:t>
    </dgm:pt>
    <dgm:pt modelId="{2C3CAA95-947A-A946-9091-3774C0F85958}" type="parTrans" cxnId="{CFCCCB71-058A-994E-8A9B-425635E3703A}">
      <dgm:prSet/>
      <dgm:spPr/>
      <dgm:t>
        <a:bodyPr/>
        <a:lstStyle/>
        <a:p>
          <a:endParaRPr lang="hu-HU"/>
        </a:p>
      </dgm:t>
    </dgm:pt>
    <dgm:pt modelId="{F8ABB432-DE14-A246-B529-39A2FDAD0F31}" type="sibTrans" cxnId="{CFCCCB71-058A-994E-8A9B-425635E3703A}">
      <dgm:prSet/>
      <dgm:spPr/>
      <dgm:t>
        <a:bodyPr/>
        <a:lstStyle/>
        <a:p>
          <a:endParaRPr lang="hu-HU"/>
        </a:p>
      </dgm:t>
    </dgm:pt>
    <dgm:pt modelId="{AB844D18-231F-7340-A720-26A8289F2D84}">
      <dgm:prSet phldrT="[Szöveg]"/>
      <dgm:spPr/>
      <dgm:t>
        <a:bodyPr/>
        <a:lstStyle/>
        <a:p>
          <a:r>
            <a:rPr lang="hu-HU" dirty="0"/>
            <a:t>Kényelem</a:t>
          </a:r>
        </a:p>
      </dgm:t>
    </dgm:pt>
    <dgm:pt modelId="{B634B12B-BF7B-354C-AEEA-92601B81696F}" type="parTrans" cxnId="{2F7E6843-B192-9B48-9E70-1D11AAB33DE5}">
      <dgm:prSet/>
      <dgm:spPr/>
      <dgm:t>
        <a:bodyPr/>
        <a:lstStyle/>
        <a:p>
          <a:endParaRPr lang="hu-HU"/>
        </a:p>
      </dgm:t>
    </dgm:pt>
    <dgm:pt modelId="{9E3A79EC-4565-1542-8E23-DC27B078723D}" type="sibTrans" cxnId="{2F7E6843-B192-9B48-9E70-1D11AAB33DE5}">
      <dgm:prSet/>
      <dgm:spPr/>
      <dgm:t>
        <a:bodyPr/>
        <a:lstStyle/>
        <a:p>
          <a:endParaRPr lang="hu-HU"/>
        </a:p>
      </dgm:t>
    </dgm:pt>
    <dgm:pt modelId="{641670CF-8DC8-7E47-A32F-2ACAF6102D7B}">
      <dgm:prSet phldrT="[Szöveg]"/>
      <dgm:spPr/>
      <dgm:t>
        <a:bodyPr/>
        <a:lstStyle/>
        <a:p>
          <a:r>
            <a:rPr lang="hu-HU"/>
            <a:t>Hitelesség</a:t>
          </a:r>
        </a:p>
      </dgm:t>
    </dgm:pt>
    <dgm:pt modelId="{07A23A5E-DF9C-364F-8508-284B10E384D3}" type="parTrans" cxnId="{8DCA95E9-D309-D649-B6BC-83AEEADAA7D7}">
      <dgm:prSet/>
      <dgm:spPr/>
      <dgm:t>
        <a:bodyPr/>
        <a:lstStyle/>
        <a:p>
          <a:endParaRPr lang="hu-HU"/>
        </a:p>
      </dgm:t>
    </dgm:pt>
    <dgm:pt modelId="{F3D2C16C-6532-F849-95C1-05968C8DF200}" type="sibTrans" cxnId="{8DCA95E9-D309-D649-B6BC-83AEEADAA7D7}">
      <dgm:prSet/>
      <dgm:spPr/>
      <dgm:t>
        <a:bodyPr/>
        <a:lstStyle/>
        <a:p>
          <a:endParaRPr lang="hu-HU"/>
        </a:p>
      </dgm:t>
    </dgm:pt>
    <dgm:pt modelId="{3F58C8C3-258B-184C-8470-19F966DC5D62}">
      <dgm:prSet phldrT="[Szöveg]"/>
      <dgm:spPr/>
      <dgm:t>
        <a:bodyPr/>
        <a:lstStyle/>
        <a:p>
          <a:r>
            <a:rPr lang="hu-HU"/>
            <a:t>Érzékszervi tényezők</a:t>
          </a:r>
        </a:p>
      </dgm:t>
    </dgm:pt>
    <dgm:pt modelId="{528D6BCE-5EB9-974C-8E7D-A7C9914C131C}" type="parTrans" cxnId="{ACD6C3EB-981E-AC40-BF70-45200C249EA0}">
      <dgm:prSet/>
      <dgm:spPr/>
      <dgm:t>
        <a:bodyPr/>
        <a:lstStyle/>
        <a:p>
          <a:endParaRPr lang="hu-HU"/>
        </a:p>
      </dgm:t>
    </dgm:pt>
    <dgm:pt modelId="{85584583-A228-DF4B-84A5-D5527BC0923C}" type="sibTrans" cxnId="{ACD6C3EB-981E-AC40-BF70-45200C249EA0}">
      <dgm:prSet/>
      <dgm:spPr/>
      <dgm:t>
        <a:bodyPr/>
        <a:lstStyle/>
        <a:p>
          <a:endParaRPr lang="hu-HU"/>
        </a:p>
      </dgm:t>
    </dgm:pt>
    <dgm:pt modelId="{ECB04F2F-B7E9-2345-B1C1-58F98AACEEA4}">
      <dgm:prSet phldrT="[Szöveg]"/>
      <dgm:spPr/>
      <dgm:t>
        <a:bodyPr/>
        <a:lstStyle/>
        <a:p>
          <a:r>
            <a:rPr lang="hu-HU" dirty="0"/>
            <a:t>Táplálkozás-élettani tényezők</a:t>
          </a:r>
        </a:p>
      </dgm:t>
    </dgm:pt>
    <dgm:pt modelId="{BC81D8C7-D137-D140-8D2A-85AD36070DF2}" type="parTrans" cxnId="{25A4BAD7-A83D-8E4A-AD65-2BBDF234A7D9}">
      <dgm:prSet/>
      <dgm:spPr/>
      <dgm:t>
        <a:bodyPr/>
        <a:lstStyle/>
        <a:p>
          <a:endParaRPr lang="hu-HU"/>
        </a:p>
      </dgm:t>
    </dgm:pt>
    <dgm:pt modelId="{E36A5626-3E23-D540-BB99-F6089E29985A}" type="sibTrans" cxnId="{25A4BAD7-A83D-8E4A-AD65-2BBDF234A7D9}">
      <dgm:prSet/>
      <dgm:spPr/>
      <dgm:t>
        <a:bodyPr/>
        <a:lstStyle/>
        <a:p>
          <a:endParaRPr lang="hu-HU"/>
        </a:p>
      </dgm:t>
    </dgm:pt>
    <dgm:pt modelId="{C12C5891-2720-3D41-A325-63D38B473902}">
      <dgm:prSet phldrT="[Szöveg]"/>
      <dgm:spPr/>
      <dgm:t>
        <a:bodyPr/>
        <a:lstStyle/>
        <a:p>
          <a:r>
            <a:rPr lang="hu-HU" dirty="0"/>
            <a:t>Eredet</a:t>
          </a:r>
        </a:p>
      </dgm:t>
    </dgm:pt>
    <dgm:pt modelId="{B34CEC85-39C7-FD43-A687-2CD4C6E06403}" type="parTrans" cxnId="{19A256A1-CEFF-D644-AB88-F204F7A83A60}">
      <dgm:prSet/>
      <dgm:spPr/>
      <dgm:t>
        <a:bodyPr/>
        <a:lstStyle/>
        <a:p>
          <a:endParaRPr lang="hu-HU"/>
        </a:p>
      </dgm:t>
    </dgm:pt>
    <dgm:pt modelId="{B2FA0F71-5CDC-A84F-A064-6F9061F2085A}" type="sibTrans" cxnId="{19A256A1-CEFF-D644-AB88-F204F7A83A60}">
      <dgm:prSet/>
      <dgm:spPr/>
      <dgm:t>
        <a:bodyPr/>
        <a:lstStyle/>
        <a:p>
          <a:endParaRPr lang="hu-HU"/>
        </a:p>
      </dgm:t>
    </dgm:pt>
    <dgm:pt modelId="{C730A4DA-A191-D840-A81B-E03D7A67410E}" type="pres">
      <dgm:prSet presAssocID="{4B515E8F-C1D4-F946-BDC3-AF47D66460D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A57740-E628-4B49-B89D-72BD39F71306}" type="pres">
      <dgm:prSet presAssocID="{2FB70B73-43D8-5743-8C27-A5C03A14342F}" presName="centerShape" presStyleLbl="node0" presStyleIdx="0" presStyleCnt="1"/>
      <dgm:spPr/>
    </dgm:pt>
    <dgm:pt modelId="{19EEF7BB-DFD9-5341-A3FF-ABA5BE8B195E}" type="pres">
      <dgm:prSet presAssocID="{69459EF9-2FF9-5947-9CC0-2965C9DF511A}" presName="node" presStyleLbl="node1" presStyleIdx="0" presStyleCnt="9">
        <dgm:presLayoutVars>
          <dgm:bulletEnabled val="1"/>
        </dgm:presLayoutVars>
      </dgm:prSet>
      <dgm:spPr/>
    </dgm:pt>
    <dgm:pt modelId="{319AD0D8-5629-7A4D-AD80-95642E6A2E33}" type="pres">
      <dgm:prSet presAssocID="{69459EF9-2FF9-5947-9CC0-2965C9DF511A}" presName="dummy" presStyleCnt="0"/>
      <dgm:spPr/>
    </dgm:pt>
    <dgm:pt modelId="{25E07C14-CCA2-A341-8D5B-EC14DFCEA799}" type="pres">
      <dgm:prSet presAssocID="{8EE090F7-2FBD-764A-A16A-FD9BB205B927}" presName="sibTrans" presStyleLbl="sibTrans2D1" presStyleIdx="0" presStyleCnt="9"/>
      <dgm:spPr/>
    </dgm:pt>
    <dgm:pt modelId="{6090B80E-E8AB-584D-9DB7-F2F3A0E8322B}" type="pres">
      <dgm:prSet presAssocID="{9823B5CC-04A4-0E46-93EC-EF49E7115AD5}" presName="node" presStyleLbl="node1" presStyleIdx="1" presStyleCnt="9">
        <dgm:presLayoutVars>
          <dgm:bulletEnabled val="1"/>
        </dgm:presLayoutVars>
      </dgm:prSet>
      <dgm:spPr/>
    </dgm:pt>
    <dgm:pt modelId="{22E2D04D-DE22-4A43-96C1-7A395BD7BE77}" type="pres">
      <dgm:prSet presAssocID="{9823B5CC-04A4-0E46-93EC-EF49E7115AD5}" presName="dummy" presStyleCnt="0"/>
      <dgm:spPr/>
    </dgm:pt>
    <dgm:pt modelId="{0E3AB8AF-BFA6-4D47-9AE8-531200B2D010}" type="pres">
      <dgm:prSet presAssocID="{49CDDF48-1D93-7640-B723-7F630E7C8B76}" presName="sibTrans" presStyleLbl="sibTrans2D1" presStyleIdx="1" presStyleCnt="9"/>
      <dgm:spPr/>
    </dgm:pt>
    <dgm:pt modelId="{9A40E431-EF12-2642-B5D8-78865D7CF7B4}" type="pres">
      <dgm:prSet presAssocID="{DE0FCE55-8DE2-484B-8DC1-A304495262A1}" presName="node" presStyleLbl="node1" presStyleIdx="2" presStyleCnt="9">
        <dgm:presLayoutVars>
          <dgm:bulletEnabled val="1"/>
        </dgm:presLayoutVars>
      </dgm:prSet>
      <dgm:spPr/>
    </dgm:pt>
    <dgm:pt modelId="{92C930A9-75D4-F344-A09A-A20DDE959F85}" type="pres">
      <dgm:prSet presAssocID="{DE0FCE55-8DE2-484B-8DC1-A304495262A1}" presName="dummy" presStyleCnt="0"/>
      <dgm:spPr/>
    </dgm:pt>
    <dgm:pt modelId="{4F381B5B-8958-5C48-9CDA-385E20D116B6}" type="pres">
      <dgm:prSet presAssocID="{EC82B40A-FCB1-6342-921A-8F7BB7704351}" presName="sibTrans" presStyleLbl="sibTrans2D1" presStyleIdx="2" presStyleCnt="9"/>
      <dgm:spPr/>
    </dgm:pt>
    <dgm:pt modelId="{0CDB2527-34D6-4B4A-84A3-93151D6A25E9}" type="pres">
      <dgm:prSet presAssocID="{893D87EC-27C8-A444-A7B9-67F5B85D41AC}" presName="node" presStyleLbl="node1" presStyleIdx="3" presStyleCnt="9">
        <dgm:presLayoutVars>
          <dgm:bulletEnabled val="1"/>
        </dgm:presLayoutVars>
      </dgm:prSet>
      <dgm:spPr/>
    </dgm:pt>
    <dgm:pt modelId="{DADC9AB1-0EC3-9142-8363-82CA4925EA64}" type="pres">
      <dgm:prSet presAssocID="{893D87EC-27C8-A444-A7B9-67F5B85D41AC}" presName="dummy" presStyleCnt="0"/>
      <dgm:spPr/>
    </dgm:pt>
    <dgm:pt modelId="{F94E28A1-5114-0045-B4AE-CE153E24445B}" type="pres">
      <dgm:prSet presAssocID="{F8ABB432-DE14-A246-B529-39A2FDAD0F31}" presName="sibTrans" presStyleLbl="sibTrans2D1" presStyleIdx="3" presStyleCnt="9"/>
      <dgm:spPr/>
    </dgm:pt>
    <dgm:pt modelId="{DA570A2E-2024-8E43-9AF4-6341E35584E1}" type="pres">
      <dgm:prSet presAssocID="{AB844D18-231F-7340-A720-26A8289F2D84}" presName="node" presStyleLbl="node1" presStyleIdx="4" presStyleCnt="9">
        <dgm:presLayoutVars>
          <dgm:bulletEnabled val="1"/>
        </dgm:presLayoutVars>
      </dgm:prSet>
      <dgm:spPr/>
    </dgm:pt>
    <dgm:pt modelId="{6DF05A4E-3212-1540-B118-418CE5BC44EB}" type="pres">
      <dgm:prSet presAssocID="{AB844D18-231F-7340-A720-26A8289F2D84}" presName="dummy" presStyleCnt="0"/>
      <dgm:spPr/>
    </dgm:pt>
    <dgm:pt modelId="{7FD12FC6-7A6D-0945-ABB9-F3D1CE462BDC}" type="pres">
      <dgm:prSet presAssocID="{9E3A79EC-4565-1542-8E23-DC27B078723D}" presName="sibTrans" presStyleLbl="sibTrans2D1" presStyleIdx="4" presStyleCnt="9"/>
      <dgm:spPr/>
    </dgm:pt>
    <dgm:pt modelId="{25FBF94D-A953-C148-A0CA-184E028A19F6}" type="pres">
      <dgm:prSet presAssocID="{641670CF-8DC8-7E47-A32F-2ACAF6102D7B}" presName="node" presStyleLbl="node1" presStyleIdx="5" presStyleCnt="9">
        <dgm:presLayoutVars>
          <dgm:bulletEnabled val="1"/>
        </dgm:presLayoutVars>
      </dgm:prSet>
      <dgm:spPr/>
    </dgm:pt>
    <dgm:pt modelId="{63D52BBA-FAB2-3F44-B916-806C85318EFF}" type="pres">
      <dgm:prSet presAssocID="{641670CF-8DC8-7E47-A32F-2ACAF6102D7B}" presName="dummy" presStyleCnt="0"/>
      <dgm:spPr/>
    </dgm:pt>
    <dgm:pt modelId="{84F8FD20-15B5-5A41-B1CC-E660570A08A9}" type="pres">
      <dgm:prSet presAssocID="{F3D2C16C-6532-F849-95C1-05968C8DF200}" presName="sibTrans" presStyleLbl="sibTrans2D1" presStyleIdx="5" presStyleCnt="9"/>
      <dgm:spPr/>
    </dgm:pt>
    <dgm:pt modelId="{8D4B64BF-C644-7740-8494-4110F8C98551}" type="pres">
      <dgm:prSet presAssocID="{3F58C8C3-258B-184C-8470-19F966DC5D62}" presName="node" presStyleLbl="node1" presStyleIdx="6" presStyleCnt="9">
        <dgm:presLayoutVars>
          <dgm:bulletEnabled val="1"/>
        </dgm:presLayoutVars>
      </dgm:prSet>
      <dgm:spPr/>
    </dgm:pt>
    <dgm:pt modelId="{345FFC43-48E2-154E-89B3-72C1FDE381C2}" type="pres">
      <dgm:prSet presAssocID="{3F58C8C3-258B-184C-8470-19F966DC5D62}" presName="dummy" presStyleCnt="0"/>
      <dgm:spPr/>
    </dgm:pt>
    <dgm:pt modelId="{929E276F-D29D-D648-B8EA-01BD50262658}" type="pres">
      <dgm:prSet presAssocID="{85584583-A228-DF4B-84A5-D5527BC0923C}" presName="sibTrans" presStyleLbl="sibTrans2D1" presStyleIdx="6" presStyleCnt="9"/>
      <dgm:spPr/>
    </dgm:pt>
    <dgm:pt modelId="{9AA847EF-9EF6-C24A-96CD-E068FCDA55FA}" type="pres">
      <dgm:prSet presAssocID="{ECB04F2F-B7E9-2345-B1C1-58F98AACEEA4}" presName="node" presStyleLbl="node1" presStyleIdx="7" presStyleCnt="9">
        <dgm:presLayoutVars>
          <dgm:bulletEnabled val="1"/>
        </dgm:presLayoutVars>
      </dgm:prSet>
      <dgm:spPr/>
    </dgm:pt>
    <dgm:pt modelId="{862E0592-38C3-664A-99C7-D6FCDE3E8950}" type="pres">
      <dgm:prSet presAssocID="{ECB04F2F-B7E9-2345-B1C1-58F98AACEEA4}" presName="dummy" presStyleCnt="0"/>
      <dgm:spPr/>
    </dgm:pt>
    <dgm:pt modelId="{E39C969A-6243-8F49-ADC5-21F4A592CE9B}" type="pres">
      <dgm:prSet presAssocID="{E36A5626-3E23-D540-BB99-F6089E29985A}" presName="sibTrans" presStyleLbl="sibTrans2D1" presStyleIdx="7" presStyleCnt="9"/>
      <dgm:spPr/>
    </dgm:pt>
    <dgm:pt modelId="{CF278583-E964-C44E-AC45-D11BCF6BAF0C}" type="pres">
      <dgm:prSet presAssocID="{C12C5891-2720-3D41-A325-63D38B473902}" presName="node" presStyleLbl="node1" presStyleIdx="8" presStyleCnt="9">
        <dgm:presLayoutVars>
          <dgm:bulletEnabled val="1"/>
        </dgm:presLayoutVars>
      </dgm:prSet>
      <dgm:spPr/>
    </dgm:pt>
    <dgm:pt modelId="{3A8FDF86-A585-3E4F-8760-6DB2DF9FADE8}" type="pres">
      <dgm:prSet presAssocID="{C12C5891-2720-3D41-A325-63D38B473902}" presName="dummy" presStyleCnt="0"/>
      <dgm:spPr/>
    </dgm:pt>
    <dgm:pt modelId="{CFE435CB-0F8D-A641-ACD9-2C6786EF3ADA}" type="pres">
      <dgm:prSet presAssocID="{B2FA0F71-5CDC-A84F-A064-6F9061F2085A}" presName="sibTrans" presStyleLbl="sibTrans2D1" presStyleIdx="8" presStyleCnt="9"/>
      <dgm:spPr/>
    </dgm:pt>
  </dgm:ptLst>
  <dgm:cxnLst>
    <dgm:cxn modelId="{FC06EE0E-71EF-9343-B5E6-92C1CDF6CE3D}" type="presOf" srcId="{AB844D18-231F-7340-A720-26A8289F2D84}" destId="{DA570A2E-2024-8E43-9AF4-6341E35584E1}" srcOrd="0" destOrd="0" presId="urn:microsoft.com/office/officeart/2005/8/layout/radial6"/>
    <dgm:cxn modelId="{4EA6160F-389B-634C-8FB2-24D73A28E2F1}" type="presOf" srcId="{49CDDF48-1D93-7640-B723-7F630E7C8B76}" destId="{0E3AB8AF-BFA6-4D47-9AE8-531200B2D010}" srcOrd="0" destOrd="0" presId="urn:microsoft.com/office/officeart/2005/8/layout/radial6"/>
    <dgm:cxn modelId="{21C43113-0E2C-9A40-AB98-4C8C9FD4102A}" type="presOf" srcId="{B2FA0F71-5CDC-A84F-A064-6F9061F2085A}" destId="{CFE435CB-0F8D-A641-ACD9-2C6786EF3ADA}" srcOrd="0" destOrd="0" presId="urn:microsoft.com/office/officeart/2005/8/layout/radial6"/>
    <dgm:cxn modelId="{FB446A34-C327-1142-ABE5-B34DE226A9E3}" type="presOf" srcId="{ECB04F2F-B7E9-2345-B1C1-58F98AACEEA4}" destId="{9AA847EF-9EF6-C24A-96CD-E068FCDA55FA}" srcOrd="0" destOrd="0" presId="urn:microsoft.com/office/officeart/2005/8/layout/radial6"/>
    <dgm:cxn modelId="{C6AF3335-4F5F-E941-BB92-5CEB4D991DAB}" type="presOf" srcId="{85584583-A228-DF4B-84A5-D5527BC0923C}" destId="{929E276F-D29D-D648-B8EA-01BD50262658}" srcOrd="0" destOrd="0" presId="urn:microsoft.com/office/officeart/2005/8/layout/radial6"/>
    <dgm:cxn modelId="{F578493A-5B32-784A-8C8A-3043B280BA6F}" type="presOf" srcId="{2FB70B73-43D8-5743-8C27-A5C03A14342F}" destId="{6DA57740-E628-4B49-B89D-72BD39F71306}" srcOrd="0" destOrd="0" presId="urn:microsoft.com/office/officeart/2005/8/layout/radial6"/>
    <dgm:cxn modelId="{4DE5B33B-F8B5-524C-9593-2CBDFD26EA25}" type="presOf" srcId="{E36A5626-3E23-D540-BB99-F6089E29985A}" destId="{E39C969A-6243-8F49-ADC5-21F4A592CE9B}" srcOrd="0" destOrd="0" presId="urn:microsoft.com/office/officeart/2005/8/layout/radial6"/>
    <dgm:cxn modelId="{0E1E6D3C-837D-7F43-8DF5-20DB61B81E3B}" srcId="{4B515E8F-C1D4-F946-BDC3-AF47D66460DE}" destId="{2FB70B73-43D8-5743-8C27-A5C03A14342F}" srcOrd="0" destOrd="0" parTransId="{A2F4BD9A-79D6-3C46-B389-8D0C0F34231B}" sibTransId="{A4E44CF2-51FD-E348-AB1E-75D21B54BFAC}"/>
    <dgm:cxn modelId="{2F7E6843-B192-9B48-9E70-1D11AAB33DE5}" srcId="{2FB70B73-43D8-5743-8C27-A5C03A14342F}" destId="{AB844D18-231F-7340-A720-26A8289F2D84}" srcOrd="4" destOrd="0" parTransId="{B634B12B-BF7B-354C-AEEA-92601B81696F}" sibTransId="{9E3A79EC-4565-1542-8E23-DC27B078723D}"/>
    <dgm:cxn modelId="{B70AB244-D8D0-F04F-ABCE-430CCD7E1201}" type="presOf" srcId="{9823B5CC-04A4-0E46-93EC-EF49E7115AD5}" destId="{6090B80E-E8AB-584D-9DB7-F2F3A0E8322B}" srcOrd="0" destOrd="0" presId="urn:microsoft.com/office/officeart/2005/8/layout/radial6"/>
    <dgm:cxn modelId="{9A47E05A-F8EE-9E41-901A-DCFB562B378D}" type="presOf" srcId="{3F58C8C3-258B-184C-8470-19F966DC5D62}" destId="{8D4B64BF-C644-7740-8494-4110F8C98551}" srcOrd="0" destOrd="0" presId="urn:microsoft.com/office/officeart/2005/8/layout/radial6"/>
    <dgm:cxn modelId="{19A59561-12AC-C24B-B152-2DBEE0531549}" type="presOf" srcId="{4B515E8F-C1D4-F946-BDC3-AF47D66460DE}" destId="{C730A4DA-A191-D840-A81B-E03D7A67410E}" srcOrd="0" destOrd="0" presId="urn:microsoft.com/office/officeart/2005/8/layout/radial6"/>
    <dgm:cxn modelId="{CFCCCB71-058A-994E-8A9B-425635E3703A}" srcId="{2FB70B73-43D8-5743-8C27-A5C03A14342F}" destId="{893D87EC-27C8-A444-A7B9-67F5B85D41AC}" srcOrd="3" destOrd="0" parTransId="{2C3CAA95-947A-A946-9091-3774C0F85958}" sibTransId="{F8ABB432-DE14-A246-B529-39A2FDAD0F31}"/>
    <dgm:cxn modelId="{BA32F575-F000-964A-8987-9D3B9C9931B5}" type="presOf" srcId="{641670CF-8DC8-7E47-A32F-2ACAF6102D7B}" destId="{25FBF94D-A953-C148-A0CA-184E028A19F6}" srcOrd="0" destOrd="0" presId="urn:microsoft.com/office/officeart/2005/8/layout/radial6"/>
    <dgm:cxn modelId="{440ADE7A-9792-6547-A518-36CA44F5ACB3}" srcId="{2FB70B73-43D8-5743-8C27-A5C03A14342F}" destId="{9823B5CC-04A4-0E46-93EC-EF49E7115AD5}" srcOrd="1" destOrd="0" parTransId="{4BC675BE-CAE3-6447-A429-119DF5A4A47B}" sibTransId="{49CDDF48-1D93-7640-B723-7F630E7C8B76}"/>
    <dgm:cxn modelId="{784F2491-6BD8-104F-9FE1-FEA6D0DA9E7B}" type="presOf" srcId="{DE0FCE55-8DE2-484B-8DC1-A304495262A1}" destId="{9A40E431-EF12-2642-B5D8-78865D7CF7B4}" srcOrd="0" destOrd="0" presId="urn:microsoft.com/office/officeart/2005/8/layout/radial6"/>
    <dgm:cxn modelId="{5C3BA29F-B0D2-A14F-88C7-1D96EB32E2AF}" srcId="{2FB70B73-43D8-5743-8C27-A5C03A14342F}" destId="{69459EF9-2FF9-5947-9CC0-2965C9DF511A}" srcOrd="0" destOrd="0" parTransId="{006670B7-B15D-2E40-A63C-24D6FE051A6C}" sibTransId="{8EE090F7-2FBD-764A-A16A-FD9BB205B927}"/>
    <dgm:cxn modelId="{19A256A1-CEFF-D644-AB88-F204F7A83A60}" srcId="{2FB70B73-43D8-5743-8C27-A5C03A14342F}" destId="{C12C5891-2720-3D41-A325-63D38B473902}" srcOrd="8" destOrd="0" parTransId="{B34CEC85-39C7-FD43-A687-2CD4C6E06403}" sibTransId="{B2FA0F71-5CDC-A84F-A064-6F9061F2085A}"/>
    <dgm:cxn modelId="{515FC7A1-5EF7-B947-ABFA-5C81C81027D7}" type="presOf" srcId="{C12C5891-2720-3D41-A325-63D38B473902}" destId="{CF278583-E964-C44E-AC45-D11BCF6BAF0C}" srcOrd="0" destOrd="0" presId="urn:microsoft.com/office/officeart/2005/8/layout/radial6"/>
    <dgm:cxn modelId="{05601DA4-4068-0141-89AC-8D58158EF184}" type="presOf" srcId="{9E3A79EC-4565-1542-8E23-DC27B078723D}" destId="{7FD12FC6-7A6D-0945-ABB9-F3D1CE462BDC}" srcOrd="0" destOrd="0" presId="urn:microsoft.com/office/officeart/2005/8/layout/radial6"/>
    <dgm:cxn modelId="{1BF3AABB-94CB-B748-BA30-DFDF45BD62CD}" type="presOf" srcId="{F3D2C16C-6532-F849-95C1-05968C8DF200}" destId="{84F8FD20-15B5-5A41-B1CC-E660570A08A9}" srcOrd="0" destOrd="0" presId="urn:microsoft.com/office/officeart/2005/8/layout/radial6"/>
    <dgm:cxn modelId="{981001BC-9E69-DF49-BEDD-2251E6968DF2}" type="presOf" srcId="{EC82B40A-FCB1-6342-921A-8F7BB7704351}" destId="{4F381B5B-8958-5C48-9CDA-385E20D116B6}" srcOrd="0" destOrd="0" presId="urn:microsoft.com/office/officeart/2005/8/layout/radial6"/>
    <dgm:cxn modelId="{657151C6-BEE0-474F-9E91-94C46D19717E}" type="presOf" srcId="{8EE090F7-2FBD-764A-A16A-FD9BB205B927}" destId="{25E07C14-CCA2-A341-8D5B-EC14DFCEA799}" srcOrd="0" destOrd="0" presId="urn:microsoft.com/office/officeart/2005/8/layout/radial6"/>
    <dgm:cxn modelId="{57C396D7-913D-7D48-B85B-C189A2972289}" type="presOf" srcId="{893D87EC-27C8-A444-A7B9-67F5B85D41AC}" destId="{0CDB2527-34D6-4B4A-84A3-93151D6A25E9}" srcOrd="0" destOrd="0" presId="urn:microsoft.com/office/officeart/2005/8/layout/radial6"/>
    <dgm:cxn modelId="{25A4BAD7-A83D-8E4A-AD65-2BBDF234A7D9}" srcId="{2FB70B73-43D8-5743-8C27-A5C03A14342F}" destId="{ECB04F2F-B7E9-2345-B1C1-58F98AACEEA4}" srcOrd="7" destOrd="0" parTransId="{BC81D8C7-D137-D140-8D2A-85AD36070DF2}" sibTransId="{E36A5626-3E23-D540-BB99-F6089E29985A}"/>
    <dgm:cxn modelId="{8DCA95E9-D309-D649-B6BC-83AEEADAA7D7}" srcId="{2FB70B73-43D8-5743-8C27-A5C03A14342F}" destId="{641670CF-8DC8-7E47-A32F-2ACAF6102D7B}" srcOrd="5" destOrd="0" parTransId="{07A23A5E-DF9C-364F-8508-284B10E384D3}" sibTransId="{F3D2C16C-6532-F849-95C1-05968C8DF200}"/>
    <dgm:cxn modelId="{ACD6C3EB-981E-AC40-BF70-45200C249EA0}" srcId="{2FB70B73-43D8-5743-8C27-A5C03A14342F}" destId="{3F58C8C3-258B-184C-8470-19F966DC5D62}" srcOrd="6" destOrd="0" parTransId="{528D6BCE-5EB9-974C-8E7D-A7C9914C131C}" sibTransId="{85584583-A228-DF4B-84A5-D5527BC0923C}"/>
    <dgm:cxn modelId="{69F0D2F1-3160-FD45-BA46-B0FD35080109}" srcId="{2FB70B73-43D8-5743-8C27-A5C03A14342F}" destId="{DE0FCE55-8DE2-484B-8DC1-A304495262A1}" srcOrd="2" destOrd="0" parTransId="{D607A55D-30DE-C043-AF31-8D1E0F7CFD24}" sibTransId="{EC82B40A-FCB1-6342-921A-8F7BB7704351}"/>
    <dgm:cxn modelId="{C231E9F9-0BA3-894E-AC8C-E79D1C3758C3}" type="presOf" srcId="{F8ABB432-DE14-A246-B529-39A2FDAD0F31}" destId="{F94E28A1-5114-0045-B4AE-CE153E24445B}" srcOrd="0" destOrd="0" presId="urn:microsoft.com/office/officeart/2005/8/layout/radial6"/>
    <dgm:cxn modelId="{450FD8FD-3044-D746-9097-BDCAEA1374E1}" type="presOf" srcId="{69459EF9-2FF9-5947-9CC0-2965C9DF511A}" destId="{19EEF7BB-DFD9-5341-A3FF-ABA5BE8B195E}" srcOrd="0" destOrd="0" presId="urn:microsoft.com/office/officeart/2005/8/layout/radial6"/>
    <dgm:cxn modelId="{4B21A54F-095A-494D-9414-8BDD88124994}" type="presParOf" srcId="{C730A4DA-A191-D840-A81B-E03D7A67410E}" destId="{6DA57740-E628-4B49-B89D-72BD39F71306}" srcOrd="0" destOrd="0" presId="urn:microsoft.com/office/officeart/2005/8/layout/radial6"/>
    <dgm:cxn modelId="{9A748099-D2D7-AA4C-B178-313FCFFA403C}" type="presParOf" srcId="{C730A4DA-A191-D840-A81B-E03D7A67410E}" destId="{19EEF7BB-DFD9-5341-A3FF-ABA5BE8B195E}" srcOrd="1" destOrd="0" presId="urn:microsoft.com/office/officeart/2005/8/layout/radial6"/>
    <dgm:cxn modelId="{260FF91E-848B-1647-AF96-0C11CFCC7336}" type="presParOf" srcId="{C730A4DA-A191-D840-A81B-E03D7A67410E}" destId="{319AD0D8-5629-7A4D-AD80-95642E6A2E33}" srcOrd="2" destOrd="0" presId="urn:microsoft.com/office/officeart/2005/8/layout/radial6"/>
    <dgm:cxn modelId="{404EE963-EC5C-8242-B725-F47541715E11}" type="presParOf" srcId="{C730A4DA-A191-D840-A81B-E03D7A67410E}" destId="{25E07C14-CCA2-A341-8D5B-EC14DFCEA799}" srcOrd="3" destOrd="0" presId="urn:microsoft.com/office/officeart/2005/8/layout/radial6"/>
    <dgm:cxn modelId="{3D9FC05A-B983-9F4D-8A28-5F652FA3AE26}" type="presParOf" srcId="{C730A4DA-A191-D840-A81B-E03D7A67410E}" destId="{6090B80E-E8AB-584D-9DB7-F2F3A0E8322B}" srcOrd="4" destOrd="0" presId="urn:microsoft.com/office/officeart/2005/8/layout/radial6"/>
    <dgm:cxn modelId="{74005F7A-FC15-184D-8A4C-FE92DD25AAC4}" type="presParOf" srcId="{C730A4DA-A191-D840-A81B-E03D7A67410E}" destId="{22E2D04D-DE22-4A43-96C1-7A395BD7BE77}" srcOrd="5" destOrd="0" presId="urn:microsoft.com/office/officeart/2005/8/layout/radial6"/>
    <dgm:cxn modelId="{DE65E6BE-C7A4-D34E-A9B6-AAE39C8F7B01}" type="presParOf" srcId="{C730A4DA-A191-D840-A81B-E03D7A67410E}" destId="{0E3AB8AF-BFA6-4D47-9AE8-531200B2D010}" srcOrd="6" destOrd="0" presId="urn:microsoft.com/office/officeart/2005/8/layout/radial6"/>
    <dgm:cxn modelId="{577FC95B-26F1-B249-BD60-932966804C1F}" type="presParOf" srcId="{C730A4DA-A191-D840-A81B-E03D7A67410E}" destId="{9A40E431-EF12-2642-B5D8-78865D7CF7B4}" srcOrd="7" destOrd="0" presId="urn:microsoft.com/office/officeart/2005/8/layout/radial6"/>
    <dgm:cxn modelId="{D89DB5E3-A6C6-194A-8F82-01A326E853F7}" type="presParOf" srcId="{C730A4DA-A191-D840-A81B-E03D7A67410E}" destId="{92C930A9-75D4-F344-A09A-A20DDE959F85}" srcOrd="8" destOrd="0" presId="urn:microsoft.com/office/officeart/2005/8/layout/radial6"/>
    <dgm:cxn modelId="{0EA4854E-E900-C743-92EC-76C8ABA48EAA}" type="presParOf" srcId="{C730A4DA-A191-D840-A81B-E03D7A67410E}" destId="{4F381B5B-8958-5C48-9CDA-385E20D116B6}" srcOrd="9" destOrd="0" presId="urn:microsoft.com/office/officeart/2005/8/layout/radial6"/>
    <dgm:cxn modelId="{36496121-319B-E14C-B883-171ABB4C6073}" type="presParOf" srcId="{C730A4DA-A191-D840-A81B-E03D7A67410E}" destId="{0CDB2527-34D6-4B4A-84A3-93151D6A25E9}" srcOrd="10" destOrd="0" presId="urn:microsoft.com/office/officeart/2005/8/layout/radial6"/>
    <dgm:cxn modelId="{C7624F2F-A89A-A548-BB8E-D7290E8AABD9}" type="presParOf" srcId="{C730A4DA-A191-D840-A81B-E03D7A67410E}" destId="{DADC9AB1-0EC3-9142-8363-82CA4925EA64}" srcOrd="11" destOrd="0" presId="urn:microsoft.com/office/officeart/2005/8/layout/radial6"/>
    <dgm:cxn modelId="{7F8462C3-3497-5D4B-ACBB-3C08E9091850}" type="presParOf" srcId="{C730A4DA-A191-D840-A81B-E03D7A67410E}" destId="{F94E28A1-5114-0045-B4AE-CE153E24445B}" srcOrd="12" destOrd="0" presId="urn:microsoft.com/office/officeart/2005/8/layout/radial6"/>
    <dgm:cxn modelId="{C02D55AC-C687-3A42-AF4B-1E0E0AC42228}" type="presParOf" srcId="{C730A4DA-A191-D840-A81B-E03D7A67410E}" destId="{DA570A2E-2024-8E43-9AF4-6341E35584E1}" srcOrd="13" destOrd="0" presId="urn:microsoft.com/office/officeart/2005/8/layout/radial6"/>
    <dgm:cxn modelId="{82986033-50D9-3840-9458-C8E78757F7F2}" type="presParOf" srcId="{C730A4DA-A191-D840-A81B-E03D7A67410E}" destId="{6DF05A4E-3212-1540-B118-418CE5BC44EB}" srcOrd="14" destOrd="0" presId="urn:microsoft.com/office/officeart/2005/8/layout/radial6"/>
    <dgm:cxn modelId="{A77FC565-CDFC-CC4D-9F13-B2BBCCE906B0}" type="presParOf" srcId="{C730A4DA-A191-D840-A81B-E03D7A67410E}" destId="{7FD12FC6-7A6D-0945-ABB9-F3D1CE462BDC}" srcOrd="15" destOrd="0" presId="urn:microsoft.com/office/officeart/2005/8/layout/radial6"/>
    <dgm:cxn modelId="{566FD5E6-E33A-4543-882F-17ADC3AD6B8F}" type="presParOf" srcId="{C730A4DA-A191-D840-A81B-E03D7A67410E}" destId="{25FBF94D-A953-C148-A0CA-184E028A19F6}" srcOrd="16" destOrd="0" presId="urn:microsoft.com/office/officeart/2005/8/layout/radial6"/>
    <dgm:cxn modelId="{4BFCE625-139C-1549-BBEF-D956F95BCFC8}" type="presParOf" srcId="{C730A4DA-A191-D840-A81B-E03D7A67410E}" destId="{63D52BBA-FAB2-3F44-B916-806C85318EFF}" srcOrd="17" destOrd="0" presId="urn:microsoft.com/office/officeart/2005/8/layout/radial6"/>
    <dgm:cxn modelId="{F28D64F1-ABAC-9E42-81FC-BBECB5AA06DA}" type="presParOf" srcId="{C730A4DA-A191-D840-A81B-E03D7A67410E}" destId="{84F8FD20-15B5-5A41-B1CC-E660570A08A9}" srcOrd="18" destOrd="0" presId="urn:microsoft.com/office/officeart/2005/8/layout/radial6"/>
    <dgm:cxn modelId="{8E503907-5A0A-8C46-A17F-22EBD45AABF2}" type="presParOf" srcId="{C730A4DA-A191-D840-A81B-E03D7A67410E}" destId="{8D4B64BF-C644-7740-8494-4110F8C98551}" srcOrd="19" destOrd="0" presId="urn:microsoft.com/office/officeart/2005/8/layout/radial6"/>
    <dgm:cxn modelId="{2CCB490F-DC65-2147-813C-2CC53FF9D94D}" type="presParOf" srcId="{C730A4DA-A191-D840-A81B-E03D7A67410E}" destId="{345FFC43-48E2-154E-89B3-72C1FDE381C2}" srcOrd="20" destOrd="0" presId="urn:microsoft.com/office/officeart/2005/8/layout/radial6"/>
    <dgm:cxn modelId="{1D6287B9-168F-E340-A5A8-3EE3F8990D43}" type="presParOf" srcId="{C730A4DA-A191-D840-A81B-E03D7A67410E}" destId="{929E276F-D29D-D648-B8EA-01BD50262658}" srcOrd="21" destOrd="0" presId="urn:microsoft.com/office/officeart/2005/8/layout/radial6"/>
    <dgm:cxn modelId="{A63559E6-EB2B-5044-9D23-C3919213DC64}" type="presParOf" srcId="{C730A4DA-A191-D840-A81B-E03D7A67410E}" destId="{9AA847EF-9EF6-C24A-96CD-E068FCDA55FA}" srcOrd="22" destOrd="0" presId="urn:microsoft.com/office/officeart/2005/8/layout/radial6"/>
    <dgm:cxn modelId="{8B99C6E7-B957-F24E-BD4E-F2877ABB41E1}" type="presParOf" srcId="{C730A4DA-A191-D840-A81B-E03D7A67410E}" destId="{862E0592-38C3-664A-99C7-D6FCDE3E8950}" srcOrd="23" destOrd="0" presId="urn:microsoft.com/office/officeart/2005/8/layout/radial6"/>
    <dgm:cxn modelId="{0943F60E-DA45-ED4D-B54F-6B4BAE208983}" type="presParOf" srcId="{C730A4DA-A191-D840-A81B-E03D7A67410E}" destId="{E39C969A-6243-8F49-ADC5-21F4A592CE9B}" srcOrd="24" destOrd="0" presId="urn:microsoft.com/office/officeart/2005/8/layout/radial6"/>
    <dgm:cxn modelId="{8D1BEB1A-971A-F943-B416-C26722858C9C}" type="presParOf" srcId="{C730A4DA-A191-D840-A81B-E03D7A67410E}" destId="{CF278583-E964-C44E-AC45-D11BCF6BAF0C}" srcOrd="25" destOrd="0" presId="urn:microsoft.com/office/officeart/2005/8/layout/radial6"/>
    <dgm:cxn modelId="{B8DB445D-F0D0-7B47-A7E9-96C42F99071C}" type="presParOf" srcId="{C730A4DA-A191-D840-A81B-E03D7A67410E}" destId="{3A8FDF86-A585-3E4F-8760-6DB2DF9FADE8}" srcOrd="26" destOrd="0" presId="urn:microsoft.com/office/officeart/2005/8/layout/radial6"/>
    <dgm:cxn modelId="{ADFD0BA1-DE10-CA4F-B12A-709AE10BFD3D}" type="presParOf" srcId="{C730A4DA-A191-D840-A81B-E03D7A67410E}" destId="{CFE435CB-0F8D-A641-ACD9-2C6786EF3ADA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670BC4-0503-FD49-88A6-0491F69080C0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0546037-DF34-D440-B28A-B4C8EADF9EFC}">
      <dgm:prSet phldrT="[Szöveg]"/>
      <dgm:spPr>
        <a:solidFill>
          <a:srgbClr val="FF0000"/>
        </a:solidFill>
      </dgm:spPr>
      <dgm:t>
        <a:bodyPr/>
        <a:lstStyle/>
        <a:p>
          <a:pPr algn="l"/>
          <a:r>
            <a:rPr lang="hu-HU" b="1"/>
            <a:t>Gyártó:</a:t>
          </a:r>
        </a:p>
        <a:p>
          <a:pPr algn="l"/>
          <a:r>
            <a:rPr lang="hu-HU"/>
            <a:t>Specifikáció</a:t>
          </a:r>
        </a:p>
        <a:p>
          <a:pPr algn="l"/>
          <a:r>
            <a:rPr lang="hu-HU"/>
            <a:t>Megfelelés</a:t>
          </a:r>
        </a:p>
      </dgm:t>
    </dgm:pt>
    <dgm:pt modelId="{8F53C104-4435-0A49-A019-CF30BB17D8A8}" type="parTrans" cxnId="{1032A0BA-2475-EE42-A281-8CDB2FBE34D2}">
      <dgm:prSet/>
      <dgm:spPr/>
      <dgm:t>
        <a:bodyPr/>
        <a:lstStyle/>
        <a:p>
          <a:endParaRPr lang="hu-HU"/>
        </a:p>
      </dgm:t>
    </dgm:pt>
    <dgm:pt modelId="{58B5F6D4-F254-B943-AC73-8D9B508607D0}" type="sibTrans" cxnId="{1032A0BA-2475-EE42-A281-8CDB2FBE34D2}">
      <dgm:prSet/>
      <dgm:spPr/>
      <dgm:t>
        <a:bodyPr/>
        <a:lstStyle/>
        <a:p>
          <a:endParaRPr lang="hu-HU"/>
        </a:p>
      </dgm:t>
    </dgm:pt>
    <dgm:pt modelId="{8DD09129-136A-2248-84F2-9AAEF532CD45}">
      <dgm:prSet phldrT="[Szöveg]"/>
      <dgm:spPr/>
      <dgm:t>
        <a:bodyPr/>
        <a:lstStyle/>
        <a:p>
          <a:pPr marL="498475" indent="0" algn="l">
            <a:tabLst/>
          </a:pPr>
          <a:r>
            <a:rPr lang="hu-HU" b="1"/>
            <a:t>Fogyasztó:</a:t>
          </a:r>
        </a:p>
        <a:p>
          <a:pPr marL="498475" indent="0" algn="l">
            <a:tabLst/>
          </a:pPr>
          <a:r>
            <a:rPr lang="hu-HU"/>
            <a:t>Elvárások</a:t>
          </a:r>
        </a:p>
        <a:p>
          <a:pPr marL="498475" indent="0" algn="l">
            <a:tabLst/>
          </a:pPr>
          <a:r>
            <a:rPr lang="hu-HU"/>
            <a:t>Érzékelés</a:t>
          </a:r>
        </a:p>
      </dgm:t>
    </dgm:pt>
    <dgm:pt modelId="{41BF7991-D91A-E34F-8BB0-CA92C3536940}" type="parTrans" cxnId="{D965ACB5-8347-184E-AFFC-61C19DB88F36}">
      <dgm:prSet/>
      <dgm:spPr/>
      <dgm:t>
        <a:bodyPr/>
        <a:lstStyle/>
        <a:p>
          <a:endParaRPr lang="hu-HU"/>
        </a:p>
      </dgm:t>
    </dgm:pt>
    <dgm:pt modelId="{43FDEAFC-5D5C-E840-B828-F6FD27E13B9A}" type="sibTrans" cxnId="{D965ACB5-8347-184E-AFFC-61C19DB88F36}">
      <dgm:prSet/>
      <dgm:spPr/>
      <dgm:t>
        <a:bodyPr/>
        <a:lstStyle/>
        <a:p>
          <a:endParaRPr lang="hu-HU"/>
        </a:p>
      </dgm:t>
    </dgm:pt>
    <dgm:pt modelId="{DB9B7926-4911-0249-8891-A6600F9E2ECC}" type="pres">
      <dgm:prSet presAssocID="{AE670BC4-0503-FD49-88A6-0491F69080C0}" presName="diagram" presStyleCnt="0">
        <dgm:presLayoutVars>
          <dgm:dir/>
          <dgm:resizeHandles val="exact"/>
        </dgm:presLayoutVars>
      </dgm:prSet>
      <dgm:spPr/>
    </dgm:pt>
    <dgm:pt modelId="{720C0A12-6D74-524D-B6E6-3D75D1A4A2F4}" type="pres">
      <dgm:prSet presAssocID="{30546037-DF34-D440-B28A-B4C8EADF9EFC}" presName="arrow" presStyleLbl="node1" presStyleIdx="0" presStyleCnt="2" custScaleY="75749">
        <dgm:presLayoutVars>
          <dgm:bulletEnabled val="1"/>
        </dgm:presLayoutVars>
      </dgm:prSet>
      <dgm:spPr/>
    </dgm:pt>
    <dgm:pt modelId="{1AF739EA-13DC-3447-8CEB-F56F0B70F57B}" type="pres">
      <dgm:prSet presAssocID="{8DD09129-136A-2248-84F2-9AAEF532CD45}" presName="arrow" presStyleLbl="node1" presStyleIdx="1" presStyleCnt="2" custScaleY="74361" custRadScaleRad="144894">
        <dgm:presLayoutVars>
          <dgm:bulletEnabled val="1"/>
        </dgm:presLayoutVars>
      </dgm:prSet>
      <dgm:spPr/>
    </dgm:pt>
  </dgm:ptLst>
  <dgm:cxnLst>
    <dgm:cxn modelId="{D965ACB5-8347-184E-AFFC-61C19DB88F36}" srcId="{AE670BC4-0503-FD49-88A6-0491F69080C0}" destId="{8DD09129-136A-2248-84F2-9AAEF532CD45}" srcOrd="1" destOrd="0" parTransId="{41BF7991-D91A-E34F-8BB0-CA92C3536940}" sibTransId="{43FDEAFC-5D5C-E840-B828-F6FD27E13B9A}"/>
    <dgm:cxn modelId="{1032A0BA-2475-EE42-A281-8CDB2FBE34D2}" srcId="{AE670BC4-0503-FD49-88A6-0491F69080C0}" destId="{30546037-DF34-D440-B28A-B4C8EADF9EFC}" srcOrd="0" destOrd="0" parTransId="{8F53C104-4435-0A49-A019-CF30BB17D8A8}" sibTransId="{58B5F6D4-F254-B943-AC73-8D9B508607D0}"/>
    <dgm:cxn modelId="{99788FC7-AC17-2842-80DA-2AF0D53CF8B2}" type="presOf" srcId="{8DD09129-136A-2248-84F2-9AAEF532CD45}" destId="{1AF739EA-13DC-3447-8CEB-F56F0B70F57B}" srcOrd="0" destOrd="0" presId="urn:microsoft.com/office/officeart/2005/8/layout/arrow5"/>
    <dgm:cxn modelId="{67F4C4D4-DF65-6E46-8C02-F7C2E3324C7C}" type="presOf" srcId="{AE670BC4-0503-FD49-88A6-0491F69080C0}" destId="{DB9B7926-4911-0249-8891-A6600F9E2ECC}" srcOrd="0" destOrd="0" presId="urn:microsoft.com/office/officeart/2005/8/layout/arrow5"/>
    <dgm:cxn modelId="{DB8173F3-59F3-6242-9C95-DA6A7D914838}" type="presOf" srcId="{30546037-DF34-D440-B28A-B4C8EADF9EFC}" destId="{720C0A12-6D74-524D-B6E6-3D75D1A4A2F4}" srcOrd="0" destOrd="0" presId="urn:microsoft.com/office/officeart/2005/8/layout/arrow5"/>
    <dgm:cxn modelId="{D8EF5716-9720-A244-8672-D20D4D0A2043}" type="presParOf" srcId="{DB9B7926-4911-0249-8891-A6600F9E2ECC}" destId="{720C0A12-6D74-524D-B6E6-3D75D1A4A2F4}" srcOrd="0" destOrd="0" presId="urn:microsoft.com/office/officeart/2005/8/layout/arrow5"/>
    <dgm:cxn modelId="{DF141BE1-6578-2C49-A2B5-501E91365872}" type="presParOf" srcId="{DB9B7926-4911-0249-8891-A6600F9E2ECC}" destId="{1AF739EA-13DC-3447-8CEB-F56F0B70F57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BECAA7-0DEA-0649-9674-D15F88FA31F0}" type="doc">
      <dgm:prSet loTypeId="urn:microsoft.com/office/officeart/2005/8/layout/process2" loCatId="cycle" qsTypeId="urn:microsoft.com/office/officeart/2005/8/quickstyle/simple4" qsCatId="simple" csTypeId="urn:microsoft.com/office/officeart/2005/8/colors/accent2_2" csCatId="accent2" phldr="1"/>
      <dgm:spPr/>
    </dgm:pt>
    <dgm:pt modelId="{C2C99FD9-DD15-1E46-9C50-7A89B582F0F7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1C9E49"/>
          </a:solidFill>
        </a:ln>
      </dgm:spPr>
      <dgm:t>
        <a:bodyPr/>
        <a:lstStyle/>
        <a:p>
          <a:r>
            <a:rPr lang="en-US" b="0" i="0">
              <a:solidFill>
                <a:srgbClr val="00B050"/>
              </a:solidFill>
              <a:latin typeface="Helvetica Neue Light"/>
              <a:cs typeface="Helvetica Neue Light"/>
            </a:rPr>
            <a:t>Növény</a:t>
          </a:r>
        </a:p>
      </dgm:t>
    </dgm:pt>
    <dgm:pt modelId="{739BD266-F143-4C4E-928A-09FA57EE9666}" type="parTrans" cxnId="{D2B5EB85-8DED-FD43-A43F-67EFF4AA7D33}">
      <dgm:prSet/>
      <dgm:spPr/>
      <dgm:t>
        <a:bodyPr/>
        <a:lstStyle/>
        <a:p>
          <a:endParaRPr lang="en-US"/>
        </a:p>
      </dgm:t>
    </dgm:pt>
    <dgm:pt modelId="{4A3A5888-3E80-5547-BD1F-C87469C96C39}" type="sibTrans" cxnId="{D2B5EB85-8DED-FD43-A43F-67EFF4AA7D33}">
      <dgm:prSet/>
      <dgm:spPr/>
      <dgm:t>
        <a:bodyPr/>
        <a:lstStyle/>
        <a:p>
          <a:endParaRPr lang="en-US"/>
        </a:p>
      </dgm:t>
    </dgm:pt>
    <dgm:pt modelId="{379BBAC1-053D-2B49-A6C1-CA65866E801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1C9E49"/>
          </a:solidFill>
        </a:ln>
      </dgm:spPr>
      <dgm:t>
        <a:bodyPr/>
        <a:lstStyle/>
        <a:p>
          <a:r>
            <a:rPr lang="en-US" b="0" i="0">
              <a:solidFill>
                <a:srgbClr val="00B050"/>
              </a:solidFill>
              <a:latin typeface="Helvetica Neue Light"/>
              <a:cs typeface="Helvetica Neue Light"/>
            </a:rPr>
            <a:t>Kereskedelem</a:t>
          </a:r>
        </a:p>
      </dgm:t>
    </dgm:pt>
    <dgm:pt modelId="{0D67C0FB-9D1F-934B-A6C3-70FBAF4A3981}" type="parTrans" cxnId="{B3D9E39E-930B-ED44-9B1D-EBF55F51A4A5}">
      <dgm:prSet/>
      <dgm:spPr/>
      <dgm:t>
        <a:bodyPr/>
        <a:lstStyle/>
        <a:p>
          <a:endParaRPr lang="en-US"/>
        </a:p>
      </dgm:t>
    </dgm:pt>
    <dgm:pt modelId="{775E8B9D-DEEA-BB45-8C85-D4A88B3C88C3}" type="sibTrans" cxnId="{B3D9E39E-930B-ED44-9B1D-EBF55F51A4A5}">
      <dgm:prSet/>
      <dgm:spPr/>
      <dgm:t>
        <a:bodyPr/>
        <a:lstStyle/>
        <a:p>
          <a:endParaRPr lang="en-US"/>
        </a:p>
      </dgm:t>
    </dgm:pt>
    <dgm:pt modelId="{8DF2BA4F-B32D-7547-8F1D-D9584A1D8E8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1C9E49"/>
          </a:solidFill>
        </a:ln>
      </dgm:spPr>
      <dgm:t>
        <a:bodyPr/>
        <a:lstStyle/>
        <a:p>
          <a:r>
            <a:rPr lang="en-US" b="0" i="0">
              <a:solidFill>
                <a:srgbClr val="00B050"/>
              </a:solidFill>
              <a:latin typeface="Helvetica Neue Light"/>
              <a:cs typeface="Helvetica Neue Light"/>
            </a:rPr>
            <a:t>Fogyasztó</a:t>
          </a:r>
        </a:p>
      </dgm:t>
    </dgm:pt>
    <dgm:pt modelId="{1232EBF8-7AB9-4D47-90E7-12ECD798E20B}" type="parTrans" cxnId="{8EAFA997-455A-BF48-A50A-5B000D74A760}">
      <dgm:prSet/>
      <dgm:spPr/>
      <dgm:t>
        <a:bodyPr/>
        <a:lstStyle/>
        <a:p>
          <a:endParaRPr lang="en-US"/>
        </a:p>
      </dgm:t>
    </dgm:pt>
    <dgm:pt modelId="{A4C38E66-89DA-0C42-8AB9-07EA7595086B}" type="sibTrans" cxnId="{8EAFA997-455A-BF48-A50A-5B000D74A760}">
      <dgm:prSet/>
      <dgm:spPr/>
      <dgm:t>
        <a:bodyPr/>
        <a:lstStyle/>
        <a:p>
          <a:endParaRPr lang="en-US"/>
        </a:p>
      </dgm:t>
    </dgm:pt>
    <dgm:pt modelId="{13085EEB-36F9-2D4F-8F4B-1697F1A1419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1C9E49"/>
          </a:solidFill>
        </a:ln>
      </dgm:spPr>
      <dgm:t>
        <a:bodyPr/>
        <a:lstStyle/>
        <a:p>
          <a:r>
            <a:rPr lang="en-US" b="0" i="0">
              <a:solidFill>
                <a:srgbClr val="00B050"/>
              </a:solidFill>
              <a:latin typeface="Helvetica Neue Light"/>
              <a:cs typeface="Helvetica Neue Light"/>
            </a:rPr>
            <a:t>Feldolgozás</a:t>
          </a:r>
        </a:p>
      </dgm:t>
    </dgm:pt>
    <dgm:pt modelId="{883E4550-36AD-9649-897B-832F16EA57B9}" type="parTrans" cxnId="{31EEF352-DF8A-4740-8853-9BE22CC9F099}">
      <dgm:prSet/>
      <dgm:spPr/>
      <dgm:t>
        <a:bodyPr/>
        <a:lstStyle/>
        <a:p>
          <a:endParaRPr lang="en-US"/>
        </a:p>
      </dgm:t>
    </dgm:pt>
    <dgm:pt modelId="{EDEA7006-E871-3E46-8ABA-407D927B4B09}" type="sibTrans" cxnId="{31EEF352-DF8A-4740-8853-9BE22CC9F099}">
      <dgm:prSet/>
      <dgm:spPr/>
      <dgm:t>
        <a:bodyPr/>
        <a:lstStyle/>
        <a:p>
          <a:endParaRPr lang="en-US"/>
        </a:p>
      </dgm:t>
    </dgm:pt>
    <dgm:pt modelId="{3F576C50-A3F0-E348-8850-9996D867C50D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1C9E49"/>
          </a:solidFill>
        </a:ln>
      </dgm:spPr>
      <dgm:t>
        <a:bodyPr/>
        <a:lstStyle/>
        <a:p>
          <a:r>
            <a:rPr lang="en-US" b="0" i="0">
              <a:solidFill>
                <a:srgbClr val="00B050"/>
              </a:solidFill>
              <a:latin typeface="Helvetica Neue Light"/>
              <a:cs typeface="Helvetica Neue Light"/>
            </a:rPr>
            <a:t>Vágás</a:t>
          </a:r>
        </a:p>
      </dgm:t>
    </dgm:pt>
    <dgm:pt modelId="{D8997D4A-390E-F648-9ABE-FBAF8C26523D}" type="parTrans" cxnId="{720C4CE5-0F71-A04E-9D77-B7A792C70046}">
      <dgm:prSet/>
      <dgm:spPr/>
      <dgm:t>
        <a:bodyPr/>
        <a:lstStyle/>
        <a:p>
          <a:endParaRPr lang="en-US"/>
        </a:p>
      </dgm:t>
    </dgm:pt>
    <dgm:pt modelId="{34C8F691-080F-454D-8D63-1004DA7CCD4A}" type="sibTrans" cxnId="{720C4CE5-0F71-A04E-9D77-B7A792C70046}">
      <dgm:prSet/>
      <dgm:spPr/>
      <dgm:t>
        <a:bodyPr/>
        <a:lstStyle/>
        <a:p>
          <a:endParaRPr lang="en-US"/>
        </a:p>
      </dgm:t>
    </dgm:pt>
    <dgm:pt modelId="{BBFBBAEF-47FC-284C-AC79-4EF05FA6136D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1C9E49"/>
          </a:solidFill>
        </a:ln>
      </dgm:spPr>
      <dgm:t>
        <a:bodyPr/>
        <a:lstStyle/>
        <a:p>
          <a:r>
            <a:rPr lang="en-US" b="0" i="0">
              <a:solidFill>
                <a:srgbClr val="00B050"/>
              </a:solidFill>
              <a:latin typeface="Helvetica Neue Light"/>
              <a:cs typeface="Helvetica Neue Light"/>
            </a:rPr>
            <a:t>Farm</a:t>
          </a:r>
        </a:p>
      </dgm:t>
    </dgm:pt>
    <dgm:pt modelId="{6364B76A-8F78-6144-987D-C1CD311F3BCB}" type="parTrans" cxnId="{2C2064C6-8489-B246-B59C-B4B212BCC77E}">
      <dgm:prSet/>
      <dgm:spPr/>
      <dgm:t>
        <a:bodyPr/>
        <a:lstStyle/>
        <a:p>
          <a:endParaRPr lang="en-US"/>
        </a:p>
      </dgm:t>
    </dgm:pt>
    <dgm:pt modelId="{E6A190C4-F33B-F943-BB8A-B1D0CA688D37}" type="sibTrans" cxnId="{2C2064C6-8489-B246-B59C-B4B212BCC77E}">
      <dgm:prSet/>
      <dgm:spPr/>
      <dgm:t>
        <a:bodyPr/>
        <a:lstStyle/>
        <a:p>
          <a:endParaRPr lang="en-US"/>
        </a:p>
      </dgm:t>
    </dgm:pt>
    <dgm:pt modelId="{63E0D845-D625-BA4C-B976-CCD5BDA31D0F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1C9E49"/>
          </a:solidFill>
        </a:ln>
      </dgm:spPr>
      <dgm:t>
        <a:bodyPr/>
        <a:lstStyle/>
        <a:p>
          <a:r>
            <a:rPr lang="en-US" b="0" i="0">
              <a:solidFill>
                <a:srgbClr val="00B050"/>
              </a:solidFill>
              <a:latin typeface="Helvetica Neue Light"/>
              <a:cs typeface="Helvetica Neue Light"/>
            </a:rPr>
            <a:t>Takarmány</a:t>
          </a:r>
        </a:p>
      </dgm:t>
    </dgm:pt>
    <dgm:pt modelId="{D36E25B2-4C19-4E45-A897-6C99753E9422}" type="parTrans" cxnId="{8CEF9CB1-4825-0543-A039-B9F2EC1D91E1}">
      <dgm:prSet/>
      <dgm:spPr/>
      <dgm:t>
        <a:bodyPr/>
        <a:lstStyle/>
        <a:p>
          <a:endParaRPr lang="en-US"/>
        </a:p>
      </dgm:t>
    </dgm:pt>
    <dgm:pt modelId="{845C0568-E360-594A-9FB4-13F469EF60EC}" type="sibTrans" cxnId="{8CEF9CB1-4825-0543-A039-B9F2EC1D91E1}">
      <dgm:prSet/>
      <dgm:spPr/>
      <dgm:t>
        <a:bodyPr/>
        <a:lstStyle/>
        <a:p>
          <a:endParaRPr lang="en-US"/>
        </a:p>
      </dgm:t>
    </dgm:pt>
    <dgm:pt modelId="{94893389-7B0B-B649-9B4E-5E4FC80FFCCF}" type="pres">
      <dgm:prSet presAssocID="{9ABECAA7-0DEA-0649-9674-D15F88FA31F0}" presName="linearFlow" presStyleCnt="0">
        <dgm:presLayoutVars>
          <dgm:resizeHandles val="exact"/>
        </dgm:presLayoutVars>
      </dgm:prSet>
      <dgm:spPr/>
    </dgm:pt>
    <dgm:pt modelId="{A1C0889A-F853-D948-9D99-8BA5248D62B5}" type="pres">
      <dgm:prSet presAssocID="{C2C99FD9-DD15-1E46-9C50-7A89B582F0F7}" presName="node" presStyleLbl="node1" presStyleIdx="0" presStyleCnt="7">
        <dgm:presLayoutVars>
          <dgm:bulletEnabled val="1"/>
        </dgm:presLayoutVars>
      </dgm:prSet>
      <dgm:spPr/>
    </dgm:pt>
    <dgm:pt modelId="{561D95E7-7037-A842-8232-A309FA638682}" type="pres">
      <dgm:prSet presAssocID="{4A3A5888-3E80-5547-BD1F-C87469C96C39}" presName="sibTrans" presStyleLbl="sibTrans2D1" presStyleIdx="0" presStyleCnt="6"/>
      <dgm:spPr/>
    </dgm:pt>
    <dgm:pt modelId="{34FCC28C-8041-DB41-AFB3-3EDB5ACD3C8A}" type="pres">
      <dgm:prSet presAssocID="{4A3A5888-3E80-5547-BD1F-C87469C96C39}" presName="connectorText" presStyleLbl="sibTrans2D1" presStyleIdx="0" presStyleCnt="6"/>
      <dgm:spPr/>
    </dgm:pt>
    <dgm:pt modelId="{B80BD7C7-5AA9-0C47-B9F0-555DFBB13FF1}" type="pres">
      <dgm:prSet presAssocID="{63E0D845-D625-BA4C-B976-CCD5BDA31D0F}" presName="node" presStyleLbl="node1" presStyleIdx="1" presStyleCnt="7">
        <dgm:presLayoutVars>
          <dgm:bulletEnabled val="1"/>
        </dgm:presLayoutVars>
      </dgm:prSet>
      <dgm:spPr/>
    </dgm:pt>
    <dgm:pt modelId="{9337F52D-44F5-AC4C-BFA7-B6B321550DAE}" type="pres">
      <dgm:prSet presAssocID="{845C0568-E360-594A-9FB4-13F469EF60EC}" presName="sibTrans" presStyleLbl="sibTrans2D1" presStyleIdx="1" presStyleCnt="6"/>
      <dgm:spPr/>
    </dgm:pt>
    <dgm:pt modelId="{84F642B3-FCFF-A94B-A131-1115E96A2B6B}" type="pres">
      <dgm:prSet presAssocID="{845C0568-E360-594A-9FB4-13F469EF60EC}" presName="connectorText" presStyleLbl="sibTrans2D1" presStyleIdx="1" presStyleCnt="6"/>
      <dgm:spPr/>
    </dgm:pt>
    <dgm:pt modelId="{EAEB6A90-5F56-7043-9CF1-4ADDAC1320C7}" type="pres">
      <dgm:prSet presAssocID="{BBFBBAEF-47FC-284C-AC79-4EF05FA6136D}" presName="node" presStyleLbl="node1" presStyleIdx="2" presStyleCnt="7">
        <dgm:presLayoutVars>
          <dgm:bulletEnabled val="1"/>
        </dgm:presLayoutVars>
      </dgm:prSet>
      <dgm:spPr/>
    </dgm:pt>
    <dgm:pt modelId="{5A9FA2DA-E9D4-6E41-B4BD-286614D0562D}" type="pres">
      <dgm:prSet presAssocID="{E6A190C4-F33B-F943-BB8A-B1D0CA688D37}" presName="sibTrans" presStyleLbl="sibTrans2D1" presStyleIdx="2" presStyleCnt="6"/>
      <dgm:spPr/>
    </dgm:pt>
    <dgm:pt modelId="{29D666DA-5AB1-4449-A3A4-A941810672E6}" type="pres">
      <dgm:prSet presAssocID="{E6A190C4-F33B-F943-BB8A-B1D0CA688D37}" presName="connectorText" presStyleLbl="sibTrans2D1" presStyleIdx="2" presStyleCnt="6"/>
      <dgm:spPr/>
    </dgm:pt>
    <dgm:pt modelId="{02550FC9-A608-CC40-BE0D-530D0879E0A4}" type="pres">
      <dgm:prSet presAssocID="{3F576C50-A3F0-E348-8850-9996D867C50D}" presName="node" presStyleLbl="node1" presStyleIdx="3" presStyleCnt="7">
        <dgm:presLayoutVars>
          <dgm:bulletEnabled val="1"/>
        </dgm:presLayoutVars>
      </dgm:prSet>
      <dgm:spPr/>
    </dgm:pt>
    <dgm:pt modelId="{C56EA393-DF93-874E-BA4A-76903EF84C48}" type="pres">
      <dgm:prSet presAssocID="{34C8F691-080F-454D-8D63-1004DA7CCD4A}" presName="sibTrans" presStyleLbl="sibTrans2D1" presStyleIdx="3" presStyleCnt="6"/>
      <dgm:spPr/>
    </dgm:pt>
    <dgm:pt modelId="{C8812D40-785F-3745-928D-C6FED9A4057F}" type="pres">
      <dgm:prSet presAssocID="{34C8F691-080F-454D-8D63-1004DA7CCD4A}" presName="connectorText" presStyleLbl="sibTrans2D1" presStyleIdx="3" presStyleCnt="6"/>
      <dgm:spPr/>
    </dgm:pt>
    <dgm:pt modelId="{8146A671-70C1-DA4B-AF01-18DB61F2A57A}" type="pres">
      <dgm:prSet presAssocID="{13085EEB-36F9-2D4F-8F4B-1697F1A14198}" presName="node" presStyleLbl="node1" presStyleIdx="4" presStyleCnt="7">
        <dgm:presLayoutVars>
          <dgm:bulletEnabled val="1"/>
        </dgm:presLayoutVars>
      </dgm:prSet>
      <dgm:spPr/>
    </dgm:pt>
    <dgm:pt modelId="{FA238D63-B97C-4B49-9A98-FBF26086B0BA}" type="pres">
      <dgm:prSet presAssocID="{EDEA7006-E871-3E46-8ABA-407D927B4B09}" presName="sibTrans" presStyleLbl="sibTrans2D1" presStyleIdx="4" presStyleCnt="6"/>
      <dgm:spPr/>
    </dgm:pt>
    <dgm:pt modelId="{07AB5162-7605-CE4B-993A-0B06E5E259DD}" type="pres">
      <dgm:prSet presAssocID="{EDEA7006-E871-3E46-8ABA-407D927B4B09}" presName="connectorText" presStyleLbl="sibTrans2D1" presStyleIdx="4" presStyleCnt="6"/>
      <dgm:spPr/>
    </dgm:pt>
    <dgm:pt modelId="{91E4E3AA-FFF4-7B4C-80A4-97D461C52C5D}" type="pres">
      <dgm:prSet presAssocID="{379BBAC1-053D-2B49-A6C1-CA65866E8018}" presName="node" presStyleLbl="node1" presStyleIdx="5" presStyleCnt="7">
        <dgm:presLayoutVars>
          <dgm:bulletEnabled val="1"/>
        </dgm:presLayoutVars>
      </dgm:prSet>
      <dgm:spPr/>
    </dgm:pt>
    <dgm:pt modelId="{1873CD7F-E888-354C-9408-2FA7F27C182D}" type="pres">
      <dgm:prSet presAssocID="{775E8B9D-DEEA-BB45-8C85-D4A88B3C88C3}" presName="sibTrans" presStyleLbl="sibTrans2D1" presStyleIdx="5" presStyleCnt="6"/>
      <dgm:spPr/>
    </dgm:pt>
    <dgm:pt modelId="{A7F29F0E-93E9-6A40-88A4-0D47B1F4B26B}" type="pres">
      <dgm:prSet presAssocID="{775E8B9D-DEEA-BB45-8C85-D4A88B3C88C3}" presName="connectorText" presStyleLbl="sibTrans2D1" presStyleIdx="5" presStyleCnt="6"/>
      <dgm:spPr/>
    </dgm:pt>
    <dgm:pt modelId="{3165936B-F2A1-B54E-99B2-541D82540292}" type="pres">
      <dgm:prSet presAssocID="{8DF2BA4F-B32D-7547-8F1D-D9584A1D8E86}" presName="node" presStyleLbl="node1" presStyleIdx="6" presStyleCnt="7">
        <dgm:presLayoutVars>
          <dgm:bulletEnabled val="1"/>
        </dgm:presLayoutVars>
      </dgm:prSet>
      <dgm:spPr/>
    </dgm:pt>
  </dgm:ptLst>
  <dgm:cxnLst>
    <dgm:cxn modelId="{C78A5500-C1E2-BB4B-895C-8AA791A824DB}" type="presOf" srcId="{E6A190C4-F33B-F943-BB8A-B1D0CA688D37}" destId="{5A9FA2DA-E9D4-6E41-B4BD-286614D0562D}" srcOrd="0" destOrd="0" presId="urn:microsoft.com/office/officeart/2005/8/layout/process2"/>
    <dgm:cxn modelId="{C789940E-7B4F-C448-B0FC-12B0614B74D5}" type="presOf" srcId="{775E8B9D-DEEA-BB45-8C85-D4A88B3C88C3}" destId="{1873CD7F-E888-354C-9408-2FA7F27C182D}" srcOrd="0" destOrd="0" presId="urn:microsoft.com/office/officeart/2005/8/layout/process2"/>
    <dgm:cxn modelId="{C956D113-E554-E542-AB89-730643840D58}" type="presOf" srcId="{379BBAC1-053D-2B49-A6C1-CA65866E8018}" destId="{91E4E3AA-FFF4-7B4C-80A4-97D461C52C5D}" srcOrd="0" destOrd="0" presId="urn:microsoft.com/office/officeart/2005/8/layout/process2"/>
    <dgm:cxn modelId="{24257321-D0E8-084C-A362-A62FC68737D1}" type="presOf" srcId="{3F576C50-A3F0-E348-8850-9996D867C50D}" destId="{02550FC9-A608-CC40-BE0D-530D0879E0A4}" srcOrd="0" destOrd="0" presId="urn:microsoft.com/office/officeart/2005/8/layout/process2"/>
    <dgm:cxn modelId="{91F2492B-3168-C642-A06F-EE51A917C857}" type="presOf" srcId="{34C8F691-080F-454D-8D63-1004DA7CCD4A}" destId="{C8812D40-785F-3745-928D-C6FED9A4057F}" srcOrd="1" destOrd="0" presId="urn:microsoft.com/office/officeart/2005/8/layout/process2"/>
    <dgm:cxn modelId="{74978A44-2C9A-5342-9475-DD2C180FA2E3}" type="presOf" srcId="{775E8B9D-DEEA-BB45-8C85-D4A88B3C88C3}" destId="{A7F29F0E-93E9-6A40-88A4-0D47B1F4B26B}" srcOrd="1" destOrd="0" presId="urn:microsoft.com/office/officeart/2005/8/layout/process2"/>
    <dgm:cxn modelId="{31EEF352-DF8A-4740-8853-9BE22CC9F099}" srcId="{9ABECAA7-0DEA-0649-9674-D15F88FA31F0}" destId="{13085EEB-36F9-2D4F-8F4B-1697F1A14198}" srcOrd="4" destOrd="0" parTransId="{883E4550-36AD-9649-897B-832F16EA57B9}" sibTransId="{EDEA7006-E871-3E46-8ABA-407D927B4B09}"/>
    <dgm:cxn modelId="{72039657-D185-D143-89C1-695FA6B43072}" type="presOf" srcId="{EDEA7006-E871-3E46-8ABA-407D927B4B09}" destId="{FA238D63-B97C-4B49-9A98-FBF26086B0BA}" srcOrd="0" destOrd="0" presId="urn:microsoft.com/office/officeart/2005/8/layout/process2"/>
    <dgm:cxn modelId="{8CFBF966-3626-6F48-83B8-4301D92722DD}" type="presOf" srcId="{13085EEB-36F9-2D4F-8F4B-1697F1A14198}" destId="{8146A671-70C1-DA4B-AF01-18DB61F2A57A}" srcOrd="0" destOrd="0" presId="urn:microsoft.com/office/officeart/2005/8/layout/process2"/>
    <dgm:cxn modelId="{164D9668-5F8C-144C-9B24-15DFC8E0BFF5}" type="presOf" srcId="{4A3A5888-3E80-5547-BD1F-C87469C96C39}" destId="{34FCC28C-8041-DB41-AFB3-3EDB5ACD3C8A}" srcOrd="1" destOrd="0" presId="urn:microsoft.com/office/officeart/2005/8/layout/process2"/>
    <dgm:cxn modelId="{4FF3006F-9FCA-3244-81B4-C93FE64FB5A8}" type="presOf" srcId="{63E0D845-D625-BA4C-B976-CCD5BDA31D0F}" destId="{B80BD7C7-5AA9-0C47-B9F0-555DFBB13FF1}" srcOrd="0" destOrd="0" presId="urn:microsoft.com/office/officeart/2005/8/layout/process2"/>
    <dgm:cxn modelId="{FBE8BF72-C30C-1D47-B04B-4810AC8777F3}" type="presOf" srcId="{4A3A5888-3E80-5547-BD1F-C87469C96C39}" destId="{561D95E7-7037-A842-8232-A309FA638682}" srcOrd="0" destOrd="0" presId="urn:microsoft.com/office/officeart/2005/8/layout/process2"/>
    <dgm:cxn modelId="{3C2E8C7E-D448-0D43-8355-0A18987A86B4}" type="presOf" srcId="{9ABECAA7-0DEA-0649-9674-D15F88FA31F0}" destId="{94893389-7B0B-B649-9B4E-5E4FC80FFCCF}" srcOrd="0" destOrd="0" presId="urn:microsoft.com/office/officeart/2005/8/layout/process2"/>
    <dgm:cxn modelId="{D2B5EB85-8DED-FD43-A43F-67EFF4AA7D33}" srcId="{9ABECAA7-0DEA-0649-9674-D15F88FA31F0}" destId="{C2C99FD9-DD15-1E46-9C50-7A89B582F0F7}" srcOrd="0" destOrd="0" parTransId="{739BD266-F143-4C4E-928A-09FA57EE9666}" sibTransId="{4A3A5888-3E80-5547-BD1F-C87469C96C39}"/>
    <dgm:cxn modelId="{077EAA8C-0EE4-8644-89F7-6D7F00DFF684}" type="presOf" srcId="{EDEA7006-E871-3E46-8ABA-407D927B4B09}" destId="{07AB5162-7605-CE4B-993A-0B06E5E259DD}" srcOrd="1" destOrd="0" presId="urn:microsoft.com/office/officeart/2005/8/layout/process2"/>
    <dgm:cxn modelId="{90900D8E-40BF-A944-BDAA-71F40646A4A0}" type="presOf" srcId="{34C8F691-080F-454D-8D63-1004DA7CCD4A}" destId="{C56EA393-DF93-874E-BA4A-76903EF84C48}" srcOrd="0" destOrd="0" presId="urn:microsoft.com/office/officeart/2005/8/layout/process2"/>
    <dgm:cxn modelId="{98917491-544D-0F4B-9FD4-E112903481D8}" type="presOf" srcId="{BBFBBAEF-47FC-284C-AC79-4EF05FA6136D}" destId="{EAEB6A90-5F56-7043-9CF1-4ADDAC1320C7}" srcOrd="0" destOrd="0" presId="urn:microsoft.com/office/officeart/2005/8/layout/process2"/>
    <dgm:cxn modelId="{8EAFA997-455A-BF48-A50A-5B000D74A760}" srcId="{9ABECAA7-0DEA-0649-9674-D15F88FA31F0}" destId="{8DF2BA4F-B32D-7547-8F1D-D9584A1D8E86}" srcOrd="6" destOrd="0" parTransId="{1232EBF8-7AB9-4D47-90E7-12ECD798E20B}" sibTransId="{A4C38E66-89DA-0C42-8AB9-07EA7595086B}"/>
    <dgm:cxn modelId="{B3D9E39E-930B-ED44-9B1D-EBF55F51A4A5}" srcId="{9ABECAA7-0DEA-0649-9674-D15F88FA31F0}" destId="{379BBAC1-053D-2B49-A6C1-CA65866E8018}" srcOrd="5" destOrd="0" parTransId="{0D67C0FB-9D1F-934B-A6C3-70FBAF4A3981}" sibTransId="{775E8B9D-DEEA-BB45-8C85-D4A88B3C88C3}"/>
    <dgm:cxn modelId="{AEF1AFA9-7CCE-BE4E-9EB7-A1811D4BF4FC}" type="presOf" srcId="{8DF2BA4F-B32D-7547-8F1D-D9584A1D8E86}" destId="{3165936B-F2A1-B54E-99B2-541D82540292}" srcOrd="0" destOrd="0" presId="urn:microsoft.com/office/officeart/2005/8/layout/process2"/>
    <dgm:cxn modelId="{2D7327AF-8A50-EC47-B4C1-9CDFF9D17015}" type="presOf" srcId="{845C0568-E360-594A-9FB4-13F469EF60EC}" destId="{84F642B3-FCFF-A94B-A131-1115E96A2B6B}" srcOrd="1" destOrd="0" presId="urn:microsoft.com/office/officeart/2005/8/layout/process2"/>
    <dgm:cxn modelId="{8CEF9CB1-4825-0543-A039-B9F2EC1D91E1}" srcId="{9ABECAA7-0DEA-0649-9674-D15F88FA31F0}" destId="{63E0D845-D625-BA4C-B976-CCD5BDA31D0F}" srcOrd="1" destOrd="0" parTransId="{D36E25B2-4C19-4E45-A897-6C99753E9422}" sibTransId="{845C0568-E360-594A-9FB4-13F469EF60EC}"/>
    <dgm:cxn modelId="{2C2064C6-8489-B246-B59C-B4B212BCC77E}" srcId="{9ABECAA7-0DEA-0649-9674-D15F88FA31F0}" destId="{BBFBBAEF-47FC-284C-AC79-4EF05FA6136D}" srcOrd="2" destOrd="0" parTransId="{6364B76A-8F78-6144-987D-C1CD311F3BCB}" sibTransId="{E6A190C4-F33B-F943-BB8A-B1D0CA688D37}"/>
    <dgm:cxn modelId="{0D2B81CD-B2A6-4749-8A19-3B25B03DAFA0}" type="presOf" srcId="{E6A190C4-F33B-F943-BB8A-B1D0CA688D37}" destId="{29D666DA-5AB1-4449-A3A4-A941810672E6}" srcOrd="1" destOrd="0" presId="urn:microsoft.com/office/officeart/2005/8/layout/process2"/>
    <dgm:cxn modelId="{720C4CE5-0F71-A04E-9D77-B7A792C70046}" srcId="{9ABECAA7-0DEA-0649-9674-D15F88FA31F0}" destId="{3F576C50-A3F0-E348-8850-9996D867C50D}" srcOrd="3" destOrd="0" parTransId="{D8997D4A-390E-F648-9ABE-FBAF8C26523D}" sibTransId="{34C8F691-080F-454D-8D63-1004DA7CCD4A}"/>
    <dgm:cxn modelId="{5AB643E7-433A-2042-AF3F-4836FA8ACFF3}" type="presOf" srcId="{845C0568-E360-594A-9FB4-13F469EF60EC}" destId="{9337F52D-44F5-AC4C-BFA7-B6B321550DAE}" srcOrd="0" destOrd="0" presId="urn:microsoft.com/office/officeart/2005/8/layout/process2"/>
    <dgm:cxn modelId="{807682F4-EEC6-344D-A46C-8B30753FF36E}" type="presOf" srcId="{C2C99FD9-DD15-1E46-9C50-7A89B582F0F7}" destId="{A1C0889A-F853-D948-9D99-8BA5248D62B5}" srcOrd="0" destOrd="0" presId="urn:microsoft.com/office/officeart/2005/8/layout/process2"/>
    <dgm:cxn modelId="{58E339E7-9EE9-704F-AC7B-6B9246A8879C}" type="presParOf" srcId="{94893389-7B0B-B649-9B4E-5E4FC80FFCCF}" destId="{A1C0889A-F853-D948-9D99-8BA5248D62B5}" srcOrd="0" destOrd="0" presId="urn:microsoft.com/office/officeart/2005/8/layout/process2"/>
    <dgm:cxn modelId="{5B9E4A64-9E8D-9345-9FEA-22C8BC8CFFE8}" type="presParOf" srcId="{94893389-7B0B-B649-9B4E-5E4FC80FFCCF}" destId="{561D95E7-7037-A842-8232-A309FA638682}" srcOrd="1" destOrd="0" presId="urn:microsoft.com/office/officeart/2005/8/layout/process2"/>
    <dgm:cxn modelId="{CF246818-7217-9440-A75A-2BAD8904297F}" type="presParOf" srcId="{561D95E7-7037-A842-8232-A309FA638682}" destId="{34FCC28C-8041-DB41-AFB3-3EDB5ACD3C8A}" srcOrd="0" destOrd="0" presId="urn:microsoft.com/office/officeart/2005/8/layout/process2"/>
    <dgm:cxn modelId="{DB42E522-1803-374B-AE9D-2F75D64782EF}" type="presParOf" srcId="{94893389-7B0B-B649-9B4E-5E4FC80FFCCF}" destId="{B80BD7C7-5AA9-0C47-B9F0-555DFBB13FF1}" srcOrd="2" destOrd="0" presId="urn:microsoft.com/office/officeart/2005/8/layout/process2"/>
    <dgm:cxn modelId="{270C9A01-3C3B-324F-83FE-4D57D6E26142}" type="presParOf" srcId="{94893389-7B0B-B649-9B4E-5E4FC80FFCCF}" destId="{9337F52D-44F5-AC4C-BFA7-B6B321550DAE}" srcOrd="3" destOrd="0" presId="urn:microsoft.com/office/officeart/2005/8/layout/process2"/>
    <dgm:cxn modelId="{9E4EC4D1-3E09-5648-A9D3-82E8BA490638}" type="presParOf" srcId="{9337F52D-44F5-AC4C-BFA7-B6B321550DAE}" destId="{84F642B3-FCFF-A94B-A131-1115E96A2B6B}" srcOrd="0" destOrd="0" presId="urn:microsoft.com/office/officeart/2005/8/layout/process2"/>
    <dgm:cxn modelId="{37ECE7ED-46E4-6A47-AEF9-D2C922AABCD0}" type="presParOf" srcId="{94893389-7B0B-B649-9B4E-5E4FC80FFCCF}" destId="{EAEB6A90-5F56-7043-9CF1-4ADDAC1320C7}" srcOrd="4" destOrd="0" presId="urn:microsoft.com/office/officeart/2005/8/layout/process2"/>
    <dgm:cxn modelId="{020E2AF0-55D2-B141-9DAA-442074754217}" type="presParOf" srcId="{94893389-7B0B-B649-9B4E-5E4FC80FFCCF}" destId="{5A9FA2DA-E9D4-6E41-B4BD-286614D0562D}" srcOrd="5" destOrd="0" presId="urn:microsoft.com/office/officeart/2005/8/layout/process2"/>
    <dgm:cxn modelId="{B2CBD94C-1DE3-1842-8049-91F2375CE778}" type="presParOf" srcId="{5A9FA2DA-E9D4-6E41-B4BD-286614D0562D}" destId="{29D666DA-5AB1-4449-A3A4-A941810672E6}" srcOrd="0" destOrd="0" presId="urn:microsoft.com/office/officeart/2005/8/layout/process2"/>
    <dgm:cxn modelId="{1EB82E9D-76D6-E34C-BFC1-F09080D412F3}" type="presParOf" srcId="{94893389-7B0B-B649-9B4E-5E4FC80FFCCF}" destId="{02550FC9-A608-CC40-BE0D-530D0879E0A4}" srcOrd="6" destOrd="0" presId="urn:microsoft.com/office/officeart/2005/8/layout/process2"/>
    <dgm:cxn modelId="{50AC244D-BBDD-4045-A767-7D8B981ECEDA}" type="presParOf" srcId="{94893389-7B0B-B649-9B4E-5E4FC80FFCCF}" destId="{C56EA393-DF93-874E-BA4A-76903EF84C48}" srcOrd="7" destOrd="0" presId="urn:microsoft.com/office/officeart/2005/8/layout/process2"/>
    <dgm:cxn modelId="{31F4FBBB-2485-0F41-8797-D5DB53F8229B}" type="presParOf" srcId="{C56EA393-DF93-874E-BA4A-76903EF84C48}" destId="{C8812D40-785F-3745-928D-C6FED9A4057F}" srcOrd="0" destOrd="0" presId="urn:microsoft.com/office/officeart/2005/8/layout/process2"/>
    <dgm:cxn modelId="{AC35A560-00A3-5941-94C6-379760B5F01C}" type="presParOf" srcId="{94893389-7B0B-B649-9B4E-5E4FC80FFCCF}" destId="{8146A671-70C1-DA4B-AF01-18DB61F2A57A}" srcOrd="8" destOrd="0" presId="urn:microsoft.com/office/officeart/2005/8/layout/process2"/>
    <dgm:cxn modelId="{5ACBCAF9-F57C-C548-B1BF-22DC93AB0F03}" type="presParOf" srcId="{94893389-7B0B-B649-9B4E-5E4FC80FFCCF}" destId="{FA238D63-B97C-4B49-9A98-FBF26086B0BA}" srcOrd="9" destOrd="0" presId="urn:microsoft.com/office/officeart/2005/8/layout/process2"/>
    <dgm:cxn modelId="{A1B3A5CD-694A-134A-8BA3-24419E677313}" type="presParOf" srcId="{FA238D63-B97C-4B49-9A98-FBF26086B0BA}" destId="{07AB5162-7605-CE4B-993A-0B06E5E259DD}" srcOrd="0" destOrd="0" presId="urn:microsoft.com/office/officeart/2005/8/layout/process2"/>
    <dgm:cxn modelId="{844DD729-6D16-3841-9DC1-1EE8D123F0B5}" type="presParOf" srcId="{94893389-7B0B-B649-9B4E-5E4FC80FFCCF}" destId="{91E4E3AA-FFF4-7B4C-80A4-97D461C52C5D}" srcOrd="10" destOrd="0" presId="urn:microsoft.com/office/officeart/2005/8/layout/process2"/>
    <dgm:cxn modelId="{A3873751-2BCF-9E4D-BDA9-73B80D302A2A}" type="presParOf" srcId="{94893389-7B0B-B649-9B4E-5E4FC80FFCCF}" destId="{1873CD7F-E888-354C-9408-2FA7F27C182D}" srcOrd="11" destOrd="0" presId="urn:microsoft.com/office/officeart/2005/8/layout/process2"/>
    <dgm:cxn modelId="{FD4EF2CD-93C2-9744-B542-73BE50DB759F}" type="presParOf" srcId="{1873CD7F-E888-354C-9408-2FA7F27C182D}" destId="{A7F29F0E-93E9-6A40-88A4-0D47B1F4B26B}" srcOrd="0" destOrd="0" presId="urn:microsoft.com/office/officeart/2005/8/layout/process2"/>
    <dgm:cxn modelId="{B914F737-8961-5B41-9E5C-E480B38CF027}" type="presParOf" srcId="{94893389-7B0B-B649-9B4E-5E4FC80FFCCF}" destId="{3165936B-F2A1-B54E-99B2-541D82540292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7B250-A5AE-4F18-85DF-A00066122F50}" type="doc">
      <dgm:prSet loTypeId="urn:microsoft.com/office/officeart/2005/8/layout/equation2" loCatId="relationship" qsTypeId="urn:microsoft.com/office/officeart/2005/8/quickstyle/simple2" qsCatId="simple" csTypeId="urn:microsoft.com/office/officeart/2005/8/colors/accent6_2" csCatId="accent6" phldr="1"/>
      <dgm:spPr/>
    </dgm:pt>
    <dgm:pt modelId="{1B75E8F5-AF1B-48D3-8B9E-243594395F18}">
      <dgm:prSet phldrT="[Szöveg]" custT="1"/>
      <dgm:spPr/>
      <dgm:t>
        <a:bodyPr/>
        <a:lstStyle/>
        <a:p>
          <a:r>
            <a:rPr lang="hu-HU" sz="2000" dirty="0"/>
            <a:t>Logisztikai lehetőségek a gazdaság közelében</a:t>
          </a:r>
        </a:p>
      </dgm:t>
    </dgm:pt>
    <dgm:pt modelId="{334CA14C-894D-4405-8B7D-B890FD49AD59}" type="parTrans" cxnId="{DA3B8E09-52DF-4BB5-ABD8-AF2DD4A6C4B1}">
      <dgm:prSet/>
      <dgm:spPr/>
      <dgm:t>
        <a:bodyPr/>
        <a:lstStyle/>
        <a:p>
          <a:endParaRPr lang="hu-HU"/>
        </a:p>
      </dgm:t>
    </dgm:pt>
    <dgm:pt modelId="{DC10D6BB-791D-45C9-B630-F94AEF3458F0}" type="sibTrans" cxnId="{DA3B8E09-52DF-4BB5-ABD8-AF2DD4A6C4B1}">
      <dgm:prSet/>
      <dgm:spPr/>
      <dgm:t>
        <a:bodyPr/>
        <a:lstStyle/>
        <a:p>
          <a:endParaRPr lang="hu-HU"/>
        </a:p>
      </dgm:t>
    </dgm:pt>
    <dgm:pt modelId="{6E2CFD58-CF8A-4954-B46E-4A574A4D105D}">
      <dgm:prSet phldrT="[Szöveg]" custT="1"/>
      <dgm:spPr/>
      <dgm:t>
        <a:bodyPr/>
        <a:lstStyle/>
        <a:p>
          <a:r>
            <a:rPr lang="hu-HU" sz="2000" dirty="0"/>
            <a:t>A termelő marketing ismereti és </a:t>
          </a:r>
          <a:r>
            <a:rPr lang="hu-HU" sz="2400" dirty="0"/>
            <a:t>lehetőségei</a:t>
          </a:r>
          <a:endParaRPr lang="hu-HU" sz="2000" dirty="0"/>
        </a:p>
      </dgm:t>
    </dgm:pt>
    <dgm:pt modelId="{9AE22E89-2723-48B9-9C4C-86F0BEC90B01}" type="parTrans" cxnId="{98D3384F-15AB-4CB9-94A0-2E54F4C27951}">
      <dgm:prSet/>
      <dgm:spPr/>
      <dgm:t>
        <a:bodyPr/>
        <a:lstStyle/>
        <a:p>
          <a:endParaRPr lang="hu-HU"/>
        </a:p>
      </dgm:t>
    </dgm:pt>
    <dgm:pt modelId="{24D8B111-26BD-4D71-B828-175A0674AB79}" type="sibTrans" cxnId="{98D3384F-15AB-4CB9-94A0-2E54F4C27951}">
      <dgm:prSet/>
      <dgm:spPr/>
      <dgm:t>
        <a:bodyPr/>
        <a:lstStyle/>
        <a:p>
          <a:endParaRPr lang="hu-HU"/>
        </a:p>
      </dgm:t>
    </dgm:pt>
    <dgm:pt modelId="{21F096E3-7A70-4CA2-82F3-A1913FA32162}">
      <dgm:prSet phldrT="[Szöveg]"/>
      <dgm:spPr/>
      <dgm:t>
        <a:bodyPr/>
        <a:lstStyle/>
        <a:p>
          <a:r>
            <a:rPr lang="hu-HU" dirty="0"/>
            <a:t>Tényezők, amiket figyelembe kell venni az értékesítési csatornák kiválasztásánál</a:t>
          </a:r>
        </a:p>
      </dgm:t>
    </dgm:pt>
    <dgm:pt modelId="{0E71CC17-D2E8-4F26-8172-8930260A4840}" type="parTrans" cxnId="{6E26EBA4-CE5B-45FC-9D22-6985B0376B27}">
      <dgm:prSet/>
      <dgm:spPr/>
      <dgm:t>
        <a:bodyPr/>
        <a:lstStyle/>
        <a:p>
          <a:endParaRPr lang="hu-HU"/>
        </a:p>
      </dgm:t>
    </dgm:pt>
    <dgm:pt modelId="{A2AC4BD7-8A68-4FFE-9A98-9BD91FA5B292}" type="sibTrans" cxnId="{6E26EBA4-CE5B-45FC-9D22-6985B0376B27}">
      <dgm:prSet/>
      <dgm:spPr/>
      <dgm:t>
        <a:bodyPr/>
        <a:lstStyle/>
        <a:p>
          <a:endParaRPr lang="hu-HU"/>
        </a:p>
      </dgm:t>
    </dgm:pt>
    <dgm:pt modelId="{242B90C2-CBDB-4E6E-BD19-000984C203DB}">
      <dgm:prSet custT="1"/>
      <dgm:spPr/>
      <dgm:t>
        <a:bodyPr/>
        <a:lstStyle/>
        <a:p>
          <a:r>
            <a:rPr lang="hu-HU" sz="2000" dirty="0" err="1"/>
            <a:t>Elköteleződés</a:t>
          </a:r>
          <a:r>
            <a:rPr lang="hu-HU" sz="2000" dirty="0"/>
            <a:t> az alternatív formák iránt</a:t>
          </a:r>
        </a:p>
      </dgm:t>
    </dgm:pt>
    <dgm:pt modelId="{109D8825-298D-47BF-902A-683FEC94788A}" type="parTrans" cxnId="{334436B6-92E1-4A39-9609-103B5EB6936F}">
      <dgm:prSet/>
      <dgm:spPr/>
      <dgm:t>
        <a:bodyPr/>
        <a:lstStyle/>
        <a:p>
          <a:endParaRPr lang="hu-HU"/>
        </a:p>
      </dgm:t>
    </dgm:pt>
    <dgm:pt modelId="{5405D6F4-58EB-4C8D-ACE6-9CF5D242FF0C}" type="sibTrans" cxnId="{334436B6-92E1-4A39-9609-103B5EB6936F}">
      <dgm:prSet/>
      <dgm:spPr/>
      <dgm:t>
        <a:bodyPr/>
        <a:lstStyle/>
        <a:p>
          <a:endParaRPr lang="hu-HU"/>
        </a:p>
      </dgm:t>
    </dgm:pt>
    <dgm:pt modelId="{0AE1814F-0180-4FE2-BE6A-63500D40BBE4}">
      <dgm:prSet custT="1"/>
      <dgm:spPr/>
      <dgm:t>
        <a:bodyPr/>
        <a:lstStyle/>
        <a:p>
          <a:r>
            <a:rPr lang="hu-HU" sz="2000" dirty="0"/>
            <a:t>Elkötelezett fogyasztók száma az alternatív formák iránt</a:t>
          </a:r>
        </a:p>
      </dgm:t>
    </dgm:pt>
    <dgm:pt modelId="{BB5643B8-1E8F-4D74-A73C-E76B34EF77B0}" type="parTrans" cxnId="{296D9EFA-B423-4A51-990F-7F0B18D5EB26}">
      <dgm:prSet/>
      <dgm:spPr/>
      <dgm:t>
        <a:bodyPr/>
        <a:lstStyle/>
        <a:p>
          <a:endParaRPr lang="hu-HU"/>
        </a:p>
      </dgm:t>
    </dgm:pt>
    <dgm:pt modelId="{A556499E-9F72-4647-AADF-3E52898C3C34}" type="sibTrans" cxnId="{296D9EFA-B423-4A51-990F-7F0B18D5EB26}">
      <dgm:prSet/>
      <dgm:spPr/>
      <dgm:t>
        <a:bodyPr/>
        <a:lstStyle/>
        <a:p>
          <a:endParaRPr lang="hu-HU"/>
        </a:p>
      </dgm:t>
    </dgm:pt>
    <dgm:pt modelId="{441B1D6F-5958-4A81-8F69-05E1452B7289}" type="pres">
      <dgm:prSet presAssocID="{C2D7B250-A5AE-4F18-85DF-A00066122F50}" presName="Name0" presStyleCnt="0">
        <dgm:presLayoutVars>
          <dgm:dir/>
          <dgm:resizeHandles val="exact"/>
        </dgm:presLayoutVars>
      </dgm:prSet>
      <dgm:spPr/>
    </dgm:pt>
    <dgm:pt modelId="{79C4A76C-92E4-40AF-BB86-0D38807493E3}" type="pres">
      <dgm:prSet presAssocID="{C2D7B250-A5AE-4F18-85DF-A00066122F50}" presName="vNodes" presStyleCnt="0"/>
      <dgm:spPr/>
    </dgm:pt>
    <dgm:pt modelId="{860901DE-ED2C-47D6-A348-B2C6DAD009B3}" type="pres">
      <dgm:prSet presAssocID="{1B75E8F5-AF1B-48D3-8B9E-243594395F18}" presName="node" presStyleLbl="node1" presStyleIdx="0" presStyleCnt="5" custScaleX="472281" custLinFactX="-100000" custLinFactY="77171" custLinFactNeighborX="-118940" custLinFactNeighborY="100000">
        <dgm:presLayoutVars>
          <dgm:bulletEnabled val="1"/>
        </dgm:presLayoutVars>
      </dgm:prSet>
      <dgm:spPr/>
    </dgm:pt>
    <dgm:pt modelId="{91362C95-03B8-4F9C-81EE-F4D56921C1EA}" type="pres">
      <dgm:prSet presAssocID="{DC10D6BB-791D-45C9-B630-F94AEF3458F0}" presName="spacerT" presStyleCnt="0"/>
      <dgm:spPr/>
    </dgm:pt>
    <dgm:pt modelId="{6A0919C5-2BB1-4F0B-89E0-681960EE906C}" type="pres">
      <dgm:prSet presAssocID="{DC10D6BB-791D-45C9-B630-F94AEF3458F0}" presName="sibTrans" presStyleLbl="sibTrans2D1" presStyleIdx="0" presStyleCnt="4" custLinFactX="25682" custLinFactY="100000" custLinFactNeighborX="100000" custLinFactNeighborY="119981"/>
      <dgm:spPr/>
    </dgm:pt>
    <dgm:pt modelId="{CE9F13E7-5F81-4A27-A706-D0DE7585E48B}" type="pres">
      <dgm:prSet presAssocID="{DC10D6BB-791D-45C9-B630-F94AEF3458F0}" presName="spacerB" presStyleCnt="0"/>
      <dgm:spPr/>
    </dgm:pt>
    <dgm:pt modelId="{DD55653C-06BB-48F1-A7BC-7DF7E8073056}" type="pres">
      <dgm:prSet presAssocID="{6E2CFD58-CF8A-4954-B46E-4A574A4D105D}" presName="node" presStyleLbl="node1" presStyleIdx="1" presStyleCnt="5" custScaleX="515178" custLinFactX="-100000" custLinFactY="53402" custLinFactNeighborX="-109625" custLinFactNeighborY="100000">
        <dgm:presLayoutVars>
          <dgm:bulletEnabled val="1"/>
        </dgm:presLayoutVars>
      </dgm:prSet>
      <dgm:spPr/>
    </dgm:pt>
    <dgm:pt modelId="{C1C721C8-5D22-47E1-8E7B-B5145422C7D7}" type="pres">
      <dgm:prSet presAssocID="{24D8B111-26BD-4D71-B828-175A0674AB79}" presName="spacerT" presStyleCnt="0"/>
      <dgm:spPr/>
    </dgm:pt>
    <dgm:pt modelId="{E5E5D01A-C778-4EA6-B143-604B2D428190}" type="pres">
      <dgm:prSet presAssocID="{24D8B111-26BD-4D71-B828-175A0674AB79}" presName="sibTrans" presStyleLbl="sibTrans2D1" presStyleIdx="1" presStyleCnt="4" custLinFactX="28489" custLinFactY="59167" custLinFactNeighborX="100000" custLinFactNeighborY="100000"/>
      <dgm:spPr/>
    </dgm:pt>
    <dgm:pt modelId="{017DB648-8316-42FA-A22A-6CD7FE0D9EEE}" type="pres">
      <dgm:prSet presAssocID="{24D8B111-26BD-4D71-B828-175A0674AB79}" presName="spacerB" presStyleCnt="0"/>
      <dgm:spPr/>
    </dgm:pt>
    <dgm:pt modelId="{1965FBD7-7CEB-4057-834A-655E0CDF4255}" type="pres">
      <dgm:prSet presAssocID="{242B90C2-CBDB-4E6E-BD19-000984C203DB}" presName="node" presStyleLbl="node1" presStyleIdx="2" presStyleCnt="5" custScaleX="453498" custLinFactX="-100000" custLinFactY="2216" custLinFactNeighborX="-117503" custLinFactNeighborY="100000">
        <dgm:presLayoutVars>
          <dgm:bulletEnabled val="1"/>
        </dgm:presLayoutVars>
      </dgm:prSet>
      <dgm:spPr/>
    </dgm:pt>
    <dgm:pt modelId="{2BD3D0EC-CDA0-4DD6-88FB-2F314A775E51}" type="pres">
      <dgm:prSet presAssocID="{5405D6F4-58EB-4C8D-ACE6-9CF5D242FF0C}" presName="spacerT" presStyleCnt="0"/>
      <dgm:spPr/>
    </dgm:pt>
    <dgm:pt modelId="{1B0F92F7-4E22-4A7C-AD5F-5C30EDC4E063}" type="pres">
      <dgm:prSet presAssocID="{5405D6F4-58EB-4C8D-ACE6-9CF5D242FF0C}" presName="sibTrans" presStyleLbl="sibTrans2D1" presStyleIdx="2" presStyleCnt="4" custLinFactX="32978" custLinFactNeighborX="100000" custLinFactNeighborY="84693"/>
      <dgm:spPr/>
    </dgm:pt>
    <dgm:pt modelId="{5FC30539-12C2-4722-91E1-63F953F0418B}" type="pres">
      <dgm:prSet presAssocID="{5405D6F4-58EB-4C8D-ACE6-9CF5D242FF0C}" presName="spacerB" presStyleCnt="0"/>
      <dgm:spPr/>
    </dgm:pt>
    <dgm:pt modelId="{015ADF85-65D7-4F7D-BDA0-D99B6B5A06F5}" type="pres">
      <dgm:prSet presAssocID="{0AE1814F-0180-4FE2-BE6A-63500D40BBE4}" presName="node" presStyleLbl="node1" presStyleIdx="3" presStyleCnt="5" custScaleX="463453" custScaleY="148744" custLinFactX="-100000" custLinFactY="-12221" custLinFactNeighborX="-102271" custLinFactNeighborY="-100000">
        <dgm:presLayoutVars>
          <dgm:bulletEnabled val="1"/>
        </dgm:presLayoutVars>
      </dgm:prSet>
      <dgm:spPr/>
    </dgm:pt>
    <dgm:pt modelId="{5C5A7961-BB5B-4B0F-A8C1-3608B8D3A5CA}" type="pres">
      <dgm:prSet presAssocID="{C2D7B250-A5AE-4F18-85DF-A00066122F50}" presName="sibTransLast" presStyleLbl="sibTrans2D1" presStyleIdx="3" presStyleCnt="4" custAng="108701" custScaleX="137986" custScaleY="167002" custLinFactNeighborX="-19067" custLinFactNeighborY="-6616"/>
      <dgm:spPr/>
    </dgm:pt>
    <dgm:pt modelId="{794D8430-B42F-48EE-BDBE-190968D03DF7}" type="pres">
      <dgm:prSet presAssocID="{C2D7B250-A5AE-4F18-85DF-A00066122F50}" presName="connectorText" presStyleLbl="sibTrans2D1" presStyleIdx="3" presStyleCnt="4"/>
      <dgm:spPr/>
    </dgm:pt>
    <dgm:pt modelId="{93895E1C-96A8-4CE5-ADAB-4E3792CC0B58}" type="pres">
      <dgm:prSet presAssocID="{C2D7B250-A5AE-4F18-85DF-A00066122F50}" presName="lastNode" presStyleLbl="node1" presStyleIdx="4" presStyleCnt="5" custScaleX="212799" custScaleY="182036" custLinFactX="35150" custLinFactNeighborX="100000" custLinFactNeighborY="5142">
        <dgm:presLayoutVars>
          <dgm:bulletEnabled val="1"/>
        </dgm:presLayoutVars>
      </dgm:prSet>
      <dgm:spPr/>
    </dgm:pt>
  </dgm:ptLst>
  <dgm:cxnLst>
    <dgm:cxn modelId="{DA3B8E09-52DF-4BB5-ABD8-AF2DD4A6C4B1}" srcId="{C2D7B250-A5AE-4F18-85DF-A00066122F50}" destId="{1B75E8F5-AF1B-48D3-8B9E-243594395F18}" srcOrd="0" destOrd="0" parTransId="{334CA14C-894D-4405-8B7D-B890FD49AD59}" sibTransId="{DC10D6BB-791D-45C9-B630-F94AEF3458F0}"/>
    <dgm:cxn modelId="{73E57F0D-F81D-475B-91C7-ED01DDF52FA5}" type="presOf" srcId="{0AE1814F-0180-4FE2-BE6A-63500D40BBE4}" destId="{015ADF85-65D7-4F7D-BDA0-D99B6B5A06F5}" srcOrd="0" destOrd="0" presId="urn:microsoft.com/office/officeart/2005/8/layout/equation2"/>
    <dgm:cxn modelId="{DDC06422-B280-4A5E-883D-9EFE309DD75A}" type="presOf" srcId="{6E2CFD58-CF8A-4954-B46E-4A574A4D105D}" destId="{DD55653C-06BB-48F1-A7BC-7DF7E8073056}" srcOrd="0" destOrd="0" presId="urn:microsoft.com/office/officeart/2005/8/layout/equation2"/>
    <dgm:cxn modelId="{722A4D37-9B38-4F9C-AE01-46BC81A6FEA0}" type="presOf" srcId="{A556499E-9F72-4647-AADF-3E52898C3C34}" destId="{794D8430-B42F-48EE-BDBE-190968D03DF7}" srcOrd="1" destOrd="0" presId="urn:microsoft.com/office/officeart/2005/8/layout/equation2"/>
    <dgm:cxn modelId="{29C20E4E-0A28-4309-9A23-39AF614C5D7C}" type="presOf" srcId="{242B90C2-CBDB-4E6E-BD19-000984C203DB}" destId="{1965FBD7-7CEB-4057-834A-655E0CDF4255}" srcOrd="0" destOrd="0" presId="urn:microsoft.com/office/officeart/2005/8/layout/equation2"/>
    <dgm:cxn modelId="{98D3384F-15AB-4CB9-94A0-2E54F4C27951}" srcId="{C2D7B250-A5AE-4F18-85DF-A00066122F50}" destId="{6E2CFD58-CF8A-4954-B46E-4A574A4D105D}" srcOrd="1" destOrd="0" parTransId="{9AE22E89-2723-48B9-9C4C-86F0BEC90B01}" sibTransId="{24D8B111-26BD-4D71-B828-175A0674AB79}"/>
    <dgm:cxn modelId="{04DA7151-0307-480B-B7F3-C25CBACC17B7}" type="presOf" srcId="{5405D6F4-58EB-4C8D-ACE6-9CF5D242FF0C}" destId="{1B0F92F7-4E22-4A7C-AD5F-5C30EDC4E063}" srcOrd="0" destOrd="0" presId="urn:microsoft.com/office/officeart/2005/8/layout/equation2"/>
    <dgm:cxn modelId="{5B46FE8A-F597-49EF-949C-F2D2986911FA}" type="presOf" srcId="{DC10D6BB-791D-45C9-B630-F94AEF3458F0}" destId="{6A0919C5-2BB1-4F0B-89E0-681960EE906C}" srcOrd="0" destOrd="0" presId="urn:microsoft.com/office/officeart/2005/8/layout/equation2"/>
    <dgm:cxn modelId="{CC90779F-6A46-40D4-9B19-0D5B1CC5F290}" type="presOf" srcId="{21F096E3-7A70-4CA2-82F3-A1913FA32162}" destId="{93895E1C-96A8-4CE5-ADAB-4E3792CC0B58}" srcOrd="0" destOrd="0" presId="urn:microsoft.com/office/officeart/2005/8/layout/equation2"/>
    <dgm:cxn modelId="{43C7B1A4-A080-49AB-AAB0-8A2EBF9E73A5}" type="presOf" srcId="{24D8B111-26BD-4D71-B828-175A0674AB79}" destId="{E5E5D01A-C778-4EA6-B143-604B2D428190}" srcOrd="0" destOrd="0" presId="urn:microsoft.com/office/officeart/2005/8/layout/equation2"/>
    <dgm:cxn modelId="{6E26EBA4-CE5B-45FC-9D22-6985B0376B27}" srcId="{C2D7B250-A5AE-4F18-85DF-A00066122F50}" destId="{21F096E3-7A70-4CA2-82F3-A1913FA32162}" srcOrd="4" destOrd="0" parTransId="{0E71CC17-D2E8-4F26-8172-8930260A4840}" sibTransId="{A2AC4BD7-8A68-4FFE-9A98-9BD91FA5B292}"/>
    <dgm:cxn modelId="{334436B6-92E1-4A39-9609-103B5EB6936F}" srcId="{C2D7B250-A5AE-4F18-85DF-A00066122F50}" destId="{242B90C2-CBDB-4E6E-BD19-000984C203DB}" srcOrd="2" destOrd="0" parTransId="{109D8825-298D-47BF-902A-683FEC94788A}" sibTransId="{5405D6F4-58EB-4C8D-ACE6-9CF5D242FF0C}"/>
    <dgm:cxn modelId="{0CC9D3BE-FFE5-42C3-A146-840B5771B752}" type="presOf" srcId="{C2D7B250-A5AE-4F18-85DF-A00066122F50}" destId="{441B1D6F-5958-4A81-8F69-05E1452B7289}" srcOrd="0" destOrd="0" presId="urn:microsoft.com/office/officeart/2005/8/layout/equation2"/>
    <dgm:cxn modelId="{7CFD39CE-4A8D-4F38-B1C3-CCC365904CB4}" type="presOf" srcId="{A556499E-9F72-4647-AADF-3E52898C3C34}" destId="{5C5A7961-BB5B-4B0F-A8C1-3608B8D3A5CA}" srcOrd="0" destOrd="0" presId="urn:microsoft.com/office/officeart/2005/8/layout/equation2"/>
    <dgm:cxn modelId="{F89D62E0-296E-4E7C-B211-57F1A8025B04}" type="presOf" srcId="{1B75E8F5-AF1B-48D3-8B9E-243594395F18}" destId="{860901DE-ED2C-47D6-A348-B2C6DAD009B3}" srcOrd="0" destOrd="0" presId="urn:microsoft.com/office/officeart/2005/8/layout/equation2"/>
    <dgm:cxn modelId="{296D9EFA-B423-4A51-990F-7F0B18D5EB26}" srcId="{C2D7B250-A5AE-4F18-85DF-A00066122F50}" destId="{0AE1814F-0180-4FE2-BE6A-63500D40BBE4}" srcOrd="3" destOrd="0" parTransId="{BB5643B8-1E8F-4D74-A73C-E76B34EF77B0}" sibTransId="{A556499E-9F72-4647-AADF-3E52898C3C34}"/>
    <dgm:cxn modelId="{27AD1A64-F310-4247-96B8-C0C3D91150B7}" type="presParOf" srcId="{441B1D6F-5958-4A81-8F69-05E1452B7289}" destId="{79C4A76C-92E4-40AF-BB86-0D38807493E3}" srcOrd="0" destOrd="0" presId="urn:microsoft.com/office/officeart/2005/8/layout/equation2"/>
    <dgm:cxn modelId="{C930F3BC-14C7-491D-9DFF-2600BDA359CD}" type="presParOf" srcId="{79C4A76C-92E4-40AF-BB86-0D38807493E3}" destId="{860901DE-ED2C-47D6-A348-B2C6DAD009B3}" srcOrd="0" destOrd="0" presId="urn:microsoft.com/office/officeart/2005/8/layout/equation2"/>
    <dgm:cxn modelId="{1C0BA902-F068-42D4-9878-6036D1F3990F}" type="presParOf" srcId="{79C4A76C-92E4-40AF-BB86-0D38807493E3}" destId="{91362C95-03B8-4F9C-81EE-F4D56921C1EA}" srcOrd="1" destOrd="0" presId="urn:microsoft.com/office/officeart/2005/8/layout/equation2"/>
    <dgm:cxn modelId="{A696A2A1-4BA8-49C5-BCEB-3D6FF9A06586}" type="presParOf" srcId="{79C4A76C-92E4-40AF-BB86-0D38807493E3}" destId="{6A0919C5-2BB1-4F0B-89E0-681960EE906C}" srcOrd="2" destOrd="0" presId="urn:microsoft.com/office/officeart/2005/8/layout/equation2"/>
    <dgm:cxn modelId="{027CA1ED-88DC-4711-B93C-81813CE8CBCC}" type="presParOf" srcId="{79C4A76C-92E4-40AF-BB86-0D38807493E3}" destId="{CE9F13E7-5F81-4A27-A706-D0DE7585E48B}" srcOrd="3" destOrd="0" presId="urn:microsoft.com/office/officeart/2005/8/layout/equation2"/>
    <dgm:cxn modelId="{A86F9B8C-42AA-45A2-8D27-D06A7F715A59}" type="presParOf" srcId="{79C4A76C-92E4-40AF-BB86-0D38807493E3}" destId="{DD55653C-06BB-48F1-A7BC-7DF7E8073056}" srcOrd="4" destOrd="0" presId="urn:microsoft.com/office/officeart/2005/8/layout/equation2"/>
    <dgm:cxn modelId="{8CB81B82-75FA-4C77-BAA3-E3E579AF05D7}" type="presParOf" srcId="{79C4A76C-92E4-40AF-BB86-0D38807493E3}" destId="{C1C721C8-5D22-47E1-8E7B-B5145422C7D7}" srcOrd="5" destOrd="0" presId="urn:microsoft.com/office/officeart/2005/8/layout/equation2"/>
    <dgm:cxn modelId="{6C8B35CB-BBA0-4D22-88BE-FF7D06C1F505}" type="presParOf" srcId="{79C4A76C-92E4-40AF-BB86-0D38807493E3}" destId="{E5E5D01A-C778-4EA6-B143-604B2D428190}" srcOrd="6" destOrd="0" presId="urn:microsoft.com/office/officeart/2005/8/layout/equation2"/>
    <dgm:cxn modelId="{B471B37E-F67E-479A-9EB8-8656075904C9}" type="presParOf" srcId="{79C4A76C-92E4-40AF-BB86-0D38807493E3}" destId="{017DB648-8316-42FA-A22A-6CD7FE0D9EEE}" srcOrd="7" destOrd="0" presId="urn:microsoft.com/office/officeart/2005/8/layout/equation2"/>
    <dgm:cxn modelId="{8E5AB117-5705-4034-841F-AFE57050FF86}" type="presParOf" srcId="{79C4A76C-92E4-40AF-BB86-0D38807493E3}" destId="{1965FBD7-7CEB-4057-834A-655E0CDF4255}" srcOrd="8" destOrd="0" presId="urn:microsoft.com/office/officeart/2005/8/layout/equation2"/>
    <dgm:cxn modelId="{4EE6D348-6B2A-46B2-8493-A52FF88C01C3}" type="presParOf" srcId="{79C4A76C-92E4-40AF-BB86-0D38807493E3}" destId="{2BD3D0EC-CDA0-4DD6-88FB-2F314A775E51}" srcOrd="9" destOrd="0" presId="urn:microsoft.com/office/officeart/2005/8/layout/equation2"/>
    <dgm:cxn modelId="{8C9FC645-8C5F-4177-A460-0E81C6C0D518}" type="presParOf" srcId="{79C4A76C-92E4-40AF-BB86-0D38807493E3}" destId="{1B0F92F7-4E22-4A7C-AD5F-5C30EDC4E063}" srcOrd="10" destOrd="0" presId="urn:microsoft.com/office/officeart/2005/8/layout/equation2"/>
    <dgm:cxn modelId="{25DF7399-1066-4225-A601-A25C080827B9}" type="presParOf" srcId="{79C4A76C-92E4-40AF-BB86-0D38807493E3}" destId="{5FC30539-12C2-4722-91E1-63F953F0418B}" srcOrd="11" destOrd="0" presId="urn:microsoft.com/office/officeart/2005/8/layout/equation2"/>
    <dgm:cxn modelId="{B09F583C-EEFD-48A4-9C12-8F5EB0814ED0}" type="presParOf" srcId="{79C4A76C-92E4-40AF-BB86-0D38807493E3}" destId="{015ADF85-65D7-4F7D-BDA0-D99B6B5A06F5}" srcOrd="12" destOrd="0" presId="urn:microsoft.com/office/officeart/2005/8/layout/equation2"/>
    <dgm:cxn modelId="{8088A195-2512-43AE-9637-D0D41A02564C}" type="presParOf" srcId="{441B1D6F-5958-4A81-8F69-05E1452B7289}" destId="{5C5A7961-BB5B-4B0F-A8C1-3608B8D3A5CA}" srcOrd="1" destOrd="0" presId="urn:microsoft.com/office/officeart/2005/8/layout/equation2"/>
    <dgm:cxn modelId="{437B6CE7-A197-44EA-A9E3-595DA6ED6AA7}" type="presParOf" srcId="{5C5A7961-BB5B-4B0F-A8C1-3608B8D3A5CA}" destId="{794D8430-B42F-48EE-BDBE-190968D03DF7}" srcOrd="0" destOrd="0" presId="urn:microsoft.com/office/officeart/2005/8/layout/equation2"/>
    <dgm:cxn modelId="{33A04A3E-59FF-4A6A-8BFA-2F55220B26C0}" type="presParOf" srcId="{441B1D6F-5958-4A81-8F69-05E1452B7289}" destId="{93895E1C-96A8-4CE5-ADAB-4E3792CC0B5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435CB-0F8D-A641-ACD9-2C6786EF3ADA}">
      <dsp:nvSpPr>
        <dsp:cNvPr id="0" name=""/>
        <dsp:cNvSpPr/>
      </dsp:nvSpPr>
      <dsp:spPr>
        <a:xfrm>
          <a:off x="1744721" y="458918"/>
          <a:ext cx="4638557" cy="4638557"/>
        </a:xfrm>
        <a:prstGeom prst="blockArc">
          <a:avLst>
            <a:gd name="adj1" fmla="val 13800000"/>
            <a:gd name="adj2" fmla="val 16200000"/>
            <a:gd name="adj3" fmla="val 306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C969A-6243-8F49-ADC5-21F4A592CE9B}">
      <dsp:nvSpPr>
        <dsp:cNvPr id="0" name=""/>
        <dsp:cNvSpPr/>
      </dsp:nvSpPr>
      <dsp:spPr>
        <a:xfrm>
          <a:off x="1744721" y="458918"/>
          <a:ext cx="4638557" cy="4638557"/>
        </a:xfrm>
        <a:prstGeom prst="blockArc">
          <a:avLst>
            <a:gd name="adj1" fmla="val 11400000"/>
            <a:gd name="adj2" fmla="val 13800000"/>
            <a:gd name="adj3" fmla="val 306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E276F-D29D-D648-B8EA-01BD50262658}">
      <dsp:nvSpPr>
        <dsp:cNvPr id="0" name=""/>
        <dsp:cNvSpPr/>
      </dsp:nvSpPr>
      <dsp:spPr>
        <a:xfrm>
          <a:off x="1744721" y="458918"/>
          <a:ext cx="4638557" cy="4638557"/>
        </a:xfrm>
        <a:prstGeom prst="blockArc">
          <a:avLst>
            <a:gd name="adj1" fmla="val 9000000"/>
            <a:gd name="adj2" fmla="val 11400000"/>
            <a:gd name="adj3" fmla="val 306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8FD20-15B5-5A41-B1CC-E660570A08A9}">
      <dsp:nvSpPr>
        <dsp:cNvPr id="0" name=""/>
        <dsp:cNvSpPr/>
      </dsp:nvSpPr>
      <dsp:spPr>
        <a:xfrm>
          <a:off x="1744721" y="458918"/>
          <a:ext cx="4638557" cy="4638557"/>
        </a:xfrm>
        <a:prstGeom prst="blockArc">
          <a:avLst>
            <a:gd name="adj1" fmla="val 6600000"/>
            <a:gd name="adj2" fmla="val 9000000"/>
            <a:gd name="adj3" fmla="val 306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12FC6-7A6D-0945-ABB9-F3D1CE462BDC}">
      <dsp:nvSpPr>
        <dsp:cNvPr id="0" name=""/>
        <dsp:cNvSpPr/>
      </dsp:nvSpPr>
      <dsp:spPr>
        <a:xfrm>
          <a:off x="1744721" y="458918"/>
          <a:ext cx="4638557" cy="4638557"/>
        </a:xfrm>
        <a:prstGeom prst="blockArc">
          <a:avLst>
            <a:gd name="adj1" fmla="val 4200000"/>
            <a:gd name="adj2" fmla="val 6600000"/>
            <a:gd name="adj3" fmla="val 306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E28A1-5114-0045-B4AE-CE153E24445B}">
      <dsp:nvSpPr>
        <dsp:cNvPr id="0" name=""/>
        <dsp:cNvSpPr/>
      </dsp:nvSpPr>
      <dsp:spPr>
        <a:xfrm>
          <a:off x="1744721" y="458918"/>
          <a:ext cx="4638557" cy="4638557"/>
        </a:xfrm>
        <a:prstGeom prst="blockArc">
          <a:avLst>
            <a:gd name="adj1" fmla="val 1800000"/>
            <a:gd name="adj2" fmla="val 4200000"/>
            <a:gd name="adj3" fmla="val 306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381B5B-8958-5C48-9CDA-385E20D116B6}">
      <dsp:nvSpPr>
        <dsp:cNvPr id="0" name=""/>
        <dsp:cNvSpPr/>
      </dsp:nvSpPr>
      <dsp:spPr>
        <a:xfrm>
          <a:off x="1744721" y="458918"/>
          <a:ext cx="4638557" cy="4638557"/>
        </a:xfrm>
        <a:prstGeom prst="blockArc">
          <a:avLst>
            <a:gd name="adj1" fmla="val 21000000"/>
            <a:gd name="adj2" fmla="val 1800000"/>
            <a:gd name="adj3" fmla="val 306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AB8AF-BFA6-4D47-9AE8-531200B2D010}">
      <dsp:nvSpPr>
        <dsp:cNvPr id="0" name=""/>
        <dsp:cNvSpPr/>
      </dsp:nvSpPr>
      <dsp:spPr>
        <a:xfrm>
          <a:off x="1744721" y="458918"/>
          <a:ext cx="4638557" cy="4638557"/>
        </a:xfrm>
        <a:prstGeom prst="blockArc">
          <a:avLst>
            <a:gd name="adj1" fmla="val 18600000"/>
            <a:gd name="adj2" fmla="val 21000000"/>
            <a:gd name="adj3" fmla="val 306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07C14-CCA2-A341-8D5B-EC14DFCEA799}">
      <dsp:nvSpPr>
        <dsp:cNvPr id="0" name=""/>
        <dsp:cNvSpPr/>
      </dsp:nvSpPr>
      <dsp:spPr>
        <a:xfrm>
          <a:off x="1744721" y="458918"/>
          <a:ext cx="4638557" cy="4638557"/>
        </a:xfrm>
        <a:prstGeom prst="blockArc">
          <a:avLst>
            <a:gd name="adj1" fmla="val 16200000"/>
            <a:gd name="adj2" fmla="val 18600000"/>
            <a:gd name="adj3" fmla="val 306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57740-E628-4B49-B89D-72BD39F71306}">
      <dsp:nvSpPr>
        <dsp:cNvPr id="0" name=""/>
        <dsp:cNvSpPr/>
      </dsp:nvSpPr>
      <dsp:spPr>
        <a:xfrm>
          <a:off x="3359546" y="2073744"/>
          <a:ext cx="1408906" cy="14089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Minőség</a:t>
          </a:r>
        </a:p>
      </dsp:txBody>
      <dsp:txXfrm>
        <a:off x="3565876" y="2280074"/>
        <a:ext cx="996246" cy="996246"/>
      </dsp:txXfrm>
    </dsp:sp>
    <dsp:sp modelId="{19EEF7BB-DFD9-5341-A3FF-ABA5BE8B195E}">
      <dsp:nvSpPr>
        <dsp:cNvPr id="0" name=""/>
        <dsp:cNvSpPr/>
      </dsp:nvSpPr>
      <dsp:spPr>
        <a:xfrm>
          <a:off x="3570882" y="1305"/>
          <a:ext cx="986234" cy="9862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900" kern="1200" dirty="0"/>
            <a:t>Biztonság</a:t>
          </a:r>
        </a:p>
      </dsp:txBody>
      <dsp:txXfrm>
        <a:off x="3715313" y="145736"/>
        <a:ext cx="697372" cy="697372"/>
      </dsp:txXfrm>
    </dsp:sp>
    <dsp:sp modelId="{6090B80E-E8AB-584D-9DB7-F2F3A0E8322B}">
      <dsp:nvSpPr>
        <dsp:cNvPr id="0" name=""/>
        <dsp:cNvSpPr/>
      </dsp:nvSpPr>
      <dsp:spPr>
        <a:xfrm>
          <a:off x="5038864" y="535607"/>
          <a:ext cx="986234" cy="9862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900" kern="1200" dirty="0"/>
            <a:t>Etikai tényezők</a:t>
          </a:r>
        </a:p>
      </dsp:txBody>
      <dsp:txXfrm>
        <a:off x="5183295" y="680038"/>
        <a:ext cx="697372" cy="697372"/>
      </dsp:txXfrm>
    </dsp:sp>
    <dsp:sp modelId="{9A40E431-EF12-2642-B5D8-78865D7CF7B4}">
      <dsp:nvSpPr>
        <dsp:cNvPr id="0" name=""/>
        <dsp:cNvSpPr/>
      </dsp:nvSpPr>
      <dsp:spPr>
        <a:xfrm>
          <a:off x="5819961" y="1888507"/>
          <a:ext cx="986234" cy="9862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900" kern="1200"/>
            <a:t>Esztétikai tényezők</a:t>
          </a:r>
        </a:p>
      </dsp:txBody>
      <dsp:txXfrm>
        <a:off x="5964392" y="2032938"/>
        <a:ext cx="697372" cy="697372"/>
      </dsp:txXfrm>
    </dsp:sp>
    <dsp:sp modelId="{0CDB2527-34D6-4B4A-84A3-93151D6A25E9}">
      <dsp:nvSpPr>
        <dsp:cNvPr id="0" name=""/>
        <dsp:cNvSpPr/>
      </dsp:nvSpPr>
      <dsp:spPr>
        <a:xfrm>
          <a:off x="5548689" y="3426967"/>
          <a:ext cx="986234" cy="98623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900" kern="1200"/>
            <a:t>Funkcionális tényezők</a:t>
          </a:r>
        </a:p>
      </dsp:txBody>
      <dsp:txXfrm>
        <a:off x="5693120" y="3571398"/>
        <a:ext cx="697372" cy="697372"/>
      </dsp:txXfrm>
    </dsp:sp>
    <dsp:sp modelId="{DA570A2E-2024-8E43-9AF4-6341E35584E1}">
      <dsp:nvSpPr>
        <dsp:cNvPr id="0" name=""/>
        <dsp:cNvSpPr/>
      </dsp:nvSpPr>
      <dsp:spPr>
        <a:xfrm>
          <a:off x="4351979" y="4431126"/>
          <a:ext cx="986234" cy="98623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900" kern="1200" dirty="0"/>
            <a:t>Kényelem</a:t>
          </a:r>
        </a:p>
      </dsp:txBody>
      <dsp:txXfrm>
        <a:off x="4496410" y="4575557"/>
        <a:ext cx="697372" cy="697372"/>
      </dsp:txXfrm>
    </dsp:sp>
    <dsp:sp modelId="{25FBF94D-A953-C148-A0CA-184E028A19F6}">
      <dsp:nvSpPr>
        <dsp:cNvPr id="0" name=""/>
        <dsp:cNvSpPr/>
      </dsp:nvSpPr>
      <dsp:spPr>
        <a:xfrm>
          <a:off x="2789785" y="4431126"/>
          <a:ext cx="986234" cy="9862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900" kern="1200"/>
            <a:t>Hitelesség</a:t>
          </a:r>
        </a:p>
      </dsp:txBody>
      <dsp:txXfrm>
        <a:off x="2934216" y="4575557"/>
        <a:ext cx="697372" cy="697372"/>
      </dsp:txXfrm>
    </dsp:sp>
    <dsp:sp modelId="{8D4B64BF-C644-7740-8494-4110F8C98551}">
      <dsp:nvSpPr>
        <dsp:cNvPr id="0" name=""/>
        <dsp:cNvSpPr/>
      </dsp:nvSpPr>
      <dsp:spPr>
        <a:xfrm>
          <a:off x="1593076" y="3426967"/>
          <a:ext cx="986234" cy="9862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900" kern="1200"/>
            <a:t>Érzékszervi tényezők</a:t>
          </a:r>
        </a:p>
      </dsp:txBody>
      <dsp:txXfrm>
        <a:off x="1737507" y="3571398"/>
        <a:ext cx="697372" cy="697372"/>
      </dsp:txXfrm>
    </dsp:sp>
    <dsp:sp modelId="{9AA847EF-9EF6-C24A-96CD-E068FCDA55FA}">
      <dsp:nvSpPr>
        <dsp:cNvPr id="0" name=""/>
        <dsp:cNvSpPr/>
      </dsp:nvSpPr>
      <dsp:spPr>
        <a:xfrm>
          <a:off x="1321803" y="1888507"/>
          <a:ext cx="986234" cy="9862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900" kern="1200" dirty="0"/>
            <a:t>Táplálkozás-élettani tényezők</a:t>
          </a:r>
        </a:p>
      </dsp:txBody>
      <dsp:txXfrm>
        <a:off x="1466234" y="2032938"/>
        <a:ext cx="697372" cy="697372"/>
      </dsp:txXfrm>
    </dsp:sp>
    <dsp:sp modelId="{CF278583-E964-C44E-AC45-D11BCF6BAF0C}">
      <dsp:nvSpPr>
        <dsp:cNvPr id="0" name=""/>
        <dsp:cNvSpPr/>
      </dsp:nvSpPr>
      <dsp:spPr>
        <a:xfrm>
          <a:off x="2102900" y="535607"/>
          <a:ext cx="986234" cy="98623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900" kern="1200" dirty="0"/>
            <a:t>Eredet</a:t>
          </a:r>
        </a:p>
      </dsp:txBody>
      <dsp:txXfrm>
        <a:off x="2247331" y="680038"/>
        <a:ext cx="697372" cy="697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C0A12-6D74-524D-B6E6-3D75D1A4A2F4}">
      <dsp:nvSpPr>
        <dsp:cNvPr id="0" name=""/>
        <dsp:cNvSpPr/>
      </dsp:nvSpPr>
      <dsp:spPr>
        <a:xfrm rot="16200000">
          <a:off x="1763" y="1221220"/>
          <a:ext cx="3929062" cy="2976225"/>
        </a:xfrm>
        <a:prstGeom prst="downArrow">
          <a:avLst>
            <a:gd name="adj1" fmla="val 50000"/>
            <a:gd name="adj2" fmla="val 35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/>
            <a:t>Gyártó: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/>
            <a:t>Specifikáció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/>
            <a:t>Megfelelés</a:t>
          </a:r>
        </a:p>
      </dsp:txBody>
      <dsp:txXfrm rot="5400000">
        <a:off x="478182" y="1727066"/>
        <a:ext cx="2455386" cy="1964531"/>
      </dsp:txXfrm>
    </dsp:sp>
    <dsp:sp modelId="{1AF739EA-13DC-3447-8CEB-F56F0B70F57B}">
      <dsp:nvSpPr>
        <dsp:cNvPr id="0" name=""/>
        <dsp:cNvSpPr/>
      </dsp:nvSpPr>
      <dsp:spPr>
        <a:xfrm rot="5400000">
          <a:off x="4702623" y="1248488"/>
          <a:ext cx="3929062" cy="292169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498475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hu-HU" sz="2300" b="1" kern="1200"/>
            <a:t>Fogyasztó:</a:t>
          </a:r>
        </a:p>
        <a:p>
          <a:pPr marL="498475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hu-HU" sz="2300" kern="1200"/>
            <a:t>Elvárások</a:t>
          </a:r>
        </a:p>
        <a:p>
          <a:pPr marL="498475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hu-HU" sz="2300" kern="1200"/>
            <a:t>Érzékelés</a:t>
          </a:r>
        </a:p>
      </dsp:txBody>
      <dsp:txXfrm rot="-5400000">
        <a:off x="5717606" y="1727068"/>
        <a:ext cx="2410394" cy="19645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889A-F853-D948-9D99-8BA5248D62B5}">
      <dsp:nvSpPr>
        <dsp:cNvPr id="0" name=""/>
        <dsp:cNvSpPr/>
      </dsp:nvSpPr>
      <dsp:spPr>
        <a:xfrm>
          <a:off x="474733" y="610"/>
          <a:ext cx="1575184" cy="4997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1C9E49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00B050"/>
              </a:solidFill>
              <a:latin typeface="Helvetica Neue Light"/>
              <a:cs typeface="Helvetica Neue Light"/>
            </a:rPr>
            <a:t>Növény</a:t>
          </a:r>
        </a:p>
      </dsp:txBody>
      <dsp:txXfrm>
        <a:off x="489371" y="15248"/>
        <a:ext cx="1545908" cy="470496"/>
      </dsp:txXfrm>
    </dsp:sp>
    <dsp:sp modelId="{561D95E7-7037-A842-8232-A309FA638682}">
      <dsp:nvSpPr>
        <dsp:cNvPr id="0" name=""/>
        <dsp:cNvSpPr/>
      </dsp:nvSpPr>
      <dsp:spPr>
        <a:xfrm rot="5400000">
          <a:off x="1168618" y="512876"/>
          <a:ext cx="187414" cy="2248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1194856" y="531617"/>
        <a:ext cx="134939" cy="131190"/>
      </dsp:txXfrm>
    </dsp:sp>
    <dsp:sp modelId="{B80BD7C7-5AA9-0C47-B9F0-555DFBB13FF1}">
      <dsp:nvSpPr>
        <dsp:cNvPr id="0" name=""/>
        <dsp:cNvSpPr/>
      </dsp:nvSpPr>
      <dsp:spPr>
        <a:xfrm>
          <a:off x="474733" y="750268"/>
          <a:ext cx="1575184" cy="4997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1C9E49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00B050"/>
              </a:solidFill>
              <a:latin typeface="Helvetica Neue Light"/>
              <a:cs typeface="Helvetica Neue Light"/>
            </a:rPr>
            <a:t>Takarmány</a:t>
          </a:r>
        </a:p>
      </dsp:txBody>
      <dsp:txXfrm>
        <a:off x="489371" y="764906"/>
        <a:ext cx="1545908" cy="470496"/>
      </dsp:txXfrm>
    </dsp:sp>
    <dsp:sp modelId="{9337F52D-44F5-AC4C-BFA7-B6B321550DAE}">
      <dsp:nvSpPr>
        <dsp:cNvPr id="0" name=""/>
        <dsp:cNvSpPr/>
      </dsp:nvSpPr>
      <dsp:spPr>
        <a:xfrm rot="5400000">
          <a:off x="1168618" y="1262534"/>
          <a:ext cx="187414" cy="2248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1194856" y="1281275"/>
        <a:ext cx="134939" cy="131190"/>
      </dsp:txXfrm>
    </dsp:sp>
    <dsp:sp modelId="{EAEB6A90-5F56-7043-9CF1-4ADDAC1320C7}">
      <dsp:nvSpPr>
        <dsp:cNvPr id="0" name=""/>
        <dsp:cNvSpPr/>
      </dsp:nvSpPr>
      <dsp:spPr>
        <a:xfrm>
          <a:off x="474733" y="1499926"/>
          <a:ext cx="1575184" cy="4997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1C9E49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00B050"/>
              </a:solidFill>
              <a:latin typeface="Helvetica Neue Light"/>
              <a:cs typeface="Helvetica Neue Light"/>
            </a:rPr>
            <a:t>Farm</a:t>
          </a:r>
        </a:p>
      </dsp:txBody>
      <dsp:txXfrm>
        <a:off x="489371" y="1514564"/>
        <a:ext cx="1545908" cy="470496"/>
      </dsp:txXfrm>
    </dsp:sp>
    <dsp:sp modelId="{5A9FA2DA-E9D4-6E41-B4BD-286614D0562D}">
      <dsp:nvSpPr>
        <dsp:cNvPr id="0" name=""/>
        <dsp:cNvSpPr/>
      </dsp:nvSpPr>
      <dsp:spPr>
        <a:xfrm rot="5400000">
          <a:off x="1168618" y="2012193"/>
          <a:ext cx="187414" cy="2248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1194856" y="2030934"/>
        <a:ext cx="134939" cy="131190"/>
      </dsp:txXfrm>
    </dsp:sp>
    <dsp:sp modelId="{02550FC9-A608-CC40-BE0D-530D0879E0A4}">
      <dsp:nvSpPr>
        <dsp:cNvPr id="0" name=""/>
        <dsp:cNvSpPr/>
      </dsp:nvSpPr>
      <dsp:spPr>
        <a:xfrm>
          <a:off x="474733" y="2249584"/>
          <a:ext cx="1575184" cy="4997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1C9E49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00B050"/>
              </a:solidFill>
              <a:latin typeface="Helvetica Neue Light"/>
              <a:cs typeface="Helvetica Neue Light"/>
            </a:rPr>
            <a:t>Vágás</a:t>
          </a:r>
        </a:p>
      </dsp:txBody>
      <dsp:txXfrm>
        <a:off x="489371" y="2264222"/>
        <a:ext cx="1545908" cy="470496"/>
      </dsp:txXfrm>
    </dsp:sp>
    <dsp:sp modelId="{C56EA393-DF93-874E-BA4A-76903EF84C48}">
      <dsp:nvSpPr>
        <dsp:cNvPr id="0" name=""/>
        <dsp:cNvSpPr/>
      </dsp:nvSpPr>
      <dsp:spPr>
        <a:xfrm rot="5400000">
          <a:off x="1168618" y="2761851"/>
          <a:ext cx="187414" cy="2248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1194856" y="2780592"/>
        <a:ext cx="134939" cy="131190"/>
      </dsp:txXfrm>
    </dsp:sp>
    <dsp:sp modelId="{8146A671-70C1-DA4B-AF01-18DB61F2A57A}">
      <dsp:nvSpPr>
        <dsp:cNvPr id="0" name=""/>
        <dsp:cNvSpPr/>
      </dsp:nvSpPr>
      <dsp:spPr>
        <a:xfrm>
          <a:off x="474733" y="2999243"/>
          <a:ext cx="1575184" cy="4997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1C9E49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00B050"/>
              </a:solidFill>
              <a:latin typeface="Helvetica Neue Light"/>
              <a:cs typeface="Helvetica Neue Light"/>
            </a:rPr>
            <a:t>Feldolgozás</a:t>
          </a:r>
        </a:p>
      </dsp:txBody>
      <dsp:txXfrm>
        <a:off x="489371" y="3013881"/>
        <a:ext cx="1545908" cy="470496"/>
      </dsp:txXfrm>
    </dsp:sp>
    <dsp:sp modelId="{FA238D63-B97C-4B49-9A98-FBF26086B0BA}">
      <dsp:nvSpPr>
        <dsp:cNvPr id="0" name=""/>
        <dsp:cNvSpPr/>
      </dsp:nvSpPr>
      <dsp:spPr>
        <a:xfrm rot="5400000">
          <a:off x="1168618" y="3511509"/>
          <a:ext cx="187414" cy="2248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1194856" y="3530250"/>
        <a:ext cx="134939" cy="131190"/>
      </dsp:txXfrm>
    </dsp:sp>
    <dsp:sp modelId="{91E4E3AA-FFF4-7B4C-80A4-97D461C52C5D}">
      <dsp:nvSpPr>
        <dsp:cNvPr id="0" name=""/>
        <dsp:cNvSpPr/>
      </dsp:nvSpPr>
      <dsp:spPr>
        <a:xfrm>
          <a:off x="474733" y="3748901"/>
          <a:ext cx="1575184" cy="4997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1C9E49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00B050"/>
              </a:solidFill>
              <a:latin typeface="Helvetica Neue Light"/>
              <a:cs typeface="Helvetica Neue Light"/>
            </a:rPr>
            <a:t>Kereskedelem</a:t>
          </a:r>
        </a:p>
      </dsp:txBody>
      <dsp:txXfrm>
        <a:off x="489371" y="3763539"/>
        <a:ext cx="1545908" cy="470496"/>
      </dsp:txXfrm>
    </dsp:sp>
    <dsp:sp modelId="{1873CD7F-E888-354C-9408-2FA7F27C182D}">
      <dsp:nvSpPr>
        <dsp:cNvPr id="0" name=""/>
        <dsp:cNvSpPr/>
      </dsp:nvSpPr>
      <dsp:spPr>
        <a:xfrm rot="5400000">
          <a:off x="1168618" y="4261167"/>
          <a:ext cx="187414" cy="2248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1194856" y="4279908"/>
        <a:ext cx="134939" cy="131190"/>
      </dsp:txXfrm>
    </dsp:sp>
    <dsp:sp modelId="{3165936B-F2A1-B54E-99B2-541D82540292}">
      <dsp:nvSpPr>
        <dsp:cNvPr id="0" name=""/>
        <dsp:cNvSpPr/>
      </dsp:nvSpPr>
      <dsp:spPr>
        <a:xfrm>
          <a:off x="474733" y="4498559"/>
          <a:ext cx="1575184" cy="4997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1C9E49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00B050"/>
              </a:solidFill>
              <a:latin typeface="Helvetica Neue Light"/>
              <a:cs typeface="Helvetica Neue Light"/>
            </a:rPr>
            <a:t>Fogyasztó</a:t>
          </a:r>
        </a:p>
      </dsp:txBody>
      <dsp:txXfrm>
        <a:off x="489371" y="4513197"/>
        <a:ext cx="1545908" cy="470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901DE-ED2C-47D6-A348-B2C6DAD009B3}">
      <dsp:nvSpPr>
        <dsp:cNvPr id="0" name=""/>
        <dsp:cNvSpPr/>
      </dsp:nvSpPr>
      <dsp:spPr>
        <a:xfrm>
          <a:off x="0" y="719148"/>
          <a:ext cx="3968633" cy="84031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Logisztikai lehetőségek a gazdaság közelében</a:t>
          </a:r>
        </a:p>
      </dsp:txBody>
      <dsp:txXfrm>
        <a:off x="581193" y="842209"/>
        <a:ext cx="2806247" cy="594189"/>
      </dsp:txXfrm>
    </dsp:sp>
    <dsp:sp modelId="{6A0919C5-2BB1-4F0B-89E0-681960EE906C}">
      <dsp:nvSpPr>
        <dsp:cNvPr id="0" name=""/>
        <dsp:cNvSpPr/>
      </dsp:nvSpPr>
      <dsp:spPr>
        <a:xfrm>
          <a:off x="3176361" y="1480230"/>
          <a:ext cx="487380" cy="487380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800" kern="1200"/>
        </a:p>
      </dsp:txBody>
      <dsp:txXfrm>
        <a:off x="3240963" y="1666604"/>
        <a:ext cx="358176" cy="114632"/>
      </dsp:txXfrm>
    </dsp:sp>
    <dsp:sp modelId="{DD55653C-06BB-48F1-A7BC-7DF7E8073056}">
      <dsp:nvSpPr>
        <dsp:cNvPr id="0" name=""/>
        <dsp:cNvSpPr/>
      </dsp:nvSpPr>
      <dsp:spPr>
        <a:xfrm>
          <a:off x="0" y="1983573"/>
          <a:ext cx="4329101" cy="84031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A termelő marketing ismereti és </a:t>
          </a:r>
          <a:r>
            <a:rPr lang="hu-HU" sz="2400" kern="1200" dirty="0"/>
            <a:t>lehetőségei</a:t>
          </a:r>
          <a:endParaRPr lang="hu-HU" sz="2000" kern="1200" dirty="0"/>
        </a:p>
      </dsp:txBody>
      <dsp:txXfrm>
        <a:off x="633982" y="2106634"/>
        <a:ext cx="3061137" cy="594189"/>
      </dsp:txXfrm>
    </dsp:sp>
    <dsp:sp modelId="{E5E5D01A-C778-4EA6-B143-604B2D428190}">
      <dsp:nvSpPr>
        <dsp:cNvPr id="0" name=""/>
        <dsp:cNvSpPr/>
      </dsp:nvSpPr>
      <dsp:spPr>
        <a:xfrm>
          <a:off x="3190042" y="2731744"/>
          <a:ext cx="487380" cy="487380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800" kern="1200"/>
        </a:p>
      </dsp:txBody>
      <dsp:txXfrm>
        <a:off x="3254644" y="2918118"/>
        <a:ext cx="358176" cy="114632"/>
      </dsp:txXfrm>
    </dsp:sp>
    <dsp:sp modelId="{1965FBD7-7CEB-4057-834A-655E0CDF4255}">
      <dsp:nvSpPr>
        <dsp:cNvPr id="0" name=""/>
        <dsp:cNvSpPr/>
      </dsp:nvSpPr>
      <dsp:spPr>
        <a:xfrm>
          <a:off x="0" y="3017611"/>
          <a:ext cx="3810797" cy="84031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 err="1"/>
            <a:t>Elköteleződés</a:t>
          </a:r>
          <a:r>
            <a:rPr lang="hu-HU" sz="2000" kern="1200" dirty="0"/>
            <a:t> az alternatív formák iránt</a:t>
          </a:r>
        </a:p>
      </dsp:txBody>
      <dsp:txXfrm>
        <a:off x="558078" y="3140672"/>
        <a:ext cx="2694641" cy="594189"/>
      </dsp:txXfrm>
    </dsp:sp>
    <dsp:sp modelId="{1B0F92F7-4E22-4A7C-AD5F-5C30EDC4E063}">
      <dsp:nvSpPr>
        <dsp:cNvPr id="0" name=""/>
        <dsp:cNvSpPr/>
      </dsp:nvSpPr>
      <dsp:spPr>
        <a:xfrm>
          <a:off x="3211921" y="3897090"/>
          <a:ext cx="487380" cy="487380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800" kern="1200"/>
        </a:p>
      </dsp:txBody>
      <dsp:txXfrm>
        <a:off x="3276523" y="4083464"/>
        <a:ext cx="358176" cy="114632"/>
      </dsp:txXfrm>
    </dsp:sp>
    <dsp:sp modelId="{015ADF85-65D7-4F7D-BDA0-D99B6B5A06F5}">
      <dsp:nvSpPr>
        <dsp:cNvPr id="0" name=""/>
        <dsp:cNvSpPr/>
      </dsp:nvSpPr>
      <dsp:spPr>
        <a:xfrm>
          <a:off x="0" y="4223988"/>
          <a:ext cx="3894450" cy="124991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Elkötelezett fogyasztók száma az alternatív formák iránt</a:t>
          </a:r>
        </a:p>
      </dsp:txBody>
      <dsp:txXfrm>
        <a:off x="570329" y="4407034"/>
        <a:ext cx="2753792" cy="883821"/>
      </dsp:txXfrm>
    </dsp:sp>
    <dsp:sp modelId="{5C5A7961-BB5B-4B0F-A8C1-3608B8D3A5CA}">
      <dsp:nvSpPr>
        <dsp:cNvPr id="0" name=""/>
        <dsp:cNvSpPr/>
      </dsp:nvSpPr>
      <dsp:spPr>
        <a:xfrm rot="21597114">
          <a:off x="4415152" y="2714581"/>
          <a:ext cx="1310770" cy="522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300" kern="1200"/>
        </a:p>
      </dsp:txBody>
      <dsp:txXfrm>
        <a:off x="4415152" y="2819055"/>
        <a:ext cx="1154158" cy="313225"/>
      </dsp:txXfrm>
    </dsp:sp>
    <dsp:sp modelId="{93895E1C-96A8-4CE5-ADAB-4E3792CC0B58}">
      <dsp:nvSpPr>
        <dsp:cNvPr id="0" name=""/>
        <dsp:cNvSpPr/>
      </dsp:nvSpPr>
      <dsp:spPr>
        <a:xfrm>
          <a:off x="6119191" y="1380381"/>
          <a:ext cx="3576350" cy="30593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Tényezők, amiket figyelembe kell venni az értékesítési csatornák kiválasztásánál</a:t>
          </a:r>
        </a:p>
      </dsp:txBody>
      <dsp:txXfrm>
        <a:off x="6642935" y="1828411"/>
        <a:ext cx="2528862" cy="216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447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888623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9" name="Google Shape;139;p7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p8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3" name="Google Shape;153;p9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331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264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826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1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2" name="Google Shape;172;p11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9" name="Google Shape;179;p12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6" name="Google Shape;196;p14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3" name="Google Shape;203;p15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3" name="Google Shape;213;p16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17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49473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2" name="Google Shape;222;p17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3" name="Google Shape;253;p18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Google Shape;267;p20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8" name="Google Shape;268;p20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6" name="Google Shape;366;p24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7" name="Google Shape;367;p24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25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7" name="Google Shape;377;p25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496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5" name="Google Shape;385;p26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6" name="Google Shape;386;p26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" name="Google Shape;395;p27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6" name="Google Shape;396;p27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5" name="Google Shape;425;p30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26" name="Google Shape;426;p30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31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3" name="Google Shape;433;p31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Google Shape;440;p32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-HU"/>
              <a:t>Szöveg:</a:t>
            </a:r>
            <a:endParaRPr/>
          </a:p>
        </p:txBody>
      </p:sp>
      <p:sp>
        <p:nvSpPr>
          <p:cNvPr id="441" name="Google Shape;441;p32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8" name="Google Shape;448;p33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49" name="Google Shape;449;p33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6" name="Google Shape;596;p35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97" name="Google Shape;597;p35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3" name="Google Shape;613;p37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4" name="Google Shape;614;p37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3" name="Google Shape;623;p38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24" name="Google Shape;624;p38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6" name="Google Shape;646;p39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7" name="Google Shape;647;p39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47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8588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5" name="Google Shape;665;p40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66" name="Google Shape;666;p40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48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5" name="Google Shape;725;p41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26" name="Google Shape;726;p41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49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2" name="Google Shape;772;p42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73" name="Google Shape;773;p42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50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0" name="Google Shape;820;p43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21" name="Google Shape;821;p43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0" name="Google Shape;840;p44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41" name="Google Shape;841;p44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52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BBD77-03B5-4374-BBDB-99740C62FEF0}" type="slidenum">
              <a:rPr lang="el-GR" smtClean="0"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02139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2212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3866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90500" y="882650"/>
            <a:ext cx="7732713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Google Shape;850;p45:notes"/>
          <p:cNvSpPr txBox="1">
            <a:spLocks noGrp="1"/>
          </p:cNvSpPr>
          <p:nvPr>
            <p:ph type="body" idx="1"/>
          </p:nvPr>
        </p:nvSpPr>
        <p:spPr>
          <a:xfrm>
            <a:off x="735176" y="5513192"/>
            <a:ext cx="5881050" cy="52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51" name="Google Shape;851;p45:notes"/>
          <p:cNvSpPr txBox="1">
            <a:spLocks noGrp="1"/>
          </p:cNvSpPr>
          <p:nvPr>
            <p:ph type="sldNum" idx="12"/>
          </p:nvPr>
        </p:nvSpPr>
        <p:spPr>
          <a:xfrm>
            <a:off x="4161091" y="11026775"/>
            <a:ext cx="3190310" cy="57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u-HU" sz="1500">
                <a:latin typeface="Times New Roman"/>
                <a:ea typeface="Times New Roman"/>
                <a:cs typeface="Times New Roman"/>
                <a:sym typeface="Times New Roman"/>
              </a:rPr>
              <a:t>58</a:t>
            </a:fld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6" name="Google Shape;866;p46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46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49684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3" name="Google Shape;873;p47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47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6358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3" name="Google Shape;873;p47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47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95579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3" name="Google Shape;873;p47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47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07588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3" name="Google Shape;873;p47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47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12512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3" name="Google Shape;873;p47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47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8878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7" name="Google Shape;887;p49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49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4" name="Google Shape;894;p50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50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4" name="Google Shape;894;p50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50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9791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1" name="Google Shape;901;p51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51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8" name="Google Shape;908;p52:notes"/>
          <p:cNvSpPr txBox="1">
            <a:spLocks noGrp="1"/>
          </p:cNvSpPr>
          <p:nvPr>
            <p:ph type="body" idx="1"/>
          </p:nvPr>
        </p:nvSpPr>
        <p:spPr>
          <a:xfrm>
            <a:off x="666909" y="4777292"/>
            <a:ext cx="5334920" cy="39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52:notes"/>
          <p:cNvSpPr txBox="1"/>
          <p:nvPr/>
        </p:nvSpPr>
        <p:spPr>
          <a:xfrm>
            <a:off x="3777750" y="9428743"/>
            <a:ext cx="2889588" cy="4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hu-HU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0505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3531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57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86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49910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301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3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png"/><Relationship Id="rId5" Type="http://schemas.openxmlformats.org/officeDocument/2006/relationships/image" Target="../media/image61.jpg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gs1hu.org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ortal.nebih.gov.hu/-/elelmiszer-jogszabalyok-jegyzeke" TargetMode="External"/><Relationship Id="rId4" Type="http://schemas.openxmlformats.org/officeDocument/2006/relationships/hyperlink" Target="http://www.lexodus.hu/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hu-HU" sz="4400" dirty="0"/>
              <a:t>Élelmiszeripar, minőségbiztosítás</a:t>
            </a:r>
            <a:br>
              <a:rPr lang="hu-HU" sz="4400" dirty="0"/>
            </a:br>
            <a:r>
              <a:rPr lang="hu-HU" sz="4400" dirty="0"/>
              <a:t>(digitális nyomon követési rendszerek)</a:t>
            </a:r>
            <a:endParaRPr sz="4400"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defRPr sz="1800"/>
            </a:pPr>
            <a:r>
              <a:rPr lang="hu-HU" sz="4400" dirty="0"/>
              <a:t>Mit jelent a nyomon követés?</a:t>
            </a:r>
            <a:endParaRPr sz="4400"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defRPr sz="1800"/>
            </a:pPr>
            <a:r>
              <a:rPr sz="2400" dirty="0"/>
              <a:t>„</a:t>
            </a:r>
            <a:r>
              <a:rPr lang="hu-HU" sz="2400" i="1" dirty="0"/>
              <a:t>A nyomon követhetőség lehetőség arra, hogy nyomon követhető legyen egy élelmiszer, takarmány, élelmiszer előállítására szánt állat vagy olyan anyag, amely anyagot élelmiszer vagy takarmány előállításánál felhasználásra szánnak, illetve amelynél ez várható, a termelés, a feldolgozás és a forgalmazás minden szakaszában</a:t>
            </a:r>
            <a:r>
              <a:rPr sz="2400" dirty="0"/>
              <a:t>“</a:t>
            </a:r>
            <a:r>
              <a:rPr lang="hu-HU" sz="2400" dirty="0"/>
              <a:t> (178/2002/EK rendelet)</a:t>
            </a:r>
          </a:p>
          <a:p>
            <a:pPr lvl="0">
              <a:defRPr sz="1800"/>
            </a:pPr>
            <a:r>
              <a:rPr lang="hu-HU" sz="2400" dirty="0"/>
              <a:t>Rendszerszerű gondolkodást és megközelítést igényel</a:t>
            </a:r>
            <a:r>
              <a:rPr sz="2400" dirty="0"/>
              <a:t>:</a:t>
            </a:r>
          </a:p>
          <a:p>
            <a:pPr marL="800100" lvl="1" indent="-342900">
              <a:defRPr sz="1800"/>
            </a:pPr>
            <a:r>
              <a:rPr lang="hu-HU" sz="2000" b="1" dirty="0"/>
              <a:t>a termékáramlásnak és az információáramlásnak össze kell kapcsolódnia</a:t>
            </a:r>
            <a:endParaRPr sz="2000" b="1" dirty="0"/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888888"/>
                </a:solidFill>
              </a:rPr>
              <a:t>10</a:t>
            </a:fld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997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7BB78D-D138-DF40-A652-7FC2BE1A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42148"/>
            <a:ext cx="11555605" cy="1325563"/>
          </a:xfrm>
        </p:spPr>
        <p:txBody>
          <a:bodyPr/>
          <a:lstStyle/>
          <a:p>
            <a:r>
              <a:rPr lang="hu-HU" dirty="0"/>
              <a:t>A nyomon követhetőség két iránya</a:t>
            </a:r>
            <a:endParaRPr lang="en-GB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ED39AAE-9923-C24C-AF89-9BB4C8207A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977452"/>
              </p:ext>
            </p:extLst>
          </p:nvPr>
        </p:nvGraphicFramePr>
        <p:xfrm>
          <a:off x="4833674" y="1493933"/>
          <a:ext cx="2524652" cy="4998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776365D1-1CF3-374F-8348-695EE8518F0B}"/>
              </a:ext>
            </a:extLst>
          </p:cNvPr>
          <p:cNvSpPr/>
          <p:nvPr/>
        </p:nvSpPr>
        <p:spPr>
          <a:xfrm>
            <a:off x="2736905" y="3261586"/>
            <a:ext cx="1296987" cy="746125"/>
          </a:xfrm>
          <a:prstGeom prst="roundRect">
            <a:avLst/>
          </a:prstGeom>
          <a:ln>
            <a:solidFill>
              <a:srgbClr val="1C9E4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err="1">
                <a:solidFill>
                  <a:srgbClr val="00B050"/>
                </a:solidFill>
                <a:latin typeface="Helvetica Neue Light"/>
                <a:cs typeface="Helvetica Neue Light"/>
              </a:rPr>
              <a:t>Előrejelzés</a:t>
            </a:r>
            <a:endParaRPr lang="en-US" b="1">
              <a:solidFill>
                <a:srgbClr val="00B050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Down Arrow 9">
            <a:extLst>
              <a:ext uri="{FF2B5EF4-FFF2-40B4-BE49-F238E27FC236}">
                <a16:creationId xmlns:a16="http://schemas.microsoft.com/office/drawing/2014/main" id="{D6362CB7-EF45-844E-83F5-7EEBDF6B96D6}"/>
              </a:ext>
            </a:extLst>
          </p:cNvPr>
          <p:cNvSpPr/>
          <p:nvPr/>
        </p:nvSpPr>
        <p:spPr>
          <a:xfrm>
            <a:off x="2971855" y="4299811"/>
            <a:ext cx="823912" cy="823913"/>
          </a:xfrm>
          <a:prstGeom prst="downArrow">
            <a:avLst/>
          </a:prstGeom>
          <a:ln>
            <a:solidFill>
              <a:srgbClr val="1C9E4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00B050"/>
              </a:solidFill>
            </a:endParaRPr>
          </a:p>
        </p:txBody>
      </p:sp>
      <p:sp>
        <p:nvSpPr>
          <p:cNvPr id="7" name="Down Arrow 10">
            <a:extLst>
              <a:ext uri="{FF2B5EF4-FFF2-40B4-BE49-F238E27FC236}">
                <a16:creationId xmlns:a16="http://schemas.microsoft.com/office/drawing/2014/main" id="{0AF20F99-261E-8C46-A48F-34133729088D}"/>
              </a:ext>
            </a:extLst>
          </p:cNvPr>
          <p:cNvSpPr/>
          <p:nvPr/>
        </p:nvSpPr>
        <p:spPr>
          <a:xfrm>
            <a:off x="2971855" y="1953486"/>
            <a:ext cx="823912" cy="822325"/>
          </a:xfrm>
          <a:prstGeom prst="downArrow">
            <a:avLst/>
          </a:prstGeom>
          <a:ln>
            <a:solidFill>
              <a:srgbClr val="1C9E4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Up Arrow 11">
            <a:extLst>
              <a:ext uri="{FF2B5EF4-FFF2-40B4-BE49-F238E27FC236}">
                <a16:creationId xmlns:a16="http://schemas.microsoft.com/office/drawing/2014/main" id="{5D5BC675-4637-A446-ADD0-3071736EFC25}"/>
              </a:ext>
            </a:extLst>
          </p:cNvPr>
          <p:cNvSpPr/>
          <p:nvPr/>
        </p:nvSpPr>
        <p:spPr>
          <a:xfrm>
            <a:off x="8394645" y="1953486"/>
            <a:ext cx="822325" cy="822325"/>
          </a:xfrm>
          <a:prstGeom prst="upArrow">
            <a:avLst/>
          </a:prstGeom>
          <a:ln>
            <a:solidFill>
              <a:srgbClr val="1C9E4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Up Arrow 12">
            <a:extLst>
              <a:ext uri="{FF2B5EF4-FFF2-40B4-BE49-F238E27FC236}">
                <a16:creationId xmlns:a16="http://schemas.microsoft.com/office/drawing/2014/main" id="{3B81B1A2-0CC1-574C-879B-F919641EE140}"/>
              </a:ext>
            </a:extLst>
          </p:cNvPr>
          <p:cNvSpPr/>
          <p:nvPr/>
        </p:nvSpPr>
        <p:spPr>
          <a:xfrm>
            <a:off x="8394645" y="4299811"/>
            <a:ext cx="822325" cy="823913"/>
          </a:xfrm>
          <a:prstGeom prst="upArrow">
            <a:avLst/>
          </a:prstGeom>
          <a:ln>
            <a:solidFill>
              <a:srgbClr val="1C9E4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00B050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CF20706A-43B1-474F-A337-8AA05301E0C9}"/>
              </a:ext>
            </a:extLst>
          </p:cNvPr>
          <p:cNvSpPr/>
          <p:nvPr/>
        </p:nvSpPr>
        <p:spPr>
          <a:xfrm>
            <a:off x="8156520" y="3261586"/>
            <a:ext cx="1298575" cy="746125"/>
          </a:xfrm>
          <a:prstGeom prst="roundRect">
            <a:avLst/>
          </a:prstGeom>
          <a:ln>
            <a:solidFill>
              <a:srgbClr val="1C9E4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err="1">
                <a:solidFill>
                  <a:srgbClr val="00B050"/>
                </a:solidFill>
                <a:latin typeface="Helvetica Neue Light"/>
                <a:cs typeface="Helvetica Neue Light"/>
              </a:rPr>
              <a:t>Vissza-követés</a:t>
            </a:r>
            <a:endParaRPr lang="en-US" b="1">
              <a:solidFill>
                <a:srgbClr val="00B05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55F61692-F161-EE49-AB66-7DD194525DE3}"/>
              </a:ext>
            </a:extLst>
          </p:cNvPr>
          <p:cNvSpPr/>
          <p:nvPr/>
        </p:nvSpPr>
        <p:spPr>
          <a:xfrm>
            <a:off x="4376058" y="1300796"/>
            <a:ext cx="3439884" cy="5413829"/>
          </a:xfrm>
          <a:prstGeom prst="roundRect">
            <a:avLst/>
          </a:prstGeom>
          <a:noFill/>
          <a:ln>
            <a:solidFill>
              <a:srgbClr val="C1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B162019-0088-774A-B580-392A74F728D9}"/>
              </a:ext>
            </a:extLst>
          </p:cNvPr>
          <p:cNvSpPr txBox="1"/>
          <p:nvPr/>
        </p:nvSpPr>
        <p:spPr>
          <a:xfrm rot="16200000">
            <a:off x="2975142" y="3639461"/>
            <a:ext cx="37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C00000"/>
                </a:solidFill>
              </a:rPr>
              <a:t>Kémiai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szennyezők</a:t>
            </a:r>
            <a:endParaRPr lang="en-GB" sz="2000" dirty="0">
              <a:solidFill>
                <a:srgbClr val="C00000"/>
              </a:solidFill>
            </a:endParaRPr>
          </a:p>
          <a:p>
            <a:pPr algn="ctr"/>
            <a:r>
              <a:rPr lang="en-GB" sz="2000" dirty="0" err="1">
                <a:solidFill>
                  <a:srgbClr val="C00000"/>
                </a:solidFill>
              </a:rPr>
              <a:t>Szermaradékok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A93D97F-BF9A-6645-930B-1D38744CF336}"/>
              </a:ext>
            </a:extLst>
          </p:cNvPr>
          <p:cNvSpPr txBox="1"/>
          <p:nvPr/>
        </p:nvSpPr>
        <p:spPr>
          <a:xfrm rot="5400000">
            <a:off x="5499796" y="3690327"/>
            <a:ext cx="37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C00000"/>
                </a:solidFill>
              </a:rPr>
              <a:t>Mikroorganizmusok</a:t>
            </a:r>
            <a:endParaRPr lang="en-GB" sz="2000" dirty="0">
              <a:solidFill>
                <a:srgbClr val="C00000"/>
              </a:solidFill>
            </a:endParaRPr>
          </a:p>
          <a:p>
            <a:pPr algn="ctr"/>
            <a:r>
              <a:rPr lang="en-GB" sz="2000" dirty="0" err="1">
                <a:solidFill>
                  <a:srgbClr val="C00000"/>
                </a:solidFill>
              </a:rPr>
              <a:t>Toxinok</a:t>
            </a:r>
            <a:endParaRPr lang="en-GB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837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hu-HU" sz="4400" dirty="0"/>
              <a:t>Élelmiszer</a:t>
            </a:r>
            <a:r>
              <a:rPr sz="4400" dirty="0"/>
              <a:t> = </a:t>
            </a:r>
            <a:r>
              <a:rPr lang="hu-HU" sz="4400" dirty="0"/>
              <a:t>Termék</a:t>
            </a:r>
            <a:r>
              <a:rPr sz="4400" dirty="0"/>
              <a:t> + </a:t>
            </a:r>
            <a:r>
              <a:rPr lang="hu-HU" sz="4400" dirty="0"/>
              <a:t>Információ</a:t>
            </a:r>
            <a:endParaRPr sz="4400" dirty="0"/>
          </a:p>
        </p:txBody>
      </p:sp>
      <p:sp>
        <p:nvSpPr>
          <p:cNvPr id="238" name="Shape 2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indent="-457200">
              <a:buSzPts val="1800"/>
              <a:defRPr sz="1800"/>
            </a:pPr>
            <a:r>
              <a:rPr lang="hu-HU" sz="2400" dirty="0">
                <a:sym typeface="Arial"/>
              </a:rPr>
              <a:t>Minden megtörtént (és meg nem történt) eseménnyel kapcsolatos adat és információ</a:t>
            </a:r>
          </a:p>
          <a:p>
            <a:pPr indent="-457200">
              <a:buSzPts val="1800"/>
              <a:defRPr sz="1800"/>
            </a:pPr>
            <a:r>
              <a:rPr lang="hu-HU" sz="2400" dirty="0">
                <a:sym typeface="Arial"/>
              </a:rPr>
              <a:t>Új megközelítés az élelmiszer-biztonságban:</a:t>
            </a:r>
          </a:p>
          <a:p>
            <a:pPr indent="-457200">
              <a:buSzPts val="1800"/>
              <a:defRPr sz="1800"/>
            </a:pPr>
            <a:r>
              <a:rPr lang="hu-HU" sz="2400" dirty="0">
                <a:sym typeface="Arial"/>
              </a:rPr>
              <a:t>Fogyasztásra alkalmas → Fogyasztásra alkalmas új információ felbukkanásáig</a:t>
            </a:r>
          </a:p>
          <a:p>
            <a:pPr indent="-457200">
              <a:buSzPts val="1800"/>
              <a:defRPr sz="1800"/>
            </a:pPr>
            <a:endParaRPr lang="hu-HU" sz="2400" dirty="0">
              <a:sym typeface="Arial"/>
            </a:endParaRPr>
          </a:p>
          <a:p>
            <a:pPr indent="-457200">
              <a:buSzPts val="1800"/>
              <a:defRPr sz="1800"/>
            </a:pPr>
            <a:r>
              <a:rPr lang="hu-HU" sz="2400" dirty="0">
                <a:sym typeface="Arial"/>
              </a:rPr>
              <a:t>Az információ begyűjtése: láncszemlélet és rendszerszemlélet</a:t>
            </a:r>
          </a:p>
          <a:p>
            <a:pPr lvl="1" indent="-457200">
              <a:buSzPts val="1800"/>
              <a:defRPr sz="1800"/>
            </a:pPr>
            <a:r>
              <a:rPr lang="hu-HU" sz="2000" dirty="0">
                <a:sym typeface="Arial"/>
              </a:rPr>
              <a:t>Minden élelmiszerlánc-vállalkozótól a lánc teljes hosszában, beleértve az elsődleges előállítókat</a:t>
            </a:r>
          </a:p>
          <a:p>
            <a:pPr lvl="1" indent="-457200">
              <a:buSzPts val="1800"/>
              <a:defRPr sz="1800"/>
            </a:pPr>
            <a:r>
              <a:rPr lang="hu-HU" sz="2000" dirty="0">
                <a:sym typeface="Arial"/>
              </a:rPr>
              <a:t>Alapja: adatgyűjtés és adatbázisok</a:t>
            </a:r>
          </a:p>
        </p:txBody>
      </p:sp>
      <p:sp>
        <p:nvSpPr>
          <p:cNvPr id="239" name="Shape 2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888888"/>
                </a:solidFill>
              </a:rPr>
              <a:t>12</a:t>
            </a:fld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5443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Az élelmiszerek nyomon követésének sajátosságai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78D1AE48-141B-DD40-B76A-479C06E33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algn="just">
              <a:spcBef>
                <a:spcPts val="0"/>
              </a:spcBef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dirty="0"/>
              <a:t>Fokozódó</a:t>
            </a:r>
            <a:r>
              <a:rPr lang="hu-HU" dirty="0">
                <a:solidFill>
                  <a:srgbClr val="1C9E49"/>
                </a:solidFill>
              </a:rPr>
              <a:t> </a:t>
            </a:r>
            <a:r>
              <a:rPr lang="hu-HU" b="1" dirty="0">
                <a:solidFill>
                  <a:srgbClr val="1C9E49"/>
                </a:solidFill>
              </a:rPr>
              <a:t>fogyasztói igény </a:t>
            </a:r>
            <a:r>
              <a:rPr lang="hu-HU" dirty="0">
                <a:solidFill>
                  <a:srgbClr val="1C9E49"/>
                </a:solidFill>
              </a:rPr>
              <a:t>az élelmiszer-biztonsággal kapcsolatos információkra,</a:t>
            </a:r>
            <a:endParaRPr lang="hu-HU" sz="1800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just">
              <a:spcBef>
                <a:spcPts val="600"/>
              </a:spcBef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C9E49"/>
                </a:solidFill>
              </a:rPr>
              <a:t>Vállalkozói felelősség </a:t>
            </a:r>
            <a:r>
              <a:rPr lang="hu-HU" dirty="0">
                <a:solidFill>
                  <a:srgbClr val="1C9E49"/>
                </a:solidFill>
              </a:rPr>
              <a:t>a minőségügyi rendszer üzemeltetésére,</a:t>
            </a:r>
            <a:endParaRPr lang="hu-HU" sz="1800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just">
              <a:spcBef>
                <a:spcPts val="600"/>
              </a:spcBef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C9E49"/>
                </a:solidFill>
              </a:rPr>
              <a:t>Globális, egyre </a:t>
            </a:r>
            <a:r>
              <a:rPr lang="hu-HU" b="1" dirty="0">
                <a:solidFill>
                  <a:srgbClr val="1C9E49"/>
                </a:solidFill>
              </a:rPr>
              <a:t>összetett</a:t>
            </a:r>
            <a:r>
              <a:rPr lang="hu-HU" dirty="0">
                <a:solidFill>
                  <a:srgbClr val="1C9E49"/>
                </a:solidFill>
              </a:rPr>
              <a:t>ebb</a:t>
            </a:r>
            <a:r>
              <a:rPr lang="hu-HU" b="1" dirty="0">
                <a:solidFill>
                  <a:srgbClr val="1C9E49"/>
                </a:solidFill>
              </a:rPr>
              <a:t> élelmiszer piac</a:t>
            </a:r>
            <a:r>
              <a:rPr lang="hu-HU" dirty="0">
                <a:solidFill>
                  <a:srgbClr val="1C9E49"/>
                </a:solidFill>
              </a:rPr>
              <a:t> információs igénye,</a:t>
            </a:r>
            <a:endParaRPr lang="hu-HU" sz="1800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just">
              <a:spcBef>
                <a:spcPts val="600"/>
              </a:spcBef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C9E49"/>
                </a:solidFill>
              </a:rPr>
              <a:t>Speciális alapanyag</a:t>
            </a:r>
            <a:r>
              <a:rPr lang="hu-HU" dirty="0">
                <a:solidFill>
                  <a:srgbClr val="1C9E49"/>
                </a:solidFill>
              </a:rPr>
              <a:t>ok, eltérő gyártási rendszerek az egyes ágazatokon belül,</a:t>
            </a:r>
            <a:endParaRPr lang="hu-HU" sz="1800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just">
              <a:spcBef>
                <a:spcPts val="600"/>
              </a:spcBef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C9E49"/>
                </a:solidFill>
              </a:rPr>
              <a:t>Szintén ágazati jellemző az eltérő </a:t>
            </a:r>
            <a:r>
              <a:rPr lang="hu-HU" b="1" dirty="0">
                <a:solidFill>
                  <a:srgbClr val="1C9E49"/>
                </a:solidFill>
              </a:rPr>
              <a:t>nyomon követési mélység</a:t>
            </a:r>
            <a:r>
              <a:rPr lang="hu-HU" dirty="0">
                <a:solidFill>
                  <a:srgbClr val="1C9E49"/>
                </a:solidFill>
              </a:rPr>
              <a:t>,</a:t>
            </a:r>
            <a:endParaRPr lang="hu-HU" sz="1800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just">
              <a:spcBef>
                <a:spcPts val="600"/>
              </a:spcBef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C9E49"/>
                </a:solidFill>
              </a:rPr>
              <a:t>Jogszabályi kötelezettség</a:t>
            </a:r>
            <a:r>
              <a:rPr lang="hu-HU" dirty="0">
                <a:solidFill>
                  <a:srgbClr val="1C9E49"/>
                </a:solidFill>
              </a:rPr>
              <a:t>,</a:t>
            </a:r>
            <a:endParaRPr lang="hu-HU" sz="1800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just">
              <a:spcBef>
                <a:spcPts val="600"/>
              </a:spcBef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C9E49"/>
                </a:solidFill>
              </a:rPr>
              <a:t>Elősegíti a tisztességes kereskedelmet a vállalkozók között.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Az élelmiszerek nyomon követésének kihívásai</a:t>
            </a:r>
            <a:endParaRPr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E31222D-EAF8-8B41-8041-142C079BD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Nagy mennyiségű, megbízható adat valós idejű feltárása, felhasználása és megosztása</a:t>
            </a:r>
          </a:p>
          <a:p>
            <a:r>
              <a:rPr lang="hu-HU" dirty="0"/>
              <a:t>Az áru fizikai mozgásának és az információ áramlásának összekapcsolása</a:t>
            </a:r>
          </a:p>
          <a:p>
            <a:pPr lvl="1"/>
            <a:r>
              <a:rPr lang="hu-HU" dirty="0"/>
              <a:t>Eltérő nyomon követési szintek</a:t>
            </a:r>
          </a:p>
          <a:p>
            <a:pPr lvl="1"/>
            <a:r>
              <a:rPr lang="hu-HU" dirty="0"/>
              <a:t>Eltérő informatikai felkészültség a nyomon követés területén is, de léteznek papír alapú rendszerek is</a:t>
            </a:r>
          </a:p>
          <a:p>
            <a:pPr lvl="1"/>
            <a:r>
              <a:rPr lang="hu-HU" dirty="0"/>
              <a:t>nyomon követési rendszerek kompatibilitása</a:t>
            </a:r>
          </a:p>
          <a:p>
            <a:pPr lvl="1"/>
            <a:r>
              <a:rPr lang="hu-HU" dirty="0"/>
              <a:t>Big </a:t>
            </a:r>
            <a:r>
              <a:rPr lang="hu-HU" dirty="0" err="1"/>
              <a:t>data</a:t>
            </a:r>
            <a:r>
              <a:rPr lang="hu-HU" dirty="0"/>
              <a:t> problémák</a:t>
            </a:r>
          </a:p>
          <a:p>
            <a:pPr lvl="1"/>
            <a:r>
              <a:rPr lang="hu-HU" dirty="0"/>
              <a:t>Naprakészség</a:t>
            </a:r>
          </a:p>
          <a:p>
            <a:pPr lvl="1"/>
            <a:r>
              <a:rPr lang="hu-HU" dirty="0"/>
              <a:t>Az állandó támogatáshoz és karbantartáshoz szükséges erőforrások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endParaRPr lang="hu-HU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770" y="1241007"/>
            <a:ext cx="5607087" cy="344710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1061308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Komplex ellátási láncok és nem várt események</a:t>
            </a:r>
            <a:endParaRPr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CAC42A5-9E37-E84C-B962-9A130CABE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281" y="2690515"/>
            <a:ext cx="5607087" cy="37795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F1800AB-E7CA-804D-BC9A-A5CF2A7EB6AF}"/>
              </a:ext>
            </a:extLst>
          </p:cNvPr>
          <p:cNvSpPr txBox="1"/>
          <p:nvPr/>
        </p:nvSpPr>
        <p:spPr>
          <a:xfrm>
            <a:off x="6546304" y="1856564"/>
            <a:ext cx="5301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rgbClr val="1C9E49"/>
                </a:solidFill>
              </a:rPr>
              <a:t>Az agrár-élelmiszer kereskedelmi hálózat magját 7 ország alkotja</a:t>
            </a:r>
          </a:p>
          <a:p>
            <a:pPr algn="ctr"/>
            <a:endParaRPr lang="en-GB" sz="2400" dirty="0">
              <a:solidFill>
                <a:srgbClr val="1C9E4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D35B66-4404-E34C-9DC3-425D329D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Rövid</a:t>
            </a:r>
            <a:r>
              <a:rPr lang="en-GB" dirty="0"/>
              <a:t> </a:t>
            </a:r>
            <a:r>
              <a:rPr lang="en-GB" dirty="0" err="1"/>
              <a:t>ellátási</a:t>
            </a:r>
            <a:r>
              <a:rPr lang="en-GB" dirty="0"/>
              <a:t> </a:t>
            </a:r>
            <a:r>
              <a:rPr lang="en-GB" dirty="0" err="1"/>
              <a:t>láncok</a:t>
            </a:r>
            <a:r>
              <a:rPr lang="en-GB" dirty="0"/>
              <a:t> (REL)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6109AC-FBD2-0445-A767-C4F83554C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REL:</a:t>
            </a:r>
          </a:p>
          <a:p>
            <a:pPr lvl="1"/>
            <a:r>
              <a:rPr lang="en-GB" dirty="0" err="1"/>
              <a:t>kevés</a:t>
            </a:r>
            <a:r>
              <a:rPr lang="en-GB" dirty="0"/>
              <a:t> </a:t>
            </a:r>
            <a:r>
              <a:rPr lang="en-GB" dirty="0" err="1"/>
              <a:t>számu</a:t>
            </a:r>
            <a:r>
              <a:rPr lang="en-GB" dirty="0"/>
              <a:t>́ </a:t>
            </a:r>
            <a:r>
              <a:rPr lang="en-GB" dirty="0" err="1"/>
              <a:t>gazdasági</a:t>
            </a:r>
            <a:r>
              <a:rPr lang="en-GB" dirty="0"/>
              <a:t> </a:t>
            </a:r>
            <a:r>
              <a:rPr lang="en-GB" dirty="0" err="1"/>
              <a:t>szereplo</a:t>
            </a:r>
            <a:r>
              <a:rPr lang="en-GB" dirty="0"/>
              <a:t>̋ </a:t>
            </a:r>
            <a:r>
              <a:rPr lang="en-GB" dirty="0" err="1"/>
              <a:t>alkotja</a:t>
            </a:r>
            <a:r>
              <a:rPr lang="en-GB" dirty="0"/>
              <a:t>,</a:t>
            </a:r>
          </a:p>
          <a:p>
            <a:pPr lvl="1"/>
            <a:r>
              <a:rPr lang="en-GB" dirty="0" err="1"/>
              <a:t>akik</a:t>
            </a:r>
            <a:r>
              <a:rPr lang="en-GB" dirty="0"/>
              <a:t> </a:t>
            </a:r>
            <a:r>
              <a:rPr lang="en-GB" dirty="0" err="1"/>
              <a:t>elkötelezettek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együttműködés</a:t>
            </a:r>
            <a:r>
              <a:rPr lang="en-GB" dirty="0"/>
              <a:t>,</a:t>
            </a:r>
          </a:p>
          <a:p>
            <a:pPr lvl="1"/>
            <a:r>
              <a:rPr lang="en-GB" dirty="0"/>
              <a:t>a </a:t>
            </a:r>
            <a:r>
              <a:rPr lang="en-GB" dirty="0" err="1"/>
              <a:t>helyi</a:t>
            </a:r>
            <a:r>
              <a:rPr lang="en-GB" dirty="0"/>
              <a:t> </a:t>
            </a:r>
            <a:r>
              <a:rPr lang="en-GB" dirty="0" err="1"/>
              <a:t>gazdasági</a:t>
            </a:r>
            <a:r>
              <a:rPr lang="en-GB" dirty="0"/>
              <a:t> </a:t>
            </a:r>
            <a:r>
              <a:rPr lang="en-GB" dirty="0" err="1"/>
              <a:t>fejlesztés</a:t>
            </a:r>
            <a:r>
              <a:rPr lang="en-GB" dirty="0"/>
              <a:t>,</a:t>
            </a:r>
          </a:p>
          <a:p>
            <a:pPr lvl="1"/>
            <a:r>
              <a:rPr lang="en-GB" dirty="0" err="1"/>
              <a:t>valamint</a:t>
            </a:r>
            <a:r>
              <a:rPr lang="en-GB" dirty="0"/>
              <a:t> a </a:t>
            </a:r>
            <a:r>
              <a:rPr lang="en-GB" dirty="0" err="1"/>
              <a:t>termelők</a:t>
            </a:r>
            <a:r>
              <a:rPr lang="en-GB" dirty="0"/>
              <a:t>, </a:t>
            </a:r>
            <a:r>
              <a:rPr lang="en-GB" dirty="0" err="1"/>
              <a:t>feldolgozók</a:t>
            </a:r>
            <a:r>
              <a:rPr lang="en-GB" dirty="0"/>
              <a:t> </a:t>
            </a:r>
            <a:r>
              <a:rPr lang="en-GB" dirty="0" err="1"/>
              <a:t>és</a:t>
            </a:r>
            <a:r>
              <a:rPr lang="en-GB" dirty="0"/>
              <a:t> a </a:t>
            </a:r>
            <a:r>
              <a:rPr lang="en-GB" dirty="0" err="1"/>
              <a:t>fogyasztók</a:t>
            </a:r>
            <a:r>
              <a:rPr lang="en-GB" dirty="0"/>
              <a:t> </a:t>
            </a:r>
            <a:r>
              <a:rPr lang="en-GB" dirty="0" err="1"/>
              <a:t>közötti</a:t>
            </a:r>
            <a:r>
              <a:rPr lang="en-GB" dirty="0"/>
              <a:t> </a:t>
            </a:r>
            <a:r>
              <a:rPr lang="en-GB" dirty="0" err="1"/>
              <a:t>szoros</a:t>
            </a:r>
            <a:r>
              <a:rPr lang="en-GB" dirty="0"/>
              <a:t> </a:t>
            </a:r>
            <a:r>
              <a:rPr lang="en-GB" dirty="0" err="1"/>
              <a:t>földrajzi</a:t>
            </a:r>
            <a:r>
              <a:rPr lang="en-GB" dirty="0"/>
              <a:t> </a:t>
            </a:r>
            <a:r>
              <a:rPr lang="en-GB" dirty="0" err="1"/>
              <a:t>és</a:t>
            </a:r>
            <a:r>
              <a:rPr lang="en-GB" dirty="0"/>
              <a:t> </a:t>
            </a:r>
            <a:r>
              <a:rPr lang="en-GB" dirty="0" err="1"/>
              <a:t>társadalmi</a:t>
            </a:r>
            <a:r>
              <a:rPr lang="en-GB" dirty="0"/>
              <a:t> </a:t>
            </a:r>
            <a:r>
              <a:rPr lang="en-GB" dirty="0" err="1"/>
              <a:t>kapcsolatok</a:t>
            </a:r>
            <a:r>
              <a:rPr lang="en-GB" dirty="0"/>
              <a:t> </a:t>
            </a:r>
            <a:r>
              <a:rPr lang="en-GB" dirty="0" err="1"/>
              <a:t>iránt</a:t>
            </a:r>
            <a:r>
              <a:rPr lang="en-GB" dirty="0"/>
              <a:t>.</a:t>
            </a:r>
          </a:p>
          <a:p>
            <a:r>
              <a:rPr lang="en-GB" dirty="0" err="1"/>
              <a:t>Jellemzo</a:t>
            </a:r>
            <a:r>
              <a:rPr lang="en-GB" dirty="0"/>
              <a:t>̋ a </a:t>
            </a:r>
            <a:r>
              <a:rPr lang="en-GB" dirty="0" err="1"/>
              <a:t>termelo</a:t>
            </a:r>
            <a:r>
              <a:rPr lang="en-GB" dirty="0"/>
              <a:t>̋-</a:t>
            </a:r>
            <a:r>
              <a:rPr lang="en-GB" dirty="0" err="1"/>
              <a:t>fogyaszto</a:t>
            </a:r>
            <a:r>
              <a:rPr lang="en-GB" dirty="0"/>
              <a:t>́ </a:t>
            </a:r>
            <a:r>
              <a:rPr lang="en-GB" dirty="0" err="1"/>
              <a:t>kapcsolat</a:t>
            </a:r>
            <a:r>
              <a:rPr lang="en-GB" dirty="0"/>
              <a:t> </a:t>
            </a:r>
            <a:r>
              <a:rPr lang="en-GB" dirty="0" err="1"/>
              <a:t>közvetlenségéből</a:t>
            </a:r>
            <a:r>
              <a:rPr lang="en-GB" dirty="0"/>
              <a:t> </a:t>
            </a:r>
            <a:r>
              <a:rPr lang="en-GB" dirty="0" err="1"/>
              <a:t>adódo</a:t>
            </a:r>
            <a:r>
              <a:rPr lang="en-GB" dirty="0"/>
              <a:t>́ </a:t>
            </a:r>
            <a:r>
              <a:rPr lang="en-GB" dirty="0" err="1"/>
              <a:t>bizalom</a:t>
            </a:r>
            <a:r>
              <a:rPr lang="en-GB" dirty="0"/>
              <a:t>.</a:t>
            </a:r>
          </a:p>
          <a:p>
            <a:r>
              <a:rPr lang="en-GB" dirty="0" err="1"/>
              <a:t>Elméletileg</a:t>
            </a:r>
            <a:r>
              <a:rPr lang="en-GB" dirty="0"/>
              <a:t> </a:t>
            </a:r>
            <a:r>
              <a:rPr lang="en-GB" dirty="0" err="1"/>
              <a:t>könnyebb</a:t>
            </a:r>
            <a:r>
              <a:rPr lang="en-GB" dirty="0"/>
              <a:t> </a:t>
            </a:r>
            <a:r>
              <a:rPr lang="en-GB" dirty="0" err="1"/>
              <a:t>nyomonkövethetőség</a:t>
            </a:r>
            <a:endParaRPr lang="en-GB" dirty="0"/>
          </a:p>
          <a:p>
            <a:r>
              <a:rPr lang="en-GB" dirty="0"/>
              <a:t>De </a:t>
            </a:r>
            <a:r>
              <a:rPr lang="en-GB" dirty="0" err="1"/>
              <a:t>ehhez</a:t>
            </a:r>
            <a:r>
              <a:rPr lang="en-GB" dirty="0"/>
              <a:t> </a:t>
            </a:r>
            <a:r>
              <a:rPr lang="en-GB" dirty="0" err="1"/>
              <a:t>szükséges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adatok</a:t>
            </a:r>
            <a:r>
              <a:rPr lang="en-GB" dirty="0"/>
              <a:t>, </a:t>
            </a:r>
            <a:r>
              <a:rPr lang="en-GB" dirty="0" err="1"/>
              <a:t>információk</a:t>
            </a:r>
            <a:r>
              <a:rPr lang="en-GB" dirty="0"/>
              <a:t> </a:t>
            </a:r>
            <a:r>
              <a:rPr lang="en-GB" dirty="0" err="1"/>
              <a:t>gyűjtése</a:t>
            </a:r>
            <a:r>
              <a:rPr lang="en-GB" dirty="0"/>
              <a:t>, </a:t>
            </a:r>
            <a:r>
              <a:rPr lang="en-GB" dirty="0" err="1"/>
              <a:t>jelölése</a:t>
            </a:r>
            <a:r>
              <a:rPr lang="en-GB" dirty="0"/>
              <a:t>, </a:t>
            </a:r>
            <a:r>
              <a:rPr lang="en-GB" dirty="0" err="1"/>
              <a:t>továbbítása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49536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D35B66-4404-E34C-9DC3-425D329D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rövid</a:t>
            </a:r>
            <a:r>
              <a:rPr lang="en-GB" dirty="0"/>
              <a:t> </a:t>
            </a:r>
            <a:r>
              <a:rPr lang="en-GB" dirty="0" err="1"/>
              <a:t>ellátási</a:t>
            </a:r>
            <a:r>
              <a:rPr lang="en-GB" dirty="0"/>
              <a:t> </a:t>
            </a:r>
            <a:r>
              <a:rPr lang="en-GB" dirty="0" err="1"/>
              <a:t>láncok</a:t>
            </a:r>
            <a:r>
              <a:rPr lang="en-GB" dirty="0"/>
              <a:t> </a:t>
            </a:r>
            <a:r>
              <a:rPr lang="en-GB" dirty="0" err="1"/>
              <a:t>helye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jelentősége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élelmiszer-ellátás</a:t>
            </a:r>
            <a:r>
              <a:rPr lang="en-GB" dirty="0"/>
              <a:t> </a:t>
            </a:r>
            <a:r>
              <a:rPr lang="en-GB" dirty="0" err="1"/>
              <a:t>szintjén</a:t>
            </a:r>
            <a:endParaRPr lang="en-GB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47E9E39-E1E0-174A-B41F-302FBF2E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80" y="1690688"/>
            <a:ext cx="9429440" cy="473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4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REL lehet közvetlen vagy kis számú közvetítőn keresztül 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12987" y="1374166"/>
            <a:ext cx="5672850" cy="585840"/>
          </a:xfrm>
        </p:spPr>
        <p:txBody>
          <a:bodyPr>
            <a:normAutofit fontScale="92500"/>
          </a:bodyPr>
          <a:lstStyle/>
          <a:p>
            <a:pPr algn="ctr"/>
            <a:r>
              <a:rPr lang="hu-HU" dirty="0"/>
              <a:t>REL= Legkevesebb köztes szereplőn keresztül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idx="2"/>
          </p:nvPr>
        </p:nvSpPr>
        <p:spPr>
          <a:xfrm>
            <a:off x="6379606" y="2087063"/>
            <a:ext cx="5672850" cy="3684588"/>
          </a:xfrm>
        </p:spPr>
        <p:txBody>
          <a:bodyPr>
            <a:normAutofit/>
          </a:bodyPr>
          <a:lstStyle/>
          <a:p>
            <a:r>
              <a:rPr lang="hu-HU" dirty="0"/>
              <a:t>ha a termelő a boltnak vagy étteremnek értékesít, onnan jut a fogyasztóhoz a termék;</a:t>
            </a:r>
          </a:p>
          <a:p>
            <a:r>
              <a:rPr lang="hu-HU" dirty="0"/>
              <a:t>házhoz szállítás, vagy fogyasztó megy el az értékesítőhöz, elosztási pontra;</a:t>
            </a:r>
          </a:p>
          <a:p>
            <a:r>
              <a:rPr lang="hu-HU" dirty="0"/>
              <a:t>értékesítő ponton - mely lehet piac, ételautomata, bolt.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idx="3"/>
          </p:nvPr>
        </p:nvSpPr>
        <p:spPr>
          <a:xfrm>
            <a:off x="410447" y="1385219"/>
            <a:ext cx="5672852" cy="595888"/>
          </a:xfrm>
        </p:spPr>
        <p:txBody>
          <a:bodyPr/>
          <a:lstStyle/>
          <a:p>
            <a:pPr algn="ctr"/>
            <a:r>
              <a:rPr lang="hu-HU" dirty="0"/>
              <a:t>Közvetlen értékesítés</a:t>
            </a:r>
          </a:p>
        </p:txBody>
      </p:sp>
      <p:sp>
        <p:nvSpPr>
          <p:cNvPr id="6" name="Szöveg helye 5"/>
          <p:cNvSpPr>
            <a:spLocks noGrp="1"/>
          </p:cNvSpPr>
          <p:nvPr>
            <p:ph type="body" idx="4"/>
          </p:nvPr>
        </p:nvSpPr>
        <p:spPr>
          <a:xfrm>
            <a:off x="640136" y="1971764"/>
            <a:ext cx="5672851" cy="3684588"/>
          </a:xfrm>
        </p:spPr>
        <p:txBody>
          <a:bodyPr/>
          <a:lstStyle/>
          <a:p>
            <a:r>
              <a:rPr lang="hu-HU" dirty="0"/>
              <a:t>Közvetlen az értékesítés, ha a termelőtől a fogyasztó veszi meg a terméket például a gazdaságból vagy a piacon. 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7" y="3819082"/>
            <a:ext cx="1489110" cy="238771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48" y="4269127"/>
            <a:ext cx="2177552" cy="2177552"/>
          </a:xfrm>
          <a:prstGeom prst="rect">
            <a:avLst/>
          </a:prstGeom>
          <a:solidFill>
            <a:srgbClr val="1C9E49"/>
          </a:solidFill>
        </p:spPr>
      </p:pic>
      <p:sp>
        <p:nvSpPr>
          <p:cNvPr id="9" name="Szalagnyíl felfelé 8"/>
          <p:cNvSpPr/>
          <p:nvPr/>
        </p:nvSpPr>
        <p:spPr>
          <a:xfrm rot="1466481">
            <a:off x="2014648" y="5583582"/>
            <a:ext cx="1948859" cy="852286"/>
          </a:xfrm>
          <a:prstGeom prst="curvedUpArrow">
            <a:avLst/>
          </a:prstGeom>
          <a:solidFill>
            <a:srgbClr val="1C9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56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3993" y="613228"/>
            <a:ext cx="9887857" cy="986998"/>
          </a:xfrm>
        </p:spPr>
        <p:txBody>
          <a:bodyPr>
            <a:normAutofit/>
          </a:bodyPr>
          <a:lstStyle/>
          <a:p>
            <a:pPr algn="ctr"/>
            <a:r>
              <a:rPr lang="hu-HU" sz="3048" dirty="0"/>
              <a:t>A közvetlen értékesítési csatornák hagyományos és modern fajtái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196465"/>
              </p:ext>
            </p:extLst>
          </p:nvPr>
        </p:nvGraphicFramePr>
        <p:xfrm>
          <a:off x="1262223" y="1600226"/>
          <a:ext cx="9509627" cy="464454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460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44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Hagyományos közvetlen értékesítési csatornák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4" marR="42334" marT="0" marB="0" anchor="ctr">
                    <a:solidFill>
                      <a:srgbClr val="1C9E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Modern közvetlen értékesítési csatornák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4" marR="42334" marT="0" marB="0" anchor="ctr">
                    <a:solidFill>
                      <a:srgbClr val="1C9E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0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b="0" dirty="0">
                          <a:effectLst/>
                        </a:rPr>
                        <a:t>hagyományos városi piac</a:t>
                      </a:r>
                      <a:br>
                        <a:rPr lang="hu-HU" sz="1800" b="0" dirty="0">
                          <a:effectLst/>
                        </a:rPr>
                      </a:br>
                      <a:r>
                        <a:rPr lang="hu-HU" sz="1800" b="0" dirty="0">
                          <a:effectLst/>
                        </a:rPr>
                        <a:t>vásár</a:t>
                      </a:r>
                      <a:br>
                        <a:rPr lang="hu-HU" sz="1800" b="0" dirty="0">
                          <a:effectLst/>
                        </a:rPr>
                      </a:br>
                      <a:r>
                        <a:rPr lang="hu-HU" sz="1800" b="0" dirty="0">
                          <a:effectLst/>
                        </a:rPr>
                        <a:t>háztól (küszöbről)</a:t>
                      </a:r>
                      <a:r>
                        <a:rPr lang="hu-HU" sz="1800" b="0" baseline="0" dirty="0">
                          <a:effectLst/>
                        </a:rPr>
                        <a:t> </a:t>
                      </a:r>
                      <a:r>
                        <a:rPr lang="hu-HU" sz="1800" b="0" dirty="0">
                          <a:effectLst/>
                        </a:rPr>
                        <a:t>értékesítés</a:t>
                      </a:r>
                      <a:br>
                        <a:rPr lang="hu-HU" sz="1800" b="0" dirty="0">
                          <a:effectLst/>
                        </a:rPr>
                      </a:br>
                      <a:r>
                        <a:rPr lang="hu-HU" sz="1800" b="0" dirty="0">
                          <a:effectLst/>
                        </a:rPr>
                        <a:t>falusi vendégasztal</a:t>
                      </a:r>
                      <a:br>
                        <a:rPr lang="hu-HU" sz="1800" b="0" dirty="0">
                          <a:effectLst/>
                        </a:rPr>
                      </a:br>
                      <a:r>
                        <a:rPr lang="hu-HU" sz="1800" b="0" dirty="0">
                          <a:effectLst/>
                        </a:rPr>
                        <a:t>natúrbolt, szakosodott (</a:t>
                      </a:r>
                      <a:r>
                        <a:rPr lang="hu-HU" sz="1800" b="0" dirty="0" err="1">
                          <a:effectLst/>
                        </a:rPr>
                        <a:t>bio</a:t>
                      </a:r>
                      <a:r>
                        <a:rPr lang="hu-HU" sz="1800" b="0" dirty="0">
                          <a:effectLst/>
                        </a:rPr>
                        <a:t>)bolt</a:t>
                      </a:r>
                      <a:br>
                        <a:rPr lang="hu-HU" sz="1800" b="0" dirty="0">
                          <a:effectLst/>
                        </a:rPr>
                      </a:br>
                      <a:r>
                        <a:rPr lang="hu-HU" sz="1800" b="0" dirty="0">
                          <a:effectLst/>
                        </a:rPr>
                        <a:t>Szedd magad!</a:t>
                      </a:r>
                      <a:br>
                        <a:rPr lang="hu-HU" sz="1800" b="0" dirty="0">
                          <a:effectLst/>
                        </a:rPr>
                      </a:br>
                      <a:r>
                        <a:rPr lang="hu-HU" sz="1800" b="0" dirty="0">
                          <a:effectLst/>
                        </a:rPr>
                        <a:t>útmenti árusítás</a:t>
                      </a:r>
                      <a:br>
                        <a:rPr lang="hu-HU" sz="1800" b="0" dirty="0">
                          <a:effectLst/>
                        </a:rPr>
                      </a:br>
                      <a:r>
                        <a:rPr lang="hu-HU" sz="1800" b="0" dirty="0">
                          <a:effectLst/>
                        </a:rPr>
                        <a:t>mozgó árusítás </a:t>
                      </a:r>
                      <a:br>
                        <a:rPr lang="hu-HU" sz="1800" b="0" dirty="0">
                          <a:effectLst/>
                        </a:rPr>
                      </a:br>
                      <a:r>
                        <a:rPr lang="hu-HU" sz="1800" b="0" dirty="0">
                          <a:effectLst/>
                        </a:rPr>
                        <a:t>házhoz szállítás</a:t>
                      </a:r>
                      <a:endParaRPr lang="hu-H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4" marR="42334" marT="0" marB="0" anchor="ctr">
                    <a:solidFill>
                      <a:srgbClr val="F1EE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effectLst/>
                        </a:rPr>
                        <a:t>termelői piac</a:t>
                      </a:r>
                      <a:br>
                        <a:rPr lang="hu-HU" sz="1800" kern="1200" dirty="0">
                          <a:effectLst/>
                        </a:rPr>
                      </a:br>
                      <a:r>
                        <a:rPr lang="hu-HU" sz="1800" kern="1200" dirty="0">
                          <a:effectLst/>
                        </a:rPr>
                        <a:t>fesztivál</a:t>
                      </a:r>
                      <a:br>
                        <a:rPr lang="hu-HU" sz="1800" kern="1200" dirty="0">
                          <a:effectLst/>
                        </a:rPr>
                      </a:br>
                      <a:r>
                        <a:rPr lang="hu-HU" sz="1800" kern="1200" dirty="0">
                          <a:effectLst/>
                        </a:rPr>
                        <a:t>közösség által támogatott mezőgazdaság</a:t>
                      </a:r>
                      <a:br>
                        <a:rPr lang="hu-HU" sz="1800" kern="1200" dirty="0">
                          <a:effectLst/>
                        </a:rPr>
                      </a:br>
                      <a:r>
                        <a:rPr lang="hu-HU" sz="1800" kern="1200" dirty="0">
                          <a:effectLst/>
                        </a:rPr>
                        <a:t>online bevásárló közösségek szatyor-jellegű értékesítés/zöldségdoboz rendszer</a:t>
                      </a:r>
                      <a:br>
                        <a:rPr lang="hu-HU" sz="1800" kern="1200" dirty="0">
                          <a:effectLst/>
                        </a:rPr>
                      </a:br>
                      <a:r>
                        <a:rPr lang="hu-HU" sz="1800" kern="1200" dirty="0">
                          <a:effectLst/>
                        </a:rPr>
                        <a:t>önálló webshop működtetése</a:t>
                      </a:r>
                      <a:br>
                        <a:rPr lang="hu-HU" sz="1800" kern="1200" dirty="0">
                          <a:effectLst/>
                        </a:rPr>
                      </a:br>
                      <a:r>
                        <a:rPr lang="hu-HU" sz="1800" kern="1200" dirty="0">
                          <a:effectLst/>
                        </a:rPr>
                        <a:t>automata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effectLst/>
                        </a:rPr>
                        <a:t>vendéglátás újszerű</a:t>
                      </a:r>
                      <a:r>
                        <a:rPr lang="hu-HU" sz="1800" kern="1200" baseline="0" dirty="0">
                          <a:effectLst/>
                        </a:rPr>
                        <a:t> megközelítése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baseline="0" dirty="0">
                          <a:effectLst/>
                        </a:rPr>
                        <a:t>közétkeztetés (zöld közbeszerzés)</a:t>
                      </a:r>
                      <a:endParaRPr lang="hu-H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334" marR="42334" marT="0" marB="0" anchor="ctr">
                    <a:solidFill>
                      <a:srgbClr val="F1E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48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Tartalomjegyzék</a:t>
            </a:r>
            <a:endParaRPr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Témaspecifikus szakmai kérdések						3.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Élelmiszer-minőség								4.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Nyomon követés									9.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Kapcsolódó jogszabályok és szabványok						23.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Azonosítás és nyomon követés elemei						29.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Jó gyakorlatok/esettanulmányok							37.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Összegzés										57.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Gyakorlati jellegű kérdések							60.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Felhasznált irodalmi hivatkozások jegyzéke					65.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Fogalomtár									66. dia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1C9E49"/>
                </a:solidFill>
              </a:rPr>
              <a:t>Tag-</a:t>
            </a:r>
            <a:r>
              <a:rPr lang="hu-HU" dirty="0" err="1">
                <a:solidFill>
                  <a:srgbClr val="1C9E49"/>
                </a:solidFill>
              </a:rPr>
              <a:t>ek</a:t>
            </a:r>
            <a:r>
              <a:rPr lang="hu-HU" dirty="0">
                <a:solidFill>
                  <a:srgbClr val="1C9E49"/>
                </a:solidFill>
              </a:rPr>
              <a:t>										69. dia</a:t>
            </a:r>
          </a:p>
          <a:p>
            <a:pPr marL="514350" indent="-514350">
              <a:buFont typeface="+mj-lt"/>
              <a:buAutoNum type="arabicPeriod"/>
            </a:pPr>
            <a:endParaRPr lang="hu-HU" dirty="0">
              <a:solidFill>
                <a:srgbClr val="1C9E49"/>
              </a:solidFill>
            </a:endParaRPr>
          </a:p>
          <a:p>
            <a:pPr indent="-457200"/>
            <a:endParaRPr dirty="0">
              <a:solidFill>
                <a:srgbClr val="1C9E4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676066"/>
              </p:ext>
            </p:extLst>
          </p:nvPr>
        </p:nvGraphicFramePr>
        <p:xfrm>
          <a:off x="1741714" y="943429"/>
          <a:ext cx="9695542" cy="5647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ím 1">
            <a:extLst>
              <a:ext uri="{FF2B5EF4-FFF2-40B4-BE49-F238E27FC236}">
                <a16:creationId xmlns:a16="http://schemas.microsoft.com/office/drawing/2014/main" id="{3CC15C1B-2484-D140-995E-AC4E4149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</p:spPr>
        <p:txBody>
          <a:bodyPr/>
          <a:lstStyle/>
          <a:p>
            <a:r>
              <a:rPr lang="en-GB" dirty="0" err="1"/>
              <a:t>Rövid</a:t>
            </a:r>
            <a:r>
              <a:rPr lang="en-GB" dirty="0"/>
              <a:t> </a:t>
            </a:r>
            <a:r>
              <a:rPr lang="en-GB" dirty="0" err="1"/>
              <a:t>ellátási</a:t>
            </a:r>
            <a:r>
              <a:rPr lang="en-GB" dirty="0"/>
              <a:t> </a:t>
            </a:r>
            <a:r>
              <a:rPr lang="en-GB" dirty="0" err="1"/>
              <a:t>láncok</a:t>
            </a:r>
            <a:r>
              <a:rPr lang="en-GB" dirty="0"/>
              <a:t> (REL)</a:t>
            </a:r>
          </a:p>
        </p:txBody>
      </p:sp>
    </p:spTree>
    <p:extLst>
      <p:ext uri="{BB962C8B-B14F-4D97-AF65-F5344CB8AC3E}">
        <p14:creationId xmlns:p14="http://schemas.microsoft.com/office/powerpoint/2010/main" val="128752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D35B66-4404-E34C-9DC3-425D329D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Hamisítás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csalás</a:t>
            </a:r>
            <a:endParaRPr lang="en-GB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6109AC-FBD2-0445-A767-C4F83554C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Sokfajta</a:t>
            </a:r>
            <a:r>
              <a:rPr lang="en-GB" dirty="0"/>
              <a:t> </a:t>
            </a:r>
            <a:r>
              <a:rPr lang="en-GB" dirty="0" err="1"/>
              <a:t>definíció</a:t>
            </a:r>
            <a:endParaRPr lang="en-GB" dirty="0"/>
          </a:p>
          <a:p>
            <a:r>
              <a:rPr lang="hu-HU" dirty="0"/>
              <a:t>Általában: az élelmiszerekre vonatkozó állítások és az élelmiszerek jellemzőinek </a:t>
            </a:r>
            <a:r>
              <a:rPr lang="hu-HU" b="1" dirty="0"/>
              <a:t>szándékos</a:t>
            </a:r>
            <a:r>
              <a:rPr lang="hu-HU" dirty="0"/>
              <a:t> eltérése.</a:t>
            </a:r>
          </a:p>
          <a:p>
            <a:r>
              <a:rPr lang="hu-HU" dirty="0"/>
              <a:t>Közös pontok:</a:t>
            </a:r>
          </a:p>
          <a:p>
            <a:pPr lvl="1"/>
            <a:r>
              <a:rPr lang="hu-HU" dirty="0"/>
              <a:t>Jogszabályok megsértése</a:t>
            </a:r>
          </a:p>
          <a:p>
            <a:pPr lvl="1"/>
            <a:r>
              <a:rPr lang="hu-HU" dirty="0"/>
              <a:t>Szándékosság</a:t>
            </a:r>
          </a:p>
          <a:p>
            <a:pPr lvl="1"/>
            <a:r>
              <a:rPr lang="hu-HU" dirty="0"/>
              <a:t>Gazdasági előny</a:t>
            </a:r>
          </a:p>
          <a:p>
            <a:pPr lvl="1"/>
            <a:r>
              <a:rPr lang="hu-HU" dirty="0"/>
              <a:t>Fogyasztó megtévesztése</a:t>
            </a:r>
          </a:p>
          <a:p>
            <a:r>
              <a:rPr lang="hu-HU" dirty="0"/>
              <a:t>A nyomon követésnek kiemelt szerepe van a hamisítás és csalás elleni védekezésben!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823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D35B66-4404-E34C-9DC3-425D329D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Szándékos</a:t>
            </a:r>
            <a:r>
              <a:rPr lang="en-GB" dirty="0"/>
              <a:t> </a:t>
            </a:r>
            <a:r>
              <a:rPr lang="en-GB" dirty="0" err="1"/>
              <a:t>károkozás</a:t>
            </a:r>
            <a:endParaRPr lang="en-GB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6109AC-FBD2-0445-A767-C4F83554C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WHO </a:t>
            </a:r>
            <a:r>
              <a:rPr lang="en-GB" dirty="0" err="1"/>
              <a:t>szerint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ártó</a:t>
            </a:r>
            <a:r>
              <a:rPr lang="en-GB" dirty="0"/>
              <a:t> </a:t>
            </a:r>
            <a:r>
              <a:rPr lang="en-GB" dirty="0" err="1"/>
              <a:t>szándékú</a:t>
            </a:r>
            <a:r>
              <a:rPr lang="en-GB" dirty="0"/>
              <a:t>, </a:t>
            </a:r>
            <a:r>
              <a:rPr lang="en-GB" dirty="0" err="1"/>
              <a:t>szándékos</a:t>
            </a:r>
            <a:r>
              <a:rPr lang="en-GB" dirty="0"/>
              <a:t> </a:t>
            </a:r>
            <a:r>
              <a:rPr lang="en-GB" dirty="0" err="1"/>
              <a:t>károkozás</a:t>
            </a:r>
            <a:r>
              <a:rPr lang="en-GB" dirty="0"/>
              <a:t> </a:t>
            </a:r>
            <a:r>
              <a:rPr lang="en-GB" dirty="0" err="1"/>
              <a:t>valós</a:t>
            </a:r>
            <a:r>
              <a:rPr lang="en-GB" dirty="0"/>
              <a:t> </a:t>
            </a:r>
            <a:r>
              <a:rPr lang="en-GB" dirty="0" err="1"/>
              <a:t>kockázat</a:t>
            </a:r>
            <a:r>
              <a:rPr lang="en-GB" dirty="0"/>
              <a:t>.</a:t>
            </a:r>
          </a:p>
          <a:p>
            <a:r>
              <a:rPr lang="en-GB" dirty="0" err="1"/>
              <a:t>Nem</a:t>
            </a:r>
            <a:r>
              <a:rPr lang="en-GB" dirty="0"/>
              <a:t> a </a:t>
            </a:r>
            <a:r>
              <a:rPr lang="en-GB" dirty="0" err="1"/>
              <a:t>gazdasági</a:t>
            </a:r>
            <a:r>
              <a:rPr lang="en-GB" dirty="0"/>
              <a:t> </a:t>
            </a:r>
            <a:r>
              <a:rPr lang="en-GB" dirty="0" err="1"/>
              <a:t>haszonszerzés</a:t>
            </a:r>
            <a:r>
              <a:rPr lang="en-GB" dirty="0"/>
              <a:t> </a:t>
            </a:r>
            <a:r>
              <a:rPr lang="en-GB" dirty="0" err="1"/>
              <a:t>áll</a:t>
            </a:r>
            <a:r>
              <a:rPr lang="en-GB" dirty="0"/>
              <a:t> a </a:t>
            </a:r>
            <a:r>
              <a:rPr lang="en-GB" dirty="0" err="1"/>
              <a:t>középpontjában</a:t>
            </a:r>
            <a:r>
              <a:rPr lang="en-GB" dirty="0"/>
              <a:t>, </a:t>
            </a:r>
            <a:r>
              <a:rPr lang="en-GB" dirty="0" err="1"/>
              <a:t>hanem</a:t>
            </a:r>
            <a:r>
              <a:rPr lang="en-GB" dirty="0"/>
              <a:t> a </a:t>
            </a:r>
            <a:r>
              <a:rPr lang="en-GB" dirty="0" err="1"/>
              <a:t>megfélemlítés</a:t>
            </a:r>
            <a:r>
              <a:rPr lang="en-GB" dirty="0"/>
              <a:t>, </a:t>
            </a:r>
            <a:r>
              <a:rPr lang="en-GB" dirty="0" err="1"/>
              <a:t>politikai</a:t>
            </a:r>
            <a:r>
              <a:rPr lang="en-GB" dirty="0"/>
              <a:t>/</a:t>
            </a:r>
            <a:r>
              <a:rPr lang="en-GB" dirty="0" err="1"/>
              <a:t>terrorista</a:t>
            </a:r>
            <a:r>
              <a:rPr lang="en-GB" dirty="0"/>
              <a:t> </a:t>
            </a:r>
            <a:r>
              <a:rPr lang="en-GB" dirty="0" err="1"/>
              <a:t>szándékok</a:t>
            </a:r>
            <a:r>
              <a:rPr lang="en-GB" dirty="0"/>
              <a:t>, </a:t>
            </a:r>
            <a:r>
              <a:rPr lang="en-GB" dirty="0" err="1"/>
              <a:t>valamint</a:t>
            </a:r>
            <a:r>
              <a:rPr lang="en-GB" dirty="0"/>
              <a:t> </a:t>
            </a:r>
            <a:r>
              <a:rPr lang="en-GB" dirty="0" err="1"/>
              <a:t>személyes</a:t>
            </a:r>
            <a:r>
              <a:rPr lang="en-GB" dirty="0"/>
              <a:t> </a:t>
            </a:r>
            <a:r>
              <a:rPr lang="en-GB" dirty="0" err="1"/>
              <a:t>bosszú</a:t>
            </a:r>
            <a:r>
              <a:rPr lang="en-GB" dirty="0"/>
              <a:t>.</a:t>
            </a:r>
          </a:p>
          <a:p>
            <a:r>
              <a:rPr lang="en-GB" dirty="0" err="1"/>
              <a:t>Megelőzés</a:t>
            </a:r>
            <a:r>
              <a:rPr lang="en-GB" dirty="0"/>
              <a:t>/</a:t>
            </a:r>
            <a:r>
              <a:rPr lang="en-GB" dirty="0" err="1"/>
              <a:t>kezelés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HACCP (</a:t>
            </a:r>
            <a:r>
              <a:rPr lang="en-GB" dirty="0" err="1"/>
              <a:t>mely</a:t>
            </a:r>
            <a:r>
              <a:rPr lang="en-GB" dirty="0"/>
              <a:t> </a:t>
            </a:r>
            <a:r>
              <a:rPr lang="en-GB" dirty="0" err="1"/>
              <a:t>figyelembe</a:t>
            </a:r>
            <a:r>
              <a:rPr lang="en-GB" dirty="0"/>
              <a:t> </a:t>
            </a:r>
            <a:r>
              <a:rPr lang="en-GB" dirty="0" err="1"/>
              <a:t>veszi</a:t>
            </a:r>
            <a:r>
              <a:rPr lang="en-GB" dirty="0"/>
              <a:t> a </a:t>
            </a:r>
            <a:r>
              <a:rPr lang="en-GB" dirty="0" err="1"/>
              <a:t>szándékossságot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Teljes</a:t>
            </a:r>
            <a:r>
              <a:rPr lang="en-GB" dirty="0"/>
              <a:t> </a:t>
            </a:r>
            <a:r>
              <a:rPr lang="en-GB" dirty="0" err="1"/>
              <a:t>láncra</a:t>
            </a:r>
            <a:r>
              <a:rPr lang="en-GB" dirty="0"/>
              <a:t> </a:t>
            </a:r>
            <a:r>
              <a:rPr lang="en-GB" dirty="0" err="1"/>
              <a:t>kiterjedő</a:t>
            </a:r>
            <a:r>
              <a:rPr lang="en-GB" dirty="0"/>
              <a:t> </a:t>
            </a:r>
            <a:r>
              <a:rPr lang="en-GB" dirty="0" err="1"/>
              <a:t>védelem</a:t>
            </a:r>
            <a:r>
              <a:rPr lang="en-GB" dirty="0"/>
              <a:t> – </a:t>
            </a:r>
            <a:r>
              <a:rPr lang="en-GB" dirty="0" err="1"/>
              <a:t>információáramlás</a:t>
            </a:r>
            <a:endParaRPr lang="en-GB" dirty="0"/>
          </a:p>
          <a:p>
            <a:pPr lvl="1"/>
            <a:r>
              <a:rPr lang="en-GB" dirty="0" err="1"/>
              <a:t>Dedikált</a:t>
            </a:r>
            <a:r>
              <a:rPr lang="en-GB" dirty="0"/>
              <a:t> </a:t>
            </a:r>
            <a:r>
              <a:rPr lang="en-GB" dirty="0" err="1"/>
              <a:t>ellátási</a:t>
            </a:r>
            <a:r>
              <a:rPr lang="en-GB" dirty="0"/>
              <a:t> </a:t>
            </a:r>
            <a:r>
              <a:rPr lang="en-GB" dirty="0" err="1"/>
              <a:t>láncok</a:t>
            </a:r>
            <a:r>
              <a:rPr lang="en-GB" dirty="0"/>
              <a:t>, </a:t>
            </a:r>
            <a:r>
              <a:rPr lang="en-GB" dirty="0" err="1"/>
              <a:t>ismert</a:t>
            </a:r>
            <a:r>
              <a:rPr lang="en-GB" dirty="0"/>
              <a:t> (</a:t>
            </a:r>
            <a:r>
              <a:rPr lang="en-GB" dirty="0" err="1"/>
              <a:t>bizalmi</a:t>
            </a:r>
            <a:r>
              <a:rPr lang="en-GB" dirty="0"/>
              <a:t>) </a:t>
            </a:r>
            <a:r>
              <a:rPr lang="en-GB" dirty="0" err="1"/>
              <a:t>szereplők</a:t>
            </a:r>
            <a:r>
              <a:rPr lang="en-GB" dirty="0"/>
              <a:t>, </a:t>
            </a:r>
            <a:r>
              <a:rPr lang="en-GB" dirty="0" err="1"/>
              <a:t>szerződések</a:t>
            </a:r>
            <a:r>
              <a:rPr lang="en-GB" dirty="0"/>
              <a:t>, </a:t>
            </a:r>
            <a:r>
              <a:rPr lang="en-GB" dirty="0" err="1"/>
              <a:t>elllenőrzések</a:t>
            </a:r>
            <a:r>
              <a:rPr lang="en-GB" dirty="0"/>
              <a:t>, </a:t>
            </a:r>
            <a:r>
              <a:rPr lang="en-GB" dirty="0" err="1"/>
              <a:t>elektronikus</a:t>
            </a:r>
            <a:r>
              <a:rPr lang="en-GB" dirty="0"/>
              <a:t> </a:t>
            </a:r>
            <a:r>
              <a:rPr lang="en-GB" dirty="0" err="1"/>
              <a:t>nyomon</a:t>
            </a:r>
            <a:r>
              <a:rPr lang="en-GB" dirty="0"/>
              <a:t> </a:t>
            </a:r>
            <a:r>
              <a:rPr lang="en-GB" dirty="0" err="1"/>
              <a:t>követés</a:t>
            </a:r>
            <a:endParaRPr lang="en-GB" dirty="0"/>
          </a:p>
          <a:p>
            <a:pPr lvl="1"/>
            <a:r>
              <a:rPr lang="en-GB" dirty="0" err="1"/>
              <a:t>Rövidebb</a:t>
            </a:r>
            <a:r>
              <a:rPr lang="en-GB" dirty="0"/>
              <a:t> </a:t>
            </a:r>
            <a:r>
              <a:rPr lang="en-GB" dirty="0" err="1"/>
              <a:t>ellátási</a:t>
            </a:r>
            <a:r>
              <a:rPr lang="en-GB" dirty="0"/>
              <a:t> </a:t>
            </a:r>
            <a:r>
              <a:rPr lang="en-GB" dirty="0" err="1"/>
              <a:t>láncok</a:t>
            </a:r>
            <a:endParaRPr lang="en-GB" dirty="0"/>
          </a:p>
          <a:p>
            <a:pPr lvl="1"/>
            <a:r>
              <a:rPr lang="en-GB" dirty="0" err="1"/>
              <a:t>Diagnosztika</a:t>
            </a:r>
            <a:r>
              <a:rPr lang="en-GB" dirty="0"/>
              <a:t>, </a:t>
            </a:r>
            <a:r>
              <a:rPr lang="en-GB" dirty="0" err="1"/>
              <a:t>szenzorok</a:t>
            </a:r>
            <a:r>
              <a:rPr lang="en-GB" dirty="0"/>
              <a:t>, </a:t>
            </a:r>
            <a:r>
              <a:rPr lang="en-GB" dirty="0" err="1"/>
              <a:t>adatelemzés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20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/>
        </p:nvSpPr>
        <p:spPr>
          <a:xfrm>
            <a:off x="838380" y="1395340"/>
            <a:ext cx="10515240" cy="48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178/2002/EK rendelet 18. cikk</a:t>
            </a:r>
            <a:endParaRPr sz="18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élelmiszer-­ipari vállalkozóknak tudniuk kell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azonosítani, hogy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termék kitől származik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 és hogy azt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kinek továbbítják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vállalkozóknak olyan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naprakész rendszerekkel és eljárásokkal kell rendelkezni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ük, amelyek lehetővé teszik, hogy ezeket az információkat az illetékes hatóságokhoz azok kérelmére eljuttassák.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nyomon követés alapelvei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/>
              <a:buChar char="•"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Termőföldtől az asztalig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és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vissza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/>
              <a:buChar char="•"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Egy lépés előre, egy lépés hátra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931/2011/EU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végrehajtási rendelete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Állati eredetű élelmiszer-szállítmányok 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esetén tudni kell: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élelmiszer pontos leírását, volumenét vagy mennyiségét, beszállító nevét és címét,</a:t>
            </a:r>
            <a:b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vevő nevét és címét, a tétel azonosítót, a szállítás dátumát.</a:t>
            </a:r>
            <a:endParaRPr sz="18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információkat naponta frissíteni kell és a termék lejárati idejéig meg kell őrizni.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endParaRPr sz="18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208/2013/EU 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végrehajtási rendelete a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csírák és a csírák előállítására szánt magvak</a:t>
            </a:r>
            <a:r>
              <a:rPr lang="hu-HU" sz="18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nyomon követhetőségének követelményeiről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Kapcsolódó jogszabályok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/>
        </p:nvSpPr>
        <p:spPr>
          <a:xfrm>
            <a:off x="855333" y="1461600"/>
            <a:ext cx="10515240" cy="19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3/2010. (VII. 5.) VM rendelet 5. §</a:t>
            </a:r>
            <a:endParaRPr sz="1800" b="1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forgalomba hozott és a forgalomba hozatalra szánt élelmiszer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szállítmányt kísérő dokumentációnak tartalmaznia kell a tétel nyomon követését szolgáló jelölést.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kísérő dokumentációnak vagy számla hitelesített másolatát az élelmiszer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forgalomba hozatalának helyén kell tartani 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folyamatosan és hatósági felszólításra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azonnal be kell tudni mutatni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dokumentumokat a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lejáratot követő egy évig meg kell őrizni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7DA17C21-CC06-0B4B-99F9-E47DDCF73B87}"/>
              </a:ext>
            </a:extLst>
          </p:cNvPr>
          <p:cNvGrpSpPr/>
          <p:nvPr/>
        </p:nvGrpSpPr>
        <p:grpSpPr>
          <a:xfrm>
            <a:off x="6095700" y="3602310"/>
            <a:ext cx="5821499" cy="2570111"/>
            <a:chOff x="6095700" y="3602310"/>
            <a:chExt cx="5821499" cy="2570111"/>
          </a:xfrm>
        </p:grpSpPr>
        <p:pic>
          <p:nvPicPr>
            <p:cNvPr id="182" name="Google Shape;182;p12" descr="http://146.219.25.61/butlletins/public/media/upload/noticies_newsletter/imgs/IMATGE_4d219a86ee1480e8bea852b46ac85ab8533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23600" y="3602310"/>
              <a:ext cx="2793599" cy="2570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2" descr="KÃ©ptalÃ¡lat a kÃ¶vetkezÅre: ârasffâ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95700" y="4355803"/>
              <a:ext cx="2601480" cy="10174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" name="Google Shape;184;p12"/>
          <p:cNvSpPr txBox="1"/>
          <p:nvPr/>
        </p:nvSpPr>
        <p:spPr>
          <a:xfrm>
            <a:off x="855333" y="4173090"/>
            <a:ext cx="4813947" cy="19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Egyéb jogi előírások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élelmiszer eredetű megbetegedések kivizsgálásában, a nyomon követés elősegítésében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gyors riasztási rendszernek (RASFF) 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és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különböző információs rendszerek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nek (pl.: TRACES) is jelentős szerepük van.</a:t>
            </a:r>
            <a:endParaRPr sz="18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2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Kapcsolódó jogszabályok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 txBox="1"/>
          <p:nvPr/>
        </p:nvSpPr>
        <p:spPr>
          <a:xfrm>
            <a:off x="755595" y="1461600"/>
            <a:ext cx="10614978" cy="514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Ágazatspecifikus nyomon követési jogszabályok</a:t>
            </a:r>
            <a:endParaRPr sz="1800" b="1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2016/429/EU rendelet a fertőző állatbetegségekről és egyes állategészségügyi jogi aktusok módosításáról és hatályon kívül helyezéséről (Állategészségügyi rendelet)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1760/2000/EK rendelet a szarvasmarhák azonosítási és nyilvántartási rendszerének létrehozásáról, továbbá a marhahús és marhahústermékek címkézéséről, valamint a 820/97/EK tanácsi rendelet hatályon kívül helyezéséről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1825/2000/EK rendelet az 2000/1760/EK európai parlamenti és tanácsi rendeletnek a marhahús és a marhahústermékek címkézése tekintetében történő alkalmazására vonatkozó részletes szabályok meghatározásáról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1337/2013/EU rendelet az 1169/2011/EU európai parlamenti és tanácsi rendelet alkalmazási szabályainak a friss, hűtött vagy fagyasztott sertés-, juh-, kecske- és baromfihús származási országa vagy eredete helyének feltüntetése tekintetében történő megállapításáról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9"/>
                </a:solidFill>
                <a:latin typeface="Calibri"/>
                <a:cs typeface="Calibri"/>
              </a:rPr>
              <a:t>1308/2013/EU rendelet a mezőgazdasági termékpiacok közös szervezésének létrehozásáról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És mindenkori módosításaik!!!</a:t>
            </a:r>
            <a:endParaRPr sz="1800" dirty="0">
              <a:solidFill>
                <a:srgbClr val="1C9E49"/>
              </a:solidFill>
              <a:latin typeface="Calibri"/>
              <a:cs typeface="Calibri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Kapcsolódó jogszabályok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/>
          <p:nvPr/>
        </p:nvSpPr>
        <p:spPr>
          <a:xfrm>
            <a:off x="855333" y="1690200"/>
            <a:ext cx="10515240" cy="19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800"/>
            </a:pPr>
            <a:r>
              <a:rPr lang="hu-HU" sz="20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Ágazatspecifikus nyomon követési jogszabályok</a:t>
            </a:r>
            <a:endParaRPr sz="2000" b="1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99/2002. (XI. 5.) FVM rendelet a szarvasmarha-fajok egyedeinek jelöléséről, valamint Egységes Nyilvántartási és Azonosítási Rendszeréről</a:t>
            </a:r>
            <a:endParaRPr sz="16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182/2009. (XII. 30.) FVM rendelet a juh- és kecskefajok egyedeinek Egységes Nyilvántartási és Azonosítási Rendszeréről</a:t>
            </a:r>
            <a:endParaRPr sz="16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120/2007. (X. 18.) FVM rendelet a baromfi Információs Rendszer létrehozásáról és működtetésének rendjéről</a:t>
            </a:r>
            <a:endParaRPr sz="20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4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Kapcsolódó jogszabályok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5" descr="KÃ©ptalÃ¡lat a kÃ¶vetkezÅre: âifs foodâ"/>
          <p:cNvPicPr preferRelativeResize="0"/>
          <p:nvPr/>
        </p:nvPicPr>
        <p:blipFill rotWithShape="1">
          <a:blip r:embed="rId3">
            <a:alphaModFix/>
          </a:blip>
          <a:srcRect l="10376" t="8739" r="8115" b="9661"/>
          <a:stretch/>
        </p:blipFill>
        <p:spPr>
          <a:xfrm>
            <a:off x="9947856" y="2829202"/>
            <a:ext cx="1707589" cy="1012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5"/>
          <p:cNvSpPr txBox="1"/>
          <p:nvPr/>
        </p:nvSpPr>
        <p:spPr>
          <a:xfrm>
            <a:off x="855333" y="1411415"/>
            <a:ext cx="10515240" cy="48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jogszabályi előírásokon felüli, nyomon követést érintő követelmények: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IFS 6.1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nem tervezetten közvetlenül érintkezésbe kerülhető csomagolóanyagok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at is nyomon kell követni,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nyomon követés maximális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időkeretét a vevő adja meg,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nyomon követési rendszert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legalább évente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vagy változás esetén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tesztelni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kell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teszt eredményét dokumentálni kell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visszadolgozások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at is nyomon kell követni,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gyártási tételt reprezentáló mintákat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is nyomon kell követni.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TFMS 6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nyomon követési követelmény információs követelménye, hogy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rendelkezésre álljon valamennyi élelmiszer</a:t>
            </a:r>
            <a:b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biztonsággal, minőséggel és jogszerűséggel kapcsolatos feljegyzés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(pl. a hőmérséklet ellenőrző ív is). </a:t>
            </a:r>
            <a:b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Ehhez külön mellékeli az elvárt dokumentumok és feljegyzések listáját,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Külön szabályozza az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ömlesztett tárolás 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(pl. silók),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betöltését, rátöltését ürítését és tisztítását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Évente kétszer kell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 nyomon követési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tesztet végezni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tesztet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4 órán belül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el kell végezni (jelentősen eltérő időzóna esetén ez 24 óra)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Mennyiségi mérleg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et ír elő és ismerni kell a vállalatnak a (várható)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veszteségeket és toleranciákat.</a:t>
            </a:r>
            <a:endParaRPr sz="1600" b="1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97F0C296-CA13-4B44-B35D-196DCB7941CC}"/>
              </a:ext>
            </a:extLst>
          </p:cNvPr>
          <p:cNvGrpSpPr/>
          <p:nvPr/>
        </p:nvGrpSpPr>
        <p:grpSpPr>
          <a:xfrm>
            <a:off x="9917858" y="5398258"/>
            <a:ext cx="2037240" cy="1337423"/>
            <a:chOff x="9917858" y="5398258"/>
            <a:chExt cx="2037240" cy="1337423"/>
          </a:xfrm>
        </p:grpSpPr>
        <p:pic>
          <p:nvPicPr>
            <p:cNvPr id="207" name="Google Shape;207;p15" descr="KÃ©ptalÃ¡lat a kÃ¶vetkezÅre: âtfms tescoâ"/>
            <p:cNvPicPr preferRelativeResize="0"/>
            <p:nvPr/>
          </p:nvPicPr>
          <p:blipFill rotWithShape="1">
            <a:blip r:embed="rId4">
              <a:alphaModFix/>
            </a:blip>
            <a:srcRect t="32432" b="16649"/>
            <a:stretch/>
          </p:blipFill>
          <p:spPr>
            <a:xfrm>
              <a:off x="9917858" y="5698341"/>
              <a:ext cx="2037240" cy="10373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15"/>
            <p:cNvSpPr txBox="1"/>
            <p:nvPr/>
          </p:nvSpPr>
          <p:spPr>
            <a:xfrm>
              <a:off x="10272364" y="5398258"/>
              <a:ext cx="1488992" cy="42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TFMS</a:t>
              </a:r>
              <a:endPara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15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Kereskedelmi szabványok előírásai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/>
          <p:nvPr/>
        </p:nvSpPr>
        <p:spPr>
          <a:xfrm>
            <a:off x="755595" y="1331040"/>
            <a:ext cx="9726270" cy="48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jogszabályi és az előző szabványoknál említett előírásokon felüli, nyomon követést érintő követelmények: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BRC </a:t>
            </a:r>
            <a:r>
              <a:rPr lang="hu-HU" sz="18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Issue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8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 nyersanyag 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(beleértve az elsődleges csomagolást is)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szállítóit is kötelezi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nyomon követési rendszer bevezetésére.</a:t>
            </a:r>
            <a:b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beszállítói nyomon követési rendszer értékelését 3 évenként felül kell vizsgálni.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Kiszervezett folyamatok esetén 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külső folyamatok nyomon követését ellenőrizni és jóváhagyni kell.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ISO 22000: 2018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nyomon követés fogalmának definiálásakor a </a:t>
            </a:r>
            <a:r>
              <a:rPr lang="hu-HU" sz="1800" b="0" i="1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tárgy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vagy </a:t>
            </a:r>
            <a:r>
              <a:rPr lang="hu-HU" sz="1800" b="0" i="1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objektum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(angolul: </a:t>
            </a:r>
            <a:r>
              <a:rPr lang="hu-HU" sz="1800" b="0" i="1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object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) nyomon követését említi, így szélesebb perspektívába helyezi azt. Egy </a:t>
            </a:r>
            <a:r>
              <a:rPr lang="hu-HU" sz="1800" b="0" i="1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tárgy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lehet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termék, anyag, egység, berendezés, szolgáltatás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stb..,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800"/>
              <a:buFont typeface="Arial" panose="020B0604020202020204" pitchFamily="34" charset="0"/>
              <a:buChar char="•"/>
            </a:pP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szervezetnek gondoskodnia kell arról, hogy a nyomon követés tárgyában is </a:t>
            </a:r>
            <a:r>
              <a:rPr lang="hu-HU" sz="18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azonosítsák a vevői követelményeket</a:t>
            </a:r>
            <a:r>
              <a:rPr lang="hu-HU" sz="18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6" descr="KÃ©ptalÃ¡lat a kÃ¶vetkezÅre: âisoâ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0466" y="4484927"/>
            <a:ext cx="1135735" cy="10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 descr="KÃ©ptalÃ¡lat a kÃ¶vetkezÅre: âbrc foodâ"/>
          <p:cNvPicPr preferRelativeResize="0"/>
          <p:nvPr/>
        </p:nvPicPr>
        <p:blipFill rotWithShape="1">
          <a:blip r:embed="rId4">
            <a:alphaModFix/>
          </a:blip>
          <a:srcRect l="25767" r="25160"/>
          <a:stretch/>
        </p:blipFill>
        <p:spPr>
          <a:xfrm>
            <a:off x="10492682" y="2218351"/>
            <a:ext cx="1048258" cy="145899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Kereskedelmi szabványok előírásai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224033E1-2919-E946-AAE3-74F5AE2CF4AA}"/>
              </a:ext>
            </a:extLst>
          </p:cNvPr>
          <p:cNvGrpSpPr>
            <a:grpSpLocks noChangeAspect="1"/>
          </p:cNvGrpSpPr>
          <p:nvPr/>
        </p:nvGrpSpPr>
        <p:grpSpPr>
          <a:xfrm>
            <a:off x="868155" y="1373678"/>
            <a:ext cx="10455690" cy="4787755"/>
            <a:chOff x="424557" y="1489793"/>
            <a:chExt cx="11439019" cy="5238030"/>
          </a:xfrm>
        </p:grpSpPr>
        <p:grpSp>
          <p:nvGrpSpPr>
            <p:cNvPr id="224" name="Google Shape;224;p17"/>
            <p:cNvGrpSpPr/>
            <p:nvPr/>
          </p:nvGrpSpPr>
          <p:grpSpPr>
            <a:xfrm>
              <a:off x="838080" y="1489793"/>
              <a:ext cx="2480853" cy="1828800"/>
              <a:chOff x="838080" y="4662311"/>
              <a:chExt cx="2480853" cy="1828800"/>
            </a:xfrm>
          </p:grpSpPr>
          <p:sp>
            <p:nvSpPr>
              <p:cNvPr id="225" name="Google Shape;225;p17"/>
              <p:cNvSpPr/>
              <p:nvPr/>
            </p:nvSpPr>
            <p:spPr>
              <a:xfrm>
                <a:off x="838080" y="4662311"/>
                <a:ext cx="2480853" cy="1828800"/>
              </a:xfrm>
              <a:prstGeom prst="roundRect">
                <a:avLst>
                  <a:gd name="adj" fmla="val 16667"/>
                </a:avLst>
              </a:prstGeom>
              <a:solidFill>
                <a:srgbClr val="95BF32"/>
              </a:solidFill>
              <a:ln w="25400" cap="flat" cmpd="sng">
                <a:solidFill>
                  <a:srgbClr val="95BF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1028640" y="5051778"/>
                <a:ext cx="2099733" cy="1049867"/>
              </a:xfrm>
              <a:prstGeom prst="homePlate">
                <a:avLst>
                  <a:gd name="adj" fmla="val 36022"/>
                </a:avLst>
              </a:prstGeom>
              <a:solidFill>
                <a:schemeClr val="accent1"/>
              </a:solidFill>
              <a:ln w="25400" cap="flat" cmpd="sng">
                <a:solidFill>
                  <a:srgbClr val="11407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hu-HU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Egyedi azonosítás</a:t>
                </a: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" name="Google Shape;227;p17"/>
            <p:cNvSpPr/>
            <p:nvPr/>
          </p:nvSpPr>
          <p:spPr>
            <a:xfrm>
              <a:off x="3974488" y="1879260"/>
              <a:ext cx="2099733" cy="1049867"/>
            </a:xfrm>
            <a:prstGeom prst="homePlate">
              <a:avLst>
                <a:gd name="adj" fmla="val 36022"/>
              </a:avLst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hu-HU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Adat gyűjtés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>
              <a:off x="7086618" y="1879260"/>
              <a:ext cx="2099733" cy="1049867"/>
            </a:xfrm>
            <a:prstGeom prst="homePlate">
              <a:avLst>
                <a:gd name="adj" fmla="val 36022"/>
              </a:avLst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hu-HU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Adatkapcsolatok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9763843" y="1879260"/>
              <a:ext cx="2099733" cy="1049867"/>
            </a:xfrm>
            <a:prstGeom prst="homePlate">
              <a:avLst>
                <a:gd name="adj" fmla="val 36022"/>
              </a:avLst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hu-HU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Adattovábbítás, adatmegosztás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p17"/>
            <p:cNvPicPr preferRelativeResize="0"/>
            <p:nvPr/>
          </p:nvPicPr>
          <p:blipFill rotWithShape="1">
            <a:blip r:embed="rId3">
              <a:alphaModFix/>
            </a:blip>
            <a:srcRect l="16666" t="22004" r="77084" b="69025"/>
            <a:stretch/>
          </p:blipFill>
          <p:spPr>
            <a:xfrm flipH="1">
              <a:off x="729562" y="5114880"/>
              <a:ext cx="665649" cy="554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7"/>
            <p:cNvPicPr preferRelativeResize="0"/>
            <p:nvPr/>
          </p:nvPicPr>
          <p:blipFill rotWithShape="1">
            <a:blip r:embed="rId3">
              <a:alphaModFix/>
            </a:blip>
            <a:srcRect l="22569" t="19614" r="70139" b="69025"/>
            <a:stretch/>
          </p:blipFill>
          <p:spPr>
            <a:xfrm flipH="1">
              <a:off x="1790313" y="4966957"/>
              <a:ext cx="776593" cy="702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7"/>
            <p:cNvPicPr preferRelativeResize="0"/>
            <p:nvPr/>
          </p:nvPicPr>
          <p:blipFill rotWithShape="1">
            <a:blip r:embed="rId3">
              <a:alphaModFix/>
            </a:blip>
            <a:srcRect l="45157" t="20585" r="46854" b="69250"/>
            <a:stretch/>
          </p:blipFill>
          <p:spPr>
            <a:xfrm flipH="1">
              <a:off x="687067" y="6099154"/>
              <a:ext cx="850552" cy="628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7"/>
            <p:cNvPicPr preferRelativeResize="0"/>
            <p:nvPr/>
          </p:nvPicPr>
          <p:blipFill rotWithShape="1">
            <a:blip r:embed="rId3">
              <a:alphaModFix/>
            </a:blip>
            <a:srcRect l="60417" t="22523" r="32639" b="69703"/>
            <a:stretch/>
          </p:blipFill>
          <p:spPr>
            <a:xfrm flipH="1">
              <a:off x="1479861" y="4211962"/>
              <a:ext cx="739611" cy="48074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4" name="Google Shape;234;p17"/>
            <p:cNvGrpSpPr/>
            <p:nvPr/>
          </p:nvGrpSpPr>
          <p:grpSpPr>
            <a:xfrm>
              <a:off x="731763" y="3936275"/>
              <a:ext cx="675862" cy="776592"/>
              <a:chOff x="1147172" y="5481912"/>
              <a:chExt cx="931334" cy="977901"/>
            </a:xfrm>
          </p:grpSpPr>
          <p:pic>
            <p:nvPicPr>
              <p:cNvPr id="235" name="Google Shape;235;p17"/>
              <p:cNvPicPr preferRelativeResize="0"/>
              <p:nvPr/>
            </p:nvPicPr>
            <p:blipFill rotWithShape="1">
              <a:blip r:embed="rId3">
                <a:alphaModFix/>
              </a:blip>
              <a:srcRect l="5556" t="17222" r="87500" b="70221"/>
              <a:stretch/>
            </p:blipFill>
            <p:spPr>
              <a:xfrm flipH="1">
                <a:off x="1147173" y="5481913"/>
                <a:ext cx="931333" cy="977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6" name="Google Shape;236;p17"/>
              <p:cNvSpPr/>
              <p:nvPr/>
            </p:nvSpPr>
            <p:spPr>
              <a:xfrm flipH="1">
                <a:off x="1147172" y="5481912"/>
                <a:ext cx="524437" cy="3780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" name="Google Shape;237;p17"/>
            <p:cNvGrpSpPr/>
            <p:nvPr/>
          </p:nvGrpSpPr>
          <p:grpSpPr>
            <a:xfrm>
              <a:off x="2370718" y="4057524"/>
              <a:ext cx="757655" cy="635185"/>
              <a:chOff x="5257799" y="4419600"/>
              <a:chExt cx="770467" cy="838200"/>
            </a:xfrm>
          </p:grpSpPr>
          <p:pic>
            <p:nvPicPr>
              <p:cNvPr id="238" name="Google Shape;238;p17"/>
              <p:cNvPicPr preferRelativeResize="0"/>
              <p:nvPr/>
            </p:nvPicPr>
            <p:blipFill rotWithShape="1">
              <a:blip r:embed="rId3">
                <a:alphaModFix/>
              </a:blip>
              <a:srcRect l="84722" t="19913" r="9531" b="69324"/>
              <a:stretch/>
            </p:blipFill>
            <p:spPr>
              <a:xfrm flipH="1">
                <a:off x="5257799" y="4419600"/>
                <a:ext cx="770467" cy="838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9" name="Google Shape;239;p17"/>
              <p:cNvSpPr/>
              <p:nvPr/>
            </p:nvSpPr>
            <p:spPr>
              <a:xfrm flipH="1">
                <a:off x="5293471" y="4433046"/>
                <a:ext cx="380580" cy="26446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17"/>
            <p:cNvSpPr txBox="1"/>
            <p:nvPr/>
          </p:nvSpPr>
          <p:spPr>
            <a:xfrm>
              <a:off x="424557" y="3549386"/>
              <a:ext cx="1754053" cy="423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Hely azonosítás</a:t>
              </a:r>
              <a:endPara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7"/>
            <p:cNvSpPr txBox="1"/>
            <p:nvPr/>
          </p:nvSpPr>
          <p:spPr>
            <a:xfrm>
              <a:off x="424557" y="4741069"/>
              <a:ext cx="1754053" cy="423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Áru azonosítás</a:t>
              </a:r>
              <a:endPara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7"/>
            <p:cNvSpPr txBox="1"/>
            <p:nvPr/>
          </p:nvSpPr>
          <p:spPr>
            <a:xfrm>
              <a:off x="424557" y="5736573"/>
              <a:ext cx="3070802" cy="423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Szállítási egységek azonosítása</a:t>
              </a:r>
              <a:endPara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3" name="Google Shape;243;p17"/>
            <p:cNvPicPr preferRelativeResize="0"/>
            <p:nvPr/>
          </p:nvPicPr>
          <p:blipFill rotWithShape="1">
            <a:blip r:embed="rId3">
              <a:alphaModFix/>
            </a:blip>
            <a:srcRect l="67535" t="63146" r="14965" b="25373"/>
            <a:stretch/>
          </p:blipFill>
          <p:spPr>
            <a:xfrm>
              <a:off x="3974488" y="5628046"/>
              <a:ext cx="1600200" cy="60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17"/>
            <p:cNvPicPr preferRelativeResize="0"/>
            <p:nvPr/>
          </p:nvPicPr>
          <p:blipFill rotWithShape="1">
            <a:blip r:embed="rId3">
              <a:alphaModFix/>
            </a:blip>
            <a:srcRect l="34202" t="63146" r="52464" b="25373"/>
            <a:stretch/>
          </p:blipFill>
          <p:spPr>
            <a:xfrm>
              <a:off x="3945661" y="4129822"/>
              <a:ext cx="1219200" cy="60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7"/>
            <p:cNvPicPr preferRelativeResize="0"/>
            <p:nvPr/>
          </p:nvPicPr>
          <p:blipFill rotWithShape="1">
            <a:blip r:embed="rId3">
              <a:alphaModFix/>
            </a:blip>
            <a:srcRect l="55035" t="63146" r="31631" b="25373"/>
            <a:stretch/>
          </p:blipFill>
          <p:spPr>
            <a:xfrm>
              <a:off x="5325233" y="4183624"/>
              <a:ext cx="1219200" cy="60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17"/>
            <p:cNvSpPr txBox="1"/>
            <p:nvPr/>
          </p:nvSpPr>
          <p:spPr>
            <a:xfrm>
              <a:off x="3870599" y="3549386"/>
              <a:ext cx="2987401" cy="423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Vonalkódok</a:t>
              </a:r>
              <a:endPara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7"/>
            <p:cNvSpPr txBox="1"/>
            <p:nvPr/>
          </p:nvSpPr>
          <p:spPr>
            <a:xfrm>
              <a:off x="3889710" y="5027519"/>
              <a:ext cx="3670817" cy="423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RFID (rádiófrekvenciás azonosítás) </a:t>
              </a:r>
              <a:endPara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EPC (elektronikus termékkód)</a:t>
              </a:r>
              <a:endPara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8" name="Google Shape;248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84772" y="4044572"/>
              <a:ext cx="3178804" cy="5467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" name="Google Shape;249;p17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Azonosítás és nyomon követés főbb elemei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/>
              <a:t>Témaspecifikus szakmai kérdések</a:t>
            </a:r>
            <a:endParaRPr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indent="-457200"/>
            <a:r>
              <a:rPr lang="hu-HU" dirty="0"/>
              <a:t>Mi az élelmiszer-minőség?</a:t>
            </a:r>
          </a:p>
          <a:p>
            <a:pPr indent="-457200"/>
            <a:r>
              <a:rPr lang="hu-HU" dirty="0"/>
              <a:t>Milyen dimenziói vannak az élelmiszer-minőségnek?</a:t>
            </a:r>
          </a:p>
          <a:p>
            <a:pPr indent="-457200"/>
            <a:r>
              <a:rPr lang="hu-HU" dirty="0"/>
              <a:t>Mi az élelmiszerek kettős minősége?</a:t>
            </a:r>
          </a:p>
          <a:p>
            <a:pPr indent="-457200"/>
            <a:r>
              <a:rPr lang="hu-HU" dirty="0"/>
              <a:t>Mit jelent a nyomon követés?</a:t>
            </a:r>
          </a:p>
          <a:p>
            <a:pPr indent="-457200"/>
            <a:r>
              <a:rPr lang="hu-HU" dirty="0"/>
              <a:t>Hogyan kapcsolódik a nyomon követés, az élelmiszer-minőség, a hamisítás és csalás?</a:t>
            </a:r>
          </a:p>
          <a:p>
            <a:pPr indent="-457200"/>
            <a:r>
              <a:rPr lang="hu-HU" dirty="0"/>
              <a:t>Mi a rövid ellátási lánc?</a:t>
            </a:r>
          </a:p>
          <a:p>
            <a:pPr indent="-457200"/>
            <a:r>
              <a:rPr lang="hu-HU" dirty="0"/>
              <a:t>Milyen specialitásai vannak az élelmiszer-ipari nyomon követési rendszernek?</a:t>
            </a:r>
          </a:p>
          <a:p>
            <a:pPr indent="-457200"/>
            <a:r>
              <a:rPr lang="hu-HU" dirty="0"/>
              <a:t>Melyek a nyomon követés főbb elemei?</a:t>
            </a:r>
          </a:p>
          <a:p>
            <a:pPr indent="-457200"/>
            <a:r>
              <a:rPr lang="hu-HU" dirty="0"/>
              <a:t>Melyek az élelmiszerek nyomon követését előíró EU-s és magyar jogszabályok legfőbb előírásai?</a:t>
            </a:r>
          </a:p>
          <a:p>
            <a:pPr indent="-457200"/>
            <a:r>
              <a:rPr lang="hu-HU" dirty="0"/>
              <a:t>Milyen további elvárásokat támasztanak a kereskedelmi vállalkozások szabványai? </a:t>
            </a:r>
          </a:p>
          <a:p>
            <a:pPr indent="-457200"/>
            <a:r>
              <a:rPr lang="hu-HU" dirty="0"/>
              <a:t>Papír alapú vagy digitalizált nyomon követési rendszert érdemes működtetni?</a:t>
            </a:r>
          </a:p>
          <a:p>
            <a:pPr indent="-457200"/>
            <a:r>
              <a:rPr lang="hu-HU" dirty="0"/>
              <a:t>Milyen digitális megoldások léteznek a nyomon követés támogatására? </a:t>
            </a:r>
          </a:p>
          <a:p>
            <a:pPr indent="-457200"/>
            <a:r>
              <a:rPr lang="hu-HU" dirty="0"/>
              <a:t>Milyen költségekkel jár a nyomon követés rendszer kiépítése? </a:t>
            </a:r>
          </a:p>
          <a:p>
            <a:pPr indent="-457200"/>
            <a:r>
              <a:rPr lang="hu-HU" dirty="0"/>
              <a:t>Milyen piaci versenyelőnye lehet egy nyomon követési rendszert működtető vállalkozásnak?</a:t>
            </a:r>
          </a:p>
          <a:p>
            <a:pPr indent="-457200"/>
            <a:endParaRPr lang="hu-HU" dirty="0"/>
          </a:p>
          <a:p>
            <a:pPr indent="-45720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9351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Nyomon követés alapvető kérdései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5A677C56-4FDC-0042-9998-8F0BF9B0B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Cél a láthatóság és átláthatóság a teljes ellátási láncban, annak bármely pontján és bármely időpillanatában, azaz a következő „egyszerű” kérdések megválaszolása:</a:t>
            </a:r>
          </a:p>
          <a:p>
            <a:r>
              <a:rPr lang="hu-HU" dirty="0"/>
              <a:t>Kérdések:</a:t>
            </a:r>
          </a:p>
          <a:p>
            <a:pPr lvl="1"/>
            <a:r>
              <a:rPr lang="hu-HU" dirty="0"/>
              <a:t>Ki?</a:t>
            </a:r>
          </a:p>
          <a:p>
            <a:pPr lvl="1"/>
            <a:r>
              <a:rPr lang="hu-HU" dirty="0"/>
              <a:t>Hol?</a:t>
            </a:r>
          </a:p>
          <a:p>
            <a:pPr lvl="1"/>
            <a:r>
              <a:rPr lang="hu-HU" dirty="0"/>
              <a:t>Mi?</a:t>
            </a:r>
          </a:p>
          <a:p>
            <a:pPr lvl="1"/>
            <a:r>
              <a:rPr lang="hu-HU" dirty="0"/>
              <a:t>Mikor?</a:t>
            </a:r>
          </a:p>
          <a:p>
            <a:pPr lvl="1"/>
            <a:r>
              <a:rPr lang="hu-HU" dirty="0"/>
              <a:t>Miért?</a:t>
            </a:r>
          </a:p>
          <a:p>
            <a:pPr lvl="1"/>
            <a:endParaRPr lang="hu-HU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Azonosítási szintek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9EEE7009-58E7-6A47-B784-9FCC7A689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hu-HU" dirty="0"/>
              <a:t>A nyomon követendő objektum azonosítási lehetőségei:</a:t>
            </a:r>
          </a:p>
          <a:p>
            <a:r>
              <a:rPr lang="hu-HU" b="1" dirty="0"/>
              <a:t>Osztályszintű</a:t>
            </a:r>
            <a:r>
              <a:rPr lang="hu-HU" dirty="0"/>
              <a:t> azonosítás: az objektum azonosítható a termékazonosítóval, így </a:t>
            </a:r>
            <a:r>
              <a:rPr lang="hu-HU" dirty="0" err="1"/>
              <a:t>megkülönböztethetővé</a:t>
            </a:r>
            <a:r>
              <a:rPr lang="hu-HU" dirty="0"/>
              <a:t> válik más különböző típusú termékektől vagy alkatrészektől.</a:t>
            </a:r>
          </a:p>
          <a:p>
            <a:r>
              <a:rPr lang="hu-HU" b="1" dirty="0"/>
              <a:t>Tételszintű </a:t>
            </a:r>
            <a:r>
              <a:rPr lang="hu-HU" dirty="0"/>
              <a:t>azonosítás: a termékazonosítót gyártási tételszámmal bővítik, korlátozva az azonos azonosítóval rendelkező nyomon követhető objektumok számát egy kisebb tételcsoportra (például egyidejűleg előállított tételekre).</a:t>
            </a:r>
          </a:p>
          <a:p>
            <a:r>
              <a:rPr lang="hu-HU" b="1" dirty="0"/>
              <a:t>Egyedi szintű </a:t>
            </a:r>
            <a:r>
              <a:rPr lang="hu-HU" dirty="0"/>
              <a:t>azonosítás: a nyomon követhető objektum </a:t>
            </a:r>
            <a:r>
              <a:rPr lang="hu-HU" dirty="0" err="1"/>
              <a:t>szerializált</a:t>
            </a:r>
            <a:r>
              <a:rPr lang="hu-HU" dirty="0"/>
              <a:t> azonosítóval azonosítható, korlátozva az ugyanazon azonosítóval rendelkező nyomon követhető objektumok számát egy adott tételre.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4"/>
          <p:cNvPicPr preferRelativeResize="0"/>
          <p:nvPr/>
        </p:nvPicPr>
        <p:blipFill rotWithShape="1">
          <a:blip r:embed="rId3">
            <a:alphaModFix/>
          </a:blip>
          <a:srcRect l="7493"/>
          <a:stretch/>
        </p:blipFill>
        <p:spPr>
          <a:xfrm>
            <a:off x="752793" y="1555520"/>
            <a:ext cx="10246863" cy="46566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70" name="Google Shape;370;p24"/>
          <p:cNvSpPr txBox="1"/>
          <p:nvPr/>
        </p:nvSpPr>
        <p:spPr>
          <a:xfrm>
            <a:off x="2328504" y="3427776"/>
            <a:ext cx="1050477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Tétel-szint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4"/>
          <p:cNvSpPr txBox="1"/>
          <p:nvPr/>
        </p:nvSpPr>
        <p:spPr>
          <a:xfrm>
            <a:off x="2313705" y="2475711"/>
            <a:ext cx="1135184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Egyedi-szint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4"/>
          <p:cNvSpPr txBox="1"/>
          <p:nvPr/>
        </p:nvSpPr>
        <p:spPr>
          <a:xfrm>
            <a:off x="2169814" y="4289936"/>
            <a:ext cx="1348987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Osztály-szint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4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 nyomon követési adatok pontossága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E380DF5-E2EF-2443-9F8B-1734D9A9BA85}"/>
              </a:ext>
            </a:extLst>
          </p:cNvPr>
          <p:cNvGrpSpPr/>
          <p:nvPr/>
        </p:nvGrpSpPr>
        <p:grpSpPr>
          <a:xfrm>
            <a:off x="1343025" y="1690200"/>
            <a:ext cx="7646670" cy="4046220"/>
            <a:chOff x="1343025" y="1690200"/>
            <a:chExt cx="7646670" cy="4046220"/>
          </a:xfrm>
        </p:grpSpPr>
        <p:pic>
          <p:nvPicPr>
            <p:cNvPr id="379" name="Google Shape;379;p25"/>
            <p:cNvPicPr preferRelativeResize="0"/>
            <p:nvPr/>
          </p:nvPicPr>
          <p:blipFill rotWithShape="1">
            <a:blip r:embed="rId3">
              <a:alphaModFix/>
            </a:blip>
            <a:srcRect t="9182" r="1511"/>
            <a:stretch/>
          </p:blipFill>
          <p:spPr>
            <a:xfrm>
              <a:off x="1343025" y="1690200"/>
              <a:ext cx="7646670" cy="4046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25"/>
            <p:cNvSpPr/>
            <p:nvPr/>
          </p:nvSpPr>
          <p:spPr>
            <a:xfrm>
              <a:off x="3417570" y="2873925"/>
              <a:ext cx="1943100" cy="811530"/>
            </a:xfrm>
            <a:prstGeom prst="rect">
              <a:avLst/>
            </a:prstGeom>
            <a:solidFill>
              <a:srgbClr val="AFDA8B"/>
            </a:solidFill>
            <a:ln w="25400" cap="flat" cmpd="sng">
              <a:solidFill>
                <a:srgbClr val="AFDA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1" name="Google Shape;381;p25"/>
            <p:cNvPicPr preferRelativeResize="0"/>
            <p:nvPr/>
          </p:nvPicPr>
          <p:blipFill rotWithShape="1">
            <a:blip r:embed="rId3">
              <a:alphaModFix/>
            </a:blip>
            <a:srcRect l="29272" t="37404" r="50705" b="51565"/>
            <a:stretch/>
          </p:blipFill>
          <p:spPr>
            <a:xfrm>
              <a:off x="3611880" y="3033945"/>
              <a:ext cx="1554480" cy="4914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25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A nyomon követési adatok forrása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6"/>
          <p:cNvSpPr/>
          <p:nvPr/>
        </p:nvSpPr>
        <p:spPr>
          <a:xfrm>
            <a:off x="958375" y="1823147"/>
            <a:ext cx="4665296" cy="4102100"/>
          </a:xfrm>
          <a:prstGeom prst="rect">
            <a:avLst/>
          </a:prstGeom>
          <a:solidFill>
            <a:srgbClr val="F1EEDE"/>
          </a:solidFill>
          <a:ln>
            <a:noFill/>
          </a:ln>
        </p:spPr>
        <p:txBody>
          <a:bodyPr spcFirstLastPara="1" wrap="square" lIns="90000" tIns="90000" rIns="9000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Nem igényel túl sok befektetést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a bevezetése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Nagy élőmunka ráfordítás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ával lehet csak megbízhatóan működtetni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információk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nehezen és lassan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kereshetők vissza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Nem kompatibilis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a lánc többi pontjával, ezért inkább a házon belüli nyomon követésre alkalmas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Bár nem érheti ugyan vírus- vagy hacker támadás, de ez is megsemmisülhet (tűz, elvesztés stb..)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Idegen anyag kontaminációt okozhat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a terméken lévő, azzal érintkező papírok </a:t>
            </a: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6"/>
          <p:cNvSpPr txBox="1"/>
          <p:nvPr/>
        </p:nvSpPr>
        <p:spPr>
          <a:xfrm>
            <a:off x="958375" y="1346360"/>
            <a:ext cx="4665296" cy="474662"/>
          </a:xfrm>
          <a:prstGeom prst="rect">
            <a:avLst/>
          </a:prstGeom>
          <a:solidFill>
            <a:srgbClr val="1C9E49"/>
          </a:solidFill>
          <a:ln w="9525" cap="flat" cmpd="sng">
            <a:solidFill>
              <a:srgbClr val="358B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6000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Hagyományos papír alapú nyomon követés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6"/>
          <p:cNvSpPr/>
          <p:nvPr/>
        </p:nvSpPr>
        <p:spPr>
          <a:xfrm>
            <a:off x="6555605" y="1811492"/>
            <a:ext cx="4665296" cy="4102100"/>
          </a:xfrm>
          <a:prstGeom prst="rect">
            <a:avLst/>
          </a:prstGeom>
          <a:solidFill>
            <a:srgbClr val="F1EEDE"/>
          </a:solidFill>
          <a:ln>
            <a:noFill/>
          </a:ln>
        </p:spPr>
        <p:txBody>
          <a:bodyPr spcFirstLastPara="1" wrap="square" lIns="90000" tIns="90000" rIns="9000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Bevezetése nagyobb ráfordítást igényel, de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hosszabb távon gazdaságosabb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Pontos és gyors 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visszakereshetőséget biztosít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1C9E49"/>
              </a:solidFill>
              <a:latin typeface="Calibri"/>
              <a:cs typeface="Calibri"/>
              <a:sym typeface="Calibri"/>
            </a:endParaRPr>
          </a:p>
          <a:p>
            <a:pPr marL="285750" lvl="0" indent="-285750"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Csak ez alkalmas </a:t>
            </a:r>
            <a:r>
              <a:rPr lang="hu-HU" sz="1600" b="1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elemzésre, kockázatértékelésre, </a:t>
            </a:r>
            <a:r>
              <a:rPr lang="hu-HU" sz="1600" b="1" dirty="0" err="1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előrejelzésre</a:t>
            </a:r>
            <a:r>
              <a:rPr lang="hu-HU" sz="1600" b="1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sz="1600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(modern adatelemző eszközök)</a:t>
            </a:r>
            <a:endParaRPr sz="140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Lehető legkevesebb emberi beavatkozást igényli (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automatizálható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) így az adatok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hiba nélkül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állnak rendelkezésre 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Kapcsolódási lehetőség a piac többi szereplőjéhez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Megfelelő infrastruktúra (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internetes megoldások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) esetén a „zsebben is elfér” 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6"/>
          <p:cNvSpPr txBox="1"/>
          <p:nvPr/>
        </p:nvSpPr>
        <p:spPr>
          <a:xfrm>
            <a:off x="6555605" y="1346355"/>
            <a:ext cx="4665296" cy="474662"/>
          </a:xfrm>
          <a:prstGeom prst="rect">
            <a:avLst/>
          </a:prstGeom>
          <a:solidFill>
            <a:srgbClr val="1C9E49"/>
          </a:solidFill>
          <a:ln w="9525" cap="flat" cmpd="sng">
            <a:solidFill>
              <a:srgbClr val="358B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6000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Számítógéppel támogatott nyomon követés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6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Papír alapú vagy digitalizált nyomon követés?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620" y="1448955"/>
            <a:ext cx="4751370" cy="81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3168" y="1323593"/>
            <a:ext cx="3302400" cy="138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3111" y="2768122"/>
            <a:ext cx="3204102" cy="182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8072" y="3151679"/>
            <a:ext cx="4925818" cy="148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5988" y="4888092"/>
            <a:ext cx="4434840" cy="138448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7"/>
          <p:cNvSpPr txBox="1"/>
          <p:nvPr/>
        </p:nvSpPr>
        <p:spPr>
          <a:xfrm>
            <a:off x="1486546" y="2281151"/>
            <a:ext cx="3379517" cy="47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Egyet előre – egyet hátra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7"/>
          <p:cNvSpPr txBox="1"/>
          <p:nvPr/>
        </p:nvSpPr>
        <p:spPr>
          <a:xfrm>
            <a:off x="2515338" y="4682222"/>
            <a:ext cx="1319647" cy="4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Hálózati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7"/>
          <p:cNvSpPr txBox="1"/>
          <p:nvPr/>
        </p:nvSpPr>
        <p:spPr>
          <a:xfrm>
            <a:off x="8408019" y="2825032"/>
            <a:ext cx="1632697" cy="47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Centralizált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7"/>
          <p:cNvSpPr txBox="1"/>
          <p:nvPr/>
        </p:nvSpPr>
        <p:spPr>
          <a:xfrm>
            <a:off x="8494632" y="4666736"/>
            <a:ext cx="1632697" cy="522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Halmozott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7"/>
          <p:cNvSpPr txBox="1"/>
          <p:nvPr/>
        </p:nvSpPr>
        <p:spPr>
          <a:xfrm>
            <a:off x="5279651" y="6274032"/>
            <a:ext cx="1632697" cy="47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Decentralizált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7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Nyomon követési adatok megosztása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hu-HU" sz="4400" dirty="0"/>
              <a:t>Blockchain alapú nyomon követés</a:t>
            </a:r>
            <a:endParaRPr sz="4400" dirty="0"/>
          </a:p>
        </p:txBody>
      </p:sp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xfrm>
            <a:off x="321548" y="1825624"/>
            <a:ext cx="4801996" cy="466134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7703" indent="-264032" defTabSz="352043">
              <a:defRPr sz="1800"/>
            </a:pPr>
            <a:r>
              <a:rPr lang="hu-HU" sz="2400" dirty="0"/>
              <a:t>Csak egy adatbázis, de némi extra előnnyel</a:t>
            </a:r>
          </a:p>
          <a:p>
            <a:pPr marL="704903" lvl="1" indent="-264032" defTabSz="352043">
              <a:defRPr sz="1800"/>
            </a:pPr>
            <a:r>
              <a:rPr lang="hu-HU" dirty="0"/>
              <a:t>Változatlanság és biztonság</a:t>
            </a:r>
          </a:p>
          <a:p>
            <a:pPr marL="704903" lvl="1" indent="-264032" defTabSz="352043">
              <a:defRPr sz="1800"/>
            </a:pPr>
            <a:r>
              <a:rPr lang="hu-HU" dirty="0"/>
              <a:t>Megosztott bizalom, nincs központi adatbázis</a:t>
            </a:r>
          </a:p>
          <a:p>
            <a:pPr marL="704903" lvl="1" indent="-264032" defTabSz="352043">
              <a:defRPr sz="1800"/>
            </a:pPr>
            <a:r>
              <a:rPr lang="hu-HU" dirty="0"/>
              <a:t>Átláthatóság</a:t>
            </a:r>
          </a:p>
          <a:p>
            <a:pPr marL="247703" indent="-264032" defTabSz="352043">
              <a:defRPr sz="1800"/>
            </a:pPr>
            <a:r>
              <a:rPr lang="hu-HU" sz="2400" dirty="0"/>
              <a:t>Az egyszer bevezetett adatok megváltoztathatatlanok</a:t>
            </a:r>
          </a:p>
          <a:p>
            <a:pPr marL="704903" lvl="1" indent="-264032" defTabSz="352043">
              <a:defRPr sz="1800"/>
            </a:pPr>
            <a:r>
              <a:rPr lang="hu-HU" dirty="0"/>
              <a:t>így a hamis adat is része lesz</a:t>
            </a:r>
          </a:p>
          <a:p>
            <a:pPr marL="704903" lvl="1" indent="-264032" defTabSz="352043">
              <a:defRPr sz="1800"/>
            </a:pPr>
            <a:r>
              <a:rPr lang="hu-HU" dirty="0"/>
              <a:t>de: sok adat → elemzés és validálás lehetősége </a:t>
            </a:r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888888"/>
                </a:solidFill>
              </a:rPr>
              <a:t>36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50E0FB8-AD8D-E040-9301-F3C38EFDC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544" y="2404024"/>
            <a:ext cx="6753609" cy="20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55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5F7A29AD-34A3-D544-8962-17D4A1E5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Jó gyakorlatok / esettanulmányok</a:t>
            </a:r>
            <a:endParaRPr lang="en-GB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E83BA3D-4A4B-4945-9E9C-A65CE386C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692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5F7A29AD-34A3-D544-8962-17D4A1E5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Zöldség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gyümölcs</a:t>
            </a:r>
            <a:r>
              <a:rPr lang="en-GB" dirty="0"/>
              <a:t> </a:t>
            </a:r>
            <a:r>
              <a:rPr lang="en-GB" dirty="0" err="1"/>
              <a:t>ellátási</a:t>
            </a:r>
            <a:r>
              <a:rPr lang="en-GB" dirty="0"/>
              <a:t> </a:t>
            </a:r>
            <a:r>
              <a:rPr lang="en-GB" dirty="0" err="1"/>
              <a:t>lánc</a:t>
            </a:r>
            <a:r>
              <a:rPr lang="en-GB" dirty="0"/>
              <a:t> 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E83BA3D-4A4B-4945-9E9C-A65CE386C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634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0"/>
          <p:cNvSpPr txBox="1"/>
          <p:nvPr/>
        </p:nvSpPr>
        <p:spPr>
          <a:xfrm>
            <a:off x="757358" y="1666076"/>
            <a:ext cx="10613215" cy="368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Jelölési követelmények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ellátási lánc szereplői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Friss zöldség – gyümölcs ellátási lánc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Feldolgozott zöldség – gyümölcs ellátási lánc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Fogyasztói egységek csomagolási szintjei és a címkézés összefüggései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Jelölési lehetőségek vonalkóddal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Vonalkódos jelölés + elektronikus szállítólevél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Marketingstratégia</a:t>
            </a:r>
            <a:endParaRPr sz="20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0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Zöldség és </a:t>
            </a:r>
            <a:r>
              <a:rPr lang="hu-HU" dirty="0" err="1"/>
              <a:t>gyümölcs</a:t>
            </a:r>
            <a:r>
              <a:rPr lang="hu-HU" dirty="0"/>
              <a:t> ellátási lánc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Mi az élelmiszer-minőség?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016263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Az élelmiszer-minőség fogalma egy összetett és többdimenziós koncepción nyugszik, amelyet számos szituációs és </a:t>
            </a:r>
            <a:r>
              <a:rPr lang="hu-HU" dirty="0" err="1"/>
              <a:t>kontextusbeli</a:t>
            </a:r>
            <a:r>
              <a:rPr lang="hu-HU" dirty="0"/>
              <a:t> tényező befolyásol.</a:t>
            </a:r>
            <a:endParaRPr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9FCC531-D9E9-FB43-A492-B42F1D814E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314661"/>
              </p:ext>
            </p:extLst>
          </p:nvPr>
        </p:nvGraphicFramePr>
        <p:xfrm>
          <a:off x="4726940" y="10742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9302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5" name="Google Shape;435;p31"/>
          <p:cNvGraphicFramePr/>
          <p:nvPr/>
        </p:nvGraphicFramePr>
        <p:xfrm>
          <a:off x="842635" y="1823183"/>
          <a:ext cx="10820675" cy="45240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3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6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7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1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3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Termék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Forgalmazó neve, címe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Származási ország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Csomagolás dátuma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Minőségi osztály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Fajta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Méret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Egyéb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Alma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Körte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Őszibarack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hús színe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Nektarin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hús színe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Szamóca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Paprika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Paradicsom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Saláta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Citrusfélék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héjkezelés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Kivi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Szőlő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Görögdinnye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Burgonya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főzési típus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Egyéb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36" name="Google Shape;436;p31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Zöldség és gyümölcs ellátási lánc</a:t>
            </a:r>
            <a:endParaRPr/>
          </a:p>
        </p:txBody>
      </p:sp>
      <p:sp>
        <p:nvSpPr>
          <p:cNvPr id="437" name="Google Shape;437;p31"/>
          <p:cNvSpPr/>
          <p:nvPr/>
        </p:nvSpPr>
        <p:spPr>
          <a:xfrm>
            <a:off x="752623" y="1055279"/>
            <a:ext cx="9384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1" u="none" strike="noStrike" cap="none" dirty="0">
                <a:solidFill>
                  <a:srgbClr val="1859A9"/>
                </a:solidFill>
                <a:latin typeface="Calibri"/>
                <a:ea typeface="Calibri"/>
                <a:cs typeface="Calibri"/>
                <a:sym typeface="Calibri"/>
              </a:rPr>
              <a:t>Jelölési követelmények – friss zöldség és </a:t>
            </a:r>
            <a:r>
              <a:rPr lang="hu-HU" sz="2400" b="0" i="1" u="none" strike="noStrike" cap="none" dirty="0" err="1">
                <a:solidFill>
                  <a:srgbClr val="1859A9"/>
                </a:solidFill>
                <a:latin typeface="Calibri"/>
                <a:ea typeface="Calibri"/>
                <a:cs typeface="Calibri"/>
                <a:sym typeface="Calibri"/>
              </a:rPr>
              <a:t>gyümölcs</a:t>
            </a:r>
            <a:r>
              <a:rPr lang="hu-HU" sz="2400" b="0" i="1" u="none" strike="noStrike" cap="none" dirty="0">
                <a:solidFill>
                  <a:srgbClr val="1859A9"/>
                </a:solidFill>
                <a:latin typeface="Calibri"/>
                <a:ea typeface="Calibri"/>
                <a:cs typeface="Calibri"/>
                <a:sym typeface="Calibri"/>
              </a:rPr>
              <a:t> esetében</a:t>
            </a:r>
            <a:endParaRPr sz="2400" b="0" i="1" u="none" strike="noStrike" cap="none" dirty="0">
              <a:solidFill>
                <a:srgbClr val="1859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3" name="Google Shape;443;p32"/>
          <p:cNvGraphicFramePr/>
          <p:nvPr>
            <p:extLst>
              <p:ext uri="{D42A27DB-BD31-4B8C-83A1-F6EECF244321}">
                <p14:modId xmlns:p14="http://schemas.microsoft.com/office/powerpoint/2010/main" val="507337776"/>
              </p:ext>
            </p:extLst>
          </p:nvPr>
        </p:nvGraphicFramePr>
        <p:xfrm>
          <a:off x="940420" y="1704278"/>
          <a:ext cx="10412900" cy="485795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8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1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u-HU" sz="11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Szerep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u-HU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Leírás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Vetőmag/szaporítóanyag előállító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zöldség gyümölcs termelők mag és palánta beszállítói. </a:t>
                      </a:r>
                      <a:endParaRPr sz="1400" u="none" strike="noStrike" cap="none"/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1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Elsődleges csomagolóanyag beszállító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Csomagolóanyag beszállító (rekeszek, tasakok, hálók, dobozok, címkék, ládák stb..)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1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Termelő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Fő tevékenységük a zöldség és gyümölcstermékek termesztése, begyűjtése, tárolása, értékesítése és szállítása.</a:t>
                      </a:r>
                      <a:endParaRPr sz="1400" u="none" strike="noStrike" cap="none"/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825">
                <a:tc>
                  <a:txBody>
                    <a:bodyPr/>
                    <a:lstStyle/>
                    <a:p>
                      <a:pPr marL="0" marR="8382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TÉSZ/ Integrátor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zöldség és gyümölcstermelők által termesztett termékeket összegyűjti és a méretgazdaságosság szempontjait figyelembe véve csomagolja és értékesíti. </a:t>
                      </a:r>
                      <a:endParaRPr sz="1400" u="none" strike="noStrike" cap="none"/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Gyártó / feldolgozó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Nagy tételben átveszi a gyümölcsöt a termelőktől, megtisztítja és különböző élelmiszeripari technológiák segítségével tartósítja, csomagolja és elküldi az elosztó központba.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2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Szállító / fuvarozó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kereskedelmi partnerek között szállítja a friss vagy feldolgozott zöldség/gyümölcs termékeket, kezeli a tényleges kereskedelmi árukat (gyűjtőcsomagolások vagy raklapok), gondoskodik a megfelelő higiéniai körülményekről és hőmérsékletről, vezeti az elszámoltathatósági információkat (hőmérséklet, nyomon követhetőség stb..).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Nagykereskedő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Átveszi a szállítótól a friss vagy feldolgozott termékeket és rendelésre kiszállítja az éttermekbe, vagy más vendéglátó egységekbe, illetve a kiskereskedelembe.</a:t>
                      </a:r>
                      <a:endParaRPr sz="1400" u="none" strike="noStrike" cap="none"/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1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Kiskereskedő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Átveszi a zöldség és gyümölcstermékeket a láncban előtte álló beszállítótól, és eladja a terméket a fogyasztóknak.</a:t>
                      </a:r>
                      <a:endParaRPr sz="1400" u="none" strike="noStrike" cap="none"/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4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Rövid Ellátási Lánc (REL)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zöldség és gyümölcstermelő a lánc szereplőit kihagyva, maga értékesít a végső fogyasztónak.</a:t>
                      </a:r>
                      <a:endParaRPr sz="1400" u="none" strike="noStrike" cap="none"/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HORECA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600" marR="52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Az ellátási láncban részt vevő hotelek, éttermek és kávézók gyűjtőneve.</a:t>
                      </a:r>
                      <a:endParaRPr sz="1400" u="none" strike="noStrike" cap="none" dirty="0"/>
                    </a:p>
                  </a:txBody>
                  <a:tcPr marL="52600" marR="526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44" name="Google Shape;444;p32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Zöldség és </a:t>
            </a:r>
            <a:r>
              <a:rPr lang="hu-HU" dirty="0" err="1"/>
              <a:t>gyümölcs</a:t>
            </a:r>
            <a:r>
              <a:rPr lang="hu-HU" dirty="0"/>
              <a:t> ellátási lánc</a:t>
            </a:r>
            <a:endParaRPr dirty="0"/>
          </a:p>
        </p:txBody>
      </p:sp>
      <p:sp>
        <p:nvSpPr>
          <p:cNvPr id="445" name="Google Shape;445;p32"/>
          <p:cNvSpPr txBox="1">
            <a:spLocks noGrp="1"/>
          </p:cNvSpPr>
          <p:nvPr>
            <p:ph type="body" idx="1"/>
          </p:nvPr>
        </p:nvSpPr>
        <p:spPr>
          <a:xfrm>
            <a:off x="751602" y="1046504"/>
            <a:ext cx="10515600" cy="87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400" i="1" dirty="0">
                <a:solidFill>
                  <a:srgbClr val="1859A9"/>
                </a:solidFill>
              </a:rPr>
              <a:t>Szereplők</a:t>
            </a:r>
            <a:endParaRPr sz="2400" i="1" dirty="0">
              <a:solidFill>
                <a:srgbClr val="1859A9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4B60C5CC-6BA3-264E-B908-8C9124EE4F74}"/>
              </a:ext>
            </a:extLst>
          </p:cNvPr>
          <p:cNvGrpSpPr/>
          <p:nvPr/>
        </p:nvGrpSpPr>
        <p:grpSpPr>
          <a:xfrm>
            <a:off x="1289098" y="1609846"/>
            <a:ext cx="9359612" cy="4401906"/>
            <a:chOff x="1289098" y="1609846"/>
            <a:chExt cx="9359612" cy="4401906"/>
          </a:xfrm>
        </p:grpSpPr>
        <p:pic>
          <p:nvPicPr>
            <p:cNvPr id="451" name="Google Shape;451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40882" y="2105809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22409" y="5273714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1130" y="2598779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696" y="3350054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86973" y="3350054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71851" y="4570054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88209" y="3207205"/>
              <a:ext cx="571396" cy="57139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8" name="Google Shape;458;p33"/>
            <p:cNvCxnSpPr/>
            <p:nvPr/>
          </p:nvCxnSpPr>
          <p:spPr>
            <a:xfrm>
              <a:off x="6234158" y="3492903"/>
              <a:ext cx="591327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59" name="Google Shape;459;p33"/>
            <p:cNvCxnSpPr>
              <a:endCxn id="457" idx="1"/>
            </p:cNvCxnSpPr>
            <p:nvPr/>
          </p:nvCxnSpPr>
          <p:spPr>
            <a:xfrm>
              <a:off x="7396909" y="3492903"/>
              <a:ext cx="5913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60" name="Google Shape;460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29002" y="5125323"/>
              <a:ext cx="571396" cy="571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Google Shape;461;p33"/>
            <p:cNvSpPr txBox="1"/>
            <p:nvPr/>
          </p:nvSpPr>
          <p:spPr>
            <a:xfrm>
              <a:off x="3062782" y="5676917"/>
              <a:ext cx="2325447" cy="334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ELSŐDLEGES CSOMAGOLÓ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ANYAGOK BESZÁLLÍTÓI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2" name="Google Shape;462;p33"/>
            <p:cNvCxnSpPr>
              <a:stCxn id="460" idx="3"/>
              <a:endCxn id="463" idx="4"/>
            </p:cNvCxnSpPr>
            <p:nvPr/>
          </p:nvCxnSpPr>
          <p:spPr>
            <a:xfrm rot="10800000" flipH="1">
              <a:off x="3400398" y="3739721"/>
              <a:ext cx="1589100" cy="16713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64" name="Google Shape;464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71243" y="3207205"/>
              <a:ext cx="271730" cy="57139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5" name="Google Shape;465;p33"/>
            <p:cNvCxnSpPr>
              <a:stCxn id="457" idx="3"/>
              <a:endCxn id="464" idx="1"/>
            </p:cNvCxnSpPr>
            <p:nvPr/>
          </p:nvCxnSpPr>
          <p:spPr>
            <a:xfrm>
              <a:off x="8559605" y="3492903"/>
              <a:ext cx="5115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66" name="Google Shape;466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06542" y="3299841"/>
              <a:ext cx="590339" cy="38612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7" name="Google Shape;467;p33"/>
            <p:cNvCxnSpPr>
              <a:endCxn id="457" idx="0"/>
            </p:cNvCxnSpPr>
            <p:nvPr/>
          </p:nvCxnSpPr>
          <p:spPr>
            <a:xfrm rot="10800000" flipH="1">
              <a:off x="6059007" y="3207205"/>
              <a:ext cx="2214900" cy="93900"/>
            </a:xfrm>
            <a:prstGeom prst="bentConnector4">
              <a:avLst>
                <a:gd name="adj1" fmla="val -60"/>
                <a:gd name="adj2" fmla="val 580905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68" name="Google Shape;468;p33"/>
            <p:cNvSpPr txBox="1"/>
            <p:nvPr/>
          </p:nvSpPr>
          <p:spPr>
            <a:xfrm>
              <a:off x="3165657" y="1609846"/>
              <a:ext cx="1075920" cy="213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REL (piac)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9" name="Google Shape;469;p33"/>
            <p:cNvCxnSpPr>
              <a:stCxn id="470" idx="0"/>
              <a:endCxn id="471" idx="2"/>
            </p:cNvCxnSpPr>
            <p:nvPr/>
          </p:nvCxnSpPr>
          <p:spPr>
            <a:xfrm rot="-5400000">
              <a:off x="2630595" y="2509549"/>
              <a:ext cx="1254600" cy="3312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cxnSp>
          <p:nvCxnSpPr>
            <p:cNvPr id="472" name="Google Shape;472;p33"/>
            <p:cNvCxnSpPr>
              <a:stCxn id="460" idx="0"/>
              <a:endCxn id="473" idx="2"/>
            </p:cNvCxnSpPr>
            <p:nvPr/>
          </p:nvCxnSpPr>
          <p:spPr>
            <a:xfrm rot="-5400000">
              <a:off x="2563900" y="4573923"/>
              <a:ext cx="1102200" cy="600"/>
            </a:xfrm>
            <a:prstGeom prst="bentConnector3">
              <a:avLst>
                <a:gd name="adj1" fmla="val 50007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74" name="Google Shape;474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1130" y="1881211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5" name="Google Shape;475;p33"/>
            <p:cNvCxnSpPr>
              <a:cxnSpLocks/>
              <a:stCxn id="471" idx="6"/>
              <a:endCxn id="464" idx="0"/>
            </p:cNvCxnSpPr>
            <p:nvPr/>
          </p:nvCxnSpPr>
          <p:spPr>
            <a:xfrm>
              <a:off x="3950070" y="2047861"/>
              <a:ext cx="5256900" cy="11592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sp>
          <p:nvSpPr>
            <p:cNvPr id="471" name="Google Shape;471;p33"/>
            <p:cNvSpPr/>
            <p:nvPr/>
          </p:nvSpPr>
          <p:spPr>
            <a:xfrm>
              <a:off x="3423481" y="1816323"/>
              <a:ext cx="526589" cy="463076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13"/>
                <a:buFont typeface="Arial"/>
                <a:buNone/>
              </a:pPr>
              <a:endParaRPr sz="101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33"/>
            <p:cNvSpPr/>
            <p:nvPr/>
          </p:nvSpPr>
          <p:spPr>
            <a:xfrm>
              <a:off x="2829001" y="3302449"/>
              <a:ext cx="526589" cy="463076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13"/>
                <a:buFont typeface="Arial"/>
                <a:buNone/>
              </a:pPr>
              <a:endParaRPr sz="101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33"/>
            <p:cNvSpPr/>
            <p:nvPr/>
          </p:nvSpPr>
          <p:spPr>
            <a:xfrm>
              <a:off x="5693876" y="3287901"/>
              <a:ext cx="526589" cy="463076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13"/>
                <a:buFont typeface="Arial"/>
                <a:buNone/>
              </a:pPr>
              <a:endParaRPr sz="101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33"/>
            <p:cNvSpPr/>
            <p:nvPr/>
          </p:nvSpPr>
          <p:spPr>
            <a:xfrm>
              <a:off x="9752185" y="3261363"/>
              <a:ext cx="526589" cy="463076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13"/>
                <a:buFont typeface="Arial"/>
                <a:buNone/>
              </a:pPr>
              <a:endParaRPr sz="101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8" name="Google Shape;478;p33"/>
            <p:cNvCxnSpPr>
              <a:stCxn id="477" idx="2"/>
              <a:endCxn id="464" idx="3"/>
            </p:cNvCxnSpPr>
            <p:nvPr/>
          </p:nvCxnSpPr>
          <p:spPr>
            <a:xfrm rot="10800000">
              <a:off x="9342985" y="3492901"/>
              <a:ext cx="4092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pic>
          <p:nvPicPr>
            <p:cNvPr id="479" name="Google Shape;479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60899" y="4181018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0" name="Google Shape;480;p33"/>
            <p:cNvCxnSpPr>
              <a:stCxn id="466" idx="2"/>
              <a:endCxn id="477" idx="4"/>
            </p:cNvCxnSpPr>
            <p:nvPr/>
          </p:nvCxnSpPr>
          <p:spPr>
            <a:xfrm rot="-5400000" flipH="1">
              <a:off x="8539462" y="2248214"/>
              <a:ext cx="38400" cy="2913900"/>
            </a:xfrm>
            <a:prstGeom prst="bentConnector3">
              <a:avLst>
                <a:gd name="adj1" fmla="val 1680202"/>
              </a:avLst>
            </a:prstGeom>
            <a:noFill/>
            <a:ln w="25400" cap="flat" cmpd="sng">
              <a:solidFill>
                <a:srgbClr val="0B2C54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pic>
          <p:nvPicPr>
            <p:cNvPr id="481" name="Google Shape;481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31312" y="4392106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33"/>
            <p:cNvSpPr txBox="1"/>
            <p:nvPr/>
          </p:nvSpPr>
          <p:spPr>
            <a:xfrm>
              <a:off x="1289098" y="3809431"/>
              <a:ext cx="1611203" cy="456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00B0F0"/>
                  </a:solidFill>
                  <a:latin typeface="Verdana"/>
                  <a:ea typeface="Verdana"/>
                  <a:cs typeface="Verdana"/>
                  <a:sym typeface="Verdana"/>
                </a:rPr>
                <a:t>VETŐMAG/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00B0F0"/>
                  </a:solidFill>
                  <a:latin typeface="Verdana"/>
                  <a:ea typeface="Verdana"/>
                  <a:cs typeface="Verdana"/>
                  <a:sym typeface="Verdana"/>
                </a:rPr>
                <a:t>SZAPORÍTÓNYAG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00B0F0"/>
                  </a:solidFill>
                  <a:latin typeface="Verdana"/>
                  <a:ea typeface="Verdana"/>
                  <a:cs typeface="Verdana"/>
                  <a:sym typeface="Verdana"/>
                </a:rPr>
                <a:t>ELŐÁLLÍTÓ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1847639" y="3302489"/>
              <a:ext cx="526589" cy="463076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13"/>
                <a:buFont typeface="Arial"/>
                <a:buNone/>
              </a:pPr>
              <a:endParaRPr sz="101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4" name="Google Shape;484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35321" y="3367742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5" name="Google Shape;485;p33"/>
            <p:cNvCxnSpPr>
              <a:stCxn id="483" idx="6"/>
              <a:endCxn id="470" idx="2"/>
            </p:cNvCxnSpPr>
            <p:nvPr/>
          </p:nvCxnSpPr>
          <p:spPr>
            <a:xfrm>
              <a:off x="2374228" y="3534027"/>
              <a:ext cx="4548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86" name="Google Shape;486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28831" y="3347445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7" name="Google Shape;487;p33"/>
            <p:cNvCxnSpPr/>
            <p:nvPr/>
          </p:nvCxnSpPr>
          <p:spPr>
            <a:xfrm>
              <a:off x="5251556" y="3499953"/>
              <a:ext cx="438513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88" name="Google Shape;488;p33"/>
            <p:cNvSpPr/>
            <p:nvPr/>
          </p:nvSpPr>
          <p:spPr>
            <a:xfrm>
              <a:off x="3764685" y="3290181"/>
              <a:ext cx="526589" cy="463076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13"/>
                <a:buFont typeface="Arial"/>
                <a:buNone/>
              </a:pPr>
              <a:endParaRPr sz="101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4726353" y="3276631"/>
              <a:ext cx="526589" cy="463076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13"/>
                <a:buFont typeface="Arial"/>
                <a:buNone/>
              </a:pPr>
              <a:endParaRPr sz="101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9" name="Google Shape;489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70967" y="3365153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0" name="Google Shape;490;p33"/>
            <p:cNvCxnSpPr/>
            <p:nvPr/>
          </p:nvCxnSpPr>
          <p:spPr>
            <a:xfrm>
              <a:off x="4293693" y="3508002"/>
              <a:ext cx="438513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91" name="Google Shape;491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93785" y="3363542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2" name="Google Shape;492;p33"/>
            <p:cNvCxnSpPr/>
            <p:nvPr/>
          </p:nvCxnSpPr>
          <p:spPr>
            <a:xfrm>
              <a:off x="3345488" y="3516050"/>
              <a:ext cx="438513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3" name="Google Shape;493;p33"/>
            <p:cNvCxnSpPr>
              <a:stCxn id="460" idx="3"/>
            </p:cNvCxnSpPr>
            <p:nvPr/>
          </p:nvCxnSpPr>
          <p:spPr>
            <a:xfrm rot="10800000" flipH="1">
              <a:off x="3400398" y="3756221"/>
              <a:ext cx="2503200" cy="1654800"/>
            </a:xfrm>
            <a:prstGeom prst="bentConnector3">
              <a:avLst>
                <a:gd name="adj1" fmla="val 100162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94" name="Google Shape;494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98911" y="5284656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3" name="Google Shape;473;p33"/>
            <p:cNvSpPr txBox="1"/>
            <p:nvPr/>
          </p:nvSpPr>
          <p:spPr>
            <a:xfrm>
              <a:off x="2309097" y="3809390"/>
              <a:ext cx="1611203" cy="213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B033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FBB033"/>
                  </a:solidFill>
                  <a:latin typeface="Verdana"/>
                  <a:ea typeface="Verdana"/>
                  <a:cs typeface="Verdana"/>
                  <a:sym typeface="Verdana"/>
                </a:rPr>
                <a:t>TERMELŐ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3"/>
            <p:cNvSpPr txBox="1"/>
            <p:nvPr/>
          </p:nvSpPr>
          <p:spPr>
            <a:xfrm>
              <a:off x="3486490" y="3808429"/>
              <a:ext cx="974964" cy="213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TÉSZ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3"/>
            <p:cNvSpPr txBox="1"/>
            <p:nvPr/>
          </p:nvSpPr>
          <p:spPr>
            <a:xfrm>
              <a:off x="6296110" y="3809389"/>
              <a:ext cx="1611203" cy="213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C6B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002C6B"/>
                  </a:solidFill>
                  <a:latin typeface="Verdana"/>
                  <a:ea typeface="Verdana"/>
                  <a:cs typeface="Verdana"/>
                  <a:sym typeface="Verdana"/>
                </a:rPr>
                <a:t>NAGYKERESKEDŐ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 txBox="1"/>
            <p:nvPr/>
          </p:nvSpPr>
          <p:spPr>
            <a:xfrm>
              <a:off x="7468305" y="3808716"/>
              <a:ext cx="1611203" cy="213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5486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F05486"/>
                  </a:solidFill>
                  <a:latin typeface="Verdana"/>
                  <a:ea typeface="Verdana"/>
                  <a:cs typeface="Verdana"/>
                  <a:sym typeface="Verdana"/>
                </a:rPr>
                <a:t>KISKERESKEDŐ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 txBox="1"/>
            <p:nvPr/>
          </p:nvSpPr>
          <p:spPr>
            <a:xfrm>
              <a:off x="8461401" y="3811895"/>
              <a:ext cx="1611203" cy="213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64F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00B64F"/>
                  </a:solidFill>
                  <a:latin typeface="Verdana"/>
                  <a:ea typeface="Verdana"/>
                  <a:cs typeface="Verdana"/>
                  <a:sym typeface="Verdana"/>
                </a:rPr>
                <a:t>FOGYASZTÓ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9" name="Google Shape;499;p33"/>
            <p:cNvCxnSpPr>
              <a:stCxn id="476" idx="4"/>
              <a:endCxn id="477" idx="4"/>
            </p:cNvCxnSpPr>
            <p:nvPr/>
          </p:nvCxnSpPr>
          <p:spPr>
            <a:xfrm rot="-5400000">
              <a:off x="7973171" y="1708577"/>
              <a:ext cx="26400" cy="4058400"/>
            </a:xfrm>
            <a:prstGeom prst="bentConnector3">
              <a:avLst>
                <a:gd name="adj1" fmla="val -2834384"/>
              </a:avLst>
            </a:prstGeom>
            <a:noFill/>
            <a:ln w="25400" cap="flat" cmpd="sng">
              <a:solidFill>
                <a:srgbClr val="0B2C54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cxnSp>
          <p:nvCxnSpPr>
            <p:cNvPr id="500" name="Google Shape;500;p33"/>
            <p:cNvCxnSpPr>
              <a:stCxn id="497" idx="0"/>
              <a:endCxn id="477" idx="4"/>
            </p:cNvCxnSpPr>
            <p:nvPr/>
          </p:nvCxnSpPr>
          <p:spPr>
            <a:xfrm rot="-5400000">
              <a:off x="9102506" y="2895816"/>
              <a:ext cx="84300" cy="1741500"/>
            </a:xfrm>
            <a:prstGeom prst="bentConnector3">
              <a:avLst>
                <a:gd name="adj1" fmla="val -367206"/>
              </a:avLst>
            </a:prstGeom>
            <a:noFill/>
            <a:ln w="25400" cap="flat" cmpd="sng">
              <a:solidFill>
                <a:srgbClr val="0B2C54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sp>
          <p:nvSpPr>
            <p:cNvPr id="501" name="Google Shape;501;p33"/>
            <p:cNvSpPr txBox="1"/>
            <p:nvPr/>
          </p:nvSpPr>
          <p:spPr>
            <a:xfrm>
              <a:off x="9461019" y="3810800"/>
              <a:ext cx="1187691" cy="213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64F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00B64F"/>
                  </a:solidFill>
                  <a:latin typeface="Verdana"/>
                  <a:ea typeface="Verdana"/>
                  <a:cs typeface="Verdana"/>
                  <a:sym typeface="Verdana"/>
                </a:rPr>
                <a:t>HORECA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 txBox="1"/>
            <p:nvPr/>
          </p:nvSpPr>
          <p:spPr>
            <a:xfrm>
              <a:off x="4160277" y="3798502"/>
              <a:ext cx="1611203" cy="213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C6B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 dirty="0">
                  <a:solidFill>
                    <a:srgbClr val="002C6B"/>
                  </a:solidFill>
                  <a:latin typeface="Verdana"/>
                  <a:ea typeface="Verdana"/>
                  <a:cs typeface="Verdana"/>
                  <a:sym typeface="Verdana"/>
                </a:rPr>
                <a:t>INTEGRÁTOR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 txBox="1"/>
            <p:nvPr/>
          </p:nvSpPr>
          <p:spPr>
            <a:xfrm>
              <a:off x="5070918" y="3798502"/>
              <a:ext cx="1611203" cy="213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788"/>
                <a:buFont typeface="Verdana"/>
                <a:buNone/>
              </a:pPr>
              <a:r>
                <a:rPr lang="hu-HU" sz="788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FELDOLGOZÓ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4" name="Google Shape;504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65276" y="3978941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5" name="Google Shape;505;p33"/>
            <p:cNvCxnSpPr>
              <a:stCxn id="460" idx="3"/>
              <a:endCxn id="488" idx="4"/>
            </p:cNvCxnSpPr>
            <p:nvPr/>
          </p:nvCxnSpPr>
          <p:spPr>
            <a:xfrm rot="10800000" flipH="1">
              <a:off x="3400398" y="3753221"/>
              <a:ext cx="627600" cy="16578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506" name="Google Shape;506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66811" y="5273386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36443" y="3351245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45033" y="3331342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66266" y="2970955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0" name="Google Shape;510;p33"/>
            <p:cNvCxnSpPr>
              <a:stCxn id="470" idx="0"/>
              <a:endCxn id="466" idx="0"/>
            </p:cNvCxnSpPr>
            <p:nvPr/>
          </p:nvCxnSpPr>
          <p:spPr>
            <a:xfrm rot="-5400000">
              <a:off x="5095695" y="1296349"/>
              <a:ext cx="2700" cy="4009500"/>
            </a:xfrm>
            <a:prstGeom prst="bentConnector3">
              <a:avLst>
                <a:gd name="adj1" fmla="val 7521256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511" name="Google Shape;511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28831" y="2968477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2" name="Google Shape;512;p33"/>
            <p:cNvCxnSpPr>
              <a:cxnSpLocks/>
              <a:stCxn id="470" idx="0"/>
              <a:endCxn id="457" idx="0"/>
            </p:cNvCxnSpPr>
            <p:nvPr/>
          </p:nvCxnSpPr>
          <p:spPr>
            <a:xfrm rot="-5400000">
              <a:off x="5635545" y="664099"/>
              <a:ext cx="95100" cy="5181600"/>
            </a:xfrm>
            <a:prstGeom prst="bentConnector3">
              <a:avLst>
                <a:gd name="adj1" fmla="val 209338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3" name="Google Shape;513;p33"/>
            <p:cNvCxnSpPr>
              <a:stCxn id="470" idx="0"/>
              <a:endCxn id="463" idx="0"/>
            </p:cNvCxnSpPr>
            <p:nvPr/>
          </p:nvCxnSpPr>
          <p:spPr>
            <a:xfrm rot="-5400000">
              <a:off x="4028145" y="2340799"/>
              <a:ext cx="25800" cy="1897500"/>
            </a:xfrm>
            <a:prstGeom prst="bentConnector3">
              <a:avLst>
                <a:gd name="adj1" fmla="val 764601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4" name="Google Shape;514;p33"/>
            <p:cNvCxnSpPr>
              <a:stCxn id="470" idx="0"/>
              <a:endCxn id="476" idx="0"/>
            </p:cNvCxnSpPr>
            <p:nvPr/>
          </p:nvCxnSpPr>
          <p:spPr>
            <a:xfrm rot="-5400000">
              <a:off x="4517595" y="1862749"/>
              <a:ext cx="14400" cy="2865000"/>
            </a:xfrm>
            <a:prstGeom prst="bentConnector3">
              <a:avLst>
                <a:gd name="adj1" fmla="val 1291663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515" name="Google Shape;515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75610" y="2957525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1130" y="2945863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7" name="Google Shape;517;p33"/>
            <p:cNvCxnSpPr>
              <a:stCxn id="488" idx="4"/>
              <a:endCxn id="466" idx="2"/>
            </p:cNvCxnSpPr>
            <p:nvPr/>
          </p:nvCxnSpPr>
          <p:spPr>
            <a:xfrm rot="-5400000">
              <a:off x="5531280" y="2182757"/>
              <a:ext cx="67200" cy="3073800"/>
            </a:xfrm>
            <a:prstGeom prst="bentConnector3">
              <a:avLst>
                <a:gd name="adj1" fmla="val -1591892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8" name="Google Shape;518;p33"/>
            <p:cNvCxnSpPr>
              <a:stCxn id="488" idx="4"/>
            </p:cNvCxnSpPr>
            <p:nvPr/>
          </p:nvCxnSpPr>
          <p:spPr>
            <a:xfrm rot="-5400000">
              <a:off x="4936980" y="2841857"/>
              <a:ext cx="2400" cy="1820400"/>
            </a:xfrm>
            <a:prstGeom prst="bentConnector4">
              <a:avLst>
                <a:gd name="adj1" fmla="val -31636687"/>
                <a:gd name="adj2" fmla="val 99686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519" name="Google Shape;519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53394" y="4684568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5346" y="4350413"/>
              <a:ext cx="285698" cy="2856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33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Zöldség és gyümölcs ellátási lánc</a:t>
            </a:r>
            <a:endParaRPr/>
          </a:p>
        </p:txBody>
      </p:sp>
      <p:sp>
        <p:nvSpPr>
          <p:cNvPr id="522" name="Google Shape;522;p33"/>
          <p:cNvSpPr txBox="1">
            <a:spLocks noGrp="1"/>
          </p:cNvSpPr>
          <p:nvPr>
            <p:ph type="body" idx="1"/>
          </p:nvPr>
        </p:nvSpPr>
        <p:spPr>
          <a:xfrm>
            <a:off x="751602" y="1081457"/>
            <a:ext cx="10515600" cy="805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400" i="1" dirty="0">
                <a:solidFill>
                  <a:srgbClr val="1859A9"/>
                </a:solidFill>
              </a:rPr>
              <a:t>Szereplők kapcsolódása – friss zöldség és </a:t>
            </a:r>
            <a:r>
              <a:rPr lang="hu-HU" sz="2400" i="1" dirty="0" err="1">
                <a:solidFill>
                  <a:srgbClr val="1859A9"/>
                </a:solidFill>
              </a:rPr>
              <a:t>gyümölcs</a:t>
            </a:r>
            <a:endParaRPr sz="2400" i="1" dirty="0">
              <a:solidFill>
                <a:srgbClr val="1859A9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6276" y="1771186"/>
            <a:ext cx="7848600" cy="4191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0" name="Google Shape;600;p35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Zöldség és </a:t>
            </a:r>
            <a:r>
              <a:rPr lang="hu-HU" dirty="0" err="1"/>
              <a:t>gyümölcs</a:t>
            </a:r>
            <a:r>
              <a:rPr lang="hu-HU" dirty="0"/>
              <a:t> ellátási lánc</a:t>
            </a:r>
            <a:endParaRPr dirty="0"/>
          </a:p>
        </p:txBody>
      </p:sp>
      <p:sp>
        <p:nvSpPr>
          <p:cNvPr id="601" name="Google Shape;601;p35"/>
          <p:cNvSpPr txBox="1">
            <a:spLocks noGrp="1"/>
          </p:cNvSpPr>
          <p:nvPr>
            <p:ph type="body" idx="1"/>
          </p:nvPr>
        </p:nvSpPr>
        <p:spPr>
          <a:xfrm>
            <a:off x="751602" y="1093108"/>
            <a:ext cx="10515600" cy="73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400" i="1" dirty="0">
                <a:solidFill>
                  <a:srgbClr val="1859A9"/>
                </a:solidFill>
              </a:rPr>
              <a:t>Fogyasztói egységek csomagolási szintjei és a címkézés</a:t>
            </a:r>
            <a:endParaRPr sz="2400" i="1" dirty="0">
              <a:solidFill>
                <a:srgbClr val="1859A9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E3043964-7E9C-EA42-9196-022F1F909CA3}"/>
              </a:ext>
            </a:extLst>
          </p:cNvPr>
          <p:cNvGrpSpPr/>
          <p:nvPr/>
        </p:nvGrpSpPr>
        <p:grpSpPr>
          <a:xfrm>
            <a:off x="2683727" y="1690200"/>
            <a:ext cx="7670709" cy="4419600"/>
            <a:chOff x="2683727" y="1690200"/>
            <a:chExt cx="7670709" cy="4419600"/>
          </a:xfrm>
        </p:grpSpPr>
        <p:pic>
          <p:nvPicPr>
            <p:cNvPr id="616" name="Google Shape;616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83727" y="1690200"/>
              <a:ext cx="3393532" cy="441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7" name="Google Shape;617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08127" y="2795100"/>
              <a:ext cx="2946309" cy="2209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8" name="Google Shape;618;p37"/>
            <p:cNvSpPr txBox="1"/>
            <p:nvPr/>
          </p:nvSpPr>
          <p:spPr>
            <a:xfrm>
              <a:off x="6323593" y="3115170"/>
              <a:ext cx="8382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hu-HU" sz="9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9" name="Google Shape;619;p37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Zöldség és </a:t>
            </a:r>
            <a:r>
              <a:rPr lang="hu-HU" dirty="0" err="1"/>
              <a:t>gyümölcs</a:t>
            </a:r>
            <a:r>
              <a:rPr lang="hu-HU" dirty="0"/>
              <a:t> ellátási lánc</a:t>
            </a:r>
            <a:endParaRPr dirty="0"/>
          </a:p>
        </p:txBody>
      </p:sp>
      <p:sp>
        <p:nvSpPr>
          <p:cNvPr id="620" name="Google Shape;620;p37"/>
          <p:cNvSpPr txBox="1">
            <a:spLocks noGrp="1"/>
          </p:cNvSpPr>
          <p:nvPr>
            <p:ph type="body" idx="1"/>
          </p:nvPr>
        </p:nvSpPr>
        <p:spPr>
          <a:xfrm>
            <a:off x="751602" y="1069806"/>
            <a:ext cx="10515600" cy="105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400" i="1" dirty="0">
                <a:solidFill>
                  <a:srgbClr val="1859A9"/>
                </a:solidFill>
              </a:rPr>
              <a:t>Vonalkódos jelölés + elektronikus szállítólevél</a:t>
            </a:r>
            <a:endParaRPr sz="2400" i="1" dirty="0">
              <a:solidFill>
                <a:srgbClr val="1859A9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05D0A4C9-1A7E-9443-8EF3-BE49217FF696}"/>
              </a:ext>
            </a:extLst>
          </p:cNvPr>
          <p:cNvGrpSpPr/>
          <p:nvPr/>
        </p:nvGrpSpPr>
        <p:grpSpPr>
          <a:xfrm>
            <a:off x="758284" y="1679034"/>
            <a:ext cx="11408206" cy="4646841"/>
            <a:chOff x="758284" y="1679034"/>
            <a:chExt cx="11408206" cy="4646841"/>
          </a:xfrm>
        </p:grpSpPr>
        <p:pic>
          <p:nvPicPr>
            <p:cNvPr id="626" name="Google Shape;626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8285" y="1679034"/>
              <a:ext cx="3201069" cy="2135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82069" y="2497873"/>
              <a:ext cx="4063324" cy="2106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8284" y="3965981"/>
              <a:ext cx="3201069" cy="23598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9" name="Google Shape;629;p38"/>
            <p:cNvSpPr/>
            <p:nvPr/>
          </p:nvSpPr>
          <p:spPr>
            <a:xfrm>
              <a:off x="2720899" y="2497873"/>
              <a:ext cx="1238454" cy="1316249"/>
            </a:xfrm>
            <a:prstGeom prst="ellipse">
              <a:avLst/>
            </a:prstGeom>
            <a:noFill/>
            <a:ln w="57150" cap="flat" cmpd="sng">
              <a:solidFill>
                <a:srgbClr val="F788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0" name="Google Shape;630;p38"/>
            <p:cNvCxnSpPr/>
            <p:nvPr/>
          </p:nvCxnSpPr>
          <p:spPr>
            <a:xfrm>
              <a:off x="3959353" y="3367668"/>
              <a:ext cx="2354378" cy="325311"/>
            </a:xfrm>
            <a:prstGeom prst="straightConnector1">
              <a:avLst/>
            </a:prstGeom>
            <a:noFill/>
            <a:ln w="57150" cap="flat" cmpd="sng">
              <a:solidFill>
                <a:srgbClr val="F7880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31" name="Google Shape;631;p38"/>
            <p:cNvCxnSpPr/>
            <p:nvPr/>
          </p:nvCxnSpPr>
          <p:spPr>
            <a:xfrm rot="10800000" flipH="1">
              <a:off x="2943522" y="3780669"/>
              <a:ext cx="396604" cy="534854"/>
            </a:xfrm>
            <a:prstGeom prst="straightConnector1">
              <a:avLst/>
            </a:prstGeom>
            <a:noFill/>
            <a:ln w="57150" cap="flat" cmpd="sng">
              <a:solidFill>
                <a:srgbClr val="F7880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632" name="Google Shape;632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03208" y="1920286"/>
              <a:ext cx="2934695" cy="36733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33" name="Google Shape;633;p38"/>
            <p:cNvCxnSpPr>
              <a:endCxn id="632" idx="1"/>
            </p:cNvCxnSpPr>
            <p:nvPr/>
          </p:nvCxnSpPr>
          <p:spPr>
            <a:xfrm>
              <a:off x="6426008" y="3756976"/>
              <a:ext cx="1177200" cy="0"/>
            </a:xfrm>
            <a:prstGeom prst="straightConnector1">
              <a:avLst/>
            </a:prstGeom>
            <a:noFill/>
            <a:ln w="57150" cap="flat" cmpd="sng">
              <a:solidFill>
                <a:srgbClr val="F7880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34" name="Google Shape;634;p38"/>
            <p:cNvCxnSpPr/>
            <p:nvPr/>
          </p:nvCxnSpPr>
          <p:spPr>
            <a:xfrm flipH="1">
              <a:off x="8679878" y="2430669"/>
              <a:ext cx="2021117" cy="725328"/>
            </a:xfrm>
            <a:prstGeom prst="straightConnector1">
              <a:avLst/>
            </a:prstGeom>
            <a:noFill/>
            <a:ln w="57150" cap="flat" cmpd="sng">
              <a:solidFill>
                <a:srgbClr val="F7880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35" name="Google Shape;635;p38"/>
            <p:cNvSpPr txBox="1"/>
            <p:nvPr/>
          </p:nvSpPr>
          <p:spPr>
            <a:xfrm>
              <a:off x="10823897" y="2052364"/>
              <a:ext cx="1288252" cy="370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rgbClr val="1C9E49"/>
                  </a:solidFill>
                  <a:latin typeface="Calibri"/>
                  <a:ea typeface="Calibri"/>
                  <a:cs typeface="Calibri"/>
                  <a:sym typeface="Calibri"/>
                </a:rPr>
                <a:t>Talaj-vizsgálati eredmények</a:t>
              </a:r>
              <a:endParaRPr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8"/>
            <p:cNvSpPr txBox="1"/>
            <p:nvPr/>
          </p:nvSpPr>
          <p:spPr>
            <a:xfrm>
              <a:off x="10700995" y="3553035"/>
              <a:ext cx="1288252" cy="370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rgbClr val="1C9E49"/>
                  </a:solidFill>
                  <a:latin typeface="Calibri"/>
                  <a:ea typeface="Calibri"/>
                  <a:cs typeface="Calibri"/>
                  <a:sym typeface="Calibri"/>
                </a:rPr>
                <a:t>Műtrágya felhasználás</a:t>
              </a:r>
              <a:endParaRPr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7" name="Google Shape;637;p38"/>
            <p:cNvCxnSpPr/>
            <p:nvPr/>
          </p:nvCxnSpPr>
          <p:spPr>
            <a:xfrm flipH="1">
              <a:off x="9070555" y="3923769"/>
              <a:ext cx="1630440" cy="176797"/>
            </a:xfrm>
            <a:prstGeom prst="straightConnector1">
              <a:avLst/>
            </a:prstGeom>
            <a:noFill/>
            <a:ln w="57150" cap="flat" cmpd="sng">
              <a:solidFill>
                <a:srgbClr val="F7880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38" name="Google Shape;638;p38"/>
            <p:cNvSpPr txBox="1"/>
            <p:nvPr/>
          </p:nvSpPr>
          <p:spPr>
            <a:xfrm>
              <a:off x="10660959" y="5170434"/>
              <a:ext cx="1288252" cy="370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rgbClr val="1C9E49"/>
                  </a:solidFill>
                  <a:latin typeface="Calibri"/>
                  <a:ea typeface="Calibri"/>
                  <a:cs typeface="Calibri"/>
                  <a:sym typeface="Calibri"/>
                </a:rPr>
                <a:t>Szüreti információk</a:t>
              </a:r>
              <a:endParaRPr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9" name="Google Shape;639;p38"/>
            <p:cNvCxnSpPr/>
            <p:nvPr/>
          </p:nvCxnSpPr>
          <p:spPr>
            <a:xfrm rot="10800000">
              <a:off x="9926555" y="5236478"/>
              <a:ext cx="897342" cy="134673"/>
            </a:xfrm>
            <a:prstGeom prst="straightConnector1">
              <a:avLst/>
            </a:prstGeom>
            <a:noFill/>
            <a:ln w="57150" cap="flat" cmpd="sng">
              <a:solidFill>
                <a:srgbClr val="F7880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40" name="Google Shape;640;p38"/>
            <p:cNvSpPr txBox="1"/>
            <p:nvPr/>
          </p:nvSpPr>
          <p:spPr>
            <a:xfrm>
              <a:off x="10537903" y="4317849"/>
              <a:ext cx="1628587" cy="370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rgbClr val="1C9E49"/>
                  </a:solidFill>
                  <a:latin typeface="Calibri"/>
                  <a:ea typeface="Calibri"/>
                  <a:cs typeface="Calibri"/>
                  <a:sym typeface="Calibri"/>
                </a:rPr>
                <a:t>Növényvédelmi napló</a:t>
              </a:r>
              <a:endParaRPr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1" name="Google Shape;641;p38"/>
            <p:cNvCxnSpPr/>
            <p:nvPr/>
          </p:nvCxnSpPr>
          <p:spPr>
            <a:xfrm flipH="1">
              <a:off x="9329855" y="4688583"/>
              <a:ext cx="1494042" cy="113955"/>
            </a:xfrm>
            <a:prstGeom prst="straightConnector1">
              <a:avLst/>
            </a:prstGeom>
            <a:noFill/>
            <a:ln w="57150" cap="flat" cmpd="sng">
              <a:solidFill>
                <a:srgbClr val="F7880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642" name="Google Shape;642;p38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Zöldség és gyümölcs ellátási lánc</a:t>
            </a:r>
            <a:endParaRPr/>
          </a:p>
        </p:txBody>
      </p:sp>
      <p:sp>
        <p:nvSpPr>
          <p:cNvPr id="643" name="Google Shape;643;p38"/>
          <p:cNvSpPr txBox="1">
            <a:spLocks noGrp="1"/>
          </p:cNvSpPr>
          <p:nvPr>
            <p:ph type="body" idx="1"/>
          </p:nvPr>
        </p:nvSpPr>
        <p:spPr>
          <a:xfrm>
            <a:off x="751602" y="1093108"/>
            <a:ext cx="10515600" cy="71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400" i="1" dirty="0">
                <a:solidFill>
                  <a:srgbClr val="1859A9"/>
                </a:solidFill>
              </a:rPr>
              <a:t>Marketingstratégia</a:t>
            </a:r>
            <a:endParaRPr sz="2400" i="1" dirty="0">
              <a:solidFill>
                <a:srgbClr val="1859A9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5F7A29AD-34A3-D544-8962-17D4A1E5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Friss</a:t>
            </a:r>
            <a:r>
              <a:rPr lang="en-GB" dirty="0"/>
              <a:t> </a:t>
            </a:r>
            <a:r>
              <a:rPr lang="en-GB" dirty="0" err="1"/>
              <a:t>hús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húskészítmény</a:t>
            </a:r>
            <a:r>
              <a:rPr lang="en-GB" dirty="0"/>
              <a:t> </a:t>
            </a:r>
            <a:r>
              <a:rPr lang="en-GB" dirty="0" err="1"/>
              <a:t>ellátási</a:t>
            </a:r>
            <a:r>
              <a:rPr lang="en-GB" dirty="0"/>
              <a:t> </a:t>
            </a:r>
            <a:r>
              <a:rPr lang="en-GB" dirty="0" err="1"/>
              <a:t>lánc</a:t>
            </a:r>
            <a:endParaRPr lang="en-GB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E83BA3D-4A4B-4945-9E9C-A65CE386C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18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9"/>
          <p:cNvSpPr txBox="1"/>
          <p:nvPr/>
        </p:nvSpPr>
        <p:spPr>
          <a:xfrm>
            <a:off x="3477822" y="5673499"/>
            <a:ext cx="2956655" cy="35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Marhalevél minta</a:t>
            </a: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39"/>
          <p:cNvSpPr txBox="1"/>
          <p:nvPr/>
        </p:nvSpPr>
        <p:spPr>
          <a:xfrm>
            <a:off x="533304" y="4369460"/>
            <a:ext cx="2956655" cy="80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Szarvasmarha, szürkemarha egyedi füljelzője; sertés jelölkalapács és füljelző a falka szintű nyomon követés érdekében</a:t>
            </a: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24B99021-7CF2-6943-BB2C-8C68F7EEA008}"/>
              </a:ext>
            </a:extLst>
          </p:cNvPr>
          <p:cNvGrpSpPr/>
          <p:nvPr/>
        </p:nvGrpSpPr>
        <p:grpSpPr>
          <a:xfrm>
            <a:off x="485469" y="1418148"/>
            <a:ext cx="11044156" cy="4734666"/>
            <a:chOff x="485469" y="1418148"/>
            <a:chExt cx="11044156" cy="4734666"/>
          </a:xfrm>
        </p:grpSpPr>
        <p:pic>
          <p:nvPicPr>
            <p:cNvPr id="649" name="Google Shape;649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5469" y="1605150"/>
              <a:ext cx="1057800" cy="119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85169" y="1605150"/>
              <a:ext cx="921804" cy="119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85408" y="1633758"/>
              <a:ext cx="2741484" cy="3996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43457" y="3042410"/>
              <a:ext cx="1341600" cy="98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3" name="Google Shape;653;p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5324" y="3141569"/>
              <a:ext cx="1023666" cy="83383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4" name="Google Shape;654;p39"/>
            <p:cNvGrpSpPr/>
            <p:nvPr/>
          </p:nvGrpSpPr>
          <p:grpSpPr>
            <a:xfrm>
              <a:off x="8161418" y="1418148"/>
              <a:ext cx="3368207" cy="4734666"/>
              <a:chOff x="6477315" y="1418148"/>
              <a:chExt cx="3368207" cy="4992924"/>
            </a:xfrm>
          </p:grpSpPr>
          <p:pic>
            <p:nvPicPr>
              <p:cNvPr id="655" name="Google Shape;655;p39"/>
              <p:cNvPicPr preferRelativeResize="0"/>
              <p:nvPr/>
            </p:nvPicPr>
            <p:blipFill rotWithShape="1">
              <a:blip r:embed="rId8">
                <a:alphaModFix/>
              </a:blip>
              <a:srcRect l="20667" r="4765" b="8794"/>
              <a:stretch/>
            </p:blipFill>
            <p:spPr>
              <a:xfrm>
                <a:off x="6477315" y="1418148"/>
                <a:ext cx="3368207" cy="49929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6" name="Google Shape;656;p39"/>
              <p:cNvSpPr/>
              <p:nvPr/>
            </p:nvSpPr>
            <p:spPr>
              <a:xfrm>
                <a:off x="7033995" y="1462753"/>
                <a:ext cx="1293541" cy="970782"/>
              </a:xfrm>
              <a:prstGeom prst="ellipse">
                <a:avLst/>
              </a:prstGeom>
              <a:noFill/>
              <a:ln w="38100" cap="flat" cmpd="sng">
                <a:solidFill>
                  <a:srgbClr val="358B1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39"/>
              <p:cNvSpPr/>
              <p:nvPr/>
            </p:nvSpPr>
            <p:spPr>
              <a:xfrm>
                <a:off x="7404884" y="5150090"/>
                <a:ext cx="1293541" cy="970782"/>
              </a:xfrm>
              <a:prstGeom prst="ellipse">
                <a:avLst/>
              </a:prstGeom>
              <a:noFill/>
              <a:ln w="38100" cap="flat" cmpd="sng">
                <a:solidFill>
                  <a:srgbClr val="358B1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60" name="Google Shape;660;p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320513" y="2844384"/>
              <a:ext cx="2415244" cy="19433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1" name="Google Shape;661;p39"/>
          <p:cNvSpPr txBox="1"/>
          <p:nvPr/>
        </p:nvSpPr>
        <p:spPr>
          <a:xfrm>
            <a:off x="8018775" y="6152814"/>
            <a:ext cx="3653491" cy="51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Példa sertések felületére kézzel írt, vagy</a:t>
            </a: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nyomtatott nyomon követési kódokra</a:t>
            </a: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39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Friss hús és húskészítmény ellátási lánc</a:t>
            </a: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3B006610-88A1-DD40-AF9C-DDA9CB7B823D}"/>
              </a:ext>
            </a:extLst>
          </p:cNvPr>
          <p:cNvGrpSpPr/>
          <p:nvPr/>
        </p:nvGrpSpPr>
        <p:grpSpPr>
          <a:xfrm>
            <a:off x="1697429" y="1968190"/>
            <a:ext cx="9390343" cy="4803486"/>
            <a:chOff x="1697429" y="1968190"/>
            <a:chExt cx="9390343" cy="4803486"/>
          </a:xfrm>
        </p:grpSpPr>
        <p:pic>
          <p:nvPicPr>
            <p:cNvPr id="668" name="Google Shape;668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09172" y="4530590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Google Shape;669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7094510" y="4047327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38296" y="4046849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04159" y="2245884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873953" y="2511708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3" name="Google Shape;673;p40"/>
            <p:cNvCxnSpPr/>
            <p:nvPr/>
          </p:nvCxnSpPr>
          <p:spPr>
            <a:xfrm rot="-5400000" flipH="1">
              <a:off x="4945236" y="2509021"/>
              <a:ext cx="714000" cy="3942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674" name="Google Shape;674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08246" y="5883205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04374" y="4531148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77098" y="2781265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7" name="Google Shape;677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7503" y="3325131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Google Shape;678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47206" y="3325131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46611" y="3325131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80998" y="3063229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81592" y="3063229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82187" y="3063229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83" name="Google Shape;683;p40"/>
            <p:cNvCxnSpPr>
              <a:stCxn id="680" idx="3"/>
              <a:endCxn id="684" idx="2"/>
            </p:cNvCxnSpPr>
            <p:nvPr/>
          </p:nvCxnSpPr>
          <p:spPr>
            <a:xfrm>
              <a:off x="2842859" y="3444159"/>
              <a:ext cx="7581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85" name="Google Shape;685;p40"/>
            <p:cNvCxnSpPr>
              <a:stCxn id="681" idx="3"/>
            </p:cNvCxnSpPr>
            <p:nvPr/>
          </p:nvCxnSpPr>
          <p:spPr>
            <a:xfrm>
              <a:off x="5943453" y="3444159"/>
              <a:ext cx="7884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86" name="Google Shape;686;p40"/>
            <p:cNvCxnSpPr>
              <a:endCxn id="682" idx="1"/>
            </p:cNvCxnSpPr>
            <p:nvPr/>
          </p:nvCxnSpPr>
          <p:spPr>
            <a:xfrm>
              <a:off x="7493787" y="3444159"/>
              <a:ext cx="7884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87" name="Google Shape;687;p40"/>
            <p:cNvSpPr txBox="1"/>
            <p:nvPr/>
          </p:nvSpPr>
          <p:spPr>
            <a:xfrm>
              <a:off x="1697429" y="3785575"/>
              <a:ext cx="1528997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E22B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CCE22B"/>
                  </a:solidFill>
                  <a:latin typeface="Verdana"/>
                  <a:ea typeface="Verdana"/>
                  <a:cs typeface="Verdana"/>
                  <a:sym typeface="Verdana"/>
                </a:rPr>
                <a:t>TAKARMÁNY-BESZÁLLÍTÓ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0"/>
            <p:cNvSpPr txBox="1"/>
            <p:nvPr/>
          </p:nvSpPr>
          <p:spPr>
            <a:xfrm>
              <a:off x="2938089" y="3866143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B033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FBB033"/>
                  </a:solidFill>
                  <a:latin typeface="Verdana"/>
                  <a:ea typeface="Verdana"/>
                  <a:cs typeface="Verdana"/>
                  <a:sym typeface="Verdana"/>
                </a:rPr>
                <a:t>ÁLLATTENYÉSZTŐ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9" name="Google Shape;689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31294" y="4272939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0" name="Google Shape;690;p40"/>
            <p:cNvSpPr txBox="1"/>
            <p:nvPr/>
          </p:nvSpPr>
          <p:spPr>
            <a:xfrm>
              <a:off x="2461926" y="4996642"/>
              <a:ext cx="310059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EGYÉB HOZZÁADOTT ANYAGOK BESZÁLLÍTÓI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1" name="Google Shape;691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31294" y="5620720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2" name="Google Shape;692;p40"/>
            <p:cNvSpPr txBox="1"/>
            <p:nvPr/>
          </p:nvSpPr>
          <p:spPr>
            <a:xfrm>
              <a:off x="2461926" y="6356178"/>
              <a:ext cx="310059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ELSŐDLEGES CSOMAGOLÓ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ANYAGOK BESZÁLLÍTÓI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3" name="Google Shape;693;p40"/>
            <p:cNvCxnSpPr>
              <a:stCxn id="689" idx="3"/>
              <a:endCxn id="681" idx="2"/>
            </p:cNvCxnSpPr>
            <p:nvPr/>
          </p:nvCxnSpPr>
          <p:spPr>
            <a:xfrm rot="10800000" flipH="1">
              <a:off x="4393155" y="3824970"/>
              <a:ext cx="1169400" cy="8289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94" name="Google Shape;694;p40"/>
            <p:cNvCxnSpPr>
              <a:stCxn id="691" idx="3"/>
              <a:endCxn id="681" idx="2"/>
            </p:cNvCxnSpPr>
            <p:nvPr/>
          </p:nvCxnSpPr>
          <p:spPr>
            <a:xfrm rot="10800000" flipH="1">
              <a:off x="4393155" y="3825150"/>
              <a:ext cx="1169400" cy="21765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95" name="Google Shape;695;p40"/>
            <p:cNvSpPr txBox="1"/>
            <p:nvPr/>
          </p:nvSpPr>
          <p:spPr>
            <a:xfrm>
              <a:off x="4488386" y="3866142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HÚSFELDOLGOZÓ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6" name="Google Shape;696;p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832484" y="3063229"/>
              <a:ext cx="362307" cy="7618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7" name="Google Shape;697;p40"/>
            <p:cNvCxnSpPr>
              <a:stCxn id="682" idx="3"/>
              <a:endCxn id="696" idx="1"/>
            </p:cNvCxnSpPr>
            <p:nvPr/>
          </p:nvCxnSpPr>
          <p:spPr>
            <a:xfrm>
              <a:off x="9044048" y="3444159"/>
              <a:ext cx="7884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698" name="Google Shape;698;p4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706631" y="3186744"/>
              <a:ext cx="787119" cy="514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9" name="Google Shape;699;p40"/>
            <p:cNvSpPr txBox="1"/>
            <p:nvPr/>
          </p:nvSpPr>
          <p:spPr>
            <a:xfrm>
              <a:off x="6354296" y="3866141"/>
              <a:ext cx="158468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C6B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002C6B"/>
                  </a:solidFill>
                  <a:latin typeface="Verdana"/>
                  <a:ea typeface="Verdana"/>
                  <a:cs typeface="Verdana"/>
                  <a:sym typeface="Verdana"/>
                </a:rPr>
                <a:t>NAGYKERESKEDŐ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0"/>
            <p:cNvSpPr txBox="1"/>
            <p:nvPr/>
          </p:nvSpPr>
          <p:spPr>
            <a:xfrm>
              <a:off x="7588982" y="3865244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5486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F05486"/>
                  </a:solidFill>
                  <a:latin typeface="Verdana"/>
                  <a:ea typeface="Verdana"/>
                  <a:cs typeface="Verdana"/>
                  <a:sym typeface="Verdana"/>
                </a:rPr>
                <a:t>KISKERESKEDŐ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0"/>
            <p:cNvSpPr txBox="1"/>
            <p:nvPr/>
          </p:nvSpPr>
          <p:spPr>
            <a:xfrm>
              <a:off x="8939502" y="3864346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64F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00B64F"/>
                  </a:solidFill>
                  <a:latin typeface="Verdana"/>
                  <a:ea typeface="Verdana"/>
                  <a:cs typeface="Verdana"/>
                  <a:sym typeface="Verdana"/>
                </a:rPr>
                <a:t>FOGYASZTÓ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2" name="Google Shape;702;p40"/>
            <p:cNvCxnSpPr>
              <a:stCxn id="681" idx="0"/>
              <a:endCxn id="682" idx="0"/>
            </p:cNvCxnSpPr>
            <p:nvPr/>
          </p:nvCxnSpPr>
          <p:spPr>
            <a:xfrm rot="-5400000" flipH="1">
              <a:off x="7112473" y="1513279"/>
              <a:ext cx="600" cy="3100500"/>
            </a:xfrm>
            <a:prstGeom prst="bentConnector3">
              <a:avLst>
                <a:gd name="adj1" fmla="val -27781333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703" name="Google Shape;703;p40"/>
            <p:cNvGrpSpPr/>
            <p:nvPr/>
          </p:nvGrpSpPr>
          <p:grpSpPr>
            <a:xfrm>
              <a:off x="3601088" y="3059408"/>
              <a:ext cx="769500" cy="769500"/>
              <a:chOff x="2571206" y="1591143"/>
              <a:chExt cx="1026000" cy="1026000"/>
            </a:xfrm>
          </p:grpSpPr>
          <p:sp>
            <p:nvSpPr>
              <p:cNvPr id="684" name="Google Shape;684;p40"/>
              <p:cNvSpPr/>
              <p:nvPr/>
            </p:nvSpPr>
            <p:spPr>
              <a:xfrm>
                <a:off x="2571206" y="1591143"/>
                <a:ext cx="1026000" cy="1026000"/>
              </a:xfrm>
              <a:prstGeom prst="ellipse">
                <a:avLst/>
              </a:prstGeom>
              <a:solidFill>
                <a:schemeClr val="lt1"/>
              </a:solidFill>
              <a:ln w="22225" cap="flat" cmpd="sng">
                <a:solidFill>
                  <a:srgbClr val="002C6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4" name="Google Shape;704;p40"/>
              <p:cNvGrpSpPr/>
              <p:nvPr/>
            </p:nvGrpSpPr>
            <p:grpSpPr>
              <a:xfrm>
                <a:off x="2627539" y="1762228"/>
                <a:ext cx="792000" cy="692558"/>
                <a:chOff x="6742091" y="3685097"/>
                <a:chExt cx="1798910" cy="1458017"/>
              </a:xfrm>
            </p:grpSpPr>
            <p:pic>
              <p:nvPicPr>
                <p:cNvPr id="705" name="Google Shape;705;p40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6968512" y="3685097"/>
                  <a:ext cx="1572489" cy="14580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06" name="Google Shape;706;p40"/>
                <p:cNvSpPr/>
                <p:nvPr/>
              </p:nvSpPr>
              <p:spPr>
                <a:xfrm>
                  <a:off x="6742091" y="4017101"/>
                  <a:ext cx="704537" cy="673800"/>
                </a:xfrm>
                <a:prstGeom prst="ellipse">
                  <a:avLst/>
                </a:prstGeom>
                <a:solidFill>
                  <a:schemeClr val="lt1"/>
                </a:solidFill>
                <a:ln w="25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350"/>
                    <a:buFont typeface="Arial"/>
                    <a:buNone/>
                  </a:pPr>
                  <a:endParaRPr sz="13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707" name="Google Shape;707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06443" y="1968190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8" name="Google Shape;708;p40"/>
            <p:cNvSpPr txBox="1"/>
            <p:nvPr/>
          </p:nvSpPr>
          <p:spPr>
            <a:xfrm>
              <a:off x="3701954" y="2734814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VÁGÓHÍD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9" name="Google Shape;709;p40"/>
            <p:cNvCxnSpPr>
              <a:stCxn id="684" idx="0"/>
              <a:endCxn id="707" idx="1"/>
            </p:cNvCxnSpPr>
            <p:nvPr/>
          </p:nvCxnSpPr>
          <p:spPr>
            <a:xfrm rot="-5400000">
              <a:off x="3840938" y="2493908"/>
              <a:ext cx="710400" cy="4206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710" name="Google Shape;710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32473" y="4272939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1" name="Google Shape;711;p40"/>
            <p:cNvSpPr txBox="1"/>
            <p:nvPr/>
          </p:nvSpPr>
          <p:spPr>
            <a:xfrm>
              <a:off x="6067843" y="5035271"/>
              <a:ext cx="2148270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HÚSKÉSZÍTMÉNY-ELŐÁLLÍTÓ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12" name="Google Shape;712;p40"/>
            <p:cNvCxnSpPr>
              <a:endCxn id="710" idx="1"/>
            </p:cNvCxnSpPr>
            <p:nvPr/>
          </p:nvCxnSpPr>
          <p:spPr>
            <a:xfrm rot="10800000" flipH="1">
              <a:off x="5538173" y="4653870"/>
              <a:ext cx="1194300" cy="120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3" name="Google Shape;713;p40"/>
            <p:cNvCxnSpPr/>
            <p:nvPr/>
          </p:nvCxnSpPr>
          <p:spPr>
            <a:xfrm rot="10800000" flipH="1">
              <a:off x="4393155" y="5034750"/>
              <a:ext cx="2720100" cy="9669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4" name="Google Shape;714;p40"/>
            <p:cNvCxnSpPr/>
            <p:nvPr/>
          </p:nvCxnSpPr>
          <p:spPr>
            <a:xfrm>
              <a:off x="5626817" y="3825089"/>
              <a:ext cx="1377000" cy="447900"/>
            </a:xfrm>
            <a:prstGeom prst="bentConnector3">
              <a:avLst>
                <a:gd name="adj1" fmla="val 0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5" name="Google Shape;715;p40"/>
            <p:cNvCxnSpPr/>
            <p:nvPr/>
          </p:nvCxnSpPr>
          <p:spPr>
            <a:xfrm rot="10800000">
              <a:off x="7199787" y="3707141"/>
              <a:ext cx="1" cy="572852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6" name="Google Shape;716;p40"/>
            <p:cNvCxnSpPr>
              <a:stCxn id="710" idx="3"/>
              <a:endCxn id="682" idx="2"/>
            </p:cNvCxnSpPr>
            <p:nvPr/>
          </p:nvCxnSpPr>
          <p:spPr>
            <a:xfrm rot="10800000" flipH="1">
              <a:off x="7494334" y="3824970"/>
              <a:ext cx="1168800" cy="8289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7" name="Google Shape;717;p40"/>
            <p:cNvCxnSpPr>
              <a:stCxn id="707" idx="3"/>
              <a:endCxn id="698" idx="0"/>
            </p:cNvCxnSpPr>
            <p:nvPr/>
          </p:nvCxnSpPr>
          <p:spPr>
            <a:xfrm>
              <a:off x="5168304" y="2349121"/>
              <a:ext cx="1932000" cy="8376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8" name="Google Shape;718;p40"/>
            <p:cNvCxnSpPr>
              <a:stCxn id="707" idx="3"/>
              <a:endCxn id="682" idx="0"/>
            </p:cNvCxnSpPr>
            <p:nvPr/>
          </p:nvCxnSpPr>
          <p:spPr>
            <a:xfrm>
              <a:off x="5168304" y="2349121"/>
              <a:ext cx="3494700" cy="7140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9" name="Google Shape;719;p40"/>
            <p:cNvCxnSpPr/>
            <p:nvPr/>
          </p:nvCxnSpPr>
          <p:spPr>
            <a:xfrm rot="10800000" flipH="1">
              <a:off x="4393156" y="3608465"/>
              <a:ext cx="3100500" cy="2403000"/>
            </a:xfrm>
            <a:prstGeom prst="bentConnector3">
              <a:avLst>
                <a:gd name="adj1" fmla="val 111523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20" name="Google Shape;720;p40"/>
            <p:cNvCxnSpPr/>
            <p:nvPr/>
          </p:nvCxnSpPr>
          <p:spPr>
            <a:xfrm rot="10800000" flipH="1">
              <a:off x="4393155" y="3522741"/>
              <a:ext cx="4650900" cy="2484000"/>
            </a:xfrm>
            <a:prstGeom prst="bentConnector3">
              <a:avLst>
                <a:gd name="adj1" fmla="val 105836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721" name="Google Shape;721;p40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Friss hús és húskészítmény ellátási lánc</a:t>
            </a:r>
            <a:endParaRPr dirty="0"/>
          </a:p>
        </p:txBody>
      </p:sp>
      <p:sp>
        <p:nvSpPr>
          <p:cNvPr id="722" name="Google Shape;722;p40"/>
          <p:cNvSpPr txBox="1">
            <a:spLocks noGrp="1"/>
          </p:cNvSpPr>
          <p:nvPr>
            <p:ph type="body" idx="1"/>
          </p:nvPr>
        </p:nvSpPr>
        <p:spPr>
          <a:xfrm>
            <a:off x="751602" y="1104759"/>
            <a:ext cx="10515600" cy="98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400" i="1" dirty="0">
                <a:solidFill>
                  <a:srgbClr val="1859A9"/>
                </a:solidFill>
              </a:rPr>
              <a:t>Szereplők kapcsolódása – sertés, marha, juh kecske és (vízi</a:t>
            </a:r>
            <a:r>
              <a:rPr lang="hu-HU" sz="2400" i="1">
                <a:solidFill>
                  <a:srgbClr val="1859A9"/>
                </a:solidFill>
              </a:rPr>
              <a:t>)baromfi</a:t>
            </a:r>
            <a:endParaRPr sz="2400" i="1" dirty="0">
              <a:solidFill>
                <a:srgbClr val="1859A9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608493EE-1EC4-4849-BEF4-7D31D147FD21}"/>
              </a:ext>
            </a:extLst>
          </p:cNvPr>
          <p:cNvGrpSpPr/>
          <p:nvPr/>
        </p:nvGrpSpPr>
        <p:grpSpPr>
          <a:xfrm>
            <a:off x="1785586" y="1690200"/>
            <a:ext cx="8637087" cy="4611702"/>
            <a:chOff x="1785586" y="1690200"/>
            <a:chExt cx="8637087" cy="4611702"/>
          </a:xfrm>
        </p:grpSpPr>
        <p:pic>
          <p:nvPicPr>
            <p:cNvPr id="728" name="Google Shape;728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231861" y="2132417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29" name="Google Shape;729;p41"/>
            <p:cNvCxnSpPr>
              <a:endCxn id="730" idx="1"/>
            </p:cNvCxnSpPr>
            <p:nvPr/>
          </p:nvCxnSpPr>
          <p:spPr>
            <a:xfrm rot="-5400000">
              <a:off x="3214457" y="2208080"/>
              <a:ext cx="668100" cy="3942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731" name="Google Shape;731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55559" y="5403358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51687" y="4058445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33406" y="2309383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032404" y="2851258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82107" y="2851258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31809" y="2844115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6493" y="2582213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8" name="Google Shape;738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17088" y="2582213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39" name="Google Shape;739;p41"/>
            <p:cNvCxnSpPr>
              <a:stCxn id="740" idx="3"/>
              <a:endCxn id="737" idx="1"/>
            </p:cNvCxnSpPr>
            <p:nvPr/>
          </p:nvCxnSpPr>
          <p:spPr>
            <a:xfrm>
              <a:off x="3723411" y="2958150"/>
              <a:ext cx="793200" cy="510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41" name="Google Shape;741;p41"/>
            <p:cNvCxnSpPr>
              <a:stCxn id="737" idx="3"/>
            </p:cNvCxnSpPr>
            <p:nvPr/>
          </p:nvCxnSpPr>
          <p:spPr>
            <a:xfrm>
              <a:off x="5278354" y="2963144"/>
              <a:ext cx="7884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42" name="Google Shape;742;p41"/>
            <p:cNvCxnSpPr>
              <a:endCxn id="738" idx="1"/>
            </p:cNvCxnSpPr>
            <p:nvPr/>
          </p:nvCxnSpPr>
          <p:spPr>
            <a:xfrm>
              <a:off x="6828688" y="2963144"/>
              <a:ext cx="7884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43" name="Google Shape;743;p41"/>
            <p:cNvSpPr txBox="1"/>
            <p:nvPr/>
          </p:nvSpPr>
          <p:spPr>
            <a:xfrm>
              <a:off x="2271333" y="3339643"/>
              <a:ext cx="2148270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77FB6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B77FB6"/>
                  </a:solidFill>
                  <a:latin typeface="Verdana"/>
                  <a:ea typeface="Verdana"/>
                  <a:cs typeface="Verdana"/>
                  <a:sym typeface="Verdana"/>
                </a:rPr>
                <a:t>VADÁSZATI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77FB6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B77FB6"/>
                  </a:solidFill>
                  <a:latin typeface="Verdana"/>
                  <a:ea typeface="Verdana"/>
                  <a:cs typeface="Verdana"/>
                  <a:sym typeface="Verdana"/>
                </a:rPr>
                <a:t>TÁRSASÁGOK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4" name="Google Shape;744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66195" y="3791922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5" name="Google Shape;745;p41"/>
            <p:cNvSpPr txBox="1"/>
            <p:nvPr/>
          </p:nvSpPr>
          <p:spPr>
            <a:xfrm>
              <a:off x="1785586" y="4526868"/>
              <a:ext cx="310059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EGYÉB HOZZÁADOTT ANYAGOK BESZÁLLÍTÓI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6" name="Google Shape;746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66195" y="5139703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7" name="Google Shape;747;p41"/>
            <p:cNvSpPr txBox="1"/>
            <p:nvPr/>
          </p:nvSpPr>
          <p:spPr>
            <a:xfrm>
              <a:off x="1785586" y="5886404"/>
              <a:ext cx="310059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ELSŐDLEGES CSOMAGOLÓ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ANYAGOK BESZÁLLÍTÓI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48" name="Google Shape;748;p41"/>
            <p:cNvCxnSpPr>
              <a:stCxn id="744" idx="3"/>
              <a:endCxn id="737" idx="2"/>
            </p:cNvCxnSpPr>
            <p:nvPr/>
          </p:nvCxnSpPr>
          <p:spPr>
            <a:xfrm rot="10800000" flipH="1">
              <a:off x="3728056" y="3343952"/>
              <a:ext cx="1169400" cy="8289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49" name="Google Shape;749;p41"/>
            <p:cNvCxnSpPr>
              <a:stCxn id="746" idx="3"/>
              <a:endCxn id="737" idx="2"/>
            </p:cNvCxnSpPr>
            <p:nvPr/>
          </p:nvCxnSpPr>
          <p:spPr>
            <a:xfrm rot="10800000" flipH="1">
              <a:off x="3728056" y="3344134"/>
              <a:ext cx="1169400" cy="21765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50" name="Google Shape;750;p41"/>
            <p:cNvSpPr txBox="1"/>
            <p:nvPr/>
          </p:nvSpPr>
          <p:spPr>
            <a:xfrm>
              <a:off x="3823287" y="3351398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HÚSFELDOLGOZÓ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1" name="Google Shape;751;p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67385" y="2582213"/>
              <a:ext cx="362307" cy="7618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2" name="Google Shape;752;p41"/>
            <p:cNvCxnSpPr>
              <a:stCxn id="738" idx="3"/>
              <a:endCxn id="751" idx="1"/>
            </p:cNvCxnSpPr>
            <p:nvPr/>
          </p:nvCxnSpPr>
          <p:spPr>
            <a:xfrm>
              <a:off x="8378949" y="2963144"/>
              <a:ext cx="788400" cy="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753" name="Google Shape;753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041532" y="2705727"/>
              <a:ext cx="787119" cy="514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4" name="Google Shape;754;p41"/>
            <p:cNvSpPr txBox="1"/>
            <p:nvPr/>
          </p:nvSpPr>
          <p:spPr>
            <a:xfrm>
              <a:off x="5360957" y="3351397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C6B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002C6B"/>
                  </a:solidFill>
                  <a:latin typeface="Verdana"/>
                  <a:ea typeface="Verdana"/>
                  <a:cs typeface="Verdana"/>
                  <a:sym typeface="Verdana"/>
                </a:rPr>
                <a:t>NAGYKERESKEDŐ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1"/>
            <p:cNvSpPr txBox="1"/>
            <p:nvPr/>
          </p:nvSpPr>
          <p:spPr>
            <a:xfrm>
              <a:off x="6923883" y="3350500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5486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F05486"/>
                  </a:solidFill>
                  <a:latin typeface="Verdana"/>
                  <a:ea typeface="Verdana"/>
                  <a:cs typeface="Verdana"/>
                  <a:sym typeface="Verdana"/>
                </a:rPr>
                <a:t>KISKERESKEDŐ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1"/>
            <p:cNvSpPr txBox="1"/>
            <p:nvPr/>
          </p:nvSpPr>
          <p:spPr>
            <a:xfrm>
              <a:off x="8274403" y="3349602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64F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00B64F"/>
                  </a:solidFill>
                  <a:latin typeface="Verdana"/>
                  <a:ea typeface="Verdana"/>
                  <a:cs typeface="Verdana"/>
                  <a:sym typeface="Verdana"/>
                </a:rPr>
                <a:t>FOGYASZTÓ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57" name="Google Shape;757;p41"/>
            <p:cNvCxnSpPr>
              <a:stCxn id="737" idx="0"/>
              <a:endCxn id="738" idx="0"/>
            </p:cNvCxnSpPr>
            <p:nvPr/>
          </p:nvCxnSpPr>
          <p:spPr>
            <a:xfrm rot="-5400000" flipH="1">
              <a:off x="6447373" y="1032263"/>
              <a:ext cx="600" cy="3100500"/>
            </a:xfrm>
            <a:prstGeom prst="bentConnector3">
              <a:avLst>
                <a:gd name="adj1" fmla="val -27781333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740" name="Google Shape;740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62011" y="2577450"/>
              <a:ext cx="761400" cy="76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8" name="Google Shape;758;p41"/>
            <p:cNvSpPr txBox="1"/>
            <p:nvPr/>
          </p:nvSpPr>
          <p:spPr>
            <a:xfrm>
              <a:off x="3056915" y="2447856"/>
              <a:ext cx="214827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EB9CA"/>
                </a:buClr>
                <a:buSzPts val="1050"/>
                <a:buFont typeface="Verdana"/>
                <a:buNone/>
              </a:pPr>
              <a:r>
                <a:rPr lang="hu-HU" sz="1050" b="1" i="0" u="none" strike="noStrike" cap="none">
                  <a:solidFill>
                    <a:srgbClr val="8EB9CA"/>
                  </a:solidFill>
                  <a:latin typeface="Verdana"/>
                  <a:ea typeface="Verdana"/>
                  <a:cs typeface="Verdana"/>
                  <a:sym typeface="Verdana"/>
                </a:rPr>
                <a:t>BEGYŰJTŐ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9" name="Google Shape;759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2430" y="1963443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60" name="Google Shape;760;p41"/>
            <p:cNvCxnSpPr/>
            <p:nvPr/>
          </p:nvCxnSpPr>
          <p:spPr>
            <a:xfrm rot="-5400000" flipH="1">
              <a:off x="4363738" y="2149989"/>
              <a:ext cx="540000" cy="3780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730" name="Google Shape;730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45607" y="1690200"/>
              <a:ext cx="761861" cy="7618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61" name="Google Shape;761;p41"/>
            <p:cNvCxnSpPr>
              <a:stCxn id="740" idx="2"/>
              <a:endCxn id="751" idx="2"/>
            </p:cNvCxnSpPr>
            <p:nvPr/>
          </p:nvCxnSpPr>
          <p:spPr>
            <a:xfrm rot="-5400000" flipH="1">
              <a:off x="6343011" y="338550"/>
              <a:ext cx="5100" cy="6005700"/>
            </a:xfrm>
            <a:prstGeom prst="bentConnector3">
              <a:avLst>
                <a:gd name="adj1" fmla="val 7828943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62" name="Google Shape;762;p41"/>
            <p:cNvCxnSpPr>
              <a:endCxn id="753" idx="2"/>
            </p:cNvCxnSpPr>
            <p:nvPr/>
          </p:nvCxnSpPr>
          <p:spPr>
            <a:xfrm rot="10800000">
              <a:off x="6435092" y="3220558"/>
              <a:ext cx="9000" cy="51150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63" name="Google Shape;763;p41"/>
            <p:cNvCxnSpPr>
              <a:endCxn id="738" idx="2"/>
            </p:cNvCxnSpPr>
            <p:nvPr/>
          </p:nvCxnSpPr>
          <p:spPr>
            <a:xfrm rot="10800000">
              <a:off x="7998019" y="3344074"/>
              <a:ext cx="4800" cy="387900"/>
            </a:xfrm>
            <a:prstGeom prst="straightConnector1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64" name="Google Shape;764;p41"/>
            <p:cNvCxnSpPr>
              <a:stCxn id="730" idx="3"/>
              <a:endCxn id="753" idx="0"/>
            </p:cNvCxnSpPr>
            <p:nvPr/>
          </p:nvCxnSpPr>
          <p:spPr>
            <a:xfrm>
              <a:off x="4507468" y="2071130"/>
              <a:ext cx="1927500" cy="6345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65" name="Google Shape;765;p41"/>
            <p:cNvCxnSpPr>
              <a:stCxn id="730" idx="3"/>
              <a:endCxn id="738" idx="0"/>
            </p:cNvCxnSpPr>
            <p:nvPr/>
          </p:nvCxnSpPr>
          <p:spPr>
            <a:xfrm>
              <a:off x="4507468" y="2071130"/>
              <a:ext cx="3490500" cy="511200"/>
            </a:xfrm>
            <a:prstGeom prst="bentConnector2">
              <a:avLst/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66" name="Google Shape;766;p41"/>
            <p:cNvCxnSpPr/>
            <p:nvPr/>
          </p:nvCxnSpPr>
          <p:spPr>
            <a:xfrm rot="10800000" flipH="1">
              <a:off x="3728057" y="3120305"/>
              <a:ext cx="3100500" cy="2403000"/>
            </a:xfrm>
            <a:prstGeom prst="bentConnector3">
              <a:avLst>
                <a:gd name="adj1" fmla="val 110602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67" name="Google Shape;767;p41"/>
            <p:cNvCxnSpPr/>
            <p:nvPr/>
          </p:nvCxnSpPr>
          <p:spPr>
            <a:xfrm rot="10800000" flipH="1">
              <a:off x="3728056" y="3120306"/>
              <a:ext cx="4650900" cy="2403000"/>
            </a:xfrm>
            <a:prstGeom prst="bentConnector3">
              <a:avLst>
                <a:gd name="adj1" fmla="val 107065"/>
              </a:avLst>
            </a:prstGeom>
            <a:noFill/>
            <a:ln w="25400" cap="flat" cmpd="sng">
              <a:solidFill>
                <a:srgbClr val="0B2C5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768" name="Google Shape;768;p41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Friss hús és húskészítmény ellátási lánc</a:t>
            </a:r>
            <a:endParaRPr/>
          </a:p>
        </p:txBody>
      </p:sp>
      <p:sp>
        <p:nvSpPr>
          <p:cNvPr id="769" name="Google Shape;769;p41"/>
          <p:cNvSpPr txBox="1">
            <a:spLocks noGrp="1"/>
          </p:cNvSpPr>
          <p:nvPr>
            <p:ph type="body" idx="1"/>
          </p:nvPr>
        </p:nvSpPr>
        <p:spPr>
          <a:xfrm>
            <a:off x="751602" y="1093108"/>
            <a:ext cx="10515600" cy="84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400" i="1">
                <a:solidFill>
                  <a:srgbClr val="1859A9"/>
                </a:solidFill>
              </a:rPr>
              <a:t>Szereplők kapcsolódása – vadon élő állatok</a:t>
            </a:r>
            <a:endParaRPr sz="2400" i="1">
              <a:solidFill>
                <a:srgbClr val="1859A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Mi az élelmiszer-minőség?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Történelmileg a minőségen elsősorban a hiba, csalás és hamisítás hiányát értették.</a:t>
            </a:r>
          </a:p>
          <a:p>
            <a:pPr indent="-457200"/>
            <a:r>
              <a:rPr lang="hu-HU" dirty="0"/>
              <a:t>Újabban a minőség azon a várható tulajdonságokon nyugszik, mint az érzékszervi és táplálkozási jellemzők, vagy az ebből fakadó előnyök. </a:t>
            </a:r>
          </a:p>
          <a:p>
            <a:pPr indent="-457200"/>
            <a:r>
              <a:rPr lang="hu-HU" dirty="0"/>
              <a:t>Végül a minőség jelöli azokat a kívánatos jellemzőket is, amelyek valószínűleg igazolják a hozzáadott értéket; </a:t>
            </a:r>
          </a:p>
          <a:p>
            <a:pPr lvl="1" indent="-457200"/>
            <a:r>
              <a:rPr lang="hu-HU" dirty="0"/>
              <a:t>például a termelési formák, termelési területek és a hozzájuk kapcsolódó hagyományok.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8742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2"/>
          <p:cNvSpPr txBox="1"/>
          <p:nvPr/>
        </p:nvSpPr>
        <p:spPr>
          <a:xfrm>
            <a:off x="2993725" y="1326229"/>
            <a:ext cx="4828881" cy="109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Alapadat felvétele szállítólevélről, átvétele a rendszerből papír alapon, illetve digitalizált formában</a:t>
            </a: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42"/>
          <p:cNvSpPr txBox="1"/>
          <p:nvPr/>
        </p:nvSpPr>
        <p:spPr>
          <a:xfrm>
            <a:off x="2948376" y="4088125"/>
            <a:ext cx="2399734" cy="181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Üzem közben nyomon követés papír alapon és vonalkód segítségével</a:t>
            </a:r>
            <a:endParaRPr sz="1600" dirty="0">
              <a:solidFill>
                <a:srgbClr val="1C9E49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4F58C21-13FD-4C4F-A6E3-C4CACE9E27C3}"/>
              </a:ext>
            </a:extLst>
          </p:cNvPr>
          <p:cNvGrpSpPr/>
          <p:nvPr/>
        </p:nvGrpSpPr>
        <p:grpSpPr>
          <a:xfrm>
            <a:off x="509198" y="1471765"/>
            <a:ext cx="11359436" cy="5274088"/>
            <a:chOff x="509198" y="1471765"/>
            <a:chExt cx="11359436" cy="5274088"/>
          </a:xfrm>
        </p:grpSpPr>
        <p:pic>
          <p:nvPicPr>
            <p:cNvPr id="775" name="Google Shape;775;p42"/>
            <p:cNvPicPr preferRelativeResize="0"/>
            <p:nvPr/>
          </p:nvPicPr>
          <p:blipFill rotWithShape="1">
            <a:blip r:embed="rId3">
              <a:alphaModFix/>
            </a:blip>
            <a:srcRect l="5325"/>
            <a:stretch/>
          </p:blipFill>
          <p:spPr>
            <a:xfrm>
              <a:off x="509198" y="1656953"/>
              <a:ext cx="2375829" cy="1652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7" name="Google Shape;777;p42" descr="C:\Régi gépi anyagok\Bizerba anyagok\Képek berendezéseinkről\képek a készülékekről\készülék képek\Árazók, címkézők\GLP\114_75_glp.jpg"/>
            <p:cNvPicPr preferRelativeResize="0"/>
            <p:nvPr/>
          </p:nvPicPr>
          <p:blipFill rotWithShape="1">
            <a:blip r:embed="rId4">
              <a:alphaModFix/>
            </a:blip>
            <a:srcRect l="8648" t="36323" r="11218" b="14413"/>
            <a:stretch/>
          </p:blipFill>
          <p:spPr>
            <a:xfrm>
              <a:off x="7802333" y="1963118"/>
              <a:ext cx="1664371" cy="1299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8" name="Google Shape;778;p42" descr="C:\Faltf\Projekte\Rindfleischkennzeichnung\Fotos Etikettenerstellung\RFE6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44512" y="1471765"/>
              <a:ext cx="2224122" cy="2175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9" name="Google Shape;779;p4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9198" y="3819913"/>
              <a:ext cx="2222129" cy="2210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1" name="Google Shape;781;p42" descr="C:\Faltf\Projekte\Rindfleischkennzeichnung\Fotos Etikettenerstellung\RFE6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077984" y="3957035"/>
              <a:ext cx="1790650" cy="2138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2" name="Google Shape;782;p42" descr="C:\Régi gépi anyagok\Bizerba anyagok\Képek berendezéseinkről\képek a készülékekről\készülék képek\Árazók, címkézők\GLP\glp-mérleggel.jp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729698" y="4217216"/>
              <a:ext cx="1673877" cy="1230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3" name="Google Shape;783;p4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02490" y="2251433"/>
              <a:ext cx="3775384" cy="1607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4" name="Google Shape;784;p42"/>
            <p:cNvSpPr/>
            <p:nvPr/>
          </p:nvSpPr>
          <p:spPr>
            <a:xfrm>
              <a:off x="1377072" y="3291884"/>
              <a:ext cx="640080" cy="7559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1C9E4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2"/>
            <p:cNvSpPr/>
            <p:nvPr/>
          </p:nvSpPr>
          <p:spPr>
            <a:xfrm>
              <a:off x="1377072" y="5764650"/>
              <a:ext cx="640080" cy="7559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1C9E4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42"/>
            <p:cNvGrpSpPr/>
            <p:nvPr/>
          </p:nvGrpSpPr>
          <p:grpSpPr>
            <a:xfrm>
              <a:off x="8995132" y="5234230"/>
              <a:ext cx="1298760" cy="1511623"/>
              <a:chOff x="2773" y="1545"/>
              <a:chExt cx="1375" cy="1715"/>
            </a:xfrm>
          </p:grpSpPr>
          <p:sp>
            <p:nvSpPr>
              <p:cNvPr id="787" name="Google Shape;787;p42"/>
              <p:cNvSpPr/>
              <p:nvPr/>
            </p:nvSpPr>
            <p:spPr>
              <a:xfrm>
                <a:off x="2793" y="2765"/>
                <a:ext cx="1067" cy="49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495" extrusionOk="0">
                    <a:moveTo>
                      <a:pt x="0" y="0"/>
                    </a:moveTo>
                    <a:lnTo>
                      <a:pt x="38" y="71"/>
                    </a:lnTo>
                    <a:lnTo>
                      <a:pt x="975" y="488"/>
                    </a:lnTo>
                    <a:lnTo>
                      <a:pt x="986" y="493"/>
                    </a:lnTo>
                    <a:lnTo>
                      <a:pt x="996" y="495"/>
                    </a:lnTo>
                    <a:lnTo>
                      <a:pt x="1007" y="495"/>
                    </a:lnTo>
                    <a:lnTo>
                      <a:pt x="1017" y="488"/>
                    </a:lnTo>
                    <a:lnTo>
                      <a:pt x="1051" y="446"/>
                    </a:lnTo>
                    <a:lnTo>
                      <a:pt x="1067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6060"/>
              </a:solidFill>
              <a:ln w="12700" cap="flat" cmpd="sng">
                <a:solidFill>
                  <a:srgbClr val="6060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398"/>
                  <a:buFont typeface="Arial"/>
                  <a:buNone/>
                </a:pPr>
                <a:endParaRPr sz="6398" b="0" i="0" u="none" strike="noStrike" cap="none">
                  <a:solidFill>
                    <a:srgbClr val="1C9E4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88" name="Google Shape;788;p42"/>
              <p:cNvGrpSpPr/>
              <p:nvPr/>
            </p:nvGrpSpPr>
            <p:grpSpPr>
              <a:xfrm>
                <a:off x="2773" y="1545"/>
                <a:ext cx="1375" cy="1669"/>
                <a:chOff x="2773" y="1545"/>
                <a:chExt cx="1375" cy="1669"/>
              </a:xfrm>
            </p:grpSpPr>
            <p:sp>
              <p:nvSpPr>
                <p:cNvPr id="789" name="Google Shape;789;p42"/>
                <p:cNvSpPr/>
                <p:nvPr/>
              </p:nvSpPr>
              <p:spPr>
                <a:xfrm>
                  <a:off x="3371" y="1605"/>
                  <a:ext cx="120" cy="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74" extrusionOk="0">
                      <a:moveTo>
                        <a:pt x="0" y="50"/>
                      </a:moveTo>
                      <a:lnTo>
                        <a:pt x="22" y="174"/>
                      </a:lnTo>
                      <a:lnTo>
                        <a:pt x="120" y="122"/>
                      </a:lnTo>
                      <a:lnTo>
                        <a:pt x="79" y="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398"/>
                    <a:buFont typeface="Arial"/>
                    <a:buNone/>
                  </a:pPr>
                  <a:endParaRPr sz="6398" b="0" i="0" u="none" strike="noStrike" cap="none">
                    <a:solidFill>
                      <a:srgbClr val="1C9E4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42"/>
                <p:cNvSpPr/>
                <p:nvPr/>
              </p:nvSpPr>
              <p:spPr>
                <a:xfrm>
                  <a:off x="2773" y="2593"/>
                  <a:ext cx="106" cy="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208" extrusionOk="0">
                      <a:moveTo>
                        <a:pt x="106" y="208"/>
                      </a:moveTo>
                      <a:lnTo>
                        <a:pt x="94" y="97"/>
                      </a:lnTo>
                      <a:lnTo>
                        <a:pt x="26" y="59"/>
                      </a:lnTo>
                      <a:lnTo>
                        <a:pt x="16" y="49"/>
                      </a:lnTo>
                      <a:lnTo>
                        <a:pt x="7" y="31"/>
                      </a:lnTo>
                      <a:lnTo>
                        <a:pt x="7" y="23"/>
                      </a:lnTo>
                      <a:lnTo>
                        <a:pt x="3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18" y="173"/>
                      </a:lnTo>
                      <a:lnTo>
                        <a:pt x="28" y="177"/>
                      </a:lnTo>
                      <a:lnTo>
                        <a:pt x="53" y="188"/>
                      </a:lnTo>
                      <a:lnTo>
                        <a:pt x="106" y="208"/>
                      </a:ln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398"/>
                    <a:buFont typeface="Arial"/>
                    <a:buNone/>
                  </a:pPr>
                  <a:endParaRPr sz="6398" b="0" i="0" u="none" strike="noStrike" cap="none">
                    <a:solidFill>
                      <a:srgbClr val="1C9E4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42"/>
                <p:cNvSpPr/>
                <p:nvPr/>
              </p:nvSpPr>
              <p:spPr>
                <a:xfrm>
                  <a:off x="2773" y="1545"/>
                  <a:ext cx="1357" cy="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" h="1542" extrusionOk="0">
                      <a:moveTo>
                        <a:pt x="132" y="1161"/>
                      </a:moveTo>
                      <a:lnTo>
                        <a:pt x="43" y="1118"/>
                      </a:lnTo>
                      <a:lnTo>
                        <a:pt x="15" y="1101"/>
                      </a:lnTo>
                      <a:lnTo>
                        <a:pt x="4" y="1078"/>
                      </a:lnTo>
                      <a:lnTo>
                        <a:pt x="0" y="1052"/>
                      </a:lnTo>
                      <a:lnTo>
                        <a:pt x="4" y="1034"/>
                      </a:lnTo>
                      <a:lnTo>
                        <a:pt x="15" y="1006"/>
                      </a:lnTo>
                      <a:lnTo>
                        <a:pt x="136" y="727"/>
                      </a:lnTo>
                      <a:lnTo>
                        <a:pt x="153" y="688"/>
                      </a:lnTo>
                      <a:lnTo>
                        <a:pt x="162" y="677"/>
                      </a:lnTo>
                      <a:lnTo>
                        <a:pt x="173" y="664"/>
                      </a:lnTo>
                      <a:lnTo>
                        <a:pt x="182" y="659"/>
                      </a:lnTo>
                      <a:lnTo>
                        <a:pt x="194" y="655"/>
                      </a:lnTo>
                      <a:lnTo>
                        <a:pt x="446" y="555"/>
                      </a:lnTo>
                      <a:lnTo>
                        <a:pt x="472" y="546"/>
                      </a:lnTo>
                      <a:lnTo>
                        <a:pt x="483" y="535"/>
                      </a:lnTo>
                      <a:lnTo>
                        <a:pt x="495" y="522"/>
                      </a:lnTo>
                      <a:lnTo>
                        <a:pt x="504" y="506"/>
                      </a:lnTo>
                      <a:lnTo>
                        <a:pt x="637" y="192"/>
                      </a:lnTo>
                      <a:lnTo>
                        <a:pt x="655" y="158"/>
                      </a:lnTo>
                      <a:lnTo>
                        <a:pt x="656" y="146"/>
                      </a:lnTo>
                      <a:lnTo>
                        <a:pt x="649" y="136"/>
                      </a:lnTo>
                      <a:lnTo>
                        <a:pt x="594" y="111"/>
                      </a:lnTo>
                      <a:lnTo>
                        <a:pt x="635" y="18"/>
                      </a:lnTo>
                      <a:lnTo>
                        <a:pt x="642" y="7"/>
                      </a:lnTo>
                      <a:lnTo>
                        <a:pt x="650" y="1"/>
                      </a:lnTo>
                      <a:lnTo>
                        <a:pt x="660" y="0"/>
                      </a:lnTo>
                      <a:lnTo>
                        <a:pt x="669" y="2"/>
                      </a:lnTo>
                      <a:lnTo>
                        <a:pt x="681" y="7"/>
                      </a:lnTo>
                      <a:lnTo>
                        <a:pt x="1330" y="282"/>
                      </a:lnTo>
                      <a:lnTo>
                        <a:pt x="1350" y="293"/>
                      </a:lnTo>
                      <a:lnTo>
                        <a:pt x="1354" y="302"/>
                      </a:lnTo>
                      <a:lnTo>
                        <a:pt x="1357" y="320"/>
                      </a:lnTo>
                      <a:lnTo>
                        <a:pt x="1314" y="428"/>
                      </a:lnTo>
                      <a:lnTo>
                        <a:pt x="1295" y="419"/>
                      </a:lnTo>
                      <a:lnTo>
                        <a:pt x="1276" y="410"/>
                      </a:lnTo>
                      <a:lnTo>
                        <a:pt x="1254" y="406"/>
                      </a:lnTo>
                      <a:lnTo>
                        <a:pt x="1243" y="417"/>
                      </a:lnTo>
                      <a:lnTo>
                        <a:pt x="1236" y="437"/>
                      </a:lnTo>
                      <a:lnTo>
                        <a:pt x="1229" y="454"/>
                      </a:lnTo>
                      <a:lnTo>
                        <a:pt x="1109" y="753"/>
                      </a:lnTo>
                      <a:lnTo>
                        <a:pt x="1100" y="780"/>
                      </a:lnTo>
                      <a:lnTo>
                        <a:pt x="1095" y="803"/>
                      </a:lnTo>
                      <a:lnTo>
                        <a:pt x="1095" y="815"/>
                      </a:lnTo>
                      <a:lnTo>
                        <a:pt x="1098" y="827"/>
                      </a:lnTo>
                      <a:lnTo>
                        <a:pt x="1102" y="841"/>
                      </a:lnTo>
                      <a:lnTo>
                        <a:pt x="1111" y="858"/>
                      </a:lnTo>
                      <a:lnTo>
                        <a:pt x="1122" y="878"/>
                      </a:lnTo>
                      <a:lnTo>
                        <a:pt x="1207" y="1079"/>
                      </a:lnTo>
                      <a:lnTo>
                        <a:pt x="1211" y="1104"/>
                      </a:lnTo>
                      <a:lnTo>
                        <a:pt x="1216" y="1130"/>
                      </a:lnTo>
                      <a:lnTo>
                        <a:pt x="1209" y="1153"/>
                      </a:lnTo>
                      <a:lnTo>
                        <a:pt x="1207" y="1163"/>
                      </a:lnTo>
                      <a:lnTo>
                        <a:pt x="1202" y="1179"/>
                      </a:lnTo>
                      <a:lnTo>
                        <a:pt x="1178" y="1223"/>
                      </a:lnTo>
                      <a:lnTo>
                        <a:pt x="1153" y="1274"/>
                      </a:lnTo>
                      <a:lnTo>
                        <a:pt x="1042" y="1506"/>
                      </a:lnTo>
                      <a:lnTo>
                        <a:pt x="1031" y="1524"/>
                      </a:lnTo>
                      <a:lnTo>
                        <a:pt x="1012" y="1540"/>
                      </a:lnTo>
                      <a:lnTo>
                        <a:pt x="987" y="1542"/>
                      </a:lnTo>
                      <a:lnTo>
                        <a:pt x="967" y="1538"/>
                      </a:lnTo>
                      <a:lnTo>
                        <a:pt x="936" y="1523"/>
                      </a:lnTo>
                      <a:lnTo>
                        <a:pt x="132" y="1161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398"/>
                    <a:buFont typeface="Arial"/>
                    <a:buNone/>
                  </a:pPr>
                  <a:endParaRPr sz="6398" b="0" i="0" u="none" strike="noStrike" cap="none">
                    <a:solidFill>
                      <a:srgbClr val="1C9E4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42"/>
                <p:cNvSpPr/>
                <p:nvPr/>
              </p:nvSpPr>
              <p:spPr>
                <a:xfrm>
                  <a:off x="3802" y="2404"/>
                  <a:ext cx="258" cy="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807" extrusionOk="0">
                      <a:moveTo>
                        <a:pt x="0" y="667"/>
                      </a:moveTo>
                      <a:lnTo>
                        <a:pt x="27" y="807"/>
                      </a:lnTo>
                      <a:lnTo>
                        <a:pt x="47" y="801"/>
                      </a:lnTo>
                      <a:lnTo>
                        <a:pt x="58" y="769"/>
                      </a:lnTo>
                      <a:lnTo>
                        <a:pt x="75" y="734"/>
                      </a:lnTo>
                      <a:lnTo>
                        <a:pt x="243" y="373"/>
                      </a:lnTo>
                      <a:lnTo>
                        <a:pt x="258" y="324"/>
                      </a:lnTo>
                      <a:lnTo>
                        <a:pt x="257" y="295"/>
                      </a:lnTo>
                      <a:lnTo>
                        <a:pt x="244" y="248"/>
                      </a:lnTo>
                      <a:lnTo>
                        <a:pt x="137" y="0"/>
                      </a:lnTo>
                      <a:lnTo>
                        <a:pt x="106" y="53"/>
                      </a:lnTo>
                      <a:lnTo>
                        <a:pt x="182" y="244"/>
                      </a:lnTo>
                      <a:lnTo>
                        <a:pt x="186" y="264"/>
                      </a:lnTo>
                      <a:lnTo>
                        <a:pt x="181" y="289"/>
                      </a:lnTo>
                      <a:lnTo>
                        <a:pt x="162" y="338"/>
                      </a:lnTo>
                      <a:lnTo>
                        <a:pt x="0" y="667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398"/>
                    <a:buFont typeface="Arial"/>
                    <a:buNone/>
                  </a:pPr>
                  <a:endParaRPr sz="6398" b="0" i="0" u="none" strike="noStrike" cap="none">
                    <a:solidFill>
                      <a:srgbClr val="1C9E4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42"/>
                <p:cNvSpPr/>
                <p:nvPr/>
              </p:nvSpPr>
              <p:spPr>
                <a:xfrm>
                  <a:off x="3655" y="3044"/>
                  <a:ext cx="173" cy="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8" extrusionOk="0">
                      <a:moveTo>
                        <a:pt x="147" y="26"/>
                      </a:moveTo>
                      <a:lnTo>
                        <a:pt x="131" y="39"/>
                      </a:lnTo>
                      <a:lnTo>
                        <a:pt x="110" y="44"/>
                      </a:lnTo>
                      <a:lnTo>
                        <a:pt x="76" y="35"/>
                      </a:lnTo>
                      <a:lnTo>
                        <a:pt x="0" y="0"/>
                      </a:lnTo>
                      <a:lnTo>
                        <a:pt x="28" y="113"/>
                      </a:lnTo>
                      <a:lnTo>
                        <a:pt x="142" y="166"/>
                      </a:lnTo>
                      <a:lnTo>
                        <a:pt x="158" y="166"/>
                      </a:lnTo>
                      <a:lnTo>
                        <a:pt x="173" y="168"/>
                      </a:lnTo>
                      <a:lnTo>
                        <a:pt x="169" y="155"/>
                      </a:lnTo>
                      <a:lnTo>
                        <a:pt x="147" y="26"/>
                      </a:lnTo>
                      <a:close/>
                    </a:path>
                  </a:pathLst>
                </a:custGeom>
                <a:solidFill>
                  <a:srgbClr val="606060"/>
                </a:solidFill>
                <a:ln w="12700" cap="flat" cmpd="sng">
                  <a:solidFill>
                    <a:srgbClr val="60606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398"/>
                    <a:buFont typeface="Arial"/>
                    <a:buNone/>
                  </a:pPr>
                  <a:endParaRPr sz="6398" b="0" i="0" u="none" strike="noStrike" cap="none">
                    <a:solidFill>
                      <a:srgbClr val="1C9E4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94" name="Google Shape;794;p42"/>
                <p:cNvGrpSpPr/>
                <p:nvPr/>
              </p:nvGrpSpPr>
              <p:grpSpPr>
                <a:xfrm>
                  <a:off x="2809" y="1739"/>
                  <a:ext cx="1033" cy="811"/>
                  <a:chOff x="2809" y="1739"/>
                  <a:chExt cx="1033" cy="811"/>
                </a:xfrm>
              </p:grpSpPr>
              <p:sp>
                <p:nvSpPr>
                  <p:cNvPr id="795" name="Google Shape;795;p42"/>
                  <p:cNvSpPr/>
                  <p:nvPr/>
                </p:nvSpPr>
                <p:spPr>
                  <a:xfrm>
                    <a:off x="2809" y="1739"/>
                    <a:ext cx="1033" cy="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3" h="811" extrusionOk="0">
                        <a:moveTo>
                          <a:pt x="559" y="91"/>
                        </a:moveTo>
                        <a:lnTo>
                          <a:pt x="474" y="298"/>
                        </a:lnTo>
                        <a:lnTo>
                          <a:pt x="460" y="327"/>
                        </a:lnTo>
                        <a:lnTo>
                          <a:pt x="436" y="349"/>
                        </a:lnTo>
                        <a:lnTo>
                          <a:pt x="407" y="363"/>
                        </a:lnTo>
                        <a:lnTo>
                          <a:pt x="173" y="454"/>
                        </a:lnTo>
                        <a:lnTo>
                          <a:pt x="138" y="470"/>
                        </a:lnTo>
                        <a:lnTo>
                          <a:pt x="120" y="490"/>
                        </a:lnTo>
                        <a:lnTo>
                          <a:pt x="0" y="761"/>
                        </a:lnTo>
                        <a:lnTo>
                          <a:pt x="16" y="768"/>
                        </a:lnTo>
                        <a:lnTo>
                          <a:pt x="51" y="784"/>
                        </a:lnTo>
                        <a:lnTo>
                          <a:pt x="87" y="798"/>
                        </a:lnTo>
                        <a:lnTo>
                          <a:pt x="125" y="811"/>
                        </a:lnTo>
                        <a:lnTo>
                          <a:pt x="912" y="754"/>
                        </a:lnTo>
                        <a:lnTo>
                          <a:pt x="934" y="735"/>
                        </a:lnTo>
                        <a:lnTo>
                          <a:pt x="953" y="716"/>
                        </a:lnTo>
                        <a:lnTo>
                          <a:pt x="968" y="698"/>
                        </a:lnTo>
                        <a:lnTo>
                          <a:pt x="982" y="678"/>
                        </a:lnTo>
                        <a:lnTo>
                          <a:pt x="991" y="663"/>
                        </a:lnTo>
                        <a:lnTo>
                          <a:pt x="1002" y="645"/>
                        </a:lnTo>
                        <a:lnTo>
                          <a:pt x="1012" y="619"/>
                        </a:lnTo>
                        <a:lnTo>
                          <a:pt x="1020" y="597"/>
                        </a:lnTo>
                        <a:lnTo>
                          <a:pt x="1027" y="572"/>
                        </a:lnTo>
                        <a:lnTo>
                          <a:pt x="1030" y="548"/>
                        </a:lnTo>
                        <a:lnTo>
                          <a:pt x="1033" y="513"/>
                        </a:lnTo>
                        <a:lnTo>
                          <a:pt x="1030" y="482"/>
                        </a:lnTo>
                        <a:lnTo>
                          <a:pt x="1025" y="450"/>
                        </a:lnTo>
                        <a:lnTo>
                          <a:pt x="1018" y="422"/>
                        </a:lnTo>
                        <a:lnTo>
                          <a:pt x="1011" y="397"/>
                        </a:lnTo>
                        <a:lnTo>
                          <a:pt x="1000" y="371"/>
                        </a:lnTo>
                        <a:lnTo>
                          <a:pt x="989" y="345"/>
                        </a:lnTo>
                        <a:lnTo>
                          <a:pt x="978" y="322"/>
                        </a:lnTo>
                        <a:lnTo>
                          <a:pt x="964" y="301"/>
                        </a:lnTo>
                        <a:lnTo>
                          <a:pt x="955" y="284"/>
                        </a:lnTo>
                        <a:lnTo>
                          <a:pt x="943" y="268"/>
                        </a:lnTo>
                        <a:lnTo>
                          <a:pt x="930" y="251"/>
                        </a:lnTo>
                        <a:lnTo>
                          <a:pt x="910" y="226"/>
                        </a:lnTo>
                        <a:lnTo>
                          <a:pt x="896" y="210"/>
                        </a:lnTo>
                        <a:lnTo>
                          <a:pt x="879" y="193"/>
                        </a:lnTo>
                        <a:lnTo>
                          <a:pt x="856" y="170"/>
                        </a:lnTo>
                        <a:lnTo>
                          <a:pt x="832" y="147"/>
                        </a:lnTo>
                        <a:lnTo>
                          <a:pt x="802" y="126"/>
                        </a:lnTo>
                        <a:lnTo>
                          <a:pt x="764" y="98"/>
                        </a:lnTo>
                        <a:lnTo>
                          <a:pt x="736" y="75"/>
                        </a:lnTo>
                        <a:lnTo>
                          <a:pt x="726" y="69"/>
                        </a:lnTo>
                        <a:lnTo>
                          <a:pt x="704" y="57"/>
                        </a:lnTo>
                        <a:lnTo>
                          <a:pt x="693" y="49"/>
                        </a:lnTo>
                        <a:lnTo>
                          <a:pt x="671" y="36"/>
                        </a:lnTo>
                        <a:lnTo>
                          <a:pt x="639" y="19"/>
                        </a:lnTo>
                        <a:lnTo>
                          <a:pt x="616" y="7"/>
                        </a:lnTo>
                        <a:lnTo>
                          <a:pt x="601" y="0"/>
                        </a:lnTo>
                        <a:lnTo>
                          <a:pt x="559" y="91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6398"/>
                      <a:buFont typeface="Arial"/>
                      <a:buNone/>
                    </a:pPr>
                    <a:endParaRPr sz="6398" b="0" i="0" u="none" strike="noStrike" cap="none">
                      <a:solidFill>
                        <a:srgbClr val="1C9E49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6" name="Google Shape;796;p42"/>
                  <p:cNvSpPr/>
                  <p:nvPr/>
                </p:nvSpPr>
                <p:spPr>
                  <a:xfrm>
                    <a:off x="3212" y="2151"/>
                    <a:ext cx="390" cy="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" h="204" extrusionOk="0">
                        <a:moveTo>
                          <a:pt x="17" y="56"/>
                        </a:moveTo>
                        <a:lnTo>
                          <a:pt x="362" y="204"/>
                        </a:lnTo>
                        <a:lnTo>
                          <a:pt x="371" y="204"/>
                        </a:lnTo>
                        <a:lnTo>
                          <a:pt x="381" y="201"/>
                        </a:lnTo>
                        <a:lnTo>
                          <a:pt x="387" y="195"/>
                        </a:lnTo>
                        <a:lnTo>
                          <a:pt x="389" y="186"/>
                        </a:lnTo>
                        <a:lnTo>
                          <a:pt x="390" y="176"/>
                        </a:lnTo>
                        <a:lnTo>
                          <a:pt x="385" y="160"/>
                        </a:lnTo>
                        <a:lnTo>
                          <a:pt x="376" y="150"/>
                        </a:lnTo>
                        <a:lnTo>
                          <a:pt x="45" y="4"/>
                        </a:lnTo>
                        <a:lnTo>
                          <a:pt x="28" y="0"/>
                        </a:lnTo>
                        <a:lnTo>
                          <a:pt x="13" y="4"/>
                        </a:lnTo>
                        <a:lnTo>
                          <a:pt x="2" y="16"/>
                        </a:lnTo>
                        <a:lnTo>
                          <a:pt x="0" y="31"/>
                        </a:lnTo>
                        <a:lnTo>
                          <a:pt x="6" y="45"/>
                        </a:lnTo>
                        <a:lnTo>
                          <a:pt x="17" y="5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12700" cap="flat" cmpd="sng">
                    <a:solidFill>
                      <a:srgbClr val="80808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6398"/>
                      <a:buFont typeface="Arial"/>
                      <a:buNone/>
                    </a:pPr>
                    <a:endParaRPr sz="6398" b="0" i="0" u="none" strike="noStrike" cap="none">
                      <a:solidFill>
                        <a:srgbClr val="1C9E49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97" name="Google Shape;797;p42"/>
                <p:cNvGrpSpPr/>
                <p:nvPr/>
              </p:nvGrpSpPr>
              <p:grpSpPr>
                <a:xfrm>
                  <a:off x="3868" y="1951"/>
                  <a:ext cx="239" cy="531"/>
                  <a:chOff x="3868" y="1951"/>
                  <a:chExt cx="239" cy="531"/>
                </a:xfrm>
              </p:grpSpPr>
              <p:sp>
                <p:nvSpPr>
                  <p:cNvPr id="798" name="Google Shape;798;p42"/>
                  <p:cNvSpPr/>
                  <p:nvPr/>
                </p:nvSpPr>
                <p:spPr>
                  <a:xfrm>
                    <a:off x="3868" y="1951"/>
                    <a:ext cx="239" cy="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531" extrusionOk="0">
                        <a:moveTo>
                          <a:pt x="239" y="148"/>
                        </a:moveTo>
                        <a:lnTo>
                          <a:pt x="215" y="139"/>
                        </a:lnTo>
                        <a:lnTo>
                          <a:pt x="206" y="144"/>
                        </a:lnTo>
                        <a:lnTo>
                          <a:pt x="197" y="155"/>
                        </a:lnTo>
                        <a:lnTo>
                          <a:pt x="188" y="177"/>
                        </a:lnTo>
                        <a:lnTo>
                          <a:pt x="172" y="220"/>
                        </a:lnTo>
                        <a:lnTo>
                          <a:pt x="54" y="531"/>
                        </a:lnTo>
                        <a:lnTo>
                          <a:pt x="0" y="415"/>
                        </a:lnTo>
                        <a:lnTo>
                          <a:pt x="0" y="397"/>
                        </a:lnTo>
                        <a:lnTo>
                          <a:pt x="2" y="385"/>
                        </a:lnTo>
                        <a:lnTo>
                          <a:pt x="8" y="362"/>
                        </a:lnTo>
                        <a:lnTo>
                          <a:pt x="147" y="13"/>
                        </a:lnTo>
                        <a:lnTo>
                          <a:pt x="156" y="2"/>
                        </a:lnTo>
                        <a:lnTo>
                          <a:pt x="158" y="2"/>
                        </a:lnTo>
                        <a:lnTo>
                          <a:pt x="172" y="0"/>
                        </a:lnTo>
                        <a:lnTo>
                          <a:pt x="182" y="5"/>
                        </a:lnTo>
                        <a:lnTo>
                          <a:pt x="221" y="21"/>
                        </a:lnTo>
                        <a:lnTo>
                          <a:pt x="239" y="148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6398"/>
                      <a:buFont typeface="Arial"/>
                      <a:buNone/>
                    </a:pPr>
                    <a:endParaRPr sz="6398" b="0" i="0" u="none" strike="noStrike" cap="none">
                      <a:solidFill>
                        <a:srgbClr val="1C9E49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9" name="Google Shape;799;p42"/>
                  <p:cNvSpPr/>
                  <p:nvPr/>
                </p:nvSpPr>
                <p:spPr>
                  <a:xfrm>
                    <a:off x="3924" y="2150"/>
                    <a:ext cx="69" cy="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79" extrusionOk="0">
                        <a:moveTo>
                          <a:pt x="55" y="0"/>
                        </a:moveTo>
                        <a:lnTo>
                          <a:pt x="0" y="145"/>
                        </a:lnTo>
                        <a:lnTo>
                          <a:pt x="15" y="179"/>
                        </a:lnTo>
                        <a:lnTo>
                          <a:pt x="69" y="36"/>
                        </a:lnTo>
                        <a:lnTo>
                          <a:pt x="55" y="0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6398"/>
                      <a:buFont typeface="Arial"/>
                      <a:buNone/>
                    </a:pPr>
                    <a:endParaRPr sz="6398" b="0" i="0" u="none" strike="noStrike" cap="none">
                      <a:solidFill>
                        <a:srgbClr val="1C9E49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00" name="Google Shape;800;p42"/>
                <p:cNvGrpSpPr/>
                <p:nvPr/>
              </p:nvGrpSpPr>
              <p:grpSpPr>
                <a:xfrm>
                  <a:off x="2848" y="2244"/>
                  <a:ext cx="1016" cy="920"/>
                  <a:chOff x="2848" y="2244"/>
                  <a:chExt cx="1016" cy="920"/>
                </a:xfrm>
              </p:grpSpPr>
              <p:sp>
                <p:nvSpPr>
                  <p:cNvPr id="801" name="Google Shape;801;p42"/>
                  <p:cNvSpPr/>
                  <p:nvPr/>
                </p:nvSpPr>
                <p:spPr>
                  <a:xfrm>
                    <a:off x="2851" y="2244"/>
                    <a:ext cx="1013" cy="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3" h="911" extrusionOk="0">
                        <a:moveTo>
                          <a:pt x="830" y="911"/>
                        </a:moveTo>
                        <a:lnTo>
                          <a:pt x="827" y="805"/>
                        </a:lnTo>
                        <a:lnTo>
                          <a:pt x="1013" y="396"/>
                        </a:lnTo>
                        <a:lnTo>
                          <a:pt x="941" y="258"/>
                        </a:lnTo>
                        <a:lnTo>
                          <a:pt x="345" y="0"/>
                        </a:lnTo>
                        <a:lnTo>
                          <a:pt x="185" y="41"/>
                        </a:lnTo>
                        <a:lnTo>
                          <a:pt x="0" y="436"/>
                        </a:lnTo>
                        <a:lnTo>
                          <a:pt x="32" y="554"/>
                        </a:lnTo>
                        <a:lnTo>
                          <a:pt x="830" y="9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6398"/>
                      <a:buFont typeface="Arial"/>
                      <a:buNone/>
                    </a:pPr>
                    <a:endParaRPr sz="6398" b="0" i="0" u="none" strike="noStrike" cap="none">
                      <a:solidFill>
                        <a:srgbClr val="1C9E49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2" name="Google Shape;802;p42"/>
                  <p:cNvSpPr/>
                  <p:nvPr/>
                </p:nvSpPr>
                <p:spPr>
                  <a:xfrm>
                    <a:off x="2848" y="2682"/>
                    <a:ext cx="852" cy="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" h="482" extrusionOk="0">
                        <a:moveTo>
                          <a:pt x="0" y="0"/>
                        </a:moveTo>
                        <a:lnTo>
                          <a:pt x="833" y="366"/>
                        </a:lnTo>
                        <a:lnTo>
                          <a:pt x="852" y="482"/>
                        </a:lnTo>
                        <a:lnTo>
                          <a:pt x="28" y="1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6398"/>
                      <a:buFont typeface="Arial"/>
                      <a:buNone/>
                    </a:pPr>
                    <a:endParaRPr sz="6398" b="0" i="0" u="none" strike="noStrike" cap="none">
                      <a:solidFill>
                        <a:srgbClr val="1C9E49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03" name="Google Shape;803;p42"/>
                <p:cNvSpPr/>
                <p:nvPr/>
              </p:nvSpPr>
              <p:spPr>
                <a:xfrm>
                  <a:off x="2793" y="2760"/>
                  <a:ext cx="1053" cy="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454" extrusionOk="0">
                      <a:moveTo>
                        <a:pt x="0" y="0"/>
                      </a:moveTo>
                      <a:lnTo>
                        <a:pt x="962" y="431"/>
                      </a:lnTo>
                      <a:lnTo>
                        <a:pt x="993" y="444"/>
                      </a:lnTo>
                      <a:lnTo>
                        <a:pt x="1007" y="448"/>
                      </a:lnTo>
                      <a:lnTo>
                        <a:pt x="1031" y="454"/>
                      </a:lnTo>
                      <a:lnTo>
                        <a:pt x="1053" y="447"/>
                      </a:lnTo>
                    </a:path>
                  </a:pathLst>
                </a:custGeom>
                <a:noFill/>
                <a:ln w="12700" cap="flat" cmpd="sng">
                  <a:solidFill>
                    <a:srgbClr val="20202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398"/>
                    <a:buFont typeface="Arial"/>
                    <a:buNone/>
                  </a:pPr>
                  <a:endParaRPr sz="6398" b="0" i="0" u="none" strike="noStrike" cap="none">
                    <a:solidFill>
                      <a:srgbClr val="1C9E4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42"/>
                <p:cNvSpPr/>
                <p:nvPr/>
              </p:nvSpPr>
              <p:spPr>
                <a:xfrm>
                  <a:off x="3789" y="2822"/>
                  <a:ext cx="130" cy="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" h="222" extrusionOk="0">
                      <a:moveTo>
                        <a:pt x="0" y="0"/>
                      </a:moveTo>
                      <a:lnTo>
                        <a:pt x="115" y="51"/>
                      </a:lnTo>
                      <a:lnTo>
                        <a:pt x="130" y="222"/>
                      </a:lnTo>
                    </a:path>
                  </a:pathLst>
                </a:custGeom>
                <a:noFill/>
                <a:ln w="12700" cap="flat" cmpd="sng">
                  <a:solidFill>
                    <a:srgbClr val="60606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398"/>
                    <a:buFont typeface="Arial"/>
                    <a:buNone/>
                  </a:pPr>
                  <a:endParaRPr sz="6398" b="0" i="0" u="none" strike="noStrike" cap="none">
                    <a:solidFill>
                      <a:srgbClr val="1C9E4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05" name="Google Shape;805;p42"/>
                <p:cNvCxnSpPr/>
                <p:nvPr/>
              </p:nvCxnSpPr>
              <p:spPr>
                <a:xfrm rot="10800000">
                  <a:off x="2857" y="2396"/>
                  <a:ext cx="109" cy="45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80808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grpSp>
              <p:nvGrpSpPr>
                <p:cNvPr id="806" name="Google Shape;806;p42"/>
                <p:cNvGrpSpPr/>
                <p:nvPr/>
              </p:nvGrpSpPr>
              <p:grpSpPr>
                <a:xfrm>
                  <a:off x="3414" y="1613"/>
                  <a:ext cx="632" cy="406"/>
                  <a:chOff x="3414" y="1613"/>
                  <a:chExt cx="632" cy="406"/>
                </a:xfrm>
              </p:grpSpPr>
              <p:cxnSp>
                <p:nvCxnSpPr>
                  <p:cNvPr id="807" name="Google Shape;807;p42"/>
                  <p:cNvCxnSpPr/>
                  <p:nvPr/>
                </p:nvCxnSpPr>
                <p:spPr>
                  <a:xfrm>
                    <a:off x="3485" y="1613"/>
                    <a:ext cx="561" cy="241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08" name="Google Shape;808;p42"/>
                  <p:cNvCxnSpPr/>
                  <p:nvPr/>
                </p:nvCxnSpPr>
                <p:spPr>
                  <a:xfrm>
                    <a:off x="3476" y="1638"/>
                    <a:ext cx="561" cy="240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09" name="Google Shape;809;p42"/>
                  <p:cNvCxnSpPr/>
                  <p:nvPr/>
                </p:nvCxnSpPr>
                <p:spPr>
                  <a:xfrm>
                    <a:off x="3465" y="1660"/>
                    <a:ext cx="561" cy="240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10" name="Google Shape;810;p42"/>
                  <p:cNvCxnSpPr/>
                  <p:nvPr/>
                </p:nvCxnSpPr>
                <p:spPr>
                  <a:xfrm>
                    <a:off x="3454" y="1685"/>
                    <a:ext cx="560" cy="240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11" name="Google Shape;811;p42"/>
                  <p:cNvCxnSpPr/>
                  <p:nvPr/>
                </p:nvCxnSpPr>
                <p:spPr>
                  <a:xfrm>
                    <a:off x="3445" y="1707"/>
                    <a:ext cx="561" cy="240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12" name="Google Shape;812;p42"/>
                  <p:cNvCxnSpPr/>
                  <p:nvPr/>
                </p:nvCxnSpPr>
                <p:spPr>
                  <a:xfrm>
                    <a:off x="3436" y="1732"/>
                    <a:ext cx="561" cy="240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13" name="Google Shape;813;p42"/>
                  <p:cNvCxnSpPr/>
                  <p:nvPr/>
                </p:nvCxnSpPr>
                <p:spPr>
                  <a:xfrm>
                    <a:off x="3425" y="1754"/>
                    <a:ext cx="560" cy="240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14" name="Google Shape;814;p42"/>
                  <p:cNvCxnSpPr/>
                  <p:nvPr/>
                </p:nvCxnSpPr>
                <p:spPr>
                  <a:xfrm>
                    <a:off x="3414" y="1778"/>
                    <a:ext cx="560" cy="241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815" name="Google Shape;815;p42"/>
                <p:cNvSpPr/>
                <p:nvPr/>
              </p:nvSpPr>
              <p:spPr>
                <a:xfrm>
                  <a:off x="4089" y="1839"/>
                  <a:ext cx="59" cy="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60" extrusionOk="0">
                      <a:moveTo>
                        <a:pt x="0" y="132"/>
                      </a:moveTo>
                      <a:lnTo>
                        <a:pt x="14" y="244"/>
                      </a:lnTo>
                      <a:lnTo>
                        <a:pt x="15" y="254"/>
                      </a:lnTo>
                      <a:lnTo>
                        <a:pt x="19" y="260"/>
                      </a:lnTo>
                      <a:lnTo>
                        <a:pt x="28" y="257"/>
                      </a:lnTo>
                      <a:lnTo>
                        <a:pt x="35" y="250"/>
                      </a:lnTo>
                      <a:lnTo>
                        <a:pt x="59" y="182"/>
                      </a:lnTo>
                      <a:lnTo>
                        <a:pt x="41" y="12"/>
                      </a:lnTo>
                      <a:lnTo>
                        <a:pt x="35" y="0"/>
                      </a:lnTo>
                      <a:lnTo>
                        <a:pt x="40" y="22"/>
                      </a:lnTo>
                      <a:lnTo>
                        <a:pt x="35" y="31"/>
                      </a:lnTo>
                      <a:lnTo>
                        <a:pt x="40" y="29"/>
                      </a:lnTo>
                      <a:lnTo>
                        <a:pt x="35" y="31"/>
                      </a:lnTo>
                      <a:lnTo>
                        <a:pt x="35" y="35"/>
                      </a:lnTo>
                      <a:lnTo>
                        <a:pt x="33" y="44"/>
                      </a:lnTo>
                      <a:lnTo>
                        <a:pt x="0" y="132"/>
                      </a:ln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398"/>
                    <a:buFont typeface="Arial"/>
                    <a:buNone/>
                  </a:pPr>
                  <a:endParaRPr sz="6398" b="0" i="0" u="none" strike="noStrike" cap="none">
                    <a:solidFill>
                      <a:srgbClr val="1C9E4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816" name="Google Shape;816;p4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392090" y="4164264"/>
              <a:ext cx="2631600" cy="21744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7" name="Google Shape;817;p42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>
                <a:solidFill>
                  <a:srgbClr val="1C9E49"/>
                </a:solidFill>
              </a:rPr>
              <a:t>Friss hús és húskészítmény ellátási lánc</a:t>
            </a:r>
            <a:endParaRPr>
              <a:solidFill>
                <a:srgbClr val="1C9E49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3"/>
          <p:cNvSpPr txBox="1"/>
          <p:nvPr/>
        </p:nvSpPr>
        <p:spPr>
          <a:xfrm>
            <a:off x="3161405" y="2009986"/>
            <a:ext cx="3081048" cy="109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Nyomon követés papír alapon</a:t>
            </a:r>
            <a:endParaRPr sz="1600" dirty="0">
              <a:solidFill>
                <a:srgbClr val="1C9E49"/>
              </a:solidFill>
              <a:latin typeface="Calibri"/>
              <a:cs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… és vonalkóddal</a:t>
            </a:r>
            <a:endParaRPr sz="1600" dirty="0">
              <a:solidFill>
                <a:srgbClr val="1C9E49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824" name="Google Shape;824;p43"/>
          <p:cNvSpPr txBox="1"/>
          <p:nvPr/>
        </p:nvSpPr>
        <p:spPr>
          <a:xfrm>
            <a:off x="3124025" y="5275961"/>
            <a:ext cx="2529089" cy="70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hu-HU" sz="1600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Nyomon követési vonalkód beolvasás</a:t>
            </a:r>
            <a:endParaRPr sz="1600" dirty="0">
              <a:solidFill>
                <a:srgbClr val="1C9E49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41ED1307-6A57-6249-9F44-EDD9B70ACFAC}"/>
              </a:ext>
            </a:extLst>
          </p:cNvPr>
          <p:cNvGrpSpPr/>
          <p:nvPr/>
        </p:nvGrpSpPr>
        <p:grpSpPr>
          <a:xfrm>
            <a:off x="621709" y="1257344"/>
            <a:ext cx="10947820" cy="5371574"/>
            <a:chOff x="621709" y="1257344"/>
            <a:chExt cx="10947820" cy="5371574"/>
          </a:xfrm>
        </p:grpSpPr>
        <p:pic>
          <p:nvPicPr>
            <p:cNvPr id="825" name="Google Shape;825;p43" descr="C:\Documents and Settings\kunl\Dokumentumok\Bizerba dokumentumok\Képek berendezéseinkről\Attila\182_41.eps_j[1]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1947" y="1966364"/>
              <a:ext cx="2347920" cy="1815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6" name="Google Shape;826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8411" y="1609936"/>
              <a:ext cx="1966237" cy="986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43" descr="C:\Faltf\Projekte\Rindfleischkennzeichnung\Fotos Etikettenerstellung\RFE1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94160" y="2713495"/>
              <a:ext cx="1578981" cy="1724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8" name="Google Shape;828;p43" descr="\\EXCHANGE\Users\kunl\My Documents\Bizerba dokumentumok\Nyúlfeldolgozók\olivia képek\Új mappa\Olívia technológia 012.jpg"/>
            <p:cNvPicPr preferRelativeResize="0"/>
            <p:nvPr/>
          </p:nvPicPr>
          <p:blipFill rotWithShape="1">
            <a:blip r:embed="rId6">
              <a:alphaModFix/>
            </a:blip>
            <a:srcRect l="18020" r="8396"/>
            <a:stretch/>
          </p:blipFill>
          <p:spPr>
            <a:xfrm>
              <a:off x="6517060" y="2713495"/>
              <a:ext cx="1643960" cy="178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9" name="Google Shape;829;p43" descr="T:\My Documents\Bizerba dokumentumok\Tervezés\Nyomonkövetéshez anyagok\Új mappa\MC 900 G.jpg"/>
            <p:cNvPicPr preferRelativeResize="0"/>
            <p:nvPr/>
          </p:nvPicPr>
          <p:blipFill rotWithShape="1">
            <a:blip r:embed="rId7">
              <a:alphaModFix/>
            </a:blip>
            <a:srcRect l="4074" t="15860" r="8669" b="10048"/>
            <a:stretch/>
          </p:blipFill>
          <p:spPr>
            <a:xfrm>
              <a:off x="8055184" y="4920706"/>
              <a:ext cx="1510332" cy="1418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0" name="Google Shape;830;p43" descr="C:\Régi gépi anyagok\Bizerba anyagok\Képek berendezéseinkről\képek a készülékekről\készülék képek\Árazók, címkézők\GLP\114_81_glpotastatur.jpg"/>
            <p:cNvPicPr preferRelativeResize="0"/>
            <p:nvPr/>
          </p:nvPicPr>
          <p:blipFill rotWithShape="1">
            <a:blip r:embed="rId8">
              <a:alphaModFix/>
            </a:blip>
            <a:srcRect l="6962" t="32534" r="7650" b="9218"/>
            <a:stretch/>
          </p:blipFill>
          <p:spPr>
            <a:xfrm>
              <a:off x="6426503" y="5094602"/>
              <a:ext cx="1281493" cy="1098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43" descr="C:\Régi gépi anyagok\Bizerba anyagok\Képek berendezéseinkről\képek a készülékekről\Szoftverek\program.bmp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813125" y="4754432"/>
              <a:ext cx="1751210" cy="17512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Google Shape;832;p43" descr="Y:\BIZERBA\Kepek\Nyírgelse\Nyírség 030.jp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21709" y="4398662"/>
              <a:ext cx="2469732" cy="1852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p4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517060" y="1564439"/>
              <a:ext cx="5052469" cy="105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4" name="Google Shape;834;p43"/>
            <p:cNvSpPr/>
            <p:nvPr/>
          </p:nvSpPr>
          <p:spPr>
            <a:xfrm>
              <a:off x="1505244" y="1257344"/>
              <a:ext cx="640080" cy="7559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1505244" y="3730110"/>
              <a:ext cx="640080" cy="7559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1505244" y="5873004"/>
              <a:ext cx="640080" cy="7559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7" name="Google Shape;837;p43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Friss hús és húskészítmény ellátási lánc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4"/>
          <p:cNvSpPr txBox="1"/>
          <p:nvPr/>
        </p:nvSpPr>
        <p:spPr>
          <a:xfrm>
            <a:off x="4008169" y="1724330"/>
            <a:ext cx="6244540" cy="1385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C9E49"/>
                </a:solidFill>
                <a:latin typeface="Calibri"/>
                <a:cs typeface="Calibri"/>
                <a:sym typeface="Calibri"/>
              </a:rPr>
              <a:t>A forgalomba hozott és a forgalomba hozatalra szánt élelmiszer szállítmányt kísérő dokumentációnak tartalmaznia kell a tétel nyomon követését szolgáló jelölést!</a:t>
            </a:r>
            <a:endParaRPr sz="1600" dirty="0">
              <a:solidFill>
                <a:srgbClr val="1C9E49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D521570A-987A-6E4E-A3B6-ABDEB2764803}"/>
              </a:ext>
            </a:extLst>
          </p:cNvPr>
          <p:cNvGrpSpPr/>
          <p:nvPr/>
        </p:nvGrpSpPr>
        <p:grpSpPr>
          <a:xfrm>
            <a:off x="822134" y="1600244"/>
            <a:ext cx="10911682" cy="4861461"/>
            <a:chOff x="822134" y="1600244"/>
            <a:chExt cx="10911682" cy="4861461"/>
          </a:xfrm>
        </p:grpSpPr>
        <p:sp>
          <p:nvSpPr>
            <p:cNvPr id="844" name="Google Shape;844;p44"/>
            <p:cNvSpPr/>
            <p:nvPr/>
          </p:nvSpPr>
          <p:spPr>
            <a:xfrm>
              <a:off x="1656709" y="1600244"/>
              <a:ext cx="640080" cy="7559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140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45" name="Google Shape;845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13015" y="2981271"/>
              <a:ext cx="7120801" cy="34804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6" name="Google Shape;846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2134" y="2426652"/>
              <a:ext cx="2586393" cy="2294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7" name="Google Shape;847;p44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Friss hús és húskészítmény ellátási lánc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Példák rövid ellátási láncra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1807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 descr="A képen személy, beltéri, asztal, nő látható&#10;&#10;Automatikusan generált leírás">
            <a:extLst>
              <a:ext uri="{FF2B5EF4-FFF2-40B4-BE49-F238E27FC236}">
                <a16:creationId xmlns:a16="http://schemas.microsoft.com/office/drawing/2014/main" id="{0489C8A0-1ED1-4716-ABFE-4A615F73E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57" y="3352692"/>
            <a:ext cx="4480784" cy="3360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Szövegdoboz 1"/>
          <p:cNvSpPr txBox="1"/>
          <p:nvPr/>
        </p:nvSpPr>
        <p:spPr>
          <a:xfrm>
            <a:off x="327149" y="4617698"/>
            <a:ext cx="4144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C9E49"/>
                </a:solidFill>
              </a:rPr>
              <a:t>Közösség által támogatott mezőgazdaság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57" y="266360"/>
            <a:ext cx="4427298" cy="2932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21548" y="266360"/>
            <a:ext cx="5844122" cy="4351338"/>
          </a:xfrm>
        </p:spPr>
        <p:txBody>
          <a:bodyPr/>
          <a:lstStyle/>
          <a:p>
            <a:r>
              <a:rPr lang="hu-HU" dirty="0"/>
              <a:t>Amikor egy szatyor vagy bevásárló közösségen keresztül a hetente megrendelt árut a termelő a közösség átadó pontjára szállítja és ide érkezik a fogyasztó</a:t>
            </a:r>
          </a:p>
          <a:p>
            <a:r>
              <a:rPr lang="hu-HU" dirty="0"/>
              <a:t>pl. </a:t>
            </a:r>
            <a:r>
              <a:rPr lang="hu-HU" dirty="0" err="1"/>
              <a:t>www.bevasarlokozosseg.hu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39037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091" y="0"/>
            <a:ext cx="2659200" cy="3618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Kép 4" descr="A képen aláírás, hűtőgép látható&#10;&#10;Automatikusan generált leírás">
            <a:extLst>
              <a:ext uri="{FF2B5EF4-FFF2-40B4-BE49-F238E27FC236}">
                <a16:creationId xmlns:a16="http://schemas.microsoft.com/office/drawing/2014/main" id="{5711842D-7AEE-4536-90DF-F7FEA7942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46" y="3418034"/>
            <a:ext cx="4228584" cy="31714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Kép 16" descr="A képen kézikocsi, szállítás, zöld, asztal látható&#10;&#10;Automatikusan generált leírás">
            <a:extLst>
              <a:ext uri="{FF2B5EF4-FFF2-40B4-BE49-F238E27FC236}">
                <a16:creationId xmlns:a16="http://schemas.microsoft.com/office/drawing/2014/main" id="{5656CAB1-CFA6-41C3-87B2-A3672093A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22" y="3933038"/>
            <a:ext cx="3385158" cy="25388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Szövegdoboz 5"/>
          <p:cNvSpPr txBox="1"/>
          <p:nvPr/>
        </p:nvSpPr>
        <p:spPr>
          <a:xfrm>
            <a:off x="327149" y="4617698"/>
            <a:ext cx="4144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C9E49"/>
                </a:solidFill>
              </a:rPr>
              <a:t>Termelői drive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208732" y="266360"/>
            <a:ext cx="8246649" cy="4351338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McDonalds</a:t>
            </a:r>
            <a:r>
              <a:rPr lang="hu-HU" dirty="0"/>
              <a:t> példájára egy adott helyre viszik a termelők a terméket, ahol egy ablakon át </a:t>
            </a:r>
            <a:r>
              <a:rPr lang="hu-HU" dirty="0" err="1"/>
              <a:t>átvehetik</a:t>
            </a:r>
            <a:r>
              <a:rPr lang="hu-HU" dirty="0"/>
              <a:t> a vásárlók</a:t>
            </a:r>
          </a:p>
          <a:p>
            <a:r>
              <a:rPr lang="hu-HU" dirty="0"/>
              <a:t>Vagy egyes esetekben a szervező házhoz szállítja a megrendelést, mint a Tesco esetében</a:t>
            </a:r>
          </a:p>
        </p:txBody>
      </p:sp>
    </p:spTree>
    <p:extLst>
      <p:ext uri="{BB962C8B-B14F-4D97-AF65-F5344CB8AC3E}">
        <p14:creationId xmlns:p14="http://schemas.microsoft.com/office/powerpoint/2010/main" val="2175538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783" y="-180975"/>
            <a:ext cx="11555605" cy="1325563"/>
          </a:xfrm>
        </p:spPr>
        <p:txBody>
          <a:bodyPr>
            <a:noAutofit/>
          </a:bodyPr>
          <a:lstStyle/>
          <a:p>
            <a:r>
              <a:rPr lang="hu-HU" sz="2540" dirty="0"/>
              <a:t>Gazdaságon belül: Szedd magad és helyi értékesítés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167783" y="994094"/>
            <a:ext cx="6076263" cy="4351338"/>
          </a:xfrm>
        </p:spPr>
        <p:txBody>
          <a:bodyPr/>
          <a:lstStyle/>
          <a:p>
            <a:r>
              <a:rPr lang="hu-HU" dirty="0"/>
              <a:t>A fogyasztók a gazdaságban maguknak szedik le a terméket</a:t>
            </a:r>
          </a:p>
          <a:p>
            <a:r>
              <a:rPr lang="hu-HU" dirty="0"/>
              <a:t>Egyes esetekben a termelő belépőt is kérhet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73" y="3260393"/>
            <a:ext cx="4953356" cy="3384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86" y="1051593"/>
            <a:ext cx="5041465" cy="3269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086" y="4584618"/>
            <a:ext cx="3089309" cy="2060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7229" t="8836" r="26175"/>
          <a:stretch/>
        </p:blipFill>
        <p:spPr>
          <a:xfrm>
            <a:off x="9823590" y="3974299"/>
            <a:ext cx="1786961" cy="26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5F7A29AD-34A3-D544-8962-17D4A1E5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Összegzés</a:t>
            </a:r>
            <a:endParaRPr lang="en-GB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E83BA3D-4A4B-4945-9E9C-A65CE386C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6741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AEF90A0B-AE18-6E4E-A50A-2DF86183406A}"/>
              </a:ext>
            </a:extLst>
          </p:cNvPr>
          <p:cNvGrpSpPr/>
          <p:nvPr/>
        </p:nvGrpSpPr>
        <p:grpSpPr>
          <a:xfrm>
            <a:off x="835002" y="1510406"/>
            <a:ext cx="11283078" cy="4965631"/>
            <a:chOff x="835002" y="1510406"/>
            <a:chExt cx="11283078" cy="4965631"/>
          </a:xfrm>
        </p:grpSpPr>
        <p:pic>
          <p:nvPicPr>
            <p:cNvPr id="853" name="Google Shape;853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65427" y="1510406"/>
              <a:ext cx="3196478" cy="2397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4" name="Google Shape;854;p4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5002" y="1510406"/>
              <a:ext cx="3196478" cy="2397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5" name="Google Shape;855;p45"/>
            <p:cNvSpPr/>
            <p:nvPr/>
          </p:nvSpPr>
          <p:spPr>
            <a:xfrm>
              <a:off x="2071411" y="1663497"/>
              <a:ext cx="1738801" cy="397206"/>
            </a:xfrm>
            <a:prstGeom prst="wedgeRectCallout">
              <a:avLst>
                <a:gd name="adj1" fmla="val -37965"/>
                <a:gd name="adj2" fmla="val 2045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rgbClr val="1C9E49"/>
                  </a:solidFill>
                  <a:latin typeface="Calibri"/>
                  <a:ea typeface="Calibri"/>
                  <a:cs typeface="Calibri"/>
                  <a:sym typeface="Calibri"/>
                </a:rPr>
                <a:t>Jelöletlen áruk</a:t>
              </a:r>
              <a:endParaRPr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45"/>
            <p:cNvSpPr/>
            <p:nvPr/>
          </p:nvSpPr>
          <p:spPr>
            <a:xfrm>
              <a:off x="5944372" y="1721459"/>
              <a:ext cx="1873888" cy="397206"/>
            </a:xfrm>
            <a:prstGeom prst="wedgeRectCallout">
              <a:avLst>
                <a:gd name="adj1" fmla="val -37965"/>
                <a:gd name="adj2" fmla="val 2045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>
                  <a:solidFill>
                    <a:srgbClr val="1C9E49"/>
                  </a:solidFill>
                  <a:latin typeface="Calibri"/>
                  <a:ea typeface="Calibri"/>
                  <a:cs typeface="Calibri"/>
                  <a:sym typeface="Calibri"/>
                </a:rPr>
                <a:t>Több, eltérő jelölés</a:t>
              </a:r>
              <a:endParaRPr sz="1600" b="0" i="0" u="none" strike="noStrike" cap="none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57" name="Google Shape;857;p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97174" y="4102137"/>
              <a:ext cx="3468000" cy="237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8" name="Google Shape;858;p45"/>
            <p:cNvSpPr/>
            <p:nvPr/>
          </p:nvSpPr>
          <p:spPr>
            <a:xfrm>
              <a:off x="5094417" y="5017611"/>
              <a:ext cx="3270757" cy="397206"/>
            </a:xfrm>
            <a:prstGeom prst="wedgeRectCallout">
              <a:avLst>
                <a:gd name="adj1" fmla="val 1524"/>
                <a:gd name="adj2" fmla="val 17581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>
                  <a:solidFill>
                    <a:srgbClr val="1C9E49"/>
                  </a:solidFill>
                  <a:latin typeface="Calibri"/>
                  <a:ea typeface="Calibri"/>
                  <a:cs typeface="Calibri"/>
                  <a:sym typeface="Calibri"/>
                </a:rPr>
                <a:t>A jelölés fontos információt takar el</a:t>
              </a:r>
              <a:endParaRPr sz="1600" b="0" i="0" u="none" strike="noStrike" cap="none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59" name="Google Shape;859;p45" descr="col_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52388" y="2200222"/>
              <a:ext cx="1974215" cy="2626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0" name="Google Shape;860;p45"/>
            <p:cNvSpPr/>
            <p:nvPr/>
          </p:nvSpPr>
          <p:spPr>
            <a:xfrm>
              <a:off x="9461143" y="2682875"/>
              <a:ext cx="2656937" cy="638139"/>
            </a:xfrm>
            <a:prstGeom prst="wedgeRectCallout">
              <a:avLst>
                <a:gd name="adj1" fmla="val -28358"/>
                <a:gd name="adj2" fmla="val 118719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>
                  <a:solidFill>
                    <a:srgbClr val="1C9E49"/>
                  </a:solidFill>
                  <a:latin typeface="Calibri"/>
                  <a:ea typeface="Calibri"/>
                  <a:cs typeface="Calibri"/>
                  <a:sym typeface="Calibri"/>
                </a:rPr>
                <a:t>Olvashatatlan színkombinációjú vonalkód</a:t>
              </a:r>
              <a:endParaRPr sz="1600" b="0" i="0" u="none" strike="noStrike" cap="none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1" name="Google Shape;861;p45"/>
            <p:cNvPicPr preferRelativeResize="0"/>
            <p:nvPr/>
          </p:nvPicPr>
          <p:blipFill rotWithShape="1">
            <a:blip r:embed="rId7">
              <a:alphaModFix/>
            </a:blip>
            <a:srcRect t="54234"/>
            <a:stretch/>
          </p:blipFill>
          <p:spPr>
            <a:xfrm>
              <a:off x="1063259" y="4651710"/>
              <a:ext cx="2992438" cy="18243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2" name="Google Shape;862;p45"/>
            <p:cNvSpPr/>
            <p:nvPr/>
          </p:nvSpPr>
          <p:spPr>
            <a:xfrm>
              <a:off x="2078704" y="4782110"/>
              <a:ext cx="2388870" cy="638139"/>
            </a:xfrm>
            <a:prstGeom prst="wedgeRectCallout">
              <a:avLst>
                <a:gd name="adj1" fmla="val -43707"/>
                <a:gd name="adj2" fmla="val 11324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>
                  <a:solidFill>
                    <a:srgbClr val="1C9E49"/>
                  </a:solidFill>
                  <a:latin typeface="Calibri"/>
                  <a:ea typeface="Calibri"/>
                  <a:cs typeface="Calibri"/>
                  <a:sym typeface="Calibri"/>
                </a:rPr>
                <a:t>Gyűrődés miatt olvashatatlan vonalkód</a:t>
              </a:r>
              <a:endParaRPr sz="1600" b="0" i="0" u="none" strike="noStrike" cap="none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3" name="Google Shape;863;p45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>
                <a:solidFill>
                  <a:srgbClr val="1C9E49"/>
                </a:solidFill>
              </a:rPr>
              <a:t>Nemmegfelelőségek</a:t>
            </a:r>
            <a:endParaRPr dirty="0">
              <a:solidFill>
                <a:srgbClr val="1C9E49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Költségek és </a:t>
            </a:r>
            <a:r>
              <a:rPr lang="hu-HU" dirty="0" err="1"/>
              <a:t>megtérülésük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EBCD6A38-676B-CE40-BA0C-7BF21CD23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/>
              <a:t>A minőségügyi rendszer tervezése és fejlesztése. A termékre gyakorolt pozitív hatás miatt többszörösen megtérülhet.</a:t>
            </a:r>
          </a:p>
          <a:p>
            <a:r>
              <a:rPr lang="hu-HU" dirty="0"/>
              <a:t>Vizsgálati költségek, de ezekkel szintén többlet bevételre tehetünk szert.</a:t>
            </a:r>
          </a:p>
          <a:p>
            <a:r>
              <a:rPr lang="hu-HU" dirty="0"/>
              <a:t>Ha a nyomon követési rendszerből gyorsan kinyert információkra alapozva döntünk az érintett termékről, akkor elkerülhető a felesleges megsemmisítés, selejtezés, hatósági zárolás stb..   </a:t>
            </a:r>
          </a:p>
          <a:p>
            <a:r>
              <a:rPr lang="hu-HU" dirty="0"/>
              <a:t>Ha a láncban előttünk álló okozta a nemmegfelelőséget, akkor csak egy objektív nyomon követési rendszer segítségével tudjuk a felelőségünket és a többlet költségünket áthárítani</a:t>
            </a:r>
          </a:p>
          <a:p>
            <a:r>
              <a:rPr lang="hu-HU" dirty="0"/>
              <a:t>A hatósági bírság mértéke is függ a tétel nagysáságtól. Ha a nem kellően pontos és mély nyomon követés okán túl nagy ez a tétel, akkor a bírság is nagyobb lehet.</a:t>
            </a:r>
          </a:p>
          <a:p>
            <a:r>
              <a:rPr lang="hu-HU" dirty="0"/>
              <a:t>A nyomon követési rendszer csökkentheti a termelés során keletkezett selejttermékek keletkezéséből és kezeléséből származó többletköltségeket.</a:t>
            </a:r>
          </a:p>
          <a:p>
            <a:r>
              <a:rPr lang="hu-HU" dirty="0"/>
              <a:t>Az ellátási lánc szereplői közötti adat harmonizációval, központi adatbázisok kialakításával tovább csökkenthető a vállalkozás adminisztrációs a költsége.</a:t>
            </a:r>
          </a:p>
          <a:p>
            <a:r>
              <a:rPr lang="hu-HU" dirty="0"/>
              <a:t>Az előző költségek ésszerű kezelésével nő a vásárlói elégedettség a cég termékei iránt, ezáltal azok keresettebbek, kellendőbbek lesznek.</a:t>
            </a:r>
          </a:p>
          <a:p>
            <a:endParaRPr lang="hu-HU" dirty="0"/>
          </a:p>
          <a:p>
            <a:pPr lvl="1"/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/>
              <a:t>Az élelmiszer-minőség dimenziói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EF34ACE-018A-B24A-A096-A8BDD8460085}"/>
              </a:ext>
            </a:extLst>
          </p:cNvPr>
          <p:cNvGrpSpPr/>
          <p:nvPr/>
        </p:nvGrpSpPr>
        <p:grpSpPr>
          <a:xfrm>
            <a:off x="225438" y="980928"/>
            <a:ext cx="11651808" cy="5418667"/>
            <a:chOff x="457666" y="719666"/>
            <a:chExt cx="11651808" cy="5418667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AAADE867-AD00-3C4E-A535-E8EC34A48D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08812779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Lekerekített téglalap 2">
              <a:extLst>
                <a:ext uri="{FF2B5EF4-FFF2-40B4-BE49-F238E27FC236}">
                  <a16:creationId xmlns:a16="http://schemas.microsoft.com/office/drawing/2014/main" id="{3DB68F11-A352-AB40-AD63-8410975CAA01}"/>
                </a:ext>
              </a:extLst>
            </p:cNvPr>
            <p:cNvSpPr/>
            <p:nvPr/>
          </p:nvSpPr>
          <p:spPr>
            <a:xfrm>
              <a:off x="457666" y="1690825"/>
              <a:ext cx="3954314" cy="64089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Szövegdoboz 3">
              <a:extLst>
                <a:ext uri="{FF2B5EF4-FFF2-40B4-BE49-F238E27FC236}">
                  <a16:creationId xmlns:a16="http://schemas.microsoft.com/office/drawing/2014/main" id="{37A4166C-120E-FA44-998E-E131338F2BB0}"/>
                </a:ext>
              </a:extLst>
            </p:cNvPr>
            <p:cNvSpPr txBox="1"/>
            <p:nvPr/>
          </p:nvSpPr>
          <p:spPr>
            <a:xfrm>
              <a:off x="1800675" y="1780438"/>
              <a:ext cx="1268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Objektív</a:t>
              </a:r>
            </a:p>
          </p:txBody>
        </p:sp>
        <p:sp>
          <p:nvSpPr>
            <p:cNvPr id="7" name="Lekerekített téglalap 6">
              <a:extLst>
                <a:ext uri="{FF2B5EF4-FFF2-40B4-BE49-F238E27FC236}">
                  <a16:creationId xmlns:a16="http://schemas.microsoft.com/office/drawing/2014/main" id="{2455570D-3AFA-7D45-B865-51D9DFA19A23}"/>
                </a:ext>
              </a:extLst>
            </p:cNvPr>
            <p:cNvSpPr/>
            <p:nvPr/>
          </p:nvSpPr>
          <p:spPr>
            <a:xfrm>
              <a:off x="8310880" y="1724918"/>
              <a:ext cx="3798594" cy="640895"/>
            </a:xfrm>
            <a:prstGeom prst="roundRect">
              <a:avLst/>
            </a:prstGeom>
            <a:noFill/>
            <a:ln>
              <a:solidFill>
                <a:srgbClr val="43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DAE9946B-D0E5-6942-90E5-B289454C1DF8}"/>
                </a:ext>
              </a:extLst>
            </p:cNvPr>
            <p:cNvSpPr txBox="1"/>
            <p:nvPr/>
          </p:nvSpPr>
          <p:spPr>
            <a:xfrm>
              <a:off x="9412007" y="1780439"/>
              <a:ext cx="1495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>
                  <a:solidFill>
                    <a:srgbClr val="43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Szubjektív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6E853BEF-D463-DB4E-BD26-A71D354440B8}"/>
                </a:ext>
              </a:extLst>
            </p:cNvPr>
            <p:cNvSpPr txBox="1"/>
            <p:nvPr/>
          </p:nvSpPr>
          <p:spPr>
            <a:xfrm>
              <a:off x="5575283" y="3167389"/>
              <a:ext cx="14654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u-HU" sz="28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Minőség</a:t>
              </a: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8DC90B17-3E71-534C-A702-4B8E7AEF738F}"/>
                </a:ext>
              </a:extLst>
            </p:cNvPr>
            <p:cNvSpPr txBox="1"/>
            <p:nvPr/>
          </p:nvSpPr>
          <p:spPr>
            <a:xfrm>
              <a:off x="4214493" y="5364061"/>
              <a:ext cx="424827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u-HU" sz="28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“fogyasztásra alkalmasság”</a:t>
              </a:r>
            </a:p>
          </p:txBody>
        </p:sp>
      </p:grpSp>
      <p:sp>
        <p:nvSpPr>
          <p:cNvPr id="5" name="Téglalap 4">
            <a:extLst>
              <a:ext uri="{FF2B5EF4-FFF2-40B4-BE49-F238E27FC236}">
                <a16:creationId xmlns:a16="http://schemas.microsoft.com/office/drawing/2014/main" id="{E5BEE4E5-9241-8545-A538-DE643DFB4172}"/>
              </a:ext>
            </a:extLst>
          </p:cNvPr>
          <p:cNvSpPr/>
          <p:nvPr/>
        </p:nvSpPr>
        <p:spPr>
          <a:xfrm>
            <a:off x="10058399" y="2757718"/>
            <a:ext cx="1818847" cy="1901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/>
              <a:t>Kimondott</a:t>
            </a:r>
          </a:p>
          <a:p>
            <a:pPr algn="ctr"/>
            <a:endParaRPr lang="hu-HU"/>
          </a:p>
          <a:p>
            <a:pPr algn="ctr"/>
            <a:r>
              <a:rPr lang="hu-HU"/>
              <a:t>Ki nem mondott</a:t>
            </a:r>
          </a:p>
          <a:p>
            <a:pPr algn="ctr"/>
            <a:endParaRPr lang="hu-HU"/>
          </a:p>
          <a:p>
            <a:pPr algn="ctr"/>
            <a:r>
              <a:rPr lang="hu-HU"/>
              <a:t>Lappangó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F3CAB5F5-F8AE-FD40-B2BF-096F2E65E5AB}"/>
              </a:ext>
            </a:extLst>
          </p:cNvPr>
          <p:cNvSpPr/>
          <p:nvPr/>
        </p:nvSpPr>
        <p:spPr>
          <a:xfrm>
            <a:off x="225437" y="2757718"/>
            <a:ext cx="1818847" cy="19013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/>
              <a:t>Jogszabályi</a:t>
            </a:r>
          </a:p>
          <a:p>
            <a:pPr algn="ctr"/>
            <a:endParaRPr lang="hu-HU"/>
          </a:p>
          <a:p>
            <a:pPr algn="ctr"/>
            <a:r>
              <a:rPr lang="hu-HU"/>
              <a:t>Beszállítói/vevői</a:t>
            </a:r>
          </a:p>
          <a:p>
            <a:pPr algn="ctr"/>
            <a:endParaRPr lang="hu-HU"/>
          </a:p>
          <a:p>
            <a:pPr algn="ctr"/>
            <a:r>
              <a:rPr lang="hu-HU"/>
              <a:t>Önként vállalt</a:t>
            </a:r>
          </a:p>
        </p:txBody>
      </p:sp>
    </p:spTree>
    <p:extLst>
      <p:ext uri="{BB962C8B-B14F-4D97-AF65-F5344CB8AC3E}">
        <p14:creationId xmlns:p14="http://schemas.microsoft.com/office/powerpoint/2010/main" val="3972852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Gyakorlati jellegű kérdések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CA484950-BF4F-7946-9235-7ABB27A66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114300" indent="0">
              <a:buNone/>
            </a:pPr>
            <a:r>
              <a:rPr lang="hu-HU" b="1" dirty="0"/>
              <a:t>Milyen elemei vannak az élelmiszer-minőségnek? (Többszörös választás)</a:t>
            </a:r>
          </a:p>
          <a:p>
            <a:pPr marL="114300" indent="0">
              <a:buNone/>
            </a:pPr>
            <a:r>
              <a:rPr lang="hu-HU" dirty="0"/>
              <a:t>a. Biztonság</a:t>
            </a:r>
          </a:p>
          <a:p>
            <a:pPr marL="114300" indent="0">
              <a:buNone/>
            </a:pPr>
            <a:r>
              <a:rPr lang="hu-HU" dirty="0"/>
              <a:t>b. Etikai tényezők</a:t>
            </a:r>
          </a:p>
          <a:p>
            <a:pPr marL="114300" indent="0">
              <a:buNone/>
            </a:pPr>
            <a:r>
              <a:rPr lang="hu-HU" dirty="0"/>
              <a:t>c. Kényelem </a:t>
            </a:r>
          </a:p>
          <a:p>
            <a:pPr marL="114300" indent="0">
              <a:buNone/>
            </a:pPr>
            <a:r>
              <a:rPr lang="hu-HU" dirty="0"/>
              <a:t>d. Hitelesség</a:t>
            </a:r>
          </a:p>
          <a:p>
            <a:pPr marL="114300" indent="0">
              <a:buNone/>
            </a:pPr>
            <a:r>
              <a:rPr lang="hu-HU" dirty="0"/>
              <a:t>e. Ár</a:t>
            </a:r>
          </a:p>
          <a:p>
            <a:pPr marL="114300" indent="0">
              <a:buNone/>
            </a:pPr>
            <a:r>
              <a:rPr lang="hu-HU" b="1" dirty="0"/>
              <a:t>Milyen dimenziói vannak az élelmiszer-minőségnek? (Egyszerű választás)</a:t>
            </a:r>
          </a:p>
          <a:p>
            <a:pPr marL="114300" indent="0">
              <a:buNone/>
            </a:pPr>
            <a:r>
              <a:rPr lang="hu-HU" dirty="0"/>
              <a:t>a. Objektív és szubjektív</a:t>
            </a:r>
          </a:p>
          <a:p>
            <a:pPr marL="114300" indent="0">
              <a:buNone/>
            </a:pPr>
            <a:r>
              <a:rPr lang="hu-HU" dirty="0"/>
              <a:t>b. Objektív és szelektív</a:t>
            </a:r>
          </a:p>
          <a:p>
            <a:pPr marL="114300" indent="0">
              <a:buNone/>
            </a:pPr>
            <a:r>
              <a:rPr lang="hu-HU" dirty="0"/>
              <a:t>c. Szubjektív és szelektív</a:t>
            </a:r>
          </a:p>
          <a:p>
            <a:pPr marL="114300" indent="0">
              <a:buNone/>
            </a:pPr>
            <a:r>
              <a:rPr lang="hu-HU" dirty="0"/>
              <a:t>d. Kimondott és ki nem mondott</a:t>
            </a:r>
          </a:p>
          <a:p>
            <a:pPr marL="114300" indent="0">
              <a:buNone/>
            </a:pPr>
            <a:r>
              <a:rPr lang="hu-HU" b="1" dirty="0"/>
              <a:t>Mik az élelmiszer-minőség objektív dimenziói? (Többszörös választás)</a:t>
            </a:r>
          </a:p>
          <a:p>
            <a:pPr marL="114300" indent="0">
              <a:buNone/>
            </a:pPr>
            <a:r>
              <a:rPr lang="hu-HU" dirty="0"/>
              <a:t>a. A jogszabályoknak való megfelelés</a:t>
            </a:r>
          </a:p>
          <a:p>
            <a:pPr marL="114300" indent="0">
              <a:buNone/>
            </a:pPr>
            <a:r>
              <a:rPr lang="hu-HU" dirty="0"/>
              <a:t>b. Az előállító által vállalt követelményeknek való megfelelés</a:t>
            </a:r>
          </a:p>
          <a:p>
            <a:pPr marL="114300" indent="0">
              <a:buNone/>
            </a:pPr>
            <a:r>
              <a:rPr lang="hu-HU" dirty="0"/>
              <a:t>c. Kimondott vevői vagy fogyasztói igények</a:t>
            </a:r>
          </a:p>
          <a:p>
            <a:pPr marL="114300" indent="0">
              <a:buNone/>
            </a:pPr>
            <a:r>
              <a:rPr lang="hu-HU" dirty="0"/>
              <a:t>d. Ki nem mondott igények</a:t>
            </a:r>
          </a:p>
          <a:p>
            <a:pPr marL="114300" indent="0">
              <a:buNone/>
            </a:pPr>
            <a:r>
              <a:rPr lang="hu-HU" dirty="0"/>
              <a:t>e. Lappangó igények</a:t>
            </a:r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C6DF278-22B3-9543-98CD-D18DAEBBA43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1825625"/>
            <a:ext cx="5704952" cy="4923518"/>
          </a:xfrm>
        </p:spPr>
        <p:txBody>
          <a:bodyPr>
            <a:normAutofit fontScale="40000" lnSpcReduction="20000"/>
          </a:bodyPr>
          <a:lstStyle/>
          <a:p>
            <a:pPr marL="114300" indent="0">
              <a:buNone/>
            </a:pPr>
            <a:r>
              <a:rPr lang="hu-HU" b="1" dirty="0"/>
              <a:t>Mik az élelmiszer-minőség szubjektív dimenziói? (Többszörös választás)</a:t>
            </a:r>
          </a:p>
          <a:p>
            <a:pPr marL="114300" lvl="0" indent="0">
              <a:buNone/>
            </a:pPr>
            <a:r>
              <a:rPr lang="hu-HU" dirty="0"/>
              <a:t>a. A jogszabályoknak való megfelelés</a:t>
            </a:r>
          </a:p>
          <a:p>
            <a:pPr marL="114300" lvl="0" indent="0">
              <a:buNone/>
            </a:pPr>
            <a:r>
              <a:rPr lang="hu-HU" dirty="0"/>
              <a:t>b. Az előállító által vállalt követelményeknek való megfelelés</a:t>
            </a:r>
          </a:p>
          <a:p>
            <a:pPr marL="114300" lvl="0" indent="0">
              <a:buNone/>
            </a:pPr>
            <a:r>
              <a:rPr lang="hu-HU" dirty="0"/>
              <a:t>c. Kimondott vevői vagy fogyasztói igények</a:t>
            </a:r>
          </a:p>
          <a:p>
            <a:pPr marL="114300" lvl="0" indent="0">
              <a:buNone/>
            </a:pPr>
            <a:r>
              <a:rPr lang="hu-HU" dirty="0"/>
              <a:t>d. Ki nem mondott igények</a:t>
            </a:r>
          </a:p>
          <a:p>
            <a:pPr marL="114300" lvl="0" indent="0">
              <a:buNone/>
            </a:pPr>
            <a:r>
              <a:rPr lang="hu-HU" dirty="0"/>
              <a:t>e. Lappangó igények</a:t>
            </a:r>
          </a:p>
          <a:p>
            <a:pPr marL="114300" indent="0">
              <a:buNone/>
            </a:pPr>
            <a:r>
              <a:rPr lang="hu-HU" b="1" dirty="0"/>
              <a:t>Mi a kettős minőség? (Egyszerű választás)</a:t>
            </a:r>
          </a:p>
          <a:p>
            <a:pPr marL="114300" lvl="0" indent="0">
              <a:buNone/>
            </a:pPr>
            <a:r>
              <a:rPr lang="hu-HU" dirty="0"/>
              <a:t>a. Kétszeresen jó minőség</a:t>
            </a:r>
          </a:p>
          <a:p>
            <a:pPr marL="114300" lvl="0" indent="0">
              <a:buNone/>
            </a:pPr>
            <a:r>
              <a:rPr lang="hu-HU" dirty="0"/>
              <a:t>b. Ugyanannak a terméknek eltérő minősége eltérő országokban</a:t>
            </a:r>
          </a:p>
          <a:p>
            <a:pPr marL="114300" lvl="0" indent="0">
              <a:buNone/>
            </a:pPr>
            <a:r>
              <a:rPr lang="hu-HU" dirty="0"/>
              <a:t>c. A minőség két egymásra épülő szintje.</a:t>
            </a:r>
          </a:p>
          <a:p>
            <a:pPr marL="114300" indent="0">
              <a:buNone/>
            </a:pPr>
            <a:r>
              <a:rPr lang="hu-HU" b="1" dirty="0"/>
              <a:t>Mi írja elő a nyomon követési rendszer működtetését? (Többszörös választás)</a:t>
            </a:r>
          </a:p>
          <a:p>
            <a:pPr marL="114300" lvl="0" indent="0">
              <a:buNone/>
            </a:pPr>
            <a:r>
              <a:rPr lang="hu-HU" dirty="0"/>
              <a:t>a. HACCP</a:t>
            </a:r>
          </a:p>
          <a:p>
            <a:pPr marL="114300" lvl="0" indent="0">
              <a:buNone/>
            </a:pPr>
            <a:r>
              <a:rPr lang="hu-HU" dirty="0"/>
              <a:t>b. Jogszabály</a:t>
            </a:r>
          </a:p>
          <a:p>
            <a:pPr marL="114300" lvl="0" indent="0">
              <a:buNone/>
            </a:pPr>
            <a:r>
              <a:rPr lang="hu-HU" dirty="0"/>
              <a:t>c. Mindegyik kereskedelmi szabvány</a:t>
            </a:r>
          </a:p>
          <a:p>
            <a:pPr marL="114300" lvl="0" indent="0">
              <a:buNone/>
            </a:pPr>
            <a:r>
              <a:rPr lang="hu-HU" b="1" dirty="0"/>
              <a:t>Milyen célt szolgál a nyomon követés két iránya? (Egyszerű választás)</a:t>
            </a:r>
          </a:p>
          <a:p>
            <a:pPr marL="114300" lvl="0" indent="0">
              <a:buNone/>
            </a:pPr>
            <a:r>
              <a:rPr lang="hu-HU" dirty="0"/>
              <a:t>a. Egészségügyi</a:t>
            </a:r>
          </a:p>
          <a:p>
            <a:pPr marL="114300" lvl="0" indent="0">
              <a:buNone/>
            </a:pPr>
            <a:r>
              <a:rPr lang="hu-HU" dirty="0"/>
              <a:t>b. Termékvisszahívási</a:t>
            </a:r>
          </a:p>
          <a:p>
            <a:pPr marL="114300" lvl="0" indent="0">
              <a:buNone/>
            </a:pPr>
            <a:r>
              <a:rPr lang="hu-HU" dirty="0"/>
              <a:t>c. Pénzügyi</a:t>
            </a:r>
          </a:p>
          <a:p>
            <a:pPr marL="114300" lvl="0" indent="0">
              <a:buNone/>
            </a:pPr>
            <a:r>
              <a:rPr lang="hu-HU" dirty="0"/>
              <a:t>d. Előrejelzés és visszakövethetőség</a:t>
            </a:r>
          </a:p>
          <a:p>
            <a:pPr marL="114300" lvl="0" indent="0">
              <a:buNone/>
            </a:pPr>
            <a:endParaRPr lang="hu-HU" dirty="0"/>
          </a:p>
          <a:p>
            <a:pPr marL="114300" lvl="0" indent="0">
              <a:buNone/>
            </a:pPr>
            <a:endParaRPr lang="hu-HU" dirty="0"/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52197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Gyakorlati jellegű kérdések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CA484950-BF4F-7946-9235-7ABB27A66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114300" indent="0">
              <a:buNone/>
            </a:pPr>
            <a:r>
              <a:rPr lang="hu-HU" b="1" dirty="0"/>
              <a:t>A nyomon követési rendszer keretén belül mely dolgok nyomon követését kell megvalósítani? (Többszörös választás)</a:t>
            </a:r>
          </a:p>
          <a:p>
            <a:pPr marL="114300" lvl="0" indent="0">
              <a:buNone/>
            </a:pPr>
            <a:r>
              <a:rPr lang="hu-HU" dirty="0"/>
              <a:t>a. Alapanyag</a:t>
            </a:r>
          </a:p>
          <a:p>
            <a:pPr marL="114300" lvl="0" indent="0">
              <a:buNone/>
            </a:pPr>
            <a:r>
              <a:rPr lang="hu-HU" dirty="0"/>
              <a:t>b. Csomagolóanyag</a:t>
            </a:r>
          </a:p>
          <a:p>
            <a:pPr marL="114300" lvl="0" indent="0">
              <a:buNone/>
            </a:pPr>
            <a:r>
              <a:rPr lang="hu-HU" dirty="0"/>
              <a:t>c. Adalékok</a:t>
            </a:r>
          </a:p>
          <a:p>
            <a:pPr marL="114300" indent="0">
              <a:buNone/>
            </a:pPr>
            <a:r>
              <a:rPr lang="hu-HU" b="1" dirty="0"/>
              <a:t>A nyomon követés és a minőség-irányítás kapcsolatára mi jellemző? (Többszörös választás)</a:t>
            </a:r>
          </a:p>
          <a:p>
            <a:pPr marL="114300" lvl="0" indent="0">
              <a:buNone/>
            </a:pPr>
            <a:r>
              <a:rPr lang="hu-HU" dirty="0"/>
              <a:t>a. A nyomon követés önmagában javítja az élelmiszer-minőséget.</a:t>
            </a:r>
          </a:p>
          <a:p>
            <a:pPr marL="114300" lvl="0" indent="0">
              <a:buNone/>
            </a:pPr>
            <a:r>
              <a:rPr lang="hu-HU" dirty="0"/>
              <a:t>b. A nyomon követés átláthatóságot teremtve segíti a hatékony minőség-irányítást. </a:t>
            </a:r>
          </a:p>
          <a:p>
            <a:pPr marL="114300" lvl="0" indent="0">
              <a:buNone/>
            </a:pPr>
            <a:r>
              <a:rPr lang="hu-HU" dirty="0"/>
              <a:t>c. A nyomon követést a minőség-irányítási rendszer részeként kell kezelni.</a:t>
            </a:r>
          </a:p>
          <a:p>
            <a:pPr marL="114300" lvl="0" indent="0">
              <a:buNone/>
            </a:pPr>
            <a:r>
              <a:rPr lang="hu-HU" dirty="0"/>
              <a:t>d. A nyomon követést a minőség-irányítási rendszertől elkülönülve kell kezelni.</a:t>
            </a:r>
          </a:p>
          <a:p>
            <a:pPr marL="114300" indent="0">
              <a:buNone/>
            </a:pPr>
            <a:r>
              <a:rPr lang="hu-HU" b="1" dirty="0"/>
              <a:t>Igaz-e a következő állítás? A vállalkozás a nyomon követési rendszerét köteles a területileg illetékes élelmiszer-biztonsági hatósággal engedélyeztetni. (Egyszerű választás)</a:t>
            </a:r>
          </a:p>
          <a:p>
            <a:pPr marL="114300" lvl="0" indent="0">
              <a:buNone/>
            </a:pPr>
            <a:r>
              <a:rPr lang="hu-HU" dirty="0"/>
              <a:t>a. Igaz</a:t>
            </a:r>
          </a:p>
          <a:p>
            <a:pPr marL="114300" lvl="0" indent="0">
              <a:buNone/>
            </a:pPr>
            <a:r>
              <a:rPr lang="hu-HU" dirty="0"/>
              <a:t>b. Hamis</a:t>
            </a:r>
          </a:p>
          <a:p>
            <a:pPr marL="114300" lvl="0" indent="0">
              <a:buNone/>
            </a:pPr>
            <a:r>
              <a:rPr lang="hu-HU" dirty="0"/>
              <a:t>c. Csak bizonyos körülmények között.</a:t>
            </a:r>
          </a:p>
          <a:p>
            <a:pPr marL="114300" indent="0">
              <a:buNone/>
            </a:pP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C6DF278-22B3-9543-98CD-D18DAEBBA43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1825625"/>
            <a:ext cx="5704952" cy="4923518"/>
          </a:xfrm>
        </p:spPr>
        <p:txBody>
          <a:bodyPr>
            <a:normAutofit fontScale="47500" lnSpcReduction="20000"/>
          </a:bodyPr>
          <a:lstStyle/>
          <a:p>
            <a:pPr marL="114300" indent="0">
              <a:buNone/>
            </a:pPr>
            <a:r>
              <a:rPr lang="hu-HU" b="1" dirty="0"/>
              <a:t>Ki elsődlegesen a felelős a nyomon követési rendszerek kiépítéséért és alkalmazásáért? (Egyszerű választás)</a:t>
            </a:r>
          </a:p>
          <a:p>
            <a:pPr marL="114300" lvl="0" indent="0">
              <a:buNone/>
            </a:pPr>
            <a:r>
              <a:rPr lang="hu-HU" dirty="0"/>
              <a:t>a. Az állam</a:t>
            </a:r>
          </a:p>
          <a:p>
            <a:pPr marL="114300" lvl="0" indent="0">
              <a:buNone/>
            </a:pPr>
            <a:r>
              <a:rPr lang="hu-HU" dirty="0"/>
              <a:t>b. Az élelmiszer-előállítók</a:t>
            </a:r>
          </a:p>
          <a:p>
            <a:pPr marL="114300" lvl="0" indent="0">
              <a:buNone/>
            </a:pPr>
            <a:r>
              <a:rPr lang="hu-HU" dirty="0"/>
              <a:t>c. Az élelmiszer-forgalmazók</a:t>
            </a:r>
          </a:p>
          <a:p>
            <a:pPr marL="114300" lvl="0" indent="0">
              <a:buNone/>
            </a:pPr>
            <a:r>
              <a:rPr lang="hu-HU" dirty="0"/>
              <a:t>d. Minden élelmiszerlánc-szereplő (élelmiszer-vállalkozó)</a:t>
            </a:r>
          </a:p>
          <a:p>
            <a:pPr marL="114300" indent="0">
              <a:buNone/>
            </a:pPr>
            <a:r>
              <a:rPr lang="hu-HU" b="1" dirty="0"/>
              <a:t>Mitől függ két vállalkozás között az információcsere? (Többszörös választás)</a:t>
            </a:r>
          </a:p>
          <a:p>
            <a:pPr marL="114300" lvl="0" indent="0">
              <a:buNone/>
            </a:pPr>
            <a:r>
              <a:rPr lang="hu-HU" dirty="0"/>
              <a:t>a. Milyen a két vállalkozás mérete</a:t>
            </a:r>
          </a:p>
          <a:p>
            <a:pPr marL="114300" lvl="0" indent="0">
              <a:buNone/>
            </a:pPr>
            <a:r>
              <a:rPr lang="hu-HU" dirty="0"/>
              <a:t>b. Milyen a két vállalkozás profilja</a:t>
            </a:r>
          </a:p>
          <a:p>
            <a:pPr marL="114300" lvl="0" indent="0">
              <a:buNone/>
            </a:pPr>
            <a:r>
              <a:rPr lang="hu-HU" dirty="0"/>
              <a:t>c. Milyen a két vállalkozás nyomon követési szintje</a:t>
            </a:r>
          </a:p>
          <a:p>
            <a:pPr marL="114300" lvl="0" indent="0">
              <a:buNone/>
            </a:pPr>
            <a:r>
              <a:rPr lang="hu-HU" dirty="0"/>
              <a:t>d. Milyen a két vállalkozás informatikai rendszere</a:t>
            </a:r>
          </a:p>
          <a:p>
            <a:pPr marL="114300" lvl="0" indent="0">
              <a:buNone/>
            </a:pPr>
            <a:r>
              <a:rPr lang="hu-HU" dirty="0"/>
              <a:t>e. A két vállalkozás informatikai rendszere hogyan kapcsolható össze</a:t>
            </a:r>
          </a:p>
          <a:p>
            <a:pPr marL="114300" indent="0">
              <a:buNone/>
            </a:pPr>
            <a:r>
              <a:rPr lang="hu-HU" b="1" dirty="0"/>
              <a:t>Mik a rövid ellátási láncok (REL) előnyei? (Többszörös választás)</a:t>
            </a:r>
          </a:p>
          <a:p>
            <a:pPr marL="114300" lvl="0" indent="0">
              <a:buNone/>
            </a:pPr>
            <a:r>
              <a:rPr lang="hu-HU" dirty="0"/>
              <a:t>Nagyobb bizalom a termékek megfelelő minősége iránt</a:t>
            </a:r>
          </a:p>
          <a:p>
            <a:pPr marL="114300" lvl="0" indent="0">
              <a:buNone/>
            </a:pPr>
            <a:r>
              <a:rPr lang="hu-HU" dirty="0"/>
              <a:t>a. Személyes kapcsolat az eladóval</a:t>
            </a:r>
          </a:p>
          <a:p>
            <a:pPr marL="114300" lvl="0" indent="0">
              <a:buNone/>
            </a:pPr>
            <a:r>
              <a:rPr lang="hu-HU" dirty="0"/>
              <a:t>b. Megbízhatóság</a:t>
            </a:r>
          </a:p>
          <a:p>
            <a:pPr marL="114300" lvl="0" indent="0">
              <a:buNone/>
            </a:pPr>
            <a:r>
              <a:rPr lang="hu-HU" dirty="0"/>
              <a:t>c. Gyors vásárlás</a:t>
            </a:r>
          </a:p>
          <a:p>
            <a:pPr marL="114300" lvl="0" indent="0">
              <a:buNone/>
            </a:pPr>
            <a:r>
              <a:rPr lang="hu-HU" dirty="0"/>
              <a:t>d. Nagy áruválaszték</a:t>
            </a:r>
          </a:p>
          <a:p>
            <a:pPr marL="11430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78263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Gyakorlati jellegű kérdések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CA484950-BF4F-7946-9235-7ABB27A6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5698253" cy="416877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hu-HU" sz="1100" b="1" dirty="0"/>
              <a:t>Milyen tényezőket kell figyelembe venni az értékesítési csatornák kiválasztásánál? (Többszörös választás)</a:t>
            </a:r>
          </a:p>
          <a:p>
            <a:pPr marL="114300" lvl="0" indent="0">
              <a:buNone/>
            </a:pPr>
            <a:r>
              <a:rPr lang="hu-HU" sz="1100" dirty="0"/>
              <a:t>a. Termelő pénzügyi helyzete</a:t>
            </a:r>
          </a:p>
          <a:p>
            <a:pPr marL="114300" lvl="0" indent="0">
              <a:buNone/>
            </a:pPr>
            <a:r>
              <a:rPr lang="hu-HU" sz="1100" dirty="0"/>
              <a:t>b. Termelő mérete</a:t>
            </a:r>
          </a:p>
          <a:p>
            <a:pPr marL="114300" lvl="0" indent="0">
              <a:buNone/>
            </a:pPr>
            <a:r>
              <a:rPr lang="hu-HU" sz="1100" dirty="0"/>
              <a:t>c. Logisztikai lehetőségek a gazdaság közelében</a:t>
            </a:r>
          </a:p>
          <a:p>
            <a:pPr marL="114300" lvl="0" indent="0">
              <a:buNone/>
            </a:pPr>
            <a:r>
              <a:rPr lang="hu-HU" sz="1100" dirty="0"/>
              <a:t>d. A termelő marketing ismereti és lehetőségei</a:t>
            </a:r>
          </a:p>
          <a:p>
            <a:pPr marL="114300" lvl="0" indent="0">
              <a:buNone/>
            </a:pPr>
            <a:r>
              <a:rPr lang="hu-HU" sz="1100" dirty="0"/>
              <a:t>e. </a:t>
            </a:r>
            <a:r>
              <a:rPr lang="hu-HU" sz="1100" dirty="0" err="1"/>
              <a:t>Elköteleződés</a:t>
            </a:r>
            <a:r>
              <a:rPr lang="hu-HU" sz="1100" dirty="0"/>
              <a:t> az alternatív formák iránt</a:t>
            </a:r>
          </a:p>
          <a:p>
            <a:pPr marL="114300" lvl="0" indent="0">
              <a:buNone/>
            </a:pPr>
            <a:r>
              <a:rPr lang="hu-HU" sz="1100" dirty="0"/>
              <a:t>f. Elkötelezett fogyasztók száma az alternatív formák iránt</a:t>
            </a:r>
          </a:p>
          <a:p>
            <a:pPr marL="114300" indent="0">
              <a:buNone/>
            </a:pPr>
            <a:r>
              <a:rPr lang="hu-HU" sz="1100" b="1" dirty="0"/>
              <a:t>Bár a hamisítás fogalmára nincs egységes meghatározás, mik a közös pontjai ezen definícióknak? (Többszörös választás)</a:t>
            </a:r>
          </a:p>
          <a:p>
            <a:pPr marL="114300" indent="0">
              <a:buNone/>
            </a:pPr>
            <a:r>
              <a:rPr lang="hu-HU" sz="1100" dirty="0"/>
              <a:t>a. Jogszabályok megsértése</a:t>
            </a:r>
          </a:p>
          <a:p>
            <a:pPr marL="114300" indent="0">
              <a:buNone/>
            </a:pPr>
            <a:r>
              <a:rPr lang="hu-HU" sz="1100" dirty="0"/>
              <a:t>b. Szándékosság</a:t>
            </a:r>
          </a:p>
          <a:p>
            <a:pPr marL="114300" indent="0">
              <a:buNone/>
            </a:pPr>
            <a:r>
              <a:rPr lang="hu-HU" sz="1100" dirty="0"/>
              <a:t>c. Gazdasági előny</a:t>
            </a:r>
          </a:p>
          <a:p>
            <a:pPr marL="114300" indent="0">
              <a:buNone/>
            </a:pPr>
            <a:r>
              <a:rPr lang="hu-HU" sz="1100" dirty="0"/>
              <a:t>d. Fogyasztó megtévesztése</a:t>
            </a:r>
          </a:p>
          <a:p>
            <a:pPr marL="114300" indent="0">
              <a:buNone/>
            </a:pPr>
            <a:r>
              <a:rPr lang="hu-HU" sz="1100" dirty="0"/>
              <a:t>e. Megfélemlítés</a:t>
            </a:r>
          </a:p>
          <a:p>
            <a:pPr marL="114300" indent="0">
              <a:buNone/>
            </a:pPr>
            <a:r>
              <a:rPr lang="hu-HU" sz="1100" dirty="0"/>
              <a:t>f. Terrorista cselekedet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C6DF278-22B3-9543-98CD-D18DAEBBA43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1825625"/>
            <a:ext cx="5704952" cy="4923518"/>
          </a:xfrm>
        </p:spPr>
        <p:txBody>
          <a:bodyPr>
            <a:normAutofit fontScale="40000" lnSpcReduction="20000"/>
          </a:bodyPr>
          <a:lstStyle/>
          <a:p>
            <a:pPr marL="114300" indent="0">
              <a:buNone/>
            </a:pPr>
            <a:r>
              <a:rPr lang="hu-HU" b="1" dirty="0"/>
              <a:t>Melyik állítás igaz? (Egyszerű választás)</a:t>
            </a:r>
          </a:p>
          <a:p>
            <a:pPr marL="114300" lvl="0" indent="0">
              <a:buNone/>
            </a:pPr>
            <a:r>
              <a:rPr lang="hu-HU" dirty="0"/>
              <a:t>a. A vállalkozás köteles vonalkódokat alkalmazni, ha Magyarországon kívánja a termékét forgalmazni.</a:t>
            </a:r>
          </a:p>
          <a:p>
            <a:pPr marL="114300" lvl="0" indent="0">
              <a:buNone/>
            </a:pPr>
            <a:r>
              <a:rPr lang="hu-HU" dirty="0"/>
              <a:t>b. A vállalkozás nemcsak vonalkóddal, hanem más módon is biztosíthatja a nyomon követést, ha Magyarországon kívánja a termékét forgalmazni.</a:t>
            </a:r>
          </a:p>
          <a:p>
            <a:pPr marL="114300" lvl="0" indent="0">
              <a:buNone/>
            </a:pPr>
            <a:r>
              <a:rPr lang="hu-HU" dirty="0"/>
              <a:t>c. A vállalkozás nemcsak vonalkóddal, hanem más módon is biztosíthatja a nyomon követést, ha Magyarországon kívánja a termékét forgalmazni, de ez csak elektronikus módszer lehet.</a:t>
            </a:r>
          </a:p>
          <a:p>
            <a:pPr marL="114300" indent="0">
              <a:buNone/>
            </a:pPr>
            <a:r>
              <a:rPr lang="hu-HU" b="1" dirty="0"/>
              <a:t>Mikor kell biztosítani az élelmiszerek nyomon követését? (Egyszerű választás)</a:t>
            </a:r>
          </a:p>
          <a:p>
            <a:pPr marL="114300" lvl="0" indent="0">
              <a:buNone/>
            </a:pPr>
            <a:r>
              <a:rPr lang="hu-HU" dirty="0"/>
              <a:t>a. Csak Európai országba vagy harmadik országba történő kivitel esetén.</a:t>
            </a:r>
          </a:p>
          <a:p>
            <a:pPr marL="114300" lvl="0" indent="0">
              <a:buNone/>
            </a:pPr>
            <a:r>
              <a:rPr lang="hu-HU" dirty="0"/>
              <a:t>b. Csak belföldi értékesítés esetén.</a:t>
            </a:r>
          </a:p>
          <a:p>
            <a:pPr marL="114300" lvl="0" indent="0">
              <a:buNone/>
            </a:pPr>
            <a:r>
              <a:rPr lang="hu-HU" dirty="0"/>
              <a:t>c. Mind belföldi értékesítés, mind Európai országba vagy harmadik országba történő kivitel esetén.</a:t>
            </a:r>
            <a:r>
              <a:rPr lang="hu-HU" b="1" dirty="0"/>
              <a:t> </a:t>
            </a:r>
            <a:endParaRPr lang="hu-HU" dirty="0"/>
          </a:p>
          <a:p>
            <a:pPr marL="114300" indent="0">
              <a:buNone/>
            </a:pPr>
            <a:r>
              <a:rPr lang="hu-HU" b="1" dirty="0"/>
              <a:t>Állítsa sorrendbe a nyomon követés szintjeit. Kezdje a legegyszerűbb lehetőséggel! (Sorrendbe rendezés)</a:t>
            </a:r>
          </a:p>
          <a:p>
            <a:pPr marL="114300" lvl="0" indent="0">
              <a:buNone/>
            </a:pPr>
            <a:r>
              <a:rPr lang="hu-HU" dirty="0"/>
              <a:t>a. Tételszintű azonosítás</a:t>
            </a:r>
          </a:p>
          <a:p>
            <a:pPr marL="114300" lvl="0" indent="0">
              <a:buNone/>
            </a:pPr>
            <a:r>
              <a:rPr lang="hu-HU" dirty="0"/>
              <a:t>b. Osztályszintű azonosítás</a:t>
            </a:r>
          </a:p>
          <a:p>
            <a:pPr marL="114300" lvl="0" indent="0">
              <a:buNone/>
            </a:pPr>
            <a:r>
              <a:rPr lang="hu-HU" dirty="0"/>
              <a:t>c. Egyedi szintű azonosítás</a:t>
            </a:r>
          </a:p>
          <a:p>
            <a:pPr marL="114300" indent="0">
              <a:buNone/>
            </a:pPr>
            <a:r>
              <a:rPr lang="hu-HU" b="1" dirty="0"/>
              <a:t>Mi határozza meg a nyomon követési adatok pontosságát (Egyszerű választás)</a:t>
            </a:r>
          </a:p>
          <a:p>
            <a:pPr marL="114300" indent="0">
              <a:buNone/>
            </a:pPr>
            <a:r>
              <a:rPr lang="hu-HU" dirty="0"/>
              <a:t>a. A nyomon követhető objektumok (termékek és erőforrások) azonosításának szintje</a:t>
            </a:r>
          </a:p>
          <a:p>
            <a:pPr marL="114300" lvl="0" indent="0">
              <a:buNone/>
            </a:pPr>
            <a:r>
              <a:rPr lang="hu-HU" dirty="0"/>
              <a:t>b. A nyomon követési adatok feljegyzésének részletessége</a:t>
            </a:r>
          </a:p>
          <a:p>
            <a:pPr marL="114300" lvl="0" indent="0">
              <a:buNone/>
            </a:pPr>
            <a:r>
              <a:rPr lang="hu-HU" dirty="0"/>
              <a:t>c. Mindkettő</a:t>
            </a:r>
          </a:p>
          <a:p>
            <a:pPr marL="114300" lvl="0" indent="0">
              <a:buNone/>
            </a:pPr>
            <a:r>
              <a:rPr lang="hu-HU" dirty="0"/>
              <a:t>d. Egyik sem</a:t>
            </a:r>
          </a:p>
          <a:p>
            <a:pPr marL="114300" lvl="0" indent="0">
              <a:buNone/>
            </a:pPr>
            <a:endParaRPr lang="hu-HU" dirty="0"/>
          </a:p>
          <a:p>
            <a:pPr marL="11430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233244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Gyakorlati jellegű kérdések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CA484950-BF4F-7946-9235-7ABB27A6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5698253" cy="416877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hu-HU" sz="1100" b="1" dirty="0"/>
              <a:t>Melyek a számítógéppel támogatott nyomon követés előnyei? (Többszörös választás)</a:t>
            </a:r>
          </a:p>
          <a:p>
            <a:pPr marL="114300" lvl="0" indent="0">
              <a:buNone/>
            </a:pPr>
            <a:r>
              <a:rPr lang="hu-HU" sz="1100" dirty="0"/>
              <a:t>a. Nem igényel túl sok befektetést a bevezetése</a:t>
            </a:r>
          </a:p>
          <a:p>
            <a:pPr marL="114300" lvl="0" indent="0">
              <a:buNone/>
            </a:pPr>
            <a:r>
              <a:rPr lang="hu-HU" sz="1100" dirty="0"/>
              <a:t>b. Automatizálható, így az adatok hiba nélkül állnak rendelkezésre</a:t>
            </a:r>
          </a:p>
          <a:p>
            <a:pPr marL="114300" lvl="0" indent="0">
              <a:buNone/>
            </a:pPr>
            <a:r>
              <a:rPr lang="hu-HU" sz="1100" dirty="0"/>
              <a:t>c. Kapcsolódási lehetőség a piac többi szereplőjéhez csak nehezen kivitelezhető</a:t>
            </a:r>
          </a:p>
          <a:p>
            <a:pPr marL="114300" lvl="0" indent="0">
              <a:buNone/>
            </a:pPr>
            <a:r>
              <a:rPr lang="hu-HU" sz="1100" dirty="0"/>
              <a:t>d. Pontos és gyors visszakereshetőséget és elemzési lehetőséget biztosít</a:t>
            </a:r>
          </a:p>
          <a:p>
            <a:pPr marL="114300" lvl="0" indent="0">
              <a:buNone/>
            </a:pPr>
            <a:r>
              <a:rPr lang="hu-HU" sz="1100" dirty="0"/>
              <a:t>e. Mobil applikációkkal a világ bármely pontjáról ellenőrizhető</a:t>
            </a:r>
          </a:p>
          <a:p>
            <a:pPr marL="114300" indent="0">
              <a:buNone/>
            </a:pPr>
            <a:r>
              <a:rPr lang="hu-HU" sz="1100" b="1" dirty="0"/>
              <a:t>Mik a blockchain alapú nyomon követési rendszer előnyei? (Többszörös választás)</a:t>
            </a:r>
          </a:p>
          <a:p>
            <a:pPr marL="114300" lvl="0" indent="0">
              <a:buNone/>
            </a:pPr>
            <a:r>
              <a:rPr lang="hu-HU" sz="1100" dirty="0"/>
              <a:t>a. Nincs központi adatbázis hibalehetőség</a:t>
            </a:r>
          </a:p>
          <a:p>
            <a:pPr marL="114300" lvl="0" indent="0">
              <a:buNone/>
            </a:pPr>
            <a:r>
              <a:rPr lang="hu-HU" sz="1100" dirty="0"/>
              <a:t>b. A rögzített adatok megváltoztathatatlansága</a:t>
            </a:r>
          </a:p>
          <a:p>
            <a:pPr marL="114300" lvl="0" indent="0">
              <a:buNone/>
            </a:pPr>
            <a:r>
              <a:rPr lang="hu-HU" sz="1100" dirty="0"/>
              <a:t>c. Hatékonyságnövelés</a:t>
            </a:r>
          </a:p>
          <a:p>
            <a:pPr marL="114300" lvl="0" indent="0">
              <a:buNone/>
            </a:pPr>
            <a:r>
              <a:rPr lang="hu-HU" sz="1100" dirty="0"/>
              <a:t>d. Nyomon követhetőség</a:t>
            </a:r>
          </a:p>
          <a:p>
            <a:pPr marL="114300" lvl="0" indent="0">
              <a:buNone/>
            </a:pPr>
            <a:r>
              <a:rPr lang="hu-HU" sz="1100" dirty="0"/>
              <a:t>e. Új technológia</a:t>
            </a:r>
          </a:p>
          <a:p>
            <a:pPr marL="114300" lvl="0" indent="0">
              <a:buNone/>
            </a:pPr>
            <a:r>
              <a:rPr lang="hu-HU" sz="1100" dirty="0"/>
              <a:t>f. Változásmenedzsment</a:t>
            </a:r>
          </a:p>
          <a:p>
            <a:pPr marL="114300" lvl="0" indent="0">
              <a:buNone/>
            </a:pPr>
            <a:r>
              <a:rPr lang="hu-HU" sz="1100" dirty="0"/>
              <a:t>g. Integrálás más rendszerekkel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C6DF278-22B3-9543-98CD-D18DAEBBA43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1825625"/>
            <a:ext cx="5704952" cy="492351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hu-HU" sz="1100" b="1" dirty="0"/>
              <a:t>Mik a blockchain alapú nyomon követési rendszer kockázatai? (Többszörös választás)</a:t>
            </a:r>
          </a:p>
          <a:p>
            <a:pPr marL="114300" lvl="0" indent="0">
              <a:buNone/>
            </a:pPr>
            <a:r>
              <a:rPr lang="hu-HU" sz="1100" dirty="0"/>
              <a:t>a. Nincs központi adatbázis hibalehetőség</a:t>
            </a:r>
          </a:p>
          <a:p>
            <a:pPr marL="114300" lvl="0" indent="0">
              <a:buNone/>
            </a:pPr>
            <a:r>
              <a:rPr lang="hu-HU" sz="1100" dirty="0"/>
              <a:t>b. A rögzített adatok megváltoztathatatlansága</a:t>
            </a:r>
          </a:p>
          <a:p>
            <a:pPr marL="114300" lvl="0" indent="0">
              <a:buNone/>
            </a:pPr>
            <a:r>
              <a:rPr lang="hu-HU" sz="1100" dirty="0"/>
              <a:t>c. Hatékonyságnövelés</a:t>
            </a:r>
          </a:p>
          <a:p>
            <a:pPr marL="114300" lvl="0" indent="0">
              <a:buNone/>
            </a:pPr>
            <a:r>
              <a:rPr lang="hu-HU" sz="1100" dirty="0"/>
              <a:t>d. Rendszerek duplikálása</a:t>
            </a:r>
          </a:p>
          <a:p>
            <a:pPr marL="114300" lvl="0" indent="0">
              <a:buNone/>
            </a:pPr>
            <a:r>
              <a:rPr lang="hu-HU" sz="1100" dirty="0"/>
              <a:t>e. Új technológia</a:t>
            </a:r>
          </a:p>
          <a:p>
            <a:pPr marL="114300" lvl="0" indent="0">
              <a:buNone/>
            </a:pPr>
            <a:r>
              <a:rPr lang="hu-HU" sz="1100" dirty="0"/>
              <a:t>f. Változásmenedzsment</a:t>
            </a:r>
          </a:p>
          <a:p>
            <a:pPr marL="114300" lvl="0" indent="0">
              <a:buNone/>
            </a:pPr>
            <a:r>
              <a:rPr lang="hu-HU" sz="1100" dirty="0"/>
              <a:t>g. Integrálás más rendszerekkel</a:t>
            </a:r>
          </a:p>
          <a:p>
            <a:pPr marL="114300" indent="0">
              <a:buNone/>
            </a:pPr>
            <a:r>
              <a:rPr lang="hu-HU" sz="1100" b="1" dirty="0"/>
              <a:t>Mely nemmegfelelőség az alábbiak közül? (Többszörös választás)</a:t>
            </a:r>
          </a:p>
          <a:p>
            <a:pPr marL="114300" lvl="0" indent="0">
              <a:buNone/>
            </a:pPr>
            <a:r>
              <a:rPr lang="hu-HU" sz="1100" dirty="0"/>
              <a:t>a. Jelölés nélküli áruk</a:t>
            </a:r>
          </a:p>
          <a:p>
            <a:pPr marL="114300" lvl="0" indent="0">
              <a:buNone/>
            </a:pPr>
            <a:r>
              <a:rPr lang="hu-HU" sz="1100" dirty="0"/>
              <a:t>b. Többféle, egymásnak ellentmondó információt tartalmazó jelöléssel ellátott termék</a:t>
            </a:r>
          </a:p>
          <a:p>
            <a:pPr marL="114300" lvl="0" indent="0">
              <a:buNone/>
            </a:pPr>
            <a:r>
              <a:rPr lang="hu-HU" sz="1100" dirty="0"/>
              <a:t>c. Nem megfelelő módon felhelyezett vonalkód, ami ezáltal olvashatatlanná válik (pl. gyűrött címke)</a:t>
            </a:r>
          </a:p>
          <a:p>
            <a:pPr marL="114300" lvl="0" indent="0">
              <a:buNone/>
            </a:pPr>
            <a:r>
              <a:rPr lang="hu-HU" sz="1100" dirty="0"/>
              <a:t>d. Kötelező jogszabályi jelölést eltakaró címke.</a:t>
            </a:r>
          </a:p>
          <a:p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2322135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Gyakorlati jellegű kérdések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CA484950-BF4F-7946-9235-7ABB27A6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5698253" cy="416877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hu-HU" sz="1100" b="1" dirty="0"/>
              <a:t>A vonalkódok színválasztásánál mire kell figyelni? (Többszörös választás)</a:t>
            </a:r>
          </a:p>
          <a:p>
            <a:pPr marL="114300" lvl="0" indent="0">
              <a:buNone/>
            </a:pPr>
            <a:r>
              <a:rPr lang="hu-HU" sz="1100" dirty="0"/>
              <a:t>a. Lehet a vonalkód vonalait különböző színekből összeállítani.</a:t>
            </a:r>
          </a:p>
          <a:p>
            <a:pPr marL="114300" lvl="0" indent="0">
              <a:buNone/>
            </a:pPr>
            <a:r>
              <a:rPr lang="hu-HU" sz="1100" dirty="0"/>
              <a:t>b. Tilos a negatív ábrázolás: világossal a sötét háttéren nem szabad vonalkódot készíteni.</a:t>
            </a:r>
          </a:p>
          <a:p>
            <a:pPr marL="114300" lvl="0" indent="0">
              <a:buNone/>
            </a:pPr>
            <a:r>
              <a:rPr lang="hu-HU" sz="1100" dirty="0"/>
              <a:t>c. Kerülni kell az erősen tükröző anyagokat, (pl. alufólia).</a:t>
            </a:r>
          </a:p>
          <a:p>
            <a:pPr marL="114300" lvl="0" indent="0">
              <a:buNone/>
            </a:pPr>
            <a:r>
              <a:rPr lang="hu-HU" sz="1100" dirty="0"/>
              <a:t>d. A legtöbb vonalkód-olvasó berendezés vörös fénnyel működik, így jól látja a vörös és sárga színeket.</a:t>
            </a:r>
          </a:p>
          <a:p>
            <a:pPr marL="114300" indent="0">
              <a:buNone/>
            </a:pPr>
            <a:r>
              <a:rPr lang="hu-HU" sz="1100" b="1" dirty="0"/>
              <a:t>Mely állítások igazak a nyomon követési rendszerre? (Többszörös választás)</a:t>
            </a:r>
          </a:p>
          <a:p>
            <a:pPr marL="114300" lvl="0" indent="0">
              <a:buNone/>
            </a:pPr>
            <a:r>
              <a:rPr lang="hu-HU" sz="1100" dirty="0"/>
              <a:t>a. A minőségügyi rendszer részeként megvalósítva a költségei nagyobbak, mint a megtérülés</a:t>
            </a:r>
          </a:p>
          <a:p>
            <a:pPr marL="114300" lvl="0" indent="0">
              <a:buNone/>
            </a:pPr>
            <a:r>
              <a:rPr lang="hu-HU" sz="1100" dirty="0"/>
              <a:t>b. Termékvisszahívás esetén gyorsabban lehet dönteni, időt és pénzt takarítva meg.</a:t>
            </a:r>
          </a:p>
          <a:p>
            <a:pPr marL="114300" lvl="0" indent="0">
              <a:buNone/>
            </a:pPr>
            <a:r>
              <a:rPr lang="hu-HU" sz="1100" dirty="0"/>
              <a:t>c. Ha a láncban előttünk lévő okozza a nemmegfelelést, a nyomon követési rendszer nem segít a felelősség áthárításában.</a:t>
            </a:r>
          </a:p>
          <a:p>
            <a:pPr marL="114300" lvl="0" indent="0">
              <a:buNone/>
            </a:pPr>
            <a:r>
              <a:rPr lang="hu-HU" sz="1100" dirty="0"/>
              <a:t>d. A nyomon követési rendszer csökkentheti a termelés során keletkezett selejttermékek keletkezéséből és kezeléséből származó többletköltségeket</a:t>
            </a:r>
          </a:p>
        </p:txBody>
      </p:sp>
    </p:spTree>
    <p:extLst>
      <p:ext uri="{BB962C8B-B14F-4D97-AF65-F5344CB8AC3E}">
        <p14:creationId xmlns:p14="http://schemas.microsoft.com/office/powerpoint/2010/main" val="2106966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 txBox="1"/>
          <p:nvPr/>
        </p:nvSpPr>
        <p:spPr>
          <a:xfrm>
            <a:off x="757358" y="1654425"/>
            <a:ext cx="10595962" cy="452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Magyarországi útmutató az élelmiszerek nyomon követésére vonatkozó előírások betartásához 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Termék- és információ áramlás v 1.0, 2018</a:t>
            </a: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GS1 Magyarország Tudástár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https://gs1hu.org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Multi-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dimensional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Possibilities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Traceability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Chain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 Surányi József és Dr. Erdős Zoltán 55th EOQ </a:t>
            </a:r>
            <a:r>
              <a:rPr lang="hu-HU" sz="1500" b="0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Congress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(World </a:t>
            </a:r>
            <a:r>
              <a:rPr lang="hu-HU" sz="1500" b="0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0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Congress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), 2011. június 20.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Dr.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Fenes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Péter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(NÉBIH Kiemelt Ügyek Igazgatósága) 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előadása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a Szent István Egyetem Élelmiszertudományi Karán rendezett Húsipari Szakmai Napon, 2019. március 5.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Meat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 Egyetemi előadás anyag, Szent István Egyetem Élelmiszertudományi Kar Hűtő- és Állatiterméktechnológiai Tanszék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Nyomon követés teljesítése könnyedén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Bizerbával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 Kun László (BIZERBA) előadása, nyomon követési Platform roadshow-</a:t>
            </a:r>
            <a:r>
              <a:rPr lang="hu-HU" sz="1500" b="0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; 2019-2019.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IFS 6.1, TFMS 6, BRC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issue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8 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és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ISO 22000: 2018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élelmiszer-biztonsági szabványok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Élelmiszer-biztonság, fókuszban az IFS 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tréning anyag az IFS rendszer kiépítéséhez (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www.lexodus.hu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285840" lvl="0" indent="-285480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5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rövid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ellátási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lánc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Magyarországon</a:t>
            </a: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 Szabó Dorottya (AKI) előadása, Földművelésügyi Minisztérium, 2017. július 27.</a:t>
            </a:r>
            <a:endParaRPr lang="hu-HU" sz="15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Európai Parlament és A Tanács 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178/2002/EK rende</a:t>
            </a: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lete (2002. január 28.) az élelmiszerjog általános elveiről és követelményeiről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Európai Parlament és a Tanács 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1169/2011/EU rendelete </a:t>
            </a: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( 2011. október 25. ) a fogyasztók élelmiszerekkel kapcsolatos tájékoztatásáról</a:t>
            </a:r>
          </a:p>
          <a:p>
            <a:pPr marL="285840" lvl="0" indent="-285480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Európai Parlament és a Tanács 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852/2004/EK rendelete </a:t>
            </a: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(2004. április 29.) az élelmiszer-higiéniáról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DG SANTE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raceability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Fact</a:t>
            </a:r>
            <a:r>
              <a:rPr lang="hu-HU" sz="15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i="0" u="none" strike="noStrike" cap="none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hu-HU" sz="15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 2007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EC 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Knowledge4Policy </a:t>
            </a:r>
            <a:r>
              <a:rPr lang="hu-HU" sz="15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Fraud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hu-HU" sz="15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5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lang="hu-HU" sz="15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5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NÉBIH jogszabálygyűjtemény</a:t>
            </a: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https://portal.nebih.gov.hu/-/elelmiszer-jogszabalyok-jegyzeke</a:t>
            </a:r>
            <a:r>
              <a:rPr lang="hu-HU" sz="15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hu-HU" sz="15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1838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None/>
            </a:pPr>
            <a:endParaRPr lang="hu-HU" sz="15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49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Felhasznált irodalmi hivatkozások jegyzéke</a:t>
            </a:r>
            <a:endParaRPr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0"/>
          <p:cNvSpPr txBox="1"/>
          <p:nvPr/>
        </p:nvSpPr>
        <p:spPr>
          <a:xfrm>
            <a:off x="751601" y="1529291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Minőség: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élelmiszerek objektív vagy szubjektív módon elvárt tulajdonságai.</a:t>
            </a: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Minőségirányítási rendszer: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irányítási rendszer egy szervezet vezetésére és szabályozására, a minőség szempontjából.</a:t>
            </a: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Nyomon követés: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képesség az élelmiszerek mozgásának követésére az előállítás, feldolgozás és forgalmazás meghatározott szakaszaiban. </a:t>
            </a: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Rövid ellátási lánc (REL):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termelők és termelők csoportosulása a fogyasztóknak, vagy fogyasztók csoportosulásának közvetlenül, vagy egy közvetítőn keresztül értékesítik élelmiszer-terméküket.</a:t>
            </a: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Hamisítás: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olyan szándékos cselekmény, mely az élelmiszerekre vonatkozó állítások és az élelmiszerek jellemzőinek eltérését eredményezi. Közös jellemzője a jogszabályok megsértése, a szándékosság, a gazdasági előny és a fogyasztó megtévesztése.</a:t>
            </a: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Szándékos károkozás: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olyan ártó szándékú cselekmény, melynek nem a gazdasági haszonszerzés áll a középpontjában, hanem a megfélemlítés, politikai/terrorista szándékok, vagy személyes bosszú.</a:t>
            </a:r>
          </a:p>
          <a:p>
            <a:pPr marL="360" lvl="0" algn="just">
              <a:lnSpc>
                <a:spcPct val="90000"/>
              </a:lnSpc>
              <a:buClr>
                <a:srgbClr val="1C9E49"/>
              </a:buClr>
              <a:buSzPts val="1600"/>
            </a:pPr>
            <a:endParaRPr lang="hu-HU" sz="1600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 algn="just">
              <a:lnSpc>
                <a:spcPct val="90000"/>
              </a:lnSpc>
              <a:spcBef>
                <a:spcPts val="1001"/>
              </a:spcBef>
              <a:buClr>
                <a:srgbClr val="1C9E49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endParaRPr sz="1400" b="0" i="0" u="none" strike="noStrike" cap="none" dirty="0">
              <a:solidFill>
                <a:srgbClr val="1C9E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50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Fogalomtár 1.</a:t>
            </a:r>
            <a:endParaRPr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0"/>
          <p:cNvSpPr txBox="1"/>
          <p:nvPr/>
        </p:nvSpPr>
        <p:spPr>
          <a:xfrm>
            <a:off x="756518" y="155759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Blockchain alapú nyomon követés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: egy megváltoztathatatlan, biztonságos, a megosztott bizalmon alapuló, átlátható elektronikus nyomon követési rendszer.</a:t>
            </a: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85480" algn="just">
              <a:lnSpc>
                <a:spcPct val="90000"/>
              </a:lnSpc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Blockchain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: egy elosztott adatbázis, amely egy folyamatosan növekvő, adatblokkokból álló listát tart nyilván; az összes adatot blokkok sorrendjében, egy számítógépes hálózatban az összes gépen, decentralizáltan tárolja.</a:t>
            </a:r>
          </a:p>
          <a:p>
            <a:pPr marL="285840" lvl="0" indent="-285480" algn="just">
              <a:lnSpc>
                <a:spcPct val="90000"/>
              </a:lnSpc>
              <a:spcBef>
                <a:spcPts val="1001"/>
              </a:spcBef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GS1: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szabványokat fejlesztő és a szabványokhoz kapcsolódó szolgáltatásokat kínáló nemzetközi szektorsemleges szervezet, amely 113 nemzeti tagszervezetén, illetve közvetlen kapcsolatain keresztül 150 országban van jelen.</a:t>
            </a:r>
          </a:p>
          <a:p>
            <a:pPr marL="285840" lvl="0" indent="-285480" algn="just">
              <a:lnSpc>
                <a:spcPct val="90000"/>
              </a:lnSpc>
              <a:spcBef>
                <a:spcPts val="1001"/>
              </a:spcBef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Kereskedelmi szabványok: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nemzetközi élelmiszer-kereskedők beszállítókkal szembeni minőségügyi követelményeinek rendszere.</a:t>
            </a: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Termékvisszahívás: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Bármilyen intézkedés, amelynek az a célja, hogy a fogyasztók számára </a:t>
            </a:r>
            <a:r>
              <a:rPr lang="hu-HU" sz="1600" b="0" i="1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már elérhető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, megvásárolható termékek visszakerüljenek a gyártóhoz vagy forgalmazóhoz. Nem tévesztendő össze a </a:t>
            </a:r>
            <a:r>
              <a:rPr lang="hu-HU" sz="1600" b="1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termék forgalmazásának felfüggesztés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ével, ami a olyan intézkedés, amelynek célja, hogy </a:t>
            </a:r>
            <a:r>
              <a:rPr lang="hu-HU" sz="1600" b="0" i="1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megelőzze</a:t>
            </a:r>
            <a:r>
              <a:rPr lang="hu-HU" sz="1600" b="0" i="0" u="none" strike="noStrike" cap="none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a fogyasztóra veszélyes termék értékesítését, bemutatását és ajánlását.</a:t>
            </a: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C9E49"/>
              </a:buClr>
              <a:buSzPts val="1600"/>
              <a:buFont typeface="Arial"/>
              <a:buChar char="•"/>
            </a:pPr>
            <a:endParaRPr sz="1600" b="0" i="0" u="none" strike="noStrike" cap="none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50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Fogalomtár 2.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48360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1"/>
          <p:cNvSpPr txBox="1"/>
          <p:nvPr/>
        </p:nvSpPr>
        <p:spPr>
          <a:xfrm>
            <a:off x="756518" y="1534288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Ellátási lánc (</a:t>
            </a:r>
            <a:r>
              <a:rPr lang="hu-HU" sz="16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Supply</a:t>
            </a: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1" dirty="0" err="1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Chain</a:t>
            </a: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 – SC):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nyersanyag-kitermeléstől a késztermékeknek a végfelhasználókhoz történő kiszállításáig tartó üzleti folyamat, illetve magába foglalja a termékhez kapcsolódó különböző szolgáltatásokat (szervizszolgáltatások, hulladékkezelés, újrahasznosítás).</a:t>
            </a:r>
          </a:p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Egy lépés előre, egy lépés hátra elv: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termőföldtől az asztalig tartó ellátási lánc valamennyi tagja igazolni tudja, hogy honnan származnak a felhasznált anyagok, forgalmazott félkész vagy késztermékek, illetve azt, hogy kinek adta tovább.</a:t>
            </a:r>
          </a:p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RASFF: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Európai Bizottság által működtetett, az élelmiszerekre és takarmányokra vonatkozó gyors riasztási rendszer.</a:t>
            </a:r>
          </a:p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FELIR: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az élelmiszerlánc-felügyeleti szerv (NÉBIH) által létrehozott és működtetett élelmiszerlánc-felügyeleti információs rendszer.</a:t>
            </a:r>
          </a:p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NÉBIH (Nemzeti Élelmiszerlánc-biztonsági Hivatal): </a:t>
            </a:r>
            <a:r>
              <a:rPr lang="hu-HU" sz="1600" dirty="0">
                <a:solidFill>
                  <a:srgbClr val="1C9E49"/>
                </a:solidFill>
                <a:latin typeface="Calibri"/>
                <a:ea typeface="Calibri"/>
                <a:cs typeface="Calibri"/>
                <a:sym typeface="Calibri"/>
              </a:rPr>
              <a:t>a magyarországi élelmiszerlánc-biztonsági központi hatóság.</a:t>
            </a:r>
          </a:p>
          <a:p>
            <a:pPr marL="286110" lvl="0" indent="-285750" algn="just">
              <a:lnSpc>
                <a:spcPct val="90000"/>
              </a:lnSpc>
              <a:buClr>
                <a:srgbClr val="1C9E49"/>
              </a:buClr>
              <a:buSzPts val="1600"/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1C9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51"/>
          <p:cNvSpPr txBox="1">
            <a:spLocks noGrp="1"/>
          </p:cNvSpPr>
          <p:nvPr>
            <p:ph type="title"/>
          </p:nvPr>
        </p:nvSpPr>
        <p:spPr>
          <a:xfrm>
            <a:off x="751601" y="292977"/>
            <a:ext cx="9221375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Fogalomtár 3.</a:t>
            </a:r>
            <a:endParaRPr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Tag-</a:t>
            </a:r>
            <a:r>
              <a:rPr lang="hu-HU" dirty="0" err="1"/>
              <a:t>ek</a:t>
            </a:r>
            <a:endParaRPr dirty="0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9D6FB486-8B2C-F547-A07E-E2726B2B9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/>
              <a:t>Élelmiszer-minőség</a:t>
            </a:r>
            <a:endParaRPr lang="en-GB" dirty="0"/>
          </a:p>
          <a:p>
            <a:r>
              <a:rPr lang="en-GB" dirty="0" err="1"/>
              <a:t>Élelmiszer-biztonság</a:t>
            </a:r>
            <a:endParaRPr lang="en-GB" dirty="0"/>
          </a:p>
          <a:p>
            <a:r>
              <a:rPr lang="en-GB" dirty="0" err="1"/>
              <a:t>Hitelesség</a:t>
            </a:r>
            <a:endParaRPr lang="en-GB" dirty="0"/>
          </a:p>
          <a:p>
            <a:r>
              <a:rPr lang="en-GB" dirty="0" err="1"/>
              <a:t>Eredet</a:t>
            </a:r>
            <a:endParaRPr lang="en-GB" dirty="0"/>
          </a:p>
          <a:p>
            <a:r>
              <a:rPr lang="en-GB" dirty="0" err="1"/>
              <a:t>Kettős</a:t>
            </a:r>
            <a:r>
              <a:rPr lang="en-GB" dirty="0"/>
              <a:t> </a:t>
            </a:r>
            <a:r>
              <a:rPr lang="en-GB" dirty="0" err="1"/>
              <a:t>minőség</a:t>
            </a:r>
            <a:endParaRPr lang="en-GB" dirty="0"/>
          </a:p>
          <a:p>
            <a:r>
              <a:rPr lang="en-GB" dirty="0" err="1"/>
              <a:t>Nyomon</a:t>
            </a:r>
            <a:r>
              <a:rPr lang="en-GB" dirty="0"/>
              <a:t> </a:t>
            </a:r>
            <a:r>
              <a:rPr lang="en-GB" dirty="0" err="1"/>
              <a:t>követés</a:t>
            </a:r>
            <a:endParaRPr lang="en-GB" dirty="0"/>
          </a:p>
          <a:p>
            <a:r>
              <a:rPr lang="en-GB" dirty="0" err="1"/>
              <a:t>Visszakövethetőség</a:t>
            </a:r>
            <a:endParaRPr lang="en-GB" dirty="0"/>
          </a:p>
          <a:p>
            <a:r>
              <a:rPr lang="en-GB" dirty="0" err="1"/>
              <a:t>Előrejelzés</a:t>
            </a:r>
            <a:endParaRPr lang="en-GB" dirty="0"/>
          </a:p>
          <a:p>
            <a:r>
              <a:rPr lang="en-GB" dirty="0" err="1"/>
              <a:t>Információ</a:t>
            </a:r>
            <a:endParaRPr lang="en-GB" dirty="0"/>
          </a:p>
          <a:p>
            <a:r>
              <a:rPr lang="en-GB" dirty="0" err="1"/>
              <a:t>Adat</a:t>
            </a:r>
            <a:endParaRPr lang="en-GB" dirty="0"/>
          </a:p>
          <a:p>
            <a:r>
              <a:rPr lang="en-GB" dirty="0" err="1"/>
              <a:t>Globális</a:t>
            </a:r>
            <a:r>
              <a:rPr lang="en-GB" dirty="0"/>
              <a:t> </a:t>
            </a:r>
            <a:r>
              <a:rPr lang="en-GB" dirty="0" err="1"/>
              <a:t>kereskedelem</a:t>
            </a:r>
            <a:endParaRPr lang="en-GB" dirty="0"/>
          </a:p>
          <a:p>
            <a:r>
              <a:rPr lang="en-GB" dirty="0" err="1"/>
              <a:t>Rövid</a:t>
            </a:r>
            <a:r>
              <a:rPr lang="en-GB" dirty="0"/>
              <a:t> </a:t>
            </a:r>
            <a:r>
              <a:rPr lang="en-GB" dirty="0" err="1"/>
              <a:t>Ellátási</a:t>
            </a:r>
            <a:r>
              <a:rPr lang="en-GB" dirty="0"/>
              <a:t> </a:t>
            </a:r>
            <a:r>
              <a:rPr lang="en-GB" dirty="0" err="1"/>
              <a:t>Lánc</a:t>
            </a:r>
            <a:r>
              <a:rPr lang="en-GB" dirty="0"/>
              <a:t> (REL)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40067A2-A8E0-D946-8E3D-C540E5E8B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/>
              <a:t>Hamisítás</a:t>
            </a:r>
            <a:r>
              <a:rPr lang="en-GB" dirty="0"/>
              <a:t>, </a:t>
            </a:r>
            <a:r>
              <a:rPr lang="en-GB" dirty="0" err="1"/>
              <a:t>csalás</a:t>
            </a:r>
            <a:endParaRPr lang="en-GB" dirty="0"/>
          </a:p>
          <a:p>
            <a:r>
              <a:rPr lang="en-GB" dirty="0" err="1"/>
              <a:t>Szándékos</a:t>
            </a:r>
            <a:r>
              <a:rPr lang="en-GB" dirty="0"/>
              <a:t> </a:t>
            </a:r>
            <a:r>
              <a:rPr lang="en-GB" dirty="0" err="1"/>
              <a:t>károkozás</a:t>
            </a:r>
            <a:endParaRPr lang="en-GB" dirty="0"/>
          </a:p>
          <a:p>
            <a:r>
              <a:rPr lang="en-GB" dirty="0"/>
              <a:t>RASFF</a:t>
            </a:r>
          </a:p>
          <a:p>
            <a:r>
              <a:rPr lang="en-GB" dirty="0"/>
              <a:t>NÉBIH</a:t>
            </a:r>
          </a:p>
          <a:p>
            <a:r>
              <a:rPr lang="en-GB" dirty="0" err="1"/>
              <a:t>Kereskedelmi</a:t>
            </a:r>
            <a:r>
              <a:rPr lang="en-GB" dirty="0"/>
              <a:t> </a:t>
            </a:r>
            <a:r>
              <a:rPr lang="en-GB" dirty="0" err="1"/>
              <a:t>szabványok</a:t>
            </a:r>
            <a:endParaRPr lang="en-GB" dirty="0"/>
          </a:p>
          <a:p>
            <a:r>
              <a:rPr lang="en-GB" dirty="0"/>
              <a:t>IFS</a:t>
            </a:r>
          </a:p>
          <a:p>
            <a:r>
              <a:rPr lang="en-GB" dirty="0"/>
              <a:t>TFMS</a:t>
            </a:r>
          </a:p>
          <a:p>
            <a:r>
              <a:rPr lang="en-GB" dirty="0"/>
              <a:t>BRC</a:t>
            </a:r>
          </a:p>
          <a:p>
            <a:r>
              <a:rPr lang="en-GB" dirty="0"/>
              <a:t>ISO</a:t>
            </a:r>
          </a:p>
          <a:p>
            <a:r>
              <a:rPr lang="en-GB" dirty="0" err="1"/>
              <a:t>Digitalizáció</a:t>
            </a:r>
            <a:endParaRPr lang="en-GB" dirty="0"/>
          </a:p>
          <a:p>
            <a:r>
              <a:rPr lang="en-GB" dirty="0"/>
              <a:t>Blockchain</a:t>
            </a:r>
          </a:p>
          <a:p>
            <a:r>
              <a:rPr lang="en-GB" dirty="0"/>
              <a:t>GS1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91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Kettős minőség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A minőség a legértékesebb tulajdonságok közé tartozik</a:t>
            </a:r>
          </a:p>
          <a:p>
            <a:pPr indent="-457200"/>
            <a:r>
              <a:rPr lang="hu-HU" dirty="0"/>
              <a:t>Azonban objektív meghatározása nagy kihívást jelent. </a:t>
            </a:r>
          </a:p>
          <a:p>
            <a:pPr indent="-457200"/>
            <a:r>
              <a:rPr lang="hu-HU" dirty="0"/>
              <a:t>Aggályok: hazai piacon azonos csomagolással és márkával forgalmazott termékek, de összetételük/minőségük különbözik a szomszédos piacokon forgalmazott termékektől. </a:t>
            </a:r>
          </a:p>
          <a:p>
            <a:pPr indent="-457200"/>
            <a:r>
              <a:rPr lang="hu-HU" dirty="0"/>
              <a:t>Ez a megkülönböztetés tisztességtelen kereskedelmi gyakorlatot jelenthet.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1260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Élelmiszer-minőség és nyomon követés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A minőség több tényezője is igényli, hogy a termék és az azt kísérő információk hitelesen nyomon követhetőek legyenek</a:t>
            </a:r>
          </a:p>
          <a:p>
            <a:pPr lvl="1" indent="-457200"/>
            <a:r>
              <a:rPr lang="hu-HU" dirty="0"/>
              <a:t>pl. hitelesség, eredet, biztonsági és minőségi paraméterek változásai stb.</a:t>
            </a:r>
          </a:p>
          <a:p>
            <a:pPr indent="-457200"/>
            <a:r>
              <a:rPr lang="hu-HU" dirty="0"/>
              <a:t>Emellett az élelmiszer-biztonság megteremtésének egyik legfontosabb eszköze: „</a:t>
            </a:r>
            <a:r>
              <a:rPr lang="hu-HU" i="1" dirty="0"/>
              <a:t>Az élelmiszer-biztonság szavatolásának alapvető eleme az élelmiszerek és az élelmiszer-összetevők nyomon követhetősége az élelmiszerláncon belül.” </a:t>
            </a:r>
            <a:r>
              <a:rPr lang="hu-HU" dirty="0"/>
              <a:t>(852/2004/EK rendelet)</a:t>
            </a:r>
          </a:p>
          <a:p>
            <a:pPr indent="-457200"/>
            <a:endParaRPr lang="hu-HU" dirty="0"/>
          </a:p>
          <a:p>
            <a:pPr marL="0" lvl="0" indent="0">
              <a:buNone/>
            </a:pPr>
            <a:endParaRPr lang="hu-HU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hu-HU" sz="4400" dirty="0"/>
              <a:t>Nyomon követés</a:t>
            </a:r>
            <a:endParaRPr sz="4400" dirty="0"/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600" b="1" dirty="0"/>
          </a:p>
          <a:p>
            <a:pPr marL="278606" indent="-278606">
              <a:spcBef>
                <a:spcPts val="600"/>
              </a:spcBef>
              <a:defRPr sz="1800"/>
            </a:pPr>
            <a:r>
              <a:rPr lang="hu-HU" sz="2600" b="1" dirty="0"/>
              <a:t>Nagyon fontos és divatos téma</a:t>
            </a:r>
            <a:endParaRPr sz="2600" dirty="0"/>
          </a:p>
          <a:p>
            <a:pPr marL="278606" indent="-278606">
              <a:spcBef>
                <a:spcPts val="600"/>
              </a:spcBef>
              <a:defRPr sz="1800"/>
            </a:pPr>
            <a:r>
              <a:rPr lang="hu-HU" sz="2600" dirty="0"/>
              <a:t>Okai</a:t>
            </a:r>
            <a:r>
              <a:rPr sz="2600" dirty="0"/>
              <a:t>:</a:t>
            </a:r>
          </a:p>
          <a:p>
            <a:pPr marL="681717" lvl="1" indent="-224517">
              <a:defRPr sz="1800"/>
            </a:pPr>
            <a:r>
              <a:rPr lang="hu-HU" sz="2200" dirty="0"/>
              <a:t>Gazdasági érdekek</a:t>
            </a:r>
          </a:p>
          <a:p>
            <a:pPr marL="681717" lvl="1" indent="-224517">
              <a:defRPr sz="1800"/>
            </a:pPr>
            <a:r>
              <a:rPr lang="hu-HU" sz="2200" dirty="0" err="1"/>
              <a:t>Globalizált</a:t>
            </a:r>
            <a:r>
              <a:rPr lang="hu-HU" sz="2200" dirty="0"/>
              <a:t> nemzetközi élelmiszer-kereskedelem</a:t>
            </a:r>
          </a:p>
          <a:p>
            <a:pPr marL="681717" lvl="1" indent="-224517">
              <a:defRPr sz="1800"/>
            </a:pPr>
            <a:r>
              <a:rPr lang="hu-HU" sz="2200" dirty="0"/>
              <a:t>A fogyasztók elvárásai</a:t>
            </a:r>
          </a:p>
          <a:p>
            <a:pPr marL="681717" lvl="1" indent="-224517">
              <a:defRPr sz="1800"/>
            </a:pPr>
            <a:r>
              <a:rPr lang="hu-HU" sz="2200" dirty="0"/>
              <a:t>A hatósági ellenőrzés szabályai és intézkedései</a:t>
            </a:r>
          </a:p>
          <a:p>
            <a:pPr marL="681717" lvl="1" indent="-224517">
              <a:defRPr sz="1800"/>
            </a:pPr>
            <a:r>
              <a:rPr lang="hu-HU" sz="2200" dirty="0"/>
              <a:t>A hamisítás és csalás elleni küzdelem</a:t>
            </a:r>
          </a:p>
          <a:p>
            <a:pPr marL="681717" lvl="1" indent="-224517">
              <a:defRPr sz="1800"/>
            </a:pPr>
            <a:r>
              <a:rPr lang="hu-HU" sz="2200" dirty="0"/>
              <a:t>Márkavédelem</a:t>
            </a:r>
            <a:endParaRPr sz="2200" dirty="0"/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888888"/>
                </a:solidFill>
              </a:rPr>
              <a:t>9</a:t>
            </a:fld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247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5B9083384C36478133735CD5B9BF6B" ma:contentTypeVersion="2" ma:contentTypeDescription="Create a new document." ma:contentTypeScope="" ma:versionID="cb9739be65d60f9e8cd1f5c79a2bae58">
  <xsd:schema xmlns:xsd="http://www.w3.org/2001/XMLSchema" xmlns:xs="http://www.w3.org/2001/XMLSchema" xmlns:p="http://schemas.microsoft.com/office/2006/metadata/properties" xmlns:ns2="198898e6-1fcf-4895-860a-479ef3b65493" targetNamespace="http://schemas.microsoft.com/office/2006/metadata/properties" ma:root="true" ma:fieldsID="09ec211614db496541cdc2dbe331b4be" ns2:_="">
    <xsd:import namespace="198898e6-1fcf-4895-860a-479ef3b654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8898e6-1fcf-4895-860a-479ef3b654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DF3591-EBF1-4CD7-AEF6-CBF34849DB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8898e6-1fcf-4895-860a-479ef3b654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96617C-85BC-41CB-B341-E81201C23F0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3D30332-A3EB-48B2-A15C-50AC5D416E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6620</TotalTime>
  <Words>5227</Words>
  <Application>Microsoft Macintosh PowerPoint</Application>
  <PresentationFormat>Szélesvásznú</PresentationFormat>
  <Paragraphs>829</Paragraphs>
  <Slides>69</Slides>
  <Notes>59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69</vt:i4>
      </vt:variant>
    </vt:vector>
  </HeadingPairs>
  <TitlesOfParts>
    <vt:vector size="76" baseType="lpstr">
      <vt:lpstr>Arial</vt:lpstr>
      <vt:lpstr>Calibri</vt:lpstr>
      <vt:lpstr>Helvetica Neue Light</vt:lpstr>
      <vt:lpstr>Noto Sans Symbols</vt:lpstr>
      <vt:lpstr>Times New Roman</vt:lpstr>
      <vt:lpstr>Verdana</vt:lpstr>
      <vt:lpstr>Office-téma</vt:lpstr>
      <vt:lpstr>Élelmiszeripar, minőségbiztosítás (digitális nyomon követési rendszerek)</vt:lpstr>
      <vt:lpstr>Tartalomjegyzék</vt:lpstr>
      <vt:lpstr>Témaspecifikus szakmai kérdések</vt:lpstr>
      <vt:lpstr>Mi az élelmiszer-minőség?</vt:lpstr>
      <vt:lpstr>Mi az élelmiszer-minőség?</vt:lpstr>
      <vt:lpstr>Az élelmiszer-minőség dimenziói</vt:lpstr>
      <vt:lpstr>Kettős minőség</vt:lpstr>
      <vt:lpstr>Élelmiszer-minőség és nyomon követés</vt:lpstr>
      <vt:lpstr>Nyomon követés</vt:lpstr>
      <vt:lpstr>Mit jelent a nyomon követés?</vt:lpstr>
      <vt:lpstr>A nyomon követhetőség két iránya</vt:lpstr>
      <vt:lpstr>Élelmiszer = Termék + Információ</vt:lpstr>
      <vt:lpstr>Az élelmiszerek nyomon követésének sajátosságai</vt:lpstr>
      <vt:lpstr>Az élelmiszerek nyomon követésének kihívásai</vt:lpstr>
      <vt:lpstr>Komplex ellátási láncok és nem várt események</vt:lpstr>
      <vt:lpstr>Rövid ellátási láncok (REL)</vt:lpstr>
      <vt:lpstr>A rövid ellátási láncok helye és jelentősége az élelmiszer-ellátás szintjén</vt:lpstr>
      <vt:lpstr>A REL lehet közvetlen vagy kis számú közvetítőn keresztül </vt:lpstr>
      <vt:lpstr>A közvetlen értékesítési csatornák hagyományos és modern fajtái</vt:lpstr>
      <vt:lpstr>Rövid ellátási láncok (REL)</vt:lpstr>
      <vt:lpstr>Hamisítás és csalás</vt:lpstr>
      <vt:lpstr>Szándékos károkozás</vt:lpstr>
      <vt:lpstr>Kapcsolódó jogszabályok</vt:lpstr>
      <vt:lpstr>Kapcsolódó jogszabályok</vt:lpstr>
      <vt:lpstr>Kapcsolódó jogszabályok</vt:lpstr>
      <vt:lpstr>Kapcsolódó jogszabályok</vt:lpstr>
      <vt:lpstr>Kereskedelmi szabványok előírásai</vt:lpstr>
      <vt:lpstr>Kereskedelmi szabványok előírásai</vt:lpstr>
      <vt:lpstr>Azonosítás és nyomon követés főbb elemei</vt:lpstr>
      <vt:lpstr>Nyomon követés alapvető kérdései</vt:lpstr>
      <vt:lpstr>Azonosítási szintek</vt:lpstr>
      <vt:lpstr>A nyomon követési adatok pontossága</vt:lpstr>
      <vt:lpstr>A nyomon követési adatok forrása</vt:lpstr>
      <vt:lpstr>Papír alapú vagy digitalizált nyomon követés?</vt:lpstr>
      <vt:lpstr>Nyomon követési adatok megosztása</vt:lpstr>
      <vt:lpstr>Blockchain alapú nyomon követés</vt:lpstr>
      <vt:lpstr>Jó gyakorlatok / esettanulmányok</vt:lpstr>
      <vt:lpstr>Zöldség és gyümölcs ellátási lánc </vt:lpstr>
      <vt:lpstr>Zöldség és gyümölcs ellátási lánc</vt:lpstr>
      <vt:lpstr>Zöldség és gyümölcs ellátási lánc</vt:lpstr>
      <vt:lpstr>Zöldség és gyümölcs ellátási lánc</vt:lpstr>
      <vt:lpstr>Zöldség és gyümölcs ellátási lánc</vt:lpstr>
      <vt:lpstr>Zöldség és gyümölcs ellátási lánc</vt:lpstr>
      <vt:lpstr>Zöldség és gyümölcs ellátási lánc</vt:lpstr>
      <vt:lpstr>Zöldség és gyümölcs ellátási lánc</vt:lpstr>
      <vt:lpstr>Friss hús és húskészítmény ellátási lánc</vt:lpstr>
      <vt:lpstr>Friss hús és húskészítmény ellátási lánc</vt:lpstr>
      <vt:lpstr>Friss hús és húskészítmény ellátási lánc</vt:lpstr>
      <vt:lpstr>Friss hús és húskészítmény ellátási lánc</vt:lpstr>
      <vt:lpstr>Friss hús és húskészítmény ellátási lánc</vt:lpstr>
      <vt:lpstr>Friss hús és húskészítmény ellátási lánc</vt:lpstr>
      <vt:lpstr>Friss hús és húskészítmény ellátási lánc</vt:lpstr>
      <vt:lpstr>Példák rövid ellátási láncra</vt:lpstr>
      <vt:lpstr>PowerPoint-bemutató</vt:lpstr>
      <vt:lpstr>PowerPoint-bemutató</vt:lpstr>
      <vt:lpstr>Gazdaságon belül: Szedd magad és helyi értékesítés </vt:lpstr>
      <vt:lpstr>Összegzés</vt:lpstr>
      <vt:lpstr>Nemmegfelelőségek</vt:lpstr>
      <vt:lpstr>Költségek és megtérülésük</vt:lpstr>
      <vt:lpstr>Gyakorlati jellegű kérdések</vt:lpstr>
      <vt:lpstr>Gyakorlati jellegű kérdések</vt:lpstr>
      <vt:lpstr>Gyakorlati jellegű kérdések</vt:lpstr>
      <vt:lpstr>Gyakorlati jellegű kérdések</vt:lpstr>
      <vt:lpstr>Gyakorlati jellegű kérdések</vt:lpstr>
      <vt:lpstr>Felhasznált irodalmi hivatkozások jegyzéke</vt:lpstr>
      <vt:lpstr>Fogalomtár 1.</vt:lpstr>
      <vt:lpstr>Fogalomtár 2.</vt:lpstr>
      <vt:lpstr>Fogalomtár 3.</vt:lpstr>
      <vt:lpstr>Tag-ek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Élelmiszeripar, minőségbiztosítás (digitális nyomonkövetési rendszerek)</dc:title>
  <dc:creator>Péter Varga</dc:creator>
  <cp:lastModifiedBy>Dr. Józwiak Ákos</cp:lastModifiedBy>
  <cp:revision>122</cp:revision>
  <dcterms:created xsi:type="dcterms:W3CDTF">2021-04-21T15:27:09Z</dcterms:created>
  <dcterms:modified xsi:type="dcterms:W3CDTF">2021-06-29T21:17:38Z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0x010100445B9083384C36478133735CD5B9BF6B</vt:lpwstr>
  </property>
</Properties>
</file>