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3"/>
  </p:notesMasterIdLst>
  <p:sldIdLst>
    <p:sldId id="256" r:id="rId2"/>
    <p:sldId id="257" r:id="rId3"/>
    <p:sldId id="261" r:id="rId4"/>
    <p:sldId id="258" r:id="rId5"/>
    <p:sldId id="259" r:id="rId6"/>
    <p:sldId id="285" r:id="rId7"/>
    <p:sldId id="286" r:id="rId8"/>
    <p:sldId id="287" r:id="rId9"/>
    <p:sldId id="288" r:id="rId10"/>
    <p:sldId id="289" r:id="rId11"/>
    <p:sldId id="290" r:id="rId12"/>
    <p:sldId id="291" r:id="rId13"/>
    <p:sldId id="267" r:id="rId14"/>
    <p:sldId id="292" r:id="rId15"/>
    <p:sldId id="293" r:id="rId16"/>
    <p:sldId id="294" r:id="rId17"/>
    <p:sldId id="301" r:id="rId18"/>
    <p:sldId id="300" r:id="rId19"/>
    <p:sldId id="299" r:id="rId20"/>
    <p:sldId id="298" r:id="rId21"/>
    <p:sldId id="297" r:id="rId22"/>
    <p:sldId id="296" r:id="rId23"/>
    <p:sldId id="295" r:id="rId24"/>
    <p:sldId id="307" r:id="rId25"/>
    <p:sldId id="260" r:id="rId26"/>
    <p:sldId id="280" r:id="rId27"/>
    <p:sldId id="281" r:id="rId28"/>
    <p:sldId id="262" r:id="rId29"/>
    <p:sldId id="282" r:id="rId30"/>
    <p:sldId id="263" r:id="rId31"/>
    <p:sldId id="274" r:id="rId32"/>
    <p:sldId id="264" r:id="rId33"/>
    <p:sldId id="275" r:id="rId34"/>
    <p:sldId id="302" r:id="rId35"/>
    <p:sldId id="304" r:id="rId36"/>
    <p:sldId id="305" r:id="rId37"/>
    <p:sldId id="306" r:id="rId38"/>
    <p:sldId id="265" r:id="rId39"/>
    <p:sldId id="276" r:id="rId40"/>
    <p:sldId id="277" r:id="rId41"/>
    <p:sldId id="266" r:id="rId42"/>
    <p:sldId id="278" r:id="rId43"/>
    <p:sldId id="311" r:id="rId44"/>
    <p:sldId id="309" r:id="rId45"/>
    <p:sldId id="310" r:id="rId46"/>
    <p:sldId id="284" r:id="rId47"/>
    <p:sldId id="308" r:id="rId48"/>
    <p:sldId id="270" r:id="rId49"/>
    <p:sldId id="279" r:id="rId50"/>
    <p:sldId id="312" r:id="rId51"/>
    <p:sldId id="272" r:id="rId5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YgChDxrHdlbjqiZlReiv6js5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E4A"/>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8" autoAdjust="0"/>
    <p:restoredTop sz="94624"/>
  </p:normalViewPr>
  <p:slideViewPr>
    <p:cSldViewPr snapToGrid="0">
      <p:cViewPr varScale="1">
        <p:scale>
          <a:sx n="90" d="100"/>
          <a:sy n="90" d="100"/>
        </p:scale>
        <p:origin x="9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46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F8E993-DD7A-4F54-9387-EE014C1CF332}" type="slidenum">
              <a:rPr lang="hu-HU" altLang="en-US"/>
              <a:pPr eaLnBrk="1" hangingPunct="1"/>
              <a:t>12</a:t>
            </a:fld>
            <a:endParaRPr lang="hu-HU" altLang="en-US"/>
          </a:p>
        </p:txBody>
      </p:sp>
      <p:sp>
        <p:nvSpPr>
          <p:cNvPr id="60419" name="Rectangle 2"/>
          <p:cNvSpPr>
            <a:spLocks noGrp="1" noRot="1" noChangeAspect="1" noChangeArrowheads="1" noTextEdit="1"/>
          </p:cNvSpPr>
          <p:nvPr>
            <p:ph type="sldImg"/>
          </p:nvPr>
        </p:nvSpPr>
        <p:spPr>
          <a:xfrm>
            <a:off x="381000" y="685800"/>
            <a:ext cx="6096000" cy="342900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en-US">
                <a:latin typeface="Arial" panose="020B0604020202020204" pitchFamily="34" charset="0"/>
              </a:rPr>
              <a:t>Kettős szénhidrátok: két monoszacharidból képzdnek vízkilépéssel</a:t>
            </a:r>
          </a:p>
          <a:p>
            <a:pPr eaLnBrk="1" hangingPunct="1"/>
            <a:r>
              <a:rPr lang="hu-HU" altLang="en-US">
                <a:latin typeface="Arial" panose="020B0604020202020204" pitchFamily="34" charset="0"/>
              </a:rPr>
              <a:t>Összetett szénhidrátok – poliszacharidok +dextrán, pektin</a:t>
            </a:r>
          </a:p>
        </p:txBody>
      </p:sp>
    </p:spTree>
    <p:extLst>
      <p:ext uri="{BB962C8B-B14F-4D97-AF65-F5344CB8AC3E}">
        <p14:creationId xmlns:p14="http://schemas.microsoft.com/office/powerpoint/2010/main" val="2010840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D9830E-DBBC-4737-9427-10CD3E4D85FF}" type="slidenum">
              <a:rPr lang="hu-HU" altLang="en-US"/>
              <a:pPr eaLnBrk="1" hangingPunct="1"/>
              <a:t>14</a:t>
            </a:fld>
            <a:endParaRPr lang="hu-HU" altLang="en-US"/>
          </a:p>
        </p:txBody>
      </p:sp>
      <p:sp>
        <p:nvSpPr>
          <p:cNvPr id="66563" name="Rectangle 2"/>
          <p:cNvSpPr>
            <a:spLocks noGrp="1" noRot="1" noChangeAspect="1" noChangeArrowheads="1" noTextEdit="1"/>
          </p:cNvSpPr>
          <p:nvPr>
            <p:ph type="sldImg"/>
          </p:nvPr>
        </p:nvSpPr>
        <p:spPr>
          <a:xfrm>
            <a:off x="381000" y="685800"/>
            <a:ext cx="6096000"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en-US">
                <a:latin typeface="Arial" panose="020B0604020202020204" pitchFamily="34" charset="0"/>
              </a:rPr>
              <a:t>A rostszegény táplálkozás számos betegség kialakulásának a rizikótényezője: vastagbéldaganat, elhízás, emelkedett vérzsírszint, időskori cukorbetegség, érelmeszesedés.</a:t>
            </a:r>
          </a:p>
        </p:txBody>
      </p:sp>
    </p:spTree>
    <p:extLst>
      <p:ext uri="{BB962C8B-B14F-4D97-AF65-F5344CB8AC3E}">
        <p14:creationId xmlns:p14="http://schemas.microsoft.com/office/powerpoint/2010/main" val="124482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HU" dirty="0"/>
          </a:p>
        </p:txBody>
      </p:sp>
    </p:spTree>
    <p:extLst>
      <p:ext uri="{BB962C8B-B14F-4D97-AF65-F5344CB8AC3E}">
        <p14:creationId xmlns:p14="http://schemas.microsoft.com/office/powerpoint/2010/main" val="3430815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ímdia"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363230" y="3491508"/>
            <a:ext cx="9144000" cy="5378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pic>
        <p:nvPicPr>
          <p:cNvPr id="14" name="Google Shape;14;p3" descr="A képen szöveg látható&#10;&#10;Automatikusan generált leírás"/>
          <p:cNvPicPr preferRelativeResize="0"/>
          <p:nvPr/>
        </p:nvPicPr>
        <p:blipFill rotWithShape="1">
          <a:blip r:embed="rId3">
            <a:alphaModFix/>
          </a:blip>
          <a:srcRect/>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
          <p:cNvSpPr txBox="1">
            <a:spLocks noGrp="1"/>
          </p:cNvSpPr>
          <p:nvPr>
            <p:ph type="body" idx="1"/>
          </p:nvPr>
        </p:nvSpPr>
        <p:spPr>
          <a:xfrm rot="5400000">
            <a:off x="3923681" y="-1776509"/>
            <a:ext cx="4351338" cy="11555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1850" y="996307"/>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831850" y="3876032"/>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321547" y="1825625"/>
            <a:ext cx="569825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
          <p:cNvSpPr txBox="1">
            <a:spLocks noGrp="1"/>
          </p:cNvSpPr>
          <p:nvPr>
            <p:ph type="body" idx="2"/>
          </p:nvPr>
        </p:nvSpPr>
        <p:spPr>
          <a:xfrm>
            <a:off x="6172200" y="1825625"/>
            <a:ext cx="570495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21548" y="365125"/>
            <a:ext cx="115235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6172200" y="1909187"/>
            <a:ext cx="5672850" cy="58584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7"/>
          <p:cNvSpPr txBox="1">
            <a:spLocks noGrp="1"/>
          </p:cNvSpPr>
          <p:nvPr>
            <p:ph type="body" idx="2"/>
          </p:nvPr>
        </p:nvSpPr>
        <p:spPr>
          <a:xfrm>
            <a:off x="6172200" y="2505075"/>
            <a:ext cx="567285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33" name="Google Shape;33;p7"/>
          <p:cNvSpPr txBox="1">
            <a:spLocks noGrp="1"/>
          </p:cNvSpPr>
          <p:nvPr>
            <p:ph type="body" idx="3"/>
          </p:nvPr>
        </p:nvSpPr>
        <p:spPr>
          <a:xfrm>
            <a:off x="321548" y="1909187"/>
            <a:ext cx="5672852" cy="59588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
          <p:cNvSpPr txBox="1">
            <a:spLocks noGrp="1"/>
          </p:cNvSpPr>
          <p:nvPr>
            <p:ph type="body" idx="4"/>
          </p:nvPr>
        </p:nvSpPr>
        <p:spPr>
          <a:xfrm>
            <a:off x="321548" y="2505075"/>
            <a:ext cx="567285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38"/>
        <p:cNvGrpSpPr/>
        <p:nvPr/>
      </p:nvGrpSpPr>
      <p:grpSpPr>
        <a:xfrm>
          <a:off x="0" y="0"/>
          <a:ext cx="0" cy="0"/>
          <a:chOff x="0" y="0"/>
          <a:chExt cx="0" cy="0"/>
        </a:xfrm>
      </p:grpSpPr>
      <p:sp>
        <p:nvSpPr>
          <p:cNvPr id="39" name="Google Shape;39;p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C9E4A"/>
              </a:buClr>
              <a:buSzPts val="3200"/>
              <a:buChar char="•"/>
              <a:defRPr sz="3200"/>
            </a:lvl1pPr>
            <a:lvl2pPr marL="914400" lvl="1" indent="-406400" algn="l">
              <a:lnSpc>
                <a:spcPct val="90000"/>
              </a:lnSpc>
              <a:spcBef>
                <a:spcPts val="500"/>
              </a:spcBef>
              <a:spcAft>
                <a:spcPts val="0"/>
              </a:spcAft>
              <a:buClr>
                <a:srgbClr val="1C9E4A"/>
              </a:buClr>
              <a:buSzPts val="2800"/>
              <a:buChar char="•"/>
              <a:defRPr sz="2800"/>
            </a:lvl2pPr>
            <a:lvl3pPr marL="1371600" lvl="2" indent="-381000" algn="l">
              <a:lnSpc>
                <a:spcPct val="90000"/>
              </a:lnSpc>
              <a:spcBef>
                <a:spcPts val="500"/>
              </a:spcBef>
              <a:spcAft>
                <a:spcPts val="0"/>
              </a:spcAft>
              <a:buClr>
                <a:srgbClr val="1C9E4A"/>
              </a:buClr>
              <a:buSzPts val="2400"/>
              <a:buChar char="•"/>
              <a:defRPr sz="2400"/>
            </a:lvl3pPr>
            <a:lvl4pPr marL="1828800" lvl="3" indent="-355600" algn="l">
              <a:lnSpc>
                <a:spcPct val="90000"/>
              </a:lnSpc>
              <a:spcBef>
                <a:spcPts val="500"/>
              </a:spcBef>
              <a:spcAft>
                <a:spcPts val="0"/>
              </a:spcAft>
              <a:buClr>
                <a:srgbClr val="1C9E4A"/>
              </a:buClr>
              <a:buSzPts val="2000"/>
              <a:buChar char="•"/>
              <a:defRPr sz="2000"/>
            </a:lvl4pPr>
            <a:lvl5pPr marL="2286000" lvl="4" indent="-355600" algn="l">
              <a:lnSpc>
                <a:spcPct val="90000"/>
              </a:lnSpc>
              <a:spcBef>
                <a:spcPts val="500"/>
              </a:spcBef>
              <a:spcAft>
                <a:spcPts val="0"/>
              </a:spcAft>
              <a:buClr>
                <a:srgbClr val="1C9E4A"/>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C9E4A"/>
              </a:buClr>
              <a:buSzPts val="3200"/>
              <a:buFont typeface="Arial"/>
              <a:buNone/>
              <a:defRPr sz="3200" b="0" i="0" u="none" strike="noStrike" cap="none">
                <a:solidFill>
                  <a:srgbClr val="1C9E4A"/>
                </a:solidFill>
                <a:latin typeface="Calibri"/>
                <a:ea typeface="Calibri"/>
                <a:cs typeface="Calibri"/>
                <a:sym typeface="Calibri"/>
              </a:defRPr>
            </a:lvl1pPr>
            <a:lvl2pPr marR="0" lvl="1" algn="l" rtl="0">
              <a:lnSpc>
                <a:spcPct val="90000"/>
              </a:lnSpc>
              <a:spcBef>
                <a:spcPts val="500"/>
              </a:spcBef>
              <a:spcAft>
                <a:spcPts val="0"/>
              </a:spcAft>
              <a:buClr>
                <a:srgbClr val="1C9E4A"/>
              </a:buClr>
              <a:buSzPts val="2800"/>
              <a:buFont typeface="Arial"/>
              <a:buNone/>
              <a:defRPr sz="2800" b="0" i="0" u="none" strike="noStrike" cap="none">
                <a:solidFill>
                  <a:srgbClr val="1C9E4A"/>
                </a:solidFill>
                <a:latin typeface="Calibri"/>
                <a:ea typeface="Calibri"/>
                <a:cs typeface="Calibri"/>
                <a:sym typeface="Calibri"/>
              </a:defRPr>
            </a:lvl2pPr>
            <a:lvl3pPr marR="0" lvl="2" algn="l" rtl="0">
              <a:lnSpc>
                <a:spcPct val="90000"/>
              </a:lnSpc>
              <a:spcBef>
                <a:spcPts val="500"/>
              </a:spcBef>
              <a:spcAft>
                <a:spcPts val="0"/>
              </a:spcAft>
              <a:buClr>
                <a:srgbClr val="1C9E4A"/>
              </a:buClr>
              <a:buSzPts val="2400"/>
              <a:buFont typeface="Arial"/>
              <a:buNone/>
              <a:defRPr sz="2400" b="0" i="0" u="none" strike="noStrike" cap="none">
                <a:solidFill>
                  <a:srgbClr val="1C9E4A"/>
                </a:solidFill>
                <a:latin typeface="Calibri"/>
                <a:ea typeface="Calibri"/>
                <a:cs typeface="Calibri"/>
                <a:sym typeface="Calibri"/>
              </a:defRPr>
            </a:lvl3pPr>
            <a:lvl4pPr marR="0" lvl="3"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4pPr>
            <a:lvl5pPr marR="0" lvl="4"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1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9E4A"/>
              </a:buClr>
              <a:buSzPts val="3600"/>
              <a:buFont typeface="Calibri"/>
              <a:buNone/>
              <a:defRPr sz="3600" b="1" i="0" u="none" strike="noStrike" cap="none">
                <a:solidFill>
                  <a:srgbClr val="1C9E4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C9E4A"/>
              </a:buClr>
              <a:buSzPts val="2800"/>
              <a:buFont typeface="Arial"/>
              <a:buChar char="•"/>
              <a:defRPr sz="2800" b="0" i="0" u="none" strike="noStrike" cap="none">
                <a:solidFill>
                  <a:srgbClr val="1C9E4A"/>
                </a:solidFill>
                <a:latin typeface="Calibri"/>
                <a:ea typeface="Calibri"/>
                <a:cs typeface="Calibri"/>
                <a:sym typeface="Calibri"/>
              </a:defRPr>
            </a:lvl1pPr>
            <a:lvl2pPr marL="914400" marR="0" lvl="1" indent="-381000" algn="l" rtl="0">
              <a:lnSpc>
                <a:spcPct val="90000"/>
              </a:lnSpc>
              <a:spcBef>
                <a:spcPts val="500"/>
              </a:spcBef>
              <a:spcAft>
                <a:spcPts val="0"/>
              </a:spcAft>
              <a:buClr>
                <a:srgbClr val="1C9E4A"/>
              </a:buClr>
              <a:buSzPts val="2400"/>
              <a:buFont typeface="Arial"/>
              <a:buChar char="•"/>
              <a:defRPr sz="2400" b="0" i="0" u="none" strike="noStrike" cap="none">
                <a:solidFill>
                  <a:srgbClr val="1C9E4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C9E4A"/>
              </a:buClr>
              <a:buSzPts val="20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1C9E4A"/>
                </a:solidFill>
                <a:latin typeface="Calibri"/>
                <a:ea typeface="Calibri"/>
                <a:cs typeface="Calibri"/>
                <a:sym typeface="Calibri"/>
              </a:defRPr>
            </a:lvl1pPr>
            <a:lvl2pPr marL="0" marR="0" lvl="1" indent="0" algn="r" rtl="0">
              <a:spcBef>
                <a:spcPts val="0"/>
              </a:spcBef>
              <a:buNone/>
              <a:defRPr sz="1200" b="1" i="0" u="none" strike="noStrike" cap="none">
                <a:solidFill>
                  <a:srgbClr val="1C9E4A"/>
                </a:solidFill>
                <a:latin typeface="Calibri"/>
                <a:ea typeface="Calibri"/>
                <a:cs typeface="Calibri"/>
                <a:sym typeface="Calibri"/>
              </a:defRPr>
            </a:lvl2pPr>
            <a:lvl3pPr marL="0" marR="0" lvl="2" indent="0" algn="r" rtl="0">
              <a:spcBef>
                <a:spcPts val="0"/>
              </a:spcBef>
              <a:buNone/>
              <a:defRPr sz="1200" b="1" i="0" u="none" strike="noStrike" cap="none">
                <a:solidFill>
                  <a:srgbClr val="1C9E4A"/>
                </a:solidFill>
                <a:latin typeface="Calibri"/>
                <a:ea typeface="Calibri"/>
                <a:cs typeface="Calibri"/>
                <a:sym typeface="Calibri"/>
              </a:defRPr>
            </a:lvl3pPr>
            <a:lvl4pPr marL="0" marR="0" lvl="3" indent="0" algn="r" rtl="0">
              <a:spcBef>
                <a:spcPts val="0"/>
              </a:spcBef>
              <a:buNone/>
              <a:defRPr sz="1200" b="1" i="0" u="none" strike="noStrike" cap="none">
                <a:solidFill>
                  <a:srgbClr val="1C9E4A"/>
                </a:solidFill>
                <a:latin typeface="Calibri"/>
                <a:ea typeface="Calibri"/>
                <a:cs typeface="Calibri"/>
                <a:sym typeface="Calibri"/>
              </a:defRPr>
            </a:lvl4pPr>
            <a:lvl5pPr marL="0" marR="0" lvl="4" indent="0" algn="r" rtl="0">
              <a:spcBef>
                <a:spcPts val="0"/>
              </a:spcBef>
              <a:buNone/>
              <a:defRPr sz="1200" b="1" i="0" u="none" strike="noStrike" cap="none">
                <a:solidFill>
                  <a:srgbClr val="1C9E4A"/>
                </a:solidFill>
                <a:latin typeface="Calibri"/>
                <a:ea typeface="Calibri"/>
                <a:cs typeface="Calibri"/>
                <a:sym typeface="Calibri"/>
              </a:defRPr>
            </a:lvl5pPr>
            <a:lvl6pPr marL="0" marR="0" lvl="5" indent="0" algn="r" rtl="0">
              <a:spcBef>
                <a:spcPts val="0"/>
              </a:spcBef>
              <a:buNone/>
              <a:defRPr sz="1200" b="1" i="0" u="none" strike="noStrike" cap="none">
                <a:solidFill>
                  <a:srgbClr val="1C9E4A"/>
                </a:solidFill>
                <a:latin typeface="Calibri"/>
                <a:ea typeface="Calibri"/>
                <a:cs typeface="Calibri"/>
                <a:sym typeface="Calibri"/>
              </a:defRPr>
            </a:lvl6pPr>
            <a:lvl7pPr marL="0" marR="0" lvl="6" indent="0" algn="r" rtl="0">
              <a:spcBef>
                <a:spcPts val="0"/>
              </a:spcBef>
              <a:buNone/>
              <a:defRPr sz="1200" b="1" i="0" u="none" strike="noStrike" cap="none">
                <a:solidFill>
                  <a:srgbClr val="1C9E4A"/>
                </a:solidFill>
                <a:latin typeface="Calibri"/>
                <a:ea typeface="Calibri"/>
                <a:cs typeface="Calibri"/>
                <a:sym typeface="Calibri"/>
              </a:defRPr>
            </a:lvl7pPr>
            <a:lvl8pPr marL="0" marR="0" lvl="7" indent="0" algn="r" rtl="0">
              <a:spcBef>
                <a:spcPts val="0"/>
              </a:spcBef>
              <a:buNone/>
              <a:defRPr sz="1200" b="1" i="0" u="none" strike="noStrike" cap="none">
                <a:solidFill>
                  <a:srgbClr val="1C9E4A"/>
                </a:solidFill>
                <a:latin typeface="Calibri"/>
                <a:ea typeface="Calibri"/>
                <a:cs typeface="Calibri"/>
                <a:sym typeface="Calibri"/>
              </a:defRPr>
            </a:lvl8pPr>
            <a:lvl9pPr marL="0" marR="0" lvl="8" indent="0" algn="r" rtl="0">
              <a:spcBef>
                <a:spcPts val="0"/>
              </a:spcBef>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9" name="Google Shape;9;p2" descr="A képen szöveg látható&#10;&#10;Automatikusan generált leírás"/>
          <p:cNvPicPr preferRelativeResize="0"/>
          <p:nvPr/>
        </p:nvPicPr>
        <p:blipFill rotWithShape="1">
          <a:blip r:embed="rId13">
            <a:alphaModFix/>
          </a:blip>
          <a:srcRect/>
          <a:stretch/>
        </p:blipFill>
        <p:spPr>
          <a:xfrm>
            <a:off x="1019" y="6290227"/>
            <a:ext cx="2099090" cy="5778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xn--okostnyr-dza6f.hu/" TargetMode="External"/><Relationship Id="rId2" Type="http://schemas.openxmlformats.org/officeDocument/2006/relationships/hyperlink" Target="http://mdosz.hu/"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hyperlink" Target="http://xn--okostnyr-dza6f.hu/" TargetMode="External"/><Relationship Id="rId2" Type="http://schemas.openxmlformats.org/officeDocument/2006/relationships/hyperlink" Target="http://mdosz.hu/"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hyperlink" Target="http://xn--okostnyr-dza6f.hu/" TargetMode="External"/><Relationship Id="rId2" Type="http://schemas.openxmlformats.org/officeDocument/2006/relationships/hyperlink" Target="http://mdosz.hu/"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7.xml"/><Relationship Id="rId16" Type="http://schemas.openxmlformats.org/officeDocument/2006/relationships/image" Target="../media/image32.svg"/><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okostanyer.hu/energiaigeny-kalkulator/" TargetMode="External"/><Relationship Id="rId2" Type="http://schemas.openxmlformats.org/officeDocument/2006/relationships/hyperlink" Target="http://www.okostanyer.hu/bmi-kalkulator/" TargetMode="Externa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hyperlink" Target="https://www.rethinkingdrinking.niaaa.nih.gov/Tools/Calculators/calorie-calculator.aspx"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instagram.com/lilivilaga/?hl=hu" TargetMode="External"/><Relationship Id="rId2" Type="http://schemas.openxmlformats.org/officeDocument/2006/relationships/hyperlink" Target="https://www.instagram.com/diet_etikus/?hl=hu" TargetMode="Externa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hyperlink" Target="https://anchor.fm/ebedszunet-podcast" TargetMode="External"/><Relationship Id="rId4" Type="http://schemas.openxmlformats.org/officeDocument/2006/relationships/hyperlink" Target="https://nlc.hu/cimke/hello-food-podcas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2903/j.efsa.2010.1459" TargetMode="External"/><Relationship Id="rId2" Type="http://schemas.openxmlformats.org/officeDocument/2006/relationships/hyperlink" Target="http://www.fao.org/3/y5740e/y5740e.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
          <p:cNvSpPr txBox="1">
            <a:spLocks noGrp="1"/>
          </p:cNvSpPr>
          <p:nvPr>
            <p:ph type="ctrTitle"/>
          </p:nvPr>
        </p:nvSpPr>
        <p:spPr>
          <a:xfrm>
            <a:off x="1402977"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C9E4A"/>
              </a:buClr>
              <a:buSzPts val="6000"/>
              <a:buFont typeface="Calibri"/>
              <a:buNone/>
            </a:pPr>
            <a:r>
              <a:rPr lang="hu-HU" dirty="0"/>
              <a:t>Táplálkozási Alapismeretek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dirty="0"/>
              <a:t>Miért kell egészségesen táplálkozni?</a:t>
            </a:r>
          </a:p>
        </p:txBody>
      </p:sp>
      <p:sp>
        <p:nvSpPr>
          <p:cNvPr id="6" name="Text Placeholder 5"/>
          <p:cNvSpPr>
            <a:spLocks noGrp="1"/>
          </p:cNvSpPr>
          <p:nvPr>
            <p:ph type="body" idx="1"/>
          </p:nvPr>
        </p:nvSpPr>
        <p:spPr/>
        <p:txBody>
          <a:bodyPr>
            <a:normAutofit lnSpcReduction="10000"/>
          </a:bodyPr>
          <a:lstStyle/>
          <a:p>
            <a:pPr marL="114300" indent="0">
              <a:buNone/>
            </a:pPr>
            <a:r>
              <a:rPr lang="hu-HU" dirty="0"/>
              <a:t>Az élelmiszerek elfogyasztása tápanyagokkal látja el a szervezetünket.</a:t>
            </a:r>
          </a:p>
          <a:p>
            <a:pPr marL="114300" indent="0">
              <a:buNone/>
            </a:pPr>
            <a:endParaRPr lang="hu-HU" dirty="0"/>
          </a:p>
          <a:p>
            <a:pPr marL="114300" indent="0">
              <a:buNone/>
            </a:pPr>
            <a:r>
              <a:rPr lang="hu-HU" dirty="0"/>
              <a:t>A tápanyagok szükségesek ahhoz, hogy szerveink megfelelően működhessenek, és hogy elegendő energiánk legyen ahhoz, hogy aktív életet tudjunk élni.</a:t>
            </a:r>
          </a:p>
          <a:p>
            <a:pPr marL="114300" indent="0">
              <a:buNone/>
            </a:pPr>
            <a:endParaRPr lang="hu-HU" dirty="0"/>
          </a:p>
          <a:p>
            <a:pPr marL="114300" indent="0">
              <a:buNone/>
            </a:pPr>
            <a:r>
              <a:rPr lang="hu-HU" dirty="0"/>
              <a:t>Sokféle tápanyag létezik, de alapvetően 2 csoportba sorolhatjuk őket:</a:t>
            </a:r>
          </a:p>
          <a:p>
            <a:pPr marL="114300" indent="0">
              <a:buNone/>
            </a:pPr>
            <a:r>
              <a:rPr lang="hu-HU" dirty="0"/>
              <a:t>1. Makro (</a:t>
            </a:r>
            <a:r>
              <a:rPr lang="hu-HU" i="1" dirty="0"/>
              <a:t>nagy</a:t>
            </a:r>
            <a:r>
              <a:rPr lang="hu-HU" dirty="0"/>
              <a:t>) tápanyagok – ezekre nagy mennyiségben van szükségünk</a:t>
            </a:r>
          </a:p>
          <a:p>
            <a:pPr marL="114300" indent="0">
              <a:buNone/>
            </a:pPr>
            <a:r>
              <a:rPr lang="hu-HU" dirty="0"/>
              <a:t>2. Mikro (</a:t>
            </a:r>
            <a:r>
              <a:rPr lang="hu-HU" i="1" dirty="0"/>
              <a:t>kicsi</a:t>
            </a:r>
            <a:r>
              <a:rPr lang="hu-HU" dirty="0"/>
              <a:t>) tápanyagok – ezekre kisebb mennyiségben van szükségünk</a:t>
            </a:r>
          </a:p>
        </p:txBody>
      </p:sp>
    </p:spTree>
    <p:extLst>
      <p:ext uri="{BB962C8B-B14F-4D97-AF65-F5344CB8AC3E}">
        <p14:creationId xmlns:p14="http://schemas.microsoft.com/office/powerpoint/2010/main" val="3957423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Makrotápanyagok - áttekintés</a:t>
            </a:r>
          </a:p>
        </p:txBody>
      </p:sp>
      <p:graphicFrame>
        <p:nvGraphicFramePr>
          <p:cNvPr id="4" name="Table 3"/>
          <p:cNvGraphicFramePr>
            <a:graphicFrameLocks noGrp="1"/>
          </p:cNvGraphicFramePr>
          <p:nvPr/>
        </p:nvGraphicFramePr>
        <p:xfrm>
          <a:off x="321547" y="1498600"/>
          <a:ext cx="10515786" cy="4511040"/>
        </p:xfrm>
        <a:graphic>
          <a:graphicData uri="http://schemas.openxmlformats.org/drawingml/2006/table">
            <a:tbl>
              <a:tblPr firstRow="1" bandRow="1">
                <a:tableStyleId>{5C22544A-7EE6-4342-B048-85BDC9FD1C3A}</a:tableStyleId>
              </a:tblPr>
              <a:tblGrid>
                <a:gridCol w="3420720">
                  <a:extLst>
                    <a:ext uri="{9D8B030D-6E8A-4147-A177-3AD203B41FA5}">
                      <a16:colId xmlns:a16="http://schemas.microsoft.com/office/drawing/2014/main" val="2057029850"/>
                    </a:ext>
                  </a:extLst>
                </a:gridCol>
                <a:gridCol w="7095066">
                  <a:extLst>
                    <a:ext uri="{9D8B030D-6E8A-4147-A177-3AD203B41FA5}">
                      <a16:colId xmlns:a16="http://schemas.microsoft.com/office/drawing/2014/main" val="2704762242"/>
                    </a:ext>
                  </a:extLst>
                </a:gridCol>
              </a:tblGrid>
              <a:tr h="370840">
                <a:tc>
                  <a:txBody>
                    <a:bodyPr/>
                    <a:lstStyle/>
                    <a:p>
                      <a:r>
                        <a:rPr lang="hu-HU" sz="2000" b="1" noProof="0" dirty="0"/>
                        <a:t>Tápanyag</a:t>
                      </a:r>
                    </a:p>
                  </a:txBody>
                  <a:tcPr/>
                </a:tc>
                <a:tc>
                  <a:txBody>
                    <a:bodyPr/>
                    <a:lstStyle/>
                    <a:p>
                      <a:r>
                        <a:rPr lang="hu-HU" sz="2000" noProof="0" dirty="0"/>
                        <a:t>Legfontosabb</a:t>
                      </a:r>
                      <a:r>
                        <a:rPr lang="hu-HU" sz="2000" baseline="0" noProof="0" dirty="0"/>
                        <a:t> szerepe a szervezetben</a:t>
                      </a:r>
                      <a:endParaRPr lang="hu-HU" sz="2000" noProof="0" dirty="0"/>
                    </a:p>
                  </a:txBody>
                  <a:tcPr/>
                </a:tc>
                <a:extLst>
                  <a:ext uri="{0D108BD9-81ED-4DB2-BD59-A6C34878D82A}">
                    <a16:rowId xmlns:a16="http://schemas.microsoft.com/office/drawing/2014/main" val="2614565895"/>
                  </a:ext>
                </a:extLst>
              </a:tr>
              <a:tr h="370840">
                <a:tc>
                  <a:txBody>
                    <a:bodyPr/>
                    <a:lstStyle/>
                    <a:p>
                      <a:r>
                        <a:rPr lang="hu-HU" sz="2000" noProof="0" dirty="0"/>
                        <a:t>Szénhidrátok</a:t>
                      </a:r>
                      <a:r>
                        <a:rPr lang="en-US" sz="2000" noProof="0" dirty="0"/>
                        <a:t> - </a:t>
                      </a:r>
                      <a:endParaRPr lang="hu-HU" sz="2000" noProof="0" dirty="0"/>
                    </a:p>
                    <a:p>
                      <a:r>
                        <a:rPr lang="hu-HU" sz="2000" noProof="0" dirty="0"/>
                        <a:t>   keményítők, cukrok</a:t>
                      </a:r>
                    </a:p>
                  </a:txBody>
                  <a:tcPr/>
                </a:tc>
                <a:tc>
                  <a:txBody>
                    <a:bodyPr/>
                    <a:lstStyle/>
                    <a:p>
                      <a:r>
                        <a:rPr lang="hu-HU" sz="2000" noProof="0" dirty="0"/>
                        <a:t>Energiát biztosítanak. A cukrok nagy mennyiségű bevitel esetén zsírokká alakulnak és elhízáshoz</a:t>
                      </a:r>
                      <a:r>
                        <a:rPr lang="hu-HU" sz="2000" baseline="0" noProof="0" dirty="0"/>
                        <a:t> vezetnek</a:t>
                      </a:r>
                      <a:r>
                        <a:rPr lang="hu-HU" sz="2000" noProof="0" dirty="0"/>
                        <a:t>. Fontosak</a:t>
                      </a:r>
                      <a:r>
                        <a:rPr lang="hu-HU" sz="2000" baseline="0" noProof="0" dirty="0"/>
                        <a:t> az agyműködéshez.</a:t>
                      </a:r>
                      <a:endParaRPr lang="hu-HU" sz="2000" noProof="0" dirty="0"/>
                    </a:p>
                  </a:txBody>
                  <a:tcPr/>
                </a:tc>
                <a:extLst>
                  <a:ext uri="{0D108BD9-81ED-4DB2-BD59-A6C34878D82A}">
                    <a16:rowId xmlns:a16="http://schemas.microsoft.com/office/drawing/2014/main" val="3028368065"/>
                  </a:ext>
                </a:extLst>
              </a:tr>
              <a:tr h="370840">
                <a:tc>
                  <a:txBody>
                    <a:bodyPr/>
                    <a:lstStyle/>
                    <a:p>
                      <a:r>
                        <a:rPr lang="hu-HU" sz="2000" noProof="0" dirty="0"/>
                        <a:t>Szénhidrátok</a:t>
                      </a:r>
                      <a:r>
                        <a:rPr lang="en-US" sz="2000" noProof="0" dirty="0"/>
                        <a:t> - </a:t>
                      </a:r>
                      <a:endParaRPr lang="hu-HU" sz="2000" noProof="0" dirty="0"/>
                    </a:p>
                    <a:p>
                      <a:r>
                        <a:rPr lang="hu-HU" sz="2000" noProof="0" dirty="0"/>
                        <a:t>   rostok</a:t>
                      </a:r>
                    </a:p>
                  </a:txBody>
                  <a:tcPr/>
                </a:tc>
                <a:tc>
                  <a:txBody>
                    <a:bodyPr/>
                    <a:lstStyle/>
                    <a:p>
                      <a:r>
                        <a:rPr lang="hu-HU" sz="2000" noProof="0" dirty="0"/>
                        <a:t>Tápcsatorna normális működéséhez és egyes tápanyagok felszívódásához és emésztéséhez kellenek. A</a:t>
                      </a:r>
                      <a:r>
                        <a:rPr lang="hu-HU" sz="2000" baseline="0" noProof="0" dirty="0"/>
                        <a:t> normál széklethez is szükséges.</a:t>
                      </a:r>
                      <a:endParaRPr lang="hu-HU" sz="2000" noProof="0" dirty="0"/>
                    </a:p>
                  </a:txBody>
                  <a:tcPr/>
                </a:tc>
                <a:extLst>
                  <a:ext uri="{0D108BD9-81ED-4DB2-BD59-A6C34878D82A}">
                    <a16:rowId xmlns:a16="http://schemas.microsoft.com/office/drawing/2014/main" val="1629487689"/>
                  </a:ext>
                </a:extLst>
              </a:tr>
              <a:tr h="370840">
                <a:tc>
                  <a:txBody>
                    <a:bodyPr/>
                    <a:lstStyle/>
                    <a:p>
                      <a:r>
                        <a:rPr lang="hu-HU" sz="2000" noProof="0" dirty="0"/>
                        <a:t>Zsírok</a:t>
                      </a:r>
                    </a:p>
                  </a:txBody>
                  <a:tcPr/>
                </a:tc>
                <a:tc>
                  <a:txBody>
                    <a:bodyPr/>
                    <a:lstStyle/>
                    <a:p>
                      <a:r>
                        <a:rPr lang="hu-HU" sz="2000" noProof="0" dirty="0"/>
                        <a:t>Energiát biztosítanak koncentráltabb formában. Segítik a zsírban oldódó vitaminok (D,E,K,A) felszívódását. Sejtfal felépítésében is részt vesznek.</a:t>
                      </a:r>
                    </a:p>
                  </a:txBody>
                  <a:tcPr/>
                </a:tc>
                <a:extLst>
                  <a:ext uri="{0D108BD9-81ED-4DB2-BD59-A6C34878D82A}">
                    <a16:rowId xmlns:a16="http://schemas.microsoft.com/office/drawing/2014/main" val="3916157789"/>
                  </a:ext>
                </a:extLst>
              </a:tr>
              <a:tr h="370840">
                <a:tc>
                  <a:txBody>
                    <a:bodyPr/>
                    <a:lstStyle/>
                    <a:p>
                      <a:r>
                        <a:rPr lang="hu-HU" sz="2000" noProof="0" dirty="0"/>
                        <a:t>Fehérjék</a:t>
                      </a:r>
                    </a:p>
                  </a:txBody>
                  <a:tcPr/>
                </a:tc>
                <a:tc>
                  <a:txBody>
                    <a:bodyPr/>
                    <a:lstStyle/>
                    <a:p>
                      <a:r>
                        <a:rPr lang="hu-HU" sz="2000" noProof="0" dirty="0"/>
                        <a:t>Szerepet</a:t>
                      </a:r>
                      <a:r>
                        <a:rPr lang="hu-HU" sz="2000" baseline="0" noProof="0" dirty="0"/>
                        <a:t> játszanak a k</a:t>
                      </a:r>
                      <a:r>
                        <a:rPr lang="hu-HU" sz="2000" noProof="0" dirty="0"/>
                        <a:t>ülönféle sejtek felépítésében, az immunrendszer működésében.</a:t>
                      </a:r>
                      <a:r>
                        <a:rPr lang="hu-HU" sz="2000" baseline="0" noProof="0" dirty="0"/>
                        <a:t> Néha energia források.</a:t>
                      </a:r>
                      <a:endParaRPr lang="hu-HU" sz="2000" noProof="0" dirty="0"/>
                    </a:p>
                  </a:txBody>
                  <a:tcPr/>
                </a:tc>
                <a:extLst>
                  <a:ext uri="{0D108BD9-81ED-4DB2-BD59-A6C34878D82A}">
                    <a16:rowId xmlns:a16="http://schemas.microsoft.com/office/drawing/2014/main" val="1202338485"/>
                  </a:ext>
                </a:extLst>
              </a:tr>
              <a:tr h="370840">
                <a:tc>
                  <a:txBody>
                    <a:bodyPr/>
                    <a:lstStyle/>
                    <a:p>
                      <a:r>
                        <a:rPr lang="hu-HU" sz="2000" noProof="0" dirty="0"/>
                        <a:t>Víz</a:t>
                      </a:r>
                    </a:p>
                  </a:txBody>
                  <a:tcPr/>
                </a:tc>
                <a:tc>
                  <a:txBody>
                    <a:bodyPr/>
                    <a:lstStyle/>
                    <a:p>
                      <a:r>
                        <a:rPr lang="hu-HU" sz="2000" noProof="0" dirty="0"/>
                        <a:t>Folyadékháztartás</a:t>
                      </a:r>
                      <a:r>
                        <a:rPr lang="hu-HU" sz="2000" baseline="0" noProof="0" dirty="0"/>
                        <a:t> egyensúlyban tartása</a:t>
                      </a:r>
                      <a:endParaRPr lang="hu-HU" sz="2000" noProof="0" dirty="0"/>
                    </a:p>
                  </a:txBody>
                  <a:tcPr/>
                </a:tc>
                <a:extLst>
                  <a:ext uri="{0D108BD9-81ED-4DB2-BD59-A6C34878D82A}">
                    <a16:rowId xmlns:a16="http://schemas.microsoft.com/office/drawing/2014/main" val="132384340"/>
                  </a:ext>
                </a:extLst>
              </a:tr>
            </a:tbl>
          </a:graphicData>
        </a:graphic>
      </p:graphicFrame>
    </p:spTree>
    <p:extLst>
      <p:ext uri="{BB962C8B-B14F-4D97-AF65-F5344CB8AC3E}">
        <p14:creationId xmlns:p14="http://schemas.microsoft.com/office/powerpoint/2010/main" val="283287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84024" y="614976"/>
            <a:ext cx="8229600" cy="1143000"/>
          </a:xfrm>
        </p:spPr>
        <p:txBody>
          <a:bodyPr>
            <a:normAutofit fontScale="90000"/>
          </a:bodyPr>
          <a:lstStyle/>
          <a:p>
            <a:pPr eaLnBrk="1" hangingPunct="1"/>
            <a:r>
              <a:rPr lang="hu-HU" altLang="en-US" sz="4000" dirty="0"/>
              <a:t>Szénhidrátok</a:t>
            </a:r>
            <a:br>
              <a:rPr lang="hu-HU" altLang="en-US" sz="4000" dirty="0"/>
            </a:br>
            <a:br>
              <a:rPr lang="hu-HU" altLang="en-US" sz="2800" dirty="0"/>
            </a:br>
            <a:endParaRPr lang="hu-HU" altLang="en-US" sz="2800" dirty="0"/>
          </a:p>
        </p:txBody>
      </p:sp>
      <p:sp>
        <p:nvSpPr>
          <p:cNvPr id="11267" name="Rectangle 3"/>
          <p:cNvSpPr>
            <a:spLocks noGrp="1" noChangeArrowheads="1"/>
          </p:cNvSpPr>
          <p:nvPr>
            <p:ph type="body" idx="1"/>
          </p:nvPr>
        </p:nvSpPr>
        <p:spPr>
          <a:xfrm>
            <a:off x="622365" y="1442301"/>
            <a:ext cx="11114005" cy="5046606"/>
          </a:xfrm>
        </p:spPr>
        <p:txBody>
          <a:bodyPr>
            <a:normAutofit/>
          </a:bodyPr>
          <a:lstStyle/>
          <a:p>
            <a:pPr eaLnBrk="1" hangingPunct="1">
              <a:lnSpc>
                <a:spcPct val="80000"/>
              </a:lnSpc>
              <a:buFontTx/>
              <a:buChar char="-"/>
            </a:pPr>
            <a:r>
              <a:rPr lang="hu-HU" altLang="en-US" sz="2400" dirty="0"/>
              <a:t>Táplálkozás alapját képezik</a:t>
            </a:r>
          </a:p>
          <a:p>
            <a:pPr eaLnBrk="1" hangingPunct="1">
              <a:lnSpc>
                <a:spcPct val="80000"/>
              </a:lnSpc>
              <a:buFontTx/>
              <a:buChar char="-"/>
            </a:pPr>
            <a:r>
              <a:rPr lang="hu-HU" altLang="en-US" sz="2400" dirty="0"/>
              <a:t>Leggyorsabban hasznosuló energiaforrás</a:t>
            </a:r>
            <a:r>
              <a:rPr lang="en-US" altLang="en-US" sz="2400" dirty="0"/>
              <a:t>ok</a:t>
            </a:r>
            <a:r>
              <a:rPr lang="hu-HU" altLang="en-US" sz="2400" dirty="0"/>
              <a:t>, raktározott formájuk gyorsan</a:t>
            </a:r>
            <a:r>
              <a:rPr lang="en-US" altLang="en-US" sz="2400" dirty="0"/>
              <a:t> </a:t>
            </a:r>
            <a:r>
              <a:rPr lang="hu-HU" altLang="en-US" sz="2400" dirty="0"/>
              <a:t>mozgósítható tartalék</a:t>
            </a:r>
            <a:r>
              <a:rPr lang="en-US" altLang="en-US" sz="2400" dirty="0"/>
              <a:t> 	 </a:t>
            </a:r>
            <a:r>
              <a:rPr lang="hu-HU" altLang="en-US" sz="2400" dirty="0">
                <a:solidFill>
                  <a:srgbClr val="00B050"/>
                </a:solidFill>
              </a:rPr>
              <a:t>1 gramm=4,1 kcal</a:t>
            </a:r>
          </a:p>
          <a:p>
            <a:pPr eaLnBrk="1" hangingPunct="1">
              <a:lnSpc>
                <a:spcPct val="80000"/>
              </a:lnSpc>
              <a:buFontTx/>
              <a:buChar char="-"/>
            </a:pPr>
            <a:r>
              <a:rPr lang="hu-HU" altLang="en-US" sz="2400" dirty="0"/>
              <a:t>Csoportosítás:  </a:t>
            </a:r>
          </a:p>
          <a:p>
            <a:pPr eaLnBrk="1" hangingPunct="1">
              <a:lnSpc>
                <a:spcPct val="80000"/>
              </a:lnSpc>
              <a:buFontTx/>
              <a:buNone/>
            </a:pPr>
            <a:r>
              <a:rPr lang="hu-HU" altLang="en-US" sz="2400" dirty="0"/>
              <a:t>          </a:t>
            </a:r>
            <a:r>
              <a:rPr lang="hu-HU" altLang="en-US" sz="2400" dirty="0">
                <a:solidFill>
                  <a:srgbClr val="00B050"/>
                </a:solidFill>
              </a:rPr>
              <a:t>monoszacharidok – gl</a:t>
            </a:r>
            <a:r>
              <a:rPr lang="en-US" altLang="en-US" sz="2400" dirty="0">
                <a:solidFill>
                  <a:srgbClr val="00B050"/>
                </a:solidFill>
              </a:rPr>
              <a:t>ü</a:t>
            </a:r>
            <a:r>
              <a:rPr lang="hu-HU" altLang="en-US" sz="2400" dirty="0">
                <a:solidFill>
                  <a:srgbClr val="00B050"/>
                </a:solidFill>
              </a:rPr>
              <a:t>kóz, fruktóz, galaktóz</a:t>
            </a:r>
          </a:p>
          <a:p>
            <a:pPr eaLnBrk="1" hangingPunct="1">
              <a:lnSpc>
                <a:spcPct val="80000"/>
              </a:lnSpc>
              <a:buFontTx/>
              <a:buNone/>
            </a:pPr>
            <a:r>
              <a:rPr lang="hu-HU" altLang="en-US" sz="2400" dirty="0">
                <a:solidFill>
                  <a:srgbClr val="00B050"/>
                </a:solidFill>
              </a:rPr>
              <a:t>          diszacharidok – maltóz, laktóz, szacharóz, cellobióz</a:t>
            </a:r>
          </a:p>
          <a:p>
            <a:pPr eaLnBrk="1" hangingPunct="1">
              <a:lnSpc>
                <a:spcPct val="80000"/>
              </a:lnSpc>
              <a:buFontTx/>
              <a:buNone/>
            </a:pPr>
            <a:r>
              <a:rPr lang="hu-HU" altLang="en-US" sz="2400" dirty="0">
                <a:solidFill>
                  <a:srgbClr val="00B050"/>
                </a:solidFill>
              </a:rPr>
              <a:t>          összetett szénhidrát</a:t>
            </a:r>
            <a:r>
              <a:rPr lang="en-US" altLang="en-US" sz="2400" dirty="0">
                <a:solidFill>
                  <a:srgbClr val="00B050"/>
                </a:solidFill>
              </a:rPr>
              <a:t>ok</a:t>
            </a:r>
            <a:r>
              <a:rPr lang="hu-HU" altLang="en-US" sz="2400" dirty="0">
                <a:solidFill>
                  <a:srgbClr val="00B050"/>
                </a:solidFill>
              </a:rPr>
              <a:t> – keményítő, glikogén, cellulóz</a:t>
            </a:r>
          </a:p>
          <a:p>
            <a:pPr eaLnBrk="1" hangingPunct="1">
              <a:lnSpc>
                <a:spcPct val="80000"/>
              </a:lnSpc>
              <a:buFontTx/>
              <a:buNone/>
            </a:pPr>
            <a:r>
              <a:rPr lang="hu-HU" altLang="en-US" sz="2400" dirty="0">
                <a:solidFill>
                  <a:srgbClr val="00B050"/>
                </a:solidFill>
              </a:rPr>
              <a:t>-   szőlőcukor (glukóz): az agy és a vörösvértestek fő energiaforrása</a:t>
            </a:r>
          </a:p>
          <a:p>
            <a:pPr eaLnBrk="1" hangingPunct="1">
              <a:lnSpc>
                <a:spcPct val="80000"/>
              </a:lnSpc>
              <a:buFontTx/>
              <a:buChar char="-"/>
            </a:pPr>
            <a:r>
              <a:rPr lang="hu-HU" altLang="en-US" sz="2400" dirty="0"/>
              <a:t>összetett szénhidrátok: kötő- és támasztószövetek alapanyagai</a:t>
            </a:r>
          </a:p>
          <a:p>
            <a:pPr eaLnBrk="1" hangingPunct="1">
              <a:lnSpc>
                <a:spcPct val="80000"/>
              </a:lnSpc>
              <a:buFontTx/>
              <a:buNone/>
            </a:pPr>
            <a:endParaRPr lang="hu-HU" altLang="en-US" sz="2400" b="1" dirty="0"/>
          </a:p>
          <a:p>
            <a:pPr eaLnBrk="1" hangingPunct="1">
              <a:lnSpc>
                <a:spcPct val="80000"/>
              </a:lnSpc>
              <a:spcBef>
                <a:spcPct val="50000"/>
              </a:spcBef>
              <a:buFontTx/>
              <a:buNone/>
            </a:pPr>
            <a:r>
              <a:rPr lang="hu-HU" altLang="en-US" sz="2400" b="1" dirty="0"/>
              <a:t>                                 </a:t>
            </a:r>
            <a:endParaRPr lang="hu-HU" altLang="en-US" sz="2400" b="1" dirty="0">
              <a:solidFill>
                <a:srgbClr val="006600"/>
              </a:solidFill>
            </a:endParaRPr>
          </a:p>
          <a:p>
            <a:pPr eaLnBrk="1" hangingPunct="1">
              <a:lnSpc>
                <a:spcPct val="80000"/>
              </a:lnSpc>
              <a:buFontTx/>
              <a:buNone/>
            </a:pPr>
            <a:endParaRPr lang="hu-HU" altLang="en-US" sz="2400" dirty="0">
              <a:solidFill>
                <a:srgbClr val="006600"/>
              </a:solidFill>
            </a:endParaRPr>
          </a:p>
        </p:txBody>
      </p:sp>
    </p:spTree>
    <p:extLst>
      <p:ext uri="{BB962C8B-B14F-4D97-AF65-F5344CB8AC3E}">
        <p14:creationId xmlns:p14="http://schemas.microsoft.com/office/powerpoint/2010/main" val="593847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8"/>
          <p:cNvSpPr txBox="1">
            <a:spLocks noChangeArrowheads="1"/>
          </p:cNvSpPr>
          <p:nvPr/>
        </p:nvSpPr>
        <p:spPr bwMode="auto">
          <a:xfrm>
            <a:off x="409528" y="466488"/>
            <a:ext cx="4275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en-US" sz="3600" b="1" dirty="0">
                <a:solidFill>
                  <a:srgbClr val="00B050"/>
                </a:solidFill>
                <a:latin typeface="Calibri" panose="020F0502020204030204" pitchFamily="34" charset="0"/>
                <a:cs typeface="Calibri" panose="020F0502020204030204" pitchFamily="34" charset="0"/>
              </a:rPr>
              <a:t>Glikémiás index (GI)</a:t>
            </a:r>
          </a:p>
        </p:txBody>
      </p:sp>
      <p:sp>
        <p:nvSpPr>
          <p:cNvPr id="12293" name="Text Box 12"/>
          <p:cNvSpPr txBox="1">
            <a:spLocks noChangeArrowheads="1"/>
          </p:cNvSpPr>
          <p:nvPr/>
        </p:nvSpPr>
        <p:spPr bwMode="auto">
          <a:xfrm>
            <a:off x="522649" y="1187451"/>
            <a:ext cx="1113830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buFontTx/>
              <a:buChar char="-"/>
            </a:pPr>
            <a:r>
              <a:rPr lang="hu-HU" altLang="en-US" sz="2400" dirty="0">
                <a:solidFill>
                  <a:srgbClr val="00B050"/>
                </a:solidFill>
                <a:latin typeface="Calibri" panose="020F0502020204030204" pitchFamily="34" charset="0"/>
                <a:cs typeface="Calibri" panose="020F0502020204030204" pitchFamily="34" charset="0"/>
              </a:rPr>
              <a:t> egy számérték, amely arra utal, hogy </a:t>
            </a:r>
            <a:r>
              <a:rPr lang="hu-HU" altLang="en-US" sz="2400" b="1" dirty="0">
                <a:solidFill>
                  <a:srgbClr val="00B050"/>
                </a:solidFill>
                <a:latin typeface="Calibri" panose="020F0502020204030204" pitchFamily="34" charset="0"/>
                <a:cs typeface="Calibri" panose="020F0502020204030204" pitchFamily="34" charset="0"/>
              </a:rPr>
              <a:t>milyen gyorsan szívódik fel az adott élelmiszerben lévő szénhidrát a szervezetben </a:t>
            </a:r>
            <a:r>
              <a:rPr lang="en-US" altLang="en-US" sz="2400" b="1" dirty="0">
                <a:solidFill>
                  <a:srgbClr val="00B050"/>
                </a:solidFill>
                <a:latin typeface="Calibri" panose="020F0502020204030204" pitchFamily="34" charset="0"/>
                <a:cs typeface="Calibri" panose="020F0502020204030204" pitchFamily="34" charset="0"/>
              </a:rPr>
              <a:t>a </a:t>
            </a:r>
            <a:r>
              <a:rPr lang="hu-HU" altLang="en-US" sz="2400" b="1" dirty="0">
                <a:solidFill>
                  <a:srgbClr val="00B050"/>
                </a:solidFill>
                <a:latin typeface="Calibri" panose="020F0502020204030204" pitchFamily="34" charset="0"/>
                <a:cs typeface="Calibri" panose="020F0502020204030204" pitchFamily="34" charset="0"/>
              </a:rPr>
              <a:t>glukózhoz képest</a:t>
            </a:r>
          </a:p>
          <a:p>
            <a:pPr eaLnBrk="1" hangingPunct="1">
              <a:buFontTx/>
              <a:buChar char="-"/>
            </a:pPr>
            <a:r>
              <a:rPr lang="hu-HU" altLang="en-US" sz="2400" dirty="0">
                <a:solidFill>
                  <a:srgbClr val="00B050"/>
                </a:solidFill>
                <a:latin typeface="Calibri" panose="020F0502020204030204" pitchFamily="34" charset="0"/>
                <a:cs typeface="Calibri" panose="020F0502020204030204" pitchFamily="34" charset="0"/>
              </a:rPr>
              <a:t> a cukorbetegek terápiás kezelésének az eszközeként kezdték el használni </a:t>
            </a:r>
            <a:br>
              <a:rPr lang="hu-HU" altLang="en-US" sz="2400" dirty="0">
                <a:solidFill>
                  <a:srgbClr val="00B050"/>
                </a:solidFill>
                <a:latin typeface="Calibri" panose="020F0502020204030204" pitchFamily="34" charset="0"/>
                <a:cs typeface="Calibri" panose="020F0502020204030204" pitchFamily="34" charset="0"/>
              </a:rPr>
            </a:br>
            <a:r>
              <a:rPr lang="hu-HU" altLang="en-US" sz="2400" dirty="0">
                <a:solidFill>
                  <a:srgbClr val="00B050"/>
                </a:solidFill>
                <a:latin typeface="Calibri" panose="020F0502020204030204" pitchFamily="34" charset="0"/>
                <a:cs typeface="Calibri" panose="020F0502020204030204" pitchFamily="34" charset="0"/>
              </a:rPr>
              <a:t>- az </a:t>
            </a:r>
            <a:r>
              <a:rPr lang="hu-HU" altLang="en-US" sz="2400" b="1" dirty="0">
                <a:solidFill>
                  <a:srgbClr val="00B050"/>
                </a:solidFill>
                <a:latin typeface="Calibri" panose="020F0502020204030204" pitchFamily="34" charset="0"/>
                <a:cs typeface="Calibri" panose="020F0502020204030204" pitchFamily="34" charset="0"/>
              </a:rPr>
              <a:t>alacsony glikémiás indexű ételek</a:t>
            </a:r>
            <a:r>
              <a:rPr lang="hu-HU" altLang="en-US" sz="2400" dirty="0">
                <a:solidFill>
                  <a:srgbClr val="00B050"/>
                </a:solidFill>
                <a:latin typeface="Calibri" panose="020F0502020204030204" pitchFamily="34" charset="0"/>
                <a:cs typeface="Calibri" panose="020F0502020204030204" pitchFamily="34" charset="0"/>
              </a:rPr>
              <a:t> (pl. teljes kiőrlésű kenyér, - tésztafélék, alma, körte, narancs) lassan felszívódó szénhidrátokat tartalmaznak, így hosszan tartó telítettség érzést okoznak</a:t>
            </a:r>
          </a:p>
          <a:p>
            <a:pPr algn="l" eaLnBrk="1" hangingPunct="1">
              <a:buFontTx/>
              <a:buChar char="-"/>
            </a:pPr>
            <a:r>
              <a:rPr lang="hu-HU" altLang="en-US" sz="2400" dirty="0">
                <a:solidFill>
                  <a:srgbClr val="00B050"/>
                </a:solidFill>
                <a:latin typeface="Calibri" panose="020F0502020204030204" pitchFamily="34" charset="0"/>
                <a:cs typeface="Calibri" panose="020F0502020204030204" pitchFamily="34" charset="0"/>
              </a:rPr>
              <a:t> </a:t>
            </a:r>
            <a:r>
              <a:rPr lang="hu-HU" altLang="en-US" sz="2400" b="1" dirty="0">
                <a:solidFill>
                  <a:srgbClr val="00B050"/>
                </a:solidFill>
                <a:latin typeface="Calibri" panose="020F0502020204030204" pitchFamily="34" charset="0"/>
                <a:cs typeface="Calibri" panose="020F0502020204030204" pitchFamily="34" charset="0"/>
              </a:rPr>
              <a:t>magas glikémiás indexű ételek</a:t>
            </a:r>
            <a:r>
              <a:rPr lang="hu-HU" altLang="en-US" sz="2400" dirty="0">
                <a:solidFill>
                  <a:srgbClr val="00B050"/>
                </a:solidFill>
                <a:latin typeface="Calibri" panose="020F0502020204030204" pitchFamily="34" charset="0"/>
                <a:cs typeface="Calibri" panose="020F0502020204030204" pitchFamily="34" charset="0"/>
              </a:rPr>
              <a:t> (pl. burgonyapüré, kukoricapehely, sütemények) gyorsan felszívódó szénhidrátokat tartalmaznak, amelyek hirtelen megemelik a vércukor és inzulin szintet, amit a vércukorszint hamar leesése követ éhségérzetet okozva </a:t>
            </a:r>
          </a:p>
        </p:txBody>
      </p:sp>
      <p:sp>
        <p:nvSpPr>
          <p:cNvPr id="8" name="Rectangle 5"/>
          <p:cNvSpPr>
            <a:spLocks noChangeArrowheads="1"/>
          </p:cNvSpPr>
          <p:nvPr/>
        </p:nvSpPr>
        <p:spPr bwMode="auto">
          <a:xfrm>
            <a:off x="522649" y="4752726"/>
            <a:ext cx="106575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2400" dirty="0">
                <a:solidFill>
                  <a:srgbClr val="00B050"/>
                </a:solidFill>
                <a:latin typeface="Calibri" panose="020F0502020204030204" pitchFamily="34" charset="0"/>
                <a:cs typeface="Calibri" panose="020F0502020204030204" pitchFamily="34" charset="0"/>
              </a:rPr>
              <a:t>- GI=</a:t>
            </a:r>
            <a:r>
              <a:rPr lang="hu-HU" altLang="en-US" sz="2400" dirty="0">
                <a:solidFill>
                  <a:srgbClr val="00B050"/>
                </a:solidFill>
                <a:latin typeface="Calibri" panose="020F0502020204030204" pitchFamily="34" charset="0"/>
                <a:cs typeface="Calibri" panose="020F0502020204030204" pitchFamily="34" charset="0"/>
              </a:rPr>
              <a:t>100 a szőlőcukor “felszívódási sebességét” jelenti, míg a </a:t>
            </a:r>
            <a:r>
              <a:rPr lang="en-US" altLang="en-US" sz="2400" dirty="0">
                <a:solidFill>
                  <a:srgbClr val="00B050"/>
                </a:solidFill>
                <a:latin typeface="Calibri" panose="020F0502020204030204" pitchFamily="34" charset="0"/>
                <a:cs typeface="Calibri" panose="020F0502020204030204" pitchFamily="34" charset="0"/>
              </a:rPr>
              <a:t>GI=</a:t>
            </a:r>
            <a:r>
              <a:rPr lang="hu-HU" altLang="en-US" sz="2400" dirty="0">
                <a:solidFill>
                  <a:srgbClr val="00B050"/>
                </a:solidFill>
                <a:latin typeface="Calibri" panose="020F0502020204030204" pitchFamily="34" charset="0"/>
                <a:cs typeface="Calibri" panose="020F0502020204030204" pitchFamily="34" charset="0"/>
              </a:rPr>
              <a:t>0-t a szénhidrátot nem tartalmazó ételek kapják</a:t>
            </a:r>
          </a:p>
        </p:txBody>
      </p:sp>
    </p:spTree>
    <p:extLst>
      <p:ext uri="{BB962C8B-B14F-4D97-AF65-F5344CB8AC3E}">
        <p14:creationId xmlns:p14="http://schemas.microsoft.com/office/powerpoint/2010/main" val="2600260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76606" y="92500"/>
            <a:ext cx="8229600" cy="1143000"/>
          </a:xfrm>
        </p:spPr>
        <p:txBody>
          <a:bodyPr>
            <a:normAutofit/>
          </a:bodyPr>
          <a:lstStyle/>
          <a:p>
            <a:pPr eaLnBrk="1" hangingPunct="1"/>
            <a:r>
              <a:rPr lang="hu-HU" altLang="en-US" dirty="0">
                <a:solidFill>
                  <a:srgbClr val="00B050"/>
                </a:solidFill>
              </a:rPr>
              <a:t>Élelmi rostok</a:t>
            </a:r>
            <a:r>
              <a:rPr lang="en-US" altLang="en-US" dirty="0">
                <a:solidFill>
                  <a:srgbClr val="00B050"/>
                </a:solidFill>
              </a:rPr>
              <a:t> 1. </a:t>
            </a:r>
            <a:endParaRPr lang="hu-HU" altLang="en-US" dirty="0">
              <a:solidFill>
                <a:srgbClr val="00B050"/>
              </a:solidFill>
            </a:endParaRPr>
          </a:p>
        </p:txBody>
      </p:sp>
      <p:sp>
        <p:nvSpPr>
          <p:cNvPr id="21507" name="Rectangle 3"/>
          <p:cNvSpPr>
            <a:spLocks noChangeArrowheads="1"/>
          </p:cNvSpPr>
          <p:nvPr/>
        </p:nvSpPr>
        <p:spPr bwMode="auto">
          <a:xfrm>
            <a:off x="576606" y="1235500"/>
            <a:ext cx="10707279" cy="459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hu-HU" altLang="en-US" sz="2400" b="1" dirty="0">
                <a:solidFill>
                  <a:srgbClr val="00B050"/>
                </a:solidFill>
                <a:latin typeface="Calibri" panose="020F0502020204030204" pitchFamily="34" charset="0"/>
                <a:cs typeface="Calibri" panose="020F0502020204030204" pitchFamily="34" charset="0"/>
              </a:rPr>
              <a:t>Összetett szénhidrátok - nem vagy csak igen kis mértékben emészthetők.</a:t>
            </a:r>
            <a:endParaRPr lang="en-US" altLang="en-US" sz="2400" b="1" dirty="0">
              <a:solidFill>
                <a:srgbClr val="00B050"/>
              </a:solidFill>
              <a:latin typeface="Calibri" panose="020F0502020204030204" pitchFamily="34" charset="0"/>
              <a:cs typeface="Calibri" panose="020F0502020204030204" pitchFamily="34" charset="0"/>
            </a:endParaRPr>
          </a:p>
          <a:p>
            <a:pPr eaLnBrk="1" hangingPunct="1">
              <a:spcBef>
                <a:spcPct val="20000"/>
              </a:spcBef>
            </a:pPr>
            <a:endParaRPr lang="hu-HU" altLang="en-US" sz="2400" b="1" dirty="0">
              <a:solidFill>
                <a:srgbClr val="00B050"/>
              </a:solidFill>
              <a:latin typeface="Calibri" panose="020F0502020204030204" pitchFamily="34" charset="0"/>
              <a:cs typeface="Calibri" panose="020F0502020204030204" pitchFamily="34" charset="0"/>
            </a:endParaRPr>
          </a:p>
          <a:p>
            <a:pPr algn="l" eaLnBrk="1" hangingPunct="1"/>
            <a:r>
              <a:rPr lang="en-US" altLang="en-US" sz="2400" b="1" dirty="0">
                <a:solidFill>
                  <a:srgbClr val="00B050"/>
                </a:solidFill>
                <a:latin typeface="Calibri" panose="020F0502020204030204" pitchFamily="34" charset="0"/>
                <a:cs typeface="Calibri" panose="020F0502020204030204" pitchFamily="34" charset="0"/>
              </a:rPr>
              <a:t>1. </a:t>
            </a:r>
            <a:r>
              <a:rPr lang="hu-HU" altLang="en-US" sz="2400" b="1" dirty="0">
                <a:solidFill>
                  <a:srgbClr val="00B050"/>
                </a:solidFill>
                <a:latin typeface="Calibri" panose="020F0502020204030204" pitchFamily="34" charset="0"/>
                <a:cs typeface="Calibri" panose="020F0502020204030204" pitchFamily="34" charset="0"/>
              </a:rPr>
              <a:t>Vízben oldódó élelmi rostok</a:t>
            </a:r>
            <a:r>
              <a:rPr lang="hu-HU" altLang="en-US" sz="2400" dirty="0">
                <a:solidFill>
                  <a:srgbClr val="00B050"/>
                </a:solidFill>
                <a:latin typeface="Calibri" panose="020F0502020204030204" pitchFamily="34" charset="0"/>
                <a:cs typeface="Calibri" panose="020F0502020204030204" pitchFamily="34" charset="0"/>
              </a:rPr>
              <a:t> a zöldség- és főzelékfélékben, a gyümölcsökben lévő </a:t>
            </a:r>
            <a:r>
              <a:rPr lang="hu-HU" altLang="en-US" sz="2400" i="1" dirty="0">
                <a:solidFill>
                  <a:srgbClr val="00B050"/>
                </a:solidFill>
                <a:latin typeface="Calibri" panose="020F0502020204030204" pitchFamily="34" charset="0"/>
                <a:cs typeface="Calibri" panose="020F0502020204030204" pitchFamily="34" charset="0"/>
              </a:rPr>
              <a:t>pektin</a:t>
            </a:r>
            <a:r>
              <a:rPr lang="hu-HU" altLang="en-US" sz="2400" dirty="0">
                <a:solidFill>
                  <a:srgbClr val="00B050"/>
                </a:solidFill>
                <a:latin typeface="Calibri" panose="020F0502020204030204" pitchFamily="34" charset="0"/>
                <a:cs typeface="Calibri" panose="020F0502020204030204" pitchFamily="34" charset="0"/>
              </a:rPr>
              <a:t>, és a gabonafélék közül a  zabkorpában, a zabpehelyben található </a:t>
            </a:r>
            <a:r>
              <a:rPr lang="hu-HU" altLang="en-US" sz="2400" i="1" dirty="0">
                <a:solidFill>
                  <a:srgbClr val="00B050"/>
                </a:solidFill>
                <a:latin typeface="Calibri" panose="020F0502020204030204" pitchFamily="34" charset="0"/>
                <a:cs typeface="Calibri" panose="020F0502020204030204" pitchFamily="34" charset="0"/>
              </a:rPr>
              <a:t>béta-glukán</a:t>
            </a:r>
            <a:r>
              <a:rPr lang="en-US" altLang="en-US" sz="2400" dirty="0">
                <a:solidFill>
                  <a:srgbClr val="00B050"/>
                </a:solidFill>
                <a:latin typeface="Calibri" panose="020F0502020204030204" pitchFamily="34" charset="0"/>
                <a:cs typeface="Calibri" panose="020F0502020204030204" pitchFamily="34" charset="0"/>
              </a:rPr>
              <a:t> </a:t>
            </a:r>
            <a:r>
              <a:rPr lang="hu-HU" altLang="en-US" sz="2400" dirty="0">
                <a:solidFill>
                  <a:srgbClr val="00B050"/>
                </a:solidFill>
                <a:latin typeface="Calibri" panose="020F0502020204030204" pitchFamily="34" charset="0"/>
                <a:cs typeface="Calibri" panose="020F0502020204030204" pitchFamily="34" charset="0"/>
              </a:rPr>
              <a:t>(pl. zabkorpa, zabpehely, körte, alma, citrusfélék, bogyós gyümölcsök, barack, kelbimbó, káposzta, burgonya, sárgarépa)</a:t>
            </a:r>
            <a:r>
              <a:rPr lang="en-US" altLang="en-US" sz="2400" dirty="0">
                <a:solidFill>
                  <a:srgbClr val="00B050"/>
                </a:solidFill>
                <a:latin typeface="Calibri" panose="020F0502020204030204" pitchFamily="34" charset="0"/>
                <a:cs typeface="Calibri" panose="020F0502020204030204" pitchFamily="34" charset="0"/>
              </a:rPr>
              <a:t>.</a:t>
            </a:r>
          </a:p>
          <a:p>
            <a:pPr algn="l" eaLnBrk="1" hangingPunct="1"/>
            <a:r>
              <a:rPr lang="hu-HU" altLang="en-US" sz="2400" dirty="0">
                <a:solidFill>
                  <a:srgbClr val="00B050"/>
                </a:solidFill>
                <a:latin typeface="Calibri" panose="020F0502020204030204" pitchFamily="34" charset="0"/>
                <a:cs typeface="Calibri" panose="020F0502020204030204" pitchFamily="34" charset="0"/>
              </a:rPr>
              <a:t> </a:t>
            </a:r>
          </a:p>
          <a:p>
            <a:pPr algn="l" eaLnBrk="1" hangingPunct="1"/>
            <a:r>
              <a:rPr lang="en-US" altLang="en-US" sz="2400" b="1" dirty="0">
                <a:solidFill>
                  <a:srgbClr val="00B050"/>
                </a:solidFill>
                <a:latin typeface="Calibri" panose="020F0502020204030204" pitchFamily="34" charset="0"/>
                <a:cs typeface="Calibri" panose="020F0502020204030204" pitchFamily="34" charset="0"/>
              </a:rPr>
              <a:t>2. </a:t>
            </a:r>
            <a:r>
              <a:rPr lang="hu-HU" altLang="en-US" sz="2400" b="1" dirty="0">
                <a:solidFill>
                  <a:srgbClr val="00B050"/>
                </a:solidFill>
                <a:latin typeface="Calibri" panose="020F0502020204030204" pitchFamily="34" charset="0"/>
                <a:cs typeface="Calibri" panose="020F0502020204030204" pitchFamily="34" charset="0"/>
              </a:rPr>
              <a:t>Vízben nem oldódó élelmi rostok</a:t>
            </a:r>
            <a:r>
              <a:rPr lang="hu-HU" altLang="en-US" sz="2400" dirty="0">
                <a:solidFill>
                  <a:srgbClr val="00B050"/>
                </a:solidFill>
                <a:latin typeface="Calibri" panose="020F0502020204030204" pitchFamily="34" charset="0"/>
                <a:cs typeface="Calibri" panose="020F0502020204030204" pitchFamily="34" charset="0"/>
              </a:rPr>
              <a:t> a </a:t>
            </a:r>
            <a:r>
              <a:rPr lang="hu-HU" altLang="en-US" sz="2400" i="1" dirty="0">
                <a:solidFill>
                  <a:srgbClr val="00B050"/>
                </a:solidFill>
                <a:latin typeface="Calibri" panose="020F0502020204030204" pitchFamily="34" charset="0"/>
                <a:cs typeface="Calibri" panose="020F0502020204030204" pitchFamily="34" charset="0"/>
              </a:rPr>
              <a:t>cellulóz, hemicellulóz és a lignin</a:t>
            </a:r>
            <a:r>
              <a:rPr lang="hu-HU" altLang="en-US" sz="2400" dirty="0">
                <a:solidFill>
                  <a:srgbClr val="00B050"/>
                </a:solidFill>
                <a:latin typeface="Calibri" panose="020F0502020204030204" pitchFamily="34" charset="0"/>
                <a:cs typeface="Calibri" panose="020F0502020204030204" pitchFamily="34" charset="0"/>
              </a:rPr>
              <a:t> (gabonafélék héja, száraz hüvelyesek, zöldségek, gyümölcsök nagy része, olajos magvak).</a:t>
            </a:r>
            <a:endParaRPr lang="en-US" altLang="en-US" sz="2400" dirty="0">
              <a:solidFill>
                <a:srgbClr val="00B050"/>
              </a:solidFill>
              <a:latin typeface="Calibri" panose="020F0502020204030204" pitchFamily="34" charset="0"/>
              <a:cs typeface="Calibri" panose="020F0502020204030204" pitchFamily="34" charset="0"/>
            </a:endParaRPr>
          </a:p>
          <a:p>
            <a:pPr algn="l" eaLnBrk="1" hangingPunct="1"/>
            <a:endParaRPr lang="hu-HU" altLang="en-US" sz="2400" dirty="0">
              <a:solidFill>
                <a:srgbClr val="00B050"/>
              </a:solidFill>
              <a:latin typeface="Calibri" panose="020F0502020204030204" pitchFamily="34" charset="0"/>
              <a:cs typeface="Calibri" panose="020F0502020204030204" pitchFamily="34" charset="0"/>
            </a:endParaRPr>
          </a:p>
          <a:p>
            <a:pPr algn="l" eaLnBrk="1" hangingPunct="1"/>
            <a:r>
              <a:rPr lang="hu-HU" altLang="en-US" sz="2400" dirty="0">
                <a:solidFill>
                  <a:srgbClr val="00B050"/>
                </a:solidFill>
                <a:latin typeface="Calibri" panose="020F0502020204030204" pitchFamily="34" charset="0"/>
                <a:cs typeface="Calibri" panose="020F0502020204030204" pitchFamily="34" charset="0"/>
              </a:rPr>
              <a:t>A legtöbb rosthordozó egyaránt, de különböző mértékben tartalmaz vízoldékony és nem vízoldékony rostokat, így kedvező hatásukat együtt fejtik ki.</a:t>
            </a:r>
          </a:p>
        </p:txBody>
      </p:sp>
    </p:spTree>
    <p:extLst>
      <p:ext uri="{BB962C8B-B14F-4D97-AF65-F5344CB8AC3E}">
        <p14:creationId xmlns:p14="http://schemas.microsoft.com/office/powerpoint/2010/main" val="443229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825779" y="1043251"/>
            <a:ext cx="8353425" cy="2447925"/>
          </a:xfrm>
        </p:spPr>
        <p:txBody>
          <a:bodyPr/>
          <a:lstStyle/>
          <a:p>
            <a:pPr eaLnBrk="1" hangingPunct="1"/>
            <a:r>
              <a:rPr lang="hu-HU" altLang="en-US" sz="2400" dirty="0">
                <a:solidFill>
                  <a:srgbClr val="00B050"/>
                </a:solidFill>
              </a:rPr>
              <a:t>Jelentős vízkötő képesség – béltartalom áthaladásának ideje csökken </a:t>
            </a:r>
            <a:r>
              <a:rPr lang="en-US" altLang="en-US" sz="2400" dirty="0">
                <a:solidFill>
                  <a:srgbClr val="00B050"/>
                </a:solidFill>
              </a:rPr>
              <a:t>(</a:t>
            </a:r>
            <a:r>
              <a:rPr lang="hu-HU" altLang="en-US" sz="2400" dirty="0">
                <a:solidFill>
                  <a:srgbClr val="00B050"/>
                </a:solidFill>
              </a:rPr>
              <a:t>székrekedés megelőzése</a:t>
            </a:r>
            <a:r>
              <a:rPr lang="en-US" altLang="en-US" sz="2400" dirty="0">
                <a:solidFill>
                  <a:srgbClr val="00B050"/>
                </a:solidFill>
              </a:rPr>
              <a:t>)</a:t>
            </a:r>
            <a:endParaRPr lang="hu-HU" altLang="en-US" sz="2400" dirty="0">
              <a:solidFill>
                <a:srgbClr val="00B050"/>
              </a:solidFill>
            </a:endParaRPr>
          </a:p>
          <a:p>
            <a:pPr eaLnBrk="1" hangingPunct="1"/>
            <a:r>
              <a:rPr lang="hu-HU" altLang="en-US" sz="2400" dirty="0">
                <a:solidFill>
                  <a:srgbClr val="00B050"/>
                </a:solidFill>
              </a:rPr>
              <a:t>Egyes fajtáik a bélcsatornában epesavakat, zsírsavakat és koleszterint kötnek meg</a:t>
            </a:r>
          </a:p>
          <a:p>
            <a:pPr eaLnBrk="1" hangingPunct="1"/>
            <a:r>
              <a:rPr lang="hu-HU" altLang="en-US" sz="2400" dirty="0">
                <a:solidFill>
                  <a:srgbClr val="00B050"/>
                </a:solidFill>
              </a:rPr>
              <a:t>Túlzott bevitelük kedvezőtlen, mert gátolhatják egyes vitaminok, ásványi anyagok felszívódását</a:t>
            </a:r>
          </a:p>
        </p:txBody>
      </p:sp>
      <p:sp>
        <p:nvSpPr>
          <p:cNvPr id="22533" name="Text Box 5"/>
          <p:cNvSpPr txBox="1">
            <a:spLocks noChangeArrowheads="1"/>
          </p:cNvSpPr>
          <p:nvPr/>
        </p:nvSpPr>
        <p:spPr bwMode="auto">
          <a:xfrm>
            <a:off x="5002492" y="3625309"/>
            <a:ext cx="6934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en-US" sz="2400" dirty="0">
                <a:solidFill>
                  <a:srgbClr val="00B050"/>
                </a:solidFill>
              </a:rPr>
              <a:t>Jelentős szerepük van testsúlycsökkentő étrendben, mert a nagy vízmegkötő képességüknek köszönhetően a gyomorban megduzzadva teltségérzetet idéznek elő</a:t>
            </a:r>
            <a:r>
              <a:rPr lang="en-US" altLang="en-US" sz="2400" dirty="0">
                <a:solidFill>
                  <a:srgbClr val="00B050"/>
                </a:solidFill>
              </a:rPr>
              <a:t>.</a:t>
            </a:r>
            <a:endParaRPr lang="hu-HU" altLang="en-US" sz="2400" dirty="0">
              <a:solidFill>
                <a:srgbClr val="00B050"/>
              </a:solidFill>
            </a:endParaRPr>
          </a:p>
        </p:txBody>
      </p:sp>
      <p:sp>
        <p:nvSpPr>
          <p:cNvPr id="160774" name="Text Box 6"/>
          <p:cNvSpPr txBox="1">
            <a:spLocks noChangeArrowheads="1"/>
          </p:cNvSpPr>
          <p:nvPr/>
        </p:nvSpPr>
        <p:spPr bwMode="auto">
          <a:xfrm>
            <a:off x="1132167" y="5440837"/>
            <a:ext cx="7740650" cy="492443"/>
          </a:xfrm>
          <a:prstGeom prst="rect">
            <a:avLst/>
          </a:prstGeom>
          <a:noFill/>
          <a:ln w="9525" algn="ctr">
            <a:noFill/>
            <a:miter lim="800000"/>
            <a:headEnd/>
            <a:tailEnd/>
          </a:ln>
          <a:effectLst/>
        </p:spPr>
        <p:txBody>
          <a:bodyPr>
            <a:spAutoFit/>
          </a:bodyPr>
          <a:lstStyle/>
          <a:p>
            <a:pPr algn="l">
              <a:defRPr/>
            </a:pPr>
            <a:r>
              <a:rPr lang="hu-HU" sz="2600" b="1" dirty="0">
                <a:solidFill>
                  <a:srgbClr val="00B050"/>
                </a:solidFill>
                <a:latin typeface="Arial" charset="0"/>
              </a:rPr>
              <a:t>Magas rosttartalmú ételek mellé + 1 pohár víz!</a:t>
            </a:r>
          </a:p>
        </p:txBody>
      </p:sp>
      <p:sp>
        <p:nvSpPr>
          <p:cNvPr id="2" name="Rectangle 1"/>
          <p:cNvSpPr/>
          <p:nvPr/>
        </p:nvSpPr>
        <p:spPr>
          <a:xfrm>
            <a:off x="5002492" y="6082716"/>
            <a:ext cx="4644220" cy="461665"/>
          </a:xfrm>
          <a:prstGeom prst="rect">
            <a:avLst/>
          </a:prstGeom>
        </p:spPr>
        <p:txBody>
          <a:bodyPr wrap="none">
            <a:spAutoFit/>
          </a:bodyPr>
          <a:lstStyle/>
          <a:p>
            <a:pPr eaLnBrk="1" hangingPunct="1"/>
            <a:r>
              <a:rPr lang="hu-HU" altLang="en-US" sz="2400" dirty="0">
                <a:solidFill>
                  <a:srgbClr val="00B050"/>
                </a:solidFill>
                <a:latin typeface="Calibri" panose="020F0502020204030204" pitchFamily="34" charset="0"/>
                <a:cs typeface="Calibri" panose="020F0502020204030204" pitchFamily="34" charset="0"/>
              </a:rPr>
              <a:t>Ajánlott napi bevitel: 25-30 gramm</a:t>
            </a:r>
          </a:p>
        </p:txBody>
      </p:sp>
      <p:sp>
        <p:nvSpPr>
          <p:cNvPr id="8" name="Rectangle 2"/>
          <p:cNvSpPr>
            <a:spLocks noGrp="1" noChangeArrowheads="1"/>
          </p:cNvSpPr>
          <p:nvPr>
            <p:ph type="title"/>
          </p:nvPr>
        </p:nvSpPr>
        <p:spPr>
          <a:xfrm>
            <a:off x="576606" y="92500"/>
            <a:ext cx="8229600" cy="1143000"/>
          </a:xfrm>
        </p:spPr>
        <p:txBody>
          <a:bodyPr>
            <a:normAutofit/>
          </a:bodyPr>
          <a:lstStyle/>
          <a:p>
            <a:pPr eaLnBrk="1" hangingPunct="1"/>
            <a:r>
              <a:rPr lang="hu-HU" altLang="en-US" dirty="0">
                <a:solidFill>
                  <a:srgbClr val="00B050"/>
                </a:solidFill>
              </a:rPr>
              <a:t>Élelmi rostok</a:t>
            </a:r>
            <a:r>
              <a:rPr lang="en-US" altLang="en-US" dirty="0">
                <a:solidFill>
                  <a:srgbClr val="00B050"/>
                </a:solidFill>
              </a:rPr>
              <a:t> 2. </a:t>
            </a:r>
            <a:endParaRPr lang="hu-HU" altLang="en-US" dirty="0">
              <a:solidFill>
                <a:srgbClr val="00B050"/>
              </a:solidFill>
            </a:endParaRPr>
          </a:p>
        </p:txBody>
      </p:sp>
    </p:spTree>
    <p:extLst>
      <p:ext uri="{BB962C8B-B14F-4D97-AF65-F5344CB8AC3E}">
        <p14:creationId xmlns:p14="http://schemas.microsoft.com/office/powerpoint/2010/main" val="4256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0D27A-90F6-F74B-9FFC-B1C4EF765C09}"/>
              </a:ext>
            </a:extLst>
          </p:cNvPr>
          <p:cNvSpPr>
            <a:spLocks noGrp="1"/>
          </p:cNvSpPr>
          <p:nvPr>
            <p:ph type="title"/>
          </p:nvPr>
        </p:nvSpPr>
        <p:spPr/>
        <p:txBody>
          <a:bodyPr/>
          <a:lstStyle/>
          <a:p>
            <a:r>
              <a:rPr lang="en-HU" dirty="0"/>
              <a:t>Zsírok</a:t>
            </a:r>
          </a:p>
        </p:txBody>
      </p:sp>
      <p:sp>
        <p:nvSpPr>
          <p:cNvPr id="3" name="Text Placeholder 2">
            <a:extLst>
              <a:ext uri="{FF2B5EF4-FFF2-40B4-BE49-F238E27FC236}">
                <a16:creationId xmlns:a16="http://schemas.microsoft.com/office/drawing/2014/main" id="{4734F8AF-789F-8949-A0E1-939E0C8E5F78}"/>
              </a:ext>
            </a:extLst>
          </p:cNvPr>
          <p:cNvSpPr>
            <a:spLocks noGrp="1"/>
          </p:cNvSpPr>
          <p:nvPr>
            <p:ph type="body" idx="1"/>
          </p:nvPr>
        </p:nvSpPr>
        <p:spPr>
          <a:xfrm>
            <a:off x="321546" y="1517848"/>
            <a:ext cx="11555605" cy="4351338"/>
          </a:xfrm>
        </p:spPr>
        <p:txBody>
          <a:bodyPr>
            <a:normAutofit/>
          </a:bodyPr>
          <a:lstStyle/>
          <a:p>
            <a:r>
              <a:rPr lang="hu-HU" sz="2400" dirty="0"/>
              <a:t>Zsírsavakból és glicerinből felépülő vegyületek, melyek vízben nem oldódnak</a:t>
            </a:r>
          </a:p>
          <a:p>
            <a:r>
              <a:rPr lang="hu-HU" sz="2400" dirty="0"/>
              <a:t>Feladatuk:</a:t>
            </a:r>
          </a:p>
          <a:p>
            <a:pPr lvl="1"/>
            <a:r>
              <a:rPr lang="hu-HU" sz="2000" dirty="0"/>
              <a:t>Másodlagos energiaforrások (1 gramm = 9,3 kcal)</a:t>
            </a:r>
          </a:p>
          <a:p>
            <a:pPr lvl="1"/>
            <a:r>
              <a:rPr lang="hu-HU" sz="2000" dirty="0"/>
              <a:t>Energiaraktár </a:t>
            </a:r>
          </a:p>
          <a:p>
            <a:pPr lvl="1"/>
            <a:r>
              <a:rPr lang="hu-HU" sz="2000" dirty="0"/>
              <a:t>Membránalkotók </a:t>
            </a:r>
          </a:p>
          <a:p>
            <a:pPr lvl="1"/>
            <a:r>
              <a:rPr lang="hu-HU" sz="2000" dirty="0"/>
              <a:t>Mechanikai, hő- és elektromos szigetelők </a:t>
            </a:r>
          </a:p>
          <a:p>
            <a:pPr lvl="1"/>
            <a:r>
              <a:rPr lang="hu-HU" sz="2000" dirty="0"/>
              <a:t>Hormonok </a:t>
            </a:r>
          </a:p>
          <a:p>
            <a:pPr lvl="1"/>
            <a:r>
              <a:rPr lang="hu-HU" sz="2000" dirty="0"/>
              <a:t>Epe és D-vitamin előanyag </a:t>
            </a:r>
          </a:p>
          <a:p>
            <a:pPr lvl="1"/>
            <a:r>
              <a:rPr lang="hu-HU" sz="2000" dirty="0"/>
              <a:t>Zsírban oldódó vitaminok oldószere </a:t>
            </a:r>
          </a:p>
          <a:p>
            <a:pPr lvl="1"/>
            <a:r>
              <a:rPr lang="hu-HU" sz="2000" dirty="0"/>
              <a:t>Idegrendszer (mielinhüvely, gliaszövet)</a:t>
            </a:r>
          </a:p>
          <a:p>
            <a:r>
              <a:rPr lang="hu-HU" sz="2400" dirty="0"/>
              <a:t>Lehetnek állati és növényi eredetűek</a:t>
            </a:r>
          </a:p>
        </p:txBody>
      </p:sp>
    </p:spTree>
    <p:extLst>
      <p:ext uri="{BB962C8B-B14F-4D97-AF65-F5344CB8AC3E}">
        <p14:creationId xmlns:p14="http://schemas.microsoft.com/office/powerpoint/2010/main" val="1216718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3DA1-2684-EA40-98D0-6C0BF2A12F4C}"/>
              </a:ext>
            </a:extLst>
          </p:cNvPr>
          <p:cNvSpPr>
            <a:spLocks noGrp="1"/>
          </p:cNvSpPr>
          <p:nvPr>
            <p:ph type="title"/>
          </p:nvPr>
        </p:nvSpPr>
        <p:spPr/>
        <p:txBody>
          <a:bodyPr/>
          <a:lstStyle/>
          <a:p>
            <a:r>
              <a:rPr lang="en-HU" dirty="0"/>
              <a:t>Zsírok</a:t>
            </a:r>
          </a:p>
        </p:txBody>
      </p:sp>
      <p:sp>
        <p:nvSpPr>
          <p:cNvPr id="3" name="Text Placeholder 2">
            <a:extLst>
              <a:ext uri="{FF2B5EF4-FFF2-40B4-BE49-F238E27FC236}">
                <a16:creationId xmlns:a16="http://schemas.microsoft.com/office/drawing/2014/main" id="{A51EB8D4-C4E9-6949-9333-FB6AB97DE136}"/>
              </a:ext>
            </a:extLst>
          </p:cNvPr>
          <p:cNvSpPr>
            <a:spLocks noGrp="1"/>
          </p:cNvSpPr>
          <p:nvPr>
            <p:ph type="body" idx="1"/>
          </p:nvPr>
        </p:nvSpPr>
        <p:spPr>
          <a:xfrm>
            <a:off x="321547" y="1565566"/>
            <a:ext cx="11555605" cy="4351338"/>
          </a:xfrm>
        </p:spPr>
        <p:txBody>
          <a:bodyPr>
            <a:normAutofit fontScale="92500" lnSpcReduction="10000"/>
          </a:bodyPr>
          <a:lstStyle/>
          <a:p>
            <a:pPr marL="114300" indent="0">
              <a:buNone/>
            </a:pPr>
            <a:r>
              <a:rPr lang="hu-HU" b="1" dirty="0"/>
              <a:t>A zsírsavlánc hossza szerint</a:t>
            </a:r>
            <a:endParaRPr lang="en-US" dirty="0"/>
          </a:p>
          <a:p>
            <a:r>
              <a:rPr lang="hu-HU" dirty="0"/>
              <a:t>a </a:t>
            </a:r>
            <a:r>
              <a:rPr lang="hu-HU" i="1" dirty="0"/>
              <a:t>rövid</a:t>
            </a:r>
            <a:r>
              <a:rPr lang="hu-HU" dirty="0"/>
              <a:t> szénláncú zsírsavakban legfeljebb 4 szénatom lehet</a:t>
            </a:r>
            <a:endParaRPr lang="en-US" dirty="0"/>
          </a:p>
          <a:p>
            <a:r>
              <a:rPr lang="hu-HU" dirty="0"/>
              <a:t>a </a:t>
            </a:r>
            <a:r>
              <a:rPr lang="hu-HU" i="1" dirty="0"/>
              <a:t>közepes</a:t>
            </a:r>
            <a:r>
              <a:rPr lang="hu-HU" dirty="0"/>
              <a:t> hosszúságú zsírsavak 6-10 szénatomot tartalmaznak</a:t>
            </a:r>
            <a:endParaRPr lang="en-US" dirty="0"/>
          </a:p>
          <a:p>
            <a:r>
              <a:rPr lang="hu-HU" dirty="0"/>
              <a:t>a </a:t>
            </a:r>
            <a:r>
              <a:rPr lang="hu-HU" i="1" dirty="0"/>
              <a:t>hosszú</a:t>
            </a:r>
            <a:r>
              <a:rPr lang="hu-HU" dirty="0"/>
              <a:t> szénláncú zsírsavakban a szénatomok száma 12 vagy annál több</a:t>
            </a:r>
            <a:endParaRPr lang="en-US" dirty="0"/>
          </a:p>
          <a:p>
            <a:pPr marL="114300" indent="0">
              <a:buNone/>
            </a:pPr>
            <a:endParaRPr lang="en-US" dirty="0"/>
          </a:p>
          <a:p>
            <a:pPr marL="114300" indent="0">
              <a:buNone/>
            </a:pPr>
            <a:r>
              <a:rPr lang="hu-HU" b="1" dirty="0"/>
              <a:t>A zsírsavlánc telítettségi állapota szerint</a:t>
            </a:r>
            <a:endParaRPr lang="en-US" dirty="0"/>
          </a:p>
          <a:p>
            <a:r>
              <a:rPr lang="hu-HU" dirty="0"/>
              <a:t>a </a:t>
            </a:r>
            <a:r>
              <a:rPr lang="hu-HU" i="1" dirty="0"/>
              <a:t>telített</a:t>
            </a:r>
            <a:r>
              <a:rPr lang="hu-HU" dirty="0"/>
              <a:t> zsírsavak nem tartalmaznak kettős kötést</a:t>
            </a:r>
            <a:endParaRPr lang="en-US" dirty="0"/>
          </a:p>
          <a:p>
            <a:r>
              <a:rPr lang="hu-HU" dirty="0"/>
              <a:t>az </a:t>
            </a:r>
            <a:r>
              <a:rPr lang="hu-HU" i="1" dirty="0"/>
              <a:t>egyszeresen telítetlen</a:t>
            </a:r>
            <a:r>
              <a:rPr lang="hu-HU" dirty="0"/>
              <a:t> zsírsavak egy kettős kötést tartalmaznak</a:t>
            </a:r>
            <a:endParaRPr lang="en-US" dirty="0"/>
          </a:p>
          <a:p>
            <a:r>
              <a:rPr lang="hu-HU" dirty="0"/>
              <a:t>a </a:t>
            </a:r>
            <a:r>
              <a:rPr lang="hu-HU" i="1" dirty="0"/>
              <a:t>többszörösen telítetlen</a:t>
            </a:r>
            <a:r>
              <a:rPr lang="hu-HU" dirty="0"/>
              <a:t> zsírsavak kettő vagy több kettős kötést tartalmaznak</a:t>
            </a:r>
            <a:endParaRPr lang="en-US" dirty="0"/>
          </a:p>
          <a:p>
            <a:pPr marL="114300" indent="0">
              <a:buNone/>
            </a:pPr>
            <a:endParaRPr lang="en-HU" dirty="0"/>
          </a:p>
        </p:txBody>
      </p:sp>
    </p:spTree>
    <p:extLst>
      <p:ext uri="{BB962C8B-B14F-4D97-AF65-F5344CB8AC3E}">
        <p14:creationId xmlns:p14="http://schemas.microsoft.com/office/powerpoint/2010/main" val="1240931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AE84-3B82-404F-98DC-3AC8D4A30103}"/>
              </a:ext>
            </a:extLst>
          </p:cNvPr>
          <p:cNvSpPr>
            <a:spLocks noGrp="1"/>
          </p:cNvSpPr>
          <p:nvPr>
            <p:ph type="title"/>
          </p:nvPr>
        </p:nvSpPr>
        <p:spPr/>
        <p:txBody>
          <a:bodyPr/>
          <a:lstStyle/>
          <a:p>
            <a:r>
              <a:rPr lang="en-HU" dirty="0"/>
              <a:t>Zsírok</a:t>
            </a:r>
          </a:p>
        </p:txBody>
      </p:sp>
      <p:sp>
        <p:nvSpPr>
          <p:cNvPr id="3" name="Text Placeholder 2">
            <a:extLst>
              <a:ext uri="{FF2B5EF4-FFF2-40B4-BE49-F238E27FC236}">
                <a16:creationId xmlns:a16="http://schemas.microsoft.com/office/drawing/2014/main" id="{AA12FBA0-2B52-9A48-95C2-C9F064A5BB97}"/>
              </a:ext>
            </a:extLst>
          </p:cNvPr>
          <p:cNvSpPr>
            <a:spLocks noGrp="1"/>
          </p:cNvSpPr>
          <p:nvPr>
            <p:ph type="body" idx="1"/>
          </p:nvPr>
        </p:nvSpPr>
        <p:spPr>
          <a:xfrm>
            <a:off x="321546" y="1523620"/>
            <a:ext cx="11555605" cy="4793289"/>
          </a:xfrm>
        </p:spPr>
        <p:txBody>
          <a:bodyPr>
            <a:normAutofit lnSpcReduction="10000"/>
          </a:bodyPr>
          <a:lstStyle/>
          <a:p>
            <a:r>
              <a:rPr lang="hu-HU" sz="2000" b="1" dirty="0"/>
              <a:t>Telített zsírsavak</a:t>
            </a:r>
            <a:r>
              <a:rPr lang="hu-HU" sz="2000" dirty="0"/>
              <a:t>: nagy részben állati eredetűek (hús, húskészítmények, tej, tejtermékek), de jelentős mennyiségben van a pálma- és kókuszolajban is. Növelik a vér kolezsterin szintjét, fokozzák a szív- és érrendszeri betegségek kockázatát.</a:t>
            </a:r>
          </a:p>
          <a:p>
            <a:r>
              <a:rPr lang="hu-HU" sz="2000" b="1" dirty="0"/>
              <a:t>Telítetlen zsírsavak: </a:t>
            </a:r>
            <a:r>
              <a:rPr lang="hu-HU" sz="2000" dirty="0"/>
              <a:t>növényi olajokban, margarinokban ,tengeri halakban. Kiemelt szerepe van az omega-3 és omega-6 zsírsavaknak, melyek ún. </a:t>
            </a:r>
            <a:r>
              <a:rPr lang="hu-HU" sz="2000" b="1" dirty="0"/>
              <a:t>esszenciális zsírsavak</a:t>
            </a:r>
            <a:r>
              <a:rPr lang="hu-HU" sz="2000" dirty="0"/>
              <a:t>, mert a szervezet nem képes előállítani őket. </a:t>
            </a:r>
          </a:p>
          <a:p>
            <a:pPr lvl="1"/>
            <a:r>
              <a:rPr lang="hu-HU" sz="1600" dirty="0"/>
              <a:t>Omega-3 zsírsav források: tengeri halak, repceolaj, szójaolaj, olajos magvak, diófélék, főzelékfélék</a:t>
            </a:r>
          </a:p>
          <a:p>
            <a:pPr lvl="1"/>
            <a:r>
              <a:rPr lang="hu-HU" sz="1600" dirty="0"/>
              <a:t>Omega-6 zsírsav források: napraforgó-, szója-, kukoricaolaj</a:t>
            </a:r>
          </a:p>
          <a:p>
            <a:r>
              <a:rPr lang="hu-HU" sz="2000" b="1" dirty="0"/>
              <a:t>Transz zsírsavak: </a:t>
            </a:r>
            <a:r>
              <a:rPr lang="hu-HU" sz="2000" dirty="0"/>
              <a:t>telítetlen zsírsav, melynek molekulái a szénatomok között átellenes (transz) kettőskötéseket tartalmaznak. Bevitele jelentősen fokozza az érelmeszesedés kockázatát, ezért mennyiségét rendeleti úton szabályozzák az egyes élelmiszerekben. Természetesen is jelen van néhány állati eredetű termékben, de nagyobb mennyiségben az olajok hidrogénezése során keletkezik, mesterséges úton, pl. korábban a margaringyártásnál.</a:t>
            </a:r>
            <a:endParaRPr lang="en-US" sz="2000" dirty="0"/>
          </a:p>
          <a:p>
            <a:r>
              <a:rPr lang="hu-HU" sz="2000" b="1" dirty="0"/>
              <a:t>Koleszterin: </a:t>
            </a:r>
            <a:r>
              <a:rPr lang="hu-HU" sz="2000" dirty="0"/>
              <a:t>az emberi szervezetben megtalálható a sejtfalak alkotóelemeként, előfordul az agyvelőben és az idegszövetekben, valamint alapanyaga a D-vitaminnak, nemi hormonoknak és az epesavaknak. Túlzott bevitel esetén lerakódik az érfalakban, ami érelmeszesedéshez vezet.</a:t>
            </a:r>
          </a:p>
        </p:txBody>
      </p:sp>
    </p:spTree>
    <p:extLst>
      <p:ext uri="{BB962C8B-B14F-4D97-AF65-F5344CB8AC3E}">
        <p14:creationId xmlns:p14="http://schemas.microsoft.com/office/powerpoint/2010/main" val="2924949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678B-6C6D-8D4D-939B-65642450970E}"/>
              </a:ext>
            </a:extLst>
          </p:cNvPr>
          <p:cNvSpPr>
            <a:spLocks noGrp="1"/>
          </p:cNvSpPr>
          <p:nvPr>
            <p:ph type="title"/>
          </p:nvPr>
        </p:nvSpPr>
        <p:spPr/>
        <p:txBody>
          <a:bodyPr/>
          <a:lstStyle/>
          <a:p>
            <a:r>
              <a:rPr lang="en-HU" dirty="0"/>
              <a:t>Fehérjék</a:t>
            </a:r>
          </a:p>
        </p:txBody>
      </p:sp>
      <p:sp>
        <p:nvSpPr>
          <p:cNvPr id="3" name="Text Placeholder 2">
            <a:extLst>
              <a:ext uri="{FF2B5EF4-FFF2-40B4-BE49-F238E27FC236}">
                <a16:creationId xmlns:a16="http://schemas.microsoft.com/office/drawing/2014/main" id="{1EAD9E61-5645-C44B-84ED-8E85B9C0305F}"/>
              </a:ext>
            </a:extLst>
          </p:cNvPr>
          <p:cNvSpPr>
            <a:spLocks noGrp="1"/>
          </p:cNvSpPr>
          <p:nvPr>
            <p:ph type="body" idx="1"/>
          </p:nvPr>
        </p:nvSpPr>
        <p:spPr>
          <a:xfrm>
            <a:off x="321546" y="1498454"/>
            <a:ext cx="11555605" cy="4351338"/>
          </a:xfrm>
        </p:spPr>
        <p:txBody>
          <a:bodyPr>
            <a:normAutofit fontScale="92500" lnSpcReduction="10000"/>
          </a:bodyPr>
          <a:lstStyle/>
          <a:p>
            <a:r>
              <a:rPr lang="hu-HU" dirty="0"/>
              <a:t>Nagy molekulájú, nitrogen tartalmú vegyületek, melyek ún. aminosavakból épülnek fel. </a:t>
            </a:r>
          </a:p>
          <a:p>
            <a:r>
              <a:rPr lang="hu-HU" dirty="0"/>
              <a:t>Az emberi fehérjék 20 különböző aminosavból épülnek fel, melyek közül 9-et (hisztidin, leucin, lizin, metionin, fenilalanin, treonin, triptofán, valin) a szervezet nem vagy csak kis mennyiségben képes előállítani. Ezt a 9 aminosavat összefoglalóan </a:t>
            </a:r>
            <a:r>
              <a:rPr lang="hu-HU" b="1" dirty="0"/>
              <a:t>esszenciális aminosavak</a:t>
            </a:r>
            <a:r>
              <a:rPr lang="hu-HU" dirty="0"/>
              <a:t>nak hívjuk.</a:t>
            </a:r>
          </a:p>
          <a:p>
            <a:r>
              <a:rPr lang="hu-HU" dirty="0"/>
              <a:t>Az emberi testben kb. 14-16% a fehérjetartalom.</a:t>
            </a:r>
          </a:p>
          <a:p>
            <a:r>
              <a:rPr lang="hu-HU" b="1" dirty="0"/>
              <a:t>Feladatai</a:t>
            </a:r>
            <a:r>
              <a:rPr lang="hu-HU" dirty="0"/>
              <a:t>: enzimek, hormonok, immunanyagok alkotói, rendelkezhetnek stabilizáló, szerkezeti funkcióval, a sejt és környezete közötti információáramlásban játszanak szerepet, és néhány esetben (pl. éhezéskor) energiaforrásként is szolgálhatnak (1 gramm fehérje energia értéke 4,1 kcal). </a:t>
            </a:r>
          </a:p>
          <a:p>
            <a:endParaRPr lang="hu-HU" dirty="0"/>
          </a:p>
        </p:txBody>
      </p:sp>
    </p:spTree>
    <p:extLst>
      <p:ext uri="{BB962C8B-B14F-4D97-AF65-F5344CB8AC3E}">
        <p14:creationId xmlns:p14="http://schemas.microsoft.com/office/powerpoint/2010/main" val="203797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Tartalomjegyzék</a:t>
            </a:r>
          </a:p>
        </p:txBody>
      </p:sp>
      <p:sp>
        <p:nvSpPr>
          <p:cNvPr id="3" name="Text Placeholder 2">
            <a:extLst>
              <a:ext uri="{FF2B5EF4-FFF2-40B4-BE49-F238E27FC236}">
                <a16:creationId xmlns:a16="http://schemas.microsoft.com/office/drawing/2014/main" id="{CA946983-D213-464A-BC86-231C7178A479}"/>
              </a:ext>
            </a:extLst>
          </p:cNvPr>
          <p:cNvSpPr>
            <a:spLocks noGrp="1"/>
          </p:cNvSpPr>
          <p:nvPr>
            <p:ph type="body" idx="1"/>
          </p:nvPr>
        </p:nvSpPr>
        <p:spPr>
          <a:xfrm>
            <a:off x="321642" y="1523620"/>
            <a:ext cx="11555605" cy="4826845"/>
          </a:xfrm>
        </p:spPr>
        <p:txBody>
          <a:bodyPr>
            <a:normAutofit fontScale="85000" lnSpcReduction="20000"/>
          </a:bodyPr>
          <a:lstStyle/>
          <a:p>
            <a:r>
              <a:rPr lang="hu-HU" sz="2200" dirty="0"/>
              <a:t>Bevezetés, általános ismertetés</a:t>
            </a:r>
          </a:p>
          <a:p>
            <a:r>
              <a:rPr lang="hu-HU" sz="2200" dirty="0"/>
              <a:t>Témaspecifikus szakmai kérdések</a:t>
            </a:r>
          </a:p>
          <a:p>
            <a:r>
              <a:rPr lang="hu-HU" sz="2200" dirty="0"/>
              <a:t>Miért fontos az egészséges táplálkozás?</a:t>
            </a:r>
          </a:p>
          <a:p>
            <a:r>
              <a:rPr lang="hu-HU" sz="2200" dirty="0"/>
              <a:t>Táplálkozással összefüggő betegségek</a:t>
            </a:r>
          </a:p>
          <a:p>
            <a:r>
              <a:rPr lang="hu-HU" sz="2200" dirty="0"/>
              <a:t>Milyen okok állhatnak a háttérben?</a:t>
            </a:r>
          </a:p>
          <a:p>
            <a:r>
              <a:rPr lang="hu-HU" sz="2200" dirty="0"/>
              <a:t>Miért kell egészségesen táplálkozni?</a:t>
            </a:r>
          </a:p>
          <a:p>
            <a:r>
              <a:rPr lang="hu-HU" sz="2200" dirty="0"/>
              <a:t>Makrotápanyagok – áttekintés</a:t>
            </a:r>
          </a:p>
          <a:p>
            <a:pPr lvl="1"/>
            <a:r>
              <a:rPr lang="hu-HU" sz="2200" dirty="0"/>
              <a:t>Szénhidrátok</a:t>
            </a:r>
          </a:p>
          <a:p>
            <a:pPr lvl="2"/>
            <a:r>
              <a:rPr lang="hu-HU" sz="2200" dirty="0"/>
              <a:t>Glikémiás index (GI)</a:t>
            </a:r>
          </a:p>
          <a:p>
            <a:pPr lvl="2"/>
            <a:r>
              <a:rPr lang="hu-HU" sz="2200" dirty="0"/>
              <a:t>Élelmi rostok</a:t>
            </a:r>
          </a:p>
          <a:p>
            <a:pPr lvl="1"/>
            <a:r>
              <a:rPr lang="hu-HU" sz="2200" dirty="0"/>
              <a:t>Zsírok</a:t>
            </a:r>
          </a:p>
          <a:p>
            <a:pPr lvl="1"/>
            <a:r>
              <a:rPr lang="hu-HU" sz="2200" dirty="0"/>
              <a:t>Fehérjék</a:t>
            </a:r>
          </a:p>
          <a:p>
            <a:r>
              <a:rPr lang="hu-HU" sz="2200" dirty="0"/>
              <a:t>Mikrotápanyagok</a:t>
            </a:r>
          </a:p>
          <a:p>
            <a:pPr lvl="1"/>
            <a:r>
              <a:rPr lang="hu-HU" sz="2200" dirty="0"/>
              <a:t>Vitaminok</a:t>
            </a:r>
          </a:p>
          <a:p>
            <a:pPr lvl="1"/>
            <a:r>
              <a:rPr lang="hu-HU" sz="2200" dirty="0"/>
              <a:t>Ásványi anyagok</a:t>
            </a:r>
          </a:p>
          <a:p>
            <a:endParaRPr lang="hu-HU" dirty="0"/>
          </a:p>
          <a:p>
            <a:endParaRPr lang="hu-HU" sz="1400" dirty="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6C2D-554D-224B-91E7-74F68BA7EB33}"/>
              </a:ext>
            </a:extLst>
          </p:cNvPr>
          <p:cNvSpPr>
            <a:spLocks noGrp="1"/>
          </p:cNvSpPr>
          <p:nvPr>
            <p:ph type="title"/>
          </p:nvPr>
        </p:nvSpPr>
        <p:spPr/>
        <p:txBody>
          <a:bodyPr/>
          <a:lstStyle/>
          <a:p>
            <a:r>
              <a:rPr lang="en-HU" dirty="0"/>
              <a:t>Fehérjék</a:t>
            </a:r>
          </a:p>
        </p:txBody>
      </p:sp>
      <p:sp>
        <p:nvSpPr>
          <p:cNvPr id="3" name="Text Placeholder 2">
            <a:extLst>
              <a:ext uri="{FF2B5EF4-FFF2-40B4-BE49-F238E27FC236}">
                <a16:creationId xmlns:a16="http://schemas.microsoft.com/office/drawing/2014/main" id="{82CE42AA-22B3-614A-8DBE-CE1C142BD61F}"/>
              </a:ext>
            </a:extLst>
          </p:cNvPr>
          <p:cNvSpPr>
            <a:spLocks noGrp="1"/>
          </p:cNvSpPr>
          <p:nvPr>
            <p:ph type="body" idx="1"/>
          </p:nvPr>
        </p:nvSpPr>
        <p:spPr/>
        <p:txBody>
          <a:bodyPr/>
          <a:lstStyle/>
          <a:p>
            <a:r>
              <a:rPr lang="hu-HU" b="1" dirty="0"/>
              <a:t>Forrásai</a:t>
            </a:r>
            <a:endParaRPr lang="hu-HU" dirty="0"/>
          </a:p>
          <a:p>
            <a:pPr lvl="1"/>
            <a:r>
              <a:rPr lang="hu-HU" b="1" dirty="0"/>
              <a:t>Állati eredetű </a:t>
            </a:r>
            <a:r>
              <a:rPr lang="hu-HU" dirty="0"/>
              <a:t>(teljes értékű vagy komplett fehérje források) – húsok, halak, tojás, tej, tejtermékek</a:t>
            </a:r>
          </a:p>
          <a:p>
            <a:pPr lvl="1"/>
            <a:r>
              <a:rPr lang="hu-HU" b="1" dirty="0"/>
              <a:t>Növényi eredetű </a:t>
            </a:r>
            <a:r>
              <a:rPr lang="hu-HU" dirty="0"/>
              <a:t>(inkomplett fehérje források) – száraz hüvelyesek, cereáliák, diófélék, olajos magvak</a:t>
            </a:r>
          </a:p>
          <a:p>
            <a:pPr lvl="1"/>
            <a:endParaRPr lang="hu-HU" dirty="0"/>
          </a:p>
          <a:p>
            <a:r>
              <a:rPr lang="hu-HU" sz="2400" dirty="0"/>
              <a:t>A növényi eredetű fehérjeforrások tudatos (az esszenciális aminosav-összetétel ismerete) összeválogatását annak érdekében, hogy minden esszenciális aminosav megfelelő bevitele megvalósuljon, </a:t>
            </a:r>
            <a:r>
              <a:rPr lang="hu-HU" sz="2400" b="1" dirty="0"/>
              <a:t>komplettálás</a:t>
            </a:r>
            <a:r>
              <a:rPr lang="hu-HU" sz="2400" dirty="0"/>
              <a:t>nak nevezzük (például hüvelyesek + cereáliák).</a:t>
            </a:r>
          </a:p>
        </p:txBody>
      </p:sp>
    </p:spTree>
    <p:extLst>
      <p:ext uri="{BB962C8B-B14F-4D97-AF65-F5344CB8AC3E}">
        <p14:creationId xmlns:p14="http://schemas.microsoft.com/office/powerpoint/2010/main" val="1650751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738D4-31FC-DB4E-9832-D44D6CB418E6}"/>
              </a:ext>
            </a:extLst>
          </p:cNvPr>
          <p:cNvSpPr>
            <a:spLocks noGrp="1"/>
          </p:cNvSpPr>
          <p:nvPr>
            <p:ph type="title"/>
          </p:nvPr>
        </p:nvSpPr>
        <p:spPr/>
        <p:txBody>
          <a:bodyPr/>
          <a:lstStyle/>
          <a:p>
            <a:r>
              <a:rPr lang="hu-HU" dirty="0"/>
              <a:t>Fehérjék</a:t>
            </a:r>
          </a:p>
        </p:txBody>
      </p:sp>
      <p:sp>
        <p:nvSpPr>
          <p:cNvPr id="6" name="Text Placeholder 5"/>
          <p:cNvSpPr>
            <a:spLocks noGrp="1"/>
          </p:cNvSpPr>
          <p:nvPr>
            <p:ph type="body" idx="1"/>
          </p:nvPr>
        </p:nvSpPr>
        <p:spPr>
          <a:xfrm>
            <a:off x="6172200" y="1556849"/>
            <a:ext cx="5672850" cy="585840"/>
          </a:xfrm>
        </p:spPr>
        <p:txBody>
          <a:bodyPr/>
          <a:lstStyle/>
          <a:p>
            <a:r>
              <a:rPr lang="hu-HU" dirty="0"/>
              <a:t>Túlzott fehérjebevitel</a:t>
            </a:r>
          </a:p>
        </p:txBody>
      </p:sp>
      <p:sp>
        <p:nvSpPr>
          <p:cNvPr id="7" name="Text Placeholder 6"/>
          <p:cNvSpPr>
            <a:spLocks noGrp="1"/>
          </p:cNvSpPr>
          <p:nvPr>
            <p:ph type="body" idx="2"/>
          </p:nvPr>
        </p:nvSpPr>
        <p:spPr>
          <a:xfrm>
            <a:off x="6172200" y="2152737"/>
            <a:ext cx="5672850" cy="3684588"/>
          </a:xfrm>
        </p:spPr>
        <p:txBody>
          <a:bodyPr>
            <a:normAutofit fontScale="92500" lnSpcReduction="10000"/>
          </a:bodyPr>
          <a:lstStyle/>
          <a:p>
            <a:r>
              <a:rPr lang="hu-HU" sz="2400" dirty="0"/>
              <a:t>dehidratáció </a:t>
            </a:r>
          </a:p>
          <a:p>
            <a:r>
              <a:rPr lang="hu-HU" sz="2400" dirty="0"/>
              <a:t>veseműködés nő, túlterhelt </a:t>
            </a:r>
          </a:p>
          <a:p>
            <a:r>
              <a:rPr lang="hu-HU" sz="2400" dirty="0"/>
              <a:t>alapanyagcsere nő </a:t>
            </a:r>
          </a:p>
          <a:p>
            <a:r>
              <a:rPr lang="hu-HU" sz="2400" dirty="0"/>
              <a:t>felszívódás romlik </a:t>
            </a:r>
          </a:p>
          <a:p>
            <a:r>
              <a:rPr lang="hu-HU" sz="2400" dirty="0"/>
              <a:t>káros metabolitok felszaporodnak a vastagbélben </a:t>
            </a:r>
          </a:p>
          <a:p>
            <a:r>
              <a:rPr lang="hu-HU" sz="2400" dirty="0"/>
              <a:t>basalis protein-lerakódás </a:t>
            </a:r>
          </a:p>
          <a:p>
            <a:r>
              <a:rPr lang="hu-HU" sz="2400" dirty="0"/>
              <a:t>idegrendszeri labilitás </a:t>
            </a:r>
          </a:p>
          <a:p>
            <a:r>
              <a:rPr lang="hu-HU" sz="2400" dirty="0"/>
              <a:t>teljesítmény csökken </a:t>
            </a:r>
          </a:p>
        </p:txBody>
      </p:sp>
      <p:sp>
        <p:nvSpPr>
          <p:cNvPr id="8" name="Text Placeholder 7"/>
          <p:cNvSpPr>
            <a:spLocks noGrp="1"/>
          </p:cNvSpPr>
          <p:nvPr>
            <p:ph type="body" idx="3"/>
          </p:nvPr>
        </p:nvSpPr>
        <p:spPr>
          <a:xfrm>
            <a:off x="321548" y="1556849"/>
            <a:ext cx="5672852" cy="595888"/>
          </a:xfrm>
        </p:spPr>
        <p:txBody>
          <a:bodyPr/>
          <a:lstStyle/>
          <a:p>
            <a:r>
              <a:rPr lang="hu-HU" dirty="0"/>
              <a:t>Fehérje hiány</a:t>
            </a:r>
          </a:p>
        </p:txBody>
      </p:sp>
      <p:sp>
        <p:nvSpPr>
          <p:cNvPr id="9" name="Text Placeholder 8"/>
          <p:cNvSpPr>
            <a:spLocks noGrp="1"/>
          </p:cNvSpPr>
          <p:nvPr>
            <p:ph type="body" idx="4"/>
          </p:nvPr>
        </p:nvSpPr>
        <p:spPr>
          <a:xfrm>
            <a:off x="321548" y="2152737"/>
            <a:ext cx="5672851" cy="3684588"/>
          </a:xfrm>
        </p:spPr>
        <p:txBody>
          <a:bodyPr>
            <a:normAutofit/>
          </a:bodyPr>
          <a:lstStyle/>
          <a:p>
            <a:r>
              <a:rPr lang="hu-HU" sz="2400" b="1" dirty="0"/>
              <a:t>Marasmus-kór</a:t>
            </a:r>
            <a:r>
              <a:rPr lang="hu-HU" sz="2400" dirty="0"/>
              <a:t> (nem elegendő fehérjebevitel energiahiány nélkül)</a:t>
            </a:r>
          </a:p>
          <a:p>
            <a:pPr marL="114300" indent="0">
              <a:buNone/>
            </a:pPr>
            <a:endParaRPr lang="hu-HU" sz="2400" dirty="0"/>
          </a:p>
          <a:p>
            <a:r>
              <a:rPr lang="hu-HU" sz="2400" b="1" dirty="0"/>
              <a:t>Energia-protein malnutríció </a:t>
            </a:r>
            <a:r>
              <a:rPr lang="hu-HU" sz="2400" dirty="0"/>
              <a:t>(energia és fehérjehiány) </a:t>
            </a:r>
          </a:p>
          <a:p>
            <a:pPr lvl="1"/>
            <a:r>
              <a:rPr lang="hu-HU" sz="2000" dirty="0"/>
              <a:t>gyengeség </a:t>
            </a:r>
          </a:p>
          <a:p>
            <a:pPr lvl="1"/>
            <a:r>
              <a:rPr lang="hu-HU" sz="2000" dirty="0"/>
              <a:t>teljesítőképesség csökken </a:t>
            </a:r>
          </a:p>
          <a:p>
            <a:pPr lvl="1"/>
            <a:r>
              <a:rPr lang="hu-HU" sz="2000" dirty="0"/>
              <a:t>fertőzésekre-betegségekre fogékonyabb</a:t>
            </a:r>
          </a:p>
          <a:p>
            <a:pPr lvl="1"/>
            <a:r>
              <a:rPr lang="hu-HU" sz="2000" dirty="0"/>
              <a:t>sorvadás (izom) </a:t>
            </a:r>
          </a:p>
        </p:txBody>
      </p:sp>
    </p:spTree>
    <p:extLst>
      <p:ext uri="{BB962C8B-B14F-4D97-AF65-F5344CB8AC3E}">
        <p14:creationId xmlns:p14="http://schemas.microsoft.com/office/powerpoint/2010/main" val="1646512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6BF9-AFE7-8B4A-A339-12ACECF6B3E2}"/>
              </a:ext>
            </a:extLst>
          </p:cNvPr>
          <p:cNvSpPr>
            <a:spLocks noGrp="1"/>
          </p:cNvSpPr>
          <p:nvPr>
            <p:ph type="title"/>
          </p:nvPr>
        </p:nvSpPr>
        <p:spPr>
          <a:xfrm>
            <a:off x="321546" y="380971"/>
            <a:ext cx="11555605" cy="952879"/>
          </a:xfrm>
        </p:spPr>
        <p:txBody>
          <a:bodyPr/>
          <a:lstStyle/>
          <a:p>
            <a:r>
              <a:rPr lang="hu-HU" dirty="0"/>
              <a:t>Mikrotápanyagok - áttekintés</a:t>
            </a:r>
          </a:p>
        </p:txBody>
      </p:sp>
      <p:graphicFrame>
        <p:nvGraphicFramePr>
          <p:cNvPr id="4" name="Table 3"/>
          <p:cNvGraphicFramePr>
            <a:graphicFrameLocks noGrp="1"/>
          </p:cNvGraphicFramePr>
          <p:nvPr>
            <p:extLst>
              <p:ext uri="{D42A27DB-BD31-4B8C-83A1-F6EECF244321}">
                <p14:modId xmlns:p14="http://schemas.microsoft.com/office/powerpoint/2010/main" val="638617397"/>
              </p:ext>
            </p:extLst>
          </p:nvPr>
        </p:nvGraphicFramePr>
        <p:xfrm>
          <a:off x="321546" y="1430556"/>
          <a:ext cx="11555605" cy="4582160"/>
        </p:xfrm>
        <a:graphic>
          <a:graphicData uri="http://schemas.openxmlformats.org/drawingml/2006/table">
            <a:tbl>
              <a:tblPr firstRow="1" bandRow="1">
                <a:tableStyleId>{5C22544A-7EE6-4342-B048-85BDC9FD1C3A}</a:tableStyleId>
              </a:tblPr>
              <a:tblGrid>
                <a:gridCol w="2404721">
                  <a:extLst>
                    <a:ext uri="{9D8B030D-6E8A-4147-A177-3AD203B41FA5}">
                      <a16:colId xmlns:a16="http://schemas.microsoft.com/office/drawing/2014/main" val="2057029850"/>
                    </a:ext>
                  </a:extLst>
                </a:gridCol>
                <a:gridCol w="9150884">
                  <a:extLst>
                    <a:ext uri="{9D8B030D-6E8A-4147-A177-3AD203B41FA5}">
                      <a16:colId xmlns:a16="http://schemas.microsoft.com/office/drawing/2014/main" val="2704762242"/>
                    </a:ext>
                  </a:extLst>
                </a:gridCol>
              </a:tblGrid>
              <a:tr h="370840">
                <a:tc>
                  <a:txBody>
                    <a:bodyPr/>
                    <a:lstStyle/>
                    <a:p>
                      <a:r>
                        <a:rPr lang="hu-HU" sz="1800" b="1" noProof="0" dirty="0"/>
                        <a:t>Tápanyag</a:t>
                      </a:r>
                    </a:p>
                  </a:txBody>
                  <a:tcPr/>
                </a:tc>
                <a:tc>
                  <a:txBody>
                    <a:bodyPr/>
                    <a:lstStyle/>
                    <a:p>
                      <a:r>
                        <a:rPr lang="hu-HU" sz="1800" noProof="0" dirty="0"/>
                        <a:t>Legfontosabb</a:t>
                      </a:r>
                      <a:r>
                        <a:rPr lang="hu-HU" sz="1800" baseline="0" noProof="0" dirty="0"/>
                        <a:t> szerepe a szervezetben</a:t>
                      </a:r>
                      <a:endParaRPr lang="hu-HU" sz="1800" noProof="0" dirty="0"/>
                    </a:p>
                  </a:txBody>
                  <a:tcPr/>
                </a:tc>
                <a:extLst>
                  <a:ext uri="{0D108BD9-81ED-4DB2-BD59-A6C34878D82A}">
                    <a16:rowId xmlns:a16="http://schemas.microsoft.com/office/drawing/2014/main" val="2614565895"/>
                  </a:ext>
                </a:extLst>
              </a:tr>
              <a:tr h="370840">
                <a:tc>
                  <a:txBody>
                    <a:bodyPr/>
                    <a:lstStyle/>
                    <a:p>
                      <a:r>
                        <a:rPr lang="hu-HU" sz="1800" noProof="0" dirty="0"/>
                        <a:t>Vas</a:t>
                      </a:r>
                    </a:p>
                  </a:txBody>
                  <a:tcPr/>
                </a:tc>
                <a:tc>
                  <a:txBody>
                    <a:bodyPr/>
                    <a:lstStyle/>
                    <a:p>
                      <a:r>
                        <a:rPr lang="hu-HU" sz="1800" noProof="0" dirty="0"/>
                        <a:t>A hemoglobin alapanyaga, mely a vörösvérsejtek oxigén szállításában vesz részt. Fontos</a:t>
                      </a:r>
                      <a:r>
                        <a:rPr lang="hu-HU" sz="1800" baseline="0" noProof="0" dirty="0"/>
                        <a:t> az agy- és az izmok működéshez.</a:t>
                      </a:r>
                      <a:endParaRPr lang="hu-HU" sz="1800" noProof="0" dirty="0"/>
                    </a:p>
                  </a:txBody>
                  <a:tcPr/>
                </a:tc>
                <a:extLst>
                  <a:ext uri="{0D108BD9-81ED-4DB2-BD59-A6C34878D82A}">
                    <a16:rowId xmlns:a16="http://schemas.microsoft.com/office/drawing/2014/main" val="3028368065"/>
                  </a:ext>
                </a:extLst>
              </a:tr>
              <a:tr h="370840">
                <a:tc>
                  <a:txBody>
                    <a:bodyPr/>
                    <a:lstStyle/>
                    <a:p>
                      <a:r>
                        <a:rPr lang="hu-HU" sz="1800" noProof="0" dirty="0"/>
                        <a:t>Jód</a:t>
                      </a:r>
                    </a:p>
                  </a:txBody>
                  <a:tcPr/>
                </a:tc>
                <a:tc>
                  <a:txBody>
                    <a:bodyPr/>
                    <a:lstStyle/>
                    <a:p>
                      <a:r>
                        <a:rPr lang="hu-HU" sz="1800" noProof="0" dirty="0"/>
                        <a:t>A pajzsmirigy hormonok alapanyaga</a:t>
                      </a:r>
                      <a:r>
                        <a:rPr lang="hu-HU" sz="1800" baseline="0" noProof="0" dirty="0"/>
                        <a:t>. A magzat agyi és idegrendszerének fejlődéséhez is elengedhetetlen.</a:t>
                      </a:r>
                      <a:endParaRPr lang="hu-HU" sz="1800" noProof="0" dirty="0"/>
                    </a:p>
                  </a:txBody>
                  <a:tcPr/>
                </a:tc>
                <a:extLst>
                  <a:ext uri="{0D108BD9-81ED-4DB2-BD59-A6C34878D82A}">
                    <a16:rowId xmlns:a16="http://schemas.microsoft.com/office/drawing/2014/main" val="1629487689"/>
                  </a:ext>
                </a:extLst>
              </a:tr>
              <a:tr h="370840">
                <a:tc>
                  <a:txBody>
                    <a:bodyPr/>
                    <a:lstStyle/>
                    <a:p>
                      <a:r>
                        <a:rPr lang="hu-HU" sz="1800" noProof="0" dirty="0"/>
                        <a:t>Cink</a:t>
                      </a:r>
                    </a:p>
                  </a:txBody>
                  <a:tcPr/>
                </a:tc>
                <a:tc>
                  <a:txBody>
                    <a:bodyPr/>
                    <a:lstStyle/>
                    <a:p>
                      <a:r>
                        <a:rPr lang="hu-HU" sz="1800" noProof="0" dirty="0"/>
                        <a:t>A normal növekedés és fejlődés feltétele. Az immunrendszer működéséhez is szükséges.</a:t>
                      </a:r>
                    </a:p>
                  </a:txBody>
                  <a:tcPr/>
                </a:tc>
                <a:extLst>
                  <a:ext uri="{0D108BD9-81ED-4DB2-BD59-A6C34878D82A}">
                    <a16:rowId xmlns:a16="http://schemas.microsoft.com/office/drawing/2014/main" val="3916157789"/>
                  </a:ext>
                </a:extLst>
              </a:tr>
              <a:tr h="370840">
                <a:tc>
                  <a:txBody>
                    <a:bodyPr/>
                    <a:lstStyle/>
                    <a:p>
                      <a:r>
                        <a:rPr lang="hu-HU" sz="1800" noProof="0" dirty="0"/>
                        <a:t>A vitamin</a:t>
                      </a:r>
                    </a:p>
                  </a:txBody>
                  <a:tcPr/>
                </a:tc>
                <a:tc>
                  <a:txBody>
                    <a:bodyPr/>
                    <a:lstStyle/>
                    <a:p>
                      <a:r>
                        <a:rPr lang="hu-HU" sz="1800" noProof="0" dirty="0"/>
                        <a:t>Szerepet</a:t>
                      </a:r>
                      <a:r>
                        <a:rPr lang="hu-HU" sz="1800" baseline="0" noProof="0" dirty="0"/>
                        <a:t> játszik a fertőzések megelőzésében és az immunrendszer megfelelő működésében. Segít a látásban és fontos a bőr egészségéhez.</a:t>
                      </a:r>
                      <a:endParaRPr lang="hu-HU" sz="1800" noProof="0" dirty="0"/>
                    </a:p>
                  </a:txBody>
                  <a:tcPr/>
                </a:tc>
                <a:extLst>
                  <a:ext uri="{0D108BD9-81ED-4DB2-BD59-A6C34878D82A}">
                    <a16:rowId xmlns:a16="http://schemas.microsoft.com/office/drawing/2014/main" val="1202338485"/>
                  </a:ext>
                </a:extLst>
              </a:tr>
              <a:tr h="370840">
                <a:tc>
                  <a:txBody>
                    <a:bodyPr/>
                    <a:lstStyle/>
                    <a:p>
                      <a:r>
                        <a:rPr lang="hu-HU" sz="1800" noProof="0" dirty="0"/>
                        <a:t>B vitamin csoport</a:t>
                      </a:r>
                    </a:p>
                  </a:txBody>
                  <a:tcPr/>
                </a:tc>
                <a:tc>
                  <a:txBody>
                    <a:bodyPr/>
                    <a:lstStyle/>
                    <a:p>
                      <a:r>
                        <a:rPr lang="hu-HU" sz="1800" noProof="0" dirty="0"/>
                        <a:t>Segíti az energia ellátást és támogatja az idegrendszer működését.</a:t>
                      </a:r>
                    </a:p>
                  </a:txBody>
                  <a:tcPr/>
                </a:tc>
                <a:extLst>
                  <a:ext uri="{0D108BD9-81ED-4DB2-BD59-A6C34878D82A}">
                    <a16:rowId xmlns:a16="http://schemas.microsoft.com/office/drawing/2014/main" val="132384340"/>
                  </a:ext>
                </a:extLst>
              </a:tr>
              <a:tr h="370840">
                <a:tc>
                  <a:txBody>
                    <a:bodyPr/>
                    <a:lstStyle/>
                    <a:p>
                      <a:r>
                        <a:rPr lang="hu-HU" sz="1800" noProof="0" dirty="0"/>
                        <a:t>Folsav</a:t>
                      </a:r>
                    </a:p>
                  </a:txBody>
                  <a:tcPr/>
                </a:tc>
                <a:tc>
                  <a:txBody>
                    <a:bodyPr/>
                    <a:lstStyle/>
                    <a:p>
                      <a:r>
                        <a:rPr lang="hu-HU" sz="1800" noProof="0" dirty="0"/>
                        <a:t>Fontos a vörösvérsejt képzéshez, és megelőzi egyes magzati rendellenességek kialakulását.</a:t>
                      </a:r>
                    </a:p>
                  </a:txBody>
                  <a:tcPr/>
                </a:tc>
                <a:extLst>
                  <a:ext uri="{0D108BD9-81ED-4DB2-BD59-A6C34878D82A}">
                    <a16:rowId xmlns:a16="http://schemas.microsoft.com/office/drawing/2014/main" val="3844772528"/>
                  </a:ext>
                </a:extLst>
              </a:tr>
              <a:tr h="370840">
                <a:tc>
                  <a:txBody>
                    <a:bodyPr/>
                    <a:lstStyle/>
                    <a:p>
                      <a:r>
                        <a:rPr lang="hu-HU" sz="1800" noProof="0" dirty="0"/>
                        <a:t>C vitamin</a:t>
                      </a:r>
                    </a:p>
                  </a:txBody>
                  <a:tcPr/>
                </a:tc>
                <a:tc>
                  <a:txBody>
                    <a:bodyPr/>
                    <a:lstStyle/>
                    <a:p>
                      <a:r>
                        <a:rPr lang="hu-HU" sz="1800" noProof="0" dirty="0"/>
                        <a:t>Segíti a vas felszívódását</a:t>
                      </a:r>
                      <a:r>
                        <a:rPr lang="hu-HU" sz="1800" baseline="0" noProof="0" dirty="0"/>
                        <a:t> és a káros szabadgyökök hatástalanítását. Támogatja a se</a:t>
                      </a:r>
                      <a:r>
                        <a:rPr lang="en-US" sz="1800" baseline="0" noProof="0" dirty="0"/>
                        <a:t>b</a:t>
                      </a:r>
                      <a:r>
                        <a:rPr lang="hu-HU" sz="1800" baseline="0" noProof="0" dirty="0"/>
                        <a:t>gyógyulást.</a:t>
                      </a:r>
                      <a:endParaRPr lang="hu-HU" sz="1800" noProof="0" dirty="0"/>
                    </a:p>
                  </a:txBody>
                  <a:tcPr/>
                </a:tc>
                <a:extLst>
                  <a:ext uri="{0D108BD9-81ED-4DB2-BD59-A6C34878D82A}">
                    <a16:rowId xmlns:a16="http://schemas.microsoft.com/office/drawing/2014/main" val="1460266215"/>
                  </a:ext>
                </a:extLst>
              </a:tr>
            </a:tbl>
          </a:graphicData>
        </a:graphic>
      </p:graphicFrame>
    </p:spTree>
    <p:extLst>
      <p:ext uri="{BB962C8B-B14F-4D97-AF65-F5344CB8AC3E}">
        <p14:creationId xmlns:p14="http://schemas.microsoft.com/office/powerpoint/2010/main" val="1873279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D523-BC9F-F942-A174-ADD203A35DB3}"/>
              </a:ext>
            </a:extLst>
          </p:cNvPr>
          <p:cNvSpPr>
            <a:spLocks noGrp="1"/>
          </p:cNvSpPr>
          <p:nvPr>
            <p:ph type="title"/>
          </p:nvPr>
        </p:nvSpPr>
        <p:spPr/>
        <p:txBody>
          <a:bodyPr/>
          <a:lstStyle/>
          <a:p>
            <a:r>
              <a:rPr lang="en-US" dirty="0" err="1"/>
              <a:t>Vitamino</a:t>
            </a:r>
            <a:r>
              <a:rPr lang="en-HU" dirty="0"/>
              <a:t>k</a:t>
            </a:r>
          </a:p>
        </p:txBody>
      </p:sp>
      <p:sp>
        <p:nvSpPr>
          <p:cNvPr id="3" name="Text Placeholder 2">
            <a:extLst>
              <a:ext uri="{FF2B5EF4-FFF2-40B4-BE49-F238E27FC236}">
                <a16:creationId xmlns:a16="http://schemas.microsoft.com/office/drawing/2014/main" id="{B4B9F9FA-B838-5748-8157-C13F34340670}"/>
              </a:ext>
            </a:extLst>
          </p:cNvPr>
          <p:cNvSpPr>
            <a:spLocks noGrp="1"/>
          </p:cNvSpPr>
          <p:nvPr>
            <p:ph type="body" idx="1"/>
          </p:nvPr>
        </p:nvSpPr>
        <p:spPr>
          <a:xfrm>
            <a:off x="321547" y="1599122"/>
            <a:ext cx="11555605" cy="4351338"/>
          </a:xfrm>
        </p:spPr>
        <p:txBody>
          <a:bodyPr>
            <a:normAutofit fontScale="85000" lnSpcReduction="20000"/>
          </a:bodyPr>
          <a:lstStyle/>
          <a:p>
            <a:pPr algn="just"/>
            <a:r>
              <a:rPr lang="hu-HU" dirty="0"/>
              <a:t>A szervezet számára nélkülözhetetlen, biológiailag aktív, szerves vegyületek. Az ember nem képes előállítani, így azokat a táplálékkal kell bevinni. A szervezetben </a:t>
            </a:r>
            <a:r>
              <a:rPr lang="hu-HU" i="1" dirty="0"/>
              <a:t>elővitaminok</a:t>
            </a:r>
            <a:r>
              <a:rPr lang="hu-HU" dirty="0"/>
              <a:t>ból képződnek.</a:t>
            </a:r>
            <a:endParaRPr lang="en-US" dirty="0"/>
          </a:p>
          <a:p>
            <a:pPr algn="just"/>
            <a:r>
              <a:rPr lang="hu-HU" dirty="0"/>
              <a:t>Vitaminban hiányos táplálkozáskor kóros tünetek jelentkeznek. Enyhébb esetekben </a:t>
            </a:r>
            <a:r>
              <a:rPr lang="hu-HU" b="1" dirty="0"/>
              <a:t>vitaminszegénység </a:t>
            </a:r>
            <a:r>
              <a:rPr lang="hu-HU" dirty="0"/>
              <a:t>(hipovitaminózis), súlyos esetben </a:t>
            </a:r>
            <a:r>
              <a:rPr lang="hu-HU" b="1" dirty="0"/>
              <a:t>vitaminhiány</a:t>
            </a:r>
            <a:r>
              <a:rPr lang="hu-HU" dirty="0"/>
              <a:t> (avitaminózis) lép fel. A </a:t>
            </a:r>
            <a:r>
              <a:rPr lang="hu-HU" b="1" dirty="0"/>
              <a:t>vitaminok túlzott bevitele </a:t>
            </a:r>
            <a:r>
              <a:rPr lang="hu-HU" dirty="0"/>
              <a:t>(hipervitaminózis) is káros lehet, egyes </a:t>
            </a:r>
            <a:r>
              <a:rPr lang="en-US" dirty="0" err="1"/>
              <a:t>vitaminok</a:t>
            </a:r>
            <a:r>
              <a:rPr lang="en-US" dirty="0"/>
              <a:t> </a:t>
            </a:r>
            <a:r>
              <a:rPr lang="hu-HU" dirty="0"/>
              <a:t>ese</a:t>
            </a:r>
            <a:r>
              <a:rPr lang="en-US" dirty="0" err="1"/>
              <a:t>tében</a:t>
            </a:r>
            <a:r>
              <a:rPr lang="en-US" dirty="0"/>
              <a:t> </a:t>
            </a:r>
            <a:r>
              <a:rPr lang="en-US" dirty="0" err="1"/>
              <a:t>időnként</a:t>
            </a:r>
            <a:r>
              <a:rPr lang="hu-HU" dirty="0"/>
              <a:t> </a:t>
            </a:r>
            <a:r>
              <a:rPr lang="en-US" dirty="0" err="1"/>
              <a:t>még</a:t>
            </a:r>
            <a:r>
              <a:rPr lang="en-US" dirty="0"/>
              <a:t> </a:t>
            </a:r>
            <a:r>
              <a:rPr lang="hu-HU" dirty="0"/>
              <a:t>súlyos mérgezési tünetek is felléphetnek. </a:t>
            </a:r>
            <a:endParaRPr lang="en-US" dirty="0"/>
          </a:p>
          <a:p>
            <a:pPr algn="just"/>
            <a:r>
              <a:rPr lang="hu-HU" dirty="0"/>
              <a:t>A vegyes kiegyensúlyozott táplálkozás általában kielégíti a vitaminszükségletet.</a:t>
            </a:r>
            <a:endParaRPr lang="en-US" dirty="0"/>
          </a:p>
          <a:p>
            <a:pPr algn="just"/>
            <a:r>
              <a:rPr lang="en-US" dirty="0"/>
              <a:t>O</a:t>
            </a:r>
            <a:r>
              <a:rPr lang="hu-HU" dirty="0"/>
              <a:t>ldékonyságuk alapján két nagy csoport:</a:t>
            </a:r>
            <a:endParaRPr lang="en-US" dirty="0"/>
          </a:p>
          <a:p>
            <a:pPr lvl="1" algn="just"/>
            <a:r>
              <a:rPr lang="hu-HU" b="1" dirty="0"/>
              <a:t>Vízben oldódó vitaminok</a:t>
            </a:r>
            <a:r>
              <a:rPr lang="en-US" b="1" dirty="0"/>
              <a:t> </a:t>
            </a:r>
            <a:r>
              <a:rPr lang="hu-HU" dirty="0"/>
              <a:t>(B-vitaminok és a C-vitamin) bevitele naponta javasolt, mivel raktározni nem tudjuk. A feleslegben bevitt mennyiség a vizelettel kiürül a szervezetből, így nem okoznak túladagolási tüneteket</a:t>
            </a:r>
            <a:r>
              <a:rPr lang="en-US" dirty="0"/>
              <a:t>.</a:t>
            </a:r>
          </a:p>
          <a:p>
            <a:pPr lvl="1" algn="just"/>
            <a:r>
              <a:rPr lang="hu-HU" b="1" dirty="0"/>
              <a:t>Zsírban oldódó vitaminok</a:t>
            </a:r>
            <a:r>
              <a:rPr lang="en-US" b="1" dirty="0"/>
              <a:t> </a:t>
            </a:r>
            <a:r>
              <a:rPr lang="hu-HU" dirty="0"/>
              <a:t>(A-, D-, E- és K-vitamin) szervezetünk raktározza, így nem kell minden nap fogyasztanunk, valamint túladagolhatók, esetenként akár mérgezéses tüneteket is okozhatnak (A- és D-vitamin).  </a:t>
            </a:r>
            <a:endParaRPr lang="en-US" dirty="0"/>
          </a:p>
          <a:p>
            <a:pPr algn="just"/>
            <a:endParaRPr lang="en-HU" dirty="0"/>
          </a:p>
        </p:txBody>
      </p:sp>
    </p:spTree>
    <p:extLst>
      <p:ext uri="{BB962C8B-B14F-4D97-AF65-F5344CB8AC3E}">
        <p14:creationId xmlns:p14="http://schemas.microsoft.com/office/powerpoint/2010/main" val="690127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AAA4-54D3-3C43-BA98-DC5656599978}"/>
              </a:ext>
            </a:extLst>
          </p:cNvPr>
          <p:cNvSpPr>
            <a:spLocks noGrp="1"/>
          </p:cNvSpPr>
          <p:nvPr>
            <p:ph type="title"/>
          </p:nvPr>
        </p:nvSpPr>
        <p:spPr/>
        <p:txBody>
          <a:bodyPr/>
          <a:lstStyle/>
          <a:p>
            <a:r>
              <a:rPr lang="en-US" dirty="0"/>
              <a:t>Á</a:t>
            </a:r>
            <a:r>
              <a:rPr lang="en-HU" dirty="0"/>
              <a:t>sványi anyagok</a:t>
            </a:r>
          </a:p>
        </p:txBody>
      </p:sp>
      <p:sp>
        <p:nvSpPr>
          <p:cNvPr id="3" name="Text Placeholder 2">
            <a:extLst>
              <a:ext uri="{FF2B5EF4-FFF2-40B4-BE49-F238E27FC236}">
                <a16:creationId xmlns:a16="http://schemas.microsoft.com/office/drawing/2014/main" id="{64AEF59A-5CC2-524B-A611-EEB368BE9881}"/>
              </a:ext>
            </a:extLst>
          </p:cNvPr>
          <p:cNvSpPr>
            <a:spLocks noGrp="1"/>
          </p:cNvSpPr>
          <p:nvPr>
            <p:ph type="body" idx="1"/>
          </p:nvPr>
        </p:nvSpPr>
        <p:spPr>
          <a:xfrm>
            <a:off x="321546" y="1532010"/>
            <a:ext cx="11555605" cy="4351338"/>
          </a:xfrm>
        </p:spPr>
        <p:txBody>
          <a:bodyPr>
            <a:normAutofit fontScale="92500" lnSpcReduction="20000"/>
          </a:bodyPr>
          <a:lstStyle/>
          <a:p>
            <a:pPr algn="just"/>
            <a:r>
              <a:rPr lang="hu-HU" dirty="0"/>
              <a:t>Fontosak a sejtek felépítésében és működésében, részt vesznek az anyagcsere folyamatokban, megoszlásuk szigorúan szabályozott (homeosztázis), számos enzim működéséhez szükséges, a megfelelő környezet biztosításában is szerepet játszanak. </a:t>
            </a:r>
          </a:p>
          <a:p>
            <a:pPr algn="just"/>
            <a:r>
              <a:rPr lang="hu-HU" dirty="0"/>
              <a:t>Az emberi test 4-4,</a:t>
            </a:r>
            <a:r>
              <a:rPr lang="en-US" dirty="0"/>
              <a:t>5</a:t>
            </a:r>
            <a:r>
              <a:rPr lang="hu-HU" dirty="0"/>
              <a:t>%-át alkotják. Általában 20-22 ásványi anyagot tekintünk létfontosságúnak. </a:t>
            </a:r>
          </a:p>
          <a:p>
            <a:pPr algn="just"/>
            <a:r>
              <a:rPr lang="hu-HU" dirty="0"/>
              <a:t>A szervezetben található mennyiségük szerint: </a:t>
            </a:r>
          </a:p>
          <a:p>
            <a:pPr lvl="1" algn="just"/>
            <a:r>
              <a:rPr lang="hu-HU" b="1" dirty="0"/>
              <a:t>Makroelemek</a:t>
            </a:r>
            <a:r>
              <a:rPr lang="hu-HU" dirty="0"/>
              <a:t> - a test tömegének 0,005%-nál nagyobb mennyiségben fordulnak elő, a napi beviteli szükségletük 100 mg feletti. Pl.: Kálcium, foszfor, kálium, nátrium, klór, magnézium</a:t>
            </a:r>
          </a:p>
          <a:p>
            <a:pPr lvl="1" algn="just"/>
            <a:r>
              <a:rPr lang="hu-HU" b="1" dirty="0"/>
              <a:t>Mikroelemek</a:t>
            </a:r>
            <a:r>
              <a:rPr lang="hu-HU" dirty="0"/>
              <a:t> - a szervezetben ennél kisebb mennyiségben fordulnak elő, a napi beviteli mennyiségük pedig kevesebb, mint 100 mg. Pl.: vas, réz, cink, jód, fluor </a:t>
            </a:r>
          </a:p>
          <a:p>
            <a:pPr lvl="1" algn="just"/>
            <a:r>
              <a:rPr lang="hu-HU" b="1" dirty="0"/>
              <a:t>Nyomelemek</a:t>
            </a:r>
            <a:r>
              <a:rPr lang="hu-HU" dirty="0"/>
              <a:t> - bevitelük 1 mg alatti, a szervezetben pedig igen kis mennyiségben fordulnak elő. Pl.: szelén, króm, kobalt</a:t>
            </a:r>
          </a:p>
          <a:p>
            <a:pPr lvl="1" algn="just"/>
            <a:endParaRPr lang="hu-HU" dirty="0"/>
          </a:p>
        </p:txBody>
      </p:sp>
    </p:spTree>
    <p:extLst>
      <p:ext uri="{BB962C8B-B14F-4D97-AF65-F5344CB8AC3E}">
        <p14:creationId xmlns:p14="http://schemas.microsoft.com/office/powerpoint/2010/main" val="2695661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Magyar táplálkozási ajánlás: OKOSTÁNYÉR®</a:t>
            </a:r>
            <a:br>
              <a:rPr lang="hu-HU" dirty="0"/>
            </a:br>
            <a:r>
              <a:rPr lang="hu-HU" sz="2000" dirty="0"/>
              <a:t>forrás:</a:t>
            </a:r>
            <a:r>
              <a:rPr lang="hu-HU" sz="2000" b="0" dirty="0"/>
              <a:t> MDOSZ, 2016 (</a:t>
            </a:r>
            <a:r>
              <a:rPr lang="hu-HU" sz="2000" b="0" dirty="0">
                <a:hlinkClick r:id="rId2"/>
              </a:rPr>
              <a:t>mdosz.hu</a:t>
            </a:r>
            <a:r>
              <a:rPr lang="hu-HU" sz="2000" b="0" dirty="0"/>
              <a:t>, </a:t>
            </a:r>
            <a:r>
              <a:rPr lang="hu-HU" sz="2000" b="0" dirty="0">
                <a:hlinkClick r:id="rId3"/>
              </a:rPr>
              <a:t>okostányér.hu</a:t>
            </a:r>
            <a:r>
              <a:rPr lang="hu-HU" sz="2000" b="0" dirty="0"/>
              <a:t>) </a:t>
            </a:r>
            <a:r>
              <a:rPr lang="hu-HU" sz="2000" dirty="0"/>
              <a:t> </a:t>
            </a:r>
            <a:endParaRPr lang="hu-HU" dirty="0"/>
          </a:p>
        </p:txBody>
      </p:sp>
      <p:sp>
        <p:nvSpPr>
          <p:cNvPr id="3" name="Text Placeholder 2"/>
          <p:cNvSpPr>
            <a:spLocks noGrp="1"/>
          </p:cNvSpPr>
          <p:nvPr>
            <p:ph type="body" idx="1"/>
          </p:nvPr>
        </p:nvSpPr>
        <p:spPr>
          <a:xfrm>
            <a:off x="321547" y="4723402"/>
            <a:ext cx="7789850" cy="1430876"/>
          </a:xfrm>
        </p:spPr>
        <p:txBody>
          <a:bodyPr>
            <a:normAutofit/>
          </a:bodyPr>
          <a:lstStyle/>
          <a:p>
            <a:r>
              <a:rPr lang="hu-HU" b="1" dirty="0"/>
              <a:t>Az OKOSTÁNYÉR® semmit sem tilt. </a:t>
            </a:r>
            <a:r>
              <a:rPr lang="hu-HU" dirty="0"/>
              <a:t>Mindenféle élelmiszer fogyasztása megengedett, </a:t>
            </a:r>
            <a:r>
              <a:rPr lang="hu-HU" b="1" dirty="0"/>
              <a:t>a hangsúlyt a mértékletességre és a változatosságra helyezi.</a:t>
            </a:r>
          </a:p>
        </p:txBody>
      </p:sp>
      <p:sp>
        <p:nvSpPr>
          <p:cNvPr id="6" name="Text Placeholder 2">
            <a:extLst>
              <a:ext uri="{FF2B5EF4-FFF2-40B4-BE49-F238E27FC236}">
                <a16:creationId xmlns:a16="http://schemas.microsoft.com/office/drawing/2014/main" id="{C8127C4F-7897-1741-9835-9A0DB15B182F}"/>
              </a:ext>
            </a:extLst>
          </p:cNvPr>
          <p:cNvSpPr txBox="1">
            <a:spLocks/>
          </p:cNvSpPr>
          <p:nvPr/>
        </p:nvSpPr>
        <p:spPr>
          <a:xfrm>
            <a:off x="321547" y="1699932"/>
            <a:ext cx="11555605" cy="294793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hu-HU" dirty="0"/>
              <a:t>A Magyar Dietetikusok Országos Szövetsége (MDOSZ) elkészítette a legújabb magyar táplálkozási ajánlást, amely az OKOSTÁNYÉR® elnevezést viseli.</a:t>
            </a:r>
          </a:p>
          <a:p>
            <a:r>
              <a:rPr lang="hu-HU" dirty="0"/>
              <a:t>Az egészséges lakosságnak szánt útmutató a felnőttekre, és külön a gyerekekre (6-17 éves korosztály) fogalmazza meg az egészséges táplálkozás legfontosabb alapelveit. </a:t>
            </a:r>
          </a:p>
          <a:p>
            <a:r>
              <a:rPr lang="hu-HU" dirty="0"/>
              <a:t>Az OKOSTÁNYÉR® célja, hogy iránymutatást adjon a korszerű napi étrend összeállításához közérthető formában.</a:t>
            </a:r>
          </a:p>
        </p:txBody>
      </p:sp>
      <p:pic>
        <p:nvPicPr>
          <p:cNvPr id="8" name="Picture 7">
            <a:extLst>
              <a:ext uri="{FF2B5EF4-FFF2-40B4-BE49-F238E27FC236}">
                <a16:creationId xmlns:a16="http://schemas.microsoft.com/office/drawing/2014/main" id="{2D45AE10-AE45-CE4C-A231-118C8AA48C24}"/>
              </a:ext>
            </a:extLst>
          </p:cNvPr>
          <p:cNvPicPr>
            <a:picLocks noChangeAspect="1"/>
          </p:cNvPicPr>
          <p:nvPr/>
        </p:nvPicPr>
        <p:blipFill>
          <a:blip r:embed="rId4"/>
          <a:stretch>
            <a:fillRect/>
          </a:stretch>
        </p:blipFill>
        <p:spPr>
          <a:xfrm>
            <a:off x="8111397" y="4445002"/>
            <a:ext cx="3435146" cy="1709276"/>
          </a:xfrm>
          <a:prstGeom prst="rect">
            <a:avLst/>
          </a:prstGeom>
        </p:spPr>
      </p:pic>
    </p:spTree>
    <p:extLst>
      <p:ext uri="{BB962C8B-B14F-4D97-AF65-F5344CB8AC3E}">
        <p14:creationId xmlns:p14="http://schemas.microsoft.com/office/powerpoint/2010/main" val="3079974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Magyar táplálkozási ajánlás: OKOSTÁNYÉR®</a:t>
            </a:r>
            <a:br>
              <a:rPr lang="hu-HU" dirty="0"/>
            </a:br>
            <a:r>
              <a:rPr lang="hu-HU" sz="2000" dirty="0"/>
              <a:t>forrás:</a:t>
            </a:r>
            <a:r>
              <a:rPr lang="hu-HU" sz="2000" b="0" dirty="0"/>
              <a:t> MDOSZ, 2016 (</a:t>
            </a:r>
            <a:r>
              <a:rPr lang="hu-HU" sz="2000" b="0" dirty="0">
                <a:hlinkClick r:id="rId2"/>
              </a:rPr>
              <a:t>mdosz.hu</a:t>
            </a:r>
            <a:r>
              <a:rPr lang="hu-HU" sz="2000" b="0" dirty="0"/>
              <a:t>, </a:t>
            </a:r>
            <a:r>
              <a:rPr lang="hu-HU" sz="2000" b="0" dirty="0">
                <a:hlinkClick r:id="rId3"/>
              </a:rPr>
              <a:t>okostányér.hu</a:t>
            </a:r>
            <a:r>
              <a:rPr lang="hu-HU" sz="2000" b="0" dirty="0"/>
              <a:t>) </a:t>
            </a:r>
            <a:r>
              <a:rPr lang="hu-HU" sz="2000" dirty="0"/>
              <a:t>  </a:t>
            </a:r>
            <a:endParaRPr lang="hu-HU" dirty="0"/>
          </a:p>
        </p:txBody>
      </p:sp>
      <p:pic>
        <p:nvPicPr>
          <p:cNvPr id="11" name="Picture 10">
            <a:extLst>
              <a:ext uri="{FF2B5EF4-FFF2-40B4-BE49-F238E27FC236}">
                <a16:creationId xmlns:a16="http://schemas.microsoft.com/office/drawing/2014/main" id="{1FA1D500-7396-5B49-9816-6D2056637AFD}"/>
              </a:ext>
            </a:extLst>
          </p:cNvPr>
          <p:cNvPicPr>
            <a:picLocks noChangeAspect="1"/>
          </p:cNvPicPr>
          <p:nvPr/>
        </p:nvPicPr>
        <p:blipFill>
          <a:blip r:embed="rId4"/>
          <a:stretch>
            <a:fillRect/>
          </a:stretch>
        </p:blipFill>
        <p:spPr>
          <a:xfrm>
            <a:off x="2184779" y="1270793"/>
            <a:ext cx="7202109" cy="5089376"/>
          </a:xfrm>
          <a:prstGeom prst="rect">
            <a:avLst/>
          </a:prstGeom>
        </p:spPr>
      </p:pic>
    </p:spTree>
    <p:extLst>
      <p:ext uri="{BB962C8B-B14F-4D97-AF65-F5344CB8AC3E}">
        <p14:creationId xmlns:p14="http://schemas.microsoft.com/office/powerpoint/2010/main" val="3584682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Magyar táplálkozási ajánlás: OKOSTÁNYÉR® </a:t>
            </a:r>
            <a:br>
              <a:rPr lang="hu-HU" dirty="0"/>
            </a:br>
            <a:r>
              <a:rPr lang="hu-HU" sz="2000" dirty="0"/>
              <a:t>forrás:</a:t>
            </a:r>
            <a:r>
              <a:rPr lang="hu-HU" sz="2000" b="0" dirty="0"/>
              <a:t> MDOSZ, 2016 (</a:t>
            </a:r>
            <a:r>
              <a:rPr lang="hu-HU" sz="2000" b="0" dirty="0">
                <a:hlinkClick r:id="rId2"/>
              </a:rPr>
              <a:t>mdosz.hu</a:t>
            </a:r>
            <a:r>
              <a:rPr lang="hu-HU" sz="2000" b="0" dirty="0"/>
              <a:t>, </a:t>
            </a:r>
            <a:r>
              <a:rPr lang="hu-HU" sz="2000" b="0" dirty="0">
                <a:hlinkClick r:id="rId3"/>
              </a:rPr>
              <a:t>okostányér.hu</a:t>
            </a:r>
            <a:r>
              <a:rPr lang="hu-HU" sz="2000" b="0" dirty="0"/>
              <a:t>) </a:t>
            </a:r>
            <a:r>
              <a:rPr lang="hu-HU" sz="2000" dirty="0"/>
              <a:t> </a:t>
            </a:r>
          </a:p>
        </p:txBody>
      </p:sp>
      <p:sp>
        <p:nvSpPr>
          <p:cNvPr id="3" name="Text Placeholder 2"/>
          <p:cNvSpPr>
            <a:spLocks noGrp="1"/>
          </p:cNvSpPr>
          <p:nvPr>
            <p:ph type="body" idx="1"/>
          </p:nvPr>
        </p:nvSpPr>
        <p:spPr>
          <a:xfrm>
            <a:off x="321546" y="1825625"/>
            <a:ext cx="8317231" cy="4351338"/>
          </a:xfrm>
        </p:spPr>
        <p:txBody>
          <a:bodyPr>
            <a:normAutofit fontScale="92500" lnSpcReduction="20000"/>
          </a:bodyPr>
          <a:lstStyle/>
          <a:p>
            <a:pPr lvl="0"/>
            <a:r>
              <a:rPr lang="hu-HU" dirty="0"/>
              <a:t>Fogyasszunk legalább </a:t>
            </a:r>
            <a:r>
              <a:rPr lang="hu-HU" b="1" dirty="0"/>
              <a:t>4 adag zöldséget vagy gyümölcsöt </a:t>
            </a:r>
            <a:r>
              <a:rPr lang="hu-HU" dirty="0"/>
              <a:t>naponta! Ebből legalább 1 adag friss vagy nyers legyen. A burgonya nem számítható be a napi 4 adagba.</a:t>
            </a:r>
          </a:p>
          <a:p>
            <a:pPr lvl="0"/>
            <a:r>
              <a:rPr lang="hu-HU" dirty="0"/>
              <a:t>Fogyasszunk </a:t>
            </a:r>
            <a:r>
              <a:rPr lang="hu-HU" b="1" dirty="0"/>
              <a:t>3 adag gabonafélét </a:t>
            </a:r>
            <a:r>
              <a:rPr lang="hu-HU" dirty="0"/>
              <a:t>naponta, ebből legalább 1 adag teljes értékű legyen! </a:t>
            </a:r>
          </a:p>
          <a:p>
            <a:pPr lvl="0"/>
            <a:r>
              <a:rPr lang="hu-HU" dirty="0"/>
              <a:t>Minden főétkezés tartalmazzon </a:t>
            </a:r>
            <a:r>
              <a:rPr lang="hu-HU" b="1" dirty="0"/>
              <a:t>teljes értékű fehérjét</a:t>
            </a:r>
            <a:r>
              <a:rPr lang="hu-HU" dirty="0"/>
              <a:t>! Napi fél liter tej vagy ennek megfelelő tejtermék elfogyasztása javasolt.</a:t>
            </a:r>
          </a:p>
          <a:p>
            <a:pPr lvl="0"/>
            <a:r>
              <a:rPr lang="hu-HU" dirty="0"/>
              <a:t>Fogyasszunk naponta </a:t>
            </a:r>
            <a:r>
              <a:rPr lang="hu-HU" b="1" dirty="0"/>
              <a:t>8 pohár folyadékot</a:t>
            </a:r>
            <a:r>
              <a:rPr lang="hu-HU" dirty="0"/>
              <a:t>! Ebből 5 pohár ivóvíz legyen.</a:t>
            </a:r>
          </a:p>
          <a:p>
            <a:pPr lvl="0"/>
            <a:r>
              <a:rPr lang="hu-HU" dirty="0"/>
              <a:t>Csökkentsük az elfogyasztott só, zsiradék és cukor mennyiségét!</a:t>
            </a:r>
          </a:p>
          <a:p>
            <a:pPr marL="114300" indent="0">
              <a:buNone/>
            </a:pPr>
            <a:endParaRPr lang="hu-HU" dirty="0"/>
          </a:p>
        </p:txBody>
      </p:sp>
      <p:pic>
        <p:nvPicPr>
          <p:cNvPr id="6" name="Picture 5">
            <a:extLst>
              <a:ext uri="{FF2B5EF4-FFF2-40B4-BE49-F238E27FC236}">
                <a16:creationId xmlns:a16="http://schemas.microsoft.com/office/drawing/2014/main" id="{B64D6BE8-9D03-3B45-BAFB-857701C2F3A7}"/>
              </a:ext>
            </a:extLst>
          </p:cNvPr>
          <p:cNvPicPr>
            <a:picLocks noChangeAspect="1"/>
          </p:cNvPicPr>
          <p:nvPr/>
        </p:nvPicPr>
        <p:blipFill>
          <a:blip r:embed="rId4"/>
          <a:stretch>
            <a:fillRect/>
          </a:stretch>
        </p:blipFill>
        <p:spPr>
          <a:xfrm>
            <a:off x="9238162" y="1033768"/>
            <a:ext cx="2404527" cy="5344013"/>
          </a:xfrm>
          <a:prstGeom prst="rect">
            <a:avLst/>
          </a:prstGeom>
        </p:spPr>
      </p:pic>
    </p:spTree>
    <p:extLst>
      <p:ext uri="{BB962C8B-B14F-4D97-AF65-F5344CB8AC3E}">
        <p14:creationId xmlns:p14="http://schemas.microsoft.com/office/powerpoint/2010/main" val="853204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7DB9-45CD-C94E-A852-ED00771E83A6}"/>
              </a:ext>
            </a:extLst>
          </p:cNvPr>
          <p:cNvSpPr>
            <a:spLocks noGrp="1"/>
          </p:cNvSpPr>
          <p:nvPr>
            <p:ph type="title"/>
          </p:nvPr>
        </p:nvSpPr>
        <p:spPr/>
        <p:txBody>
          <a:bodyPr/>
          <a:lstStyle/>
          <a:p>
            <a:r>
              <a:rPr lang="hu-HU" dirty="0"/>
              <a:t>Fenntarthatóság</a:t>
            </a:r>
          </a:p>
        </p:txBody>
      </p:sp>
      <p:sp>
        <p:nvSpPr>
          <p:cNvPr id="3" name="Text Placeholder 2">
            <a:extLst>
              <a:ext uri="{FF2B5EF4-FFF2-40B4-BE49-F238E27FC236}">
                <a16:creationId xmlns:a16="http://schemas.microsoft.com/office/drawing/2014/main" id="{412BBCA0-37A7-A24A-9D02-CE6501B9D1E6}"/>
              </a:ext>
            </a:extLst>
          </p:cNvPr>
          <p:cNvSpPr>
            <a:spLocks noGrp="1"/>
          </p:cNvSpPr>
          <p:nvPr>
            <p:ph type="body" idx="1"/>
          </p:nvPr>
        </p:nvSpPr>
        <p:spPr>
          <a:xfrm>
            <a:off x="182815" y="1439018"/>
            <a:ext cx="6768185" cy="4351338"/>
          </a:xfrm>
        </p:spPr>
        <p:txBody>
          <a:bodyPr>
            <a:normAutofit fontScale="85000" lnSpcReduction="20000"/>
          </a:bodyPr>
          <a:lstStyle/>
          <a:p>
            <a:pPr marL="114300" indent="0">
              <a:buNone/>
            </a:pPr>
            <a:r>
              <a:rPr lang="hu-HU" dirty="0"/>
              <a:t>A kiegyensúlyozott étrend megvalósítható úgy is, hogy ökológiai lábnyomunk csökkentésével egyúttal a környezet érdekeit is szolgáljuk. Fenntartható étrend megvalósításához törekedjünk arra, hogy </a:t>
            </a:r>
            <a:r>
              <a:rPr lang="hu-HU" sz="2600" dirty="0"/>
              <a:t>az elfogyasztott ételeink:</a:t>
            </a:r>
          </a:p>
          <a:p>
            <a:pPr lvl="1"/>
            <a:r>
              <a:rPr lang="hu-HU" sz="2600" b="1" dirty="0"/>
              <a:t>főként növényi alapúak </a:t>
            </a:r>
            <a:r>
              <a:rPr lang="hu-HU" sz="2600" dirty="0"/>
              <a:t>(zöldségek, gyümölcsök, teljeskiőrlésű gabonafélék és hüvelyesek) legyenek,</a:t>
            </a:r>
          </a:p>
          <a:p>
            <a:pPr lvl="1"/>
            <a:r>
              <a:rPr lang="hu-HU" sz="2600" b="1" dirty="0"/>
              <a:t>helyi</a:t>
            </a:r>
            <a:r>
              <a:rPr lang="hu-HU" sz="2600" dirty="0"/>
              <a:t> forrásból származzanak, </a:t>
            </a:r>
          </a:p>
          <a:p>
            <a:pPr lvl="1"/>
            <a:r>
              <a:rPr lang="hu-HU" sz="2600" dirty="0"/>
              <a:t>kövessék a </a:t>
            </a:r>
            <a:r>
              <a:rPr lang="hu-HU" sz="2600" b="1" dirty="0"/>
              <a:t>szezonalitás</a:t>
            </a:r>
            <a:r>
              <a:rPr lang="hu-HU" sz="2600" dirty="0"/>
              <a:t>t</a:t>
            </a:r>
            <a:r>
              <a:rPr lang="en-US" sz="2600" dirty="0"/>
              <a:t>,</a:t>
            </a:r>
            <a:endParaRPr lang="hu-HU" sz="2600" dirty="0"/>
          </a:p>
          <a:p>
            <a:pPr lvl="1"/>
            <a:r>
              <a:rPr lang="hu-HU" sz="2600" dirty="0"/>
              <a:t>minél többször </a:t>
            </a:r>
            <a:r>
              <a:rPr lang="hu-HU" sz="2600" b="1" dirty="0"/>
              <a:t>készüljenek otthon,</a:t>
            </a:r>
            <a:endParaRPr lang="hu-HU" sz="2600" dirty="0"/>
          </a:p>
          <a:p>
            <a:pPr lvl="1"/>
            <a:r>
              <a:rPr lang="hu-HU" sz="2600" dirty="0"/>
              <a:t>és csak mérsékelt mennyiségben tartalmazzanak halat, tejet, tejterméket, növényi olajokat, húst és ezek fenntartható forrásból származzanak.</a:t>
            </a:r>
          </a:p>
        </p:txBody>
      </p:sp>
      <p:pic>
        <p:nvPicPr>
          <p:cNvPr id="7" name="Picture 6" descr="A plate of food&#10;&#10;Description automatically generated with low confidence">
            <a:extLst>
              <a:ext uri="{FF2B5EF4-FFF2-40B4-BE49-F238E27FC236}">
                <a16:creationId xmlns:a16="http://schemas.microsoft.com/office/drawing/2014/main" id="{7E831405-8F2A-304D-B1C7-2A3293DE7788}"/>
              </a:ext>
            </a:extLst>
          </p:cNvPr>
          <p:cNvPicPr>
            <a:picLocks noChangeAspect="1"/>
          </p:cNvPicPr>
          <p:nvPr/>
        </p:nvPicPr>
        <p:blipFill rotWithShape="1">
          <a:blip r:embed="rId2"/>
          <a:srcRect l="49270" t="-171" r="2860" b="171"/>
          <a:stretch/>
        </p:blipFill>
        <p:spPr>
          <a:xfrm>
            <a:off x="7265848" y="0"/>
            <a:ext cx="4926152" cy="6861423"/>
          </a:xfrm>
          <a:prstGeom prst="rect">
            <a:avLst/>
          </a:prstGeom>
        </p:spPr>
      </p:pic>
    </p:spTree>
    <p:extLst>
      <p:ext uri="{BB962C8B-B14F-4D97-AF65-F5344CB8AC3E}">
        <p14:creationId xmlns:p14="http://schemas.microsoft.com/office/powerpoint/2010/main" val="3209411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7DB9-45CD-C94E-A852-ED00771E83A6}"/>
              </a:ext>
            </a:extLst>
          </p:cNvPr>
          <p:cNvSpPr>
            <a:spLocks noGrp="1"/>
          </p:cNvSpPr>
          <p:nvPr>
            <p:ph type="title"/>
          </p:nvPr>
        </p:nvSpPr>
        <p:spPr/>
        <p:txBody>
          <a:bodyPr/>
          <a:lstStyle/>
          <a:p>
            <a:r>
              <a:rPr lang="hu-HU" dirty="0"/>
              <a:t>Fenntarthatóság</a:t>
            </a:r>
          </a:p>
        </p:txBody>
      </p:sp>
      <p:sp>
        <p:nvSpPr>
          <p:cNvPr id="3" name="Text Placeholder 2">
            <a:extLst>
              <a:ext uri="{FF2B5EF4-FFF2-40B4-BE49-F238E27FC236}">
                <a16:creationId xmlns:a16="http://schemas.microsoft.com/office/drawing/2014/main" id="{412BBCA0-37A7-A24A-9D02-CE6501B9D1E6}"/>
              </a:ext>
            </a:extLst>
          </p:cNvPr>
          <p:cNvSpPr>
            <a:spLocks noGrp="1"/>
          </p:cNvSpPr>
          <p:nvPr>
            <p:ph type="body" idx="1"/>
          </p:nvPr>
        </p:nvSpPr>
        <p:spPr>
          <a:xfrm>
            <a:off x="180870" y="1495250"/>
            <a:ext cx="5915130" cy="4351338"/>
          </a:xfrm>
        </p:spPr>
        <p:txBody>
          <a:bodyPr>
            <a:normAutofit lnSpcReduction="10000"/>
          </a:bodyPr>
          <a:lstStyle/>
          <a:p>
            <a:pPr marL="114300" indent="0">
              <a:buNone/>
            </a:pPr>
            <a:r>
              <a:rPr lang="hu-HU" sz="2400" dirty="0"/>
              <a:t>Törekedni kell arra, hogy</a:t>
            </a:r>
            <a:r>
              <a:rPr lang="hu-HU" sz="2400" b="1" dirty="0"/>
              <a:t> </a:t>
            </a:r>
            <a:r>
              <a:rPr lang="hu-HU" sz="2400" dirty="0"/>
              <a:t>húst – különösen feldolgozott húsféléket – csak kis mennyiségben fogyasszunk, hiszen </a:t>
            </a:r>
            <a:r>
              <a:rPr lang="hu-HU" sz="2400" b="1" dirty="0"/>
              <a:t>a húsfogyasztás jelentősen megnöveli ökológiai lábnyomunkat </a:t>
            </a:r>
            <a:r>
              <a:rPr lang="hu-HU" sz="2400" dirty="0"/>
              <a:t>és a</a:t>
            </a:r>
            <a:r>
              <a:rPr lang="hu-HU" sz="2400" b="1" dirty="0"/>
              <a:t> feldolgozott húsok magas só- és zsírtartalma egészségtelen.</a:t>
            </a:r>
            <a:r>
              <a:rPr lang="hu-HU" sz="2400" dirty="0"/>
              <a:t> </a:t>
            </a:r>
          </a:p>
          <a:p>
            <a:pPr marL="114300" indent="0">
              <a:buNone/>
            </a:pPr>
            <a:r>
              <a:rPr lang="hu-HU" sz="2400" b="1" dirty="0"/>
              <a:t>A magas zsír-, cukor- és sótartalmú feldolgozott élelmiszerek fogyasztását igyekezzünk teljesen elkerülni</a:t>
            </a:r>
            <a:r>
              <a:rPr lang="hu-HU" sz="2400" dirty="0"/>
              <a:t>, hiszen ezek előállítása nem csak a környezet számára jelent nagy terhet, de fogyasztásuk egészségünkre nézve sem kedvező.  </a:t>
            </a:r>
          </a:p>
          <a:p>
            <a:endParaRPr lang="hu-HU" sz="2400" dirty="0"/>
          </a:p>
        </p:txBody>
      </p:sp>
      <p:pic>
        <p:nvPicPr>
          <p:cNvPr id="7" name="Picture 6" descr="A burger and fries&#10;&#10;Description automatically generated with low confidence">
            <a:extLst>
              <a:ext uri="{FF2B5EF4-FFF2-40B4-BE49-F238E27FC236}">
                <a16:creationId xmlns:a16="http://schemas.microsoft.com/office/drawing/2014/main" id="{BC5FCA25-731A-144D-9C55-0D292794D1DC}"/>
              </a:ext>
            </a:extLst>
          </p:cNvPr>
          <p:cNvPicPr>
            <a:picLocks noChangeAspect="1"/>
          </p:cNvPicPr>
          <p:nvPr/>
        </p:nvPicPr>
        <p:blipFill>
          <a:blip r:embed="rId2"/>
          <a:stretch>
            <a:fillRect/>
          </a:stretch>
        </p:blipFill>
        <p:spPr>
          <a:xfrm>
            <a:off x="7179103" y="1"/>
            <a:ext cx="5012897" cy="3341931"/>
          </a:xfrm>
          <a:prstGeom prst="rect">
            <a:avLst/>
          </a:prstGeom>
        </p:spPr>
      </p:pic>
      <p:pic>
        <p:nvPicPr>
          <p:cNvPr id="9" name="Picture 8" descr="A picture containing electronics, can, close, variety&#10;&#10;Description automatically generated">
            <a:extLst>
              <a:ext uri="{FF2B5EF4-FFF2-40B4-BE49-F238E27FC236}">
                <a16:creationId xmlns:a16="http://schemas.microsoft.com/office/drawing/2014/main" id="{736392E5-F241-D643-BAC4-D8ABE02712A2}"/>
              </a:ext>
            </a:extLst>
          </p:cNvPr>
          <p:cNvPicPr>
            <a:picLocks noChangeAspect="1"/>
          </p:cNvPicPr>
          <p:nvPr/>
        </p:nvPicPr>
        <p:blipFill>
          <a:blip r:embed="rId3"/>
          <a:stretch>
            <a:fillRect/>
          </a:stretch>
        </p:blipFill>
        <p:spPr>
          <a:xfrm>
            <a:off x="7179103" y="3539516"/>
            <a:ext cx="5012897" cy="3320231"/>
          </a:xfrm>
          <a:prstGeom prst="rect">
            <a:avLst/>
          </a:prstGeom>
        </p:spPr>
      </p:pic>
    </p:spTree>
    <p:extLst>
      <p:ext uri="{BB962C8B-B14F-4D97-AF65-F5344CB8AC3E}">
        <p14:creationId xmlns:p14="http://schemas.microsoft.com/office/powerpoint/2010/main" val="1414234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Tartalomjegyzék</a:t>
            </a:r>
          </a:p>
        </p:txBody>
      </p:sp>
      <p:sp>
        <p:nvSpPr>
          <p:cNvPr id="3" name="Text Placeholder 2">
            <a:extLst>
              <a:ext uri="{FF2B5EF4-FFF2-40B4-BE49-F238E27FC236}">
                <a16:creationId xmlns:a16="http://schemas.microsoft.com/office/drawing/2014/main" id="{CA946983-D213-464A-BC86-231C7178A479}"/>
              </a:ext>
            </a:extLst>
          </p:cNvPr>
          <p:cNvSpPr>
            <a:spLocks noGrp="1"/>
          </p:cNvSpPr>
          <p:nvPr>
            <p:ph type="body" idx="1"/>
          </p:nvPr>
        </p:nvSpPr>
        <p:spPr>
          <a:xfrm>
            <a:off x="321642" y="1523621"/>
            <a:ext cx="11555605" cy="4351338"/>
          </a:xfrm>
        </p:spPr>
        <p:txBody>
          <a:bodyPr>
            <a:normAutofit fontScale="70000" lnSpcReduction="20000"/>
          </a:bodyPr>
          <a:lstStyle/>
          <a:p>
            <a:r>
              <a:rPr lang="hu-HU" sz="2900" dirty="0"/>
              <a:t>Magyar táplálkozási ajánlás: OKOSTÁNYÉR® </a:t>
            </a:r>
          </a:p>
          <a:p>
            <a:r>
              <a:rPr lang="hu-HU" sz="2900" dirty="0"/>
              <a:t>Fenntarthatóság</a:t>
            </a:r>
            <a:endParaRPr lang="hu-HU" sz="2900" dirty="0">
              <a:solidFill>
                <a:schemeClr val="dk1"/>
              </a:solidFill>
            </a:endParaRPr>
          </a:p>
          <a:p>
            <a:r>
              <a:rPr lang="hu-HU" sz="2900" dirty="0"/>
              <a:t>Hidratáció </a:t>
            </a:r>
          </a:p>
          <a:p>
            <a:r>
              <a:rPr lang="hu-HU" sz="2900" dirty="0"/>
              <a:t>Alkoholfogyasztás</a:t>
            </a:r>
          </a:p>
          <a:p>
            <a:r>
              <a:rPr lang="hu-HU" dirty="0"/>
              <a:t>Élelmiszercímke</a:t>
            </a:r>
          </a:p>
          <a:p>
            <a:r>
              <a:rPr lang="hu-HU" sz="2900" dirty="0"/>
              <a:t>Alternatív táplálkozási irányzatok </a:t>
            </a:r>
          </a:p>
          <a:p>
            <a:r>
              <a:rPr lang="hu-HU" sz="2900" dirty="0"/>
              <a:t>Online tér: ismeretterjesztő weboldalak, kalkulátorok, táplálkozási naplók, applikációk, podcastok</a:t>
            </a:r>
          </a:p>
          <a:p>
            <a:r>
              <a:rPr lang="hu-HU" sz="2900" dirty="0"/>
              <a:t>Gyakorlati jellegű kérdések  </a:t>
            </a:r>
          </a:p>
          <a:p>
            <a:r>
              <a:rPr lang="hu-HU" sz="2900" dirty="0"/>
              <a:t>Felhasznált irodalmi hivatkozások jegyzéke  </a:t>
            </a:r>
            <a:r>
              <a:rPr lang="hu-HU" sz="2900" dirty="0">
                <a:highlight>
                  <a:srgbClr val="C0C0C0"/>
                </a:highlight>
              </a:rPr>
              <a:t> </a:t>
            </a:r>
          </a:p>
          <a:p>
            <a:r>
              <a:rPr lang="hu-HU" dirty="0"/>
              <a:t>Fogalomtár   </a:t>
            </a:r>
          </a:p>
          <a:p>
            <a:r>
              <a:rPr lang="hu-HU" dirty="0"/>
              <a:t>TAG-ek</a:t>
            </a:r>
          </a:p>
          <a:p>
            <a:pPr marL="0" lvl="0" indent="0">
              <a:lnSpc>
                <a:spcPct val="70000"/>
              </a:lnSpc>
              <a:spcBef>
                <a:spcPts val="0"/>
              </a:spcBef>
              <a:buClr>
                <a:schemeClr val="dk1"/>
              </a:buClr>
              <a:buNone/>
            </a:pPr>
            <a:r>
              <a:rPr lang="hu-HU" sz="1800" dirty="0">
                <a:solidFill>
                  <a:schemeClr val="dk1"/>
                </a:solidFill>
              </a:rPr>
              <a:t>								</a:t>
            </a:r>
          </a:p>
        </p:txBody>
      </p:sp>
    </p:spTree>
    <p:extLst>
      <p:ext uri="{BB962C8B-B14F-4D97-AF65-F5344CB8AC3E}">
        <p14:creationId xmlns:p14="http://schemas.microsoft.com/office/powerpoint/2010/main" val="1642017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615A-DC69-8F41-9EEA-2071F1FD025E}"/>
              </a:ext>
            </a:extLst>
          </p:cNvPr>
          <p:cNvSpPr>
            <a:spLocks noGrp="1"/>
          </p:cNvSpPr>
          <p:nvPr>
            <p:ph type="title"/>
          </p:nvPr>
        </p:nvSpPr>
        <p:spPr/>
        <p:txBody>
          <a:bodyPr/>
          <a:lstStyle/>
          <a:p>
            <a:r>
              <a:rPr lang="en-GB" dirty="0" err="1"/>
              <a:t>Hidratáció</a:t>
            </a:r>
            <a:endParaRPr lang="en-HU" dirty="0"/>
          </a:p>
        </p:txBody>
      </p:sp>
      <p:sp>
        <p:nvSpPr>
          <p:cNvPr id="3" name="Text Placeholder 2">
            <a:extLst>
              <a:ext uri="{FF2B5EF4-FFF2-40B4-BE49-F238E27FC236}">
                <a16:creationId xmlns:a16="http://schemas.microsoft.com/office/drawing/2014/main" id="{2D7A568D-D07B-A246-AD25-2CEDE8FABDB4}"/>
              </a:ext>
            </a:extLst>
          </p:cNvPr>
          <p:cNvSpPr>
            <a:spLocks noGrp="1"/>
          </p:cNvSpPr>
          <p:nvPr>
            <p:ph type="body" idx="1"/>
          </p:nvPr>
        </p:nvSpPr>
        <p:spPr>
          <a:xfrm>
            <a:off x="321547" y="1690688"/>
            <a:ext cx="11555605" cy="4351338"/>
          </a:xfrm>
        </p:spPr>
        <p:txBody>
          <a:bodyPr>
            <a:normAutofit/>
          </a:bodyPr>
          <a:lstStyle/>
          <a:p>
            <a:pPr marL="114300" indent="0">
              <a:buNone/>
            </a:pPr>
            <a:r>
              <a:rPr lang="hu-HU" dirty="0"/>
              <a:t>A szervezet fő alkotóeleme a víz. A férfiak testtömegének körülbelül 60%-át, nők esetén 50-55%-át teszi ki. </a:t>
            </a:r>
          </a:p>
          <a:p>
            <a:pPr marL="114300" indent="0">
              <a:buNone/>
            </a:pPr>
            <a:r>
              <a:rPr lang="hu-HU" b="1" dirty="0"/>
              <a:t>A napi ajánlott folyadékbevitel nők számára 2 liter, férfiaknak 2,5 liter</a:t>
            </a:r>
            <a:r>
              <a:rPr lang="hu-HU" dirty="0"/>
              <a:t>, melybe az ivóvíz és egyéb innivalók mellett az élelmiszerek </a:t>
            </a:r>
            <a:r>
              <a:rPr lang="en-US" dirty="0" err="1"/>
              <a:t>víz</a:t>
            </a:r>
            <a:r>
              <a:rPr lang="hu-HU" dirty="0"/>
              <a:t>tartalma is beleszámít.</a:t>
            </a:r>
          </a:p>
          <a:p>
            <a:pPr marL="114300" indent="0">
              <a:buNone/>
            </a:pPr>
            <a:r>
              <a:rPr lang="hu-HU" dirty="0"/>
              <a:t>Az átlagos napi vízveszteség felnőtteknél:</a:t>
            </a:r>
            <a:endParaRPr lang="en-HU" dirty="0"/>
          </a:p>
          <a:p>
            <a:pPr lvl="1"/>
            <a:r>
              <a:rPr lang="hu-HU" dirty="0"/>
              <a:t>vizelettel kb. 1-2 liter</a:t>
            </a:r>
            <a:endParaRPr lang="en-HU" dirty="0"/>
          </a:p>
          <a:p>
            <a:pPr lvl="1"/>
            <a:r>
              <a:rPr lang="hu-HU" dirty="0"/>
              <a:t>légzéssel kb. 250-300 ml</a:t>
            </a:r>
            <a:endParaRPr lang="en-HU" dirty="0"/>
          </a:p>
          <a:p>
            <a:pPr lvl="1"/>
            <a:r>
              <a:rPr lang="hu-HU" dirty="0"/>
              <a:t>izzadással kb. 450 ml</a:t>
            </a:r>
            <a:endParaRPr lang="en-HU" dirty="0"/>
          </a:p>
          <a:p>
            <a:pPr lvl="1"/>
            <a:r>
              <a:rPr lang="hu-HU" dirty="0"/>
              <a:t>széklettel kb. 100-200 ml</a:t>
            </a:r>
            <a:endParaRPr lang="en-HU" dirty="0"/>
          </a:p>
          <a:p>
            <a:endParaRPr lang="en-HU" dirty="0"/>
          </a:p>
        </p:txBody>
      </p:sp>
      <p:pic>
        <p:nvPicPr>
          <p:cNvPr id="9" name="Graphic 8" descr="Water Bottle outline">
            <a:extLst>
              <a:ext uri="{FF2B5EF4-FFF2-40B4-BE49-F238E27FC236}">
                <a16:creationId xmlns:a16="http://schemas.microsoft.com/office/drawing/2014/main" id="{A5E86323-644B-C34B-A3B7-DD4C35DC67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7358" y="3842415"/>
            <a:ext cx="2649794" cy="2649794"/>
          </a:xfrm>
          <a:prstGeom prst="rect">
            <a:avLst/>
          </a:prstGeom>
        </p:spPr>
      </p:pic>
    </p:spTree>
    <p:extLst>
      <p:ext uri="{BB962C8B-B14F-4D97-AF65-F5344CB8AC3E}">
        <p14:creationId xmlns:p14="http://schemas.microsoft.com/office/powerpoint/2010/main" val="2821004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615A-DC69-8F41-9EEA-2071F1FD025E}"/>
              </a:ext>
            </a:extLst>
          </p:cNvPr>
          <p:cNvSpPr>
            <a:spLocks noGrp="1"/>
          </p:cNvSpPr>
          <p:nvPr>
            <p:ph type="title"/>
          </p:nvPr>
        </p:nvSpPr>
        <p:spPr/>
        <p:txBody>
          <a:bodyPr/>
          <a:lstStyle/>
          <a:p>
            <a:r>
              <a:rPr lang="en-GB" dirty="0" err="1"/>
              <a:t>Hidratáció</a:t>
            </a:r>
            <a:endParaRPr lang="en-HU" dirty="0"/>
          </a:p>
        </p:txBody>
      </p:sp>
      <p:sp>
        <p:nvSpPr>
          <p:cNvPr id="3" name="Text Placeholder 2">
            <a:extLst>
              <a:ext uri="{FF2B5EF4-FFF2-40B4-BE49-F238E27FC236}">
                <a16:creationId xmlns:a16="http://schemas.microsoft.com/office/drawing/2014/main" id="{2D7A568D-D07B-A246-AD25-2CEDE8FABDB4}"/>
              </a:ext>
            </a:extLst>
          </p:cNvPr>
          <p:cNvSpPr>
            <a:spLocks noGrp="1"/>
          </p:cNvSpPr>
          <p:nvPr>
            <p:ph type="body" idx="1"/>
          </p:nvPr>
        </p:nvSpPr>
        <p:spPr>
          <a:xfrm>
            <a:off x="321547" y="1690688"/>
            <a:ext cx="7204668" cy="4351338"/>
          </a:xfrm>
        </p:spPr>
        <p:txBody>
          <a:bodyPr>
            <a:normAutofit fontScale="92500" lnSpcReduction="20000"/>
          </a:bodyPr>
          <a:lstStyle/>
          <a:p>
            <a:pPr marL="114300" indent="0">
              <a:buNone/>
            </a:pPr>
            <a:r>
              <a:rPr lang="hu-HU" b="1" dirty="0"/>
              <a:t>Kiszáradásról akkor beszélünk, ha a vízfelvétel és leadás egyensúlya megbomlik. </a:t>
            </a:r>
            <a:r>
              <a:rPr lang="hu-HU" dirty="0"/>
              <a:t>A kiszáradás jelei lehetnek:</a:t>
            </a:r>
            <a:endParaRPr lang="en-HU" dirty="0"/>
          </a:p>
          <a:p>
            <a:pPr lvl="1"/>
            <a:r>
              <a:rPr lang="hu-HU" dirty="0"/>
              <a:t>szomjúság</a:t>
            </a:r>
            <a:endParaRPr lang="en-HU" dirty="0"/>
          </a:p>
          <a:p>
            <a:pPr lvl="1"/>
            <a:r>
              <a:rPr lang="hu-HU" dirty="0"/>
              <a:t>fáradtság</a:t>
            </a:r>
            <a:endParaRPr lang="en-HU" dirty="0"/>
          </a:p>
          <a:p>
            <a:pPr lvl="1"/>
            <a:r>
              <a:rPr lang="hu-HU" dirty="0"/>
              <a:t>szívdobogásérzés</a:t>
            </a:r>
            <a:endParaRPr lang="en-HU" dirty="0"/>
          </a:p>
          <a:p>
            <a:pPr lvl="1"/>
            <a:r>
              <a:rPr lang="hu-HU" dirty="0"/>
              <a:t>a testhőmérséklet emelkedése</a:t>
            </a:r>
            <a:endParaRPr lang="hu-HU" u="sng" dirty="0"/>
          </a:p>
          <a:p>
            <a:pPr marL="114300" indent="0">
              <a:buNone/>
            </a:pPr>
            <a:r>
              <a:rPr lang="en-US" b="1" dirty="0" err="1"/>
              <a:t>Folyadékpótlásra</a:t>
            </a:r>
            <a:r>
              <a:rPr lang="en-US" b="1" dirty="0"/>
              <a:t> a</a:t>
            </a:r>
            <a:r>
              <a:rPr lang="hu-HU" b="1" dirty="0"/>
              <a:t> víz a legideálisabb választás, melyből a csapvíz és az ásványvizek egyaránt megfelelőek. </a:t>
            </a:r>
            <a:r>
              <a:rPr lang="hu-HU" dirty="0"/>
              <a:t>A cukrozott üdítőitalok fogyasztása nem javasolt azok magas kalória-, ám alacsony tápanyagtartalma miatt.</a:t>
            </a:r>
            <a:br>
              <a:rPr lang="en-HU" b="1" dirty="0"/>
            </a:br>
            <a:endParaRPr lang="en-HU" dirty="0"/>
          </a:p>
          <a:p>
            <a:endParaRPr lang="en-HU" dirty="0"/>
          </a:p>
        </p:txBody>
      </p:sp>
      <p:pic>
        <p:nvPicPr>
          <p:cNvPr id="8" name="Picture 7" descr="A picture containing fruit, sliced, fresh&#10;&#10;Description automatically generated">
            <a:extLst>
              <a:ext uri="{FF2B5EF4-FFF2-40B4-BE49-F238E27FC236}">
                <a16:creationId xmlns:a16="http://schemas.microsoft.com/office/drawing/2014/main" id="{53F9AF63-4D8B-E744-AEB9-E5C82FA7B363}"/>
              </a:ext>
            </a:extLst>
          </p:cNvPr>
          <p:cNvPicPr>
            <a:picLocks noChangeAspect="1"/>
          </p:cNvPicPr>
          <p:nvPr/>
        </p:nvPicPr>
        <p:blipFill rotWithShape="1">
          <a:blip r:embed="rId2"/>
          <a:srcRect l="15984" r="18836"/>
          <a:stretch/>
        </p:blipFill>
        <p:spPr>
          <a:xfrm>
            <a:off x="7477432" y="0"/>
            <a:ext cx="4729316" cy="6858000"/>
          </a:xfrm>
          <a:prstGeom prst="rect">
            <a:avLst/>
          </a:prstGeom>
        </p:spPr>
      </p:pic>
    </p:spTree>
    <p:extLst>
      <p:ext uri="{BB962C8B-B14F-4D97-AF65-F5344CB8AC3E}">
        <p14:creationId xmlns:p14="http://schemas.microsoft.com/office/powerpoint/2010/main" val="3030177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B6194-4523-5945-BECF-8E1F410CB540}"/>
              </a:ext>
            </a:extLst>
          </p:cNvPr>
          <p:cNvSpPr>
            <a:spLocks noGrp="1"/>
          </p:cNvSpPr>
          <p:nvPr>
            <p:ph type="title"/>
          </p:nvPr>
        </p:nvSpPr>
        <p:spPr/>
        <p:txBody>
          <a:bodyPr/>
          <a:lstStyle/>
          <a:p>
            <a:r>
              <a:rPr lang="en-GB" dirty="0" err="1"/>
              <a:t>Alkoholfogyasztás</a:t>
            </a:r>
            <a:endParaRPr lang="en-HU" dirty="0"/>
          </a:p>
        </p:txBody>
      </p:sp>
      <p:sp>
        <p:nvSpPr>
          <p:cNvPr id="3" name="Text Placeholder 2">
            <a:extLst>
              <a:ext uri="{FF2B5EF4-FFF2-40B4-BE49-F238E27FC236}">
                <a16:creationId xmlns:a16="http://schemas.microsoft.com/office/drawing/2014/main" id="{64ACA5CA-382C-3E4D-BEDA-F9836AABA5EF}"/>
              </a:ext>
            </a:extLst>
          </p:cNvPr>
          <p:cNvSpPr>
            <a:spLocks noGrp="1"/>
          </p:cNvSpPr>
          <p:nvPr>
            <p:ph type="body" idx="1"/>
          </p:nvPr>
        </p:nvSpPr>
        <p:spPr>
          <a:xfrm>
            <a:off x="321547" y="1479306"/>
            <a:ext cx="6772427" cy="4351338"/>
          </a:xfrm>
        </p:spPr>
        <p:txBody>
          <a:bodyPr>
            <a:normAutofit/>
          </a:bodyPr>
          <a:lstStyle/>
          <a:p>
            <a:pPr marL="114300" indent="0">
              <a:buNone/>
            </a:pPr>
            <a:r>
              <a:rPr lang="hu-HU" sz="2600" dirty="0"/>
              <a:t>Az Egészségügyi Világszervezet (WHO) felmérései szerint az európai régióban fogyasztják a legtöbb alkoholos italt. </a:t>
            </a:r>
          </a:p>
          <a:p>
            <a:pPr marL="114300" indent="0">
              <a:buNone/>
            </a:pPr>
            <a:r>
              <a:rPr lang="hu-HU" sz="2600" b="1" dirty="0"/>
              <a:t>Az alkoholfogyasztás több, mint 200 féle betegséggel és baleset okozta sérüléssel hozható összefüggésbe. </a:t>
            </a:r>
            <a:r>
              <a:rPr lang="hu-HU" sz="2600" dirty="0"/>
              <a:t>Az alkoholfogyasztás világszerte évente 3 millió ember halálát okozza és a 15-49 éves korosztályban az összes halálozás 10%-ért felel.</a:t>
            </a:r>
            <a:r>
              <a:rPr lang="en-HU" sz="2600" dirty="0"/>
              <a:t> </a:t>
            </a:r>
            <a:endParaRPr lang="hu-HU" sz="2600" dirty="0"/>
          </a:p>
          <a:p>
            <a:pPr marL="114300" indent="0">
              <a:buNone/>
            </a:pPr>
            <a:endParaRPr lang="en-HU" dirty="0"/>
          </a:p>
          <a:p>
            <a:endParaRPr lang="en-HU" dirty="0"/>
          </a:p>
        </p:txBody>
      </p:sp>
      <p:pic>
        <p:nvPicPr>
          <p:cNvPr id="7" name="Picture 6">
            <a:extLst>
              <a:ext uri="{FF2B5EF4-FFF2-40B4-BE49-F238E27FC236}">
                <a16:creationId xmlns:a16="http://schemas.microsoft.com/office/drawing/2014/main" id="{FE987072-125A-624A-8C7E-B0A936A6CAB0}"/>
              </a:ext>
            </a:extLst>
          </p:cNvPr>
          <p:cNvPicPr>
            <a:picLocks noChangeAspect="1"/>
          </p:cNvPicPr>
          <p:nvPr/>
        </p:nvPicPr>
        <p:blipFill>
          <a:blip r:embed="rId2"/>
          <a:stretch>
            <a:fillRect/>
          </a:stretch>
        </p:blipFill>
        <p:spPr>
          <a:xfrm>
            <a:off x="7783532" y="621126"/>
            <a:ext cx="3055343" cy="5022000"/>
          </a:xfrm>
          <a:prstGeom prst="rect">
            <a:avLst/>
          </a:prstGeom>
        </p:spPr>
      </p:pic>
      <p:sp>
        <p:nvSpPr>
          <p:cNvPr id="8" name="Title 1">
            <a:extLst>
              <a:ext uri="{FF2B5EF4-FFF2-40B4-BE49-F238E27FC236}">
                <a16:creationId xmlns:a16="http://schemas.microsoft.com/office/drawing/2014/main" id="{7BC40FA8-3527-7140-A649-7317062C3975}"/>
              </a:ext>
            </a:extLst>
          </p:cNvPr>
          <p:cNvSpPr txBox="1">
            <a:spLocks/>
          </p:cNvSpPr>
          <p:nvPr/>
        </p:nvSpPr>
        <p:spPr>
          <a:xfrm>
            <a:off x="6887497" y="5959745"/>
            <a:ext cx="4690393" cy="27713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C9E4A"/>
              </a:buClr>
              <a:buSzPts val="1800"/>
              <a:buFont typeface="Calibri"/>
              <a:buNone/>
              <a:defRPr sz="3600" b="1" i="0" u="none" strike="noStrike" cap="none">
                <a:solidFill>
                  <a:srgbClr val="1C9E4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1400" dirty="0"/>
              <a:t>Az </a:t>
            </a:r>
            <a:r>
              <a:rPr lang="en-GB" sz="1400" dirty="0" err="1"/>
              <a:t>alkoholfogyasztással</a:t>
            </a:r>
            <a:r>
              <a:rPr lang="en-GB" sz="1400" dirty="0"/>
              <a:t> </a:t>
            </a:r>
            <a:r>
              <a:rPr lang="en-GB" sz="1400" dirty="0" err="1"/>
              <a:t>összefüggésbe</a:t>
            </a:r>
            <a:r>
              <a:rPr lang="en-GB" sz="1400" dirty="0"/>
              <a:t> </a:t>
            </a:r>
            <a:r>
              <a:rPr lang="en-GB" sz="1400" dirty="0" err="1"/>
              <a:t>hozható</a:t>
            </a:r>
            <a:r>
              <a:rPr lang="en-GB" sz="1400" dirty="0"/>
              <a:t> </a:t>
            </a:r>
            <a:r>
              <a:rPr lang="en-GB" sz="1400" dirty="0" err="1"/>
              <a:t>ráktípusok</a:t>
            </a:r>
            <a:endParaRPr lang="en-GB" sz="1400" dirty="0"/>
          </a:p>
          <a:p>
            <a:pPr algn="ctr"/>
            <a:r>
              <a:rPr lang="en-GB" sz="1400" b="0" dirty="0" err="1"/>
              <a:t>Forrás</a:t>
            </a:r>
            <a:r>
              <a:rPr lang="en-GB" sz="1400" b="0" dirty="0"/>
              <a:t>: National Cancer Institute (NCI)</a:t>
            </a:r>
            <a:endParaRPr lang="en-HU" sz="1400" b="0" dirty="0"/>
          </a:p>
        </p:txBody>
      </p:sp>
    </p:spTree>
    <p:extLst>
      <p:ext uri="{BB962C8B-B14F-4D97-AF65-F5344CB8AC3E}">
        <p14:creationId xmlns:p14="http://schemas.microsoft.com/office/powerpoint/2010/main" val="1827646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B6194-4523-5945-BECF-8E1F410CB540}"/>
              </a:ext>
            </a:extLst>
          </p:cNvPr>
          <p:cNvSpPr>
            <a:spLocks noGrp="1"/>
          </p:cNvSpPr>
          <p:nvPr>
            <p:ph type="title"/>
          </p:nvPr>
        </p:nvSpPr>
        <p:spPr/>
        <p:txBody>
          <a:bodyPr/>
          <a:lstStyle/>
          <a:p>
            <a:r>
              <a:rPr lang="en-GB" dirty="0" err="1"/>
              <a:t>Alkoholfogyasztás</a:t>
            </a:r>
            <a:endParaRPr lang="en-HU" dirty="0"/>
          </a:p>
        </p:txBody>
      </p:sp>
      <p:sp>
        <p:nvSpPr>
          <p:cNvPr id="3" name="Text Placeholder 2">
            <a:extLst>
              <a:ext uri="{FF2B5EF4-FFF2-40B4-BE49-F238E27FC236}">
                <a16:creationId xmlns:a16="http://schemas.microsoft.com/office/drawing/2014/main" id="{64ACA5CA-382C-3E4D-BEDA-F9836AABA5EF}"/>
              </a:ext>
            </a:extLst>
          </p:cNvPr>
          <p:cNvSpPr>
            <a:spLocks noGrp="1"/>
          </p:cNvSpPr>
          <p:nvPr>
            <p:ph type="body" idx="1"/>
          </p:nvPr>
        </p:nvSpPr>
        <p:spPr>
          <a:xfrm>
            <a:off x="377329" y="3641828"/>
            <a:ext cx="6888267" cy="1638094"/>
          </a:xfrm>
        </p:spPr>
        <p:txBody>
          <a:bodyPr>
            <a:noAutofit/>
          </a:bodyPr>
          <a:lstStyle/>
          <a:p>
            <a:pPr marL="114300" indent="0">
              <a:buNone/>
            </a:pPr>
            <a:r>
              <a:rPr lang="hu-HU" sz="2600" dirty="0"/>
              <a:t>Az alkohol </a:t>
            </a:r>
            <a:r>
              <a:rPr lang="hu-HU" sz="2600" b="1" dirty="0"/>
              <a:t>energiatartalma jelentős, grammonként 7 kcal energiát tartalmaz</a:t>
            </a:r>
            <a:r>
              <a:rPr lang="hu-HU" sz="2600" dirty="0"/>
              <a:t>, így rendszeres fogyasztása hozzájárulhat a túlsúly és az elhízás kialakulásához.</a:t>
            </a:r>
            <a:r>
              <a:rPr lang="en-HU" sz="2600" dirty="0"/>
              <a:t> </a:t>
            </a:r>
          </a:p>
        </p:txBody>
      </p:sp>
      <p:sp>
        <p:nvSpPr>
          <p:cNvPr id="6" name="Text Placeholder 2">
            <a:extLst>
              <a:ext uri="{FF2B5EF4-FFF2-40B4-BE49-F238E27FC236}">
                <a16:creationId xmlns:a16="http://schemas.microsoft.com/office/drawing/2014/main" id="{C0554DA3-452E-034E-B1B3-F40CECEFC911}"/>
              </a:ext>
            </a:extLst>
          </p:cNvPr>
          <p:cNvSpPr txBox="1">
            <a:spLocks/>
          </p:cNvSpPr>
          <p:nvPr/>
        </p:nvSpPr>
        <p:spPr>
          <a:xfrm>
            <a:off x="321547" y="1526177"/>
            <a:ext cx="11548905" cy="18936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sz="2600" dirty="0"/>
              <a:t>Az alkoholfogyasztást teljesen kerüljük el, vagy fogyasztása esetén gyakoroljunk mértékletességet. A hazai ajánlás szerint </a:t>
            </a:r>
            <a:r>
              <a:rPr lang="hu-HU" sz="2600" b="1" dirty="0"/>
              <a:t>nőknek naponta legfeljebb 1 egység</a:t>
            </a:r>
            <a:r>
              <a:rPr lang="ar-AE" dirty="0"/>
              <a:t>٭</a:t>
            </a:r>
            <a:r>
              <a:rPr lang="hu-HU" sz="2600" b="1" dirty="0"/>
              <a:t>, férfiaknak pedig 2 egység</a:t>
            </a:r>
            <a:r>
              <a:rPr lang="hu-HU" sz="2600" dirty="0"/>
              <a:t> elfogyasztása felel meg a mértékletesség elvének, és nem javasolt egyszerre 3-4 egységnél több alkohol elfogyasztása.</a:t>
            </a:r>
          </a:p>
        </p:txBody>
      </p:sp>
      <p:pic>
        <p:nvPicPr>
          <p:cNvPr id="8" name="Graphic 7" descr="Weight Gain outline">
            <a:extLst>
              <a:ext uri="{FF2B5EF4-FFF2-40B4-BE49-F238E27FC236}">
                <a16:creationId xmlns:a16="http://schemas.microsoft.com/office/drawing/2014/main" id="{8DD0A38C-15EE-DF4B-936D-9A0005A09F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7040" y="3419852"/>
            <a:ext cx="3073023" cy="3073023"/>
          </a:xfrm>
          <a:prstGeom prst="rect">
            <a:avLst/>
          </a:prstGeom>
        </p:spPr>
      </p:pic>
      <p:sp>
        <p:nvSpPr>
          <p:cNvPr id="9" name="Text Placeholder 2">
            <a:extLst>
              <a:ext uri="{FF2B5EF4-FFF2-40B4-BE49-F238E27FC236}">
                <a16:creationId xmlns:a16="http://schemas.microsoft.com/office/drawing/2014/main" id="{FE3DA1A1-5781-3542-B1C1-18D0BCB797D4}"/>
              </a:ext>
            </a:extLst>
          </p:cNvPr>
          <p:cNvSpPr txBox="1">
            <a:spLocks/>
          </p:cNvSpPr>
          <p:nvPr/>
        </p:nvSpPr>
        <p:spPr>
          <a:xfrm>
            <a:off x="377330" y="5474470"/>
            <a:ext cx="6359322" cy="64611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ar-AE" sz="1600" dirty="0"/>
              <a:t>٭</a:t>
            </a:r>
            <a:r>
              <a:rPr lang="hu-HU" sz="1600" dirty="0"/>
              <a:t>1 egység alkoholnak számít például 1 dl bor, 2 dl sör vagy 2 cl égetett szeszesital. </a:t>
            </a:r>
            <a:endParaRPr lang="hu-HU" sz="2600" dirty="0"/>
          </a:p>
          <a:p>
            <a:pPr marL="114300" indent="0">
              <a:buFont typeface="Arial"/>
              <a:buNone/>
            </a:pPr>
            <a:endParaRPr lang="en-HU" sz="2600" dirty="0"/>
          </a:p>
        </p:txBody>
      </p:sp>
    </p:spTree>
    <p:extLst>
      <p:ext uri="{BB962C8B-B14F-4D97-AF65-F5344CB8AC3E}">
        <p14:creationId xmlns:p14="http://schemas.microsoft.com/office/powerpoint/2010/main" val="662633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C1D30-1AD2-4F4A-9B8D-EB2F640AD276}"/>
              </a:ext>
            </a:extLst>
          </p:cNvPr>
          <p:cNvSpPr>
            <a:spLocks noGrp="1"/>
          </p:cNvSpPr>
          <p:nvPr>
            <p:ph type="title"/>
          </p:nvPr>
        </p:nvSpPr>
        <p:spPr/>
        <p:txBody>
          <a:bodyPr/>
          <a:lstStyle/>
          <a:p>
            <a:r>
              <a:rPr lang="en-HU" dirty="0"/>
              <a:t>Élelmiszercímke</a:t>
            </a:r>
            <a:r>
              <a:rPr lang="en-US" dirty="0"/>
              <a:t> I.</a:t>
            </a:r>
            <a:endParaRPr lang="en-HU" dirty="0"/>
          </a:p>
        </p:txBody>
      </p:sp>
      <p:sp>
        <p:nvSpPr>
          <p:cNvPr id="3" name="Text Placeholder 2">
            <a:extLst>
              <a:ext uri="{FF2B5EF4-FFF2-40B4-BE49-F238E27FC236}">
                <a16:creationId xmlns:a16="http://schemas.microsoft.com/office/drawing/2014/main" id="{8E7FBAAD-4278-9546-AE64-63F18431FFFC}"/>
              </a:ext>
            </a:extLst>
          </p:cNvPr>
          <p:cNvSpPr>
            <a:spLocks noGrp="1"/>
          </p:cNvSpPr>
          <p:nvPr>
            <p:ph type="body" idx="1"/>
          </p:nvPr>
        </p:nvSpPr>
        <p:spPr>
          <a:xfrm>
            <a:off x="321547" y="1607511"/>
            <a:ext cx="7186600" cy="4351338"/>
          </a:xfrm>
        </p:spPr>
        <p:txBody>
          <a:bodyPr>
            <a:normAutofit fontScale="92500"/>
          </a:bodyPr>
          <a:lstStyle/>
          <a:p>
            <a:r>
              <a:rPr lang="hu-HU" sz="2400" dirty="0"/>
              <a:t>Az, hogy milyen termékek kerülnek bevásárlás során a kosarunkba nagyban meghatározza étrendünk minőségét. </a:t>
            </a:r>
            <a:r>
              <a:rPr lang="hi-IN" sz="2400" dirty="0"/>
              <a:t>A címke fontos információkat hordoz és </a:t>
            </a:r>
            <a:r>
              <a:rPr lang="hu-HU" sz="2400" b="1" dirty="0"/>
              <a:t>bevásárlás során segíti </a:t>
            </a:r>
            <a:r>
              <a:rPr lang="hi-IN" sz="2400" b="1" dirty="0"/>
              <a:t>a tudatos döntést</a:t>
            </a:r>
            <a:r>
              <a:rPr lang="hi-IN" sz="2400" dirty="0"/>
              <a:t>.</a:t>
            </a:r>
          </a:p>
          <a:p>
            <a:r>
              <a:rPr lang="hu-HU" sz="2400" dirty="0"/>
              <a:t>Az élelmiszerek címkéjének alapvető célja a </a:t>
            </a:r>
            <a:r>
              <a:rPr lang="hu-HU" sz="2400" b="1" dirty="0"/>
              <a:t>fogyasztó tájékoztatása </a:t>
            </a:r>
            <a:r>
              <a:rPr lang="hu-HU" sz="2400" dirty="0"/>
              <a:t>az élelmiszer jellegéről, tulajdonságairól. </a:t>
            </a:r>
          </a:p>
          <a:p>
            <a:r>
              <a:rPr lang="hu-HU" sz="2400" dirty="0"/>
              <a:t>A forgalomba hozatalra kerülő élelmiszerek csomagolásán </a:t>
            </a:r>
            <a:r>
              <a:rPr lang="hu-HU" sz="2400" b="1" dirty="0"/>
              <a:t>magyar nyelven, közérthetően, egyértelműen és jól olvashatóan </a:t>
            </a:r>
            <a:r>
              <a:rPr lang="hu-HU" sz="2400" dirty="0"/>
              <a:t>kell feltüntetni a fogyasztók tájékoztatásához szükséges jelöléseket.</a:t>
            </a:r>
          </a:p>
          <a:p>
            <a:r>
              <a:rPr lang="hu-HU" sz="2400" dirty="0"/>
              <a:t>Csomagolatlan élelmiszereken az adatokat a </a:t>
            </a:r>
            <a:r>
              <a:rPr lang="hu-HU" sz="2400" b="1" dirty="0"/>
              <a:t>kísérő dokumentum</a:t>
            </a:r>
            <a:r>
              <a:rPr lang="hu-HU" sz="2400" dirty="0"/>
              <a:t>nak kell tartalmaznia.</a:t>
            </a:r>
          </a:p>
          <a:p>
            <a:endParaRPr lang="hu-HU" sz="2400" dirty="0"/>
          </a:p>
        </p:txBody>
      </p:sp>
      <p:pic>
        <p:nvPicPr>
          <p:cNvPr id="1026" name="Picture 2" descr="élelmiszercím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932" y="1825625"/>
            <a:ext cx="3304942" cy="312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35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C1D30-1AD2-4F4A-9B8D-EB2F640AD276}"/>
              </a:ext>
            </a:extLst>
          </p:cNvPr>
          <p:cNvSpPr>
            <a:spLocks noGrp="1"/>
          </p:cNvSpPr>
          <p:nvPr>
            <p:ph type="title"/>
          </p:nvPr>
        </p:nvSpPr>
        <p:spPr/>
        <p:txBody>
          <a:bodyPr/>
          <a:lstStyle/>
          <a:p>
            <a:r>
              <a:rPr lang="en-HU" dirty="0"/>
              <a:t>Élelmiszercímke</a:t>
            </a:r>
            <a:r>
              <a:rPr lang="en-US" dirty="0"/>
              <a:t> II.</a:t>
            </a:r>
            <a:endParaRPr lang="en-HU" dirty="0"/>
          </a:p>
        </p:txBody>
      </p:sp>
      <p:sp>
        <p:nvSpPr>
          <p:cNvPr id="3" name="Text Placeholder 2">
            <a:extLst>
              <a:ext uri="{FF2B5EF4-FFF2-40B4-BE49-F238E27FC236}">
                <a16:creationId xmlns:a16="http://schemas.microsoft.com/office/drawing/2014/main" id="{8E7FBAAD-4278-9546-AE64-63F18431FFFC}"/>
              </a:ext>
            </a:extLst>
          </p:cNvPr>
          <p:cNvSpPr>
            <a:spLocks noGrp="1"/>
          </p:cNvSpPr>
          <p:nvPr>
            <p:ph type="body" idx="1"/>
          </p:nvPr>
        </p:nvSpPr>
        <p:spPr>
          <a:xfrm>
            <a:off x="321547" y="1355842"/>
            <a:ext cx="6179922" cy="4919124"/>
          </a:xfrm>
        </p:spPr>
        <p:txBody>
          <a:bodyPr>
            <a:normAutofit lnSpcReduction="10000"/>
          </a:bodyPr>
          <a:lstStyle/>
          <a:p>
            <a:pPr algn="just"/>
            <a:r>
              <a:rPr lang="hu-HU" sz="2000" dirty="0"/>
              <a:t>A jelölés nem csak az élelmiszerre vonatkozó </a:t>
            </a:r>
            <a:r>
              <a:rPr lang="hu-HU" sz="2000" b="1" dirty="0"/>
              <a:t>szöveges elemek</a:t>
            </a:r>
            <a:r>
              <a:rPr lang="hu-HU" sz="2000" dirty="0"/>
              <a:t>, hanem az </a:t>
            </a:r>
            <a:r>
              <a:rPr lang="hu-HU" sz="2000" b="1" dirty="0"/>
              <a:t>ábra, szimbólum, grafika</a:t>
            </a:r>
            <a:r>
              <a:rPr lang="hu-HU" sz="2000" dirty="0"/>
              <a:t>, amelyet az élelmiszer csomagolásán, a dokumentációban, a címkén, a galléron, a gyűrűn elhelyeznek.</a:t>
            </a:r>
          </a:p>
          <a:p>
            <a:pPr algn="just"/>
            <a:r>
              <a:rPr lang="hu-HU" sz="2000" dirty="0"/>
              <a:t>Az élelmiszerek jelölésének </a:t>
            </a:r>
            <a:r>
              <a:rPr lang="hu-HU" sz="2000" b="1" dirty="0"/>
              <a:t>kötelező</a:t>
            </a:r>
            <a:r>
              <a:rPr lang="hu-HU" sz="2000" dirty="0"/>
              <a:t> és </a:t>
            </a:r>
            <a:r>
              <a:rPr lang="hu-HU" sz="2000" b="1" dirty="0"/>
              <a:t>nem kötelező </a:t>
            </a:r>
            <a:r>
              <a:rPr lang="hu-HU" sz="2000" dirty="0"/>
              <a:t>elemei vannak - </a:t>
            </a:r>
            <a:r>
              <a:rPr lang="en-US" sz="2000" b="1" dirty="0"/>
              <a:t>1</a:t>
            </a:r>
            <a:r>
              <a:rPr lang="hu-HU" sz="2000" b="1" dirty="0"/>
              <a:t>9/2004. (II. 26.) FVM-ESzCsM-GKM együttes rendelet az élelmiszerek jelöléséről</a:t>
            </a:r>
            <a:r>
              <a:rPr lang="hu-HU" sz="2000" dirty="0"/>
              <a:t> szabályozza.</a:t>
            </a:r>
          </a:p>
          <a:p>
            <a:pPr algn="just"/>
            <a:r>
              <a:rPr lang="hu-HU" sz="2000" dirty="0"/>
              <a:t>A címke </a:t>
            </a:r>
            <a:r>
              <a:rPr lang="hu-HU" sz="2000" b="1" dirty="0"/>
              <a:t>nem vezetheti félre a fogyasztót </a:t>
            </a:r>
            <a:r>
              <a:rPr lang="hu-HU" sz="2000" dirty="0"/>
              <a:t>az élelmiszer tulajdonságait illetően – jelölésre, reklámra és megjelenítésre is vonatkozik</a:t>
            </a:r>
            <a:r>
              <a:rPr lang="en-US" sz="2000" dirty="0"/>
              <a:t>.</a:t>
            </a:r>
          </a:p>
          <a:p>
            <a:pPr algn="just"/>
            <a:r>
              <a:rPr lang="en-US" sz="2000" dirty="0" err="1"/>
              <a:t>Fontos</a:t>
            </a:r>
            <a:r>
              <a:rPr lang="en-US" sz="2000" dirty="0"/>
              <a:t> </a:t>
            </a:r>
            <a:r>
              <a:rPr lang="en-US" sz="2000" dirty="0" err="1"/>
              <a:t>még</a:t>
            </a:r>
            <a:r>
              <a:rPr lang="en-US" sz="2000" dirty="0"/>
              <a:t> </a:t>
            </a:r>
            <a:r>
              <a:rPr lang="en-US" sz="2000" dirty="0" err="1"/>
              <a:t>ismerni</a:t>
            </a:r>
            <a:r>
              <a:rPr lang="en-US" sz="2000" dirty="0"/>
              <a:t> a </a:t>
            </a:r>
            <a:r>
              <a:rPr lang="en-US" sz="2000" b="1" dirty="0"/>
              <a:t>36/2014. (XII. 17.) FM </a:t>
            </a:r>
            <a:r>
              <a:rPr lang="en-US" sz="2000" b="1" dirty="0" err="1"/>
              <a:t>rendeletet</a:t>
            </a:r>
            <a:r>
              <a:rPr lang="en-US" sz="2000" b="1" dirty="0"/>
              <a:t> </a:t>
            </a:r>
            <a:r>
              <a:rPr lang="en-US" sz="2000" b="1" dirty="0" err="1"/>
              <a:t>az</a:t>
            </a:r>
            <a:r>
              <a:rPr lang="en-US" sz="2000" b="1" dirty="0"/>
              <a:t> </a:t>
            </a:r>
            <a:r>
              <a:rPr lang="en-US" sz="2000" b="1" dirty="0" err="1"/>
              <a:t>élelmiszerekkel</a:t>
            </a:r>
            <a:r>
              <a:rPr lang="en-US" sz="2000" b="1" dirty="0"/>
              <a:t> </a:t>
            </a:r>
            <a:r>
              <a:rPr lang="en-US" sz="2000" b="1" dirty="0" err="1"/>
              <a:t>kapcsolatos</a:t>
            </a:r>
            <a:r>
              <a:rPr lang="en-US" sz="2000" b="1" dirty="0"/>
              <a:t> </a:t>
            </a:r>
            <a:r>
              <a:rPr lang="en-US" sz="2000" b="1" dirty="0" err="1"/>
              <a:t>tájékoztatásról</a:t>
            </a:r>
            <a:r>
              <a:rPr lang="en-US" sz="2000" b="1" dirty="0"/>
              <a:t>, </a:t>
            </a:r>
            <a:r>
              <a:rPr lang="en-US" sz="2000" dirty="0" err="1"/>
              <a:t>valamint</a:t>
            </a:r>
            <a:r>
              <a:rPr lang="en-US" sz="2000" dirty="0"/>
              <a:t> a</a:t>
            </a:r>
            <a:r>
              <a:rPr lang="en-US" sz="2000" b="1" dirty="0"/>
              <a:t> 1169/2011 EK </a:t>
            </a:r>
            <a:r>
              <a:rPr lang="en-US" sz="2000" b="1" dirty="0" err="1"/>
              <a:t>rendeletet</a:t>
            </a:r>
            <a:r>
              <a:rPr lang="en-US" sz="2000" b="1" dirty="0"/>
              <a:t> a </a:t>
            </a:r>
            <a:r>
              <a:rPr lang="en-US" sz="2000" b="1" dirty="0" err="1"/>
              <a:t>fogyasztók</a:t>
            </a:r>
            <a:r>
              <a:rPr lang="en-US" sz="2000" b="1" dirty="0"/>
              <a:t> </a:t>
            </a:r>
            <a:r>
              <a:rPr lang="en-US" sz="2000" b="1" dirty="0" err="1"/>
              <a:t>élelmiszerekkel</a:t>
            </a:r>
            <a:r>
              <a:rPr lang="en-US" sz="2000" b="1" dirty="0"/>
              <a:t> </a:t>
            </a:r>
            <a:r>
              <a:rPr lang="en-US" sz="2000" b="1" dirty="0" err="1"/>
              <a:t>kapcsolatos</a:t>
            </a:r>
            <a:r>
              <a:rPr lang="en-US" sz="2000" b="1" dirty="0"/>
              <a:t> </a:t>
            </a:r>
            <a:r>
              <a:rPr lang="en-US" sz="2000" b="1" dirty="0" err="1"/>
              <a:t>tájékoztatásáról</a:t>
            </a:r>
            <a:r>
              <a:rPr lang="en-US" sz="2000" b="1" dirty="0"/>
              <a:t>.</a:t>
            </a:r>
          </a:p>
          <a:p>
            <a:pPr algn="just"/>
            <a:endParaRPr lang="hu-HU" sz="2400" dirty="0"/>
          </a:p>
          <a:p>
            <a:pPr algn="just"/>
            <a:endParaRPr lang="hu-HU" sz="2400" dirty="0"/>
          </a:p>
        </p:txBody>
      </p:sp>
      <p:pic>
        <p:nvPicPr>
          <p:cNvPr id="2050" name="Picture 2" descr="https://www.kosarmagazin.hu/inet/kosar/hu/cikkek/2014/december_14/elelmiszer_cimke/mainBody/00/object/elemiszercimke.09_670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215" y="1355842"/>
            <a:ext cx="5165852" cy="386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699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C1D30-1AD2-4F4A-9B8D-EB2F640AD276}"/>
              </a:ext>
            </a:extLst>
          </p:cNvPr>
          <p:cNvSpPr>
            <a:spLocks noGrp="1"/>
          </p:cNvSpPr>
          <p:nvPr>
            <p:ph type="title"/>
          </p:nvPr>
        </p:nvSpPr>
        <p:spPr/>
        <p:txBody>
          <a:bodyPr/>
          <a:lstStyle/>
          <a:p>
            <a:r>
              <a:rPr lang="hu-HU" dirty="0"/>
              <a:t>Élelmiszercímke – Kötelező információk</a:t>
            </a:r>
          </a:p>
        </p:txBody>
      </p:sp>
      <p:sp>
        <p:nvSpPr>
          <p:cNvPr id="3" name="Text Placeholder 2">
            <a:extLst>
              <a:ext uri="{FF2B5EF4-FFF2-40B4-BE49-F238E27FC236}">
                <a16:creationId xmlns:a16="http://schemas.microsoft.com/office/drawing/2014/main" id="{8E7FBAAD-4278-9546-AE64-63F18431FFFC}"/>
              </a:ext>
            </a:extLst>
          </p:cNvPr>
          <p:cNvSpPr>
            <a:spLocks noGrp="1"/>
          </p:cNvSpPr>
          <p:nvPr>
            <p:ph type="body" idx="1"/>
          </p:nvPr>
        </p:nvSpPr>
        <p:spPr>
          <a:xfrm>
            <a:off x="321547" y="1503891"/>
            <a:ext cx="11555605" cy="4351338"/>
          </a:xfrm>
        </p:spPr>
        <p:txBody>
          <a:bodyPr>
            <a:normAutofit fontScale="92500" lnSpcReduction="10000"/>
          </a:bodyPr>
          <a:lstStyle/>
          <a:p>
            <a:r>
              <a:rPr lang="hu-HU" sz="2400" dirty="0"/>
              <a:t>Élelmiszer megnevezése</a:t>
            </a:r>
            <a:r>
              <a:rPr lang="en-US" sz="2400" dirty="0"/>
              <a:t> – </a:t>
            </a:r>
            <a:r>
              <a:rPr lang="hu-HU" sz="2400" dirty="0"/>
              <a:t>elegendően pontos legyen</a:t>
            </a:r>
          </a:p>
          <a:p>
            <a:r>
              <a:rPr lang="hu-HU" sz="2400" dirty="0"/>
              <a:t>Összetevők listája – felhasznált anyagokat (adalékanyagok is) előállításkori tömegük szerint csökkenő sorrendben. Az allergén összetevőket külön ki kell emelni.</a:t>
            </a:r>
          </a:p>
          <a:p>
            <a:r>
              <a:rPr lang="hu-HU" sz="2400" dirty="0"/>
              <a:t>Nettó mennyiség</a:t>
            </a:r>
          </a:p>
          <a:p>
            <a:r>
              <a:rPr lang="hu-HU" sz="2400" dirty="0"/>
              <a:t>Minőségmegőrzési / fogyaszthatósági időtartam</a:t>
            </a:r>
          </a:p>
          <a:p>
            <a:r>
              <a:rPr lang="hu-HU" sz="2400" dirty="0"/>
              <a:t>Eredet vagy származási hely</a:t>
            </a:r>
          </a:p>
          <a:p>
            <a:r>
              <a:rPr lang="hu-HU" sz="2400" dirty="0"/>
              <a:t>Felhasználási útmutató</a:t>
            </a:r>
          </a:p>
          <a:p>
            <a:r>
              <a:rPr lang="hu-HU" sz="2400" dirty="0"/>
              <a:t>Tárolási és felhasználási feltételek</a:t>
            </a:r>
          </a:p>
          <a:p>
            <a:r>
              <a:rPr lang="hu-HU" sz="2400" dirty="0"/>
              <a:t>Alkohol tartalom – 1,2% felett</a:t>
            </a:r>
          </a:p>
          <a:p>
            <a:r>
              <a:rPr lang="hu-HU" sz="2400" dirty="0"/>
              <a:t>Tápértékjelölés</a:t>
            </a:r>
          </a:p>
          <a:p>
            <a:r>
              <a:rPr lang="hu-HU" sz="2400" dirty="0"/>
              <a:t>Felelős élelmiszer vállalkozás neve és címe</a:t>
            </a:r>
          </a:p>
        </p:txBody>
      </p:sp>
    </p:spTree>
    <p:extLst>
      <p:ext uri="{BB962C8B-B14F-4D97-AF65-F5344CB8AC3E}">
        <p14:creationId xmlns:p14="http://schemas.microsoft.com/office/powerpoint/2010/main" val="1927634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C1D30-1AD2-4F4A-9B8D-EB2F640AD276}"/>
              </a:ext>
            </a:extLst>
          </p:cNvPr>
          <p:cNvSpPr>
            <a:spLocks noGrp="1"/>
          </p:cNvSpPr>
          <p:nvPr>
            <p:ph type="title"/>
          </p:nvPr>
        </p:nvSpPr>
        <p:spPr/>
        <p:txBody>
          <a:bodyPr/>
          <a:lstStyle/>
          <a:p>
            <a:r>
              <a:rPr lang="en-HU" dirty="0"/>
              <a:t>Élelmiszercímke</a:t>
            </a:r>
            <a:r>
              <a:rPr lang="en-US" dirty="0"/>
              <a:t> - </a:t>
            </a:r>
            <a:r>
              <a:rPr lang="hu-HU" dirty="0"/>
              <a:t>Adalékanyagok</a:t>
            </a:r>
          </a:p>
        </p:txBody>
      </p:sp>
      <p:graphicFrame>
        <p:nvGraphicFramePr>
          <p:cNvPr id="4" name="Table 3"/>
          <p:cNvGraphicFramePr>
            <a:graphicFrameLocks noGrp="1"/>
          </p:cNvGraphicFramePr>
          <p:nvPr>
            <p:extLst>
              <p:ext uri="{D42A27DB-BD31-4B8C-83A1-F6EECF244321}">
                <p14:modId xmlns:p14="http://schemas.microsoft.com/office/powerpoint/2010/main" val="2930902054"/>
              </p:ext>
            </p:extLst>
          </p:nvPr>
        </p:nvGraphicFramePr>
        <p:xfrm>
          <a:off x="321547" y="1539767"/>
          <a:ext cx="8128000" cy="4079240"/>
        </p:xfrm>
        <a:graphic>
          <a:graphicData uri="http://schemas.openxmlformats.org/drawingml/2006/table">
            <a:tbl>
              <a:tblPr firstRow="1" bandRow="1">
                <a:tableStyleId>{5C22544A-7EE6-4342-B048-85BDC9FD1C3A}</a:tableStyleId>
              </a:tblPr>
              <a:tblGrid>
                <a:gridCol w="2497154">
                  <a:extLst>
                    <a:ext uri="{9D8B030D-6E8A-4147-A177-3AD203B41FA5}">
                      <a16:colId xmlns:a16="http://schemas.microsoft.com/office/drawing/2014/main" val="3410332597"/>
                    </a:ext>
                  </a:extLst>
                </a:gridCol>
                <a:gridCol w="5630846">
                  <a:extLst>
                    <a:ext uri="{9D8B030D-6E8A-4147-A177-3AD203B41FA5}">
                      <a16:colId xmlns:a16="http://schemas.microsoft.com/office/drawing/2014/main" val="2588128068"/>
                    </a:ext>
                  </a:extLst>
                </a:gridCol>
              </a:tblGrid>
              <a:tr h="370840">
                <a:tc>
                  <a:txBody>
                    <a:bodyPr/>
                    <a:lstStyle/>
                    <a:p>
                      <a:r>
                        <a:rPr lang="hu-HU" noProof="0" dirty="0"/>
                        <a:t>E szám</a:t>
                      </a:r>
                    </a:p>
                  </a:txBody>
                  <a:tcPr/>
                </a:tc>
                <a:tc>
                  <a:txBody>
                    <a:bodyPr/>
                    <a:lstStyle/>
                    <a:p>
                      <a:r>
                        <a:rPr lang="hu-HU" noProof="0" dirty="0"/>
                        <a:t>Funkció</a:t>
                      </a:r>
                    </a:p>
                  </a:txBody>
                  <a:tcPr/>
                </a:tc>
                <a:extLst>
                  <a:ext uri="{0D108BD9-81ED-4DB2-BD59-A6C34878D82A}">
                    <a16:rowId xmlns:a16="http://schemas.microsoft.com/office/drawing/2014/main" val="3760280300"/>
                  </a:ext>
                </a:extLst>
              </a:tr>
              <a:tr h="370840">
                <a:tc>
                  <a:txBody>
                    <a:bodyPr/>
                    <a:lstStyle/>
                    <a:p>
                      <a:r>
                        <a:rPr lang="hu-HU" noProof="0" dirty="0"/>
                        <a:t>E 100 - 199</a:t>
                      </a:r>
                    </a:p>
                  </a:txBody>
                  <a:tcPr/>
                </a:tc>
                <a:tc>
                  <a:txBody>
                    <a:bodyPr/>
                    <a:lstStyle/>
                    <a:p>
                      <a:r>
                        <a:rPr lang="hu-HU" noProof="0" dirty="0"/>
                        <a:t>Színezékek</a:t>
                      </a:r>
                    </a:p>
                  </a:txBody>
                  <a:tcPr/>
                </a:tc>
                <a:extLst>
                  <a:ext uri="{0D108BD9-81ED-4DB2-BD59-A6C34878D82A}">
                    <a16:rowId xmlns:a16="http://schemas.microsoft.com/office/drawing/2014/main" val="882085568"/>
                  </a:ext>
                </a:extLst>
              </a:tr>
              <a:tr h="370840">
                <a:tc>
                  <a:txBody>
                    <a:bodyPr/>
                    <a:lstStyle/>
                    <a:p>
                      <a:r>
                        <a:rPr lang="hu-HU" noProof="0" dirty="0"/>
                        <a:t>E 200 - 299</a:t>
                      </a:r>
                    </a:p>
                  </a:txBody>
                  <a:tcPr/>
                </a:tc>
                <a:tc>
                  <a:txBody>
                    <a:bodyPr/>
                    <a:lstStyle/>
                    <a:p>
                      <a:r>
                        <a:rPr lang="hu-HU" noProof="0" dirty="0"/>
                        <a:t>Tartósítószerek (pl. ecetsav,</a:t>
                      </a:r>
                      <a:r>
                        <a:rPr lang="hu-HU" baseline="0" noProof="0" dirty="0"/>
                        <a:t> almasav, szén-dioxid is)</a:t>
                      </a:r>
                      <a:endParaRPr lang="hu-HU" noProof="0" dirty="0"/>
                    </a:p>
                  </a:txBody>
                  <a:tcPr/>
                </a:tc>
                <a:extLst>
                  <a:ext uri="{0D108BD9-81ED-4DB2-BD59-A6C34878D82A}">
                    <a16:rowId xmlns:a16="http://schemas.microsoft.com/office/drawing/2014/main" val="275087519"/>
                  </a:ext>
                </a:extLst>
              </a:tr>
              <a:tr h="370840">
                <a:tc>
                  <a:txBody>
                    <a:bodyPr/>
                    <a:lstStyle/>
                    <a:p>
                      <a:r>
                        <a:rPr lang="hu-HU" noProof="0" dirty="0"/>
                        <a:t>E 300 - 399</a:t>
                      </a:r>
                    </a:p>
                  </a:txBody>
                  <a:tcPr/>
                </a:tc>
                <a:tc>
                  <a:txBody>
                    <a:bodyPr/>
                    <a:lstStyle/>
                    <a:p>
                      <a:r>
                        <a:rPr lang="hu-HU" noProof="0" dirty="0"/>
                        <a:t>Antioxidánsok és savanyúságot szabályozó anyagok</a:t>
                      </a:r>
                    </a:p>
                  </a:txBody>
                  <a:tcPr/>
                </a:tc>
                <a:extLst>
                  <a:ext uri="{0D108BD9-81ED-4DB2-BD59-A6C34878D82A}">
                    <a16:rowId xmlns:a16="http://schemas.microsoft.com/office/drawing/2014/main" val="3725730493"/>
                  </a:ext>
                </a:extLst>
              </a:tr>
              <a:tr h="370840">
                <a:tc>
                  <a:txBody>
                    <a:bodyPr/>
                    <a:lstStyle/>
                    <a:p>
                      <a:r>
                        <a:rPr lang="hu-HU" noProof="0" dirty="0"/>
                        <a:t>E 400 - 499</a:t>
                      </a:r>
                    </a:p>
                  </a:txBody>
                  <a:tcPr/>
                </a:tc>
                <a:tc>
                  <a:txBody>
                    <a:bodyPr/>
                    <a:lstStyle/>
                    <a:p>
                      <a:r>
                        <a:rPr lang="hu-HU" noProof="0" dirty="0"/>
                        <a:t>Sűrítőanyagok, stabilizátorok és emulgeálószerek</a:t>
                      </a:r>
                    </a:p>
                  </a:txBody>
                  <a:tcPr/>
                </a:tc>
                <a:extLst>
                  <a:ext uri="{0D108BD9-81ED-4DB2-BD59-A6C34878D82A}">
                    <a16:rowId xmlns:a16="http://schemas.microsoft.com/office/drawing/2014/main" val="2659439384"/>
                  </a:ext>
                </a:extLst>
              </a:tr>
              <a:tr h="370840">
                <a:tc>
                  <a:txBody>
                    <a:bodyPr/>
                    <a:lstStyle/>
                    <a:p>
                      <a:r>
                        <a:rPr lang="hu-HU" noProof="0" dirty="0"/>
                        <a:t>E 500 - 599</a:t>
                      </a:r>
                    </a:p>
                  </a:txBody>
                  <a:tcPr/>
                </a:tc>
                <a:tc>
                  <a:txBody>
                    <a:bodyPr/>
                    <a:lstStyle/>
                    <a:p>
                      <a:r>
                        <a:rPr lang="hu-HU" noProof="0" dirty="0"/>
                        <a:t>Savanyúságot szabályozó, csomósodást</a:t>
                      </a:r>
                      <a:r>
                        <a:rPr lang="hu-HU" baseline="0" noProof="0" dirty="0"/>
                        <a:t> gátló anyagok</a:t>
                      </a:r>
                      <a:endParaRPr lang="hu-HU" noProof="0" dirty="0"/>
                    </a:p>
                  </a:txBody>
                  <a:tcPr/>
                </a:tc>
                <a:extLst>
                  <a:ext uri="{0D108BD9-81ED-4DB2-BD59-A6C34878D82A}">
                    <a16:rowId xmlns:a16="http://schemas.microsoft.com/office/drawing/2014/main" val="30778998"/>
                  </a:ext>
                </a:extLst>
              </a:tr>
              <a:tr h="370840">
                <a:tc>
                  <a:txBody>
                    <a:bodyPr/>
                    <a:lstStyle/>
                    <a:p>
                      <a:r>
                        <a:rPr lang="hu-HU" noProof="0" dirty="0"/>
                        <a:t>E 600 - 699</a:t>
                      </a:r>
                    </a:p>
                  </a:txBody>
                  <a:tcPr/>
                </a:tc>
                <a:tc>
                  <a:txBody>
                    <a:bodyPr/>
                    <a:lstStyle/>
                    <a:p>
                      <a:r>
                        <a:rPr lang="hu-HU" noProof="0" dirty="0"/>
                        <a:t>Ízfokozók</a:t>
                      </a:r>
                    </a:p>
                  </a:txBody>
                  <a:tcPr/>
                </a:tc>
                <a:extLst>
                  <a:ext uri="{0D108BD9-81ED-4DB2-BD59-A6C34878D82A}">
                    <a16:rowId xmlns:a16="http://schemas.microsoft.com/office/drawing/2014/main" val="786295243"/>
                  </a:ext>
                </a:extLst>
              </a:tr>
              <a:tr h="370840">
                <a:tc>
                  <a:txBody>
                    <a:bodyPr/>
                    <a:lstStyle/>
                    <a:p>
                      <a:r>
                        <a:rPr lang="hu-HU" noProof="0" dirty="0"/>
                        <a:t>E 900 - 999</a:t>
                      </a:r>
                    </a:p>
                  </a:txBody>
                  <a:tcPr/>
                </a:tc>
                <a:tc>
                  <a:txBody>
                    <a:bodyPr/>
                    <a:lstStyle/>
                    <a:p>
                      <a:r>
                        <a:rPr lang="hu-HU" noProof="0" dirty="0"/>
                        <a:t>Fényezőanyagok, lisztkezelőszerek, csomagológázok, édesítőszerek</a:t>
                      </a:r>
                    </a:p>
                  </a:txBody>
                  <a:tcPr/>
                </a:tc>
                <a:extLst>
                  <a:ext uri="{0D108BD9-81ED-4DB2-BD59-A6C34878D82A}">
                    <a16:rowId xmlns:a16="http://schemas.microsoft.com/office/drawing/2014/main" val="152479982"/>
                  </a:ext>
                </a:extLst>
              </a:tr>
              <a:tr h="370840">
                <a:tc>
                  <a:txBody>
                    <a:bodyPr/>
                    <a:lstStyle/>
                    <a:p>
                      <a:r>
                        <a:rPr lang="hu-HU" noProof="0" dirty="0"/>
                        <a:t>E 1200 - 1300</a:t>
                      </a:r>
                    </a:p>
                  </a:txBody>
                  <a:tcPr/>
                </a:tc>
                <a:tc>
                  <a:txBody>
                    <a:bodyPr/>
                    <a:lstStyle/>
                    <a:p>
                      <a:r>
                        <a:rPr lang="hu-HU" noProof="0" dirty="0"/>
                        <a:t>Stabilizátorok, sűrítőanyagok</a:t>
                      </a:r>
                    </a:p>
                  </a:txBody>
                  <a:tcPr/>
                </a:tc>
                <a:extLst>
                  <a:ext uri="{0D108BD9-81ED-4DB2-BD59-A6C34878D82A}">
                    <a16:rowId xmlns:a16="http://schemas.microsoft.com/office/drawing/2014/main" val="3504450274"/>
                  </a:ext>
                </a:extLst>
              </a:tr>
              <a:tr h="370840">
                <a:tc>
                  <a:txBody>
                    <a:bodyPr/>
                    <a:lstStyle/>
                    <a:p>
                      <a:r>
                        <a:rPr lang="hu-HU" noProof="0" dirty="0"/>
                        <a:t>E 1400 - 1450</a:t>
                      </a:r>
                    </a:p>
                  </a:txBody>
                  <a:tcPr/>
                </a:tc>
                <a:tc>
                  <a:txBody>
                    <a:bodyPr/>
                    <a:lstStyle/>
                    <a:p>
                      <a:r>
                        <a:rPr lang="hu-HU" noProof="0" dirty="0"/>
                        <a:t>Módosított keményítők</a:t>
                      </a:r>
                    </a:p>
                  </a:txBody>
                  <a:tcPr/>
                </a:tc>
                <a:extLst>
                  <a:ext uri="{0D108BD9-81ED-4DB2-BD59-A6C34878D82A}">
                    <a16:rowId xmlns:a16="http://schemas.microsoft.com/office/drawing/2014/main" val="2115601507"/>
                  </a:ext>
                </a:extLst>
              </a:tr>
              <a:tr h="370840">
                <a:tc>
                  <a:txBody>
                    <a:bodyPr/>
                    <a:lstStyle/>
                    <a:p>
                      <a:r>
                        <a:rPr lang="hu-HU" noProof="0" dirty="0"/>
                        <a:t>E 1500 - 1521</a:t>
                      </a:r>
                    </a:p>
                  </a:txBody>
                  <a:tcPr/>
                </a:tc>
                <a:tc>
                  <a:txBody>
                    <a:bodyPr/>
                    <a:lstStyle/>
                    <a:p>
                      <a:r>
                        <a:rPr lang="hu-HU" noProof="0" dirty="0"/>
                        <a:t>Nedvesítőszerek,</a:t>
                      </a:r>
                      <a:r>
                        <a:rPr lang="hu-HU" baseline="0" noProof="0" dirty="0"/>
                        <a:t> stabilizátorok</a:t>
                      </a:r>
                      <a:endParaRPr lang="hu-HU" noProof="0" dirty="0"/>
                    </a:p>
                  </a:txBody>
                  <a:tcPr/>
                </a:tc>
                <a:extLst>
                  <a:ext uri="{0D108BD9-81ED-4DB2-BD59-A6C34878D82A}">
                    <a16:rowId xmlns:a16="http://schemas.microsoft.com/office/drawing/2014/main" val="3281020255"/>
                  </a:ext>
                </a:extLst>
              </a:tr>
            </a:tbl>
          </a:graphicData>
        </a:graphic>
      </p:graphicFrame>
    </p:spTree>
    <p:extLst>
      <p:ext uri="{BB962C8B-B14F-4D97-AF65-F5344CB8AC3E}">
        <p14:creationId xmlns:p14="http://schemas.microsoft.com/office/powerpoint/2010/main" val="3240113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F31F8-48E5-C24C-AC88-2D48456C5CF5}"/>
              </a:ext>
            </a:extLst>
          </p:cNvPr>
          <p:cNvSpPr>
            <a:spLocks noGrp="1"/>
          </p:cNvSpPr>
          <p:nvPr>
            <p:ph type="title"/>
          </p:nvPr>
        </p:nvSpPr>
        <p:spPr/>
        <p:txBody>
          <a:bodyPr/>
          <a:lstStyle/>
          <a:p>
            <a:r>
              <a:rPr lang="en-GB" dirty="0" err="1"/>
              <a:t>Alternatív</a:t>
            </a:r>
            <a:r>
              <a:rPr lang="en-GB" dirty="0"/>
              <a:t> </a:t>
            </a:r>
            <a:r>
              <a:rPr lang="en-GB" dirty="0" err="1"/>
              <a:t>táplálkozási</a:t>
            </a:r>
            <a:r>
              <a:rPr lang="en-GB" dirty="0"/>
              <a:t> </a:t>
            </a:r>
            <a:r>
              <a:rPr lang="en-GB" dirty="0" err="1"/>
              <a:t>irányzatok</a:t>
            </a:r>
            <a:r>
              <a:rPr lang="en-GB" dirty="0"/>
              <a:t> </a:t>
            </a:r>
            <a:endParaRPr lang="en-HU" dirty="0"/>
          </a:p>
        </p:txBody>
      </p:sp>
      <p:sp>
        <p:nvSpPr>
          <p:cNvPr id="3" name="Text Placeholder 2">
            <a:extLst>
              <a:ext uri="{FF2B5EF4-FFF2-40B4-BE49-F238E27FC236}">
                <a16:creationId xmlns:a16="http://schemas.microsoft.com/office/drawing/2014/main" id="{9232B921-96A3-1D4D-A602-AF80286D791D}"/>
              </a:ext>
            </a:extLst>
          </p:cNvPr>
          <p:cNvSpPr>
            <a:spLocks noGrp="1"/>
          </p:cNvSpPr>
          <p:nvPr>
            <p:ph type="body" idx="1"/>
          </p:nvPr>
        </p:nvSpPr>
        <p:spPr>
          <a:xfrm>
            <a:off x="382039" y="1690688"/>
            <a:ext cx="10826735" cy="4351338"/>
          </a:xfrm>
        </p:spPr>
        <p:txBody>
          <a:bodyPr/>
          <a:lstStyle/>
          <a:p>
            <a:pPr marL="114300" indent="0">
              <a:buNone/>
            </a:pPr>
            <a:r>
              <a:rPr lang="hu-HU" dirty="0"/>
              <a:t>Napjainkban az alternatív táplálkozási irányzatok egyre nagyobb teret hódítanak. Különféle ígéretekkel igyekeznek felkelteni a fogyasztók figyelmét, például testsúlycsökkenést, egészségjavulást, akár betegségekből való felgyógyulást ígérnek. </a:t>
            </a:r>
            <a:endParaRPr lang="en-HU" b="1" dirty="0"/>
          </a:p>
        </p:txBody>
      </p:sp>
      <p:pic>
        <p:nvPicPr>
          <p:cNvPr id="5" name="Graphic 4" descr="Apple outline">
            <a:extLst>
              <a:ext uri="{FF2B5EF4-FFF2-40B4-BE49-F238E27FC236}">
                <a16:creationId xmlns:a16="http://schemas.microsoft.com/office/drawing/2014/main" id="{C2B01D9B-A09A-AD45-B9BA-DC606B6D45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4051" y="4565144"/>
            <a:ext cx="1086465" cy="1086465"/>
          </a:xfrm>
          <a:prstGeom prst="rect">
            <a:avLst/>
          </a:prstGeom>
        </p:spPr>
      </p:pic>
      <p:pic>
        <p:nvPicPr>
          <p:cNvPr id="7" name="Graphic 6" descr="Egg outline">
            <a:extLst>
              <a:ext uri="{FF2B5EF4-FFF2-40B4-BE49-F238E27FC236}">
                <a16:creationId xmlns:a16="http://schemas.microsoft.com/office/drawing/2014/main" id="{5662AB28-100F-464B-A9DD-5F6ED1DBE0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3559" y="3594695"/>
            <a:ext cx="1086465" cy="1086465"/>
          </a:xfrm>
          <a:prstGeom prst="rect">
            <a:avLst/>
          </a:prstGeom>
        </p:spPr>
      </p:pic>
      <p:pic>
        <p:nvPicPr>
          <p:cNvPr id="9" name="Graphic 8" descr="Chicken leg outline">
            <a:extLst>
              <a:ext uri="{FF2B5EF4-FFF2-40B4-BE49-F238E27FC236}">
                <a16:creationId xmlns:a16="http://schemas.microsoft.com/office/drawing/2014/main" id="{9E01C991-FEBA-C348-97B6-9AAE0252EB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5641" y="3077840"/>
            <a:ext cx="1086465" cy="1086465"/>
          </a:xfrm>
          <a:prstGeom prst="rect">
            <a:avLst/>
          </a:prstGeom>
        </p:spPr>
      </p:pic>
      <p:pic>
        <p:nvPicPr>
          <p:cNvPr id="11" name="Graphic 10" descr="Dead Fish Skeleton outline">
            <a:extLst>
              <a:ext uri="{FF2B5EF4-FFF2-40B4-BE49-F238E27FC236}">
                <a16:creationId xmlns:a16="http://schemas.microsoft.com/office/drawing/2014/main" id="{7A0C9AA5-5855-6042-AB5F-948F2699C4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0583" y="3507919"/>
            <a:ext cx="1086465" cy="1086465"/>
          </a:xfrm>
          <a:prstGeom prst="rect">
            <a:avLst/>
          </a:prstGeom>
        </p:spPr>
      </p:pic>
      <p:pic>
        <p:nvPicPr>
          <p:cNvPr id="13" name="Graphic 12" descr="Pretzel outline">
            <a:extLst>
              <a:ext uri="{FF2B5EF4-FFF2-40B4-BE49-F238E27FC236}">
                <a16:creationId xmlns:a16="http://schemas.microsoft.com/office/drawing/2014/main" id="{2E8399CB-9E2B-0B4E-A127-9937234123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71075" y="4549561"/>
            <a:ext cx="1086465" cy="1086465"/>
          </a:xfrm>
          <a:prstGeom prst="rect">
            <a:avLst/>
          </a:prstGeom>
        </p:spPr>
      </p:pic>
      <p:pic>
        <p:nvPicPr>
          <p:cNvPr id="15" name="Graphic 14" descr="Cheese outline">
            <a:extLst>
              <a:ext uri="{FF2B5EF4-FFF2-40B4-BE49-F238E27FC236}">
                <a16:creationId xmlns:a16="http://schemas.microsoft.com/office/drawing/2014/main" id="{B776292A-419C-724C-BCE4-BDF1853DE19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50709" y="5198015"/>
            <a:ext cx="1086465" cy="1086465"/>
          </a:xfrm>
          <a:prstGeom prst="rect">
            <a:avLst/>
          </a:prstGeom>
        </p:spPr>
      </p:pic>
      <p:pic>
        <p:nvPicPr>
          <p:cNvPr id="19" name="Graphic 18" descr="Question mark outline">
            <a:extLst>
              <a:ext uri="{FF2B5EF4-FFF2-40B4-BE49-F238E27FC236}">
                <a16:creationId xmlns:a16="http://schemas.microsoft.com/office/drawing/2014/main" id="{4DFD92BE-09C7-2F49-A4B4-F4D4EA77D7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06465" y="4154621"/>
            <a:ext cx="1086465" cy="1086465"/>
          </a:xfrm>
          <a:prstGeom prst="rect">
            <a:avLst/>
          </a:prstGeom>
        </p:spPr>
      </p:pic>
      <p:sp>
        <p:nvSpPr>
          <p:cNvPr id="20" name="Text Placeholder 2">
            <a:extLst>
              <a:ext uri="{FF2B5EF4-FFF2-40B4-BE49-F238E27FC236}">
                <a16:creationId xmlns:a16="http://schemas.microsoft.com/office/drawing/2014/main" id="{0859DC75-AB63-D44E-8959-814735BB2330}"/>
              </a:ext>
            </a:extLst>
          </p:cNvPr>
          <p:cNvSpPr txBox="1">
            <a:spLocks/>
          </p:cNvSpPr>
          <p:nvPr/>
        </p:nvSpPr>
        <p:spPr>
          <a:xfrm>
            <a:off x="381398" y="3621072"/>
            <a:ext cx="6955996" cy="203053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hu-HU" dirty="0"/>
              <a:t>Gyakori, hogy ezek az irányzatok </a:t>
            </a:r>
            <a:r>
              <a:rPr lang="hu-HU" b="1" dirty="0"/>
              <a:t>nem állnak összhangban az egészségügyi szakemberek által kidolgozott, kiegyensúlyozott táplálkozást elősegítő alapelvekkel. </a:t>
            </a:r>
          </a:p>
          <a:p>
            <a:pPr marL="114300" indent="0">
              <a:buFont typeface="Arial"/>
              <a:buNone/>
            </a:pPr>
            <a:endParaRPr lang="en-HU" b="1" dirty="0"/>
          </a:p>
        </p:txBody>
      </p:sp>
    </p:spTree>
    <p:extLst>
      <p:ext uri="{BB962C8B-B14F-4D97-AF65-F5344CB8AC3E}">
        <p14:creationId xmlns:p14="http://schemas.microsoft.com/office/powerpoint/2010/main" val="1937080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F31F8-48E5-C24C-AC88-2D48456C5CF5}"/>
              </a:ext>
            </a:extLst>
          </p:cNvPr>
          <p:cNvSpPr>
            <a:spLocks noGrp="1"/>
          </p:cNvSpPr>
          <p:nvPr>
            <p:ph type="title"/>
          </p:nvPr>
        </p:nvSpPr>
        <p:spPr/>
        <p:txBody>
          <a:bodyPr/>
          <a:lstStyle/>
          <a:p>
            <a:r>
              <a:rPr lang="en-GB" dirty="0" err="1"/>
              <a:t>Alternatív</a:t>
            </a:r>
            <a:r>
              <a:rPr lang="en-GB" dirty="0"/>
              <a:t> </a:t>
            </a:r>
            <a:r>
              <a:rPr lang="en-GB" dirty="0" err="1"/>
              <a:t>táplálkozási</a:t>
            </a:r>
            <a:r>
              <a:rPr lang="en-GB" dirty="0"/>
              <a:t> </a:t>
            </a:r>
            <a:r>
              <a:rPr lang="en-GB" dirty="0" err="1"/>
              <a:t>irányzatok</a:t>
            </a:r>
            <a:r>
              <a:rPr lang="en-GB" dirty="0"/>
              <a:t> </a:t>
            </a:r>
            <a:endParaRPr lang="en-HU" dirty="0"/>
          </a:p>
        </p:txBody>
      </p:sp>
      <p:sp>
        <p:nvSpPr>
          <p:cNvPr id="3" name="Text Placeholder 2">
            <a:extLst>
              <a:ext uri="{FF2B5EF4-FFF2-40B4-BE49-F238E27FC236}">
                <a16:creationId xmlns:a16="http://schemas.microsoft.com/office/drawing/2014/main" id="{9232B921-96A3-1D4D-A602-AF80286D791D}"/>
              </a:ext>
            </a:extLst>
          </p:cNvPr>
          <p:cNvSpPr>
            <a:spLocks noGrp="1"/>
          </p:cNvSpPr>
          <p:nvPr>
            <p:ph type="body" idx="1"/>
          </p:nvPr>
        </p:nvSpPr>
        <p:spPr>
          <a:xfrm>
            <a:off x="321547" y="1380971"/>
            <a:ext cx="11555605" cy="4351338"/>
          </a:xfrm>
        </p:spPr>
        <p:txBody>
          <a:bodyPr>
            <a:noAutofit/>
          </a:bodyPr>
          <a:lstStyle/>
          <a:p>
            <a:r>
              <a:rPr lang="hu-HU" sz="2400" b="1" dirty="0"/>
              <a:t>Energiaszükséglet alatti (fogyókúrás) étrend:</a:t>
            </a:r>
            <a:r>
              <a:rPr lang="en-HU" sz="2400" b="1" dirty="0"/>
              <a:t> </a:t>
            </a:r>
            <a:r>
              <a:rPr lang="hu-HU" sz="2400" dirty="0"/>
              <a:t>Jellemzője, hogy a táplálékkal bevitt energiamennyiség kevesebb, mint a felhasznált energiamennyiség. A kutatások alapján az ilyen étrend hosszútávon nem segíti elő az optimális testsúly elérését és megtartását sem. </a:t>
            </a:r>
          </a:p>
          <a:p>
            <a:r>
              <a:rPr lang="hu-HU" sz="2400" b="1" dirty="0"/>
              <a:t>Növényi alapú étrend: </a:t>
            </a:r>
            <a:r>
              <a:rPr lang="hu-HU" sz="2400" dirty="0"/>
              <a:t>A növényi alapú étrendek között megkülönböztetjük a tisztán növényi alapú </a:t>
            </a:r>
            <a:r>
              <a:rPr lang="hu-HU" sz="2400" b="1" dirty="0" err="1"/>
              <a:t>vegán</a:t>
            </a:r>
            <a:r>
              <a:rPr lang="hu-HU" sz="2400" dirty="0"/>
              <a:t>, illetve az állati eredetű élelmiszereket is tartalmazó </a:t>
            </a:r>
            <a:r>
              <a:rPr lang="hu-HU" sz="2400" b="1" dirty="0"/>
              <a:t>vegetáriánus</a:t>
            </a:r>
            <a:r>
              <a:rPr lang="hu-HU" sz="2400" dirty="0"/>
              <a:t> étrendet. Egy megfelelően összeállított vegetáriánus étrend képes a kiegyensúlyozott táplálkozás alapelveinek megfelelni. </a:t>
            </a:r>
          </a:p>
          <a:p>
            <a:r>
              <a:rPr lang="hu-HU" sz="2400" b="1" dirty="0"/>
              <a:t>Kiegyensúlyozatlan étrend: </a:t>
            </a:r>
            <a:r>
              <a:rPr lang="hu-HU" sz="2400" dirty="0"/>
              <a:t>Kiegyensúlyozatlan étrendnek nevezzük az olyan étrendet, amelyben a </a:t>
            </a:r>
            <a:r>
              <a:rPr lang="hu-HU" sz="2400" dirty="0" err="1"/>
              <a:t>makrotápanyagok</a:t>
            </a:r>
            <a:r>
              <a:rPr lang="hu-HU" sz="2400" dirty="0"/>
              <a:t> aránya nem megfelelő, például a </a:t>
            </a:r>
            <a:r>
              <a:rPr lang="hu-HU" sz="2400" dirty="0" err="1"/>
              <a:t>paleo</a:t>
            </a:r>
            <a:r>
              <a:rPr lang="hu-HU" sz="2400" dirty="0"/>
              <a:t> (magas </a:t>
            </a:r>
            <a:r>
              <a:rPr lang="hu-HU" sz="2400" dirty="0" err="1"/>
              <a:t>fehérjetartalmú</a:t>
            </a:r>
            <a:r>
              <a:rPr lang="hu-HU" sz="2400" dirty="0"/>
              <a:t>) és a </a:t>
            </a:r>
            <a:r>
              <a:rPr lang="hu-HU" sz="2400" dirty="0" err="1"/>
              <a:t>ketogén</a:t>
            </a:r>
            <a:r>
              <a:rPr lang="hu-HU" sz="2400" dirty="0"/>
              <a:t> (magas </a:t>
            </a:r>
            <a:r>
              <a:rPr lang="hu-HU" sz="2400" dirty="0" err="1"/>
              <a:t>zsírtartalmú</a:t>
            </a:r>
            <a:r>
              <a:rPr lang="hu-HU" sz="2400" dirty="0"/>
              <a:t>) diétákat</a:t>
            </a:r>
            <a:r>
              <a:rPr lang="en-HU" sz="2400" dirty="0"/>
              <a:t>. Ezeknél az étrendeknél különösen nagy a tápanyaghiányos állapotok kialakulásának kockázata.</a:t>
            </a:r>
          </a:p>
        </p:txBody>
      </p:sp>
    </p:spTree>
    <p:extLst>
      <p:ext uri="{BB962C8B-B14F-4D97-AF65-F5344CB8AC3E}">
        <p14:creationId xmlns:p14="http://schemas.microsoft.com/office/powerpoint/2010/main" val="2831933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a:t>Bevezetés, általános ismertetés</a:t>
            </a:r>
          </a:p>
        </p:txBody>
      </p:sp>
      <p:sp>
        <p:nvSpPr>
          <p:cNvPr id="75" name="Google Shape;75;gd03d5b2036_1_5"/>
          <p:cNvSpPr txBox="1">
            <a:spLocks noGrp="1"/>
          </p:cNvSpPr>
          <p:nvPr>
            <p:ph type="body" idx="1"/>
          </p:nvPr>
        </p:nvSpPr>
        <p:spPr>
          <a:xfrm>
            <a:off x="321547" y="1498453"/>
            <a:ext cx="11555700" cy="4608731"/>
          </a:xfrm>
          <a:prstGeom prst="rect">
            <a:avLst/>
          </a:prstGeom>
        </p:spPr>
        <p:txBody>
          <a:bodyPr spcFirstLastPara="1" wrap="square" lIns="91425" tIns="45700" rIns="91425" bIns="45700" anchor="t" anchorCtr="0">
            <a:normAutofit fontScale="70000" lnSpcReduction="20000"/>
          </a:bodyPr>
          <a:lstStyle/>
          <a:p>
            <a:pPr marL="114300" indent="0">
              <a:buNone/>
            </a:pPr>
            <a:r>
              <a:rPr lang="hu-HU" dirty="0"/>
              <a:t>A táplálkozási alapismeretek elsajátítása nemcsak azért fontos, hogy tanuljunk az egyes makro- és mikrotápanyagokról, hanem azért, hogy </a:t>
            </a:r>
            <a:r>
              <a:rPr lang="hu-HU" b="1" dirty="0"/>
              <a:t>a megszerzett tudást a gyakorlatban is alkalmazni tudjuk</a:t>
            </a:r>
            <a:r>
              <a:rPr lang="hu-HU" dirty="0"/>
              <a:t>. Ismereteink segítségével javítani tudunk saját, családunk, ismerőseink és vásárlóink táplálkozásán. </a:t>
            </a:r>
            <a:endParaRPr lang="en-US" b="1" dirty="0"/>
          </a:p>
          <a:p>
            <a:pPr marL="114300" indent="0">
              <a:buNone/>
            </a:pPr>
            <a:r>
              <a:rPr lang="hu-HU" dirty="0"/>
              <a:t>Mi ennek a jelentősége? 2017-ben globálisan mintegy 11 millió halálesetet és 255 millió egészségben eltöltött életév elvesztését okozták különféle </a:t>
            </a:r>
            <a:r>
              <a:rPr lang="hu-HU" b="1" dirty="0"/>
              <a:t>táplálkozással összefüggő kockázati tényezők</a:t>
            </a:r>
            <a:r>
              <a:rPr lang="hu-HU" dirty="0"/>
              <a:t>. Olyan tényezők, mint például a magas sóbevitel és az alacsony zöldség-, gyümölcs-, és teljes kiörlésű gabonafogyasztás, melyek egészséges táplálkozással megelőzhetőek. </a:t>
            </a:r>
            <a:endParaRPr lang="en-US" b="1" dirty="0"/>
          </a:p>
          <a:p>
            <a:pPr marL="114300" indent="0">
              <a:buNone/>
            </a:pPr>
            <a:r>
              <a:rPr lang="hu-HU" dirty="0"/>
              <a:t>A kurzus során a hallgató megismeri a </a:t>
            </a:r>
            <a:r>
              <a:rPr lang="hu-HU" b="1" dirty="0"/>
              <a:t>kiegyensúlyozott táplálkozás alapelveit</a:t>
            </a:r>
            <a:r>
              <a:rPr lang="hu-HU" dirty="0"/>
              <a:t>, és képessé válik arra, hogy mindennapjai során </a:t>
            </a:r>
            <a:r>
              <a:rPr lang="hu-HU" b="1" dirty="0"/>
              <a:t>alkalmazza</a:t>
            </a:r>
            <a:r>
              <a:rPr lang="hu-HU" dirty="0"/>
              <a:t> ezeket. </a:t>
            </a:r>
            <a:endParaRPr lang="en-US" dirty="0"/>
          </a:p>
          <a:p>
            <a:pPr marL="114300" indent="0">
              <a:buNone/>
            </a:pPr>
            <a:r>
              <a:rPr lang="hu-HU" dirty="0"/>
              <a:t>A tananyag kiterjed a </a:t>
            </a:r>
            <a:r>
              <a:rPr lang="hu-HU" b="1" dirty="0"/>
              <a:t>makrotápanyagok</a:t>
            </a:r>
            <a:r>
              <a:rPr lang="hu-HU" dirty="0"/>
              <a:t> (szénhidrátok, fehérjék, zsírok), </a:t>
            </a:r>
            <a:r>
              <a:rPr lang="hu-HU" b="1" dirty="0"/>
              <a:t>vitaminok és ásványi anyagok </a:t>
            </a:r>
            <a:r>
              <a:rPr lang="hu-HU" dirty="0"/>
              <a:t>fajtáira és jellemzőire, továbbá a jelenleg érvényben lévő </a:t>
            </a:r>
            <a:r>
              <a:rPr lang="hu-HU" b="1" dirty="0"/>
              <a:t>magyar táplálkozási ajánlás</a:t>
            </a:r>
            <a:r>
              <a:rPr lang="hu-HU" dirty="0"/>
              <a:t>ra, és áttekintést nyújt a használatban lévő </a:t>
            </a:r>
            <a:r>
              <a:rPr lang="hu-HU" b="1" dirty="0"/>
              <a:t>élelmiszerjelölések</a:t>
            </a:r>
            <a:r>
              <a:rPr lang="hu-HU" dirty="0"/>
              <a:t>ről és </a:t>
            </a:r>
            <a:r>
              <a:rPr lang="hu-HU" b="1" dirty="0"/>
              <a:t>élelmiszercímkék</a:t>
            </a:r>
            <a:r>
              <a:rPr lang="hu-HU" dirty="0"/>
              <a:t>ről is. </a:t>
            </a:r>
            <a:endParaRPr lang="en-US" dirty="0"/>
          </a:p>
          <a:p>
            <a:pPr marL="114300" indent="0">
              <a:buNone/>
            </a:pPr>
            <a:r>
              <a:rPr lang="hu-HU" dirty="0"/>
              <a:t>Kiegészítésként a tananyag kitér az </a:t>
            </a:r>
            <a:r>
              <a:rPr lang="hu-HU" b="1" dirty="0"/>
              <a:t>online térben elérhető ismeretterjesztő weboldalak</a:t>
            </a:r>
            <a:r>
              <a:rPr lang="hu-HU" dirty="0"/>
              <a:t>ra, applikációkra és podcastokra, illetve egyes </a:t>
            </a:r>
            <a:r>
              <a:rPr lang="hu-HU" b="1" dirty="0"/>
              <a:t>alternatív táplálkozási irányzatok</a:t>
            </a:r>
            <a:r>
              <a:rPr lang="hu-HU" dirty="0"/>
              <a:t>ra is (pl. a növényi alapú és paleolit étrendekre). A hallgató a megszerzett tudás által képessé válik arra, hogy különbséget tegyen az egészséges és a táplálkozás</a:t>
            </a:r>
            <a:r>
              <a:rPr lang="en-US" dirty="0"/>
              <a:t>-</a:t>
            </a:r>
            <a:r>
              <a:rPr lang="hu-HU" dirty="0"/>
              <a:t>élettani szempontból kevésbé előnyös élelmiszerek és étrendek között. Amennyiben a hallgató élelmiszerelőállító tevékenységet folytat, úgy képessé válik arra, hogy vállalkozásában olyan termékeket állítson elő, mellyel </a:t>
            </a:r>
            <a:r>
              <a:rPr lang="hu-HU" b="1" dirty="0"/>
              <a:t>kiszolgálja az egészséges élelmiszereket kereső fogyasztók igényeit </a:t>
            </a:r>
            <a:r>
              <a:rPr lang="hu-HU" dirty="0"/>
              <a:t>is.</a:t>
            </a:r>
            <a:endParaRPr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F31F8-48E5-C24C-AC88-2D48456C5CF5}"/>
              </a:ext>
            </a:extLst>
          </p:cNvPr>
          <p:cNvSpPr>
            <a:spLocks noGrp="1"/>
          </p:cNvSpPr>
          <p:nvPr>
            <p:ph type="title"/>
          </p:nvPr>
        </p:nvSpPr>
        <p:spPr/>
        <p:txBody>
          <a:bodyPr/>
          <a:lstStyle/>
          <a:p>
            <a:r>
              <a:rPr lang="en-GB" dirty="0" err="1"/>
              <a:t>Alternatív</a:t>
            </a:r>
            <a:r>
              <a:rPr lang="en-GB" dirty="0"/>
              <a:t> </a:t>
            </a:r>
            <a:r>
              <a:rPr lang="en-GB" dirty="0" err="1"/>
              <a:t>táplálkozási</a:t>
            </a:r>
            <a:r>
              <a:rPr lang="en-GB" dirty="0"/>
              <a:t> </a:t>
            </a:r>
            <a:r>
              <a:rPr lang="en-GB" dirty="0" err="1"/>
              <a:t>irányzatok</a:t>
            </a:r>
            <a:r>
              <a:rPr lang="en-GB" dirty="0"/>
              <a:t> </a:t>
            </a:r>
            <a:endParaRPr lang="en-HU" dirty="0"/>
          </a:p>
        </p:txBody>
      </p:sp>
      <p:sp>
        <p:nvSpPr>
          <p:cNvPr id="3" name="Text Placeholder 2">
            <a:extLst>
              <a:ext uri="{FF2B5EF4-FFF2-40B4-BE49-F238E27FC236}">
                <a16:creationId xmlns:a16="http://schemas.microsoft.com/office/drawing/2014/main" id="{9232B921-96A3-1D4D-A602-AF80286D791D}"/>
              </a:ext>
            </a:extLst>
          </p:cNvPr>
          <p:cNvSpPr>
            <a:spLocks noGrp="1"/>
          </p:cNvSpPr>
          <p:nvPr>
            <p:ph type="body" idx="1"/>
          </p:nvPr>
        </p:nvSpPr>
        <p:spPr>
          <a:xfrm>
            <a:off x="321547" y="1582737"/>
            <a:ext cx="6978904" cy="4351338"/>
          </a:xfrm>
        </p:spPr>
        <p:txBody>
          <a:bodyPr>
            <a:normAutofit lnSpcReduction="10000"/>
          </a:bodyPr>
          <a:lstStyle/>
          <a:p>
            <a:pPr marL="114300" indent="0">
              <a:buNone/>
            </a:pPr>
            <a:r>
              <a:rPr lang="hu-HU" dirty="0"/>
              <a:t>Egyes betegségek például </a:t>
            </a:r>
            <a:r>
              <a:rPr lang="hu-HU" b="1" dirty="0"/>
              <a:t>ételallergia</a:t>
            </a:r>
            <a:r>
              <a:rPr lang="hu-HU" dirty="0"/>
              <a:t> és </a:t>
            </a:r>
            <a:r>
              <a:rPr lang="hu-HU" b="1" dirty="0"/>
              <a:t>ételintolerancia</a:t>
            </a:r>
            <a:r>
              <a:rPr lang="hu-HU" dirty="0"/>
              <a:t> esetén szükséges lehet speciális étrendek alkalmazása és bizonyos élelmiszerek teljes vagy részleges kizárása az étrendből. Ennek a döntésnek </a:t>
            </a:r>
            <a:r>
              <a:rPr lang="hu-HU" b="1" dirty="0"/>
              <a:t>minden esetben orvosi diagnózison kell alapulnia, és biztosítani kell azt, hogy az étrendből kizárt élelmiszer(</a:t>
            </a:r>
            <a:r>
              <a:rPr lang="hu-HU" b="1" dirty="0" err="1"/>
              <a:t>ek</a:t>
            </a:r>
            <a:r>
              <a:rPr lang="hu-HU" b="1" dirty="0"/>
              <a:t>) megfelelő módon legyenek helyettesítve. </a:t>
            </a:r>
            <a:r>
              <a:rPr lang="hu-HU" dirty="0"/>
              <a:t>Gyakori és közismert példái ezeknek az eseteknek a </a:t>
            </a:r>
            <a:r>
              <a:rPr lang="hu-HU" dirty="0" err="1"/>
              <a:t>laktózmentes</a:t>
            </a:r>
            <a:r>
              <a:rPr lang="hu-HU" dirty="0"/>
              <a:t>, tejmentes és a </a:t>
            </a:r>
            <a:r>
              <a:rPr lang="hu-HU" dirty="0" err="1"/>
              <a:t>gluténmentes</a:t>
            </a:r>
            <a:r>
              <a:rPr lang="hu-HU" dirty="0"/>
              <a:t> étrendek.</a:t>
            </a:r>
          </a:p>
        </p:txBody>
      </p:sp>
      <p:pic>
        <p:nvPicPr>
          <p:cNvPr id="5" name="Picture 4" descr="A glass of milk and almonds&#10;&#10;Description automatically generated with low confidence">
            <a:extLst>
              <a:ext uri="{FF2B5EF4-FFF2-40B4-BE49-F238E27FC236}">
                <a16:creationId xmlns:a16="http://schemas.microsoft.com/office/drawing/2014/main" id="{DB9ECE50-BEF6-4B46-A5E1-BA699CD97A42}"/>
              </a:ext>
            </a:extLst>
          </p:cNvPr>
          <p:cNvPicPr>
            <a:picLocks noChangeAspect="1"/>
          </p:cNvPicPr>
          <p:nvPr/>
        </p:nvPicPr>
        <p:blipFill>
          <a:blip r:embed="rId2"/>
          <a:stretch>
            <a:fillRect/>
          </a:stretch>
        </p:blipFill>
        <p:spPr>
          <a:xfrm>
            <a:off x="7634748" y="0"/>
            <a:ext cx="4572000" cy="6858000"/>
          </a:xfrm>
          <a:prstGeom prst="rect">
            <a:avLst/>
          </a:prstGeom>
        </p:spPr>
      </p:pic>
    </p:spTree>
    <p:extLst>
      <p:ext uri="{BB962C8B-B14F-4D97-AF65-F5344CB8AC3E}">
        <p14:creationId xmlns:p14="http://schemas.microsoft.com/office/powerpoint/2010/main" val="128887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99E9-0691-B04A-9CFD-A2F1DE1D98F8}"/>
              </a:ext>
            </a:extLst>
          </p:cNvPr>
          <p:cNvSpPr>
            <a:spLocks noGrp="1"/>
          </p:cNvSpPr>
          <p:nvPr>
            <p:ph type="title"/>
          </p:nvPr>
        </p:nvSpPr>
        <p:spPr/>
        <p:txBody>
          <a:bodyPr>
            <a:normAutofit/>
          </a:bodyPr>
          <a:lstStyle/>
          <a:p>
            <a:r>
              <a:rPr lang="en-GB" dirty="0"/>
              <a:t>Online </a:t>
            </a:r>
            <a:r>
              <a:rPr lang="en-GB" dirty="0" err="1"/>
              <a:t>tér</a:t>
            </a:r>
            <a:r>
              <a:rPr lang="en-GB" dirty="0"/>
              <a:t>: </a:t>
            </a:r>
            <a:r>
              <a:rPr lang="en-GB" dirty="0" err="1"/>
              <a:t>ismeretterjesztő</a:t>
            </a:r>
            <a:r>
              <a:rPr lang="en-GB" dirty="0"/>
              <a:t> </a:t>
            </a:r>
            <a:r>
              <a:rPr lang="en-GB" dirty="0" err="1"/>
              <a:t>weboldalak</a:t>
            </a:r>
            <a:r>
              <a:rPr lang="en-GB" dirty="0"/>
              <a:t>, </a:t>
            </a:r>
            <a:r>
              <a:rPr lang="en-GB" dirty="0" err="1"/>
              <a:t>kalkulátorok</a:t>
            </a:r>
            <a:r>
              <a:rPr lang="en-GB" dirty="0"/>
              <a:t>, </a:t>
            </a:r>
            <a:r>
              <a:rPr lang="en-GB" dirty="0" err="1"/>
              <a:t>táplálkozási</a:t>
            </a:r>
            <a:r>
              <a:rPr lang="en-GB" dirty="0"/>
              <a:t> </a:t>
            </a:r>
            <a:r>
              <a:rPr lang="en-GB" dirty="0" err="1"/>
              <a:t>naplók</a:t>
            </a:r>
            <a:r>
              <a:rPr lang="en-GB" dirty="0"/>
              <a:t>, </a:t>
            </a:r>
            <a:r>
              <a:rPr lang="en-GB" dirty="0" err="1"/>
              <a:t>applikációk</a:t>
            </a:r>
            <a:r>
              <a:rPr lang="en-GB" dirty="0"/>
              <a:t>, </a:t>
            </a:r>
            <a:r>
              <a:rPr lang="en-GB" dirty="0" err="1"/>
              <a:t>podcastok</a:t>
            </a:r>
            <a:endParaRPr lang="en-HU" dirty="0"/>
          </a:p>
        </p:txBody>
      </p:sp>
      <p:sp>
        <p:nvSpPr>
          <p:cNvPr id="3" name="Text Placeholder 2">
            <a:extLst>
              <a:ext uri="{FF2B5EF4-FFF2-40B4-BE49-F238E27FC236}">
                <a16:creationId xmlns:a16="http://schemas.microsoft.com/office/drawing/2014/main" id="{D8451627-EC6F-EF44-85B6-557D82891428}"/>
              </a:ext>
            </a:extLst>
          </p:cNvPr>
          <p:cNvSpPr>
            <a:spLocks noGrp="1"/>
          </p:cNvSpPr>
          <p:nvPr>
            <p:ph type="body" idx="1"/>
          </p:nvPr>
        </p:nvSpPr>
        <p:spPr>
          <a:xfrm>
            <a:off x="321547" y="1825625"/>
            <a:ext cx="11394203" cy="1325563"/>
          </a:xfrm>
        </p:spPr>
        <p:txBody>
          <a:bodyPr>
            <a:noAutofit/>
          </a:bodyPr>
          <a:lstStyle/>
          <a:p>
            <a:pPr marL="114300" indent="0">
              <a:buNone/>
            </a:pPr>
            <a:r>
              <a:rPr lang="hu-HU" sz="2400" dirty="0"/>
              <a:t>Az online térben szerzett információkat </a:t>
            </a:r>
            <a:r>
              <a:rPr lang="hu-HU" sz="2400" b="1" dirty="0"/>
              <a:t>kezeljük kellő óvatossággal, ellenőrizzük a forrásukat</a:t>
            </a:r>
            <a:r>
              <a:rPr lang="hu-HU" sz="2400" dirty="0"/>
              <a:t> és egészségügyi problémák esetén minden esetben kérjük ki szakember véleményét mielőtt bármilyen étrend-, vagy életmódbeli változtatásba kezdenénk.</a:t>
            </a:r>
            <a:r>
              <a:rPr lang="en-HU" sz="2400" dirty="0"/>
              <a:t> </a:t>
            </a:r>
          </a:p>
        </p:txBody>
      </p:sp>
      <p:sp>
        <p:nvSpPr>
          <p:cNvPr id="4" name="Text Placeholder 2">
            <a:extLst>
              <a:ext uri="{FF2B5EF4-FFF2-40B4-BE49-F238E27FC236}">
                <a16:creationId xmlns:a16="http://schemas.microsoft.com/office/drawing/2014/main" id="{7FAC2B58-9ABC-EC49-B349-9B666916BCC7}"/>
              </a:ext>
            </a:extLst>
          </p:cNvPr>
          <p:cNvSpPr txBox="1">
            <a:spLocks/>
          </p:cNvSpPr>
          <p:nvPr/>
        </p:nvSpPr>
        <p:spPr>
          <a:xfrm>
            <a:off x="476250" y="3151188"/>
            <a:ext cx="6919914" cy="31607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hu-HU" sz="2400" dirty="0"/>
              <a:t>Testtömeg index (BMI) kalkulátor: </a:t>
            </a:r>
            <a:r>
              <a:rPr lang="hu-HU" sz="2400" dirty="0">
                <a:hlinkClick r:id="rId2"/>
              </a:rPr>
              <a:t>http://www.okostanyer.hu/bmi-kalkulator/</a:t>
            </a:r>
            <a:endParaRPr lang="en-HU" sz="2400" dirty="0"/>
          </a:p>
          <a:p>
            <a:r>
              <a:rPr lang="hu-HU" sz="2400" dirty="0"/>
              <a:t>Energiaigény kalkulátor: </a:t>
            </a:r>
            <a:r>
              <a:rPr lang="hu-HU" sz="2400" dirty="0">
                <a:hlinkClick r:id="rId3"/>
              </a:rPr>
              <a:t>http://www.okostanyer.hu/energiaigeny-kalkulator/</a:t>
            </a:r>
            <a:endParaRPr lang="en-HU" sz="2400" dirty="0"/>
          </a:p>
          <a:p>
            <a:r>
              <a:rPr lang="hu-HU" sz="2400" dirty="0"/>
              <a:t>Alkoholos italok kalóriatartalma kalkulátor: </a:t>
            </a:r>
            <a:r>
              <a:rPr lang="en-HU" sz="2400" dirty="0">
                <a:hlinkClick r:id="rId4"/>
              </a:rPr>
              <a:t>https://www.rethinkingdrinking.niaaa.nih.gov/Tools/Calculators/calorie-calculator.aspx</a:t>
            </a:r>
            <a:endParaRPr lang="en-HU" sz="2400" dirty="0"/>
          </a:p>
        </p:txBody>
      </p:sp>
      <p:pic>
        <p:nvPicPr>
          <p:cNvPr id="6" name="Picture 5" descr="A person using a computer&#10;&#10;Description automatically generated with medium confidence">
            <a:extLst>
              <a:ext uri="{FF2B5EF4-FFF2-40B4-BE49-F238E27FC236}">
                <a16:creationId xmlns:a16="http://schemas.microsoft.com/office/drawing/2014/main" id="{B15D3B48-A340-B743-9873-F6FC1D7326A0}"/>
              </a:ext>
            </a:extLst>
          </p:cNvPr>
          <p:cNvPicPr>
            <a:picLocks noChangeAspect="1"/>
          </p:cNvPicPr>
          <p:nvPr/>
        </p:nvPicPr>
        <p:blipFill>
          <a:blip r:embed="rId5"/>
          <a:stretch>
            <a:fillRect/>
          </a:stretch>
        </p:blipFill>
        <p:spPr>
          <a:xfrm>
            <a:off x="7872413" y="3431816"/>
            <a:ext cx="4319586" cy="2880084"/>
          </a:xfrm>
          <a:prstGeom prst="rect">
            <a:avLst/>
          </a:prstGeom>
        </p:spPr>
      </p:pic>
    </p:spTree>
    <p:extLst>
      <p:ext uri="{BB962C8B-B14F-4D97-AF65-F5344CB8AC3E}">
        <p14:creationId xmlns:p14="http://schemas.microsoft.com/office/powerpoint/2010/main" val="3993257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99E9-0691-B04A-9CFD-A2F1DE1D98F8}"/>
              </a:ext>
            </a:extLst>
          </p:cNvPr>
          <p:cNvSpPr>
            <a:spLocks noGrp="1"/>
          </p:cNvSpPr>
          <p:nvPr>
            <p:ph type="title"/>
          </p:nvPr>
        </p:nvSpPr>
        <p:spPr/>
        <p:txBody>
          <a:bodyPr>
            <a:normAutofit/>
          </a:bodyPr>
          <a:lstStyle/>
          <a:p>
            <a:r>
              <a:rPr lang="en-GB" dirty="0"/>
              <a:t>Online </a:t>
            </a:r>
            <a:r>
              <a:rPr lang="en-GB" dirty="0" err="1"/>
              <a:t>tér</a:t>
            </a:r>
            <a:r>
              <a:rPr lang="en-GB" dirty="0"/>
              <a:t>: </a:t>
            </a:r>
            <a:r>
              <a:rPr lang="en-GB" dirty="0" err="1"/>
              <a:t>ismeretterjesztő</a:t>
            </a:r>
            <a:r>
              <a:rPr lang="en-GB" dirty="0"/>
              <a:t> </a:t>
            </a:r>
            <a:r>
              <a:rPr lang="en-GB" dirty="0" err="1"/>
              <a:t>weboldalak</a:t>
            </a:r>
            <a:r>
              <a:rPr lang="en-GB" dirty="0"/>
              <a:t>, </a:t>
            </a:r>
            <a:r>
              <a:rPr lang="en-GB" dirty="0" err="1"/>
              <a:t>kalkulátorok</a:t>
            </a:r>
            <a:r>
              <a:rPr lang="en-GB" dirty="0"/>
              <a:t>, </a:t>
            </a:r>
            <a:r>
              <a:rPr lang="en-GB" dirty="0" err="1"/>
              <a:t>táplálkozási</a:t>
            </a:r>
            <a:r>
              <a:rPr lang="en-GB" dirty="0"/>
              <a:t> </a:t>
            </a:r>
            <a:r>
              <a:rPr lang="en-GB" dirty="0" err="1"/>
              <a:t>naplók</a:t>
            </a:r>
            <a:r>
              <a:rPr lang="en-GB" dirty="0"/>
              <a:t>, </a:t>
            </a:r>
            <a:r>
              <a:rPr lang="en-GB" dirty="0" err="1"/>
              <a:t>applikációk</a:t>
            </a:r>
            <a:r>
              <a:rPr lang="en-GB" dirty="0"/>
              <a:t>, </a:t>
            </a:r>
            <a:r>
              <a:rPr lang="en-GB" dirty="0" err="1"/>
              <a:t>podcastok</a:t>
            </a:r>
            <a:endParaRPr lang="en-HU" dirty="0"/>
          </a:p>
        </p:txBody>
      </p:sp>
      <p:sp>
        <p:nvSpPr>
          <p:cNvPr id="3" name="Text Placeholder 2">
            <a:extLst>
              <a:ext uri="{FF2B5EF4-FFF2-40B4-BE49-F238E27FC236}">
                <a16:creationId xmlns:a16="http://schemas.microsoft.com/office/drawing/2014/main" id="{D8451627-EC6F-EF44-85B6-557D82891428}"/>
              </a:ext>
            </a:extLst>
          </p:cNvPr>
          <p:cNvSpPr>
            <a:spLocks noGrp="1"/>
          </p:cNvSpPr>
          <p:nvPr>
            <p:ph type="body" idx="1"/>
          </p:nvPr>
        </p:nvSpPr>
        <p:spPr>
          <a:xfrm>
            <a:off x="314848" y="1690688"/>
            <a:ext cx="11555605" cy="4351338"/>
          </a:xfrm>
        </p:spPr>
        <p:txBody>
          <a:bodyPr>
            <a:noAutofit/>
          </a:bodyPr>
          <a:lstStyle/>
          <a:p>
            <a:pPr lvl="0"/>
            <a:r>
              <a:rPr lang="hu-HU" sz="2400" dirty="0" err="1"/>
              <a:t>Instagram</a:t>
            </a:r>
            <a:r>
              <a:rPr lang="hu-HU" sz="2400" dirty="0"/>
              <a:t> oldalak hazai dietetikusoktól:</a:t>
            </a:r>
            <a:endParaRPr lang="en-HU" sz="2400" dirty="0"/>
          </a:p>
          <a:p>
            <a:pPr lvl="1"/>
            <a:r>
              <a:rPr lang="hu-HU" dirty="0" err="1"/>
              <a:t>Diet_etikus</a:t>
            </a:r>
            <a:r>
              <a:rPr lang="hu-HU" dirty="0"/>
              <a:t> – Szabó Adrienn: </a:t>
            </a:r>
            <a:r>
              <a:rPr lang="hu-HU" u="sng" dirty="0">
                <a:hlinkClick r:id="rId2"/>
              </a:rPr>
              <a:t>https://www.instagram.com/diet_etikus/?hl=hu</a:t>
            </a:r>
            <a:endParaRPr lang="en-HU" dirty="0"/>
          </a:p>
          <a:p>
            <a:pPr lvl="1"/>
            <a:r>
              <a:rPr lang="hu-HU" dirty="0"/>
              <a:t>Fülöp Lili: </a:t>
            </a:r>
            <a:r>
              <a:rPr lang="hu-HU" u="sng" dirty="0">
                <a:hlinkClick r:id="rId3"/>
              </a:rPr>
              <a:t>https://www.instagram.com/lilivilaga/?hl=hu</a:t>
            </a:r>
            <a:endParaRPr lang="en-HU" dirty="0"/>
          </a:p>
          <a:p>
            <a:pPr lvl="0"/>
            <a:r>
              <a:rPr lang="hu-HU" sz="2400" dirty="0" err="1"/>
              <a:t>Podcastok</a:t>
            </a:r>
            <a:r>
              <a:rPr lang="hu-HU" sz="2400" dirty="0"/>
              <a:t> az egészséges táplálkozásról:</a:t>
            </a:r>
            <a:endParaRPr lang="en-HU" sz="2400" dirty="0"/>
          </a:p>
          <a:p>
            <a:pPr lvl="1"/>
            <a:r>
              <a:rPr lang="hu-HU" dirty="0"/>
              <a:t>Hello </a:t>
            </a:r>
            <a:r>
              <a:rPr lang="hu-HU" dirty="0" err="1"/>
              <a:t>Food</a:t>
            </a:r>
            <a:r>
              <a:rPr lang="hu-HU" dirty="0"/>
              <a:t> – Nők Lapja Café: </a:t>
            </a:r>
            <a:r>
              <a:rPr lang="hu-HU" u="sng" dirty="0">
                <a:hlinkClick r:id="rId4"/>
              </a:rPr>
              <a:t>https://nlc.hu/cimke/hello-food-podcast/</a:t>
            </a:r>
            <a:endParaRPr lang="en-HU" dirty="0"/>
          </a:p>
          <a:p>
            <a:pPr lvl="1"/>
            <a:r>
              <a:rPr lang="hu-HU" dirty="0"/>
              <a:t>Ebédszünet: </a:t>
            </a:r>
            <a:r>
              <a:rPr lang="hu-HU" u="sng" dirty="0">
                <a:hlinkClick r:id="rId5"/>
              </a:rPr>
              <a:t>https://anchor.fm/ebedszunet-podcast</a:t>
            </a:r>
            <a:endParaRPr lang="en-HU" dirty="0"/>
          </a:p>
          <a:p>
            <a:pPr lvl="0"/>
            <a:r>
              <a:rPr lang="hu-HU" sz="2400" dirty="0"/>
              <a:t>Applikációk táplálkozási napló vezetéséhez:</a:t>
            </a:r>
            <a:endParaRPr lang="en-HU" sz="2400" dirty="0"/>
          </a:p>
          <a:p>
            <a:pPr lvl="1"/>
            <a:r>
              <a:rPr lang="hu-HU" dirty="0" err="1"/>
              <a:t>Yazio</a:t>
            </a:r>
            <a:endParaRPr lang="en-HU" dirty="0"/>
          </a:p>
          <a:p>
            <a:pPr lvl="1"/>
            <a:r>
              <a:rPr lang="hu-HU" dirty="0" err="1"/>
              <a:t>Nutrients</a:t>
            </a:r>
            <a:endParaRPr lang="en-HU" dirty="0"/>
          </a:p>
          <a:p>
            <a:pPr lvl="1"/>
            <a:r>
              <a:rPr lang="hu-HU" dirty="0"/>
              <a:t>Ételnapló</a:t>
            </a:r>
            <a:endParaRPr lang="en-HU" dirty="0"/>
          </a:p>
        </p:txBody>
      </p:sp>
      <p:pic>
        <p:nvPicPr>
          <p:cNvPr id="5" name="Picture 4" descr="A person holding a cell phone and a cup of coffee&#10;&#10;Description automatically generated with medium confidence">
            <a:extLst>
              <a:ext uri="{FF2B5EF4-FFF2-40B4-BE49-F238E27FC236}">
                <a16:creationId xmlns:a16="http://schemas.microsoft.com/office/drawing/2014/main" id="{72B9ED65-A701-D64D-B4FF-97C7C456FF7C}"/>
              </a:ext>
            </a:extLst>
          </p:cNvPr>
          <p:cNvPicPr>
            <a:picLocks noChangeAspect="1"/>
          </p:cNvPicPr>
          <p:nvPr/>
        </p:nvPicPr>
        <p:blipFill>
          <a:blip r:embed="rId6"/>
          <a:stretch>
            <a:fillRect/>
          </a:stretch>
        </p:blipFill>
        <p:spPr>
          <a:xfrm>
            <a:off x="8058604" y="4102159"/>
            <a:ext cx="4133396" cy="2755841"/>
          </a:xfrm>
          <a:prstGeom prst="rect">
            <a:avLst/>
          </a:prstGeom>
        </p:spPr>
      </p:pic>
    </p:spTree>
    <p:extLst>
      <p:ext uri="{BB962C8B-B14F-4D97-AF65-F5344CB8AC3E}">
        <p14:creationId xmlns:p14="http://schemas.microsoft.com/office/powerpoint/2010/main" val="2119427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8309-7581-A542-9B0E-7626237B58B6}"/>
              </a:ext>
            </a:extLst>
          </p:cNvPr>
          <p:cNvSpPr>
            <a:spLocks noGrp="1"/>
          </p:cNvSpPr>
          <p:nvPr>
            <p:ph type="title"/>
          </p:nvPr>
        </p:nvSpPr>
        <p:spPr>
          <a:xfrm>
            <a:off x="318197" y="0"/>
            <a:ext cx="11555605" cy="1325563"/>
          </a:xfrm>
        </p:spPr>
        <p:txBody>
          <a:bodyPr>
            <a:normAutofit/>
          </a:bodyPr>
          <a:lstStyle/>
          <a:p>
            <a:r>
              <a:rPr lang="hu-HU" dirty="0"/>
              <a:t>Gyakorlati jellegű kérdések  </a:t>
            </a:r>
          </a:p>
        </p:txBody>
      </p:sp>
      <p:sp>
        <p:nvSpPr>
          <p:cNvPr id="3" name="Text Placeholder 2">
            <a:extLst>
              <a:ext uri="{FF2B5EF4-FFF2-40B4-BE49-F238E27FC236}">
                <a16:creationId xmlns:a16="http://schemas.microsoft.com/office/drawing/2014/main" id="{7C12EE97-C1D9-0F4A-AB46-8AD817A1F9EA}"/>
              </a:ext>
            </a:extLst>
          </p:cNvPr>
          <p:cNvSpPr>
            <a:spLocks noGrp="1"/>
          </p:cNvSpPr>
          <p:nvPr>
            <p:ph type="body" idx="1"/>
          </p:nvPr>
        </p:nvSpPr>
        <p:spPr>
          <a:xfrm>
            <a:off x="321548" y="1253331"/>
            <a:ext cx="4636216" cy="4859602"/>
          </a:xfrm>
        </p:spPr>
        <p:txBody>
          <a:bodyPr>
            <a:noAutofit/>
          </a:bodyPr>
          <a:lstStyle/>
          <a:p>
            <a:pPr marL="114300" indent="0">
              <a:buNone/>
            </a:pPr>
            <a:r>
              <a:rPr lang="hu-HU" sz="1100" b="1" dirty="0"/>
              <a:t>1. Melyik NEM a táplálkozással összefüggő betegség?</a:t>
            </a:r>
          </a:p>
          <a:p>
            <a:pPr marL="114300" indent="0">
              <a:buNone/>
            </a:pPr>
            <a:r>
              <a:rPr lang="hu-HU" sz="1100" dirty="0"/>
              <a:t>a) Egyes daganatok</a:t>
            </a:r>
          </a:p>
          <a:p>
            <a:pPr marL="114300" indent="0">
              <a:buNone/>
            </a:pPr>
            <a:r>
              <a:rPr lang="hu-HU" sz="1100" dirty="0"/>
              <a:t>b) Magasvérnyomás</a:t>
            </a:r>
          </a:p>
          <a:p>
            <a:pPr marL="114300" indent="0">
              <a:buNone/>
            </a:pPr>
            <a:r>
              <a:rPr lang="hu-HU" sz="1100" dirty="0"/>
              <a:t>c) Csonthártya gyulladás</a:t>
            </a:r>
          </a:p>
          <a:p>
            <a:pPr marL="114300" indent="0">
              <a:buNone/>
            </a:pPr>
            <a:r>
              <a:rPr lang="hu-HU" sz="1100" dirty="0"/>
              <a:t>d) Elhízás</a:t>
            </a:r>
          </a:p>
          <a:p>
            <a:pPr marL="114300" indent="0">
              <a:buNone/>
            </a:pPr>
            <a:endParaRPr lang="hu-HU" sz="1100" dirty="0"/>
          </a:p>
          <a:p>
            <a:pPr marL="114300" indent="0">
              <a:buNone/>
            </a:pPr>
            <a:r>
              <a:rPr lang="hu-HU" sz="1100" b="1" dirty="0"/>
              <a:t>2. Melyik tápanyag tartozik a makrotápanyagok közé?</a:t>
            </a:r>
          </a:p>
          <a:p>
            <a:pPr marL="114300" indent="0">
              <a:buNone/>
            </a:pPr>
            <a:r>
              <a:rPr lang="hu-HU" sz="1100" dirty="0"/>
              <a:t>a) Vas</a:t>
            </a:r>
          </a:p>
          <a:p>
            <a:pPr marL="114300" indent="0">
              <a:buNone/>
            </a:pPr>
            <a:r>
              <a:rPr lang="hu-HU" sz="1100" dirty="0"/>
              <a:t>b) Szelén</a:t>
            </a:r>
          </a:p>
          <a:p>
            <a:pPr marL="114300" indent="0">
              <a:buNone/>
            </a:pPr>
            <a:r>
              <a:rPr lang="hu-HU" sz="1100" dirty="0"/>
              <a:t>c) Fehérje</a:t>
            </a:r>
          </a:p>
          <a:p>
            <a:pPr marL="114300" indent="0">
              <a:buNone/>
            </a:pPr>
            <a:r>
              <a:rPr lang="hu-HU" sz="1100" dirty="0"/>
              <a:t>d) Jód</a:t>
            </a:r>
          </a:p>
          <a:p>
            <a:pPr marL="114300" indent="0">
              <a:buNone/>
            </a:pPr>
            <a:endParaRPr lang="hu-HU" sz="1100" dirty="0"/>
          </a:p>
          <a:p>
            <a:pPr marL="114300" indent="0">
              <a:buNone/>
            </a:pPr>
            <a:r>
              <a:rPr lang="hu-HU" sz="1100" b="1" dirty="0"/>
              <a:t>3. Melyik mikrotápanyag vesz részt a vörösvértestek felépítésében?</a:t>
            </a:r>
          </a:p>
          <a:p>
            <a:pPr marL="114300" indent="0">
              <a:buNone/>
            </a:pPr>
            <a:r>
              <a:rPr lang="hu-HU" sz="1100" dirty="0"/>
              <a:t>a) Vas</a:t>
            </a:r>
          </a:p>
          <a:p>
            <a:pPr marL="114300" indent="0">
              <a:buNone/>
            </a:pPr>
            <a:r>
              <a:rPr lang="hu-HU" sz="1100" dirty="0"/>
              <a:t>b) Réz</a:t>
            </a:r>
          </a:p>
          <a:p>
            <a:pPr marL="114300" indent="0">
              <a:buNone/>
            </a:pPr>
            <a:r>
              <a:rPr lang="hu-HU" sz="1100" dirty="0"/>
              <a:t>c) Szelén</a:t>
            </a:r>
          </a:p>
          <a:p>
            <a:pPr marL="114300" indent="0">
              <a:buNone/>
            </a:pPr>
            <a:r>
              <a:rPr lang="hu-HU" sz="1100" dirty="0"/>
              <a:t>d) Jód</a:t>
            </a:r>
          </a:p>
          <a:p>
            <a:pPr marL="114300" indent="0">
              <a:buNone/>
            </a:pPr>
            <a:endParaRPr lang="hu-HU" sz="1000" dirty="0"/>
          </a:p>
        </p:txBody>
      </p:sp>
      <p:sp>
        <p:nvSpPr>
          <p:cNvPr id="4" name="Text Placeholder 2">
            <a:extLst>
              <a:ext uri="{FF2B5EF4-FFF2-40B4-BE49-F238E27FC236}">
                <a16:creationId xmlns:a16="http://schemas.microsoft.com/office/drawing/2014/main" id="{493CA39D-9277-534D-8F3E-F117B467890F}"/>
              </a:ext>
            </a:extLst>
          </p:cNvPr>
          <p:cNvSpPr txBox="1">
            <a:spLocks/>
          </p:cNvSpPr>
          <p:nvPr/>
        </p:nvSpPr>
        <p:spPr>
          <a:xfrm>
            <a:off x="6096000" y="1253331"/>
            <a:ext cx="4636216"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sz="1100" b="1" dirty="0"/>
              <a:t>4. Melyik aminosav tartozik az ún. esszenciális aminosavak közé?</a:t>
            </a:r>
          </a:p>
          <a:p>
            <a:pPr marL="114300" indent="0">
              <a:buNone/>
            </a:pPr>
            <a:r>
              <a:rPr lang="hu-HU" sz="1100" dirty="0"/>
              <a:t>a) Lizin</a:t>
            </a:r>
          </a:p>
          <a:p>
            <a:pPr marL="114300" indent="0">
              <a:buNone/>
            </a:pPr>
            <a:r>
              <a:rPr lang="hu-HU" sz="1100" dirty="0"/>
              <a:t>b) Hisztidin</a:t>
            </a:r>
          </a:p>
          <a:p>
            <a:pPr marL="114300" indent="0">
              <a:buNone/>
            </a:pPr>
            <a:r>
              <a:rPr lang="hu-HU" sz="1100" dirty="0"/>
              <a:t>c) Leucin</a:t>
            </a:r>
          </a:p>
          <a:p>
            <a:pPr marL="114300" indent="0">
              <a:buNone/>
            </a:pPr>
            <a:r>
              <a:rPr lang="hu-HU" sz="1100" dirty="0"/>
              <a:t>d) Mindegyik</a:t>
            </a:r>
          </a:p>
          <a:p>
            <a:pPr marL="114300" indent="0">
              <a:buNone/>
            </a:pPr>
            <a:endParaRPr lang="hu-HU" sz="1100" dirty="0"/>
          </a:p>
          <a:p>
            <a:pPr marL="114300" indent="0">
              <a:buNone/>
            </a:pPr>
            <a:r>
              <a:rPr lang="hu-HU" sz="1100" b="1" dirty="0"/>
              <a:t>5. Melyik makrotápanyag adja 1 grammra vonatkoztatva a legtöbb energiát?</a:t>
            </a:r>
          </a:p>
          <a:p>
            <a:pPr marL="114300" indent="0">
              <a:buNone/>
            </a:pPr>
            <a:r>
              <a:rPr lang="hu-HU" sz="1100" dirty="0"/>
              <a:t>a) Szénhidrátok</a:t>
            </a:r>
          </a:p>
          <a:p>
            <a:pPr marL="114300" indent="0">
              <a:buNone/>
            </a:pPr>
            <a:r>
              <a:rPr lang="hu-HU" sz="1100" dirty="0"/>
              <a:t>b) Zsírok</a:t>
            </a:r>
          </a:p>
          <a:p>
            <a:pPr marL="114300" indent="0">
              <a:buNone/>
            </a:pPr>
            <a:r>
              <a:rPr lang="hu-HU" sz="1100" dirty="0"/>
              <a:t>c) Fehérjék</a:t>
            </a:r>
          </a:p>
          <a:p>
            <a:pPr marL="114300" indent="0">
              <a:buNone/>
            </a:pPr>
            <a:r>
              <a:rPr lang="hu-HU" sz="1100" dirty="0"/>
              <a:t>d) Víz</a:t>
            </a:r>
          </a:p>
          <a:p>
            <a:pPr marL="114300" indent="0">
              <a:buFont typeface="Arial"/>
              <a:buNone/>
            </a:pPr>
            <a:endParaRPr lang="hu-HU" sz="1000" dirty="0"/>
          </a:p>
        </p:txBody>
      </p:sp>
    </p:spTree>
    <p:extLst>
      <p:ext uri="{BB962C8B-B14F-4D97-AF65-F5344CB8AC3E}">
        <p14:creationId xmlns:p14="http://schemas.microsoft.com/office/powerpoint/2010/main" val="719755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8309-7581-A542-9B0E-7626237B58B6}"/>
              </a:ext>
            </a:extLst>
          </p:cNvPr>
          <p:cNvSpPr>
            <a:spLocks noGrp="1"/>
          </p:cNvSpPr>
          <p:nvPr>
            <p:ph type="title"/>
          </p:nvPr>
        </p:nvSpPr>
        <p:spPr/>
        <p:txBody>
          <a:bodyPr>
            <a:normAutofit/>
          </a:bodyPr>
          <a:lstStyle/>
          <a:p>
            <a:r>
              <a:rPr lang="hu-HU" dirty="0"/>
              <a:t>Gyakorlati jellegű kérdések  </a:t>
            </a:r>
            <a:endParaRPr lang="en-HU" dirty="0"/>
          </a:p>
        </p:txBody>
      </p:sp>
      <p:sp>
        <p:nvSpPr>
          <p:cNvPr id="3" name="Text Placeholder 2">
            <a:extLst>
              <a:ext uri="{FF2B5EF4-FFF2-40B4-BE49-F238E27FC236}">
                <a16:creationId xmlns:a16="http://schemas.microsoft.com/office/drawing/2014/main" id="{7C12EE97-C1D9-0F4A-AB46-8AD817A1F9EA}"/>
              </a:ext>
            </a:extLst>
          </p:cNvPr>
          <p:cNvSpPr>
            <a:spLocks noGrp="1"/>
          </p:cNvSpPr>
          <p:nvPr>
            <p:ph type="body" idx="1"/>
          </p:nvPr>
        </p:nvSpPr>
        <p:spPr>
          <a:xfrm>
            <a:off x="321548" y="1253331"/>
            <a:ext cx="4636216" cy="4351338"/>
          </a:xfrm>
        </p:spPr>
        <p:txBody>
          <a:bodyPr>
            <a:noAutofit/>
          </a:bodyPr>
          <a:lstStyle/>
          <a:p>
            <a:pPr marL="114300" indent="0">
              <a:buNone/>
            </a:pPr>
            <a:r>
              <a:rPr lang="hu-HU" sz="1100" b="1" dirty="0"/>
              <a:t>6. Melyik képlet írja le helyesen a testtömegindex (BMI) kiszámítását?</a:t>
            </a:r>
          </a:p>
          <a:p>
            <a:pPr marL="114300" indent="0">
              <a:buNone/>
            </a:pPr>
            <a:r>
              <a:rPr lang="hu-HU" sz="1100" dirty="0"/>
              <a:t>a) testtömeg (kg) x testmagasság 2 (m2)</a:t>
            </a:r>
          </a:p>
          <a:p>
            <a:pPr marL="114300" indent="0">
              <a:buNone/>
            </a:pPr>
            <a:r>
              <a:rPr lang="hu-HU" sz="1100" dirty="0"/>
              <a:t>b) testtömeg (g) x testmagasság 2 (cm2)</a:t>
            </a:r>
          </a:p>
          <a:p>
            <a:pPr marL="114300" indent="0">
              <a:buNone/>
            </a:pPr>
            <a:r>
              <a:rPr lang="hu-HU" sz="1100" dirty="0"/>
              <a:t>c) testtömeg (kg) / testmagasság 2 (m2)</a:t>
            </a:r>
          </a:p>
          <a:p>
            <a:pPr marL="114300" indent="0">
              <a:buNone/>
            </a:pPr>
            <a:r>
              <a:rPr lang="hu-HU" sz="1100" dirty="0"/>
              <a:t>d) testtömeg (g) / testmagasság 2 (cm2)</a:t>
            </a:r>
          </a:p>
          <a:p>
            <a:pPr marL="114300" indent="0">
              <a:buNone/>
            </a:pPr>
            <a:endParaRPr lang="hu-HU" sz="1100" dirty="0"/>
          </a:p>
          <a:p>
            <a:pPr marL="114300" indent="0">
              <a:buNone/>
            </a:pPr>
            <a:r>
              <a:rPr lang="hu-HU" sz="1100" b="1" dirty="0"/>
              <a:t>7. Melyik NEM zsírban oldódó vitamin?</a:t>
            </a:r>
          </a:p>
          <a:p>
            <a:pPr marL="114300" indent="0">
              <a:buNone/>
            </a:pPr>
            <a:r>
              <a:rPr lang="hu-HU" sz="1100" dirty="0"/>
              <a:t>a) D vitamin</a:t>
            </a:r>
          </a:p>
          <a:p>
            <a:pPr marL="114300" indent="0">
              <a:buNone/>
            </a:pPr>
            <a:r>
              <a:rPr lang="hu-HU" sz="1100" dirty="0"/>
              <a:t>b) A vitamin</a:t>
            </a:r>
          </a:p>
          <a:p>
            <a:pPr marL="114300" indent="0">
              <a:buNone/>
            </a:pPr>
            <a:r>
              <a:rPr lang="hu-HU" sz="1100" dirty="0"/>
              <a:t>c) C vitamin</a:t>
            </a:r>
          </a:p>
          <a:p>
            <a:pPr marL="114300" indent="0">
              <a:buNone/>
            </a:pPr>
            <a:r>
              <a:rPr lang="hu-HU" sz="1100" dirty="0"/>
              <a:t>d) E vitamin</a:t>
            </a:r>
          </a:p>
          <a:p>
            <a:pPr marL="114300" indent="0">
              <a:buNone/>
            </a:pPr>
            <a:endParaRPr lang="hu-HU" sz="1100" dirty="0"/>
          </a:p>
          <a:p>
            <a:pPr marL="114300" indent="0">
              <a:buNone/>
            </a:pPr>
            <a:r>
              <a:rPr lang="hu-HU" sz="1100" b="1" dirty="0"/>
              <a:t>8. A glikémiás index egy számérték, amely arra utal, hogy milyen gyorsan szívódik fel az adott élelmiszerben lévő szénhidrát a szervezetben a glukózhoz képest</a:t>
            </a:r>
          </a:p>
          <a:p>
            <a:pPr marL="114300" indent="0">
              <a:buNone/>
            </a:pPr>
            <a:r>
              <a:rPr lang="hu-HU" sz="1100" dirty="0"/>
              <a:t>a) Igaz</a:t>
            </a:r>
          </a:p>
          <a:p>
            <a:pPr marL="114300" indent="0">
              <a:buNone/>
            </a:pPr>
            <a:r>
              <a:rPr lang="hu-HU" sz="1100" dirty="0"/>
              <a:t>b) Hamis</a:t>
            </a:r>
          </a:p>
          <a:p>
            <a:pPr marL="114300" indent="0">
              <a:buNone/>
            </a:pPr>
            <a:endParaRPr lang="hu-HU" sz="1000" dirty="0"/>
          </a:p>
        </p:txBody>
      </p:sp>
      <p:sp>
        <p:nvSpPr>
          <p:cNvPr id="4" name="Text Placeholder 2">
            <a:extLst>
              <a:ext uri="{FF2B5EF4-FFF2-40B4-BE49-F238E27FC236}">
                <a16:creationId xmlns:a16="http://schemas.microsoft.com/office/drawing/2014/main" id="{493CA39D-9277-534D-8F3E-F117B467890F}"/>
              </a:ext>
            </a:extLst>
          </p:cNvPr>
          <p:cNvSpPr txBox="1">
            <a:spLocks/>
          </p:cNvSpPr>
          <p:nvPr/>
        </p:nvSpPr>
        <p:spPr>
          <a:xfrm>
            <a:off x="6096000" y="1253331"/>
            <a:ext cx="4636216"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sz="1100" b="1" dirty="0"/>
              <a:t>9. Melyik NEM kötelező eleme az élelmiszercímkének?</a:t>
            </a:r>
          </a:p>
          <a:p>
            <a:pPr marL="114300" indent="0">
              <a:buNone/>
            </a:pPr>
            <a:r>
              <a:rPr lang="hu-HU" sz="1100" dirty="0"/>
              <a:t>a) Termék neve</a:t>
            </a:r>
          </a:p>
          <a:p>
            <a:pPr marL="114300" indent="0">
              <a:buNone/>
            </a:pPr>
            <a:r>
              <a:rPr lang="hu-HU" sz="1100" dirty="0"/>
              <a:t>b) Összetevők</a:t>
            </a:r>
          </a:p>
          <a:p>
            <a:pPr marL="114300" indent="0">
              <a:buNone/>
            </a:pPr>
            <a:r>
              <a:rPr lang="hu-HU" sz="1100" dirty="0"/>
              <a:t>c) Energiatartalom</a:t>
            </a:r>
          </a:p>
          <a:p>
            <a:pPr marL="114300" indent="0">
              <a:buNone/>
            </a:pPr>
            <a:r>
              <a:rPr lang="hu-HU" sz="1100" dirty="0"/>
              <a:t>d) Egészségre vonatkozó állítások</a:t>
            </a:r>
          </a:p>
          <a:p>
            <a:pPr marL="114300" indent="0">
              <a:buNone/>
            </a:pPr>
            <a:endParaRPr lang="en-US" sz="1100" dirty="0"/>
          </a:p>
          <a:p>
            <a:pPr marL="114300" indent="0">
              <a:buNone/>
            </a:pPr>
            <a:r>
              <a:rPr lang="hu-HU" sz="1100" b="1" dirty="0"/>
              <a:t>10. Az elhízás számos krónikus betegség kockázatát megnöveli.</a:t>
            </a:r>
          </a:p>
          <a:p>
            <a:pPr marL="114300" indent="0">
              <a:buNone/>
            </a:pPr>
            <a:r>
              <a:rPr lang="hu-HU" sz="1100" dirty="0"/>
              <a:t>a) Igaz</a:t>
            </a:r>
          </a:p>
          <a:p>
            <a:pPr marL="114300" indent="0">
              <a:buNone/>
            </a:pPr>
            <a:r>
              <a:rPr lang="hu-HU" sz="1100" dirty="0"/>
              <a:t>b) Hamis</a:t>
            </a:r>
          </a:p>
        </p:txBody>
      </p:sp>
    </p:spTree>
    <p:extLst>
      <p:ext uri="{BB962C8B-B14F-4D97-AF65-F5344CB8AC3E}">
        <p14:creationId xmlns:p14="http://schemas.microsoft.com/office/powerpoint/2010/main" val="4018061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8309-7581-A542-9B0E-7626237B58B6}"/>
              </a:ext>
            </a:extLst>
          </p:cNvPr>
          <p:cNvSpPr>
            <a:spLocks noGrp="1"/>
          </p:cNvSpPr>
          <p:nvPr>
            <p:ph type="title"/>
          </p:nvPr>
        </p:nvSpPr>
        <p:spPr/>
        <p:txBody>
          <a:bodyPr>
            <a:normAutofit/>
          </a:bodyPr>
          <a:lstStyle/>
          <a:p>
            <a:r>
              <a:rPr lang="hu-HU" dirty="0"/>
              <a:t>Gyakorlati jellegű kérdések  </a:t>
            </a:r>
            <a:endParaRPr lang="en-HU" dirty="0"/>
          </a:p>
        </p:txBody>
      </p:sp>
      <p:sp>
        <p:nvSpPr>
          <p:cNvPr id="3" name="Text Placeholder 2">
            <a:extLst>
              <a:ext uri="{FF2B5EF4-FFF2-40B4-BE49-F238E27FC236}">
                <a16:creationId xmlns:a16="http://schemas.microsoft.com/office/drawing/2014/main" id="{7C12EE97-C1D9-0F4A-AB46-8AD817A1F9EA}"/>
              </a:ext>
            </a:extLst>
          </p:cNvPr>
          <p:cNvSpPr>
            <a:spLocks noGrp="1"/>
          </p:cNvSpPr>
          <p:nvPr>
            <p:ph type="body" idx="1"/>
          </p:nvPr>
        </p:nvSpPr>
        <p:spPr>
          <a:xfrm>
            <a:off x="321547" y="1253331"/>
            <a:ext cx="5264866" cy="4904582"/>
          </a:xfrm>
        </p:spPr>
        <p:txBody>
          <a:bodyPr>
            <a:noAutofit/>
          </a:bodyPr>
          <a:lstStyle/>
          <a:p>
            <a:pPr marL="114300" lvl="0" indent="0">
              <a:buNone/>
            </a:pPr>
            <a:r>
              <a:rPr lang="hu-HU" sz="1100" b="1" dirty="0"/>
              <a:t>11. Mennyi az ajánlott napi folyadékbevitel nők és férfiak számára?</a:t>
            </a:r>
            <a:endParaRPr lang="en-HU" sz="1100" b="1" dirty="0"/>
          </a:p>
          <a:p>
            <a:pPr marL="114300" indent="0">
              <a:buNone/>
            </a:pPr>
            <a:r>
              <a:rPr lang="hu-HU" sz="1100" dirty="0"/>
              <a:t>A: A napi ajánlott folyadékbevitel nők számára 2 liter, férfiaknak 2,5 liter.</a:t>
            </a:r>
          </a:p>
          <a:p>
            <a:pPr marL="114300" indent="0">
              <a:buNone/>
            </a:pPr>
            <a:r>
              <a:rPr lang="hu-HU" sz="1100" dirty="0"/>
              <a:t>B: A napi ajánlott folyadékbevitel nők számára 1 liter, férfiaknak 2 liter.</a:t>
            </a:r>
          </a:p>
          <a:p>
            <a:pPr marL="114300" indent="0">
              <a:buNone/>
            </a:pPr>
            <a:r>
              <a:rPr lang="hu-HU" sz="1100" dirty="0"/>
              <a:t>C: A napi ajánlott folyadékbevitel nők számára 1,5 liter, férfiaknak 2,5 liter.</a:t>
            </a:r>
          </a:p>
          <a:p>
            <a:pPr marL="114300" indent="0">
              <a:buNone/>
            </a:pPr>
            <a:r>
              <a:rPr lang="hu-HU" sz="1100" dirty="0"/>
              <a:t>D: A napi ajánlott folyadékbevitel nők és férfiak számára 2 liter.</a:t>
            </a:r>
            <a:endParaRPr lang="en-HU" sz="1100" dirty="0"/>
          </a:p>
          <a:p>
            <a:pPr marL="114300" lvl="0" indent="0">
              <a:buNone/>
            </a:pPr>
            <a:endParaRPr lang="hu-HU" sz="1100" b="1" dirty="0"/>
          </a:p>
          <a:p>
            <a:pPr marL="114300" lvl="0" indent="0">
              <a:buNone/>
            </a:pPr>
            <a:r>
              <a:rPr lang="hu-HU" sz="1100" b="1" dirty="0"/>
              <a:t>12. Melyik folyadék a legideálisabb választás az ember számára?</a:t>
            </a:r>
          </a:p>
          <a:p>
            <a:pPr marL="114300" indent="0">
              <a:buNone/>
            </a:pPr>
            <a:r>
              <a:rPr lang="en-GB" sz="1100" dirty="0"/>
              <a:t>A: G</a:t>
            </a:r>
            <a:r>
              <a:rPr lang="en-HU" sz="1100" dirty="0"/>
              <a:t>yümölcslé</a:t>
            </a:r>
          </a:p>
          <a:p>
            <a:pPr marL="114300" indent="0">
              <a:buNone/>
            </a:pPr>
            <a:r>
              <a:rPr lang="en-GB" sz="1100" dirty="0"/>
              <a:t>B: T</a:t>
            </a:r>
            <a:r>
              <a:rPr lang="en-HU" sz="1100" dirty="0"/>
              <a:t>ej</a:t>
            </a:r>
          </a:p>
          <a:p>
            <a:pPr marL="114300" indent="0">
              <a:buNone/>
            </a:pPr>
            <a:r>
              <a:rPr lang="en-GB" sz="1100" dirty="0"/>
              <a:t>C: V</a:t>
            </a:r>
            <a:r>
              <a:rPr lang="en-HU" sz="1100" dirty="0"/>
              <a:t>íz</a:t>
            </a:r>
          </a:p>
          <a:p>
            <a:pPr marL="114300" indent="0">
              <a:buNone/>
            </a:pPr>
            <a:r>
              <a:rPr lang="en-GB" sz="1100" dirty="0"/>
              <a:t>D: </a:t>
            </a:r>
            <a:r>
              <a:rPr lang="en-GB" sz="1100" dirty="0" err="1"/>
              <a:t>Ü</a:t>
            </a:r>
            <a:r>
              <a:rPr lang="en-HU" sz="1100" dirty="0"/>
              <a:t>dítőitalok</a:t>
            </a:r>
          </a:p>
          <a:p>
            <a:pPr marL="114300" lvl="0" indent="0">
              <a:buNone/>
            </a:pPr>
            <a:endParaRPr lang="hu-HU" sz="1100" b="1" dirty="0"/>
          </a:p>
          <a:p>
            <a:pPr marL="114300" lvl="0" indent="0">
              <a:buNone/>
            </a:pPr>
            <a:r>
              <a:rPr lang="hu-HU" sz="1100" b="1" dirty="0"/>
              <a:t>13. Hány féle betegséggel és baleset okozta sérüléssel hozható összefüggésbe az alkoholfogyasztás?</a:t>
            </a:r>
          </a:p>
          <a:p>
            <a:pPr marL="114300" indent="0">
              <a:buNone/>
            </a:pPr>
            <a:r>
              <a:rPr lang="en-HU" sz="1100" dirty="0"/>
              <a:t>A: 10</a:t>
            </a:r>
          </a:p>
          <a:p>
            <a:pPr marL="114300" indent="0">
              <a:buNone/>
            </a:pPr>
            <a:r>
              <a:rPr lang="en-HU" sz="1100" dirty="0"/>
              <a:t>B: 50</a:t>
            </a:r>
          </a:p>
          <a:p>
            <a:pPr marL="114300" indent="0">
              <a:buNone/>
            </a:pPr>
            <a:r>
              <a:rPr lang="en-HU" sz="1100" dirty="0"/>
              <a:t>C: 100</a:t>
            </a:r>
          </a:p>
          <a:p>
            <a:pPr marL="114300" indent="0">
              <a:buNone/>
            </a:pPr>
            <a:r>
              <a:rPr lang="en-HU" sz="1100" dirty="0"/>
              <a:t>D: 200</a:t>
            </a:r>
          </a:p>
          <a:p>
            <a:pPr marL="114300" lvl="0" indent="0">
              <a:buNone/>
            </a:pPr>
            <a:endParaRPr lang="en-HU" sz="1100" dirty="0"/>
          </a:p>
        </p:txBody>
      </p:sp>
      <p:sp>
        <p:nvSpPr>
          <p:cNvPr id="4" name="Text Placeholder 2">
            <a:extLst>
              <a:ext uri="{FF2B5EF4-FFF2-40B4-BE49-F238E27FC236}">
                <a16:creationId xmlns:a16="http://schemas.microsoft.com/office/drawing/2014/main" id="{86BF2EDB-C2E2-6646-AAF9-EA52E16D30B0}"/>
              </a:ext>
            </a:extLst>
          </p:cNvPr>
          <p:cNvSpPr txBox="1">
            <a:spLocks/>
          </p:cNvSpPr>
          <p:nvPr/>
        </p:nvSpPr>
        <p:spPr>
          <a:xfrm>
            <a:off x="6096000" y="1253331"/>
            <a:ext cx="5164853"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hu-HU" sz="1100" b="1" dirty="0"/>
              <a:t>14. Naponta legfeljebb hány egység alkohol elfogyasztása felel meg a mértékletesség elvének?</a:t>
            </a:r>
          </a:p>
          <a:p>
            <a:pPr marL="114300" indent="0">
              <a:buFont typeface="Arial"/>
              <a:buNone/>
            </a:pPr>
            <a:r>
              <a:rPr lang="hu-HU" sz="1100" dirty="0"/>
              <a:t>A: Nőknek naponta legfeljebb 2 egység, férfiaknak pedig 3 egység</a:t>
            </a:r>
          </a:p>
          <a:p>
            <a:pPr marL="114300" indent="0">
              <a:buFont typeface="Arial"/>
              <a:buNone/>
            </a:pPr>
            <a:r>
              <a:rPr lang="hu-HU" sz="1100" dirty="0"/>
              <a:t>B: Nőknek naponta legfeljebb 1 egység, férfiaknak pedig 2 egység</a:t>
            </a:r>
          </a:p>
          <a:p>
            <a:pPr marL="114300" indent="0">
              <a:buFont typeface="Arial"/>
              <a:buNone/>
            </a:pPr>
            <a:r>
              <a:rPr lang="hu-HU" sz="1100" dirty="0"/>
              <a:t>C: Nőknek naponta legfeljebb 3 egység, férfiaknak pedig 4 egység</a:t>
            </a:r>
          </a:p>
          <a:p>
            <a:pPr marL="114300" indent="0">
              <a:buFont typeface="Arial"/>
              <a:buNone/>
            </a:pPr>
            <a:r>
              <a:rPr lang="hu-HU" sz="1100" dirty="0"/>
              <a:t>D: Naponta legfeljebb 3 egység</a:t>
            </a:r>
            <a:endParaRPr lang="en-HU" sz="1100" dirty="0"/>
          </a:p>
          <a:p>
            <a:pPr marL="114300" indent="0">
              <a:buFont typeface="Arial"/>
              <a:buNone/>
            </a:pPr>
            <a:endParaRPr lang="hu-HU" sz="1100" b="1" dirty="0"/>
          </a:p>
          <a:p>
            <a:pPr marL="114300" indent="0">
              <a:buFont typeface="Arial"/>
              <a:buNone/>
            </a:pPr>
            <a:r>
              <a:rPr lang="hu-HU" sz="1100" b="1" dirty="0"/>
              <a:t>15. Az alkohol jelentősen mértékben hozzájárulhat a túlsúly és az elhízás kialakulásához.</a:t>
            </a:r>
            <a:endParaRPr lang="en-HU" sz="1100" b="1" dirty="0"/>
          </a:p>
          <a:p>
            <a:pPr marL="114300" indent="0">
              <a:buNone/>
            </a:pPr>
            <a:r>
              <a:rPr lang="en-GB" sz="1100" dirty="0"/>
              <a:t>A: I</a:t>
            </a:r>
            <a:r>
              <a:rPr lang="en-HU" sz="1100" dirty="0"/>
              <a:t>gaz</a:t>
            </a:r>
          </a:p>
          <a:p>
            <a:pPr marL="114300" indent="0">
              <a:buNone/>
            </a:pPr>
            <a:r>
              <a:rPr lang="en-HU" sz="1100" dirty="0"/>
              <a:t>B: hamis</a:t>
            </a:r>
          </a:p>
          <a:p>
            <a:pPr marL="114300" indent="0">
              <a:buNone/>
            </a:pPr>
            <a:endParaRPr lang="hu-HU" sz="1100" b="1" dirty="0"/>
          </a:p>
          <a:p>
            <a:pPr marL="114300" indent="0">
              <a:buNone/>
            </a:pPr>
            <a:r>
              <a:rPr lang="hu-HU" sz="1100" b="1" dirty="0"/>
              <a:t>16. Az OKOSTÁNYÉR® semmit sem tilt. Mindenféle élelmiszer fogyasztása megengedett, a hangsúlyt a mértékletességre és a változatosságra helyezi.</a:t>
            </a:r>
          </a:p>
          <a:p>
            <a:pPr marL="114300" indent="0">
              <a:buNone/>
            </a:pPr>
            <a:r>
              <a:rPr lang="hu-HU" sz="1100" dirty="0"/>
              <a:t>A: Igaz</a:t>
            </a:r>
          </a:p>
          <a:p>
            <a:pPr marL="114300" indent="0">
              <a:buNone/>
            </a:pPr>
            <a:r>
              <a:rPr lang="hu-HU" sz="1100" dirty="0"/>
              <a:t>B: Hamis</a:t>
            </a:r>
            <a:endParaRPr lang="en-HU" sz="1100" dirty="0"/>
          </a:p>
          <a:p>
            <a:pPr marL="114300" indent="0">
              <a:buNone/>
            </a:pPr>
            <a:endParaRPr lang="en-HU" sz="1400" dirty="0"/>
          </a:p>
        </p:txBody>
      </p:sp>
    </p:spTree>
    <p:extLst>
      <p:ext uri="{BB962C8B-B14F-4D97-AF65-F5344CB8AC3E}">
        <p14:creationId xmlns:p14="http://schemas.microsoft.com/office/powerpoint/2010/main" val="1461296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8309-7581-A542-9B0E-7626237B58B6}"/>
              </a:ext>
            </a:extLst>
          </p:cNvPr>
          <p:cNvSpPr>
            <a:spLocks noGrp="1"/>
          </p:cNvSpPr>
          <p:nvPr>
            <p:ph type="title"/>
          </p:nvPr>
        </p:nvSpPr>
        <p:spPr/>
        <p:txBody>
          <a:bodyPr>
            <a:normAutofit/>
          </a:bodyPr>
          <a:lstStyle/>
          <a:p>
            <a:r>
              <a:rPr lang="hu-HU" dirty="0"/>
              <a:t>Gyakorlati jellegű kérdések  </a:t>
            </a:r>
            <a:endParaRPr lang="en-HU" dirty="0"/>
          </a:p>
        </p:txBody>
      </p:sp>
      <p:sp>
        <p:nvSpPr>
          <p:cNvPr id="3" name="Text Placeholder 2">
            <a:extLst>
              <a:ext uri="{FF2B5EF4-FFF2-40B4-BE49-F238E27FC236}">
                <a16:creationId xmlns:a16="http://schemas.microsoft.com/office/drawing/2014/main" id="{7C12EE97-C1D9-0F4A-AB46-8AD817A1F9EA}"/>
              </a:ext>
            </a:extLst>
          </p:cNvPr>
          <p:cNvSpPr>
            <a:spLocks noGrp="1"/>
          </p:cNvSpPr>
          <p:nvPr>
            <p:ph type="body" idx="1"/>
          </p:nvPr>
        </p:nvSpPr>
        <p:spPr>
          <a:xfrm>
            <a:off x="321547" y="1468437"/>
            <a:ext cx="4550491" cy="4351338"/>
          </a:xfrm>
        </p:spPr>
        <p:txBody>
          <a:bodyPr>
            <a:noAutofit/>
          </a:bodyPr>
          <a:lstStyle/>
          <a:p>
            <a:pPr marL="114300" lvl="0" indent="0">
              <a:buNone/>
            </a:pPr>
            <a:r>
              <a:rPr lang="hu-HU" sz="1100" b="1" dirty="0"/>
              <a:t>17. Hány adag zöldség és gyümölcs elfogyasztását ajánlja az OKOSTÁNYÉR® naponta?</a:t>
            </a:r>
            <a:endParaRPr lang="en-HU" sz="1100" b="1" dirty="0"/>
          </a:p>
          <a:p>
            <a:pPr marL="114300" indent="0">
              <a:buNone/>
            </a:pPr>
            <a:r>
              <a:rPr lang="hu-HU" sz="1100" dirty="0"/>
              <a:t>A: Legalább </a:t>
            </a:r>
            <a:r>
              <a:rPr lang="en-HU" sz="1100" dirty="0"/>
              <a:t>1 adag zöldséget vagy gyümölcsöt</a:t>
            </a:r>
          </a:p>
          <a:p>
            <a:pPr marL="114300" indent="0">
              <a:buNone/>
            </a:pPr>
            <a:r>
              <a:rPr lang="hu-HU" sz="1100" dirty="0"/>
              <a:t>B: Legalább </a:t>
            </a:r>
            <a:r>
              <a:rPr lang="en-HU" sz="1100" dirty="0"/>
              <a:t>2 adag zöldséget vagy gyümölcsöt</a:t>
            </a:r>
          </a:p>
          <a:p>
            <a:pPr marL="114300" indent="0">
              <a:buNone/>
            </a:pPr>
            <a:r>
              <a:rPr lang="hu-HU" sz="1100" dirty="0"/>
              <a:t>C: Legalább </a:t>
            </a:r>
            <a:r>
              <a:rPr lang="en-HU" sz="1100" dirty="0"/>
              <a:t>4 adag zöldséget vagy gyümölcsöt</a:t>
            </a:r>
          </a:p>
          <a:p>
            <a:pPr marL="114300" indent="0">
              <a:buNone/>
            </a:pPr>
            <a:r>
              <a:rPr lang="hu-HU" sz="1100" dirty="0"/>
              <a:t>D: Legalább </a:t>
            </a:r>
            <a:r>
              <a:rPr lang="en-HU" sz="1100" dirty="0"/>
              <a:t>6 adag zöldséget vagy gyümölcsöt</a:t>
            </a:r>
          </a:p>
          <a:p>
            <a:pPr marL="114300" indent="0">
              <a:buNone/>
            </a:pPr>
            <a:endParaRPr lang="en-HU" sz="1100" b="1" dirty="0"/>
          </a:p>
          <a:p>
            <a:pPr marL="114300" indent="0">
              <a:buNone/>
            </a:pPr>
            <a:r>
              <a:rPr lang="en-HU" sz="1100" b="1" dirty="0"/>
              <a:t>18. Beleszámítható-e a burgonya a napi zöldség és gyümölcsfogyasztásba az </a:t>
            </a:r>
            <a:r>
              <a:rPr lang="hu-HU" sz="1100" b="1" dirty="0"/>
              <a:t>OKOSTÁNYÉR® szerint?</a:t>
            </a:r>
            <a:endParaRPr lang="en-HU" sz="1100" b="1" dirty="0"/>
          </a:p>
          <a:p>
            <a:pPr marL="114300" indent="0">
              <a:buNone/>
            </a:pPr>
            <a:r>
              <a:rPr lang="en-HU" sz="1100" dirty="0"/>
              <a:t>A: Igen</a:t>
            </a:r>
          </a:p>
          <a:p>
            <a:pPr marL="114300" indent="0">
              <a:buNone/>
            </a:pPr>
            <a:r>
              <a:rPr lang="en-HU" sz="1100" dirty="0"/>
              <a:t>B: Nem</a:t>
            </a:r>
            <a:endParaRPr lang="hu-HU" sz="1100" dirty="0"/>
          </a:p>
          <a:p>
            <a:pPr marL="114300" lvl="0" indent="0">
              <a:buNone/>
            </a:pPr>
            <a:endParaRPr lang="hu-HU" sz="1100" b="1" dirty="0"/>
          </a:p>
          <a:p>
            <a:pPr marL="114300" lvl="0" indent="0">
              <a:buNone/>
            </a:pPr>
            <a:r>
              <a:rPr lang="hu-HU" sz="1100" b="1" dirty="0"/>
              <a:t>19. Hány adag gabonaféle elfogyasztását ajánlja az OKOSTÁNYÉR® naponta?</a:t>
            </a:r>
            <a:endParaRPr lang="en-HU" sz="1100" b="1" dirty="0"/>
          </a:p>
          <a:p>
            <a:pPr marL="114300" indent="0">
              <a:buNone/>
            </a:pPr>
            <a:r>
              <a:rPr lang="en-HU" sz="1100" dirty="0"/>
              <a:t>A: 1 adag gabonafélét</a:t>
            </a:r>
          </a:p>
          <a:p>
            <a:pPr marL="114300" indent="0">
              <a:buNone/>
            </a:pPr>
            <a:r>
              <a:rPr lang="en-HU" sz="1100" dirty="0"/>
              <a:t>B: 2 adag gabonafélét</a:t>
            </a:r>
          </a:p>
          <a:p>
            <a:pPr marL="114300" indent="0">
              <a:buNone/>
            </a:pPr>
            <a:r>
              <a:rPr lang="en-HU" sz="1100" dirty="0"/>
              <a:t>C: 3 adag gabonafélét</a:t>
            </a:r>
          </a:p>
          <a:p>
            <a:pPr marL="114300" indent="0">
              <a:buNone/>
            </a:pPr>
            <a:r>
              <a:rPr lang="en-HU" sz="1100" dirty="0"/>
              <a:t>D: 8 adag gabonafélét</a:t>
            </a:r>
          </a:p>
          <a:p>
            <a:pPr marL="628650" indent="-514350">
              <a:buFont typeface="+mj-lt"/>
              <a:buAutoNum type="alphaLcParenR"/>
            </a:pPr>
            <a:endParaRPr lang="en-HU" sz="1050" dirty="0"/>
          </a:p>
        </p:txBody>
      </p:sp>
      <p:sp>
        <p:nvSpPr>
          <p:cNvPr id="5" name="Text Placeholder 2">
            <a:extLst>
              <a:ext uri="{FF2B5EF4-FFF2-40B4-BE49-F238E27FC236}">
                <a16:creationId xmlns:a16="http://schemas.microsoft.com/office/drawing/2014/main" id="{E9D9CF78-09CA-A447-B37F-A8EA03676E25}"/>
              </a:ext>
            </a:extLst>
          </p:cNvPr>
          <p:cNvSpPr txBox="1">
            <a:spLocks/>
          </p:cNvSpPr>
          <p:nvPr/>
        </p:nvSpPr>
        <p:spPr>
          <a:xfrm>
            <a:off x="5393609" y="1468437"/>
            <a:ext cx="5564903" cy="50244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hu-HU" sz="1100" b="1" dirty="0"/>
              <a:t>20. Mi nem jellemző a kiegyensúlyozott étrendre?</a:t>
            </a:r>
            <a:endParaRPr lang="en-HU" sz="1100" b="1" dirty="0"/>
          </a:p>
          <a:p>
            <a:pPr marL="114300" indent="0">
              <a:buNone/>
            </a:pPr>
            <a:r>
              <a:rPr lang="hu-HU" sz="1100" dirty="0"/>
              <a:t>A: Érvényesül az energiaegyensúly szabálya, tehát a táplálékkal bevitt kalóriamennyiség megegyezik a felhasznált kalóriamennyiséggel.</a:t>
            </a:r>
            <a:endParaRPr lang="en-HU" sz="1100" dirty="0"/>
          </a:p>
          <a:p>
            <a:pPr marL="114300" indent="0">
              <a:buNone/>
            </a:pPr>
            <a:r>
              <a:rPr lang="hu-HU" sz="1100" dirty="0"/>
              <a:t>B: A </a:t>
            </a:r>
            <a:r>
              <a:rPr lang="hu-HU" sz="1100" dirty="0" err="1"/>
              <a:t>makrotápanyagok</a:t>
            </a:r>
            <a:r>
              <a:rPr lang="hu-HU" sz="1100" dirty="0"/>
              <a:t> kiegyensúlyozott arányban vannak jelen az étrendben.</a:t>
            </a:r>
          </a:p>
          <a:p>
            <a:pPr marL="114300" indent="0">
              <a:buNone/>
            </a:pPr>
            <a:r>
              <a:rPr lang="hu-HU" sz="1100" dirty="0"/>
              <a:t>C: Változatosan van összeállítva az étrend az egy hét viszonylatában elfogyasztott élelmiszerek tekintetében.</a:t>
            </a:r>
          </a:p>
          <a:p>
            <a:pPr marL="114300" indent="0">
              <a:buNone/>
            </a:pPr>
            <a:r>
              <a:rPr lang="hu-HU" sz="1100" dirty="0"/>
              <a:t>D: Sok feldolgozott élelmiszert tartalmaz.</a:t>
            </a:r>
          </a:p>
          <a:p>
            <a:pPr marL="114300" indent="0">
              <a:buFont typeface="Arial"/>
              <a:buNone/>
            </a:pPr>
            <a:endParaRPr lang="hu-HU" sz="1100" b="1" dirty="0"/>
          </a:p>
          <a:p>
            <a:pPr marL="114300" indent="0">
              <a:buFont typeface="Arial"/>
              <a:buNone/>
            </a:pPr>
            <a:r>
              <a:rPr lang="hu-HU" sz="1100" b="1" dirty="0"/>
              <a:t>21. Kiegyensúlyozatlan étrendnek nevezzük az olyan étrendet, amelyben a </a:t>
            </a:r>
            <a:r>
              <a:rPr lang="hu-HU" sz="1100" b="1" dirty="0" err="1"/>
              <a:t>makrotápanyagok</a:t>
            </a:r>
            <a:r>
              <a:rPr lang="hu-HU" sz="1100" b="1" dirty="0"/>
              <a:t> aránya nem megfelelő.</a:t>
            </a:r>
          </a:p>
          <a:p>
            <a:pPr marL="114300" indent="0">
              <a:buNone/>
            </a:pPr>
            <a:r>
              <a:rPr lang="en-HU" sz="1100" dirty="0"/>
              <a:t>A: Igaz</a:t>
            </a:r>
          </a:p>
          <a:p>
            <a:pPr marL="114300" indent="0">
              <a:buNone/>
            </a:pPr>
            <a:r>
              <a:rPr lang="en-HU" sz="1100" dirty="0"/>
              <a:t>B: Hamis</a:t>
            </a:r>
          </a:p>
          <a:p>
            <a:pPr marL="114300" indent="0">
              <a:buNone/>
            </a:pPr>
            <a:endParaRPr lang="en-HU" sz="1100" dirty="0"/>
          </a:p>
          <a:p>
            <a:pPr marL="114300" indent="0">
              <a:buNone/>
            </a:pPr>
            <a:r>
              <a:rPr lang="hu-HU" sz="1100" b="1" dirty="0"/>
              <a:t>22. Mi nem jellemző a fenntartható étrendet alkotó ételekre?</a:t>
            </a:r>
            <a:endParaRPr lang="en-HU" sz="1100" b="1" dirty="0"/>
          </a:p>
          <a:p>
            <a:pPr marL="114300" indent="0">
              <a:buNone/>
            </a:pPr>
            <a:r>
              <a:rPr lang="hu-HU" sz="1100" dirty="0"/>
              <a:t>A: Főként növényi alapúak (zöldségek, gyümölcsök, teljeskiőrlésű gabonafélék és hüvelyesek)</a:t>
            </a:r>
          </a:p>
          <a:p>
            <a:pPr marL="114300" indent="0">
              <a:buNone/>
            </a:pPr>
            <a:r>
              <a:rPr lang="hu-HU" sz="1100" dirty="0"/>
              <a:t>B: Helyi forrásból származnak</a:t>
            </a:r>
          </a:p>
          <a:p>
            <a:pPr marL="114300" indent="0">
              <a:buNone/>
            </a:pPr>
            <a:r>
              <a:rPr lang="hu-HU" sz="1100" dirty="0"/>
              <a:t>C: Sokszor készülnek otthon</a:t>
            </a:r>
          </a:p>
          <a:p>
            <a:pPr marL="114300" indent="0">
              <a:buNone/>
            </a:pPr>
            <a:r>
              <a:rPr lang="en-HU" sz="1100" dirty="0"/>
              <a:t>D: Gyakran tartmaznak húst.</a:t>
            </a:r>
          </a:p>
          <a:p>
            <a:pPr marL="114300" indent="0">
              <a:buNone/>
            </a:pPr>
            <a:endParaRPr lang="hu-HU" sz="1100" dirty="0"/>
          </a:p>
        </p:txBody>
      </p:sp>
    </p:spTree>
    <p:extLst>
      <p:ext uri="{BB962C8B-B14F-4D97-AF65-F5344CB8AC3E}">
        <p14:creationId xmlns:p14="http://schemas.microsoft.com/office/powerpoint/2010/main" val="4007396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835C-6C3C-A741-8C23-CDB888B69ECA}"/>
              </a:ext>
            </a:extLst>
          </p:cNvPr>
          <p:cNvSpPr>
            <a:spLocks noGrp="1"/>
          </p:cNvSpPr>
          <p:nvPr>
            <p:ph type="title"/>
          </p:nvPr>
        </p:nvSpPr>
        <p:spPr/>
        <p:txBody>
          <a:bodyPr/>
          <a:lstStyle/>
          <a:p>
            <a:r>
              <a:rPr lang="en-HU" dirty="0"/>
              <a:t>Gyakorlati jellegű kérdések - Helyes válaszok</a:t>
            </a:r>
          </a:p>
        </p:txBody>
      </p:sp>
      <p:sp>
        <p:nvSpPr>
          <p:cNvPr id="3" name="Text Placeholder 2">
            <a:extLst>
              <a:ext uri="{FF2B5EF4-FFF2-40B4-BE49-F238E27FC236}">
                <a16:creationId xmlns:a16="http://schemas.microsoft.com/office/drawing/2014/main" id="{9CAB9C4F-281E-F243-933C-BAF9D9B7A077}"/>
              </a:ext>
            </a:extLst>
          </p:cNvPr>
          <p:cNvSpPr>
            <a:spLocks noGrp="1"/>
          </p:cNvSpPr>
          <p:nvPr>
            <p:ph type="body" idx="1"/>
          </p:nvPr>
        </p:nvSpPr>
        <p:spPr>
          <a:xfrm>
            <a:off x="321547" y="1687513"/>
            <a:ext cx="3493216" cy="4351338"/>
          </a:xfrm>
        </p:spPr>
        <p:txBody>
          <a:bodyPr>
            <a:normAutofit fontScale="85000" lnSpcReduction="20000"/>
          </a:bodyPr>
          <a:lstStyle/>
          <a:p>
            <a:pPr marL="114300" indent="0">
              <a:buNone/>
            </a:pPr>
            <a:r>
              <a:rPr lang="en-HU" dirty="0"/>
              <a:t>1. </a:t>
            </a:r>
            <a:r>
              <a:rPr lang="en-US" dirty="0"/>
              <a:t>C</a:t>
            </a:r>
            <a:endParaRPr lang="en-HU" dirty="0"/>
          </a:p>
          <a:p>
            <a:pPr marL="114300" indent="0">
              <a:buNone/>
            </a:pPr>
            <a:r>
              <a:rPr lang="en-HU" dirty="0"/>
              <a:t>2. </a:t>
            </a:r>
            <a:r>
              <a:rPr lang="en-US" dirty="0"/>
              <a:t>C</a:t>
            </a:r>
            <a:endParaRPr lang="en-HU" dirty="0"/>
          </a:p>
          <a:p>
            <a:pPr marL="114300" indent="0">
              <a:buNone/>
            </a:pPr>
            <a:r>
              <a:rPr lang="en-HU" dirty="0"/>
              <a:t>3. </a:t>
            </a:r>
            <a:r>
              <a:rPr lang="en-US" dirty="0"/>
              <a:t>A</a:t>
            </a:r>
            <a:endParaRPr lang="en-HU" dirty="0"/>
          </a:p>
          <a:p>
            <a:pPr marL="114300" indent="0">
              <a:buNone/>
            </a:pPr>
            <a:r>
              <a:rPr lang="en-HU" dirty="0"/>
              <a:t>4. </a:t>
            </a:r>
            <a:r>
              <a:rPr lang="en-US" dirty="0"/>
              <a:t>D</a:t>
            </a:r>
            <a:endParaRPr lang="en-HU" dirty="0"/>
          </a:p>
          <a:p>
            <a:pPr marL="114300" indent="0">
              <a:buNone/>
            </a:pPr>
            <a:r>
              <a:rPr lang="en-HU" dirty="0"/>
              <a:t>5. </a:t>
            </a:r>
            <a:r>
              <a:rPr lang="en-US" dirty="0"/>
              <a:t>B</a:t>
            </a:r>
            <a:endParaRPr lang="en-HU" dirty="0"/>
          </a:p>
          <a:p>
            <a:pPr marL="114300" indent="0">
              <a:buNone/>
            </a:pPr>
            <a:r>
              <a:rPr lang="en-HU" dirty="0"/>
              <a:t>6. </a:t>
            </a:r>
            <a:r>
              <a:rPr lang="en-US" dirty="0"/>
              <a:t>C</a:t>
            </a:r>
            <a:endParaRPr lang="en-HU" dirty="0"/>
          </a:p>
          <a:p>
            <a:pPr marL="114300" indent="0">
              <a:buNone/>
            </a:pPr>
            <a:r>
              <a:rPr lang="en-HU" dirty="0"/>
              <a:t>7. </a:t>
            </a:r>
            <a:r>
              <a:rPr lang="en-US" dirty="0"/>
              <a:t>C</a:t>
            </a:r>
            <a:endParaRPr lang="en-HU" dirty="0"/>
          </a:p>
          <a:p>
            <a:pPr marL="114300" indent="0">
              <a:buNone/>
            </a:pPr>
            <a:r>
              <a:rPr lang="en-HU" dirty="0"/>
              <a:t>8. </a:t>
            </a:r>
            <a:r>
              <a:rPr lang="en-US" dirty="0"/>
              <a:t>A</a:t>
            </a:r>
            <a:endParaRPr lang="en-HU" dirty="0"/>
          </a:p>
          <a:p>
            <a:pPr marL="114300" indent="0">
              <a:buNone/>
            </a:pPr>
            <a:r>
              <a:rPr lang="en-HU" dirty="0"/>
              <a:t>9. </a:t>
            </a:r>
            <a:r>
              <a:rPr lang="en-US" dirty="0"/>
              <a:t>D</a:t>
            </a:r>
            <a:endParaRPr lang="en-HU" dirty="0"/>
          </a:p>
          <a:p>
            <a:pPr marL="114300" indent="0">
              <a:buNone/>
            </a:pPr>
            <a:r>
              <a:rPr lang="en-HU" dirty="0"/>
              <a:t>10. </a:t>
            </a:r>
            <a:r>
              <a:rPr lang="en-US" dirty="0"/>
              <a:t>A</a:t>
            </a:r>
            <a:endParaRPr lang="en-HU" dirty="0"/>
          </a:p>
          <a:p>
            <a:pPr marL="114300" indent="0">
              <a:buNone/>
            </a:pPr>
            <a:r>
              <a:rPr lang="en-HU" dirty="0"/>
              <a:t>11. A</a:t>
            </a:r>
          </a:p>
        </p:txBody>
      </p:sp>
      <p:sp>
        <p:nvSpPr>
          <p:cNvPr id="4" name="Text Placeholder 2">
            <a:extLst>
              <a:ext uri="{FF2B5EF4-FFF2-40B4-BE49-F238E27FC236}">
                <a16:creationId xmlns:a16="http://schemas.microsoft.com/office/drawing/2014/main" id="{7778E537-21E6-A54A-ACA2-A6627E3B014A}"/>
              </a:ext>
            </a:extLst>
          </p:cNvPr>
          <p:cNvSpPr txBox="1">
            <a:spLocks/>
          </p:cNvSpPr>
          <p:nvPr/>
        </p:nvSpPr>
        <p:spPr>
          <a:xfrm>
            <a:off x="6096000" y="1825625"/>
            <a:ext cx="3493216" cy="4351338"/>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HU" dirty="0"/>
              <a:t>12. C </a:t>
            </a:r>
          </a:p>
          <a:p>
            <a:pPr marL="114300" indent="0">
              <a:buFont typeface="Arial"/>
              <a:buNone/>
            </a:pPr>
            <a:r>
              <a:rPr lang="en-HU" dirty="0"/>
              <a:t>13. D</a:t>
            </a:r>
          </a:p>
          <a:p>
            <a:pPr marL="114300" indent="0">
              <a:buFont typeface="Arial"/>
              <a:buNone/>
            </a:pPr>
            <a:r>
              <a:rPr lang="en-HU" dirty="0"/>
              <a:t>14. B</a:t>
            </a:r>
          </a:p>
          <a:p>
            <a:pPr marL="114300" indent="0">
              <a:buFont typeface="Arial"/>
              <a:buNone/>
            </a:pPr>
            <a:r>
              <a:rPr lang="en-HU" dirty="0"/>
              <a:t>15. A</a:t>
            </a:r>
          </a:p>
          <a:p>
            <a:pPr marL="114300" indent="0">
              <a:buFont typeface="Arial"/>
              <a:buNone/>
            </a:pPr>
            <a:r>
              <a:rPr lang="en-HU" dirty="0"/>
              <a:t>16. A</a:t>
            </a:r>
          </a:p>
          <a:p>
            <a:pPr marL="114300" indent="0">
              <a:buFont typeface="Arial"/>
              <a:buNone/>
            </a:pPr>
            <a:r>
              <a:rPr lang="en-HU" dirty="0"/>
              <a:t>17. C</a:t>
            </a:r>
          </a:p>
          <a:p>
            <a:pPr marL="114300" indent="0">
              <a:buFont typeface="Arial"/>
              <a:buNone/>
            </a:pPr>
            <a:r>
              <a:rPr lang="en-HU" dirty="0"/>
              <a:t>18. B</a:t>
            </a:r>
          </a:p>
          <a:p>
            <a:pPr marL="114300" indent="0">
              <a:buFont typeface="Arial"/>
              <a:buNone/>
            </a:pPr>
            <a:r>
              <a:rPr lang="en-HU" dirty="0"/>
              <a:t>19. C</a:t>
            </a:r>
          </a:p>
          <a:p>
            <a:pPr marL="114300" indent="0">
              <a:buFont typeface="Arial"/>
              <a:buNone/>
            </a:pPr>
            <a:r>
              <a:rPr lang="en-HU" dirty="0"/>
              <a:t>20. D</a:t>
            </a:r>
          </a:p>
          <a:p>
            <a:pPr marL="114300" indent="0">
              <a:buFont typeface="Arial"/>
              <a:buNone/>
            </a:pPr>
            <a:r>
              <a:rPr lang="en-HU" dirty="0"/>
              <a:t>21. A</a:t>
            </a:r>
          </a:p>
          <a:p>
            <a:pPr marL="114300" indent="0">
              <a:buFont typeface="Arial"/>
              <a:buNone/>
            </a:pPr>
            <a:r>
              <a:rPr lang="en-HU" dirty="0"/>
              <a:t>22. D</a:t>
            </a:r>
          </a:p>
        </p:txBody>
      </p:sp>
    </p:spTree>
    <p:extLst>
      <p:ext uri="{BB962C8B-B14F-4D97-AF65-F5344CB8AC3E}">
        <p14:creationId xmlns:p14="http://schemas.microsoft.com/office/powerpoint/2010/main" val="3858392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62F61-22FE-EB4F-81FC-E34062E4DDCB}"/>
              </a:ext>
            </a:extLst>
          </p:cNvPr>
          <p:cNvSpPr>
            <a:spLocks noGrp="1"/>
          </p:cNvSpPr>
          <p:nvPr>
            <p:ph type="title"/>
          </p:nvPr>
        </p:nvSpPr>
        <p:spPr/>
        <p:txBody>
          <a:bodyPr>
            <a:normAutofit/>
          </a:bodyPr>
          <a:lstStyle/>
          <a:p>
            <a:r>
              <a:rPr lang="hu-HU" dirty="0"/>
              <a:t>Felhasznált irodalmi hivatkozások jegyzéke   </a:t>
            </a:r>
            <a:endParaRPr lang="en-HU" dirty="0"/>
          </a:p>
        </p:txBody>
      </p:sp>
      <p:sp>
        <p:nvSpPr>
          <p:cNvPr id="3" name="Text Placeholder 2">
            <a:extLst>
              <a:ext uri="{FF2B5EF4-FFF2-40B4-BE49-F238E27FC236}">
                <a16:creationId xmlns:a16="http://schemas.microsoft.com/office/drawing/2014/main" id="{48D8F1AE-080A-D74D-B7EB-C7B3D62AB0CC}"/>
              </a:ext>
            </a:extLst>
          </p:cNvPr>
          <p:cNvSpPr>
            <a:spLocks noGrp="1"/>
          </p:cNvSpPr>
          <p:nvPr>
            <p:ph type="body" idx="1"/>
          </p:nvPr>
        </p:nvSpPr>
        <p:spPr/>
        <p:txBody>
          <a:bodyPr>
            <a:normAutofit/>
          </a:bodyPr>
          <a:lstStyle/>
          <a:p>
            <a:r>
              <a:rPr lang="en-US" sz="1800" dirty="0"/>
              <a:t>Food and Agriculture Organization. (2004) Family Nutrition Guide. </a:t>
            </a:r>
            <a:r>
              <a:rPr lang="en-US" sz="1800" u="sng" dirty="0">
                <a:solidFill>
                  <a:srgbClr val="0070C0"/>
                </a:solidFill>
                <a:hlinkClick r:id="rId2"/>
              </a:rPr>
              <a:t>http://www.fao.org/3/y5740e/y5740e.pdf</a:t>
            </a:r>
            <a:endParaRPr lang="en-US" sz="1800" u="sng" dirty="0">
              <a:solidFill>
                <a:srgbClr val="0070C0"/>
              </a:solidFill>
            </a:endParaRPr>
          </a:p>
          <a:p>
            <a:r>
              <a:rPr lang="en-US" sz="1800" dirty="0" err="1"/>
              <a:t>Bartusné</a:t>
            </a:r>
            <a:r>
              <a:rPr lang="en-US" sz="1800" dirty="0"/>
              <a:t> Dr. </a:t>
            </a:r>
            <a:r>
              <a:rPr lang="en-US" sz="1800" dirty="0" err="1"/>
              <a:t>Szmodis</a:t>
            </a:r>
            <a:r>
              <a:rPr lang="en-US" sz="1800" dirty="0"/>
              <a:t> </a:t>
            </a:r>
            <a:r>
              <a:rPr lang="en-US" sz="1800" dirty="0" err="1"/>
              <a:t>Márta</a:t>
            </a:r>
            <a:r>
              <a:rPr lang="en-US" sz="1800" dirty="0"/>
              <a:t>. (2018) </a:t>
            </a:r>
            <a:r>
              <a:rPr lang="en-US" sz="1800" dirty="0" err="1"/>
              <a:t>Táplálkozástan</a:t>
            </a:r>
            <a:r>
              <a:rPr lang="en-US" sz="1800" dirty="0">
                <a:solidFill>
                  <a:srgbClr val="0070C0"/>
                </a:solidFill>
              </a:rPr>
              <a:t>.</a:t>
            </a:r>
            <a:r>
              <a:rPr lang="en-US" sz="1800" u="sng" dirty="0">
                <a:solidFill>
                  <a:srgbClr val="0070C0"/>
                </a:solidFill>
              </a:rPr>
              <a:t> https://tf.hu/files/docs/egeszsegtudomanyi-es-sportorvosi-tanszek/T%C3%A1pl%C3%A1koz%C3%A1stan_oktat%C3%A1si_seg%C3%A9danyag.pdf</a:t>
            </a:r>
            <a:endParaRPr lang="hu-HU" sz="1800" u="sng" dirty="0">
              <a:solidFill>
                <a:srgbClr val="0070C0"/>
              </a:solidFill>
            </a:endParaRPr>
          </a:p>
          <a:p>
            <a:r>
              <a:rPr lang="hu-HU" sz="1800" dirty="0"/>
              <a:t>Kuti B, Horacsek M, Szakos D, Kasza Gy. (2021). Élelmiszerek tápérték jelölésének szabályozása az Európai Unióban és Magyarországon : Történeti áttekintés a kezdetektől napjainkig. DOI: 10.52091/EVIK/2021/1-2-HUN</a:t>
            </a:r>
          </a:p>
          <a:p>
            <a:r>
              <a:rPr lang="en-GB" sz="1800" dirty="0"/>
              <a:t>Hammer, J. H., Parent, M. C., Spiker, D. A., &amp; World Health Organization. (2018). Global status report on alcohol and health 2018. In </a:t>
            </a:r>
            <a:r>
              <a:rPr lang="en-GB" sz="1800" i="1" dirty="0"/>
              <a:t>Global status report on alcohol</a:t>
            </a:r>
            <a:r>
              <a:rPr lang="en-GB" sz="1800" dirty="0"/>
              <a:t> (Vol. 65, Issue 1). </a:t>
            </a:r>
            <a:r>
              <a:rPr lang="en-GB" sz="1800" u="sng" dirty="0">
                <a:solidFill>
                  <a:srgbClr val="0070C0"/>
                </a:solidFill>
              </a:rPr>
              <a:t>https://</a:t>
            </a:r>
            <a:r>
              <a:rPr lang="en-GB" sz="1800" u="sng" dirty="0" err="1">
                <a:solidFill>
                  <a:srgbClr val="0070C0"/>
                </a:solidFill>
              </a:rPr>
              <a:t>doi.org</a:t>
            </a:r>
            <a:r>
              <a:rPr lang="en-GB" sz="1800" u="sng" dirty="0">
                <a:solidFill>
                  <a:srgbClr val="0070C0"/>
                </a:solidFill>
              </a:rPr>
              <a:t>/10.1037/cou0000248</a:t>
            </a:r>
            <a:endParaRPr lang="en-HU" sz="1800" u="sng" dirty="0">
              <a:solidFill>
                <a:srgbClr val="0070C0"/>
              </a:solidFill>
            </a:endParaRPr>
          </a:p>
          <a:p>
            <a:r>
              <a:rPr lang="en-GB" sz="1800" dirty="0"/>
              <a:t>Popova, R., &amp; Popov, B. (2017). </a:t>
            </a:r>
            <a:r>
              <a:rPr lang="en-GB" sz="1800" i="1" dirty="0"/>
              <a:t>Positive vs Negative Effects of Alternative Diets*</a:t>
            </a:r>
            <a:r>
              <a:rPr lang="en-GB" sz="1800" dirty="0"/>
              <a:t>. </a:t>
            </a:r>
            <a:r>
              <a:rPr lang="en-GB" sz="1800" i="1" dirty="0"/>
              <a:t>33</a:t>
            </a:r>
            <a:r>
              <a:rPr lang="en-GB" sz="1800" dirty="0"/>
              <a:t>(2).</a:t>
            </a:r>
            <a:endParaRPr lang="en-HU" sz="1800" dirty="0"/>
          </a:p>
          <a:p>
            <a:r>
              <a:rPr lang="en-GB" sz="1800" dirty="0"/>
              <a:t>World Health Organization. (2018). A healthy diet sustainably produced. </a:t>
            </a:r>
            <a:r>
              <a:rPr lang="en-GB" sz="1800" i="1" dirty="0"/>
              <a:t>International Archives of Medicine</a:t>
            </a:r>
            <a:r>
              <a:rPr lang="en-GB" sz="1800" dirty="0"/>
              <a:t>, </a:t>
            </a:r>
            <a:r>
              <a:rPr lang="en-GB" sz="1800" i="1" dirty="0"/>
              <a:t>7</a:t>
            </a:r>
            <a:r>
              <a:rPr lang="en-GB" sz="1800" dirty="0"/>
              <a:t>(1), 21. </a:t>
            </a:r>
            <a:r>
              <a:rPr lang="en-GB" sz="1800" u="sng" dirty="0">
                <a:solidFill>
                  <a:srgbClr val="0070C0"/>
                </a:solidFill>
              </a:rPr>
              <a:t>http://</a:t>
            </a:r>
            <a:r>
              <a:rPr lang="en-GB" sz="1800" u="sng" dirty="0" err="1">
                <a:solidFill>
                  <a:srgbClr val="0070C0"/>
                </a:solidFill>
              </a:rPr>
              <a:t>apps.who.int</a:t>
            </a:r>
            <a:r>
              <a:rPr lang="en-GB" sz="1800" u="sng" dirty="0">
                <a:solidFill>
                  <a:srgbClr val="0070C0"/>
                </a:solidFill>
              </a:rPr>
              <a:t>/iris/bitstream/handle/10665/278948/WHO-NMH-NHD-18.12-eng.pdf?ua=1%0Ahttp://</a:t>
            </a:r>
            <a:r>
              <a:rPr lang="en-GB" sz="1800" u="sng" dirty="0" err="1">
                <a:solidFill>
                  <a:srgbClr val="0070C0"/>
                </a:solidFill>
              </a:rPr>
              <a:t>dx.doi.org</a:t>
            </a:r>
            <a:r>
              <a:rPr lang="en-GB" sz="1800" u="sng" dirty="0">
                <a:solidFill>
                  <a:srgbClr val="0070C0"/>
                </a:solidFill>
              </a:rPr>
              <a:t>/10.1016/j.jand.2016.11.005</a:t>
            </a:r>
            <a:endParaRPr lang="en-HU" sz="1800" u="sng" dirty="0">
              <a:solidFill>
                <a:srgbClr val="0070C0"/>
              </a:solidFill>
            </a:endParaRPr>
          </a:p>
          <a:p>
            <a:r>
              <a:rPr lang="en-GB" sz="1800" dirty="0"/>
              <a:t>(2016). Scientific Opinion on Dietary Reference Values for water. </a:t>
            </a:r>
            <a:r>
              <a:rPr lang="en-GB" sz="1800" i="1" dirty="0"/>
              <a:t>EFSA Journal</a:t>
            </a:r>
            <a:r>
              <a:rPr lang="en-GB" sz="1800" dirty="0"/>
              <a:t>, </a:t>
            </a:r>
            <a:r>
              <a:rPr lang="en-GB" sz="1800" i="1" dirty="0"/>
              <a:t>8</a:t>
            </a:r>
            <a:r>
              <a:rPr lang="en-GB" sz="1800" dirty="0"/>
              <a:t>(3), 1–48. </a:t>
            </a:r>
            <a:r>
              <a:rPr lang="en-GB" sz="1800" dirty="0">
                <a:hlinkClick r:id="rId3"/>
              </a:rPr>
              <a:t>https://doi.org/10.2903/j.efsa.2010.1459</a:t>
            </a:r>
            <a:endParaRPr lang="en-GB" sz="1800" dirty="0"/>
          </a:p>
          <a:p>
            <a:endParaRPr lang="hu-HU" sz="1800" dirty="0">
              <a:highlight>
                <a:srgbClr val="C0C0C0"/>
              </a:highlight>
            </a:endParaRPr>
          </a:p>
          <a:p>
            <a:endParaRPr lang="en-HU" sz="1800" dirty="0"/>
          </a:p>
          <a:p>
            <a:endParaRPr lang="en-HU" sz="1800" dirty="0"/>
          </a:p>
        </p:txBody>
      </p:sp>
    </p:spTree>
    <p:extLst>
      <p:ext uri="{BB962C8B-B14F-4D97-AF65-F5344CB8AC3E}">
        <p14:creationId xmlns:p14="http://schemas.microsoft.com/office/powerpoint/2010/main" val="4288520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62F61-22FE-EB4F-81FC-E34062E4DDCB}"/>
              </a:ext>
            </a:extLst>
          </p:cNvPr>
          <p:cNvSpPr>
            <a:spLocks noGrp="1"/>
          </p:cNvSpPr>
          <p:nvPr>
            <p:ph type="title"/>
          </p:nvPr>
        </p:nvSpPr>
        <p:spPr/>
        <p:txBody>
          <a:bodyPr>
            <a:normAutofit/>
          </a:bodyPr>
          <a:lstStyle/>
          <a:p>
            <a:r>
              <a:rPr lang="hu-HU" dirty="0"/>
              <a:t>Fogalomtár  </a:t>
            </a:r>
            <a:endParaRPr lang="en-HU" dirty="0"/>
          </a:p>
        </p:txBody>
      </p:sp>
      <p:sp>
        <p:nvSpPr>
          <p:cNvPr id="3" name="Text Placeholder 2">
            <a:extLst>
              <a:ext uri="{FF2B5EF4-FFF2-40B4-BE49-F238E27FC236}">
                <a16:creationId xmlns:a16="http://schemas.microsoft.com/office/drawing/2014/main" id="{48D8F1AE-080A-D74D-B7EB-C7B3D62AB0CC}"/>
              </a:ext>
            </a:extLst>
          </p:cNvPr>
          <p:cNvSpPr>
            <a:spLocks noGrp="1"/>
          </p:cNvSpPr>
          <p:nvPr>
            <p:ph type="body" idx="1"/>
          </p:nvPr>
        </p:nvSpPr>
        <p:spPr>
          <a:xfrm>
            <a:off x="321547" y="1532010"/>
            <a:ext cx="11555605" cy="4351338"/>
          </a:xfrm>
        </p:spPr>
        <p:txBody>
          <a:bodyPr>
            <a:normAutofit/>
          </a:bodyPr>
          <a:lstStyle/>
          <a:p>
            <a:endParaRPr lang="hu-HU" sz="1800" dirty="0">
              <a:highlight>
                <a:srgbClr val="C0C0C0"/>
              </a:highlight>
            </a:endParaRPr>
          </a:p>
          <a:p>
            <a:pPr marL="114300" indent="0">
              <a:buNone/>
            </a:pPr>
            <a:endParaRPr lang="en-HU" sz="1800" dirty="0">
              <a:highlight>
                <a:srgbClr val="C0C0C0"/>
              </a:highlight>
            </a:endParaRPr>
          </a:p>
          <a:p>
            <a:endParaRPr lang="hu-HU" sz="1800" dirty="0"/>
          </a:p>
        </p:txBody>
      </p:sp>
      <p:sp>
        <p:nvSpPr>
          <p:cNvPr id="4" name="Text Placeholder 2">
            <a:extLst>
              <a:ext uri="{FF2B5EF4-FFF2-40B4-BE49-F238E27FC236}">
                <a16:creationId xmlns:a16="http://schemas.microsoft.com/office/drawing/2014/main" id="{48D8F1AE-080A-D74D-B7EB-C7B3D62AB0CC}"/>
              </a:ext>
            </a:extLst>
          </p:cNvPr>
          <p:cNvSpPr txBox="1">
            <a:spLocks/>
          </p:cNvSpPr>
          <p:nvPr/>
        </p:nvSpPr>
        <p:spPr>
          <a:xfrm>
            <a:off x="321547" y="1540399"/>
            <a:ext cx="11555605" cy="4351338"/>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just"/>
            <a:r>
              <a:rPr lang="hu-HU" b="1" dirty="0"/>
              <a:t>Testtömeg index (body mass index, BMI): </a:t>
            </a:r>
            <a:r>
              <a:rPr lang="hu-HU" dirty="0"/>
              <a:t>A testtömegindex az egyén testmagasságának és testtömegének arányát méri, és ma széleskörben alkalmazzák a tápláltsági állapot meghatározására. Segítségével megbecsülhetjük, hogy az egyén sovány, túlsúlyos, elhízott vagy egészséges testtömegű. Kiszámítása során a kilogrammban megadott testtömeget osztják a méterben mért testmagasság négyzetével. BMI = testtömeg (kg) / testmagasság </a:t>
            </a:r>
            <a:r>
              <a:rPr lang="hu-HU" baseline="30000" dirty="0"/>
              <a:t>2</a:t>
            </a:r>
            <a:r>
              <a:rPr lang="hu-HU" dirty="0"/>
              <a:t> (m</a:t>
            </a:r>
            <a:r>
              <a:rPr lang="hu-HU" baseline="30000" dirty="0"/>
              <a:t>2</a:t>
            </a:r>
            <a:r>
              <a:rPr lang="hu-HU" dirty="0"/>
              <a:t>).  </a:t>
            </a:r>
          </a:p>
          <a:p>
            <a:pPr algn="just"/>
            <a:r>
              <a:rPr lang="hu-HU" b="1" dirty="0"/>
              <a:t>Glikémiás index (GI): </a:t>
            </a:r>
            <a:r>
              <a:rPr lang="hu-HU" dirty="0"/>
              <a:t>A glikémiás index egy számérték, mely a táplálékok besorolását jelenti egy 0-tól 100-ig terjedő skálán, a vércukorszintre gyakorolt hatásuk alapján. A glikémiás index megmutatja, hogy az adott élelmiszerben lévő szénhidrát milyen gyorsan szívódik fel a szervezetben. Az alacsony glikémiás indexű ételek lassan felszívódó szénhidrátokat tartalmaznak és ezáltal hosszabb ideig tartó teltségérzést okoznak. Ezzel szemben az ételek magas GI-értéke gyorsan felszívódó szénhidrátokat jelez, melyek a vércukorszintet és az inzulinszintet egyaránt gyorsan megemelik. </a:t>
            </a:r>
          </a:p>
          <a:p>
            <a:pPr algn="just"/>
            <a:r>
              <a:rPr lang="hu-HU" b="1" dirty="0"/>
              <a:t>Esszenciális zsírsavak: </a:t>
            </a:r>
            <a:r>
              <a:rPr lang="hu-HU" dirty="0"/>
              <a:t>Az esszenciális (létfontosságú) zsírsavak többszörösen telítetlen molekulák, melyeket a szervezetünk nem tudja előállítani, azonban nélkülözhetetlenek a megfelelő működéshez, így a táplálkozás során kell hozzájutnunk. Ezek a linolsav (omega-6-zsírsav) és a linolénsav (omega-3-zsírsav).</a:t>
            </a:r>
          </a:p>
          <a:p>
            <a:r>
              <a:rPr lang="hu-HU" b="1" dirty="0"/>
              <a:t>Esszenciális aminosavak: </a:t>
            </a:r>
            <a:r>
              <a:rPr lang="hu-HU" dirty="0"/>
              <a:t>Az emberi fehérjék 20 különböző aminosavból épülnek fel, melyek közül 9 (hisztidin, leucin, lizin, metionin, fenilalanin, treonin, triptofán, valin) az ember számára nélkülözhetetlen, mert a szervezet nem vagy csak kis mennyiségben képes előállítani. Ezt a 9 aminosavat összefoglalóan esszenciális aminosavaknak hívjuk.</a:t>
            </a:r>
          </a:p>
          <a:p>
            <a:r>
              <a:rPr lang="en-GB" b="1" dirty="0" err="1"/>
              <a:t>Makrotápanyagok</a:t>
            </a:r>
            <a:r>
              <a:rPr lang="en-GB" b="1" dirty="0"/>
              <a:t>:</a:t>
            </a:r>
            <a:r>
              <a:rPr lang="en-GB" dirty="0"/>
              <a:t> </a:t>
            </a:r>
            <a:r>
              <a:rPr lang="en-GB" dirty="0" err="1"/>
              <a:t>Fehérjék</a:t>
            </a:r>
            <a:r>
              <a:rPr lang="en-GB" dirty="0"/>
              <a:t>, </a:t>
            </a:r>
            <a:r>
              <a:rPr lang="en-GB" dirty="0" err="1"/>
              <a:t>szénhidrátok</a:t>
            </a:r>
            <a:r>
              <a:rPr lang="en-GB" dirty="0"/>
              <a:t> </a:t>
            </a:r>
            <a:r>
              <a:rPr lang="en-GB" dirty="0" err="1"/>
              <a:t>és</a:t>
            </a:r>
            <a:r>
              <a:rPr lang="en-GB" dirty="0"/>
              <a:t> </a:t>
            </a:r>
            <a:r>
              <a:rPr lang="en-GB" dirty="0" err="1"/>
              <a:t>zsírok</a:t>
            </a:r>
            <a:r>
              <a:rPr lang="en-GB" dirty="0"/>
              <a:t>. </a:t>
            </a:r>
            <a:r>
              <a:rPr lang="en-GB" dirty="0" err="1"/>
              <a:t>Ezekre</a:t>
            </a:r>
            <a:r>
              <a:rPr lang="en-GB" dirty="0"/>
              <a:t> </a:t>
            </a:r>
            <a:r>
              <a:rPr lang="en-GB" dirty="0" err="1"/>
              <a:t>az</a:t>
            </a:r>
            <a:r>
              <a:rPr lang="en-GB" dirty="0"/>
              <a:t> </a:t>
            </a:r>
            <a:r>
              <a:rPr lang="en-GB" dirty="0" err="1"/>
              <a:t>energiát</a:t>
            </a:r>
            <a:r>
              <a:rPr lang="en-GB" dirty="0"/>
              <a:t> </a:t>
            </a:r>
            <a:r>
              <a:rPr lang="en-GB" dirty="0" err="1"/>
              <a:t>adó</a:t>
            </a:r>
            <a:r>
              <a:rPr lang="en-GB" dirty="0"/>
              <a:t> </a:t>
            </a:r>
            <a:r>
              <a:rPr lang="en-GB" dirty="0" err="1"/>
              <a:t>tápanyagokra</a:t>
            </a:r>
            <a:r>
              <a:rPr lang="en-GB" dirty="0"/>
              <a:t> </a:t>
            </a:r>
            <a:r>
              <a:rPr lang="en-GB" dirty="0" err="1"/>
              <a:t>nagy</a:t>
            </a:r>
            <a:r>
              <a:rPr lang="en-GB" dirty="0"/>
              <a:t> </a:t>
            </a:r>
            <a:r>
              <a:rPr lang="en-GB" dirty="0" err="1"/>
              <a:t>mennyiségben</a:t>
            </a:r>
            <a:r>
              <a:rPr lang="en-GB" dirty="0"/>
              <a:t> van </a:t>
            </a:r>
            <a:r>
              <a:rPr lang="en-GB" dirty="0" err="1"/>
              <a:t>szüksége</a:t>
            </a:r>
            <a:r>
              <a:rPr lang="en-GB" dirty="0"/>
              <a:t> </a:t>
            </a:r>
            <a:r>
              <a:rPr lang="en-GB" dirty="0" err="1"/>
              <a:t>az</a:t>
            </a:r>
            <a:r>
              <a:rPr lang="en-GB" dirty="0"/>
              <a:t> </a:t>
            </a:r>
            <a:r>
              <a:rPr lang="en-GB" dirty="0" err="1"/>
              <a:t>emberi</a:t>
            </a:r>
            <a:r>
              <a:rPr lang="en-GB" dirty="0"/>
              <a:t> </a:t>
            </a:r>
            <a:r>
              <a:rPr lang="en-GB" dirty="0" err="1"/>
              <a:t>szervezetnek</a:t>
            </a:r>
            <a:r>
              <a:rPr lang="en-GB" dirty="0"/>
              <a:t>. </a:t>
            </a:r>
            <a:endParaRPr lang="hu-HU" dirty="0"/>
          </a:p>
        </p:txBody>
      </p:sp>
    </p:spTree>
    <p:extLst>
      <p:ext uri="{BB962C8B-B14F-4D97-AF65-F5344CB8AC3E}">
        <p14:creationId xmlns:p14="http://schemas.microsoft.com/office/powerpoint/2010/main" val="580561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Témaspecifikus szakmai kérdések</a:t>
            </a:r>
          </a:p>
        </p:txBody>
      </p:sp>
      <p:sp>
        <p:nvSpPr>
          <p:cNvPr id="3" name="Text Placeholder 2"/>
          <p:cNvSpPr>
            <a:spLocks noGrp="1"/>
          </p:cNvSpPr>
          <p:nvPr>
            <p:ph type="body" idx="1"/>
          </p:nvPr>
        </p:nvSpPr>
        <p:spPr>
          <a:xfrm>
            <a:off x="321547" y="1599122"/>
            <a:ext cx="11555605" cy="4351338"/>
          </a:xfrm>
        </p:spPr>
        <p:txBody>
          <a:bodyPr>
            <a:normAutofit fontScale="70000" lnSpcReduction="20000"/>
          </a:bodyPr>
          <a:lstStyle/>
          <a:p>
            <a:r>
              <a:rPr lang="hu-HU" dirty="0"/>
              <a:t>Melyek a táplálkozással összefüggő betegségek?</a:t>
            </a:r>
          </a:p>
          <a:p>
            <a:r>
              <a:rPr lang="hu-HU" dirty="0"/>
              <a:t>Milyen okok állhatnak a mennyiségileg vagy minőségileg elégtelen táplálkozás hátterében?</a:t>
            </a:r>
          </a:p>
          <a:p>
            <a:r>
              <a:rPr lang="hu-HU" dirty="0"/>
              <a:t>Mit nevezünk makrotápanyagoknak és mi a legfontosabb szerepük a szervezetben?</a:t>
            </a:r>
          </a:p>
          <a:p>
            <a:r>
              <a:rPr lang="hu-HU" dirty="0"/>
              <a:t>Melyek a legfontosabb mikrotápanyagok?</a:t>
            </a:r>
            <a:endParaRPr lang="hu-HU" dirty="0">
              <a:highlight>
                <a:srgbClr val="C0C0C0"/>
              </a:highlight>
            </a:endParaRPr>
          </a:p>
          <a:p>
            <a:r>
              <a:rPr lang="hu-HU" dirty="0"/>
              <a:t>Mit mutat meg az élelmiszercímke?</a:t>
            </a:r>
          </a:p>
          <a:p>
            <a:r>
              <a:rPr lang="hu-HU" dirty="0"/>
              <a:t>Melyek a kiegyensúlyozott táplálkozás alapelvei?</a:t>
            </a:r>
          </a:p>
          <a:p>
            <a:r>
              <a:rPr lang="hu-HU" dirty="0"/>
              <a:t>Miért fontos a folyadékfogyasztás (hidratáció)?</a:t>
            </a:r>
          </a:p>
          <a:p>
            <a:r>
              <a:rPr lang="hu-HU" dirty="0"/>
              <a:t>Milyen egészségügyi kockázatokat hordoz az alkoholfogyasztás?</a:t>
            </a:r>
          </a:p>
          <a:p>
            <a:r>
              <a:rPr lang="hu-HU" dirty="0"/>
              <a:t>Melyek a jelenleg érvényben lévő táplálkozási ajánlások?</a:t>
            </a:r>
          </a:p>
          <a:p>
            <a:r>
              <a:rPr lang="hu-HU" dirty="0"/>
              <a:t>Hogyan étkezzünk fenntarthatóan?</a:t>
            </a:r>
          </a:p>
          <a:p>
            <a:r>
              <a:rPr lang="hu-HU" dirty="0"/>
              <a:t>Miben térnek el az alternatív táplálkozási irányzatok a szakemberek táplálkozási ajánlásaitól?</a:t>
            </a:r>
          </a:p>
          <a:p>
            <a:r>
              <a:rPr lang="hu-HU" dirty="0"/>
              <a:t>Hogyan szerezzünk megbízható információt a táplálkozásról az online térben?</a:t>
            </a:r>
          </a:p>
        </p:txBody>
      </p:sp>
    </p:spTree>
    <p:extLst>
      <p:ext uri="{BB962C8B-B14F-4D97-AF65-F5344CB8AC3E}">
        <p14:creationId xmlns:p14="http://schemas.microsoft.com/office/powerpoint/2010/main" val="3437787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62F61-22FE-EB4F-81FC-E34062E4DDCB}"/>
              </a:ext>
            </a:extLst>
          </p:cNvPr>
          <p:cNvSpPr>
            <a:spLocks noGrp="1"/>
          </p:cNvSpPr>
          <p:nvPr>
            <p:ph type="title"/>
          </p:nvPr>
        </p:nvSpPr>
        <p:spPr/>
        <p:txBody>
          <a:bodyPr>
            <a:normAutofit/>
          </a:bodyPr>
          <a:lstStyle/>
          <a:p>
            <a:r>
              <a:rPr lang="hu-HU" dirty="0"/>
              <a:t>Fogalomtár  </a:t>
            </a:r>
            <a:endParaRPr lang="en-HU" dirty="0"/>
          </a:p>
        </p:txBody>
      </p:sp>
      <p:sp>
        <p:nvSpPr>
          <p:cNvPr id="3" name="Text Placeholder 2">
            <a:extLst>
              <a:ext uri="{FF2B5EF4-FFF2-40B4-BE49-F238E27FC236}">
                <a16:creationId xmlns:a16="http://schemas.microsoft.com/office/drawing/2014/main" id="{48D8F1AE-080A-D74D-B7EB-C7B3D62AB0CC}"/>
              </a:ext>
            </a:extLst>
          </p:cNvPr>
          <p:cNvSpPr>
            <a:spLocks noGrp="1"/>
          </p:cNvSpPr>
          <p:nvPr>
            <p:ph type="body" idx="1"/>
          </p:nvPr>
        </p:nvSpPr>
        <p:spPr>
          <a:xfrm>
            <a:off x="321547" y="1540399"/>
            <a:ext cx="11555605" cy="4351338"/>
          </a:xfrm>
        </p:spPr>
        <p:txBody>
          <a:bodyPr>
            <a:normAutofit fontScale="62500" lnSpcReduction="20000"/>
          </a:bodyPr>
          <a:lstStyle/>
          <a:p>
            <a:pPr algn="just"/>
            <a:r>
              <a:rPr lang="en-GB" b="1" dirty="0" err="1"/>
              <a:t>Mikrotápanyagok</a:t>
            </a:r>
            <a:r>
              <a:rPr lang="en-GB" b="1" dirty="0"/>
              <a:t>: </a:t>
            </a:r>
            <a:r>
              <a:rPr lang="en-GB" dirty="0" err="1"/>
              <a:t>Vitaminok</a:t>
            </a:r>
            <a:r>
              <a:rPr lang="en-GB" dirty="0"/>
              <a:t>, </a:t>
            </a:r>
            <a:r>
              <a:rPr lang="en-GB" dirty="0" err="1"/>
              <a:t>ásványi</a:t>
            </a:r>
            <a:r>
              <a:rPr lang="en-GB" dirty="0"/>
              <a:t> </a:t>
            </a:r>
            <a:r>
              <a:rPr lang="en-GB" dirty="0" err="1"/>
              <a:t>anyagok</a:t>
            </a:r>
            <a:r>
              <a:rPr lang="en-GB" dirty="0"/>
              <a:t> </a:t>
            </a:r>
            <a:r>
              <a:rPr lang="en-GB" dirty="0" err="1"/>
              <a:t>és</a:t>
            </a:r>
            <a:r>
              <a:rPr lang="en-GB" dirty="0"/>
              <a:t> </a:t>
            </a:r>
            <a:r>
              <a:rPr lang="en-GB" dirty="0" err="1"/>
              <a:t>nyomelemek</a:t>
            </a:r>
            <a:r>
              <a:rPr lang="en-GB" dirty="0"/>
              <a:t>. </a:t>
            </a:r>
            <a:r>
              <a:rPr lang="en-GB" dirty="0" err="1"/>
              <a:t>Ezekre</a:t>
            </a:r>
            <a:r>
              <a:rPr lang="en-GB" dirty="0"/>
              <a:t> a </a:t>
            </a:r>
            <a:r>
              <a:rPr lang="en-GB" dirty="0" err="1"/>
              <a:t>tápanyagokra</a:t>
            </a:r>
            <a:r>
              <a:rPr lang="en-GB" dirty="0"/>
              <a:t> a </a:t>
            </a:r>
            <a:r>
              <a:rPr lang="en-GB" dirty="0" err="1"/>
              <a:t>makrotápanyagokhoz</a:t>
            </a:r>
            <a:r>
              <a:rPr lang="en-GB" dirty="0"/>
              <a:t> </a:t>
            </a:r>
            <a:r>
              <a:rPr lang="en-GB" dirty="0" err="1"/>
              <a:t>képest</a:t>
            </a:r>
            <a:r>
              <a:rPr lang="en-GB" dirty="0"/>
              <a:t> </a:t>
            </a:r>
            <a:r>
              <a:rPr lang="en-GB" dirty="0" err="1"/>
              <a:t>jóval</a:t>
            </a:r>
            <a:r>
              <a:rPr lang="en-GB" dirty="0"/>
              <a:t> </a:t>
            </a:r>
            <a:r>
              <a:rPr lang="en-GB" dirty="0" err="1"/>
              <a:t>kisebb</a:t>
            </a:r>
            <a:r>
              <a:rPr lang="en-GB" dirty="0"/>
              <a:t> </a:t>
            </a:r>
            <a:r>
              <a:rPr lang="en-GB" dirty="0" err="1"/>
              <a:t>mennyiségben</a:t>
            </a:r>
            <a:r>
              <a:rPr lang="en-GB" dirty="0"/>
              <a:t> van </a:t>
            </a:r>
            <a:r>
              <a:rPr lang="en-GB" dirty="0" err="1"/>
              <a:t>szüksége</a:t>
            </a:r>
            <a:r>
              <a:rPr lang="en-GB" dirty="0"/>
              <a:t> </a:t>
            </a:r>
            <a:r>
              <a:rPr lang="en-GB" dirty="0" err="1"/>
              <a:t>az</a:t>
            </a:r>
            <a:r>
              <a:rPr lang="en-GB" dirty="0"/>
              <a:t> </a:t>
            </a:r>
            <a:r>
              <a:rPr lang="en-GB" dirty="0" err="1"/>
              <a:t>emberi</a:t>
            </a:r>
            <a:r>
              <a:rPr lang="en-GB" dirty="0"/>
              <a:t> </a:t>
            </a:r>
            <a:r>
              <a:rPr lang="en-GB" dirty="0" err="1"/>
              <a:t>szervezetnek</a:t>
            </a:r>
            <a:r>
              <a:rPr lang="en-GB" dirty="0"/>
              <a:t>.</a:t>
            </a:r>
            <a:endParaRPr lang="hu-HU" b="1" dirty="0"/>
          </a:p>
          <a:p>
            <a:pPr algn="just"/>
            <a:r>
              <a:rPr lang="hu-HU" b="1" dirty="0"/>
              <a:t>Fenntarthatóság: </a:t>
            </a:r>
            <a:r>
              <a:rPr lang="hu-HU" dirty="0"/>
              <a:t>A fenntarthatóság egy rendszer hosszú távú fennmaradást biztosító kialakítását jelenti. </a:t>
            </a:r>
          </a:p>
          <a:p>
            <a:pPr algn="just"/>
            <a:r>
              <a:rPr lang="hu-HU" b="1" dirty="0"/>
              <a:t>Szezonalitás: </a:t>
            </a:r>
            <a:r>
              <a:rPr lang="hu-HU" dirty="0"/>
              <a:t>A szezonalitás a táplálkozásban azt jelenti, hogy az adott évszaknak megfelelő terményeket fogyasztjuk.</a:t>
            </a:r>
          </a:p>
          <a:p>
            <a:pPr algn="just"/>
            <a:r>
              <a:rPr lang="hu-HU" b="1" dirty="0"/>
              <a:t>Kiegyensúlyozott étrend: </a:t>
            </a:r>
            <a:r>
              <a:rPr lang="hu-HU" dirty="0"/>
              <a:t>A szakemberek ajánlása szerint a kiegyensúlyozott étrendre a következők jellemzőek:</a:t>
            </a:r>
          </a:p>
          <a:p>
            <a:pPr lvl="1" algn="just"/>
            <a:r>
              <a:rPr lang="hu-HU" sz="2900" dirty="0"/>
              <a:t>Érvényesül az energiaegyensúly szabálya, tehát a táplálékkal bevitt kalóriamennyiség megegyezik a felhasznált kalóriamennyiséggel.</a:t>
            </a:r>
          </a:p>
          <a:p>
            <a:pPr lvl="1" algn="just"/>
            <a:r>
              <a:rPr lang="hu-HU" sz="2900" dirty="0"/>
              <a:t>A makrotápanyagok kiegyensúlyozott arányban vannak jelen az étrendben: fehérjékből 10-15, zsírokból és olajokból 15-30, szénhidrátokból 50-55 energiaszázalékot (E %) javasolt fogyasztani.</a:t>
            </a:r>
          </a:p>
          <a:p>
            <a:pPr lvl="1" algn="just"/>
            <a:r>
              <a:rPr lang="hu-HU" sz="2900" dirty="0"/>
              <a:t>Változatosan van összeállítva az étrend az egy hét viszonylatában elfogyasztott élelmiszerek tekintetében.</a:t>
            </a:r>
            <a:endParaRPr lang="hu-HU" sz="2900" b="1" dirty="0"/>
          </a:p>
          <a:p>
            <a:pPr algn="just"/>
            <a:r>
              <a:rPr lang="hu-HU" b="1" dirty="0"/>
              <a:t>Teljes értékű fehérje: </a:t>
            </a:r>
            <a:r>
              <a:rPr lang="hu-HU" dirty="0"/>
              <a:t>Teljes értékű fehérjeforrásnak számítanak például a húsok (pl. csirke, pulyka, sertés, borjú), felvágottak (pl. sonka, csemege karaj, virsli), tejtermékek (pl. körözött, joghurt, kefir, sajtok), tej és tejes italok (pl. turmixok, kakaó), tojásételek (pl. rántotta, főtt tojás), halak (pl. szardínia, tonhal, lazac) és a szója.</a:t>
            </a:r>
          </a:p>
          <a:p>
            <a:pPr algn="just"/>
            <a:r>
              <a:rPr lang="hu-HU" b="1" dirty="0"/>
              <a:t>Teljes értékű / teljes kiőrlésű gabona: </a:t>
            </a:r>
            <a:r>
              <a:rPr lang="hu-HU" dirty="0"/>
              <a:t>Teljes értékűnek akkor tekinthető egy gabona, ha a teljes gabonaszemet tartalmazza, ilyenek például a zabpehely, quinoa, barna rizs, vadrizs, köles, hajdina, árpa és azok a lisztek, amik a teljes gabonaszem őrlésével készülnek. </a:t>
            </a:r>
          </a:p>
        </p:txBody>
      </p:sp>
    </p:spTree>
    <p:extLst>
      <p:ext uri="{BB962C8B-B14F-4D97-AF65-F5344CB8AC3E}">
        <p14:creationId xmlns:p14="http://schemas.microsoft.com/office/powerpoint/2010/main" val="869130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E5AC-1BB4-A849-A7A7-5B6A0F82C7B4}"/>
              </a:ext>
            </a:extLst>
          </p:cNvPr>
          <p:cNvSpPr>
            <a:spLocks noGrp="1"/>
          </p:cNvSpPr>
          <p:nvPr>
            <p:ph type="title"/>
          </p:nvPr>
        </p:nvSpPr>
        <p:spPr/>
        <p:txBody>
          <a:bodyPr/>
          <a:lstStyle/>
          <a:p>
            <a:r>
              <a:rPr lang="hu-HU" dirty="0"/>
              <a:t>TAG-</a:t>
            </a:r>
            <a:r>
              <a:rPr lang="hu-HU" dirty="0" err="1"/>
              <a:t>ek</a:t>
            </a:r>
            <a:endParaRPr lang="en-HU" dirty="0"/>
          </a:p>
        </p:txBody>
      </p:sp>
      <p:sp>
        <p:nvSpPr>
          <p:cNvPr id="3" name="Text Placeholder 2">
            <a:extLst>
              <a:ext uri="{FF2B5EF4-FFF2-40B4-BE49-F238E27FC236}">
                <a16:creationId xmlns:a16="http://schemas.microsoft.com/office/drawing/2014/main" id="{852D09FF-6462-9B44-BF2C-5986957129B1}"/>
              </a:ext>
            </a:extLst>
          </p:cNvPr>
          <p:cNvSpPr>
            <a:spLocks noGrp="1"/>
          </p:cNvSpPr>
          <p:nvPr>
            <p:ph type="body" idx="1"/>
          </p:nvPr>
        </p:nvSpPr>
        <p:spPr/>
        <p:txBody>
          <a:bodyPr>
            <a:normAutofit fontScale="92500" lnSpcReduction="10000"/>
          </a:bodyPr>
          <a:lstStyle/>
          <a:p>
            <a:pPr lvl="0"/>
            <a:r>
              <a:rPr lang="hu-HU" dirty="0"/>
              <a:t>táplálkozás-függő betegségek</a:t>
            </a:r>
            <a:endParaRPr lang="en-US" dirty="0"/>
          </a:p>
          <a:p>
            <a:pPr lvl="0"/>
            <a:r>
              <a:rPr lang="hu-HU" dirty="0"/>
              <a:t>makrotápanyagok</a:t>
            </a:r>
            <a:endParaRPr lang="en-US" dirty="0"/>
          </a:p>
          <a:p>
            <a:pPr lvl="0"/>
            <a:r>
              <a:rPr lang="hu-HU" dirty="0"/>
              <a:t>mikrotápanyagok</a:t>
            </a:r>
            <a:endParaRPr lang="en-US" dirty="0"/>
          </a:p>
          <a:p>
            <a:pPr lvl="0"/>
            <a:r>
              <a:rPr lang="hu-HU" dirty="0"/>
              <a:t>élelmiszercímke</a:t>
            </a:r>
            <a:endParaRPr lang="en-US" dirty="0"/>
          </a:p>
          <a:p>
            <a:pPr lvl="0"/>
            <a:r>
              <a:rPr lang="hu-HU" dirty="0"/>
              <a:t>kiegyensúlyozott táplálkozás</a:t>
            </a:r>
            <a:endParaRPr lang="en-US" dirty="0"/>
          </a:p>
          <a:p>
            <a:pPr lvl="0"/>
            <a:r>
              <a:rPr lang="hu-HU" dirty="0"/>
              <a:t>fenntarthatóság</a:t>
            </a:r>
            <a:endParaRPr lang="en-US" dirty="0"/>
          </a:p>
          <a:p>
            <a:pPr lvl="0"/>
            <a:r>
              <a:rPr lang="hu-HU" dirty="0"/>
              <a:t>hidratáció</a:t>
            </a:r>
            <a:endParaRPr lang="en-US" dirty="0"/>
          </a:p>
          <a:p>
            <a:pPr lvl="0"/>
            <a:r>
              <a:rPr lang="hu-HU" dirty="0"/>
              <a:t>alkoholfogyasztás</a:t>
            </a:r>
            <a:endParaRPr lang="en-US" dirty="0"/>
          </a:p>
          <a:p>
            <a:pPr lvl="0"/>
            <a:r>
              <a:rPr lang="hu-HU" dirty="0"/>
              <a:t>egészség</a:t>
            </a:r>
            <a:endParaRPr lang="en-US" dirty="0"/>
          </a:p>
        </p:txBody>
      </p:sp>
    </p:spTree>
    <p:extLst>
      <p:ext uri="{BB962C8B-B14F-4D97-AF65-F5344CB8AC3E}">
        <p14:creationId xmlns:p14="http://schemas.microsoft.com/office/powerpoint/2010/main" val="3188917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Miért fontos az egészséges táplálkozás?</a:t>
            </a:r>
          </a:p>
        </p:txBody>
      </p:sp>
      <p:sp>
        <p:nvSpPr>
          <p:cNvPr id="3" name="Text Placeholder 2"/>
          <p:cNvSpPr>
            <a:spLocks noGrp="1"/>
          </p:cNvSpPr>
          <p:nvPr>
            <p:ph type="body" idx="1"/>
          </p:nvPr>
        </p:nvSpPr>
        <p:spPr>
          <a:xfrm>
            <a:off x="5486399" y="1919235"/>
            <a:ext cx="4538239" cy="585840"/>
          </a:xfrm>
        </p:spPr>
        <p:txBody>
          <a:bodyPr>
            <a:normAutofit/>
          </a:bodyPr>
          <a:lstStyle/>
          <a:p>
            <a:pPr lvl="1"/>
            <a:r>
              <a:rPr lang="hu-HU" sz="2800" dirty="0"/>
              <a:t>Hosszabb távon</a:t>
            </a:r>
          </a:p>
        </p:txBody>
      </p:sp>
      <p:sp>
        <p:nvSpPr>
          <p:cNvPr id="8" name="Text Placeholder 7"/>
          <p:cNvSpPr>
            <a:spLocks noGrp="1"/>
          </p:cNvSpPr>
          <p:nvPr>
            <p:ph type="body" idx="2"/>
          </p:nvPr>
        </p:nvSpPr>
        <p:spPr/>
        <p:txBody>
          <a:bodyPr>
            <a:normAutofit/>
          </a:bodyPr>
          <a:lstStyle/>
          <a:p>
            <a:r>
              <a:rPr lang="hu-HU" sz="2400" dirty="0"/>
              <a:t>Szív- és érrendszeri betegségek</a:t>
            </a:r>
          </a:p>
          <a:p>
            <a:r>
              <a:rPr lang="hu-HU" sz="2400" dirty="0"/>
              <a:t>Cukorbetegség</a:t>
            </a:r>
          </a:p>
          <a:p>
            <a:r>
              <a:rPr lang="hu-HU" sz="2400" dirty="0"/>
              <a:t>Magas vérnyomás</a:t>
            </a:r>
          </a:p>
          <a:p>
            <a:r>
              <a:rPr lang="hu-HU" sz="2400" dirty="0"/>
              <a:t>Egyes daganatok</a:t>
            </a:r>
          </a:p>
        </p:txBody>
      </p:sp>
      <p:sp>
        <p:nvSpPr>
          <p:cNvPr id="9" name="Text Placeholder 8"/>
          <p:cNvSpPr>
            <a:spLocks noGrp="1"/>
          </p:cNvSpPr>
          <p:nvPr>
            <p:ph type="body" idx="3"/>
          </p:nvPr>
        </p:nvSpPr>
        <p:spPr>
          <a:xfrm>
            <a:off x="143747" y="1909187"/>
            <a:ext cx="5672852" cy="595888"/>
          </a:xfrm>
        </p:spPr>
        <p:txBody>
          <a:bodyPr>
            <a:noAutofit/>
          </a:bodyPr>
          <a:lstStyle/>
          <a:p>
            <a:r>
              <a:rPr lang="hu-HU" sz="2800" dirty="0"/>
              <a:t>Rövidebb távon</a:t>
            </a:r>
          </a:p>
        </p:txBody>
      </p:sp>
      <p:sp>
        <p:nvSpPr>
          <p:cNvPr id="10" name="Text Placeholder 9"/>
          <p:cNvSpPr>
            <a:spLocks noGrp="1"/>
          </p:cNvSpPr>
          <p:nvPr>
            <p:ph type="body" idx="4"/>
          </p:nvPr>
        </p:nvSpPr>
        <p:spPr/>
        <p:txBody>
          <a:bodyPr/>
          <a:lstStyle/>
          <a:p>
            <a:r>
              <a:rPr lang="hu-HU" sz="2400" dirty="0"/>
              <a:t>Alultápláltság</a:t>
            </a:r>
          </a:p>
          <a:p>
            <a:pPr marL="457200" lvl="1">
              <a:spcBef>
                <a:spcPts val="1000"/>
              </a:spcBef>
            </a:pPr>
            <a:r>
              <a:rPr lang="hu-HU" dirty="0"/>
              <a:t>Elhízás</a:t>
            </a:r>
          </a:p>
          <a:p>
            <a:pPr marL="457200" lvl="1">
              <a:spcBef>
                <a:spcPts val="1000"/>
              </a:spcBef>
            </a:pPr>
            <a:r>
              <a:rPr lang="hu-HU" dirty="0"/>
              <a:t>Tápanyaghiányok</a:t>
            </a:r>
          </a:p>
          <a:p>
            <a:pPr marL="457200" lvl="1">
              <a:spcBef>
                <a:spcPts val="1000"/>
              </a:spcBef>
            </a:pPr>
            <a:endParaRPr lang="hu-HU" dirty="0"/>
          </a:p>
          <a:p>
            <a:endParaRPr lang="hu-HU" dirty="0"/>
          </a:p>
          <a:p>
            <a:endParaRPr lang="hu-HU" dirty="0"/>
          </a:p>
        </p:txBody>
      </p:sp>
      <p:sp>
        <p:nvSpPr>
          <p:cNvPr id="11" name="TextBox 10"/>
          <p:cNvSpPr txBox="1"/>
          <p:nvPr/>
        </p:nvSpPr>
        <p:spPr>
          <a:xfrm>
            <a:off x="4669133" y="1585519"/>
            <a:ext cx="461665" cy="4201472"/>
          </a:xfrm>
          <a:prstGeom prst="rect">
            <a:avLst/>
          </a:prstGeom>
          <a:noFill/>
        </p:spPr>
        <p:txBody>
          <a:bodyPr vert="vert270" wrap="square" rtlCol="0">
            <a:spAutoFit/>
          </a:bodyPr>
          <a:lstStyle/>
          <a:p>
            <a:pPr algn="ctr"/>
            <a:r>
              <a:rPr lang="hu-HU" sz="1800" dirty="0"/>
              <a:t>Táplálkozással összefüggő betegségek</a:t>
            </a:r>
          </a:p>
        </p:txBody>
      </p:sp>
      <p:sp>
        <p:nvSpPr>
          <p:cNvPr id="12" name="Right Arrow 11"/>
          <p:cNvSpPr/>
          <p:nvPr/>
        </p:nvSpPr>
        <p:spPr>
          <a:xfrm>
            <a:off x="3736323" y="2827090"/>
            <a:ext cx="755009" cy="587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3" name="Right Arrow 12"/>
          <p:cNvSpPr/>
          <p:nvPr/>
        </p:nvSpPr>
        <p:spPr>
          <a:xfrm rot="10800000">
            <a:off x="5308599" y="2827090"/>
            <a:ext cx="755009" cy="587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Tree>
    <p:extLst>
      <p:ext uri="{BB962C8B-B14F-4D97-AF65-F5344CB8AC3E}">
        <p14:creationId xmlns:p14="http://schemas.microsoft.com/office/powerpoint/2010/main" val="1992896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hu-HU" dirty="0"/>
              <a:t>Táplálkozással összefüggő betegségek I.</a:t>
            </a:r>
          </a:p>
        </p:txBody>
      </p:sp>
      <p:sp>
        <p:nvSpPr>
          <p:cNvPr id="8" name="Text Placeholder 7"/>
          <p:cNvSpPr>
            <a:spLocks noGrp="1"/>
          </p:cNvSpPr>
          <p:nvPr>
            <p:ph type="body" idx="1"/>
          </p:nvPr>
        </p:nvSpPr>
        <p:spPr>
          <a:xfrm>
            <a:off x="118349" y="1690688"/>
            <a:ext cx="7603251" cy="4351338"/>
          </a:xfrm>
        </p:spPr>
        <p:txBody>
          <a:bodyPr>
            <a:normAutofit/>
          </a:bodyPr>
          <a:lstStyle/>
          <a:p>
            <a:r>
              <a:rPr lang="hu-HU" sz="2400" b="1" dirty="0"/>
              <a:t>Alultápláltság, soványság </a:t>
            </a:r>
            <a:r>
              <a:rPr lang="hu-HU" sz="2400" dirty="0"/>
              <a:t>– Ha a szervezet nem jut megfelelő </a:t>
            </a:r>
            <a:r>
              <a:rPr lang="hu-HU" sz="2400" i="1" dirty="0"/>
              <a:t>mennyiségű</a:t>
            </a:r>
            <a:r>
              <a:rPr lang="hu-HU" sz="2400" dirty="0"/>
              <a:t> táplálékhoz, az rövidebb távon alultápláltságot, hosszabb távon soványságot (súlyosabb forma) eredményezhet. </a:t>
            </a:r>
          </a:p>
          <a:p>
            <a:r>
              <a:rPr lang="hu-HU" sz="2400" b="1" dirty="0"/>
              <a:t>Túlsúly, elhízás </a:t>
            </a:r>
            <a:r>
              <a:rPr lang="hu-HU" sz="2400" dirty="0"/>
              <a:t>–</a:t>
            </a:r>
            <a:r>
              <a:rPr lang="hu-HU" sz="2400" b="1" dirty="0"/>
              <a:t> </a:t>
            </a:r>
            <a:r>
              <a:rPr lang="hu-HU" sz="2400" dirty="0"/>
              <a:t>Az életmódhoz képest túlzott </a:t>
            </a:r>
            <a:r>
              <a:rPr lang="hu-HU" sz="2400" i="1" dirty="0"/>
              <a:t>mennyiségű</a:t>
            </a:r>
            <a:r>
              <a:rPr lang="hu-HU" sz="2400" dirty="0"/>
              <a:t> táplálék és energia fogyasztása kóros zsírfelhalmozódáshoz vezet.</a:t>
            </a:r>
            <a:endParaRPr lang="hu-HU" sz="2400" b="1" dirty="0"/>
          </a:p>
          <a:p>
            <a:r>
              <a:rPr lang="hu-HU" sz="2400" b="1" dirty="0"/>
              <a:t>Tápanyaghiányok</a:t>
            </a:r>
            <a:r>
              <a:rPr lang="hu-HU" sz="2400" dirty="0"/>
              <a:t> - Ha a szervezet nem jut megfelelő </a:t>
            </a:r>
            <a:r>
              <a:rPr lang="hu-HU" sz="2400" i="1" dirty="0"/>
              <a:t>minőségű</a:t>
            </a:r>
            <a:r>
              <a:rPr lang="hu-HU" sz="2400" dirty="0"/>
              <a:t> táplálékhoz, az különböző típusú tápanyagok hiányához vezethet.</a:t>
            </a:r>
          </a:p>
        </p:txBody>
      </p:sp>
      <p:graphicFrame>
        <p:nvGraphicFramePr>
          <p:cNvPr id="11" name="Table 10"/>
          <p:cNvGraphicFramePr>
            <a:graphicFrameLocks noGrp="1"/>
          </p:cNvGraphicFramePr>
          <p:nvPr/>
        </p:nvGraphicFramePr>
        <p:xfrm>
          <a:off x="7745419" y="1890881"/>
          <a:ext cx="4131733" cy="3844438"/>
        </p:xfrm>
        <a:graphic>
          <a:graphicData uri="http://schemas.openxmlformats.org/drawingml/2006/table">
            <a:tbl>
              <a:tblPr firstRow="1" firstCol="1" bandRow="1">
                <a:tableStyleId>{5C22544A-7EE6-4342-B048-85BDC9FD1C3A}</a:tableStyleId>
              </a:tblPr>
              <a:tblGrid>
                <a:gridCol w="1839912">
                  <a:extLst>
                    <a:ext uri="{9D8B030D-6E8A-4147-A177-3AD203B41FA5}">
                      <a16:colId xmlns:a16="http://schemas.microsoft.com/office/drawing/2014/main" val="3236681184"/>
                    </a:ext>
                  </a:extLst>
                </a:gridCol>
                <a:gridCol w="2291821">
                  <a:extLst>
                    <a:ext uri="{9D8B030D-6E8A-4147-A177-3AD203B41FA5}">
                      <a16:colId xmlns:a16="http://schemas.microsoft.com/office/drawing/2014/main" val="1992041547"/>
                    </a:ext>
                  </a:extLst>
                </a:gridCol>
              </a:tblGrid>
              <a:tr h="664483">
                <a:tc>
                  <a:txBody>
                    <a:bodyPr/>
                    <a:lstStyle/>
                    <a:p>
                      <a:pPr algn="just">
                        <a:lnSpc>
                          <a:spcPct val="150000"/>
                        </a:lnSpc>
                        <a:spcAft>
                          <a:spcPts val="0"/>
                        </a:spcAft>
                      </a:pPr>
                      <a:r>
                        <a:rPr lang="hu-HU" sz="1600" dirty="0">
                          <a:effectLst/>
                        </a:rPr>
                        <a:t>Testtömegindex (kg/m²)</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hu-HU" sz="1600">
                          <a:effectLst/>
                        </a:rPr>
                        <a:t>Besorolás</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42575813"/>
                  </a:ext>
                </a:extLst>
              </a:tr>
              <a:tr h="353540">
                <a:tc>
                  <a:txBody>
                    <a:bodyPr/>
                    <a:lstStyle/>
                    <a:p>
                      <a:pPr algn="just">
                        <a:lnSpc>
                          <a:spcPct val="150000"/>
                        </a:lnSpc>
                        <a:spcAft>
                          <a:spcPts val="0"/>
                        </a:spcAft>
                      </a:pPr>
                      <a:r>
                        <a:rPr lang="hu-HU" sz="1600">
                          <a:effectLst/>
                        </a:rPr>
                        <a:t>&lt; 16</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hu-HU" sz="1600">
                          <a:effectLst/>
                        </a:rPr>
                        <a:t>súlyos soványság</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87838040"/>
                  </a:ext>
                </a:extLst>
              </a:tr>
              <a:tr h="411726">
                <a:tc>
                  <a:txBody>
                    <a:bodyPr/>
                    <a:lstStyle/>
                    <a:p>
                      <a:pPr algn="just">
                        <a:lnSpc>
                          <a:spcPct val="150000"/>
                        </a:lnSpc>
                        <a:spcAft>
                          <a:spcPts val="0"/>
                        </a:spcAft>
                      </a:pPr>
                      <a:r>
                        <a:rPr lang="hu-HU" sz="1600">
                          <a:effectLst/>
                        </a:rPr>
                        <a:t>16 – 16,99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hu-HU" sz="1600">
                          <a:effectLst/>
                        </a:rPr>
                        <a:t>mérsékelt soványság</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66329520"/>
                  </a:ext>
                </a:extLst>
              </a:tr>
              <a:tr h="353540">
                <a:tc>
                  <a:txBody>
                    <a:bodyPr/>
                    <a:lstStyle/>
                    <a:p>
                      <a:pPr algn="just">
                        <a:lnSpc>
                          <a:spcPct val="150000"/>
                        </a:lnSpc>
                        <a:spcAft>
                          <a:spcPts val="0"/>
                        </a:spcAft>
                      </a:pPr>
                      <a:r>
                        <a:rPr lang="hu-HU" sz="1600">
                          <a:effectLst/>
                        </a:rPr>
                        <a:t>17 – 18,49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hu-HU" sz="1600">
                          <a:effectLst/>
                        </a:rPr>
                        <a:t>enyhe soványság</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35252799"/>
                  </a:ext>
                </a:extLst>
              </a:tr>
              <a:tr h="353540">
                <a:tc>
                  <a:txBody>
                    <a:bodyPr/>
                    <a:lstStyle/>
                    <a:p>
                      <a:pPr algn="just">
                        <a:lnSpc>
                          <a:spcPct val="150000"/>
                        </a:lnSpc>
                        <a:spcAft>
                          <a:spcPts val="0"/>
                        </a:spcAft>
                      </a:pPr>
                      <a:r>
                        <a:rPr lang="hu-HU" sz="1600">
                          <a:effectLst/>
                        </a:rPr>
                        <a:t>18,5 – 24,99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hu-HU" sz="1600">
                          <a:effectLst/>
                        </a:rPr>
                        <a:t>normális testsúly</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99565946"/>
                  </a:ext>
                </a:extLst>
              </a:tr>
              <a:tr h="353540">
                <a:tc>
                  <a:txBody>
                    <a:bodyPr/>
                    <a:lstStyle/>
                    <a:p>
                      <a:pPr algn="just">
                        <a:lnSpc>
                          <a:spcPct val="150000"/>
                        </a:lnSpc>
                        <a:spcAft>
                          <a:spcPts val="0"/>
                        </a:spcAft>
                      </a:pPr>
                      <a:r>
                        <a:rPr lang="hu-HU" sz="1600">
                          <a:effectLst/>
                        </a:rPr>
                        <a:t>25 – 29,99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hu-HU" sz="1600">
                          <a:effectLst/>
                        </a:rPr>
                        <a:t>túlsúlyos</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23577633"/>
                  </a:ext>
                </a:extLst>
              </a:tr>
              <a:tr h="353540">
                <a:tc>
                  <a:txBody>
                    <a:bodyPr/>
                    <a:lstStyle/>
                    <a:p>
                      <a:pPr algn="just">
                        <a:lnSpc>
                          <a:spcPct val="150000"/>
                        </a:lnSpc>
                        <a:spcAft>
                          <a:spcPts val="0"/>
                        </a:spcAft>
                      </a:pPr>
                      <a:r>
                        <a:rPr lang="hu-HU" sz="1600">
                          <a:effectLst/>
                        </a:rPr>
                        <a:t>30 – 34,99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hu-HU" sz="1600">
                          <a:effectLst/>
                        </a:rPr>
                        <a:t>I. fokú elhízás</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92320112"/>
                  </a:ext>
                </a:extLst>
              </a:tr>
              <a:tr h="364415">
                <a:tc>
                  <a:txBody>
                    <a:bodyPr/>
                    <a:lstStyle/>
                    <a:p>
                      <a:pPr algn="just">
                        <a:lnSpc>
                          <a:spcPct val="150000"/>
                        </a:lnSpc>
                        <a:spcAft>
                          <a:spcPts val="0"/>
                        </a:spcAft>
                      </a:pPr>
                      <a:r>
                        <a:rPr lang="hu-HU" sz="1600">
                          <a:effectLst/>
                        </a:rPr>
                        <a:t>35 – 39,99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hu-HU" sz="1600">
                          <a:effectLst/>
                        </a:rPr>
                        <a:t>II. fokú elhízás</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63046804"/>
                  </a:ext>
                </a:extLst>
              </a:tr>
              <a:tr h="613146">
                <a:tc>
                  <a:txBody>
                    <a:bodyPr/>
                    <a:lstStyle/>
                    <a:p>
                      <a:pPr algn="just">
                        <a:lnSpc>
                          <a:spcPct val="150000"/>
                        </a:lnSpc>
                        <a:spcAft>
                          <a:spcPts val="0"/>
                        </a:spcAft>
                      </a:pPr>
                      <a:r>
                        <a:rPr lang="hu-HU" sz="1600" dirty="0">
                          <a:effectLst/>
                        </a:rPr>
                        <a:t>≥ 40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50000"/>
                        </a:lnSpc>
                        <a:spcAft>
                          <a:spcPts val="0"/>
                        </a:spcAft>
                      </a:pPr>
                      <a:r>
                        <a:rPr lang="hu-HU" sz="1600" dirty="0">
                          <a:effectLst/>
                        </a:rPr>
                        <a:t>III. fokú (súlyos) elhízás</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32668830"/>
                  </a:ext>
                </a:extLst>
              </a:tr>
            </a:tbl>
          </a:graphicData>
        </a:graphic>
      </p:graphicFrame>
    </p:spTree>
    <p:extLst>
      <p:ext uri="{BB962C8B-B14F-4D97-AF65-F5344CB8AC3E}">
        <p14:creationId xmlns:p14="http://schemas.microsoft.com/office/powerpoint/2010/main" val="3688615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Táplálkozással összefüggő betegségek II.</a:t>
            </a:r>
          </a:p>
        </p:txBody>
      </p:sp>
      <p:sp>
        <p:nvSpPr>
          <p:cNvPr id="3" name="Text Placeholder 2"/>
          <p:cNvSpPr>
            <a:spLocks noGrp="1"/>
          </p:cNvSpPr>
          <p:nvPr>
            <p:ph type="body" idx="1"/>
          </p:nvPr>
        </p:nvSpPr>
        <p:spPr>
          <a:xfrm>
            <a:off x="321548" y="1825625"/>
            <a:ext cx="6452136" cy="4351338"/>
          </a:xfrm>
        </p:spPr>
        <p:txBody>
          <a:bodyPr/>
          <a:lstStyle/>
          <a:p>
            <a:pPr marL="114300" indent="0">
              <a:buNone/>
            </a:pPr>
            <a:r>
              <a:rPr lang="hu-HU" dirty="0"/>
              <a:t>Krónikus, nem-fertőző betegségek</a:t>
            </a:r>
            <a:endParaRPr lang="en-US" dirty="0"/>
          </a:p>
          <a:p>
            <a:pPr marL="114300" indent="0">
              <a:buNone/>
            </a:pPr>
            <a:endParaRPr lang="en-US" dirty="0"/>
          </a:p>
          <a:p>
            <a:pPr lvl="1"/>
            <a:r>
              <a:rPr lang="hu-HU" dirty="0"/>
              <a:t>nagy részük </a:t>
            </a:r>
            <a:r>
              <a:rPr lang="hu-HU" b="1" dirty="0"/>
              <a:t>megelőzhető</a:t>
            </a:r>
            <a:endParaRPr lang="en-US" b="1" dirty="0"/>
          </a:p>
          <a:p>
            <a:pPr marL="571500" lvl="1" indent="0">
              <a:buNone/>
            </a:pPr>
            <a:endParaRPr lang="en-US" dirty="0"/>
          </a:p>
          <a:p>
            <a:pPr lvl="1"/>
            <a:r>
              <a:rPr lang="hu-HU" dirty="0"/>
              <a:t>hasonló - és egyben befolyásolható - </a:t>
            </a:r>
            <a:r>
              <a:rPr lang="hu-HU" b="1" dirty="0"/>
              <a:t>kockázati tényezők</a:t>
            </a:r>
            <a:r>
              <a:rPr lang="hu-HU" dirty="0"/>
              <a:t>re vezethetők vissza</a:t>
            </a:r>
          </a:p>
        </p:txBody>
      </p:sp>
      <p:pic>
        <p:nvPicPr>
          <p:cNvPr id="4" name="Picture 2" descr="Image result for non communicable disea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901" y="2081213"/>
            <a:ext cx="4762500" cy="409575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7087386" y="2468426"/>
            <a:ext cx="4508872" cy="3663269"/>
            <a:chOff x="7087386" y="2468426"/>
            <a:chExt cx="4508872" cy="3663269"/>
          </a:xfrm>
        </p:grpSpPr>
        <p:sp>
          <p:nvSpPr>
            <p:cNvPr id="5" name="TextBox 4"/>
            <p:cNvSpPr txBox="1"/>
            <p:nvPr/>
          </p:nvSpPr>
          <p:spPr>
            <a:xfrm>
              <a:off x="8280401" y="2468426"/>
              <a:ext cx="1382073" cy="307777"/>
            </a:xfrm>
            <a:prstGeom prst="rect">
              <a:avLst/>
            </a:prstGeom>
            <a:solidFill>
              <a:srgbClr val="00B050"/>
            </a:solidFill>
          </p:spPr>
          <p:txBody>
            <a:bodyPr wrap="square" rtlCol="0">
              <a:spAutoFit/>
            </a:bodyPr>
            <a:lstStyle/>
            <a:p>
              <a:pPr algn="ctr"/>
              <a:r>
                <a:rPr lang="en-US" b="1" dirty="0">
                  <a:solidFill>
                    <a:schemeClr val="bg1"/>
                  </a:solidFill>
                </a:rPr>
                <a:t>DAGANATOK</a:t>
              </a:r>
              <a:endParaRPr lang="hu-HU" b="1" dirty="0">
                <a:solidFill>
                  <a:schemeClr val="bg1"/>
                </a:solidFill>
              </a:endParaRPr>
            </a:p>
          </p:txBody>
        </p:sp>
        <p:sp>
          <p:nvSpPr>
            <p:cNvPr id="7" name="TextBox 6"/>
            <p:cNvSpPr txBox="1"/>
            <p:nvPr/>
          </p:nvSpPr>
          <p:spPr>
            <a:xfrm>
              <a:off x="7735218" y="2911140"/>
              <a:ext cx="1382073" cy="307777"/>
            </a:xfrm>
            <a:prstGeom prst="rect">
              <a:avLst/>
            </a:prstGeom>
            <a:solidFill>
              <a:srgbClr val="00B050"/>
            </a:solidFill>
          </p:spPr>
          <p:txBody>
            <a:bodyPr wrap="square" rtlCol="0">
              <a:spAutoFit/>
            </a:bodyPr>
            <a:lstStyle/>
            <a:p>
              <a:pPr algn="ctr"/>
              <a:r>
                <a:rPr lang="en-US" b="1" dirty="0">
                  <a:solidFill>
                    <a:schemeClr val="bg1"/>
                  </a:solidFill>
                </a:rPr>
                <a:t>DIABÉTESZ</a:t>
              </a:r>
              <a:endParaRPr lang="hu-HU" b="1" dirty="0">
                <a:solidFill>
                  <a:schemeClr val="bg1"/>
                </a:solidFill>
              </a:endParaRPr>
            </a:p>
          </p:txBody>
        </p:sp>
        <p:sp>
          <p:nvSpPr>
            <p:cNvPr id="8" name="TextBox 7"/>
            <p:cNvSpPr txBox="1"/>
            <p:nvPr/>
          </p:nvSpPr>
          <p:spPr>
            <a:xfrm>
              <a:off x="7735217" y="3701212"/>
              <a:ext cx="1201393" cy="600164"/>
            </a:xfrm>
            <a:prstGeom prst="rect">
              <a:avLst/>
            </a:prstGeom>
            <a:solidFill>
              <a:srgbClr val="00B050"/>
            </a:solidFill>
          </p:spPr>
          <p:txBody>
            <a:bodyPr wrap="square" rtlCol="0">
              <a:spAutoFit/>
            </a:bodyPr>
            <a:lstStyle/>
            <a:p>
              <a:pPr algn="ctr"/>
              <a:r>
                <a:rPr lang="en-US" sz="1100" b="1" dirty="0">
                  <a:solidFill>
                    <a:schemeClr val="bg1"/>
                  </a:solidFill>
                </a:rPr>
                <a:t>SZÍV- ÉS ÉRRENDSZERI BETEGSÉGEK</a:t>
              </a:r>
              <a:endParaRPr lang="hu-HU" sz="1100" b="1" dirty="0">
                <a:solidFill>
                  <a:schemeClr val="bg1"/>
                </a:solidFill>
              </a:endParaRPr>
            </a:p>
          </p:txBody>
        </p:sp>
        <p:sp>
          <p:nvSpPr>
            <p:cNvPr id="9" name="TextBox 8"/>
            <p:cNvSpPr txBox="1"/>
            <p:nvPr/>
          </p:nvSpPr>
          <p:spPr>
            <a:xfrm>
              <a:off x="9490553" y="2736918"/>
              <a:ext cx="1133455" cy="338554"/>
            </a:xfrm>
            <a:prstGeom prst="rect">
              <a:avLst/>
            </a:prstGeom>
            <a:solidFill>
              <a:srgbClr val="00B050"/>
            </a:solidFill>
          </p:spPr>
          <p:txBody>
            <a:bodyPr wrap="square" rtlCol="0">
              <a:spAutoFit/>
            </a:bodyPr>
            <a:lstStyle/>
            <a:p>
              <a:pPr algn="ctr"/>
              <a:r>
                <a:rPr lang="en-US" sz="1600" b="1" dirty="0">
                  <a:solidFill>
                    <a:schemeClr val="bg1"/>
                  </a:solidFill>
                </a:rPr>
                <a:t>COPD</a:t>
              </a:r>
            </a:p>
          </p:txBody>
        </p:sp>
        <p:sp>
          <p:nvSpPr>
            <p:cNvPr id="11" name="TextBox 10"/>
            <p:cNvSpPr txBox="1"/>
            <p:nvPr/>
          </p:nvSpPr>
          <p:spPr>
            <a:xfrm>
              <a:off x="10020693" y="3541362"/>
              <a:ext cx="1076226" cy="461665"/>
            </a:xfrm>
            <a:prstGeom prst="rect">
              <a:avLst/>
            </a:prstGeom>
            <a:solidFill>
              <a:srgbClr val="00B050"/>
            </a:solidFill>
          </p:spPr>
          <p:txBody>
            <a:bodyPr wrap="square" rtlCol="0">
              <a:spAutoFit/>
            </a:bodyPr>
            <a:lstStyle/>
            <a:p>
              <a:pPr algn="ctr"/>
              <a:r>
                <a:rPr lang="en-US" sz="1200" b="1" dirty="0">
                  <a:solidFill>
                    <a:schemeClr val="bg1"/>
                  </a:solidFill>
                </a:rPr>
                <a:t>EGYÉB</a:t>
              </a:r>
            </a:p>
            <a:p>
              <a:pPr algn="ctr"/>
              <a:r>
                <a:rPr lang="en-US" sz="1200" b="1" dirty="0">
                  <a:solidFill>
                    <a:schemeClr val="bg1"/>
                  </a:solidFill>
                </a:rPr>
                <a:t>KÓRKÉPEK</a:t>
              </a:r>
            </a:p>
          </p:txBody>
        </p:sp>
        <p:sp>
          <p:nvSpPr>
            <p:cNvPr id="12" name="TextBox 11"/>
            <p:cNvSpPr txBox="1"/>
            <p:nvPr/>
          </p:nvSpPr>
          <p:spPr>
            <a:xfrm>
              <a:off x="7087386" y="5250730"/>
              <a:ext cx="1193015" cy="523220"/>
            </a:xfrm>
            <a:prstGeom prst="rect">
              <a:avLst/>
            </a:prstGeom>
            <a:solidFill>
              <a:schemeClr val="accent2">
                <a:lumMod val="20000"/>
                <a:lumOff val="80000"/>
              </a:schemeClr>
            </a:solidFill>
          </p:spPr>
          <p:txBody>
            <a:bodyPr wrap="square" rtlCol="0">
              <a:spAutoFit/>
            </a:bodyPr>
            <a:lstStyle/>
            <a:p>
              <a:pPr algn="ctr"/>
              <a:r>
                <a:rPr lang="en-US" b="1" dirty="0">
                  <a:solidFill>
                    <a:srgbClr val="FF0000"/>
                  </a:solidFill>
                </a:rPr>
                <a:t>INAKTÍV ÉLETMÓD</a:t>
              </a:r>
              <a:endParaRPr lang="hu-HU" b="1" dirty="0">
                <a:solidFill>
                  <a:srgbClr val="FF0000"/>
                </a:solidFill>
              </a:endParaRPr>
            </a:p>
          </p:txBody>
        </p:sp>
        <p:sp>
          <p:nvSpPr>
            <p:cNvPr id="13" name="TextBox 12"/>
            <p:cNvSpPr txBox="1"/>
            <p:nvPr/>
          </p:nvSpPr>
          <p:spPr>
            <a:xfrm>
              <a:off x="10174099" y="5101472"/>
              <a:ext cx="1345456" cy="307777"/>
            </a:xfrm>
            <a:prstGeom prst="rect">
              <a:avLst/>
            </a:prstGeom>
            <a:solidFill>
              <a:schemeClr val="accent2">
                <a:lumMod val="20000"/>
                <a:lumOff val="80000"/>
              </a:schemeClr>
            </a:solidFill>
          </p:spPr>
          <p:txBody>
            <a:bodyPr wrap="square" rtlCol="0">
              <a:spAutoFit/>
            </a:bodyPr>
            <a:lstStyle/>
            <a:p>
              <a:pPr algn="ctr"/>
              <a:r>
                <a:rPr lang="en-US" b="1" dirty="0">
                  <a:solidFill>
                    <a:srgbClr val="FF0000"/>
                  </a:solidFill>
                </a:rPr>
                <a:t>DOHÁNYZÁS</a:t>
              </a:r>
              <a:endParaRPr lang="hu-HU" b="1" dirty="0">
                <a:solidFill>
                  <a:srgbClr val="FF0000"/>
                </a:solidFill>
              </a:endParaRPr>
            </a:p>
          </p:txBody>
        </p:sp>
        <p:sp>
          <p:nvSpPr>
            <p:cNvPr id="14" name="TextBox 13"/>
            <p:cNvSpPr txBox="1"/>
            <p:nvPr/>
          </p:nvSpPr>
          <p:spPr>
            <a:xfrm>
              <a:off x="10097396" y="5664837"/>
              <a:ext cx="1498862" cy="430887"/>
            </a:xfrm>
            <a:prstGeom prst="rect">
              <a:avLst/>
            </a:prstGeom>
            <a:solidFill>
              <a:schemeClr val="accent2">
                <a:lumMod val="20000"/>
                <a:lumOff val="80000"/>
              </a:schemeClr>
            </a:solidFill>
          </p:spPr>
          <p:txBody>
            <a:bodyPr wrap="square" rtlCol="0">
              <a:spAutoFit/>
            </a:bodyPr>
            <a:lstStyle/>
            <a:p>
              <a:pPr algn="ctr"/>
              <a:r>
                <a:rPr lang="en-US" sz="1100" b="1" dirty="0">
                  <a:solidFill>
                    <a:srgbClr val="FF0000"/>
                  </a:solidFill>
                </a:rPr>
                <a:t>EGÉSZSÉGTELEN TÁPLÁLKOZÁS</a:t>
              </a:r>
              <a:endParaRPr lang="hu-HU" sz="1100" b="1" dirty="0">
                <a:solidFill>
                  <a:srgbClr val="FF0000"/>
                </a:solidFill>
              </a:endParaRPr>
            </a:p>
          </p:txBody>
        </p:sp>
        <p:sp>
          <p:nvSpPr>
            <p:cNvPr id="15" name="TextBox 14"/>
            <p:cNvSpPr txBox="1"/>
            <p:nvPr/>
          </p:nvSpPr>
          <p:spPr>
            <a:xfrm>
              <a:off x="8467628" y="5608475"/>
              <a:ext cx="1193015" cy="523220"/>
            </a:xfrm>
            <a:prstGeom prst="rect">
              <a:avLst/>
            </a:prstGeom>
            <a:solidFill>
              <a:schemeClr val="accent2">
                <a:lumMod val="20000"/>
                <a:lumOff val="80000"/>
              </a:schemeClr>
            </a:solidFill>
          </p:spPr>
          <p:txBody>
            <a:bodyPr wrap="square" rtlCol="0">
              <a:spAutoFit/>
            </a:bodyPr>
            <a:lstStyle/>
            <a:p>
              <a:pPr algn="ctr"/>
              <a:r>
                <a:rPr lang="en-US" b="1" dirty="0">
                  <a:solidFill>
                    <a:srgbClr val="FF0000"/>
                  </a:solidFill>
                </a:rPr>
                <a:t>TÚLZOTT ALKOHOL</a:t>
              </a:r>
              <a:endParaRPr lang="hu-HU" b="1" dirty="0">
                <a:solidFill>
                  <a:srgbClr val="FF0000"/>
                </a:solidFill>
              </a:endParaRPr>
            </a:p>
          </p:txBody>
        </p:sp>
      </p:grpSp>
    </p:spTree>
    <p:extLst>
      <p:ext uri="{BB962C8B-B14F-4D97-AF65-F5344CB8AC3E}">
        <p14:creationId xmlns:p14="http://schemas.microsoft.com/office/powerpoint/2010/main" val="2043306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hu-HU" dirty="0"/>
              <a:t>Milyen okok állhatnak a háttérben?</a:t>
            </a:r>
          </a:p>
        </p:txBody>
      </p:sp>
      <p:sp>
        <p:nvSpPr>
          <p:cNvPr id="2" name="Text Placeholder 1"/>
          <p:cNvSpPr>
            <a:spLocks noGrp="1"/>
          </p:cNvSpPr>
          <p:nvPr>
            <p:ph type="body" idx="1"/>
          </p:nvPr>
        </p:nvSpPr>
        <p:spPr/>
        <p:txBody>
          <a:bodyPr/>
          <a:lstStyle/>
          <a:p>
            <a:pPr marL="114300" indent="0">
              <a:buNone/>
            </a:pPr>
            <a:r>
              <a:rPr lang="hu-HU" b="1" dirty="0"/>
              <a:t>Azonnali hatások</a:t>
            </a:r>
          </a:p>
          <a:p>
            <a:r>
              <a:rPr lang="hu-HU" dirty="0"/>
              <a:t>Mennyiségileg elégtelen táplálkozás</a:t>
            </a:r>
          </a:p>
          <a:p>
            <a:r>
              <a:rPr lang="hu-HU" dirty="0"/>
              <a:t>Minőségileg elégtelen, egyhangú táplálkozás</a:t>
            </a:r>
          </a:p>
          <a:p>
            <a:r>
              <a:rPr lang="hu-HU" dirty="0"/>
              <a:t>Rendszertelen étkezés</a:t>
            </a:r>
          </a:p>
          <a:p>
            <a:r>
              <a:rPr lang="hu-HU" dirty="0"/>
              <a:t>Egyes betegségek (étvágytalanság, felszívódási zavarok, felfokozott anyagcsere pl. láz esetén)</a:t>
            </a:r>
          </a:p>
          <a:p>
            <a:endParaRPr lang="hu-HU" dirty="0"/>
          </a:p>
        </p:txBody>
      </p:sp>
      <p:sp>
        <p:nvSpPr>
          <p:cNvPr id="3" name="Text Placeholder 2"/>
          <p:cNvSpPr>
            <a:spLocks noGrp="1"/>
          </p:cNvSpPr>
          <p:nvPr>
            <p:ph type="body" idx="2"/>
          </p:nvPr>
        </p:nvSpPr>
        <p:spPr/>
        <p:txBody>
          <a:bodyPr/>
          <a:lstStyle/>
          <a:p>
            <a:pPr marL="114300" indent="0">
              <a:buNone/>
            </a:pPr>
            <a:r>
              <a:rPr lang="hu-HU" b="1" dirty="0"/>
              <a:t>Hosszútávú okok</a:t>
            </a:r>
          </a:p>
          <a:p>
            <a:r>
              <a:rPr lang="hu-HU" dirty="0"/>
              <a:t>Éhezés (gazdasági okokból)</a:t>
            </a:r>
          </a:p>
          <a:p>
            <a:r>
              <a:rPr lang="hu-HU" dirty="0"/>
              <a:t>Ismeretek hiánya (nem megfelelő bevásárlás, ételkészítés, tárolás)</a:t>
            </a:r>
          </a:p>
          <a:p>
            <a:r>
              <a:rPr lang="hu-HU" dirty="0"/>
              <a:t>Rossz életkörülmények (akár rendszer szinten)</a:t>
            </a:r>
          </a:p>
          <a:p>
            <a:endParaRPr lang="hu-HU" dirty="0"/>
          </a:p>
        </p:txBody>
      </p:sp>
    </p:spTree>
    <p:extLst>
      <p:ext uri="{BB962C8B-B14F-4D97-AF65-F5344CB8AC3E}">
        <p14:creationId xmlns:p14="http://schemas.microsoft.com/office/powerpoint/2010/main" val="4032562890"/>
      </p:ext>
    </p:extLst>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1218</TotalTime>
  <Words>5353</Words>
  <Application>Microsoft Macintosh PowerPoint</Application>
  <PresentationFormat>Widescreen</PresentationFormat>
  <Paragraphs>547</Paragraphs>
  <Slides>51</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Times New Roman</vt:lpstr>
      <vt:lpstr>Office-téma</vt:lpstr>
      <vt:lpstr>Táplálkozási Alapismeretek</vt:lpstr>
      <vt:lpstr>Tartalomjegyzék</vt:lpstr>
      <vt:lpstr>Tartalomjegyzék</vt:lpstr>
      <vt:lpstr>Bevezetés, általános ismertetés</vt:lpstr>
      <vt:lpstr>Témaspecifikus szakmai kérdések</vt:lpstr>
      <vt:lpstr>Miért fontos az egészséges táplálkozás?</vt:lpstr>
      <vt:lpstr>Táplálkozással összefüggő betegségek I.</vt:lpstr>
      <vt:lpstr>Táplálkozással összefüggő betegségek II.</vt:lpstr>
      <vt:lpstr>Milyen okok állhatnak a háttérben?</vt:lpstr>
      <vt:lpstr>Miért kell egészségesen táplálkozni?</vt:lpstr>
      <vt:lpstr>Makrotápanyagok - áttekintés</vt:lpstr>
      <vt:lpstr>Szénhidrátok  </vt:lpstr>
      <vt:lpstr>PowerPoint Presentation</vt:lpstr>
      <vt:lpstr>Élelmi rostok 1. </vt:lpstr>
      <vt:lpstr>Élelmi rostok 2. </vt:lpstr>
      <vt:lpstr>Zsírok</vt:lpstr>
      <vt:lpstr>Zsírok</vt:lpstr>
      <vt:lpstr>Zsírok</vt:lpstr>
      <vt:lpstr>Fehérjék</vt:lpstr>
      <vt:lpstr>Fehérjék</vt:lpstr>
      <vt:lpstr>Fehérjék</vt:lpstr>
      <vt:lpstr>Mikrotápanyagok - áttekintés</vt:lpstr>
      <vt:lpstr>Vitaminok</vt:lpstr>
      <vt:lpstr>Ásványi anyagok</vt:lpstr>
      <vt:lpstr>Magyar táplálkozási ajánlás: OKOSTÁNYÉR® forrás: MDOSZ, 2016 (mdosz.hu, okostányér.hu)  </vt:lpstr>
      <vt:lpstr>Magyar táplálkozási ajánlás: OKOSTÁNYÉR® forrás: MDOSZ, 2016 (mdosz.hu, okostányér.hu)   </vt:lpstr>
      <vt:lpstr>Magyar táplálkozási ajánlás: OKOSTÁNYÉR®  forrás: MDOSZ, 2016 (mdosz.hu, okostányér.hu)  </vt:lpstr>
      <vt:lpstr>Fenntarthatóság</vt:lpstr>
      <vt:lpstr>Fenntarthatóság</vt:lpstr>
      <vt:lpstr>Hidratáció</vt:lpstr>
      <vt:lpstr>Hidratáció</vt:lpstr>
      <vt:lpstr>Alkoholfogyasztás</vt:lpstr>
      <vt:lpstr>Alkoholfogyasztás</vt:lpstr>
      <vt:lpstr>Élelmiszercímke I.</vt:lpstr>
      <vt:lpstr>Élelmiszercímke II.</vt:lpstr>
      <vt:lpstr>Élelmiszercímke – Kötelező információk</vt:lpstr>
      <vt:lpstr>Élelmiszercímke - Adalékanyagok</vt:lpstr>
      <vt:lpstr>Alternatív táplálkozási irányzatok </vt:lpstr>
      <vt:lpstr>Alternatív táplálkozási irányzatok </vt:lpstr>
      <vt:lpstr>Alternatív táplálkozási irányzatok </vt:lpstr>
      <vt:lpstr>Online tér: ismeretterjesztő weboldalak, kalkulátorok, táplálkozási naplók, applikációk, podcastok</vt:lpstr>
      <vt:lpstr>Online tér: ismeretterjesztő weboldalak, kalkulátorok, táplálkozási naplók, applikációk, podcastok</vt:lpstr>
      <vt:lpstr>Gyakorlati jellegű kérdések  </vt:lpstr>
      <vt:lpstr>Gyakorlati jellegű kérdések  </vt:lpstr>
      <vt:lpstr>Gyakorlati jellegű kérdések  </vt:lpstr>
      <vt:lpstr>Gyakorlati jellegű kérdések  </vt:lpstr>
      <vt:lpstr>Gyakorlati jellegű kérdések - Helyes válaszok</vt:lpstr>
      <vt:lpstr>Felhasznált irodalmi hivatkozások jegyzéke   </vt:lpstr>
      <vt:lpstr>Fogalomtár  </vt:lpstr>
      <vt:lpstr>Fogalomtár  </vt:lpstr>
      <vt:lpstr>TAG-ek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Táplálkozási Alapismeretek</dc:title>
  <dc:creator>Péter Varga</dc:creator>
  <cp:lastModifiedBy>eva_csecsodi@yahoo.com</cp:lastModifiedBy>
  <cp:revision>174</cp:revision>
  <dcterms:created xsi:type="dcterms:W3CDTF">2021-04-21T15:27:09Z</dcterms:created>
  <dcterms:modified xsi:type="dcterms:W3CDTF">2021-06-29T20:09:02Z</dcterms:modified>
</cp:coreProperties>
</file>