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6858000" cx="12192000"/>
  <p:notesSz cx="6807200" cy="99393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6" roundtripDataSignature="AMtx7mim5ZXseMug4sjbmoc0TzG1c/WC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customschemas.google.com/relationships/presentationmetadata" Target="metadata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92075" y="746125"/>
            <a:ext cx="662305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3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4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5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6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7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8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9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03d5b2036_1_0:notes"/>
          <p:cNvSpPr/>
          <p:nvPr>
            <p:ph idx="2" type="sldImg"/>
          </p:nvPr>
        </p:nvSpPr>
        <p:spPr>
          <a:xfrm>
            <a:off x="92075" y="746125"/>
            <a:ext cx="662305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d03d5b2036_1_0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0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1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2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3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4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5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6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7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8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9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0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41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42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3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4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4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5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6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7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8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9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9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03d5b2036_1_5:notes"/>
          <p:cNvSpPr/>
          <p:nvPr>
            <p:ph idx="2" type="sldImg"/>
          </p:nvPr>
        </p:nvSpPr>
        <p:spPr>
          <a:xfrm>
            <a:off x="92075" y="746125"/>
            <a:ext cx="6623050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d03d5b2036_1_5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0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50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1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51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:notes"/>
          <p:cNvSpPr txBox="1"/>
          <p:nvPr>
            <p:ph idx="1" type="body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:notes"/>
          <p:cNvSpPr/>
          <p:nvPr>
            <p:ph idx="2" type="sldImg"/>
          </p:nvPr>
        </p:nvSpPr>
        <p:spPr>
          <a:xfrm>
            <a:off x="93663" y="746125"/>
            <a:ext cx="6621462" cy="3725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1363227" y="1416819"/>
            <a:ext cx="9144000" cy="1982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3"/>
          <p:cNvSpPr txBox="1"/>
          <p:nvPr>
            <p:ph idx="1" type="subTitle"/>
          </p:nvPr>
        </p:nvSpPr>
        <p:spPr>
          <a:xfrm>
            <a:off x="1363230" y="3491508"/>
            <a:ext cx="9144000" cy="537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descr="A képen szöveg látható&#10;&#10;Automatikusan generált leírás" id="14" name="Google Shape;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8" y="10049"/>
            <a:ext cx="3295859" cy="9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" type="body"/>
          </p:nvPr>
        </p:nvSpPr>
        <p:spPr>
          <a:xfrm rot="5400000">
            <a:off x="3923681" y="-1776509"/>
            <a:ext cx="4351338" cy="11555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831850" y="99630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831850" y="387603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>
  <p:cSld name="Összehasonlítá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21548" y="365125"/>
            <a:ext cx="115235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172200" y="1909187"/>
            <a:ext cx="5672850" cy="585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6172200" y="2505075"/>
            <a:ext cx="567285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321548" y="1909187"/>
            <a:ext cx="5672852" cy="595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7"/>
          <p:cNvSpPr txBox="1"/>
          <p:nvPr>
            <p:ph idx="4" type="body"/>
          </p:nvPr>
        </p:nvSpPr>
        <p:spPr>
          <a:xfrm>
            <a:off x="321548" y="2505075"/>
            <a:ext cx="567285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descr="A képen szöveg látható&#10;&#10;Automatikusan generált leírás" id="9" name="Google Shape;9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19" y="6290227"/>
            <a:ext cx="2099090" cy="57782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agroinform.hu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ctrTitle"/>
          </p:nvPr>
        </p:nvSpPr>
        <p:spPr>
          <a:xfrm>
            <a:off x="1402977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</a:pPr>
            <a:r>
              <a:rPr b="1" i="0" lang="hu-HU" sz="3600" u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rPr>
              <a:t>Precíziós szántóföldi növénytermesztés Székelyföldön</a:t>
            </a:r>
            <a:endParaRPr sz="3600"/>
          </a:p>
        </p:txBody>
      </p:sp>
      <p:sp>
        <p:nvSpPr>
          <p:cNvPr id="63" name="Google Shape;63;p1"/>
          <p:cNvSpPr txBox="1"/>
          <p:nvPr>
            <p:ph idx="1" type="subTitle"/>
          </p:nvPr>
        </p:nvSpPr>
        <p:spPr>
          <a:xfrm>
            <a:off x="1389530" y="3602038"/>
            <a:ext cx="9144000" cy="4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</a:pPr>
            <a:r>
              <a:rPr lang="hu-HU"/>
              <a:t>Orbán Miklós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Fogalomtár</a:t>
            </a:r>
            <a:br>
              <a:rPr lang="hu-HU" sz="3600"/>
            </a:b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21547" y="1470581"/>
            <a:ext cx="11555605" cy="4706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7297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UAV (Unmanned Aerial Vehicle) – Pilóta nélküli légi jármű, gyakran a „drón” kifejezést használják rá. Kialakítása lehet repülőgépszerű vagy több rotorral ellátott multikopter. Ön- vagy távirányítással (leggyakrabban a kettő kombinációjával) rendelkezik. Kamerával felszerelve használ- ható a területek állapotának felmérésében (árvíz, belvíz, biomassza, vadkár stb.)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7297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RTK (Real Time Kinematik) – Korrekciós jelek alkalmazásával elérhető ±2 cm pontosságú, valós idejű helymeghatározás mozgó járműveknél. A korrekció alapulhat egy ismert bázisállomás vagy több referenciavevő együttes adatainak figyelembevételén (hálózatos RTK). A korrekciós jel továbbítása – az alkalmazott technológiától függően – rádiófrekvencián (URH) vagy internet és mobil távközlési eszközök segítségével történik.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7297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VRA (Variable Rate Application) – Változó mennyiségű (differenciált) kijuttatás. A tábla eltérő adottságú területeinek megfelelően változó mennyiségű műtrágya, növényvédő szer, öntözővíz vagy vetőmag kijuttatása.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7297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VRT (Variable Rate Technology) – Változó (differenciált) kijuttatási technológia. Azok a technológiai megoldások, melyek lehetővé teszik a kijuttatott anyagok mennyiségének és/vagy összetételének menet közbeni változtatását.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7297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WSN (Wireless Sensor Network) – Vezeték nélküli szenzorhálózat. A mezőgazdasági területeken (szántóföld, ültetvény, üvegház) vagy állattartó telepeken használt különböző adatgyűjtő egységek összekapcsolása vezeték nélküli hálózaton keresztül. A párhuzamosan gyűjtött környezeti adatok egy központi szerverre továbbíthatók.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A precíziós gazdálkodás fogalma</a:t>
            </a:r>
            <a:br>
              <a:rPr lang="hu-HU" sz="3600"/>
            </a:b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precíziós gazdálkodás vagy precíziós mezőgazdaság kifejezés (angolul Precision Farming vagy Precision Agriculture) alatt kezdetben csak a szántóföldi növénytermesztést értették, jelenleg azonban már a kertészeti alkalmazásokat (Precision Horticulture, P. Viticulture), valamint a precíziós állattenyésztést (P. Livestock Farming) is magában foglalja.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precíziós gazdálkodás a speciális gépek és az informatikai háttér miatt is nagy beruházásigényű, ugyanakkor nem szükséges minden elemét egyszerre bevezetni, lehetőség van a hagyományos gazdálkodás és a teljesen precíziós megoldásokra alapozott rendszer közötti fokozatos átállásra.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leggyakrabban használt szinonimái egyes részfunkciókat emelnek ki, például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•	helyspecifikus gazdálkodás (site specific production);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•	termőhelyhez alkalmazkodó technológia (site specific technology);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•	térben változó technológia (spatial variable technology);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•	változtatható/differenciált kijuttatási technológia (variable rate technology).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A precíziós gazdálkodás tartalma</a:t>
            </a:r>
            <a:br>
              <a:rPr lang="hu-HU" sz="3600"/>
            </a:b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21547" y="1338606"/>
            <a:ext cx="11555605" cy="4838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különböző szenzorok adatainak összekapcsolása és az automatizálás növekedése miatt újabb publikációkban megjelent az okos gazdálkodás (smart farming) fogalma is, amelyet néhányan már a precíziós mezőgazdaság szinonimájaként használnak.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gazdasági célok mellett a precíziós gazdálkodás társadalmi célokat is szolgál, egyrészt a növekvő élelmiszer-minőség és -biztonság, másrészt a csökkenő környezetterhelés.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technológia sikeres alkalmazásához azonban nem elég a technikai háttér biztosítása, szükséges a gazdálkodó és a technológiában érintett személyek szemléletváltása, szaktudása és legtöbb esetben a szaktanácsadói háttér igénybevétele.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precíziós gazdálkodók számára készített szoftverek lehetővé teszik az elvégzett munkák dokumentálását is. Ezek segítségével a munkavégzés közben rögzített adatok automatikusan bekerülnek a táblatörzskönyvbe vagy gazdálkodási naplóba, könnyen integrálhatók egy vezetői információs rendszerbe.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Helymeghatározás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21547" y="1574276"/>
            <a:ext cx="11555605" cy="4602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térbeli változatosságot figyelembe vevő művelésmódot csak akkor lehet megvalósítani, ha megfelelő helymeghatározó rendszer is rendelkezésre áll. A lézer, mikrohullám, illetve rádióhullámok alkalmazásával végzett kísérletek után a műholdas helymeghatározó rendszer (Global Positioning System, GPS) megjelenése volt kiemelt jelentőségű az 1990-es években (Stafford és Ambler, 1994).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2000-es évektől a globális navigációs műholdrendszerek (Global Navigation Satellite System, GNSS) és az ezekre épülő korrekciós szolgáltatások használata tette általánossá a műholdas helymeghatározást és a járművek navigációját.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GPS adott időközönként meghatározza az aktuális pozíciót és lehetővé teszi a terület térbeli változékonyságának rögzítését, ezáltal a mezőgazdasági táblákról a korábbiaknál sokkal részletesebb adatbázis állítható elő (Neményi et al., 2003).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helymeghatározás pontossága több tényezőtől függ: az eszköztől (jelvevő), a vevő által „látott” műholdak számától, a mérési módszertől és az alkalmazott korrekciós eljárásoktól. A hétköznapi életben használt, néhány méter pontosságú navigációs GPS a helyspecifikus gazdálkodásban nagyon korlátozottan használható. A pontossággal azonban nő a költség, ezért érdemes megfontolni, hogy milyen szintet szükséges alkalmazni.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A jármű navigációja</a:t>
            </a:r>
            <a:br>
              <a:rPr lang="hu-HU" sz="3600"/>
            </a:b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2400">
                <a:latin typeface="Arial"/>
                <a:ea typeface="Arial"/>
                <a:cs typeface="Arial"/>
                <a:sym typeface="Arial"/>
              </a:rPr>
              <a:t>A tervezett útvonal követéséhez és a sorok megfelelő csatlakoztatásához a sorvezető, kormány- automatika, illetve robotpilóta alkalmazása ad segítséget. Pontosságuk és felhasználási lehetőségeik elsősorban az előző részben ismertetett GPS-korrekcióktól függ.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2400">
                <a:latin typeface="Arial"/>
                <a:ea typeface="Arial"/>
                <a:cs typeface="Arial"/>
                <a:sym typeface="Arial"/>
              </a:rPr>
              <a:t>A navigációs rendszerek segítségével az egymás melletti sorok nagy pontossággal követhetők, minimális ráállási hibával. Így a munka során csökkenthető az átfedés, az elhasznált üzemanyag, a feleslegesen kijuttatott vetőmag, műtrágya vagy növényvédő szer.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2400">
                <a:latin typeface="Arial"/>
                <a:ea typeface="Arial"/>
                <a:cs typeface="Arial"/>
                <a:sym typeface="Arial"/>
              </a:rPr>
              <a:t>A nagy pontosságú (RTK) helymeghatározó rendszerrel felszerelt munkagépek évről évre néhány cm pontosan ugyanazt a nyomvonalat tudják végig járni. 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21547" y="386500"/>
            <a:ext cx="11555605" cy="908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r>
              <a:rPr lang="hu-HU" sz="3600"/>
              <a:t>A jármű navigációja, robotpilóta</a:t>
            </a:r>
            <a:br>
              <a:rPr lang="hu-HU" sz="3600"/>
            </a:b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21547" y="1451728"/>
            <a:ext cx="11555605" cy="4725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Font typeface="Noto Sans Symbols"/>
              <a:buChar char="⮚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Az automatikus kormányzás még több koncentrációs terhet vesz le a gépkezelő válláról, mert ez esetben a kormányautomatika tartja a megfelelő nyomvonalon a gépet például a kormányoszlopba épített elektromotorral. Több gépforgalmazónál a kormányautomatika már a megrendeléskor kérhető, de utólag is beépíthető.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Font typeface="Noto Sans Symbols"/>
              <a:buChar char="⮚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Robotpilóta alkalmazása esetén a hidraulikus kormányrendszerbe épített vezérlőszeleppel történik a kormányzás irányítása. A nagy gyártók modern gépeiben ez a szelep alapkivitelben megtalálható, régebbi, de már hidraulikus kormányrendszerrel rendelkező gépekbe utólag beépíthető.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Font typeface="Noto Sans Symbols"/>
              <a:buChar char="⮚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A robotpilóták előnye a kormányautomatikával szemben, hogy sokkal gyorsabban képesek reagálni a korrekciós jelekre, és ebből adódóan pontosabban tartják a kijelölt nyomvonalat (Farkas, 2015). Az ilyen berendezések alkalmazását leginkább a 2 cm pontosságú RTK navigációs rendszerhez ajánlják.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1836"/>
              <a:buFont typeface="Noto Sans Symbols"/>
              <a:buChar char="⮚"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Vannak olyan robotpilóta-rendszerek, amelyek a traktorok mellett a munkagépeket is képesek irányítani. A passzív munkagépkormányzásnál a munkagépre szerelt GPS-ből érkező adatok alapján korrigálja az erőgép kormányzását a rendszer, szükség esetén az erőgépet eltéríti a saját nyomvonalától annak érdekében, hogy a munkagépet a megfelelő nyomon tartsa. Az aktív munkagépkormányzás egymástól függetlenül, aktívan kormányozza az erőgépet és a munkagépet, így mindkettő pontosan a kívánt nyomon halad.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91836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A robotpilóta alkalmazása Székelyföldön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1" y="1593130"/>
            <a:ext cx="8699198" cy="4583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900">
                <a:latin typeface="Arial"/>
                <a:ea typeface="Arial"/>
                <a:cs typeface="Arial"/>
                <a:sym typeface="Arial"/>
              </a:rPr>
              <a:t>Székelyföld nagyobb vagy már tagosított területein úgy gazdaságilag mint szakmailag,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900">
                <a:latin typeface="Arial"/>
                <a:ea typeface="Arial"/>
                <a:cs typeface="Arial"/>
                <a:sym typeface="Arial"/>
              </a:rPr>
              <a:t>léteznek olyan farmok ahol felkészültek a digitalizálásra.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900">
                <a:latin typeface="Arial"/>
                <a:ea typeface="Arial"/>
                <a:cs typeface="Arial"/>
                <a:sym typeface="Arial"/>
              </a:rPr>
              <a:t>A technológia alkalmazható: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900">
                <a:latin typeface="Arial"/>
                <a:ea typeface="Arial"/>
                <a:cs typeface="Arial"/>
                <a:sym typeface="Arial"/>
              </a:rPr>
              <a:t>Kukorica, repce, szója, gabonafélék vetésnél precíziós vetőgéppel kombinálva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900">
                <a:latin typeface="Arial"/>
                <a:ea typeface="Arial"/>
                <a:cs typeface="Arial"/>
                <a:sym typeface="Arial"/>
              </a:rPr>
              <a:t>Burgonya ültésnél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900">
                <a:latin typeface="Arial"/>
                <a:ea typeface="Arial"/>
                <a:cs typeface="Arial"/>
                <a:sym typeface="Arial"/>
              </a:rPr>
              <a:t>Burgonya bakhátkészítésnél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900">
                <a:latin typeface="Arial"/>
                <a:ea typeface="Arial"/>
                <a:cs typeface="Arial"/>
                <a:sym typeface="Arial"/>
              </a:rPr>
              <a:t>Nagyobb területek műtrágyázásnál, permetezésénél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900">
                <a:latin typeface="Arial"/>
                <a:ea typeface="Arial"/>
                <a:cs typeface="Arial"/>
                <a:sym typeface="Arial"/>
              </a:rPr>
              <a:t>Aratáskor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hu-HU" sz="1400">
                <a:latin typeface="Arial"/>
                <a:ea typeface="Arial"/>
                <a:cs typeface="Arial"/>
                <a:sym typeface="Arial"/>
              </a:rPr>
              <a:t>                                                            * </a:t>
            </a:r>
            <a:r>
              <a:rPr b="1" lang="hu-HU" sz="2000">
                <a:latin typeface="Arial"/>
                <a:ea typeface="Arial"/>
                <a:cs typeface="Arial"/>
                <a:sym typeface="Arial"/>
              </a:rPr>
              <a:t>Robotpilóta alkalmazása kukoricavetésnél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hu-HU" sz="1400">
                <a:latin typeface="Arial"/>
                <a:ea typeface="Arial"/>
                <a:cs typeface="Arial"/>
                <a:sym typeface="Arial"/>
              </a:rPr>
              <a:t>                                                           (Sicland Coop Szövetkezet fotója) 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ground, vehicle, control panel&#10;&#10;Description automatically generated" id="154" name="Google Shape;1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9199" y="1798431"/>
            <a:ext cx="3246668" cy="4378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	Gépüzemeltetés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 precíziós gazdálkodásban a nagy értékű erő- és munkagépek megfelelő üzemeltetése is fontos feladat. A GPS-alapú flottakövetés segítségével ellenőrizhető a gépek útvonala, ami egyfajta vagyon- védelmet is jelent.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Az erőgépek CAN-bus (Controller Area Network) rendszeréről számos gépüzemeltetési adat gyűjthető, például gépterheltség, munkasebesség, motorterhelés és fordulatszám, kerékcsúszás, üzemanyag-fogyasztás. Betakarítógépek esetén ezek kiegészülhetnek a cséplési hézag és a cséplési fordulatszám, permetezőknél a permetezési idő és nyomás adataival.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Az adatokból napi, havi, szezonális vagy éves jelentések készíthetők, melyek hasznos információt szolgáltatnak a szervizeléshez, a gépüzemeltetés optimalizálásához és a hatékony munkaszervezéshez. Az adatok felhasználhatók a karbantartási ütemterv összeállításához, a gépek összehasonlításához, a gépek kihasználtsága és az állásidők vizsgálatához, valamint a munkafegyelem ellenőrzésére.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 telemetriás gépfelügyeleti rendszerek lehetővé teszik, hogy a gazdálkodó vagy a szaktanácsadó bármikor távolról is ellenőrizhesse a gépek üzemelési adatait telefonon, táblagépen vagy irodai számítógépen keresztül. A közel valós időben észlelt problémákról és a javasolt beállításokról a vezető a monitoron keresztül azonnal értesíthető.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8197" y="365126"/>
            <a:ext cx="11555605" cy="860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Gépüzemeltetés szoftverek Székelyföldön</a:t>
            </a:r>
            <a:endParaRPr/>
          </a:p>
        </p:txBody>
      </p:sp>
      <p:pic>
        <p:nvPicPr>
          <p:cNvPr descr="Diagram&#10;&#10;Description automatically generated"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8474" y="1151254"/>
            <a:ext cx="4853940" cy="5341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 with low confidence" id="167" name="Google Shape;16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997" y="2313304"/>
            <a:ext cx="6320277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 txBox="1"/>
          <p:nvPr/>
        </p:nvSpPr>
        <p:spPr>
          <a:xfrm>
            <a:off x="523875" y="1225486"/>
            <a:ext cx="49339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hu-HU" sz="1800" u="none" cap="none" strike="noStrike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Egyik cég reklámfelülete, több lehetőség is rendelkezés áll.</a:t>
            </a:r>
            <a:endParaRPr b="0" i="0" sz="1800" u="none" cap="none" strike="noStrike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Szenzorok, távérzékelés</a:t>
            </a:r>
            <a:endParaRPr/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precíziós technológia fontos eleme a különböző szenzorokkal (érzékelőkkel) történő helyspecifikus adatgyűjtés. A szenzorok terén nagyon dinamikus a fejlődés, ezért az alábbiakban a teljesség igénye nélkül ismertetjük a gyakran alkalmazott technológiákat.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 szenzor elhelyezkedése szerint beszélhetünk földi (pl. munkagépre helyezett szenzor), valamint légi és műholdas távérzékelésről.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Minden felszínnek/tárgynak sajátos elnyelési és visszaverési spektruma van, amely az adott objektum fizikai és kémiai tulajdonságaitól, valamint geometriai viszonyaitól függ. A zöld növények klorofilltartalmuk miatt gyengén verik vissza a látható vörös sugarakat, ugyanakkor erősen visszaverik a közeli infravörös sugarakat. Ezt a tulajdonságot használják fel a különböző vegetációs indexek számításához, amelyek közül a legismertebb a normalizált differenciál vegetációs index (NDVI = (NIR–R)/(NIR+R), ahol NIR a közeli infravörös és R a látható vörös tartományban mért visszaverődés).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 növények szöveti felépítése meghatározó a közeli infravörös tartományban megfigyelhető visszaverődésnél, így ez a tartomány alkalmas a növényfajok elkülönítésére. A középső infratartományban mért visszaverődés elsősorban a növények víztartalmával van összefüggésben, de befolyásolja a levelek lignin- és cellulóztartalma 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03d5b2036_1_0"/>
          <p:cNvSpPr txBox="1"/>
          <p:nvPr>
            <p:ph type="title"/>
          </p:nvPr>
        </p:nvSpPr>
        <p:spPr>
          <a:xfrm>
            <a:off x="321547" y="365125"/>
            <a:ext cx="11555700" cy="7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Tartalom</a:t>
            </a:r>
            <a:endParaRPr/>
          </a:p>
        </p:txBody>
      </p:sp>
      <p:sp>
        <p:nvSpPr>
          <p:cNvPr id="69" name="Google Shape;69;gd03d5b2036_1_0"/>
          <p:cNvSpPr txBox="1"/>
          <p:nvPr>
            <p:ph idx="1" type="body"/>
          </p:nvPr>
        </p:nvSpPr>
        <p:spPr>
          <a:xfrm>
            <a:off x="321547" y="1257300"/>
            <a:ext cx="11555700" cy="523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hu-HU" sz="2000"/>
              <a:t>Cím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2000"/>
              <a:t>Tartalom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2000"/>
              <a:t>Tartalom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hu-HU" sz="2000">
                <a:latin typeface="Times New Roman"/>
                <a:ea typeface="Times New Roman"/>
                <a:cs typeface="Times New Roman"/>
                <a:sym typeface="Times New Roman"/>
              </a:rPr>
              <a:t>Előzmények</a:t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hu-HU" sz="2000"/>
              <a:t> </a:t>
            </a:r>
            <a:r>
              <a:rPr lang="hu-HU" sz="2000"/>
              <a:t>Székelyföldi realitások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hu-HU" sz="2000"/>
              <a:t>Székelyföldi realitások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hu-HU" sz="2000"/>
              <a:t>Székelyföldi realitások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hu-HU" sz="2000"/>
              <a:t>Az informatika előnyei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hu-HU" sz="2000"/>
              <a:t>Fogalomtár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hu-HU" sz="2000"/>
              <a:t>Fogalomtár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2000"/>
              <a:t> A precíziós gazdálkodás fogalma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2000"/>
              <a:t>A precíziós gazdálkodás tartalma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2000"/>
              <a:t>Helymeghatározás</a:t>
            </a:r>
            <a:br>
              <a:rPr lang="hu-HU" sz="2000"/>
            </a:br>
            <a:endParaRPr sz="20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0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2000"/>
              <a:t>A jármű navigációja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2000"/>
              <a:t>A jármű navigációja, robotpilóta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2000"/>
              <a:t>A robotpilóta alkalmazása Székelyföldön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2000"/>
              <a:t>Gépüzemeltetés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2000"/>
              <a:t>Gépüzemeltetés szoftverek Székelyföldön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2000"/>
              <a:t>Szenzorok, távérzékelés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2000"/>
              <a:t>Térinformatika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2000"/>
              <a:t>Vezérlési technikák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2000"/>
              <a:t>Szántóföldi növénytermesztésben alkalmazott technológiák	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br>
              <a:rPr lang="hu-HU"/>
            </a:br>
            <a:r>
              <a:rPr lang="hu-HU"/>
              <a:t>Térinformatika</a:t>
            </a:r>
            <a:br>
              <a:rPr lang="hu-HU"/>
            </a:b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85750" lvl="0" marL="535305" marR="80010" rtl="0" algn="just">
              <a:lnSpc>
                <a:spcPct val="103000"/>
              </a:lnSpc>
              <a:spcBef>
                <a:spcPts val="655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térinformatika magában foglalja a térbeli adatok gyűjtését, kezelését, elemzését és megjelenítését. A helyspecifikus adatok kezelése, a különböző adatrétegek (pl. tápanyag-ellátottság és hozam) közötti összefüggések vizsgálata, a hozam- és profittérképek, valamint kijuttatási tervek készítése térinformatikai módszerekkel történő adatkezelést és feldolgozást kíván</a:t>
            </a:r>
            <a:endParaRPr/>
          </a:p>
          <a:p>
            <a:pPr indent="-285750" lvl="0" marL="535305" marR="80010" rtl="0" algn="just">
              <a:lnSpc>
                <a:spcPct val="103000"/>
              </a:lnSpc>
              <a:spcBef>
                <a:spcPts val="655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Folyamatos adatrögzítés során (pl.: koordináták, hozammérés) néhány másodpercenként történik adatgyűjtés. A pontok összekötésével követhető a munkagép útvonala, de a terület jellemzésére vonatkozó adatokat általában egy szabályos rács alapján összegzik </a:t>
            </a:r>
            <a:endParaRPr/>
          </a:p>
          <a:p>
            <a:pPr indent="-285750" lvl="0" marL="535305" marR="80010" rtl="0" algn="just">
              <a:lnSpc>
                <a:spcPct val="103000"/>
              </a:lnSpc>
              <a:spcBef>
                <a:spcPts val="655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Az adatrétegek közti elemzés és ezek alapján a beavatkozási tervek elkészítése térbeli statisztikai és modellezési feladatokat igényel. Egyre több olyan program jelenik meg a piacon, amellyel a gazdálkodó maga is megtervezheti a talajvizsgálati útvonalat, elkészítheti az elemzést és a kijuttatási térképet, kiértékelheti a hozamtérképet, azonban a gazdálkodók – szaktudás hiányában – sokszor inkább szolgáltatásként veszik igénybe a térinformatikai elemzéseket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321547" y="365126"/>
            <a:ext cx="11555605" cy="787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r>
              <a:rPr lang="hu-HU" sz="3600"/>
              <a:t>Vérlési technikák ( ISOBUS</a:t>
            </a:r>
            <a:br>
              <a:rPr lang="hu-HU" sz="3600"/>
            </a:br>
            <a:endParaRPr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21547" y="1152525"/>
            <a:ext cx="11555605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Minden precíziós agrotechnika magában foglalja az adatgyűjtés, a feldolgozás és a helyspecifikus terepi beavatkozás folyamatát. Aszerint, hogy ezek a folyamatok időben és eszközrendszerükben együtt vagy elkülönülten valósulnak meg, két típus különböztethető meg: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Arial"/>
              <a:buAutoNum type="alphaUcPeriod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Offline (adatbázison alapuló, térképalapú) precíziós gazdálkodás esetén az adatgyűjtés, az adatok feldolgozása és a beavatkozás elvégzése elkülönülten történik. Ilyen például a talajminta- vételezés alapján kidolgozott tápanyag-utánpótlási terv készítése, a kijuttatási terv betáplálása a fedélzeti számítógépbe, majd az alapján a helyspecifikus trágyázás megvalósítása. Ez esetben az adatok feldolgozására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u-HU" sz="1800">
                <a:latin typeface="Arial"/>
                <a:ea typeface="Arial"/>
                <a:cs typeface="Arial"/>
                <a:sym typeface="Arial"/>
              </a:rPr>
              <a:t>esetleges korrekciók elvégzésére több idő áll rendelkezésre.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Arial"/>
              <a:buAutoNum type="alphaUcPeriod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 Online (valós idejű, szenzoralapú, menet közbeni) módszer alkalmazása esetén az adatgyűjtés, a feldolgozás és a beavatkozás szinte egyszerre történik.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Az ISOBUS-protokoll elterjedése jelentősen segítette a precíziós gazdálkodást, mert lehetővé teszi a különböző szenzorok, az adatfeldolgozó és vezérlőegységek közötti szabványos adatcserét. Lehetővé teszi, hogy egyetlen univerzális terminállal megoldható legyen bármelyik gyártó ISOBUS-t támogató eszközének ellenőrzése és vezérlése. A felhasználó egy gombnyomással kiválaszthatja, hogy a terminálon a munkagép vagy valamelyik eszköz (vetőgép, permetező, műtrágyaszóró) kezelőfelületét szeretné látni.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Az ISOBUS-hálózat alkalmazásával nemcsak adatok, hanem vezérlőjelek is érkezhetnek a munkagépről a traktor számára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7297"/>
              <a:buNone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Az Európai Uniós pályázatok révén az ISOBUS rendszer ma nagyon sok traktorban jelen van Székelyföldön.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21547" y="365125"/>
            <a:ext cx="11555605" cy="892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r>
              <a:rPr lang="hu-HU" sz="3600"/>
              <a:t>Szántóföldi növénytermesztésben alkalmazott technológiák	</a:t>
            </a:r>
            <a:br>
              <a:rPr lang="hu-HU" sz="3600"/>
            </a:b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321547" y="933449"/>
            <a:ext cx="11555605" cy="570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	Talajtérképezés	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	Erózió és belvíz elleni védelem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	Tápanyag-visszapótlás	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	Vetés	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	Növényvédelem	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	Öntözés	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	Hozamtérképezés	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graphical user interface&#10;&#10;Description automatically generated" id="193" name="Google Shape;19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486" y="947738"/>
            <a:ext cx="3252192" cy="578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2"/>
          <p:cNvSpPr txBox="1"/>
          <p:nvPr/>
        </p:nvSpPr>
        <p:spPr>
          <a:xfrm>
            <a:off x="3524250" y="5562600"/>
            <a:ext cx="244026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Fotó: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Telefonos alkalmazás egy székelyföldi gazdaságban.</a:t>
            </a:r>
            <a:endParaRPr b="0" i="0" sz="1400" u="none" cap="none" strike="noStrike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Precíziós kertészet, állattenyésztés Székelyföldön</a:t>
            </a:r>
            <a:endParaRPr/>
          </a:p>
        </p:txBody>
      </p:sp>
      <p:sp>
        <p:nvSpPr>
          <p:cNvPr id="200" name="Google Shape;200;p33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Ezeken a területeken gyakorlatban elenyésző azon gazdaságok száma akik digitalizálva vannak.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Elméletben ezeken a területeken alkalmazhatóak: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       Precíziós kertészet és szőlészet	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	Szántóföldi zöldségtermesztés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	Szőlő- és gyümölcsültetvények	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	Üvegházak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	Precíziós állattenyésztés	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	Tejelő szarvasmarha	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	Sertés	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	Baromfi	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A precíziós növénytermesztés elterjedtsége</a:t>
            </a:r>
            <a:endParaRPr/>
          </a:p>
        </p:txBody>
      </p:sp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 precíziós mezőgazdaság fogalma sokak előtt még ma is ismeretlen, pedig az ezzel kapcsolatos kutatások több évtizede folynak. A táblán belüli heterogenitást figyelembe vevő helyspecifikus gazdálkodás kezdetét néhány szerző már az 1920-as évekre teszi (Franzen és Mulla, 2015).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 mai értelemben vett precíziós mezőgazdasági kutatások az 1980-as években kezdődtek a hozammérő eszközök, szenzorok, a változtatható mennyiségű kijuttatás és a helymeghatározó rendszerek fejlesztésével. A műholdas helymeghatározás, a térinformatika és távérzékelés, valamint a szenzor- technológiák fejlődésével alkalmazása egyre terjedt.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Az első nemzetközi konferenciát 1992-ben rendezték az Egyesült Államokban, majd 1999-ben nemzetközi tudományos folyóirat is indult Precision Agriculture címmel (Yang és Lee, 2013).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Alkalmazása Magyarországon is több mint másfél évtizedes múltra tekint vissza: 1999-ben jött létre Mosonmagyaróváron a „Precíziós növénytermesztési módszerek” Doktori Iskola és megjelentek az új technológiával kapcsolatos első hazai publikációk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Székelyföldön egy évtizednyi lemaradásban van Magyarországhoz képest, azonban a felzárkózás üteme rohamos lehet.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321547" y="141403"/>
            <a:ext cx="11555605" cy="1549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A precíziós növénytermesztés elterjedtsége a világban</a:t>
            </a:r>
            <a:endParaRPr/>
          </a:p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21547" y="1357460"/>
            <a:ext cx="11555605" cy="4819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 precíziós gazdálkodás elsőként az USA-ban, Európában és Ausztráliában terjedt el, majd Argentínában, Brazíliában és néhány ázsiai országban is elfogadottá vált (Fountas et al., 2005). Jelen- leg az USA piaci részesedése a legnagyobb, közel 50 százalék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Amerikában a technológiák közül kezdetben a hozamtérképezés és a differenciált műtrágya- kijuttatás volt a leginkább elterjedt, jelenleg az automatikus kormányzásé a legnagyobb piaci részesedés. A szója- és kukoricatermesztők már 2006-ban a területek több mint 40 százalékán végeztek hozamtérképezést, differenciált kijuttatást pedig 8, illetve 12 százalékos arányban alkalmaztak.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art&#10;&#10;Description automatically generated" id="213" name="Google Shape;21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2628" y="3429000"/>
            <a:ext cx="4309989" cy="3287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A precíziós növénytermesztés elterjedtsége az EU-ban</a:t>
            </a:r>
            <a:br>
              <a:rPr lang="hu-HU" sz="3600"/>
            </a:br>
            <a:endParaRPr/>
          </a:p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21547" y="1234911"/>
            <a:ext cx="11555605" cy="4942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Az EU28-tagországok az USA és Ausztrália után a harmadik helyet foglalják el a precíziós mező- gazdaság piacán. A nem EU-tagok (Norvégia, Svájc, Ukrajna és Oroszország) – elsősorban az utóbbi két ország révén – is jelentős piaci értéket képviselnek, az EU28-országokhoz képest több mint fele összeget 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iagram&#10;&#10;Description automatically generated" id="220" name="Google Shape;22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6244" y="2209800"/>
            <a:ext cx="752856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>
            <a:off x="321547" y="365126"/>
            <a:ext cx="11555605" cy="916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r>
              <a:rPr lang="hu-HU" sz="3600"/>
              <a:t>A precíziós gazdálkodás terjedésé Székelyföldön </a:t>
            </a:r>
            <a:br>
              <a:rPr lang="hu-HU" sz="3600"/>
            </a:br>
            <a:endParaRPr/>
          </a:p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21547" y="999242"/>
            <a:ext cx="11555605" cy="5177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418"/>
              <a:buFont typeface="Noto Sans Symbols"/>
              <a:buChar char="⮚"/>
            </a:pPr>
            <a:r>
              <a:rPr lang="hu-HU" sz="1900">
                <a:latin typeface="Arial"/>
                <a:ea typeface="Arial"/>
                <a:cs typeface="Arial"/>
                <a:sym typeface="Arial"/>
              </a:rPr>
              <a:t>Az előbb felvázoltak alapján Székelyföldnek nagy előnyt jelent a Magyarországgal való szoros együttműködés, ennek legjobb példája az, hogy Székelyföld is része a digitális agrárstratégiának.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418"/>
              <a:buFont typeface="Noto Sans Symbols"/>
              <a:buChar char="⮚"/>
            </a:pPr>
            <a:r>
              <a:rPr lang="hu-HU" sz="1900">
                <a:latin typeface="Arial"/>
                <a:ea typeface="Arial"/>
                <a:cs typeface="Arial"/>
                <a:sym typeface="Arial"/>
              </a:rPr>
              <a:t>Előny a különböző online és más konferenciák könnyű elérhetősége (PREGA)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418"/>
              <a:buFont typeface="Noto Sans Symbols"/>
              <a:buChar char="⮚"/>
            </a:pPr>
            <a:r>
              <a:rPr lang="hu-HU" sz="1900">
                <a:latin typeface="Arial"/>
                <a:ea typeface="Arial"/>
                <a:cs typeface="Arial"/>
                <a:sym typeface="Arial"/>
              </a:rPr>
              <a:t>Előny a pályázatok által bekövetkezett masszív gépesítés, csúcstechnológiákkal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                  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                          *Székelyföldi küldöttség PREGA 2019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floor, person, group, standing&#10;&#10;Description automatically generated" id="227" name="Google Shape;22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6338" y="2401641"/>
            <a:ext cx="5821052" cy="4091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A szántóföldi precíziós gazdálkodás közgazdasági hatásai</a:t>
            </a:r>
            <a:endParaRPr/>
          </a:p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21547" y="1489166"/>
            <a:ext cx="11555605" cy="4687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7297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hagyományos szántóföldi növénytermesztésről a precíziós gazdálkodásra történő áttérés a termelés szempontjából jelentős változásokat eredményez, melyek természetesen a gazdaságok jövedelmezőségét is befolyásolják. A precíziós növénytermesztés gazdasági következményeiről megoszlanak a vélemények, hiszen a technológia hatása számos tényezőtől függ. Rendkívüli mértékben befolyásolja az alkalmazás eredményességét a vetésterület talajadottságának heterogenitása, a gazdálkodó és az alkalmazottak szaktudása és hozzáállása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7297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precíziós gazdálkodásra való áttérés jelentős beruházási költséggel jár. A gazdák számára nehéz megítélni egy új technológia alkalmazhatóságát és annak előnyeit, egyértelmű költség-haszon adatok birtokában azonban könnyebben hoznak meg ilyen jelentős beruházási döntést. Amennyiben a precíziós gazdálkodásnak bizonyítottan alapvető gazdasági, környezeti előnyei vannak, az nagymértékben elősegíti a technológia elfogadását a gazdálkodók számára.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7297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beruházás megtérülési idejének meghatározása viszont koránt- sem egyszerű, hiszen elsődlegesen a technológiából fakadó jövedelemtöbbletet kell megállapítani, amelyet számos a fentiekben már említett tényező befolyásol. Figyelembe kell venni az elemzések során, hogy minden növénykultúrának eltérőek a költség-jövedelem viszonyai, ezáltal külön kell meghatározni az életképes üzemméretet a termesztett növényekre. A termőföld minősége és a termő- hely adottságai szintén befolyásoló tényezők, melyeket ugyancsak figyelembe kell venni a szükséges minimális gazdaság méretének meghatározásakor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type="title"/>
          </p:nvPr>
        </p:nvSpPr>
        <p:spPr>
          <a:xfrm>
            <a:off x="321547" y="84841"/>
            <a:ext cx="11555605" cy="1605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A precíziós növénytermesztés közgazdasági előnyei</a:t>
            </a:r>
            <a:endParaRPr/>
          </a:p>
        </p:txBody>
      </p:sp>
      <p:sp>
        <p:nvSpPr>
          <p:cNvPr id="239" name="Google Shape;239;p39"/>
          <p:cNvSpPr txBox="1"/>
          <p:nvPr>
            <p:ph idx="1" type="body"/>
          </p:nvPr>
        </p:nvSpPr>
        <p:spPr>
          <a:xfrm>
            <a:off x="321547" y="1489435"/>
            <a:ext cx="11555605" cy="4687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növénytermesztésben használható precíziós technológia elemei a következők: automata kormányzás (egyes szakirodalmak robotkormányzásként említik), GPS-alapú irányítási rendszer (gépnavigáció), automatikus szakaszvezérlés, kijuttatás közben változtatható (vetőmag-, műtrágya-, növényvédőszer-) mennyiség, különböző applikációs térképek (például tápanyag-, növényvédőszer-, vetőmag-kijuttatási térkép), hozamtérképezés, hozammonitor, talajminta-vételezés, növényvédelmi és a távérzékeléses felvételezés.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precíziós gazdálkodás célja a termesztéstechnológiák optimalizálásával a jövedelmezőség növelése. A cél eléréséhez sorra kell vennünk a technológiából származó előnyöket.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precíziós növénytermesztés legfontosabb előnyei az inputanyag-felhasználás optimalizálása, azaz egy-egy meghatározott beavatkozás és dózis mellett a növényvédőszer-, a műtrágya-, a vetőmag- és a kijuttatáshoz szükséges üzemanyag-felhasználás csökkenése és ezzel összefüggésben az anyagköltség és a munkaerő mérséklődése.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precíziós technológia alkalmazásából származó megtakarítások számszerűsítését számos tényező befolyásolja. A költségcsökkenés mértéke függ a termelés intenzitásától és az eltérő talaj- adottságoktól.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21547" y="-235669"/>
            <a:ext cx="11555605" cy="1926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Tartalom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321547" y="1225485"/>
            <a:ext cx="11555605" cy="4951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23. Precíziós kertészet, állattenyésztés Székelyföldön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24. A precíziós növénytermesztés elterjedtsége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25. A precíziós növénytermesztés elterjedtsége a világban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26. A precíziós növénytermesztés elterjedtsége az EU-ban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27. A precíziós gazdálkodás terjedése Székelyföldön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28. A szántóföldi precíziós gazdálkodás közgazdasági hatásai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29. A precíziós növénytermesztés közgazdasági előnyei</a:t>
            </a:r>
            <a:endParaRPr sz="18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30. A precíziós növénytermesztés környezeti előnyei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31. A precíziós növénytermesztés közgazdasági hátrányai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32. A többletberuházás megtérülésének vizsgálata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31. A szántóföldi növénytermesztésben alkalmazott precíziós technológia makrogazdasági hatásai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32-38. Connected Farm-Intelligens Gazdaság példája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39. Összefoglaló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40. Összefoglaló Székelyföld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41. Köszönet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sz="18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sz="18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sz="18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sz="18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*források: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>
                <a:solidFill>
                  <a:srgbClr val="339933"/>
                </a:solidFill>
              </a:rPr>
              <a:t>- </a:t>
            </a:r>
            <a:r>
              <a:rPr lang="hu-HU" sz="1800" u="sng">
                <a:solidFill>
                  <a:srgbClr val="33993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www.agroinform.hu</a:t>
            </a:r>
            <a:r>
              <a:rPr lang="hu-HU" sz="1800"/>
              <a:t>,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Calibri"/>
              <a:buChar char="-"/>
            </a:pPr>
            <a:r>
              <a:rPr lang="hu-HU" sz="1800"/>
              <a:t>Dr. Jori István a precíziós gazdálkodás gépesítési kérdései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Calibri"/>
              <a:buChar char="-"/>
            </a:pPr>
            <a:r>
              <a:rPr lang="hu-HU" sz="1800"/>
              <a:t> A precíziós szántóföldi növénytermesztés összehasonlító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Vizsgálata, Agrárgazdasági Kutató Intézet, 2017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Calibri"/>
              <a:buNone/>
            </a:pPr>
            <a:r>
              <a:t/>
            </a:r>
            <a:endParaRPr sz="18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hu-HU" sz="1800"/>
              <a:t>  		</a:t>
            </a:r>
            <a:endParaRPr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A precíziós növénytermesztés környezeti előnyei</a:t>
            </a:r>
            <a:endParaRPr/>
          </a:p>
        </p:txBody>
      </p:sp>
      <p:sp>
        <p:nvSpPr>
          <p:cNvPr id="245" name="Google Shape;245;p40"/>
          <p:cNvSpPr txBox="1"/>
          <p:nvPr>
            <p:ph idx="1" type="body"/>
          </p:nvPr>
        </p:nvSpPr>
        <p:spPr>
          <a:xfrm>
            <a:off x="321547" y="1567543"/>
            <a:ext cx="11555605" cy="4609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7297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környezetre gyakorolt külső gazdasági hatások vizsgálata sem elhanyagolható a technológia előnyeinek meghatározásakor. A precíziós növénytermesztés környezeti és társadalmi fenntarthatósághoz való  hozzájárulása  nehezen  számszerűsíthető,  és  sokan  alábecsülik azt, ennek ellenére a gazdasági előnyök mellett a környezetre gyakorolt hatásokat is rendkívül fontos szemléltetni.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7297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 herbicidmennyiség csökkenése révén a környezet vegy- szerterhelése csökken és a talajban, illetve a növénykultúrában mérséklődnek a szermaradványok .Pozitív külső gazdasági hatásként említik továbbá a felszín alatti vizek nitrátterhelésének csökkentését a precíziós technológia üzemgazdaságra és a természeti környezetre gyakorolt hatásait együttesen vizsgálta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7297"/>
              <a:buFont typeface="Noto Sans Symbols"/>
              <a:buChar char="⮚"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Az automata kormányzásnál és a változó mennyiségű kijuttatásnál (Variable Rate Application, VRA) tapasztalt  nitrogén-  és  széndioxid mennyiségbeli  növekedés is a visszapattanó hatásra reflektál. A VRA-technológiától azt várnánk, hogy csökkentse a kijuttatott mennyiséget, viszont a fentiekben leírt elv érvényesül ennél a technológiai elemnél is, azaz a hozamok növelése és ezáltal magasabb jövedelem elérése érdekében az üzemek növelik inputanyag-ráfordításukat. Az automata szakaszvezérlés sem csökkentette a nitrogénmennyiséget, ellenben a szén-dioxid-kibocsátás redukálódott a kevesebb növényvédő és rovarölő szer, illetve a permetezőgép csökkenő üzemanyag-felhasználásának köszönhetően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A precíziós növénytermesztés közgazdasági hátrányai</a:t>
            </a:r>
            <a:endParaRPr/>
          </a:p>
        </p:txBody>
      </p:sp>
      <p:sp>
        <p:nvSpPr>
          <p:cNvPr id="251" name="Google Shape;251;p41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 felmérése alapján megállapította, hogy a precíziós növénytermelést alkalmazók a munkaerő- és munkaidő-szükséglet növekedését tartják a legjelentősebb gyakorlati hátránynak.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 Egy menetben nem lehet kijuttatni az eltérő hatóanyagú műtrágyákat, így minden összetevő esetében külön kell a táblára rámenni, amely növeli az üzemanyag-felhasználást, illetve több munkaórát és talajtömörödést eredményezhet.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 Azonban vannak olyan osztott tartályos önjáró gépek, amelyek képesek differenciáltan egy menetben kijuttatni a különböző hatóanyagú monoműtrágyákat, ezáltal a talajtömörödés, a megnövekedett üzemanyag-mennyiség és munka- erő-felhasználás már kiküszöbölhető.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 hátrányok között megemlíthetjük, hogy a precíziós technológia alkalmazásának hatékonyságát befolyásolja a tábla (valamint a gazdaság) mérete, továbbá a tábla heterogenitása (pl. talaj fizikai és kémia változékonysága a táblán belül).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 precíziós technológia terén problémát jelenthet az egymással nem kompatibilis rendszerek és eszközök használata. Emiatt egy precíziós beruházás akár elköteleződést is jelenthet egy-egy nagy nemzetközi gépgyártó mellett, különösen, hogy ma Magyarországon a gazdálkodók főként integrátorokon keresztül jutnak e technológiához, akik pedig erősen kötődnek egy-egy nagy gépgyártóhoz.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A többletberuházás megtérülésének vizsgálata</a:t>
            </a:r>
            <a:endParaRPr/>
          </a:p>
        </p:txBody>
      </p:sp>
      <p:sp>
        <p:nvSpPr>
          <p:cNvPr id="257" name="Google Shape;257;p42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 precíziós szántóföldi növénytermesztés elterjedése szempontjából segítséget nyújtana az élet- képes üzemméret meghatározása, amelyet számos kutatás során eltérő nagyságban állapítottak meg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Az anyagköltségben együttesen (növényvédőszer- és műtrágyaköltség) maximálisan 10 százalékot, a művelési többletköltségben    5 százalékot és a hozamokban 10 százalékos többletet feltételezett a modellszámításhoz. A beruházáshoz szükséges költségeket alapanyag-forgalmazók adatai alapján határozta meg. Mindezek eredményeképpen megállapította, hogy 206 hektáros üzemméretnél érte el a gazdaság a konvencionális üzemek jövedelemszintjét, azaz a közepes méretű gazdaságokban lehet életképes a technológia alkalmazása.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 székely kisméretű gazdaságok számára is létezik megoldás, hiszen a precíziós növénytermesztéshez nem szükséges feltétlenül beruházás, ugyanis bérszolgáltatásként is igénybe lehet venni a technológia egyes elemeit. A bérszolgáltatás, illetve a szövetkezeti együttműködés a technológiát birtokló gazdaságok számára is pozitív, a fajlagos költségeket csökkentheti, ezáltal a beruházás meg- térülését gyorsíthatja.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Az akár 90%-os finanszírozási támogatást nyújtó Unió-s projektek is nagyban segíthetnek a rendszerek megvásárlásában. Az újabb kiírások egyenesen plusz pontot biztosítanak a digitalizációért.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A szántóföldi növénytermesztésben alkalmazott precíziós technológia makrogazdasági hatásai</a:t>
            </a:r>
            <a:endParaRPr/>
          </a:p>
        </p:txBody>
      </p:sp>
      <p:sp>
        <p:nvSpPr>
          <p:cNvPr id="263" name="Google Shape;263;p43"/>
          <p:cNvSpPr txBox="1"/>
          <p:nvPr>
            <p:ph idx="1" type="body"/>
          </p:nvPr>
        </p:nvSpPr>
        <p:spPr>
          <a:xfrm>
            <a:off x="321547" y="1536569"/>
            <a:ext cx="11555605" cy="4956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 már meglévő kutatási eredmények lehetőséget adnak közelítő becslésekre, amelyekből meg lehet állapítani a technológia széles körű elterjedtségéből eredő főbb hatásokat.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Takácsné (2011) megállapítása szerint a precíziós gazdálkodás bevezetésével 5-10-20 százalék közötti megtakarítás várható. Az üzemek 15, 25 és 40 százalékának áttérését feltételezve végzett számításokat szántóföldi növényt termelő és vegyes gazdaságok esetében. Az EU25-ök szintjén 15 százalék átálló üzem mellett a korábbi hozam eléréséhez 5 százalék megtakarítást feltételezve 32 ezer tonnával kevesebb hatóanyag kijuttatása szükséges, 20 százalék esetében ez 127 ezer tonna. Az üzemek 25 százalékos átállásával a megtakarítható mennyiség 53-211 ezer tonna, 40 százalékos átállás mellett pedig 85-338 ezer tonna.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 A növényvédőszer-felhasználás csökkentése révén jelentősebb, 25-30-50 százalékos anyagmegtakarítás érhető el a precíziós gazdálkodásra való áttéréssel. Az EU25-ök esetében az üzemek 15 százalékának átállása mellett 5,7-11,4 ezer tonnával kevesebb hatóanyag kijuttatása tervezhető, míg 25 százalékos átállásnál 8,2-14,1 ezer tonna, 40 százalékos átállásnál pedig akár 15,2-30,4 ezer tonna is lehet a megtakarítás.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Font typeface="Noto Sans Symbols"/>
              <a:buChar char="⮚"/>
            </a:pPr>
            <a:r>
              <a:rPr lang="hu-HU" sz="180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Jacobsen et al. (2011) a gépnavigáció és a precíziós technológia elterjedésének a dán makrogazdaságra gyakorolt hatásvizsgálata során megállapította, hogy a teljes technológia országos szintű alkalmazásának hatására a gazdák jövedelmi helyzete erősödne, az üzemanyag-felhasználás és a növényvédő és gyomirtó szer mennyisége pedig csökkenne, ennek következtében a biológiai sok- féleség (biodiverzitás) javulna. Az agrárgazdaság jövedelme, illetve a mezőgazdaság és az élelmi- szeripar termelése egyaránt növekedne, ha minél nagyobb számban térnének át a gazdálkodók a precíziós növénytermesztésre.</a:t>
            </a:r>
            <a:endParaRPr sz="1800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Connected Farm-Intelligens Gazdaság példája</a:t>
            </a:r>
            <a:endParaRPr/>
          </a:p>
        </p:txBody>
      </p:sp>
      <p:pic>
        <p:nvPicPr>
          <p:cNvPr id="269" name="Google Shape;26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8615" y="1784906"/>
            <a:ext cx="6041772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/>
          <p:nvPr>
            <p:ph type="title"/>
          </p:nvPr>
        </p:nvSpPr>
        <p:spPr>
          <a:xfrm>
            <a:off x="318197" y="235670"/>
            <a:ext cx="11555605" cy="1130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r>
              <a:rPr lang="hu-HU" sz="3600"/>
              <a:t>Connected Farm-Intelligens Gazdaság példája</a:t>
            </a:r>
            <a:br>
              <a:rPr lang="hu-HU" sz="3600"/>
            </a:b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Case AFS Soil Command valós idejű magágykészítő szabályzás</a:t>
            </a:r>
            <a:b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275" name="Google Shape;27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7530" y="1366628"/>
            <a:ext cx="7004115" cy="5126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6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r>
              <a:rPr lang="hu-HU" sz="3600"/>
              <a:t>Connected Farm-Intelligens Gazdaság példája</a:t>
            </a:r>
            <a:br>
              <a:rPr lang="hu-HU" sz="3600"/>
            </a:b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Kombájn vezérlésű traktor</a:t>
            </a:r>
            <a:b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281" name="Google Shape;28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6842" y="1584964"/>
            <a:ext cx="7129780" cy="44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Connected Farm-Intelligens Gazdaság példája</a:t>
            </a:r>
            <a:endParaRPr b="0"/>
          </a:p>
        </p:txBody>
      </p:sp>
      <p:pic>
        <p:nvPicPr>
          <p:cNvPr id="287" name="Google Shape;28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7433" y="1618075"/>
            <a:ext cx="7974965" cy="4639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8"/>
          <p:cNvSpPr txBox="1"/>
          <p:nvPr>
            <p:ph type="title"/>
          </p:nvPr>
        </p:nvSpPr>
        <p:spPr>
          <a:xfrm>
            <a:off x="321547" y="75415"/>
            <a:ext cx="11555605" cy="1615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Connected Farm-Intelligens Gazdaság példája</a:t>
            </a:r>
            <a:br>
              <a:rPr lang="hu-HU" sz="3600"/>
            </a:br>
            <a:br>
              <a:rPr lang="hu-HU" sz="3600"/>
            </a:b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CASE robot traktor kukorica vetőgéppel </a:t>
            </a:r>
            <a:endParaRPr/>
          </a:p>
        </p:txBody>
      </p:sp>
      <p:pic>
        <p:nvPicPr>
          <p:cNvPr id="293" name="Google Shape;29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2239" y="1690688"/>
            <a:ext cx="8295588" cy="4676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9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71500" lvl="0" marL="5715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/>
              <a:t>Összefoglaló Székelyföld</a:t>
            </a:r>
            <a:br>
              <a:rPr lang="hu-HU"/>
            </a:br>
            <a:endParaRPr/>
          </a:p>
        </p:txBody>
      </p:sp>
      <p:sp>
        <p:nvSpPr>
          <p:cNvPr id="299" name="Google Shape;299;p49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picture containing umbrella, accessory, lamp&#10;&#10;Description automatically generated" id="300" name="Google Shape;30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85501" y="1901733"/>
            <a:ext cx="3181546" cy="313064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9"/>
          <p:cNvSpPr txBox="1"/>
          <p:nvPr/>
        </p:nvSpPr>
        <p:spPr>
          <a:xfrm>
            <a:off x="499622" y="1480008"/>
            <a:ext cx="1059572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hu-HU" sz="2000" u="none" cap="none" strike="noStrike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Szükség van azon farmokra, akik az integrátor szerepét betöltik</a:t>
            </a:r>
            <a:endParaRPr b="0" i="0" sz="2000" u="none" cap="none" strike="noStrike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9"/>
          <p:cNvSpPr/>
          <p:nvPr/>
        </p:nvSpPr>
        <p:spPr>
          <a:xfrm>
            <a:off x="4392892" y="3940404"/>
            <a:ext cx="86256" cy="109197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9"/>
          <p:cNvSpPr/>
          <p:nvPr/>
        </p:nvSpPr>
        <p:spPr>
          <a:xfrm>
            <a:off x="5128181" y="3940404"/>
            <a:ext cx="45719" cy="109197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9"/>
          <p:cNvSpPr/>
          <p:nvPr/>
        </p:nvSpPr>
        <p:spPr>
          <a:xfrm>
            <a:off x="6240544" y="3874416"/>
            <a:ext cx="45719" cy="115795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9"/>
          <p:cNvSpPr/>
          <p:nvPr/>
        </p:nvSpPr>
        <p:spPr>
          <a:xfrm>
            <a:off x="7043238" y="3874416"/>
            <a:ext cx="45719" cy="115795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9"/>
          <p:cNvSpPr txBox="1"/>
          <p:nvPr/>
        </p:nvSpPr>
        <p:spPr>
          <a:xfrm>
            <a:off x="3478491" y="5184742"/>
            <a:ext cx="51093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800" u="none" cap="none" strike="noStrike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Kisebb gazdaságok  Fiatal gazdák  Egyesületek</a:t>
            </a:r>
            <a:endParaRPr b="0" i="0" sz="1800" u="none" cap="none" strike="noStrike">
              <a:solidFill>
                <a:srgbClr val="3399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9"/>
          <p:cNvSpPr/>
          <p:nvPr/>
        </p:nvSpPr>
        <p:spPr>
          <a:xfrm>
            <a:off x="4196345" y="3874416"/>
            <a:ext cx="484632" cy="1216152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339933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9"/>
          <p:cNvSpPr/>
          <p:nvPr/>
        </p:nvSpPr>
        <p:spPr>
          <a:xfrm>
            <a:off x="4906447" y="3866843"/>
            <a:ext cx="484632" cy="1216152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339933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9"/>
          <p:cNvSpPr/>
          <p:nvPr/>
        </p:nvSpPr>
        <p:spPr>
          <a:xfrm>
            <a:off x="6013495" y="3825806"/>
            <a:ext cx="484632" cy="1216152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339933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9"/>
          <p:cNvSpPr/>
          <p:nvPr/>
        </p:nvSpPr>
        <p:spPr>
          <a:xfrm>
            <a:off x="6846641" y="3816222"/>
            <a:ext cx="484632" cy="1216152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03d5b2036_1_5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b="1" lang="hu-HU" sz="3600">
                <a:latin typeface="Times New Roman"/>
                <a:ea typeface="Times New Roman"/>
                <a:cs typeface="Times New Roman"/>
                <a:sym typeface="Times New Roman"/>
              </a:rPr>
              <a:t> Székelyföldi mezőgazdaság fejlesztések az IT segítségével.</a:t>
            </a:r>
            <a:br>
              <a:rPr lang="hu-HU" sz="36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81" name="Google Shape;81;gd03d5b2036_1_5"/>
          <p:cNvSpPr txBox="1"/>
          <p:nvPr>
            <p:ph idx="1" type="body"/>
          </p:nvPr>
        </p:nvSpPr>
        <p:spPr>
          <a:xfrm>
            <a:off x="321547" y="1574276"/>
            <a:ext cx="11555700" cy="4602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57894"/>
              <a:buNone/>
            </a:pPr>
            <a:r>
              <a:rPr lang="hu-HU" sz="24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99722"/>
              <a:buNone/>
            </a:pPr>
            <a:r>
              <a:rPr lang="hu-HU" sz="3800">
                <a:latin typeface="Arial"/>
                <a:ea typeface="Arial"/>
                <a:cs typeface="Arial"/>
                <a:sym typeface="Arial"/>
              </a:rPr>
              <a:t>Előzmények: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99722"/>
              <a:buNone/>
            </a:pPr>
            <a:r>
              <a:t/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99722"/>
              <a:buFont typeface="Noto Sans Symbols"/>
              <a:buChar char="⮚"/>
            </a:pPr>
            <a:r>
              <a:rPr lang="hu-HU" sz="3800">
                <a:latin typeface="Arial"/>
                <a:ea typeface="Arial"/>
                <a:cs typeface="Arial"/>
                <a:sym typeface="Arial"/>
              </a:rPr>
              <a:t>A székely mezőgazdaság alapvetően nem tud versenyképes mennyiséget termelni a nagy szántóföldi kultúrákban (búza, árpa, repce, kukorica).</a:t>
            </a:r>
            <a:endParaRPr/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99722"/>
              <a:buNone/>
            </a:pPr>
            <a:r>
              <a:t/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99722"/>
              <a:buFont typeface="Noto Sans Symbols"/>
              <a:buChar char="⮚"/>
            </a:pPr>
            <a:r>
              <a:rPr lang="hu-HU" sz="3800">
                <a:latin typeface="Arial"/>
                <a:ea typeface="Arial"/>
                <a:cs typeface="Arial"/>
                <a:sym typeface="Arial"/>
              </a:rPr>
              <a:t>Ha nincs megfelelő mennyiség, akkor a minőség marad az a kompetitív előny amire építeni kell</a:t>
            </a:r>
            <a:endParaRPr/>
          </a:p>
          <a:p>
            <a:pPr indent="-171450" lvl="0" marL="28575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99722"/>
              <a:buFont typeface="Noto Sans Symbols"/>
              <a:buNone/>
            </a:pPr>
            <a:r>
              <a:t/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99722"/>
              <a:buFont typeface="Noto Sans Symbols"/>
              <a:buChar char="⮚"/>
            </a:pPr>
            <a:r>
              <a:rPr lang="hu-HU" sz="3800">
                <a:latin typeface="Arial"/>
                <a:ea typeface="Arial"/>
                <a:cs typeface="Arial"/>
                <a:sym typeface="Arial"/>
              </a:rPr>
              <a:t>Ha már nem tudunk megfelelő mennyiséget termelni, akkor legalább figyeljünk a környezetre, ami viszont képes még az egészséges állapotában Székelyföld fejlesztésében komoly szerepet játszani (táj, borvizek, egészséges bio termékek)</a:t>
            </a:r>
            <a:endParaRPr/>
          </a:p>
          <a:p>
            <a:pPr indent="-2286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99722"/>
              <a:buFont typeface="Noto Sans Symbols"/>
              <a:buNone/>
            </a:pPr>
            <a:r>
              <a:t/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99722"/>
              <a:buFont typeface="Noto Sans Symbols"/>
              <a:buChar char="⮚"/>
            </a:pPr>
            <a:r>
              <a:rPr lang="hu-HU" sz="3800">
                <a:latin typeface="Arial"/>
                <a:ea typeface="Arial"/>
                <a:cs typeface="Arial"/>
                <a:sym typeface="Arial"/>
              </a:rPr>
              <a:t>A székely nadrágszíj parcella előnyt jelent turizmus, helyi identitás megőrzésében, de nem segíti a hatékony mezőgazdaságot és elég komoly akadályokat fog görgetni a precíziós technológiák útjába, amelyek a kis parcellákon nagyon nehezen lesznek használhatóak. Ez egyfajta technológiai lemaradáshoz vezethet hosszú távon.</a:t>
            </a:r>
            <a:endParaRPr sz="3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64759"/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35338"/>
              <a:buNone/>
            </a:pPr>
            <a:br>
              <a:rPr lang="hu-HU"/>
            </a:b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 txBox="1"/>
          <p:nvPr>
            <p:ph type="title"/>
          </p:nvPr>
        </p:nvSpPr>
        <p:spPr>
          <a:xfrm>
            <a:off x="314848" y="110601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Összefoglaló Székelyföld</a:t>
            </a:r>
            <a:endParaRPr/>
          </a:p>
        </p:txBody>
      </p:sp>
      <p:sp>
        <p:nvSpPr>
          <p:cNvPr id="316" name="Google Shape;316;p50"/>
          <p:cNvSpPr txBox="1"/>
          <p:nvPr>
            <p:ph idx="1" type="body"/>
          </p:nvPr>
        </p:nvSpPr>
        <p:spPr>
          <a:xfrm>
            <a:off x="321547" y="1036948"/>
            <a:ext cx="11555605" cy="5288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Parcellák több rétegű digitalizálása (telekönyv, APIA, reális megművelt terület)</a:t>
            </a:r>
            <a:endParaRPr/>
          </a:p>
          <a:p>
            <a:pPr indent="-2286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Talajvizsgálatok amelyek segítségével csökkenteni lehet a kijuttatott műtrágya mennyiséget</a:t>
            </a:r>
            <a:endParaRPr/>
          </a:p>
          <a:p>
            <a:pPr indent="-2286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Management képesség fejlesztése a gazdaságokban, költségekre való odafigyelés, IT rendszerek, amiben tudják követni a kiadásokat</a:t>
            </a:r>
            <a:endParaRPr/>
          </a:p>
          <a:p>
            <a:pPr indent="-2286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Döntéstámogató IT rendszer megvalósítása, valamint egy tudásközpont létrehozása, melyek segítségével a gazdák költséghatékonyan növelhetik meg terményhozamukat </a:t>
            </a:r>
            <a:endParaRPr/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Permetezések optimalizálása a meteorológiai adatok és a növény pontosabb vizsgálata alapján</a:t>
            </a:r>
            <a:endParaRPr/>
          </a:p>
          <a:p>
            <a:pPr indent="-2286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IT rendszerekkel támogatni az egészséges termékek promotálását, előkészítéséről minél több ellenőrizhető információt adni a fogyasztónak</a:t>
            </a:r>
            <a:endParaRPr/>
          </a:p>
          <a:p>
            <a:pPr indent="-2286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Precíziós mezőgazdaság támogatása képzésekkel, az új technológiák megismertetésével </a:t>
            </a:r>
            <a:endParaRPr/>
          </a:p>
          <a:p>
            <a:pPr indent="-2286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 termelő szövetkezetek támogatása, alakulásának ösztönzése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/>
          <p:nvPr>
            <p:ph type="title"/>
          </p:nvPr>
        </p:nvSpPr>
        <p:spPr>
          <a:xfrm>
            <a:off x="321547" y="365125"/>
            <a:ext cx="11555605" cy="3063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Köszönöm megtisztelő figyelmüket!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Székelyföldi realitások</a:t>
            </a:r>
            <a:br>
              <a:rPr lang="hu-HU" sz="3600"/>
            </a:br>
            <a:endParaRPr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245097" y="1121790"/>
            <a:ext cx="11632055" cy="5055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 A székely nadrágszíj parcella egy nagyon nehéz helyzetbe hozza a precíziós rendszereket, ugyanis olyan kis parcellák vannak, hogy nem lehet megengedni nagy hiba százalékot. Ezért RTK (GPS jel korrigáló hálózatok) szükségesek. </a:t>
            </a:r>
            <a:endParaRPr/>
          </a:p>
          <a:p>
            <a:pPr indent="11430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Ezen beruházások fedezése nem költséghatékony kis gazdáknak, üzletileg nem megalapozott, egy magán cégnek sem fogja megérni ilyen hálózatokat építeni.</a:t>
            </a:r>
            <a:endParaRPr/>
          </a:p>
          <a:p>
            <a:pPr indent="11430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 A jövő ez irányba megy, pár év múlva a gépek nem fognak működni ilyen hálózatok nélkül, ami azt jelenti, hogy kizárja teljes mértékben a legújabb gépek használatát. </a:t>
            </a:r>
            <a:endParaRPr/>
          </a:p>
          <a:p>
            <a:pPr indent="11430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 székelyföldi gazdák életében a legfontosabb ITC eszköz az APIA által kényszerített térképhasználat ami alapfeltétele a támogatások nyújtásának. A dokumentumban említett külső kényszer ilyen értelemben megjelent.</a:t>
            </a:r>
            <a:endParaRPr/>
          </a:p>
          <a:p>
            <a:pPr indent="11430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Ennek az APIA-s ITC rendszernek csak annyi hátránya van, hogy nem ad semmilyen információt a gazdáknak, nem egy interaktív, napi szintű IT használat, inkább egy szükséges rossz, amit évente egyszer meg kell tenni. 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321547" y="365126"/>
            <a:ext cx="11555605" cy="1105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Székelyföldi realitások</a:t>
            </a:r>
            <a:br>
              <a:rPr lang="hu-HU" sz="3600"/>
            </a:br>
            <a:r>
              <a:rPr lang="hu-HU" sz="1800"/>
              <a:t>Alacsony hektárszámú farmok</a:t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8994" y="1305053"/>
            <a:ext cx="7346072" cy="533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Székelyföldi realitások</a:t>
            </a:r>
            <a:br>
              <a:rPr lang="hu-HU" sz="3600"/>
            </a:br>
            <a:r>
              <a:rPr lang="hu-HU" sz="1800"/>
              <a:t>sok gazdaság</a:t>
            </a:r>
            <a:endParaRPr sz="1800"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8035" y="1593915"/>
            <a:ext cx="7195930" cy="5132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55555"/>
              <a:buNone/>
            </a:pPr>
            <a:r>
              <a:rPr lang="hu-HU" sz="3600"/>
              <a:t>Az informatika előnyei</a:t>
            </a:r>
            <a:br>
              <a:rPr lang="hu-HU" sz="3600"/>
            </a:br>
            <a:r>
              <a:rPr lang="hu-HU" sz="3600"/>
              <a:t> </a:t>
            </a:r>
            <a:br>
              <a:rPr lang="hu-HU" sz="3600"/>
            </a:b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141403" y="1187777"/>
            <a:ext cx="11735750" cy="4989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85750" lvl="0" marL="28575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Az informatika, mint minden ágazatban, a tevékenység hatékonyabbá tételében, dokumentálásában, kontrolálásában és az adatok feldolgozásával a professzionálisabb döntéshozatalban tud segítséget nyújtani.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Nagyon egyszerűen fogalmazva, </a:t>
            </a:r>
            <a:r>
              <a:rPr b="1" lang="hu-HU" sz="1800">
                <a:latin typeface="Arial"/>
                <a:ea typeface="Arial"/>
                <a:cs typeface="Arial"/>
                <a:sym typeface="Arial"/>
              </a:rPr>
              <a:t>(1)</a:t>
            </a:r>
            <a:r>
              <a:rPr lang="hu-HU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hu-HU" sz="1800">
                <a:latin typeface="Arial"/>
                <a:ea typeface="Arial"/>
                <a:cs typeface="Arial"/>
                <a:sym typeface="Arial"/>
              </a:rPr>
              <a:t>több profitot</a:t>
            </a:r>
            <a:r>
              <a:rPr lang="hu-HU" sz="18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hu-HU" sz="1800">
                <a:latin typeface="Arial"/>
                <a:ea typeface="Arial"/>
                <a:cs typeface="Arial"/>
                <a:sym typeface="Arial"/>
              </a:rPr>
              <a:t>(2)</a:t>
            </a:r>
            <a:r>
              <a:rPr lang="hu-HU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hu-HU" sz="1800">
                <a:latin typeface="Arial"/>
                <a:ea typeface="Arial"/>
                <a:cs typeface="Arial"/>
                <a:sym typeface="Arial"/>
              </a:rPr>
              <a:t>egészségesebb terméket</a:t>
            </a:r>
            <a:r>
              <a:rPr lang="hu-HU" sz="1800">
                <a:latin typeface="Arial"/>
                <a:ea typeface="Arial"/>
                <a:cs typeface="Arial"/>
                <a:sym typeface="Arial"/>
              </a:rPr>
              <a:t> tudunk előállítani miközben </a:t>
            </a:r>
            <a:r>
              <a:rPr b="1" lang="hu-HU" sz="1800">
                <a:latin typeface="Arial"/>
                <a:ea typeface="Arial"/>
                <a:cs typeface="Arial"/>
                <a:sym typeface="Arial"/>
              </a:rPr>
              <a:t>(3)</a:t>
            </a:r>
            <a:r>
              <a:rPr lang="hu-HU" sz="1800">
                <a:latin typeface="Arial"/>
                <a:ea typeface="Arial"/>
                <a:cs typeface="Arial"/>
                <a:sym typeface="Arial"/>
              </a:rPr>
              <a:t> csökkenteni tudjuk a környezeti szennyeződést (vegyszer és műtrágya kijuttatások optimalizálásával). </a:t>
            </a:r>
            <a:endParaRPr/>
          </a:p>
          <a:p>
            <a:pPr indent="-171450" lvl="0" marL="28575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lang="hu-HU" sz="1800">
                <a:latin typeface="Arial"/>
                <a:ea typeface="Arial"/>
                <a:cs typeface="Arial"/>
                <a:sym typeface="Arial"/>
              </a:rPr>
              <a:t>Profit:</a:t>
            </a:r>
            <a:r>
              <a:rPr lang="hu-HU" sz="1800">
                <a:latin typeface="Arial"/>
                <a:ea typeface="Arial"/>
                <a:cs typeface="Arial"/>
                <a:sym typeface="Arial"/>
              </a:rPr>
              <a:t> a mezőgazdaság alapjában véve egy költség management üzletág, ugyanis az árat szintem minden esetben a piac diktálja. A gazdának egyedüli lehetősége a magasabb profit elérése érdekében, ha minél jobban kontrolálja a költségeket. Ehhez pedig elengedhetetlen az adatok pontos dokumentálása, döntések meghozatala adatok alapján és nem „hallás” után.</a:t>
            </a:r>
            <a:endParaRPr/>
          </a:p>
          <a:p>
            <a:pPr indent="-2286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hu-HU" sz="1800">
                <a:latin typeface="Arial"/>
                <a:ea typeface="Arial"/>
                <a:cs typeface="Arial"/>
                <a:sym typeface="Arial"/>
              </a:rPr>
              <a:t>Egészségesebb termék: </a:t>
            </a:r>
            <a:r>
              <a:rPr lang="hu-HU" sz="180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hu-HU" sz="1800">
                <a:latin typeface="Arial"/>
                <a:ea typeface="Arial"/>
                <a:cs typeface="Arial"/>
                <a:sym typeface="Arial"/>
              </a:rPr>
              <a:t>jó minőségű terméket megfelelő szakszerőséggel elő kell tudni állítani</a:t>
            </a:r>
            <a:r>
              <a:rPr lang="hu-HU" sz="1800">
                <a:latin typeface="Arial"/>
                <a:ea typeface="Arial"/>
                <a:cs typeface="Arial"/>
                <a:sym typeface="Arial"/>
              </a:rPr>
              <a:t>, ugyanakkor legalább annyira fontos, hogy el kell mondani, transzparensé kell tenni, megmutatni a fogyasztónak. Minél több információt adunk a felhasználónak, annál nagyobb bizalommal vásárolja a terméket. </a:t>
            </a:r>
            <a:endParaRPr/>
          </a:p>
          <a:p>
            <a:pPr indent="-2286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hu-HU" sz="1800">
                <a:latin typeface="Arial"/>
                <a:ea typeface="Arial"/>
                <a:cs typeface="Arial"/>
                <a:sym typeface="Arial"/>
              </a:rPr>
              <a:t>Környezeti hatások csökkentése:</a:t>
            </a:r>
            <a:r>
              <a:rPr lang="hu-HU" sz="1800">
                <a:latin typeface="Arial"/>
                <a:ea typeface="Arial"/>
                <a:cs typeface="Arial"/>
                <a:sym typeface="Arial"/>
              </a:rPr>
              <a:t> a technológia segít mérések, elemzések által csökkenteni a felhasznált vegyszer és műtrágya mennyiséget.  A technológia segíteni tud a talaj minőségének megtartásában, kevesebb műtrágya és vegyszer használatában, ami sokrétű előnyt ad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3600"/>
              <a:t>Fogalomtár</a:t>
            </a:r>
            <a:br>
              <a:rPr lang="hu-HU" sz="3600"/>
            </a:b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21547" y="1196396"/>
            <a:ext cx="11555605" cy="48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DGPS (Differential Global Positioning System) – Differenciális GPS-rendszer. Földi referenciaállomások segítségével korrigálja a műholdas GPS mérési hibáit.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GPS (Global Positioning System) – Globális helymeghatározó rendszer. Az USA Védelmi Minisztériuma által fejlesztett és üzemeltetett, időjárástól és napszaktól függetlenül működő műholdas helymeghatározó rendszer, ami háromdimenziós helymeghatározást tesz lehetővé. A hétköz- napi szóhasználatban általánosan a műholdas helymeghatározásra utal.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ISOBUS (ISO Binary Unit System) – Lehetővé teszi a különböző szenzorok, az adatfeldolgozó és vezérlőegységek közötti szabványos adatcserét. Ezáltal egyetlen univerzális terminállal meg- oldható bármelyik gyártó ISOBUS-t támogató eszközének ellenőrzése és vezérlése. A protokoll alapját a nemzetközi ISO 11783 szabvány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NDVI (Normalized Difference Vegetation Index) – Normalizált differenciál vegetációs index.   A növényzet állapotának jellemzésére szolgál, számítási módja: NDVI = (NIR–R)/(NIR+R), ahol NIR a közeli infravörös és R a látható vörös tartományban mért visszaverődés.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hu-HU" sz="1800">
                <a:latin typeface="Arial"/>
                <a:ea typeface="Arial"/>
                <a:cs typeface="Arial"/>
                <a:sym typeface="Arial"/>
              </a:rPr>
              <a:t>QR-kód (Quick Response-kód) – Kétdimenziós vonalkód. Csak számokból max. 7089, alfanumerikus karakterekből 4296, bináris adatokból 2953 bájtnyit képes tárolni. Ingyenesen felhasznál- ható nyílt szabványon alapszik. Értelmezéséhez szükség van valamilyen kamerával rendelkező eszközre (lehet mobiltelefon vagy tablet is) és egy QR-kód-olvasó alkalmazásra. Több weboldalon ingyenesen generálhatók QR-kódok.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2021-04-21T15:27:09Z</dcterms:created>
  <dc:creator>Péter Varga</dc:creator>
</cp:coreProperties>
</file>