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99" r:id="rId5"/>
    <p:sldId id="259" r:id="rId6"/>
    <p:sldId id="263" r:id="rId7"/>
    <p:sldId id="264" r:id="rId8"/>
    <p:sldId id="266" r:id="rId9"/>
    <p:sldId id="268" r:id="rId10"/>
    <p:sldId id="270" r:id="rId11"/>
    <p:sldId id="271" r:id="rId12"/>
    <p:sldId id="274" r:id="rId13"/>
    <p:sldId id="275" r:id="rId14"/>
    <p:sldId id="276" r:id="rId15"/>
    <p:sldId id="279" r:id="rId16"/>
    <p:sldId id="280" r:id="rId17"/>
    <p:sldId id="281" r:id="rId18"/>
    <p:sldId id="297" r:id="rId19"/>
    <p:sldId id="282" r:id="rId20"/>
    <p:sldId id="283" r:id="rId21"/>
    <p:sldId id="284" r:id="rId22"/>
    <p:sldId id="301" r:id="rId23"/>
    <p:sldId id="302" r:id="rId24"/>
    <p:sldId id="303" r:id="rId25"/>
    <p:sldId id="304" r:id="rId26"/>
    <p:sldId id="305" r:id="rId27"/>
    <p:sldId id="309" r:id="rId28"/>
    <p:sldId id="310" r:id="rId29"/>
    <p:sldId id="306" r:id="rId30"/>
    <p:sldId id="307" r:id="rId31"/>
    <p:sldId id="308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290" r:id="rId50"/>
    <p:sldId id="294" r:id="rId51"/>
    <p:sldId id="295" r:id="rId52"/>
  </p:sldIdLst>
  <p:sldSz cx="12192000" cy="6858000"/>
  <p:notesSz cx="6807200" cy="99393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j/YgChDxrHdlbjqiZlReiv6js5N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oc Dezv Intcom Agrosic" initials="ADI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2" autoAdjust="0"/>
    <p:restoredTop sz="94702"/>
  </p:normalViewPr>
  <p:slideViewPr>
    <p:cSldViewPr snapToGrid="0">
      <p:cViewPr varScale="1">
        <p:scale>
          <a:sx n="92" d="100"/>
          <a:sy n="92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customschemas.google.com/relationships/presentationmetadata" Target="metadata"/><Relationship Id="rId55" Type="http://schemas.openxmlformats.org/officeDocument/2006/relationships/commentAuthors" Target="commentAuthors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6125"/>
            <a:ext cx="6621462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723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://www.agroinform.hu/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878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03d5b203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03d5b2036_1_0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hu-HU" sz="1100" dirty="0" smtClean="0"/>
              <a:t>*források:</a:t>
            </a:r>
          </a:p>
          <a:p>
            <a:pPr marL="114300" indent="0">
              <a:buNone/>
            </a:pPr>
            <a:r>
              <a:rPr lang="hu-HU" sz="1100" dirty="0" smtClean="0">
                <a:solidFill>
                  <a:srgbClr val="339933"/>
                </a:solidFill>
              </a:rPr>
              <a:t>- </a:t>
            </a:r>
            <a:r>
              <a:rPr lang="hu-HU" sz="1100" dirty="0" smtClean="0">
                <a:solidFill>
                  <a:srgbClr val="33993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xmlns:lc="http://schemas.openxmlformats.org/drawingml/2006/lockedCanvas" val="tx"/>
                    </a:ext>
                  </a:extLst>
                </a:hlinkClick>
              </a:rPr>
              <a:t>www.agroinform.hu</a:t>
            </a:r>
            <a:r>
              <a:rPr lang="hu-HU" sz="1100" dirty="0" smtClean="0"/>
              <a:t>, </a:t>
            </a:r>
          </a:p>
          <a:p>
            <a:pPr>
              <a:buFontTx/>
              <a:buChar char="-"/>
            </a:pPr>
            <a:r>
              <a:rPr lang="hu-HU" sz="1100" dirty="0" smtClean="0"/>
              <a:t>Dr. </a:t>
            </a:r>
            <a:r>
              <a:rPr lang="hu-HU" sz="1100" dirty="0" err="1" smtClean="0"/>
              <a:t>Jori</a:t>
            </a:r>
            <a:r>
              <a:rPr lang="hu-HU" sz="1100" dirty="0" smtClean="0"/>
              <a:t> István a precíziós gazdálkodás gépesítési kérdései</a:t>
            </a:r>
          </a:p>
          <a:p>
            <a:pPr>
              <a:buFontTx/>
              <a:buChar char="-"/>
            </a:pPr>
            <a:r>
              <a:rPr lang="hu-HU" sz="1100" dirty="0" smtClean="0"/>
              <a:t> A precíziós szántóföldi növénytermesztés összehasonlító</a:t>
            </a:r>
          </a:p>
          <a:p>
            <a:pPr marL="114300" indent="0">
              <a:buNone/>
            </a:pPr>
            <a:r>
              <a:rPr lang="hu-HU" sz="1100" dirty="0" smtClean="0"/>
              <a:t>Vizsgálata, Agrárgazdasági Kutató Intézet, 2017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164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03d5b203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03d5b2036_1_5:notes"/>
          <p:cNvSpPr txBox="1">
            <a:spLocks noGrp="1"/>
          </p:cNvSpPr>
          <p:nvPr>
            <p:ph type="body" idx="1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387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székely nadrágszíj parcella egy nagyon nehéz helyzetbe hozza a precíziós rendszereket, ugyanis olyan kis parcellák vannak, hogy nem lehet megengedni nagy hiba százalékot. Ezért RTK (GPS jel korrigáló hálózatok) szükségesek.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u-H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Ezen beruházások fedezése nem költséghatékony kis gazdáknak, üzletileg nem megalapozott, egy magán cégnek sem fogja megérni ilyen hálózatokat építeni.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u-H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jövő ez irányba megy, pár év múlva a gépek nem fognak működni ilyen hálózatok nélkül, ami azt jelenti, hogy kizárja teljes mértékben a legújabb gépek használatát. 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székelyföldi gazdák életében a legfontosabb ITC eszköz az APIA által kényszerített térképhasználat ami alapfeltétele a támogatások nyújtásának. A dokumentumban említett külső kényszer ilyen értelemben megjelent.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Ennek az APIA-s ITC rendszernek csak annyi hátránya van, hogy nem ad semmilyen információt a gazdáknak, nem egy interaktív, napi szintű IT használat, inkább egy szükséges rossz, amit évente egyszer meg kell tenni. 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2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11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Profit:</a:t>
            </a: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mezőgazdaság alapjában véve egy költség management üzletág, ugyanis az árat szintem minden esetben a piac diktálja. A gazdának egyedüli lehetősége a magasabb profit elérése érdekében, ha minél jobban kontrolálja a költségeket. Ehhez pedig elengedhetetlen az adatok pontos dokumentálása, döntések meghozatala adatok alapján és nem „hallás” után.</a:t>
            </a:r>
          </a:p>
          <a:p>
            <a:pPr marL="3429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hu-H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hu-HU" sz="1100" dirty="0" smtClean="0">
                <a:latin typeface="Times New Roman" panose="02020603050405020304" pitchFamily="18" charset="0"/>
              </a:rPr>
              <a:t> </a:t>
            </a:r>
            <a:r>
              <a:rPr lang="hu-HU" sz="11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Egészségesebb termék: </a:t>
            </a: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hu-HU" sz="11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jó minőségű terméket megfelelő szakszerőséggel elő kell tudni állítani</a:t>
            </a: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ugyanakkor legalább annyira fontos, hogy el kell mondani, transzparensé kell tenni, megmutatni a fogyasztónak. Minél több információt adunk a felhasználónak, annál nagyobb bizalommal vásárolja a terméket. </a:t>
            </a:r>
          </a:p>
          <a:p>
            <a:pPr marL="3429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hu-HU" sz="11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hu-HU" sz="1100" dirty="0" smtClean="0">
                <a:latin typeface="Times New Roman" panose="02020603050405020304" pitchFamily="18" charset="0"/>
              </a:rPr>
              <a:t> </a:t>
            </a:r>
            <a:r>
              <a:rPr lang="hu-HU" sz="11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Környezeti hatások csökkentése:</a:t>
            </a:r>
            <a:r>
              <a:rPr lang="hu-HU" sz="11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technológia segít mérések, elemzések által csökkenteni a felhasznált vegyszer és műtrágya mennyiséget.  A technológia segíteni tud a talaj minőségének megtartásában, kevesebb műtrágya és vegyszer használatában, ami sokrétű előnyt ad</a:t>
            </a:r>
            <a:endParaRPr lang="en-US" sz="1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07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automatikus</a:t>
            </a:r>
            <a:r>
              <a:rPr lang="en-US" dirty="0" smtClean="0"/>
              <a:t> </a:t>
            </a:r>
            <a:r>
              <a:rPr lang="en-US" dirty="0" err="1" smtClean="0"/>
              <a:t>kormányzás</a:t>
            </a:r>
            <a:r>
              <a:rPr lang="en-US" dirty="0" smtClean="0"/>
              <a:t>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koncentrációs</a:t>
            </a:r>
            <a:r>
              <a:rPr lang="en-US" dirty="0" smtClean="0"/>
              <a:t> </a:t>
            </a:r>
            <a:r>
              <a:rPr lang="en-US" dirty="0" err="1" smtClean="0"/>
              <a:t>terhet</a:t>
            </a:r>
            <a:r>
              <a:rPr lang="en-US" dirty="0" smtClean="0"/>
              <a:t> </a:t>
            </a:r>
            <a:r>
              <a:rPr lang="en-US" dirty="0" err="1" smtClean="0"/>
              <a:t>vesz</a:t>
            </a:r>
            <a:r>
              <a:rPr lang="en-US" dirty="0" smtClean="0"/>
              <a:t> le a </a:t>
            </a:r>
            <a:r>
              <a:rPr lang="en-US" dirty="0" err="1" smtClean="0"/>
              <a:t>gépkezelő</a:t>
            </a:r>
            <a:r>
              <a:rPr lang="en-US" dirty="0" smtClean="0"/>
              <a:t> </a:t>
            </a:r>
            <a:r>
              <a:rPr lang="en-US" dirty="0" err="1" smtClean="0"/>
              <a:t>válláról</a:t>
            </a:r>
            <a:r>
              <a:rPr lang="en-US" dirty="0" smtClean="0"/>
              <a:t>, </a:t>
            </a:r>
            <a:r>
              <a:rPr lang="en-US" dirty="0" err="1" smtClean="0"/>
              <a:t>mert</a:t>
            </a:r>
            <a:r>
              <a:rPr lang="en-US" dirty="0" smtClean="0"/>
              <a:t> </a:t>
            </a:r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esetben</a:t>
            </a:r>
            <a:r>
              <a:rPr lang="en-US" dirty="0" smtClean="0"/>
              <a:t> a </a:t>
            </a:r>
            <a:r>
              <a:rPr lang="en-US" dirty="0" err="1" smtClean="0"/>
              <a:t>kormányautomatika</a:t>
            </a:r>
            <a:r>
              <a:rPr lang="en-US" dirty="0" smtClean="0"/>
              <a:t> </a:t>
            </a:r>
            <a:r>
              <a:rPr lang="en-US" dirty="0" err="1" smtClean="0"/>
              <a:t>tartja</a:t>
            </a:r>
            <a:r>
              <a:rPr lang="en-US" dirty="0" smtClean="0"/>
              <a:t> a </a:t>
            </a:r>
            <a:r>
              <a:rPr lang="en-US" dirty="0" err="1" smtClean="0"/>
              <a:t>megfelelő</a:t>
            </a:r>
            <a:r>
              <a:rPr lang="en-US" dirty="0" smtClean="0"/>
              <a:t> </a:t>
            </a:r>
            <a:r>
              <a:rPr lang="en-US" dirty="0" err="1" smtClean="0"/>
              <a:t>nyomvonalon</a:t>
            </a:r>
            <a:r>
              <a:rPr lang="en-US" dirty="0" smtClean="0"/>
              <a:t> a </a:t>
            </a:r>
            <a:r>
              <a:rPr lang="en-US" dirty="0" err="1" smtClean="0"/>
              <a:t>gépet</a:t>
            </a:r>
            <a:r>
              <a:rPr lang="en-US" dirty="0" smtClean="0"/>
              <a:t> </a:t>
            </a:r>
            <a:r>
              <a:rPr lang="en-US" dirty="0" err="1" smtClean="0"/>
              <a:t>például</a:t>
            </a:r>
            <a:r>
              <a:rPr lang="en-US" dirty="0" smtClean="0"/>
              <a:t> a </a:t>
            </a:r>
            <a:r>
              <a:rPr lang="en-US" dirty="0" err="1" smtClean="0"/>
              <a:t>kormányoszlopba</a:t>
            </a:r>
            <a:r>
              <a:rPr lang="en-US" dirty="0" smtClean="0"/>
              <a:t> </a:t>
            </a:r>
            <a:r>
              <a:rPr lang="en-US" dirty="0" err="1" smtClean="0"/>
              <a:t>épített</a:t>
            </a:r>
            <a:r>
              <a:rPr lang="en-US" dirty="0" smtClean="0"/>
              <a:t> </a:t>
            </a:r>
            <a:r>
              <a:rPr lang="en-US" dirty="0" err="1" smtClean="0"/>
              <a:t>elektromotorral</a:t>
            </a:r>
            <a:r>
              <a:rPr lang="en-US" dirty="0" smtClean="0"/>
              <a:t>. </a:t>
            </a:r>
            <a:r>
              <a:rPr lang="en-US" dirty="0" err="1" smtClean="0"/>
              <a:t>Több</a:t>
            </a:r>
            <a:r>
              <a:rPr lang="en-US" dirty="0" smtClean="0"/>
              <a:t> </a:t>
            </a:r>
            <a:r>
              <a:rPr lang="en-US" dirty="0" err="1" smtClean="0"/>
              <a:t>gépforgalmazónál</a:t>
            </a:r>
            <a:r>
              <a:rPr lang="en-US" dirty="0" smtClean="0"/>
              <a:t> a </a:t>
            </a:r>
            <a:r>
              <a:rPr lang="en-US" dirty="0" err="1" smtClean="0"/>
              <a:t>kormányautomatika</a:t>
            </a:r>
            <a:r>
              <a:rPr lang="en-US" dirty="0" smtClean="0"/>
              <a:t> </a:t>
            </a:r>
            <a:r>
              <a:rPr lang="en-US" dirty="0" err="1" smtClean="0"/>
              <a:t>már</a:t>
            </a:r>
            <a:r>
              <a:rPr lang="en-US" dirty="0" smtClean="0"/>
              <a:t> a </a:t>
            </a:r>
            <a:r>
              <a:rPr lang="en-US" dirty="0" err="1" smtClean="0"/>
              <a:t>megrendeléskor</a:t>
            </a:r>
            <a:r>
              <a:rPr lang="en-US" dirty="0" smtClean="0"/>
              <a:t> </a:t>
            </a:r>
            <a:r>
              <a:rPr lang="en-US" dirty="0" err="1" smtClean="0"/>
              <a:t>kér</a:t>
            </a:r>
            <a:r>
              <a:rPr lang="en-US" dirty="0" smtClean="0"/>
              <a:t>- </a:t>
            </a:r>
            <a:r>
              <a:rPr lang="en-US" dirty="0" err="1" smtClean="0"/>
              <a:t>hető</a:t>
            </a:r>
            <a:r>
              <a:rPr lang="en-US" dirty="0" smtClean="0"/>
              <a:t>, de </a:t>
            </a:r>
            <a:r>
              <a:rPr lang="en-US" dirty="0" err="1" smtClean="0"/>
              <a:t>utólag</a:t>
            </a:r>
            <a:r>
              <a:rPr lang="en-US" dirty="0" smtClean="0"/>
              <a:t> is </a:t>
            </a:r>
            <a:r>
              <a:rPr lang="en-US" dirty="0" err="1" smtClean="0"/>
              <a:t>beépíthető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Robotpilóta</a:t>
            </a:r>
            <a:r>
              <a:rPr lang="en-US" dirty="0" smtClean="0"/>
              <a:t> </a:t>
            </a:r>
            <a:r>
              <a:rPr lang="en-US" dirty="0" err="1" smtClean="0"/>
              <a:t>alkalmazása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a </a:t>
            </a:r>
            <a:r>
              <a:rPr lang="en-US" dirty="0" err="1" smtClean="0"/>
              <a:t>hidraulikus</a:t>
            </a:r>
            <a:r>
              <a:rPr lang="en-US" dirty="0" smtClean="0"/>
              <a:t> </a:t>
            </a:r>
            <a:r>
              <a:rPr lang="en-US" dirty="0" err="1" smtClean="0"/>
              <a:t>kormányrendszerbe</a:t>
            </a:r>
            <a:r>
              <a:rPr lang="en-US" dirty="0" smtClean="0"/>
              <a:t> </a:t>
            </a:r>
            <a:r>
              <a:rPr lang="en-US" dirty="0" err="1" smtClean="0"/>
              <a:t>épített</a:t>
            </a:r>
            <a:r>
              <a:rPr lang="en-US" dirty="0" smtClean="0"/>
              <a:t> </a:t>
            </a:r>
            <a:r>
              <a:rPr lang="en-US" dirty="0" err="1" smtClean="0"/>
              <a:t>vezérlőszeleppel</a:t>
            </a:r>
            <a:r>
              <a:rPr lang="en-US" dirty="0" smtClean="0"/>
              <a:t> </a:t>
            </a:r>
            <a:r>
              <a:rPr lang="en-US" dirty="0" err="1" smtClean="0"/>
              <a:t>történik</a:t>
            </a:r>
            <a:r>
              <a:rPr lang="en-US" dirty="0" smtClean="0"/>
              <a:t> a </a:t>
            </a:r>
            <a:r>
              <a:rPr lang="en-US" dirty="0" err="1" smtClean="0"/>
              <a:t>kormányzás</a:t>
            </a:r>
            <a:r>
              <a:rPr lang="en-US" dirty="0" smtClean="0"/>
              <a:t> </a:t>
            </a:r>
            <a:r>
              <a:rPr lang="en-US" dirty="0" err="1" smtClean="0"/>
              <a:t>irányítása</a:t>
            </a:r>
            <a:r>
              <a:rPr lang="en-US" dirty="0" smtClean="0"/>
              <a:t>. A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gyártók</a:t>
            </a:r>
            <a:r>
              <a:rPr lang="en-US" dirty="0" smtClean="0"/>
              <a:t> modern </a:t>
            </a:r>
            <a:r>
              <a:rPr lang="en-US" dirty="0" err="1" smtClean="0"/>
              <a:t>gépeiben</a:t>
            </a:r>
            <a:r>
              <a:rPr lang="en-US" dirty="0" smtClean="0"/>
              <a:t> </a:t>
            </a:r>
            <a:r>
              <a:rPr lang="en-US" dirty="0" err="1" smtClean="0"/>
              <a:t>ez</a:t>
            </a:r>
            <a:r>
              <a:rPr lang="en-US" dirty="0" smtClean="0"/>
              <a:t> a </a:t>
            </a:r>
            <a:r>
              <a:rPr lang="en-US" dirty="0" err="1" smtClean="0"/>
              <a:t>szelep</a:t>
            </a:r>
            <a:r>
              <a:rPr lang="en-US" dirty="0" smtClean="0"/>
              <a:t> </a:t>
            </a:r>
            <a:r>
              <a:rPr lang="en-US" dirty="0" err="1" smtClean="0"/>
              <a:t>alapkivitelben</a:t>
            </a:r>
            <a:r>
              <a:rPr lang="en-US" dirty="0" smtClean="0"/>
              <a:t> </a:t>
            </a:r>
            <a:r>
              <a:rPr lang="en-US" dirty="0" err="1" smtClean="0"/>
              <a:t>megtalálható</a:t>
            </a:r>
            <a:r>
              <a:rPr lang="en-US" dirty="0" smtClean="0"/>
              <a:t>, </a:t>
            </a:r>
            <a:r>
              <a:rPr lang="en-US" dirty="0" err="1" smtClean="0"/>
              <a:t>régebbi</a:t>
            </a:r>
            <a:r>
              <a:rPr lang="en-US" dirty="0" smtClean="0"/>
              <a:t>, de </a:t>
            </a:r>
            <a:r>
              <a:rPr lang="en-US" dirty="0" err="1" smtClean="0"/>
              <a:t>már</a:t>
            </a:r>
            <a:r>
              <a:rPr lang="en-US" dirty="0" smtClean="0"/>
              <a:t> </a:t>
            </a:r>
            <a:r>
              <a:rPr lang="en-US" dirty="0" err="1" smtClean="0"/>
              <a:t>hidraulikus</a:t>
            </a:r>
            <a:r>
              <a:rPr lang="en-US" dirty="0" smtClean="0"/>
              <a:t> </a:t>
            </a:r>
            <a:r>
              <a:rPr lang="en-US" dirty="0" err="1" smtClean="0"/>
              <a:t>kormányrendszerrel</a:t>
            </a:r>
            <a:r>
              <a:rPr lang="en-US" dirty="0" smtClean="0"/>
              <a:t> </a:t>
            </a:r>
            <a:r>
              <a:rPr lang="en-US" dirty="0" err="1" smtClean="0"/>
              <a:t>rendelkező</a:t>
            </a:r>
            <a:r>
              <a:rPr lang="en-US" dirty="0" smtClean="0"/>
              <a:t> </a:t>
            </a:r>
            <a:r>
              <a:rPr lang="en-US" dirty="0" err="1" smtClean="0"/>
              <a:t>gépekbe</a:t>
            </a:r>
            <a:r>
              <a:rPr lang="en-US" dirty="0" smtClean="0"/>
              <a:t> </a:t>
            </a:r>
            <a:r>
              <a:rPr lang="en-US" dirty="0" err="1" smtClean="0"/>
              <a:t>utólag</a:t>
            </a:r>
            <a:r>
              <a:rPr lang="en-US" dirty="0" smtClean="0"/>
              <a:t> </a:t>
            </a:r>
            <a:r>
              <a:rPr lang="en-US" dirty="0" err="1" smtClean="0"/>
              <a:t>beépíthető</a:t>
            </a:r>
            <a:r>
              <a:rPr lang="en-US" dirty="0" smtClean="0"/>
              <a:t>. </a:t>
            </a:r>
            <a:endParaRPr lang="hu-H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 </a:t>
            </a:r>
            <a:r>
              <a:rPr lang="en-US" dirty="0" err="1" smtClean="0"/>
              <a:t>robotpiló</a:t>
            </a:r>
            <a:r>
              <a:rPr lang="en-US" dirty="0" smtClean="0"/>
              <a:t>- </a:t>
            </a:r>
            <a:r>
              <a:rPr lang="en-US" dirty="0" err="1" smtClean="0"/>
              <a:t>ták</a:t>
            </a:r>
            <a:r>
              <a:rPr lang="en-US" dirty="0" smtClean="0"/>
              <a:t> </a:t>
            </a:r>
            <a:r>
              <a:rPr lang="en-US" dirty="0" err="1" smtClean="0"/>
              <a:t>előnye</a:t>
            </a:r>
            <a:r>
              <a:rPr lang="en-US" dirty="0" smtClean="0"/>
              <a:t> a </a:t>
            </a:r>
            <a:r>
              <a:rPr lang="en-US" dirty="0" err="1" smtClean="0"/>
              <a:t>kormányautomatikával</a:t>
            </a:r>
            <a:r>
              <a:rPr lang="en-US" dirty="0" smtClean="0"/>
              <a:t> </a:t>
            </a:r>
            <a:r>
              <a:rPr lang="en-US" dirty="0" err="1" smtClean="0"/>
              <a:t>szemben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sokkal</a:t>
            </a:r>
            <a:r>
              <a:rPr lang="en-US" dirty="0" smtClean="0"/>
              <a:t> </a:t>
            </a:r>
            <a:r>
              <a:rPr lang="en-US" dirty="0" err="1" smtClean="0"/>
              <a:t>gyorsabban</a:t>
            </a:r>
            <a:r>
              <a:rPr lang="en-US" dirty="0" smtClean="0"/>
              <a:t> </a:t>
            </a:r>
            <a:r>
              <a:rPr lang="en-US" dirty="0" err="1" smtClean="0"/>
              <a:t>képesek</a:t>
            </a:r>
            <a:r>
              <a:rPr lang="en-US" dirty="0" smtClean="0"/>
              <a:t> </a:t>
            </a:r>
            <a:r>
              <a:rPr lang="en-US" dirty="0" err="1" smtClean="0"/>
              <a:t>reagálni</a:t>
            </a:r>
            <a:r>
              <a:rPr lang="en-US" dirty="0" smtClean="0"/>
              <a:t> a </a:t>
            </a:r>
            <a:r>
              <a:rPr lang="en-US" dirty="0" err="1" smtClean="0"/>
              <a:t>korrekciós</a:t>
            </a:r>
            <a:r>
              <a:rPr lang="en-US" dirty="0" smtClean="0"/>
              <a:t> </a:t>
            </a:r>
            <a:r>
              <a:rPr lang="en-US" dirty="0" err="1" smtClean="0"/>
              <a:t>jelekre</a:t>
            </a:r>
            <a:r>
              <a:rPr lang="en-US" dirty="0" smtClean="0"/>
              <a:t>,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ebből</a:t>
            </a:r>
            <a:r>
              <a:rPr lang="en-US" dirty="0" smtClean="0"/>
              <a:t> </a:t>
            </a:r>
            <a:r>
              <a:rPr lang="en-US" dirty="0" err="1" smtClean="0"/>
              <a:t>adódóan</a:t>
            </a:r>
            <a:r>
              <a:rPr lang="en-US" dirty="0" smtClean="0"/>
              <a:t> </a:t>
            </a:r>
            <a:r>
              <a:rPr lang="en-US" dirty="0" err="1" smtClean="0"/>
              <a:t>pontosabban</a:t>
            </a:r>
            <a:r>
              <a:rPr lang="en-US" dirty="0" smtClean="0"/>
              <a:t> </a:t>
            </a:r>
            <a:r>
              <a:rPr lang="en-US" dirty="0" err="1" smtClean="0"/>
              <a:t>tartják</a:t>
            </a:r>
            <a:r>
              <a:rPr lang="en-US" dirty="0" smtClean="0"/>
              <a:t> a </a:t>
            </a:r>
            <a:r>
              <a:rPr lang="en-US" dirty="0" err="1" smtClean="0"/>
              <a:t>kijelölt</a:t>
            </a:r>
            <a:r>
              <a:rPr lang="en-US" dirty="0" smtClean="0"/>
              <a:t> </a:t>
            </a:r>
            <a:r>
              <a:rPr lang="en-US" dirty="0" err="1" smtClean="0"/>
              <a:t>nyomvonalat</a:t>
            </a:r>
            <a:r>
              <a:rPr lang="en-US" dirty="0" smtClean="0"/>
              <a:t> (</a:t>
            </a:r>
            <a:r>
              <a:rPr lang="en-US" dirty="0" err="1" smtClean="0"/>
              <a:t>Farkas</a:t>
            </a:r>
            <a:r>
              <a:rPr lang="en-US" dirty="0" smtClean="0"/>
              <a:t>, 2015).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ilyen</a:t>
            </a:r>
            <a:r>
              <a:rPr lang="en-US" dirty="0" smtClean="0"/>
              <a:t> </a:t>
            </a:r>
            <a:r>
              <a:rPr lang="en-US" dirty="0" err="1" smtClean="0"/>
              <a:t>berendezések</a:t>
            </a:r>
            <a:r>
              <a:rPr lang="en-US" dirty="0" smtClean="0"/>
              <a:t> </a:t>
            </a:r>
            <a:r>
              <a:rPr lang="en-US" dirty="0" err="1" smtClean="0"/>
              <a:t>alkalmazását</a:t>
            </a:r>
            <a:r>
              <a:rPr lang="en-US" dirty="0" smtClean="0"/>
              <a:t> </a:t>
            </a:r>
            <a:r>
              <a:rPr lang="en-US" dirty="0" err="1" smtClean="0"/>
              <a:t>leginkább</a:t>
            </a:r>
            <a:r>
              <a:rPr lang="en-US" dirty="0" smtClean="0"/>
              <a:t> a 2 cm </a:t>
            </a:r>
            <a:r>
              <a:rPr lang="en-US" dirty="0" err="1" smtClean="0"/>
              <a:t>pontosságú</a:t>
            </a:r>
            <a:r>
              <a:rPr lang="en-US" dirty="0" smtClean="0"/>
              <a:t> RTK </a:t>
            </a:r>
            <a:r>
              <a:rPr lang="en-US" dirty="0" err="1" smtClean="0"/>
              <a:t>navigációs</a:t>
            </a:r>
            <a:r>
              <a:rPr lang="en-US" dirty="0" smtClean="0"/>
              <a:t> </a:t>
            </a:r>
            <a:r>
              <a:rPr lang="en-US" dirty="0" err="1" smtClean="0"/>
              <a:t>rendszerhez</a:t>
            </a:r>
            <a:r>
              <a:rPr lang="en-US" dirty="0" smtClean="0"/>
              <a:t> </a:t>
            </a:r>
            <a:r>
              <a:rPr lang="en-US" dirty="0" err="1" smtClean="0"/>
              <a:t>ajánlják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 smtClean="0"/>
              <a:t>Vannak</a:t>
            </a:r>
            <a:r>
              <a:rPr lang="en-US" dirty="0" smtClean="0"/>
              <a:t> </a:t>
            </a:r>
            <a:r>
              <a:rPr lang="en-US" dirty="0" err="1" smtClean="0"/>
              <a:t>olyan</a:t>
            </a:r>
            <a:r>
              <a:rPr lang="en-US" dirty="0" smtClean="0"/>
              <a:t> </a:t>
            </a:r>
            <a:r>
              <a:rPr lang="en-US" dirty="0" err="1" smtClean="0"/>
              <a:t>robotpilóta-rendszerek</a:t>
            </a:r>
            <a:r>
              <a:rPr lang="en-US" dirty="0" smtClean="0"/>
              <a:t>, </a:t>
            </a:r>
            <a:r>
              <a:rPr lang="en-US" dirty="0" err="1" smtClean="0"/>
              <a:t>amelyek</a:t>
            </a:r>
            <a:r>
              <a:rPr lang="en-US" dirty="0" smtClean="0"/>
              <a:t> a </a:t>
            </a:r>
            <a:r>
              <a:rPr lang="en-US" dirty="0" err="1" smtClean="0"/>
              <a:t>traktorok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r>
              <a:rPr lang="en-US" dirty="0" smtClean="0"/>
              <a:t> a </a:t>
            </a:r>
            <a:r>
              <a:rPr lang="en-US" dirty="0" err="1" smtClean="0"/>
              <a:t>munkagépeket</a:t>
            </a:r>
            <a:r>
              <a:rPr lang="en-US" dirty="0" smtClean="0"/>
              <a:t> is </a:t>
            </a:r>
            <a:r>
              <a:rPr lang="en-US" dirty="0" err="1" smtClean="0"/>
              <a:t>képesek</a:t>
            </a:r>
            <a:r>
              <a:rPr lang="en-US" dirty="0" smtClean="0"/>
              <a:t> </a:t>
            </a:r>
            <a:r>
              <a:rPr lang="en-US" dirty="0" err="1" smtClean="0"/>
              <a:t>irányítani</a:t>
            </a:r>
            <a:r>
              <a:rPr lang="en-US" dirty="0" smtClean="0"/>
              <a:t>. A </a:t>
            </a:r>
            <a:r>
              <a:rPr lang="en-US" dirty="0" err="1" smtClean="0"/>
              <a:t>passzív</a:t>
            </a:r>
            <a:r>
              <a:rPr lang="en-US" dirty="0" smtClean="0"/>
              <a:t> </a:t>
            </a:r>
            <a:r>
              <a:rPr lang="en-US" dirty="0" err="1" smtClean="0"/>
              <a:t>munkagépkormányzásnál</a:t>
            </a:r>
            <a:r>
              <a:rPr lang="en-US" dirty="0" smtClean="0"/>
              <a:t> a </a:t>
            </a:r>
            <a:r>
              <a:rPr lang="en-US" dirty="0" err="1" smtClean="0"/>
              <a:t>munkagépre</a:t>
            </a:r>
            <a:r>
              <a:rPr lang="en-US" dirty="0" smtClean="0"/>
              <a:t> </a:t>
            </a:r>
            <a:r>
              <a:rPr lang="en-US" dirty="0" err="1" smtClean="0"/>
              <a:t>szerelt</a:t>
            </a:r>
            <a:r>
              <a:rPr lang="en-US" dirty="0" smtClean="0"/>
              <a:t> GPS-</a:t>
            </a:r>
            <a:r>
              <a:rPr lang="en-US" dirty="0" err="1" smtClean="0"/>
              <a:t>ből</a:t>
            </a:r>
            <a:r>
              <a:rPr lang="en-US" dirty="0" smtClean="0"/>
              <a:t> </a:t>
            </a:r>
            <a:r>
              <a:rPr lang="en-US" dirty="0" err="1" smtClean="0"/>
              <a:t>érkező</a:t>
            </a:r>
            <a:r>
              <a:rPr lang="en-US" dirty="0" smtClean="0"/>
              <a:t> </a:t>
            </a:r>
            <a:r>
              <a:rPr lang="en-US" dirty="0" err="1" smtClean="0"/>
              <a:t>adatok</a:t>
            </a:r>
            <a:r>
              <a:rPr lang="en-US" dirty="0" smtClean="0"/>
              <a:t> </a:t>
            </a:r>
            <a:r>
              <a:rPr lang="en-US" dirty="0" err="1" smtClean="0"/>
              <a:t>alapján</a:t>
            </a:r>
            <a:r>
              <a:rPr lang="en-US" dirty="0" smtClean="0"/>
              <a:t> </a:t>
            </a:r>
            <a:r>
              <a:rPr lang="en-US" dirty="0" err="1" smtClean="0"/>
              <a:t>korrigálja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erőgép</a:t>
            </a:r>
            <a:r>
              <a:rPr lang="en-US" dirty="0" smtClean="0"/>
              <a:t> </a:t>
            </a:r>
            <a:r>
              <a:rPr lang="en-US" dirty="0" err="1" smtClean="0"/>
              <a:t>kormányzását</a:t>
            </a:r>
            <a:r>
              <a:rPr lang="en-US" dirty="0" smtClean="0"/>
              <a:t> a </a:t>
            </a:r>
            <a:r>
              <a:rPr lang="en-US" dirty="0" err="1" smtClean="0"/>
              <a:t>rendszer</a:t>
            </a:r>
            <a:r>
              <a:rPr lang="en-US" dirty="0" smtClean="0"/>
              <a:t>, </a:t>
            </a:r>
            <a:r>
              <a:rPr lang="en-US" dirty="0" err="1" smtClean="0"/>
              <a:t>szükség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erőgépet</a:t>
            </a:r>
            <a:r>
              <a:rPr lang="en-US" dirty="0" smtClean="0"/>
              <a:t> </a:t>
            </a:r>
            <a:r>
              <a:rPr lang="en-US" dirty="0" err="1" smtClean="0"/>
              <a:t>eltéríti</a:t>
            </a:r>
            <a:r>
              <a:rPr lang="en-US" dirty="0" smtClean="0"/>
              <a:t> a </a:t>
            </a:r>
            <a:r>
              <a:rPr lang="en-US" dirty="0" err="1" smtClean="0"/>
              <a:t>saját</a:t>
            </a:r>
            <a:r>
              <a:rPr lang="en-US" dirty="0" smtClean="0"/>
              <a:t> </a:t>
            </a:r>
            <a:r>
              <a:rPr lang="en-US" dirty="0" err="1" smtClean="0"/>
              <a:t>nyomvonalá-tól</a:t>
            </a:r>
            <a:r>
              <a:rPr lang="en-US" dirty="0" smtClean="0"/>
              <a:t> </a:t>
            </a:r>
            <a:r>
              <a:rPr lang="en-US" dirty="0" err="1" smtClean="0"/>
              <a:t>annak</a:t>
            </a:r>
            <a:r>
              <a:rPr lang="en-US" dirty="0" smtClean="0"/>
              <a:t> </a:t>
            </a:r>
            <a:r>
              <a:rPr lang="en-US" dirty="0" err="1" smtClean="0"/>
              <a:t>érdekében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a </a:t>
            </a:r>
            <a:r>
              <a:rPr lang="en-US" dirty="0" err="1" smtClean="0"/>
              <a:t>munkagépet</a:t>
            </a:r>
            <a:r>
              <a:rPr lang="en-US" dirty="0" smtClean="0"/>
              <a:t> a </a:t>
            </a:r>
            <a:r>
              <a:rPr lang="en-US" dirty="0" err="1" smtClean="0"/>
              <a:t>megfelelő</a:t>
            </a:r>
            <a:r>
              <a:rPr lang="en-US" dirty="0" smtClean="0"/>
              <a:t> </a:t>
            </a:r>
            <a:r>
              <a:rPr lang="en-US" dirty="0" err="1" smtClean="0"/>
              <a:t>nyomon</a:t>
            </a:r>
            <a:r>
              <a:rPr lang="en-US" dirty="0" smtClean="0"/>
              <a:t> </a:t>
            </a:r>
            <a:r>
              <a:rPr lang="en-US" dirty="0" err="1" smtClean="0"/>
              <a:t>tartsa</a:t>
            </a:r>
            <a:r>
              <a:rPr lang="en-US" dirty="0" smtClean="0"/>
              <a:t>.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aktív</a:t>
            </a:r>
            <a:r>
              <a:rPr lang="en-US" dirty="0" smtClean="0"/>
              <a:t> </a:t>
            </a:r>
            <a:r>
              <a:rPr lang="en-US" dirty="0" err="1" smtClean="0"/>
              <a:t>munkagépkormányzás</a:t>
            </a:r>
            <a:r>
              <a:rPr lang="en-US" dirty="0" smtClean="0"/>
              <a:t> </a:t>
            </a:r>
            <a:r>
              <a:rPr lang="en-US" dirty="0" err="1" smtClean="0"/>
              <a:t>egymástól</a:t>
            </a:r>
            <a:r>
              <a:rPr lang="en-US" dirty="0" smtClean="0"/>
              <a:t> </a:t>
            </a:r>
            <a:r>
              <a:rPr lang="en-US" dirty="0" err="1" smtClean="0"/>
              <a:t>függetlenül</a:t>
            </a:r>
            <a:r>
              <a:rPr lang="en-US" dirty="0" smtClean="0"/>
              <a:t>, </a:t>
            </a:r>
            <a:r>
              <a:rPr lang="en-US" dirty="0" err="1" smtClean="0"/>
              <a:t>aktívan</a:t>
            </a:r>
            <a:r>
              <a:rPr lang="en-US" dirty="0" smtClean="0"/>
              <a:t> </a:t>
            </a:r>
            <a:r>
              <a:rPr lang="en-US" dirty="0" err="1" smtClean="0"/>
              <a:t>kormányozza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erőgépet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a </a:t>
            </a:r>
            <a:r>
              <a:rPr lang="en-US" dirty="0" err="1" smtClean="0"/>
              <a:t>munkagépet</a:t>
            </a:r>
            <a:r>
              <a:rPr lang="en-US" dirty="0" smtClean="0"/>
              <a:t>, </a:t>
            </a:r>
            <a:r>
              <a:rPr lang="en-US" dirty="0" err="1" smtClean="0"/>
              <a:t>így</a:t>
            </a:r>
            <a:r>
              <a:rPr lang="en-US" dirty="0" smtClean="0"/>
              <a:t> </a:t>
            </a:r>
            <a:r>
              <a:rPr lang="en-US" dirty="0" err="1" smtClean="0"/>
              <a:t>mindkettő</a:t>
            </a:r>
            <a:r>
              <a:rPr lang="en-US" dirty="0" smtClean="0"/>
              <a:t> </a:t>
            </a:r>
            <a:r>
              <a:rPr lang="en-US" dirty="0" err="1" smtClean="0"/>
              <a:t>pontosan</a:t>
            </a:r>
            <a:r>
              <a:rPr lang="en-US" dirty="0" smtClean="0"/>
              <a:t> a </a:t>
            </a:r>
            <a:r>
              <a:rPr lang="en-US" dirty="0" err="1" smtClean="0"/>
              <a:t>kívánt</a:t>
            </a:r>
            <a:r>
              <a:rPr lang="en-US" dirty="0" smtClean="0"/>
              <a:t> </a:t>
            </a:r>
            <a:r>
              <a:rPr lang="en-US" dirty="0" err="1" smtClean="0"/>
              <a:t>nyomon</a:t>
            </a:r>
            <a:r>
              <a:rPr lang="en-US" dirty="0" smtClean="0"/>
              <a:t> </a:t>
            </a:r>
            <a:r>
              <a:rPr lang="en-US" dirty="0" err="1" smtClean="0"/>
              <a:t>halad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715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 precíziós gazdálkodásban a nagy értékű erő- és munkagépek megfelelő üzemeltetése is fontos feladat. A GPS-alapú flottakövetés segítségével ellenőrizhető a gépek útvonala, ami egyfajta vagyon- védelmet is jelent.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Az erőgépek CAN-</a:t>
            </a:r>
            <a:r>
              <a:rPr lang="hu-HU" sz="1100" dirty="0" err="1" smtClean="0"/>
              <a:t>bus</a:t>
            </a:r>
            <a:r>
              <a:rPr lang="hu-HU" sz="1100" dirty="0" smtClean="0"/>
              <a:t> (</a:t>
            </a:r>
            <a:r>
              <a:rPr lang="hu-HU" sz="1100" dirty="0" err="1" smtClean="0"/>
              <a:t>Controller</a:t>
            </a:r>
            <a:r>
              <a:rPr lang="hu-HU" sz="1100" dirty="0" smtClean="0"/>
              <a:t> </a:t>
            </a:r>
            <a:r>
              <a:rPr lang="hu-HU" sz="1100" dirty="0" err="1" smtClean="0"/>
              <a:t>Area</a:t>
            </a:r>
            <a:r>
              <a:rPr lang="hu-HU" sz="1100" dirty="0" smtClean="0"/>
              <a:t> Network) rendszeréről számos gépüzemeltetési adat gyűjthető, például gépterheltség, munkasebesség, motorterhelés és fordulatszám, kerékcsúszás, üzemanyag-fogyasztás. Betakarítógépek esetén ezek kiegészülhetnek a cséplési hézag és a cséplési fordulatszám, permetezőknél a permetezési idő és nyomás adataival.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Az adatokból napi, havi, szezonális vagy éves jelentések készíthetők, melyek hasznos információt szolgáltatnak a szervizeléshez, a gépüzemeltetés optimalizálásához és a hatékony munkaszervezéshez. Az adatok felhasználhatók a karbantartási ütemterv összeállításához, a gépek összehasonlításához, a gépek kihasználtsága és az állásidők vizsgálatához, valamint a munkafegyelem ellenőrzésére.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dirty="0" smtClean="0"/>
              <a:t>A </a:t>
            </a:r>
            <a:r>
              <a:rPr lang="en-US" sz="1100" dirty="0" err="1" smtClean="0"/>
              <a:t>telemetriás</a:t>
            </a:r>
            <a:r>
              <a:rPr lang="en-US" sz="1100" dirty="0" smtClean="0"/>
              <a:t> </a:t>
            </a:r>
            <a:r>
              <a:rPr lang="en-US" sz="1100" dirty="0" err="1" smtClean="0"/>
              <a:t>gépfelügyeleti</a:t>
            </a:r>
            <a:r>
              <a:rPr lang="en-US" sz="1100" dirty="0" smtClean="0"/>
              <a:t> </a:t>
            </a:r>
            <a:r>
              <a:rPr lang="en-US" sz="1100" dirty="0" err="1" smtClean="0"/>
              <a:t>rendszerek</a:t>
            </a:r>
            <a:r>
              <a:rPr lang="en-US" sz="1100" dirty="0" smtClean="0"/>
              <a:t> </a:t>
            </a:r>
            <a:r>
              <a:rPr lang="en-US" sz="1100" dirty="0" err="1" smtClean="0"/>
              <a:t>lehetővé</a:t>
            </a:r>
            <a:r>
              <a:rPr lang="en-US" sz="1100" dirty="0" smtClean="0"/>
              <a:t> </a:t>
            </a:r>
            <a:r>
              <a:rPr lang="en-US" sz="1100" dirty="0" err="1" smtClean="0"/>
              <a:t>teszik</a:t>
            </a:r>
            <a:r>
              <a:rPr lang="en-US" sz="1100" dirty="0" smtClean="0"/>
              <a:t>, </a:t>
            </a:r>
            <a:r>
              <a:rPr lang="en-US" sz="1100" dirty="0" err="1" smtClean="0"/>
              <a:t>hogy</a:t>
            </a:r>
            <a:r>
              <a:rPr lang="en-US" sz="1100" dirty="0" smtClean="0"/>
              <a:t> a </a:t>
            </a:r>
            <a:r>
              <a:rPr lang="en-US" sz="1100" dirty="0" err="1" smtClean="0"/>
              <a:t>gazdálkodó</a:t>
            </a:r>
            <a:r>
              <a:rPr lang="en-US" sz="1100" dirty="0" smtClean="0"/>
              <a:t> </a:t>
            </a:r>
            <a:r>
              <a:rPr lang="en-US" sz="1100" dirty="0" err="1" smtClean="0"/>
              <a:t>vagy</a:t>
            </a:r>
            <a:r>
              <a:rPr lang="en-US" sz="1100" dirty="0" smtClean="0"/>
              <a:t> a </a:t>
            </a:r>
            <a:r>
              <a:rPr lang="en-US" sz="1100" dirty="0" err="1" smtClean="0"/>
              <a:t>szaktanácsadó</a:t>
            </a:r>
            <a:r>
              <a:rPr lang="en-US" sz="1100" dirty="0" smtClean="0"/>
              <a:t> </a:t>
            </a:r>
            <a:r>
              <a:rPr lang="en-US" sz="1100" dirty="0" err="1" smtClean="0"/>
              <a:t>bármikor</a:t>
            </a:r>
            <a:r>
              <a:rPr lang="en-US" sz="1100" dirty="0" smtClean="0"/>
              <a:t> </a:t>
            </a:r>
            <a:r>
              <a:rPr lang="en-US" sz="1100" dirty="0" err="1" smtClean="0"/>
              <a:t>távolról</a:t>
            </a:r>
            <a:r>
              <a:rPr lang="en-US" sz="1100" dirty="0" smtClean="0"/>
              <a:t> is </a:t>
            </a:r>
            <a:r>
              <a:rPr lang="en-US" sz="1100" dirty="0" err="1" smtClean="0"/>
              <a:t>ellenőrizhesse</a:t>
            </a:r>
            <a:r>
              <a:rPr lang="en-US" sz="1100" dirty="0" smtClean="0"/>
              <a:t> a </a:t>
            </a:r>
            <a:r>
              <a:rPr lang="en-US" sz="1100" dirty="0" err="1" smtClean="0"/>
              <a:t>gépek</a:t>
            </a:r>
            <a:r>
              <a:rPr lang="en-US" sz="1100" dirty="0" smtClean="0"/>
              <a:t> </a:t>
            </a:r>
            <a:r>
              <a:rPr lang="en-US" sz="1100" dirty="0" err="1" smtClean="0"/>
              <a:t>üzemelési</a:t>
            </a:r>
            <a:r>
              <a:rPr lang="en-US" sz="1100" dirty="0" smtClean="0"/>
              <a:t> </a:t>
            </a:r>
            <a:r>
              <a:rPr lang="en-US" sz="1100" dirty="0" err="1" smtClean="0"/>
              <a:t>adatait</a:t>
            </a:r>
            <a:r>
              <a:rPr lang="en-US" sz="1100" dirty="0" smtClean="0"/>
              <a:t> </a:t>
            </a:r>
            <a:r>
              <a:rPr lang="en-US" sz="1100" dirty="0" err="1" smtClean="0"/>
              <a:t>telefonon</a:t>
            </a:r>
            <a:r>
              <a:rPr lang="en-US" sz="1100" dirty="0" smtClean="0"/>
              <a:t>, </a:t>
            </a:r>
            <a:r>
              <a:rPr lang="en-US" sz="1100" dirty="0" err="1" smtClean="0"/>
              <a:t>táblagépen</a:t>
            </a:r>
            <a:r>
              <a:rPr lang="en-US" sz="1100" dirty="0" smtClean="0"/>
              <a:t> </a:t>
            </a:r>
            <a:r>
              <a:rPr lang="en-US" sz="1100" dirty="0" err="1" smtClean="0"/>
              <a:t>vagy</a:t>
            </a:r>
            <a:r>
              <a:rPr lang="en-US" sz="1100" dirty="0" smtClean="0"/>
              <a:t> </a:t>
            </a:r>
            <a:r>
              <a:rPr lang="en-US" sz="1100" dirty="0" err="1" smtClean="0"/>
              <a:t>irodai</a:t>
            </a:r>
            <a:r>
              <a:rPr lang="en-US" sz="1100" dirty="0" smtClean="0"/>
              <a:t> </a:t>
            </a:r>
            <a:r>
              <a:rPr lang="en-US" sz="1100" dirty="0" err="1" smtClean="0"/>
              <a:t>számítógépen</a:t>
            </a:r>
            <a:r>
              <a:rPr lang="en-US" sz="1100" dirty="0" smtClean="0"/>
              <a:t> </a:t>
            </a:r>
            <a:r>
              <a:rPr lang="en-US" sz="1100" dirty="0" err="1" smtClean="0"/>
              <a:t>keresztül</a:t>
            </a:r>
            <a:r>
              <a:rPr lang="en-US" sz="1100" dirty="0" smtClean="0"/>
              <a:t>. A </a:t>
            </a:r>
            <a:r>
              <a:rPr lang="en-US" sz="1100" dirty="0" err="1" smtClean="0"/>
              <a:t>közel</a:t>
            </a:r>
            <a:r>
              <a:rPr lang="en-US" sz="1100" dirty="0" smtClean="0"/>
              <a:t> </a:t>
            </a:r>
            <a:r>
              <a:rPr lang="en-US" sz="1100" dirty="0" err="1" smtClean="0"/>
              <a:t>valós</a:t>
            </a:r>
            <a:r>
              <a:rPr lang="en-US" sz="1100" dirty="0" smtClean="0"/>
              <a:t> </a:t>
            </a:r>
            <a:r>
              <a:rPr lang="en-US" sz="1100" dirty="0" err="1" smtClean="0"/>
              <a:t>időben</a:t>
            </a:r>
            <a:r>
              <a:rPr lang="en-US" sz="1100" dirty="0" smtClean="0"/>
              <a:t> </a:t>
            </a:r>
            <a:r>
              <a:rPr lang="en-US" sz="1100" dirty="0" err="1" smtClean="0"/>
              <a:t>észlelt</a:t>
            </a:r>
            <a:r>
              <a:rPr lang="en-US" sz="1100" dirty="0" smtClean="0"/>
              <a:t> </a:t>
            </a:r>
            <a:r>
              <a:rPr lang="en-US" sz="1100" dirty="0" err="1" smtClean="0"/>
              <a:t>problémákról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a </a:t>
            </a:r>
            <a:r>
              <a:rPr lang="en-US" sz="1100" dirty="0" err="1" smtClean="0"/>
              <a:t>javasolt</a:t>
            </a:r>
            <a:r>
              <a:rPr lang="en-US" sz="1100" dirty="0" smtClean="0"/>
              <a:t> </a:t>
            </a:r>
            <a:r>
              <a:rPr lang="en-US" sz="1100" dirty="0" err="1" smtClean="0"/>
              <a:t>beállításokról</a:t>
            </a:r>
            <a:r>
              <a:rPr lang="en-US" sz="1100" dirty="0" smtClean="0"/>
              <a:t> a </a:t>
            </a:r>
            <a:r>
              <a:rPr lang="en-US" sz="1100" dirty="0" err="1" smtClean="0"/>
              <a:t>vezető</a:t>
            </a:r>
            <a:r>
              <a:rPr lang="en-US" sz="1100" dirty="0" smtClean="0"/>
              <a:t> a </a:t>
            </a:r>
            <a:r>
              <a:rPr lang="en-US" sz="1100" dirty="0" err="1" smtClean="0"/>
              <a:t>monitoron</a:t>
            </a:r>
            <a:r>
              <a:rPr lang="en-US" sz="1100" dirty="0" smtClean="0"/>
              <a:t> </a:t>
            </a:r>
            <a:r>
              <a:rPr lang="en-US" sz="1100" dirty="0" err="1" smtClean="0"/>
              <a:t>keresztül</a:t>
            </a:r>
            <a:r>
              <a:rPr lang="en-US" sz="1100" dirty="0" smtClean="0"/>
              <a:t> </a:t>
            </a:r>
            <a:r>
              <a:rPr lang="en-US" sz="1100" dirty="0" err="1" smtClean="0"/>
              <a:t>azonnal</a:t>
            </a:r>
            <a:r>
              <a:rPr lang="en-US" sz="1100" dirty="0" smtClean="0"/>
              <a:t> </a:t>
            </a:r>
            <a:r>
              <a:rPr lang="en-US" sz="1100" dirty="0" err="1" smtClean="0"/>
              <a:t>értesíthető</a:t>
            </a:r>
            <a:r>
              <a:rPr lang="en-US" sz="11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3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100" b="1" dirty="0" err="1" smtClean="0"/>
              <a:t>Szenzorok</a:t>
            </a:r>
            <a:r>
              <a:rPr lang="en-US" sz="1100" b="1" dirty="0" smtClean="0"/>
              <a:t>, </a:t>
            </a:r>
            <a:r>
              <a:rPr lang="hu-HU" sz="1100" b="1" dirty="0" smtClean="0"/>
              <a:t>távérzékelés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precíziós technológia fontos eleme a különböző szenzorokkal (érzékelőkkel) történő helyspecifikus adatgyűjtés. A szenzorok terén nagyon dinamikus a fejlődés, ezért az alábbiakban a teljesség igénye nélkül ismertetjük a gyakran alkalmazott technológiákat.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 szenzor elhelyezkedése szerint beszélhetünk földi (pl. munkagépre helyezett szenzor), valamint légi és műholdas távérzékelésről.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Minden felszínnek/tárgynak sajátos elnyelési és visszaverési spektruma van, amely az adott objektum fizikai és kémiai tulajdonságaitól, valamint geometriai viszonyaitól függ. A zöld </a:t>
            </a:r>
            <a:r>
              <a:rPr lang="hu-HU" sz="1100" dirty="0" err="1" smtClean="0"/>
              <a:t>növé</a:t>
            </a:r>
            <a:r>
              <a:rPr lang="hu-HU" sz="1100" dirty="0" smtClean="0"/>
              <a:t>- </a:t>
            </a:r>
            <a:r>
              <a:rPr lang="hu-HU" sz="1100" dirty="0" err="1" smtClean="0"/>
              <a:t>nyek</a:t>
            </a:r>
            <a:r>
              <a:rPr lang="hu-HU" sz="1100" dirty="0" smtClean="0"/>
              <a:t> klorofilltartalmuk miatt gyengén verik vissza a látható vörös sugarakat, ugyanakkor erősen visszaverik a közeli infravörös sugarakat. Ezt a tulajdonságot használják fel a különböző vegetációs indexek számításához, amelyek közül a legismertebb a normalizált differenciál vegetációs index (NDVI = (NIR–R)/(NIR+R), ahol NIR a közeli infravörös és R a látható vörös tartományban mért visszaverődés).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 növények szöveti felépítése meghatározó a közeli infravörös tartományban megfigyelhető visz- </a:t>
            </a:r>
            <a:r>
              <a:rPr lang="hu-HU" sz="1100" dirty="0" err="1" smtClean="0"/>
              <a:t>szaverődésnél</a:t>
            </a:r>
            <a:r>
              <a:rPr lang="hu-HU" sz="1100" dirty="0" smtClean="0"/>
              <a:t>, így ez a tartomány alkalmas a növényfajok elkülönítésére. A középső </a:t>
            </a:r>
            <a:r>
              <a:rPr lang="hu-HU" sz="1100" dirty="0" err="1" smtClean="0"/>
              <a:t>infratartomány</a:t>
            </a:r>
            <a:r>
              <a:rPr lang="hu-HU" sz="1100" dirty="0" smtClean="0"/>
              <a:t>- </a:t>
            </a:r>
            <a:r>
              <a:rPr lang="hu-HU" sz="1100" dirty="0" err="1" smtClean="0"/>
              <a:t>ban</a:t>
            </a:r>
            <a:r>
              <a:rPr lang="hu-HU" sz="1100" dirty="0" smtClean="0"/>
              <a:t> mért visszaverődés elsősorban a növények víztartalmával van összefüggésben, de befolyásolja a levelek lignin- és cellulóztartalma 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b="1" dirty="0" smtClean="0"/>
              <a:t>Térinformatika</a:t>
            </a:r>
            <a:r>
              <a:rPr lang="hu-HU" sz="1100" dirty="0" smtClean="0"/>
              <a:t>:</a:t>
            </a:r>
          </a:p>
          <a:p>
            <a:pPr marL="535305" marR="80010" indent="-285750" algn="just">
              <a:lnSpc>
                <a:spcPct val="103000"/>
              </a:lnSpc>
              <a:spcBef>
                <a:spcPts val="65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/>
              <a:t>A térinformatika magában foglalja a térbeli adatok gyűjtését, kezelését, elemzését és megjelenítését. A helyspecifikus adatok kezelése, a különböző adatrétegek (pl. tápanyag-ellátottság és hozam) közötti összefüggések vizsgálata, a hozam- és profittérképek, valamint kijuttatási tervek készítése térinformatikai módszerekkel történő adatkezelést és feldolgozást kíván</a:t>
            </a:r>
          </a:p>
          <a:p>
            <a:pPr marL="535305" marR="80010" indent="-285750" algn="just">
              <a:lnSpc>
                <a:spcPct val="103000"/>
              </a:lnSpc>
              <a:spcBef>
                <a:spcPts val="65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100" dirty="0" smtClean="0"/>
              <a:t>Folyamatos adatrögzítés során (pl.: koordináták, hozammérés) néhány másodpercenként törté- </a:t>
            </a:r>
            <a:r>
              <a:rPr lang="hu-HU" sz="1100" dirty="0" err="1" smtClean="0"/>
              <a:t>nik</a:t>
            </a:r>
            <a:r>
              <a:rPr lang="hu-HU" sz="1100" dirty="0" smtClean="0"/>
              <a:t> adatgyűjtés. A pontok összekötésével követhető a munkagép útvonala, de a terület jellemzésére vonatkozó adatokat általában egy szabályos rács alapján </a:t>
            </a:r>
            <a:r>
              <a:rPr lang="hu-HU" sz="1100" dirty="0" err="1" smtClean="0"/>
              <a:t>összegzik</a:t>
            </a:r>
            <a:r>
              <a:rPr lang="hu-HU" sz="1100" dirty="0" smtClean="0"/>
              <a:t> </a:t>
            </a:r>
          </a:p>
          <a:p>
            <a:pPr marL="535305" marR="80010" indent="-285750" algn="just">
              <a:lnSpc>
                <a:spcPct val="103000"/>
              </a:lnSpc>
              <a:spcBef>
                <a:spcPts val="65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adatrétegek</a:t>
            </a:r>
            <a:r>
              <a:rPr lang="en-US" sz="1100" dirty="0" smtClean="0"/>
              <a:t> </a:t>
            </a:r>
            <a:r>
              <a:rPr lang="en-US" sz="1100" dirty="0" err="1" smtClean="0"/>
              <a:t>közti</a:t>
            </a:r>
            <a:r>
              <a:rPr lang="en-US" sz="1100" dirty="0" smtClean="0"/>
              <a:t> </a:t>
            </a:r>
            <a:r>
              <a:rPr lang="en-US" sz="1100" dirty="0" err="1" smtClean="0"/>
              <a:t>elemzés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ezek</a:t>
            </a:r>
            <a:r>
              <a:rPr lang="en-US" sz="1100" dirty="0" smtClean="0"/>
              <a:t> </a:t>
            </a:r>
            <a:r>
              <a:rPr lang="en-US" sz="1100" dirty="0" err="1" smtClean="0"/>
              <a:t>alapján</a:t>
            </a:r>
            <a:r>
              <a:rPr lang="en-US" sz="1100" dirty="0" smtClean="0"/>
              <a:t> a </a:t>
            </a:r>
            <a:r>
              <a:rPr lang="en-US" sz="1100" dirty="0" err="1" smtClean="0"/>
              <a:t>beavatkozási</a:t>
            </a:r>
            <a:r>
              <a:rPr lang="en-US" sz="1100" dirty="0" smtClean="0"/>
              <a:t> </a:t>
            </a:r>
            <a:r>
              <a:rPr lang="en-US" sz="1100" dirty="0" err="1" smtClean="0"/>
              <a:t>tervek</a:t>
            </a:r>
            <a:r>
              <a:rPr lang="en-US" sz="1100" dirty="0" smtClean="0"/>
              <a:t> </a:t>
            </a:r>
            <a:r>
              <a:rPr lang="en-US" sz="1100" dirty="0" err="1" smtClean="0"/>
              <a:t>elkészítése</a:t>
            </a:r>
            <a:r>
              <a:rPr lang="en-US" sz="1100" dirty="0" smtClean="0"/>
              <a:t> </a:t>
            </a:r>
            <a:r>
              <a:rPr lang="en-US" sz="1100" dirty="0" err="1" smtClean="0"/>
              <a:t>térbeli</a:t>
            </a:r>
            <a:r>
              <a:rPr lang="en-US" sz="1100" dirty="0" smtClean="0"/>
              <a:t> </a:t>
            </a:r>
            <a:r>
              <a:rPr lang="en-US" sz="1100" dirty="0" err="1" smtClean="0"/>
              <a:t>statiszti</a:t>
            </a:r>
            <a:r>
              <a:rPr lang="en-US" sz="1100" dirty="0" smtClean="0"/>
              <a:t>- kai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modellezési</a:t>
            </a:r>
            <a:r>
              <a:rPr lang="en-US" sz="1100" dirty="0" smtClean="0"/>
              <a:t> </a:t>
            </a:r>
            <a:r>
              <a:rPr lang="en-US" sz="1100" dirty="0" err="1" smtClean="0"/>
              <a:t>feladatokat</a:t>
            </a:r>
            <a:r>
              <a:rPr lang="en-US" sz="1100" dirty="0" smtClean="0"/>
              <a:t> </a:t>
            </a:r>
            <a:r>
              <a:rPr lang="en-US" sz="1100" dirty="0" err="1" smtClean="0"/>
              <a:t>igényel</a:t>
            </a:r>
            <a:r>
              <a:rPr lang="en-US" sz="1100" dirty="0" smtClean="0"/>
              <a:t>. </a:t>
            </a:r>
            <a:r>
              <a:rPr lang="en-US" sz="1100" dirty="0" err="1" smtClean="0"/>
              <a:t>Egyre</a:t>
            </a:r>
            <a:r>
              <a:rPr lang="en-US" sz="1100" dirty="0" smtClean="0"/>
              <a:t> </a:t>
            </a:r>
            <a:r>
              <a:rPr lang="en-US" sz="1100" dirty="0" err="1" smtClean="0"/>
              <a:t>több</a:t>
            </a:r>
            <a:r>
              <a:rPr lang="en-US" sz="1100" dirty="0" smtClean="0"/>
              <a:t> </a:t>
            </a:r>
            <a:r>
              <a:rPr lang="en-US" sz="1100" dirty="0" err="1" smtClean="0"/>
              <a:t>olyan</a:t>
            </a:r>
            <a:r>
              <a:rPr lang="en-US" sz="1100" dirty="0" smtClean="0"/>
              <a:t> program </a:t>
            </a:r>
            <a:r>
              <a:rPr lang="en-US" sz="1100" dirty="0" err="1" smtClean="0"/>
              <a:t>jelenik</a:t>
            </a:r>
            <a:r>
              <a:rPr lang="en-US" sz="1100" dirty="0" smtClean="0"/>
              <a:t> meg a </a:t>
            </a:r>
            <a:r>
              <a:rPr lang="en-US" sz="1100" dirty="0" err="1" smtClean="0"/>
              <a:t>piacon</a:t>
            </a:r>
            <a:r>
              <a:rPr lang="en-US" sz="1100" dirty="0" smtClean="0"/>
              <a:t>, </a:t>
            </a:r>
            <a:r>
              <a:rPr lang="en-US" sz="1100" dirty="0" err="1" smtClean="0"/>
              <a:t>amellyel</a:t>
            </a:r>
            <a:r>
              <a:rPr lang="en-US" sz="1100" dirty="0" smtClean="0"/>
              <a:t> a </a:t>
            </a:r>
            <a:r>
              <a:rPr lang="en-US" sz="1100" dirty="0" err="1" smtClean="0"/>
              <a:t>gazdálkodó</a:t>
            </a:r>
            <a:r>
              <a:rPr lang="en-US" sz="1100" dirty="0" smtClean="0"/>
              <a:t> </a:t>
            </a:r>
            <a:r>
              <a:rPr lang="en-US" sz="1100" dirty="0" err="1" smtClean="0"/>
              <a:t>maga</a:t>
            </a:r>
            <a:r>
              <a:rPr lang="en-US" sz="1100" dirty="0" smtClean="0"/>
              <a:t> is </a:t>
            </a:r>
            <a:r>
              <a:rPr lang="en-US" sz="1100" dirty="0" err="1" smtClean="0"/>
              <a:t>megtervezheti</a:t>
            </a:r>
            <a:r>
              <a:rPr lang="en-US" sz="1100" dirty="0" smtClean="0"/>
              <a:t> a </a:t>
            </a:r>
            <a:r>
              <a:rPr lang="en-US" sz="1100" dirty="0" err="1" smtClean="0"/>
              <a:t>talajvizsgálati</a:t>
            </a:r>
            <a:r>
              <a:rPr lang="en-US" sz="1100" dirty="0" smtClean="0"/>
              <a:t> </a:t>
            </a:r>
            <a:r>
              <a:rPr lang="en-US" sz="1100" dirty="0" err="1" smtClean="0"/>
              <a:t>útvonalat</a:t>
            </a:r>
            <a:r>
              <a:rPr lang="en-US" sz="1100" dirty="0" smtClean="0"/>
              <a:t>, </a:t>
            </a:r>
            <a:r>
              <a:rPr lang="en-US" sz="1100" dirty="0" err="1" smtClean="0"/>
              <a:t>elkészítheti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elemzést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a </a:t>
            </a:r>
            <a:r>
              <a:rPr lang="en-US" sz="1100" dirty="0" err="1" smtClean="0"/>
              <a:t>kijuttatási</a:t>
            </a:r>
            <a:r>
              <a:rPr lang="en-US" sz="1100" dirty="0" smtClean="0"/>
              <a:t> </a:t>
            </a:r>
            <a:r>
              <a:rPr lang="en-US" sz="1100" dirty="0" err="1" smtClean="0"/>
              <a:t>térképet</a:t>
            </a:r>
            <a:r>
              <a:rPr lang="en-US" sz="1100" dirty="0" smtClean="0"/>
              <a:t>, </a:t>
            </a:r>
            <a:r>
              <a:rPr lang="en-US" sz="1100" dirty="0" err="1" smtClean="0"/>
              <a:t>kiértékelheti</a:t>
            </a:r>
            <a:r>
              <a:rPr lang="en-US" sz="1100" dirty="0" smtClean="0"/>
              <a:t> a </a:t>
            </a:r>
            <a:r>
              <a:rPr lang="en-US" sz="1100" dirty="0" err="1" smtClean="0"/>
              <a:t>hozamtérképet</a:t>
            </a:r>
            <a:r>
              <a:rPr lang="en-US" sz="1100" dirty="0" smtClean="0"/>
              <a:t>, </a:t>
            </a:r>
            <a:r>
              <a:rPr lang="en-US" sz="1100" dirty="0" err="1" smtClean="0"/>
              <a:t>azonban</a:t>
            </a:r>
            <a:r>
              <a:rPr lang="en-US" sz="1100" dirty="0" smtClean="0"/>
              <a:t> a </a:t>
            </a:r>
            <a:r>
              <a:rPr lang="en-US" sz="1100" dirty="0" err="1" smtClean="0"/>
              <a:t>gazdálkodók</a:t>
            </a:r>
            <a:r>
              <a:rPr lang="en-US" sz="1100" dirty="0" smtClean="0"/>
              <a:t> – </a:t>
            </a:r>
            <a:r>
              <a:rPr lang="en-US" sz="1100" dirty="0" err="1" smtClean="0"/>
              <a:t>szaktudás</a:t>
            </a:r>
            <a:r>
              <a:rPr lang="en-US" sz="1100" dirty="0" smtClean="0"/>
              <a:t> </a:t>
            </a:r>
            <a:r>
              <a:rPr lang="en-US" sz="1100" dirty="0" err="1" smtClean="0"/>
              <a:t>hiányában</a:t>
            </a:r>
            <a:r>
              <a:rPr lang="en-US" sz="1100" dirty="0" smtClean="0"/>
              <a:t> – </a:t>
            </a:r>
            <a:r>
              <a:rPr lang="en-US" sz="1100" dirty="0" err="1" smtClean="0"/>
              <a:t>sokszor</a:t>
            </a:r>
            <a:r>
              <a:rPr lang="en-US" sz="1100" dirty="0" smtClean="0"/>
              <a:t> </a:t>
            </a:r>
            <a:r>
              <a:rPr lang="en-US" sz="1100" dirty="0" err="1" smtClean="0"/>
              <a:t>inkább</a:t>
            </a:r>
            <a:r>
              <a:rPr lang="en-US" sz="1100" dirty="0" smtClean="0"/>
              <a:t> </a:t>
            </a:r>
            <a:r>
              <a:rPr lang="en-US" sz="1100" dirty="0" err="1" smtClean="0"/>
              <a:t>szolgáltatásként</a:t>
            </a:r>
            <a:r>
              <a:rPr lang="en-US" sz="1100" dirty="0" smtClean="0"/>
              <a:t> </a:t>
            </a:r>
            <a:r>
              <a:rPr lang="en-US" sz="1100" dirty="0" err="1" smtClean="0"/>
              <a:t>veszik</a:t>
            </a:r>
            <a:r>
              <a:rPr lang="en-US" sz="1100" dirty="0" smtClean="0"/>
              <a:t> </a:t>
            </a:r>
            <a:r>
              <a:rPr lang="en-US" sz="1100" dirty="0" err="1" smtClean="0"/>
              <a:t>igénybe</a:t>
            </a:r>
            <a:r>
              <a:rPr lang="en-US" sz="1100" dirty="0" smtClean="0"/>
              <a:t> a </a:t>
            </a:r>
            <a:r>
              <a:rPr lang="en-US" sz="1100" dirty="0" err="1" smtClean="0"/>
              <a:t>térinformatikai</a:t>
            </a:r>
            <a:r>
              <a:rPr lang="en-US" sz="1100" dirty="0" smtClean="0"/>
              <a:t> </a:t>
            </a:r>
            <a:r>
              <a:rPr lang="en-US" sz="1100" dirty="0" err="1" smtClean="0"/>
              <a:t>elemzéseket</a:t>
            </a:r>
            <a:endParaRPr lang="en-US" sz="1100" dirty="0" smtClean="0"/>
          </a:p>
          <a:p>
            <a:pPr marL="535305" marR="80010" indent="-285750" algn="just">
              <a:lnSpc>
                <a:spcPct val="103000"/>
              </a:lnSpc>
              <a:spcBef>
                <a:spcPts val="655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100" dirty="0" err="1" smtClean="0"/>
              <a:t>Vezérlési</a:t>
            </a:r>
            <a:r>
              <a:rPr lang="en-US" sz="1100" dirty="0" smtClean="0"/>
              <a:t> </a:t>
            </a:r>
            <a:r>
              <a:rPr lang="en-US" sz="1100" dirty="0" err="1" smtClean="0"/>
              <a:t>technikák</a:t>
            </a:r>
            <a:r>
              <a:rPr lang="en-US" sz="1100" dirty="0" smtClean="0"/>
              <a:t> (ISOBUS)</a:t>
            </a:r>
            <a:endParaRPr lang="hu-HU" sz="11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Minden precíziós agrotechnika magában foglalja az adatgyűjtés, a feldolgozás és a helyspecifikus terepi beavatkozás folyamatát. Aszerint, hogy ezek a folyamatok időben és eszközrendszerükben együtt vagy elkülönülten valósulnak meg, két típus </a:t>
            </a:r>
            <a:r>
              <a:rPr lang="hu-HU" sz="1100" dirty="0" err="1" smtClean="0"/>
              <a:t>különböztethető</a:t>
            </a:r>
            <a:r>
              <a:rPr lang="hu-HU" sz="1100" dirty="0" smtClean="0"/>
              <a:t> meg:</a:t>
            </a:r>
          </a:p>
          <a:p>
            <a:pPr>
              <a:buFont typeface="+mj-lt"/>
              <a:buAutoNum type="alphaUcPeriod"/>
            </a:pPr>
            <a:r>
              <a:rPr lang="hu-HU" sz="1100" dirty="0" smtClean="0"/>
              <a:t>Offline (adatbázison alapuló, térképalapú) precíziós gazdálkodás esetén az adatgyűjtés, az adatok feldolgozása és a beavatkozás elvégzése elkülönülten történik. Ilyen például a talajminta- vételezés alapján kidolgozott tápanyag-utánpótlási terv készítése, a kijuttatási terv betáplálása a fedélzeti számítógépbe, majd az alapján a helyspecifikus trágyázás megvalósítása. Ez esetben az adatok feldolgozására</a:t>
            </a:r>
            <a:r>
              <a:rPr lang="hu-HU" dirty="0" smtClean="0"/>
              <a:t>, </a:t>
            </a:r>
            <a:r>
              <a:rPr lang="hu-HU" sz="1100" dirty="0" smtClean="0"/>
              <a:t>esetleges korrekciók elvégzésére több idő áll rendelkezésre.</a:t>
            </a:r>
          </a:p>
          <a:p>
            <a:pPr>
              <a:buFont typeface="+mj-lt"/>
              <a:buAutoNum type="alphaUcPeriod"/>
            </a:pPr>
            <a:r>
              <a:rPr lang="hu-HU" sz="1100" dirty="0" smtClean="0"/>
              <a:t> Online (valós idejű, szenzoralapú, menet közbeni) módszer alkalmazása esetén az adatgyűjtés, a feldolgozás és a beavatkozás szinte egyszerre történik.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Az ISOBUS-protokoll elterjedése jelentősen segítette a precíziós gazdálkodást, mert lehetővé teszi a különböző szenzorok, az adatfeldolgozó és vezérlőegységek közötti szabványos adatcserét. Lehetővé teszi, hogy egyetlen univerzális terminállal megoldható legyen bármelyik gyártó ISOBUS-t támogató eszközének ellenőrzése és vezérlése. A felhasználó egy gombnyomással kiválaszthatja, hogy a terminálon a munkagép vagy valamelyik eszköz (vetőgép, permetező, műtrágyaszóró) kezelőfelületét szeretné látni.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Az ISOBUS-hálózat alkalmazásával nemcsak adatok, hanem vezérlőjelek is érkezhetnek a munkagépről a traktor számára</a:t>
            </a:r>
          </a:p>
          <a:p>
            <a:pPr marL="114300" indent="0">
              <a:buNone/>
            </a:pPr>
            <a:r>
              <a:rPr lang="hu-HU" sz="1200" dirty="0" smtClean="0"/>
              <a:t>Az Európai Uniós pályázatok révén az ISOBUS rendszer ma nagyon sok traktorban jelen van Székelyföldön.</a:t>
            </a: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071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100" dirty="0" smtClean="0"/>
              <a:t>A </a:t>
            </a:r>
            <a:r>
              <a:rPr lang="en-US" sz="1100" dirty="0" err="1" smtClean="0"/>
              <a:t>hagyományos</a:t>
            </a:r>
            <a:r>
              <a:rPr lang="en-US" sz="1100" dirty="0" smtClean="0"/>
              <a:t> </a:t>
            </a:r>
            <a:r>
              <a:rPr lang="en-US" sz="1100" dirty="0" err="1" smtClean="0"/>
              <a:t>szántóföldi</a:t>
            </a:r>
            <a:r>
              <a:rPr lang="en-US" sz="1100" dirty="0" smtClean="0"/>
              <a:t> </a:t>
            </a:r>
            <a:r>
              <a:rPr lang="en-US" sz="1100" dirty="0" err="1" smtClean="0"/>
              <a:t>növénytermesztésről</a:t>
            </a:r>
            <a:r>
              <a:rPr lang="en-US" sz="1100" dirty="0" smtClean="0"/>
              <a:t> a </a:t>
            </a:r>
            <a:r>
              <a:rPr lang="en-US" sz="1100" dirty="0" err="1" smtClean="0"/>
              <a:t>precíziós</a:t>
            </a:r>
            <a:r>
              <a:rPr lang="en-US" sz="1100" dirty="0" smtClean="0"/>
              <a:t> </a:t>
            </a:r>
            <a:r>
              <a:rPr lang="en-US" sz="1100" dirty="0" err="1" smtClean="0"/>
              <a:t>gazdálkodásra</a:t>
            </a:r>
            <a:r>
              <a:rPr lang="en-US" sz="1100" dirty="0" smtClean="0"/>
              <a:t> </a:t>
            </a:r>
            <a:r>
              <a:rPr lang="en-US" sz="1100" dirty="0" err="1" smtClean="0"/>
              <a:t>történő</a:t>
            </a:r>
            <a:r>
              <a:rPr lang="en-US" sz="1100" dirty="0" smtClean="0"/>
              <a:t> </a:t>
            </a:r>
            <a:r>
              <a:rPr lang="en-US" sz="1100" dirty="0" err="1" smtClean="0"/>
              <a:t>áttérés</a:t>
            </a:r>
            <a:r>
              <a:rPr lang="en-US" sz="1100" dirty="0" smtClean="0"/>
              <a:t> a </a:t>
            </a:r>
            <a:r>
              <a:rPr lang="en-US" sz="1100" dirty="0" err="1" smtClean="0"/>
              <a:t>termelés</a:t>
            </a:r>
            <a:r>
              <a:rPr lang="en-US" sz="1100" dirty="0" smtClean="0"/>
              <a:t> </a:t>
            </a:r>
            <a:r>
              <a:rPr lang="en-US" sz="1100" dirty="0" err="1" smtClean="0"/>
              <a:t>szempontjából</a:t>
            </a:r>
            <a:r>
              <a:rPr lang="en-US" sz="1100" dirty="0" smtClean="0"/>
              <a:t> </a:t>
            </a:r>
            <a:r>
              <a:rPr lang="en-US" sz="1100" dirty="0" err="1" smtClean="0"/>
              <a:t>jelentős</a:t>
            </a:r>
            <a:r>
              <a:rPr lang="en-US" sz="1100" dirty="0" smtClean="0"/>
              <a:t> </a:t>
            </a:r>
            <a:r>
              <a:rPr lang="en-US" sz="1100" dirty="0" err="1" smtClean="0"/>
              <a:t>változásokat</a:t>
            </a:r>
            <a:r>
              <a:rPr lang="en-US" sz="1100" dirty="0" smtClean="0"/>
              <a:t> </a:t>
            </a:r>
            <a:r>
              <a:rPr lang="en-US" sz="1100" dirty="0" err="1" smtClean="0"/>
              <a:t>eredményez</a:t>
            </a:r>
            <a:r>
              <a:rPr lang="en-US" sz="1100" dirty="0" smtClean="0"/>
              <a:t>, </a:t>
            </a:r>
            <a:r>
              <a:rPr lang="en-US" sz="1100" dirty="0" err="1" smtClean="0"/>
              <a:t>melyek</a:t>
            </a:r>
            <a:r>
              <a:rPr lang="en-US" sz="1100" dirty="0" smtClean="0"/>
              <a:t> </a:t>
            </a:r>
            <a:r>
              <a:rPr lang="en-US" sz="1100" dirty="0" err="1" smtClean="0"/>
              <a:t>természetesen</a:t>
            </a:r>
            <a:r>
              <a:rPr lang="en-US" sz="1100" dirty="0" smtClean="0"/>
              <a:t> a </a:t>
            </a:r>
            <a:r>
              <a:rPr lang="en-US" sz="1100" dirty="0" err="1" smtClean="0"/>
              <a:t>gazdaságok</a:t>
            </a:r>
            <a:r>
              <a:rPr lang="en-US" sz="1100" dirty="0" smtClean="0"/>
              <a:t> </a:t>
            </a:r>
            <a:r>
              <a:rPr lang="en-US" sz="1100" dirty="0" err="1" smtClean="0"/>
              <a:t>jövedelmezőségét</a:t>
            </a:r>
            <a:r>
              <a:rPr lang="en-US" sz="1100" dirty="0" smtClean="0"/>
              <a:t> is </a:t>
            </a:r>
            <a:r>
              <a:rPr lang="en-US" sz="1100" dirty="0" err="1" smtClean="0"/>
              <a:t>befolyásolják</a:t>
            </a:r>
            <a:r>
              <a:rPr lang="en-US" sz="1100" dirty="0" smtClean="0"/>
              <a:t>. A </a:t>
            </a:r>
            <a:r>
              <a:rPr lang="en-US" sz="1100" dirty="0" err="1" smtClean="0"/>
              <a:t>precíziós</a:t>
            </a:r>
            <a:r>
              <a:rPr lang="en-US" sz="1100" dirty="0" smtClean="0"/>
              <a:t> </a:t>
            </a:r>
            <a:r>
              <a:rPr lang="en-US" sz="1100" dirty="0" err="1" smtClean="0"/>
              <a:t>növénytermesztés</a:t>
            </a:r>
            <a:r>
              <a:rPr lang="en-US" sz="1100" dirty="0" smtClean="0"/>
              <a:t> </a:t>
            </a:r>
            <a:r>
              <a:rPr lang="en-US" sz="1100" dirty="0" err="1" smtClean="0"/>
              <a:t>gazdasági</a:t>
            </a:r>
            <a:r>
              <a:rPr lang="en-US" sz="1100" dirty="0" smtClean="0"/>
              <a:t> </a:t>
            </a:r>
            <a:r>
              <a:rPr lang="en-US" sz="1100" dirty="0" err="1" smtClean="0"/>
              <a:t>következményeiről</a:t>
            </a:r>
            <a:r>
              <a:rPr lang="en-US" sz="1100" dirty="0" smtClean="0"/>
              <a:t> </a:t>
            </a:r>
            <a:r>
              <a:rPr lang="en-US" sz="1100" dirty="0" err="1" smtClean="0"/>
              <a:t>megoszlanak</a:t>
            </a:r>
            <a:r>
              <a:rPr lang="en-US" sz="1100" dirty="0" smtClean="0"/>
              <a:t> a </a:t>
            </a:r>
            <a:r>
              <a:rPr lang="en-US" sz="1100" dirty="0" err="1" smtClean="0"/>
              <a:t>vélemények</a:t>
            </a:r>
            <a:r>
              <a:rPr lang="en-US" sz="1100" dirty="0" smtClean="0"/>
              <a:t>, </a:t>
            </a:r>
            <a:r>
              <a:rPr lang="en-US" sz="1100" dirty="0" err="1" smtClean="0"/>
              <a:t>hiszen</a:t>
            </a:r>
            <a:r>
              <a:rPr lang="en-US" sz="1100" dirty="0" smtClean="0"/>
              <a:t> a </a:t>
            </a:r>
            <a:r>
              <a:rPr lang="en-US" sz="1100" dirty="0" err="1" smtClean="0"/>
              <a:t>technológia</a:t>
            </a:r>
            <a:r>
              <a:rPr lang="en-US" sz="1100" dirty="0" smtClean="0"/>
              <a:t> </a:t>
            </a:r>
            <a:r>
              <a:rPr lang="en-US" sz="1100" dirty="0" err="1" smtClean="0"/>
              <a:t>hatása</a:t>
            </a:r>
            <a:r>
              <a:rPr lang="en-US" sz="1100" dirty="0" smtClean="0"/>
              <a:t> </a:t>
            </a:r>
            <a:r>
              <a:rPr lang="en-US" sz="1100" dirty="0" err="1" smtClean="0"/>
              <a:t>számos</a:t>
            </a:r>
            <a:r>
              <a:rPr lang="en-US" sz="1100" dirty="0" smtClean="0"/>
              <a:t> </a:t>
            </a:r>
            <a:r>
              <a:rPr lang="en-US" sz="1100" dirty="0" err="1" smtClean="0"/>
              <a:t>tényezőtől</a:t>
            </a:r>
            <a:r>
              <a:rPr lang="en-US" sz="1100" dirty="0" smtClean="0"/>
              <a:t> </a:t>
            </a:r>
            <a:r>
              <a:rPr lang="en-US" sz="1100" dirty="0" err="1" smtClean="0"/>
              <a:t>függ</a:t>
            </a:r>
            <a:r>
              <a:rPr lang="en-US" sz="1100" dirty="0" smtClean="0"/>
              <a:t>. </a:t>
            </a:r>
            <a:r>
              <a:rPr lang="en-US" sz="1100" dirty="0" err="1" smtClean="0"/>
              <a:t>Rendkívüli</a:t>
            </a:r>
            <a:r>
              <a:rPr lang="en-US" sz="1100" dirty="0" smtClean="0"/>
              <a:t> </a:t>
            </a:r>
            <a:r>
              <a:rPr lang="en-US" sz="1100" dirty="0" err="1" smtClean="0"/>
              <a:t>mértékben</a:t>
            </a:r>
            <a:r>
              <a:rPr lang="en-US" sz="1100" dirty="0" smtClean="0"/>
              <a:t> </a:t>
            </a:r>
            <a:r>
              <a:rPr lang="en-US" sz="1100" dirty="0" err="1" smtClean="0"/>
              <a:t>befolyásolja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alkalmazás</a:t>
            </a:r>
            <a:r>
              <a:rPr lang="en-US" sz="1100" dirty="0" smtClean="0"/>
              <a:t> </a:t>
            </a:r>
            <a:r>
              <a:rPr lang="en-US" sz="1100" dirty="0" err="1" smtClean="0"/>
              <a:t>eredményességét</a:t>
            </a:r>
            <a:r>
              <a:rPr lang="en-US" sz="1100" dirty="0" smtClean="0"/>
              <a:t> a </a:t>
            </a:r>
            <a:r>
              <a:rPr lang="en-US" sz="1100" dirty="0" err="1" smtClean="0"/>
              <a:t>vetésterület</a:t>
            </a:r>
            <a:r>
              <a:rPr lang="en-US" sz="1100" dirty="0" smtClean="0"/>
              <a:t> </a:t>
            </a:r>
            <a:r>
              <a:rPr lang="en-US" sz="1100" dirty="0" err="1" smtClean="0"/>
              <a:t>talajadottságának</a:t>
            </a:r>
            <a:r>
              <a:rPr lang="en-US" sz="1100" dirty="0" smtClean="0"/>
              <a:t> </a:t>
            </a:r>
            <a:r>
              <a:rPr lang="en-US" sz="1100" dirty="0" err="1" smtClean="0"/>
              <a:t>heterogenitása</a:t>
            </a:r>
            <a:r>
              <a:rPr lang="en-US" sz="1100" dirty="0" smtClean="0"/>
              <a:t>, a </a:t>
            </a:r>
            <a:r>
              <a:rPr lang="en-US" sz="1100" dirty="0" err="1" smtClean="0"/>
              <a:t>gazdálkodó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az</a:t>
            </a:r>
            <a:r>
              <a:rPr lang="en-US" sz="1100" dirty="0" smtClean="0"/>
              <a:t> </a:t>
            </a:r>
            <a:r>
              <a:rPr lang="en-US" sz="1100" dirty="0" err="1" smtClean="0"/>
              <a:t>alkalmazottak</a:t>
            </a:r>
            <a:r>
              <a:rPr lang="en-US" sz="1100" dirty="0" smtClean="0"/>
              <a:t> </a:t>
            </a:r>
            <a:r>
              <a:rPr lang="en-US" sz="1100" dirty="0" err="1" smtClean="0"/>
              <a:t>szaktudása</a:t>
            </a:r>
            <a:r>
              <a:rPr lang="en-US" sz="1100" dirty="0" smtClean="0"/>
              <a:t> </a:t>
            </a:r>
            <a:r>
              <a:rPr lang="en-US" sz="1100" dirty="0" err="1" smtClean="0"/>
              <a:t>és</a:t>
            </a:r>
            <a:r>
              <a:rPr lang="en-US" sz="1100" dirty="0" smtClean="0"/>
              <a:t> </a:t>
            </a:r>
            <a:r>
              <a:rPr lang="en-US" sz="1100" dirty="0" err="1" smtClean="0"/>
              <a:t>hozzáállása</a:t>
            </a:r>
            <a:r>
              <a:rPr lang="en-US" sz="1100" dirty="0" smtClean="0"/>
              <a:t> </a:t>
            </a:r>
            <a:endParaRPr lang="hu-HU" sz="11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 precíziós gazdálkodásra való áttérés jelentős beruházási költséggel jár. A gazdák számára nehéz megítélni egy új technológia alkalmazhatóságát és annak előnyeit, egyértelmű költség-haszon </a:t>
            </a:r>
            <a:r>
              <a:rPr lang="hu-HU" sz="1100" dirty="0" err="1" smtClean="0"/>
              <a:t>ada</a:t>
            </a:r>
            <a:r>
              <a:rPr lang="hu-HU" sz="1100" dirty="0" smtClean="0"/>
              <a:t>- tok birtokában azonban könnyebben hoznak meg ilyen jelentős beruházási döntést. Amennyiben a precíziós gazdálkodásnak bizonyítottan alapvető gazdasági, környezeti előnyei vannak, az </a:t>
            </a:r>
            <a:r>
              <a:rPr lang="hu-HU" sz="1100" dirty="0" err="1" smtClean="0"/>
              <a:t>nagymér</a:t>
            </a:r>
            <a:r>
              <a:rPr lang="hu-HU" sz="1100" dirty="0" smtClean="0"/>
              <a:t>- </a:t>
            </a:r>
            <a:r>
              <a:rPr lang="hu-HU" sz="1100" dirty="0" err="1" smtClean="0"/>
              <a:t>tékben</a:t>
            </a:r>
            <a:r>
              <a:rPr lang="hu-HU" sz="1100" dirty="0" smtClean="0"/>
              <a:t> elősegíti a technológia elfogadását a gazdálkodók számára.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100" dirty="0" smtClean="0"/>
              <a:t>A beruházás megtérülési idejének meghatározása viszont koránt- sem egyszerű, hiszen elsődlegesen a technológiából fakadó jövedelemtöbbletet kell megállapítani, amelyet számos a fentiekben már említett tényező befolyásol. Figyelembe kell venni az elemzések során, hogy minden növénykultúrának eltérőek a költség-jövedelem viszonyai, ezáltal külön kell meghatározni az életképes üzemméretet a termesztett növényekre. A termőföld minősége és a termő- hely adottságai szintén befolyásoló tényezők, melyeket ugyancsak figyelembe kell venni a szükséges minimális gazdaság méretének meghatározásakor</a:t>
            </a:r>
            <a:endParaRPr lang="en-US" sz="11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0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ímdia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ctrTitle"/>
          </p:nvPr>
        </p:nvSpPr>
        <p:spPr>
          <a:xfrm>
            <a:off x="1363227" y="1416819"/>
            <a:ext cx="9144000" cy="1982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1363230" y="3491508"/>
            <a:ext cx="9144000" cy="53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14" name="Google Shape;14;p3" descr="A képen szöveg látható&#10;&#10;Automatikusan generált leírá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48" y="10049"/>
            <a:ext cx="3295859" cy="907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 rot="5400000">
            <a:off x="3923681" y="-1776509"/>
            <a:ext cx="4351338" cy="11555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31850" y="996307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31850" y="3876032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56982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70495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>
  <p:cSld name="Összehasonlítá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1548" y="365125"/>
            <a:ext cx="115235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172200" y="1909187"/>
            <a:ext cx="5672850" cy="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6172200" y="2505075"/>
            <a:ext cx="567285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3"/>
          </p:nvPr>
        </p:nvSpPr>
        <p:spPr>
          <a:xfrm>
            <a:off x="321548" y="1909187"/>
            <a:ext cx="5672852" cy="595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4"/>
          </p:nvPr>
        </p:nvSpPr>
        <p:spPr>
          <a:xfrm>
            <a:off x="321548" y="2505075"/>
            <a:ext cx="567285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6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321547" y="1825625"/>
            <a:ext cx="1155560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9E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9E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11686233" y="6486974"/>
            <a:ext cx="50751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1C9E4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  <p:pic>
        <p:nvPicPr>
          <p:cNvPr id="9" name="Google Shape;9;p2" descr="A képen szöveg látható&#10;&#10;Automatikusan generált leírás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19" y="6290227"/>
            <a:ext cx="2099090" cy="57782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1402977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6000"/>
              <a:buFont typeface="Calibri"/>
              <a:buNone/>
            </a:pPr>
            <a:r>
              <a:rPr lang="en-US" sz="3600" b="1" i="0" u="none" strike="noStrike" dirty="0" err="1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Precíziós</a:t>
            </a:r>
            <a:r>
              <a:rPr lang="en-US" sz="3600" b="1" i="0" u="none" strike="noStrike" dirty="0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600" b="1" i="0" u="none" strike="noStrike" dirty="0" err="1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szántóföldi</a:t>
            </a:r>
            <a:r>
              <a:rPr lang="en-US" sz="3600" b="1" i="0" u="none" strike="noStrike" dirty="0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600" b="1" i="0" u="none" strike="noStrike" dirty="0" err="1" smtClean="0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növénytermesztés</a:t>
            </a:r>
            <a:r>
              <a:rPr lang="en-US" sz="3600" b="1" i="0" u="none" strike="noStrike" dirty="0" smtClean="0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3600" b="1" i="0" u="none" strike="noStrike" dirty="0" err="1" smtClean="0">
                <a:solidFill>
                  <a:srgbClr val="1C9E4A"/>
                </a:solidFill>
                <a:effectLst/>
                <a:latin typeface="Calibri" panose="020F0502020204030204" pitchFamily="34" charset="0"/>
              </a:rPr>
              <a:t>Székelyföldön</a:t>
            </a:r>
            <a:endParaRPr sz="3600" dirty="0"/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1389530" y="3602038"/>
            <a:ext cx="9144000" cy="43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9E4A"/>
              </a:buClr>
              <a:buSzPts val="2400"/>
              <a:buNone/>
            </a:pPr>
            <a:r>
              <a:rPr lang="hu-HU" dirty="0" smtClean="0"/>
              <a:t>Precíziós krumplitermesztés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8DC792-6898-4E0A-9576-5186A98D7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97" y="365126"/>
            <a:ext cx="11555605" cy="860360"/>
          </a:xfrm>
        </p:spPr>
        <p:txBody>
          <a:bodyPr/>
          <a:lstStyle/>
          <a:p>
            <a:pPr algn="ctr"/>
            <a:r>
              <a:rPr lang="en-US" dirty="0" err="1"/>
              <a:t>Gépüzemeltetés</a:t>
            </a:r>
            <a:r>
              <a:rPr lang="hu-HU" dirty="0"/>
              <a:t> szoftverek Székelyföldön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2C473188-3AAD-4ABF-AD40-3430ABC7C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474" y="1151254"/>
            <a:ext cx="4853940" cy="534162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12483562-380D-47EA-8E17-29EC422B5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97" y="2313304"/>
            <a:ext cx="6320277" cy="3819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540F6FE-7FC4-4A4B-A82F-695F6F58BCA9}"/>
              </a:ext>
            </a:extLst>
          </p:cNvPr>
          <p:cNvSpPr txBox="1"/>
          <p:nvPr/>
        </p:nvSpPr>
        <p:spPr>
          <a:xfrm>
            <a:off x="523875" y="1225486"/>
            <a:ext cx="493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hu-HU" sz="1800" dirty="0">
                <a:solidFill>
                  <a:srgbClr val="339933"/>
                </a:solidFill>
              </a:rPr>
              <a:t>Egyik cég reklámfelülete, több lehetőség is rendelkezés áll.</a:t>
            </a:r>
            <a:endParaRPr lang="en-US" sz="1800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22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38B777-3B5D-45D1-A363-A3129BD9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 smtClean="0"/>
              <a:t>Növénytermesztésben </a:t>
            </a:r>
            <a:r>
              <a:rPr lang="hu-HU" dirty="0"/>
              <a:t>alkalmazott technológiák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AD4BE4-E30D-49BA-B0CD-3635C6644B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Szenzorok</a:t>
            </a:r>
            <a:r>
              <a:rPr lang="en-US" sz="1800" dirty="0"/>
              <a:t>, </a:t>
            </a:r>
            <a:r>
              <a:rPr lang="hu-HU" sz="1800" dirty="0" smtClean="0"/>
              <a:t>távérzékelés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smtClean="0"/>
              <a:t>Térinformatika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err="1"/>
              <a:t>Vérlési</a:t>
            </a:r>
            <a:r>
              <a:rPr lang="hu-HU" sz="1800" dirty="0"/>
              <a:t> technikák ( ISOBUS)</a:t>
            </a:r>
            <a:endParaRPr lang="hu-HU" sz="1800" dirty="0" smtClean="0"/>
          </a:p>
        </p:txBody>
      </p:sp>
    </p:spTree>
    <p:extLst>
      <p:ext uri="{BB962C8B-B14F-4D97-AF65-F5344CB8AC3E}">
        <p14:creationId xmlns:p14="http://schemas.microsoft.com/office/powerpoint/2010/main" val="273844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04D0B-AE3F-4E05-BD2B-9B87A0FE3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892175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/>
              <a:t>Szántóföldi növénytermesztésben alkalmazott technológiák	</a:t>
            </a:r>
            <a:br>
              <a:rPr lang="hu-HU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C903D4-449A-4D0B-A587-748796A72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933449"/>
            <a:ext cx="11555605" cy="57054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Talajtérképezés</a:t>
            </a:r>
            <a:r>
              <a:rPr lang="en-US" sz="1800" dirty="0"/>
              <a:t>	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Erózió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belvíz</a:t>
            </a:r>
            <a:r>
              <a:rPr lang="en-US" sz="1800" dirty="0"/>
              <a:t> </a:t>
            </a:r>
            <a:r>
              <a:rPr lang="en-US" sz="1800" dirty="0" err="1"/>
              <a:t>elleni</a:t>
            </a:r>
            <a:r>
              <a:rPr lang="en-US" sz="1800" dirty="0"/>
              <a:t> </a:t>
            </a:r>
            <a:r>
              <a:rPr lang="en-US" sz="1800" dirty="0" err="1"/>
              <a:t>védelem</a:t>
            </a:r>
            <a:endParaRPr lang="hu-HU" sz="1800" dirty="0"/>
          </a:p>
          <a:p>
            <a:pPr marL="114300" indent="0">
              <a:buNone/>
            </a:pP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Tápanyag-visszapótlás</a:t>
            </a:r>
            <a:r>
              <a:rPr lang="en-US" sz="1800" dirty="0"/>
              <a:t>	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Vetés</a:t>
            </a:r>
            <a:r>
              <a:rPr lang="en-US" sz="1800" dirty="0"/>
              <a:t>	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Növényvédelem</a:t>
            </a:r>
            <a:r>
              <a:rPr lang="en-US" sz="1800" dirty="0"/>
              <a:t>	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Öntözés</a:t>
            </a:r>
            <a:r>
              <a:rPr lang="en-US" sz="1800" dirty="0"/>
              <a:t>	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Hozamtérképezés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B11D2AA3-BCF7-4D97-9723-DF0C3E81B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486" y="947738"/>
            <a:ext cx="3252192" cy="57816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BD9426-A140-4281-B7E6-4066FB4CE892}"/>
              </a:ext>
            </a:extLst>
          </p:cNvPr>
          <p:cNvSpPr txBox="1"/>
          <p:nvPr/>
        </p:nvSpPr>
        <p:spPr>
          <a:xfrm>
            <a:off x="3524250" y="5562600"/>
            <a:ext cx="2440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339933"/>
                </a:solidFill>
              </a:rPr>
              <a:t>Fotó:</a:t>
            </a:r>
          </a:p>
          <a:p>
            <a:r>
              <a:rPr lang="hu-HU" dirty="0">
                <a:solidFill>
                  <a:srgbClr val="339933"/>
                </a:solidFill>
              </a:rPr>
              <a:t>Telefonos alkalmazás egy székelyföldi gazdaságban.</a:t>
            </a:r>
            <a:endParaRPr lang="en-US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953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34AE6A-C0DE-43AE-9DEA-467228C9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err="1"/>
              <a:t>Precíziós</a:t>
            </a:r>
            <a:r>
              <a:rPr lang="en-US" sz="3600" dirty="0"/>
              <a:t> </a:t>
            </a:r>
            <a:r>
              <a:rPr lang="en-US" sz="3600" dirty="0" err="1"/>
              <a:t>kertészet</a:t>
            </a:r>
            <a:r>
              <a:rPr lang="hu-HU" sz="3600" dirty="0"/>
              <a:t>, </a:t>
            </a:r>
            <a:r>
              <a:rPr lang="hu-HU" sz="3600" dirty="0" err="1"/>
              <a:t>állatenyésztés</a:t>
            </a:r>
            <a:r>
              <a:rPr lang="hu-HU" sz="3600" dirty="0"/>
              <a:t> Székelyföldön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69EB0D6-A420-47A6-8556-FA7E8B05F2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hu-HU" sz="1800" dirty="0"/>
              <a:t>Ezeken a területeken gyakorlatban elenyésző azon gazdaságok száma akik digitalizálva vannak. </a:t>
            </a:r>
          </a:p>
          <a:p>
            <a:pPr marL="114300" indent="0">
              <a:buNone/>
            </a:pPr>
            <a:r>
              <a:rPr lang="hu-HU" sz="1800" dirty="0"/>
              <a:t>Elméletben ezeken a területeken alkalmazhatóak: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         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kertészet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szőlészet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Szántóföldi</a:t>
            </a:r>
            <a:r>
              <a:rPr lang="en-US" sz="1800" dirty="0"/>
              <a:t> </a:t>
            </a:r>
            <a:r>
              <a:rPr lang="en-US" sz="1800" dirty="0" err="1"/>
              <a:t>zöldségtermesztés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Szőlő</a:t>
            </a:r>
            <a:r>
              <a:rPr lang="en-US" sz="1800" dirty="0"/>
              <a:t>-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gyümölcsültetvények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Üvegházak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állattenyésztés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Tejelő</a:t>
            </a:r>
            <a:r>
              <a:rPr lang="en-US" sz="1800" dirty="0"/>
              <a:t> </a:t>
            </a:r>
            <a:r>
              <a:rPr lang="en-US" sz="1800" dirty="0" err="1"/>
              <a:t>szarvasmarha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Sertés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	</a:t>
            </a:r>
            <a:r>
              <a:rPr lang="en-US" sz="1800" dirty="0" err="1"/>
              <a:t>Baromfi</a:t>
            </a:r>
            <a:r>
              <a:rPr lang="en-US" sz="1800" dirty="0"/>
              <a:t>	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9268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9CEC6B-629C-4259-A28B-3F8A8657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precíziós növénytermesztés elterjedtsége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0675538-40B2-4081-A796-FD5B0B1306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precíziós mezőgazdaság fogalma sokak előtt még ma is ismeretlen, pedig az ezzel kapcsolatos kutatások több évtizede folynak. A táblán belüli heterogenitást figyelembe vevő helyspecifikus gazdálkodás kezdetét néhány szerző már az 1920-as évekre teszi (</a:t>
            </a:r>
            <a:r>
              <a:rPr lang="hu-HU" sz="1800" dirty="0" err="1"/>
              <a:t>Franzen</a:t>
            </a:r>
            <a:r>
              <a:rPr lang="hu-HU" sz="1800" dirty="0"/>
              <a:t> és </a:t>
            </a:r>
            <a:r>
              <a:rPr lang="hu-HU" sz="1800" dirty="0" err="1"/>
              <a:t>Mulla</a:t>
            </a:r>
            <a:r>
              <a:rPr lang="hu-HU" sz="1800" dirty="0"/>
              <a:t>, 2015).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mai értelemben vett precíziós mezőgazdasági kutatások az 1980-as években kezdődtek a hozammérő eszközök, szenzorok, a változtatható mennyiségű kijuttatás és a helymeghatározó rendszerek fejlesztésével. A műholdas helymeghatározás, a térinformatika és távérzékelés, valamint a szenzor- technológiák fejlődésével alkalmazása egyre terjedt.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Az első nemzetközi konferenciát 1992-ben rendezték az Egyesült Államokban, majd 1999-ben nemzetközi tudományos folyóirat is indult </a:t>
            </a:r>
            <a:r>
              <a:rPr lang="hu-HU" sz="1800" dirty="0" err="1"/>
              <a:t>Precision</a:t>
            </a:r>
            <a:r>
              <a:rPr lang="hu-HU" sz="1800" dirty="0"/>
              <a:t> </a:t>
            </a:r>
            <a:r>
              <a:rPr lang="hu-HU" sz="1800" dirty="0" err="1"/>
              <a:t>Agriculture</a:t>
            </a:r>
            <a:r>
              <a:rPr lang="hu-HU" sz="1800" dirty="0"/>
              <a:t> címmel (</a:t>
            </a:r>
            <a:r>
              <a:rPr lang="hu-HU" sz="1800" dirty="0" err="1"/>
              <a:t>Yang</a:t>
            </a:r>
            <a:r>
              <a:rPr lang="hu-HU" sz="1800" dirty="0"/>
              <a:t> és Lee, 2013).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Alkalmazása</a:t>
            </a:r>
            <a:r>
              <a:rPr lang="en-US" sz="1800" dirty="0"/>
              <a:t> </a:t>
            </a:r>
            <a:r>
              <a:rPr lang="en-US" sz="1800" dirty="0" err="1"/>
              <a:t>Magyarországon</a:t>
            </a:r>
            <a:r>
              <a:rPr lang="en-US" sz="1800" dirty="0"/>
              <a:t> is </a:t>
            </a:r>
            <a:r>
              <a:rPr lang="en-US" sz="1800" dirty="0" err="1"/>
              <a:t>több</a:t>
            </a:r>
            <a:r>
              <a:rPr lang="en-US" sz="1800" dirty="0"/>
              <a:t> mint </a:t>
            </a:r>
            <a:r>
              <a:rPr lang="en-US" sz="1800" dirty="0" err="1"/>
              <a:t>másfél</a:t>
            </a:r>
            <a:r>
              <a:rPr lang="en-US" sz="1800" dirty="0"/>
              <a:t> </a:t>
            </a:r>
            <a:r>
              <a:rPr lang="en-US" sz="1800" dirty="0" err="1"/>
              <a:t>évtizedes</a:t>
            </a:r>
            <a:r>
              <a:rPr lang="en-US" sz="1800" dirty="0"/>
              <a:t> </a:t>
            </a:r>
            <a:r>
              <a:rPr lang="en-US" sz="1800" dirty="0" err="1"/>
              <a:t>múltra</a:t>
            </a:r>
            <a:r>
              <a:rPr lang="en-US" sz="1800" dirty="0"/>
              <a:t> </a:t>
            </a:r>
            <a:r>
              <a:rPr lang="en-US" sz="1800" dirty="0" err="1"/>
              <a:t>tekint</a:t>
            </a:r>
            <a:r>
              <a:rPr lang="en-US" sz="1800" dirty="0"/>
              <a:t> </a:t>
            </a:r>
            <a:r>
              <a:rPr lang="en-US" sz="1800" dirty="0" err="1"/>
              <a:t>vissza</a:t>
            </a:r>
            <a:r>
              <a:rPr lang="en-US" sz="1800" dirty="0"/>
              <a:t>: 1999-ben </a:t>
            </a:r>
            <a:r>
              <a:rPr lang="en-US" sz="1800" dirty="0" err="1"/>
              <a:t>jött</a:t>
            </a:r>
            <a:r>
              <a:rPr lang="en-US" sz="1800" dirty="0"/>
              <a:t> </a:t>
            </a:r>
            <a:r>
              <a:rPr lang="en-US" sz="1800" dirty="0" err="1"/>
              <a:t>létre</a:t>
            </a:r>
            <a:r>
              <a:rPr lang="en-US" sz="1800" dirty="0"/>
              <a:t> </a:t>
            </a:r>
            <a:r>
              <a:rPr lang="en-US" sz="1800" dirty="0" err="1"/>
              <a:t>Mosonmagyaróváron</a:t>
            </a:r>
            <a:r>
              <a:rPr lang="en-US" sz="1800" dirty="0"/>
              <a:t> a „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növénytermesztési</a:t>
            </a:r>
            <a:r>
              <a:rPr lang="en-US" sz="1800" dirty="0"/>
              <a:t> </a:t>
            </a:r>
            <a:r>
              <a:rPr lang="en-US" sz="1800" dirty="0" err="1"/>
              <a:t>módszerek</a:t>
            </a:r>
            <a:r>
              <a:rPr lang="en-US" sz="1800" dirty="0"/>
              <a:t>” </a:t>
            </a:r>
            <a:r>
              <a:rPr lang="en-US" sz="1800" dirty="0" err="1"/>
              <a:t>Doktori</a:t>
            </a:r>
            <a:r>
              <a:rPr lang="en-US" sz="1800" dirty="0"/>
              <a:t> </a:t>
            </a:r>
            <a:r>
              <a:rPr lang="en-US" sz="1800" dirty="0" err="1"/>
              <a:t>Iskola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megjelen</a:t>
            </a:r>
            <a:r>
              <a:rPr lang="en-US" sz="1800" dirty="0"/>
              <a:t>- </a:t>
            </a:r>
            <a:r>
              <a:rPr lang="en-US" sz="1800" dirty="0" err="1"/>
              <a:t>tek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új</a:t>
            </a:r>
            <a:r>
              <a:rPr lang="en-US" sz="1800" dirty="0"/>
              <a:t> </a:t>
            </a:r>
            <a:r>
              <a:rPr lang="en-US" sz="1800" dirty="0" err="1"/>
              <a:t>technológiával</a:t>
            </a:r>
            <a:r>
              <a:rPr lang="en-US" sz="1800" dirty="0"/>
              <a:t> </a:t>
            </a:r>
            <a:r>
              <a:rPr lang="en-US" sz="1800" dirty="0" err="1"/>
              <a:t>kapcsolatos</a:t>
            </a:r>
            <a:r>
              <a:rPr lang="en-US" sz="1800" dirty="0"/>
              <a:t> </a:t>
            </a:r>
            <a:r>
              <a:rPr lang="en-US" sz="1800" dirty="0" err="1"/>
              <a:t>első</a:t>
            </a:r>
            <a:r>
              <a:rPr lang="en-US" sz="1800" dirty="0"/>
              <a:t> </a:t>
            </a:r>
            <a:r>
              <a:rPr lang="en-US" sz="1800" dirty="0" err="1"/>
              <a:t>hazai</a:t>
            </a:r>
            <a:r>
              <a:rPr lang="en-US" sz="1800" dirty="0"/>
              <a:t> </a:t>
            </a:r>
            <a:r>
              <a:rPr lang="en-US" sz="1800" dirty="0" err="1"/>
              <a:t>publikációk</a:t>
            </a:r>
            <a:r>
              <a:rPr lang="en-US" sz="1800" dirty="0"/>
              <a:t> 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Székelyföldön egy évtizednyi lemaradásban van Magyarországhoz képest, azonban a felzárkózás üteme rohamos lehet.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8796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D727D0-510F-4C82-A1D0-F88FE0C9B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6"/>
            <a:ext cx="11555605" cy="91692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dirty="0"/>
              <a:t>A precíziós gazdálkodás </a:t>
            </a:r>
            <a:r>
              <a:rPr lang="hu-HU" sz="3600" dirty="0" smtClean="0"/>
              <a:t>terjedése </a:t>
            </a:r>
            <a:r>
              <a:rPr lang="hu-HU" sz="3600" dirty="0"/>
              <a:t>Székelyföldön </a:t>
            </a:r>
            <a:br>
              <a:rPr lang="hu-HU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B9BF34-8354-45F2-A92A-F4DA8A2E7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999242"/>
            <a:ext cx="11555605" cy="517772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Az előbb felvázoltak alapján Székelyföldnek nagy előnyt jelent a Magyarországgal való szoros együttműködés, ennek legjobb példája az, hogy Székelyföld is része a digitális agrárstratégiának.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Előny a különböző online és más konferenciák könnyű elérhetősége (PREGA)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Előny a pályázatok által bekövetkezett masszív gépesítés, csúcstechnológiákkal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 marL="114300" indent="0">
              <a:buNone/>
            </a:pPr>
            <a:r>
              <a:rPr lang="hu-HU" sz="1800" dirty="0"/>
              <a:t>                   </a:t>
            </a:r>
          </a:p>
          <a:p>
            <a:pPr marL="114300" indent="0">
              <a:buNone/>
            </a:pPr>
            <a:endParaRPr lang="hu-HU" sz="1800" dirty="0"/>
          </a:p>
          <a:p>
            <a:pPr marL="114300" indent="0">
              <a:buNone/>
            </a:pPr>
            <a:r>
              <a:rPr lang="hu-HU" sz="1800" dirty="0"/>
              <a:t>                               *Székelyföldi küldöttség PREGA 2019</a:t>
            </a:r>
          </a:p>
          <a:p>
            <a:pPr>
              <a:buFont typeface="Wingdings" panose="05000000000000000000" pitchFamily="2" charset="2"/>
              <a:buChar char="Ø"/>
            </a:pP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5" name="Picture 4" descr="A picture containing floor, person, group, standing&#10;&#10;Description automatically generated">
            <a:extLst>
              <a:ext uri="{FF2B5EF4-FFF2-40B4-BE49-F238E27FC236}">
                <a16:creationId xmlns="" xmlns:a16="http://schemas.microsoft.com/office/drawing/2014/main" id="{DAE59D3F-9E0E-4682-910E-DEAFBE42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338" y="2401641"/>
            <a:ext cx="5821052" cy="409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11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ECF212-9B19-4476-9811-279AAEAE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</a:t>
            </a:r>
            <a:r>
              <a:rPr lang="en-US" dirty="0" err="1"/>
              <a:t>szántóföldi</a:t>
            </a:r>
            <a:r>
              <a:rPr lang="en-US" dirty="0"/>
              <a:t> </a:t>
            </a:r>
            <a:r>
              <a:rPr lang="en-US" dirty="0" err="1"/>
              <a:t>precíziós</a:t>
            </a:r>
            <a:r>
              <a:rPr lang="en-US" dirty="0"/>
              <a:t> </a:t>
            </a:r>
            <a:r>
              <a:rPr lang="en-US" dirty="0" err="1"/>
              <a:t>gazdálkodás</a:t>
            </a:r>
            <a:r>
              <a:rPr lang="en-US" dirty="0"/>
              <a:t> </a:t>
            </a:r>
            <a:r>
              <a:rPr lang="en-US" dirty="0" err="1"/>
              <a:t>közgazdasági</a:t>
            </a:r>
            <a:r>
              <a:rPr lang="en-US" dirty="0"/>
              <a:t> </a:t>
            </a:r>
            <a:r>
              <a:rPr lang="en-US" dirty="0" err="1"/>
              <a:t>hatásai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8E3B7D-E61F-46D5-9ADA-1469A8108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A </a:t>
            </a:r>
            <a:r>
              <a:rPr lang="en-US" sz="1800" dirty="0" err="1"/>
              <a:t>hagyományos</a:t>
            </a:r>
            <a:r>
              <a:rPr lang="en-US" sz="1800" dirty="0"/>
              <a:t> </a:t>
            </a:r>
            <a:r>
              <a:rPr lang="en-US" sz="1800" dirty="0" err="1"/>
              <a:t>szántóföldi</a:t>
            </a:r>
            <a:r>
              <a:rPr lang="en-US" sz="1800" dirty="0"/>
              <a:t> </a:t>
            </a:r>
            <a:r>
              <a:rPr lang="en-US" sz="1800" dirty="0" err="1"/>
              <a:t>növénytermesztésről</a:t>
            </a:r>
            <a:r>
              <a:rPr lang="en-US" sz="1800" dirty="0"/>
              <a:t> a 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gazdálkodásra</a:t>
            </a:r>
            <a:r>
              <a:rPr lang="en-US" sz="1800" dirty="0"/>
              <a:t> </a:t>
            </a:r>
            <a:r>
              <a:rPr lang="en-US" sz="1800" dirty="0" err="1"/>
              <a:t>történő</a:t>
            </a:r>
            <a:r>
              <a:rPr lang="en-US" sz="1800" dirty="0"/>
              <a:t> </a:t>
            </a:r>
            <a:r>
              <a:rPr lang="en-US" sz="1800" dirty="0" err="1"/>
              <a:t>áttérés</a:t>
            </a:r>
            <a:r>
              <a:rPr lang="en-US" sz="1800" dirty="0"/>
              <a:t> </a:t>
            </a:r>
            <a:r>
              <a:rPr lang="en-US" sz="1800" dirty="0" err="1" smtClean="0"/>
              <a:t>következményei</a:t>
            </a:r>
            <a:r>
              <a:rPr lang="en-US" sz="1800" dirty="0" smtClean="0"/>
              <a:t>, </a:t>
            </a:r>
            <a:r>
              <a:rPr lang="en-US" sz="1800" dirty="0" err="1" smtClean="0"/>
              <a:t>vélemények</a:t>
            </a:r>
            <a:r>
              <a:rPr lang="en-US" sz="1800" dirty="0" smtClean="0"/>
              <a:t>, </a:t>
            </a:r>
            <a:r>
              <a:rPr lang="en-US" sz="1800" dirty="0" err="1" smtClean="0"/>
              <a:t>tényezők</a:t>
            </a: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smtClean="0"/>
              <a:t>A </a:t>
            </a:r>
            <a:r>
              <a:rPr lang="hu-HU" sz="1800" dirty="0"/>
              <a:t>precíziós gazdálkodásra való áttérés jelentős beruházási költséggel </a:t>
            </a:r>
            <a:r>
              <a:rPr lang="hu-HU" sz="1800" dirty="0" smtClean="0"/>
              <a:t>jár </a:t>
            </a:r>
            <a:r>
              <a:rPr lang="mr-IN" sz="1800" dirty="0" smtClean="0"/>
              <a:t>–</a:t>
            </a:r>
            <a:r>
              <a:rPr lang="hu-HU" sz="1800" dirty="0"/>
              <a:t> </a:t>
            </a:r>
            <a:r>
              <a:rPr lang="hu-HU" sz="1800" dirty="0" smtClean="0"/>
              <a:t>gazdasági, környezeti előnyök mérlegelése, a technológia elfogadása, nehézségek</a:t>
            </a:r>
          </a:p>
        </p:txBody>
      </p:sp>
    </p:spTree>
    <p:extLst>
      <p:ext uri="{BB962C8B-B14F-4D97-AF65-F5344CB8AC3E}">
        <p14:creationId xmlns:p14="http://schemas.microsoft.com/office/powerpoint/2010/main" val="3854692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E7FA61-5582-4DAF-A3E3-42D03C4D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84841"/>
            <a:ext cx="11555605" cy="1605847"/>
          </a:xfrm>
        </p:spPr>
        <p:txBody>
          <a:bodyPr/>
          <a:lstStyle/>
          <a:p>
            <a:pPr algn="ctr"/>
            <a:r>
              <a:rPr lang="hu-HU" sz="3600" dirty="0"/>
              <a:t>A precíziós növénytermesztés közgazdasági előnyei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275CF1-4ACB-49AB-AEF7-42BCACEC7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489435"/>
            <a:ext cx="11555605" cy="468752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növénytermesztésben használható precíziós technológia elemei a következők: automata kormány- </a:t>
            </a:r>
            <a:r>
              <a:rPr lang="hu-HU" sz="1800" dirty="0" err="1"/>
              <a:t>zás</a:t>
            </a:r>
            <a:r>
              <a:rPr lang="hu-HU" sz="1800" dirty="0"/>
              <a:t> (egyes szakirodalmak robotkormányzásként említik), GPS-alapú irányítási rendszer (gépnavigáció), automatikus szakaszvezérlés, kijuttatás közben változtatható (vetőmag-, műtrágya-, növényvédőszer-) mennyiség, különböző applikációs térképek (például tápanyag-, növényvédőszer-, vetőmag-kijuttatási térkép), hozamtérképezés, hozammonitor, talajminta-vételezés, növényvédelmi és a távérzékeléses felvételezés.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precíziós gazdálkodás célja a termesztéstechnológiák optimalizálásával a jövedelmezőség </a:t>
            </a:r>
            <a:r>
              <a:rPr lang="hu-HU" sz="1800" dirty="0" err="1"/>
              <a:t>növe</a:t>
            </a:r>
            <a:r>
              <a:rPr lang="hu-HU" sz="1800" dirty="0"/>
              <a:t>- </a:t>
            </a:r>
            <a:r>
              <a:rPr lang="hu-HU" sz="1800" dirty="0" err="1"/>
              <a:t>lése</a:t>
            </a:r>
            <a:r>
              <a:rPr lang="hu-HU" sz="1800" dirty="0"/>
              <a:t>. A cél eléréséhez sorra kell vennünk a technológiából származó előnyöket.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precíziós növénytermesztés legfontosabb előnyei az inputanyag-felhasználás optimalizálása, azaz egy-egy meghatározott beavatkozás és dózis mellett a növényvédőszer-, a műtrágya-, a vetőmag- és a kijuttatáshoz szükséges üzemanyag-felhasználás csökkenése és ezzel összefüggésben az anyagköltség és a munkaerő mérséklődése.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precíziós technológia alkalmazásából származó megtakarítások számszerűsítését számos tényező befolyásolja. A költségcsökkenés mértéke függ a termelés intenzitásától és az eltérő talaj- adottságoktól.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64576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F6A205-0E24-4863-8969-9D87DDE8F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precíziós növénytermesztés </a:t>
            </a:r>
            <a:r>
              <a:rPr lang="hu-HU" sz="3600" dirty="0" err="1"/>
              <a:t>kö</a:t>
            </a:r>
            <a:r>
              <a:rPr lang="en-US" sz="3600" dirty="0" err="1"/>
              <a:t>rnyezeti</a:t>
            </a:r>
            <a:r>
              <a:rPr lang="hu-HU" sz="3600" dirty="0"/>
              <a:t> előnyei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AE4004-F663-4963-94AF-3554DB9B6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környezetre gyakorolt külső gazdasági hatások vizsgálata sem elhanyagolható</a:t>
            </a:r>
            <a:r>
              <a:rPr lang="en-US" sz="1800" dirty="0"/>
              <a:t> </a:t>
            </a:r>
            <a:r>
              <a:rPr lang="hu-HU" sz="1800" dirty="0"/>
              <a:t>a technológia előnyeinek meghatározásakor. A precíziós növénytermesztés környezeti és társadalmi fenntarthatósághoz való  hozzájárulása  nehezen  számszerűsíthető,  és  sokan  alábecsülik azt, ennek ellenére a gazdasági előnyök mellett a környezetre gyakorolt hatásokat is rendkívül fontos szemléltetni. 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A </a:t>
            </a:r>
            <a:r>
              <a:rPr lang="en-US" sz="1800" dirty="0" err="1"/>
              <a:t>herbicidmennyiség</a:t>
            </a:r>
            <a:r>
              <a:rPr lang="en-US" sz="1800" dirty="0"/>
              <a:t> </a:t>
            </a:r>
            <a:r>
              <a:rPr lang="en-US" sz="1800" dirty="0" err="1"/>
              <a:t>csökkenése</a:t>
            </a:r>
            <a:r>
              <a:rPr lang="en-US" sz="1800" dirty="0"/>
              <a:t> </a:t>
            </a:r>
            <a:r>
              <a:rPr lang="en-US" sz="1800" dirty="0" err="1"/>
              <a:t>révén</a:t>
            </a:r>
            <a:r>
              <a:rPr lang="en-US" sz="1800" dirty="0"/>
              <a:t> a </a:t>
            </a:r>
            <a:r>
              <a:rPr lang="en-US" sz="1800" dirty="0" err="1"/>
              <a:t>környezet</a:t>
            </a:r>
            <a:r>
              <a:rPr lang="en-US" sz="1800" dirty="0"/>
              <a:t> </a:t>
            </a:r>
            <a:r>
              <a:rPr lang="en-US" sz="1800" dirty="0" err="1"/>
              <a:t>vegy</a:t>
            </a:r>
            <a:r>
              <a:rPr lang="en-US" sz="1800" dirty="0"/>
              <a:t>- </a:t>
            </a:r>
            <a:r>
              <a:rPr lang="en-US" sz="1800" dirty="0" err="1"/>
              <a:t>szerterhelése</a:t>
            </a:r>
            <a:r>
              <a:rPr lang="en-US" sz="1800" dirty="0"/>
              <a:t> </a:t>
            </a:r>
            <a:r>
              <a:rPr lang="en-US" sz="1800" dirty="0" err="1"/>
              <a:t>csökken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a </a:t>
            </a:r>
            <a:r>
              <a:rPr lang="en-US" sz="1800" dirty="0" err="1"/>
              <a:t>talajban</a:t>
            </a:r>
            <a:r>
              <a:rPr lang="en-US" sz="1800" dirty="0"/>
              <a:t>, </a:t>
            </a:r>
            <a:r>
              <a:rPr lang="en-US" sz="1800" dirty="0" err="1"/>
              <a:t>illetve</a:t>
            </a:r>
            <a:r>
              <a:rPr lang="en-US" sz="1800" dirty="0"/>
              <a:t> a </a:t>
            </a:r>
            <a:r>
              <a:rPr lang="en-US" sz="1800" dirty="0" err="1"/>
              <a:t>növénykultúrában</a:t>
            </a:r>
            <a:r>
              <a:rPr lang="en-US" sz="1800" dirty="0"/>
              <a:t> </a:t>
            </a:r>
            <a:r>
              <a:rPr lang="en-US" sz="1800" dirty="0" err="1"/>
              <a:t>mérséklődnek</a:t>
            </a:r>
            <a:r>
              <a:rPr lang="en-US" sz="1800" dirty="0"/>
              <a:t> a </a:t>
            </a:r>
            <a:r>
              <a:rPr lang="en-US" sz="1800" dirty="0" err="1"/>
              <a:t>szermaradványok</a:t>
            </a:r>
            <a:r>
              <a:rPr lang="en-US" sz="1800" dirty="0"/>
              <a:t> .</a:t>
            </a:r>
            <a:r>
              <a:rPr lang="en-US" sz="1800" dirty="0" err="1"/>
              <a:t>Pozitív</a:t>
            </a:r>
            <a:r>
              <a:rPr lang="en-US" sz="1800" dirty="0"/>
              <a:t> </a:t>
            </a:r>
            <a:r>
              <a:rPr lang="en-US" sz="1800" dirty="0" err="1"/>
              <a:t>külső</a:t>
            </a:r>
            <a:r>
              <a:rPr lang="en-US" sz="1800" dirty="0"/>
              <a:t> </a:t>
            </a:r>
            <a:r>
              <a:rPr lang="en-US" sz="1800" dirty="0" err="1"/>
              <a:t>gazdasági</a:t>
            </a:r>
            <a:r>
              <a:rPr lang="en-US" sz="1800" dirty="0"/>
              <a:t> </a:t>
            </a:r>
            <a:r>
              <a:rPr lang="en-US" sz="1800" dirty="0" err="1"/>
              <a:t>hatásként</a:t>
            </a:r>
            <a:r>
              <a:rPr lang="en-US" sz="1800" dirty="0"/>
              <a:t> </a:t>
            </a:r>
            <a:r>
              <a:rPr lang="en-US" sz="1800" dirty="0" err="1"/>
              <a:t>említik</a:t>
            </a:r>
            <a:r>
              <a:rPr lang="en-US" sz="1800" dirty="0"/>
              <a:t> </a:t>
            </a:r>
            <a:r>
              <a:rPr lang="en-US" sz="1800" dirty="0" err="1"/>
              <a:t>továbbá</a:t>
            </a:r>
            <a:r>
              <a:rPr lang="en-US" sz="1800" dirty="0"/>
              <a:t> a </a:t>
            </a:r>
            <a:r>
              <a:rPr lang="en-US" sz="1800" dirty="0" err="1"/>
              <a:t>felszín</a:t>
            </a:r>
            <a:r>
              <a:rPr lang="en-US" sz="1800" dirty="0"/>
              <a:t> </a:t>
            </a:r>
            <a:r>
              <a:rPr lang="en-US" sz="1800" dirty="0" err="1"/>
              <a:t>alatti</a:t>
            </a:r>
            <a:r>
              <a:rPr lang="en-US" sz="1800" dirty="0"/>
              <a:t> </a:t>
            </a:r>
            <a:r>
              <a:rPr lang="en-US" sz="1800" dirty="0" err="1"/>
              <a:t>vizek</a:t>
            </a:r>
            <a:r>
              <a:rPr lang="en-US" sz="1800" dirty="0"/>
              <a:t> </a:t>
            </a:r>
            <a:r>
              <a:rPr lang="en-US" sz="1800" dirty="0" err="1"/>
              <a:t>nitrátterhelésének</a:t>
            </a:r>
            <a:r>
              <a:rPr lang="en-US" sz="1800" dirty="0"/>
              <a:t> </a:t>
            </a:r>
            <a:r>
              <a:rPr lang="en-US" sz="1800" dirty="0" err="1"/>
              <a:t>csökkentését</a:t>
            </a:r>
            <a:r>
              <a:rPr lang="en-US" sz="1800" dirty="0"/>
              <a:t> a 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technológia</a:t>
            </a:r>
            <a:r>
              <a:rPr lang="en-US" sz="1800" dirty="0"/>
              <a:t> </a:t>
            </a:r>
            <a:r>
              <a:rPr lang="en-US" sz="1800" dirty="0" err="1"/>
              <a:t>üzemgazdaságra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a </a:t>
            </a:r>
            <a:r>
              <a:rPr lang="en-US" sz="1800" dirty="0" err="1"/>
              <a:t>természeti</a:t>
            </a:r>
            <a:r>
              <a:rPr lang="en-US" sz="1800" dirty="0"/>
              <a:t> </a:t>
            </a:r>
            <a:r>
              <a:rPr lang="en-US" sz="1800" dirty="0" err="1"/>
              <a:t>környezetre</a:t>
            </a:r>
            <a:r>
              <a:rPr lang="en-US" sz="1800" dirty="0"/>
              <a:t> </a:t>
            </a:r>
            <a:r>
              <a:rPr lang="en-US" sz="1800" dirty="0" err="1"/>
              <a:t>gyakorolt</a:t>
            </a:r>
            <a:r>
              <a:rPr lang="en-US" sz="1800" dirty="0"/>
              <a:t> </a:t>
            </a:r>
            <a:r>
              <a:rPr lang="en-US" sz="1800" dirty="0" err="1"/>
              <a:t>hatásait</a:t>
            </a:r>
            <a:r>
              <a:rPr lang="en-US" sz="1800" dirty="0"/>
              <a:t> </a:t>
            </a:r>
            <a:r>
              <a:rPr lang="en-US" sz="1800" dirty="0" err="1"/>
              <a:t>együttesen</a:t>
            </a:r>
            <a:r>
              <a:rPr lang="en-US" sz="1800" dirty="0"/>
              <a:t> </a:t>
            </a:r>
            <a:r>
              <a:rPr lang="en-US" sz="1800" dirty="0" err="1"/>
              <a:t>vizsgálta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Az automata kormányzásnál és a változó mennyiségű kijuttatásnál (</a:t>
            </a:r>
            <a:r>
              <a:rPr lang="hu-HU" sz="1800" dirty="0" err="1"/>
              <a:t>Variable</a:t>
            </a:r>
            <a:r>
              <a:rPr lang="hu-HU" sz="1800" dirty="0"/>
              <a:t> </a:t>
            </a:r>
            <a:r>
              <a:rPr lang="hu-HU" sz="1800" dirty="0" err="1"/>
              <a:t>Rate</a:t>
            </a:r>
            <a:r>
              <a:rPr lang="hu-HU" sz="1800" dirty="0"/>
              <a:t> </a:t>
            </a:r>
            <a:r>
              <a:rPr lang="hu-HU" sz="1800" dirty="0" err="1"/>
              <a:t>Application</a:t>
            </a:r>
            <a:r>
              <a:rPr lang="hu-HU" sz="1800" dirty="0"/>
              <a:t>, VRA) tapasztalt  nitrogén-  és  széndioxid</a:t>
            </a:r>
            <a:r>
              <a:rPr lang="en-US" sz="1800" dirty="0"/>
              <a:t> </a:t>
            </a:r>
            <a:r>
              <a:rPr lang="hu-HU" sz="1800" dirty="0" err="1"/>
              <a:t>mennyiségbeli</a:t>
            </a:r>
            <a:r>
              <a:rPr lang="hu-HU" sz="1800" dirty="0"/>
              <a:t>  növekedés is a visszapattanó hatásra reflektál. A VRA-technológiától azt várnánk, hogy csökkentse a kijuttatott mennyiséget, viszont a fentiekben leírt elv érvényesül ennél a technológiai elemnél is, azaz a hozamok növelése és ezáltal magasabb jövedelem elérése érdekében az üzemek növelik inputanyag-ráfordításukat. Az automata szakaszvezérlés sem csökkentette a nitrogénmennyiséget, ellenben a szén-dioxid-kibocsátás redukálódott a kevesebb növényvédő és rovarölő szer, illetve a permetezőgép csökkenő üzemanyag-felhasználásának köszönhetően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06012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1C16ED-2008-4AD0-B365-D3686A1CE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precíziós növénytermesztés közgazdasági hátrányai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A6CE6F-DAB2-4222-A360-C974538481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felmérése alapján megállapította, hogy a precíziós növénytermelést alkalmazók a munkaerő- és munkaidő-szükséglet növekedését tartják a legjelentősebb gyakorlati hátránynak.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 Egy menetben nem lehet kijuttatni az eltérő hatóanyagú műtrágyákat, így minden összetevő esetében külön kell a táblára rámenni, amely növeli az üzemanyag-felhasználást, illetve több munkaórát és talajtömörödést eredményezhet.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 Azonban vannak olyan osztott tartályos önjáró gépek, amelyek képesek differenciáltan egy menetben kijuttatni a különböző hatóanyagú </a:t>
            </a:r>
            <a:r>
              <a:rPr lang="hu-HU" sz="1800" dirty="0" err="1"/>
              <a:t>monoműtrágyákat</a:t>
            </a:r>
            <a:r>
              <a:rPr lang="hu-HU" sz="1800" dirty="0"/>
              <a:t>, ezáltal a talajtömörödés, a megnövekedett üzemanyag-mennyiség és munka- erő-felhasználás már kiküszöbölhető.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hátrányok között megemlíthetjük, hogy a precíziós technológia alkalmazásának hatékonyságát befolyásolja a tábla (valamint a gazdaság) mérete, továbbá a tábla heterogenitása (pl. talaj fizikai és kémia változékonysága a táblán belül).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precíziós technológia terén problémát jelenthet az egymással nem kompatibilis rendszerek és eszközök használata. Emiatt egy precíziós beruházás akár elköteleződést is jelenthet egy-egy nagy nemzetközi gépgyártó mellett, különösen, hogy ma Magyarországon a gazdálkodók főként </a:t>
            </a:r>
            <a:r>
              <a:rPr lang="hu-HU" sz="1800" dirty="0" err="1"/>
              <a:t>integrá</a:t>
            </a:r>
            <a:r>
              <a:rPr lang="hu-HU" sz="1800" dirty="0"/>
              <a:t>-torokon keresztül jutnak e technológiához, akik pedig erősen kötődnek egy-egy nagy gépgyártóhoz.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0564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d03d5b2036_1_0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78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dirty="0"/>
              <a:t>Tartalom</a:t>
            </a:r>
            <a:endParaRPr dirty="0"/>
          </a:p>
        </p:txBody>
      </p:sp>
      <p:sp>
        <p:nvSpPr>
          <p:cNvPr id="69" name="Google Shape;69;gd03d5b2036_1_0"/>
          <p:cNvSpPr txBox="1">
            <a:spLocks noGrp="1"/>
          </p:cNvSpPr>
          <p:nvPr>
            <p:ph type="body" idx="1"/>
          </p:nvPr>
        </p:nvSpPr>
        <p:spPr>
          <a:xfrm>
            <a:off x="321547" y="1257300"/>
            <a:ext cx="11555700" cy="5235575"/>
          </a:xfrm>
          <a:prstGeom prst="rect">
            <a:avLst/>
          </a:prstGeom>
        </p:spPr>
        <p:txBody>
          <a:bodyPr spcFirstLastPara="1" wrap="square" lIns="91425" tIns="45700" rIns="91425" bIns="45700" numCol="2" anchor="t" anchorCtr="0">
            <a:normAutofit fontScale="70000" lnSpcReduction="20000"/>
          </a:bodyPr>
          <a:lstStyle/>
          <a:p>
            <a:pPr lvl="0" indent="-45720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sz="20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Előzmények</a:t>
            </a:r>
            <a:endParaRPr lang="hu-HU" sz="2000" dirty="0"/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sz="2000" dirty="0"/>
              <a:t> Székelyföldi realitások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sz="2000" dirty="0" smtClean="0"/>
              <a:t>Az </a:t>
            </a:r>
            <a:r>
              <a:rPr lang="hu-HU" sz="2000" dirty="0"/>
              <a:t>informatika előnyei</a:t>
            </a:r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precíziós gazdálkodás fogalma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/>
              <a:t>A precíziós gazdálkodás tartalma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jármű navigációja, robotpilóta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/>
              <a:t>A robotpilóta alkalmazása Székelyföldön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Gépüzemeltetés </a:t>
            </a:r>
            <a:r>
              <a:rPr lang="hu-HU" sz="2000" dirty="0"/>
              <a:t>szoftverek </a:t>
            </a:r>
            <a:r>
              <a:rPr lang="hu-HU" sz="2000" dirty="0" smtClean="0"/>
              <a:t>Székelyföldön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/>
              <a:t>Növénytermesztésben alkalmazott technológiák</a:t>
            </a:r>
            <a:endParaRPr lang="hu-HU" sz="2000" dirty="0"/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Szántóföldi </a:t>
            </a:r>
            <a:r>
              <a:rPr lang="hu-HU" sz="2000" dirty="0"/>
              <a:t>növénytermesztésben alkalmazott technológiák	</a:t>
            </a:r>
          </a:p>
          <a:p>
            <a:pPr indent="-457200">
              <a:buFont typeface="Arial"/>
              <a:buAutoNum type="arabicPeriod"/>
            </a:pP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kertészet</a:t>
            </a:r>
            <a:r>
              <a:rPr lang="hu-HU" sz="2000" dirty="0"/>
              <a:t>, </a:t>
            </a:r>
            <a:r>
              <a:rPr lang="hu-HU" sz="2000" dirty="0" err="1"/>
              <a:t>állatenyésztés</a:t>
            </a:r>
            <a:r>
              <a:rPr lang="hu-HU" sz="2000" dirty="0"/>
              <a:t> </a:t>
            </a:r>
            <a:r>
              <a:rPr lang="hu-HU" sz="2000" dirty="0" smtClean="0"/>
              <a:t>Székelyföldön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precíziós növénytermesztés </a:t>
            </a:r>
            <a:r>
              <a:rPr lang="hu-HU" sz="2000" dirty="0" smtClean="0"/>
              <a:t>elterjedtsége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precíziós gazdálkodás terjedése Székelyföldön 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szántóföldi precíziós gazdálkodás közgazdasági </a:t>
            </a:r>
            <a:r>
              <a:rPr lang="hu-HU" sz="2000" dirty="0" smtClean="0"/>
              <a:t>hatásai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 </a:t>
            </a:r>
            <a:r>
              <a:rPr lang="hu-HU" sz="2000" dirty="0"/>
              <a:t>A precíziós növénytermesztés közgazdasági </a:t>
            </a:r>
            <a:r>
              <a:rPr lang="hu-HU" sz="2000" dirty="0" smtClean="0"/>
              <a:t>előnyei</a:t>
            </a:r>
            <a:endParaRPr lang="en-US" sz="2000" dirty="0" smtClean="0"/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precíziós növénytermesztés környezeti </a:t>
            </a:r>
            <a:r>
              <a:rPr lang="hu-HU" sz="2000" dirty="0" smtClean="0"/>
              <a:t>előnyei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precíziós növénytermesztés közgazdasági </a:t>
            </a:r>
            <a:r>
              <a:rPr lang="hu-HU" sz="2000" dirty="0" smtClean="0"/>
              <a:t>hátrányai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többletberuházás megtérülésének </a:t>
            </a:r>
            <a:r>
              <a:rPr lang="hu-HU" sz="2000" dirty="0" smtClean="0"/>
              <a:t>vizsgálata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/>
              <a:t>A szántóföldi növénytermesztésben alkalmazott precíziós technológia makrogazdasági </a:t>
            </a:r>
            <a:r>
              <a:rPr lang="hu-HU" sz="2000" dirty="0" smtClean="0"/>
              <a:t>hatásai </a:t>
            </a:r>
          </a:p>
          <a:p>
            <a:pPr indent="-457200">
              <a:buFont typeface="Arial"/>
              <a:buAutoNum type="arabicPeriod"/>
            </a:pPr>
            <a:r>
              <a:rPr lang="en-GB" sz="2000" dirty="0" err="1"/>
              <a:t>Krumplitermelők</a:t>
            </a:r>
            <a:r>
              <a:rPr lang="en-GB" sz="2000" dirty="0"/>
              <a:t> </a:t>
            </a:r>
            <a:r>
              <a:rPr lang="en-GB" sz="2000" dirty="0" err="1"/>
              <a:t>lehetőségei</a:t>
            </a:r>
            <a:r>
              <a:rPr lang="en-GB" sz="2000" dirty="0"/>
              <a:t> a </a:t>
            </a:r>
            <a:r>
              <a:rPr lang="en-GB" sz="2000" dirty="0" err="1"/>
              <a:t>precíziós</a:t>
            </a:r>
            <a:r>
              <a:rPr lang="en-GB" sz="2000" dirty="0"/>
              <a:t> </a:t>
            </a:r>
            <a:r>
              <a:rPr lang="en-GB" sz="2000" dirty="0" err="1"/>
              <a:t>gazdálkodás</a:t>
            </a:r>
            <a:r>
              <a:rPr lang="en-GB" sz="2000" dirty="0"/>
              <a:t> </a:t>
            </a:r>
            <a:r>
              <a:rPr lang="en-GB" sz="2000" dirty="0" err="1" smtClean="0"/>
              <a:t>világában</a:t>
            </a:r>
            <a:endParaRPr lang="en-GB" sz="2000" dirty="0" smtClean="0"/>
          </a:p>
          <a:p>
            <a:pPr indent="-457200">
              <a:buFont typeface="Arial"/>
              <a:buAutoNum type="arabicPeriod"/>
            </a:pPr>
            <a:r>
              <a:rPr lang="hu-HU" sz="2000" dirty="0"/>
              <a:t>Hol van a precíziós gazdálkodás üzleti haszna a</a:t>
            </a:r>
            <a:r>
              <a:rPr lang="en-GB" sz="2000" dirty="0"/>
              <a:t>   </a:t>
            </a:r>
            <a:r>
              <a:rPr lang="hu-HU" sz="2000" dirty="0" smtClean="0"/>
              <a:t>burgonyatermesztésben?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PA 1.0.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PA 2.0.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VRA algoritmus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 </a:t>
            </a:r>
            <a:r>
              <a:rPr lang="hu-HU" sz="2000" dirty="0"/>
              <a:t>PA 3.0. és 4.0. </a:t>
            </a:r>
            <a:r>
              <a:rPr lang="hu-HU" sz="2000" dirty="0" smtClean="0"/>
              <a:t>felé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Következtetés a technológiák alkalmazásával kapcsolatban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Az </a:t>
            </a:r>
            <a:r>
              <a:rPr lang="hu-HU" sz="2000" dirty="0"/>
              <a:t>analitika a gazda helyére lép </a:t>
            </a:r>
            <a:r>
              <a:rPr lang="hu-HU" sz="2000" dirty="0" smtClean="0"/>
              <a:t>végül?</a:t>
            </a:r>
          </a:p>
          <a:p>
            <a:pPr indent="-457200">
              <a:buFont typeface="Arial"/>
              <a:buAutoNum type="arabicPeriod"/>
            </a:pPr>
            <a:r>
              <a:rPr lang="hu-HU" sz="2000" dirty="0" smtClean="0"/>
              <a:t>Összefoglaló</a:t>
            </a:r>
            <a:r>
              <a:rPr lang="en-US" sz="2000" dirty="0" smtClean="0"/>
              <a:t> </a:t>
            </a:r>
            <a:r>
              <a:rPr lang="en-US" sz="2000" dirty="0" err="1"/>
              <a:t>Sz</a:t>
            </a:r>
            <a:r>
              <a:rPr lang="hu-HU" sz="2000" dirty="0" err="1"/>
              <a:t>ékelyföld</a:t>
            </a:r>
            <a:endParaRPr lang="hu-HU" sz="2000" dirty="0"/>
          </a:p>
          <a:p>
            <a:pPr marL="628650" indent="-514350">
              <a:buFont typeface="+mj-lt"/>
              <a:buAutoNum type="arabicPeriod"/>
            </a:pPr>
            <a:endParaRPr lang="hu-HU" sz="2000" dirty="0"/>
          </a:p>
          <a:p>
            <a:pPr indent="-457200">
              <a:buFont typeface="Arial"/>
              <a:buAutoNum type="arabicPeriod"/>
            </a:pPr>
            <a:endParaRPr lang="hu-HU" sz="2000" dirty="0"/>
          </a:p>
          <a:p>
            <a:pPr indent="-457200">
              <a:buFont typeface="Arial"/>
              <a:buAutoNum type="arabicPeriod"/>
            </a:pPr>
            <a:endParaRPr lang="hu-HU" sz="2000" dirty="0"/>
          </a:p>
          <a:p>
            <a:pPr indent="-457200">
              <a:buFont typeface="Arial"/>
              <a:buAutoNum type="arabicPeriod"/>
            </a:pPr>
            <a:endParaRPr lang="hu-HU" sz="2000" dirty="0"/>
          </a:p>
          <a:p>
            <a:pPr indent="-457200">
              <a:buFont typeface="Arial"/>
              <a:buAutoNum type="arabicPeriod"/>
            </a:pPr>
            <a:endParaRPr lang="hu-HU" sz="2000" dirty="0"/>
          </a:p>
          <a:p>
            <a:pPr lvl="0" indent="-457200" algn="l" rtl="0">
              <a:spcBef>
                <a:spcPts val="1000"/>
              </a:spcBef>
              <a:spcAft>
                <a:spcPts val="0"/>
              </a:spcAft>
              <a:buAutoNum type="arabicPeriod"/>
            </a:pPr>
            <a:endParaRPr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EC5768-DAC0-4724-B043-E43D23041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többletberuházás megtérülésének vizsgálata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714BBC-40C4-46CD-92D5-89B5B533C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A 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szántóföldi</a:t>
            </a:r>
            <a:r>
              <a:rPr lang="en-US" sz="1800" dirty="0"/>
              <a:t> </a:t>
            </a:r>
            <a:r>
              <a:rPr lang="en-US" sz="1800" dirty="0" err="1"/>
              <a:t>növénytermesztés</a:t>
            </a:r>
            <a:r>
              <a:rPr lang="en-US" sz="1800" dirty="0"/>
              <a:t> </a:t>
            </a:r>
            <a:r>
              <a:rPr lang="en-US" sz="1800" dirty="0" err="1"/>
              <a:t>elterjedése</a:t>
            </a:r>
            <a:r>
              <a:rPr lang="en-US" sz="1800" dirty="0"/>
              <a:t> </a:t>
            </a:r>
            <a:r>
              <a:rPr lang="en-US" sz="1800" dirty="0" err="1"/>
              <a:t>szempontjából</a:t>
            </a:r>
            <a:r>
              <a:rPr lang="en-US" sz="1800" dirty="0"/>
              <a:t> </a:t>
            </a:r>
            <a:r>
              <a:rPr lang="en-US" sz="1800" dirty="0" err="1"/>
              <a:t>segítséget</a:t>
            </a:r>
            <a:r>
              <a:rPr lang="en-US" sz="1800" dirty="0"/>
              <a:t> </a:t>
            </a:r>
            <a:r>
              <a:rPr lang="en-US" sz="1800" dirty="0" err="1"/>
              <a:t>nyújtana</a:t>
            </a:r>
            <a:r>
              <a:rPr lang="en-US" sz="1800" dirty="0"/>
              <a:t> </a:t>
            </a:r>
            <a:r>
              <a:rPr lang="en-US" sz="1800" dirty="0" err="1"/>
              <a:t>az</a:t>
            </a:r>
            <a:r>
              <a:rPr lang="en-US" sz="1800" dirty="0"/>
              <a:t> </a:t>
            </a:r>
            <a:r>
              <a:rPr lang="en-US" sz="1800" dirty="0" err="1"/>
              <a:t>élet</a:t>
            </a:r>
            <a:r>
              <a:rPr lang="en-US" sz="1800" dirty="0"/>
              <a:t>- </a:t>
            </a:r>
            <a:r>
              <a:rPr lang="en-US" sz="1800" dirty="0" err="1"/>
              <a:t>képes</a:t>
            </a:r>
            <a:r>
              <a:rPr lang="en-US" sz="1800" dirty="0"/>
              <a:t> </a:t>
            </a:r>
            <a:r>
              <a:rPr lang="en-US" sz="1800" dirty="0" err="1"/>
              <a:t>üzemméret</a:t>
            </a:r>
            <a:r>
              <a:rPr lang="en-US" sz="1800" dirty="0"/>
              <a:t> </a:t>
            </a:r>
            <a:r>
              <a:rPr lang="en-US" sz="1800" dirty="0" err="1"/>
              <a:t>meghatározása</a:t>
            </a:r>
            <a:r>
              <a:rPr lang="en-US" sz="1800" dirty="0"/>
              <a:t>, </a:t>
            </a:r>
            <a:r>
              <a:rPr lang="en-US" sz="1800" dirty="0" err="1"/>
              <a:t>amelyet</a:t>
            </a:r>
            <a:r>
              <a:rPr lang="en-US" sz="1800" dirty="0"/>
              <a:t> </a:t>
            </a:r>
            <a:r>
              <a:rPr lang="en-US" sz="1800" dirty="0" err="1"/>
              <a:t>számos</a:t>
            </a:r>
            <a:r>
              <a:rPr lang="en-US" sz="1800" dirty="0"/>
              <a:t> </a:t>
            </a:r>
            <a:r>
              <a:rPr lang="en-US" sz="1800" dirty="0" err="1"/>
              <a:t>kutatás</a:t>
            </a:r>
            <a:r>
              <a:rPr lang="en-US" sz="1800" dirty="0"/>
              <a:t> </a:t>
            </a:r>
            <a:r>
              <a:rPr lang="en-US" sz="1800" dirty="0" err="1"/>
              <a:t>során</a:t>
            </a:r>
            <a:r>
              <a:rPr lang="en-US" sz="1800" dirty="0"/>
              <a:t> </a:t>
            </a:r>
            <a:r>
              <a:rPr lang="en-US" sz="1800" dirty="0" err="1"/>
              <a:t>eltérő</a:t>
            </a:r>
            <a:r>
              <a:rPr lang="en-US" sz="1800" dirty="0"/>
              <a:t> </a:t>
            </a:r>
            <a:r>
              <a:rPr lang="en-US" sz="1800" dirty="0" err="1"/>
              <a:t>nagyságban</a:t>
            </a:r>
            <a:r>
              <a:rPr lang="en-US" sz="1800" dirty="0"/>
              <a:t> </a:t>
            </a:r>
            <a:r>
              <a:rPr lang="en-US" sz="1800" dirty="0" err="1"/>
              <a:t>állapítottak</a:t>
            </a:r>
            <a:r>
              <a:rPr lang="en-US" sz="1800" dirty="0"/>
              <a:t> meg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Az anyagköltségben együttesen (növényvédőszer- és műtrágyaköltség) maximálisan 10 százalékot, a művelési többletköltségben    5 százalékot és a hozamokban 10 százalékos többletet feltételezett a modellszámításhoz. A </a:t>
            </a:r>
            <a:r>
              <a:rPr lang="hu-HU" sz="1800" dirty="0" err="1"/>
              <a:t>beru</a:t>
            </a:r>
            <a:r>
              <a:rPr lang="hu-HU" sz="1800" dirty="0"/>
              <a:t>- </a:t>
            </a:r>
            <a:r>
              <a:rPr lang="hu-HU" sz="1800" dirty="0" err="1"/>
              <a:t>házáshoz</a:t>
            </a:r>
            <a:r>
              <a:rPr lang="hu-HU" sz="1800" dirty="0"/>
              <a:t> szükséges költségeket alapanyag-forgalmazók adatai alapján határozta meg. Mindezek eredményeképpen megállapította, hogy 206 hektáros üzemméretnél érte el a gazdaság a konvencionális üzemek jövedelemszintjét, azaz a közepes méretű gazdaságokban lehet életképes a technológia alkalmazása. </a:t>
            </a:r>
            <a:endParaRPr lang="en-US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A </a:t>
            </a:r>
            <a:r>
              <a:rPr lang="hu-HU" sz="1800" dirty="0"/>
              <a:t>s</a:t>
            </a:r>
            <a:r>
              <a:rPr lang="en-US" sz="1800" dirty="0"/>
              <a:t>z</a:t>
            </a:r>
            <a:r>
              <a:rPr lang="hu-HU" sz="1800" dirty="0" err="1"/>
              <a:t>ékely</a:t>
            </a:r>
            <a:r>
              <a:rPr lang="hu-HU" sz="1800" dirty="0"/>
              <a:t> kisméretű gazdaságok számára is létezik megoldás, hiszen a precíziós növénytermesztéshez nem szükséges feltétlenül beruházás, ugyanis bérszolgáltatásként is igénybe lehet venni a technológia egyes elemeit. A bérszolgáltatás, illetve a szövetkezeti együttműködés a technológiát birtokló gazdaságok számára is pozitív, a fajlagos költségeket csökkentheti, ezáltal a beruházás meg- térülését gyorsíthatja.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Az akár 90%-os finanszírozási támogatást nyújtó Unió-s projektek is nagyban segíthetnek a rendszerek megvásárlásában. Az újabb kiírások egyenesen plusz pontot biztosítanak a digitalizációért.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238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20895F-30B1-4C06-98BF-C0039EEAF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szántóföldi növénytermesztésben alkalmazott precíziós technológia makrogazdasági hatásai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FFE71D-7E95-4296-9A98-A53830698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536569"/>
            <a:ext cx="11555605" cy="495630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A már meglévő kutatási eredmények lehetőséget adnak közelítő becslésekre, amelyekből meg lehet állapítani a technológia széles körű elterjedtségéből eredő főbb hatásokat.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err="1"/>
              <a:t>Takácsné</a:t>
            </a:r>
            <a:r>
              <a:rPr lang="en-US" sz="1800" dirty="0"/>
              <a:t> (2011) </a:t>
            </a:r>
            <a:r>
              <a:rPr lang="en-US" sz="1800" dirty="0" err="1"/>
              <a:t>megállapítása</a:t>
            </a:r>
            <a:r>
              <a:rPr lang="en-US" sz="1800" dirty="0"/>
              <a:t> </a:t>
            </a:r>
            <a:r>
              <a:rPr lang="en-US" sz="1800" dirty="0" err="1"/>
              <a:t>szerint</a:t>
            </a:r>
            <a:r>
              <a:rPr lang="en-US" sz="1800" dirty="0"/>
              <a:t> a </a:t>
            </a:r>
            <a:r>
              <a:rPr lang="en-US" sz="1800" dirty="0" err="1"/>
              <a:t>precíziós</a:t>
            </a:r>
            <a:r>
              <a:rPr lang="en-US" sz="1800" dirty="0"/>
              <a:t> </a:t>
            </a:r>
            <a:r>
              <a:rPr lang="en-US" sz="1800" dirty="0" err="1"/>
              <a:t>gazdálkodás</a:t>
            </a:r>
            <a:r>
              <a:rPr lang="en-US" sz="1800" dirty="0"/>
              <a:t> </a:t>
            </a:r>
            <a:r>
              <a:rPr lang="en-US" sz="1800" dirty="0" err="1"/>
              <a:t>bevezetésével</a:t>
            </a:r>
            <a:r>
              <a:rPr lang="en-US" sz="1800" dirty="0"/>
              <a:t> 5-10-20 </a:t>
            </a:r>
            <a:r>
              <a:rPr lang="en-US" sz="1800" dirty="0" err="1"/>
              <a:t>százalék</a:t>
            </a:r>
            <a:r>
              <a:rPr lang="en-US" sz="1800" dirty="0"/>
              <a:t> </a:t>
            </a:r>
            <a:r>
              <a:rPr lang="en-US" sz="1800" dirty="0" err="1"/>
              <a:t>közötti</a:t>
            </a:r>
            <a:r>
              <a:rPr lang="en-US" sz="1800" dirty="0"/>
              <a:t> </a:t>
            </a:r>
            <a:r>
              <a:rPr lang="en-US" sz="1800" dirty="0" err="1"/>
              <a:t>megtakarítás</a:t>
            </a:r>
            <a:r>
              <a:rPr lang="en-US" sz="1800" dirty="0"/>
              <a:t> </a:t>
            </a:r>
            <a:r>
              <a:rPr lang="en-US" sz="1800" dirty="0" err="1"/>
              <a:t>várható</a:t>
            </a:r>
            <a:r>
              <a:rPr lang="en-US" sz="1800" dirty="0"/>
              <a:t>. Az </a:t>
            </a:r>
            <a:r>
              <a:rPr lang="en-US" sz="1800" dirty="0" err="1"/>
              <a:t>üzemek</a:t>
            </a:r>
            <a:r>
              <a:rPr lang="en-US" sz="1800" dirty="0"/>
              <a:t> 15, 25 </a:t>
            </a:r>
            <a:r>
              <a:rPr lang="en-US" sz="1800" dirty="0" err="1"/>
              <a:t>és</a:t>
            </a:r>
            <a:r>
              <a:rPr lang="en-US" sz="1800" dirty="0"/>
              <a:t> 40 </a:t>
            </a:r>
            <a:r>
              <a:rPr lang="en-US" sz="1800" dirty="0" err="1"/>
              <a:t>százalékának</a:t>
            </a:r>
            <a:r>
              <a:rPr lang="en-US" sz="1800" dirty="0"/>
              <a:t> </a:t>
            </a:r>
            <a:r>
              <a:rPr lang="en-US" sz="1800" dirty="0" err="1"/>
              <a:t>áttérését</a:t>
            </a:r>
            <a:r>
              <a:rPr lang="en-US" sz="1800" dirty="0"/>
              <a:t> </a:t>
            </a:r>
            <a:r>
              <a:rPr lang="en-US" sz="1800" dirty="0" err="1"/>
              <a:t>feltételezve</a:t>
            </a:r>
            <a:r>
              <a:rPr lang="en-US" sz="1800" dirty="0"/>
              <a:t> </a:t>
            </a:r>
            <a:r>
              <a:rPr lang="en-US" sz="1800" dirty="0" err="1"/>
              <a:t>végzett</a:t>
            </a:r>
            <a:r>
              <a:rPr lang="en-US" sz="1800" dirty="0"/>
              <a:t> </a:t>
            </a:r>
            <a:r>
              <a:rPr lang="en-US" sz="1800" dirty="0" err="1"/>
              <a:t>számításokat</a:t>
            </a:r>
            <a:r>
              <a:rPr lang="en-US" sz="1800" dirty="0"/>
              <a:t> </a:t>
            </a:r>
            <a:r>
              <a:rPr lang="en-US" sz="1800" dirty="0" err="1"/>
              <a:t>szántóföldi</a:t>
            </a:r>
            <a:r>
              <a:rPr lang="en-US" sz="1800" dirty="0"/>
              <a:t> </a:t>
            </a:r>
            <a:r>
              <a:rPr lang="en-US" sz="1800" dirty="0" err="1"/>
              <a:t>növényt</a:t>
            </a:r>
            <a:r>
              <a:rPr lang="en-US" sz="1800" dirty="0"/>
              <a:t> </a:t>
            </a:r>
            <a:r>
              <a:rPr lang="en-US" sz="1800" dirty="0" err="1"/>
              <a:t>termelő</a:t>
            </a:r>
            <a:r>
              <a:rPr lang="en-US" sz="1800" dirty="0"/>
              <a:t> </a:t>
            </a:r>
            <a:r>
              <a:rPr lang="en-US" sz="1800" dirty="0" err="1"/>
              <a:t>és</a:t>
            </a:r>
            <a:r>
              <a:rPr lang="en-US" sz="1800" dirty="0"/>
              <a:t> </a:t>
            </a:r>
            <a:r>
              <a:rPr lang="en-US" sz="1800" dirty="0" err="1"/>
              <a:t>vegyes</a:t>
            </a:r>
            <a:r>
              <a:rPr lang="en-US" sz="1800" dirty="0"/>
              <a:t> </a:t>
            </a:r>
            <a:r>
              <a:rPr lang="en-US" sz="1800" dirty="0" err="1"/>
              <a:t>gazdaságok</a:t>
            </a:r>
            <a:r>
              <a:rPr lang="en-US" sz="1800" dirty="0"/>
              <a:t> </a:t>
            </a:r>
            <a:r>
              <a:rPr lang="en-US" sz="1800" dirty="0" err="1"/>
              <a:t>esetében</a:t>
            </a:r>
            <a:r>
              <a:rPr lang="en-US" sz="1800" dirty="0"/>
              <a:t>. Az EU25-ök </a:t>
            </a:r>
            <a:r>
              <a:rPr lang="en-US" sz="1800" dirty="0" err="1"/>
              <a:t>szintjén</a:t>
            </a:r>
            <a:r>
              <a:rPr lang="en-US" sz="1800" dirty="0"/>
              <a:t> 15 </a:t>
            </a:r>
            <a:r>
              <a:rPr lang="en-US" sz="1800" dirty="0" err="1"/>
              <a:t>százalék</a:t>
            </a:r>
            <a:r>
              <a:rPr lang="en-US" sz="1800" dirty="0"/>
              <a:t> </a:t>
            </a:r>
            <a:r>
              <a:rPr lang="en-US" sz="1800" dirty="0" err="1"/>
              <a:t>átálló</a:t>
            </a:r>
            <a:r>
              <a:rPr lang="en-US" sz="1800" dirty="0"/>
              <a:t> </a:t>
            </a:r>
            <a:r>
              <a:rPr lang="en-US" sz="1800" dirty="0" err="1"/>
              <a:t>üzem</a:t>
            </a:r>
            <a:r>
              <a:rPr lang="en-US" sz="1800" dirty="0"/>
              <a:t> </a:t>
            </a:r>
            <a:r>
              <a:rPr lang="en-US" sz="1800" dirty="0" err="1"/>
              <a:t>mellett</a:t>
            </a:r>
            <a:r>
              <a:rPr lang="en-US" sz="1800" dirty="0"/>
              <a:t> a </a:t>
            </a:r>
            <a:r>
              <a:rPr lang="en-US" sz="1800" dirty="0" err="1"/>
              <a:t>korábbi</a:t>
            </a:r>
            <a:r>
              <a:rPr lang="en-US" sz="1800" dirty="0"/>
              <a:t> </a:t>
            </a:r>
            <a:r>
              <a:rPr lang="en-US" sz="1800" dirty="0" err="1"/>
              <a:t>hozam</a:t>
            </a:r>
            <a:r>
              <a:rPr lang="en-US" sz="1800" dirty="0"/>
              <a:t> </a:t>
            </a:r>
            <a:r>
              <a:rPr lang="en-US" sz="1800" dirty="0" err="1"/>
              <a:t>eléréséhez</a:t>
            </a:r>
            <a:r>
              <a:rPr lang="en-US" sz="1800" dirty="0"/>
              <a:t> 5 </a:t>
            </a:r>
            <a:r>
              <a:rPr lang="en-US" sz="1800" dirty="0" err="1"/>
              <a:t>százalék</a:t>
            </a:r>
            <a:r>
              <a:rPr lang="en-US" sz="1800" dirty="0"/>
              <a:t> </a:t>
            </a:r>
            <a:r>
              <a:rPr lang="en-US" sz="1800" dirty="0" err="1"/>
              <a:t>megtakarítást</a:t>
            </a:r>
            <a:r>
              <a:rPr lang="en-US" sz="1800" dirty="0"/>
              <a:t> </a:t>
            </a:r>
            <a:r>
              <a:rPr lang="en-US" sz="1800" dirty="0" err="1"/>
              <a:t>feltételezve</a:t>
            </a:r>
            <a:r>
              <a:rPr lang="en-US" sz="1800" dirty="0"/>
              <a:t> 32 </a:t>
            </a:r>
            <a:r>
              <a:rPr lang="en-US" sz="1800" dirty="0" err="1"/>
              <a:t>ezer</a:t>
            </a:r>
            <a:r>
              <a:rPr lang="en-US" sz="1800" dirty="0"/>
              <a:t> </a:t>
            </a:r>
            <a:r>
              <a:rPr lang="en-US" sz="1800" dirty="0" err="1"/>
              <a:t>tonnával</a:t>
            </a:r>
            <a:r>
              <a:rPr lang="en-US" sz="1800" dirty="0"/>
              <a:t> </a:t>
            </a:r>
            <a:r>
              <a:rPr lang="en-US" sz="1800" dirty="0" err="1"/>
              <a:t>kevesebb</a:t>
            </a:r>
            <a:r>
              <a:rPr lang="en-US" sz="1800" dirty="0"/>
              <a:t> </a:t>
            </a:r>
            <a:r>
              <a:rPr lang="en-US" sz="1800" dirty="0" err="1"/>
              <a:t>hatóanyag</a:t>
            </a:r>
            <a:r>
              <a:rPr lang="en-US" sz="1800" dirty="0"/>
              <a:t> </a:t>
            </a:r>
            <a:r>
              <a:rPr lang="en-US" sz="1800" dirty="0" err="1"/>
              <a:t>kijuttatása</a:t>
            </a:r>
            <a:r>
              <a:rPr lang="en-US" sz="1800" dirty="0"/>
              <a:t> </a:t>
            </a:r>
            <a:r>
              <a:rPr lang="en-US" sz="1800" dirty="0" err="1"/>
              <a:t>szükséges</a:t>
            </a:r>
            <a:r>
              <a:rPr lang="en-US" sz="1800" dirty="0"/>
              <a:t>, 20 </a:t>
            </a:r>
            <a:r>
              <a:rPr lang="en-US" sz="1800" dirty="0" err="1"/>
              <a:t>százalék</a:t>
            </a:r>
            <a:r>
              <a:rPr lang="en-US" sz="1800" dirty="0"/>
              <a:t> </a:t>
            </a:r>
            <a:r>
              <a:rPr lang="en-US" sz="1800" dirty="0" err="1"/>
              <a:t>esetében</a:t>
            </a:r>
            <a:r>
              <a:rPr lang="en-US" sz="1800" dirty="0"/>
              <a:t> </a:t>
            </a:r>
            <a:r>
              <a:rPr lang="en-US" sz="1800" dirty="0" err="1"/>
              <a:t>ez</a:t>
            </a:r>
            <a:r>
              <a:rPr lang="en-US" sz="1800" dirty="0"/>
              <a:t> 127 </a:t>
            </a:r>
            <a:r>
              <a:rPr lang="en-US" sz="1800" dirty="0" err="1"/>
              <a:t>ezer</a:t>
            </a:r>
            <a:r>
              <a:rPr lang="en-US" sz="1800" dirty="0"/>
              <a:t> </a:t>
            </a:r>
            <a:r>
              <a:rPr lang="en-US" sz="1800" dirty="0" err="1"/>
              <a:t>tonna</a:t>
            </a:r>
            <a:r>
              <a:rPr lang="en-US" sz="1800" dirty="0"/>
              <a:t>. Az </a:t>
            </a:r>
            <a:r>
              <a:rPr lang="en-US" sz="1800" dirty="0" err="1"/>
              <a:t>üzemek</a:t>
            </a:r>
            <a:r>
              <a:rPr lang="en-US" sz="1800" dirty="0"/>
              <a:t> 25 </a:t>
            </a:r>
            <a:r>
              <a:rPr lang="en-US" sz="1800" dirty="0" err="1"/>
              <a:t>százalékos</a:t>
            </a:r>
            <a:r>
              <a:rPr lang="en-US" sz="1800" dirty="0"/>
              <a:t> </a:t>
            </a:r>
            <a:r>
              <a:rPr lang="en-US" sz="1800" dirty="0" err="1"/>
              <a:t>átállásával</a:t>
            </a:r>
            <a:r>
              <a:rPr lang="en-US" sz="1800" dirty="0"/>
              <a:t> a </a:t>
            </a:r>
            <a:r>
              <a:rPr lang="en-US" sz="1800" dirty="0" err="1"/>
              <a:t>megtakarítható</a:t>
            </a:r>
            <a:r>
              <a:rPr lang="en-US" sz="1800" dirty="0"/>
              <a:t> </a:t>
            </a:r>
            <a:r>
              <a:rPr lang="en-US" sz="1800" dirty="0" err="1"/>
              <a:t>mennyiség</a:t>
            </a:r>
            <a:r>
              <a:rPr lang="en-US" sz="1800" dirty="0"/>
              <a:t> 53-211 </a:t>
            </a:r>
            <a:r>
              <a:rPr lang="en-US" sz="1800" dirty="0" err="1"/>
              <a:t>ezer</a:t>
            </a:r>
            <a:r>
              <a:rPr lang="en-US" sz="1800" dirty="0"/>
              <a:t> </a:t>
            </a:r>
            <a:r>
              <a:rPr lang="en-US" sz="1800" dirty="0" err="1"/>
              <a:t>tonna</a:t>
            </a:r>
            <a:r>
              <a:rPr lang="en-US" sz="1800" dirty="0"/>
              <a:t>, 40 </a:t>
            </a:r>
            <a:r>
              <a:rPr lang="en-US" sz="1800" dirty="0" err="1"/>
              <a:t>százalékos</a:t>
            </a:r>
            <a:r>
              <a:rPr lang="en-US" sz="1800" dirty="0"/>
              <a:t> </a:t>
            </a:r>
            <a:r>
              <a:rPr lang="en-US" sz="1800" dirty="0" err="1"/>
              <a:t>átállás</a:t>
            </a:r>
            <a:r>
              <a:rPr lang="en-US" sz="1800" dirty="0"/>
              <a:t> </a:t>
            </a:r>
            <a:r>
              <a:rPr lang="en-US" sz="1800" dirty="0" err="1"/>
              <a:t>mellett</a:t>
            </a:r>
            <a:r>
              <a:rPr lang="en-US" sz="1800" dirty="0"/>
              <a:t> </a:t>
            </a:r>
            <a:r>
              <a:rPr lang="en-US" sz="1800" dirty="0" err="1"/>
              <a:t>pedig</a:t>
            </a:r>
            <a:r>
              <a:rPr lang="en-US" sz="1800" dirty="0"/>
              <a:t> 85-338 </a:t>
            </a:r>
            <a:r>
              <a:rPr lang="en-US" sz="1800" dirty="0" err="1"/>
              <a:t>ezer</a:t>
            </a:r>
            <a:r>
              <a:rPr lang="en-US" sz="1800" dirty="0"/>
              <a:t> </a:t>
            </a:r>
            <a:r>
              <a:rPr lang="en-US" sz="1800" dirty="0" err="1"/>
              <a:t>tonna</a:t>
            </a:r>
            <a:r>
              <a:rPr lang="en-US" sz="1800" dirty="0"/>
              <a:t>.</a:t>
            </a:r>
            <a:endParaRPr lang="hu-H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/>
              <a:t> A növényvédőszer-felhasználás csökkentése révén jelentősebb, 25-30-50 százalékos </a:t>
            </a:r>
            <a:r>
              <a:rPr lang="hu-HU" sz="1800" dirty="0" err="1"/>
              <a:t>anyagmeg</a:t>
            </a:r>
            <a:r>
              <a:rPr lang="hu-HU" sz="1800" dirty="0"/>
              <a:t>- takarítás érhető el a precíziós gazdálkodásra való áttéréssel. Az EU25-ök esetében az üzemek 15 százalékának átállása mellett 5,7-11,4 ezer tonnával kevesebb hatóanyag kijuttatása tervezhető, míg 25 százalékos átállásnál 8,2-14,1 ezer tonna, 40 százalékos átállásnál pedig akár 15,2-30,4 ezer tonna is lehet a megtakarítás.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800" dirty="0" err="1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Jacobsen</a:t>
            </a:r>
            <a:r>
              <a:rPr lang="hu-HU" sz="1800" dirty="0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</a:t>
            </a:r>
            <a:r>
              <a:rPr lang="hu-HU" sz="1800" dirty="0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u-HU" sz="1800" dirty="0" err="1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</a:t>
            </a:r>
            <a:r>
              <a:rPr lang="hu-HU" sz="1800" dirty="0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(2011) a gépnavigáció és a precíziós technológia elterjedésének a dán </a:t>
            </a:r>
            <a:r>
              <a:rPr lang="hu-HU" sz="1800" dirty="0" err="1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makrogaz</a:t>
            </a:r>
            <a:r>
              <a:rPr lang="hu-HU" sz="1800" dirty="0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hu-HU" sz="1800" dirty="0" err="1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daságra</a:t>
            </a:r>
            <a:r>
              <a:rPr lang="hu-HU" sz="1800" dirty="0">
                <a:solidFill>
                  <a:srgbClr val="3399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gyakorolt hatásvizsgálata során megállapította, hogy a teljes technológia országos szintű alkalmazásának hatására a gazdák jövedelmi helyzete erősödne, az üzemanyag-felhasználás és a növényvédő és gyomirtó szer mennyisége pedig csökkenne, ennek következtében a biológiai sok- féleség (biodiverzitás) javulna. Az agrárgazdaság jövedelme, illetve a mezőgazdaság és az élelmi- szeripar termelése egyaránt növekedne, ha minél nagyobb számban térnének át a gazdálkodók a precíziós növénytermesztésre.</a:t>
            </a:r>
            <a:endParaRPr lang="en-US" sz="1800" dirty="0">
              <a:solidFill>
                <a:srgbClr val="3399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31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 err="1"/>
              <a:t>Krumplitermelők</a:t>
            </a:r>
            <a:r>
              <a:rPr lang="en-GB" dirty="0"/>
              <a:t> </a:t>
            </a:r>
            <a:r>
              <a:rPr lang="en-GB" dirty="0" err="1"/>
              <a:t>lehetőségei</a:t>
            </a:r>
            <a:r>
              <a:rPr lang="en-GB" dirty="0"/>
              <a:t> a </a:t>
            </a:r>
            <a:r>
              <a:rPr lang="en-GB" dirty="0" err="1"/>
              <a:t>precíziós</a:t>
            </a:r>
            <a:r>
              <a:rPr lang="en-GB" dirty="0"/>
              <a:t> </a:t>
            </a:r>
            <a:r>
              <a:rPr lang="en-GB" dirty="0" err="1"/>
              <a:t>gazdálkodás</a:t>
            </a:r>
            <a:r>
              <a:rPr lang="en-GB" dirty="0"/>
              <a:t> </a:t>
            </a:r>
            <a:r>
              <a:rPr lang="en-GB" dirty="0" err="1"/>
              <a:t>világában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ágazatot</a:t>
            </a:r>
            <a:r>
              <a:rPr lang="en-GB" dirty="0"/>
              <a:t> </a:t>
            </a:r>
            <a:r>
              <a:rPr lang="en-GB" dirty="0" err="1"/>
              <a:t>érintő</a:t>
            </a:r>
            <a:r>
              <a:rPr lang="hu-HU" dirty="0"/>
              <a:t> szakmai </a:t>
            </a:r>
            <a:r>
              <a:rPr lang="hu-HU" dirty="0" smtClean="0"/>
              <a:t>kérdések</a:t>
            </a:r>
          </a:p>
          <a:p>
            <a:pPr lvl="1" indent="-457200">
              <a:buClr>
                <a:schemeClr val="dk1"/>
              </a:buClr>
              <a:buSzPts val="1600"/>
            </a:pPr>
            <a:r>
              <a:rPr lang="hu-HU" dirty="0"/>
              <a:t>Mik a precíziós </a:t>
            </a:r>
            <a:r>
              <a:rPr lang="en-GB" dirty="0" err="1"/>
              <a:t>krumplitermesztés</a:t>
            </a:r>
            <a:r>
              <a:rPr lang="en-GB" dirty="0"/>
              <a:t> - </a:t>
            </a:r>
            <a:r>
              <a:rPr lang="hu-HU" dirty="0"/>
              <a:t>menedzsment legfőbb céljai és eszközei?</a:t>
            </a:r>
          </a:p>
          <a:p>
            <a:pPr lvl="1" indent="-457200">
              <a:buClr>
                <a:schemeClr val="dk1"/>
              </a:buClr>
              <a:buSzPts val="1600"/>
            </a:pPr>
            <a:r>
              <a:rPr lang="hu-HU" dirty="0"/>
              <a:t>Milyen technológiákkal vagyunk képesek </a:t>
            </a:r>
            <a:r>
              <a:rPr lang="hu-HU" dirty="0" err="1"/>
              <a:t>monitorozni</a:t>
            </a:r>
            <a:r>
              <a:rPr lang="hu-HU" dirty="0"/>
              <a:t> </a:t>
            </a:r>
            <a:r>
              <a:rPr lang="en-GB" dirty="0"/>
              <a:t>a </a:t>
            </a:r>
            <a:r>
              <a:rPr lang="en-GB" dirty="0" err="1"/>
              <a:t>növényi</a:t>
            </a:r>
            <a:r>
              <a:rPr lang="en-GB" dirty="0"/>
              <a:t> </a:t>
            </a:r>
            <a:r>
              <a:rPr lang="en-GB" dirty="0" err="1"/>
              <a:t>kultúránkat</a:t>
            </a:r>
            <a:r>
              <a:rPr lang="hu-HU" dirty="0"/>
              <a:t>?</a:t>
            </a:r>
          </a:p>
          <a:p>
            <a:pPr lvl="1" indent="-457200">
              <a:buClr>
                <a:schemeClr val="dk1"/>
              </a:buClr>
              <a:buSzPts val="1600"/>
            </a:pPr>
            <a:r>
              <a:rPr lang="hu-HU" dirty="0"/>
              <a:t>Milyen szenzorokat használunk a talajon és a növényeken?</a:t>
            </a:r>
            <a:endParaRPr lang="en-GB" dirty="0"/>
          </a:p>
          <a:p>
            <a:pPr lvl="1" indent="-457200">
              <a:buClr>
                <a:schemeClr val="dk1"/>
              </a:buClr>
              <a:buSzPts val="1600"/>
            </a:pPr>
            <a:r>
              <a:rPr lang="en-GB" dirty="0"/>
              <a:t>A </a:t>
            </a:r>
            <a:r>
              <a:rPr lang="en-GB" dirty="0" err="1"/>
              <a:t>terméshozam</a:t>
            </a:r>
            <a:r>
              <a:rPr lang="en-GB" dirty="0"/>
              <a:t> </a:t>
            </a:r>
            <a:r>
              <a:rPr lang="en-GB" dirty="0" err="1"/>
              <a:t>mérés</a:t>
            </a:r>
            <a:r>
              <a:rPr lang="en-GB" dirty="0"/>
              <a:t> </a:t>
            </a:r>
            <a:r>
              <a:rPr lang="en-GB" dirty="0" err="1"/>
              <a:t>jelenlegi</a:t>
            </a:r>
            <a:r>
              <a:rPr lang="en-GB" dirty="0"/>
              <a:t> </a:t>
            </a:r>
            <a:r>
              <a:rPr lang="en-GB" dirty="0" err="1"/>
              <a:t>eszközei</a:t>
            </a:r>
            <a:r>
              <a:rPr lang="en-GB" dirty="0"/>
              <a:t> </a:t>
            </a:r>
            <a:r>
              <a:rPr lang="en-GB" dirty="0" err="1"/>
              <a:t>képesek</a:t>
            </a:r>
            <a:r>
              <a:rPr lang="en-GB" dirty="0"/>
              <a:t> a </a:t>
            </a:r>
            <a:r>
              <a:rPr lang="en-GB" dirty="0" err="1"/>
              <a:t>krumpli</a:t>
            </a:r>
            <a:r>
              <a:rPr lang="en-GB" dirty="0"/>
              <a:t> </a:t>
            </a:r>
            <a:r>
              <a:rPr lang="en-GB" dirty="0" err="1"/>
              <a:t>betakarítás</a:t>
            </a:r>
            <a:r>
              <a:rPr lang="en-GB" dirty="0"/>
              <a:t> </a:t>
            </a:r>
            <a:r>
              <a:rPr lang="en-GB" dirty="0" err="1"/>
              <a:t>speciális</a:t>
            </a:r>
            <a:r>
              <a:rPr lang="en-GB" dirty="0"/>
              <a:t> </a:t>
            </a:r>
            <a:r>
              <a:rPr lang="en-GB" dirty="0" err="1"/>
              <a:t>körülményei</a:t>
            </a:r>
            <a:r>
              <a:rPr lang="en-GB" dirty="0"/>
              <a:t> </a:t>
            </a:r>
            <a:r>
              <a:rPr lang="en-GB" dirty="0" err="1"/>
              <a:t>között</a:t>
            </a:r>
            <a:r>
              <a:rPr lang="en-GB" dirty="0"/>
              <a:t> is </a:t>
            </a:r>
            <a:r>
              <a:rPr lang="en-GB" dirty="0" err="1"/>
              <a:t>megbízható</a:t>
            </a:r>
            <a:r>
              <a:rPr lang="en-GB" dirty="0"/>
              <a:t> </a:t>
            </a:r>
            <a:r>
              <a:rPr lang="en-GB" dirty="0" err="1"/>
              <a:t>adatokat</a:t>
            </a:r>
            <a:r>
              <a:rPr lang="en-GB" dirty="0"/>
              <a:t> </a:t>
            </a:r>
            <a:r>
              <a:rPr lang="en-GB" dirty="0" err="1"/>
              <a:t>szolgáltatni</a:t>
            </a:r>
            <a:r>
              <a:rPr lang="en-GB" dirty="0"/>
              <a:t>?</a:t>
            </a:r>
            <a:endParaRPr lang="hu-HU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975643"/>
          </a:xfrm>
        </p:spPr>
        <p:txBody>
          <a:bodyPr>
            <a:normAutofit/>
          </a:bodyPr>
          <a:lstStyle/>
          <a:p>
            <a:r>
              <a:rPr lang="hu-HU" sz="2800" dirty="0"/>
              <a:t>Hol van a precíziós mezőgazdaság üzleti haszna a </a:t>
            </a:r>
            <a:r>
              <a:rPr lang="hu-HU" sz="2800" dirty="0" smtClean="0"/>
              <a:t>burgonyatermesztésben?</a:t>
            </a:r>
            <a:endParaRPr lang="en-GB" sz="28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C:\Users\40751\Desktop\sajat\precizios\sajat\kepek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124745"/>
            <a:ext cx="10009111" cy="511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err="1"/>
              <a:t>terméshozamok</a:t>
            </a:r>
            <a:r>
              <a:rPr lang="en-GB" dirty="0"/>
              <a:t> </a:t>
            </a:r>
            <a:r>
              <a:rPr lang="en-GB" dirty="0" err="1"/>
              <a:t>elemzésének</a:t>
            </a:r>
            <a:r>
              <a:rPr lang="en-GB" dirty="0"/>
              <a:t> </a:t>
            </a:r>
            <a:r>
              <a:rPr lang="en-GB" dirty="0" err="1"/>
              <a:t>kerete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5" name="Picture 3" descr="C:\Users\40751\Desktop\sajat\precizios\sajat\kepek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844823"/>
            <a:ext cx="10081121" cy="434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3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 </a:t>
            </a:r>
            <a:r>
              <a:rPr lang="hu-HU" dirty="0"/>
              <a:t>1.0: Globális műholdas navigációs rendszerek (GNSS) és</a:t>
            </a:r>
            <a:br>
              <a:rPr lang="hu-HU" dirty="0"/>
            </a:br>
            <a:r>
              <a:rPr lang="en-GB" dirty="0" smtClean="0"/>
              <a:t>Automata </a:t>
            </a:r>
            <a:r>
              <a:rPr lang="en-GB" dirty="0" err="1" smtClean="0"/>
              <a:t>vezérlés</a:t>
            </a:r>
            <a:r>
              <a:rPr lang="hu-HU" dirty="0" smtClean="0"/>
              <a:t> </a:t>
            </a:r>
            <a:r>
              <a:rPr lang="hu-HU" dirty="0"/>
              <a:t>(CTF)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844822"/>
            <a:ext cx="10873208" cy="432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1047651"/>
          </a:xfrm>
        </p:spPr>
        <p:txBody>
          <a:bodyPr/>
          <a:lstStyle/>
          <a:p>
            <a:r>
              <a:rPr lang="en-GB" dirty="0" smtClean="0"/>
              <a:t>PM </a:t>
            </a:r>
            <a:r>
              <a:rPr lang="en-GB" dirty="0"/>
              <a:t>1.0+ GAOS </a:t>
            </a:r>
            <a:r>
              <a:rPr lang="en-GB" dirty="0" err="1"/>
              <a:t>modul</a:t>
            </a:r>
            <a:r>
              <a:rPr lang="en-GB" dirty="0"/>
              <a:t> </a:t>
            </a:r>
            <a:r>
              <a:rPr lang="en-GB" dirty="0" err="1"/>
              <a:t>használata</a:t>
            </a:r>
            <a:r>
              <a:rPr lang="en-GB" dirty="0"/>
              <a:t> </a:t>
            </a:r>
            <a:r>
              <a:rPr lang="en-GB" dirty="0" err="1"/>
              <a:t>útvonaltervezéshez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268760"/>
            <a:ext cx="8947165" cy="5031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22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PM </a:t>
            </a:r>
            <a:r>
              <a:rPr lang="en-GB" dirty="0"/>
              <a:t>2.0: </a:t>
            </a:r>
            <a:r>
              <a:rPr lang="en-GB" dirty="0" err="1"/>
              <a:t>hozamtérképek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844824"/>
            <a:ext cx="4824536" cy="3141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5" y="1412776"/>
            <a:ext cx="42646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8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 </a:t>
            </a:r>
            <a:r>
              <a:rPr lang="hu-HU" dirty="0"/>
              <a:t>2.0: Növényi biomassza adatok a </a:t>
            </a:r>
            <a:r>
              <a:rPr lang="hu-HU" dirty="0" err="1"/>
              <a:t>fényvisszaverődési</a:t>
            </a:r>
            <a:r>
              <a:rPr lang="hu-HU" dirty="0"/>
              <a:t> szenzor</a:t>
            </a:r>
            <a:br>
              <a:rPr lang="hu-HU" dirty="0"/>
            </a:br>
            <a:r>
              <a:rPr lang="hu-HU" dirty="0"/>
              <a:t>rendszerekből, amelyek termésbiomassza-térképeket szolgáltatnak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846" y="1834951"/>
            <a:ext cx="1601722" cy="212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9" y="1844824"/>
            <a:ext cx="3209081" cy="210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844824"/>
            <a:ext cx="3187807" cy="210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27" y="1834952"/>
            <a:ext cx="2843319" cy="211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368" y="3962167"/>
            <a:ext cx="3691405" cy="220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964639"/>
            <a:ext cx="2286504" cy="220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70" y="3973929"/>
            <a:ext cx="3958406" cy="219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dirty="0" smtClean="0"/>
              <a:t>P</a:t>
            </a:r>
            <a:r>
              <a:rPr lang="en-GB" sz="3200" dirty="0" smtClean="0"/>
              <a:t>M</a:t>
            </a:r>
            <a:r>
              <a:rPr lang="hu-HU" sz="3200" dirty="0" smtClean="0"/>
              <a:t> </a:t>
            </a:r>
            <a:r>
              <a:rPr lang="hu-HU" sz="3200" dirty="0"/>
              <a:t>2.0 monitoring: Műholdfelvétel (burgonya) termesztéséről</a:t>
            </a:r>
            <a:endParaRPr lang="en-GB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412776"/>
            <a:ext cx="9073008" cy="491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204864"/>
            <a:ext cx="5080257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8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03d5b2036_1_5"/>
          <p:cNvSpPr txBox="1">
            <a:spLocks noGrp="1"/>
          </p:cNvSpPr>
          <p:nvPr>
            <p:ph type="title"/>
          </p:nvPr>
        </p:nvSpPr>
        <p:spPr>
          <a:xfrm>
            <a:off x="321547" y="365125"/>
            <a:ext cx="11555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hu-H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Székelyföldi mezőgazdaság fejlesztések az IT </a:t>
            </a:r>
            <a:r>
              <a:rPr lang="hu-HU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segítségével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5" name="Google Shape;75;gd03d5b2036_1_5"/>
          <p:cNvSpPr txBox="1">
            <a:spLocks noGrp="1"/>
          </p:cNvSpPr>
          <p:nvPr>
            <p:ph type="body" idx="1"/>
          </p:nvPr>
        </p:nvSpPr>
        <p:spPr>
          <a:xfrm>
            <a:off x="321547" y="1574276"/>
            <a:ext cx="11555700" cy="460254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Előzmények:</a:t>
            </a: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székely mezőgazdaság alapvetően nem tud versenyképes mennyiséget termelni a nagy szántóföldi kultúrákban (búza, árpa, repce, kukorica).</a:t>
            </a: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nincs megfelelő mennyiség, akkor a minőség marad az a kompetitív előny amire építeni kell</a:t>
            </a:r>
          </a:p>
          <a:p>
            <a:pPr marL="285750" indent="-285750" algn="just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már nem tudunk megfelelő mennyiséget termelni, akkor legalább figyeljünk a környezetre, ami viszont képes még az egészséges állapotában Székelyföld fejlesztésében komoly szerepet játszani (táj, borvizek, egészséges </a:t>
            </a:r>
            <a:r>
              <a:rPr lang="hu-H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termékek)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székely nadrágszíj parcella előnyt jelent turizmus, helyi identitás megőrzésében, de nem segíti a hatékony mezőgazdaságot és elég komoly akadályokat fog görgetni a precíziós technológiák útjába, amelyek a kis parcellákon nagyon nehezen lesznek használhatóak. Ez egy fajta technológiai lemaradáshoz vezethet hosszú távon.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0"/>
              </a:spcBef>
              <a:buNone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PM </a:t>
            </a:r>
            <a:r>
              <a:rPr lang="en-GB" dirty="0"/>
              <a:t>2.0: </a:t>
            </a:r>
            <a:r>
              <a:rPr lang="en-GB" dirty="0" err="1"/>
              <a:t>Talajszenzorok</a:t>
            </a:r>
            <a:r>
              <a:rPr lang="en-GB" dirty="0"/>
              <a:t> a </a:t>
            </a:r>
            <a:r>
              <a:rPr lang="en-GB" dirty="0" err="1"/>
              <a:t>talaj</a:t>
            </a:r>
            <a:r>
              <a:rPr lang="en-GB" dirty="0"/>
              <a:t> </a:t>
            </a:r>
            <a:r>
              <a:rPr lang="en-GB" dirty="0" err="1"/>
              <a:t>feltérképezésére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" y="1412776"/>
            <a:ext cx="2917825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45" y="1412776"/>
            <a:ext cx="29178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46" y="3592414"/>
            <a:ext cx="29178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59" y="3592414"/>
            <a:ext cx="4624387" cy="220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700808"/>
            <a:ext cx="269990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86" y="1700808"/>
            <a:ext cx="24961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5362" name="Picture 2" descr="C:\Users\40751\Desktop\sajat\precizios\sajat\kepek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329438"/>
            <a:ext cx="8424936" cy="62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7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759619"/>
          </a:xfrm>
        </p:spPr>
        <p:txBody>
          <a:bodyPr>
            <a:normAutofit/>
          </a:bodyPr>
          <a:lstStyle/>
          <a:p>
            <a:r>
              <a:rPr lang="hu-HU" sz="2800" dirty="0" smtClean="0"/>
              <a:t>P</a:t>
            </a:r>
            <a:r>
              <a:rPr lang="en-GB" sz="2800" dirty="0" smtClean="0"/>
              <a:t>M</a:t>
            </a:r>
            <a:r>
              <a:rPr lang="hu-HU" sz="2800" dirty="0" smtClean="0"/>
              <a:t> </a:t>
            </a:r>
            <a:r>
              <a:rPr lang="hu-HU" sz="2800" dirty="0"/>
              <a:t>2.0: Változó arányú kijuttatás (VRA), adatok és </a:t>
            </a:r>
            <a:r>
              <a:rPr lang="hu-HU" sz="2800" dirty="0" smtClean="0"/>
              <a:t>döntéstámogatás:</a:t>
            </a:r>
            <a:endParaRPr lang="en-GB" sz="28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C:\Users\40751\Desktop\sajat\precizios\sajat\kepek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908720"/>
            <a:ext cx="8640960" cy="55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831627"/>
          </a:xfrm>
        </p:spPr>
        <p:txBody>
          <a:bodyPr>
            <a:normAutofit/>
          </a:bodyPr>
          <a:lstStyle/>
          <a:p>
            <a:r>
              <a:rPr lang="en-GB" sz="2800" dirty="0"/>
              <a:t>VRA </a:t>
            </a:r>
            <a:r>
              <a:rPr lang="en-GB" sz="2800" dirty="0" err="1"/>
              <a:t>algoritmus</a:t>
            </a:r>
            <a:r>
              <a:rPr lang="en-GB" sz="2800" dirty="0"/>
              <a:t> </a:t>
            </a:r>
            <a:r>
              <a:rPr lang="en-GB" sz="2800" dirty="0" err="1"/>
              <a:t>Reglone</a:t>
            </a:r>
            <a:r>
              <a:rPr lang="en-GB" sz="2800" dirty="0"/>
              <a:t> (standard) a </a:t>
            </a:r>
            <a:r>
              <a:rPr lang="en-GB" sz="2800" dirty="0" err="1"/>
              <a:t>burgonyahalmok</a:t>
            </a:r>
            <a:r>
              <a:rPr lang="en-GB" sz="2800" dirty="0"/>
              <a:t> </a:t>
            </a:r>
            <a:r>
              <a:rPr lang="en-GB" sz="2800" dirty="0" err="1"/>
              <a:t>elpusztításához</a:t>
            </a:r>
            <a:endParaRPr lang="en-GB" sz="28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7410" name="Picture 2" descr="C:\Users\40751\Desktop\sajat\precizios\sajat\kepek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908719"/>
            <a:ext cx="7344816" cy="568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VRA a </a:t>
            </a:r>
            <a:r>
              <a:rPr lang="en-GB" dirty="0" err="1"/>
              <a:t>gyakorlatban</a:t>
            </a:r>
            <a:r>
              <a:rPr lang="en-GB" dirty="0"/>
              <a:t> (2009)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Lipcse</a:t>
            </a:r>
            <a:r>
              <a:rPr lang="en-GB" dirty="0"/>
              <a:t>, </a:t>
            </a:r>
            <a:r>
              <a:rPr lang="en-GB" dirty="0" err="1"/>
              <a:t>burgonyatermesztés</a:t>
            </a:r>
            <a:r>
              <a:rPr lang="en-GB" dirty="0"/>
              <a:t>, </a:t>
            </a:r>
            <a:r>
              <a:rPr lang="en-GB" dirty="0" err="1"/>
              <a:t>Yara</a:t>
            </a:r>
            <a:r>
              <a:rPr lang="en-GB" dirty="0"/>
              <a:t> N-Sensor</a:t>
            </a:r>
          </a:p>
          <a:p>
            <a:r>
              <a:rPr lang="en-GB" dirty="0" err="1" smtClean="0"/>
              <a:t>Reglone</a:t>
            </a:r>
            <a:r>
              <a:rPr lang="en-GB" dirty="0" smtClean="0"/>
              <a:t> </a:t>
            </a:r>
            <a:r>
              <a:rPr lang="en-GB" dirty="0" err="1"/>
              <a:t>gyomirtó</a:t>
            </a:r>
            <a:r>
              <a:rPr lang="en-GB" dirty="0"/>
              <a:t> </a:t>
            </a:r>
            <a:r>
              <a:rPr lang="en-GB" dirty="0" err="1" smtClean="0"/>
              <a:t>szer</a:t>
            </a:r>
            <a:endParaRPr lang="en-GB" dirty="0"/>
          </a:p>
          <a:p>
            <a:r>
              <a:rPr lang="en-GB" dirty="0" err="1"/>
              <a:t>K</a:t>
            </a:r>
            <a:r>
              <a:rPr lang="en-GB" dirty="0" err="1" smtClean="0"/>
              <a:t>épek</a:t>
            </a:r>
            <a:r>
              <a:rPr lang="en-GB" dirty="0" smtClean="0"/>
              <a:t> </a:t>
            </a:r>
            <a:r>
              <a:rPr lang="en-GB" dirty="0"/>
              <a:t>4 </a:t>
            </a:r>
            <a:r>
              <a:rPr lang="en-GB" dirty="0" err="1"/>
              <a:t>nappal</a:t>
            </a:r>
            <a:r>
              <a:rPr lang="en-GB" dirty="0"/>
              <a:t> a </a:t>
            </a:r>
            <a:r>
              <a:rPr lang="en-GB" dirty="0" err="1"/>
              <a:t>permetezés</a:t>
            </a:r>
            <a:r>
              <a:rPr lang="en-GB" dirty="0"/>
              <a:t> </a:t>
            </a:r>
            <a:r>
              <a:rPr lang="en-GB" dirty="0" err="1"/>
              <a:t>után</a:t>
            </a:r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711664"/>
            <a:ext cx="2520280" cy="19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17" y="548680"/>
            <a:ext cx="52038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 descr="C:\Users\40751\Desktop\sajat\precizios\sajat\kepek\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728432"/>
            <a:ext cx="847407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3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1119659"/>
          </a:xfrm>
        </p:spPr>
        <p:txBody>
          <a:bodyPr>
            <a:normAutofit/>
          </a:bodyPr>
          <a:lstStyle/>
          <a:p>
            <a:r>
              <a:rPr lang="hu-HU" sz="3200" dirty="0"/>
              <a:t>VRA feladattérkép a </a:t>
            </a:r>
            <a:r>
              <a:rPr lang="hu-HU" sz="3200" dirty="0" err="1"/>
              <a:t>drón</a:t>
            </a:r>
            <a:r>
              <a:rPr lang="hu-HU" sz="3200" dirty="0"/>
              <a:t> érzékelő rendszerből (2012)</a:t>
            </a:r>
            <a:br>
              <a:rPr lang="hu-HU" sz="3200" dirty="0"/>
            </a:br>
            <a:r>
              <a:rPr lang="hu-HU" sz="3200" dirty="0"/>
              <a:t>(</a:t>
            </a:r>
            <a:r>
              <a:rPr lang="hu-HU" sz="3200" dirty="0" err="1"/>
              <a:t>Reglone</a:t>
            </a:r>
            <a:r>
              <a:rPr lang="hu-HU" sz="3200" dirty="0"/>
              <a:t> feladattérkép (átlagosan 0,9 l/ha))</a:t>
            </a:r>
            <a:endParaRPr lang="en-GB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9458" name="Picture 2" descr="C:\Users\40751\Desktop\sajat\precizios\sajat\kepek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40767"/>
            <a:ext cx="7992888" cy="522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5172"/>
                </a:solidFill>
                <a:latin typeface="IKTJQM+Verdana"/>
                <a:cs typeface="IKTJQM+Verdana"/>
              </a:rPr>
              <a:t>Akkerweb</a:t>
            </a:r>
            <a:r>
              <a:rPr lang="en-GB" dirty="0">
                <a:solidFill>
                  <a:srgbClr val="005172"/>
                </a:solidFill>
                <a:latin typeface="IKTJQM+Verdana"/>
                <a:cs typeface="IKTJQM+Verdana"/>
              </a:rPr>
              <a:t/>
            </a:r>
            <a:br>
              <a:rPr lang="en-GB" dirty="0">
                <a:solidFill>
                  <a:srgbClr val="005172"/>
                </a:solidFill>
                <a:latin typeface="IKTJQM+Verdana"/>
                <a:cs typeface="IKTJQM+Verdana"/>
              </a:rPr>
            </a:b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052736"/>
            <a:ext cx="8492271" cy="558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58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mező kiválasztása, biomassza adatok, VRA algoritmus és</a:t>
            </a:r>
            <a:br>
              <a:rPr lang="hu-HU" dirty="0"/>
            </a:br>
            <a:r>
              <a:rPr lang="hu-HU" dirty="0" smtClean="0"/>
              <a:t>a</a:t>
            </a:r>
            <a:r>
              <a:rPr lang="en-GB" dirty="0" smtClean="0"/>
              <a:t> </a:t>
            </a:r>
            <a:r>
              <a:rPr lang="en-GB" dirty="0" err="1" smtClean="0"/>
              <a:t>feladat</a:t>
            </a:r>
            <a:r>
              <a:rPr lang="en-GB" dirty="0" smtClean="0"/>
              <a:t> </a:t>
            </a:r>
            <a:r>
              <a:rPr lang="en-GB" dirty="0" err="1" smtClean="0"/>
              <a:t>térképek</a:t>
            </a:r>
            <a:r>
              <a:rPr lang="en-GB" dirty="0" smtClean="0"/>
              <a:t> </a:t>
            </a:r>
            <a:r>
              <a:rPr lang="en-GB" dirty="0" err="1" smtClean="0"/>
              <a:t>használata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463576"/>
            <a:ext cx="4104456" cy="281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1052736"/>
            <a:ext cx="420314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501008"/>
            <a:ext cx="4042754" cy="271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933056"/>
            <a:ext cx="4103444" cy="271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56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Drónkép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adagolási</a:t>
            </a:r>
            <a:r>
              <a:rPr lang="en-GB" dirty="0"/>
              <a:t> </a:t>
            </a:r>
            <a:r>
              <a:rPr lang="en-GB" dirty="0" err="1"/>
              <a:t>térkép</a:t>
            </a:r>
            <a:r>
              <a:rPr lang="en-GB" dirty="0"/>
              <a:t> (2017) (50% </a:t>
            </a:r>
            <a:r>
              <a:rPr lang="en-GB" dirty="0" err="1"/>
              <a:t>feletti</a:t>
            </a:r>
            <a:r>
              <a:rPr lang="en-GB" dirty="0"/>
              <a:t> </a:t>
            </a:r>
            <a:r>
              <a:rPr lang="en-GB" dirty="0" err="1" smtClean="0"/>
              <a:t>vegyszer</a:t>
            </a:r>
            <a:r>
              <a:rPr lang="en-GB" dirty="0" smtClean="0"/>
              <a:t> </a:t>
            </a:r>
            <a:r>
              <a:rPr lang="en-GB" dirty="0" err="1" smtClean="0"/>
              <a:t>csökkenés</a:t>
            </a:r>
            <a:r>
              <a:rPr lang="en-GB" dirty="0"/>
              <a:t>)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484784"/>
            <a:ext cx="4441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573016"/>
            <a:ext cx="4167187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844824"/>
            <a:ext cx="2522537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0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További példák a </a:t>
            </a:r>
            <a:r>
              <a:rPr lang="it-IT" dirty="0" smtClean="0"/>
              <a:t>PM </a:t>
            </a:r>
            <a:r>
              <a:rPr lang="it-IT" dirty="0"/>
              <a:t>2.0+-ra (monitoring és VRA)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GAOS </a:t>
            </a:r>
            <a:r>
              <a:rPr lang="hu-HU" dirty="0"/>
              <a:t>útvonal navigáció</a:t>
            </a:r>
          </a:p>
          <a:p>
            <a:r>
              <a:rPr lang="hu-HU" dirty="0" smtClean="0"/>
              <a:t>VRA </a:t>
            </a:r>
            <a:r>
              <a:rPr lang="hu-HU" dirty="0"/>
              <a:t>Mész</a:t>
            </a:r>
          </a:p>
          <a:p>
            <a:r>
              <a:rPr lang="hu-HU" dirty="0" smtClean="0"/>
              <a:t>VRA  nitrogén</a:t>
            </a:r>
            <a:r>
              <a:rPr lang="en-GB" dirty="0" smtClean="0"/>
              <a:t> </a:t>
            </a:r>
            <a:r>
              <a:rPr lang="en-GB" dirty="0" err="1" smtClean="0"/>
              <a:t>utánpótlás</a:t>
            </a:r>
            <a:endParaRPr lang="hu-HU" dirty="0"/>
          </a:p>
          <a:p>
            <a:r>
              <a:rPr lang="hu-HU" dirty="0" smtClean="0"/>
              <a:t>VRA </a:t>
            </a:r>
            <a:r>
              <a:rPr lang="hu-HU" dirty="0" err="1"/>
              <a:t>Talajgyomirtó</a:t>
            </a:r>
            <a:r>
              <a:rPr lang="hu-HU" dirty="0"/>
              <a:t> szerek</a:t>
            </a:r>
          </a:p>
          <a:p>
            <a:r>
              <a:rPr lang="hu-HU" dirty="0" smtClean="0"/>
              <a:t>VRA ültetés</a:t>
            </a:r>
            <a:endParaRPr lang="en-GB" dirty="0" smtClean="0"/>
          </a:p>
          <a:p>
            <a:r>
              <a:rPr lang="hu-HU" dirty="0"/>
              <a:t>Késői foltosság elleni védekezés (itt a fertőzési kockázat értékelése/időzítés ellenőrzése a legfontosabb</a:t>
            </a:r>
            <a:r>
              <a:rPr lang="hu-HU" dirty="0" smtClean="0"/>
              <a:t>)</a:t>
            </a:r>
            <a:endParaRPr lang="en-GB" dirty="0" smtClean="0"/>
          </a:p>
          <a:p>
            <a:r>
              <a:rPr lang="hu-HU" dirty="0" err="1"/>
              <a:t>Nematódák</a:t>
            </a:r>
            <a:r>
              <a:rPr lang="hu-HU" dirty="0"/>
              <a:t> elleni védekezés (itt a populációdinamika a legfontosabb)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89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34C7DD-BC17-452A-9162-8562B3C2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6"/>
            <a:ext cx="11555605" cy="1105456"/>
          </a:xfrm>
        </p:spPr>
        <p:txBody>
          <a:bodyPr/>
          <a:lstStyle/>
          <a:p>
            <a:pPr algn="ctr"/>
            <a:r>
              <a:rPr lang="hu-HU" sz="3600" dirty="0"/>
              <a:t>Székelyföldi </a:t>
            </a:r>
            <a:r>
              <a:rPr lang="hu-HU" sz="3600" dirty="0" smtClean="0"/>
              <a:t>realitások</a:t>
            </a:r>
            <a:br>
              <a:rPr lang="hu-HU" sz="3600" dirty="0" smtClean="0"/>
            </a:br>
            <a:r>
              <a:rPr lang="hu-HU" sz="1800" dirty="0" smtClean="0"/>
              <a:t>Alacsony </a:t>
            </a:r>
            <a:r>
              <a:rPr lang="hu-HU" sz="1800" dirty="0"/>
              <a:t>hektárszámú </a:t>
            </a:r>
            <a:r>
              <a:rPr lang="hu-HU" sz="1800" dirty="0" smtClean="0"/>
              <a:t>farmok és </a:t>
            </a:r>
            <a:r>
              <a:rPr lang="en-US" sz="1800" dirty="0" err="1" smtClean="0"/>
              <a:t>sok</a:t>
            </a:r>
            <a:r>
              <a:rPr lang="en-US" sz="1800" dirty="0" smtClean="0"/>
              <a:t> </a:t>
            </a:r>
            <a:r>
              <a:rPr lang="en-US" sz="1800" dirty="0" err="1"/>
              <a:t>gazdaság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DEA814-BCD3-466F-AF17-701B18EFD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70" y="1817671"/>
            <a:ext cx="5432079" cy="394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7B52212-4DA8-42C0-9E7A-D4208AC2E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699" y="1799067"/>
            <a:ext cx="5558453" cy="39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886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 descr="C:\Users\40751\Desktop\sajat\precizios\sajat\kepek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332656"/>
            <a:ext cx="858429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3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4580" name="Picture 4" descr="C:\Users\40751\Desktop\sajat\precizios\sajat\kepek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60648"/>
            <a:ext cx="9217023" cy="60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4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975643"/>
          </a:xfrm>
        </p:spPr>
        <p:txBody>
          <a:bodyPr>
            <a:normAutofit/>
          </a:bodyPr>
          <a:lstStyle/>
          <a:p>
            <a:r>
              <a:rPr lang="hu-HU" sz="3200" dirty="0"/>
              <a:t>A klorofil </a:t>
            </a:r>
            <a:r>
              <a:rPr lang="hu-HU" sz="3200" dirty="0" smtClean="0"/>
              <a:t>index-térképtől </a:t>
            </a:r>
            <a:r>
              <a:rPr lang="hu-HU" sz="3200" dirty="0"/>
              <a:t>a N-utánpótlás feladattérképig</a:t>
            </a:r>
            <a:endParaRPr lang="en-GB" sz="32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124744"/>
            <a:ext cx="9672265" cy="521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4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Burgonyavész</a:t>
            </a:r>
            <a:r>
              <a:rPr lang="en-GB" dirty="0" smtClean="0"/>
              <a:t> (</a:t>
            </a:r>
            <a:r>
              <a:rPr lang="en-GB" dirty="0" err="1" smtClean="0"/>
              <a:t>Phytophtora</a:t>
            </a:r>
            <a:r>
              <a:rPr lang="en-GB" dirty="0" smtClean="0"/>
              <a:t>) </a:t>
            </a:r>
            <a:r>
              <a:rPr lang="en-GB" dirty="0"/>
              <a:t>DSS </a:t>
            </a:r>
            <a:r>
              <a:rPr lang="en-GB" dirty="0" err="1"/>
              <a:t>és</a:t>
            </a:r>
            <a:r>
              <a:rPr lang="en-GB" dirty="0"/>
              <a:t> VRA </a:t>
            </a:r>
            <a:r>
              <a:rPr lang="en-GB" dirty="0" err="1"/>
              <a:t>térképek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8674" name="Picture 2" descr="C:\Users\40751\Desktop\sajat\precizios\sajat\kepek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79" y="1196752"/>
            <a:ext cx="884858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2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975643"/>
          </a:xfrm>
        </p:spPr>
        <p:txBody>
          <a:bodyPr/>
          <a:lstStyle/>
          <a:p>
            <a:r>
              <a:rPr lang="es-ES" dirty="0"/>
              <a:t>Négy </a:t>
            </a:r>
            <a:r>
              <a:rPr lang="es-ES" dirty="0" smtClean="0"/>
              <a:t>PM </a:t>
            </a:r>
            <a:r>
              <a:rPr lang="es-ES" dirty="0"/>
              <a:t>2.0 alkalmazás a burgonyában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06" y="1340768"/>
            <a:ext cx="3333998" cy="212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307971"/>
            <a:ext cx="3857873" cy="216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3" y="3944508"/>
            <a:ext cx="3364161" cy="238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931767"/>
            <a:ext cx="3857873" cy="239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3572272" y="1844824"/>
            <a:ext cx="432048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800" dirty="0" err="1">
                <a:latin typeface="Calibri" pitchFamily="34" charset="0"/>
                <a:cs typeface="Calibri" pitchFamily="34" charset="0"/>
              </a:rPr>
              <a:t>Peszticidek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err="1">
                <a:latin typeface="Calibri" pitchFamily="34" charset="0"/>
                <a:cs typeface="Calibri" pitchFamily="34" charset="0"/>
              </a:rPr>
              <a:t>csökkentése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: 23%</a:t>
            </a:r>
          </a:p>
          <a:p>
            <a:endParaRPr lang="en-GB" sz="1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>
                <a:latin typeface="Calibri" pitchFamily="34" charset="0"/>
                <a:cs typeface="Calibri" pitchFamily="34" charset="0"/>
              </a:rPr>
              <a:t>N-</a:t>
            </a:r>
            <a:r>
              <a:rPr lang="en-GB" sz="1800" dirty="0" err="1">
                <a:latin typeface="Calibri" pitchFamily="34" charset="0"/>
                <a:cs typeface="Calibri" pitchFamily="34" charset="0"/>
              </a:rPr>
              <a:t>felhasználás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err="1">
                <a:latin typeface="Calibri" pitchFamily="34" charset="0"/>
                <a:cs typeface="Calibri" pitchFamily="34" charset="0"/>
              </a:rPr>
              <a:t>csökkentése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: 15%</a:t>
            </a:r>
          </a:p>
          <a:p>
            <a:endParaRPr lang="en-GB" sz="1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err="1">
                <a:latin typeface="Calibri" pitchFamily="34" charset="0"/>
                <a:cs typeface="Calibri" pitchFamily="34" charset="0"/>
              </a:rPr>
              <a:t>Bruttó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err="1">
                <a:latin typeface="Calibri" pitchFamily="34" charset="0"/>
                <a:cs typeface="Calibri" pitchFamily="34" charset="0"/>
              </a:rPr>
              <a:t>árrés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err="1">
                <a:latin typeface="Calibri" pitchFamily="34" charset="0"/>
                <a:cs typeface="Calibri" pitchFamily="34" charset="0"/>
              </a:rPr>
              <a:t>növelése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: 20%</a:t>
            </a:r>
          </a:p>
          <a:p>
            <a:endParaRPr lang="en-GB" sz="1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GB" sz="1800" dirty="0" err="1" smtClean="0">
                <a:latin typeface="Calibri" pitchFamily="34" charset="0"/>
                <a:cs typeface="Calibri" pitchFamily="34" charset="0"/>
              </a:rPr>
              <a:t>Fenntarthatóság</a:t>
            </a:r>
            <a:r>
              <a:rPr lang="en-GB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1800" dirty="0" err="1">
                <a:latin typeface="Calibri" pitchFamily="34" charset="0"/>
                <a:cs typeface="Calibri" pitchFamily="34" charset="0"/>
              </a:rPr>
              <a:t>növelése</a:t>
            </a:r>
            <a:r>
              <a:rPr lang="en-GB" sz="1800" dirty="0">
                <a:latin typeface="Calibri" pitchFamily="34" charset="0"/>
                <a:cs typeface="Calibri" pitchFamily="34" charset="0"/>
              </a:rPr>
              <a:t>: 23%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1100" dirty="0" smtClean="0"/>
              <a:t>Van </a:t>
            </a:r>
            <a:r>
              <a:rPr lang="en-GB" sz="1100" dirty="0"/>
              <a:t>Evert et al. (2017).</a:t>
            </a:r>
          </a:p>
          <a:p>
            <a:r>
              <a:rPr lang="en-GB" sz="1100" dirty="0"/>
              <a:t>https:// doi.org/10.3390/su9101863</a:t>
            </a:r>
          </a:p>
          <a:p>
            <a:endParaRPr lang="en-GB" sz="1100" dirty="0" smtClean="0"/>
          </a:p>
          <a:p>
            <a:r>
              <a:rPr lang="en-GB" sz="1100" dirty="0" err="1" smtClean="0"/>
              <a:t>Kempenaar</a:t>
            </a:r>
            <a:r>
              <a:rPr lang="en-GB" sz="1100" dirty="0" smtClean="0"/>
              <a:t> </a:t>
            </a:r>
            <a:r>
              <a:rPr lang="en-GB" sz="1100" dirty="0"/>
              <a:t>et al. (2017)</a:t>
            </a:r>
          </a:p>
          <a:p>
            <a:r>
              <a:rPr lang="en-GB" sz="1100" dirty="0"/>
              <a:t>https://link.springer.com/article/10.1007%2Fs11540 018 9357 4</a:t>
            </a:r>
          </a:p>
        </p:txBody>
      </p:sp>
    </p:spTree>
    <p:extLst>
      <p:ext uri="{BB962C8B-B14F-4D97-AF65-F5344CB8AC3E}">
        <p14:creationId xmlns:p14="http://schemas.microsoft.com/office/powerpoint/2010/main" val="65264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</a:t>
            </a:r>
            <a:r>
              <a:rPr lang="en-GB" dirty="0" err="1" smtClean="0"/>
              <a:t>echnológia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2770" name="Picture 2" descr="C:\Users\40751\Desktop\sajat\precizios\sajat\kepek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268760"/>
            <a:ext cx="10657184" cy="503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1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</a:t>
            </a:r>
            <a:r>
              <a:rPr lang="en-GB" dirty="0" smtClean="0"/>
              <a:t>PM </a:t>
            </a:r>
            <a:r>
              <a:rPr lang="en-GB" dirty="0"/>
              <a:t>3.0 </a:t>
            </a:r>
            <a:r>
              <a:rPr lang="en-GB" dirty="0" err="1"/>
              <a:t>és</a:t>
            </a:r>
            <a:r>
              <a:rPr lang="en-GB" dirty="0"/>
              <a:t> 4.0 </a:t>
            </a:r>
            <a:r>
              <a:rPr lang="en-GB" dirty="0" err="1"/>
              <a:t>felé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PM 3.0</a:t>
            </a:r>
          </a:p>
          <a:p>
            <a:pPr lvl="1"/>
            <a:r>
              <a:rPr lang="en-GB" dirty="0" err="1"/>
              <a:t>Több</a:t>
            </a:r>
            <a:r>
              <a:rPr lang="en-GB" dirty="0"/>
              <a:t> "</a:t>
            </a:r>
            <a:r>
              <a:rPr lang="en-GB" dirty="0" err="1"/>
              <a:t>útközbeni</a:t>
            </a:r>
            <a:r>
              <a:rPr lang="en-GB" dirty="0"/>
              <a:t>" </a:t>
            </a:r>
            <a:r>
              <a:rPr lang="en-GB" dirty="0" err="1" smtClean="0"/>
              <a:t>alkalmazás</a:t>
            </a:r>
            <a:endParaRPr lang="en-GB" dirty="0" smtClean="0"/>
          </a:p>
          <a:p>
            <a:pPr lvl="1"/>
            <a:r>
              <a:rPr lang="hu-HU" dirty="0"/>
              <a:t>Több és jobb érzékelés nagy felbontásban</a:t>
            </a:r>
          </a:p>
          <a:p>
            <a:pPr lvl="1"/>
            <a:r>
              <a:rPr lang="hu-HU" dirty="0" smtClean="0"/>
              <a:t>A </a:t>
            </a:r>
            <a:r>
              <a:rPr lang="hu-HU" dirty="0"/>
              <a:t>termés állapota és minősége, talajminőség, biológiai sokféleség</a:t>
            </a:r>
          </a:p>
          <a:p>
            <a:pPr lvl="1"/>
            <a:r>
              <a:rPr lang="hu-HU" dirty="0" smtClean="0"/>
              <a:t>Jobb </a:t>
            </a:r>
            <a:r>
              <a:rPr lang="hu-HU" dirty="0"/>
              <a:t>döntéshozatal a </a:t>
            </a:r>
            <a:r>
              <a:rPr lang="hu-HU" dirty="0" err="1"/>
              <a:t>helyspecifikus</a:t>
            </a:r>
            <a:r>
              <a:rPr lang="hu-HU" dirty="0"/>
              <a:t> adatok és modellek alapján</a:t>
            </a:r>
          </a:p>
          <a:p>
            <a:pPr lvl="1"/>
            <a:r>
              <a:rPr lang="hu-HU" dirty="0" smtClean="0"/>
              <a:t>Több </a:t>
            </a:r>
            <a:r>
              <a:rPr lang="hu-HU" dirty="0"/>
              <a:t>robotika / autonóm gépek / vegyes </a:t>
            </a:r>
            <a:r>
              <a:rPr lang="hu-HU" dirty="0" smtClean="0"/>
              <a:t>növénytermesztés</a:t>
            </a:r>
            <a:endParaRPr lang="en-GB" dirty="0" smtClean="0"/>
          </a:p>
          <a:p>
            <a:r>
              <a:rPr lang="en-GB" dirty="0" smtClean="0"/>
              <a:t>PM 4.0</a:t>
            </a:r>
          </a:p>
          <a:p>
            <a:pPr lvl="1"/>
            <a:r>
              <a:rPr lang="en-GB" dirty="0" err="1"/>
              <a:t>Adatmegosztás</a:t>
            </a:r>
            <a:r>
              <a:rPr lang="en-GB" dirty="0"/>
              <a:t> a </a:t>
            </a:r>
            <a:r>
              <a:rPr lang="en-GB" dirty="0" err="1"/>
              <a:t>gazdálkodók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a </a:t>
            </a:r>
            <a:r>
              <a:rPr lang="en-GB" dirty="0" err="1"/>
              <a:t>lánc</a:t>
            </a:r>
            <a:r>
              <a:rPr lang="en-GB" dirty="0"/>
              <a:t> </a:t>
            </a:r>
            <a:r>
              <a:rPr lang="en-GB" dirty="0" err="1"/>
              <a:t>partnerei</a:t>
            </a:r>
            <a:r>
              <a:rPr lang="en-GB" dirty="0"/>
              <a:t> </a:t>
            </a:r>
            <a:r>
              <a:rPr lang="en-GB" dirty="0" err="1"/>
              <a:t>között</a:t>
            </a:r>
            <a:endParaRPr lang="en-GB" dirty="0"/>
          </a:p>
          <a:p>
            <a:pPr lvl="1"/>
            <a:r>
              <a:rPr lang="en-GB" dirty="0" err="1" smtClean="0"/>
              <a:t>Jobb</a:t>
            </a:r>
            <a:r>
              <a:rPr lang="en-GB" dirty="0" smtClean="0"/>
              <a:t> </a:t>
            </a:r>
            <a:r>
              <a:rPr lang="en-GB" dirty="0" err="1"/>
              <a:t>döntéshozatal</a:t>
            </a:r>
            <a:r>
              <a:rPr lang="en-GB" dirty="0"/>
              <a:t> a </a:t>
            </a:r>
            <a:r>
              <a:rPr lang="en-GB" dirty="0" err="1"/>
              <a:t>megosztott</a:t>
            </a:r>
            <a:r>
              <a:rPr lang="en-GB" dirty="0"/>
              <a:t> </a:t>
            </a:r>
            <a:r>
              <a:rPr lang="en-GB" dirty="0" err="1"/>
              <a:t>adatok</a:t>
            </a:r>
            <a:r>
              <a:rPr lang="en-GB" dirty="0"/>
              <a:t> </a:t>
            </a:r>
            <a:r>
              <a:rPr lang="en-GB" dirty="0" err="1"/>
              <a:t>alapján</a:t>
            </a:r>
            <a:r>
              <a:rPr lang="en-GB" dirty="0"/>
              <a:t> (</a:t>
            </a:r>
            <a:r>
              <a:rPr lang="en-GB" dirty="0" err="1"/>
              <a:t>kevesebb</a:t>
            </a:r>
            <a:r>
              <a:rPr lang="en-GB" dirty="0"/>
              <a:t> </a:t>
            </a:r>
            <a:r>
              <a:rPr lang="en-GB" dirty="0" err="1"/>
              <a:t>terepi</a:t>
            </a:r>
            <a:r>
              <a:rPr lang="en-GB" dirty="0"/>
              <a:t> </a:t>
            </a:r>
            <a:r>
              <a:rPr lang="en-GB" dirty="0" err="1"/>
              <a:t>kísérlet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572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Következtetés</a:t>
            </a:r>
            <a:r>
              <a:rPr lang="en-GB" dirty="0" smtClean="0"/>
              <a:t> </a:t>
            </a:r>
            <a:r>
              <a:rPr lang="hu-HU" dirty="0" smtClean="0"/>
              <a:t>a </a:t>
            </a:r>
            <a:r>
              <a:rPr lang="hu-HU" dirty="0"/>
              <a:t>technológiák alkalmazásával kapcsolatban</a:t>
            </a:r>
            <a:br>
              <a:rPr lang="hu-HU" dirty="0"/>
            </a:b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A </a:t>
            </a:r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 </a:t>
            </a:r>
            <a:r>
              <a:rPr lang="hu-HU" dirty="0"/>
              <a:t>megváltoztatja a mezőgazdaságot, az élelmiszertermelést és a tájat (4e forradalom?)</a:t>
            </a:r>
          </a:p>
          <a:p>
            <a:r>
              <a:rPr lang="hu-HU" dirty="0" smtClean="0"/>
              <a:t>A </a:t>
            </a:r>
            <a:r>
              <a:rPr lang="hu-HU" dirty="0"/>
              <a:t>modern mezőgazdaságban az irányítási rendszerek elterjedtsége magas (</a:t>
            </a:r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1.0</a:t>
            </a:r>
            <a:r>
              <a:rPr lang="hu-HU" dirty="0"/>
              <a:t>), de a 10-50 m2-en történő, változó adagolású alkalmazások elfogadása még mindig alacsony (</a:t>
            </a:r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 </a:t>
            </a:r>
            <a:r>
              <a:rPr lang="hu-HU" dirty="0"/>
              <a:t>2.0, de növekszik</a:t>
            </a:r>
            <a:r>
              <a:rPr lang="hu-HU" dirty="0" smtClean="0"/>
              <a:t>)</a:t>
            </a:r>
            <a:endParaRPr lang="en-GB" dirty="0" smtClean="0"/>
          </a:p>
          <a:p>
            <a:r>
              <a:rPr lang="hu-HU" dirty="0"/>
              <a:t>Az 1 m/ültetvény szintjén változtatható adagolás bevezetése az érzékelés, a robotika és az IKT (</a:t>
            </a:r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 </a:t>
            </a:r>
            <a:r>
              <a:rPr lang="hu-HU" dirty="0"/>
              <a:t>3.0,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go rendszerek) területén végzett K+F/innovációkra van szükség ahhoz, hogy </a:t>
            </a:r>
            <a:r>
              <a:rPr lang="en-GB" dirty="0" err="1" smtClean="0"/>
              <a:t>széles</a:t>
            </a:r>
            <a:r>
              <a:rPr lang="en-GB" dirty="0" smtClean="0"/>
              <a:t> </a:t>
            </a:r>
            <a:r>
              <a:rPr lang="en-GB" dirty="0" err="1" smtClean="0"/>
              <a:t>körben</a:t>
            </a:r>
            <a:r>
              <a:rPr lang="en-GB" dirty="0" smtClean="0"/>
              <a:t> </a:t>
            </a:r>
            <a:r>
              <a:rPr lang="en-GB" dirty="0" err="1" smtClean="0"/>
              <a:t>elfogadottá</a:t>
            </a:r>
            <a:r>
              <a:rPr lang="en-GB" dirty="0" smtClean="0"/>
              <a:t> </a:t>
            </a:r>
            <a:r>
              <a:rPr lang="hu-HU" dirty="0" smtClean="0"/>
              <a:t>váljanak </a:t>
            </a:r>
            <a:endParaRPr lang="en-GB" dirty="0" smtClean="0"/>
          </a:p>
          <a:p>
            <a:r>
              <a:rPr lang="hu-HU" dirty="0"/>
              <a:t>Adatvezérelt </a:t>
            </a:r>
            <a:r>
              <a:rPr lang="en-GB" dirty="0" err="1" smtClean="0"/>
              <a:t>mez</a:t>
            </a:r>
            <a:r>
              <a:rPr lang="hu-HU" dirty="0" smtClean="0"/>
              <a:t>.</a:t>
            </a:r>
            <a:r>
              <a:rPr lang="en-GB" dirty="0" smtClean="0"/>
              <a:t> gaz.</a:t>
            </a:r>
            <a:r>
              <a:rPr lang="hu-HU" dirty="0" smtClean="0"/>
              <a:t> </a:t>
            </a:r>
            <a:r>
              <a:rPr lang="hu-HU" dirty="0"/>
              <a:t>(</a:t>
            </a:r>
            <a:r>
              <a:rPr lang="hu-HU" dirty="0" smtClean="0"/>
              <a:t>P</a:t>
            </a:r>
            <a:r>
              <a:rPr lang="en-GB" dirty="0" smtClean="0"/>
              <a:t>M</a:t>
            </a:r>
            <a:r>
              <a:rPr lang="hu-HU" dirty="0" smtClean="0"/>
              <a:t> </a:t>
            </a:r>
            <a:r>
              <a:rPr lang="hu-HU" dirty="0"/>
              <a:t>4.0) az adatelemzéssel kapcsolatos K+F/innovációkon kívül az adatelemzésre is szükség </a:t>
            </a:r>
            <a:r>
              <a:rPr lang="hu-HU" dirty="0" smtClean="0"/>
              <a:t>van</a:t>
            </a:r>
            <a:r>
              <a:rPr lang="en-GB" dirty="0" smtClean="0"/>
              <a:t>, </a:t>
            </a:r>
            <a:r>
              <a:rPr lang="hu-HU" dirty="0" smtClean="0"/>
              <a:t>az </a:t>
            </a:r>
            <a:r>
              <a:rPr lang="hu-HU" dirty="0"/>
              <a:t>adatmegosztásba vetett bizalom </a:t>
            </a:r>
            <a:r>
              <a:rPr lang="en-GB" dirty="0" err="1" smtClean="0"/>
              <a:t>megerősítésére</a:t>
            </a:r>
            <a:r>
              <a:rPr lang="en-GB" dirty="0" smtClean="0"/>
              <a:t> van </a:t>
            </a:r>
            <a:r>
              <a:rPr lang="en-GB" dirty="0" err="1" smtClean="0"/>
              <a:t>szükség</a:t>
            </a:r>
            <a:r>
              <a:rPr lang="en-GB" dirty="0" smtClean="0"/>
              <a:t> </a:t>
            </a:r>
            <a:r>
              <a:rPr lang="en-GB" dirty="0" err="1" smtClean="0"/>
              <a:t>az</a:t>
            </a:r>
            <a:r>
              <a:rPr lang="en-GB" dirty="0" smtClean="0"/>
              <a:t> </a:t>
            </a:r>
            <a:r>
              <a:rPr lang="en-GB" dirty="0" err="1" smtClean="0"/>
              <a:t>érintett</a:t>
            </a:r>
            <a:r>
              <a:rPr lang="en-GB" dirty="0" smtClean="0"/>
              <a:t> </a:t>
            </a:r>
            <a:r>
              <a:rPr lang="hu-HU" dirty="0" smtClean="0"/>
              <a:t> </a:t>
            </a:r>
            <a:r>
              <a:rPr lang="hu-HU" dirty="0"/>
              <a:t>felek </a:t>
            </a:r>
            <a:r>
              <a:rPr lang="hu-HU" dirty="0" smtClean="0"/>
              <a:t>részéről</a:t>
            </a:r>
            <a:r>
              <a:rPr lang="en-GB" dirty="0" smtClean="0"/>
              <a:t>.</a:t>
            </a:r>
            <a:endParaRPr lang="hu-HU" dirty="0"/>
          </a:p>
          <a:p>
            <a:endParaRPr lang="hu-HU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167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analitika</a:t>
            </a:r>
            <a:r>
              <a:rPr lang="en-GB" dirty="0"/>
              <a:t> a </a:t>
            </a:r>
            <a:r>
              <a:rPr lang="en-GB" dirty="0" err="1"/>
              <a:t>gazda</a:t>
            </a:r>
            <a:r>
              <a:rPr lang="en-GB" dirty="0"/>
              <a:t> </a:t>
            </a:r>
            <a:r>
              <a:rPr lang="en-GB" dirty="0" err="1" smtClean="0"/>
              <a:t>helyé</a:t>
            </a:r>
            <a:r>
              <a:rPr lang="hu-HU" dirty="0" smtClean="0"/>
              <a:t>r</a:t>
            </a:r>
            <a:r>
              <a:rPr lang="en-GB" dirty="0" smtClean="0"/>
              <a:t>e </a:t>
            </a:r>
            <a:r>
              <a:rPr lang="en-GB" dirty="0" err="1"/>
              <a:t>lép</a:t>
            </a:r>
            <a:r>
              <a:rPr lang="en-GB" dirty="0"/>
              <a:t> a </a:t>
            </a:r>
            <a:r>
              <a:rPr lang="en-GB" dirty="0" err="1"/>
              <a:t>végén</a:t>
            </a:r>
            <a:r>
              <a:rPr lang="en-GB" dirty="0"/>
              <a:t> </a:t>
            </a:r>
            <a:r>
              <a:rPr lang="en-GB" dirty="0" smtClean="0"/>
              <a:t>...?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463741"/>
            <a:ext cx="9073008" cy="483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3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6AB5E6-FE0C-40A2-8771-C697F719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hu-HU" dirty="0"/>
              <a:t>Összefoglaló</a:t>
            </a:r>
            <a:r>
              <a:rPr lang="en-US" dirty="0"/>
              <a:t> </a:t>
            </a:r>
            <a:r>
              <a:rPr lang="en-US" dirty="0" err="1"/>
              <a:t>Sz</a:t>
            </a:r>
            <a:r>
              <a:rPr lang="hu-HU" dirty="0" err="1"/>
              <a:t>ékelyföld</a:t>
            </a:r>
            <a:r>
              <a:rPr lang="hu-HU" dirty="0"/>
              <a:t/>
            </a:r>
            <a:br>
              <a:rPr lang="hu-HU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EF6961-9B28-42DF-851C-E1B0C9E7DF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picture containing umbrella, accessory, lamp&#10;&#10;Description automatically generated">
            <a:extLst>
              <a:ext uri="{FF2B5EF4-FFF2-40B4-BE49-F238E27FC236}">
                <a16:creationId xmlns="" xmlns:a16="http://schemas.microsoft.com/office/drawing/2014/main" id="{8959F4AC-626A-488D-AD59-ACB37299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5501" y="1901733"/>
            <a:ext cx="3181546" cy="3130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1D19885-EAA1-45DC-A438-456C64AE3180}"/>
              </a:ext>
            </a:extLst>
          </p:cNvPr>
          <p:cNvSpPr txBox="1"/>
          <p:nvPr/>
        </p:nvSpPr>
        <p:spPr>
          <a:xfrm>
            <a:off x="499622" y="1480008"/>
            <a:ext cx="10595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hu-HU" sz="2000" dirty="0">
                <a:solidFill>
                  <a:srgbClr val="339933"/>
                </a:solidFill>
              </a:rPr>
              <a:t>Szükség van azon farmokra, akik az integrátor szerepét betöltik</a:t>
            </a:r>
            <a:endParaRPr lang="en-US" sz="2000" dirty="0">
              <a:solidFill>
                <a:srgbClr val="339933"/>
              </a:solidFill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="" xmlns:a16="http://schemas.microsoft.com/office/drawing/2014/main" id="{3C2C5B82-D599-42E7-A18A-291A5926F155}"/>
              </a:ext>
            </a:extLst>
          </p:cNvPr>
          <p:cNvSpPr/>
          <p:nvPr/>
        </p:nvSpPr>
        <p:spPr>
          <a:xfrm>
            <a:off x="4392892" y="3940404"/>
            <a:ext cx="86256" cy="1091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="" xmlns:a16="http://schemas.microsoft.com/office/drawing/2014/main" id="{22BC8DF6-3100-44C7-A56C-3181936D560E}"/>
              </a:ext>
            </a:extLst>
          </p:cNvPr>
          <p:cNvSpPr/>
          <p:nvPr/>
        </p:nvSpPr>
        <p:spPr>
          <a:xfrm>
            <a:off x="5128181" y="3940404"/>
            <a:ext cx="45719" cy="10919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="" xmlns:a16="http://schemas.microsoft.com/office/drawing/2014/main" id="{AF7929F3-2FFB-4C68-B55E-A025F6FE512C}"/>
              </a:ext>
            </a:extLst>
          </p:cNvPr>
          <p:cNvSpPr/>
          <p:nvPr/>
        </p:nvSpPr>
        <p:spPr>
          <a:xfrm>
            <a:off x="6240544" y="3874416"/>
            <a:ext cx="45719" cy="1157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="" xmlns:a16="http://schemas.microsoft.com/office/drawing/2014/main" id="{2CE0EDE8-8437-448E-B1E8-74295245889A}"/>
              </a:ext>
            </a:extLst>
          </p:cNvPr>
          <p:cNvSpPr/>
          <p:nvPr/>
        </p:nvSpPr>
        <p:spPr>
          <a:xfrm>
            <a:off x="7043238" y="3874416"/>
            <a:ext cx="45719" cy="11579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3C7AA92-75E0-42C0-8267-9AD2A5EB4300}"/>
              </a:ext>
            </a:extLst>
          </p:cNvPr>
          <p:cNvSpPr txBox="1"/>
          <p:nvPr/>
        </p:nvSpPr>
        <p:spPr>
          <a:xfrm>
            <a:off x="3478491" y="5184742"/>
            <a:ext cx="510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solidFill>
                  <a:srgbClr val="339933"/>
                </a:solidFill>
              </a:rPr>
              <a:t>Kisebb gazdaságok  Fiatal gazdák  Egyesületek</a:t>
            </a:r>
            <a:endParaRPr lang="en-US" sz="1800" dirty="0">
              <a:solidFill>
                <a:srgbClr val="339933"/>
              </a:solidFill>
            </a:endParaRPr>
          </a:p>
        </p:txBody>
      </p:sp>
      <p:sp>
        <p:nvSpPr>
          <p:cNvPr id="15" name="Arrow: Up-Down 14">
            <a:extLst>
              <a:ext uri="{FF2B5EF4-FFF2-40B4-BE49-F238E27FC236}">
                <a16:creationId xmlns="" xmlns:a16="http://schemas.microsoft.com/office/drawing/2014/main" id="{E2006512-11F8-468F-B99E-6CD303775453}"/>
              </a:ext>
            </a:extLst>
          </p:cNvPr>
          <p:cNvSpPr/>
          <p:nvPr/>
        </p:nvSpPr>
        <p:spPr>
          <a:xfrm>
            <a:off x="4196345" y="3874416"/>
            <a:ext cx="484632" cy="1216152"/>
          </a:xfrm>
          <a:prstGeom prst="upDown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Up-Down 15">
            <a:extLst>
              <a:ext uri="{FF2B5EF4-FFF2-40B4-BE49-F238E27FC236}">
                <a16:creationId xmlns="" xmlns:a16="http://schemas.microsoft.com/office/drawing/2014/main" id="{1E73B1F3-9C95-4EBE-B5BA-3F1F4EA6415C}"/>
              </a:ext>
            </a:extLst>
          </p:cNvPr>
          <p:cNvSpPr/>
          <p:nvPr/>
        </p:nvSpPr>
        <p:spPr>
          <a:xfrm>
            <a:off x="4906447" y="3866843"/>
            <a:ext cx="484632" cy="1216152"/>
          </a:xfrm>
          <a:prstGeom prst="upDown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-Down 16">
            <a:extLst>
              <a:ext uri="{FF2B5EF4-FFF2-40B4-BE49-F238E27FC236}">
                <a16:creationId xmlns="" xmlns:a16="http://schemas.microsoft.com/office/drawing/2014/main" id="{1223C561-F037-47DC-9B3B-DD0F8508F801}"/>
              </a:ext>
            </a:extLst>
          </p:cNvPr>
          <p:cNvSpPr/>
          <p:nvPr/>
        </p:nvSpPr>
        <p:spPr>
          <a:xfrm>
            <a:off x="6013495" y="3825806"/>
            <a:ext cx="484632" cy="1216152"/>
          </a:xfrm>
          <a:prstGeom prst="upDownArrow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-Down 17">
            <a:extLst>
              <a:ext uri="{FF2B5EF4-FFF2-40B4-BE49-F238E27FC236}">
                <a16:creationId xmlns="" xmlns:a16="http://schemas.microsoft.com/office/drawing/2014/main" id="{88E3C855-2260-46E3-A7A9-3E73CE0E0336}"/>
              </a:ext>
            </a:extLst>
          </p:cNvPr>
          <p:cNvSpPr/>
          <p:nvPr/>
        </p:nvSpPr>
        <p:spPr>
          <a:xfrm>
            <a:off x="6846641" y="3816222"/>
            <a:ext cx="484632" cy="1216152"/>
          </a:xfrm>
          <a:prstGeom prst="up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6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739D74-6500-4D42-977A-059C7D3EB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-457200" algn="ctr" rtl="0">
              <a:spcBef>
                <a:spcPts val="1000"/>
              </a:spcBef>
              <a:spcAft>
                <a:spcPts val="0"/>
              </a:spcAft>
            </a:pPr>
            <a:r>
              <a:rPr lang="hu-HU" sz="3600" dirty="0"/>
              <a:t>Az informatika előnyei</a:t>
            </a:r>
            <a:br>
              <a:rPr lang="hu-HU" sz="3600" dirty="0"/>
            </a:br>
            <a:r>
              <a:rPr lang="hu-HU" sz="3600" dirty="0"/>
              <a:t> </a:t>
            </a:r>
            <a:br>
              <a:rPr lang="hu-HU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2BFBDD-E6DF-4D11-A410-5EE37A90F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403" y="1187777"/>
            <a:ext cx="11735750" cy="4989186"/>
          </a:xfrm>
        </p:spPr>
        <p:txBody>
          <a:bodyPr>
            <a:normAutofit/>
          </a:bodyPr>
          <a:lstStyle/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u-HU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u-HU" sz="1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hu-HU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informatika, mint minden ágazatban, a tevékenység hatékonyabbá tételében, dokumentálásában, kontrolálásában és az adatok feldolgozásával a professzionálisabb döntéshozatalban tud segítséget nyújtani</a:t>
            </a:r>
            <a:r>
              <a:rPr lang="hu-HU" sz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Nagyon egyszerűen fogalmazva,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több profitot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egészségesebb terméket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tudunk előállítani miközben 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csökkenteni tudjuk a környezeti szennyeződést (vegyszer és műtrágya kijuttatások optimalizálásával). </a:t>
            </a: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79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6457B5-4FA1-4797-A333-F3D6CF8D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48" y="110601"/>
            <a:ext cx="11555605" cy="1325563"/>
          </a:xfrm>
        </p:spPr>
        <p:txBody>
          <a:bodyPr/>
          <a:lstStyle/>
          <a:p>
            <a:pPr algn="ctr"/>
            <a:r>
              <a:rPr lang="hu-HU" dirty="0"/>
              <a:t>Összefoglaló</a:t>
            </a:r>
            <a:r>
              <a:rPr lang="en-US" dirty="0"/>
              <a:t> </a:t>
            </a:r>
            <a:r>
              <a:rPr lang="en-US" dirty="0" err="1"/>
              <a:t>Sz</a:t>
            </a:r>
            <a:r>
              <a:rPr lang="hu-HU" dirty="0" err="1"/>
              <a:t>ékelyföld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6E90E7-542F-49F1-B09B-8D5C93DE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036948"/>
            <a:ext cx="11555605" cy="5288438"/>
          </a:xfrm>
        </p:spPr>
        <p:txBody>
          <a:bodyPr>
            <a:normAutofit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Parcellák több rétegű digitalizálása (telekönyv, APIA, reális megművelt terület)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Talajvizsgálatok amelyek segítségével csökkenteni lehet a kijuttatott műtrágya mennyiséget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Management képesség fejlesztése a gazdaságokban, költségekre való odafigyelés, IT rendszerek, amiben tudják követni a kiadásokat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Döntéstámogató IT rendszer megvalósítása, valamint egy tudásközpont létrehozása, melyek segítségével a gazdák költséghatékonyan növelhetik meg terményhozamukat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Permetezések optimalizálása a meteorológiai adatok és a növény pontosabb vizsgálata alapján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rendszerekkel támogatni az egészséges termékek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promoválását</a:t>
            </a: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előkészítéséről minél több ellenőrizhető információt adni a fogyasztónak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Precíziós mezőgazdaság támogatása képzésekkel, az új technológiák megismertetésével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termelő szövetkezetek támogatása, alakulásának ösztönzése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41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30B754-AFB0-4BA0-AC7F-154C7490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47" y="365125"/>
            <a:ext cx="11555605" cy="3063875"/>
          </a:xfrm>
        </p:spPr>
        <p:txBody>
          <a:bodyPr/>
          <a:lstStyle/>
          <a:p>
            <a:pPr algn="ctr"/>
            <a:r>
              <a:rPr lang="hu-HU" dirty="0"/>
              <a:t>Köszönöm megtisztelő figyelmüket!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5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08C249-D764-4B2E-B876-045D50AB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precíziós gazdálkodás fogalma</a:t>
            </a:r>
            <a:br>
              <a:rPr lang="hu-HU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6A9AEB-6D3F-42FF-81BE-DE1CF2D88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A </a:t>
            </a: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gazdálkodás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mezőgazdaság</a:t>
            </a:r>
            <a:r>
              <a:rPr lang="en-US" sz="2000" dirty="0"/>
              <a:t> </a:t>
            </a:r>
            <a:r>
              <a:rPr lang="en-US" sz="2000" dirty="0" err="1"/>
              <a:t>kifejezés</a:t>
            </a:r>
            <a:r>
              <a:rPr lang="en-US" sz="2000" dirty="0"/>
              <a:t> (</a:t>
            </a:r>
            <a:r>
              <a:rPr lang="en-US" sz="2000" dirty="0" err="1"/>
              <a:t>angolul</a:t>
            </a:r>
            <a:r>
              <a:rPr lang="en-US" sz="2000" dirty="0"/>
              <a:t> Precision Farming </a:t>
            </a:r>
            <a:r>
              <a:rPr lang="en-US" sz="2000" dirty="0" err="1"/>
              <a:t>vagy</a:t>
            </a:r>
            <a:r>
              <a:rPr lang="en-US" sz="2000" dirty="0"/>
              <a:t> Precision Agriculture) </a:t>
            </a:r>
            <a:r>
              <a:rPr lang="en-US" sz="2000" dirty="0" err="1"/>
              <a:t>alatt</a:t>
            </a:r>
            <a:r>
              <a:rPr lang="en-US" sz="2000" dirty="0"/>
              <a:t> </a:t>
            </a:r>
            <a:r>
              <a:rPr lang="en-US" sz="2000" dirty="0" err="1"/>
              <a:t>kezdetben</a:t>
            </a:r>
            <a:r>
              <a:rPr lang="en-US" sz="2000" dirty="0"/>
              <a:t> </a:t>
            </a:r>
            <a:r>
              <a:rPr lang="en-US" sz="2000" dirty="0" err="1"/>
              <a:t>csak</a:t>
            </a:r>
            <a:r>
              <a:rPr lang="en-US" sz="2000" dirty="0"/>
              <a:t> a </a:t>
            </a:r>
            <a:r>
              <a:rPr lang="en-US" sz="2000" dirty="0" err="1"/>
              <a:t>szántóföldi</a:t>
            </a:r>
            <a:r>
              <a:rPr lang="en-US" sz="2000" dirty="0"/>
              <a:t> </a:t>
            </a:r>
            <a:r>
              <a:rPr lang="en-US" sz="2000" dirty="0" err="1"/>
              <a:t>növénytermesztést</a:t>
            </a:r>
            <a:r>
              <a:rPr lang="en-US" sz="2000" dirty="0"/>
              <a:t> </a:t>
            </a:r>
            <a:r>
              <a:rPr lang="en-US" sz="2000" dirty="0" err="1"/>
              <a:t>értették</a:t>
            </a:r>
            <a:r>
              <a:rPr lang="en-US" sz="2000" dirty="0"/>
              <a:t>, </a:t>
            </a:r>
            <a:r>
              <a:rPr lang="en-US" sz="2000" dirty="0" err="1"/>
              <a:t>jelenleg</a:t>
            </a:r>
            <a:r>
              <a:rPr lang="en-US" sz="2000" dirty="0"/>
              <a:t> </a:t>
            </a:r>
            <a:r>
              <a:rPr lang="en-US" sz="2000" dirty="0" err="1"/>
              <a:t>azon</a:t>
            </a:r>
            <a:r>
              <a:rPr lang="en-US" sz="2000" dirty="0"/>
              <a:t>- ban </a:t>
            </a:r>
            <a:r>
              <a:rPr lang="en-US" sz="2000" dirty="0" err="1"/>
              <a:t>már</a:t>
            </a:r>
            <a:r>
              <a:rPr lang="en-US" sz="2000" dirty="0"/>
              <a:t> a </a:t>
            </a:r>
            <a:r>
              <a:rPr lang="en-US" sz="2000" dirty="0" err="1"/>
              <a:t>kertészeti</a:t>
            </a:r>
            <a:r>
              <a:rPr lang="en-US" sz="2000" dirty="0"/>
              <a:t> </a:t>
            </a:r>
            <a:r>
              <a:rPr lang="en-US" sz="2000" dirty="0" err="1"/>
              <a:t>alkalmazásokat</a:t>
            </a:r>
            <a:r>
              <a:rPr lang="en-US" sz="2000" dirty="0"/>
              <a:t> (Precision Horticulture, P. Viticulture), </a:t>
            </a:r>
            <a:r>
              <a:rPr lang="en-US" sz="2000" dirty="0" err="1"/>
              <a:t>valamint</a:t>
            </a:r>
            <a:r>
              <a:rPr lang="en-US" sz="2000" dirty="0"/>
              <a:t> a </a:t>
            </a: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állattenyésztést</a:t>
            </a:r>
            <a:r>
              <a:rPr lang="en-US" sz="2000" dirty="0"/>
              <a:t> (P. Livestock Farming) is </a:t>
            </a:r>
            <a:r>
              <a:rPr lang="en-US" sz="2000" dirty="0" err="1"/>
              <a:t>magában</a:t>
            </a:r>
            <a:r>
              <a:rPr lang="en-US" sz="2000" dirty="0"/>
              <a:t> </a:t>
            </a:r>
            <a:r>
              <a:rPr lang="en-US" sz="2000" dirty="0" err="1"/>
              <a:t>foglalja</a:t>
            </a:r>
            <a:r>
              <a:rPr lang="en-US" sz="2000" dirty="0"/>
              <a:t>.</a:t>
            </a:r>
            <a:endParaRPr lang="hu-HU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A precíziós gazdálkodás a speciális gépek és az informatikai háttér miatt is nagy beruházásigényű, ugyanakkor nem szükséges minden elemét egyszerre bevezetni, lehetőség van a hagyományos gaz- </a:t>
            </a:r>
            <a:r>
              <a:rPr lang="hu-HU" sz="2000" dirty="0" err="1"/>
              <a:t>dálkodás</a:t>
            </a:r>
            <a:r>
              <a:rPr lang="hu-HU" sz="2000" dirty="0"/>
              <a:t> és a teljesen precíziós megoldásokra alapozott rendszer közötti fokozatos átállásra.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A leggyakrabban használt szinonimái egyes részfunkciókat emelnek ki, például</a:t>
            </a:r>
          </a:p>
          <a:p>
            <a:pPr marL="114300" indent="0">
              <a:buNone/>
            </a:pPr>
            <a:r>
              <a:rPr lang="hu-HU" sz="2000" dirty="0"/>
              <a:t>•	helyspecifikus gazdálkodás (site </a:t>
            </a:r>
            <a:r>
              <a:rPr lang="hu-HU" sz="2000" dirty="0" err="1"/>
              <a:t>specific</a:t>
            </a:r>
            <a:r>
              <a:rPr lang="hu-HU" sz="2000" dirty="0"/>
              <a:t> </a:t>
            </a:r>
            <a:r>
              <a:rPr lang="hu-HU" sz="2000" dirty="0" err="1"/>
              <a:t>production</a:t>
            </a:r>
            <a:r>
              <a:rPr lang="hu-HU" sz="2000" dirty="0"/>
              <a:t>);</a:t>
            </a:r>
          </a:p>
          <a:p>
            <a:pPr marL="114300" indent="0">
              <a:buNone/>
            </a:pPr>
            <a:r>
              <a:rPr lang="hu-HU" sz="2000" dirty="0"/>
              <a:t>•	termőhelyhez alkalmazkodó technológia (site </a:t>
            </a:r>
            <a:r>
              <a:rPr lang="hu-HU" sz="2000" dirty="0" err="1"/>
              <a:t>specific</a:t>
            </a:r>
            <a:r>
              <a:rPr lang="hu-HU" sz="2000" dirty="0"/>
              <a:t> </a:t>
            </a:r>
            <a:r>
              <a:rPr lang="hu-HU" sz="2000" dirty="0" err="1"/>
              <a:t>technology</a:t>
            </a:r>
            <a:r>
              <a:rPr lang="hu-HU" sz="2000" dirty="0"/>
              <a:t>);</a:t>
            </a:r>
          </a:p>
          <a:p>
            <a:pPr marL="114300" indent="0">
              <a:buNone/>
            </a:pPr>
            <a:r>
              <a:rPr lang="hu-HU" sz="2000" dirty="0"/>
              <a:t>•	térben változó technológia (</a:t>
            </a:r>
            <a:r>
              <a:rPr lang="hu-HU" sz="2000" dirty="0" err="1"/>
              <a:t>spatial</a:t>
            </a:r>
            <a:r>
              <a:rPr lang="hu-HU" sz="2000" dirty="0"/>
              <a:t> </a:t>
            </a:r>
            <a:r>
              <a:rPr lang="hu-HU" sz="2000" dirty="0" err="1"/>
              <a:t>variable</a:t>
            </a:r>
            <a:r>
              <a:rPr lang="hu-HU" sz="2000" dirty="0"/>
              <a:t> </a:t>
            </a:r>
            <a:r>
              <a:rPr lang="hu-HU" sz="2000" dirty="0" err="1"/>
              <a:t>technology</a:t>
            </a:r>
            <a:r>
              <a:rPr lang="hu-HU" sz="2000" dirty="0"/>
              <a:t>);</a:t>
            </a:r>
          </a:p>
          <a:p>
            <a:pPr marL="114300" indent="0">
              <a:buNone/>
            </a:pPr>
            <a:r>
              <a:rPr lang="hu-HU" sz="2000" dirty="0"/>
              <a:t>•	változtatható/differenciált kijuttatási technológia (</a:t>
            </a:r>
            <a:r>
              <a:rPr lang="hu-HU" sz="2000" dirty="0" err="1"/>
              <a:t>variable</a:t>
            </a:r>
            <a:r>
              <a:rPr lang="hu-HU" sz="2000" dirty="0"/>
              <a:t> </a:t>
            </a:r>
            <a:r>
              <a:rPr lang="hu-HU" sz="2000" dirty="0" err="1"/>
              <a:t>rate</a:t>
            </a:r>
            <a:r>
              <a:rPr lang="hu-HU" sz="2000" dirty="0"/>
              <a:t> </a:t>
            </a:r>
            <a:r>
              <a:rPr lang="hu-HU" sz="2000" dirty="0" err="1"/>
              <a:t>technology</a:t>
            </a:r>
            <a:r>
              <a:rPr lang="hu-HU" sz="2000" dirty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3046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2034C9-CF7A-4552-B7C0-2FCF08F67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precíziós gazdálkodás tartalma</a:t>
            </a:r>
            <a:br>
              <a:rPr lang="hu-HU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F19347-0C90-4F4F-B6E4-9A4705003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47" y="1338606"/>
            <a:ext cx="11555605" cy="4838357"/>
          </a:xfrm>
        </p:spPr>
        <p:txBody>
          <a:bodyPr>
            <a:normAutofit/>
          </a:bodyPr>
          <a:lstStyle/>
          <a:p>
            <a:r>
              <a:rPr lang="en-US" sz="2000" dirty="0"/>
              <a:t>A </a:t>
            </a:r>
            <a:r>
              <a:rPr lang="en-US" sz="2000" dirty="0" err="1"/>
              <a:t>különböző</a:t>
            </a:r>
            <a:r>
              <a:rPr lang="en-US" sz="2000" dirty="0"/>
              <a:t> </a:t>
            </a:r>
            <a:r>
              <a:rPr lang="en-US" sz="2000" dirty="0" err="1"/>
              <a:t>szenzorok</a:t>
            </a:r>
            <a:r>
              <a:rPr lang="en-US" sz="2000" dirty="0"/>
              <a:t> </a:t>
            </a:r>
            <a:r>
              <a:rPr lang="en-US" sz="2000" dirty="0" err="1"/>
              <a:t>adatainak</a:t>
            </a:r>
            <a:r>
              <a:rPr lang="en-US" sz="2000" dirty="0"/>
              <a:t> </a:t>
            </a:r>
            <a:r>
              <a:rPr lang="en-US" sz="2000" dirty="0" err="1"/>
              <a:t>összekapcsolása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automatizálás</a:t>
            </a:r>
            <a:r>
              <a:rPr lang="en-US" sz="2000" dirty="0"/>
              <a:t> </a:t>
            </a:r>
            <a:r>
              <a:rPr lang="en-US" sz="2000" dirty="0" err="1"/>
              <a:t>növekedése</a:t>
            </a:r>
            <a:r>
              <a:rPr lang="en-US" sz="2000" dirty="0"/>
              <a:t> </a:t>
            </a:r>
            <a:r>
              <a:rPr lang="en-US" sz="2000" dirty="0" err="1"/>
              <a:t>miatt</a:t>
            </a:r>
            <a:r>
              <a:rPr lang="en-US" sz="2000" dirty="0"/>
              <a:t> </a:t>
            </a:r>
            <a:r>
              <a:rPr lang="en-US" sz="2000" dirty="0" err="1"/>
              <a:t>újabb</a:t>
            </a:r>
            <a:r>
              <a:rPr lang="en-US" sz="2000" dirty="0"/>
              <a:t> </a:t>
            </a:r>
            <a:r>
              <a:rPr lang="en-US" sz="2000" dirty="0" err="1"/>
              <a:t>publikációkban</a:t>
            </a:r>
            <a:r>
              <a:rPr lang="en-US" sz="2000" dirty="0"/>
              <a:t> </a:t>
            </a:r>
            <a:r>
              <a:rPr lang="en-US" sz="2000" dirty="0" err="1"/>
              <a:t>megjelent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okos</a:t>
            </a:r>
            <a:r>
              <a:rPr lang="en-US" sz="2000" dirty="0"/>
              <a:t> </a:t>
            </a:r>
            <a:r>
              <a:rPr lang="en-US" sz="2000" dirty="0" err="1"/>
              <a:t>gazdálkodás</a:t>
            </a:r>
            <a:r>
              <a:rPr lang="en-US" sz="2000" dirty="0"/>
              <a:t> (smart farming) </a:t>
            </a:r>
            <a:r>
              <a:rPr lang="en-US" sz="2000" dirty="0" err="1"/>
              <a:t>fogalma</a:t>
            </a:r>
            <a:r>
              <a:rPr lang="en-US" sz="2000" dirty="0"/>
              <a:t> is, </a:t>
            </a:r>
            <a:r>
              <a:rPr lang="en-US" sz="2000" dirty="0" err="1"/>
              <a:t>amelyet</a:t>
            </a:r>
            <a:r>
              <a:rPr lang="en-US" sz="2000" dirty="0"/>
              <a:t> </a:t>
            </a:r>
            <a:r>
              <a:rPr lang="en-US" sz="2000" dirty="0" err="1"/>
              <a:t>néhányan</a:t>
            </a:r>
            <a:r>
              <a:rPr lang="en-US" sz="2000" dirty="0"/>
              <a:t> </a:t>
            </a:r>
            <a:r>
              <a:rPr lang="en-US" sz="2000" dirty="0" err="1"/>
              <a:t>már</a:t>
            </a:r>
            <a:r>
              <a:rPr lang="en-US" sz="2000" dirty="0"/>
              <a:t> a </a:t>
            </a: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mezőgazdaság</a:t>
            </a:r>
            <a:r>
              <a:rPr lang="en-US" sz="2000" dirty="0"/>
              <a:t> </a:t>
            </a:r>
            <a:r>
              <a:rPr lang="en-US" sz="2000" dirty="0" err="1"/>
              <a:t>szinonimájaként</a:t>
            </a:r>
            <a:r>
              <a:rPr lang="en-US" sz="2000" dirty="0"/>
              <a:t> </a:t>
            </a:r>
            <a:r>
              <a:rPr lang="en-US" sz="2000" dirty="0" err="1"/>
              <a:t>használnak</a:t>
            </a:r>
            <a:r>
              <a:rPr lang="en-US" sz="2000" dirty="0"/>
              <a:t>.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gazdasági</a:t>
            </a:r>
            <a:r>
              <a:rPr lang="en-US" sz="2000" dirty="0"/>
              <a:t> </a:t>
            </a:r>
            <a:r>
              <a:rPr lang="en-US" sz="2000" dirty="0" err="1"/>
              <a:t>célok</a:t>
            </a:r>
            <a:r>
              <a:rPr lang="en-US" sz="2000" dirty="0"/>
              <a:t> </a:t>
            </a:r>
            <a:r>
              <a:rPr lang="en-US" sz="2000" dirty="0" err="1"/>
              <a:t>mellett</a:t>
            </a:r>
            <a:r>
              <a:rPr lang="en-US" sz="2000" dirty="0"/>
              <a:t> a </a:t>
            </a: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gazdálkodás</a:t>
            </a:r>
            <a:r>
              <a:rPr lang="en-US" sz="2000" dirty="0"/>
              <a:t> </a:t>
            </a:r>
            <a:r>
              <a:rPr lang="en-US" sz="2000" dirty="0" err="1"/>
              <a:t>társadalmi</a:t>
            </a:r>
            <a:r>
              <a:rPr lang="en-US" sz="2000" dirty="0"/>
              <a:t> </a:t>
            </a:r>
            <a:r>
              <a:rPr lang="en-US" sz="2000" dirty="0" err="1"/>
              <a:t>célokat</a:t>
            </a:r>
            <a:r>
              <a:rPr lang="en-US" sz="2000" dirty="0"/>
              <a:t> is </a:t>
            </a:r>
            <a:r>
              <a:rPr lang="en-US" sz="2000" dirty="0" err="1"/>
              <a:t>szolgál</a:t>
            </a:r>
            <a:r>
              <a:rPr lang="en-US" sz="2000" dirty="0"/>
              <a:t>, </a:t>
            </a:r>
            <a:r>
              <a:rPr lang="en-US" sz="2000" dirty="0" err="1"/>
              <a:t>egyrészt</a:t>
            </a:r>
            <a:r>
              <a:rPr lang="en-US" sz="2000" dirty="0"/>
              <a:t> a </a:t>
            </a:r>
            <a:r>
              <a:rPr lang="en-US" sz="2000" dirty="0" err="1"/>
              <a:t>növekvő</a:t>
            </a:r>
            <a:r>
              <a:rPr lang="en-US" sz="2000" dirty="0"/>
              <a:t> </a:t>
            </a:r>
            <a:r>
              <a:rPr lang="en-US" sz="2000" dirty="0" err="1"/>
              <a:t>élelmiszer-minőség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-</a:t>
            </a:r>
            <a:r>
              <a:rPr lang="en-US" sz="2000" dirty="0" err="1"/>
              <a:t>biztonság</a:t>
            </a:r>
            <a:r>
              <a:rPr lang="en-US" sz="2000" dirty="0"/>
              <a:t>, </a:t>
            </a:r>
            <a:r>
              <a:rPr lang="en-US" sz="2000" dirty="0" err="1"/>
              <a:t>másrészt</a:t>
            </a:r>
            <a:r>
              <a:rPr lang="en-US" sz="2000" dirty="0"/>
              <a:t> a </a:t>
            </a:r>
            <a:r>
              <a:rPr lang="en-US" sz="2000" dirty="0" err="1"/>
              <a:t>csökkenő</a:t>
            </a:r>
            <a:r>
              <a:rPr lang="en-US" sz="2000" dirty="0"/>
              <a:t> </a:t>
            </a:r>
            <a:r>
              <a:rPr lang="en-US" sz="2000" dirty="0" err="1"/>
              <a:t>környezetterhelés</a:t>
            </a:r>
            <a:r>
              <a:rPr lang="en-US" sz="2000" dirty="0"/>
              <a:t>.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technológia</a:t>
            </a:r>
            <a:r>
              <a:rPr lang="en-US" sz="2000" dirty="0"/>
              <a:t> </a:t>
            </a:r>
            <a:r>
              <a:rPr lang="en-US" sz="2000" dirty="0" err="1"/>
              <a:t>sikeres</a:t>
            </a:r>
            <a:r>
              <a:rPr lang="en-US" sz="2000" dirty="0"/>
              <a:t> </a:t>
            </a:r>
            <a:r>
              <a:rPr lang="en-US" sz="2000" dirty="0" err="1"/>
              <a:t>alkalmazásához</a:t>
            </a:r>
            <a:r>
              <a:rPr lang="en-US" sz="2000" dirty="0"/>
              <a:t> </a:t>
            </a:r>
            <a:r>
              <a:rPr lang="en-US" sz="2000" dirty="0" err="1"/>
              <a:t>azonban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en-US" sz="2000" dirty="0"/>
              <a:t> </a:t>
            </a:r>
            <a:r>
              <a:rPr lang="en-US" sz="2000" dirty="0" err="1"/>
              <a:t>elég</a:t>
            </a:r>
            <a:r>
              <a:rPr lang="en-US" sz="2000" dirty="0"/>
              <a:t> a </a:t>
            </a:r>
            <a:r>
              <a:rPr lang="en-US" sz="2000" dirty="0" err="1"/>
              <a:t>technikai</a:t>
            </a:r>
            <a:r>
              <a:rPr lang="en-US" sz="2000" dirty="0"/>
              <a:t> </a:t>
            </a:r>
            <a:r>
              <a:rPr lang="en-US" sz="2000" dirty="0" err="1"/>
              <a:t>háttér</a:t>
            </a:r>
            <a:r>
              <a:rPr lang="en-US" sz="2000" dirty="0"/>
              <a:t> </a:t>
            </a:r>
            <a:r>
              <a:rPr lang="en-US" sz="2000" dirty="0" err="1"/>
              <a:t>biztosítása</a:t>
            </a:r>
            <a:r>
              <a:rPr lang="en-US" sz="2000" dirty="0"/>
              <a:t>, </a:t>
            </a:r>
            <a:r>
              <a:rPr lang="en-US" sz="2000" dirty="0" err="1"/>
              <a:t>szükséges</a:t>
            </a:r>
            <a:r>
              <a:rPr lang="en-US" sz="2000" dirty="0"/>
              <a:t> a </a:t>
            </a:r>
            <a:r>
              <a:rPr lang="en-US" sz="2000" dirty="0" err="1"/>
              <a:t>gazdálkodó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a </a:t>
            </a:r>
            <a:r>
              <a:rPr lang="en-US" sz="2000" dirty="0" err="1"/>
              <a:t>technológiában</a:t>
            </a:r>
            <a:r>
              <a:rPr lang="en-US" sz="2000" dirty="0"/>
              <a:t> </a:t>
            </a:r>
            <a:r>
              <a:rPr lang="en-US" sz="2000" dirty="0" err="1"/>
              <a:t>érintett</a:t>
            </a:r>
            <a:r>
              <a:rPr lang="en-US" sz="2000" dirty="0"/>
              <a:t> </a:t>
            </a:r>
            <a:r>
              <a:rPr lang="en-US" sz="2000" dirty="0" err="1"/>
              <a:t>személyek</a:t>
            </a:r>
            <a:r>
              <a:rPr lang="en-US" sz="2000" dirty="0"/>
              <a:t> </a:t>
            </a:r>
            <a:r>
              <a:rPr lang="en-US" sz="2000" dirty="0" err="1"/>
              <a:t>szemléletváltása</a:t>
            </a:r>
            <a:r>
              <a:rPr lang="en-US" sz="2000" dirty="0"/>
              <a:t>, </a:t>
            </a:r>
            <a:r>
              <a:rPr lang="en-US" sz="2000" dirty="0" err="1"/>
              <a:t>szaktudása</a:t>
            </a:r>
            <a:r>
              <a:rPr lang="en-US" sz="2000" dirty="0"/>
              <a:t>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legtöbb</a:t>
            </a:r>
            <a:r>
              <a:rPr lang="en-US" sz="2000" dirty="0"/>
              <a:t> </a:t>
            </a:r>
            <a:r>
              <a:rPr lang="en-US" sz="2000" dirty="0" err="1"/>
              <a:t>esetben</a:t>
            </a:r>
            <a:r>
              <a:rPr lang="en-US" sz="2000" dirty="0"/>
              <a:t> a </a:t>
            </a:r>
            <a:r>
              <a:rPr lang="en-US" sz="2000" dirty="0" err="1"/>
              <a:t>szaktanácsadói</a:t>
            </a:r>
            <a:r>
              <a:rPr lang="en-US" sz="2000" dirty="0"/>
              <a:t> </a:t>
            </a:r>
            <a:r>
              <a:rPr lang="en-US" sz="2000" dirty="0" err="1"/>
              <a:t>háttér</a:t>
            </a:r>
            <a:r>
              <a:rPr lang="en-US" sz="2000" dirty="0"/>
              <a:t> </a:t>
            </a:r>
            <a:r>
              <a:rPr lang="en-US" sz="2000" dirty="0" err="1"/>
              <a:t>igénybevétele</a:t>
            </a:r>
            <a:r>
              <a:rPr lang="en-US" sz="2000" dirty="0"/>
              <a:t>.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precíziós</a:t>
            </a:r>
            <a:r>
              <a:rPr lang="en-US" sz="2000" dirty="0"/>
              <a:t> </a:t>
            </a:r>
            <a:r>
              <a:rPr lang="en-US" sz="2000" dirty="0" err="1"/>
              <a:t>gazdálkodók</a:t>
            </a:r>
            <a:r>
              <a:rPr lang="en-US" sz="2000" dirty="0"/>
              <a:t> </a:t>
            </a:r>
            <a:r>
              <a:rPr lang="en-US" sz="2000" dirty="0" err="1"/>
              <a:t>számára</a:t>
            </a:r>
            <a:r>
              <a:rPr lang="en-US" sz="2000" dirty="0"/>
              <a:t> </a:t>
            </a:r>
            <a:r>
              <a:rPr lang="en-US" sz="2000" dirty="0" err="1"/>
              <a:t>készített</a:t>
            </a:r>
            <a:r>
              <a:rPr lang="en-US" sz="2000" dirty="0"/>
              <a:t> </a:t>
            </a:r>
            <a:r>
              <a:rPr lang="en-US" sz="2000" dirty="0" err="1"/>
              <a:t>szoftverek</a:t>
            </a:r>
            <a:r>
              <a:rPr lang="en-US" sz="2000" dirty="0"/>
              <a:t> </a:t>
            </a:r>
            <a:r>
              <a:rPr lang="en-US" sz="2000" dirty="0" err="1"/>
              <a:t>lehetővé</a:t>
            </a:r>
            <a:r>
              <a:rPr lang="en-US" sz="2000" dirty="0"/>
              <a:t> </a:t>
            </a:r>
            <a:r>
              <a:rPr lang="en-US" sz="2000" dirty="0" err="1"/>
              <a:t>teszik</a:t>
            </a:r>
            <a:r>
              <a:rPr lang="en-US" sz="2000" dirty="0"/>
              <a:t> </a:t>
            </a:r>
            <a:r>
              <a:rPr lang="en-US" sz="2000" dirty="0" err="1"/>
              <a:t>az</a:t>
            </a:r>
            <a:r>
              <a:rPr lang="en-US" sz="2000" dirty="0"/>
              <a:t> </a:t>
            </a:r>
            <a:r>
              <a:rPr lang="en-US" sz="2000" dirty="0" err="1"/>
              <a:t>elvégzett</a:t>
            </a:r>
            <a:r>
              <a:rPr lang="en-US" sz="2000" dirty="0"/>
              <a:t> </a:t>
            </a:r>
            <a:r>
              <a:rPr lang="en-US" sz="2000" dirty="0" err="1"/>
              <a:t>munkák</a:t>
            </a:r>
            <a:r>
              <a:rPr lang="en-US" sz="2000" dirty="0"/>
              <a:t> </a:t>
            </a:r>
            <a:r>
              <a:rPr lang="en-US" sz="2000" dirty="0" err="1"/>
              <a:t>dokumentálását</a:t>
            </a:r>
            <a:r>
              <a:rPr lang="en-US" sz="2000" dirty="0"/>
              <a:t> is. </a:t>
            </a:r>
            <a:r>
              <a:rPr lang="en-US" sz="2000" dirty="0" err="1"/>
              <a:t>Ezek</a:t>
            </a:r>
            <a:r>
              <a:rPr lang="en-US" sz="2000" dirty="0"/>
              <a:t> </a:t>
            </a:r>
            <a:r>
              <a:rPr lang="en-US" sz="2000" dirty="0" err="1"/>
              <a:t>segítségével</a:t>
            </a:r>
            <a:r>
              <a:rPr lang="en-US" sz="2000" dirty="0"/>
              <a:t> a </a:t>
            </a:r>
            <a:r>
              <a:rPr lang="en-US" sz="2000" dirty="0" err="1"/>
              <a:t>munkavégzés</a:t>
            </a:r>
            <a:r>
              <a:rPr lang="en-US" sz="2000" dirty="0"/>
              <a:t> </a:t>
            </a:r>
            <a:r>
              <a:rPr lang="en-US" sz="2000" dirty="0" err="1"/>
              <a:t>közben</a:t>
            </a:r>
            <a:r>
              <a:rPr lang="en-US" sz="2000" dirty="0"/>
              <a:t> </a:t>
            </a:r>
            <a:r>
              <a:rPr lang="en-US" sz="2000" dirty="0" err="1"/>
              <a:t>rögzített</a:t>
            </a:r>
            <a:r>
              <a:rPr lang="en-US" sz="2000" dirty="0"/>
              <a:t> </a:t>
            </a:r>
            <a:r>
              <a:rPr lang="en-US" sz="2000" dirty="0" err="1"/>
              <a:t>adatok</a:t>
            </a:r>
            <a:r>
              <a:rPr lang="en-US" sz="2000" dirty="0"/>
              <a:t> </a:t>
            </a:r>
            <a:r>
              <a:rPr lang="en-US" sz="2000" dirty="0" err="1"/>
              <a:t>automatikusan</a:t>
            </a:r>
            <a:r>
              <a:rPr lang="en-US" sz="2000" dirty="0"/>
              <a:t> </a:t>
            </a:r>
            <a:r>
              <a:rPr lang="en-US" sz="2000" dirty="0" err="1"/>
              <a:t>bekerülnek</a:t>
            </a:r>
            <a:r>
              <a:rPr lang="en-US" sz="2000" dirty="0"/>
              <a:t> a </a:t>
            </a:r>
            <a:r>
              <a:rPr lang="en-US" sz="2000" dirty="0" err="1"/>
              <a:t>táblatörzskönyvbe</a:t>
            </a:r>
            <a:r>
              <a:rPr lang="en-US" sz="2000" dirty="0"/>
              <a:t> </a:t>
            </a:r>
            <a:r>
              <a:rPr lang="en-US" sz="2000" dirty="0" err="1"/>
              <a:t>vagy</a:t>
            </a:r>
            <a:r>
              <a:rPr lang="en-US" sz="2000" dirty="0"/>
              <a:t> </a:t>
            </a:r>
            <a:r>
              <a:rPr lang="en-US" sz="2000" dirty="0" err="1"/>
              <a:t>gazdálkodási</a:t>
            </a:r>
            <a:r>
              <a:rPr lang="en-US" sz="2000" dirty="0"/>
              <a:t> </a:t>
            </a:r>
            <a:r>
              <a:rPr lang="en-US" sz="2000" dirty="0" err="1"/>
              <a:t>naplóba</a:t>
            </a:r>
            <a:r>
              <a:rPr lang="en-US" sz="2000" dirty="0"/>
              <a:t>, </a:t>
            </a:r>
            <a:r>
              <a:rPr lang="en-US" sz="2000" dirty="0" err="1"/>
              <a:t>könnyen</a:t>
            </a:r>
            <a:r>
              <a:rPr lang="en-US" sz="2000" dirty="0"/>
              <a:t> </a:t>
            </a:r>
            <a:r>
              <a:rPr lang="en-US" sz="2000" dirty="0" err="1"/>
              <a:t>integrálhatók</a:t>
            </a:r>
            <a:r>
              <a:rPr lang="en-US" sz="2000" dirty="0"/>
              <a:t> </a:t>
            </a:r>
            <a:r>
              <a:rPr lang="en-US" sz="2000" dirty="0" err="1"/>
              <a:t>egy</a:t>
            </a:r>
            <a:r>
              <a:rPr lang="en-US" sz="2000" dirty="0"/>
              <a:t> </a:t>
            </a:r>
            <a:r>
              <a:rPr lang="en-US" sz="2000" dirty="0" err="1"/>
              <a:t>vezetői</a:t>
            </a:r>
            <a:r>
              <a:rPr lang="en-US" sz="2000" dirty="0"/>
              <a:t> </a:t>
            </a:r>
            <a:r>
              <a:rPr lang="en-US" sz="2000" dirty="0" err="1"/>
              <a:t>információs</a:t>
            </a:r>
            <a:r>
              <a:rPr lang="en-US" sz="2000" dirty="0"/>
              <a:t> </a:t>
            </a:r>
            <a:r>
              <a:rPr lang="en-US" sz="2000" dirty="0" err="1"/>
              <a:t>rendszerbe</a:t>
            </a:r>
            <a:r>
              <a:rPr lang="en-US" sz="2000" dirty="0"/>
              <a:t>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9343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ADACF6-D58F-4A94-84FA-0BA0DEF32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3600" dirty="0"/>
              <a:t>A jármű </a:t>
            </a:r>
            <a:r>
              <a:rPr lang="hu-HU" sz="3600" dirty="0" smtClean="0"/>
              <a:t>navigációja, robotpilóta</a:t>
            </a:r>
            <a:r>
              <a:rPr lang="hu-HU" sz="3600" dirty="0"/>
              <a:t/>
            </a:r>
            <a:br>
              <a:rPr lang="hu-HU" sz="36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2ADF7E-DA4F-4FFC-8564-53BA0A938C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A tervezett útvonal követéséhez és a sorok megfelelő csatlakoztatásához a sorvezető, kormány- automatika, illetve robotpilóta alkalmazása ad segítséget. Pontosságuk és felhasználási lehetőségeik elsősorban az előző részben ismertetett GPS-korrekcióktól függ.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A navigációs rendszerek segítségével az egymás melletti sorok nagy pontossággal követhetők, minimális ráállási hibával. Így a munka során csökkenthető az átfedés, az elhasznált üzemanyag, a feleslegesen kijuttatott vetőmag, műtrágya vagy növényvédő szer.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/>
              <a:t>A nagy pontosságú (RTK) helymeghatározó rendszerrel felszerelt munkagépek évről évre néhány cm pontosan ugyanazt a nyomvonalat tudják végig járni. </a:t>
            </a:r>
            <a:endParaRPr lang="hu-HU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hu-HU" sz="2000" dirty="0" smtClean="0"/>
              <a:t>Robotpilóta alkalmazása: előnyök és hátrányok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921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0D2C05-3E4D-4513-9B1D-8143810D2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A robotpilóta alkalmazása Székelyföldön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DDA06CD-CD1C-4726-865D-A1FDD4CC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93130"/>
            <a:ext cx="12066308" cy="458383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u-HU" sz="1900" dirty="0"/>
              <a:t>Székelyföld nagyobb vagy már tagosított területein úgy gazdaságilag mint szakmailag,</a:t>
            </a:r>
          </a:p>
          <a:p>
            <a:pPr marL="114300" indent="0">
              <a:buNone/>
            </a:pPr>
            <a:r>
              <a:rPr lang="hu-HU" sz="1900" dirty="0"/>
              <a:t>léteznek olyan farmok ahol felkészültek a digitalizálásra. </a:t>
            </a:r>
          </a:p>
          <a:p>
            <a:pPr marL="114300" indent="0">
              <a:buNone/>
            </a:pPr>
            <a:r>
              <a:rPr lang="hu-HU" sz="1900" dirty="0"/>
              <a:t>A technológia alkalmazható: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Kukorica, repce, szója, gabonafélék vetésnél precíziós vetőgéppel kombinálva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Burgonya ültésnél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Burgonya bakhátkészítésnél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Nagyobb területek műtrágyázásnál, permetezésénél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u-HU" sz="1900" dirty="0"/>
              <a:t>Aratáskor</a:t>
            </a:r>
          </a:p>
          <a:p>
            <a:pPr marL="114300" indent="0">
              <a:buNone/>
            </a:pPr>
            <a:r>
              <a:rPr lang="hu-HU" sz="1400" b="1" dirty="0"/>
              <a:t>                                                                                                * </a:t>
            </a:r>
            <a:r>
              <a:rPr lang="hu-HU" sz="2000" b="1" dirty="0"/>
              <a:t>Robotpilóta alkalmazása kukoricavetésnél</a:t>
            </a:r>
          </a:p>
          <a:p>
            <a:pPr marL="114300" indent="0">
              <a:buNone/>
            </a:pPr>
            <a:r>
              <a:rPr lang="hu-HU" sz="2000" b="1" dirty="0"/>
              <a:t>                                                                                     (</a:t>
            </a:r>
            <a:r>
              <a:rPr lang="hu-HU" sz="2000" b="1" dirty="0" err="1"/>
              <a:t>Sicland</a:t>
            </a:r>
            <a:r>
              <a:rPr lang="hu-HU" sz="2000" b="1" dirty="0"/>
              <a:t> Coop Szövetkezet fotója)  </a:t>
            </a:r>
            <a:endParaRPr lang="hu-HU" sz="1900" dirty="0"/>
          </a:p>
          <a:p>
            <a:pPr>
              <a:buFont typeface="Wingdings" panose="05000000000000000000" pitchFamily="2" charset="2"/>
              <a:buChar char="Ø"/>
            </a:pPr>
            <a:endParaRPr lang="hu-HU" dirty="0"/>
          </a:p>
          <a:p>
            <a:pPr>
              <a:buFont typeface="Wingdings" panose="05000000000000000000" pitchFamily="2" charset="2"/>
              <a:buChar char="Ø"/>
            </a:pPr>
            <a:endParaRPr lang="hu-HU" b="1" dirty="0"/>
          </a:p>
          <a:p>
            <a:pPr>
              <a:buFont typeface="Wingdings" panose="05000000000000000000" pitchFamily="2" charset="2"/>
              <a:buChar char="Ø"/>
            </a:pPr>
            <a:endParaRPr lang="hu-HU" b="1" dirty="0"/>
          </a:p>
          <a:p>
            <a:pPr>
              <a:buFont typeface="Wingdings" panose="05000000000000000000" pitchFamily="2" charset="2"/>
              <a:buChar char="Ø"/>
            </a:pPr>
            <a:endParaRPr lang="hu-HU" b="1" dirty="0"/>
          </a:p>
          <a:p>
            <a:pPr>
              <a:buFont typeface="Wingdings" panose="05000000000000000000" pitchFamily="2" charset="2"/>
              <a:buChar char="Ø"/>
            </a:pPr>
            <a:endParaRPr lang="hu-HU" b="1" dirty="0"/>
          </a:p>
        </p:txBody>
      </p:sp>
      <p:pic>
        <p:nvPicPr>
          <p:cNvPr id="5" name="Picture 4" descr="A picture containing ground, vehicle, control panel&#10;&#10;Description automatically generated">
            <a:extLst>
              <a:ext uri="{FF2B5EF4-FFF2-40B4-BE49-F238E27FC236}">
                <a16:creationId xmlns="" xmlns:a16="http://schemas.microsoft.com/office/drawing/2014/main" id="{02394EC6-6A91-4506-BC7E-81E44C5F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199" y="1798431"/>
            <a:ext cx="3246668" cy="43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93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3708</Words>
  <Application>Microsoft Macintosh PowerPoint</Application>
  <PresentationFormat>Widescreen</PresentationFormat>
  <Paragraphs>310</Paragraphs>
  <Slides>51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Calibri</vt:lpstr>
      <vt:lpstr>IKTJQM+Verdana</vt:lpstr>
      <vt:lpstr>Times New Roman</vt:lpstr>
      <vt:lpstr>Wingdings</vt:lpstr>
      <vt:lpstr>Arial</vt:lpstr>
      <vt:lpstr>Office-téma</vt:lpstr>
      <vt:lpstr>Precíziós szántóföldi növénytermesztés Székelyföldön</vt:lpstr>
      <vt:lpstr>Tartalom</vt:lpstr>
      <vt:lpstr> Székelyföldi mezőgazdaság fejlesztések az IT segítségével </vt:lpstr>
      <vt:lpstr>Székelyföldi realitások Alacsony hektárszámú farmok és sok gazdaság</vt:lpstr>
      <vt:lpstr>Az informatika előnyei   </vt:lpstr>
      <vt:lpstr>A precíziós gazdálkodás fogalma </vt:lpstr>
      <vt:lpstr>A precíziós gazdálkodás tartalma </vt:lpstr>
      <vt:lpstr>A jármű navigációja, robotpilóta </vt:lpstr>
      <vt:lpstr>A robotpilóta alkalmazása Székelyföldön</vt:lpstr>
      <vt:lpstr>Gépüzemeltetés szoftverek Székelyföldön</vt:lpstr>
      <vt:lpstr>Növénytermesztésben alkalmazott technológiák  </vt:lpstr>
      <vt:lpstr>Szántóföldi növénytermesztésben alkalmazott technológiák  </vt:lpstr>
      <vt:lpstr>Precíziós kertészet, állatenyésztés Székelyföldön</vt:lpstr>
      <vt:lpstr>A precíziós növénytermesztés elterjedtsége</vt:lpstr>
      <vt:lpstr>A precíziós gazdálkodás terjedése Székelyföldön  </vt:lpstr>
      <vt:lpstr>A szántóföldi precíziós gazdálkodás közgazdasági hatásai</vt:lpstr>
      <vt:lpstr>A precíziós növénytermesztés közgazdasági előnyei</vt:lpstr>
      <vt:lpstr>A precíziós növénytermesztés környezeti előnyei</vt:lpstr>
      <vt:lpstr>A precíziós növénytermesztés közgazdasági hátrányai</vt:lpstr>
      <vt:lpstr>A többletberuházás megtérülésének vizsgálata</vt:lpstr>
      <vt:lpstr>A szántóföldi növénytermesztésben alkalmazott precíziós technológia makrogazdasági hatásai</vt:lpstr>
      <vt:lpstr>Krumplitermelők lehetőségei a precíziós gazdálkodás világában </vt:lpstr>
      <vt:lpstr>Hol van a precíziós mezőgazdaság üzleti haszna a burgonyatermesztésben?</vt:lpstr>
      <vt:lpstr>A terméshozamok elemzésének kerete</vt:lpstr>
      <vt:lpstr>PM 1.0: Globális műholdas navigációs rendszerek (GNSS) és Automata vezérlés (CTF)</vt:lpstr>
      <vt:lpstr>PM 1.0+ GAOS modul használata útvonaltervezéshez</vt:lpstr>
      <vt:lpstr>PM 2.0: hozamtérképek</vt:lpstr>
      <vt:lpstr>PM 2.0: Növényi biomassza adatok a fényvisszaverődési szenzor rendszerekből, amelyek termésbiomassza-térképeket szolgáltatnak</vt:lpstr>
      <vt:lpstr>PM 2.0 monitoring: Műholdfelvétel (burgonya) termesztéséről</vt:lpstr>
      <vt:lpstr>PM 2.0: Talajszenzorok a talaj feltérképezésére</vt:lpstr>
      <vt:lpstr>PowerPoint Presentation</vt:lpstr>
      <vt:lpstr>PM 2.0: Változó arányú kijuttatás (VRA), adatok és döntéstámogatás:</vt:lpstr>
      <vt:lpstr>VRA algoritmus Reglone (standard) a burgonyahalmok elpusztításához</vt:lpstr>
      <vt:lpstr>VRA a gyakorlatban (2009)</vt:lpstr>
      <vt:lpstr>VRA feladattérkép a drón érzékelő rendszerből (2012) (Reglone feladattérkép (átlagosan 0,9 l/ha))</vt:lpstr>
      <vt:lpstr>Akkerweb </vt:lpstr>
      <vt:lpstr>A mező kiválasztása, biomassza adatok, VRA algoritmus és a feladat térképek használata</vt:lpstr>
      <vt:lpstr>Drónkép és adagolási térkép (2017) (50% feletti vegyszer csökkenés)</vt:lpstr>
      <vt:lpstr>További példák a PM 2.0+-ra (monitoring és VRA)</vt:lpstr>
      <vt:lpstr>PowerPoint Presentation</vt:lpstr>
      <vt:lpstr>PowerPoint Presentation</vt:lpstr>
      <vt:lpstr>A klorofil index-térképtől a N-utánpótlás feladattérképig</vt:lpstr>
      <vt:lpstr>Burgonyavész (Phytophtora) DSS és VRA térképek</vt:lpstr>
      <vt:lpstr>Négy PM 2.0 alkalmazás a burgonyában</vt:lpstr>
      <vt:lpstr>Technológia</vt:lpstr>
      <vt:lpstr>A PM 3.0 és 4.0 felé</vt:lpstr>
      <vt:lpstr>Következtetés a technológiák alkalmazásával kapcsolatban </vt:lpstr>
      <vt:lpstr>Az analitika a gazda helyére lép a végén ...?</vt:lpstr>
      <vt:lpstr>Összefoglaló Székelyföld </vt:lpstr>
      <vt:lpstr>Összefoglaló Székelyföld</vt:lpstr>
      <vt:lpstr>Köszönöm megtisztelő figyelmüket!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Precíziós szántóföldi növénytermesztés Székelyföldön</dc:title>
  <dc:creator>Péter Varga</dc:creator>
  <cp:lastModifiedBy>Microsoft Office User</cp:lastModifiedBy>
  <cp:revision>53</cp:revision>
  <cp:lastPrinted>2021-06-14T06:52:54Z</cp:lastPrinted>
  <dcterms:created xsi:type="dcterms:W3CDTF">2021-04-21T15:27:09Z</dcterms:created>
  <dcterms:modified xsi:type="dcterms:W3CDTF">2022-04-27T08:03:08Z</dcterms:modified>
</cp:coreProperties>
</file>