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j/YgChDxrHdlbjqiZlReiv6js5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748"/>
    <a:srgbClr val="C55A11"/>
    <a:srgbClr val="48895F"/>
    <a:srgbClr val="1C9E4A"/>
    <a:srgbClr val="06AB71"/>
    <a:srgbClr val="6AB46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5984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ctrTitle"/>
          </p:nvPr>
        </p:nvSpPr>
        <p:spPr>
          <a:xfrm>
            <a:off x="1363227" y="1416819"/>
            <a:ext cx="9144000" cy="1982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subTitle" idx="1"/>
          </p:nvPr>
        </p:nvSpPr>
        <p:spPr>
          <a:xfrm>
            <a:off x="1363230" y="3491508"/>
            <a:ext cx="9144000" cy="53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14" name="Google Shape;14;p3" descr="A képen szöveg látható&#10;&#10;Automatikusan generált leírá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" y="10049"/>
            <a:ext cx="3295859" cy="907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0041A-2E32-408B-B615-17896BC7ED61}" type="datetime1">
              <a:rPr lang="hu-HU" smtClean="0"/>
              <a:t>2021. 06. 14.</a:t>
            </a:fld>
            <a:endParaRPr lang="hu-HU" dirty="0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dirty="0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EE23CB-F662-424A-A008-36369C7BAB36}" type="slidenum">
              <a:rPr lang="hu-HU" altLang="hu-HU"/>
              <a:pPr/>
              <a:t>‹#›</a:t>
            </a:fld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57914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831850" y="996307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831850" y="3876032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569825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70495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>
  <p:cSld name="Összehasonlítá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21548" y="365125"/>
            <a:ext cx="1152350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172200" y="1909187"/>
            <a:ext cx="5672850" cy="58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6172200" y="2505075"/>
            <a:ext cx="567285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321548" y="1909187"/>
            <a:ext cx="5672852" cy="5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4"/>
          </p:nvPr>
        </p:nvSpPr>
        <p:spPr>
          <a:xfrm>
            <a:off x="321548" y="2505075"/>
            <a:ext cx="567285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1"/>
          </p:nvPr>
        </p:nvSpPr>
        <p:spPr>
          <a:xfrm rot="5400000">
            <a:off x="3923681" y="-1776509"/>
            <a:ext cx="4351338" cy="11555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21547" y="365125"/>
            <a:ext cx="1155560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9E4A"/>
              </a:buClr>
              <a:buSzPts val="3600"/>
              <a:buFont typeface="Calibri"/>
              <a:buNone/>
              <a:defRPr sz="36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21547" y="1825625"/>
            <a:ext cx="1155560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9E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9E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11686233" y="6486974"/>
            <a:ext cx="50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1C9E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 dirty="0"/>
          </a:p>
        </p:txBody>
      </p:sp>
      <p:pic>
        <p:nvPicPr>
          <p:cNvPr id="9" name="Google Shape;9;p2" descr="A képen szöveg látható&#10;&#10;Automatikusan generált leírás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19" y="6290227"/>
            <a:ext cx="2099090" cy="57782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 noChangeArrowheads="1"/>
          </p:cNvSpPr>
          <p:nvPr>
            <p:ph type="ctr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>
                <a:latin typeface="+mn-lt"/>
              </a:rPr>
              <a:t>Precíziós állattenyésztés</a:t>
            </a:r>
          </a:p>
        </p:txBody>
      </p:sp>
      <p:sp>
        <p:nvSpPr>
          <p:cNvPr id="2051" name="Alcím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r" eaLnBrk="1" hangingPunct="1"/>
            <a:endParaRPr lang="en-US" altLang="hu-HU" sz="3600" dirty="0"/>
          </a:p>
          <a:p>
            <a:pPr algn="r" eaLnBrk="1" hangingPunct="1"/>
            <a:r>
              <a:rPr lang="hu-HU" altLang="hu-HU" sz="3600" dirty="0"/>
              <a:t>Erdélyi adaptáció</a:t>
            </a:r>
          </a:p>
        </p:txBody>
      </p:sp>
    </p:spTree>
    <p:extLst>
      <p:ext uri="{BB962C8B-B14F-4D97-AF65-F5344CB8AC3E}">
        <p14:creationId xmlns:p14="http://schemas.microsoft.com/office/powerpoint/2010/main" val="58091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>
                <a:solidFill>
                  <a:srgbClr val="1C9748"/>
                </a:solidFill>
                <a:latin typeface="+mn-lt"/>
              </a:rPr>
              <a:t>Sertés</a:t>
            </a:r>
          </a:p>
        </p:txBody>
      </p:sp>
      <p:sp>
        <p:nvSpPr>
          <p:cNvPr id="11267" name="Szövegdoboz 6"/>
          <p:cNvSpPr txBox="1">
            <a:spLocks noChangeArrowheads="1"/>
          </p:cNvSpPr>
          <p:nvPr/>
        </p:nvSpPr>
        <p:spPr bwMode="auto">
          <a:xfrm>
            <a:off x="619125" y="1690688"/>
            <a:ext cx="98393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Több, mint 3-szoros csökkenés az elmúlt 30 évben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1990 és 2001 folyamatosan csökkent a létszám 12.003.384-ról (1990) 4.446.828-ra (2001)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2002-től enyhe növekedés (5.058.161) 2008-ig (6.173.682)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2008-tól folyamatosan csökken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Történelmi mélypont 3.834.136 sertés 2019-ben</a:t>
            </a:r>
            <a:endParaRPr lang="hu-HU" alt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Ké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8" y="3322638"/>
            <a:ext cx="77247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123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 noChangeArrowheads="1"/>
          </p:cNvSpPr>
          <p:nvPr>
            <p:ph type="title"/>
          </p:nvPr>
        </p:nvSpPr>
        <p:spPr>
          <a:xfrm>
            <a:off x="863367" y="365125"/>
            <a:ext cx="10515600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b="1" dirty="0">
                <a:solidFill>
                  <a:srgbClr val="1C9748"/>
                </a:solidFill>
              </a:rPr>
              <a:t>Sertés megyei lebontásban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695" y="2278630"/>
            <a:ext cx="10515600" cy="435133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Temes - 605.619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Brăila - 482.007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Arad - 208.309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Bihar - 164.395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Argeș - 158.624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Olt - 150.106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Buzău - 137.471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Dolj - 127.301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Szatmár - 122.258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Ialomița - 116.858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Neamț - 111.694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Vrancea - 105.016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Călărași - 104.926 </a:t>
            </a:r>
            <a:b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hu-H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Mezőgazdasági Minisztérium adatai alapján 2019-ben 739.000 de tonna sertés húst fogyasztottak, ebből csak 343-350.000  tonna származott belföldi állatoktól, a fennmaradó mennyiség importból származott.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A 30 megyében terjedő afrikai sertéspestis (ASP) hathatósan megtizedelte az állományokat </a:t>
            </a:r>
          </a:p>
        </p:txBody>
      </p:sp>
      <p:pic>
        <p:nvPicPr>
          <p:cNvPr id="12292" name="Tartalom hely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97" y="1937856"/>
            <a:ext cx="3283757" cy="304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90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521B056E-5AF8-458C-B250-FD0648318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051872"/>
              </p:ext>
            </p:extLst>
          </p:nvPr>
        </p:nvGraphicFramePr>
        <p:xfrm>
          <a:off x="0" y="0"/>
          <a:ext cx="12192003" cy="71160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353">
                  <a:extLst>
                    <a:ext uri="{9D8B030D-6E8A-4147-A177-3AD203B41FA5}">
                      <a16:colId xmlns:a16="http://schemas.microsoft.com/office/drawing/2014/main" val="3394487073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966155579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1382375361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717257625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2190564731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4261224085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058122484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177663409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846715118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305234448"/>
                    </a:ext>
                  </a:extLst>
                </a:gridCol>
                <a:gridCol w="1075765">
                  <a:extLst>
                    <a:ext uri="{9D8B030D-6E8A-4147-A177-3AD203B41FA5}">
                      <a16:colId xmlns:a16="http://schemas.microsoft.com/office/drawing/2014/main" val="2975905840"/>
                    </a:ext>
                  </a:extLst>
                </a:gridCol>
              </a:tblGrid>
              <a:tr h="429011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Szárnyas kategóriák</a:t>
                      </a:r>
                      <a:endParaRPr lang="en-150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en-150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Méret szerinti csoportosítás</a:t>
                      </a:r>
                      <a:endParaRPr lang="en-150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Méret szerinti csoportosítás</a:t>
                      </a:r>
                      <a:endParaRPr lang="en-150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78365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Össz.</a:t>
                      </a:r>
                      <a:endParaRPr lang="en-150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1-99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100-499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500-999</a:t>
                      </a:r>
                      <a:endParaRPr lang="en-US" dirty="0"/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1000-2999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3000-4999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5000-9999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10000-49999</a:t>
                      </a:r>
                      <a:endParaRPr lang="en-US" dirty="0"/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50000-99999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&gt;=100000</a:t>
                      </a:r>
                      <a:endParaRPr lang="en-150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extLst>
                  <a:ext uri="{0D108BD9-81ED-4DB2-BD59-A6C34878D82A}">
                    <a16:rowId xmlns:a16="http://schemas.microsoft.com/office/drawing/2014/main" val="1139341025"/>
                  </a:ext>
                </a:extLst>
              </a:tr>
              <a:tr h="363696">
                <a:tc gridSpan="1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Farmok (darabszám)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522525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Brojler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206103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206931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7911426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Tojó                           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2924475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2927398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79027160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Kakas és csibe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2330064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2331100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4456903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Pulyka                       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639511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639580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9851940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Réce                               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840962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841035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1689576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Liba                               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609794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609832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8162212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madárfajok (fürj, galamb, stb.)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70599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8115363"/>
                  </a:ext>
                </a:extLst>
              </a:tr>
              <a:tr h="363696">
                <a:tc gridSpan="1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Létszám(darab)</a:t>
                      </a:r>
                      <a:endParaRPr lang="en-150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en-150" sz="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b"/>
                </a:tc>
                <a:extLst>
                  <a:ext uri="{0D108BD9-81ED-4DB2-BD59-A6C34878D82A}">
                    <a16:rowId xmlns:a16="http://schemas.microsoft.com/office/drawing/2014/main" val="2659752312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Brojler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2185717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32409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14783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960216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851361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11223164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15427616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3357868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Tojó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33356212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354104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64816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149582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90563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1266600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445633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4921556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40810522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58245972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Kakas és csibe 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11235283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24369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36481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415889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647304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1400233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13886620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92613601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Pulyka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3077469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3102331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9029410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Réce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4924318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4974486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720044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Liba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2933010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2939725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7603049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Más madárfajok (fürj, galamb, stb.) </a:t>
                      </a:r>
                      <a:endParaRPr lang="en-150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991313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1265752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41884790"/>
                  </a:ext>
                </a:extLst>
              </a:tr>
              <a:tr h="36369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Össz</a:t>
                      </a:r>
                      <a:endParaRPr lang="en-150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03" marR="30403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58703322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757186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103975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287750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2706433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1944298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17544953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hu-H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82407052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808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312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3666688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>
                <a:solidFill>
                  <a:srgbClr val="1C9748"/>
                </a:solidFill>
              </a:rPr>
              <a:t>Kihívások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/>
              <a:t>Az állatok megfigyelése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hu-HU" dirty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hu-HU" dirty="0"/>
              <a:t>  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                                 Volt idő az adatok gyűjtésére és feljegyzésére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hu-HU" dirty="0"/>
          </a:p>
        </p:txBody>
      </p:sp>
      <p:pic>
        <p:nvPicPr>
          <p:cNvPr id="1434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3" y="2453446"/>
            <a:ext cx="1493838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683" y="578841"/>
            <a:ext cx="5174945" cy="258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Kép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182" y="4353873"/>
            <a:ext cx="305752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Ké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2" y="4202871"/>
            <a:ext cx="3609975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57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 noChangeArrowheads="1"/>
          </p:cNvSpPr>
          <p:nvPr>
            <p:ph type="title"/>
          </p:nvPr>
        </p:nvSpPr>
        <p:spPr>
          <a:xfrm>
            <a:off x="714120" y="204788"/>
            <a:ext cx="6045709" cy="1136650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1" hangingPunct="1"/>
            <a:r>
              <a:rPr lang="hu-HU" altLang="hu-HU" dirty="0">
                <a:solidFill>
                  <a:srgbClr val="1C9748"/>
                </a:solidFill>
              </a:rPr>
              <a:t>Bekövetkezett változások</a:t>
            </a:r>
          </a:p>
        </p:txBody>
      </p:sp>
      <p:pic>
        <p:nvPicPr>
          <p:cNvPr id="15363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688" y="1479550"/>
            <a:ext cx="3443287" cy="2298700"/>
          </a:xfrm>
        </p:spPr>
      </p:pic>
      <p:pic>
        <p:nvPicPr>
          <p:cNvPr id="15364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025" y="1417638"/>
            <a:ext cx="35528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330700" y="3730625"/>
            <a:ext cx="3636963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u-HU" b="1" dirty="0">
                <a:solidFill>
                  <a:srgbClr val="C55A11"/>
                </a:solidFill>
              </a:rPr>
              <a:t>Megnövekedett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 az állatlétszám</a:t>
            </a:r>
          </a:p>
          <a:p>
            <a:pPr>
              <a:defRPr/>
            </a:pPr>
            <a:r>
              <a:rPr lang="hu-HU" b="1" dirty="0">
                <a:solidFill>
                  <a:schemeClr val="accent2">
                    <a:lumMod val="75000"/>
                  </a:schemeClr>
                </a:solidFill>
              </a:rPr>
              <a:t>Lecsökkent az állattartók száma</a:t>
            </a:r>
          </a:p>
        </p:txBody>
      </p:sp>
      <p:pic>
        <p:nvPicPr>
          <p:cNvPr id="15366" name="Kép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054475"/>
            <a:ext cx="3551237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Kép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325" y="4054475"/>
            <a:ext cx="38354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5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019026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>
                <a:solidFill>
                  <a:srgbClr val="1C9748"/>
                </a:solidFill>
                <a:latin typeface="+mn-lt"/>
              </a:rPr>
              <a:t>Eredmény</a:t>
            </a:r>
          </a:p>
        </p:txBody>
      </p:sp>
      <p:sp>
        <p:nvSpPr>
          <p:cNvPr id="16387" name="Tartalom helye 2"/>
          <p:cNvSpPr>
            <a:spLocks noGrp="1" noChangeArrowheads="1"/>
          </p:cNvSpPr>
          <p:nvPr>
            <p:ph idx="1"/>
          </p:nvPr>
        </p:nvSpPr>
        <p:spPr>
          <a:xfrm>
            <a:off x="373063" y="1825625"/>
            <a:ext cx="10980737" cy="4351338"/>
          </a:xfrm>
        </p:spPr>
        <p:txBody>
          <a:bodyPr/>
          <a:lstStyle/>
          <a:p>
            <a:pPr eaLnBrk="1" hangingPunct="1"/>
            <a:r>
              <a:rPr lang="hu-HU" altLang="hu-HU" dirty="0"/>
              <a:t>Nagy állatlétszám telepenként</a:t>
            </a:r>
          </a:p>
          <a:p>
            <a:pPr eaLnBrk="1" hangingPunct="1"/>
            <a:r>
              <a:rPr lang="hu-HU" altLang="hu-HU" dirty="0"/>
              <a:t>Kevesebb rendelkezésre álló idő egyedenként</a:t>
            </a:r>
          </a:p>
          <a:p>
            <a:pPr eaLnBrk="1" hangingPunct="1"/>
            <a:r>
              <a:rPr lang="hu-HU" altLang="hu-HU" dirty="0"/>
              <a:t>Több állatjóléti és környezetvédelmi probléma</a:t>
            </a:r>
          </a:p>
        </p:txBody>
      </p:sp>
      <p:pic>
        <p:nvPicPr>
          <p:cNvPr id="16388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-26988"/>
            <a:ext cx="4446587" cy="250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704640"/>
            <a:ext cx="6373303" cy="260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Ké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500313"/>
            <a:ext cx="4624387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996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93" y="1430251"/>
            <a:ext cx="728345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51384" y="229922"/>
            <a:ext cx="11089232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3600" b="1" dirty="0">
                <a:solidFill>
                  <a:srgbClr val="1C9748"/>
                </a:solidFill>
              </a:rPr>
              <a:t>Túl sok és összetett folyamat egyidejű megfigyelése</a:t>
            </a:r>
          </a:p>
        </p:txBody>
      </p:sp>
    </p:spTree>
    <p:extLst>
      <p:ext uri="{BB962C8B-B14F-4D97-AF65-F5344CB8AC3E}">
        <p14:creationId xmlns:p14="http://schemas.microsoft.com/office/powerpoint/2010/main" val="330439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38325"/>
            <a:ext cx="12192000" cy="4954588"/>
          </a:xfrm>
        </p:spPr>
      </p:pic>
      <p:sp>
        <p:nvSpPr>
          <p:cNvPr id="18435" name="Szövegdoboz 5"/>
          <p:cNvSpPr txBox="1">
            <a:spLocks noChangeArrowheads="1"/>
          </p:cNvSpPr>
          <p:nvPr/>
        </p:nvSpPr>
        <p:spPr bwMode="auto">
          <a:xfrm>
            <a:off x="623392" y="83999"/>
            <a:ext cx="1112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hu-HU" sz="3600" dirty="0">
                <a:solidFill>
                  <a:srgbClr val="1C9748"/>
                </a:solidFill>
                <a:latin typeface="+mn-lt"/>
              </a:rPr>
              <a:t>Automatizált rendszerek – segítenek az állatok viselkedési, egészségügyi és termelési mutatóinak mérésében </a:t>
            </a:r>
          </a:p>
        </p:txBody>
      </p:sp>
    </p:spTree>
    <p:extLst>
      <p:ext uri="{BB962C8B-B14F-4D97-AF65-F5344CB8AC3E}">
        <p14:creationId xmlns:p14="http://schemas.microsoft.com/office/powerpoint/2010/main" val="43615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4388141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>
                <a:latin typeface="+mn-lt"/>
              </a:rPr>
              <a:t>Mi is az a PLF?</a:t>
            </a:r>
          </a:p>
        </p:txBody>
      </p:sp>
      <p:pic>
        <p:nvPicPr>
          <p:cNvPr id="19459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0" y="4000500"/>
            <a:ext cx="3810000" cy="2857500"/>
          </a:xfrm>
        </p:spPr>
      </p:pic>
      <p:pic>
        <p:nvPicPr>
          <p:cNvPr id="19460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802063"/>
            <a:ext cx="4498975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Ké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Ké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306" y="0"/>
            <a:ext cx="5262694" cy="372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73025" y="1870075"/>
            <a:ext cx="6470650" cy="203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defRPr/>
            </a:pP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 precíziós állattartás az IT technológiák alkalmazásával olyan tartási, takarmányozási és management rendszert valósít meg, mely a nagy létszámú telepeken is lehetővé teszi az állatok „egyedi gondozását”, a problémák korai felismerését és hatékony megoldását. </a:t>
            </a:r>
            <a:r>
              <a:rPr lang="hu-HU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Halas </a:t>
            </a:r>
            <a:r>
              <a:rPr lang="hu-HU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(2018)</a:t>
            </a:r>
            <a:endParaRPr lang="hu-HU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defRPr/>
            </a:pP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06904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zövegdoboz 3"/>
          <p:cNvSpPr txBox="1">
            <a:spLocks noChangeArrowheads="1"/>
          </p:cNvSpPr>
          <p:nvPr/>
        </p:nvSpPr>
        <p:spPr bwMode="auto">
          <a:xfrm>
            <a:off x="478172" y="738232"/>
            <a:ext cx="6879891" cy="556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1C9748"/>
                </a:solidFill>
                <a:latin typeface="+mn-lt"/>
              </a:rPr>
              <a:t>PLF technológiák osztályozása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1C9748"/>
                </a:solidFill>
                <a:latin typeface="+mn-lt"/>
              </a:rPr>
              <a:t>Rendszer típusa szerint</a:t>
            </a:r>
            <a:endParaRPr lang="en-US" altLang="hu-HU" sz="1800" b="1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Fejő rendszerek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Etető rendszerek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Azonosítási rendszerek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Megfigyelő és mérő rendszerek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Robot rendszerek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1C9748"/>
                </a:solidFill>
                <a:latin typeface="+mn-lt"/>
              </a:rPr>
              <a:t>Alkalmazás szerint</a:t>
            </a:r>
            <a:endParaRPr lang="en-US" altLang="hu-HU" sz="1800" b="1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Tejbegyűjtés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Takarmányozás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Egészség és viselkedés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Egyebek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(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 borjúnevelés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,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genetikai, szétválogatás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,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adatelemzési és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pénzügyi menedzsment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b="1" dirty="0">
                <a:solidFill>
                  <a:srgbClr val="1C9748"/>
                </a:solidFill>
                <a:latin typeface="+mn-lt"/>
              </a:rPr>
              <a:t>Farm típusa</a:t>
            </a:r>
            <a:endParaRPr lang="en-US" altLang="hu-HU" sz="1800" b="1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Fejős szarvasmarha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f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arm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ok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Sertés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f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arm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ok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Szárnyas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f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arm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ok</a:t>
            </a:r>
            <a:endParaRPr lang="en-US" altLang="hu-HU" sz="1800" dirty="0">
              <a:solidFill>
                <a:srgbClr val="1C9748"/>
              </a:solidFill>
              <a:latin typeface="+mn-lt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Egyéb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(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ló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 </a:t>
            </a:r>
            <a:r>
              <a:rPr lang="hu-HU" altLang="hu-HU" sz="1800" dirty="0">
                <a:solidFill>
                  <a:srgbClr val="1C9748"/>
                </a:solidFill>
                <a:latin typeface="+mn-lt"/>
              </a:rPr>
              <a:t>és húsmarha farmok</a:t>
            </a:r>
            <a:r>
              <a:rPr lang="en-US" altLang="hu-HU" sz="1800" dirty="0">
                <a:solidFill>
                  <a:srgbClr val="1C9748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hu-HU" altLang="hu-HU" sz="1800" dirty="0">
              <a:solidFill>
                <a:srgbClr val="1C9748"/>
              </a:solidFill>
            </a:endParaRPr>
          </a:p>
        </p:txBody>
      </p:sp>
      <p:pic>
        <p:nvPicPr>
          <p:cNvPr id="20483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548" y="293615"/>
            <a:ext cx="5459773" cy="350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511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533400" y="1082675"/>
            <a:ext cx="11323638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latin typeface="+mn-lt"/>
                <a:cs typeface="Times New Roman" panose="02020603050405020304" pitchFamily="18" charset="0"/>
              </a:rPr>
              <a:t>Románia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+mn-lt"/>
                <a:cs typeface="Times New Roman" panose="02020603050405020304" pitchFamily="18" charset="0"/>
              </a:rPr>
              <a:t>és az erdélyi állatállomány aktuális helyzete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latin typeface="+mn-lt"/>
                <a:cs typeface="Times New Roman" panose="02020603050405020304" pitchFamily="18" charset="0"/>
              </a:rPr>
              <a:t>Az állattenyésztés kihívásai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latin typeface="+mn-lt"/>
                <a:cs typeface="Times New Roman" panose="02020603050405020304" pitchFamily="18" charset="0"/>
              </a:rPr>
              <a:t> Mi a 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PLF?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latin typeface="+mn-lt"/>
                <a:cs typeface="Times New Roman" panose="02020603050405020304" pitchFamily="18" charset="0"/>
              </a:rPr>
              <a:t>A PLF alapelvei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latin typeface="+mn-lt"/>
                <a:cs typeface="Times New Roman" panose="02020603050405020304" pitchFamily="18" charset="0"/>
              </a:rPr>
              <a:t>Példák a PLF rendszerre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/</a:t>
            </a:r>
            <a:r>
              <a:rPr lang="hu-HU" sz="2400" dirty="0">
                <a:cs typeface="Times New Roman" panose="02020603050405020304" pitchFamily="18" charset="0"/>
              </a:rPr>
              <a:t> lehetőségek az erdélyi állattenyésztésben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400" dirty="0">
                <a:latin typeface="+mn-lt"/>
                <a:cs typeface="Times New Roman" panose="02020603050405020304" pitchFamily="18" charset="0"/>
              </a:rPr>
              <a:t>Következtetések</a:t>
            </a: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00512" y="373500"/>
            <a:ext cx="796954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rgbClr val="1C9748"/>
                </a:solidFill>
              </a:rPr>
              <a:t>Tartalomjegyzék</a:t>
            </a:r>
            <a:r>
              <a:rPr lang="en-US" sz="3200" b="1" dirty="0">
                <a:solidFill>
                  <a:srgbClr val="1C9748"/>
                </a:solidFill>
              </a:rPr>
              <a:t>:</a:t>
            </a:r>
            <a:endParaRPr lang="hu-HU" sz="3200" b="1" dirty="0">
              <a:solidFill>
                <a:srgbClr val="1C97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A PLF rendszerek alapja az adat</a:t>
            </a:r>
            <a:br>
              <a:rPr lang="hu-HU" altLang="hu-HU" dirty="0"/>
            </a:br>
            <a:endParaRPr lang="hu-HU" altLang="hu-HU" dirty="0"/>
          </a:p>
        </p:txBody>
      </p:sp>
      <p:sp>
        <p:nvSpPr>
          <p:cNvPr id="21507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hu-HU" altLang="hu-HU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hu-HU" altLang="hu-HU" sz="2400" dirty="0"/>
              <a:t>Az állattartás precizitása, azaz a folyamatok kontrollja annál magasabb szintű, minél több adat áll rendelkezésünkre annak érdekében, hogy azt értelmezve, értékelve és rendszerezve képesek legyünk megalapozott és pontos döntéseket hozni.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hu-HU" altLang="hu-HU" sz="2400" dirty="0"/>
              <a:t>Az információ olyan új ismeret, amely megszerzője számára szükséges, és korábbi tudása alapján értelmezhető. Az információ olyan tény, amelynek megismerésekor olyan tudásra teszünk szert, ami addig nem volt a birtokunkban. (Úgy is fogalmazhatunk, hogy az információ valamely meglévő bizonytalanságot szüntet meg.) Azokat az információkat, amelyekből valamilyen konkrét tényt tudunk meg adatnak is nevezzük. Az információ értelmezett adat.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hu-HU" altLang="hu-HU" dirty="0"/>
          </a:p>
          <a:p>
            <a:pPr marL="0" indent="0" eaLnBrk="1" hangingPunct="1">
              <a:buFont typeface="Arial" pitchFamily="34" charset="0"/>
              <a:buNone/>
            </a:pPr>
            <a:endParaRPr lang="hu-HU" altLang="hu-HU" dirty="0"/>
          </a:p>
        </p:txBody>
      </p:sp>
      <p:pic>
        <p:nvPicPr>
          <p:cNvPr id="21508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290" y="-545284"/>
            <a:ext cx="4181475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Kép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413" y="5351463"/>
            <a:ext cx="1652587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827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277213" cy="834501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Adatra épülő kontroll</a:t>
            </a:r>
          </a:p>
        </p:txBody>
      </p:sp>
      <p:sp>
        <p:nvSpPr>
          <p:cNvPr id="22531" name="Tartalom hely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hu-HU" altLang="hu-HU" dirty="0"/>
              <a:t>Észlelés</a:t>
            </a:r>
          </a:p>
          <a:p>
            <a:pPr eaLnBrk="1" hangingPunct="1"/>
            <a:r>
              <a:rPr lang="hu-HU" altLang="hu-HU" dirty="0"/>
              <a:t>Jelzés</a:t>
            </a:r>
          </a:p>
          <a:p>
            <a:pPr eaLnBrk="1" hangingPunct="1"/>
            <a:r>
              <a:rPr lang="hu-HU" altLang="hu-HU" dirty="0"/>
              <a:t>Beavatkozás</a:t>
            </a:r>
            <a:br>
              <a:rPr lang="hu-HU" altLang="hu-HU" dirty="0"/>
            </a:br>
            <a:br>
              <a:rPr lang="hu-HU" altLang="hu-HU" dirty="0"/>
            </a:br>
            <a:r>
              <a:rPr lang="hu-HU" altLang="hu-HU" b="1" dirty="0"/>
              <a:t>Az adatgyűjtés eszközei a szenzorok</a:t>
            </a:r>
          </a:p>
          <a:p>
            <a:pPr eaLnBrk="1" hangingPunct="1"/>
            <a:r>
              <a:rPr lang="hu-HU" altLang="hu-HU" dirty="0"/>
              <a:t>Gyűjtés</a:t>
            </a:r>
          </a:p>
          <a:p>
            <a:pPr eaLnBrk="1" hangingPunct="1"/>
            <a:r>
              <a:rPr lang="hu-HU" altLang="hu-HU" dirty="0"/>
              <a:t>Tárolás</a:t>
            </a:r>
          </a:p>
          <a:p>
            <a:pPr eaLnBrk="1" hangingPunct="1"/>
            <a:r>
              <a:rPr lang="hu-HU" altLang="hu-HU" dirty="0"/>
              <a:t>Továbbítás</a:t>
            </a:r>
          </a:p>
          <a:p>
            <a:pPr eaLnBrk="1" hangingPunct="1"/>
            <a:r>
              <a:rPr lang="hu-HU" altLang="hu-HU" dirty="0"/>
              <a:t>Feldolgozás</a:t>
            </a:r>
          </a:p>
        </p:txBody>
      </p:sp>
      <p:pic>
        <p:nvPicPr>
          <p:cNvPr id="22532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1428750"/>
            <a:ext cx="2543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3533775"/>
            <a:ext cx="56515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526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/>
              <a:t>PLF technológiák által nyert adatok</a:t>
            </a:r>
          </a:p>
        </p:txBody>
      </p:sp>
      <p:sp>
        <p:nvSpPr>
          <p:cNvPr id="23555" name="Tartalom helye 2"/>
          <p:cNvSpPr>
            <a:spLocks noGrp="1" noChangeArrowheads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eaLnBrk="1" hangingPunct="1"/>
            <a:r>
              <a:rPr lang="hu-HU" altLang="hu-HU" dirty="0"/>
              <a:t>Környezetről(hőmérséklet, fény, zajszint, NH3,CO2, páratartalom, nedvesség)</a:t>
            </a:r>
          </a:p>
          <a:p>
            <a:pPr eaLnBrk="1" hangingPunct="1"/>
            <a:r>
              <a:rPr lang="hu-HU" altLang="hu-HU" dirty="0"/>
              <a:t>Állatokról(testhőmérséklet, mozgás, súlymérés, tej minőség és mennyiség )</a:t>
            </a:r>
          </a:p>
          <a:p>
            <a:pPr eaLnBrk="1" hangingPunct="1"/>
            <a:r>
              <a:rPr lang="hu-HU" altLang="hu-HU" dirty="0"/>
              <a:t>Épületgépészet(fűtés, hűtés, szellőztetés, víz mennyiség, fényszabályozás, energia)</a:t>
            </a:r>
          </a:p>
          <a:p>
            <a:pPr eaLnBrk="1" hangingPunct="1"/>
            <a:r>
              <a:rPr lang="hu-HU" altLang="hu-HU" dirty="0"/>
              <a:t>Takarmányról( beltartalmi értékek, elfogyasztott mennyiségek, takarmányszkennerek)</a:t>
            </a:r>
          </a:p>
        </p:txBody>
      </p:sp>
      <p:pic>
        <p:nvPicPr>
          <p:cNvPr id="23556" name="Kép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50" y="4311650"/>
            <a:ext cx="25463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Kép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4127500"/>
            <a:ext cx="26289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Kép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4491038"/>
            <a:ext cx="31559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08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Az állatok egyedi beazonosítása </a:t>
            </a:r>
          </a:p>
        </p:txBody>
      </p:sp>
      <p:sp>
        <p:nvSpPr>
          <p:cNvPr id="2457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Fülszámok</a:t>
            </a:r>
          </a:p>
          <a:p>
            <a:pPr eaLnBrk="1" hangingPunct="1"/>
            <a:r>
              <a:rPr lang="hu-HU" altLang="hu-HU" dirty="0"/>
              <a:t>Nyak- és lábpántok</a:t>
            </a:r>
          </a:p>
          <a:p>
            <a:pPr eaLnBrk="1" hangingPunct="1"/>
            <a:r>
              <a:rPr lang="hu-HU" altLang="hu-HU" dirty="0"/>
              <a:t>Pedométer</a:t>
            </a:r>
          </a:p>
          <a:p>
            <a:pPr eaLnBrk="1" hangingPunct="1"/>
            <a:r>
              <a:rPr lang="hu-HU" altLang="hu-HU" dirty="0"/>
              <a:t>Akcelométer</a:t>
            </a:r>
          </a:p>
          <a:p>
            <a:pPr eaLnBrk="1" hangingPunct="1"/>
            <a:r>
              <a:rPr lang="hu-HU" altLang="hu-HU" dirty="0"/>
              <a:t>Bolusok</a:t>
            </a:r>
          </a:p>
        </p:txBody>
      </p:sp>
      <p:pic>
        <p:nvPicPr>
          <p:cNvPr id="2458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791" y="1877168"/>
            <a:ext cx="21907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Kép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767013"/>
            <a:ext cx="3957637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Ké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4" y="3230664"/>
            <a:ext cx="2809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Kép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38625"/>
            <a:ext cx="28098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79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 noChangeArrowheads="1"/>
          </p:cNvSpPr>
          <p:nvPr>
            <p:ph type="title"/>
          </p:nvPr>
        </p:nvSpPr>
        <p:spPr>
          <a:xfrm>
            <a:off x="813732" y="365125"/>
            <a:ext cx="10540068" cy="81772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A takarmány(TMR) </a:t>
            </a:r>
            <a:r>
              <a:rPr lang="hu-HU" altLang="hu-HU" sz="3600" dirty="0">
                <a:latin typeface="+mn-lt"/>
              </a:rPr>
              <a:t>összeállítása</a:t>
            </a:r>
            <a:r>
              <a:rPr lang="hu-HU" altLang="hu-HU" dirty="0"/>
              <a:t> és kiosztása</a:t>
            </a:r>
          </a:p>
        </p:txBody>
      </p:sp>
      <p:pic>
        <p:nvPicPr>
          <p:cNvPr id="25603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5975" y="2195513"/>
            <a:ext cx="3073400" cy="1681162"/>
          </a:xfrm>
        </p:spPr>
      </p:pic>
      <p:pic>
        <p:nvPicPr>
          <p:cNvPr id="25604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8" y="1358900"/>
            <a:ext cx="4950420" cy="495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Kép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381500"/>
            <a:ext cx="37195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Kép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1358900"/>
            <a:ext cx="30734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93892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hu-HU" altLang="hu-HU" sz="3600" dirty="0"/>
              <a:t>Az állatok mérlegelése és súlygyarapodásának nyomonkövetése</a:t>
            </a:r>
          </a:p>
        </p:txBody>
      </p:sp>
      <p:pic>
        <p:nvPicPr>
          <p:cNvPr id="26627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24000"/>
            <a:ext cx="3092450" cy="3092450"/>
          </a:xfrm>
        </p:spPr>
      </p:pic>
      <p:pic>
        <p:nvPicPr>
          <p:cNvPr id="26628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50" y="1524000"/>
            <a:ext cx="3810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Ké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16450"/>
            <a:ext cx="3432175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Szövegdoboz 9"/>
          <p:cNvSpPr txBox="1">
            <a:spLocks noChangeArrowheads="1"/>
          </p:cNvSpPr>
          <p:nvPr/>
        </p:nvSpPr>
        <p:spPr bwMode="auto">
          <a:xfrm>
            <a:off x="4427538" y="4154488"/>
            <a:ext cx="75072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hu-HU" sz="2000" dirty="0"/>
              <a:t>Fontos a testsúlyváltozás kontrolálása</a:t>
            </a:r>
          </a:p>
          <a:p>
            <a:r>
              <a:rPr lang="hu-HU" altLang="hu-HU" sz="2000" dirty="0"/>
              <a:t> - jelzi a takarmányozási hiányosságot</a:t>
            </a:r>
          </a:p>
          <a:p>
            <a:r>
              <a:rPr lang="hu-HU" altLang="hu-HU" sz="2000" dirty="0"/>
              <a:t> - figyelmeztet anyagforgalmi problémákra</a:t>
            </a:r>
          </a:p>
          <a:p>
            <a:r>
              <a:rPr lang="hu-HU" altLang="hu-HU" sz="2000" dirty="0"/>
              <a:t> Telepirányítási rendszer része - felhajtóútba beépítve</a:t>
            </a:r>
          </a:p>
          <a:p>
            <a:r>
              <a:rPr lang="hu-HU" altLang="hu-HU" sz="2000" dirty="0"/>
              <a:t> - több mérlegelés </a:t>
            </a:r>
          </a:p>
          <a:p>
            <a:r>
              <a:rPr lang="en-US" altLang="hu-HU" sz="2000" dirty="0"/>
              <a:t>-</a:t>
            </a:r>
            <a:r>
              <a:rPr lang="hu-HU" altLang="hu-HU" sz="2000" dirty="0"/>
              <a:t>kiugró adat kiszűrése </a:t>
            </a:r>
          </a:p>
          <a:p>
            <a:r>
              <a:rPr lang="hu-HU" altLang="hu-HU" sz="2000" dirty="0"/>
              <a:t>Problémát okoz az állatok tömörülése</a:t>
            </a:r>
          </a:p>
        </p:txBody>
      </p:sp>
    </p:spTree>
    <p:extLst>
      <p:ext uri="{BB962C8B-B14F-4D97-AF65-F5344CB8AC3E}">
        <p14:creationId xmlns:p14="http://schemas.microsoft.com/office/powerpoint/2010/main" val="4138829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 noChangeArrowheads="1"/>
          </p:cNvSpPr>
          <p:nvPr>
            <p:ph type="title"/>
          </p:nvPr>
        </p:nvSpPr>
        <p:spPr>
          <a:xfrm>
            <a:off x="947956" y="365125"/>
            <a:ext cx="10405844" cy="106100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hu-HU" altLang="hu-HU" sz="3600" dirty="0"/>
              <a:t>Válogató rendszerek</a:t>
            </a:r>
          </a:p>
        </p:txBody>
      </p:sp>
      <p:pic>
        <p:nvPicPr>
          <p:cNvPr id="27651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4125" y="1666875"/>
            <a:ext cx="5857875" cy="2754313"/>
          </a:xfrm>
        </p:spPr>
      </p:pic>
      <p:pic>
        <p:nvPicPr>
          <p:cNvPr id="27652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1666875"/>
            <a:ext cx="52466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2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 noChangeArrowheads="1"/>
          </p:cNvSpPr>
          <p:nvPr>
            <p:ph type="title"/>
          </p:nvPr>
        </p:nvSpPr>
        <p:spPr>
          <a:xfrm>
            <a:off x="871756" y="0"/>
            <a:ext cx="10515600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>
                <a:latin typeface="+mn-lt"/>
              </a:rPr>
              <a:t>Takarmány- és vízfelvétel mérése és rögzítése</a:t>
            </a:r>
          </a:p>
        </p:txBody>
      </p:sp>
      <p:pic>
        <p:nvPicPr>
          <p:cNvPr id="28675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2987" y="1325563"/>
            <a:ext cx="4854575" cy="2009775"/>
          </a:xfrm>
        </p:spPr>
      </p:pic>
      <p:pic>
        <p:nvPicPr>
          <p:cNvPr id="28676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31" y="1285080"/>
            <a:ext cx="3094038" cy="2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Ké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651" y="3384550"/>
            <a:ext cx="5127625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Kép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565525"/>
            <a:ext cx="42862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7772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862894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/>
              <a:t>Audiovizuális információk</a:t>
            </a:r>
            <a:br>
              <a:rPr lang="hu-HU" altLang="hu-HU" sz="3600" dirty="0"/>
            </a:br>
            <a:endParaRPr lang="hu-HU" altLang="hu-HU" sz="3600" dirty="0"/>
          </a:p>
        </p:txBody>
      </p:sp>
      <p:sp>
        <p:nvSpPr>
          <p:cNvPr id="29699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Hanganalízis</a:t>
            </a:r>
          </a:p>
          <a:p>
            <a:pPr eaLnBrk="1" hangingPunct="1"/>
            <a:r>
              <a:rPr lang="hu-HU" altLang="hu-HU" dirty="0"/>
              <a:t>Kamera felvételek adatainak felhasználása</a:t>
            </a:r>
          </a:p>
          <a:p>
            <a:pPr eaLnBrk="1" hangingPunct="1"/>
            <a:r>
              <a:rPr lang="hu-HU" altLang="hu-HU" dirty="0"/>
              <a:t>Hőkamerás mérések</a:t>
            </a:r>
          </a:p>
          <a:p>
            <a:pPr eaLnBrk="1" hangingPunct="1"/>
            <a:r>
              <a:rPr lang="hu-HU" altLang="hu-HU" dirty="0"/>
              <a:t>Térinformatikai adatfeldolgozás</a:t>
            </a:r>
          </a:p>
          <a:p>
            <a:pPr eaLnBrk="1" hangingPunct="1"/>
            <a:endParaRPr lang="hu-HU" altLang="hu-HU" dirty="0"/>
          </a:p>
        </p:txBody>
      </p:sp>
      <p:pic>
        <p:nvPicPr>
          <p:cNvPr id="2970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746" y="0"/>
            <a:ext cx="360997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Kép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4232275"/>
            <a:ext cx="39020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Kép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27325"/>
            <a:ext cx="6096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35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 noChangeArrowheads="1"/>
          </p:cNvSpPr>
          <p:nvPr>
            <p:ph type="ctr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Precíziós eszközök szarvasmarha tartásban</a:t>
            </a:r>
          </a:p>
        </p:txBody>
      </p:sp>
      <p:sp>
        <p:nvSpPr>
          <p:cNvPr id="30723" name="Alcím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34179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6838" y="1812021"/>
            <a:ext cx="592262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latin typeface="+mn-lt"/>
              </a:rPr>
              <a:t>A</a:t>
            </a:r>
            <a:r>
              <a:rPr lang="hu-HU" sz="2800" dirty="0">
                <a:latin typeface="+mn-lt"/>
              </a:rPr>
              <a:t> mikro üzemi(háztáji) gazdaságok lemorzsolódása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Állatállományok átcsoportosulása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Kevesebb gazdaság, nagyobb létszámú telepek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Növekvő árak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>
                <a:latin typeface="+mn-lt"/>
              </a:rPr>
              <a:t>Csökkenő humán erőforrás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17927" y="645951"/>
            <a:ext cx="5285064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3600" b="1" dirty="0">
                <a:solidFill>
                  <a:srgbClr val="1C9748"/>
                </a:solidFill>
              </a:rPr>
              <a:t>Aktuális állapotok</a:t>
            </a:r>
            <a:endParaRPr lang="en-US" sz="3600" b="1" dirty="0">
              <a:solidFill>
                <a:srgbClr val="1C9748"/>
              </a:solidFill>
            </a:endParaRPr>
          </a:p>
        </p:txBody>
      </p:sp>
      <p:pic>
        <p:nvPicPr>
          <p:cNvPr id="1026" name="Picture 2" descr="C:\Users\Alizka\Desktop\fazekas_legyen_ujra_haztaji_gazdalkodas_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260" y="1690764"/>
            <a:ext cx="4001550" cy="2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595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u-HU" altLang="hu-HU" dirty="0"/>
          </a:p>
        </p:txBody>
      </p:sp>
      <p:pic>
        <p:nvPicPr>
          <p:cNvPr id="31747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1175"/>
          </a:xfrm>
        </p:spPr>
      </p:pic>
    </p:spTree>
    <p:extLst>
      <p:ext uri="{BB962C8B-B14F-4D97-AF65-F5344CB8AC3E}">
        <p14:creationId xmlns:p14="http://schemas.microsoft.com/office/powerpoint/2010/main" val="29124950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5017316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Precíziós Legeltetés</a:t>
            </a:r>
          </a:p>
        </p:txBody>
      </p:sp>
      <p:pic>
        <p:nvPicPr>
          <p:cNvPr id="32771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64200" y="1252538"/>
            <a:ext cx="6527800" cy="4352925"/>
          </a:xfrm>
        </p:spPr>
      </p:pic>
      <p:pic>
        <p:nvPicPr>
          <p:cNvPr id="32772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52538"/>
            <a:ext cx="5492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847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 noChangeArrowheads="1"/>
          </p:cNvSpPr>
          <p:nvPr>
            <p:ph type="title"/>
          </p:nvPr>
        </p:nvSpPr>
        <p:spPr>
          <a:xfrm>
            <a:off x="745921" y="0"/>
            <a:ext cx="10515600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Rektális </a:t>
            </a:r>
            <a:r>
              <a:rPr lang="hu-HU" altLang="hu-HU" sz="3600" dirty="0"/>
              <a:t>okos-hőmérő</a:t>
            </a:r>
            <a:endParaRPr lang="hu-HU" altLang="hu-HU" dirty="0"/>
          </a:p>
        </p:txBody>
      </p:sp>
      <p:pic>
        <p:nvPicPr>
          <p:cNvPr id="33795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690688"/>
            <a:ext cx="4495800" cy="3587750"/>
          </a:xfrm>
        </p:spPr>
      </p:pic>
      <p:sp>
        <p:nvSpPr>
          <p:cNvPr id="7" name="Szövegdoboz 6"/>
          <p:cNvSpPr txBox="1"/>
          <p:nvPr/>
        </p:nvSpPr>
        <p:spPr>
          <a:xfrm>
            <a:off x="496888" y="2149475"/>
            <a:ext cx="6161087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Digitális testhőmérséklet mérés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beépített RFID olvasó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adattárolását, hőmérsékleti görbék készítése és az adatok továbbítása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u-HU" dirty="0"/>
              <a:t>internetes hozzáférés mellett bárhonnan szinkronizálhatók az adatok </a:t>
            </a:r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934109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Bendő bolus</a:t>
            </a:r>
          </a:p>
        </p:txBody>
      </p:sp>
      <p:pic>
        <p:nvPicPr>
          <p:cNvPr id="34819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538" y="1425575"/>
            <a:ext cx="5953125" cy="4286250"/>
          </a:xfrm>
        </p:spPr>
      </p:pic>
      <p:pic>
        <p:nvPicPr>
          <p:cNvPr id="34820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5575"/>
            <a:ext cx="69627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Szövegdoboz 7"/>
          <p:cNvSpPr txBox="1">
            <a:spLocks noChangeArrowheads="1"/>
          </p:cNvSpPr>
          <p:nvPr/>
        </p:nvSpPr>
        <p:spPr bwMode="auto">
          <a:xfrm>
            <a:off x="6962775" y="1690688"/>
            <a:ext cx="522922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hu-HU" altLang="hu-HU" sz="2800" dirty="0"/>
              <a:t>Állatok aktivitása</a:t>
            </a:r>
          </a:p>
          <a:p>
            <a:pPr>
              <a:buFont typeface="Arial" pitchFamily="34" charset="0"/>
              <a:buChar char="•"/>
            </a:pPr>
            <a:r>
              <a:rPr lang="hu-HU" altLang="hu-HU" sz="2800" dirty="0"/>
              <a:t>Bendő pH, hőmérséklet és mozgása</a:t>
            </a:r>
          </a:p>
          <a:p>
            <a:pPr>
              <a:buFont typeface="Arial" pitchFamily="34" charset="0"/>
              <a:buChar char="•"/>
            </a:pPr>
            <a:r>
              <a:rPr lang="hu-HU" altLang="hu-HU" sz="2800" dirty="0"/>
              <a:t>Ivarzás figyelés, ellési monitoring</a:t>
            </a:r>
          </a:p>
          <a:p>
            <a:pPr>
              <a:buFont typeface="Arial" pitchFamily="34" charset="0"/>
              <a:buChar char="•"/>
            </a:pPr>
            <a:r>
              <a:rPr lang="hu-HU" altLang="hu-HU" sz="2800" dirty="0"/>
              <a:t>Bendő állapot monitoring</a:t>
            </a:r>
          </a:p>
          <a:p>
            <a:pPr>
              <a:buFont typeface="Arial" pitchFamily="34" charset="0"/>
              <a:buChar char="•"/>
            </a:pPr>
            <a:r>
              <a:rPr lang="hu-HU" altLang="hu-HU" sz="2800" dirty="0"/>
              <a:t>Gyors reakció készség</a:t>
            </a:r>
          </a:p>
          <a:p>
            <a:pPr>
              <a:buFont typeface="Arial" pitchFamily="34" charset="0"/>
              <a:buChar char="•"/>
            </a:pPr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25104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285227"/>
            <a:ext cx="6669947" cy="1405462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Pedo- és accelométerek</a:t>
            </a:r>
          </a:p>
        </p:txBody>
      </p:sp>
      <p:pic>
        <p:nvPicPr>
          <p:cNvPr id="35843" name="Tartalom hely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26475" y="0"/>
            <a:ext cx="3349625" cy="3349625"/>
          </a:xfrm>
        </p:spPr>
      </p:pic>
      <p:pic>
        <p:nvPicPr>
          <p:cNvPr id="35844" name="Ké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2981325"/>
            <a:ext cx="64976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Kép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028825"/>
            <a:ext cx="4897437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7049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200" dirty="0"/>
              <a:t>Egészség felügyelés infravörös hőkamerákkal precíziós szarvasmarha telepeken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Hőkamerás rendszerek (Fluke TiS) által készített felvételek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Elemzés(kép) különböző szoftverkekkel (SmartView)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Hőmérséklet eloszlás a test különböző részein/környezet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Kiemelt testrészek: -tőgy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                                     -lábak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                                     -bőr sérülések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Fontos diagnosztikai értékek</a:t>
            </a:r>
            <a:br>
              <a:rPr lang="hu-HU" dirty="0"/>
            </a:br>
            <a:r>
              <a:rPr lang="hu-HU" sz="2400" dirty="0"/>
              <a:t>ivarzás, betegégek(láz, tőgygyulladás)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Gyors és pontos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Állatjólét (stressz)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36868" name="Kép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263900"/>
            <a:ext cx="34766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916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261" y="430679"/>
            <a:ext cx="3607513" cy="964734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Tőgy</a:t>
            </a:r>
            <a:r>
              <a:rPr lang="hu-H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hu-HU" dirty="0"/>
              <a:t>hőmérséklet</a:t>
            </a:r>
          </a:p>
        </p:txBody>
      </p:sp>
      <p:sp>
        <p:nvSpPr>
          <p:cNvPr id="37891" name="Tartalom hely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hu-HU" alt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28625" y="2057400"/>
            <a:ext cx="4227513" cy="38115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-</a:t>
            </a:r>
            <a:r>
              <a:rPr lang="hu-HU" sz="2000" dirty="0"/>
              <a:t>egészséges tőgy esetén a fejés nem befolyásolja a tőgy hőmérsékletét =&gt;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dirty="0"/>
              <a:t>-bárhol monitorizálható (nem csak fejéskor) ahol a tehén beazonosítható</a:t>
            </a:r>
          </a:p>
          <a:p>
            <a:pPr marL="342900" indent="-34290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sz="2000" dirty="0"/>
              <a:t>Termográfia alapján: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dirty="0"/>
              <a:t>                       - fejés higiénia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sz="2000" dirty="0"/>
              <a:t>                        -tisztaság</a:t>
            </a:r>
          </a:p>
        </p:txBody>
      </p:sp>
      <p:pic>
        <p:nvPicPr>
          <p:cNvPr id="37893" name="Ké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1395413"/>
            <a:ext cx="2214563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0" y="1395413"/>
            <a:ext cx="22415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Szövegdoboz 10"/>
          <p:cNvSpPr txBox="1">
            <a:spLocks noChangeArrowheads="1"/>
          </p:cNvSpPr>
          <p:nvPr/>
        </p:nvSpPr>
        <p:spPr bwMode="auto">
          <a:xfrm>
            <a:off x="5562600" y="3429000"/>
            <a:ext cx="57134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600" b="1" dirty="0">
                <a:latin typeface="Times New Roman" pitchFamily="18" charset="0"/>
              </a:rPr>
              <a:t>Fejés előtti és utáni hőképek(IV) a hátsó tőgynegyedekről</a:t>
            </a:r>
            <a:endParaRPr lang="hu-HU" altLang="hu-HU" sz="1600" dirty="0"/>
          </a:p>
        </p:txBody>
      </p:sp>
    </p:spTree>
    <p:extLst>
      <p:ext uri="{BB962C8B-B14F-4D97-AF65-F5344CB8AC3E}">
        <p14:creationId xmlns:p14="http://schemas.microsoft.com/office/powerpoint/2010/main" val="40695895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 noChangeArrowheads="1"/>
          </p:cNvSpPr>
          <p:nvPr>
            <p:ph type="title"/>
          </p:nvPr>
        </p:nvSpPr>
        <p:spPr>
          <a:xfrm>
            <a:off x="839788" y="457200"/>
            <a:ext cx="3589599" cy="901817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hu-HU" altLang="hu-HU" dirty="0">
                <a:latin typeface="+mn-lt"/>
              </a:rPr>
              <a:t>Lábak és bőr hőmérséklete</a:t>
            </a:r>
          </a:p>
        </p:txBody>
      </p:sp>
      <p:pic>
        <p:nvPicPr>
          <p:cNvPr id="38915" name="Tartalom hely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1388" y="177800"/>
            <a:ext cx="4335462" cy="31115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Lábegészségügyi problémák/sántaságok</a:t>
            </a:r>
          </a:p>
          <a:p>
            <a:pPr marL="285750" indent="-28575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dirty="0"/>
              <a:t>Hőmérsékelt eloszlás és ennek változása</a:t>
            </a:r>
            <a:br>
              <a:rPr lang="hu-HU" dirty="0"/>
            </a:br>
            <a:r>
              <a:rPr lang="hu-HU" dirty="0"/>
              <a:t>-emelkedett hőmérséklet problémát jelenthet</a:t>
            </a:r>
            <a:br>
              <a:rPr lang="hu-HU" dirty="0"/>
            </a:br>
            <a:endParaRPr lang="hu-HU" dirty="0"/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dirty="0"/>
              <a:t>Sebek esetén emelkedett hőmérséklet a környező részekhez képest</a:t>
            </a:r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endParaRPr lang="hu-HU" dirty="0"/>
          </a:p>
          <a:p>
            <a:pPr marL="285750" indent="-28575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hu-HU" dirty="0"/>
              <a:t>Optimális hőkamera felvétel:</a:t>
            </a:r>
            <a:br>
              <a:rPr lang="hu-HU" dirty="0"/>
            </a:br>
            <a:r>
              <a:rPr lang="hu-HU" dirty="0"/>
              <a:t>fejőház folyosó</a:t>
            </a:r>
            <a:br>
              <a:rPr lang="hu-HU" dirty="0"/>
            </a:br>
            <a:r>
              <a:rPr lang="hu-HU" dirty="0"/>
              <a:t>etető rész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 </a:t>
            </a:r>
          </a:p>
        </p:txBody>
      </p:sp>
      <p:pic>
        <p:nvPicPr>
          <p:cNvPr id="38917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3289300"/>
            <a:ext cx="36576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Kép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203200"/>
            <a:ext cx="14081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Kép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546475"/>
            <a:ext cx="140811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Kép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1930400"/>
            <a:ext cx="14081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Szövegdoboz 15"/>
          <p:cNvSpPr txBox="1">
            <a:spLocks noChangeArrowheads="1"/>
          </p:cNvSpPr>
          <p:nvPr/>
        </p:nvSpPr>
        <p:spPr bwMode="auto">
          <a:xfrm>
            <a:off x="5183188" y="5461000"/>
            <a:ext cx="15668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400" dirty="0"/>
              <a:t>Láb sérülés hőképe</a:t>
            </a:r>
          </a:p>
        </p:txBody>
      </p:sp>
      <p:sp>
        <p:nvSpPr>
          <p:cNvPr id="38922" name="Szövegdoboz 17"/>
          <p:cNvSpPr txBox="1">
            <a:spLocks noChangeArrowheads="1"/>
          </p:cNvSpPr>
          <p:nvPr/>
        </p:nvSpPr>
        <p:spPr bwMode="auto">
          <a:xfrm>
            <a:off x="7912100" y="5568950"/>
            <a:ext cx="2851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400" dirty="0"/>
              <a:t>IV hőképp és hisztogram</a:t>
            </a:r>
          </a:p>
        </p:txBody>
      </p:sp>
    </p:spTree>
    <p:extLst>
      <p:ext uri="{BB962C8B-B14F-4D97-AF65-F5344CB8AC3E}">
        <p14:creationId xmlns:p14="http://schemas.microsoft.com/office/powerpoint/2010/main" val="33330679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/>
              <a:t>A tejelő tehenek kondíciópontozásos rendszere(BCS) 3D kamerával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Romániában is a leggyakrabban alkalmazott kondíciót mérő rendszer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Általában „szemmel” mérik – szubjektív és időigényes, de olcsó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Nagy létszámú farmok esetén nehézkes az adatok elemzése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/>
              <a:t>kondíció változása befolyásolja :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-a tehenek tejtermelését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-az állomány egészségügyi állapotát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-reprodukciós mutatókat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/>
              <a:t> </a:t>
            </a:r>
          </a:p>
        </p:txBody>
      </p:sp>
      <p:pic>
        <p:nvPicPr>
          <p:cNvPr id="39940" name="Kép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7038"/>
            <a:ext cx="5516563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901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ép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066800"/>
            <a:ext cx="10028237" cy="522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063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fontAlgn="b" hangingPunct="1"/>
            <a:r>
              <a:rPr lang="hu-HU" altLang="hu-HU" sz="2000" b="1" dirty="0">
                <a:solidFill>
                  <a:srgbClr val="1C9748"/>
                </a:solidFill>
                <a:latin typeface="+mn-lt"/>
              </a:rPr>
              <a:t>Mezőgazdasági egységek amelyek földterületekkel és/vagy állatokkal rendelkeznek</a:t>
            </a:r>
            <a:endParaRPr lang="hu-HU" altLang="hu-HU" sz="2000" dirty="0">
              <a:solidFill>
                <a:srgbClr val="1C9748"/>
              </a:solidFill>
              <a:latin typeface="+mn-lt"/>
            </a:endParaRPr>
          </a:p>
        </p:txBody>
      </p:sp>
      <p:sp>
        <p:nvSpPr>
          <p:cNvPr id="5123" name="Tartalom helye 2"/>
          <p:cNvSpPr>
            <a:spLocks noGrp="1" noChangeArrowheads="1"/>
          </p:cNvSpPr>
          <p:nvPr>
            <p:ph idx="1"/>
          </p:nvPr>
        </p:nvSpPr>
        <p:spPr>
          <a:xfrm>
            <a:off x="838200" y="1812022"/>
            <a:ext cx="10419826" cy="4364941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hu-HU" altLang="hu-HU" dirty="0"/>
              <a:t>	 	 	 	 </a:t>
            </a: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080193"/>
              </p:ext>
            </p:extLst>
          </p:nvPr>
        </p:nvGraphicFramePr>
        <p:xfrm>
          <a:off x="914396" y="1887521"/>
          <a:ext cx="10561742" cy="4353886"/>
        </p:xfrm>
        <a:graphic>
          <a:graphicData uri="http://schemas.openxmlformats.org/drawingml/2006/table">
            <a:tbl>
              <a:tblPr/>
              <a:tblGrid>
                <a:gridCol w="3167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3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248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679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        Jogi formák</a:t>
                      </a:r>
                    </a:p>
                  </a:txBody>
                  <a:tcPr marL="7620" marR="7620" marT="7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Összes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amelyből:</a:t>
                      </a:r>
                    </a:p>
                  </a:txBody>
                  <a:tcPr marL="7620" marR="7620" marT="7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137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Mezőgazdasági egység</a:t>
                      </a:r>
                    </a:p>
                  </a:txBody>
                  <a:tcPr marL="7620" marR="7620" marT="761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Vegyes</a:t>
                      </a:r>
                    </a:p>
                  </a:txBody>
                  <a:tcPr marL="7620" marR="7620" marT="7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Csak terület</a:t>
                      </a:r>
                    </a:p>
                  </a:txBody>
                  <a:tcPr marL="7620" marR="7620" marT="7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Csak állat</a:t>
                      </a:r>
                    </a:p>
                  </a:txBody>
                  <a:tcPr marL="7620" marR="7620" marT="761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Természetes személy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4462221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3396310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881005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184906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Jogi személy: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22672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3596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18450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626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Társág/egyesület</a:t>
                      </a:r>
                    </a:p>
                  </a:txBody>
                  <a:tcPr marL="27431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2261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333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1891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Kereskedelmi társaság</a:t>
                      </a:r>
                    </a:p>
                  </a:txBody>
                  <a:tcPr marL="27431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6138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1416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4290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432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Közintézmény</a:t>
                      </a:r>
                    </a:p>
                  </a:txBody>
                  <a:tcPr marL="27431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5698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944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4674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Szövetkezet</a:t>
                      </a:r>
                    </a:p>
                  </a:txBody>
                  <a:tcPr marL="27431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algn="l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Más típusú</a:t>
                      </a:r>
                    </a:p>
                  </a:txBody>
                  <a:tcPr marL="27431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8488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896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7525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0" i="0" u="none" strike="noStrike" dirty="0"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369">
                <a:tc>
                  <a:txBody>
                    <a:bodyPr/>
                    <a:lstStyle/>
                    <a:p>
                      <a:pPr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Összesen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4484893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3399906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899455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400" b="1" i="0" u="none" strike="noStrike" dirty="0">
                          <a:effectLst/>
                          <a:latin typeface="Arial" panose="020B0604020202020204" pitchFamily="34" charset="0"/>
                        </a:rPr>
                        <a:t>185532</a:t>
                      </a:r>
                    </a:p>
                  </a:txBody>
                  <a:tcPr marL="7620" marR="7620" marT="761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139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zövegdoboz 2"/>
          <p:cNvSpPr txBox="1">
            <a:spLocks noChangeArrowheads="1"/>
          </p:cNvSpPr>
          <p:nvPr/>
        </p:nvSpPr>
        <p:spPr bwMode="auto">
          <a:xfrm>
            <a:off x="6265863" y="136525"/>
            <a:ext cx="6096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-Menedzsment eszköz – segít a döntéshozatalban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-Segítségével növelhetjük a tejhozamot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-Csökkenthetjük a reprodukciós rendellenességek gyakoriságát --Értékelhető az állatok energiaraktárának állapota nagy létszámú szarvasmarha állományokban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-Naprakész egyedenkénti kondíciópontozás, adatelemzés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hu-HU" altLang="hu-HU" sz="1800" dirty="0"/>
              <a:t>-Idő, energia megtakarítás és objektív</a:t>
            </a:r>
          </a:p>
        </p:txBody>
      </p:sp>
      <p:pic>
        <p:nvPicPr>
          <p:cNvPr id="41987" name="Kép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62658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Kép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20955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25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287125" cy="1325563"/>
          </a:xfrm>
        </p:spPr>
        <p:txBody>
          <a:bodyPr/>
          <a:lstStyle/>
          <a:p>
            <a:pPr eaLnBrk="1" hangingPunct="1"/>
            <a:r>
              <a:rPr lang="hu-HU" altLang="hu-HU" dirty="0"/>
              <a:t>Fejőrobotok – precíziós tejtermelés    </a:t>
            </a:r>
            <a:r>
              <a:rPr lang="hu-HU" altLang="hu-HU" sz="1200" dirty="0"/>
              <a:t>Automatikus fejőkehely-felhelyezés</a:t>
            </a:r>
          </a:p>
        </p:txBody>
      </p:sp>
      <p:sp>
        <p:nvSpPr>
          <p:cNvPr id="43011" name="Tartalom helye 2"/>
          <p:cNvSpPr>
            <a:spLocks noGrp="1" noChangeArrowheads="1"/>
          </p:cNvSpPr>
          <p:nvPr>
            <p:ph idx="1"/>
          </p:nvPr>
        </p:nvSpPr>
        <p:spPr>
          <a:xfrm>
            <a:off x="838200" y="1571625"/>
            <a:ext cx="7345363" cy="185737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hu-HU" altLang="hu-HU" dirty="0">
                <a:solidFill>
                  <a:srgbClr val="303545"/>
                </a:solidFill>
                <a:latin typeface="hurme_no2-webfont"/>
              </a:rPr>
              <a:t>-optimális fejési időpont</a:t>
            </a:r>
            <a:br>
              <a:rPr lang="hu-HU" altLang="hu-HU" dirty="0"/>
            </a:br>
            <a:r>
              <a:rPr lang="hu-HU" altLang="hu-HU" dirty="0"/>
              <a:t>-</a:t>
            </a:r>
            <a:r>
              <a:rPr lang="hu-HU" altLang="hu-HU" dirty="0">
                <a:solidFill>
                  <a:srgbClr val="303545"/>
                </a:solidFill>
                <a:latin typeface="hurme_no2-webfont"/>
              </a:rPr>
              <a:t>egyedi takarmányozás automatikusan</a:t>
            </a:r>
            <a:br>
              <a:rPr lang="hu-HU" altLang="hu-HU" dirty="0"/>
            </a:br>
            <a:r>
              <a:rPr lang="hu-HU" altLang="hu-HU" dirty="0"/>
              <a:t>-</a:t>
            </a:r>
            <a:r>
              <a:rPr lang="hu-HU" altLang="hu-HU" dirty="0">
                <a:solidFill>
                  <a:srgbClr val="303545"/>
                </a:solidFill>
                <a:latin typeface="hurme_no2-webfont"/>
              </a:rPr>
              <a:t>stresszmentes fejés - felhajtás, zsúfolás elmarad</a:t>
            </a:r>
            <a:br>
              <a:rPr lang="hu-HU" altLang="hu-HU" dirty="0"/>
            </a:br>
            <a:r>
              <a:rPr lang="hu-HU" altLang="hu-HU" dirty="0"/>
              <a:t>-</a:t>
            </a:r>
            <a:r>
              <a:rPr lang="hu-HU" altLang="hu-HU" dirty="0">
                <a:solidFill>
                  <a:srgbClr val="303545"/>
                </a:solidFill>
                <a:latin typeface="hurme_no2-webfont"/>
              </a:rPr>
              <a:t>rendszeres tőgyegészségügyi kontroll</a:t>
            </a:r>
            <a:br>
              <a:rPr lang="hu-HU" altLang="hu-HU" dirty="0">
                <a:solidFill>
                  <a:srgbClr val="303545"/>
                </a:solidFill>
                <a:latin typeface="hurme_no2-webfont"/>
              </a:rPr>
            </a:br>
            <a:r>
              <a:rPr lang="hu-HU" altLang="hu-HU" dirty="0">
                <a:solidFill>
                  <a:srgbClr val="303545"/>
                </a:solidFill>
                <a:latin typeface="hurme_no2-webfont"/>
              </a:rPr>
              <a:t>                                               Tóth, 2017</a:t>
            </a:r>
          </a:p>
          <a:p>
            <a:pPr marL="0" indent="0" eaLnBrk="1" hangingPunct="1">
              <a:buFont typeface="Arial" pitchFamily="34" charset="0"/>
              <a:buNone/>
            </a:pPr>
            <a:endParaRPr lang="hu-HU" altLang="hu-HU" dirty="0">
              <a:solidFill>
                <a:srgbClr val="303545"/>
              </a:solidFill>
              <a:latin typeface="hurme_no2-webfont"/>
            </a:endParaRPr>
          </a:p>
          <a:p>
            <a:pPr marL="0" indent="0" eaLnBrk="1" hangingPunct="1">
              <a:buFont typeface="Arial" pitchFamily="34" charset="0"/>
              <a:buNone/>
            </a:pPr>
            <a:endParaRPr lang="hu-HU" altLang="hu-HU" dirty="0"/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3609975"/>
            <a:ext cx="442912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1350963"/>
            <a:ext cx="39417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644900"/>
            <a:ext cx="645001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97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dirty="0"/>
              <a:t>                                              </a:t>
            </a:r>
          </a:p>
        </p:txBody>
      </p:sp>
      <p:pic>
        <p:nvPicPr>
          <p:cNvPr id="440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300" y="365125"/>
            <a:ext cx="10985500" cy="5148263"/>
          </a:xfrm>
          <a:noFill/>
        </p:spPr>
      </p:pic>
      <p:sp>
        <p:nvSpPr>
          <p:cNvPr id="44036" name="Szövegdoboz 3"/>
          <p:cNvSpPr txBox="1">
            <a:spLocks noChangeArrowheads="1"/>
          </p:cNvSpPr>
          <p:nvPr/>
        </p:nvSpPr>
        <p:spPr bwMode="auto">
          <a:xfrm>
            <a:off x="7026275" y="5513388"/>
            <a:ext cx="4637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u-HU" altLang="hu-HU" dirty="0"/>
              <a:t>Tóth, 2017</a:t>
            </a:r>
          </a:p>
        </p:txBody>
      </p:sp>
    </p:spTree>
    <p:extLst>
      <p:ext uri="{BB962C8B-B14F-4D97-AF65-F5344CB8AC3E}">
        <p14:creationId xmlns:p14="http://schemas.microsoft.com/office/powerpoint/2010/main" val="2737872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ím 1"/>
          <p:cNvSpPr>
            <a:spLocks noGrp="1" noChangeArrowheads="1"/>
          </p:cNvSpPr>
          <p:nvPr>
            <p:ph type="ctr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600" dirty="0"/>
              <a:t>Köszönöm a figyelmet!</a:t>
            </a:r>
          </a:p>
        </p:txBody>
      </p:sp>
      <p:sp>
        <p:nvSpPr>
          <p:cNvPr id="45059" name="Alcím 2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35522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 noChangeArrowheads="1"/>
          </p:cNvSpPr>
          <p:nvPr>
            <p:ph type="title"/>
          </p:nvPr>
        </p:nvSpPr>
        <p:spPr>
          <a:xfrm>
            <a:off x="703976" y="214123"/>
            <a:ext cx="10515600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1C9748"/>
                </a:solidFill>
                <a:latin typeface="+mn-lt"/>
              </a:rPr>
              <a:t>Gazdaságok méreti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BC5AA905-2039-4DF9-A1FF-C65DFF2DCE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032874"/>
              </p:ext>
            </p:extLst>
          </p:nvPr>
        </p:nvGraphicFramePr>
        <p:xfrm>
          <a:off x="0" y="1196752"/>
          <a:ext cx="12192004" cy="4968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464">
                  <a:extLst>
                    <a:ext uri="{9D8B030D-6E8A-4147-A177-3AD203B41FA5}">
                      <a16:colId xmlns:a16="http://schemas.microsoft.com/office/drawing/2014/main" val="1848074125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156014449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369608770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3752890406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2838301632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904091312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445411366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859200434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3493518925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927282685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016595814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1589936893"/>
                    </a:ext>
                  </a:extLst>
                </a:gridCol>
                <a:gridCol w="910045">
                  <a:extLst>
                    <a:ext uri="{9D8B030D-6E8A-4147-A177-3AD203B41FA5}">
                      <a16:colId xmlns:a16="http://schemas.microsoft.com/office/drawing/2014/main" val="3004211586"/>
                    </a:ext>
                  </a:extLst>
                </a:gridCol>
              </a:tblGrid>
              <a:tr h="251774"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Föld méret szerint (hektár)</a:t>
                      </a:r>
                      <a:endParaRPr lang="en-150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143329"/>
                  </a:ext>
                </a:extLst>
              </a:tr>
              <a:tr h="7736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en-150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&lt;0,1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0,1 - 0,3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0,3 -0,5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0,5 - 1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1 - 2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2 - 5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5 - 10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10 - 20	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20 - 30	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30 - 50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50 - 100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100&lt;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53630547"/>
                  </a:ext>
                </a:extLst>
              </a:tr>
              <a:tr h="251774"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Mezőgazdasági egység (darab)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67704"/>
                  </a:ext>
                </a:extLst>
              </a:tr>
              <a:tr h="792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Magánszemély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486986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685918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329308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716449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896289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1025065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260374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47291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2877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2264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6008104"/>
                  </a:ext>
                </a:extLst>
              </a:tr>
              <a:tr h="792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Jogi személy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884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1323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2711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8178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043317"/>
                  </a:ext>
                </a:extLst>
              </a:tr>
              <a:tr h="251774">
                <a:tc gridSpan="1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Összterület </a:t>
                      </a:r>
                      <a:r>
                        <a:rPr lang="it-IT" sz="1200" dirty="0">
                          <a:effectLst/>
                        </a:rPr>
                        <a:t>(</a:t>
                      </a:r>
                      <a:r>
                        <a:rPr lang="hu-HU" sz="1200" dirty="0">
                          <a:effectLst/>
                        </a:rPr>
                        <a:t>hektár</a:t>
                      </a:r>
                      <a:r>
                        <a:rPr lang="it-IT" sz="1200" dirty="0">
                          <a:effectLst/>
                        </a:rPr>
                        <a:t>) 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5452811"/>
                  </a:ext>
                </a:extLst>
              </a:tr>
              <a:tr h="7923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Magánszemély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23272,06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120450,76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125497,51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500323,64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1272365,91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3159773,91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1719446,32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592213,58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136702,41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136195,20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187637,50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480558,29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098403"/>
                  </a:ext>
                </a:extLst>
              </a:tr>
              <a:tr h="10626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Jogi személy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165,06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220,98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722,46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1784,70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8618,53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20833,20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23346,85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13886,82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28340,14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76606,20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it-IT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7078981,30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065462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354610A9-0586-43F6-82E3-0ADF273DA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2300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35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1C9748"/>
                </a:solidFill>
              </a:rPr>
              <a:t>Szarvasmarha állomány eloszlása terület nagyságok alapján</a:t>
            </a: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97BE9071-8C53-49BD-8315-11D35B2E8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18438"/>
              </p:ext>
            </p:extLst>
          </p:nvPr>
        </p:nvGraphicFramePr>
        <p:xfrm>
          <a:off x="0" y="1556792"/>
          <a:ext cx="12191998" cy="46034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7846">
                  <a:extLst>
                    <a:ext uri="{9D8B030D-6E8A-4147-A177-3AD203B41FA5}">
                      <a16:colId xmlns:a16="http://schemas.microsoft.com/office/drawing/2014/main" val="20656110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787738006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95781238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3722699690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20209801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90283369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44242380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525599615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390553199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634812311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2863110744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328059147"/>
                    </a:ext>
                  </a:extLst>
                </a:gridCol>
                <a:gridCol w="937846">
                  <a:extLst>
                    <a:ext uri="{9D8B030D-6E8A-4147-A177-3AD203B41FA5}">
                      <a16:colId xmlns:a16="http://schemas.microsoft.com/office/drawing/2014/main" val="18771549"/>
                    </a:ext>
                  </a:extLst>
                </a:gridCol>
              </a:tblGrid>
              <a:tr h="695408">
                <a:tc gridSpan="1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Terület nagysága	alapján(ha)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150" sz="1200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8698864"/>
                  </a:ext>
                </a:extLst>
              </a:tr>
              <a:tr h="13208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&lt;0,1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0,1 - 0,3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0,3 - 0,5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0,5 - 1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1 - 2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2 - 5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5 - 10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10 - 20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20 - 30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30 - 50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50 - 100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100&lt;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115724"/>
                  </a:ext>
                </a:extLst>
              </a:tr>
              <a:tr h="695408">
                <a:tc gridSpan="1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Szarvasmarha létszám (db)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150" sz="1200" dirty="0">
                          <a:effectLst/>
                        </a:rPr>
                        <a:t> </a:t>
                      </a:r>
                      <a:endParaRPr lang="en-US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4970781"/>
                  </a:ext>
                </a:extLst>
              </a:tr>
              <a:tr h="18917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10378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59423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134319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87082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264182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560094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1053571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414759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112898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24942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19496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18532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111106</a:t>
                      </a:r>
                      <a:endParaRPr lang="en-150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4376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25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396" y="318783"/>
            <a:ext cx="10741404" cy="1371906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1C9748"/>
                </a:solidFill>
              </a:rPr>
              <a:t>Szarvasmarha	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172" y="1812022"/>
            <a:ext cx="10875627" cy="436494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2,79-szeres csökkenés az elmúlt 30 évben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Az 1990-es 5.380.780 állatról 2019-re 1.923.283 állat maradt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Ebből tejelő szarvasmarha: 1.138.818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Ezelőtt három évtizeddel csak 9 romániai megyében volt 100.000 alatti a szarvasmarha létszám, manapság egy megye haladja meg ez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a számot.</a:t>
            </a:r>
            <a:b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hu-H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Az állomány koncentrálódása figyelhető meg az észak-moldvai (466.332), észak-nyugati (368.869) és közép (341.006) erdélyi részen.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6113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ím 1"/>
          <p:cNvSpPr>
            <a:spLocks noGrp="1" noChangeArrowheads="1"/>
          </p:cNvSpPr>
          <p:nvPr>
            <p:ph type="title"/>
          </p:nvPr>
        </p:nvSpPr>
        <p:spPr>
          <a:xfrm>
            <a:off x="829112" y="415459"/>
            <a:ext cx="10515600" cy="1325563"/>
          </a:xfr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sz="3200" dirty="0">
                <a:solidFill>
                  <a:srgbClr val="1C9748"/>
                </a:solidFill>
              </a:rPr>
              <a:t>Megyei lebontásban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Szucsáva (Suceava) - 131.181 (246.300 1990-ben)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202124"/>
                </a:solidFill>
                <a:latin typeface="Google Sans"/>
              </a:rPr>
              <a:t>Botosány (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Botoșani) - 91.853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Beszterce-Naszód (Bistrița-Năsăud) - 77.791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Máramaros (Maramureș) - 74.219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Bihar (Bihor) - 72.613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Hargita (Harghita) - 72.236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Maros (Mureș) - 70.00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Kolozs (Cluj) - 66.493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Ne</a:t>
            </a: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</a:rPr>
              <a:t>amc</a:t>
            </a: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 (Neamț) - 69.254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600" dirty="0">
                <a:solidFill>
                  <a:srgbClr val="000000"/>
                </a:solidFill>
                <a:latin typeface="Arial" panose="020B0604020202020204" pitchFamily="34" charset="0"/>
              </a:rPr>
              <a:t>Fehér (Alba) - 60.789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u-HU" dirty="0"/>
          </a:p>
        </p:txBody>
      </p:sp>
      <p:pic>
        <p:nvPicPr>
          <p:cNvPr id="9220" name="Ké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959100"/>
            <a:ext cx="416242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442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ím 1"/>
          <p:cNvSpPr>
            <a:spLocks noGrp="1" noChangeArrowheads="1"/>
          </p:cNvSpPr>
          <p:nvPr>
            <p:ph type="title"/>
          </p:nvPr>
        </p:nvSpPr>
        <p:spPr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hu-HU" altLang="hu-HU" dirty="0">
                <a:solidFill>
                  <a:srgbClr val="1C9748"/>
                </a:solidFill>
              </a:rPr>
              <a:t>Tej, hús és termékek (INS adatai alapján)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2019-ben Romániában 1,122 millió t tejet gyűjtöttek be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Belső piacon való értékesítés: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331.344 t étkezési tej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68.114 t tejföl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225.487 t erjesztett termékek (kefir, joghurt, aludttej, stb.)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96.717 t sajt 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 10.653 t vaj.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Importált tejmennyiség 108.492 tonna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>
                <a:solidFill>
                  <a:srgbClr val="000000"/>
                </a:solidFill>
                <a:latin typeface="Arial" panose="020B0604020202020204" pitchFamily="34" charset="0"/>
              </a:rPr>
              <a:t>Elő marhahús 232 600 tonna (2017 MADR adatai alapján)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026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1633</Words>
  <Application>Microsoft Office PowerPoint</Application>
  <PresentationFormat>Szélesvásznú</PresentationFormat>
  <Paragraphs>529</Paragraphs>
  <Slides>43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50" baseType="lpstr">
      <vt:lpstr>Arial</vt:lpstr>
      <vt:lpstr>Calibri</vt:lpstr>
      <vt:lpstr>Google Sans</vt:lpstr>
      <vt:lpstr>hurme_no2-webfont</vt:lpstr>
      <vt:lpstr>Times New Roman</vt:lpstr>
      <vt:lpstr>Wingdings</vt:lpstr>
      <vt:lpstr>Office-téma</vt:lpstr>
      <vt:lpstr>Precíziós állattenyésztés</vt:lpstr>
      <vt:lpstr>PowerPoint-bemutató</vt:lpstr>
      <vt:lpstr>PowerPoint-bemutató</vt:lpstr>
      <vt:lpstr>Mezőgazdasági egységek amelyek földterületekkel és/vagy állatokkal rendelkeznek</vt:lpstr>
      <vt:lpstr>Gazdaságok méreti</vt:lpstr>
      <vt:lpstr>Szarvasmarha állomány eloszlása terület nagyságok alapján</vt:lpstr>
      <vt:lpstr>Szarvasmarha </vt:lpstr>
      <vt:lpstr>Megyei lebontásban</vt:lpstr>
      <vt:lpstr>Tej, hús és termékek (INS adatai alapján)</vt:lpstr>
      <vt:lpstr>Sertés</vt:lpstr>
      <vt:lpstr>Sertés megyei lebontásban</vt:lpstr>
      <vt:lpstr>PowerPoint-bemutató</vt:lpstr>
      <vt:lpstr>Kihívások</vt:lpstr>
      <vt:lpstr>Bekövetkezett változások</vt:lpstr>
      <vt:lpstr>Eredmény</vt:lpstr>
      <vt:lpstr>PowerPoint-bemutató</vt:lpstr>
      <vt:lpstr>PowerPoint-bemutató</vt:lpstr>
      <vt:lpstr>Mi is az a PLF?</vt:lpstr>
      <vt:lpstr>PowerPoint-bemutató</vt:lpstr>
      <vt:lpstr>A PLF rendszerek alapja az adat </vt:lpstr>
      <vt:lpstr>Adatra épülő kontroll</vt:lpstr>
      <vt:lpstr>PLF technológiák által nyert adatok</vt:lpstr>
      <vt:lpstr>Az állatok egyedi beazonosítása </vt:lpstr>
      <vt:lpstr>A takarmány(TMR) összeállítása és kiosztása</vt:lpstr>
      <vt:lpstr>Az állatok mérlegelése és súlygyarapodásának nyomonkövetése</vt:lpstr>
      <vt:lpstr>Válogató rendszerek</vt:lpstr>
      <vt:lpstr>Takarmány- és vízfelvétel mérése és rögzítése</vt:lpstr>
      <vt:lpstr>Audiovizuális információk </vt:lpstr>
      <vt:lpstr>Precíziós eszközök szarvasmarha tartásban</vt:lpstr>
      <vt:lpstr>PowerPoint-bemutató</vt:lpstr>
      <vt:lpstr>Precíziós Legeltetés</vt:lpstr>
      <vt:lpstr>Rektális okos-hőmérő</vt:lpstr>
      <vt:lpstr>Bendő bolus</vt:lpstr>
      <vt:lpstr>Pedo- és accelométerek</vt:lpstr>
      <vt:lpstr>Egészség felügyelés infravörös hőkamerákkal precíziós szarvasmarha telepeken</vt:lpstr>
      <vt:lpstr>Tőgy hőmérséklet</vt:lpstr>
      <vt:lpstr>Lábak és bőr hőmérséklete</vt:lpstr>
      <vt:lpstr>A tejelő tehenek kondíciópontozásos rendszere(BCS) 3D kamerával</vt:lpstr>
      <vt:lpstr>PowerPoint-bemutató</vt:lpstr>
      <vt:lpstr>PowerPoint-bemutató</vt:lpstr>
      <vt:lpstr>Fejőrobotok – precíziós tejtermelés    Automatikus fejőkehely-felhelyezés</vt:lpstr>
      <vt:lpstr>                                              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Precíziós állattenyésztés</dc:title>
  <dc:creator>Péter Varga</dc:creator>
  <cp:lastModifiedBy>izsak varga</cp:lastModifiedBy>
  <cp:revision>11</cp:revision>
  <dcterms:created xsi:type="dcterms:W3CDTF">2021-04-21T15:27:09Z</dcterms:created>
  <dcterms:modified xsi:type="dcterms:W3CDTF">2021-06-14T16:07:24Z</dcterms:modified>
</cp:coreProperties>
</file>