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308" r:id="rId2"/>
    <p:sldId id="30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10" r:id="rId11"/>
    <p:sldId id="266" r:id="rId12"/>
    <p:sldId id="269" r:id="rId13"/>
    <p:sldId id="267" r:id="rId14"/>
    <p:sldId id="268" r:id="rId15"/>
    <p:sldId id="270" r:id="rId16"/>
    <p:sldId id="300" r:id="rId17"/>
    <p:sldId id="271" r:id="rId18"/>
    <p:sldId id="290" r:id="rId19"/>
    <p:sldId id="291" r:id="rId20"/>
    <p:sldId id="272" r:id="rId21"/>
    <p:sldId id="297" r:id="rId22"/>
    <p:sldId id="298" r:id="rId23"/>
    <p:sldId id="299" r:id="rId24"/>
    <p:sldId id="273" r:id="rId25"/>
    <p:sldId id="274" r:id="rId26"/>
    <p:sldId id="275" r:id="rId27"/>
    <p:sldId id="276" r:id="rId28"/>
    <p:sldId id="277" r:id="rId29"/>
    <p:sldId id="279" r:id="rId30"/>
    <p:sldId id="278" r:id="rId31"/>
    <p:sldId id="281" r:id="rId32"/>
    <p:sldId id="280" r:id="rId33"/>
    <p:sldId id="283" r:id="rId34"/>
    <p:sldId id="286" r:id="rId35"/>
    <p:sldId id="285" r:id="rId36"/>
    <p:sldId id="282" r:id="rId37"/>
    <p:sldId id="287" r:id="rId38"/>
    <p:sldId id="288" r:id="rId39"/>
    <p:sldId id="289" r:id="rId40"/>
    <p:sldId id="292" r:id="rId41"/>
    <p:sldId id="293" r:id="rId42"/>
    <p:sldId id="294" r:id="rId43"/>
    <p:sldId id="295" r:id="rId44"/>
    <p:sldId id="296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/YgChDxrHdlbjqiZlReiv6js5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boda Zoltán" initials="" lastIdx="1" clrIdx="0"/>
  <p:cmAuthor id="1" name="Gitta Kocsisne Molna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0830" autoAdjust="0"/>
  </p:normalViewPr>
  <p:slideViewPr>
    <p:cSldViewPr snapToGrid="0">
      <p:cViewPr varScale="1">
        <p:scale>
          <a:sx n="70" d="100"/>
          <a:sy n="70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5-21T20:15:08.921" idx="1">
    <p:pos x="5141" y="459"/>
    <p:text>Hiányoznak a válaszok.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C_ESC8Y"/>
      </p:ext>
    </p:extLst>
  </p:cm>
  <p:cm authorId="1" dt="2019-05-21T20:15:08.921" idx="1">
    <p:pos x="5141" y="459"/>
    <p:text>A válaszok a tananyagban találhatóaK NEM TARTOM CÉLSZERŰNEK MÉGFEGYSZER IDEÍRNI.</p:text>
    <p:extLst>
      <p:ext uri="{C676402C-5697-4E1C-873F-D02D1690AC5C}">
        <p15:threadingInfo xmlns:p15="http://schemas.microsoft.com/office/powerpoint/2012/main" timeZoneBias="0">
          <p15:parentCm authorId="0" idx="1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C_ESC8c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137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22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 dirty="0">
                <a:latin typeface="Calibri"/>
                <a:ea typeface="Calibri"/>
                <a:cs typeface="Calibri"/>
                <a:sym typeface="Calibri"/>
              </a:rPr>
              <a:t>A VRT és robot alkalmazások egyik legfontosabb előnye, hogy a munkaerő szükséglet jelentősen csökken míg a műveletek elvégzése folyamatosabb, precízebb, időben jobban tervezhető. Ez a technológia megfelel az élelmiszeripar jelenlegi igényeinek, biztosítva a szőlőültetvény megfelelő termelékenységét és jövedelmezőségét. Az irányítási rendszerek csökkenthetik a működési stresszt, míg a VRT az agronómiai inputokat racionálisan használja, közvetlen hatással a költségekre, a minőségre és a környezeti fenntarthatóságra.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 dirty="0">
                <a:latin typeface="Calibri"/>
                <a:ea typeface="Calibri"/>
                <a:cs typeface="Calibri"/>
                <a:sym typeface="Calibri"/>
              </a:rPr>
              <a:t>Néhány kereskedelmi forgalomban lévő megoldás a precíziós szőlőtermesztés automatizációjához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 dirty="0">
                <a:latin typeface="Calibri"/>
                <a:ea typeface="Calibri"/>
                <a:cs typeface="Calibri"/>
                <a:sym typeface="Calibri"/>
              </a:rPr>
              <a:t>A., Pellenc Australia 600 LM SP szelektív szüretelő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 dirty="0">
                <a:latin typeface="Calibri"/>
                <a:ea typeface="Calibri"/>
                <a:cs typeface="Calibri"/>
                <a:sym typeface="Calibri"/>
              </a:rPr>
              <a:t>B., Tecnovit Mod. 111 S VRT változó sebességű levél eltávolító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 dirty="0">
                <a:latin typeface="Calibri"/>
                <a:ea typeface="Calibri"/>
                <a:cs typeface="Calibri"/>
                <a:sym typeface="Calibri"/>
              </a:rPr>
              <a:t>C., Durand-Wayland SmartSpray permetező ultrahangos érzékelőkkel ellátott szelektív porlasztóval felszerelt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 dirty="0">
                <a:latin typeface="Calibri"/>
                <a:ea typeface="Calibri"/>
                <a:cs typeface="Calibri"/>
                <a:sym typeface="Calibri"/>
              </a:rPr>
              <a:t>D., Tecnovit Mod. VRT 150  változó sebességű műtrágyaszóró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 dirty="0">
                <a:latin typeface="Calibri"/>
                <a:ea typeface="Calibri"/>
                <a:cs typeface="Calibri"/>
                <a:sym typeface="Calibri"/>
              </a:rPr>
              <a:t>E., GreenSeeker® változó sebességű növényi növekedési erélyt monitorozó eszközrendszer.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p22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855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23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robotika használata a precíziós szőlőtermesztésben még mindig prototípusban van, de sok projekt már a fejlesztés utolsó szakaszában van, és néhány már forgalomba került. A „farmbots” vagy „agbots” a mezőgazdaság jövője. Az utóbbi években jelentős erőforrások kerültek felhasználásra a mezőgazdaság robotizálásának fejlesztése érdekében. Exponenciális növekedés várható a közeljövőben ezen a piacon. Az automatizáció és robotizáció elérhetővé válik a kisebb üzemek számára is, széleskörben való elterjedése prognosztizálható. De nem szabad sohasem elfeledkeznünk arról, hogy az összes technológiai fejlesztés, modern találmány semmit sem ér a mezőgazdasági termelő tapasztalata nélkül.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Néhány prototípus és kereskedelemben kapható szőlőtermesztésben alkalmazható robot: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Vinerobot – ültetvény tulajdonságokat monitorozó robot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VINBOT – NDVI meghatározásához adatgyűjtő robot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Wall-Ye – metsző robot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VineGuard – permetező robot,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Vitirover – fűnyíró robot,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VRC robot – autonóm szőlőmetsző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Forge Robotic Platform – több funkciós autonóm platform pl. fűnyírás, lyukfúrás, talajművelés.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23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790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lang="hu-HU" sz="15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7698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Google Shape;429;p36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korai szőlőtermés becslés a szőlőtermesztőknek tájékoztatást nyújt a vezetési döntések meghozatalában a kívánt szőlőminőség és hozam eléréséhez. A korábbi munkákban a képelemzést ennek érdekében vizsgálták, de olyan rendszerekkel, amelyek kézzel, egyetlen fajtánál vagy a betakarítási idő közelében végeznek el, amikor kevés korrigálható agronómiai szempont van. Ez a tanulmány a nem invazív és terepi terméshozamra vonatkozik, több fajta hozamára kíván becslést adni, képelemzésen alapuló megoldást mutat be, a zsendülés előtti fenológiai szakaszokban. Ebből a célból egy terepjáró járművet (ATV) módosítottak azzal a berendezéssel, hogy éjszaka öt különböző fajtájú 30 szőlő szegmensből álló képeket önállóan rögzítsenek. A képeket egy új képanalízis algoritmussal elemezték, amely matematikai morfológiára és pixelosztályozásra épült, ami átlagosan 0,8764 és 0,9582 átlagos fonológiai visszahívási és precíziós értékeket eredményezett. Végül egy modellt kalibráltunk, hogy a kimutatott bogyók számából származó hozam-előrejelzéseket nyerjünk a gyökér-közép-négyzet-hibával a szőlőre számítva 0,16 kg. Ez a pontosság teszi a javasolt módszertant ideálisnak a korai hozam előrejelzéséhez, mivel ez nagyon hasznos eszköz a szőlő- és boripar számára.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Az eredmények mindegyik fajtánál azt mutatták, hogy a becslések a korábbi tapasztalati alapon végzetthez képest hatalmas előrelépést jelentenek. Hisz az a korábbi kb. 50 %-os pontosságú becslés helyett a kamara alapú képelemzéssel, jobb mint 90 %-os pontosságot értek el.</a:t>
            </a:r>
            <a:endParaRPr dirty="0"/>
          </a:p>
        </p:txBody>
      </p:sp>
      <p:sp>
        <p:nvSpPr>
          <p:cNvPr id="430" name="Google Shape;430;p36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9018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9" name="Google Shape;4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11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1" name="Google Shape;331;p24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Szőke és Vér (2015) „A HELYI METEOROLÓGIAI MÉRÉSEKRE ALAPOZOTT SZŐLŐ NÖVÉNYVÉDELMI ELŐREJELZÉS TAPASZTALATAI AZ ISTERVIN ÉS ECOWIN PROGRAM KERETÉBEN 2010 – 2015.” című munkája keretében kiváló összefoglalást nyújt.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Szőlészeti és Borászati Kutató Intézetben már az 1980-as évek elejétől foglalkoznak a szőlő növényvédelmi előre jelző program fejlesztésével – nemzetközi együttműködésben szlovák és cseh kutatókkal együttműködve. Különböző pályázati támogatással mintegy 250 db automata meteorológiai állomást telepítettek borvidékeinken.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Az automata meteorológiai műszerek több típusa ismert, ezek közül Magyarországon a LUFT-D, AGROEXPERT-A, METOS-A, BOREAS-H terjedt el, melyek érzékelői közel azonos jellemzőkkel rendelkeznek. Az eltérés közöttük az adatgyűjtés és továbbítás, az értékelés, valamint a szerviz szolgáltatás tekintetében jelentkezik. Az utóbbi időben jelent meg a SmartVineyard” a Szőlőőr-H amely a többi automata műszerhez hasonló, de van saját fejlesztésű LHT szenzorra és alkalmazza a legkorszerűbb adat átviteli és feldolgozási lehetőségeket.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meteorológiai információk felhasználásával növénykultúránként külön – külön speciális növényvédelmi előre jelző programok működtethetők, melyek a kártevők és kórokozók elleni hatékony, de környezetkímélő és költségtakarékos védekezést teszik lehetővé. Ennek az az alapja, hogy minden kártevő és kórokozó megjelenésének és a fertőzés erősségének időjárási feltételei vannak. Ha ismerjük az adott károsító szervezet biológiai sajátosságait, érzékenységét az időjárás egyes elemeivel kapcsolatban, akkor a helyben mért időjárási jellemzők alapján előre jelezni lehet, hogy az adott károsító megjelenik-e, ha igen – mikor-, és milyen erős fertőzés várható.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Az előre jelző programok egy része konkrét tanácsot ad a védekezésre és a javasolt növényvédő szert (hatóanyagot) illetően is. Ilyen előre jelző program pl. a GALATI – VITIS, amely a szőlő peronoszpóra, lisztharmat és Botrytis elleni védelmet szolgálja (Szőke és Vér, 2015).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24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575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Google Shape;338;p25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meteorológiai adatokon alapuló növényvédelmi előrejelzése a szőlő kórokozói közül a lisztharmatnak és a peronoszpórának több mint egy évszázados múltra tekint vissza. Istvánffy és Pálinkás által lefektetett matematikai modell, mely a hőmérsékletet és a csapadék mennyiségét veszi figyelembe, a mai modern számítógépes előrejelzési rendszerek megalapozását jelentette.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szenzorok fejlesztésével, az adatgyűjtő rendszerek és adatátviteli egységek technikai fejlődése lehetővé tette, hogy az egyszerű adatgyűjtésen túlmenően a szőlőtermesztésben rendkívül fontos betegség előre jelző rendszereket lehet kialakítani.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hazai fejlesztésű SmarVineyard, Szőlőőr rendszer rendkívül sokoldalú. A készülék különböző szenzor konfigurációkkal szerelhető. Hőmérséklet, csapadék, páratartalom, talaj nedvesség, levélfelület nedvesség, napsugárzás intenzitás valamint spóra és kártevő detektor.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Szőlőőr állomás Központi egysége végzi a méréseket és kommunikál a többi állomással, valamint a háttér-infrastruktúrával. A Központi egységben található a vezérlést megvalósító, teljes értékű mikroszámítógép, valamint az állomás tápellátását biztosító akkumulátor. Az állomások a mért adatokat egy központi szerverre töltik fel a GSM kapcsolat segítségével.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9" name="Google Shape;339;p25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212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26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precíziós agrometeorológia fogalmát az Agrárin Kft vezette be. Az Agrárin Kft volt, a nemzetközileg legismertebb METOS meteorológiai állomások magyarországi forgalmazója a 80’-as évektől kezdődően.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készülékek speciális szenzorokkal kerülnek felszerelésre. Ennek az alap szenzorokon (hőmérséklet, csapadék, szélsebesség, páratartalom, sugárzás) kívül speciális részei a műlevél, a talajhőmérő, a talajnedvesség mérő, a párolgásmérő és a száraz-nedves hőmérő. A modell tartalmazza a peronoszpóra (primer, szekunder), a lisztharmat, a botritisz, a fekete rothadás fertőzésének előrejelzését, a molyok rajzásának feltételezett bekövetkezését. Az egyik legnagyobb újdonsága az iTrap. Ez egy feromonnal működő rovarcsapda, azonban rovar számláló egységgel, mely internet alapon tud adatokat közölni az üzemeltetőjével. Így a legkritikusabb időszakban a rajzáscsúcs pontosan meghatározható, és a védekezés teljesen pontosan időzíthető.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Tehát a precíziós agrometeorológia területhelyes és az igényekhez, lehetőségekhez (talaj, növény, környezet) illeszkedő gazdálkodás. A kritikus helyek vizsgálata és a megfelelő szenzor sűrűség következtében környezetkímélőbb és költséghatékonyabb.</a:t>
            </a:r>
            <a:endParaRPr dirty="0"/>
          </a:p>
        </p:txBody>
      </p:sp>
      <p:sp>
        <p:nvSpPr>
          <p:cNvPr id="353" name="Google Shape;353;p26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0731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0" name="Google Shape;3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8688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41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 dirty="0"/>
              <a:t>Szöveg: </a:t>
            </a:r>
            <a:r>
              <a:rPr lang="hu-HU" i="1" dirty="0"/>
              <a:t>ennél a diánál nem releváns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6300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2" name="Google Shape;3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0341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8" name="Google Shape;3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559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8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8" name="Google Shape;44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7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9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4" name="Google Shape;45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427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0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0" name="Google Shape;46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111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p41:notes"/>
          <p:cNvSpPr txBox="1">
            <a:spLocks noGrp="1"/>
          </p:cNvSpPr>
          <p:nvPr>
            <p:ph type="body" idx="1"/>
          </p:nvPr>
        </p:nvSpPr>
        <p:spPr>
          <a:xfrm>
            <a:off x="687705" y="4813964"/>
            <a:ext cx="5501279" cy="39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1:notes"/>
          <p:cNvSpPr txBox="1"/>
          <p:nvPr/>
        </p:nvSpPr>
        <p:spPr>
          <a:xfrm>
            <a:off x="3895551" y="9501121"/>
            <a:ext cx="2979694" cy="50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50" tIns="48225" rIns="96450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0088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4" name="Google Shape;474;p42:notes"/>
          <p:cNvSpPr txBox="1">
            <a:spLocks noGrp="1"/>
          </p:cNvSpPr>
          <p:nvPr>
            <p:ph type="body" idx="1"/>
          </p:nvPr>
        </p:nvSpPr>
        <p:spPr>
          <a:xfrm>
            <a:off x="687705" y="4813964"/>
            <a:ext cx="5501279" cy="39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u-HU" sz="2400" dirty="0"/>
              <a:t>Szöveg: </a:t>
            </a:r>
            <a:r>
              <a:rPr lang="hu-HU" sz="2400" i="1" dirty="0"/>
              <a:t>ennél a diánál nem releváns</a:t>
            </a:r>
            <a:endParaRPr sz="2400" i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2:notes"/>
          <p:cNvSpPr txBox="1"/>
          <p:nvPr/>
        </p:nvSpPr>
        <p:spPr>
          <a:xfrm>
            <a:off x="3895551" y="9501121"/>
            <a:ext cx="2979694" cy="50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50" tIns="48225" rIns="96450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0458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9" name="Google Shape;489;p44:notes"/>
          <p:cNvSpPr txBox="1">
            <a:spLocks noGrp="1"/>
          </p:cNvSpPr>
          <p:nvPr>
            <p:ph type="body" idx="1"/>
          </p:nvPr>
        </p:nvSpPr>
        <p:spPr>
          <a:xfrm>
            <a:off x="687705" y="4813964"/>
            <a:ext cx="5501279" cy="39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4:notes"/>
          <p:cNvSpPr txBox="1"/>
          <p:nvPr/>
        </p:nvSpPr>
        <p:spPr>
          <a:xfrm>
            <a:off x="3895551" y="9501121"/>
            <a:ext cx="2979694" cy="50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50" tIns="48225" rIns="96450" bIns="48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3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9985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2" name="Google Shape;482;p43:notes"/>
          <p:cNvSpPr txBox="1">
            <a:spLocks noGrp="1"/>
          </p:cNvSpPr>
          <p:nvPr>
            <p:ph type="body" idx="1"/>
          </p:nvPr>
        </p:nvSpPr>
        <p:spPr>
          <a:xfrm>
            <a:off x="687705" y="4813964"/>
            <a:ext cx="5501279" cy="39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3:notes"/>
          <p:cNvSpPr txBox="1"/>
          <p:nvPr/>
        </p:nvSpPr>
        <p:spPr>
          <a:xfrm>
            <a:off x="3895551" y="9501121"/>
            <a:ext cx="2979694" cy="50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50" tIns="48225" rIns="96450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7783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6" name="Google Shape;496;p45:notes"/>
          <p:cNvSpPr txBox="1">
            <a:spLocks noGrp="1"/>
          </p:cNvSpPr>
          <p:nvPr>
            <p:ph type="body" idx="1"/>
          </p:nvPr>
        </p:nvSpPr>
        <p:spPr>
          <a:xfrm>
            <a:off x="687705" y="4813964"/>
            <a:ext cx="5501279" cy="39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i="1" dirty="0">
                <a:latin typeface="Arial"/>
                <a:ea typeface="Arial"/>
                <a:cs typeface="Arial"/>
                <a:sym typeface="Arial"/>
              </a:rPr>
              <a:t>A témához kapcsolódó, előforduló főbb kulcsszavak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u-HU" sz="2400" dirty="0"/>
              <a:t>Szöveg: e</a:t>
            </a:r>
            <a:r>
              <a:rPr lang="hu-HU" sz="2400" i="1" dirty="0"/>
              <a:t>nnél a diánál nem releváns</a:t>
            </a:r>
            <a:endParaRPr sz="2400" i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5:notes"/>
          <p:cNvSpPr txBox="1"/>
          <p:nvPr/>
        </p:nvSpPr>
        <p:spPr>
          <a:xfrm>
            <a:off x="3895551" y="9501121"/>
            <a:ext cx="2979694" cy="50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50" tIns="48225" rIns="96450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057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92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 dirty="0"/>
              <a:t>A szőlőtermesztés modernizációja, általános bevezetés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 dirty="0"/>
              <a:t>A nemzetközi piacokon érvényesülő növekvő verseny kikényszeríti a szőlőtermesztés radikális megváltoztatását. A változtatások középpontjában a minőség és a fenntarthatóság áll. Mindezt a technológiai fejlesztések robbanásszerű változásában kell elképzelni, mely technológiák alkalmazásával csökkenteni kívánjuk a termelés során felhasznált input anyagok mennyiségét, beleértve az energiát is, minimalizálni szeretnénk a ráfordításokat, miközben a környezetünk legtermészetesebb formájának a megőrzésére törekszünk.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 dirty="0"/>
              <a:t>A precíziós szőlőtermesztés egy lépés a fentiek megvalósítása érdekében, jól megkülönböztethető menedzsment megközelítéseket megfogalmazva minden egyes szőlőtábla valós szükségleteinek a kielégítésére. Szőlőültetvényeinket nagyfokú heterogenitás jellemzi. Mindez adódik az ültetvények talajainak, klimatikus adottságainak, domborzati viszonyainak változatosságából, Ehhez adódik hozzá a rendkívül széles fajta használat, agro- és fitotechnológiai sokszínűség.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 dirty="0"/>
              <a:t>Jelen tananyag alapokat nyújt ahhoz, hogy a szőlőültetvény menedzsmentünkben a technológiai fejlődés milyen megoldásokat kínál a minél homogénebb termesztési körülmények kialakításhoz. Sorra vesszük  a jelenleg rendelkezésre álló eszköztárunkat, azok felhasználásának lehetőségeit. Igyekszünk gyakorlati példákon keresztül megmutatni a precíziós szőlőtermesztés felhasználásának lehetőségeit, gazdasági hasznát.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904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i="1" dirty="0"/>
              <a:t>A precíziós szőlőtermesztés fogalma: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i="0" dirty="0"/>
              <a:t>A precíziós szőlőtermesztés sokféle eszköz és technológia alkalmazását jelenti a szőlőtermesztő és a borász részletes ültetvény információkon alapuló, célzott döntéshozatalának támogatására</a:t>
            </a:r>
            <a:r>
              <a:rPr lang="hu-HU" i="1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i="1" dirty="0"/>
              <a:t>A fogalmat magyarázó szöveg: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i="0" dirty="0"/>
              <a:t>Az utóbbi évtizedekben végbement technológiai fejlődés lehetővé tette olyan adatgyűjtő, megfigyelő, érzékelő eszközök használatát, melyek a szőlőnövény fejlődési állapotáról, környezetében játszódó folyamatokról nyújt nagyon pontos és azonnali információt. A távérzékelés és a növény roncsolása nélkül annak élettani állapotáról információkkal szolgáló érzékelő rendszerek kifejlesztése lehetővé tette a szőlőültetvény állapotának jelen idejű felmérését. A növény és a talaj vízellátottságáról, a növény tápanyag ellátottságáról, annak egészségi állapotáról, növekedésének, fejlődésének üteméről kaphatunk teljes képet e rendszerek használata során. Mindezen információk birtokában lehetünk képesek döntéseket hozni a termesztésünk során. A szőlő állókultúra, így lehetőségünk van évről évre megismételni az adatgyűjtést, idősoros adathalmazt készíteni, mely a jövőbeni döntéshozatalunkat megalapozza. A közép és hosszútávra szóló döntések mellett a legfontosabb, hogy adott évben jelentkező bármilyen jellegű az ültetvényben bekövetkezett állapotváltozás során szükség esetén a leggyorsabban tudjunk dönteni és cselekedni a célul kitűzött mennyiség és minőség elérése érdekében. </a:t>
            </a:r>
            <a:endParaRPr dirty="0"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365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precíziós szőlőültetvény menedzsment célja: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Az ültetvényről minél több és minél pontosabb információt gyűjteni a vegetációs időszak (rügyfakadás) kezdetétől a vegetációs időszak végéig (lombhullás). Az adatok gyűjtése irányulhat az ültetvény mikroklímájára (lombozat szintű adatgyűjtés), melyet felhasználhatunk a növényvédelem, valamint öntözés időzítésében. Gyűjthetünk adatokat a talajunk állapotáról, a helyes szőlőültetvény aljzat (vineyard floor) műveléséhez, öntözéshez, tápanyag ellátás tervezéséhez használhatjuk ezeket. Nagyon fontosak a közvetlenül a növényről gyűjthető információk. A növényeink növekedését, azok egészségi állapotát, a fürtök számát, azok érettségét, tehát mennyiségre és minőségre következtethető adatokat egyaránt gyűjthetünk.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kapott adatokat értelmezni szükséges a döntéshozatalhoz. Ehhez lehet segítségünkre nagyon sok szoftver, készíthetünk digitalizált térképeket, növényvédelmi előrejelzést, termés mennyiségi térképet, tápanyag ellátottságot jellemző tábla leírásokat stb.. Mindezekből kell az eltérések, vagy hasonlóságok alapján a célunknak megfelelően értelmezést készíteni. A kapott elemzés alapján döntést hozni az ültetvény művelésével kapcsolatban a mennyiség növelésére, a minőség javítására, a termelési célunk minél alacsonyabb önköltséggel történő megvalósítására, a profit növelése, a fenntarthatóság érdekében.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Folyamatosan ismétlődő ciklusai a precíziós szőlőtermesztésnek: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Első lépés – Megfigyelés és adatgyűjtés. Bármely területen kívánjuk alkalmazni az új technológiákat a rendszeres és minél pontosabb megfigyelés, valamint adatgyűjtés lehet csak alapja a precíziós, tábla, tőkeszintű megoldásoknak.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Második lépés – Az adatok interpretációja és értékelése. Az adott adathalmaz semmit sem ér, ha nem tudjuk úgy feldolgozni, hogy ha abból a célunknak megfelelő értelmes következtetést nem tudunk levonni.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Harmadik lépés – Az ültetvény művelésére terv készítése és annak végrehajtása. Az értékelt adatok alapján hozzuk meg döntésünket a célzott agrotechnikai, fitotechnikai, növényvédelmi, állagmegőrzési vagy szüreti művelet elvégzésére.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6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074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p31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Egy olasz példán keresztül mutatjuk be a precíziós gazdálkodás eredményességét a szőlőültetvények szervestrágyázására vonatkozóan. A példa szerint egy 130 ha-os ültetvénnyel rendelkezünk. Ha ezen az ültetvényen a tapasztalati úton tervezett szervestrágyázást folytatjuk, legyen az növényanalízisre és a tápanyag vizsgálatokra alapozott, a teljes területet homogénnek kezeljük. Ebből adódóan a kijuttatási egységünk minden egyes ha-ra vonatkozóan azonos lesz.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Ha az ültetvényünkről tudunk vegetációs indexet származtatni, tudunk egy részletes tápanyag ellátottsági térképet készíteni, akkor az alapján különböző blokkokra oszthatjuk. Az azonos homogéncsoportba tartozókat vesszük egy kategóriába. A példánkat tekintve A, B és C, az az három kategóriát tudtunk kialakítani a szervestrágyázást megalapozó talaj és növény vizsgálatok alapján. Ezek eltérő mennyiségű szervestrágya kijuttatását igényelték a felmérések adatai szerint. Összességében ezáltal a kijuttatásra kerülő szervestrágya mennyisége csökkent. A differenciált megosztásnak köszönhetően a 130 ha-ra vetített költségünket 17 078 Euro-val tudtuk csökkenteni.</a:t>
            </a:r>
            <a:endParaRPr dirty="0"/>
          </a:p>
        </p:txBody>
      </p:sp>
      <p:sp>
        <p:nvSpPr>
          <p:cNvPr id="385" name="Google Shape;385;p31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189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3" name="Google Shape;393;p32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tábla specifikus műtrágyázás hasonlóan a 30 diához történt ismertetés alapján tervezhető.</a:t>
            </a:r>
            <a:endParaRPr dirty="0"/>
          </a:p>
        </p:txBody>
      </p:sp>
      <p:sp>
        <p:nvSpPr>
          <p:cNvPr id="394" name="Google Shape;394;p32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0845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889000"/>
            <a:ext cx="7793038" cy="4384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758100" y="5555513"/>
            <a:ext cx="6064439" cy="526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VRT alkalmazások lehetőségei szőlőtermesztésben sokrétűek. A precíziós szőlőtermesztésben a VRT lehetővé teszi az agronómiai gazdálkodás differenciálását és az inputok időben és térben történő adagolását. Ez a technológia olyan szoftvert használ, amely kombinálhatja a GPS-modul által kapott pozícióinformációkat az egyes műveletekhez készített leképezési térképekkel.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Az agronómiai inputok nem hektáronkénti átlagos mennyiségként kerülnek bevitelre, hanem a szőlőültetvény heterogenitásából származó, a szőlőtőke tényleges értékeinek megfelelően.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modern mezőgazdasági gépek automatizálási technológiákat alkalmaznak mind a szőlőültetvényen belüli mozgás vezérlésére, mind a sebesség és az utazási irány, mind a kormányzási szög tekintetében, valamint az agronómiai műveletek kezelésére.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fejlett fedélzeti technológia lehetővé teszi a GPS és a közelségérzékelők használatán alapuló automatikus irányítási rendszer kialakítását. Ugyanakkor a traktort úgy tervezték meg, hogy a helyszínre specifikus műveleteket emberi beavatkozás nélkül önállóan végezzék el, a fedélzetre szerelt megfigyelő érzékelőkkel készített rendelési térképek értelmezésének köszönhetően, amelyek nyomon követhetik a szőlőtőkék állapotát a sorirányban haladás folyamán, az információk értelmezése és a műveletek valós idejű kezelése valósul meg. Számos kereskedelmi megoldás van a VRT-hez a szőlőültetvényekben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p21:notes"/>
          <p:cNvSpPr txBox="1">
            <a:spLocks noGrp="1"/>
          </p:cNvSpPr>
          <p:nvPr>
            <p:ph type="sldNum" idx="12"/>
          </p:nvPr>
        </p:nvSpPr>
        <p:spPr>
          <a:xfrm>
            <a:off x="4290846" y="11111420"/>
            <a:ext cx="3289793" cy="58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500" b="0" strike="noStrike"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500" b="0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048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u-HU" dirty="0"/>
              <a:t>Precíziós szőlőtermesztés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Erdélyi Hegyközségek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478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6A06C70-4B92-4490-9FCA-6277B0135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4" t="20148" r="13988" b="8375"/>
          <a:stretch/>
        </p:blipFill>
        <p:spPr>
          <a:xfrm>
            <a:off x="120650" y="358627"/>
            <a:ext cx="11950700" cy="5572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585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0784" y="189634"/>
            <a:ext cx="11555605" cy="1325563"/>
          </a:xfrm>
        </p:spPr>
        <p:txBody>
          <a:bodyPr/>
          <a:lstStyle/>
          <a:p>
            <a:r>
              <a:rPr lang="hu-HU" dirty="0"/>
              <a:t>Betekintés Erdélybe </a:t>
            </a:r>
            <a:br>
              <a:rPr lang="hu-HU" dirty="0"/>
            </a:br>
            <a:r>
              <a:rPr lang="hu-HU" dirty="0"/>
              <a:t>- A szőlőtermesztés akadályai, problémái.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2" y="1349429"/>
            <a:ext cx="6105478" cy="4881553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Serli Csilla Kasznabélteken 20 ha-on biószőlészettel foglalkozik, amit a tavaszi sok esőzés nagyon megnehezített mivel az itt használt réz és kén tartalmú szerek csak a megelőzésben segítenek, nem pedig a betegség leküzdésében. A felmelegedett időjárás a kényszerérést fokozza, a szárazság elleni védekezés öntözéssel volna megoldható, de ez a domboldalakon, nagy befektetéssel járna.</a:t>
            </a:r>
          </a:p>
          <a:p>
            <a:r>
              <a:rPr lang="hu-HU" dirty="0"/>
              <a:t>Homonnai Gábor Élesdi borász a lisztharmat és fekete rothadás okozta terméskiesésről panaszkodik. Meglátása az, hogy a nagyüzemi szőlészetek amelyek modern gépekkel vannak felszerelve hatékonyabban védekeznek a betegségek és a kártevők ellen, mint a korlátozott lehetőségekkel rendelkező kézműves szőlőtermesztők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080" y="1349429"/>
            <a:ext cx="4095399" cy="24572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126" y="4063640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0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Betekintés Erdélybe </a:t>
            </a:r>
            <a:br>
              <a:rPr lang="hu-HU" dirty="0"/>
            </a:br>
            <a:r>
              <a:rPr lang="hu-HU" dirty="0"/>
              <a:t>Precíziós szőlőtermesztés előnyei és akadályai Erdélyben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8452998" cy="4351338"/>
          </a:xfrm>
        </p:spPr>
        <p:txBody>
          <a:bodyPr>
            <a:normAutofit fontScale="77500" lnSpcReduction="20000"/>
          </a:bodyPr>
          <a:lstStyle/>
          <a:p>
            <a:pPr marL="228600" indent="0">
              <a:buNone/>
            </a:pPr>
            <a:r>
              <a:rPr lang="hu-HU" sz="3100" dirty="0"/>
              <a:t>A  precíziós szőlőtermesztés előnyei: </a:t>
            </a:r>
          </a:p>
          <a:p>
            <a:pPr marL="228600" indent="0"/>
            <a:r>
              <a:rPr lang="hu-HU" dirty="0"/>
              <a:t> környezetvédelmi és költségtakarékos</a:t>
            </a:r>
          </a:p>
          <a:p>
            <a:pPr marL="228600" indent="0"/>
            <a:r>
              <a:rPr lang="hu-HU" dirty="0"/>
              <a:t>Problémák előre látása, minimális kár mellett megoldást biztositani</a:t>
            </a:r>
          </a:p>
          <a:p>
            <a:pPr marL="228600" indent="0"/>
            <a:r>
              <a:rPr lang="hu-HU" dirty="0"/>
              <a:t>Terméscsökkenés kockázati tényezőinek lecsökkentése</a:t>
            </a:r>
          </a:p>
          <a:p>
            <a:pPr marL="228600" indent="0"/>
            <a:r>
              <a:rPr lang="hu-HU" dirty="0"/>
              <a:t>Megfelelő növény a megfelelő földterületen</a:t>
            </a:r>
          </a:p>
          <a:p>
            <a:pPr marL="228600" indent="0"/>
            <a:r>
              <a:rPr lang="hu-HU" dirty="0"/>
              <a:t>Pontos adagolása a : növényvédőszereknek, gyomirtóknak és műtrágyáknak.</a:t>
            </a:r>
          </a:p>
          <a:p>
            <a:pPr marL="228600" indent="0"/>
            <a:r>
              <a:rPr lang="hu-HU" dirty="0"/>
              <a:t>Víz készlet pontos használata</a:t>
            </a:r>
          </a:p>
          <a:p>
            <a:pPr marL="228600" indent="0"/>
            <a:r>
              <a:rPr lang="hu-HU" dirty="0"/>
              <a:t>Ammónia kibocsátás kezelése</a:t>
            </a:r>
          </a:p>
          <a:p>
            <a:pPr marL="228600" indent="0"/>
            <a:r>
              <a:rPr lang="hu-HU" dirty="0"/>
              <a:t>A  precíziós szőlőtermesztés akadályai : </a:t>
            </a:r>
          </a:p>
          <a:p>
            <a:pPr marL="228600" indent="0"/>
            <a:r>
              <a:rPr lang="hu-HU" dirty="0"/>
              <a:t> Románia most építi ki a széleskörű informatikai hálózatait</a:t>
            </a:r>
          </a:p>
          <a:p>
            <a:pPr marL="228600" indent="0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85" y="1690688"/>
            <a:ext cx="28479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27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791900" y="1553297"/>
            <a:ext cx="10515240" cy="873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sokféle eszköz és technológia alkalmazását jelenti a szőlőtermesztő és a borász részletes ültetvény információkon alapuló, célzott döntéshozatalának támogatására. </a:t>
            </a:r>
            <a:endParaRPr dirty="0"/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631" y="3090481"/>
            <a:ext cx="3616561" cy="2742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/>
          <p:nvPr/>
        </p:nvSpPr>
        <p:spPr>
          <a:xfrm>
            <a:off x="4845269" y="4109545"/>
            <a:ext cx="1250731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1287" y="2669627"/>
            <a:ext cx="4592033" cy="33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1692166" y="6011917"/>
            <a:ext cx="84082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Pinot noir klónok szőlőültetvényeinek NDVI térképei különböző szőlőalanyokon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precíziós szőlőtermesztés fogalma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58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/>
          <p:nvPr/>
        </p:nvSpPr>
        <p:spPr>
          <a:xfrm>
            <a:off x="748268" y="1419861"/>
            <a:ext cx="10515240" cy="200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Ültetvényen belül megjelölni a hasonló, vagy éppen eltérő növekedési jellemzőkkel rendelkező sorokat, részeket.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Adatokat gyűjteni az eltérések, vagy hasonlóságok jellemzésére.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Értelmezni a kapott adatokat, megfejteni a különbségek okait.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kapott elemzés alapján döntést hozni az ültetvény művelésével kapcsolatban a mennyiség növelésére, a minőség javítására, a termelési célunk minél alacsonyabb önköltséggel történő megvalósítására, a profit növelése, a fenntarthatóság érdekében.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Folyamatosan ismétlődő ciklusai a precíziós szőlőtermesztésnek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867686" y="5431623"/>
            <a:ext cx="3080084" cy="5847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Első lépés – Megfigyelés és adatgyűjtés</a:t>
            </a:r>
            <a:endParaRPr dirty="0"/>
          </a:p>
        </p:txBody>
      </p:sp>
      <p:sp>
        <p:nvSpPr>
          <p:cNvPr id="139" name="Google Shape;139;p6"/>
          <p:cNvSpPr txBox="1"/>
          <p:nvPr/>
        </p:nvSpPr>
        <p:spPr>
          <a:xfrm>
            <a:off x="7810726" y="3489566"/>
            <a:ext cx="3080084" cy="338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Második lépés – Adatok értékelése</a:t>
            </a:r>
            <a:endParaRPr dirty="0"/>
          </a:p>
        </p:txBody>
      </p:sp>
      <p:sp>
        <p:nvSpPr>
          <p:cNvPr id="140" name="Google Shape;140;p6"/>
          <p:cNvSpPr txBox="1"/>
          <p:nvPr/>
        </p:nvSpPr>
        <p:spPr>
          <a:xfrm>
            <a:off x="5770782" y="5662198"/>
            <a:ext cx="3080084" cy="5847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Harmadik lépés – Terv készítés és végrehajtás</a:t>
            </a:r>
            <a:endParaRPr dirty="0"/>
          </a:p>
        </p:txBody>
      </p:sp>
      <p:sp>
        <p:nvSpPr>
          <p:cNvPr id="141" name="Google Shape;141;p6"/>
          <p:cNvSpPr/>
          <p:nvPr/>
        </p:nvSpPr>
        <p:spPr>
          <a:xfrm>
            <a:off x="3102802" y="3719166"/>
            <a:ext cx="4824784" cy="1943032"/>
          </a:xfrm>
          <a:prstGeom prst="ellipse">
            <a:avLst/>
          </a:prstGeom>
          <a:noFill/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/>
          <p:nvPr/>
        </p:nvSpPr>
        <p:spPr>
          <a:xfrm rot="9349934">
            <a:off x="3315316" y="4367224"/>
            <a:ext cx="566602" cy="86186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/>
          <p:nvPr/>
        </p:nvSpPr>
        <p:spPr>
          <a:xfrm rot="1229512">
            <a:off x="7142314" y="4339838"/>
            <a:ext cx="544387" cy="1066261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 txBox="1"/>
          <p:nvPr/>
        </p:nvSpPr>
        <p:spPr>
          <a:xfrm>
            <a:off x="4102606" y="4274952"/>
            <a:ext cx="3080084" cy="338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ciklusa</a:t>
            </a:r>
            <a:endParaRPr dirty="0"/>
          </a:p>
        </p:txBody>
      </p:sp>
      <p:pic>
        <p:nvPicPr>
          <p:cNvPr id="145" name="Google Shape;145;p6" descr="http://image.slidesharecdn.com/precisionviticulture-a12014-140717005642-phpapp01/95/precision-viticulture-turkey-hassas-bagcilik-tarim-3-638.jpg?cb=1406023550"/>
          <p:cNvPicPr preferRelativeResize="0"/>
          <p:nvPr/>
        </p:nvPicPr>
        <p:blipFill rotWithShape="1">
          <a:blip r:embed="rId3">
            <a:alphaModFix/>
          </a:blip>
          <a:srcRect l="6647" t="47091" r="73519" b="29362"/>
          <a:stretch/>
        </p:blipFill>
        <p:spPr>
          <a:xfrm>
            <a:off x="860544" y="3676329"/>
            <a:ext cx="2242258" cy="141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http://image.slidesharecdn.com/precisionviticulture-a12014-140717005642-phpapp01/95/precision-viticulture-turkey-hassas-bagcilik-tarim-3-638.jpg?cb=1406023550"/>
          <p:cNvPicPr preferRelativeResize="0"/>
          <p:nvPr/>
        </p:nvPicPr>
        <p:blipFill rotWithShape="1">
          <a:blip r:embed="rId3">
            <a:alphaModFix/>
          </a:blip>
          <a:srcRect l="75780" t="41731" r="2229" b="32425"/>
          <a:stretch/>
        </p:blipFill>
        <p:spPr>
          <a:xfrm>
            <a:off x="9350768" y="4309889"/>
            <a:ext cx="1970467" cy="173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http://image.slidesharecdn.com/precisionviticulture-a12014-140717005642-phpapp01/95/precision-viticulture-turkey-hassas-bagcilik-tarim-3-638.jpg?cb=1406023550"/>
          <p:cNvPicPr preferRelativeResize="0"/>
          <p:nvPr/>
        </p:nvPicPr>
        <p:blipFill rotWithShape="1">
          <a:blip r:embed="rId3">
            <a:alphaModFix/>
          </a:blip>
          <a:srcRect l="42723" t="66235" r="37299" b="10027"/>
          <a:stretch/>
        </p:blipFill>
        <p:spPr>
          <a:xfrm>
            <a:off x="4257623" y="5422106"/>
            <a:ext cx="1492599" cy="1331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precíziós szőlőültetvény menedzsment célja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503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1602" y="292977"/>
            <a:ext cx="9221375" cy="948030"/>
          </a:xfrm>
        </p:spPr>
        <p:txBody>
          <a:bodyPr/>
          <a:lstStyle/>
          <a:p>
            <a:r>
              <a:rPr lang="hu-HU" b="1" dirty="0"/>
              <a:t>Informatikai Hálózat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2" y="1349430"/>
            <a:ext cx="4978138" cy="4928126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WSN (Wireless Sensor Network; drótnélküli érzékelő hálózat) </a:t>
            </a:r>
          </a:p>
          <a:p>
            <a:pPr marL="514350" indent="-285750">
              <a:buFontTx/>
              <a:buChar char="-"/>
            </a:pPr>
            <a:r>
              <a:rPr lang="hu-HU" b="1" dirty="0"/>
              <a:t>Talaj és mikroklíma mérése</a:t>
            </a:r>
          </a:p>
          <a:p>
            <a:pPr marL="228600" indent="0"/>
            <a:r>
              <a:rPr lang="hu-HU" b="1" dirty="0"/>
              <a:t>Jelzi: a talaj szárazságát</a:t>
            </a:r>
          </a:p>
          <a:p>
            <a:pPr marL="228600" indent="0"/>
            <a:r>
              <a:rPr lang="hu-HU" b="1" dirty="0"/>
              <a:t>	napi besugárzást</a:t>
            </a:r>
          </a:p>
          <a:p>
            <a:pPr marL="228600" indent="0"/>
            <a:r>
              <a:rPr lang="hu-HU" b="1" dirty="0"/>
              <a:t>	lokális tápanyaghiányt.</a:t>
            </a:r>
          </a:p>
          <a:p>
            <a:pPr marL="228600" indent="0"/>
            <a:r>
              <a:rPr lang="hu-HU" b="1" dirty="0"/>
              <a:t>Párosítható öntözőrendszerrel és folyékony műtrágya pótlóval.</a:t>
            </a:r>
          </a:p>
          <a:p>
            <a:pPr marL="228600" indent="0"/>
            <a:r>
              <a:rPr lang="hu-HU" b="1" dirty="0"/>
              <a:t> Minden 2-4. szőlőtőkére kell egy szenzor, hogy megfelelően monitorizálva legyen a szőlészeti munka</a:t>
            </a:r>
          </a:p>
          <a:p>
            <a:pPr marL="228600" indent="0"/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40" y="874830"/>
            <a:ext cx="4334058" cy="29029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40" y="3740809"/>
            <a:ext cx="4078577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5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Synsagria rendszer Romániában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4758453" cy="435133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Meteorológiai előrejelzés</a:t>
            </a:r>
          </a:p>
          <a:p>
            <a:r>
              <a:rPr lang="hu-HU" dirty="0"/>
              <a:t>NPK mérése a talajban</a:t>
            </a:r>
          </a:p>
          <a:p>
            <a:r>
              <a:rPr lang="hu-HU" dirty="0"/>
              <a:t>A SysCrop Alert figyelmeztet a kórokozók és kártevők kockázatára a bioklimatikus paraméterektől függően, mint például a hőmérséklet, a páratartalom, a napsugárzás, a növényi fenofázis és a talaj kedvezősége</a:t>
            </a:r>
          </a:p>
        </p:txBody>
      </p:sp>
      <p:pic>
        <p:nvPicPr>
          <p:cNvPr id="4" name="Kép 3"/>
          <p:cNvPicPr/>
          <p:nvPr/>
        </p:nvPicPr>
        <p:blipFill rotWithShape="1">
          <a:blip r:embed="rId2"/>
          <a:srcRect l="8333" t="32451" r="11243" b="27573"/>
          <a:stretch/>
        </p:blipFill>
        <p:spPr bwMode="auto">
          <a:xfrm>
            <a:off x="5469775" y="1268351"/>
            <a:ext cx="6177280" cy="1781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388" y="3090824"/>
            <a:ext cx="3385946" cy="183125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135" y="4963084"/>
            <a:ext cx="2780017" cy="169483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108" y="4817011"/>
            <a:ext cx="2798307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47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Precíziós permetezés és tápanyagutánpótlás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2" y="1349429"/>
            <a:ext cx="4774555" cy="4972993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folyamat nagyon hatékony: először talajmintákat vesznek a talaj szükségleteinek azonosítására, majd a GPS által kapott parancsok segítségével a gép a kezelt területtől függően szétosztja a műtrágya mennyiségét és típusát.</a:t>
            </a:r>
          </a:p>
          <a:p>
            <a:r>
              <a:rPr lang="hu-HU" dirty="0"/>
              <a:t> IT-Farming technológiákkal történő adatcsere hálózatának középpontjában található az AMATRON 3 , mint univerzális kezelőterminál, annak érdekében, hogy a vetőgépek, permetezőgépek és műtrágyaszórók kezelését, felügyeletét és dokumentációit optimalizálni lehessen. 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157" y="1517342"/>
            <a:ext cx="6093187" cy="45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03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1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talaj szelvényeknek és igényeinek megfelelő tápanyagutánpótlás</a:t>
            </a:r>
            <a:endParaRPr dirty="0"/>
          </a:p>
        </p:txBody>
      </p:sp>
      <p:sp>
        <p:nvSpPr>
          <p:cNvPr id="388" name="Google Shape;388;p31"/>
          <p:cNvSpPr txBox="1">
            <a:spLocks noGrp="1"/>
          </p:cNvSpPr>
          <p:nvPr>
            <p:ph type="body" idx="1"/>
          </p:nvPr>
        </p:nvSpPr>
        <p:spPr>
          <a:xfrm>
            <a:off x="751602" y="1939636"/>
            <a:ext cx="10515600" cy="56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b="1" dirty="0"/>
              <a:t>Tábla specifikus szervestrágyázás Toscán szőlőültetvényben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000" b="1" dirty="0"/>
          </a:p>
        </p:txBody>
      </p:sp>
      <p:graphicFrame>
        <p:nvGraphicFramePr>
          <p:cNvPr id="389" name="Google Shape;389;p31"/>
          <p:cNvGraphicFramePr/>
          <p:nvPr/>
        </p:nvGraphicFramePr>
        <p:xfrm>
          <a:off x="2031999" y="2625639"/>
          <a:ext cx="8128050" cy="24333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5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Osztályok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q/ha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 összes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Költség Euroban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Hagyományos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1560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28 080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 row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Precíziós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Ültetvény differenciálás alapján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Összes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594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10692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0" name="Google Shape;390;p31"/>
          <p:cNvSpPr txBox="1"/>
          <p:nvPr/>
        </p:nvSpPr>
        <p:spPr>
          <a:xfrm>
            <a:off x="4136571" y="5225143"/>
            <a:ext cx="39188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(Cricco &amp; Carnevali, 2014)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135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A talaj szelvényeknek és igényeinek megfelelő tápanyagutánpótlás</a:t>
            </a:r>
            <a:endParaRPr dirty="0"/>
          </a:p>
        </p:txBody>
      </p:sp>
      <p:sp>
        <p:nvSpPr>
          <p:cNvPr id="397" name="Google Shape;397;p32"/>
          <p:cNvSpPr txBox="1">
            <a:spLocks noGrp="1"/>
          </p:cNvSpPr>
          <p:nvPr>
            <p:ph type="body" idx="1"/>
          </p:nvPr>
        </p:nvSpPr>
        <p:spPr>
          <a:xfrm>
            <a:off x="751602" y="1881909"/>
            <a:ext cx="10515600" cy="496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b="1" dirty="0"/>
              <a:t>Tábla specifikus szőlőültetvény műtrágyázás Toscán ültetvényben.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000" b="1" dirty="0"/>
          </a:p>
        </p:txBody>
      </p:sp>
      <p:graphicFrame>
        <p:nvGraphicFramePr>
          <p:cNvPr id="398" name="Google Shape;398;p32"/>
          <p:cNvGraphicFramePr/>
          <p:nvPr/>
        </p:nvGraphicFramePr>
        <p:xfrm>
          <a:off x="1914357" y="2521933"/>
          <a:ext cx="8363250" cy="30480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9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Osztályok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Nitrogén (kg/ha)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Nitrogén (összes kg)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NPK műtrágya (q)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Költség Euroban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Hagyományos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8970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35 133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 row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Precíziós stratégia táblák osztályozására alapozva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1260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3796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1540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Összes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6746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26 442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9" name="Google Shape;399;p32"/>
          <p:cNvSpPr txBox="1"/>
          <p:nvPr/>
        </p:nvSpPr>
        <p:spPr>
          <a:xfrm>
            <a:off x="4136571" y="5740715"/>
            <a:ext cx="39188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(Cricco &amp; Carnevali, 2014)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81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/>
        </p:nvSpPr>
        <p:spPr>
          <a:xfrm>
            <a:off x="828843" y="1080987"/>
            <a:ext cx="10515240" cy="513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szőlőtermesztés modernizációja, általános bevezetés					4. dia</a:t>
            </a:r>
          </a:p>
          <a:p>
            <a: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hu-HU" sz="16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Betekintés Erdélybe								5.dia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fogalma							13.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precíziós szőlőültetvény menedzsment célja						14.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Informatikai hálózat   		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			15.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Precíziós permetezés és tápanyag utánpótlás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ávérzékelésen alapuló precíziós technológiák		 				</a:t>
            </a: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Okos eszközök		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				30.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Termésbecslés, hozam meghatározás	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			33.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meteorológiai adatokra épülő előrejelzési rendszerek					</a:t>
            </a: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Szőlőültetvény éves munkaprogramja	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			40.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Tananyaghoz kapcsolódó kérdések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				</a:t>
            </a: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44. </a:t>
            </a: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Felhasznált irodalmi hivatkozások jegyzéke 						48.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Fogalomtár 									49. dia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TAG-ek									51. dia</a:t>
            </a: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736361" y="13295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Tartalomjegyzék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930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Távérzékelésen alapuló precíziós technológiák</a:t>
            </a:r>
            <a:br>
              <a:rPr lang="hu-HU" b="1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2" y="1349430"/>
            <a:ext cx="5836011" cy="4815396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-műholdas távérzékelés</a:t>
            </a:r>
          </a:p>
          <a:p>
            <a:r>
              <a:rPr lang="hu-HU" dirty="0"/>
              <a:t>-repülőgépes</a:t>
            </a:r>
          </a:p>
          <a:p>
            <a:r>
              <a:rPr lang="hu-HU" dirty="0"/>
              <a:t>-robot-repülőgépes (drón) távérzékelés</a:t>
            </a:r>
          </a:p>
          <a:p>
            <a:r>
              <a:rPr lang="hu-HU" dirty="0"/>
              <a:t>A szőlőművelésben a legnagyobb hasznosságú a műholdas távérzékelés.</a:t>
            </a:r>
          </a:p>
          <a:p>
            <a:r>
              <a:rPr lang="hu-HU" dirty="0"/>
              <a:t>A készített felvételek rámutatnak:</a:t>
            </a:r>
          </a:p>
          <a:p>
            <a:r>
              <a:rPr lang="hu-HU" dirty="0"/>
              <a:t>→ vegetációs indexek (NDVI, EVI), </a:t>
            </a:r>
          </a:p>
          <a:p>
            <a:r>
              <a:rPr lang="hu-HU" dirty="0"/>
              <a:t>→levélfelület-index (LAI),</a:t>
            </a:r>
          </a:p>
          <a:p>
            <a:r>
              <a:rPr lang="hu-HU" dirty="0"/>
              <a:t>→ fotoszintetikusan aktív kisugárzás (PAR) stb.</a:t>
            </a:r>
          </a:p>
          <a:p>
            <a:r>
              <a:rPr lang="hu-HU" dirty="0"/>
              <a:t> Ezen indexek elemzésével nagyon sok következtetést le lehet vonni egy adott területre </a:t>
            </a:r>
          </a:p>
          <a:p>
            <a:r>
              <a:rPr lang="hu-HU" dirty="0"/>
              <a:t>A műhold számára  a referencia képet a kontrol terület adja</a:t>
            </a:r>
          </a:p>
          <a:p>
            <a:r>
              <a:rPr lang="hu-HU" dirty="0"/>
              <a:t>- Fotoszintetikus aktivitás csökkenése növényvédelmi problémára utal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832" y="3399182"/>
            <a:ext cx="2898079" cy="31976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127" y="1027906"/>
            <a:ext cx="4778510" cy="22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9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VRT (variable-rate technologies) és agribot alkalmazások.</a:t>
            </a:r>
            <a:endParaRPr dirty="0"/>
          </a:p>
        </p:txBody>
      </p:sp>
      <p:sp>
        <p:nvSpPr>
          <p:cNvPr id="310" name="Google Shape;310;p21"/>
          <p:cNvSpPr txBox="1"/>
          <p:nvPr/>
        </p:nvSpPr>
        <p:spPr>
          <a:xfrm>
            <a:off x="773546" y="1743364"/>
            <a:ext cx="10714644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szőlőtermesztésben a VRT lehetővé teszi az agronómiai gazdálkodás differenciálását és az inputok időben és térben történő adagolását. Ez a technológia olyan szoftvert használ, amely kombinálhatja a GPS-modul által kapott pozícióinformációkat az egyes műveletekhez készített leképezési térképekkel.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Az agronómiai inputok nem hektáronkénti átlagos mennyiségként kerülnek bevitelre, hanem a szőlőültetvény heterogenitásából származó, a szőlőtőke tényleges értékeinek megfelelően. 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modern mezőgazdasági gépek automatizálási technológiákat alkalmaznak mind a szőlőültetvényen belüli mozgás vezérlésére, mind a sebesség és az utazási irány, mind a kormányzási szög tekintetében, valamint az agronómiai műveletek kezelésére.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fejlett fedélzeti technológia lehetővé teszi a GPS és a közelségérzékelők használatán alapuló automatikus irányítási rendszer kialakítását. Ugyanakkor a traktort úgy tervezték meg, hogy a helyszínre specifikus műveleteket emberi beavatkozás nélkül önállóan végezzék el, a fedélzetre szerelt megfigyelő érzékelőkkel készített rendelési térképek értelmezésének köszönhetően, amelyek nyomon követhetik a szőlőtőkék állapotát a sorirányban haladás folyamán, az információk értelmezése és a műveletek valós idejű kezelése valósul meg. Számos kereskedelmi megoldás van a VRT-hez a szőlőültetvényekben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79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VRT (variable-rate technologies) és agribot alkalmazások .</a:t>
            </a:r>
            <a:endParaRPr dirty="0"/>
          </a:p>
        </p:txBody>
      </p:sp>
      <p:sp>
        <p:nvSpPr>
          <p:cNvPr id="317" name="Google Shape;317;p22"/>
          <p:cNvSpPr txBox="1"/>
          <p:nvPr/>
        </p:nvSpPr>
        <p:spPr>
          <a:xfrm>
            <a:off x="750455" y="1581728"/>
            <a:ext cx="110844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VRT és robot alkalmazások egyik legfontosabb előnye, hogy a munkaerő szükséglet jelentősen csökken míg a műveletek elvégzése folyamatosabb, precízebb, időben jobban tervezhető. </a:t>
            </a:r>
            <a:endParaRPr dirty="0">
              <a:solidFill>
                <a:srgbClr val="00B050"/>
              </a:solidFill>
            </a:endParaRPr>
          </a:p>
        </p:txBody>
      </p:sp>
      <p:pic>
        <p:nvPicPr>
          <p:cNvPr id="318" name="Google Shape;3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149" y="2398394"/>
            <a:ext cx="4164508" cy="416450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2"/>
          <p:cNvSpPr txBox="1"/>
          <p:nvPr/>
        </p:nvSpPr>
        <p:spPr>
          <a:xfrm>
            <a:off x="5045658" y="2398394"/>
            <a:ext cx="656722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Néhány kereskedelmi forgalomban lévő megoldás a precíziós szőlőtermesztés automatizációjához</a:t>
            </a:r>
            <a:endParaRPr sz="20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A., Pellenc Australia 600 LM SP szelektív szüretelő</a:t>
            </a:r>
            <a:endParaRPr sz="20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B., Tecnovit Mod. 111 S VRT változó sebességű levél eltávolító</a:t>
            </a:r>
            <a:endParaRPr sz="20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C., Durand-Wayland SmartSpray permetező ultrahangos érzékelőkkel ellátott szelektív porlasztóval felszerelt</a:t>
            </a:r>
            <a:endParaRPr sz="20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D., Tecnovit Mod. VRT 150  változó sebességű műtrágyaszóró</a:t>
            </a:r>
            <a:endParaRPr sz="20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E., GreenSeeker® változó sebességű növényi növekedési erélyt monitorozó eszközrendszer.</a:t>
            </a:r>
            <a:endParaRPr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63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VRT (variable-rate technologies) és agribot alkalmazások.</a:t>
            </a:r>
            <a:endParaRPr dirty="0"/>
          </a:p>
        </p:txBody>
      </p:sp>
      <p:sp>
        <p:nvSpPr>
          <p:cNvPr id="326" name="Google Shape;326;p23"/>
          <p:cNvSpPr txBox="1"/>
          <p:nvPr/>
        </p:nvSpPr>
        <p:spPr>
          <a:xfrm>
            <a:off x="750455" y="1558636"/>
            <a:ext cx="109206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robotika használata a precíziós szőlőtermesztésben még mindig prototípusban van, de sok projekt már a fejlesztés utolsó szakaszában van, és néhány már forgalomba került.</a:t>
            </a:r>
            <a:endParaRPr dirty="0">
              <a:solidFill>
                <a:srgbClr val="00B050"/>
              </a:solidFill>
            </a:endParaRPr>
          </a:p>
        </p:txBody>
      </p:sp>
      <p:pic>
        <p:nvPicPr>
          <p:cNvPr id="327" name="Google Shape;32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6726" y="2522596"/>
            <a:ext cx="8096250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 txBox="1"/>
          <p:nvPr/>
        </p:nvSpPr>
        <p:spPr>
          <a:xfrm>
            <a:off x="9058557" y="4782372"/>
            <a:ext cx="273488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A-Vinerobot</a:t>
            </a: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B-VINBOT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C-Wall-Ye</a:t>
            </a: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D-VineGuard</a:t>
            </a: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E-Vitirover</a:t>
            </a: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F-VRC robot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G-Forge Robotic Platform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09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6" y="208784"/>
            <a:ext cx="11555605" cy="1325563"/>
          </a:xfrm>
        </p:spPr>
        <p:txBody>
          <a:bodyPr/>
          <a:lstStyle/>
          <a:p>
            <a:r>
              <a:rPr lang="hu-HU" dirty="0"/>
              <a:t>Robotok alkalmazása 1. Adatgyűjtő robot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1" y="1349429"/>
            <a:ext cx="5347747" cy="5139527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Valencia Műszaki Egyetem Mezőgazdasági Robotikai Laboratóriumában Francisco Rovira-Más professzor vezetésével mintegy hét év kutató-fejlesztő munkájának eredményeként 2020 nyarán mutatták be a VineScoup VS-3 típusjelű adatgyűjtő robotot (1. ábra), amely az EU által finanszírozott VineRobot projekt keretében került kifejlesztésre. </a:t>
            </a:r>
          </a:p>
          <a:p>
            <a:r>
              <a:rPr lang="hu-HU" dirty="0"/>
              <a:t>-2021-re készen áll a sorozatgyártásra</a:t>
            </a:r>
          </a:p>
          <a:p>
            <a:r>
              <a:rPr lang="hu-HU" dirty="0"/>
              <a:t>A robot egy környezeti érzékelőt tartalmaz a hőmérséklet, a páratartalom és a légköri nyomás mérésére. A növényzet, illetve a termés jellemzőinek érzékelésére multispektrális kamerák, spektrális visszaverődés-érzékelők és infravörös radiométer-érzékelők szolgálnak</a:t>
            </a:r>
          </a:p>
          <a:p>
            <a:r>
              <a:rPr lang="hu-HU" dirty="0"/>
              <a:t>A normalizált vegetációs indexet , a víznyomást és a lombkorona hőmérsékletét mérik (2. ábra). A mért adatokat egy modell dolgozza fel, mely ezután térképeket készít a felhasználó gazdák számára az öntözési, illetve betakarítási döntéseik meghozatalához.</a:t>
            </a:r>
          </a:p>
        </p:txBody>
      </p:sp>
      <p:pic>
        <p:nvPicPr>
          <p:cNvPr id="4" name="Kép 3"/>
          <p:cNvPicPr/>
          <p:nvPr/>
        </p:nvPicPr>
        <p:blipFill rotWithShape="1">
          <a:blip r:embed="rId2"/>
          <a:srcRect l="9127" t="27748" r="63625" b="20988"/>
          <a:stretch/>
        </p:blipFill>
        <p:spPr bwMode="auto">
          <a:xfrm>
            <a:off x="8735940" y="1241007"/>
            <a:ext cx="2474072" cy="2163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49" y="1216258"/>
            <a:ext cx="2576077" cy="277090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00" y="4073236"/>
            <a:ext cx="3998436" cy="241572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096000" y="4073236"/>
            <a:ext cx="1838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Veris szkenner, talaj szelvény vizsgálathoz.</a:t>
            </a:r>
          </a:p>
        </p:txBody>
      </p:sp>
    </p:spTree>
    <p:extLst>
      <p:ext uri="{BB962C8B-B14F-4D97-AF65-F5344CB8AC3E}">
        <p14:creationId xmlns:p14="http://schemas.microsoft.com/office/powerpoint/2010/main" val="2303824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VineScout VS-3 típusú robot</a:t>
            </a:r>
            <a:r>
              <a:rPr lang="hu-HU" dirty="0"/>
              <a:t> jellemzői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1" y="1349429"/>
            <a:ext cx="5943417" cy="4607233"/>
          </a:xfrm>
        </p:spPr>
        <p:txBody>
          <a:bodyPr>
            <a:normAutofit/>
          </a:bodyPr>
          <a:lstStyle/>
          <a:p>
            <a:r>
              <a:rPr lang="hu-HU" dirty="0"/>
              <a:t>A robot lítium-ion akkumulátorokkal működik,</a:t>
            </a:r>
          </a:p>
          <a:p>
            <a:r>
              <a:rPr lang="hu-HU" dirty="0"/>
              <a:t>a navigáláshoz nem igényel műholdas jelet.</a:t>
            </a:r>
          </a:p>
          <a:p>
            <a:r>
              <a:rPr lang="hu-HU" dirty="0"/>
              <a:t>elektromos meghajtású, a közvetlen károsanyag-kibocsátása gyakorlatilag nulla. </a:t>
            </a:r>
          </a:p>
          <a:p>
            <a:r>
              <a:rPr lang="hu-HU" dirty="0"/>
              <a:t>A robot érzékelői lehetővé teszik – kellő megvilágítás esetén – akár az éjszakai működést is (3. ábra).</a:t>
            </a:r>
          </a:p>
        </p:txBody>
      </p:sp>
      <p:pic>
        <p:nvPicPr>
          <p:cNvPr id="5" name="Kép 4"/>
          <p:cNvPicPr/>
          <p:nvPr/>
        </p:nvPicPr>
        <p:blipFill rotWithShape="1">
          <a:blip r:embed="rId2"/>
          <a:srcRect l="61773" t="25632" r="12698" b="22399"/>
          <a:stretch/>
        </p:blipFill>
        <p:spPr bwMode="auto">
          <a:xfrm>
            <a:off x="7599372" y="1241007"/>
            <a:ext cx="3373427" cy="30300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2288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Robotok alkalmazása 2. Gyomirtó és talajfelszín lazító robot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2" y="1349430"/>
            <a:ext cx="3421005" cy="4351338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A robot aktív forgótüskék , passzív merevpengék, illetve eke segítségével végzi a mechanikai gyomirtást, illetve a felső talajréteg lazítását. Kiegészítő szerszámok prototípusai is rendelkezésre állnak a metszéshez, a kaszáláshoz, a permetezéshez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65" y="1349430"/>
            <a:ext cx="7886535" cy="25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38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Robotok alkalmazása 3. Metszés, szüretelés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2" y="1349429"/>
            <a:ext cx="4959532" cy="4999119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A Wall-Ye V.I.N. robot</a:t>
            </a:r>
          </a:p>
          <a:p>
            <a:r>
              <a:rPr lang="hu-HU" dirty="0"/>
              <a:t>metsz, eltávolítja a fiatal, terméketlen hajtásokat és szüretelni is képes </a:t>
            </a:r>
          </a:p>
          <a:p>
            <a:r>
              <a:rPr lang="hu-HU" dirty="0"/>
              <a:t>adatokat gyűjt a talaj, a gyümölcs és a szőlőállomány egészségi állapotáról, kondíciójáról</a:t>
            </a:r>
          </a:p>
          <a:p>
            <a:r>
              <a:rPr lang="hu-HU" dirty="0"/>
              <a:t>Ilyen célú robotokat egyébként a világ számos részén, például Kaliforniában, Új-Zélandon és másutt is, fejlesztenek, illetve használnak.</a:t>
            </a:r>
          </a:p>
          <a:p>
            <a:r>
              <a:rPr lang="hu-HU" dirty="0"/>
              <a:t> A napenergiával működő Wall-Ye robot naponta 600 tő metszését képes elvégezni </a:t>
            </a:r>
          </a:p>
          <a:p>
            <a:r>
              <a:rPr lang="hu-HU" dirty="0"/>
              <a:t>fedélzeti térképezőszoftverrel és GPS-el rendelkezik</a:t>
            </a:r>
          </a:p>
        </p:txBody>
      </p:sp>
      <p:pic>
        <p:nvPicPr>
          <p:cNvPr id="4" name="Kép 3"/>
          <p:cNvPicPr/>
          <p:nvPr/>
        </p:nvPicPr>
        <p:blipFill rotWithShape="1">
          <a:blip r:embed="rId2"/>
          <a:srcRect l="17857" t="62787" r="61508" b="11816"/>
          <a:stretch/>
        </p:blipFill>
        <p:spPr bwMode="auto">
          <a:xfrm>
            <a:off x="7533639" y="1241007"/>
            <a:ext cx="3060469" cy="2085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134" y="3318274"/>
            <a:ext cx="2438400" cy="186022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763" y="3683615"/>
            <a:ext cx="3085182" cy="298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3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Robotok alkalmazása 5. Fagyvédelem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1" y="1349429"/>
            <a:ext cx="4989925" cy="4816239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Tow &amp; Blow szélgép</a:t>
            </a:r>
          </a:p>
          <a:p>
            <a:r>
              <a:rPr lang="hu-HU" dirty="0"/>
              <a:t>A felsőbb, melegebb légréteget az alsóba juttatja, így emeli az ültetvény hőmérsékletét, a levegő folyamatos keringetésével pedig nem engedi feltorlódni a hideg levegőt.</a:t>
            </a:r>
          </a:p>
          <a:p>
            <a:r>
              <a:rPr lang="hu-HU" dirty="0"/>
              <a:t> A szélgépet a toronyrészben található 33 lóerős dízelmotor hajtja.</a:t>
            </a:r>
          </a:p>
          <a:p>
            <a:r>
              <a:rPr lang="hu-HU" dirty="0"/>
              <a:t> Az eszköz 8,5 méter magas. A ventilátor feje hidraulikusan mozgatható, lapátjainak átmérője egy méter. </a:t>
            </a:r>
          </a:p>
          <a:p>
            <a:r>
              <a:rPr lang="hu-HU" dirty="0"/>
              <a:t>A gép legfőbb előnye, hogy mobil berendezés, traktorral vagy terepjáróval összekapcsolható, így könnyen hordozható.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27" y="1349430"/>
            <a:ext cx="5853803" cy="32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68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Fagyvédelem az ültetvényben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8966" y="974036"/>
            <a:ext cx="7889584" cy="3293164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endParaRPr lang="hu-HU" dirty="0"/>
          </a:p>
          <a:p>
            <a:r>
              <a:rPr lang="hu-HU" dirty="0"/>
              <a:t>Ha fagyvédelmünket nagyteljesítményű ventilátora (turbinára) tervezzük, akkor feltétlenül szükségünk lesz egy digitális magassági, domborzati térképre. Természetesen erre kell rátérképeznünk további adatokat.</a:t>
            </a:r>
          </a:p>
          <a:p>
            <a:r>
              <a:rPr lang="hu-HU" dirty="0"/>
              <a:t>A hideglevegő áramlása és hideg levegő kumulációjának helyeit meteorológiai adatsorokkal meg kell határozni. Mindezek alapján ki lehet jelölni a levegő turbinák helyeit.</a:t>
            </a:r>
          </a:p>
          <a:p>
            <a:endParaRPr lang="hu-HU" dirty="0"/>
          </a:p>
        </p:txBody>
      </p:sp>
      <p:pic>
        <p:nvPicPr>
          <p:cNvPr id="4" name="Google Shape;41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39490" y="1027906"/>
            <a:ext cx="3456722" cy="25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9490" y="4267200"/>
            <a:ext cx="345079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1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765" y="4267200"/>
            <a:ext cx="3392266" cy="2546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62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Témaspecifikus szakmai kérdések</a:t>
            </a:r>
            <a:endParaRPr dirty="0"/>
          </a:p>
        </p:txBody>
      </p:sp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>
            <a:off x="751602" y="13494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dirty="0"/>
              <a:t>Mik a precíziós szőlőültetvény menedzsment legfőbb céljai és eszközei?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dirty="0"/>
              <a:t>Milyen technológiákkal vagyunk képesek monitorozni ültetvényeinket?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dirty="0"/>
              <a:t>Milyen szenzorokat használunk a talajon és a növényeken?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dirty="0"/>
              <a:t>Hogyan alkalmazzunk agribotokat ültetvényünkön?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dirty="0"/>
              <a:t>Milyen meteorológiai adatokra épülő rendszereket használhatunk?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376" y="4082601"/>
            <a:ext cx="4419599" cy="2480500"/>
          </a:xfrm>
          <a:prstGeom prst="rect">
            <a:avLst/>
          </a:prstGeom>
        </p:spPr>
      </p:pic>
      <p:pic>
        <p:nvPicPr>
          <p:cNvPr id="1026" name="Picture 2" descr="https://europaradio.hu/sites/default/files/sergei-akulich-d8uldd4kt6q-unspla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98" y="3993326"/>
            <a:ext cx="4922582" cy="24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678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1601" y="256031"/>
            <a:ext cx="9221375" cy="948030"/>
          </a:xfrm>
        </p:spPr>
        <p:txBody>
          <a:bodyPr/>
          <a:lstStyle/>
          <a:p>
            <a:r>
              <a:rPr lang="hu-HU" dirty="0"/>
              <a:t>Okos eszközök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51602" y="1386375"/>
            <a:ext cx="5818163" cy="4351338"/>
          </a:xfrm>
        </p:spPr>
        <p:txBody>
          <a:bodyPr/>
          <a:lstStyle/>
          <a:p>
            <a:r>
              <a:rPr lang="hu-HU" dirty="0"/>
              <a:t>kamerák, spektrométerek, mintavevők) önálló platformokra is telepíthetőek. Ezek jellemzően kisméretű, lánctalpas eszközök (hogy minden terepen és meredek ültetvényeken is alkalmazhatóak legyenek).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53" y="1386375"/>
            <a:ext cx="4898580" cy="461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29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Spektrofotométer: Multiplex senzor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-413948" y="1835565"/>
            <a:ext cx="5118028" cy="435133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multiplex érzékelő egy kézi multiparametrikus optikai érzékelő, amelyet a Force-A fejlesztett ki. Az érzékelő a CNRS (National Center for Scientific Research) és a University of Paris-Sud Orsay által végzett 15 éves kutatás eredménye a növényi autofluoreszcencia területén. </a:t>
            </a:r>
          </a:p>
          <a:p>
            <a:r>
              <a:rPr lang="hu-HU" dirty="0"/>
              <a:t>Pontos és teljes információt nyújt a növény élettani állapotáról, lehetővé téve a klorofill és a polifenolok tartalmának valós idejű és roncsolásmentes mérését a levelekben és a gyümölcsökben.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313" y="3779376"/>
            <a:ext cx="1967839" cy="29506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4849223"/>
            <a:ext cx="2998175" cy="200877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403" y="2481117"/>
            <a:ext cx="2998175" cy="21015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995" y="2021668"/>
            <a:ext cx="3896965" cy="22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0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Szőlő szüretelési idejének meghatározása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5642372" cy="2004695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hu-HU" dirty="0"/>
              <a:t>A vörös szőlő (Vitis vinifera L.) kivonható fenolos vegyületeinek szintje jelentősen eltér.</a:t>
            </a:r>
          </a:p>
          <a:p>
            <a:pPr marL="114300" indent="0">
              <a:buNone/>
            </a:pPr>
            <a:r>
              <a:rPr lang="hu-HU" dirty="0"/>
              <a:t>Ezért fontos a vörös szőlőbőrből kivonható polifenolok (teljes fenol, antocianinok és flavanolok) mérése</a:t>
            </a:r>
          </a:p>
        </p:txBody>
      </p:sp>
      <p:pic>
        <p:nvPicPr>
          <p:cNvPr id="1026" name="Picture 2" descr="https://ars.els-cdn.com/content/image/1-s2.0-S0039914018309676-fx1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20" y="1738152"/>
            <a:ext cx="3356594" cy="23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21548" y="4222175"/>
            <a:ext cx="8705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Egy mérés 500 egyedi felvillanást tartalmazott és a hozzá kapcsolódó fluoreszcens jeleket átlagolta. Egy mérés ideje egy másodperc. A készüléket 19 bogyón kalibrálták, amelyeknek az értékeit laboratóriumban is meghatározták.. Ezt követően hetente történtek a mérések és egy fürtön mindig két mérést végeztek. Az antocianin tartalom mellet a cukor tartalom és a pH került mérésre. A Multiplex mérésekkel a teljes érési folyamat részleteiben figyelemmel követhető volt, szüreti döntés előkészítésre gyors és pontos (r2=0,88) adatokkal szolgált.</a:t>
            </a:r>
            <a:endParaRPr lang="hu-HU" sz="1800" dirty="0">
              <a:solidFill>
                <a:srgbClr val="00B05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498" y="2328279"/>
            <a:ext cx="3420152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47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Hozam meghatározás - Termésbecslés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80574" y="1390526"/>
            <a:ext cx="7401157" cy="2646750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100 napon keresztül figyelték a szőlőt betakarítás előtt.</a:t>
            </a:r>
          </a:p>
          <a:p>
            <a:r>
              <a:rPr lang="hu-HU" dirty="0"/>
              <a:t>öt különböző fajta 30 szőlőszegmensének éjszakai felvételét készítették</a:t>
            </a:r>
          </a:p>
          <a:p>
            <a:r>
              <a:rPr lang="hu-HU" dirty="0"/>
              <a:t>Végül egy modellt kalibráltak, igy termés-előrejelzéseket hoztak létre a képen észlelt bogyók számából 0,16 kg-os szőlőnkénti gyökér-átlag-négyzet-hibával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168" y="3737114"/>
            <a:ext cx="5967606" cy="30016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128" y="4037275"/>
            <a:ext cx="3028435" cy="26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3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6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Hozam meghatározás- Termésbecslés</a:t>
            </a:r>
            <a:endParaRPr dirty="0"/>
          </a:p>
        </p:txBody>
      </p:sp>
      <p:pic>
        <p:nvPicPr>
          <p:cNvPr id="433" name="Google Shape;43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051" y="1943800"/>
            <a:ext cx="3108961" cy="384733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6"/>
          <p:cNvSpPr txBox="1"/>
          <p:nvPr/>
        </p:nvSpPr>
        <p:spPr>
          <a:xfrm>
            <a:off x="3759643" y="1241007"/>
            <a:ext cx="8245123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Termésbecslés szüret előtti időben</a:t>
            </a:r>
            <a:endParaRPr sz="18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hamis pozitívok eltávolításának folyamatának illusztrációja: a) a bogyójelöltek megszerzéséből származó kép (kék színű jelöltek); (b) A valószínűségi kép, amelyet a jelölteknek a neurális hálózat által kiszámított valószínűséggel történő reprezentálásával hoztak létre (a valószínűség a [0, 255] intervallumra van méretezve a kép ábrázolásához); az Otsu által a képen alkalmazott módszer 114 valószínűségi küszöbértéket adott; c) az eldobott és érvényesített jelöltek piros és kék színben megjelenő képe, amely a számított Otsu küszöb alkalmazásával döntött; (d) a végleges eredményeket ábrázoló kép a hamis pozitív visszadobás után.</a:t>
            </a:r>
            <a:endParaRPr sz="1800" dirty="0">
              <a:solidFill>
                <a:srgbClr val="00B050"/>
              </a:solidFill>
            </a:endParaRPr>
          </a:p>
        </p:txBody>
      </p:sp>
      <p:pic>
        <p:nvPicPr>
          <p:cNvPr id="435" name="Google Shape;43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4068" y="4895648"/>
            <a:ext cx="7593676" cy="145940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6"/>
          <p:cNvSpPr txBox="1"/>
          <p:nvPr/>
        </p:nvSpPr>
        <p:spPr>
          <a:xfrm>
            <a:off x="5747403" y="6355057"/>
            <a:ext cx="32870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(Aquino et al., 2018)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841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Szelektív szüret alkalmazása</a:t>
            </a:r>
            <a:endParaRPr dirty="0"/>
          </a:p>
        </p:txBody>
      </p:sp>
      <p:sp>
        <p:nvSpPr>
          <p:cNvPr id="442" name="Google Shape;442;p37"/>
          <p:cNvSpPr txBox="1"/>
          <p:nvPr/>
        </p:nvSpPr>
        <p:spPr>
          <a:xfrm>
            <a:off x="582143" y="1820250"/>
            <a:ext cx="4780145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Szelektív szüret egy </a:t>
            </a:r>
            <a:endParaRPr sz="18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4,3 ha-os Syrah ültetvényben</a:t>
            </a:r>
            <a:endParaRPr sz="18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a., növekedési térkép</a:t>
            </a:r>
            <a:endParaRPr sz="18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b., termés térkép</a:t>
            </a:r>
            <a:endParaRPr sz="1800"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37" descr="http://image.slidesharecdn.com/precisionviticulture-a12014-140717005642-phpapp01/95/precision-viticulture-turkey-hassas-bagcilik-tarim-7-638.jpg?cb=1406023550"/>
          <p:cNvPicPr preferRelativeResize="0"/>
          <p:nvPr/>
        </p:nvPicPr>
        <p:blipFill rotWithShape="1">
          <a:blip r:embed="rId3">
            <a:alphaModFix/>
          </a:blip>
          <a:srcRect l="2307" t="34881" r="54518" b="7991"/>
          <a:stretch/>
        </p:blipFill>
        <p:spPr>
          <a:xfrm>
            <a:off x="4829232" y="1235438"/>
            <a:ext cx="3222081" cy="320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7" descr="http://image.slidesharecdn.com/precisionviticulture-a12014-140717005642-phpapp01/95/precision-viticulture-turkey-hassas-bagcilik-tarim-7-638.jpg?cb=1406023550"/>
          <p:cNvPicPr preferRelativeResize="0"/>
          <p:nvPr/>
        </p:nvPicPr>
        <p:blipFill rotWithShape="1">
          <a:blip r:embed="rId3">
            <a:alphaModFix/>
          </a:blip>
          <a:srcRect l="56100" t="35071" r="1574" b="7990"/>
          <a:stretch/>
        </p:blipFill>
        <p:spPr>
          <a:xfrm>
            <a:off x="8123030" y="1307536"/>
            <a:ext cx="3850782" cy="388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7" descr="KÃ©ptalÃ¡lat a kÃ¶vetkezÅre: âGrape harvester with yield monitor and resulting grape yield map of a parcel in Raimat Lleida year 2002â"/>
          <p:cNvPicPr preferRelativeResize="0"/>
          <p:nvPr/>
        </p:nvPicPr>
        <p:blipFill rotWithShape="1">
          <a:blip r:embed="rId4">
            <a:alphaModFix/>
          </a:blip>
          <a:srcRect l="11942"/>
          <a:stretch/>
        </p:blipFill>
        <p:spPr>
          <a:xfrm>
            <a:off x="669635" y="4514987"/>
            <a:ext cx="7129337" cy="1971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854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46652"/>
            <a:ext cx="11555605" cy="1325563"/>
          </a:xfrm>
        </p:spPr>
        <p:txBody>
          <a:bodyPr/>
          <a:lstStyle/>
          <a:p>
            <a:r>
              <a:rPr lang="hu-HU" dirty="0"/>
              <a:t>Szőlő betakarítása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1541462"/>
            <a:ext cx="7612489" cy="4351338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/>
              <a:t>A piacon ma már számosféle megoldás elérhető</a:t>
            </a:r>
          </a:p>
          <a:p>
            <a:pPr marL="114300" indent="0">
              <a:buNone/>
            </a:pPr>
            <a:r>
              <a:rPr lang="hu-HU" sz="2400" dirty="0"/>
              <a:t>HarvestMaster HM570 érzékelő rendszer (Juniper Systems Inc., Logan, UT, USA), a Canlink 3000GRM szőlőhozam-monitor (Farmscan, Bentley, WA, Ausztrália), valamint a fejlett technológia és szőlőtermesztés (ATV) ) (Fejlett technológiai szőlőtermesztés, Joslin, SA, Ausztrália). A HM570 rendszer működési elve a betakarító szállítószalagjának térfogati szőlőmérésén alapul; A 3000GRM és az ATV rendszerek a szállított szőlő tömegének közvetlen mérését hajtják végre terhelő cellák segítségével. Ezek az eszközök lehetőséget adnak a gazdálkodónak arra, hogy a szőlőültetvények termelékenységét nagy felbontással térképezze fel. </a:t>
            </a:r>
          </a:p>
          <a:p>
            <a:pPr marL="114300" indent="0">
              <a:buNone/>
            </a:pPr>
            <a:r>
              <a:rPr lang="hu-HU" sz="2400" dirty="0"/>
              <a:t> a szőlőben alkalmazott műveletek hatékonyságának ellenőrzésére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952" y="762000"/>
            <a:ext cx="4013200" cy="550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72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meteorológiai adatokra épülő előrejelzési rendszerek</a:t>
            </a:r>
            <a:endParaRPr dirty="0"/>
          </a:p>
        </p:txBody>
      </p:sp>
      <p:sp>
        <p:nvSpPr>
          <p:cNvPr id="335" name="Google Shape;335;p24"/>
          <p:cNvSpPr txBox="1"/>
          <p:nvPr/>
        </p:nvSpPr>
        <p:spPr>
          <a:xfrm>
            <a:off x="750455" y="1593273"/>
            <a:ext cx="10970490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Szőlészeti és Borászati Kutató Intézetben már az 1980-as évek elejétől foglalkoznak a szőlő növényvédelmi előrejelző program fejlesztésével – nemzetközi együttműködésben szlovák és cseh kutatókkal együttműködve. Különböző pályázati támogatással mintegy 250 db automata meteorológiai állomást telepítettek borvidékeinken. </a:t>
            </a:r>
            <a:endParaRPr dirty="0">
              <a:solidFill>
                <a:srgbClr val="00B050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Az automata meteorológiai műszerek több típusa ismert, ezek közül Magyarországon a LUFT-D, AGROEXPERT-A, METOS-A, BOREAS-H terjedt el, melyek érzékelői közel azonos jellemzőkkel rendelkeznek. Az eltérés közöttük az adatgyűjtés és továbbítás, az értékelés, valamint a szerviz szolgáltatás tekintetében jelentkezik. Az utóbbi időben jelent meg a SmartVineyard” a Szőlőőr-H amely a többi automata műszerhez hasonló, de van saját fejlesztésű LHT szenzorra és alkalmazza a legkorszerűbb adat átviteli és feldolgozási lehetőségeket.</a:t>
            </a:r>
            <a:endParaRPr dirty="0">
              <a:solidFill>
                <a:srgbClr val="00B050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meteorológiai információk felhasználásával növénykultúránként külön – külön speciális növényvédelmi előrejelző programok működtethetők, melyek a kártevők és kórokozók elleni hatékony, de környezetkímélő és költségtakarékos védekezést teszik lehetővé. Ennek az az alapja, hogy minden kártevő és kórokozó megjelenésének és a fertőzés erősségének időjárási feltételei vannak. Ha ismerjük az adott károsító szervezet biológiai sajátosságait, érzékenységét az időjárás egyes elemeivel kapcsolatban, akkor a helyben mért időjárási jellemzők alapján előre jelezni lehet, hogy az adott károsító megjelenik-e, ha igen – mikor-, és milyen erős fertőzés várható.</a:t>
            </a:r>
            <a:endParaRPr dirty="0">
              <a:solidFill>
                <a:srgbClr val="00B050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Az előrejelző programok egy része konkrét tanácsot ad a védekezésre és a javasolt növényvédő szert (hatóanyagot) illetően is. Ilyen előrejelző program pl. a GALATI – VITIS, amely a szőlő peronoszpóra, lisztharmat és Botrytis elleni védelmet szolgálja (Szőke és Vér, 2015).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92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meteorológiai adatokra épülő előrejelzési rendszerek</a:t>
            </a:r>
            <a:endParaRPr dirty="0"/>
          </a:p>
        </p:txBody>
      </p:sp>
      <p:pic>
        <p:nvPicPr>
          <p:cNvPr id="342" name="Google Shape;342;p25" descr="Sm_tripod_robot.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7733" y="2104801"/>
            <a:ext cx="2755409" cy="228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5" descr="Viticulture sys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146" y="2199973"/>
            <a:ext cx="3502025" cy="261045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5"/>
          <p:cNvSpPr/>
          <p:nvPr/>
        </p:nvSpPr>
        <p:spPr>
          <a:xfrm>
            <a:off x="4375728" y="1627488"/>
            <a:ext cx="23903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Szőlőőr rendszer részei</a:t>
            </a:r>
            <a:endParaRPr dirty="0"/>
          </a:p>
        </p:txBody>
      </p:sp>
      <p:sp>
        <p:nvSpPr>
          <p:cNvPr id="345" name="Google Shape;345;p25"/>
          <p:cNvSpPr/>
          <p:nvPr/>
        </p:nvSpPr>
        <p:spPr>
          <a:xfrm>
            <a:off x="750455" y="1616364"/>
            <a:ext cx="23182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SmartVineyard™ szoftver</a:t>
            </a:r>
            <a:endParaRPr dirty="0"/>
          </a:p>
        </p:txBody>
      </p:sp>
      <p:sp>
        <p:nvSpPr>
          <p:cNvPr id="346" name="Google Shape;346;p25"/>
          <p:cNvSpPr/>
          <p:nvPr/>
        </p:nvSpPr>
        <p:spPr>
          <a:xfrm>
            <a:off x="8428195" y="1617328"/>
            <a:ext cx="253102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SmartVineyard™ készülék</a:t>
            </a:r>
            <a:endParaRPr dirty="0"/>
          </a:p>
        </p:txBody>
      </p:sp>
      <p:sp>
        <p:nvSpPr>
          <p:cNvPr id="347" name="Google Shape;347;p25"/>
          <p:cNvSpPr txBox="1"/>
          <p:nvPr/>
        </p:nvSpPr>
        <p:spPr>
          <a:xfrm>
            <a:off x="4375727" y="2248012"/>
            <a:ext cx="3740728" cy="427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készülék különböző szenzor konfigurációkkal szerelhető. Hőmérséklet, csapadék, páratartalom, talaj nedvesség, levélfelület nedvesség, napsugárzás intenzitás valamint spóra és kártevő detektor.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Szőlőőr állomás Központi egysége végzi a méréseket és kommunikál a többi állomással, valamint a háttér-infrastruktúrával. A Központi egységben található a vezérlést megvalósító, teljes értékű mikroszámítógép, valamint az állomás tápellátását biztosító akkumulátor. Az állomások a mért adatokat egy központi szerverre töltik fel a GSM kapcsolat segítségével.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348" name="Google Shape;348;p25"/>
          <p:cNvSpPr/>
          <p:nvPr/>
        </p:nvSpPr>
        <p:spPr>
          <a:xfrm>
            <a:off x="8428682" y="4597130"/>
            <a:ext cx="341696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Aktuális Időjárási adatok megtekintése földterületenként, tetszőleges időintervallumokra grafikonon, illetve táblázatos formában – akár évekre visszamenőleg is.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349" name="Google Shape;349;p25"/>
          <p:cNvSpPr/>
          <p:nvPr/>
        </p:nvSpPr>
        <p:spPr>
          <a:xfrm>
            <a:off x="750455" y="4874128"/>
            <a:ext cx="354445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Szőlészeti növénybetegségek előrejelzésének megtekintése földterületenként, grafikonos formában: primer fertőzések, lappangási idő, járványveszély.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25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meteorológiai adatokra épülő előrejelzési rendszerek</a:t>
            </a:r>
            <a:endParaRPr dirty="0"/>
          </a:p>
        </p:txBody>
      </p:sp>
      <p:pic>
        <p:nvPicPr>
          <p:cNvPr id="356" name="Google Shape;35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7839" y="1522034"/>
            <a:ext cx="6076950" cy="45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6"/>
          <p:cNvSpPr txBox="1"/>
          <p:nvPr/>
        </p:nvSpPr>
        <p:spPr>
          <a:xfrm>
            <a:off x="750455" y="1616364"/>
            <a:ext cx="4977384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Precíziós agrometeorológia elemei:</a:t>
            </a:r>
            <a:endParaRPr sz="2000" dirty="0">
              <a:solidFill>
                <a:srgbClr val="1C9E4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28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Mikroklimatikus térképezés.</a:t>
            </a:r>
            <a:endParaRPr sz="2000" dirty="0">
              <a:solidFill>
                <a:srgbClr val="1C9E4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28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Talajnedvesség, talajhő és sótartalom monitoring.</a:t>
            </a:r>
            <a:endParaRPr sz="2000" dirty="0">
              <a:solidFill>
                <a:srgbClr val="1C9E4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28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Rovarcsapda helyszínek.</a:t>
            </a:r>
            <a:endParaRPr sz="2000" dirty="0">
              <a:solidFill>
                <a:srgbClr val="1C9E4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28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Összehasonlító kísérletek.</a:t>
            </a:r>
            <a:endParaRPr sz="2000" dirty="0">
              <a:solidFill>
                <a:srgbClr val="1C9E4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28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Felhő alapú adatszolgáltatás.</a:t>
            </a:r>
            <a:endParaRPr sz="2000" dirty="0">
              <a:solidFill>
                <a:srgbClr val="1C9E4A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66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838080" y="1690200"/>
            <a:ext cx="10900033" cy="4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nemzetközi piacokon érvényesülő növekvő verseny kikényszeríti a szőlőtermesztés radikális megváltoztatását. 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- A változtatások középpontjában a minőség és a fenntarthatóság áll. 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- Mindezt a technológiai fejlesztések robbanásszerű változásában kell elképzelni, mely technológiák alkalmazásával 	    csökkenteni kívánjuk a termelés során felhasznált input anyagok mennyiségét, beleértve az energiát is, minimalizálni 	    szeretnénk a ráfordításokat, miközben a környezetünk legtermészetesebb formájának a megőrzésére törekszünk. </a:t>
            </a:r>
            <a:endParaRPr sz="16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egy lépés a fentiek megvalósítása érdekében, jól megkülönböztethető menedzsment megközelítéseket megfogalmazva minden egyes szőlőtábla valós szükségleteinek a kielégítésére. 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- Szőlőültetvényeinket nagyfokú heterogenitás jellemzi. Mindez adódik az ültetvények talajainak, klimatikus 	  	   adottságainak, domborzati viszonyainak változatosságából. 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 - Ehhez adódik hozzá a rendkívül széles fajta használat, agro- és fitotechnológiai sokszínűség.</a:t>
            </a:r>
            <a:endParaRPr dirty="0">
              <a:solidFill>
                <a:srgbClr val="00B050"/>
              </a:solidFill>
            </a:endParaRPr>
          </a:p>
          <a:p>
            <a:pPr marL="285750" marR="0" lvl="0" indent="-2857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Jelen tananyag alapokat nyújt ahhoz, hogy a szőlőültetvény menedzsmentünkben a technológiai fejlődés milyen megoldásokat kínál a minél homogénebb termesztési körülmények kialakításhoz. </a:t>
            </a:r>
            <a:endParaRPr dirty="0">
              <a:solidFill>
                <a:srgbClr val="00B050"/>
              </a:solidFill>
            </a:endParaRPr>
          </a:p>
          <a:p>
            <a:pPr marL="285750" marR="0" lvl="0" indent="-2857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Sorra vesszük  a jelenleg rendelkezésre álló eszköztárunkat, azok felhasználásának lehetőségeit. Igyekszünk gyakorlati példákon keresztül megmutatni a precíziós szőlőtermesztés felhasználásának lehetőségeit, gazdasági hasznát.</a:t>
            </a:r>
            <a:endParaRPr sz="16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728510" y="385341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szőlőtermesztés modernizációja, általános bevezetés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515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Szőlőültetvény éves munkaprogramja-  terv</a:t>
            </a:r>
            <a:endParaRPr dirty="0"/>
          </a:p>
        </p:txBody>
      </p:sp>
      <p:sp>
        <p:nvSpPr>
          <p:cNvPr id="363" name="Google Shape;363;p27"/>
          <p:cNvSpPr txBox="1">
            <a:spLocks noGrp="1"/>
          </p:cNvSpPr>
          <p:nvPr>
            <p:ph type="body" idx="1"/>
          </p:nvPr>
        </p:nvSpPr>
        <p:spPr>
          <a:xfrm>
            <a:off x="751602" y="1349430"/>
            <a:ext cx="511853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Ültetvény monitorozás tőkénkénti blokkokban. 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Többmenetes, szelektív szüret, adatokra alapozottan. 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Tápanyag kijuttatás a kapott adatok szerint. 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Kipusztult tőkék számának meghatározása. 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Abiotikus (pl. jégeső), és biotikus tényezők hatásának becslése. 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Pontos talaj és domborzati viszony elemzés. 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Talaj vízgazdálkodás, talajvédelem (pl. erózió).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Sugárzás mérés, bogyóégés, levélperzselés becslése. </a:t>
            </a: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03" y="1241007"/>
            <a:ext cx="6432697" cy="38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1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8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Szőlőültetvény éves munkaprogramja- Terv</a:t>
            </a:r>
            <a:endParaRPr dirty="0"/>
          </a:p>
        </p:txBody>
      </p:sp>
      <p:sp>
        <p:nvSpPr>
          <p:cNvPr id="369" name="Google Shape;369;p28"/>
          <p:cNvSpPr txBox="1">
            <a:spLocks noGrp="1"/>
          </p:cNvSpPr>
          <p:nvPr>
            <p:ph type="body" idx="1"/>
          </p:nvPr>
        </p:nvSpPr>
        <p:spPr>
          <a:xfrm>
            <a:off x="751602" y="13494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Megfigyelés és adatgyűjtés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Az ültetvényben lehetőségeink szerint célszerű a tőkék növekedéséről, a termésmennyiségről és a termés minőségről adatokat gyűjteni.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Általában tábla szinten történnek az adatgyűjtések és nem tőkékre lebontva.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Az adatgyűjtésünk minősége és pontossága az adatokból levonható következtetések  valósághoz való viszonyát meghatározzák.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Az adatgyűjtés eszközei a lehetőségeinktől és a megvalósítandó céltól függően változhatnak.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2904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9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Szőlőültetvény éves munkaprogramja- Terv</a:t>
            </a:r>
            <a:endParaRPr dirty="0"/>
          </a:p>
        </p:txBody>
      </p:sp>
      <p:sp>
        <p:nvSpPr>
          <p:cNvPr id="375" name="Google Shape;375;p29"/>
          <p:cNvSpPr txBox="1">
            <a:spLocks noGrp="1"/>
          </p:cNvSpPr>
          <p:nvPr>
            <p:ph type="body" idx="1"/>
          </p:nvPr>
        </p:nvSpPr>
        <p:spPr>
          <a:xfrm>
            <a:off x="751602" y="13494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dirty="0"/>
              <a:t>Az ültetvény művelésére terv készítése és annak végrehajtása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A különböző input anyagok felhasználásának idejére és mértékére vonatkozhatnak – öntözővíz, műtrágya, lombtrágya, növényvédelem, többmenetes szüret.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Vonatkozhat különböző technikai műveletekre – metszés, gyomirtás, zöldmunkák, talajművelés, szüret.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Mivel az ültetvény hosszú ideig ugyanazon a területen található és a munkafolyamatok évente ugyanabban a sorrendben ismétlődnek, ezért hosszú távú megfigyeléseket lehet tenni és folyamatosan lehet fejleszteni a művelésünket.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524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Szőlőültetvény éves munkaprogramja- Terv</a:t>
            </a:r>
            <a:endParaRPr dirty="0"/>
          </a:p>
        </p:txBody>
      </p:sp>
      <p:sp>
        <p:nvSpPr>
          <p:cNvPr id="381" name="Google Shape;381;p30"/>
          <p:cNvSpPr txBox="1">
            <a:spLocks noGrp="1"/>
          </p:cNvSpPr>
          <p:nvPr>
            <p:ph type="body" idx="1"/>
          </p:nvPr>
        </p:nvSpPr>
        <p:spPr>
          <a:xfrm>
            <a:off x="751602" y="1535544"/>
            <a:ext cx="10515600" cy="4165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dirty="0"/>
              <a:t>A precíziós technológia alkalmazásának előnyei a szőlőtermesztésben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A folyamatok ciklikussága alkalmat ad a folyamatos nyomon követésre és beavatkozási lehetőségre a technológiába.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Mindig csak egy elemmel kezdjünk és lépésenként bővítsük az adatgyűjtésünket, azok kiértékelését és a művelési technológiába történő beavatkozásunkat.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Több éven keresztül történt adatgyűjtés lehetőséget ad a jövőbe mutató döntések meghozatalához, proaktív vezetést tesz lehetővé a reaktív vezetéssel szemben.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7763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8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Tananyaghoz kapcsolódó kérdések 1.</a:t>
            </a:r>
            <a:endParaRPr dirty="0"/>
          </a:p>
        </p:txBody>
      </p:sp>
      <p:sp>
        <p:nvSpPr>
          <p:cNvPr id="451" name="Google Shape;451;p38"/>
          <p:cNvSpPr txBox="1"/>
          <p:nvPr/>
        </p:nvSpPr>
        <p:spPr>
          <a:xfrm>
            <a:off x="750456" y="1690200"/>
            <a:ext cx="10810924" cy="427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 a precíziós szőlőtermesztés célja, fogalma?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Milyen eszköztára van a precíziós szőlőtermesztésnek?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Magyarázza miért fontos a földrajzi elhelyezkedés a szőlőtermesztésben!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Hogyan alkalmazhatjuk a távérzékelést a precíziós szőlőtermesztésben?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Ismertesse azokat az eszközöket, amelyek lehetővé tették a távérzékeléssel történő monitorozását a szőlőültetvényeknek!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Adjon példát a precíziós szőlőtermesztés előnyeire és hátrányaira?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388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9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Tananyaghoz kapcsolódó kérdések 2.</a:t>
            </a:r>
            <a:endParaRPr dirty="0"/>
          </a:p>
        </p:txBody>
      </p:sp>
      <p:sp>
        <p:nvSpPr>
          <p:cNvPr id="457" name="Google Shape;457;p39"/>
          <p:cNvSpPr txBox="1"/>
          <p:nvPr/>
        </p:nvSpPr>
        <p:spPr>
          <a:xfrm>
            <a:off x="750455" y="1517666"/>
            <a:ext cx="10779393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Melyek a felhasználási területei a vezeték nélküli hálózati rendszereknek a precíziós szőlőtermesztés terültén?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Nevezzen meg egy Romániában is működő informatikai hálózatot amely segít a szőlőművelésben?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Ismertesse a távérzékelés felhasználásának a folyamatát a szőlőültetvény menedzsmentben!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Milyen technológiai tervezési feladatokhoz, vagy azonnali cselekvéshez lehet kapcsolni a talaj szenzorok által nyert információkat?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Milyen felhasználási területeit ismeri a növényi szenzoroknak?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Melyik a legismertebb és legáltalánosabban használt növényi fejlődést jellemző index?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755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0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Tananyaghoz kapcsolódó kérdések 3.</a:t>
            </a:r>
            <a:endParaRPr dirty="0"/>
          </a:p>
        </p:txBody>
      </p:sp>
      <p:sp>
        <p:nvSpPr>
          <p:cNvPr id="463" name="Google Shape;463;p40"/>
          <p:cNvSpPr txBox="1"/>
          <p:nvPr/>
        </p:nvSpPr>
        <p:spPr>
          <a:xfrm>
            <a:off x="750455" y="1316182"/>
            <a:ext cx="10634949" cy="501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termés mennyiségének meghatározásához milyen eszközökre lenne szüksége egy precíziós szőlőtermesztés esetében?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termésminőség rendkívül fontos a borszőlőtermesztésben. Milyen információkra lenne szüksége a szüret minél pontosabb megtervezéséhez?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Milyen lehetőségeket nyitnak meg a precíziós szőlőtermesztésben a VRT alkalmazások?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Soroljon fel példákat a VRT alkalmazásokra a szőlőtermesztésben!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Melyek azok a termesztéstechnológiai folyamatok, ahol a robotizáció már jelen van, vagy a közeljövőben átütő megoldásokat kínálhat a szőlőtermesztésben?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Ismertesse a meteorológiai adatokra épülő előrejelzés alapjait?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649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873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873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873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873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873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873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1"/>
          <p:cNvSpPr txBox="1"/>
          <p:nvPr/>
        </p:nvSpPr>
        <p:spPr>
          <a:xfrm>
            <a:off x="750455" y="1431636"/>
            <a:ext cx="10602865" cy="4789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Mutasson be meteorológiai adatokra épülő előrejelzési rendszereket, melyeket a gyakorlatban alkalmaznak!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Melyek a lépései a precíziós technológia alkalmazásának a szőlőültetvény tápanyagellátásának tervezésében?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Soroljon fel szőlőtermesztés technológiai műveleteket, ahol a döntéshozatal támogatásától, a művelet végrehajtásáig alkalmazható precíziós megoldás!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Ismertesse a ventilátoros fagyvédelmi rendszer működési elvét!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szüretet megalapozó érési folyamatok jellemzésére milyen alkalmas precíziós megoldások vannak?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termésmennyiség becslése, valamint a termés mennyiség tőkeszintű mérése miként segítheti elő egy szőlőtermesztő gazdaság működését?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1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hu-HU" dirty="0"/>
              <a:t>Tananyaghoz kapcsolódó kérdések 4.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188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2"/>
          <p:cNvSpPr txBox="1"/>
          <p:nvPr/>
        </p:nvSpPr>
        <p:spPr>
          <a:xfrm>
            <a:off x="751601" y="954072"/>
            <a:ext cx="10709684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Burrell J, Brooke T, Beckwith R. Vineyard computing: sensor networks in agricultural production. IEEE Pervasive Comput. 2004;3:38–45.</a:t>
            </a:r>
            <a:endParaRPr lang="hu-HU" dirty="0"/>
          </a:p>
          <a:p>
            <a:r>
              <a:rPr lang="hu-HU" dirty="0"/>
              <a:t>Bradford P. Wilcox, David Le Maitre, Esteban Jobbagy, Lixin Wang, and David D. Breshears, 2017. Ecohydrology: Processes and Implications for Rangelands D.D. Briske (ed.), Rangeland Systems, Springer Series on Environmental Management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Cricco, J., Carnevali, P. 2014. Manuale tecnico operativo progetto AVIGERE.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Fraigneau, C. Precision Viticulture. Tools to measure and manage vineyard variability. 2009, Geography &amp; Environment, School of Geosciences, University of Aberdeen,Elphinstone Road, Aberdeen, AB24 3UF, Scotland, UK,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Katona Zoltán – Molnár Attila. A VINGIS rendszer kialakításának tapasztalatai Magyarországon.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Catania P., M. Vallone, G. Lo Re, M. Ortolani.    2013.   A wireless sensor network for vineyard management in Sicily (Italy).Agric Eng Int: CIGR Journal,15(4): 139－146 (13)</a:t>
            </a:r>
          </a:p>
          <a:p>
            <a:r>
              <a:rPr lang="hu-HU" dirty="0"/>
              <a:t>Clara Rey Caramés,2015.</a:t>
            </a:r>
            <a:r>
              <a:rPr lang="en-US" dirty="0"/>
              <a:t> Application of Remote and Proximal Sensing Technologies in Precision Viticulture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SCHRADER, J. - PILLAR, G. - KREFT, H. (2017): Leaf-IT: An Android application for measuring leaf area. Ecology and Evolution, 7:9731–9738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Matese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A., Di Gennaro, S.F. 2015. Technology in precision viticulture: a state of the art review. International Journal of Wine Research 7: 69–81.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Ghozlen, N. B.,   Cerovic, Z. G., Germain, C., Toutain, S., Latouche, G. 2010. Non-Destructive Optical Monitoring of Grape Maturation by Proximal Sensing. Sensors 10, 10040-10068.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Nagy A., Báló B. 2018. Robotok a szőlőben – gépek lázadása? Agrofórum online.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Szőke L., Vér A. 2015. A helyi meteorológiai mérésekre alapozott szőlő növényvédelmi előrejelzés tapasztalatai az istervin és ecowin program keretében 2010 – 2015. Gradus Vol 2, No 2: 318-325.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Aquino, A., Millan, B., Diago, M-P., Tardaguila, J. 2018. Automated early yield prediction in vineyards from on-the-go image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Acquisition Computers and Electronics in Agriculture 144:26-36.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https://grapegrowerandwinemaker.wordpress.com/2016/02/04/whats-next-for-australian-vineyard-machinery/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2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Felhasznált irodalmi hivatkozások jegyzéke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2604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4"/>
          <p:cNvSpPr txBox="1"/>
          <p:nvPr/>
        </p:nvSpPr>
        <p:spPr>
          <a:xfrm>
            <a:off x="750455" y="1581727"/>
            <a:ext cx="10602865" cy="459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marR="0" lvl="0" indent="-28548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Geographic Information Systems (GIS) – Geoinformációs rendszer</a:t>
            </a:r>
            <a:endParaRPr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Szenzorok – a növény és a környezet állapotáról adatot gyűjtő érzékelő eszközök </a:t>
            </a: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VINGIS – Magyar térkép alapú szőlőültetvény rendszer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UAV – Unmanned Air Vehicle, pilótanélküli repülő járművek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VRT – Variable rate technologies, változó sebességű technológiák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Agribot – mezőgazdasági robot alkalmazások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1838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1838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1838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4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Fogalomtár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16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Betekintés Erdélybe - Románia borvidékei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09" y="1582091"/>
            <a:ext cx="4847956" cy="447568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45127" y="2540089"/>
            <a:ext cx="5523345" cy="255968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Erdélyi fennsík (Transsylvania)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Moldovai dombok (Moldova) </a:t>
            </a:r>
            <a:endParaRPr lang="hu-HU" altLang="hu-HU" sz="2100" dirty="0">
              <a:solidFill>
                <a:srgbClr val="00B050"/>
              </a:solidFill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Muntenia dombok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Olténia hátság (Oltenia)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Bánság dombjai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u-HU" altLang="hu-HU" sz="2100" dirty="0">
                <a:solidFill>
                  <a:srgbClr val="00B050"/>
                </a:solidFill>
                <a:latin typeface="inherit"/>
              </a:rPr>
              <a:t>Kőris</a:t>
            </a: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 és Máramaros-hegység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u-HU" altLang="hu-HU" sz="2100" dirty="0">
                <a:solidFill>
                  <a:srgbClr val="00B050"/>
                </a:solidFill>
                <a:latin typeface="inherit"/>
              </a:rPr>
              <a:t>A Duna teraszai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Dobrudzsa-dombság 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87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3"/>
          <p:cNvSpPr txBox="1"/>
          <p:nvPr/>
        </p:nvSpPr>
        <p:spPr>
          <a:xfrm>
            <a:off x="750455" y="1489364"/>
            <a:ext cx="10602865" cy="468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marR="0" lvl="0" indent="-28548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NDVI</a:t>
            </a: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A legelterjedtebb műholdas vegetációs index, mely a felszín növényborítottságát vizsgálja, a felszín „zöldességével”, fotoszintetikus aktivitásával áll összefüggésben. A növény klorofiltartalmával összefüggésben változik az NDVI érték (szín a térképen).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Global Positioning Systems (GPS): Globális helymeghatározási rendszer, mely műholdak segítségével ad georeferenciákat a szőlőültetvények környezeti variációinak térképezéséhez.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Automata Meteorológiai állomás: időjárási adatokat (többek között hőmérséklet, csapadék, páratartalom, sugárzás, szélsebesség) gyűjt megfelelő időközökben, tárolja azokat, valamint alkalmas mikroklimatikus jellemzők gyűjtésére is (pl. levélfelület nedvesség).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Távérzékelés: műholdak, kisrepülők (airborn), drónok platformján gyűjtött adatokból származtatott információk halmaza, melyek alapján képet kaphatunk a szőlőültetvényeink állapotáról, vegetációs indexet származtathatunk belőlük. 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Digital Elevation Models (DEM): részletes topográfiai információkat nyújt a számunkra. 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Nagy felbontású talaj felvételezések (High Resolution Soil Surveys):  provide detailed information about soil fertility and hydrologic characteristics.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Relational Databases organize environmental and economic information.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1838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1838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3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Fogalomtár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3801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5"/>
          <p:cNvSpPr txBox="1"/>
          <p:nvPr/>
        </p:nvSpPr>
        <p:spPr>
          <a:xfrm>
            <a:off x="750455" y="1477818"/>
            <a:ext cx="10602865" cy="46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Global Positioning Systems - GPS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Távérzékelés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Vezeték nélküli szenzorhálózatok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NDVI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Térinformatika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Ültetvény tervezés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Szőlőültetvény menedzsment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Növényvédelmi előrejelzés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Szőlőültetvény tápanyagellátása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Szőlőültetvény öntözése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Vegetációs indexek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Szüret tervezés</a:t>
            </a:r>
            <a:endParaRPr dirty="0">
              <a:solidFill>
                <a:srgbClr val="00B050"/>
              </a:solidFill>
            </a:endParaRPr>
          </a:p>
          <a:p>
            <a:pPr marL="285840" marR="0" lvl="0" indent="-1838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1838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1838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endParaRPr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5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TAG-ek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0891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Betekintés Erdélybe -Fő szőlőtermő vidékek Romániában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01" y="1241007"/>
            <a:ext cx="9396942" cy="55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6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Betekintés Erdélybe </a:t>
            </a:r>
            <a:br>
              <a:rPr lang="hu-HU" dirty="0"/>
            </a:br>
            <a:r>
              <a:rPr lang="hu-HU" dirty="0"/>
              <a:t>- Az erdélyi szőlőtermesztés történelmi áttekintése.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hu-HU" dirty="0"/>
              <a:t>Az erdélyi szőlőművelés történelmi múltja a Kr. e. időkre nyúlik vissza. Dácia legősibb lakósai az agathürszök szőlő műveléssel foglalkoztak. A szálvesszős művelés meghonosítását a rómaiaknak tulajdonítják, miután a rómaiak elhagyták Dáciát a szlávok folytatták a szőlőművelést. Gyula törzse volt az aki a magyarok közül birtokba vette a Maros körüli szőlős részeket. Jelentős borvidékek léteztek abban az időben Temesvár, Gyulafehérvár, Torda, Kolozsvár és Zilah térségekben, továbbá a Maros és a Küküllő vidékén. Az Árpádházi királyok alatt a bórtermelést az államszervezet fejlesztette, továbbá az egyházi és püspöki birtokok nagy szőlőbirtokokat műveltek.</a:t>
            </a:r>
          </a:p>
          <a:p>
            <a:r>
              <a:rPr lang="hu-HU" dirty="0"/>
              <a:t>Az erdélyi szőlészet alapjait a bencés szerzetesrend fektette le, kiknek Szent István nagy földbirtokokat adományozott ahol szőlészkedtek és borászkodtak.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559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Betekintés Erdélybe </a:t>
            </a:r>
            <a:br>
              <a:rPr lang="hu-HU" dirty="0"/>
            </a:br>
            <a:r>
              <a:rPr lang="hu-HU" dirty="0"/>
              <a:t>- Erdélyi borvidék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187" y="4104861"/>
            <a:ext cx="1973447" cy="259313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75861" y="1715023"/>
            <a:ext cx="65797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rgbClr val="00B050"/>
                </a:solidFill>
              </a:rPr>
              <a:t>Az erdélyi medence borvidékéhez tartozik a Küküllő menti, a nagyenyedi, az apoldi és a lekencei hegyalja.</a:t>
            </a:r>
          </a:p>
          <a:p>
            <a:pPr marL="285750" indent="-285750">
              <a:buFontTx/>
              <a:buChar char="-"/>
            </a:pPr>
            <a:r>
              <a:rPr lang="hu-HU" sz="1800" dirty="0">
                <a:solidFill>
                  <a:srgbClr val="00B050"/>
                </a:solidFill>
              </a:rPr>
              <a:t>Erdélyi hegyalja (maros középső szakasza)</a:t>
            </a:r>
          </a:p>
          <a:p>
            <a:pPr marL="285750" indent="-285750">
              <a:buFontTx/>
              <a:buChar char="-"/>
            </a:pPr>
            <a:r>
              <a:rPr lang="hu-HU" sz="1800" dirty="0">
                <a:solidFill>
                  <a:srgbClr val="00B050"/>
                </a:solidFill>
              </a:rPr>
              <a:t>Küküllő menti borvidék</a:t>
            </a:r>
          </a:p>
          <a:p>
            <a:pPr marL="285750" indent="-285750">
              <a:buFontTx/>
              <a:buChar char="-"/>
            </a:pPr>
            <a:r>
              <a:rPr lang="hu-HU" sz="1800" dirty="0">
                <a:solidFill>
                  <a:srgbClr val="00B050"/>
                </a:solidFill>
              </a:rPr>
              <a:t>Gyulafehérvári körzet (Csombord, Celna, Gyulafehérvár stb.)</a:t>
            </a:r>
          </a:p>
          <a:p>
            <a:pPr marL="285750" indent="-285750">
              <a:buFontTx/>
              <a:buChar char="-"/>
            </a:pPr>
            <a:r>
              <a:rPr lang="hu-HU" sz="1800" dirty="0">
                <a:solidFill>
                  <a:srgbClr val="00B050"/>
                </a:solidFill>
              </a:rPr>
              <a:t> Nagyenyedi körzet (Csombord, Miriszló, Felvince, Nagylak, Marosújvár)</a:t>
            </a:r>
          </a:p>
          <a:p>
            <a:endParaRPr lang="hu-HU" sz="1800" dirty="0">
              <a:solidFill>
                <a:srgbClr val="00B050"/>
              </a:solidFill>
            </a:endParaRPr>
          </a:p>
          <a:p>
            <a:endParaRPr lang="hu-HU" sz="1800" dirty="0">
              <a:solidFill>
                <a:srgbClr val="00B050"/>
              </a:solidFill>
            </a:endParaRPr>
          </a:p>
          <a:p>
            <a:endParaRPr lang="hu-HU" sz="1800" dirty="0">
              <a:solidFill>
                <a:srgbClr val="00B050"/>
              </a:solidFill>
            </a:endParaRPr>
          </a:p>
          <a:p>
            <a:r>
              <a:rPr lang="hu-HU" sz="1800" dirty="0">
                <a:solidFill>
                  <a:srgbClr val="00B050"/>
                </a:solidFill>
              </a:rPr>
              <a:t> Ezen a borvidéken a dési borászattal együtt tizennyolc borászati központ működik. Az erdélyi borvidékek jellemző bora az édes és félédes fehér bor.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65" y="4104861"/>
            <a:ext cx="2054007" cy="25681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65" y="1151267"/>
            <a:ext cx="2054007" cy="2788449"/>
          </a:xfrm>
          <a:prstGeom prst="rect">
            <a:avLst/>
          </a:prstGeom>
        </p:spPr>
      </p:pic>
      <p:pic>
        <p:nvPicPr>
          <p:cNvPr id="2050" name="Picture 2" descr="Nincs elérhető leírá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865" y="1151267"/>
            <a:ext cx="2009770" cy="27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8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Betekintés Erdélybe </a:t>
            </a:r>
            <a:br>
              <a:rPr lang="hu-HU" dirty="0"/>
            </a:br>
            <a:r>
              <a:rPr lang="hu-HU" dirty="0"/>
              <a:t>- Az erdélyi bor ízvilágának megőrzésé/fenntartása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2582" y="1616364"/>
            <a:ext cx="11129818" cy="4276436"/>
          </a:xfrm>
        </p:spPr>
        <p:txBody>
          <a:bodyPr>
            <a:normAutofit/>
          </a:bodyPr>
          <a:lstStyle/>
          <a:p>
            <a:r>
              <a:rPr lang="hu-HU" sz="1800" dirty="0"/>
              <a:t>1870-ben a Borászati Füzetben megjelenő cikk azt írja, hogy ,,  Erdély főleg zamatban gazdag borokat terem, miben Európa nem bővelkedik,, </a:t>
            </a:r>
          </a:p>
          <a:p>
            <a:r>
              <a:rPr lang="hu-HU" sz="1800" dirty="0"/>
              <a:t>Magyarázata: </a:t>
            </a:r>
          </a:p>
          <a:p>
            <a:pPr marL="514350" indent="-285750">
              <a:buFontTx/>
              <a:buChar char="-"/>
            </a:pPr>
            <a:r>
              <a:rPr lang="hu-HU" sz="1800" dirty="0"/>
              <a:t>éghajlat, hőmérséklet, csapadék, talaj összetétel</a:t>
            </a:r>
          </a:p>
          <a:p>
            <a:pPr marL="228600" indent="0"/>
            <a:r>
              <a:rPr lang="hu-HU" sz="1800" dirty="0"/>
              <a:t>Egy digitális felmérés segítené, hogy megtudjuk állapitani, hogy ezeknek a paramétereknek még mindig megfelelnek-e a szőlős helyeink, valamint jó lenne segítséget nyújtjunk a gazdáknak, hogy újra merjenek szőlőgazdálkodással foglalkozni, mivel a XX század második felétől a szőlőtőkék száma egyre fogy. </a:t>
            </a:r>
          </a:p>
          <a:p>
            <a:r>
              <a:rPr lang="hu-HU" sz="1800" dirty="0"/>
              <a:t>A széles körű időjárás következtében Erdély különböző részein mintegy két hónapon keresztül tart a szüret, Szatmárban már augusztusban szüretelnek, míg Nagyenyeden az októberi betakarítást tartják előnyösnek, a jó minőségű bór készítése szempontjából.</a:t>
            </a:r>
          </a:p>
          <a:p>
            <a:r>
              <a:rPr lang="hu-HU" sz="1800" dirty="0"/>
              <a:t>A szőlő termesztés az időjárástól függ, 2019-ben kevesebb szőlő termett mint az azelőtti évben, olvasható a statisztikából. </a:t>
            </a:r>
          </a:p>
        </p:txBody>
      </p:sp>
    </p:spTree>
    <p:extLst>
      <p:ext uri="{BB962C8B-B14F-4D97-AF65-F5344CB8AC3E}">
        <p14:creationId xmlns:p14="http://schemas.microsoft.com/office/powerpoint/2010/main" val="1269591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6728</Words>
  <Application>Microsoft Office PowerPoint</Application>
  <PresentationFormat>Szélesvásznú</PresentationFormat>
  <Paragraphs>530</Paragraphs>
  <Slides>51</Slides>
  <Notes>29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6" baseType="lpstr">
      <vt:lpstr>Arial</vt:lpstr>
      <vt:lpstr>Calibri</vt:lpstr>
      <vt:lpstr>inherit</vt:lpstr>
      <vt:lpstr>Times New Roman</vt:lpstr>
      <vt:lpstr>Office-téma</vt:lpstr>
      <vt:lpstr>Precíziós szőlőtermesztés</vt:lpstr>
      <vt:lpstr>Tartalomjegyzék</vt:lpstr>
      <vt:lpstr>Témaspecifikus szakmai kérdések</vt:lpstr>
      <vt:lpstr>A szőlőtermesztés modernizációja, általános bevezetés</vt:lpstr>
      <vt:lpstr>Betekintés Erdélybe - Románia borvidékei</vt:lpstr>
      <vt:lpstr>Betekintés Erdélybe -Fő szőlőtermő vidékek Romániában</vt:lpstr>
      <vt:lpstr>Betekintés Erdélybe  - Az erdélyi szőlőtermesztés történelmi áttekintése.</vt:lpstr>
      <vt:lpstr>Betekintés Erdélybe  - Erdélyi borvidék</vt:lpstr>
      <vt:lpstr>Betekintés Erdélybe  - Az erdélyi bor ízvilágának megőrzésé/fenntartása</vt:lpstr>
      <vt:lpstr>PowerPoint-bemutató</vt:lpstr>
      <vt:lpstr>Betekintés Erdélybe  - A szőlőtermesztés akadályai, problémái.</vt:lpstr>
      <vt:lpstr>Betekintés Erdélybe  Precíziós szőlőtermesztés előnyei és akadályai Erdélyben</vt:lpstr>
      <vt:lpstr>A precíziós szőlőtermesztés fogalma</vt:lpstr>
      <vt:lpstr>A precíziós szőlőültetvény menedzsment célja</vt:lpstr>
      <vt:lpstr>Informatikai Hálózat</vt:lpstr>
      <vt:lpstr>Synsagria rendszer Romániában</vt:lpstr>
      <vt:lpstr>Precíziós permetezés és tápanyagutánpótlás</vt:lpstr>
      <vt:lpstr>A talaj szelvényeknek és igényeinek megfelelő tápanyagutánpótlás</vt:lpstr>
      <vt:lpstr>A talaj szelvényeknek és igényeinek megfelelő tápanyagutánpótlás</vt:lpstr>
      <vt:lpstr>Távérzékelésen alapuló precíziós technológiák </vt:lpstr>
      <vt:lpstr>VRT (variable-rate technologies) és agribot alkalmazások.</vt:lpstr>
      <vt:lpstr>VRT (variable-rate technologies) és agribot alkalmazások .</vt:lpstr>
      <vt:lpstr>VRT (variable-rate technologies) és agribot alkalmazások.</vt:lpstr>
      <vt:lpstr>Robotok alkalmazása 1. Adatgyűjtő robot</vt:lpstr>
      <vt:lpstr>A VineScout VS-3 típusú robot jellemzői</vt:lpstr>
      <vt:lpstr>Robotok alkalmazása 2. Gyomirtó és talajfelszín lazító robot</vt:lpstr>
      <vt:lpstr>Robotok alkalmazása 3. Metszés, szüretelés</vt:lpstr>
      <vt:lpstr>Robotok alkalmazása 5. Fagyvédelem</vt:lpstr>
      <vt:lpstr>Fagyvédelem az ültetvényben </vt:lpstr>
      <vt:lpstr>Okos eszközök</vt:lpstr>
      <vt:lpstr>Spektrofotométer: Multiplex senzor</vt:lpstr>
      <vt:lpstr>Szőlő szüretelési idejének meghatározása</vt:lpstr>
      <vt:lpstr>Hozam meghatározás - Termésbecslés</vt:lpstr>
      <vt:lpstr>Hozam meghatározás- Termésbecslés</vt:lpstr>
      <vt:lpstr>Szelektív szüret alkalmazása</vt:lpstr>
      <vt:lpstr>Szőlő betakarítása</vt:lpstr>
      <vt:lpstr>A meteorológiai adatokra épülő előrejelzési rendszerek</vt:lpstr>
      <vt:lpstr>A meteorológiai adatokra épülő előrejelzési rendszerek</vt:lpstr>
      <vt:lpstr>A meteorológiai adatokra épülő előrejelzési rendszerek</vt:lpstr>
      <vt:lpstr>Szőlőültetvény éves munkaprogramja-  terv</vt:lpstr>
      <vt:lpstr>Szőlőültetvény éves munkaprogramja- Terv</vt:lpstr>
      <vt:lpstr>Szőlőültetvény éves munkaprogramja- Terv</vt:lpstr>
      <vt:lpstr>Szőlőültetvény éves munkaprogramja- Terv</vt:lpstr>
      <vt:lpstr>Tananyaghoz kapcsolódó kérdések 1.</vt:lpstr>
      <vt:lpstr>Tananyaghoz kapcsolódó kérdések 2.</vt:lpstr>
      <vt:lpstr>Tananyaghoz kapcsolódó kérdések 3.</vt:lpstr>
      <vt:lpstr>Tananyaghoz kapcsolódó kérdések 4.</vt:lpstr>
      <vt:lpstr>Felhasznált irodalmi hivatkozások jegyzéke</vt:lpstr>
      <vt:lpstr>Fogalomtár</vt:lpstr>
      <vt:lpstr>Fogalomtár</vt:lpstr>
      <vt:lpstr>TAG-ek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Péter Varga</dc:creator>
  <cp:lastModifiedBy>izsak varga</cp:lastModifiedBy>
  <cp:revision>32</cp:revision>
  <dcterms:created xsi:type="dcterms:W3CDTF">2021-04-21T15:27:09Z</dcterms:created>
  <dcterms:modified xsi:type="dcterms:W3CDTF">2021-06-14T15:14:44Z</dcterms:modified>
</cp:coreProperties>
</file>