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6" roundtripDataSignature="AMtx7miIoJQne4H7h7qOScezanjD7ii0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" name="Google Shape;6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d03d5b203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03d5b2036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gd03d5b203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14" name="Google Shape;1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2"/>
          <p:cNvSpPr txBox="1"/>
          <p:nvPr>
            <p:ph idx="1" type="body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" type="body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>
  <p:cSld name="Összehasonlítá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" name="Google Shape;31;p7"/>
          <p:cNvSpPr txBox="1"/>
          <p:nvPr>
            <p:ph idx="2" type="body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/>
          <p:nvPr>
            <p:ph idx="3" type="body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4" name="Google Shape;34;p7"/>
          <p:cNvSpPr txBox="1"/>
          <p:nvPr>
            <p:ph idx="4" type="body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3" name="Google Shape;43;p1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b="1" i="0" sz="36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descr="A képen szöveg látható&#10;&#10;Automatikusan generált leírás" id="9" name="Google Shape;9;p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aerialinfluence.com/" TargetMode="External"/><Relationship Id="rId4" Type="http://schemas.openxmlformats.org/officeDocument/2006/relationships/hyperlink" Target="https://www.foxtechfpv.com/" TargetMode="External"/><Relationship Id="rId5" Type="http://schemas.openxmlformats.org/officeDocument/2006/relationships/hyperlink" Target="https://aquila-drones.ro/" TargetMode="External"/><Relationship Id="rId6" Type="http://schemas.openxmlformats.org/officeDocument/2006/relationships/hyperlink" Target="https://www.droneagro.hu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hu-HU"/>
              <a:t>Drónok a mezőgazdaságban Erdélyben</a:t>
            </a:r>
            <a:endParaRPr/>
          </a:p>
        </p:txBody>
      </p:sp>
      <p:sp>
        <p:nvSpPr>
          <p:cNvPr id="63" name="Google Shape;63;p1"/>
          <p:cNvSpPr txBox="1"/>
          <p:nvPr>
            <p:ph idx="1" type="subTitle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/>
              <a:t>Dósa József-Géza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Adatgyűjtés-elemzés</a:t>
            </a:r>
            <a:endParaRPr/>
          </a:p>
        </p:txBody>
      </p:sp>
      <p:sp>
        <p:nvSpPr>
          <p:cNvPr id="120" name="Google Shape;120;p2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technika rendelkezésre áll, viszont az általa nyújtott információk feldolgozása és elemzése még nagyon az elején tart nálunk, ebben érezhető a lemaradás más országokhoz viszonyítva. A növényorvosok most tanulják a különböző színspektumban készített fotókon felismerni a betegségeket, tápanyaghiányosságokat.  Amiben ezen fotók viszont kimagaslóan segítenek azok a parcellák vizháztartásának különbségei. Ennek segítségével már alkalmazható lenne a precíziós tápanyagutánpótlás, növénysűrűség termőképességhez való illesztése vagy a vízelvezető árkok kialakításának vonala, gyomírtók kijuttatásának racionalizálása.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	Adatgyűjtés-tervezés</a:t>
            </a:r>
            <a:endParaRPr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Parcellák azonosítása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    a farmon belül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gazdaság térképének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elkészítése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pontos tábla kijelölés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domborzati viszonyok feltérképezése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repülési útvonal megválasztása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drón/kamera kiválasztása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cél alapján meghatározott felbontás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beállítása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2531" y="1772816"/>
            <a:ext cx="6240016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263352" y="224092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Parcellák körvonalának rögzítése Gps koordináták szerint</a:t>
            </a:r>
            <a:endParaRPr/>
          </a:p>
        </p:txBody>
      </p:sp>
      <p:sp>
        <p:nvSpPr>
          <p:cNvPr id="133" name="Google Shape;133;p2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RTK rendszer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használata a koordináták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rögzítéséhez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 2D, 3D térkép elkészítése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	a földrajzi viszonyok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		elemzéséhez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5920" y="1268760"/>
            <a:ext cx="5748510" cy="4252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Multispektrális fotózás</a:t>
            </a:r>
            <a:endParaRPr/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Jelenleg a drónos felvételezés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létjogosultsága az, hogy sokkal jobban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 elemezhető, nagyobb felbontású  képeket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készít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Haszonnövényeink  egészségének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Színspektrumok szerinti állapotfelmérése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 a különböző színek visszaverődése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(reflektancia) segítségével történik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A monitoring drónok kamerái 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kitüntetett visszaverődési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tartományokban készítenek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felvételeket.</a:t>
            </a:r>
            <a:br>
              <a:rPr lang="hu-HU"/>
            </a:br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9856" y="1340768"/>
            <a:ext cx="6852645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Multispekrális kép</a:t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multispektrális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kamera segítségével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készített kép jól mutatja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növényeink parcellán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belüli különbségeit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vöröstől a zöld fele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az egészségestől az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elhaló fele</a:t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7808" y="1484784"/>
            <a:ext cx="7306267" cy="4589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	Színspektrum</a:t>
            </a:r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263352" y="1484784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monitoring drónok jelentős részben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spektrum látható fény és 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infravörös tartományában készítik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felvételeket. A  kitüntetett sávok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kék (~440nm), a zöld (~550nm) és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a vörös (~680nm) tartományok,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ezen felül a vörös él/vörös váll értékek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illetve a közeli infravörös (NIR)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tartomány visszaverődési értékei hasznosak. 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9248" y="1556791"/>
            <a:ext cx="5202752" cy="4241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 Különböző színspektrumok</a:t>
            </a:r>
            <a:endParaRPr/>
          </a:p>
        </p:txBody>
      </p:sp>
      <p:sp>
        <p:nvSpPr>
          <p:cNvPr id="161" name="Google Shape;161;p26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különböző színspektrumok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visszaverődése egy erősen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begyomosodott parcellában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ahol a vízháztartási problémákra is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következtetni lehet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Jól kivehető az élő növények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és a beéréshez,  elhaláshoz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közeledő növények közti különbség</a:t>
            </a: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5959" y="438200"/>
            <a:ext cx="6113239" cy="596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		Érzékelők</a:t>
            </a:r>
            <a:endParaRPr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A drónokra szerelt nagy felbontású érzékelők segítségével akár tőszámlálás is végezhető, így pontosabb  terméshozam-becslések készíthetők. A multispektrális érzékelők segítségével ún. NDVI (Normalized Difference  Vegetation Index) – normalizált vegetációs index hozható létre, amely egy adott terület vegetációs aktivitását  fejezi ki. Az egészséges zöld növényzet kis mértékben veri vissza a látható tartomány sugarait, míg a közeli  infravörös (near infrared – NIR) tartományban a visszaverődés erősebb. A gyengélkedő növényzet több látható  sugarat ver vissza, és több infravöröset nyel el. Ily módon, a megfelelően feldolgozott képek segítségével  kimutatható egy-egy terület állapota. A vegetációs index a kultúrnövények állapotának és termőképességének  mérésére bizonyítottan alkalmas, így a várható hozam előrejelzésének is fontos eleme. Emellett a növényzet  sűrűségének diagnosztizálására is használható, ebből pedig a kelés, csírázás és a fejlődés egyenletességére,  egyszóval az állomány egységességére is tudunk következtetni.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Érzékelők</a:t>
            </a:r>
            <a:endParaRPr/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Radar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Talajkövető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Akadályérzékelő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Kamera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Multispektrális kamera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Gps szenzor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RTK antenna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Giroszkóp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Tartályszintmérő szenzor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3792" y="1628800"/>
            <a:ext cx="7819802" cy="3549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	Permetező drón típusai</a:t>
            </a:r>
            <a:endParaRPr/>
          </a:p>
        </p:txBody>
      </p:sp>
      <p:sp>
        <p:nvSpPr>
          <p:cNvPr id="181" name="Google Shape;181;p2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Nagyon sok gyártó foglalkozik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drónok előállításával, érdemes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hozzánk legközelebb eső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kereskedőnél szétnézni, hogy van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e lehetőség képzésre az adott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típus használatához. Érdemes előszőr,  ha van rá lehetőség szolgáltatásként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igényelni a drónok segítségét, mivel elég sokszintü ismereteket kíván a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használata és ezen múlik, hogy érdemben hasznos eszköz, vagy teher!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https://lh5.googleusercontent.com/XCk1z1p4Zz2v7JW3Z-mFnIxo4wWsPzazarp0c9fTOEIsfVyiF98D0O6QfnGRKtX5HFGEdh_bWy2VwZP7nOX6bXGYLaD1J-hjOeAHILqZgyh9xty0_XHohe5nurCFuerUpm9OwOBR" id="182" name="Google Shape;18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1944" y="1772816"/>
            <a:ext cx="5976664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/>
          <p:nvPr>
            <p:ph type="title"/>
          </p:nvPr>
        </p:nvSpPr>
        <p:spPr>
          <a:xfrm>
            <a:off x="321547" y="365125"/>
            <a:ext cx="11555700" cy="975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Tartalomjegyzék</a:t>
            </a:r>
            <a:endParaRPr/>
          </a:p>
        </p:txBody>
      </p:sp>
      <p:sp>
        <p:nvSpPr>
          <p:cNvPr id="69" name="Google Shape;69;gd03d5b2036_1_0"/>
          <p:cNvSpPr txBox="1"/>
          <p:nvPr>
            <p:ph idx="1" type="body"/>
          </p:nvPr>
        </p:nvSpPr>
        <p:spPr>
          <a:xfrm>
            <a:off x="321547" y="1412776"/>
            <a:ext cx="11555700" cy="47640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1. Bevezetés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2. Lehetőségek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3. Célok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4. Agrárfelhasználási területek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5. Drónok az állattartásban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6. Adatgyűjtés-elemzés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7. Adatgyűjtés tervezés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8. Parcellák körvonalának rögzítése Gps koordináták szerint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9. Multispekrális fotózás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10. Multispekrális kép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11. Színspektrum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12. Különböző színspektrumok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13. Érzékelők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rPr lang="hu-HU"/>
              <a:t>14. Permetező drón típusai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285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Méret </a:t>
            </a:r>
            <a:endParaRPr/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ma elérhető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multikopterek mérete ,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teherbírása folyadékok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esetében   10 litertől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200 literig terjed</a:t>
            </a:r>
            <a:endParaRPr/>
          </a:p>
        </p:txBody>
      </p:sp>
      <p:pic>
        <p:nvPicPr>
          <p:cNvPr id="189" name="Google Shape;18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5760" y="1052736"/>
            <a:ext cx="8112224" cy="43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Méret</a:t>
            </a:r>
            <a:endParaRPr/>
          </a:p>
        </p:txBody>
      </p:sp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96" name="Google Shape;19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376" y="1268760"/>
            <a:ext cx="11234923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Kijuttatási módok - </a:t>
            </a:r>
            <a:r>
              <a:rPr lang="hu-HU" sz="2800"/>
              <a:t>folyékony oldatok</a:t>
            </a:r>
            <a:br>
              <a:rPr lang="hu-HU" sz="2800"/>
            </a:br>
            <a:endParaRPr sz="2800"/>
          </a:p>
        </p:txBody>
      </p:sp>
      <p:sp>
        <p:nvSpPr>
          <p:cNvPr id="202" name="Google Shape;202;p32"/>
          <p:cNvSpPr txBox="1"/>
          <p:nvPr>
            <p:ph idx="1" type="body"/>
          </p:nvPr>
        </p:nvSpPr>
        <p:spPr>
          <a:xfrm>
            <a:off x="321547" y="1700808"/>
            <a:ext cx="11555605" cy="4476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 </a:t>
            </a:r>
            <a:endParaRPr/>
          </a:p>
        </p:txBody>
      </p:sp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344" y="1268760"/>
            <a:ext cx="11955866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Kijuttatási mód – </a:t>
            </a:r>
            <a:r>
              <a:rPr lang="hu-HU" sz="2800"/>
              <a:t>szilárd szemcsés granulátum</a:t>
            </a:r>
            <a:endParaRPr/>
          </a:p>
        </p:txBody>
      </p:sp>
      <p:sp>
        <p:nvSpPr>
          <p:cNvPr id="209" name="Google Shape;209;p33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552852"/>
            <a:ext cx="11566339" cy="4793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Építési mód - </a:t>
            </a:r>
            <a:r>
              <a:rPr lang="hu-HU" sz="2800"/>
              <a:t>Rögzített tartályos</a:t>
            </a:r>
            <a:endParaRPr/>
          </a:p>
        </p:txBody>
      </p:sp>
      <p:sp>
        <p:nvSpPr>
          <p:cNvPr id="216" name="Google Shape;216;p3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7" name="Google Shape;21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368" y="1316360"/>
            <a:ext cx="11521280" cy="5011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Építési mód – cserélhető tartályos</a:t>
            </a:r>
            <a:endParaRPr/>
          </a:p>
        </p:txBody>
      </p:sp>
      <p:sp>
        <p:nvSpPr>
          <p:cNvPr id="223" name="Google Shape;223;p3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24" name="Google Shape;22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388" y="1308154"/>
            <a:ext cx="11464166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Moduláris típus – </a:t>
            </a:r>
            <a:r>
              <a:rPr lang="hu-HU" sz="2800"/>
              <a:t>cserélhető folyadék illetve granulátum tartály</a:t>
            </a:r>
            <a:endParaRPr/>
          </a:p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1" name="Google Shape;23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2060" y="1394729"/>
            <a:ext cx="8787358" cy="494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Meghajtás típusa – elektromos ( akkumulátor)</a:t>
            </a:r>
            <a:endParaRPr/>
          </a:p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38" name="Google Shape;23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1464" y="1489145"/>
            <a:ext cx="9544125" cy="477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Meghajtás típusa – </a:t>
            </a:r>
            <a:r>
              <a:rPr lang="hu-HU" sz="2800"/>
              <a:t>hybrid  (benzin/elektromos)</a:t>
            </a:r>
            <a:endParaRPr/>
          </a:p>
        </p:txBody>
      </p:sp>
      <p:sp>
        <p:nvSpPr>
          <p:cNvPr id="244" name="Google Shape;244;p3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45" name="Google Shape;24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392" y="1484784"/>
            <a:ext cx="10642985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Szórófej típusa – </a:t>
            </a:r>
            <a:r>
              <a:rPr lang="hu-HU" sz="2800"/>
              <a:t>110 fokos rés szórófej / centrifugális kiszórásu szórófej</a:t>
            </a:r>
            <a:endParaRPr/>
          </a:p>
        </p:txBody>
      </p:sp>
      <p:sp>
        <p:nvSpPr>
          <p:cNvPr id="251" name="Google Shape;251;p3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360" y="1628800"/>
            <a:ext cx="11147716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type="title"/>
          </p:nvPr>
        </p:nvSpPr>
        <p:spPr>
          <a:xfrm>
            <a:off x="321547" y="365125"/>
            <a:ext cx="11555605" cy="9036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Tartalomjegyzék</a:t>
            </a:r>
            <a:endParaRPr/>
          </a:p>
        </p:txBody>
      </p:sp>
      <p:sp>
        <p:nvSpPr>
          <p:cNvPr id="75" name="Google Shape;75;p14"/>
          <p:cNvSpPr txBox="1"/>
          <p:nvPr>
            <p:ph idx="1" type="body"/>
          </p:nvPr>
        </p:nvSpPr>
        <p:spPr>
          <a:xfrm>
            <a:off x="321547" y="1268760"/>
            <a:ext cx="11555605" cy="4908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15. Méret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16. Kijuttatási mód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17. Építési mód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18. Moduláris típus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19. Meghajtás típusa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20. Szórófej típusa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21. Munkavégzés és repülés tervezése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22. Munkavégzési módok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23. Repülési magasság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24. Felhasználás lehetőségei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25. Előnyök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26. Témaspecifikus kérdések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27. Törvényes keret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28. Összegzés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Char char="•"/>
            </a:pPr>
            <a:r>
              <a:rPr lang="hu-HU"/>
              <a:t>29. Forrás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102857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Munkavégzés és repülés tervezése</a:t>
            </a:r>
            <a:endParaRPr/>
          </a:p>
        </p:txBody>
      </p:sp>
      <p:sp>
        <p:nvSpPr>
          <p:cNvPr id="258" name="Google Shape;258;p4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Legtöbb gyártó biztosít szoftveres alapot a munkavégzés megtervezésére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munkavégzés önállóan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történik az előre beállított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paraméterek alapján mint: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Repülési magasság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Repülési sebesség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Fordulók szélessége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Mennyiség/ terület</a:t>
            </a:r>
            <a:endParaRPr/>
          </a:p>
        </p:txBody>
      </p:sp>
      <p:pic>
        <p:nvPicPr>
          <p:cNvPr descr="https://lh3.googleusercontent.com/vU91iNlPvPZfTiE9_xx2i6GVdCulqQ3Aqjq9lPZ4jfEGTStxUUHqP40hLu1J2gCcJUyV-ZnDAcOlRBZdhKM278Hyjrwz2TNdTnxhN4l7e9ZnMq1BR36ZuaCwSdW3hmS-hzM2hFvk" id="259" name="Google Shape;25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71864" y="2477050"/>
            <a:ext cx="6458843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1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Munkavégzési módok - automatikus</a:t>
            </a:r>
            <a:endParaRPr/>
          </a:p>
        </p:txBody>
      </p:sp>
      <p:sp>
        <p:nvSpPr>
          <p:cNvPr id="265" name="Google Shape;265;p41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Előre elkészített terv alapján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végzi a műveletet  </a:t>
            </a:r>
            <a:endParaRPr/>
          </a:p>
        </p:txBody>
      </p:sp>
      <p:pic>
        <p:nvPicPr>
          <p:cNvPr id="266" name="Google Shape;26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3912" y="1340768"/>
            <a:ext cx="6604371" cy="4737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Munkavégzési módok – A-B pontok között</a:t>
            </a:r>
            <a:endParaRPr/>
          </a:p>
        </p:txBody>
      </p:sp>
      <p:sp>
        <p:nvSpPr>
          <p:cNvPr id="272" name="Google Shape;272;p42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Nem kell csak a külső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koordinátákat megadni,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drón automatikusan végzi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feladatok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73" name="Google Shape;27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5840" y="1556792"/>
            <a:ext cx="7344816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Munkavégzési módok</a:t>
            </a:r>
            <a:endParaRPr/>
          </a:p>
        </p:txBody>
      </p:sp>
      <p:sp>
        <p:nvSpPr>
          <p:cNvPr id="279" name="Google Shape;279;p43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drónpilóta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manuálisan végzi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feladatot a rövid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szakaszos kiszórást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Igénylő területeken </a:t>
            </a:r>
            <a:endParaRPr/>
          </a:p>
        </p:txBody>
      </p:sp>
      <p:pic>
        <p:nvPicPr>
          <p:cNvPr id="280" name="Google Shape;2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5753" y="1412776"/>
            <a:ext cx="8456247" cy="44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4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Repülési magasság beállítása</a:t>
            </a:r>
            <a:endParaRPr/>
          </a:p>
        </p:txBody>
      </p:sp>
      <p:sp>
        <p:nvSpPr>
          <p:cNvPr id="286" name="Google Shape;286;p44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széljárás befolyásolja a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szórási szélességet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Szélcsendben kell végezni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permetezést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Ajánlott magasság 2,5-3m a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növényzettől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A növény kultúrák eltérő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magassága eltérő repülési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magasságot kíván</a:t>
            </a:r>
            <a:endParaRPr/>
          </a:p>
        </p:txBody>
      </p:sp>
      <p:pic>
        <p:nvPicPr>
          <p:cNvPr id="287" name="Google Shape;28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5880" y="1340768"/>
            <a:ext cx="6687319" cy="51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Felhasználás lehetőségei</a:t>
            </a:r>
            <a:endParaRPr/>
          </a:p>
        </p:txBody>
      </p:sp>
      <p:sp>
        <p:nvSpPr>
          <p:cNvPr id="293" name="Google Shape;293;p45"/>
          <p:cNvSpPr txBox="1"/>
          <p:nvPr>
            <p:ph idx="1" type="body"/>
          </p:nvPr>
        </p:nvSpPr>
        <p:spPr>
          <a:xfrm>
            <a:off x="321547" y="1628800"/>
            <a:ext cx="11555605" cy="4548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Szolgáltatás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Nincs saját eszköz, alacsony anyagi teher, teljes függőség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Közepes szakmai tudás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Nincs kockázat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Saját tulajdonú hardver, szoftver szolgáltatás formájában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Egy eszköz, közepes anyagi teher, közepes függőség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Jelentős szakmai tudás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Közepes anyagi teher 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Saját tulajdonú teljes soft és hardveres megoldás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Több eszköz és szoftver szükségessége, hatalmas anyagi teher, függetlenség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Jelentős szakmai tudás</a:t>
            </a:r>
            <a:endParaRPr/>
          </a:p>
          <a:p>
            <a: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hu-HU"/>
              <a:t>Jelentős kockázat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Előnyök</a:t>
            </a:r>
            <a:endParaRPr/>
          </a:p>
        </p:txBody>
      </p:sp>
      <p:sp>
        <p:nvSpPr>
          <p:cNvPr id="299" name="Google Shape;299;p46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Helyspecifikus differenciált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kijuttatás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Soriránytól független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Nincs taposás okozta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fölösleges tömörítés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Időben elvégezhetőek a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kezelések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Char char="•"/>
            </a:pPr>
            <a:r>
              <a:rPr lang="hu-HU"/>
              <a:t>Talajállapottól, növényi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magasságtól függetlenül 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None/>
            </a:pPr>
            <a:r>
              <a:rPr lang="hu-HU"/>
              <a:t>használható </a:t>
            </a:r>
            <a:endParaRPr/>
          </a:p>
        </p:txBody>
      </p:sp>
      <p:pic>
        <p:nvPicPr>
          <p:cNvPr id="300" name="Google Shape;300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11185" y="1700808"/>
            <a:ext cx="7497964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Témaspecifikus szakmai kérdések</a:t>
            </a:r>
            <a:endParaRPr/>
          </a:p>
        </p:txBody>
      </p:sp>
      <p:sp>
        <p:nvSpPr>
          <p:cNvPr id="306" name="Google Shape;306;p4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Mire lehet használni a permetező drónt?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Hogyan lehet a műveleteket megtervezni?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Milyen kijuttatás műveleti módok vannak?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Milyen beállítási lehetőségek vannak egy-egy kultúrához?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Hogyan zajlik a nagyüzemi drónos permetezés, mi kell hozzá?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Kell-e számítani elsodródásra?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Milyen kapcsolat van a drónos növényvédelem és a környezetterhelés között?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69498"/>
              <a:buChar char="•"/>
            </a:pPr>
            <a:r>
              <a:rPr lang="hu-HU"/>
              <a:t>Milyen óvintézkedéseket lehet a sikeres munka végzése érdekében megtenni?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69498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Törvényes keret</a:t>
            </a:r>
            <a:endParaRPr/>
          </a:p>
        </p:txBody>
      </p:sp>
      <p:sp>
        <p:nvSpPr>
          <p:cNvPr id="312" name="Google Shape;312;p48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Vizsga szükséges a drónok vezetéséhez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Online vizsga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Biztosítás a 20kg fölötti drónokra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specifikus drónok regisztrációja Airpass.ro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Külön engedély szükséges a légügyi hatóságtól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Felszállást be kell jelenteni a légügyi hatóságnál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Popup.ro regisztráció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Védelmi minisztérium engedélye kamerás drónokra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Összegzés</a:t>
            </a:r>
            <a:endParaRPr/>
          </a:p>
        </p:txBody>
      </p:sp>
      <p:sp>
        <p:nvSpPr>
          <p:cNvPr id="318" name="Google Shape;318;p49"/>
          <p:cNvSpPr txBox="1"/>
          <p:nvPr>
            <p:ph idx="1" type="body"/>
          </p:nvPr>
        </p:nvSpPr>
        <p:spPr>
          <a:xfrm>
            <a:off x="321547" y="1412776"/>
            <a:ext cx="11247061" cy="4764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Mivel a drónokat precíziós digitális technológia irányítja, képesek akár centiméteres nagyságrendű adatok  rögzítésére, valamint röppályájuk hasonló pontosságú beállítására. A műholdas helymeghatározó rendszerekre  alapozó digitális vezérlés lehetővé teszi egy adott terület pontos felmérését, valamint a rögzített útvonalak  pontos megismétlését. Ily módon nyomon követhető például a növények időbeli fejlődése, kimutathatók a  kártevők, betegségek által érintett területek. 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Elvégezhetőek a növényvédelmi beavatkozások, permetezések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d03d5b2036_1_5"/>
          <p:cNvSpPr txBox="1"/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u-HU"/>
              <a:t>Bevezetés</a:t>
            </a:r>
            <a:endParaRPr/>
          </a:p>
        </p:txBody>
      </p:sp>
      <p:sp>
        <p:nvSpPr>
          <p:cNvPr id="81" name="Google Shape;81;gd03d5b2036_1_5"/>
          <p:cNvSpPr txBox="1"/>
          <p:nvPr>
            <p:ph idx="1" type="body"/>
          </p:nvPr>
        </p:nvSpPr>
        <p:spPr>
          <a:xfrm>
            <a:off x="321547" y="1825625"/>
            <a:ext cx="1155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Erdélyben ma drónokról beszélni a mezőgazdaságban valóságtól elrugaszkodottnak tűnhet. Mind szolgáltatói oldalon, mind felhasználói oldalon a kezdetek kezdeténél tartunk, de ismerve a technika és a digitalizáció terjedését ez nagyon hamar meg fog változni egyes mezőgazdasági vállalkozások számára. Sajnos anyagi vonatkozásban csak a jól működő és jövedelmező vállalkozások engedhetik meg maguknak ezt a technika által nyújtott lehetőséget. Jelenleg azontúl, hogy minden fejlődni vágyó gazda vágya az, hogy minél pontosabban és alacsonyan tartott költségek mellett a legjövedelmezőbbé tegye gazdaságát, minden előnye ellenére szeme előtt kell tartania a drón technológia hátrányait és anyagi vonzatát.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0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		Forrás</a:t>
            </a:r>
            <a:endParaRPr/>
          </a:p>
        </p:txBody>
      </p:sp>
      <p:sp>
        <p:nvSpPr>
          <p:cNvPr id="324" name="Google Shape;324;p50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u="sng">
                <a:solidFill>
                  <a:schemeClr val="hlink"/>
                </a:solidFill>
                <a:hlinkClick r:id="rId3"/>
              </a:rPr>
              <a:t>https://aerialinfluence.com/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https://www.dji.com/ 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u="sng">
                <a:solidFill>
                  <a:schemeClr val="hlink"/>
                </a:solidFill>
                <a:hlinkClick r:id="rId4"/>
              </a:rPr>
              <a:t>https://www.foxtechfpv.com/</a:t>
            </a:r>
            <a:r>
              <a:rPr lang="hu-HU"/>
              <a:t>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u="sng">
                <a:solidFill>
                  <a:schemeClr val="hlink"/>
                </a:solidFill>
                <a:hlinkClick r:id="rId5"/>
              </a:rPr>
              <a:t>https://aquila-drones.ro/</a:t>
            </a:r>
            <a:r>
              <a:rPr lang="hu-HU"/>
              <a:t>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 u="sng">
                <a:solidFill>
                  <a:schemeClr val="hlink"/>
                </a:solidFill>
                <a:hlinkClick r:id="rId6"/>
              </a:rPr>
              <a:t>https://www.droneagro.hu/</a:t>
            </a:r>
            <a:r>
              <a:rPr lang="hu-HU"/>
              <a:t> 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Lehetőségek </a:t>
            </a:r>
            <a:endParaRPr/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Jelen helyzetben amikor rendelkezésre állnak a pályázati lehetőségek meg kell próbáljuk ezek segítségével csökkenteni, elérhetővé tenni a jelenleg árban még a gazdaságossági határ fölött álló technikát mint a drónos felvételezés, kijuttatási terv készítése, vízháztartási térkép, vegyszerek, segédanyagok szakaszos, részleges, vagy akár teljes felszíni kijuttatása a felszíni beavatkozás körülményeinek akár lehetetlen állapotában is saját eszközökkel, vagy szolgáltatások létrehozásával kihasználni.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Célok</a:t>
            </a:r>
            <a:endParaRPr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Az elképzelés az lenne, hogy széles körben alkalmazzuk, használjuk a precíziós gazdálkodást, de sajnos ennek lényegét egyelőre kevesen értik ténylegesen, még kevesebben vannak akik alkalmaznák is és csak az eszközök árának versenyképessége fogja talán elhozni valamikor a jövőben az elterjedését. A drón technológia egy nagyon komplex lehetőséget </a:t>
            </a:r>
            <a:r>
              <a:rPr lang="hu-HU"/>
              <a:t>biztosít</a:t>
            </a:r>
            <a:r>
              <a:rPr lang="hu-HU"/>
              <a:t> aminek az alapja a kapott információk helyes elemzése és a beavatkozáskori felhasználása.</a:t>
            </a:r>
            <a:endParaRPr/>
          </a:p>
          <a:p>
            <a:pPr indent="0" lvl="0" marL="1143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dróntechnológia nélkülözhetetlen része kell, hogy legyen a precíziós gazdálkodás alapját képező adatgyűjtésnek.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Agrárfelhasználási területek</a:t>
            </a:r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Gps koordináták szerinti terület azonosítás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Területek feltérképezése 2D, 3D térképek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Hőkamerás állatazonosítás, terelés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Multispektrális növényelemzés eltérések azonosítása, elemzése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Növénysűrűség illetve hiány számlálása, megállapítása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talaj hőmérsékleti eltéréseiből következtethető vízháztartási eltérések azonosítása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A növények fejlődésének digitális kép rögzítése akár napi szinten is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Vadkárok  felmérése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Növényvédőszerek kijuttatása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Char char="•"/>
            </a:pPr>
            <a:r>
              <a:rPr lang="hu-HU"/>
              <a:t>Gyümölcsösök beporzása, pollenizálás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ct val="7563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Drónok az állattartásban</a:t>
            </a:r>
            <a:endParaRPr/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26882" y="1412776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Hangszóróval ellátott drónok sikeresen terelik a nyájat</a:t>
            </a:r>
            <a:endParaRPr/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353" y="2276872"/>
            <a:ext cx="9212444" cy="3527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04112" y="2060848"/>
            <a:ext cx="4557813" cy="233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rPr lang="hu-HU"/>
              <a:t>			Hőkamera</a:t>
            </a:r>
            <a:endParaRPr/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</a:pPr>
            <a:r>
              <a:rPr lang="hu-HU"/>
              <a:t>Hőkamerás felvételezés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segítségével az állattartó farmok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 legelőkön levő állatokat gyorsan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azonosítani  tudják akár a sűrű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/>
              <a:t>bozótosokban is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3952" y="1628800"/>
            <a:ext cx="6336704" cy="462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2021-04-21T15:27:09Z</dcterms:created>
  <dc:creator>Péter Varga</dc:creator>
</cp:coreProperties>
</file>