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gUuG5lzT+8FQ+Zurv0QFeu7m9O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03d5b2036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gd03d5b203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03d5b2036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gd03d5b20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subTitle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14" name="Google Shape;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" name="Google Shape;23;p11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" name="Google Shape;2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>
  <p:cSld name="Összehasonlítá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b="1" i="0" sz="36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descr="A képen szöveg látható&#10;&#10;Automatikusan generált leírás" id="9" name="Google Shape;9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jpg"/><Relationship Id="rId4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Relationship Id="rId4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>
            <p:ph type="ctrTitle"/>
          </p:nvPr>
        </p:nvSpPr>
        <p:spPr>
          <a:xfrm>
            <a:off x="1402977" y="1122363"/>
            <a:ext cx="9144000" cy="12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u-HU" sz="3600"/>
              <a:t>Folyékony takarmány-kiegészítő a jövő   takarmány-energiaforrása </a:t>
            </a:r>
            <a:endParaRPr sz="3600"/>
          </a:p>
        </p:txBody>
      </p:sp>
      <p:sp>
        <p:nvSpPr>
          <p:cNvPr id="53" name="Google Shape;53;p1"/>
          <p:cNvSpPr txBox="1"/>
          <p:nvPr>
            <p:ph idx="1" type="subTitle"/>
          </p:nvPr>
        </p:nvSpPr>
        <p:spPr>
          <a:xfrm>
            <a:off x="1389530" y="3602038"/>
            <a:ext cx="9144000" cy="432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</a:pPr>
            <a:r>
              <a:rPr lang="hu-HU"/>
              <a:t>Szerkesztette : Zaťko Kamill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21547" y="365125"/>
            <a:ext cx="11555605" cy="892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2700"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21547" y="948690"/>
            <a:ext cx="11555605" cy="5228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2400"/>
              <a:t>Valamennyi takarmány három nettó energiaértékkel rendelkezik.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 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400"/>
              <a:t>- Tejtermelő nettó energia, NEl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400"/>
              <a:t>- Létfenntartó nettó energia, Nem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400"/>
              <a:t>- Nettó energia súlygyarapodásra, NEg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 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b="1" lang="hu-HU" sz="2400"/>
              <a:t>A kérődzők fehérjeellátása két tényezőtől függ, melyek: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2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2400"/>
              <a:t>az emészthető mikrobiális fehérje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2400"/>
              <a:t>az emészthető lebontatlan takarmányfehérje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21547" y="365126"/>
            <a:ext cx="11555605" cy="361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t/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21547" y="903383"/>
            <a:ext cx="11555605" cy="5273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2400"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400"/>
              <a:t>A takarmánnyal felvett fehérje egy része, rendszerint nagyobb hányada lebomlik a bendőben, ez a bendőben lebontott fehérje vagy lebontható fehérje, jele RDP.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400"/>
              <a:t>A fehérje másik része lebontatlanul hagyja el a bendőt, ez a bendőben lebontatlan fehérje, a kifejezés szinonímái: nem lebontható fehérje, bendőemésztést elkerülő fehérje, bypass fehérje, jele UDP.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kép forrása: Dr. Kertész Tamás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9174" y="4079619"/>
            <a:ext cx="6120091" cy="209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5446" y="5128291"/>
            <a:ext cx="1066892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4816" y="5128291"/>
            <a:ext cx="1237595" cy="371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21547" y="365126"/>
            <a:ext cx="11555605" cy="912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hu-HU"/>
              <a:t>Emésztési folyamatok, a táplálék feldolgozása a bendőben </a:t>
            </a:r>
            <a:br>
              <a:rPr lang="hu-HU"/>
            </a:b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21547" y="1046602"/>
            <a:ext cx="11555605" cy="5130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 sz="2200"/>
              <a:t> A takarmány feldolgozása a tejelő teheneknél: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kép: Bionis, Dr.Kertész Tamás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200"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7707" y="1310439"/>
            <a:ext cx="6493580" cy="4722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21547" y="365126"/>
            <a:ext cx="11555605" cy="384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3333"/>
              <a:buNone/>
            </a:pPr>
            <a:r>
              <a:rPr lang="hu-HU" sz="2400"/>
              <a:t>A fehérje alakulásának folyamata a  bendőben:</a:t>
            </a:r>
            <a:br>
              <a:rPr lang="hu-HU" sz="2400"/>
            </a:br>
            <a:endParaRPr sz="2400"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21547" y="749148"/>
            <a:ext cx="11555605" cy="54278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1. Erjedés (lebomlás)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a) A proteolitikus enzimek a fehérjét (RDP) aminosavakká és peptidekké emésztik</a:t>
            </a:r>
            <a:endParaRPr sz="3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	- A proteázokat, peptidázokat és deaminázokat bendőfolyadékká dolgozzák fel</a:t>
            </a:r>
            <a:endParaRPr sz="3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b) Az aminosavakat és peptideket ammóniává és szénvázakká (izo-savakká) fermentálják</a:t>
            </a:r>
            <a:endParaRPr sz="3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c) A bendőben élő baktériumok ammóniát, aminosavakat és peptideket használnak a     növekedéshez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	- A peptidek stimulálják az NSC-t fermentáló baktériumok szaporodását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	- Az ammónia fontos az SC baktériumok (és az NSC baktériumok) számára</a:t>
            </a:r>
            <a:endParaRPr sz="3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>
                <a:solidFill>
                  <a:srgbClr val="FF0000"/>
                </a:solidFill>
              </a:rPr>
              <a:t>A táplálékban biztosítani kell a gyorsan lebomló energiaforrás jelenlétét, hogy meggátoljuk a folyamat alatt az ammónia túlzott felhalmozódását.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2. Hidrolitikus / enzimatikus emésztés a vékonybélben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 	- A takarmányfehérje (UDP) és baktériumfehérje (BCP) távozik a bendőből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789"/>
              <a:buNone/>
            </a:pPr>
            <a:r>
              <a:rPr lang="hu-HU" sz="3800"/>
              <a:t>3. Az emészthetetlen fehérje távozik a bélsárral.</a:t>
            </a:r>
            <a:endParaRPr sz="38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2857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Hogyan biztosítunk több baktérium fehérjét:</a:t>
            </a:r>
            <a:br>
              <a:rPr lang="hu-HU"/>
            </a:b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 elegendő RDP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 gyorsan lebomló energiaforrások (cukor)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/>
              <a:t> fermentálható rost (NDF)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Kép forrás:https://tudasbazis.sulinet.hu/hu/termeszettudomanyok/biologia/biologia-11-evfolyam/a-sejtes-szervezodes/a-prokariota-sejtek-felepitese-az-eukariota-sejtek-kialakulasa</a:t>
            </a:r>
            <a:endParaRPr/>
          </a:p>
          <a:p>
            <a:pPr indent="-2286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3123" y="2164414"/>
            <a:ext cx="3267739" cy="3109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21547" y="177838"/>
            <a:ext cx="11555605" cy="692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555"/>
              <a:buNone/>
            </a:pPr>
            <a:r>
              <a:rPr lang="hu-HU"/>
              <a:t>A bendő szénhidrát mérlege</a:t>
            </a:r>
            <a:br>
              <a:rPr lang="hu-HU"/>
            </a:b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21547" y="572878"/>
            <a:ext cx="11555605" cy="560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lang="hu-HU"/>
              <a:t>A takarmányadagnak optimálisan 37% fermentálható szénhidrátot (NFC) indokolt tartalmaznia	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u-HU"/>
              <a:t>25% keményítő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u-HU"/>
              <a:t>6% cukor</a:t>
            </a:r>
            <a:endParaRPr/>
          </a:p>
          <a:p>
            <a:pPr indent="-3429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u-HU"/>
              <a:t>6% oldható rost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lang="hu-HU"/>
              <a:t>A folyékony takarmánykiegészítők   a cukron keresztül tartalmaznak a bendőben oldódó szénhidrátokat, valamint tartalmazhatnak természetes és nem  nitrogénforrásokból származó fehérjét.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lang="hu-HU"/>
              <a:t>Folyékony takarmánykiegészítő alkalmazása a laktációs TMR-ben a bendőben elősegíti a szárazanyag-bevitelt és a magasabb tejtermelést. Optimalizálja a szénhidrát- és lebontható fehérjeegyensúlyt.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hu-HU" sz="2800"/>
              <a:t> Ha az NFC több mint 40%, a bendő acidózis kockázatnak van kitéve.</a:t>
            </a:r>
            <a:br>
              <a:rPr lang="hu-HU" sz="2800"/>
            </a:br>
            <a:br>
              <a:rPr lang="hu-HU" sz="2800"/>
            </a:br>
            <a:br>
              <a:rPr lang="hu-HU" sz="2800"/>
            </a:br>
            <a:br>
              <a:rPr lang="hu-HU" sz="2800"/>
            </a:br>
            <a:br>
              <a:rPr lang="hu-HU" sz="2800"/>
            </a:br>
            <a:endParaRPr sz="2800"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862445" y="1825625"/>
            <a:ext cx="915439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8" marL="3771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hu-HU" sz="1200">
                <a:solidFill>
                  <a:srgbClr val="548135"/>
                </a:solidFill>
              </a:rPr>
              <a:t>kép forrása: https://hu.depositphotos.com/</a:t>
            </a:r>
            <a:endParaRPr/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6020" y="365125"/>
            <a:ext cx="5846707" cy="541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A melasz alapú, glicerin és fehérjetartalmú folyékony takarmánykiegészítő előnyei általában: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1.</a:t>
            </a:r>
            <a:r>
              <a:rPr b="1" lang="hu-HU"/>
              <a:t>Hatékony</a:t>
            </a:r>
            <a:r>
              <a:rPr lang="hu-HU"/>
              <a:t>: a melasz stimulálja a bendő működését, javítja az étvágyat, növeli a szárazanyag- és takarmánybevitelt, valamint segíti az emésztést.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2. </a:t>
            </a:r>
            <a:r>
              <a:rPr b="1" lang="hu-HU"/>
              <a:t>Könnyen alkalmazható</a:t>
            </a:r>
            <a:r>
              <a:rPr lang="hu-HU"/>
              <a:t>: folyékony, minden évszakban felhasználható, könnyen tárolható, szállítható és kiadagolható.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3. </a:t>
            </a:r>
            <a:r>
              <a:rPr b="1" lang="hu-HU"/>
              <a:t>Ízes</a:t>
            </a:r>
            <a:r>
              <a:rPr lang="hu-HU"/>
              <a:t>: a melasz alapú termékek vonzóbbá teszik a száraztakarmányt, mivel a tömegtakarmányok felületén az ízfokozó hatás direkt módon jelentkezik. E tulajdonsága révén az alacsonyabb minőségű száraztakarmányt is képes javítani.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21547" y="365125"/>
            <a:ext cx="11555605" cy="1336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21547" y="629392"/>
            <a:ext cx="11555605" cy="554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4. </a:t>
            </a:r>
            <a:r>
              <a:rPr b="1" lang="hu-HU"/>
              <a:t>Egészséges</a:t>
            </a:r>
            <a:r>
              <a:rPr lang="hu-HU"/>
              <a:t>: a melasz alapú termék a cukoripar mellékterméke, ami egy elismert energiaforrás és kondicionáló táplálék az állatoknak.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5. </a:t>
            </a:r>
            <a:r>
              <a:rPr b="1" lang="hu-HU"/>
              <a:t>Rugalmas</a:t>
            </a:r>
            <a:r>
              <a:rPr lang="hu-HU"/>
              <a:t>: széles skálájú termékek kaphatók, melyek alkalmasak különböző száraz takarmány receptúrákhoz. A keverő-kiosztó tartály segítségével könnyen beilleszthető a nagyüzemi technológiába.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6. </a:t>
            </a:r>
            <a:r>
              <a:rPr b="1" lang="hu-HU"/>
              <a:t>Magas szárazanyag tartalom</a:t>
            </a:r>
            <a:r>
              <a:rPr lang="hu-HU"/>
              <a:t>: a termékeknek kb. 50 - 60%-os szárazanyag tartalma van, a mikroflóra szaporodásának fokozódásával nő a bendőbeli fehérje szintézis.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7. </a:t>
            </a:r>
            <a:r>
              <a:rPr b="1" lang="hu-HU"/>
              <a:t>Porlekötő hatás</a:t>
            </a:r>
            <a:r>
              <a:rPr lang="hu-HU"/>
              <a:t>: a takarmány kiosztásánál keletkező port, veszteséget csökkenti, ezáltal az állattartási higiéniát is növeli.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8. </a:t>
            </a:r>
            <a:r>
              <a:rPr b="1" lang="hu-HU"/>
              <a:t>Élettani hatás</a:t>
            </a:r>
            <a:r>
              <a:rPr lang="hu-HU"/>
              <a:t>: A kérődző állatok egészségét, vitalitását és közérzetét javítja.	</a:t>
            </a:r>
            <a:r>
              <a:rPr lang="hu-HU" sz="1200"/>
              <a:t>Forrás:https://argosfgroup.com/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839788" y="457200"/>
            <a:ext cx="10838092" cy="82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-HU"/>
              <a:t>A takarmánykiegészítő alkalmazásának előnyei a TMR-ben</a:t>
            </a:r>
            <a:br>
              <a:rPr lang="hu-HU"/>
            </a:br>
            <a:endParaRPr/>
          </a:p>
        </p:txBody>
      </p:sp>
      <p:pic>
        <p:nvPicPr>
          <p:cNvPr id="169" name="Google Shape;169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016" r="3017" t="0"/>
          <a:stretch/>
        </p:blipFill>
        <p:spPr>
          <a:xfrm>
            <a:off x="6588201" y="1421177"/>
            <a:ext cx="4850780" cy="4164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253388" y="1123720"/>
            <a:ext cx="7094863" cy="5001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800"/>
              <a:t> - Ellátja a bendőt szénhidráttal (cukor)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800"/>
              <a:t> - Javítja az NPN kihasználtságát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800"/>
              <a:t> - Növeli a TMR nedvességtartalmát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800"/>
              <a:t> - Csökkenti a TMR válogatását a takarmányban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800"/>
              <a:t> - Növeli a TMR bevitelét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800"/>
              <a:t> - Növeli a rostok emésztését és a mikrobiális fehérjeszintézist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800"/>
              <a:t> - Növeli a TMR térfogatsűrűségét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 sz="1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1200"/>
              <a:t>kép forrása: https://hu.depositphotos.com/128452784/stock-photo-fun-cow-holding-plate.html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03d5b2036_1_5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Tartalomjegyzék</a:t>
            </a:r>
            <a:endParaRPr/>
          </a:p>
        </p:txBody>
      </p:sp>
      <p:sp>
        <p:nvSpPr>
          <p:cNvPr id="59" name="Google Shape;59;gd03d5b2036_1_5"/>
          <p:cNvSpPr txBox="1"/>
          <p:nvPr>
            <p:ph idx="1" type="body"/>
          </p:nvPr>
        </p:nvSpPr>
        <p:spPr>
          <a:xfrm>
            <a:off x="321547" y="1405890"/>
            <a:ext cx="11555700" cy="4770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Bevezetés, szakmai kiegészítés indokoltsága				             	3.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Témaspecifikus szakmai kérdések					        	4.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Amit a folyékony takarmánykiegészítőkről tudni kell				5-8.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Emésztési folyamatok és a táplálék feldolgozása a bendőben 			9.-16.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A takarmánykiegészítő alkalmazásának előnyei					17-19.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A folyékony takarmánykiegészítő tárolása					20.-21. dia	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A folyékony takarmánykiegészítő keverése					22.-30.dia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A folyékony takarmánykiegészítő adagolása					31.-36.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Gyakorlati jellegű kérdések							37-38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Felhasznált irodalmi hivatkozások jegyzéke 					39.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Fogalomtár 									40. dia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Char char="•"/>
            </a:pPr>
            <a:r>
              <a:rPr lang="hu-HU" sz="2200"/>
              <a:t>TAG –ek 								            	41. dia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None/>
            </a:pPr>
            <a:r>
              <a:t/>
            </a:r>
            <a:endParaRPr sz="2200"/>
          </a:p>
          <a:p>
            <a:pPr indent="-2286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8452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839788" y="457200"/>
            <a:ext cx="11036261" cy="847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131687"/>
              <a:buFont typeface="Calibri"/>
              <a:buNone/>
            </a:pPr>
            <a:r>
              <a:rPr lang="hu-HU"/>
              <a:t>A folyékony takarmánykiegészítő tárolása</a:t>
            </a:r>
            <a:br>
              <a:rPr lang="hu-HU"/>
            </a:br>
            <a:r>
              <a:rPr b="0" lang="hu-HU" sz="2700"/>
              <a:t>A folyékony takarmánykiegészítő tárolása a telepeken kétféleképpen valósul meg</a:t>
            </a:r>
            <a:br>
              <a:rPr b="0" lang="hu-HU" sz="2700"/>
            </a:br>
            <a:endParaRPr b="0" sz="2700"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u-HU" sz="1500"/>
              <a:t>Kép1 forrás: https://hu.pinterest.com/pin/135882113746231669/</a:t>
            </a:r>
            <a:endParaRPr/>
          </a:p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u-HU" sz="1500"/>
              <a:t>Kép2 forrás: https://hu.pinterest.com/pin/384424518188378247/</a:t>
            </a:r>
            <a:endParaRPr/>
          </a:p>
        </p:txBody>
      </p:sp>
      <p:sp>
        <p:nvSpPr>
          <p:cNvPr id="177" name="Google Shape;177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hu-HU" sz="1800"/>
              <a:t>A kisebb (kevesebb állat) telepeken IBC konténer,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sz="1800"/>
              <a:t>       egyedi esetekben hordó</a:t>
            </a:r>
            <a:endParaRPr/>
          </a:p>
          <a:p>
            <a:pPr indent="-241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78" name="Google Shape;17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729" y="2570766"/>
            <a:ext cx="4359971" cy="435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1462" y="1160318"/>
            <a:ext cx="3699164" cy="369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839787" y="187324"/>
            <a:ext cx="3932237" cy="15195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</a:pPr>
            <a:r>
              <a:rPr lang="hu-HU" sz="2400"/>
              <a:t>2. Nagy telepeken, nagykapacitású (10-50 m3) tartályokban </a:t>
            </a:r>
            <a:endParaRPr/>
          </a:p>
        </p:txBody>
      </p:sp>
      <p:pic>
        <p:nvPicPr>
          <p:cNvPr id="185" name="Google Shape;185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4" r="6935" t="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103910" y="2057400"/>
            <a:ext cx="4668116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rPr lang="hu-HU"/>
              <a:t>	</a:t>
            </a:r>
            <a:r>
              <a:rPr lang="hu-HU" sz="2400"/>
              <a:t>Ez lehetővé teszi hogy a folyékony  takarmánykiegészítővel való etetés a leghatékonyabb módon történjen.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44144"/>
              <a:buNone/>
            </a:pPr>
            <a:r>
              <a:rPr lang="hu-HU" sz="1200"/>
              <a:t>Kép forrás: szerző</a:t>
            </a:r>
            <a:endParaRPr sz="1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108108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A folyékony takarmánykiegészítő kezelése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folyékony takarmánykiegészítők tárolása, szállítása és adagolása szigorú szabályokhoz kötött a megfelelő minőség biztosítása, valamint a környezetvédelmi előírások betartása érdekében.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takarmánytárolók és kiadagolók automatikus, folyamatosan felügyelt vezérlésével a munka hatékonyabbá válik, így könnyebben kizárhatjuk a manuális kezelésből származó hibákat.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636395" y="-154420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Folyékony takarmánykiegészítő keverési vázlata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Kép forrása: szerző</a:t>
            </a:r>
            <a:endParaRPr sz="1200"/>
          </a:p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5054" y="786679"/>
            <a:ext cx="7793181" cy="5959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"/>
          <p:cNvSpPr txBox="1"/>
          <p:nvPr>
            <p:ph type="title"/>
          </p:nvPr>
        </p:nvSpPr>
        <p:spPr>
          <a:xfrm>
            <a:off x="321547" y="365126"/>
            <a:ext cx="11555605" cy="289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t/>
            </a:r>
            <a:endParaRPr/>
          </a:p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321547" y="852055"/>
            <a:ext cx="11555605" cy="5324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folyékony takamánykiegészítőket  esetenként  több öszetevő alkothatja. Ezeket az adalék- vagy alapanyagokat (összetevőket) külön tartályban tároljuk. A tartályok össze vannak kötve egy keverőtartállyal, amelyben a meghatározott beltartalom alapján egy automatikus rendszer  kiszámolja és beadagolja az egyes összetevőket. Így biztosított a takarmánykiegészítő beltartalma és paraméterei.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kezelő személyzet betáplálja a számítógépbe a kívánt folyékony takarmánykiegészítő típusát  (beltartalom szerint) és a kívánt mennyiséget (kg). A rendszer ellenőrzi a mennyiségeket és automatikusan elindítja a kívánt folyékony takarmánykiegészítő keverését.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21547" y="365126"/>
            <a:ext cx="11555605" cy="573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rPr lang="hu-HU"/>
              <a:t>Folyékony takarmánykeverő üzem fő elemei</a:t>
            </a:r>
            <a:endParaRPr/>
          </a:p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321547" y="1080655"/>
            <a:ext cx="11555605" cy="5652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Char char="•"/>
            </a:pPr>
            <a:r>
              <a:rPr lang="hu-HU"/>
              <a:t>Nagykapacitású tárolók				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9688"/>
              <a:buNone/>
            </a:pPr>
            <a:r>
              <a:rPr lang="hu-HU" sz="1300"/>
              <a:t>					Kép forrás : szerző	</a:t>
            </a:r>
            <a:r>
              <a:rPr lang="hu-HU" sz="3000"/>
              <a:t>      Motoros csappantyúk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9688"/>
              <a:buNone/>
            </a:pPr>
            <a:r>
              <a:t/>
            </a:r>
            <a:endParaRPr sz="13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ct val="69498"/>
              <a:buNone/>
            </a:pPr>
            <a:r>
              <a:t/>
            </a:r>
            <a:endParaRPr/>
          </a:p>
          <a:p>
            <a:pPr indent="0" lvl="5" marL="24003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</p:txBody>
      </p:sp>
      <p:pic>
        <p:nvPicPr>
          <p:cNvPr id="212" name="Google Shape;2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8946" y="1471446"/>
            <a:ext cx="3334227" cy="44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674" y="1747179"/>
            <a:ext cx="3238602" cy="431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21547" y="365126"/>
            <a:ext cx="11555605" cy="2381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 sz="2400"/>
              <a:t>Folyékony takarmánykeverő üzem fő elemei</a:t>
            </a:r>
            <a:endParaRPr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473835" y="882454"/>
            <a:ext cx="11555605" cy="5243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 A keverés folyamata automatizált		Elektromos vezérlőegység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	(számítógépes vezérlés)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Kép forrás : szerző</a:t>
            </a:r>
            <a:endParaRPr sz="1200"/>
          </a:p>
        </p:txBody>
      </p:sp>
      <p:pic>
        <p:nvPicPr>
          <p:cNvPr id="220" name="Google Shape;2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138" y="2264345"/>
            <a:ext cx="5216008" cy="3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3169" y="1794925"/>
            <a:ext cx="2837779" cy="3784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Számítógéppel vezérelt folyékony sertéstakarmányozási rendszer elvi felépítése</a:t>
            </a:r>
            <a:endParaRPr/>
          </a:p>
        </p:txBody>
      </p:sp>
      <p:sp>
        <p:nvSpPr>
          <p:cNvPr id="227" name="Google Shape;227;p37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Kép forrása:https://regi.tankonyvtar.hu/hu/tartalom/tamop425/0010_1A_Book_14_Az_allattartasi_muszaki_ismeretek/ch11s03.html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7928" y="1462088"/>
            <a:ext cx="8223355" cy="4466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21547" y="365126"/>
            <a:ext cx="11555605" cy="331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21547" y="1140031"/>
            <a:ext cx="11555605" cy="503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tehenészetekben a mobil takarmányozás alapeszköze, a keverő-kiosztó kocsi, ami  az elmúlt évtizedekben nagy ívű fejlődésen ment keresztül. A takarmánykiosztó gépek használatával kezdetben a dolgozók fizikai munkájának minimalizálását akarták elérni, napjaink felé közeledve a fejlesztések javították a tehenészetek termelékenységét, a takarmányozás munkaminőségét, az élő munka termelékenységét, a folyamatos üzem által megkívánt üzembiztonságot.*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* Molnár Ernő: Takarmánykeverő, -kiosztó kocsi alkalmazásának jelentősége és lehetősége a tehenészetekben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0327" y="4452063"/>
            <a:ext cx="3259282" cy="223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497466" y="6133363"/>
            <a:ext cx="9686925" cy="7246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</a:pPr>
            <a:r>
              <a:rPr b="0" lang="hu-HU" sz="2000"/>
              <a:t>A telepeken ma a vontatott kocsik vannak többségben, ezektől is elvárt a szállításon kívül, a betárolás (rakodás), takarmány-előkészítés és -keverés, -kiosztás, a betárolás és a kiosztás mérleges ellenőrzése, a munkafolyamatok számítógépes szabályozása és ellenőrzése.” *</a:t>
            </a:r>
            <a:br>
              <a:rPr b="0" lang="hu-HU" sz="2000"/>
            </a:br>
            <a:br>
              <a:rPr b="0" lang="hu-HU" sz="2000"/>
            </a:br>
            <a:r>
              <a:rPr b="0" lang="hu-HU" sz="1200"/>
              <a:t>*</a:t>
            </a:r>
            <a:r>
              <a:rPr lang="hu-HU" sz="1200"/>
              <a:t> Molnár Ernõ:</a:t>
            </a:r>
            <a:r>
              <a:rPr b="0" lang="hu-HU" sz="1200"/>
              <a:t> Takarmánykeverõ, -kiosztó kocsi alkalmazásának jelentõsége és lehetõsége a tehenészetekben</a:t>
            </a:r>
            <a:br>
              <a:rPr lang="hu-HU" sz="2000"/>
            </a:br>
            <a:r>
              <a:rPr b="0" lang="hu-HU" sz="2000"/>
              <a:t>									</a:t>
            </a:r>
            <a:r>
              <a:rPr b="0" lang="hu-HU" sz="1200"/>
              <a:t>Kép forrása: szerző</a:t>
            </a:r>
            <a:br>
              <a:rPr b="0" lang="hu-HU" sz="2000"/>
            </a:br>
            <a:r>
              <a:rPr b="0" lang="hu-HU" sz="2000"/>
              <a:t>							       </a:t>
            </a:r>
            <a:r>
              <a:rPr b="0" lang="hu-HU" sz="1200"/>
              <a:t>Kép forrása: www.shutterstock729062299</a:t>
            </a:r>
            <a:endParaRPr/>
          </a:p>
        </p:txBody>
      </p:sp>
      <p:pic>
        <p:nvPicPr>
          <p:cNvPr id="241" name="Google Shape;241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970" r="4970" t="0"/>
          <a:stretch/>
        </p:blipFill>
        <p:spPr>
          <a:xfrm>
            <a:off x="5340929" y="155863"/>
            <a:ext cx="6244936" cy="453043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166254" y="602672"/>
            <a:ext cx="4862946" cy="335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hu-HU" sz="2000"/>
              <a:t>	„Napjaink gyakorlatában elvárt a takarmányozás megvalósításával kapcsolatos adatok gyűjtése, jobb ellenőrzés és ezeknek a telepek számítógépes adatkezeléséhez, számítógépes telepirányítási rendszeréhez való kapcsolódása. A szállító és kiosztó vontatott munkagéptől indulva mára eljutottunk egy önjáró univerzális tevékenységi kört ellátó munkagépig. </a:t>
            </a:r>
            <a:endParaRPr/>
          </a:p>
        </p:txBody>
      </p:sp>
      <p:pic>
        <p:nvPicPr>
          <p:cNvPr id="243" name="Google Shape;24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5507" y="3968518"/>
            <a:ext cx="716949" cy="85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03d5b2036_1_0"/>
          <p:cNvSpPr txBox="1"/>
          <p:nvPr>
            <p:ph type="title"/>
          </p:nvPr>
        </p:nvSpPr>
        <p:spPr>
          <a:xfrm>
            <a:off x="321547" y="-185719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Bevezetés, szakmai kiegészítés indokoltsága</a:t>
            </a:r>
            <a:endParaRPr/>
          </a:p>
        </p:txBody>
      </p:sp>
      <p:sp>
        <p:nvSpPr>
          <p:cNvPr id="65" name="Google Shape;65;gd03d5b2036_1_0"/>
          <p:cNvSpPr txBox="1"/>
          <p:nvPr>
            <p:ph idx="1" type="body"/>
          </p:nvPr>
        </p:nvSpPr>
        <p:spPr>
          <a:xfrm>
            <a:off x="321547" y="738130"/>
            <a:ext cx="11555700" cy="5530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rPr lang="hu-HU"/>
              <a:t>Napjaink nagy kihívása a minőségi élelmiszer előállítása. Ennek egy része és elengedhetetlen feltétele a jó minőségű állati eredetű alapanyag. Ennek érdekében energiában gazdag, minőségi takarmány előállítására van szükség. </a:t>
            </a:r>
            <a:endParaRPr/>
          </a:p>
          <a:p>
            <a:pPr indent="0" lvl="0" marL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rPr lang="hu-HU"/>
              <a:t>Az állatok a számukra szükséges vizet részben a takarmány víztartalmából nyerik, ezáltal nagyon fontos, hogy a meglévő takarmányunk összetétele optimális legyen, beleértve a víztartalmat is.</a:t>
            </a:r>
            <a:endParaRPr/>
          </a:p>
          <a:p>
            <a:pPr indent="0" lvl="0" marL="11430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rPr lang="hu-HU"/>
              <a:t>Ezt az elvárást nagyon könnyen tudjuk szabályozni folyékony takarmánykiegészítőkkel. Ezzel a módszerrel optimalizálni tudjuk a takarmány  beltartalmát  is.</a:t>
            </a:r>
            <a:endParaRPr/>
          </a:p>
          <a:p>
            <a:pPr indent="0" lvl="0" marL="11430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rPr lang="hu-HU"/>
              <a:t>Az alábbi kiegészítő tananyag magába foglalja azokat a szakmai ismereteket, amelyek lehetővé teszik a folyékony takarmánykiegészítők mindennapi használatát az állatok etetésénél.</a:t>
            </a:r>
            <a:endParaRPr/>
          </a:p>
          <a:p>
            <a:pPr indent="0" lvl="0" marL="0" rtl="0" algn="just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321547" y="365125"/>
            <a:ext cx="11555605" cy="1855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t/>
            </a:r>
            <a:endParaRPr/>
          </a:p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321547" y="883227"/>
            <a:ext cx="11555605" cy="5293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keverő-kiosztó kocsival a keverék homogenitása pár perc alatt kialakítható. A keverés és a nagyobb méretű összetevők aprítása egyszerre történik. A szakaszos betárolás miatt az elsőként bekerült összetevő aprítása, keverése történik a leghosszabb ideig. Így nem véletlen, hogy sokan a szálas- és tömegtakarmányok betárolásával kezdenek. Amennyiben a keverék rossz struktúrájú, kedvezőbb eredményt érhetünk el az egyszerre kevert mennyiség és a keverési idő változtatásával, de a betárolás sorrendjének módosításával is.* A folyamat végén a keverő-kiosztó kocsiba a folyékony takarmány kerül, ami biztosítja a homogén nedvesség és szárazanyag arányát.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hu-HU" sz="1200"/>
              <a:t>*</a:t>
            </a:r>
            <a:r>
              <a:rPr b="1" lang="hu-HU"/>
              <a:t> </a:t>
            </a:r>
            <a:r>
              <a:rPr lang="hu-HU" sz="1200"/>
              <a:t>Molnár Ernő: Takarmánykeverő, -kiosztó kocsi alkalmazásának jelentõsége és lehetõsége a tehenészetekben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839788" y="457200"/>
            <a:ext cx="10323017" cy="730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hu-HU"/>
              <a:t>A folyékony takarmánykiegészítő adagolása</a:t>
            </a:r>
            <a:br>
              <a:rPr lang="hu-HU"/>
            </a:br>
            <a:endParaRPr/>
          </a:p>
        </p:txBody>
      </p:sp>
      <p:pic>
        <p:nvPicPr>
          <p:cNvPr id="255" name="Google Shape;255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6670" l="0" r="0" t="6671"/>
          <a:stretch/>
        </p:blipFill>
        <p:spPr>
          <a:xfrm>
            <a:off x="5580413" y="1577449"/>
            <a:ext cx="6172200" cy="390162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249382" y="1577449"/>
            <a:ext cx="4522643" cy="4291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400"/>
              <a:t>	Az etetés módja nagymértékben függ  az etetés technológiai fejlettségétől. A takarmányadag összeállítása és keverése történhet automata adagolással, illetve az etető szakember által meghatározott sorrendben, manuális módszerrel</a:t>
            </a:r>
            <a:endParaRPr sz="2400"/>
          </a:p>
        </p:txBody>
      </p:sp>
      <p:sp>
        <p:nvSpPr>
          <p:cNvPr id="257" name="Google Shape;257;p41"/>
          <p:cNvSpPr/>
          <p:nvPr/>
        </p:nvSpPr>
        <p:spPr>
          <a:xfrm>
            <a:off x="5826826" y="614641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1"/>
          <p:cNvSpPr/>
          <p:nvPr/>
        </p:nvSpPr>
        <p:spPr>
          <a:xfrm>
            <a:off x="5802086" y="6146410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Kép forrás: https://magyarmezogazdasag.hu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321547" y="83127"/>
            <a:ext cx="11555605" cy="21613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Folyékony takarmány adagoló berendezések a telepeken</a:t>
            </a:r>
            <a:br>
              <a:rPr lang="hu-HU"/>
            </a:br>
            <a:r>
              <a:rPr lang="hu-HU" sz="2200"/>
              <a:t>A folyékony takarmányt az előírt időben általában egy meghatározott helyre felépített adagolóberendezéssel juttatjuk a takarmány keverő-kiosztó kocsiba.</a:t>
            </a:r>
            <a:br>
              <a:rPr lang="hu-HU"/>
            </a:br>
            <a:endParaRPr/>
          </a:p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321547" y="1825625"/>
            <a:ext cx="11555605" cy="477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			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			Kép forrás: szerző, https://www.duynie.hu/szolgaltatasok/tarolas</a:t>
            </a:r>
            <a:endParaRPr sz="1200"/>
          </a:p>
        </p:txBody>
      </p:sp>
      <p:pic>
        <p:nvPicPr>
          <p:cNvPr id="265" name="Google Shape;26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547" y="2033432"/>
            <a:ext cx="3065833" cy="394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4083" y="2033431"/>
            <a:ext cx="2594264" cy="394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3599" y="2033431"/>
            <a:ext cx="3107284" cy="394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48920" y="2033431"/>
            <a:ext cx="2380195" cy="394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/>
          <p:nvPr>
            <p:ph type="title"/>
          </p:nvPr>
        </p:nvSpPr>
        <p:spPr>
          <a:xfrm>
            <a:off x="321547" y="365125"/>
            <a:ext cx="11555605" cy="227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t/>
            </a:r>
            <a:endParaRPr/>
          </a:p>
        </p:txBody>
      </p:sp>
      <p:sp>
        <p:nvSpPr>
          <p:cNvPr id="274" name="Google Shape;274;p43"/>
          <p:cNvSpPr txBox="1"/>
          <p:nvPr>
            <p:ph idx="1" type="body"/>
          </p:nvPr>
        </p:nvSpPr>
        <p:spPr>
          <a:xfrm>
            <a:off x="321547" y="841664"/>
            <a:ext cx="11555605" cy="5335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nagy tejtermelésű tehenek takarmányozásának kritikus pontja az energiaellátás. A kiegyensúlyozott energiamérleg érdekében meghatározó a tömegtakarmányok minősége, hiszen a nagy termeléshez elegendő takarmányfelvétel csak kifogástalan minőségű takarmányból várható.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takarmány könnyen hozzáférhető és oldódó szénhidráttartalma (cukorszerű szénhidrátok csoportja) befolyásolja a rost bendőbeli lebonthatóságát. A kukorica szilázsból hiányzó keményítő miatt megnő a vásárolt takarmánykiegészítők jelentősége. *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*https://magyarmezogazdasag.hu/2016/07/01/cukor-kiegeszites-magasabb-hozzaadott-erteku-folyekony-takarmanyokkal</a:t>
            </a:r>
            <a:endParaRPr sz="1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321547" y="365125"/>
            <a:ext cx="11555605" cy="570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 sz="2400"/>
              <a:t>Fehérjével dúsított folyékony takarmánykiegészítő</a:t>
            </a:r>
            <a:endParaRPr sz="2400"/>
          </a:p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321547" y="935182"/>
            <a:ext cx="11555605" cy="5241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melasz alapú folyékony takarmánykiegészítők leggyakoribb változatai a magasabb fehérje, illetve takarmány glicerinnel való keverékek.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Ezek tartalmazhatnak valódi fehérjék mellett NPN, valamint amid anyagokat. Az amid anyagok (betain) eltérően az NPN fehérjéktől (karbamid,ammónium-szulfát), a bendőben a karbamidhoz képest lassabban bomlanak le, ezáltal a bendőt folyamatosan ellátják értékes fehérjével. A terméket alkotó többi értékes alkotóelem (melasz, élesztővérce, ammónium-szulfát) a bendő működését serkentik (cukor, betain, kén,stb.), ezáltal a bendő NPN fehérjékből nagy mennyiségű bendőmikrobát tud előállítani, ennek következtében javul a tejelő tehén fehérje ellátása.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321547" y="365126"/>
            <a:ext cx="11555605" cy="486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 sz="2400"/>
              <a:t>Glicerinnel dúsított folyékony takarmánykiegészítő</a:t>
            </a:r>
            <a:endParaRPr sz="2400"/>
          </a:p>
        </p:txBody>
      </p:sp>
      <p:sp>
        <p:nvSpPr>
          <p:cNvPr id="286" name="Google Shape;286;p45"/>
          <p:cNvSpPr txBox="1"/>
          <p:nvPr>
            <p:ph idx="1" type="body"/>
          </p:nvPr>
        </p:nvSpPr>
        <p:spPr>
          <a:xfrm>
            <a:off x="321547" y="966355"/>
            <a:ext cx="8359315" cy="5210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r>
              <a:rPr lang="hu-HU"/>
              <a:t>Tudjuk, hogy a glicerin energiatartalma néhány százalékponttal tér csak el a kukoricáétól, ezért széles körben alkalmazzák is a szálastakarmány minőségének javítására. Szintén jól ismert tény, hogy a glicerin növelheti a magas hozamú tejelő tehenek energiaellátását ellés előtt és után, ezáltal a laktáció teljes ideje alatt hatással van az állatok egészségére és teljesítményére. Kérődzők és monogasztrikus állatok takarmányozásában a fejadagok energiakoncentrációjának növelésére, valamint az ellés körül kialakuló egyes anyagforgalmi betegségek, ketózis megelőzésére, kezelésére; a laktáció korai szakaszában jelentkező energiahiány kompenzálására általánosan alkalmazott melléktermék a glicerin.*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49688"/>
              <a:buNone/>
            </a:pPr>
            <a:r>
              <a:rPr lang="hu-HU" sz="1300"/>
              <a:t>Kép forrás:https://navnady-a-nastrahy.heureka.sk/krmiva-hulin-glycerol-krmny-glycerin-80-6kg/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62162"/>
              <a:buNone/>
            </a:pPr>
            <a:r>
              <a:rPr lang="hu-HU" sz="1200"/>
              <a:t>*https://magyarmezogazdasag.hu/2016/07/01/cukor-kiegeszites-magasabb-hozzaadott-erteku-folyekony-takarmanyokkal</a:t>
            </a:r>
            <a:endParaRPr sz="1200"/>
          </a:p>
        </p:txBody>
      </p:sp>
      <p:pic>
        <p:nvPicPr>
          <p:cNvPr id="287" name="Google Shape;2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6297" y="608591"/>
            <a:ext cx="2836060" cy="4744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/>
          <p:nvPr>
            <p:ph type="title"/>
          </p:nvPr>
        </p:nvSpPr>
        <p:spPr>
          <a:xfrm>
            <a:off x="321547" y="365125"/>
            <a:ext cx="11555605" cy="311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t/>
            </a:r>
            <a:endParaRPr/>
          </a:p>
        </p:txBody>
      </p:sp>
      <p:sp>
        <p:nvSpPr>
          <p:cNvPr id="293" name="Google Shape;293;p46"/>
          <p:cNvSpPr txBox="1"/>
          <p:nvPr>
            <p:ph idx="1" type="body"/>
          </p:nvPr>
        </p:nvSpPr>
        <p:spPr>
          <a:xfrm>
            <a:off x="321547" y="486888"/>
            <a:ext cx="11555605" cy="6210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 folyékony takarmánykiegészítő adagolása a fentiekben említett összetevőkkel általában  a fogadó TMR-ben 1,0–1,5 kg/nap. Így el tudjuk érni a 6% cukor kiegészítést, aminek az eredménye megmutatkozik egyrészt a kondíció megtartásában, másrészt  a tej mennyiségében is.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								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200"/>
              <a:t>								Kép forrás:https://www.sano.hu/hu/siloking-profik-partnere</a:t>
            </a:r>
            <a:endParaRPr sz="1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94" name="Google Shape;29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440" y="2515280"/>
            <a:ext cx="9625817" cy="343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Gyakorlati jellegű kérdések</a:t>
            </a:r>
            <a:endParaRPr/>
          </a:p>
        </p:txBody>
      </p:sp>
      <p:sp>
        <p:nvSpPr>
          <p:cNvPr id="300" name="Google Shape;300;p47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1. Mi a melasz 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2. Mikor használjuk a melaszt etetésre?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3. Mik a folyékony takarmánykiegészítők főbb tulajdonságai?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3. Mik az előnyei a folyékony takarmánykiegészítőknek?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4. Hogyan működik a bendő?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5. Milyen három nettó energiaértékkel rendelkezik a takarmány?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6. Milyen összetevőket tartalmazhat még a melasz alapú folyékony takarmány?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/>
          <p:nvPr>
            <p:ph type="title"/>
          </p:nvPr>
        </p:nvSpPr>
        <p:spPr>
          <a:xfrm>
            <a:off x="321547" y="365125"/>
            <a:ext cx="11555605" cy="1573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t/>
            </a:r>
            <a:endParaRPr/>
          </a:p>
        </p:txBody>
      </p:sp>
      <p:sp>
        <p:nvSpPr>
          <p:cNvPr id="306" name="Google Shape;306;p48"/>
          <p:cNvSpPr txBox="1"/>
          <p:nvPr>
            <p:ph idx="1" type="body"/>
          </p:nvPr>
        </p:nvSpPr>
        <p:spPr>
          <a:xfrm>
            <a:off x="321547" y="961901"/>
            <a:ext cx="11555605" cy="5215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7.Hol használjuk főleg a melasz alapú folyékony takarmánykiegészítőt?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8. Milyen módon adagolhatjuk a folyékony takarmánykiegészítőt?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9. Hogyan tároljuk a folyékony takarmánykiegészítőt?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10. Mennyi hozzávetőlegesen a napi adag a folyékony takarmány-kiegészítőből?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Felhasznált irodalmi hivatkozások jegyzéke </a:t>
            </a:r>
            <a:endParaRPr/>
          </a:p>
        </p:txBody>
      </p:sp>
      <p:sp>
        <p:nvSpPr>
          <p:cNvPr id="312" name="Google Shape;312;p49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000"/>
              <a:t>Agronapló szakfolyóirat: Várhegyi Józsefné dr. , dr. Várhegyi József, Állattenyésztési és Takarmányozási Kutatóintézet, Herceghalom - Kérődzők takarmányainak energia- és fehérjeértékelése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000"/>
              <a:t>Dr. Kertész Tamás- Bionis 2014 presentation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000"/>
              <a:t>Dr. Kacz Károly (2011),Debreceni Egyetem, Nyugat-Magyarországi Egyetem, Pannon Egyetem - Állattartás műszaki ismeretei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2000"/>
              <a:t>Bokori József, Gundel János, Herold István, Kakuk Tibor, Kovács Gábor, Mézes Miklós, Schmidt János, Szigeti Gábor, Vincze László, Mezőgazda Kiadó -A takarmányozás alapjai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2000"/>
              <a:t>Dr. Dublecz Károly (2011) Debreceni Egyetem, Nyugat-Magyarországi Egyetem, Pannon Egyetem - Takarmányozástan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2000"/>
              <a:t>Dr. Dégen László, Dr. Monostori Attila, Kótiné dr. Seenger Julianna -Bendőacidózis II. Takarmányozási okok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u-HU" sz="2000"/>
              <a:t>https://magyarmezogazdasag.hu/2016/07/01/cukor-kiegeszites-magasabb-hozzaadott-erteku-folyekony-takarmanyokkal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 sz="20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21547" y="365125"/>
            <a:ext cx="11555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Témaspecifikus szakmai kérdések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21547" y="1825625"/>
            <a:ext cx="11555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A témakörhöz kapcsolódó  elméleti és gyakorlati  kérdések: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1. Mik a folyékony takarmánykiegészítők fő elemei?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2. Mik az előnyei a folyékony  takarmánykiegészítőknek?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3. Milyen típusú etetési megoldások vannak a gyakorlatban?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4. Miért hasznos a folyékony takarmánykiegészítők  alkalmazása?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/>
              <a:t>5. Milyen ágazatban van elterjedve ez az etetési gyakorlat?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/>
          <p:cNvSpPr txBox="1"/>
          <p:nvPr>
            <p:ph type="title"/>
          </p:nvPr>
        </p:nvSpPr>
        <p:spPr>
          <a:xfrm>
            <a:off x="321547" y="365126"/>
            <a:ext cx="11555605" cy="252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ct val="55555"/>
              <a:buNone/>
            </a:pPr>
            <a:r>
              <a:rPr lang="hu-HU"/>
              <a:t>Fogalomtár</a:t>
            </a:r>
            <a:endParaRPr/>
          </a:p>
        </p:txBody>
      </p:sp>
      <p:sp>
        <p:nvSpPr>
          <p:cNvPr id="318" name="Google Shape;318;p50"/>
          <p:cNvSpPr txBox="1"/>
          <p:nvPr>
            <p:ph idx="1" type="body"/>
          </p:nvPr>
        </p:nvSpPr>
        <p:spPr>
          <a:xfrm>
            <a:off x="321547" y="1009403"/>
            <a:ext cx="11555605" cy="516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Folyékony takarmánykiegészítő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Táplálék feldolgozása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Folyamatok a bendőben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Automatizált takarmánykeverő üzem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Folyékony takarmánykiegészítő adagolás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Folyékony takarmánykiegészítő tárolás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Szarvasmarha etetése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rPr lang="hu-HU"/>
              <a:t>TAG-ek</a:t>
            </a:r>
            <a:endParaRPr/>
          </a:p>
        </p:txBody>
      </p:sp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melasz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takarmány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Energia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szénhidrát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automatizált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adagolás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/>
              <a:t>tárolás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21547" y="156117"/>
            <a:ext cx="11555700" cy="1220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Amit a folyékony takarmánykiegészítőkről tudni kell 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21547" y="1282390"/>
            <a:ext cx="11555700" cy="5319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200"/>
              <a:t> 	</a:t>
            </a:r>
            <a:r>
              <a:rPr lang="hu-HU" sz="2400"/>
              <a:t>A folyékony takarmánykiegészítők főbb tulajdonságai: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- étvágyfokozás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- az adagválogatás csökkentése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- a rostok emészthetőségének javítása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- a kérődző állatoknál a bendő stimulálása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2400"/>
              <a:t>	- a takarmányfelvétel növelése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839788" y="421395"/>
            <a:ext cx="3932237" cy="537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524" l="0" r="0" t="2523"/>
          <a:stretch/>
        </p:blipFill>
        <p:spPr>
          <a:xfrm>
            <a:off x="5612138" y="346077"/>
            <a:ext cx="4873625" cy="61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 sz="2400"/>
              <a:t>	A folyékony táplálékkiegészítő fokozza az állatok étvágyát </a:t>
            </a:r>
            <a:r>
              <a:rPr lang="hu-HU"/>
              <a:t>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rPr lang="hu-HU"/>
              <a:t>Kép : Bionis-Nyitra Agrokomplex 2017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21547" y="634277"/>
            <a:ext cx="10940718" cy="5652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2" marL="102870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75630"/>
              <a:buNone/>
            </a:pPr>
            <a:r>
              <a:rPr lang="hu-HU" sz="2800"/>
              <a:t> A folyékony takarmányozásnál felhasználhatók az élelmiszeripari melléktermékek. </a:t>
            </a:r>
            <a:r>
              <a:rPr lang="hu-HU" sz="2600"/>
              <a:t>A folyékony takarmánykiegészítő termékekben megtalálhatók betain, cukor, vitaminok, glicerin, de  nagy mennyiségben tartalmazhatnak értékes fehérjeforrást is. Az esetek nagy többségében a folyékony takarmánykiegészítők fő alkotóeleme a melasz. A melasz sötét, édes, folyékony, magas cukortartalmú melléktermék, amely a cukornádból vagy cukorrépából származó cukor előállításakor  keletkezik. A melasz egy erősen erjedhető energiaforrás, amely segít fenntartani a táplálék energiasűrűségét. Mivel nagyon ízletes, akkor is táplálkozásra ösztönzi az állatot, mikor alacsony az étvágya. A következőkben a melaszalapú folyékony takarmánykiegészítőkre fogunk összpontosítani. Ezek felhasználása nagy mértékben a kérődző állatoknál, főleg szarvasmarháknál történik.</a:t>
            </a:r>
            <a:endParaRPr/>
          </a:p>
          <a:p>
            <a:pPr indent="0" lvl="3" marL="148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32352"/>
              <a:buNone/>
            </a:pPr>
            <a:r>
              <a:t/>
            </a:r>
            <a:endParaRPr sz="1600"/>
          </a:p>
          <a:p>
            <a:pPr indent="0" lvl="3" marL="14859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32352"/>
              <a:buNone/>
            </a:pPr>
            <a:r>
              <a:t/>
            </a:r>
            <a:endParaRPr sz="1600"/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321547" y="155804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hu-HU" sz="2400"/>
              <a:t>A melasz  sötét, édes, folyékony magas cukortartalmú melléktermék, amely a cukornádból vagy cukorrépából származó cukor előállításakor  keletkezik.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400"/>
              <a:t>                                                 Kép forrás: https://hu.hiloved.com/mi-a-melasz/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0746" y="1332643"/>
            <a:ext cx="6132917" cy="407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/>
              <a:t>Emésztési folyamatok és a táplálék feldolgozása a bendőben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400"/>
              <a:t>A kérődzők nagyon változatos összetételű takarmányt fogyasztanak, az abraktól a gyenge minőségű melléktermékig. Az anyagcsere során az elfogyasztott takarmányenergiát (bruttó energia) számos veszteség éri, melyek nagyságát a takarmány tulajdonságai is befolyásolják. E két legnagyobb veszteségforrás a bélsárral távozó energiamennyiség és az emésztéssel járó hőképződés. A takarmányok minőségétől függően a bélsárral a bruttó energia 20-65%-a ürül.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</a:pPr>
            <a:r>
              <a:rPr lang="hu-HU" sz="2400"/>
              <a:t>A nettó energia rendszerben a létfenntartó szükséglet megfelel az éhező állat hőtermelésének, a termelés energiaszükséglete azonos a termelt termék energiatartalmával. Tehát, ha 1 kg tej energiatartalma 3 MJ, akkor termelésének energiaigénye is 3 MJ. *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u-HU" sz="1400"/>
              <a:t>* https://www.agronaplo.hu/szakfolyoirat/2003/8/takarmanyozas/kerodzok-takarmanyainak-energia-es-feherjeertekelese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2021-04-21T15:27:09Z</dcterms:created>
  <dc:creator>Kamill</dc:creator>
</cp:coreProperties>
</file>